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7" r:id="rId76"/>
    <p:sldId id="340" r:id="rId77"/>
    <p:sldId id="341" r:id="rId78"/>
    <p:sldId id="342" r:id="rId79"/>
    <p:sldId id="343" r:id="rId80"/>
    <p:sldId id="344" r:id="rId81"/>
  </p:sldIdLst>
  <p:sldSz cx="10083800" cy="7556500"/>
  <p:notesSz cx="100838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72AB-0378-4A57-A2E7-EF6DC2D44C01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8918-3F2A-4DE6-8BDC-2048D8F45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2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什么意思呢？就是一个</a:t>
            </a:r>
            <a:r>
              <a:rPr lang="en-US" altLang="zh-CN" dirty="0"/>
              <a:t>call</a:t>
            </a:r>
            <a:r>
              <a:rPr lang="zh-CN" altLang="en-US" dirty="0"/>
              <a:t>指令会跟一个</a:t>
            </a:r>
            <a:r>
              <a:rPr lang="en-US" altLang="zh-CN" dirty="0"/>
              <a:t>return</a:t>
            </a:r>
            <a:r>
              <a:rPr lang="zh-CN" altLang="en-US" dirty="0"/>
              <a:t>指令对应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8918-3F2A-4DE6-8BDC-2048D8F45E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6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ret</a:t>
            </a:r>
            <a:r>
              <a:rPr lang="zh-CN" altLang="en-US" dirty="0"/>
              <a:t>地址往往使我们指定的下一个配件的地址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8918-3F2A-4DE6-8BDC-2048D8F45E7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8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如果我连续监测到多个短配件，则认为这是个</a:t>
            </a:r>
            <a:r>
              <a:rPr lang="en-US" altLang="zh-CN" dirty="0"/>
              <a:t>ROP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8918-3F2A-4DE6-8BDC-2048D8F45E7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pc="-10" dirty="0"/>
              <a:t>1.</a:t>
            </a:r>
            <a:r>
              <a:rPr lang="zh-CN" altLang="en-US" spc="-10" dirty="0"/>
              <a:t>这边的攻击过程修改了寄存器，寄存器里是我们需要的值，所以后面的配件不能修改寄存器或者内存。  </a:t>
            </a:r>
            <a:r>
              <a:rPr lang="en-US" altLang="zh-CN" spc="-10" dirty="0"/>
              <a:t>2. </a:t>
            </a:r>
            <a:r>
              <a:rPr lang="zh-CN" altLang="en-US" spc="-10" dirty="0"/>
              <a:t>这边也不能执行任何有攻击倾向的操作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8918-3F2A-4DE6-8BDC-2048D8F45E7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0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8918-3F2A-4DE6-8BDC-2048D8F45E70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49829" y="2741929"/>
            <a:ext cx="5184140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1810" y="4546600"/>
            <a:ext cx="6520179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1490" y="1648460"/>
            <a:ext cx="4079240" cy="525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570" y="759459"/>
            <a:ext cx="756665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4970" y="3318860"/>
            <a:ext cx="4448175" cy="384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489" y="1817370"/>
            <a:ext cx="8322945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25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Arial"/>
                <a:cs typeface="Arial"/>
              </a:rPr>
              <a:t>ROP is </a:t>
            </a:r>
            <a:r>
              <a:rPr sz="5400" b="1" spc="-15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5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-5" dirty="0">
                <a:solidFill>
                  <a:srgbClr val="FFFFFF"/>
                </a:solidFill>
                <a:latin typeface="Arial"/>
                <a:cs typeface="Arial"/>
              </a:rPr>
              <a:t>Dangerous:</a:t>
            </a:r>
            <a:endParaRPr sz="5400">
              <a:latin typeface="Arial"/>
              <a:cs typeface="Arial"/>
            </a:endParaRPr>
          </a:p>
          <a:p>
            <a:pPr algn="ctr">
              <a:lnSpc>
                <a:spcPts val="6250"/>
              </a:lnSpc>
            </a:pPr>
            <a:r>
              <a:rPr sz="5400" spc="-15" dirty="0">
                <a:solidFill>
                  <a:srgbClr val="FFFFFF"/>
                </a:solidFill>
                <a:latin typeface="Arial"/>
                <a:cs typeface="Arial"/>
              </a:rPr>
              <a:t>Breaking </a:t>
            </a: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5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Defenses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0345" marR="5080" indent="-208279">
              <a:lnSpc>
                <a:spcPts val="3579"/>
              </a:lnSpc>
              <a:spcBef>
                <a:spcPts val="434"/>
              </a:spcBef>
            </a:pPr>
            <a:r>
              <a:rPr spc="-5" dirty="0"/>
              <a:t>Nicholas Carlini and David </a:t>
            </a:r>
            <a:r>
              <a:rPr spc="-25" dirty="0"/>
              <a:t>Wagner  </a:t>
            </a:r>
            <a:r>
              <a:rPr spc="-5" dirty="0"/>
              <a:t>University of California,</a:t>
            </a:r>
            <a:r>
              <a:rPr spc="-60" dirty="0"/>
              <a:t> </a:t>
            </a:r>
            <a:r>
              <a:rPr spc="-5" dirty="0"/>
              <a:t>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3804920"/>
            <a:ext cx="3327400" cy="640080"/>
          </a:xfrm>
          <a:custGeom>
            <a:avLst/>
            <a:gdLst/>
            <a:ahLst/>
            <a:cxnLst/>
            <a:rect l="l" t="t" r="r" b="b"/>
            <a:pathLst>
              <a:path w="3327400" h="640079">
                <a:moveTo>
                  <a:pt x="3327400" y="0"/>
                </a:moveTo>
                <a:lnTo>
                  <a:pt x="0" y="0"/>
                </a:lnTo>
                <a:lnTo>
                  <a:pt x="0" y="640079"/>
                </a:lnTo>
                <a:lnTo>
                  <a:pt x="3327400" y="640079"/>
                </a:lnTo>
                <a:lnTo>
                  <a:pt x="332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79" y="3804920"/>
            <a:ext cx="3327400" cy="640080"/>
          </a:xfrm>
          <a:custGeom>
            <a:avLst/>
            <a:gdLst/>
            <a:ahLst/>
            <a:cxnLst/>
            <a:rect l="l" t="t" r="r" b="b"/>
            <a:pathLst>
              <a:path w="3327400" h="640079">
                <a:moveTo>
                  <a:pt x="1663700" y="640079"/>
                </a:moveTo>
                <a:lnTo>
                  <a:pt x="0" y="640079"/>
                </a:lnTo>
                <a:lnTo>
                  <a:pt x="0" y="0"/>
                </a:lnTo>
                <a:lnTo>
                  <a:pt x="3327400" y="0"/>
                </a:lnTo>
                <a:lnTo>
                  <a:pt x="3327400" y="640079"/>
                </a:lnTo>
                <a:lnTo>
                  <a:pt x="1663700" y="640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Return </a:t>
            </a:r>
            <a:r>
              <a:rPr spc="-10" dirty="0"/>
              <a:t>Oriented</a:t>
            </a:r>
            <a:r>
              <a:rPr spc="-5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150" y="1697735"/>
            <a:ext cx="316039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010">
              <a:lnSpc>
                <a:spcPct val="1094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(%rcx),%rb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41c523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&lt;main+0x803&gt; 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42ab00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%rax,0x2cda9d(%rip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cmpb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$0x2d,(%rbx)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41c4ac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&lt;main+0x78c&gt;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5015" y="3859529"/>
            <a:ext cx="23171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0x2cda8d(%rip),%rax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" y="3835145"/>
            <a:ext cx="3879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 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" y="4367276"/>
            <a:ext cx="3160395" cy="26974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607695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$0x4ab054,%ea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cmove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2110"/>
              </a:lnSpc>
              <a:spcBef>
                <a:spcPts val="9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%rbx,0x2cda6a(%rip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%rdi,%rdi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41c0c2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&lt;main+0x3a2&gt;</a:t>
            </a:r>
            <a:endParaRPr sz="1600">
              <a:latin typeface="Courier New"/>
              <a:cs typeface="Courier New"/>
            </a:endParaRPr>
          </a:p>
          <a:p>
            <a:pPr marL="12700" marR="607695">
              <a:lnSpc>
                <a:spcPts val="2110"/>
              </a:lnSpc>
              <a:spcBef>
                <a:spcPts val="9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$0x63b,%edx  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$0x4ab01d,%es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46cab0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&lt;sh_xfree&gt;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7909" y="1700021"/>
            <a:ext cx="3056890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%rax,0x2d2945(%rip)  mov 0x2cda16(%rip),%rax  test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%rax,%rax</a:t>
            </a:r>
            <a:endParaRPr sz="15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41c112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&lt;main+0x3f2&gt;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7909" y="2750819"/>
            <a:ext cx="21240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(%rax),%edx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909" y="2983992"/>
            <a:ext cx="3056890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125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callq	41b640 &lt;time@plt&gt;  mov	0xb8(%rsp),%r15d  cmp	0xc(%rsp),%r15d</a:t>
            </a:r>
            <a:endParaRPr sz="1500">
              <a:latin typeface="Courier New"/>
              <a:cs typeface="Courier New"/>
            </a:endParaRPr>
          </a:p>
          <a:p>
            <a:pPr marL="12700" marR="5080" algn="just">
              <a:lnSpc>
                <a:spcPct val="112200"/>
              </a:lnSpc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%rax,0x2d2670(%rip)  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xchg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	(%rsp),%rdx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909" y="4804410"/>
            <a:ext cx="200787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%r15d,%rax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3954" y="5060950"/>
            <a:ext cx="21240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(%rdx,%rax,8),%r14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909" y="5037582"/>
            <a:ext cx="3056890" cy="130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86050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 ret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12200"/>
              </a:lnSpc>
              <a:tabLst>
                <a:tab pos="828040" algn="l"/>
              </a:tabLst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cmpb	$0x2d,(%r14)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jne	41c214</a:t>
            </a:r>
            <a:r>
              <a:rPr sz="15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&lt;main+0x4f4&gt;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7909" y="6343650"/>
            <a:ext cx="259080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0x1(%r14),%r12d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7909" y="6576821"/>
            <a:ext cx="259080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movl	$0x0,0x18(%rsp)  cmp	$0x2d,%r12b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2609" y="1671065"/>
            <a:ext cx="2865120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41c440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&lt;main+0x720&gt;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xor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%ebp,%ebp</a:t>
            </a:r>
            <a:endParaRPr sz="1450">
              <a:latin typeface="Courier New"/>
              <a:cs typeface="Courier New"/>
            </a:endParaRPr>
          </a:p>
          <a:p>
            <a:pPr marL="12700" marR="550545">
              <a:lnSpc>
                <a:spcPts val="191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$0x4c223a,%eb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add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$0x1,%r14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jmp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41c1a3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&lt;main+0x483&gt;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(%rbx),%r12b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%ebp,%r13d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%rbx,%rsi</a:t>
            </a:r>
            <a:endParaRPr sz="1450">
              <a:latin typeface="Courier New"/>
              <a:cs typeface="Courier New"/>
            </a:endParaRPr>
          </a:p>
          <a:p>
            <a:pPr marL="12700" marR="1096645">
              <a:lnSpc>
                <a:spcPts val="1910"/>
              </a:lnSpc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tes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%eax,%ea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xchg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2609" y="4578095"/>
            <a:ext cx="17729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%ebp,%rax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2609" y="5064505"/>
            <a:ext cx="286512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95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cmpl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$0x1,0x4ab3c8(%rax)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41c461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&lt;main+0x741&gt;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(%rsp),%rcx</a:t>
            </a:r>
            <a:endParaRPr sz="14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$0x1,%r15d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2609" y="6055359"/>
            <a:ext cx="188213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%r15d,%rdx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2609" y="6276085"/>
            <a:ext cx="297434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>
              <a:lnSpc>
                <a:spcPct val="1092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(%rcx,%rdx,8),%rd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%rdx,%rdx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41cefd</a:t>
            </a:r>
            <a:r>
              <a:rPr sz="14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&lt;main+0x11dd&gt;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2960" y="4297679"/>
            <a:ext cx="2501900" cy="603250"/>
          </a:xfrm>
          <a:custGeom>
            <a:avLst/>
            <a:gdLst/>
            <a:ahLst/>
            <a:cxnLst/>
            <a:rect l="l" t="t" r="r" b="b"/>
            <a:pathLst>
              <a:path w="2501900" h="603250">
                <a:moveTo>
                  <a:pt x="0" y="0"/>
                </a:moveTo>
                <a:lnTo>
                  <a:pt x="2501900" y="60325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4540" y="4847590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25400" y="0"/>
                </a:moveTo>
                <a:lnTo>
                  <a:pt x="0" y="104140"/>
                </a:lnTo>
                <a:lnTo>
                  <a:pt x="170180" y="9017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3804920"/>
            <a:ext cx="3327400" cy="640080"/>
          </a:xfrm>
          <a:custGeom>
            <a:avLst/>
            <a:gdLst/>
            <a:ahLst/>
            <a:cxnLst/>
            <a:rect l="l" t="t" r="r" b="b"/>
            <a:pathLst>
              <a:path w="3327400" h="640079">
                <a:moveTo>
                  <a:pt x="3327400" y="0"/>
                </a:moveTo>
                <a:lnTo>
                  <a:pt x="0" y="0"/>
                </a:lnTo>
                <a:lnTo>
                  <a:pt x="0" y="640079"/>
                </a:lnTo>
                <a:lnTo>
                  <a:pt x="3327400" y="640079"/>
                </a:lnTo>
                <a:lnTo>
                  <a:pt x="332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79" y="3804920"/>
            <a:ext cx="3327400" cy="640080"/>
          </a:xfrm>
          <a:custGeom>
            <a:avLst/>
            <a:gdLst/>
            <a:ahLst/>
            <a:cxnLst/>
            <a:rect l="l" t="t" r="r" b="b"/>
            <a:pathLst>
              <a:path w="3327400" h="640079">
                <a:moveTo>
                  <a:pt x="1663700" y="640079"/>
                </a:moveTo>
                <a:lnTo>
                  <a:pt x="0" y="640079"/>
                </a:lnTo>
                <a:lnTo>
                  <a:pt x="0" y="0"/>
                </a:lnTo>
                <a:lnTo>
                  <a:pt x="3327400" y="0"/>
                </a:lnTo>
                <a:lnTo>
                  <a:pt x="3327400" y="640079"/>
                </a:lnTo>
                <a:lnTo>
                  <a:pt x="1663700" y="640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" y="4297679"/>
            <a:ext cx="2501900" cy="603250"/>
          </a:xfrm>
          <a:custGeom>
            <a:avLst/>
            <a:gdLst/>
            <a:ahLst/>
            <a:cxnLst/>
            <a:rect l="l" t="t" r="r" b="b"/>
            <a:pathLst>
              <a:path w="2501900" h="603250">
                <a:moveTo>
                  <a:pt x="0" y="0"/>
                </a:moveTo>
                <a:lnTo>
                  <a:pt x="2501900" y="60325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4540" y="4847590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25400" y="0"/>
                </a:moveTo>
                <a:lnTo>
                  <a:pt x="0" y="104140"/>
                </a:lnTo>
                <a:lnTo>
                  <a:pt x="170180" y="9017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0279" y="4846320"/>
            <a:ext cx="3073400" cy="731520"/>
          </a:xfrm>
          <a:custGeom>
            <a:avLst/>
            <a:gdLst/>
            <a:ahLst/>
            <a:cxnLst/>
            <a:rect l="l" t="t" r="r" b="b"/>
            <a:pathLst>
              <a:path w="3073400" h="731520">
                <a:moveTo>
                  <a:pt x="3073400" y="0"/>
                </a:moveTo>
                <a:lnTo>
                  <a:pt x="0" y="0"/>
                </a:lnTo>
                <a:lnTo>
                  <a:pt x="0" y="731519"/>
                </a:lnTo>
                <a:lnTo>
                  <a:pt x="3073400" y="731519"/>
                </a:lnTo>
                <a:lnTo>
                  <a:pt x="307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0279" y="4846320"/>
            <a:ext cx="3073400" cy="731520"/>
          </a:xfrm>
          <a:custGeom>
            <a:avLst/>
            <a:gdLst/>
            <a:ahLst/>
            <a:cxnLst/>
            <a:rect l="l" t="t" r="r" b="b"/>
            <a:pathLst>
              <a:path w="3073400" h="731520">
                <a:moveTo>
                  <a:pt x="1536700" y="731519"/>
                </a:moveTo>
                <a:lnTo>
                  <a:pt x="0" y="731519"/>
                </a:lnTo>
                <a:lnTo>
                  <a:pt x="0" y="0"/>
                </a:lnTo>
                <a:lnTo>
                  <a:pt x="3073400" y="0"/>
                </a:lnTo>
                <a:lnTo>
                  <a:pt x="3073400" y="731519"/>
                </a:lnTo>
                <a:lnTo>
                  <a:pt x="1536700" y="73151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Return </a:t>
            </a:r>
            <a:r>
              <a:rPr spc="-10" dirty="0"/>
              <a:t>Oriented</a:t>
            </a:r>
            <a:r>
              <a:rPr spc="-5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150" y="1697735"/>
            <a:ext cx="316039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010">
              <a:lnSpc>
                <a:spcPct val="1094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(%rcx),%rb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41c523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&lt;main+0x803&gt; 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42ab00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%rax,0x2cda9d(%rip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cmpb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$0x2d,(%rbx)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41c4ac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&lt;main+0x78c&gt;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015" y="3859529"/>
            <a:ext cx="23171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0x2cda8d(%rip),%rax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150" y="3835145"/>
            <a:ext cx="3879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 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150" y="4367276"/>
            <a:ext cx="3160395" cy="26974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607695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$0x4ab054,%ea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cmove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2110"/>
              </a:lnSpc>
              <a:spcBef>
                <a:spcPts val="9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%rbx,0x2cda6a(%rip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%rdi,%rdi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41c0c2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&lt;main+0x3a2&gt;</a:t>
            </a:r>
            <a:endParaRPr sz="1600">
              <a:latin typeface="Courier New"/>
              <a:cs typeface="Courier New"/>
            </a:endParaRPr>
          </a:p>
          <a:p>
            <a:pPr marL="12700" marR="607695">
              <a:lnSpc>
                <a:spcPts val="2110"/>
              </a:lnSpc>
              <a:spcBef>
                <a:spcPts val="9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$0x63b,%edx  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$0x4ab01d,%es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46cab0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&lt;sh_xfree&gt;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909" y="1700021"/>
            <a:ext cx="3056890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%rax,0x2d2945(%rip)  mov 0x2cda16(%rip),%rax  test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%rax,%rax</a:t>
            </a:r>
            <a:endParaRPr sz="15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41c112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&lt;main+0x3f2&gt;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909" y="2750819"/>
            <a:ext cx="21240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(%rax),%edx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7909" y="2983992"/>
            <a:ext cx="3056890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125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callq	41b640 &lt;time@plt&gt;  mov	0xb8(%rsp),%r15d  cmp	0xc(%rsp),%r15d</a:t>
            </a:r>
            <a:endParaRPr sz="1500">
              <a:latin typeface="Courier New"/>
              <a:cs typeface="Courier New"/>
            </a:endParaRPr>
          </a:p>
          <a:p>
            <a:pPr marL="12700" marR="5080" algn="just">
              <a:lnSpc>
                <a:spcPct val="112200"/>
              </a:lnSpc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%rax,0x2d2670(%rip)  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xchg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	(%rsp),%rdx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7909" y="4804410"/>
            <a:ext cx="200787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%r15d,%rax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7909" y="5037582"/>
            <a:ext cx="294005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	(%rdx,%rax,8),%r14  ret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7909" y="5550661"/>
            <a:ext cx="305689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cmpb	$0x2d,(%r14)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jne	41c214</a:t>
            </a:r>
            <a:r>
              <a:rPr sz="15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&lt;main+0x4f4&gt;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7909" y="6343650"/>
            <a:ext cx="259080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0x1(%r14),%r12d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7909" y="6576821"/>
            <a:ext cx="259080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movl	$0x0,0x18(%rsp)  cmp	$0x2d,%r12b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2609" y="1671065"/>
            <a:ext cx="2865120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41c440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&lt;main+0x720&gt;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xor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%ebp,%ebp</a:t>
            </a:r>
            <a:endParaRPr sz="1450">
              <a:latin typeface="Courier New"/>
              <a:cs typeface="Courier New"/>
            </a:endParaRPr>
          </a:p>
          <a:p>
            <a:pPr marL="12700" marR="550545">
              <a:lnSpc>
                <a:spcPts val="191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$0x4c223a,%eb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add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$0x1,%r14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jmp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41c1a3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&lt;main+0x483&gt;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(%rbx),%r12b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%ebp,%r13d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%rbx,%rsi</a:t>
            </a:r>
            <a:endParaRPr sz="1450">
              <a:latin typeface="Courier New"/>
              <a:cs typeface="Courier New"/>
            </a:endParaRPr>
          </a:p>
          <a:p>
            <a:pPr marL="12700" marR="1096645">
              <a:lnSpc>
                <a:spcPts val="1910"/>
              </a:lnSpc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tes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%eax,%ea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xchg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2609" y="4578095"/>
            <a:ext cx="17729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%ebp,%rax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2609" y="5064505"/>
            <a:ext cx="286512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95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cmpl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$0x1,0x4ab3c8(%rax)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41c461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&lt;main+0x741&gt;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(%rsp),%rcx</a:t>
            </a:r>
            <a:endParaRPr sz="14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$0x1,%r15d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2609" y="6055359"/>
            <a:ext cx="188213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%r15d,%rdx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2609" y="6276085"/>
            <a:ext cx="297434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>
              <a:lnSpc>
                <a:spcPct val="1092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(%rcx,%rdx,8),%rd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%rdx,%rdx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41cefd</a:t>
            </a:r>
            <a:r>
              <a:rPr sz="14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&lt;main+0x11dd&gt;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23359" y="4792979"/>
            <a:ext cx="2752090" cy="693420"/>
          </a:xfrm>
          <a:custGeom>
            <a:avLst/>
            <a:gdLst/>
            <a:ahLst/>
            <a:cxnLst/>
            <a:rect l="l" t="t" r="r" b="b"/>
            <a:pathLst>
              <a:path w="2752090" h="693420">
                <a:moveTo>
                  <a:pt x="0" y="693420"/>
                </a:moveTo>
                <a:lnTo>
                  <a:pt x="275209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5130" y="4742179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0" y="0"/>
                </a:moveTo>
                <a:lnTo>
                  <a:pt x="26670" y="104140"/>
                </a:lnTo>
                <a:lnTo>
                  <a:pt x="170179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0279" y="4846320"/>
            <a:ext cx="3073400" cy="731520"/>
          </a:xfrm>
          <a:custGeom>
            <a:avLst/>
            <a:gdLst/>
            <a:ahLst/>
            <a:cxnLst/>
            <a:rect l="l" t="t" r="r" b="b"/>
            <a:pathLst>
              <a:path w="3073400" h="731520">
                <a:moveTo>
                  <a:pt x="3073400" y="0"/>
                </a:moveTo>
                <a:lnTo>
                  <a:pt x="0" y="0"/>
                </a:lnTo>
                <a:lnTo>
                  <a:pt x="0" y="731519"/>
                </a:lnTo>
                <a:lnTo>
                  <a:pt x="3073400" y="731519"/>
                </a:lnTo>
                <a:lnTo>
                  <a:pt x="307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0279" y="4846320"/>
            <a:ext cx="3073400" cy="731520"/>
          </a:xfrm>
          <a:custGeom>
            <a:avLst/>
            <a:gdLst/>
            <a:ahLst/>
            <a:cxnLst/>
            <a:rect l="l" t="t" r="r" b="b"/>
            <a:pathLst>
              <a:path w="3073400" h="731520">
                <a:moveTo>
                  <a:pt x="1536700" y="731519"/>
                </a:moveTo>
                <a:lnTo>
                  <a:pt x="0" y="731519"/>
                </a:lnTo>
                <a:lnTo>
                  <a:pt x="0" y="0"/>
                </a:lnTo>
                <a:lnTo>
                  <a:pt x="3073400" y="0"/>
                </a:lnTo>
                <a:lnTo>
                  <a:pt x="3073400" y="731519"/>
                </a:lnTo>
                <a:lnTo>
                  <a:pt x="1536700" y="73151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3359" y="4792979"/>
            <a:ext cx="2752090" cy="693420"/>
          </a:xfrm>
          <a:custGeom>
            <a:avLst/>
            <a:gdLst/>
            <a:ahLst/>
            <a:cxnLst/>
            <a:rect l="l" t="t" r="r" b="b"/>
            <a:pathLst>
              <a:path w="2752090" h="693420">
                <a:moveTo>
                  <a:pt x="0" y="693420"/>
                </a:moveTo>
                <a:lnTo>
                  <a:pt x="275209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5130" y="4742179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0" y="0"/>
                </a:moveTo>
                <a:lnTo>
                  <a:pt x="26670" y="104140"/>
                </a:lnTo>
                <a:lnTo>
                  <a:pt x="170179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79" y="3804920"/>
            <a:ext cx="3327400" cy="640080"/>
          </a:xfrm>
          <a:custGeom>
            <a:avLst/>
            <a:gdLst/>
            <a:ahLst/>
            <a:cxnLst/>
            <a:rect l="l" t="t" r="r" b="b"/>
            <a:pathLst>
              <a:path w="3327400" h="640079">
                <a:moveTo>
                  <a:pt x="3327400" y="0"/>
                </a:moveTo>
                <a:lnTo>
                  <a:pt x="0" y="0"/>
                </a:lnTo>
                <a:lnTo>
                  <a:pt x="0" y="640079"/>
                </a:lnTo>
                <a:lnTo>
                  <a:pt x="3327400" y="640079"/>
                </a:lnTo>
                <a:lnTo>
                  <a:pt x="332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79" y="3804920"/>
            <a:ext cx="3327400" cy="640080"/>
          </a:xfrm>
          <a:custGeom>
            <a:avLst/>
            <a:gdLst/>
            <a:ahLst/>
            <a:cxnLst/>
            <a:rect l="l" t="t" r="r" b="b"/>
            <a:pathLst>
              <a:path w="3327400" h="640079">
                <a:moveTo>
                  <a:pt x="1663700" y="640079"/>
                </a:moveTo>
                <a:lnTo>
                  <a:pt x="0" y="640079"/>
                </a:lnTo>
                <a:lnTo>
                  <a:pt x="0" y="0"/>
                </a:lnTo>
                <a:lnTo>
                  <a:pt x="3327400" y="0"/>
                </a:lnTo>
                <a:lnTo>
                  <a:pt x="3327400" y="640079"/>
                </a:lnTo>
                <a:lnTo>
                  <a:pt x="1663700" y="640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960" y="4297679"/>
            <a:ext cx="2501900" cy="603250"/>
          </a:xfrm>
          <a:custGeom>
            <a:avLst/>
            <a:gdLst/>
            <a:ahLst/>
            <a:cxnLst/>
            <a:rect l="l" t="t" r="r" b="b"/>
            <a:pathLst>
              <a:path w="2501900" h="603250">
                <a:moveTo>
                  <a:pt x="0" y="0"/>
                </a:moveTo>
                <a:lnTo>
                  <a:pt x="2501900" y="60325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4540" y="4847590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25400" y="0"/>
                </a:moveTo>
                <a:lnTo>
                  <a:pt x="0" y="104140"/>
                </a:lnTo>
                <a:lnTo>
                  <a:pt x="170180" y="9017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0" y="4607559"/>
            <a:ext cx="3153410" cy="513080"/>
          </a:xfrm>
          <a:custGeom>
            <a:avLst/>
            <a:gdLst/>
            <a:ahLst/>
            <a:cxnLst/>
            <a:rect l="l" t="t" r="r" b="b"/>
            <a:pathLst>
              <a:path w="3153409" h="513079">
                <a:moveTo>
                  <a:pt x="3153409" y="0"/>
                </a:moveTo>
                <a:lnTo>
                  <a:pt x="0" y="0"/>
                </a:lnTo>
                <a:lnTo>
                  <a:pt x="0" y="513079"/>
                </a:lnTo>
                <a:lnTo>
                  <a:pt x="3153409" y="513079"/>
                </a:lnTo>
                <a:lnTo>
                  <a:pt x="3153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4607559"/>
            <a:ext cx="3153410" cy="513080"/>
          </a:xfrm>
          <a:custGeom>
            <a:avLst/>
            <a:gdLst/>
            <a:ahLst/>
            <a:cxnLst/>
            <a:rect l="l" t="t" r="r" b="b"/>
            <a:pathLst>
              <a:path w="3153409" h="513079">
                <a:moveTo>
                  <a:pt x="1576070" y="513079"/>
                </a:moveTo>
                <a:lnTo>
                  <a:pt x="0" y="513079"/>
                </a:lnTo>
                <a:lnTo>
                  <a:pt x="0" y="0"/>
                </a:lnTo>
                <a:lnTo>
                  <a:pt x="3153409" y="0"/>
                </a:lnTo>
                <a:lnTo>
                  <a:pt x="3153409" y="513079"/>
                </a:lnTo>
                <a:lnTo>
                  <a:pt x="1576070" y="513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Return </a:t>
            </a:r>
            <a:r>
              <a:rPr spc="-10" dirty="0"/>
              <a:t>Oriented</a:t>
            </a:r>
            <a:r>
              <a:rPr spc="-5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1150" y="1697735"/>
            <a:ext cx="316039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010">
              <a:lnSpc>
                <a:spcPct val="1094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(%rcx),%rb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41c523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&lt;main+0x803&gt; 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42ab00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%rax,0x2cda9d(%rip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cmpb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$0x2d,(%rbx)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41c4ac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&lt;main+0x78c&gt;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5015" y="3859529"/>
            <a:ext cx="231711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0x2cda8d(%rip),%rax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50" y="3835145"/>
            <a:ext cx="3879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 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re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150" y="4367276"/>
            <a:ext cx="3160395" cy="26974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607695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$0x4ab054,%ea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cmove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2110"/>
              </a:lnSpc>
              <a:spcBef>
                <a:spcPts val="9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%rbx,0x2cda6a(%rip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%rdi,%rdi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41c0c2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&lt;main+0x3a2&gt;</a:t>
            </a:r>
            <a:endParaRPr sz="1600">
              <a:latin typeface="Courier New"/>
              <a:cs typeface="Courier New"/>
            </a:endParaRPr>
          </a:p>
          <a:p>
            <a:pPr marL="12700" marR="607695">
              <a:lnSpc>
                <a:spcPts val="2110"/>
              </a:lnSpc>
              <a:spcBef>
                <a:spcPts val="9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$0x63b,%edx  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$0x4ab01d,%es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46cab0</a:t>
            </a:r>
            <a:r>
              <a:rPr sz="16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&lt;sh_xfree&gt;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7909" y="1700021"/>
            <a:ext cx="3056890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%rax,0x2d2945(%rip)  mov 0x2cda16(%rip),%rax  test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%rax,%rax</a:t>
            </a:r>
            <a:endParaRPr sz="15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41c112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&lt;main+0x3f2&gt;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7909" y="2750819"/>
            <a:ext cx="21240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(%rax),%edx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13954" y="3240531"/>
            <a:ext cx="84201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0xb8(%r  0xc(%rs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7909" y="2983992"/>
            <a:ext cx="1774189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callq	41b640</a:t>
            </a:r>
            <a:r>
              <a:rPr sz="15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  mov</a:t>
            </a:r>
            <a:endParaRPr sz="1500">
              <a:latin typeface="Courier New"/>
              <a:cs typeface="Courier New"/>
            </a:endParaRPr>
          </a:p>
          <a:p>
            <a:pPr marL="12700" marR="1287145">
              <a:lnSpc>
                <a:spcPct val="112200"/>
              </a:lnSpc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cmp  mov  je  xchg  mov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3936" y="3753612"/>
            <a:ext cx="224091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%rax,0x2d2670(%rip)  41c214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&lt;main+0x4f4&gt;</a:t>
            </a:r>
            <a:endParaRPr sz="1500">
              <a:latin typeface="Courier New"/>
              <a:cs typeface="Courier New"/>
            </a:endParaRPr>
          </a:p>
          <a:p>
            <a:pPr marL="12700" marR="937260" indent="-635">
              <a:lnSpc>
                <a:spcPct val="112200"/>
              </a:lnSpc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%ax,%ax  (%rsp),%rdx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7909" y="4804410"/>
            <a:ext cx="200787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%r15d,%rax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909" y="5037582"/>
            <a:ext cx="294005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	(%rdx,%rax,8),%r14  ret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7909" y="5550661"/>
            <a:ext cx="3056890" cy="795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cmpb	$0x2d,(%r14)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jne	41c214</a:t>
            </a:r>
            <a:r>
              <a:rPr sz="15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&lt;main+0x4f4&gt;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909" y="6343650"/>
            <a:ext cx="259080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0x1(%r14),%r12d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909" y="6576821"/>
            <a:ext cx="259080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movl	$0x0,0x18(%rsp)  cmp	$0x2d,%r12b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12609" y="1671065"/>
            <a:ext cx="35369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0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 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xo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r 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 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d 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jm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p 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cm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2757" y="3052603"/>
            <a:ext cx="2011045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575"/>
              </a:lnSpc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time@plt&gt;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9"/>
              </a:spcBef>
              <a:tabLst>
                <a:tab pos="1682114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sp),%r15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175" spc="-22" baseline="38314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2175" spc="-15" baseline="38314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endParaRPr sz="2175" baseline="38314">
              <a:latin typeface="Courier New"/>
              <a:cs typeface="Courier New"/>
            </a:endParaRPr>
          </a:p>
          <a:p>
            <a:pPr marL="1682114" indent="-1682750" algn="r">
              <a:lnSpc>
                <a:spcPct val="45100"/>
              </a:lnSpc>
              <a:spcBef>
                <a:spcPts val="1205"/>
              </a:spcBef>
              <a:tabLst>
                <a:tab pos="1682114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p),%r15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175" spc="-22" baseline="42145" dirty="0">
                <a:solidFill>
                  <a:srgbClr val="FFFFFF"/>
                </a:solidFill>
                <a:latin typeface="Courier New"/>
                <a:cs typeface="Courier New"/>
              </a:rPr>
              <a:t>jn</a:t>
            </a:r>
            <a:r>
              <a:rPr sz="2175" spc="-15" baseline="42145" dirty="0">
                <a:solidFill>
                  <a:srgbClr val="FFFFFF"/>
                </a:solidFill>
                <a:latin typeface="Courier New"/>
                <a:cs typeface="Courier New"/>
              </a:rPr>
              <a:t>e 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12609" y="1671065"/>
            <a:ext cx="2865120" cy="29324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76605">
              <a:lnSpc>
                <a:spcPct val="100000"/>
              </a:lnSpc>
              <a:spcBef>
                <a:spcPts val="27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41c440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&lt;main+0x720&gt;</a:t>
            </a:r>
            <a:endParaRPr sz="1450">
              <a:latin typeface="Courier New"/>
              <a:cs typeface="Courier New"/>
            </a:endParaRPr>
          </a:p>
          <a:p>
            <a:pPr marL="776605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%ebp,%ebp</a:t>
            </a:r>
            <a:endParaRPr sz="1450">
              <a:latin typeface="Courier New"/>
              <a:cs typeface="Courier New"/>
            </a:endParaRPr>
          </a:p>
          <a:p>
            <a:pPr marL="776605">
              <a:lnSpc>
                <a:spcPct val="100000"/>
              </a:lnSpc>
              <a:spcBef>
                <a:spcPts val="16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$0x4c223a,%ebx</a:t>
            </a:r>
            <a:endParaRPr sz="1450">
              <a:latin typeface="Courier New"/>
              <a:cs typeface="Courier New"/>
            </a:endParaRPr>
          </a:p>
          <a:p>
            <a:pPr marL="776605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$0x1,%r14</a:t>
            </a:r>
            <a:endParaRPr sz="1450">
              <a:latin typeface="Courier New"/>
              <a:cs typeface="Courier New"/>
            </a:endParaRPr>
          </a:p>
          <a:p>
            <a:pPr marL="776605" marR="5080">
              <a:lnSpc>
                <a:spcPct val="109800"/>
              </a:lnSpc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41c1a3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&lt;main+0x483&gt;  (%rbx),%r12b</a:t>
            </a:r>
            <a:endParaRPr sz="1450">
              <a:latin typeface="Courier New"/>
              <a:cs typeface="Courier New"/>
            </a:endParaRPr>
          </a:p>
          <a:p>
            <a:pPr marL="776605">
              <a:lnSpc>
                <a:spcPct val="100000"/>
              </a:lnSpc>
              <a:spcBef>
                <a:spcPts val="17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%ebp,%r13d</a:t>
            </a:r>
            <a:endParaRPr sz="1450">
              <a:latin typeface="Courier New"/>
              <a:cs typeface="Courier New"/>
            </a:endParaRPr>
          </a:p>
          <a:p>
            <a:pPr marL="776605">
              <a:lnSpc>
                <a:spcPct val="100000"/>
              </a:lnSpc>
              <a:spcBef>
                <a:spcPts val="16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</a:t>
            </a:r>
            <a:endParaRPr sz="1450">
              <a:latin typeface="Courier New"/>
              <a:cs typeface="Courier New"/>
            </a:endParaRPr>
          </a:p>
          <a:p>
            <a:pPr marL="12700" marR="1096645" indent="763905" algn="just">
              <a:lnSpc>
                <a:spcPct val="109800"/>
              </a:lnSpc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%rbx,%rs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i  test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%eax,%eax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xchg</a:t>
            </a:r>
            <a:r>
              <a:rPr sz="1450" spc="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2609" y="4578095"/>
            <a:ext cx="17729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%ebp,%rax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2609" y="5064505"/>
            <a:ext cx="286512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95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cmpl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$0x1,0x4ab3c8(%rax)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41c461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&lt;main+0x741&gt;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(%rsp),%rcx</a:t>
            </a:r>
            <a:endParaRPr sz="14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$0x1,%r15d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12609" y="6055359"/>
            <a:ext cx="188213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%r15d,%rdx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2609" y="6276085"/>
            <a:ext cx="297434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>
              <a:lnSpc>
                <a:spcPct val="1092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(%rcx,%rdx,8),%rd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%rdx,%rdx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41cefd</a:t>
            </a:r>
            <a:r>
              <a:rPr sz="14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&lt;main+0x11dd&gt;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03520" y="3108960"/>
            <a:ext cx="1920239" cy="731520"/>
          </a:xfrm>
          <a:custGeom>
            <a:avLst/>
            <a:gdLst/>
            <a:ahLst/>
            <a:cxnLst/>
            <a:rect l="l" t="t" r="r" b="b"/>
            <a:pathLst>
              <a:path w="1920240" h="731520">
                <a:moveTo>
                  <a:pt x="0" y="0"/>
                </a:moveTo>
                <a:lnTo>
                  <a:pt x="1920239" y="0"/>
                </a:lnTo>
                <a:lnTo>
                  <a:pt x="1920239" y="731519"/>
                </a:lnTo>
                <a:lnTo>
                  <a:pt x="0" y="7315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3520" y="3108960"/>
            <a:ext cx="1920239" cy="731520"/>
          </a:xfrm>
          <a:custGeom>
            <a:avLst/>
            <a:gdLst/>
            <a:ahLst/>
            <a:cxnLst/>
            <a:rect l="l" t="t" r="r" b="b"/>
            <a:pathLst>
              <a:path w="1920240" h="731520">
                <a:moveTo>
                  <a:pt x="0" y="0"/>
                </a:moveTo>
                <a:lnTo>
                  <a:pt x="1920239" y="0"/>
                </a:lnTo>
                <a:lnTo>
                  <a:pt x="1920239" y="731519"/>
                </a:lnTo>
                <a:lnTo>
                  <a:pt x="0" y="73151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03520" y="31089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23759" y="3840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84190" y="3195320"/>
            <a:ext cx="1356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Gadget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58000" y="3749040"/>
            <a:ext cx="793750" cy="635000"/>
          </a:xfrm>
          <a:custGeom>
            <a:avLst/>
            <a:gdLst/>
            <a:ahLst/>
            <a:cxnLst/>
            <a:rect l="l" t="t" r="r" b="b"/>
            <a:pathLst>
              <a:path w="793750" h="635000">
                <a:moveTo>
                  <a:pt x="0" y="0"/>
                </a:moveTo>
                <a:lnTo>
                  <a:pt x="793750" y="63500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12380" y="4337050"/>
            <a:ext cx="160020" cy="143510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67310" y="0"/>
                </a:moveTo>
                <a:lnTo>
                  <a:pt x="0" y="85089"/>
                </a:lnTo>
                <a:lnTo>
                  <a:pt x="160020" y="143510"/>
                </a:lnTo>
                <a:lnTo>
                  <a:pt x="67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5540" y="1634490"/>
            <a:ext cx="27082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k</a:t>
            </a:r>
            <a:r>
              <a:rPr sz="5000" spc="5" dirty="0"/>
              <a:t>B</a:t>
            </a:r>
            <a:r>
              <a:rPr sz="5000" spc="-5" dirty="0"/>
              <a:t>ouncer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792480" y="3609340"/>
            <a:ext cx="8665210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05"/>
              </a:lnSpc>
              <a:spcBef>
                <a:spcPts val="100"/>
              </a:spcBef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If we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could inspect the past execution</a:t>
            </a:r>
            <a:r>
              <a:rPr sz="3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800" dirty="0">
              <a:latin typeface="Arial"/>
              <a:cs typeface="Arial"/>
            </a:endParaRPr>
          </a:p>
          <a:p>
            <a:pPr marL="267970">
              <a:lnSpc>
                <a:spcPts val="4405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…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maybe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could detect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attacks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900" y="6381750"/>
            <a:ext cx="6703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Transparent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ROP exploit mitigation using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indirect branch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 tracing.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800"/>
              </a:lnSpc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Vasilis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Pappas,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Michalis Polychronakis,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Angelos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Keromytis.</a:t>
            </a:r>
            <a:endParaRPr sz="1800">
              <a:latin typeface="Arial"/>
              <a:cs typeface="Arial"/>
            </a:endParaRPr>
          </a:p>
          <a:p>
            <a:pPr marL="62230" algn="ctr">
              <a:lnSpc>
                <a:spcPts val="198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USENIX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Security,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2013.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29" y="553720"/>
            <a:ext cx="2386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kBouncer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3385820" cy="989330"/>
          </a:xfrm>
          <a:custGeom>
            <a:avLst/>
            <a:gdLst/>
            <a:ahLst/>
            <a:cxnLst/>
            <a:rect l="l" t="t" r="r" b="b"/>
            <a:pathLst>
              <a:path w="3385820" h="989329">
                <a:moveTo>
                  <a:pt x="0" y="0"/>
                </a:moveTo>
                <a:lnTo>
                  <a:pt x="3385819" y="0"/>
                </a:lnTo>
                <a:lnTo>
                  <a:pt x="338581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3385820" cy="989330"/>
          </a:xfrm>
          <a:custGeom>
            <a:avLst/>
            <a:gdLst/>
            <a:ahLst/>
            <a:cxnLst/>
            <a:rect l="l" t="t" r="r" b="b"/>
            <a:pathLst>
              <a:path w="3385820" h="989329">
                <a:moveTo>
                  <a:pt x="0" y="0"/>
                </a:moveTo>
                <a:lnTo>
                  <a:pt x="3385819" y="0"/>
                </a:lnTo>
                <a:lnTo>
                  <a:pt x="338581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90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419" y="2668270"/>
            <a:ext cx="3228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4440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800" y="0"/>
                </a:lnTo>
                <a:lnTo>
                  <a:pt x="182880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4440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800" y="0"/>
                </a:lnTo>
                <a:lnTo>
                  <a:pt x="182880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444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32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89400" y="266827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59" y="2192020"/>
            <a:ext cx="8348980" cy="0"/>
          </a:xfrm>
          <a:custGeom>
            <a:avLst/>
            <a:gdLst/>
            <a:ahLst/>
            <a:cxnLst/>
            <a:rect l="l" t="t" r="r" b="b"/>
            <a:pathLst>
              <a:path w="8348980">
                <a:moveTo>
                  <a:pt x="0" y="0"/>
                </a:moveTo>
                <a:lnTo>
                  <a:pt x="834898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7119" y="213741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7089" y="1567179"/>
            <a:ext cx="85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29" y="553720"/>
            <a:ext cx="2386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kBouncer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3385820" cy="989330"/>
          </a:xfrm>
          <a:custGeom>
            <a:avLst/>
            <a:gdLst/>
            <a:ahLst/>
            <a:cxnLst/>
            <a:rect l="l" t="t" r="r" b="b"/>
            <a:pathLst>
              <a:path w="3385820" h="989329">
                <a:moveTo>
                  <a:pt x="0" y="0"/>
                </a:moveTo>
                <a:lnTo>
                  <a:pt x="3385819" y="0"/>
                </a:lnTo>
                <a:lnTo>
                  <a:pt x="338581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3385820" cy="989330"/>
          </a:xfrm>
          <a:custGeom>
            <a:avLst/>
            <a:gdLst/>
            <a:ahLst/>
            <a:cxnLst/>
            <a:rect l="l" t="t" r="r" b="b"/>
            <a:pathLst>
              <a:path w="3385820" h="989329">
                <a:moveTo>
                  <a:pt x="0" y="0"/>
                </a:moveTo>
                <a:lnTo>
                  <a:pt x="3385819" y="0"/>
                </a:lnTo>
                <a:lnTo>
                  <a:pt x="338581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90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419" y="2668270"/>
            <a:ext cx="3228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5650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4440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800" y="0"/>
                </a:lnTo>
                <a:lnTo>
                  <a:pt x="182880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4440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800" y="0"/>
                </a:lnTo>
                <a:lnTo>
                  <a:pt x="182880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444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32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89400" y="266827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59" y="2192020"/>
            <a:ext cx="8348980" cy="0"/>
          </a:xfrm>
          <a:custGeom>
            <a:avLst/>
            <a:gdLst/>
            <a:ahLst/>
            <a:cxnLst/>
            <a:rect l="l" t="t" r="r" b="b"/>
            <a:pathLst>
              <a:path w="8348980">
                <a:moveTo>
                  <a:pt x="0" y="0"/>
                </a:moveTo>
                <a:lnTo>
                  <a:pt x="834898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07119" y="213741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7089" y="1567179"/>
            <a:ext cx="85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2189" y="4631690"/>
            <a:ext cx="340360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3729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25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(Last Branch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29" y="553720"/>
            <a:ext cx="2386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kBouncer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5904" y="2425054"/>
          <a:ext cx="9329420" cy="98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694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r>
                        <a:rPr sz="3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Execution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ROP</a:t>
                      </a:r>
                      <a:r>
                        <a:rPr sz="3200" spc="-3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5759" y="2192020"/>
            <a:ext cx="8348980" cy="0"/>
          </a:xfrm>
          <a:custGeom>
            <a:avLst/>
            <a:gdLst/>
            <a:ahLst/>
            <a:cxnLst/>
            <a:rect l="l" t="t" r="r" b="b"/>
            <a:pathLst>
              <a:path w="8348980">
                <a:moveTo>
                  <a:pt x="0" y="0"/>
                </a:moveTo>
                <a:lnTo>
                  <a:pt x="834898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7119" y="213741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089" y="1567179"/>
            <a:ext cx="85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829" y="553720"/>
            <a:ext cx="2386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kBouncer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459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829" y="4631690"/>
            <a:ext cx="340360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3729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25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(Last Branch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Record)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5904" y="2425054"/>
          <a:ext cx="9329420" cy="98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694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r>
                        <a:rPr sz="3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Execution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ROP</a:t>
                      </a:r>
                      <a:r>
                        <a:rPr sz="3200" spc="-3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5759" y="2192020"/>
            <a:ext cx="8348980" cy="0"/>
          </a:xfrm>
          <a:custGeom>
            <a:avLst/>
            <a:gdLst/>
            <a:ahLst/>
            <a:cxnLst/>
            <a:rect l="l" t="t" r="r" b="b"/>
            <a:pathLst>
              <a:path w="8348980">
                <a:moveTo>
                  <a:pt x="0" y="0"/>
                </a:moveTo>
                <a:lnTo>
                  <a:pt x="834898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7119" y="213741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089" y="1567179"/>
            <a:ext cx="85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769" y="2344420"/>
            <a:ext cx="653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kBouncer </a:t>
            </a:r>
            <a:r>
              <a:rPr spc="-10" dirty="0"/>
              <a:t>Observation</a:t>
            </a:r>
            <a:r>
              <a:rPr spc="-105" dirty="0"/>
              <a:t> </a:t>
            </a:r>
            <a:r>
              <a:rPr spc="-5" dirty="0"/>
              <a:t>(1):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630" y="2209800"/>
            <a:ext cx="7571740" cy="23342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" marR="5080" indent="-318135" algn="ctr">
              <a:lnSpc>
                <a:spcPct val="112100"/>
              </a:lnSpc>
              <a:spcBef>
                <a:spcPts val="520"/>
              </a:spcBef>
            </a:pPr>
            <a:r>
              <a:rPr dirty="0"/>
              <a:t>kBouncer </a:t>
            </a:r>
            <a:r>
              <a:rPr spc="-10" dirty="0"/>
              <a:t>Observation </a:t>
            </a:r>
            <a:r>
              <a:rPr spc="-5" dirty="0"/>
              <a:t>(1):  ROP attacks issue returns to  non-</a:t>
            </a:r>
            <a:r>
              <a:rPr i="1" spc="-5" dirty="0">
                <a:latin typeface="Arial"/>
                <a:cs typeface="Arial"/>
              </a:rPr>
              <a:t>Call-Preceded</a:t>
            </a:r>
            <a:r>
              <a:rPr i="1" spc="-95" dirty="0">
                <a:latin typeface="Arial"/>
                <a:cs typeface="Arial"/>
              </a:rPr>
              <a:t> </a:t>
            </a:r>
            <a:r>
              <a:rPr spc="-5" dirty="0"/>
              <a:t>addresses.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553720"/>
            <a:ext cx="300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48460"/>
            <a:ext cx="4079240" cy="52552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	[rax],0xfd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edx,0x768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esi,0x4ab632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320" y="1715770"/>
            <a:ext cx="3896360" cy="513080"/>
          </a:xfrm>
          <a:prstGeom prst="rect">
            <a:avLst/>
          </a:prstGeom>
          <a:solidFill>
            <a:srgbClr val="000000"/>
          </a:solidFill>
          <a:ln w="5463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3310"/>
              </a:lnSpc>
              <a:tabLst>
                <a:tab pos="159575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	[rax],0xfd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2122170"/>
            <a:ext cx="4079240" cy="478155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edx,0x768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esi,0x4ab632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96720"/>
            <a:ext cx="3652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	[rax],0xfd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320" y="2183129"/>
            <a:ext cx="3622040" cy="513080"/>
          </a:xfrm>
          <a:prstGeom prst="rect">
            <a:avLst/>
          </a:prstGeom>
          <a:solidFill>
            <a:srgbClr val="000000"/>
          </a:solidFill>
          <a:ln w="54630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"/>
              </a:spcBef>
              <a:tabLst>
                <a:tab pos="159575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edx,0x768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2599690"/>
            <a:ext cx="4079240" cy="43040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esi,0x4ab632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48460"/>
            <a:ext cx="66548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  mov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905" y="1648460"/>
            <a:ext cx="215900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[rax],0xfd  edx,0x768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2651760"/>
            <a:ext cx="4297680" cy="513080"/>
          </a:xfrm>
          <a:prstGeom prst="rect">
            <a:avLst/>
          </a:prstGeom>
          <a:solidFill>
            <a:srgbClr val="000000"/>
          </a:solidFill>
          <a:ln w="54630">
            <a:solidFill>
              <a:srgbClr val="FF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70"/>
              </a:spcBef>
              <a:tabLst>
                <a:tab pos="159575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esi,0x4ab632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3074670"/>
            <a:ext cx="3439160" cy="38290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11500"/>
              </a:lnSpc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284605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48460"/>
            <a:ext cx="665480" cy="1451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1500"/>
              </a:lnSpc>
              <a:spcBef>
                <a:spcPts val="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  mov  mov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905" y="1648460"/>
            <a:ext cx="2585720" cy="1451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[rax],0xfd  edx,0x768  esi,0x4ab632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3155950"/>
            <a:ext cx="3347720" cy="513080"/>
          </a:xfrm>
          <a:prstGeom prst="rect">
            <a:avLst/>
          </a:prstGeom>
          <a:solidFill>
            <a:srgbClr val="000000"/>
          </a:solidFill>
          <a:ln w="5463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3200"/>
              </a:lnSpc>
              <a:tabLst>
                <a:tab pos="159575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3548379"/>
            <a:ext cx="3439160" cy="33553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11500"/>
              </a:lnSpc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284605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48460"/>
            <a:ext cx="665480" cy="1926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4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  mov  mov  mov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905" y="1648460"/>
            <a:ext cx="2585720" cy="1926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[rax],0xfd  edx,0x768  esi,0x4ab632  rdi,rbx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3623309"/>
            <a:ext cx="3439160" cy="513080"/>
          </a:xfrm>
          <a:prstGeom prst="rect">
            <a:avLst/>
          </a:prstGeom>
          <a:solidFill>
            <a:srgbClr val="000000"/>
          </a:solidFill>
          <a:ln w="5463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3260"/>
              </a:lnSpc>
              <a:tabLst>
                <a:tab pos="159575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4025900"/>
            <a:ext cx="3439160" cy="287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284605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320" y="3623309"/>
            <a:ext cx="3439160" cy="513080"/>
          </a:xfrm>
          <a:custGeom>
            <a:avLst/>
            <a:gdLst/>
            <a:ahLst/>
            <a:cxnLst/>
            <a:rect l="l" t="t" r="r" b="b"/>
            <a:pathLst>
              <a:path w="3439160" h="513079">
                <a:moveTo>
                  <a:pt x="3439159" y="0"/>
                </a:moveTo>
                <a:lnTo>
                  <a:pt x="0" y="0"/>
                </a:lnTo>
                <a:lnTo>
                  <a:pt x="0" y="513079"/>
                </a:lnTo>
                <a:lnTo>
                  <a:pt x="3439159" y="513079"/>
                </a:lnTo>
                <a:lnTo>
                  <a:pt x="3439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1320" y="3623309"/>
            <a:ext cx="3439160" cy="513080"/>
          </a:xfrm>
          <a:custGeom>
            <a:avLst/>
            <a:gdLst/>
            <a:ahLst/>
            <a:cxnLst/>
            <a:rect l="l" t="t" r="r" b="b"/>
            <a:pathLst>
              <a:path w="3439160" h="513079">
                <a:moveTo>
                  <a:pt x="1719580" y="513079"/>
                </a:moveTo>
                <a:lnTo>
                  <a:pt x="0" y="513079"/>
                </a:lnTo>
                <a:lnTo>
                  <a:pt x="0" y="0"/>
                </a:lnTo>
                <a:lnTo>
                  <a:pt x="3439159" y="0"/>
                </a:lnTo>
                <a:lnTo>
                  <a:pt x="3439159" y="513079"/>
                </a:lnTo>
                <a:lnTo>
                  <a:pt x="1719580" y="513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490" y="1648460"/>
            <a:ext cx="665480" cy="1926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4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  mov  mov  mov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4905" y="1648460"/>
            <a:ext cx="2585720" cy="1926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[rax],0xfd  edx,0x768  esi,0x4ab632  rdi,rbx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90" y="3597909"/>
            <a:ext cx="878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5010" y="3597909"/>
            <a:ext cx="173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90" y="4025900"/>
            <a:ext cx="3439160" cy="287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	rbp,rbp  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284605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0479" y="3128010"/>
            <a:ext cx="1344930" cy="751840"/>
          </a:xfrm>
          <a:custGeom>
            <a:avLst/>
            <a:gdLst/>
            <a:ahLst/>
            <a:cxnLst/>
            <a:rect l="l" t="t" r="r" b="b"/>
            <a:pathLst>
              <a:path w="1344929" h="751839">
                <a:moveTo>
                  <a:pt x="0" y="751839"/>
                </a:moveTo>
                <a:lnTo>
                  <a:pt x="207010" y="751839"/>
                </a:lnTo>
                <a:lnTo>
                  <a:pt x="134493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9850" y="3042920"/>
            <a:ext cx="165100" cy="134620"/>
          </a:xfrm>
          <a:custGeom>
            <a:avLst/>
            <a:gdLst/>
            <a:ahLst/>
            <a:cxnLst/>
            <a:rect l="l" t="t" r="r" b="b"/>
            <a:pathLst>
              <a:path w="165100" h="134619">
                <a:moveTo>
                  <a:pt x="165100" y="0"/>
                </a:moveTo>
                <a:lnTo>
                  <a:pt x="0" y="44450"/>
                </a:lnTo>
                <a:lnTo>
                  <a:pt x="58420" y="134619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2778760"/>
            <a:ext cx="1976120" cy="513080"/>
          </a:xfrm>
          <a:custGeom>
            <a:avLst/>
            <a:gdLst/>
            <a:ahLst/>
            <a:cxnLst/>
            <a:rect l="l" t="t" r="r" b="b"/>
            <a:pathLst>
              <a:path w="1976120" h="513079">
                <a:moveTo>
                  <a:pt x="1976120" y="0"/>
                </a:moveTo>
                <a:lnTo>
                  <a:pt x="0" y="0"/>
                </a:lnTo>
                <a:lnTo>
                  <a:pt x="0" y="513079"/>
                </a:lnTo>
                <a:lnTo>
                  <a:pt x="1976120" y="513079"/>
                </a:lnTo>
                <a:lnTo>
                  <a:pt x="1976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2778760"/>
            <a:ext cx="1976120" cy="513080"/>
          </a:xfrm>
          <a:custGeom>
            <a:avLst/>
            <a:gdLst/>
            <a:ahLst/>
            <a:cxnLst/>
            <a:rect l="l" t="t" r="r" b="b"/>
            <a:pathLst>
              <a:path w="1976120" h="513079">
                <a:moveTo>
                  <a:pt x="988059" y="513079"/>
                </a:moveTo>
                <a:lnTo>
                  <a:pt x="0" y="513079"/>
                </a:lnTo>
                <a:lnTo>
                  <a:pt x="0" y="0"/>
                </a:lnTo>
                <a:lnTo>
                  <a:pt x="1976120" y="0"/>
                </a:lnTo>
                <a:lnTo>
                  <a:pt x="1976120" y="513079"/>
                </a:lnTo>
                <a:lnTo>
                  <a:pt x="988059" y="513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3211829"/>
            <a:ext cx="2799080" cy="511809"/>
          </a:xfrm>
          <a:custGeom>
            <a:avLst/>
            <a:gdLst/>
            <a:ahLst/>
            <a:cxnLst/>
            <a:rect l="l" t="t" r="r" b="b"/>
            <a:pathLst>
              <a:path w="2799079" h="511810">
                <a:moveTo>
                  <a:pt x="2799079" y="0"/>
                </a:moveTo>
                <a:lnTo>
                  <a:pt x="0" y="0"/>
                </a:lnTo>
                <a:lnTo>
                  <a:pt x="0" y="511810"/>
                </a:lnTo>
                <a:lnTo>
                  <a:pt x="2799079" y="511810"/>
                </a:lnTo>
                <a:lnTo>
                  <a:pt x="279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3211829"/>
            <a:ext cx="2799080" cy="511809"/>
          </a:xfrm>
          <a:custGeom>
            <a:avLst/>
            <a:gdLst/>
            <a:ahLst/>
            <a:cxnLst/>
            <a:rect l="l" t="t" r="r" b="b"/>
            <a:pathLst>
              <a:path w="2799079" h="511810">
                <a:moveTo>
                  <a:pt x="1399539" y="511810"/>
                </a:moveTo>
                <a:lnTo>
                  <a:pt x="0" y="511810"/>
                </a:lnTo>
                <a:lnTo>
                  <a:pt x="0" y="0"/>
                </a:lnTo>
                <a:lnTo>
                  <a:pt x="2799079" y="0"/>
                </a:lnTo>
                <a:lnTo>
                  <a:pt x="2799079" y="511810"/>
                </a:lnTo>
                <a:lnTo>
                  <a:pt x="1399539" y="51181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3714750"/>
            <a:ext cx="2799080" cy="513080"/>
          </a:xfrm>
          <a:custGeom>
            <a:avLst/>
            <a:gdLst/>
            <a:ahLst/>
            <a:cxnLst/>
            <a:rect l="l" t="t" r="r" b="b"/>
            <a:pathLst>
              <a:path w="2799079" h="513079">
                <a:moveTo>
                  <a:pt x="2799079" y="0"/>
                </a:moveTo>
                <a:lnTo>
                  <a:pt x="0" y="0"/>
                </a:lnTo>
                <a:lnTo>
                  <a:pt x="0" y="513079"/>
                </a:lnTo>
                <a:lnTo>
                  <a:pt x="2799079" y="513079"/>
                </a:lnTo>
                <a:lnTo>
                  <a:pt x="279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3714750"/>
            <a:ext cx="2799080" cy="513080"/>
          </a:xfrm>
          <a:custGeom>
            <a:avLst/>
            <a:gdLst/>
            <a:ahLst/>
            <a:cxnLst/>
            <a:rect l="l" t="t" r="r" b="b"/>
            <a:pathLst>
              <a:path w="2799079" h="513079">
                <a:moveTo>
                  <a:pt x="1399539" y="513079"/>
                </a:moveTo>
                <a:lnTo>
                  <a:pt x="0" y="513079"/>
                </a:lnTo>
                <a:lnTo>
                  <a:pt x="0" y="0"/>
                </a:lnTo>
                <a:lnTo>
                  <a:pt x="2799079" y="0"/>
                </a:lnTo>
                <a:lnTo>
                  <a:pt x="2799079" y="513079"/>
                </a:lnTo>
                <a:lnTo>
                  <a:pt x="1399539" y="513079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553720"/>
            <a:ext cx="300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859" y="2578100"/>
            <a:ext cx="2620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Injection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0930" y="4099559"/>
            <a:ext cx="1188720" cy="1057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489" y="446659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4183379"/>
            <a:ext cx="2799080" cy="513080"/>
          </a:xfrm>
          <a:custGeom>
            <a:avLst/>
            <a:gdLst/>
            <a:ahLst/>
            <a:cxnLst/>
            <a:rect l="l" t="t" r="r" b="b"/>
            <a:pathLst>
              <a:path w="2799079" h="513079">
                <a:moveTo>
                  <a:pt x="2799079" y="0"/>
                </a:moveTo>
                <a:lnTo>
                  <a:pt x="0" y="0"/>
                </a:lnTo>
                <a:lnTo>
                  <a:pt x="0" y="513080"/>
                </a:lnTo>
                <a:lnTo>
                  <a:pt x="2799079" y="513080"/>
                </a:lnTo>
                <a:lnTo>
                  <a:pt x="279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4183379"/>
            <a:ext cx="2799080" cy="513080"/>
          </a:xfrm>
          <a:custGeom>
            <a:avLst/>
            <a:gdLst/>
            <a:ahLst/>
            <a:cxnLst/>
            <a:rect l="l" t="t" r="r" b="b"/>
            <a:pathLst>
              <a:path w="2799079" h="513079">
                <a:moveTo>
                  <a:pt x="1399539" y="513080"/>
                </a:moveTo>
                <a:lnTo>
                  <a:pt x="0" y="513080"/>
                </a:lnTo>
                <a:lnTo>
                  <a:pt x="0" y="0"/>
                </a:lnTo>
                <a:lnTo>
                  <a:pt x="2799079" y="0"/>
                </a:lnTo>
                <a:lnTo>
                  <a:pt x="2799079" y="513080"/>
                </a:lnTo>
                <a:lnTo>
                  <a:pt x="139953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4650740"/>
            <a:ext cx="1793239" cy="513080"/>
          </a:xfrm>
          <a:custGeom>
            <a:avLst/>
            <a:gdLst/>
            <a:ahLst/>
            <a:cxnLst/>
            <a:rect l="l" t="t" r="r" b="b"/>
            <a:pathLst>
              <a:path w="1793240" h="513079">
                <a:moveTo>
                  <a:pt x="1793239" y="0"/>
                </a:moveTo>
                <a:lnTo>
                  <a:pt x="0" y="0"/>
                </a:lnTo>
                <a:lnTo>
                  <a:pt x="0" y="513080"/>
                </a:lnTo>
                <a:lnTo>
                  <a:pt x="1793239" y="513080"/>
                </a:lnTo>
                <a:lnTo>
                  <a:pt x="1793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4650740"/>
            <a:ext cx="1793239" cy="513080"/>
          </a:xfrm>
          <a:custGeom>
            <a:avLst/>
            <a:gdLst/>
            <a:ahLst/>
            <a:cxnLst/>
            <a:rect l="l" t="t" r="r" b="b"/>
            <a:pathLst>
              <a:path w="1793240" h="513079">
                <a:moveTo>
                  <a:pt x="8966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1793239" y="0"/>
                </a:lnTo>
                <a:lnTo>
                  <a:pt x="1793239" y="513080"/>
                </a:lnTo>
                <a:lnTo>
                  <a:pt x="8966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0899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5125720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878839" y="0"/>
                </a:moveTo>
                <a:lnTo>
                  <a:pt x="0" y="0"/>
                </a:lnTo>
                <a:lnTo>
                  <a:pt x="0" y="513080"/>
                </a:lnTo>
                <a:lnTo>
                  <a:pt x="878839" y="513080"/>
                </a:lnTo>
                <a:lnTo>
                  <a:pt x="878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4394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878839" y="0"/>
                </a:lnTo>
                <a:lnTo>
                  <a:pt x="878839" y="513080"/>
                </a:lnTo>
                <a:lnTo>
                  <a:pt x="4394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0899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5125720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878839" y="0"/>
                </a:moveTo>
                <a:lnTo>
                  <a:pt x="0" y="0"/>
                </a:lnTo>
                <a:lnTo>
                  <a:pt x="0" y="513080"/>
                </a:lnTo>
                <a:lnTo>
                  <a:pt x="878839" y="513080"/>
                </a:lnTo>
                <a:lnTo>
                  <a:pt x="878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4394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878839" y="0"/>
                </a:lnTo>
                <a:lnTo>
                  <a:pt x="878839" y="513080"/>
                </a:lnTo>
                <a:lnTo>
                  <a:pt x="4394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0899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5125720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68420" y="4467859"/>
            <a:ext cx="1562100" cy="943610"/>
          </a:xfrm>
          <a:custGeom>
            <a:avLst/>
            <a:gdLst/>
            <a:ahLst/>
            <a:cxnLst/>
            <a:rect l="l" t="t" r="r" b="b"/>
            <a:pathLst>
              <a:path w="1562100" h="943610">
                <a:moveTo>
                  <a:pt x="1562100" y="943609"/>
                </a:moveTo>
                <a:lnTo>
                  <a:pt x="1355089" y="943609"/>
                </a:lnTo>
                <a:lnTo>
                  <a:pt x="0" y="0"/>
                </a:lnTo>
              </a:path>
            </a:pathLst>
          </a:custGeom>
          <a:ln w="546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0150" y="4378959"/>
            <a:ext cx="163830" cy="137160"/>
          </a:xfrm>
          <a:custGeom>
            <a:avLst/>
            <a:gdLst/>
            <a:ahLst/>
            <a:cxnLst/>
            <a:rect l="l" t="t" r="r" b="b"/>
            <a:pathLst>
              <a:path w="163829" h="137160">
                <a:moveTo>
                  <a:pt x="0" y="0"/>
                </a:moveTo>
                <a:lnTo>
                  <a:pt x="102870" y="137159"/>
                </a:lnTo>
                <a:lnTo>
                  <a:pt x="163829" y="48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640" y="4114800"/>
            <a:ext cx="3200400" cy="513080"/>
          </a:xfrm>
          <a:custGeom>
            <a:avLst/>
            <a:gdLst/>
            <a:ahLst/>
            <a:cxnLst/>
            <a:rect l="l" t="t" r="r" b="b"/>
            <a:pathLst>
              <a:path w="3200400" h="513079">
                <a:moveTo>
                  <a:pt x="3200400" y="0"/>
                </a:moveTo>
                <a:lnTo>
                  <a:pt x="0" y="0"/>
                </a:lnTo>
                <a:lnTo>
                  <a:pt x="0" y="513080"/>
                </a:lnTo>
                <a:lnTo>
                  <a:pt x="3200400" y="513080"/>
                </a:lnTo>
                <a:lnTo>
                  <a:pt x="320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640" y="4114800"/>
            <a:ext cx="3200400" cy="513080"/>
          </a:xfrm>
          <a:custGeom>
            <a:avLst/>
            <a:gdLst/>
            <a:ahLst/>
            <a:cxnLst/>
            <a:rect l="l" t="t" r="r" b="b"/>
            <a:pathLst>
              <a:path w="3200400" h="513079">
                <a:moveTo>
                  <a:pt x="1600199" y="513080"/>
                </a:moveTo>
                <a:lnTo>
                  <a:pt x="0" y="513080"/>
                </a:lnTo>
                <a:lnTo>
                  <a:pt x="0" y="0"/>
                </a:lnTo>
                <a:lnTo>
                  <a:pt x="3200400" y="0"/>
                </a:lnTo>
                <a:lnTo>
                  <a:pt x="3200400" y="513080"/>
                </a:lnTo>
                <a:lnTo>
                  <a:pt x="160019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3210" y="553720"/>
            <a:ext cx="4429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100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490" y="1648460"/>
            <a:ext cx="4079240" cy="2401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	[rax],0xfd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edx,0x768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esi,0x4ab632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4074159"/>
            <a:ext cx="878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4871" y="4074159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rbp,rbp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490" y="4499609"/>
            <a:ext cx="343916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>
              <a:latin typeface="Courier New"/>
              <a:cs typeface="Courier New"/>
            </a:endParaRPr>
          </a:p>
          <a:p>
            <a:pPr marL="12700" marR="1284605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878839" y="0"/>
                </a:moveTo>
                <a:lnTo>
                  <a:pt x="0" y="0"/>
                </a:lnTo>
                <a:lnTo>
                  <a:pt x="0" y="513080"/>
                </a:lnTo>
                <a:lnTo>
                  <a:pt x="878839" y="513080"/>
                </a:lnTo>
                <a:lnTo>
                  <a:pt x="878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4394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878839" y="0"/>
                </a:lnTo>
                <a:lnTo>
                  <a:pt x="878839" y="513080"/>
                </a:lnTo>
                <a:lnTo>
                  <a:pt x="4394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0610" y="553720"/>
            <a:ext cx="5395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Call-Preceded</a:t>
            </a:r>
            <a:r>
              <a:rPr spc="-95" dirty="0"/>
              <a:t> </a:t>
            </a:r>
            <a:r>
              <a:rPr spc="-5" dirty="0"/>
              <a:t>Return</a:t>
            </a:r>
          </a:p>
        </p:txBody>
      </p:sp>
      <p:sp>
        <p:nvSpPr>
          <p:cNvPr id="5" name="object 5"/>
          <p:cNvSpPr/>
          <p:nvPr/>
        </p:nvSpPr>
        <p:spPr>
          <a:xfrm>
            <a:off x="421640" y="4114800"/>
            <a:ext cx="3200400" cy="513080"/>
          </a:xfrm>
          <a:custGeom>
            <a:avLst/>
            <a:gdLst/>
            <a:ahLst/>
            <a:cxnLst/>
            <a:rect l="l" t="t" r="r" b="b"/>
            <a:pathLst>
              <a:path w="3200400" h="513079">
                <a:moveTo>
                  <a:pt x="3200400" y="0"/>
                </a:moveTo>
                <a:lnTo>
                  <a:pt x="0" y="0"/>
                </a:lnTo>
                <a:lnTo>
                  <a:pt x="0" y="513080"/>
                </a:lnTo>
                <a:lnTo>
                  <a:pt x="3200400" y="513080"/>
                </a:lnTo>
                <a:lnTo>
                  <a:pt x="320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40" y="4114800"/>
            <a:ext cx="3200400" cy="513080"/>
          </a:xfrm>
          <a:custGeom>
            <a:avLst/>
            <a:gdLst/>
            <a:ahLst/>
            <a:cxnLst/>
            <a:rect l="l" t="t" r="r" b="b"/>
            <a:pathLst>
              <a:path w="3200400" h="513079">
                <a:moveTo>
                  <a:pt x="1600199" y="513080"/>
                </a:moveTo>
                <a:lnTo>
                  <a:pt x="0" y="513080"/>
                </a:lnTo>
                <a:lnTo>
                  <a:pt x="0" y="0"/>
                </a:lnTo>
                <a:lnTo>
                  <a:pt x="3200400" y="0"/>
                </a:lnTo>
                <a:lnTo>
                  <a:pt x="3200400" y="513080"/>
                </a:lnTo>
                <a:lnTo>
                  <a:pt x="160019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1490" y="1648460"/>
            <a:ext cx="4079240" cy="2401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and	[rax],0xfd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edx,0x768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esi,0x4ab632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	rdi,rbx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call	0x2b2130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490" y="4074159"/>
            <a:ext cx="878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4871" y="4074159"/>
            <a:ext cx="1518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rbp,rbp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490" y="4499609"/>
            <a:ext cx="343916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cmo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v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[rbp],0x0  add	rsp,0x8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pop	rbx</a:t>
            </a:r>
            <a:endParaRPr sz="2800" dirty="0">
              <a:latin typeface="Courier New"/>
              <a:cs typeface="Courier New"/>
            </a:endParaRPr>
          </a:p>
          <a:p>
            <a:pPr marL="12700" marR="1284605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po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	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rbp  ret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7940" y="2011680"/>
            <a:ext cx="3012440" cy="30899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4659" y="5125720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8420" y="4467859"/>
            <a:ext cx="1562100" cy="943610"/>
          </a:xfrm>
          <a:custGeom>
            <a:avLst/>
            <a:gdLst/>
            <a:ahLst/>
            <a:cxnLst/>
            <a:rect l="l" t="t" r="r" b="b"/>
            <a:pathLst>
              <a:path w="1562100" h="943610">
                <a:moveTo>
                  <a:pt x="1562100" y="943609"/>
                </a:moveTo>
                <a:lnTo>
                  <a:pt x="1355089" y="943609"/>
                </a:lnTo>
                <a:lnTo>
                  <a:pt x="0" y="0"/>
                </a:lnTo>
              </a:path>
            </a:pathLst>
          </a:custGeom>
          <a:ln w="546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0150" y="4378959"/>
            <a:ext cx="163830" cy="137160"/>
          </a:xfrm>
          <a:custGeom>
            <a:avLst/>
            <a:gdLst/>
            <a:ahLst/>
            <a:cxnLst/>
            <a:rect l="l" t="t" r="r" b="b"/>
            <a:pathLst>
              <a:path w="163829" h="137160">
                <a:moveTo>
                  <a:pt x="0" y="0"/>
                </a:moveTo>
                <a:lnTo>
                  <a:pt x="102870" y="137159"/>
                </a:lnTo>
                <a:lnTo>
                  <a:pt x="163829" y="482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6089" y="553720"/>
            <a:ext cx="6605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Non-Call-Preceded</a:t>
            </a:r>
            <a:r>
              <a:rPr spc="-95" dirty="0"/>
              <a:t> </a:t>
            </a:r>
            <a:r>
              <a:rPr spc="-5" dirty="0"/>
              <a:t>Return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7940" y="2011680"/>
            <a:ext cx="3012440" cy="3566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 algn="just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878839" y="0"/>
                </a:moveTo>
                <a:lnTo>
                  <a:pt x="0" y="0"/>
                </a:lnTo>
                <a:lnTo>
                  <a:pt x="0" y="513080"/>
                </a:lnTo>
                <a:lnTo>
                  <a:pt x="878839" y="513080"/>
                </a:lnTo>
                <a:lnTo>
                  <a:pt x="878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4394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878839" y="0"/>
                </a:lnTo>
                <a:lnTo>
                  <a:pt x="878839" y="513080"/>
                </a:lnTo>
                <a:lnTo>
                  <a:pt x="4394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6089" y="553720"/>
            <a:ext cx="6605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Non-Call-Preceded</a:t>
            </a:r>
            <a:r>
              <a:rPr spc="-95" dirty="0"/>
              <a:t> </a:t>
            </a:r>
            <a:r>
              <a:rPr spc="-5" dirty="0"/>
              <a:t>Return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0899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5125720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878839" y="0"/>
                </a:moveTo>
                <a:lnTo>
                  <a:pt x="0" y="0"/>
                </a:lnTo>
                <a:lnTo>
                  <a:pt x="0" y="513080"/>
                </a:lnTo>
                <a:lnTo>
                  <a:pt x="878839" y="513080"/>
                </a:lnTo>
                <a:lnTo>
                  <a:pt x="878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0520" y="5154929"/>
            <a:ext cx="878840" cy="513080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4394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878839" y="0"/>
                </a:lnTo>
                <a:lnTo>
                  <a:pt x="878839" y="513080"/>
                </a:lnTo>
                <a:lnTo>
                  <a:pt x="4394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6089" y="553720"/>
            <a:ext cx="6605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Non-Call-Preceded</a:t>
            </a:r>
            <a:r>
              <a:rPr spc="-95" dirty="0"/>
              <a:t> </a:t>
            </a:r>
            <a:r>
              <a:rPr spc="-5" dirty="0"/>
              <a:t>Return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505585" algn="l"/>
              </a:tabLst>
            </a:pPr>
            <a:r>
              <a:rPr spc="-5" dirty="0"/>
              <a:t>and	[rax],0xfd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edx,0x768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05585" algn="l"/>
              </a:tabLst>
            </a:pPr>
            <a:r>
              <a:rPr spc="-5" dirty="0"/>
              <a:t>mov	esi,0x4ab632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mov	rdi,rbx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call	0x2b2130</a:t>
            </a:r>
          </a:p>
          <a:p>
            <a:pPr marL="12700" marR="645160">
              <a:lnSpc>
                <a:spcPct val="111500"/>
              </a:lnSpc>
              <a:tabLst>
                <a:tab pos="1505585" algn="l"/>
              </a:tabLst>
            </a:pPr>
            <a:r>
              <a:rPr spc="-5" dirty="0"/>
              <a:t>test	rbp,rbp  cmo</a:t>
            </a:r>
            <a:r>
              <a:rPr dirty="0"/>
              <a:t>v	</a:t>
            </a:r>
            <a:r>
              <a:rPr spc="-5" dirty="0"/>
              <a:t>[rbp],0x0  add	rsp,0x8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05585" algn="l"/>
              </a:tabLst>
            </a:pPr>
            <a:r>
              <a:rPr spc="-5" dirty="0"/>
              <a:t>pop	rbx</a:t>
            </a:r>
          </a:p>
          <a:p>
            <a:pPr marL="12700" marR="1925320">
              <a:lnSpc>
                <a:spcPct val="111300"/>
              </a:lnSpc>
              <a:spcBef>
                <a:spcPts val="10"/>
              </a:spcBef>
              <a:tabLst>
                <a:tab pos="1505585" algn="l"/>
              </a:tabLst>
            </a:pPr>
            <a:r>
              <a:rPr spc="-5" dirty="0"/>
              <a:t>po</a:t>
            </a:r>
            <a:r>
              <a:rPr dirty="0"/>
              <a:t>p	</a:t>
            </a:r>
            <a:r>
              <a:rPr spc="-5" dirty="0"/>
              <a:t>rbp  ret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7940" y="2011680"/>
            <a:ext cx="3012440" cy="308991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0x2b2130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  <a:spcBef>
                <a:spcPts val="122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push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mov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endParaRPr sz="2800">
              <a:latin typeface="Courier New"/>
              <a:cs typeface="Courier New"/>
            </a:endParaRPr>
          </a:p>
          <a:p>
            <a:pPr marL="439420" marR="5080" algn="just">
              <a:lnSpc>
                <a:spcPct val="111300"/>
              </a:lnSpc>
              <a:spcBef>
                <a:spcPts val="1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ebx  add ebx,</a:t>
            </a:r>
            <a:r>
              <a:rPr sz="28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eax  pop</a:t>
            </a:r>
            <a:r>
              <a:rPr sz="2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rbx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659" y="5125720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35400" y="5297170"/>
            <a:ext cx="1595120" cy="114300"/>
          </a:xfrm>
          <a:custGeom>
            <a:avLst/>
            <a:gdLst/>
            <a:ahLst/>
            <a:cxnLst/>
            <a:rect l="l" t="t" r="r" b="b"/>
            <a:pathLst>
              <a:path w="1595120" h="114300">
                <a:moveTo>
                  <a:pt x="1595120" y="114299"/>
                </a:moveTo>
                <a:lnTo>
                  <a:pt x="1388110" y="114299"/>
                </a:lnTo>
                <a:lnTo>
                  <a:pt x="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1729" y="5243829"/>
            <a:ext cx="165100" cy="107950"/>
          </a:xfrm>
          <a:custGeom>
            <a:avLst/>
            <a:gdLst/>
            <a:ahLst/>
            <a:cxnLst/>
            <a:rect l="l" t="t" r="r" b="b"/>
            <a:pathLst>
              <a:path w="165100" h="107950">
                <a:moveTo>
                  <a:pt x="165100" y="0"/>
                </a:moveTo>
                <a:lnTo>
                  <a:pt x="0" y="40640"/>
                </a:lnTo>
                <a:lnTo>
                  <a:pt x="156210" y="107950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3D257B8-B4BB-4AE8-A916-75A06251D4B8}"/>
              </a:ext>
            </a:extLst>
          </p:cNvPr>
          <p:cNvSpPr/>
          <p:nvPr/>
        </p:nvSpPr>
        <p:spPr>
          <a:xfrm>
            <a:off x="165099" y="5073650"/>
            <a:ext cx="3516629" cy="1907541"/>
          </a:xfrm>
          <a:custGeom>
            <a:avLst/>
            <a:gdLst/>
            <a:ahLst/>
            <a:cxnLst/>
            <a:rect l="l" t="t" r="r" b="b"/>
            <a:pathLst>
              <a:path w="878839" h="513079">
                <a:moveTo>
                  <a:pt x="439419" y="513080"/>
                </a:moveTo>
                <a:lnTo>
                  <a:pt x="0" y="513080"/>
                </a:lnTo>
                <a:lnTo>
                  <a:pt x="0" y="0"/>
                </a:lnTo>
                <a:lnTo>
                  <a:pt x="878839" y="0"/>
                </a:lnTo>
                <a:lnTo>
                  <a:pt x="878839" y="513080"/>
                </a:lnTo>
                <a:lnTo>
                  <a:pt x="439419" y="51308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539" y="2209800"/>
            <a:ext cx="6817359" cy="22606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798320">
              <a:lnSpc>
                <a:spcPct val="100000"/>
              </a:lnSpc>
              <a:spcBef>
                <a:spcPts val="116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Defense</a:t>
            </a:r>
            <a:r>
              <a:rPr sz="4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(1):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ts val="5100"/>
              </a:lnSpc>
              <a:spcBef>
                <a:spcPts val="1060"/>
              </a:spcBef>
            </a:pP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return instructions</a:t>
            </a:r>
            <a:r>
              <a:rPr sz="4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endParaRPr sz="4400">
              <a:latin typeface="Arial"/>
              <a:cs typeface="Arial"/>
            </a:endParaRPr>
          </a:p>
          <a:p>
            <a:pPr marL="6985" algn="ctr">
              <a:lnSpc>
                <a:spcPts val="5100"/>
              </a:lnSpc>
            </a:pPr>
            <a:r>
              <a:rPr sz="4400" i="1" spc="-5" dirty="0">
                <a:solidFill>
                  <a:srgbClr val="FFFFFF"/>
                </a:solidFill>
                <a:latin typeface="Arial"/>
                <a:cs typeface="Arial"/>
              </a:rPr>
              <a:t>Call-Preceded</a:t>
            </a:r>
            <a:r>
              <a:rPr sz="44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addresses.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553720"/>
            <a:ext cx="300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sp>
        <p:nvSpPr>
          <p:cNvPr id="3" name="object 3"/>
          <p:cNvSpPr/>
          <p:nvPr/>
        </p:nvSpPr>
        <p:spPr>
          <a:xfrm>
            <a:off x="4241800" y="4013200"/>
            <a:ext cx="1146810" cy="11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930" y="4098290"/>
            <a:ext cx="1188720" cy="105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489" y="446659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3979" y="4555490"/>
            <a:ext cx="1137920" cy="0"/>
          </a:xfrm>
          <a:custGeom>
            <a:avLst/>
            <a:gdLst/>
            <a:ahLst/>
            <a:cxnLst/>
            <a:rect l="l" t="t" r="r" b="b"/>
            <a:pathLst>
              <a:path w="1137920">
                <a:moveTo>
                  <a:pt x="0" y="0"/>
                </a:moveTo>
                <a:lnTo>
                  <a:pt x="113792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4279" y="450215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59" y="2578100"/>
            <a:ext cx="2620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Injection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1379" y="2602229"/>
            <a:ext cx="277368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76250" marR="5080" indent="-46355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Execution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Prevention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2344420"/>
            <a:ext cx="6537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kBouncer </a:t>
            </a:r>
            <a:r>
              <a:rPr spc="-10" dirty="0"/>
              <a:t>Observation</a:t>
            </a:r>
            <a:r>
              <a:rPr spc="-110" dirty="0"/>
              <a:t> </a:t>
            </a:r>
            <a:r>
              <a:rPr dirty="0"/>
              <a:t>(2):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860" y="2209800"/>
            <a:ext cx="7122159" cy="23342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065" marR="5080" indent="-3810" algn="ctr">
              <a:lnSpc>
                <a:spcPct val="112100"/>
              </a:lnSpc>
              <a:spcBef>
                <a:spcPts val="520"/>
              </a:spcBef>
            </a:pPr>
            <a:r>
              <a:rPr dirty="0"/>
              <a:t>kBouncer </a:t>
            </a:r>
            <a:r>
              <a:rPr spc="-10" dirty="0"/>
              <a:t>Observation </a:t>
            </a:r>
            <a:r>
              <a:rPr dirty="0"/>
              <a:t>(2):  </a:t>
            </a:r>
            <a:r>
              <a:rPr spc="-5" dirty="0"/>
              <a:t>ROP attacks are built of</a:t>
            </a:r>
            <a:r>
              <a:rPr spc="-160" dirty="0"/>
              <a:t> </a:t>
            </a:r>
            <a:r>
              <a:rPr spc="-5" dirty="0"/>
              <a:t>long  </a:t>
            </a:r>
            <a:r>
              <a:rPr dirty="0"/>
              <a:t>sequences </a:t>
            </a:r>
            <a:r>
              <a:rPr spc="-5" dirty="0"/>
              <a:t>of </a:t>
            </a:r>
            <a:r>
              <a:rPr dirty="0"/>
              <a:t>short</a:t>
            </a:r>
            <a:r>
              <a:rPr spc="-100" dirty="0"/>
              <a:t> </a:t>
            </a:r>
            <a:r>
              <a:rPr spc="-5" dirty="0"/>
              <a:t>gadgets.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850" y="4984750"/>
            <a:ext cx="9065260" cy="1089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“gadget”: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&lt;20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instructions, ending in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3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“long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sequence”: 8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gadgets occurring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sequentially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819" y="2344420"/>
            <a:ext cx="7165975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7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Defense</a:t>
            </a:r>
            <a:r>
              <a:rPr spc="-20" dirty="0"/>
              <a:t> </a:t>
            </a:r>
            <a:r>
              <a:rPr dirty="0"/>
              <a:t>(2):</a:t>
            </a:r>
          </a:p>
          <a:p>
            <a:pPr marL="12700" marR="5080" algn="ctr">
              <a:lnSpc>
                <a:spcPts val="5500"/>
              </a:lnSpc>
              <a:spcBef>
                <a:spcPts val="219"/>
              </a:spcBef>
            </a:pPr>
            <a:r>
              <a:rPr spc="-5" dirty="0"/>
              <a:t>Do not allow long</a:t>
            </a:r>
            <a:r>
              <a:rPr spc="-95" dirty="0"/>
              <a:t> </a:t>
            </a:r>
            <a:r>
              <a:rPr dirty="0"/>
              <a:t>sequences  </a:t>
            </a:r>
            <a:r>
              <a:rPr spc="-5" dirty="0"/>
              <a:t>of </a:t>
            </a:r>
            <a:r>
              <a:rPr dirty="0"/>
              <a:t>short</a:t>
            </a:r>
            <a:r>
              <a:rPr spc="-25" dirty="0"/>
              <a:t> </a:t>
            </a:r>
            <a:r>
              <a:rPr spc="-5" dirty="0"/>
              <a:t>gadgets.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553720"/>
            <a:ext cx="433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</a:t>
            </a:r>
            <a:r>
              <a:rPr spc="-330" dirty="0"/>
              <a:t> </a:t>
            </a:r>
            <a:r>
              <a:rPr spc="-5" dirty="0"/>
              <a:t>Attacks</a:t>
            </a:r>
          </a:p>
        </p:txBody>
      </p:sp>
      <p:sp>
        <p:nvSpPr>
          <p:cNvPr id="4" name="object 4"/>
          <p:cNvSpPr/>
          <p:nvPr/>
        </p:nvSpPr>
        <p:spPr>
          <a:xfrm>
            <a:off x="502792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535" y="2479685"/>
            <a:ext cx="4680585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110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990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1109" y="2440940"/>
            <a:ext cx="180149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0510" marR="238760" indent="100330">
              <a:lnSpc>
                <a:spcPts val="3579"/>
              </a:lnSpc>
              <a:spcBef>
                <a:spcPts val="434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Issue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553720"/>
            <a:ext cx="433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</a:t>
            </a:r>
            <a:r>
              <a:rPr spc="-330" dirty="0"/>
              <a:t> </a:t>
            </a:r>
            <a:r>
              <a:rPr spc="-5" dirty="0"/>
              <a:t>Attacks</a:t>
            </a:r>
          </a:p>
        </p:txBody>
      </p:sp>
      <p:sp>
        <p:nvSpPr>
          <p:cNvPr id="4" name="object 4"/>
          <p:cNvSpPr/>
          <p:nvPr/>
        </p:nvSpPr>
        <p:spPr>
          <a:xfrm>
            <a:off x="502792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535" y="2479685"/>
            <a:ext cx="4680585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660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110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990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1109" y="2440940"/>
            <a:ext cx="180149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0510" marR="238760" indent="100330">
              <a:lnSpc>
                <a:spcPts val="3579"/>
              </a:lnSpc>
              <a:spcBef>
                <a:spcPts val="434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Issue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2079" y="4631690"/>
            <a:ext cx="2591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553720"/>
            <a:ext cx="433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</a:t>
            </a:r>
            <a:r>
              <a:rPr spc="-330" dirty="0"/>
              <a:t> </a:t>
            </a:r>
            <a:r>
              <a:rPr spc="-5" dirty="0"/>
              <a:t>Attacks</a:t>
            </a:r>
          </a:p>
        </p:txBody>
      </p:sp>
      <p:sp>
        <p:nvSpPr>
          <p:cNvPr id="4" name="object 4"/>
          <p:cNvSpPr/>
          <p:nvPr/>
        </p:nvSpPr>
        <p:spPr>
          <a:xfrm>
            <a:off x="502792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535" y="2479685"/>
            <a:ext cx="4680585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660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110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990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1109" y="2440940"/>
            <a:ext cx="180149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0510" marR="238760" indent="100330">
              <a:lnSpc>
                <a:spcPts val="3579"/>
              </a:lnSpc>
              <a:spcBef>
                <a:spcPts val="434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Issue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2079" y="4631690"/>
            <a:ext cx="26911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endParaRPr sz="2800">
              <a:latin typeface="Arial"/>
              <a:cs typeface="Arial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553720"/>
            <a:ext cx="433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</a:t>
            </a:r>
            <a:r>
              <a:rPr spc="-330" dirty="0"/>
              <a:t> </a:t>
            </a:r>
            <a:r>
              <a:rPr spc="-5" dirty="0"/>
              <a:t>Attacks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792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535" y="2479685"/>
            <a:ext cx="4680585" cy="934719"/>
          </a:xfrm>
          <a:prstGeom prst="rect">
            <a:avLst/>
          </a:prstGeom>
          <a:solidFill>
            <a:srgbClr val="7F0000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660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110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990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1109" y="2440940"/>
            <a:ext cx="180149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0510" marR="238760" indent="100330">
              <a:lnSpc>
                <a:spcPts val="3579"/>
              </a:lnSpc>
              <a:spcBef>
                <a:spcPts val="434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Issue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2079" y="4631690"/>
            <a:ext cx="302831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553720"/>
            <a:ext cx="4337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Detecting</a:t>
            </a:r>
            <a:r>
              <a:rPr spc="-330" dirty="0"/>
              <a:t> </a:t>
            </a:r>
            <a:r>
              <a:rPr spc="-5" dirty="0"/>
              <a:t>Attacks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792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0535" y="2479685"/>
            <a:ext cx="4680585" cy="934719"/>
          </a:xfrm>
          <a:prstGeom prst="rect">
            <a:avLst/>
          </a:prstGeom>
          <a:solidFill>
            <a:srgbClr val="7F0000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660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1109" y="2452370"/>
            <a:ext cx="1828800" cy="989330"/>
          </a:xfrm>
          <a:custGeom>
            <a:avLst/>
            <a:gdLst/>
            <a:ahLst/>
            <a:cxnLst/>
            <a:rect l="l" t="t" r="r" b="b"/>
            <a:pathLst>
              <a:path w="1828800" h="989329">
                <a:moveTo>
                  <a:pt x="0" y="0"/>
                </a:moveTo>
                <a:lnTo>
                  <a:pt x="1828799" y="0"/>
                </a:lnTo>
                <a:lnTo>
                  <a:pt x="182879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110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990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1109" y="2440940"/>
            <a:ext cx="180149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0510" marR="238760" indent="100330">
              <a:lnSpc>
                <a:spcPts val="3579"/>
              </a:lnSpc>
              <a:spcBef>
                <a:spcPts val="434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Issue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Syscall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2079" y="4631690"/>
            <a:ext cx="3028315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450" y="2799079"/>
            <a:ext cx="5669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kBouncer is</a:t>
            </a:r>
            <a:r>
              <a:rPr sz="5000" spc="-90" dirty="0"/>
              <a:t> </a:t>
            </a:r>
            <a:r>
              <a:rPr sz="5000" spc="-5" dirty="0"/>
              <a:t>exciting</a:t>
            </a:r>
            <a:endParaRPr sz="5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070" y="2799079"/>
            <a:ext cx="48926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But does it</a:t>
            </a:r>
            <a:r>
              <a:rPr sz="5000" spc="-100" dirty="0"/>
              <a:t> </a:t>
            </a:r>
            <a:r>
              <a:rPr sz="5000" spc="-5" dirty="0"/>
              <a:t>work?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553720"/>
            <a:ext cx="300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sp>
        <p:nvSpPr>
          <p:cNvPr id="3" name="object 3"/>
          <p:cNvSpPr/>
          <p:nvPr/>
        </p:nvSpPr>
        <p:spPr>
          <a:xfrm>
            <a:off x="4241800" y="4013200"/>
            <a:ext cx="1146810" cy="11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930" y="4098290"/>
            <a:ext cx="1188720" cy="105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489" y="446659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3979" y="4555490"/>
            <a:ext cx="1137920" cy="0"/>
          </a:xfrm>
          <a:custGeom>
            <a:avLst/>
            <a:gdLst/>
            <a:ahLst/>
            <a:cxnLst/>
            <a:rect l="l" t="t" r="r" b="b"/>
            <a:pathLst>
              <a:path w="1137920">
                <a:moveTo>
                  <a:pt x="0" y="0"/>
                </a:moveTo>
                <a:lnTo>
                  <a:pt x="113792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4279" y="450215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50"/>
                </a:lnTo>
                <a:lnTo>
                  <a:pt x="16129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59" y="2578100"/>
            <a:ext cx="2620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Injection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1379" y="2602229"/>
            <a:ext cx="277368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76250" marR="5080" indent="-46355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Execution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Prevention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01359" y="4572000"/>
            <a:ext cx="1136650" cy="0"/>
          </a:xfrm>
          <a:custGeom>
            <a:avLst/>
            <a:gdLst/>
            <a:ahLst/>
            <a:cxnLst/>
            <a:rect l="l" t="t" r="r" b="b"/>
            <a:pathLst>
              <a:path w="1136650">
                <a:moveTo>
                  <a:pt x="0" y="0"/>
                </a:moveTo>
                <a:lnTo>
                  <a:pt x="1136649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1659" y="451865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90" h="107950">
                <a:moveTo>
                  <a:pt x="0" y="0"/>
                </a:moveTo>
                <a:lnTo>
                  <a:pt x="0" y="107950"/>
                </a:lnTo>
                <a:lnTo>
                  <a:pt x="16129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0150" y="4079240"/>
            <a:ext cx="1188720" cy="105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3709" y="444754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8459" y="2602229"/>
            <a:ext cx="291084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4640" marR="5080" indent="-28194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Oriented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829" y="2741929"/>
            <a:ext cx="5173980" cy="1320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17170">
              <a:lnSpc>
                <a:spcPts val="4920"/>
              </a:lnSpc>
              <a:spcBef>
                <a:spcPts val="560"/>
              </a:spcBef>
            </a:pPr>
            <a:r>
              <a:rPr spc="-10" dirty="0"/>
              <a:t>Breaking </a:t>
            </a:r>
            <a:r>
              <a:rPr dirty="0"/>
              <a:t>kBouncer  </a:t>
            </a:r>
            <a:r>
              <a:rPr spc="-5" dirty="0"/>
              <a:t>with History</a:t>
            </a:r>
            <a:r>
              <a:rPr spc="-105" dirty="0"/>
              <a:t> </a:t>
            </a:r>
            <a:r>
              <a:rPr spc="-5" dirty="0"/>
              <a:t>Flushing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17170">
              <a:lnSpc>
                <a:spcPts val="4920"/>
              </a:lnSpc>
              <a:spcBef>
                <a:spcPts val="560"/>
              </a:spcBef>
            </a:pPr>
            <a:r>
              <a:rPr spc="-10" dirty="0"/>
              <a:t>Breaking </a:t>
            </a:r>
            <a:r>
              <a:rPr dirty="0"/>
              <a:t>kBouncer  </a:t>
            </a:r>
            <a:r>
              <a:rPr spc="-5" dirty="0"/>
              <a:t>with History</a:t>
            </a:r>
            <a:r>
              <a:rPr spc="-105" dirty="0"/>
              <a:t> </a:t>
            </a:r>
            <a:r>
              <a:rPr spc="-5" dirty="0"/>
              <a:t>Flushing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5241290"/>
            <a:ext cx="7812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Goal: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issue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a single system</a:t>
            </a:r>
            <a:r>
              <a:rPr sz="4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329" y="553720"/>
            <a:ext cx="4794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Large NOP</a:t>
            </a:r>
            <a:r>
              <a:rPr spc="-175" dirty="0"/>
              <a:t> </a:t>
            </a:r>
            <a:r>
              <a:rPr spc="-5" dirty="0"/>
              <a:t>Gadget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490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350770"/>
            <a:ext cx="4494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must be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Call-Preceded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579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619500"/>
            <a:ext cx="5927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must be long (&gt;20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instructions)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0253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4886959"/>
            <a:ext cx="576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must act as an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no-op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9780" y="1677825"/>
          <a:ext cx="2692400" cy="540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2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0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57150" marR="49530" algn="just">
                        <a:lnSpc>
                          <a:spcPct val="94700"/>
                        </a:lnSpc>
                        <a:spcBef>
                          <a:spcPts val="45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  sub  jmp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0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[esp+17Ch],ebx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70815" marR="138430">
                        <a:lnSpc>
                          <a:spcPts val="1710"/>
                        </a:lnSpc>
                        <a:spcBef>
                          <a:spcPts val="80"/>
                        </a:spcBef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ebx,[esp+17Ch]  ebx,ebp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70815">
                        <a:lnSpc>
                          <a:spcPts val="166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[esp+64h],ebx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jmp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esi,[esp+1C0h]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eax,[esi*8-4]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eax,[esp+64]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eax,7h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edi,[esp+64]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lea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eax,[edi+eax+4]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cmp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eax,esi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jbe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C: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eax,[esp+1C0h]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esp,19Ch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ebx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edi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1550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ebp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55"/>
                        </a:lnSpc>
                      </a:pP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139" y="553720"/>
            <a:ext cx="4025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</a:t>
            </a:r>
            <a:r>
              <a:rPr spc="-100" dirty="0"/>
              <a:t> </a:t>
            </a:r>
            <a:r>
              <a:rPr spc="-5" dirty="0"/>
              <a:t>Flushing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4664710" cy="989330"/>
          </a:xfrm>
          <a:custGeom>
            <a:avLst/>
            <a:gdLst/>
            <a:ahLst/>
            <a:cxnLst/>
            <a:rect l="l" t="t" r="r" b="b"/>
            <a:pathLst>
              <a:path w="4664710" h="989329">
                <a:moveTo>
                  <a:pt x="0" y="0"/>
                </a:moveTo>
                <a:lnTo>
                  <a:pt x="4664709" y="0"/>
                </a:lnTo>
                <a:lnTo>
                  <a:pt x="466470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792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4610100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585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6494" y="2425054"/>
            <a:ext cx="3349010" cy="1043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139" y="553720"/>
            <a:ext cx="4025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</a:t>
            </a:r>
            <a:r>
              <a:rPr spc="-100" dirty="0"/>
              <a:t> </a:t>
            </a:r>
            <a:r>
              <a:rPr spc="-5" dirty="0"/>
              <a:t>Flushing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8929" y="364271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2350" y="4847590"/>
            <a:ext cx="26911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endParaRPr sz="2800">
              <a:latin typeface="Arial"/>
              <a:cs typeface="Arial"/>
            </a:endParaRPr>
          </a:p>
          <a:p>
            <a:pPr marL="229870" indent="-217170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3809" y="2452370"/>
            <a:ext cx="2012950" cy="989330"/>
          </a:xfrm>
          <a:custGeom>
            <a:avLst/>
            <a:gdLst/>
            <a:ahLst/>
            <a:cxnLst/>
            <a:rect l="l" t="t" r="r" b="b"/>
            <a:pathLst>
              <a:path w="2012950" h="989329">
                <a:moveTo>
                  <a:pt x="2012949" y="0"/>
                </a:moveTo>
                <a:lnTo>
                  <a:pt x="1269" y="0"/>
                </a:lnTo>
                <a:lnTo>
                  <a:pt x="0" y="989329"/>
                </a:lnTo>
                <a:lnTo>
                  <a:pt x="2011680" y="989329"/>
                </a:lnTo>
                <a:lnTo>
                  <a:pt x="201294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5904" y="2425054"/>
          <a:ext cx="8624569" cy="98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69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ROP</a:t>
                      </a:r>
                      <a:r>
                        <a:rPr sz="3200" spc="-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 marR="238760" indent="101600">
                        <a:lnSpc>
                          <a:spcPts val="3579"/>
                        </a:lnSpc>
                        <a:spcBef>
                          <a:spcPts val="345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Issue 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47054" y="2727960"/>
            <a:ext cx="0" cy="132080"/>
          </a:xfrm>
          <a:custGeom>
            <a:avLst/>
            <a:gdLst/>
            <a:ahLst/>
            <a:cxnLst/>
            <a:rect l="l" t="t" r="r" b="b"/>
            <a:pathLst>
              <a:path h="132080">
                <a:moveTo>
                  <a:pt x="0" y="0"/>
                </a:moveTo>
                <a:lnTo>
                  <a:pt x="0" y="132080"/>
                </a:lnTo>
              </a:path>
            </a:pathLst>
          </a:custGeom>
          <a:ln w="3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7370" y="2710814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42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7054" y="2603500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3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7370" y="258635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42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8354" y="256921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368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0109" y="2647950"/>
            <a:ext cx="168910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0" y="2645410"/>
            <a:ext cx="171450" cy="217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9370" y="2569210"/>
            <a:ext cx="168910" cy="290830"/>
          </a:xfrm>
          <a:custGeom>
            <a:avLst/>
            <a:gdLst/>
            <a:ahLst/>
            <a:cxnLst/>
            <a:rect l="l" t="t" r="r" b="b"/>
            <a:pathLst>
              <a:path w="168909" h="290830">
                <a:moveTo>
                  <a:pt x="36829" y="0"/>
                </a:moveTo>
                <a:lnTo>
                  <a:pt x="0" y="0"/>
                </a:lnTo>
                <a:lnTo>
                  <a:pt x="0" y="290829"/>
                </a:lnTo>
                <a:lnTo>
                  <a:pt x="36829" y="290829"/>
                </a:lnTo>
                <a:lnTo>
                  <a:pt x="36829" y="177800"/>
                </a:lnTo>
                <a:lnTo>
                  <a:pt x="37266" y="166131"/>
                </a:lnTo>
                <a:lnTo>
                  <a:pt x="49529" y="127476"/>
                </a:lnTo>
                <a:lnTo>
                  <a:pt x="90169" y="110489"/>
                </a:lnTo>
                <a:lnTo>
                  <a:pt x="162559" y="110489"/>
                </a:lnTo>
                <a:lnTo>
                  <a:pt x="161074" y="107950"/>
                </a:lnTo>
                <a:lnTo>
                  <a:pt x="36829" y="107950"/>
                </a:lnTo>
                <a:lnTo>
                  <a:pt x="36829" y="0"/>
                </a:lnTo>
                <a:close/>
              </a:path>
              <a:path w="168909" h="290830">
                <a:moveTo>
                  <a:pt x="162559" y="110489"/>
                </a:moveTo>
                <a:lnTo>
                  <a:pt x="90169" y="110489"/>
                </a:lnTo>
                <a:lnTo>
                  <a:pt x="99952" y="111204"/>
                </a:lnTo>
                <a:lnTo>
                  <a:pt x="108426" y="113347"/>
                </a:lnTo>
                <a:lnTo>
                  <a:pt x="132635" y="147637"/>
                </a:lnTo>
                <a:lnTo>
                  <a:pt x="133350" y="160019"/>
                </a:lnTo>
                <a:lnTo>
                  <a:pt x="133350" y="290829"/>
                </a:lnTo>
                <a:lnTo>
                  <a:pt x="168909" y="290829"/>
                </a:lnTo>
                <a:lnTo>
                  <a:pt x="168859" y="155892"/>
                </a:lnTo>
                <a:lnTo>
                  <a:pt x="168453" y="143172"/>
                </a:lnTo>
                <a:lnTo>
                  <a:pt x="167163" y="130651"/>
                </a:lnTo>
                <a:lnTo>
                  <a:pt x="165159" y="119796"/>
                </a:lnTo>
                <a:lnTo>
                  <a:pt x="162559" y="110489"/>
                </a:lnTo>
                <a:close/>
              </a:path>
              <a:path w="168909" h="290830">
                <a:moveTo>
                  <a:pt x="97789" y="76200"/>
                </a:moveTo>
                <a:lnTo>
                  <a:pt x="80406" y="78124"/>
                </a:lnTo>
                <a:lnTo>
                  <a:pt x="64452" y="83978"/>
                </a:lnTo>
                <a:lnTo>
                  <a:pt x="49926" y="93880"/>
                </a:lnTo>
                <a:lnTo>
                  <a:pt x="36829" y="107950"/>
                </a:lnTo>
                <a:lnTo>
                  <a:pt x="161074" y="107950"/>
                </a:lnTo>
                <a:lnTo>
                  <a:pt x="129579" y="81022"/>
                </a:lnTo>
                <a:lnTo>
                  <a:pt x="97789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1479" y="3023870"/>
            <a:ext cx="226060" cy="290830"/>
          </a:xfrm>
          <a:custGeom>
            <a:avLst/>
            <a:gdLst/>
            <a:ahLst/>
            <a:cxnLst/>
            <a:rect l="l" t="t" r="r" b="b"/>
            <a:pathLst>
              <a:path w="226060" h="290829">
                <a:moveTo>
                  <a:pt x="39370" y="0"/>
                </a:moveTo>
                <a:lnTo>
                  <a:pt x="0" y="0"/>
                </a:lnTo>
                <a:lnTo>
                  <a:pt x="0" y="290829"/>
                </a:lnTo>
                <a:lnTo>
                  <a:pt x="39370" y="290829"/>
                </a:lnTo>
                <a:lnTo>
                  <a:pt x="39370" y="152400"/>
                </a:lnTo>
                <a:lnTo>
                  <a:pt x="225394" y="152400"/>
                </a:lnTo>
                <a:lnTo>
                  <a:pt x="225544" y="118109"/>
                </a:lnTo>
                <a:lnTo>
                  <a:pt x="39370" y="118109"/>
                </a:lnTo>
                <a:lnTo>
                  <a:pt x="39370" y="0"/>
                </a:lnTo>
                <a:close/>
              </a:path>
              <a:path w="226060" h="290829">
                <a:moveTo>
                  <a:pt x="225394" y="152400"/>
                </a:moveTo>
                <a:lnTo>
                  <a:pt x="186690" y="152400"/>
                </a:lnTo>
                <a:lnTo>
                  <a:pt x="185420" y="290829"/>
                </a:lnTo>
                <a:lnTo>
                  <a:pt x="224790" y="290829"/>
                </a:lnTo>
                <a:lnTo>
                  <a:pt x="225394" y="152400"/>
                </a:lnTo>
                <a:close/>
              </a:path>
              <a:path w="226060" h="290829">
                <a:moveTo>
                  <a:pt x="226060" y="0"/>
                </a:moveTo>
                <a:lnTo>
                  <a:pt x="186690" y="0"/>
                </a:lnTo>
                <a:lnTo>
                  <a:pt x="186690" y="118109"/>
                </a:lnTo>
                <a:lnTo>
                  <a:pt x="225544" y="118109"/>
                </a:lnTo>
                <a:lnTo>
                  <a:pt x="226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8500" y="3023870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36829" y="0"/>
                </a:moveTo>
                <a:lnTo>
                  <a:pt x="0" y="0"/>
                </a:lnTo>
                <a:lnTo>
                  <a:pt x="0" y="35559"/>
                </a:lnTo>
                <a:lnTo>
                  <a:pt x="36829" y="35559"/>
                </a:lnTo>
                <a:lnTo>
                  <a:pt x="36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6915" y="3102610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4700" y="3100070"/>
            <a:ext cx="172720" cy="217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2820" y="3028950"/>
            <a:ext cx="101600" cy="288290"/>
          </a:xfrm>
          <a:custGeom>
            <a:avLst/>
            <a:gdLst/>
            <a:ahLst/>
            <a:cxnLst/>
            <a:rect l="l" t="t" r="r" b="b"/>
            <a:pathLst>
              <a:path w="101600" h="288289">
                <a:moveTo>
                  <a:pt x="62229" y="107950"/>
                </a:moveTo>
                <a:lnTo>
                  <a:pt x="25400" y="107950"/>
                </a:lnTo>
                <a:lnTo>
                  <a:pt x="25400" y="226060"/>
                </a:lnTo>
                <a:lnTo>
                  <a:pt x="29209" y="266700"/>
                </a:lnTo>
                <a:lnTo>
                  <a:pt x="65881" y="287833"/>
                </a:lnTo>
                <a:lnTo>
                  <a:pt x="74929" y="288289"/>
                </a:lnTo>
                <a:lnTo>
                  <a:pt x="80883" y="288051"/>
                </a:lnTo>
                <a:lnTo>
                  <a:pt x="87312" y="287337"/>
                </a:lnTo>
                <a:lnTo>
                  <a:pt x="94218" y="286146"/>
                </a:lnTo>
                <a:lnTo>
                  <a:pt x="101600" y="284479"/>
                </a:lnTo>
                <a:lnTo>
                  <a:pt x="96723" y="254000"/>
                </a:lnTo>
                <a:lnTo>
                  <a:pt x="76200" y="254000"/>
                </a:lnTo>
                <a:lnTo>
                  <a:pt x="72389" y="252729"/>
                </a:lnTo>
                <a:lnTo>
                  <a:pt x="67309" y="250189"/>
                </a:lnTo>
                <a:lnTo>
                  <a:pt x="64769" y="247650"/>
                </a:lnTo>
                <a:lnTo>
                  <a:pt x="62229" y="242570"/>
                </a:lnTo>
                <a:lnTo>
                  <a:pt x="62229" y="107950"/>
                </a:lnTo>
                <a:close/>
              </a:path>
              <a:path w="101600" h="288289">
                <a:moveTo>
                  <a:pt x="96519" y="252729"/>
                </a:moveTo>
                <a:lnTo>
                  <a:pt x="90169" y="254000"/>
                </a:lnTo>
                <a:lnTo>
                  <a:pt x="96723" y="254000"/>
                </a:lnTo>
                <a:lnTo>
                  <a:pt x="96519" y="252729"/>
                </a:lnTo>
                <a:close/>
              </a:path>
              <a:path w="101600" h="288289">
                <a:moveTo>
                  <a:pt x="96519" y="73660"/>
                </a:moveTo>
                <a:lnTo>
                  <a:pt x="0" y="73660"/>
                </a:lnTo>
                <a:lnTo>
                  <a:pt x="0" y="107950"/>
                </a:lnTo>
                <a:lnTo>
                  <a:pt x="96519" y="107950"/>
                </a:lnTo>
                <a:lnTo>
                  <a:pt x="96519" y="73660"/>
                </a:lnTo>
                <a:close/>
              </a:path>
              <a:path w="101600" h="288289">
                <a:moveTo>
                  <a:pt x="62229" y="0"/>
                </a:moveTo>
                <a:lnTo>
                  <a:pt x="25400" y="21589"/>
                </a:lnTo>
                <a:lnTo>
                  <a:pt x="25400" y="73660"/>
                </a:lnTo>
                <a:lnTo>
                  <a:pt x="62229" y="73660"/>
                </a:lnTo>
                <a:lnTo>
                  <a:pt x="62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3470" y="3100070"/>
            <a:ext cx="193039" cy="217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0959" y="3100070"/>
            <a:ext cx="113030" cy="214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450" y="3102610"/>
            <a:ext cx="190500" cy="295910"/>
          </a:xfrm>
          <a:custGeom>
            <a:avLst/>
            <a:gdLst/>
            <a:ahLst/>
            <a:cxnLst/>
            <a:rect l="l" t="t" r="r" b="b"/>
            <a:pathLst>
              <a:path w="190500" h="295910">
                <a:moveTo>
                  <a:pt x="16509" y="259079"/>
                </a:moveTo>
                <a:lnTo>
                  <a:pt x="22859" y="292100"/>
                </a:lnTo>
                <a:lnTo>
                  <a:pt x="30479" y="294639"/>
                </a:lnTo>
                <a:lnTo>
                  <a:pt x="38100" y="295910"/>
                </a:lnTo>
                <a:lnTo>
                  <a:pt x="45720" y="295910"/>
                </a:lnTo>
                <a:lnTo>
                  <a:pt x="85883" y="277971"/>
                </a:lnTo>
                <a:lnTo>
                  <a:pt x="95250" y="262889"/>
                </a:lnTo>
                <a:lnTo>
                  <a:pt x="30479" y="262889"/>
                </a:lnTo>
                <a:lnTo>
                  <a:pt x="24129" y="261619"/>
                </a:lnTo>
                <a:lnTo>
                  <a:pt x="16509" y="259079"/>
                </a:lnTo>
                <a:close/>
              </a:path>
              <a:path w="190500" h="295910">
                <a:moveTo>
                  <a:pt x="39370" y="0"/>
                </a:moveTo>
                <a:lnTo>
                  <a:pt x="0" y="0"/>
                </a:lnTo>
                <a:lnTo>
                  <a:pt x="78740" y="212089"/>
                </a:lnTo>
                <a:lnTo>
                  <a:pt x="77470" y="215900"/>
                </a:lnTo>
                <a:lnTo>
                  <a:pt x="76200" y="218439"/>
                </a:lnTo>
                <a:lnTo>
                  <a:pt x="76200" y="220979"/>
                </a:lnTo>
                <a:lnTo>
                  <a:pt x="72647" y="230504"/>
                </a:lnTo>
                <a:lnTo>
                  <a:pt x="69691" y="238125"/>
                </a:lnTo>
                <a:lnTo>
                  <a:pt x="67448" y="243839"/>
                </a:lnTo>
                <a:lnTo>
                  <a:pt x="66040" y="247650"/>
                </a:lnTo>
                <a:lnTo>
                  <a:pt x="58420" y="255269"/>
                </a:lnTo>
                <a:lnTo>
                  <a:pt x="54609" y="257810"/>
                </a:lnTo>
                <a:lnTo>
                  <a:pt x="44450" y="262889"/>
                </a:lnTo>
                <a:lnTo>
                  <a:pt x="95250" y="262889"/>
                </a:lnTo>
                <a:lnTo>
                  <a:pt x="115570" y="217169"/>
                </a:lnTo>
                <a:lnTo>
                  <a:pt x="134850" y="161289"/>
                </a:lnTo>
                <a:lnTo>
                  <a:pt x="96520" y="161289"/>
                </a:lnTo>
                <a:lnTo>
                  <a:pt x="81279" y="115569"/>
                </a:lnTo>
                <a:lnTo>
                  <a:pt x="39370" y="0"/>
                </a:lnTo>
                <a:close/>
              </a:path>
              <a:path w="190500" h="295910">
                <a:moveTo>
                  <a:pt x="190500" y="0"/>
                </a:moveTo>
                <a:lnTo>
                  <a:pt x="152400" y="0"/>
                </a:lnTo>
                <a:lnTo>
                  <a:pt x="110490" y="121919"/>
                </a:lnTo>
                <a:lnTo>
                  <a:pt x="106164" y="133072"/>
                </a:lnTo>
                <a:lnTo>
                  <a:pt x="102552" y="143510"/>
                </a:lnTo>
                <a:lnTo>
                  <a:pt x="99417" y="152995"/>
                </a:lnTo>
                <a:lnTo>
                  <a:pt x="96520" y="161289"/>
                </a:lnTo>
                <a:lnTo>
                  <a:pt x="134850" y="161289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139" y="553720"/>
            <a:ext cx="4025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</a:t>
            </a:r>
            <a:r>
              <a:rPr spc="-100" dirty="0"/>
              <a:t> </a:t>
            </a:r>
            <a:r>
              <a:rPr spc="-5" dirty="0"/>
              <a:t>Flushing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8929" y="364271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2350" y="4847590"/>
            <a:ext cx="309245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  <a:p>
            <a:pPr marL="229870" indent="-217170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3809" y="2452370"/>
            <a:ext cx="2012950" cy="989330"/>
          </a:xfrm>
          <a:custGeom>
            <a:avLst/>
            <a:gdLst/>
            <a:ahLst/>
            <a:cxnLst/>
            <a:rect l="l" t="t" r="r" b="b"/>
            <a:pathLst>
              <a:path w="2012950" h="989329">
                <a:moveTo>
                  <a:pt x="2012949" y="0"/>
                </a:moveTo>
                <a:lnTo>
                  <a:pt x="1269" y="0"/>
                </a:lnTo>
                <a:lnTo>
                  <a:pt x="0" y="989329"/>
                </a:lnTo>
                <a:lnTo>
                  <a:pt x="2011680" y="989329"/>
                </a:lnTo>
                <a:lnTo>
                  <a:pt x="201294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5904" y="2425054"/>
          <a:ext cx="8624569" cy="98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69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ROP</a:t>
                      </a:r>
                      <a:r>
                        <a:rPr sz="3200" spc="-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7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 marR="238760" indent="101600">
                        <a:lnSpc>
                          <a:spcPts val="3579"/>
                        </a:lnSpc>
                        <a:spcBef>
                          <a:spcPts val="345"/>
                        </a:spcBef>
                      </a:pPr>
                      <a:r>
                        <a:rPr sz="3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Issue  </a:t>
                      </a: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47054" y="2727960"/>
            <a:ext cx="0" cy="132080"/>
          </a:xfrm>
          <a:custGeom>
            <a:avLst/>
            <a:gdLst/>
            <a:ahLst/>
            <a:cxnLst/>
            <a:rect l="l" t="t" r="r" b="b"/>
            <a:pathLst>
              <a:path h="132080">
                <a:moveTo>
                  <a:pt x="0" y="0"/>
                </a:moveTo>
                <a:lnTo>
                  <a:pt x="0" y="132080"/>
                </a:lnTo>
              </a:path>
            </a:pathLst>
          </a:custGeom>
          <a:ln w="3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7370" y="2710814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342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7054" y="2603500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393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7370" y="2586354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4309" y="0"/>
                </a:lnTo>
              </a:path>
            </a:pathLst>
          </a:custGeom>
          <a:ln w="342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8354" y="256921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368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0109" y="2647950"/>
            <a:ext cx="168910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0" y="2645410"/>
            <a:ext cx="171450" cy="217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9370" y="2569210"/>
            <a:ext cx="168910" cy="290830"/>
          </a:xfrm>
          <a:custGeom>
            <a:avLst/>
            <a:gdLst/>
            <a:ahLst/>
            <a:cxnLst/>
            <a:rect l="l" t="t" r="r" b="b"/>
            <a:pathLst>
              <a:path w="168909" h="290830">
                <a:moveTo>
                  <a:pt x="36829" y="0"/>
                </a:moveTo>
                <a:lnTo>
                  <a:pt x="0" y="0"/>
                </a:lnTo>
                <a:lnTo>
                  <a:pt x="0" y="290829"/>
                </a:lnTo>
                <a:lnTo>
                  <a:pt x="36829" y="290829"/>
                </a:lnTo>
                <a:lnTo>
                  <a:pt x="36829" y="177800"/>
                </a:lnTo>
                <a:lnTo>
                  <a:pt x="37266" y="166131"/>
                </a:lnTo>
                <a:lnTo>
                  <a:pt x="49529" y="127476"/>
                </a:lnTo>
                <a:lnTo>
                  <a:pt x="90169" y="110489"/>
                </a:lnTo>
                <a:lnTo>
                  <a:pt x="162559" y="110489"/>
                </a:lnTo>
                <a:lnTo>
                  <a:pt x="161074" y="107950"/>
                </a:lnTo>
                <a:lnTo>
                  <a:pt x="36829" y="107950"/>
                </a:lnTo>
                <a:lnTo>
                  <a:pt x="36829" y="0"/>
                </a:lnTo>
                <a:close/>
              </a:path>
              <a:path w="168909" h="290830">
                <a:moveTo>
                  <a:pt x="162559" y="110489"/>
                </a:moveTo>
                <a:lnTo>
                  <a:pt x="90169" y="110489"/>
                </a:lnTo>
                <a:lnTo>
                  <a:pt x="99952" y="111204"/>
                </a:lnTo>
                <a:lnTo>
                  <a:pt x="108426" y="113347"/>
                </a:lnTo>
                <a:lnTo>
                  <a:pt x="132635" y="147637"/>
                </a:lnTo>
                <a:lnTo>
                  <a:pt x="133350" y="160019"/>
                </a:lnTo>
                <a:lnTo>
                  <a:pt x="133350" y="290829"/>
                </a:lnTo>
                <a:lnTo>
                  <a:pt x="168909" y="290829"/>
                </a:lnTo>
                <a:lnTo>
                  <a:pt x="168859" y="155892"/>
                </a:lnTo>
                <a:lnTo>
                  <a:pt x="168453" y="143172"/>
                </a:lnTo>
                <a:lnTo>
                  <a:pt x="167163" y="130651"/>
                </a:lnTo>
                <a:lnTo>
                  <a:pt x="165159" y="119796"/>
                </a:lnTo>
                <a:lnTo>
                  <a:pt x="162559" y="110489"/>
                </a:lnTo>
                <a:close/>
              </a:path>
              <a:path w="168909" h="290830">
                <a:moveTo>
                  <a:pt x="97789" y="76200"/>
                </a:moveTo>
                <a:lnTo>
                  <a:pt x="80406" y="78124"/>
                </a:lnTo>
                <a:lnTo>
                  <a:pt x="64452" y="83978"/>
                </a:lnTo>
                <a:lnTo>
                  <a:pt x="49926" y="93880"/>
                </a:lnTo>
                <a:lnTo>
                  <a:pt x="36829" y="107950"/>
                </a:lnTo>
                <a:lnTo>
                  <a:pt x="161074" y="107950"/>
                </a:lnTo>
                <a:lnTo>
                  <a:pt x="129579" y="81022"/>
                </a:lnTo>
                <a:lnTo>
                  <a:pt x="97789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91479" y="3023870"/>
            <a:ext cx="226060" cy="290830"/>
          </a:xfrm>
          <a:custGeom>
            <a:avLst/>
            <a:gdLst/>
            <a:ahLst/>
            <a:cxnLst/>
            <a:rect l="l" t="t" r="r" b="b"/>
            <a:pathLst>
              <a:path w="226060" h="290829">
                <a:moveTo>
                  <a:pt x="39370" y="0"/>
                </a:moveTo>
                <a:lnTo>
                  <a:pt x="0" y="0"/>
                </a:lnTo>
                <a:lnTo>
                  <a:pt x="0" y="290829"/>
                </a:lnTo>
                <a:lnTo>
                  <a:pt x="39370" y="290829"/>
                </a:lnTo>
                <a:lnTo>
                  <a:pt x="39370" y="152400"/>
                </a:lnTo>
                <a:lnTo>
                  <a:pt x="225394" y="152400"/>
                </a:lnTo>
                <a:lnTo>
                  <a:pt x="225544" y="118109"/>
                </a:lnTo>
                <a:lnTo>
                  <a:pt x="39370" y="118109"/>
                </a:lnTo>
                <a:lnTo>
                  <a:pt x="39370" y="0"/>
                </a:lnTo>
                <a:close/>
              </a:path>
              <a:path w="226060" h="290829">
                <a:moveTo>
                  <a:pt x="225394" y="152400"/>
                </a:moveTo>
                <a:lnTo>
                  <a:pt x="186690" y="152400"/>
                </a:lnTo>
                <a:lnTo>
                  <a:pt x="185420" y="290829"/>
                </a:lnTo>
                <a:lnTo>
                  <a:pt x="224790" y="290829"/>
                </a:lnTo>
                <a:lnTo>
                  <a:pt x="225394" y="152400"/>
                </a:lnTo>
                <a:close/>
              </a:path>
              <a:path w="226060" h="290829">
                <a:moveTo>
                  <a:pt x="226060" y="0"/>
                </a:moveTo>
                <a:lnTo>
                  <a:pt x="186690" y="0"/>
                </a:lnTo>
                <a:lnTo>
                  <a:pt x="186690" y="118109"/>
                </a:lnTo>
                <a:lnTo>
                  <a:pt x="225544" y="118109"/>
                </a:lnTo>
                <a:lnTo>
                  <a:pt x="226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78500" y="3023870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36829" y="0"/>
                </a:moveTo>
                <a:lnTo>
                  <a:pt x="0" y="0"/>
                </a:lnTo>
                <a:lnTo>
                  <a:pt x="0" y="35559"/>
                </a:lnTo>
                <a:lnTo>
                  <a:pt x="36829" y="35559"/>
                </a:lnTo>
                <a:lnTo>
                  <a:pt x="36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6915" y="3102610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4700" y="3100070"/>
            <a:ext cx="172720" cy="217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2820" y="3028950"/>
            <a:ext cx="101600" cy="288290"/>
          </a:xfrm>
          <a:custGeom>
            <a:avLst/>
            <a:gdLst/>
            <a:ahLst/>
            <a:cxnLst/>
            <a:rect l="l" t="t" r="r" b="b"/>
            <a:pathLst>
              <a:path w="101600" h="288289">
                <a:moveTo>
                  <a:pt x="62229" y="107950"/>
                </a:moveTo>
                <a:lnTo>
                  <a:pt x="25400" y="107950"/>
                </a:lnTo>
                <a:lnTo>
                  <a:pt x="25400" y="226060"/>
                </a:lnTo>
                <a:lnTo>
                  <a:pt x="29209" y="266700"/>
                </a:lnTo>
                <a:lnTo>
                  <a:pt x="65881" y="287833"/>
                </a:lnTo>
                <a:lnTo>
                  <a:pt x="74929" y="288289"/>
                </a:lnTo>
                <a:lnTo>
                  <a:pt x="80883" y="288051"/>
                </a:lnTo>
                <a:lnTo>
                  <a:pt x="87312" y="287337"/>
                </a:lnTo>
                <a:lnTo>
                  <a:pt x="94218" y="286146"/>
                </a:lnTo>
                <a:lnTo>
                  <a:pt x="101600" y="284479"/>
                </a:lnTo>
                <a:lnTo>
                  <a:pt x="96723" y="254000"/>
                </a:lnTo>
                <a:lnTo>
                  <a:pt x="76200" y="254000"/>
                </a:lnTo>
                <a:lnTo>
                  <a:pt x="72389" y="252729"/>
                </a:lnTo>
                <a:lnTo>
                  <a:pt x="67309" y="250189"/>
                </a:lnTo>
                <a:lnTo>
                  <a:pt x="64769" y="247650"/>
                </a:lnTo>
                <a:lnTo>
                  <a:pt x="62229" y="242570"/>
                </a:lnTo>
                <a:lnTo>
                  <a:pt x="62229" y="107950"/>
                </a:lnTo>
                <a:close/>
              </a:path>
              <a:path w="101600" h="288289">
                <a:moveTo>
                  <a:pt x="96519" y="252729"/>
                </a:moveTo>
                <a:lnTo>
                  <a:pt x="90169" y="254000"/>
                </a:lnTo>
                <a:lnTo>
                  <a:pt x="96723" y="254000"/>
                </a:lnTo>
                <a:lnTo>
                  <a:pt x="96519" y="252729"/>
                </a:lnTo>
                <a:close/>
              </a:path>
              <a:path w="101600" h="288289">
                <a:moveTo>
                  <a:pt x="96519" y="73660"/>
                </a:moveTo>
                <a:lnTo>
                  <a:pt x="0" y="73660"/>
                </a:lnTo>
                <a:lnTo>
                  <a:pt x="0" y="107950"/>
                </a:lnTo>
                <a:lnTo>
                  <a:pt x="96519" y="107950"/>
                </a:lnTo>
                <a:lnTo>
                  <a:pt x="96519" y="73660"/>
                </a:lnTo>
                <a:close/>
              </a:path>
              <a:path w="101600" h="288289">
                <a:moveTo>
                  <a:pt x="62229" y="0"/>
                </a:moveTo>
                <a:lnTo>
                  <a:pt x="25400" y="21589"/>
                </a:lnTo>
                <a:lnTo>
                  <a:pt x="25400" y="73660"/>
                </a:lnTo>
                <a:lnTo>
                  <a:pt x="62229" y="73660"/>
                </a:lnTo>
                <a:lnTo>
                  <a:pt x="622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3470" y="3100070"/>
            <a:ext cx="193039" cy="217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0959" y="3100070"/>
            <a:ext cx="113030" cy="214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1450" y="3102610"/>
            <a:ext cx="190500" cy="295910"/>
          </a:xfrm>
          <a:custGeom>
            <a:avLst/>
            <a:gdLst/>
            <a:ahLst/>
            <a:cxnLst/>
            <a:rect l="l" t="t" r="r" b="b"/>
            <a:pathLst>
              <a:path w="190500" h="295910">
                <a:moveTo>
                  <a:pt x="16509" y="259079"/>
                </a:moveTo>
                <a:lnTo>
                  <a:pt x="22859" y="292100"/>
                </a:lnTo>
                <a:lnTo>
                  <a:pt x="30479" y="294639"/>
                </a:lnTo>
                <a:lnTo>
                  <a:pt x="38100" y="295910"/>
                </a:lnTo>
                <a:lnTo>
                  <a:pt x="45720" y="295910"/>
                </a:lnTo>
                <a:lnTo>
                  <a:pt x="85883" y="277971"/>
                </a:lnTo>
                <a:lnTo>
                  <a:pt x="95250" y="262889"/>
                </a:lnTo>
                <a:lnTo>
                  <a:pt x="30479" y="262889"/>
                </a:lnTo>
                <a:lnTo>
                  <a:pt x="24129" y="261619"/>
                </a:lnTo>
                <a:lnTo>
                  <a:pt x="16509" y="259079"/>
                </a:lnTo>
                <a:close/>
              </a:path>
              <a:path w="190500" h="295910">
                <a:moveTo>
                  <a:pt x="39370" y="0"/>
                </a:moveTo>
                <a:lnTo>
                  <a:pt x="0" y="0"/>
                </a:lnTo>
                <a:lnTo>
                  <a:pt x="78740" y="212089"/>
                </a:lnTo>
                <a:lnTo>
                  <a:pt x="77470" y="215900"/>
                </a:lnTo>
                <a:lnTo>
                  <a:pt x="76200" y="218439"/>
                </a:lnTo>
                <a:lnTo>
                  <a:pt x="76200" y="220979"/>
                </a:lnTo>
                <a:lnTo>
                  <a:pt x="72647" y="230504"/>
                </a:lnTo>
                <a:lnTo>
                  <a:pt x="69691" y="238125"/>
                </a:lnTo>
                <a:lnTo>
                  <a:pt x="67448" y="243839"/>
                </a:lnTo>
                <a:lnTo>
                  <a:pt x="66040" y="247650"/>
                </a:lnTo>
                <a:lnTo>
                  <a:pt x="58420" y="255269"/>
                </a:lnTo>
                <a:lnTo>
                  <a:pt x="54609" y="257810"/>
                </a:lnTo>
                <a:lnTo>
                  <a:pt x="44450" y="262889"/>
                </a:lnTo>
                <a:lnTo>
                  <a:pt x="95250" y="262889"/>
                </a:lnTo>
                <a:lnTo>
                  <a:pt x="115570" y="217169"/>
                </a:lnTo>
                <a:lnTo>
                  <a:pt x="134850" y="161289"/>
                </a:lnTo>
                <a:lnTo>
                  <a:pt x="96520" y="161289"/>
                </a:lnTo>
                <a:lnTo>
                  <a:pt x="81279" y="115569"/>
                </a:lnTo>
                <a:lnTo>
                  <a:pt x="39370" y="0"/>
                </a:lnTo>
                <a:close/>
              </a:path>
              <a:path w="190500" h="295910">
                <a:moveTo>
                  <a:pt x="190500" y="0"/>
                </a:moveTo>
                <a:lnTo>
                  <a:pt x="152400" y="0"/>
                </a:lnTo>
                <a:lnTo>
                  <a:pt x="110490" y="121919"/>
                </a:lnTo>
                <a:lnTo>
                  <a:pt x="106164" y="133072"/>
                </a:lnTo>
                <a:lnTo>
                  <a:pt x="102552" y="143510"/>
                </a:lnTo>
                <a:lnTo>
                  <a:pt x="99417" y="152995"/>
                </a:lnTo>
                <a:lnTo>
                  <a:pt x="96520" y="161289"/>
                </a:lnTo>
                <a:lnTo>
                  <a:pt x="134850" y="161289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3241040"/>
            <a:ext cx="71793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So </a:t>
            </a:r>
            <a:r>
              <a:rPr sz="5600" spc="-5" dirty="0"/>
              <a:t>kBouncer is</a:t>
            </a:r>
            <a:r>
              <a:rPr sz="5600" spc="-85" dirty="0"/>
              <a:t> </a:t>
            </a:r>
            <a:r>
              <a:rPr sz="5600" spc="-5" dirty="0"/>
              <a:t>broken</a:t>
            </a:r>
            <a:endParaRPr sz="5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39" y="3731259"/>
            <a:ext cx="3004820" cy="0"/>
          </a:xfrm>
          <a:custGeom>
            <a:avLst/>
            <a:gdLst/>
            <a:ahLst/>
            <a:cxnLst/>
            <a:rect l="l" t="t" r="r" b="b"/>
            <a:pathLst>
              <a:path w="3004820">
                <a:moveTo>
                  <a:pt x="0" y="0"/>
                </a:moveTo>
                <a:lnTo>
                  <a:pt x="300482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2616200"/>
            <a:ext cx="718185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any limited history</a:t>
            </a:r>
            <a:r>
              <a:rPr sz="4000" spc="-35" dirty="0"/>
              <a:t> </a:t>
            </a:r>
            <a:r>
              <a:rPr sz="4000" spc="-5" dirty="0"/>
              <a:t>defense</a:t>
            </a:r>
            <a:endParaRPr sz="4000"/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600" dirty="0"/>
              <a:t>So </a:t>
            </a:r>
            <a:r>
              <a:rPr sz="5600" spc="-5" dirty="0"/>
              <a:t>kBouncer is</a:t>
            </a:r>
            <a:r>
              <a:rPr sz="5600" spc="-65" dirty="0"/>
              <a:t> </a:t>
            </a:r>
            <a:r>
              <a:rPr sz="5600" spc="-5" dirty="0"/>
              <a:t>broken</a:t>
            </a:r>
            <a:endParaRPr sz="5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3241040"/>
            <a:ext cx="42926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Can we fix</a:t>
            </a:r>
            <a:r>
              <a:rPr sz="5600" spc="-80" dirty="0"/>
              <a:t> </a:t>
            </a:r>
            <a:r>
              <a:rPr sz="5600" spc="-5" dirty="0"/>
              <a:t>it?</a:t>
            </a:r>
            <a:endParaRPr sz="5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0950" y="2529840"/>
            <a:ext cx="7576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5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5" dirty="0">
                <a:solidFill>
                  <a:srgbClr val="FFFFFF"/>
                </a:solidFill>
                <a:latin typeface="Arial"/>
                <a:cs typeface="Arial"/>
              </a:rPr>
              <a:t>kBouncer++</a:t>
            </a:r>
            <a:endParaRPr sz="5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8200" y="4135120"/>
            <a:ext cx="5859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LBR with infinite</a:t>
            </a:r>
            <a:r>
              <a:rPr sz="4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entries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553720"/>
            <a:ext cx="300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sp>
        <p:nvSpPr>
          <p:cNvPr id="3" name="object 3"/>
          <p:cNvSpPr/>
          <p:nvPr/>
        </p:nvSpPr>
        <p:spPr>
          <a:xfrm>
            <a:off x="7550150" y="4079240"/>
            <a:ext cx="1188720" cy="1057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3709" y="444754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8459" y="2602229"/>
            <a:ext cx="291084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4640" marR="5080" indent="-28194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Oriented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1934 0.0021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1934 0.0021 " pathEditMode="relative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1934 0.0021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0950" y="2529840"/>
            <a:ext cx="7576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sz="5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600" spc="-5" dirty="0">
                <a:solidFill>
                  <a:srgbClr val="FFFFFF"/>
                </a:solidFill>
                <a:latin typeface="Arial"/>
                <a:cs typeface="Arial"/>
              </a:rPr>
              <a:t>kBouncer++</a:t>
            </a:r>
            <a:endParaRPr sz="5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6089" y="4135120"/>
            <a:ext cx="6608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Defense runs</a:t>
            </a:r>
            <a:r>
              <a:rPr sz="4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dirty="0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10" y="553720"/>
            <a:ext cx="5948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6586220" cy="989330"/>
          </a:xfrm>
          <a:custGeom>
            <a:avLst/>
            <a:gdLst/>
            <a:ahLst/>
            <a:cxnLst/>
            <a:rect l="l" t="t" r="r" b="b"/>
            <a:pathLst>
              <a:path w="6586220" h="989329">
                <a:moveTo>
                  <a:pt x="0" y="0"/>
                </a:moveTo>
                <a:lnTo>
                  <a:pt x="6586220" y="0"/>
                </a:lnTo>
                <a:lnTo>
                  <a:pt x="658622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6531609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20470">
              <a:lnSpc>
                <a:spcPct val="100000"/>
              </a:lnSpc>
              <a:spcBef>
                <a:spcPts val="1585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6609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0029" y="4631690"/>
            <a:ext cx="26911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endParaRPr sz="2800">
              <a:latin typeface="Arial"/>
              <a:cs typeface="Arial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10" y="553720"/>
            <a:ext cx="5948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6586220" cy="989330"/>
          </a:xfrm>
          <a:custGeom>
            <a:avLst/>
            <a:gdLst/>
            <a:ahLst/>
            <a:cxnLst/>
            <a:rect l="l" t="t" r="r" b="b"/>
            <a:pathLst>
              <a:path w="6586220" h="989329">
                <a:moveTo>
                  <a:pt x="0" y="0"/>
                </a:moveTo>
                <a:lnTo>
                  <a:pt x="6586220" y="0"/>
                </a:lnTo>
                <a:lnTo>
                  <a:pt x="658622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6531609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1220470">
              <a:lnSpc>
                <a:spcPct val="100000"/>
              </a:lnSpc>
              <a:spcBef>
                <a:spcPts val="1585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Traditional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580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0" y="4631690"/>
            <a:ext cx="26911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endParaRPr sz="2800">
              <a:latin typeface="Arial"/>
              <a:cs typeface="Arial"/>
            </a:endParaRPr>
          </a:p>
          <a:p>
            <a:pPr marL="231140" indent="-218440">
              <a:lnSpc>
                <a:spcPts val="3240"/>
              </a:lnSpc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820" y="2529840"/>
            <a:ext cx="50831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Does this</a:t>
            </a:r>
            <a:r>
              <a:rPr sz="5600" spc="-90" dirty="0"/>
              <a:t> </a:t>
            </a:r>
            <a:r>
              <a:rPr sz="5600" spc="-5" dirty="0"/>
              <a:t>work?</a:t>
            </a:r>
            <a:endParaRPr sz="5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50" y="2529840"/>
            <a:ext cx="6864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Breaking</a:t>
            </a:r>
            <a:r>
              <a:rPr sz="5600" spc="-60" dirty="0"/>
              <a:t> </a:t>
            </a:r>
            <a:r>
              <a:rPr sz="5600" spc="-5" dirty="0"/>
              <a:t>kBouncer++</a:t>
            </a:r>
            <a:endParaRPr sz="5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280" y="553720"/>
            <a:ext cx="8639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Call-Preceded Detector</a:t>
            </a:r>
            <a:r>
              <a:rPr spc="-65" dirty="0"/>
              <a:t> </a:t>
            </a:r>
            <a:r>
              <a:rPr spc="-15" dirty="0"/>
              <a:t>Insufficient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249047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2350770"/>
            <a:ext cx="8082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kBouncer: call-preceded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 is 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5792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3619500"/>
            <a:ext cx="73317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work: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call-preceded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 is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502539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FFFFFF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4886959"/>
            <a:ext cx="777875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10 of 10 binaries of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70k have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sufficient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to mount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call-preceded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3720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Defeating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6586220" cy="989330"/>
          </a:xfrm>
          <a:custGeom>
            <a:avLst/>
            <a:gdLst/>
            <a:ahLst/>
            <a:cxnLst/>
            <a:rect l="l" t="t" r="r" b="b"/>
            <a:pathLst>
              <a:path w="6586220" h="989329">
                <a:moveTo>
                  <a:pt x="0" y="0"/>
                </a:moveTo>
                <a:lnTo>
                  <a:pt x="6586220" y="0"/>
                </a:lnTo>
                <a:lnTo>
                  <a:pt x="658622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6531609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87376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Call-Preceded ROP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8389" y="4631690"/>
            <a:ext cx="26911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endParaRPr sz="2800">
              <a:latin typeface="Arial"/>
              <a:cs typeface="Arial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3720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Defeating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6586220" cy="989330"/>
          </a:xfrm>
          <a:custGeom>
            <a:avLst/>
            <a:gdLst/>
            <a:ahLst/>
            <a:cxnLst/>
            <a:rect l="l" t="t" r="r" b="b"/>
            <a:pathLst>
              <a:path w="6586220" h="989329">
                <a:moveTo>
                  <a:pt x="0" y="0"/>
                </a:moveTo>
                <a:lnTo>
                  <a:pt x="6586220" y="0"/>
                </a:lnTo>
                <a:lnTo>
                  <a:pt x="658622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6531609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87376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Call-Preceded ROP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8389" y="4631690"/>
            <a:ext cx="309118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3720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Defeating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6586220" cy="989330"/>
          </a:xfrm>
          <a:custGeom>
            <a:avLst/>
            <a:gdLst/>
            <a:ahLst/>
            <a:cxnLst/>
            <a:rect l="l" t="t" r="r" b="b"/>
            <a:pathLst>
              <a:path w="6586220" h="989329">
                <a:moveTo>
                  <a:pt x="0" y="0"/>
                </a:moveTo>
                <a:lnTo>
                  <a:pt x="6586220" y="0"/>
                </a:lnTo>
                <a:lnTo>
                  <a:pt x="658622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6531609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87376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Call-Preceded ROP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8389" y="4631690"/>
            <a:ext cx="309118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  <a:p>
            <a:pPr marL="229870" indent="-217170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 chain?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810" y="2867659"/>
            <a:ext cx="70224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Large No-Op</a:t>
            </a:r>
            <a:r>
              <a:rPr sz="5600" spc="-75" dirty="0"/>
              <a:t> </a:t>
            </a:r>
            <a:r>
              <a:rPr sz="5600" spc="-5" dirty="0"/>
              <a:t>Gadgets</a:t>
            </a:r>
            <a:endParaRPr sz="5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8990" y="5577840"/>
            <a:ext cx="4937760" cy="1097280"/>
          </a:xfrm>
          <a:custGeom>
            <a:avLst/>
            <a:gdLst/>
            <a:ahLst/>
            <a:cxnLst/>
            <a:rect l="l" t="t" r="r" b="b"/>
            <a:pathLst>
              <a:path w="4937759" h="1097279">
                <a:moveTo>
                  <a:pt x="2468880" y="0"/>
                </a:moveTo>
                <a:lnTo>
                  <a:pt x="2392873" y="234"/>
                </a:lnTo>
                <a:lnTo>
                  <a:pt x="2317548" y="934"/>
                </a:lnTo>
                <a:lnTo>
                  <a:pt x="2242931" y="2093"/>
                </a:lnTo>
                <a:lnTo>
                  <a:pt x="2023597" y="8266"/>
                </a:lnTo>
                <a:lnTo>
                  <a:pt x="1811596" y="18359"/>
                </a:lnTo>
                <a:lnTo>
                  <a:pt x="1674693" y="27188"/>
                </a:lnTo>
                <a:lnTo>
                  <a:pt x="1541581" y="37640"/>
                </a:lnTo>
                <a:lnTo>
                  <a:pt x="1412476" y="49670"/>
                </a:lnTo>
                <a:lnTo>
                  <a:pt x="1287590" y="63229"/>
                </a:lnTo>
                <a:lnTo>
                  <a:pt x="1167136" y="78271"/>
                </a:lnTo>
                <a:lnTo>
                  <a:pt x="1051328" y="94748"/>
                </a:lnTo>
                <a:lnTo>
                  <a:pt x="940378" y="112613"/>
                </a:lnTo>
                <a:lnTo>
                  <a:pt x="886792" y="122051"/>
                </a:lnTo>
                <a:lnTo>
                  <a:pt x="834501" y="131818"/>
                </a:lnTo>
                <a:lnTo>
                  <a:pt x="783531" y="141909"/>
                </a:lnTo>
                <a:lnTo>
                  <a:pt x="733909" y="152317"/>
                </a:lnTo>
                <a:lnTo>
                  <a:pt x="685662" y="163037"/>
                </a:lnTo>
                <a:lnTo>
                  <a:pt x="638816" y="174062"/>
                </a:lnTo>
                <a:lnTo>
                  <a:pt x="593398" y="185387"/>
                </a:lnTo>
                <a:lnTo>
                  <a:pt x="549434" y="197006"/>
                </a:lnTo>
                <a:lnTo>
                  <a:pt x="506952" y="208913"/>
                </a:lnTo>
                <a:lnTo>
                  <a:pt x="465978" y="221101"/>
                </a:lnTo>
                <a:lnTo>
                  <a:pt x="426538" y="233566"/>
                </a:lnTo>
                <a:lnTo>
                  <a:pt x="388660" y="246301"/>
                </a:lnTo>
                <a:lnTo>
                  <a:pt x="352369" y="259301"/>
                </a:lnTo>
                <a:lnTo>
                  <a:pt x="284658" y="286068"/>
                </a:lnTo>
                <a:lnTo>
                  <a:pt x="223619" y="313822"/>
                </a:lnTo>
                <a:lnTo>
                  <a:pt x="169464" y="342515"/>
                </a:lnTo>
                <a:lnTo>
                  <a:pt x="122407" y="372099"/>
                </a:lnTo>
                <a:lnTo>
                  <a:pt x="82662" y="402528"/>
                </a:lnTo>
                <a:lnTo>
                  <a:pt x="50440" y="433754"/>
                </a:lnTo>
                <a:lnTo>
                  <a:pt x="25957" y="465730"/>
                </a:lnTo>
                <a:lnTo>
                  <a:pt x="4206" y="514996"/>
                </a:lnTo>
                <a:lnTo>
                  <a:pt x="0" y="548640"/>
                </a:lnTo>
                <a:lnTo>
                  <a:pt x="1056" y="565537"/>
                </a:lnTo>
                <a:lnTo>
                  <a:pt x="16683" y="615295"/>
                </a:lnTo>
                <a:lnTo>
                  <a:pt x="37218" y="647628"/>
                </a:lnTo>
                <a:lnTo>
                  <a:pt x="65597" y="679235"/>
                </a:lnTo>
                <a:lnTo>
                  <a:pt x="101607" y="710068"/>
                </a:lnTo>
                <a:lnTo>
                  <a:pt x="145035" y="740080"/>
                </a:lnTo>
                <a:lnTo>
                  <a:pt x="195667" y="769225"/>
                </a:lnTo>
                <a:lnTo>
                  <a:pt x="253291" y="797454"/>
                </a:lnTo>
                <a:lnTo>
                  <a:pt x="317693" y="824721"/>
                </a:lnTo>
                <a:lnTo>
                  <a:pt x="388660" y="850978"/>
                </a:lnTo>
                <a:lnTo>
                  <a:pt x="426538" y="863713"/>
                </a:lnTo>
                <a:lnTo>
                  <a:pt x="465978" y="876178"/>
                </a:lnTo>
                <a:lnTo>
                  <a:pt x="506952" y="888366"/>
                </a:lnTo>
                <a:lnTo>
                  <a:pt x="549434" y="900273"/>
                </a:lnTo>
                <a:lnTo>
                  <a:pt x="593398" y="911892"/>
                </a:lnTo>
                <a:lnTo>
                  <a:pt x="638816" y="923217"/>
                </a:lnTo>
                <a:lnTo>
                  <a:pt x="685662" y="934242"/>
                </a:lnTo>
                <a:lnTo>
                  <a:pt x="733909" y="944962"/>
                </a:lnTo>
                <a:lnTo>
                  <a:pt x="783531" y="955370"/>
                </a:lnTo>
                <a:lnTo>
                  <a:pt x="834501" y="965461"/>
                </a:lnTo>
                <a:lnTo>
                  <a:pt x="886792" y="975228"/>
                </a:lnTo>
                <a:lnTo>
                  <a:pt x="940378" y="984666"/>
                </a:lnTo>
                <a:lnTo>
                  <a:pt x="1051328" y="1002531"/>
                </a:lnTo>
                <a:lnTo>
                  <a:pt x="1167136" y="1019008"/>
                </a:lnTo>
                <a:lnTo>
                  <a:pt x="1287590" y="1034050"/>
                </a:lnTo>
                <a:lnTo>
                  <a:pt x="1412476" y="1047609"/>
                </a:lnTo>
                <a:lnTo>
                  <a:pt x="1541581" y="1059639"/>
                </a:lnTo>
                <a:lnTo>
                  <a:pt x="1674693" y="1070091"/>
                </a:lnTo>
                <a:lnTo>
                  <a:pt x="1811596" y="1078920"/>
                </a:lnTo>
                <a:lnTo>
                  <a:pt x="2023597" y="1089013"/>
                </a:lnTo>
                <a:lnTo>
                  <a:pt x="2242931" y="1095186"/>
                </a:lnTo>
                <a:lnTo>
                  <a:pt x="2317548" y="1096345"/>
                </a:lnTo>
                <a:lnTo>
                  <a:pt x="2392873" y="1097045"/>
                </a:lnTo>
                <a:lnTo>
                  <a:pt x="2468880" y="1097280"/>
                </a:lnTo>
                <a:lnTo>
                  <a:pt x="2694828" y="1095186"/>
                </a:lnTo>
                <a:lnTo>
                  <a:pt x="2914162" y="1089013"/>
                </a:lnTo>
                <a:lnTo>
                  <a:pt x="3126163" y="1078920"/>
                </a:lnTo>
                <a:lnTo>
                  <a:pt x="3263066" y="1070091"/>
                </a:lnTo>
                <a:lnTo>
                  <a:pt x="3396178" y="1059639"/>
                </a:lnTo>
                <a:lnTo>
                  <a:pt x="3525283" y="1047609"/>
                </a:lnTo>
                <a:lnTo>
                  <a:pt x="3650169" y="1034050"/>
                </a:lnTo>
                <a:lnTo>
                  <a:pt x="3770623" y="1019008"/>
                </a:lnTo>
                <a:lnTo>
                  <a:pt x="3886431" y="1002531"/>
                </a:lnTo>
                <a:lnTo>
                  <a:pt x="3997381" y="984666"/>
                </a:lnTo>
                <a:lnTo>
                  <a:pt x="4050967" y="975228"/>
                </a:lnTo>
                <a:lnTo>
                  <a:pt x="4103258" y="965461"/>
                </a:lnTo>
                <a:lnTo>
                  <a:pt x="4154228" y="955370"/>
                </a:lnTo>
                <a:lnTo>
                  <a:pt x="4203850" y="944962"/>
                </a:lnTo>
                <a:lnTo>
                  <a:pt x="4252097" y="934242"/>
                </a:lnTo>
                <a:lnTo>
                  <a:pt x="4298943" y="923217"/>
                </a:lnTo>
                <a:lnTo>
                  <a:pt x="4344361" y="911892"/>
                </a:lnTo>
                <a:lnTo>
                  <a:pt x="4388325" y="900273"/>
                </a:lnTo>
                <a:lnTo>
                  <a:pt x="4430807" y="888366"/>
                </a:lnTo>
                <a:lnTo>
                  <a:pt x="4471781" y="876178"/>
                </a:lnTo>
                <a:lnTo>
                  <a:pt x="4511221" y="863713"/>
                </a:lnTo>
                <a:lnTo>
                  <a:pt x="4549099" y="850978"/>
                </a:lnTo>
                <a:lnTo>
                  <a:pt x="4585390" y="837978"/>
                </a:lnTo>
                <a:lnTo>
                  <a:pt x="4653101" y="811211"/>
                </a:lnTo>
                <a:lnTo>
                  <a:pt x="4714140" y="783457"/>
                </a:lnTo>
                <a:lnTo>
                  <a:pt x="4768295" y="754764"/>
                </a:lnTo>
                <a:lnTo>
                  <a:pt x="4815352" y="725180"/>
                </a:lnTo>
                <a:lnTo>
                  <a:pt x="4855097" y="694751"/>
                </a:lnTo>
                <a:lnTo>
                  <a:pt x="4887319" y="663525"/>
                </a:lnTo>
                <a:lnTo>
                  <a:pt x="4911802" y="631549"/>
                </a:lnTo>
                <a:lnTo>
                  <a:pt x="4933553" y="582283"/>
                </a:lnTo>
                <a:lnTo>
                  <a:pt x="4937760" y="548640"/>
                </a:lnTo>
                <a:lnTo>
                  <a:pt x="4936703" y="531742"/>
                </a:lnTo>
                <a:lnTo>
                  <a:pt x="4921076" y="481984"/>
                </a:lnTo>
                <a:lnTo>
                  <a:pt x="4900541" y="449651"/>
                </a:lnTo>
                <a:lnTo>
                  <a:pt x="4872162" y="418044"/>
                </a:lnTo>
                <a:lnTo>
                  <a:pt x="4836152" y="387211"/>
                </a:lnTo>
                <a:lnTo>
                  <a:pt x="4792724" y="357199"/>
                </a:lnTo>
                <a:lnTo>
                  <a:pt x="4742092" y="328054"/>
                </a:lnTo>
                <a:lnTo>
                  <a:pt x="4684468" y="299825"/>
                </a:lnTo>
                <a:lnTo>
                  <a:pt x="4620066" y="272558"/>
                </a:lnTo>
                <a:lnTo>
                  <a:pt x="4549099" y="246301"/>
                </a:lnTo>
                <a:lnTo>
                  <a:pt x="4511221" y="233566"/>
                </a:lnTo>
                <a:lnTo>
                  <a:pt x="4471781" y="221101"/>
                </a:lnTo>
                <a:lnTo>
                  <a:pt x="4430807" y="208913"/>
                </a:lnTo>
                <a:lnTo>
                  <a:pt x="4388325" y="197006"/>
                </a:lnTo>
                <a:lnTo>
                  <a:pt x="4344361" y="185387"/>
                </a:lnTo>
                <a:lnTo>
                  <a:pt x="4298943" y="174062"/>
                </a:lnTo>
                <a:lnTo>
                  <a:pt x="4252097" y="163037"/>
                </a:lnTo>
                <a:lnTo>
                  <a:pt x="4203850" y="152317"/>
                </a:lnTo>
                <a:lnTo>
                  <a:pt x="4154228" y="141909"/>
                </a:lnTo>
                <a:lnTo>
                  <a:pt x="4103258" y="131818"/>
                </a:lnTo>
                <a:lnTo>
                  <a:pt x="4050967" y="122051"/>
                </a:lnTo>
                <a:lnTo>
                  <a:pt x="3997381" y="112613"/>
                </a:lnTo>
                <a:lnTo>
                  <a:pt x="3886431" y="94748"/>
                </a:lnTo>
                <a:lnTo>
                  <a:pt x="3770623" y="78271"/>
                </a:lnTo>
                <a:lnTo>
                  <a:pt x="3650169" y="63229"/>
                </a:lnTo>
                <a:lnTo>
                  <a:pt x="3525283" y="49670"/>
                </a:lnTo>
                <a:lnTo>
                  <a:pt x="3396178" y="37640"/>
                </a:lnTo>
                <a:lnTo>
                  <a:pt x="3263066" y="27188"/>
                </a:lnTo>
                <a:lnTo>
                  <a:pt x="3126163" y="18359"/>
                </a:lnTo>
                <a:lnTo>
                  <a:pt x="2914162" y="8266"/>
                </a:lnTo>
                <a:lnTo>
                  <a:pt x="2694828" y="2093"/>
                </a:lnTo>
                <a:lnTo>
                  <a:pt x="2468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8990" y="5577840"/>
            <a:ext cx="4937760" cy="1097280"/>
          </a:xfrm>
          <a:custGeom>
            <a:avLst/>
            <a:gdLst/>
            <a:ahLst/>
            <a:cxnLst/>
            <a:rect l="l" t="t" r="r" b="b"/>
            <a:pathLst>
              <a:path w="4937759" h="1097279">
                <a:moveTo>
                  <a:pt x="2468880" y="0"/>
                </a:moveTo>
                <a:lnTo>
                  <a:pt x="2544886" y="234"/>
                </a:lnTo>
                <a:lnTo>
                  <a:pt x="2620211" y="934"/>
                </a:lnTo>
                <a:lnTo>
                  <a:pt x="2694828" y="2093"/>
                </a:lnTo>
                <a:lnTo>
                  <a:pt x="2768710" y="3705"/>
                </a:lnTo>
                <a:lnTo>
                  <a:pt x="2841830" y="5765"/>
                </a:lnTo>
                <a:lnTo>
                  <a:pt x="2914162" y="8266"/>
                </a:lnTo>
                <a:lnTo>
                  <a:pt x="2985679" y="11203"/>
                </a:lnTo>
                <a:lnTo>
                  <a:pt x="3056355" y="14569"/>
                </a:lnTo>
                <a:lnTo>
                  <a:pt x="3126163" y="18359"/>
                </a:lnTo>
                <a:lnTo>
                  <a:pt x="3195075" y="22568"/>
                </a:lnTo>
                <a:lnTo>
                  <a:pt x="3263066" y="27188"/>
                </a:lnTo>
                <a:lnTo>
                  <a:pt x="3330109" y="32214"/>
                </a:lnTo>
                <a:lnTo>
                  <a:pt x="3396178" y="37640"/>
                </a:lnTo>
                <a:lnTo>
                  <a:pt x="3461244" y="43461"/>
                </a:lnTo>
                <a:lnTo>
                  <a:pt x="3525283" y="49670"/>
                </a:lnTo>
                <a:lnTo>
                  <a:pt x="3588267" y="56261"/>
                </a:lnTo>
                <a:lnTo>
                  <a:pt x="3650169" y="63229"/>
                </a:lnTo>
                <a:lnTo>
                  <a:pt x="3710963" y="70568"/>
                </a:lnTo>
                <a:lnTo>
                  <a:pt x="3770623" y="78271"/>
                </a:lnTo>
                <a:lnTo>
                  <a:pt x="3829121" y="86333"/>
                </a:lnTo>
                <a:lnTo>
                  <a:pt x="3886431" y="94748"/>
                </a:lnTo>
                <a:lnTo>
                  <a:pt x="3942527" y="103510"/>
                </a:lnTo>
                <a:lnTo>
                  <a:pt x="3997381" y="112613"/>
                </a:lnTo>
                <a:lnTo>
                  <a:pt x="4050967" y="122051"/>
                </a:lnTo>
                <a:lnTo>
                  <a:pt x="4103258" y="131818"/>
                </a:lnTo>
                <a:lnTo>
                  <a:pt x="4154228" y="141909"/>
                </a:lnTo>
                <a:lnTo>
                  <a:pt x="4203850" y="152317"/>
                </a:lnTo>
                <a:lnTo>
                  <a:pt x="4252097" y="163037"/>
                </a:lnTo>
                <a:lnTo>
                  <a:pt x="4298943" y="174062"/>
                </a:lnTo>
                <a:lnTo>
                  <a:pt x="4344361" y="185387"/>
                </a:lnTo>
                <a:lnTo>
                  <a:pt x="4388325" y="197006"/>
                </a:lnTo>
                <a:lnTo>
                  <a:pt x="4430807" y="208913"/>
                </a:lnTo>
                <a:lnTo>
                  <a:pt x="4471781" y="221101"/>
                </a:lnTo>
                <a:lnTo>
                  <a:pt x="4511221" y="233566"/>
                </a:lnTo>
                <a:lnTo>
                  <a:pt x="4549099" y="246301"/>
                </a:lnTo>
                <a:lnTo>
                  <a:pt x="4585390" y="259301"/>
                </a:lnTo>
                <a:lnTo>
                  <a:pt x="4653101" y="286068"/>
                </a:lnTo>
                <a:lnTo>
                  <a:pt x="4714140" y="313822"/>
                </a:lnTo>
                <a:lnTo>
                  <a:pt x="4768295" y="342515"/>
                </a:lnTo>
                <a:lnTo>
                  <a:pt x="4815352" y="372099"/>
                </a:lnTo>
                <a:lnTo>
                  <a:pt x="4855097" y="402528"/>
                </a:lnTo>
                <a:lnTo>
                  <a:pt x="4887319" y="433754"/>
                </a:lnTo>
                <a:lnTo>
                  <a:pt x="4911802" y="465730"/>
                </a:lnTo>
                <a:lnTo>
                  <a:pt x="4933553" y="514996"/>
                </a:lnTo>
                <a:lnTo>
                  <a:pt x="4937760" y="548640"/>
                </a:lnTo>
                <a:lnTo>
                  <a:pt x="4936703" y="565537"/>
                </a:lnTo>
                <a:lnTo>
                  <a:pt x="4921076" y="615295"/>
                </a:lnTo>
                <a:lnTo>
                  <a:pt x="4900541" y="647628"/>
                </a:lnTo>
                <a:lnTo>
                  <a:pt x="4872162" y="679235"/>
                </a:lnTo>
                <a:lnTo>
                  <a:pt x="4836152" y="710068"/>
                </a:lnTo>
                <a:lnTo>
                  <a:pt x="4792724" y="740080"/>
                </a:lnTo>
                <a:lnTo>
                  <a:pt x="4742092" y="769225"/>
                </a:lnTo>
                <a:lnTo>
                  <a:pt x="4684468" y="797454"/>
                </a:lnTo>
                <a:lnTo>
                  <a:pt x="4620066" y="824721"/>
                </a:lnTo>
                <a:lnTo>
                  <a:pt x="4549099" y="850978"/>
                </a:lnTo>
                <a:lnTo>
                  <a:pt x="4511221" y="863713"/>
                </a:lnTo>
                <a:lnTo>
                  <a:pt x="4471781" y="876178"/>
                </a:lnTo>
                <a:lnTo>
                  <a:pt x="4430807" y="888366"/>
                </a:lnTo>
                <a:lnTo>
                  <a:pt x="4388325" y="900273"/>
                </a:lnTo>
                <a:lnTo>
                  <a:pt x="4344361" y="911892"/>
                </a:lnTo>
                <a:lnTo>
                  <a:pt x="4298943" y="923217"/>
                </a:lnTo>
                <a:lnTo>
                  <a:pt x="4252097" y="934242"/>
                </a:lnTo>
                <a:lnTo>
                  <a:pt x="4203850" y="944962"/>
                </a:lnTo>
                <a:lnTo>
                  <a:pt x="4154228" y="955370"/>
                </a:lnTo>
                <a:lnTo>
                  <a:pt x="4103258" y="965461"/>
                </a:lnTo>
                <a:lnTo>
                  <a:pt x="4050967" y="975228"/>
                </a:lnTo>
                <a:lnTo>
                  <a:pt x="3997381" y="984666"/>
                </a:lnTo>
                <a:lnTo>
                  <a:pt x="3942527" y="993769"/>
                </a:lnTo>
                <a:lnTo>
                  <a:pt x="3886431" y="1002531"/>
                </a:lnTo>
                <a:lnTo>
                  <a:pt x="3829121" y="1010946"/>
                </a:lnTo>
                <a:lnTo>
                  <a:pt x="3770623" y="1019008"/>
                </a:lnTo>
                <a:lnTo>
                  <a:pt x="3710963" y="1026711"/>
                </a:lnTo>
                <a:lnTo>
                  <a:pt x="3650169" y="1034050"/>
                </a:lnTo>
                <a:lnTo>
                  <a:pt x="3588267" y="1041018"/>
                </a:lnTo>
                <a:lnTo>
                  <a:pt x="3525283" y="1047609"/>
                </a:lnTo>
                <a:lnTo>
                  <a:pt x="3461244" y="1053818"/>
                </a:lnTo>
                <a:lnTo>
                  <a:pt x="3396178" y="1059639"/>
                </a:lnTo>
                <a:lnTo>
                  <a:pt x="3330109" y="1065065"/>
                </a:lnTo>
                <a:lnTo>
                  <a:pt x="3263066" y="1070091"/>
                </a:lnTo>
                <a:lnTo>
                  <a:pt x="3195075" y="1074711"/>
                </a:lnTo>
                <a:lnTo>
                  <a:pt x="3126163" y="1078920"/>
                </a:lnTo>
                <a:lnTo>
                  <a:pt x="3056355" y="1082710"/>
                </a:lnTo>
                <a:lnTo>
                  <a:pt x="2985679" y="1086076"/>
                </a:lnTo>
                <a:lnTo>
                  <a:pt x="2914162" y="1089013"/>
                </a:lnTo>
                <a:lnTo>
                  <a:pt x="2841830" y="1091514"/>
                </a:lnTo>
                <a:lnTo>
                  <a:pt x="2768710" y="1093574"/>
                </a:lnTo>
                <a:lnTo>
                  <a:pt x="2694828" y="1095186"/>
                </a:lnTo>
                <a:lnTo>
                  <a:pt x="2620211" y="1096345"/>
                </a:lnTo>
                <a:lnTo>
                  <a:pt x="2544886" y="1097045"/>
                </a:lnTo>
                <a:lnTo>
                  <a:pt x="2468880" y="1097280"/>
                </a:lnTo>
                <a:lnTo>
                  <a:pt x="2392873" y="1097045"/>
                </a:lnTo>
                <a:lnTo>
                  <a:pt x="2317548" y="1096345"/>
                </a:lnTo>
                <a:lnTo>
                  <a:pt x="2242931" y="1095186"/>
                </a:lnTo>
                <a:lnTo>
                  <a:pt x="2169049" y="1093574"/>
                </a:lnTo>
                <a:lnTo>
                  <a:pt x="2095929" y="1091514"/>
                </a:lnTo>
                <a:lnTo>
                  <a:pt x="2023597" y="1089013"/>
                </a:lnTo>
                <a:lnTo>
                  <a:pt x="1952080" y="1086076"/>
                </a:lnTo>
                <a:lnTo>
                  <a:pt x="1881404" y="1082710"/>
                </a:lnTo>
                <a:lnTo>
                  <a:pt x="1811596" y="1078920"/>
                </a:lnTo>
                <a:lnTo>
                  <a:pt x="1742684" y="1074711"/>
                </a:lnTo>
                <a:lnTo>
                  <a:pt x="1674693" y="1070091"/>
                </a:lnTo>
                <a:lnTo>
                  <a:pt x="1607650" y="1065065"/>
                </a:lnTo>
                <a:lnTo>
                  <a:pt x="1541581" y="1059639"/>
                </a:lnTo>
                <a:lnTo>
                  <a:pt x="1476515" y="1053818"/>
                </a:lnTo>
                <a:lnTo>
                  <a:pt x="1412476" y="1047609"/>
                </a:lnTo>
                <a:lnTo>
                  <a:pt x="1349492" y="1041018"/>
                </a:lnTo>
                <a:lnTo>
                  <a:pt x="1287590" y="1034050"/>
                </a:lnTo>
                <a:lnTo>
                  <a:pt x="1226796" y="1026711"/>
                </a:lnTo>
                <a:lnTo>
                  <a:pt x="1167136" y="1019008"/>
                </a:lnTo>
                <a:lnTo>
                  <a:pt x="1108638" y="1010946"/>
                </a:lnTo>
                <a:lnTo>
                  <a:pt x="1051328" y="1002531"/>
                </a:lnTo>
                <a:lnTo>
                  <a:pt x="995232" y="993769"/>
                </a:lnTo>
                <a:lnTo>
                  <a:pt x="940378" y="984666"/>
                </a:lnTo>
                <a:lnTo>
                  <a:pt x="886792" y="975228"/>
                </a:lnTo>
                <a:lnTo>
                  <a:pt x="834501" y="965461"/>
                </a:lnTo>
                <a:lnTo>
                  <a:pt x="783531" y="955370"/>
                </a:lnTo>
                <a:lnTo>
                  <a:pt x="733909" y="944962"/>
                </a:lnTo>
                <a:lnTo>
                  <a:pt x="685662" y="934242"/>
                </a:lnTo>
                <a:lnTo>
                  <a:pt x="638816" y="923217"/>
                </a:lnTo>
                <a:lnTo>
                  <a:pt x="593398" y="911892"/>
                </a:lnTo>
                <a:lnTo>
                  <a:pt x="549434" y="900273"/>
                </a:lnTo>
                <a:lnTo>
                  <a:pt x="506952" y="888366"/>
                </a:lnTo>
                <a:lnTo>
                  <a:pt x="465978" y="876178"/>
                </a:lnTo>
                <a:lnTo>
                  <a:pt x="426538" y="863713"/>
                </a:lnTo>
                <a:lnTo>
                  <a:pt x="388660" y="850978"/>
                </a:lnTo>
                <a:lnTo>
                  <a:pt x="352369" y="837978"/>
                </a:lnTo>
                <a:lnTo>
                  <a:pt x="284658" y="811211"/>
                </a:lnTo>
                <a:lnTo>
                  <a:pt x="223619" y="783457"/>
                </a:lnTo>
                <a:lnTo>
                  <a:pt x="169464" y="754764"/>
                </a:lnTo>
                <a:lnTo>
                  <a:pt x="122407" y="725180"/>
                </a:lnTo>
                <a:lnTo>
                  <a:pt x="82662" y="694751"/>
                </a:lnTo>
                <a:lnTo>
                  <a:pt x="50440" y="663525"/>
                </a:lnTo>
                <a:lnTo>
                  <a:pt x="25957" y="631549"/>
                </a:lnTo>
                <a:lnTo>
                  <a:pt x="4206" y="582283"/>
                </a:lnTo>
                <a:lnTo>
                  <a:pt x="0" y="548640"/>
                </a:lnTo>
                <a:lnTo>
                  <a:pt x="1056" y="531742"/>
                </a:lnTo>
                <a:lnTo>
                  <a:pt x="16683" y="481984"/>
                </a:lnTo>
                <a:lnTo>
                  <a:pt x="37218" y="449651"/>
                </a:lnTo>
                <a:lnTo>
                  <a:pt x="65597" y="418044"/>
                </a:lnTo>
                <a:lnTo>
                  <a:pt x="101607" y="387211"/>
                </a:lnTo>
                <a:lnTo>
                  <a:pt x="145035" y="357199"/>
                </a:lnTo>
                <a:lnTo>
                  <a:pt x="195667" y="328054"/>
                </a:lnTo>
                <a:lnTo>
                  <a:pt x="253291" y="299825"/>
                </a:lnTo>
                <a:lnTo>
                  <a:pt x="317693" y="272558"/>
                </a:lnTo>
                <a:lnTo>
                  <a:pt x="388660" y="246301"/>
                </a:lnTo>
                <a:lnTo>
                  <a:pt x="426538" y="233566"/>
                </a:lnTo>
                <a:lnTo>
                  <a:pt x="465978" y="221101"/>
                </a:lnTo>
                <a:lnTo>
                  <a:pt x="506952" y="208913"/>
                </a:lnTo>
                <a:lnTo>
                  <a:pt x="549434" y="197006"/>
                </a:lnTo>
                <a:lnTo>
                  <a:pt x="593398" y="185387"/>
                </a:lnTo>
                <a:lnTo>
                  <a:pt x="638816" y="174062"/>
                </a:lnTo>
                <a:lnTo>
                  <a:pt x="685662" y="163037"/>
                </a:lnTo>
                <a:lnTo>
                  <a:pt x="733909" y="152317"/>
                </a:lnTo>
                <a:lnTo>
                  <a:pt x="783531" y="141909"/>
                </a:lnTo>
                <a:lnTo>
                  <a:pt x="834501" y="131818"/>
                </a:lnTo>
                <a:lnTo>
                  <a:pt x="886792" y="122051"/>
                </a:lnTo>
                <a:lnTo>
                  <a:pt x="940378" y="112613"/>
                </a:lnTo>
                <a:lnTo>
                  <a:pt x="995232" y="103510"/>
                </a:lnTo>
                <a:lnTo>
                  <a:pt x="1051328" y="94748"/>
                </a:lnTo>
                <a:lnTo>
                  <a:pt x="1108638" y="86333"/>
                </a:lnTo>
                <a:lnTo>
                  <a:pt x="1167136" y="78271"/>
                </a:lnTo>
                <a:lnTo>
                  <a:pt x="1226796" y="70568"/>
                </a:lnTo>
                <a:lnTo>
                  <a:pt x="1287590" y="63229"/>
                </a:lnTo>
                <a:lnTo>
                  <a:pt x="1349492" y="56261"/>
                </a:lnTo>
                <a:lnTo>
                  <a:pt x="1412476" y="49670"/>
                </a:lnTo>
                <a:lnTo>
                  <a:pt x="1476515" y="43461"/>
                </a:lnTo>
                <a:lnTo>
                  <a:pt x="1541581" y="37640"/>
                </a:lnTo>
                <a:lnTo>
                  <a:pt x="1607650" y="32214"/>
                </a:lnTo>
                <a:lnTo>
                  <a:pt x="1674693" y="27188"/>
                </a:lnTo>
                <a:lnTo>
                  <a:pt x="1742684" y="22568"/>
                </a:lnTo>
                <a:lnTo>
                  <a:pt x="1811596" y="18359"/>
                </a:lnTo>
                <a:lnTo>
                  <a:pt x="1881404" y="14569"/>
                </a:lnTo>
                <a:lnTo>
                  <a:pt x="1952080" y="11203"/>
                </a:lnTo>
                <a:lnTo>
                  <a:pt x="2023597" y="8266"/>
                </a:lnTo>
                <a:lnTo>
                  <a:pt x="2095929" y="5765"/>
                </a:lnTo>
                <a:lnTo>
                  <a:pt x="2169049" y="3705"/>
                </a:lnTo>
                <a:lnTo>
                  <a:pt x="2242931" y="2093"/>
                </a:lnTo>
                <a:lnTo>
                  <a:pt x="2317548" y="934"/>
                </a:lnTo>
                <a:lnTo>
                  <a:pt x="2392873" y="234"/>
                </a:lnTo>
                <a:lnTo>
                  <a:pt x="246888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8990" y="5577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6750" y="6675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5679" y="553720"/>
            <a:ext cx="3002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sp>
        <p:nvSpPr>
          <p:cNvPr id="7" name="object 7"/>
          <p:cNvSpPr/>
          <p:nvPr/>
        </p:nvSpPr>
        <p:spPr>
          <a:xfrm>
            <a:off x="3568700" y="6217920"/>
            <a:ext cx="1146810" cy="11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280" y="4091940"/>
            <a:ext cx="1188720" cy="1057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40839" y="445897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320" y="2614929"/>
            <a:ext cx="2910840" cy="96646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5275" marR="5080" indent="-283210">
              <a:lnSpc>
                <a:spcPts val="3570"/>
              </a:lnSpc>
              <a:spcBef>
                <a:spcPts val="44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Oriented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2860" y="2900679"/>
            <a:ext cx="1676400" cy="1640839"/>
          </a:xfrm>
          <a:custGeom>
            <a:avLst/>
            <a:gdLst/>
            <a:ahLst/>
            <a:cxnLst/>
            <a:rect l="l" t="t" r="r" b="b"/>
            <a:pathLst>
              <a:path w="1676400" h="1640839">
                <a:moveTo>
                  <a:pt x="0" y="1640840"/>
                </a:moveTo>
                <a:lnTo>
                  <a:pt x="915669" y="1640840"/>
                </a:lnTo>
                <a:lnTo>
                  <a:pt x="915669" y="0"/>
                </a:lnTo>
                <a:lnTo>
                  <a:pt x="167640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1640" y="2847339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2860" y="4541520"/>
            <a:ext cx="1673860" cy="1581150"/>
          </a:xfrm>
          <a:custGeom>
            <a:avLst/>
            <a:gdLst/>
            <a:ahLst/>
            <a:cxnLst/>
            <a:rect l="l" t="t" r="r" b="b"/>
            <a:pathLst>
              <a:path w="1673860" h="1581150">
                <a:moveTo>
                  <a:pt x="0" y="0"/>
                </a:moveTo>
                <a:lnTo>
                  <a:pt x="914400" y="0"/>
                </a:lnTo>
                <a:lnTo>
                  <a:pt x="914400" y="1581149"/>
                </a:lnTo>
                <a:lnTo>
                  <a:pt x="1673860" y="1581149"/>
                </a:lnTo>
              </a:path>
            </a:pathLst>
          </a:custGeom>
          <a:ln w="546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0370" y="6068059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49"/>
                </a:lnTo>
                <a:lnTo>
                  <a:pt x="161289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59070" y="2519679"/>
            <a:ext cx="4067810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Space  Layout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Randomization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1609" y="5810250"/>
            <a:ext cx="3729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kBouncer/ROPecker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1450" y="4042409"/>
            <a:ext cx="230441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Flow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62860" y="4541520"/>
            <a:ext cx="1812289" cy="5080"/>
          </a:xfrm>
          <a:custGeom>
            <a:avLst/>
            <a:gdLst/>
            <a:ahLst/>
            <a:cxnLst/>
            <a:rect l="l" t="t" r="r" b="b"/>
            <a:pathLst>
              <a:path w="1812289" h="5079">
                <a:moveTo>
                  <a:pt x="-27305" y="2539"/>
                </a:moveTo>
                <a:lnTo>
                  <a:pt x="1839594" y="2539"/>
                </a:lnTo>
              </a:path>
            </a:pathLst>
          </a:custGeom>
          <a:ln w="596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7529" y="449199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8700" y="4705350"/>
            <a:ext cx="1146810" cy="11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8700" y="3086100"/>
            <a:ext cx="1146810" cy="1198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3720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Defeating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6586220" cy="989330"/>
          </a:xfrm>
          <a:custGeom>
            <a:avLst/>
            <a:gdLst/>
            <a:ahLst/>
            <a:cxnLst/>
            <a:rect l="l" t="t" r="r" b="b"/>
            <a:pathLst>
              <a:path w="6586220" h="989329">
                <a:moveTo>
                  <a:pt x="0" y="0"/>
                </a:moveTo>
                <a:lnTo>
                  <a:pt x="6586220" y="0"/>
                </a:lnTo>
                <a:lnTo>
                  <a:pt x="658622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944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6531609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87376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Call-Preceded ROP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58389" y="4631690"/>
            <a:ext cx="309118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3720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Defeating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7789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940" y="4631690"/>
            <a:ext cx="309245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chain?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5904" y="2425054"/>
          <a:ext cx="846200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9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88694"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Preceded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ROP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3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3720"/>
            <a:ext cx="5584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Defeating</a:t>
            </a:r>
            <a:r>
              <a:rPr spc="-100" dirty="0"/>
              <a:t> </a:t>
            </a:r>
            <a:r>
              <a:rPr dirty="0"/>
              <a:t>kBouncer++</a:t>
            </a:r>
          </a:p>
        </p:txBody>
      </p:sp>
      <p:sp>
        <p:nvSpPr>
          <p:cNvPr id="3" name="object 3"/>
          <p:cNvSpPr/>
          <p:nvPr/>
        </p:nvSpPr>
        <p:spPr>
          <a:xfrm>
            <a:off x="363220" y="2452370"/>
            <a:ext cx="1648460" cy="989330"/>
          </a:xfrm>
          <a:custGeom>
            <a:avLst/>
            <a:gdLst/>
            <a:ahLst/>
            <a:cxnLst/>
            <a:rect l="l" t="t" r="r" b="b"/>
            <a:pathLst>
              <a:path w="1648460" h="989329">
                <a:moveTo>
                  <a:pt x="0" y="0"/>
                </a:moveTo>
                <a:lnTo>
                  <a:pt x="1648460" y="0"/>
                </a:lnTo>
                <a:lnTo>
                  <a:pt x="164846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22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1679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535" y="2479685"/>
            <a:ext cx="1593215" cy="934719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Call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7789" y="3318860"/>
            <a:ext cx="4448175" cy="384365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300"/>
              </a:lnSpc>
            </a:pPr>
            <a:r>
              <a:rPr sz="300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0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9940" y="5546090"/>
            <a:ext cx="3092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6535">
              <a:lnSpc>
                <a:spcPts val="3240"/>
              </a:lnSpc>
              <a:spcBef>
                <a:spcPts val="100"/>
              </a:spcBef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Call-Preceded?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  <a:p>
            <a:pPr marL="229235" indent="-216535">
              <a:lnSpc>
                <a:spcPts val="3240"/>
              </a:lnSpc>
              <a:buChar char="-"/>
              <a:tabLst>
                <a:tab pos="22987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No long chain?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DejaVu Sans"/>
                <a:cs typeface="DejaVu Sans"/>
              </a:rPr>
              <a:t>✔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5879" y="2452370"/>
            <a:ext cx="1753870" cy="989330"/>
          </a:xfrm>
          <a:custGeom>
            <a:avLst/>
            <a:gdLst/>
            <a:ahLst/>
            <a:cxnLst/>
            <a:rect l="l" t="t" r="r" b="b"/>
            <a:pathLst>
              <a:path w="1753870" h="989329">
                <a:moveTo>
                  <a:pt x="0" y="0"/>
                </a:moveTo>
                <a:lnTo>
                  <a:pt x="1753870" y="0"/>
                </a:lnTo>
                <a:lnTo>
                  <a:pt x="1753870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587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975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9659" y="2452370"/>
            <a:ext cx="1729739" cy="989330"/>
          </a:xfrm>
          <a:custGeom>
            <a:avLst/>
            <a:gdLst/>
            <a:ahLst/>
            <a:cxnLst/>
            <a:rect l="l" t="t" r="r" b="b"/>
            <a:pathLst>
              <a:path w="1729740" h="989329">
                <a:moveTo>
                  <a:pt x="0" y="0"/>
                </a:moveTo>
                <a:lnTo>
                  <a:pt x="1729739" y="0"/>
                </a:lnTo>
                <a:lnTo>
                  <a:pt x="172973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9659" y="2452370"/>
            <a:ext cx="1729739" cy="989330"/>
          </a:xfrm>
          <a:custGeom>
            <a:avLst/>
            <a:gdLst/>
            <a:ahLst/>
            <a:cxnLst/>
            <a:rect l="l" t="t" r="r" b="b"/>
            <a:pathLst>
              <a:path w="1729740" h="989329">
                <a:moveTo>
                  <a:pt x="0" y="0"/>
                </a:moveTo>
                <a:lnTo>
                  <a:pt x="1729739" y="0"/>
                </a:lnTo>
                <a:lnTo>
                  <a:pt x="172973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9659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940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4147" y="2479685"/>
            <a:ext cx="3895090" cy="2665095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2012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85"/>
              </a:spcBef>
              <a:tabLst>
                <a:tab pos="2699385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Preceded	ROP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Visible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95490" y="2452370"/>
            <a:ext cx="1729739" cy="989330"/>
          </a:xfrm>
          <a:custGeom>
            <a:avLst/>
            <a:gdLst/>
            <a:ahLst/>
            <a:cxnLst/>
            <a:rect l="l" t="t" r="r" b="b"/>
            <a:pathLst>
              <a:path w="1729740" h="989329">
                <a:moveTo>
                  <a:pt x="0" y="0"/>
                </a:moveTo>
                <a:lnTo>
                  <a:pt x="1729739" y="0"/>
                </a:lnTo>
                <a:lnTo>
                  <a:pt x="172973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5490" y="2452370"/>
            <a:ext cx="1729739" cy="989330"/>
          </a:xfrm>
          <a:custGeom>
            <a:avLst/>
            <a:gdLst/>
            <a:ahLst/>
            <a:cxnLst/>
            <a:rect l="l" t="t" r="r" b="b"/>
            <a:pathLst>
              <a:path w="1729740" h="989329">
                <a:moveTo>
                  <a:pt x="0" y="0"/>
                </a:moveTo>
                <a:lnTo>
                  <a:pt x="1729739" y="0"/>
                </a:lnTo>
                <a:lnTo>
                  <a:pt x="172973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95490" y="24523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25230" y="3441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55829" y="2668270"/>
            <a:ext cx="1642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7870" y="2415539"/>
            <a:ext cx="591820" cy="1060450"/>
          </a:xfrm>
          <a:custGeom>
            <a:avLst/>
            <a:gdLst/>
            <a:ahLst/>
            <a:cxnLst/>
            <a:rect l="l" t="t" r="r" b="b"/>
            <a:pathLst>
              <a:path w="591819" h="1060450">
                <a:moveTo>
                  <a:pt x="3810" y="0"/>
                </a:moveTo>
                <a:lnTo>
                  <a:pt x="0" y="1057910"/>
                </a:lnTo>
                <a:lnTo>
                  <a:pt x="588010" y="1060450"/>
                </a:lnTo>
                <a:lnTo>
                  <a:pt x="591819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7870" y="2415539"/>
            <a:ext cx="591820" cy="1060450"/>
          </a:xfrm>
          <a:custGeom>
            <a:avLst/>
            <a:gdLst/>
            <a:ahLst/>
            <a:cxnLst/>
            <a:rect l="l" t="t" r="r" b="b"/>
            <a:pathLst>
              <a:path w="591819" h="1060450">
                <a:moveTo>
                  <a:pt x="0" y="1057910"/>
                </a:moveTo>
                <a:lnTo>
                  <a:pt x="3810" y="0"/>
                </a:lnTo>
                <a:lnTo>
                  <a:pt x="591819" y="2539"/>
                </a:lnTo>
                <a:lnTo>
                  <a:pt x="588010" y="1060450"/>
                </a:lnTo>
                <a:lnTo>
                  <a:pt x="0" y="105791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07870" y="3473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9689" y="2418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48770" y="2659341"/>
            <a:ext cx="311150" cy="575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2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8479" y="2415539"/>
            <a:ext cx="590550" cy="1060450"/>
          </a:xfrm>
          <a:custGeom>
            <a:avLst/>
            <a:gdLst/>
            <a:ahLst/>
            <a:cxnLst/>
            <a:rect l="l" t="t" r="r" b="b"/>
            <a:pathLst>
              <a:path w="590550" h="1060450">
                <a:moveTo>
                  <a:pt x="3810" y="0"/>
                </a:moveTo>
                <a:lnTo>
                  <a:pt x="0" y="1057910"/>
                </a:lnTo>
                <a:lnTo>
                  <a:pt x="588010" y="1060450"/>
                </a:lnTo>
                <a:lnTo>
                  <a:pt x="59055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8479" y="2415539"/>
            <a:ext cx="590550" cy="1060450"/>
          </a:xfrm>
          <a:custGeom>
            <a:avLst/>
            <a:gdLst/>
            <a:ahLst/>
            <a:cxnLst/>
            <a:rect l="l" t="t" r="r" b="b"/>
            <a:pathLst>
              <a:path w="590550" h="1060450">
                <a:moveTo>
                  <a:pt x="0" y="1057910"/>
                </a:moveTo>
                <a:lnTo>
                  <a:pt x="3810" y="0"/>
                </a:lnTo>
                <a:lnTo>
                  <a:pt x="590550" y="2539"/>
                </a:lnTo>
                <a:lnTo>
                  <a:pt x="588010" y="1060450"/>
                </a:lnTo>
                <a:lnTo>
                  <a:pt x="0" y="105791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48479" y="3473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39029" y="2418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89380" y="2659341"/>
            <a:ext cx="311150" cy="575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2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44309" y="2415539"/>
            <a:ext cx="591820" cy="1060450"/>
          </a:xfrm>
          <a:custGeom>
            <a:avLst/>
            <a:gdLst/>
            <a:ahLst/>
            <a:cxnLst/>
            <a:rect l="l" t="t" r="r" b="b"/>
            <a:pathLst>
              <a:path w="591820" h="1060450">
                <a:moveTo>
                  <a:pt x="3810" y="0"/>
                </a:moveTo>
                <a:lnTo>
                  <a:pt x="0" y="1057910"/>
                </a:lnTo>
                <a:lnTo>
                  <a:pt x="588010" y="1060450"/>
                </a:lnTo>
                <a:lnTo>
                  <a:pt x="591820" y="2539"/>
                </a:lnTo>
                <a:lnTo>
                  <a:pt x="381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44309" y="2415539"/>
            <a:ext cx="591820" cy="1060450"/>
          </a:xfrm>
          <a:custGeom>
            <a:avLst/>
            <a:gdLst/>
            <a:ahLst/>
            <a:cxnLst/>
            <a:rect l="l" t="t" r="r" b="b"/>
            <a:pathLst>
              <a:path w="591820" h="1060450">
                <a:moveTo>
                  <a:pt x="0" y="1057910"/>
                </a:moveTo>
                <a:lnTo>
                  <a:pt x="3810" y="0"/>
                </a:lnTo>
                <a:lnTo>
                  <a:pt x="591820" y="2539"/>
                </a:lnTo>
                <a:lnTo>
                  <a:pt x="588010" y="1060450"/>
                </a:lnTo>
                <a:lnTo>
                  <a:pt x="0" y="1057910"/>
                </a:lnTo>
                <a:close/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44309" y="3473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36130" y="24180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-27315"/>
                </a:moveTo>
                <a:lnTo>
                  <a:pt x="0" y="27315"/>
                </a:lnTo>
              </a:path>
            </a:pathLst>
          </a:custGeom>
          <a:ln w="546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85210" y="2659341"/>
            <a:ext cx="311150" cy="575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2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219" y="2838450"/>
            <a:ext cx="8585200" cy="16751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9560" marR="5080" indent="-276860">
              <a:lnSpc>
                <a:spcPts val="6270"/>
              </a:lnSpc>
              <a:spcBef>
                <a:spcPts val="680"/>
              </a:spcBef>
            </a:pPr>
            <a:r>
              <a:rPr sz="5600" dirty="0"/>
              <a:t>Even </a:t>
            </a:r>
            <a:r>
              <a:rPr sz="5600" spc="-5" dirty="0"/>
              <a:t>with unlimited </a:t>
            </a:r>
            <a:r>
              <a:rPr sz="5600" spc="-60" dirty="0"/>
              <a:t>history,  </a:t>
            </a:r>
            <a:r>
              <a:rPr sz="5600" spc="-5" dirty="0"/>
              <a:t>ROP attacks are</a:t>
            </a:r>
            <a:r>
              <a:rPr sz="5600" spc="-135" dirty="0"/>
              <a:t> </a:t>
            </a:r>
            <a:r>
              <a:rPr sz="5600" spc="-10" dirty="0"/>
              <a:t>possible</a:t>
            </a:r>
            <a:endParaRPr sz="5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69" y="2440940"/>
            <a:ext cx="78892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ROPecker is also</a:t>
            </a:r>
            <a:r>
              <a:rPr sz="5600" spc="-75" dirty="0"/>
              <a:t> </a:t>
            </a:r>
            <a:r>
              <a:rPr sz="5600" spc="-5" dirty="0"/>
              <a:t>broken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1258569" y="6156959"/>
            <a:ext cx="7962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8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ROPecker: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generic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practical approach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defending against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rop</a:t>
            </a:r>
            <a:r>
              <a:rPr sz="1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marR="52069" algn="ctr">
              <a:lnSpc>
                <a:spcPts val="18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Yueqiang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Cheng, Zongwei Zhou, Miao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Yu,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Xuhua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Ding,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Robert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Deng.</a:t>
            </a:r>
            <a:endParaRPr sz="1800">
              <a:latin typeface="Arial"/>
              <a:cs typeface="Arial"/>
            </a:endParaRPr>
          </a:p>
          <a:p>
            <a:pPr marL="5715" algn="ctr">
              <a:lnSpc>
                <a:spcPts val="198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NDSS,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2014.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0" y="553720"/>
            <a:ext cx="1888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6489" y="1708150"/>
            <a:ext cx="8044180" cy="37693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91440">
              <a:lnSpc>
                <a:spcPts val="4480"/>
              </a:lnSpc>
              <a:spcBef>
                <a:spcPts val="515"/>
              </a:spcBef>
              <a:tabLst>
                <a:tab pos="2163445" algn="l"/>
              </a:tabLst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Modified	four real-world exploits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so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they won't be detected by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kBouncer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Times New Roman"/>
              <a:cs typeface="Times New Roman"/>
            </a:endParaRPr>
          </a:p>
          <a:p>
            <a:pPr marL="2095500">
              <a:lnSpc>
                <a:spcPts val="371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Adobe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Reader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  <a:p>
            <a:pPr marL="2095500" marR="2609215">
              <a:lnSpc>
                <a:spcPct val="93100"/>
              </a:lnSpc>
              <a:spcBef>
                <a:spcPts val="135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Adobe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Flash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11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Mplayer Lite 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Internet Explorer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0729" y="553720"/>
            <a:ext cx="6012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Implication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Defenses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8020" y="3204209"/>
            <a:ext cx="6423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 not rely on limited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0729" y="553720"/>
            <a:ext cx="6012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Implication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Defenses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889" y="3204209"/>
            <a:ext cx="6986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Call-Preceded ROP is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0729" y="553720"/>
            <a:ext cx="6012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Implication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Defenses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1960" y="3204209"/>
            <a:ext cx="68719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CFI needs to return to its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0729" y="553720"/>
            <a:ext cx="6012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Implication </a:t>
            </a:r>
            <a:r>
              <a:rPr sz="44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Defenses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900" y="3204209"/>
            <a:ext cx="6425565" cy="12039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53035" marR="5080" indent="-140970">
              <a:lnSpc>
                <a:spcPts val="4480"/>
              </a:lnSpc>
              <a:spcBef>
                <a:spcPts val="51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Classifying code as</a:t>
            </a:r>
            <a:r>
              <a:rPr sz="4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“gadget” 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vs.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“non-gadget” is not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39" y="2848609"/>
            <a:ext cx="7495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Return </a:t>
            </a:r>
            <a:r>
              <a:rPr spc="-10" dirty="0"/>
              <a:t>Oriented</a:t>
            </a:r>
            <a:r>
              <a:rPr spc="-55" dirty="0"/>
              <a:t> </a:t>
            </a:r>
            <a:r>
              <a:rPr spc="-10" dirty="0"/>
              <a:t>Programming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2208529"/>
            <a:ext cx="6544945" cy="2571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ctr">
              <a:lnSpc>
                <a:spcPct val="93200"/>
              </a:lnSpc>
              <a:spcBef>
                <a:spcPts val="459"/>
              </a:spcBef>
              <a:tabLst>
                <a:tab pos="4327525" algn="l"/>
              </a:tabLst>
            </a:pPr>
            <a:r>
              <a:rPr spc="-5" dirty="0"/>
              <a:t>Defenses</a:t>
            </a:r>
            <a:r>
              <a:rPr dirty="0"/>
              <a:t> </a:t>
            </a:r>
            <a:r>
              <a:rPr spc="-5" dirty="0"/>
              <a:t>should	focus on  </a:t>
            </a:r>
            <a:r>
              <a:rPr i="1" spc="-5" dirty="0">
                <a:latin typeface="Arial"/>
                <a:cs typeface="Arial"/>
              </a:rPr>
              <a:t>fundamental </a:t>
            </a:r>
            <a:r>
              <a:rPr spc="-15" dirty="0"/>
              <a:t>differences  </a:t>
            </a:r>
            <a:r>
              <a:rPr spc="-5" dirty="0"/>
              <a:t>between normal</a:t>
            </a:r>
            <a:r>
              <a:rPr spc="-100" dirty="0"/>
              <a:t> </a:t>
            </a:r>
            <a:r>
              <a:rPr spc="-5" dirty="0"/>
              <a:t>execution  and ROP</a:t>
            </a:r>
            <a:r>
              <a:rPr spc="-105" dirty="0"/>
              <a:t> </a:t>
            </a:r>
            <a:r>
              <a:rPr spc="-5" dirty="0"/>
              <a:t>attacks.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Return </a:t>
            </a:r>
            <a:r>
              <a:rPr spc="-10" dirty="0"/>
              <a:t>Oriented</a:t>
            </a:r>
            <a:r>
              <a:rPr spc="-5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015" y="4367276"/>
            <a:ext cx="2317115" cy="2430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$0x4ab054,%eax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%rax,%rbx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%rbx,0x2cda6a(%rip)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%rdi,%rdi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41c0c2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&lt;main+0x3a2&gt;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$0x63b,%edx</a:t>
            </a:r>
            <a:endParaRPr sz="1600">
              <a:latin typeface="Courier New"/>
              <a:cs typeface="Courier New"/>
            </a:endParaRPr>
          </a:p>
          <a:p>
            <a:pPr marL="12700" marR="245745">
              <a:lnSpc>
                <a:spcPct val="109400"/>
              </a:lnSpc>
              <a:spcBef>
                <a:spcPts val="10"/>
              </a:spcBef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$0x4ab01d,%esi  46cab0</a:t>
            </a:r>
            <a:r>
              <a:rPr sz="16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&lt;sh_xfree&gt;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" y="1697735"/>
            <a:ext cx="3160395" cy="536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010">
              <a:lnSpc>
                <a:spcPct val="109400"/>
              </a:lnSpc>
              <a:spcBef>
                <a:spcPts val="10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(%rcx),%rb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%rbx,%rbx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41c523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&lt;main+0x803&gt; 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%rbx,%rdi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callq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42ab00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%rax,0x2cda9d(%rip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)  cmpb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$0x2d,(%rbx)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855980" algn="l"/>
              </a:tabLst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41c4ac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&lt;main+0x78c&gt;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  <a:spcBef>
                <a:spcPts val="10"/>
              </a:spcBef>
              <a:tabLst>
                <a:tab pos="855980" algn="l"/>
              </a:tabLst>
            </a:pP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0x2cda8d(%rip),%ra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x  ret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test</a:t>
            </a:r>
            <a:endParaRPr sz="1600">
              <a:latin typeface="Courier New"/>
              <a:cs typeface="Courier New"/>
            </a:endParaRPr>
          </a:p>
          <a:p>
            <a:pPr marL="12700" marR="2536190">
              <a:lnSpc>
                <a:spcPct val="1095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mov 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cmov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e  mov  test  je  mov  mov  </a:t>
            </a:r>
            <a:r>
              <a:rPr sz="1600" spc="-1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q  ret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7909" y="1700021"/>
            <a:ext cx="3056890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%rax,0x2d2945(%rip)  mov 0x2cda16(%rip),%rax  test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%rax,%rax</a:t>
            </a:r>
            <a:endParaRPr sz="15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29"/>
              </a:spcBef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41c112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&lt;main+0x3f2&gt;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909" y="2750819"/>
            <a:ext cx="21240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(%rax),%edx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7909" y="2983992"/>
            <a:ext cx="3056890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8125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callq	41b640 &lt;time@plt&gt;  mov	0xb8(%rsp),%r15d  cmp	0xc(%rsp),%r15d</a:t>
            </a:r>
            <a:endParaRPr sz="1500">
              <a:latin typeface="Courier New"/>
              <a:cs typeface="Courier New"/>
            </a:endParaRPr>
          </a:p>
          <a:p>
            <a:pPr marL="12700" marR="5080" algn="just">
              <a:lnSpc>
                <a:spcPct val="112200"/>
              </a:lnSpc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%rax,0x2d2670(%rip)  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xchg</a:t>
            </a: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	(%rsp),%rdx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7909" y="4804410"/>
            <a:ext cx="200787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%r15d,%rax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3954" y="5060950"/>
            <a:ext cx="21240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(%rdx,%rax,8),%r14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7909" y="5037582"/>
            <a:ext cx="3056890" cy="130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86050">
              <a:lnSpc>
                <a:spcPct val="112200"/>
              </a:lnSpc>
              <a:spcBef>
                <a:spcPts val="95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  ret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12200"/>
              </a:lnSpc>
              <a:tabLst>
                <a:tab pos="828040" algn="l"/>
              </a:tabLst>
            </a:pPr>
            <a:r>
              <a:rPr sz="1500" spc="15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41c214 &lt;main+0x4f4&gt;  cmpb	$0x2d,(%r14)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828675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jne	41c214</a:t>
            </a:r>
            <a:r>
              <a:rPr sz="15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&lt;main+0x4f4&gt;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909" y="6343650"/>
            <a:ext cx="259080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movzbl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0x1(%r14),%r12d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909" y="6576821"/>
            <a:ext cx="259080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  <a:tabLst>
                <a:tab pos="828040" algn="l"/>
              </a:tabLst>
            </a:pP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movl	$0x0,0x18(%rsp)  cmp	$0x2d,%r12b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2609" y="1671065"/>
            <a:ext cx="2865120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41c440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&lt;main+0x720&gt;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xor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%ebp,%ebp</a:t>
            </a:r>
            <a:endParaRPr sz="1450">
              <a:latin typeface="Courier New"/>
              <a:cs typeface="Courier New"/>
            </a:endParaRPr>
          </a:p>
          <a:p>
            <a:pPr marL="12700" marR="550545">
              <a:lnSpc>
                <a:spcPts val="191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$0x4c223a,%eb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add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$0x1,%r14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jmp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41c1a3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&lt;main+0x483&gt;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(%rbx),%r12b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%ebp,%r13d</a:t>
            </a: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ts val="1910"/>
              </a:lnSpc>
              <a:spcBef>
                <a:spcPts val="8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%rbx,%rsi</a:t>
            </a:r>
            <a:endParaRPr sz="1450">
              <a:latin typeface="Courier New"/>
              <a:cs typeface="Courier New"/>
            </a:endParaRPr>
          </a:p>
          <a:p>
            <a:pPr marL="12700" marR="1096645">
              <a:lnSpc>
                <a:spcPts val="1910"/>
              </a:lnSpc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tes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%eax,%ea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xchg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%ax,%ax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jne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41c188</a:t>
            </a:r>
            <a:r>
              <a:rPr sz="145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&lt;main+0x468&gt;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2609" y="4578095"/>
            <a:ext cx="17729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%ebp,%rax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2609" y="5064505"/>
            <a:ext cx="286512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500"/>
              </a:lnSpc>
              <a:spcBef>
                <a:spcPts val="95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cmpl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$0x1,0x4ab3c8(%rax)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41c461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&lt;main+0x741&gt;  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(%rsp),%rcx</a:t>
            </a:r>
            <a:endParaRPr sz="14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450" spc="81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$0x1,%r15d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2609" y="6055359"/>
            <a:ext cx="188213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movslq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%r15d,%rdx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2609" y="6276085"/>
            <a:ext cx="297434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>
              <a:lnSpc>
                <a:spcPct val="1092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mo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(%rcx,%rdx,8),%rd</a:t>
            </a: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x  test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%rdx,%rdx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776605" algn="l"/>
              </a:tabLst>
            </a:pPr>
            <a:r>
              <a:rPr sz="1450" spc="-10" dirty="0">
                <a:solidFill>
                  <a:srgbClr val="FFFFFF"/>
                </a:solidFill>
                <a:latin typeface="Courier New"/>
                <a:cs typeface="Courier New"/>
              </a:rPr>
              <a:t>je	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41cefd</a:t>
            </a:r>
            <a:r>
              <a:rPr sz="145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&lt;main+0x11dd&gt;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1781</Words>
  <Application>Microsoft Office PowerPoint</Application>
  <PresentationFormat>自定义</PresentationFormat>
  <Paragraphs>699</Paragraphs>
  <Slides>80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DejaVu Sans</vt:lpstr>
      <vt:lpstr>等线</vt:lpstr>
      <vt:lpstr>Arial</vt:lpstr>
      <vt:lpstr>Calibri</vt:lpstr>
      <vt:lpstr>Courier New</vt:lpstr>
      <vt:lpstr>Times New Roman</vt:lpstr>
      <vt:lpstr>Trebuchet MS</vt:lpstr>
      <vt:lpstr>Office Theme</vt:lpstr>
      <vt:lpstr>PowerPoint 演示文稿</vt:lpstr>
      <vt:lpstr>Background</vt:lpstr>
      <vt:lpstr>Background</vt:lpstr>
      <vt:lpstr>Background</vt:lpstr>
      <vt:lpstr>Background</vt:lpstr>
      <vt:lpstr>Background</vt:lpstr>
      <vt:lpstr>Background</vt:lpstr>
      <vt:lpstr>Return Oriented Programming</vt:lpstr>
      <vt:lpstr>Return Oriented Programming</vt:lpstr>
      <vt:lpstr>Return Oriented Programming</vt:lpstr>
      <vt:lpstr>Return Oriented Programming</vt:lpstr>
      <vt:lpstr>Return Oriented Programming</vt:lpstr>
      <vt:lpstr>kBouncer</vt:lpstr>
      <vt:lpstr>kBouncer</vt:lpstr>
      <vt:lpstr>kBouncer</vt:lpstr>
      <vt:lpstr>kBouncer</vt:lpstr>
      <vt:lpstr>kBouncer</vt:lpstr>
      <vt:lpstr>kBouncer Observation (1):</vt:lpstr>
      <vt:lpstr>kBouncer Observation (1):  ROP attacks issue returns to  non-Call-Preceded addresses.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Normal Execution</vt:lpstr>
      <vt:lpstr>Call-Preceded Return</vt:lpstr>
      <vt:lpstr>Non-Call-Preceded Return</vt:lpstr>
      <vt:lpstr>Non-Call-Preceded Return</vt:lpstr>
      <vt:lpstr>Non-Call-Preceded Return</vt:lpstr>
      <vt:lpstr>PowerPoint 演示文稿</vt:lpstr>
      <vt:lpstr>kBouncer Observation (2):</vt:lpstr>
      <vt:lpstr>kBouncer Observation (2):  ROP attacks are built of long  sequences of short gadgets.</vt:lpstr>
      <vt:lpstr>Defense (2): Do not allow long sequences  of short gadgets.</vt:lpstr>
      <vt:lpstr>Detecting Attacks</vt:lpstr>
      <vt:lpstr>Detecting Attacks</vt:lpstr>
      <vt:lpstr>Detecting Attacks</vt:lpstr>
      <vt:lpstr>Detecting Attacks</vt:lpstr>
      <vt:lpstr>Detecting Attacks</vt:lpstr>
      <vt:lpstr>kBouncer is exciting</vt:lpstr>
      <vt:lpstr>But does it work?</vt:lpstr>
      <vt:lpstr>Breaking kBouncer  with History Flushing</vt:lpstr>
      <vt:lpstr>Breaking kBouncer  with History Flushing</vt:lpstr>
      <vt:lpstr>Large NOP Gadget</vt:lpstr>
      <vt:lpstr>History Flushing</vt:lpstr>
      <vt:lpstr>History Flushing</vt:lpstr>
      <vt:lpstr>History Flushing</vt:lpstr>
      <vt:lpstr>So kBouncer is broken</vt:lpstr>
      <vt:lpstr>any limited history defense So kBouncer is broken</vt:lpstr>
      <vt:lpstr>Can we fix it?</vt:lpstr>
      <vt:lpstr>PowerPoint 演示文稿</vt:lpstr>
      <vt:lpstr>PowerPoint 演示文稿</vt:lpstr>
      <vt:lpstr>Introducing kBouncer++</vt:lpstr>
      <vt:lpstr>Introducing kBouncer++</vt:lpstr>
      <vt:lpstr>Does this work?</vt:lpstr>
      <vt:lpstr>Breaking kBouncer++</vt:lpstr>
      <vt:lpstr>Call-Preceded Detector Insufficient</vt:lpstr>
      <vt:lpstr>Defeating kBouncer++</vt:lpstr>
      <vt:lpstr>Defeating kBouncer++</vt:lpstr>
      <vt:lpstr>Defeating kBouncer++</vt:lpstr>
      <vt:lpstr>Large No-Op Gadgets</vt:lpstr>
      <vt:lpstr>Defeating kBouncer++</vt:lpstr>
      <vt:lpstr>Defeating kBouncer++</vt:lpstr>
      <vt:lpstr>Defeating kBouncer++</vt:lpstr>
      <vt:lpstr>Even with unlimited history,  ROP attacks are possible</vt:lpstr>
      <vt:lpstr>ROPecker is also broken</vt:lpstr>
      <vt:lpstr>Results</vt:lpstr>
      <vt:lpstr>PowerPoint 演示文稿</vt:lpstr>
      <vt:lpstr>PowerPoint 演示文稿</vt:lpstr>
      <vt:lpstr>PowerPoint 演示文稿</vt:lpstr>
      <vt:lpstr>PowerPoint 演示文稿</vt:lpstr>
      <vt:lpstr>Defenses should focus on  fundamental differences  between normal execution  and ROP attacks.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王立敏</dc:creator>
  <cp:lastModifiedBy>王 立敏</cp:lastModifiedBy>
  <cp:revision>15</cp:revision>
  <dcterms:created xsi:type="dcterms:W3CDTF">2018-05-31T07:15:32Z</dcterms:created>
  <dcterms:modified xsi:type="dcterms:W3CDTF">2018-06-01T02:47:21Z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2014-08-21T00:00:00Z</vt:filetime>
  </property>
  <property fmtid="{D5CDD505-2E9C-101B-9397-08002B2CF9AE}" pid="3" name="Creator">
    <vt:lpwstr>Impress</vt:lpwstr>
  </property>
  <property fmtid="{D5CDD505-2E9C-101B-9397-08002B2CF9AE}" pid="4" name="LastSaved">
    <vt:filetime>2018-05-31T00:00:00Z</vt:filetime>
  </property>
</Properties>
</file>