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80" r:id="rId8"/>
    <p:sldId id="286" r:id="rId9"/>
    <p:sldId id="263" r:id="rId10"/>
    <p:sldId id="265" r:id="rId11"/>
    <p:sldId id="264" r:id="rId12"/>
    <p:sldId id="266" r:id="rId13"/>
    <p:sldId id="267" r:id="rId14"/>
    <p:sldId id="268" r:id="rId15"/>
    <p:sldId id="269" r:id="rId16"/>
    <p:sldId id="274" r:id="rId17"/>
    <p:sldId id="275" r:id="rId18"/>
    <p:sldId id="276" r:id="rId19"/>
    <p:sldId id="277" r:id="rId20"/>
    <p:sldId id="270" r:id="rId21"/>
    <p:sldId id="271" r:id="rId22"/>
    <p:sldId id="279" r:id="rId23"/>
    <p:sldId id="272" r:id="rId24"/>
    <p:sldId id="273" r:id="rId25"/>
    <p:sldId id="278" r:id="rId26"/>
    <p:sldId id="258" r:id="rId27"/>
    <p:sldId id="281" r:id="rId28"/>
    <p:sldId id="282" r:id="rId29"/>
    <p:sldId id="283" r:id="rId30"/>
    <p:sldId id="284" r:id="rId31"/>
    <p:sldId id="290" r:id="rId32"/>
    <p:sldId id="291" r:id="rId33"/>
    <p:sldId id="292" r:id="rId34"/>
    <p:sldId id="293" r:id="rId35"/>
    <p:sldId id="294" r:id="rId36"/>
    <p:sldId id="295" r:id="rId37"/>
    <p:sldId id="285" r:id="rId38"/>
    <p:sldId id="287" r:id="rId39"/>
    <p:sldId id="288" r:id="rId40"/>
    <p:sldId id="296" r:id="rId41"/>
    <p:sldId id="297" r:id="rId42"/>
    <p:sldId id="298" r:id="rId43"/>
    <p:sldId id="299" r:id="rId44"/>
    <p:sldId id="300"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4698CA9-4CDE-456E-AFF6-B6E0B0372736}" type="datetimeFigureOut">
              <a:rPr lang="zh-CN" altLang="en-US" smtClean="0"/>
              <a:t>2017/9/15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4D0766-F360-4091-B83F-571181FE2367}" type="slidenum">
              <a:rPr lang="zh-CN" altLang="en-US" smtClean="0"/>
              <a:t>‹#›</a:t>
            </a:fld>
            <a:endParaRPr lang="zh-CN" altLang="en-US"/>
          </a:p>
        </p:txBody>
      </p:sp>
    </p:spTree>
    <p:extLst>
      <p:ext uri="{BB962C8B-B14F-4D97-AF65-F5344CB8AC3E}">
        <p14:creationId xmlns:p14="http://schemas.microsoft.com/office/powerpoint/2010/main" val="172328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698CA9-4CDE-456E-AFF6-B6E0B0372736}" type="datetimeFigureOut">
              <a:rPr lang="zh-CN" altLang="en-US" smtClean="0"/>
              <a:t>2017/9/15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4D0766-F360-4091-B83F-571181FE2367}" type="slidenum">
              <a:rPr lang="zh-CN" altLang="en-US" smtClean="0"/>
              <a:t>‹#›</a:t>
            </a:fld>
            <a:endParaRPr lang="zh-CN" altLang="en-US"/>
          </a:p>
        </p:txBody>
      </p:sp>
    </p:spTree>
    <p:extLst>
      <p:ext uri="{BB962C8B-B14F-4D97-AF65-F5344CB8AC3E}">
        <p14:creationId xmlns:p14="http://schemas.microsoft.com/office/powerpoint/2010/main" val="13563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698CA9-4CDE-456E-AFF6-B6E0B0372736}" type="datetimeFigureOut">
              <a:rPr lang="zh-CN" altLang="en-US" smtClean="0"/>
              <a:t>2017/9/15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4D0766-F360-4091-B83F-571181FE2367}" type="slidenum">
              <a:rPr lang="zh-CN" altLang="en-US" smtClean="0"/>
              <a:t>‹#›</a:t>
            </a:fld>
            <a:endParaRPr lang="zh-CN" altLang="en-US"/>
          </a:p>
        </p:txBody>
      </p:sp>
    </p:spTree>
    <p:extLst>
      <p:ext uri="{BB962C8B-B14F-4D97-AF65-F5344CB8AC3E}">
        <p14:creationId xmlns:p14="http://schemas.microsoft.com/office/powerpoint/2010/main" val="4092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698CA9-4CDE-456E-AFF6-B6E0B0372736}" type="datetimeFigureOut">
              <a:rPr lang="zh-CN" altLang="en-US" smtClean="0"/>
              <a:t>2017/9/15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4D0766-F360-4091-B83F-571181FE2367}" type="slidenum">
              <a:rPr lang="zh-CN" altLang="en-US" smtClean="0"/>
              <a:t>‹#›</a:t>
            </a:fld>
            <a:endParaRPr lang="zh-CN" altLang="en-US"/>
          </a:p>
        </p:txBody>
      </p:sp>
    </p:spTree>
    <p:extLst>
      <p:ext uri="{BB962C8B-B14F-4D97-AF65-F5344CB8AC3E}">
        <p14:creationId xmlns:p14="http://schemas.microsoft.com/office/powerpoint/2010/main" val="287404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4698CA9-4CDE-456E-AFF6-B6E0B0372736}" type="datetimeFigureOut">
              <a:rPr lang="zh-CN" altLang="en-US" smtClean="0"/>
              <a:t>2017/9/15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4D0766-F360-4091-B83F-571181FE2367}" type="slidenum">
              <a:rPr lang="zh-CN" altLang="en-US" smtClean="0"/>
              <a:t>‹#›</a:t>
            </a:fld>
            <a:endParaRPr lang="zh-CN" altLang="en-US"/>
          </a:p>
        </p:txBody>
      </p:sp>
    </p:spTree>
    <p:extLst>
      <p:ext uri="{BB962C8B-B14F-4D97-AF65-F5344CB8AC3E}">
        <p14:creationId xmlns:p14="http://schemas.microsoft.com/office/powerpoint/2010/main" val="277794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4698CA9-4CDE-456E-AFF6-B6E0B0372736}" type="datetimeFigureOut">
              <a:rPr lang="zh-CN" altLang="en-US" smtClean="0"/>
              <a:t>2017/9/15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4D0766-F360-4091-B83F-571181FE2367}" type="slidenum">
              <a:rPr lang="zh-CN" altLang="en-US" smtClean="0"/>
              <a:t>‹#›</a:t>
            </a:fld>
            <a:endParaRPr lang="zh-CN" altLang="en-US"/>
          </a:p>
        </p:txBody>
      </p:sp>
    </p:spTree>
    <p:extLst>
      <p:ext uri="{BB962C8B-B14F-4D97-AF65-F5344CB8AC3E}">
        <p14:creationId xmlns:p14="http://schemas.microsoft.com/office/powerpoint/2010/main" val="94903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4698CA9-4CDE-456E-AFF6-B6E0B0372736}" type="datetimeFigureOut">
              <a:rPr lang="zh-CN" altLang="en-US" smtClean="0"/>
              <a:t>2017/9/15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4D0766-F360-4091-B83F-571181FE2367}" type="slidenum">
              <a:rPr lang="zh-CN" altLang="en-US" smtClean="0"/>
              <a:t>‹#›</a:t>
            </a:fld>
            <a:endParaRPr lang="zh-CN" altLang="en-US"/>
          </a:p>
        </p:txBody>
      </p:sp>
    </p:spTree>
    <p:extLst>
      <p:ext uri="{BB962C8B-B14F-4D97-AF65-F5344CB8AC3E}">
        <p14:creationId xmlns:p14="http://schemas.microsoft.com/office/powerpoint/2010/main" val="2259088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4698CA9-4CDE-456E-AFF6-B6E0B0372736}" type="datetimeFigureOut">
              <a:rPr lang="zh-CN" altLang="en-US" smtClean="0"/>
              <a:t>2017/9/15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4D0766-F360-4091-B83F-571181FE2367}" type="slidenum">
              <a:rPr lang="zh-CN" altLang="en-US" smtClean="0"/>
              <a:t>‹#›</a:t>
            </a:fld>
            <a:endParaRPr lang="zh-CN" altLang="en-US"/>
          </a:p>
        </p:txBody>
      </p:sp>
    </p:spTree>
    <p:extLst>
      <p:ext uri="{BB962C8B-B14F-4D97-AF65-F5344CB8AC3E}">
        <p14:creationId xmlns:p14="http://schemas.microsoft.com/office/powerpoint/2010/main" val="380826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698CA9-4CDE-456E-AFF6-B6E0B0372736}" type="datetimeFigureOut">
              <a:rPr lang="zh-CN" altLang="en-US" smtClean="0"/>
              <a:t>2017/9/15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4D0766-F360-4091-B83F-571181FE2367}" type="slidenum">
              <a:rPr lang="zh-CN" altLang="en-US" smtClean="0"/>
              <a:t>‹#›</a:t>
            </a:fld>
            <a:endParaRPr lang="zh-CN" altLang="en-US"/>
          </a:p>
        </p:txBody>
      </p:sp>
    </p:spTree>
    <p:extLst>
      <p:ext uri="{BB962C8B-B14F-4D97-AF65-F5344CB8AC3E}">
        <p14:creationId xmlns:p14="http://schemas.microsoft.com/office/powerpoint/2010/main" val="299004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4698CA9-4CDE-456E-AFF6-B6E0B0372736}" type="datetimeFigureOut">
              <a:rPr lang="zh-CN" altLang="en-US" smtClean="0"/>
              <a:t>2017/9/15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4D0766-F360-4091-B83F-571181FE2367}" type="slidenum">
              <a:rPr lang="zh-CN" altLang="en-US" smtClean="0"/>
              <a:t>‹#›</a:t>
            </a:fld>
            <a:endParaRPr lang="zh-CN" altLang="en-US"/>
          </a:p>
        </p:txBody>
      </p:sp>
    </p:spTree>
    <p:extLst>
      <p:ext uri="{BB962C8B-B14F-4D97-AF65-F5344CB8AC3E}">
        <p14:creationId xmlns:p14="http://schemas.microsoft.com/office/powerpoint/2010/main" val="354809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4698CA9-4CDE-456E-AFF6-B6E0B0372736}" type="datetimeFigureOut">
              <a:rPr lang="zh-CN" altLang="en-US" smtClean="0"/>
              <a:t>2017/9/15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4D0766-F360-4091-B83F-571181FE2367}" type="slidenum">
              <a:rPr lang="zh-CN" altLang="en-US" smtClean="0"/>
              <a:t>‹#›</a:t>
            </a:fld>
            <a:endParaRPr lang="zh-CN" altLang="en-US"/>
          </a:p>
        </p:txBody>
      </p:sp>
    </p:spTree>
    <p:extLst>
      <p:ext uri="{BB962C8B-B14F-4D97-AF65-F5344CB8AC3E}">
        <p14:creationId xmlns:p14="http://schemas.microsoft.com/office/powerpoint/2010/main" val="30880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98CA9-4CDE-456E-AFF6-B6E0B0372736}" type="datetimeFigureOut">
              <a:rPr lang="zh-CN" altLang="en-US" smtClean="0"/>
              <a:t>2017/9/15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D0766-F360-4091-B83F-571181FE2367}" type="slidenum">
              <a:rPr lang="zh-CN" altLang="en-US" smtClean="0"/>
              <a:t>‹#›</a:t>
            </a:fld>
            <a:endParaRPr lang="zh-CN" altLang="en-US"/>
          </a:p>
        </p:txBody>
      </p:sp>
    </p:spTree>
    <p:extLst>
      <p:ext uri="{BB962C8B-B14F-4D97-AF65-F5344CB8AC3E}">
        <p14:creationId xmlns:p14="http://schemas.microsoft.com/office/powerpoint/2010/main" val="916808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 Id="rId9"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mailto:gaoyuan@ucas.ac.cn"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r"/>
            <a:r>
              <a:rPr lang="en-US" altLang="zh-CN" b="1" dirty="0" smtClean="0">
                <a:latin typeface="Times New Roman" panose="02020603050405020304" pitchFamily="18" charset="0"/>
                <a:cs typeface="Times New Roman" panose="02020603050405020304" pitchFamily="18" charset="0"/>
              </a:rPr>
              <a:t>Scientific writing</a:t>
            </a:r>
            <a:endParaRPr lang="zh-CN" altLang="en-US"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pPr algn="r"/>
            <a:r>
              <a:rPr lang="en-US" altLang="zh-CN" b="1" dirty="0" smtClean="0">
                <a:latin typeface="Times New Roman" panose="02020603050405020304" pitchFamily="18" charset="0"/>
                <a:cs typeface="Times New Roman" panose="02020603050405020304" pitchFamily="18" charset="0"/>
              </a:rPr>
              <a:t>Week one</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178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696" y="82692"/>
            <a:ext cx="10412104" cy="6513351"/>
          </a:xfrm>
        </p:spPr>
      </p:pic>
    </p:spTree>
    <p:extLst>
      <p:ext uri="{BB962C8B-B14F-4D97-AF65-F5344CB8AC3E}">
        <p14:creationId xmlns:p14="http://schemas.microsoft.com/office/powerpoint/2010/main" val="1983482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053" y="533554"/>
            <a:ext cx="2638283" cy="1928933"/>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3912" y="2317264"/>
            <a:ext cx="2070061" cy="204111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0465" y="1027906"/>
            <a:ext cx="2377845" cy="1300589"/>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0022" y="3537186"/>
            <a:ext cx="3727167" cy="2795375"/>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7080" y="4805540"/>
            <a:ext cx="1676400" cy="1695450"/>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4379" y="468525"/>
            <a:ext cx="3402810" cy="1884944"/>
          </a:xfrm>
          <a:prstGeom prst="rect">
            <a:avLst/>
          </a:prstGeom>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2630916"/>
            <a:ext cx="2737513" cy="2006195"/>
          </a:xfrm>
          <a:prstGeom prst="rect">
            <a:avLst/>
          </a:prstGeom>
        </p:spPr>
      </p:pic>
      <p:pic>
        <p:nvPicPr>
          <p:cNvPr id="12" name="图片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73768" y="4358374"/>
            <a:ext cx="3504916" cy="2225107"/>
          </a:xfrm>
          <a:prstGeom prst="rect">
            <a:avLst/>
          </a:prstGeom>
        </p:spPr>
      </p:pic>
    </p:spTree>
    <p:extLst>
      <p:ext uri="{BB962C8B-B14F-4D97-AF65-F5344CB8AC3E}">
        <p14:creationId xmlns:p14="http://schemas.microsoft.com/office/powerpoint/2010/main" val="1859654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866"/>
            <a:ext cx="10515600" cy="5358097"/>
          </a:xfrm>
        </p:spPr>
        <p:txBody>
          <a:bodyPr>
            <a:normAutofit/>
          </a:bodyPr>
          <a:lstStyle/>
          <a:p>
            <a:r>
              <a:rPr lang="en-US" altLang="zh-CN" sz="3200" b="1" dirty="0">
                <a:latin typeface="Times New Roman" panose="02020603050405020304" pitchFamily="18" charset="0"/>
                <a:cs typeface="Times New Roman" panose="02020603050405020304" pitchFamily="18" charset="0"/>
              </a:rPr>
              <a:t>Abstract</a:t>
            </a:r>
            <a:endParaRPr lang="zh-CN" altLang="zh-CN" sz="3200" b="1"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Introduction</a:t>
            </a:r>
            <a:endParaRPr lang="zh-CN" altLang="zh-CN" sz="3200" b="1"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Materials and methods</a:t>
            </a:r>
            <a:endParaRPr lang="zh-CN" altLang="zh-CN" sz="3200" b="1"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Results</a:t>
            </a:r>
            <a:endParaRPr lang="zh-CN" altLang="zh-CN" sz="3200" b="1"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Discussion</a:t>
            </a:r>
            <a:endParaRPr lang="zh-CN" altLang="zh-CN" sz="3200" b="1"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Conclusion</a:t>
            </a:r>
            <a:endParaRPr lang="zh-CN" altLang="zh-CN" sz="3200" b="1" dirty="0">
              <a:latin typeface="Times New Roman" panose="02020603050405020304" pitchFamily="18" charset="0"/>
              <a:cs typeface="Times New Roman" panose="02020603050405020304" pitchFamily="18" charset="0"/>
            </a:endParaRPr>
          </a:p>
          <a:p>
            <a:r>
              <a:rPr lang="en-US" altLang="zh-CN" sz="3200" b="1" dirty="0" smtClean="0">
                <a:latin typeface="Times New Roman" panose="02020603050405020304" pitchFamily="18" charset="0"/>
                <a:cs typeface="Times New Roman" panose="02020603050405020304" pitchFamily="18" charset="0"/>
              </a:rPr>
              <a:t>Acknowledgement</a:t>
            </a:r>
          </a:p>
          <a:p>
            <a:r>
              <a:rPr lang="en-US" altLang="zh-CN" sz="3200" b="1" dirty="0" smtClean="0">
                <a:latin typeface="Times New Roman" panose="02020603050405020304" pitchFamily="18" charset="0"/>
                <a:cs typeface="Times New Roman" panose="02020603050405020304" pitchFamily="18" charset="0"/>
              </a:rPr>
              <a:t>References</a:t>
            </a:r>
            <a:endParaRPr lang="zh-CN" altLang="zh-CN" sz="3200" b="1"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465184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421" y="57943"/>
            <a:ext cx="11668836" cy="6771849"/>
          </a:xfrm>
        </p:spPr>
      </p:pic>
    </p:spTree>
    <p:extLst>
      <p:ext uri="{BB962C8B-B14F-4D97-AF65-F5344CB8AC3E}">
        <p14:creationId xmlns:p14="http://schemas.microsoft.com/office/powerpoint/2010/main" val="912972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672" y="217452"/>
            <a:ext cx="11204812" cy="6407624"/>
          </a:xfrm>
        </p:spPr>
      </p:pic>
    </p:spTree>
    <p:extLst>
      <p:ext uri="{BB962C8B-B14F-4D97-AF65-F5344CB8AC3E}">
        <p14:creationId xmlns:p14="http://schemas.microsoft.com/office/powerpoint/2010/main" val="1052530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4754" y="365125"/>
            <a:ext cx="8483079" cy="6362309"/>
          </a:xfrm>
        </p:spPr>
      </p:pic>
    </p:spTree>
    <p:extLst>
      <p:ext uri="{BB962C8B-B14F-4D97-AF65-F5344CB8AC3E}">
        <p14:creationId xmlns:p14="http://schemas.microsoft.com/office/powerpoint/2010/main" val="20289655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r>
              <a:rPr lang="en-US" altLang="zh-CN" sz="3600" dirty="0" smtClean="0">
                <a:latin typeface="Times New Roman" panose="02020603050405020304" pitchFamily="18" charset="0"/>
                <a:cs typeface="Times New Roman" panose="02020603050405020304" pitchFamily="18" charset="0"/>
              </a:rPr>
              <a:t>    </a:t>
            </a:r>
          </a:p>
          <a:p>
            <a:pPr algn="just"/>
            <a:endParaRPr lang="en-US" altLang="zh-CN" sz="3600" dirty="0">
              <a:latin typeface="Times New Roman" panose="02020603050405020304" pitchFamily="18" charset="0"/>
              <a:cs typeface="Times New Roman" panose="02020603050405020304" pitchFamily="18" charset="0"/>
            </a:endParaRPr>
          </a:p>
          <a:p>
            <a:pPr algn="just"/>
            <a:r>
              <a:rPr lang="en-US" altLang="zh-CN" sz="3600" dirty="0" smtClean="0">
                <a:latin typeface="Times New Roman" panose="02020603050405020304" pitchFamily="18" charset="0"/>
                <a:cs typeface="Times New Roman" panose="02020603050405020304" pitchFamily="18" charset="0"/>
              </a:rPr>
              <a:t>The main purpose of the Introduction is to provide the rationale for the paper, moving from general discussion of the topic to the particular question or hypothesis being investigated. A secondary purpose is to attract interest in the topic―and hence readers.</a:t>
            </a:r>
            <a:endParaRPr lang="zh-CN" altLang="en-US" sz="36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4189863" cy="3142397"/>
          </a:xfrm>
          <a:prstGeom prst="rect">
            <a:avLst/>
          </a:prstGeom>
        </p:spPr>
      </p:pic>
    </p:spTree>
    <p:extLst>
      <p:ext uri="{BB962C8B-B14F-4D97-AF65-F5344CB8AC3E}">
        <p14:creationId xmlns:p14="http://schemas.microsoft.com/office/powerpoint/2010/main" val="348523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pPr algn="just"/>
            <a:r>
              <a:rPr lang="en-US" altLang="zh-CN" sz="3600" dirty="0" smtClean="0">
                <a:latin typeface="Times New Roman" panose="02020603050405020304" pitchFamily="18" charset="0"/>
                <a:cs typeface="Times New Roman" panose="02020603050405020304" pitchFamily="18" charset="0"/>
              </a:rPr>
              <a:t>The Methods section describes, in various degrees of detail, methodology, materials (or subjects), and procedures. This is the narrowest part of the academic paper.</a:t>
            </a:r>
            <a:endParaRPr lang="zh-CN" altLang="en-US" sz="3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565" y="404434"/>
            <a:ext cx="3402810" cy="1884944"/>
          </a:xfrm>
          <a:prstGeom prst="rect">
            <a:avLst/>
          </a:prstGeom>
        </p:spPr>
      </p:pic>
    </p:spTree>
    <p:extLst>
      <p:ext uri="{BB962C8B-B14F-4D97-AF65-F5344CB8AC3E}">
        <p14:creationId xmlns:p14="http://schemas.microsoft.com/office/powerpoint/2010/main" val="2884605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pPr algn="just"/>
            <a:r>
              <a:rPr lang="en-US" altLang="zh-CN" sz="3600" dirty="0" smtClean="0">
                <a:latin typeface="Times New Roman" panose="02020603050405020304" pitchFamily="18" charset="0"/>
                <a:cs typeface="Times New Roman" panose="02020603050405020304" pitchFamily="18" charset="0"/>
              </a:rPr>
              <a:t>In the Results section, the findings are described, accompanied by variable amounts of commentary.</a:t>
            </a:r>
            <a:endParaRPr lang="zh-CN" altLang="en-US" sz="36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99" y="201614"/>
            <a:ext cx="2737513" cy="2006195"/>
          </a:xfrm>
          <a:prstGeom prst="rect">
            <a:avLst/>
          </a:prstGeom>
        </p:spPr>
      </p:pic>
    </p:spTree>
    <p:extLst>
      <p:ext uri="{BB962C8B-B14F-4D97-AF65-F5344CB8AC3E}">
        <p14:creationId xmlns:p14="http://schemas.microsoft.com/office/powerpoint/2010/main" val="28712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pPr algn="just"/>
            <a:r>
              <a:rPr lang="en-US" altLang="zh-CN" sz="3600" dirty="0" smtClean="0">
                <a:latin typeface="Times New Roman" panose="02020603050405020304" pitchFamily="18" charset="0"/>
                <a:cs typeface="Times New Roman" panose="02020603050405020304" pitchFamily="18" charset="0"/>
              </a:rPr>
              <a:t>The Discussion section offers an increasingly generalized account of what has been learned in the study. This is usually done through a series of “points”, at least some of which refer back to statements made in the Introduction.</a:t>
            </a:r>
            <a:endParaRPr lang="zh-CN" altLang="en-US" sz="36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06" y="215509"/>
            <a:ext cx="2070061" cy="2041110"/>
          </a:xfrm>
          <a:prstGeom prst="rect">
            <a:avLst/>
          </a:prstGeom>
        </p:spPr>
      </p:pic>
    </p:spTree>
    <p:extLst>
      <p:ext uri="{BB962C8B-B14F-4D97-AF65-F5344CB8AC3E}">
        <p14:creationId xmlns:p14="http://schemas.microsoft.com/office/powerpoint/2010/main" val="2609944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Overall picture</a:t>
            </a:r>
            <a:endParaRPr lang="zh-CN" altLang="en-US" b="1"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6471" y="2485483"/>
            <a:ext cx="7502293" cy="3000917"/>
          </a:xfrm>
        </p:spPr>
      </p:pic>
    </p:spTree>
    <p:extLst>
      <p:ext uri="{BB962C8B-B14F-4D97-AF65-F5344CB8AC3E}">
        <p14:creationId xmlns:p14="http://schemas.microsoft.com/office/powerpoint/2010/main" val="770021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600" dirty="0" smtClean="0">
                <a:latin typeface="Times New Roman" panose="02020603050405020304" pitchFamily="18" charset="0"/>
                <a:cs typeface="Times New Roman" panose="02020603050405020304" pitchFamily="18" charset="0"/>
              </a:rPr>
              <a:t>Let us have a look at several papers here.</a:t>
            </a:r>
            <a:endParaRPr lang="zh-CN" altLang="en-US" sz="36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1469" y="3112258"/>
            <a:ext cx="2925170" cy="2803288"/>
          </a:xfrm>
          <a:prstGeom prst="rect">
            <a:avLst/>
          </a:prstGeom>
        </p:spPr>
      </p:pic>
    </p:spTree>
    <p:extLst>
      <p:ext uri="{BB962C8B-B14F-4D97-AF65-F5344CB8AC3E}">
        <p14:creationId xmlns:p14="http://schemas.microsoft.com/office/powerpoint/2010/main" val="3706289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600" dirty="0" smtClean="0">
                <a:latin typeface="Times New Roman" panose="02020603050405020304" pitchFamily="18" charset="0"/>
                <a:cs typeface="Times New Roman" panose="02020603050405020304" pitchFamily="18" charset="0"/>
              </a:rPr>
              <a:t>Which part might you </a:t>
            </a:r>
            <a:r>
              <a:rPr lang="en-US" altLang="zh-CN" sz="3600" i="1" dirty="0" smtClean="0">
                <a:latin typeface="Times New Roman" panose="02020603050405020304" pitchFamily="18" charset="0"/>
                <a:cs typeface="Times New Roman" panose="02020603050405020304" pitchFamily="18" charset="0"/>
              </a:rPr>
              <a:t>read </a:t>
            </a:r>
            <a:r>
              <a:rPr lang="en-US" altLang="zh-CN" sz="3600" dirty="0" smtClean="0">
                <a:latin typeface="Times New Roman" panose="02020603050405020304" pitchFamily="18" charset="0"/>
                <a:cs typeface="Times New Roman" panose="02020603050405020304" pitchFamily="18" charset="0"/>
              </a:rPr>
              <a:t>first?</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0472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80304" y="1825625"/>
            <a:ext cx="11900079" cy="4351338"/>
          </a:xfrm>
        </p:spPr>
        <p:txBody>
          <a:bodyPr>
            <a:normAutofit/>
          </a:bodyPr>
          <a:lstStyle/>
          <a:p>
            <a:r>
              <a:rPr lang="en-US" altLang="zh-CN" sz="3600" dirty="0" smtClean="0">
                <a:latin typeface="Times New Roman" panose="02020603050405020304" pitchFamily="18" charset="0"/>
                <a:cs typeface="Times New Roman" panose="02020603050405020304" pitchFamily="18" charset="0"/>
              </a:rPr>
              <a:t>Which part might you </a:t>
            </a:r>
            <a:r>
              <a:rPr lang="en-US" altLang="zh-CN" sz="3600" i="1" dirty="0" smtClean="0">
                <a:latin typeface="Times New Roman" panose="02020603050405020304" pitchFamily="18" charset="0"/>
                <a:cs typeface="Times New Roman" panose="02020603050405020304" pitchFamily="18" charset="0"/>
              </a:rPr>
              <a:t>write</a:t>
            </a:r>
            <a:r>
              <a:rPr lang="en-US" altLang="zh-CN" sz="3600" dirty="0" smtClean="0">
                <a:latin typeface="Times New Roman" panose="02020603050405020304" pitchFamily="18" charset="0"/>
                <a:cs typeface="Times New Roman" panose="02020603050405020304" pitchFamily="18" charset="0"/>
              </a:rPr>
              <a:t> first?</a:t>
            </a:r>
          </a:p>
          <a:p>
            <a:endParaRPr lang="en-US" altLang="zh-CN" sz="3600" dirty="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在实际的写作中，撰写各章节的先后顺序可能依次为（任胜利 </a:t>
            </a:r>
            <a:r>
              <a:rPr lang="en-US" altLang="zh-CN" dirty="0" smtClean="0">
                <a:latin typeface="Times New Roman" panose="02020603050405020304" pitchFamily="18" charset="0"/>
                <a:cs typeface="Times New Roman" panose="02020603050405020304" pitchFamily="18" charset="0"/>
              </a:rPr>
              <a:t>2011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41</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Methods-Results-Discussion-Introduction-Title-Abstract</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1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2012" y="395785"/>
            <a:ext cx="11750722" cy="5781178"/>
          </a:xfrm>
        </p:spPr>
        <p:txBody>
          <a:bodyPr>
            <a:normAutofit/>
          </a:bodyPr>
          <a:lstStyle/>
          <a:p>
            <a:r>
              <a:rPr lang="en-US" altLang="zh-CN" dirty="0" smtClean="0">
                <a:latin typeface="Times New Roman" panose="02020603050405020304" pitchFamily="18" charset="0"/>
                <a:cs typeface="Times New Roman" panose="02020603050405020304" pitchFamily="18" charset="0"/>
              </a:rPr>
              <a:t>Identify which part of a research paper might the following phrases come from?</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It is very likely that … because…  ( )</a:t>
            </a:r>
          </a:p>
          <a:p>
            <a:r>
              <a:rPr lang="en-US" altLang="zh-CN" dirty="0" smtClean="0">
                <a:latin typeface="Times New Roman" panose="02020603050405020304" pitchFamily="18" charset="0"/>
                <a:cs typeface="Times New Roman" panose="02020603050405020304" pitchFamily="18" charset="0"/>
              </a:rPr>
              <a:t>…yielded a total of…  ( )</a:t>
            </a:r>
          </a:p>
          <a:p>
            <a:r>
              <a:rPr lang="en-US" altLang="zh-CN" dirty="0" smtClean="0">
                <a:latin typeface="Times New Roman" panose="02020603050405020304" pitchFamily="18" charset="0"/>
                <a:cs typeface="Times New Roman" panose="02020603050405020304" pitchFamily="18" charset="0"/>
              </a:rPr>
              <a:t>The aim of the work described… ( )</a:t>
            </a:r>
          </a:p>
          <a:p>
            <a:r>
              <a:rPr lang="en-US" altLang="zh-CN" dirty="0" smtClean="0">
                <a:latin typeface="Times New Roman" panose="02020603050405020304" pitchFamily="18" charset="0"/>
                <a:cs typeface="Times New Roman" panose="02020603050405020304" pitchFamily="18" charset="0"/>
              </a:rPr>
              <a:t>… was used to calculate… ( )</a:t>
            </a:r>
          </a:p>
          <a:p>
            <a:r>
              <a:rPr lang="en-US" altLang="zh-CN" dirty="0" smtClean="0">
                <a:latin typeface="Times New Roman" panose="02020603050405020304" pitchFamily="18" charset="0"/>
                <a:cs typeface="Times New Roman" panose="02020603050405020304" pitchFamily="18" charset="0"/>
              </a:rPr>
              <a:t>There have been few long-term studies of … ( )</a:t>
            </a:r>
          </a:p>
          <a:p>
            <a:r>
              <a:rPr lang="en-US" altLang="zh-CN" dirty="0" smtClean="0">
                <a:latin typeface="Times New Roman" panose="02020603050405020304" pitchFamily="18" charset="0"/>
                <a:cs typeface="Times New Roman" panose="02020603050405020304" pitchFamily="18" charset="0"/>
              </a:rPr>
              <a:t>The vertical distribution of … was determined by … ( )</a:t>
            </a:r>
          </a:p>
          <a:p>
            <a:r>
              <a:rPr lang="en-US" altLang="zh-CN" dirty="0" smtClean="0">
                <a:latin typeface="Times New Roman" panose="02020603050405020304" pitchFamily="18" charset="0"/>
                <a:cs typeface="Times New Roman" panose="02020603050405020304" pitchFamily="18" charset="0"/>
              </a:rPr>
              <a:t>This may be explained by… ( )</a:t>
            </a:r>
          </a:p>
          <a:p>
            <a:r>
              <a:rPr lang="en-US" altLang="zh-CN" dirty="0" smtClean="0">
                <a:latin typeface="Times New Roman" panose="02020603050405020304" pitchFamily="18" charset="0"/>
                <a:cs typeface="Times New Roman" panose="02020603050405020304" pitchFamily="18" charset="0"/>
              </a:rPr>
              <a:t>Analysis was carried out using… ( )</a:t>
            </a:r>
          </a:p>
          <a:p>
            <a:r>
              <a:rPr lang="en-US" altLang="zh-CN" dirty="0" smtClean="0">
                <a:latin typeface="Times New Roman" panose="02020603050405020304" pitchFamily="18" charset="0"/>
                <a:cs typeface="Times New Roman" panose="02020603050405020304" pitchFamily="18" charset="0"/>
              </a:rPr>
              <a:t>…was highly correlated with… ( )</a:t>
            </a:r>
          </a:p>
          <a:p>
            <a:endParaRPr lang="zh-CN" altLang="en-US" dirty="0"/>
          </a:p>
        </p:txBody>
      </p:sp>
    </p:spTree>
    <p:extLst>
      <p:ext uri="{BB962C8B-B14F-4D97-AF65-F5344CB8AC3E}">
        <p14:creationId xmlns:p14="http://schemas.microsoft.com/office/powerpoint/2010/main" val="3611945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32012" y="395785"/>
            <a:ext cx="11750722" cy="5781178"/>
          </a:xfrm>
        </p:spPr>
        <p:txBody>
          <a:bodyPr>
            <a:normAutofit/>
          </a:bodyPr>
          <a:lstStyle/>
          <a:p>
            <a:r>
              <a:rPr lang="en-US" altLang="zh-CN" dirty="0" smtClean="0">
                <a:latin typeface="Times New Roman" panose="02020603050405020304" pitchFamily="18" charset="0"/>
                <a:cs typeface="Times New Roman" panose="02020603050405020304" pitchFamily="18" charset="0"/>
              </a:rPr>
              <a:t>Identify which part of a research paper might the following phrases come from?</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It is very likely that … because…  (</a:t>
            </a:r>
            <a:r>
              <a:rPr lang="en-US" altLang="zh-CN" dirty="0" smtClean="0">
                <a:solidFill>
                  <a:srgbClr val="FF0000"/>
                </a:solidFill>
                <a:latin typeface="Times New Roman" panose="02020603050405020304" pitchFamily="18" charset="0"/>
                <a:cs typeface="Times New Roman" panose="02020603050405020304" pitchFamily="18" charset="0"/>
              </a:rPr>
              <a:t>D</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…yielded a total of…  (</a:t>
            </a:r>
            <a:r>
              <a:rPr lang="en-US" altLang="zh-CN" dirty="0">
                <a:solidFill>
                  <a:srgbClr val="FF0000"/>
                </a:solidFill>
                <a:latin typeface="Times New Roman" panose="02020603050405020304" pitchFamily="18" charset="0"/>
                <a:cs typeface="Times New Roman" panose="02020603050405020304" pitchFamily="18" charset="0"/>
              </a:rPr>
              <a:t>R</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The aim of the work described… (</a:t>
            </a:r>
            <a:r>
              <a:rPr lang="en-US" altLang="zh-CN" dirty="0">
                <a:solidFill>
                  <a:srgbClr val="FF0000"/>
                </a:solidFill>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 was used to calculate… (</a:t>
            </a:r>
            <a:r>
              <a:rPr lang="en-US" altLang="zh-CN" dirty="0">
                <a:solidFill>
                  <a:srgbClr val="FF0000"/>
                </a:solidFill>
                <a:latin typeface="Times New Roman" panose="02020603050405020304" pitchFamily="18" charset="0"/>
                <a:cs typeface="Times New Roman" panose="02020603050405020304" pitchFamily="18" charset="0"/>
              </a:rPr>
              <a:t>M</a:t>
            </a:r>
            <a:r>
              <a:rPr lang="en-US" altLang="zh-CN" dirty="0" smtClean="0">
                <a:latin typeface="Times New Roman" panose="02020603050405020304" pitchFamily="18" charset="0"/>
                <a:cs typeface="Times New Roman" panose="02020603050405020304" pitchFamily="18" charset="0"/>
              </a:rPr>
              <a:t>) or (</a:t>
            </a:r>
            <a:r>
              <a:rPr lang="en-US" altLang="zh-CN" dirty="0">
                <a:solidFill>
                  <a:srgbClr val="FF0000"/>
                </a:solidFill>
                <a:latin typeface="Times New Roman" panose="02020603050405020304" pitchFamily="18" charset="0"/>
                <a:cs typeface="Times New Roman" panose="02020603050405020304" pitchFamily="18" charset="0"/>
              </a:rPr>
              <a:t>R</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There have been few long-term studies of … (</a:t>
            </a:r>
            <a:r>
              <a:rPr lang="en-US" altLang="zh-CN" dirty="0">
                <a:solidFill>
                  <a:srgbClr val="FF0000"/>
                </a:solidFill>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The vertical distribution of … was determined by … </a:t>
            </a:r>
            <a:r>
              <a:rPr lang="en-US" altLang="zh-CN" dirty="0">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or (</a:t>
            </a:r>
            <a:r>
              <a:rPr lang="en-US" altLang="zh-CN" dirty="0">
                <a:solidFill>
                  <a:srgbClr val="FF0000"/>
                </a:solidFill>
                <a:latin typeface="Times New Roman" panose="02020603050405020304" pitchFamily="18" charset="0"/>
                <a:cs typeface="Times New Roman" panose="02020603050405020304" pitchFamily="18" charset="0"/>
              </a:rPr>
              <a:t>R</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This may be explained by… (</a:t>
            </a:r>
            <a:r>
              <a:rPr lang="en-US" altLang="zh-CN" dirty="0">
                <a:solidFill>
                  <a:srgbClr val="FF0000"/>
                </a:solidFill>
                <a:latin typeface="Times New Roman" panose="02020603050405020304" pitchFamily="18" charset="0"/>
                <a:cs typeface="Times New Roman" panose="02020603050405020304" pitchFamily="18" charset="0"/>
              </a:rPr>
              <a:t>D</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Analysis was carried out using… (</a:t>
            </a:r>
            <a:r>
              <a:rPr lang="en-US" altLang="zh-CN" dirty="0">
                <a:solidFill>
                  <a:srgbClr val="FF0000"/>
                </a:solidFill>
                <a:latin typeface="Times New Roman" panose="02020603050405020304" pitchFamily="18" charset="0"/>
                <a:cs typeface="Times New Roman" panose="02020603050405020304" pitchFamily="18" charset="0"/>
              </a:rPr>
              <a:t>M</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…was highly correlated with… (</a:t>
            </a:r>
            <a:r>
              <a:rPr lang="en-US" altLang="zh-CN" dirty="0">
                <a:solidFill>
                  <a:srgbClr val="FF0000"/>
                </a:solidFill>
                <a:latin typeface="Times New Roman" panose="02020603050405020304" pitchFamily="18" charset="0"/>
                <a:cs typeface="Times New Roman" panose="02020603050405020304" pitchFamily="18" charset="0"/>
              </a:rPr>
              <a:t>R</a:t>
            </a:r>
            <a:r>
              <a:rPr lang="en-US" altLang="zh-CN" dirty="0" smtClean="0">
                <a:latin typeface="Times New Roman" panose="02020603050405020304" pitchFamily="18" charset="0"/>
                <a:cs typeface="Times New Roman" panose="02020603050405020304" pitchFamily="18" charset="0"/>
              </a:rPr>
              <a:t>)</a:t>
            </a:r>
          </a:p>
          <a:p>
            <a:endParaRPr lang="zh-CN" altLang="en-US" dirty="0"/>
          </a:p>
        </p:txBody>
      </p:sp>
    </p:spTree>
    <p:extLst>
      <p:ext uri="{BB962C8B-B14F-4D97-AF65-F5344CB8AC3E}">
        <p14:creationId xmlns:p14="http://schemas.microsoft.com/office/powerpoint/2010/main" val="31778327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149" y="365125"/>
            <a:ext cx="10739651" cy="1325563"/>
          </a:xfrm>
        </p:spPr>
        <p:txBody>
          <a:bodyPr>
            <a:normAutofit fontScale="90000"/>
          </a:bodyPr>
          <a:lstStyle/>
          <a:p>
            <a:r>
              <a:rPr lang="en-US" altLang="zh-CN" dirty="0" smtClean="0"/>
              <a:t>3. </a:t>
            </a:r>
            <a:r>
              <a:rPr lang="en-US" altLang="zh-CN" dirty="0">
                <a:latin typeface="Times New Roman" panose="02020603050405020304" pitchFamily="18" charset="0"/>
                <a:cs typeface="Times New Roman" panose="02020603050405020304" pitchFamily="18" charset="0"/>
              </a:rPr>
              <a:t>What is the main features of a research paper</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a:r>
            <a:br>
              <a:rPr lang="zh-CN" altLang="en-US" dirty="0" smtClean="0">
                <a:latin typeface="Times New Roman" panose="02020603050405020304" pitchFamily="18" charset="0"/>
                <a:cs typeface="Times New Roman" panose="02020603050405020304" pitchFamily="18" charset="0"/>
              </a:rPr>
            </a:br>
            <a:endParaRPr lang="zh-CN" altLang="en-US" dirty="0"/>
          </a:p>
        </p:txBody>
      </p:sp>
      <p:sp>
        <p:nvSpPr>
          <p:cNvPr id="3" name="内容占位符 2"/>
          <p:cNvSpPr>
            <a:spLocks noGrp="1"/>
          </p:cNvSpPr>
          <p:nvPr>
            <p:ph idx="1"/>
          </p:nvPr>
        </p:nvSpPr>
        <p:spPr>
          <a:xfrm>
            <a:off x="709684" y="1825625"/>
            <a:ext cx="10644116" cy="4351338"/>
          </a:xfrm>
        </p:spPr>
        <p:txBody>
          <a:bodyPr>
            <a:normAutofit/>
          </a:bodyPr>
          <a:lstStyle/>
          <a:p>
            <a:pPr algn="just"/>
            <a:r>
              <a:rPr lang="en-US" altLang="zh-CN" sz="3600" dirty="0" smtClean="0">
                <a:latin typeface="Times New Roman" panose="02020603050405020304" pitchFamily="18" charset="0"/>
                <a:cs typeface="Times New Roman" panose="02020603050405020304" pitchFamily="18" charset="0"/>
              </a:rPr>
              <a:t>The fundamental purpose of academic discourse is not the mere presentation of information and thought, but rather its actual communication. It does not matter how pleased an author might be to have converted all the right data into sentences and paragraphs; </a:t>
            </a:r>
            <a:r>
              <a:rPr lang="en-US" altLang="zh-CN" sz="3600" i="1" dirty="0" smtClean="0">
                <a:latin typeface="Times New Roman" panose="02020603050405020304" pitchFamily="18" charset="0"/>
                <a:cs typeface="Times New Roman" panose="02020603050405020304" pitchFamily="18" charset="0"/>
              </a:rPr>
              <a:t>it matters only whether a large majority of the reading audience accurately perceives what the author had in mind </a:t>
            </a:r>
            <a:r>
              <a:rPr lang="en-US" altLang="zh-CN" sz="3600" dirty="0" smtClean="0">
                <a:latin typeface="Times New Roman" panose="02020603050405020304" pitchFamily="18" charset="0"/>
                <a:cs typeface="Times New Roman" panose="02020603050405020304" pitchFamily="18" charset="0"/>
              </a:rPr>
              <a:t>(</a:t>
            </a:r>
            <a:r>
              <a:rPr lang="zh-CN" altLang="en-US" sz="3600" dirty="0" smtClean="0">
                <a:latin typeface="Times New Roman" panose="02020603050405020304" pitchFamily="18" charset="0"/>
                <a:cs typeface="Times New Roman" panose="02020603050405020304" pitchFamily="18" charset="0"/>
              </a:rPr>
              <a:t>史文霞 </a:t>
            </a:r>
            <a:r>
              <a:rPr lang="en-US" altLang="zh-CN" sz="3600" dirty="0" smtClean="0">
                <a:latin typeface="Times New Roman" panose="02020603050405020304" pitchFamily="18" charset="0"/>
                <a:cs typeface="Times New Roman" panose="02020603050405020304" pitchFamily="18" charset="0"/>
              </a:rPr>
              <a:t>2012: 3).</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46035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3081" y="365125"/>
            <a:ext cx="10930719" cy="1325563"/>
          </a:xfrm>
        </p:spPr>
        <p:txBody>
          <a:bodyPr/>
          <a:lstStyle/>
          <a:p>
            <a:endParaRPr lang="zh-CN" altLang="en-US" dirty="0"/>
          </a:p>
        </p:txBody>
      </p:sp>
      <p:sp>
        <p:nvSpPr>
          <p:cNvPr id="3" name="内容占位符 2"/>
          <p:cNvSpPr>
            <a:spLocks noGrp="1"/>
          </p:cNvSpPr>
          <p:nvPr>
            <p:ph idx="1"/>
          </p:nvPr>
        </p:nvSpPr>
        <p:spPr>
          <a:xfrm>
            <a:off x="423081" y="1825625"/>
            <a:ext cx="10930719" cy="4351338"/>
          </a:xfrm>
        </p:spPr>
        <p:txBody>
          <a:bodyPr>
            <a:normAutofit/>
          </a:bodyPr>
          <a:lstStyle/>
          <a:p>
            <a:r>
              <a:rPr lang="en-US" altLang="zh-CN" sz="3600" dirty="0" smtClean="0">
                <a:latin typeface="Times New Roman" panose="02020603050405020304" pitchFamily="18" charset="0"/>
                <a:cs typeface="Times New Roman" panose="02020603050405020304" pitchFamily="18" charset="0"/>
              </a:rPr>
              <a:t>The primary goals of professional communication are </a:t>
            </a:r>
            <a:r>
              <a:rPr lang="en-US" altLang="zh-CN" sz="3600" i="1" dirty="0" smtClean="0">
                <a:solidFill>
                  <a:srgbClr val="FF0000"/>
                </a:solidFill>
                <a:latin typeface="Times New Roman" panose="02020603050405020304" pitchFamily="18" charset="0"/>
                <a:cs typeface="Times New Roman" panose="02020603050405020304" pitchFamily="18" charset="0"/>
              </a:rPr>
              <a:t>accuracy</a:t>
            </a:r>
            <a:r>
              <a:rPr lang="en-US" altLang="zh-CN" sz="3600" dirty="0" smtClean="0">
                <a:latin typeface="Times New Roman" panose="02020603050405020304" pitchFamily="18" charset="0"/>
                <a:cs typeface="Times New Roman" panose="02020603050405020304" pitchFamily="18" charset="0"/>
              </a:rPr>
              <a:t>, </a:t>
            </a:r>
            <a:r>
              <a:rPr lang="en-US" altLang="zh-CN" sz="3600" i="1" dirty="0" smtClean="0">
                <a:latin typeface="Times New Roman" panose="02020603050405020304" pitchFamily="18" charset="0"/>
                <a:cs typeface="Times New Roman" panose="02020603050405020304" pitchFamily="18" charset="0"/>
              </a:rPr>
              <a:t>clarity</a:t>
            </a:r>
            <a:r>
              <a:rPr lang="en-US" altLang="zh-CN" sz="3600" dirty="0" smtClean="0">
                <a:latin typeface="Times New Roman" panose="02020603050405020304" pitchFamily="18" charset="0"/>
                <a:cs typeface="Times New Roman" panose="02020603050405020304" pitchFamily="18" charset="0"/>
              </a:rPr>
              <a:t>, an</a:t>
            </a:r>
            <a:r>
              <a:rPr lang="en-US" altLang="zh-CN" sz="3600" dirty="0">
                <a:latin typeface="Times New Roman" panose="02020603050405020304" pitchFamily="18" charset="0"/>
                <a:cs typeface="Times New Roman" panose="02020603050405020304" pitchFamily="18" charset="0"/>
              </a:rPr>
              <a:t>d</a:t>
            </a:r>
            <a:r>
              <a:rPr lang="en-US" altLang="zh-CN" sz="3600" dirty="0" smtClean="0">
                <a:latin typeface="Times New Roman" panose="02020603050405020304" pitchFamily="18" charset="0"/>
                <a:cs typeface="Times New Roman" panose="02020603050405020304" pitchFamily="18" charset="0"/>
              </a:rPr>
              <a:t> </a:t>
            </a:r>
            <a:r>
              <a:rPr lang="en-US" altLang="zh-CN" sz="3600" i="1" dirty="0" smtClean="0">
                <a:latin typeface="Times New Roman" panose="02020603050405020304" pitchFamily="18" charset="0"/>
                <a:cs typeface="Times New Roman" panose="02020603050405020304" pitchFamily="18" charset="0"/>
              </a:rPr>
              <a:t>completeness</a:t>
            </a:r>
            <a:r>
              <a:rPr lang="en-US" altLang="zh-CN" sz="3600" dirty="0" smtClean="0">
                <a:latin typeface="Times New Roman" panose="02020603050405020304" pitchFamily="18" charset="0"/>
                <a:cs typeface="Times New Roman" panose="02020603050405020304" pitchFamily="18" charset="0"/>
              </a:rPr>
              <a:t> (</a:t>
            </a:r>
            <a:r>
              <a:rPr lang="zh-CN" altLang="en-US" sz="3600" dirty="0" smtClean="0">
                <a:latin typeface="Times New Roman" panose="02020603050405020304" pitchFamily="18" charset="0"/>
                <a:cs typeface="Times New Roman" panose="02020603050405020304" pitchFamily="18" charset="0"/>
              </a:rPr>
              <a:t>蔡基刚 </a:t>
            </a:r>
            <a:r>
              <a:rPr lang="en-US" altLang="zh-CN" sz="3600" dirty="0" smtClean="0">
                <a:latin typeface="Times New Roman" panose="02020603050405020304" pitchFamily="18" charset="0"/>
                <a:cs typeface="Times New Roman" panose="02020603050405020304" pitchFamily="18" charset="0"/>
              </a:rPr>
              <a:t>2016</a:t>
            </a:r>
            <a:r>
              <a:rPr lang="zh-CN" altLang="en-US" sz="3600" dirty="0" smtClean="0">
                <a:latin typeface="Times New Roman" panose="02020603050405020304" pitchFamily="18" charset="0"/>
                <a:cs typeface="Times New Roman" panose="02020603050405020304" pitchFamily="18" charset="0"/>
              </a:rPr>
              <a:t>：</a:t>
            </a:r>
            <a:r>
              <a:rPr lang="en-US" altLang="zh-CN" sz="3600" dirty="0" smtClean="0">
                <a:latin typeface="Times New Roman" panose="02020603050405020304" pitchFamily="18" charset="0"/>
                <a:cs typeface="Times New Roman" panose="02020603050405020304" pitchFamily="18" charset="0"/>
              </a:rPr>
              <a:t>25).</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564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245" y="888643"/>
            <a:ext cx="6611149" cy="5442328"/>
          </a:xfrm>
        </p:spPr>
      </p:pic>
    </p:spTree>
    <p:extLst>
      <p:ext uri="{BB962C8B-B14F-4D97-AF65-F5344CB8AC3E}">
        <p14:creationId xmlns:p14="http://schemas.microsoft.com/office/powerpoint/2010/main" val="1712090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0328" y="388341"/>
            <a:ext cx="4739424" cy="6161252"/>
          </a:xfrm>
        </p:spPr>
      </p:pic>
    </p:spTree>
    <p:extLst>
      <p:ext uri="{BB962C8B-B14F-4D97-AF65-F5344CB8AC3E}">
        <p14:creationId xmlns:p14="http://schemas.microsoft.com/office/powerpoint/2010/main" val="3949605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600" dirty="0" smtClean="0">
                <a:latin typeface="Times New Roman" panose="02020603050405020304" pitchFamily="18" charset="0"/>
                <a:cs typeface="Times New Roman" panose="02020603050405020304" pitchFamily="18" charset="0"/>
              </a:rPr>
              <a:t>Let us look at two texts here.</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175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en-US" altLang="zh-CN" sz="4000" dirty="0" smtClean="0">
                <a:latin typeface="Times New Roman" panose="02020603050405020304" pitchFamily="18" charset="0"/>
                <a:cs typeface="Times New Roman" panose="02020603050405020304" pitchFamily="18" charset="0"/>
              </a:rPr>
              <a:t>What is research?</a:t>
            </a:r>
          </a:p>
          <a:p>
            <a:r>
              <a:rPr lang="en-US" altLang="zh-CN" sz="4000" dirty="0" smtClean="0">
                <a:latin typeface="Times New Roman" panose="02020603050405020304" pitchFamily="18" charset="0"/>
                <a:cs typeface="Times New Roman" panose="02020603050405020304" pitchFamily="18" charset="0"/>
              </a:rPr>
              <a:t>What is the structure of a research paper?</a:t>
            </a:r>
          </a:p>
          <a:p>
            <a:r>
              <a:rPr lang="en-US" altLang="zh-CN" sz="4000" dirty="0" smtClean="0">
                <a:latin typeface="Times New Roman" panose="02020603050405020304" pitchFamily="18" charset="0"/>
                <a:cs typeface="Times New Roman" panose="02020603050405020304" pitchFamily="18" charset="0"/>
              </a:rPr>
              <a:t>What is the main features of a research paper?</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5281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600" dirty="0" smtClean="0">
                <a:latin typeface="Times New Roman" panose="02020603050405020304" pitchFamily="18" charset="0"/>
                <a:cs typeface="Times New Roman" panose="02020603050405020304" pitchFamily="18" charset="0"/>
              </a:rPr>
              <a:t>Let us look at two more texts.</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8788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9397"/>
            <a:ext cx="10515600" cy="5687566"/>
          </a:xfrm>
        </p:spPr>
        <p:txBody>
          <a:bodyPr>
            <a:normAutofit/>
          </a:bodyPr>
          <a:lstStyle/>
          <a:p>
            <a:pPr algn="just"/>
            <a:r>
              <a:rPr lang="en-US" altLang="zh-CN" sz="3200" dirty="0">
                <a:latin typeface="Times New Roman" panose="02020603050405020304" pitchFamily="18" charset="0"/>
                <a:cs typeface="Times New Roman" panose="02020603050405020304" pitchFamily="18" charset="0"/>
              </a:rPr>
              <a:t>Text </a:t>
            </a:r>
            <a:r>
              <a:rPr lang="en-US" altLang="zh-CN" sz="3200" dirty="0" smtClean="0">
                <a:latin typeface="Times New Roman" panose="02020603050405020304" pitchFamily="18" charset="0"/>
                <a:cs typeface="Times New Roman" panose="02020603050405020304" pitchFamily="18" charset="0"/>
              </a:rPr>
              <a:t>2</a:t>
            </a:r>
          </a:p>
          <a:p>
            <a:pPr algn="just"/>
            <a:endParaRPr lang="zh-CN" altLang="zh-CN" sz="3200" dirty="0">
              <a:latin typeface="Times New Roman" panose="02020603050405020304" pitchFamily="18" charset="0"/>
              <a:cs typeface="Times New Roman" panose="02020603050405020304" pitchFamily="18" charset="0"/>
            </a:endParaRPr>
          </a:p>
          <a:p>
            <a:pPr algn="just"/>
            <a:r>
              <a:rPr lang="en-US" altLang="zh-CN" sz="3200" dirty="0">
                <a:latin typeface="Times New Roman" panose="02020603050405020304" pitchFamily="18" charset="0"/>
                <a:cs typeface="Times New Roman" panose="02020603050405020304" pitchFamily="18" charset="0"/>
              </a:rPr>
              <a:t>Because only </a:t>
            </a:r>
            <a:r>
              <a:rPr lang="en-US" altLang="zh-CN" sz="3200" u="sng" dirty="0">
                <a:latin typeface="Times New Roman" panose="02020603050405020304" pitchFamily="18" charset="0"/>
                <a:cs typeface="Times New Roman" panose="02020603050405020304" pitchFamily="18" charset="0"/>
              </a:rPr>
              <a:t>a few people have most of the money</a:t>
            </a:r>
            <a:r>
              <a:rPr lang="en-US" altLang="zh-CN" sz="3200" dirty="0">
                <a:latin typeface="Times New Roman" panose="02020603050405020304" pitchFamily="18" charset="0"/>
                <a:cs typeface="Times New Roman" panose="02020603050405020304" pitchFamily="18" charset="0"/>
              </a:rPr>
              <a:t> and power in Australia. I conclude that it is </a:t>
            </a:r>
            <a:r>
              <a:rPr lang="en-US" altLang="zh-CN" sz="3200" u="sng" dirty="0">
                <a:latin typeface="Times New Roman" panose="02020603050405020304" pitchFamily="18" charset="0"/>
                <a:cs typeface="Times New Roman" panose="02020603050405020304" pitchFamily="18" charset="0"/>
              </a:rPr>
              <a:t>not an equal society</a:t>
            </a:r>
            <a:r>
              <a:rPr lang="en-US" altLang="zh-CN" sz="3200" dirty="0">
                <a:latin typeface="Times New Roman" panose="02020603050405020304" pitchFamily="18" charset="0"/>
                <a:cs typeface="Times New Roman" panose="02020603050405020304" pitchFamily="18" charset="0"/>
              </a:rPr>
              <a:t>. </a:t>
            </a:r>
            <a:r>
              <a:rPr lang="en-US" altLang="zh-CN" sz="3200" u="sng" dirty="0">
                <a:latin typeface="Times New Roman" panose="02020603050405020304" pitchFamily="18" charset="0"/>
                <a:cs typeface="Times New Roman" panose="02020603050405020304" pitchFamily="18" charset="0"/>
              </a:rPr>
              <a:t>Society has an Upper, Middle and Lower class</a:t>
            </a:r>
            <a:r>
              <a:rPr lang="en-US" altLang="zh-CN" sz="3200" dirty="0">
                <a:latin typeface="Times New Roman" panose="02020603050405020304" pitchFamily="18" charset="0"/>
                <a:cs typeface="Times New Roman" panose="02020603050405020304" pitchFamily="18" charset="0"/>
              </a:rPr>
              <a:t> and I think that most people when they are born into one class, </a:t>
            </a:r>
            <a:r>
              <a:rPr lang="en-US" altLang="zh-CN" sz="3200" u="sng" dirty="0">
                <a:latin typeface="Times New Roman" panose="02020603050405020304" pitchFamily="18" charset="0"/>
                <a:cs typeface="Times New Roman" panose="02020603050405020304" pitchFamily="18" charset="0"/>
              </a:rPr>
              <a:t>end up staying in that class</a:t>
            </a:r>
            <a:r>
              <a:rPr lang="en-US" altLang="zh-CN" sz="3200" dirty="0">
                <a:latin typeface="Times New Roman" panose="02020603050405020304" pitchFamily="18" charset="0"/>
                <a:cs typeface="Times New Roman" panose="02020603050405020304" pitchFamily="18" charset="0"/>
              </a:rPr>
              <a:t> for their whole lives. When all three classes are looked at more closely, other </a:t>
            </a:r>
            <a:r>
              <a:rPr lang="en-US" altLang="zh-CN" sz="3200" u="sng" dirty="0">
                <a:latin typeface="Times New Roman" panose="02020603050405020304" pitchFamily="18" charset="0"/>
                <a:cs typeface="Times New Roman" panose="02020603050405020304" pitchFamily="18" charset="0"/>
              </a:rPr>
              <a:t>things</a:t>
            </a:r>
            <a:r>
              <a:rPr lang="en-US" altLang="zh-CN" sz="3200" dirty="0">
                <a:latin typeface="Times New Roman" panose="02020603050405020304" pitchFamily="18" charset="0"/>
                <a:cs typeface="Times New Roman" panose="02020603050405020304" pitchFamily="18" charset="0"/>
              </a:rPr>
              <a:t> such as the differences between the sexes and people’s racial backgrounds also </a:t>
            </a:r>
            <a:r>
              <a:rPr lang="en-US" altLang="zh-CN" sz="3200" u="sng" dirty="0">
                <a:latin typeface="Times New Roman" panose="02020603050405020304" pitchFamily="18" charset="0"/>
                <a:cs typeface="Times New Roman" panose="02020603050405020304" pitchFamily="18" charset="0"/>
              </a:rPr>
              <a:t>add to </a:t>
            </a:r>
            <a:r>
              <a:rPr lang="en-US" altLang="zh-CN" sz="3200" u="sng" dirty="0" smtClean="0">
                <a:latin typeface="Times New Roman" panose="02020603050405020304" pitchFamily="18" charset="0"/>
                <a:cs typeface="Times New Roman" panose="02020603050405020304" pitchFamily="18" charset="0"/>
              </a:rPr>
              <a:t>the</a:t>
            </a:r>
            <a:r>
              <a:rPr lang="en-US" altLang="zh-CN" sz="3200" dirty="0" smtClean="0">
                <a:latin typeface="Times New Roman" panose="02020603050405020304" pitchFamily="18" charset="0"/>
                <a:cs typeface="Times New Roman" panose="02020603050405020304" pitchFamily="18" charset="0"/>
              </a:rPr>
              <a:t> unequal </a:t>
            </a:r>
            <a:r>
              <a:rPr lang="en-US" altLang="zh-CN" sz="3200" dirty="0">
                <a:latin typeface="Times New Roman" panose="02020603050405020304" pitchFamily="18" charset="0"/>
                <a:cs typeface="Times New Roman" panose="02020603050405020304" pitchFamily="18" charset="0"/>
              </a:rPr>
              <a:t>nature of Australian society.</a:t>
            </a:r>
            <a:endParaRPr lang="zh-CN" altLang="zh-CN" sz="3200" dirty="0">
              <a:latin typeface="Times New Roman" panose="02020603050405020304" pitchFamily="18" charset="0"/>
              <a:cs typeface="Times New Roman" panose="02020603050405020304" pitchFamily="18" charset="0"/>
            </a:endParaRPr>
          </a:p>
          <a:p>
            <a:pPr algn="just"/>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5581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A further comment on “not”</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3200" dirty="0" smtClean="0">
                <a:latin typeface="Times New Roman" panose="02020603050405020304" pitchFamily="18" charset="0"/>
                <a:cs typeface="Times New Roman" panose="02020603050405020304" pitchFamily="18" charset="0"/>
              </a:rPr>
              <a:t>Trade won’t improve until the economy is stronger.</a:t>
            </a:r>
          </a:p>
          <a:p>
            <a:r>
              <a:rPr lang="en-US" altLang="zh-CN" sz="3200" dirty="0" smtClean="0">
                <a:latin typeface="Times New Roman" panose="02020603050405020304" pitchFamily="18" charset="0"/>
                <a:cs typeface="Times New Roman" panose="02020603050405020304" pitchFamily="18" charset="0"/>
              </a:rPr>
              <a:t>Trade will not improve until the economy is stronger.</a:t>
            </a:r>
          </a:p>
          <a:p>
            <a:endParaRPr lang="en-US" altLang="zh-CN" sz="3200" dirty="0">
              <a:latin typeface="Times New Roman" panose="02020603050405020304" pitchFamily="18" charset="0"/>
              <a:cs typeface="Times New Roman" panose="02020603050405020304" pitchFamily="18" charset="0"/>
            </a:endParaRPr>
          </a:p>
          <a:p>
            <a:endParaRPr lang="en-US" altLang="zh-CN" sz="3200" dirty="0" smtClean="0">
              <a:latin typeface="Times New Roman" panose="02020603050405020304" pitchFamily="18" charset="0"/>
              <a:cs typeface="Times New Roman" panose="02020603050405020304" pitchFamily="18" charset="0"/>
            </a:endParaRP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082" y="2987609"/>
            <a:ext cx="4381165" cy="318935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1125" y="3178344"/>
            <a:ext cx="5007634" cy="2807884"/>
          </a:xfrm>
          <a:prstGeom prst="rect">
            <a:avLst/>
          </a:prstGeom>
        </p:spPr>
      </p:pic>
    </p:spTree>
    <p:extLst>
      <p:ext uri="{BB962C8B-B14F-4D97-AF65-F5344CB8AC3E}">
        <p14:creationId xmlns:p14="http://schemas.microsoft.com/office/powerpoint/2010/main" val="310661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4699" y="502276"/>
            <a:ext cx="11590986" cy="5674687"/>
          </a:xfrm>
        </p:spPr>
        <p:txBody>
          <a:bodyPr/>
          <a:lstStyle/>
          <a:p>
            <a:r>
              <a:rPr lang="en-US" altLang="zh-CN" sz="3200" dirty="0" smtClean="0">
                <a:latin typeface="Times New Roman" panose="02020603050405020304" pitchFamily="18" charset="0"/>
                <a:cs typeface="Times New Roman" panose="02020603050405020304" pitchFamily="18" charset="0"/>
              </a:rPr>
              <a:t>There isn’t any consistency in the results of the two experiments.</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There is no consistency in the results of the two experiments.</a:t>
            </a:r>
          </a:p>
          <a:p>
            <a:endParaRPr lang="en-US" altLang="zh-CN" sz="3200" dirty="0" smtClean="0">
              <a:latin typeface="Times New Roman" panose="02020603050405020304" pitchFamily="18" charset="0"/>
              <a:cs typeface="Times New Roman" panose="02020603050405020304" pitchFamily="18" charset="0"/>
            </a:endParaRPr>
          </a:p>
          <a:p>
            <a:r>
              <a:rPr lang="en-US" altLang="zh-CN" sz="3200" b="1" dirty="0" smtClean="0">
                <a:latin typeface="Times New Roman" panose="02020603050405020304" pitchFamily="18" charset="0"/>
                <a:cs typeface="Times New Roman" panose="02020603050405020304" pitchFamily="18" charset="0"/>
              </a:rPr>
              <a:t>Use</a:t>
            </a:r>
            <a:r>
              <a:rPr lang="en-US" altLang="zh-CN" sz="3200" dirty="0" smtClean="0">
                <a:latin typeface="Times New Roman" panose="02020603050405020304" pitchFamily="18" charset="0"/>
                <a:cs typeface="Times New Roman" panose="02020603050405020304" pitchFamily="18" charset="0"/>
              </a:rPr>
              <a:t> no, little, few</a:t>
            </a:r>
          </a:p>
          <a:p>
            <a:r>
              <a:rPr lang="en-US" altLang="zh-CN" sz="3200" b="1" dirty="0" smtClean="0">
                <a:latin typeface="Times New Roman" panose="02020603050405020304" pitchFamily="18" charset="0"/>
                <a:cs typeface="Times New Roman" panose="02020603050405020304" pitchFamily="18" charset="0"/>
              </a:rPr>
              <a:t>Avoid</a:t>
            </a:r>
            <a:r>
              <a:rPr lang="en-US" altLang="zh-CN" sz="3200" dirty="0" smtClean="0">
                <a:latin typeface="Times New Roman" panose="02020603050405020304" pitchFamily="18" charset="0"/>
                <a:cs typeface="Times New Roman" panose="02020603050405020304" pitchFamily="18" charset="0"/>
              </a:rPr>
              <a:t> not…any, not…much, not many</a:t>
            </a:r>
          </a:p>
          <a:p>
            <a:endParaRPr lang="zh-CN" altLang="en-US" dirty="0"/>
          </a:p>
        </p:txBody>
      </p:sp>
    </p:spTree>
    <p:extLst>
      <p:ext uri="{BB962C8B-B14F-4D97-AF65-F5344CB8AC3E}">
        <p14:creationId xmlns:p14="http://schemas.microsoft.com/office/powerpoint/2010/main" val="241056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3031" y="1825625"/>
            <a:ext cx="11797048" cy="4351338"/>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Not many people achieved the greatness of George Washington.</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Few people achieved the greatness of George Washington.</a:t>
            </a:r>
          </a:p>
          <a:p>
            <a:endParaRPr lang="en-US" altLang="zh-CN" sz="3200" dirty="0">
              <a:latin typeface="Times New Roman" panose="02020603050405020304" pitchFamily="18" charset="0"/>
              <a:cs typeface="Times New Roman" panose="02020603050405020304" pitchFamily="18" charset="0"/>
            </a:endParaRPr>
          </a:p>
          <a:p>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96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A further comment on “many”</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algn="just"/>
            <a:r>
              <a:rPr lang="en-US" altLang="zh-CN" sz="3200" dirty="0" smtClean="0">
                <a:latin typeface="Times New Roman" panose="02020603050405020304" pitchFamily="18" charset="0"/>
                <a:cs typeface="Times New Roman" panose="02020603050405020304" pitchFamily="18" charset="0"/>
              </a:rPr>
              <a:t>Scientific writing should be accurate, appropriate and measured. To achieve greater accuracy, </a:t>
            </a:r>
            <a:r>
              <a:rPr lang="en-US" altLang="zh-CN" sz="3200" i="1" dirty="0" smtClean="0">
                <a:latin typeface="Times New Roman" panose="02020603050405020304" pitchFamily="18" charset="0"/>
                <a:cs typeface="Times New Roman" panose="02020603050405020304" pitchFamily="18" charset="0"/>
              </a:rPr>
              <a:t>eliminate words such as “a lot”, “a bit” and “a little” in scientific writing</a:t>
            </a:r>
            <a:r>
              <a:rPr lang="en-US" altLang="zh-CN" sz="3200" dirty="0" smtClean="0">
                <a:latin typeface="Times New Roman" panose="02020603050405020304" pitchFamily="18" charset="0"/>
                <a:cs typeface="Times New Roman" panose="02020603050405020304" pitchFamily="18" charset="0"/>
              </a:rPr>
              <a:t>. There have no value. Alternatives for “a lot” include: </a:t>
            </a:r>
          </a:p>
          <a:p>
            <a:pPr algn="just"/>
            <a:endParaRPr lang="en-US" altLang="zh-CN" sz="3200" dirty="0">
              <a:latin typeface="Times New Roman" panose="02020603050405020304" pitchFamily="18" charset="0"/>
              <a:cs typeface="Times New Roman" panose="02020603050405020304" pitchFamily="18" charset="0"/>
            </a:endParaRPr>
          </a:p>
          <a:p>
            <a:pPr algn="just"/>
            <a:r>
              <a:rPr lang="en-US" altLang="zh-CN" sz="3200" dirty="0">
                <a:latin typeface="Times New Roman" panose="02020603050405020304" pitchFamily="18" charset="0"/>
                <a:cs typeface="Times New Roman" panose="02020603050405020304" pitchFamily="18" charset="0"/>
              </a:rPr>
              <a:t>s</a:t>
            </a:r>
            <a:r>
              <a:rPr lang="en-US" altLang="zh-CN" sz="3200" dirty="0" smtClean="0">
                <a:latin typeface="Times New Roman" panose="02020603050405020304" pitchFamily="18" charset="0"/>
                <a:cs typeface="Times New Roman" panose="02020603050405020304" pitchFamily="18" charset="0"/>
              </a:rPr>
              <a:t>everal, many, certain, numerous, considerable</a:t>
            </a:r>
          </a:p>
          <a:p>
            <a:pPr algn="r"/>
            <a:r>
              <a:rPr lang="en-US" altLang="zh-CN" sz="3200" dirty="0" smtClean="0">
                <a:latin typeface="Times New Roman" panose="02020603050405020304" pitchFamily="18" charset="0"/>
                <a:cs typeface="Times New Roman" panose="02020603050405020304" pitchFamily="18" charset="0"/>
              </a:rPr>
              <a:t>(</a:t>
            </a:r>
            <a:r>
              <a:rPr lang="en-US" altLang="zh-CN" sz="3200" dirty="0" err="1" smtClean="0">
                <a:latin typeface="Times New Roman" panose="02020603050405020304" pitchFamily="18" charset="0"/>
                <a:cs typeface="Times New Roman" panose="02020603050405020304" pitchFamily="18" charset="0"/>
              </a:rPr>
              <a:t>Skern</a:t>
            </a:r>
            <a:r>
              <a:rPr lang="en-US" altLang="zh-CN" sz="3200" dirty="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2014: 15)</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51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460500"/>
          </a:xfrm>
        </p:spPr>
        <p:txBody>
          <a:bodyPr>
            <a:normAutofit fontScale="90000"/>
          </a:bodyPr>
          <a:lstStyle/>
          <a:p>
            <a:r>
              <a:rPr lang="en-US" altLang="zh-CN" dirty="0" smtClean="0"/>
              <a:t/>
            </a:r>
            <a:br>
              <a:rPr lang="en-US" altLang="zh-CN" dirty="0" smtClean="0"/>
            </a:br>
            <a:r>
              <a:rPr lang="en-US" altLang="zh-CN" dirty="0"/>
              <a:t/>
            </a:r>
            <a:br>
              <a:rPr lang="en-US" altLang="zh-CN" dirty="0"/>
            </a:br>
            <a:r>
              <a:rPr lang="en-US" altLang="zh-CN" dirty="0" smtClean="0">
                <a:latin typeface="Times New Roman" panose="02020603050405020304" pitchFamily="18" charset="0"/>
                <a:cs typeface="Times New Roman" panose="02020603050405020304" pitchFamily="18" charset="0"/>
              </a:rPr>
              <a:t>A lot</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2176529"/>
            <a:ext cx="10515600" cy="4000433"/>
          </a:xfrm>
        </p:spPr>
        <p:txBody>
          <a:bodyPr>
            <a:normAutofit/>
          </a:bodyPr>
          <a:lstStyle/>
          <a:p>
            <a:pPr algn="just"/>
            <a:r>
              <a:rPr lang="en-US" altLang="zh-CN" sz="3200" dirty="0" smtClean="0">
                <a:latin typeface="Times New Roman" panose="02020603050405020304" pitchFamily="18" charset="0"/>
                <a:cs typeface="Times New Roman" panose="02020603050405020304" pitchFamily="18" charset="0"/>
              </a:rPr>
              <a:t>Make your scientific writing appropriate by avoiding adjectives such as “amazing”, “incredible”, “unbelievable”, “stunning” or “spectacular” (</a:t>
            </a:r>
            <a:r>
              <a:rPr lang="en-US" altLang="zh-CN" sz="3200" dirty="0" err="1" smtClean="0">
                <a:latin typeface="Times New Roman" panose="02020603050405020304" pitchFamily="18" charset="0"/>
                <a:cs typeface="Times New Roman" panose="02020603050405020304" pitchFamily="18" charset="0"/>
              </a:rPr>
              <a:t>Skern</a:t>
            </a:r>
            <a:r>
              <a:rPr lang="en-US" altLang="zh-CN" sz="3200" dirty="0" smtClean="0">
                <a:latin typeface="Times New Roman" panose="02020603050405020304" pitchFamily="18" charset="0"/>
                <a:cs typeface="Times New Roman" panose="02020603050405020304" pitchFamily="18" charset="0"/>
              </a:rPr>
              <a:t> 2014: 16).</a:t>
            </a:r>
            <a:endParaRPr lang="zh-CN" altLang="en-US" sz="32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793" y="365125"/>
            <a:ext cx="1588931" cy="1306535"/>
          </a:xfrm>
          <a:prstGeom prst="rect">
            <a:avLst/>
          </a:prstGeom>
        </p:spPr>
      </p:pic>
    </p:spTree>
    <p:extLst>
      <p:ext uri="{BB962C8B-B14F-4D97-AF65-F5344CB8AC3E}">
        <p14:creationId xmlns:p14="http://schemas.microsoft.com/office/powerpoint/2010/main" val="18380809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en-US" altLang="zh-CN" sz="3600" dirty="0" smtClean="0">
                <a:latin typeface="Times New Roman" panose="02020603050405020304" pitchFamily="18" charset="0"/>
                <a:cs typeface="Times New Roman" panose="02020603050405020304" pitchFamily="18" charset="0"/>
              </a:rPr>
              <a:t>Two exercises on writing concisely.</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1738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324826239"/>
              </p:ext>
            </p:extLst>
          </p:nvPr>
        </p:nvGraphicFramePr>
        <p:xfrm>
          <a:off x="838200" y="450850"/>
          <a:ext cx="10515600" cy="5679492"/>
        </p:xfrm>
        <a:graphic>
          <a:graphicData uri="http://schemas.openxmlformats.org/drawingml/2006/table">
            <a:tbl>
              <a:tblPr firstRow="1" bandRow="1">
                <a:tableStyleId>{5C22544A-7EE6-4342-B048-85BDC9FD1C3A}</a:tableStyleId>
              </a:tblPr>
              <a:tblGrid>
                <a:gridCol w="5257800"/>
                <a:gridCol w="5257800"/>
              </a:tblGrid>
              <a:tr h="946582">
                <a:tc>
                  <a:txBody>
                    <a:bodyPr/>
                    <a:lstStyle/>
                    <a:p>
                      <a:r>
                        <a:rPr lang="en-US" altLang="zh-CN" sz="4000" dirty="0" smtClean="0"/>
                        <a:t>made a decision</a:t>
                      </a:r>
                      <a:endParaRPr lang="zh-CN" altLang="en-US" sz="4000" dirty="0"/>
                    </a:p>
                  </a:txBody>
                  <a:tcPr/>
                </a:tc>
                <a:tc>
                  <a:txBody>
                    <a:bodyPr/>
                    <a:lstStyle/>
                    <a:p>
                      <a:r>
                        <a:rPr lang="en-US" altLang="zh-CN" sz="4000" dirty="0" smtClean="0"/>
                        <a:t>decided</a:t>
                      </a:r>
                      <a:endParaRPr lang="zh-CN" altLang="en-US" sz="4000" dirty="0"/>
                    </a:p>
                  </a:txBody>
                  <a:tcPr/>
                </a:tc>
              </a:tr>
              <a:tr h="946582">
                <a:tc>
                  <a:txBody>
                    <a:bodyPr/>
                    <a:lstStyle/>
                    <a:p>
                      <a:r>
                        <a:rPr lang="en-US" altLang="zh-CN" sz="4000" dirty="0" smtClean="0"/>
                        <a:t>reached</a:t>
                      </a:r>
                      <a:r>
                        <a:rPr lang="en-US" altLang="zh-CN" sz="4000" baseline="0" dirty="0" smtClean="0"/>
                        <a:t> an agreement</a:t>
                      </a:r>
                      <a:endParaRPr lang="zh-CN" altLang="en-US" sz="4000" dirty="0"/>
                    </a:p>
                  </a:txBody>
                  <a:tcPr/>
                </a:tc>
                <a:tc>
                  <a:txBody>
                    <a:bodyPr/>
                    <a:lstStyle/>
                    <a:p>
                      <a:r>
                        <a:rPr lang="en-US" altLang="zh-CN" sz="4000" dirty="0" smtClean="0"/>
                        <a:t>agreed</a:t>
                      </a:r>
                      <a:endParaRPr lang="zh-CN" altLang="en-US" sz="4000" dirty="0"/>
                    </a:p>
                  </a:txBody>
                  <a:tcPr/>
                </a:tc>
              </a:tr>
              <a:tr h="946582">
                <a:tc>
                  <a:txBody>
                    <a:bodyPr/>
                    <a:lstStyle/>
                    <a:p>
                      <a:r>
                        <a:rPr lang="en-US" altLang="zh-CN" sz="4000" dirty="0" smtClean="0"/>
                        <a:t>expressed a denial</a:t>
                      </a:r>
                      <a:endParaRPr lang="zh-CN" altLang="en-US" sz="4000" dirty="0"/>
                    </a:p>
                  </a:txBody>
                  <a:tcPr/>
                </a:tc>
                <a:tc>
                  <a:txBody>
                    <a:bodyPr/>
                    <a:lstStyle/>
                    <a:p>
                      <a:r>
                        <a:rPr lang="en-US" altLang="zh-CN" sz="4000" dirty="0" smtClean="0"/>
                        <a:t>denied</a:t>
                      </a:r>
                      <a:endParaRPr lang="zh-CN" altLang="en-US" sz="4000" dirty="0"/>
                    </a:p>
                  </a:txBody>
                  <a:tcPr/>
                </a:tc>
              </a:tr>
              <a:tr h="946582">
                <a:tc>
                  <a:txBody>
                    <a:bodyPr/>
                    <a:lstStyle/>
                    <a:p>
                      <a:r>
                        <a:rPr lang="en-US" altLang="zh-CN" sz="4000" dirty="0" smtClean="0"/>
                        <a:t>made</a:t>
                      </a:r>
                      <a:r>
                        <a:rPr lang="en-US" altLang="zh-CN" sz="4000" baseline="0" dirty="0" smtClean="0"/>
                        <a:t> a request</a:t>
                      </a:r>
                      <a:endParaRPr lang="zh-CN" altLang="en-US" sz="4000" dirty="0"/>
                    </a:p>
                  </a:txBody>
                  <a:tcPr/>
                </a:tc>
                <a:tc>
                  <a:txBody>
                    <a:bodyPr/>
                    <a:lstStyle/>
                    <a:p>
                      <a:r>
                        <a:rPr lang="en-US" altLang="zh-CN" sz="4000" dirty="0" smtClean="0"/>
                        <a:t>requested</a:t>
                      </a:r>
                      <a:endParaRPr lang="zh-CN" altLang="en-US" sz="4000" dirty="0"/>
                    </a:p>
                  </a:txBody>
                  <a:tcPr/>
                </a:tc>
              </a:tr>
              <a:tr h="946582">
                <a:tc>
                  <a:txBody>
                    <a:bodyPr/>
                    <a:lstStyle/>
                    <a:p>
                      <a:r>
                        <a:rPr lang="en-US" altLang="zh-CN" sz="4000" dirty="0" smtClean="0"/>
                        <a:t>ventured</a:t>
                      </a:r>
                      <a:r>
                        <a:rPr lang="en-US" altLang="zh-CN" sz="4000" baseline="0" dirty="0" smtClean="0"/>
                        <a:t> an attempt</a:t>
                      </a:r>
                      <a:endParaRPr lang="zh-CN" altLang="en-US" sz="4000" dirty="0"/>
                    </a:p>
                  </a:txBody>
                  <a:tcPr/>
                </a:tc>
                <a:tc>
                  <a:txBody>
                    <a:bodyPr/>
                    <a:lstStyle/>
                    <a:p>
                      <a:r>
                        <a:rPr lang="en-US" altLang="zh-CN" sz="4000" dirty="0" smtClean="0"/>
                        <a:t>tried</a:t>
                      </a:r>
                      <a:endParaRPr lang="zh-CN" altLang="en-US" sz="4000" dirty="0"/>
                    </a:p>
                  </a:txBody>
                  <a:tcPr/>
                </a:tc>
              </a:tr>
              <a:tr h="946582">
                <a:tc>
                  <a:txBody>
                    <a:bodyPr/>
                    <a:lstStyle/>
                    <a:p>
                      <a:r>
                        <a:rPr lang="en-US" altLang="zh-CN" sz="4000" dirty="0" smtClean="0"/>
                        <a:t>granted</a:t>
                      </a:r>
                      <a:r>
                        <a:rPr lang="en-US" altLang="zh-CN" sz="4000" baseline="0" dirty="0" smtClean="0"/>
                        <a:t> permission</a:t>
                      </a:r>
                      <a:endParaRPr lang="zh-CN" altLang="en-US" sz="4000" dirty="0"/>
                    </a:p>
                  </a:txBody>
                  <a:tcPr/>
                </a:tc>
                <a:tc>
                  <a:txBody>
                    <a:bodyPr/>
                    <a:lstStyle/>
                    <a:p>
                      <a:r>
                        <a:rPr lang="en-US" altLang="zh-CN" sz="4000" dirty="0" smtClean="0"/>
                        <a:t>permitted or allowed</a:t>
                      </a:r>
                      <a:endParaRPr lang="zh-CN" altLang="en-US" sz="4000" dirty="0"/>
                    </a:p>
                  </a:txBody>
                  <a:tcPr/>
                </a:tc>
              </a:tr>
            </a:tbl>
          </a:graphicData>
        </a:graphic>
      </p:graphicFrame>
    </p:spTree>
    <p:extLst>
      <p:ext uri="{BB962C8B-B14F-4D97-AF65-F5344CB8AC3E}">
        <p14:creationId xmlns:p14="http://schemas.microsoft.com/office/powerpoint/2010/main" val="825660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756771989"/>
              </p:ext>
            </p:extLst>
          </p:nvPr>
        </p:nvGraphicFramePr>
        <p:xfrm>
          <a:off x="838200" y="296861"/>
          <a:ext cx="10515600" cy="6310000"/>
        </p:xfrm>
        <a:graphic>
          <a:graphicData uri="http://schemas.openxmlformats.org/drawingml/2006/table">
            <a:tbl>
              <a:tblPr firstRow="1" bandRow="1">
                <a:tableStyleId>{5C22544A-7EE6-4342-B048-85BDC9FD1C3A}</a:tableStyleId>
              </a:tblPr>
              <a:tblGrid>
                <a:gridCol w="5257800"/>
                <a:gridCol w="5257800"/>
              </a:tblGrid>
              <a:tr h="631000">
                <a:tc>
                  <a:txBody>
                    <a:bodyPr/>
                    <a:lstStyle/>
                    <a:p>
                      <a:r>
                        <a:rPr lang="en-US" altLang="zh-CN" sz="3200" dirty="0" smtClean="0"/>
                        <a:t>At this point in time</a:t>
                      </a:r>
                      <a:endParaRPr lang="zh-CN" altLang="en-US" sz="3200" dirty="0"/>
                    </a:p>
                  </a:txBody>
                  <a:tcPr/>
                </a:tc>
                <a:tc>
                  <a:txBody>
                    <a:bodyPr/>
                    <a:lstStyle/>
                    <a:p>
                      <a:r>
                        <a:rPr lang="en-US" altLang="zh-CN" sz="3200" dirty="0" smtClean="0"/>
                        <a:t>Now</a:t>
                      </a:r>
                      <a:endParaRPr lang="zh-CN" altLang="en-US" sz="3200" dirty="0"/>
                    </a:p>
                  </a:txBody>
                  <a:tcPr/>
                </a:tc>
              </a:tr>
              <a:tr h="631000">
                <a:tc>
                  <a:txBody>
                    <a:bodyPr/>
                    <a:lstStyle/>
                    <a:p>
                      <a:r>
                        <a:rPr lang="en-US" altLang="zh-CN" sz="3200" dirty="0" smtClean="0"/>
                        <a:t>due to the</a:t>
                      </a:r>
                      <a:r>
                        <a:rPr lang="en-US" altLang="zh-CN" sz="3200" baseline="0" dirty="0" smtClean="0"/>
                        <a:t> fact that</a:t>
                      </a:r>
                      <a:endParaRPr lang="zh-CN" altLang="en-US" sz="3200" dirty="0"/>
                    </a:p>
                  </a:txBody>
                  <a:tcPr/>
                </a:tc>
                <a:tc>
                  <a:txBody>
                    <a:bodyPr/>
                    <a:lstStyle/>
                    <a:p>
                      <a:r>
                        <a:rPr lang="en-US" altLang="zh-CN" sz="3200" dirty="0" smtClean="0"/>
                        <a:t>because</a:t>
                      </a:r>
                      <a:endParaRPr lang="zh-CN" altLang="en-US" sz="3200" dirty="0"/>
                    </a:p>
                  </a:txBody>
                  <a:tcPr/>
                </a:tc>
              </a:tr>
              <a:tr h="631000">
                <a:tc>
                  <a:txBody>
                    <a:bodyPr/>
                    <a:lstStyle/>
                    <a:p>
                      <a:r>
                        <a:rPr lang="en-US" altLang="zh-CN" sz="3200" dirty="0" smtClean="0"/>
                        <a:t>during the time that</a:t>
                      </a:r>
                      <a:endParaRPr lang="zh-CN" altLang="en-US" sz="3200" dirty="0"/>
                    </a:p>
                  </a:txBody>
                  <a:tcPr/>
                </a:tc>
                <a:tc>
                  <a:txBody>
                    <a:bodyPr/>
                    <a:lstStyle/>
                    <a:p>
                      <a:r>
                        <a:rPr lang="en-US" altLang="zh-CN" sz="3200" dirty="0" smtClean="0"/>
                        <a:t>while</a:t>
                      </a:r>
                      <a:endParaRPr lang="zh-CN" altLang="en-US" sz="3200" dirty="0"/>
                    </a:p>
                  </a:txBody>
                  <a:tcPr/>
                </a:tc>
              </a:tr>
              <a:tr h="631000">
                <a:tc>
                  <a:txBody>
                    <a:bodyPr/>
                    <a:lstStyle/>
                    <a:p>
                      <a:r>
                        <a:rPr lang="en-US" altLang="zh-CN" sz="3200" dirty="0" smtClean="0"/>
                        <a:t>for</a:t>
                      </a:r>
                      <a:r>
                        <a:rPr lang="en-US" altLang="zh-CN" sz="3200" baseline="0" dirty="0" smtClean="0"/>
                        <a:t> the reason that</a:t>
                      </a:r>
                      <a:endParaRPr lang="zh-CN" altLang="en-US" sz="3200" dirty="0"/>
                    </a:p>
                  </a:txBody>
                  <a:tcPr/>
                </a:tc>
                <a:tc>
                  <a:txBody>
                    <a:bodyPr/>
                    <a:lstStyle/>
                    <a:p>
                      <a:r>
                        <a:rPr lang="en-US" altLang="zh-CN" sz="3200" dirty="0" smtClean="0"/>
                        <a:t>because</a:t>
                      </a:r>
                      <a:endParaRPr lang="zh-CN" altLang="en-US" sz="3200" dirty="0"/>
                    </a:p>
                  </a:txBody>
                  <a:tcPr/>
                </a:tc>
              </a:tr>
              <a:tr h="631000">
                <a:tc>
                  <a:txBody>
                    <a:bodyPr/>
                    <a:lstStyle/>
                    <a:p>
                      <a:r>
                        <a:rPr lang="en-US" altLang="zh-CN" sz="3200" dirty="0" smtClean="0"/>
                        <a:t>in a short time</a:t>
                      </a:r>
                      <a:endParaRPr lang="zh-CN" altLang="en-US" sz="3200" dirty="0"/>
                    </a:p>
                  </a:txBody>
                  <a:tcPr/>
                </a:tc>
                <a:tc>
                  <a:txBody>
                    <a:bodyPr/>
                    <a:lstStyle/>
                    <a:p>
                      <a:r>
                        <a:rPr lang="en-US" altLang="zh-CN" sz="3200" dirty="0" smtClean="0"/>
                        <a:t>soon</a:t>
                      </a:r>
                      <a:endParaRPr lang="zh-CN" altLang="en-US" sz="3200" dirty="0"/>
                    </a:p>
                  </a:txBody>
                  <a:tcPr/>
                </a:tc>
              </a:tr>
              <a:tr h="631000">
                <a:tc>
                  <a:txBody>
                    <a:bodyPr/>
                    <a:lstStyle/>
                    <a:p>
                      <a:r>
                        <a:rPr lang="en-US" altLang="zh-CN" sz="3200" dirty="0" smtClean="0"/>
                        <a:t>in spite of</a:t>
                      </a:r>
                      <a:r>
                        <a:rPr lang="en-US" altLang="zh-CN" sz="3200" baseline="0" dirty="0" smtClean="0"/>
                        <a:t> the fact that</a:t>
                      </a:r>
                      <a:endParaRPr lang="zh-CN" altLang="en-US" sz="3200" dirty="0"/>
                    </a:p>
                  </a:txBody>
                  <a:tcPr/>
                </a:tc>
                <a:tc>
                  <a:txBody>
                    <a:bodyPr/>
                    <a:lstStyle/>
                    <a:p>
                      <a:r>
                        <a:rPr lang="en-US" altLang="zh-CN" sz="3200" dirty="0" smtClean="0"/>
                        <a:t>although</a:t>
                      </a:r>
                      <a:endParaRPr lang="zh-CN" altLang="en-US" sz="3200" dirty="0"/>
                    </a:p>
                  </a:txBody>
                  <a:tcPr/>
                </a:tc>
              </a:tr>
              <a:tr h="631000">
                <a:tc>
                  <a:txBody>
                    <a:bodyPr/>
                    <a:lstStyle/>
                    <a:p>
                      <a:r>
                        <a:rPr lang="en-US" altLang="zh-CN" sz="3200" dirty="0" smtClean="0"/>
                        <a:t>in the</a:t>
                      </a:r>
                      <a:r>
                        <a:rPr lang="en-US" altLang="zh-CN" sz="3200" baseline="0" dirty="0" smtClean="0"/>
                        <a:t> place that</a:t>
                      </a:r>
                      <a:endParaRPr lang="zh-CN" altLang="en-US" sz="3200" dirty="0"/>
                    </a:p>
                  </a:txBody>
                  <a:tcPr/>
                </a:tc>
                <a:tc>
                  <a:txBody>
                    <a:bodyPr/>
                    <a:lstStyle/>
                    <a:p>
                      <a:r>
                        <a:rPr lang="en-US" altLang="zh-CN" sz="3200" dirty="0" smtClean="0"/>
                        <a:t>where</a:t>
                      </a:r>
                      <a:endParaRPr lang="zh-CN" altLang="en-US" sz="3200" dirty="0"/>
                    </a:p>
                  </a:txBody>
                  <a:tcPr/>
                </a:tc>
              </a:tr>
              <a:tr h="631000">
                <a:tc>
                  <a:txBody>
                    <a:bodyPr/>
                    <a:lstStyle/>
                    <a:p>
                      <a:r>
                        <a:rPr lang="en-US" altLang="zh-CN" sz="3200" dirty="0" smtClean="0"/>
                        <a:t>prior to the time that</a:t>
                      </a:r>
                      <a:endParaRPr lang="zh-CN" altLang="en-US" sz="3200" dirty="0"/>
                    </a:p>
                  </a:txBody>
                  <a:tcPr/>
                </a:tc>
                <a:tc>
                  <a:txBody>
                    <a:bodyPr/>
                    <a:lstStyle/>
                    <a:p>
                      <a:r>
                        <a:rPr lang="en-US" altLang="zh-CN" sz="3200" dirty="0" smtClean="0"/>
                        <a:t>before</a:t>
                      </a:r>
                      <a:endParaRPr lang="zh-CN" altLang="en-US" sz="3200" dirty="0"/>
                    </a:p>
                  </a:txBody>
                  <a:tcPr/>
                </a:tc>
              </a:tr>
              <a:tr h="631000">
                <a:tc>
                  <a:txBody>
                    <a:bodyPr/>
                    <a:lstStyle/>
                    <a:p>
                      <a:r>
                        <a:rPr lang="en-US" altLang="zh-CN" sz="3200" dirty="0" smtClean="0"/>
                        <a:t>last but not least</a:t>
                      </a:r>
                      <a:endParaRPr lang="zh-CN" altLang="en-US" sz="3200" dirty="0"/>
                    </a:p>
                  </a:txBody>
                  <a:tcPr/>
                </a:tc>
                <a:tc>
                  <a:txBody>
                    <a:bodyPr/>
                    <a:lstStyle/>
                    <a:p>
                      <a:r>
                        <a:rPr lang="en-US" altLang="zh-CN" sz="3200" dirty="0" smtClean="0"/>
                        <a:t>Last</a:t>
                      </a:r>
                      <a:endParaRPr lang="zh-CN" altLang="en-US" sz="3200" dirty="0"/>
                    </a:p>
                  </a:txBody>
                  <a:tcPr/>
                </a:tc>
              </a:tr>
              <a:tr h="631000">
                <a:tc>
                  <a:txBody>
                    <a:bodyPr/>
                    <a:lstStyle/>
                    <a:p>
                      <a:r>
                        <a:rPr lang="en-US" altLang="zh-CN" sz="3200" dirty="0" smtClean="0"/>
                        <a:t>in the recent time</a:t>
                      </a:r>
                      <a:endParaRPr lang="zh-CN" altLang="en-US" sz="3200" dirty="0"/>
                    </a:p>
                  </a:txBody>
                  <a:tcPr/>
                </a:tc>
                <a:tc>
                  <a:txBody>
                    <a:bodyPr/>
                    <a:lstStyle/>
                    <a:p>
                      <a:r>
                        <a:rPr lang="en-US" altLang="zh-CN" sz="3200" dirty="0" smtClean="0"/>
                        <a:t>recently</a:t>
                      </a:r>
                      <a:endParaRPr lang="zh-CN" altLang="en-US" sz="3200" dirty="0"/>
                    </a:p>
                  </a:txBody>
                  <a:tcPr/>
                </a:tc>
              </a:tr>
            </a:tbl>
          </a:graphicData>
        </a:graphic>
      </p:graphicFrame>
    </p:spTree>
    <p:extLst>
      <p:ext uri="{BB962C8B-B14F-4D97-AF65-F5344CB8AC3E}">
        <p14:creationId xmlns:p14="http://schemas.microsoft.com/office/powerpoint/2010/main" val="69804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1. What is research?</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600" dirty="0" smtClean="0">
                <a:latin typeface="Times New Roman" panose="02020603050405020304" pitchFamily="18" charset="0"/>
                <a:cs typeface="Times New Roman" panose="02020603050405020304" pitchFamily="18" charset="0"/>
              </a:rPr>
              <a:t>This is a question for my dear students~</a:t>
            </a:r>
            <a:endParaRPr lang="zh-CN" altLang="en-US" sz="36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643" y="3170046"/>
            <a:ext cx="5366988" cy="3571948"/>
          </a:xfrm>
          <a:prstGeom prst="rect">
            <a:avLst/>
          </a:prstGeom>
        </p:spPr>
      </p:pic>
    </p:spTree>
    <p:extLst>
      <p:ext uri="{BB962C8B-B14F-4D97-AF65-F5344CB8AC3E}">
        <p14:creationId xmlns:p14="http://schemas.microsoft.com/office/powerpoint/2010/main" val="38842592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9431" y="3123105"/>
            <a:ext cx="6027313" cy="3406742"/>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96" y="-1"/>
            <a:ext cx="5203735" cy="5246449"/>
          </a:xfrm>
          <a:prstGeom prst="rect">
            <a:avLst/>
          </a:prstGeom>
        </p:spPr>
      </p:pic>
    </p:spTree>
    <p:extLst>
      <p:ext uri="{BB962C8B-B14F-4D97-AF65-F5344CB8AC3E}">
        <p14:creationId xmlns:p14="http://schemas.microsoft.com/office/powerpoint/2010/main" val="3258276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One more example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algn="just"/>
            <a:r>
              <a:rPr lang="en-US" altLang="zh-CN" sz="3600" dirty="0" smtClean="0">
                <a:solidFill>
                  <a:srgbClr val="FF0000"/>
                </a:solidFill>
                <a:latin typeface="Times New Roman" panose="02020603050405020304" pitchFamily="18" charset="0"/>
                <a:cs typeface="Times New Roman" panose="02020603050405020304" pitchFamily="18" charset="0"/>
              </a:rPr>
              <a:t>While</a:t>
            </a:r>
            <a:r>
              <a:rPr lang="en-US" altLang="zh-CN" sz="3600" dirty="0" smtClean="0">
                <a:latin typeface="Times New Roman" panose="02020603050405020304" pitchFamily="18" charset="0"/>
                <a:cs typeface="Times New Roman" panose="02020603050405020304" pitchFamily="18" charset="0"/>
              </a:rPr>
              <a:t> the reactions of the anion were solvent-dependent, the corresponding reactions of the substituted derivatives were not.</a:t>
            </a:r>
          </a:p>
          <a:p>
            <a:pPr algn="just"/>
            <a:endParaRPr lang="en-US" altLang="zh-CN" sz="3600" dirty="0" smtClean="0">
              <a:latin typeface="Times New Roman" panose="02020603050405020304" pitchFamily="18" charset="0"/>
              <a:cs typeface="Times New Roman" panose="02020603050405020304" pitchFamily="18" charset="0"/>
            </a:endParaRPr>
          </a:p>
          <a:p>
            <a:pPr algn="just"/>
            <a:endParaRPr lang="en-US" altLang="zh-CN" sz="3600" dirty="0">
              <a:latin typeface="Times New Roman" panose="02020603050405020304" pitchFamily="18" charset="0"/>
              <a:cs typeface="Times New Roman" panose="02020603050405020304" pitchFamily="18" charset="0"/>
            </a:endParaRPr>
          </a:p>
          <a:p>
            <a:pPr algn="just"/>
            <a:r>
              <a:rPr lang="en-US" altLang="zh-CN" sz="3600" dirty="0" smtClean="0">
                <a:solidFill>
                  <a:srgbClr val="FF0000"/>
                </a:solidFill>
                <a:latin typeface="Times New Roman" panose="02020603050405020304" pitchFamily="18" charset="0"/>
                <a:cs typeface="Times New Roman" panose="02020603050405020304" pitchFamily="18" charset="0"/>
              </a:rPr>
              <a:t>Although</a:t>
            </a:r>
            <a:r>
              <a:rPr lang="en-US" altLang="zh-CN" sz="3600" dirty="0" smtClean="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the reactions of the anion were solvent-dependent, the corresponding reactions of the substituted derivatives were not.</a:t>
            </a:r>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766607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Final assessment </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70% homework</a:t>
            </a:r>
          </a:p>
          <a:p>
            <a:endParaRPr lang="en-US" altLang="zh-CN" dirty="0"/>
          </a:p>
          <a:p>
            <a:r>
              <a:rPr lang="en-US" altLang="zh-CN" dirty="0" smtClean="0">
                <a:latin typeface="Times New Roman" panose="02020603050405020304" pitchFamily="18" charset="0"/>
                <a:cs typeface="Times New Roman" panose="02020603050405020304" pitchFamily="18" charset="0"/>
              </a:rPr>
              <a:t>20% </a:t>
            </a:r>
            <a:r>
              <a:rPr lang="en-US" altLang="zh-CN" dirty="0" smtClean="0">
                <a:latin typeface="Times New Roman" panose="02020603050405020304" pitchFamily="18" charset="0"/>
                <a:cs typeface="Times New Roman" panose="02020603050405020304" pitchFamily="18" charset="0"/>
              </a:rPr>
              <a:t>final </a:t>
            </a:r>
            <a:r>
              <a:rPr lang="en-US" altLang="zh-CN" dirty="0" smtClean="0">
                <a:latin typeface="Times New Roman" panose="02020603050405020304" pitchFamily="18" charset="0"/>
                <a:cs typeface="Times New Roman" panose="02020603050405020304" pitchFamily="18" charset="0"/>
              </a:rPr>
              <a:t>writing</a:t>
            </a:r>
          </a:p>
          <a:p>
            <a:endParaRPr lang="en-US" altLang="zh-CN" dirty="0"/>
          </a:p>
          <a:p>
            <a:r>
              <a:rPr lang="en-US" altLang="zh-CN" dirty="0" smtClean="0">
                <a:latin typeface="Times New Roman" panose="02020603050405020304" pitchFamily="18" charset="0"/>
                <a:cs typeface="Times New Roman" panose="02020603050405020304" pitchFamily="18" charset="0"/>
              </a:rPr>
              <a:t>10% attendance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86460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Homework this week</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600" dirty="0" smtClean="0">
                <a:latin typeface="Times New Roman" panose="02020603050405020304" pitchFamily="18" charset="0"/>
                <a:cs typeface="Times New Roman" panose="02020603050405020304" pitchFamily="18" charset="0"/>
              </a:rPr>
              <a:t>Find 3 research papers in English, and read the “introduction” part, and then send the papers to me: </a:t>
            </a:r>
            <a:r>
              <a:rPr lang="en-US" altLang="zh-CN" sz="3600" dirty="0" smtClean="0">
                <a:latin typeface="Times New Roman" panose="02020603050405020304" pitchFamily="18" charset="0"/>
                <a:cs typeface="Times New Roman" panose="02020603050405020304" pitchFamily="18" charset="0"/>
                <a:hlinkClick r:id="rId2"/>
              </a:rPr>
              <a:t>gaoyuan@ucas.ac.cn</a:t>
            </a:r>
            <a:endParaRPr lang="en-US" altLang="zh-CN" sz="3600" dirty="0" smtClean="0">
              <a:latin typeface="Times New Roman" panose="02020603050405020304" pitchFamily="18" charset="0"/>
              <a:cs typeface="Times New Roman" panose="02020603050405020304" pitchFamily="18" charset="0"/>
            </a:endParaRPr>
          </a:p>
          <a:p>
            <a:endParaRPr lang="en-US" altLang="zh-CN" sz="3600" dirty="0">
              <a:latin typeface="Times New Roman" panose="02020603050405020304" pitchFamily="18" charset="0"/>
              <a:cs typeface="Times New Roman" panose="02020603050405020304" pitchFamily="18" charset="0"/>
            </a:endParaRPr>
          </a:p>
          <a:p>
            <a:r>
              <a:rPr lang="en-US" altLang="zh-CN" sz="3600" dirty="0" smtClean="0">
                <a:latin typeface="Times New Roman" panose="02020603050405020304" pitchFamily="18" charset="0"/>
                <a:cs typeface="Times New Roman" panose="02020603050405020304" pitchFamily="18" charset="0"/>
              </a:rPr>
              <a:t>Please take the papers with you next week!</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509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3481" y="192173"/>
            <a:ext cx="5525037" cy="6490254"/>
          </a:xfrm>
        </p:spPr>
      </p:pic>
    </p:spTree>
    <p:extLst>
      <p:ext uri="{BB962C8B-B14F-4D97-AF65-F5344CB8AC3E}">
        <p14:creationId xmlns:p14="http://schemas.microsoft.com/office/powerpoint/2010/main" val="305481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9737" y="615845"/>
            <a:ext cx="3684896" cy="6066846"/>
          </a:xfrm>
        </p:spPr>
      </p:pic>
    </p:spTree>
    <p:extLst>
      <p:ext uri="{BB962C8B-B14F-4D97-AF65-F5344CB8AC3E}">
        <p14:creationId xmlns:p14="http://schemas.microsoft.com/office/powerpoint/2010/main" val="4249587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3416" y="477672"/>
            <a:ext cx="4644297" cy="6312139"/>
          </a:xfrm>
        </p:spPr>
      </p:pic>
    </p:spTree>
    <p:extLst>
      <p:ext uri="{BB962C8B-B14F-4D97-AF65-F5344CB8AC3E}">
        <p14:creationId xmlns:p14="http://schemas.microsoft.com/office/powerpoint/2010/main" val="2509390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9245" y="437882"/>
            <a:ext cx="11552349" cy="6091707"/>
          </a:xfrm>
        </p:spPr>
        <p:txBody>
          <a:bodyPr>
            <a:noAutofit/>
          </a:bodyPr>
          <a:lstStyle/>
          <a:p>
            <a:pPr algn="just"/>
            <a:r>
              <a:rPr lang="en-US" altLang="zh-CN" sz="3200" dirty="0" smtClean="0">
                <a:solidFill>
                  <a:srgbClr val="FF0000"/>
                </a:solidFill>
                <a:latin typeface="Times New Roman" panose="02020603050405020304" pitchFamily="18" charset="0"/>
                <a:cs typeface="Times New Roman" panose="02020603050405020304" pitchFamily="18" charset="0"/>
              </a:rPr>
              <a:t>Everyone engages in some form of research almost every day, though usually without thinking of it as research. </a:t>
            </a:r>
            <a:r>
              <a:rPr lang="en-US" altLang="zh-CN" sz="3200" dirty="0" smtClean="0">
                <a:latin typeface="Times New Roman" panose="02020603050405020304" pitchFamily="18" charset="0"/>
                <a:cs typeface="Times New Roman" panose="02020603050405020304" pitchFamily="18" charset="0"/>
              </a:rPr>
              <a:t>If you have a free evening and want to go to a movie, you may pick up a newspaper or go online and look through the movie reviews to help you decide what you want to see. Or you may ask your friends for their recommendations. If you’re in the market for a new car, you may search the Internet for the one that best fits your needs and your budget, and you may look for the best deal on that model in the same way. Anyone who wants to decide what college to attend, predict which team will win the Super Bowl, invest in stock, buy a house, plan a vacation, or find the best price on a cell phone app will need to conduct some form of research to achieve those goals (Coyle &amp; Law 2015: 1).</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2068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Pinpoint a research topic</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200" dirty="0" smtClean="0">
                <a:latin typeface="Times New Roman" panose="02020603050405020304" pitchFamily="18" charset="0"/>
                <a:cs typeface="Times New Roman" panose="02020603050405020304" pitchFamily="18" charset="0"/>
              </a:rPr>
              <a:t>1. focus on your instructor’s input</a:t>
            </a:r>
          </a:p>
          <a:p>
            <a:r>
              <a:rPr lang="en-US" altLang="zh-CN" sz="3200" dirty="0" smtClean="0">
                <a:latin typeface="Times New Roman" panose="02020603050405020304" pitchFamily="18" charset="0"/>
                <a:cs typeface="Times New Roman" panose="02020603050405020304" pitchFamily="18" charset="0"/>
              </a:rPr>
              <a:t>2. follow your personal interests</a:t>
            </a:r>
          </a:p>
          <a:p>
            <a:r>
              <a:rPr lang="en-US" altLang="zh-CN" sz="3200" dirty="0" smtClean="0">
                <a:latin typeface="Times New Roman" panose="02020603050405020304" pitchFamily="18" charset="0"/>
                <a:cs typeface="Times New Roman" panose="02020603050405020304" pitchFamily="18" charset="0"/>
              </a:rPr>
              <a:t>3. talk with other people</a:t>
            </a:r>
          </a:p>
          <a:p>
            <a:r>
              <a:rPr lang="en-US" altLang="zh-CN" sz="3200" dirty="0" smtClean="0">
                <a:latin typeface="Times New Roman" panose="02020603050405020304" pitchFamily="18" charset="0"/>
                <a:cs typeface="Times New Roman" panose="02020603050405020304" pitchFamily="18" charset="0"/>
              </a:rPr>
              <a:t>4. brainstorm</a:t>
            </a:r>
          </a:p>
          <a:p>
            <a:r>
              <a:rPr lang="en-US" altLang="zh-CN" sz="3200" dirty="0" smtClean="0">
                <a:latin typeface="Times New Roman" panose="02020603050405020304" pitchFamily="18" charset="0"/>
                <a:cs typeface="Times New Roman" panose="02020603050405020304" pitchFamily="18" charset="0"/>
              </a:rPr>
              <a:t>5. read source materials</a:t>
            </a:r>
            <a:endParaRPr lang="zh-CN" altLang="en-US" sz="3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6873" y="3061684"/>
            <a:ext cx="3845014" cy="2759018"/>
          </a:xfrm>
          <a:prstGeom prst="rect">
            <a:avLst/>
          </a:prstGeom>
        </p:spPr>
      </p:pic>
    </p:spTree>
    <p:extLst>
      <p:ext uri="{BB962C8B-B14F-4D97-AF65-F5344CB8AC3E}">
        <p14:creationId xmlns:p14="http://schemas.microsoft.com/office/powerpoint/2010/main" val="1398221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2. What </a:t>
            </a:r>
            <a:r>
              <a:rPr lang="en-US" altLang="zh-CN" dirty="0">
                <a:latin typeface="Times New Roman" panose="02020603050405020304" pitchFamily="18" charset="0"/>
                <a:cs typeface="Times New Roman" panose="02020603050405020304" pitchFamily="18" charset="0"/>
              </a:rPr>
              <a:t>is the structure of a research paper?</a:t>
            </a:r>
            <a:br>
              <a:rPr lang="en-US" altLang="zh-CN" dirty="0">
                <a:latin typeface="Times New Roman" panose="02020603050405020304" pitchFamily="18" charset="0"/>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endParaRPr lang="en-US" altLang="zh-CN" dirty="0" smtClean="0"/>
          </a:p>
          <a:p>
            <a:r>
              <a:rPr lang="en-US" altLang="zh-CN" sz="3200" dirty="0" smtClean="0">
                <a:latin typeface="Times New Roman" panose="02020603050405020304" pitchFamily="18" charset="0"/>
                <a:cs typeface="Times New Roman" panose="02020603050405020304" pitchFamily="18" charset="0"/>
              </a:rPr>
              <a:t>What is the structure of an argumentative writing?</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698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1227</Words>
  <Application>Microsoft Office PowerPoint</Application>
  <PresentationFormat>宽屏</PresentationFormat>
  <Paragraphs>143</Paragraphs>
  <Slides>44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44</vt:i4>
      </vt:variant>
    </vt:vector>
  </HeadingPairs>
  <TitlesOfParts>
    <vt:vector size="50" baseType="lpstr">
      <vt:lpstr>宋体</vt:lpstr>
      <vt:lpstr>Arial</vt:lpstr>
      <vt:lpstr>Calibri</vt:lpstr>
      <vt:lpstr>Calibri Light</vt:lpstr>
      <vt:lpstr>Times New Roman</vt:lpstr>
      <vt:lpstr>Office 主题</vt:lpstr>
      <vt:lpstr>Scientific writing</vt:lpstr>
      <vt:lpstr>Overall picture</vt:lpstr>
      <vt:lpstr>PowerPoint 演示文稿</vt:lpstr>
      <vt:lpstr>1. What is research?</vt:lpstr>
      <vt:lpstr>PowerPoint 演示文稿</vt:lpstr>
      <vt:lpstr>PowerPoint 演示文稿</vt:lpstr>
      <vt:lpstr>PowerPoint 演示文稿</vt:lpstr>
      <vt:lpstr>Pinpoint a research topic</vt:lpstr>
      <vt:lpstr> 2. What is the structure of a research paper?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What is the main features of a research paper? </vt:lpstr>
      <vt:lpstr>PowerPoint 演示文稿</vt:lpstr>
      <vt:lpstr>PowerPoint 演示文稿</vt:lpstr>
      <vt:lpstr>PowerPoint 演示文稿</vt:lpstr>
      <vt:lpstr>PowerPoint 演示文稿</vt:lpstr>
      <vt:lpstr>PowerPoint 演示文稿</vt:lpstr>
      <vt:lpstr>PowerPoint 演示文稿</vt:lpstr>
      <vt:lpstr>A further comment on “not”</vt:lpstr>
      <vt:lpstr>PowerPoint 演示文稿</vt:lpstr>
      <vt:lpstr>PowerPoint 演示文稿</vt:lpstr>
      <vt:lpstr>A further comment on “many”</vt:lpstr>
      <vt:lpstr>  A lot</vt:lpstr>
      <vt:lpstr>PowerPoint 演示文稿</vt:lpstr>
      <vt:lpstr>PowerPoint 演示文稿</vt:lpstr>
      <vt:lpstr>PowerPoint 演示文稿</vt:lpstr>
      <vt:lpstr>PowerPoint 演示文稿</vt:lpstr>
      <vt:lpstr>One more example</vt:lpstr>
      <vt:lpstr>Final assessment </vt:lpstr>
      <vt:lpstr>Homework this week</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writing</dc:title>
  <dc:creator>gaoyuan</dc:creator>
  <cp:lastModifiedBy>gaoyuan</cp:lastModifiedBy>
  <cp:revision>34</cp:revision>
  <dcterms:created xsi:type="dcterms:W3CDTF">2017-08-29T07:37:09Z</dcterms:created>
  <dcterms:modified xsi:type="dcterms:W3CDTF">2017-09-15T05:19:05Z</dcterms:modified>
</cp:coreProperties>
</file>