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B90EA82-7D6F-4407-A027-113DE2B063D2}" type="datetimeFigureOut">
              <a:rPr lang="zh-CN" altLang="en-US" smtClean="0"/>
              <a:t>2017/12/8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0E93A3-C7E1-4AB5-AE3F-35499DDA0C14}" type="slidenum">
              <a:rPr lang="zh-CN" altLang="en-US" smtClean="0"/>
              <a:t>‹#›</a:t>
            </a:fld>
            <a:endParaRPr lang="zh-CN" altLang="en-US"/>
          </a:p>
        </p:txBody>
      </p:sp>
    </p:spTree>
    <p:extLst>
      <p:ext uri="{BB962C8B-B14F-4D97-AF65-F5344CB8AC3E}">
        <p14:creationId xmlns:p14="http://schemas.microsoft.com/office/powerpoint/2010/main" val="2489186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90EA82-7D6F-4407-A027-113DE2B063D2}" type="datetimeFigureOut">
              <a:rPr lang="zh-CN" altLang="en-US" smtClean="0"/>
              <a:t>2017/12/8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0E93A3-C7E1-4AB5-AE3F-35499DDA0C14}" type="slidenum">
              <a:rPr lang="zh-CN" altLang="en-US" smtClean="0"/>
              <a:t>‹#›</a:t>
            </a:fld>
            <a:endParaRPr lang="zh-CN" altLang="en-US"/>
          </a:p>
        </p:txBody>
      </p:sp>
    </p:spTree>
    <p:extLst>
      <p:ext uri="{BB962C8B-B14F-4D97-AF65-F5344CB8AC3E}">
        <p14:creationId xmlns:p14="http://schemas.microsoft.com/office/powerpoint/2010/main" val="3679420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90EA82-7D6F-4407-A027-113DE2B063D2}" type="datetimeFigureOut">
              <a:rPr lang="zh-CN" altLang="en-US" smtClean="0"/>
              <a:t>2017/12/8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0E93A3-C7E1-4AB5-AE3F-35499DDA0C14}" type="slidenum">
              <a:rPr lang="zh-CN" altLang="en-US" smtClean="0"/>
              <a:t>‹#›</a:t>
            </a:fld>
            <a:endParaRPr lang="zh-CN" altLang="en-US"/>
          </a:p>
        </p:txBody>
      </p:sp>
    </p:spTree>
    <p:extLst>
      <p:ext uri="{BB962C8B-B14F-4D97-AF65-F5344CB8AC3E}">
        <p14:creationId xmlns:p14="http://schemas.microsoft.com/office/powerpoint/2010/main" val="3032984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90EA82-7D6F-4407-A027-113DE2B063D2}" type="datetimeFigureOut">
              <a:rPr lang="zh-CN" altLang="en-US" smtClean="0"/>
              <a:t>2017/12/8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0E93A3-C7E1-4AB5-AE3F-35499DDA0C14}" type="slidenum">
              <a:rPr lang="zh-CN" altLang="en-US" smtClean="0"/>
              <a:t>‹#›</a:t>
            </a:fld>
            <a:endParaRPr lang="zh-CN" altLang="en-US"/>
          </a:p>
        </p:txBody>
      </p:sp>
    </p:spTree>
    <p:extLst>
      <p:ext uri="{BB962C8B-B14F-4D97-AF65-F5344CB8AC3E}">
        <p14:creationId xmlns:p14="http://schemas.microsoft.com/office/powerpoint/2010/main" val="1078440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B90EA82-7D6F-4407-A027-113DE2B063D2}" type="datetimeFigureOut">
              <a:rPr lang="zh-CN" altLang="en-US" smtClean="0"/>
              <a:t>2017/12/8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0E93A3-C7E1-4AB5-AE3F-35499DDA0C14}" type="slidenum">
              <a:rPr lang="zh-CN" altLang="en-US" smtClean="0"/>
              <a:t>‹#›</a:t>
            </a:fld>
            <a:endParaRPr lang="zh-CN" altLang="en-US"/>
          </a:p>
        </p:txBody>
      </p:sp>
    </p:spTree>
    <p:extLst>
      <p:ext uri="{BB962C8B-B14F-4D97-AF65-F5344CB8AC3E}">
        <p14:creationId xmlns:p14="http://schemas.microsoft.com/office/powerpoint/2010/main" val="229992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B90EA82-7D6F-4407-A027-113DE2B063D2}" type="datetimeFigureOut">
              <a:rPr lang="zh-CN" altLang="en-US" smtClean="0"/>
              <a:t>2017/12/8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0E93A3-C7E1-4AB5-AE3F-35499DDA0C14}" type="slidenum">
              <a:rPr lang="zh-CN" altLang="en-US" smtClean="0"/>
              <a:t>‹#›</a:t>
            </a:fld>
            <a:endParaRPr lang="zh-CN" altLang="en-US"/>
          </a:p>
        </p:txBody>
      </p:sp>
    </p:spTree>
    <p:extLst>
      <p:ext uri="{BB962C8B-B14F-4D97-AF65-F5344CB8AC3E}">
        <p14:creationId xmlns:p14="http://schemas.microsoft.com/office/powerpoint/2010/main" val="3788716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B90EA82-7D6F-4407-A027-113DE2B063D2}" type="datetimeFigureOut">
              <a:rPr lang="zh-CN" altLang="en-US" smtClean="0"/>
              <a:t>2017/12/8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A0E93A3-C7E1-4AB5-AE3F-35499DDA0C14}" type="slidenum">
              <a:rPr lang="zh-CN" altLang="en-US" smtClean="0"/>
              <a:t>‹#›</a:t>
            </a:fld>
            <a:endParaRPr lang="zh-CN" altLang="en-US"/>
          </a:p>
        </p:txBody>
      </p:sp>
    </p:spTree>
    <p:extLst>
      <p:ext uri="{BB962C8B-B14F-4D97-AF65-F5344CB8AC3E}">
        <p14:creationId xmlns:p14="http://schemas.microsoft.com/office/powerpoint/2010/main" val="295147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B90EA82-7D6F-4407-A027-113DE2B063D2}" type="datetimeFigureOut">
              <a:rPr lang="zh-CN" altLang="en-US" smtClean="0"/>
              <a:t>2017/12/8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A0E93A3-C7E1-4AB5-AE3F-35499DDA0C14}" type="slidenum">
              <a:rPr lang="zh-CN" altLang="en-US" smtClean="0"/>
              <a:t>‹#›</a:t>
            </a:fld>
            <a:endParaRPr lang="zh-CN" altLang="en-US"/>
          </a:p>
        </p:txBody>
      </p:sp>
    </p:spTree>
    <p:extLst>
      <p:ext uri="{BB962C8B-B14F-4D97-AF65-F5344CB8AC3E}">
        <p14:creationId xmlns:p14="http://schemas.microsoft.com/office/powerpoint/2010/main" val="4131981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90EA82-7D6F-4407-A027-113DE2B063D2}" type="datetimeFigureOut">
              <a:rPr lang="zh-CN" altLang="en-US" smtClean="0"/>
              <a:t>2017/12/8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A0E93A3-C7E1-4AB5-AE3F-35499DDA0C14}" type="slidenum">
              <a:rPr lang="zh-CN" altLang="en-US" smtClean="0"/>
              <a:t>‹#›</a:t>
            </a:fld>
            <a:endParaRPr lang="zh-CN" altLang="en-US"/>
          </a:p>
        </p:txBody>
      </p:sp>
    </p:spTree>
    <p:extLst>
      <p:ext uri="{BB962C8B-B14F-4D97-AF65-F5344CB8AC3E}">
        <p14:creationId xmlns:p14="http://schemas.microsoft.com/office/powerpoint/2010/main" val="2110254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B90EA82-7D6F-4407-A027-113DE2B063D2}" type="datetimeFigureOut">
              <a:rPr lang="zh-CN" altLang="en-US" smtClean="0"/>
              <a:t>2017/12/8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0E93A3-C7E1-4AB5-AE3F-35499DDA0C14}" type="slidenum">
              <a:rPr lang="zh-CN" altLang="en-US" smtClean="0"/>
              <a:t>‹#›</a:t>
            </a:fld>
            <a:endParaRPr lang="zh-CN" altLang="en-US"/>
          </a:p>
        </p:txBody>
      </p:sp>
    </p:spTree>
    <p:extLst>
      <p:ext uri="{BB962C8B-B14F-4D97-AF65-F5344CB8AC3E}">
        <p14:creationId xmlns:p14="http://schemas.microsoft.com/office/powerpoint/2010/main" val="4035838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B90EA82-7D6F-4407-A027-113DE2B063D2}" type="datetimeFigureOut">
              <a:rPr lang="zh-CN" altLang="en-US" smtClean="0"/>
              <a:t>2017/12/8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0E93A3-C7E1-4AB5-AE3F-35499DDA0C14}" type="slidenum">
              <a:rPr lang="zh-CN" altLang="en-US" smtClean="0"/>
              <a:t>‹#›</a:t>
            </a:fld>
            <a:endParaRPr lang="zh-CN" altLang="en-US"/>
          </a:p>
        </p:txBody>
      </p:sp>
    </p:spTree>
    <p:extLst>
      <p:ext uri="{BB962C8B-B14F-4D97-AF65-F5344CB8AC3E}">
        <p14:creationId xmlns:p14="http://schemas.microsoft.com/office/powerpoint/2010/main" val="899096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0EA82-7D6F-4407-A027-113DE2B063D2}" type="datetimeFigureOut">
              <a:rPr lang="zh-CN" altLang="en-US" smtClean="0"/>
              <a:t>2017/12/8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0E93A3-C7E1-4AB5-AE3F-35499DDA0C14}" type="slidenum">
              <a:rPr lang="zh-CN" altLang="en-US" smtClean="0"/>
              <a:t>‹#›</a:t>
            </a:fld>
            <a:endParaRPr lang="zh-CN" altLang="en-US"/>
          </a:p>
        </p:txBody>
      </p:sp>
    </p:spTree>
    <p:extLst>
      <p:ext uri="{BB962C8B-B14F-4D97-AF65-F5344CB8AC3E}">
        <p14:creationId xmlns:p14="http://schemas.microsoft.com/office/powerpoint/2010/main" val="2002344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r"/>
            <a:r>
              <a:rPr lang="en-US" altLang="zh-CN" b="1" dirty="0" smtClean="0">
                <a:latin typeface="Times New Roman" panose="02020603050405020304" pitchFamily="18" charset="0"/>
                <a:cs typeface="Times New Roman" panose="02020603050405020304" pitchFamily="18" charset="0"/>
              </a:rPr>
              <a:t>Scientific Writing</a:t>
            </a:r>
            <a:endParaRPr lang="zh-CN" altLang="en-US" b="1"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p:txBody>
          <a:bodyPr/>
          <a:lstStyle/>
          <a:p>
            <a:pPr algn="r"/>
            <a:r>
              <a:rPr lang="en-US" altLang="zh-CN" b="1" dirty="0" smtClean="0">
                <a:latin typeface="Times New Roman" panose="02020603050405020304" pitchFamily="18" charset="0"/>
                <a:cs typeface="Times New Roman" panose="02020603050405020304" pitchFamily="18" charset="0"/>
              </a:rPr>
              <a:t>Week 12</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7897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7421" y="365125"/>
            <a:ext cx="11778018" cy="576571"/>
          </a:xfrm>
        </p:spPr>
        <p:txBody>
          <a:bodyPr>
            <a:normAutofit fontScale="90000"/>
          </a:bodyPr>
          <a:lstStyle/>
          <a:p>
            <a:r>
              <a:rPr lang="en-US" altLang="zh-CN" dirty="0"/>
              <a:t>Composing letters with a simulated listening typewriter</a:t>
            </a:r>
            <a:r>
              <a:rPr lang="zh-CN" altLang="zh-CN" dirty="0"/>
              <a:t/>
            </a:r>
            <a:br>
              <a:rPr lang="zh-CN" altLang="zh-CN" dirty="0"/>
            </a:br>
            <a:endParaRPr lang="zh-CN" altLang="en-US" dirty="0"/>
          </a:p>
        </p:txBody>
      </p:sp>
      <p:sp>
        <p:nvSpPr>
          <p:cNvPr id="3" name="内容占位符 2"/>
          <p:cNvSpPr>
            <a:spLocks noGrp="1"/>
          </p:cNvSpPr>
          <p:nvPr>
            <p:ph idx="1"/>
          </p:nvPr>
        </p:nvSpPr>
        <p:spPr>
          <a:xfrm>
            <a:off x="300251" y="941696"/>
            <a:ext cx="11655188" cy="5732059"/>
          </a:xfrm>
        </p:spPr>
        <p:txBody>
          <a:bodyPr>
            <a:normAutofit/>
          </a:bodyPr>
          <a:lstStyle/>
          <a:p>
            <a:pPr marL="0" indent="0" algn="just">
              <a:buNone/>
            </a:pPr>
            <a:r>
              <a:rPr lang="en-US" altLang="zh-CN" sz="3200" dirty="0" smtClean="0"/>
              <a:t>3</a:t>
            </a:r>
            <a:r>
              <a:rPr lang="en-US" altLang="zh-CN" sz="3200" dirty="0"/>
              <a:t>. An aim of our experiments was to determine if an imperfect listening typewriter would be useful for composing letters. </a:t>
            </a:r>
            <a:endParaRPr lang="en-US" altLang="zh-CN" sz="3200" dirty="0" smtClean="0"/>
          </a:p>
          <a:p>
            <a:pPr marL="0" indent="0">
              <a:buNone/>
            </a:pPr>
            <a:endParaRPr lang="en-US" altLang="zh-CN" sz="3200" dirty="0"/>
          </a:p>
          <a:p>
            <a:pPr marL="0" indent="0" algn="ctr">
              <a:buNone/>
            </a:pPr>
            <a:r>
              <a:rPr lang="en-US" altLang="zh-CN" sz="3200" dirty="0" smtClean="0"/>
              <a:t>purpose</a:t>
            </a:r>
            <a:endParaRPr lang="zh-CN" altLang="en-US" dirty="0"/>
          </a:p>
        </p:txBody>
      </p:sp>
    </p:spTree>
    <p:extLst>
      <p:ext uri="{BB962C8B-B14F-4D97-AF65-F5344CB8AC3E}">
        <p14:creationId xmlns:p14="http://schemas.microsoft.com/office/powerpoint/2010/main" val="4183871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7421" y="365125"/>
            <a:ext cx="11778018" cy="576571"/>
          </a:xfrm>
        </p:spPr>
        <p:txBody>
          <a:bodyPr>
            <a:normAutofit fontScale="90000"/>
          </a:bodyPr>
          <a:lstStyle/>
          <a:p>
            <a:r>
              <a:rPr lang="en-US" altLang="zh-CN" dirty="0"/>
              <a:t>Composing letters with a simulated listening typewriter</a:t>
            </a:r>
            <a:r>
              <a:rPr lang="zh-CN" altLang="zh-CN" dirty="0"/>
              <a:t/>
            </a:r>
            <a:br>
              <a:rPr lang="zh-CN" altLang="zh-CN" dirty="0"/>
            </a:br>
            <a:endParaRPr lang="zh-CN" altLang="en-US" dirty="0"/>
          </a:p>
        </p:txBody>
      </p:sp>
      <p:sp>
        <p:nvSpPr>
          <p:cNvPr id="3" name="内容占位符 2"/>
          <p:cNvSpPr>
            <a:spLocks noGrp="1"/>
          </p:cNvSpPr>
          <p:nvPr>
            <p:ph idx="1"/>
          </p:nvPr>
        </p:nvSpPr>
        <p:spPr>
          <a:xfrm>
            <a:off x="300251" y="941696"/>
            <a:ext cx="11655188" cy="5732059"/>
          </a:xfrm>
        </p:spPr>
        <p:txBody>
          <a:bodyPr>
            <a:normAutofit/>
          </a:bodyPr>
          <a:lstStyle/>
          <a:p>
            <a:pPr marL="0" indent="0" algn="just">
              <a:buNone/>
            </a:pPr>
            <a:r>
              <a:rPr lang="en-US" altLang="zh-CN" sz="3200" dirty="0" smtClean="0"/>
              <a:t>4</a:t>
            </a:r>
            <a:r>
              <a:rPr lang="en-US" altLang="zh-CN" sz="3200" dirty="0"/>
              <a:t>. Participants dictated letter, either in isolated words or in consecutive word speech. 5. They did this with simulations of listening typewriters that recognized either a limited vocabulary or an unlimited vocabulary. </a:t>
            </a:r>
            <a:endParaRPr lang="en-US" altLang="zh-CN" sz="3200" dirty="0" smtClean="0"/>
          </a:p>
          <a:p>
            <a:pPr marL="0" indent="0">
              <a:buNone/>
            </a:pPr>
            <a:endParaRPr lang="en-US" altLang="zh-CN" sz="3200" dirty="0"/>
          </a:p>
          <a:p>
            <a:pPr marL="0" indent="0" algn="ctr">
              <a:buNone/>
            </a:pPr>
            <a:r>
              <a:rPr lang="en-US" altLang="zh-CN" sz="3200" dirty="0" smtClean="0"/>
              <a:t>method</a:t>
            </a:r>
            <a:endParaRPr lang="zh-CN" altLang="en-US" dirty="0"/>
          </a:p>
        </p:txBody>
      </p:sp>
    </p:spTree>
    <p:extLst>
      <p:ext uri="{BB962C8B-B14F-4D97-AF65-F5344CB8AC3E}">
        <p14:creationId xmlns:p14="http://schemas.microsoft.com/office/powerpoint/2010/main" val="2601191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7421" y="365125"/>
            <a:ext cx="11778018" cy="576571"/>
          </a:xfrm>
        </p:spPr>
        <p:txBody>
          <a:bodyPr>
            <a:normAutofit fontScale="90000"/>
          </a:bodyPr>
          <a:lstStyle/>
          <a:p>
            <a:r>
              <a:rPr lang="en-US" altLang="zh-CN" dirty="0"/>
              <a:t>Composing letters with a simulated listening typewriter</a:t>
            </a:r>
            <a:r>
              <a:rPr lang="zh-CN" altLang="zh-CN" dirty="0"/>
              <a:t/>
            </a:r>
            <a:br>
              <a:rPr lang="zh-CN" altLang="zh-CN" dirty="0"/>
            </a:br>
            <a:endParaRPr lang="zh-CN" altLang="en-US" dirty="0"/>
          </a:p>
        </p:txBody>
      </p:sp>
      <p:sp>
        <p:nvSpPr>
          <p:cNvPr id="3" name="内容占位符 2"/>
          <p:cNvSpPr>
            <a:spLocks noGrp="1"/>
          </p:cNvSpPr>
          <p:nvPr>
            <p:ph idx="1"/>
          </p:nvPr>
        </p:nvSpPr>
        <p:spPr>
          <a:xfrm>
            <a:off x="300251" y="941696"/>
            <a:ext cx="11655188" cy="5732059"/>
          </a:xfrm>
        </p:spPr>
        <p:txBody>
          <a:bodyPr>
            <a:normAutofit/>
          </a:bodyPr>
          <a:lstStyle/>
          <a:p>
            <a:pPr marL="0" indent="0" algn="just">
              <a:buNone/>
            </a:pPr>
            <a:r>
              <a:rPr lang="en-US" altLang="zh-CN" sz="3200" dirty="0" smtClean="0"/>
              <a:t>6</a:t>
            </a:r>
            <a:r>
              <a:rPr lang="en-US" altLang="zh-CN" sz="3200" dirty="0"/>
              <a:t>. Results indicated that some versions, even upon first using them, were at least as good as traditional methods of handwriting and dictating. </a:t>
            </a:r>
            <a:endParaRPr lang="en-US" altLang="zh-CN" sz="3200" dirty="0" smtClean="0"/>
          </a:p>
          <a:p>
            <a:pPr marL="0" indent="0">
              <a:buNone/>
            </a:pPr>
            <a:endParaRPr lang="en-US" altLang="zh-CN" sz="3200" dirty="0"/>
          </a:p>
          <a:p>
            <a:pPr marL="0" indent="0" algn="ctr">
              <a:buNone/>
            </a:pPr>
            <a:r>
              <a:rPr lang="en-US" altLang="zh-CN" sz="3200" dirty="0" smtClean="0"/>
              <a:t>result</a:t>
            </a:r>
            <a:endParaRPr lang="zh-CN" altLang="en-US" dirty="0"/>
          </a:p>
        </p:txBody>
      </p:sp>
    </p:spTree>
    <p:extLst>
      <p:ext uri="{BB962C8B-B14F-4D97-AF65-F5344CB8AC3E}">
        <p14:creationId xmlns:p14="http://schemas.microsoft.com/office/powerpoint/2010/main" val="1499337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7421" y="365125"/>
            <a:ext cx="11778018" cy="576571"/>
          </a:xfrm>
        </p:spPr>
        <p:txBody>
          <a:bodyPr>
            <a:normAutofit fontScale="90000"/>
          </a:bodyPr>
          <a:lstStyle/>
          <a:p>
            <a:r>
              <a:rPr lang="en-US" altLang="zh-CN" dirty="0"/>
              <a:t>Composing letters with a simulated listening typewriter</a:t>
            </a:r>
            <a:r>
              <a:rPr lang="zh-CN" altLang="zh-CN" dirty="0"/>
              <a:t/>
            </a:r>
            <a:br>
              <a:rPr lang="zh-CN" altLang="zh-CN" dirty="0"/>
            </a:br>
            <a:endParaRPr lang="zh-CN" altLang="en-US" dirty="0"/>
          </a:p>
        </p:txBody>
      </p:sp>
      <p:sp>
        <p:nvSpPr>
          <p:cNvPr id="3" name="内容占位符 2"/>
          <p:cNvSpPr>
            <a:spLocks noGrp="1"/>
          </p:cNvSpPr>
          <p:nvPr>
            <p:ph idx="1"/>
          </p:nvPr>
        </p:nvSpPr>
        <p:spPr>
          <a:xfrm>
            <a:off x="300251" y="941696"/>
            <a:ext cx="11655188" cy="5732059"/>
          </a:xfrm>
        </p:spPr>
        <p:txBody>
          <a:bodyPr>
            <a:normAutofit/>
          </a:bodyPr>
          <a:lstStyle/>
          <a:p>
            <a:pPr marL="0" indent="0" algn="just">
              <a:buNone/>
            </a:pPr>
            <a:r>
              <a:rPr lang="en-US" altLang="zh-CN" sz="3200" dirty="0" smtClean="0"/>
              <a:t>7</a:t>
            </a:r>
            <a:r>
              <a:rPr lang="en-US" altLang="zh-CN" sz="3200" dirty="0"/>
              <a:t>. Isolated word speech with large vocabularies may provide the basis for a useful listening typewriter</a:t>
            </a:r>
            <a:r>
              <a:rPr lang="en-US" altLang="zh-CN" sz="3200" dirty="0" smtClean="0"/>
              <a:t>.</a:t>
            </a:r>
          </a:p>
          <a:p>
            <a:pPr marL="0" indent="0" algn="just">
              <a:buNone/>
            </a:pPr>
            <a:endParaRPr lang="en-US" altLang="zh-CN" sz="3200" dirty="0"/>
          </a:p>
          <a:p>
            <a:pPr marL="0" indent="0" algn="ctr">
              <a:buNone/>
            </a:pPr>
            <a:r>
              <a:rPr lang="en-US" altLang="zh-CN" sz="3200" smtClean="0"/>
              <a:t>conclusion</a:t>
            </a:r>
            <a:endParaRPr lang="zh-CN" altLang="zh-CN" sz="3200" dirty="0"/>
          </a:p>
          <a:p>
            <a:pPr marL="0" indent="0">
              <a:buNone/>
            </a:pPr>
            <a:endParaRPr lang="zh-CN" altLang="en-US" dirty="0"/>
          </a:p>
        </p:txBody>
      </p:sp>
    </p:spTree>
    <p:extLst>
      <p:ext uri="{BB962C8B-B14F-4D97-AF65-F5344CB8AC3E}">
        <p14:creationId xmlns:p14="http://schemas.microsoft.com/office/powerpoint/2010/main" val="2787421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Again </a:t>
            </a:r>
            <a:endParaRPr lang="zh-CN" altLang="en-US" dirty="0"/>
          </a:p>
        </p:txBody>
      </p:sp>
      <p:sp>
        <p:nvSpPr>
          <p:cNvPr id="3" name="内容占位符 2"/>
          <p:cNvSpPr>
            <a:spLocks noGrp="1"/>
          </p:cNvSpPr>
          <p:nvPr>
            <p:ph idx="1"/>
          </p:nvPr>
        </p:nvSpPr>
        <p:spPr/>
        <p:txBody>
          <a:bodyPr/>
          <a:lstStyle/>
          <a:p>
            <a:r>
              <a:rPr lang="en-US" altLang="zh-CN" dirty="0" smtClean="0"/>
              <a:t>Introducing the problem</a:t>
            </a:r>
          </a:p>
          <a:p>
            <a:r>
              <a:rPr lang="en-US" altLang="zh-CN" dirty="0" smtClean="0"/>
              <a:t>Making recommendations</a:t>
            </a:r>
          </a:p>
          <a:p>
            <a:r>
              <a:rPr lang="en-US" altLang="zh-CN" dirty="0" smtClean="0"/>
              <a:t>Describing the methods</a:t>
            </a:r>
          </a:p>
          <a:p>
            <a:r>
              <a:rPr lang="en-US" altLang="zh-CN" dirty="0" smtClean="0"/>
              <a:t>Stating the objective or purpose</a:t>
            </a:r>
          </a:p>
          <a:p>
            <a:r>
              <a:rPr lang="en-US" altLang="zh-CN" dirty="0" smtClean="0"/>
              <a:t>Outlining chief results or findings</a:t>
            </a:r>
            <a:endParaRPr lang="zh-CN" altLang="en-US" dirty="0"/>
          </a:p>
        </p:txBody>
      </p:sp>
    </p:spTree>
    <p:extLst>
      <p:ext uri="{BB962C8B-B14F-4D97-AF65-F5344CB8AC3E}">
        <p14:creationId xmlns:p14="http://schemas.microsoft.com/office/powerpoint/2010/main" val="1210624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Introducing the problem</a:t>
            </a:r>
            <a:endParaRPr lang="zh-CN" altLang="en-US" dirty="0"/>
          </a:p>
        </p:txBody>
      </p:sp>
      <p:sp>
        <p:nvSpPr>
          <p:cNvPr id="3" name="内容占位符 2"/>
          <p:cNvSpPr>
            <a:spLocks noGrp="1"/>
          </p:cNvSpPr>
          <p:nvPr>
            <p:ph idx="1"/>
          </p:nvPr>
        </p:nvSpPr>
        <p:spPr/>
        <p:txBody>
          <a:bodyPr/>
          <a:lstStyle/>
          <a:p>
            <a:r>
              <a:rPr lang="en-US" altLang="zh-CN" dirty="0" smtClean="0"/>
              <a:t>…is a problem encountered in…</a:t>
            </a:r>
          </a:p>
          <a:p>
            <a:r>
              <a:rPr lang="en-US" altLang="zh-CN" dirty="0" smtClean="0"/>
              <a:t>…is still an open problem.</a:t>
            </a:r>
          </a:p>
          <a:p>
            <a:r>
              <a:rPr lang="en-US" altLang="zh-CN" dirty="0" smtClean="0"/>
              <a:t>…has raised the question of…</a:t>
            </a:r>
          </a:p>
          <a:p>
            <a:r>
              <a:rPr lang="en-US" altLang="zh-CN" dirty="0" smtClean="0"/>
              <a:t>…has been a popular topic for…</a:t>
            </a:r>
          </a:p>
          <a:p>
            <a:r>
              <a:rPr lang="en-US" altLang="zh-CN" dirty="0" smtClean="0"/>
              <a:t>…are extremely active areas of research because…</a:t>
            </a:r>
            <a:endParaRPr lang="zh-CN" altLang="en-US" dirty="0"/>
          </a:p>
        </p:txBody>
      </p:sp>
    </p:spTree>
    <p:extLst>
      <p:ext uri="{BB962C8B-B14F-4D97-AF65-F5344CB8AC3E}">
        <p14:creationId xmlns:p14="http://schemas.microsoft.com/office/powerpoint/2010/main" val="176182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4842" y="163773"/>
            <a:ext cx="10998958" cy="696037"/>
          </a:xfrm>
        </p:spPr>
        <p:txBody>
          <a:bodyPr>
            <a:normAutofit/>
          </a:bodyPr>
          <a:lstStyle/>
          <a:p>
            <a:r>
              <a:rPr lang="en-US" altLang="zh-CN" dirty="0" smtClean="0"/>
              <a:t>Describing the methods</a:t>
            </a:r>
            <a:endParaRPr lang="zh-CN" altLang="en-US" dirty="0"/>
          </a:p>
        </p:txBody>
      </p:sp>
      <p:sp>
        <p:nvSpPr>
          <p:cNvPr id="3" name="内容占位符 2"/>
          <p:cNvSpPr>
            <a:spLocks noGrp="1"/>
          </p:cNvSpPr>
          <p:nvPr>
            <p:ph idx="1"/>
          </p:nvPr>
        </p:nvSpPr>
        <p:spPr>
          <a:xfrm>
            <a:off x="354842" y="1050878"/>
            <a:ext cx="11627892" cy="5636525"/>
          </a:xfrm>
        </p:spPr>
        <p:txBody>
          <a:bodyPr>
            <a:normAutofit fontScale="92500" lnSpcReduction="10000"/>
          </a:bodyPr>
          <a:lstStyle/>
          <a:p>
            <a:r>
              <a:rPr lang="en-US" altLang="zh-CN" dirty="0" smtClean="0"/>
              <a:t>A…strategy was chosen in order to evaluate…</a:t>
            </a:r>
          </a:p>
          <a:p>
            <a:r>
              <a:rPr lang="en-US" altLang="zh-CN" dirty="0" smtClean="0"/>
              <a:t>Experiments were carried out to explore…</a:t>
            </a:r>
          </a:p>
          <a:p>
            <a:r>
              <a:rPr lang="en-US" altLang="zh-CN" dirty="0" smtClean="0"/>
              <a:t>We use a…model which…to examine…</a:t>
            </a:r>
          </a:p>
          <a:p>
            <a:r>
              <a:rPr lang="en-US" altLang="zh-CN" dirty="0" smtClean="0"/>
              <a:t>Using a…survey, we reexamine…</a:t>
            </a:r>
          </a:p>
          <a:p>
            <a:r>
              <a:rPr lang="en-US" altLang="zh-CN" dirty="0" smtClean="0"/>
              <a:t>A…approach is applied in order to demonstrate the main characteristics…</a:t>
            </a:r>
          </a:p>
          <a:p>
            <a:r>
              <a:rPr lang="en-US" altLang="zh-CN" dirty="0" smtClean="0"/>
              <a:t>Using the most efficient procedure,…</a:t>
            </a:r>
          </a:p>
          <a:p>
            <a:r>
              <a:rPr lang="en-US" altLang="zh-CN" dirty="0" smtClean="0"/>
              <a:t>In this study we use…to determine…</a:t>
            </a:r>
          </a:p>
          <a:p>
            <a:r>
              <a:rPr lang="en-US" altLang="zh-CN" dirty="0" smtClean="0"/>
              <a:t>A…method is employed.</a:t>
            </a:r>
          </a:p>
          <a:p>
            <a:r>
              <a:rPr lang="en-US" altLang="zh-CN" dirty="0" smtClean="0"/>
              <a:t>…is measured through…</a:t>
            </a:r>
          </a:p>
          <a:p>
            <a:r>
              <a:rPr lang="en-US" altLang="zh-CN" dirty="0" smtClean="0"/>
              <a:t>This paper illustrates this effect by…</a:t>
            </a:r>
          </a:p>
          <a:p>
            <a:r>
              <a:rPr lang="en-US" altLang="zh-CN" dirty="0" smtClean="0"/>
              <a:t>On the basis of…, consideration is given to…</a:t>
            </a:r>
          </a:p>
          <a:p>
            <a:r>
              <a:rPr lang="en-US" altLang="zh-CN" dirty="0" smtClean="0"/>
              <a:t>The system is based on…</a:t>
            </a:r>
          </a:p>
          <a:p>
            <a:endParaRPr lang="zh-CN" altLang="en-US" dirty="0"/>
          </a:p>
        </p:txBody>
      </p:sp>
    </p:spTree>
    <p:extLst>
      <p:ext uri="{BB962C8B-B14F-4D97-AF65-F5344CB8AC3E}">
        <p14:creationId xmlns:p14="http://schemas.microsoft.com/office/powerpoint/2010/main" val="342861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94935"/>
          </a:xfrm>
        </p:spPr>
        <p:txBody>
          <a:bodyPr/>
          <a:lstStyle/>
          <a:p>
            <a:r>
              <a:rPr lang="en-US" altLang="zh-CN" dirty="0" smtClean="0"/>
              <a:t>Stating the objective of purpose</a:t>
            </a:r>
            <a:endParaRPr lang="zh-CN" altLang="en-US" dirty="0"/>
          </a:p>
        </p:txBody>
      </p:sp>
      <p:sp>
        <p:nvSpPr>
          <p:cNvPr id="3" name="内容占位符 2"/>
          <p:cNvSpPr>
            <a:spLocks noGrp="1"/>
          </p:cNvSpPr>
          <p:nvPr>
            <p:ph idx="1"/>
          </p:nvPr>
        </p:nvSpPr>
        <p:spPr>
          <a:xfrm>
            <a:off x="838200" y="1282890"/>
            <a:ext cx="10515600" cy="5336274"/>
          </a:xfrm>
        </p:spPr>
        <p:txBody>
          <a:bodyPr>
            <a:normAutofit/>
          </a:bodyPr>
          <a:lstStyle/>
          <a:p>
            <a:r>
              <a:rPr lang="en-US" altLang="zh-CN" dirty="0" smtClean="0"/>
              <a:t>This paper studies / presents / explores / investigates / examines / reviews / discusses / argues…</a:t>
            </a:r>
          </a:p>
          <a:p>
            <a:r>
              <a:rPr lang="en-US" altLang="zh-CN" dirty="0" smtClean="0"/>
              <a:t>This article is to evaluate…</a:t>
            </a:r>
          </a:p>
          <a:p>
            <a:r>
              <a:rPr lang="en-US" altLang="zh-CN" dirty="0" smtClean="0"/>
              <a:t>In this paper, it will be argued that…</a:t>
            </a:r>
          </a:p>
          <a:p>
            <a:r>
              <a:rPr lang="en-US" altLang="zh-CN" dirty="0" smtClean="0"/>
              <a:t>This paper is an empirical study of…</a:t>
            </a:r>
          </a:p>
          <a:p>
            <a:r>
              <a:rPr lang="en-US" altLang="zh-CN" dirty="0" smtClean="0"/>
              <a:t>This paper attempts to point our some main problems of…</a:t>
            </a:r>
          </a:p>
          <a:p>
            <a:r>
              <a:rPr lang="en-US" altLang="zh-CN" dirty="0" smtClean="0"/>
              <a:t>This study focuses on / emphasizes /addresses…</a:t>
            </a:r>
          </a:p>
          <a:p>
            <a:r>
              <a:rPr lang="en-US" altLang="zh-CN" dirty="0" smtClean="0"/>
              <a:t>This study empirically estimate the impact of…</a:t>
            </a:r>
          </a:p>
          <a:p>
            <a:r>
              <a:rPr lang="en-US" altLang="zh-CN" dirty="0" smtClean="0"/>
              <a:t>The aim / objective / purpose of this paper /investigation is to examine / present /study…</a:t>
            </a:r>
          </a:p>
          <a:p>
            <a:r>
              <a:rPr lang="en-US" altLang="zh-CN" dirty="0" smtClean="0"/>
              <a:t>This study seeks to identify…</a:t>
            </a:r>
          </a:p>
          <a:p>
            <a:endParaRPr lang="zh-CN" altLang="en-US" dirty="0"/>
          </a:p>
        </p:txBody>
      </p:sp>
    </p:spTree>
    <p:extLst>
      <p:ext uri="{BB962C8B-B14F-4D97-AF65-F5344CB8AC3E}">
        <p14:creationId xmlns:p14="http://schemas.microsoft.com/office/powerpoint/2010/main" val="265346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Outlining chief results or findings</a:t>
            </a:r>
            <a:endParaRPr lang="zh-CN" altLang="en-US" dirty="0"/>
          </a:p>
        </p:txBody>
      </p:sp>
      <p:sp>
        <p:nvSpPr>
          <p:cNvPr id="3" name="内容占位符 2"/>
          <p:cNvSpPr>
            <a:spLocks noGrp="1"/>
          </p:cNvSpPr>
          <p:nvPr>
            <p:ph idx="1"/>
          </p:nvPr>
        </p:nvSpPr>
        <p:spPr/>
        <p:txBody>
          <a:bodyPr/>
          <a:lstStyle/>
          <a:p>
            <a:r>
              <a:rPr lang="en-US" altLang="zh-CN" dirty="0" smtClean="0"/>
              <a:t>Results revealed significant gains in…</a:t>
            </a:r>
          </a:p>
          <a:p>
            <a:r>
              <a:rPr lang="en-US" altLang="zh-CN" dirty="0" smtClean="0"/>
              <a:t>The empirical results confirmed… / presented some evidence that…</a:t>
            </a:r>
          </a:p>
          <a:p>
            <a:r>
              <a:rPr lang="en-US" altLang="zh-CN" dirty="0" smtClean="0"/>
              <a:t>Results included…</a:t>
            </a:r>
          </a:p>
          <a:p>
            <a:r>
              <a:rPr lang="en-US" altLang="zh-CN" dirty="0" smtClean="0"/>
              <a:t>The result / analysis indicated / showed / suggested that…</a:t>
            </a:r>
          </a:p>
          <a:p>
            <a:r>
              <a:rPr lang="en-US" altLang="zh-CN" dirty="0" smtClean="0"/>
              <a:t>The experiments / examples suggested / supported /demonstrated…</a:t>
            </a:r>
          </a:p>
          <a:p>
            <a:r>
              <a:rPr lang="en-US" altLang="zh-CN" dirty="0" smtClean="0"/>
              <a:t>It was shown experimentally…</a:t>
            </a:r>
          </a:p>
          <a:p>
            <a:r>
              <a:rPr lang="en-US" altLang="zh-CN" dirty="0" smtClean="0"/>
              <a:t>There was no significantly difference in…</a:t>
            </a:r>
          </a:p>
          <a:p>
            <a:r>
              <a:rPr lang="en-US" altLang="zh-CN" dirty="0" smtClean="0"/>
              <a:t>We found that…</a:t>
            </a:r>
            <a:endParaRPr lang="zh-CN" altLang="en-US" dirty="0"/>
          </a:p>
        </p:txBody>
      </p:sp>
    </p:spTree>
    <p:extLst>
      <p:ext uri="{BB962C8B-B14F-4D97-AF65-F5344CB8AC3E}">
        <p14:creationId xmlns:p14="http://schemas.microsoft.com/office/powerpoint/2010/main" val="3158869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785" y="365125"/>
            <a:ext cx="10958015" cy="1325563"/>
          </a:xfrm>
        </p:spPr>
        <p:txBody>
          <a:bodyPr/>
          <a:lstStyle/>
          <a:p>
            <a:r>
              <a:rPr lang="en-US" altLang="zh-CN" dirty="0" smtClean="0"/>
              <a:t>Making recommendations</a:t>
            </a:r>
            <a:endParaRPr lang="zh-CN" altLang="en-US" dirty="0"/>
          </a:p>
        </p:txBody>
      </p:sp>
      <p:sp>
        <p:nvSpPr>
          <p:cNvPr id="3" name="内容占位符 2"/>
          <p:cNvSpPr>
            <a:spLocks noGrp="1"/>
          </p:cNvSpPr>
          <p:nvPr>
            <p:ph idx="1"/>
          </p:nvPr>
        </p:nvSpPr>
        <p:spPr>
          <a:xfrm>
            <a:off x="150125" y="1825625"/>
            <a:ext cx="11764371" cy="4725300"/>
          </a:xfrm>
        </p:spPr>
        <p:txBody>
          <a:bodyPr>
            <a:normAutofit fontScale="92500" lnSpcReduction="10000"/>
          </a:bodyPr>
          <a:lstStyle/>
          <a:p>
            <a:r>
              <a:rPr lang="en-US" altLang="zh-CN" dirty="0" smtClean="0"/>
              <a:t>The author / It concludes / suggests that…</a:t>
            </a:r>
          </a:p>
          <a:p>
            <a:r>
              <a:rPr lang="en-US" altLang="zh-CN" dirty="0" smtClean="0"/>
              <a:t>This paper ends with the suggestion that…</a:t>
            </a:r>
          </a:p>
          <a:p>
            <a:r>
              <a:rPr lang="en-US" altLang="zh-CN" dirty="0" smtClean="0"/>
              <a:t>We recommend / It is recommended that…</a:t>
            </a:r>
          </a:p>
          <a:p>
            <a:r>
              <a:rPr lang="en-US" altLang="zh-CN" dirty="0" smtClean="0"/>
              <a:t>The results can explain…, and provide a tool for a quantitative analysis of…</a:t>
            </a:r>
          </a:p>
          <a:p>
            <a:r>
              <a:rPr lang="en-US" altLang="zh-CN" dirty="0" smtClean="0"/>
              <a:t>These results are significant for…</a:t>
            </a:r>
          </a:p>
          <a:p>
            <a:r>
              <a:rPr lang="en-US" altLang="zh-CN" dirty="0" smtClean="0"/>
              <a:t>As such it has important implications not only for…but also for…</a:t>
            </a:r>
          </a:p>
          <a:p>
            <a:r>
              <a:rPr lang="en-US" altLang="zh-CN" dirty="0" smtClean="0"/>
              <a:t>Further improvements are possible by…</a:t>
            </a:r>
          </a:p>
          <a:p>
            <a:r>
              <a:rPr lang="en-US" altLang="zh-CN" dirty="0" smtClean="0"/>
              <a:t>…may have been an important mechanism in…</a:t>
            </a:r>
          </a:p>
          <a:p>
            <a:r>
              <a:rPr lang="en-US" altLang="zh-CN" dirty="0" smtClean="0"/>
              <a:t>…may provide basis for…</a:t>
            </a:r>
          </a:p>
          <a:p>
            <a:r>
              <a:rPr lang="en-US" altLang="zh-CN" dirty="0" smtClean="0"/>
              <a:t>…could be used to analyze…</a:t>
            </a:r>
            <a:endParaRPr lang="zh-CN" altLang="en-US" dirty="0"/>
          </a:p>
        </p:txBody>
      </p:sp>
    </p:spTree>
    <p:extLst>
      <p:ext uri="{BB962C8B-B14F-4D97-AF65-F5344CB8AC3E}">
        <p14:creationId xmlns:p14="http://schemas.microsoft.com/office/powerpoint/2010/main" val="18518389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0" y="686197"/>
            <a:ext cx="4571999" cy="5784462"/>
          </a:xfrm>
        </p:spPr>
      </p:pic>
    </p:spTree>
    <p:extLst>
      <p:ext uri="{BB962C8B-B14F-4D97-AF65-F5344CB8AC3E}">
        <p14:creationId xmlns:p14="http://schemas.microsoft.com/office/powerpoint/2010/main" val="4056676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Verb tenses in the abstract</a:t>
            </a:r>
            <a:endParaRPr lang="zh-CN" altLang="en-US" dirty="0"/>
          </a:p>
        </p:txBody>
      </p:sp>
      <p:sp>
        <p:nvSpPr>
          <p:cNvPr id="3" name="内容占位符 2"/>
          <p:cNvSpPr>
            <a:spLocks noGrp="1"/>
          </p:cNvSpPr>
          <p:nvPr>
            <p:ph idx="1"/>
          </p:nvPr>
        </p:nvSpPr>
        <p:spPr/>
        <p:txBody>
          <a:bodyPr/>
          <a:lstStyle/>
          <a:p>
            <a:r>
              <a:rPr lang="en-US" altLang="zh-CN" dirty="0" smtClean="0"/>
              <a:t>B=background</a:t>
            </a:r>
          </a:p>
          <a:p>
            <a:endParaRPr lang="en-US" altLang="zh-CN" dirty="0"/>
          </a:p>
          <a:p>
            <a:r>
              <a:rPr lang="en-US" altLang="zh-CN" dirty="0" smtClean="0"/>
              <a:t>Example:</a:t>
            </a:r>
          </a:p>
          <a:p>
            <a:r>
              <a:rPr lang="en-US" altLang="zh-CN" dirty="0" smtClean="0"/>
              <a:t>One of the basic principles of communication </a:t>
            </a:r>
            <a:r>
              <a:rPr lang="en-US" altLang="zh-CN" dirty="0" smtClean="0">
                <a:solidFill>
                  <a:srgbClr val="FF0000"/>
                </a:solidFill>
              </a:rPr>
              <a:t>is</a:t>
            </a:r>
            <a:r>
              <a:rPr lang="en-US" altLang="zh-CN" dirty="0" smtClean="0"/>
              <a:t> that the message should be understood by the intended audience.</a:t>
            </a:r>
          </a:p>
          <a:p>
            <a:endParaRPr lang="en-US" altLang="zh-CN" dirty="0"/>
          </a:p>
          <a:p>
            <a:r>
              <a:rPr lang="zh-CN" altLang="en-US" dirty="0"/>
              <a:t>一般</a:t>
            </a:r>
            <a:r>
              <a:rPr lang="zh-CN" altLang="en-US" dirty="0" smtClean="0"/>
              <a:t>是不受时间影响的普遍事实。</a:t>
            </a:r>
            <a:endParaRPr lang="en-US" altLang="zh-CN" dirty="0" smtClean="0"/>
          </a:p>
          <a:p>
            <a:r>
              <a:rPr lang="en-US" altLang="zh-CN" dirty="0" smtClean="0"/>
              <a:t>Present tense</a:t>
            </a:r>
            <a:endParaRPr lang="zh-CN" altLang="en-US" dirty="0"/>
          </a:p>
        </p:txBody>
      </p:sp>
    </p:spTree>
    <p:extLst>
      <p:ext uri="{BB962C8B-B14F-4D97-AF65-F5344CB8AC3E}">
        <p14:creationId xmlns:p14="http://schemas.microsoft.com/office/powerpoint/2010/main" val="3625274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Verb tenses in the abstract</a:t>
            </a:r>
            <a:endParaRPr lang="zh-CN" altLang="en-US" dirty="0"/>
          </a:p>
        </p:txBody>
      </p:sp>
      <p:sp>
        <p:nvSpPr>
          <p:cNvPr id="3" name="内容占位符 2"/>
          <p:cNvSpPr>
            <a:spLocks noGrp="1"/>
          </p:cNvSpPr>
          <p:nvPr>
            <p:ph idx="1"/>
          </p:nvPr>
        </p:nvSpPr>
        <p:spPr/>
        <p:txBody>
          <a:bodyPr/>
          <a:lstStyle/>
          <a:p>
            <a:r>
              <a:rPr lang="en-US" altLang="zh-CN" dirty="0" smtClean="0"/>
              <a:t>B=background</a:t>
            </a:r>
          </a:p>
          <a:p>
            <a:endParaRPr lang="en-US" altLang="zh-CN" dirty="0"/>
          </a:p>
          <a:p>
            <a:r>
              <a:rPr lang="en-US" altLang="zh-CN" dirty="0" smtClean="0"/>
              <a:t>Example:</a:t>
            </a:r>
          </a:p>
          <a:p>
            <a:r>
              <a:rPr lang="en-US" altLang="zh-CN" dirty="0" smtClean="0"/>
              <a:t>Mitochondrial DNA </a:t>
            </a:r>
            <a:r>
              <a:rPr lang="en-US" altLang="zh-CN" dirty="0" smtClean="0">
                <a:solidFill>
                  <a:srgbClr val="FF0000"/>
                </a:solidFill>
              </a:rPr>
              <a:t>has been </a:t>
            </a:r>
            <a:r>
              <a:rPr lang="en-US" altLang="zh-CN" dirty="0" smtClean="0"/>
              <a:t>the workhorse of research in </a:t>
            </a:r>
            <a:r>
              <a:rPr lang="en-US" altLang="zh-CN" dirty="0" err="1" smtClean="0"/>
              <a:t>phylogeography</a:t>
            </a:r>
            <a:r>
              <a:rPr lang="en-US" altLang="zh-CN" dirty="0" smtClean="0"/>
              <a:t> for almost two decades.</a:t>
            </a:r>
          </a:p>
          <a:p>
            <a:endParaRPr lang="en-US" altLang="zh-CN" dirty="0"/>
          </a:p>
          <a:p>
            <a:r>
              <a:rPr lang="zh-CN" altLang="en-US" dirty="0"/>
              <a:t>对某</a:t>
            </a:r>
            <a:r>
              <a:rPr lang="zh-CN" altLang="en-US" dirty="0" smtClean="0"/>
              <a:t>一研究趋势的概述。</a:t>
            </a:r>
            <a:endParaRPr lang="en-US" altLang="zh-CN" dirty="0" smtClean="0"/>
          </a:p>
          <a:p>
            <a:r>
              <a:rPr lang="zh-CN" altLang="en-US" dirty="0" smtClean="0"/>
              <a:t>现在完成时</a:t>
            </a:r>
            <a:endParaRPr lang="zh-CN" altLang="en-US" dirty="0"/>
          </a:p>
        </p:txBody>
      </p:sp>
    </p:spTree>
    <p:extLst>
      <p:ext uri="{BB962C8B-B14F-4D97-AF65-F5344CB8AC3E}">
        <p14:creationId xmlns:p14="http://schemas.microsoft.com/office/powerpoint/2010/main" val="38843758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Verb tenses in the abstract</a:t>
            </a:r>
            <a:endParaRPr lang="zh-CN" altLang="en-US" dirty="0"/>
          </a:p>
        </p:txBody>
      </p:sp>
      <p:sp>
        <p:nvSpPr>
          <p:cNvPr id="3" name="内容占位符 2"/>
          <p:cNvSpPr>
            <a:spLocks noGrp="1"/>
          </p:cNvSpPr>
          <p:nvPr>
            <p:ph idx="1"/>
          </p:nvPr>
        </p:nvSpPr>
        <p:spPr/>
        <p:txBody>
          <a:bodyPr/>
          <a:lstStyle/>
          <a:p>
            <a:r>
              <a:rPr lang="en-US" altLang="zh-CN" dirty="0" smtClean="0"/>
              <a:t>P=purpose</a:t>
            </a:r>
          </a:p>
          <a:p>
            <a:endParaRPr lang="en-US" altLang="zh-CN" dirty="0"/>
          </a:p>
          <a:p>
            <a:r>
              <a:rPr lang="en-US" altLang="zh-CN" dirty="0" smtClean="0"/>
              <a:t>Example:</a:t>
            </a:r>
          </a:p>
          <a:p>
            <a:r>
              <a:rPr lang="en-US" altLang="zh-CN" dirty="0" smtClean="0"/>
              <a:t>In this study the readability of tax booklets from nine states </a:t>
            </a:r>
            <a:r>
              <a:rPr lang="en-US" altLang="zh-CN" dirty="0" smtClean="0">
                <a:solidFill>
                  <a:srgbClr val="FF0000"/>
                </a:solidFill>
              </a:rPr>
              <a:t>was</a:t>
            </a:r>
            <a:r>
              <a:rPr lang="en-US" altLang="zh-CN" dirty="0" smtClean="0"/>
              <a:t> evaluated.</a:t>
            </a:r>
          </a:p>
          <a:p>
            <a:endParaRPr lang="en-US" altLang="zh-CN" dirty="0"/>
          </a:p>
          <a:p>
            <a:r>
              <a:rPr lang="zh-CN" altLang="en-US" dirty="0" smtClean="0"/>
              <a:t>如果采用“研究导向”</a:t>
            </a:r>
            <a:endParaRPr lang="en-US" altLang="zh-CN" dirty="0" smtClean="0"/>
          </a:p>
          <a:p>
            <a:r>
              <a:rPr lang="zh-CN" altLang="en-US" dirty="0" smtClean="0"/>
              <a:t>使用过去时</a:t>
            </a:r>
            <a:endParaRPr lang="zh-CN" altLang="en-US" dirty="0"/>
          </a:p>
        </p:txBody>
      </p:sp>
    </p:spTree>
    <p:extLst>
      <p:ext uri="{BB962C8B-B14F-4D97-AF65-F5344CB8AC3E}">
        <p14:creationId xmlns:p14="http://schemas.microsoft.com/office/powerpoint/2010/main" val="35890990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Verb tenses in the abstract</a:t>
            </a:r>
            <a:endParaRPr lang="zh-CN" altLang="en-US" dirty="0"/>
          </a:p>
        </p:txBody>
      </p:sp>
      <p:sp>
        <p:nvSpPr>
          <p:cNvPr id="3" name="内容占位符 2"/>
          <p:cNvSpPr>
            <a:spLocks noGrp="1"/>
          </p:cNvSpPr>
          <p:nvPr>
            <p:ph idx="1"/>
          </p:nvPr>
        </p:nvSpPr>
        <p:spPr/>
        <p:txBody>
          <a:bodyPr/>
          <a:lstStyle/>
          <a:p>
            <a:r>
              <a:rPr lang="en-US" altLang="zh-CN" dirty="0" smtClean="0"/>
              <a:t>P=purpose</a:t>
            </a:r>
          </a:p>
          <a:p>
            <a:endParaRPr lang="en-US" altLang="zh-CN" dirty="0"/>
          </a:p>
          <a:p>
            <a:r>
              <a:rPr lang="en-US" altLang="zh-CN" dirty="0" smtClean="0"/>
              <a:t>Example:</a:t>
            </a:r>
          </a:p>
          <a:p>
            <a:r>
              <a:rPr lang="en-US" altLang="zh-CN" dirty="0" smtClean="0"/>
              <a:t>This paper </a:t>
            </a:r>
            <a:r>
              <a:rPr lang="en-US" altLang="zh-CN" dirty="0" smtClean="0">
                <a:solidFill>
                  <a:srgbClr val="FF0000"/>
                </a:solidFill>
              </a:rPr>
              <a:t>discusses</a:t>
            </a:r>
            <a:r>
              <a:rPr lang="en-US" altLang="zh-CN" dirty="0" smtClean="0"/>
              <a:t> the problem of identifying differentially expressed groups of genes from a microarray experiment.</a:t>
            </a:r>
          </a:p>
          <a:p>
            <a:endParaRPr lang="en-US" altLang="zh-CN" dirty="0"/>
          </a:p>
          <a:p>
            <a:r>
              <a:rPr lang="zh-CN" altLang="en-US" dirty="0" smtClean="0"/>
              <a:t>如果采用“论文导向”</a:t>
            </a:r>
            <a:endParaRPr lang="en-US" altLang="zh-CN" dirty="0" smtClean="0"/>
          </a:p>
          <a:p>
            <a:r>
              <a:rPr lang="zh-CN" altLang="en-US" dirty="0" smtClean="0"/>
              <a:t>使用现在时</a:t>
            </a:r>
            <a:endParaRPr lang="zh-CN" altLang="en-US" dirty="0"/>
          </a:p>
        </p:txBody>
      </p:sp>
    </p:spTree>
    <p:extLst>
      <p:ext uri="{BB962C8B-B14F-4D97-AF65-F5344CB8AC3E}">
        <p14:creationId xmlns:p14="http://schemas.microsoft.com/office/powerpoint/2010/main" val="35770892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Verb tenses in the abstract</a:t>
            </a:r>
            <a:endParaRPr lang="zh-CN" altLang="en-US" dirty="0"/>
          </a:p>
        </p:txBody>
      </p:sp>
      <p:sp>
        <p:nvSpPr>
          <p:cNvPr id="3" name="内容占位符 2"/>
          <p:cNvSpPr>
            <a:spLocks noGrp="1"/>
          </p:cNvSpPr>
          <p:nvPr>
            <p:ph idx="1"/>
          </p:nvPr>
        </p:nvSpPr>
        <p:spPr/>
        <p:txBody>
          <a:bodyPr/>
          <a:lstStyle/>
          <a:p>
            <a:r>
              <a:rPr lang="en-US" altLang="zh-CN" dirty="0" smtClean="0"/>
              <a:t>M=method</a:t>
            </a:r>
          </a:p>
          <a:p>
            <a:endParaRPr lang="en-US" altLang="zh-CN" dirty="0"/>
          </a:p>
          <a:p>
            <a:r>
              <a:rPr lang="en-US" altLang="zh-CN" dirty="0" smtClean="0"/>
              <a:t>Example:</a:t>
            </a:r>
          </a:p>
          <a:p>
            <a:r>
              <a:rPr lang="en-US" altLang="zh-CN" dirty="0" smtClean="0"/>
              <a:t>Children performed a 5-trial task.</a:t>
            </a:r>
          </a:p>
          <a:p>
            <a:endParaRPr lang="en-US" altLang="zh-CN" dirty="0"/>
          </a:p>
          <a:p>
            <a:r>
              <a:rPr lang="zh-CN" altLang="en-US" dirty="0" smtClean="0"/>
              <a:t>过去时</a:t>
            </a:r>
            <a:endParaRPr lang="zh-CN" altLang="en-US" dirty="0"/>
          </a:p>
        </p:txBody>
      </p:sp>
    </p:spTree>
    <p:extLst>
      <p:ext uri="{BB962C8B-B14F-4D97-AF65-F5344CB8AC3E}">
        <p14:creationId xmlns:p14="http://schemas.microsoft.com/office/powerpoint/2010/main" val="20648703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Verb tenses in the abstract</a:t>
            </a:r>
            <a:endParaRPr lang="zh-CN" altLang="en-US" dirty="0"/>
          </a:p>
        </p:txBody>
      </p:sp>
      <p:sp>
        <p:nvSpPr>
          <p:cNvPr id="3" name="内容占位符 2"/>
          <p:cNvSpPr>
            <a:spLocks noGrp="1"/>
          </p:cNvSpPr>
          <p:nvPr>
            <p:ph idx="1"/>
          </p:nvPr>
        </p:nvSpPr>
        <p:spPr/>
        <p:txBody>
          <a:bodyPr/>
          <a:lstStyle/>
          <a:p>
            <a:r>
              <a:rPr lang="en-US" altLang="zh-CN" dirty="0" smtClean="0"/>
              <a:t>R=results</a:t>
            </a:r>
          </a:p>
          <a:p>
            <a:endParaRPr lang="en-US" altLang="zh-CN" dirty="0"/>
          </a:p>
          <a:p>
            <a:r>
              <a:rPr lang="en-US" altLang="zh-CN" dirty="0" smtClean="0"/>
              <a:t>Example:</a:t>
            </a:r>
          </a:p>
          <a:p>
            <a:r>
              <a:rPr lang="en-US" altLang="zh-CN" dirty="0" smtClean="0"/>
              <a:t>Older workers </a:t>
            </a:r>
            <a:r>
              <a:rPr lang="en-US" altLang="zh-CN" dirty="0" smtClean="0">
                <a:solidFill>
                  <a:srgbClr val="FF0000"/>
                </a:solidFill>
              </a:rPr>
              <a:t>surpassed</a:t>
            </a:r>
            <a:r>
              <a:rPr lang="en-US" altLang="zh-CN" dirty="0" smtClean="0"/>
              <a:t> younger ones in both speed and skill jobs.</a:t>
            </a:r>
          </a:p>
          <a:p>
            <a:endParaRPr lang="en-US" altLang="zh-CN" dirty="0"/>
          </a:p>
          <a:p>
            <a:r>
              <a:rPr lang="en-US" altLang="zh-CN" dirty="0" smtClean="0"/>
              <a:t>Example:</a:t>
            </a:r>
          </a:p>
          <a:p>
            <a:r>
              <a:rPr lang="en-US" altLang="zh-CN" dirty="0" smtClean="0"/>
              <a:t>Our results </a:t>
            </a:r>
            <a:r>
              <a:rPr lang="en-US" altLang="zh-CN" dirty="0" smtClean="0">
                <a:solidFill>
                  <a:srgbClr val="FF0000"/>
                </a:solidFill>
              </a:rPr>
              <a:t>illustrate</a:t>
            </a:r>
            <a:r>
              <a:rPr lang="en-US" altLang="zh-CN" dirty="0" smtClean="0"/>
              <a:t> the value of large discovery and follow-up samples for gaining further insights into the inherited basis of T2D.</a:t>
            </a:r>
            <a:endParaRPr lang="zh-CN" altLang="en-US" dirty="0"/>
          </a:p>
        </p:txBody>
      </p:sp>
    </p:spTree>
    <p:extLst>
      <p:ext uri="{BB962C8B-B14F-4D97-AF65-F5344CB8AC3E}">
        <p14:creationId xmlns:p14="http://schemas.microsoft.com/office/powerpoint/2010/main" val="20038580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Verb tenses in the abstract</a:t>
            </a:r>
            <a:endParaRPr lang="zh-CN" altLang="en-US" dirty="0"/>
          </a:p>
        </p:txBody>
      </p:sp>
      <p:sp>
        <p:nvSpPr>
          <p:cNvPr id="3" name="内容占位符 2"/>
          <p:cNvSpPr>
            <a:spLocks noGrp="1"/>
          </p:cNvSpPr>
          <p:nvPr>
            <p:ph idx="1"/>
          </p:nvPr>
        </p:nvSpPr>
        <p:spPr/>
        <p:txBody>
          <a:bodyPr/>
          <a:lstStyle/>
          <a:p>
            <a:r>
              <a:rPr lang="en-US" altLang="zh-CN" dirty="0" smtClean="0"/>
              <a:t>C=conclusions</a:t>
            </a:r>
          </a:p>
          <a:p>
            <a:endParaRPr lang="en-US" altLang="zh-CN" dirty="0"/>
          </a:p>
          <a:p>
            <a:r>
              <a:rPr lang="en-US" altLang="zh-CN" dirty="0" smtClean="0"/>
              <a:t>The results </a:t>
            </a:r>
            <a:r>
              <a:rPr lang="en-US" altLang="zh-CN" dirty="0" smtClean="0">
                <a:solidFill>
                  <a:srgbClr val="FF0000"/>
                </a:solidFill>
              </a:rPr>
              <a:t>suggest</a:t>
            </a:r>
            <a:r>
              <a:rPr lang="en-US" altLang="zh-CN" dirty="0" smtClean="0"/>
              <a:t> that the presence of unique sets of industry factors </a:t>
            </a:r>
            <a:r>
              <a:rPr lang="en-US" altLang="zh-CN" dirty="0" smtClean="0">
                <a:solidFill>
                  <a:srgbClr val="FF0000"/>
                </a:solidFill>
              </a:rPr>
              <a:t>can </a:t>
            </a:r>
            <a:r>
              <a:rPr lang="en-US" altLang="zh-CN" dirty="0" smtClean="0"/>
              <a:t>be used to explain variation in economic growth.</a:t>
            </a:r>
          </a:p>
          <a:p>
            <a:endParaRPr lang="en-US" altLang="zh-CN" dirty="0"/>
          </a:p>
          <a:p>
            <a:r>
              <a:rPr lang="en-US" altLang="zh-CN" dirty="0" smtClean="0"/>
              <a:t>Tentative verbs/Modal auxiliaries</a:t>
            </a:r>
            <a:endParaRPr lang="zh-CN" altLang="en-US" dirty="0"/>
          </a:p>
        </p:txBody>
      </p:sp>
    </p:spTree>
    <p:extLst>
      <p:ext uri="{BB962C8B-B14F-4D97-AF65-F5344CB8AC3E}">
        <p14:creationId xmlns:p14="http://schemas.microsoft.com/office/powerpoint/2010/main" val="1959878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Why abstracts are so important</a:t>
            </a:r>
            <a:endParaRPr lang="zh-CN" altLang="en-US" dirty="0"/>
          </a:p>
        </p:txBody>
      </p:sp>
      <p:sp>
        <p:nvSpPr>
          <p:cNvPr id="3" name="内容占位符 2"/>
          <p:cNvSpPr>
            <a:spLocks noGrp="1"/>
          </p:cNvSpPr>
          <p:nvPr>
            <p:ph idx="1"/>
          </p:nvPr>
        </p:nvSpPr>
        <p:spPr/>
        <p:txBody>
          <a:bodyPr>
            <a:normAutofit/>
          </a:bodyPr>
          <a:lstStyle/>
          <a:p>
            <a:r>
              <a:rPr lang="en-US" altLang="zh-CN" sz="3200" dirty="0" smtClean="0"/>
              <a:t>For busy readers the abstract, sometimes called the summary, may be the only part of the paper they read, unless it succeeds in convincing them to take the time to read the whole paper!</a:t>
            </a:r>
            <a:endParaRPr lang="zh-CN" altLang="en-US" sz="32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4366" y="3289963"/>
            <a:ext cx="4561765" cy="3421324"/>
          </a:xfrm>
          <a:prstGeom prst="rect">
            <a:avLst/>
          </a:prstGeom>
        </p:spPr>
      </p:pic>
    </p:spTree>
    <p:extLst>
      <p:ext uri="{BB962C8B-B14F-4D97-AF65-F5344CB8AC3E}">
        <p14:creationId xmlns:p14="http://schemas.microsoft.com/office/powerpoint/2010/main" val="3267730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Why abstracts are so important</a:t>
            </a:r>
            <a:endParaRPr lang="zh-CN" altLang="en-US" dirty="0"/>
          </a:p>
        </p:txBody>
      </p:sp>
      <p:sp>
        <p:nvSpPr>
          <p:cNvPr id="3" name="内容占位符 2"/>
          <p:cNvSpPr>
            <a:spLocks noGrp="1"/>
          </p:cNvSpPr>
          <p:nvPr>
            <p:ph idx="1"/>
          </p:nvPr>
        </p:nvSpPr>
        <p:spPr/>
        <p:txBody>
          <a:bodyPr>
            <a:normAutofit/>
          </a:bodyPr>
          <a:lstStyle/>
          <a:p>
            <a:r>
              <a:rPr lang="en-US" altLang="zh-CN" sz="3200" dirty="0" smtClean="0"/>
              <a:t>For readers in developing countries with limited access to the literature, the abstract may be the only information on your work that is available to them.</a:t>
            </a:r>
            <a:endParaRPr lang="zh-CN" altLang="en-US" sz="3200" dirty="0"/>
          </a:p>
        </p:txBody>
      </p:sp>
    </p:spTree>
    <p:extLst>
      <p:ext uri="{BB962C8B-B14F-4D97-AF65-F5344CB8AC3E}">
        <p14:creationId xmlns:p14="http://schemas.microsoft.com/office/powerpoint/2010/main" val="587851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Why abstracts are so important</a:t>
            </a:r>
            <a:endParaRPr lang="zh-CN" altLang="en-US" dirty="0"/>
          </a:p>
        </p:txBody>
      </p:sp>
      <p:sp>
        <p:nvSpPr>
          <p:cNvPr id="3" name="内容占位符 2"/>
          <p:cNvSpPr>
            <a:spLocks noGrp="1"/>
          </p:cNvSpPr>
          <p:nvPr>
            <p:ph idx="1"/>
          </p:nvPr>
        </p:nvSpPr>
        <p:spPr/>
        <p:txBody>
          <a:bodyPr>
            <a:normAutofit/>
          </a:bodyPr>
          <a:lstStyle/>
          <a:p>
            <a:r>
              <a:rPr lang="en-US" altLang="zh-CN" sz="3200" dirty="0" smtClean="0"/>
              <a:t>Abstracting services may use the text of the title plus the abstract and keywords for their searchable database.</a:t>
            </a:r>
            <a:endParaRPr lang="zh-CN" altLang="en-US" sz="3200" dirty="0"/>
          </a:p>
        </p:txBody>
      </p:sp>
    </p:spTree>
    <p:extLst>
      <p:ext uri="{BB962C8B-B14F-4D97-AF65-F5344CB8AC3E}">
        <p14:creationId xmlns:p14="http://schemas.microsoft.com/office/powerpoint/2010/main" val="2665990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Typical information elements</a:t>
            </a:r>
            <a:endParaRPr lang="zh-CN" altLang="en-US" dirty="0"/>
          </a:p>
        </p:txBody>
      </p:sp>
      <p:sp>
        <p:nvSpPr>
          <p:cNvPr id="3" name="内容占位符 2"/>
          <p:cNvSpPr>
            <a:spLocks noGrp="1"/>
          </p:cNvSpPr>
          <p:nvPr>
            <p:ph idx="1"/>
          </p:nvPr>
        </p:nvSpPr>
        <p:spPr/>
        <p:txBody>
          <a:bodyPr/>
          <a:lstStyle/>
          <a:p>
            <a:r>
              <a:rPr lang="en-US" altLang="zh-CN" dirty="0" smtClean="0"/>
              <a:t>B=some background information</a:t>
            </a:r>
          </a:p>
          <a:p>
            <a:r>
              <a:rPr lang="en-US" altLang="zh-CN" dirty="0" smtClean="0"/>
              <a:t>P=the principal activity (or purpose) of the study and its scope</a:t>
            </a:r>
          </a:p>
          <a:p>
            <a:r>
              <a:rPr lang="en-US" altLang="zh-CN" dirty="0" smtClean="0"/>
              <a:t>M=some information about the methods used in the study</a:t>
            </a:r>
          </a:p>
          <a:p>
            <a:r>
              <a:rPr lang="en-US" altLang="zh-CN" dirty="0" smtClean="0"/>
              <a:t>R=the most important results of the study</a:t>
            </a:r>
          </a:p>
          <a:p>
            <a:r>
              <a:rPr lang="en-US" altLang="zh-CN" dirty="0" smtClean="0"/>
              <a:t>C=a statement of conclusion or recommendation</a:t>
            </a:r>
            <a:endParaRPr lang="zh-CN" altLang="en-US" dirty="0"/>
          </a:p>
        </p:txBody>
      </p:sp>
    </p:spTree>
    <p:extLst>
      <p:ext uri="{BB962C8B-B14F-4D97-AF65-F5344CB8AC3E}">
        <p14:creationId xmlns:p14="http://schemas.microsoft.com/office/powerpoint/2010/main" val="2253789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Typical information elements</a:t>
            </a:r>
            <a:endParaRPr lang="zh-CN" altLang="en-US" dirty="0"/>
          </a:p>
        </p:txBody>
      </p:sp>
      <p:sp>
        <p:nvSpPr>
          <p:cNvPr id="3" name="内容占位符 2"/>
          <p:cNvSpPr>
            <a:spLocks noGrp="1"/>
          </p:cNvSpPr>
          <p:nvPr>
            <p:ph idx="1"/>
          </p:nvPr>
        </p:nvSpPr>
        <p:spPr/>
        <p:txBody>
          <a:bodyPr/>
          <a:lstStyle/>
          <a:p>
            <a:r>
              <a:rPr lang="en-US" altLang="zh-CN" dirty="0" smtClean="0"/>
              <a:t>B=background </a:t>
            </a:r>
          </a:p>
          <a:p>
            <a:r>
              <a:rPr lang="en-US" altLang="zh-CN" dirty="0" smtClean="0"/>
              <a:t>P=purpose</a:t>
            </a:r>
          </a:p>
          <a:p>
            <a:r>
              <a:rPr lang="en-US" altLang="zh-CN" dirty="0" smtClean="0"/>
              <a:t>M=methods </a:t>
            </a:r>
          </a:p>
          <a:p>
            <a:r>
              <a:rPr lang="en-US" altLang="zh-CN" dirty="0" smtClean="0"/>
              <a:t>R=results </a:t>
            </a:r>
          </a:p>
          <a:p>
            <a:r>
              <a:rPr lang="en-US" altLang="zh-CN" dirty="0" smtClean="0"/>
              <a:t>C=conclusion </a:t>
            </a:r>
            <a:endParaRPr lang="zh-CN" altLang="en-US" dirty="0"/>
          </a:p>
        </p:txBody>
      </p:sp>
    </p:spTree>
    <p:extLst>
      <p:ext uri="{BB962C8B-B14F-4D97-AF65-F5344CB8AC3E}">
        <p14:creationId xmlns:p14="http://schemas.microsoft.com/office/powerpoint/2010/main" val="804997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7421" y="365125"/>
            <a:ext cx="11778018" cy="576571"/>
          </a:xfrm>
        </p:spPr>
        <p:txBody>
          <a:bodyPr>
            <a:normAutofit fontScale="90000"/>
          </a:bodyPr>
          <a:lstStyle/>
          <a:p>
            <a:r>
              <a:rPr lang="en-US" altLang="zh-CN" dirty="0"/>
              <a:t>Composing letters with a simulated listening typewriter</a:t>
            </a:r>
            <a:r>
              <a:rPr lang="zh-CN" altLang="zh-CN" dirty="0"/>
              <a:t/>
            </a:r>
            <a:br>
              <a:rPr lang="zh-CN" altLang="zh-CN" dirty="0"/>
            </a:br>
            <a:endParaRPr lang="zh-CN" altLang="en-US" dirty="0"/>
          </a:p>
        </p:txBody>
      </p:sp>
      <p:sp>
        <p:nvSpPr>
          <p:cNvPr id="3" name="内容占位符 2"/>
          <p:cNvSpPr>
            <a:spLocks noGrp="1"/>
          </p:cNvSpPr>
          <p:nvPr>
            <p:ph idx="1"/>
          </p:nvPr>
        </p:nvSpPr>
        <p:spPr>
          <a:xfrm>
            <a:off x="300251" y="941696"/>
            <a:ext cx="11655188" cy="5732059"/>
          </a:xfrm>
        </p:spPr>
        <p:txBody>
          <a:bodyPr>
            <a:normAutofit lnSpcReduction="10000"/>
          </a:bodyPr>
          <a:lstStyle/>
          <a:p>
            <a:pPr marL="0" indent="0" algn="just">
              <a:buNone/>
            </a:pPr>
            <a:r>
              <a:rPr lang="en-US" altLang="zh-CN" dirty="0"/>
              <a:t>1. </a:t>
            </a:r>
            <a:r>
              <a:rPr lang="en-US" altLang="zh-CN" sz="3200" dirty="0"/>
              <a:t>With a listening typewriter, what an author says would be automatically recognized and displayed in front of him or her. 2. However, speech recognition is not yet advanced enough to provide people with a reliable listening typewriter. 3. An aim of our experiments was to determine if an imperfect listening typewriter would be useful for composing letters. 4. Participants dictated letter, either in isolated words or in consecutive word speech. 5. They did this with simulations of listening typewriters that recognized either a limited vocabulary or an unlimited vocabulary. 6. Results indicated that some versions, even upon first using them, were at least as good as traditional methods of handwriting and dictating. 7. Isolated word speech with large vocabularies may provide the basis for a useful listening typewriter.</a:t>
            </a:r>
            <a:endParaRPr lang="zh-CN" altLang="zh-CN" sz="3200" dirty="0"/>
          </a:p>
          <a:p>
            <a:pPr marL="0" indent="0">
              <a:buNone/>
            </a:pPr>
            <a:endParaRPr lang="zh-CN" altLang="en-US" dirty="0"/>
          </a:p>
        </p:txBody>
      </p:sp>
    </p:spTree>
    <p:extLst>
      <p:ext uri="{BB962C8B-B14F-4D97-AF65-F5344CB8AC3E}">
        <p14:creationId xmlns:p14="http://schemas.microsoft.com/office/powerpoint/2010/main" val="321221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7421" y="365125"/>
            <a:ext cx="11778018" cy="576571"/>
          </a:xfrm>
        </p:spPr>
        <p:txBody>
          <a:bodyPr>
            <a:normAutofit fontScale="90000"/>
          </a:bodyPr>
          <a:lstStyle/>
          <a:p>
            <a:r>
              <a:rPr lang="en-US" altLang="zh-CN" dirty="0"/>
              <a:t>Composing letters with a simulated listening typewriter</a:t>
            </a:r>
            <a:r>
              <a:rPr lang="zh-CN" altLang="zh-CN" dirty="0"/>
              <a:t/>
            </a:r>
            <a:br>
              <a:rPr lang="zh-CN" altLang="zh-CN" dirty="0"/>
            </a:br>
            <a:endParaRPr lang="zh-CN" altLang="en-US" dirty="0"/>
          </a:p>
        </p:txBody>
      </p:sp>
      <p:sp>
        <p:nvSpPr>
          <p:cNvPr id="3" name="内容占位符 2"/>
          <p:cNvSpPr>
            <a:spLocks noGrp="1"/>
          </p:cNvSpPr>
          <p:nvPr>
            <p:ph idx="1"/>
          </p:nvPr>
        </p:nvSpPr>
        <p:spPr>
          <a:xfrm>
            <a:off x="300251" y="941696"/>
            <a:ext cx="11655188" cy="5732059"/>
          </a:xfrm>
        </p:spPr>
        <p:txBody>
          <a:bodyPr>
            <a:normAutofit/>
          </a:bodyPr>
          <a:lstStyle/>
          <a:p>
            <a:pPr marL="514350" indent="-514350" algn="just">
              <a:buAutoNum type="arabicPeriod"/>
            </a:pPr>
            <a:r>
              <a:rPr lang="en-US" altLang="zh-CN" sz="3200" dirty="0" smtClean="0"/>
              <a:t>With </a:t>
            </a:r>
            <a:r>
              <a:rPr lang="en-US" altLang="zh-CN" sz="3200" dirty="0"/>
              <a:t>a listening typewriter, what an author says would be automatically recognized and displayed in front of him or her. 2. However, speech recognition is not yet advanced enough to provide people with a reliable listening typewriter. </a:t>
            </a:r>
            <a:endParaRPr lang="en-US" altLang="zh-CN" sz="3200" dirty="0" smtClean="0"/>
          </a:p>
          <a:p>
            <a:pPr marL="514350" indent="-514350" algn="just">
              <a:buAutoNum type="arabicPeriod"/>
            </a:pPr>
            <a:endParaRPr lang="en-US" altLang="zh-CN" sz="3200" dirty="0"/>
          </a:p>
          <a:p>
            <a:pPr marL="0" indent="0" algn="ctr">
              <a:buNone/>
            </a:pPr>
            <a:r>
              <a:rPr lang="en-US" altLang="zh-CN" sz="3200" dirty="0" smtClean="0"/>
              <a:t>Background </a:t>
            </a:r>
            <a:endParaRPr lang="zh-CN" altLang="zh-CN" sz="3200" dirty="0"/>
          </a:p>
          <a:p>
            <a:pPr marL="0" indent="0">
              <a:buNone/>
            </a:pPr>
            <a:endParaRPr lang="zh-CN" altLang="en-US" dirty="0"/>
          </a:p>
        </p:txBody>
      </p:sp>
    </p:spTree>
    <p:extLst>
      <p:ext uri="{BB962C8B-B14F-4D97-AF65-F5344CB8AC3E}">
        <p14:creationId xmlns:p14="http://schemas.microsoft.com/office/powerpoint/2010/main" val="185755223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1110</Words>
  <Application>Microsoft Office PowerPoint</Application>
  <PresentationFormat>宽屏</PresentationFormat>
  <Paragraphs>150</Paragraphs>
  <Slides>26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宋体</vt:lpstr>
      <vt:lpstr>Arial</vt:lpstr>
      <vt:lpstr>Calibri</vt:lpstr>
      <vt:lpstr>Calibri Light</vt:lpstr>
      <vt:lpstr>Times New Roman</vt:lpstr>
      <vt:lpstr>Office 主题</vt:lpstr>
      <vt:lpstr>Scientific Writing</vt:lpstr>
      <vt:lpstr>PowerPoint 演示文稿</vt:lpstr>
      <vt:lpstr>Why abstracts are so important</vt:lpstr>
      <vt:lpstr>Why abstracts are so important</vt:lpstr>
      <vt:lpstr>Why abstracts are so important</vt:lpstr>
      <vt:lpstr>Typical information elements</vt:lpstr>
      <vt:lpstr>Typical information elements</vt:lpstr>
      <vt:lpstr>Composing letters with a simulated listening typewriter </vt:lpstr>
      <vt:lpstr>Composing letters with a simulated listening typewriter </vt:lpstr>
      <vt:lpstr>Composing letters with a simulated listening typewriter </vt:lpstr>
      <vt:lpstr>Composing letters with a simulated listening typewriter </vt:lpstr>
      <vt:lpstr>Composing letters with a simulated listening typewriter </vt:lpstr>
      <vt:lpstr>Composing letters with a simulated listening typewriter </vt:lpstr>
      <vt:lpstr>Again </vt:lpstr>
      <vt:lpstr>Introducing the problem</vt:lpstr>
      <vt:lpstr>Describing the methods</vt:lpstr>
      <vt:lpstr>Stating the objective of purpose</vt:lpstr>
      <vt:lpstr>Outlining chief results or findings</vt:lpstr>
      <vt:lpstr>Making recommendations</vt:lpstr>
      <vt:lpstr>Verb tenses in the abstract</vt:lpstr>
      <vt:lpstr>Verb tenses in the abstract</vt:lpstr>
      <vt:lpstr>Verb tenses in the abstract</vt:lpstr>
      <vt:lpstr>Verb tenses in the abstract</vt:lpstr>
      <vt:lpstr>Verb tenses in the abstract</vt:lpstr>
      <vt:lpstr>Verb tenses in the abstract</vt:lpstr>
      <vt:lpstr>Verb tenses in the abstract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Writing</dc:title>
  <dc:creator>gaoyuan</dc:creator>
  <cp:lastModifiedBy>gaoyuan</cp:lastModifiedBy>
  <cp:revision>14</cp:revision>
  <dcterms:created xsi:type="dcterms:W3CDTF">2017-11-16T01:20:57Z</dcterms:created>
  <dcterms:modified xsi:type="dcterms:W3CDTF">2017-12-07T23:47:23Z</dcterms:modified>
</cp:coreProperties>
</file>