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87" r:id="rId5"/>
    <p:sldId id="288" r:id="rId6"/>
    <p:sldId id="289" r:id="rId7"/>
    <p:sldId id="290" r:id="rId8"/>
    <p:sldId id="291" r:id="rId9"/>
    <p:sldId id="258" r:id="rId10"/>
    <p:sldId id="259" r:id="rId11"/>
    <p:sldId id="261" r:id="rId12"/>
    <p:sldId id="260" r:id="rId13"/>
    <p:sldId id="262" r:id="rId14"/>
    <p:sldId id="263" r:id="rId15"/>
    <p:sldId id="264" r:id="rId16"/>
    <p:sldId id="265" r:id="rId17"/>
    <p:sldId id="266" r:id="rId18"/>
    <p:sldId id="267" r:id="rId19"/>
    <p:sldId id="269" r:id="rId20"/>
    <p:sldId id="273" r:id="rId21"/>
    <p:sldId id="274" r:id="rId22"/>
    <p:sldId id="292" r:id="rId23"/>
    <p:sldId id="293" r:id="rId24"/>
    <p:sldId id="275" r:id="rId25"/>
    <p:sldId id="294" r:id="rId26"/>
    <p:sldId id="295" r:id="rId27"/>
    <p:sldId id="296" r:id="rId28"/>
    <p:sldId id="279" r:id="rId29"/>
    <p:sldId id="281" r:id="rId30"/>
    <p:sldId id="282" r:id="rId31"/>
    <p:sldId id="280" r:id="rId32"/>
    <p:sldId id="277" r:id="rId33"/>
    <p:sldId id="283" r:id="rId34"/>
    <p:sldId id="284" r:id="rId35"/>
    <p:sldId id="297" r:id="rId36"/>
    <p:sldId id="298" r:id="rId37"/>
    <p:sldId id="299" r:id="rId38"/>
    <p:sldId id="300" r:id="rId39"/>
    <p:sldId id="301" r:id="rId40"/>
    <p:sldId id="302" r:id="rId41"/>
    <p:sldId id="303" r:id="rId42"/>
    <p:sldId id="304" r:id="rId43"/>
    <p:sldId id="285"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7B46C68-758E-4528-92EB-84F8DE3E0266}" type="datetimeFigureOut">
              <a:rPr lang="zh-CN" altLang="en-US" smtClean="0"/>
              <a:t>2017/12/18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34FD88-60A0-4AF7-8184-A686C6BD895E}" type="slidenum">
              <a:rPr lang="zh-CN" altLang="en-US" smtClean="0"/>
              <a:t>‹#›</a:t>
            </a:fld>
            <a:endParaRPr lang="zh-CN" altLang="en-US"/>
          </a:p>
        </p:txBody>
      </p:sp>
    </p:spTree>
    <p:extLst>
      <p:ext uri="{BB962C8B-B14F-4D97-AF65-F5344CB8AC3E}">
        <p14:creationId xmlns:p14="http://schemas.microsoft.com/office/powerpoint/2010/main" val="321343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7B46C68-758E-4528-92EB-84F8DE3E0266}" type="datetimeFigureOut">
              <a:rPr lang="zh-CN" altLang="en-US" smtClean="0"/>
              <a:t>2017/12/18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34FD88-60A0-4AF7-8184-A686C6BD895E}" type="slidenum">
              <a:rPr lang="zh-CN" altLang="en-US" smtClean="0"/>
              <a:t>‹#›</a:t>
            </a:fld>
            <a:endParaRPr lang="zh-CN" altLang="en-US"/>
          </a:p>
        </p:txBody>
      </p:sp>
    </p:spTree>
    <p:extLst>
      <p:ext uri="{BB962C8B-B14F-4D97-AF65-F5344CB8AC3E}">
        <p14:creationId xmlns:p14="http://schemas.microsoft.com/office/powerpoint/2010/main" val="3683359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7B46C68-758E-4528-92EB-84F8DE3E0266}" type="datetimeFigureOut">
              <a:rPr lang="zh-CN" altLang="en-US" smtClean="0"/>
              <a:t>2017/12/18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34FD88-60A0-4AF7-8184-A686C6BD895E}" type="slidenum">
              <a:rPr lang="zh-CN" altLang="en-US" smtClean="0"/>
              <a:t>‹#›</a:t>
            </a:fld>
            <a:endParaRPr lang="zh-CN" altLang="en-US"/>
          </a:p>
        </p:txBody>
      </p:sp>
    </p:spTree>
    <p:extLst>
      <p:ext uri="{BB962C8B-B14F-4D97-AF65-F5344CB8AC3E}">
        <p14:creationId xmlns:p14="http://schemas.microsoft.com/office/powerpoint/2010/main" val="2626951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7B46C68-758E-4528-92EB-84F8DE3E0266}" type="datetimeFigureOut">
              <a:rPr lang="zh-CN" altLang="en-US" smtClean="0"/>
              <a:t>2017/12/18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34FD88-60A0-4AF7-8184-A686C6BD895E}" type="slidenum">
              <a:rPr lang="zh-CN" altLang="en-US" smtClean="0"/>
              <a:t>‹#›</a:t>
            </a:fld>
            <a:endParaRPr lang="zh-CN" altLang="en-US"/>
          </a:p>
        </p:txBody>
      </p:sp>
    </p:spTree>
    <p:extLst>
      <p:ext uri="{BB962C8B-B14F-4D97-AF65-F5344CB8AC3E}">
        <p14:creationId xmlns:p14="http://schemas.microsoft.com/office/powerpoint/2010/main" val="371182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7B46C68-758E-4528-92EB-84F8DE3E0266}" type="datetimeFigureOut">
              <a:rPr lang="zh-CN" altLang="en-US" smtClean="0"/>
              <a:t>2017/12/18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34FD88-60A0-4AF7-8184-A686C6BD895E}" type="slidenum">
              <a:rPr lang="zh-CN" altLang="en-US" smtClean="0"/>
              <a:t>‹#›</a:t>
            </a:fld>
            <a:endParaRPr lang="zh-CN" altLang="en-US"/>
          </a:p>
        </p:txBody>
      </p:sp>
    </p:spTree>
    <p:extLst>
      <p:ext uri="{BB962C8B-B14F-4D97-AF65-F5344CB8AC3E}">
        <p14:creationId xmlns:p14="http://schemas.microsoft.com/office/powerpoint/2010/main" val="4023165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7B46C68-758E-4528-92EB-84F8DE3E0266}" type="datetimeFigureOut">
              <a:rPr lang="zh-CN" altLang="en-US" smtClean="0"/>
              <a:t>2017/12/18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34FD88-60A0-4AF7-8184-A686C6BD895E}" type="slidenum">
              <a:rPr lang="zh-CN" altLang="en-US" smtClean="0"/>
              <a:t>‹#›</a:t>
            </a:fld>
            <a:endParaRPr lang="zh-CN" altLang="en-US"/>
          </a:p>
        </p:txBody>
      </p:sp>
    </p:spTree>
    <p:extLst>
      <p:ext uri="{BB962C8B-B14F-4D97-AF65-F5344CB8AC3E}">
        <p14:creationId xmlns:p14="http://schemas.microsoft.com/office/powerpoint/2010/main" val="26171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7B46C68-758E-4528-92EB-84F8DE3E0266}" type="datetimeFigureOut">
              <a:rPr lang="zh-CN" altLang="en-US" smtClean="0"/>
              <a:t>2017/12/18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934FD88-60A0-4AF7-8184-A686C6BD895E}" type="slidenum">
              <a:rPr lang="zh-CN" altLang="en-US" smtClean="0"/>
              <a:t>‹#›</a:t>
            </a:fld>
            <a:endParaRPr lang="zh-CN" altLang="en-US"/>
          </a:p>
        </p:txBody>
      </p:sp>
    </p:spTree>
    <p:extLst>
      <p:ext uri="{BB962C8B-B14F-4D97-AF65-F5344CB8AC3E}">
        <p14:creationId xmlns:p14="http://schemas.microsoft.com/office/powerpoint/2010/main" val="234802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7B46C68-758E-4528-92EB-84F8DE3E0266}" type="datetimeFigureOut">
              <a:rPr lang="zh-CN" altLang="en-US" smtClean="0"/>
              <a:t>2017/12/18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34FD88-60A0-4AF7-8184-A686C6BD895E}" type="slidenum">
              <a:rPr lang="zh-CN" altLang="en-US" smtClean="0"/>
              <a:t>‹#›</a:t>
            </a:fld>
            <a:endParaRPr lang="zh-CN" altLang="en-US"/>
          </a:p>
        </p:txBody>
      </p:sp>
    </p:spTree>
    <p:extLst>
      <p:ext uri="{BB962C8B-B14F-4D97-AF65-F5344CB8AC3E}">
        <p14:creationId xmlns:p14="http://schemas.microsoft.com/office/powerpoint/2010/main" val="3733376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B46C68-758E-4528-92EB-84F8DE3E0266}" type="datetimeFigureOut">
              <a:rPr lang="zh-CN" altLang="en-US" smtClean="0"/>
              <a:t>2017/12/18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934FD88-60A0-4AF7-8184-A686C6BD895E}" type="slidenum">
              <a:rPr lang="zh-CN" altLang="en-US" smtClean="0"/>
              <a:t>‹#›</a:t>
            </a:fld>
            <a:endParaRPr lang="zh-CN" altLang="en-US"/>
          </a:p>
        </p:txBody>
      </p:sp>
    </p:spTree>
    <p:extLst>
      <p:ext uri="{BB962C8B-B14F-4D97-AF65-F5344CB8AC3E}">
        <p14:creationId xmlns:p14="http://schemas.microsoft.com/office/powerpoint/2010/main" val="3111201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7B46C68-758E-4528-92EB-84F8DE3E0266}" type="datetimeFigureOut">
              <a:rPr lang="zh-CN" altLang="en-US" smtClean="0"/>
              <a:t>2017/12/18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34FD88-60A0-4AF7-8184-A686C6BD895E}" type="slidenum">
              <a:rPr lang="zh-CN" altLang="en-US" smtClean="0"/>
              <a:t>‹#›</a:t>
            </a:fld>
            <a:endParaRPr lang="zh-CN" altLang="en-US"/>
          </a:p>
        </p:txBody>
      </p:sp>
    </p:spTree>
    <p:extLst>
      <p:ext uri="{BB962C8B-B14F-4D97-AF65-F5344CB8AC3E}">
        <p14:creationId xmlns:p14="http://schemas.microsoft.com/office/powerpoint/2010/main" val="315606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7B46C68-758E-4528-92EB-84F8DE3E0266}" type="datetimeFigureOut">
              <a:rPr lang="zh-CN" altLang="en-US" smtClean="0"/>
              <a:t>2017/12/18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34FD88-60A0-4AF7-8184-A686C6BD895E}" type="slidenum">
              <a:rPr lang="zh-CN" altLang="en-US" smtClean="0"/>
              <a:t>‹#›</a:t>
            </a:fld>
            <a:endParaRPr lang="zh-CN" altLang="en-US"/>
          </a:p>
        </p:txBody>
      </p:sp>
    </p:spTree>
    <p:extLst>
      <p:ext uri="{BB962C8B-B14F-4D97-AF65-F5344CB8AC3E}">
        <p14:creationId xmlns:p14="http://schemas.microsoft.com/office/powerpoint/2010/main" val="135336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46C68-758E-4528-92EB-84F8DE3E0266}" type="datetimeFigureOut">
              <a:rPr lang="zh-CN" altLang="en-US" smtClean="0"/>
              <a:t>2017/12/18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4FD88-60A0-4AF7-8184-A686C6BD895E}" type="slidenum">
              <a:rPr lang="zh-CN" altLang="en-US" smtClean="0"/>
              <a:t>‹#›</a:t>
            </a:fld>
            <a:endParaRPr lang="zh-CN" altLang="en-US"/>
          </a:p>
        </p:txBody>
      </p:sp>
    </p:spTree>
    <p:extLst>
      <p:ext uri="{BB962C8B-B14F-4D97-AF65-F5344CB8AC3E}">
        <p14:creationId xmlns:p14="http://schemas.microsoft.com/office/powerpoint/2010/main" val="2879042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lang="en-US" altLang="zh-CN" b="1" smtClean="0">
                <a:latin typeface="Times New Roman" panose="02020603050405020304" pitchFamily="18" charset="0"/>
                <a:cs typeface="Times New Roman" panose="02020603050405020304" pitchFamily="18" charset="0"/>
              </a:rPr>
              <a:t>Academic </a:t>
            </a:r>
            <a:r>
              <a:rPr lang="en-US" altLang="zh-CN" b="1" dirty="0" smtClean="0">
                <a:latin typeface="Times New Roman" panose="02020603050405020304" pitchFamily="18" charset="0"/>
                <a:cs typeface="Times New Roman" panose="02020603050405020304" pitchFamily="18" charset="0"/>
              </a:rPr>
              <a:t>writing</a:t>
            </a:r>
            <a:endParaRPr lang="zh-CN" altLang="en-US"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normAutofit/>
          </a:bodyPr>
          <a:lstStyle/>
          <a:p>
            <a:pPr algn="r"/>
            <a:r>
              <a:rPr lang="en-US" altLang="zh-CN" sz="3200" dirty="0" smtClean="0">
                <a:latin typeface="Times New Roman" panose="02020603050405020304" pitchFamily="18" charset="0"/>
                <a:cs typeface="Times New Roman" panose="02020603050405020304" pitchFamily="18" charset="0"/>
              </a:rPr>
              <a:t>Week 13</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203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Information conventions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Original hypothesis</a:t>
            </a:r>
          </a:p>
          <a:p>
            <a:endParaRPr lang="en-US" altLang="zh-CN" dirty="0"/>
          </a:p>
          <a:p>
            <a:r>
              <a:rPr lang="en-US" altLang="zh-CN" dirty="0" smtClean="0"/>
              <a:t>Findings</a:t>
            </a:r>
          </a:p>
          <a:p>
            <a:endParaRPr lang="en-US" altLang="zh-CN" dirty="0"/>
          </a:p>
          <a:p>
            <a:r>
              <a:rPr lang="en-US" altLang="zh-CN" dirty="0" smtClean="0"/>
              <a:t>Explanation for findings</a:t>
            </a:r>
          </a:p>
          <a:p>
            <a:endParaRPr lang="en-US" altLang="zh-CN" dirty="0"/>
          </a:p>
          <a:p>
            <a:r>
              <a:rPr lang="en-US" altLang="zh-CN" dirty="0" smtClean="0"/>
              <a:t>Limitations</a:t>
            </a:r>
          </a:p>
          <a:p>
            <a:endParaRPr lang="en-US" altLang="zh-CN" dirty="0"/>
          </a:p>
          <a:p>
            <a:r>
              <a:rPr lang="en-US" altLang="zh-CN" dirty="0" smtClean="0"/>
              <a:t>Need for further research</a:t>
            </a:r>
            <a:endParaRPr lang="zh-CN" altLang="en-US" dirty="0"/>
          </a:p>
        </p:txBody>
      </p:sp>
    </p:spTree>
    <p:extLst>
      <p:ext uri="{BB962C8B-B14F-4D97-AF65-F5344CB8AC3E}">
        <p14:creationId xmlns:p14="http://schemas.microsoft.com/office/powerpoint/2010/main" val="2211333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Information conventions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Original hypothesis: 1</a:t>
            </a:r>
          </a:p>
          <a:p>
            <a:endParaRPr lang="en-US" altLang="zh-CN" dirty="0"/>
          </a:p>
          <a:p>
            <a:r>
              <a:rPr lang="en-US" altLang="zh-CN" dirty="0" smtClean="0"/>
              <a:t>Findings: 2-3</a:t>
            </a:r>
          </a:p>
          <a:p>
            <a:endParaRPr lang="en-US" altLang="zh-CN" dirty="0"/>
          </a:p>
          <a:p>
            <a:r>
              <a:rPr lang="en-US" altLang="zh-CN" dirty="0" smtClean="0"/>
              <a:t>Explanation for findings: 4-5</a:t>
            </a:r>
          </a:p>
          <a:p>
            <a:endParaRPr lang="en-US" altLang="zh-CN" dirty="0"/>
          </a:p>
          <a:p>
            <a:r>
              <a:rPr lang="en-US" altLang="zh-CN" dirty="0" smtClean="0"/>
              <a:t>Limitations: 6-8</a:t>
            </a:r>
          </a:p>
          <a:p>
            <a:endParaRPr lang="en-US" altLang="zh-CN" dirty="0"/>
          </a:p>
          <a:p>
            <a:r>
              <a:rPr lang="en-US" altLang="zh-CN" dirty="0" smtClean="0"/>
              <a:t>Need for further research: 9</a:t>
            </a:r>
            <a:endParaRPr lang="zh-CN" altLang="en-US" dirty="0"/>
          </a:p>
        </p:txBody>
      </p:sp>
    </p:spTree>
    <p:extLst>
      <p:ext uri="{BB962C8B-B14F-4D97-AF65-F5344CB8AC3E}">
        <p14:creationId xmlns:p14="http://schemas.microsoft.com/office/powerpoint/2010/main" val="3026736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dirty="0"/>
              <a:t>The Effects of MBO on Performance and Satisfaction in a Public Sector Organization</a:t>
            </a:r>
            <a:r>
              <a:rPr lang="zh-CN" altLang="zh-CN" dirty="0"/>
              <a:t/>
            </a:r>
            <a:br>
              <a:rPr lang="zh-CN" altLang="zh-CN" dirty="0"/>
            </a:br>
            <a:endParaRPr lang="zh-CN" altLang="en-US" dirty="0"/>
          </a:p>
        </p:txBody>
      </p:sp>
      <p:sp>
        <p:nvSpPr>
          <p:cNvPr id="3" name="内容占位符 2"/>
          <p:cNvSpPr>
            <a:spLocks noGrp="1"/>
          </p:cNvSpPr>
          <p:nvPr>
            <p:ph idx="1"/>
          </p:nvPr>
        </p:nvSpPr>
        <p:spPr>
          <a:xfrm>
            <a:off x="191069" y="1569493"/>
            <a:ext cx="11696131" cy="5008728"/>
          </a:xfrm>
        </p:spPr>
        <p:txBody>
          <a:bodyPr>
            <a:normAutofit fontScale="92500" lnSpcReduction="10000"/>
          </a:bodyPr>
          <a:lstStyle/>
          <a:p>
            <a:r>
              <a:rPr lang="en-US" altLang="zh-CN" b="1"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The results of the satisfaction questionnaire were mixed. </a:t>
            </a:r>
            <a:r>
              <a:rPr lang="en-US" altLang="zh-CN" b="1"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Satisfaction with supervision significantly increased after implementation of the MBO program, and there was directional (but not significant) support that work satisfaction improved. </a:t>
            </a:r>
            <a:r>
              <a:rPr lang="en-US" altLang="zh-CN" b="1"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These results are consistent with previous research (Steers, 1976; Tosi 1976). </a:t>
            </a:r>
            <a:r>
              <a:rPr lang="en-US" altLang="zh-CN" b="1"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Our findings thus lend support for the hypothesis that MBO leads to a satisfaction improvement, at least over the short term (</a:t>
            </a:r>
            <a:r>
              <a:rPr lang="en-US" altLang="zh-CN" dirty="0" err="1">
                <a:latin typeface="Times New Roman" panose="02020603050405020304" pitchFamily="18" charset="0"/>
                <a:cs typeface="Times New Roman" panose="02020603050405020304" pitchFamily="18" charset="0"/>
              </a:rPr>
              <a:t>Ivancevich</a:t>
            </a:r>
            <a:r>
              <a:rPr lang="en-US" altLang="zh-CN" dirty="0">
                <a:latin typeface="Times New Roman" panose="02020603050405020304" pitchFamily="18" charset="0"/>
                <a:cs typeface="Times New Roman" panose="02020603050405020304" pitchFamily="18" charset="0"/>
              </a:rPr>
              <a:t>, 1976).</a:t>
            </a:r>
            <a:r>
              <a:rPr lang="en-US" altLang="zh-CN" b="1" dirty="0">
                <a:latin typeface="Times New Roman" panose="02020603050405020304" pitchFamily="18" charset="0"/>
                <a:cs typeface="Times New Roman" panose="02020603050405020304" pitchFamily="18" charset="0"/>
              </a:rPr>
              <a:t> 5</a:t>
            </a:r>
            <a:r>
              <a:rPr lang="en-US" altLang="zh-CN" dirty="0">
                <a:latin typeface="Times New Roman" panose="02020603050405020304" pitchFamily="18" charset="0"/>
                <a:cs typeface="Times New Roman" panose="02020603050405020304" pitchFamily="18" charset="0"/>
              </a:rPr>
              <a:t>Reliance on these measures must be tempered, however, because a control group was not available and only two measures were taken (before and after) in assessing changes in satisfaction.</a:t>
            </a:r>
            <a:endParaRPr lang="zh-CN"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Because a high degree of variability was found in the data, it would be beneficial to replicate this study on larger and different populations. </a:t>
            </a:r>
            <a:r>
              <a:rPr lang="en-US" altLang="zh-CN" b="1" dirty="0">
                <a:latin typeface="Times New Roman" panose="02020603050405020304" pitchFamily="18" charset="0"/>
                <a:cs typeface="Times New Roman" panose="02020603050405020304" pitchFamily="18" charset="0"/>
              </a:rPr>
              <a:t>7</a:t>
            </a:r>
            <a:r>
              <a:rPr lang="en-US" altLang="zh-CN" dirty="0">
                <a:latin typeface="Times New Roman" panose="02020603050405020304" pitchFamily="18" charset="0"/>
                <a:cs typeface="Times New Roman" panose="02020603050405020304" pitchFamily="18" charset="0"/>
              </a:rPr>
              <a:t>It would also be interesting to measure satisfaction over several periods of time instead of for one pre- and one post- intervention. </a:t>
            </a:r>
            <a:r>
              <a:rPr lang="en-US" altLang="zh-CN" b="1" dirty="0">
                <a:latin typeface="Times New Roman" panose="02020603050405020304" pitchFamily="18" charset="0"/>
                <a:cs typeface="Times New Roman" panose="02020603050405020304" pitchFamily="18" charset="0"/>
              </a:rPr>
              <a:t>8</a:t>
            </a:r>
            <a:r>
              <a:rPr lang="en-US" altLang="zh-CN" dirty="0">
                <a:latin typeface="Times New Roman" panose="02020603050405020304" pitchFamily="18" charset="0"/>
                <a:cs typeface="Times New Roman" panose="02020603050405020304" pitchFamily="18" charset="0"/>
              </a:rPr>
              <a:t>This study suggests that MBO may have a favorable impact on performance and satisfaction in public sector agencies. </a:t>
            </a:r>
            <a:r>
              <a:rPr lang="en-US" altLang="zh-CN" b="1" dirty="0">
                <a:latin typeface="Times New Roman" panose="02020603050405020304" pitchFamily="18" charset="0"/>
                <a:cs typeface="Times New Roman" panose="02020603050405020304" pitchFamily="18" charset="0"/>
              </a:rPr>
              <a:t>9</a:t>
            </a:r>
            <a:r>
              <a:rPr lang="en-US" altLang="zh-CN" dirty="0">
                <a:latin typeface="Times New Roman" panose="02020603050405020304" pitchFamily="18" charset="0"/>
                <a:cs typeface="Times New Roman" panose="02020603050405020304" pitchFamily="18" charset="0"/>
              </a:rPr>
              <a:t>Reinforcement of the MBO process and continuous reinforcement while using the system should aid in its acceptance and use.</a:t>
            </a:r>
            <a:endParaRPr lang="zh-CN"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690456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Information conventions</a:t>
            </a:r>
            <a:endParaRPr lang="zh-CN" altLang="en-US" dirty="0"/>
          </a:p>
        </p:txBody>
      </p:sp>
      <p:sp>
        <p:nvSpPr>
          <p:cNvPr id="3" name="内容占位符 2"/>
          <p:cNvSpPr>
            <a:spLocks noGrp="1"/>
          </p:cNvSpPr>
          <p:nvPr>
            <p:ph idx="1"/>
          </p:nvPr>
        </p:nvSpPr>
        <p:spPr>
          <a:xfrm>
            <a:off x="838200" y="1825625"/>
            <a:ext cx="10515600" cy="4752596"/>
          </a:xfrm>
        </p:spPr>
        <p:txBody>
          <a:bodyPr>
            <a:normAutofit/>
          </a:bodyPr>
          <a:lstStyle/>
          <a:p>
            <a:pPr marL="0" indent="0">
              <a:buNone/>
            </a:pPr>
            <a:r>
              <a:rPr lang="en-US" altLang="zh-CN" dirty="0" smtClean="0"/>
              <a:t>Findings</a:t>
            </a:r>
          </a:p>
          <a:p>
            <a:endParaRPr lang="en-US" altLang="zh-CN" dirty="0"/>
          </a:p>
          <a:p>
            <a:pPr marL="0" indent="0">
              <a:buNone/>
            </a:pPr>
            <a:r>
              <a:rPr lang="en-US" altLang="zh-CN" dirty="0" smtClean="0"/>
              <a:t>Explanation or review for findings</a:t>
            </a:r>
          </a:p>
          <a:p>
            <a:endParaRPr lang="en-US" altLang="zh-CN" dirty="0"/>
          </a:p>
          <a:p>
            <a:pPr marL="0" indent="0">
              <a:buNone/>
            </a:pPr>
            <a:r>
              <a:rPr lang="en-US" altLang="zh-CN" dirty="0" smtClean="0"/>
              <a:t>Limitations</a:t>
            </a:r>
          </a:p>
          <a:p>
            <a:endParaRPr lang="en-US" altLang="zh-CN" dirty="0"/>
          </a:p>
          <a:p>
            <a:pPr marL="0" indent="0">
              <a:buNone/>
            </a:pPr>
            <a:r>
              <a:rPr lang="en-US" altLang="zh-CN" dirty="0" smtClean="0"/>
              <a:t>Implications of the study</a:t>
            </a:r>
          </a:p>
          <a:p>
            <a:endParaRPr lang="en-US" altLang="zh-CN" dirty="0"/>
          </a:p>
          <a:p>
            <a:pPr marL="0" indent="0">
              <a:buNone/>
            </a:pPr>
            <a:r>
              <a:rPr lang="en-US" altLang="zh-CN" dirty="0" smtClean="0"/>
              <a:t>Recommendations for future research</a:t>
            </a:r>
            <a:endParaRPr lang="zh-CN" altLang="en-US" dirty="0"/>
          </a:p>
        </p:txBody>
      </p:sp>
    </p:spTree>
    <p:extLst>
      <p:ext uri="{BB962C8B-B14F-4D97-AF65-F5344CB8AC3E}">
        <p14:creationId xmlns:p14="http://schemas.microsoft.com/office/powerpoint/2010/main" val="323952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Information conventions</a:t>
            </a:r>
            <a:endParaRPr lang="zh-CN" altLang="en-US" dirty="0"/>
          </a:p>
        </p:txBody>
      </p:sp>
      <p:sp>
        <p:nvSpPr>
          <p:cNvPr id="3" name="内容占位符 2"/>
          <p:cNvSpPr>
            <a:spLocks noGrp="1"/>
          </p:cNvSpPr>
          <p:nvPr>
            <p:ph idx="1"/>
          </p:nvPr>
        </p:nvSpPr>
        <p:spPr>
          <a:xfrm>
            <a:off x="838200" y="1825625"/>
            <a:ext cx="10515600" cy="4752596"/>
          </a:xfrm>
        </p:spPr>
        <p:txBody>
          <a:bodyPr>
            <a:normAutofit/>
          </a:bodyPr>
          <a:lstStyle/>
          <a:p>
            <a:pPr marL="0" indent="0">
              <a:buNone/>
            </a:pPr>
            <a:r>
              <a:rPr lang="en-US" altLang="zh-CN" dirty="0" smtClean="0"/>
              <a:t>Findings: 1-2</a:t>
            </a:r>
          </a:p>
          <a:p>
            <a:endParaRPr lang="en-US" altLang="zh-CN" dirty="0"/>
          </a:p>
          <a:p>
            <a:pPr marL="0" indent="0">
              <a:buNone/>
            </a:pPr>
            <a:r>
              <a:rPr lang="en-US" altLang="zh-CN" dirty="0" smtClean="0"/>
              <a:t>Explanation or review for findings: 3-4</a:t>
            </a:r>
          </a:p>
          <a:p>
            <a:endParaRPr lang="en-US" altLang="zh-CN" dirty="0"/>
          </a:p>
          <a:p>
            <a:pPr marL="0" indent="0">
              <a:buNone/>
            </a:pPr>
            <a:r>
              <a:rPr lang="en-US" altLang="zh-CN" dirty="0" smtClean="0"/>
              <a:t>Limitations: 5-7</a:t>
            </a:r>
          </a:p>
          <a:p>
            <a:endParaRPr lang="en-US" altLang="zh-CN" dirty="0"/>
          </a:p>
          <a:p>
            <a:pPr marL="0" indent="0">
              <a:buNone/>
            </a:pPr>
            <a:r>
              <a:rPr lang="en-US" altLang="zh-CN" dirty="0" smtClean="0"/>
              <a:t>Implications of the study: 8</a:t>
            </a:r>
          </a:p>
          <a:p>
            <a:endParaRPr lang="en-US" altLang="zh-CN" dirty="0"/>
          </a:p>
          <a:p>
            <a:pPr marL="0" indent="0">
              <a:buNone/>
            </a:pPr>
            <a:r>
              <a:rPr lang="en-US" altLang="zh-CN" dirty="0" smtClean="0"/>
              <a:t>Recommendations for future research: 9</a:t>
            </a:r>
            <a:endParaRPr lang="zh-CN" altLang="en-US" dirty="0"/>
          </a:p>
        </p:txBody>
      </p:sp>
    </p:spTree>
    <p:extLst>
      <p:ext uri="{BB962C8B-B14F-4D97-AF65-F5344CB8AC3E}">
        <p14:creationId xmlns:p14="http://schemas.microsoft.com/office/powerpoint/2010/main" val="3926617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One possible explanation is that speed jobs do not push older workers to their limits.</a:t>
            </a:r>
          </a:p>
          <a:p>
            <a:endParaRPr lang="en-US" altLang="zh-CN" dirty="0"/>
          </a:p>
          <a:p>
            <a:r>
              <a:rPr lang="en-US" altLang="zh-CN" dirty="0" smtClean="0"/>
              <a:t>explanation</a:t>
            </a:r>
            <a:endParaRPr lang="zh-CN" altLang="en-US" dirty="0"/>
          </a:p>
        </p:txBody>
      </p:sp>
    </p:spTree>
    <p:extLst>
      <p:ext uri="{BB962C8B-B14F-4D97-AF65-F5344CB8AC3E}">
        <p14:creationId xmlns:p14="http://schemas.microsoft.com/office/powerpoint/2010/main" val="377157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We acknowledge that other industries may produce different results.</a:t>
            </a:r>
          </a:p>
          <a:p>
            <a:endParaRPr lang="en-US" altLang="zh-CN" dirty="0"/>
          </a:p>
          <a:p>
            <a:r>
              <a:rPr lang="en-US" altLang="zh-CN" dirty="0" smtClean="0"/>
              <a:t>limitations</a:t>
            </a:r>
            <a:endParaRPr lang="zh-CN" altLang="en-US" dirty="0"/>
          </a:p>
        </p:txBody>
      </p:sp>
    </p:spTree>
    <p:extLst>
      <p:ext uri="{BB962C8B-B14F-4D97-AF65-F5344CB8AC3E}">
        <p14:creationId xmlns:p14="http://schemas.microsoft.com/office/powerpoint/2010/main" val="298142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This technique has the promise as  a tool in evaluation of the product.</a:t>
            </a:r>
          </a:p>
          <a:p>
            <a:endParaRPr lang="en-US" altLang="zh-CN" dirty="0"/>
          </a:p>
          <a:p>
            <a:r>
              <a:rPr lang="en-US" altLang="zh-CN" dirty="0" smtClean="0"/>
              <a:t>application</a:t>
            </a:r>
            <a:endParaRPr lang="zh-CN" altLang="en-US" dirty="0"/>
          </a:p>
        </p:txBody>
      </p:sp>
    </p:spTree>
    <p:extLst>
      <p:ext uri="{BB962C8B-B14F-4D97-AF65-F5344CB8AC3E}">
        <p14:creationId xmlns:p14="http://schemas.microsoft.com/office/powerpoint/2010/main" val="40852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Verb tenses</a:t>
            </a:r>
            <a:endParaRPr lang="zh-CN" altLang="en-US" dirty="0"/>
          </a:p>
        </p:txBody>
      </p:sp>
      <p:sp>
        <p:nvSpPr>
          <p:cNvPr id="3" name="内容占位符 2"/>
          <p:cNvSpPr>
            <a:spLocks noGrp="1"/>
          </p:cNvSpPr>
          <p:nvPr>
            <p:ph idx="1"/>
          </p:nvPr>
        </p:nvSpPr>
        <p:spPr>
          <a:xfrm>
            <a:off x="218364" y="1825625"/>
            <a:ext cx="11135436" cy="4351338"/>
          </a:xfrm>
        </p:spPr>
        <p:txBody>
          <a:bodyPr/>
          <a:lstStyle/>
          <a:p>
            <a:r>
              <a:rPr lang="en-US" altLang="zh-CN" dirty="0" smtClean="0"/>
              <a:t>Referring to the purpose</a:t>
            </a:r>
          </a:p>
          <a:p>
            <a:r>
              <a:rPr lang="zh-CN" altLang="en-US" dirty="0"/>
              <a:t>回顾研究目的</a:t>
            </a:r>
            <a:endParaRPr lang="en-US" altLang="zh-CN" dirty="0" smtClean="0"/>
          </a:p>
          <a:p>
            <a:endParaRPr lang="en-US" altLang="zh-CN" dirty="0"/>
          </a:p>
          <a:p>
            <a:r>
              <a:rPr lang="en-US" altLang="zh-CN" dirty="0" smtClean="0"/>
              <a:t>This research </a:t>
            </a:r>
            <a:r>
              <a:rPr lang="en-US" altLang="zh-CN" i="1" dirty="0" smtClean="0"/>
              <a:t>attempted </a:t>
            </a:r>
            <a:r>
              <a:rPr lang="en-US" altLang="zh-CN" dirty="0" smtClean="0"/>
              <a:t>to assess two theories of behavior.</a:t>
            </a:r>
          </a:p>
          <a:p>
            <a:r>
              <a:rPr lang="en-US" altLang="zh-CN" dirty="0" smtClean="0"/>
              <a:t>This research investigated the effects of two different learning methods.</a:t>
            </a:r>
          </a:p>
          <a:p>
            <a:r>
              <a:rPr lang="en-US" altLang="zh-CN" dirty="0" smtClean="0"/>
              <a:t>In this study, the effects of two different learning methods were investigated.</a:t>
            </a:r>
          </a:p>
          <a:p>
            <a:r>
              <a:rPr lang="en-US" altLang="zh-CN" dirty="0" smtClean="0"/>
              <a:t>We originally assumed that worker who enjoyed a greater degree of privacy would be more satisfied with their jobs.</a:t>
            </a:r>
          </a:p>
          <a:p>
            <a:endParaRPr lang="zh-CN" altLang="en-US" dirty="0"/>
          </a:p>
        </p:txBody>
      </p:sp>
    </p:spTree>
    <p:extLst>
      <p:ext uri="{BB962C8B-B14F-4D97-AF65-F5344CB8AC3E}">
        <p14:creationId xmlns:p14="http://schemas.microsoft.com/office/powerpoint/2010/main" val="230640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Verb tenses</a:t>
            </a:r>
            <a:endParaRPr lang="zh-CN" altLang="en-US" dirty="0"/>
          </a:p>
        </p:txBody>
      </p:sp>
      <p:sp>
        <p:nvSpPr>
          <p:cNvPr id="3" name="内容占位符 2"/>
          <p:cNvSpPr>
            <a:spLocks noGrp="1"/>
          </p:cNvSpPr>
          <p:nvPr>
            <p:ph idx="1"/>
          </p:nvPr>
        </p:nvSpPr>
        <p:spPr>
          <a:xfrm>
            <a:off x="838200" y="1296537"/>
            <a:ext cx="10515600" cy="5390866"/>
          </a:xfrm>
        </p:spPr>
        <p:txBody>
          <a:bodyPr/>
          <a:lstStyle/>
          <a:p>
            <a:r>
              <a:rPr lang="en-US" altLang="zh-CN" dirty="0" smtClean="0"/>
              <a:t>Restating the findings</a:t>
            </a:r>
          </a:p>
          <a:p>
            <a:r>
              <a:rPr lang="zh-CN" altLang="en-US" dirty="0" smtClean="0"/>
              <a:t>概述重要结果</a:t>
            </a:r>
            <a:endParaRPr lang="en-US" altLang="zh-CN" dirty="0" smtClean="0"/>
          </a:p>
          <a:p>
            <a:r>
              <a:rPr lang="zh-CN" altLang="en-US" dirty="0" smtClean="0"/>
              <a:t>如果作者认为所概述结果的有效性只是针对本次特定的研究，需用过去时；相反，如果具有普遍的意义，则用现在时。</a:t>
            </a:r>
            <a:endParaRPr lang="en-US" altLang="zh-CN" dirty="0"/>
          </a:p>
          <a:p>
            <a:endParaRPr lang="en-US" altLang="zh-CN" dirty="0"/>
          </a:p>
          <a:p>
            <a:r>
              <a:rPr lang="en-US" altLang="zh-CN" dirty="0" smtClean="0"/>
              <a:t>In the first series of trials, the experimental values were all lower than the theoretical predictions.</a:t>
            </a:r>
          </a:p>
          <a:p>
            <a:r>
              <a:rPr lang="en-US" altLang="zh-CN" dirty="0" smtClean="0"/>
              <a:t>Our findings are in substantial agreement with those of Smith (1985).</a:t>
            </a:r>
          </a:p>
          <a:p>
            <a:r>
              <a:rPr lang="en-US" altLang="zh-CN" dirty="0" smtClean="0"/>
              <a:t>The experimental and theoretical values for the yields agree well.</a:t>
            </a:r>
          </a:p>
          <a:p>
            <a:endParaRPr lang="zh-CN" altLang="en-US" dirty="0"/>
          </a:p>
        </p:txBody>
      </p:sp>
    </p:spTree>
    <p:extLst>
      <p:ext uri="{BB962C8B-B14F-4D97-AF65-F5344CB8AC3E}">
        <p14:creationId xmlns:p14="http://schemas.microsoft.com/office/powerpoint/2010/main" val="1158721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Discussion </a:t>
            </a:r>
            <a:endParaRPr lang="zh-CN" altLang="en-US" b="1"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8985" y="1570231"/>
            <a:ext cx="5636525" cy="4633981"/>
          </a:xfrm>
        </p:spPr>
      </p:pic>
    </p:spTree>
    <p:extLst>
      <p:ext uri="{BB962C8B-B14F-4D97-AF65-F5344CB8AC3E}">
        <p14:creationId xmlns:p14="http://schemas.microsoft.com/office/powerpoint/2010/main" val="16149347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Verb tenses</a:t>
            </a:r>
            <a:endParaRPr lang="zh-CN" altLang="en-US" dirty="0"/>
          </a:p>
        </p:txBody>
      </p:sp>
      <p:sp>
        <p:nvSpPr>
          <p:cNvPr id="3" name="内容占位符 2"/>
          <p:cNvSpPr>
            <a:spLocks noGrp="1"/>
          </p:cNvSpPr>
          <p:nvPr>
            <p:ph idx="1"/>
          </p:nvPr>
        </p:nvSpPr>
        <p:spPr/>
        <p:txBody>
          <a:bodyPr/>
          <a:lstStyle/>
          <a:p>
            <a:r>
              <a:rPr lang="en-US" altLang="zh-CN" dirty="0" smtClean="0"/>
              <a:t>In discussion statements that explain possible reasons for, or limitations to, the findings, the past, present, or modal auxiliaries may be used. The choice depends on whether the explanation the specific findings is restricted to your study (past) or whether it refers to a general condition (present). Modal auxiliaries may also be used to emphasize the speculative nature of these statements.</a:t>
            </a:r>
            <a:endParaRPr lang="zh-CN" altLang="en-US" dirty="0"/>
          </a:p>
        </p:txBody>
      </p:sp>
    </p:spTree>
    <p:extLst>
      <p:ext uri="{BB962C8B-B14F-4D97-AF65-F5344CB8AC3E}">
        <p14:creationId xmlns:p14="http://schemas.microsoft.com/office/powerpoint/2010/main" val="1868086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Verb tenses</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Explaining the findings.</a:t>
            </a:r>
          </a:p>
          <a:p>
            <a:r>
              <a:rPr lang="zh-CN" altLang="en-US" dirty="0" smtClean="0"/>
              <a:t>说明结果或阐述相关推论</a:t>
            </a:r>
            <a:endParaRPr lang="en-US" altLang="zh-CN" dirty="0" smtClean="0"/>
          </a:p>
          <a:p>
            <a:r>
              <a:rPr lang="zh-CN" altLang="en-US" dirty="0" smtClean="0"/>
              <a:t>说明结果时多采用主从复合句的形式，主句动词多为表示可能性的现在时动词，从句中的动词为现在时表示说明具普遍性意义，从句中的动词若为过去时则说明结果的范围只适于本次的特定研究。</a:t>
            </a:r>
            <a:endParaRPr lang="en-US" altLang="zh-CN" dirty="0"/>
          </a:p>
          <a:p>
            <a:r>
              <a:rPr lang="en-US" altLang="zh-CN" dirty="0" smtClean="0"/>
              <a:t>Example: </a:t>
            </a:r>
            <a:r>
              <a:rPr lang="en-US" altLang="zh-CN" i="1" dirty="0" smtClean="0"/>
              <a:t>It is possible </a:t>
            </a:r>
            <a:r>
              <a:rPr lang="en-US" altLang="zh-CN" dirty="0" smtClean="0"/>
              <a:t>that microbial (</a:t>
            </a:r>
            <a:r>
              <a:rPr lang="zh-CN" altLang="en-US" dirty="0" smtClean="0"/>
              <a:t>微生物</a:t>
            </a:r>
            <a:r>
              <a:rPr lang="en-US" altLang="zh-CN" dirty="0" smtClean="0"/>
              <a:t>) activity </a:t>
            </a:r>
            <a:r>
              <a:rPr lang="en-US" altLang="zh-CN" i="1" dirty="0" smtClean="0"/>
              <a:t>caused</a:t>
            </a:r>
            <a:r>
              <a:rPr lang="en-US" altLang="zh-CN" dirty="0" smtClean="0"/>
              <a:t> some immobilization of labial soil phosphorous (</a:t>
            </a:r>
            <a:r>
              <a:rPr lang="zh-CN" altLang="en-US" dirty="0" smtClean="0"/>
              <a:t>磷</a:t>
            </a:r>
            <a:r>
              <a:rPr lang="en-US" altLang="zh-CN" dirty="0" smtClean="0"/>
              <a:t>).</a:t>
            </a:r>
          </a:p>
          <a:p>
            <a:endParaRPr lang="en-US" altLang="zh-CN" dirty="0"/>
          </a:p>
          <a:p>
            <a:r>
              <a:rPr lang="en-US" altLang="zh-CN" dirty="0"/>
              <a:t>Example: </a:t>
            </a:r>
            <a:r>
              <a:rPr lang="en-US" altLang="zh-CN" i="1" dirty="0"/>
              <a:t>It is possible </a:t>
            </a:r>
            <a:r>
              <a:rPr lang="en-US" altLang="zh-CN" dirty="0"/>
              <a:t>that microbial (</a:t>
            </a:r>
            <a:r>
              <a:rPr lang="zh-CN" altLang="en-US" dirty="0"/>
              <a:t>微生物</a:t>
            </a:r>
            <a:r>
              <a:rPr lang="en-US" altLang="zh-CN" dirty="0"/>
              <a:t>) activity </a:t>
            </a:r>
            <a:r>
              <a:rPr lang="en-US" altLang="zh-CN" i="1" dirty="0" smtClean="0"/>
              <a:t>causes</a:t>
            </a:r>
            <a:r>
              <a:rPr lang="en-US" altLang="zh-CN" dirty="0" smtClean="0"/>
              <a:t> </a:t>
            </a:r>
            <a:r>
              <a:rPr lang="en-US" altLang="zh-CN" dirty="0"/>
              <a:t>some immobilization of labial soil phosphorous (</a:t>
            </a:r>
            <a:r>
              <a:rPr lang="zh-CN" altLang="en-US" dirty="0"/>
              <a:t>磷</a:t>
            </a:r>
            <a:r>
              <a:rPr lang="en-US" altLang="zh-CN" dirty="0"/>
              <a:t>).</a:t>
            </a:r>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4283962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It is possible that adding water causes the reaction rate to increase.</a:t>
            </a:r>
          </a:p>
          <a:p>
            <a:r>
              <a:rPr lang="en-US" altLang="zh-CN" dirty="0" smtClean="0"/>
              <a:t>These results can be explained by assuming that adding water caused the reaction rate to increase.</a:t>
            </a:r>
            <a:endParaRPr lang="zh-CN" altLang="en-US" dirty="0"/>
          </a:p>
        </p:txBody>
      </p:sp>
    </p:spTree>
    <p:extLst>
      <p:ext uri="{BB962C8B-B14F-4D97-AF65-F5344CB8AC3E}">
        <p14:creationId xmlns:p14="http://schemas.microsoft.com/office/powerpoint/2010/main" val="4147624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阐述由结果得出的推论时，通常使用现在时。使用现在时的理由是作者得出的是具普遍有效的结论或推论，而不只是在讨论自己的研究结果，并且结果与结论或推论之间的逻辑关系为不受时间影响的事实。如：</a:t>
            </a:r>
            <a:endParaRPr lang="en-US" altLang="zh-CN" dirty="0" smtClean="0"/>
          </a:p>
          <a:p>
            <a:r>
              <a:rPr lang="en-US" altLang="zh-CN" dirty="0" smtClean="0"/>
              <a:t>The data reported here suggest that the reaction rate may be determined by the amount of oxygen available.</a:t>
            </a:r>
          </a:p>
          <a:p>
            <a:r>
              <a:rPr lang="en-US" altLang="zh-CN" dirty="0" smtClean="0"/>
              <a:t>The reaction rate may be determined by the amount of oxygen available.</a:t>
            </a:r>
          </a:p>
          <a:p>
            <a:r>
              <a:rPr lang="en-US" altLang="zh-CN" dirty="0" smtClean="0"/>
              <a:t>The reaction rate is determined by the amount of oxygen available.</a:t>
            </a:r>
            <a:endParaRPr lang="zh-CN" altLang="en-US" dirty="0"/>
          </a:p>
        </p:txBody>
      </p:sp>
    </p:spTree>
    <p:extLst>
      <p:ext uri="{BB962C8B-B14F-4D97-AF65-F5344CB8AC3E}">
        <p14:creationId xmlns:p14="http://schemas.microsoft.com/office/powerpoint/2010/main" val="705672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Verb tenses</a:t>
            </a:r>
            <a:endParaRPr lang="zh-CN" altLang="en-US" dirty="0"/>
          </a:p>
        </p:txBody>
      </p:sp>
      <p:sp>
        <p:nvSpPr>
          <p:cNvPr id="3" name="内容占位符 2"/>
          <p:cNvSpPr>
            <a:spLocks noGrp="1"/>
          </p:cNvSpPr>
          <p:nvPr>
            <p:ph idx="1"/>
          </p:nvPr>
        </p:nvSpPr>
        <p:spPr/>
        <p:txBody>
          <a:bodyPr/>
          <a:lstStyle/>
          <a:p>
            <a:r>
              <a:rPr lang="en-US" altLang="zh-CN" dirty="0" smtClean="0"/>
              <a:t>Limiting the findings.</a:t>
            </a:r>
          </a:p>
          <a:p>
            <a:r>
              <a:rPr lang="zh-CN" altLang="en-US" dirty="0" smtClean="0"/>
              <a:t>研究方法或结果的局限性及相关建议</a:t>
            </a:r>
            <a:endParaRPr lang="en-US" altLang="zh-CN" dirty="0" smtClean="0"/>
          </a:p>
          <a:p>
            <a:endParaRPr lang="en-US" altLang="zh-CN" dirty="0"/>
          </a:p>
          <a:p>
            <a:r>
              <a:rPr lang="zh-CN" altLang="en-US" dirty="0" smtClean="0"/>
              <a:t>指出研究局限时，应使用的时态视句子的内容而定。</a:t>
            </a:r>
            <a:endParaRPr lang="en-US" altLang="zh-CN" dirty="0" smtClean="0"/>
          </a:p>
          <a:p>
            <a:endParaRPr lang="en-US" altLang="zh-CN" dirty="0" smtClean="0"/>
          </a:p>
          <a:p>
            <a:r>
              <a:rPr lang="zh-CN" altLang="en-US" dirty="0" smtClean="0"/>
              <a:t>如果是关于作者已完成的研究事实，应使用过去时。如：</a:t>
            </a:r>
            <a:endParaRPr lang="en-US" altLang="zh-CN" dirty="0" smtClean="0"/>
          </a:p>
          <a:p>
            <a:r>
              <a:rPr lang="en-US" altLang="zh-CN" dirty="0" smtClean="0"/>
              <a:t>Only two sets of conditions were tested.</a:t>
            </a:r>
          </a:p>
          <a:p>
            <a:endParaRPr lang="en-US" altLang="zh-CN" dirty="0"/>
          </a:p>
          <a:p>
            <a:endParaRPr lang="zh-CN" altLang="en-US" dirty="0"/>
          </a:p>
        </p:txBody>
      </p:sp>
    </p:spTree>
    <p:extLst>
      <p:ext uri="{BB962C8B-B14F-4D97-AF65-F5344CB8AC3E}">
        <p14:creationId xmlns:p14="http://schemas.microsoft.com/office/powerpoint/2010/main" val="20480390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u="sng" dirty="0" smtClean="0"/>
              <a:t>如果作者要指出</a:t>
            </a:r>
            <a:r>
              <a:rPr lang="zh-CN" altLang="en-US" dirty="0" smtClean="0"/>
              <a:t>自己的方法、模型或分析的局限，则应使用现在时，如：</a:t>
            </a:r>
            <a:endParaRPr lang="en-US" altLang="zh-CN" dirty="0" smtClean="0"/>
          </a:p>
          <a:p>
            <a:r>
              <a:rPr lang="en-US" altLang="zh-CN" dirty="0" smtClean="0"/>
              <a:t>The method presented here is accurate, but cannot be implemented in real-time applications.</a:t>
            </a:r>
          </a:p>
          <a:p>
            <a:r>
              <a:rPr lang="en-US" altLang="zh-CN" dirty="0" smtClean="0"/>
              <a:t>Our findings may be only valid for females</a:t>
            </a:r>
            <a:r>
              <a:rPr lang="en-US" altLang="zh-CN" dirty="0" smtClean="0"/>
              <a:t>.</a:t>
            </a:r>
            <a:endParaRPr lang="en-US" altLang="zh-CN" dirty="0" smtClean="0"/>
          </a:p>
        </p:txBody>
      </p:sp>
    </p:spTree>
    <p:extLst>
      <p:ext uri="{BB962C8B-B14F-4D97-AF65-F5344CB8AC3E}">
        <p14:creationId xmlns:p14="http://schemas.microsoft.com/office/powerpoint/2010/main" val="2818354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建议新的题目或进一步研究方向时，常使用现在时动词，有时在动词前加语态动词</a:t>
            </a:r>
            <a:r>
              <a:rPr lang="en-US" altLang="zh-CN" dirty="0" smtClean="0"/>
              <a:t>would\could</a:t>
            </a:r>
            <a:r>
              <a:rPr lang="zh-CN" altLang="en-US" dirty="0" smtClean="0"/>
              <a:t>或表示更强烈建议的</a:t>
            </a:r>
            <a:r>
              <a:rPr lang="en-US" altLang="zh-CN" dirty="0" smtClean="0"/>
              <a:t>should</a:t>
            </a:r>
            <a:r>
              <a:rPr lang="zh-CN" altLang="en-US" dirty="0" smtClean="0"/>
              <a:t>。如：</a:t>
            </a:r>
            <a:endParaRPr lang="en-US" altLang="zh-CN" dirty="0" smtClean="0"/>
          </a:p>
          <a:p>
            <a:r>
              <a:rPr lang="en-US" altLang="zh-CN" dirty="0" smtClean="0"/>
              <a:t>We suggest that these experiments be repeated using a wider range of initial conditions.</a:t>
            </a:r>
          </a:p>
          <a:p>
            <a:r>
              <a:rPr lang="en-US" altLang="zh-CN" dirty="0" smtClean="0"/>
              <a:t>It would be interesting to learn why oxygen is depleted during this type of sputtering.</a:t>
            </a:r>
          </a:p>
          <a:p>
            <a:r>
              <a:rPr lang="en-US" altLang="zh-CN" dirty="0" smtClean="0"/>
              <a:t>Experiments similar to those reported here should be conducted using different age groups.</a:t>
            </a:r>
            <a:endParaRPr lang="zh-CN" altLang="en-US" dirty="0"/>
          </a:p>
        </p:txBody>
      </p:sp>
    </p:spTree>
    <p:extLst>
      <p:ext uri="{BB962C8B-B14F-4D97-AF65-F5344CB8AC3E}">
        <p14:creationId xmlns:p14="http://schemas.microsoft.com/office/powerpoint/2010/main" val="4238373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偶尔的情况，作者会提及自己正在进行或拟将进行的相关研究，这时可用现在进行时或将来时，而且最好用第一人称做主语，以让读者了解这是作者自己的行为，而不是在提建议。如：</a:t>
            </a:r>
            <a:endParaRPr lang="en-US" altLang="zh-CN" dirty="0" smtClean="0"/>
          </a:p>
          <a:p>
            <a:r>
              <a:rPr lang="en-US" altLang="zh-CN" dirty="0" smtClean="0"/>
              <a:t>In the future, we will investigate the effect of using an oxygen ambient.</a:t>
            </a:r>
          </a:p>
          <a:p>
            <a:r>
              <a:rPr lang="en-US" altLang="zh-CN" dirty="0" smtClean="0"/>
              <a:t>We are now conducting experiments on low-temperature deposition.</a:t>
            </a:r>
          </a:p>
          <a:p>
            <a:r>
              <a:rPr lang="en-US" altLang="zh-CN" dirty="0" smtClean="0"/>
              <a:t>The present authors are currently conducting experiments on low-temperature deposition.</a:t>
            </a:r>
            <a:endParaRPr lang="zh-CN" altLang="en-US" dirty="0"/>
          </a:p>
        </p:txBody>
      </p:sp>
    </p:spTree>
    <p:extLst>
      <p:ext uri="{BB962C8B-B14F-4D97-AF65-F5344CB8AC3E}">
        <p14:creationId xmlns:p14="http://schemas.microsoft.com/office/powerpoint/2010/main" val="1997831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Verb tenses</a:t>
            </a:r>
            <a:endParaRPr lang="zh-CN" altLang="en-US" dirty="0"/>
          </a:p>
        </p:txBody>
      </p:sp>
      <p:sp>
        <p:nvSpPr>
          <p:cNvPr id="3" name="内容占位符 2"/>
          <p:cNvSpPr>
            <a:spLocks noGrp="1"/>
          </p:cNvSpPr>
          <p:nvPr>
            <p:ph idx="1"/>
          </p:nvPr>
        </p:nvSpPr>
        <p:spPr/>
        <p:txBody>
          <a:bodyPr/>
          <a:lstStyle/>
          <a:p>
            <a:r>
              <a:rPr lang="en-US" altLang="zh-CN" dirty="0" smtClean="0"/>
              <a:t>As you move from the specific considerations of your study to broader, more general statements about the importance of the study as a whole, use simple present tense and modal auxiliaries/tentative verbs.</a:t>
            </a:r>
          </a:p>
          <a:p>
            <a:endParaRPr lang="en-US" altLang="zh-CN" dirty="0"/>
          </a:p>
          <a:p>
            <a:endParaRPr lang="zh-CN" altLang="en-US" dirty="0"/>
          </a:p>
        </p:txBody>
      </p:sp>
    </p:spTree>
    <p:extLst>
      <p:ext uri="{BB962C8B-B14F-4D97-AF65-F5344CB8AC3E}">
        <p14:creationId xmlns:p14="http://schemas.microsoft.com/office/powerpoint/2010/main" val="26962531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Verb tenses</a:t>
            </a:r>
            <a:endParaRPr lang="zh-CN" altLang="en-US" dirty="0"/>
          </a:p>
        </p:txBody>
      </p:sp>
      <p:sp>
        <p:nvSpPr>
          <p:cNvPr id="3" name="内容占位符 2"/>
          <p:cNvSpPr>
            <a:spLocks noGrp="1"/>
          </p:cNvSpPr>
          <p:nvPr>
            <p:ph idx="1"/>
          </p:nvPr>
        </p:nvSpPr>
        <p:spPr/>
        <p:txBody>
          <a:bodyPr/>
          <a:lstStyle/>
          <a:p>
            <a:r>
              <a:rPr lang="en-US" altLang="zh-CN" dirty="0"/>
              <a:t>I</a:t>
            </a:r>
            <a:r>
              <a:rPr lang="en-US" altLang="zh-CN" dirty="0" smtClean="0"/>
              <a:t>mplications:</a:t>
            </a:r>
          </a:p>
          <a:p>
            <a:r>
              <a:rPr lang="zh-CN" altLang="en-US" dirty="0"/>
              <a:t>结果</a:t>
            </a:r>
            <a:r>
              <a:rPr lang="zh-CN" altLang="en-US" dirty="0" smtClean="0"/>
              <a:t>的理论意义或实际应用</a:t>
            </a:r>
            <a:endParaRPr lang="en-US" altLang="zh-CN" dirty="0" smtClean="0"/>
          </a:p>
          <a:p>
            <a:r>
              <a:rPr lang="zh-CN" altLang="en-US" dirty="0" smtClean="0"/>
              <a:t>叙述结果的理论意义或应用价值时，多使用现在时，并辅以</a:t>
            </a:r>
            <a:r>
              <a:rPr lang="en-US" altLang="zh-CN" dirty="0" smtClean="0"/>
              <a:t>may, might</a:t>
            </a:r>
            <a:r>
              <a:rPr lang="zh-CN" altLang="en-US" dirty="0" smtClean="0"/>
              <a:t>或</a:t>
            </a:r>
            <a:r>
              <a:rPr lang="en-US" altLang="zh-CN" dirty="0" smtClean="0"/>
              <a:t>should</a:t>
            </a:r>
            <a:r>
              <a:rPr lang="zh-CN" altLang="en-US" dirty="0" smtClean="0"/>
              <a:t>（比较肯定）</a:t>
            </a:r>
            <a:endParaRPr lang="en-US" altLang="zh-CN" dirty="0" smtClean="0"/>
          </a:p>
          <a:p>
            <a:endParaRPr lang="en-US" altLang="zh-CN" dirty="0"/>
          </a:p>
          <a:p>
            <a:r>
              <a:rPr lang="en-US" altLang="zh-CN" dirty="0" smtClean="0"/>
              <a:t>Example: It appears that squatter (</a:t>
            </a:r>
            <a:r>
              <a:rPr lang="zh-CN" altLang="en-US" dirty="0" smtClean="0"/>
              <a:t>占用</a:t>
            </a:r>
            <a:r>
              <a:rPr lang="en-US" altLang="zh-CN" dirty="0" smtClean="0"/>
              <a:t>) housing markets </a:t>
            </a:r>
            <a:r>
              <a:rPr lang="en-US" altLang="zh-CN" i="1" dirty="0" smtClean="0"/>
              <a:t>behave</a:t>
            </a:r>
            <a:r>
              <a:rPr lang="en-US" altLang="zh-CN" dirty="0" smtClean="0"/>
              <a:t> as economically rational entities.</a:t>
            </a:r>
          </a:p>
          <a:p>
            <a:endParaRPr lang="en-US" altLang="zh-CN" dirty="0"/>
          </a:p>
          <a:p>
            <a:endParaRPr lang="zh-CN" altLang="en-US" dirty="0"/>
          </a:p>
        </p:txBody>
      </p:sp>
    </p:spTree>
    <p:extLst>
      <p:ext uri="{BB962C8B-B14F-4D97-AF65-F5344CB8AC3E}">
        <p14:creationId xmlns:p14="http://schemas.microsoft.com/office/powerpoint/2010/main" val="3469474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The discussion section answers the following questions:</a:t>
            </a:r>
            <a:endParaRPr lang="zh-CN" altLang="en-US" sz="3600" dirty="0"/>
          </a:p>
        </p:txBody>
      </p:sp>
      <p:sp>
        <p:nvSpPr>
          <p:cNvPr id="3" name="内容占位符 2"/>
          <p:cNvSpPr>
            <a:spLocks noGrp="1"/>
          </p:cNvSpPr>
          <p:nvPr>
            <p:ph idx="1"/>
          </p:nvPr>
        </p:nvSpPr>
        <p:spPr>
          <a:xfrm>
            <a:off x="327545" y="1825625"/>
            <a:ext cx="11477767" cy="4351338"/>
          </a:xfrm>
        </p:spPr>
        <p:txBody>
          <a:bodyPr/>
          <a:lstStyle/>
          <a:p>
            <a:r>
              <a:rPr lang="en-US" altLang="zh-CN" dirty="0" smtClean="0"/>
              <a:t>Do the data support your hypotheses or answer your research questions?</a:t>
            </a:r>
          </a:p>
          <a:p>
            <a:r>
              <a:rPr lang="en-US" altLang="zh-CN" dirty="0" smtClean="0"/>
              <a:t>Are your results consistent with what other investigators have reported?</a:t>
            </a:r>
          </a:p>
          <a:p>
            <a:r>
              <a:rPr lang="en-US" altLang="zh-CN" dirty="0" smtClean="0"/>
              <a:t>Can you offer explanations for your findings?</a:t>
            </a:r>
          </a:p>
          <a:p>
            <a:r>
              <a:rPr lang="en-US" altLang="zh-CN" dirty="0" smtClean="0"/>
              <a:t>What are the theoretical or practical implications of your findings?</a:t>
            </a:r>
          </a:p>
          <a:p>
            <a:r>
              <a:rPr lang="en-US" altLang="zh-CN" dirty="0" smtClean="0"/>
              <a:t>What are the suggestions pertaining to (related to) the problems?</a:t>
            </a:r>
          </a:p>
          <a:p>
            <a:r>
              <a:rPr lang="en-US" altLang="zh-CN" dirty="0" smtClean="0"/>
              <a:t>What direction should further research on this topic take?</a:t>
            </a:r>
          </a:p>
          <a:p>
            <a:endParaRPr lang="en-US" altLang="zh-CN" dirty="0" smtClean="0"/>
          </a:p>
          <a:p>
            <a:endParaRPr lang="zh-CN" altLang="en-US" dirty="0"/>
          </a:p>
        </p:txBody>
      </p:sp>
    </p:spTree>
    <p:extLst>
      <p:ext uri="{BB962C8B-B14F-4D97-AF65-F5344CB8AC3E}">
        <p14:creationId xmlns:p14="http://schemas.microsoft.com/office/powerpoint/2010/main" val="1184245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Verb tenses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Recommendations and applications:</a:t>
            </a:r>
          </a:p>
          <a:p>
            <a:endParaRPr lang="en-US" altLang="zh-CN" dirty="0"/>
          </a:p>
          <a:p>
            <a:r>
              <a:rPr lang="en-US" altLang="zh-CN" dirty="0" smtClean="0"/>
              <a:t>Example: The approach outlined in this study should be replicated in other manufacturing plants.</a:t>
            </a:r>
          </a:p>
          <a:p>
            <a:r>
              <a:rPr lang="en-US" altLang="zh-CN" dirty="0" smtClean="0"/>
              <a:t>The results of this study may lead to the development of effective methods for teaching grammar to language immersion students.</a:t>
            </a:r>
          </a:p>
          <a:p>
            <a:r>
              <a:rPr lang="en-US" altLang="zh-CN" dirty="0" smtClean="0"/>
              <a:t>Our findings may be useful to educators and others involved in curriculum development.</a:t>
            </a:r>
          </a:p>
          <a:p>
            <a:r>
              <a:rPr lang="en-US" altLang="zh-CN" dirty="0" smtClean="0"/>
              <a:t>The technique presented in this paper should be useful in reducing the amount of sludge in wastewater from semiconductor plants.</a:t>
            </a:r>
          </a:p>
          <a:p>
            <a:endParaRPr lang="en-US" altLang="zh-CN" dirty="0"/>
          </a:p>
          <a:p>
            <a:endParaRPr lang="zh-CN" altLang="en-US" dirty="0"/>
          </a:p>
        </p:txBody>
      </p:sp>
    </p:spTree>
    <p:extLst>
      <p:ext uri="{BB962C8B-B14F-4D97-AF65-F5344CB8AC3E}">
        <p14:creationId xmlns:p14="http://schemas.microsoft.com/office/powerpoint/2010/main" val="1690722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Useful expressions</a:t>
            </a:r>
            <a:endParaRPr lang="zh-CN" altLang="en-US" dirty="0"/>
          </a:p>
        </p:txBody>
      </p:sp>
      <p:sp>
        <p:nvSpPr>
          <p:cNvPr id="3" name="内容占位符 2"/>
          <p:cNvSpPr>
            <a:spLocks noGrp="1"/>
          </p:cNvSpPr>
          <p:nvPr>
            <p:ph idx="1"/>
          </p:nvPr>
        </p:nvSpPr>
        <p:spPr/>
        <p:txBody>
          <a:bodyPr/>
          <a:lstStyle/>
          <a:p>
            <a:r>
              <a:rPr lang="en-US" altLang="zh-CN" dirty="0" smtClean="0"/>
              <a:t>Expressions for restating the hypothesis</a:t>
            </a:r>
          </a:p>
          <a:p>
            <a:endParaRPr lang="en-US" altLang="zh-CN" dirty="0"/>
          </a:p>
          <a:p>
            <a:r>
              <a:rPr lang="en-US" altLang="zh-CN" dirty="0" smtClean="0"/>
              <a:t>Expressions for explaining findings</a:t>
            </a:r>
          </a:p>
          <a:p>
            <a:endParaRPr lang="en-US" altLang="zh-CN" dirty="0"/>
          </a:p>
          <a:p>
            <a:r>
              <a:rPr lang="en-US" altLang="zh-CN" dirty="0" smtClean="0"/>
              <a:t>Expressions for suggesting implications</a:t>
            </a:r>
            <a:endParaRPr lang="zh-CN" altLang="en-US" dirty="0"/>
          </a:p>
        </p:txBody>
      </p:sp>
    </p:spTree>
    <p:extLst>
      <p:ext uri="{BB962C8B-B14F-4D97-AF65-F5344CB8AC3E}">
        <p14:creationId xmlns:p14="http://schemas.microsoft.com/office/powerpoint/2010/main" val="3641952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Expressions for restating the hypothesis</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891161340"/>
              </p:ext>
            </p:extLst>
          </p:nvPr>
        </p:nvGraphicFramePr>
        <p:xfrm>
          <a:off x="838200" y="1825625"/>
          <a:ext cx="10515600" cy="4684356"/>
        </p:xfrm>
        <a:graphic>
          <a:graphicData uri="http://schemas.openxmlformats.org/drawingml/2006/table">
            <a:tbl>
              <a:tblPr firstRow="1" bandRow="1">
                <a:tableStyleId>{5C22544A-7EE6-4342-B048-85BDC9FD1C3A}</a:tableStyleId>
              </a:tblPr>
              <a:tblGrid>
                <a:gridCol w="5112224"/>
                <a:gridCol w="1898176"/>
                <a:gridCol w="3505200"/>
              </a:tblGrid>
              <a:tr h="1171089">
                <a:tc>
                  <a:txBody>
                    <a:bodyPr/>
                    <a:lstStyle/>
                    <a:p>
                      <a:r>
                        <a:rPr lang="en-US" altLang="zh-CN" sz="2800" dirty="0" smtClean="0"/>
                        <a:t>It was anticipated </a:t>
                      </a:r>
                      <a:endParaRPr lang="zh-CN" altLang="en-US" sz="2800" dirty="0"/>
                    </a:p>
                  </a:txBody>
                  <a:tcPr/>
                </a:tc>
                <a:tc rowSpan="4">
                  <a:txBody>
                    <a:bodyPr/>
                    <a:lstStyle/>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r>
                        <a:rPr lang="en-US" altLang="zh-CN" sz="2800" dirty="0" smtClean="0"/>
                        <a:t>that</a:t>
                      </a:r>
                      <a:endParaRPr lang="zh-CN" altLang="en-US" sz="2800" dirty="0"/>
                    </a:p>
                  </a:txBody>
                  <a:tcPr/>
                </a:tc>
                <a:tc rowSpan="4">
                  <a:txBody>
                    <a:bodyPr/>
                    <a:lstStyle/>
                    <a:p>
                      <a:endParaRPr lang="en-US" altLang="zh-CN" sz="2800" dirty="0" smtClean="0"/>
                    </a:p>
                    <a:p>
                      <a:endParaRPr lang="en-US" altLang="zh-CN" sz="2800" dirty="0" smtClean="0"/>
                    </a:p>
                    <a:p>
                      <a:r>
                        <a:rPr lang="en-US" altLang="zh-CN" sz="2800" dirty="0" smtClean="0"/>
                        <a:t>older workers in speed jobs would have poorer performance than younger workers.</a:t>
                      </a:r>
                      <a:endParaRPr lang="zh-CN" altLang="en-US" sz="2800" dirty="0"/>
                    </a:p>
                  </a:txBody>
                  <a:tcPr/>
                </a:tc>
              </a:tr>
              <a:tr h="1171089">
                <a:tc>
                  <a:txBody>
                    <a:bodyPr/>
                    <a:lstStyle/>
                    <a:p>
                      <a:r>
                        <a:rPr lang="en-US" altLang="zh-CN" sz="2800" dirty="0" smtClean="0"/>
                        <a:t>The theory led us to infer</a:t>
                      </a:r>
                      <a:endParaRPr lang="zh-CN" altLang="en-US" sz="2800" dirty="0"/>
                    </a:p>
                  </a:txBody>
                  <a:tcPr/>
                </a:tc>
                <a:tc vMerge="1">
                  <a:txBody>
                    <a:bodyPr/>
                    <a:lstStyle/>
                    <a:p>
                      <a:endParaRPr lang="zh-CN" altLang="en-US" dirty="0"/>
                    </a:p>
                  </a:txBody>
                  <a:tcPr/>
                </a:tc>
                <a:tc vMerge="1">
                  <a:txBody>
                    <a:bodyPr/>
                    <a:lstStyle/>
                    <a:p>
                      <a:endParaRPr lang="zh-CN" altLang="en-US" dirty="0"/>
                    </a:p>
                  </a:txBody>
                  <a:tcPr/>
                </a:tc>
              </a:tr>
              <a:tr h="1171089">
                <a:tc>
                  <a:txBody>
                    <a:bodyPr/>
                    <a:lstStyle/>
                    <a:p>
                      <a:r>
                        <a:rPr lang="en-US" altLang="zh-CN" sz="2800" dirty="0" smtClean="0"/>
                        <a:t>In line with this hypothesis, we assumed</a:t>
                      </a:r>
                      <a:endParaRPr lang="zh-CN" altLang="en-US" sz="2800" dirty="0"/>
                    </a:p>
                  </a:txBody>
                  <a:tcPr/>
                </a:tc>
                <a:tc vMerge="1">
                  <a:txBody>
                    <a:bodyPr/>
                    <a:lstStyle/>
                    <a:p>
                      <a:endParaRPr lang="zh-CN" altLang="en-US" dirty="0"/>
                    </a:p>
                  </a:txBody>
                  <a:tcPr/>
                </a:tc>
                <a:tc vMerge="1">
                  <a:txBody>
                    <a:bodyPr/>
                    <a:lstStyle/>
                    <a:p>
                      <a:endParaRPr lang="zh-CN" altLang="en-US" dirty="0"/>
                    </a:p>
                  </a:txBody>
                  <a:tcPr/>
                </a:tc>
              </a:tr>
              <a:tr h="1171089">
                <a:tc>
                  <a:txBody>
                    <a:bodyPr/>
                    <a:lstStyle/>
                    <a:p>
                      <a:r>
                        <a:rPr lang="en-US" altLang="zh-CN" sz="2800" dirty="0" smtClean="0"/>
                        <a:t>The results seem inconsistent with our hypothesis</a:t>
                      </a:r>
                      <a:endParaRPr lang="zh-CN" altLang="en-US" sz="2800" dirty="0"/>
                    </a:p>
                  </a:txBody>
                  <a:tcPr/>
                </a:tc>
                <a:tc vMerge="1">
                  <a:txBody>
                    <a:bodyPr/>
                    <a:lstStyle/>
                    <a:p>
                      <a:endParaRPr lang="zh-CN" altLang="en-US" dirty="0"/>
                    </a:p>
                  </a:txBody>
                  <a:tcPr/>
                </a:tc>
                <a:tc vMerge="1">
                  <a:txBody>
                    <a:bodyPr/>
                    <a:lstStyle/>
                    <a:p>
                      <a:endParaRPr lang="zh-CN" altLang="en-US" dirty="0"/>
                    </a:p>
                  </a:txBody>
                  <a:tcPr/>
                </a:tc>
              </a:tr>
            </a:tbl>
          </a:graphicData>
        </a:graphic>
      </p:graphicFrame>
    </p:spTree>
    <p:extLst>
      <p:ext uri="{BB962C8B-B14F-4D97-AF65-F5344CB8AC3E}">
        <p14:creationId xmlns:p14="http://schemas.microsoft.com/office/powerpoint/2010/main" val="843660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Expressions for explaining findings</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786796689"/>
              </p:ext>
            </p:extLst>
          </p:nvPr>
        </p:nvGraphicFramePr>
        <p:xfrm>
          <a:off x="838200" y="1825625"/>
          <a:ext cx="10515600" cy="4684356"/>
        </p:xfrm>
        <a:graphic>
          <a:graphicData uri="http://schemas.openxmlformats.org/drawingml/2006/table">
            <a:tbl>
              <a:tblPr firstRow="1" bandRow="1">
                <a:tableStyleId>{5C22544A-7EE6-4342-B048-85BDC9FD1C3A}</a:tableStyleId>
              </a:tblPr>
              <a:tblGrid>
                <a:gridCol w="5112224"/>
                <a:gridCol w="1898176"/>
                <a:gridCol w="3505200"/>
              </a:tblGrid>
              <a:tr h="1171089">
                <a:tc>
                  <a:txBody>
                    <a:bodyPr/>
                    <a:lstStyle/>
                    <a:p>
                      <a:r>
                        <a:rPr lang="en-US" altLang="zh-CN" sz="2800" dirty="0" smtClean="0"/>
                        <a:t>These</a:t>
                      </a:r>
                      <a:r>
                        <a:rPr lang="en-US" altLang="zh-CN" sz="2800" baseline="0" dirty="0" smtClean="0"/>
                        <a:t> results can be explained by assuming</a:t>
                      </a:r>
                      <a:endParaRPr lang="zh-CN" altLang="en-US" sz="2800" dirty="0"/>
                    </a:p>
                  </a:txBody>
                  <a:tcPr/>
                </a:tc>
                <a:tc rowSpan="4">
                  <a:txBody>
                    <a:bodyPr/>
                    <a:lstStyle/>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r>
                        <a:rPr lang="en-US" altLang="zh-CN" sz="2800" dirty="0" smtClean="0"/>
                        <a:t>that</a:t>
                      </a:r>
                      <a:endParaRPr lang="zh-CN" altLang="en-US" sz="2800" dirty="0"/>
                    </a:p>
                  </a:txBody>
                  <a:tcPr/>
                </a:tc>
                <a:tc rowSpan="4">
                  <a:txBody>
                    <a:bodyPr/>
                    <a:lstStyle/>
                    <a:p>
                      <a:endParaRPr lang="en-US" altLang="zh-CN" sz="2800" dirty="0" smtClean="0"/>
                    </a:p>
                    <a:p>
                      <a:endParaRPr lang="en-US" altLang="zh-CN" sz="2800" dirty="0" smtClean="0"/>
                    </a:p>
                    <a:p>
                      <a:r>
                        <a:rPr lang="en-US" altLang="zh-CN" sz="2800" dirty="0" smtClean="0"/>
                        <a:t>skill increases</a:t>
                      </a:r>
                      <a:r>
                        <a:rPr lang="en-US" altLang="zh-CN" sz="2800" baseline="0" dirty="0" smtClean="0"/>
                        <a:t> with experience</a:t>
                      </a:r>
                      <a:r>
                        <a:rPr lang="en-US" altLang="zh-CN" sz="2800" dirty="0" smtClean="0"/>
                        <a:t>.</a:t>
                      </a:r>
                      <a:endParaRPr lang="zh-CN" altLang="en-US" sz="2800" dirty="0"/>
                    </a:p>
                  </a:txBody>
                  <a:tcPr/>
                </a:tc>
              </a:tr>
              <a:tr h="1171089">
                <a:tc>
                  <a:txBody>
                    <a:bodyPr/>
                    <a:lstStyle/>
                    <a:p>
                      <a:r>
                        <a:rPr lang="en-US" altLang="zh-CN" sz="2800" dirty="0" smtClean="0"/>
                        <a:t>One reason</a:t>
                      </a:r>
                      <a:r>
                        <a:rPr lang="en-US" altLang="zh-CN" sz="2800" baseline="0" dirty="0" smtClean="0"/>
                        <a:t> could be</a:t>
                      </a:r>
                      <a:endParaRPr lang="zh-CN" altLang="en-US" sz="2800" dirty="0"/>
                    </a:p>
                  </a:txBody>
                  <a:tcPr/>
                </a:tc>
                <a:tc vMerge="1">
                  <a:txBody>
                    <a:bodyPr/>
                    <a:lstStyle/>
                    <a:p>
                      <a:endParaRPr lang="zh-CN" altLang="en-US" dirty="0"/>
                    </a:p>
                  </a:txBody>
                  <a:tcPr/>
                </a:tc>
                <a:tc vMerge="1">
                  <a:txBody>
                    <a:bodyPr/>
                    <a:lstStyle/>
                    <a:p>
                      <a:endParaRPr lang="zh-CN" altLang="en-US" dirty="0"/>
                    </a:p>
                  </a:txBody>
                  <a:tcPr/>
                </a:tc>
              </a:tr>
              <a:tr h="1171089">
                <a:tc>
                  <a:txBody>
                    <a:bodyPr/>
                    <a:lstStyle/>
                    <a:p>
                      <a:r>
                        <a:rPr lang="en-US" altLang="zh-CN" sz="2800" dirty="0" smtClean="0"/>
                        <a:t>It is likely</a:t>
                      </a:r>
                      <a:endParaRPr lang="zh-CN" altLang="en-US" sz="2800" dirty="0"/>
                    </a:p>
                  </a:txBody>
                  <a:tcPr/>
                </a:tc>
                <a:tc vMerge="1">
                  <a:txBody>
                    <a:bodyPr/>
                    <a:lstStyle/>
                    <a:p>
                      <a:endParaRPr lang="zh-CN" altLang="en-US" dirty="0"/>
                    </a:p>
                  </a:txBody>
                  <a:tcPr/>
                </a:tc>
                <a:tc vMerge="1">
                  <a:txBody>
                    <a:bodyPr/>
                    <a:lstStyle/>
                    <a:p>
                      <a:endParaRPr lang="zh-CN" altLang="en-US" dirty="0"/>
                    </a:p>
                  </a:txBody>
                  <a:tcPr/>
                </a:tc>
              </a:tr>
              <a:tr h="1171089">
                <a:tc>
                  <a:txBody>
                    <a:bodyPr/>
                    <a:lstStyle/>
                    <a:p>
                      <a:r>
                        <a:rPr lang="en-US" altLang="zh-CN" sz="2800" dirty="0" smtClean="0"/>
                        <a:t>It is unlikely</a:t>
                      </a:r>
                      <a:endParaRPr lang="zh-CN" altLang="en-US" sz="2800" dirty="0"/>
                    </a:p>
                  </a:txBody>
                  <a:tcPr/>
                </a:tc>
                <a:tc vMerge="1">
                  <a:txBody>
                    <a:bodyPr/>
                    <a:lstStyle/>
                    <a:p>
                      <a:endParaRPr lang="zh-CN" altLang="en-US" dirty="0"/>
                    </a:p>
                  </a:txBody>
                  <a:tcPr/>
                </a:tc>
                <a:tc vMerge="1">
                  <a:txBody>
                    <a:bodyPr/>
                    <a:lstStyle/>
                    <a:p>
                      <a:endParaRPr lang="zh-CN" altLang="en-US" dirty="0"/>
                    </a:p>
                  </a:txBody>
                  <a:tcPr/>
                </a:tc>
              </a:tr>
            </a:tbl>
          </a:graphicData>
        </a:graphic>
      </p:graphicFrame>
    </p:spTree>
    <p:extLst>
      <p:ext uri="{BB962C8B-B14F-4D97-AF65-F5344CB8AC3E}">
        <p14:creationId xmlns:p14="http://schemas.microsoft.com/office/powerpoint/2010/main" val="2735804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Expressions for suggesting implications</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702907924"/>
              </p:ext>
            </p:extLst>
          </p:nvPr>
        </p:nvGraphicFramePr>
        <p:xfrm>
          <a:off x="789295" y="1433211"/>
          <a:ext cx="10515601" cy="5076771"/>
        </p:xfrm>
        <a:graphic>
          <a:graphicData uri="http://schemas.openxmlformats.org/drawingml/2006/table">
            <a:tbl>
              <a:tblPr firstRow="1" bandRow="1">
                <a:tableStyleId>{5C22544A-7EE6-4342-B048-85BDC9FD1C3A}</a:tableStyleId>
              </a:tblPr>
              <a:tblGrid>
                <a:gridCol w="3439897"/>
                <a:gridCol w="3439897"/>
                <a:gridCol w="1277239"/>
                <a:gridCol w="2358568"/>
              </a:tblGrid>
              <a:tr h="968795">
                <a:tc rowSpan="5">
                  <a:txBody>
                    <a:bodyPr/>
                    <a:lstStyle/>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r>
                        <a:rPr lang="en-US" altLang="zh-CN" sz="2800" dirty="0" smtClean="0"/>
                        <a:t>These findings</a:t>
                      </a:r>
                      <a:endParaRPr lang="zh-CN" altLang="en-US" sz="2800" dirty="0"/>
                    </a:p>
                  </a:txBody>
                  <a:tcPr/>
                </a:tc>
                <a:tc>
                  <a:txBody>
                    <a:bodyPr/>
                    <a:lstStyle/>
                    <a:p>
                      <a:r>
                        <a:rPr lang="en-US" altLang="zh-CN" sz="2800" dirty="0" smtClean="0"/>
                        <a:t>suggest</a:t>
                      </a:r>
                      <a:endParaRPr lang="zh-CN" altLang="en-US" sz="2800" dirty="0"/>
                    </a:p>
                  </a:txBody>
                  <a:tcPr/>
                </a:tc>
                <a:tc rowSpan="5">
                  <a:txBody>
                    <a:bodyPr/>
                    <a:lstStyle/>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r>
                        <a:rPr lang="en-US" altLang="zh-CN" sz="2800" dirty="0" smtClean="0"/>
                        <a:t>that</a:t>
                      </a:r>
                      <a:endParaRPr lang="zh-CN" altLang="en-US" sz="2800" dirty="0"/>
                    </a:p>
                  </a:txBody>
                  <a:tcPr/>
                </a:tc>
                <a:tc rowSpan="5">
                  <a:txBody>
                    <a:bodyPr/>
                    <a:lstStyle/>
                    <a:p>
                      <a:endParaRPr lang="en-US" altLang="zh-CN" sz="2800" dirty="0" smtClean="0"/>
                    </a:p>
                    <a:p>
                      <a:endParaRPr lang="en-US" altLang="zh-CN" sz="2800" dirty="0" smtClean="0"/>
                    </a:p>
                    <a:p>
                      <a:r>
                        <a:rPr lang="en-US" altLang="zh-CN" sz="2800" dirty="0" smtClean="0"/>
                        <a:t>skill increases</a:t>
                      </a:r>
                      <a:r>
                        <a:rPr lang="en-US" altLang="zh-CN" sz="2800" baseline="0" dirty="0" smtClean="0"/>
                        <a:t> with experience</a:t>
                      </a:r>
                      <a:r>
                        <a:rPr lang="en-US" altLang="zh-CN" sz="2800" dirty="0" smtClean="0"/>
                        <a:t>.</a:t>
                      </a:r>
                      <a:endParaRPr lang="zh-CN" altLang="en-US" sz="2800" dirty="0"/>
                    </a:p>
                  </a:txBody>
                  <a:tcPr/>
                </a:tc>
              </a:tr>
              <a:tr h="778181">
                <a:tc vMerge="1">
                  <a:txBody>
                    <a:bodyPr/>
                    <a:lstStyle/>
                    <a:p>
                      <a:endParaRPr lang="zh-CN" altLang="en-US"/>
                    </a:p>
                  </a:txBody>
                  <a:tcPr/>
                </a:tc>
                <a:tc>
                  <a:txBody>
                    <a:bodyPr/>
                    <a:lstStyle/>
                    <a:p>
                      <a:r>
                        <a:rPr lang="en-US" altLang="zh-CN" sz="2800" dirty="0" smtClean="0"/>
                        <a:t>imply</a:t>
                      </a:r>
                      <a:endParaRPr lang="zh-CN" altLang="en-US" sz="2800" dirty="0"/>
                    </a:p>
                  </a:txBody>
                  <a:tcPr/>
                </a:tc>
                <a:tc vMerge="1">
                  <a:txBody>
                    <a:bodyPr/>
                    <a:lstStyle/>
                    <a:p>
                      <a:endParaRPr lang="zh-CN" altLang="en-US"/>
                    </a:p>
                  </a:txBody>
                  <a:tcPr/>
                </a:tc>
                <a:tc vMerge="1">
                  <a:txBody>
                    <a:bodyPr/>
                    <a:lstStyle/>
                    <a:p>
                      <a:endParaRPr lang="zh-CN" altLang="en-US"/>
                    </a:p>
                  </a:txBody>
                  <a:tcPr/>
                </a:tc>
              </a:tr>
              <a:tr h="1091821">
                <a:tc vMerge="1">
                  <a:txBody>
                    <a:bodyPr/>
                    <a:lstStyle/>
                    <a:p>
                      <a:endParaRPr lang="zh-CN" altLang="en-US"/>
                    </a:p>
                  </a:txBody>
                  <a:tcPr/>
                </a:tc>
                <a:tc>
                  <a:txBody>
                    <a:bodyPr/>
                    <a:lstStyle/>
                    <a:p>
                      <a:r>
                        <a:rPr lang="en-US" altLang="zh-CN" sz="2800" dirty="0" smtClean="0"/>
                        <a:t>lend support to the assumption</a:t>
                      </a:r>
                      <a:endParaRPr lang="zh-CN" altLang="en-US" sz="2800" dirty="0"/>
                    </a:p>
                  </a:txBody>
                  <a:tcPr/>
                </a:tc>
                <a:tc vMerge="1">
                  <a:txBody>
                    <a:bodyPr/>
                    <a:lstStyle/>
                    <a:p>
                      <a:endParaRPr lang="zh-CN" altLang="en-US"/>
                    </a:p>
                  </a:txBody>
                  <a:tcPr/>
                </a:tc>
                <a:tc vMerge="1">
                  <a:txBody>
                    <a:bodyPr/>
                    <a:lstStyle/>
                    <a:p>
                      <a:endParaRPr lang="zh-CN" altLang="en-US"/>
                    </a:p>
                  </a:txBody>
                  <a:tcPr/>
                </a:tc>
              </a:tr>
              <a:tr h="1064267">
                <a:tc vMerge="1">
                  <a:txBody>
                    <a:bodyPr/>
                    <a:lstStyle/>
                    <a:p>
                      <a:endParaRPr lang="zh-CN" altLang="en-US" sz="2800" dirty="0"/>
                    </a:p>
                  </a:txBody>
                  <a:tcPr/>
                </a:tc>
                <a:tc>
                  <a:txBody>
                    <a:bodyPr/>
                    <a:lstStyle/>
                    <a:p>
                      <a:r>
                        <a:rPr lang="en-US" altLang="zh-CN" sz="2800" dirty="0" smtClean="0"/>
                        <a:t>lead</a:t>
                      </a:r>
                      <a:r>
                        <a:rPr lang="en-US" altLang="zh-CN" sz="2800" baseline="0" dirty="0" smtClean="0"/>
                        <a:t> us to believe</a:t>
                      </a:r>
                      <a:endParaRPr lang="zh-CN" altLang="en-US" sz="2800" dirty="0"/>
                    </a:p>
                  </a:txBody>
                  <a:tcPr/>
                </a:tc>
                <a:tc vMerge="1">
                  <a:txBody>
                    <a:bodyPr/>
                    <a:lstStyle/>
                    <a:p>
                      <a:endParaRPr lang="zh-CN" altLang="en-US" dirty="0"/>
                    </a:p>
                  </a:txBody>
                  <a:tcPr/>
                </a:tc>
                <a:tc vMerge="1">
                  <a:txBody>
                    <a:bodyPr/>
                    <a:lstStyle/>
                    <a:p>
                      <a:endParaRPr lang="zh-CN" altLang="en-US" dirty="0"/>
                    </a:p>
                  </a:txBody>
                  <a:tcPr/>
                </a:tc>
              </a:tr>
              <a:tr h="1173707">
                <a:tc vMerge="1">
                  <a:txBody>
                    <a:bodyPr/>
                    <a:lstStyle/>
                    <a:p>
                      <a:endParaRPr lang="zh-CN" altLang="en-US" sz="2800" dirty="0"/>
                    </a:p>
                  </a:txBody>
                  <a:tcPr/>
                </a:tc>
                <a:tc>
                  <a:txBody>
                    <a:bodyPr/>
                    <a:lstStyle/>
                    <a:p>
                      <a:r>
                        <a:rPr lang="en-US" altLang="zh-CN" sz="2800" dirty="0" smtClean="0"/>
                        <a:t>provide evidence</a:t>
                      </a:r>
                      <a:endParaRPr lang="zh-CN" altLang="en-US" sz="2800" dirty="0"/>
                    </a:p>
                  </a:txBody>
                  <a:tcPr/>
                </a:tc>
                <a:tc vMerge="1">
                  <a:txBody>
                    <a:bodyPr/>
                    <a:lstStyle/>
                    <a:p>
                      <a:endParaRPr lang="zh-CN" altLang="en-US" dirty="0"/>
                    </a:p>
                  </a:txBody>
                  <a:tcPr/>
                </a:tc>
                <a:tc vMerge="1">
                  <a:txBody>
                    <a:bodyPr/>
                    <a:lstStyle/>
                    <a:p>
                      <a:endParaRPr lang="zh-CN" altLang="en-US" dirty="0"/>
                    </a:p>
                  </a:txBody>
                  <a:tcPr/>
                </a:tc>
              </a:tr>
            </a:tbl>
          </a:graphicData>
        </a:graphic>
      </p:graphicFrame>
    </p:spTree>
    <p:extLst>
      <p:ext uri="{BB962C8B-B14F-4D97-AF65-F5344CB8AC3E}">
        <p14:creationId xmlns:p14="http://schemas.microsoft.com/office/powerpoint/2010/main" val="4127810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292863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结论</a:t>
            </a:r>
            <a:r>
              <a:rPr lang="zh-CN" altLang="en-US" dirty="0" smtClean="0"/>
              <a:t>部分阐述的内容通常有：</a:t>
            </a:r>
            <a:endParaRPr lang="en-US" altLang="zh-CN" dirty="0" smtClean="0"/>
          </a:p>
          <a:p>
            <a:endParaRPr lang="en-US" altLang="zh-CN" dirty="0"/>
          </a:p>
          <a:p>
            <a:r>
              <a:rPr lang="en-US" altLang="zh-CN" dirty="0" smtClean="0"/>
              <a:t>1.</a:t>
            </a:r>
            <a:r>
              <a:rPr lang="zh-CN" altLang="en-US" dirty="0" smtClean="0"/>
              <a:t>作者本人研究的主要认识或观点，其中包括最重要的结果、结果的重要内涵、对结果的说明或认识等。</a:t>
            </a:r>
            <a:endParaRPr lang="en-US" altLang="zh-CN" dirty="0" smtClean="0"/>
          </a:p>
          <a:p>
            <a:r>
              <a:rPr lang="en-US" altLang="zh-CN" dirty="0" smtClean="0"/>
              <a:t>2. </a:t>
            </a:r>
            <a:r>
              <a:rPr lang="zh-CN" altLang="en-US" dirty="0" smtClean="0"/>
              <a:t>总结性地阐述本研究结果可能的应用前景、研究的局限性及需要进一步深入的研究方向。</a:t>
            </a:r>
            <a:endParaRPr lang="zh-CN" altLang="en-US" dirty="0"/>
          </a:p>
        </p:txBody>
      </p:sp>
    </p:spTree>
    <p:extLst>
      <p:ext uri="{BB962C8B-B14F-4D97-AF65-F5344CB8AC3E}">
        <p14:creationId xmlns:p14="http://schemas.microsoft.com/office/powerpoint/2010/main" val="876207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注意：</a:t>
            </a:r>
            <a:endParaRPr lang="en-US" altLang="zh-CN" dirty="0" smtClean="0"/>
          </a:p>
          <a:p>
            <a:r>
              <a:rPr lang="zh-CN" altLang="en-US" dirty="0"/>
              <a:t>撰写</a:t>
            </a:r>
            <a:r>
              <a:rPr lang="zh-CN" altLang="en-US" dirty="0" smtClean="0"/>
              <a:t>结论时不应涉及前文不曾指出的新事实，也不能在结论中简单地重复摘要、引言、结果或讨论等章节中的句子；或者叙述其它不重要甚至与本研究没有密切联系的内容。</a:t>
            </a:r>
            <a:endParaRPr lang="zh-CN" altLang="en-US" dirty="0"/>
          </a:p>
        </p:txBody>
      </p:sp>
    </p:spTree>
    <p:extLst>
      <p:ext uri="{BB962C8B-B14F-4D97-AF65-F5344CB8AC3E}">
        <p14:creationId xmlns:p14="http://schemas.microsoft.com/office/powerpoint/2010/main" val="3320603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891696786"/>
              </p:ext>
            </p:extLst>
          </p:nvPr>
        </p:nvGraphicFramePr>
        <p:xfrm>
          <a:off x="838200" y="1690689"/>
          <a:ext cx="10515600" cy="4102556"/>
        </p:xfrm>
        <a:graphic>
          <a:graphicData uri="http://schemas.openxmlformats.org/drawingml/2006/table">
            <a:tbl>
              <a:tblPr firstRow="1" bandRow="1">
                <a:tableStyleId>{5C22544A-7EE6-4342-B048-85BDC9FD1C3A}</a:tableStyleId>
              </a:tblPr>
              <a:tblGrid>
                <a:gridCol w="3505200"/>
                <a:gridCol w="3505200"/>
                <a:gridCol w="3505200"/>
              </a:tblGrid>
              <a:tr h="640070">
                <a:tc>
                  <a:txBody>
                    <a:bodyPr/>
                    <a:lstStyle/>
                    <a:p>
                      <a:pPr algn="ctr"/>
                      <a:r>
                        <a:rPr lang="en-US" altLang="zh-CN" sz="2000" dirty="0" smtClean="0"/>
                        <a:t>J</a:t>
                      </a:r>
                      <a:r>
                        <a:rPr lang="zh-CN" altLang="en-US" sz="2000" dirty="0" smtClean="0">
                          <a:solidFill>
                            <a:schemeClr val="tx1"/>
                          </a:solidFill>
                        </a:rPr>
                        <a:t>结果</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chemeClr val="tx1"/>
                          </a:solidFill>
                        </a:rPr>
                        <a:t>讨论</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chemeClr val="tx1"/>
                          </a:solidFill>
                        </a:rPr>
                        <a:t>结论</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36883">
                <a:tc>
                  <a:txBody>
                    <a:bodyPr/>
                    <a:lstStyle/>
                    <a:p>
                      <a:r>
                        <a:rPr lang="zh-CN" altLang="en-US" dirty="0" smtClean="0">
                          <a:solidFill>
                            <a:schemeClr val="tx1"/>
                          </a:solidFill>
                        </a:rPr>
                        <a:t>介绍研究结果，必要时应使用图、照片、表格等形式表述研究发现或实验数据。</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探讨所得到的结果与研究目的或假设的关系，是否符合原来的期望，与他人研究结果的比较与分析。</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主要认识或观点。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36883">
                <a:tc>
                  <a:txBody>
                    <a:bodyPr/>
                    <a:lstStyle/>
                    <a:p>
                      <a:r>
                        <a:rPr lang="zh-CN" altLang="en-US" dirty="0" smtClean="0">
                          <a:solidFill>
                            <a:schemeClr val="tx1"/>
                          </a:solidFill>
                        </a:rPr>
                        <a:t>对重要研究结果的描述。</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对研究结果的解释；如果结果不符合原来的期望，为什么？</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概述研究成果可能的应用前景即局限性。</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36883">
                <a:tc>
                  <a:txBody>
                    <a:bodyPr/>
                    <a:lstStyle/>
                    <a:p>
                      <a:r>
                        <a:rPr lang="zh-CN" altLang="en-US" dirty="0" smtClean="0">
                          <a:solidFill>
                            <a:schemeClr val="tx1"/>
                          </a:solidFill>
                        </a:rPr>
                        <a:t>对重要研究结果的评论，如说明、解释、与他人结果的比较等。</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重要研究结果的推论及意义，研究展望。</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建议需要进一步研究的课题或方向。</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703258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结论的表达与时态运用</a:t>
            </a:r>
            <a:endParaRPr lang="zh-CN" altLang="en-US" dirty="0"/>
          </a:p>
        </p:txBody>
      </p:sp>
      <p:sp>
        <p:nvSpPr>
          <p:cNvPr id="3" name="内容占位符 2"/>
          <p:cNvSpPr>
            <a:spLocks noGrp="1"/>
          </p:cNvSpPr>
          <p:nvPr>
            <p:ph idx="1"/>
          </p:nvPr>
        </p:nvSpPr>
        <p:spPr/>
        <p:txBody>
          <a:bodyPr/>
          <a:lstStyle/>
          <a:p>
            <a:r>
              <a:rPr lang="zh-CN" altLang="en-US" dirty="0" smtClean="0"/>
              <a:t>结论中所用句型与在讨论中基本相同。</a:t>
            </a:r>
            <a:endParaRPr lang="zh-CN" altLang="en-US" dirty="0"/>
          </a:p>
        </p:txBody>
      </p:sp>
    </p:spTree>
    <p:extLst>
      <p:ext uri="{BB962C8B-B14F-4D97-AF65-F5344CB8AC3E}">
        <p14:creationId xmlns:p14="http://schemas.microsoft.com/office/powerpoint/2010/main" val="397412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What are the major components of a “discussion”?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475" y="2726638"/>
            <a:ext cx="3450325" cy="3450325"/>
          </a:xfrm>
          <a:prstGeom prst="rect">
            <a:avLst/>
          </a:prstGeom>
        </p:spPr>
      </p:pic>
    </p:spTree>
    <p:extLst>
      <p:ext uri="{BB962C8B-B14F-4D97-AF65-F5344CB8AC3E}">
        <p14:creationId xmlns:p14="http://schemas.microsoft.com/office/powerpoint/2010/main" val="2879958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通常使用一般现在时叙述主要研究结论，使用现在时的理由是作者不是在描述自己特定的研究结果，而是在指出一些普遍有效的结论。</a:t>
            </a:r>
            <a:endParaRPr lang="en-US" altLang="zh-CN" dirty="0" smtClean="0"/>
          </a:p>
          <a:p>
            <a:endParaRPr lang="en-US" altLang="zh-CN" dirty="0"/>
          </a:p>
          <a:p>
            <a:r>
              <a:rPr lang="en-US" altLang="zh-CN" dirty="0" smtClean="0"/>
              <a:t>The carrier recombination appears to be mainly of the SRH type in In-doped samples.</a:t>
            </a:r>
          </a:p>
          <a:p>
            <a:r>
              <a:rPr lang="en-US" altLang="zh-CN" dirty="0" smtClean="0"/>
              <a:t>The elastic collisions in the specimen cause the photoelectrons to originate at shallower layers.</a:t>
            </a:r>
            <a:endParaRPr lang="zh-CN" altLang="en-US" dirty="0"/>
          </a:p>
        </p:txBody>
      </p:sp>
    </p:spTree>
    <p:extLst>
      <p:ext uri="{BB962C8B-B14F-4D97-AF65-F5344CB8AC3E}">
        <p14:creationId xmlns:p14="http://schemas.microsoft.com/office/powerpoint/2010/main" val="4287183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如果把结果说明的内容限定为只在此次特定的情形下才有效，则使用过去时，如：</a:t>
            </a:r>
            <a:endParaRPr lang="en-US" altLang="zh-CN" dirty="0" smtClean="0"/>
          </a:p>
          <a:p>
            <a:endParaRPr lang="en-US" altLang="zh-CN" dirty="0"/>
          </a:p>
          <a:p>
            <a:r>
              <a:rPr lang="en-US" altLang="zh-CN" dirty="0" smtClean="0"/>
              <a:t>The elastic collisions in the specimen caused the photoelectrons to originate at shallower layers.</a:t>
            </a:r>
          </a:p>
          <a:p>
            <a:endParaRPr lang="zh-CN" altLang="en-US" dirty="0"/>
          </a:p>
        </p:txBody>
      </p:sp>
    </p:spTree>
    <p:extLst>
      <p:ext uri="{BB962C8B-B14F-4D97-AF65-F5344CB8AC3E}">
        <p14:creationId xmlns:p14="http://schemas.microsoft.com/office/powerpoint/2010/main" val="2876613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建议进一步研究或阐述实际应用价值时，通常使用现在时及</a:t>
            </a:r>
            <a:r>
              <a:rPr lang="en-US" altLang="zh-CN" dirty="0" smtClean="0"/>
              <a:t>may, could</a:t>
            </a:r>
            <a:r>
              <a:rPr lang="zh-CN" altLang="en-US" dirty="0" smtClean="0"/>
              <a:t>等情态动词。如：</a:t>
            </a:r>
            <a:endParaRPr lang="en-US" altLang="zh-CN" dirty="0" smtClean="0"/>
          </a:p>
          <a:p>
            <a:endParaRPr lang="en-US" altLang="zh-CN" dirty="0"/>
          </a:p>
          <a:p>
            <a:r>
              <a:rPr lang="en-US" altLang="zh-CN" dirty="0" smtClean="0"/>
              <a:t>We recommend that these experiments be repeated using a wider range of initial conditions.</a:t>
            </a:r>
          </a:p>
          <a:p>
            <a:r>
              <a:rPr lang="en-US" altLang="zh-CN" dirty="0" smtClean="0"/>
              <a:t>Recommendations for further work are listed below…</a:t>
            </a:r>
          </a:p>
          <a:p>
            <a:r>
              <a:rPr lang="en-US" altLang="zh-CN" dirty="0" smtClean="0"/>
              <a:t>Experiments similar to those reported here should be conducted using a wider variety of materials.</a:t>
            </a:r>
          </a:p>
          <a:p>
            <a:r>
              <a:rPr lang="en-US" altLang="zh-CN" dirty="0" smtClean="0"/>
              <a:t>An investigation on the effect of… should be carried out.</a:t>
            </a:r>
            <a:endParaRPr lang="zh-CN" altLang="en-US" dirty="0"/>
          </a:p>
        </p:txBody>
      </p:sp>
    </p:spTree>
    <p:extLst>
      <p:ext uri="{BB962C8B-B14F-4D97-AF65-F5344CB8AC3E}">
        <p14:creationId xmlns:p14="http://schemas.microsoft.com/office/powerpoint/2010/main" val="6381497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9387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The Effects of Food Deprivation on Concentration and Perseverance</a:t>
            </a:r>
            <a:endParaRPr lang="zh-CN" altLang="en-US" dirty="0"/>
          </a:p>
        </p:txBody>
      </p:sp>
    </p:spTree>
    <p:extLst>
      <p:ext uri="{BB962C8B-B14F-4D97-AF65-F5344CB8AC3E}">
        <p14:creationId xmlns:p14="http://schemas.microsoft.com/office/powerpoint/2010/main" val="225639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Major findings</a:t>
            </a:r>
          </a:p>
          <a:p>
            <a:endParaRPr lang="en-US" altLang="zh-CN" dirty="0"/>
          </a:p>
          <a:p>
            <a:r>
              <a:rPr lang="en-US" altLang="zh-CN" dirty="0" smtClean="0"/>
              <a:t>Comparison with other studies</a:t>
            </a:r>
          </a:p>
          <a:p>
            <a:endParaRPr lang="en-US" altLang="zh-CN" dirty="0"/>
          </a:p>
          <a:p>
            <a:r>
              <a:rPr lang="en-US" altLang="zh-CN" dirty="0" smtClean="0"/>
              <a:t>Limitations or future direction</a:t>
            </a:r>
          </a:p>
          <a:p>
            <a:endParaRPr lang="en-US" altLang="zh-CN" dirty="0"/>
          </a:p>
          <a:p>
            <a:r>
              <a:rPr lang="en-US" altLang="zh-CN" dirty="0" smtClean="0"/>
              <a:t>Implications or suggestions</a:t>
            </a:r>
            <a:endParaRPr lang="zh-CN" altLang="en-US" dirty="0"/>
          </a:p>
        </p:txBody>
      </p:sp>
    </p:spTree>
    <p:extLst>
      <p:ext uri="{BB962C8B-B14F-4D97-AF65-F5344CB8AC3E}">
        <p14:creationId xmlns:p14="http://schemas.microsoft.com/office/powerpoint/2010/main" val="263382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The types of information commonly included in Discussion sections are given below: this list can form a checklist for you as you write. </a:t>
            </a:r>
            <a:r>
              <a:rPr lang="en-US" altLang="zh-CN" dirty="0" smtClean="0">
                <a:solidFill>
                  <a:srgbClr val="FF0000"/>
                </a:solidFill>
              </a:rPr>
              <a:t>You may not have something to say under every point in the list</a:t>
            </a:r>
            <a:r>
              <a:rPr lang="en-US" altLang="zh-CN" dirty="0" smtClean="0"/>
              <a:t> for every result you discuss, but it is worthwhile thinking about each element in turn as you draft the section.</a:t>
            </a:r>
            <a:endParaRPr lang="zh-CN" altLang="en-US" dirty="0"/>
          </a:p>
        </p:txBody>
      </p:sp>
    </p:spTree>
    <p:extLst>
      <p:ext uri="{BB962C8B-B14F-4D97-AF65-F5344CB8AC3E}">
        <p14:creationId xmlns:p14="http://schemas.microsoft.com/office/powerpoint/2010/main" val="124369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8363" y="150125"/>
            <a:ext cx="11709779" cy="6550926"/>
          </a:xfrm>
        </p:spPr>
        <p:txBody>
          <a:bodyPr/>
          <a:lstStyle/>
          <a:p>
            <a:r>
              <a:rPr lang="en-US" altLang="zh-CN" dirty="0" smtClean="0"/>
              <a:t>A reference to the main purpose or hypothesis of the study, or a summary of the main activity of the study.</a:t>
            </a:r>
          </a:p>
          <a:p>
            <a:r>
              <a:rPr lang="en-US" altLang="zh-CN" dirty="0" smtClean="0"/>
              <a:t>A restatement or review of the most important findings, generally in order of their significance, including</a:t>
            </a:r>
          </a:p>
          <a:p>
            <a:r>
              <a:rPr lang="en-US" altLang="zh-CN" dirty="0" smtClean="0"/>
              <a:t>    </a:t>
            </a:r>
            <a:r>
              <a:rPr lang="en-US" altLang="zh-CN" dirty="0" err="1" smtClean="0"/>
              <a:t>i</a:t>
            </a:r>
            <a:r>
              <a:rPr lang="en-US" altLang="zh-CN" dirty="0" smtClean="0"/>
              <a:t>. whether they support the original hypothesis, or how they contribute to the main activity of the study, to answering the research questions, or to meeting the research objectives; and</a:t>
            </a:r>
          </a:p>
          <a:p>
            <a:r>
              <a:rPr lang="en-US" altLang="zh-CN" dirty="0"/>
              <a:t> </a:t>
            </a:r>
            <a:r>
              <a:rPr lang="en-US" altLang="zh-CN" dirty="0" smtClean="0"/>
              <a:t>   ii. </a:t>
            </a:r>
            <a:r>
              <a:rPr lang="en-US" altLang="zh-CN" dirty="0"/>
              <a:t>w</a:t>
            </a:r>
            <a:r>
              <a:rPr lang="en-US" altLang="zh-CN" dirty="0" smtClean="0"/>
              <a:t>hether they agree with the findings of other researchers.</a:t>
            </a:r>
          </a:p>
          <a:p>
            <a:r>
              <a:rPr lang="en-US" altLang="zh-CN" dirty="0" smtClean="0"/>
              <a:t>Explanations for the findings, supported by references to relevant literature, and/or speculations about the findings, also supported by literature citation.</a:t>
            </a:r>
          </a:p>
          <a:p>
            <a:r>
              <a:rPr lang="en-US" altLang="zh-CN" dirty="0" smtClean="0"/>
              <a:t>Limitations of the study (generalizations from the results: what the results mean in the context of the broader field.)</a:t>
            </a:r>
          </a:p>
          <a:p>
            <a:r>
              <a:rPr lang="en-US" altLang="zh-CN" dirty="0" smtClean="0"/>
              <a:t>Recommendations for future research and/or practical applications.</a:t>
            </a:r>
          </a:p>
          <a:p>
            <a:r>
              <a:rPr lang="en-US" altLang="zh-CN" dirty="0" smtClean="0"/>
              <a:t>(</a:t>
            </a:r>
            <a:r>
              <a:rPr lang="en-US" altLang="zh-CN" dirty="0" err="1" smtClean="0"/>
              <a:t>Wessberg</a:t>
            </a:r>
            <a:r>
              <a:rPr lang="en-US" altLang="zh-CN" dirty="0" smtClean="0"/>
              <a:t> &amp; </a:t>
            </a:r>
            <a:r>
              <a:rPr lang="en-US" altLang="zh-CN" dirty="0" err="1" smtClean="0"/>
              <a:t>Buker</a:t>
            </a:r>
            <a:r>
              <a:rPr lang="en-US" altLang="zh-CN" dirty="0" smtClean="0"/>
              <a:t> 1990)</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44402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3081" y="365125"/>
            <a:ext cx="10930719" cy="904117"/>
          </a:xfrm>
        </p:spPr>
        <p:txBody>
          <a:bodyPr>
            <a:normAutofit fontScale="90000"/>
          </a:bodyPr>
          <a:lstStyle/>
          <a:p>
            <a:pPr algn="ctr"/>
            <a:r>
              <a:rPr lang="en-US" altLang="zh-CN" dirty="0" smtClean="0"/>
              <a:t>Aging, Experience, and Performance on Speed and Skill Jobs in an Applied </a:t>
            </a:r>
            <a:r>
              <a:rPr lang="en-US" altLang="zh-CN" dirty="0"/>
              <a:t>S</a:t>
            </a:r>
            <a:r>
              <a:rPr lang="en-US" altLang="zh-CN" dirty="0" smtClean="0"/>
              <a:t>etting</a:t>
            </a:r>
            <a:endParaRPr lang="zh-CN" altLang="en-US" dirty="0"/>
          </a:p>
        </p:txBody>
      </p:sp>
      <p:sp>
        <p:nvSpPr>
          <p:cNvPr id="3" name="内容占位符 2"/>
          <p:cNvSpPr>
            <a:spLocks noGrp="1"/>
          </p:cNvSpPr>
          <p:nvPr>
            <p:ph idx="1"/>
          </p:nvPr>
        </p:nvSpPr>
        <p:spPr>
          <a:xfrm>
            <a:off x="423081" y="1392072"/>
            <a:ext cx="11341289" cy="5199797"/>
          </a:xfrm>
        </p:spPr>
        <p:txBody>
          <a:bodyPr>
            <a:normAutofit fontScale="85000" lnSpcReduction="10000"/>
          </a:bodyPr>
          <a:lstStyle/>
          <a:p>
            <a:r>
              <a:rPr lang="en-US" altLang="zh-CN" b="1"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The </a:t>
            </a:r>
            <a:r>
              <a:rPr lang="en-US" altLang="zh-CN" dirty="0" err="1">
                <a:latin typeface="Times New Roman" panose="02020603050405020304" pitchFamily="18" charset="0"/>
                <a:cs typeface="Times New Roman" panose="02020603050405020304" pitchFamily="18" charset="0"/>
              </a:rPr>
              <a:t>decremental</a:t>
            </a:r>
            <a:r>
              <a:rPr lang="en-US" altLang="zh-CN" dirty="0">
                <a:latin typeface="Times New Roman" panose="02020603050405020304" pitchFamily="18" charset="0"/>
                <a:cs typeface="Times New Roman" panose="02020603050405020304" pitchFamily="18" charset="0"/>
              </a:rPr>
              <a:t> theory of aging led us to infer that older workers in speed jobs would have poorer performance, greater absenteeism, and more accidents compared with other workers. </a:t>
            </a:r>
            <a:r>
              <a:rPr lang="en-US" altLang="zh-CN" b="1"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The findings, however, go against the theory.</a:t>
            </a:r>
            <a:r>
              <a:rPr lang="en-US" altLang="zh-CN" b="1" dirty="0">
                <a:latin typeface="Times New Roman" panose="02020603050405020304" pitchFamily="18" charset="0"/>
                <a:cs typeface="Times New Roman" panose="02020603050405020304" pitchFamily="18" charset="0"/>
              </a:rPr>
              <a:t> 3</a:t>
            </a:r>
            <a:r>
              <a:rPr lang="en-US" altLang="zh-CN" dirty="0">
                <a:latin typeface="Times New Roman" panose="02020603050405020304" pitchFamily="18" charset="0"/>
                <a:cs typeface="Times New Roman" panose="02020603050405020304" pitchFamily="18" charset="0"/>
              </a:rPr>
              <a:t>The older workers generally earned more, were absent less, had fewer accidents, and had less turnover than younger workers. </a:t>
            </a:r>
            <a:r>
              <a:rPr lang="en-US" altLang="zh-CN" b="1"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One possible conclusion is that the requirements of the speed jobs in the light manufacturing industry under study do not make physical demands on the older workers to the limits of their reserve capacity. </a:t>
            </a:r>
            <a:r>
              <a:rPr lang="en-US" altLang="zh-CN" b="1"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The competence and experience of the older workers in these specific jobs may have compensated for their reduced stamina.</a:t>
            </a:r>
            <a:endParaRPr lang="zh-CN"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This study has taken a step in the direction of defining the relationship between age, experience, and productivity in one particular industry. </a:t>
            </a:r>
            <a:r>
              <a:rPr lang="en-US" altLang="zh-CN" b="1" dirty="0">
                <a:latin typeface="Times New Roman" panose="02020603050405020304" pitchFamily="18" charset="0"/>
                <a:cs typeface="Times New Roman" panose="02020603050405020304" pitchFamily="18" charset="0"/>
              </a:rPr>
              <a:t>7</a:t>
            </a:r>
            <a:r>
              <a:rPr lang="en-US" altLang="zh-CN" dirty="0">
                <a:latin typeface="Times New Roman" panose="02020603050405020304" pitchFamily="18" charset="0"/>
                <a:cs typeface="Times New Roman" panose="02020603050405020304" pitchFamily="18" charset="0"/>
              </a:rPr>
              <a:t>It is possible of course that other industries with a different complex of speed jobs and skill jobs may produce entirely different results. </a:t>
            </a:r>
            <a:r>
              <a:rPr lang="en-US" altLang="zh-CN" b="1" dirty="0">
                <a:latin typeface="Times New Roman" panose="02020603050405020304" pitchFamily="18" charset="0"/>
                <a:cs typeface="Times New Roman" panose="02020603050405020304" pitchFamily="18" charset="0"/>
              </a:rPr>
              <a:t>8</a:t>
            </a:r>
            <a:r>
              <a:rPr lang="en-US" altLang="zh-CN" dirty="0">
                <a:latin typeface="Times New Roman" panose="02020603050405020304" pitchFamily="18" charset="0"/>
                <a:cs typeface="Times New Roman" panose="02020603050405020304" pitchFamily="18" charset="0"/>
              </a:rPr>
              <a:t>In addition, it is important to emphasize that methodological problems in the research design limit our interpretations.</a:t>
            </a:r>
            <a:endParaRPr lang="zh-CN"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9</a:t>
            </a:r>
            <a:r>
              <a:rPr lang="en-US" altLang="zh-CN" dirty="0">
                <a:latin typeface="Times New Roman" panose="02020603050405020304" pitchFamily="18" charset="0"/>
                <a:cs typeface="Times New Roman" panose="02020603050405020304" pitchFamily="18" charset="0"/>
              </a:rPr>
              <a:t>The approach outlined in this study should be replicated in other manufacturing plants, as well as in other occupational areas in light, medium, and heavy industries in order to construct a typology of older worker performance in a variety of jobs.</a:t>
            </a:r>
            <a:endParaRPr lang="zh-CN"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891238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2345</Words>
  <Application>Microsoft Office PowerPoint</Application>
  <PresentationFormat>宽屏</PresentationFormat>
  <Paragraphs>239</Paragraphs>
  <Slides>43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43</vt:i4>
      </vt:variant>
    </vt:vector>
  </HeadingPairs>
  <TitlesOfParts>
    <vt:vector size="49" baseType="lpstr">
      <vt:lpstr>宋体</vt:lpstr>
      <vt:lpstr>Arial</vt:lpstr>
      <vt:lpstr>Calibri</vt:lpstr>
      <vt:lpstr>Calibri Light</vt:lpstr>
      <vt:lpstr>Times New Roman</vt:lpstr>
      <vt:lpstr>Office 主题</vt:lpstr>
      <vt:lpstr>Academic writing</vt:lpstr>
      <vt:lpstr>Discussion </vt:lpstr>
      <vt:lpstr>The discussion section answers the following questions:</vt:lpstr>
      <vt:lpstr>PowerPoint 演示文稿</vt:lpstr>
      <vt:lpstr>PowerPoint 演示文稿</vt:lpstr>
      <vt:lpstr>PowerPoint 演示文稿</vt:lpstr>
      <vt:lpstr>PowerPoint 演示文稿</vt:lpstr>
      <vt:lpstr>PowerPoint 演示文稿</vt:lpstr>
      <vt:lpstr>Aging, Experience, and Performance on Speed and Skill Jobs in an Applied Setting</vt:lpstr>
      <vt:lpstr>Information conventions</vt:lpstr>
      <vt:lpstr>Information conventions</vt:lpstr>
      <vt:lpstr>The Effects of MBO on Performance and Satisfaction in a Public Sector Organization </vt:lpstr>
      <vt:lpstr>Information conventions</vt:lpstr>
      <vt:lpstr>Information conventions</vt:lpstr>
      <vt:lpstr>PowerPoint 演示文稿</vt:lpstr>
      <vt:lpstr>PowerPoint 演示文稿</vt:lpstr>
      <vt:lpstr>PowerPoint 演示文稿</vt:lpstr>
      <vt:lpstr>Verb tenses</vt:lpstr>
      <vt:lpstr>Verb tenses</vt:lpstr>
      <vt:lpstr>Verb tenses</vt:lpstr>
      <vt:lpstr>Verb tenses</vt:lpstr>
      <vt:lpstr>PowerPoint 演示文稿</vt:lpstr>
      <vt:lpstr>PowerPoint 演示文稿</vt:lpstr>
      <vt:lpstr>Verb tenses</vt:lpstr>
      <vt:lpstr>PowerPoint 演示文稿</vt:lpstr>
      <vt:lpstr>PowerPoint 演示文稿</vt:lpstr>
      <vt:lpstr>PowerPoint 演示文稿</vt:lpstr>
      <vt:lpstr>Verb tenses</vt:lpstr>
      <vt:lpstr>Verb tenses</vt:lpstr>
      <vt:lpstr>Verb tenses</vt:lpstr>
      <vt:lpstr>Useful expressions</vt:lpstr>
      <vt:lpstr>Expressions for restating the hypothesis</vt:lpstr>
      <vt:lpstr>Expressions for explaining findings</vt:lpstr>
      <vt:lpstr>Expressions for suggesting implications</vt:lpstr>
      <vt:lpstr>conclusion</vt:lpstr>
      <vt:lpstr>PowerPoint 演示文稿</vt:lpstr>
      <vt:lpstr>PowerPoint 演示文稿</vt:lpstr>
      <vt:lpstr>PowerPoint 演示文稿</vt:lpstr>
      <vt:lpstr>结论的表达与时态运用</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writing</dc:title>
  <dc:creator>gaoyuan</dc:creator>
  <cp:lastModifiedBy>gaoyuan</cp:lastModifiedBy>
  <cp:revision>35</cp:revision>
  <dcterms:created xsi:type="dcterms:W3CDTF">2017-10-18T01:24:32Z</dcterms:created>
  <dcterms:modified xsi:type="dcterms:W3CDTF">2017-12-18T04:59:28Z</dcterms:modified>
</cp:coreProperties>
</file>