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9" r:id="rId4"/>
    <p:sldId id="258" r:id="rId5"/>
    <p:sldId id="259" r:id="rId6"/>
    <p:sldId id="260" r:id="rId7"/>
    <p:sldId id="310" r:id="rId8"/>
    <p:sldId id="261" r:id="rId9"/>
    <p:sldId id="262" r:id="rId10"/>
    <p:sldId id="263" r:id="rId11"/>
    <p:sldId id="264" r:id="rId12"/>
    <p:sldId id="265" r:id="rId13"/>
    <p:sldId id="267" r:id="rId14"/>
    <p:sldId id="311" r:id="rId15"/>
    <p:sldId id="266" r:id="rId16"/>
    <p:sldId id="269" r:id="rId17"/>
    <p:sldId id="312" r:id="rId18"/>
    <p:sldId id="268" r:id="rId19"/>
    <p:sldId id="270" r:id="rId20"/>
    <p:sldId id="271" r:id="rId21"/>
    <p:sldId id="272" r:id="rId22"/>
    <p:sldId id="273" r:id="rId23"/>
    <p:sldId id="274" r:id="rId24"/>
    <p:sldId id="275" r:id="rId25"/>
    <p:sldId id="276" r:id="rId26"/>
    <p:sldId id="277" r:id="rId27"/>
    <p:sldId id="279" r:id="rId28"/>
    <p:sldId id="278"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5" r:id="rId44"/>
    <p:sldId id="296" r:id="rId45"/>
    <p:sldId id="297" r:id="rId46"/>
    <p:sldId id="294" r:id="rId47"/>
    <p:sldId id="298" r:id="rId48"/>
    <p:sldId id="299" r:id="rId49"/>
    <p:sldId id="301" r:id="rId50"/>
    <p:sldId id="302" r:id="rId51"/>
    <p:sldId id="300" r:id="rId52"/>
    <p:sldId id="303" r:id="rId53"/>
    <p:sldId id="304" r:id="rId54"/>
    <p:sldId id="305" r:id="rId55"/>
    <p:sldId id="307" r:id="rId56"/>
    <p:sldId id="306" r:id="rId57"/>
    <p:sldId id="308"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367980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2004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360463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356696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128933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369683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375318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292991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247651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992456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1C36578-BF4A-4E0C-B164-DF37DFFBB73F}" type="datetimeFigureOut">
              <a:rPr lang="zh-CN" altLang="en-US" smtClean="0"/>
              <a:t>2017/12/22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250684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36578-BF4A-4E0C-B164-DF37DFFBB73F}" type="datetimeFigureOut">
              <a:rPr lang="zh-CN" altLang="en-US" smtClean="0"/>
              <a:t>2017/12/22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5D66F-CD25-464A-96B1-A15DF1B51605}" type="slidenum">
              <a:rPr lang="zh-CN" altLang="en-US" smtClean="0"/>
              <a:t>‹#›</a:t>
            </a:fld>
            <a:endParaRPr lang="zh-CN" altLang="en-US"/>
          </a:p>
        </p:txBody>
      </p:sp>
    </p:spTree>
    <p:extLst>
      <p:ext uri="{BB962C8B-B14F-4D97-AF65-F5344CB8AC3E}">
        <p14:creationId xmlns:p14="http://schemas.microsoft.com/office/powerpoint/2010/main" val="380843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smtClean="0">
                <a:latin typeface="Times New Roman" panose="02020603050405020304" pitchFamily="18" charset="0"/>
                <a:cs typeface="Times New Roman" panose="02020603050405020304" pitchFamily="18" charset="0"/>
              </a:rPr>
              <a:t>Academic </a:t>
            </a:r>
            <a:r>
              <a:rPr lang="en-US" altLang="zh-CN" b="1" dirty="0" smtClean="0">
                <a:latin typeface="Times New Roman" panose="02020603050405020304" pitchFamily="18" charset="0"/>
                <a:cs typeface="Times New Roman" panose="02020603050405020304" pitchFamily="18" charset="0"/>
              </a:rPr>
              <a:t>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14</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1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440775501"/>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endParaRPr lang="en-US" altLang="zh-CN" sz="1200" b="0" baseline="0" dirty="0" smtClean="0">
                        <a:solidFill>
                          <a:schemeClr val="tx1"/>
                        </a:solidFill>
                        <a:latin typeface="Times New Roman" panose="02020603050405020304" pitchFamily="18" charset="0"/>
                        <a:cs typeface="Times New Roman" panose="02020603050405020304" pitchFamily="18" charset="0"/>
                      </a:endParaRPr>
                    </a:p>
                    <a:p>
                      <a:r>
                        <a:rPr lang="en-US" altLang="zh-CN" sz="2000" b="0" dirty="0" smtClean="0">
                          <a:solidFill>
                            <a:schemeClr val="tx1"/>
                          </a:solidFill>
                          <a:latin typeface="Times New Roman" panose="02020603050405020304" pitchFamily="18" charset="0"/>
                          <a:cs typeface="Times New Roman" panose="02020603050405020304" pitchFamily="18" charset="0"/>
                        </a:rPr>
                        <a:t>Department of Foreign Language</a:t>
                      </a:r>
                      <a:r>
                        <a:rPr lang="en-US" altLang="zh-CN" sz="2000" b="0" baseline="0" dirty="0" smtClean="0">
                          <a:solidFill>
                            <a:schemeClr val="tx1"/>
                          </a:solidFill>
                          <a:latin typeface="Times New Roman" panose="02020603050405020304" pitchFamily="18" charset="0"/>
                          <a:cs typeface="Times New Roman" panose="02020603050405020304" pitchFamily="18" charset="0"/>
                        </a:rPr>
                        <a:t> and Literature</a:t>
                      </a:r>
                    </a:p>
                    <a:p>
                      <a:r>
                        <a:rPr lang="en-US" altLang="zh-CN" sz="2000" b="0" baseline="0" dirty="0" smtClean="0">
                          <a:solidFill>
                            <a:schemeClr val="tx1"/>
                          </a:solidFill>
                          <a:latin typeface="Times New Roman" panose="02020603050405020304" pitchFamily="18" charset="0"/>
                          <a:cs typeface="Times New Roman" panose="02020603050405020304" pitchFamily="18" charset="0"/>
                        </a:rPr>
                        <a:t>Colorado State University</a:t>
                      </a:r>
                    </a:p>
                    <a:p>
                      <a:r>
                        <a:rPr lang="en-US" altLang="zh-CN" sz="2000" b="0" baseline="0" dirty="0" smtClean="0">
                          <a:solidFill>
                            <a:schemeClr val="tx1"/>
                          </a:solidFill>
                          <a:latin typeface="Times New Roman" panose="02020603050405020304" pitchFamily="18" charset="0"/>
                          <a:cs typeface="Times New Roman" panose="02020603050405020304" pitchFamily="18" charset="0"/>
                        </a:rPr>
                        <a:t>Fort Caroline, CO 80123-4561</a:t>
                      </a:r>
                    </a:p>
                    <a:p>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zh-CN" sz="2400" dirty="0" smtClean="0">
                          <a:solidFill>
                            <a:schemeClr val="tx1"/>
                          </a:solidFill>
                        </a:rPr>
                        <a:t>The</a:t>
                      </a:r>
                      <a:r>
                        <a:rPr lang="en-US" altLang="zh-CN" sz="2400" baseline="0" dirty="0" smtClean="0">
                          <a:solidFill>
                            <a:schemeClr val="tx1"/>
                          </a:solidFill>
                        </a:rPr>
                        <a:t> inside address: The name and full address of the addressee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2542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983649378"/>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endParaRPr lang="en-US" altLang="zh-CN" b="0" baseline="0" dirty="0" smtClean="0">
                        <a:solidFill>
                          <a:schemeClr val="tx1"/>
                        </a:solidFill>
                        <a:latin typeface="Times New Roman" panose="02020603050405020304" pitchFamily="18" charset="0"/>
                        <a:cs typeface="Times New Roman" panose="02020603050405020304" pitchFamily="18" charset="0"/>
                      </a:endParaRPr>
                    </a:p>
                    <a:p>
                      <a:r>
                        <a:rPr lang="en-US" altLang="zh-CN" sz="2400" b="0" baseline="0" dirty="0" smtClean="0">
                          <a:solidFill>
                            <a:schemeClr val="tx1"/>
                          </a:solidFill>
                          <a:latin typeface="Times New Roman" panose="02020603050405020304" pitchFamily="18" charset="0"/>
                          <a:cs typeface="Times New Roman" panose="02020603050405020304" pitchFamily="18" charset="0"/>
                        </a:rPr>
                        <a:t>Dear Professor </a:t>
                      </a:r>
                      <a:r>
                        <a:rPr lang="en-US" altLang="zh-CN" sz="2400" b="0" baseline="0" dirty="0" err="1" smtClean="0">
                          <a:solidFill>
                            <a:schemeClr val="tx1"/>
                          </a:solidFill>
                          <a:latin typeface="Times New Roman" panose="02020603050405020304" pitchFamily="18" charset="0"/>
                          <a:cs typeface="Times New Roman" panose="02020603050405020304" pitchFamily="18" charset="0"/>
                        </a:rPr>
                        <a:t>Lakoff</a:t>
                      </a:r>
                      <a:r>
                        <a:rPr lang="en-US" altLang="zh-CN" sz="2400" b="0" baseline="0" dirty="0" smtClean="0">
                          <a:solidFill>
                            <a:schemeClr val="tx1"/>
                          </a:solidFill>
                          <a:latin typeface="Times New Roman" panose="02020603050405020304" pitchFamily="18" charset="0"/>
                          <a:cs typeface="Times New Roman" panose="02020603050405020304" pitchFamily="18" charset="0"/>
                        </a:rPr>
                        <a:t>,</a:t>
                      </a:r>
                    </a:p>
                    <a:p>
                      <a:r>
                        <a:rPr lang="en-US" altLang="zh-CN" sz="2400" b="0" baseline="0" dirty="0" smtClean="0">
                          <a:solidFill>
                            <a:schemeClr val="tx1"/>
                          </a:solidFill>
                          <a:latin typeface="Times New Roman" panose="02020603050405020304" pitchFamily="18" charset="0"/>
                          <a:cs typeface="Times New Roman" panose="02020603050405020304" pitchFamily="18" charset="0"/>
                        </a:rPr>
                        <a:t>    On behalf of the Centre of Foreign Studies, Birmingham University and the society of American Literature Studies, I would be very pleased to invite you to attend and chair a session of the forthcoming “International Conference on American Literature Research” to be held in our university from December 20 to 25, 2010.</a:t>
                      </a:r>
                    </a:p>
                    <a:p>
                      <a:r>
                        <a:rPr lang="en-US" altLang="zh-CN" sz="2400" b="0" baseline="0" dirty="0" smtClean="0">
                          <a:solidFill>
                            <a:schemeClr val="tx1"/>
                          </a:solidFill>
                          <a:latin typeface="Times New Roman" panose="02020603050405020304" pitchFamily="18" charset="0"/>
                          <a:cs typeface="Times New Roman" panose="02020603050405020304" pitchFamily="18" charset="0"/>
                        </a:rPr>
                        <a:t>    I sincerely hope that you could accept our invitation. You are a famous scholar in this field, and well known both in UK and the America. Your participation will be among the highlights of the Conference. </a:t>
                      </a:r>
                    </a:p>
                    <a:p>
                      <a:r>
                        <a:rPr lang="en-US" altLang="zh-CN" sz="2400" b="0" baseline="0" dirty="0" smtClean="0">
                          <a:solidFill>
                            <a:schemeClr val="tx1"/>
                          </a:solidFill>
                          <a:latin typeface="Times New Roman" panose="02020603050405020304" pitchFamily="18" charset="0"/>
                          <a:cs typeface="Times New Roman" panose="02020603050405020304" pitchFamily="18" charset="0"/>
                        </a:rPr>
                        <a:t>    Enclosed please find a copy of the Second Circular of the Conference. If you can come, please let us know as soon as possible, since we have to prepare the final program soon.</a:t>
                      </a:r>
                    </a:p>
                    <a:p>
                      <a:r>
                        <a:rPr lang="en-US" altLang="zh-CN" sz="2400" b="0" baseline="0" dirty="0" smtClean="0">
                          <a:solidFill>
                            <a:schemeClr val="tx1"/>
                          </a:solidFill>
                          <a:latin typeface="Times New Roman" panose="02020603050405020304" pitchFamily="18" charset="0"/>
                          <a:cs typeface="Times New Roman" panose="02020603050405020304" pitchFamily="18" charset="0"/>
                        </a:rPr>
                        <a:t>    </a:t>
                      </a:r>
                      <a:endParaRPr lang="zh-CN" alt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zh-CN" sz="2400" baseline="0" dirty="0" smtClean="0">
                          <a:solidFill>
                            <a:schemeClr val="tx1"/>
                          </a:solidFill>
                        </a:rPr>
                        <a:t>The salutation</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The purpose of invitation</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The conference arrangement</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Expressing the wish for the acceptance</a:t>
                      </a:r>
                    </a:p>
                    <a:p>
                      <a:pPr marL="0" indent="0">
                        <a:buNone/>
                      </a:pPr>
                      <a:endParaRPr lang="en-US" altLang="zh-CN" sz="240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5744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090544511"/>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r"/>
                      <a:endParaRPr lang="en-US" altLang="zh-CN" b="0" baseline="0" dirty="0" smtClean="0">
                        <a:solidFill>
                          <a:schemeClr val="tx1"/>
                        </a:solidFill>
                        <a:latin typeface="Times New Roman" panose="02020603050405020304" pitchFamily="18" charset="0"/>
                        <a:cs typeface="Times New Roman" panose="02020603050405020304" pitchFamily="18" charset="0"/>
                      </a:endParaRPr>
                    </a:p>
                    <a:p>
                      <a:pPr algn="r"/>
                      <a:endParaRPr lang="en-US" altLang="zh-CN" b="0" baseline="0" dirty="0" smtClean="0">
                        <a:solidFill>
                          <a:schemeClr val="tx1"/>
                        </a:solidFill>
                        <a:latin typeface="Times New Roman" panose="02020603050405020304" pitchFamily="18" charset="0"/>
                        <a:cs typeface="Times New Roman" panose="02020603050405020304" pitchFamily="18" charset="0"/>
                      </a:endParaRPr>
                    </a:p>
                    <a:p>
                      <a:pPr algn="r"/>
                      <a:endParaRPr lang="en-US" altLang="zh-CN"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800" b="0" baseline="0" dirty="0" smtClean="0">
                          <a:solidFill>
                            <a:schemeClr val="tx1"/>
                          </a:solidFill>
                          <a:latin typeface="Times New Roman" panose="02020603050405020304" pitchFamily="18" charset="0"/>
                          <a:cs typeface="Times New Roman" panose="02020603050405020304" pitchFamily="18" charset="0"/>
                        </a:rPr>
                        <a:t>Yours sincerely,</a:t>
                      </a:r>
                    </a:p>
                    <a:p>
                      <a:r>
                        <a:rPr lang="en-US" altLang="zh-CN" sz="2800" b="0" baseline="0" dirty="0" smtClean="0">
                          <a:solidFill>
                            <a:schemeClr val="tx1"/>
                          </a:solidFill>
                          <a:latin typeface="Times New Roman" panose="02020603050405020304" pitchFamily="18" charset="0"/>
                          <a:cs typeface="Times New Roman" panose="02020603050405020304" pitchFamily="18" charset="0"/>
                        </a:rPr>
                        <a:t>                                                                                                       </a:t>
                      </a:r>
                    </a:p>
                    <a:p>
                      <a:pPr algn="r"/>
                      <a:r>
                        <a:rPr lang="en-US" altLang="zh-CN" sz="2800" b="0" baseline="0" dirty="0" smtClean="0">
                          <a:solidFill>
                            <a:schemeClr val="tx1"/>
                          </a:solidFill>
                          <a:latin typeface="Times New Roman" panose="02020603050405020304" pitchFamily="18" charset="0"/>
                          <a:cs typeface="Times New Roman" panose="02020603050405020304" pitchFamily="18" charset="0"/>
                        </a:rPr>
                        <a:t>                                                                                                              Peter Smith</a:t>
                      </a:r>
                    </a:p>
                    <a:p>
                      <a:pPr algn="r"/>
                      <a:r>
                        <a:rPr lang="en-US" altLang="zh-CN" sz="2800" b="0" baseline="0" dirty="0" smtClean="0">
                          <a:solidFill>
                            <a:schemeClr val="tx1"/>
                          </a:solidFill>
                          <a:latin typeface="Times New Roman" panose="02020603050405020304" pitchFamily="18" charset="0"/>
                          <a:cs typeface="Times New Roman" panose="02020603050405020304" pitchFamily="18" charset="0"/>
                        </a:rPr>
                        <a:t>                                                                                                               Chairman           </a:t>
                      </a:r>
                      <a:endParaRPr lang="zh-CN" altLang="en-US" sz="2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2800" baseline="0" dirty="0" smtClean="0">
                        <a:solidFill>
                          <a:schemeClr val="tx1"/>
                        </a:solidFill>
                      </a:endParaRPr>
                    </a:p>
                    <a:p>
                      <a:pPr marL="0" indent="0">
                        <a:buNone/>
                      </a:pPr>
                      <a:endParaRPr lang="en-US" altLang="zh-CN" sz="2800" baseline="0" dirty="0" smtClean="0">
                        <a:solidFill>
                          <a:schemeClr val="tx1"/>
                        </a:solidFill>
                      </a:endParaRPr>
                    </a:p>
                    <a:p>
                      <a:pPr marL="0" indent="0">
                        <a:buNone/>
                      </a:pPr>
                      <a:endParaRPr lang="en-US" altLang="zh-CN" sz="2800" baseline="0" dirty="0" smtClean="0">
                        <a:solidFill>
                          <a:schemeClr val="tx1"/>
                        </a:solidFill>
                      </a:endParaRPr>
                    </a:p>
                    <a:p>
                      <a:pPr marL="0" indent="0">
                        <a:buNone/>
                      </a:pPr>
                      <a:r>
                        <a:rPr lang="en-US" altLang="zh-CN" sz="2800" baseline="0" dirty="0" smtClean="0">
                          <a:solidFill>
                            <a:schemeClr val="tx1"/>
                          </a:solidFill>
                        </a:rPr>
                        <a:t>Signature</a:t>
                      </a:r>
                    </a:p>
                    <a:p>
                      <a:pPr marL="0" indent="0">
                        <a:buNone/>
                      </a:pPr>
                      <a:r>
                        <a:rPr lang="en-US" altLang="zh-CN" sz="2800" baseline="0" dirty="0" smtClean="0">
                          <a:solidFill>
                            <a:schemeClr val="tx1"/>
                          </a:solidFill>
                        </a:rPr>
                        <a:t>Printed name</a:t>
                      </a:r>
                    </a:p>
                    <a:p>
                      <a:pPr marL="0" indent="0">
                        <a:buNone/>
                      </a:pPr>
                      <a:r>
                        <a:rPr lang="en-US" altLang="zh-CN" sz="2800" baseline="0" dirty="0" smtClean="0">
                          <a:solidFill>
                            <a:schemeClr val="tx1"/>
                          </a:solidFill>
                        </a:rPr>
                        <a:t>Title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6566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letter of acceptance of invitation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241" y="1932947"/>
            <a:ext cx="4544278" cy="2540502"/>
          </a:xfrm>
        </p:spPr>
      </p:pic>
    </p:spTree>
    <p:extLst>
      <p:ext uri="{BB962C8B-B14F-4D97-AF65-F5344CB8AC3E}">
        <p14:creationId xmlns:p14="http://schemas.microsoft.com/office/powerpoint/2010/main" val="870368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如果你收到别人的邀请，你接受了邀请，需要回信，你会如何回信呢？</a:t>
            </a:r>
            <a:endParaRPr lang="zh-CN" altLang="en-US" dirty="0"/>
          </a:p>
        </p:txBody>
      </p:sp>
    </p:spTree>
    <p:extLst>
      <p:ext uri="{BB962C8B-B14F-4D97-AF65-F5344CB8AC3E}">
        <p14:creationId xmlns:p14="http://schemas.microsoft.com/office/powerpoint/2010/main" val="252445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583403625"/>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r"/>
                      <a:r>
                        <a:rPr lang="en-US" altLang="zh-CN" sz="1600" b="0" dirty="0" smtClean="0">
                          <a:solidFill>
                            <a:schemeClr val="tx1"/>
                          </a:solidFill>
                          <a:latin typeface="Times New Roman" panose="02020603050405020304" pitchFamily="18" charset="0"/>
                          <a:cs typeface="Times New Roman" panose="02020603050405020304" pitchFamily="18" charset="0"/>
                        </a:rPr>
                        <a:t>American Center for Population</a:t>
                      </a:r>
                      <a:r>
                        <a:rPr lang="en-US" altLang="zh-CN" sz="1600" b="0" baseline="0" dirty="0" smtClean="0">
                          <a:solidFill>
                            <a:schemeClr val="tx1"/>
                          </a:solidFill>
                          <a:latin typeface="Times New Roman" panose="02020603050405020304" pitchFamily="18" charset="0"/>
                          <a:cs typeface="Times New Roman" panose="02020603050405020304" pitchFamily="18" charset="0"/>
                        </a:rPr>
                        <a:t> Studies</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186 </a:t>
                      </a:r>
                      <a:r>
                        <a:rPr lang="en-US" altLang="zh-CN" sz="1600" b="0" baseline="0" dirty="0" err="1" smtClean="0">
                          <a:solidFill>
                            <a:schemeClr val="tx1"/>
                          </a:solidFill>
                          <a:latin typeface="Times New Roman" panose="02020603050405020304" pitchFamily="18" charset="0"/>
                          <a:cs typeface="Times New Roman" panose="02020603050405020304" pitchFamily="18" charset="0"/>
                        </a:rPr>
                        <a:t>Westernmister</a:t>
                      </a:r>
                      <a:r>
                        <a:rPr lang="en-US" altLang="zh-CN" sz="1600" b="0" baseline="0" dirty="0" smtClean="0">
                          <a:solidFill>
                            <a:schemeClr val="tx1"/>
                          </a:solidFill>
                          <a:latin typeface="Times New Roman" panose="02020603050405020304" pitchFamily="18" charset="0"/>
                          <a:cs typeface="Times New Roman" panose="02020603050405020304" pitchFamily="18" charset="0"/>
                        </a:rPr>
                        <a:t> Street</a:t>
                      </a:r>
                    </a:p>
                    <a:p>
                      <a:pPr algn="r"/>
                      <a:r>
                        <a:rPr lang="en-US" altLang="zh-CN" sz="1600" b="0" dirty="0" smtClean="0">
                          <a:solidFill>
                            <a:schemeClr val="tx1"/>
                          </a:solidFill>
                          <a:latin typeface="Times New Roman" panose="02020603050405020304" pitchFamily="18" charset="0"/>
                          <a:cs typeface="Times New Roman" panose="02020603050405020304" pitchFamily="18" charset="0"/>
                        </a:rPr>
                        <a:t>Providence,</a:t>
                      </a:r>
                      <a:r>
                        <a:rPr lang="en-US" altLang="zh-CN" sz="1600" b="0" baseline="0" dirty="0" smtClean="0">
                          <a:solidFill>
                            <a:schemeClr val="tx1"/>
                          </a:solidFill>
                          <a:latin typeface="Times New Roman" panose="02020603050405020304" pitchFamily="18" charset="0"/>
                          <a:cs typeface="Times New Roman" panose="02020603050405020304" pitchFamily="18" charset="0"/>
                        </a:rPr>
                        <a:t> R I 0291</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USA</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August 14, 2010</a:t>
                      </a:r>
                    </a:p>
                    <a:p>
                      <a:pPr algn="l"/>
                      <a:r>
                        <a:rPr lang="en-US" altLang="zh-CN" sz="1600" b="0" dirty="0" smtClean="0">
                          <a:solidFill>
                            <a:schemeClr val="tx1"/>
                          </a:solidFill>
                          <a:latin typeface="Times New Roman" panose="02020603050405020304" pitchFamily="18" charset="0"/>
                          <a:cs typeface="Times New Roman" panose="02020603050405020304" pitchFamily="18" charset="0"/>
                        </a:rPr>
                        <a:t>Professor Li Tao</a:t>
                      </a:r>
                    </a:p>
                    <a:p>
                      <a:pPr algn="l"/>
                      <a:r>
                        <a:rPr lang="en-US" altLang="zh-CN" sz="1600" b="0" dirty="0" smtClean="0">
                          <a:solidFill>
                            <a:schemeClr val="tx1"/>
                          </a:solidFill>
                          <a:latin typeface="Times New Roman" panose="02020603050405020304" pitchFamily="18" charset="0"/>
                          <a:cs typeface="Times New Roman" panose="02020603050405020304" pitchFamily="18" charset="0"/>
                        </a:rPr>
                        <a:t>School</a:t>
                      </a:r>
                      <a:r>
                        <a:rPr lang="en-US" altLang="zh-CN" sz="1600" b="0" baseline="0" dirty="0" smtClean="0">
                          <a:solidFill>
                            <a:schemeClr val="tx1"/>
                          </a:solidFill>
                          <a:latin typeface="Times New Roman" panose="02020603050405020304" pitchFamily="18" charset="0"/>
                          <a:cs typeface="Times New Roman" panose="02020603050405020304" pitchFamily="18" charset="0"/>
                        </a:rPr>
                        <a:t> of Environment Sciences</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Beijing Normal University</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No. 19 Xin </a:t>
                      </a:r>
                      <a:r>
                        <a:rPr lang="en-US" altLang="zh-CN" sz="1600" b="0" baseline="0" dirty="0" err="1" smtClean="0">
                          <a:solidFill>
                            <a:schemeClr val="tx1"/>
                          </a:solidFill>
                          <a:latin typeface="Times New Roman" panose="02020603050405020304" pitchFamily="18" charset="0"/>
                          <a:cs typeface="Times New Roman" panose="02020603050405020304" pitchFamily="18" charset="0"/>
                        </a:rPr>
                        <a:t>Jie</a:t>
                      </a:r>
                      <a:r>
                        <a:rPr lang="en-US" altLang="zh-CN" sz="1600" b="0" baseline="0" dirty="0" smtClean="0">
                          <a:solidFill>
                            <a:schemeClr val="tx1"/>
                          </a:solidFill>
                          <a:latin typeface="Times New Roman" panose="02020603050405020304" pitchFamily="18" charset="0"/>
                          <a:cs typeface="Times New Roman" panose="02020603050405020304" pitchFamily="18" charset="0"/>
                        </a:rPr>
                        <a:t> Kou Wai Street</a:t>
                      </a:r>
                    </a:p>
                    <a:p>
                      <a:pPr algn="l"/>
                      <a:r>
                        <a:rPr lang="en-US" altLang="zh-CN" sz="1600" b="0" baseline="0" dirty="0" err="1" smtClean="0">
                          <a:solidFill>
                            <a:schemeClr val="tx1"/>
                          </a:solidFill>
                          <a:latin typeface="Times New Roman" panose="02020603050405020304" pitchFamily="18" charset="0"/>
                          <a:cs typeface="Times New Roman" panose="02020603050405020304" pitchFamily="18" charset="0"/>
                        </a:rPr>
                        <a:t>Haidian</a:t>
                      </a:r>
                      <a:r>
                        <a:rPr lang="en-US" altLang="zh-CN" sz="1600" b="0" baseline="0" dirty="0" smtClean="0">
                          <a:solidFill>
                            <a:schemeClr val="tx1"/>
                          </a:solidFill>
                          <a:latin typeface="Times New Roman" panose="02020603050405020304" pitchFamily="18" charset="0"/>
                          <a:cs typeface="Times New Roman" panose="02020603050405020304" pitchFamily="18" charset="0"/>
                        </a:rPr>
                        <a:t> District</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Beijing 100521</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P. R. China</a:t>
                      </a:r>
                    </a:p>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Dear Professor Li Tao,</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I have received your letters and thank you very much for your kind invitation dated on November 11, 2010, inviting me to attend the Fourth Biennial (</a:t>
                      </a:r>
                      <a:r>
                        <a:rPr lang="zh-CN" altLang="en-US" sz="1600" b="0" baseline="0" dirty="0" smtClean="0">
                          <a:solidFill>
                            <a:schemeClr val="tx1"/>
                          </a:solidFill>
                          <a:latin typeface="Times New Roman" panose="02020603050405020304" pitchFamily="18" charset="0"/>
                          <a:cs typeface="Times New Roman" panose="02020603050405020304" pitchFamily="18" charset="0"/>
                        </a:rPr>
                        <a:t>二年一次的</a:t>
                      </a:r>
                      <a:r>
                        <a:rPr lang="en-US" altLang="zh-CN" sz="1600" b="0" baseline="0" dirty="0" smtClean="0">
                          <a:solidFill>
                            <a:schemeClr val="tx1"/>
                          </a:solidFill>
                          <a:latin typeface="Times New Roman" panose="02020603050405020304" pitchFamily="18" charset="0"/>
                          <a:cs typeface="Times New Roman" panose="02020603050405020304" pitchFamily="18" charset="0"/>
                        </a:rPr>
                        <a:t>) Meetings of the International Conference on Public Policy to be held in Beijing, China on April 20 to 23, 2011.</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I am very pleased to accept your invitation and will send my paper entitled “Public Policy and Neighborhood Development” to the paper committee before the required date. Thank you again for your kind invitation. And I sincerely hope that the conference will be a success. I am looking forward to meeting you soon in Beijing.</a:t>
                      </a:r>
                    </a:p>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Faithfully yours,</a:t>
                      </a:r>
                    </a:p>
                    <a:p>
                      <a:pPr algn="r"/>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John Smith</a:t>
                      </a:r>
                      <a:endParaRPr lang="en-US" altLang="zh-CN" sz="16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zh-CN" sz="1800" baseline="0" dirty="0" smtClean="0">
                          <a:solidFill>
                            <a:schemeClr val="tx1"/>
                          </a:solidFill>
                        </a:rPr>
                        <a:t>The heading</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inside address</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salutation</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Expressing thanks to the inviter and restating the main content</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Expressing acceptance of the invitation</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Expressing good wishes for the conference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complimentary close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Signature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Printed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6446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letter of Declination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0681" y="1874033"/>
            <a:ext cx="3654615" cy="3285047"/>
          </a:xfrm>
        </p:spPr>
      </p:pic>
    </p:spTree>
    <p:extLst>
      <p:ext uri="{BB962C8B-B14F-4D97-AF65-F5344CB8AC3E}">
        <p14:creationId xmlns:p14="http://schemas.microsoft.com/office/powerpoint/2010/main" val="112106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如果你收到别人邀请，你拒绝了邀请，你会如何回信呢？</a:t>
            </a:r>
            <a:endParaRPr lang="zh-CN" altLang="en-US" dirty="0"/>
          </a:p>
        </p:txBody>
      </p:sp>
    </p:spTree>
    <p:extLst>
      <p:ext uri="{BB962C8B-B14F-4D97-AF65-F5344CB8AC3E}">
        <p14:creationId xmlns:p14="http://schemas.microsoft.com/office/powerpoint/2010/main" val="184855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842413059"/>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r"/>
                      <a:r>
                        <a:rPr lang="en-US" altLang="zh-CN" sz="1600" b="0" dirty="0" smtClean="0">
                          <a:solidFill>
                            <a:schemeClr val="tx1"/>
                          </a:solidFill>
                          <a:latin typeface="Times New Roman" panose="02020603050405020304" pitchFamily="18" charset="0"/>
                          <a:cs typeface="Times New Roman" panose="02020603050405020304" pitchFamily="18" charset="0"/>
                        </a:rPr>
                        <a:t>Center of English Language Research</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The University of Nottingham</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University Park, Nottingham</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NG 2RD. UK</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July 12, 2010</a:t>
                      </a:r>
                    </a:p>
                    <a:p>
                      <a:pPr algn="l"/>
                      <a:r>
                        <a:rPr lang="en-US" altLang="zh-CN" sz="1600" b="0" dirty="0" smtClean="0">
                          <a:solidFill>
                            <a:schemeClr val="tx1"/>
                          </a:solidFill>
                          <a:latin typeface="Times New Roman" panose="02020603050405020304" pitchFamily="18" charset="0"/>
                          <a:cs typeface="Times New Roman" panose="02020603050405020304" pitchFamily="18" charset="0"/>
                        </a:rPr>
                        <a:t>Dr. Xu </a:t>
                      </a:r>
                      <a:r>
                        <a:rPr lang="en-US" altLang="zh-CN" sz="1600" b="0" dirty="0" err="1" smtClean="0">
                          <a:solidFill>
                            <a:schemeClr val="tx1"/>
                          </a:solidFill>
                          <a:latin typeface="Times New Roman" panose="02020603050405020304" pitchFamily="18" charset="0"/>
                          <a:cs typeface="Times New Roman" panose="02020603050405020304" pitchFamily="18" charset="0"/>
                        </a:rPr>
                        <a:t>Hailiang</a:t>
                      </a:r>
                      <a:endParaRPr lang="en-US" altLang="zh-CN" sz="1600" b="0" dirty="0" smtClean="0">
                        <a:solidFill>
                          <a:schemeClr val="tx1"/>
                        </a:solidFill>
                        <a:latin typeface="Times New Roman" panose="02020603050405020304" pitchFamily="18" charset="0"/>
                        <a:cs typeface="Times New Roman" panose="02020603050405020304" pitchFamily="18" charset="0"/>
                      </a:endParaRP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Language Center</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Xi’an </a:t>
                      </a:r>
                      <a:r>
                        <a:rPr lang="en-US" altLang="zh-CN" sz="1600" b="0" baseline="0" dirty="0" err="1" smtClean="0">
                          <a:solidFill>
                            <a:schemeClr val="tx1"/>
                          </a:solidFill>
                          <a:latin typeface="Times New Roman" panose="02020603050405020304" pitchFamily="18" charset="0"/>
                          <a:cs typeface="Times New Roman" panose="02020603050405020304" pitchFamily="18" charset="0"/>
                        </a:rPr>
                        <a:t>Jiaotong</a:t>
                      </a:r>
                      <a:r>
                        <a:rPr lang="en-US" altLang="zh-CN" sz="1600" b="0" baseline="0" dirty="0" smtClean="0">
                          <a:solidFill>
                            <a:schemeClr val="tx1"/>
                          </a:solidFill>
                          <a:latin typeface="Times New Roman" panose="02020603050405020304" pitchFamily="18" charset="0"/>
                          <a:cs typeface="Times New Roman" panose="02020603050405020304" pitchFamily="18" charset="0"/>
                        </a:rPr>
                        <a:t> University</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28#, </a:t>
                      </a:r>
                      <a:r>
                        <a:rPr lang="en-US" altLang="zh-CN" sz="1600" b="0" baseline="0" dirty="0" err="1" smtClean="0">
                          <a:solidFill>
                            <a:schemeClr val="tx1"/>
                          </a:solidFill>
                          <a:latin typeface="Times New Roman" panose="02020603050405020304" pitchFamily="18" charset="0"/>
                          <a:cs typeface="Times New Roman" panose="02020603050405020304" pitchFamily="18" charset="0"/>
                        </a:rPr>
                        <a:t>Xianning</a:t>
                      </a:r>
                      <a:r>
                        <a:rPr lang="en-US" altLang="zh-CN" sz="1600" b="0" baseline="0" dirty="0" smtClean="0">
                          <a:solidFill>
                            <a:schemeClr val="tx1"/>
                          </a:solidFill>
                          <a:latin typeface="Times New Roman" panose="02020603050405020304" pitchFamily="18" charset="0"/>
                          <a:cs typeface="Times New Roman" panose="02020603050405020304" pitchFamily="18" charset="0"/>
                        </a:rPr>
                        <a:t> Road,</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Xi’an 710049</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P. R. China</a:t>
                      </a:r>
                    </a:p>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Dear Dr. Xu,</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Many thanks for your letter of July 12, 2010, inviting me to attend the forthcoming “2011 International Conference on Comparative Literature” to be held in Xi’an China, from May 5 to 8, 2011.</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Much to my regret, I shall not be able to honor the invitation because I have to attend and chair a very important meeting to be held in America at that time.</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I feel sorry to miss the opportunity of meeting you and many others in the filed of comparative literature.</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I wish the Conference would be a complete success.</a:t>
                      </a:r>
                    </a:p>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Faithfully yours,</a:t>
                      </a:r>
                    </a:p>
                    <a:p>
                      <a:pPr algn="r"/>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John Smith</a:t>
                      </a:r>
                      <a:endParaRPr lang="en-US" altLang="zh-CN" sz="16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zh-CN" sz="1800" baseline="0" dirty="0" smtClean="0">
                          <a:solidFill>
                            <a:schemeClr val="tx1"/>
                          </a:solidFill>
                        </a:rPr>
                        <a:t>The heading</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inside address</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salutation</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Expressing thanks for the inviter’s kind invitation</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Specifying the reasons for the declination</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Expressing regret</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Extending best wishes to the inviter</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complimentary close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Signature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Printed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50542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tips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65" y="2943155"/>
            <a:ext cx="1809750" cy="1695450"/>
          </a:xfrm>
          <a:prstGeom prst="rect">
            <a:avLst/>
          </a:prstGeom>
        </p:spPr>
      </p:pic>
    </p:spTree>
    <p:extLst>
      <p:ext uri="{BB962C8B-B14F-4D97-AF65-F5344CB8AC3E}">
        <p14:creationId xmlns:p14="http://schemas.microsoft.com/office/powerpoint/2010/main" val="106906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59558"/>
            <a:ext cx="10515600" cy="5617405"/>
          </a:xfrm>
        </p:spPr>
        <p:txBody>
          <a:bodyPr/>
          <a:lstStyle/>
          <a:p>
            <a:r>
              <a:rPr lang="en-US" altLang="zh-CN" dirty="0" smtClean="0"/>
              <a:t>Academic Letter Writing</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359" y="1491111"/>
            <a:ext cx="7112453" cy="4685852"/>
          </a:xfrm>
          <a:prstGeom prst="rect">
            <a:avLst/>
          </a:prstGeom>
        </p:spPr>
      </p:pic>
    </p:spTree>
    <p:extLst>
      <p:ext uri="{BB962C8B-B14F-4D97-AF65-F5344CB8AC3E}">
        <p14:creationId xmlns:p14="http://schemas.microsoft.com/office/powerpoint/2010/main" val="112912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1162"/>
          </a:xfrm>
        </p:spPr>
        <p:txBody>
          <a:bodyPr>
            <a:normAutofit fontScale="90000"/>
          </a:bodyPr>
          <a:lstStyle/>
          <a:p>
            <a:r>
              <a:rPr lang="en-US" altLang="zh-CN" dirty="0" smtClean="0"/>
              <a:t>To express invitation</a:t>
            </a:r>
            <a:endParaRPr lang="zh-CN" altLang="en-US" dirty="0"/>
          </a:p>
        </p:txBody>
      </p:sp>
      <p:sp>
        <p:nvSpPr>
          <p:cNvPr id="3" name="内容占位符 2"/>
          <p:cNvSpPr>
            <a:spLocks noGrp="1"/>
          </p:cNvSpPr>
          <p:nvPr>
            <p:ph idx="1"/>
          </p:nvPr>
        </p:nvSpPr>
        <p:spPr>
          <a:xfrm>
            <a:off x="838200" y="996288"/>
            <a:ext cx="10515600" cy="5180675"/>
          </a:xfrm>
        </p:spPr>
        <p:txBody>
          <a:bodyPr/>
          <a:lstStyle/>
          <a:p>
            <a:r>
              <a:rPr lang="en-US" altLang="zh-CN" dirty="0" smtClean="0"/>
              <a:t>1. On behalf the North Institute of Acoustics (</a:t>
            </a:r>
            <a:r>
              <a:rPr lang="zh-CN" altLang="en-US" dirty="0" smtClean="0"/>
              <a:t>声学</a:t>
            </a:r>
            <a:r>
              <a:rPr lang="en-US" altLang="zh-CN" dirty="0" smtClean="0"/>
              <a:t>), I am very pleased to invite you to attend and chair a session of the Tenth International Symposium on Acoustical Image to be held in Lanzhou, from July 12 to 16, 2010.</a:t>
            </a:r>
          </a:p>
          <a:p>
            <a:endParaRPr lang="en-US" altLang="zh-CN" dirty="0"/>
          </a:p>
          <a:p>
            <a:r>
              <a:rPr lang="en-US" altLang="zh-CN" dirty="0" smtClean="0"/>
              <a:t>2. In the name of Chairperson of the Organizing Committee, I cordially invite you to participate in the Third International Congress on Traditional Medicine to be held from November 3</a:t>
            </a:r>
            <a:r>
              <a:rPr lang="en-US" altLang="zh-CN" baseline="30000" dirty="0" smtClean="0"/>
              <a:t>rd</a:t>
            </a:r>
            <a:r>
              <a:rPr lang="en-US" altLang="zh-CN" dirty="0" smtClean="0"/>
              <a:t> to 4</a:t>
            </a:r>
            <a:r>
              <a:rPr lang="en-US" altLang="zh-CN" baseline="30000" dirty="0" smtClean="0"/>
              <a:t>th</a:t>
            </a:r>
            <a:r>
              <a:rPr lang="en-US" altLang="zh-CN" dirty="0" smtClean="0"/>
              <a:t> 2009 at </a:t>
            </a:r>
            <a:r>
              <a:rPr lang="en-US" altLang="zh-CN" dirty="0" err="1" smtClean="0"/>
              <a:t>Songshan</a:t>
            </a:r>
            <a:r>
              <a:rPr lang="en-US" altLang="zh-CN" dirty="0" smtClean="0"/>
              <a:t> Hotel, Zhengzhou City, Henan Province of China.</a:t>
            </a:r>
            <a:endParaRPr lang="zh-CN" altLang="en-US" dirty="0"/>
          </a:p>
        </p:txBody>
      </p:sp>
    </p:spTree>
    <p:extLst>
      <p:ext uri="{BB962C8B-B14F-4D97-AF65-F5344CB8AC3E}">
        <p14:creationId xmlns:p14="http://schemas.microsoft.com/office/powerpoint/2010/main" val="1890902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1162"/>
          </a:xfrm>
        </p:spPr>
        <p:txBody>
          <a:bodyPr>
            <a:normAutofit fontScale="90000"/>
          </a:bodyPr>
          <a:lstStyle/>
          <a:p>
            <a:r>
              <a:rPr lang="en-US" altLang="zh-CN" dirty="0" smtClean="0"/>
              <a:t>To express invitation</a:t>
            </a:r>
            <a:endParaRPr lang="zh-CN" altLang="en-US" dirty="0"/>
          </a:p>
        </p:txBody>
      </p:sp>
      <p:sp>
        <p:nvSpPr>
          <p:cNvPr id="3" name="内容占位符 2"/>
          <p:cNvSpPr>
            <a:spLocks noGrp="1"/>
          </p:cNvSpPr>
          <p:nvPr>
            <p:ph idx="1"/>
          </p:nvPr>
        </p:nvSpPr>
        <p:spPr>
          <a:xfrm>
            <a:off x="838200" y="996288"/>
            <a:ext cx="10515600" cy="5180675"/>
          </a:xfrm>
        </p:spPr>
        <p:txBody>
          <a:bodyPr/>
          <a:lstStyle/>
          <a:p>
            <a:r>
              <a:rPr lang="en-US" altLang="zh-CN" dirty="0" smtClean="0"/>
              <a:t>3. We are writing to invite you sincerely to attend the Annual International Symposium of Historical Geography of 2010 which will be held at Urumqi, the capital of the Xinjiang Uygur Autonomous Region, China, during August 5</a:t>
            </a:r>
            <a:r>
              <a:rPr lang="en-US" altLang="zh-CN" baseline="30000" dirty="0" smtClean="0"/>
              <a:t>th</a:t>
            </a:r>
            <a:r>
              <a:rPr lang="en-US" altLang="zh-CN" dirty="0" smtClean="0"/>
              <a:t>-8</a:t>
            </a:r>
            <a:r>
              <a:rPr lang="en-US" altLang="zh-CN" baseline="30000" dirty="0" smtClean="0"/>
              <a:t>th</a:t>
            </a:r>
            <a:r>
              <a:rPr lang="en-US" altLang="zh-CN" dirty="0" smtClean="0"/>
              <a:t> this summer.</a:t>
            </a:r>
          </a:p>
          <a:p>
            <a:endParaRPr lang="en-US" altLang="zh-CN" dirty="0"/>
          </a:p>
          <a:p>
            <a:r>
              <a:rPr lang="en-US" altLang="zh-CN" dirty="0" smtClean="0"/>
              <a:t>4. Considering your expertise in this field, the Organizing Committee is very pleased to invite you to be a keynote speaker in the Sixth International Conference on Pattern Recognition.</a:t>
            </a:r>
            <a:endParaRPr lang="zh-CN" altLang="en-US" dirty="0"/>
          </a:p>
        </p:txBody>
      </p:sp>
    </p:spTree>
    <p:extLst>
      <p:ext uri="{BB962C8B-B14F-4D97-AF65-F5344CB8AC3E}">
        <p14:creationId xmlns:p14="http://schemas.microsoft.com/office/powerpoint/2010/main" val="4238070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1162"/>
          </a:xfrm>
        </p:spPr>
        <p:txBody>
          <a:bodyPr>
            <a:normAutofit fontScale="90000"/>
          </a:bodyPr>
          <a:lstStyle/>
          <a:p>
            <a:r>
              <a:rPr lang="en-US" altLang="zh-CN" dirty="0" smtClean="0"/>
              <a:t>To express the addressor’s wish for the acceptance</a:t>
            </a:r>
            <a:endParaRPr lang="zh-CN" altLang="en-US" dirty="0"/>
          </a:p>
        </p:txBody>
      </p:sp>
      <p:sp>
        <p:nvSpPr>
          <p:cNvPr id="3" name="内容占位符 2"/>
          <p:cNvSpPr>
            <a:spLocks noGrp="1"/>
          </p:cNvSpPr>
          <p:nvPr>
            <p:ph idx="1"/>
          </p:nvPr>
        </p:nvSpPr>
        <p:spPr>
          <a:xfrm>
            <a:off x="838200" y="996288"/>
            <a:ext cx="10515600" cy="5180675"/>
          </a:xfrm>
        </p:spPr>
        <p:txBody>
          <a:bodyPr/>
          <a:lstStyle/>
          <a:p>
            <a:r>
              <a:rPr lang="en-US" altLang="zh-CN" dirty="0" smtClean="0"/>
              <a:t>1. I would like to take this opportunity to strongly encourage you to attend this very important meeting.</a:t>
            </a:r>
          </a:p>
          <a:p>
            <a:endParaRPr lang="en-US" altLang="zh-CN" dirty="0"/>
          </a:p>
          <a:p>
            <a:r>
              <a:rPr lang="en-US" altLang="zh-CN" dirty="0" smtClean="0"/>
              <a:t>2. We are looking forward to meeting you at CGI’2011. If you need any help regarding your participation at this conference, please do not hesitate to contact us.</a:t>
            </a:r>
            <a:endParaRPr lang="zh-CN" altLang="en-US" dirty="0"/>
          </a:p>
        </p:txBody>
      </p:sp>
    </p:spTree>
    <p:extLst>
      <p:ext uri="{BB962C8B-B14F-4D97-AF65-F5344CB8AC3E}">
        <p14:creationId xmlns:p14="http://schemas.microsoft.com/office/powerpoint/2010/main" val="71649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1162"/>
          </a:xfrm>
        </p:spPr>
        <p:txBody>
          <a:bodyPr>
            <a:normAutofit fontScale="90000"/>
          </a:bodyPr>
          <a:lstStyle/>
          <a:p>
            <a:r>
              <a:rPr lang="en-US" altLang="zh-CN" dirty="0" smtClean="0"/>
              <a:t>To express the addressor’s wish for the acceptance</a:t>
            </a:r>
            <a:endParaRPr lang="zh-CN" altLang="en-US" dirty="0"/>
          </a:p>
        </p:txBody>
      </p:sp>
      <p:sp>
        <p:nvSpPr>
          <p:cNvPr id="3" name="内容占位符 2"/>
          <p:cNvSpPr>
            <a:spLocks noGrp="1"/>
          </p:cNvSpPr>
          <p:nvPr>
            <p:ph idx="1"/>
          </p:nvPr>
        </p:nvSpPr>
        <p:spPr>
          <a:xfrm>
            <a:off x="838200" y="996288"/>
            <a:ext cx="10515600" cy="5180675"/>
          </a:xfrm>
        </p:spPr>
        <p:txBody>
          <a:bodyPr/>
          <a:lstStyle/>
          <a:p>
            <a:r>
              <a:rPr lang="en-US" altLang="zh-CN" dirty="0" smtClean="0"/>
              <a:t>3. It is our sincere hope that you can find time in the midst of pressing affairs to attend this grand congress on traditional medicine, sharing experiences and exchanging views with other participants, and to offer your valuable suggestions for further development of traditional medicine in the world.</a:t>
            </a:r>
          </a:p>
          <a:p>
            <a:endParaRPr lang="en-US" altLang="zh-CN" dirty="0"/>
          </a:p>
          <a:p>
            <a:r>
              <a:rPr lang="en-US" altLang="zh-CN" dirty="0" smtClean="0"/>
              <a:t>4. We are very pleased to invite internal and foreign universities, scientific research academies and institutes, new and high-tech corporations, patent holders to be present at this exposition. We would appreciate your participation and look forward to a successful exposition.</a:t>
            </a:r>
            <a:endParaRPr lang="zh-CN" altLang="en-US" dirty="0"/>
          </a:p>
        </p:txBody>
      </p:sp>
    </p:spTree>
    <p:extLst>
      <p:ext uri="{BB962C8B-B14F-4D97-AF65-F5344CB8AC3E}">
        <p14:creationId xmlns:p14="http://schemas.microsoft.com/office/powerpoint/2010/main" val="445806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1162"/>
          </a:xfrm>
        </p:spPr>
        <p:txBody>
          <a:bodyPr>
            <a:normAutofit fontScale="90000"/>
          </a:bodyPr>
          <a:lstStyle/>
          <a:p>
            <a:r>
              <a:rPr lang="en-US" altLang="zh-CN" dirty="0" smtClean="0"/>
              <a:t>To express the acceptance of invitation</a:t>
            </a:r>
            <a:endParaRPr lang="zh-CN" altLang="en-US" dirty="0"/>
          </a:p>
        </p:txBody>
      </p:sp>
      <p:sp>
        <p:nvSpPr>
          <p:cNvPr id="3" name="内容占位符 2"/>
          <p:cNvSpPr>
            <a:spLocks noGrp="1"/>
          </p:cNvSpPr>
          <p:nvPr>
            <p:ph idx="1"/>
          </p:nvPr>
        </p:nvSpPr>
        <p:spPr>
          <a:xfrm>
            <a:off x="838200" y="996288"/>
            <a:ext cx="10515600" cy="5180675"/>
          </a:xfrm>
        </p:spPr>
        <p:txBody>
          <a:bodyPr/>
          <a:lstStyle/>
          <a:p>
            <a:r>
              <a:rPr lang="en-US" altLang="zh-CN" dirty="0" smtClean="0"/>
              <a:t>1. I am pleased to accept your invitation and will send my paper entitled… to the paper committee before the required date.</a:t>
            </a:r>
          </a:p>
          <a:p>
            <a:r>
              <a:rPr lang="en-US" altLang="zh-CN" dirty="0" smtClean="0"/>
              <a:t>2. Thank you for your letter of March 11</a:t>
            </a:r>
            <a:r>
              <a:rPr lang="en-US" altLang="zh-CN" baseline="30000" dirty="0" smtClean="0"/>
              <a:t>th</a:t>
            </a:r>
            <a:r>
              <a:rPr lang="en-US" altLang="zh-CN" dirty="0" smtClean="0"/>
              <a:t>. I am pleased to confirm my participation in this year’s conference in June.</a:t>
            </a:r>
          </a:p>
          <a:p>
            <a:r>
              <a:rPr lang="en-US" altLang="zh-CN" dirty="0" smtClean="0"/>
              <a:t>3. I would be grateful if you could send me further details about the program.</a:t>
            </a:r>
          </a:p>
          <a:p>
            <a:r>
              <a:rPr lang="en-US" altLang="zh-CN" dirty="0" smtClean="0"/>
              <a:t>4. Thank you once again for your kind invitation and for your effort in making the conference a successful one.</a:t>
            </a:r>
          </a:p>
          <a:p>
            <a:r>
              <a:rPr lang="en-US" altLang="zh-CN" dirty="0" smtClean="0"/>
              <a:t>5. I am looking forward to meeting you soon in Seattle.</a:t>
            </a:r>
            <a:endParaRPr lang="zh-CN" altLang="en-US" dirty="0"/>
          </a:p>
        </p:txBody>
      </p:sp>
    </p:spTree>
    <p:extLst>
      <p:ext uri="{BB962C8B-B14F-4D97-AF65-F5344CB8AC3E}">
        <p14:creationId xmlns:p14="http://schemas.microsoft.com/office/powerpoint/2010/main" val="665924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31162"/>
          </a:xfrm>
        </p:spPr>
        <p:txBody>
          <a:bodyPr>
            <a:normAutofit fontScale="90000"/>
          </a:bodyPr>
          <a:lstStyle/>
          <a:p>
            <a:r>
              <a:rPr lang="en-US" altLang="zh-CN" dirty="0" smtClean="0"/>
              <a:t>To express the declination of invitation</a:t>
            </a:r>
            <a:endParaRPr lang="zh-CN" altLang="en-US" dirty="0"/>
          </a:p>
        </p:txBody>
      </p:sp>
      <p:sp>
        <p:nvSpPr>
          <p:cNvPr id="3" name="内容占位符 2"/>
          <p:cNvSpPr>
            <a:spLocks noGrp="1"/>
          </p:cNvSpPr>
          <p:nvPr>
            <p:ph idx="1"/>
          </p:nvPr>
        </p:nvSpPr>
        <p:spPr>
          <a:xfrm>
            <a:off x="838200" y="996288"/>
            <a:ext cx="10515600" cy="5180675"/>
          </a:xfrm>
        </p:spPr>
        <p:txBody>
          <a:bodyPr/>
          <a:lstStyle/>
          <a:p>
            <a:r>
              <a:rPr lang="en-US" altLang="zh-CN" dirty="0" smtClean="0"/>
              <a:t>1. Much to my regret, I shall not be able to honor the invitation because I have been suffering from ill health this summer.</a:t>
            </a:r>
          </a:p>
          <a:p>
            <a:r>
              <a:rPr lang="en-US" altLang="zh-CN" dirty="0" smtClean="0"/>
              <a:t>2. I feel very sorry to miss the opportunity of meeting you and many other colleagues in the field of civil engineering because of poor health.</a:t>
            </a:r>
          </a:p>
          <a:p>
            <a:r>
              <a:rPr lang="en-US" altLang="zh-CN" dirty="0" smtClean="0"/>
              <a:t>3. Unfortunately, I will not be able to give an update on last year’s talk. I am afraid that work pressure does not allow the time to prepare a talk.</a:t>
            </a:r>
          </a:p>
          <a:p>
            <a:r>
              <a:rPr lang="en-US" altLang="zh-CN" dirty="0" smtClean="0"/>
              <a:t>4. However, I look forward to attending the conference next year.</a:t>
            </a:r>
          </a:p>
        </p:txBody>
      </p:sp>
    </p:spTree>
    <p:extLst>
      <p:ext uri="{BB962C8B-B14F-4D97-AF65-F5344CB8AC3E}">
        <p14:creationId xmlns:p14="http://schemas.microsoft.com/office/powerpoint/2010/main" val="226674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letter of inquiry for conference details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3068" y="2072065"/>
            <a:ext cx="3095341" cy="3252067"/>
          </a:xfrm>
        </p:spPr>
      </p:pic>
    </p:spTree>
    <p:extLst>
      <p:ext uri="{BB962C8B-B14F-4D97-AF65-F5344CB8AC3E}">
        <p14:creationId xmlns:p14="http://schemas.microsoft.com/office/powerpoint/2010/main" val="2655506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354829793"/>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r"/>
                      <a:r>
                        <a:rPr lang="en-US" altLang="zh-CN" sz="1600" b="0" dirty="0" smtClean="0">
                          <a:solidFill>
                            <a:schemeClr val="tx1"/>
                          </a:solidFill>
                          <a:latin typeface="Times New Roman" panose="02020603050405020304" pitchFamily="18" charset="0"/>
                          <a:cs typeface="Times New Roman" panose="02020603050405020304" pitchFamily="18" charset="0"/>
                        </a:rPr>
                        <a:t>Institute of Arts and Philosophy</a:t>
                      </a:r>
                    </a:p>
                    <a:p>
                      <a:pPr algn="r"/>
                      <a:r>
                        <a:rPr lang="en-US" altLang="zh-CN" sz="1600" b="0" baseline="0" dirty="0" err="1" smtClean="0">
                          <a:solidFill>
                            <a:schemeClr val="tx1"/>
                          </a:solidFill>
                          <a:latin typeface="Times New Roman" panose="02020603050405020304" pitchFamily="18" charset="0"/>
                          <a:cs typeface="Times New Roman" panose="02020603050405020304" pitchFamily="18" charset="0"/>
                        </a:rPr>
                        <a:t>Demokritus</a:t>
                      </a:r>
                      <a:r>
                        <a:rPr lang="en-US" altLang="zh-CN" sz="1600" b="0" baseline="0" dirty="0" smtClean="0">
                          <a:solidFill>
                            <a:schemeClr val="tx1"/>
                          </a:solidFill>
                          <a:latin typeface="Times New Roman" panose="02020603050405020304" pitchFamily="18" charset="0"/>
                          <a:cs typeface="Times New Roman" panose="02020603050405020304" pitchFamily="18" charset="0"/>
                        </a:rPr>
                        <a:t> University of Thrace</a:t>
                      </a:r>
                    </a:p>
                    <a:p>
                      <a:pPr algn="r"/>
                      <a:r>
                        <a:rPr lang="en-US" altLang="zh-CN" sz="1600" b="0" baseline="0" dirty="0" err="1" smtClean="0">
                          <a:solidFill>
                            <a:schemeClr val="tx1"/>
                          </a:solidFill>
                          <a:latin typeface="Times New Roman" panose="02020603050405020304" pitchFamily="18" charset="0"/>
                          <a:cs typeface="Times New Roman" panose="02020603050405020304" pitchFamily="18" charset="0"/>
                        </a:rPr>
                        <a:t>Alexpolis</a:t>
                      </a:r>
                      <a:r>
                        <a:rPr lang="en-US" altLang="zh-CN" sz="1600" b="0" baseline="0" dirty="0" smtClean="0">
                          <a:solidFill>
                            <a:schemeClr val="tx1"/>
                          </a:solidFill>
                          <a:latin typeface="Times New Roman" panose="02020603050405020304" pitchFamily="18" charset="0"/>
                          <a:cs typeface="Times New Roman" panose="02020603050405020304" pitchFamily="18" charset="0"/>
                        </a:rPr>
                        <a:t>, Greece</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September 3, 2010</a:t>
                      </a:r>
                    </a:p>
                    <a:p>
                      <a:pPr algn="l"/>
                      <a:r>
                        <a:rPr lang="en-US" altLang="zh-CN" sz="1600" b="0" dirty="0" smtClean="0">
                          <a:solidFill>
                            <a:schemeClr val="tx1"/>
                          </a:solidFill>
                          <a:latin typeface="Times New Roman" panose="02020603050405020304" pitchFamily="18" charset="0"/>
                          <a:cs typeface="Times New Roman" panose="02020603050405020304" pitchFamily="18" charset="0"/>
                        </a:rPr>
                        <a:t>John Fairfield</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Secretary, Symposium</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Department of Philosophy</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Queen’s University</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Kingston, ON K7L 3N6</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Canada</a:t>
                      </a:r>
                    </a:p>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Dear Mr. Fairfield,</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I am a graduate student in the Institute of Arts and Philosophy of </a:t>
                      </a:r>
                      <a:r>
                        <a:rPr lang="en-US" altLang="zh-CN" sz="1600" b="0" baseline="0" dirty="0" err="1" smtClean="0">
                          <a:solidFill>
                            <a:schemeClr val="tx1"/>
                          </a:solidFill>
                          <a:latin typeface="Times New Roman" panose="02020603050405020304" pitchFamily="18" charset="0"/>
                          <a:cs typeface="Times New Roman" panose="02020603050405020304" pitchFamily="18" charset="0"/>
                        </a:rPr>
                        <a:t>Demokritus</a:t>
                      </a:r>
                      <a:r>
                        <a:rPr lang="en-US" altLang="zh-CN" sz="1600" b="0" baseline="0" dirty="0" smtClean="0">
                          <a:solidFill>
                            <a:schemeClr val="tx1"/>
                          </a:solidFill>
                          <a:latin typeface="Times New Roman" panose="02020603050405020304" pitchFamily="18" charset="0"/>
                          <a:cs typeface="Times New Roman" panose="02020603050405020304" pitchFamily="18" charset="0"/>
                        </a:rPr>
                        <a:t> University of Thrace, Greece. I happen to notice from a journal that the Symposium on Contemporary Issues in Aesthetics will be held in Kingston, Canada, in 2011. I am therefore writing for detailed information about the forthcoming Symposium, such as the date and venue (</a:t>
                      </a:r>
                      <a:r>
                        <a:rPr lang="zh-CN" altLang="en-US" sz="1600" b="0" baseline="0" dirty="0" smtClean="0">
                          <a:solidFill>
                            <a:schemeClr val="tx1"/>
                          </a:solidFill>
                          <a:latin typeface="Times New Roman" panose="02020603050405020304" pitchFamily="18" charset="0"/>
                          <a:cs typeface="Times New Roman" panose="02020603050405020304" pitchFamily="18" charset="0"/>
                        </a:rPr>
                        <a:t>会议地点</a:t>
                      </a:r>
                      <a:r>
                        <a:rPr lang="en-US" altLang="zh-CN" sz="1600" b="0" baseline="0" dirty="0" smtClean="0">
                          <a:solidFill>
                            <a:schemeClr val="tx1"/>
                          </a:solidFill>
                          <a:latin typeface="Times New Roman" panose="02020603050405020304" pitchFamily="18" charset="0"/>
                          <a:cs typeface="Times New Roman" panose="02020603050405020304" pitchFamily="18" charset="0"/>
                        </a:rPr>
                        <a:t>), the deadline for the submission (</a:t>
                      </a:r>
                      <a:r>
                        <a:rPr lang="zh-CN" altLang="en-US" sz="1600" b="0" baseline="0" dirty="0" smtClean="0">
                          <a:solidFill>
                            <a:schemeClr val="tx1"/>
                          </a:solidFill>
                          <a:latin typeface="Times New Roman" panose="02020603050405020304" pitchFamily="18" charset="0"/>
                          <a:cs typeface="Times New Roman" panose="02020603050405020304" pitchFamily="18" charset="0"/>
                        </a:rPr>
                        <a:t>呈递</a:t>
                      </a:r>
                      <a:r>
                        <a:rPr lang="en-US" altLang="zh-CN" sz="1600" b="0" baseline="0" dirty="0" smtClean="0">
                          <a:solidFill>
                            <a:schemeClr val="tx1"/>
                          </a:solidFill>
                          <a:latin typeface="Times New Roman" panose="02020603050405020304" pitchFamily="18" charset="0"/>
                          <a:cs typeface="Times New Roman" panose="02020603050405020304" pitchFamily="18" charset="0"/>
                        </a:rPr>
                        <a:t>) of abstracts and other details.</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I am looking forward to hearing from you soon.</a:t>
                      </a:r>
                    </a:p>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Faithfully yours,</a:t>
                      </a:r>
                    </a:p>
                    <a:p>
                      <a:pPr algn="r"/>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1600" b="0" baseline="0" dirty="0" err="1" smtClean="0">
                          <a:solidFill>
                            <a:schemeClr val="tx1"/>
                          </a:solidFill>
                          <a:latin typeface="Times New Roman" panose="02020603050405020304" pitchFamily="18" charset="0"/>
                          <a:cs typeface="Times New Roman" panose="02020603050405020304" pitchFamily="18" charset="0"/>
                        </a:rPr>
                        <a:t>Photios</a:t>
                      </a:r>
                      <a:r>
                        <a:rPr lang="en-US" altLang="zh-CN" sz="1600" b="0" baseline="0" dirty="0" smtClean="0">
                          <a:solidFill>
                            <a:schemeClr val="tx1"/>
                          </a:solidFill>
                          <a:latin typeface="Times New Roman" panose="02020603050405020304" pitchFamily="18" charset="0"/>
                          <a:cs typeface="Times New Roman" panose="02020603050405020304" pitchFamily="18" charset="0"/>
                        </a:rPr>
                        <a:t> </a:t>
                      </a:r>
                      <a:r>
                        <a:rPr lang="en-US" altLang="zh-CN" sz="1600" b="0" baseline="0" dirty="0" err="1" smtClean="0">
                          <a:solidFill>
                            <a:schemeClr val="tx1"/>
                          </a:solidFill>
                          <a:latin typeface="Times New Roman" panose="02020603050405020304" pitchFamily="18" charset="0"/>
                          <a:cs typeface="Times New Roman" panose="02020603050405020304" pitchFamily="18" charset="0"/>
                        </a:rPr>
                        <a:t>Annio</a:t>
                      </a:r>
                      <a:endParaRPr lang="en-US" altLang="zh-CN" sz="16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zh-CN" sz="1800" baseline="0" dirty="0" smtClean="0">
                          <a:solidFill>
                            <a:schemeClr val="tx1"/>
                          </a:solidFill>
                        </a:rPr>
                        <a:t>The heading</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inside address</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salutation</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Self-introduction and inquiry for the wanted information</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Soliciting a prompt reply</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complimentary close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Signature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Printed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99484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letter of reply from conference organizer</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3277" y="2947917"/>
            <a:ext cx="5145445" cy="1317234"/>
          </a:xfrm>
        </p:spPr>
      </p:pic>
    </p:spTree>
    <p:extLst>
      <p:ext uri="{BB962C8B-B14F-4D97-AF65-F5344CB8AC3E}">
        <p14:creationId xmlns:p14="http://schemas.microsoft.com/office/powerpoint/2010/main" val="374184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313918606"/>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Secretary, Symposium</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Department of Philosophy</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Queen’s University</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Kingston, ON K7L 3N6</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Canada</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September 11, 2010</a:t>
                      </a:r>
                    </a:p>
                    <a:p>
                      <a:pPr algn="l"/>
                      <a:r>
                        <a:rPr lang="en-US" altLang="zh-CN" sz="1600" b="0" dirty="0" smtClean="0">
                          <a:solidFill>
                            <a:schemeClr val="tx1"/>
                          </a:solidFill>
                          <a:latin typeface="Times New Roman" panose="02020603050405020304" pitchFamily="18" charset="0"/>
                          <a:cs typeface="Times New Roman" panose="02020603050405020304" pitchFamily="18" charset="0"/>
                        </a:rPr>
                        <a:t>Mr. </a:t>
                      </a:r>
                      <a:r>
                        <a:rPr lang="en-US" altLang="zh-CN" sz="1600" b="0" dirty="0" err="1" smtClean="0">
                          <a:solidFill>
                            <a:schemeClr val="tx1"/>
                          </a:solidFill>
                          <a:latin typeface="Times New Roman" panose="02020603050405020304" pitchFamily="18" charset="0"/>
                          <a:cs typeface="Times New Roman" panose="02020603050405020304" pitchFamily="18" charset="0"/>
                        </a:rPr>
                        <a:t>Photios</a:t>
                      </a:r>
                      <a:r>
                        <a:rPr lang="en-US" altLang="zh-CN" sz="1600" b="0" dirty="0" smtClean="0">
                          <a:solidFill>
                            <a:schemeClr val="tx1"/>
                          </a:solidFill>
                          <a:latin typeface="Times New Roman" panose="02020603050405020304" pitchFamily="18" charset="0"/>
                          <a:cs typeface="Times New Roman" panose="02020603050405020304" pitchFamily="18" charset="0"/>
                        </a:rPr>
                        <a:t> </a:t>
                      </a:r>
                      <a:r>
                        <a:rPr lang="en-US" altLang="zh-CN" sz="1600" b="0" dirty="0" err="1" smtClean="0">
                          <a:solidFill>
                            <a:schemeClr val="tx1"/>
                          </a:solidFill>
                          <a:latin typeface="Times New Roman" panose="02020603050405020304" pitchFamily="18" charset="0"/>
                          <a:cs typeface="Times New Roman" panose="02020603050405020304" pitchFamily="18" charset="0"/>
                        </a:rPr>
                        <a:t>Annio</a:t>
                      </a:r>
                      <a:endParaRPr lang="en-US" altLang="zh-CN" sz="1600" b="0" dirty="0" smtClean="0">
                        <a:solidFill>
                          <a:schemeClr val="tx1"/>
                        </a:solidFill>
                        <a:latin typeface="Times New Roman" panose="02020603050405020304" pitchFamily="18" charset="0"/>
                        <a:cs typeface="Times New Roman" panose="02020603050405020304" pitchFamily="18" charset="0"/>
                      </a:endParaRPr>
                    </a:p>
                    <a:p>
                      <a:pPr algn="l"/>
                      <a:r>
                        <a:rPr lang="en-US" altLang="zh-CN" sz="1600" b="0" dirty="0" smtClean="0">
                          <a:solidFill>
                            <a:schemeClr val="tx1"/>
                          </a:solidFill>
                          <a:latin typeface="Times New Roman" panose="02020603050405020304" pitchFamily="18" charset="0"/>
                          <a:cs typeface="Times New Roman" panose="02020603050405020304" pitchFamily="18" charset="0"/>
                        </a:rPr>
                        <a:t>Institute of Arts and Philosophy</a:t>
                      </a:r>
                    </a:p>
                    <a:p>
                      <a:pPr algn="l"/>
                      <a:r>
                        <a:rPr lang="en-US" altLang="zh-CN" sz="1600" b="0" baseline="0" dirty="0" err="1" smtClean="0">
                          <a:solidFill>
                            <a:schemeClr val="tx1"/>
                          </a:solidFill>
                          <a:latin typeface="Times New Roman" panose="02020603050405020304" pitchFamily="18" charset="0"/>
                          <a:cs typeface="Times New Roman" panose="02020603050405020304" pitchFamily="18" charset="0"/>
                        </a:rPr>
                        <a:t>Demokritus</a:t>
                      </a:r>
                      <a:r>
                        <a:rPr lang="en-US" altLang="zh-CN" sz="1600" b="0" baseline="0" dirty="0" smtClean="0">
                          <a:solidFill>
                            <a:schemeClr val="tx1"/>
                          </a:solidFill>
                          <a:latin typeface="Times New Roman" panose="02020603050405020304" pitchFamily="18" charset="0"/>
                          <a:cs typeface="Times New Roman" panose="02020603050405020304" pitchFamily="18" charset="0"/>
                        </a:rPr>
                        <a:t> University of Thrace</a:t>
                      </a:r>
                    </a:p>
                    <a:p>
                      <a:pPr algn="l"/>
                      <a:r>
                        <a:rPr lang="en-US" altLang="zh-CN" sz="1600" b="0" baseline="0" dirty="0" err="1" smtClean="0">
                          <a:solidFill>
                            <a:schemeClr val="tx1"/>
                          </a:solidFill>
                          <a:latin typeface="Times New Roman" panose="02020603050405020304" pitchFamily="18" charset="0"/>
                          <a:cs typeface="Times New Roman" panose="02020603050405020304" pitchFamily="18" charset="0"/>
                        </a:rPr>
                        <a:t>Alexpolis</a:t>
                      </a:r>
                      <a:r>
                        <a:rPr lang="en-US" altLang="zh-CN" sz="1600" b="0" baseline="0" dirty="0" smtClean="0">
                          <a:solidFill>
                            <a:schemeClr val="tx1"/>
                          </a:solidFill>
                          <a:latin typeface="Times New Roman" panose="02020603050405020304" pitchFamily="18" charset="0"/>
                          <a:cs typeface="Times New Roman" panose="02020603050405020304" pitchFamily="18" charset="0"/>
                        </a:rPr>
                        <a:t>, Greece</a:t>
                      </a:r>
                    </a:p>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Dear Mr. </a:t>
                      </a:r>
                      <a:r>
                        <a:rPr lang="en-US" altLang="zh-CN" sz="1600" b="0" baseline="0" dirty="0" err="1" smtClean="0">
                          <a:solidFill>
                            <a:schemeClr val="tx1"/>
                          </a:solidFill>
                          <a:latin typeface="Times New Roman" panose="02020603050405020304" pitchFamily="18" charset="0"/>
                          <a:cs typeface="Times New Roman" panose="02020603050405020304" pitchFamily="18" charset="0"/>
                        </a:rPr>
                        <a:t>Photios</a:t>
                      </a:r>
                      <a:r>
                        <a:rPr lang="en-US" altLang="zh-CN" sz="1600" b="0" baseline="0" dirty="0" smtClean="0">
                          <a:solidFill>
                            <a:schemeClr val="tx1"/>
                          </a:solidFill>
                          <a:latin typeface="Times New Roman" panose="02020603050405020304" pitchFamily="18" charset="0"/>
                          <a:cs typeface="Times New Roman" panose="02020603050405020304" pitchFamily="18" charset="0"/>
                        </a:rPr>
                        <a:t> </a:t>
                      </a:r>
                      <a:r>
                        <a:rPr lang="en-US" altLang="zh-CN" sz="1600" b="0" baseline="0" dirty="0" err="1" smtClean="0">
                          <a:solidFill>
                            <a:schemeClr val="tx1"/>
                          </a:solidFill>
                          <a:latin typeface="Times New Roman" panose="02020603050405020304" pitchFamily="18" charset="0"/>
                          <a:cs typeface="Times New Roman" panose="02020603050405020304" pitchFamily="18" charset="0"/>
                        </a:rPr>
                        <a:t>Annio</a:t>
                      </a:r>
                      <a:r>
                        <a:rPr lang="en-US" altLang="zh-CN" sz="1600" b="0" baseline="0" dirty="0" smtClean="0">
                          <a:solidFill>
                            <a:schemeClr val="tx1"/>
                          </a:solidFill>
                          <a:latin typeface="Times New Roman" panose="02020603050405020304" pitchFamily="18" charset="0"/>
                          <a:cs typeface="Times New Roman" panose="02020603050405020304" pitchFamily="18" charset="0"/>
                        </a:rPr>
                        <a:t>,</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I have received your letters of September 3, 2010 and thank you for your interests in the Symposium on Contemporary Issues in Aesthetics which will be held in Queen’s University, Kingston, Canada, from 25 to 28, June 2011.</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The Symposium is dedicated to exploring contemporary issues in aesthetics and its relation to Continental thought. Paper submissions are welcome on topics that include, but are not restricted to, the role of art in the production and expression of meaning, examinations of notions such as style, metaphor, symbol, and narrative, art and self-knowledge, and the role of art in the philosophical enterprise.</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Detailed information can be found in The Call for Papers enclosed herewith. If you have any other inquiries or require any assistance, please do not hesitate to contact me.</a:t>
                      </a:r>
                    </a:p>
                    <a:p>
                      <a:pPr algn="l"/>
                      <a:r>
                        <a:rPr lang="en-US" altLang="zh-CN" sz="1600" b="0" baseline="0" dirty="0" smtClean="0">
                          <a:solidFill>
                            <a:schemeClr val="tx1"/>
                          </a:solidFill>
                          <a:latin typeface="Times New Roman" panose="02020603050405020304" pitchFamily="18" charset="0"/>
                          <a:cs typeface="Times New Roman" panose="02020603050405020304" pitchFamily="18" charset="0"/>
                        </a:rPr>
                        <a:t>    We are looking forward to your participation.</a:t>
                      </a: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Your sincerely,</a:t>
                      </a:r>
                    </a:p>
                    <a:p>
                      <a:pPr algn="r"/>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1600" b="0" baseline="0" dirty="0" smtClean="0">
                          <a:solidFill>
                            <a:schemeClr val="tx1"/>
                          </a:solidFill>
                          <a:latin typeface="Times New Roman" panose="02020603050405020304" pitchFamily="18" charset="0"/>
                          <a:cs typeface="Times New Roman" panose="02020603050405020304" pitchFamily="18" charset="0"/>
                        </a:rPr>
                        <a:t>John Fairfield</a:t>
                      </a:r>
                      <a:endParaRPr lang="en-US" altLang="zh-CN" sz="16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zh-CN" sz="1800" baseline="0" dirty="0" smtClean="0">
                          <a:solidFill>
                            <a:schemeClr val="tx1"/>
                          </a:solidFill>
                        </a:rPr>
                        <a:t>The heading</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inside address</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salutation</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Stating the receiving of the letter and informing the date and place of the conference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Introducing the topics of the conference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Referring the enclosed documents</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The complimentary close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Signature</a:t>
                      </a:r>
                    </a:p>
                    <a:p>
                      <a:pPr marL="0" indent="0">
                        <a:buNone/>
                      </a:pPr>
                      <a:endParaRPr lang="en-US" altLang="zh-CN" sz="1800" baseline="0" dirty="0" smtClean="0">
                        <a:solidFill>
                          <a:schemeClr val="tx1"/>
                        </a:solidFill>
                      </a:endParaRPr>
                    </a:p>
                    <a:p>
                      <a:pPr marL="0" indent="0">
                        <a:buNone/>
                      </a:pPr>
                      <a:r>
                        <a:rPr lang="en-US" altLang="zh-CN" sz="1800" baseline="0" dirty="0" smtClean="0">
                          <a:solidFill>
                            <a:schemeClr val="tx1"/>
                          </a:solidFill>
                        </a:rPr>
                        <a:t>Printed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1200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有奖竞猜</a:t>
            </a:r>
            <a:endParaRPr lang="zh-CN" altLang="en-US" dirty="0"/>
          </a:p>
        </p:txBody>
      </p:sp>
      <p:sp>
        <p:nvSpPr>
          <p:cNvPr id="3" name="内容占位符 2"/>
          <p:cNvSpPr>
            <a:spLocks noGrp="1"/>
          </p:cNvSpPr>
          <p:nvPr>
            <p:ph idx="1"/>
          </p:nvPr>
        </p:nvSpPr>
        <p:spPr/>
        <p:txBody>
          <a:bodyPr/>
          <a:lstStyle/>
          <a:p>
            <a:r>
              <a:rPr lang="zh-CN" altLang="en-US" dirty="0" smtClean="0"/>
              <a:t>信函有哪些部分？</a:t>
            </a:r>
            <a:endParaRPr lang="zh-CN" altLang="en-US" dirty="0"/>
          </a:p>
        </p:txBody>
      </p:sp>
    </p:spTree>
    <p:extLst>
      <p:ext uri="{BB962C8B-B14F-4D97-AF65-F5344CB8AC3E}">
        <p14:creationId xmlns:p14="http://schemas.microsoft.com/office/powerpoint/2010/main" val="356670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tips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65" y="2943155"/>
            <a:ext cx="1809750" cy="1695450"/>
          </a:xfrm>
          <a:prstGeom prst="rect">
            <a:avLst/>
          </a:prstGeom>
        </p:spPr>
      </p:pic>
    </p:spTree>
    <p:extLst>
      <p:ext uri="{BB962C8B-B14F-4D97-AF65-F5344CB8AC3E}">
        <p14:creationId xmlns:p14="http://schemas.microsoft.com/office/powerpoint/2010/main" val="912549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Expressions for writing inquiry letters</a:t>
            </a:r>
            <a:endParaRPr lang="zh-CN" altLang="en-US" dirty="0"/>
          </a:p>
        </p:txBody>
      </p:sp>
      <p:sp>
        <p:nvSpPr>
          <p:cNvPr id="3" name="内容占位符 2"/>
          <p:cNvSpPr>
            <a:spLocks noGrp="1"/>
          </p:cNvSpPr>
          <p:nvPr>
            <p:ph idx="1"/>
          </p:nvPr>
        </p:nvSpPr>
        <p:spPr/>
        <p:txBody>
          <a:bodyPr/>
          <a:lstStyle/>
          <a:p>
            <a:r>
              <a:rPr lang="en-US" altLang="zh-CN" dirty="0" smtClean="0"/>
              <a:t>1. We should be very much obliged if you could kindly give us information on the deadline for the submission of abstract, papers, and other written materials.</a:t>
            </a:r>
          </a:p>
          <a:p>
            <a:r>
              <a:rPr lang="en-US" altLang="zh-CN" dirty="0" smtClean="0"/>
              <a:t>2. Would you kindly advise us whom we could contact for the full details of the future conference?</a:t>
            </a:r>
          </a:p>
          <a:p>
            <a:r>
              <a:rPr lang="en-US" altLang="zh-CN" dirty="0" smtClean="0"/>
              <a:t>3. I would like to be informed of the present status of my submitted paper.</a:t>
            </a:r>
          </a:p>
          <a:p>
            <a:r>
              <a:rPr lang="en-US" altLang="zh-CN" dirty="0" smtClean="0"/>
              <a:t>4. I would appreciate receiving the call for papers, circulars (</a:t>
            </a:r>
            <a:r>
              <a:rPr lang="zh-CN" altLang="en-US" dirty="0" smtClean="0"/>
              <a:t>通知</a:t>
            </a:r>
            <a:r>
              <a:rPr lang="en-US" altLang="zh-CN" dirty="0" smtClean="0"/>
              <a:t>) and other details of the conference.</a:t>
            </a:r>
            <a:endParaRPr lang="en-US" altLang="zh-CN" dirty="0"/>
          </a:p>
        </p:txBody>
      </p:sp>
    </p:spTree>
    <p:extLst>
      <p:ext uri="{BB962C8B-B14F-4D97-AF65-F5344CB8AC3E}">
        <p14:creationId xmlns:p14="http://schemas.microsoft.com/office/powerpoint/2010/main" val="1229146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Expressions in responding to inquiry letters</a:t>
            </a:r>
            <a:endParaRPr lang="zh-CN" altLang="en-US" dirty="0"/>
          </a:p>
        </p:txBody>
      </p:sp>
      <p:sp>
        <p:nvSpPr>
          <p:cNvPr id="3" name="内容占位符 2"/>
          <p:cNvSpPr>
            <a:spLocks noGrp="1"/>
          </p:cNvSpPr>
          <p:nvPr>
            <p:ph idx="1"/>
          </p:nvPr>
        </p:nvSpPr>
        <p:spPr/>
        <p:txBody>
          <a:bodyPr/>
          <a:lstStyle/>
          <a:p>
            <a:r>
              <a:rPr lang="en-US" altLang="zh-CN" dirty="0" smtClean="0"/>
              <a:t>1. Thank you for your inquiry regarding our conference schedule. Our arrangement is as follows.</a:t>
            </a:r>
          </a:p>
          <a:p>
            <a:r>
              <a:rPr lang="en-US" altLang="zh-CN" dirty="0" smtClean="0"/>
              <a:t>2. Thank you for your letter of September 5 regarding the </a:t>
            </a:r>
            <a:r>
              <a:rPr lang="en-US" altLang="zh-CN" dirty="0" err="1" smtClean="0"/>
              <a:t>dealine</a:t>
            </a:r>
            <a:r>
              <a:rPr lang="en-US" altLang="zh-CN" dirty="0" smtClean="0"/>
              <a:t> for the submission of abstracts. It is nice to tell you that…</a:t>
            </a:r>
          </a:p>
          <a:p>
            <a:r>
              <a:rPr lang="en-US" altLang="zh-CN" dirty="0" smtClean="0"/>
              <a:t>3. I am enclosing all the materials needed including the call for papers, circulars and hope they can be of some help to you. For further information, please write to…</a:t>
            </a:r>
            <a:endParaRPr lang="en-US" altLang="zh-CN" dirty="0"/>
          </a:p>
        </p:txBody>
      </p:sp>
    </p:spTree>
    <p:extLst>
      <p:ext uri="{BB962C8B-B14F-4D97-AF65-F5344CB8AC3E}">
        <p14:creationId xmlns:p14="http://schemas.microsoft.com/office/powerpoint/2010/main" val="270018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Letters applying for financial aids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551" y="2157010"/>
            <a:ext cx="6269938" cy="2875686"/>
          </a:xfrm>
        </p:spPr>
      </p:pic>
    </p:spTree>
    <p:extLst>
      <p:ext uri="{BB962C8B-B14F-4D97-AF65-F5344CB8AC3E}">
        <p14:creationId xmlns:p14="http://schemas.microsoft.com/office/powerpoint/2010/main" val="330575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278782859"/>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Dear Dr. Hill,</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Thank you for your letter dated Nov. 10, 2009, inviting me to attend Pacific Graphics 2010 that will be held on October 9-11, 2010, but my participation is hindered by some financial reasons. I am trying to get fund for the attendance from different channels. But I have learnt from Professor Zhao Liang that representatives from developing countries will be financially supported for the attendance according to circumstances. Would you please send me the application forms or other related materials at your earliest convenience?</a:t>
                      </a: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Your sincerely,</a:t>
                      </a:r>
                    </a:p>
                    <a:p>
                      <a:pPr algn="r"/>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Li Ming</a:t>
                      </a:r>
                      <a:endParaRPr lang="en-US" altLang="zh-CN" sz="24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1800" baseline="0" dirty="0" smtClean="0">
                        <a:solidFill>
                          <a:schemeClr val="tx1"/>
                        </a:solidFill>
                      </a:endParaRPr>
                    </a:p>
                    <a:p>
                      <a:pPr marL="0" indent="0">
                        <a:buNone/>
                      </a:pPr>
                      <a:r>
                        <a:rPr lang="en-US" altLang="zh-CN" sz="2400" baseline="0" dirty="0" smtClean="0">
                          <a:solidFill>
                            <a:schemeClr val="tx1"/>
                          </a:solidFill>
                        </a:rPr>
                        <a:t>Expressing thanks and indicating personal financial difficulties</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Mentioning the specific source about funding</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Asking for financial assistance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23740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684852682"/>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Dear Professor Brenner,</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I take great interest in attending The 7</a:t>
                      </a:r>
                      <a:r>
                        <a:rPr lang="en-US" altLang="zh-CN" sz="2400" b="0" baseline="30000" dirty="0" smtClean="0">
                          <a:solidFill>
                            <a:schemeClr val="tx1"/>
                          </a:solidFill>
                          <a:latin typeface="Times New Roman" panose="02020603050405020304" pitchFamily="18" charset="0"/>
                          <a:cs typeface="Times New Roman" panose="02020603050405020304" pitchFamily="18" charset="0"/>
                        </a:rPr>
                        <a:t>th</a:t>
                      </a:r>
                      <a:r>
                        <a:rPr lang="en-US" altLang="zh-CN" sz="2400" b="0" baseline="0" dirty="0" smtClean="0">
                          <a:solidFill>
                            <a:schemeClr val="tx1"/>
                          </a:solidFill>
                          <a:latin typeface="Times New Roman" panose="02020603050405020304" pitchFamily="18" charset="0"/>
                          <a:cs typeface="Times New Roman" panose="02020603050405020304" pitchFamily="18" charset="0"/>
                        </a:rPr>
                        <a:t> International Symposium for Biologically Closed Electric Circuits in Biomedicine that will be held on July 19</a:t>
                      </a:r>
                      <a:r>
                        <a:rPr lang="en-US" altLang="zh-CN" sz="2400" b="0" baseline="30000" dirty="0" smtClean="0">
                          <a:solidFill>
                            <a:schemeClr val="tx1"/>
                          </a:solidFill>
                          <a:latin typeface="Times New Roman" panose="02020603050405020304" pitchFamily="18" charset="0"/>
                          <a:cs typeface="Times New Roman" panose="02020603050405020304" pitchFamily="18" charset="0"/>
                        </a:rPr>
                        <a:t>th</a:t>
                      </a:r>
                      <a:r>
                        <a:rPr lang="en-US" altLang="zh-CN" sz="2400" b="0" baseline="0" dirty="0" smtClean="0">
                          <a:solidFill>
                            <a:schemeClr val="tx1"/>
                          </a:solidFill>
                          <a:latin typeface="Times New Roman" panose="02020603050405020304" pitchFamily="18" charset="0"/>
                          <a:cs typeface="Times New Roman" panose="02020603050405020304" pitchFamily="18" charset="0"/>
                        </a:rPr>
                        <a:t>-22</a:t>
                      </a:r>
                      <a:r>
                        <a:rPr lang="en-US" altLang="zh-CN" sz="2400" b="0" baseline="30000" dirty="0" smtClean="0">
                          <a:solidFill>
                            <a:schemeClr val="tx1"/>
                          </a:solidFill>
                          <a:latin typeface="Times New Roman" panose="02020603050405020304" pitchFamily="18" charset="0"/>
                          <a:cs typeface="Times New Roman" panose="02020603050405020304" pitchFamily="18" charset="0"/>
                        </a:rPr>
                        <a:t>nd</a:t>
                      </a:r>
                      <a:r>
                        <a:rPr lang="en-US" altLang="zh-CN" sz="2400" b="0" baseline="0" dirty="0" smtClean="0">
                          <a:solidFill>
                            <a:schemeClr val="tx1"/>
                          </a:solidFill>
                          <a:latin typeface="Times New Roman" panose="02020603050405020304" pitchFamily="18" charset="0"/>
                          <a:cs typeface="Times New Roman" panose="02020603050405020304" pitchFamily="18" charset="0"/>
                        </a:rPr>
                        <a:t>, 2009, in </a:t>
                      </a:r>
                      <a:r>
                        <a:rPr lang="en-US" altLang="zh-CN" sz="2400" b="0" baseline="0" dirty="0" err="1" smtClean="0">
                          <a:solidFill>
                            <a:schemeClr val="tx1"/>
                          </a:solidFill>
                          <a:latin typeface="Times New Roman" panose="02020603050405020304" pitchFamily="18" charset="0"/>
                          <a:cs typeface="Times New Roman" panose="02020603050405020304" pitchFamily="18" charset="0"/>
                        </a:rPr>
                        <a:t>Helsinger</a:t>
                      </a:r>
                      <a:r>
                        <a:rPr lang="en-US" altLang="zh-CN" sz="2400" b="0" baseline="0" dirty="0" smtClean="0">
                          <a:solidFill>
                            <a:schemeClr val="tx1"/>
                          </a:solidFill>
                          <a:latin typeface="Times New Roman" panose="02020603050405020304" pitchFamily="18" charset="0"/>
                          <a:cs typeface="Times New Roman" panose="02020603050405020304" pitchFamily="18" charset="0"/>
                        </a:rPr>
                        <a:t>, Denmark. Since I am a </a:t>
                      </a:r>
                      <a:r>
                        <a:rPr lang="en-US" altLang="zh-CN" sz="2400" b="0" baseline="0" dirty="0" err="1" smtClean="0">
                          <a:solidFill>
                            <a:schemeClr val="tx1"/>
                          </a:solidFill>
                          <a:latin typeface="Times New Roman" panose="02020603050405020304" pitchFamily="18" charset="0"/>
                          <a:cs typeface="Times New Roman" panose="02020603050405020304" pitchFamily="18" charset="0"/>
                        </a:rPr>
                        <a:t>Ph.D</a:t>
                      </a:r>
                      <a:r>
                        <a:rPr lang="en-US" altLang="zh-CN" sz="2400" b="0" baseline="0" dirty="0" smtClean="0">
                          <a:solidFill>
                            <a:schemeClr val="tx1"/>
                          </a:solidFill>
                          <a:latin typeface="Times New Roman" panose="02020603050405020304" pitchFamily="18" charset="0"/>
                          <a:cs typeface="Times New Roman" panose="02020603050405020304" pitchFamily="18" charset="0"/>
                        </a:rPr>
                        <a:t> Candidate now, I want to know if it is possible for you to advise me as to whom I may contact for possible financial assistance, which will be of great help for my trip to Denmark.</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An early reply is greatly appreciated.</a:t>
                      </a:r>
                    </a:p>
                    <a:p>
                      <a:pPr algn="l"/>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Your sincerely,</a:t>
                      </a:r>
                    </a:p>
                    <a:p>
                      <a:pPr algn="r"/>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Li Ming</a:t>
                      </a:r>
                      <a:endParaRPr lang="en-US" altLang="zh-CN" sz="24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1800" baseline="0" dirty="0" smtClean="0">
                        <a:solidFill>
                          <a:schemeClr val="tx1"/>
                        </a:solidFill>
                      </a:endParaRPr>
                    </a:p>
                    <a:p>
                      <a:pPr marL="0" indent="0">
                        <a:buNone/>
                      </a:pPr>
                      <a:r>
                        <a:rPr lang="en-US" altLang="zh-CN" sz="2400" baseline="0" dirty="0" smtClean="0">
                          <a:solidFill>
                            <a:schemeClr val="tx1"/>
                          </a:solidFill>
                        </a:rPr>
                        <a:t>Expressing the wish to attend the conference</a:t>
                      </a:r>
                    </a:p>
                    <a:p>
                      <a:pPr marL="0" indent="0">
                        <a:buNone/>
                      </a:pPr>
                      <a:endParaRPr lang="en-US" altLang="zh-CN" sz="2400" baseline="0" dirty="0" smtClean="0">
                        <a:solidFill>
                          <a:schemeClr val="tx1"/>
                        </a:solidFill>
                      </a:endParaRP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Asking for financial assistance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21501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tips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65" y="2943155"/>
            <a:ext cx="1809750" cy="1695450"/>
          </a:xfrm>
          <a:prstGeom prst="rect">
            <a:avLst/>
          </a:prstGeom>
        </p:spPr>
      </p:pic>
    </p:spTree>
    <p:extLst>
      <p:ext uri="{BB962C8B-B14F-4D97-AF65-F5344CB8AC3E}">
        <p14:creationId xmlns:p14="http://schemas.microsoft.com/office/powerpoint/2010/main" val="3279891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Expressions for applying for financial aids</a:t>
            </a:r>
            <a:endParaRPr lang="zh-CN" altLang="en-US" dirty="0"/>
          </a:p>
        </p:txBody>
      </p:sp>
      <p:sp>
        <p:nvSpPr>
          <p:cNvPr id="3" name="内容占位符 2"/>
          <p:cNvSpPr>
            <a:spLocks noGrp="1"/>
          </p:cNvSpPr>
          <p:nvPr>
            <p:ph idx="1"/>
          </p:nvPr>
        </p:nvSpPr>
        <p:spPr/>
        <p:txBody>
          <a:bodyPr/>
          <a:lstStyle/>
          <a:p>
            <a:r>
              <a:rPr lang="en-US" altLang="zh-CN" dirty="0" smtClean="0"/>
              <a:t>1. Could you advice me as to whom I may contact for possible financial assistance?</a:t>
            </a:r>
          </a:p>
          <a:p>
            <a:r>
              <a:rPr lang="en-US" altLang="zh-CN" dirty="0" smtClean="0"/>
              <a:t>2. Would you please send me the application forms or other related materials at your earliest convenience?</a:t>
            </a:r>
          </a:p>
          <a:p>
            <a:r>
              <a:rPr lang="en-US" altLang="zh-CN" dirty="0" smtClean="0"/>
              <a:t>3. My participation is hindered by some financial reasons. I am trying to get fund for the attendance from different channels.</a:t>
            </a:r>
            <a:endParaRPr lang="zh-CN" altLang="en-US" dirty="0"/>
          </a:p>
        </p:txBody>
      </p:sp>
    </p:spTree>
    <p:extLst>
      <p:ext uri="{BB962C8B-B14F-4D97-AF65-F5344CB8AC3E}">
        <p14:creationId xmlns:p14="http://schemas.microsoft.com/office/powerpoint/2010/main" val="2705697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Cover letter (</a:t>
            </a:r>
            <a:r>
              <a:rPr lang="zh-CN" altLang="en-US" dirty="0" smtClean="0"/>
              <a:t>附函</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Usually when you submit your paper to the conference, you will write a cover letter. This kind of letter should not be too long, usually just a few sentences. </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658" y="2691880"/>
            <a:ext cx="3485083" cy="3485083"/>
          </a:xfrm>
          <a:prstGeom prst="rect">
            <a:avLst/>
          </a:prstGeom>
        </p:spPr>
      </p:pic>
    </p:spTree>
    <p:extLst>
      <p:ext uri="{BB962C8B-B14F-4D97-AF65-F5344CB8AC3E}">
        <p14:creationId xmlns:p14="http://schemas.microsoft.com/office/powerpoint/2010/main" val="3613489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292638750"/>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Dear Dr. Bridge,</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Enclosed herewith is the full text of my paper entitled “The Synthetic System for Evaluating Safety in a Fire”. As you will notice, there are some modifications made both in abstract and the title of the paper which I submitted to you on Feb. 3</a:t>
                      </a:r>
                      <a:r>
                        <a:rPr lang="en-US" altLang="zh-CN" sz="2400" b="0" baseline="30000" dirty="0" smtClean="0">
                          <a:solidFill>
                            <a:schemeClr val="tx1"/>
                          </a:solidFill>
                          <a:latin typeface="Times New Roman" panose="02020603050405020304" pitchFamily="18" charset="0"/>
                          <a:cs typeface="Times New Roman" panose="02020603050405020304" pitchFamily="18" charset="0"/>
                        </a:rPr>
                        <a:t>rd</a:t>
                      </a:r>
                      <a:r>
                        <a:rPr lang="en-US" altLang="zh-CN" sz="2400" b="0" baseline="0" dirty="0" smtClean="0">
                          <a:solidFill>
                            <a:schemeClr val="tx1"/>
                          </a:solidFill>
                          <a:latin typeface="Times New Roman" panose="02020603050405020304" pitchFamily="18" charset="0"/>
                          <a:cs typeface="Times New Roman" panose="02020603050405020304" pitchFamily="18" charset="0"/>
                        </a:rPr>
                        <a:t>, 2010.</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I apologize for any inconvenience caused wherefrom.</a:t>
                      </a:r>
                    </a:p>
                    <a:p>
                      <a:pPr algn="l"/>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Your sincerely,</a:t>
                      </a:r>
                    </a:p>
                    <a:p>
                      <a:pPr algn="r"/>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Li Ming</a:t>
                      </a:r>
                      <a:endParaRPr lang="en-US" altLang="zh-CN" sz="24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1800" baseline="0" dirty="0" smtClean="0">
                        <a:solidFill>
                          <a:schemeClr val="tx1"/>
                        </a:solidFill>
                      </a:endParaRPr>
                    </a:p>
                    <a:p>
                      <a:pPr marL="0" indent="0">
                        <a:buNone/>
                      </a:pPr>
                      <a:r>
                        <a:rPr lang="en-US" altLang="zh-CN" sz="2400" baseline="0" dirty="0" smtClean="0">
                          <a:solidFill>
                            <a:schemeClr val="tx1"/>
                          </a:solidFill>
                        </a:rPr>
                        <a:t>Emphasizing the revision</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Making apology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8728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standardized format</a:t>
            </a:r>
            <a:endParaRPr lang="zh-CN" altLang="en-US" dirty="0"/>
          </a:p>
        </p:txBody>
      </p:sp>
      <p:sp>
        <p:nvSpPr>
          <p:cNvPr id="3" name="内容占位符 2"/>
          <p:cNvSpPr>
            <a:spLocks noGrp="1"/>
          </p:cNvSpPr>
          <p:nvPr>
            <p:ph idx="1"/>
          </p:nvPr>
        </p:nvSpPr>
        <p:spPr/>
        <p:txBody>
          <a:bodyPr/>
          <a:lstStyle/>
          <a:p>
            <a:r>
              <a:rPr lang="en-US" altLang="zh-CN" dirty="0" smtClean="0"/>
              <a:t>The heading</a:t>
            </a:r>
          </a:p>
          <a:p>
            <a:r>
              <a:rPr lang="en-US" altLang="zh-CN" dirty="0" smtClean="0"/>
              <a:t>The inside address</a:t>
            </a:r>
          </a:p>
          <a:p>
            <a:r>
              <a:rPr lang="en-US" altLang="zh-CN" dirty="0" smtClean="0"/>
              <a:t>The salutation</a:t>
            </a:r>
          </a:p>
          <a:p>
            <a:r>
              <a:rPr lang="en-US" altLang="zh-CN" dirty="0" smtClean="0"/>
              <a:t>The body</a:t>
            </a:r>
          </a:p>
          <a:p>
            <a:r>
              <a:rPr lang="en-US" altLang="zh-CN" dirty="0" smtClean="0"/>
              <a:t>The complimentary close</a:t>
            </a:r>
          </a:p>
          <a:p>
            <a:r>
              <a:rPr lang="en-US" altLang="zh-CN" dirty="0" smtClean="0"/>
              <a:t>The signature</a:t>
            </a:r>
            <a:endParaRPr lang="zh-CN" altLang="en-US" dirty="0"/>
          </a:p>
        </p:txBody>
      </p:sp>
    </p:spTree>
    <p:extLst>
      <p:ext uri="{BB962C8B-B14F-4D97-AF65-F5344CB8AC3E}">
        <p14:creationId xmlns:p14="http://schemas.microsoft.com/office/powerpoint/2010/main" val="1070560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033891967"/>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Dear Professor </a:t>
                      </a:r>
                      <a:r>
                        <a:rPr lang="en-US" altLang="zh-CN" sz="2400" b="0" baseline="0" dirty="0" err="1" smtClean="0">
                          <a:solidFill>
                            <a:schemeClr val="tx1"/>
                          </a:solidFill>
                          <a:latin typeface="Times New Roman" panose="02020603050405020304" pitchFamily="18" charset="0"/>
                          <a:cs typeface="Times New Roman" panose="02020603050405020304" pitchFamily="18" charset="0"/>
                        </a:rPr>
                        <a:t>Michio</a:t>
                      </a:r>
                      <a:r>
                        <a:rPr lang="en-US" altLang="zh-CN" sz="2400" b="0" baseline="0" dirty="0" smtClean="0">
                          <a:solidFill>
                            <a:schemeClr val="tx1"/>
                          </a:solidFill>
                          <a:latin typeface="Times New Roman" panose="02020603050405020304" pitchFamily="18" charset="0"/>
                          <a:cs typeface="Times New Roman" panose="02020603050405020304" pitchFamily="18" charset="0"/>
                        </a:rPr>
                        <a:t>,</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To guarantee the printing quality of the proceedings, I herewith enclose the photos which I think are the best proof for the dramatic treatment of Biologically Closed Electric Circuits. I hope to have them returned after use. Thank you for your attention to the matter.</a:t>
                      </a:r>
                    </a:p>
                    <a:p>
                      <a:pPr algn="l"/>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Your sincerely,</a:t>
                      </a:r>
                    </a:p>
                    <a:p>
                      <a:pPr algn="r"/>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Li Ming</a:t>
                      </a:r>
                      <a:endParaRPr lang="en-US" altLang="zh-CN" sz="24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1800" baseline="0" dirty="0" smtClean="0">
                        <a:solidFill>
                          <a:schemeClr val="tx1"/>
                        </a:solidFill>
                      </a:endParaRPr>
                    </a:p>
                    <a:p>
                      <a:pPr marL="0" indent="0">
                        <a:buNone/>
                      </a:pPr>
                      <a:r>
                        <a:rPr lang="en-US" altLang="zh-CN" sz="2400" baseline="0" dirty="0" smtClean="0">
                          <a:solidFill>
                            <a:schemeClr val="tx1"/>
                          </a:solidFill>
                        </a:rPr>
                        <a:t>Providing the required documents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62902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672" y="365125"/>
            <a:ext cx="10876128" cy="1325563"/>
          </a:xfrm>
        </p:spPr>
        <p:txBody>
          <a:bodyPr/>
          <a:lstStyle/>
          <a:p>
            <a:r>
              <a:rPr lang="en-US" altLang="zh-CN" dirty="0" smtClean="0"/>
              <a:t>A notice of acceptance of the paper submitted</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4138" y="2579154"/>
            <a:ext cx="3313930" cy="2320392"/>
          </a:xfrm>
        </p:spPr>
      </p:pic>
    </p:spTree>
    <p:extLst>
      <p:ext uri="{BB962C8B-B14F-4D97-AF65-F5344CB8AC3E}">
        <p14:creationId xmlns:p14="http://schemas.microsoft.com/office/powerpoint/2010/main" val="2342078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108364521"/>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Dear Mr. Wu Ming,</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We are pleased to inform you that your paper entitled “The Underground Heart of Naples” has been accepted for presentation at the 8</a:t>
                      </a:r>
                      <a:r>
                        <a:rPr lang="en-US" altLang="zh-CN" sz="2400" b="0" baseline="30000" dirty="0" smtClean="0">
                          <a:solidFill>
                            <a:schemeClr val="tx1"/>
                          </a:solidFill>
                          <a:latin typeface="Times New Roman" panose="02020603050405020304" pitchFamily="18" charset="0"/>
                          <a:cs typeface="Times New Roman" panose="02020603050405020304" pitchFamily="18" charset="0"/>
                        </a:rPr>
                        <a:t>th</a:t>
                      </a:r>
                      <a:r>
                        <a:rPr lang="en-US" altLang="zh-CN" sz="2400" b="0" baseline="0" dirty="0" smtClean="0">
                          <a:solidFill>
                            <a:schemeClr val="tx1"/>
                          </a:solidFill>
                          <a:latin typeface="Times New Roman" panose="02020603050405020304" pitchFamily="18" charset="0"/>
                          <a:cs typeface="Times New Roman" panose="02020603050405020304" pitchFamily="18" charset="0"/>
                        </a:rPr>
                        <a:t> International Underground Space Conference of ACUUS.</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I would like to take this opportunity to invite you to Beijing to present your paper at Sep 27-30, 2009 conference.</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If you have any inquiries, please contact our conference secretary Prof. Xin </a:t>
                      </a:r>
                      <a:r>
                        <a:rPr lang="en-US" altLang="zh-CN" sz="2400" b="0" baseline="0" dirty="0" err="1" smtClean="0">
                          <a:solidFill>
                            <a:schemeClr val="tx1"/>
                          </a:solidFill>
                          <a:latin typeface="Times New Roman" panose="02020603050405020304" pitchFamily="18" charset="0"/>
                          <a:cs typeface="Times New Roman" panose="02020603050405020304" pitchFamily="18" charset="0"/>
                        </a:rPr>
                        <a:t>Hao</a:t>
                      </a:r>
                      <a:r>
                        <a:rPr lang="en-US" altLang="zh-CN" sz="2400" b="0" baseline="0" dirty="0" smtClean="0">
                          <a:solidFill>
                            <a:schemeClr val="tx1"/>
                          </a:solidFill>
                          <a:latin typeface="Times New Roman" panose="02020603050405020304" pitchFamily="18" charset="0"/>
                          <a:cs typeface="Times New Roman" panose="02020603050405020304" pitchFamily="18" charset="0"/>
                        </a:rPr>
                        <a:t> directly for further information. We are looking forward to seeing you at the conference and would like to express our sincere thanks for your contribution to the 8</a:t>
                      </a:r>
                      <a:r>
                        <a:rPr lang="en-US" altLang="zh-CN" sz="2400" b="0" baseline="30000" dirty="0" smtClean="0">
                          <a:solidFill>
                            <a:schemeClr val="tx1"/>
                          </a:solidFill>
                          <a:latin typeface="Times New Roman" panose="02020603050405020304" pitchFamily="18" charset="0"/>
                          <a:cs typeface="Times New Roman" panose="02020603050405020304" pitchFamily="18" charset="0"/>
                        </a:rPr>
                        <a:t>th</a:t>
                      </a:r>
                      <a:r>
                        <a:rPr lang="en-US" altLang="zh-CN" sz="2400" b="0" baseline="0" dirty="0" smtClean="0">
                          <a:solidFill>
                            <a:schemeClr val="tx1"/>
                          </a:solidFill>
                          <a:latin typeface="Times New Roman" panose="02020603050405020304" pitchFamily="18" charset="0"/>
                          <a:cs typeface="Times New Roman" panose="02020603050405020304" pitchFamily="18" charset="0"/>
                        </a:rPr>
                        <a:t> International Underground Space Conference of ACUUS.</a:t>
                      </a:r>
                    </a:p>
                    <a:p>
                      <a:pPr algn="l"/>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Best regards,</a:t>
                      </a:r>
                    </a:p>
                    <a:p>
                      <a:pPr algn="r"/>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Pro. Xin </a:t>
                      </a:r>
                      <a:r>
                        <a:rPr lang="en-US" altLang="zh-CN" sz="2400" b="0" baseline="0" dirty="0" err="1" smtClean="0">
                          <a:solidFill>
                            <a:schemeClr val="tx1"/>
                          </a:solidFill>
                          <a:latin typeface="Times New Roman" panose="02020603050405020304" pitchFamily="18" charset="0"/>
                          <a:cs typeface="Times New Roman" panose="02020603050405020304" pitchFamily="18" charset="0"/>
                        </a:rPr>
                        <a:t>Hao</a:t>
                      </a:r>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Program Chair</a:t>
                      </a:r>
                      <a:endParaRPr lang="en-US" altLang="zh-CN" sz="24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1800" baseline="0" dirty="0" smtClean="0">
                        <a:solidFill>
                          <a:schemeClr val="tx1"/>
                        </a:solidFill>
                      </a:endParaRPr>
                    </a:p>
                    <a:p>
                      <a:pPr marL="0" indent="0">
                        <a:buNone/>
                      </a:pPr>
                      <a:r>
                        <a:rPr lang="en-US" altLang="zh-CN" sz="2400" baseline="0" dirty="0" smtClean="0">
                          <a:solidFill>
                            <a:schemeClr val="tx1"/>
                          </a:solidFill>
                        </a:rPr>
                        <a:t>Notifying the acceptance of the paper</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Inviting the addressee to present his paper at the conference</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Soliciting further contact or expressing thanks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092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672" y="365125"/>
            <a:ext cx="10876128" cy="1325563"/>
          </a:xfrm>
        </p:spPr>
        <p:txBody>
          <a:bodyPr/>
          <a:lstStyle/>
          <a:p>
            <a:r>
              <a:rPr lang="en-US" altLang="zh-CN" dirty="0" smtClean="0"/>
              <a:t>A notice of rejection of the abstract submitted</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4984" y="2202988"/>
            <a:ext cx="3501426" cy="2682911"/>
          </a:xfrm>
        </p:spPr>
      </p:pic>
    </p:spTree>
    <p:extLst>
      <p:ext uri="{BB962C8B-B14F-4D97-AF65-F5344CB8AC3E}">
        <p14:creationId xmlns:p14="http://schemas.microsoft.com/office/powerpoint/2010/main" val="1479109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17333383"/>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Dear Mr. Kurtz,</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We would like to express our sincere appreciation for the abstract you submitted, but with much regret we have to notify you that you did not meet the deadline for paper submission and your paper cannot be accepted this time.</a:t>
                      </a:r>
                    </a:p>
                    <a:p>
                      <a:pPr algn="l"/>
                      <a:r>
                        <a:rPr lang="en-US" altLang="zh-CN" sz="2400" b="0" baseline="0" dirty="0" smtClean="0">
                          <a:solidFill>
                            <a:schemeClr val="tx1"/>
                          </a:solidFill>
                          <a:latin typeface="Times New Roman" panose="02020603050405020304" pitchFamily="18" charset="0"/>
                          <a:cs typeface="Times New Roman" panose="02020603050405020304" pitchFamily="18" charset="0"/>
                        </a:rPr>
                        <a:t>    Thank you for your interests in our conference!</a:t>
                      </a:r>
                    </a:p>
                    <a:p>
                      <a:pPr algn="r"/>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Best regards,</a:t>
                      </a:r>
                    </a:p>
                    <a:p>
                      <a:pPr algn="r"/>
                      <a:endParaRPr lang="en-US" altLang="zh-CN" sz="24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Hans Wade</a:t>
                      </a:r>
                    </a:p>
                    <a:p>
                      <a:pPr algn="r"/>
                      <a:r>
                        <a:rPr lang="en-US" altLang="zh-CN" sz="2400" b="0" baseline="0" dirty="0" smtClean="0">
                          <a:solidFill>
                            <a:schemeClr val="tx1"/>
                          </a:solidFill>
                          <a:latin typeface="Times New Roman" panose="02020603050405020304" pitchFamily="18" charset="0"/>
                          <a:cs typeface="Times New Roman" panose="02020603050405020304" pitchFamily="18" charset="0"/>
                        </a:rPr>
                        <a:t>Chair of Organizing Committee</a:t>
                      </a:r>
                      <a:endParaRPr lang="en-US" altLang="zh-CN" sz="24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1800" baseline="0" dirty="0" smtClean="0">
                        <a:solidFill>
                          <a:schemeClr val="tx1"/>
                        </a:solidFill>
                      </a:endParaRPr>
                    </a:p>
                    <a:p>
                      <a:pPr marL="0" indent="0">
                        <a:buNone/>
                      </a:pPr>
                      <a:r>
                        <a:rPr lang="en-US" altLang="zh-CN" sz="2400" baseline="0" dirty="0" smtClean="0">
                          <a:solidFill>
                            <a:schemeClr val="tx1"/>
                          </a:solidFill>
                        </a:rPr>
                        <a:t>Explaining the rejection of the abstract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19826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tips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65" y="2943155"/>
            <a:ext cx="1809750" cy="1695450"/>
          </a:xfrm>
          <a:prstGeom prst="rect">
            <a:avLst/>
          </a:prstGeom>
        </p:spPr>
      </p:pic>
    </p:spTree>
    <p:extLst>
      <p:ext uri="{BB962C8B-B14F-4D97-AF65-F5344CB8AC3E}">
        <p14:creationId xmlns:p14="http://schemas.microsoft.com/office/powerpoint/2010/main" val="2165948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 express acceptance</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1. It is a great honor/pleasure to acknowledge the acceptance of your paper titled…</a:t>
            </a:r>
          </a:p>
          <a:p>
            <a:r>
              <a:rPr lang="en-US" altLang="zh-CN" dirty="0" smtClean="0"/>
              <a:t>2. We’d like to express our sincere appreciation/thanks for the thesis you submitted/presented…</a:t>
            </a:r>
          </a:p>
          <a:p>
            <a:r>
              <a:rPr lang="en-US" altLang="zh-CN" dirty="0" smtClean="0"/>
              <a:t>3. On behalf of the conference secretary, we feel it a great  honor to inform you that your thesis titled…has been accepted by the conference.</a:t>
            </a:r>
          </a:p>
          <a:p>
            <a:r>
              <a:rPr lang="en-US" altLang="zh-CN" dirty="0" smtClean="0"/>
              <a:t>4. On behalf of the organizing committee, it is my pleasure to inform you that your paper has been accepted for a poster session.</a:t>
            </a:r>
          </a:p>
          <a:p>
            <a:r>
              <a:rPr lang="en-US" altLang="zh-CN" dirty="0" smtClean="0"/>
              <a:t>5. We are pleased to inform you that your thesis…has been accepted for the presentation at the conference poster session.</a:t>
            </a:r>
            <a:endParaRPr lang="zh-CN" altLang="en-US" dirty="0"/>
          </a:p>
        </p:txBody>
      </p:sp>
    </p:spTree>
    <p:extLst>
      <p:ext uri="{BB962C8B-B14F-4D97-AF65-F5344CB8AC3E}">
        <p14:creationId xmlns:p14="http://schemas.microsoft.com/office/powerpoint/2010/main" val="3526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 express rejection</a:t>
            </a:r>
            <a:endParaRPr lang="zh-CN" altLang="en-US" dirty="0"/>
          </a:p>
        </p:txBody>
      </p:sp>
      <p:sp>
        <p:nvSpPr>
          <p:cNvPr id="3" name="内容占位符 2"/>
          <p:cNvSpPr>
            <a:spLocks noGrp="1"/>
          </p:cNvSpPr>
          <p:nvPr>
            <p:ph idx="1"/>
          </p:nvPr>
        </p:nvSpPr>
        <p:spPr/>
        <p:txBody>
          <a:bodyPr/>
          <a:lstStyle/>
          <a:p>
            <a:r>
              <a:rPr lang="en-US" altLang="zh-CN" dirty="0" smtClean="0"/>
              <a:t>1. Many thanks for your prompt submission, but with regret we have to inform you that your paper does not in some aspects fall within this conference category.</a:t>
            </a:r>
          </a:p>
          <a:p>
            <a:r>
              <a:rPr lang="en-US" altLang="zh-CN" dirty="0" smtClean="0"/>
              <a:t>2. We would like to express our  sincere appreciation for the abstract you submitted, but we are sorry to inform you that owing to the retarded submission, your paper cannot be accepted this time.</a:t>
            </a:r>
          </a:p>
          <a:p>
            <a:r>
              <a:rPr lang="en-US" altLang="zh-CN" dirty="0" smtClean="0"/>
              <a:t>3. We would like to express our sincere appreciation for the abstract you submitted, but with much regret we have to notify you that your paper cannot be accepted since you did not meet the deadline for paper submission.</a:t>
            </a:r>
            <a:endParaRPr lang="zh-CN" altLang="en-US" dirty="0"/>
          </a:p>
        </p:txBody>
      </p:sp>
    </p:spTree>
    <p:extLst>
      <p:ext uri="{BB962C8B-B14F-4D97-AF65-F5344CB8AC3E}">
        <p14:creationId xmlns:p14="http://schemas.microsoft.com/office/powerpoint/2010/main" val="654079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Letter of congratulation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795" y="2538484"/>
            <a:ext cx="4355183" cy="2214006"/>
          </a:xfrm>
        </p:spPr>
      </p:pic>
    </p:spTree>
    <p:extLst>
      <p:ext uri="{BB962C8B-B14F-4D97-AF65-F5344CB8AC3E}">
        <p14:creationId xmlns:p14="http://schemas.microsoft.com/office/powerpoint/2010/main" val="875200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835069494"/>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Dear Miss Wu,</a:t>
                      </a: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    First of all, I would like to extend our warmest congratulations to you for organizing a very successful international symposium on regional economic cooperation along new silk road. I enjoyed all the speeches and presentations, and I learned a sufficient amount of new things at this symposium.</a:t>
                      </a: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    Besides, my colleagues and I send you our warmest thanks and deep appreciation to all the efforts that you and our coworkers have made to make our visit one of the best experiences in our life. The good time spent in Xi’an will remain clear in our minds for many years. The friendly atmosphere that you have achieved has been the success of the symposium. And the arrangements to the historic sites and markets and restaurants were just </a:t>
                      </a:r>
                      <a:r>
                        <a:rPr lang="en-US" altLang="zh-CN" sz="2000" b="0" baseline="0" dirty="0" err="1" smtClean="0">
                          <a:solidFill>
                            <a:schemeClr val="tx1"/>
                          </a:solidFill>
                          <a:latin typeface="Times New Roman" panose="02020603050405020304" pitchFamily="18" charset="0"/>
                          <a:cs typeface="Times New Roman" panose="02020603050405020304" pitchFamily="18" charset="0"/>
                        </a:rPr>
                        <a:t>considertate</a:t>
                      </a:r>
                      <a:r>
                        <a:rPr lang="en-US" altLang="zh-CN" sz="2000" b="0" baseline="0" dirty="0" smtClean="0">
                          <a:solidFill>
                            <a:schemeClr val="tx1"/>
                          </a:solidFill>
                          <a:latin typeface="Times New Roman" panose="02020603050405020304" pitchFamily="18" charset="0"/>
                          <a:cs typeface="Times New Roman" panose="02020603050405020304" pitchFamily="18" charset="0"/>
                        </a:rPr>
                        <a:t>. Hope someday we can go to Xi’an again and meet you and your colleagues.</a:t>
                      </a: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    Again, I would like to extend my best regards and wishes to you and your coworkers.</a:t>
                      </a:r>
                    </a:p>
                    <a:p>
                      <a:pPr algn="l"/>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p>
                      <a:pPr algn="r"/>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Yours truly,</a:t>
                      </a:r>
                    </a:p>
                    <a:p>
                      <a:pPr algn="r"/>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Joe Anatolia</a:t>
                      </a:r>
                      <a:endParaRPr lang="en-US" altLang="zh-CN" sz="20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1800" baseline="0" dirty="0" smtClean="0">
                        <a:solidFill>
                          <a:schemeClr val="tx1"/>
                        </a:solidFill>
                      </a:endParaRPr>
                    </a:p>
                    <a:p>
                      <a:pPr marL="0" indent="0">
                        <a:buNone/>
                      </a:pPr>
                      <a:r>
                        <a:rPr lang="en-US" altLang="zh-CN" sz="2400" baseline="0" dirty="0" smtClean="0">
                          <a:solidFill>
                            <a:schemeClr val="tx1"/>
                          </a:solidFill>
                        </a:rPr>
                        <a:t>Extending congratulations</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Recalling the good time in the meeting and the tour</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Expecting </a:t>
                      </a:r>
                      <a:r>
                        <a:rPr lang="en-US" altLang="zh-CN" sz="2400" baseline="0" dirty="0" err="1" smtClean="0">
                          <a:solidFill>
                            <a:schemeClr val="tx1"/>
                          </a:solidFill>
                        </a:rPr>
                        <a:t>reuion</a:t>
                      </a:r>
                      <a:endParaRPr lang="en-US" altLang="zh-CN" sz="2400" baseline="0" dirty="0" smtClean="0">
                        <a:solidFill>
                          <a:schemeClr val="tx1"/>
                        </a:solidFill>
                      </a:endParaRP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Expressing best wishes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9977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standardized format</a:t>
            </a:r>
            <a:endParaRPr lang="zh-CN" altLang="en-US" dirty="0"/>
          </a:p>
        </p:txBody>
      </p:sp>
      <p:sp>
        <p:nvSpPr>
          <p:cNvPr id="3" name="内容占位符 2"/>
          <p:cNvSpPr>
            <a:spLocks noGrp="1"/>
          </p:cNvSpPr>
          <p:nvPr>
            <p:ph idx="1"/>
          </p:nvPr>
        </p:nvSpPr>
        <p:spPr/>
        <p:txBody>
          <a:bodyPr/>
          <a:lstStyle/>
          <a:p>
            <a:r>
              <a:rPr lang="en-US" altLang="zh-CN" dirty="0" smtClean="0"/>
              <a:t>The heading</a:t>
            </a:r>
          </a:p>
          <a:p>
            <a:r>
              <a:rPr lang="en-US" altLang="zh-CN" dirty="0" smtClean="0"/>
              <a:t>The inside address</a:t>
            </a:r>
          </a:p>
          <a:p>
            <a:r>
              <a:rPr lang="en-US" altLang="zh-CN" dirty="0" smtClean="0"/>
              <a:t>The salutation (</a:t>
            </a:r>
            <a:r>
              <a:rPr lang="zh-CN" altLang="en-US" dirty="0" smtClean="0"/>
              <a:t>称呼语</a:t>
            </a:r>
            <a:r>
              <a:rPr lang="en-US" altLang="zh-CN" dirty="0" smtClean="0"/>
              <a:t>)</a:t>
            </a:r>
          </a:p>
          <a:p>
            <a:r>
              <a:rPr lang="en-US" altLang="zh-CN" dirty="0" smtClean="0"/>
              <a:t>The body</a:t>
            </a:r>
          </a:p>
          <a:p>
            <a:r>
              <a:rPr lang="en-US" altLang="zh-CN" dirty="0" smtClean="0"/>
              <a:t>The complimentary close (</a:t>
            </a:r>
            <a:r>
              <a:rPr lang="zh-CN" altLang="en-US" dirty="0" smtClean="0"/>
              <a:t>礼貌问候语</a:t>
            </a:r>
            <a:r>
              <a:rPr lang="en-US" altLang="zh-CN" dirty="0" smtClean="0"/>
              <a:t>)</a:t>
            </a:r>
          </a:p>
          <a:p>
            <a:r>
              <a:rPr lang="en-US" altLang="zh-CN" dirty="0" smtClean="0"/>
              <a:t>The signature (</a:t>
            </a:r>
            <a:r>
              <a:rPr lang="zh-CN" altLang="en-US" dirty="0" smtClean="0"/>
              <a:t>签名</a:t>
            </a:r>
            <a:r>
              <a:rPr lang="en-US" altLang="zh-CN" dirty="0" smtClean="0"/>
              <a:t>)</a:t>
            </a:r>
            <a:endParaRPr lang="zh-CN" altLang="en-US" dirty="0"/>
          </a:p>
        </p:txBody>
      </p:sp>
    </p:spTree>
    <p:extLst>
      <p:ext uri="{BB962C8B-B14F-4D97-AF65-F5344CB8AC3E}">
        <p14:creationId xmlns:p14="http://schemas.microsoft.com/office/powerpoint/2010/main" val="3386319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tips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65" y="2943155"/>
            <a:ext cx="1809750" cy="1695450"/>
          </a:xfrm>
          <a:prstGeom prst="rect">
            <a:avLst/>
          </a:prstGeom>
        </p:spPr>
      </p:pic>
    </p:spTree>
    <p:extLst>
      <p:ext uri="{BB962C8B-B14F-4D97-AF65-F5344CB8AC3E}">
        <p14:creationId xmlns:p14="http://schemas.microsoft.com/office/powerpoint/2010/main" val="36892347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Expressing congratulations</a:t>
            </a:r>
            <a:endParaRPr lang="zh-CN" altLang="en-US" dirty="0"/>
          </a:p>
        </p:txBody>
      </p:sp>
      <p:sp>
        <p:nvSpPr>
          <p:cNvPr id="3" name="内容占位符 2"/>
          <p:cNvSpPr>
            <a:spLocks noGrp="1"/>
          </p:cNvSpPr>
          <p:nvPr>
            <p:ph idx="1"/>
          </p:nvPr>
        </p:nvSpPr>
        <p:spPr/>
        <p:txBody>
          <a:bodyPr/>
          <a:lstStyle/>
          <a:p>
            <a:r>
              <a:rPr lang="en-US" altLang="zh-CN" dirty="0" smtClean="0"/>
              <a:t>1. On behalf of the…, I would like to extend our warmest congratulations to you. I would also like to extend my best regards and wishes to you and your coworkers.</a:t>
            </a:r>
          </a:p>
          <a:p>
            <a:r>
              <a:rPr lang="en-US" altLang="zh-CN" dirty="0" smtClean="0"/>
              <a:t>2. Please accept my congratulations on…</a:t>
            </a:r>
          </a:p>
          <a:p>
            <a:r>
              <a:rPr lang="en-US" altLang="zh-CN" dirty="0" smtClean="0"/>
              <a:t>3. Please allow me to congratulate you on…</a:t>
            </a:r>
            <a:endParaRPr lang="zh-CN" altLang="en-US" dirty="0"/>
          </a:p>
        </p:txBody>
      </p:sp>
    </p:spTree>
    <p:extLst>
      <p:ext uri="{BB962C8B-B14F-4D97-AF65-F5344CB8AC3E}">
        <p14:creationId xmlns:p14="http://schemas.microsoft.com/office/powerpoint/2010/main" val="2054571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Letters of thanks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3061" y="2414930"/>
            <a:ext cx="3585878" cy="2198239"/>
          </a:xfrm>
        </p:spPr>
      </p:pic>
    </p:spTree>
    <p:extLst>
      <p:ext uri="{BB962C8B-B14F-4D97-AF65-F5344CB8AC3E}">
        <p14:creationId xmlns:p14="http://schemas.microsoft.com/office/powerpoint/2010/main" val="39374596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081957509"/>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Dear Mr. Holman,</a:t>
                      </a: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    Thank you very much for your thoughtful arrangement and hospitality, my colleagues and I felt quite at home during the conference. We appreciate especially your excellent social programs that offered so many opportunities for us to contact and talk with many scholars from other countries. Here please accept our heartfelt thanks to you and your colleagues for your remarkable work. We hope we can have more opportunities of meeting you in the years to come.</a:t>
                      </a: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    With my thanks again and best wishes.</a:t>
                      </a:r>
                    </a:p>
                    <a:p>
                      <a:pPr algn="l"/>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p>
                      <a:pPr algn="r"/>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Yours sincerely,</a:t>
                      </a:r>
                    </a:p>
                    <a:p>
                      <a:pPr algn="r"/>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Pro. Liu Li</a:t>
                      </a:r>
                      <a:endParaRPr lang="en-US" altLang="zh-CN" sz="20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1800" baseline="0" dirty="0" smtClean="0">
                        <a:solidFill>
                          <a:schemeClr val="tx1"/>
                        </a:solidFill>
                      </a:endParaRPr>
                    </a:p>
                    <a:p>
                      <a:pPr marL="0" indent="0">
                        <a:buNone/>
                      </a:pPr>
                      <a:r>
                        <a:rPr lang="en-US" altLang="zh-CN" sz="2400" baseline="0" dirty="0" smtClean="0">
                          <a:solidFill>
                            <a:schemeClr val="tx1"/>
                          </a:solidFill>
                        </a:rPr>
                        <a:t>Expressing thanks</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Expecting </a:t>
                      </a:r>
                      <a:r>
                        <a:rPr lang="en-US" altLang="zh-CN" sz="2400" baseline="0" dirty="0" err="1" smtClean="0">
                          <a:solidFill>
                            <a:schemeClr val="tx1"/>
                          </a:solidFill>
                        </a:rPr>
                        <a:t>reuion</a:t>
                      </a:r>
                      <a:endParaRPr lang="en-US" altLang="zh-CN" sz="240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196889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041477932"/>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l"/>
                      <a:endParaRPr lang="en-US" altLang="zh-CN" sz="1600" b="0" baseline="0" dirty="0" smtClean="0">
                        <a:solidFill>
                          <a:schemeClr val="tx1"/>
                        </a:solidFill>
                        <a:latin typeface="Times New Roman" panose="02020603050405020304" pitchFamily="18" charset="0"/>
                        <a:cs typeface="Times New Roman" panose="02020603050405020304" pitchFamily="18" charset="0"/>
                      </a:endParaRP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Dear Ms. Kin,</a:t>
                      </a: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    I am very glad to have been able to attend the conference in which I could share with professionals from other countries the recent impressive pragmatic studies. Thank you very much for your thoughtful arrangement and hospitality. You have done a great job in the organization, and everybody was satisfied with the quality of the conference.</a:t>
                      </a: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    I am expecting the visit you are planning to make to China and looking forward to meeting you in Xi’an.</a:t>
                      </a:r>
                    </a:p>
                    <a:p>
                      <a:pPr algn="l"/>
                      <a:r>
                        <a:rPr lang="en-US" altLang="zh-CN" sz="2000" b="0" baseline="0" dirty="0" smtClean="0">
                          <a:solidFill>
                            <a:schemeClr val="tx1"/>
                          </a:solidFill>
                          <a:latin typeface="Times New Roman" panose="02020603050405020304" pitchFamily="18" charset="0"/>
                          <a:cs typeface="Times New Roman" panose="02020603050405020304" pitchFamily="18" charset="0"/>
                        </a:rPr>
                        <a:t>    Once again I express my hearty thanks to you.</a:t>
                      </a:r>
                    </a:p>
                    <a:p>
                      <a:pPr algn="l"/>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p>
                      <a:pPr algn="r"/>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Yours sincerely,</a:t>
                      </a:r>
                    </a:p>
                    <a:p>
                      <a:pPr algn="r"/>
                      <a:endParaRPr lang="en-US" altLang="zh-CN" sz="2000" b="0" baseline="0" dirty="0" smtClean="0">
                        <a:solidFill>
                          <a:schemeClr val="tx1"/>
                        </a:solidFill>
                        <a:latin typeface="Times New Roman" panose="02020603050405020304" pitchFamily="18" charset="0"/>
                        <a:cs typeface="Times New Roman" panose="02020603050405020304" pitchFamily="18" charset="0"/>
                      </a:endParaRP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Pro. Liu Li</a:t>
                      </a:r>
                      <a:endParaRPr lang="en-US" altLang="zh-CN" sz="2000" b="0" dirty="0" smtClean="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endParaRPr lang="en-US" altLang="zh-CN" sz="1800" baseline="0" dirty="0" smtClean="0">
                        <a:solidFill>
                          <a:schemeClr val="tx1"/>
                        </a:solidFill>
                      </a:endParaRPr>
                    </a:p>
                    <a:p>
                      <a:pPr marL="0" indent="0">
                        <a:buNone/>
                      </a:pPr>
                      <a:r>
                        <a:rPr lang="en-US" altLang="zh-CN" sz="2400" baseline="0" dirty="0" smtClean="0">
                          <a:solidFill>
                            <a:schemeClr val="tx1"/>
                          </a:solidFill>
                        </a:rPr>
                        <a:t>Expressing thanks</a:t>
                      </a:r>
                    </a:p>
                    <a:p>
                      <a:pPr marL="0" indent="0">
                        <a:buNone/>
                      </a:pPr>
                      <a:endParaRPr lang="en-US" altLang="zh-CN" sz="2400" baseline="0" dirty="0" smtClean="0">
                        <a:solidFill>
                          <a:schemeClr val="tx1"/>
                        </a:solidFill>
                      </a:endParaRPr>
                    </a:p>
                    <a:p>
                      <a:pPr marL="0" indent="0">
                        <a:buNone/>
                      </a:pPr>
                      <a:r>
                        <a:rPr lang="en-US" altLang="zh-CN" sz="2400" baseline="0" dirty="0" smtClean="0">
                          <a:solidFill>
                            <a:schemeClr val="tx1"/>
                          </a:solidFill>
                        </a:rPr>
                        <a:t>Expecting </a:t>
                      </a:r>
                      <a:r>
                        <a:rPr lang="en-US" altLang="zh-CN" sz="2400" baseline="0" dirty="0" err="1" smtClean="0">
                          <a:solidFill>
                            <a:schemeClr val="tx1"/>
                          </a:solidFill>
                        </a:rPr>
                        <a:t>reuion</a:t>
                      </a:r>
                      <a:endParaRPr lang="en-US" altLang="zh-CN" sz="240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67567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Language tips</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65" y="2943155"/>
            <a:ext cx="1809750" cy="1695450"/>
          </a:xfrm>
          <a:prstGeom prst="rect">
            <a:avLst/>
          </a:prstGeom>
        </p:spPr>
      </p:pic>
    </p:spTree>
    <p:extLst>
      <p:ext uri="{BB962C8B-B14F-4D97-AF65-F5344CB8AC3E}">
        <p14:creationId xmlns:p14="http://schemas.microsoft.com/office/powerpoint/2010/main" val="2847900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Expressing thanks</a:t>
            </a:r>
            <a:endParaRPr lang="zh-CN" altLang="en-US" dirty="0"/>
          </a:p>
        </p:txBody>
      </p:sp>
      <p:sp>
        <p:nvSpPr>
          <p:cNvPr id="3" name="内容占位符 2"/>
          <p:cNvSpPr>
            <a:spLocks noGrp="1"/>
          </p:cNvSpPr>
          <p:nvPr>
            <p:ph idx="1"/>
          </p:nvPr>
        </p:nvSpPr>
        <p:spPr/>
        <p:txBody>
          <a:bodyPr/>
          <a:lstStyle/>
          <a:p>
            <a:r>
              <a:rPr lang="en-US" altLang="zh-CN" dirty="0" smtClean="0"/>
              <a:t>1. I am extremely grateful for your help during the conference.</a:t>
            </a:r>
          </a:p>
          <a:p>
            <a:r>
              <a:rPr lang="en-US" altLang="zh-CN" dirty="0" smtClean="0"/>
              <a:t>2. I am most grateful for your inviting me to the conference.</a:t>
            </a:r>
          </a:p>
          <a:p>
            <a:r>
              <a:rPr lang="en-US" altLang="zh-CN" dirty="0" smtClean="0"/>
              <a:t>3. I am full of gratitude to you for your kindness.</a:t>
            </a:r>
          </a:p>
          <a:p>
            <a:r>
              <a:rPr lang="en-US" altLang="zh-CN" dirty="0" smtClean="0"/>
              <a:t>4. Thank you very much for your thoughtful arrangement and hospitality.</a:t>
            </a:r>
            <a:endParaRPr lang="zh-CN" altLang="en-US" dirty="0"/>
          </a:p>
        </p:txBody>
      </p:sp>
    </p:spTree>
    <p:extLst>
      <p:ext uri="{BB962C8B-B14F-4D97-AF65-F5344CB8AC3E}">
        <p14:creationId xmlns:p14="http://schemas.microsoft.com/office/powerpoint/2010/main" val="1389780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30" y="191069"/>
            <a:ext cx="11955439" cy="6441743"/>
          </a:xfrm>
        </p:spPr>
      </p:pic>
    </p:spTree>
    <p:extLst>
      <p:ext uri="{BB962C8B-B14F-4D97-AF65-F5344CB8AC3E}">
        <p14:creationId xmlns:p14="http://schemas.microsoft.com/office/powerpoint/2010/main" val="142152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Letter of invitation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0119" y="1497573"/>
            <a:ext cx="7438029" cy="4932027"/>
          </a:xfrm>
        </p:spPr>
      </p:pic>
    </p:spTree>
    <p:extLst>
      <p:ext uri="{BB962C8B-B14F-4D97-AF65-F5344CB8AC3E}">
        <p14:creationId xmlns:p14="http://schemas.microsoft.com/office/powerpoint/2010/main" val="25331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如果你邀请一位教授来参加</a:t>
            </a:r>
            <a:r>
              <a:rPr lang="en-US" altLang="zh-CN" dirty="0" smtClean="0"/>
              <a:t>XX</a:t>
            </a:r>
            <a:r>
              <a:rPr lang="zh-CN" altLang="en-US" dirty="0" smtClean="0"/>
              <a:t>会议，你会如何写信呢？</a:t>
            </a:r>
            <a:endParaRPr lang="en-US" altLang="zh-CN" dirty="0" smtClean="0"/>
          </a:p>
          <a:p>
            <a:endParaRPr lang="en-US" altLang="zh-CN" dirty="0"/>
          </a:p>
          <a:p>
            <a:r>
              <a:rPr lang="en-US" altLang="zh-CN" dirty="0">
                <a:latin typeface="Times New Roman" panose="02020603050405020304" pitchFamily="18" charset="0"/>
                <a:cs typeface="Times New Roman" panose="02020603050405020304" pitchFamily="18" charset="0"/>
              </a:rPr>
              <a:t>Department of </a:t>
            </a:r>
            <a:r>
              <a:rPr lang="en-US" altLang="zh-CN" dirty="0" smtClean="0">
                <a:latin typeface="Times New Roman" panose="02020603050405020304" pitchFamily="18" charset="0"/>
                <a:cs typeface="Times New Roman" panose="02020603050405020304" pitchFamily="18" charset="0"/>
              </a:rPr>
              <a:t>XX</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Colorado State University</a:t>
            </a:r>
          </a:p>
          <a:p>
            <a:r>
              <a:rPr lang="en-US" altLang="zh-CN" dirty="0">
                <a:latin typeface="Times New Roman" panose="02020603050405020304" pitchFamily="18" charset="0"/>
                <a:cs typeface="Times New Roman" panose="02020603050405020304" pitchFamily="18" charset="0"/>
              </a:rPr>
              <a:t>Fort Caroline, CO 80123-4561</a:t>
            </a:r>
          </a:p>
          <a:p>
            <a:endParaRPr lang="zh-CN" altLang="en-US" dirty="0"/>
          </a:p>
        </p:txBody>
      </p:sp>
    </p:spTree>
    <p:extLst>
      <p:ext uri="{BB962C8B-B14F-4D97-AF65-F5344CB8AC3E}">
        <p14:creationId xmlns:p14="http://schemas.microsoft.com/office/powerpoint/2010/main" val="237622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276406407"/>
              </p:ext>
            </p:extLst>
          </p:nvPr>
        </p:nvGraphicFramePr>
        <p:xfrm>
          <a:off x="259307" y="109183"/>
          <a:ext cx="11094493" cy="6583680"/>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r"/>
                      <a:r>
                        <a:rPr lang="en-US" altLang="zh-CN" sz="1200" b="0" dirty="0" smtClean="0">
                          <a:solidFill>
                            <a:schemeClr val="tx1"/>
                          </a:solidFill>
                          <a:latin typeface="Times New Roman" panose="02020603050405020304" pitchFamily="18" charset="0"/>
                          <a:cs typeface="Times New Roman" panose="02020603050405020304" pitchFamily="18" charset="0"/>
                        </a:rPr>
                        <a:t>Centre of Foreign</a:t>
                      </a:r>
                      <a:r>
                        <a:rPr lang="en-US" altLang="zh-CN" sz="1200" b="0" baseline="0" dirty="0" smtClean="0">
                          <a:solidFill>
                            <a:schemeClr val="tx1"/>
                          </a:solidFill>
                          <a:latin typeface="Times New Roman" panose="02020603050405020304" pitchFamily="18" charset="0"/>
                          <a:cs typeface="Times New Roman" panose="02020603050405020304" pitchFamily="18" charset="0"/>
                        </a:rPr>
                        <a:t> Studies</a:t>
                      </a:r>
                    </a:p>
                    <a:p>
                      <a:pPr algn="r"/>
                      <a:r>
                        <a:rPr lang="en-US" altLang="zh-CN" sz="1200" b="0" baseline="0" dirty="0" smtClean="0">
                          <a:solidFill>
                            <a:schemeClr val="tx1"/>
                          </a:solidFill>
                          <a:latin typeface="Times New Roman" panose="02020603050405020304" pitchFamily="18" charset="0"/>
                          <a:cs typeface="Times New Roman" panose="02020603050405020304" pitchFamily="18" charset="0"/>
                        </a:rPr>
                        <a:t>Professor Peter Smith</a:t>
                      </a:r>
                    </a:p>
                    <a:p>
                      <a:pPr algn="r"/>
                      <a:r>
                        <a:rPr lang="en-US" altLang="zh-CN" sz="1200" b="0" baseline="0" dirty="0" smtClean="0">
                          <a:solidFill>
                            <a:schemeClr val="tx1"/>
                          </a:solidFill>
                          <a:latin typeface="Times New Roman" panose="02020603050405020304" pitchFamily="18" charset="0"/>
                          <a:cs typeface="Times New Roman" panose="02020603050405020304" pitchFamily="18" charset="0"/>
                        </a:rPr>
                        <a:t>The University of Birmingham</a:t>
                      </a:r>
                    </a:p>
                    <a:p>
                      <a:pPr algn="r"/>
                      <a:r>
                        <a:rPr lang="en-US" altLang="zh-CN" sz="1200" b="0" baseline="0" dirty="0" err="1" smtClean="0">
                          <a:solidFill>
                            <a:schemeClr val="tx1"/>
                          </a:solidFill>
                          <a:latin typeface="Times New Roman" panose="02020603050405020304" pitchFamily="18" charset="0"/>
                          <a:cs typeface="Times New Roman" panose="02020603050405020304" pitchFamily="18" charset="0"/>
                        </a:rPr>
                        <a:t>Edgbaston</a:t>
                      </a:r>
                      <a:r>
                        <a:rPr lang="en-US" altLang="zh-CN" sz="1200" b="0" baseline="0" dirty="0" smtClean="0">
                          <a:solidFill>
                            <a:schemeClr val="tx1"/>
                          </a:solidFill>
                          <a:latin typeface="Times New Roman" panose="02020603050405020304" pitchFamily="18" charset="0"/>
                          <a:cs typeface="Times New Roman" panose="02020603050405020304" pitchFamily="18" charset="0"/>
                        </a:rPr>
                        <a:t>, Birmingham</a:t>
                      </a:r>
                    </a:p>
                    <a:p>
                      <a:pPr algn="r"/>
                      <a:r>
                        <a:rPr lang="en-US" altLang="zh-CN" sz="1200" b="0" baseline="0" dirty="0" smtClean="0">
                          <a:solidFill>
                            <a:schemeClr val="tx1"/>
                          </a:solidFill>
                          <a:latin typeface="Times New Roman" panose="02020603050405020304" pitchFamily="18" charset="0"/>
                          <a:cs typeface="Times New Roman" panose="02020603050405020304" pitchFamily="18" charset="0"/>
                        </a:rPr>
                        <a:t>B152TT United Kingdom</a:t>
                      </a:r>
                    </a:p>
                    <a:p>
                      <a:pPr algn="r"/>
                      <a:r>
                        <a:rPr lang="en-US" altLang="zh-CN" sz="1200" b="0" baseline="0" dirty="0" smtClean="0">
                          <a:solidFill>
                            <a:schemeClr val="tx1"/>
                          </a:solidFill>
                          <a:latin typeface="Times New Roman" panose="02020603050405020304" pitchFamily="18" charset="0"/>
                          <a:cs typeface="Times New Roman" panose="02020603050405020304" pitchFamily="18" charset="0"/>
                        </a:rPr>
                        <a:t>November 12, 2010</a:t>
                      </a:r>
                    </a:p>
                    <a:p>
                      <a:endParaRPr lang="en-US" altLang="zh-CN" sz="1200" b="0" baseline="0" dirty="0" smtClean="0">
                        <a:solidFill>
                          <a:schemeClr val="tx1"/>
                        </a:solidFill>
                        <a:latin typeface="Times New Roman" panose="02020603050405020304" pitchFamily="18" charset="0"/>
                        <a:cs typeface="Times New Roman" panose="02020603050405020304" pitchFamily="18" charset="0"/>
                      </a:endParaRPr>
                    </a:p>
                    <a:p>
                      <a:r>
                        <a:rPr lang="en-US" altLang="zh-CN" sz="1200" b="0" dirty="0" smtClean="0">
                          <a:solidFill>
                            <a:schemeClr val="tx1"/>
                          </a:solidFill>
                          <a:latin typeface="Times New Roman" panose="02020603050405020304" pitchFamily="18" charset="0"/>
                          <a:cs typeface="Times New Roman" panose="02020603050405020304" pitchFamily="18" charset="0"/>
                        </a:rPr>
                        <a:t>Department of Foreign Language</a:t>
                      </a:r>
                      <a:r>
                        <a:rPr lang="en-US" altLang="zh-CN" sz="1200" b="0" baseline="0" dirty="0" smtClean="0">
                          <a:solidFill>
                            <a:schemeClr val="tx1"/>
                          </a:solidFill>
                          <a:latin typeface="Times New Roman" panose="02020603050405020304" pitchFamily="18" charset="0"/>
                          <a:cs typeface="Times New Roman" panose="02020603050405020304" pitchFamily="18" charset="0"/>
                        </a:rPr>
                        <a:t> and Literature</a:t>
                      </a:r>
                    </a:p>
                    <a:p>
                      <a:r>
                        <a:rPr lang="en-US" altLang="zh-CN" sz="1200" b="0" baseline="0" dirty="0" smtClean="0">
                          <a:solidFill>
                            <a:schemeClr val="tx1"/>
                          </a:solidFill>
                          <a:latin typeface="Times New Roman" panose="02020603050405020304" pitchFamily="18" charset="0"/>
                          <a:cs typeface="Times New Roman" panose="02020603050405020304" pitchFamily="18" charset="0"/>
                        </a:rPr>
                        <a:t>Colorado State University</a:t>
                      </a:r>
                    </a:p>
                    <a:p>
                      <a:r>
                        <a:rPr lang="en-US" altLang="zh-CN" sz="1200" b="0" baseline="0" dirty="0" smtClean="0">
                          <a:solidFill>
                            <a:schemeClr val="tx1"/>
                          </a:solidFill>
                          <a:latin typeface="Times New Roman" panose="02020603050405020304" pitchFamily="18" charset="0"/>
                          <a:cs typeface="Times New Roman" panose="02020603050405020304" pitchFamily="18" charset="0"/>
                        </a:rPr>
                        <a:t>Fort Caroline, CO 80123-4561</a:t>
                      </a:r>
                    </a:p>
                    <a:p>
                      <a:endParaRPr lang="en-US" altLang="zh-CN" b="0" baseline="0" dirty="0" smtClean="0">
                        <a:solidFill>
                          <a:schemeClr val="tx1"/>
                        </a:solidFill>
                        <a:latin typeface="Times New Roman" panose="02020603050405020304" pitchFamily="18" charset="0"/>
                        <a:cs typeface="Times New Roman" panose="02020603050405020304" pitchFamily="18" charset="0"/>
                      </a:endParaRPr>
                    </a:p>
                    <a:p>
                      <a:r>
                        <a:rPr lang="en-US" altLang="zh-CN" b="0" baseline="0" dirty="0" smtClean="0">
                          <a:solidFill>
                            <a:schemeClr val="tx1"/>
                          </a:solidFill>
                          <a:latin typeface="Times New Roman" panose="02020603050405020304" pitchFamily="18" charset="0"/>
                          <a:cs typeface="Times New Roman" panose="02020603050405020304" pitchFamily="18" charset="0"/>
                        </a:rPr>
                        <a:t>Dear Professor </a:t>
                      </a:r>
                      <a:r>
                        <a:rPr lang="en-US" altLang="zh-CN" b="0" baseline="0" dirty="0" err="1" smtClean="0">
                          <a:solidFill>
                            <a:schemeClr val="tx1"/>
                          </a:solidFill>
                          <a:latin typeface="Times New Roman" panose="02020603050405020304" pitchFamily="18" charset="0"/>
                          <a:cs typeface="Times New Roman" panose="02020603050405020304" pitchFamily="18" charset="0"/>
                        </a:rPr>
                        <a:t>Lakoff</a:t>
                      </a:r>
                      <a:r>
                        <a:rPr lang="en-US" altLang="zh-CN" b="0" baseline="0" dirty="0" smtClean="0">
                          <a:solidFill>
                            <a:schemeClr val="tx1"/>
                          </a:solidFill>
                          <a:latin typeface="Times New Roman" panose="02020603050405020304" pitchFamily="18" charset="0"/>
                          <a:cs typeface="Times New Roman" panose="02020603050405020304" pitchFamily="18" charset="0"/>
                        </a:rPr>
                        <a:t>,</a:t>
                      </a:r>
                    </a:p>
                    <a:p>
                      <a:r>
                        <a:rPr lang="en-US" altLang="zh-CN" b="0" baseline="0" dirty="0" smtClean="0">
                          <a:solidFill>
                            <a:schemeClr val="tx1"/>
                          </a:solidFill>
                          <a:latin typeface="Times New Roman" panose="02020603050405020304" pitchFamily="18" charset="0"/>
                          <a:cs typeface="Times New Roman" panose="02020603050405020304" pitchFamily="18" charset="0"/>
                        </a:rPr>
                        <a:t>    On behalf of the Centre of Foreign Studies, Birmingham University and the society of American Literature Studies, I would be very pleased to invite you to attend and chair a session of the forthcoming “International Conference on American Literature Research” to be held in our university from December 20 to 25, 2010.</a:t>
                      </a:r>
                    </a:p>
                    <a:p>
                      <a:r>
                        <a:rPr lang="en-US" altLang="zh-CN" b="0" baseline="0" dirty="0" smtClean="0">
                          <a:solidFill>
                            <a:schemeClr val="tx1"/>
                          </a:solidFill>
                          <a:latin typeface="Times New Roman" panose="02020603050405020304" pitchFamily="18" charset="0"/>
                          <a:cs typeface="Times New Roman" panose="02020603050405020304" pitchFamily="18" charset="0"/>
                        </a:rPr>
                        <a:t>    I sincerely hope that you could accept our invitation. You are a famous scholar in this field, and well known both in UK and the America. Your participation will be among the highlights of the Conference. </a:t>
                      </a:r>
                    </a:p>
                    <a:p>
                      <a:r>
                        <a:rPr lang="en-US" altLang="zh-CN" b="0" baseline="0" dirty="0" smtClean="0">
                          <a:solidFill>
                            <a:schemeClr val="tx1"/>
                          </a:solidFill>
                          <a:latin typeface="Times New Roman" panose="02020603050405020304" pitchFamily="18" charset="0"/>
                          <a:cs typeface="Times New Roman" panose="02020603050405020304" pitchFamily="18" charset="0"/>
                        </a:rPr>
                        <a:t>    Enclosed please find a copy of the Second Circular of the Conference. If you can come, please let us know as soon as possible, since we have to prepare the final program soon.</a:t>
                      </a:r>
                    </a:p>
                    <a:p>
                      <a:r>
                        <a:rPr lang="en-US" altLang="zh-CN" b="0" baseline="0" dirty="0" smtClean="0">
                          <a:solidFill>
                            <a:schemeClr val="tx1"/>
                          </a:solidFill>
                          <a:latin typeface="Times New Roman" panose="02020603050405020304" pitchFamily="18" charset="0"/>
                          <a:cs typeface="Times New Roman" panose="02020603050405020304" pitchFamily="18" charset="0"/>
                        </a:rPr>
                        <a:t>    We are looking forward to your acceptance.</a:t>
                      </a:r>
                    </a:p>
                    <a:p>
                      <a:r>
                        <a:rPr lang="en-US" altLang="zh-CN" b="0" baseline="0" dirty="0" smtClean="0">
                          <a:solidFill>
                            <a:schemeClr val="tx1"/>
                          </a:solidFill>
                          <a:latin typeface="Times New Roman" panose="02020603050405020304" pitchFamily="18" charset="0"/>
                          <a:cs typeface="Times New Roman" panose="02020603050405020304" pitchFamily="18" charset="0"/>
                        </a:rPr>
                        <a:t>                                                                                                            Yours sincerely,</a:t>
                      </a:r>
                    </a:p>
                    <a:p>
                      <a:r>
                        <a:rPr lang="en-US" altLang="zh-CN" b="0" baseline="0" dirty="0" smtClean="0">
                          <a:solidFill>
                            <a:schemeClr val="tx1"/>
                          </a:solidFill>
                          <a:latin typeface="Times New Roman" panose="02020603050405020304" pitchFamily="18" charset="0"/>
                          <a:cs typeface="Times New Roman" panose="02020603050405020304" pitchFamily="18" charset="0"/>
                        </a:rPr>
                        <a:t>                                                                                                       </a:t>
                      </a:r>
                    </a:p>
                    <a:p>
                      <a:r>
                        <a:rPr lang="en-US" altLang="zh-CN" b="0" baseline="0" dirty="0" smtClean="0">
                          <a:solidFill>
                            <a:schemeClr val="tx1"/>
                          </a:solidFill>
                          <a:latin typeface="Times New Roman" panose="02020603050405020304" pitchFamily="18" charset="0"/>
                          <a:cs typeface="Times New Roman" panose="02020603050405020304" pitchFamily="18" charset="0"/>
                        </a:rPr>
                        <a:t>                                                                                                              Peter Smith</a:t>
                      </a:r>
                    </a:p>
                    <a:p>
                      <a:r>
                        <a:rPr lang="en-US" altLang="zh-CN" b="0" baseline="0" dirty="0" smtClean="0">
                          <a:solidFill>
                            <a:schemeClr val="tx1"/>
                          </a:solidFill>
                          <a:latin typeface="Times New Roman" panose="02020603050405020304" pitchFamily="18" charset="0"/>
                          <a:cs typeface="Times New Roman" panose="02020603050405020304" pitchFamily="18" charset="0"/>
                        </a:rPr>
                        <a:t>                                                                                                               Chairman           </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AutoNum type="arabicPeriod"/>
                      </a:pPr>
                      <a:r>
                        <a:rPr lang="en-US" altLang="zh-CN" dirty="0" smtClean="0">
                          <a:solidFill>
                            <a:schemeClr val="tx1"/>
                          </a:solidFill>
                        </a:rPr>
                        <a:t>The heading: The full address of the addressor, Date of writing</a:t>
                      </a:r>
                    </a:p>
                    <a:p>
                      <a:pPr marL="342900" indent="-342900">
                        <a:buAutoNum type="arabicPeriod"/>
                      </a:pPr>
                      <a:r>
                        <a:rPr lang="en-US" altLang="zh-CN" dirty="0" smtClean="0">
                          <a:solidFill>
                            <a:schemeClr val="tx1"/>
                          </a:solidFill>
                        </a:rPr>
                        <a:t>The</a:t>
                      </a:r>
                      <a:r>
                        <a:rPr lang="en-US" altLang="zh-CN" baseline="0" dirty="0" smtClean="0">
                          <a:solidFill>
                            <a:schemeClr val="tx1"/>
                          </a:solidFill>
                        </a:rPr>
                        <a:t> inside address: The name and full address of the addressee</a:t>
                      </a:r>
                    </a:p>
                    <a:p>
                      <a:pPr marL="342900" indent="-342900">
                        <a:buAutoNum type="arabicPeriod"/>
                      </a:pPr>
                      <a:r>
                        <a:rPr lang="en-US" altLang="zh-CN" baseline="0" dirty="0" smtClean="0">
                          <a:solidFill>
                            <a:schemeClr val="tx1"/>
                          </a:solidFill>
                        </a:rPr>
                        <a:t>The salutation</a:t>
                      </a:r>
                    </a:p>
                    <a:p>
                      <a:pPr marL="342900" indent="-342900">
                        <a:buAutoNum type="arabicPeriod"/>
                      </a:pPr>
                      <a:r>
                        <a:rPr lang="en-US" altLang="zh-CN" baseline="0" dirty="0" smtClean="0">
                          <a:solidFill>
                            <a:schemeClr val="tx1"/>
                          </a:solidFill>
                        </a:rPr>
                        <a:t>The purpose of invitation</a:t>
                      </a:r>
                    </a:p>
                    <a:p>
                      <a:pPr marL="342900" indent="-342900">
                        <a:buAutoNum type="arabicPeriod"/>
                      </a:pPr>
                      <a:r>
                        <a:rPr lang="en-US" altLang="zh-CN" baseline="0" dirty="0" smtClean="0">
                          <a:solidFill>
                            <a:schemeClr val="tx1"/>
                          </a:solidFill>
                        </a:rPr>
                        <a:t>The conference arrangement</a:t>
                      </a:r>
                    </a:p>
                    <a:p>
                      <a:pPr marL="342900" indent="-342900">
                        <a:buAutoNum type="arabicPeriod"/>
                      </a:pPr>
                      <a:r>
                        <a:rPr lang="en-US" altLang="zh-CN" baseline="0" dirty="0" smtClean="0">
                          <a:solidFill>
                            <a:schemeClr val="tx1"/>
                          </a:solidFill>
                        </a:rPr>
                        <a:t>Expressing the wish for the acceptance</a:t>
                      </a:r>
                    </a:p>
                    <a:p>
                      <a:pPr marL="342900" indent="-342900">
                        <a:buAutoNum type="arabicPeriod"/>
                      </a:pPr>
                      <a:r>
                        <a:rPr lang="en-US" altLang="zh-CN" baseline="0" dirty="0" smtClean="0">
                          <a:solidFill>
                            <a:schemeClr val="tx1"/>
                          </a:solidFill>
                        </a:rPr>
                        <a:t>The complimentary close</a:t>
                      </a:r>
                    </a:p>
                    <a:p>
                      <a:pPr marL="342900" indent="-342900">
                        <a:buAutoNum type="arabicPeriod"/>
                      </a:pPr>
                      <a:r>
                        <a:rPr lang="en-US" altLang="zh-CN" baseline="0" dirty="0" smtClean="0">
                          <a:solidFill>
                            <a:schemeClr val="tx1"/>
                          </a:solidFill>
                        </a:rPr>
                        <a:t>Signature</a:t>
                      </a:r>
                    </a:p>
                    <a:p>
                      <a:pPr marL="342900" indent="-342900">
                        <a:buAutoNum type="arabicPeriod"/>
                      </a:pPr>
                      <a:r>
                        <a:rPr lang="en-US" altLang="zh-CN" baseline="0" dirty="0" smtClean="0">
                          <a:solidFill>
                            <a:schemeClr val="tx1"/>
                          </a:solidFill>
                        </a:rPr>
                        <a:t>Printed name</a:t>
                      </a:r>
                    </a:p>
                    <a:p>
                      <a:pPr marL="342900" indent="-342900">
                        <a:buAutoNum type="arabicPeriod"/>
                      </a:pPr>
                      <a:r>
                        <a:rPr lang="en-US" altLang="zh-CN" baseline="0" dirty="0" smtClean="0">
                          <a:solidFill>
                            <a:schemeClr val="tx1"/>
                          </a:solidFill>
                        </a:rPr>
                        <a:t>Title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7888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3042750707"/>
              </p:ext>
            </p:extLst>
          </p:nvPr>
        </p:nvGraphicFramePr>
        <p:xfrm>
          <a:off x="259307" y="109183"/>
          <a:ext cx="11094493" cy="6550924"/>
        </p:xfrm>
        <a:graphic>
          <a:graphicData uri="http://schemas.openxmlformats.org/drawingml/2006/table">
            <a:tbl>
              <a:tblPr firstRow="1" bandRow="1">
                <a:tableStyleId>{5C22544A-7EE6-4342-B048-85BDC9FD1C3A}</a:tableStyleId>
              </a:tblPr>
              <a:tblGrid>
                <a:gridCol w="8284192"/>
                <a:gridCol w="2810301"/>
              </a:tblGrid>
              <a:tr h="6550924">
                <a:tc>
                  <a:txBody>
                    <a:bodyPr/>
                    <a:lstStyle/>
                    <a:p>
                      <a:pPr algn="r"/>
                      <a:r>
                        <a:rPr lang="en-US" altLang="zh-CN" sz="2000" b="0" dirty="0" smtClean="0">
                          <a:solidFill>
                            <a:schemeClr val="tx1"/>
                          </a:solidFill>
                          <a:latin typeface="Times New Roman" panose="02020603050405020304" pitchFamily="18" charset="0"/>
                          <a:cs typeface="Times New Roman" panose="02020603050405020304" pitchFamily="18" charset="0"/>
                        </a:rPr>
                        <a:t>Centre of Foreign</a:t>
                      </a:r>
                      <a:r>
                        <a:rPr lang="en-US" altLang="zh-CN" sz="2000" b="0" baseline="0" dirty="0" smtClean="0">
                          <a:solidFill>
                            <a:schemeClr val="tx1"/>
                          </a:solidFill>
                          <a:latin typeface="Times New Roman" panose="02020603050405020304" pitchFamily="18" charset="0"/>
                          <a:cs typeface="Times New Roman" panose="02020603050405020304" pitchFamily="18" charset="0"/>
                        </a:rPr>
                        <a:t> Studies</a:t>
                      </a: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Professor Peter Smith</a:t>
                      </a: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The University of Birmingham</a:t>
                      </a:r>
                    </a:p>
                    <a:p>
                      <a:pPr algn="r"/>
                      <a:r>
                        <a:rPr lang="en-US" altLang="zh-CN" sz="2000" b="0" baseline="0" dirty="0" err="1" smtClean="0">
                          <a:solidFill>
                            <a:schemeClr val="tx1"/>
                          </a:solidFill>
                          <a:latin typeface="Times New Roman" panose="02020603050405020304" pitchFamily="18" charset="0"/>
                          <a:cs typeface="Times New Roman" panose="02020603050405020304" pitchFamily="18" charset="0"/>
                        </a:rPr>
                        <a:t>Edgbaston</a:t>
                      </a:r>
                      <a:r>
                        <a:rPr lang="en-US" altLang="zh-CN" sz="2000" b="0" baseline="0" dirty="0" smtClean="0">
                          <a:solidFill>
                            <a:schemeClr val="tx1"/>
                          </a:solidFill>
                          <a:latin typeface="Times New Roman" panose="02020603050405020304" pitchFamily="18" charset="0"/>
                          <a:cs typeface="Times New Roman" panose="02020603050405020304" pitchFamily="18" charset="0"/>
                        </a:rPr>
                        <a:t>, Birmingham</a:t>
                      </a: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B152TT United Kingdom</a:t>
                      </a:r>
                    </a:p>
                    <a:p>
                      <a:pPr algn="r"/>
                      <a:r>
                        <a:rPr lang="en-US" altLang="zh-CN" sz="2000" b="0" baseline="0" dirty="0" smtClean="0">
                          <a:solidFill>
                            <a:schemeClr val="tx1"/>
                          </a:solidFill>
                          <a:latin typeface="Times New Roman" panose="02020603050405020304" pitchFamily="18" charset="0"/>
                          <a:cs typeface="Times New Roman" panose="02020603050405020304" pitchFamily="18" charset="0"/>
                        </a:rPr>
                        <a:t>November 12, 2010</a:t>
                      </a:r>
                    </a:p>
                    <a:p>
                      <a:r>
                        <a:rPr lang="en-US" altLang="zh-CN" b="0" baseline="0" dirty="0" smtClean="0">
                          <a:solidFill>
                            <a:schemeClr val="tx1"/>
                          </a:solidFill>
                          <a:latin typeface="Times New Roman" panose="02020603050405020304" pitchFamily="18" charset="0"/>
                          <a:cs typeface="Times New Roman" panose="02020603050405020304" pitchFamily="18" charset="0"/>
                        </a:rPr>
                        <a:t>   </a:t>
                      </a:r>
                      <a:endParaRPr lang="zh-CN" altLang="en-US"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None/>
                      </a:pPr>
                      <a:r>
                        <a:rPr lang="en-US" altLang="zh-CN" sz="2400" dirty="0" smtClean="0">
                          <a:solidFill>
                            <a:schemeClr val="tx1"/>
                          </a:solidFill>
                        </a:rPr>
                        <a:t>The heading: The full address of the addressor, Date of writing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9735961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3651</Words>
  <Application>Microsoft Office PowerPoint</Application>
  <PresentationFormat>宽屏</PresentationFormat>
  <Paragraphs>436</Paragraphs>
  <Slides>57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57</vt:i4>
      </vt:variant>
    </vt:vector>
  </HeadingPairs>
  <TitlesOfParts>
    <vt:vector size="63" baseType="lpstr">
      <vt:lpstr>宋体</vt:lpstr>
      <vt:lpstr>Arial</vt:lpstr>
      <vt:lpstr>Calibri</vt:lpstr>
      <vt:lpstr>Calibri Light</vt:lpstr>
      <vt:lpstr>Times New Roman</vt:lpstr>
      <vt:lpstr>Office 主题</vt:lpstr>
      <vt:lpstr>Academic Writing</vt:lpstr>
      <vt:lpstr>PowerPoint 演示文稿</vt:lpstr>
      <vt:lpstr>有奖竞猜</vt:lpstr>
      <vt:lpstr>A standardized format</vt:lpstr>
      <vt:lpstr>A standardized format</vt:lpstr>
      <vt:lpstr>A Letter of invitation</vt:lpstr>
      <vt:lpstr>PowerPoint 演示文稿</vt:lpstr>
      <vt:lpstr>PowerPoint 演示文稿</vt:lpstr>
      <vt:lpstr>PowerPoint 演示文稿</vt:lpstr>
      <vt:lpstr>PowerPoint 演示文稿</vt:lpstr>
      <vt:lpstr>PowerPoint 演示文稿</vt:lpstr>
      <vt:lpstr>PowerPoint 演示文稿</vt:lpstr>
      <vt:lpstr>A letter of acceptance of invitation</vt:lpstr>
      <vt:lpstr>PowerPoint 演示文稿</vt:lpstr>
      <vt:lpstr>PowerPoint 演示文稿</vt:lpstr>
      <vt:lpstr>A letter of Declination</vt:lpstr>
      <vt:lpstr>PowerPoint 演示文稿</vt:lpstr>
      <vt:lpstr>PowerPoint 演示文稿</vt:lpstr>
      <vt:lpstr>Language tips</vt:lpstr>
      <vt:lpstr>To express invitation</vt:lpstr>
      <vt:lpstr>To express invitation</vt:lpstr>
      <vt:lpstr>To express the addressor’s wish for the acceptance</vt:lpstr>
      <vt:lpstr>To express the addressor’s wish for the acceptance</vt:lpstr>
      <vt:lpstr>To express the acceptance of invitation</vt:lpstr>
      <vt:lpstr>To express the declination of invitation</vt:lpstr>
      <vt:lpstr>A letter of inquiry for conference details</vt:lpstr>
      <vt:lpstr>PowerPoint 演示文稿</vt:lpstr>
      <vt:lpstr>A letter of reply from conference organizer</vt:lpstr>
      <vt:lpstr>PowerPoint 演示文稿</vt:lpstr>
      <vt:lpstr>Language tips</vt:lpstr>
      <vt:lpstr>Expressions for writing inquiry letters</vt:lpstr>
      <vt:lpstr>Expressions in responding to inquiry letters</vt:lpstr>
      <vt:lpstr>Letters applying for financial aids</vt:lpstr>
      <vt:lpstr>PowerPoint 演示文稿</vt:lpstr>
      <vt:lpstr>PowerPoint 演示文稿</vt:lpstr>
      <vt:lpstr>Language tips</vt:lpstr>
      <vt:lpstr>Expressions for applying for financial aids</vt:lpstr>
      <vt:lpstr>Cover letter (附函)</vt:lpstr>
      <vt:lpstr>PowerPoint 演示文稿</vt:lpstr>
      <vt:lpstr>PowerPoint 演示文稿</vt:lpstr>
      <vt:lpstr>A notice of acceptance of the paper submitted</vt:lpstr>
      <vt:lpstr>PowerPoint 演示文稿</vt:lpstr>
      <vt:lpstr>A notice of rejection of the abstract submitted</vt:lpstr>
      <vt:lpstr>PowerPoint 演示文稿</vt:lpstr>
      <vt:lpstr>Language tips</vt:lpstr>
      <vt:lpstr>To express acceptance</vt:lpstr>
      <vt:lpstr>To express rejection</vt:lpstr>
      <vt:lpstr>Letter of congratulation</vt:lpstr>
      <vt:lpstr>PowerPoint 演示文稿</vt:lpstr>
      <vt:lpstr>Language tips</vt:lpstr>
      <vt:lpstr>Expressing congratulations</vt:lpstr>
      <vt:lpstr>Letters of thanks</vt:lpstr>
      <vt:lpstr>PowerPoint 演示文稿</vt:lpstr>
      <vt:lpstr>PowerPoint 演示文稿</vt:lpstr>
      <vt:lpstr>Language tips</vt:lpstr>
      <vt:lpstr>Expressing thanks</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37</cp:revision>
  <dcterms:created xsi:type="dcterms:W3CDTF">2017-11-12T23:40:50Z</dcterms:created>
  <dcterms:modified xsi:type="dcterms:W3CDTF">2017-12-22T04:11:08Z</dcterms:modified>
</cp:coreProperties>
</file>