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59" r:id="rId6"/>
    <p:sldId id="260" r:id="rId7"/>
    <p:sldId id="261" r:id="rId8"/>
    <p:sldId id="262" r:id="rId9"/>
    <p:sldId id="263" r:id="rId10"/>
    <p:sldId id="264" r:id="rId11"/>
    <p:sldId id="265" r:id="rId12"/>
    <p:sldId id="293" r:id="rId13"/>
    <p:sldId id="294" r:id="rId14"/>
    <p:sldId id="295" r:id="rId15"/>
    <p:sldId id="296" r:id="rId16"/>
    <p:sldId id="297" r:id="rId17"/>
    <p:sldId id="266" r:id="rId18"/>
    <p:sldId id="267" r:id="rId19"/>
    <p:sldId id="268" r:id="rId20"/>
    <p:sldId id="269" r:id="rId21"/>
    <p:sldId id="270" r:id="rId22"/>
    <p:sldId id="271" r:id="rId23"/>
    <p:sldId id="272" r:id="rId24"/>
    <p:sldId id="273" r:id="rId25"/>
    <p:sldId id="274" r:id="rId26"/>
    <p:sldId id="275" r:id="rId27"/>
    <p:sldId id="291" r:id="rId28"/>
    <p:sldId id="276" r:id="rId29"/>
    <p:sldId id="278" r:id="rId30"/>
    <p:sldId id="279" r:id="rId31"/>
    <p:sldId id="292" r:id="rId32"/>
    <p:sldId id="280" r:id="rId33"/>
    <p:sldId id="281" r:id="rId34"/>
    <p:sldId id="282" r:id="rId35"/>
    <p:sldId id="283" r:id="rId36"/>
    <p:sldId id="285" r:id="rId37"/>
    <p:sldId id="286" r:id="rId38"/>
    <p:sldId id="287" r:id="rId39"/>
    <p:sldId id="288" r:id="rId40"/>
    <p:sldId id="289" r:id="rId41"/>
    <p:sldId id="290" r:id="rId42"/>
    <p:sldId id="284" r:id="rId43"/>
    <p:sldId id="298" r:id="rId44"/>
    <p:sldId id="299" r:id="rId45"/>
    <p:sldId id="304" r:id="rId46"/>
    <p:sldId id="300"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748362-745A-4C45-9250-3DA9EC4F0B4D}" type="datetimeFigureOut">
              <a:rPr lang="zh-CN" altLang="en-US" smtClean="0"/>
              <a:t>2018/1/7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3139605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748362-745A-4C45-9250-3DA9EC4F0B4D}" type="datetimeFigureOut">
              <a:rPr lang="zh-CN" altLang="en-US" smtClean="0"/>
              <a:t>2018/1/7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11779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748362-745A-4C45-9250-3DA9EC4F0B4D}" type="datetimeFigureOut">
              <a:rPr lang="zh-CN" altLang="en-US" smtClean="0"/>
              <a:t>2018/1/7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1625040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748362-745A-4C45-9250-3DA9EC4F0B4D}" type="datetimeFigureOut">
              <a:rPr lang="zh-CN" altLang="en-US" smtClean="0"/>
              <a:t>2018/1/7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197889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2748362-745A-4C45-9250-3DA9EC4F0B4D}" type="datetimeFigureOut">
              <a:rPr lang="zh-CN" altLang="en-US" smtClean="0"/>
              <a:t>2018/1/7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326358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748362-745A-4C45-9250-3DA9EC4F0B4D}" type="datetimeFigureOut">
              <a:rPr lang="zh-CN" altLang="en-US" smtClean="0"/>
              <a:t>2018/1/7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95736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748362-745A-4C45-9250-3DA9EC4F0B4D}" type="datetimeFigureOut">
              <a:rPr lang="zh-CN" altLang="en-US" smtClean="0"/>
              <a:t>2018/1/7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303796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748362-745A-4C45-9250-3DA9EC4F0B4D}" type="datetimeFigureOut">
              <a:rPr lang="zh-CN" altLang="en-US" smtClean="0"/>
              <a:t>2018/1/7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2744176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748362-745A-4C45-9250-3DA9EC4F0B4D}" type="datetimeFigureOut">
              <a:rPr lang="zh-CN" altLang="en-US" smtClean="0"/>
              <a:t>2018/1/7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247547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748362-745A-4C45-9250-3DA9EC4F0B4D}" type="datetimeFigureOut">
              <a:rPr lang="zh-CN" altLang="en-US" smtClean="0"/>
              <a:t>2018/1/7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83846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748362-745A-4C45-9250-3DA9EC4F0B4D}" type="datetimeFigureOut">
              <a:rPr lang="zh-CN" altLang="en-US" smtClean="0"/>
              <a:t>2018/1/7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2934676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48362-745A-4C45-9250-3DA9EC4F0B4D}" type="datetimeFigureOut">
              <a:rPr lang="zh-CN" altLang="en-US" smtClean="0"/>
              <a:t>2018/1/7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84A5-4B83-40B2-8167-C779786D4851}" type="slidenum">
              <a:rPr lang="zh-CN" altLang="en-US" smtClean="0"/>
              <a:t>‹#›</a:t>
            </a:fld>
            <a:endParaRPr lang="zh-CN" altLang="en-US"/>
          </a:p>
        </p:txBody>
      </p:sp>
    </p:spTree>
    <p:extLst>
      <p:ext uri="{BB962C8B-B14F-4D97-AF65-F5344CB8AC3E}">
        <p14:creationId xmlns:p14="http://schemas.microsoft.com/office/powerpoint/2010/main" val="2513852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smtClean="0">
                <a:latin typeface="Times New Roman" panose="02020603050405020304" pitchFamily="18" charset="0"/>
                <a:cs typeface="Times New Roman" panose="02020603050405020304" pitchFamily="18" charset="0"/>
              </a:rPr>
              <a:t>Scientific Writing</a:t>
            </a:r>
            <a:endParaRPr lang="zh-CN" altLang="en-US"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pPr algn="r"/>
            <a:r>
              <a:rPr lang="en-US" altLang="zh-CN" b="1" dirty="0" smtClean="0">
                <a:latin typeface="Times New Roman" panose="02020603050405020304" pitchFamily="18" charset="0"/>
                <a:cs typeface="Times New Roman" panose="02020603050405020304" pitchFamily="18" charset="0"/>
              </a:rPr>
              <a:t>Week 15</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87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0251" y="532263"/>
            <a:ext cx="11655187" cy="6141492"/>
          </a:xfrm>
        </p:spPr>
        <p:txBody>
          <a:bodyPr>
            <a:normAutofit/>
          </a:bodyPr>
          <a:lstStyle/>
          <a:p>
            <a:r>
              <a:rPr lang="zh-CN" altLang="en-US" dirty="0" smtClean="0"/>
              <a:t>试比较以下题名</a:t>
            </a:r>
            <a:endParaRPr lang="en-US" altLang="zh-CN" dirty="0" smtClean="0"/>
          </a:p>
          <a:p>
            <a:endParaRPr lang="en-US" altLang="zh-CN" dirty="0" smtClean="0"/>
          </a:p>
          <a:p>
            <a:r>
              <a:rPr lang="en-US" altLang="zh-CN" dirty="0" smtClean="0"/>
              <a:t>3. Action of streptomycin on Mycobacterium tuberculosis</a:t>
            </a:r>
          </a:p>
          <a:p>
            <a:r>
              <a:rPr lang="zh-CN" altLang="en-US" dirty="0" smtClean="0"/>
              <a:t>链霉素对结核分支杆菌的作用</a:t>
            </a:r>
            <a:endParaRPr lang="en-US" altLang="zh-CN" dirty="0" smtClean="0"/>
          </a:p>
          <a:p>
            <a:endParaRPr lang="en-US" altLang="zh-CN" dirty="0"/>
          </a:p>
          <a:p>
            <a:r>
              <a:rPr lang="zh-CN" altLang="en-US" dirty="0" smtClean="0"/>
              <a:t>列出了具体的研究对象，信息的准确性大为提高。</a:t>
            </a:r>
            <a:endParaRPr lang="en-US" altLang="zh-CN" dirty="0" smtClean="0"/>
          </a:p>
          <a:p>
            <a:endParaRPr lang="en-US" altLang="zh-CN" dirty="0" smtClean="0"/>
          </a:p>
          <a:p>
            <a:endParaRPr lang="en-US" altLang="zh-CN" dirty="0"/>
          </a:p>
          <a:p>
            <a:pPr marL="0" indent="0">
              <a:buNone/>
            </a:pPr>
            <a:endParaRPr lang="en-US" altLang="zh-CN" dirty="0"/>
          </a:p>
          <a:p>
            <a:pPr marL="0" indent="0">
              <a:buNone/>
            </a:pP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291693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0251" y="532263"/>
            <a:ext cx="11655187" cy="6141492"/>
          </a:xfrm>
        </p:spPr>
        <p:txBody>
          <a:bodyPr>
            <a:normAutofit/>
          </a:bodyPr>
          <a:lstStyle/>
          <a:p>
            <a:r>
              <a:rPr lang="zh-CN" altLang="en-US" dirty="0" smtClean="0"/>
              <a:t>试比较以下题名</a:t>
            </a:r>
            <a:endParaRPr lang="en-US" altLang="zh-CN" dirty="0" smtClean="0"/>
          </a:p>
          <a:p>
            <a:endParaRPr lang="en-US" altLang="zh-CN" dirty="0" smtClean="0"/>
          </a:p>
          <a:p>
            <a:r>
              <a:rPr lang="en-US" altLang="zh-CN" dirty="0" smtClean="0"/>
              <a:t>4. Inhibition of growth of Mycobacterium tuberculosis by streptomycin</a:t>
            </a:r>
          </a:p>
          <a:p>
            <a:r>
              <a:rPr lang="zh-CN" altLang="en-US" dirty="0" smtClean="0"/>
              <a:t>链霉素对结合分支杆菌生长的抑制作用</a:t>
            </a:r>
            <a:endParaRPr lang="en-US" altLang="zh-CN" dirty="0" smtClean="0"/>
          </a:p>
          <a:p>
            <a:endParaRPr lang="en-US" altLang="zh-CN" dirty="0"/>
          </a:p>
          <a:p>
            <a:r>
              <a:rPr lang="zh-CN" altLang="en-US" dirty="0" smtClean="0"/>
              <a:t>将</a:t>
            </a:r>
            <a:r>
              <a:rPr lang="en-US" altLang="zh-CN" dirty="0" smtClean="0"/>
              <a:t>Action of</a:t>
            </a:r>
            <a:r>
              <a:rPr lang="zh-CN" altLang="en-US" dirty="0" smtClean="0"/>
              <a:t>具体化为</a:t>
            </a:r>
            <a:r>
              <a:rPr lang="en-US" altLang="zh-CN" dirty="0" smtClean="0"/>
              <a:t>inhibition of growth</a:t>
            </a:r>
            <a:r>
              <a:rPr lang="zh-CN" altLang="en-US" dirty="0" smtClean="0"/>
              <a:t>，含义更为准确。</a:t>
            </a:r>
            <a:endParaRPr lang="en-US" altLang="zh-CN" dirty="0" smtClean="0"/>
          </a:p>
          <a:p>
            <a:endParaRPr lang="en-US" altLang="zh-CN" dirty="0"/>
          </a:p>
          <a:p>
            <a:pPr marL="0" indent="0">
              <a:buNone/>
            </a:pP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774556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examples</a:t>
            </a:r>
            <a:endParaRPr lang="zh-CN" altLang="en-US" dirty="0"/>
          </a:p>
        </p:txBody>
      </p:sp>
      <p:sp>
        <p:nvSpPr>
          <p:cNvPr id="3" name="内容占位符 2"/>
          <p:cNvSpPr>
            <a:spLocks noGrp="1"/>
          </p:cNvSpPr>
          <p:nvPr>
            <p:ph idx="1"/>
          </p:nvPr>
        </p:nvSpPr>
        <p:spPr/>
        <p:txBody>
          <a:bodyPr/>
          <a:lstStyle/>
          <a:p>
            <a:r>
              <a:rPr lang="en-US" altLang="zh-CN" dirty="0" smtClean="0"/>
              <a:t>Runoff-sediment response simulation</a:t>
            </a:r>
          </a:p>
          <a:p>
            <a:r>
              <a:rPr lang="zh-CN" altLang="en-US" dirty="0" smtClean="0"/>
              <a:t>水沙响应模拟研究</a:t>
            </a:r>
            <a:endParaRPr lang="en-US" altLang="zh-CN" dirty="0" smtClean="0"/>
          </a:p>
          <a:p>
            <a:endParaRPr lang="en-US" altLang="zh-CN" dirty="0"/>
          </a:p>
          <a:p>
            <a:r>
              <a:rPr lang="en-US" altLang="zh-CN" dirty="0" smtClean="0"/>
              <a:t>Runoff-sediment response simulation in eco-environmental rehabilitation on loess Plateau</a:t>
            </a:r>
          </a:p>
          <a:p>
            <a:r>
              <a:rPr lang="zh-CN" altLang="en-US" dirty="0" smtClean="0"/>
              <a:t>黄土高原生态环境修复中的水沙响应模拟研究</a:t>
            </a:r>
            <a:endParaRPr lang="zh-CN" altLang="en-US" dirty="0"/>
          </a:p>
        </p:txBody>
      </p:sp>
    </p:spTree>
    <p:extLst>
      <p:ext uri="{BB962C8B-B14F-4D97-AF65-F5344CB8AC3E}">
        <p14:creationId xmlns:p14="http://schemas.microsoft.com/office/powerpoint/2010/main" val="2914764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examples</a:t>
            </a:r>
            <a:endParaRPr lang="zh-CN" altLang="en-US" dirty="0"/>
          </a:p>
        </p:txBody>
      </p:sp>
      <p:sp>
        <p:nvSpPr>
          <p:cNvPr id="3" name="内容占位符 2"/>
          <p:cNvSpPr>
            <a:spLocks noGrp="1"/>
          </p:cNvSpPr>
          <p:nvPr>
            <p:ph idx="1"/>
          </p:nvPr>
        </p:nvSpPr>
        <p:spPr/>
        <p:txBody>
          <a:bodyPr/>
          <a:lstStyle/>
          <a:p>
            <a:r>
              <a:rPr lang="en-US" altLang="zh-CN" dirty="0" smtClean="0"/>
              <a:t>Effects of patient age on the dose of drugs</a:t>
            </a:r>
          </a:p>
          <a:p>
            <a:r>
              <a:rPr lang="zh-CN" altLang="en-US" dirty="0" smtClean="0"/>
              <a:t>病人年龄对药物给服剂量的影响</a:t>
            </a:r>
            <a:endParaRPr lang="en-US" altLang="zh-CN" dirty="0" smtClean="0"/>
          </a:p>
          <a:p>
            <a:endParaRPr lang="en-US" altLang="zh-CN" dirty="0"/>
          </a:p>
          <a:p>
            <a:r>
              <a:rPr lang="en-US" altLang="zh-CN" dirty="0" smtClean="0"/>
              <a:t>Effects of patient age on the dose of anti-melancholic drugs</a:t>
            </a:r>
          </a:p>
          <a:p>
            <a:r>
              <a:rPr lang="zh-CN" altLang="en-US" dirty="0" smtClean="0"/>
              <a:t>病人的年龄对抗抑郁药物给服剂量的影响</a:t>
            </a:r>
            <a:endParaRPr lang="zh-CN" altLang="en-US" dirty="0"/>
          </a:p>
        </p:txBody>
      </p:sp>
    </p:spTree>
    <p:extLst>
      <p:ext uri="{BB962C8B-B14F-4D97-AF65-F5344CB8AC3E}">
        <p14:creationId xmlns:p14="http://schemas.microsoft.com/office/powerpoint/2010/main" val="19794841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examples</a:t>
            </a:r>
            <a:endParaRPr lang="zh-CN" altLang="en-US" dirty="0"/>
          </a:p>
        </p:txBody>
      </p:sp>
      <p:sp>
        <p:nvSpPr>
          <p:cNvPr id="3" name="内容占位符 2"/>
          <p:cNvSpPr>
            <a:spLocks noGrp="1"/>
          </p:cNvSpPr>
          <p:nvPr>
            <p:ph idx="1"/>
          </p:nvPr>
        </p:nvSpPr>
        <p:spPr/>
        <p:txBody>
          <a:bodyPr/>
          <a:lstStyle/>
          <a:p>
            <a:r>
              <a:rPr lang="en-US" altLang="zh-CN" dirty="0" smtClean="0"/>
              <a:t>Estimation of forest harvest volume on scale extrapolating approach</a:t>
            </a:r>
          </a:p>
          <a:p>
            <a:r>
              <a:rPr lang="zh-CN" altLang="en-US" dirty="0" smtClean="0"/>
              <a:t>基于尺度推绎法的森林采伐量估测</a:t>
            </a:r>
            <a:endParaRPr lang="en-US" altLang="zh-CN" dirty="0" smtClean="0"/>
          </a:p>
          <a:p>
            <a:endParaRPr lang="en-US" altLang="zh-CN" dirty="0"/>
          </a:p>
          <a:p>
            <a:r>
              <a:rPr lang="en-US" altLang="zh-CN" dirty="0" smtClean="0"/>
              <a:t>Estimation of forest harvest volume</a:t>
            </a:r>
          </a:p>
          <a:p>
            <a:r>
              <a:rPr lang="zh-CN" altLang="en-US" dirty="0" smtClean="0"/>
              <a:t>森林采伐量估测</a:t>
            </a:r>
            <a:endParaRPr lang="zh-CN" altLang="en-US" dirty="0"/>
          </a:p>
        </p:txBody>
      </p:sp>
    </p:spTree>
    <p:extLst>
      <p:ext uri="{BB962C8B-B14F-4D97-AF65-F5344CB8AC3E}">
        <p14:creationId xmlns:p14="http://schemas.microsoft.com/office/powerpoint/2010/main" val="2579085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examples</a:t>
            </a:r>
            <a:endParaRPr lang="zh-CN" altLang="en-US" dirty="0"/>
          </a:p>
        </p:txBody>
      </p:sp>
      <p:sp>
        <p:nvSpPr>
          <p:cNvPr id="3" name="内容占位符 2"/>
          <p:cNvSpPr>
            <a:spLocks noGrp="1"/>
          </p:cNvSpPr>
          <p:nvPr>
            <p:ph idx="1"/>
          </p:nvPr>
        </p:nvSpPr>
        <p:spPr/>
        <p:txBody>
          <a:bodyPr/>
          <a:lstStyle/>
          <a:p>
            <a:r>
              <a:rPr lang="en-US" altLang="zh-CN" dirty="0" smtClean="0"/>
              <a:t>Effects of rooting conditions on the growth and cooling ability</a:t>
            </a:r>
          </a:p>
          <a:p>
            <a:r>
              <a:rPr lang="zh-CN" altLang="en-US" dirty="0" smtClean="0"/>
              <a:t>根系状况对生长和降温能力的影响</a:t>
            </a:r>
            <a:endParaRPr lang="en-US" altLang="zh-CN" dirty="0" smtClean="0"/>
          </a:p>
          <a:p>
            <a:endParaRPr lang="en-US" altLang="zh-CN" dirty="0"/>
          </a:p>
          <a:p>
            <a:r>
              <a:rPr lang="en-US" altLang="zh-CN" dirty="0" smtClean="0"/>
              <a:t>Effects of rooting conditions on the growth and cooling ability of </a:t>
            </a:r>
            <a:r>
              <a:rPr lang="en-US" altLang="zh-CN" dirty="0" err="1" smtClean="0"/>
              <a:t>Pyrus</a:t>
            </a:r>
            <a:r>
              <a:rPr lang="en-US" altLang="zh-CN" dirty="0" smtClean="0"/>
              <a:t> </a:t>
            </a:r>
            <a:r>
              <a:rPr lang="en-US" altLang="zh-CN" dirty="0" err="1" smtClean="0"/>
              <a:t>calleryana</a:t>
            </a:r>
            <a:endParaRPr lang="en-US" altLang="zh-CN" dirty="0" smtClean="0"/>
          </a:p>
          <a:p>
            <a:r>
              <a:rPr lang="zh-CN" altLang="en-US" dirty="0" smtClean="0"/>
              <a:t>根系状况对</a:t>
            </a:r>
            <a:r>
              <a:rPr lang="en-US" altLang="zh-CN" dirty="0" err="1" smtClean="0"/>
              <a:t>pyrus</a:t>
            </a:r>
            <a:r>
              <a:rPr lang="en-US" altLang="zh-CN" dirty="0" smtClean="0"/>
              <a:t> </a:t>
            </a:r>
            <a:r>
              <a:rPr lang="en-US" altLang="zh-CN" dirty="0" err="1" smtClean="0"/>
              <a:t>calleryana</a:t>
            </a:r>
            <a:r>
              <a:rPr lang="zh-CN" altLang="en-US" dirty="0" smtClean="0"/>
              <a:t>生长和降温能力的影响</a:t>
            </a:r>
            <a:endParaRPr lang="zh-CN" altLang="en-US" dirty="0"/>
          </a:p>
        </p:txBody>
      </p:sp>
    </p:spTree>
    <p:extLst>
      <p:ext uri="{BB962C8B-B14F-4D97-AF65-F5344CB8AC3E}">
        <p14:creationId xmlns:p14="http://schemas.microsoft.com/office/powerpoint/2010/main" val="3003074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More examples</a:t>
            </a:r>
            <a:endParaRPr lang="zh-CN" altLang="en-US" dirty="0"/>
          </a:p>
        </p:txBody>
      </p:sp>
      <p:sp>
        <p:nvSpPr>
          <p:cNvPr id="3" name="内容占位符 2"/>
          <p:cNvSpPr>
            <a:spLocks noGrp="1"/>
          </p:cNvSpPr>
          <p:nvPr>
            <p:ph idx="1"/>
          </p:nvPr>
        </p:nvSpPr>
        <p:spPr/>
        <p:txBody>
          <a:bodyPr/>
          <a:lstStyle/>
          <a:p>
            <a:r>
              <a:rPr lang="en-US" altLang="zh-CN" dirty="0" smtClean="0"/>
              <a:t>Distribution of natural Korean pines in </a:t>
            </a:r>
            <a:r>
              <a:rPr lang="en-US" altLang="zh-CN" dirty="0" err="1" smtClean="0"/>
              <a:t>Baihe</a:t>
            </a:r>
            <a:r>
              <a:rPr lang="en-US" altLang="zh-CN" dirty="0" smtClean="0"/>
              <a:t> Forestry Bureau based on spatial models</a:t>
            </a:r>
          </a:p>
          <a:p>
            <a:r>
              <a:rPr lang="zh-CN" altLang="en-US" dirty="0" smtClean="0"/>
              <a:t>基于空间模型的白河林业局天然红松分布</a:t>
            </a:r>
            <a:endParaRPr lang="en-US" altLang="zh-CN" dirty="0" smtClean="0"/>
          </a:p>
          <a:p>
            <a:endParaRPr lang="en-US" altLang="zh-CN" dirty="0"/>
          </a:p>
          <a:p>
            <a:r>
              <a:rPr lang="en-US" altLang="zh-CN" dirty="0" smtClean="0"/>
              <a:t>Distribution of natural Korean pines</a:t>
            </a:r>
          </a:p>
          <a:p>
            <a:r>
              <a:rPr lang="zh-CN" altLang="en-US" smtClean="0"/>
              <a:t>天然红松分布研究</a:t>
            </a:r>
            <a:endParaRPr lang="zh-CN" altLang="en-US" dirty="0"/>
          </a:p>
        </p:txBody>
      </p:sp>
    </p:spTree>
    <p:extLst>
      <p:ext uri="{BB962C8B-B14F-4D97-AF65-F5344CB8AC3E}">
        <p14:creationId xmlns:p14="http://schemas.microsoft.com/office/powerpoint/2010/main" val="1174132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题名的基本要求</a:t>
            </a:r>
            <a:endParaRPr lang="zh-CN" altLang="en-US" dirty="0"/>
          </a:p>
        </p:txBody>
      </p:sp>
      <p:sp>
        <p:nvSpPr>
          <p:cNvPr id="3" name="内容占位符 2"/>
          <p:cNvSpPr>
            <a:spLocks noGrp="1"/>
          </p:cNvSpPr>
          <p:nvPr>
            <p:ph idx="1"/>
          </p:nvPr>
        </p:nvSpPr>
        <p:spPr/>
        <p:txBody>
          <a:bodyPr/>
          <a:lstStyle/>
          <a:p>
            <a:r>
              <a:rPr lang="en-US" altLang="zh-CN" dirty="0" smtClean="0"/>
              <a:t>Brevity</a:t>
            </a:r>
          </a:p>
          <a:p>
            <a:endParaRPr lang="en-US" altLang="zh-CN" dirty="0"/>
          </a:p>
          <a:p>
            <a:r>
              <a:rPr lang="zh-CN" altLang="en-US" dirty="0" smtClean="0"/>
              <a:t>简洁性</a:t>
            </a:r>
            <a:endParaRPr lang="zh-CN" altLang="en-US" dirty="0"/>
          </a:p>
        </p:txBody>
      </p:sp>
    </p:spTree>
    <p:extLst>
      <p:ext uri="{BB962C8B-B14F-4D97-AF65-F5344CB8AC3E}">
        <p14:creationId xmlns:p14="http://schemas.microsoft.com/office/powerpoint/2010/main" val="1131023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Examination of the differential response properties of single units within neuronal clusters in the inferior colliculus</a:t>
            </a:r>
          </a:p>
          <a:p>
            <a:endParaRPr lang="en-US" altLang="zh-CN" dirty="0"/>
          </a:p>
          <a:p>
            <a:r>
              <a:rPr lang="en-US" altLang="zh-CN" dirty="0" smtClean="0"/>
              <a:t>Examination of the </a:t>
            </a:r>
            <a:r>
              <a:rPr lang="en-US" altLang="zh-CN" b="1" dirty="0" smtClean="0"/>
              <a:t>differential response </a:t>
            </a:r>
            <a:r>
              <a:rPr lang="en-US" altLang="zh-CN" dirty="0" smtClean="0"/>
              <a:t>properties </a:t>
            </a:r>
            <a:r>
              <a:rPr lang="en-US" altLang="zh-CN" b="1" dirty="0" smtClean="0"/>
              <a:t>of single units within neuronal clusters in the inferior colliculus</a:t>
            </a:r>
          </a:p>
          <a:p>
            <a:endParaRPr lang="en-US" altLang="zh-CN" b="1" dirty="0"/>
          </a:p>
          <a:p>
            <a:r>
              <a:rPr lang="en-US" altLang="zh-CN" dirty="0" smtClean="0"/>
              <a:t>Differential response of single units within neuronal clusters in the inferior colliculus</a:t>
            </a:r>
          </a:p>
          <a:p>
            <a:endParaRPr lang="zh-CN" altLang="en-US" dirty="0"/>
          </a:p>
        </p:txBody>
      </p:sp>
    </p:spTree>
    <p:extLst>
      <p:ext uri="{BB962C8B-B14F-4D97-AF65-F5344CB8AC3E}">
        <p14:creationId xmlns:p14="http://schemas.microsoft.com/office/powerpoint/2010/main" val="74468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10515600" cy="4657062"/>
          </a:xfrm>
        </p:spPr>
        <p:txBody>
          <a:bodyPr/>
          <a:lstStyle/>
          <a:p>
            <a:r>
              <a:rPr lang="zh-CN" altLang="en-US" dirty="0" smtClean="0"/>
              <a:t>题名中可以删去不必要的冠词及多余的说明性冗词</a:t>
            </a:r>
            <a:endParaRPr lang="en-US" altLang="zh-CN" dirty="0" smtClean="0"/>
          </a:p>
          <a:p>
            <a:endParaRPr lang="en-US" altLang="zh-CN" dirty="0"/>
          </a:p>
          <a:p>
            <a:r>
              <a:rPr lang="en-US" altLang="zh-CN" dirty="0" smtClean="0"/>
              <a:t>Analysis of</a:t>
            </a:r>
          </a:p>
          <a:p>
            <a:r>
              <a:rPr lang="en-US" altLang="zh-CN" dirty="0" smtClean="0"/>
              <a:t>Development of</a:t>
            </a:r>
          </a:p>
          <a:p>
            <a:r>
              <a:rPr lang="en-US" altLang="zh-CN" dirty="0" smtClean="0"/>
              <a:t>Research on</a:t>
            </a:r>
          </a:p>
          <a:p>
            <a:r>
              <a:rPr lang="en-US" altLang="zh-CN" dirty="0" smtClean="0"/>
              <a:t>Studies of</a:t>
            </a:r>
          </a:p>
          <a:p>
            <a:r>
              <a:rPr lang="en-US" altLang="zh-CN" dirty="0" smtClean="0"/>
              <a:t>Investigation of/on</a:t>
            </a:r>
          </a:p>
          <a:p>
            <a:r>
              <a:rPr lang="en-US" altLang="zh-CN" dirty="0" smtClean="0"/>
              <a:t>Observations on</a:t>
            </a:r>
          </a:p>
          <a:p>
            <a:r>
              <a:rPr lang="en-US" altLang="zh-CN" dirty="0" smtClean="0"/>
              <a:t>Report of/on</a:t>
            </a:r>
            <a:endParaRPr lang="zh-CN" altLang="en-US" dirty="0"/>
          </a:p>
        </p:txBody>
      </p:sp>
    </p:spTree>
    <p:extLst>
      <p:ext uri="{BB962C8B-B14F-4D97-AF65-F5344CB8AC3E}">
        <p14:creationId xmlns:p14="http://schemas.microsoft.com/office/powerpoint/2010/main" val="3241942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标题</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295009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421" y="518615"/>
            <a:ext cx="11696131" cy="5658348"/>
          </a:xfrm>
        </p:spPr>
        <p:txBody>
          <a:bodyPr>
            <a:normAutofit lnSpcReduction="10000"/>
          </a:bodyPr>
          <a:lstStyle/>
          <a:p>
            <a:r>
              <a:rPr lang="en-US" altLang="zh-CN" dirty="0" smtClean="0"/>
              <a:t>1. Study of the solubility of polymers</a:t>
            </a:r>
          </a:p>
          <a:p>
            <a:r>
              <a:rPr lang="zh-CN" altLang="en-US" dirty="0" smtClean="0"/>
              <a:t>聚合物的溶解性研究</a:t>
            </a:r>
            <a:endParaRPr lang="en-US" altLang="zh-CN" dirty="0" smtClean="0"/>
          </a:p>
          <a:p>
            <a:r>
              <a:rPr lang="en-US" altLang="zh-CN" dirty="0" smtClean="0"/>
              <a:t>2. Study on the thermodynamic problem of </a:t>
            </a:r>
            <a:r>
              <a:rPr lang="en-US" altLang="zh-CN" dirty="0" err="1" smtClean="0"/>
              <a:t>polychlorotrifluoroethylene</a:t>
            </a:r>
            <a:r>
              <a:rPr lang="en-US" altLang="zh-CN" dirty="0" smtClean="0"/>
              <a:t> dissolution</a:t>
            </a:r>
          </a:p>
          <a:p>
            <a:r>
              <a:rPr lang="zh-CN" altLang="en-US" dirty="0"/>
              <a:t>聚氯三氟</a:t>
            </a:r>
            <a:r>
              <a:rPr lang="zh-CN" altLang="en-US" dirty="0" smtClean="0"/>
              <a:t>乙烯的溶解热力学问题</a:t>
            </a:r>
            <a:endParaRPr lang="en-US" altLang="zh-CN" dirty="0" smtClean="0"/>
          </a:p>
          <a:p>
            <a:r>
              <a:rPr lang="en-US" altLang="zh-CN" dirty="0" smtClean="0"/>
              <a:t>3. Temperature effect on equilibrium between </a:t>
            </a:r>
            <a:r>
              <a:rPr lang="en-US" altLang="zh-CN" dirty="0" err="1" smtClean="0"/>
              <a:t>polychlorotrifluoroethylene</a:t>
            </a:r>
            <a:r>
              <a:rPr lang="en-US" altLang="zh-CN" dirty="0" smtClean="0"/>
              <a:t> and organic solvents</a:t>
            </a:r>
          </a:p>
          <a:p>
            <a:r>
              <a:rPr lang="zh-CN" altLang="en-US" dirty="0" smtClean="0"/>
              <a:t>聚氯三氟乙烯与有机溶剂间相平衡的温度效应</a:t>
            </a:r>
            <a:endParaRPr lang="en-US" altLang="zh-CN" dirty="0" smtClean="0"/>
          </a:p>
          <a:p>
            <a:r>
              <a:rPr lang="en-US" altLang="zh-CN" dirty="0" smtClean="0"/>
              <a:t>4. Phase equilibrium between </a:t>
            </a:r>
            <a:r>
              <a:rPr lang="en-US" altLang="zh-CN" dirty="0" err="1" smtClean="0"/>
              <a:t>polychlorotrifluoroethylene</a:t>
            </a:r>
            <a:r>
              <a:rPr lang="en-US" altLang="zh-CN" dirty="0" smtClean="0"/>
              <a:t> and solvent (</a:t>
            </a:r>
            <a:r>
              <a:rPr lang="en-US" altLang="zh-CN" dirty="0" err="1" smtClean="0"/>
              <a:t>dibutylphthalate</a:t>
            </a:r>
            <a:r>
              <a:rPr lang="en-US" altLang="zh-CN" dirty="0" smtClean="0"/>
              <a:t> and </a:t>
            </a:r>
            <a:r>
              <a:rPr lang="en-US" altLang="zh-CN" dirty="0" err="1" smtClean="0"/>
              <a:t>trifluoromethyl</a:t>
            </a:r>
            <a:r>
              <a:rPr lang="en-US" altLang="zh-CN" dirty="0" smtClean="0"/>
              <a:t> vinyl chloride, etc.) under heating conditions</a:t>
            </a:r>
          </a:p>
          <a:p>
            <a:r>
              <a:rPr lang="zh-CN" altLang="en-US" dirty="0" smtClean="0"/>
              <a:t>关于在加温下聚氯三氟乙烯与邻苯二甲酸二丁酯和一氯三氟乙烯等溶剂之间的相平衡研究</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743630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 </a:t>
            </a:r>
            <a:r>
              <a:rPr lang="zh-CN" altLang="en-US" dirty="0" smtClean="0"/>
              <a:t>过于简洁，忽略内容；</a:t>
            </a:r>
            <a:endParaRPr lang="en-US" altLang="zh-CN" dirty="0" smtClean="0"/>
          </a:p>
          <a:p>
            <a:r>
              <a:rPr lang="en-US" altLang="zh-CN" dirty="0" smtClean="0"/>
              <a:t>2. </a:t>
            </a:r>
            <a:r>
              <a:rPr lang="zh-CN" altLang="en-US" dirty="0" smtClean="0"/>
              <a:t>给出了研究对象，但对理解论文作用不大；</a:t>
            </a:r>
            <a:endParaRPr lang="en-US" altLang="zh-CN" dirty="0" smtClean="0"/>
          </a:p>
          <a:p>
            <a:r>
              <a:rPr lang="en-US" altLang="zh-CN" dirty="0" smtClean="0"/>
              <a:t>3. </a:t>
            </a:r>
            <a:r>
              <a:rPr lang="zh-CN" altLang="en-US" dirty="0" smtClean="0"/>
              <a:t>简繁平衡，比较适当；</a:t>
            </a:r>
            <a:endParaRPr lang="en-US" altLang="zh-CN" dirty="0" smtClean="0"/>
          </a:p>
          <a:p>
            <a:r>
              <a:rPr lang="en-US" altLang="zh-CN" dirty="0" smtClean="0"/>
              <a:t>4. </a:t>
            </a:r>
            <a:r>
              <a:rPr lang="zh-CN" altLang="en-US" dirty="0" smtClean="0"/>
              <a:t>过于追求准确而流于冗长。</a:t>
            </a:r>
            <a:endParaRPr lang="zh-CN" altLang="en-US" dirty="0"/>
          </a:p>
        </p:txBody>
      </p:sp>
    </p:spTree>
    <p:extLst>
      <p:ext uri="{BB962C8B-B14F-4D97-AF65-F5344CB8AC3E}">
        <p14:creationId xmlns:p14="http://schemas.microsoft.com/office/powerpoint/2010/main" val="3252408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题名的基本要求</a:t>
            </a:r>
            <a:endParaRPr lang="zh-CN" altLang="en-US" dirty="0"/>
          </a:p>
        </p:txBody>
      </p:sp>
      <p:sp>
        <p:nvSpPr>
          <p:cNvPr id="3" name="内容占位符 2"/>
          <p:cNvSpPr>
            <a:spLocks noGrp="1"/>
          </p:cNvSpPr>
          <p:nvPr>
            <p:ph idx="1"/>
          </p:nvPr>
        </p:nvSpPr>
        <p:spPr/>
        <p:txBody>
          <a:bodyPr/>
          <a:lstStyle/>
          <a:p>
            <a:r>
              <a:rPr lang="en-US" altLang="zh-CN" dirty="0" smtClean="0"/>
              <a:t>Clarity</a:t>
            </a:r>
          </a:p>
          <a:p>
            <a:endParaRPr lang="en-US" altLang="zh-CN" dirty="0"/>
          </a:p>
          <a:p>
            <a:r>
              <a:rPr lang="zh-CN" altLang="en-US" dirty="0" smtClean="0"/>
              <a:t>清楚</a:t>
            </a:r>
            <a:endParaRPr lang="zh-CN" altLang="en-US" dirty="0"/>
          </a:p>
        </p:txBody>
      </p:sp>
    </p:spTree>
    <p:extLst>
      <p:ext uri="{BB962C8B-B14F-4D97-AF65-F5344CB8AC3E}">
        <p14:creationId xmlns:p14="http://schemas.microsoft.com/office/powerpoint/2010/main" val="1719148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尽可能将表达核心内容的主题词放在题名开头</a:t>
            </a:r>
            <a:endParaRPr lang="en-US" altLang="zh-CN" dirty="0" smtClean="0"/>
          </a:p>
          <a:p>
            <a:r>
              <a:rPr lang="zh-CN" altLang="en-US" dirty="0" smtClean="0"/>
              <a:t>题名中首先出现的通常是作者的贡献，这是最为重要的信息</a:t>
            </a:r>
            <a:endParaRPr lang="en-US" altLang="zh-CN" dirty="0" smtClean="0"/>
          </a:p>
          <a:p>
            <a:endParaRPr lang="en-US" altLang="zh-CN" dirty="0"/>
          </a:p>
          <a:p>
            <a:r>
              <a:rPr lang="en-US" altLang="zh-CN" dirty="0" smtClean="0"/>
              <a:t>Highly efficient waveguide grating couplers using </a:t>
            </a:r>
            <a:r>
              <a:rPr lang="en-US" altLang="zh-CN" b="1" dirty="0" smtClean="0"/>
              <a:t>silicon-on-insulator</a:t>
            </a:r>
          </a:p>
          <a:p>
            <a:r>
              <a:rPr lang="zh-CN" altLang="en-US" dirty="0" smtClean="0"/>
              <a:t>强调的是</a:t>
            </a:r>
            <a:r>
              <a:rPr lang="en-US" altLang="zh-CN" dirty="0" smtClean="0"/>
              <a:t>waveguide grating couplers</a:t>
            </a:r>
          </a:p>
          <a:p>
            <a:endParaRPr lang="en-US" altLang="zh-CN" dirty="0"/>
          </a:p>
          <a:p>
            <a:r>
              <a:rPr lang="en-US" altLang="zh-CN" b="1" dirty="0" smtClean="0"/>
              <a:t>Silicon-on-insulator </a:t>
            </a:r>
            <a:r>
              <a:rPr lang="en-US" altLang="zh-CN" dirty="0" smtClean="0"/>
              <a:t>for high-output waveguide grating couplers</a:t>
            </a:r>
          </a:p>
          <a:p>
            <a:r>
              <a:rPr lang="zh-CN" altLang="en-US" dirty="0" smtClean="0"/>
              <a:t>强调的是</a:t>
            </a:r>
            <a:r>
              <a:rPr lang="en-US" altLang="zh-CN" dirty="0" smtClean="0"/>
              <a:t>silicon-on-insulator</a:t>
            </a:r>
            <a:endParaRPr lang="zh-CN" altLang="en-US" dirty="0"/>
          </a:p>
        </p:txBody>
      </p:sp>
    </p:spTree>
    <p:extLst>
      <p:ext uri="{BB962C8B-B14F-4D97-AF65-F5344CB8AC3E}">
        <p14:creationId xmlns:p14="http://schemas.microsoft.com/office/powerpoint/2010/main" val="2611720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72955" y="1825625"/>
            <a:ext cx="11477767" cy="4351338"/>
          </a:xfrm>
        </p:spPr>
        <p:txBody>
          <a:bodyPr/>
          <a:lstStyle/>
          <a:p>
            <a:r>
              <a:rPr lang="zh-CN" altLang="en-US" dirty="0" smtClean="0"/>
              <a:t>题名中应慎重使用缩略语，尤其对于可有多个解释的缩略语，应限制。</a:t>
            </a:r>
            <a:endParaRPr lang="en-US" altLang="zh-CN" dirty="0" smtClean="0"/>
          </a:p>
          <a:p>
            <a:r>
              <a:rPr lang="en-US" altLang="zh-CN" dirty="0" smtClean="0"/>
              <a:t>Stable, immunogenic, and nasal-specific formulation of </a:t>
            </a:r>
            <a:r>
              <a:rPr lang="en-US" altLang="zh-CN" b="1" u="sng" dirty="0" err="1" smtClean="0"/>
              <a:t>NoV</a:t>
            </a:r>
            <a:r>
              <a:rPr lang="en-US" altLang="zh-CN" dirty="0" smtClean="0"/>
              <a:t> vaccine using </a:t>
            </a:r>
            <a:r>
              <a:rPr lang="en-US" altLang="zh-CN" b="1" u="sng" dirty="0" smtClean="0"/>
              <a:t>VLP</a:t>
            </a:r>
            <a:r>
              <a:rPr lang="en-US" altLang="zh-CN" dirty="0" smtClean="0"/>
              <a:t> and adjuvant components</a:t>
            </a:r>
          </a:p>
          <a:p>
            <a:endParaRPr lang="en-US" altLang="zh-CN" dirty="0"/>
          </a:p>
          <a:p>
            <a:r>
              <a:rPr lang="en-US" altLang="zh-CN" dirty="0" err="1" smtClean="0"/>
              <a:t>NoV</a:t>
            </a:r>
            <a:r>
              <a:rPr lang="en-US" altLang="zh-CN" dirty="0" smtClean="0"/>
              <a:t>---Norovirus</a:t>
            </a:r>
          </a:p>
          <a:p>
            <a:r>
              <a:rPr lang="en-US" altLang="zh-CN" dirty="0" smtClean="0"/>
              <a:t>VLP---virus-like-particles</a:t>
            </a:r>
            <a:endParaRPr lang="zh-CN" altLang="en-US" dirty="0"/>
          </a:p>
        </p:txBody>
      </p:sp>
    </p:spTree>
    <p:extLst>
      <p:ext uri="{BB962C8B-B14F-4D97-AF65-F5344CB8AC3E}">
        <p14:creationId xmlns:p14="http://schemas.microsoft.com/office/powerpoint/2010/main" val="955453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可以使用公认的缩写</a:t>
            </a:r>
            <a:endParaRPr lang="en-US" altLang="zh-CN" dirty="0" smtClean="0"/>
          </a:p>
          <a:p>
            <a:endParaRPr lang="en-US" altLang="zh-CN" dirty="0"/>
          </a:p>
          <a:p>
            <a:r>
              <a:rPr lang="en-US" altLang="zh-CN" dirty="0" smtClean="0"/>
              <a:t>NMR</a:t>
            </a:r>
          </a:p>
          <a:p>
            <a:r>
              <a:rPr lang="en-US" altLang="zh-CN" dirty="0" smtClean="0"/>
              <a:t>Nuclear magnetic resonance</a:t>
            </a:r>
            <a:r>
              <a:rPr lang="zh-CN" altLang="en-US" dirty="0" smtClean="0"/>
              <a:t>核磁共振</a:t>
            </a:r>
            <a:endParaRPr lang="en-US" altLang="zh-CN" dirty="0" smtClean="0"/>
          </a:p>
          <a:p>
            <a:endParaRPr lang="en-US" altLang="zh-CN" dirty="0"/>
          </a:p>
          <a:p>
            <a:r>
              <a:rPr lang="en-US" altLang="zh-CN" dirty="0" smtClean="0"/>
              <a:t>BWR</a:t>
            </a:r>
          </a:p>
          <a:p>
            <a:r>
              <a:rPr lang="en-US" altLang="zh-CN" dirty="0" smtClean="0"/>
              <a:t>Boiling water reactor</a:t>
            </a:r>
            <a:r>
              <a:rPr lang="zh-CN" altLang="en-US" dirty="0" smtClean="0"/>
              <a:t>沸水反应堆</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5418238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58457"/>
          </a:xfrm>
        </p:spPr>
        <p:txBody>
          <a:bodyPr>
            <a:normAutofit fontScale="90000"/>
          </a:bodyPr>
          <a:lstStyle/>
          <a:p>
            <a:r>
              <a:rPr lang="zh-CN" altLang="en-US" dirty="0" smtClean="0"/>
              <a:t>题名的句法类型</a:t>
            </a:r>
            <a:endParaRPr lang="zh-CN" altLang="en-US" dirty="0"/>
          </a:p>
        </p:txBody>
      </p:sp>
      <p:sp>
        <p:nvSpPr>
          <p:cNvPr id="3" name="内容占位符 2"/>
          <p:cNvSpPr>
            <a:spLocks noGrp="1"/>
          </p:cNvSpPr>
          <p:nvPr>
            <p:ph idx="1"/>
          </p:nvPr>
        </p:nvSpPr>
        <p:spPr>
          <a:xfrm>
            <a:off x="838200" y="1187355"/>
            <a:ext cx="10515600" cy="4989608"/>
          </a:xfrm>
        </p:spPr>
        <p:txBody>
          <a:bodyPr/>
          <a:lstStyle/>
          <a:p>
            <a:r>
              <a:rPr lang="zh-CN" altLang="en-US" dirty="0" smtClean="0"/>
              <a:t>名词短语式题名</a:t>
            </a:r>
            <a:endParaRPr lang="en-US" altLang="zh-CN" dirty="0" smtClean="0"/>
          </a:p>
          <a:p>
            <a:endParaRPr lang="en-US" altLang="zh-CN" dirty="0"/>
          </a:p>
          <a:p>
            <a:r>
              <a:rPr lang="en-US" altLang="zh-CN" dirty="0" smtClean="0"/>
              <a:t>One-step inactivation of chromosomal genes in Escherichia coli K-12 using PRR products</a:t>
            </a:r>
          </a:p>
          <a:p>
            <a:r>
              <a:rPr lang="zh-CN" altLang="en-US" dirty="0" smtClean="0"/>
              <a:t>利用</a:t>
            </a:r>
            <a:r>
              <a:rPr lang="en-US" altLang="zh-CN" dirty="0" smtClean="0"/>
              <a:t>PCR</a:t>
            </a:r>
            <a:r>
              <a:rPr lang="zh-CN" altLang="en-US" dirty="0" smtClean="0"/>
              <a:t>产物一步法灭活大肠杆菌的</a:t>
            </a:r>
            <a:r>
              <a:rPr lang="en-US" altLang="zh-CN" dirty="0" smtClean="0"/>
              <a:t>K-12</a:t>
            </a:r>
            <a:r>
              <a:rPr lang="zh-CN" altLang="en-US" dirty="0" smtClean="0"/>
              <a:t>染色体基因</a:t>
            </a:r>
            <a:endParaRPr lang="en-US" altLang="zh-CN" dirty="0" smtClean="0"/>
          </a:p>
          <a:p>
            <a:endParaRPr lang="en-US" altLang="zh-CN" dirty="0"/>
          </a:p>
          <a:p>
            <a:r>
              <a:rPr lang="zh-CN" altLang="en-US" dirty="0" smtClean="0"/>
              <a:t>注意：</a:t>
            </a:r>
            <a:endParaRPr lang="en-US" altLang="zh-CN" dirty="0" smtClean="0"/>
          </a:p>
          <a:p>
            <a:r>
              <a:rPr lang="zh-CN" altLang="en-US" dirty="0"/>
              <a:t>研究</a:t>
            </a:r>
            <a:r>
              <a:rPr lang="zh-CN" altLang="en-US" dirty="0" smtClean="0"/>
              <a:t>主题</a:t>
            </a:r>
            <a:r>
              <a:rPr lang="en-US" altLang="zh-CN" dirty="0" smtClean="0"/>
              <a:t>one-step inactivation</a:t>
            </a:r>
          </a:p>
          <a:p>
            <a:r>
              <a:rPr lang="zh-CN" altLang="en-US" dirty="0"/>
              <a:t>研究</a:t>
            </a:r>
            <a:r>
              <a:rPr lang="zh-CN" altLang="en-US" dirty="0" smtClean="0"/>
              <a:t>对象</a:t>
            </a:r>
            <a:r>
              <a:rPr lang="en-US" altLang="zh-CN" dirty="0" smtClean="0"/>
              <a:t>chromosomal genes</a:t>
            </a:r>
          </a:p>
          <a:p>
            <a:r>
              <a:rPr lang="zh-CN" altLang="en-US" dirty="0" smtClean="0"/>
              <a:t>研究方法</a:t>
            </a:r>
            <a:r>
              <a:rPr lang="en-US" altLang="zh-CN" dirty="0" smtClean="0"/>
              <a:t>PCR products</a:t>
            </a:r>
            <a:endParaRPr lang="zh-CN" altLang="en-US" dirty="0"/>
          </a:p>
        </p:txBody>
      </p:sp>
    </p:spTree>
    <p:extLst>
      <p:ext uri="{BB962C8B-B14F-4D97-AF65-F5344CB8AC3E}">
        <p14:creationId xmlns:p14="http://schemas.microsoft.com/office/powerpoint/2010/main" val="3882288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58457"/>
          </a:xfrm>
        </p:spPr>
        <p:txBody>
          <a:bodyPr>
            <a:normAutofit fontScale="90000"/>
          </a:bodyPr>
          <a:lstStyle/>
          <a:p>
            <a:r>
              <a:rPr lang="zh-CN" altLang="en-US" dirty="0" smtClean="0"/>
              <a:t>题名的句法类型</a:t>
            </a:r>
            <a:endParaRPr lang="zh-CN" altLang="en-US" dirty="0"/>
          </a:p>
        </p:txBody>
      </p:sp>
      <p:sp>
        <p:nvSpPr>
          <p:cNvPr id="3" name="内容占位符 2"/>
          <p:cNvSpPr>
            <a:spLocks noGrp="1"/>
          </p:cNvSpPr>
          <p:nvPr>
            <p:ph idx="1"/>
          </p:nvPr>
        </p:nvSpPr>
        <p:spPr>
          <a:xfrm>
            <a:off x="327545" y="1187355"/>
            <a:ext cx="11518711" cy="4989608"/>
          </a:xfrm>
        </p:spPr>
        <p:txBody>
          <a:bodyPr>
            <a:normAutofit fontScale="92500" lnSpcReduction="10000"/>
          </a:bodyPr>
          <a:lstStyle/>
          <a:p>
            <a:r>
              <a:rPr lang="zh-CN" altLang="en-US" dirty="0" smtClean="0"/>
              <a:t>名词短语式题名</a:t>
            </a:r>
            <a:endParaRPr lang="en-US" altLang="zh-CN" dirty="0" smtClean="0"/>
          </a:p>
          <a:p>
            <a:endParaRPr lang="en-US" altLang="zh-CN" dirty="0"/>
          </a:p>
          <a:p>
            <a:r>
              <a:rPr lang="en-US" altLang="zh-CN" dirty="0" smtClean="0"/>
              <a:t>More examples</a:t>
            </a:r>
          </a:p>
          <a:p>
            <a:endParaRPr lang="en-US" altLang="zh-CN" dirty="0"/>
          </a:p>
          <a:p>
            <a:r>
              <a:rPr lang="en-US" altLang="zh-CN" dirty="0" smtClean="0"/>
              <a:t>Relationship between bole and crown size for young urban trees</a:t>
            </a:r>
          </a:p>
          <a:p>
            <a:endParaRPr lang="en-US" altLang="zh-CN" dirty="0" smtClean="0"/>
          </a:p>
          <a:p>
            <a:r>
              <a:rPr lang="en-US" altLang="zh-CN" dirty="0" smtClean="0"/>
              <a:t>New low-cost automated system of closed chambers to measure greenhouse gas emissions from the tundra</a:t>
            </a:r>
            <a:r>
              <a:rPr lang="zh-CN" altLang="en-US" dirty="0" smtClean="0"/>
              <a:t>（冻原）</a:t>
            </a:r>
            <a:endParaRPr lang="en-US" altLang="zh-CN" dirty="0" smtClean="0"/>
          </a:p>
          <a:p>
            <a:endParaRPr lang="en-US" altLang="zh-CN" dirty="0" smtClean="0"/>
          </a:p>
          <a:p>
            <a:r>
              <a:rPr lang="en-US" altLang="zh-CN" dirty="0" smtClean="0"/>
              <a:t>Optimization of a biochemical model with eddy covariance measurements in black spruce forests of Alaska for estimating CO2 fertilization effects</a:t>
            </a:r>
          </a:p>
          <a:p>
            <a:endParaRPr lang="zh-CN" altLang="en-US" dirty="0"/>
          </a:p>
        </p:txBody>
      </p:sp>
    </p:spTree>
    <p:extLst>
      <p:ext uri="{BB962C8B-B14F-4D97-AF65-F5344CB8AC3E}">
        <p14:creationId xmlns:p14="http://schemas.microsoft.com/office/powerpoint/2010/main" val="1255741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58457"/>
          </a:xfrm>
        </p:spPr>
        <p:txBody>
          <a:bodyPr>
            <a:normAutofit fontScale="90000"/>
          </a:bodyPr>
          <a:lstStyle/>
          <a:p>
            <a:r>
              <a:rPr lang="zh-CN" altLang="en-US" dirty="0" smtClean="0"/>
              <a:t>题名的句法类型</a:t>
            </a:r>
            <a:endParaRPr lang="zh-CN" altLang="en-US" dirty="0"/>
          </a:p>
        </p:txBody>
      </p:sp>
      <p:sp>
        <p:nvSpPr>
          <p:cNvPr id="3" name="内容占位符 2"/>
          <p:cNvSpPr>
            <a:spLocks noGrp="1"/>
          </p:cNvSpPr>
          <p:nvPr>
            <p:ph idx="1"/>
          </p:nvPr>
        </p:nvSpPr>
        <p:spPr>
          <a:xfrm>
            <a:off x="838200" y="1187355"/>
            <a:ext cx="10515600" cy="4989608"/>
          </a:xfrm>
        </p:spPr>
        <p:txBody>
          <a:bodyPr>
            <a:normAutofit/>
          </a:bodyPr>
          <a:lstStyle/>
          <a:p>
            <a:r>
              <a:rPr lang="zh-CN" altLang="en-US" dirty="0"/>
              <a:t>主副</a:t>
            </a:r>
            <a:r>
              <a:rPr lang="zh-CN" altLang="en-US" dirty="0" smtClean="0"/>
              <a:t>题名</a:t>
            </a:r>
            <a:endParaRPr lang="en-US" altLang="zh-CN" dirty="0" smtClean="0"/>
          </a:p>
          <a:p>
            <a:endParaRPr lang="en-US" altLang="zh-CN" dirty="0"/>
          </a:p>
          <a:p>
            <a:r>
              <a:rPr lang="zh-CN" altLang="en-US" dirty="0" smtClean="0"/>
              <a:t>主副题名实质上是由冒号、破折号、括号、逗号或句点所分割的两个或多个名词性短语所构成。在内容层次较多、难以简化的情况下，最好采用主副题名形式，其中的主题名起强调或突出重点的作用，副题名起解释、补充、说明等作用。</a:t>
            </a:r>
            <a:endParaRPr lang="en-US" altLang="zh-CN" dirty="0" smtClean="0"/>
          </a:p>
          <a:p>
            <a:endParaRPr lang="en-US" altLang="zh-CN" dirty="0"/>
          </a:p>
        </p:txBody>
      </p:sp>
    </p:spTree>
    <p:extLst>
      <p:ext uri="{BB962C8B-B14F-4D97-AF65-F5344CB8AC3E}">
        <p14:creationId xmlns:p14="http://schemas.microsoft.com/office/powerpoint/2010/main" val="4277700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58457"/>
          </a:xfrm>
        </p:spPr>
        <p:txBody>
          <a:bodyPr>
            <a:normAutofit fontScale="90000"/>
          </a:bodyPr>
          <a:lstStyle/>
          <a:p>
            <a:r>
              <a:rPr lang="zh-CN" altLang="en-US" dirty="0" smtClean="0"/>
              <a:t>题名的句法类型</a:t>
            </a:r>
            <a:endParaRPr lang="zh-CN" altLang="en-US" dirty="0"/>
          </a:p>
        </p:txBody>
      </p:sp>
      <p:sp>
        <p:nvSpPr>
          <p:cNvPr id="3" name="内容占位符 2"/>
          <p:cNvSpPr>
            <a:spLocks noGrp="1"/>
          </p:cNvSpPr>
          <p:nvPr>
            <p:ph idx="1"/>
          </p:nvPr>
        </p:nvSpPr>
        <p:spPr>
          <a:xfrm>
            <a:off x="838200" y="1187355"/>
            <a:ext cx="10515600" cy="4989608"/>
          </a:xfrm>
        </p:spPr>
        <p:txBody>
          <a:bodyPr>
            <a:normAutofit/>
          </a:bodyPr>
          <a:lstStyle/>
          <a:p>
            <a:r>
              <a:rPr lang="zh-CN" altLang="en-US" dirty="0"/>
              <a:t>主副</a:t>
            </a:r>
            <a:r>
              <a:rPr lang="zh-CN" altLang="en-US" dirty="0" smtClean="0"/>
              <a:t>题名</a:t>
            </a:r>
            <a:endParaRPr lang="en-US" altLang="zh-CN" dirty="0" smtClean="0"/>
          </a:p>
          <a:p>
            <a:endParaRPr lang="en-US" altLang="zh-CN" dirty="0"/>
          </a:p>
          <a:p>
            <a:r>
              <a:rPr lang="zh-CN" altLang="en-US" dirty="0" smtClean="0"/>
              <a:t>主副题名因其层次清楚、逻辑简明的特点而被国际一流期刊的作者广泛采用，在</a:t>
            </a:r>
            <a:r>
              <a:rPr lang="en-US" altLang="zh-CN" dirty="0" smtClean="0"/>
              <a:t>ESI</a:t>
            </a:r>
            <a:r>
              <a:rPr lang="zh-CN" altLang="en-US" dirty="0" smtClean="0"/>
              <a:t>收录</a:t>
            </a:r>
            <a:r>
              <a:rPr lang="en-US" altLang="zh-CN" dirty="0" smtClean="0"/>
              <a:t>2000-2010</a:t>
            </a:r>
            <a:r>
              <a:rPr lang="zh-CN" altLang="en-US" dirty="0" smtClean="0"/>
              <a:t>年发表的</a:t>
            </a:r>
            <a:r>
              <a:rPr lang="en-US" altLang="zh-CN" dirty="0" smtClean="0"/>
              <a:t>110</a:t>
            </a:r>
            <a:r>
              <a:rPr lang="zh-CN" altLang="en-US" dirty="0" smtClean="0"/>
              <a:t>篇高被引论文提名中（</a:t>
            </a:r>
            <a:r>
              <a:rPr lang="en-US" altLang="zh-CN" dirty="0" smtClean="0"/>
              <a:t>22</a:t>
            </a:r>
            <a:r>
              <a:rPr lang="zh-CN" altLang="en-US" dirty="0" smtClean="0"/>
              <a:t>个一级学科，每个学科取前</a:t>
            </a:r>
            <a:r>
              <a:rPr lang="en-US" altLang="zh-CN" dirty="0" smtClean="0"/>
              <a:t>5</a:t>
            </a:r>
            <a:r>
              <a:rPr lang="zh-CN" altLang="en-US" dirty="0" smtClean="0"/>
              <a:t>篇），有</a:t>
            </a:r>
            <a:r>
              <a:rPr lang="en-US" altLang="zh-CN" dirty="0" smtClean="0"/>
              <a:t>41%</a:t>
            </a:r>
            <a:r>
              <a:rPr lang="zh-CN" altLang="en-US" dirty="0" smtClean="0"/>
              <a:t>（</a:t>
            </a:r>
            <a:r>
              <a:rPr lang="en-US" altLang="zh-CN" dirty="0" smtClean="0"/>
              <a:t>45</a:t>
            </a:r>
            <a:r>
              <a:rPr lang="zh-CN" altLang="en-US" dirty="0" smtClean="0"/>
              <a:t>篇）采用了主副题名形式。</a:t>
            </a:r>
            <a:endParaRPr lang="en-US" altLang="zh-CN" dirty="0" smtClean="0"/>
          </a:p>
          <a:p>
            <a:endParaRPr lang="en-US" altLang="zh-CN" dirty="0"/>
          </a:p>
        </p:txBody>
      </p:sp>
    </p:spTree>
    <p:extLst>
      <p:ext uri="{BB962C8B-B14F-4D97-AF65-F5344CB8AC3E}">
        <p14:creationId xmlns:p14="http://schemas.microsoft.com/office/powerpoint/2010/main" val="2508352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题名的作用主要有两个方面</a:t>
            </a:r>
            <a:endParaRPr lang="zh-CN" altLang="en-US" dirty="0"/>
          </a:p>
        </p:txBody>
      </p:sp>
      <p:sp>
        <p:nvSpPr>
          <p:cNvPr id="3" name="内容占位符 2"/>
          <p:cNvSpPr>
            <a:spLocks noGrp="1"/>
          </p:cNvSpPr>
          <p:nvPr>
            <p:ph idx="1"/>
          </p:nvPr>
        </p:nvSpPr>
        <p:spPr/>
        <p:txBody>
          <a:bodyPr/>
          <a:lstStyle/>
          <a:p>
            <a:r>
              <a:rPr lang="zh-CN" altLang="en-US" dirty="0" smtClean="0"/>
              <a:t>吸引读者</a:t>
            </a:r>
            <a:endParaRPr lang="en-US" altLang="zh-CN" dirty="0" smtClean="0"/>
          </a:p>
          <a:p>
            <a:endParaRPr lang="en-US" altLang="zh-CN" dirty="0"/>
          </a:p>
          <a:p>
            <a:r>
              <a:rPr lang="zh-CN" altLang="en-US" dirty="0" smtClean="0"/>
              <a:t>帮助文献追踪或检索</a:t>
            </a:r>
            <a:endParaRPr lang="zh-CN" altLang="en-US" dirty="0"/>
          </a:p>
        </p:txBody>
      </p:sp>
    </p:spTree>
    <p:extLst>
      <p:ext uri="{BB962C8B-B14F-4D97-AF65-F5344CB8AC3E}">
        <p14:creationId xmlns:p14="http://schemas.microsoft.com/office/powerpoint/2010/main" val="1082042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58457"/>
          </a:xfrm>
        </p:spPr>
        <p:txBody>
          <a:bodyPr>
            <a:normAutofit fontScale="90000"/>
          </a:bodyPr>
          <a:lstStyle/>
          <a:p>
            <a:r>
              <a:rPr lang="zh-CN" altLang="en-US" dirty="0" smtClean="0"/>
              <a:t>题名的句法类型</a:t>
            </a:r>
            <a:endParaRPr lang="zh-CN" altLang="en-US" dirty="0"/>
          </a:p>
        </p:txBody>
      </p:sp>
      <p:sp>
        <p:nvSpPr>
          <p:cNvPr id="3" name="内容占位符 2"/>
          <p:cNvSpPr>
            <a:spLocks noGrp="1"/>
          </p:cNvSpPr>
          <p:nvPr>
            <p:ph idx="1"/>
          </p:nvPr>
        </p:nvSpPr>
        <p:spPr>
          <a:xfrm>
            <a:off x="838200" y="1187355"/>
            <a:ext cx="10515600" cy="4989608"/>
          </a:xfrm>
        </p:spPr>
        <p:txBody>
          <a:bodyPr>
            <a:normAutofit/>
          </a:bodyPr>
          <a:lstStyle/>
          <a:p>
            <a:r>
              <a:rPr lang="zh-CN" altLang="en-US" dirty="0"/>
              <a:t>主副</a:t>
            </a:r>
            <a:r>
              <a:rPr lang="zh-CN" altLang="en-US" dirty="0" smtClean="0"/>
              <a:t>题名</a:t>
            </a:r>
            <a:endParaRPr lang="en-US" altLang="zh-CN" dirty="0" smtClean="0"/>
          </a:p>
          <a:p>
            <a:endParaRPr lang="en-US" altLang="zh-CN" dirty="0"/>
          </a:p>
          <a:p>
            <a:r>
              <a:rPr lang="en-US" altLang="zh-CN" dirty="0" smtClean="0"/>
              <a:t>One-dimensional nanostructures: synthesis, characterization, and applications</a:t>
            </a:r>
          </a:p>
          <a:p>
            <a:endParaRPr lang="en-US" altLang="zh-CN" dirty="0"/>
          </a:p>
          <a:p>
            <a:r>
              <a:rPr lang="zh-CN" altLang="en-US" dirty="0" smtClean="0"/>
              <a:t>一维纳米结构：合成，表征和应用</a:t>
            </a:r>
            <a:endParaRPr lang="en-US" altLang="zh-CN" dirty="0" smtClean="0"/>
          </a:p>
          <a:p>
            <a:r>
              <a:rPr lang="zh-CN" altLang="en-US" dirty="0"/>
              <a:t>主题</a:t>
            </a:r>
            <a:r>
              <a:rPr lang="zh-CN" altLang="en-US" dirty="0" smtClean="0"/>
              <a:t>名中强调了研究重点</a:t>
            </a:r>
            <a:r>
              <a:rPr lang="en-US" altLang="zh-CN" dirty="0" smtClean="0"/>
              <a:t>one-dimensional nanostructures</a:t>
            </a:r>
          </a:p>
          <a:p>
            <a:r>
              <a:rPr lang="zh-CN" altLang="en-US" dirty="0" smtClean="0"/>
              <a:t>副题中阐述了研究范围</a:t>
            </a:r>
            <a:endParaRPr lang="en-US" altLang="zh-CN" dirty="0" smtClean="0"/>
          </a:p>
          <a:p>
            <a:endParaRPr lang="en-US" altLang="zh-CN" dirty="0"/>
          </a:p>
        </p:txBody>
      </p:sp>
    </p:spTree>
    <p:extLst>
      <p:ext uri="{BB962C8B-B14F-4D97-AF65-F5344CB8AC3E}">
        <p14:creationId xmlns:p14="http://schemas.microsoft.com/office/powerpoint/2010/main" val="600132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58457"/>
          </a:xfrm>
        </p:spPr>
        <p:txBody>
          <a:bodyPr>
            <a:normAutofit fontScale="90000"/>
          </a:bodyPr>
          <a:lstStyle/>
          <a:p>
            <a:r>
              <a:rPr lang="zh-CN" altLang="en-US" dirty="0" smtClean="0"/>
              <a:t>题名的句法类型</a:t>
            </a:r>
            <a:endParaRPr lang="zh-CN" altLang="en-US" dirty="0"/>
          </a:p>
        </p:txBody>
      </p:sp>
      <p:sp>
        <p:nvSpPr>
          <p:cNvPr id="3" name="内容占位符 2"/>
          <p:cNvSpPr>
            <a:spLocks noGrp="1"/>
          </p:cNvSpPr>
          <p:nvPr>
            <p:ph idx="1"/>
          </p:nvPr>
        </p:nvSpPr>
        <p:spPr>
          <a:xfrm>
            <a:off x="409433" y="1187354"/>
            <a:ext cx="11273051" cy="5349923"/>
          </a:xfrm>
        </p:spPr>
        <p:txBody>
          <a:bodyPr>
            <a:normAutofit/>
          </a:bodyPr>
          <a:lstStyle/>
          <a:p>
            <a:r>
              <a:rPr lang="zh-CN" altLang="en-US" dirty="0"/>
              <a:t>主副</a:t>
            </a:r>
            <a:r>
              <a:rPr lang="zh-CN" altLang="en-US" dirty="0" smtClean="0"/>
              <a:t>题名</a:t>
            </a:r>
            <a:endParaRPr lang="en-US" altLang="zh-CN" dirty="0" smtClean="0"/>
          </a:p>
          <a:p>
            <a:endParaRPr lang="en-US" altLang="zh-CN" dirty="0"/>
          </a:p>
          <a:p>
            <a:r>
              <a:rPr lang="en-US" altLang="zh-CN" dirty="0" smtClean="0"/>
              <a:t>More examples</a:t>
            </a:r>
          </a:p>
          <a:p>
            <a:endParaRPr lang="en-US" altLang="zh-CN" dirty="0"/>
          </a:p>
          <a:p>
            <a:r>
              <a:rPr lang="en-US" altLang="zh-CN" dirty="0" smtClean="0"/>
              <a:t>Urban forest governance: Towards a framework for comparing approaches</a:t>
            </a:r>
          </a:p>
          <a:p>
            <a:endParaRPr lang="en-US" altLang="zh-CN" dirty="0"/>
          </a:p>
          <a:p>
            <a:r>
              <a:rPr lang="en-US" altLang="zh-CN" dirty="0" smtClean="0"/>
              <a:t>Backpacker tourism: Investigation of the overlap between backpacker tourism and volunteer tourism motivations</a:t>
            </a:r>
          </a:p>
          <a:p>
            <a:endParaRPr lang="en-US" altLang="zh-CN" dirty="0"/>
          </a:p>
          <a:p>
            <a:r>
              <a:rPr lang="en-US" altLang="zh-CN" dirty="0" smtClean="0"/>
              <a:t>Social disparities in tree canopy and park accessibility: A case study of six cities in Illinois using GIS and remote sensing</a:t>
            </a:r>
          </a:p>
          <a:p>
            <a:endParaRPr lang="en-US" altLang="zh-CN" dirty="0"/>
          </a:p>
          <a:p>
            <a:endParaRPr lang="en-US" altLang="zh-CN" dirty="0"/>
          </a:p>
        </p:txBody>
      </p:sp>
    </p:spTree>
    <p:extLst>
      <p:ext uri="{BB962C8B-B14F-4D97-AF65-F5344CB8AC3E}">
        <p14:creationId xmlns:p14="http://schemas.microsoft.com/office/powerpoint/2010/main" val="2396282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58457"/>
          </a:xfrm>
        </p:spPr>
        <p:txBody>
          <a:bodyPr>
            <a:normAutofit fontScale="90000"/>
          </a:bodyPr>
          <a:lstStyle/>
          <a:p>
            <a:r>
              <a:rPr lang="zh-CN" altLang="en-US" dirty="0" smtClean="0"/>
              <a:t>题名的句法类型</a:t>
            </a:r>
            <a:endParaRPr lang="zh-CN" altLang="en-US" dirty="0"/>
          </a:p>
        </p:txBody>
      </p:sp>
      <p:sp>
        <p:nvSpPr>
          <p:cNvPr id="3" name="内容占位符 2"/>
          <p:cNvSpPr>
            <a:spLocks noGrp="1"/>
          </p:cNvSpPr>
          <p:nvPr>
            <p:ph idx="1"/>
          </p:nvPr>
        </p:nvSpPr>
        <p:spPr>
          <a:xfrm>
            <a:off x="838200" y="1187355"/>
            <a:ext cx="10515600" cy="4989608"/>
          </a:xfrm>
        </p:spPr>
        <p:txBody>
          <a:bodyPr>
            <a:normAutofit/>
          </a:bodyPr>
          <a:lstStyle/>
          <a:p>
            <a:r>
              <a:rPr lang="zh-CN" altLang="en-US" dirty="0" smtClean="0"/>
              <a:t>陈述句式题名</a:t>
            </a:r>
            <a:endParaRPr lang="en-US" altLang="zh-CN" dirty="0" smtClean="0"/>
          </a:p>
          <a:p>
            <a:endParaRPr lang="en-US" altLang="zh-CN" dirty="0"/>
          </a:p>
          <a:p>
            <a:r>
              <a:rPr lang="zh-CN" altLang="en-US" dirty="0" smtClean="0"/>
              <a:t>陈述句式题名在</a:t>
            </a:r>
            <a:r>
              <a:rPr lang="en-US" altLang="zh-CN" dirty="0" smtClean="0"/>
              <a:t>1985</a:t>
            </a:r>
            <a:r>
              <a:rPr lang="zh-CN" altLang="en-US" dirty="0" smtClean="0"/>
              <a:t>年以前极少出现，其后渐有出现，尤其是一些临床医学类期刊。</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32269293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58457"/>
          </a:xfrm>
        </p:spPr>
        <p:txBody>
          <a:bodyPr>
            <a:normAutofit fontScale="90000"/>
          </a:bodyPr>
          <a:lstStyle/>
          <a:p>
            <a:r>
              <a:rPr lang="zh-CN" altLang="en-US" dirty="0" smtClean="0"/>
              <a:t>题名的句法类型</a:t>
            </a:r>
            <a:endParaRPr lang="zh-CN" altLang="en-US" dirty="0"/>
          </a:p>
        </p:txBody>
      </p:sp>
      <p:sp>
        <p:nvSpPr>
          <p:cNvPr id="3" name="内容占位符 2"/>
          <p:cNvSpPr>
            <a:spLocks noGrp="1"/>
          </p:cNvSpPr>
          <p:nvPr>
            <p:ph idx="1"/>
          </p:nvPr>
        </p:nvSpPr>
        <p:spPr>
          <a:xfrm>
            <a:off x="838200" y="1187355"/>
            <a:ext cx="10515600" cy="4989608"/>
          </a:xfrm>
        </p:spPr>
        <p:txBody>
          <a:bodyPr>
            <a:normAutofit/>
          </a:bodyPr>
          <a:lstStyle/>
          <a:p>
            <a:r>
              <a:rPr lang="zh-CN" altLang="en-US" dirty="0"/>
              <a:t>疑问</a:t>
            </a:r>
            <a:r>
              <a:rPr lang="zh-CN" altLang="en-US" dirty="0" smtClean="0"/>
              <a:t>句式题名</a:t>
            </a:r>
            <a:endParaRPr lang="en-US" altLang="zh-CN" dirty="0" smtClean="0"/>
          </a:p>
          <a:p>
            <a:endParaRPr lang="en-US" altLang="zh-CN" dirty="0"/>
          </a:p>
          <a:p>
            <a:r>
              <a:rPr lang="zh-CN" altLang="en-US" dirty="0"/>
              <a:t>疑问</a:t>
            </a:r>
            <a:r>
              <a:rPr lang="zh-CN" altLang="en-US" dirty="0" smtClean="0"/>
              <a:t>句式题名多用于评论性论文，使用探讨性的疑问句型可使题名显得比较生动，易引起读者的兴趣。</a:t>
            </a:r>
            <a:endParaRPr lang="en-US" altLang="zh-CN" dirty="0" smtClean="0"/>
          </a:p>
          <a:p>
            <a:endParaRPr lang="en-US" altLang="zh-CN" dirty="0"/>
          </a:p>
          <a:p>
            <a:endParaRPr lang="en-US" altLang="zh-CN" dirty="0"/>
          </a:p>
        </p:txBody>
      </p:sp>
    </p:spTree>
    <p:extLst>
      <p:ext uri="{BB962C8B-B14F-4D97-AF65-F5344CB8AC3E}">
        <p14:creationId xmlns:p14="http://schemas.microsoft.com/office/powerpoint/2010/main" val="32795727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58457"/>
          </a:xfrm>
        </p:spPr>
        <p:txBody>
          <a:bodyPr>
            <a:normAutofit fontScale="90000"/>
          </a:bodyPr>
          <a:lstStyle/>
          <a:p>
            <a:r>
              <a:rPr lang="zh-CN" altLang="en-US" dirty="0" smtClean="0"/>
              <a:t>题名的句法类型</a:t>
            </a:r>
            <a:endParaRPr lang="zh-CN" altLang="en-US" dirty="0"/>
          </a:p>
        </p:txBody>
      </p:sp>
      <p:sp>
        <p:nvSpPr>
          <p:cNvPr id="3" name="内容占位符 2"/>
          <p:cNvSpPr>
            <a:spLocks noGrp="1"/>
          </p:cNvSpPr>
          <p:nvPr>
            <p:ph idx="1"/>
          </p:nvPr>
        </p:nvSpPr>
        <p:spPr>
          <a:xfrm>
            <a:off x="838200" y="1187355"/>
            <a:ext cx="10515600" cy="4989608"/>
          </a:xfrm>
        </p:spPr>
        <p:txBody>
          <a:bodyPr>
            <a:normAutofit/>
          </a:bodyPr>
          <a:lstStyle/>
          <a:p>
            <a:r>
              <a:rPr lang="zh-CN" altLang="en-US" dirty="0"/>
              <a:t>疑问</a:t>
            </a:r>
            <a:r>
              <a:rPr lang="zh-CN" altLang="en-US" dirty="0" smtClean="0"/>
              <a:t>句式题名</a:t>
            </a:r>
            <a:endParaRPr lang="en-US" altLang="zh-CN" dirty="0" smtClean="0"/>
          </a:p>
          <a:p>
            <a:endParaRPr lang="en-US" altLang="zh-CN" dirty="0"/>
          </a:p>
          <a:p>
            <a:r>
              <a:rPr lang="en-US" altLang="zh-CN" dirty="0" smtClean="0"/>
              <a:t>Which way for genetic-test regulation? (Nature)</a:t>
            </a:r>
          </a:p>
          <a:p>
            <a:endParaRPr lang="en-US" altLang="zh-CN" dirty="0"/>
          </a:p>
          <a:p>
            <a:r>
              <a:rPr lang="en-US" altLang="zh-CN" dirty="0" smtClean="0"/>
              <a:t>Is there a road ahead for cellulosic ethanol? (Science)</a:t>
            </a:r>
            <a:endParaRPr lang="en-US" altLang="zh-CN" dirty="0"/>
          </a:p>
          <a:p>
            <a:endParaRPr lang="en-US" altLang="zh-CN" dirty="0"/>
          </a:p>
        </p:txBody>
      </p:sp>
    </p:spTree>
    <p:extLst>
      <p:ext uri="{BB962C8B-B14F-4D97-AF65-F5344CB8AC3E}">
        <p14:creationId xmlns:p14="http://schemas.microsoft.com/office/powerpoint/2010/main" val="16120771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题名的句法与表达</a:t>
            </a:r>
            <a:endParaRPr lang="zh-CN" altLang="en-US" dirty="0"/>
          </a:p>
        </p:txBody>
      </p:sp>
      <p:sp>
        <p:nvSpPr>
          <p:cNvPr id="3" name="内容占位符 2"/>
          <p:cNvSpPr>
            <a:spLocks noGrp="1"/>
          </p:cNvSpPr>
          <p:nvPr>
            <p:ph idx="1"/>
          </p:nvPr>
        </p:nvSpPr>
        <p:spPr/>
        <p:txBody>
          <a:bodyPr/>
          <a:lstStyle/>
          <a:p>
            <a:r>
              <a:rPr lang="zh-CN" altLang="en-US" dirty="0" smtClean="0"/>
              <a:t>词序不当问题</a:t>
            </a:r>
            <a:endParaRPr lang="en-US" altLang="zh-CN" dirty="0" smtClean="0"/>
          </a:p>
          <a:p>
            <a:endParaRPr lang="en-US" altLang="zh-CN" dirty="0"/>
          </a:p>
          <a:p>
            <a:r>
              <a:rPr lang="en-US" altLang="zh-CN" dirty="0" smtClean="0"/>
              <a:t>Cars blamed for pollution by scientists</a:t>
            </a:r>
          </a:p>
          <a:p>
            <a:r>
              <a:rPr lang="en-US" altLang="zh-CN" dirty="0" smtClean="0"/>
              <a:t>Cars blamed by scientists for pollution</a:t>
            </a:r>
          </a:p>
          <a:p>
            <a:endParaRPr lang="en-US" altLang="zh-CN" dirty="0"/>
          </a:p>
          <a:p>
            <a:r>
              <a:rPr lang="zh-CN" altLang="en-US" dirty="0" smtClean="0"/>
              <a:t>科学家造成的污染归咎于汽车</a:t>
            </a:r>
            <a:endParaRPr lang="en-US" altLang="zh-CN" dirty="0" smtClean="0"/>
          </a:p>
          <a:p>
            <a:r>
              <a:rPr lang="zh-CN" altLang="en-US" dirty="0" smtClean="0"/>
              <a:t>科学家将污染归咎于汽车</a:t>
            </a:r>
            <a:endParaRPr lang="zh-CN" altLang="en-US" dirty="0"/>
          </a:p>
        </p:txBody>
      </p:sp>
    </p:spTree>
    <p:extLst>
      <p:ext uri="{BB962C8B-B14F-4D97-AF65-F5344CB8AC3E}">
        <p14:creationId xmlns:p14="http://schemas.microsoft.com/office/powerpoint/2010/main" val="73942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题名的句法与表达</a:t>
            </a:r>
            <a:endParaRPr lang="zh-CN" altLang="en-US" dirty="0"/>
          </a:p>
        </p:txBody>
      </p:sp>
      <p:sp>
        <p:nvSpPr>
          <p:cNvPr id="3" name="内容占位符 2"/>
          <p:cNvSpPr>
            <a:spLocks noGrp="1"/>
          </p:cNvSpPr>
          <p:nvPr>
            <p:ph idx="1"/>
          </p:nvPr>
        </p:nvSpPr>
        <p:spPr/>
        <p:txBody>
          <a:bodyPr/>
          <a:lstStyle/>
          <a:p>
            <a:r>
              <a:rPr lang="zh-CN" altLang="en-US" dirty="0" smtClean="0"/>
              <a:t>词序不当问题</a:t>
            </a:r>
            <a:endParaRPr lang="en-US" altLang="zh-CN" dirty="0" smtClean="0"/>
          </a:p>
          <a:p>
            <a:endParaRPr lang="en-US" altLang="zh-CN" dirty="0" smtClean="0"/>
          </a:p>
          <a:p>
            <a:r>
              <a:rPr lang="en-US" altLang="zh-CN" dirty="0" smtClean="0"/>
              <a:t>Mechanism of suppression of </a:t>
            </a:r>
            <a:r>
              <a:rPr lang="en-US" altLang="zh-CN" dirty="0" err="1" smtClean="0"/>
              <a:t>nontransmissible</a:t>
            </a:r>
            <a:r>
              <a:rPr lang="en-US" altLang="zh-CN" dirty="0" smtClean="0"/>
              <a:t> pneumonia </a:t>
            </a:r>
            <a:r>
              <a:rPr lang="en-US" altLang="zh-CN" b="1" dirty="0" smtClean="0"/>
              <a:t>in mice induced by Newcastle disease virus</a:t>
            </a:r>
          </a:p>
          <a:p>
            <a:endParaRPr lang="en-US" altLang="zh-CN" b="1" dirty="0"/>
          </a:p>
          <a:p>
            <a:r>
              <a:rPr lang="en-US" altLang="zh-CN" dirty="0" smtClean="0"/>
              <a:t>Mechanism of suppression of </a:t>
            </a:r>
            <a:r>
              <a:rPr lang="en-US" altLang="zh-CN" dirty="0" err="1" smtClean="0"/>
              <a:t>nontransmissible</a:t>
            </a:r>
            <a:r>
              <a:rPr lang="en-US" altLang="zh-CN" dirty="0" smtClean="0"/>
              <a:t> pneumonia induced in mice by Newcastle disease virus</a:t>
            </a:r>
          </a:p>
          <a:p>
            <a:r>
              <a:rPr lang="zh-CN" altLang="en-US" dirty="0" smtClean="0"/>
              <a:t>是</a:t>
            </a:r>
            <a:r>
              <a:rPr lang="en-US" altLang="zh-CN" dirty="0" smtClean="0"/>
              <a:t>pneumonia was induced</a:t>
            </a:r>
            <a:r>
              <a:rPr lang="zh-CN" altLang="en-US" dirty="0" smtClean="0"/>
              <a:t>不是</a:t>
            </a:r>
            <a:r>
              <a:rPr lang="en-US" altLang="zh-CN" dirty="0" smtClean="0"/>
              <a:t>mice was induced</a:t>
            </a:r>
            <a:endParaRPr lang="en-US" altLang="zh-CN" dirty="0"/>
          </a:p>
        </p:txBody>
      </p:sp>
    </p:spTree>
    <p:extLst>
      <p:ext uri="{BB962C8B-B14F-4D97-AF65-F5344CB8AC3E}">
        <p14:creationId xmlns:p14="http://schemas.microsoft.com/office/powerpoint/2010/main" val="127842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题名的句法与表达</a:t>
            </a:r>
            <a:endParaRPr lang="zh-CN" altLang="en-US" dirty="0"/>
          </a:p>
        </p:txBody>
      </p:sp>
      <p:sp>
        <p:nvSpPr>
          <p:cNvPr id="3" name="内容占位符 2"/>
          <p:cNvSpPr>
            <a:spLocks noGrp="1"/>
          </p:cNvSpPr>
          <p:nvPr>
            <p:ph idx="1"/>
          </p:nvPr>
        </p:nvSpPr>
        <p:spPr/>
        <p:txBody>
          <a:bodyPr/>
          <a:lstStyle/>
          <a:p>
            <a:r>
              <a:rPr lang="zh-CN" altLang="en-US" dirty="0" smtClean="0"/>
              <a:t>词序不当问题</a:t>
            </a:r>
            <a:endParaRPr lang="en-US" altLang="zh-CN" dirty="0" smtClean="0"/>
          </a:p>
          <a:p>
            <a:endParaRPr lang="en-US" altLang="zh-CN" dirty="0" smtClean="0"/>
          </a:p>
          <a:p>
            <a:r>
              <a:rPr lang="en-US" altLang="zh-CN" dirty="0" smtClean="0"/>
              <a:t>Neutrons caused chain reaction of Uranium nuclei</a:t>
            </a:r>
          </a:p>
          <a:p>
            <a:r>
              <a:rPr lang="zh-CN" altLang="en-US" dirty="0" smtClean="0"/>
              <a:t>中子引起铀核链式反应</a:t>
            </a:r>
            <a:endParaRPr lang="en-US" altLang="zh-CN" dirty="0" smtClean="0"/>
          </a:p>
          <a:p>
            <a:endParaRPr lang="en-US" altLang="zh-CN" dirty="0"/>
          </a:p>
          <a:p>
            <a:r>
              <a:rPr lang="en-US" altLang="zh-CN" dirty="0" smtClean="0"/>
              <a:t>Chain reaction of Uranium nuclei caused by neutrons</a:t>
            </a:r>
          </a:p>
        </p:txBody>
      </p:sp>
    </p:spTree>
    <p:extLst>
      <p:ext uri="{BB962C8B-B14F-4D97-AF65-F5344CB8AC3E}">
        <p14:creationId xmlns:p14="http://schemas.microsoft.com/office/powerpoint/2010/main" val="254557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题名的句法与表达</a:t>
            </a:r>
            <a:endParaRPr lang="zh-CN" altLang="en-US" dirty="0"/>
          </a:p>
        </p:txBody>
      </p:sp>
      <p:sp>
        <p:nvSpPr>
          <p:cNvPr id="3" name="内容占位符 2"/>
          <p:cNvSpPr>
            <a:spLocks noGrp="1"/>
          </p:cNvSpPr>
          <p:nvPr>
            <p:ph idx="1"/>
          </p:nvPr>
        </p:nvSpPr>
        <p:spPr/>
        <p:txBody>
          <a:bodyPr/>
          <a:lstStyle/>
          <a:p>
            <a:r>
              <a:rPr lang="zh-CN" altLang="en-US" dirty="0"/>
              <a:t>介词</a:t>
            </a:r>
            <a:r>
              <a:rPr lang="zh-CN" altLang="en-US" dirty="0" smtClean="0"/>
              <a:t>不当问题</a:t>
            </a:r>
            <a:endParaRPr lang="en-US" altLang="zh-CN" dirty="0" smtClean="0"/>
          </a:p>
          <a:p>
            <a:endParaRPr lang="en-US" altLang="zh-CN" dirty="0" smtClean="0"/>
          </a:p>
          <a:p>
            <a:r>
              <a:rPr lang="en-US" altLang="zh-CN" dirty="0" smtClean="0"/>
              <a:t>Linear programming method </a:t>
            </a:r>
            <a:r>
              <a:rPr lang="en-US" altLang="zh-CN" b="1" dirty="0" smtClean="0"/>
              <a:t>of</a:t>
            </a:r>
            <a:r>
              <a:rPr lang="en-US" altLang="zh-CN" dirty="0" smtClean="0"/>
              <a:t> optimization </a:t>
            </a:r>
            <a:r>
              <a:rPr lang="en-US" altLang="zh-CN" b="1" dirty="0"/>
              <a:t>of</a:t>
            </a:r>
            <a:r>
              <a:rPr lang="en-US" altLang="zh-CN" dirty="0" smtClean="0"/>
              <a:t> systems </a:t>
            </a:r>
            <a:r>
              <a:rPr lang="en-US" altLang="zh-CN" b="1" dirty="0"/>
              <a:t>of</a:t>
            </a:r>
            <a:r>
              <a:rPr lang="en-US" altLang="zh-CN" dirty="0" smtClean="0"/>
              <a:t> partial differential equation</a:t>
            </a:r>
          </a:p>
          <a:p>
            <a:r>
              <a:rPr lang="zh-CN" altLang="en-US" dirty="0" smtClean="0"/>
              <a:t>偏微分方程系统最优化的线性程序设计方法</a:t>
            </a:r>
            <a:endParaRPr lang="en-US" altLang="zh-CN" dirty="0" smtClean="0"/>
          </a:p>
          <a:p>
            <a:endParaRPr lang="en-US" altLang="zh-CN" dirty="0"/>
          </a:p>
          <a:p>
            <a:r>
              <a:rPr lang="en-US" altLang="zh-CN" dirty="0" smtClean="0"/>
              <a:t>Linear programming </a:t>
            </a:r>
            <a:r>
              <a:rPr lang="en-US" altLang="zh-CN" dirty="0"/>
              <a:t>method </a:t>
            </a:r>
            <a:r>
              <a:rPr lang="en-US" altLang="zh-CN" b="1" dirty="0"/>
              <a:t>f</a:t>
            </a:r>
            <a:r>
              <a:rPr lang="en-US" altLang="zh-CN" b="1" dirty="0" smtClean="0"/>
              <a:t>or</a:t>
            </a:r>
            <a:r>
              <a:rPr lang="en-US" altLang="zh-CN" dirty="0" smtClean="0"/>
              <a:t> optimization </a:t>
            </a:r>
            <a:r>
              <a:rPr lang="en-US" altLang="zh-CN" b="1" dirty="0" smtClean="0"/>
              <a:t>of</a:t>
            </a:r>
            <a:r>
              <a:rPr lang="en-US" altLang="zh-CN" dirty="0" smtClean="0"/>
              <a:t> partial differential equation systems</a:t>
            </a:r>
          </a:p>
        </p:txBody>
      </p:sp>
    </p:spTree>
    <p:extLst>
      <p:ext uri="{BB962C8B-B14F-4D97-AF65-F5344CB8AC3E}">
        <p14:creationId xmlns:p14="http://schemas.microsoft.com/office/powerpoint/2010/main" val="5019875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题名的句法与表达</a:t>
            </a:r>
            <a:endParaRPr lang="zh-CN" altLang="en-US" dirty="0"/>
          </a:p>
        </p:txBody>
      </p:sp>
      <p:sp>
        <p:nvSpPr>
          <p:cNvPr id="3" name="内容占位符 2"/>
          <p:cNvSpPr>
            <a:spLocks noGrp="1"/>
          </p:cNvSpPr>
          <p:nvPr>
            <p:ph idx="1"/>
          </p:nvPr>
        </p:nvSpPr>
        <p:spPr/>
        <p:txBody>
          <a:bodyPr/>
          <a:lstStyle/>
          <a:p>
            <a:r>
              <a:rPr lang="zh-CN" altLang="en-US" dirty="0"/>
              <a:t>介词</a:t>
            </a:r>
            <a:r>
              <a:rPr lang="zh-CN" altLang="en-US" dirty="0" smtClean="0"/>
              <a:t>不当问题</a:t>
            </a:r>
            <a:endParaRPr lang="en-US" altLang="zh-CN" dirty="0" smtClean="0"/>
          </a:p>
          <a:p>
            <a:endParaRPr lang="en-US" altLang="zh-CN" dirty="0" smtClean="0"/>
          </a:p>
          <a:p>
            <a:r>
              <a:rPr lang="en-US" altLang="zh-CN" dirty="0" smtClean="0"/>
              <a:t>Linear programming method </a:t>
            </a:r>
            <a:r>
              <a:rPr lang="en-US" altLang="zh-CN" b="1" dirty="0" smtClean="0"/>
              <a:t>of</a:t>
            </a:r>
            <a:r>
              <a:rPr lang="en-US" altLang="zh-CN" dirty="0" smtClean="0"/>
              <a:t> optimization </a:t>
            </a:r>
            <a:r>
              <a:rPr lang="en-US" altLang="zh-CN" b="1" dirty="0"/>
              <a:t>of</a:t>
            </a:r>
            <a:r>
              <a:rPr lang="en-US" altLang="zh-CN" dirty="0" smtClean="0"/>
              <a:t> systems </a:t>
            </a:r>
            <a:r>
              <a:rPr lang="en-US" altLang="zh-CN" b="1" dirty="0"/>
              <a:t>of</a:t>
            </a:r>
            <a:r>
              <a:rPr lang="en-US" altLang="zh-CN" dirty="0" smtClean="0"/>
              <a:t> partial differential equation</a:t>
            </a:r>
          </a:p>
          <a:p>
            <a:r>
              <a:rPr lang="zh-CN" altLang="en-US" dirty="0" smtClean="0"/>
              <a:t>偏微分方程系统最优化的线性程序设计方法</a:t>
            </a:r>
            <a:endParaRPr lang="en-US" altLang="zh-CN" dirty="0" smtClean="0"/>
          </a:p>
          <a:p>
            <a:endParaRPr lang="en-US" altLang="zh-CN" dirty="0"/>
          </a:p>
          <a:p>
            <a:r>
              <a:rPr lang="en-US" altLang="zh-CN" dirty="0" smtClean="0"/>
              <a:t>Linear programming </a:t>
            </a:r>
            <a:r>
              <a:rPr lang="en-US" altLang="zh-CN" dirty="0"/>
              <a:t>method </a:t>
            </a:r>
            <a:r>
              <a:rPr lang="en-US" altLang="zh-CN" b="1" dirty="0"/>
              <a:t>f</a:t>
            </a:r>
            <a:r>
              <a:rPr lang="en-US" altLang="zh-CN" b="1" dirty="0" smtClean="0"/>
              <a:t>or</a:t>
            </a:r>
            <a:r>
              <a:rPr lang="en-US" altLang="zh-CN" dirty="0" smtClean="0"/>
              <a:t> optimization </a:t>
            </a:r>
            <a:r>
              <a:rPr lang="en-US" altLang="zh-CN" b="1" dirty="0" smtClean="0"/>
              <a:t>of</a:t>
            </a:r>
            <a:r>
              <a:rPr lang="en-US" altLang="zh-CN" dirty="0" smtClean="0"/>
              <a:t> partial differential equation systems</a:t>
            </a:r>
          </a:p>
        </p:txBody>
      </p:sp>
    </p:spTree>
    <p:extLst>
      <p:ext uri="{BB962C8B-B14F-4D97-AF65-F5344CB8AC3E}">
        <p14:creationId xmlns:p14="http://schemas.microsoft.com/office/powerpoint/2010/main" val="2812970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题名的基本要求</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4400" dirty="0" smtClean="0"/>
              <a:t>ABC</a:t>
            </a:r>
            <a:endParaRPr lang="zh-CN" altLang="en-US" sz="4400" dirty="0"/>
          </a:p>
        </p:txBody>
      </p:sp>
    </p:spTree>
    <p:extLst>
      <p:ext uri="{BB962C8B-B14F-4D97-AF65-F5344CB8AC3E}">
        <p14:creationId xmlns:p14="http://schemas.microsoft.com/office/powerpoint/2010/main" val="3201247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题名的句法与表达</a:t>
            </a:r>
            <a:endParaRPr lang="zh-CN" altLang="en-US" dirty="0"/>
          </a:p>
        </p:txBody>
      </p:sp>
      <p:sp>
        <p:nvSpPr>
          <p:cNvPr id="3" name="内容占位符 2"/>
          <p:cNvSpPr>
            <a:spLocks noGrp="1"/>
          </p:cNvSpPr>
          <p:nvPr>
            <p:ph idx="1"/>
          </p:nvPr>
        </p:nvSpPr>
        <p:spPr/>
        <p:txBody>
          <a:bodyPr/>
          <a:lstStyle/>
          <a:p>
            <a:r>
              <a:rPr lang="zh-CN" altLang="en-US" dirty="0"/>
              <a:t>介词</a:t>
            </a:r>
            <a:r>
              <a:rPr lang="zh-CN" altLang="en-US" dirty="0" smtClean="0"/>
              <a:t>不当问题</a:t>
            </a:r>
            <a:endParaRPr lang="en-US" altLang="zh-CN" dirty="0" smtClean="0"/>
          </a:p>
          <a:p>
            <a:endParaRPr lang="en-US" altLang="zh-CN" dirty="0" smtClean="0"/>
          </a:p>
          <a:p>
            <a:r>
              <a:rPr lang="en-US" altLang="zh-CN" dirty="0" smtClean="0"/>
              <a:t>Formulation </a:t>
            </a:r>
            <a:r>
              <a:rPr lang="en-US" altLang="zh-CN" b="1" dirty="0" smtClean="0"/>
              <a:t>of</a:t>
            </a:r>
            <a:r>
              <a:rPr lang="en-US" altLang="zh-CN" dirty="0" smtClean="0"/>
              <a:t> equations </a:t>
            </a:r>
            <a:r>
              <a:rPr lang="en-US" altLang="zh-CN" b="1" dirty="0" smtClean="0"/>
              <a:t>of</a:t>
            </a:r>
            <a:r>
              <a:rPr lang="en-US" altLang="zh-CN" dirty="0" smtClean="0"/>
              <a:t> vertical motion </a:t>
            </a:r>
            <a:r>
              <a:rPr lang="en-US" altLang="zh-CN" b="1" dirty="0" smtClean="0"/>
              <a:t>of</a:t>
            </a:r>
            <a:r>
              <a:rPr lang="en-US" altLang="zh-CN" dirty="0" smtClean="0"/>
              <a:t> finite element form for vehicle-bridge interaction system</a:t>
            </a:r>
          </a:p>
          <a:p>
            <a:r>
              <a:rPr lang="zh-CN" altLang="en-US" dirty="0" smtClean="0"/>
              <a:t>车桥相互作用系统有限元形式的竖向运动方程</a:t>
            </a:r>
            <a:endParaRPr lang="en-US" altLang="zh-CN" dirty="0" smtClean="0"/>
          </a:p>
          <a:p>
            <a:endParaRPr lang="en-US" altLang="zh-CN" dirty="0"/>
          </a:p>
          <a:p>
            <a:r>
              <a:rPr lang="en-US" altLang="zh-CN" dirty="0" smtClean="0"/>
              <a:t>Finite element </a:t>
            </a:r>
            <a:r>
              <a:rPr lang="en-US" altLang="zh-CN" b="1" dirty="0" smtClean="0"/>
              <a:t>based</a:t>
            </a:r>
            <a:r>
              <a:rPr lang="en-US" altLang="zh-CN" dirty="0" smtClean="0"/>
              <a:t> formulations </a:t>
            </a:r>
            <a:r>
              <a:rPr lang="en-US" altLang="zh-CN" b="1" dirty="0" smtClean="0"/>
              <a:t>for</a:t>
            </a:r>
            <a:r>
              <a:rPr lang="en-US" altLang="zh-CN" dirty="0" smtClean="0"/>
              <a:t> vehicle-bridge interaction system considering vertical motion</a:t>
            </a:r>
          </a:p>
        </p:txBody>
      </p:sp>
    </p:spTree>
    <p:extLst>
      <p:ext uri="{BB962C8B-B14F-4D97-AF65-F5344CB8AC3E}">
        <p14:creationId xmlns:p14="http://schemas.microsoft.com/office/powerpoint/2010/main" val="25541564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题名的句法与表达</a:t>
            </a:r>
            <a:endParaRPr lang="zh-CN" altLang="en-US" dirty="0"/>
          </a:p>
        </p:txBody>
      </p:sp>
      <p:sp>
        <p:nvSpPr>
          <p:cNvPr id="3" name="内容占位符 2"/>
          <p:cNvSpPr>
            <a:spLocks noGrp="1"/>
          </p:cNvSpPr>
          <p:nvPr>
            <p:ph idx="1"/>
          </p:nvPr>
        </p:nvSpPr>
        <p:spPr/>
        <p:txBody>
          <a:bodyPr/>
          <a:lstStyle/>
          <a:p>
            <a:r>
              <a:rPr lang="zh-CN" altLang="en-US" dirty="0"/>
              <a:t>介词</a:t>
            </a:r>
            <a:r>
              <a:rPr lang="zh-CN" altLang="en-US" dirty="0" smtClean="0"/>
              <a:t>不当问题</a:t>
            </a:r>
            <a:endParaRPr lang="en-US" altLang="zh-CN" dirty="0" smtClean="0"/>
          </a:p>
          <a:p>
            <a:endParaRPr lang="en-US" altLang="zh-CN" dirty="0" smtClean="0"/>
          </a:p>
          <a:p>
            <a:r>
              <a:rPr lang="en-US" altLang="zh-CN" dirty="0" smtClean="0"/>
              <a:t>Chinese characteristics new machines</a:t>
            </a:r>
          </a:p>
          <a:p>
            <a:r>
              <a:rPr lang="zh-CN" altLang="en-US" dirty="0"/>
              <a:t>具有中国</a:t>
            </a:r>
            <a:r>
              <a:rPr lang="zh-CN" altLang="en-US" dirty="0" smtClean="0"/>
              <a:t>特色的新型机器</a:t>
            </a:r>
            <a:endParaRPr lang="en-US" altLang="zh-CN" dirty="0" smtClean="0"/>
          </a:p>
          <a:p>
            <a:endParaRPr lang="en-US" altLang="zh-CN" dirty="0"/>
          </a:p>
          <a:p>
            <a:r>
              <a:rPr lang="en-US" altLang="zh-CN" dirty="0" smtClean="0"/>
              <a:t>New types of machines with Chinese characteristics</a:t>
            </a:r>
          </a:p>
        </p:txBody>
      </p:sp>
    </p:spTree>
    <p:extLst>
      <p:ext uri="{BB962C8B-B14F-4D97-AF65-F5344CB8AC3E}">
        <p14:creationId xmlns:p14="http://schemas.microsoft.com/office/powerpoint/2010/main" val="37164526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lgn="ctr">
              <a:buNone/>
            </a:pPr>
            <a:endParaRPr lang="en-US" altLang="zh-CN" sz="4400" dirty="0" smtClean="0"/>
          </a:p>
          <a:p>
            <a:pPr marL="0" indent="0" algn="ctr">
              <a:buNone/>
            </a:pPr>
            <a:r>
              <a:rPr lang="en-US" altLang="zh-CN" sz="4400" dirty="0" smtClean="0"/>
              <a:t>Academic letter writing</a:t>
            </a:r>
            <a:endParaRPr lang="zh-CN" altLang="en-US" sz="4400" dirty="0"/>
          </a:p>
        </p:txBody>
      </p:sp>
    </p:spTree>
    <p:extLst>
      <p:ext uri="{BB962C8B-B14F-4D97-AF65-F5344CB8AC3E}">
        <p14:creationId xmlns:p14="http://schemas.microsoft.com/office/powerpoint/2010/main" val="11176835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CV</a:t>
            </a:r>
            <a:endParaRPr lang="zh-CN" altLang="en-US" dirty="0"/>
          </a:p>
        </p:txBody>
      </p:sp>
      <p:sp>
        <p:nvSpPr>
          <p:cNvPr id="3" name="内容占位符 2"/>
          <p:cNvSpPr>
            <a:spLocks noGrp="1"/>
          </p:cNvSpPr>
          <p:nvPr>
            <p:ph idx="1"/>
          </p:nvPr>
        </p:nvSpPr>
        <p:spPr/>
        <p:txBody>
          <a:bodyPr>
            <a:noAutofit/>
          </a:bodyPr>
          <a:lstStyle/>
          <a:p>
            <a:r>
              <a:rPr lang="en-US" altLang="zh-CN" sz="3200" dirty="0" smtClean="0">
                <a:latin typeface="Times New Roman" panose="02020603050405020304" pitchFamily="18" charset="0"/>
                <a:cs typeface="Times New Roman" panose="02020603050405020304" pitchFamily="18" charset="0"/>
              </a:rPr>
              <a:t>The curriculum vitae, also called a CV, is often used for academic conferences or academic exchange purposes. If you are applying for academic exchange programs, such as doing research at the doctoral/postdoctoral level, teaching in a foreign institute as a researcher, a visiting scholar or a visiting professor, you will enclose your CV for the experts’ consideration. </a:t>
            </a:r>
            <a:r>
              <a:rPr lang="en-US" altLang="zh-CN" sz="3200" dirty="0" smtClean="0">
                <a:solidFill>
                  <a:srgbClr val="FF0000"/>
                </a:solidFill>
                <a:latin typeface="Times New Roman" panose="02020603050405020304" pitchFamily="18" charset="0"/>
                <a:cs typeface="Times New Roman" panose="02020603050405020304" pitchFamily="18" charset="0"/>
              </a:rPr>
              <a:t>To write such a CV, you should try to construct scholarly identity―your abilities as a researcher, teacher, or publishing scholar within your discipline.</a:t>
            </a:r>
            <a:endParaRPr lang="zh-CN" altLang="en-US"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4491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Format of a CV</a:t>
            </a:r>
            <a:endParaRPr lang="zh-CN" altLang="en-US" dirty="0"/>
          </a:p>
        </p:txBody>
      </p:sp>
      <p:sp>
        <p:nvSpPr>
          <p:cNvPr id="3" name="内容占位符 2"/>
          <p:cNvSpPr>
            <a:spLocks noGrp="1"/>
          </p:cNvSpPr>
          <p:nvPr>
            <p:ph idx="1"/>
          </p:nvPr>
        </p:nvSpPr>
        <p:spPr>
          <a:xfrm>
            <a:off x="477671" y="1825624"/>
            <a:ext cx="11232107" cy="4711653"/>
          </a:xfrm>
        </p:spPr>
        <p:txBody>
          <a:bodyPr>
            <a:normAutofit/>
          </a:bodyPr>
          <a:lstStyle/>
          <a:p>
            <a:r>
              <a:rPr lang="en-US" altLang="zh-CN" dirty="0" smtClean="0"/>
              <a:t>Name, affiliation, address, phone, fax and email address</a:t>
            </a:r>
          </a:p>
          <a:p>
            <a:r>
              <a:rPr lang="en-US" altLang="zh-CN" dirty="0" smtClean="0"/>
              <a:t>Education background</a:t>
            </a:r>
          </a:p>
          <a:p>
            <a:r>
              <a:rPr lang="en-US" altLang="zh-CN" dirty="0" smtClean="0"/>
              <a:t>Research areas/interests</a:t>
            </a:r>
          </a:p>
          <a:p>
            <a:r>
              <a:rPr lang="en-US" altLang="zh-CN" dirty="0" smtClean="0"/>
              <a:t>Teaching experiences</a:t>
            </a:r>
          </a:p>
          <a:p>
            <a:r>
              <a:rPr lang="en-US" altLang="zh-CN" dirty="0" smtClean="0"/>
              <a:t>Selected publications, conference presentations</a:t>
            </a:r>
          </a:p>
          <a:p>
            <a:r>
              <a:rPr lang="en-US" altLang="zh-CN" dirty="0" smtClean="0"/>
              <a:t>Honors and awards</a:t>
            </a:r>
          </a:p>
          <a:p>
            <a:r>
              <a:rPr lang="en-US" altLang="zh-CN" dirty="0" smtClean="0"/>
              <a:t>Skills/training</a:t>
            </a:r>
          </a:p>
          <a:p>
            <a:r>
              <a:rPr lang="en-US" altLang="zh-CN" dirty="0" smtClean="0"/>
              <a:t>Personal details: date of birth, place of birth, nationality, marital status</a:t>
            </a:r>
            <a:endParaRPr lang="zh-CN" altLang="en-US" dirty="0"/>
          </a:p>
        </p:txBody>
      </p:sp>
    </p:spTree>
    <p:extLst>
      <p:ext uri="{BB962C8B-B14F-4D97-AF65-F5344CB8AC3E}">
        <p14:creationId xmlns:p14="http://schemas.microsoft.com/office/powerpoint/2010/main" val="147665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Objective </a:t>
            </a:r>
          </a:p>
          <a:p>
            <a:endParaRPr lang="en-US" altLang="zh-CN" dirty="0"/>
          </a:p>
          <a:p>
            <a:r>
              <a:rPr lang="en-US" altLang="zh-CN" dirty="0" smtClean="0"/>
              <a:t>e.g.</a:t>
            </a:r>
          </a:p>
          <a:p>
            <a:endParaRPr lang="en-US" altLang="zh-CN" dirty="0"/>
          </a:p>
          <a:p>
            <a:r>
              <a:rPr lang="en-US" altLang="zh-CN" dirty="0" smtClean="0"/>
              <a:t>To pursue a Ph.D. in Environmental Science and Engineering</a:t>
            </a:r>
            <a:endParaRPr lang="zh-CN" altLang="en-US" dirty="0"/>
          </a:p>
        </p:txBody>
      </p:sp>
    </p:spTree>
    <p:extLst>
      <p:ext uri="{BB962C8B-B14F-4D97-AF65-F5344CB8AC3E}">
        <p14:creationId xmlns:p14="http://schemas.microsoft.com/office/powerpoint/2010/main" val="35050023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3600" dirty="0" smtClean="0"/>
              <a:t>Working experience</a:t>
            </a:r>
          </a:p>
          <a:p>
            <a:endParaRPr lang="en-US" altLang="zh-CN" dirty="0"/>
          </a:p>
          <a:p>
            <a:r>
              <a:rPr lang="en-US" altLang="zh-CN" dirty="0" smtClean="0"/>
              <a:t>Teaching positions held</a:t>
            </a:r>
          </a:p>
          <a:p>
            <a:r>
              <a:rPr lang="en-US" altLang="zh-CN" dirty="0" smtClean="0"/>
              <a:t>Administrative positions held</a:t>
            </a:r>
          </a:p>
          <a:p>
            <a:endParaRPr lang="en-US" altLang="zh-CN" dirty="0"/>
          </a:p>
          <a:p>
            <a:endParaRPr lang="zh-CN" altLang="en-US" dirty="0"/>
          </a:p>
        </p:txBody>
      </p:sp>
    </p:spTree>
    <p:extLst>
      <p:ext uri="{BB962C8B-B14F-4D97-AF65-F5344CB8AC3E}">
        <p14:creationId xmlns:p14="http://schemas.microsoft.com/office/powerpoint/2010/main" val="25059415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3600" dirty="0" smtClean="0"/>
              <a:t>Publications</a:t>
            </a:r>
          </a:p>
          <a:p>
            <a:endParaRPr lang="en-US" altLang="zh-CN" dirty="0"/>
          </a:p>
          <a:p>
            <a:r>
              <a:rPr lang="en-US" altLang="zh-CN" dirty="0" smtClean="0"/>
              <a:t>Works in progress</a:t>
            </a:r>
            <a:r>
              <a:rPr lang="zh-CN" altLang="en-US" dirty="0" smtClean="0"/>
              <a:t>（尤其是刚毕业要找工作的）</a:t>
            </a:r>
            <a:endParaRPr lang="zh-CN" altLang="en-US" dirty="0"/>
          </a:p>
        </p:txBody>
      </p:sp>
    </p:spTree>
    <p:extLst>
      <p:ext uri="{BB962C8B-B14F-4D97-AF65-F5344CB8AC3E}">
        <p14:creationId xmlns:p14="http://schemas.microsoft.com/office/powerpoint/2010/main" val="40401186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Editorial experience</a:t>
            </a:r>
          </a:p>
          <a:p>
            <a:endParaRPr lang="en-US" altLang="zh-CN" dirty="0"/>
          </a:p>
          <a:p>
            <a:r>
              <a:rPr lang="en-US" altLang="zh-CN" dirty="0" smtClean="0"/>
              <a:t>Professional membership</a:t>
            </a:r>
          </a:p>
          <a:p>
            <a:endParaRPr lang="en-US" altLang="zh-CN" dirty="0"/>
          </a:p>
          <a:p>
            <a:r>
              <a:rPr lang="en-US" altLang="zh-CN" dirty="0" smtClean="0"/>
              <a:t>Grants</a:t>
            </a:r>
          </a:p>
          <a:p>
            <a:endParaRPr lang="en-US" altLang="zh-CN" dirty="0"/>
          </a:p>
          <a:p>
            <a:r>
              <a:rPr lang="en-US" altLang="zh-CN" dirty="0" smtClean="0"/>
              <a:t>Research projects</a:t>
            </a:r>
            <a:endParaRPr lang="zh-CN" altLang="en-US" dirty="0"/>
          </a:p>
        </p:txBody>
      </p:sp>
    </p:spTree>
    <p:extLst>
      <p:ext uri="{BB962C8B-B14F-4D97-AF65-F5344CB8AC3E}">
        <p14:creationId xmlns:p14="http://schemas.microsoft.com/office/powerpoint/2010/main" val="29245859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Conference presentation</a:t>
            </a:r>
          </a:p>
          <a:p>
            <a:endParaRPr lang="en-US" altLang="zh-CN" dirty="0"/>
          </a:p>
          <a:p>
            <a:r>
              <a:rPr lang="en-US" altLang="zh-CN" dirty="0" smtClean="0"/>
              <a:t>Invited talks</a:t>
            </a:r>
            <a:endParaRPr lang="zh-CN" altLang="en-US" dirty="0"/>
          </a:p>
        </p:txBody>
      </p:sp>
    </p:spTree>
    <p:extLst>
      <p:ext uri="{BB962C8B-B14F-4D97-AF65-F5344CB8AC3E}">
        <p14:creationId xmlns:p14="http://schemas.microsoft.com/office/powerpoint/2010/main" val="3151943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题名的基本要求</a:t>
            </a:r>
            <a:endParaRPr lang="zh-CN" altLang="en-US" dirty="0"/>
          </a:p>
        </p:txBody>
      </p:sp>
      <p:sp>
        <p:nvSpPr>
          <p:cNvPr id="3" name="内容占位符 2"/>
          <p:cNvSpPr>
            <a:spLocks noGrp="1"/>
          </p:cNvSpPr>
          <p:nvPr>
            <p:ph idx="1"/>
          </p:nvPr>
        </p:nvSpPr>
        <p:spPr/>
        <p:txBody>
          <a:bodyPr/>
          <a:lstStyle/>
          <a:p>
            <a:r>
              <a:rPr lang="en-US" altLang="zh-CN" dirty="0" smtClean="0"/>
              <a:t>Accuracy</a:t>
            </a:r>
          </a:p>
          <a:p>
            <a:endParaRPr lang="en-US" altLang="zh-CN" dirty="0"/>
          </a:p>
          <a:p>
            <a:r>
              <a:rPr lang="zh-CN" altLang="en-US" dirty="0"/>
              <a:t>准确性</a:t>
            </a:r>
          </a:p>
        </p:txBody>
      </p:sp>
    </p:spTree>
    <p:extLst>
      <p:ext uri="{BB962C8B-B14F-4D97-AF65-F5344CB8AC3E}">
        <p14:creationId xmlns:p14="http://schemas.microsoft.com/office/powerpoint/2010/main" val="32680688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Personal statement</a:t>
            </a:r>
            <a:endParaRPr lang="zh-CN" altLang="en-US" dirty="0"/>
          </a:p>
        </p:txBody>
      </p:sp>
      <p:sp>
        <p:nvSpPr>
          <p:cNvPr id="3" name="内容占位符 2"/>
          <p:cNvSpPr>
            <a:spLocks noGrp="1"/>
          </p:cNvSpPr>
          <p:nvPr>
            <p:ph idx="1"/>
          </p:nvPr>
        </p:nvSpPr>
        <p:spPr/>
        <p:txBody>
          <a:bodyPr/>
          <a:lstStyle/>
          <a:p>
            <a:r>
              <a:rPr lang="en-US" altLang="zh-CN" dirty="0" smtClean="0"/>
              <a:t>A personal statement, as a component of the application, is a statement introducing yourself to a committee/institution. It is used to supplement the information presented in the application with specific examples and convincing facts. More importantly, it aids the committee/institution to learn more about you so as to offer you a place or a fellowship/award in preference to your competitors. This statement often centers on your interests in the particular program or position, your personal background, the reasons for doing the graduate work, and your goals. The committee/institution will welcome any factors you wish to bring to its attention concerning your academic and work experience to date.</a:t>
            </a:r>
            <a:endParaRPr lang="zh-CN" altLang="en-US" dirty="0"/>
          </a:p>
        </p:txBody>
      </p:sp>
    </p:spTree>
    <p:extLst>
      <p:ext uri="{BB962C8B-B14F-4D97-AF65-F5344CB8AC3E}">
        <p14:creationId xmlns:p14="http://schemas.microsoft.com/office/powerpoint/2010/main" val="35678213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81287"/>
          </a:xfrm>
        </p:spPr>
        <p:txBody>
          <a:bodyPr/>
          <a:lstStyle/>
          <a:p>
            <a:r>
              <a:rPr lang="en-US" altLang="zh-CN" dirty="0" smtClean="0"/>
              <a:t>Format of personal statements</a:t>
            </a:r>
            <a:endParaRPr lang="zh-CN" altLang="en-US" dirty="0"/>
          </a:p>
        </p:txBody>
      </p:sp>
      <p:sp>
        <p:nvSpPr>
          <p:cNvPr id="3" name="内容占位符 2"/>
          <p:cNvSpPr>
            <a:spLocks noGrp="1"/>
          </p:cNvSpPr>
          <p:nvPr>
            <p:ph idx="1"/>
          </p:nvPr>
        </p:nvSpPr>
        <p:spPr>
          <a:xfrm>
            <a:off x="838200" y="1269242"/>
            <a:ext cx="10515600" cy="5404513"/>
          </a:xfrm>
        </p:spPr>
        <p:txBody>
          <a:bodyPr/>
          <a:lstStyle/>
          <a:p>
            <a:r>
              <a:rPr lang="en-US" altLang="zh-CN" dirty="0" smtClean="0"/>
              <a:t>Your purpose/interest in the particular program/position</a:t>
            </a:r>
          </a:p>
          <a:p>
            <a:endParaRPr lang="en-US" altLang="zh-CN" dirty="0" smtClean="0"/>
          </a:p>
          <a:p>
            <a:r>
              <a:rPr lang="en-US" altLang="zh-CN" dirty="0" smtClean="0"/>
              <a:t>Background information supporting your interest or purpose: academic qualifications, previous research experience, current research interests, other related experience</a:t>
            </a:r>
          </a:p>
          <a:p>
            <a:endParaRPr lang="en-US" altLang="zh-CN" dirty="0" smtClean="0"/>
          </a:p>
          <a:p>
            <a:r>
              <a:rPr lang="en-US" altLang="zh-CN" dirty="0" smtClean="0"/>
              <a:t>Career goals</a:t>
            </a:r>
          </a:p>
          <a:p>
            <a:endParaRPr lang="en-US" altLang="zh-CN" dirty="0"/>
          </a:p>
          <a:p>
            <a:r>
              <a:rPr lang="en-US" altLang="zh-CN" dirty="0" smtClean="0"/>
              <a:t>The reasons why you want to join a certain institution/university</a:t>
            </a:r>
          </a:p>
          <a:p>
            <a:endParaRPr lang="en-US" altLang="zh-CN" dirty="0" smtClean="0"/>
          </a:p>
          <a:p>
            <a:r>
              <a:rPr lang="en-US" altLang="zh-CN" dirty="0" smtClean="0"/>
              <a:t>Restatement of your interest or goal (optional)</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8347044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53991"/>
          </a:xfrm>
        </p:spPr>
        <p:txBody>
          <a:bodyPr>
            <a:normAutofit/>
          </a:bodyPr>
          <a:lstStyle/>
          <a:p>
            <a:pPr algn="ctr"/>
            <a:r>
              <a:rPr lang="en-US" altLang="zh-CN" sz="3600" dirty="0" smtClean="0"/>
              <a:t>Personal Statement for an Architecture Program</a:t>
            </a:r>
            <a:endParaRPr lang="zh-CN" altLang="en-US" sz="3600" dirty="0"/>
          </a:p>
        </p:txBody>
      </p:sp>
      <p:sp>
        <p:nvSpPr>
          <p:cNvPr id="3" name="内容占位符 2"/>
          <p:cNvSpPr>
            <a:spLocks noGrp="1"/>
          </p:cNvSpPr>
          <p:nvPr>
            <p:ph idx="1"/>
          </p:nvPr>
        </p:nvSpPr>
        <p:spPr>
          <a:xfrm>
            <a:off x="395785" y="1119116"/>
            <a:ext cx="11546006" cy="5500048"/>
          </a:xfrm>
        </p:spPr>
        <p:txBody>
          <a:bodyPr>
            <a:normAutofit/>
          </a:bodyPr>
          <a:lstStyle/>
          <a:p>
            <a:pPr indent="228600" algn="just"/>
            <a:r>
              <a:rPr lang="en-US" altLang="zh-CN" sz="3600" dirty="0" smtClean="0"/>
              <a:t>I strive to become a prominent professor and researcher of architecture in China in the new millennium. My purpose in pursuing a Ph.D. degree in the University of Pennsylvania, USA is to acquire both theoretical knowledge and practical skills at a higher level in this field. My main interest, among the concentrations of your Ph. D. program of architecture, is in urban design.</a:t>
            </a:r>
            <a:endParaRPr lang="zh-CN" altLang="en-US" sz="3600" dirty="0"/>
          </a:p>
        </p:txBody>
      </p:sp>
    </p:spTree>
    <p:extLst>
      <p:ext uri="{BB962C8B-B14F-4D97-AF65-F5344CB8AC3E}">
        <p14:creationId xmlns:p14="http://schemas.microsoft.com/office/powerpoint/2010/main" val="10394696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534" y="354842"/>
            <a:ext cx="11887199" cy="6223379"/>
          </a:xfrm>
        </p:spPr>
        <p:txBody>
          <a:bodyPr>
            <a:normAutofit/>
          </a:bodyPr>
          <a:lstStyle/>
          <a:p>
            <a:pPr indent="228600" algn="just"/>
            <a:r>
              <a:rPr lang="en-US" altLang="zh-CN" sz="3600" dirty="0" smtClean="0"/>
              <a:t>Urban areas require design, guidance and careful management to facilitate both a life of high quality and more resource-sensitive environments. In China, urban design has emerged as an independent discipline only recently. Fortunately, more and more attention has been paid to it. As a result of the rapid development in business and economic sectors, cities in China are currently undergoing a period of renovation and expansion at an unprecedented speed. Under these circumstances, professionals who can deal creatively with issues in urban design within existing cities and at the growth edge of metropolis are in great demand.</a:t>
            </a:r>
            <a:endParaRPr lang="zh-CN" altLang="en-US" sz="3600" dirty="0"/>
          </a:p>
        </p:txBody>
      </p:sp>
    </p:spTree>
    <p:extLst>
      <p:ext uri="{BB962C8B-B14F-4D97-AF65-F5344CB8AC3E}">
        <p14:creationId xmlns:p14="http://schemas.microsoft.com/office/powerpoint/2010/main" val="3714974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6477" y="245659"/>
            <a:ext cx="11914495" cy="6455391"/>
          </a:xfrm>
        </p:spPr>
        <p:txBody>
          <a:bodyPr/>
          <a:lstStyle/>
          <a:p>
            <a:pPr indent="228600"/>
            <a:r>
              <a:rPr lang="en-US" altLang="zh-CN" dirty="0" smtClean="0"/>
              <a:t>As an architect and a researcher in the Institute of Architectural Design and Research, </a:t>
            </a:r>
            <a:r>
              <a:rPr lang="en-US" altLang="zh-CN" dirty="0" err="1" smtClean="0"/>
              <a:t>Tongji</a:t>
            </a:r>
            <a:r>
              <a:rPr lang="en-US" altLang="zh-CN" dirty="0" smtClean="0"/>
              <a:t> University, Shanghai, China, I have acquired much first-hand experience through my involvement in urban design projects. In the Nanjing Road Redevelopment Project, for example, we were confronted with some challenging tasks. Nanjing Road in Shanghai is the most well-known commercial district in China with a history of over 150 years, and is regarded as an “architectural museum of the world” because of its variety of architectural styles. The project was initiated based on an analysis of the unique context of the district. I proposed a plan which aimed to develop new cultural and commercial functions while conserving its historical heritage, and this plan was very well received. Experience like this has greatly simulated me to further purpose my studies in the field of urban design. Particularly, I have an active interest in issues concerning revitalization and redevelopment of historical downtown areas. I believe this field of study is of special significance to a developing nation like China, a country with a long history and rich cultural heritage.</a:t>
            </a:r>
            <a:endParaRPr lang="zh-CN" altLang="en-US" dirty="0"/>
          </a:p>
        </p:txBody>
      </p:sp>
    </p:spTree>
    <p:extLst>
      <p:ext uri="{BB962C8B-B14F-4D97-AF65-F5344CB8AC3E}">
        <p14:creationId xmlns:p14="http://schemas.microsoft.com/office/powerpoint/2010/main" val="2785194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4716" y="532263"/>
            <a:ext cx="11655188" cy="5644700"/>
          </a:xfrm>
        </p:spPr>
        <p:txBody>
          <a:bodyPr>
            <a:normAutofit/>
          </a:bodyPr>
          <a:lstStyle/>
          <a:p>
            <a:r>
              <a:rPr lang="en-US" altLang="zh-CN" sz="3600" dirty="0" smtClean="0"/>
              <a:t>  I understand that the Ph.D. program in architecture at the University of Pennsylvania enjoys a worldwide reputation and that the faculty in the field of urban design is especially strong. The fine academic atmosphere and the first-class teaching and research will keep me up to date with the world’s cutting edge developments of architecture. Furthermore, its location in Philadelphia will provide me with a unique perspective on the challenges facing American urban areas in the 21</a:t>
            </a:r>
            <a:r>
              <a:rPr lang="en-US" altLang="zh-CN" sz="3600" baseline="30000" dirty="0" smtClean="0"/>
              <a:t>st</a:t>
            </a:r>
            <a:r>
              <a:rPr lang="en-US" altLang="zh-CN" sz="3600" dirty="0" smtClean="0"/>
              <a:t> century.</a:t>
            </a:r>
            <a:endParaRPr lang="zh-CN" altLang="en-US" sz="3600" dirty="0"/>
          </a:p>
        </p:txBody>
      </p:sp>
    </p:spTree>
    <p:extLst>
      <p:ext uri="{BB962C8B-B14F-4D97-AF65-F5344CB8AC3E}">
        <p14:creationId xmlns:p14="http://schemas.microsoft.com/office/powerpoint/2010/main" val="2407425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7421" y="300252"/>
            <a:ext cx="11873552" cy="6346208"/>
          </a:xfrm>
        </p:spPr>
        <p:txBody>
          <a:bodyPr>
            <a:noAutofit/>
          </a:bodyPr>
          <a:lstStyle/>
          <a:p>
            <a:pPr indent="228600"/>
            <a:r>
              <a:rPr lang="en-US" altLang="zh-CN" sz="3600" dirty="0" smtClean="0"/>
              <a:t>I received my master’s degree in architecture from </a:t>
            </a:r>
            <a:r>
              <a:rPr lang="en-US" altLang="zh-CN" sz="3600" dirty="0" err="1" smtClean="0"/>
              <a:t>Tongji</a:t>
            </a:r>
            <a:r>
              <a:rPr lang="en-US" altLang="zh-CN" sz="3600" dirty="0" smtClean="0"/>
              <a:t> University, which has the most prestigious architecture program in China. My study there has helped me lay a solid foundation in basic knowledge and skills in the subjects, and during that period I developed a strong interest in issues regarding urban development. I have also achieved a deeper understanding of urban design through my professional career as an architect at one of the top architectural institutes in China. With solid academic background and practical experience in the field, I believe the proposed Ph.D. education will provide me with broader view and exceptional creativity in seeking effective solutions to the related problems in architecture in contemporary China.</a:t>
            </a:r>
            <a:endParaRPr lang="zh-CN" altLang="en-US" sz="3600" dirty="0"/>
          </a:p>
        </p:txBody>
      </p:sp>
    </p:spTree>
    <p:extLst>
      <p:ext uri="{BB962C8B-B14F-4D97-AF65-F5344CB8AC3E}">
        <p14:creationId xmlns:p14="http://schemas.microsoft.com/office/powerpoint/2010/main" val="39876135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85753"/>
          </a:xfrm>
        </p:spPr>
        <p:txBody>
          <a:bodyPr>
            <a:normAutofit fontScale="90000"/>
          </a:bodyPr>
          <a:lstStyle/>
          <a:p>
            <a:r>
              <a:rPr lang="en-US" altLang="zh-CN" dirty="0" smtClean="0"/>
              <a:t>Application letter for academic exchange</a:t>
            </a:r>
            <a:endParaRPr lang="zh-CN" altLang="en-US" dirty="0"/>
          </a:p>
        </p:txBody>
      </p:sp>
      <p:sp>
        <p:nvSpPr>
          <p:cNvPr id="3" name="内容占位符 2"/>
          <p:cNvSpPr>
            <a:spLocks noGrp="1"/>
          </p:cNvSpPr>
          <p:nvPr>
            <p:ph idx="1"/>
          </p:nvPr>
        </p:nvSpPr>
        <p:spPr>
          <a:xfrm>
            <a:off x="109182" y="1392072"/>
            <a:ext cx="11914495" cy="5254388"/>
          </a:xfrm>
        </p:spPr>
        <p:txBody>
          <a:bodyPr>
            <a:normAutofit/>
          </a:bodyPr>
          <a:lstStyle/>
          <a:p>
            <a:pPr indent="228600"/>
            <a:r>
              <a:rPr lang="en-US" altLang="zh-CN" sz="3200" dirty="0" smtClean="0"/>
              <a:t>Sometimes as you would like to participate in an academic program or join an association, you will need to write an application letter. This may be the first impression which may give you an opportunity to make people aware that you are extremely worthy of admission. To meet your needs, it is important that you personally write your application, highlighting your aspirations, academic interest, current and recent research work, and accomplishments. An effective application letter will grab their attention and differentiate you from many other applicants competing for the same purpose, and consequently increase your chances of being accepted.</a:t>
            </a:r>
            <a:endParaRPr lang="zh-CN" altLang="en-US" sz="3200" dirty="0"/>
          </a:p>
        </p:txBody>
      </p:sp>
    </p:spTree>
    <p:extLst>
      <p:ext uri="{BB962C8B-B14F-4D97-AF65-F5344CB8AC3E}">
        <p14:creationId xmlns:p14="http://schemas.microsoft.com/office/powerpoint/2010/main" val="26758647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Format of application letter</a:t>
            </a:r>
            <a:endParaRPr lang="zh-CN" altLang="en-US" dirty="0"/>
          </a:p>
        </p:txBody>
      </p:sp>
      <p:sp>
        <p:nvSpPr>
          <p:cNvPr id="3" name="内容占位符 2"/>
          <p:cNvSpPr>
            <a:spLocks noGrp="1"/>
          </p:cNvSpPr>
          <p:nvPr>
            <p:ph idx="1"/>
          </p:nvPr>
        </p:nvSpPr>
        <p:spPr/>
        <p:txBody>
          <a:bodyPr/>
          <a:lstStyle/>
          <a:p>
            <a:r>
              <a:rPr lang="en-US" altLang="zh-CN" dirty="0" smtClean="0"/>
              <a:t>A brief self-introduction</a:t>
            </a:r>
          </a:p>
          <a:p>
            <a:r>
              <a:rPr lang="en-US" altLang="zh-CN" dirty="0" smtClean="0"/>
              <a:t>Purpose of the letter </a:t>
            </a:r>
            <a:endParaRPr lang="en-US" altLang="zh-CN" dirty="0"/>
          </a:p>
          <a:p>
            <a:r>
              <a:rPr lang="en-US" altLang="zh-CN" dirty="0" smtClean="0"/>
              <a:t>Related qualifications/skills</a:t>
            </a:r>
          </a:p>
          <a:p>
            <a:r>
              <a:rPr lang="en-US" altLang="zh-CN" dirty="0" smtClean="0"/>
              <a:t>Requested information</a:t>
            </a:r>
          </a:p>
          <a:p>
            <a:r>
              <a:rPr lang="en-US" altLang="zh-CN" dirty="0" smtClean="0"/>
              <a:t>Financial support</a:t>
            </a:r>
          </a:p>
          <a:p>
            <a:r>
              <a:rPr lang="en-US" altLang="zh-CN" dirty="0" smtClean="0"/>
              <a:t>Contact information</a:t>
            </a:r>
          </a:p>
          <a:p>
            <a:r>
              <a:rPr lang="en-US" altLang="zh-CN" dirty="0" smtClean="0"/>
              <a:t>Complimentary close</a:t>
            </a:r>
          </a:p>
          <a:p>
            <a:r>
              <a:rPr lang="en-US" altLang="zh-CN" dirty="0" smtClean="0"/>
              <a:t>Signature </a:t>
            </a:r>
            <a:endParaRPr lang="zh-CN" altLang="en-US" dirty="0"/>
          </a:p>
        </p:txBody>
      </p:sp>
    </p:spTree>
    <p:extLst>
      <p:ext uri="{BB962C8B-B14F-4D97-AF65-F5344CB8AC3E}">
        <p14:creationId xmlns:p14="http://schemas.microsoft.com/office/powerpoint/2010/main" val="30176383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Sample </a:t>
            </a:r>
            <a:endParaRPr lang="zh-CN" altLang="en-US" dirty="0"/>
          </a:p>
        </p:txBody>
      </p:sp>
      <p:sp>
        <p:nvSpPr>
          <p:cNvPr id="3" name="内容占位符 2"/>
          <p:cNvSpPr>
            <a:spLocks noGrp="1"/>
          </p:cNvSpPr>
          <p:nvPr>
            <p:ph idx="1"/>
          </p:nvPr>
        </p:nvSpPr>
        <p:spPr>
          <a:xfrm>
            <a:off x="327546" y="1825625"/>
            <a:ext cx="11586950" cy="4766244"/>
          </a:xfrm>
        </p:spPr>
        <p:txBody>
          <a:bodyPr>
            <a:normAutofit/>
          </a:bodyPr>
          <a:lstStyle/>
          <a:p>
            <a:r>
              <a:rPr lang="en-US" altLang="zh-CN" sz="3200" dirty="0" smtClean="0"/>
              <a:t>Dear Dr. Ripley,</a:t>
            </a:r>
          </a:p>
          <a:p>
            <a:pPr indent="228600"/>
            <a:r>
              <a:rPr lang="en-US" altLang="zh-CN" sz="3200" dirty="0" smtClean="0"/>
              <a:t>I am a researcher at School of Materials Engineering, Purdue University. I have devoted nearly five years to the study of how inexpensive housing can be made of native materials in Third World countries; I was intrigued by the recent accomplishments of you and your students in designing and providing “instant” housing to victims of the recent hurricane in Central America. Therefore, I wish to learn about construction techniques of developing new structures in your working group for six months, preferably during April through September.</a:t>
            </a:r>
            <a:endParaRPr lang="zh-CN" altLang="en-US" sz="3200" dirty="0"/>
          </a:p>
        </p:txBody>
      </p:sp>
    </p:spTree>
    <p:extLst>
      <p:ext uri="{BB962C8B-B14F-4D97-AF65-F5344CB8AC3E}">
        <p14:creationId xmlns:p14="http://schemas.microsoft.com/office/powerpoint/2010/main" val="35549799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32263"/>
            <a:ext cx="10515600" cy="5644700"/>
          </a:xfrm>
        </p:spPr>
        <p:txBody>
          <a:bodyPr/>
          <a:lstStyle/>
          <a:p>
            <a:r>
              <a:rPr lang="zh-CN" altLang="en-US" dirty="0" smtClean="0"/>
              <a:t>试比较以下题名</a:t>
            </a:r>
            <a:endParaRPr lang="en-US" altLang="zh-CN" dirty="0" smtClean="0"/>
          </a:p>
          <a:p>
            <a:endParaRPr lang="en-US" altLang="zh-CN" dirty="0" smtClean="0"/>
          </a:p>
          <a:p>
            <a:r>
              <a:rPr lang="en-US" altLang="zh-CN" dirty="0" smtClean="0"/>
              <a:t>1. Action of antibiotics on bacteria</a:t>
            </a:r>
          </a:p>
          <a:p>
            <a:r>
              <a:rPr lang="en-US" altLang="zh-CN" dirty="0" smtClean="0"/>
              <a:t>2. Preliminary observations on the effect of certain antibiotics on various species</a:t>
            </a:r>
          </a:p>
          <a:p>
            <a:r>
              <a:rPr lang="en-US" altLang="zh-CN" dirty="0" smtClean="0"/>
              <a:t>3. Action of streptomycin on Mycobacterium tuberculosis</a:t>
            </a:r>
          </a:p>
          <a:p>
            <a:r>
              <a:rPr lang="en-US" altLang="zh-CN" dirty="0" smtClean="0"/>
              <a:t>4. Inhibition of growth of Mycobacterium tuberculosis by </a:t>
            </a:r>
            <a:r>
              <a:rPr lang="en-US" altLang="zh-CN" dirty="0" err="1" smtClean="0"/>
              <a:t>strptomycin</a:t>
            </a:r>
            <a:endParaRPr lang="en-US" altLang="zh-CN" dirty="0" smtClean="0"/>
          </a:p>
          <a:p>
            <a:endParaRPr lang="en-US" altLang="zh-CN" dirty="0"/>
          </a:p>
          <a:p>
            <a:pPr marL="0" indent="0">
              <a:buNone/>
            </a:pP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3203517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5661" y="436728"/>
            <a:ext cx="11696130" cy="6018663"/>
          </a:xfrm>
        </p:spPr>
        <p:txBody>
          <a:bodyPr>
            <a:normAutofit/>
          </a:bodyPr>
          <a:lstStyle/>
          <a:p>
            <a:r>
              <a:rPr lang="en-US" altLang="zh-CN" sz="3600" dirty="0" smtClean="0"/>
              <a:t>During the past three years, I have been an assistant to Dr. Graham Benson who has shared the rostrum with you at many academic and global conferences on housing. Together we, along with a group of students, have spent the past two summers showing people in South Central Africa how to mix a specially prepared binder developed by our research lab with local materials to make durable homes in a matter of days. I would truly like to have the opportunity to do research work in your group so as to learn state-of-the-art technology in housing-building materials. </a:t>
            </a:r>
            <a:endParaRPr lang="zh-CN" altLang="en-US" sz="3600" dirty="0"/>
          </a:p>
        </p:txBody>
      </p:sp>
    </p:spTree>
    <p:extLst>
      <p:ext uri="{BB962C8B-B14F-4D97-AF65-F5344CB8AC3E}">
        <p14:creationId xmlns:p14="http://schemas.microsoft.com/office/powerpoint/2010/main" val="41082617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28048"/>
            <a:ext cx="10515600" cy="5248915"/>
          </a:xfrm>
        </p:spPr>
        <p:txBody>
          <a:bodyPr>
            <a:normAutofit/>
          </a:bodyPr>
          <a:lstStyle/>
          <a:p>
            <a:r>
              <a:rPr lang="en-US" altLang="zh-CN" sz="3200" dirty="0" smtClean="0"/>
              <a:t>I would greatly appreciate it if you could send me more information about application at your earliest convenience.</a:t>
            </a:r>
            <a:endParaRPr lang="zh-CN" altLang="en-US" sz="3200" dirty="0"/>
          </a:p>
        </p:txBody>
      </p:sp>
    </p:spTree>
    <p:extLst>
      <p:ext uri="{BB962C8B-B14F-4D97-AF65-F5344CB8AC3E}">
        <p14:creationId xmlns:p14="http://schemas.microsoft.com/office/powerpoint/2010/main" val="34940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Sample </a:t>
            </a:r>
            <a:endParaRPr lang="zh-CN" altLang="en-US" dirty="0"/>
          </a:p>
        </p:txBody>
      </p:sp>
      <p:sp>
        <p:nvSpPr>
          <p:cNvPr id="3" name="内容占位符 2"/>
          <p:cNvSpPr>
            <a:spLocks noGrp="1"/>
          </p:cNvSpPr>
          <p:nvPr>
            <p:ph idx="1"/>
          </p:nvPr>
        </p:nvSpPr>
        <p:spPr>
          <a:xfrm>
            <a:off x="368490" y="1501253"/>
            <a:ext cx="10985310" cy="5076968"/>
          </a:xfrm>
        </p:spPr>
        <p:txBody>
          <a:bodyPr>
            <a:normAutofit/>
          </a:bodyPr>
          <a:lstStyle/>
          <a:p>
            <a:r>
              <a:rPr lang="en-US" altLang="zh-CN" sz="3200" dirty="0" smtClean="0"/>
              <a:t>Dear Professor William,</a:t>
            </a:r>
          </a:p>
          <a:p>
            <a:r>
              <a:rPr lang="en-US" altLang="zh-CN" sz="3200" dirty="0"/>
              <a:t> </a:t>
            </a:r>
            <a:r>
              <a:rPr lang="en-US" altLang="zh-CN" sz="3200" dirty="0" smtClean="0"/>
              <a:t> I am a student in the Department of Physics, expecting to graduate with a bachelor’s degree in July next year. I am very much interested in pursuing a master’s degree in Particle Physics at the Particle Physics Department of Oxford University. Form my review of graduate programs and discussion with my professors. I find that that Oxford University has the largest particle physics group in the UK, with a large academic faculty. I intend to enter in the autumn of 2007.</a:t>
            </a:r>
            <a:endParaRPr lang="zh-CN" altLang="en-US" sz="3200" dirty="0"/>
          </a:p>
        </p:txBody>
      </p:sp>
    </p:spTree>
    <p:extLst>
      <p:ext uri="{BB962C8B-B14F-4D97-AF65-F5344CB8AC3E}">
        <p14:creationId xmlns:p14="http://schemas.microsoft.com/office/powerpoint/2010/main" val="64426794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68991"/>
            <a:ext cx="10515600" cy="5207972"/>
          </a:xfrm>
        </p:spPr>
        <p:txBody>
          <a:bodyPr/>
          <a:lstStyle/>
          <a:p>
            <a:r>
              <a:rPr lang="en-US" altLang="zh-CN" dirty="0" smtClean="0"/>
              <a:t>  </a:t>
            </a:r>
            <a:r>
              <a:rPr lang="en-US" altLang="zh-CN" sz="3600" dirty="0" smtClean="0"/>
              <a:t>In my undergraduate years, I have worked hard. As you can see from my curriculum vitae, my GPA in major courses is 3.8/4.0 and I have remained top 5% of about 100 students. I have also worked with Dr. Liu Wei and Professor Luo Lei on research topics like the applied physics at the enterprise level. Because of my excellence in study and research, I have been awarded scholarships three times. In addition, I am well-prepared linguistically to further my studies in the UK. My IELTS is 7.5 and my GRE is 1300.</a:t>
            </a:r>
          </a:p>
          <a:p>
            <a:endParaRPr lang="zh-CN" altLang="en-US" dirty="0"/>
          </a:p>
        </p:txBody>
      </p:sp>
    </p:spTree>
    <p:extLst>
      <p:ext uri="{BB962C8B-B14F-4D97-AF65-F5344CB8AC3E}">
        <p14:creationId xmlns:p14="http://schemas.microsoft.com/office/powerpoint/2010/main" val="21615532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I would be grateful if you would send me the application forms for admission and financial support at your earliest convenience. Thank you for your consideration.</a:t>
            </a:r>
          </a:p>
          <a:p>
            <a:endParaRPr lang="en-US" altLang="zh-CN" dirty="0"/>
          </a:p>
          <a:p>
            <a:r>
              <a:rPr lang="en-US" altLang="zh-CN" dirty="0" smtClean="0"/>
              <a:t>I look forward to hearing from you soon.</a:t>
            </a:r>
            <a:endParaRPr lang="zh-CN" altLang="en-US" dirty="0"/>
          </a:p>
        </p:txBody>
      </p:sp>
    </p:spTree>
    <p:extLst>
      <p:ext uri="{BB962C8B-B14F-4D97-AF65-F5344CB8AC3E}">
        <p14:creationId xmlns:p14="http://schemas.microsoft.com/office/powerpoint/2010/main" val="37790021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pPr marL="0" indent="0" algn="ctr">
              <a:buNone/>
            </a:pPr>
            <a:r>
              <a:rPr lang="zh-CN" altLang="en-US" sz="4400" dirty="0" smtClean="0"/>
              <a:t>感谢大家！</a:t>
            </a:r>
            <a:endParaRPr lang="zh-CN" altLang="en-US" sz="4400" dirty="0"/>
          </a:p>
        </p:txBody>
      </p:sp>
    </p:spTree>
    <p:extLst>
      <p:ext uri="{BB962C8B-B14F-4D97-AF65-F5344CB8AC3E}">
        <p14:creationId xmlns:p14="http://schemas.microsoft.com/office/powerpoint/2010/main" val="3883150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0251" y="532263"/>
            <a:ext cx="11655187" cy="6141492"/>
          </a:xfrm>
        </p:spPr>
        <p:txBody>
          <a:bodyPr>
            <a:normAutofit/>
          </a:bodyPr>
          <a:lstStyle/>
          <a:p>
            <a:r>
              <a:rPr lang="zh-CN" altLang="en-US" dirty="0" smtClean="0"/>
              <a:t>试比较以下题名</a:t>
            </a:r>
            <a:endParaRPr lang="en-US" altLang="zh-CN" dirty="0" smtClean="0"/>
          </a:p>
          <a:p>
            <a:endParaRPr lang="en-US" altLang="zh-CN" dirty="0" smtClean="0"/>
          </a:p>
          <a:p>
            <a:r>
              <a:rPr lang="en-US" altLang="zh-CN" dirty="0" smtClean="0"/>
              <a:t>1. Action of antibiotics on bacteria</a:t>
            </a:r>
          </a:p>
          <a:p>
            <a:r>
              <a:rPr lang="zh-CN" altLang="en-US" dirty="0" smtClean="0"/>
              <a:t>抗生素对细菌的作用</a:t>
            </a:r>
            <a:endParaRPr lang="en-US" altLang="zh-CN" dirty="0" smtClean="0"/>
          </a:p>
          <a:p>
            <a:r>
              <a:rPr lang="en-US" altLang="zh-CN" dirty="0" smtClean="0"/>
              <a:t>2. Preliminary observations on the effect of certain antibiotics on various species</a:t>
            </a:r>
          </a:p>
          <a:p>
            <a:r>
              <a:rPr lang="zh-CN" altLang="en-US" dirty="0"/>
              <a:t>某些</a:t>
            </a:r>
            <a:r>
              <a:rPr lang="zh-CN" altLang="en-US" dirty="0" smtClean="0"/>
              <a:t>抗生素对不同种类细菌的作用的初步观察</a:t>
            </a:r>
            <a:endParaRPr lang="en-US" altLang="zh-CN" dirty="0" smtClean="0"/>
          </a:p>
          <a:p>
            <a:r>
              <a:rPr lang="en-US" altLang="zh-CN" dirty="0" smtClean="0"/>
              <a:t>3. Action of streptomycin on Mycobacterium tuberculosis</a:t>
            </a:r>
          </a:p>
          <a:p>
            <a:r>
              <a:rPr lang="zh-CN" altLang="en-US" dirty="0" smtClean="0"/>
              <a:t>链霉素对结核分支杆菌的作用</a:t>
            </a:r>
            <a:endParaRPr lang="en-US" altLang="zh-CN" dirty="0" smtClean="0"/>
          </a:p>
          <a:p>
            <a:r>
              <a:rPr lang="en-US" altLang="zh-CN" dirty="0" smtClean="0"/>
              <a:t>4. Inhibition of growth of Mycobacterium tuberculosis by streptomycin</a:t>
            </a:r>
          </a:p>
          <a:p>
            <a:r>
              <a:rPr lang="zh-CN" altLang="en-US" dirty="0" smtClean="0"/>
              <a:t>链霉素对结合分支杆菌生长的抑制作用</a:t>
            </a:r>
            <a:endParaRPr lang="en-US" altLang="zh-CN" dirty="0" smtClean="0"/>
          </a:p>
          <a:p>
            <a:endParaRPr lang="en-US" altLang="zh-CN" dirty="0"/>
          </a:p>
          <a:p>
            <a:pPr marL="0" indent="0">
              <a:buNone/>
            </a:pP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443722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0251" y="532263"/>
            <a:ext cx="11655187" cy="6141492"/>
          </a:xfrm>
        </p:spPr>
        <p:txBody>
          <a:bodyPr>
            <a:normAutofit/>
          </a:bodyPr>
          <a:lstStyle/>
          <a:p>
            <a:r>
              <a:rPr lang="zh-CN" altLang="en-US" dirty="0" smtClean="0"/>
              <a:t>试比较以下题名</a:t>
            </a:r>
            <a:endParaRPr lang="en-US" altLang="zh-CN" dirty="0" smtClean="0"/>
          </a:p>
          <a:p>
            <a:endParaRPr lang="en-US" altLang="zh-CN" dirty="0" smtClean="0"/>
          </a:p>
          <a:p>
            <a:r>
              <a:rPr lang="en-US" altLang="zh-CN" dirty="0" smtClean="0"/>
              <a:t>1. Action of antibiotics on bacteria</a:t>
            </a:r>
          </a:p>
          <a:p>
            <a:r>
              <a:rPr lang="zh-CN" altLang="en-US" dirty="0" smtClean="0"/>
              <a:t>抗生素对细菌的作用</a:t>
            </a:r>
            <a:endParaRPr lang="en-US" altLang="zh-CN" dirty="0" smtClean="0"/>
          </a:p>
          <a:p>
            <a:endParaRPr lang="en-US" altLang="zh-CN" dirty="0" smtClean="0"/>
          </a:p>
          <a:p>
            <a:r>
              <a:rPr lang="zh-CN" altLang="en-US" dirty="0" smtClean="0"/>
              <a:t>简短且没有“冗词”，但是太简短而流于宽泛，使用了一般性术语，而不是专门的术语。如果使用该题名的论文讨论的不是所有</a:t>
            </a:r>
            <a:r>
              <a:rPr lang="en-US" altLang="zh-CN" dirty="0" smtClean="0"/>
              <a:t>antibiotics</a:t>
            </a:r>
            <a:r>
              <a:rPr lang="zh-CN" altLang="en-US" dirty="0" smtClean="0"/>
              <a:t>对所有</a:t>
            </a:r>
            <a:r>
              <a:rPr lang="en-US" altLang="zh-CN" dirty="0" smtClean="0"/>
              <a:t>bacteria</a:t>
            </a:r>
            <a:r>
              <a:rPr lang="zh-CN" altLang="en-US" dirty="0" smtClean="0"/>
              <a:t>的作用，那么这个题名就没有什么实质性的意义。</a:t>
            </a:r>
            <a:endParaRPr lang="en-US" altLang="zh-CN" dirty="0"/>
          </a:p>
          <a:p>
            <a:pPr marL="0" indent="0">
              <a:buNone/>
            </a:pP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5028267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0251" y="532263"/>
            <a:ext cx="11655187" cy="6141492"/>
          </a:xfrm>
        </p:spPr>
        <p:txBody>
          <a:bodyPr>
            <a:normAutofit/>
          </a:bodyPr>
          <a:lstStyle/>
          <a:p>
            <a:r>
              <a:rPr lang="zh-CN" altLang="en-US" dirty="0" smtClean="0"/>
              <a:t>试比较以下题名</a:t>
            </a:r>
            <a:endParaRPr lang="en-US" altLang="zh-CN" dirty="0" smtClean="0"/>
          </a:p>
          <a:p>
            <a:endParaRPr lang="en-US" altLang="zh-CN" dirty="0" smtClean="0"/>
          </a:p>
          <a:p>
            <a:r>
              <a:rPr lang="en-US" altLang="zh-CN" dirty="0" smtClean="0"/>
              <a:t>2. Preliminary observations on the effect of certain antibiotics on various species</a:t>
            </a:r>
          </a:p>
          <a:p>
            <a:r>
              <a:rPr lang="zh-CN" altLang="en-US" dirty="0"/>
              <a:t>某些</a:t>
            </a:r>
            <a:r>
              <a:rPr lang="zh-CN" altLang="en-US" dirty="0" smtClean="0"/>
              <a:t>抗生素对不同种类细菌的作用的初步观察</a:t>
            </a:r>
            <a:endParaRPr lang="en-US" altLang="zh-CN" dirty="0" smtClean="0"/>
          </a:p>
          <a:p>
            <a:endParaRPr lang="en-US" altLang="zh-CN" dirty="0" smtClean="0"/>
          </a:p>
          <a:p>
            <a:r>
              <a:rPr lang="zh-CN" altLang="en-US" dirty="0" smtClean="0"/>
              <a:t>显然更差，冗长且宽泛。</a:t>
            </a:r>
            <a:endParaRPr lang="en-US" altLang="zh-CN" dirty="0"/>
          </a:p>
          <a:p>
            <a:pPr marL="0" indent="0">
              <a:buNone/>
            </a:pP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1473376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3063</Words>
  <Application>Microsoft Office PowerPoint</Application>
  <PresentationFormat>宽屏</PresentationFormat>
  <Paragraphs>338</Paragraphs>
  <Slides>65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65</vt:i4>
      </vt:variant>
    </vt:vector>
  </HeadingPairs>
  <TitlesOfParts>
    <vt:vector size="71" baseType="lpstr">
      <vt:lpstr>宋体</vt:lpstr>
      <vt:lpstr>Arial</vt:lpstr>
      <vt:lpstr>Calibri</vt:lpstr>
      <vt:lpstr>Calibri Light</vt:lpstr>
      <vt:lpstr>Times New Roman</vt:lpstr>
      <vt:lpstr>Office 主题</vt:lpstr>
      <vt:lpstr>Scientific Writing</vt:lpstr>
      <vt:lpstr>标题</vt:lpstr>
      <vt:lpstr>题名的作用主要有两个方面</vt:lpstr>
      <vt:lpstr>题名的基本要求</vt:lpstr>
      <vt:lpstr>题名的基本要求</vt:lpstr>
      <vt:lpstr>PowerPoint 演示文稿</vt:lpstr>
      <vt:lpstr>PowerPoint 演示文稿</vt:lpstr>
      <vt:lpstr>PowerPoint 演示文稿</vt:lpstr>
      <vt:lpstr>PowerPoint 演示文稿</vt:lpstr>
      <vt:lpstr>PowerPoint 演示文稿</vt:lpstr>
      <vt:lpstr>PowerPoint 演示文稿</vt:lpstr>
      <vt:lpstr>More examples</vt:lpstr>
      <vt:lpstr>More examples</vt:lpstr>
      <vt:lpstr>More examples</vt:lpstr>
      <vt:lpstr>More examples</vt:lpstr>
      <vt:lpstr>More examples</vt:lpstr>
      <vt:lpstr>题名的基本要求</vt:lpstr>
      <vt:lpstr>PowerPoint 演示文稿</vt:lpstr>
      <vt:lpstr>PowerPoint 演示文稿</vt:lpstr>
      <vt:lpstr>PowerPoint 演示文稿</vt:lpstr>
      <vt:lpstr>PowerPoint 演示文稿</vt:lpstr>
      <vt:lpstr>题名的基本要求</vt:lpstr>
      <vt:lpstr>PowerPoint 演示文稿</vt:lpstr>
      <vt:lpstr>PowerPoint 演示文稿</vt:lpstr>
      <vt:lpstr>PowerPoint 演示文稿</vt:lpstr>
      <vt:lpstr>题名的句法类型</vt:lpstr>
      <vt:lpstr>题名的句法类型</vt:lpstr>
      <vt:lpstr>题名的句法类型</vt:lpstr>
      <vt:lpstr>题名的句法类型</vt:lpstr>
      <vt:lpstr>题名的句法类型</vt:lpstr>
      <vt:lpstr>题名的句法类型</vt:lpstr>
      <vt:lpstr>题名的句法类型</vt:lpstr>
      <vt:lpstr>题名的句法类型</vt:lpstr>
      <vt:lpstr>题名的句法类型</vt:lpstr>
      <vt:lpstr>题名的句法与表达</vt:lpstr>
      <vt:lpstr>题名的句法与表达</vt:lpstr>
      <vt:lpstr>题名的句法与表达</vt:lpstr>
      <vt:lpstr>题名的句法与表达</vt:lpstr>
      <vt:lpstr>题名的句法与表达</vt:lpstr>
      <vt:lpstr>题名的句法与表达</vt:lpstr>
      <vt:lpstr>题名的句法与表达</vt:lpstr>
      <vt:lpstr>PowerPoint 演示文稿</vt:lpstr>
      <vt:lpstr>CV</vt:lpstr>
      <vt:lpstr>Format of a CV</vt:lpstr>
      <vt:lpstr>PowerPoint 演示文稿</vt:lpstr>
      <vt:lpstr>PowerPoint 演示文稿</vt:lpstr>
      <vt:lpstr>PowerPoint 演示文稿</vt:lpstr>
      <vt:lpstr>PowerPoint 演示文稿</vt:lpstr>
      <vt:lpstr>PowerPoint 演示文稿</vt:lpstr>
      <vt:lpstr>Personal statement</vt:lpstr>
      <vt:lpstr>Format of personal statements</vt:lpstr>
      <vt:lpstr>Personal Statement for an Architecture Program</vt:lpstr>
      <vt:lpstr>PowerPoint 演示文稿</vt:lpstr>
      <vt:lpstr>PowerPoint 演示文稿</vt:lpstr>
      <vt:lpstr>PowerPoint 演示文稿</vt:lpstr>
      <vt:lpstr>PowerPoint 演示文稿</vt:lpstr>
      <vt:lpstr>Application letter for academic exchange</vt:lpstr>
      <vt:lpstr>Format of application letter</vt:lpstr>
      <vt:lpstr>Sample </vt:lpstr>
      <vt:lpstr>PowerPoint 演示文稿</vt:lpstr>
      <vt:lpstr>PowerPoint 演示文稿</vt:lpstr>
      <vt:lpstr>Sample </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Writing</dc:title>
  <dc:creator>gaoyuan</dc:creator>
  <cp:lastModifiedBy>gaoyuan</cp:lastModifiedBy>
  <cp:revision>40</cp:revision>
  <dcterms:created xsi:type="dcterms:W3CDTF">2018-01-06T01:53:58Z</dcterms:created>
  <dcterms:modified xsi:type="dcterms:W3CDTF">2018-01-07T02:55:26Z</dcterms:modified>
</cp:coreProperties>
</file>