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93148D3-6956-45EB-ADD1-0C1AE1B0CFAB}" type="datetimeFigureOut">
              <a:rPr lang="zh-CN" altLang="en-US" smtClean="0"/>
              <a:t>2017/9/23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BC8CDA-B34A-453D-B8D4-282BDC9E193E}" type="slidenum">
              <a:rPr lang="zh-CN" altLang="en-US" smtClean="0"/>
              <a:t>‹#›</a:t>
            </a:fld>
            <a:endParaRPr lang="zh-CN" altLang="en-US"/>
          </a:p>
        </p:txBody>
      </p:sp>
    </p:spTree>
    <p:extLst>
      <p:ext uri="{BB962C8B-B14F-4D97-AF65-F5344CB8AC3E}">
        <p14:creationId xmlns:p14="http://schemas.microsoft.com/office/powerpoint/2010/main" val="4254886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3148D3-6956-45EB-ADD1-0C1AE1B0CFAB}" type="datetimeFigureOut">
              <a:rPr lang="zh-CN" altLang="en-US" smtClean="0"/>
              <a:t>2017/9/23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BC8CDA-B34A-453D-B8D4-282BDC9E193E}" type="slidenum">
              <a:rPr lang="zh-CN" altLang="en-US" smtClean="0"/>
              <a:t>‹#›</a:t>
            </a:fld>
            <a:endParaRPr lang="zh-CN" altLang="en-US"/>
          </a:p>
        </p:txBody>
      </p:sp>
    </p:spTree>
    <p:extLst>
      <p:ext uri="{BB962C8B-B14F-4D97-AF65-F5344CB8AC3E}">
        <p14:creationId xmlns:p14="http://schemas.microsoft.com/office/powerpoint/2010/main" val="2131063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3148D3-6956-45EB-ADD1-0C1AE1B0CFAB}" type="datetimeFigureOut">
              <a:rPr lang="zh-CN" altLang="en-US" smtClean="0"/>
              <a:t>2017/9/23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BC8CDA-B34A-453D-B8D4-282BDC9E193E}" type="slidenum">
              <a:rPr lang="zh-CN" altLang="en-US" smtClean="0"/>
              <a:t>‹#›</a:t>
            </a:fld>
            <a:endParaRPr lang="zh-CN" altLang="en-US"/>
          </a:p>
        </p:txBody>
      </p:sp>
    </p:spTree>
    <p:extLst>
      <p:ext uri="{BB962C8B-B14F-4D97-AF65-F5344CB8AC3E}">
        <p14:creationId xmlns:p14="http://schemas.microsoft.com/office/powerpoint/2010/main" val="1167980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3148D3-6956-45EB-ADD1-0C1AE1B0CFAB}" type="datetimeFigureOut">
              <a:rPr lang="zh-CN" altLang="en-US" smtClean="0"/>
              <a:t>2017/9/23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BC8CDA-B34A-453D-B8D4-282BDC9E193E}" type="slidenum">
              <a:rPr lang="zh-CN" altLang="en-US" smtClean="0"/>
              <a:t>‹#›</a:t>
            </a:fld>
            <a:endParaRPr lang="zh-CN" altLang="en-US"/>
          </a:p>
        </p:txBody>
      </p:sp>
    </p:spTree>
    <p:extLst>
      <p:ext uri="{BB962C8B-B14F-4D97-AF65-F5344CB8AC3E}">
        <p14:creationId xmlns:p14="http://schemas.microsoft.com/office/powerpoint/2010/main" val="89174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93148D3-6956-45EB-ADD1-0C1AE1B0CFAB}" type="datetimeFigureOut">
              <a:rPr lang="zh-CN" altLang="en-US" smtClean="0"/>
              <a:t>2017/9/23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BC8CDA-B34A-453D-B8D4-282BDC9E193E}" type="slidenum">
              <a:rPr lang="zh-CN" altLang="en-US" smtClean="0"/>
              <a:t>‹#›</a:t>
            </a:fld>
            <a:endParaRPr lang="zh-CN" altLang="en-US"/>
          </a:p>
        </p:txBody>
      </p:sp>
    </p:spTree>
    <p:extLst>
      <p:ext uri="{BB962C8B-B14F-4D97-AF65-F5344CB8AC3E}">
        <p14:creationId xmlns:p14="http://schemas.microsoft.com/office/powerpoint/2010/main" val="3339152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93148D3-6956-45EB-ADD1-0C1AE1B0CFAB}" type="datetimeFigureOut">
              <a:rPr lang="zh-CN" altLang="en-US" smtClean="0"/>
              <a:t>2017/9/23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BC8CDA-B34A-453D-B8D4-282BDC9E193E}" type="slidenum">
              <a:rPr lang="zh-CN" altLang="en-US" smtClean="0"/>
              <a:t>‹#›</a:t>
            </a:fld>
            <a:endParaRPr lang="zh-CN" altLang="en-US"/>
          </a:p>
        </p:txBody>
      </p:sp>
    </p:spTree>
    <p:extLst>
      <p:ext uri="{BB962C8B-B14F-4D97-AF65-F5344CB8AC3E}">
        <p14:creationId xmlns:p14="http://schemas.microsoft.com/office/powerpoint/2010/main" val="366958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93148D3-6956-45EB-ADD1-0C1AE1B0CFAB}" type="datetimeFigureOut">
              <a:rPr lang="zh-CN" altLang="en-US" smtClean="0"/>
              <a:t>2017/9/23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6BC8CDA-B34A-453D-B8D4-282BDC9E193E}" type="slidenum">
              <a:rPr lang="zh-CN" altLang="en-US" smtClean="0"/>
              <a:t>‹#›</a:t>
            </a:fld>
            <a:endParaRPr lang="zh-CN" altLang="en-US"/>
          </a:p>
        </p:txBody>
      </p:sp>
    </p:spTree>
    <p:extLst>
      <p:ext uri="{BB962C8B-B14F-4D97-AF65-F5344CB8AC3E}">
        <p14:creationId xmlns:p14="http://schemas.microsoft.com/office/powerpoint/2010/main" val="145382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93148D3-6956-45EB-ADD1-0C1AE1B0CFAB}" type="datetimeFigureOut">
              <a:rPr lang="zh-CN" altLang="en-US" smtClean="0"/>
              <a:t>2017/9/23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6BC8CDA-B34A-453D-B8D4-282BDC9E193E}" type="slidenum">
              <a:rPr lang="zh-CN" altLang="en-US" smtClean="0"/>
              <a:t>‹#›</a:t>
            </a:fld>
            <a:endParaRPr lang="zh-CN" altLang="en-US"/>
          </a:p>
        </p:txBody>
      </p:sp>
    </p:spTree>
    <p:extLst>
      <p:ext uri="{BB962C8B-B14F-4D97-AF65-F5344CB8AC3E}">
        <p14:creationId xmlns:p14="http://schemas.microsoft.com/office/powerpoint/2010/main" val="4174428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3148D3-6956-45EB-ADD1-0C1AE1B0CFAB}" type="datetimeFigureOut">
              <a:rPr lang="zh-CN" altLang="en-US" smtClean="0"/>
              <a:t>2017/9/23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6BC8CDA-B34A-453D-B8D4-282BDC9E193E}" type="slidenum">
              <a:rPr lang="zh-CN" altLang="en-US" smtClean="0"/>
              <a:t>‹#›</a:t>
            </a:fld>
            <a:endParaRPr lang="zh-CN" altLang="en-US"/>
          </a:p>
        </p:txBody>
      </p:sp>
    </p:spTree>
    <p:extLst>
      <p:ext uri="{BB962C8B-B14F-4D97-AF65-F5344CB8AC3E}">
        <p14:creationId xmlns:p14="http://schemas.microsoft.com/office/powerpoint/2010/main" val="2335713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3148D3-6956-45EB-ADD1-0C1AE1B0CFAB}" type="datetimeFigureOut">
              <a:rPr lang="zh-CN" altLang="en-US" smtClean="0"/>
              <a:t>2017/9/23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BC8CDA-B34A-453D-B8D4-282BDC9E193E}" type="slidenum">
              <a:rPr lang="zh-CN" altLang="en-US" smtClean="0"/>
              <a:t>‹#›</a:t>
            </a:fld>
            <a:endParaRPr lang="zh-CN" altLang="en-US"/>
          </a:p>
        </p:txBody>
      </p:sp>
    </p:spTree>
    <p:extLst>
      <p:ext uri="{BB962C8B-B14F-4D97-AF65-F5344CB8AC3E}">
        <p14:creationId xmlns:p14="http://schemas.microsoft.com/office/powerpoint/2010/main" val="2140399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3148D3-6956-45EB-ADD1-0C1AE1B0CFAB}" type="datetimeFigureOut">
              <a:rPr lang="zh-CN" altLang="en-US" smtClean="0"/>
              <a:t>2017/9/23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BC8CDA-B34A-453D-B8D4-282BDC9E193E}" type="slidenum">
              <a:rPr lang="zh-CN" altLang="en-US" smtClean="0"/>
              <a:t>‹#›</a:t>
            </a:fld>
            <a:endParaRPr lang="zh-CN" altLang="en-US"/>
          </a:p>
        </p:txBody>
      </p:sp>
    </p:spTree>
    <p:extLst>
      <p:ext uri="{BB962C8B-B14F-4D97-AF65-F5344CB8AC3E}">
        <p14:creationId xmlns:p14="http://schemas.microsoft.com/office/powerpoint/2010/main" val="1347737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3148D3-6956-45EB-ADD1-0C1AE1B0CFAB}" type="datetimeFigureOut">
              <a:rPr lang="zh-CN" altLang="en-US" smtClean="0"/>
              <a:t>2017/9/23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C8CDA-B34A-453D-B8D4-282BDC9E193E}" type="slidenum">
              <a:rPr lang="zh-CN" altLang="en-US" smtClean="0"/>
              <a:t>‹#›</a:t>
            </a:fld>
            <a:endParaRPr lang="zh-CN" altLang="en-US"/>
          </a:p>
        </p:txBody>
      </p:sp>
    </p:spTree>
    <p:extLst>
      <p:ext uri="{BB962C8B-B14F-4D97-AF65-F5344CB8AC3E}">
        <p14:creationId xmlns:p14="http://schemas.microsoft.com/office/powerpoint/2010/main" val="792128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r"/>
            <a:r>
              <a:rPr lang="en-US" altLang="zh-CN" b="1" dirty="0" smtClean="0">
                <a:latin typeface="Times New Roman" panose="02020603050405020304" pitchFamily="18" charset="0"/>
                <a:cs typeface="Times New Roman" panose="02020603050405020304" pitchFamily="18" charset="0"/>
              </a:rPr>
              <a:t>Scientific writing</a:t>
            </a:r>
            <a:endParaRPr lang="zh-CN" altLang="en-US"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pPr algn="r"/>
            <a:r>
              <a:rPr lang="en-US" altLang="zh-CN" b="1" dirty="0" smtClean="0">
                <a:latin typeface="Times New Roman" panose="02020603050405020304" pitchFamily="18" charset="0"/>
                <a:cs typeface="Times New Roman" panose="02020603050405020304" pitchFamily="18" charset="0"/>
              </a:rPr>
              <a:t>Week two</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664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729551"/>
            <a:ext cx="10515600" cy="3447411"/>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In Stage II you review the findings of other researchers who have already published in your area of interest. For this reason, Stage II is often call </a:t>
            </a:r>
            <a:r>
              <a:rPr lang="en-US" altLang="zh-CN" sz="3200" b="1" dirty="0" smtClean="0">
                <a:latin typeface="Times New Roman" panose="02020603050405020304" pitchFamily="18" charset="0"/>
                <a:cs typeface="Times New Roman" panose="02020603050405020304" pitchFamily="18" charset="0"/>
              </a:rPr>
              <a:t>the review of literature</a:t>
            </a:r>
            <a:r>
              <a:rPr lang="en-US" altLang="zh-CN" sz="3200" dirty="0" smtClean="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
        <p:nvSpPr>
          <p:cNvPr id="4" name="标题 1"/>
          <p:cNvSpPr>
            <a:spLocks noGrp="1"/>
          </p:cNvSpPr>
          <p:nvPr>
            <p:ph type="title"/>
          </p:nvPr>
        </p:nvSpPr>
        <p:spPr/>
        <p:txBody>
          <a:bodyPr>
            <a:noAutofit/>
          </a:bodyPr>
          <a:lstStyle/>
          <a:p>
            <a:pPr algn="just"/>
            <a:r>
              <a:rPr lang="en-US" altLang="zh-CN" sz="4000" dirty="0" smtClean="0">
                <a:solidFill>
                  <a:schemeClr val="accent1">
                    <a:lumMod val="50000"/>
                  </a:schemeClr>
                </a:solidFill>
              </a:rPr>
              <a:t>Stage II: </a:t>
            </a:r>
            <a:r>
              <a:rPr lang="en-US" altLang="zh-CN" sz="4000" dirty="0" smtClean="0"/>
              <a:t>More specific statements about the aspects of the problem </a:t>
            </a:r>
            <a:r>
              <a:rPr lang="en-US" altLang="zh-CN" sz="4000" dirty="0" smtClean="0">
                <a:solidFill>
                  <a:schemeClr val="accent1">
                    <a:lumMod val="50000"/>
                  </a:schemeClr>
                </a:solidFill>
              </a:rPr>
              <a:t>already studied </a:t>
            </a:r>
            <a:r>
              <a:rPr lang="en-US" altLang="zh-CN" sz="4000" dirty="0" smtClean="0"/>
              <a:t>by other researchers</a:t>
            </a:r>
            <a:endParaRPr lang="zh-CN" altLang="en-US" sz="40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0247" y="4493843"/>
            <a:ext cx="1266825" cy="1600200"/>
          </a:xfrm>
          <a:prstGeom prst="rect">
            <a:avLst/>
          </a:prstGeom>
        </p:spPr>
      </p:pic>
    </p:spTree>
    <p:extLst>
      <p:ext uri="{BB962C8B-B14F-4D97-AF65-F5344CB8AC3E}">
        <p14:creationId xmlns:p14="http://schemas.microsoft.com/office/powerpoint/2010/main" val="2449494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043451"/>
            <a:ext cx="10515600" cy="3133511"/>
          </a:xfrm>
        </p:spPr>
        <p:txBody>
          <a:bodyPr>
            <a:normAutofit/>
          </a:bodyPr>
          <a:lstStyle/>
          <a:p>
            <a:pPr algn="just"/>
            <a:r>
              <a:rPr lang="en-US" altLang="zh-CN" sz="3600" dirty="0" smtClean="0">
                <a:latin typeface="Times New Roman" panose="02020603050405020304" pitchFamily="18" charset="0"/>
                <a:cs typeface="Times New Roman" panose="02020603050405020304" pitchFamily="18" charset="0"/>
              </a:rPr>
              <a:t>It is essentially an organized collection of references, or citations, to other works which are listed in a separate section at the end of your report.</a:t>
            </a:r>
            <a:endParaRPr lang="zh-CN" altLang="en-US" sz="3600" dirty="0">
              <a:latin typeface="Times New Roman" panose="02020603050405020304" pitchFamily="18" charset="0"/>
              <a:cs typeface="Times New Roman" panose="02020603050405020304" pitchFamily="18" charset="0"/>
            </a:endParaRPr>
          </a:p>
        </p:txBody>
      </p:sp>
      <p:sp>
        <p:nvSpPr>
          <p:cNvPr id="4" name="标题 1"/>
          <p:cNvSpPr>
            <a:spLocks noGrp="1"/>
          </p:cNvSpPr>
          <p:nvPr>
            <p:ph type="title"/>
          </p:nvPr>
        </p:nvSpPr>
        <p:spPr/>
        <p:txBody>
          <a:bodyPr>
            <a:noAutofit/>
          </a:bodyPr>
          <a:lstStyle/>
          <a:p>
            <a:pPr algn="just"/>
            <a:r>
              <a:rPr lang="en-US" altLang="zh-CN" sz="4000" dirty="0" smtClean="0">
                <a:solidFill>
                  <a:schemeClr val="accent1">
                    <a:lumMod val="50000"/>
                  </a:schemeClr>
                </a:solidFill>
              </a:rPr>
              <a:t>Stage II: </a:t>
            </a:r>
            <a:r>
              <a:rPr lang="en-US" altLang="zh-CN" sz="4000" dirty="0" smtClean="0"/>
              <a:t>More specific statements about the aspects of the problem </a:t>
            </a:r>
            <a:r>
              <a:rPr lang="en-US" altLang="zh-CN" sz="4000" dirty="0" smtClean="0">
                <a:solidFill>
                  <a:schemeClr val="accent1">
                    <a:lumMod val="50000"/>
                  </a:schemeClr>
                </a:solidFill>
              </a:rPr>
              <a:t>already studied </a:t>
            </a:r>
            <a:r>
              <a:rPr lang="en-US" altLang="zh-CN" sz="4000" dirty="0" smtClean="0"/>
              <a:t>by other researchers</a:t>
            </a:r>
            <a:endParaRPr lang="zh-CN" altLang="en-US" sz="40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4474759"/>
            <a:ext cx="2743200" cy="2057400"/>
          </a:xfrm>
          <a:prstGeom prst="rect">
            <a:avLst/>
          </a:prstGeom>
        </p:spPr>
      </p:pic>
    </p:spTree>
    <p:extLst>
      <p:ext uri="{BB962C8B-B14F-4D97-AF65-F5344CB8AC3E}">
        <p14:creationId xmlns:p14="http://schemas.microsoft.com/office/powerpoint/2010/main" val="3013054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9433"/>
            <a:ext cx="10515600" cy="5767530"/>
          </a:xfrm>
        </p:spPr>
        <p:txBody>
          <a:bodyPr>
            <a:normAutofit/>
          </a:bodyPr>
          <a:lstStyle/>
          <a:p>
            <a:pPr algn="just"/>
            <a:r>
              <a:rPr lang="en-US" altLang="zh-CN" sz="3200" dirty="0" smtClean="0">
                <a:latin typeface="Times New Roman" panose="02020603050405020304" pitchFamily="18" charset="0"/>
                <a:cs typeface="Times New Roman" panose="02020603050405020304" pitchFamily="18" charset="0"/>
              </a:rPr>
              <a:t>The review of literature serves three important functions. </a:t>
            </a:r>
          </a:p>
          <a:p>
            <a:pPr algn="just"/>
            <a:endParaRPr lang="en-US" altLang="zh-CN" sz="3200" dirty="0" smtClean="0">
              <a:latin typeface="Times New Roman" panose="02020603050405020304" pitchFamily="18" charset="0"/>
              <a:cs typeface="Times New Roman" panose="02020603050405020304" pitchFamily="18" charset="0"/>
            </a:endParaRPr>
          </a:p>
          <a:p>
            <a:pPr algn="just"/>
            <a:r>
              <a:rPr lang="en-US" altLang="zh-CN" sz="3200" dirty="0" smtClean="0">
                <a:latin typeface="Times New Roman" panose="02020603050405020304" pitchFamily="18" charset="0"/>
                <a:cs typeface="Times New Roman" panose="02020603050405020304" pitchFamily="18" charset="0"/>
              </a:rPr>
              <a:t>First, it continues the process started in Stage I of giving your readers background information needed to understand your study. </a:t>
            </a:r>
          </a:p>
          <a:p>
            <a:pPr algn="just"/>
            <a:r>
              <a:rPr lang="en-US" altLang="zh-CN" sz="3200" dirty="0" smtClean="0">
                <a:latin typeface="Times New Roman" panose="02020603050405020304" pitchFamily="18" charset="0"/>
                <a:cs typeface="Times New Roman" panose="02020603050405020304" pitchFamily="18" charset="0"/>
              </a:rPr>
              <a:t>Second, it assures your readers that you are familiar  with the important research that has been carried out in your area. </a:t>
            </a:r>
          </a:p>
          <a:p>
            <a:pPr algn="just"/>
            <a:r>
              <a:rPr lang="en-US" altLang="zh-CN" sz="3200" dirty="0" smtClean="0">
                <a:latin typeface="Times New Roman" panose="02020603050405020304" pitchFamily="18" charset="0"/>
                <a:cs typeface="Times New Roman" panose="02020603050405020304" pitchFamily="18" charset="0"/>
              </a:rPr>
              <a:t>Third, it establishes your study as one link in a chain of research that is developing and enlarging knowledge in your field.</a:t>
            </a:r>
            <a:endParaRPr lang="zh-CN" altLang="en-US" sz="32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8782" y="5000625"/>
            <a:ext cx="3015018" cy="1741369"/>
          </a:xfrm>
          <a:prstGeom prst="rect">
            <a:avLst/>
          </a:prstGeom>
        </p:spPr>
      </p:pic>
    </p:spTree>
    <p:extLst>
      <p:ext uri="{BB962C8B-B14F-4D97-AF65-F5344CB8AC3E}">
        <p14:creationId xmlns:p14="http://schemas.microsoft.com/office/powerpoint/2010/main" val="245833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3200" dirty="0" smtClean="0">
                <a:latin typeface="Times New Roman" panose="02020603050405020304" pitchFamily="18" charset="0"/>
                <a:cs typeface="Times New Roman" panose="02020603050405020304" pitchFamily="18" charset="0"/>
              </a:rPr>
              <a:t>Read the introduction of the research paper you found.</a:t>
            </a:r>
          </a:p>
          <a:p>
            <a:r>
              <a:rPr lang="en-US" altLang="zh-CN" sz="3200" dirty="0" smtClean="0">
                <a:latin typeface="Times New Roman" panose="02020603050405020304" pitchFamily="18" charset="0"/>
                <a:cs typeface="Times New Roman" panose="02020603050405020304" pitchFamily="18" charset="0"/>
              </a:rPr>
              <a:t>Please find the stage II in the paper.</a:t>
            </a:r>
            <a:endParaRPr lang="zh-CN" altLang="en-US" sz="3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8517" y="3350880"/>
            <a:ext cx="2590800" cy="2066925"/>
          </a:xfrm>
          <a:prstGeom prst="rect">
            <a:avLst/>
          </a:prstGeom>
        </p:spPr>
      </p:pic>
    </p:spTree>
    <p:extLst>
      <p:ext uri="{BB962C8B-B14F-4D97-AF65-F5344CB8AC3E}">
        <p14:creationId xmlns:p14="http://schemas.microsoft.com/office/powerpoint/2010/main" val="3991139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III: Statements that indicate the need for more investigation</a:t>
            </a:r>
            <a:endParaRPr lang="zh-CN" altLang="en-US" dirty="0"/>
          </a:p>
        </p:txBody>
      </p:sp>
      <p:sp>
        <p:nvSpPr>
          <p:cNvPr id="3" name="内容占位符 2"/>
          <p:cNvSpPr>
            <a:spLocks noGrp="1"/>
          </p:cNvSpPr>
          <p:nvPr>
            <p:ph idx="1"/>
          </p:nvPr>
        </p:nvSpPr>
        <p:spPr>
          <a:xfrm>
            <a:off x="838200" y="2456597"/>
            <a:ext cx="10515600" cy="3720366"/>
          </a:xfrm>
        </p:spPr>
        <p:txBody>
          <a:bodyPr/>
          <a:lstStyle/>
          <a:p>
            <a:pPr algn="just"/>
            <a:r>
              <a:rPr lang="en-US" altLang="zh-CN" sz="3200" dirty="0">
                <a:latin typeface="Times New Roman" panose="02020603050405020304" pitchFamily="18" charset="0"/>
                <a:cs typeface="Times New Roman" panose="02020603050405020304" pitchFamily="18" charset="0"/>
              </a:rPr>
              <a:t>Although much work has been done to date, more studies need to be conducted to ascertain the effects of microcomputer-assisted instruction in teaching various subjects in a variety of learning situations.</a:t>
            </a:r>
            <a:endParaRPr lang="zh-CN" altLang="zh-CN" sz="3200" dirty="0">
              <a:latin typeface="Times New Roman" panose="02020603050405020304" pitchFamily="18" charset="0"/>
              <a:cs typeface="Times New Roman" panose="02020603050405020304" pitchFamily="18" charset="0"/>
            </a:endParaRP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4904" y="4425642"/>
            <a:ext cx="1266825" cy="1609725"/>
          </a:xfrm>
          <a:prstGeom prst="rect">
            <a:avLst/>
          </a:prstGeom>
        </p:spPr>
      </p:pic>
    </p:spTree>
    <p:extLst>
      <p:ext uri="{BB962C8B-B14F-4D97-AF65-F5344CB8AC3E}">
        <p14:creationId xmlns:p14="http://schemas.microsoft.com/office/powerpoint/2010/main" val="404989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lumMod val="50000"/>
                  </a:schemeClr>
                </a:solidFill>
              </a:rPr>
              <a:t>Stage III: </a:t>
            </a:r>
            <a:r>
              <a:rPr lang="en-US" altLang="zh-CN" dirty="0"/>
              <a:t>Statements that indicate the need for more investigation</a:t>
            </a:r>
            <a:endParaRPr lang="zh-CN" altLang="en-US" dirty="0"/>
          </a:p>
        </p:txBody>
      </p:sp>
      <p:sp>
        <p:nvSpPr>
          <p:cNvPr id="3" name="内容占位符 2"/>
          <p:cNvSpPr>
            <a:spLocks noGrp="1"/>
          </p:cNvSpPr>
          <p:nvPr>
            <p:ph idx="1"/>
          </p:nvPr>
        </p:nvSpPr>
        <p:spPr>
          <a:xfrm>
            <a:off x="838200" y="2279175"/>
            <a:ext cx="10515600" cy="3897787"/>
          </a:xfrm>
        </p:spPr>
        <p:txBody>
          <a:bodyPr>
            <a:normAutofit/>
          </a:bodyPr>
          <a:lstStyle/>
          <a:p>
            <a:pPr algn="just"/>
            <a:r>
              <a:rPr lang="en-US" altLang="zh-CN" sz="3200" dirty="0" smtClean="0">
                <a:latin typeface="Times New Roman" panose="02020603050405020304" pitchFamily="18" charset="0"/>
                <a:cs typeface="Times New Roman" panose="02020603050405020304" pitchFamily="18" charset="0"/>
              </a:rPr>
              <a:t>Stage III serves to signal the reader that the literature review is finished. It sums up the review by pointing out a </a:t>
            </a:r>
            <a:r>
              <a:rPr lang="en-US" altLang="zh-CN" sz="3200" dirty="0" smtClean="0">
                <a:solidFill>
                  <a:schemeClr val="accent1">
                    <a:lumMod val="50000"/>
                  </a:schemeClr>
                </a:solidFill>
                <a:latin typeface="Times New Roman" panose="02020603050405020304" pitchFamily="18" charset="0"/>
                <a:cs typeface="Times New Roman" panose="02020603050405020304" pitchFamily="18" charset="0"/>
              </a:rPr>
              <a:t>gap</a:t>
            </a:r>
            <a:r>
              <a:rPr lang="en-US" altLang="zh-CN" sz="3200" dirty="0" smtClean="0">
                <a:latin typeface="Times New Roman" panose="02020603050405020304" pitchFamily="18" charset="0"/>
                <a:cs typeface="Times New Roman" panose="02020603050405020304" pitchFamily="18" charset="0"/>
              </a:rPr>
              <a:t>―that is, an important research area not investigated by other authors.</a:t>
            </a:r>
            <a:endParaRPr lang="zh-CN" altLang="en-US" sz="3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7718" y="4105985"/>
            <a:ext cx="2428875" cy="1866900"/>
          </a:xfrm>
          <a:prstGeom prst="rect">
            <a:avLst/>
          </a:prstGeom>
        </p:spPr>
      </p:pic>
    </p:spTree>
    <p:extLst>
      <p:ext uri="{BB962C8B-B14F-4D97-AF65-F5344CB8AC3E}">
        <p14:creationId xmlns:p14="http://schemas.microsoft.com/office/powerpoint/2010/main" val="181009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81287"/>
          </a:xfrm>
        </p:spPr>
        <p:txBody>
          <a:bodyPr/>
          <a:lstStyle/>
          <a:p>
            <a:r>
              <a:rPr lang="en-US" altLang="zh-CN" dirty="0" smtClean="0"/>
              <a:t>Stage III</a:t>
            </a:r>
            <a:endParaRPr lang="zh-CN" altLang="en-US" dirty="0"/>
          </a:p>
        </p:txBody>
      </p:sp>
      <p:sp>
        <p:nvSpPr>
          <p:cNvPr id="3" name="内容占位符 2"/>
          <p:cNvSpPr>
            <a:spLocks noGrp="1"/>
          </p:cNvSpPr>
          <p:nvPr>
            <p:ph idx="1"/>
          </p:nvPr>
        </p:nvSpPr>
        <p:spPr>
          <a:xfrm>
            <a:off x="259307" y="1146413"/>
            <a:ext cx="11723427" cy="5418160"/>
          </a:xfrm>
        </p:spPr>
        <p:txBody>
          <a:bodyPr>
            <a:noAutofit/>
          </a:bodyPr>
          <a:lstStyle/>
          <a:p>
            <a:pPr algn="just"/>
            <a:r>
              <a:rPr lang="en-US" altLang="zh-CN" sz="3200" dirty="0" smtClean="0">
                <a:latin typeface="Times New Roman" panose="02020603050405020304" pitchFamily="18" charset="0"/>
                <a:cs typeface="Times New Roman" panose="02020603050405020304" pitchFamily="18" charset="0"/>
              </a:rPr>
              <a:t>1. You may indicate that the previous literature described in Stage II </a:t>
            </a:r>
            <a:r>
              <a:rPr lang="en-US" altLang="zh-CN" sz="3200" i="1" dirty="0" smtClean="0">
                <a:latin typeface="Times New Roman" panose="02020603050405020304" pitchFamily="18" charset="0"/>
                <a:cs typeface="Times New Roman" panose="02020603050405020304" pitchFamily="18" charset="0"/>
              </a:rPr>
              <a:t>is inadequate </a:t>
            </a:r>
            <a:r>
              <a:rPr lang="en-US" altLang="zh-CN" sz="3200" dirty="0" smtClean="0">
                <a:latin typeface="Times New Roman" panose="02020603050405020304" pitchFamily="18" charset="0"/>
                <a:cs typeface="Times New Roman" panose="02020603050405020304" pitchFamily="18" charset="0"/>
              </a:rPr>
              <a:t>because an important aspect of the research area has been ignored by other authors.</a:t>
            </a:r>
          </a:p>
          <a:p>
            <a:pPr algn="just"/>
            <a:endParaRPr lang="en-US" altLang="zh-CN" sz="3200" dirty="0">
              <a:latin typeface="Times New Roman" panose="02020603050405020304" pitchFamily="18" charset="0"/>
              <a:cs typeface="Times New Roman" panose="02020603050405020304" pitchFamily="18" charset="0"/>
            </a:endParaRPr>
          </a:p>
          <a:p>
            <a:pPr algn="just"/>
            <a:r>
              <a:rPr lang="en-US" altLang="zh-CN" sz="3200" dirty="0" smtClean="0">
                <a:latin typeface="Times New Roman" panose="02020603050405020304" pitchFamily="18" charset="0"/>
                <a:cs typeface="Times New Roman" panose="02020603050405020304" pitchFamily="18" charset="0"/>
              </a:rPr>
              <a:t>2. You may indicate that there is </a:t>
            </a:r>
            <a:r>
              <a:rPr lang="en-US" altLang="zh-CN" sz="3200" i="1" dirty="0" smtClean="0">
                <a:latin typeface="Times New Roman" panose="02020603050405020304" pitchFamily="18" charset="0"/>
                <a:cs typeface="Times New Roman" panose="02020603050405020304" pitchFamily="18" charset="0"/>
              </a:rPr>
              <a:t>an unresolved conflict </a:t>
            </a:r>
            <a:r>
              <a:rPr lang="en-US" altLang="zh-CN" sz="3200" dirty="0" smtClean="0">
                <a:latin typeface="Times New Roman" panose="02020603050405020304" pitchFamily="18" charset="0"/>
                <a:cs typeface="Times New Roman" panose="02020603050405020304" pitchFamily="18" charset="0"/>
              </a:rPr>
              <a:t>among the authors of previous studies concerning the research topic. This may be a theoretical or methodological disagreement.</a:t>
            </a:r>
          </a:p>
          <a:p>
            <a:pPr algn="just"/>
            <a:endParaRPr lang="en-US" altLang="zh-CN" sz="3200" dirty="0">
              <a:latin typeface="Times New Roman" panose="02020603050405020304" pitchFamily="18" charset="0"/>
              <a:cs typeface="Times New Roman" panose="02020603050405020304" pitchFamily="18" charset="0"/>
            </a:endParaRPr>
          </a:p>
          <a:p>
            <a:pPr algn="just"/>
            <a:r>
              <a:rPr lang="en-US" altLang="zh-CN" sz="3200" dirty="0" smtClean="0">
                <a:latin typeface="Times New Roman" panose="02020603050405020304" pitchFamily="18" charset="0"/>
                <a:cs typeface="Times New Roman" panose="02020603050405020304" pitchFamily="18" charset="0"/>
              </a:rPr>
              <a:t>3. You may indicate that an examination of the previous literature suggests </a:t>
            </a:r>
            <a:r>
              <a:rPr lang="en-US" altLang="zh-CN" sz="3200" i="1" dirty="0" smtClean="0">
                <a:latin typeface="Times New Roman" panose="02020603050405020304" pitchFamily="18" charset="0"/>
                <a:cs typeface="Times New Roman" panose="02020603050405020304" pitchFamily="18" charset="0"/>
              </a:rPr>
              <a:t>an extension of the topic</a:t>
            </a:r>
            <a:r>
              <a:rPr lang="en-US" altLang="zh-CN" sz="3200" dirty="0" smtClean="0">
                <a:latin typeface="Times New Roman" panose="02020603050405020304" pitchFamily="18" charset="0"/>
                <a:cs typeface="Times New Roman" panose="02020603050405020304" pitchFamily="18" charset="0"/>
              </a:rPr>
              <a:t>, or raises </a:t>
            </a:r>
            <a:r>
              <a:rPr lang="en-US" altLang="zh-CN" sz="3200" i="1" dirty="0" smtClean="0">
                <a:latin typeface="Times New Roman" panose="02020603050405020304" pitchFamily="18" charset="0"/>
                <a:cs typeface="Times New Roman" panose="02020603050405020304" pitchFamily="18" charset="0"/>
              </a:rPr>
              <a:t>a new research question </a:t>
            </a:r>
            <a:r>
              <a:rPr lang="en-US" altLang="zh-CN" sz="3200" dirty="0" smtClean="0">
                <a:latin typeface="Times New Roman" panose="02020603050405020304" pitchFamily="18" charset="0"/>
                <a:cs typeface="Times New Roman" panose="02020603050405020304" pitchFamily="18" charset="0"/>
              </a:rPr>
              <a:t>not previously considered by other workers in your field.</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829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245660" y="1825625"/>
            <a:ext cx="11764370" cy="4351338"/>
          </a:xfrm>
        </p:spPr>
        <p:txBody>
          <a:bodyPr>
            <a:normAutofit/>
          </a:bodyPr>
          <a:lstStyle/>
          <a:p>
            <a:r>
              <a:rPr lang="en-US" altLang="zh-CN" sz="3600" dirty="0" smtClean="0">
                <a:latin typeface="Times New Roman" panose="02020603050405020304" pitchFamily="18" charset="0"/>
                <a:cs typeface="Times New Roman" panose="02020603050405020304" pitchFamily="18" charset="0"/>
              </a:rPr>
              <a:t>Read your research article please and find the Stage III there.</a:t>
            </a:r>
            <a:endParaRPr lang="zh-CN" altLang="en-US" sz="36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6509" y="3436605"/>
            <a:ext cx="1971675" cy="1895475"/>
          </a:xfrm>
          <a:prstGeom prst="rect">
            <a:avLst/>
          </a:prstGeom>
        </p:spPr>
      </p:pic>
    </p:spTree>
    <p:extLst>
      <p:ext uri="{BB962C8B-B14F-4D97-AF65-F5344CB8AC3E}">
        <p14:creationId xmlns:p14="http://schemas.microsoft.com/office/powerpoint/2010/main" val="3430856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IV: Very specific statements giving the </a:t>
            </a:r>
            <a:r>
              <a:rPr lang="en-US" altLang="zh-CN" dirty="0" smtClean="0">
                <a:solidFill>
                  <a:schemeClr val="accent1">
                    <a:lumMod val="50000"/>
                  </a:schemeClr>
                </a:solidFill>
              </a:rPr>
              <a:t>purpose/objectives</a:t>
            </a:r>
            <a:r>
              <a:rPr lang="en-US" altLang="zh-CN" dirty="0" smtClean="0"/>
              <a:t> of the writer’s study</a:t>
            </a:r>
            <a:endParaRPr lang="zh-CN" altLang="en-US" dirty="0"/>
          </a:p>
        </p:txBody>
      </p:sp>
      <p:sp>
        <p:nvSpPr>
          <p:cNvPr id="3" name="内容占位符 2"/>
          <p:cNvSpPr>
            <a:spLocks noGrp="1"/>
          </p:cNvSpPr>
          <p:nvPr>
            <p:ph idx="1"/>
          </p:nvPr>
        </p:nvSpPr>
        <p:spPr/>
        <p:txBody>
          <a:bodyPr>
            <a:normAutofit/>
          </a:bodyPr>
          <a:lstStyle/>
          <a:p>
            <a:pPr algn="just"/>
            <a:r>
              <a:rPr lang="en-US" altLang="zh-CN" sz="3600" dirty="0">
                <a:latin typeface="Times New Roman" panose="02020603050405020304" pitchFamily="18" charset="0"/>
                <a:cs typeface="Times New Roman" panose="02020603050405020304" pitchFamily="18" charset="0"/>
              </a:rPr>
              <a:t>The purpose of this study was to ascertain the effect of using microcomputer-assisted instruction as compared to a lecture-discussion technique in teaching principles and methods of cost recovery and investment credit on agricultural assets to graduate students in agricultural education.</a:t>
            </a:r>
            <a:endParaRPr lang="zh-CN" altLang="en-US"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0196" y="4578350"/>
            <a:ext cx="1857375" cy="1733550"/>
          </a:xfrm>
          <a:prstGeom prst="rect">
            <a:avLst/>
          </a:prstGeom>
        </p:spPr>
      </p:pic>
    </p:spTree>
    <p:extLst>
      <p:ext uri="{BB962C8B-B14F-4D97-AF65-F5344CB8AC3E}">
        <p14:creationId xmlns:p14="http://schemas.microsoft.com/office/powerpoint/2010/main" val="3374768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3200" dirty="0" smtClean="0">
                <a:latin typeface="Times New Roman" panose="02020603050405020304" pitchFamily="18" charset="0"/>
                <a:cs typeface="Times New Roman" panose="02020603050405020304" pitchFamily="18" charset="0"/>
              </a:rPr>
              <a:t>Identify the Stage IV in your paper.</a:t>
            </a:r>
            <a:endParaRPr lang="zh-CN" altLang="en-US" sz="3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6342" y="2735239"/>
            <a:ext cx="3334887" cy="3102220"/>
          </a:xfrm>
          <a:prstGeom prst="rect">
            <a:avLst/>
          </a:prstGeom>
        </p:spPr>
      </p:pic>
    </p:spTree>
    <p:extLst>
      <p:ext uri="{BB962C8B-B14F-4D97-AF65-F5344CB8AC3E}">
        <p14:creationId xmlns:p14="http://schemas.microsoft.com/office/powerpoint/2010/main" val="2971416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Introduction</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600" b="1" dirty="0" smtClean="0">
                <a:latin typeface="Times New Roman" panose="02020603050405020304" pitchFamily="18" charset="0"/>
                <a:cs typeface="Times New Roman" panose="02020603050405020304" pitchFamily="18" charset="0"/>
              </a:rPr>
              <a:t>Using Microcomputers in Teaching</a:t>
            </a:r>
          </a:p>
          <a:p>
            <a:endParaRPr lang="en-US" altLang="zh-CN" sz="3600" b="1"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How shall we divide the introduction into several paragraphs?</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0309" y="0"/>
            <a:ext cx="3518778" cy="3044821"/>
          </a:xfrm>
          <a:prstGeom prst="rect">
            <a:avLst/>
          </a:prstGeom>
        </p:spPr>
      </p:pic>
    </p:spTree>
    <p:extLst>
      <p:ext uri="{BB962C8B-B14F-4D97-AF65-F5344CB8AC3E}">
        <p14:creationId xmlns:p14="http://schemas.microsoft.com/office/powerpoint/2010/main" val="1594216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V: Optional statements that </a:t>
            </a:r>
            <a:r>
              <a:rPr lang="en-US" altLang="zh-CN" dirty="0" smtClean="0">
                <a:solidFill>
                  <a:schemeClr val="accent1"/>
                </a:solidFill>
              </a:rPr>
              <a:t>give a value or justification</a:t>
            </a:r>
            <a:r>
              <a:rPr lang="en-US" altLang="zh-CN" dirty="0" smtClean="0"/>
              <a:t> for carrying out the study</a:t>
            </a:r>
            <a:endParaRPr lang="zh-CN" altLang="en-US" dirty="0"/>
          </a:p>
        </p:txBody>
      </p:sp>
      <p:sp>
        <p:nvSpPr>
          <p:cNvPr id="3" name="内容占位符 2"/>
          <p:cNvSpPr>
            <a:spLocks noGrp="1"/>
          </p:cNvSpPr>
          <p:nvPr>
            <p:ph idx="1"/>
          </p:nvPr>
        </p:nvSpPr>
        <p:spPr/>
        <p:txBody>
          <a:bodyPr/>
          <a:lstStyle/>
          <a:p>
            <a:pPr algn="just"/>
            <a:r>
              <a:rPr lang="en-US" altLang="zh-CN" sz="3200" dirty="0">
                <a:solidFill>
                  <a:schemeClr val="accent1">
                    <a:lumMod val="50000"/>
                  </a:schemeClr>
                </a:solidFill>
                <a:latin typeface="Times New Roman" panose="02020603050405020304" pitchFamily="18" charset="0"/>
                <a:cs typeface="Times New Roman" panose="02020603050405020304" pitchFamily="18" charset="0"/>
              </a:rPr>
              <a:t>This topic was identified as being of importance to teachers in providing them the necessary background to teach lessons in farm records.</a:t>
            </a:r>
            <a:endParaRPr lang="zh-CN" altLang="zh-CN" sz="3200" dirty="0">
              <a:solidFill>
                <a:schemeClr val="accent1">
                  <a:lumMod val="50000"/>
                </a:schemeClr>
              </a:solidFill>
              <a:latin typeface="Times New Roman" panose="02020603050405020304" pitchFamily="18" charset="0"/>
              <a:cs typeface="Times New Roman" panose="02020603050405020304" pitchFamily="18" charset="0"/>
            </a:endParaRP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312" y="3894303"/>
            <a:ext cx="2381250" cy="1771650"/>
          </a:xfrm>
          <a:prstGeom prst="rect">
            <a:avLst/>
          </a:prstGeom>
        </p:spPr>
      </p:pic>
    </p:spTree>
    <p:extLst>
      <p:ext uri="{BB962C8B-B14F-4D97-AF65-F5344CB8AC3E}">
        <p14:creationId xmlns:p14="http://schemas.microsoft.com/office/powerpoint/2010/main" val="17206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3200" dirty="0" smtClean="0">
                <a:latin typeface="Times New Roman" panose="02020603050405020304" pitchFamily="18" charset="0"/>
                <a:cs typeface="Times New Roman" panose="02020603050405020304" pitchFamily="18" charset="0"/>
              </a:rPr>
              <a:t>In Stage V you justify your research on the basis of some possible value or benefit the work may have to other researchers in the field or to people working in practical situations. We can call this stage </a:t>
            </a:r>
            <a:r>
              <a:rPr lang="en-US" altLang="zh-CN" sz="3200" b="1" dirty="0" smtClean="0">
                <a:latin typeface="Times New Roman" panose="02020603050405020304" pitchFamily="18" charset="0"/>
                <a:cs typeface="Times New Roman" panose="02020603050405020304" pitchFamily="18" charset="0"/>
              </a:rPr>
              <a:t>the statement of value</a:t>
            </a:r>
            <a:r>
              <a:rPr lang="en-US" altLang="zh-CN" sz="3200" dirty="0" smtClean="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
        <p:nvSpPr>
          <p:cNvPr id="4" name="标题 1"/>
          <p:cNvSpPr>
            <a:spLocks noGrp="1"/>
          </p:cNvSpPr>
          <p:nvPr>
            <p:ph type="title"/>
          </p:nvPr>
        </p:nvSpPr>
        <p:spPr/>
        <p:txBody>
          <a:bodyPr/>
          <a:lstStyle/>
          <a:p>
            <a:r>
              <a:rPr lang="en-US" altLang="zh-CN" dirty="0" smtClean="0"/>
              <a:t>Stage V: Optional statements that </a:t>
            </a:r>
            <a:r>
              <a:rPr lang="en-US" altLang="zh-CN" dirty="0" smtClean="0">
                <a:solidFill>
                  <a:schemeClr val="accent1"/>
                </a:solidFill>
              </a:rPr>
              <a:t>give a value or justification</a:t>
            </a:r>
            <a:r>
              <a:rPr lang="en-US" altLang="zh-CN" dirty="0" smtClean="0"/>
              <a:t> for carrying out the study</a:t>
            </a:r>
            <a:endParaRPr lang="zh-CN" altLang="en-US" dirty="0"/>
          </a:p>
        </p:txBody>
      </p:sp>
    </p:spTree>
    <p:extLst>
      <p:ext uri="{BB962C8B-B14F-4D97-AF65-F5344CB8AC3E}">
        <p14:creationId xmlns:p14="http://schemas.microsoft.com/office/powerpoint/2010/main" val="323599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Stage V: Optional statements that </a:t>
            </a:r>
            <a:r>
              <a:rPr lang="en-US" altLang="zh-CN" dirty="0">
                <a:solidFill>
                  <a:schemeClr val="accent1"/>
                </a:solidFill>
              </a:rPr>
              <a:t>give a value or justification</a:t>
            </a:r>
            <a:r>
              <a:rPr lang="en-US" altLang="zh-CN" dirty="0"/>
              <a:t> for carrying out the study</a:t>
            </a:r>
            <a:endParaRPr lang="zh-CN" altLang="en-US" dirty="0"/>
          </a:p>
        </p:txBody>
      </p:sp>
      <p:sp>
        <p:nvSpPr>
          <p:cNvPr id="3" name="内容占位符 2"/>
          <p:cNvSpPr>
            <a:spLocks noGrp="1"/>
          </p:cNvSpPr>
          <p:nvPr>
            <p:ph idx="1"/>
          </p:nvPr>
        </p:nvSpPr>
        <p:spPr>
          <a:xfrm>
            <a:off x="838200" y="2279175"/>
            <a:ext cx="10515600" cy="3897787"/>
          </a:xfrm>
        </p:spPr>
        <p:txBody>
          <a:bodyPr>
            <a:normAutofit/>
          </a:bodyPr>
          <a:lstStyle/>
          <a:p>
            <a:r>
              <a:rPr lang="en-US" altLang="zh-CN" sz="3200" dirty="0" smtClean="0">
                <a:latin typeface="Times New Roman" panose="02020603050405020304" pitchFamily="18" charset="0"/>
                <a:cs typeface="Times New Roman" panose="02020603050405020304" pitchFamily="18" charset="0"/>
              </a:rPr>
              <a:t>Is there a Stage V in your paper?</a:t>
            </a:r>
          </a:p>
          <a:p>
            <a:endParaRPr lang="en-US" altLang="zh-CN" sz="3200" dirty="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[Stage V is not included in every introduction.]</a:t>
            </a:r>
            <a:endParaRPr lang="zh-CN" altLang="en-US" sz="3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8706" y="4228068"/>
            <a:ext cx="3479753" cy="2295562"/>
          </a:xfrm>
          <a:prstGeom prst="rect">
            <a:avLst/>
          </a:prstGeom>
        </p:spPr>
      </p:pic>
    </p:spTree>
    <p:extLst>
      <p:ext uri="{BB962C8B-B14F-4D97-AF65-F5344CB8AC3E}">
        <p14:creationId xmlns:p14="http://schemas.microsoft.com/office/powerpoint/2010/main" val="1530730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4865" y="245659"/>
            <a:ext cx="8284479" cy="6204974"/>
          </a:xfrm>
        </p:spPr>
      </p:pic>
    </p:spTree>
    <p:extLst>
      <p:ext uri="{BB962C8B-B14F-4D97-AF65-F5344CB8AC3E}">
        <p14:creationId xmlns:p14="http://schemas.microsoft.com/office/powerpoint/2010/main" val="304320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6478" y="259306"/>
            <a:ext cx="11887200" cy="6387153"/>
          </a:xfrm>
        </p:spPr>
        <p:txBody>
          <a:bodyPr>
            <a:normAutofit fontScale="85000" lnSpcReduction="20000"/>
          </a:bodyPr>
          <a:lstStyle/>
          <a:p>
            <a:pPr algn="just"/>
            <a:r>
              <a:rPr lang="en-US" altLang="zh-CN" dirty="0">
                <a:latin typeface="Times New Roman" panose="02020603050405020304" pitchFamily="18" charset="0"/>
                <a:cs typeface="Times New Roman" panose="02020603050405020304" pitchFamily="18" charset="0"/>
              </a:rPr>
              <a:t>During the past 40 years, the United States has experienced the integration of the computer into society. Progress has been made to the point that small, inexpensive computers with expanded capabilities are available for innumerable uses. Many schools have purchased and are purchasing microcomputers for infusion into their directed learning programs.</a:t>
            </a:r>
            <a:endParaRPr lang="zh-CN" altLang="zh-CN" dirty="0">
              <a:latin typeface="Times New Roman" panose="02020603050405020304" pitchFamily="18" charset="0"/>
              <a:cs typeface="Times New Roman" panose="02020603050405020304" pitchFamily="18" charset="0"/>
            </a:endParaRPr>
          </a:p>
          <a:p>
            <a:pPr algn="just"/>
            <a:r>
              <a:rPr lang="en-US" altLang="zh-CN" dirty="0">
                <a:solidFill>
                  <a:schemeClr val="accent1">
                    <a:lumMod val="50000"/>
                  </a:schemeClr>
                </a:solidFill>
                <a:latin typeface="Times New Roman" panose="02020603050405020304" pitchFamily="18" charset="0"/>
                <a:cs typeface="Times New Roman" panose="02020603050405020304" pitchFamily="18" charset="0"/>
              </a:rPr>
              <a:t>Most individuals seem to agree that the microcomputer will continue to hold an important role in education. </a:t>
            </a:r>
            <a:r>
              <a:rPr lang="en-US" altLang="zh-CN" dirty="0" err="1">
                <a:solidFill>
                  <a:schemeClr val="accent1">
                    <a:lumMod val="50000"/>
                  </a:schemeClr>
                </a:solidFill>
                <a:latin typeface="Times New Roman" panose="02020603050405020304" pitchFamily="18" charset="0"/>
                <a:cs typeface="Times New Roman" panose="02020603050405020304" pitchFamily="18" charset="0"/>
              </a:rPr>
              <a:t>Gubser</a:t>
            </a:r>
            <a:r>
              <a:rPr lang="en-US" altLang="zh-CN" dirty="0">
                <a:solidFill>
                  <a:schemeClr val="accent1">
                    <a:lumMod val="50000"/>
                  </a:schemeClr>
                </a:solidFill>
                <a:latin typeface="Times New Roman" panose="02020603050405020304" pitchFamily="18" charset="0"/>
                <a:cs typeface="Times New Roman" panose="02020603050405020304" pitchFamily="18" charset="0"/>
              </a:rPr>
              <a:t> (1980) and Hinton (1980) suggested phenomenal increases in the numbers of computers both in the school and the home in the near future. Schmidt (1982) identified three types of microcomputer use in classrooms: the object of a course, a support tool, and a means of providing instruction. Foster and Kleene (1982) cite four uses of microcomputers in vocational agriculture: drill and practice, tutorial, simulation and problem solving.</a:t>
            </a:r>
            <a:endParaRPr lang="zh-CN" altLang="zh-CN" dirty="0">
              <a:solidFill>
                <a:schemeClr val="accent1">
                  <a:lumMod val="50000"/>
                </a:schemeClr>
              </a:solidFill>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The findings of studies examining the use of various forms of computer-assisted instruction (CAI) have been mixed. Studies by Hickey (1968) and Honeycutt (1974) indicated superior results with CAI while studies by Ellis (1978), Caldwell (1980) and </a:t>
            </a:r>
            <a:r>
              <a:rPr lang="en-US" altLang="zh-CN" dirty="0" err="1">
                <a:latin typeface="Times New Roman" panose="02020603050405020304" pitchFamily="18" charset="0"/>
                <a:cs typeface="Times New Roman" panose="02020603050405020304" pitchFamily="18" charset="0"/>
              </a:rPr>
              <a:t>Belzer</a:t>
            </a:r>
            <a:r>
              <a:rPr lang="en-US" altLang="zh-CN" dirty="0">
                <a:latin typeface="Times New Roman" panose="02020603050405020304" pitchFamily="18" charset="0"/>
                <a:cs typeface="Times New Roman" panose="02020603050405020304" pitchFamily="18" charset="0"/>
              </a:rPr>
              <a:t> (1976) indicated little or no significant effect. Although much work has been done to date, more studies need to be conducted to ascertain the effects of microcomputer-assisted instruction in teaching various subjects in a variety of learning situations.</a:t>
            </a:r>
            <a:endParaRPr lang="zh-CN" altLang="zh-CN" dirty="0">
              <a:latin typeface="Times New Roman" panose="02020603050405020304" pitchFamily="18" charset="0"/>
              <a:cs typeface="Times New Roman" panose="02020603050405020304" pitchFamily="18" charset="0"/>
            </a:endParaRPr>
          </a:p>
          <a:p>
            <a:pPr algn="just"/>
            <a:r>
              <a:rPr lang="en-US" altLang="zh-CN" dirty="0">
                <a:solidFill>
                  <a:schemeClr val="accent1">
                    <a:lumMod val="50000"/>
                  </a:schemeClr>
                </a:solidFill>
                <a:latin typeface="Times New Roman" panose="02020603050405020304" pitchFamily="18" charset="0"/>
                <a:cs typeface="Times New Roman" panose="02020603050405020304" pitchFamily="18" charset="0"/>
              </a:rPr>
              <a:t>The purpose of this study was to ascertain the effect of using microcomputer-assisted instruction as compared to a lecture-discussion technique in teaching principles and methods of cost recovery and investment credit on agricultural assets to graduate students in agricultural education. This topic was identified as being of importance to teachers in providing them the necessary background to teach lessons in farm records.</a:t>
            </a:r>
            <a:endParaRPr lang="zh-CN" altLang="zh-CN" dirty="0">
              <a:solidFill>
                <a:schemeClr val="accent1">
                  <a:lumMod val="50000"/>
                </a:schemeClr>
              </a:solidFill>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58862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just"/>
            <a:r>
              <a:rPr lang="en-US" altLang="zh-CN" sz="3600" b="1" dirty="0" smtClean="0">
                <a:solidFill>
                  <a:schemeClr val="accent1">
                    <a:lumMod val="50000"/>
                  </a:schemeClr>
                </a:solidFill>
              </a:rPr>
              <a:t>Stage I: </a:t>
            </a:r>
            <a:r>
              <a:rPr lang="en-US" altLang="zh-CN" sz="3600" dirty="0" smtClean="0"/>
              <a:t>General statements about a field of research to provide the reader with a setting for the problem to be reported</a:t>
            </a:r>
            <a:endParaRPr lang="zh-CN" altLang="en-US" sz="3600" dirty="0"/>
          </a:p>
        </p:txBody>
      </p:sp>
      <p:sp>
        <p:nvSpPr>
          <p:cNvPr id="3" name="内容占位符 2"/>
          <p:cNvSpPr>
            <a:spLocks noGrp="1"/>
          </p:cNvSpPr>
          <p:nvPr>
            <p:ph idx="1"/>
          </p:nvPr>
        </p:nvSpPr>
        <p:spPr/>
        <p:txBody>
          <a:bodyPr/>
          <a:lstStyle/>
          <a:p>
            <a:pPr algn="just"/>
            <a:endParaRPr lang="en-US" altLang="zh-CN" sz="3200" dirty="0" smtClean="0">
              <a:latin typeface="Times New Roman" panose="02020603050405020304" pitchFamily="18" charset="0"/>
              <a:cs typeface="Times New Roman" panose="02020603050405020304" pitchFamily="18" charset="0"/>
            </a:endParaRPr>
          </a:p>
          <a:p>
            <a:pPr algn="just"/>
            <a:r>
              <a:rPr lang="en-US" altLang="zh-CN" sz="3200" dirty="0" smtClean="0">
                <a:latin typeface="Times New Roman" panose="02020603050405020304" pitchFamily="18" charset="0"/>
                <a:cs typeface="Times New Roman" panose="02020603050405020304" pitchFamily="18" charset="0"/>
              </a:rPr>
              <a:t>During </a:t>
            </a:r>
            <a:r>
              <a:rPr lang="en-US" altLang="zh-CN" sz="3200" dirty="0">
                <a:latin typeface="Times New Roman" panose="02020603050405020304" pitchFamily="18" charset="0"/>
                <a:cs typeface="Times New Roman" panose="02020603050405020304" pitchFamily="18" charset="0"/>
              </a:rPr>
              <a:t>the past 40 years, the United States has experienced the integration of the computer into society. Progress has been made to the point that small, inexpensive computers with expanded capabilities are available for innumerable uses. Many schools have purchased and are purchasing microcomputers for infusion into their directed learning programs.</a:t>
            </a:r>
            <a:endParaRPr lang="zh-CN" altLang="zh-CN" sz="3200" dirty="0">
              <a:latin typeface="Times New Roman" panose="02020603050405020304" pitchFamily="18" charset="0"/>
              <a:cs typeface="Times New Roman" panose="02020603050405020304" pitchFamily="18" charset="0"/>
            </a:endParaRP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20" y="1540562"/>
            <a:ext cx="908358" cy="2267163"/>
          </a:xfrm>
          <a:prstGeom prst="rect">
            <a:avLst/>
          </a:prstGeom>
        </p:spPr>
      </p:pic>
    </p:spTree>
    <p:extLst>
      <p:ext uri="{BB962C8B-B14F-4D97-AF65-F5344CB8AC3E}">
        <p14:creationId xmlns:p14="http://schemas.microsoft.com/office/powerpoint/2010/main" val="310668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just"/>
            <a:r>
              <a:rPr lang="en-US" altLang="zh-CN" sz="3600" b="1" dirty="0">
                <a:solidFill>
                  <a:schemeClr val="accent1">
                    <a:lumMod val="50000"/>
                  </a:schemeClr>
                </a:solidFill>
              </a:rPr>
              <a:t>Stage 1: </a:t>
            </a:r>
            <a:r>
              <a:rPr lang="en-US" altLang="zh-CN" sz="3600" dirty="0"/>
              <a:t>General statements about a field of research to provide the reader with a </a:t>
            </a:r>
            <a:r>
              <a:rPr lang="en-US" altLang="zh-CN" sz="3600" dirty="0">
                <a:solidFill>
                  <a:schemeClr val="accent1">
                    <a:lumMod val="50000"/>
                  </a:schemeClr>
                </a:solidFill>
              </a:rPr>
              <a:t>setting</a:t>
            </a:r>
            <a:r>
              <a:rPr lang="en-US" altLang="zh-CN" sz="3600" dirty="0"/>
              <a:t> for the problem to be reported</a:t>
            </a:r>
            <a:endParaRPr lang="zh-CN" altLang="en-US" sz="3600" dirty="0"/>
          </a:p>
        </p:txBody>
      </p:sp>
      <p:sp>
        <p:nvSpPr>
          <p:cNvPr id="3" name="内容占位符 2"/>
          <p:cNvSpPr>
            <a:spLocks noGrp="1"/>
          </p:cNvSpPr>
          <p:nvPr>
            <p:ph idx="1"/>
          </p:nvPr>
        </p:nvSpPr>
        <p:spPr>
          <a:xfrm>
            <a:off x="838200" y="2483893"/>
            <a:ext cx="10515600" cy="3693070"/>
          </a:xfrm>
        </p:spPr>
        <p:txBody>
          <a:bodyPr>
            <a:normAutofit/>
          </a:bodyPr>
          <a:lstStyle/>
          <a:p>
            <a:pPr algn="just"/>
            <a:r>
              <a:rPr lang="en-US" altLang="zh-CN" sz="3200" dirty="0" smtClean="0">
                <a:latin typeface="Times New Roman" panose="02020603050405020304" pitchFamily="18" charset="0"/>
                <a:cs typeface="Times New Roman" panose="02020603050405020304" pitchFamily="18" charset="0"/>
              </a:rPr>
              <a:t>You should write the setting (Stage I) of your introduction so that it provides your readers with the background necessary to see the particular topic of your research in relation to a general area of study. In order to do this, start with obvious, generally accepted statements about the area in which you are working. Then, step by step, move the reader closer to your specific topic. You may do this in just a few sentences or in several paragraphs (</a:t>
            </a:r>
            <a:r>
              <a:rPr lang="en-US" altLang="zh-CN" sz="3200" dirty="0" err="1" smtClean="0">
                <a:latin typeface="Times New Roman" panose="02020603050405020304" pitchFamily="18" charset="0"/>
                <a:cs typeface="Times New Roman" panose="02020603050405020304" pitchFamily="18" charset="0"/>
              </a:rPr>
              <a:t>Weissberg</a:t>
            </a:r>
            <a:r>
              <a:rPr lang="en-US" altLang="zh-CN" sz="3200" dirty="0" smtClean="0">
                <a:latin typeface="Times New Roman" panose="02020603050405020304" pitchFamily="18" charset="0"/>
                <a:cs typeface="Times New Roman" panose="02020603050405020304" pitchFamily="18" charset="0"/>
              </a:rPr>
              <a:t> &amp; </a:t>
            </a:r>
            <a:r>
              <a:rPr lang="en-US" altLang="zh-CN" sz="3200" dirty="0" err="1" smtClean="0">
                <a:latin typeface="Times New Roman" panose="02020603050405020304" pitchFamily="18" charset="0"/>
                <a:cs typeface="Times New Roman" panose="02020603050405020304" pitchFamily="18" charset="0"/>
              </a:rPr>
              <a:t>Buker</a:t>
            </a:r>
            <a:r>
              <a:rPr lang="en-US" altLang="zh-CN" sz="3200" dirty="0" smtClean="0">
                <a:latin typeface="Times New Roman" panose="02020603050405020304" pitchFamily="18" charset="0"/>
                <a:cs typeface="Times New Roman" panose="02020603050405020304" pitchFamily="18" charset="0"/>
              </a:rPr>
              <a:t> 1990: 24).</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900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just"/>
            <a:r>
              <a:rPr lang="en-US" altLang="zh-CN" sz="3600" b="1" dirty="0">
                <a:solidFill>
                  <a:schemeClr val="accent1">
                    <a:lumMod val="50000"/>
                  </a:schemeClr>
                </a:solidFill>
              </a:rPr>
              <a:t>Stage 1: </a:t>
            </a:r>
            <a:r>
              <a:rPr lang="en-US" altLang="zh-CN" sz="3600" dirty="0"/>
              <a:t>General statements about a field of research to provide the reader with a </a:t>
            </a:r>
            <a:r>
              <a:rPr lang="en-US" altLang="zh-CN" sz="3600" dirty="0">
                <a:solidFill>
                  <a:schemeClr val="accent1">
                    <a:lumMod val="50000"/>
                  </a:schemeClr>
                </a:solidFill>
              </a:rPr>
              <a:t>setting</a:t>
            </a:r>
            <a:r>
              <a:rPr lang="en-US" altLang="zh-CN" sz="3600" dirty="0"/>
              <a:t> for the problem to be reported</a:t>
            </a:r>
            <a:endParaRPr lang="zh-CN" altLang="en-US" sz="3600" dirty="0"/>
          </a:p>
        </p:txBody>
      </p:sp>
      <p:sp>
        <p:nvSpPr>
          <p:cNvPr id="3" name="内容占位符 2"/>
          <p:cNvSpPr>
            <a:spLocks noGrp="1"/>
          </p:cNvSpPr>
          <p:nvPr>
            <p:ph idx="1"/>
          </p:nvPr>
        </p:nvSpPr>
        <p:spPr>
          <a:xfrm>
            <a:off x="838200" y="3548418"/>
            <a:ext cx="10515600" cy="2628544"/>
          </a:xfrm>
        </p:spPr>
        <p:txBody>
          <a:bodyPr/>
          <a:lstStyle/>
          <a:p>
            <a:pPr algn="just"/>
            <a:r>
              <a:rPr lang="en-US" altLang="zh-CN" sz="3200" dirty="0" smtClean="0">
                <a:latin typeface="Times New Roman" panose="02020603050405020304" pitchFamily="18" charset="0"/>
                <a:cs typeface="Times New Roman" panose="02020603050405020304" pitchFamily="18" charset="0"/>
              </a:rPr>
              <a:t>You can think of this stage as a process of first, establishing a “universe” for your readers; then, isolating one “galaxy” within this universe; and finally, leading your readers to one “star” in the galaxy. That “star” is your specific topic </a:t>
            </a:r>
            <a:r>
              <a:rPr lang="en-US" altLang="zh-CN" sz="3200" dirty="0">
                <a:latin typeface="Times New Roman" panose="02020603050405020304" pitchFamily="18" charset="0"/>
                <a:cs typeface="Times New Roman" panose="02020603050405020304" pitchFamily="18" charset="0"/>
              </a:rPr>
              <a:t>(</a:t>
            </a:r>
            <a:r>
              <a:rPr lang="en-US" altLang="zh-CN" sz="3200" dirty="0" err="1">
                <a:latin typeface="Times New Roman" panose="02020603050405020304" pitchFamily="18" charset="0"/>
                <a:cs typeface="Times New Roman" panose="02020603050405020304" pitchFamily="18" charset="0"/>
              </a:rPr>
              <a:t>Weissberg</a:t>
            </a:r>
            <a:r>
              <a:rPr lang="en-US" altLang="zh-CN" sz="3200" dirty="0">
                <a:latin typeface="Times New Roman" panose="02020603050405020304" pitchFamily="18" charset="0"/>
                <a:cs typeface="Times New Roman" panose="02020603050405020304" pitchFamily="18" charset="0"/>
              </a:rPr>
              <a:t> &amp; </a:t>
            </a:r>
            <a:r>
              <a:rPr lang="en-US" altLang="zh-CN" sz="3200" dirty="0" err="1">
                <a:latin typeface="Times New Roman" panose="02020603050405020304" pitchFamily="18" charset="0"/>
                <a:cs typeface="Times New Roman" panose="02020603050405020304" pitchFamily="18" charset="0"/>
              </a:rPr>
              <a:t>Buker</a:t>
            </a:r>
            <a:r>
              <a:rPr lang="en-US" altLang="zh-CN" sz="3200" dirty="0">
                <a:latin typeface="Times New Roman" panose="02020603050405020304" pitchFamily="18" charset="0"/>
                <a:cs typeface="Times New Roman" panose="02020603050405020304" pitchFamily="18" charset="0"/>
              </a:rPr>
              <a:t> 1990: 24</a:t>
            </a:r>
            <a:r>
              <a:rPr lang="en-US" altLang="zh-CN" sz="3200" dirty="0" smtClean="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19453"/>
            <a:ext cx="2857500" cy="16002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6300" y="1819453"/>
            <a:ext cx="2857500" cy="166458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4657" y="1819453"/>
            <a:ext cx="2910670" cy="1664583"/>
          </a:xfrm>
          <a:prstGeom prst="rect">
            <a:avLst/>
          </a:prstGeom>
        </p:spPr>
      </p:pic>
    </p:spTree>
    <p:extLst>
      <p:ext uri="{BB962C8B-B14F-4D97-AF65-F5344CB8AC3E}">
        <p14:creationId xmlns:p14="http://schemas.microsoft.com/office/powerpoint/2010/main" val="3428430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 I: The Setting</a:t>
            </a:r>
            <a:endParaRPr lang="zh-CN" altLang="en-US" dirty="0"/>
          </a:p>
        </p:txBody>
      </p:sp>
      <p:sp>
        <p:nvSpPr>
          <p:cNvPr id="3" name="内容占位符 2"/>
          <p:cNvSpPr>
            <a:spLocks noGrp="1"/>
          </p:cNvSpPr>
          <p:nvPr>
            <p:ph idx="1"/>
          </p:nvPr>
        </p:nvSpPr>
        <p:spPr/>
        <p:txBody>
          <a:bodyPr>
            <a:normAutofit/>
          </a:bodyPr>
          <a:lstStyle/>
          <a:p>
            <a:pPr algn="just"/>
            <a:r>
              <a:rPr lang="en-US" altLang="zh-CN" sz="3200" dirty="0" smtClean="0">
                <a:latin typeface="Times New Roman" panose="02020603050405020304" pitchFamily="18" charset="0"/>
                <a:cs typeface="Times New Roman" panose="02020603050405020304" pitchFamily="18" charset="0"/>
              </a:rPr>
              <a:t>1. Begin with accepted statements of fact related to your general area (your universe)</a:t>
            </a:r>
          </a:p>
          <a:p>
            <a:pPr algn="just"/>
            <a:endParaRPr lang="en-US" altLang="zh-CN" sz="3200" dirty="0">
              <a:latin typeface="Times New Roman" panose="02020603050405020304" pitchFamily="18" charset="0"/>
              <a:cs typeface="Times New Roman" panose="02020603050405020304" pitchFamily="18" charset="0"/>
            </a:endParaRPr>
          </a:p>
          <a:p>
            <a:pPr algn="just"/>
            <a:r>
              <a:rPr lang="en-US" altLang="zh-CN" sz="3200" dirty="0" smtClean="0">
                <a:latin typeface="Times New Roman" panose="02020603050405020304" pitchFamily="18" charset="0"/>
                <a:cs typeface="Times New Roman" panose="02020603050405020304" pitchFamily="18" charset="0"/>
              </a:rPr>
              <a:t>2. Within the general area, identify one subarea (your galaxy which includes your topic)</a:t>
            </a:r>
          </a:p>
          <a:p>
            <a:pPr algn="just"/>
            <a:endParaRPr lang="en-US" altLang="zh-CN" sz="3200" dirty="0">
              <a:latin typeface="Times New Roman" panose="02020603050405020304" pitchFamily="18" charset="0"/>
              <a:cs typeface="Times New Roman" panose="02020603050405020304" pitchFamily="18" charset="0"/>
            </a:endParaRPr>
          </a:p>
          <a:p>
            <a:pPr algn="just"/>
            <a:r>
              <a:rPr lang="en-US" altLang="zh-CN" sz="3200" dirty="0" smtClean="0">
                <a:latin typeface="Times New Roman" panose="02020603050405020304" pitchFamily="18" charset="0"/>
                <a:cs typeface="Times New Roman" panose="02020603050405020304" pitchFamily="18" charset="0"/>
              </a:rPr>
              <a:t>3. Indicate your topic (your star)</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107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3600" dirty="0" smtClean="0">
                <a:latin typeface="Times New Roman" panose="02020603050405020304" pitchFamily="18" charset="0"/>
                <a:cs typeface="Times New Roman" panose="02020603050405020304" pitchFamily="18" charset="0"/>
              </a:rPr>
              <a:t>Is there a Stage I in your research paper? </a:t>
            </a:r>
          </a:p>
          <a:p>
            <a:r>
              <a:rPr lang="en-US" altLang="zh-CN" sz="3600" dirty="0" smtClean="0">
                <a:latin typeface="Times New Roman" panose="02020603050405020304" pitchFamily="18" charset="0"/>
                <a:cs typeface="Times New Roman" panose="02020603050405020304" pitchFamily="18" charset="0"/>
              </a:rPr>
              <a:t>If yes, please locate it.</a:t>
            </a:r>
            <a:endParaRPr lang="zh-CN" altLang="en-US" sz="36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8675" y="3907737"/>
            <a:ext cx="4534265" cy="1865266"/>
          </a:xfrm>
          <a:prstGeom prst="rect">
            <a:avLst/>
          </a:prstGeom>
        </p:spPr>
      </p:pic>
    </p:spTree>
    <p:extLst>
      <p:ext uri="{BB962C8B-B14F-4D97-AF65-F5344CB8AC3E}">
        <p14:creationId xmlns:p14="http://schemas.microsoft.com/office/powerpoint/2010/main" val="2880092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just"/>
            <a:r>
              <a:rPr lang="en-US" altLang="zh-CN" sz="4000" dirty="0" smtClean="0">
                <a:solidFill>
                  <a:schemeClr val="accent1">
                    <a:lumMod val="50000"/>
                  </a:schemeClr>
                </a:solidFill>
              </a:rPr>
              <a:t>Stage II: </a:t>
            </a:r>
            <a:r>
              <a:rPr lang="en-US" altLang="zh-CN" sz="4000" dirty="0" smtClean="0"/>
              <a:t>More specific statements about the aspects of the problem already studied by other researchers</a:t>
            </a:r>
            <a:endParaRPr lang="zh-CN" altLang="en-US" sz="4000" dirty="0"/>
          </a:p>
        </p:txBody>
      </p:sp>
      <p:sp>
        <p:nvSpPr>
          <p:cNvPr id="3" name="内容占位符 2"/>
          <p:cNvSpPr>
            <a:spLocks noGrp="1"/>
          </p:cNvSpPr>
          <p:nvPr>
            <p:ph idx="1"/>
          </p:nvPr>
        </p:nvSpPr>
        <p:spPr>
          <a:xfrm>
            <a:off x="163773" y="1825625"/>
            <a:ext cx="11900848" cy="4738948"/>
          </a:xfrm>
        </p:spPr>
        <p:txBody>
          <a:bodyPr>
            <a:noAutofit/>
          </a:bodyPr>
          <a:lstStyle/>
          <a:p>
            <a:pPr algn="just"/>
            <a:r>
              <a:rPr lang="en-US" altLang="zh-CN" dirty="0">
                <a:latin typeface="Times New Roman" panose="02020603050405020304" pitchFamily="18" charset="0"/>
                <a:cs typeface="Times New Roman" panose="02020603050405020304" pitchFamily="18" charset="0"/>
              </a:rPr>
              <a:t>Most individuals seem to agree that the microcomputer will continue to hold an important role in education. </a:t>
            </a:r>
            <a:r>
              <a:rPr lang="en-US" altLang="zh-CN" dirty="0" err="1">
                <a:latin typeface="Times New Roman" panose="02020603050405020304" pitchFamily="18" charset="0"/>
                <a:cs typeface="Times New Roman" panose="02020603050405020304" pitchFamily="18" charset="0"/>
              </a:rPr>
              <a:t>Gubser</a:t>
            </a:r>
            <a:r>
              <a:rPr lang="en-US" altLang="zh-CN" dirty="0">
                <a:latin typeface="Times New Roman" panose="02020603050405020304" pitchFamily="18" charset="0"/>
                <a:cs typeface="Times New Roman" panose="02020603050405020304" pitchFamily="18" charset="0"/>
              </a:rPr>
              <a:t> (1980) and Hinton (1980) suggested phenomenal increases in the numbers of computers both in the school and the home in the near future. Schmidt (1982) identified three types of microcomputer use in classrooms: the object of a course, a support tool, and a means of providing instruction. Foster and Kleene (1982) cite four uses of microcomputers in vocational agriculture: drill and practice, tutorial, simulation and problem solving.</a:t>
            </a:r>
            <a:endParaRPr lang="zh-CN" altLang="zh-CN" dirty="0">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The findings of studies examining the use of various forms of computer-assisted instruction (CAI) have been mixed. Studies by Hickey (1968) and Honeycutt (1974) indicated superior results with CAI while studies by Ellis (1978), Caldwell (1980) and </a:t>
            </a:r>
            <a:r>
              <a:rPr lang="en-US" altLang="zh-CN" dirty="0" err="1">
                <a:latin typeface="Times New Roman" panose="02020603050405020304" pitchFamily="18" charset="0"/>
                <a:cs typeface="Times New Roman" panose="02020603050405020304" pitchFamily="18" charset="0"/>
              </a:rPr>
              <a:t>Belzer</a:t>
            </a:r>
            <a:r>
              <a:rPr lang="en-US" altLang="zh-CN" dirty="0">
                <a:latin typeface="Times New Roman" panose="02020603050405020304" pitchFamily="18" charset="0"/>
                <a:cs typeface="Times New Roman" panose="02020603050405020304" pitchFamily="18" charset="0"/>
              </a:rPr>
              <a:t> (1976) indicated little or no significant effect.</a:t>
            </a:r>
            <a:endParaRPr lang="zh-CN" altLang="en-US" dirty="0"/>
          </a:p>
        </p:txBody>
      </p:sp>
    </p:spTree>
    <p:extLst>
      <p:ext uri="{BB962C8B-B14F-4D97-AF65-F5344CB8AC3E}">
        <p14:creationId xmlns:p14="http://schemas.microsoft.com/office/powerpoint/2010/main" val="3888300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1455</Words>
  <Application>Microsoft Office PowerPoint</Application>
  <PresentationFormat>宽屏</PresentationFormat>
  <Paragraphs>61</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宋体</vt:lpstr>
      <vt:lpstr>Arial</vt:lpstr>
      <vt:lpstr>Calibri</vt:lpstr>
      <vt:lpstr>Calibri Light</vt:lpstr>
      <vt:lpstr>Times New Roman</vt:lpstr>
      <vt:lpstr>Office 主题</vt:lpstr>
      <vt:lpstr>Scientific writing</vt:lpstr>
      <vt:lpstr>Introduction</vt:lpstr>
      <vt:lpstr>PowerPoint 演示文稿</vt:lpstr>
      <vt:lpstr>Stage I: General statements about a field of research to provide the reader with a setting for the problem to be reported</vt:lpstr>
      <vt:lpstr>Stage 1: General statements about a field of research to provide the reader with a setting for the problem to be reported</vt:lpstr>
      <vt:lpstr>Stage 1: General statements about a field of research to provide the reader with a setting for the problem to be reported</vt:lpstr>
      <vt:lpstr>Stage I: The Setting</vt:lpstr>
      <vt:lpstr>PowerPoint 演示文稿</vt:lpstr>
      <vt:lpstr>Stage II: More specific statements about the aspects of the problem already studied by other researchers</vt:lpstr>
      <vt:lpstr>Stage II: More specific statements about the aspects of the problem already studied by other researchers</vt:lpstr>
      <vt:lpstr>Stage II: More specific statements about the aspects of the problem already studied by other researchers</vt:lpstr>
      <vt:lpstr>PowerPoint 演示文稿</vt:lpstr>
      <vt:lpstr>PowerPoint 演示文稿</vt:lpstr>
      <vt:lpstr>Stage III: Statements that indicate the need for more investigation</vt:lpstr>
      <vt:lpstr>Stage III: Statements that indicate the need for more investigation</vt:lpstr>
      <vt:lpstr>Stage III</vt:lpstr>
      <vt:lpstr>PowerPoint 演示文稿</vt:lpstr>
      <vt:lpstr>Stage IV: Very specific statements giving the purpose/objectives of the writer’s study</vt:lpstr>
      <vt:lpstr>PowerPoint 演示文稿</vt:lpstr>
      <vt:lpstr>Stage V: Optional statements that give a value or justification for carrying out the study</vt:lpstr>
      <vt:lpstr>Stage V: Optional statements that give a value or justification for carrying out the study</vt:lpstr>
      <vt:lpstr>Stage V: Optional statements that give a value or justification for carrying out the study</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writing</dc:title>
  <dc:creator>gaoyuan</dc:creator>
  <cp:lastModifiedBy>gaoyuan</cp:lastModifiedBy>
  <cp:revision>20</cp:revision>
  <dcterms:created xsi:type="dcterms:W3CDTF">2017-09-05T08:04:41Z</dcterms:created>
  <dcterms:modified xsi:type="dcterms:W3CDTF">2017-09-22T22:18:30Z</dcterms:modified>
</cp:coreProperties>
</file>