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87" r:id="rId35"/>
    <p:sldId id="305" r:id="rId36"/>
    <p:sldId id="288"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8" r:id="rId53"/>
    <p:sldId id="309" r:id="rId54"/>
    <p:sldId id="310" r:id="rId55"/>
    <p:sldId id="319" r:id="rId56"/>
    <p:sldId id="307" r:id="rId57"/>
    <p:sldId id="311" r:id="rId58"/>
    <p:sldId id="312" r:id="rId59"/>
    <p:sldId id="313" r:id="rId60"/>
    <p:sldId id="314" r:id="rId61"/>
    <p:sldId id="315" r:id="rId62"/>
    <p:sldId id="316" r:id="rId63"/>
    <p:sldId id="317" r:id="rId64"/>
    <p:sldId id="318"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29719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133710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29328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111916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134942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47200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41826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237409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190324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72335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33E122-246F-420C-8F9C-10EAEC8D962D}" type="datetimeFigureOut">
              <a:rPr lang="zh-CN" altLang="en-US" smtClean="0"/>
              <a:t>2017/10/8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278339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3E122-246F-420C-8F9C-10EAEC8D962D}" type="datetimeFigureOut">
              <a:rPr lang="zh-CN" altLang="en-US" smtClean="0"/>
              <a:t>2017/10/8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84647-C868-4177-B386-E54BD10B7BBD}" type="slidenum">
              <a:rPr lang="zh-CN" altLang="en-US" smtClean="0"/>
              <a:t>‹#›</a:t>
            </a:fld>
            <a:endParaRPr lang="zh-CN" altLang="en-US"/>
          </a:p>
        </p:txBody>
      </p:sp>
    </p:spTree>
    <p:extLst>
      <p:ext uri="{BB962C8B-B14F-4D97-AF65-F5344CB8AC3E}">
        <p14:creationId xmlns:p14="http://schemas.microsoft.com/office/powerpoint/2010/main" val="2687429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Three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736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4206337686"/>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Export</a:t>
                      </a:r>
                      <a:r>
                        <a:rPr lang="en-US" altLang="zh-CN" sz="3200" baseline="0" dirty="0" smtClean="0">
                          <a:latin typeface="Times New Roman" panose="02020603050405020304" pitchFamily="18" charset="0"/>
                          <a:cs typeface="Times New Roman" panose="02020603050405020304" pitchFamily="18" charset="0"/>
                        </a:rPr>
                        <a:t> figures won’t improve until economy is stronger.</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Export figures will not improve until the economy</a:t>
                      </a:r>
                      <a:r>
                        <a:rPr lang="en-US" altLang="zh-CN" sz="3200" baseline="0" dirty="0" smtClean="0">
                          <a:latin typeface="Times New Roman" panose="02020603050405020304" pitchFamily="18" charset="0"/>
                          <a:cs typeface="Times New Roman" panose="02020603050405020304" pitchFamily="18" charset="0"/>
                        </a:rPr>
                        <a:t> is stronger.</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16250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3460865345"/>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r>
                        <a:rPr lang="en-US" altLang="zh-CN" sz="3200" dirty="0" smtClean="0">
                          <a:latin typeface="Times New Roman" panose="02020603050405020304" pitchFamily="18" charset="0"/>
                          <a:cs typeface="Times New Roman" panose="02020603050405020304" pitchFamily="18" charset="0"/>
                        </a:rPr>
                        <a:t>Avoid contractions.</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Export</a:t>
                      </a:r>
                      <a:r>
                        <a:rPr lang="en-US" altLang="zh-CN" sz="3200" baseline="0" dirty="0" smtClean="0">
                          <a:latin typeface="Times New Roman" panose="02020603050405020304" pitchFamily="18" charset="0"/>
                          <a:cs typeface="Times New Roman" panose="02020603050405020304" pitchFamily="18" charset="0"/>
                        </a:rPr>
                        <a:t> figures won’t improve until economy is stronger.</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Export figures will not improve until the economy</a:t>
                      </a:r>
                      <a:r>
                        <a:rPr lang="en-US" altLang="zh-CN" sz="3200" baseline="0" dirty="0" smtClean="0">
                          <a:latin typeface="Times New Roman" panose="02020603050405020304" pitchFamily="18" charset="0"/>
                          <a:cs typeface="Times New Roman" panose="02020603050405020304" pitchFamily="18" charset="0"/>
                        </a:rPr>
                        <a:t> is stronger.</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08408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4174543003"/>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 analysis didn’t yield</a:t>
                      </a:r>
                      <a:r>
                        <a:rPr lang="en-US" altLang="zh-CN" sz="3200" baseline="0" dirty="0" smtClean="0">
                          <a:latin typeface="Times New Roman" panose="02020603050405020304" pitchFamily="18" charset="0"/>
                          <a:cs typeface="Times New Roman" panose="02020603050405020304" pitchFamily="18" charset="0"/>
                        </a:rPr>
                        <a:t> any new results.</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33833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563737714"/>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 analysis didn’t yield</a:t>
                      </a:r>
                      <a:r>
                        <a:rPr lang="en-US" altLang="zh-CN" sz="3200" baseline="0" dirty="0" smtClean="0">
                          <a:latin typeface="Times New Roman" panose="02020603050405020304" pitchFamily="18" charset="0"/>
                          <a:cs typeface="Times New Roman" panose="02020603050405020304" pitchFamily="18" charset="0"/>
                        </a:rPr>
                        <a:t> any new results.</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 analysis yielded no new results.</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39706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006719927"/>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r>
                        <a:rPr lang="en-US" altLang="zh-CN" sz="3200" dirty="0" smtClean="0">
                          <a:latin typeface="Times New Roman" panose="02020603050405020304" pitchFamily="18" charset="0"/>
                          <a:cs typeface="Times New Roman" panose="02020603050405020304" pitchFamily="18" charset="0"/>
                        </a:rPr>
                        <a:t>Use formal negative forms.</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 analysis didn’t yield</a:t>
                      </a:r>
                      <a:r>
                        <a:rPr lang="en-US" altLang="zh-CN" sz="3200" baseline="0" dirty="0" smtClean="0">
                          <a:latin typeface="Times New Roman" panose="02020603050405020304" pitchFamily="18" charset="0"/>
                          <a:cs typeface="Times New Roman" panose="02020603050405020304" pitchFamily="18" charset="0"/>
                        </a:rPr>
                        <a:t> any new results.</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 analysis yielded no new results.</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17198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1402933287"/>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These semiconductors can be used in robots, CD players, etc.</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30400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763405010"/>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These semiconductors can be used in robots, CD players, etc.</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These semiconductors can be used in robots, CD players and other electronic devices.</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18905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509042246"/>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r>
                        <a:rPr lang="en-US" altLang="zh-CN" sz="3200" dirty="0" smtClean="0">
                          <a:latin typeface="Times New Roman" panose="02020603050405020304" pitchFamily="18" charset="0"/>
                          <a:cs typeface="Times New Roman" panose="02020603050405020304" pitchFamily="18" charset="0"/>
                        </a:rPr>
                        <a:t>Limit the use of “run on” expressions.</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These semiconductors can be used in robots, CD players, etc.</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These semiconductors can be used in robots, CD players and other electronic devices.</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069481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3135644329"/>
              </p:ext>
            </p:extLst>
          </p:nvPr>
        </p:nvGraphicFramePr>
        <p:xfrm>
          <a:off x="838200" y="1825625"/>
          <a:ext cx="10515600" cy="4411400"/>
        </p:xfrm>
        <a:graphic>
          <a:graphicData uri="http://schemas.openxmlformats.org/drawingml/2006/table">
            <a:tbl>
              <a:tblPr firstRow="1" bandRow="1">
                <a:tableStyleId>{5C22544A-7EE6-4342-B048-85BDC9FD1C3A}</a:tableStyleId>
              </a:tblPr>
              <a:tblGrid>
                <a:gridCol w="10515600"/>
              </a:tblGrid>
              <a:tr h="882280">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Then the solution can be discarded.</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blood is withdrawn slowly.</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08309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4"/>
          <p:cNvGraphicFramePr>
            <a:graphicFrameLocks/>
          </p:cNvGraphicFramePr>
          <p:nvPr>
            <p:extLst>
              <p:ext uri="{D42A27DB-BD31-4B8C-83A1-F6EECF244321}">
                <p14:modId xmlns:p14="http://schemas.microsoft.com/office/powerpoint/2010/main" val="2768933668"/>
              </p:ext>
            </p:extLst>
          </p:nvPr>
        </p:nvGraphicFramePr>
        <p:xfrm>
          <a:off x="838200" y="1825625"/>
          <a:ext cx="10515600" cy="4411400"/>
        </p:xfrm>
        <a:graphic>
          <a:graphicData uri="http://schemas.openxmlformats.org/drawingml/2006/table">
            <a:tbl>
              <a:tblPr firstRow="1" bandRow="1">
                <a:tableStyleId>{5C22544A-7EE6-4342-B048-85BDC9FD1C3A}</a:tableStyleId>
              </a:tblPr>
              <a:tblGrid>
                <a:gridCol w="10515600"/>
              </a:tblGrid>
              <a:tr h="882280">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Then the solution can be discarded.</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solution</a:t>
                      </a:r>
                      <a:r>
                        <a:rPr lang="en-US" altLang="zh-CN" sz="3200" baseline="0" dirty="0" smtClean="0">
                          <a:latin typeface="Times New Roman" panose="02020603050405020304" pitchFamily="18" charset="0"/>
                          <a:cs typeface="Times New Roman" panose="02020603050405020304" pitchFamily="18" charset="0"/>
                        </a:rPr>
                        <a:t> can then be discarded.</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blood is withdrawn slowly.</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65051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51" y="365125"/>
            <a:ext cx="11586949" cy="6131209"/>
          </a:xfrm>
        </p:spPr>
      </p:pic>
    </p:spTree>
    <p:extLst>
      <p:ext uri="{BB962C8B-B14F-4D97-AF65-F5344CB8AC3E}">
        <p14:creationId xmlns:p14="http://schemas.microsoft.com/office/powerpoint/2010/main" val="4096884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4"/>
          <p:cNvGraphicFramePr>
            <a:graphicFrameLocks/>
          </p:cNvGraphicFramePr>
          <p:nvPr>
            <p:extLst>
              <p:ext uri="{D42A27DB-BD31-4B8C-83A1-F6EECF244321}">
                <p14:modId xmlns:p14="http://schemas.microsoft.com/office/powerpoint/2010/main" val="1556420582"/>
              </p:ext>
            </p:extLst>
          </p:nvPr>
        </p:nvGraphicFramePr>
        <p:xfrm>
          <a:off x="838200" y="1825625"/>
          <a:ext cx="10515600" cy="4411400"/>
        </p:xfrm>
        <a:graphic>
          <a:graphicData uri="http://schemas.openxmlformats.org/drawingml/2006/table">
            <a:tbl>
              <a:tblPr firstRow="1" bandRow="1">
                <a:tableStyleId>{5C22544A-7EE6-4342-B048-85BDC9FD1C3A}</a:tableStyleId>
              </a:tblPr>
              <a:tblGrid>
                <a:gridCol w="10515600"/>
              </a:tblGrid>
              <a:tr h="882280">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Then the solution can be discarded.</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solution</a:t>
                      </a:r>
                      <a:r>
                        <a:rPr lang="en-US" altLang="zh-CN" sz="3200" baseline="0" dirty="0" smtClean="0">
                          <a:latin typeface="Times New Roman" panose="02020603050405020304" pitchFamily="18" charset="0"/>
                          <a:cs typeface="Times New Roman" panose="02020603050405020304" pitchFamily="18" charset="0"/>
                        </a:rPr>
                        <a:t> can then be discarded.</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blood is withdrawn slowly.</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blood is slowly withdrawn.</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60480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4"/>
          <p:cNvGraphicFramePr>
            <a:graphicFrameLocks/>
          </p:cNvGraphicFramePr>
          <p:nvPr>
            <p:extLst>
              <p:ext uri="{D42A27DB-BD31-4B8C-83A1-F6EECF244321}">
                <p14:modId xmlns:p14="http://schemas.microsoft.com/office/powerpoint/2010/main" val="1428055487"/>
              </p:ext>
            </p:extLst>
          </p:nvPr>
        </p:nvGraphicFramePr>
        <p:xfrm>
          <a:off x="838200" y="1825625"/>
          <a:ext cx="10515600" cy="4595920"/>
        </p:xfrm>
        <a:graphic>
          <a:graphicData uri="http://schemas.openxmlformats.org/drawingml/2006/table">
            <a:tbl>
              <a:tblPr firstRow="1" bandRow="1">
                <a:tableStyleId>{5C22544A-7EE6-4342-B048-85BDC9FD1C3A}</a:tableStyleId>
              </a:tblPr>
              <a:tblGrid>
                <a:gridCol w="10515600"/>
              </a:tblGrid>
              <a:tr h="882280">
                <a:tc>
                  <a:txBody>
                    <a:bodyPr/>
                    <a:lstStyle/>
                    <a:p>
                      <a:r>
                        <a:rPr lang="en-US" altLang="zh-CN" sz="3200" dirty="0" smtClean="0">
                          <a:latin typeface="Times New Roman" panose="02020603050405020304" pitchFamily="18" charset="0"/>
                          <a:cs typeface="Times New Roman" panose="02020603050405020304" pitchFamily="18" charset="0"/>
                        </a:rPr>
                        <a:t>In informal</a:t>
                      </a:r>
                      <a:r>
                        <a:rPr lang="en-US" altLang="zh-CN" sz="3200" baseline="0" dirty="0" smtClean="0">
                          <a:latin typeface="Times New Roman" panose="02020603050405020304" pitchFamily="18" charset="0"/>
                          <a:cs typeface="Times New Roman" panose="02020603050405020304" pitchFamily="18" charset="0"/>
                        </a:rPr>
                        <a:t> English, adverbs often occur at the beginning or end of sentences.</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Then the solution can be discarded.</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solution</a:t>
                      </a:r>
                      <a:r>
                        <a:rPr lang="en-US" altLang="zh-CN" sz="3200" baseline="0" dirty="0" smtClean="0">
                          <a:latin typeface="Times New Roman" panose="02020603050405020304" pitchFamily="18" charset="0"/>
                          <a:cs typeface="Times New Roman" panose="02020603050405020304" pitchFamily="18" charset="0"/>
                        </a:rPr>
                        <a:t> can then be discarded.</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blood is withdrawn slowly.</a:t>
                      </a:r>
                      <a:endParaRPr lang="zh-CN" altLang="en-US" sz="3200" dirty="0">
                        <a:latin typeface="Times New Roman" panose="02020603050405020304" pitchFamily="18" charset="0"/>
                        <a:cs typeface="Times New Roman" panose="02020603050405020304" pitchFamily="18" charset="0"/>
                      </a:endParaRPr>
                    </a:p>
                  </a:txBody>
                  <a:tcPr/>
                </a:tc>
              </a:tr>
              <a:tr h="882280">
                <a:tc>
                  <a:txBody>
                    <a:bodyPr/>
                    <a:lstStyle/>
                    <a:p>
                      <a:r>
                        <a:rPr lang="en-US" altLang="zh-CN" sz="3200" dirty="0" smtClean="0">
                          <a:latin typeface="Times New Roman" panose="02020603050405020304" pitchFamily="18" charset="0"/>
                          <a:cs typeface="Times New Roman" panose="02020603050405020304" pitchFamily="18" charset="0"/>
                        </a:rPr>
                        <a:t>The blood is slowly withdrawn.</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071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688423428"/>
              </p:ext>
            </p:extLst>
          </p:nvPr>
        </p:nvGraphicFramePr>
        <p:xfrm>
          <a:off x="838200" y="1825625"/>
          <a:ext cx="10515600" cy="4165743"/>
        </p:xfrm>
        <a:graphic>
          <a:graphicData uri="http://schemas.openxmlformats.org/drawingml/2006/table">
            <a:tbl>
              <a:tblPr firstRow="1" bandRow="1">
                <a:tableStyleId>{5C22544A-7EE6-4342-B048-85BDC9FD1C3A}</a:tableStyleId>
              </a:tblPr>
              <a:tblGrid>
                <a:gridCol w="10515600"/>
              </a:tblGrid>
              <a:tr h="1388581">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88581">
                <a:tc>
                  <a:txBody>
                    <a:bodyPr/>
                    <a:lstStyle/>
                    <a:p>
                      <a:r>
                        <a:rPr lang="en-US" altLang="zh-CN" sz="3200" dirty="0" smtClean="0">
                          <a:latin typeface="Times New Roman" panose="02020603050405020304" pitchFamily="18" charset="0"/>
                          <a:cs typeface="Times New Roman" panose="02020603050405020304" pitchFamily="18" charset="0"/>
                        </a:rPr>
                        <a:t>You can see the results</a:t>
                      </a:r>
                      <a:r>
                        <a:rPr lang="en-US" altLang="zh-CN" sz="3200" baseline="0" dirty="0" smtClean="0">
                          <a:latin typeface="Times New Roman" panose="02020603050405020304" pitchFamily="18" charset="0"/>
                          <a:cs typeface="Times New Roman" panose="02020603050405020304" pitchFamily="18" charset="0"/>
                        </a:rPr>
                        <a:t> in Table 1.</a:t>
                      </a:r>
                      <a:endParaRPr lang="zh-CN" altLang="en-US" sz="3200" dirty="0">
                        <a:latin typeface="Times New Roman" panose="02020603050405020304" pitchFamily="18" charset="0"/>
                        <a:cs typeface="Times New Roman" panose="02020603050405020304" pitchFamily="18" charset="0"/>
                      </a:endParaRPr>
                    </a:p>
                  </a:txBody>
                  <a:tcPr/>
                </a:tc>
              </a:tr>
              <a:tr h="1388581">
                <a:tc>
                  <a:txBody>
                    <a:bodyPr/>
                    <a:lstStyle/>
                    <a:p>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51399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76750076"/>
              </p:ext>
            </p:extLst>
          </p:nvPr>
        </p:nvGraphicFramePr>
        <p:xfrm>
          <a:off x="838200" y="1825625"/>
          <a:ext cx="10515600" cy="4165743"/>
        </p:xfrm>
        <a:graphic>
          <a:graphicData uri="http://schemas.openxmlformats.org/drawingml/2006/table">
            <a:tbl>
              <a:tblPr firstRow="1" bandRow="1">
                <a:tableStyleId>{5C22544A-7EE6-4342-B048-85BDC9FD1C3A}</a:tableStyleId>
              </a:tblPr>
              <a:tblGrid>
                <a:gridCol w="10515600"/>
              </a:tblGrid>
              <a:tr h="1388581">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88581">
                <a:tc>
                  <a:txBody>
                    <a:bodyPr/>
                    <a:lstStyle/>
                    <a:p>
                      <a:r>
                        <a:rPr lang="en-US" altLang="zh-CN" sz="3200" dirty="0" smtClean="0">
                          <a:latin typeface="Times New Roman" panose="02020603050405020304" pitchFamily="18" charset="0"/>
                          <a:cs typeface="Times New Roman" panose="02020603050405020304" pitchFamily="18" charset="0"/>
                        </a:rPr>
                        <a:t>You can see the results</a:t>
                      </a:r>
                      <a:r>
                        <a:rPr lang="en-US" altLang="zh-CN" sz="3200" baseline="0" dirty="0" smtClean="0">
                          <a:latin typeface="Times New Roman" panose="02020603050405020304" pitchFamily="18" charset="0"/>
                          <a:cs typeface="Times New Roman" panose="02020603050405020304" pitchFamily="18" charset="0"/>
                        </a:rPr>
                        <a:t> in Table 1.</a:t>
                      </a:r>
                      <a:endParaRPr lang="zh-CN" altLang="en-US" sz="3200" dirty="0">
                        <a:latin typeface="Times New Roman" panose="02020603050405020304" pitchFamily="18" charset="0"/>
                        <a:cs typeface="Times New Roman" panose="02020603050405020304" pitchFamily="18" charset="0"/>
                      </a:endParaRPr>
                    </a:p>
                  </a:txBody>
                  <a:tcPr/>
                </a:tc>
              </a:tr>
              <a:tr h="1388581">
                <a:tc>
                  <a:txBody>
                    <a:bodyPr/>
                    <a:lstStyle/>
                    <a:p>
                      <a:r>
                        <a:rPr lang="en-US" altLang="zh-CN" sz="3200" dirty="0" smtClean="0">
                          <a:latin typeface="Times New Roman" panose="02020603050405020304" pitchFamily="18" charset="0"/>
                          <a:cs typeface="Times New Roman" panose="02020603050405020304" pitchFamily="18" charset="0"/>
                        </a:rPr>
                        <a:t>The results can be seen in Table 1.</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01046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3806867150"/>
              </p:ext>
            </p:extLst>
          </p:nvPr>
        </p:nvGraphicFramePr>
        <p:xfrm>
          <a:off x="838200" y="1825625"/>
          <a:ext cx="10515600" cy="4165743"/>
        </p:xfrm>
        <a:graphic>
          <a:graphicData uri="http://schemas.openxmlformats.org/drawingml/2006/table">
            <a:tbl>
              <a:tblPr firstRow="1" bandRow="1">
                <a:tableStyleId>{5C22544A-7EE6-4342-B048-85BDC9FD1C3A}</a:tableStyleId>
              </a:tblPr>
              <a:tblGrid>
                <a:gridCol w="10515600"/>
              </a:tblGrid>
              <a:tr h="1388581">
                <a:tc>
                  <a:txBody>
                    <a:bodyPr/>
                    <a:lstStyle/>
                    <a:p>
                      <a:r>
                        <a:rPr lang="en-US" altLang="zh-CN" sz="3200" dirty="0" smtClean="0">
                          <a:latin typeface="Times New Roman" panose="02020603050405020304" pitchFamily="18" charset="0"/>
                          <a:cs typeface="Times New Roman" panose="02020603050405020304" pitchFamily="18" charset="0"/>
                        </a:rPr>
                        <a:t>Avoid excessive “personal language”.</a:t>
                      </a:r>
                      <a:endParaRPr lang="zh-CN" altLang="en-US" sz="3200" dirty="0">
                        <a:latin typeface="Times New Roman" panose="02020603050405020304" pitchFamily="18" charset="0"/>
                        <a:cs typeface="Times New Roman" panose="02020603050405020304" pitchFamily="18" charset="0"/>
                      </a:endParaRPr>
                    </a:p>
                  </a:txBody>
                  <a:tcPr/>
                </a:tc>
              </a:tr>
              <a:tr h="1388581">
                <a:tc>
                  <a:txBody>
                    <a:bodyPr/>
                    <a:lstStyle/>
                    <a:p>
                      <a:r>
                        <a:rPr lang="en-US" altLang="zh-CN" sz="3200" dirty="0" smtClean="0">
                          <a:latin typeface="Times New Roman" panose="02020603050405020304" pitchFamily="18" charset="0"/>
                          <a:cs typeface="Times New Roman" panose="02020603050405020304" pitchFamily="18" charset="0"/>
                        </a:rPr>
                        <a:t>You can see the results</a:t>
                      </a:r>
                      <a:r>
                        <a:rPr lang="en-US" altLang="zh-CN" sz="3200" baseline="0" dirty="0" smtClean="0">
                          <a:latin typeface="Times New Roman" panose="02020603050405020304" pitchFamily="18" charset="0"/>
                          <a:cs typeface="Times New Roman" panose="02020603050405020304" pitchFamily="18" charset="0"/>
                        </a:rPr>
                        <a:t> in Table 1.</a:t>
                      </a:r>
                      <a:endParaRPr lang="zh-CN" altLang="en-US" sz="3200" dirty="0">
                        <a:latin typeface="Times New Roman" panose="02020603050405020304" pitchFamily="18" charset="0"/>
                        <a:cs typeface="Times New Roman" panose="02020603050405020304" pitchFamily="18" charset="0"/>
                      </a:endParaRPr>
                    </a:p>
                  </a:txBody>
                  <a:tcPr/>
                </a:tc>
              </a:tr>
              <a:tr h="1388581">
                <a:tc>
                  <a:txBody>
                    <a:bodyPr/>
                    <a:lstStyle/>
                    <a:p>
                      <a:r>
                        <a:rPr lang="en-US" altLang="zh-CN" sz="3200" dirty="0" smtClean="0">
                          <a:latin typeface="Times New Roman" panose="02020603050405020304" pitchFamily="18" charset="0"/>
                          <a:cs typeface="Times New Roman" panose="02020603050405020304" pitchFamily="18" charset="0"/>
                        </a:rPr>
                        <a:t>The results can be seen in Table 1.</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81119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955" y="365125"/>
            <a:ext cx="11559654" cy="1325563"/>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Put the following sentences in order in terms of formality.</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33689417"/>
              </p:ext>
            </p:extLst>
          </p:nvPr>
        </p:nvGraphicFramePr>
        <p:xfrm>
          <a:off x="273050" y="1825625"/>
          <a:ext cx="11560175" cy="4670708"/>
        </p:xfrm>
        <a:graphic>
          <a:graphicData uri="http://schemas.openxmlformats.org/drawingml/2006/table">
            <a:tbl>
              <a:tblPr firstRow="1" bandRow="1">
                <a:tableStyleId>{5C22544A-7EE6-4342-B048-85BDC9FD1C3A}</a:tableStyleId>
              </a:tblPr>
              <a:tblGrid>
                <a:gridCol w="11560175"/>
              </a:tblGrid>
              <a:tr h="1167677">
                <a:tc>
                  <a:txBody>
                    <a:bodyPr/>
                    <a:lstStyle/>
                    <a:p>
                      <a:r>
                        <a:rPr lang="en-US" altLang="zh-CN" sz="2800" dirty="0" smtClean="0">
                          <a:latin typeface="Times New Roman" panose="02020603050405020304" pitchFamily="18" charset="0"/>
                          <a:cs typeface="Times New Roman" panose="02020603050405020304" pitchFamily="18" charset="0"/>
                        </a:rPr>
                        <a:t>In the following section of this essay</a:t>
                      </a:r>
                      <a:r>
                        <a:rPr lang="en-US" altLang="zh-CN" sz="2800" baseline="0" dirty="0" smtClean="0">
                          <a:latin typeface="Times New Roman" panose="02020603050405020304" pitchFamily="18" charset="0"/>
                          <a:cs typeface="Times New Roman" panose="02020603050405020304" pitchFamily="18" charset="0"/>
                        </a:rPr>
                        <a:t> I will examine the problems of development in the north of my country.</a:t>
                      </a:r>
                      <a:endParaRPr lang="zh-CN" altLang="en-US" sz="2800" dirty="0">
                        <a:latin typeface="Times New Roman" panose="02020603050405020304" pitchFamily="18" charset="0"/>
                        <a:cs typeface="Times New Roman" panose="02020603050405020304" pitchFamily="18" charset="0"/>
                      </a:endParaRPr>
                    </a:p>
                  </a:txBody>
                  <a:tcPr/>
                </a:tc>
              </a:tr>
              <a:tr h="1167677">
                <a:tc>
                  <a:txBody>
                    <a:bodyPr/>
                    <a:lstStyle/>
                    <a:p>
                      <a:r>
                        <a:rPr lang="en-US" altLang="zh-CN" sz="2800" dirty="0" smtClean="0">
                          <a:latin typeface="Times New Roman" panose="02020603050405020304" pitchFamily="18" charset="0"/>
                          <a:cs typeface="Times New Roman" panose="02020603050405020304" pitchFamily="18" charset="0"/>
                        </a:rPr>
                        <a:t>In the following</a:t>
                      </a:r>
                      <a:r>
                        <a:rPr lang="en-US" altLang="zh-CN" sz="2800" baseline="0" dirty="0" smtClean="0">
                          <a:latin typeface="Times New Roman" panose="02020603050405020304" pitchFamily="18" charset="0"/>
                          <a:cs typeface="Times New Roman" panose="02020603050405020304" pitchFamily="18" charset="0"/>
                        </a:rPr>
                        <a:t> section of this essay the problems of development in the north of my country will be examined.</a:t>
                      </a:r>
                      <a:endParaRPr lang="zh-CN" altLang="en-US" sz="2800" dirty="0">
                        <a:latin typeface="Times New Roman" panose="02020603050405020304" pitchFamily="18" charset="0"/>
                        <a:cs typeface="Times New Roman" panose="02020603050405020304" pitchFamily="18" charset="0"/>
                      </a:endParaRPr>
                    </a:p>
                  </a:txBody>
                  <a:tcPr/>
                </a:tc>
              </a:tr>
              <a:tr h="1167677">
                <a:tc>
                  <a:txBody>
                    <a:bodyPr/>
                    <a:lstStyle/>
                    <a:p>
                      <a:r>
                        <a:rPr lang="en-US" altLang="zh-CN" sz="2800" dirty="0" smtClean="0">
                          <a:latin typeface="Times New Roman" panose="02020603050405020304" pitchFamily="18" charset="0"/>
                          <a:cs typeface="Times New Roman" panose="02020603050405020304" pitchFamily="18" charset="0"/>
                        </a:rPr>
                        <a:t>In the following section of this essay</a:t>
                      </a:r>
                      <a:r>
                        <a:rPr lang="en-US" altLang="zh-CN" sz="2800" baseline="0" dirty="0" smtClean="0">
                          <a:latin typeface="Times New Roman" panose="02020603050405020304" pitchFamily="18" charset="0"/>
                          <a:cs typeface="Times New Roman" panose="02020603050405020304" pitchFamily="18" charset="0"/>
                        </a:rPr>
                        <a:t> I will look at the problems of development in the north of my country.</a:t>
                      </a:r>
                      <a:endParaRPr lang="zh-CN" altLang="en-US" sz="2800" dirty="0">
                        <a:latin typeface="Times New Roman" panose="02020603050405020304" pitchFamily="18" charset="0"/>
                        <a:cs typeface="Times New Roman" panose="02020603050405020304" pitchFamily="18" charset="0"/>
                      </a:endParaRPr>
                    </a:p>
                  </a:txBody>
                  <a:tcPr/>
                </a:tc>
              </a:tr>
              <a:tr h="1167677">
                <a:tc>
                  <a:txBody>
                    <a:bodyPr/>
                    <a:lstStyle/>
                    <a:p>
                      <a:r>
                        <a:rPr lang="en-US" altLang="zh-CN" sz="2800" dirty="0" smtClean="0">
                          <a:latin typeface="Times New Roman" panose="02020603050405020304" pitchFamily="18" charset="0"/>
                          <a:cs typeface="Times New Roman" panose="02020603050405020304" pitchFamily="18" charset="0"/>
                        </a:rPr>
                        <a:t>The following section of this essay</a:t>
                      </a:r>
                      <a:r>
                        <a:rPr lang="en-US" altLang="zh-CN" sz="2800" baseline="0" dirty="0" smtClean="0">
                          <a:latin typeface="Times New Roman" panose="02020603050405020304" pitchFamily="18" charset="0"/>
                          <a:cs typeface="Times New Roman" panose="02020603050405020304" pitchFamily="18" charset="0"/>
                        </a:rPr>
                        <a:t> offers an examination of the problems of development in the north of my country.</a:t>
                      </a:r>
                      <a:endParaRPr lang="zh-CN" altLang="en-US" sz="2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06172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343986620"/>
              </p:ext>
            </p:extLst>
          </p:nvPr>
        </p:nvGraphicFramePr>
        <p:xfrm>
          <a:off x="273050" y="1825625"/>
          <a:ext cx="11560175" cy="4874631"/>
        </p:xfrm>
        <a:graphic>
          <a:graphicData uri="http://schemas.openxmlformats.org/drawingml/2006/table">
            <a:tbl>
              <a:tblPr firstRow="1" bandRow="1">
                <a:tableStyleId>{5C22544A-7EE6-4342-B048-85BDC9FD1C3A}</a:tableStyleId>
              </a:tblPr>
              <a:tblGrid>
                <a:gridCol w="11560175"/>
              </a:tblGrid>
              <a:tr h="1167677">
                <a:tc>
                  <a:txBody>
                    <a:bodyPr/>
                    <a:lstStyle/>
                    <a:p>
                      <a:r>
                        <a:rPr lang="en-US" altLang="zh-CN" sz="2800" dirty="0" smtClean="0">
                          <a:latin typeface="Times New Roman" panose="02020603050405020304" pitchFamily="18" charset="0"/>
                          <a:cs typeface="Times New Roman" panose="02020603050405020304" pitchFamily="18" charset="0"/>
                        </a:rPr>
                        <a:t>In the following section of this essay</a:t>
                      </a:r>
                      <a:r>
                        <a:rPr lang="en-US" altLang="zh-CN" sz="2800" baseline="0" dirty="0" smtClean="0">
                          <a:latin typeface="Times New Roman" panose="02020603050405020304" pitchFamily="18" charset="0"/>
                          <a:cs typeface="Times New Roman" panose="02020603050405020304" pitchFamily="18" charset="0"/>
                        </a:rPr>
                        <a:t> I will look at the problems of development in the north of my country.</a:t>
                      </a:r>
                      <a:endParaRPr lang="zh-CN" altLang="en-US" sz="2800" dirty="0">
                        <a:latin typeface="Times New Roman" panose="02020603050405020304" pitchFamily="18" charset="0"/>
                        <a:cs typeface="Times New Roman" panose="02020603050405020304" pitchFamily="18" charset="0"/>
                      </a:endParaRPr>
                    </a:p>
                  </a:txBody>
                  <a:tcPr/>
                </a:tc>
              </a:tr>
              <a:tr h="1167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latin typeface="Times New Roman" panose="02020603050405020304" pitchFamily="18" charset="0"/>
                          <a:cs typeface="Times New Roman" panose="02020603050405020304" pitchFamily="18" charset="0"/>
                        </a:rPr>
                        <a:t>In the following section of this essay</a:t>
                      </a:r>
                      <a:r>
                        <a:rPr lang="en-US" altLang="zh-CN" sz="2800" baseline="0" dirty="0" smtClean="0">
                          <a:latin typeface="Times New Roman" panose="02020603050405020304" pitchFamily="18" charset="0"/>
                          <a:cs typeface="Times New Roman" panose="02020603050405020304" pitchFamily="18" charset="0"/>
                        </a:rPr>
                        <a:t> I will examine the problems of development in the north of my country.</a:t>
                      </a:r>
                      <a:endParaRPr lang="zh-CN" altLang="en-US" sz="2800" dirty="0" smtClean="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a:txBody>
                  <a:tcPr/>
                </a:tc>
              </a:tr>
              <a:tr h="1167677">
                <a:tc>
                  <a:txBody>
                    <a:bodyPr/>
                    <a:lstStyle/>
                    <a:p>
                      <a:r>
                        <a:rPr lang="en-US" altLang="zh-CN" sz="2800" dirty="0" smtClean="0">
                          <a:latin typeface="Times New Roman" panose="02020603050405020304" pitchFamily="18" charset="0"/>
                          <a:cs typeface="Times New Roman" panose="02020603050405020304" pitchFamily="18" charset="0"/>
                        </a:rPr>
                        <a:t>In the following</a:t>
                      </a:r>
                      <a:r>
                        <a:rPr lang="en-US" altLang="zh-CN" sz="2800" baseline="0" dirty="0" smtClean="0">
                          <a:latin typeface="Times New Roman" panose="02020603050405020304" pitchFamily="18" charset="0"/>
                          <a:cs typeface="Times New Roman" panose="02020603050405020304" pitchFamily="18" charset="0"/>
                        </a:rPr>
                        <a:t> section of this essay the problems of development in the north of my country will be examined.</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txBody>
                  <a:tcPr/>
                </a:tc>
              </a:tr>
              <a:tr h="1167677">
                <a:tc>
                  <a:txBody>
                    <a:bodyPr/>
                    <a:lstStyle/>
                    <a:p>
                      <a:r>
                        <a:rPr lang="en-US" altLang="zh-CN" sz="2800" dirty="0" smtClean="0">
                          <a:latin typeface="Times New Roman" panose="02020603050405020304" pitchFamily="18" charset="0"/>
                          <a:cs typeface="Times New Roman" panose="02020603050405020304" pitchFamily="18" charset="0"/>
                        </a:rPr>
                        <a:t>The following section of this essay</a:t>
                      </a:r>
                      <a:r>
                        <a:rPr lang="en-US" altLang="zh-CN" sz="2800" baseline="0" dirty="0" smtClean="0">
                          <a:latin typeface="Times New Roman" panose="02020603050405020304" pitchFamily="18" charset="0"/>
                          <a:cs typeface="Times New Roman" panose="02020603050405020304" pitchFamily="18" charset="0"/>
                        </a:rPr>
                        <a:t> offers an examination of the problems of development in the north of my country.</a:t>
                      </a:r>
                      <a:endParaRPr lang="zh-CN" altLang="en-US" sz="2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02068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Do research articles have the same face?</a:t>
            </a:r>
            <a:endParaRPr lang="zh-CN" altLang="en-US"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618" y="1690688"/>
            <a:ext cx="8598089" cy="4720148"/>
          </a:xfrm>
        </p:spPr>
      </p:pic>
    </p:spTree>
    <p:extLst>
      <p:ext uri="{BB962C8B-B14F-4D97-AF65-F5344CB8AC3E}">
        <p14:creationId xmlns:p14="http://schemas.microsoft.com/office/powerpoint/2010/main" val="1668055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Let us look at an introduction of a research article. </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193" y="3846750"/>
            <a:ext cx="4286713" cy="2330213"/>
          </a:xfrm>
          <a:prstGeom prst="rect">
            <a:avLst/>
          </a:prstGeom>
        </p:spPr>
      </p:pic>
    </p:spTree>
    <p:extLst>
      <p:ext uri="{BB962C8B-B14F-4D97-AF65-F5344CB8AC3E}">
        <p14:creationId xmlns:p14="http://schemas.microsoft.com/office/powerpoint/2010/main" val="1359821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536" y="1027906"/>
            <a:ext cx="9321421" cy="4412139"/>
          </a:xfrm>
        </p:spPr>
      </p:pic>
    </p:spTree>
    <p:extLst>
      <p:ext uri="{BB962C8B-B14F-4D97-AF65-F5344CB8AC3E}">
        <p14:creationId xmlns:p14="http://schemas.microsoft.com/office/powerpoint/2010/main" val="385164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460" y="2097803"/>
            <a:ext cx="10271079" cy="3511427"/>
          </a:xfrm>
        </p:spPr>
      </p:pic>
    </p:spTree>
    <p:extLst>
      <p:ext uri="{BB962C8B-B14F-4D97-AF65-F5344CB8AC3E}">
        <p14:creationId xmlns:p14="http://schemas.microsoft.com/office/powerpoint/2010/main" val="1250346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287" y="2234280"/>
            <a:ext cx="6185426" cy="2668629"/>
          </a:xfrm>
          <a:prstGeom prst="rect">
            <a:avLst/>
          </a:prstGeom>
        </p:spPr>
      </p:pic>
    </p:spTree>
    <p:extLst>
      <p:ext uri="{BB962C8B-B14F-4D97-AF65-F5344CB8AC3E}">
        <p14:creationId xmlns:p14="http://schemas.microsoft.com/office/powerpoint/2010/main" val="3109254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L</a:t>
            </a:r>
            <a:r>
              <a:rPr lang="en-US" altLang="zh-CN" b="1" dirty="0" smtClean="0">
                <a:latin typeface="Times New Roman" panose="02020603050405020304" pitchFamily="18" charset="0"/>
                <a:cs typeface="Times New Roman" panose="02020603050405020304" pitchFamily="18" charset="0"/>
              </a:rPr>
              <a:t>iterature</a:t>
            </a:r>
            <a:endParaRPr lang="zh-CN" altLang="en-US"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8293" y="2097670"/>
            <a:ext cx="5691116" cy="4015908"/>
          </a:xfrm>
        </p:spPr>
      </p:pic>
    </p:spTree>
    <p:extLst>
      <p:ext uri="{BB962C8B-B14F-4D97-AF65-F5344CB8AC3E}">
        <p14:creationId xmlns:p14="http://schemas.microsoft.com/office/powerpoint/2010/main" val="3034893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0376" y="559558"/>
            <a:ext cx="11218460" cy="5617405"/>
          </a:xfrm>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Citations are particularly vital in showing that you know clearly the work that has been conducted by others in your area, and therefore what has not been done and needs to be done: the gap that your study will fill. This function is carried out in Stage 2 and Stage 3. What you are required to do here is, in effect, to construct an argument which justifies your own study and shows why and how it is important (Cargill &amp; O’ Connor 2009: 45).</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062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Using citation to develop your own argument</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829" y="2243919"/>
            <a:ext cx="3722711" cy="3818165"/>
          </a:xfrm>
          <a:prstGeom prst="rect">
            <a:avLst/>
          </a:prstGeom>
        </p:spPr>
      </p:pic>
    </p:spTree>
    <p:extLst>
      <p:ext uri="{BB962C8B-B14F-4D97-AF65-F5344CB8AC3E}">
        <p14:creationId xmlns:p14="http://schemas.microsoft.com/office/powerpoint/2010/main" val="3676390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534" y="341194"/>
            <a:ext cx="11969087" cy="6237027"/>
          </a:xfrm>
        </p:spPr>
        <p:txBody>
          <a:bodyPr>
            <a:noAutofit/>
          </a:bodyPr>
          <a:lstStyle/>
          <a:p>
            <a:pPr algn="just"/>
            <a:r>
              <a:rPr lang="en-US" altLang="zh-CN" sz="3600" dirty="0" smtClean="0">
                <a:latin typeface="Times New Roman" panose="02020603050405020304" pitchFamily="18" charset="0"/>
                <a:cs typeface="Times New Roman" panose="02020603050405020304" pitchFamily="18" charset="0"/>
              </a:rPr>
              <a:t>Foliar feeding does not disturb the system and has the additional advantage that shoots tolerate higher concentrations of N than roots (</a:t>
            </a:r>
            <a:r>
              <a:rPr lang="en-US" altLang="zh-CN" sz="3600" dirty="0" err="1" smtClean="0">
                <a:latin typeface="Times New Roman" panose="02020603050405020304" pitchFamily="18" charset="0"/>
                <a:cs typeface="Times New Roman" panose="02020603050405020304" pitchFamily="18" charset="0"/>
              </a:rPr>
              <a:t>Wittwer</a:t>
            </a:r>
            <a:r>
              <a:rPr lang="en-US" altLang="zh-CN" sz="3600" dirty="0" smtClean="0">
                <a:latin typeface="Times New Roman" panose="02020603050405020304" pitchFamily="18" charset="0"/>
                <a:cs typeface="Times New Roman" panose="02020603050405020304" pitchFamily="18" charset="0"/>
              </a:rPr>
              <a:t> et al. 1963). Spray application of 15N-labelled urea has been successfully used to label legumes in situ under field conditions (</a:t>
            </a:r>
            <a:r>
              <a:rPr lang="en-US" altLang="zh-CN" sz="3600" dirty="0" err="1" smtClean="0">
                <a:latin typeface="Times New Roman" panose="02020603050405020304" pitchFamily="18" charset="0"/>
                <a:cs typeface="Times New Roman" panose="02020603050405020304" pitchFamily="18" charset="0"/>
              </a:rPr>
              <a:t>Zebarth</a:t>
            </a:r>
            <a:r>
              <a:rPr lang="en-US" altLang="zh-CN" sz="3600" dirty="0" smtClean="0">
                <a:latin typeface="Times New Roman" panose="02020603050405020304" pitchFamily="18" charset="0"/>
                <a:cs typeface="Times New Roman" panose="02020603050405020304" pitchFamily="18" charset="0"/>
              </a:rPr>
              <a:t> et al. 1991) but runoff of </a:t>
            </a:r>
            <a:r>
              <a:rPr lang="en-US" altLang="zh-CN" sz="3600" baseline="30000" dirty="0" smtClean="0">
                <a:latin typeface="Times New Roman" panose="02020603050405020304" pitchFamily="18" charset="0"/>
                <a:cs typeface="Times New Roman" panose="02020603050405020304" pitchFamily="18" charset="0"/>
              </a:rPr>
              <a:t>15</a:t>
            </a:r>
            <a:r>
              <a:rPr lang="en-US" altLang="zh-CN" sz="3600" dirty="0" smtClean="0">
                <a:latin typeface="Times New Roman" panose="02020603050405020304" pitchFamily="18" charset="0"/>
                <a:cs typeface="Times New Roman" panose="02020603050405020304" pitchFamily="18" charset="0"/>
              </a:rPr>
              <a:t>N-labelled </a:t>
            </a:r>
            <a:r>
              <a:rPr lang="en-US" altLang="zh-CN" sz="3600" dirty="0">
                <a:latin typeface="Times New Roman" panose="02020603050405020304" pitchFamily="18" charset="0"/>
                <a:cs typeface="Times New Roman" panose="02020603050405020304" pitchFamily="18" charset="0"/>
              </a:rPr>
              <a:t>solutions from foliage to the soil will complicate interpretation of root-soil dynamics. Russell and </a:t>
            </a:r>
            <a:r>
              <a:rPr lang="en-US" altLang="zh-CN" sz="3600" dirty="0" err="1">
                <a:latin typeface="Times New Roman" panose="02020603050405020304" pitchFamily="18" charset="0"/>
                <a:cs typeface="Times New Roman" panose="02020603050405020304" pitchFamily="18" charset="0"/>
              </a:rPr>
              <a:t>Fillery</a:t>
            </a:r>
            <a:r>
              <a:rPr lang="en-US" altLang="zh-CN" sz="3600" dirty="0">
                <a:latin typeface="Times New Roman" panose="02020603050405020304" pitchFamily="18" charset="0"/>
                <a:cs typeface="Times New Roman" panose="02020603050405020304" pitchFamily="18" charset="0"/>
              </a:rPr>
              <a:t> (1996), using a stem-feeding technique, have shown that in situ </a:t>
            </a:r>
            <a:r>
              <a:rPr lang="en-US" altLang="zh-CN" sz="3600" baseline="30000" dirty="0">
                <a:latin typeface="Times New Roman" panose="02020603050405020304" pitchFamily="18" charset="0"/>
                <a:cs typeface="Times New Roman" panose="02020603050405020304" pitchFamily="18" charset="0"/>
              </a:rPr>
              <a:t>15</a:t>
            </a:r>
            <a:r>
              <a:rPr lang="en-US" altLang="zh-CN" sz="3600" dirty="0">
                <a:latin typeface="Times New Roman" panose="02020603050405020304" pitchFamily="18" charset="0"/>
                <a:cs typeface="Times New Roman" panose="02020603050405020304" pitchFamily="18" charset="0"/>
              </a:rPr>
              <a:t>N-labelling of </a:t>
            </a:r>
            <a:r>
              <a:rPr lang="en-US" altLang="zh-CN" sz="3600" dirty="0" err="1">
                <a:latin typeface="Times New Roman" panose="02020603050405020304" pitchFamily="18" charset="0"/>
                <a:cs typeface="Times New Roman" panose="02020603050405020304" pitchFamily="18" charset="0"/>
              </a:rPr>
              <a:t>lupin</a:t>
            </a:r>
            <a:r>
              <a:rPr lang="en-US" altLang="zh-CN" sz="3600" dirty="0">
                <a:latin typeface="Times New Roman" panose="02020603050405020304" pitchFamily="18" charset="0"/>
                <a:cs typeface="Times New Roman" panose="02020603050405020304" pitchFamily="18" charset="0"/>
              </a:rPr>
              <a:t> plants growing in soil cores enabled total below-ground N to be estimated under relatively undisturbed conditions, but they indicated that the technique was not adaptable to all plants, particularly pasture species.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994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967" y="313899"/>
            <a:ext cx="10848833" cy="5863064"/>
          </a:xfrm>
        </p:spPr>
        <p:txBody>
          <a:bodyPr>
            <a:normAutofit fontScale="92500" lnSpcReduction="20000"/>
          </a:bodyPr>
          <a:lstStyle/>
          <a:p>
            <a:pPr algn="just"/>
            <a:r>
              <a:rPr lang="en-US" altLang="zh-CN" sz="3600" b="1" dirty="0" smtClean="0">
                <a:latin typeface="Times New Roman" panose="02020603050405020304" pitchFamily="18" charset="0"/>
                <a:cs typeface="Times New Roman" panose="02020603050405020304" pitchFamily="18" charset="0"/>
              </a:rPr>
              <a:t>Are they of the same kind?</a:t>
            </a:r>
          </a:p>
          <a:p>
            <a:pPr algn="just"/>
            <a:endParaRPr lang="en-US" altLang="zh-CN" sz="3600" dirty="0" smtClean="0">
              <a:latin typeface="Times New Roman" panose="02020603050405020304" pitchFamily="18" charset="0"/>
              <a:cs typeface="Times New Roman" panose="02020603050405020304" pitchFamily="18" charset="0"/>
            </a:endParaRPr>
          </a:p>
          <a:p>
            <a:pPr algn="just"/>
            <a:r>
              <a:rPr lang="en-US" altLang="zh-CN" sz="3600" dirty="0" smtClean="0">
                <a:latin typeface="Times New Roman" panose="02020603050405020304" pitchFamily="18" charset="0"/>
                <a:cs typeface="Times New Roman" panose="02020603050405020304" pitchFamily="18" charset="0"/>
              </a:rPr>
              <a:t>Foliar </a:t>
            </a:r>
            <a:r>
              <a:rPr lang="en-US" altLang="zh-CN" sz="3600" dirty="0">
                <a:latin typeface="Times New Roman" panose="02020603050405020304" pitchFamily="18" charset="0"/>
                <a:cs typeface="Times New Roman" panose="02020603050405020304" pitchFamily="18" charset="0"/>
              </a:rPr>
              <a:t>feeding does not disturb the system and has the additional advantage that shoots tolerate higher concentrations of N than roots (</a:t>
            </a:r>
            <a:r>
              <a:rPr lang="en-US" altLang="zh-CN" sz="3600" dirty="0" err="1">
                <a:solidFill>
                  <a:srgbClr val="FF0000"/>
                </a:solidFill>
                <a:latin typeface="Times New Roman" panose="02020603050405020304" pitchFamily="18" charset="0"/>
                <a:cs typeface="Times New Roman" panose="02020603050405020304" pitchFamily="18" charset="0"/>
              </a:rPr>
              <a:t>Wittwer</a:t>
            </a:r>
            <a:r>
              <a:rPr lang="en-US" altLang="zh-CN" sz="3600" dirty="0">
                <a:solidFill>
                  <a:srgbClr val="FF0000"/>
                </a:solidFill>
                <a:latin typeface="Times New Roman" panose="02020603050405020304" pitchFamily="18" charset="0"/>
                <a:cs typeface="Times New Roman" panose="02020603050405020304" pitchFamily="18" charset="0"/>
              </a:rPr>
              <a:t> et al. 1963</a:t>
            </a:r>
            <a:r>
              <a:rPr lang="en-US" altLang="zh-CN" sz="3600" dirty="0">
                <a:latin typeface="Times New Roman" panose="02020603050405020304" pitchFamily="18" charset="0"/>
                <a:cs typeface="Times New Roman" panose="02020603050405020304" pitchFamily="18" charset="0"/>
              </a:rPr>
              <a:t>). Spray application of 15N-labelled urea has been successfully used to label legumes in situ under field conditions (</a:t>
            </a:r>
            <a:r>
              <a:rPr lang="en-US" altLang="zh-CN" sz="3600" dirty="0" err="1">
                <a:solidFill>
                  <a:srgbClr val="FF0000"/>
                </a:solidFill>
                <a:latin typeface="Times New Roman" panose="02020603050405020304" pitchFamily="18" charset="0"/>
                <a:cs typeface="Times New Roman" panose="02020603050405020304" pitchFamily="18" charset="0"/>
              </a:rPr>
              <a:t>Zebarth</a:t>
            </a:r>
            <a:r>
              <a:rPr lang="en-US" altLang="zh-CN" sz="3600" dirty="0">
                <a:solidFill>
                  <a:srgbClr val="FF0000"/>
                </a:solidFill>
                <a:latin typeface="Times New Roman" panose="02020603050405020304" pitchFamily="18" charset="0"/>
                <a:cs typeface="Times New Roman" panose="02020603050405020304" pitchFamily="18" charset="0"/>
              </a:rPr>
              <a:t> et al. 1991</a:t>
            </a:r>
            <a:r>
              <a:rPr lang="en-US" altLang="zh-CN" sz="3600" dirty="0">
                <a:latin typeface="Times New Roman" panose="02020603050405020304" pitchFamily="18" charset="0"/>
                <a:cs typeface="Times New Roman" panose="02020603050405020304" pitchFamily="18" charset="0"/>
              </a:rPr>
              <a:t>) but runoff of </a:t>
            </a:r>
            <a:r>
              <a:rPr lang="en-US" altLang="zh-CN" sz="3600" baseline="30000" dirty="0">
                <a:latin typeface="Times New Roman" panose="02020603050405020304" pitchFamily="18" charset="0"/>
                <a:cs typeface="Times New Roman" panose="02020603050405020304" pitchFamily="18" charset="0"/>
              </a:rPr>
              <a:t>15</a:t>
            </a:r>
            <a:r>
              <a:rPr lang="en-US" altLang="zh-CN" sz="3600" dirty="0">
                <a:latin typeface="Times New Roman" panose="02020603050405020304" pitchFamily="18" charset="0"/>
                <a:cs typeface="Times New Roman" panose="02020603050405020304" pitchFamily="18" charset="0"/>
              </a:rPr>
              <a:t>N-labelled solutions from foliage to the soil will complicate interpretation of root-soil dynamics. </a:t>
            </a:r>
            <a:r>
              <a:rPr lang="en-US" altLang="zh-CN" sz="3600" dirty="0">
                <a:solidFill>
                  <a:srgbClr val="FF0000"/>
                </a:solidFill>
                <a:latin typeface="Times New Roman" panose="02020603050405020304" pitchFamily="18" charset="0"/>
                <a:cs typeface="Times New Roman" panose="02020603050405020304" pitchFamily="18" charset="0"/>
              </a:rPr>
              <a:t>Russell and </a:t>
            </a:r>
            <a:r>
              <a:rPr lang="en-US" altLang="zh-CN" sz="3600" dirty="0" err="1">
                <a:solidFill>
                  <a:srgbClr val="FF0000"/>
                </a:solidFill>
                <a:latin typeface="Times New Roman" panose="02020603050405020304" pitchFamily="18" charset="0"/>
                <a:cs typeface="Times New Roman" panose="02020603050405020304" pitchFamily="18" charset="0"/>
              </a:rPr>
              <a:t>Fillery</a:t>
            </a:r>
            <a:r>
              <a:rPr lang="en-US" altLang="zh-CN" sz="3600" dirty="0">
                <a:solidFill>
                  <a:srgbClr val="FF0000"/>
                </a:solidFill>
                <a:latin typeface="Times New Roman" panose="02020603050405020304" pitchFamily="18" charset="0"/>
                <a:cs typeface="Times New Roman" panose="02020603050405020304" pitchFamily="18" charset="0"/>
              </a:rPr>
              <a:t> (1996), </a:t>
            </a:r>
            <a:r>
              <a:rPr lang="en-US" altLang="zh-CN" sz="3600" dirty="0">
                <a:latin typeface="Times New Roman" panose="02020603050405020304" pitchFamily="18" charset="0"/>
                <a:cs typeface="Times New Roman" panose="02020603050405020304" pitchFamily="18" charset="0"/>
              </a:rPr>
              <a:t>using a stem-feeding technique, have shown that in situ </a:t>
            </a:r>
            <a:r>
              <a:rPr lang="en-US" altLang="zh-CN" sz="3600" baseline="30000" dirty="0">
                <a:latin typeface="Times New Roman" panose="02020603050405020304" pitchFamily="18" charset="0"/>
                <a:cs typeface="Times New Roman" panose="02020603050405020304" pitchFamily="18" charset="0"/>
              </a:rPr>
              <a:t>15</a:t>
            </a:r>
            <a:r>
              <a:rPr lang="en-US" altLang="zh-CN" sz="3600" dirty="0">
                <a:latin typeface="Times New Roman" panose="02020603050405020304" pitchFamily="18" charset="0"/>
                <a:cs typeface="Times New Roman" panose="02020603050405020304" pitchFamily="18" charset="0"/>
              </a:rPr>
              <a:t>N-labelling of </a:t>
            </a:r>
            <a:r>
              <a:rPr lang="en-US" altLang="zh-CN" sz="3600" dirty="0" err="1">
                <a:latin typeface="Times New Roman" panose="02020603050405020304" pitchFamily="18" charset="0"/>
                <a:cs typeface="Times New Roman" panose="02020603050405020304" pitchFamily="18" charset="0"/>
              </a:rPr>
              <a:t>lupin</a:t>
            </a:r>
            <a:r>
              <a:rPr lang="en-US" altLang="zh-CN" sz="3600" dirty="0">
                <a:latin typeface="Times New Roman" panose="02020603050405020304" pitchFamily="18" charset="0"/>
                <a:cs typeface="Times New Roman" panose="02020603050405020304" pitchFamily="18" charset="0"/>
              </a:rPr>
              <a:t> plants growing in soil cores enabled total below-ground N to be estimated under relatively undisturbed conditions, but they indicated that the technique was not adaptable to all plants, particularly pasture species.</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248794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Information prominent citation</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Shrinking markets are also evident in other areas. The wool industry is experiencing difficulties related to falling demand worldwide since the development of high-quality synthetic </a:t>
            </a:r>
            <a:r>
              <a:rPr lang="en-US" altLang="zh-CN" sz="3600" dirty="0" err="1" smtClean="0">
                <a:latin typeface="Times New Roman" panose="02020603050405020304" pitchFamily="18" charset="0"/>
                <a:cs typeface="Times New Roman" panose="02020603050405020304" pitchFamily="18" charset="0"/>
              </a:rPr>
              <a:t>fibres</a:t>
            </a:r>
            <a:r>
              <a:rPr lang="en-US" altLang="zh-CN" sz="3600" dirty="0" smtClean="0">
                <a:latin typeface="Times New Roman" panose="02020603050405020304" pitchFamily="18" charset="0"/>
                <a:cs typeface="Times New Roman" panose="02020603050405020304" pitchFamily="18" charset="0"/>
              </a:rPr>
              <a:t> (Smith 2000).</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093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Information prominent citation</a:t>
            </a:r>
            <a:endParaRPr lang="zh-CN" altLang="en-US" dirty="0"/>
          </a:p>
        </p:txBody>
      </p:sp>
      <p:sp>
        <p:nvSpPr>
          <p:cNvPr id="3" name="内容占位符 2"/>
          <p:cNvSpPr>
            <a:spLocks noGrp="1"/>
          </p:cNvSpPr>
          <p:nvPr>
            <p:ph idx="1"/>
          </p:nvPr>
        </p:nvSpPr>
        <p:spPr/>
        <p:txBody>
          <a:bodyPr>
            <a:normAutofit/>
          </a:bodyPr>
          <a:lstStyle/>
          <a:p>
            <a:pPr algn="just"/>
            <a:r>
              <a:rPr lang="en-US" altLang="zh-CN" sz="3600" dirty="0">
                <a:latin typeface="Times New Roman" panose="02020603050405020304" pitchFamily="18" charset="0"/>
                <a:cs typeface="Times New Roman" panose="02020603050405020304" pitchFamily="18" charset="0"/>
              </a:rPr>
              <a:t>Shrinking markets are also evident in other areas. The wool industry is experiencing difficulties related to falling demand worldwide since the development of high-quality synthetic </a:t>
            </a:r>
            <a:r>
              <a:rPr lang="en-US" altLang="zh-CN" sz="3600" dirty="0" err="1">
                <a:latin typeface="Times New Roman" panose="02020603050405020304" pitchFamily="18" charset="0"/>
                <a:cs typeface="Times New Roman" panose="02020603050405020304" pitchFamily="18" charset="0"/>
              </a:rPr>
              <a:t>fibres</a:t>
            </a:r>
            <a:r>
              <a:rPr lang="en-US" altLang="zh-CN" sz="3600" dirty="0">
                <a:latin typeface="Times New Roman" panose="02020603050405020304" pitchFamily="18" charset="0"/>
                <a:cs typeface="Times New Roman" panose="02020603050405020304" pitchFamily="18" charset="0"/>
              </a:rPr>
              <a:t> </a:t>
            </a:r>
            <a:r>
              <a:rPr lang="en-US" altLang="zh-CN" baseline="30000" dirty="0">
                <a:latin typeface="Times New Roman" panose="02020603050405020304" pitchFamily="18" charset="0"/>
                <a:cs typeface="Times New Roman" panose="02020603050405020304" pitchFamily="18" charset="0"/>
              </a:rPr>
              <a:t>[</a:t>
            </a:r>
            <a:r>
              <a:rPr lang="en-US" altLang="zh-CN" baseline="30000" dirty="0" smtClean="0">
                <a:latin typeface="Times New Roman" panose="02020603050405020304" pitchFamily="18" charset="0"/>
                <a:cs typeface="Times New Roman" panose="02020603050405020304" pitchFamily="18" charset="0"/>
              </a:rPr>
              <a:t>1, 2, 8, 9]</a:t>
            </a:r>
            <a:r>
              <a:rPr lang="en-US" altLang="zh-CN" baseline="-25000" dirty="0" smtClean="0">
                <a:latin typeface="Times New Roman" panose="02020603050405020304" pitchFamily="18" charset="0"/>
                <a:cs typeface="Times New Roman" panose="02020603050405020304" pitchFamily="18" charset="0"/>
              </a:rPr>
              <a:t>.  </a:t>
            </a:r>
            <a:endParaRPr lang="zh-CN" altLang="en-US" sz="3600" baseline="-25000" dirty="0">
              <a:latin typeface="Times New Roman" panose="02020603050405020304" pitchFamily="18" charset="0"/>
              <a:cs typeface="Times New Roman" panose="02020603050405020304" pitchFamily="18" charset="0"/>
            </a:endParaRPr>
          </a:p>
          <a:p>
            <a:pPr algn="just"/>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382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Author prominent citation</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lgn="just"/>
            <a:r>
              <a:rPr lang="en-US" altLang="zh-CN" sz="3600" dirty="0">
                <a:latin typeface="Times New Roman" panose="02020603050405020304" pitchFamily="18" charset="0"/>
                <a:cs typeface="Times New Roman" panose="02020603050405020304" pitchFamily="18" charset="0"/>
              </a:rPr>
              <a:t>Shrinking markets are also evident in other areas. </a:t>
            </a:r>
            <a:r>
              <a:rPr lang="en-US" altLang="zh-CN" sz="3600" dirty="0" smtClean="0">
                <a:latin typeface="Times New Roman" panose="02020603050405020304" pitchFamily="18" charset="0"/>
                <a:cs typeface="Times New Roman" panose="02020603050405020304" pitchFamily="18" charset="0"/>
              </a:rPr>
              <a:t>Smith (2000) noted the </a:t>
            </a:r>
            <a:r>
              <a:rPr lang="en-US" altLang="zh-CN" sz="3600" dirty="0">
                <a:latin typeface="Times New Roman" panose="02020603050405020304" pitchFamily="18" charset="0"/>
                <a:cs typeface="Times New Roman" panose="02020603050405020304" pitchFamily="18" charset="0"/>
              </a:rPr>
              <a:t>wool industry is experiencing difficulties related to falling demand worldwide since the development of high-quality synthetic </a:t>
            </a:r>
            <a:r>
              <a:rPr lang="en-US" altLang="zh-CN" sz="3600" dirty="0" err="1" smtClean="0">
                <a:latin typeface="Times New Roman" panose="02020603050405020304" pitchFamily="18" charset="0"/>
                <a:cs typeface="Times New Roman" panose="02020603050405020304" pitchFamily="18" charset="0"/>
              </a:rPr>
              <a:t>fibres</a:t>
            </a:r>
            <a:r>
              <a:rPr lang="en-US" altLang="zh-CN" sz="3600" dirty="0" smtClean="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483179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Author prominent citation</a:t>
            </a:r>
            <a:endParaRPr lang="zh-CN" altLang="en-US" dirty="0"/>
          </a:p>
        </p:txBody>
      </p:sp>
      <p:sp>
        <p:nvSpPr>
          <p:cNvPr id="3" name="内容占位符 2"/>
          <p:cNvSpPr>
            <a:spLocks noGrp="1"/>
          </p:cNvSpPr>
          <p:nvPr>
            <p:ph idx="1"/>
          </p:nvPr>
        </p:nvSpPr>
        <p:spPr/>
        <p:txBody>
          <a:bodyPr/>
          <a:lstStyle/>
          <a:p>
            <a:pPr algn="just"/>
            <a:r>
              <a:rPr lang="en-US" altLang="zh-CN" sz="3600" dirty="0">
                <a:latin typeface="Times New Roman" panose="02020603050405020304" pitchFamily="18" charset="0"/>
                <a:cs typeface="Times New Roman" panose="02020603050405020304" pitchFamily="18" charset="0"/>
              </a:rPr>
              <a:t>Shrinking markets are also evident in other areas. </a:t>
            </a:r>
            <a:r>
              <a:rPr lang="en-US" altLang="zh-CN" sz="3600" dirty="0" smtClean="0">
                <a:latin typeface="Times New Roman" panose="02020603050405020304" pitchFamily="18" charset="0"/>
                <a:cs typeface="Times New Roman" panose="02020603050405020304" pitchFamily="18" charset="0"/>
              </a:rPr>
              <a:t>As Smith </a:t>
            </a:r>
            <a:r>
              <a:rPr lang="en-US" altLang="zh-CN" sz="3600" dirty="0">
                <a:latin typeface="Times New Roman" panose="02020603050405020304" pitchFamily="18" charset="0"/>
                <a:cs typeface="Times New Roman" panose="02020603050405020304" pitchFamily="18" charset="0"/>
              </a:rPr>
              <a:t>(2000) </a:t>
            </a:r>
            <a:r>
              <a:rPr lang="en-US" altLang="zh-CN" sz="3600" dirty="0" smtClean="0">
                <a:latin typeface="Times New Roman" panose="02020603050405020304" pitchFamily="18" charset="0"/>
                <a:cs typeface="Times New Roman" panose="02020603050405020304" pitchFamily="18" charset="0"/>
              </a:rPr>
              <a:t>noted, the </a:t>
            </a:r>
            <a:r>
              <a:rPr lang="en-US" altLang="zh-CN" sz="3600" dirty="0">
                <a:latin typeface="Times New Roman" panose="02020603050405020304" pitchFamily="18" charset="0"/>
                <a:cs typeface="Times New Roman" panose="02020603050405020304" pitchFamily="18" charset="0"/>
              </a:rPr>
              <a:t>wool industry is experiencing difficulties related to falling demand worldwide since the development of high-quality synthetic </a:t>
            </a:r>
            <a:r>
              <a:rPr lang="en-US" altLang="zh-CN" sz="3600" dirty="0" err="1">
                <a:latin typeface="Times New Roman" panose="02020603050405020304" pitchFamily="18" charset="0"/>
                <a:cs typeface="Times New Roman" panose="02020603050405020304" pitchFamily="18" charset="0"/>
              </a:rPr>
              <a:t>fibres</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1716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Warm Up</a:t>
            </a:r>
            <a:endParaRPr lang="zh-CN" altLang="en-US"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5833" y="1569587"/>
            <a:ext cx="3506337" cy="3003254"/>
          </a:xfrm>
        </p:spPr>
      </p:pic>
    </p:spTree>
    <p:extLst>
      <p:ext uri="{BB962C8B-B14F-4D97-AF65-F5344CB8AC3E}">
        <p14:creationId xmlns:p14="http://schemas.microsoft.com/office/powerpoint/2010/main" val="3226878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Author prominent citation</a:t>
            </a:r>
            <a:endParaRPr lang="zh-CN" altLang="en-US" dirty="0"/>
          </a:p>
        </p:txBody>
      </p:sp>
      <p:sp>
        <p:nvSpPr>
          <p:cNvPr id="3" name="内容占位符 2"/>
          <p:cNvSpPr>
            <a:spLocks noGrp="1"/>
          </p:cNvSpPr>
          <p:nvPr>
            <p:ph idx="1"/>
          </p:nvPr>
        </p:nvSpPr>
        <p:spPr/>
        <p:txBody>
          <a:bodyPr/>
          <a:lstStyle/>
          <a:p>
            <a:pPr algn="just"/>
            <a:r>
              <a:rPr lang="en-US" altLang="zh-CN" sz="3600" dirty="0">
                <a:latin typeface="Times New Roman" panose="02020603050405020304" pitchFamily="18" charset="0"/>
                <a:cs typeface="Times New Roman" panose="02020603050405020304" pitchFamily="18" charset="0"/>
              </a:rPr>
              <a:t>Shrinking markets are also evident in other areas. </a:t>
            </a:r>
            <a:r>
              <a:rPr lang="en-US" altLang="zh-CN" sz="3600" dirty="0" smtClean="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Smith (2000) </a:t>
            </a:r>
            <a:r>
              <a:rPr lang="en-US" altLang="zh-CN" sz="3600" dirty="0" smtClean="0">
                <a:latin typeface="Times New Roman" panose="02020603050405020304" pitchFamily="18" charset="0"/>
                <a:cs typeface="Times New Roman" panose="02020603050405020304" pitchFamily="18" charset="0"/>
              </a:rPr>
              <a:t>argued that the </a:t>
            </a:r>
            <a:r>
              <a:rPr lang="en-US" altLang="zh-CN" sz="3600" dirty="0">
                <a:latin typeface="Times New Roman" panose="02020603050405020304" pitchFamily="18" charset="0"/>
                <a:cs typeface="Times New Roman" panose="02020603050405020304" pitchFamily="18" charset="0"/>
              </a:rPr>
              <a:t>wool industry is experiencing difficulties related to falling demand worldwide since the development of high-quality synthetic </a:t>
            </a:r>
            <a:r>
              <a:rPr lang="en-US" altLang="zh-CN" sz="3600" dirty="0" err="1">
                <a:latin typeface="Times New Roman" panose="02020603050405020304" pitchFamily="18" charset="0"/>
                <a:cs typeface="Times New Roman" panose="02020603050405020304" pitchFamily="18" charset="0"/>
              </a:rPr>
              <a:t>fibres</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65680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09433" y="1825625"/>
            <a:ext cx="11204812" cy="4351338"/>
          </a:xfrm>
        </p:spPr>
        <p:txBody>
          <a:bodyPr/>
          <a:lstStyle/>
          <a:p>
            <a:r>
              <a:rPr lang="en-US" altLang="zh-CN" dirty="0" smtClean="0">
                <a:latin typeface="Times New Roman" panose="02020603050405020304" pitchFamily="18" charset="0"/>
                <a:cs typeface="Times New Roman" panose="02020603050405020304" pitchFamily="18" charset="0"/>
              </a:rPr>
              <a:t>Smith </a:t>
            </a:r>
            <a:r>
              <a:rPr lang="en-US" altLang="zh-CN" dirty="0">
                <a:latin typeface="Times New Roman" panose="02020603050405020304" pitchFamily="18" charset="0"/>
                <a:cs typeface="Times New Roman" panose="02020603050405020304" pitchFamily="18" charset="0"/>
              </a:rPr>
              <a:t>(2000) </a:t>
            </a:r>
            <a:r>
              <a:rPr lang="en-US" altLang="zh-CN" dirty="0" smtClean="0">
                <a:latin typeface="Times New Roman" panose="02020603050405020304" pitchFamily="18" charset="0"/>
                <a:cs typeface="Times New Roman" panose="02020603050405020304" pitchFamily="18" charset="0"/>
              </a:rPr>
              <a:t>noted,</a:t>
            </a:r>
          </a:p>
          <a:p>
            <a:r>
              <a:rPr lang="en-US" altLang="zh-CN" dirty="0" smtClean="0">
                <a:latin typeface="Times New Roman" panose="02020603050405020304" pitchFamily="18" charset="0"/>
                <a:cs typeface="Times New Roman" panose="02020603050405020304" pitchFamily="18" charset="0"/>
              </a:rPr>
              <a:t>As </a:t>
            </a:r>
            <a:r>
              <a:rPr lang="en-US" altLang="zh-CN" dirty="0">
                <a:latin typeface="Times New Roman" panose="02020603050405020304" pitchFamily="18" charset="0"/>
                <a:cs typeface="Times New Roman" panose="02020603050405020304" pitchFamily="18" charset="0"/>
              </a:rPr>
              <a:t>Smith (2000) </a:t>
            </a:r>
            <a:r>
              <a:rPr lang="en-US" altLang="zh-CN" dirty="0" smtClean="0">
                <a:latin typeface="Times New Roman" panose="02020603050405020304" pitchFamily="18" charset="0"/>
                <a:cs typeface="Times New Roman" panose="02020603050405020304" pitchFamily="18" charset="0"/>
              </a:rPr>
              <a:t>noted,</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In which case, it shows that the writer (actually you) agrees with Smith?</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480" y="1164751"/>
            <a:ext cx="2200275" cy="1771650"/>
          </a:xfrm>
          <a:prstGeom prst="rect">
            <a:avLst/>
          </a:prstGeom>
        </p:spPr>
      </p:pic>
    </p:spTree>
    <p:extLst>
      <p:ext uri="{BB962C8B-B14F-4D97-AF65-F5344CB8AC3E}">
        <p14:creationId xmlns:p14="http://schemas.microsoft.com/office/powerpoint/2010/main" val="5589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Smith (2000) </a:t>
            </a:r>
            <a:r>
              <a:rPr lang="en-US" altLang="zh-CN" dirty="0" smtClean="0">
                <a:latin typeface="Times New Roman" panose="02020603050405020304" pitchFamily="18" charset="0"/>
                <a:cs typeface="Times New Roman" panose="02020603050405020304" pitchFamily="18" charset="0"/>
              </a:rPr>
              <a:t>noted that</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Smith </a:t>
            </a:r>
            <a:r>
              <a:rPr lang="en-US" altLang="zh-CN" dirty="0">
                <a:latin typeface="Times New Roman" panose="02020603050405020304" pitchFamily="18" charset="0"/>
                <a:cs typeface="Times New Roman" panose="02020603050405020304" pitchFamily="18" charset="0"/>
              </a:rPr>
              <a:t>(2000) </a:t>
            </a:r>
            <a:r>
              <a:rPr lang="en-US" altLang="zh-CN" dirty="0" smtClean="0">
                <a:latin typeface="Times New Roman" panose="02020603050405020304" pitchFamily="18" charset="0"/>
                <a:cs typeface="Times New Roman" panose="02020603050405020304" pitchFamily="18" charset="0"/>
              </a:rPr>
              <a:t>argued that</a:t>
            </a:r>
            <a:endParaRPr lang="en-US" altLang="zh-CN" dirty="0">
              <a:latin typeface="Times New Roman" panose="02020603050405020304" pitchFamily="18" charset="0"/>
              <a:cs typeface="Times New Roman" panose="02020603050405020304" pitchFamily="18" charset="0"/>
            </a:endParaRPr>
          </a:p>
          <a:p>
            <a:endParaRPr lang="en-US" altLang="zh-CN" dirty="0" smtClean="0"/>
          </a:p>
          <a:p>
            <a:endParaRPr lang="en-US" altLang="zh-CN" dirty="0"/>
          </a:p>
          <a:p>
            <a:r>
              <a:rPr lang="en-US" altLang="zh-CN" dirty="0" smtClean="0">
                <a:latin typeface="Times New Roman" panose="02020603050405020304" pitchFamily="18" charset="0"/>
                <a:cs typeface="Times New Roman" panose="02020603050405020304" pitchFamily="18" charset="0"/>
              </a:rPr>
              <a:t>In which case, the writer’s attitude is more highlighted?</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485" y="2081568"/>
            <a:ext cx="3124200" cy="647700"/>
          </a:xfrm>
          <a:prstGeom prst="rect">
            <a:avLst/>
          </a:prstGeom>
        </p:spPr>
      </p:pic>
    </p:spTree>
    <p:extLst>
      <p:ext uri="{BB962C8B-B14F-4D97-AF65-F5344CB8AC3E}">
        <p14:creationId xmlns:p14="http://schemas.microsoft.com/office/powerpoint/2010/main" val="230476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23331"/>
            <a:ext cx="10515600" cy="5453632"/>
          </a:xfrm>
        </p:spPr>
        <p:txBody>
          <a:bodyPr/>
          <a:lstStyle/>
          <a:p>
            <a:pPr algn="just"/>
            <a:r>
              <a:rPr lang="en-US" altLang="zh-CN" sz="3600" dirty="0">
                <a:latin typeface="Times New Roman" panose="02020603050405020304" pitchFamily="18" charset="0"/>
                <a:cs typeface="Times New Roman" panose="02020603050405020304" pitchFamily="18" charset="0"/>
              </a:rPr>
              <a:t>Shrinking markets are also evident in other areas.  Smith (2000) argued that the wool industry is experiencing difficulties related to falling demand worldwide since the development of high-quality synthetic </a:t>
            </a:r>
            <a:r>
              <a:rPr lang="en-US" altLang="zh-CN" sz="3600" dirty="0" err="1">
                <a:latin typeface="Times New Roman" panose="02020603050405020304" pitchFamily="18" charset="0"/>
                <a:cs typeface="Times New Roman" panose="02020603050405020304" pitchFamily="18" charset="0"/>
              </a:rPr>
              <a:t>fibres</a:t>
            </a:r>
            <a:r>
              <a:rPr lang="en-US" altLang="zh-CN" sz="3600" dirty="0" smtClean="0">
                <a:latin typeface="Times New Roman" panose="02020603050405020304" pitchFamily="18" charset="0"/>
                <a:cs typeface="Times New Roman" panose="02020603050405020304" pitchFamily="18" charset="0"/>
              </a:rPr>
              <a:t>. However, Jones et al. (2004) found that industry difficulties were more related to quality of supply than to demand issues. It is clear that considerable disagreement exists about the underlying sources of these problems.</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002061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081" y="395785"/>
            <a:ext cx="10930719" cy="5781178"/>
          </a:xfrm>
        </p:spPr>
        <p:txBody>
          <a:bodyPr/>
          <a:lstStyle/>
          <a:p>
            <a:pPr algn="just"/>
            <a:r>
              <a:rPr lang="en-US" altLang="zh-CN" sz="4000" dirty="0">
                <a:latin typeface="Times New Roman" panose="02020603050405020304" pitchFamily="18" charset="0"/>
                <a:cs typeface="Times New Roman" panose="02020603050405020304" pitchFamily="18" charset="0"/>
              </a:rPr>
              <a:t>Shrinking markets are also evident in other areas.  Smith (2000) </a:t>
            </a:r>
            <a:r>
              <a:rPr lang="en-US" altLang="zh-CN" sz="4000" dirty="0">
                <a:solidFill>
                  <a:srgbClr val="FF0000"/>
                </a:solidFill>
                <a:latin typeface="Times New Roman" panose="02020603050405020304" pitchFamily="18" charset="0"/>
                <a:cs typeface="Times New Roman" panose="02020603050405020304" pitchFamily="18" charset="0"/>
              </a:rPr>
              <a:t>argued</a:t>
            </a:r>
            <a:r>
              <a:rPr lang="en-US" altLang="zh-CN" sz="4000" dirty="0">
                <a:latin typeface="Times New Roman" panose="02020603050405020304" pitchFamily="18" charset="0"/>
                <a:cs typeface="Times New Roman" panose="02020603050405020304" pitchFamily="18" charset="0"/>
              </a:rPr>
              <a:t> that the wool industry is experiencing difficulties related to falling demand worldwide since the development of high-quality synthetic </a:t>
            </a:r>
            <a:r>
              <a:rPr lang="en-US" altLang="zh-CN" sz="4000" dirty="0" err="1">
                <a:latin typeface="Times New Roman" panose="02020603050405020304" pitchFamily="18" charset="0"/>
                <a:cs typeface="Times New Roman" panose="02020603050405020304" pitchFamily="18" charset="0"/>
              </a:rPr>
              <a:t>fibres</a:t>
            </a:r>
            <a:r>
              <a:rPr lang="en-US" altLang="zh-CN" sz="4000" dirty="0">
                <a:latin typeface="Times New Roman" panose="02020603050405020304" pitchFamily="18" charset="0"/>
                <a:cs typeface="Times New Roman" panose="02020603050405020304" pitchFamily="18" charset="0"/>
              </a:rPr>
              <a:t>. </a:t>
            </a:r>
            <a:r>
              <a:rPr lang="en-US" altLang="zh-CN" sz="4000" dirty="0">
                <a:solidFill>
                  <a:srgbClr val="FF0000"/>
                </a:solidFill>
                <a:latin typeface="Times New Roman" panose="02020603050405020304" pitchFamily="18" charset="0"/>
                <a:cs typeface="Times New Roman" panose="02020603050405020304" pitchFamily="18" charset="0"/>
              </a:rPr>
              <a:t>However</a:t>
            </a:r>
            <a:r>
              <a:rPr lang="en-US" altLang="zh-CN" sz="4000" dirty="0">
                <a:latin typeface="Times New Roman" panose="02020603050405020304" pitchFamily="18" charset="0"/>
                <a:cs typeface="Times New Roman" panose="02020603050405020304" pitchFamily="18" charset="0"/>
              </a:rPr>
              <a:t>, Jones et al. (2004) found that industry difficulties were more related to quality of supply than to demand issues. It is clear that considerable disagreement exists about the underlying sources of these problems.</a:t>
            </a:r>
            <a:endParaRPr lang="zh-CN" altLang="en-US" sz="40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476464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…argue… However,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en-US" altLang="zh-CN" sz="4000" dirty="0" smtClean="0">
                <a:latin typeface="Times New Roman" panose="02020603050405020304" pitchFamily="18" charset="0"/>
                <a:cs typeface="Times New Roman" panose="02020603050405020304" pitchFamily="18" charset="0"/>
              </a:rPr>
              <a:t>This style also allows the use of verbs such as argued, </a:t>
            </a:r>
            <a:r>
              <a:rPr lang="en-US" altLang="zh-CN" sz="4000" dirty="0" smtClean="0">
                <a:solidFill>
                  <a:srgbClr val="FF0000"/>
                </a:solidFill>
                <a:latin typeface="Times New Roman" panose="02020603050405020304" pitchFamily="18" charset="0"/>
                <a:cs typeface="Times New Roman" panose="02020603050405020304" pitchFamily="18" charset="0"/>
              </a:rPr>
              <a:t>which give the reader advancing notice that a however or some other contrast may be coming</a:t>
            </a:r>
            <a:r>
              <a:rPr lang="en-US" altLang="zh-CN" sz="4000" dirty="0" smtClean="0">
                <a:latin typeface="Times New Roman" panose="02020603050405020304" pitchFamily="18" charset="0"/>
                <a:cs typeface="Times New Roman" panose="02020603050405020304" pitchFamily="18" charset="0"/>
              </a:rPr>
              <a:t>, and indicate that </a:t>
            </a:r>
            <a:r>
              <a:rPr lang="en-US" altLang="zh-CN" sz="4000" dirty="0" smtClean="0">
                <a:solidFill>
                  <a:srgbClr val="FF0000"/>
                </a:solidFill>
                <a:latin typeface="Times New Roman" panose="02020603050405020304" pitchFamily="18" charset="0"/>
                <a:cs typeface="Times New Roman" panose="02020603050405020304" pitchFamily="18" charset="0"/>
              </a:rPr>
              <a:t>what is being cited is not necessarily accepted as correct by you</a:t>
            </a:r>
            <a:r>
              <a:rPr lang="en-US" altLang="zh-CN" sz="4000" dirty="0" smtClean="0">
                <a:latin typeface="Times New Roman" panose="02020603050405020304" pitchFamily="18" charset="0"/>
                <a:cs typeface="Times New Roman" panose="02020603050405020304" pitchFamily="18" charset="0"/>
              </a:rPr>
              <a:t>, the writer.</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8084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There is a danger attached to the author prominent style. If it is over-used, it can make the text sound like a list, rather than a logically constructed argument.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962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Weak author prominent citation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en-US" altLang="zh-CN" sz="3600" dirty="0" smtClean="0">
                <a:solidFill>
                  <a:srgbClr val="FF0000"/>
                </a:solidFill>
                <a:latin typeface="Times New Roman" panose="02020603050405020304" pitchFamily="18" charset="0"/>
                <a:cs typeface="Times New Roman" panose="02020603050405020304" pitchFamily="18" charset="0"/>
              </a:rPr>
              <a:t>Several authors </a:t>
            </a:r>
            <a:r>
              <a:rPr lang="en-US" altLang="zh-CN" sz="3600" dirty="0" smtClean="0">
                <a:latin typeface="Times New Roman" panose="02020603050405020304" pitchFamily="18" charset="0"/>
                <a:cs typeface="Times New Roman" panose="02020603050405020304" pitchFamily="18" charset="0"/>
              </a:rPr>
              <a:t>have reported that the wool industry is experiencing difficulties related to falling demand since the development of high-quality synthetic </a:t>
            </a:r>
            <a:r>
              <a:rPr lang="en-US" altLang="zh-CN" sz="3600" dirty="0" err="1" smtClean="0">
                <a:latin typeface="Times New Roman" panose="02020603050405020304" pitchFamily="18" charset="0"/>
                <a:cs typeface="Times New Roman" panose="02020603050405020304" pitchFamily="18" charset="0"/>
              </a:rPr>
              <a:t>fibres</a:t>
            </a: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(Smith 2000, Wilson 2003, Nguyen 2005)</a:t>
            </a: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For example, Smith (2000)</a:t>
            </a:r>
            <a:r>
              <a:rPr lang="en-US" altLang="zh-CN" sz="3600" dirty="0" smtClean="0">
                <a:latin typeface="Times New Roman" panose="02020603050405020304" pitchFamily="18" charset="0"/>
                <a:cs typeface="Times New Roman" panose="02020603050405020304" pitchFamily="18" charset="0"/>
              </a:rPr>
              <a:t> highlighted……</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559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Multiple sources (information prominent)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lgn="just"/>
            <a:r>
              <a:rPr lang="en-US" altLang="zh-CN" sz="3200" dirty="0" smtClean="0">
                <a:latin typeface="Times New Roman" panose="02020603050405020304" pitchFamily="18" charset="0"/>
                <a:cs typeface="Times New Roman" panose="02020603050405020304" pitchFamily="18" charset="0"/>
              </a:rPr>
              <a:t>The hazard of GMOs was shown for animals and the environment in extensive investigations </a:t>
            </a:r>
            <a:r>
              <a:rPr lang="en-US" altLang="zh-CN" sz="3200" dirty="0" smtClean="0">
                <a:solidFill>
                  <a:srgbClr val="FF0000"/>
                </a:solidFill>
                <a:latin typeface="Times New Roman" panose="02020603050405020304" pitchFamily="18" charset="0"/>
                <a:cs typeface="Times New Roman" panose="02020603050405020304" pitchFamily="18" charset="0"/>
              </a:rPr>
              <a:t>(</a:t>
            </a:r>
            <a:r>
              <a:rPr lang="en-US" altLang="zh-CN" sz="3200" dirty="0" err="1" smtClean="0">
                <a:solidFill>
                  <a:srgbClr val="FF0000"/>
                </a:solidFill>
                <a:latin typeface="Times New Roman" panose="02020603050405020304" pitchFamily="18" charset="0"/>
                <a:cs typeface="Times New Roman" panose="02020603050405020304" pitchFamily="18" charset="0"/>
              </a:rPr>
              <a:t>Traavik</a:t>
            </a:r>
            <a:r>
              <a:rPr lang="en-US" altLang="zh-CN" sz="3200" dirty="0" smtClean="0">
                <a:solidFill>
                  <a:srgbClr val="FF0000"/>
                </a:solidFill>
                <a:latin typeface="Times New Roman" panose="02020603050405020304" pitchFamily="18" charset="0"/>
                <a:cs typeface="Times New Roman" panose="02020603050405020304" pitchFamily="18" charset="0"/>
              </a:rPr>
              <a:t>, 1999; Ho and </a:t>
            </a:r>
            <a:r>
              <a:rPr lang="en-US" altLang="zh-CN" sz="3200" dirty="0" err="1" smtClean="0">
                <a:solidFill>
                  <a:srgbClr val="FF0000"/>
                </a:solidFill>
                <a:latin typeface="Times New Roman" panose="02020603050405020304" pitchFamily="18" charset="0"/>
                <a:cs typeface="Times New Roman" panose="02020603050405020304" pitchFamily="18" charset="0"/>
              </a:rPr>
              <a:t>Tappeser</a:t>
            </a:r>
            <a:r>
              <a:rPr lang="en-US" altLang="zh-CN" sz="3200" dirty="0" smtClean="0">
                <a:solidFill>
                  <a:srgbClr val="FF0000"/>
                </a:solidFill>
                <a:latin typeface="Times New Roman" panose="02020603050405020304" pitchFamily="18" charset="0"/>
                <a:cs typeface="Times New Roman" panose="02020603050405020304" pitchFamily="18" charset="0"/>
              </a:rPr>
              <a:t>, 1997; </a:t>
            </a:r>
            <a:r>
              <a:rPr lang="en-US" altLang="zh-CN" sz="3200" dirty="0" err="1" smtClean="0">
                <a:solidFill>
                  <a:srgbClr val="FF0000"/>
                </a:solidFill>
                <a:latin typeface="Times New Roman" panose="02020603050405020304" pitchFamily="18" charset="0"/>
                <a:cs typeface="Times New Roman" panose="02020603050405020304" pitchFamily="18" charset="0"/>
              </a:rPr>
              <a:t>Pusztai</a:t>
            </a:r>
            <a:r>
              <a:rPr lang="en-US" altLang="zh-CN" sz="3200" dirty="0" smtClean="0">
                <a:solidFill>
                  <a:srgbClr val="FF0000"/>
                </a:solidFill>
                <a:latin typeface="Times New Roman" panose="02020603050405020304" pitchFamily="18" charset="0"/>
                <a:cs typeface="Times New Roman" panose="02020603050405020304" pitchFamily="18" charset="0"/>
              </a:rPr>
              <a:t>, 1998 and 2001; </a:t>
            </a:r>
            <a:r>
              <a:rPr lang="en-US" altLang="zh-CN" sz="3200" dirty="0" err="1" smtClean="0">
                <a:solidFill>
                  <a:srgbClr val="FF0000"/>
                </a:solidFill>
                <a:latin typeface="Times New Roman" panose="02020603050405020304" pitchFamily="18" charset="0"/>
                <a:cs typeface="Times New Roman" panose="02020603050405020304" pitchFamily="18" charset="0"/>
              </a:rPr>
              <a:t>Kuznetsov</a:t>
            </a:r>
            <a:r>
              <a:rPr lang="en-US" altLang="zh-CN" sz="3200" dirty="0" smtClean="0">
                <a:solidFill>
                  <a:srgbClr val="FF0000"/>
                </a:solidFill>
                <a:latin typeface="Times New Roman" panose="02020603050405020304" pitchFamily="18" charset="0"/>
                <a:cs typeface="Times New Roman" panose="02020603050405020304" pitchFamily="18" charset="0"/>
              </a:rPr>
              <a:t> et al., 2004)</a:t>
            </a:r>
            <a:r>
              <a:rPr lang="en-US" altLang="zh-CN" sz="3200" dirty="0" smtClean="0">
                <a:latin typeface="Times New Roman" panose="02020603050405020304" pitchFamily="18" charset="0"/>
                <a:cs typeface="Times New Roman" panose="02020603050405020304" pitchFamily="18" charset="0"/>
              </a:rPr>
              <a:t>.</a:t>
            </a:r>
          </a:p>
          <a:p>
            <a:pPr algn="just"/>
            <a:endParaRPr lang="en-US" altLang="zh-CN" sz="3200" dirty="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See: </a:t>
            </a:r>
            <a:r>
              <a:rPr lang="en-US" altLang="zh-CN" sz="3200" dirty="0" smtClean="0">
                <a:latin typeface="Times New Roman" panose="02020603050405020304" pitchFamily="18" charset="0"/>
                <a:cs typeface="Times New Roman" panose="02020603050405020304" pitchFamily="18" charset="0"/>
              </a:rPr>
              <a:t>The order of the references is arbitrary in that it is not based on alphabetical order of the year of publication. </a:t>
            </a:r>
          </a:p>
          <a:p>
            <a:r>
              <a:rPr lang="en-US" altLang="zh-CN" sz="3200" b="1" dirty="0" smtClean="0">
                <a:latin typeface="Times New Roman" panose="02020603050405020304" pitchFamily="18" charset="0"/>
                <a:cs typeface="Times New Roman" panose="02020603050405020304" pitchFamily="18" charset="0"/>
              </a:rPr>
              <a:t>But: </a:t>
            </a:r>
            <a:r>
              <a:rPr lang="en-US" altLang="zh-CN" sz="3200" dirty="0" smtClean="0">
                <a:latin typeface="Times New Roman" panose="02020603050405020304" pitchFamily="18" charset="0"/>
                <a:cs typeface="Times New Roman" panose="02020603050405020304" pitchFamily="18" charset="0"/>
              </a:rPr>
              <a:t>Let us read the psychological paper.</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Multiple sources (author prominent)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en-US" altLang="zh-CN" sz="3600" dirty="0" err="1" smtClean="0">
                <a:solidFill>
                  <a:srgbClr val="FF0000"/>
                </a:solidFill>
                <a:latin typeface="Times New Roman" panose="02020603050405020304" pitchFamily="18" charset="0"/>
                <a:cs typeface="Times New Roman" panose="02020603050405020304" pitchFamily="18" charset="0"/>
              </a:rPr>
              <a:t>Barab</a:t>
            </a:r>
            <a:r>
              <a:rPr lang="en-US" altLang="zh-CN" sz="3600" dirty="0" smtClean="0">
                <a:solidFill>
                  <a:srgbClr val="FF0000"/>
                </a:solidFill>
                <a:latin typeface="Times New Roman" panose="02020603050405020304" pitchFamily="18" charset="0"/>
                <a:cs typeface="Times New Roman" panose="02020603050405020304" pitchFamily="18" charset="0"/>
              </a:rPr>
              <a:t> et al. (2005) and Squire (2004) </a:t>
            </a:r>
            <a:r>
              <a:rPr lang="en-US" altLang="zh-CN" sz="3600" dirty="0" smtClean="0">
                <a:latin typeface="Times New Roman" panose="02020603050405020304" pitchFamily="18" charset="0"/>
                <a:cs typeface="Times New Roman" panose="02020603050405020304" pitchFamily="18" charset="0"/>
              </a:rPr>
              <a:t>both outline the benefits of game-based learning in education. These include higher levels of engagement, increased motivation, and enhanced visualization.</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87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1695615500"/>
              </p:ext>
            </p:extLst>
          </p:nvPr>
        </p:nvGraphicFramePr>
        <p:xfrm>
          <a:off x="838200" y="1825625"/>
          <a:ext cx="10515600" cy="3245248"/>
        </p:xfrm>
        <a:graphic>
          <a:graphicData uri="http://schemas.openxmlformats.org/drawingml/2006/table">
            <a:tbl>
              <a:tblPr firstRow="1" bandRow="1">
                <a:tableStyleId>{5C22544A-7EE6-4342-B048-85BDC9FD1C3A}</a:tableStyleId>
              </a:tblPr>
              <a:tblGrid>
                <a:gridCol w="10515600"/>
              </a:tblGrid>
              <a:tr h="811312">
                <a:tc>
                  <a:txBody>
                    <a:bodyPr/>
                    <a:lstStyle/>
                    <a:p>
                      <a:r>
                        <a:rPr lang="en-US" altLang="zh-CN" sz="3200" dirty="0" smtClean="0">
                          <a:latin typeface="Times New Roman" panose="02020603050405020304" pitchFamily="18" charset="0"/>
                          <a:cs typeface="Times New Roman" panose="02020603050405020304" pitchFamily="18" charset="0"/>
                        </a:rPr>
                        <a:t>Which ones are better?</a:t>
                      </a:r>
                      <a:endParaRPr lang="zh-CN" altLang="en-US" sz="3200" dirty="0">
                        <a:latin typeface="Times New Roman" panose="02020603050405020304" pitchFamily="18" charset="0"/>
                        <a:cs typeface="Times New Roman" panose="02020603050405020304" pitchFamily="18" charset="0"/>
                      </a:endParaRPr>
                    </a:p>
                  </a:txBody>
                  <a:tcPr/>
                </a:tc>
              </a:tr>
              <a:tr h="811312">
                <a:tc>
                  <a:txBody>
                    <a:bodyPr/>
                    <a:lstStyle/>
                    <a:p>
                      <a:r>
                        <a:rPr lang="en-US" altLang="zh-CN" sz="3200" dirty="0" smtClean="0">
                          <a:latin typeface="Times New Roman" panose="02020603050405020304" pitchFamily="18" charset="0"/>
                          <a:cs typeface="Times New Roman" panose="02020603050405020304" pitchFamily="18" charset="0"/>
                        </a:rPr>
                        <a:t>rather,</a:t>
                      </a:r>
                      <a:r>
                        <a:rPr lang="en-US" altLang="zh-CN" sz="3200" baseline="0" dirty="0" smtClean="0">
                          <a:latin typeface="Times New Roman" panose="02020603050405020304" pitchFamily="18" charset="0"/>
                          <a:cs typeface="Times New Roman" panose="02020603050405020304" pitchFamily="18" charset="0"/>
                        </a:rPr>
                        <a:t> sort of, kind of, somewhat</a:t>
                      </a:r>
                      <a:endParaRPr lang="zh-CN" altLang="en-US" sz="3200" dirty="0">
                        <a:latin typeface="Times New Roman" panose="02020603050405020304" pitchFamily="18" charset="0"/>
                        <a:cs typeface="Times New Roman" panose="02020603050405020304" pitchFamily="18" charset="0"/>
                      </a:endParaRPr>
                    </a:p>
                  </a:txBody>
                  <a:tcPr/>
                </a:tc>
              </a:tr>
              <a:tr h="811312">
                <a:tc>
                  <a:txBody>
                    <a:bodyPr/>
                    <a:lstStyle/>
                    <a:p>
                      <a:r>
                        <a:rPr lang="en-US" altLang="zh-CN" sz="3200" dirty="0" smtClean="0">
                          <a:latin typeface="Times New Roman" panose="02020603050405020304" pitchFamily="18" charset="0"/>
                          <a:cs typeface="Times New Roman" panose="02020603050405020304" pitchFamily="18" charset="0"/>
                        </a:rPr>
                        <a:t>numerous,</a:t>
                      </a:r>
                      <a:r>
                        <a:rPr lang="en-US" altLang="zh-CN" sz="3200" baseline="0" dirty="0" smtClean="0">
                          <a:latin typeface="Times New Roman" panose="02020603050405020304" pitchFamily="18" charset="0"/>
                          <a:cs typeface="Times New Roman" panose="02020603050405020304" pitchFamily="18" charset="0"/>
                        </a:rPr>
                        <a:t> considerable, lots of</a:t>
                      </a:r>
                      <a:endParaRPr lang="zh-CN" altLang="en-US" sz="3200" dirty="0">
                        <a:latin typeface="Times New Roman" panose="02020603050405020304" pitchFamily="18" charset="0"/>
                        <a:cs typeface="Times New Roman" panose="02020603050405020304" pitchFamily="18" charset="0"/>
                      </a:endParaRPr>
                    </a:p>
                  </a:txBody>
                  <a:tcPr/>
                </a:tc>
              </a:tr>
              <a:tr h="811312">
                <a:tc>
                  <a:txBody>
                    <a:bodyPr/>
                    <a:lstStyle/>
                    <a:p>
                      <a:r>
                        <a:rPr lang="en-US" altLang="zh-CN" sz="3200" dirty="0" smtClean="0">
                          <a:latin typeface="Times New Roman" panose="02020603050405020304" pitchFamily="18" charset="0"/>
                          <a:cs typeface="Times New Roman" panose="02020603050405020304" pitchFamily="18" charset="0"/>
                        </a:rPr>
                        <a:t>children, kids,</a:t>
                      </a:r>
                      <a:r>
                        <a:rPr lang="en-US" altLang="zh-CN" sz="3200" baseline="0" dirty="0" smtClean="0">
                          <a:latin typeface="Times New Roman" panose="02020603050405020304" pitchFamily="18" charset="0"/>
                          <a:cs typeface="Times New Roman" panose="02020603050405020304" pitchFamily="18" charset="0"/>
                        </a:rPr>
                        <a:t> guys, men</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513400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Author prominent </a:t>
            </a:r>
            <a:r>
              <a:rPr lang="en-US" altLang="zh-CN" i="1" dirty="0" smtClean="0">
                <a:latin typeface="Times New Roman" panose="02020603050405020304" pitchFamily="18" charset="0"/>
                <a:cs typeface="Times New Roman" panose="02020603050405020304" pitchFamily="18" charset="0"/>
              </a:rPr>
              <a:t>by</a:t>
            </a:r>
            <a:endParaRPr lang="zh-CN" altLang="en-US" i="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The potential of the technique for investigating soil-plant N dynamics was noted as long as 10 years ago </a:t>
            </a:r>
            <a:r>
              <a:rPr lang="en-US" altLang="zh-CN" sz="3600" dirty="0" smtClean="0">
                <a:solidFill>
                  <a:srgbClr val="FF0000"/>
                </a:solidFill>
                <a:latin typeface="Times New Roman" panose="02020603050405020304" pitchFamily="18" charset="0"/>
                <a:cs typeface="Times New Roman" panose="02020603050405020304" pitchFamily="18" charset="0"/>
              </a:rPr>
              <a:t>by </a:t>
            </a:r>
            <a:r>
              <a:rPr lang="en-US" altLang="zh-CN" sz="3600" dirty="0" err="1" smtClean="0">
                <a:solidFill>
                  <a:srgbClr val="FF0000"/>
                </a:solidFill>
                <a:latin typeface="Times New Roman" panose="02020603050405020304" pitchFamily="18" charset="0"/>
                <a:cs typeface="Times New Roman" panose="02020603050405020304" pitchFamily="18" charset="0"/>
              </a:rPr>
              <a:t>Ledgard</a:t>
            </a:r>
            <a:r>
              <a:rPr lang="en-US" altLang="zh-CN" sz="3600" dirty="0" smtClean="0">
                <a:solidFill>
                  <a:srgbClr val="FF0000"/>
                </a:solidFill>
                <a:latin typeface="Times New Roman" panose="02020603050405020304" pitchFamily="18" charset="0"/>
                <a:cs typeface="Times New Roman" panose="02020603050405020304" pitchFamily="18" charset="0"/>
              </a:rPr>
              <a:t> et al. (1985) </a:t>
            </a:r>
            <a:r>
              <a:rPr lang="en-US" altLang="zh-CN" sz="3600" dirty="0" smtClean="0">
                <a:latin typeface="Times New Roman" panose="02020603050405020304" pitchFamily="18" charset="0"/>
                <a:cs typeface="Times New Roman" panose="02020603050405020304" pitchFamily="18" charset="0"/>
              </a:rPr>
              <a:t>following the use of 15N leaf-feeding in a study of N transfer from legume to associated grass.</a:t>
            </a:r>
          </a:p>
          <a:p>
            <a:pPr algn="just"/>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7434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Why passive voice here?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 potential of the technique for investigating soil-plant N dynamics was noted as long as 10 years ago </a:t>
            </a:r>
            <a:r>
              <a:rPr lang="en-US" altLang="zh-CN" dirty="0">
                <a:solidFill>
                  <a:srgbClr val="FF0000"/>
                </a:solidFill>
                <a:latin typeface="Times New Roman" panose="02020603050405020304" pitchFamily="18" charset="0"/>
                <a:cs typeface="Times New Roman" panose="02020603050405020304" pitchFamily="18" charset="0"/>
              </a:rPr>
              <a:t>by </a:t>
            </a:r>
            <a:r>
              <a:rPr lang="en-US" altLang="zh-CN" dirty="0" err="1">
                <a:solidFill>
                  <a:srgbClr val="FF0000"/>
                </a:solidFill>
                <a:latin typeface="Times New Roman" panose="02020603050405020304" pitchFamily="18" charset="0"/>
                <a:cs typeface="Times New Roman" panose="02020603050405020304" pitchFamily="18" charset="0"/>
              </a:rPr>
              <a:t>Ledgard</a:t>
            </a:r>
            <a:r>
              <a:rPr lang="en-US" altLang="zh-CN" dirty="0">
                <a:solidFill>
                  <a:srgbClr val="FF0000"/>
                </a:solidFill>
                <a:latin typeface="Times New Roman" panose="02020603050405020304" pitchFamily="18" charset="0"/>
                <a:cs typeface="Times New Roman" panose="02020603050405020304" pitchFamily="18" charset="0"/>
              </a:rPr>
              <a:t> et al. (1985) </a:t>
            </a:r>
            <a:r>
              <a:rPr lang="en-US" altLang="zh-CN" dirty="0">
                <a:latin typeface="Times New Roman" panose="02020603050405020304" pitchFamily="18" charset="0"/>
                <a:cs typeface="Times New Roman" panose="02020603050405020304" pitchFamily="18" charset="0"/>
              </a:rPr>
              <a:t>following the use of 15N leaf-feeding in a study of N transfer from legume to associated grass.</a:t>
            </a:r>
          </a:p>
          <a:p>
            <a:endParaRPr lang="en-US" altLang="zh-CN" dirty="0" smtClean="0"/>
          </a:p>
          <a:p>
            <a:pPr algn="just"/>
            <a:r>
              <a:rPr lang="en-US" altLang="zh-CN" sz="3200" dirty="0" smtClean="0">
                <a:latin typeface="Times New Roman" panose="02020603050405020304" pitchFamily="18" charset="0"/>
                <a:cs typeface="Times New Roman" panose="02020603050405020304" pitchFamily="18" charset="0"/>
              </a:rPr>
              <a:t>Author prominent, but using the passive voice so that the link (here technique) can </a:t>
            </a:r>
            <a:r>
              <a:rPr lang="en-US" altLang="zh-CN" sz="3200" dirty="0" smtClean="0">
                <a:solidFill>
                  <a:srgbClr val="FF0000"/>
                </a:solidFill>
                <a:latin typeface="Times New Roman" panose="02020603050405020304" pitchFamily="18" charset="0"/>
                <a:cs typeface="Times New Roman" panose="02020603050405020304" pitchFamily="18" charset="0"/>
              </a:rPr>
              <a:t>come first in the sentence as old information.</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9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Again why?</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Some astonishing questions about the nature of the universe have been raised by scientists studying black holes. The collapse of a dead star into a point perhaps no larger than a marble creates a black hole.</a:t>
            </a:r>
          </a:p>
          <a:p>
            <a:endParaRPr lang="en-US" altLang="zh-CN" dirty="0"/>
          </a:p>
          <a:p>
            <a:r>
              <a:rPr lang="en-US" altLang="zh-CN" dirty="0" smtClean="0"/>
              <a:t>Some astonishing questions about the nature of the universe have been raised by scientists studying black holes. A black hole is created by the collapse of a dead star into a point perhaps no larger than a marble.</a:t>
            </a:r>
            <a:endParaRPr lang="zh-CN" altLang="en-US" dirty="0"/>
          </a:p>
        </p:txBody>
      </p:sp>
    </p:spTree>
    <p:extLst>
      <p:ext uri="{BB962C8B-B14F-4D97-AF65-F5344CB8AC3E}">
        <p14:creationId xmlns:p14="http://schemas.microsoft.com/office/powerpoint/2010/main" val="42688302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307" y="365125"/>
            <a:ext cx="11094493" cy="3210588"/>
          </a:xfrm>
        </p:spPr>
        <p:txBody>
          <a:bodyPr/>
          <a:lstStyle/>
          <a:p>
            <a:r>
              <a:rPr lang="en-US" altLang="zh-CN" dirty="0" smtClean="0">
                <a:latin typeface="Times New Roman" panose="02020603050405020304" pitchFamily="18" charset="0"/>
                <a:cs typeface="Times New Roman" panose="02020603050405020304" pitchFamily="18" charset="0"/>
              </a:rPr>
              <a:t>Natural flow</a:t>
            </a:r>
            <a:br>
              <a:rPr lang="en-US" altLang="zh-CN" dirty="0" smtClean="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145" y="546154"/>
            <a:ext cx="7615451" cy="6148540"/>
          </a:xfrm>
        </p:spPr>
      </p:pic>
    </p:spTree>
    <p:extLst>
      <p:ext uri="{BB962C8B-B14F-4D97-AF65-F5344CB8AC3E}">
        <p14:creationId xmlns:p14="http://schemas.microsoft.com/office/powerpoint/2010/main" val="6029281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Natural flow</a:t>
            </a:r>
            <a:endParaRPr lang="zh-CN" altLang="en-US"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5834" y="1987118"/>
            <a:ext cx="5104262" cy="4462889"/>
          </a:xfrm>
        </p:spPr>
      </p:pic>
    </p:spTree>
    <p:extLst>
      <p:ext uri="{BB962C8B-B14F-4D97-AF65-F5344CB8AC3E}">
        <p14:creationId xmlns:p14="http://schemas.microsoft.com/office/powerpoint/2010/main" val="38671723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834491476"/>
              </p:ext>
            </p:extLst>
          </p:nvPr>
        </p:nvGraphicFramePr>
        <p:xfrm>
          <a:off x="838200" y="491320"/>
          <a:ext cx="10515600" cy="5568518"/>
        </p:xfrm>
        <a:graphic>
          <a:graphicData uri="http://schemas.openxmlformats.org/drawingml/2006/table">
            <a:tbl>
              <a:tblPr firstRow="1" bandRow="1">
                <a:tableStyleId>{5C22544A-7EE6-4342-B048-85BDC9FD1C3A}</a:tableStyleId>
              </a:tblPr>
              <a:tblGrid>
                <a:gridCol w="3952164"/>
                <a:gridCol w="6563436"/>
              </a:tblGrid>
              <a:tr h="1009934">
                <a:tc gridSpan="2">
                  <a:txBody>
                    <a:bodyPr/>
                    <a:lstStyle/>
                    <a:p>
                      <a:r>
                        <a:rPr lang="en-US" altLang="zh-CN" sz="2800" dirty="0" smtClean="0">
                          <a:latin typeface="Times New Roman" panose="02020603050405020304" pitchFamily="18" charset="0"/>
                          <a:cs typeface="Times New Roman" panose="02020603050405020304" pitchFamily="18" charset="0"/>
                        </a:rPr>
                        <a:t>Plants obtain atmospheric CO2 required</a:t>
                      </a:r>
                      <a:r>
                        <a:rPr lang="en-US" altLang="zh-CN" sz="2800" baseline="0" dirty="0" smtClean="0">
                          <a:latin typeface="Times New Roman" panose="02020603050405020304" pitchFamily="18" charset="0"/>
                          <a:cs typeface="Times New Roman" panose="02020603050405020304" pitchFamily="18" charset="0"/>
                        </a:rPr>
                        <a:t> for photosynthesis by diffusion through open leaf </a:t>
                      </a:r>
                      <a:r>
                        <a:rPr lang="en-US" altLang="zh-CN" sz="2800" baseline="0" dirty="0" err="1" smtClean="0">
                          <a:latin typeface="Times New Roman" panose="02020603050405020304" pitchFamily="18" charset="0"/>
                          <a:cs typeface="Times New Roman" panose="02020603050405020304" pitchFamily="18" charset="0"/>
                        </a:rPr>
                        <a:t>stomates</a:t>
                      </a:r>
                      <a:r>
                        <a:rPr lang="en-US" altLang="zh-CN" sz="2800" baseline="0" dirty="0" smtClean="0">
                          <a:latin typeface="Times New Roman" panose="02020603050405020304" pitchFamily="18" charset="0"/>
                          <a:cs typeface="Times New Roman" panose="02020603050405020304" pitchFamily="18" charset="0"/>
                        </a:rPr>
                        <a:t> (</a:t>
                      </a:r>
                      <a:r>
                        <a:rPr lang="zh-CN" altLang="en-US" sz="2800" baseline="0" dirty="0" smtClean="0">
                          <a:latin typeface="Times New Roman" panose="02020603050405020304" pitchFamily="18" charset="0"/>
                          <a:cs typeface="Times New Roman" panose="02020603050405020304" pitchFamily="18" charset="0"/>
                        </a:rPr>
                        <a:t>气孔</a:t>
                      </a:r>
                      <a:r>
                        <a:rPr lang="en-US" altLang="zh-CN" sz="2800" baseline="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r>
              <a:tr h="941695">
                <a:tc>
                  <a:txBody>
                    <a:bodyPr/>
                    <a:lstStyle/>
                    <a:p>
                      <a:pPr algn="ctr"/>
                      <a:r>
                        <a:rPr lang="en-US" altLang="zh-CN" sz="3200" dirty="0" smtClean="0"/>
                        <a:t>old</a:t>
                      </a:r>
                      <a:endParaRPr lang="zh-CN" altLang="en-US" sz="3200" dirty="0"/>
                    </a:p>
                  </a:txBody>
                  <a:tcPr/>
                </a:tc>
                <a:tc>
                  <a:txBody>
                    <a:bodyPr/>
                    <a:lstStyle/>
                    <a:p>
                      <a:pPr algn="ctr"/>
                      <a:r>
                        <a:rPr lang="en-US" altLang="zh-CN" sz="3200" dirty="0" smtClean="0"/>
                        <a:t>new</a:t>
                      </a:r>
                      <a:endParaRPr lang="zh-CN" altLang="en-US" sz="3200" dirty="0"/>
                    </a:p>
                  </a:txBody>
                  <a:tcPr/>
                </a:tc>
              </a:tr>
              <a:tr h="1241947">
                <a:tc>
                  <a:txBody>
                    <a:bodyPr/>
                    <a:lstStyle/>
                    <a:p>
                      <a:r>
                        <a:rPr lang="en-US" altLang="zh-CN" sz="2800" dirty="0" smtClean="0">
                          <a:latin typeface="Times New Roman" panose="02020603050405020304" pitchFamily="18" charset="0"/>
                          <a:cs typeface="Times New Roman" panose="02020603050405020304" pitchFamily="18" charset="0"/>
                        </a:rPr>
                        <a:t>While this is taking place</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2800" dirty="0" smtClean="0">
                          <a:latin typeface="Times New Roman" panose="02020603050405020304" pitchFamily="18" charset="0"/>
                          <a:cs typeface="Times New Roman" panose="02020603050405020304" pitchFamily="18" charset="0"/>
                        </a:rPr>
                        <a:t>water in the leaf parenchyma</a:t>
                      </a:r>
                      <a:r>
                        <a:rPr lang="en-US" altLang="zh-CN" sz="2800" baseline="0" dirty="0" smtClean="0">
                          <a:latin typeface="Times New Roman" panose="02020603050405020304" pitchFamily="18" charset="0"/>
                          <a:cs typeface="Times New Roman" panose="02020603050405020304" pitchFamily="18" charset="0"/>
                        </a:rPr>
                        <a:t> tissues evaporates into the </a:t>
                      </a:r>
                      <a:r>
                        <a:rPr lang="en-US" altLang="zh-CN" sz="2800" baseline="0" dirty="0" err="1" smtClean="0">
                          <a:latin typeface="Times New Roman" panose="02020603050405020304" pitchFamily="18" charset="0"/>
                          <a:cs typeface="Times New Roman" panose="02020603050405020304" pitchFamily="18" charset="0"/>
                        </a:rPr>
                        <a:t>substomatal</a:t>
                      </a:r>
                      <a:r>
                        <a:rPr lang="en-US" altLang="zh-CN" sz="2800" baseline="0" dirty="0" smtClean="0">
                          <a:latin typeface="Times New Roman" panose="02020603050405020304" pitchFamily="18" charset="0"/>
                          <a:cs typeface="Times New Roman" panose="02020603050405020304" pitchFamily="18" charset="0"/>
                        </a:rPr>
                        <a:t> cavities and diffuses through the open </a:t>
                      </a:r>
                      <a:r>
                        <a:rPr lang="en-US" altLang="zh-CN" sz="2800" baseline="0" dirty="0" err="1" smtClean="0">
                          <a:latin typeface="Times New Roman" panose="02020603050405020304" pitchFamily="18" charset="0"/>
                          <a:cs typeface="Times New Roman" panose="02020603050405020304" pitchFamily="18" charset="0"/>
                        </a:rPr>
                        <a:t>stomates</a:t>
                      </a:r>
                      <a:r>
                        <a:rPr lang="en-US" altLang="zh-CN" sz="2800" baseline="0" dirty="0" smtClean="0">
                          <a:latin typeface="Times New Roman" panose="02020603050405020304" pitchFamily="18" charset="0"/>
                          <a:cs typeface="Times New Roman" panose="02020603050405020304" pitchFamily="18" charset="0"/>
                        </a:rPr>
                        <a:t> into the atmosphere.</a:t>
                      </a:r>
                      <a:endParaRPr lang="zh-CN" altLang="en-US" sz="2800" dirty="0">
                        <a:latin typeface="Times New Roman" panose="02020603050405020304" pitchFamily="18" charset="0"/>
                        <a:cs typeface="Times New Roman" panose="02020603050405020304" pitchFamily="18" charset="0"/>
                      </a:endParaRPr>
                    </a:p>
                  </a:txBody>
                  <a:tcPr/>
                </a:tc>
              </a:tr>
              <a:tr h="1818569">
                <a:tc>
                  <a:txBody>
                    <a:bodyPr/>
                    <a:lstStyle/>
                    <a:p>
                      <a:r>
                        <a:rPr lang="en-US" altLang="zh-CN" sz="2800" dirty="0" smtClean="0">
                          <a:latin typeface="Times New Roman" panose="02020603050405020304" pitchFamily="18" charset="0"/>
                          <a:cs typeface="Times New Roman" panose="02020603050405020304" pitchFamily="18" charset="0"/>
                        </a:rPr>
                        <a:t>This process</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2800" dirty="0" smtClean="0">
                          <a:latin typeface="Times New Roman" panose="02020603050405020304" pitchFamily="18" charset="0"/>
                          <a:cs typeface="Times New Roman" panose="02020603050405020304" pitchFamily="18" charset="0"/>
                        </a:rPr>
                        <a:t>can create large water potential differences between the leaves and the soil surrounding the roots.</a:t>
                      </a:r>
                      <a:endParaRPr lang="zh-CN" altLang="en-US" sz="2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03006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70242104"/>
              </p:ext>
            </p:extLst>
          </p:nvPr>
        </p:nvGraphicFramePr>
        <p:xfrm>
          <a:off x="313899" y="313900"/>
          <a:ext cx="11039901" cy="6187440"/>
        </p:xfrm>
        <a:graphic>
          <a:graphicData uri="http://schemas.openxmlformats.org/drawingml/2006/table">
            <a:tbl>
              <a:tblPr firstRow="1" bandRow="1">
                <a:tableStyleId>{2D5ABB26-0587-4C30-8999-92F81FD0307C}</a:tableStyleId>
              </a:tblPr>
              <a:tblGrid>
                <a:gridCol w="6971878"/>
                <a:gridCol w="4068023"/>
              </a:tblGrid>
              <a:tr h="596407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Foliar feeding does not disturb the system and has the additional advantage that shoots tolerate higher concentrations of N than roots (</a:t>
                      </a:r>
                      <a:r>
                        <a:rPr lang="en-US" altLang="zh-CN" sz="2000" dirty="0" err="1" smtClean="0">
                          <a:solidFill>
                            <a:srgbClr val="FF0000"/>
                          </a:solidFill>
                          <a:latin typeface="Times New Roman" panose="02020603050405020304" pitchFamily="18" charset="0"/>
                          <a:cs typeface="Times New Roman" panose="02020603050405020304" pitchFamily="18" charset="0"/>
                        </a:rPr>
                        <a:t>Wittwer</a:t>
                      </a:r>
                      <a:r>
                        <a:rPr lang="en-US" altLang="zh-CN" sz="2000" dirty="0" smtClean="0">
                          <a:solidFill>
                            <a:srgbClr val="FF0000"/>
                          </a:solidFill>
                          <a:latin typeface="Times New Roman" panose="02020603050405020304" pitchFamily="18" charset="0"/>
                          <a:cs typeface="Times New Roman" panose="02020603050405020304" pitchFamily="18" charset="0"/>
                        </a:rPr>
                        <a:t> et al. 196</a:t>
                      </a:r>
                      <a:r>
                        <a:rPr lang="en-US" altLang="zh-CN" sz="2000" dirty="0" smtClean="0">
                          <a:latin typeface="Times New Roman" panose="02020603050405020304" pitchFamily="18" charset="0"/>
                          <a:cs typeface="Times New Roman" panose="02020603050405020304" pitchFamily="18" charset="0"/>
                        </a:rPr>
                        <a:t>3). Spray application of 15N-labelled urea has been successfully used to label legumes in situ under field conditions (</a:t>
                      </a:r>
                      <a:r>
                        <a:rPr lang="en-US" altLang="zh-CN" sz="2000" dirty="0" err="1" smtClean="0">
                          <a:solidFill>
                            <a:srgbClr val="FF0000"/>
                          </a:solidFill>
                          <a:latin typeface="Times New Roman" panose="02020603050405020304" pitchFamily="18" charset="0"/>
                          <a:cs typeface="Times New Roman" panose="02020603050405020304" pitchFamily="18" charset="0"/>
                        </a:rPr>
                        <a:t>Zebarth</a:t>
                      </a:r>
                      <a:r>
                        <a:rPr lang="en-US" altLang="zh-CN" sz="2000" dirty="0" smtClean="0">
                          <a:solidFill>
                            <a:srgbClr val="FF0000"/>
                          </a:solidFill>
                          <a:latin typeface="Times New Roman" panose="02020603050405020304" pitchFamily="18" charset="0"/>
                          <a:cs typeface="Times New Roman" panose="02020603050405020304" pitchFamily="18" charset="0"/>
                        </a:rPr>
                        <a:t> et al. 1991</a:t>
                      </a:r>
                      <a:r>
                        <a:rPr lang="en-US" altLang="zh-CN" sz="2000" dirty="0" smtClean="0">
                          <a:latin typeface="Times New Roman" panose="02020603050405020304" pitchFamily="18" charset="0"/>
                          <a:cs typeface="Times New Roman" panose="02020603050405020304" pitchFamily="18" charset="0"/>
                        </a:rPr>
                        <a:t>) but runoff of </a:t>
                      </a:r>
                      <a:r>
                        <a:rPr lang="en-US" altLang="zh-CN" sz="2000" baseline="30000" dirty="0" smtClean="0">
                          <a:latin typeface="Times New Roman" panose="02020603050405020304" pitchFamily="18" charset="0"/>
                          <a:cs typeface="Times New Roman" panose="02020603050405020304" pitchFamily="18" charset="0"/>
                        </a:rPr>
                        <a:t>15</a:t>
                      </a:r>
                      <a:r>
                        <a:rPr lang="en-US" altLang="zh-CN" sz="2000" dirty="0" smtClean="0">
                          <a:latin typeface="Times New Roman" panose="02020603050405020304" pitchFamily="18" charset="0"/>
                          <a:cs typeface="Times New Roman" panose="02020603050405020304" pitchFamily="18" charset="0"/>
                        </a:rPr>
                        <a:t>N-labelled solutions from foliage to the soil will complicate interpretation of root-soil dynamics. </a:t>
                      </a:r>
                      <a:r>
                        <a:rPr lang="en-US" altLang="zh-CN" sz="2000" dirty="0" smtClean="0">
                          <a:solidFill>
                            <a:srgbClr val="FF0000"/>
                          </a:solidFill>
                          <a:latin typeface="Times New Roman" panose="02020603050405020304" pitchFamily="18" charset="0"/>
                          <a:cs typeface="Times New Roman" panose="02020603050405020304" pitchFamily="18" charset="0"/>
                        </a:rPr>
                        <a:t>Russell and </a:t>
                      </a:r>
                      <a:r>
                        <a:rPr lang="en-US" altLang="zh-CN" sz="2000" dirty="0" err="1" smtClean="0">
                          <a:solidFill>
                            <a:srgbClr val="FF0000"/>
                          </a:solidFill>
                          <a:latin typeface="Times New Roman" panose="02020603050405020304" pitchFamily="18" charset="0"/>
                          <a:cs typeface="Times New Roman" panose="02020603050405020304" pitchFamily="18" charset="0"/>
                        </a:rPr>
                        <a:t>Fillery</a:t>
                      </a:r>
                      <a:r>
                        <a:rPr lang="en-US" altLang="zh-CN" sz="2000" dirty="0" smtClean="0">
                          <a:solidFill>
                            <a:srgbClr val="FF0000"/>
                          </a:solidFill>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(1996), using a stem-feeding technique, have shown that in situ </a:t>
                      </a:r>
                      <a:r>
                        <a:rPr lang="en-US" altLang="zh-CN" sz="2000" baseline="30000" dirty="0" smtClean="0">
                          <a:latin typeface="Times New Roman" panose="02020603050405020304" pitchFamily="18" charset="0"/>
                          <a:cs typeface="Times New Roman" panose="02020603050405020304" pitchFamily="18" charset="0"/>
                        </a:rPr>
                        <a:t>15</a:t>
                      </a:r>
                      <a:r>
                        <a:rPr lang="en-US" altLang="zh-CN" sz="2000" dirty="0" smtClean="0">
                          <a:latin typeface="Times New Roman" panose="02020603050405020304" pitchFamily="18" charset="0"/>
                          <a:cs typeface="Times New Roman" panose="02020603050405020304" pitchFamily="18" charset="0"/>
                        </a:rPr>
                        <a:t>N-labelling of </a:t>
                      </a:r>
                      <a:r>
                        <a:rPr lang="en-US" altLang="zh-CN" sz="2000" dirty="0" err="1" smtClean="0">
                          <a:latin typeface="Times New Roman" panose="02020603050405020304" pitchFamily="18" charset="0"/>
                          <a:cs typeface="Times New Roman" panose="02020603050405020304" pitchFamily="18" charset="0"/>
                        </a:rPr>
                        <a:t>lupin</a:t>
                      </a:r>
                      <a:r>
                        <a:rPr lang="en-US" altLang="zh-CN" sz="2000" dirty="0" smtClean="0">
                          <a:latin typeface="Times New Roman" panose="02020603050405020304" pitchFamily="18" charset="0"/>
                          <a:cs typeface="Times New Roman" panose="02020603050405020304" pitchFamily="18" charset="0"/>
                        </a:rPr>
                        <a:t> plants growing in soil cores enabled total below-ground N to be estimated under relatively undisturbed conditions, but they indicated that the technique was not adaptable to all plants, particularly pasture species. Feeding of individual leaves with a solution containing </a:t>
                      </a:r>
                      <a:r>
                        <a:rPr lang="en-US" altLang="zh-CN" sz="2000" baseline="30000" dirty="0" smtClean="0">
                          <a:latin typeface="Times New Roman" panose="02020603050405020304" pitchFamily="18" charset="0"/>
                          <a:cs typeface="Times New Roman" panose="02020603050405020304" pitchFamily="18" charset="0"/>
                        </a:rPr>
                        <a:t>15</a:t>
                      </a:r>
                      <a:r>
                        <a:rPr lang="en-US" altLang="zh-CN" sz="2000" dirty="0" smtClean="0">
                          <a:latin typeface="Times New Roman" panose="02020603050405020304" pitchFamily="18" charset="0"/>
                          <a:cs typeface="Times New Roman" panose="02020603050405020304" pitchFamily="18" charset="0"/>
                        </a:rPr>
                        <a:t>N is a technique that has been</a:t>
                      </a:r>
                      <a:r>
                        <a:rPr lang="en-US" altLang="zh-CN" sz="2000" baseline="0" dirty="0" smtClean="0">
                          <a:latin typeface="Times New Roman" panose="02020603050405020304" pitchFamily="18" charset="0"/>
                          <a:cs typeface="Times New Roman" panose="02020603050405020304" pitchFamily="18" charset="0"/>
                        </a:rPr>
                        <a:t> widely used for physiological studies in wheat (</a:t>
                      </a:r>
                      <a:r>
                        <a:rPr lang="en-US" altLang="zh-CN" sz="2000" baseline="0" dirty="0" err="1" smtClean="0">
                          <a:solidFill>
                            <a:srgbClr val="FF0000"/>
                          </a:solidFill>
                          <a:latin typeface="Times New Roman" panose="02020603050405020304" pitchFamily="18" charset="0"/>
                          <a:cs typeface="Times New Roman" panose="02020603050405020304" pitchFamily="18" charset="0"/>
                        </a:rPr>
                        <a:t>Palta</a:t>
                      </a:r>
                      <a:r>
                        <a:rPr lang="en-US" altLang="zh-CN" sz="2000" baseline="0" dirty="0" smtClean="0">
                          <a:solidFill>
                            <a:srgbClr val="FF0000"/>
                          </a:solidFill>
                          <a:latin typeface="Times New Roman" panose="02020603050405020304" pitchFamily="18" charset="0"/>
                          <a:cs typeface="Times New Roman" panose="02020603050405020304" pitchFamily="18" charset="0"/>
                        </a:rPr>
                        <a:t> et al. 1991</a:t>
                      </a:r>
                      <a:r>
                        <a:rPr lang="en-US" altLang="zh-CN" sz="2000" baseline="0" dirty="0" smtClean="0">
                          <a:latin typeface="Times New Roman" panose="02020603050405020304" pitchFamily="18" charset="0"/>
                          <a:cs typeface="Times New Roman" panose="02020603050405020304" pitchFamily="18" charset="0"/>
                        </a:rPr>
                        <a:t>) and legumes (</a:t>
                      </a:r>
                      <a:r>
                        <a:rPr lang="en-US" altLang="zh-CN" sz="2000" baseline="0" dirty="0" err="1" smtClean="0">
                          <a:solidFill>
                            <a:srgbClr val="FF0000"/>
                          </a:solidFill>
                          <a:latin typeface="Times New Roman" panose="02020603050405020304" pitchFamily="18" charset="0"/>
                          <a:cs typeface="Times New Roman" panose="02020603050405020304" pitchFamily="18" charset="0"/>
                        </a:rPr>
                        <a:t>Oghoghorie</a:t>
                      </a:r>
                      <a:r>
                        <a:rPr lang="en-US" altLang="zh-CN" sz="2000" baseline="0" dirty="0" smtClean="0">
                          <a:solidFill>
                            <a:srgbClr val="FF0000"/>
                          </a:solidFill>
                          <a:latin typeface="Times New Roman" panose="02020603050405020304" pitchFamily="18" charset="0"/>
                          <a:cs typeface="Times New Roman" panose="02020603050405020304" pitchFamily="18" charset="0"/>
                        </a:rPr>
                        <a:t> and Pate 1972; Pate 1973). </a:t>
                      </a:r>
                      <a:r>
                        <a:rPr lang="en-US" altLang="zh-CN" sz="2000" baseline="0" dirty="0" smtClean="0">
                          <a:latin typeface="Times New Roman" panose="02020603050405020304" pitchFamily="18" charset="0"/>
                          <a:cs typeface="Times New Roman" panose="02020603050405020304" pitchFamily="18" charset="0"/>
                        </a:rPr>
                        <a:t>The potential of the technique for investigating soil-plant N dynamics was noted as long as 10 years ago by </a:t>
                      </a:r>
                      <a:r>
                        <a:rPr lang="en-US" altLang="zh-CN" sz="2000" baseline="0" dirty="0" err="1" smtClean="0">
                          <a:solidFill>
                            <a:srgbClr val="FF0000"/>
                          </a:solidFill>
                          <a:latin typeface="Times New Roman" panose="02020603050405020304" pitchFamily="18" charset="0"/>
                          <a:cs typeface="Times New Roman" panose="02020603050405020304" pitchFamily="18" charset="0"/>
                        </a:rPr>
                        <a:t>Ledgard</a:t>
                      </a:r>
                      <a:r>
                        <a:rPr lang="en-US" altLang="zh-CN" sz="2000" baseline="0" dirty="0" smtClean="0">
                          <a:solidFill>
                            <a:srgbClr val="FF0000"/>
                          </a:solidFill>
                          <a:latin typeface="Times New Roman" panose="02020603050405020304" pitchFamily="18" charset="0"/>
                          <a:cs typeface="Times New Roman" panose="02020603050405020304" pitchFamily="18" charset="0"/>
                        </a:rPr>
                        <a:t> et al</a:t>
                      </a:r>
                      <a:r>
                        <a:rPr lang="en-US" altLang="zh-CN" sz="2000" baseline="0" dirty="0" smtClean="0">
                          <a:latin typeface="Times New Roman" panose="02020603050405020304" pitchFamily="18" charset="0"/>
                          <a:cs typeface="Times New Roman" panose="02020603050405020304" pitchFamily="18" charset="0"/>
                        </a:rPr>
                        <a:t>. (1985) following the use of </a:t>
                      </a:r>
                      <a:r>
                        <a:rPr lang="en-US" altLang="zh-CN" sz="2000" baseline="30000" dirty="0" smtClean="0">
                          <a:latin typeface="Times New Roman" panose="02020603050405020304" pitchFamily="18" charset="0"/>
                          <a:cs typeface="Times New Roman" panose="02020603050405020304" pitchFamily="18" charset="0"/>
                        </a:rPr>
                        <a:t>15</a:t>
                      </a:r>
                      <a:r>
                        <a:rPr lang="en-US" altLang="zh-CN" sz="2000" dirty="0" smtClean="0">
                          <a:latin typeface="Times New Roman" panose="02020603050405020304" pitchFamily="18" charset="0"/>
                          <a:cs typeface="Times New Roman" panose="02020603050405020304" pitchFamily="18" charset="0"/>
                        </a:rPr>
                        <a:t>N leaf-feeding</a:t>
                      </a:r>
                      <a:r>
                        <a:rPr lang="en-US" altLang="zh-CN" sz="2000" baseline="0" dirty="0" smtClean="0">
                          <a:latin typeface="Times New Roman" panose="02020603050405020304" pitchFamily="18" charset="0"/>
                          <a:cs typeface="Times New Roman" panose="02020603050405020304" pitchFamily="18" charset="0"/>
                        </a:rPr>
                        <a:t> in a study of N transfer from legume to associated grass.</a:t>
                      </a:r>
                      <a:endParaRPr lang="zh-CN" altLang="en-US" sz="2000" dirty="0" smtClean="0">
                        <a:latin typeface="Times New Roman" panose="02020603050405020304" pitchFamily="18" charset="0"/>
                        <a:cs typeface="Times New Roman" panose="02020603050405020304" pitchFamily="18" charset="0"/>
                      </a:endParaRPr>
                    </a:p>
                    <a:p>
                      <a:pPr algn="just"/>
                      <a:endParaRPr lang="zh-CN" altLang="en-US" sz="2000" dirty="0">
                        <a:latin typeface="Times New Roman" panose="02020603050405020304" pitchFamily="18" charset="0"/>
                        <a:cs typeface="Times New Roman" panose="02020603050405020304" pitchFamily="18" charset="0"/>
                      </a:endParaRPr>
                    </a:p>
                  </a:txBody>
                  <a:tcPr/>
                </a:tc>
                <a:tc>
                  <a:txBody>
                    <a:bodyPr/>
                    <a:lstStyle/>
                    <a:p>
                      <a:endParaRPr lang="en-US" altLang="zh-CN" dirty="0" smtClean="0"/>
                    </a:p>
                    <a:p>
                      <a:endParaRPr lang="en-US" altLang="zh-CN" dirty="0" smtClean="0"/>
                    </a:p>
                    <a:p>
                      <a:r>
                        <a:rPr lang="en-US" altLang="zh-CN" dirty="0" smtClean="0"/>
                        <a:t>Information prominent</a:t>
                      </a:r>
                    </a:p>
                    <a:p>
                      <a:endParaRPr lang="en-US" altLang="zh-CN" dirty="0" smtClean="0"/>
                    </a:p>
                    <a:p>
                      <a:r>
                        <a:rPr lang="en-US" altLang="zh-CN" dirty="0" smtClean="0"/>
                        <a:t>Information prominent</a:t>
                      </a:r>
                    </a:p>
                    <a:p>
                      <a:endParaRPr lang="en-US" altLang="zh-CN" dirty="0" smtClean="0"/>
                    </a:p>
                    <a:p>
                      <a:endParaRPr lang="en-US" altLang="zh-CN" dirty="0" smtClean="0"/>
                    </a:p>
                    <a:p>
                      <a:r>
                        <a:rPr lang="en-US" altLang="zh-CN" dirty="0" smtClean="0"/>
                        <a:t>Author prominent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Information prominent</a:t>
                      </a:r>
                    </a:p>
                    <a:p>
                      <a:r>
                        <a:rPr lang="en-US" altLang="zh-CN" dirty="0" smtClean="0"/>
                        <a:t>Information</a:t>
                      </a:r>
                      <a:r>
                        <a:rPr lang="en-US" altLang="zh-CN" baseline="0" dirty="0" smtClean="0"/>
                        <a:t> prominent</a:t>
                      </a:r>
                    </a:p>
                    <a:p>
                      <a:endParaRPr lang="en-US" altLang="zh-CN" baseline="0" dirty="0" smtClean="0"/>
                    </a:p>
                    <a:p>
                      <a:r>
                        <a:rPr lang="en-US" altLang="zh-CN" baseline="0" dirty="0" smtClean="0"/>
                        <a:t>Author prominent</a:t>
                      </a:r>
                      <a:endParaRPr lang="en-US" altLang="zh-CN" dirty="0" smtClean="0"/>
                    </a:p>
                    <a:p>
                      <a:endParaRPr lang="zh-CN" altLang="en-US" dirty="0"/>
                    </a:p>
                  </a:txBody>
                  <a:tcPr/>
                </a:tc>
              </a:tr>
            </a:tbl>
          </a:graphicData>
        </a:graphic>
      </p:graphicFrame>
    </p:spTree>
    <p:extLst>
      <p:ext uri="{BB962C8B-B14F-4D97-AF65-F5344CB8AC3E}">
        <p14:creationId xmlns:p14="http://schemas.microsoft.com/office/powerpoint/2010/main" val="20319240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en-US" altLang="zh-CN" sz="4000" dirty="0" smtClean="0">
                <a:latin typeface="Times New Roman" panose="02020603050405020304" pitchFamily="18" charset="0"/>
                <a:cs typeface="Times New Roman" panose="02020603050405020304" pitchFamily="18" charset="0"/>
              </a:rPr>
              <a:t>This method has a general reference to authors in the subject and then more than one reference in the brackets. </a:t>
            </a:r>
            <a:r>
              <a:rPr lang="en-US" altLang="zh-CN" sz="4000" dirty="0" smtClean="0">
                <a:solidFill>
                  <a:srgbClr val="FF0000"/>
                </a:solidFill>
                <a:latin typeface="Times New Roman" panose="02020603050405020304" pitchFamily="18" charset="0"/>
                <a:cs typeface="Times New Roman" panose="02020603050405020304" pitchFamily="18" charset="0"/>
              </a:rPr>
              <a:t>It is followed by </a:t>
            </a:r>
            <a:r>
              <a:rPr lang="en-US" altLang="zh-CN" sz="4000" dirty="0" smtClean="0">
                <a:latin typeface="Times New Roman" panose="02020603050405020304" pitchFamily="18" charset="0"/>
                <a:cs typeface="Times New Roman" panose="02020603050405020304" pitchFamily="18" charset="0"/>
              </a:rPr>
              <a:t>an author prominent citation.</a:t>
            </a:r>
          </a:p>
          <a:p>
            <a:pPr algn="just"/>
            <a:endParaRPr lang="en-US" altLang="zh-CN" sz="4000" dirty="0">
              <a:latin typeface="Times New Roman" panose="02020603050405020304" pitchFamily="18" charset="0"/>
              <a:cs typeface="Times New Roman" panose="02020603050405020304" pitchFamily="18" charset="0"/>
            </a:endParaRPr>
          </a:p>
          <a:p>
            <a:pPr algn="just"/>
            <a:r>
              <a:rPr lang="en-US" altLang="zh-CN" sz="4000" dirty="0" smtClean="0">
                <a:latin typeface="Times New Roman" panose="02020603050405020304" pitchFamily="18" charset="0"/>
                <a:cs typeface="Times New Roman" panose="02020603050405020304" pitchFamily="18" charset="0"/>
              </a:rPr>
              <a:t>Again let us see the paper of psychology.</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7965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53991"/>
          </a:xfrm>
        </p:spPr>
        <p:txBody>
          <a:bodyPr/>
          <a:lstStyle/>
          <a:p>
            <a:r>
              <a:rPr lang="en-US" altLang="zh-CN" dirty="0" smtClean="0">
                <a:latin typeface="Times New Roman" panose="02020603050405020304" pitchFamily="18" charset="0"/>
                <a:cs typeface="Times New Roman" panose="02020603050405020304" pitchFamily="18" charset="0"/>
              </a:rPr>
              <a:t>Reporting verbs</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2498680128"/>
              </p:ext>
            </p:extLst>
          </p:nvPr>
        </p:nvGraphicFramePr>
        <p:xfrm>
          <a:off x="259304" y="1119115"/>
          <a:ext cx="11791668" cy="5487062"/>
        </p:xfrm>
        <a:graphic>
          <a:graphicData uri="http://schemas.openxmlformats.org/drawingml/2006/table">
            <a:tbl>
              <a:tblPr firstRow="1" bandRow="1">
                <a:tableStyleId>{5C22544A-7EE6-4342-B048-85BDC9FD1C3A}</a:tableStyleId>
              </a:tblPr>
              <a:tblGrid>
                <a:gridCol w="6523633"/>
                <a:gridCol w="5268035"/>
              </a:tblGrid>
              <a:tr h="786806">
                <a:tc>
                  <a:txBody>
                    <a:bodyPr/>
                    <a:lstStyle/>
                    <a:p>
                      <a:pPr algn="ctr"/>
                      <a:r>
                        <a:rPr lang="en-US" altLang="zh-CN" sz="3200" dirty="0" smtClean="0"/>
                        <a:t>functions</a:t>
                      </a:r>
                      <a:endParaRPr lang="zh-CN" altLang="en-US" sz="3200" dirty="0"/>
                    </a:p>
                  </a:txBody>
                  <a:tcPr/>
                </a:tc>
                <a:tc>
                  <a:txBody>
                    <a:bodyPr/>
                    <a:lstStyle/>
                    <a:p>
                      <a:pPr algn="ctr"/>
                      <a:r>
                        <a:rPr lang="en-US" altLang="zh-CN" sz="3200" dirty="0" smtClean="0"/>
                        <a:t>examples</a:t>
                      </a:r>
                      <a:endParaRPr lang="zh-CN" altLang="en-US" sz="3200" dirty="0"/>
                    </a:p>
                  </a:txBody>
                  <a:tcPr/>
                </a:tc>
              </a:tr>
              <a:tr h="646210">
                <a:tc>
                  <a:txBody>
                    <a:bodyPr/>
                    <a:lstStyle/>
                    <a:p>
                      <a:pPr algn="l"/>
                      <a:r>
                        <a:rPr lang="en-US" altLang="zh-CN" sz="2800" dirty="0" smtClean="0"/>
                        <a:t>Neutral</a:t>
                      </a:r>
                      <a:endParaRPr lang="zh-CN" altLang="en-US" sz="2800" dirty="0"/>
                    </a:p>
                  </a:txBody>
                  <a:tcPr/>
                </a:tc>
                <a:tc>
                  <a:txBody>
                    <a:bodyPr/>
                    <a:lstStyle/>
                    <a:p>
                      <a:pPr algn="l"/>
                      <a:r>
                        <a:rPr lang="en-US" altLang="zh-CN" sz="2800" dirty="0" smtClean="0"/>
                        <a:t>state, define, outline, discuss,</a:t>
                      </a:r>
                      <a:r>
                        <a:rPr lang="en-US" altLang="zh-CN" sz="2800" baseline="0" dirty="0" smtClean="0"/>
                        <a:t> note</a:t>
                      </a:r>
                      <a:endParaRPr lang="zh-CN" altLang="en-US" sz="2800" dirty="0"/>
                    </a:p>
                  </a:txBody>
                  <a:tcPr/>
                </a:tc>
              </a:tr>
              <a:tr h="786806">
                <a:tc>
                  <a:txBody>
                    <a:bodyPr/>
                    <a:lstStyle/>
                    <a:p>
                      <a:pPr algn="l"/>
                      <a:r>
                        <a:rPr lang="en-US" altLang="zh-CN" sz="2800" dirty="0" smtClean="0"/>
                        <a:t>Showing the author’s attitude</a:t>
                      </a:r>
                      <a:endParaRPr lang="zh-CN" altLang="en-US" sz="2800" dirty="0"/>
                    </a:p>
                  </a:txBody>
                  <a:tcPr/>
                </a:tc>
                <a:tc>
                  <a:txBody>
                    <a:bodyPr/>
                    <a:lstStyle/>
                    <a:p>
                      <a:pPr algn="l"/>
                      <a:r>
                        <a:rPr lang="en-US" altLang="zh-CN" sz="2800" dirty="0" smtClean="0"/>
                        <a:t>Illustrate, comment, conclude,</a:t>
                      </a:r>
                      <a:r>
                        <a:rPr lang="en-US" altLang="zh-CN" sz="2800" baseline="0" dirty="0" smtClean="0"/>
                        <a:t> suggest, recommend</a:t>
                      </a:r>
                      <a:endParaRPr lang="zh-CN" altLang="en-US" sz="2800" dirty="0"/>
                    </a:p>
                  </a:txBody>
                  <a:tcPr/>
                </a:tc>
              </a:tr>
              <a:tr h="1035921">
                <a:tc>
                  <a:txBody>
                    <a:bodyPr/>
                    <a:lstStyle/>
                    <a:p>
                      <a:pPr algn="l"/>
                      <a:r>
                        <a:rPr lang="en-US" altLang="zh-CN" sz="2800" dirty="0" smtClean="0"/>
                        <a:t>Giving information about the author’s work</a:t>
                      </a:r>
                      <a:endParaRPr lang="zh-CN" altLang="en-US" sz="2800" dirty="0"/>
                    </a:p>
                  </a:txBody>
                  <a:tcPr/>
                </a:tc>
                <a:tc>
                  <a:txBody>
                    <a:bodyPr/>
                    <a:lstStyle/>
                    <a:p>
                      <a:pPr algn="l"/>
                      <a:r>
                        <a:rPr lang="en-US" altLang="zh-CN" sz="2800" dirty="0" smtClean="0"/>
                        <a:t>Investigate, observe, examine, compare, identify,</a:t>
                      </a:r>
                      <a:r>
                        <a:rPr lang="en-US" altLang="zh-CN" sz="2800" baseline="0" dirty="0" smtClean="0"/>
                        <a:t> analyze, assess</a:t>
                      </a:r>
                      <a:endParaRPr lang="zh-CN" altLang="en-US" sz="2800" dirty="0"/>
                    </a:p>
                  </a:txBody>
                  <a:tcPr/>
                </a:tc>
              </a:tr>
              <a:tr h="1128365">
                <a:tc>
                  <a:txBody>
                    <a:bodyPr/>
                    <a:lstStyle/>
                    <a:p>
                      <a:pPr algn="l"/>
                      <a:r>
                        <a:rPr lang="en-US" altLang="zh-CN" sz="2800" dirty="0" smtClean="0"/>
                        <a:t>Highlighting the author’s viewpoint</a:t>
                      </a:r>
                      <a:endParaRPr lang="zh-CN" altLang="en-US" sz="2800" dirty="0"/>
                    </a:p>
                  </a:txBody>
                  <a:tcPr/>
                </a:tc>
                <a:tc>
                  <a:txBody>
                    <a:bodyPr/>
                    <a:lstStyle/>
                    <a:p>
                      <a:pPr algn="l"/>
                      <a:r>
                        <a:rPr lang="en-US" altLang="zh-CN" sz="2800" dirty="0" smtClean="0"/>
                        <a:t>Believe, argue, criticize, point out,</a:t>
                      </a:r>
                      <a:r>
                        <a:rPr lang="en-US" altLang="zh-CN" sz="2800" baseline="0" dirty="0" smtClean="0"/>
                        <a:t> dispute</a:t>
                      </a:r>
                      <a:endParaRPr lang="zh-CN" altLang="en-US" sz="2800" dirty="0"/>
                    </a:p>
                  </a:txBody>
                  <a:tcPr/>
                </a:tc>
              </a:tr>
              <a:tr h="786806">
                <a:tc>
                  <a:txBody>
                    <a:bodyPr/>
                    <a:lstStyle/>
                    <a:p>
                      <a:pPr algn="l"/>
                      <a:r>
                        <a:rPr lang="en-US" altLang="zh-CN" sz="2800" dirty="0" smtClean="0"/>
                        <a:t>Reporting</a:t>
                      </a:r>
                      <a:r>
                        <a:rPr lang="en-US" altLang="zh-CN" sz="2800" baseline="0" dirty="0" smtClean="0"/>
                        <a:t> the author’s results</a:t>
                      </a:r>
                      <a:endParaRPr lang="zh-CN" altLang="en-US" sz="2800" dirty="0"/>
                    </a:p>
                  </a:txBody>
                  <a:tcPr/>
                </a:tc>
                <a:tc>
                  <a:txBody>
                    <a:bodyPr/>
                    <a:lstStyle/>
                    <a:p>
                      <a:pPr algn="l"/>
                      <a:r>
                        <a:rPr lang="en-US" altLang="zh-CN" sz="2800" dirty="0" smtClean="0"/>
                        <a:t>Find, report, show, verify, demonstrate, indicate</a:t>
                      </a:r>
                      <a:endParaRPr lang="zh-CN" altLang="en-US" sz="2800" dirty="0"/>
                    </a:p>
                  </a:txBody>
                  <a:tcPr/>
                </a:tc>
              </a:tr>
            </a:tbl>
          </a:graphicData>
        </a:graphic>
      </p:graphicFrame>
    </p:spTree>
    <p:extLst>
      <p:ext uri="{BB962C8B-B14F-4D97-AF65-F5344CB8AC3E}">
        <p14:creationId xmlns:p14="http://schemas.microsoft.com/office/powerpoint/2010/main" val="14960264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08582"/>
          </a:xfrm>
        </p:spPr>
        <p:txBody>
          <a:bodyPr/>
          <a:lstStyle/>
          <a:p>
            <a:r>
              <a:rPr lang="en-US" altLang="zh-CN" b="1" dirty="0" smtClean="0">
                <a:latin typeface="Times New Roman" panose="02020603050405020304" pitchFamily="18" charset="0"/>
                <a:cs typeface="Times New Roman" panose="02020603050405020304" pitchFamily="18" charset="0"/>
              </a:rPr>
              <a:t>Reporting verbs</a:t>
            </a:r>
            <a:endParaRPr lang="zh-CN" altLang="en-US" b="1"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48056190"/>
              </p:ext>
            </p:extLst>
          </p:nvPr>
        </p:nvGraphicFramePr>
        <p:xfrm>
          <a:off x="491319" y="1173162"/>
          <a:ext cx="10862481" cy="5260848"/>
        </p:xfrm>
        <a:graphic>
          <a:graphicData uri="http://schemas.openxmlformats.org/drawingml/2006/table">
            <a:tbl>
              <a:tblPr firstRow="1" bandRow="1">
                <a:tableStyleId>{5C22544A-7EE6-4342-B048-85BDC9FD1C3A}</a:tableStyleId>
              </a:tblPr>
              <a:tblGrid>
                <a:gridCol w="6013956"/>
                <a:gridCol w="4848525"/>
              </a:tblGrid>
              <a:tr h="1024128">
                <a:tc>
                  <a:txBody>
                    <a:bodyPr/>
                    <a:lstStyle/>
                    <a:p>
                      <a:r>
                        <a:rPr lang="en-US" altLang="zh-CN" sz="3600" dirty="0" smtClean="0">
                          <a:latin typeface="Times New Roman" panose="02020603050405020304" pitchFamily="18" charset="0"/>
                          <a:cs typeface="Times New Roman" panose="02020603050405020304" pitchFamily="18" charset="0"/>
                        </a:rPr>
                        <a:t>patterns</a:t>
                      </a:r>
                      <a:endParaRPr lang="zh-CN" altLang="en-US" sz="3600" dirty="0">
                        <a:latin typeface="Times New Roman" panose="02020603050405020304" pitchFamily="18" charset="0"/>
                        <a:cs typeface="Times New Roman" panose="02020603050405020304" pitchFamily="18" charset="0"/>
                      </a:endParaRPr>
                    </a:p>
                  </a:txBody>
                  <a:tcPr/>
                </a:tc>
                <a:tc>
                  <a:txBody>
                    <a:bodyPr/>
                    <a:lstStyle/>
                    <a:p>
                      <a:r>
                        <a:rPr lang="en-US" altLang="zh-CN" sz="3600" dirty="0" smtClean="0">
                          <a:latin typeface="Times New Roman" panose="02020603050405020304" pitchFamily="18" charset="0"/>
                          <a:cs typeface="Times New Roman" panose="02020603050405020304" pitchFamily="18" charset="0"/>
                        </a:rPr>
                        <a:t>examples</a:t>
                      </a:r>
                      <a:endParaRPr lang="zh-CN" altLang="en-US" sz="3600" dirty="0">
                        <a:latin typeface="Times New Roman" panose="02020603050405020304" pitchFamily="18" charset="0"/>
                        <a:cs typeface="Times New Roman" panose="02020603050405020304" pitchFamily="18" charset="0"/>
                      </a:endParaRPr>
                    </a:p>
                  </a:txBody>
                  <a:tcPr/>
                </a:tc>
              </a:tr>
              <a:tr h="3984024">
                <a:tc>
                  <a:txBody>
                    <a:bodyPr/>
                    <a:lstStyle/>
                    <a:p>
                      <a:r>
                        <a:rPr lang="en-US" altLang="zh-CN" sz="2400" b="1" dirty="0" smtClean="0">
                          <a:latin typeface="Times New Roman" panose="02020603050405020304" pitchFamily="18" charset="0"/>
                          <a:cs typeface="Times New Roman" panose="02020603050405020304" pitchFamily="18" charset="0"/>
                        </a:rPr>
                        <a:t>Reporting</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verb</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that</a:t>
                      </a:r>
                    </a:p>
                    <a:p>
                      <a:endParaRPr lang="en-US" altLang="zh-CN" sz="2400" baseline="0" dirty="0" smtClean="0">
                        <a:latin typeface="Times New Roman" panose="02020603050405020304" pitchFamily="18" charset="0"/>
                        <a:cs typeface="Times New Roman" panose="02020603050405020304" pitchFamily="18" charset="0"/>
                      </a:endParaRPr>
                    </a:p>
                    <a:p>
                      <a:r>
                        <a:rPr lang="en-US" altLang="zh-CN" sz="2800" baseline="0" dirty="0" smtClean="0">
                          <a:latin typeface="Times New Roman" panose="02020603050405020304" pitchFamily="18" charset="0"/>
                          <a:cs typeface="Times New Roman" panose="02020603050405020304" pitchFamily="18" charset="0"/>
                        </a:rPr>
                        <a:t>agree, argue, assert, believe, claim, conclude, contend, demonstrate, discover, doubt, estimate, explain, find, imply, indicate, insist, maintain, note, observe, point out, predict, prove, emphasize, recommend, report, reveal, show, state, suggest, write, propose, hypothesize, stress</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3200" dirty="0" smtClean="0">
                          <a:latin typeface="Times New Roman" panose="02020603050405020304" pitchFamily="18" charset="0"/>
                          <a:cs typeface="Times New Roman" panose="02020603050405020304" pitchFamily="18" charset="0"/>
                        </a:rPr>
                        <a:t>The author (2004) argues</a:t>
                      </a:r>
                      <a:r>
                        <a:rPr lang="en-US" altLang="zh-CN" sz="3200" baseline="0" dirty="0" smtClean="0">
                          <a:latin typeface="Times New Roman" panose="02020603050405020304" pitchFamily="18" charset="0"/>
                          <a:cs typeface="Times New Roman" panose="02020603050405020304" pitchFamily="18" charset="0"/>
                        </a:rPr>
                        <a:t> that psychological traits depend upon experiences as well as genes.</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07983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Avoid informal language</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75546702"/>
              </p:ext>
            </p:extLst>
          </p:nvPr>
        </p:nvGraphicFramePr>
        <p:xfrm>
          <a:off x="838200" y="1825625"/>
          <a:ext cx="10515600" cy="4288572"/>
        </p:xfrm>
        <a:graphic>
          <a:graphicData uri="http://schemas.openxmlformats.org/drawingml/2006/table">
            <a:tbl>
              <a:tblPr firstRow="1" bandRow="1">
                <a:tableStyleId>{5C22544A-7EE6-4342-B048-85BDC9FD1C3A}</a:tableStyleId>
              </a:tblPr>
              <a:tblGrid>
                <a:gridCol w="5257800"/>
                <a:gridCol w="5257800"/>
              </a:tblGrid>
              <a:tr h="1072143">
                <a:tc>
                  <a:txBody>
                    <a:bodyPr/>
                    <a:lstStyle/>
                    <a:p>
                      <a:r>
                        <a:rPr lang="en-US" altLang="zh-CN" sz="3200" dirty="0" smtClean="0">
                          <a:latin typeface="Times New Roman" panose="02020603050405020304" pitchFamily="18" charset="0"/>
                          <a:cs typeface="Times New Roman" panose="02020603050405020304" pitchFamily="18" charset="0"/>
                        </a:rPr>
                        <a:t>Too informal</a:t>
                      </a:r>
                      <a:endParaRPr lang="zh-CN" altLang="en-US" sz="3200" dirty="0">
                        <a:latin typeface="Times New Roman" panose="02020603050405020304" pitchFamily="18" charset="0"/>
                        <a:cs typeface="Times New Roman" panose="02020603050405020304" pitchFamily="18" charset="0"/>
                      </a:endParaRPr>
                    </a:p>
                  </a:txBody>
                  <a:tcPr/>
                </a:tc>
                <a:tc>
                  <a:txBody>
                    <a:bodyPr/>
                    <a:lstStyle/>
                    <a:p>
                      <a:r>
                        <a:rPr lang="en-US" altLang="zh-CN" sz="3200" dirty="0" smtClean="0">
                          <a:latin typeface="Times New Roman" panose="02020603050405020304" pitchFamily="18" charset="0"/>
                          <a:cs typeface="Times New Roman" panose="02020603050405020304" pitchFamily="18" charset="0"/>
                        </a:rPr>
                        <a:t>Better </a:t>
                      </a:r>
                      <a:endParaRPr lang="zh-CN" altLang="en-US" sz="3200" dirty="0">
                        <a:latin typeface="Times New Roman" panose="02020603050405020304" pitchFamily="18" charset="0"/>
                        <a:cs typeface="Times New Roman" panose="02020603050405020304" pitchFamily="18" charset="0"/>
                      </a:endParaRPr>
                    </a:p>
                  </a:txBody>
                  <a:tcPr/>
                </a:tc>
              </a:tr>
              <a:tr h="1072143">
                <a:tc>
                  <a:txBody>
                    <a:bodyPr/>
                    <a:lstStyle/>
                    <a:p>
                      <a:r>
                        <a:rPr lang="en-US" altLang="zh-CN" sz="3200" dirty="0" smtClean="0">
                          <a:latin typeface="Times New Roman" panose="02020603050405020304" pitchFamily="18" charset="0"/>
                          <a:cs typeface="Times New Roman" panose="02020603050405020304" pitchFamily="18" charset="0"/>
                        </a:rPr>
                        <a:t>kind of, sort of</a:t>
                      </a:r>
                      <a:endParaRPr lang="zh-CN" altLang="en-US" sz="3200" dirty="0">
                        <a:latin typeface="Times New Roman" panose="02020603050405020304" pitchFamily="18" charset="0"/>
                        <a:cs typeface="Times New Roman" panose="02020603050405020304" pitchFamily="18" charset="0"/>
                      </a:endParaRPr>
                    </a:p>
                  </a:txBody>
                  <a:tcPr/>
                </a:tc>
                <a:tc>
                  <a:txBody>
                    <a:bodyPr/>
                    <a:lstStyle/>
                    <a:p>
                      <a:r>
                        <a:rPr lang="en-US" altLang="zh-CN" sz="3200" dirty="0" smtClean="0">
                          <a:latin typeface="Times New Roman" panose="02020603050405020304" pitchFamily="18" charset="0"/>
                          <a:cs typeface="Times New Roman" panose="02020603050405020304" pitchFamily="18" charset="0"/>
                        </a:rPr>
                        <a:t>somewhat, rather</a:t>
                      </a:r>
                      <a:endParaRPr lang="zh-CN" altLang="en-US" sz="3200" dirty="0">
                        <a:latin typeface="Times New Roman" panose="02020603050405020304" pitchFamily="18" charset="0"/>
                        <a:cs typeface="Times New Roman" panose="02020603050405020304" pitchFamily="18" charset="0"/>
                      </a:endParaRPr>
                    </a:p>
                  </a:txBody>
                  <a:tcPr/>
                </a:tc>
              </a:tr>
              <a:tr h="1072143">
                <a:tc>
                  <a:txBody>
                    <a:bodyPr/>
                    <a:lstStyle/>
                    <a:p>
                      <a:r>
                        <a:rPr lang="en-US" altLang="zh-CN" sz="3200" dirty="0" smtClean="0">
                          <a:latin typeface="Times New Roman" panose="02020603050405020304" pitchFamily="18" charset="0"/>
                          <a:cs typeface="Times New Roman" panose="02020603050405020304" pitchFamily="18" charset="0"/>
                        </a:rPr>
                        <a:t>lots of</a:t>
                      </a:r>
                      <a:endParaRPr lang="zh-CN" altLang="en-US" sz="3200" dirty="0">
                        <a:latin typeface="Times New Roman" panose="02020603050405020304" pitchFamily="18" charset="0"/>
                        <a:cs typeface="Times New Roman" panose="02020603050405020304" pitchFamily="18" charset="0"/>
                      </a:endParaRPr>
                    </a:p>
                  </a:txBody>
                  <a:tcPr/>
                </a:tc>
                <a:tc>
                  <a:txBody>
                    <a:bodyPr/>
                    <a:lstStyle/>
                    <a:p>
                      <a:r>
                        <a:rPr lang="en-US" altLang="zh-CN" sz="3200" dirty="0" smtClean="0">
                          <a:latin typeface="Times New Roman" panose="02020603050405020304" pitchFamily="18" charset="0"/>
                          <a:cs typeface="Times New Roman" panose="02020603050405020304" pitchFamily="18" charset="0"/>
                        </a:rPr>
                        <a:t>numerous,</a:t>
                      </a:r>
                      <a:r>
                        <a:rPr lang="en-US" altLang="zh-CN" sz="3200" baseline="0" dirty="0" smtClean="0">
                          <a:latin typeface="Times New Roman" panose="02020603050405020304" pitchFamily="18" charset="0"/>
                          <a:cs typeface="Times New Roman" panose="02020603050405020304" pitchFamily="18" charset="0"/>
                        </a:rPr>
                        <a:t> considerable</a:t>
                      </a:r>
                      <a:endParaRPr lang="zh-CN" altLang="en-US" sz="3200" dirty="0">
                        <a:latin typeface="Times New Roman" panose="02020603050405020304" pitchFamily="18" charset="0"/>
                        <a:cs typeface="Times New Roman" panose="02020603050405020304" pitchFamily="18" charset="0"/>
                      </a:endParaRPr>
                    </a:p>
                  </a:txBody>
                  <a:tcPr/>
                </a:tc>
              </a:tr>
              <a:tr h="1072143">
                <a:tc>
                  <a:txBody>
                    <a:bodyPr/>
                    <a:lstStyle/>
                    <a:p>
                      <a:r>
                        <a:rPr lang="en-US" altLang="zh-CN" sz="3200" dirty="0" smtClean="0">
                          <a:latin typeface="Times New Roman" panose="02020603050405020304" pitchFamily="18" charset="0"/>
                          <a:cs typeface="Times New Roman" panose="02020603050405020304" pitchFamily="18" charset="0"/>
                        </a:rPr>
                        <a:t>kids,</a:t>
                      </a:r>
                      <a:r>
                        <a:rPr lang="en-US" altLang="zh-CN" sz="3200" baseline="0" dirty="0" smtClean="0">
                          <a:latin typeface="Times New Roman" panose="02020603050405020304" pitchFamily="18" charset="0"/>
                          <a:cs typeface="Times New Roman" panose="02020603050405020304" pitchFamily="18" charset="0"/>
                        </a:rPr>
                        <a:t> guys</a:t>
                      </a:r>
                      <a:endParaRPr lang="zh-CN" altLang="en-US" sz="3200" dirty="0">
                        <a:latin typeface="Times New Roman" panose="02020603050405020304" pitchFamily="18" charset="0"/>
                        <a:cs typeface="Times New Roman" panose="02020603050405020304" pitchFamily="18" charset="0"/>
                      </a:endParaRPr>
                    </a:p>
                  </a:txBody>
                  <a:tcPr/>
                </a:tc>
                <a:tc>
                  <a:txBody>
                    <a:bodyPr/>
                    <a:lstStyle/>
                    <a:p>
                      <a:r>
                        <a:rPr lang="en-US" altLang="zh-CN" sz="3200" dirty="0" smtClean="0">
                          <a:latin typeface="Times New Roman" panose="02020603050405020304" pitchFamily="18" charset="0"/>
                          <a:cs typeface="Times New Roman" panose="02020603050405020304" pitchFamily="18" charset="0"/>
                        </a:rPr>
                        <a:t>children, men</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032736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Reporting verbs</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3791444203"/>
              </p:ext>
            </p:extLst>
          </p:nvPr>
        </p:nvGraphicFramePr>
        <p:xfrm>
          <a:off x="204717" y="1487605"/>
          <a:ext cx="11149084" cy="4529625"/>
        </p:xfrm>
        <a:graphic>
          <a:graphicData uri="http://schemas.openxmlformats.org/drawingml/2006/table">
            <a:tbl>
              <a:tblPr firstRow="1" bandRow="1">
                <a:tableStyleId>{5C22544A-7EE6-4342-B048-85BDC9FD1C3A}</a:tableStyleId>
              </a:tblPr>
              <a:tblGrid>
                <a:gridCol w="6564573"/>
                <a:gridCol w="4584511"/>
              </a:tblGrid>
              <a:tr h="881781">
                <a:tc>
                  <a:txBody>
                    <a:bodyPr/>
                    <a:lstStyle/>
                    <a:p>
                      <a:r>
                        <a:rPr lang="en-US" altLang="zh-CN" sz="3600" dirty="0" smtClean="0">
                          <a:latin typeface="Times New Roman" panose="02020603050405020304" pitchFamily="18" charset="0"/>
                          <a:cs typeface="Times New Roman" panose="02020603050405020304" pitchFamily="18" charset="0"/>
                        </a:rPr>
                        <a:t>patterns</a:t>
                      </a:r>
                      <a:endParaRPr lang="zh-CN" altLang="en-US" sz="3600" dirty="0">
                        <a:latin typeface="Times New Roman" panose="02020603050405020304" pitchFamily="18" charset="0"/>
                        <a:cs typeface="Times New Roman" panose="02020603050405020304" pitchFamily="18" charset="0"/>
                      </a:endParaRPr>
                    </a:p>
                  </a:txBody>
                  <a:tcPr/>
                </a:tc>
                <a:tc>
                  <a:txBody>
                    <a:bodyPr/>
                    <a:lstStyle/>
                    <a:p>
                      <a:r>
                        <a:rPr lang="en-US" altLang="zh-CN" sz="3600" dirty="0" smtClean="0">
                          <a:latin typeface="Times New Roman" panose="02020603050405020304" pitchFamily="18" charset="0"/>
                          <a:cs typeface="Times New Roman" panose="02020603050405020304" pitchFamily="18" charset="0"/>
                        </a:rPr>
                        <a:t>examples</a:t>
                      </a:r>
                      <a:endParaRPr lang="zh-CN" altLang="en-US" sz="3600" dirty="0">
                        <a:latin typeface="Times New Roman" panose="02020603050405020304" pitchFamily="18" charset="0"/>
                        <a:cs typeface="Times New Roman" panose="02020603050405020304" pitchFamily="18" charset="0"/>
                      </a:endParaRPr>
                    </a:p>
                  </a:txBody>
                  <a:tcPr/>
                </a:tc>
              </a:tr>
              <a:tr h="3647844">
                <a:tc>
                  <a:txBody>
                    <a:bodyPr/>
                    <a:lstStyle/>
                    <a:p>
                      <a:r>
                        <a:rPr lang="en-US" altLang="zh-CN" sz="2400" b="1" dirty="0" smtClean="0">
                          <a:latin typeface="Times New Roman" panose="02020603050405020304" pitchFamily="18" charset="0"/>
                          <a:cs typeface="Times New Roman" panose="02020603050405020304" pitchFamily="18" charset="0"/>
                        </a:rPr>
                        <a:t>Reporting</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verb</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sb. / </a:t>
                      </a:r>
                      <a:r>
                        <a:rPr lang="en-US" altLang="zh-CN" sz="2400" b="1" baseline="0" dirty="0" err="1" smtClean="0">
                          <a:latin typeface="Times New Roman" panose="02020603050405020304" pitchFamily="18" charset="0"/>
                          <a:cs typeface="Times New Roman" panose="02020603050405020304" pitchFamily="18" charset="0"/>
                        </a:rPr>
                        <a:t>sth</a:t>
                      </a:r>
                      <a:r>
                        <a:rPr lang="en-US" altLang="zh-CN" sz="2400" b="1" baseline="0" dirty="0" smtClean="0">
                          <a:latin typeface="Times New Roman" panose="02020603050405020304" pitchFamily="18" charset="0"/>
                          <a:cs typeface="Times New Roman" panose="02020603050405020304" pitchFamily="18" charset="0"/>
                        </a:rPr>
                        <a:t>. + for + noun/gerund</a:t>
                      </a:r>
                    </a:p>
                    <a:p>
                      <a:endParaRPr lang="en-US" altLang="zh-CN" sz="2400" baseline="0" dirty="0" smtClean="0">
                        <a:latin typeface="Times New Roman" panose="02020603050405020304" pitchFamily="18" charset="0"/>
                        <a:cs typeface="Times New Roman" panose="02020603050405020304" pitchFamily="18" charset="0"/>
                      </a:endParaRPr>
                    </a:p>
                    <a:p>
                      <a:r>
                        <a:rPr lang="en-US" altLang="zh-CN" sz="2800" baseline="0" dirty="0" smtClean="0">
                          <a:latin typeface="Times New Roman" panose="02020603050405020304" pitchFamily="18" charset="0"/>
                          <a:cs typeface="Times New Roman" panose="02020603050405020304" pitchFamily="18" charset="0"/>
                        </a:rPr>
                        <a:t>applaud, blame, criticize, praise, single out</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3200" dirty="0" smtClean="0">
                          <a:latin typeface="Times New Roman" panose="02020603050405020304" pitchFamily="18" charset="0"/>
                          <a:cs typeface="Times New Roman" panose="02020603050405020304" pitchFamily="18" charset="0"/>
                        </a:rPr>
                        <a:t>The author (2004) singles out experience and genes for the formation of psychological</a:t>
                      </a:r>
                      <a:r>
                        <a:rPr lang="en-US" altLang="zh-CN" sz="3200" baseline="0" dirty="0" smtClean="0">
                          <a:latin typeface="Times New Roman" panose="02020603050405020304" pitchFamily="18" charset="0"/>
                          <a:cs typeface="Times New Roman" panose="02020603050405020304" pitchFamily="18" charset="0"/>
                        </a:rPr>
                        <a:t> traits.</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291305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Reporting verbs</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1184228944"/>
              </p:ext>
            </p:extLst>
          </p:nvPr>
        </p:nvGraphicFramePr>
        <p:xfrm>
          <a:off x="204717" y="1487605"/>
          <a:ext cx="11149084" cy="4529625"/>
        </p:xfrm>
        <a:graphic>
          <a:graphicData uri="http://schemas.openxmlformats.org/drawingml/2006/table">
            <a:tbl>
              <a:tblPr firstRow="1" bandRow="1">
                <a:tableStyleId>{5C22544A-7EE6-4342-B048-85BDC9FD1C3A}</a:tableStyleId>
              </a:tblPr>
              <a:tblGrid>
                <a:gridCol w="6564573"/>
                <a:gridCol w="4584511"/>
              </a:tblGrid>
              <a:tr h="881781">
                <a:tc>
                  <a:txBody>
                    <a:bodyPr/>
                    <a:lstStyle/>
                    <a:p>
                      <a:r>
                        <a:rPr lang="en-US" altLang="zh-CN" sz="3600" dirty="0" smtClean="0">
                          <a:latin typeface="Times New Roman" panose="02020603050405020304" pitchFamily="18" charset="0"/>
                          <a:cs typeface="Times New Roman" panose="02020603050405020304" pitchFamily="18" charset="0"/>
                        </a:rPr>
                        <a:t>patterns</a:t>
                      </a:r>
                      <a:endParaRPr lang="zh-CN" altLang="en-US" sz="3600" dirty="0">
                        <a:latin typeface="Times New Roman" panose="02020603050405020304" pitchFamily="18" charset="0"/>
                        <a:cs typeface="Times New Roman" panose="02020603050405020304" pitchFamily="18" charset="0"/>
                      </a:endParaRPr>
                    </a:p>
                  </a:txBody>
                  <a:tcPr/>
                </a:tc>
                <a:tc>
                  <a:txBody>
                    <a:bodyPr/>
                    <a:lstStyle/>
                    <a:p>
                      <a:r>
                        <a:rPr lang="en-US" altLang="zh-CN" sz="3600" dirty="0" smtClean="0">
                          <a:latin typeface="Times New Roman" panose="02020603050405020304" pitchFamily="18" charset="0"/>
                          <a:cs typeface="Times New Roman" panose="02020603050405020304" pitchFamily="18" charset="0"/>
                        </a:rPr>
                        <a:t>examples</a:t>
                      </a:r>
                      <a:endParaRPr lang="zh-CN" altLang="en-US" sz="3600" dirty="0">
                        <a:latin typeface="Times New Roman" panose="02020603050405020304" pitchFamily="18" charset="0"/>
                        <a:cs typeface="Times New Roman" panose="02020603050405020304" pitchFamily="18" charset="0"/>
                      </a:endParaRPr>
                    </a:p>
                  </a:txBody>
                  <a:tcPr/>
                </a:tc>
              </a:tr>
              <a:tr h="3647844">
                <a:tc>
                  <a:txBody>
                    <a:bodyPr/>
                    <a:lstStyle/>
                    <a:p>
                      <a:r>
                        <a:rPr lang="en-US" altLang="zh-CN" sz="2400" b="1" dirty="0" smtClean="0">
                          <a:latin typeface="Times New Roman" panose="02020603050405020304" pitchFamily="18" charset="0"/>
                          <a:cs typeface="Times New Roman" panose="02020603050405020304" pitchFamily="18" charset="0"/>
                        </a:rPr>
                        <a:t>Reporting</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verb</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a:t>
                      </a:r>
                      <a:r>
                        <a:rPr lang="en-US" altLang="zh-CN" sz="2400" baseline="0" dirty="0" smtClean="0">
                          <a:latin typeface="Times New Roman" panose="02020603050405020304" pitchFamily="18" charset="0"/>
                          <a:cs typeface="Times New Roman" panose="02020603050405020304" pitchFamily="18" charset="0"/>
                        </a:rPr>
                        <a:t> </a:t>
                      </a:r>
                      <a:r>
                        <a:rPr lang="en-US" altLang="zh-CN" sz="2400" b="1" baseline="0" dirty="0" smtClean="0">
                          <a:latin typeface="Times New Roman" panose="02020603050405020304" pitchFamily="18" charset="0"/>
                          <a:cs typeface="Times New Roman" panose="02020603050405020304" pitchFamily="18" charset="0"/>
                        </a:rPr>
                        <a:t>sb. / </a:t>
                      </a:r>
                      <a:r>
                        <a:rPr lang="en-US" altLang="zh-CN" sz="2400" b="1" baseline="0" dirty="0" err="1" smtClean="0">
                          <a:latin typeface="Times New Roman" panose="02020603050405020304" pitchFamily="18" charset="0"/>
                          <a:cs typeface="Times New Roman" panose="02020603050405020304" pitchFamily="18" charset="0"/>
                        </a:rPr>
                        <a:t>sth</a:t>
                      </a:r>
                      <a:r>
                        <a:rPr lang="en-US" altLang="zh-CN" sz="2400" b="1" baseline="0" dirty="0" smtClean="0">
                          <a:latin typeface="Times New Roman" panose="02020603050405020304" pitchFamily="18" charset="0"/>
                          <a:cs typeface="Times New Roman" panose="02020603050405020304" pitchFamily="18" charset="0"/>
                        </a:rPr>
                        <a:t>. + as + noun/gerund</a:t>
                      </a:r>
                    </a:p>
                    <a:p>
                      <a:endParaRPr lang="en-US" altLang="zh-CN" sz="2400" baseline="0" dirty="0" smtClean="0">
                        <a:latin typeface="Times New Roman" panose="02020603050405020304" pitchFamily="18" charset="0"/>
                        <a:cs typeface="Times New Roman" panose="02020603050405020304" pitchFamily="18" charset="0"/>
                      </a:endParaRPr>
                    </a:p>
                    <a:p>
                      <a:r>
                        <a:rPr lang="en-US" altLang="zh-CN" sz="2800" baseline="0" dirty="0" smtClean="0">
                          <a:latin typeface="Times New Roman" panose="02020603050405020304" pitchFamily="18" charset="0"/>
                          <a:cs typeface="Times New Roman" panose="02020603050405020304" pitchFamily="18" charset="0"/>
                        </a:rPr>
                        <a:t>appraise, characterize, classify, recognize, define, depict, describe, dismiss, identify, interpret, perceive, portray, present, refer to, regard, view</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3200" dirty="0" smtClean="0">
                          <a:latin typeface="Times New Roman" panose="02020603050405020304" pitchFamily="18" charset="0"/>
                          <a:cs typeface="Times New Roman" panose="02020603050405020304" pitchFamily="18" charset="0"/>
                        </a:rPr>
                        <a:t>The author (2004) identifies experience and genes as two factors for the formation of psychological</a:t>
                      </a:r>
                      <a:r>
                        <a:rPr lang="en-US" altLang="zh-CN" sz="3200" baseline="0" dirty="0" smtClean="0">
                          <a:latin typeface="Times New Roman" panose="02020603050405020304" pitchFamily="18" charset="0"/>
                          <a:cs typeface="Times New Roman" panose="02020603050405020304" pitchFamily="18" charset="0"/>
                        </a:rPr>
                        <a:t> traits.</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483187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829" y="365125"/>
            <a:ext cx="11941791" cy="1325563"/>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Tell the different attitudes of the use of different reporting verbs.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1. The World Health Organization </a:t>
            </a:r>
            <a:r>
              <a:rPr lang="en-US" altLang="zh-CN" sz="3200" dirty="0" smtClean="0">
                <a:solidFill>
                  <a:srgbClr val="FF0000"/>
                </a:solidFill>
                <a:latin typeface="Times New Roman" panose="02020603050405020304" pitchFamily="18" charset="0"/>
                <a:cs typeface="Times New Roman" panose="02020603050405020304" pitchFamily="18" charset="0"/>
              </a:rPr>
              <a:t>states / argues </a:t>
            </a:r>
            <a:r>
              <a:rPr lang="en-US" altLang="zh-CN" sz="3200" dirty="0" smtClean="0">
                <a:latin typeface="Times New Roman" panose="02020603050405020304" pitchFamily="18" charset="0"/>
                <a:cs typeface="Times New Roman" panose="02020603050405020304" pitchFamily="18" charset="0"/>
              </a:rPr>
              <a:t>that improving health is an integral part of improving both economic prosperity and social justice.</a:t>
            </a:r>
          </a:p>
          <a:p>
            <a:pPr algn="just"/>
            <a:endParaRPr lang="en-US" altLang="zh-CN" sz="3200" dirty="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2. Faber (2004) </a:t>
            </a:r>
            <a:r>
              <a:rPr lang="en-US" altLang="zh-CN" sz="3200" dirty="0" smtClean="0">
                <a:solidFill>
                  <a:srgbClr val="FF0000"/>
                </a:solidFill>
                <a:latin typeface="Times New Roman" panose="02020603050405020304" pitchFamily="18" charset="0"/>
                <a:cs typeface="Times New Roman" panose="02020603050405020304" pitchFamily="18" charset="0"/>
              </a:rPr>
              <a:t>believed / warned </a:t>
            </a:r>
            <a:r>
              <a:rPr lang="en-US" altLang="zh-CN" sz="3200" dirty="0" smtClean="0">
                <a:latin typeface="Times New Roman" panose="02020603050405020304" pitchFamily="18" charset="0"/>
                <a:cs typeface="Times New Roman" panose="02020603050405020304" pitchFamily="18" charset="0"/>
              </a:rPr>
              <a:t>that any reduction in cabin staffing will compromise safety and comfort, especially on long international flights.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8865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5125"/>
            <a:ext cx="11982734" cy="1325563"/>
          </a:xfrm>
        </p:spPr>
        <p:txBody>
          <a:bodyPr>
            <a:normAutofit/>
          </a:bodyPr>
          <a:lstStyle/>
          <a:p>
            <a:r>
              <a:rPr lang="en-US" altLang="zh-CN" sz="3600" dirty="0">
                <a:latin typeface="Times New Roman" panose="02020603050405020304" pitchFamily="18" charset="0"/>
                <a:cs typeface="Times New Roman" panose="02020603050405020304" pitchFamily="18" charset="0"/>
              </a:rPr>
              <a:t>Tell the different attitudes of the use of different reporting verbs.</a:t>
            </a:r>
            <a:endParaRPr lang="zh-CN" altLang="en-US" sz="3600" dirty="0"/>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3. Croft (2010) </a:t>
            </a:r>
            <a:r>
              <a:rPr lang="en-US" altLang="zh-CN" sz="3200" dirty="0" smtClean="0">
                <a:solidFill>
                  <a:srgbClr val="FF0000"/>
                </a:solidFill>
                <a:latin typeface="Times New Roman" panose="02020603050405020304" pitchFamily="18" charset="0"/>
                <a:cs typeface="Times New Roman" panose="02020603050405020304" pitchFamily="18" charset="0"/>
              </a:rPr>
              <a:t>admitted / argued </a:t>
            </a:r>
            <a:r>
              <a:rPr lang="en-US" altLang="zh-CN" sz="3200" dirty="0" smtClean="0">
                <a:latin typeface="Times New Roman" panose="02020603050405020304" pitchFamily="18" charset="0"/>
                <a:cs typeface="Times New Roman" panose="02020603050405020304" pitchFamily="18" charset="0"/>
              </a:rPr>
              <a:t>that tuition increases over the past decade have hurt the ability of many students to attend university.</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4. The government (2012) </a:t>
            </a:r>
            <a:r>
              <a:rPr lang="en-US" altLang="zh-CN" sz="3200" dirty="0" smtClean="0">
                <a:solidFill>
                  <a:srgbClr val="FF0000"/>
                </a:solidFill>
                <a:latin typeface="Times New Roman" panose="02020603050405020304" pitchFamily="18" charset="0"/>
                <a:cs typeface="Times New Roman" panose="02020603050405020304" pitchFamily="18" charset="0"/>
              </a:rPr>
              <a:t>assured / declared </a:t>
            </a:r>
            <a:r>
              <a:rPr lang="en-US" altLang="zh-CN" sz="3200" dirty="0" smtClean="0">
                <a:latin typeface="Times New Roman" panose="02020603050405020304" pitchFamily="18" charset="0"/>
                <a:cs typeface="Times New Roman" panose="02020603050405020304" pitchFamily="18" charset="0"/>
              </a:rPr>
              <a:t>that radiation levels in the area of the nuclear accident pose no immediate threat to human health.</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8838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011488988"/>
              </p:ext>
            </p:extLst>
          </p:nvPr>
        </p:nvGraphicFramePr>
        <p:xfrm>
          <a:off x="838200" y="668741"/>
          <a:ext cx="10515600" cy="6729029"/>
        </p:xfrm>
        <a:graphic>
          <a:graphicData uri="http://schemas.openxmlformats.org/drawingml/2006/table">
            <a:tbl>
              <a:tblPr firstRow="1" bandRow="1">
                <a:tableStyleId>{5C22544A-7EE6-4342-B048-85BDC9FD1C3A}</a:tableStyleId>
              </a:tblPr>
              <a:tblGrid>
                <a:gridCol w="4211472"/>
                <a:gridCol w="6304128"/>
              </a:tblGrid>
              <a:tr h="1334069">
                <a:tc>
                  <a:txBody>
                    <a:bodyPr/>
                    <a:lstStyle/>
                    <a:p>
                      <a:r>
                        <a:rPr lang="en-US" altLang="zh-CN" sz="3600" dirty="0" smtClean="0"/>
                        <a:t>function</a:t>
                      </a:r>
                      <a:endParaRPr lang="zh-CN" altLang="en-US" sz="3600" dirty="0"/>
                    </a:p>
                  </a:txBody>
                  <a:tcPr/>
                </a:tc>
                <a:tc>
                  <a:txBody>
                    <a:bodyPr/>
                    <a:lstStyle/>
                    <a:p>
                      <a:r>
                        <a:rPr lang="en-US" altLang="zh-CN" sz="3600" dirty="0" smtClean="0"/>
                        <a:t>Example verbs</a:t>
                      </a:r>
                      <a:endParaRPr lang="zh-CN" altLang="en-US" sz="3600" dirty="0"/>
                    </a:p>
                  </a:txBody>
                  <a:tcPr/>
                </a:tc>
              </a:tr>
              <a:tr h="1334069">
                <a:tc>
                  <a:txBody>
                    <a:bodyPr/>
                    <a:lstStyle/>
                    <a:p>
                      <a:r>
                        <a:rPr lang="en-US" altLang="zh-CN" sz="3600" dirty="0" smtClean="0"/>
                        <a:t>Neutral</a:t>
                      </a:r>
                      <a:r>
                        <a:rPr lang="en-US" altLang="zh-CN" sz="3600" baseline="0" dirty="0" smtClean="0"/>
                        <a:t> reporting verbs</a:t>
                      </a:r>
                      <a:endParaRPr lang="zh-CN" altLang="en-US" sz="3600" dirty="0"/>
                    </a:p>
                  </a:txBody>
                  <a:tcPr/>
                </a:tc>
                <a:tc>
                  <a:txBody>
                    <a:bodyPr/>
                    <a:lstStyle/>
                    <a:p>
                      <a:r>
                        <a:rPr lang="en-US" altLang="zh-CN" sz="2800" dirty="0" smtClean="0"/>
                        <a:t>describe, show, reveal, study, demonstrate, note, point out,</a:t>
                      </a:r>
                      <a:r>
                        <a:rPr lang="en-US" altLang="zh-CN" sz="2800" baseline="0" dirty="0" smtClean="0"/>
                        <a:t> indicate, report, observe, assume, examine, state…</a:t>
                      </a:r>
                      <a:endParaRPr lang="zh-CN" altLang="en-US" sz="2800" dirty="0"/>
                    </a:p>
                  </a:txBody>
                  <a:tcPr/>
                </a:tc>
              </a:tr>
              <a:tr h="1334069">
                <a:tc>
                  <a:txBody>
                    <a:bodyPr/>
                    <a:lstStyle/>
                    <a:p>
                      <a:r>
                        <a:rPr lang="en-US" altLang="zh-CN" sz="3600" dirty="0" smtClean="0"/>
                        <a:t>Tentative</a:t>
                      </a:r>
                      <a:r>
                        <a:rPr lang="en-US" altLang="zh-CN" sz="3600" baseline="0" dirty="0" smtClean="0"/>
                        <a:t> reporting verbs</a:t>
                      </a:r>
                      <a:endParaRPr lang="zh-CN" altLang="en-US" sz="3600" dirty="0"/>
                    </a:p>
                  </a:txBody>
                  <a:tcPr/>
                </a:tc>
                <a:tc>
                  <a:txBody>
                    <a:bodyPr/>
                    <a:lstStyle/>
                    <a:p>
                      <a:r>
                        <a:rPr lang="en-US" altLang="zh-CN" sz="2800" dirty="0" smtClean="0"/>
                        <a:t>suggest, speculate, intimate, hypothesize, imply, propose, recommend, posit</a:t>
                      </a:r>
                      <a:r>
                        <a:rPr lang="en-US" altLang="zh-CN" sz="2800" baseline="0" dirty="0" smtClean="0"/>
                        <a:t> the view that, question  the view that, postulate…</a:t>
                      </a:r>
                      <a:endParaRPr lang="zh-CN" altLang="en-US" sz="2800" dirty="0"/>
                    </a:p>
                  </a:txBody>
                  <a:tcPr/>
                </a:tc>
              </a:tr>
              <a:tr h="1334069">
                <a:tc>
                  <a:txBody>
                    <a:bodyPr/>
                    <a:lstStyle/>
                    <a:p>
                      <a:r>
                        <a:rPr lang="en-US" altLang="zh-CN" sz="3600" dirty="0" smtClean="0"/>
                        <a:t>Strong reporting verbs</a:t>
                      </a:r>
                      <a:endParaRPr lang="zh-CN" altLang="en-US" sz="3600" dirty="0"/>
                    </a:p>
                  </a:txBody>
                  <a:tcPr/>
                </a:tc>
                <a:tc>
                  <a:txBody>
                    <a:bodyPr/>
                    <a:lstStyle/>
                    <a:p>
                      <a:r>
                        <a:rPr lang="en-US" altLang="zh-CN" sz="2800" dirty="0" smtClean="0"/>
                        <a:t>argue, claim, emphasize, contend, maintain, assert, theorize, support the view that, deny, negate, refute, reject, challenge,</a:t>
                      </a:r>
                      <a:r>
                        <a:rPr lang="en-US" altLang="zh-CN" sz="2800" baseline="0" dirty="0" smtClean="0"/>
                        <a:t> strongly believe that, counter the </a:t>
                      </a:r>
                      <a:r>
                        <a:rPr lang="en-US" altLang="zh-CN" sz="2800" baseline="0" smtClean="0"/>
                        <a:t>view/argument that…</a:t>
                      </a:r>
                      <a:endParaRPr lang="zh-CN" altLang="en-US" sz="2800" dirty="0"/>
                    </a:p>
                  </a:txBody>
                  <a:tcPr/>
                </a:tc>
              </a:tr>
            </a:tbl>
          </a:graphicData>
        </a:graphic>
      </p:graphicFrame>
    </p:spTree>
    <p:extLst>
      <p:ext uri="{BB962C8B-B14F-4D97-AF65-F5344CB8AC3E}">
        <p14:creationId xmlns:p14="http://schemas.microsoft.com/office/powerpoint/2010/main" val="373726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884575879"/>
              </p:ext>
            </p:extLst>
          </p:nvPr>
        </p:nvGraphicFramePr>
        <p:xfrm>
          <a:off x="838200" y="1825623"/>
          <a:ext cx="10515600" cy="4111152"/>
        </p:xfrm>
        <a:graphic>
          <a:graphicData uri="http://schemas.openxmlformats.org/drawingml/2006/table">
            <a:tbl>
              <a:tblPr firstRow="1" bandRow="1">
                <a:tableStyleId>{5C22544A-7EE6-4342-B048-85BDC9FD1C3A}</a:tableStyleId>
              </a:tblPr>
              <a:tblGrid>
                <a:gridCol w="10515600"/>
              </a:tblGrid>
              <a:tr h="1370384">
                <a:tc>
                  <a:txBody>
                    <a:bodyPr/>
                    <a:lstStyle/>
                    <a:p>
                      <a:r>
                        <a:rPr lang="en-US" altLang="zh-CN" sz="3200" dirty="0" smtClean="0">
                          <a:latin typeface="Times New Roman" panose="02020603050405020304" pitchFamily="18" charset="0"/>
                          <a:cs typeface="Times New Roman" panose="02020603050405020304" pitchFamily="18" charset="0"/>
                        </a:rPr>
                        <a:t>Which group is better?</a:t>
                      </a:r>
                      <a:endParaRPr lang="zh-CN" altLang="en-US" sz="3200" dirty="0">
                        <a:latin typeface="Times New Roman" panose="02020603050405020304" pitchFamily="18" charset="0"/>
                        <a:cs typeface="Times New Roman" panose="02020603050405020304" pitchFamily="18" charset="0"/>
                      </a:endParaRPr>
                    </a:p>
                  </a:txBody>
                  <a:tcPr/>
                </a:tc>
              </a:tr>
              <a:tr h="1370384">
                <a:tc>
                  <a:txBody>
                    <a:bodyPr/>
                    <a:lstStyle/>
                    <a:p>
                      <a:r>
                        <a:rPr lang="en-US" altLang="zh-CN" sz="3200" dirty="0" smtClean="0">
                          <a:latin typeface="Times New Roman" panose="02020603050405020304" pitchFamily="18" charset="0"/>
                          <a:cs typeface="Times New Roman" panose="02020603050405020304" pitchFamily="18" charset="0"/>
                        </a:rPr>
                        <a:t>1. keep up, get by, take on</a:t>
                      </a:r>
                      <a:endParaRPr lang="zh-CN" altLang="en-US" sz="3200" dirty="0">
                        <a:latin typeface="Times New Roman" panose="02020603050405020304" pitchFamily="18" charset="0"/>
                        <a:cs typeface="Times New Roman" panose="02020603050405020304" pitchFamily="18" charset="0"/>
                      </a:endParaRPr>
                    </a:p>
                  </a:txBody>
                  <a:tcPr/>
                </a:tc>
              </a:tr>
              <a:tr h="1370384">
                <a:tc>
                  <a:txBody>
                    <a:bodyPr/>
                    <a:lstStyle/>
                    <a:p>
                      <a:r>
                        <a:rPr lang="en-US" altLang="zh-CN" sz="3200" dirty="0" smtClean="0">
                          <a:latin typeface="Times New Roman" panose="02020603050405020304" pitchFamily="18" charset="0"/>
                          <a:cs typeface="Times New Roman" panose="02020603050405020304" pitchFamily="18" charset="0"/>
                        </a:rPr>
                        <a:t>2. maintain, survive,</a:t>
                      </a:r>
                      <a:r>
                        <a:rPr lang="en-US" altLang="zh-CN" sz="3200" baseline="0" dirty="0" smtClean="0">
                          <a:latin typeface="Times New Roman" panose="02020603050405020304" pitchFamily="18" charset="0"/>
                          <a:cs typeface="Times New Roman" panose="02020603050405020304" pitchFamily="18" charset="0"/>
                        </a:rPr>
                        <a:t> recruit</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31322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352188943"/>
              </p:ext>
            </p:extLst>
          </p:nvPr>
        </p:nvGraphicFramePr>
        <p:xfrm>
          <a:off x="838200" y="1690688"/>
          <a:ext cx="10515600" cy="4111152"/>
        </p:xfrm>
        <a:graphic>
          <a:graphicData uri="http://schemas.openxmlformats.org/drawingml/2006/table">
            <a:tbl>
              <a:tblPr firstRow="1" bandRow="1">
                <a:tableStyleId>{5C22544A-7EE6-4342-B048-85BDC9FD1C3A}</a:tableStyleId>
              </a:tblPr>
              <a:tblGrid>
                <a:gridCol w="10515600"/>
              </a:tblGrid>
              <a:tr h="1370384">
                <a:tc>
                  <a:txBody>
                    <a:bodyPr/>
                    <a:lstStyle/>
                    <a:p>
                      <a:r>
                        <a:rPr lang="en-US" altLang="zh-CN" sz="3200" dirty="0" smtClean="0">
                          <a:latin typeface="Times New Roman" panose="02020603050405020304" pitchFamily="18" charset="0"/>
                          <a:cs typeface="Times New Roman" panose="02020603050405020304" pitchFamily="18" charset="0"/>
                        </a:rPr>
                        <a:t>Avoid</a:t>
                      </a:r>
                      <a:r>
                        <a:rPr lang="en-US" altLang="zh-CN" sz="3200" baseline="0" dirty="0" smtClean="0">
                          <a:latin typeface="Times New Roman" panose="02020603050405020304" pitchFamily="18" charset="0"/>
                          <a:cs typeface="Times New Roman" panose="02020603050405020304" pitchFamily="18" charset="0"/>
                        </a:rPr>
                        <a:t> phrasal verbs. They are usually too informal.</a:t>
                      </a:r>
                      <a:endParaRPr lang="zh-CN" altLang="en-US" sz="3200" dirty="0">
                        <a:latin typeface="Times New Roman" panose="02020603050405020304" pitchFamily="18" charset="0"/>
                        <a:cs typeface="Times New Roman" panose="02020603050405020304" pitchFamily="18" charset="0"/>
                      </a:endParaRPr>
                    </a:p>
                  </a:txBody>
                  <a:tcPr/>
                </a:tc>
              </a:tr>
              <a:tr h="1370384">
                <a:tc>
                  <a:txBody>
                    <a:bodyPr/>
                    <a:lstStyle/>
                    <a:p>
                      <a:r>
                        <a:rPr lang="en-US" altLang="zh-CN" sz="3200" dirty="0" smtClean="0">
                          <a:latin typeface="Times New Roman" panose="02020603050405020304" pitchFamily="18" charset="0"/>
                          <a:cs typeface="Times New Roman" panose="02020603050405020304" pitchFamily="18" charset="0"/>
                        </a:rPr>
                        <a:t>1. keep up, get by, take on</a:t>
                      </a:r>
                      <a:endParaRPr lang="zh-CN" altLang="en-US" sz="3200" dirty="0">
                        <a:latin typeface="Times New Roman" panose="02020603050405020304" pitchFamily="18" charset="0"/>
                        <a:cs typeface="Times New Roman" panose="02020603050405020304" pitchFamily="18" charset="0"/>
                      </a:endParaRPr>
                    </a:p>
                  </a:txBody>
                  <a:tcPr/>
                </a:tc>
              </a:tr>
              <a:tr h="1370384">
                <a:tc>
                  <a:txBody>
                    <a:bodyPr/>
                    <a:lstStyle/>
                    <a:p>
                      <a:r>
                        <a:rPr lang="en-US" altLang="zh-CN" sz="3200" dirty="0" smtClean="0">
                          <a:latin typeface="Times New Roman" panose="02020603050405020304" pitchFamily="18" charset="0"/>
                          <a:cs typeface="Times New Roman" panose="02020603050405020304" pitchFamily="18" charset="0"/>
                        </a:rPr>
                        <a:t>2. maintain, survive,</a:t>
                      </a:r>
                      <a:r>
                        <a:rPr lang="en-US" altLang="zh-CN" sz="3200" baseline="0" dirty="0" smtClean="0">
                          <a:latin typeface="Times New Roman" panose="02020603050405020304" pitchFamily="18" charset="0"/>
                          <a:cs typeface="Times New Roman" panose="02020603050405020304" pitchFamily="18" charset="0"/>
                        </a:rPr>
                        <a:t> recruit</a:t>
                      </a:r>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
        <p:nvSpPr>
          <p:cNvPr id="6" name="内容占位符 5"/>
          <p:cNvSpPr>
            <a:spLocks noGrp="1"/>
          </p:cNvSpPr>
          <p:nvPr>
            <p:ph idx="1"/>
          </p:nvPr>
        </p:nvSpPr>
        <p:spPr/>
        <p:txBody>
          <a:bodyPr/>
          <a:lstStyle/>
          <a:p>
            <a:endParaRPr lang="zh-CN" altLang="en-US"/>
          </a:p>
        </p:txBody>
      </p:sp>
      <p:pic>
        <p:nvPicPr>
          <p:cNvPr id="7"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268" y="4652963"/>
            <a:ext cx="2775472" cy="888028"/>
          </a:xfrm>
          <a:prstGeom prst="rect">
            <a:avLst/>
          </a:prstGeom>
        </p:spPr>
      </p:pic>
    </p:spTree>
    <p:extLst>
      <p:ext uri="{BB962C8B-B14F-4D97-AF65-F5344CB8AC3E}">
        <p14:creationId xmlns:p14="http://schemas.microsoft.com/office/powerpoint/2010/main" val="10237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73959393"/>
              </p:ext>
            </p:extLst>
          </p:nvPr>
        </p:nvGraphicFramePr>
        <p:xfrm>
          <a:off x="838200" y="1825625"/>
          <a:ext cx="10515600" cy="4070208"/>
        </p:xfrm>
        <a:graphic>
          <a:graphicData uri="http://schemas.openxmlformats.org/drawingml/2006/table">
            <a:tbl>
              <a:tblPr firstRow="1" bandRow="1">
                <a:tableStyleId>{5C22544A-7EE6-4342-B048-85BDC9FD1C3A}</a:tableStyleId>
              </a:tblPr>
              <a:tblGrid>
                <a:gridCol w="10515600"/>
              </a:tblGrid>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r>
                        <a:rPr lang="en-US" altLang="zh-CN" sz="3200" dirty="0" smtClean="0">
                          <a:latin typeface="Times New Roman" panose="02020603050405020304" pitchFamily="18" charset="0"/>
                          <a:cs typeface="Times New Roman" panose="02020603050405020304" pitchFamily="18" charset="0"/>
                        </a:rPr>
                        <a:t>Export</a:t>
                      </a:r>
                      <a:r>
                        <a:rPr lang="en-US" altLang="zh-CN" sz="3200" baseline="0" dirty="0" smtClean="0">
                          <a:latin typeface="Times New Roman" panose="02020603050405020304" pitchFamily="18" charset="0"/>
                          <a:cs typeface="Times New Roman" panose="02020603050405020304" pitchFamily="18" charset="0"/>
                        </a:rPr>
                        <a:t> figures won’t improve until economy is stronger.</a:t>
                      </a:r>
                      <a:endParaRPr lang="zh-CN" altLang="en-US" sz="3200" dirty="0">
                        <a:latin typeface="Times New Roman" panose="02020603050405020304" pitchFamily="18" charset="0"/>
                        <a:cs typeface="Times New Roman" panose="02020603050405020304" pitchFamily="18" charset="0"/>
                      </a:endParaRPr>
                    </a:p>
                  </a:txBody>
                  <a:tcPr/>
                </a:tc>
              </a:tr>
              <a:tr h="1356736">
                <a:tc>
                  <a:txBody>
                    <a:bodyPr/>
                    <a:lstStyle/>
                    <a:p>
                      <a:endParaRPr lang="zh-CN" alt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01986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2656</Words>
  <Application>Microsoft Office PowerPoint</Application>
  <PresentationFormat>宽屏</PresentationFormat>
  <Paragraphs>202</Paragraphs>
  <Slides>64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64</vt:i4>
      </vt:variant>
    </vt:vector>
  </HeadingPairs>
  <TitlesOfParts>
    <vt:vector size="70" baseType="lpstr">
      <vt:lpstr>宋体</vt:lpstr>
      <vt:lpstr>Arial</vt:lpstr>
      <vt:lpstr>Calibri</vt:lpstr>
      <vt:lpstr>Calibri Light</vt:lpstr>
      <vt:lpstr>Times New Roman</vt:lpstr>
      <vt:lpstr>Office 主题</vt:lpstr>
      <vt:lpstr>Scientific Writing</vt:lpstr>
      <vt:lpstr>PowerPoint 演示文稿</vt:lpstr>
      <vt:lpstr>PowerPoint 演示文稿</vt:lpstr>
      <vt:lpstr>Warm Up</vt:lpstr>
      <vt:lpstr>PowerPoint 演示文稿</vt:lpstr>
      <vt:lpstr>Avoid informal language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Put the following sentences in order in terms of formality.</vt:lpstr>
      <vt:lpstr>PowerPoint 演示文稿</vt:lpstr>
      <vt:lpstr>Do research articles have the same face?</vt:lpstr>
      <vt:lpstr>PowerPoint 演示文稿</vt:lpstr>
      <vt:lpstr>PowerPoint 演示文稿</vt:lpstr>
      <vt:lpstr>PowerPoint 演示文稿</vt:lpstr>
      <vt:lpstr>Literature</vt:lpstr>
      <vt:lpstr>PowerPoint 演示文稿</vt:lpstr>
      <vt:lpstr>PowerPoint 演示文稿</vt:lpstr>
      <vt:lpstr>PowerPoint 演示文稿</vt:lpstr>
      <vt:lpstr>PowerPoint 演示文稿</vt:lpstr>
      <vt:lpstr>Information prominent citation</vt:lpstr>
      <vt:lpstr>Information prominent citation</vt:lpstr>
      <vt:lpstr>Author prominent citation</vt:lpstr>
      <vt:lpstr>Author prominent citation</vt:lpstr>
      <vt:lpstr>Author prominent citation</vt:lpstr>
      <vt:lpstr>PowerPoint 演示文稿</vt:lpstr>
      <vt:lpstr>PowerPoint 演示文稿</vt:lpstr>
      <vt:lpstr>PowerPoint 演示文稿</vt:lpstr>
      <vt:lpstr>PowerPoint 演示文稿</vt:lpstr>
      <vt:lpstr>…argue… However, …</vt:lpstr>
      <vt:lpstr>PowerPoint 演示文稿</vt:lpstr>
      <vt:lpstr>Weak author prominent citation</vt:lpstr>
      <vt:lpstr>Multiple sources (information prominent)</vt:lpstr>
      <vt:lpstr>Multiple sources (author prominent)</vt:lpstr>
      <vt:lpstr>Author prominent by</vt:lpstr>
      <vt:lpstr>Why passive voice here?</vt:lpstr>
      <vt:lpstr>Again why?</vt:lpstr>
      <vt:lpstr>Natural flow  </vt:lpstr>
      <vt:lpstr>Natural flow</vt:lpstr>
      <vt:lpstr>PowerPoint 演示文稿</vt:lpstr>
      <vt:lpstr>PowerPoint 演示文稿</vt:lpstr>
      <vt:lpstr>PowerPoint 演示文稿</vt:lpstr>
      <vt:lpstr>Reporting verbs</vt:lpstr>
      <vt:lpstr>Reporting verbs</vt:lpstr>
      <vt:lpstr>Reporting verbs</vt:lpstr>
      <vt:lpstr>Reporting verbs</vt:lpstr>
      <vt:lpstr>Tell the different attitudes of the use of different reporting verbs.</vt:lpstr>
      <vt:lpstr>Tell the different attitudes of the use of different reporting verbs.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35</cp:revision>
  <dcterms:created xsi:type="dcterms:W3CDTF">2017-09-16T06:34:08Z</dcterms:created>
  <dcterms:modified xsi:type="dcterms:W3CDTF">2017-10-08T07:17:22Z</dcterms:modified>
</cp:coreProperties>
</file>