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4" r:id="rId28"/>
    <p:sldId id="283" r:id="rId29"/>
    <p:sldId id="273" r:id="rId30"/>
    <p:sldId id="285" r:id="rId31"/>
    <p:sldId id="287" r:id="rId32"/>
    <p:sldId id="288" r:id="rId33"/>
    <p:sldId id="286" r:id="rId34"/>
    <p:sldId id="289" r:id="rId35"/>
    <p:sldId id="290" r:id="rId36"/>
    <p:sldId id="310" r:id="rId37"/>
    <p:sldId id="311" r:id="rId38"/>
    <p:sldId id="291" r:id="rId39"/>
    <p:sldId id="292" r:id="rId40"/>
    <p:sldId id="293" r:id="rId41"/>
    <p:sldId id="295" r:id="rId42"/>
    <p:sldId id="296" r:id="rId43"/>
    <p:sldId id="294" r:id="rId44"/>
    <p:sldId id="297" r:id="rId45"/>
    <p:sldId id="298" r:id="rId46"/>
    <p:sldId id="314" r:id="rId47"/>
    <p:sldId id="325" r:id="rId48"/>
    <p:sldId id="299" r:id="rId49"/>
    <p:sldId id="321" r:id="rId50"/>
    <p:sldId id="322" r:id="rId51"/>
    <p:sldId id="315" r:id="rId52"/>
    <p:sldId id="316" r:id="rId53"/>
    <p:sldId id="317" r:id="rId54"/>
    <p:sldId id="300" r:id="rId55"/>
    <p:sldId id="301" r:id="rId56"/>
    <p:sldId id="302" r:id="rId57"/>
    <p:sldId id="303" r:id="rId58"/>
    <p:sldId id="312" r:id="rId59"/>
    <p:sldId id="313" r:id="rId60"/>
    <p:sldId id="318" r:id="rId61"/>
    <p:sldId id="319" r:id="rId62"/>
    <p:sldId id="323" r:id="rId63"/>
    <p:sldId id="304" r:id="rId64"/>
    <p:sldId id="320" r:id="rId65"/>
    <p:sldId id="305" r:id="rId66"/>
    <p:sldId id="306" r:id="rId67"/>
    <p:sldId id="307" r:id="rId68"/>
    <p:sldId id="308" r:id="rId69"/>
    <p:sldId id="324" r:id="rId70"/>
    <p:sldId id="309"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14" autoAdjust="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140807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356206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82774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325239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12988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249175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219854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336851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219690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264979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66B155-511C-4204-A626-CC384A6F741A}" type="datetimeFigureOut">
              <a:rPr lang="zh-CN" altLang="en-US" smtClean="0"/>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161693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6B155-511C-4204-A626-CC384A6F741A}" type="datetimeFigureOut">
              <a:rPr lang="zh-CN" altLang="en-US" smtClean="0"/>
              <a:t>2017/10/15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ABABD-DC0F-4F61-B075-250B1DF7CDB6}" type="slidenum">
              <a:rPr lang="zh-CN" altLang="en-US" smtClean="0"/>
              <a:t>‹#›</a:t>
            </a:fld>
            <a:endParaRPr lang="zh-CN" altLang="en-US"/>
          </a:p>
        </p:txBody>
      </p:sp>
    </p:spTree>
    <p:extLst>
      <p:ext uri="{BB962C8B-B14F-4D97-AF65-F5344CB8AC3E}">
        <p14:creationId xmlns:p14="http://schemas.microsoft.com/office/powerpoint/2010/main" val="4183330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4</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99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829" y="163773"/>
            <a:ext cx="11859905" cy="682388"/>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Turn the following negative sentences into positive ones.</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6874509"/>
              </p:ext>
            </p:extLst>
          </p:nvPr>
        </p:nvGraphicFramePr>
        <p:xfrm>
          <a:off x="231775" y="846163"/>
          <a:ext cx="11027628" cy="5882179"/>
        </p:xfrm>
        <a:graphic>
          <a:graphicData uri="http://schemas.openxmlformats.org/drawingml/2006/table">
            <a:tbl>
              <a:tblPr firstRow="1" bandRow="1">
                <a:tableStyleId>{5C22544A-7EE6-4342-B048-85BDC9FD1C3A}</a:tableStyleId>
              </a:tblPr>
              <a:tblGrid>
                <a:gridCol w="11027628"/>
              </a:tblGrid>
              <a:tr h="991021">
                <a:tc>
                  <a:txBody>
                    <a:bodyPr/>
                    <a:lstStyle/>
                    <a:p>
                      <a:r>
                        <a:rPr lang="en-US" altLang="zh-CN" sz="2800" dirty="0" smtClean="0"/>
                        <a:t>Neither</a:t>
                      </a:r>
                      <a:r>
                        <a:rPr lang="en-US" altLang="zh-CN" sz="2800" baseline="0" dirty="0" smtClean="0"/>
                        <a:t> the fear of global warming nor the number of fatal accidents influence car drivers.</a:t>
                      </a:r>
                      <a:endParaRPr lang="zh-CN" altLang="en-US" sz="2800" dirty="0"/>
                    </a:p>
                  </a:txBody>
                  <a:tcPr/>
                </a:tc>
              </a:tr>
              <a:tr h="543462">
                <a:tc>
                  <a:txBody>
                    <a:bodyPr/>
                    <a:lstStyle/>
                    <a:p>
                      <a:endParaRPr lang="zh-CN" altLang="en-US" sz="2800" dirty="0"/>
                    </a:p>
                  </a:txBody>
                  <a:tcPr/>
                </a:tc>
              </a:tr>
              <a:tr h="543462">
                <a:tc>
                  <a:txBody>
                    <a:bodyPr/>
                    <a:lstStyle/>
                    <a:p>
                      <a:r>
                        <a:rPr lang="en-US" altLang="zh-CN" sz="2800" dirty="0" smtClean="0"/>
                        <a:t>Nothing is dangerous about this method.</a:t>
                      </a:r>
                      <a:endParaRPr lang="zh-CN" altLang="en-US" sz="2800" dirty="0"/>
                    </a:p>
                  </a:txBody>
                  <a:tcPr/>
                </a:tc>
              </a:tr>
              <a:tr h="543462">
                <a:tc>
                  <a:txBody>
                    <a:bodyPr/>
                    <a:lstStyle/>
                    <a:p>
                      <a:endParaRPr lang="zh-CN" altLang="en-US" sz="2800" dirty="0"/>
                    </a:p>
                  </a:txBody>
                  <a:tcPr/>
                </a:tc>
              </a:tr>
              <a:tr h="543462">
                <a:tc>
                  <a:txBody>
                    <a:bodyPr/>
                    <a:lstStyle/>
                    <a:p>
                      <a:r>
                        <a:rPr lang="en-US" altLang="zh-CN" sz="2800" dirty="0" smtClean="0"/>
                        <a:t>No one noticed</a:t>
                      </a:r>
                      <a:r>
                        <a:rPr lang="en-US" altLang="zh-CN" sz="2800" baseline="0" dirty="0" smtClean="0"/>
                        <a:t> the discrepancy between the two sets of data.</a:t>
                      </a:r>
                      <a:endParaRPr lang="zh-CN" altLang="en-US" sz="2800" dirty="0"/>
                    </a:p>
                  </a:txBody>
                  <a:tcPr/>
                </a:tc>
              </a:tr>
              <a:tr h="543462">
                <a:tc>
                  <a:txBody>
                    <a:bodyPr/>
                    <a:lstStyle/>
                    <a:p>
                      <a:endParaRPr lang="zh-CN" altLang="en-US" sz="2800" dirty="0"/>
                    </a:p>
                  </a:txBody>
                  <a:tcPr/>
                </a:tc>
              </a:tr>
              <a:tr h="543462">
                <a:tc>
                  <a:txBody>
                    <a:bodyPr/>
                    <a:lstStyle/>
                    <a:p>
                      <a:r>
                        <a:rPr lang="en-US" altLang="zh-CN" sz="2800" dirty="0" smtClean="0"/>
                        <a:t>In none of the samples could the desired compound</a:t>
                      </a:r>
                      <a:r>
                        <a:rPr lang="en-US" altLang="zh-CN" sz="2800" baseline="0" dirty="0" smtClean="0"/>
                        <a:t> be found.</a:t>
                      </a:r>
                      <a:endParaRPr lang="zh-CN" altLang="en-US" sz="2800" dirty="0"/>
                    </a:p>
                  </a:txBody>
                  <a:tcPr/>
                </a:tc>
              </a:tr>
              <a:tr h="543462">
                <a:tc>
                  <a:txBody>
                    <a:bodyPr/>
                    <a:lstStyle/>
                    <a:p>
                      <a:endParaRPr lang="zh-CN" altLang="en-US" sz="2800" dirty="0"/>
                    </a:p>
                  </a:txBody>
                  <a:tcPr/>
                </a:tc>
              </a:tr>
              <a:tr h="543462">
                <a:tc>
                  <a:txBody>
                    <a:bodyPr/>
                    <a:lstStyle/>
                    <a:p>
                      <a:r>
                        <a:rPr lang="en-US" altLang="zh-CN" sz="2800" dirty="0" smtClean="0"/>
                        <a:t>No less than eleven</a:t>
                      </a:r>
                      <a:r>
                        <a:rPr lang="en-US" altLang="zh-CN" sz="2800" baseline="0" dirty="0" smtClean="0"/>
                        <a:t> substances were present in the mixture.</a:t>
                      </a:r>
                      <a:endParaRPr lang="zh-CN" altLang="en-US" sz="2800" dirty="0"/>
                    </a:p>
                  </a:txBody>
                  <a:tcPr/>
                </a:tc>
              </a:tr>
              <a:tr h="543462">
                <a:tc>
                  <a:txBody>
                    <a:bodyPr/>
                    <a:lstStyle/>
                    <a:p>
                      <a:endParaRPr lang="zh-CN" altLang="en-US" sz="2800" dirty="0"/>
                    </a:p>
                  </a:txBody>
                  <a:tcPr/>
                </a:tc>
              </a:tr>
            </a:tbl>
          </a:graphicData>
        </a:graphic>
      </p:graphicFrame>
    </p:spTree>
    <p:extLst>
      <p:ext uri="{BB962C8B-B14F-4D97-AF65-F5344CB8AC3E}">
        <p14:creationId xmlns:p14="http://schemas.microsoft.com/office/powerpoint/2010/main" val="755307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78987260"/>
              </p:ext>
            </p:extLst>
          </p:nvPr>
        </p:nvGraphicFramePr>
        <p:xfrm>
          <a:off x="59139" y="95537"/>
          <a:ext cx="12037325" cy="6163212"/>
        </p:xfrm>
        <a:graphic>
          <a:graphicData uri="http://schemas.openxmlformats.org/drawingml/2006/table">
            <a:tbl>
              <a:tblPr firstRow="1" bandRow="1">
                <a:tableStyleId>{5C22544A-7EE6-4342-B048-85BDC9FD1C3A}</a:tableStyleId>
              </a:tblPr>
              <a:tblGrid>
                <a:gridCol w="12037325"/>
              </a:tblGrid>
              <a:tr h="709681">
                <a:tc>
                  <a:txBody>
                    <a:bodyPr/>
                    <a:lstStyle/>
                    <a:p>
                      <a:r>
                        <a:rPr lang="en-US" altLang="zh-CN" sz="2400" dirty="0" smtClean="0"/>
                        <a:t>Neither</a:t>
                      </a:r>
                      <a:r>
                        <a:rPr lang="en-US" altLang="zh-CN" sz="2400" baseline="0" dirty="0" smtClean="0"/>
                        <a:t> the fear of global warming nor the number of fatal accidents influence car drivers.</a:t>
                      </a:r>
                      <a:endParaRPr lang="zh-CN" altLang="en-US" sz="2400" dirty="0"/>
                    </a:p>
                  </a:txBody>
                  <a:tcPr/>
                </a:tc>
              </a:tr>
              <a:tr h="652571">
                <a:tc>
                  <a:txBody>
                    <a:bodyPr/>
                    <a:lstStyle/>
                    <a:p>
                      <a:r>
                        <a:rPr lang="en-US" altLang="zh-CN" sz="2400" dirty="0" smtClean="0"/>
                        <a:t>Car drivers ignore both the fear of global warming and the number of fatal accidents.</a:t>
                      </a:r>
                      <a:endParaRPr lang="zh-CN" altLang="en-US" sz="2400" dirty="0"/>
                    </a:p>
                  </a:txBody>
                  <a:tcPr/>
                </a:tc>
              </a:tr>
              <a:tr h="600120">
                <a:tc>
                  <a:txBody>
                    <a:bodyPr/>
                    <a:lstStyle/>
                    <a:p>
                      <a:r>
                        <a:rPr lang="en-US" altLang="zh-CN" sz="2800" dirty="0" smtClean="0"/>
                        <a:t>Nothing is dangerous about this method.</a:t>
                      </a:r>
                      <a:endParaRPr lang="zh-CN" altLang="en-US" sz="2800" dirty="0"/>
                    </a:p>
                  </a:txBody>
                  <a:tcPr/>
                </a:tc>
              </a:tr>
              <a:tr h="600120">
                <a:tc>
                  <a:txBody>
                    <a:bodyPr/>
                    <a:lstStyle/>
                    <a:p>
                      <a:r>
                        <a:rPr lang="en-US" altLang="zh-CN" sz="2800" dirty="0" smtClean="0"/>
                        <a:t>This method is safe.</a:t>
                      </a:r>
                      <a:endParaRPr lang="zh-CN" altLang="en-US" sz="2800" dirty="0"/>
                    </a:p>
                  </a:txBody>
                  <a:tcPr/>
                </a:tc>
              </a:tr>
              <a:tr h="600120">
                <a:tc>
                  <a:txBody>
                    <a:bodyPr/>
                    <a:lstStyle/>
                    <a:p>
                      <a:r>
                        <a:rPr lang="en-US" altLang="zh-CN" sz="2800" dirty="0" smtClean="0"/>
                        <a:t>No one noticed</a:t>
                      </a:r>
                      <a:r>
                        <a:rPr lang="en-US" altLang="zh-CN" sz="2800" baseline="0" dirty="0" smtClean="0"/>
                        <a:t> the discrepancy between the two sets of data.</a:t>
                      </a:r>
                      <a:endParaRPr lang="zh-CN" altLang="en-US" sz="2800" dirty="0"/>
                    </a:p>
                  </a:txBody>
                  <a:tcPr/>
                </a:tc>
              </a:tr>
              <a:tr h="600120">
                <a:tc>
                  <a:txBody>
                    <a:bodyPr/>
                    <a:lstStyle/>
                    <a:p>
                      <a:r>
                        <a:rPr lang="en-US" altLang="zh-CN" sz="2800" dirty="0" smtClean="0"/>
                        <a:t>People overlooked the discrepancy between the two sets of data.</a:t>
                      </a:r>
                      <a:endParaRPr lang="zh-CN" altLang="en-US" sz="2800" dirty="0"/>
                    </a:p>
                  </a:txBody>
                  <a:tcPr/>
                </a:tc>
              </a:tr>
              <a:tr h="600120">
                <a:tc>
                  <a:txBody>
                    <a:bodyPr/>
                    <a:lstStyle/>
                    <a:p>
                      <a:r>
                        <a:rPr lang="en-US" altLang="zh-CN" sz="2800" dirty="0" smtClean="0"/>
                        <a:t>In none of the samples could the desired compound</a:t>
                      </a:r>
                      <a:r>
                        <a:rPr lang="en-US" altLang="zh-CN" sz="2800" baseline="0" dirty="0" smtClean="0"/>
                        <a:t> be found.</a:t>
                      </a:r>
                      <a:endParaRPr lang="zh-CN" altLang="en-US" sz="2800" dirty="0"/>
                    </a:p>
                  </a:txBody>
                  <a:tcPr/>
                </a:tc>
              </a:tr>
              <a:tr h="600120">
                <a:tc>
                  <a:txBody>
                    <a:bodyPr/>
                    <a:lstStyle/>
                    <a:p>
                      <a:r>
                        <a:rPr lang="en-US" altLang="zh-CN" sz="2800" dirty="0" smtClean="0"/>
                        <a:t>The desired compound</a:t>
                      </a:r>
                      <a:r>
                        <a:rPr lang="en-US" altLang="zh-CN" sz="2800" baseline="0" dirty="0" smtClean="0"/>
                        <a:t> was absent from all the samples.</a:t>
                      </a:r>
                      <a:endParaRPr lang="zh-CN" altLang="en-US" sz="2800" dirty="0"/>
                    </a:p>
                  </a:txBody>
                  <a:tcPr/>
                </a:tc>
              </a:tr>
              <a:tr h="600120">
                <a:tc>
                  <a:txBody>
                    <a:bodyPr/>
                    <a:lstStyle/>
                    <a:p>
                      <a:r>
                        <a:rPr lang="en-US" altLang="zh-CN" sz="2800" dirty="0" smtClean="0"/>
                        <a:t>No less than eleven</a:t>
                      </a:r>
                      <a:r>
                        <a:rPr lang="en-US" altLang="zh-CN" sz="2800" baseline="0" dirty="0" smtClean="0"/>
                        <a:t> substances were present in the mixture.</a:t>
                      </a:r>
                      <a:endParaRPr lang="zh-CN" altLang="en-US" sz="2800" dirty="0"/>
                    </a:p>
                  </a:txBody>
                  <a:tcPr/>
                </a:tc>
              </a:tr>
              <a:tr h="600120">
                <a:tc>
                  <a:txBody>
                    <a:bodyPr/>
                    <a:lstStyle/>
                    <a:p>
                      <a:r>
                        <a:rPr lang="en-US" altLang="zh-CN" sz="2800" dirty="0" smtClean="0"/>
                        <a:t>The mixture contained at least eleven substances.</a:t>
                      </a:r>
                      <a:endParaRPr lang="zh-CN" altLang="en-US" sz="2800" dirty="0"/>
                    </a:p>
                  </a:txBody>
                  <a:tcPr/>
                </a:tc>
              </a:tr>
            </a:tbl>
          </a:graphicData>
        </a:graphic>
      </p:graphicFrame>
    </p:spTree>
    <p:extLst>
      <p:ext uri="{BB962C8B-B14F-4D97-AF65-F5344CB8AC3E}">
        <p14:creationId xmlns:p14="http://schemas.microsoft.com/office/powerpoint/2010/main" val="462037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Improve the following sentences, please.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The fact that many young scientist need a significant amount of practice to improve their written communication skill is a case in point. It can be seen from the diagram in Figure 1 that those students who regularly handed in written work performed at a higher level than those who did not.</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3669895"/>
            <a:ext cx="1295400" cy="1838325"/>
          </a:xfrm>
          <a:prstGeom prst="rect">
            <a:avLst/>
          </a:prstGeom>
        </p:spPr>
      </p:pic>
    </p:spTree>
    <p:extLst>
      <p:ext uri="{BB962C8B-B14F-4D97-AF65-F5344CB8AC3E}">
        <p14:creationId xmlns:p14="http://schemas.microsoft.com/office/powerpoint/2010/main" val="3664665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Improve the following sentences, please.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The fact that many young scientist need a significant amount of practice to improve their written communication skill is a case in point. It can be seen from the diagram in Figure 1 that those students who regularly handed in written work performed at a higher level than those who did not.</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Many young scientists need practice to improve their writing. Figure 1 shows that students who wrote regularly performed better.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83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The fact that many young scientist need a significant amount of practice to improve their written communication skill is a case in point. It can be seen from the diagram in Figure 1 that those students who regularly handed in written work performed at a higher level than those who did not.</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Many young scientists need practice to improve their writing. Figure 1 shows that students who wrote regularly performed better.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913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975" y="1383613"/>
            <a:ext cx="3944203" cy="4613522"/>
          </a:xfrm>
        </p:spPr>
      </p:pic>
    </p:spTree>
    <p:extLst>
      <p:ext uri="{BB962C8B-B14F-4D97-AF65-F5344CB8AC3E}">
        <p14:creationId xmlns:p14="http://schemas.microsoft.com/office/powerpoint/2010/main" val="1422663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It can be seen from Figure 1 that there is a significant correlation between the rate of growth of the incidence of cardiac-related disease and illness and the increasing frequency of the possession and use of a television.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175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It can be seen from Figure 1 that there is a significant correlation between the rate of growth of the incidence of cardiac-related disease and illness and the increasing frequency of the possession and use of a television.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Figure 1 shows that the incidences of heart disease and television viewing correlate well.</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70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It is a fact that 20% of the world’s population has no clean water or enough to eat.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712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It is a fact that 20% of the world’s population has no clean water or enough to eat.</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20% of the world population lacks clean water and sufficient food.</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45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609" y="1027906"/>
            <a:ext cx="7301552" cy="5137164"/>
          </a:xfrm>
        </p:spPr>
      </p:pic>
    </p:spTree>
    <p:extLst>
      <p:ext uri="{BB962C8B-B14F-4D97-AF65-F5344CB8AC3E}">
        <p14:creationId xmlns:p14="http://schemas.microsoft.com/office/powerpoint/2010/main" val="270298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The effect of compound X on blood pressure has not yet been investigated in any detail.</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622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The effect of compound X on blood pressure has not yet been investigated in any detail.</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The effect of compound X on blood pressure remains to be determined.</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68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Another important reason for this optimization is the fact that we should try to get rid of pollution.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26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Another important reason for this optimization is the fact that we should try to get rid of pollution.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Another important reason for this optimization is to eliminate pollution.</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263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Synergy</a:t>
            </a:r>
            <a:r>
              <a:rPr lang="zh-CN" altLang="en-US" sz="3200" dirty="0" smtClean="0">
                <a:latin typeface="Times New Roman" panose="02020603050405020304" pitchFamily="18" charset="0"/>
                <a:cs typeface="Times New Roman" panose="02020603050405020304" pitchFamily="18" charset="0"/>
              </a:rPr>
              <a:t>（协同）</a:t>
            </a:r>
            <a:r>
              <a:rPr lang="en-US" altLang="zh-CN" sz="3200" dirty="0" smtClean="0">
                <a:latin typeface="Times New Roman" panose="02020603050405020304" pitchFamily="18" charset="0"/>
                <a:cs typeface="Times New Roman" panose="02020603050405020304" pitchFamily="18" charset="0"/>
              </a:rPr>
              <a:t>will lead to a significant reduction in the amount of funding required.</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460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5"/>
            <a:ext cx="11586949"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Synergy</a:t>
            </a:r>
            <a:r>
              <a:rPr lang="zh-CN" altLang="en-US" sz="3200" dirty="0" smtClean="0">
                <a:latin typeface="Times New Roman" panose="02020603050405020304" pitchFamily="18" charset="0"/>
                <a:cs typeface="Times New Roman" panose="02020603050405020304" pitchFamily="18" charset="0"/>
              </a:rPr>
              <a:t>（协同）</a:t>
            </a:r>
            <a:r>
              <a:rPr lang="en-US" altLang="zh-CN" sz="3200" dirty="0" smtClean="0">
                <a:latin typeface="Times New Roman" panose="02020603050405020304" pitchFamily="18" charset="0"/>
                <a:cs typeface="Times New Roman" panose="02020603050405020304" pitchFamily="18" charset="0"/>
              </a:rPr>
              <a:t>will lead to a significant reduction in the amount of funding required.</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Synergy will significantly reduce the amount of funding required.</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1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4"/>
            <a:ext cx="11586949" cy="4684357"/>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There is a considerable, if not extensive, body of literature dedicated to demonstrating that the Earth can be considered as a spherical body traversing a circular path around a similarly shaped, although significantly larger and completely different in nature, body which is in common parlance</a:t>
            </a:r>
            <a:r>
              <a:rPr lang="zh-CN" altLang="en-US" sz="3200" dirty="0" smtClean="0">
                <a:latin typeface="Times New Roman" panose="02020603050405020304" pitchFamily="18" charset="0"/>
                <a:cs typeface="Times New Roman" panose="02020603050405020304" pitchFamily="18" charset="0"/>
              </a:rPr>
              <a:t>（强调</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术语）</a:t>
            </a:r>
            <a:r>
              <a:rPr lang="en-US" altLang="zh-CN" sz="3200" dirty="0" smtClean="0">
                <a:latin typeface="Times New Roman" panose="02020603050405020304" pitchFamily="18" charset="0"/>
                <a:cs typeface="Times New Roman" panose="02020603050405020304" pitchFamily="18" charset="0"/>
              </a:rPr>
              <a:t>termed the Sun.</a:t>
            </a:r>
          </a:p>
          <a:p>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960" y="4089088"/>
            <a:ext cx="3370500" cy="2555829"/>
          </a:xfrm>
          <a:prstGeom prst="rect">
            <a:avLst/>
          </a:prstGeom>
        </p:spPr>
      </p:pic>
    </p:spTree>
    <p:extLst>
      <p:ext uri="{BB962C8B-B14F-4D97-AF65-F5344CB8AC3E}">
        <p14:creationId xmlns:p14="http://schemas.microsoft.com/office/powerpoint/2010/main" val="411569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Omit needless words.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59" y="1825624"/>
            <a:ext cx="11586949" cy="4684357"/>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There is a considerable, if not extensive, body of literature dedicated to demonstrating that the Earth can be considered as a spherical body traversing a circular path around a similarly shaped, although significantly larger and completely different in nature, body which is in common parlance</a:t>
            </a:r>
            <a:r>
              <a:rPr lang="zh-CN" altLang="en-US" sz="3200" dirty="0" smtClean="0">
                <a:latin typeface="Times New Roman" panose="02020603050405020304" pitchFamily="18" charset="0"/>
                <a:cs typeface="Times New Roman" panose="02020603050405020304" pitchFamily="18" charset="0"/>
              </a:rPr>
              <a:t>（强调</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术语）</a:t>
            </a:r>
            <a:r>
              <a:rPr lang="en-US" altLang="zh-CN" sz="3200" dirty="0" smtClean="0">
                <a:latin typeface="Times New Roman" panose="02020603050405020304" pitchFamily="18" charset="0"/>
                <a:cs typeface="Times New Roman" panose="02020603050405020304" pitchFamily="18" charset="0"/>
              </a:rPr>
              <a:t>termed the Sun.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Much work has demonstrated that the spherical Earth travels around the similarly shaped Sun.</a:t>
            </a:r>
          </a:p>
          <a:p>
            <a:r>
              <a:rPr lang="en-US" altLang="zh-CN" sz="3200" dirty="0" smtClean="0">
                <a:latin typeface="Times New Roman" panose="02020603050405020304" pitchFamily="18" charset="0"/>
                <a:cs typeface="Times New Roman" panose="02020603050405020304" pitchFamily="18" charset="0"/>
              </a:rPr>
              <a:t>The Earth </a:t>
            </a:r>
            <a:r>
              <a:rPr lang="en-US" altLang="zh-CN" sz="3200" smtClean="0">
                <a:latin typeface="Times New Roman" panose="02020603050405020304" pitchFamily="18" charset="0"/>
                <a:cs typeface="Times New Roman" panose="02020603050405020304" pitchFamily="18" charset="0"/>
              </a:rPr>
              <a:t>orbits the Sun.</a:t>
            </a:r>
            <a:endParaRPr lang="en-US" altLang="zh-CN" sz="3200" dirty="0" smtClean="0">
              <a:latin typeface="Times New Roman" panose="02020603050405020304" pitchFamily="18" charset="0"/>
              <a:cs typeface="Times New Roman" panose="02020603050405020304" pitchFamily="18" charset="0"/>
            </a:endParaRP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096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806" y="204717"/>
            <a:ext cx="7988582" cy="6508073"/>
          </a:xfrm>
          <a:prstGeom prst="rect">
            <a:avLst/>
          </a:prstGeom>
        </p:spPr>
      </p:pic>
    </p:spTree>
    <p:extLst>
      <p:ext uri="{BB962C8B-B14F-4D97-AF65-F5344CB8AC3E}">
        <p14:creationId xmlns:p14="http://schemas.microsoft.com/office/powerpoint/2010/main" val="4015890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Stage 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What kind of tense is commonly used to open an introduction?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336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806" y="204717"/>
            <a:ext cx="7988582" cy="6508073"/>
          </a:xfrm>
        </p:spPr>
      </p:pic>
    </p:spTree>
    <p:extLst>
      <p:ext uri="{BB962C8B-B14F-4D97-AF65-F5344CB8AC3E}">
        <p14:creationId xmlns:p14="http://schemas.microsoft.com/office/powerpoint/2010/main" val="1656212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r>
              <a:rPr lang="zh-CN" altLang="en-US" dirty="0" smtClean="0"/>
              <a:t>介绍</a:t>
            </a:r>
            <a:r>
              <a:rPr lang="zh-CN" altLang="en-US" b="1" u="sng" dirty="0" smtClean="0"/>
              <a:t>一般性</a:t>
            </a:r>
            <a:r>
              <a:rPr lang="zh-CN" altLang="en-US" dirty="0" smtClean="0"/>
              <a:t>资料、现象或普遍事实时：</a:t>
            </a:r>
            <a:endParaRPr lang="en-US" altLang="zh-CN" dirty="0" smtClean="0"/>
          </a:p>
          <a:p>
            <a:endParaRPr lang="en-US" altLang="zh-CN" dirty="0"/>
          </a:p>
          <a:p>
            <a:r>
              <a:rPr lang="en-US" altLang="zh-CN" dirty="0" smtClean="0">
                <a:latin typeface="Times New Roman" panose="02020603050405020304" pitchFamily="18" charset="0"/>
                <a:cs typeface="Times New Roman" panose="02020603050405020304" pitchFamily="18" charset="0"/>
              </a:rPr>
              <a:t>Acid rain is a serious problem in many areas of Europe (Scott 1990).</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It is frequently assumed that the study abroad (SA) context offers the best opportunities for language </a:t>
            </a:r>
            <a:r>
              <a:rPr lang="en-US" altLang="zh-CN" dirty="0" smtClean="0">
                <a:latin typeface="Times New Roman" panose="02020603050405020304" pitchFamily="18" charset="0"/>
                <a:cs typeface="Times New Roman" panose="02020603050405020304" pitchFamily="18" charset="0"/>
              </a:rPr>
              <a:t>learning.</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Developmental </a:t>
            </a:r>
            <a:r>
              <a:rPr lang="en-US" altLang="zh-CN" dirty="0">
                <a:latin typeface="Times New Roman" panose="02020603050405020304" pitchFamily="18" charset="0"/>
                <a:cs typeface="Times New Roman" panose="02020603050405020304" pitchFamily="18" charset="0"/>
              </a:rPr>
              <a:t>dyslexia is a specific learning disability of reading and spelling which cannot be attributed to low </a:t>
            </a:r>
            <a:r>
              <a:rPr lang="en-US" altLang="zh-CN" dirty="0" smtClean="0">
                <a:latin typeface="Times New Roman" panose="02020603050405020304" pitchFamily="18" charset="0"/>
                <a:cs typeface="Times New Roman" panose="02020603050405020304" pitchFamily="18" charset="0"/>
              </a:rPr>
              <a:t>intellectual </a:t>
            </a:r>
            <a:r>
              <a:rPr lang="en-US" altLang="zh-CN" dirty="0">
                <a:latin typeface="Times New Roman" panose="02020603050405020304" pitchFamily="18" charset="0"/>
                <a:cs typeface="Times New Roman" panose="02020603050405020304" pitchFamily="18" charset="0"/>
              </a:rPr>
              <a:t>ability or inadequate schooling, and affects roughly five to ten percent of school children (</a:t>
            </a:r>
            <a:r>
              <a:rPr lang="en-US" altLang="zh-CN" dirty="0" err="1">
                <a:latin typeface="Times New Roman" panose="02020603050405020304" pitchFamily="18" charset="0"/>
                <a:cs typeface="Times New Roman" panose="02020603050405020304" pitchFamily="18" charset="0"/>
              </a:rPr>
              <a:t>Demonet</a:t>
            </a:r>
            <a:r>
              <a:rPr lang="en-US" altLang="zh-CN" dirty="0">
                <a:latin typeface="Times New Roman" panose="02020603050405020304" pitchFamily="18" charset="0"/>
                <a:cs typeface="Times New Roman" panose="02020603050405020304" pitchFamily="18" charset="0"/>
              </a:rPr>
              <a:t>, Taylor, &amp; </a:t>
            </a:r>
            <a:r>
              <a:rPr lang="en-US" altLang="zh-CN" dirty="0" err="1">
                <a:latin typeface="Times New Roman" panose="02020603050405020304" pitchFamily="18" charset="0"/>
                <a:cs typeface="Times New Roman" panose="02020603050405020304" pitchFamily="18" charset="0"/>
              </a:rPr>
              <a:t>Chaix</a:t>
            </a:r>
            <a:r>
              <a:rPr lang="en-US" altLang="zh-CN" dirty="0" smtClean="0">
                <a:latin typeface="Times New Roman" panose="02020603050405020304" pitchFamily="18" charset="0"/>
                <a:cs typeface="Times New Roman" panose="02020603050405020304" pitchFamily="18" charset="0"/>
              </a:rPr>
              <a:t>, 2004</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Shaywitz</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Shaywitz</a:t>
            </a:r>
            <a:r>
              <a:rPr lang="en-US" altLang="zh-CN" dirty="0">
                <a:latin typeface="Times New Roman" panose="02020603050405020304" pitchFamily="18" charset="0"/>
                <a:cs typeface="Times New Roman" panose="02020603050405020304" pitchFamily="18" charset="0"/>
              </a:rPr>
              <a:t>, Fletcher, &amp; Escobar, 1990).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41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pPr marL="0" indent="0">
              <a:buNone/>
            </a:pPr>
            <a:r>
              <a:rPr lang="zh-CN" altLang="en-US" dirty="0" smtClean="0"/>
              <a:t>描述特定研究领域内</a:t>
            </a:r>
            <a:r>
              <a:rPr lang="zh-CN" altLang="en-US" b="1" u="sng" dirty="0" smtClean="0"/>
              <a:t>最近</a:t>
            </a:r>
            <a:r>
              <a:rPr lang="zh-CN" altLang="en-US" dirty="0" smtClean="0"/>
              <a:t>的某种趋势：</a:t>
            </a:r>
            <a:endParaRPr lang="en-US" altLang="zh-CN" dirty="0" smtClean="0"/>
          </a:p>
          <a:p>
            <a:pPr marL="0" indent="0">
              <a:buNone/>
            </a:pPr>
            <a:endParaRPr lang="en-US" altLang="zh-CN" dirty="0"/>
          </a:p>
          <a:p>
            <a:pPr marL="0" indent="0" algn="just">
              <a:buNone/>
            </a:pPr>
            <a:r>
              <a:rPr lang="en-US" altLang="zh-CN" dirty="0">
                <a:latin typeface="Times New Roman" panose="02020603050405020304" pitchFamily="18" charset="0"/>
                <a:cs typeface="Times New Roman" panose="02020603050405020304" pitchFamily="18" charset="0"/>
              </a:rPr>
              <a:t>During the past 40 years, the United States has experienced the integration of the computer into society. Progress has been made to the point that small, inexpensive computers with expanded capabilities are available for innumerable uses. Many schools have purchased and are purchasing microcomputers for infusion into their directed learning programs.</a:t>
            </a:r>
            <a:endParaRPr lang="zh-CN"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1535921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pPr marL="0" indent="0">
              <a:buNone/>
            </a:pPr>
            <a:r>
              <a:rPr lang="zh-CN" altLang="en-US" dirty="0" smtClean="0"/>
              <a:t>描述特定研究领域内</a:t>
            </a:r>
            <a:r>
              <a:rPr lang="zh-CN" altLang="en-US" b="1" u="sng" dirty="0" smtClean="0"/>
              <a:t>最近</a:t>
            </a:r>
            <a:r>
              <a:rPr lang="zh-CN" altLang="en-US" dirty="0" smtClean="0"/>
              <a:t>的某种趋势：</a:t>
            </a:r>
            <a:endParaRPr lang="en-US" altLang="zh-CN" dirty="0" smtClean="0"/>
          </a:p>
          <a:p>
            <a:pPr marL="0" indent="0">
              <a:buNone/>
            </a:pPr>
            <a:endParaRPr lang="en-US" altLang="zh-CN" dirty="0"/>
          </a:p>
          <a:p>
            <a:pPr marL="0" indent="0" algn="just">
              <a:buNone/>
            </a:pPr>
            <a:r>
              <a:rPr lang="en-US" altLang="zh-CN" dirty="0" smtClean="0">
                <a:latin typeface="Times New Roman" panose="02020603050405020304" pitchFamily="18" charset="0"/>
                <a:cs typeface="Times New Roman" panose="02020603050405020304" pitchFamily="18" charset="0"/>
              </a:rPr>
              <a:t>Economic integration among economies of the world has brought increased attention of investors and academic scholars to the issue of interrelationships among these markets around the world.</a:t>
            </a:r>
            <a:endParaRPr lang="zh-CN"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019790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546"/>
            <a:ext cx="10515600" cy="5849417"/>
          </a:xfrm>
        </p:spPr>
        <p:txBody>
          <a:bodyPr>
            <a:normAutofit/>
          </a:bodyPr>
          <a:lstStyle/>
          <a:p>
            <a:pPr algn="just"/>
            <a:endParaRPr lang="en-US" altLang="zh-CN" dirty="0" smtClean="0">
              <a:latin typeface="Times New Roman" panose="02020603050405020304" pitchFamily="18" charset="0"/>
              <a:cs typeface="Times New Roman" panose="02020603050405020304" pitchFamily="18" charset="0"/>
            </a:endParaRPr>
          </a:p>
          <a:p>
            <a:pPr algn="just"/>
            <a:r>
              <a:rPr lang="zh-CN" altLang="en-US" dirty="0" smtClean="0">
                <a:latin typeface="Times New Roman" panose="02020603050405020304" pitchFamily="18" charset="0"/>
                <a:cs typeface="Times New Roman" panose="02020603050405020304" pitchFamily="18" charset="0"/>
              </a:rPr>
              <a:t>强调</a:t>
            </a:r>
            <a:r>
              <a:rPr lang="zh-CN" altLang="en-US" b="1" u="sng" dirty="0" smtClean="0">
                <a:latin typeface="Times New Roman" panose="02020603050405020304" pitchFamily="18" charset="0"/>
                <a:cs typeface="Times New Roman" panose="02020603050405020304" pitchFamily="18" charset="0"/>
              </a:rPr>
              <a:t>正在</a:t>
            </a:r>
            <a:r>
              <a:rPr lang="zh-CN" altLang="en-US" dirty="0" smtClean="0">
                <a:latin typeface="Times New Roman" panose="02020603050405020304" pitchFamily="18" charset="0"/>
                <a:cs typeface="Times New Roman" panose="02020603050405020304" pitchFamily="18" charset="0"/>
              </a:rPr>
              <a:t>发生的趋势：</a:t>
            </a:r>
            <a:endParaRPr lang="en-US" altLang="zh-CN" dirty="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Theories </a:t>
            </a:r>
            <a:r>
              <a:rPr lang="en-US" altLang="zh-CN" dirty="0">
                <a:latin typeface="Times New Roman" panose="02020603050405020304" pitchFamily="18" charset="0"/>
                <a:cs typeface="Times New Roman" panose="02020603050405020304" pitchFamily="18" charset="0"/>
              </a:rPr>
              <a:t>of embodied cognition are beginning to spread </a:t>
            </a:r>
            <a:r>
              <a:rPr lang="en-US" altLang="zh-CN" dirty="0" smtClean="0">
                <a:latin typeface="Times New Roman" panose="02020603050405020304" pitchFamily="18" charset="0"/>
                <a:cs typeface="Times New Roman" panose="02020603050405020304" pitchFamily="18" charset="0"/>
              </a:rPr>
              <a:t>considerably </a:t>
            </a:r>
            <a:r>
              <a:rPr lang="it-IT" altLang="zh-CN" dirty="0" smtClean="0">
                <a:latin typeface="Times New Roman" panose="02020603050405020304" pitchFamily="18" charset="0"/>
                <a:cs typeface="Times New Roman" panose="02020603050405020304" pitchFamily="18" charset="0"/>
              </a:rPr>
              <a:t>in </a:t>
            </a:r>
            <a:r>
              <a:rPr lang="it-IT" altLang="zh-CN" dirty="0">
                <a:latin typeface="Times New Roman" panose="02020603050405020304" pitchFamily="18" charset="0"/>
                <a:cs typeface="Times New Roman" panose="02020603050405020304" pitchFamily="18" charset="0"/>
              </a:rPr>
              <a:t>psychology (Barsalou, 1999, 2008; Borghi, 2004; Gallese, 2001</a:t>
            </a:r>
            <a:r>
              <a:rPr lang="it-IT"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Glenberg</a:t>
            </a:r>
            <a:r>
              <a:rPr lang="en-US" altLang="zh-CN" dirty="0">
                <a:latin typeface="Times New Roman" panose="02020603050405020304" pitchFamily="18" charset="0"/>
                <a:cs typeface="Times New Roman" panose="02020603050405020304" pitchFamily="18" charset="0"/>
              </a:rPr>
              <a:t>, 1997; </a:t>
            </a:r>
            <a:r>
              <a:rPr lang="en-US" altLang="zh-CN" dirty="0" err="1">
                <a:latin typeface="Times New Roman" panose="02020603050405020304" pitchFamily="18" charset="0"/>
                <a:cs typeface="Times New Roman" panose="02020603050405020304" pitchFamily="18" charset="0"/>
              </a:rPr>
              <a:t>Glenberg</a:t>
            </a:r>
            <a:r>
              <a:rPr lang="en-US" altLang="zh-CN" dirty="0">
                <a:latin typeface="Times New Roman" panose="02020603050405020304" pitchFamily="18" charset="0"/>
                <a:cs typeface="Times New Roman" panose="02020603050405020304" pitchFamily="18" charset="0"/>
              </a:rPr>
              <a:t> &amp; Robertson, 2000; </a:t>
            </a:r>
            <a:r>
              <a:rPr lang="en-US" altLang="zh-CN" dirty="0" err="1">
                <a:latin typeface="Times New Roman" panose="02020603050405020304" pitchFamily="18" charset="0"/>
                <a:cs typeface="Times New Roman" panose="02020603050405020304" pitchFamily="18" charset="0"/>
              </a:rPr>
              <a:t>Jeannerod</a:t>
            </a:r>
            <a:r>
              <a:rPr lang="en-US" altLang="zh-CN" dirty="0">
                <a:latin typeface="Times New Roman" panose="02020603050405020304" pitchFamily="18" charset="0"/>
                <a:cs typeface="Times New Roman" panose="02020603050405020304" pitchFamily="18" charset="0"/>
              </a:rPr>
              <a:t>, 2006; </a:t>
            </a:r>
            <a:r>
              <a:rPr lang="en-US" altLang="zh-CN" dirty="0" err="1" smtClean="0">
                <a:latin typeface="Times New Roman" panose="02020603050405020304" pitchFamily="18" charset="0"/>
                <a:cs typeface="Times New Roman" panose="02020603050405020304" pitchFamily="18" charset="0"/>
              </a:rPr>
              <a:t>Kaschak</a:t>
            </a:r>
            <a:r>
              <a:rPr lang="en-US" altLang="zh-CN" dirty="0" smtClean="0">
                <a:latin typeface="Times New Roman" panose="02020603050405020304" pitchFamily="18" charset="0"/>
                <a:cs typeface="Times New Roman" panose="02020603050405020304" pitchFamily="18" charset="0"/>
              </a:rPr>
              <a:t> &amp; </a:t>
            </a:r>
            <a:r>
              <a:rPr lang="en-US" altLang="zh-CN" dirty="0" err="1">
                <a:latin typeface="Times New Roman" panose="02020603050405020304" pitchFamily="18" charset="0"/>
                <a:cs typeface="Times New Roman" panose="02020603050405020304" pitchFamily="18" charset="0"/>
              </a:rPr>
              <a:t>Glenberg</a:t>
            </a:r>
            <a:r>
              <a:rPr lang="en-US" altLang="zh-CN" dirty="0">
                <a:latin typeface="Times New Roman" panose="02020603050405020304" pitchFamily="18" charset="0"/>
                <a:cs typeface="Times New Roman" panose="02020603050405020304" pitchFamily="18" charset="0"/>
              </a:rPr>
              <a:t>, 2000; </a:t>
            </a:r>
            <a:r>
              <a:rPr lang="en-US" altLang="zh-CN" dirty="0" err="1">
                <a:latin typeface="Times New Roman" panose="02020603050405020304" pitchFamily="18" charset="0"/>
                <a:cs typeface="Times New Roman" panose="02020603050405020304" pitchFamily="18" charset="0"/>
              </a:rPr>
              <a:t>Scorolli</a:t>
            </a:r>
            <a:r>
              <a:rPr lang="en-US" altLang="zh-CN" dirty="0">
                <a:latin typeface="Times New Roman" panose="02020603050405020304" pitchFamily="18" charset="0"/>
                <a:cs typeface="Times New Roman" panose="02020603050405020304" pitchFamily="18" charset="0"/>
              </a:rPr>
              <a:t> &amp; </a:t>
            </a:r>
            <a:r>
              <a:rPr lang="en-US" altLang="zh-CN" dirty="0" err="1">
                <a:latin typeface="Times New Roman" panose="02020603050405020304" pitchFamily="18" charset="0"/>
                <a:cs typeface="Times New Roman" panose="02020603050405020304" pitchFamily="18" charset="0"/>
              </a:rPr>
              <a:t>Borghi</a:t>
            </a:r>
            <a:r>
              <a:rPr lang="en-US" altLang="zh-CN" dirty="0">
                <a:latin typeface="Times New Roman" panose="02020603050405020304" pitchFamily="18" charset="0"/>
                <a:cs typeface="Times New Roman" panose="02020603050405020304" pitchFamily="18" charset="0"/>
              </a:rPr>
              <a:t>, 2007; </a:t>
            </a:r>
            <a:r>
              <a:rPr lang="en-US" altLang="zh-CN" dirty="0" err="1">
                <a:latin typeface="Times New Roman" panose="02020603050405020304" pitchFamily="18" charset="0"/>
                <a:cs typeface="Times New Roman" panose="02020603050405020304" pitchFamily="18" charset="0"/>
              </a:rPr>
              <a:t>Zwaan</a:t>
            </a:r>
            <a:r>
              <a:rPr lang="en-US" altLang="zh-CN" dirty="0">
                <a:latin typeface="Times New Roman" panose="02020603050405020304" pitchFamily="18" charset="0"/>
                <a:cs typeface="Times New Roman" panose="02020603050405020304" pitchFamily="18" charset="0"/>
              </a:rPr>
              <a:t> &amp; Taylor, 2006</a:t>
            </a:r>
            <a:r>
              <a:rPr lang="en-US" altLang="zh-CN" dirty="0" smtClean="0">
                <a:latin typeface="Times New Roman" panose="02020603050405020304" pitchFamily="18" charset="0"/>
                <a:cs typeface="Times New Roman" panose="02020603050405020304" pitchFamily="18" charset="0"/>
              </a:rPr>
              <a:t>), philosophy </a:t>
            </a:r>
            <a:r>
              <a:rPr lang="en-US" altLang="zh-CN" dirty="0">
                <a:latin typeface="Times New Roman" panose="02020603050405020304" pitchFamily="18" charset="0"/>
                <a:cs typeface="Times New Roman" panose="02020603050405020304" pitchFamily="18" charset="0"/>
              </a:rPr>
              <a:t>(Clark, 1997; </a:t>
            </a:r>
            <a:r>
              <a:rPr lang="en-US" altLang="zh-CN" dirty="0" err="1">
                <a:latin typeface="Times New Roman" panose="02020603050405020304" pitchFamily="18" charset="0"/>
                <a:cs typeface="Times New Roman" panose="02020603050405020304" pitchFamily="18" charset="0"/>
              </a:rPr>
              <a:t>Prinz</a:t>
            </a:r>
            <a:r>
              <a:rPr lang="en-US" altLang="zh-CN" dirty="0">
                <a:latin typeface="Times New Roman" panose="02020603050405020304" pitchFamily="18" charset="0"/>
                <a:cs typeface="Times New Roman" panose="02020603050405020304" pitchFamily="18" charset="0"/>
              </a:rPr>
              <a:t>, 2002; Shapiro, 2004; Varela, Thompson</a:t>
            </a:r>
            <a:r>
              <a:rPr lang="en-US" altLang="zh-CN" dirty="0" smtClean="0">
                <a:latin typeface="Times New Roman" panose="02020603050405020304" pitchFamily="18" charset="0"/>
                <a:cs typeface="Times New Roman" panose="02020603050405020304" pitchFamily="18" charset="0"/>
              </a:rPr>
              <a:t>, &amp; </a:t>
            </a:r>
            <a:r>
              <a:rPr lang="en-US" altLang="zh-CN" dirty="0" err="1">
                <a:latin typeface="Times New Roman" panose="02020603050405020304" pitchFamily="18" charset="0"/>
                <a:cs typeface="Times New Roman" panose="02020603050405020304" pitchFamily="18" charset="0"/>
              </a:rPr>
              <a:t>Rosch</a:t>
            </a:r>
            <a:r>
              <a:rPr lang="en-US" altLang="zh-CN" dirty="0">
                <a:latin typeface="Times New Roman" panose="02020603050405020304" pitchFamily="18" charset="0"/>
                <a:cs typeface="Times New Roman" panose="02020603050405020304" pitchFamily="18" charset="0"/>
              </a:rPr>
              <a:t>, 1991), robotics (Brooks, 1991; Suzuki, </a:t>
            </a:r>
            <a:r>
              <a:rPr lang="en-US" altLang="zh-CN" dirty="0" err="1">
                <a:latin typeface="Times New Roman" panose="02020603050405020304" pitchFamily="18" charset="0"/>
                <a:cs typeface="Times New Roman" panose="02020603050405020304" pitchFamily="18" charset="0"/>
              </a:rPr>
              <a:t>Floreano</a:t>
            </a:r>
            <a:r>
              <a:rPr lang="en-US" altLang="zh-CN" dirty="0">
                <a:latin typeface="Times New Roman" panose="02020603050405020304" pitchFamily="18" charset="0"/>
                <a:cs typeface="Times New Roman" panose="02020603050405020304" pitchFamily="18" charset="0"/>
              </a:rPr>
              <a:t>, &amp; Di Paolo</a:t>
            </a:r>
            <a:r>
              <a:rPr lang="en-US" altLang="zh-CN" dirty="0" smtClean="0">
                <a:latin typeface="Times New Roman" panose="02020603050405020304" pitchFamily="18" charset="0"/>
                <a:cs typeface="Times New Roman" panose="02020603050405020304" pitchFamily="18" charset="0"/>
              </a:rPr>
              <a:t>, 2005</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Ziemke</a:t>
            </a:r>
            <a:r>
              <a:rPr lang="en-US" altLang="zh-CN" dirty="0">
                <a:latin typeface="Times New Roman" panose="02020603050405020304" pitchFamily="18" charset="0"/>
                <a:cs typeface="Times New Roman" panose="02020603050405020304" pitchFamily="18" charset="0"/>
              </a:rPr>
              <a:t>, 2003) and linguistics (</a:t>
            </a:r>
            <a:r>
              <a:rPr lang="en-US" altLang="zh-CN" dirty="0" err="1">
                <a:latin typeface="Times New Roman" panose="02020603050405020304" pitchFamily="18" charset="0"/>
                <a:cs typeface="Times New Roman" panose="02020603050405020304" pitchFamily="18" charset="0"/>
              </a:rPr>
              <a:t>Lakoff</a:t>
            </a:r>
            <a:r>
              <a:rPr lang="en-US" altLang="zh-CN" dirty="0">
                <a:latin typeface="Times New Roman" panose="02020603050405020304" pitchFamily="18" charset="0"/>
                <a:cs typeface="Times New Roman" panose="02020603050405020304" pitchFamily="18" charset="0"/>
              </a:rPr>
              <a:t>, 1987; </a:t>
            </a:r>
            <a:r>
              <a:rPr lang="en-US" altLang="zh-CN" dirty="0" err="1">
                <a:latin typeface="Times New Roman" panose="02020603050405020304" pitchFamily="18" charset="0"/>
                <a:cs typeface="Times New Roman" panose="02020603050405020304" pitchFamily="18" charset="0"/>
              </a:rPr>
              <a:t>Lakoff</a:t>
            </a:r>
            <a:r>
              <a:rPr lang="en-US" altLang="zh-CN" dirty="0">
                <a:latin typeface="Times New Roman" panose="02020603050405020304" pitchFamily="18" charset="0"/>
                <a:cs typeface="Times New Roman" panose="02020603050405020304" pitchFamily="18" charset="0"/>
              </a:rPr>
              <a:t> &amp; Johnson</a:t>
            </a:r>
            <a:r>
              <a:rPr lang="en-US" altLang="zh-CN" dirty="0" smtClean="0">
                <a:latin typeface="Times New Roman" panose="02020603050405020304" pitchFamily="18" charset="0"/>
                <a:cs typeface="Times New Roman" panose="02020603050405020304" pitchFamily="18" charset="0"/>
              </a:rPr>
              <a:t>, </a:t>
            </a:r>
            <a:r>
              <a:rPr lang="sv-SE" altLang="zh-CN" dirty="0" smtClean="0">
                <a:latin typeface="Times New Roman" panose="02020603050405020304" pitchFamily="18" charset="0"/>
                <a:cs typeface="Times New Roman" panose="02020603050405020304" pitchFamily="18" charset="0"/>
              </a:rPr>
              <a:t>1980</a:t>
            </a:r>
            <a:r>
              <a:rPr lang="sv-SE" altLang="zh-CN" dirty="0">
                <a:latin typeface="Times New Roman" panose="02020603050405020304" pitchFamily="18" charset="0"/>
                <a:cs typeface="Times New Roman" panose="02020603050405020304" pitchFamily="18" charset="0"/>
              </a:rPr>
              <a:t>, 1999; Langacker, 1987, 1991).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99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546"/>
            <a:ext cx="10515600" cy="5849417"/>
          </a:xfrm>
        </p:spPr>
        <p:txBody>
          <a:bodyPr>
            <a:normAutofit/>
          </a:bodyPr>
          <a:lstStyle/>
          <a:p>
            <a:pPr algn="just"/>
            <a:endParaRPr lang="en-US" altLang="zh-CN" dirty="0" smtClean="0">
              <a:latin typeface="Times New Roman" panose="02020603050405020304" pitchFamily="18" charset="0"/>
              <a:cs typeface="Times New Roman" panose="02020603050405020304" pitchFamily="18" charset="0"/>
            </a:endParaRPr>
          </a:p>
          <a:p>
            <a:pPr algn="just"/>
            <a:r>
              <a:rPr lang="zh-CN" altLang="en-US" dirty="0" smtClean="0">
                <a:latin typeface="Times New Roman" panose="02020603050405020304" pitchFamily="18" charset="0"/>
                <a:cs typeface="Times New Roman" panose="02020603050405020304" pitchFamily="18" charset="0"/>
              </a:rPr>
              <a:t>说明一件</a:t>
            </a:r>
            <a:r>
              <a:rPr lang="zh-CN" altLang="en-US" b="1" u="sng" dirty="0" smtClean="0">
                <a:latin typeface="Times New Roman" panose="02020603050405020304" pitchFamily="18" charset="0"/>
                <a:cs typeface="Times New Roman" panose="02020603050405020304" pitchFamily="18" charset="0"/>
              </a:rPr>
              <a:t>过去</a:t>
            </a:r>
            <a:r>
              <a:rPr lang="zh-CN" altLang="en-US" dirty="0" smtClean="0">
                <a:latin typeface="Times New Roman" panose="02020603050405020304" pitchFamily="18" charset="0"/>
                <a:cs typeface="Times New Roman" panose="02020603050405020304" pitchFamily="18" charset="0"/>
              </a:rPr>
              <a:t>的事实：</a:t>
            </a:r>
            <a:endParaRPr lang="en-US" altLang="zh-CN" dirty="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 the late 1940s, production of diamonds from alluvial (</a:t>
            </a:r>
            <a:r>
              <a:rPr lang="zh-CN" altLang="en-US" dirty="0" smtClean="0">
                <a:latin typeface="Times New Roman" panose="02020603050405020304" pitchFamily="18" charset="0"/>
                <a:cs typeface="Times New Roman" panose="02020603050405020304" pitchFamily="18" charset="0"/>
              </a:rPr>
              <a:t>冲积层</a:t>
            </a:r>
            <a:r>
              <a:rPr lang="en-US" altLang="zh-CN" dirty="0" smtClean="0">
                <a:latin typeface="Times New Roman" panose="02020603050405020304" pitchFamily="18" charset="0"/>
                <a:cs typeface="Times New Roman" panose="02020603050405020304" pitchFamily="18" charset="0"/>
              </a:rPr>
              <a:t>) sources represented about 40 percent of the world total</a:t>
            </a:r>
            <a:r>
              <a:rPr lang="sv-SE"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552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7639"/>
          </a:xfrm>
        </p:spPr>
        <p:txBody>
          <a:bodyPr/>
          <a:lstStyle/>
          <a:p>
            <a:r>
              <a:rPr lang="en-US" altLang="zh-CN" dirty="0" smtClean="0">
                <a:latin typeface="Times New Roman" panose="02020603050405020304" pitchFamily="18" charset="0"/>
                <a:cs typeface="Times New Roman" panose="02020603050405020304" pitchFamily="18" charset="0"/>
              </a:rPr>
              <a:t>More examples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32764"/>
            <a:ext cx="10515600" cy="5044199"/>
          </a:xfrm>
        </p:spPr>
        <p:txBody>
          <a:bodyPr/>
          <a:lstStyle/>
          <a:p>
            <a:endParaRPr lang="en-US" altLang="zh-CN" dirty="0" smtClean="0"/>
          </a:p>
          <a:p>
            <a:pPr algn="just"/>
            <a:r>
              <a:rPr lang="en-US" altLang="zh-CN" dirty="0" smtClean="0">
                <a:latin typeface="Times New Roman" panose="02020603050405020304" pitchFamily="18" charset="0"/>
                <a:cs typeface="Times New Roman" panose="02020603050405020304" pitchFamily="18" charset="0"/>
              </a:rPr>
              <a:t>The causes of illiteracy are complex (Jones 1997, Ferrara 2000, </a:t>
            </a:r>
            <a:r>
              <a:rPr lang="en-US" altLang="zh-CN" dirty="0" err="1" smtClean="0">
                <a:latin typeface="Times New Roman" panose="02020603050405020304" pitchFamily="18" charset="0"/>
                <a:cs typeface="Times New Roman" panose="02020603050405020304" pitchFamily="18" charset="0"/>
              </a:rPr>
              <a:t>Hyon</a:t>
            </a:r>
            <a:r>
              <a:rPr lang="en-US" altLang="zh-CN" dirty="0" smtClean="0">
                <a:latin typeface="Times New Roman" panose="02020603050405020304" pitchFamily="18" charset="0"/>
                <a:cs typeface="Times New Roman" panose="02020603050405020304" pitchFamily="18" charset="0"/>
              </a:rPr>
              <a:t> 2004).</a:t>
            </a:r>
          </a:p>
          <a:p>
            <a:pPr algn="just"/>
            <a:r>
              <a:rPr lang="en-US" altLang="zh-CN" dirty="0" smtClean="0">
                <a:latin typeface="Times New Roman" panose="02020603050405020304" pitchFamily="18" charset="0"/>
                <a:cs typeface="Times New Roman" panose="02020603050405020304" pitchFamily="18" charset="0"/>
              </a:rPr>
              <a:t>Illiteracy appears to have a complex set of causes </a:t>
            </a:r>
            <a:r>
              <a:rPr lang="en-US" altLang="zh-CN" dirty="0">
                <a:latin typeface="Times New Roman" panose="02020603050405020304" pitchFamily="18" charset="0"/>
                <a:cs typeface="Times New Roman" panose="02020603050405020304" pitchFamily="18" charset="0"/>
              </a:rPr>
              <a:t>(Jones 1997, Ferrara 2000, </a:t>
            </a:r>
            <a:r>
              <a:rPr lang="en-US" altLang="zh-CN" dirty="0" err="1">
                <a:latin typeface="Times New Roman" panose="02020603050405020304" pitchFamily="18" charset="0"/>
                <a:cs typeface="Times New Roman" panose="02020603050405020304" pitchFamily="18" charset="0"/>
              </a:rPr>
              <a:t>Hyon</a:t>
            </a:r>
            <a:r>
              <a:rPr lang="en-US" altLang="zh-CN" dirty="0">
                <a:latin typeface="Times New Roman" panose="02020603050405020304" pitchFamily="18" charset="0"/>
                <a:cs typeface="Times New Roman" panose="02020603050405020304" pitchFamily="18" charset="0"/>
              </a:rPr>
              <a:t> 2004)</a:t>
            </a:r>
            <a:r>
              <a:rPr lang="en-US" altLang="zh-CN" dirty="0" smtClean="0">
                <a:latin typeface="Times New Roman" panose="02020603050405020304" pitchFamily="18" charset="0"/>
                <a:cs typeface="Times New Roman" panose="02020603050405020304" pitchFamily="18" charset="0"/>
              </a:rPr>
              <a:t>. </a:t>
            </a: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 causes of illiteracy have been widely investigated </a:t>
            </a:r>
            <a:r>
              <a:rPr lang="en-US" altLang="zh-CN" dirty="0">
                <a:latin typeface="Times New Roman" panose="02020603050405020304" pitchFamily="18" charset="0"/>
                <a:cs typeface="Times New Roman" panose="02020603050405020304" pitchFamily="18" charset="0"/>
              </a:rPr>
              <a:t>(Jones 1997, Ferrara 2000, </a:t>
            </a:r>
            <a:r>
              <a:rPr lang="en-US" altLang="zh-CN" dirty="0" err="1">
                <a:latin typeface="Times New Roman" panose="02020603050405020304" pitchFamily="18" charset="0"/>
                <a:cs typeface="Times New Roman" panose="02020603050405020304" pitchFamily="18" charset="0"/>
              </a:rPr>
              <a:t>Hyon</a:t>
            </a:r>
            <a:r>
              <a:rPr lang="en-US" altLang="zh-CN" dirty="0">
                <a:latin typeface="Times New Roman" panose="02020603050405020304" pitchFamily="18" charset="0"/>
                <a:cs typeface="Times New Roman" panose="02020603050405020304" pitchFamily="18" charset="0"/>
              </a:rPr>
              <a:t> 2004</a:t>
            </a:r>
            <a:r>
              <a:rPr lang="en-US" altLang="zh-CN" dirty="0" smtClean="0">
                <a:latin typeface="Times New Roman" panose="02020603050405020304" pitchFamily="18" charset="0"/>
                <a:cs typeface="Times New Roman" panose="02020603050405020304" pitchFamily="18" charset="0"/>
              </a:rPr>
              <a:t>).</a:t>
            </a:r>
          </a:p>
          <a:p>
            <a:pPr algn="just"/>
            <a:r>
              <a:rPr lang="en-US" altLang="zh-CN" dirty="0" smtClean="0">
                <a:latin typeface="Times New Roman" panose="02020603050405020304" pitchFamily="18" charset="0"/>
                <a:cs typeface="Times New Roman" panose="02020603050405020304" pitchFamily="18" charset="0"/>
              </a:rPr>
              <a:t>There have been several investigations into the causes of illiteracy </a:t>
            </a:r>
            <a:r>
              <a:rPr lang="en-US" altLang="zh-CN" dirty="0">
                <a:latin typeface="Times New Roman" panose="02020603050405020304" pitchFamily="18" charset="0"/>
                <a:cs typeface="Times New Roman" panose="02020603050405020304" pitchFamily="18" charset="0"/>
              </a:rPr>
              <a:t>(Jones 1997, Ferrara 2000, </a:t>
            </a:r>
            <a:r>
              <a:rPr lang="en-US" altLang="zh-CN" dirty="0" err="1">
                <a:latin typeface="Times New Roman" panose="02020603050405020304" pitchFamily="18" charset="0"/>
                <a:cs typeface="Times New Roman" panose="02020603050405020304" pitchFamily="18" charset="0"/>
              </a:rPr>
              <a:t>Hyon</a:t>
            </a:r>
            <a:r>
              <a:rPr lang="en-US" altLang="zh-CN" dirty="0">
                <a:latin typeface="Times New Roman" panose="02020603050405020304" pitchFamily="18" charset="0"/>
                <a:cs typeface="Times New Roman" panose="02020603050405020304" pitchFamily="18" charset="0"/>
              </a:rPr>
              <a:t> 2004</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053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13899" y="1978925"/>
            <a:ext cx="11477767" cy="3398293"/>
          </a:xfrm>
          <a:prstGeom prst="rect">
            <a:avLst/>
          </a:prstGeom>
        </p:spPr>
      </p:pic>
    </p:spTree>
    <p:extLst>
      <p:ext uri="{BB962C8B-B14F-4D97-AF65-F5344CB8AC3E}">
        <p14:creationId xmlns:p14="http://schemas.microsoft.com/office/powerpoint/2010/main" val="1122631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6040" y="1921159"/>
            <a:ext cx="10797760" cy="1937500"/>
          </a:xfrm>
          <a:prstGeom prst="rect">
            <a:avLst/>
          </a:prstGeom>
        </p:spPr>
      </p:pic>
    </p:spTree>
    <p:extLst>
      <p:ext uri="{BB962C8B-B14F-4D97-AF65-F5344CB8AC3E}">
        <p14:creationId xmlns:p14="http://schemas.microsoft.com/office/powerpoint/2010/main" val="1436890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Stage II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Reporting facts </a:t>
            </a:r>
            <a:r>
              <a:rPr lang="en-US" altLang="zh-CN" sz="3200" dirty="0" smtClean="0">
                <a:latin typeface="Times New Roman" panose="02020603050405020304" pitchFamily="18" charset="0"/>
                <a:cs typeface="Times New Roman" panose="02020603050405020304" pitchFamily="18" charset="0"/>
              </a:rPr>
              <a:t>(information prominent)</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The factors that control the concentration of aluminum in seawater are well known (</a:t>
            </a:r>
            <a:r>
              <a:rPr lang="en-US" altLang="zh-CN" sz="3200" dirty="0" err="1" smtClean="0">
                <a:latin typeface="Times New Roman" panose="02020603050405020304" pitchFamily="18" charset="0"/>
                <a:cs typeface="Times New Roman" panose="02020603050405020304" pitchFamily="18" charset="0"/>
              </a:rPr>
              <a:t>Krammer</a:t>
            </a:r>
            <a:r>
              <a:rPr lang="en-US" altLang="zh-CN" sz="3200" dirty="0" smtClean="0">
                <a:latin typeface="Times New Roman" panose="02020603050405020304" pitchFamily="18" charset="0"/>
                <a:cs typeface="Times New Roman" panose="02020603050405020304" pitchFamily="18" charset="0"/>
              </a:rPr>
              <a:t> 1979).</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019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en-US" altLang="zh-CN" b="1" dirty="0" smtClean="0">
                <a:latin typeface="Times New Roman" panose="02020603050405020304" pitchFamily="18" charset="0"/>
                <a:cs typeface="Times New Roman" panose="02020603050405020304" pitchFamily="18" charset="0"/>
              </a:rPr>
              <a:t>Stage II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09934"/>
            <a:ext cx="10515600" cy="5513696"/>
          </a:xfrm>
        </p:spPr>
        <p:txBody>
          <a:bodyPr>
            <a:normAutofit lnSpcReduction="10000"/>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General statements that describe the </a:t>
            </a:r>
            <a:r>
              <a:rPr lang="en-US" altLang="zh-CN" sz="3200" i="1" dirty="0" smtClean="0">
                <a:solidFill>
                  <a:srgbClr val="FF0000"/>
                </a:solidFill>
                <a:latin typeface="Times New Roman" panose="02020603050405020304" pitchFamily="18" charset="0"/>
                <a:cs typeface="Times New Roman" panose="02020603050405020304" pitchFamily="18" charset="0"/>
              </a:rPr>
              <a:t>level of research activity</a:t>
            </a:r>
            <a:r>
              <a:rPr lang="en-US" altLang="zh-CN" sz="3200" dirty="0" smtClean="0">
                <a:solidFill>
                  <a:srgbClr val="FF0000"/>
                </a:solidFill>
                <a:latin typeface="Times New Roman" panose="02020603050405020304" pitchFamily="18" charset="0"/>
                <a:cs typeface="Times New Roman" panose="02020603050405020304" pitchFamily="18" charset="0"/>
              </a:rPr>
              <a:t> in an area</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Many studies have been conducted on the prevalence of back pain in helicopter pilots.</a:t>
            </a:r>
          </a:p>
          <a:p>
            <a:r>
              <a:rPr lang="en-US" altLang="zh-CN" sz="3200" dirty="0" smtClean="0">
                <a:latin typeface="Times New Roman" panose="02020603050405020304" pitchFamily="18" charset="0"/>
                <a:cs typeface="Times New Roman" panose="02020603050405020304" pitchFamily="18" charset="0"/>
              </a:rPr>
              <a:t>Several researchers have studied </a:t>
            </a:r>
            <a:r>
              <a:rPr lang="en-US" altLang="zh-CN" sz="3200" dirty="0">
                <a:latin typeface="Times New Roman" panose="02020603050405020304" pitchFamily="18" charset="0"/>
                <a:cs typeface="Times New Roman" panose="02020603050405020304" pitchFamily="18" charset="0"/>
              </a:rPr>
              <a:t>the prevalence of back pain in helicopter pilots</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smtClean="0">
                <a:latin typeface="Times New Roman" panose="02020603050405020304" pitchFamily="18" charset="0"/>
                <a:cs typeface="Times New Roman" panose="02020603050405020304" pitchFamily="18" charset="0"/>
              </a:rPr>
              <a:t>The problem of back pain in helicopter has been the subject of much research in recent years.</a:t>
            </a:r>
          </a:p>
          <a:p>
            <a:r>
              <a:rPr lang="en-US" altLang="zh-CN" sz="3200" dirty="0" smtClean="0">
                <a:latin typeface="Times New Roman" panose="02020603050405020304" pitchFamily="18" charset="0"/>
                <a:cs typeface="Times New Roman" panose="02020603050405020304" pitchFamily="18" charset="0"/>
              </a:rPr>
              <a:t>There has been much research on the prevalence of back pain in helicopter pilots and other aviators.</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922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Improve the following sentence, please.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smtClean="0">
                <a:latin typeface="Times New Roman" panose="02020603050405020304" pitchFamily="18" charset="0"/>
                <a:cs typeface="Times New Roman" panose="02020603050405020304" pitchFamily="18" charset="0"/>
              </a:rPr>
              <a:t>Scientists for whom English is not their first language should not be at a disadvantage.</a:t>
            </a:r>
          </a:p>
          <a:p>
            <a:endParaRPr lang="en-US" altLang="zh-CN" sz="3200" dirty="0">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982" y="3647008"/>
            <a:ext cx="1181100" cy="2047875"/>
          </a:xfrm>
          <a:prstGeom prst="rect">
            <a:avLst/>
          </a:prstGeom>
        </p:spPr>
      </p:pic>
    </p:spTree>
    <p:extLst>
      <p:ext uri="{BB962C8B-B14F-4D97-AF65-F5344CB8AC3E}">
        <p14:creationId xmlns:p14="http://schemas.microsoft.com/office/powerpoint/2010/main" val="3795089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en-US" altLang="zh-CN" b="1" dirty="0" smtClean="0">
                <a:latin typeface="Times New Roman" panose="02020603050405020304" pitchFamily="18" charset="0"/>
                <a:cs typeface="Times New Roman" panose="02020603050405020304" pitchFamily="18" charset="0"/>
              </a:rPr>
              <a:t>Stage II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09934"/>
            <a:ext cx="10515600" cy="5513696"/>
          </a:xfrm>
        </p:spPr>
        <p:txBody>
          <a:bodyPr>
            <a:norm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Findings of </a:t>
            </a:r>
            <a:r>
              <a:rPr lang="en-US" altLang="zh-CN" sz="3200" i="1" dirty="0" smtClean="0">
                <a:solidFill>
                  <a:srgbClr val="FF0000"/>
                </a:solidFill>
                <a:latin typeface="Times New Roman" panose="02020603050405020304" pitchFamily="18" charset="0"/>
                <a:cs typeface="Times New Roman" panose="02020603050405020304" pitchFamily="18" charset="0"/>
              </a:rPr>
              <a:t>individual studies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Ross (1990) suggested that reducing the duration of school vacations may help children to retain more of what they learn in class.</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638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en-US" altLang="zh-CN" b="1" dirty="0" smtClean="0">
                <a:latin typeface="Times New Roman" panose="02020603050405020304" pitchFamily="18" charset="0"/>
                <a:cs typeface="Times New Roman" panose="02020603050405020304" pitchFamily="18" charset="0"/>
              </a:rPr>
              <a:t>Stage II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09934"/>
            <a:ext cx="10515600" cy="5513696"/>
          </a:xfrm>
        </p:spPr>
        <p:txBody>
          <a:bodyPr>
            <a:norm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Use verb tenses correctly</a:t>
            </a:r>
          </a:p>
          <a:p>
            <a:endParaRPr lang="en-US" altLang="zh-CN" sz="3200" dirty="0">
              <a:solidFill>
                <a:srgbClr val="FF0000"/>
              </a:solidFill>
              <a:latin typeface="Times New Roman" panose="02020603050405020304" pitchFamily="18" charset="0"/>
              <a:cs typeface="Times New Roman" panose="02020603050405020304" pitchFamily="18" charset="0"/>
            </a:endParaRPr>
          </a:p>
          <a:p>
            <a:r>
              <a:rPr lang="en-US" altLang="zh-CN" sz="3200" dirty="0" smtClean="0">
                <a:solidFill>
                  <a:srgbClr val="FF0000"/>
                </a:solidFill>
                <a:latin typeface="Times New Roman" panose="02020603050405020304" pitchFamily="18" charset="0"/>
                <a:cs typeface="Times New Roman" panose="02020603050405020304" pitchFamily="18" charset="0"/>
              </a:rPr>
              <a:t>---present tense for facts.</a:t>
            </a:r>
          </a:p>
          <a:p>
            <a:r>
              <a:rPr lang="en-US" altLang="zh-CN" sz="3200" dirty="0" smtClean="0">
                <a:solidFill>
                  <a:srgbClr val="FF0000"/>
                </a:solidFill>
                <a:latin typeface="Times New Roman" panose="02020603050405020304" pitchFamily="18" charset="0"/>
                <a:cs typeface="Times New Roman" panose="02020603050405020304" pitchFamily="18" charset="0"/>
              </a:rPr>
              <a:t>---present perfect tense for general statements.</a:t>
            </a:r>
          </a:p>
          <a:p>
            <a:r>
              <a:rPr lang="en-US" altLang="zh-CN" sz="3200" dirty="0" smtClean="0">
                <a:solidFill>
                  <a:srgbClr val="FF0000"/>
                </a:solidFill>
                <a:latin typeface="Times New Roman" panose="02020603050405020304" pitchFamily="18" charset="0"/>
                <a:cs typeface="Times New Roman" panose="02020603050405020304" pitchFamily="18" charset="0"/>
              </a:rPr>
              <a:t>---past tense for results limited to a single study.</a:t>
            </a:r>
            <a:endParaRPr lang="en-US" altLang="zh-CN" sz="3200" dirty="0" smtClean="0">
              <a:latin typeface="Times New Roman" panose="02020603050405020304" pitchFamily="18" charset="0"/>
              <a:cs typeface="Times New Roman" panose="02020603050405020304" pitchFamily="18" charset="0"/>
            </a:endParaRP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4084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en-US" altLang="zh-CN" b="1" dirty="0" smtClean="0">
                <a:latin typeface="Times New Roman" panose="02020603050405020304" pitchFamily="18" charset="0"/>
                <a:cs typeface="Times New Roman" panose="02020603050405020304" pitchFamily="18" charset="0"/>
              </a:rPr>
              <a:t>Stage II Again!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09934"/>
            <a:ext cx="10515600" cy="5513696"/>
          </a:xfrm>
        </p:spPr>
        <p:txBody>
          <a:bodyPr>
            <a:norm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Findings of </a:t>
            </a:r>
            <a:r>
              <a:rPr lang="en-US" altLang="zh-CN" sz="3200" i="1" dirty="0" smtClean="0">
                <a:solidFill>
                  <a:srgbClr val="FF0000"/>
                </a:solidFill>
                <a:latin typeface="Times New Roman" panose="02020603050405020304" pitchFamily="18" charset="0"/>
                <a:cs typeface="Times New Roman" panose="02020603050405020304" pitchFamily="18" charset="0"/>
              </a:rPr>
              <a:t>individual studies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Ross (1990) suggested that reducing the duration of school vacations </a:t>
            </a:r>
            <a:r>
              <a:rPr lang="en-US" altLang="zh-CN" sz="3200" dirty="0" smtClean="0">
                <a:solidFill>
                  <a:srgbClr val="FF0000"/>
                </a:solidFill>
                <a:latin typeface="Times New Roman" panose="02020603050405020304" pitchFamily="18" charset="0"/>
                <a:cs typeface="Times New Roman" panose="02020603050405020304" pitchFamily="18" charset="0"/>
              </a:rPr>
              <a:t>may</a:t>
            </a:r>
            <a:r>
              <a:rPr lang="en-US" altLang="zh-CN" sz="3200" dirty="0" smtClean="0">
                <a:latin typeface="Times New Roman" panose="02020603050405020304" pitchFamily="18" charset="0"/>
                <a:cs typeface="Times New Roman" panose="02020603050405020304" pitchFamily="18" charset="0"/>
              </a:rPr>
              <a:t> help children to retain more of what they learn in class.</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798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1319"/>
            <a:ext cx="10515600" cy="5685644"/>
          </a:xfrm>
        </p:spPr>
        <p:txBody>
          <a:bodyPr/>
          <a:lstStyle/>
          <a:p>
            <a:r>
              <a:rPr lang="en-US" altLang="zh-CN" dirty="0" smtClean="0"/>
              <a:t>When you believe the findings you are citing are facts, use the present tense in the complement verb.</a:t>
            </a:r>
          </a:p>
          <a:p>
            <a:endParaRPr lang="en-US" altLang="zh-CN" dirty="0"/>
          </a:p>
          <a:p>
            <a:r>
              <a:rPr lang="en-US" altLang="zh-CN" sz="3200" dirty="0" err="1" smtClean="0">
                <a:latin typeface="Times New Roman" panose="02020603050405020304" pitchFamily="18" charset="0"/>
                <a:cs typeface="Times New Roman" panose="02020603050405020304" pitchFamily="18" charset="0"/>
              </a:rPr>
              <a:t>Sillen</a:t>
            </a:r>
            <a:r>
              <a:rPr lang="en-US" altLang="zh-CN" sz="3200" dirty="0" smtClean="0">
                <a:latin typeface="Times New Roman" panose="02020603050405020304" pitchFamily="18" charset="0"/>
                <a:cs typeface="Times New Roman" panose="02020603050405020304" pitchFamily="18" charset="0"/>
              </a:rPr>
              <a:t> showed that aluminum in seawater </a:t>
            </a:r>
            <a:r>
              <a:rPr lang="en-US" altLang="zh-CN" sz="3200" u="sng" dirty="0" smtClean="0">
                <a:latin typeface="Times New Roman" panose="02020603050405020304" pitchFamily="18" charset="0"/>
                <a:cs typeface="Times New Roman" panose="02020603050405020304" pitchFamily="18" charset="0"/>
              </a:rPr>
              <a:t>is</a:t>
            </a:r>
            <a:r>
              <a:rPr lang="en-US" altLang="zh-CN" sz="3200" dirty="0" smtClean="0">
                <a:latin typeface="Times New Roman" panose="02020603050405020304" pitchFamily="18" charset="0"/>
                <a:cs typeface="Times New Roman" panose="02020603050405020304" pitchFamily="18" charset="0"/>
              </a:rPr>
              <a:t> regulated by a thermodynamic balance.</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443" y="2361347"/>
            <a:ext cx="2647950" cy="1562100"/>
          </a:xfrm>
          <a:prstGeom prst="rect">
            <a:avLst/>
          </a:prstGeom>
        </p:spPr>
      </p:pic>
    </p:spTree>
    <p:extLst>
      <p:ext uri="{BB962C8B-B14F-4D97-AF65-F5344CB8AC3E}">
        <p14:creationId xmlns:p14="http://schemas.microsoft.com/office/powerpoint/2010/main" val="17710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1319"/>
            <a:ext cx="10515600" cy="5685644"/>
          </a:xfrm>
        </p:spPr>
        <p:txBody>
          <a:bodyPr/>
          <a:lstStyle/>
          <a:p>
            <a:r>
              <a:rPr lang="en-US" altLang="zh-CN" dirty="0" smtClean="0"/>
              <a:t>When you believe the findings are restricted to the specific study you are citing, use the past tense in the complement verb.</a:t>
            </a:r>
          </a:p>
          <a:p>
            <a:endParaRPr lang="en-US" altLang="zh-CN" dirty="0"/>
          </a:p>
          <a:p>
            <a:r>
              <a:rPr lang="en-US" altLang="zh-CN" sz="3200" dirty="0" smtClean="0">
                <a:latin typeface="Times New Roman" panose="02020603050405020304" pitchFamily="18" charset="0"/>
                <a:cs typeface="Times New Roman" panose="02020603050405020304" pitchFamily="18" charset="0"/>
              </a:rPr>
              <a:t>Abramson reported that mobile students </a:t>
            </a:r>
            <a:r>
              <a:rPr lang="en-US" altLang="zh-CN" sz="3200" u="sng" dirty="0" smtClean="0">
                <a:latin typeface="Times New Roman" panose="02020603050405020304" pitchFamily="18" charset="0"/>
                <a:cs typeface="Times New Roman" panose="02020603050405020304" pitchFamily="18" charset="0"/>
              </a:rPr>
              <a:t>had</a:t>
            </a:r>
            <a:r>
              <a:rPr lang="en-US" altLang="zh-CN" sz="3200" dirty="0" smtClean="0">
                <a:latin typeface="Times New Roman" panose="02020603050405020304" pitchFamily="18" charset="0"/>
                <a:cs typeface="Times New Roman" panose="02020603050405020304" pitchFamily="18" charset="0"/>
              </a:rPr>
              <a:t> lower academic performance.</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443" y="2361347"/>
            <a:ext cx="2647950" cy="1562100"/>
          </a:xfrm>
          <a:prstGeom prst="rect">
            <a:avLst/>
          </a:prstGeom>
        </p:spPr>
      </p:pic>
    </p:spTree>
    <p:extLst>
      <p:ext uri="{BB962C8B-B14F-4D97-AF65-F5344CB8AC3E}">
        <p14:creationId xmlns:p14="http://schemas.microsoft.com/office/powerpoint/2010/main" val="181663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1319"/>
            <a:ext cx="10515600" cy="5685644"/>
          </a:xfrm>
        </p:spPr>
        <p:txBody>
          <a:bodyPr/>
          <a:lstStyle/>
          <a:p>
            <a:r>
              <a:rPr lang="en-US" altLang="zh-CN" dirty="0" smtClean="0"/>
              <a:t>If the findings you are citing were seen by the original authors as tentative, or were only suggestions or proposals rather than findings, use tentative verbs for the verb of report, and a modal auxiliary with the complement verb.</a:t>
            </a:r>
          </a:p>
          <a:p>
            <a:endParaRPr lang="en-US" altLang="zh-CN" dirty="0"/>
          </a:p>
          <a:p>
            <a:r>
              <a:rPr lang="en-US" altLang="zh-CN" sz="3200" dirty="0" err="1" smtClean="0">
                <a:latin typeface="Times New Roman" panose="02020603050405020304" pitchFamily="18" charset="0"/>
                <a:cs typeface="Times New Roman" panose="02020603050405020304" pitchFamily="18" charset="0"/>
              </a:rPr>
              <a:t>Bennekom</a:t>
            </a:r>
            <a:r>
              <a:rPr lang="en-US" altLang="zh-CN" sz="3200" dirty="0" smtClean="0">
                <a:latin typeface="Times New Roman" panose="02020603050405020304" pitchFamily="18" charset="0"/>
                <a:cs typeface="Times New Roman" panose="02020603050405020304" pitchFamily="18" charset="0"/>
              </a:rPr>
              <a:t> proposed that aluminum </a:t>
            </a:r>
            <a:r>
              <a:rPr lang="en-US" altLang="zh-CN" sz="3200" u="sng" dirty="0" smtClean="0">
                <a:latin typeface="Times New Roman" panose="02020603050405020304" pitchFamily="18" charset="0"/>
                <a:cs typeface="Times New Roman" panose="02020603050405020304" pitchFamily="18" charset="0"/>
              </a:rPr>
              <a:t>may be </a:t>
            </a:r>
            <a:r>
              <a:rPr lang="en-US" altLang="zh-CN" sz="3200" dirty="0" smtClean="0">
                <a:latin typeface="Times New Roman" panose="02020603050405020304" pitchFamily="18" charset="0"/>
                <a:cs typeface="Times New Roman" panose="02020603050405020304" pitchFamily="18" charset="0"/>
              </a:rPr>
              <a:t>common in diatom residues.</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850" y="3944487"/>
            <a:ext cx="2647950" cy="1562100"/>
          </a:xfrm>
          <a:prstGeom prst="rect">
            <a:avLst/>
          </a:prstGeom>
        </p:spPr>
      </p:pic>
    </p:spTree>
    <p:extLst>
      <p:ext uri="{BB962C8B-B14F-4D97-AF65-F5344CB8AC3E}">
        <p14:creationId xmlns:p14="http://schemas.microsoft.com/office/powerpoint/2010/main" val="19958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例外</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1069" y="805218"/>
            <a:ext cx="11614244" cy="3798499"/>
          </a:xfrm>
          <a:prstGeom prst="rect">
            <a:avLst/>
          </a:prstGeom>
        </p:spPr>
      </p:pic>
    </p:spTree>
    <p:extLst>
      <p:ext uri="{BB962C8B-B14F-4D97-AF65-F5344CB8AC3E}">
        <p14:creationId xmlns:p14="http://schemas.microsoft.com/office/powerpoint/2010/main" val="1741236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68486" y="136478"/>
            <a:ext cx="11846010" cy="6509982"/>
          </a:xfrm>
          <a:prstGeom prst="rect">
            <a:avLst/>
          </a:prstGeom>
        </p:spPr>
      </p:pic>
    </p:spTree>
    <p:extLst>
      <p:ext uri="{BB962C8B-B14F-4D97-AF65-F5344CB8AC3E}">
        <p14:creationId xmlns:p14="http://schemas.microsoft.com/office/powerpoint/2010/main" val="398366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Stage III</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t>However, few studies have been </a:t>
            </a:r>
            <a:r>
              <a:rPr lang="en-US" altLang="zh-CN" dirty="0" smtClean="0"/>
              <a:t>done on surface-residue loss.</a:t>
            </a:r>
          </a:p>
          <a:p>
            <a:endParaRPr lang="en-US" altLang="zh-CN" dirty="0"/>
          </a:p>
          <a:p>
            <a:r>
              <a:rPr lang="en-US" altLang="zh-CN" b="1" dirty="0" smtClean="0"/>
              <a:t>However, little research has been </a:t>
            </a:r>
            <a:r>
              <a:rPr lang="en-US" altLang="zh-CN" dirty="0" smtClean="0"/>
              <a:t>devoted to surface-residue loss.</a:t>
            </a:r>
          </a:p>
          <a:p>
            <a:endParaRPr lang="en-US" altLang="zh-CN" dirty="0"/>
          </a:p>
          <a:p>
            <a:r>
              <a:rPr lang="en-US" altLang="zh-CN" b="1" dirty="0" smtClean="0"/>
              <a:t>However,</a:t>
            </a:r>
            <a:r>
              <a:rPr lang="en-US" altLang="zh-CN" dirty="0" smtClean="0"/>
              <a:t> insufficient data </a:t>
            </a:r>
            <a:r>
              <a:rPr lang="en-US" altLang="zh-CN" b="1" dirty="0" smtClean="0"/>
              <a:t>are</a:t>
            </a:r>
            <a:r>
              <a:rPr lang="en-US" altLang="zh-CN" dirty="0" smtClean="0"/>
              <a:t> available on surface-residue loss.</a:t>
            </a:r>
          </a:p>
          <a:p>
            <a:endParaRPr lang="en-US" altLang="zh-CN" dirty="0"/>
          </a:p>
          <a:p>
            <a:r>
              <a:rPr lang="en-US" altLang="zh-CN" b="1" dirty="0" smtClean="0"/>
              <a:t>However, few studies consider </a:t>
            </a:r>
            <a:r>
              <a:rPr lang="en-US" altLang="zh-CN" dirty="0" smtClean="0"/>
              <a:t>changes in operating performance.</a:t>
            </a:r>
            <a:endParaRPr lang="zh-CN" altLang="en-US" dirty="0"/>
          </a:p>
        </p:txBody>
      </p:sp>
    </p:spTree>
    <p:extLst>
      <p:ext uri="{BB962C8B-B14F-4D97-AF65-F5344CB8AC3E}">
        <p14:creationId xmlns:p14="http://schemas.microsoft.com/office/powerpoint/2010/main" val="16941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78226" y="2593075"/>
            <a:ext cx="11104258" cy="2088107"/>
          </a:xfrm>
          <a:prstGeom prst="rect">
            <a:avLst/>
          </a:prstGeom>
        </p:spPr>
      </p:pic>
    </p:spTree>
    <p:extLst>
      <p:ext uri="{BB962C8B-B14F-4D97-AF65-F5344CB8AC3E}">
        <p14:creationId xmlns:p14="http://schemas.microsoft.com/office/powerpoint/2010/main" val="40534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Improve the following sentence, please.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smtClean="0">
                <a:latin typeface="Times New Roman" panose="02020603050405020304" pitchFamily="18" charset="0"/>
                <a:cs typeface="Times New Roman" panose="02020603050405020304" pitchFamily="18" charset="0"/>
              </a:rPr>
              <a:t>Scientists for whom English is not their first language should not be at a disadvantage.</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Scientists for whom English is a second language should have the same status as native speakers.</a:t>
            </a:r>
          </a:p>
          <a:p>
            <a:endParaRPr lang="en-US" altLang="zh-CN"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99252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7797" y="1433015"/>
            <a:ext cx="11054687" cy="2232235"/>
          </a:xfrm>
          <a:prstGeom prst="rect">
            <a:avLst/>
          </a:prstGeom>
        </p:spPr>
      </p:pic>
    </p:spTree>
    <p:extLst>
      <p:ext uri="{BB962C8B-B14F-4D97-AF65-F5344CB8AC3E}">
        <p14:creationId xmlns:p14="http://schemas.microsoft.com/office/powerpoint/2010/main" val="767556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10991" y="2674960"/>
            <a:ext cx="10494071" cy="1774209"/>
          </a:xfrm>
          <a:prstGeom prst="rect">
            <a:avLst/>
          </a:prstGeom>
        </p:spPr>
      </p:pic>
    </p:spTree>
    <p:extLst>
      <p:ext uri="{BB962C8B-B14F-4D97-AF65-F5344CB8AC3E}">
        <p14:creationId xmlns:p14="http://schemas.microsoft.com/office/powerpoint/2010/main" val="2762152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8540" y="1064525"/>
            <a:ext cx="10881114" cy="2977862"/>
          </a:xfrm>
          <a:prstGeom prst="rect">
            <a:avLst/>
          </a:prstGeom>
        </p:spPr>
      </p:pic>
    </p:spTree>
    <p:extLst>
      <p:ext uri="{BB962C8B-B14F-4D97-AF65-F5344CB8AC3E}">
        <p14:creationId xmlns:p14="http://schemas.microsoft.com/office/powerpoint/2010/main" val="286965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25548" y="1105469"/>
            <a:ext cx="11366117" cy="2681281"/>
          </a:xfrm>
          <a:prstGeom prst="rect">
            <a:avLst/>
          </a:prstGeom>
        </p:spPr>
      </p:pic>
    </p:spTree>
    <p:extLst>
      <p:ext uri="{BB962C8B-B14F-4D97-AF65-F5344CB8AC3E}">
        <p14:creationId xmlns:p14="http://schemas.microsoft.com/office/powerpoint/2010/main" val="66748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Stage IV</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t>You may write the statement of purpose from one of two alternative orientations.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838" y="3139281"/>
            <a:ext cx="2638425" cy="1724025"/>
          </a:xfrm>
          <a:prstGeom prst="rect">
            <a:avLst/>
          </a:prstGeom>
        </p:spPr>
      </p:pic>
    </p:spTree>
    <p:extLst>
      <p:ext uri="{BB962C8B-B14F-4D97-AF65-F5344CB8AC3E}">
        <p14:creationId xmlns:p14="http://schemas.microsoft.com/office/powerpoint/2010/main" val="27139997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Stage IV</a:t>
            </a:r>
            <a:endParaRPr lang="zh-CN" altLang="en-US" dirty="0"/>
          </a:p>
        </p:txBody>
      </p:sp>
      <p:sp>
        <p:nvSpPr>
          <p:cNvPr id="3" name="内容占位符 2"/>
          <p:cNvSpPr>
            <a:spLocks noGrp="1"/>
          </p:cNvSpPr>
          <p:nvPr>
            <p:ph idx="1"/>
          </p:nvPr>
        </p:nvSpPr>
        <p:spPr/>
        <p:txBody>
          <a:bodyPr/>
          <a:lstStyle/>
          <a:p>
            <a:r>
              <a:rPr lang="en-US" altLang="zh-CN" dirty="0" smtClean="0"/>
              <a:t>The orientation of the statement of purpose may be towards the report itself.</a:t>
            </a:r>
          </a:p>
          <a:p>
            <a:endParaRPr lang="en-US" altLang="zh-CN" dirty="0"/>
          </a:p>
          <a:p>
            <a:r>
              <a:rPr lang="en-US" altLang="zh-CN" dirty="0" smtClean="0"/>
              <a:t>Or</a:t>
            </a:r>
          </a:p>
          <a:p>
            <a:endParaRPr lang="en-US" altLang="zh-CN" dirty="0"/>
          </a:p>
          <a:p>
            <a:r>
              <a:rPr lang="en-US" altLang="zh-CN" dirty="0" smtClean="0"/>
              <a:t>The orientation of the statement of purpose may be towards the research activity.</a:t>
            </a:r>
            <a:endParaRPr lang="zh-CN" altLang="en-US" dirty="0"/>
          </a:p>
        </p:txBody>
      </p:sp>
    </p:spTree>
    <p:extLst>
      <p:ext uri="{BB962C8B-B14F-4D97-AF65-F5344CB8AC3E}">
        <p14:creationId xmlns:p14="http://schemas.microsoft.com/office/powerpoint/2010/main" val="2357459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Stage IV</a:t>
            </a:r>
            <a:endParaRPr lang="zh-CN" altLang="en-US" dirty="0"/>
          </a:p>
        </p:txBody>
      </p:sp>
      <p:sp>
        <p:nvSpPr>
          <p:cNvPr id="3" name="内容占位符 2"/>
          <p:cNvSpPr>
            <a:spLocks noGrp="1"/>
          </p:cNvSpPr>
          <p:nvPr>
            <p:ph idx="1"/>
          </p:nvPr>
        </p:nvSpPr>
        <p:spPr/>
        <p:txBody>
          <a:bodyPr/>
          <a:lstStyle/>
          <a:p>
            <a:r>
              <a:rPr lang="en-US" altLang="zh-CN" dirty="0" smtClean="0"/>
              <a:t>Report orientation</a:t>
            </a:r>
          </a:p>
          <a:p>
            <a:endParaRPr lang="en-US" altLang="zh-CN" dirty="0"/>
          </a:p>
          <a:p>
            <a:r>
              <a:rPr lang="en-US" altLang="zh-CN" dirty="0" smtClean="0"/>
              <a:t>The purpose of this paper/</a:t>
            </a:r>
          </a:p>
          <a:p>
            <a:r>
              <a:rPr lang="en-US" altLang="zh-CN" dirty="0" smtClean="0"/>
              <a:t>The aim of the present paper/</a:t>
            </a:r>
          </a:p>
          <a:p>
            <a:r>
              <a:rPr lang="en-US" altLang="zh-CN" dirty="0" smtClean="0"/>
              <a:t>The objective of this report</a:t>
            </a:r>
          </a:p>
          <a:p>
            <a:endParaRPr lang="en-US" altLang="zh-CN" dirty="0"/>
          </a:p>
          <a:p>
            <a:r>
              <a:rPr lang="en-US" altLang="zh-CN" dirty="0"/>
              <a:t>i</a:t>
            </a:r>
            <a:r>
              <a:rPr lang="en-US" altLang="zh-CN" dirty="0" smtClean="0"/>
              <a:t>s to determine whether an automatic measurement system can be applied to educational settings.</a:t>
            </a:r>
            <a:endParaRPr lang="zh-CN" altLang="en-US" dirty="0"/>
          </a:p>
        </p:txBody>
      </p:sp>
    </p:spTree>
    <p:extLst>
      <p:ext uri="{BB962C8B-B14F-4D97-AF65-F5344CB8AC3E}">
        <p14:creationId xmlns:p14="http://schemas.microsoft.com/office/powerpoint/2010/main" val="24849358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Stage IV</a:t>
            </a:r>
            <a:endParaRPr lang="zh-CN" altLang="en-US" dirty="0"/>
          </a:p>
        </p:txBody>
      </p:sp>
      <p:sp>
        <p:nvSpPr>
          <p:cNvPr id="3" name="内容占位符 2"/>
          <p:cNvSpPr>
            <a:spLocks noGrp="1"/>
          </p:cNvSpPr>
          <p:nvPr>
            <p:ph idx="1"/>
          </p:nvPr>
        </p:nvSpPr>
        <p:spPr/>
        <p:txBody>
          <a:bodyPr/>
          <a:lstStyle/>
          <a:p>
            <a:r>
              <a:rPr lang="en-US" altLang="zh-CN" dirty="0" smtClean="0"/>
              <a:t>Research orientation</a:t>
            </a:r>
          </a:p>
          <a:p>
            <a:endParaRPr lang="en-US" altLang="zh-CN" dirty="0"/>
          </a:p>
          <a:p>
            <a:r>
              <a:rPr lang="en-US" altLang="zh-CN" dirty="0" smtClean="0"/>
              <a:t>The purpose of this paper/</a:t>
            </a:r>
          </a:p>
          <a:p>
            <a:r>
              <a:rPr lang="en-US" altLang="zh-CN" dirty="0" smtClean="0"/>
              <a:t>The aim of the present paper/</a:t>
            </a:r>
          </a:p>
          <a:p>
            <a:r>
              <a:rPr lang="en-US" altLang="zh-CN" dirty="0" smtClean="0"/>
              <a:t>The objective of this report</a:t>
            </a:r>
          </a:p>
          <a:p>
            <a:endParaRPr lang="en-US" altLang="zh-CN" dirty="0"/>
          </a:p>
          <a:p>
            <a:r>
              <a:rPr lang="en-US" altLang="zh-CN" dirty="0" smtClean="0"/>
              <a:t>was to determine whether an automatic measurement system can be applied to educational settings. </a:t>
            </a:r>
            <a:endParaRPr lang="zh-CN" altLang="en-US" dirty="0"/>
          </a:p>
        </p:txBody>
      </p:sp>
    </p:spTree>
    <p:extLst>
      <p:ext uri="{BB962C8B-B14F-4D97-AF65-F5344CB8AC3E}">
        <p14:creationId xmlns:p14="http://schemas.microsoft.com/office/powerpoint/2010/main" val="41941315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3109" y="2183641"/>
            <a:ext cx="11715852" cy="2088107"/>
          </a:xfrm>
          <a:prstGeom prst="rect">
            <a:avLst/>
          </a:prstGeom>
        </p:spPr>
      </p:pic>
    </p:spTree>
    <p:extLst>
      <p:ext uri="{BB962C8B-B14F-4D97-AF65-F5344CB8AC3E}">
        <p14:creationId xmlns:p14="http://schemas.microsoft.com/office/powerpoint/2010/main" val="1289667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03051" y="2579428"/>
            <a:ext cx="11265239" cy="1624082"/>
          </a:xfrm>
          <a:prstGeom prst="rect">
            <a:avLst/>
          </a:prstGeom>
        </p:spPr>
      </p:pic>
    </p:spTree>
    <p:extLst>
      <p:ext uri="{BB962C8B-B14F-4D97-AF65-F5344CB8AC3E}">
        <p14:creationId xmlns:p14="http://schemas.microsoft.com/office/powerpoint/2010/main" val="310990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Improve the following sentence, please.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smtClean="0">
                <a:latin typeface="Times New Roman" panose="02020603050405020304" pitchFamily="18" charset="0"/>
                <a:cs typeface="Times New Roman" panose="02020603050405020304" pitchFamily="18" charset="0"/>
              </a:rPr>
              <a:t>Scientists for whom English is not their first language should not be at a disadvantage.</a:t>
            </a:r>
          </a:p>
          <a:p>
            <a:r>
              <a:rPr lang="en-US" altLang="zh-CN" sz="3200" dirty="0" smtClean="0">
                <a:latin typeface="Times New Roman" panose="02020603050405020304" pitchFamily="18" charset="0"/>
                <a:cs typeface="Times New Roman" panose="02020603050405020304" pitchFamily="18" charset="0"/>
              </a:rPr>
              <a:t>Scientists for whom English is a second language should have the same status as native speakers.</a:t>
            </a:r>
          </a:p>
          <a:p>
            <a:endParaRPr lang="en-US" altLang="zh-CN" sz="3200"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Generally, positive sentences are easier to understand and more simple to construct than negative ones (</a:t>
            </a:r>
            <a:r>
              <a:rPr lang="en-US" altLang="zh-CN" sz="3200" b="1" dirty="0" err="1" smtClean="0">
                <a:latin typeface="Times New Roman" panose="02020603050405020304" pitchFamily="18" charset="0"/>
                <a:cs typeface="Times New Roman" panose="02020603050405020304" pitchFamily="18" charset="0"/>
              </a:rPr>
              <a:t>Skern</a:t>
            </a:r>
            <a:r>
              <a:rPr lang="en-US" altLang="zh-CN" sz="3200" b="1" dirty="0" smtClean="0">
                <a:latin typeface="Times New Roman" panose="02020603050405020304" pitchFamily="18" charset="0"/>
                <a:cs typeface="Times New Roman" panose="02020603050405020304" pitchFamily="18" charset="0"/>
              </a:rPr>
              <a:t> 2014: 30).</a:t>
            </a:r>
          </a:p>
          <a:p>
            <a:endParaRPr lang="en-US" altLang="zh-CN"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360067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46304" y="1690688"/>
            <a:ext cx="11236179" cy="2641225"/>
          </a:xfrm>
          <a:prstGeom prst="rect">
            <a:avLst/>
          </a:prstGeom>
        </p:spPr>
      </p:pic>
    </p:spTree>
    <p:extLst>
      <p:ext uri="{BB962C8B-B14F-4D97-AF65-F5344CB8AC3E}">
        <p14:creationId xmlns:p14="http://schemas.microsoft.com/office/powerpoint/2010/main" val="2866766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52635" y="1825624"/>
            <a:ext cx="11166326" cy="2541659"/>
          </a:xfrm>
          <a:prstGeom prst="rect">
            <a:avLst/>
          </a:prstGeom>
        </p:spPr>
      </p:pic>
    </p:spTree>
    <p:extLst>
      <p:ext uri="{BB962C8B-B14F-4D97-AF65-F5344CB8AC3E}">
        <p14:creationId xmlns:p14="http://schemas.microsoft.com/office/powerpoint/2010/main" val="2032001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9557" y="1690688"/>
            <a:ext cx="11286699" cy="2062312"/>
          </a:xfrm>
          <a:prstGeom prst="rect">
            <a:avLst/>
          </a:prstGeom>
        </p:spPr>
      </p:pic>
    </p:spTree>
    <p:extLst>
      <p:ext uri="{BB962C8B-B14F-4D97-AF65-F5344CB8AC3E}">
        <p14:creationId xmlns:p14="http://schemas.microsoft.com/office/powerpoint/2010/main" val="4252481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Stage </a:t>
            </a:r>
            <a:r>
              <a:rPr lang="en-US" altLang="zh-CN" b="1" dirty="0" smtClean="0">
                <a:latin typeface="Times New Roman" panose="02020603050405020304" pitchFamily="18" charset="0"/>
                <a:cs typeface="Times New Roman" panose="02020603050405020304" pitchFamily="18" charset="0"/>
              </a:rPr>
              <a:t>V</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7143" y="2661314"/>
            <a:ext cx="5694944" cy="1716858"/>
          </a:xfrm>
        </p:spPr>
      </p:pic>
    </p:spTree>
    <p:extLst>
      <p:ext uri="{BB962C8B-B14F-4D97-AF65-F5344CB8AC3E}">
        <p14:creationId xmlns:p14="http://schemas.microsoft.com/office/powerpoint/2010/main" val="2088905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53273" y="2688609"/>
            <a:ext cx="10592482" cy="803629"/>
          </a:xfrm>
          <a:prstGeom prst="rect">
            <a:avLst/>
          </a:prstGeom>
        </p:spPr>
      </p:pic>
      <p:pic>
        <p:nvPicPr>
          <p:cNvPr id="5" name="图片 4"/>
          <p:cNvPicPr>
            <a:picLocks noChangeAspect="1"/>
          </p:cNvPicPr>
          <p:nvPr/>
        </p:nvPicPr>
        <p:blipFill>
          <a:blip r:embed="rId3"/>
          <a:stretch>
            <a:fillRect/>
          </a:stretch>
        </p:blipFill>
        <p:spPr>
          <a:xfrm>
            <a:off x="838200" y="3627175"/>
            <a:ext cx="10515599" cy="947550"/>
          </a:xfrm>
          <a:prstGeom prst="rect">
            <a:avLst/>
          </a:prstGeom>
        </p:spPr>
      </p:pic>
    </p:spTree>
    <p:extLst>
      <p:ext uri="{BB962C8B-B14F-4D97-AF65-F5344CB8AC3E}">
        <p14:creationId xmlns:p14="http://schemas.microsoft.com/office/powerpoint/2010/main" val="3506770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7797"/>
            <a:ext cx="10515600" cy="5549166"/>
          </a:xfrm>
        </p:spPr>
        <p:txBody>
          <a:bodyPr/>
          <a:lstStyle/>
          <a:p>
            <a:r>
              <a:rPr lang="en-US" altLang="zh-CN" dirty="0" smtClean="0"/>
              <a:t>This research may provide an alternative to the problem of manually demonstrating instrumentation principles in classroom environments.</a:t>
            </a:r>
          </a:p>
          <a:p>
            <a:endParaRPr lang="en-US" altLang="zh-CN" dirty="0"/>
          </a:p>
          <a:p>
            <a:r>
              <a:rPr lang="en-US" altLang="zh-CN" dirty="0" smtClean="0"/>
              <a:t>Both of the factors under investigation in this study may be of importance in explaining the irregular occurrence of this disease.</a:t>
            </a:r>
          </a:p>
          <a:p>
            <a:endParaRPr lang="en-US" altLang="zh-CN" dirty="0" smtClean="0"/>
          </a:p>
          <a:p>
            <a:r>
              <a:rPr lang="en-US" altLang="zh-CN" dirty="0" smtClean="0"/>
              <a:t>The </a:t>
            </a:r>
            <a:r>
              <a:rPr lang="en-US" altLang="zh-CN" dirty="0"/>
              <a:t>results of this study could be useful to educators responsible for planning course work in consumer education.</a:t>
            </a:r>
          </a:p>
          <a:p>
            <a:endParaRPr lang="en-US" altLang="zh-CN" dirty="0"/>
          </a:p>
          <a:p>
            <a:r>
              <a:rPr lang="en-US" altLang="zh-CN" dirty="0" smtClean="0"/>
              <a:t>Results of this study may suggest a broader hypothesis for further research into the effects of atmospheric chemicals on rubber.</a:t>
            </a:r>
            <a:endParaRPr lang="zh-CN" altLang="en-US" dirty="0"/>
          </a:p>
        </p:txBody>
      </p:sp>
    </p:spTree>
    <p:extLst>
      <p:ext uri="{BB962C8B-B14F-4D97-AF65-F5344CB8AC3E}">
        <p14:creationId xmlns:p14="http://schemas.microsoft.com/office/powerpoint/2010/main" val="5087441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Which two are of practical value?</a:t>
            </a:r>
          </a:p>
          <a:p>
            <a:r>
              <a:rPr lang="en-US" altLang="zh-CN" dirty="0" smtClean="0"/>
              <a:t>Which two are of theoretical value?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534" y="1196454"/>
            <a:ext cx="2381250" cy="1981200"/>
          </a:xfrm>
          <a:prstGeom prst="rect">
            <a:avLst/>
          </a:prstGeom>
        </p:spPr>
      </p:pic>
    </p:spTree>
    <p:extLst>
      <p:ext uri="{BB962C8B-B14F-4D97-AF65-F5344CB8AC3E}">
        <p14:creationId xmlns:p14="http://schemas.microsoft.com/office/powerpoint/2010/main" val="3165946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Practical value:</a:t>
            </a:r>
          </a:p>
          <a:p>
            <a:endParaRPr lang="en-US" altLang="zh-CN" dirty="0"/>
          </a:p>
          <a:p>
            <a:r>
              <a:rPr lang="en-US" altLang="zh-CN" dirty="0" smtClean="0"/>
              <a:t>This </a:t>
            </a:r>
            <a:r>
              <a:rPr lang="en-US" altLang="zh-CN" dirty="0"/>
              <a:t>research may provide an alternative to the problem of manually demonstrating instrumentation principles in classroom environments.</a:t>
            </a:r>
          </a:p>
          <a:p>
            <a:endParaRPr lang="en-US" altLang="zh-CN" dirty="0"/>
          </a:p>
          <a:p>
            <a:r>
              <a:rPr lang="en-US" altLang="zh-CN" dirty="0" smtClean="0"/>
              <a:t>The </a:t>
            </a:r>
            <a:r>
              <a:rPr lang="en-US" altLang="zh-CN" dirty="0"/>
              <a:t>results of this study could be useful to educators responsible for planning course work in consumer education.</a:t>
            </a:r>
          </a:p>
          <a:p>
            <a:endParaRPr lang="zh-CN" altLang="en-US" dirty="0"/>
          </a:p>
        </p:txBody>
      </p:sp>
    </p:spTree>
    <p:extLst>
      <p:ext uri="{BB962C8B-B14F-4D97-AF65-F5344CB8AC3E}">
        <p14:creationId xmlns:p14="http://schemas.microsoft.com/office/powerpoint/2010/main" val="5166541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Theoretical value</a:t>
            </a:r>
          </a:p>
          <a:p>
            <a:endParaRPr lang="en-US" altLang="zh-CN" dirty="0"/>
          </a:p>
          <a:p>
            <a:r>
              <a:rPr lang="en-US" altLang="zh-CN" dirty="0" smtClean="0"/>
              <a:t>Both </a:t>
            </a:r>
            <a:r>
              <a:rPr lang="en-US" altLang="zh-CN" dirty="0"/>
              <a:t>of the factors under investigation in this study may be of importance in explaining the irregular occurrence of this disease.</a:t>
            </a:r>
          </a:p>
          <a:p>
            <a:endParaRPr lang="en-US" altLang="zh-CN" dirty="0"/>
          </a:p>
          <a:p>
            <a:r>
              <a:rPr lang="en-US" altLang="zh-CN" dirty="0" smtClean="0"/>
              <a:t>Results </a:t>
            </a:r>
            <a:r>
              <a:rPr lang="en-US" altLang="zh-CN" dirty="0"/>
              <a:t>of this study may suggest a broader hypothesis for further research into the effects of atmospheric chemicals on rubber.</a:t>
            </a:r>
            <a:endParaRPr lang="zh-CN" altLang="en-US" dirty="0"/>
          </a:p>
          <a:p>
            <a:endParaRPr lang="zh-CN" altLang="en-US" dirty="0"/>
          </a:p>
        </p:txBody>
      </p:sp>
    </p:spTree>
    <p:extLst>
      <p:ext uri="{BB962C8B-B14F-4D97-AF65-F5344CB8AC3E}">
        <p14:creationId xmlns:p14="http://schemas.microsoft.com/office/powerpoint/2010/main" val="1472102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2263" y="928048"/>
            <a:ext cx="11259403" cy="3304202"/>
          </a:xfrm>
          <a:prstGeom prst="rect">
            <a:avLst/>
          </a:prstGeom>
        </p:spPr>
      </p:pic>
    </p:spTree>
    <p:extLst>
      <p:ext uri="{BB962C8B-B14F-4D97-AF65-F5344CB8AC3E}">
        <p14:creationId xmlns:p14="http://schemas.microsoft.com/office/powerpoint/2010/main" val="99830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8364" y="1825625"/>
            <a:ext cx="11696132"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Sometimes, you may find some of the following words useful:</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absent, avoid, fail, ignore, lack, overlook, resistant, questionable…</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80" y="4001294"/>
            <a:ext cx="2847975" cy="1504950"/>
          </a:xfrm>
          <a:prstGeom prst="rect">
            <a:avLst/>
          </a:prstGeom>
        </p:spPr>
      </p:pic>
    </p:spTree>
    <p:extLst>
      <p:ext uri="{BB962C8B-B14F-4D97-AF65-F5344CB8AC3E}">
        <p14:creationId xmlns:p14="http://schemas.microsoft.com/office/powerpoint/2010/main" val="39287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May ?</a:t>
            </a:r>
          </a:p>
          <a:p>
            <a:endParaRPr lang="en-US" altLang="zh-CN" dirty="0"/>
          </a:p>
          <a:p>
            <a:r>
              <a:rPr lang="en-US" altLang="zh-CN" dirty="0" smtClean="0"/>
              <a:t>Could?</a:t>
            </a:r>
          </a:p>
          <a:p>
            <a:endParaRPr lang="en-US" altLang="zh-CN" dirty="0"/>
          </a:p>
          <a:p>
            <a:r>
              <a:rPr lang="en-US" altLang="zh-CN" dirty="0" smtClean="0"/>
              <a:t>What else?</a:t>
            </a:r>
          </a:p>
          <a:p>
            <a:endParaRPr lang="en-US" altLang="zh-CN" dirty="0"/>
          </a:p>
          <a:p>
            <a:r>
              <a:rPr lang="en-US" altLang="zh-CN" dirty="0" smtClean="0"/>
              <a:t>How different?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95542"/>
            <a:ext cx="3393531" cy="4542522"/>
          </a:xfrm>
          <a:prstGeom prst="rect">
            <a:avLst/>
          </a:prstGeom>
        </p:spPr>
      </p:pic>
    </p:spTree>
    <p:extLst>
      <p:ext uri="{BB962C8B-B14F-4D97-AF65-F5344CB8AC3E}">
        <p14:creationId xmlns:p14="http://schemas.microsoft.com/office/powerpoint/2010/main" val="3157249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33" y="365125"/>
            <a:ext cx="11859905" cy="1325563"/>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Turn the following negative sentences into positive ones.</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726403453"/>
              </p:ext>
            </p:extLst>
          </p:nvPr>
        </p:nvGraphicFramePr>
        <p:xfrm>
          <a:off x="231775" y="1473961"/>
          <a:ext cx="11122025" cy="5158850"/>
        </p:xfrm>
        <a:graphic>
          <a:graphicData uri="http://schemas.openxmlformats.org/drawingml/2006/table">
            <a:tbl>
              <a:tblPr firstRow="1" bandRow="1">
                <a:tableStyleId>{5C22544A-7EE6-4342-B048-85BDC9FD1C3A}</a:tableStyleId>
              </a:tblPr>
              <a:tblGrid>
                <a:gridCol w="11122025"/>
              </a:tblGrid>
              <a:tr h="515885">
                <a:tc>
                  <a:txBody>
                    <a:bodyPr/>
                    <a:lstStyle/>
                    <a:p>
                      <a:r>
                        <a:rPr lang="en-US" altLang="zh-CN" sz="2400" dirty="0" smtClean="0"/>
                        <a:t>The experiment did</a:t>
                      </a:r>
                      <a:r>
                        <a:rPr lang="en-US" altLang="zh-CN" sz="2400" baseline="0" dirty="0" smtClean="0"/>
                        <a:t> not work.</a:t>
                      </a:r>
                      <a:endParaRPr lang="zh-CN" altLang="en-US" sz="2400" dirty="0"/>
                    </a:p>
                  </a:txBody>
                  <a:tcPr/>
                </a:tc>
              </a:tr>
              <a:tr h="515885">
                <a:tc>
                  <a:txBody>
                    <a:bodyPr/>
                    <a:lstStyle/>
                    <a:p>
                      <a:endParaRPr lang="zh-CN" altLang="en-US" sz="2400" dirty="0"/>
                    </a:p>
                  </a:txBody>
                  <a:tcPr/>
                </a:tc>
              </a:tr>
              <a:tr h="515885">
                <a:tc>
                  <a:txBody>
                    <a:bodyPr/>
                    <a:lstStyle/>
                    <a:p>
                      <a:r>
                        <a:rPr lang="en-US" altLang="zh-CN" sz="2400" dirty="0" smtClean="0"/>
                        <a:t>No changes were observed in any of the variables tested.</a:t>
                      </a:r>
                      <a:endParaRPr lang="zh-CN" altLang="en-US" sz="2400" dirty="0"/>
                    </a:p>
                  </a:txBody>
                  <a:tcPr/>
                </a:tc>
              </a:tr>
              <a:tr h="515885">
                <a:tc>
                  <a:txBody>
                    <a:bodyPr/>
                    <a:lstStyle/>
                    <a:p>
                      <a:endParaRPr lang="zh-CN" altLang="en-US" sz="2400" dirty="0"/>
                    </a:p>
                  </a:txBody>
                  <a:tcPr/>
                </a:tc>
              </a:tr>
              <a:tr h="515885">
                <a:tc>
                  <a:txBody>
                    <a:bodyPr/>
                    <a:lstStyle/>
                    <a:p>
                      <a:r>
                        <a:rPr lang="en-US" altLang="zh-CN" sz="2400" dirty="0" smtClean="0"/>
                        <a:t>There is not a piece of evidence supporting</a:t>
                      </a:r>
                      <a:r>
                        <a:rPr lang="en-US" altLang="zh-CN" sz="2400" baseline="0" dirty="0" smtClean="0"/>
                        <a:t> this hypothesis.</a:t>
                      </a:r>
                      <a:endParaRPr lang="zh-CN" altLang="en-US" sz="2400" dirty="0"/>
                    </a:p>
                  </a:txBody>
                  <a:tcPr/>
                </a:tc>
              </a:tr>
              <a:tr h="515885">
                <a:tc>
                  <a:txBody>
                    <a:bodyPr/>
                    <a:lstStyle/>
                    <a:p>
                      <a:endParaRPr lang="zh-CN" altLang="en-US" sz="2400" dirty="0"/>
                    </a:p>
                  </a:txBody>
                  <a:tcPr/>
                </a:tc>
              </a:tr>
              <a:tr h="515885">
                <a:tc>
                  <a:txBody>
                    <a:bodyPr/>
                    <a:lstStyle/>
                    <a:p>
                      <a:r>
                        <a:rPr lang="en-US" altLang="zh-CN" sz="2400" dirty="0" smtClean="0"/>
                        <a:t>The variation</a:t>
                      </a:r>
                      <a:r>
                        <a:rPr lang="en-US" altLang="zh-CN" sz="2400" baseline="0" dirty="0" smtClean="0"/>
                        <a:t> was never more than 1%.</a:t>
                      </a:r>
                      <a:endParaRPr lang="zh-CN" altLang="en-US" sz="2400" dirty="0"/>
                    </a:p>
                  </a:txBody>
                  <a:tcPr/>
                </a:tc>
              </a:tr>
              <a:tr h="515885">
                <a:tc>
                  <a:txBody>
                    <a:bodyPr/>
                    <a:lstStyle/>
                    <a:p>
                      <a:endParaRPr lang="zh-CN" altLang="en-US" sz="2400" dirty="0"/>
                    </a:p>
                  </a:txBody>
                  <a:tcPr/>
                </a:tc>
              </a:tr>
              <a:tr h="515885">
                <a:tc>
                  <a:txBody>
                    <a:bodyPr/>
                    <a:lstStyle/>
                    <a:p>
                      <a:r>
                        <a:rPr lang="en-US" altLang="zh-CN" sz="2400" dirty="0" smtClean="0"/>
                        <a:t>None of the alternative explanations seemed likely.</a:t>
                      </a:r>
                      <a:endParaRPr lang="zh-CN" altLang="en-US" sz="2400" dirty="0"/>
                    </a:p>
                  </a:txBody>
                  <a:tcPr/>
                </a:tc>
              </a:tr>
              <a:tr h="515885">
                <a:tc>
                  <a:txBody>
                    <a:bodyPr/>
                    <a:lstStyle/>
                    <a:p>
                      <a:endParaRPr lang="zh-CN" altLang="en-US" sz="2400" dirty="0"/>
                    </a:p>
                  </a:txBody>
                  <a:tcPr/>
                </a:tc>
              </a:tr>
            </a:tbl>
          </a:graphicData>
        </a:graphic>
      </p:graphicFrame>
    </p:spTree>
    <p:extLst>
      <p:ext uri="{BB962C8B-B14F-4D97-AF65-F5344CB8AC3E}">
        <p14:creationId xmlns:p14="http://schemas.microsoft.com/office/powerpoint/2010/main" val="228876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33" y="365125"/>
            <a:ext cx="11859905" cy="1325563"/>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Turn the following negative sentences into positive ones.</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210479280"/>
              </p:ext>
            </p:extLst>
          </p:nvPr>
        </p:nvGraphicFramePr>
        <p:xfrm>
          <a:off x="231775" y="1473961"/>
          <a:ext cx="11122025" cy="5158850"/>
        </p:xfrm>
        <a:graphic>
          <a:graphicData uri="http://schemas.openxmlformats.org/drawingml/2006/table">
            <a:tbl>
              <a:tblPr firstRow="1" bandRow="1">
                <a:tableStyleId>{5C22544A-7EE6-4342-B048-85BDC9FD1C3A}</a:tableStyleId>
              </a:tblPr>
              <a:tblGrid>
                <a:gridCol w="11122025"/>
              </a:tblGrid>
              <a:tr h="515885">
                <a:tc>
                  <a:txBody>
                    <a:bodyPr/>
                    <a:lstStyle/>
                    <a:p>
                      <a:r>
                        <a:rPr lang="en-US" altLang="zh-CN" sz="2400" dirty="0" smtClean="0"/>
                        <a:t>The experiment did</a:t>
                      </a:r>
                      <a:r>
                        <a:rPr lang="en-US" altLang="zh-CN" sz="2400" baseline="0" dirty="0" smtClean="0"/>
                        <a:t> not work.</a:t>
                      </a:r>
                      <a:endParaRPr lang="zh-CN" altLang="en-US" sz="2400" dirty="0"/>
                    </a:p>
                  </a:txBody>
                  <a:tcPr/>
                </a:tc>
              </a:tr>
              <a:tr h="515885">
                <a:tc>
                  <a:txBody>
                    <a:bodyPr/>
                    <a:lstStyle/>
                    <a:p>
                      <a:r>
                        <a:rPr lang="en-US" altLang="zh-CN" sz="2400" dirty="0" smtClean="0"/>
                        <a:t>The experiment failed.</a:t>
                      </a:r>
                      <a:endParaRPr lang="zh-CN" altLang="en-US" sz="2400" dirty="0"/>
                    </a:p>
                  </a:txBody>
                  <a:tcPr/>
                </a:tc>
              </a:tr>
              <a:tr h="515885">
                <a:tc>
                  <a:txBody>
                    <a:bodyPr/>
                    <a:lstStyle/>
                    <a:p>
                      <a:r>
                        <a:rPr lang="en-US" altLang="zh-CN" sz="2400" dirty="0" smtClean="0"/>
                        <a:t>No changes were observed in any of the variables tested.</a:t>
                      </a:r>
                      <a:endParaRPr lang="zh-CN" altLang="en-US" sz="2400" dirty="0"/>
                    </a:p>
                  </a:txBody>
                  <a:tcPr/>
                </a:tc>
              </a:tr>
              <a:tr h="515885">
                <a:tc>
                  <a:txBody>
                    <a:bodyPr/>
                    <a:lstStyle/>
                    <a:p>
                      <a:r>
                        <a:rPr lang="en-US" altLang="zh-CN" sz="2400" dirty="0" smtClean="0"/>
                        <a:t>All variables tested remained constant.</a:t>
                      </a:r>
                      <a:endParaRPr lang="zh-CN" altLang="en-US" sz="2400" dirty="0"/>
                    </a:p>
                  </a:txBody>
                  <a:tcPr/>
                </a:tc>
              </a:tr>
              <a:tr h="515885">
                <a:tc>
                  <a:txBody>
                    <a:bodyPr/>
                    <a:lstStyle/>
                    <a:p>
                      <a:r>
                        <a:rPr lang="en-US" altLang="zh-CN" sz="2400" dirty="0" smtClean="0"/>
                        <a:t>There is not a piece of evidence supporting</a:t>
                      </a:r>
                      <a:r>
                        <a:rPr lang="en-US" altLang="zh-CN" sz="2400" baseline="0" dirty="0" smtClean="0"/>
                        <a:t> this hypothesis.</a:t>
                      </a:r>
                      <a:endParaRPr lang="zh-CN" altLang="en-US" sz="2400" dirty="0"/>
                    </a:p>
                  </a:txBody>
                  <a:tcPr/>
                </a:tc>
              </a:tr>
              <a:tr h="515885">
                <a:tc>
                  <a:txBody>
                    <a:bodyPr/>
                    <a:lstStyle/>
                    <a:p>
                      <a:r>
                        <a:rPr lang="en-US" altLang="zh-CN" sz="2400" dirty="0" smtClean="0"/>
                        <a:t>This hypothesis lacks supporting evidence.</a:t>
                      </a:r>
                      <a:endParaRPr lang="zh-CN" altLang="en-US" sz="2400" dirty="0"/>
                    </a:p>
                  </a:txBody>
                  <a:tcPr/>
                </a:tc>
              </a:tr>
              <a:tr h="515885">
                <a:tc>
                  <a:txBody>
                    <a:bodyPr/>
                    <a:lstStyle/>
                    <a:p>
                      <a:r>
                        <a:rPr lang="en-US" altLang="zh-CN" sz="2400" dirty="0" smtClean="0"/>
                        <a:t>The variation</a:t>
                      </a:r>
                      <a:r>
                        <a:rPr lang="en-US" altLang="zh-CN" sz="2400" baseline="0" dirty="0" smtClean="0"/>
                        <a:t> was never more than 1%.</a:t>
                      </a:r>
                      <a:endParaRPr lang="zh-CN" altLang="en-US" sz="2400" dirty="0"/>
                    </a:p>
                  </a:txBody>
                  <a:tcPr/>
                </a:tc>
              </a:tr>
              <a:tr h="515885">
                <a:tc>
                  <a:txBody>
                    <a:bodyPr/>
                    <a:lstStyle/>
                    <a:p>
                      <a:r>
                        <a:rPr lang="en-US" altLang="zh-CN" sz="2400" dirty="0" smtClean="0"/>
                        <a:t>The variation</a:t>
                      </a:r>
                      <a:r>
                        <a:rPr lang="en-US" altLang="zh-CN" sz="2400" baseline="0" dirty="0" smtClean="0"/>
                        <a:t> was always less than 1%.</a:t>
                      </a:r>
                      <a:endParaRPr lang="zh-CN" altLang="en-US" sz="2400" dirty="0"/>
                    </a:p>
                  </a:txBody>
                  <a:tcPr/>
                </a:tc>
              </a:tr>
              <a:tr h="515885">
                <a:tc>
                  <a:txBody>
                    <a:bodyPr/>
                    <a:lstStyle/>
                    <a:p>
                      <a:r>
                        <a:rPr lang="en-US" altLang="zh-CN" sz="2400" dirty="0" smtClean="0"/>
                        <a:t>None of the alternative explanations seemed likely.</a:t>
                      </a:r>
                      <a:endParaRPr lang="zh-CN" altLang="en-US" sz="2400" dirty="0"/>
                    </a:p>
                  </a:txBody>
                  <a:tcPr/>
                </a:tc>
              </a:tr>
              <a:tr h="515885">
                <a:tc>
                  <a:txBody>
                    <a:bodyPr/>
                    <a:lstStyle/>
                    <a:p>
                      <a:r>
                        <a:rPr lang="en-US" altLang="zh-CN" sz="2400" dirty="0" smtClean="0"/>
                        <a:t>All alternative explanations seemed</a:t>
                      </a:r>
                      <a:r>
                        <a:rPr lang="en-US" altLang="zh-CN" sz="2400" baseline="0" dirty="0" smtClean="0"/>
                        <a:t> implausible.</a:t>
                      </a:r>
                      <a:endParaRPr lang="zh-CN" altLang="en-US" sz="2400" dirty="0"/>
                    </a:p>
                  </a:txBody>
                  <a:tcPr/>
                </a:tc>
              </a:tr>
            </a:tbl>
          </a:graphicData>
        </a:graphic>
      </p:graphicFrame>
    </p:spTree>
    <p:extLst>
      <p:ext uri="{BB962C8B-B14F-4D97-AF65-F5344CB8AC3E}">
        <p14:creationId xmlns:p14="http://schemas.microsoft.com/office/powerpoint/2010/main" val="1675946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2287</Words>
  <Application>Microsoft Office PowerPoint</Application>
  <PresentationFormat>宽屏</PresentationFormat>
  <Paragraphs>222</Paragraphs>
  <Slides>70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70</vt:i4>
      </vt:variant>
    </vt:vector>
  </HeadingPairs>
  <TitlesOfParts>
    <vt:vector size="76" baseType="lpstr">
      <vt:lpstr>宋体</vt:lpstr>
      <vt:lpstr>Arial</vt:lpstr>
      <vt:lpstr>Calibri</vt:lpstr>
      <vt:lpstr>Calibri Light</vt:lpstr>
      <vt:lpstr>Times New Roman</vt:lpstr>
      <vt:lpstr>Office 主题</vt:lpstr>
      <vt:lpstr>Scientific writing</vt:lpstr>
      <vt:lpstr>PowerPoint 演示文稿</vt:lpstr>
      <vt:lpstr>PowerPoint 演示文稿</vt:lpstr>
      <vt:lpstr>Improve the following sentence, please.</vt:lpstr>
      <vt:lpstr>Improve the following sentence, please.</vt:lpstr>
      <vt:lpstr>Improve the following sentence, please.</vt:lpstr>
      <vt:lpstr>PowerPoint 演示文稿</vt:lpstr>
      <vt:lpstr>Turn the following negative sentences into positive ones.</vt:lpstr>
      <vt:lpstr>Turn the following negative sentences into positive ones.</vt:lpstr>
      <vt:lpstr>Turn the following negative sentences into positive ones.</vt:lpstr>
      <vt:lpstr>PowerPoint 演示文稿</vt:lpstr>
      <vt:lpstr>Improve the following sentences, please.</vt:lpstr>
      <vt:lpstr>Improve the following sentences, please.</vt:lpstr>
      <vt:lpstr>Omit needless words.</vt:lpstr>
      <vt:lpstr>PowerPoint 演示文稿</vt:lpstr>
      <vt:lpstr>Omit needless words.</vt:lpstr>
      <vt:lpstr>Omit needless words.</vt:lpstr>
      <vt:lpstr>Omit needless words.</vt:lpstr>
      <vt:lpstr>Omit needless words.</vt:lpstr>
      <vt:lpstr>Omit needless words.</vt:lpstr>
      <vt:lpstr>Omit needless words.</vt:lpstr>
      <vt:lpstr>Omit needless words.</vt:lpstr>
      <vt:lpstr>Omit needless words.</vt:lpstr>
      <vt:lpstr>Omit needless words.</vt:lpstr>
      <vt:lpstr>Omit needless words.</vt:lpstr>
      <vt:lpstr>Omit needless words.</vt:lpstr>
      <vt:lpstr>Omit needless words.</vt:lpstr>
      <vt:lpstr>PowerPoint 演示文稿</vt:lpstr>
      <vt:lpstr>Stage I</vt:lpstr>
      <vt:lpstr>PowerPoint 演示文稿</vt:lpstr>
      <vt:lpstr>PowerPoint 演示文稿</vt:lpstr>
      <vt:lpstr>PowerPoint 演示文稿</vt:lpstr>
      <vt:lpstr>PowerPoint 演示文稿</vt:lpstr>
      <vt:lpstr>PowerPoint 演示文稿</vt:lpstr>
      <vt:lpstr>More examples</vt:lpstr>
      <vt:lpstr>PowerPoint 演示文稿</vt:lpstr>
      <vt:lpstr>PowerPoint 演示文稿</vt:lpstr>
      <vt:lpstr>Stage II</vt:lpstr>
      <vt:lpstr>Stage II</vt:lpstr>
      <vt:lpstr>Stage II</vt:lpstr>
      <vt:lpstr>Stage II</vt:lpstr>
      <vt:lpstr>Stage II Again!</vt:lpstr>
      <vt:lpstr>PowerPoint 演示文稿</vt:lpstr>
      <vt:lpstr>PowerPoint 演示文稿</vt:lpstr>
      <vt:lpstr>PowerPoint 演示文稿</vt:lpstr>
      <vt:lpstr>例外</vt:lpstr>
      <vt:lpstr>PowerPoint 演示文稿</vt:lpstr>
      <vt:lpstr>Stage III</vt:lpstr>
      <vt:lpstr>PowerPoint 演示文稿</vt:lpstr>
      <vt:lpstr>PowerPoint 演示文稿</vt:lpstr>
      <vt:lpstr>PowerPoint 演示文稿</vt:lpstr>
      <vt:lpstr>PowerPoint 演示文稿</vt:lpstr>
      <vt:lpstr>PowerPoint 演示文稿</vt:lpstr>
      <vt:lpstr>Stage IV</vt:lpstr>
      <vt:lpstr>Stage IV</vt:lpstr>
      <vt:lpstr>Stage IV</vt:lpstr>
      <vt:lpstr>Stage IV</vt:lpstr>
      <vt:lpstr>PowerPoint 演示文稿</vt:lpstr>
      <vt:lpstr>PowerPoint 演示文稿</vt:lpstr>
      <vt:lpstr>PowerPoint 演示文稿</vt:lpstr>
      <vt:lpstr>PowerPoint 演示文稿</vt:lpstr>
      <vt:lpstr>PowerPoint 演示文稿</vt:lpstr>
      <vt:lpstr>Stage V</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37</cp:revision>
  <dcterms:created xsi:type="dcterms:W3CDTF">2017-10-07T07:33:00Z</dcterms:created>
  <dcterms:modified xsi:type="dcterms:W3CDTF">2017-10-15T08:03:31Z</dcterms:modified>
</cp:coreProperties>
</file>