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35" r:id="rId3"/>
    <p:sldId id="332" r:id="rId4"/>
    <p:sldId id="333" r:id="rId5"/>
    <p:sldId id="334" r:id="rId6"/>
    <p:sldId id="258" r:id="rId7"/>
    <p:sldId id="259" r:id="rId8"/>
    <p:sldId id="280" r:id="rId9"/>
    <p:sldId id="281" r:id="rId10"/>
    <p:sldId id="282" r:id="rId11"/>
    <p:sldId id="288" r:id="rId12"/>
    <p:sldId id="289" r:id="rId13"/>
    <p:sldId id="290" r:id="rId14"/>
    <p:sldId id="291" r:id="rId15"/>
    <p:sldId id="293" r:id="rId16"/>
    <p:sldId id="294" r:id="rId17"/>
    <p:sldId id="257" r:id="rId18"/>
    <p:sldId id="260" r:id="rId19"/>
    <p:sldId id="261" r:id="rId20"/>
    <p:sldId id="262" r:id="rId21"/>
    <p:sldId id="263" r:id="rId22"/>
    <p:sldId id="264" r:id="rId23"/>
    <p:sldId id="265" r:id="rId24"/>
    <p:sldId id="269" r:id="rId25"/>
    <p:sldId id="267" r:id="rId26"/>
    <p:sldId id="268" r:id="rId27"/>
    <p:sldId id="270" r:id="rId28"/>
    <p:sldId id="272" r:id="rId29"/>
    <p:sldId id="273" r:id="rId30"/>
    <p:sldId id="274" r:id="rId31"/>
    <p:sldId id="276" r:id="rId32"/>
    <p:sldId id="277" r:id="rId33"/>
    <p:sldId id="278" r:id="rId34"/>
    <p:sldId id="285" r:id="rId35"/>
    <p:sldId id="286" r:id="rId36"/>
    <p:sldId id="287" r:id="rId37"/>
    <p:sldId id="295" r:id="rId38"/>
    <p:sldId id="296" r:id="rId39"/>
    <p:sldId id="298" r:id="rId40"/>
    <p:sldId id="299" r:id="rId41"/>
    <p:sldId id="301" r:id="rId42"/>
    <p:sldId id="302" r:id="rId43"/>
    <p:sldId id="303" r:id="rId44"/>
    <p:sldId id="304" r:id="rId45"/>
    <p:sldId id="305" r:id="rId46"/>
    <p:sldId id="306" r:id="rId47"/>
    <p:sldId id="307" r:id="rId48"/>
    <p:sldId id="308" r:id="rId49"/>
    <p:sldId id="309" r:id="rId50"/>
    <p:sldId id="310" r:id="rId51"/>
    <p:sldId id="311" r:id="rId52"/>
    <p:sldId id="312" r:id="rId53"/>
    <p:sldId id="313" r:id="rId54"/>
    <p:sldId id="314" r:id="rId55"/>
    <p:sldId id="316" r:id="rId56"/>
    <p:sldId id="315" r:id="rId57"/>
    <p:sldId id="317" r:id="rId58"/>
    <p:sldId id="318" r:id="rId59"/>
    <p:sldId id="319" r:id="rId60"/>
    <p:sldId id="320" r:id="rId61"/>
    <p:sldId id="321" r:id="rId62"/>
    <p:sldId id="322" r:id="rId63"/>
    <p:sldId id="323" r:id="rId64"/>
    <p:sldId id="324" r:id="rId65"/>
    <p:sldId id="325" r:id="rId66"/>
    <p:sldId id="326" r:id="rId67"/>
    <p:sldId id="327" r:id="rId68"/>
    <p:sldId id="328" r:id="rId69"/>
    <p:sldId id="283" r:id="rId70"/>
    <p:sldId id="284" r:id="rId71"/>
    <p:sldId id="279" r:id="rId7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7DA97E4-D59F-42D5-BFBD-21B5E91B31C6}" type="datetimeFigureOut">
              <a:rPr lang="zh-CN" altLang="en-US" smtClean="0"/>
              <a:t>2017/10/20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2B683A2-907D-4860-A32C-570388783013}" type="slidenum">
              <a:rPr lang="zh-CN" altLang="en-US" smtClean="0"/>
              <a:t>‹#›</a:t>
            </a:fld>
            <a:endParaRPr lang="zh-CN" altLang="en-US"/>
          </a:p>
        </p:txBody>
      </p:sp>
    </p:spTree>
    <p:extLst>
      <p:ext uri="{BB962C8B-B14F-4D97-AF65-F5344CB8AC3E}">
        <p14:creationId xmlns:p14="http://schemas.microsoft.com/office/powerpoint/2010/main" val="3684679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7DA97E4-D59F-42D5-BFBD-21B5E91B31C6}" type="datetimeFigureOut">
              <a:rPr lang="zh-CN" altLang="en-US" smtClean="0"/>
              <a:t>2017/10/20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2B683A2-907D-4860-A32C-570388783013}" type="slidenum">
              <a:rPr lang="zh-CN" altLang="en-US" smtClean="0"/>
              <a:t>‹#›</a:t>
            </a:fld>
            <a:endParaRPr lang="zh-CN" altLang="en-US"/>
          </a:p>
        </p:txBody>
      </p:sp>
    </p:spTree>
    <p:extLst>
      <p:ext uri="{BB962C8B-B14F-4D97-AF65-F5344CB8AC3E}">
        <p14:creationId xmlns:p14="http://schemas.microsoft.com/office/powerpoint/2010/main" val="3180566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7DA97E4-D59F-42D5-BFBD-21B5E91B31C6}" type="datetimeFigureOut">
              <a:rPr lang="zh-CN" altLang="en-US" smtClean="0"/>
              <a:t>2017/10/20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2B683A2-907D-4860-A32C-570388783013}" type="slidenum">
              <a:rPr lang="zh-CN" altLang="en-US" smtClean="0"/>
              <a:t>‹#›</a:t>
            </a:fld>
            <a:endParaRPr lang="zh-CN" altLang="en-US"/>
          </a:p>
        </p:txBody>
      </p:sp>
    </p:spTree>
    <p:extLst>
      <p:ext uri="{BB962C8B-B14F-4D97-AF65-F5344CB8AC3E}">
        <p14:creationId xmlns:p14="http://schemas.microsoft.com/office/powerpoint/2010/main" val="4126823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7DA97E4-D59F-42D5-BFBD-21B5E91B31C6}" type="datetimeFigureOut">
              <a:rPr lang="zh-CN" altLang="en-US" smtClean="0"/>
              <a:t>2017/10/20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2B683A2-907D-4860-A32C-570388783013}" type="slidenum">
              <a:rPr lang="zh-CN" altLang="en-US" smtClean="0"/>
              <a:t>‹#›</a:t>
            </a:fld>
            <a:endParaRPr lang="zh-CN" altLang="en-US"/>
          </a:p>
        </p:txBody>
      </p:sp>
    </p:spTree>
    <p:extLst>
      <p:ext uri="{BB962C8B-B14F-4D97-AF65-F5344CB8AC3E}">
        <p14:creationId xmlns:p14="http://schemas.microsoft.com/office/powerpoint/2010/main" val="4056978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7DA97E4-D59F-42D5-BFBD-21B5E91B31C6}" type="datetimeFigureOut">
              <a:rPr lang="zh-CN" altLang="en-US" smtClean="0"/>
              <a:t>2017/10/20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2B683A2-907D-4860-A32C-570388783013}" type="slidenum">
              <a:rPr lang="zh-CN" altLang="en-US" smtClean="0"/>
              <a:t>‹#›</a:t>
            </a:fld>
            <a:endParaRPr lang="zh-CN" altLang="en-US"/>
          </a:p>
        </p:txBody>
      </p:sp>
    </p:spTree>
    <p:extLst>
      <p:ext uri="{BB962C8B-B14F-4D97-AF65-F5344CB8AC3E}">
        <p14:creationId xmlns:p14="http://schemas.microsoft.com/office/powerpoint/2010/main" val="966028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7DA97E4-D59F-42D5-BFBD-21B5E91B31C6}" type="datetimeFigureOut">
              <a:rPr lang="zh-CN" altLang="en-US" smtClean="0"/>
              <a:t>2017/10/20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2B683A2-907D-4860-A32C-570388783013}" type="slidenum">
              <a:rPr lang="zh-CN" altLang="en-US" smtClean="0"/>
              <a:t>‹#›</a:t>
            </a:fld>
            <a:endParaRPr lang="zh-CN" altLang="en-US"/>
          </a:p>
        </p:txBody>
      </p:sp>
    </p:spTree>
    <p:extLst>
      <p:ext uri="{BB962C8B-B14F-4D97-AF65-F5344CB8AC3E}">
        <p14:creationId xmlns:p14="http://schemas.microsoft.com/office/powerpoint/2010/main" val="110649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7DA97E4-D59F-42D5-BFBD-21B5E91B31C6}" type="datetimeFigureOut">
              <a:rPr lang="zh-CN" altLang="en-US" smtClean="0"/>
              <a:t>2017/10/20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2B683A2-907D-4860-A32C-570388783013}" type="slidenum">
              <a:rPr lang="zh-CN" altLang="en-US" smtClean="0"/>
              <a:t>‹#›</a:t>
            </a:fld>
            <a:endParaRPr lang="zh-CN" altLang="en-US"/>
          </a:p>
        </p:txBody>
      </p:sp>
    </p:spTree>
    <p:extLst>
      <p:ext uri="{BB962C8B-B14F-4D97-AF65-F5344CB8AC3E}">
        <p14:creationId xmlns:p14="http://schemas.microsoft.com/office/powerpoint/2010/main" val="564524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7DA97E4-D59F-42D5-BFBD-21B5E91B31C6}" type="datetimeFigureOut">
              <a:rPr lang="zh-CN" altLang="en-US" smtClean="0"/>
              <a:t>2017/10/20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2B683A2-907D-4860-A32C-570388783013}" type="slidenum">
              <a:rPr lang="zh-CN" altLang="en-US" smtClean="0"/>
              <a:t>‹#›</a:t>
            </a:fld>
            <a:endParaRPr lang="zh-CN" altLang="en-US"/>
          </a:p>
        </p:txBody>
      </p:sp>
    </p:spTree>
    <p:extLst>
      <p:ext uri="{BB962C8B-B14F-4D97-AF65-F5344CB8AC3E}">
        <p14:creationId xmlns:p14="http://schemas.microsoft.com/office/powerpoint/2010/main" val="2426117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7DA97E4-D59F-42D5-BFBD-21B5E91B31C6}" type="datetimeFigureOut">
              <a:rPr lang="zh-CN" altLang="en-US" smtClean="0"/>
              <a:t>2017/10/20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2B683A2-907D-4860-A32C-570388783013}" type="slidenum">
              <a:rPr lang="zh-CN" altLang="en-US" smtClean="0"/>
              <a:t>‹#›</a:t>
            </a:fld>
            <a:endParaRPr lang="zh-CN" altLang="en-US"/>
          </a:p>
        </p:txBody>
      </p:sp>
    </p:spTree>
    <p:extLst>
      <p:ext uri="{BB962C8B-B14F-4D97-AF65-F5344CB8AC3E}">
        <p14:creationId xmlns:p14="http://schemas.microsoft.com/office/powerpoint/2010/main" val="3376692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7DA97E4-D59F-42D5-BFBD-21B5E91B31C6}" type="datetimeFigureOut">
              <a:rPr lang="zh-CN" altLang="en-US" smtClean="0"/>
              <a:t>2017/10/20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2B683A2-907D-4860-A32C-570388783013}" type="slidenum">
              <a:rPr lang="zh-CN" altLang="en-US" smtClean="0"/>
              <a:t>‹#›</a:t>
            </a:fld>
            <a:endParaRPr lang="zh-CN" altLang="en-US"/>
          </a:p>
        </p:txBody>
      </p:sp>
    </p:spTree>
    <p:extLst>
      <p:ext uri="{BB962C8B-B14F-4D97-AF65-F5344CB8AC3E}">
        <p14:creationId xmlns:p14="http://schemas.microsoft.com/office/powerpoint/2010/main" val="2745625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7DA97E4-D59F-42D5-BFBD-21B5E91B31C6}" type="datetimeFigureOut">
              <a:rPr lang="zh-CN" altLang="en-US" smtClean="0"/>
              <a:t>2017/10/20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2B683A2-907D-4860-A32C-570388783013}" type="slidenum">
              <a:rPr lang="zh-CN" altLang="en-US" smtClean="0"/>
              <a:t>‹#›</a:t>
            </a:fld>
            <a:endParaRPr lang="zh-CN" altLang="en-US"/>
          </a:p>
        </p:txBody>
      </p:sp>
    </p:spTree>
    <p:extLst>
      <p:ext uri="{BB962C8B-B14F-4D97-AF65-F5344CB8AC3E}">
        <p14:creationId xmlns:p14="http://schemas.microsoft.com/office/powerpoint/2010/main" val="448263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DA97E4-D59F-42D5-BFBD-21B5E91B31C6}" type="datetimeFigureOut">
              <a:rPr lang="zh-CN" altLang="en-US" smtClean="0"/>
              <a:t>2017/10/20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B683A2-907D-4860-A32C-570388783013}" type="slidenum">
              <a:rPr lang="zh-CN" altLang="en-US" smtClean="0"/>
              <a:t>‹#›</a:t>
            </a:fld>
            <a:endParaRPr lang="zh-CN" altLang="en-US"/>
          </a:p>
        </p:txBody>
      </p:sp>
    </p:spTree>
    <p:extLst>
      <p:ext uri="{BB962C8B-B14F-4D97-AF65-F5344CB8AC3E}">
        <p14:creationId xmlns:p14="http://schemas.microsoft.com/office/powerpoint/2010/main" val="12428473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r"/>
            <a:r>
              <a:rPr lang="en-US" altLang="zh-CN" b="1" dirty="0" smtClean="0">
                <a:latin typeface="Times New Roman" panose="02020603050405020304" pitchFamily="18" charset="0"/>
                <a:cs typeface="Times New Roman" panose="02020603050405020304" pitchFamily="18" charset="0"/>
              </a:rPr>
              <a:t>Scientific Writing</a:t>
            </a:r>
            <a:endParaRPr lang="zh-CN" altLang="en-US" b="1" dirty="0">
              <a:latin typeface="Times New Roman" panose="02020603050405020304" pitchFamily="18" charset="0"/>
              <a:cs typeface="Times New Roman" panose="02020603050405020304" pitchFamily="18" charset="0"/>
            </a:endParaRPr>
          </a:p>
        </p:txBody>
      </p:sp>
      <p:sp>
        <p:nvSpPr>
          <p:cNvPr id="3" name="副标题 2"/>
          <p:cNvSpPr>
            <a:spLocks noGrp="1"/>
          </p:cNvSpPr>
          <p:nvPr>
            <p:ph type="subTitle" idx="1"/>
          </p:nvPr>
        </p:nvSpPr>
        <p:spPr/>
        <p:txBody>
          <a:bodyPr/>
          <a:lstStyle/>
          <a:p>
            <a:pPr algn="r"/>
            <a:r>
              <a:rPr lang="en-US" altLang="zh-CN" b="1" dirty="0" smtClean="0">
                <a:latin typeface="Times New Roman" panose="02020603050405020304" pitchFamily="18" charset="0"/>
                <a:cs typeface="Times New Roman" panose="02020603050405020304" pitchFamily="18" charset="0"/>
              </a:rPr>
              <a:t>Week 5</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1964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0251" y="477672"/>
            <a:ext cx="11586949" cy="5699291"/>
          </a:xfrm>
        </p:spPr>
        <p:txBody>
          <a:bodyPr>
            <a:normAutofit lnSpcReduction="10000"/>
          </a:bodyPr>
          <a:lstStyle/>
          <a:p>
            <a:pPr marL="0" indent="0" algn="just">
              <a:buNone/>
            </a:pPr>
            <a:r>
              <a:rPr lang="en-US" altLang="zh-CN" sz="3200" u="sng" dirty="0">
                <a:latin typeface="Times New Roman" panose="02020603050405020304" pitchFamily="18" charset="0"/>
                <a:cs typeface="Times New Roman" panose="02020603050405020304" pitchFamily="18" charset="0"/>
              </a:rPr>
              <a:t>Researchers have coined terms, such as digital disease detection (2) and </a:t>
            </a:r>
            <a:r>
              <a:rPr lang="en-US" altLang="zh-CN" sz="3200" u="sng" dirty="0" err="1" smtClean="0">
                <a:latin typeface="Times New Roman" panose="02020603050405020304" pitchFamily="18" charset="0"/>
                <a:cs typeface="Times New Roman" panose="02020603050405020304" pitchFamily="18" charset="0"/>
              </a:rPr>
              <a:t>infodemiology</a:t>
            </a:r>
            <a:r>
              <a:rPr lang="zh-CN" altLang="en-US" sz="3200" u="sng" dirty="0" smtClean="0">
                <a:latin typeface="Times New Roman" panose="02020603050405020304" pitchFamily="18" charset="0"/>
                <a:cs typeface="Times New Roman" panose="02020603050405020304" pitchFamily="18" charset="0"/>
              </a:rPr>
              <a:t>（信息流行病学）</a:t>
            </a:r>
            <a:r>
              <a:rPr lang="en-US" altLang="zh-CN" sz="3200" u="sng" dirty="0" smtClean="0">
                <a:latin typeface="Times New Roman" panose="02020603050405020304" pitchFamily="18" charset="0"/>
                <a:cs typeface="Times New Roman" panose="02020603050405020304" pitchFamily="18" charset="0"/>
              </a:rPr>
              <a:t>(</a:t>
            </a:r>
            <a:r>
              <a:rPr lang="en-US" altLang="zh-CN" sz="3200" u="sng" dirty="0">
                <a:latin typeface="Times New Roman" panose="02020603050405020304" pitchFamily="18" charset="0"/>
                <a:cs typeface="Times New Roman" panose="02020603050405020304" pitchFamily="18" charset="0"/>
              </a:rPr>
              <a:t>3), to define the new science of harnessing diverse streams of digital information to inform public health and policy, e.g., earlier identification of epidemics, (4) modeling communicability and flow of illness (5), and stratifying individuals at risk for illness (6)</a:t>
            </a:r>
            <a:r>
              <a:rPr lang="en-US" altLang="zh-CN" sz="3200" dirty="0">
                <a:latin typeface="Times New Roman" panose="02020603050405020304" pitchFamily="18" charset="0"/>
                <a:cs typeface="Times New Roman" panose="02020603050405020304" pitchFamily="18" charset="0"/>
              </a:rPr>
              <a:t>. This new form of health research can also inform and extend understandings drawn from traditional health records and human subjects research. For example, the detection of adverse drug reactions could be improved by jointly leveraging data from the U.S. Food and Drug Administration’s Adverse Event Reporting System and anonymized search logs (7). Search logs can serve as a largescale sensing system that can be used for drug safety surveillance—pharmacovigilance.</a:t>
            </a:r>
            <a:endParaRPr lang="zh-CN" altLang="zh-CN" sz="3200" dirty="0">
              <a:latin typeface="Times New Roman" panose="02020603050405020304" pitchFamily="18" charset="0"/>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1252464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Times New Roman" panose="02020603050405020304" pitchFamily="18" charset="0"/>
                <a:cs typeface="Times New Roman" panose="02020603050405020304" pitchFamily="18" charset="0"/>
              </a:rPr>
              <a:t>Understanding Synthesis</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272955" y="1364776"/>
            <a:ext cx="11627893" cy="5295331"/>
          </a:xfrm>
        </p:spPr>
        <p:txBody>
          <a:bodyPr>
            <a:normAutofit/>
          </a:bodyPr>
          <a:lstStyle/>
          <a:p>
            <a:pPr marL="0" indent="0" algn="just">
              <a:buNone/>
            </a:pPr>
            <a:r>
              <a:rPr lang="en-US" altLang="zh-CN" sz="3200" dirty="0" smtClean="0">
                <a:latin typeface="Times New Roman" panose="02020603050405020304" pitchFamily="18" charset="0"/>
                <a:cs typeface="Times New Roman" panose="02020603050405020304" pitchFamily="18" charset="0"/>
              </a:rPr>
              <a:t>Any piece of writing that </a:t>
            </a:r>
            <a:r>
              <a:rPr lang="en-US" altLang="zh-CN" sz="3200" dirty="0" smtClean="0">
                <a:solidFill>
                  <a:srgbClr val="FF0000"/>
                </a:solidFill>
                <a:latin typeface="Times New Roman" panose="02020603050405020304" pitchFamily="18" charset="0"/>
                <a:cs typeface="Times New Roman" panose="02020603050405020304" pitchFamily="18" charset="0"/>
              </a:rPr>
              <a:t>integrates material from several sources is a synthesis</a:t>
            </a:r>
            <a:r>
              <a:rPr lang="en-US" altLang="zh-CN" sz="3200" dirty="0" smtClean="0">
                <a:latin typeface="Times New Roman" panose="02020603050405020304" pitchFamily="18" charset="0"/>
                <a:cs typeface="Times New Roman" panose="02020603050405020304" pitchFamily="18" charset="0"/>
              </a:rPr>
              <a:t>. Synthesizing sources involves </a:t>
            </a:r>
            <a:r>
              <a:rPr lang="en-US" altLang="zh-CN" sz="3200" dirty="0" smtClean="0">
                <a:solidFill>
                  <a:srgbClr val="FF0000"/>
                </a:solidFill>
                <a:latin typeface="Times New Roman" panose="02020603050405020304" pitchFamily="18" charset="0"/>
                <a:cs typeface="Times New Roman" panose="02020603050405020304" pitchFamily="18" charset="0"/>
              </a:rPr>
              <a:t>smoothly weaving summaries, paraphrases, and quotations into your discussion</a:t>
            </a:r>
            <a:r>
              <a:rPr lang="en-US" altLang="zh-CN" sz="3200" dirty="0" smtClean="0">
                <a:latin typeface="Times New Roman" panose="02020603050405020304" pitchFamily="18" charset="0"/>
                <a:cs typeface="Times New Roman" panose="02020603050405020304" pitchFamily="18" charset="0"/>
              </a:rPr>
              <a:t>, balancing material from two or more sources with your own knowledge and experiences to explain or analyze a concept. While </a:t>
            </a:r>
            <a:r>
              <a:rPr lang="en-US" altLang="zh-CN" sz="3200" dirty="0" smtClean="0">
                <a:solidFill>
                  <a:srgbClr val="FF0000"/>
                </a:solidFill>
                <a:latin typeface="Times New Roman" panose="02020603050405020304" pitchFamily="18" charset="0"/>
                <a:cs typeface="Times New Roman" panose="02020603050405020304" pitchFamily="18" charset="0"/>
              </a:rPr>
              <a:t>summaries and paraphrases rephrase a source’s main idea</a:t>
            </a:r>
            <a:r>
              <a:rPr lang="en-US" altLang="zh-CN" sz="3200" dirty="0" smtClean="0">
                <a:latin typeface="Times New Roman" panose="02020603050405020304" pitchFamily="18" charset="0"/>
                <a:cs typeface="Times New Roman" panose="02020603050405020304" pitchFamily="18" charset="0"/>
              </a:rPr>
              <a:t>, and </a:t>
            </a:r>
            <a:r>
              <a:rPr lang="en-US" altLang="zh-CN" sz="3200" dirty="0" smtClean="0">
                <a:solidFill>
                  <a:srgbClr val="FF0000"/>
                </a:solidFill>
                <a:latin typeface="Times New Roman" panose="02020603050405020304" pitchFamily="18" charset="0"/>
                <a:cs typeface="Times New Roman" panose="02020603050405020304" pitchFamily="18" charset="0"/>
              </a:rPr>
              <a:t>quotations reproduce a source’s exact language</a:t>
            </a:r>
            <a:r>
              <a:rPr lang="en-US" altLang="zh-CN" sz="3200" dirty="0" smtClean="0">
                <a:latin typeface="Times New Roman" panose="02020603050405020304" pitchFamily="18" charset="0"/>
                <a:cs typeface="Times New Roman" panose="02020603050405020304" pitchFamily="18" charset="0"/>
              </a:rPr>
              <a:t>, syntheses use all these strategies to create an essay or paragraph driven by the writer’s own ideas. An effective synthesis establishes a context for the source material it uses, showing the relevance of each source to the writer’s points.</a:t>
            </a:r>
            <a:endParaRPr lang="zh-CN"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671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Times New Roman" panose="02020603050405020304" pitchFamily="18" charset="0"/>
                <a:cs typeface="Times New Roman" panose="02020603050405020304" pitchFamily="18" charset="0"/>
              </a:rPr>
              <a:t>Some basics here</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dirty="0" smtClean="0"/>
              <a:t>1.</a:t>
            </a:r>
          </a:p>
          <a:p>
            <a:r>
              <a:rPr lang="en-US" altLang="zh-CN" sz="3600" dirty="0" smtClean="0">
                <a:latin typeface="Times New Roman" panose="02020603050405020304" pitchFamily="18" charset="0"/>
                <a:cs typeface="Times New Roman" panose="02020603050405020304" pitchFamily="18" charset="0"/>
              </a:rPr>
              <a:t>Use your sources as support for your insights, not as the backbone of your paper. A patchwork of sources stuck in a paper like random letters does not make a research paper.</a:t>
            </a:r>
            <a:endParaRPr lang="zh-CN" alt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3617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Times New Roman" panose="02020603050405020304" pitchFamily="18" charset="0"/>
                <a:cs typeface="Times New Roman" panose="02020603050405020304" pitchFamily="18" charset="0"/>
              </a:rPr>
              <a:t>Some basics here</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dirty="0" smtClean="0"/>
              <a:t>2.</a:t>
            </a:r>
          </a:p>
          <a:p>
            <a:r>
              <a:rPr lang="en-US" altLang="zh-CN" sz="3600" dirty="0" smtClean="0">
                <a:latin typeface="Times New Roman" panose="02020603050405020304" pitchFamily="18" charset="0"/>
                <a:cs typeface="Times New Roman" panose="02020603050405020304" pitchFamily="18" charset="0"/>
              </a:rPr>
              <a:t>Summarize and paraphrase much more often than you use direct quotes.</a:t>
            </a:r>
            <a:endParaRPr lang="zh-CN" alt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4176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Times New Roman" panose="02020603050405020304" pitchFamily="18" charset="0"/>
                <a:cs typeface="Times New Roman" panose="02020603050405020304" pitchFamily="18" charset="0"/>
              </a:rPr>
              <a:t>Some basics here</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dirty="0"/>
              <a:t>3</a:t>
            </a:r>
            <a:r>
              <a:rPr lang="en-US" altLang="zh-CN" dirty="0" smtClean="0"/>
              <a:t>.</a:t>
            </a:r>
            <a:endParaRPr lang="en-US" altLang="zh-CN" dirty="0" smtClean="0"/>
          </a:p>
          <a:p>
            <a:r>
              <a:rPr lang="en-US" altLang="zh-CN" sz="3600" dirty="0" smtClean="0">
                <a:latin typeface="Times New Roman" panose="02020603050405020304" pitchFamily="18" charset="0"/>
                <a:cs typeface="Times New Roman" panose="02020603050405020304" pitchFamily="18" charset="0"/>
              </a:rPr>
              <a:t>If multiple sources say the same thing, summarize what they say and put a few key names in brackets at the end of the sentence. </a:t>
            </a:r>
            <a:r>
              <a:rPr lang="en-US" altLang="zh-CN" sz="3600" dirty="0" smtClean="0">
                <a:solidFill>
                  <a:srgbClr val="FF0000"/>
                </a:solidFill>
                <a:latin typeface="Times New Roman" panose="02020603050405020304" pitchFamily="18" charset="0"/>
                <a:cs typeface="Times New Roman" panose="02020603050405020304" pitchFamily="18" charset="0"/>
              </a:rPr>
              <a:t>This can both add credibility and reduce space</a:t>
            </a:r>
            <a:r>
              <a:rPr lang="en-US" altLang="zh-CN" sz="3600" dirty="0" smtClean="0">
                <a:latin typeface="Times New Roman" panose="02020603050405020304" pitchFamily="18" charset="0"/>
                <a:cs typeface="Times New Roman" panose="02020603050405020304" pitchFamily="18" charset="0"/>
              </a:rPr>
              <a:t>.</a:t>
            </a:r>
            <a:endParaRPr lang="zh-CN" alt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1879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Times New Roman" panose="02020603050405020304" pitchFamily="18" charset="0"/>
                <a:cs typeface="Times New Roman" panose="02020603050405020304" pitchFamily="18" charset="0"/>
              </a:rPr>
              <a:t>Some basics here</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dirty="0"/>
              <a:t>4</a:t>
            </a:r>
            <a:r>
              <a:rPr lang="en-US" altLang="zh-CN" dirty="0" smtClean="0"/>
              <a:t>.</a:t>
            </a:r>
            <a:endParaRPr lang="en-US" altLang="zh-CN" dirty="0" smtClean="0"/>
          </a:p>
          <a:p>
            <a:r>
              <a:rPr lang="en-US" altLang="zh-CN" sz="3600" dirty="0" smtClean="0">
                <a:latin typeface="Times New Roman" panose="02020603050405020304" pitchFamily="18" charset="0"/>
                <a:cs typeface="Times New Roman" panose="02020603050405020304" pitchFamily="18" charset="0"/>
              </a:rPr>
              <a:t>When you do use direct quotes, the most fluid way to integrate them is to incorporate key words right into your text.</a:t>
            </a:r>
            <a:endParaRPr lang="zh-CN" alt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05102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Times New Roman" panose="02020603050405020304" pitchFamily="18" charset="0"/>
                <a:cs typeface="Times New Roman" panose="02020603050405020304" pitchFamily="18" charset="0"/>
              </a:rPr>
              <a:t>Some basics here</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dirty="0"/>
              <a:t>5</a:t>
            </a:r>
            <a:r>
              <a:rPr lang="en-US" altLang="zh-CN" dirty="0" smtClean="0"/>
              <a:t>.</a:t>
            </a:r>
            <a:endParaRPr lang="en-US" altLang="zh-CN" dirty="0" smtClean="0"/>
          </a:p>
          <a:p>
            <a:r>
              <a:rPr lang="en-US" altLang="zh-CN" sz="3600" dirty="0" smtClean="0">
                <a:latin typeface="Times New Roman" panose="02020603050405020304" pitchFamily="18" charset="0"/>
                <a:cs typeface="Times New Roman" panose="02020603050405020304" pitchFamily="18" charset="0"/>
              </a:rPr>
              <a:t>Don’t summarize plots of primary sources. Assume your audience has read the work. Only explain as much as you need to establish context for an example.</a:t>
            </a:r>
            <a:endParaRPr lang="zh-CN" alt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24645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75714" y="365125"/>
            <a:ext cx="5390866" cy="6076618"/>
          </a:xfrm>
        </p:spPr>
      </p:pic>
    </p:spTree>
    <p:extLst>
      <p:ext uri="{BB962C8B-B14F-4D97-AF65-F5344CB8AC3E}">
        <p14:creationId xmlns:p14="http://schemas.microsoft.com/office/powerpoint/2010/main" val="24628627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800" dirty="0" smtClean="0">
                <a:latin typeface="Times New Roman" panose="02020603050405020304" pitchFamily="18" charset="0"/>
                <a:cs typeface="Times New Roman" panose="02020603050405020304" pitchFamily="18" charset="0"/>
              </a:rPr>
              <a:t>Discuss the following sources. Indicate the reliability by numbering each source 1-5: 1=not at all reliable; 5=very reliable.</a:t>
            </a:r>
            <a:endParaRPr lang="zh-CN" altLang="en-US" sz="2800" dirty="0">
              <a:latin typeface="Times New Roman" panose="02020603050405020304" pitchFamily="18" charset="0"/>
              <a:cs typeface="Times New Roman" panose="02020603050405020304" pitchFamily="18" charset="0"/>
            </a:endParaRPr>
          </a:p>
        </p:txBody>
      </p:sp>
      <p:graphicFrame>
        <p:nvGraphicFramePr>
          <p:cNvPr id="4" name="内容占位符 3"/>
          <p:cNvGraphicFramePr>
            <a:graphicFrameLocks noGrp="1"/>
          </p:cNvGraphicFramePr>
          <p:nvPr>
            <p:ph idx="1"/>
            <p:extLst>
              <p:ext uri="{D42A27DB-BD31-4B8C-83A1-F6EECF244321}">
                <p14:modId xmlns:p14="http://schemas.microsoft.com/office/powerpoint/2010/main" val="1301482022"/>
              </p:ext>
            </p:extLst>
          </p:nvPr>
        </p:nvGraphicFramePr>
        <p:xfrm>
          <a:off x="576049" y="1690688"/>
          <a:ext cx="11039901" cy="4886960"/>
        </p:xfrm>
        <a:graphic>
          <a:graphicData uri="http://schemas.openxmlformats.org/drawingml/2006/table">
            <a:tbl>
              <a:tblPr firstRow="1" bandRow="1">
                <a:tableStyleId>{5C22544A-7EE6-4342-B048-85BDC9FD1C3A}</a:tableStyleId>
              </a:tblPr>
              <a:tblGrid>
                <a:gridCol w="4579064"/>
                <a:gridCol w="940887"/>
                <a:gridCol w="4611523"/>
                <a:gridCol w="908427"/>
              </a:tblGrid>
              <a:tr h="370840">
                <a:tc>
                  <a:txBody>
                    <a:bodyPr/>
                    <a:lstStyle/>
                    <a:p>
                      <a:r>
                        <a:rPr lang="en-US" altLang="zh-CN" dirty="0" smtClean="0"/>
                        <a:t>sources</a:t>
                      </a:r>
                      <a:endParaRPr lang="zh-CN" altLang="en-US" dirty="0"/>
                    </a:p>
                  </a:txBody>
                  <a:tcPr/>
                </a:tc>
                <a:tc>
                  <a:txBody>
                    <a:bodyPr/>
                    <a:lstStyle/>
                    <a:p>
                      <a:r>
                        <a:rPr lang="en-US" altLang="zh-CN" dirty="0" smtClean="0"/>
                        <a:t>1-5</a:t>
                      </a:r>
                      <a:endParaRPr lang="zh-CN" altLang="en-US" dirty="0"/>
                    </a:p>
                  </a:txBody>
                  <a:tcPr/>
                </a:tc>
                <a:tc>
                  <a:txBody>
                    <a:bodyPr/>
                    <a:lstStyle/>
                    <a:p>
                      <a:r>
                        <a:rPr lang="en-US" altLang="zh-CN" dirty="0" smtClean="0"/>
                        <a:t>sources</a:t>
                      </a:r>
                      <a:endParaRPr lang="zh-CN" altLang="en-US" dirty="0"/>
                    </a:p>
                  </a:txBody>
                  <a:tcPr/>
                </a:tc>
                <a:tc>
                  <a:txBody>
                    <a:bodyPr/>
                    <a:lstStyle/>
                    <a:p>
                      <a:r>
                        <a:rPr lang="en-US" altLang="zh-CN" dirty="0" smtClean="0"/>
                        <a:t>1-5</a:t>
                      </a:r>
                      <a:endParaRPr lang="zh-CN" altLang="en-US" dirty="0"/>
                    </a:p>
                  </a:txBody>
                  <a:tcPr/>
                </a:tc>
              </a:tr>
              <a:tr h="370840">
                <a:tc>
                  <a:txBody>
                    <a:bodyPr/>
                    <a:lstStyle/>
                    <a:p>
                      <a:r>
                        <a:rPr lang="en-US" altLang="zh-CN" dirty="0" smtClean="0"/>
                        <a:t>Religious publications</a:t>
                      </a:r>
                      <a:endParaRPr lang="zh-CN" altLang="en-US" dirty="0"/>
                    </a:p>
                  </a:txBody>
                  <a:tcPr/>
                </a:tc>
                <a:tc>
                  <a:txBody>
                    <a:bodyPr/>
                    <a:lstStyle/>
                    <a:p>
                      <a:endParaRPr lang="zh-CN" altLang="en-US"/>
                    </a:p>
                  </a:txBody>
                  <a:tcPr/>
                </a:tc>
                <a:tc>
                  <a:txBody>
                    <a:bodyPr/>
                    <a:lstStyle/>
                    <a:p>
                      <a:r>
                        <a:rPr lang="en-US" altLang="zh-CN" dirty="0" smtClean="0"/>
                        <a:t>Published conference proceedings</a:t>
                      </a:r>
                      <a:endParaRPr lang="zh-CN" altLang="en-US" dirty="0"/>
                    </a:p>
                  </a:txBody>
                  <a:tcPr/>
                </a:tc>
                <a:tc>
                  <a:txBody>
                    <a:bodyPr/>
                    <a:lstStyle/>
                    <a:p>
                      <a:endParaRPr lang="zh-CN" altLang="en-US"/>
                    </a:p>
                  </a:txBody>
                  <a:tcPr/>
                </a:tc>
              </a:tr>
              <a:tr h="370840">
                <a:tc>
                  <a:txBody>
                    <a:bodyPr/>
                    <a:lstStyle/>
                    <a:p>
                      <a:r>
                        <a:rPr lang="en-US" altLang="zh-CN" dirty="0" smtClean="0"/>
                        <a:t>Web articles</a:t>
                      </a:r>
                      <a:endParaRPr lang="zh-CN" altLang="en-US" dirty="0"/>
                    </a:p>
                  </a:txBody>
                  <a:tcPr/>
                </a:tc>
                <a:tc>
                  <a:txBody>
                    <a:bodyPr/>
                    <a:lstStyle/>
                    <a:p>
                      <a:endParaRPr lang="zh-CN" altLang="en-US"/>
                    </a:p>
                  </a:txBody>
                  <a:tcPr/>
                </a:tc>
                <a:tc>
                  <a:txBody>
                    <a:bodyPr/>
                    <a:lstStyle/>
                    <a:p>
                      <a:r>
                        <a:rPr lang="en-US" altLang="zh-CN" dirty="0" smtClean="0"/>
                        <a:t>Textbooks</a:t>
                      </a:r>
                      <a:r>
                        <a:rPr lang="en-US" altLang="zh-CN" baseline="0" dirty="0" smtClean="0"/>
                        <a:t> (not out of date)</a:t>
                      </a:r>
                      <a:endParaRPr lang="zh-CN" altLang="en-US" dirty="0"/>
                    </a:p>
                  </a:txBody>
                  <a:tcPr/>
                </a:tc>
                <a:tc>
                  <a:txBody>
                    <a:bodyPr/>
                    <a:lstStyle/>
                    <a:p>
                      <a:endParaRPr lang="zh-CN" altLang="en-US"/>
                    </a:p>
                  </a:txBody>
                  <a:tcPr/>
                </a:tc>
              </a:tr>
              <a:tr h="370840">
                <a:tc>
                  <a:txBody>
                    <a:bodyPr/>
                    <a:lstStyle/>
                    <a:p>
                      <a:r>
                        <a:rPr lang="en-US" altLang="zh-CN" dirty="0" smtClean="0"/>
                        <a:t>Government documents</a:t>
                      </a:r>
                      <a:endParaRPr lang="zh-CN" altLang="en-US" dirty="0"/>
                    </a:p>
                  </a:txBody>
                  <a:tcPr/>
                </a:tc>
                <a:tc>
                  <a:txBody>
                    <a:bodyPr/>
                    <a:lstStyle/>
                    <a:p>
                      <a:endParaRPr lang="zh-CN" altLang="en-US"/>
                    </a:p>
                  </a:txBody>
                  <a:tcPr/>
                </a:tc>
                <a:tc>
                  <a:txBody>
                    <a:bodyPr/>
                    <a:lstStyle/>
                    <a:p>
                      <a:r>
                        <a:rPr lang="en-US" altLang="zh-CN" dirty="0" smtClean="0"/>
                        <a:t>Conference articles</a:t>
                      </a:r>
                      <a:endParaRPr lang="zh-CN" altLang="en-US" dirty="0"/>
                    </a:p>
                  </a:txBody>
                  <a:tcPr/>
                </a:tc>
                <a:tc>
                  <a:txBody>
                    <a:bodyPr/>
                    <a:lstStyle/>
                    <a:p>
                      <a:endParaRPr lang="zh-CN" altLang="en-US"/>
                    </a:p>
                  </a:txBody>
                  <a:tcPr/>
                </a:tc>
              </a:tr>
              <a:tr h="370840">
                <a:tc>
                  <a:txBody>
                    <a:bodyPr/>
                    <a:lstStyle/>
                    <a:p>
                      <a:r>
                        <a:rPr lang="en-US" altLang="zh-CN" dirty="0" smtClean="0"/>
                        <a:t>Journal</a:t>
                      </a:r>
                      <a:r>
                        <a:rPr lang="en-US" altLang="zh-CN" baseline="0" dirty="0" smtClean="0"/>
                        <a:t> articles for general readers</a:t>
                      </a:r>
                      <a:endParaRPr lang="zh-CN" altLang="en-US" dirty="0"/>
                    </a:p>
                  </a:txBody>
                  <a:tcPr/>
                </a:tc>
                <a:tc>
                  <a:txBody>
                    <a:bodyPr/>
                    <a:lstStyle/>
                    <a:p>
                      <a:endParaRPr lang="zh-CN" altLang="en-US"/>
                    </a:p>
                  </a:txBody>
                  <a:tcPr/>
                </a:tc>
                <a:tc>
                  <a:txBody>
                    <a:bodyPr/>
                    <a:lstStyle/>
                    <a:p>
                      <a:r>
                        <a:rPr lang="en-US" altLang="zh-CN" dirty="0" smtClean="0"/>
                        <a:t>Organization</a:t>
                      </a:r>
                      <a:r>
                        <a:rPr lang="en-US" altLang="zh-CN" baseline="0" dirty="0" smtClean="0"/>
                        <a:t> publications</a:t>
                      </a:r>
                      <a:endParaRPr lang="zh-CN" altLang="en-US" dirty="0"/>
                    </a:p>
                  </a:txBody>
                  <a:tcPr/>
                </a:tc>
                <a:tc>
                  <a:txBody>
                    <a:bodyPr/>
                    <a:lstStyle/>
                    <a:p>
                      <a:endParaRPr lang="zh-CN" altLang="en-US"/>
                    </a:p>
                  </a:txBody>
                  <a:tcPr/>
                </a:tc>
              </a:tr>
              <a:tr h="370840">
                <a:tc>
                  <a:txBody>
                    <a:bodyPr/>
                    <a:lstStyle/>
                    <a:p>
                      <a:r>
                        <a:rPr lang="en-US" altLang="zh-CN" dirty="0" smtClean="0"/>
                        <a:t>Articles</a:t>
                      </a:r>
                      <a:r>
                        <a:rPr lang="en-US" altLang="zh-CN" baseline="0" dirty="0" smtClean="0"/>
                        <a:t> from a scientific organization’s website</a:t>
                      </a:r>
                      <a:endParaRPr lang="zh-CN" altLang="en-US" dirty="0"/>
                    </a:p>
                  </a:txBody>
                  <a:tcPr/>
                </a:tc>
                <a:tc>
                  <a:txBody>
                    <a:bodyPr/>
                    <a:lstStyle/>
                    <a:p>
                      <a:endParaRPr lang="zh-CN" altLang="en-US"/>
                    </a:p>
                  </a:txBody>
                  <a:tcPr/>
                </a:tc>
                <a:tc>
                  <a:txBody>
                    <a:bodyPr/>
                    <a:lstStyle/>
                    <a:p>
                      <a:r>
                        <a:rPr lang="en-US" altLang="zh-CN" dirty="0" smtClean="0"/>
                        <a:t>Books from a university press</a:t>
                      </a:r>
                      <a:endParaRPr lang="zh-CN" altLang="en-US" dirty="0"/>
                    </a:p>
                  </a:txBody>
                  <a:tcPr/>
                </a:tc>
                <a:tc>
                  <a:txBody>
                    <a:bodyPr/>
                    <a:lstStyle/>
                    <a:p>
                      <a:endParaRPr lang="zh-CN" altLang="en-US"/>
                    </a:p>
                  </a:txBody>
                  <a:tcPr/>
                </a:tc>
              </a:tr>
              <a:tr h="370840">
                <a:tc>
                  <a:txBody>
                    <a:bodyPr/>
                    <a:lstStyle/>
                    <a:p>
                      <a:r>
                        <a:rPr lang="en-US" altLang="zh-CN" dirty="0" smtClean="0"/>
                        <a:t>Newspapers </a:t>
                      </a:r>
                      <a:endParaRPr lang="zh-CN" altLang="en-US" dirty="0"/>
                    </a:p>
                  </a:txBody>
                  <a:tcPr/>
                </a:tc>
                <a:tc>
                  <a:txBody>
                    <a:bodyPr/>
                    <a:lstStyle/>
                    <a:p>
                      <a:endParaRPr lang="zh-CN" altLang="en-US"/>
                    </a:p>
                  </a:txBody>
                  <a:tcPr/>
                </a:tc>
                <a:tc>
                  <a:txBody>
                    <a:bodyPr/>
                    <a:lstStyle/>
                    <a:p>
                      <a:r>
                        <a:rPr lang="en-US" altLang="zh-CN" dirty="0" smtClean="0"/>
                        <a:t>Web pages, blogs</a:t>
                      </a:r>
                      <a:endParaRPr lang="zh-CN" altLang="en-US" dirty="0"/>
                    </a:p>
                  </a:txBody>
                  <a:tcPr/>
                </a:tc>
                <a:tc>
                  <a:txBody>
                    <a:bodyPr/>
                    <a:lstStyle/>
                    <a:p>
                      <a:endParaRPr lang="zh-CN" altLang="en-US"/>
                    </a:p>
                  </a:txBody>
                  <a:tcPr/>
                </a:tc>
              </a:tr>
              <a:tr h="370840">
                <a:tc>
                  <a:txBody>
                    <a:bodyPr/>
                    <a:lstStyle/>
                    <a:p>
                      <a:r>
                        <a:rPr lang="en-US" altLang="zh-CN" dirty="0" smtClean="0"/>
                        <a:t>Corporate or private documents</a:t>
                      </a:r>
                      <a:endParaRPr lang="zh-CN" altLang="en-US" dirty="0"/>
                    </a:p>
                  </a:txBody>
                  <a:tcPr/>
                </a:tc>
                <a:tc>
                  <a:txBody>
                    <a:bodyPr/>
                    <a:lstStyle/>
                    <a:p>
                      <a:endParaRPr lang="zh-CN" altLang="en-US"/>
                    </a:p>
                  </a:txBody>
                  <a:tcPr/>
                </a:tc>
                <a:tc>
                  <a:txBody>
                    <a:bodyPr/>
                    <a:lstStyle/>
                    <a:p>
                      <a:r>
                        <a:rPr lang="en-US" altLang="zh-CN" dirty="0" smtClean="0"/>
                        <a:t>Peer-reviewed journal</a:t>
                      </a:r>
                      <a:r>
                        <a:rPr lang="en-US" altLang="zh-CN" baseline="0" dirty="0" smtClean="0"/>
                        <a:t> articles</a:t>
                      </a:r>
                      <a:endParaRPr lang="zh-CN" altLang="en-US" dirty="0"/>
                    </a:p>
                  </a:txBody>
                  <a:tcPr/>
                </a:tc>
                <a:tc>
                  <a:txBody>
                    <a:bodyPr/>
                    <a:lstStyle/>
                    <a:p>
                      <a:endParaRPr lang="zh-CN" altLang="en-US"/>
                    </a:p>
                  </a:txBody>
                  <a:tcPr/>
                </a:tc>
              </a:tr>
              <a:tr h="370840">
                <a:tc>
                  <a:txBody>
                    <a:bodyPr/>
                    <a:lstStyle/>
                    <a:p>
                      <a:r>
                        <a:rPr lang="en-US" altLang="zh-CN" dirty="0" smtClean="0"/>
                        <a:t>A party’s publications</a:t>
                      </a:r>
                      <a:endParaRPr lang="zh-CN" altLang="en-US" dirty="0"/>
                    </a:p>
                  </a:txBody>
                  <a:tcPr/>
                </a:tc>
                <a:tc>
                  <a:txBody>
                    <a:bodyPr/>
                    <a:lstStyle/>
                    <a:p>
                      <a:endParaRPr lang="zh-CN" altLang="en-US"/>
                    </a:p>
                  </a:txBody>
                  <a:tcPr/>
                </a:tc>
                <a:tc>
                  <a:txBody>
                    <a:bodyPr/>
                    <a:lstStyle/>
                    <a:p>
                      <a:r>
                        <a:rPr lang="en-US" altLang="zh-CN" dirty="0" smtClean="0"/>
                        <a:t>Academic websites with the address containing</a:t>
                      </a:r>
                      <a:r>
                        <a:rPr lang="en-US" altLang="zh-CN" baseline="0" dirty="0" smtClean="0"/>
                        <a:t> .ac and .</a:t>
                      </a:r>
                      <a:r>
                        <a:rPr lang="en-US" altLang="zh-CN" baseline="0" dirty="0" err="1" smtClean="0"/>
                        <a:t>edu</a:t>
                      </a:r>
                      <a:endParaRPr lang="zh-CN" altLang="en-US" dirty="0"/>
                    </a:p>
                  </a:txBody>
                  <a:tcPr/>
                </a:tc>
                <a:tc>
                  <a:txBody>
                    <a:bodyPr/>
                    <a:lstStyle/>
                    <a:p>
                      <a:endParaRPr lang="zh-CN" altLang="en-US"/>
                    </a:p>
                  </a:txBody>
                  <a:tcPr/>
                </a:tc>
              </a:tr>
              <a:tr h="370840">
                <a:tc>
                  <a:txBody>
                    <a:bodyPr/>
                    <a:lstStyle/>
                    <a:p>
                      <a:r>
                        <a:rPr lang="en-US" altLang="zh-CN" dirty="0" smtClean="0"/>
                        <a:t>Government websites with the address containing .</a:t>
                      </a:r>
                      <a:r>
                        <a:rPr lang="en-US" altLang="zh-CN" dirty="0" err="1" smtClean="0"/>
                        <a:t>gov</a:t>
                      </a:r>
                      <a:endParaRPr lang="zh-CN" altLang="en-US" dirty="0"/>
                    </a:p>
                  </a:txBody>
                  <a:tcPr/>
                </a:tc>
                <a:tc>
                  <a:txBody>
                    <a:bodyPr/>
                    <a:lstStyle/>
                    <a:p>
                      <a:endParaRPr lang="zh-CN" altLang="en-US"/>
                    </a:p>
                  </a:txBody>
                  <a:tcPr/>
                </a:tc>
                <a:tc>
                  <a:txBody>
                    <a:bodyPr/>
                    <a:lstStyle/>
                    <a:p>
                      <a:r>
                        <a:rPr lang="en-US" altLang="zh-CN" dirty="0" smtClean="0"/>
                        <a:t>Books from</a:t>
                      </a:r>
                      <a:r>
                        <a:rPr lang="en-US" altLang="zh-CN" baseline="0" dirty="0" smtClean="0"/>
                        <a:t> a university press</a:t>
                      </a:r>
                      <a:endParaRPr lang="zh-CN" altLang="en-US" dirty="0"/>
                    </a:p>
                  </a:txBody>
                  <a:tcPr/>
                </a:tc>
                <a:tc>
                  <a:txBody>
                    <a:bodyPr/>
                    <a:lstStyle/>
                    <a:p>
                      <a:endParaRPr lang="zh-CN" altLang="en-US"/>
                    </a:p>
                  </a:txBody>
                  <a:tcPr/>
                </a:tc>
              </a:tr>
              <a:tr h="370840">
                <a:tc>
                  <a:txBody>
                    <a:bodyPr/>
                    <a:lstStyle/>
                    <a:p>
                      <a:r>
                        <a:rPr lang="en-US" altLang="zh-CN" dirty="0" smtClean="0"/>
                        <a:t>Websites with commercial interest with the address containing .com and .co</a:t>
                      </a:r>
                      <a:endParaRPr lang="zh-CN" altLang="en-US" dirty="0"/>
                    </a:p>
                  </a:txBody>
                  <a:tcPr/>
                </a:tc>
                <a:tc>
                  <a:txBody>
                    <a:bodyPr/>
                    <a:lstStyle/>
                    <a:p>
                      <a:endParaRPr lang="zh-CN" altLang="en-US"/>
                    </a:p>
                  </a:txBody>
                  <a:tcPr/>
                </a:tc>
                <a:tc>
                  <a:txBody>
                    <a:bodyPr/>
                    <a:lstStyle/>
                    <a:p>
                      <a:r>
                        <a:rPr lang="en-US" altLang="zh-CN" dirty="0" smtClean="0"/>
                        <a:t>Non-profit websites</a:t>
                      </a:r>
                      <a:r>
                        <a:rPr lang="en-US" altLang="zh-CN" baseline="0" dirty="0" smtClean="0"/>
                        <a:t> with the addressing containing .org</a:t>
                      </a:r>
                      <a:endParaRPr lang="zh-CN" altLang="en-US" dirty="0"/>
                    </a:p>
                  </a:txBody>
                  <a:tcPr/>
                </a:tc>
                <a:tc>
                  <a:txBody>
                    <a:bodyPr/>
                    <a:lstStyle/>
                    <a:p>
                      <a:endParaRPr lang="zh-CN" altLang="en-US" dirty="0"/>
                    </a:p>
                  </a:txBody>
                  <a:tcPr/>
                </a:tc>
              </a:tr>
            </a:tbl>
          </a:graphicData>
        </a:graphic>
      </p:graphicFrame>
    </p:spTree>
    <p:extLst>
      <p:ext uri="{BB962C8B-B14F-4D97-AF65-F5344CB8AC3E}">
        <p14:creationId xmlns:p14="http://schemas.microsoft.com/office/powerpoint/2010/main" val="40214298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800" dirty="0" smtClean="0">
                <a:latin typeface="Times New Roman" panose="02020603050405020304" pitchFamily="18" charset="0"/>
                <a:cs typeface="Times New Roman" panose="02020603050405020304" pitchFamily="18" charset="0"/>
              </a:rPr>
              <a:t>Discuss the following sources. Indicate the reliability by numbering each source 1-5: 1=not at all reliable; 5=very reliable.</a:t>
            </a:r>
            <a:endParaRPr lang="zh-CN" altLang="en-US" sz="2800" dirty="0">
              <a:latin typeface="Times New Roman" panose="02020603050405020304" pitchFamily="18" charset="0"/>
              <a:cs typeface="Times New Roman" panose="02020603050405020304" pitchFamily="18" charset="0"/>
            </a:endParaRPr>
          </a:p>
        </p:txBody>
      </p:sp>
      <p:graphicFrame>
        <p:nvGraphicFramePr>
          <p:cNvPr id="4" name="内容占位符 3"/>
          <p:cNvGraphicFramePr>
            <a:graphicFrameLocks noGrp="1"/>
          </p:cNvGraphicFramePr>
          <p:nvPr>
            <p:ph idx="1"/>
            <p:extLst>
              <p:ext uri="{D42A27DB-BD31-4B8C-83A1-F6EECF244321}">
                <p14:modId xmlns:p14="http://schemas.microsoft.com/office/powerpoint/2010/main" val="2358228642"/>
              </p:ext>
            </p:extLst>
          </p:nvPr>
        </p:nvGraphicFramePr>
        <p:xfrm>
          <a:off x="576049" y="1690688"/>
          <a:ext cx="11039901" cy="4886960"/>
        </p:xfrm>
        <a:graphic>
          <a:graphicData uri="http://schemas.openxmlformats.org/drawingml/2006/table">
            <a:tbl>
              <a:tblPr firstRow="1" bandRow="1">
                <a:tableStyleId>{5C22544A-7EE6-4342-B048-85BDC9FD1C3A}</a:tableStyleId>
              </a:tblPr>
              <a:tblGrid>
                <a:gridCol w="4579064"/>
                <a:gridCol w="940887"/>
                <a:gridCol w="4611523"/>
                <a:gridCol w="908427"/>
              </a:tblGrid>
              <a:tr h="370840">
                <a:tc>
                  <a:txBody>
                    <a:bodyPr/>
                    <a:lstStyle/>
                    <a:p>
                      <a:r>
                        <a:rPr lang="en-US" altLang="zh-CN" dirty="0" smtClean="0"/>
                        <a:t>sources</a:t>
                      </a:r>
                      <a:endParaRPr lang="zh-CN" altLang="en-US" dirty="0"/>
                    </a:p>
                  </a:txBody>
                  <a:tcPr/>
                </a:tc>
                <a:tc>
                  <a:txBody>
                    <a:bodyPr/>
                    <a:lstStyle/>
                    <a:p>
                      <a:r>
                        <a:rPr lang="en-US" altLang="zh-CN" dirty="0" smtClean="0"/>
                        <a:t>1-5</a:t>
                      </a:r>
                      <a:endParaRPr lang="zh-CN" altLang="en-US" dirty="0"/>
                    </a:p>
                  </a:txBody>
                  <a:tcPr/>
                </a:tc>
                <a:tc>
                  <a:txBody>
                    <a:bodyPr/>
                    <a:lstStyle/>
                    <a:p>
                      <a:r>
                        <a:rPr lang="en-US" altLang="zh-CN" dirty="0" smtClean="0"/>
                        <a:t>sources</a:t>
                      </a:r>
                      <a:endParaRPr lang="zh-CN" altLang="en-US" dirty="0"/>
                    </a:p>
                  </a:txBody>
                  <a:tcPr/>
                </a:tc>
                <a:tc>
                  <a:txBody>
                    <a:bodyPr/>
                    <a:lstStyle/>
                    <a:p>
                      <a:r>
                        <a:rPr lang="en-US" altLang="zh-CN" dirty="0" smtClean="0"/>
                        <a:t>1-5</a:t>
                      </a:r>
                      <a:endParaRPr lang="zh-CN" altLang="en-US" dirty="0"/>
                    </a:p>
                  </a:txBody>
                  <a:tcPr/>
                </a:tc>
              </a:tr>
              <a:tr h="370840">
                <a:tc>
                  <a:txBody>
                    <a:bodyPr/>
                    <a:lstStyle/>
                    <a:p>
                      <a:r>
                        <a:rPr lang="en-US" altLang="zh-CN" dirty="0" smtClean="0"/>
                        <a:t>Religious publications</a:t>
                      </a:r>
                      <a:endParaRPr lang="zh-CN" altLang="en-US" dirty="0"/>
                    </a:p>
                  </a:txBody>
                  <a:tcPr/>
                </a:tc>
                <a:tc>
                  <a:txBody>
                    <a:bodyPr/>
                    <a:lstStyle/>
                    <a:p>
                      <a:endParaRPr lang="zh-CN" altLang="en-US"/>
                    </a:p>
                  </a:txBody>
                  <a:tcPr/>
                </a:tc>
                <a:tc>
                  <a:txBody>
                    <a:bodyPr/>
                    <a:lstStyle/>
                    <a:p>
                      <a:r>
                        <a:rPr lang="en-US" altLang="zh-CN" dirty="0" smtClean="0"/>
                        <a:t>Published conference proceedings</a:t>
                      </a:r>
                      <a:endParaRPr lang="zh-CN" altLang="en-US" dirty="0"/>
                    </a:p>
                  </a:txBody>
                  <a:tcPr/>
                </a:tc>
                <a:tc>
                  <a:txBody>
                    <a:bodyPr/>
                    <a:lstStyle/>
                    <a:p>
                      <a:endParaRPr lang="zh-CN" altLang="en-US" dirty="0"/>
                    </a:p>
                  </a:txBody>
                  <a:tcPr>
                    <a:solidFill>
                      <a:srgbClr val="FF0000"/>
                    </a:solidFill>
                  </a:tcPr>
                </a:tc>
              </a:tr>
              <a:tr h="370840">
                <a:tc>
                  <a:txBody>
                    <a:bodyPr/>
                    <a:lstStyle/>
                    <a:p>
                      <a:r>
                        <a:rPr lang="en-US" altLang="zh-CN" dirty="0" smtClean="0"/>
                        <a:t>Web articles</a:t>
                      </a:r>
                      <a:endParaRPr lang="zh-CN" altLang="en-US" dirty="0"/>
                    </a:p>
                  </a:txBody>
                  <a:tcPr/>
                </a:tc>
                <a:tc>
                  <a:txBody>
                    <a:bodyPr/>
                    <a:lstStyle/>
                    <a:p>
                      <a:endParaRPr lang="zh-CN" altLang="en-US"/>
                    </a:p>
                  </a:txBody>
                  <a:tcPr/>
                </a:tc>
                <a:tc>
                  <a:txBody>
                    <a:bodyPr/>
                    <a:lstStyle/>
                    <a:p>
                      <a:r>
                        <a:rPr lang="en-US" altLang="zh-CN" dirty="0" smtClean="0"/>
                        <a:t>Textbooks</a:t>
                      </a:r>
                      <a:r>
                        <a:rPr lang="en-US" altLang="zh-CN" baseline="0" dirty="0" smtClean="0"/>
                        <a:t> (not out of date)</a:t>
                      </a:r>
                      <a:endParaRPr lang="zh-CN" altLang="en-US" dirty="0"/>
                    </a:p>
                  </a:txBody>
                  <a:tcPr/>
                </a:tc>
                <a:tc>
                  <a:txBody>
                    <a:bodyPr/>
                    <a:lstStyle/>
                    <a:p>
                      <a:endParaRPr lang="zh-CN" altLang="en-US" dirty="0"/>
                    </a:p>
                  </a:txBody>
                  <a:tcPr>
                    <a:solidFill>
                      <a:srgbClr val="FF0000"/>
                    </a:solidFill>
                  </a:tcPr>
                </a:tc>
              </a:tr>
              <a:tr h="370840">
                <a:tc>
                  <a:txBody>
                    <a:bodyPr/>
                    <a:lstStyle/>
                    <a:p>
                      <a:r>
                        <a:rPr lang="en-US" altLang="zh-CN" dirty="0" smtClean="0"/>
                        <a:t>Government documents</a:t>
                      </a:r>
                      <a:endParaRPr lang="zh-CN" altLang="en-US" dirty="0"/>
                    </a:p>
                  </a:txBody>
                  <a:tcPr/>
                </a:tc>
                <a:tc>
                  <a:txBody>
                    <a:bodyPr/>
                    <a:lstStyle/>
                    <a:p>
                      <a:endParaRPr lang="zh-CN" altLang="en-US" dirty="0"/>
                    </a:p>
                  </a:txBody>
                  <a:tcPr>
                    <a:solidFill>
                      <a:srgbClr val="FF0000"/>
                    </a:solidFill>
                  </a:tcPr>
                </a:tc>
                <a:tc>
                  <a:txBody>
                    <a:bodyPr/>
                    <a:lstStyle/>
                    <a:p>
                      <a:r>
                        <a:rPr lang="en-US" altLang="zh-CN" dirty="0" smtClean="0"/>
                        <a:t>Conference articles</a:t>
                      </a:r>
                      <a:endParaRPr lang="zh-CN" altLang="en-US" dirty="0"/>
                    </a:p>
                  </a:txBody>
                  <a:tcPr/>
                </a:tc>
                <a:tc>
                  <a:txBody>
                    <a:bodyPr/>
                    <a:lstStyle/>
                    <a:p>
                      <a:endParaRPr lang="zh-CN" altLang="en-US"/>
                    </a:p>
                  </a:txBody>
                  <a:tcPr/>
                </a:tc>
              </a:tr>
              <a:tr h="370840">
                <a:tc>
                  <a:txBody>
                    <a:bodyPr/>
                    <a:lstStyle/>
                    <a:p>
                      <a:r>
                        <a:rPr lang="en-US" altLang="zh-CN" dirty="0" smtClean="0"/>
                        <a:t>Journal</a:t>
                      </a:r>
                      <a:r>
                        <a:rPr lang="en-US" altLang="zh-CN" baseline="0" dirty="0" smtClean="0"/>
                        <a:t> articles for general readers</a:t>
                      </a:r>
                      <a:endParaRPr lang="zh-CN" altLang="en-US" dirty="0"/>
                    </a:p>
                  </a:txBody>
                  <a:tcPr/>
                </a:tc>
                <a:tc>
                  <a:txBody>
                    <a:bodyPr/>
                    <a:lstStyle/>
                    <a:p>
                      <a:endParaRPr lang="zh-CN" altLang="en-US"/>
                    </a:p>
                  </a:txBody>
                  <a:tcPr/>
                </a:tc>
                <a:tc>
                  <a:txBody>
                    <a:bodyPr/>
                    <a:lstStyle/>
                    <a:p>
                      <a:r>
                        <a:rPr lang="en-US" altLang="zh-CN" dirty="0" smtClean="0"/>
                        <a:t>Organization</a:t>
                      </a:r>
                      <a:r>
                        <a:rPr lang="en-US" altLang="zh-CN" baseline="0" dirty="0" smtClean="0"/>
                        <a:t> publications</a:t>
                      </a:r>
                      <a:endParaRPr lang="zh-CN" altLang="en-US" dirty="0"/>
                    </a:p>
                  </a:txBody>
                  <a:tcPr/>
                </a:tc>
                <a:tc>
                  <a:txBody>
                    <a:bodyPr/>
                    <a:lstStyle/>
                    <a:p>
                      <a:endParaRPr lang="zh-CN" altLang="en-US" dirty="0"/>
                    </a:p>
                  </a:txBody>
                  <a:tcPr/>
                </a:tc>
              </a:tr>
              <a:tr h="370840">
                <a:tc>
                  <a:txBody>
                    <a:bodyPr/>
                    <a:lstStyle/>
                    <a:p>
                      <a:r>
                        <a:rPr lang="en-US" altLang="zh-CN" dirty="0" smtClean="0"/>
                        <a:t>Articles</a:t>
                      </a:r>
                      <a:r>
                        <a:rPr lang="en-US" altLang="zh-CN" baseline="0" dirty="0" smtClean="0"/>
                        <a:t> from a scientific organization’s website</a:t>
                      </a:r>
                      <a:endParaRPr lang="zh-CN" altLang="en-US" dirty="0"/>
                    </a:p>
                  </a:txBody>
                  <a:tcPr/>
                </a:tc>
                <a:tc>
                  <a:txBody>
                    <a:bodyPr/>
                    <a:lstStyle/>
                    <a:p>
                      <a:endParaRPr lang="zh-CN" altLang="en-US" dirty="0"/>
                    </a:p>
                  </a:txBody>
                  <a:tcPr>
                    <a:solidFill>
                      <a:srgbClr val="FF0000"/>
                    </a:solidFill>
                  </a:tcPr>
                </a:tc>
                <a:tc>
                  <a:txBody>
                    <a:bodyPr/>
                    <a:lstStyle/>
                    <a:p>
                      <a:r>
                        <a:rPr lang="en-US" altLang="zh-CN" dirty="0" smtClean="0"/>
                        <a:t>Books from a university press</a:t>
                      </a:r>
                      <a:endParaRPr lang="zh-CN" altLang="en-US" dirty="0"/>
                    </a:p>
                  </a:txBody>
                  <a:tcPr/>
                </a:tc>
                <a:tc>
                  <a:txBody>
                    <a:bodyPr/>
                    <a:lstStyle/>
                    <a:p>
                      <a:endParaRPr lang="zh-CN" altLang="en-US" dirty="0"/>
                    </a:p>
                  </a:txBody>
                  <a:tcPr>
                    <a:solidFill>
                      <a:srgbClr val="FF0000"/>
                    </a:solidFill>
                  </a:tcPr>
                </a:tc>
              </a:tr>
              <a:tr h="370840">
                <a:tc>
                  <a:txBody>
                    <a:bodyPr/>
                    <a:lstStyle/>
                    <a:p>
                      <a:r>
                        <a:rPr lang="en-US" altLang="zh-CN" dirty="0" smtClean="0"/>
                        <a:t>Newspapers </a:t>
                      </a:r>
                      <a:endParaRPr lang="zh-CN" altLang="en-US" dirty="0"/>
                    </a:p>
                  </a:txBody>
                  <a:tcPr/>
                </a:tc>
                <a:tc>
                  <a:txBody>
                    <a:bodyPr/>
                    <a:lstStyle/>
                    <a:p>
                      <a:endParaRPr lang="zh-CN" altLang="en-US"/>
                    </a:p>
                  </a:txBody>
                  <a:tcPr/>
                </a:tc>
                <a:tc>
                  <a:txBody>
                    <a:bodyPr/>
                    <a:lstStyle/>
                    <a:p>
                      <a:r>
                        <a:rPr lang="en-US" altLang="zh-CN" dirty="0" smtClean="0"/>
                        <a:t>Web pages, blogs</a:t>
                      </a:r>
                      <a:endParaRPr lang="zh-CN" altLang="en-US" dirty="0"/>
                    </a:p>
                  </a:txBody>
                  <a:tcPr/>
                </a:tc>
                <a:tc>
                  <a:txBody>
                    <a:bodyPr/>
                    <a:lstStyle/>
                    <a:p>
                      <a:endParaRPr lang="zh-CN" altLang="en-US"/>
                    </a:p>
                  </a:txBody>
                  <a:tcPr/>
                </a:tc>
              </a:tr>
              <a:tr h="370840">
                <a:tc>
                  <a:txBody>
                    <a:bodyPr/>
                    <a:lstStyle/>
                    <a:p>
                      <a:r>
                        <a:rPr lang="en-US" altLang="zh-CN" dirty="0" smtClean="0"/>
                        <a:t>Corporate or private documents</a:t>
                      </a:r>
                      <a:endParaRPr lang="zh-CN" altLang="en-US" dirty="0"/>
                    </a:p>
                  </a:txBody>
                  <a:tcPr/>
                </a:tc>
                <a:tc>
                  <a:txBody>
                    <a:bodyPr/>
                    <a:lstStyle/>
                    <a:p>
                      <a:endParaRPr lang="zh-CN" altLang="en-US"/>
                    </a:p>
                  </a:txBody>
                  <a:tcPr/>
                </a:tc>
                <a:tc>
                  <a:txBody>
                    <a:bodyPr/>
                    <a:lstStyle/>
                    <a:p>
                      <a:r>
                        <a:rPr lang="en-US" altLang="zh-CN" dirty="0" smtClean="0"/>
                        <a:t>Peer-reviewed journal</a:t>
                      </a:r>
                      <a:r>
                        <a:rPr lang="en-US" altLang="zh-CN" baseline="0" dirty="0" smtClean="0"/>
                        <a:t> articles</a:t>
                      </a:r>
                      <a:endParaRPr lang="zh-CN" altLang="en-US" dirty="0"/>
                    </a:p>
                  </a:txBody>
                  <a:tcPr/>
                </a:tc>
                <a:tc>
                  <a:txBody>
                    <a:bodyPr/>
                    <a:lstStyle/>
                    <a:p>
                      <a:endParaRPr lang="zh-CN" altLang="en-US" dirty="0"/>
                    </a:p>
                  </a:txBody>
                  <a:tcPr>
                    <a:solidFill>
                      <a:srgbClr val="FF0000"/>
                    </a:solidFill>
                  </a:tcPr>
                </a:tc>
              </a:tr>
              <a:tr h="370840">
                <a:tc>
                  <a:txBody>
                    <a:bodyPr/>
                    <a:lstStyle/>
                    <a:p>
                      <a:r>
                        <a:rPr lang="en-US" altLang="zh-CN" dirty="0" smtClean="0"/>
                        <a:t>A party’s publications</a:t>
                      </a:r>
                      <a:endParaRPr lang="zh-CN" altLang="en-US" dirty="0"/>
                    </a:p>
                  </a:txBody>
                  <a:tcPr/>
                </a:tc>
                <a:tc>
                  <a:txBody>
                    <a:bodyPr/>
                    <a:lstStyle/>
                    <a:p>
                      <a:endParaRPr lang="zh-CN" altLang="en-US"/>
                    </a:p>
                  </a:txBody>
                  <a:tcPr/>
                </a:tc>
                <a:tc>
                  <a:txBody>
                    <a:bodyPr/>
                    <a:lstStyle/>
                    <a:p>
                      <a:r>
                        <a:rPr lang="en-US" altLang="zh-CN" dirty="0" smtClean="0"/>
                        <a:t>Academic websites with the address containing</a:t>
                      </a:r>
                      <a:r>
                        <a:rPr lang="en-US" altLang="zh-CN" baseline="0" dirty="0" smtClean="0"/>
                        <a:t> .ac and .</a:t>
                      </a:r>
                      <a:r>
                        <a:rPr lang="en-US" altLang="zh-CN" baseline="0" dirty="0" err="1" smtClean="0"/>
                        <a:t>edu</a:t>
                      </a:r>
                      <a:endParaRPr lang="zh-CN" altLang="en-US" dirty="0"/>
                    </a:p>
                  </a:txBody>
                  <a:tcPr/>
                </a:tc>
                <a:tc>
                  <a:txBody>
                    <a:bodyPr/>
                    <a:lstStyle/>
                    <a:p>
                      <a:endParaRPr lang="zh-CN" altLang="en-US" dirty="0"/>
                    </a:p>
                  </a:txBody>
                  <a:tcPr>
                    <a:solidFill>
                      <a:srgbClr val="FF0000"/>
                    </a:solidFill>
                  </a:tcPr>
                </a:tc>
              </a:tr>
              <a:tr h="370840">
                <a:tc>
                  <a:txBody>
                    <a:bodyPr/>
                    <a:lstStyle/>
                    <a:p>
                      <a:r>
                        <a:rPr lang="en-US" altLang="zh-CN" dirty="0" smtClean="0"/>
                        <a:t>Government websites with the address containing .</a:t>
                      </a:r>
                      <a:r>
                        <a:rPr lang="en-US" altLang="zh-CN" dirty="0" err="1" smtClean="0"/>
                        <a:t>gov</a:t>
                      </a:r>
                      <a:endParaRPr lang="zh-CN" altLang="en-US" dirty="0"/>
                    </a:p>
                  </a:txBody>
                  <a:tcPr/>
                </a:tc>
                <a:tc>
                  <a:txBody>
                    <a:bodyPr/>
                    <a:lstStyle/>
                    <a:p>
                      <a:endParaRPr lang="zh-CN" altLang="en-US" dirty="0"/>
                    </a:p>
                  </a:txBody>
                  <a:tcPr>
                    <a:solidFill>
                      <a:srgbClr val="FF0000"/>
                    </a:solidFill>
                  </a:tcPr>
                </a:tc>
                <a:tc>
                  <a:txBody>
                    <a:bodyPr/>
                    <a:lstStyle/>
                    <a:p>
                      <a:r>
                        <a:rPr lang="en-US" altLang="zh-CN" dirty="0" smtClean="0"/>
                        <a:t>Books from</a:t>
                      </a:r>
                      <a:r>
                        <a:rPr lang="en-US" altLang="zh-CN" baseline="0" dirty="0" smtClean="0"/>
                        <a:t> a university press</a:t>
                      </a:r>
                      <a:endParaRPr lang="zh-CN" altLang="en-US" dirty="0"/>
                    </a:p>
                  </a:txBody>
                  <a:tcPr/>
                </a:tc>
                <a:tc>
                  <a:txBody>
                    <a:bodyPr/>
                    <a:lstStyle/>
                    <a:p>
                      <a:endParaRPr lang="zh-CN" altLang="en-US" dirty="0"/>
                    </a:p>
                  </a:txBody>
                  <a:tcPr>
                    <a:solidFill>
                      <a:srgbClr val="FF0000"/>
                    </a:solidFill>
                  </a:tcPr>
                </a:tc>
              </a:tr>
              <a:tr h="370840">
                <a:tc>
                  <a:txBody>
                    <a:bodyPr/>
                    <a:lstStyle/>
                    <a:p>
                      <a:r>
                        <a:rPr lang="en-US" altLang="zh-CN" dirty="0" smtClean="0"/>
                        <a:t>Websites with commercial interest with the address containing .com and .co</a:t>
                      </a:r>
                      <a:endParaRPr lang="zh-CN" altLang="en-US" dirty="0"/>
                    </a:p>
                  </a:txBody>
                  <a:tcPr/>
                </a:tc>
                <a:tc>
                  <a:txBody>
                    <a:bodyPr/>
                    <a:lstStyle/>
                    <a:p>
                      <a:endParaRPr lang="zh-CN" altLang="en-US"/>
                    </a:p>
                  </a:txBody>
                  <a:tcPr/>
                </a:tc>
                <a:tc>
                  <a:txBody>
                    <a:bodyPr/>
                    <a:lstStyle/>
                    <a:p>
                      <a:r>
                        <a:rPr lang="en-US" altLang="zh-CN" dirty="0" smtClean="0"/>
                        <a:t>Non-profit websites</a:t>
                      </a:r>
                      <a:r>
                        <a:rPr lang="en-US" altLang="zh-CN" baseline="0" dirty="0" smtClean="0"/>
                        <a:t> with the addressing containing .org</a:t>
                      </a:r>
                      <a:endParaRPr lang="zh-CN" altLang="en-US" dirty="0"/>
                    </a:p>
                  </a:txBody>
                  <a:tcPr/>
                </a:tc>
                <a:tc>
                  <a:txBody>
                    <a:bodyPr/>
                    <a:lstStyle/>
                    <a:p>
                      <a:endParaRPr lang="zh-CN" altLang="en-US" dirty="0"/>
                    </a:p>
                  </a:txBody>
                  <a:tcPr>
                    <a:solidFill>
                      <a:srgbClr val="FF0000"/>
                    </a:solidFill>
                  </a:tcPr>
                </a:tc>
              </a:tr>
            </a:tbl>
          </a:graphicData>
        </a:graphic>
      </p:graphicFrame>
    </p:spTree>
    <p:extLst>
      <p:ext uri="{BB962C8B-B14F-4D97-AF65-F5344CB8AC3E}">
        <p14:creationId xmlns:p14="http://schemas.microsoft.com/office/powerpoint/2010/main" val="2857300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内容占位符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8347" y="2211032"/>
            <a:ext cx="3506337" cy="3003254"/>
          </a:xfrm>
          <a:prstGeom prst="rect">
            <a:avLst/>
          </a:prstGeom>
        </p:spPr>
      </p:pic>
    </p:spTree>
    <p:extLst>
      <p:ext uri="{BB962C8B-B14F-4D97-AF65-F5344CB8AC3E}">
        <p14:creationId xmlns:p14="http://schemas.microsoft.com/office/powerpoint/2010/main" val="15352557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en-US" altLang="zh-CN" dirty="0" smtClean="0"/>
              <a:t>1. </a:t>
            </a:r>
          </a:p>
          <a:p>
            <a:pPr marL="0" indent="0">
              <a:buNone/>
            </a:pPr>
            <a:endParaRPr lang="en-US" altLang="zh-CN" dirty="0"/>
          </a:p>
          <a:p>
            <a:pPr marL="0" indent="0">
              <a:buNone/>
            </a:pPr>
            <a:r>
              <a:rPr lang="en-US" altLang="zh-CN" sz="3200" dirty="0" smtClean="0">
                <a:latin typeface="Times New Roman" panose="02020603050405020304" pitchFamily="18" charset="0"/>
                <a:cs typeface="Times New Roman" panose="02020603050405020304" pitchFamily="18" charset="0"/>
              </a:rPr>
              <a:t>Reliable sources are those of experts in the field (e.g. articles found in scientific journals), and those articles are reviewed by other experts before being published.</a:t>
            </a:r>
            <a:endParaRPr lang="zh-CN" altLang="en-US" sz="3200" dirty="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28663" y="137947"/>
            <a:ext cx="2099481" cy="1552741"/>
          </a:xfrm>
          <a:prstGeom prst="rect">
            <a:avLst/>
          </a:prstGeom>
        </p:spPr>
      </p:pic>
    </p:spTree>
    <p:extLst>
      <p:ext uri="{BB962C8B-B14F-4D97-AF65-F5344CB8AC3E}">
        <p14:creationId xmlns:p14="http://schemas.microsoft.com/office/powerpoint/2010/main" val="25153723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en-US" altLang="zh-CN" dirty="0"/>
              <a:t>2</a:t>
            </a:r>
            <a:r>
              <a:rPr lang="en-US" altLang="zh-CN" dirty="0" smtClean="0"/>
              <a:t>. </a:t>
            </a:r>
          </a:p>
          <a:p>
            <a:pPr marL="0" indent="0">
              <a:buNone/>
            </a:pPr>
            <a:endParaRPr lang="en-US" altLang="zh-CN" dirty="0"/>
          </a:p>
          <a:p>
            <a:pPr marL="0" indent="0">
              <a:buNone/>
            </a:pPr>
            <a:r>
              <a:rPr lang="en-US" altLang="zh-CN" sz="3200" dirty="0" smtClean="0">
                <a:latin typeface="Times New Roman" panose="02020603050405020304" pitchFamily="18" charset="0"/>
                <a:cs typeface="Times New Roman" panose="02020603050405020304" pitchFamily="18" charset="0"/>
              </a:rPr>
              <a:t>Reliable sources come from prestige publishers and the government which usually have the resources and expertise to provide official information (e.g. data on population, crime and economy).</a:t>
            </a:r>
            <a:endParaRPr lang="zh-CN" altLang="en-US" sz="3200" dirty="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28663" y="137947"/>
            <a:ext cx="2099481" cy="1552741"/>
          </a:xfrm>
          <a:prstGeom prst="rect">
            <a:avLst/>
          </a:prstGeom>
        </p:spPr>
      </p:pic>
    </p:spTree>
    <p:extLst>
      <p:ext uri="{BB962C8B-B14F-4D97-AF65-F5344CB8AC3E}">
        <p14:creationId xmlns:p14="http://schemas.microsoft.com/office/powerpoint/2010/main" val="17666630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en-US" altLang="zh-CN" dirty="0" smtClean="0"/>
              <a:t>3. </a:t>
            </a:r>
          </a:p>
          <a:p>
            <a:pPr marL="0" indent="0">
              <a:buNone/>
            </a:pPr>
            <a:endParaRPr lang="en-US" altLang="zh-CN" dirty="0"/>
          </a:p>
          <a:p>
            <a:pPr marL="0" indent="0">
              <a:buNone/>
            </a:pPr>
            <a:r>
              <a:rPr lang="en-US" altLang="zh-CN" sz="3200" dirty="0" smtClean="0">
                <a:latin typeface="Times New Roman" panose="02020603050405020304" pitchFamily="18" charset="0"/>
                <a:cs typeface="Times New Roman" panose="02020603050405020304" pitchFamily="18" charset="0"/>
              </a:rPr>
              <a:t>Reliable sources are from well-known and respected organizations (e.g. UNESCO, WHO, the World Bank) which have the resources and expertise that allow them to provide reliable information.</a:t>
            </a:r>
            <a:endParaRPr lang="zh-CN" altLang="en-US" sz="3200" dirty="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28663" y="137947"/>
            <a:ext cx="2099481" cy="1552741"/>
          </a:xfrm>
          <a:prstGeom prst="rect">
            <a:avLst/>
          </a:prstGeom>
        </p:spPr>
      </p:pic>
    </p:spTree>
    <p:extLst>
      <p:ext uri="{BB962C8B-B14F-4D97-AF65-F5344CB8AC3E}">
        <p14:creationId xmlns:p14="http://schemas.microsoft.com/office/powerpoint/2010/main" val="29187030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en-US" altLang="zh-CN" dirty="0"/>
              <a:t>4</a:t>
            </a:r>
            <a:r>
              <a:rPr lang="en-US" altLang="zh-CN" dirty="0" smtClean="0"/>
              <a:t>. </a:t>
            </a:r>
          </a:p>
          <a:p>
            <a:pPr marL="0" indent="0">
              <a:buNone/>
            </a:pPr>
            <a:endParaRPr lang="en-US" altLang="zh-CN" dirty="0"/>
          </a:p>
          <a:p>
            <a:pPr marL="0" indent="0">
              <a:buNone/>
            </a:pPr>
            <a:r>
              <a:rPr lang="en-US" altLang="zh-CN" sz="3200" dirty="0" smtClean="0">
                <a:latin typeface="Times New Roman" panose="02020603050405020304" pitchFamily="18" charset="0"/>
                <a:cs typeface="Times New Roman" panose="02020603050405020304" pitchFamily="18" charset="0"/>
              </a:rPr>
              <a:t>Be cautious about the Web-based sources because there is no way of knowing whether the information is accurate or not if an author or organization is not defined.</a:t>
            </a:r>
            <a:endParaRPr lang="zh-CN" altLang="en-US" sz="3200" dirty="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28663" y="137947"/>
            <a:ext cx="2099481" cy="1552741"/>
          </a:xfrm>
          <a:prstGeom prst="rect">
            <a:avLst/>
          </a:prstGeom>
        </p:spPr>
      </p:pic>
    </p:spTree>
    <p:extLst>
      <p:ext uri="{BB962C8B-B14F-4D97-AF65-F5344CB8AC3E}">
        <p14:creationId xmlns:p14="http://schemas.microsoft.com/office/powerpoint/2010/main" val="39714974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en-US" altLang="zh-CN" dirty="0" smtClean="0"/>
          </a:p>
          <a:p>
            <a:endParaRPr lang="en-US" altLang="zh-CN" dirty="0"/>
          </a:p>
          <a:p>
            <a:endParaRPr lang="en-US" altLang="zh-CN" dirty="0" smtClean="0"/>
          </a:p>
          <a:p>
            <a:pPr marL="0" indent="0" algn="ctr">
              <a:buNone/>
            </a:pPr>
            <a:r>
              <a:rPr lang="en-US" altLang="zh-CN" sz="6000" b="1" dirty="0" smtClean="0">
                <a:latin typeface="Segoe Script" panose="020B0504020000000003" pitchFamily="34" charset="0"/>
                <a:ea typeface="Segoe UI Black" panose="020B0A02040204020203" pitchFamily="34" charset="0"/>
                <a:cs typeface="Segoe UI Black" panose="020B0A02040204020203" pitchFamily="34" charset="0"/>
              </a:rPr>
              <a:t>abstract</a:t>
            </a:r>
            <a:endParaRPr lang="zh-CN" altLang="en-US" sz="6000" b="1" dirty="0">
              <a:latin typeface="Segoe Script" panose="020B0504020000000003" pitchFamily="34" charset="0"/>
              <a:cs typeface="Segoe UI Black" panose="020B0A02040204020203" pitchFamily="34" charset="0"/>
            </a:endParaRPr>
          </a:p>
        </p:txBody>
      </p:sp>
    </p:spTree>
    <p:extLst>
      <p:ext uri="{BB962C8B-B14F-4D97-AF65-F5344CB8AC3E}">
        <p14:creationId xmlns:p14="http://schemas.microsoft.com/office/powerpoint/2010/main" val="42120445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1148" y="1184180"/>
            <a:ext cx="4351338" cy="4351338"/>
          </a:xfrm>
        </p:spPr>
      </p:pic>
    </p:spTree>
    <p:extLst>
      <p:ext uri="{BB962C8B-B14F-4D97-AF65-F5344CB8AC3E}">
        <p14:creationId xmlns:p14="http://schemas.microsoft.com/office/powerpoint/2010/main" val="27179985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5661" y="365125"/>
            <a:ext cx="11641540" cy="1325563"/>
          </a:xfrm>
        </p:spPr>
        <p:txBody>
          <a:bodyPr>
            <a:normAutofit/>
          </a:bodyPr>
          <a:lstStyle/>
          <a:p>
            <a:r>
              <a:rPr lang="en-US" altLang="zh-CN" sz="3200" dirty="0" smtClean="0">
                <a:latin typeface="Times New Roman" panose="02020603050405020304" pitchFamily="18" charset="0"/>
                <a:cs typeface="Times New Roman" panose="02020603050405020304" pitchFamily="18" charset="0"/>
              </a:rPr>
              <a:t>Read the following abstract and answer the following questions.</a:t>
            </a:r>
            <a:endParaRPr lang="zh-CN" altLang="en-US" sz="32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245661" y="1323834"/>
            <a:ext cx="11641540" cy="5404512"/>
          </a:xfrm>
        </p:spPr>
        <p:txBody>
          <a:bodyPr>
            <a:normAutofit fontScale="92500" lnSpcReduction="10000"/>
          </a:bodyPr>
          <a:lstStyle/>
          <a:p>
            <a:pPr marL="0" indent="0" algn="just">
              <a:buNone/>
            </a:pPr>
            <a:r>
              <a:rPr lang="en-US" altLang="zh-CN" sz="3000" dirty="0">
                <a:latin typeface="Times New Roman" panose="02020603050405020304" pitchFamily="18" charset="0"/>
                <a:cs typeface="Times New Roman" panose="02020603050405020304" pitchFamily="18" charset="0"/>
              </a:rPr>
              <a:t>This study is an attempt to contribute to the growing body of knowledge about students’ conceptions and views concerning environmental and natural resource issues. Answers have been sought to the following questions: “How do Swedish students in Grade 9 (15-16 years old) and Grade 12 (18-19 years old) explain the greenhouse effect?”, “How do they think reduction of CO</a:t>
            </a:r>
            <a:r>
              <a:rPr lang="en-US" altLang="zh-CN" sz="3000" baseline="-25000" dirty="0">
                <a:latin typeface="Times New Roman" panose="02020603050405020304" pitchFamily="18" charset="0"/>
                <a:cs typeface="Times New Roman" panose="02020603050405020304" pitchFamily="18" charset="0"/>
              </a:rPr>
              <a:t>2</a:t>
            </a:r>
            <a:r>
              <a:rPr lang="en-US" altLang="zh-CN" sz="3000" dirty="0">
                <a:latin typeface="Times New Roman" panose="02020603050405020304" pitchFamily="18" charset="0"/>
                <a:cs typeface="Times New Roman" panose="02020603050405020304" pitchFamily="18" charset="0"/>
              </a:rPr>
              <a:t> emission would affect society?” and “How do they explain that the depletion of the ozone layer is a problem?” The method chosen to answer these questions was to give students written tasks of the open-ended type. Five models of the greenhouse effect appear among the answers, all more or less incomplete, but nevertheless with potential for development. The students’ response also indicate that they do not fully understand what fundamental societal changes would occur as a result of a drastic reduction in CO</a:t>
            </a:r>
            <a:r>
              <a:rPr lang="en-US" altLang="zh-CN" sz="3000" baseline="-25000" dirty="0">
                <a:latin typeface="Times New Roman" panose="02020603050405020304" pitchFamily="18" charset="0"/>
                <a:cs typeface="Times New Roman" panose="02020603050405020304" pitchFamily="18" charset="0"/>
              </a:rPr>
              <a:t>2</a:t>
            </a:r>
            <a:r>
              <a:rPr lang="en-US" altLang="zh-CN" sz="3000" dirty="0">
                <a:latin typeface="Times New Roman" panose="02020603050405020304" pitchFamily="18" charset="0"/>
                <a:cs typeface="Times New Roman" panose="02020603050405020304" pitchFamily="18" charset="0"/>
              </a:rPr>
              <a:t> emission. On the other hand, they are rather well informed about how injurious depletion of the ozone layer is to humans. The findings are discussed, including implications for teaching.</a:t>
            </a:r>
            <a:endParaRPr lang="zh-CN" altLang="zh-CN" sz="3000" dirty="0">
              <a:latin typeface="Times New Roman" panose="02020603050405020304" pitchFamily="18" charset="0"/>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10963421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anose="02020603050405020304" pitchFamily="18" charset="0"/>
                <a:cs typeface="Times New Roman" panose="02020603050405020304" pitchFamily="18" charset="0"/>
              </a:rPr>
              <a:t>Questions </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dirty="0" smtClean="0">
                <a:latin typeface="Times New Roman" panose="02020603050405020304" pitchFamily="18" charset="0"/>
                <a:cs typeface="Times New Roman" panose="02020603050405020304" pitchFamily="18" charset="0"/>
              </a:rPr>
              <a:t>What is the paper about?</a:t>
            </a:r>
          </a:p>
          <a:p>
            <a:endParaRPr lang="en-US" altLang="zh-CN" dirty="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What method is used in the study?</a:t>
            </a:r>
          </a:p>
          <a:p>
            <a:endParaRPr lang="en-US" altLang="zh-CN" dirty="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What are the major findings and conclusions?</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88684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5661" y="365125"/>
            <a:ext cx="11641540" cy="1325563"/>
          </a:xfrm>
        </p:spPr>
        <p:txBody>
          <a:bodyPr>
            <a:normAutofit/>
          </a:bodyPr>
          <a:lstStyle/>
          <a:p>
            <a:r>
              <a:rPr lang="en-US" altLang="zh-CN" sz="3200" dirty="0" smtClean="0">
                <a:latin typeface="Times New Roman" panose="02020603050405020304" pitchFamily="18" charset="0"/>
                <a:cs typeface="Times New Roman" panose="02020603050405020304" pitchFamily="18" charset="0"/>
              </a:rPr>
              <a:t>Read the following abstract and answer the following questions.</a:t>
            </a:r>
            <a:endParaRPr lang="zh-CN" altLang="en-US" sz="32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245661" y="1323834"/>
            <a:ext cx="11641540" cy="5404512"/>
          </a:xfrm>
        </p:spPr>
        <p:txBody>
          <a:bodyPr>
            <a:normAutofit fontScale="85000" lnSpcReduction="10000"/>
          </a:bodyPr>
          <a:lstStyle/>
          <a:p>
            <a:pPr marL="0" indent="0" algn="just">
              <a:buNone/>
            </a:pPr>
            <a:r>
              <a:rPr lang="en-US" altLang="zh-CN" sz="3100" dirty="0" smtClean="0">
                <a:latin typeface="Times New Roman" panose="02020603050405020304" pitchFamily="18" charset="0"/>
                <a:cs typeface="Times New Roman" panose="02020603050405020304" pitchFamily="18" charset="0"/>
              </a:rPr>
              <a:t>Climate </a:t>
            </a:r>
            <a:r>
              <a:rPr lang="en-US" altLang="zh-CN" sz="3100" dirty="0">
                <a:latin typeface="Times New Roman" panose="02020603050405020304" pitchFamily="18" charset="0"/>
                <a:cs typeface="Times New Roman" panose="02020603050405020304" pitchFamily="18" charset="0"/>
              </a:rPr>
              <a:t>change is one of the most serious global environmental problems and for that reason there has been lately a great interest in educating pupils, the future citizens, about it. Previous research has shown that pupils of all ages and teachers hold many misconceptions and misunderstandings concerning this issue. This paper reports on research concerning student teachers’ perceptions about aspects of climate change as well as about greenhouse effect and ozone layer depletion. The aim of this research is to take the findings into account in teaching student teachers about these issues. An open-ended questionnaire was used in order to gain more comprehensive understanding of their thoughts. From their answers it appeared that these students believe that climate change is under way and base their beliefs on their own experience. They are unaware of the proper actions to be taken for slowing down the climate change. They also hold the misconception that ozone depletion, acid rain and pollution in general are conducive to climate change. They confuse greenhouse effect with ozone depletion as far as the mechanisms through which they occur are concerned. By taking into account these research findings the possible implications for teaching are discussed and some suggestions for more effective teaching are made</a:t>
            </a:r>
            <a:r>
              <a:rPr lang="en-US" altLang="zh-CN" sz="3100" dirty="0" smtClean="0">
                <a:latin typeface="Times New Roman" panose="02020603050405020304" pitchFamily="18" charset="0"/>
                <a:cs typeface="Times New Roman" panose="02020603050405020304" pitchFamily="18" charset="0"/>
              </a:rPr>
              <a:t>.</a:t>
            </a:r>
            <a:endParaRPr lang="zh-CN" altLang="zh-CN" sz="3000" dirty="0">
              <a:latin typeface="Times New Roman" panose="02020603050405020304" pitchFamily="18" charset="0"/>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32143523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anose="02020603050405020304" pitchFamily="18" charset="0"/>
                <a:cs typeface="Times New Roman" panose="02020603050405020304" pitchFamily="18" charset="0"/>
              </a:rPr>
              <a:t>Questions </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dirty="0" smtClean="0">
                <a:latin typeface="Times New Roman" panose="02020603050405020304" pitchFamily="18" charset="0"/>
                <a:cs typeface="Times New Roman" panose="02020603050405020304" pitchFamily="18" charset="0"/>
              </a:rPr>
              <a:t>What is the paper about?</a:t>
            </a:r>
          </a:p>
          <a:p>
            <a:endParaRPr lang="en-US" altLang="zh-CN" dirty="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What method is used in the study?</a:t>
            </a:r>
          </a:p>
          <a:p>
            <a:endParaRPr lang="en-US" altLang="zh-CN" dirty="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What are the major findings and conclusions?</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9497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The statement of value, is usually written in a way that suggests an attitude of tentativeness or modesty on the part of the author. When reporting your own study, you should not sound too sure of the benefits, either practical or theoretical, of your work. It is conventional to sound more cautious. This is accomplished in Stage V by using modal auxiliaries, principally </a:t>
            </a:r>
            <a:r>
              <a:rPr lang="en-US" altLang="zh-CN" i="1" dirty="0"/>
              <a:t>may</a:t>
            </a:r>
            <a:r>
              <a:rPr lang="en-US" altLang="zh-CN" dirty="0"/>
              <a:t>.</a:t>
            </a:r>
            <a:endParaRPr lang="zh-CN" altLang="en-US" dirty="0"/>
          </a:p>
          <a:p>
            <a:endParaRPr lang="zh-CN" altLang="en-US" dirty="0"/>
          </a:p>
        </p:txBody>
      </p:sp>
    </p:spTree>
    <p:extLst>
      <p:ext uri="{BB962C8B-B14F-4D97-AF65-F5344CB8AC3E}">
        <p14:creationId xmlns:p14="http://schemas.microsoft.com/office/powerpoint/2010/main" val="17811511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4024" y="559559"/>
            <a:ext cx="10658901" cy="5964072"/>
          </a:xfrm>
        </p:spPr>
      </p:pic>
    </p:spTree>
    <p:extLst>
      <p:ext uri="{BB962C8B-B14F-4D97-AF65-F5344CB8AC3E}">
        <p14:creationId xmlns:p14="http://schemas.microsoft.com/office/powerpoint/2010/main" val="34212759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en-US" altLang="zh-CN" dirty="0" smtClean="0"/>
          </a:p>
          <a:p>
            <a:endParaRPr lang="en-US" altLang="zh-CN" dirty="0"/>
          </a:p>
          <a:p>
            <a:pPr marL="0" indent="0" algn="ctr">
              <a:buNone/>
            </a:pPr>
            <a:r>
              <a:rPr lang="en-US" altLang="zh-CN" sz="6000" b="1" dirty="0" smtClean="0">
                <a:latin typeface="Segoe Script" panose="020B0504020000000003" pitchFamily="34" charset="0"/>
                <a:ea typeface="Segoe UI Black" panose="020B0A02040204020203" pitchFamily="34" charset="0"/>
                <a:cs typeface="Segoe UI Black" panose="020B0A02040204020203" pitchFamily="34" charset="0"/>
              </a:rPr>
              <a:t>Paraphrasing </a:t>
            </a:r>
          </a:p>
          <a:p>
            <a:pPr marL="0" indent="0" algn="ctr">
              <a:buNone/>
            </a:pPr>
            <a:r>
              <a:rPr lang="en-US" altLang="zh-CN" sz="6000" b="1" dirty="0" smtClean="0">
                <a:latin typeface="Segoe Script" panose="020B0504020000000003" pitchFamily="34" charset="0"/>
                <a:ea typeface="Segoe UI Black" panose="020B0A02040204020203" pitchFamily="34" charset="0"/>
                <a:cs typeface="Segoe UI Black" panose="020B0A02040204020203" pitchFamily="34" charset="0"/>
              </a:rPr>
              <a:t>and </a:t>
            </a:r>
          </a:p>
          <a:p>
            <a:pPr marL="0" indent="0" algn="ctr">
              <a:buNone/>
            </a:pPr>
            <a:r>
              <a:rPr lang="en-US" altLang="zh-CN" sz="6000" b="1" dirty="0" smtClean="0">
                <a:latin typeface="Segoe Script" panose="020B0504020000000003" pitchFamily="34" charset="0"/>
                <a:ea typeface="Segoe UI Black" panose="020B0A02040204020203" pitchFamily="34" charset="0"/>
                <a:cs typeface="Segoe UI Black" panose="020B0A02040204020203" pitchFamily="34" charset="0"/>
              </a:rPr>
              <a:t>Summarizing</a:t>
            </a:r>
            <a:endParaRPr lang="en-US" altLang="zh-CN" sz="6000" b="1" dirty="0">
              <a:latin typeface="Segoe Script" panose="020B0504020000000003" pitchFamily="34" charset="0"/>
              <a:ea typeface="Segoe UI Black" panose="020B0A02040204020203" pitchFamily="34" charset="0"/>
              <a:cs typeface="Segoe UI Black" panose="020B0A02040204020203" pitchFamily="34" charset="0"/>
            </a:endParaRPr>
          </a:p>
        </p:txBody>
      </p:sp>
    </p:spTree>
    <p:extLst>
      <p:ext uri="{BB962C8B-B14F-4D97-AF65-F5344CB8AC3E}">
        <p14:creationId xmlns:p14="http://schemas.microsoft.com/office/powerpoint/2010/main" val="3150094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Times New Roman" panose="02020603050405020304" pitchFamily="18" charset="0"/>
                <a:cs typeface="Times New Roman" panose="02020603050405020304" pitchFamily="18" charset="0"/>
              </a:rPr>
              <a:t>Paraphrasing</a:t>
            </a:r>
            <a:r>
              <a:rPr lang="en-US" altLang="zh-CN" dirty="0" smtClean="0"/>
              <a:t> </a:t>
            </a:r>
            <a:endParaRPr lang="zh-CN" altLang="en-US" dirty="0"/>
          </a:p>
        </p:txBody>
      </p:sp>
      <p:sp>
        <p:nvSpPr>
          <p:cNvPr id="3" name="内容占位符 2"/>
          <p:cNvSpPr>
            <a:spLocks noGrp="1"/>
          </p:cNvSpPr>
          <p:nvPr>
            <p:ph idx="1"/>
          </p:nvPr>
        </p:nvSpPr>
        <p:spPr/>
        <p:txBody>
          <a:bodyPr/>
          <a:lstStyle/>
          <a:p>
            <a:r>
              <a:rPr lang="en-US" altLang="zh-CN" dirty="0" smtClean="0"/>
              <a:t>Paraphrasing is a restatement of the meaning of a sentence or a text using your own words. As one of citation methods, paraphrasing is an essential skill in academic studies as you should not over-rely on direct quotation. It is suitable to paraphrase short pieces of information when it contains three or less sentences in length. When paraphrasing, you need to change the words, word forms and grammatical structures as much as possible, ensuring that a sequence of three words will not be the same as the original. But 1) do not change any of the ideas in the original information, and 2) do not remove any ideas, or add new ones.</a:t>
            </a:r>
            <a:endParaRPr lang="zh-CN" altLang="en-US" dirty="0"/>
          </a:p>
        </p:txBody>
      </p:sp>
    </p:spTree>
    <p:extLst>
      <p:ext uri="{BB962C8B-B14F-4D97-AF65-F5344CB8AC3E}">
        <p14:creationId xmlns:p14="http://schemas.microsoft.com/office/powerpoint/2010/main" val="30508039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Times New Roman" panose="02020603050405020304" pitchFamily="18" charset="0"/>
                <a:cs typeface="Times New Roman" panose="02020603050405020304" pitchFamily="18" charset="0"/>
              </a:rPr>
              <a:t>Summarizing</a:t>
            </a:r>
            <a:r>
              <a:rPr lang="en-US" altLang="zh-CN" dirty="0" smtClean="0"/>
              <a:t> </a:t>
            </a:r>
            <a:endParaRPr lang="zh-CN" altLang="en-US" dirty="0"/>
          </a:p>
        </p:txBody>
      </p:sp>
      <p:sp>
        <p:nvSpPr>
          <p:cNvPr id="3" name="内容占位符 2"/>
          <p:cNvSpPr>
            <a:spLocks noGrp="1"/>
          </p:cNvSpPr>
          <p:nvPr>
            <p:ph idx="1"/>
          </p:nvPr>
        </p:nvSpPr>
        <p:spPr/>
        <p:txBody>
          <a:bodyPr/>
          <a:lstStyle/>
          <a:p>
            <a:r>
              <a:rPr lang="en-US" altLang="zh-CN" dirty="0" smtClean="0"/>
              <a:t>Though rewriting the original one is like summarizing, paraphrasing differs in that it is usually about the same length as the original source by changing diction</a:t>
            </a:r>
            <a:r>
              <a:rPr lang="zh-CN" altLang="en-US" dirty="0" smtClean="0"/>
              <a:t>（措辞）</a:t>
            </a:r>
            <a:r>
              <a:rPr lang="en-US" altLang="zh-CN" dirty="0" smtClean="0"/>
              <a:t> and structures while summarizing only contains its main ideas, leaving out details.</a:t>
            </a:r>
            <a:endParaRPr lang="zh-CN" altLang="en-US" dirty="0"/>
          </a:p>
        </p:txBody>
      </p:sp>
    </p:spTree>
    <p:extLst>
      <p:ext uri="{BB962C8B-B14F-4D97-AF65-F5344CB8AC3E}">
        <p14:creationId xmlns:p14="http://schemas.microsoft.com/office/powerpoint/2010/main" val="38124650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Original text</a:t>
            </a:r>
            <a:endParaRPr lang="zh-CN" altLang="en-US" dirty="0"/>
          </a:p>
        </p:txBody>
      </p:sp>
      <p:sp>
        <p:nvSpPr>
          <p:cNvPr id="3" name="内容占位符 2"/>
          <p:cNvSpPr>
            <a:spLocks noGrp="1"/>
          </p:cNvSpPr>
          <p:nvPr>
            <p:ph idx="1"/>
          </p:nvPr>
        </p:nvSpPr>
        <p:spPr/>
        <p:txBody>
          <a:bodyPr/>
          <a:lstStyle/>
          <a:p>
            <a:pPr algn="just"/>
            <a:r>
              <a:rPr lang="en-US" altLang="zh-CN" dirty="0" smtClean="0">
                <a:latin typeface="Times New Roman" panose="02020603050405020304" pitchFamily="18" charset="0"/>
                <a:cs typeface="Times New Roman" panose="02020603050405020304" pitchFamily="18" charset="0"/>
              </a:rPr>
              <a:t>The modern concept of democracy is the result of an evolution begun by the ancient Greeks. For the Greeks, however, democracy was a right exercised only by the elite―landowning men, a fraction of the population. Non-landowning men and women were normally excluded from any political involvement and were disenfranchised</a:t>
            </a:r>
            <a:r>
              <a:rPr lang="zh-CN" altLang="en-US"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剥夺权利</a:t>
            </a:r>
            <a:r>
              <a:rPr lang="en-US" altLang="zh-CN" dirty="0" smtClean="0">
                <a:latin typeface="Times New Roman" panose="02020603050405020304" pitchFamily="18" charset="0"/>
                <a:cs typeface="Times New Roman" panose="02020603050405020304" pitchFamily="18" charset="0"/>
              </a:rPr>
              <a:t>). Yet this condition was not believed to be a restriction on freedom, but rather a reflection of society’s values. Those of wealth and status were expected to hold the regions of power, as it was inherited right and responsibility to attend to the affairs of state. </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00982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Paraphrase </a:t>
            </a:r>
            <a:endParaRPr lang="zh-CN" altLang="en-US" dirty="0"/>
          </a:p>
        </p:txBody>
      </p:sp>
      <p:sp>
        <p:nvSpPr>
          <p:cNvPr id="3" name="内容占位符 2"/>
          <p:cNvSpPr>
            <a:spLocks noGrp="1"/>
          </p:cNvSpPr>
          <p:nvPr>
            <p:ph idx="1"/>
          </p:nvPr>
        </p:nvSpPr>
        <p:spPr/>
        <p:txBody>
          <a:bodyPr>
            <a:normAutofit/>
          </a:bodyPr>
          <a:lstStyle/>
          <a:p>
            <a:pPr algn="just"/>
            <a:r>
              <a:rPr lang="en-US" altLang="zh-CN" dirty="0">
                <a:latin typeface="Times New Roman" panose="02020603050405020304" pitchFamily="18" charset="0"/>
                <a:cs typeface="Times New Roman" panose="02020603050405020304" pitchFamily="18" charset="0"/>
              </a:rPr>
              <a:t>To the ancient Greeks, democracy meant that those possessing high social </a:t>
            </a:r>
            <a:r>
              <a:rPr lang="en-US" altLang="zh-CN" dirty="0" smtClean="0">
                <a:latin typeface="Times New Roman" panose="02020603050405020304" pitchFamily="18" charset="0"/>
                <a:cs typeface="Times New Roman" panose="02020603050405020304" pitchFamily="18" charset="0"/>
              </a:rPr>
              <a:t>rank―a minute percentage of society―had the duty to lead the state. Yet, rather than seeing this arrangement as a limitation of freedom, those excluded from political involvement, such as women and men without property, accepted it as an extension of the natural social order. Therefore, though contemporary democracy has evolved from ancient times, in its very early form, only the elite (normally landowning men) governed the entire state.</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46275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Summary </a:t>
            </a:r>
            <a:endParaRPr lang="zh-CN" altLang="en-US" dirty="0"/>
          </a:p>
        </p:txBody>
      </p:sp>
      <p:sp>
        <p:nvSpPr>
          <p:cNvPr id="3" name="内容占位符 2"/>
          <p:cNvSpPr>
            <a:spLocks noGrp="1"/>
          </p:cNvSpPr>
          <p:nvPr>
            <p:ph idx="1"/>
          </p:nvPr>
        </p:nvSpPr>
        <p:spPr/>
        <p:txBody>
          <a:bodyPr>
            <a:normAutofit/>
          </a:bodyPr>
          <a:lstStyle/>
          <a:p>
            <a:pPr algn="just"/>
            <a:r>
              <a:rPr lang="en-US" altLang="zh-CN" dirty="0">
                <a:latin typeface="Times New Roman" panose="02020603050405020304" pitchFamily="18" charset="0"/>
                <a:cs typeface="Times New Roman" panose="02020603050405020304" pitchFamily="18" charset="0"/>
              </a:rPr>
              <a:t>The ancient Greeks believed that only men occupying society’s highest class had the right and duty to govern in a democracy.</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21503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Times New Roman" panose="02020603050405020304" pitchFamily="18" charset="0"/>
                <a:cs typeface="Times New Roman" panose="02020603050405020304" pitchFamily="18" charset="0"/>
              </a:rPr>
              <a:t>Paraphrase </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838200" y="1378424"/>
            <a:ext cx="10515600" cy="5158854"/>
          </a:xfrm>
        </p:spPr>
        <p:txBody>
          <a:bodyPr>
            <a:normAutofit fontScale="92500" lnSpcReduction="10000"/>
          </a:bodyPr>
          <a:lstStyle/>
          <a:p>
            <a:r>
              <a:rPr lang="en-US" altLang="zh-CN" dirty="0" smtClean="0"/>
              <a:t>By using different order</a:t>
            </a:r>
          </a:p>
          <a:p>
            <a:endParaRPr lang="en-US" altLang="zh-CN" dirty="0"/>
          </a:p>
          <a:p>
            <a:r>
              <a:rPr lang="en-US" altLang="zh-CN" dirty="0" smtClean="0"/>
              <a:t>By using different parts of speech</a:t>
            </a:r>
          </a:p>
          <a:p>
            <a:endParaRPr lang="en-US" altLang="zh-CN" dirty="0"/>
          </a:p>
          <a:p>
            <a:r>
              <a:rPr lang="en-US" altLang="zh-CN" dirty="0" smtClean="0"/>
              <a:t>By using the negative or positive structure</a:t>
            </a:r>
          </a:p>
          <a:p>
            <a:endParaRPr lang="en-US" altLang="zh-CN" dirty="0"/>
          </a:p>
          <a:p>
            <a:r>
              <a:rPr lang="en-US" altLang="zh-CN" dirty="0" smtClean="0"/>
              <a:t>By using the passive voice or active voice</a:t>
            </a:r>
          </a:p>
          <a:p>
            <a:endParaRPr lang="en-US" altLang="zh-CN" dirty="0"/>
          </a:p>
          <a:p>
            <a:r>
              <a:rPr lang="en-US" altLang="zh-CN" dirty="0" smtClean="0"/>
              <a:t>By using synonyms (</a:t>
            </a:r>
            <a:r>
              <a:rPr lang="zh-CN" altLang="en-US" dirty="0" smtClean="0"/>
              <a:t>同义词</a:t>
            </a:r>
            <a:r>
              <a:rPr lang="en-US" altLang="zh-CN" dirty="0" smtClean="0"/>
              <a:t>)</a:t>
            </a:r>
          </a:p>
          <a:p>
            <a:endParaRPr lang="en-US" altLang="zh-CN" dirty="0"/>
          </a:p>
          <a:p>
            <a:r>
              <a:rPr lang="en-US" altLang="zh-CN" dirty="0" smtClean="0"/>
              <a:t>By using impersonal structure</a:t>
            </a:r>
            <a:endParaRPr lang="zh-CN" altLang="en-US" dirty="0"/>
          </a:p>
        </p:txBody>
      </p:sp>
    </p:spTree>
    <p:extLst>
      <p:ext uri="{BB962C8B-B14F-4D97-AF65-F5344CB8AC3E}">
        <p14:creationId xmlns:p14="http://schemas.microsoft.com/office/powerpoint/2010/main" val="71005499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Examples </a:t>
            </a:r>
            <a:endParaRPr lang="zh-CN" altLang="en-US" dirty="0"/>
          </a:p>
        </p:txBody>
      </p:sp>
      <p:sp>
        <p:nvSpPr>
          <p:cNvPr id="3" name="内容占位符 2"/>
          <p:cNvSpPr>
            <a:spLocks noGrp="1"/>
          </p:cNvSpPr>
          <p:nvPr>
            <p:ph idx="1"/>
          </p:nvPr>
        </p:nvSpPr>
        <p:spPr>
          <a:xfrm>
            <a:off x="300251" y="1825625"/>
            <a:ext cx="11518709" cy="4351338"/>
          </a:xfrm>
        </p:spPr>
        <p:txBody>
          <a:bodyPr/>
          <a:lstStyle/>
          <a:p>
            <a:r>
              <a:rPr lang="en-US" altLang="zh-CN" dirty="0" smtClean="0"/>
              <a:t>By using different order</a:t>
            </a:r>
          </a:p>
          <a:p>
            <a:endParaRPr lang="en-US" altLang="zh-CN" dirty="0"/>
          </a:p>
          <a:p>
            <a:r>
              <a:rPr lang="en-US" altLang="zh-CN" dirty="0" smtClean="0"/>
              <a:t>Obviously, different people have different attitudes toward mental illness.</a:t>
            </a:r>
          </a:p>
          <a:p>
            <a:endParaRPr lang="en-US" altLang="zh-CN" dirty="0"/>
          </a:p>
          <a:p>
            <a:r>
              <a:rPr lang="en-US" altLang="zh-CN" dirty="0" smtClean="0"/>
              <a:t>Obviously, attitudes toward mental illness vary from person to person.</a:t>
            </a:r>
          </a:p>
          <a:p>
            <a:endParaRPr lang="en-US" altLang="zh-CN" dirty="0"/>
          </a:p>
          <a:p>
            <a:endParaRPr lang="zh-CN" altLang="en-US" dirty="0"/>
          </a:p>
        </p:txBody>
      </p:sp>
    </p:spTree>
    <p:extLst>
      <p:ext uri="{BB962C8B-B14F-4D97-AF65-F5344CB8AC3E}">
        <p14:creationId xmlns:p14="http://schemas.microsoft.com/office/powerpoint/2010/main" val="418626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Examples </a:t>
            </a:r>
            <a:endParaRPr lang="zh-CN" altLang="en-US" dirty="0"/>
          </a:p>
        </p:txBody>
      </p:sp>
      <p:sp>
        <p:nvSpPr>
          <p:cNvPr id="3" name="内容占位符 2"/>
          <p:cNvSpPr>
            <a:spLocks noGrp="1"/>
          </p:cNvSpPr>
          <p:nvPr>
            <p:ph idx="1"/>
          </p:nvPr>
        </p:nvSpPr>
        <p:spPr>
          <a:xfrm>
            <a:off x="300251" y="1825625"/>
            <a:ext cx="11518709" cy="4351338"/>
          </a:xfrm>
        </p:spPr>
        <p:txBody>
          <a:bodyPr/>
          <a:lstStyle/>
          <a:p>
            <a:r>
              <a:rPr lang="en-US" altLang="zh-CN" dirty="0" smtClean="0"/>
              <a:t>By using different order</a:t>
            </a:r>
          </a:p>
          <a:p>
            <a:endParaRPr lang="en-US" altLang="zh-CN" dirty="0"/>
          </a:p>
          <a:p>
            <a:r>
              <a:rPr lang="en-US" altLang="zh-CN" dirty="0" smtClean="0"/>
              <a:t>Plants are sensitive to their environment.</a:t>
            </a:r>
          </a:p>
          <a:p>
            <a:endParaRPr lang="en-US" altLang="zh-CN" dirty="0"/>
          </a:p>
          <a:p>
            <a:r>
              <a:rPr lang="en-US" altLang="zh-CN" dirty="0" smtClean="0"/>
              <a:t>Environment plays a vital role in the growth of plants.</a:t>
            </a:r>
          </a:p>
          <a:p>
            <a:endParaRPr lang="en-US" altLang="zh-CN" dirty="0"/>
          </a:p>
          <a:p>
            <a:endParaRPr lang="zh-CN" altLang="en-US" dirty="0"/>
          </a:p>
        </p:txBody>
      </p:sp>
    </p:spTree>
    <p:extLst>
      <p:ext uri="{BB962C8B-B14F-4D97-AF65-F5344CB8AC3E}">
        <p14:creationId xmlns:p14="http://schemas.microsoft.com/office/powerpoint/2010/main" val="165549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The application of the strategies described here </a:t>
            </a:r>
            <a:r>
              <a:rPr lang="en-US" altLang="zh-CN" i="1" dirty="0"/>
              <a:t>should</a:t>
            </a:r>
            <a:r>
              <a:rPr lang="en-US" altLang="zh-CN" dirty="0"/>
              <a:t> increase the proportion of drug abusers who can be identified.</a:t>
            </a:r>
          </a:p>
          <a:p>
            <a:endParaRPr lang="en-US" altLang="zh-CN" dirty="0"/>
          </a:p>
          <a:p>
            <a:r>
              <a:rPr lang="en-US" altLang="zh-CN" dirty="0"/>
              <a:t>The system described here could serve as the basis for a study of automatic measurement systems in an instrumentation course.</a:t>
            </a:r>
          </a:p>
          <a:p>
            <a:endParaRPr lang="en-US" altLang="zh-CN" dirty="0"/>
          </a:p>
          <a:p>
            <a:r>
              <a:rPr lang="en-US" altLang="zh-CN" dirty="0"/>
              <a:t>This study may lead to a better understanding of phosphorus in natural systems.</a:t>
            </a:r>
            <a:endParaRPr lang="zh-CN" altLang="en-US" dirty="0"/>
          </a:p>
          <a:p>
            <a:endParaRPr lang="zh-CN" altLang="en-US" dirty="0"/>
          </a:p>
        </p:txBody>
      </p:sp>
    </p:spTree>
    <p:extLst>
      <p:ext uri="{BB962C8B-B14F-4D97-AF65-F5344CB8AC3E}">
        <p14:creationId xmlns:p14="http://schemas.microsoft.com/office/powerpoint/2010/main" val="9106397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Exercises   </a:t>
            </a:r>
            <a:endParaRPr lang="zh-CN" altLang="en-US" dirty="0"/>
          </a:p>
        </p:txBody>
      </p:sp>
      <p:sp>
        <p:nvSpPr>
          <p:cNvPr id="3" name="内容占位符 2"/>
          <p:cNvSpPr>
            <a:spLocks noGrp="1"/>
          </p:cNvSpPr>
          <p:nvPr>
            <p:ph idx="1"/>
          </p:nvPr>
        </p:nvSpPr>
        <p:spPr>
          <a:xfrm>
            <a:off x="300251" y="1825625"/>
            <a:ext cx="11518709" cy="4351338"/>
          </a:xfrm>
        </p:spPr>
        <p:txBody>
          <a:bodyPr/>
          <a:lstStyle/>
          <a:p>
            <a:r>
              <a:rPr lang="en-US" altLang="zh-CN" dirty="0" smtClean="0"/>
              <a:t>By using different order</a:t>
            </a:r>
          </a:p>
          <a:p>
            <a:endParaRPr lang="en-US" altLang="zh-CN" dirty="0"/>
          </a:p>
          <a:p>
            <a:r>
              <a:rPr lang="en-US" altLang="zh-CN" dirty="0" smtClean="0"/>
              <a:t>Cognitive development depends on the children’s culture.</a:t>
            </a:r>
          </a:p>
          <a:p>
            <a:endParaRPr lang="en-US" altLang="zh-CN" dirty="0" smtClean="0"/>
          </a:p>
          <a:p>
            <a:r>
              <a:rPr lang="en-US" altLang="zh-CN" dirty="0" smtClean="0"/>
              <a:t>The children’s culture affects their cognitive development.</a:t>
            </a:r>
          </a:p>
          <a:p>
            <a:endParaRPr lang="en-US" altLang="zh-CN" dirty="0"/>
          </a:p>
          <a:p>
            <a:endParaRPr lang="zh-CN" altLang="en-US" dirty="0"/>
          </a:p>
        </p:txBody>
      </p:sp>
    </p:spTree>
    <p:extLst>
      <p:ext uri="{BB962C8B-B14F-4D97-AF65-F5344CB8AC3E}">
        <p14:creationId xmlns:p14="http://schemas.microsoft.com/office/powerpoint/2010/main" val="2124012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Exercises   </a:t>
            </a:r>
            <a:endParaRPr lang="zh-CN" altLang="en-US" dirty="0"/>
          </a:p>
        </p:txBody>
      </p:sp>
      <p:sp>
        <p:nvSpPr>
          <p:cNvPr id="3" name="内容占位符 2"/>
          <p:cNvSpPr>
            <a:spLocks noGrp="1"/>
          </p:cNvSpPr>
          <p:nvPr>
            <p:ph idx="1"/>
          </p:nvPr>
        </p:nvSpPr>
        <p:spPr>
          <a:xfrm>
            <a:off x="300251" y="1825625"/>
            <a:ext cx="11518709" cy="4351338"/>
          </a:xfrm>
        </p:spPr>
        <p:txBody>
          <a:bodyPr/>
          <a:lstStyle/>
          <a:p>
            <a:r>
              <a:rPr lang="en-US" altLang="zh-CN" dirty="0" smtClean="0"/>
              <a:t>By using different order</a:t>
            </a:r>
          </a:p>
          <a:p>
            <a:endParaRPr lang="en-US" altLang="zh-CN" dirty="0"/>
          </a:p>
          <a:p>
            <a:r>
              <a:rPr lang="en-US" altLang="zh-CN" dirty="0" smtClean="0"/>
              <a:t>People use language to communicate.</a:t>
            </a:r>
          </a:p>
          <a:p>
            <a:endParaRPr lang="en-US" altLang="zh-CN" dirty="0" smtClean="0"/>
          </a:p>
          <a:p>
            <a:r>
              <a:rPr lang="en-US" altLang="zh-CN" dirty="0" smtClean="0"/>
              <a:t>Language acts as an interface between individuals.</a:t>
            </a:r>
          </a:p>
          <a:p>
            <a:endParaRPr lang="en-US" altLang="zh-CN" dirty="0"/>
          </a:p>
          <a:p>
            <a:endParaRPr lang="zh-CN" altLang="en-US" dirty="0"/>
          </a:p>
        </p:txBody>
      </p:sp>
    </p:spTree>
    <p:extLst>
      <p:ext uri="{BB962C8B-B14F-4D97-AF65-F5344CB8AC3E}">
        <p14:creationId xmlns:p14="http://schemas.microsoft.com/office/powerpoint/2010/main" val="2999872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Exercises   </a:t>
            </a:r>
            <a:endParaRPr lang="zh-CN" altLang="en-US" dirty="0"/>
          </a:p>
        </p:txBody>
      </p:sp>
      <p:sp>
        <p:nvSpPr>
          <p:cNvPr id="3" name="内容占位符 2"/>
          <p:cNvSpPr>
            <a:spLocks noGrp="1"/>
          </p:cNvSpPr>
          <p:nvPr>
            <p:ph idx="1"/>
          </p:nvPr>
        </p:nvSpPr>
        <p:spPr>
          <a:xfrm>
            <a:off x="300251" y="1825625"/>
            <a:ext cx="11518709" cy="4351338"/>
          </a:xfrm>
        </p:spPr>
        <p:txBody>
          <a:bodyPr/>
          <a:lstStyle/>
          <a:p>
            <a:r>
              <a:rPr lang="en-US" altLang="zh-CN" dirty="0" smtClean="0"/>
              <a:t>By using different order</a:t>
            </a:r>
          </a:p>
          <a:p>
            <a:endParaRPr lang="en-US" altLang="zh-CN" dirty="0"/>
          </a:p>
          <a:p>
            <a:r>
              <a:rPr lang="en-US" altLang="zh-CN" dirty="0" smtClean="0"/>
              <a:t>Many aspects of the American character can be attributed to the American frontier.</a:t>
            </a:r>
          </a:p>
          <a:p>
            <a:endParaRPr lang="en-US" altLang="zh-CN" dirty="0" smtClean="0"/>
          </a:p>
          <a:p>
            <a:r>
              <a:rPr lang="en-US" altLang="zh-CN" dirty="0" smtClean="0"/>
              <a:t>American frontier is deeply rooted in many aspects of American frontier.</a:t>
            </a:r>
          </a:p>
          <a:p>
            <a:endParaRPr lang="en-US" altLang="zh-CN" dirty="0"/>
          </a:p>
          <a:p>
            <a:endParaRPr lang="zh-CN" altLang="en-US" dirty="0"/>
          </a:p>
        </p:txBody>
      </p:sp>
    </p:spTree>
    <p:extLst>
      <p:ext uri="{BB962C8B-B14F-4D97-AF65-F5344CB8AC3E}">
        <p14:creationId xmlns:p14="http://schemas.microsoft.com/office/powerpoint/2010/main" val="1081092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Exercises   </a:t>
            </a:r>
            <a:endParaRPr lang="zh-CN" altLang="en-US" dirty="0"/>
          </a:p>
        </p:txBody>
      </p:sp>
      <p:sp>
        <p:nvSpPr>
          <p:cNvPr id="3" name="内容占位符 2"/>
          <p:cNvSpPr>
            <a:spLocks noGrp="1"/>
          </p:cNvSpPr>
          <p:nvPr>
            <p:ph idx="1"/>
          </p:nvPr>
        </p:nvSpPr>
        <p:spPr>
          <a:xfrm>
            <a:off x="300251" y="1825625"/>
            <a:ext cx="11518709" cy="4351338"/>
          </a:xfrm>
        </p:spPr>
        <p:txBody>
          <a:bodyPr/>
          <a:lstStyle/>
          <a:p>
            <a:r>
              <a:rPr lang="en-US" altLang="zh-CN" dirty="0" smtClean="0"/>
              <a:t>By using different order</a:t>
            </a:r>
          </a:p>
          <a:p>
            <a:endParaRPr lang="en-US" altLang="zh-CN" dirty="0"/>
          </a:p>
          <a:p>
            <a:r>
              <a:rPr lang="en-US" altLang="zh-CN" dirty="0" smtClean="0"/>
              <a:t>Technology has significantly transformed education at several major turning points in our history.</a:t>
            </a:r>
          </a:p>
          <a:p>
            <a:endParaRPr lang="en-US" altLang="zh-CN" dirty="0" smtClean="0"/>
          </a:p>
          <a:p>
            <a:r>
              <a:rPr lang="en-US" altLang="zh-CN" dirty="0" smtClean="0"/>
              <a:t>History has demonstrated that technology affects education profoundly.</a:t>
            </a:r>
          </a:p>
          <a:p>
            <a:endParaRPr lang="en-US" altLang="zh-CN" dirty="0"/>
          </a:p>
          <a:p>
            <a:endParaRPr lang="zh-CN" altLang="en-US" dirty="0"/>
          </a:p>
        </p:txBody>
      </p:sp>
    </p:spTree>
    <p:extLst>
      <p:ext uri="{BB962C8B-B14F-4D97-AF65-F5344CB8AC3E}">
        <p14:creationId xmlns:p14="http://schemas.microsoft.com/office/powerpoint/2010/main" val="3324774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Examples </a:t>
            </a:r>
            <a:endParaRPr lang="zh-CN" altLang="en-US" dirty="0"/>
          </a:p>
        </p:txBody>
      </p:sp>
      <p:sp>
        <p:nvSpPr>
          <p:cNvPr id="3" name="内容占位符 2"/>
          <p:cNvSpPr>
            <a:spLocks noGrp="1"/>
          </p:cNvSpPr>
          <p:nvPr>
            <p:ph idx="1"/>
          </p:nvPr>
        </p:nvSpPr>
        <p:spPr>
          <a:xfrm>
            <a:off x="300251" y="1825625"/>
            <a:ext cx="11518709" cy="4351338"/>
          </a:xfrm>
        </p:spPr>
        <p:txBody>
          <a:bodyPr/>
          <a:lstStyle/>
          <a:p>
            <a:r>
              <a:rPr lang="en-US" altLang="zh-CN" dirty="0" smtClean="0"/>
              <a:t>By using passive voice or active voice</a:t>
            </a:r>
          </a:p>
          <a:p>
            <a:endParaRPr lang="en-US" altLang="zh-CN" dirty="0"/>
          </a:p>
          <a:p>
            <a:r>
              <a:rPr lang="en-US" altLang="zh-CN" dirty="0" smtClean="0"/>
              <a:t>For this reason, we should take great care to distinguish between beliefs and truths.</a:t>
            </a:r>
          </a:p>
          <a:p>
            <a:endParaRPr lang="en-US" altLang="zh-CN" dirty="0"/>
          </a:p>
          <a:p>
            <a:r>
              <a:rPr lang="en-US" altLang="zh-CN" dirty="0" smtClean="0"/>
              <a:t>Great care should be taken to distinguish between beliefs and truths.</a:t>
            </a:r>
          </a:p>
          <a:p>
            <a:endParaRPr lang="en-US" altLang="zh-CN" dirty="0"/>
          </a:p>
          <a:p>
            <a:endParaRPr lang="zh-CN" altLang="en-US" dirty="0"/>
          </a:p>
        </p:txBody>
      </p:sp>
    </p:spTree>
    <p:extLst>
      <p:ext uri="{BB962C8B-B14F-4D97-AF65-F5344CB8AC3E}">
        <p14:creationId xmlns:p14="http://schemas.microsoft.com/office/powerpoint/2010/main" val="3052619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Examples </a:t>
            </a:r>
            <a:endParaRPr lang="zh-CN" altLang="en-US" dirty="0"/>
          </a:p>
        </p:txBody>
      </p:sp>
      <p:sp>
        <p:nvSpPr>
          <p:cNvPr id="3" name="内容占位符 2"/>
          <p:cNvSpPr>
            <a:spLocks noGrp="1"/>
          </p:cNvSpPr>
          <p:nvPr>
            <p:ph idx="1"/>
          </p:nvPr>
        </p:nvSpPr>
        <p:spPr>
          <a:xfrm>
            <a:off x="300251" y="1825625"/>
            <a:ext cx="11518709" cy="4351338"/>
          </a:xfrm>
        </p:spPr>
        <p:txBody>
          <a:bodyPr/>
          <a:lstStyle/>
          <a:p>
            <a:r>
              <a:rPr lang="en-US" altLang="zh-CN" dirty="0" smtClean="0"/>
              <a:t>By using passive voice or active voice</a:t>
            </a:r>
          </a:p>
          <a:p>
            <a:endParaRPr lang="en-US" altLang="zh-CN" dirty="0"/>
          </a:p>
          <a:p>
            <a:r>
              <a:rPr lang="en-US" altLang="zh-CN" dirty="0" smtClean="0"/>
              <a:t>Now we are beginning to understand the interaction between organism and environment.</a:t>
            </a:r>
          </a:p>
          <a:p>
            <a:endParaRPr lang="en-US" altLang="zh-CN" dirty="0"/>
          </a:p>
          <a:p>
            <a:r>
              <a:rPr lang="en-US" altLang="zh-CN" dirty="0" smtClean="0"/>
              <a:t>The interaction between organism and environment is now beginning to be understood.</a:t>
            </a:r>
          </a:p>
          <a:p>
            <a:endParaRPr lang="en-US" altLang="zh-CN" dirty="0"/>
          </a:p>
          <a:p>
            <a:endParaRPr lang="zh-CN" altLang="en-US" dirty="0"/>
          </a:p>
        </p:txBody>
      </p:sp>
    </p:spTree>
    <p:extLst>
      <p:ext uri="{BB962C8B-B14F-4D97-AF65-F5344CB8AC3E}">
        <p14:creationId xmlns:p14="http://schemas.microsoft.com/office/powerpoint/2010/main" val="231784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Exercises </a:t>
            </a:r>
            <a:endParaRPr lang="zh-CN" altLang="en-US" dirty="0"/>
          </a:p>
        </p:txBody>
      </p:sp>
      <p:sp>
        <p:nvSpPr>
          <p:cNvPr id="3" name="内容占位符 2"/>
          <p:cNvSpPr>
            <a:spLocks noGrp="1"/>
          </p:cNvSpPr>
          <p:nvPr>
            <p:ph idx="1"/>
          </p:nvPr>
        </p:nvSpPr>
        <p:spPr>
          <a:xfrm>
            <a:off x="300251" y="1825625"/>
            <a:ext cx="11518709" cy="4351338"/>
          </a:xfrm>
        </p:spPr>
        <p:txBody>
          <a:bodyPr/>
          <a:lstStyle/>
          <a:p>
            <a:r>
              <a:rPr lang="en-US" altLang="zh-CN" dirty="0" smtClean="0"/>
              <a:t>By using passive voice or active voice</a:t>
            </a:r>
          </a:p>
          <a:p>
            <a:endParaRPr lang="en-US" altLang="zh-CN" dirty="0"/>
          </a:p>
          <a:p>
            <a:r>
              <a:rPr lang="en-US" altLang="zh-CN" dirty="0" smtClean="0"/>
              <a:t>With the computer, the ideas of today’s scientists can be studied, tested and used more rapidly.</a:t>
            </a:r>
          </a:p>
          <a:p>
            <a:endParaRPr lang="en-US" altLang="zh-CN" dirty="0"/>
          </a:p>
          <a:p>
            <a:r>
              <a:rPr lang="en-US" altLang="zh-CN" dirty="0" smtClean="0"/>
              <a:t>The computer can greatly facilitate the study, test and application of the ideas of today’s scientists.</a:t>
            </a:r>
          </a:p>
          <a:p>
            <a:endParaRPr lang="en-US" altLang="zh-CN" dirty="0"/>
          </a:p>
          <a:p>
            <a:endParaRPr lang="zh-CN" altLang="en-US" dirty="0"/>
          </a:p>
        </p:txBody>
      </p:sp>
    </p:spTree>
    <p:extLst>
      <p:ext uri="{BB962C8B-B14F-4D97-AF65-F5344CB8AC3E}">
        <p14:creationId xmlns:p14="http://schemas.microsoft.com/office/powerpoint/2010/main" val="1439625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Exercises </a:t>
            </a:r>
            <a:endParaRPr lang="zh-CN" altLang="en-US" dirty="0"/>
          </a:p>
        </p:txBody>
      </p:sp>
      <p:sp>
        <p:nvSpPr>
          <p:cNvPr id="3" name="内容占位符 2"/>
          <p:cNvSpPr>
            <a:spLocks noGrp="1"/>
          </p:cNvSpPr>
          <p:nvPr>
            <p:ph idx="1"/>
          </p:nvPr>
        </p:nvSpPr>
        <p:spPr>
          <a:xfrm>
            <a:off x="300251" y="1825625"/>
            <a:ext cx="11518709" cy="4351338"/>
          </a:xfrm>
        </p:spPr>
        <p:txBody>
          <a:bodyPr/>
          <a:lstStyle/>
          <a:p>
            <a:r>
              <a:rPr lang="en-US" altLang="zh-CN" dirty="0" smtClean="0"/>
              <a:t>By using passive voice or active voice</a:t>
            </a:r>
          </a:p>
          <a:p>
            <a:endParaRPr lang="en-US" altLang="zh-CN" dirty="0"/>
          </a:p>
          <a:p>
            <a:r>
              <a:rPr lang="en-US" altLang="zh-CN" dirty="0" smtClean="0"/>
              <a:t>That imbalance can partly explain the fact that there is an increasing number of scientific scandals.</a:t>
            </a:r>
          </a:p>
          <a:p>
            <a:endParaRPr lang="en-US" altLang="zh-CN" dirty="0"/>
          </a:p>
          <a:p>
            <a:r>
              <a:rPr lang="en-US" altLang="zh-CN" dirty="0" smtClean="0"/>
              <a:t>The rise in scientific scandals can be partly explained by that imbalance.</a:t>
            </a:r>
          </a:p>
          <a:p>
            <a:endParaRPr lang="en-US" altLang="zh-CN" dirty="0"/>
          </a:p>
          <a:p>
            <a:endParaRPr lang="zh-CN" altLang="en-US" dirty="0"/>
          </a:p>
        </p:txBody>
      </p:sp>
    </p:spTree>
    <p:extLst>
      <p:ext uri="{BB962C8B-B14F-4D97-AF65-F5344CB8AC3E}">
        <p14:creationId xmlns:p14="http://schemas.microsoft.com/office/powerpoint/2010/main" val="3193147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Exercises </a:t>
            </a:r>
            <a:endParaRPr lang="zh-CN" altLang="en-US" dirty="0"/>
          </a:p>
        </p:txBody>
      </p:sp>
      <p:sp>
        <p:nvSpPr>
          <p:cNvPr id="3" name="内容占位符 2"/>
          <p:cNvSpPr>
            <a:spLocks noGrp="1"/>
          </p:cNvSpPr>
          <p:nvPr>
            <p:ph idx="1"/>
          </p:nvPr>
        </p:nvSpPr>
        <p:spPr>
          <a:xfrm>
            <a:off x="300251" y="1825625"/>
            <a:ext cx="11518709" cy="4351338"/>
          </a:xfrm>
        </p:spPr>
        <p:txBody>
          <a:bodyPr/>
          <a:lstStyle/>
          <a:p>
            <a:r>
              <a:rPr lang="en-US" altLang="zh-CN" dirty="0" smtClean="0"/>
              <a:t>By using passive voice or active voice</a:t>
            </a:r>
          </a:p>
          <a:p>
            <a:endParaRPr lang="en-US" altLang="zh-CN" dirty="0"/>
          </a:p>
          <a:p>
            <a:r>
              <a:rPr lang="en-US" altLang="zh-CN" dirty="0" smtClean="0"/>
              <a:t>However, one can hardly control the media used to generate information.</a:t>
            </a:r>
          </a:p>
          <a:p>
            <a:endParaRPr lang="en-US" altLang="zh-CN" dirty="0"/>
          </a:p>
          <a:p>
            <a:r>
              <a:rPr lang="en-US" altLang="zh-CN" dirty="0" smtClean="0"/>
              <a:t>However, very little control can be exercised over the media used to generate information.</a:t>
            </a:r>
          </a:p>
          <a:p>
            <a:endParaRPr lang="en-US" altLang="zh-CN" dirty="0"/>
          </a:p>
          <a:p>
            <a:endParaRPr lang="zh-CN" altLang="en-US" dirty="0"/>
          </a:p>
        </p:txBody>
      </p:sp>
    </p:spTree>
    <p:extLst>
      <p:ext uri="{BB962C8B-B14F-4D97-AF65-F5344CB8AC3E}">
        <p14:creationId xmlns:p14="http://schemas.microsoft.com/office/powerpoint/2010/main" val="2519563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Exercises </a:t>
            </a:r>
            <a:endParaRPr lang="zh-CN" altLang="en-US" dirty="0"/>
          </a:p>
        </p:txBody>
      </p:sp>
      <p:sp>
        <p:nvSpPr>
          <p:cNvPr id="3" name="内容占位符 2"/>
          <p:cNvSpPr>
            <a:spLocks noGrp="1"/>
          </p:cNvSpPr>
          <p:nvPr>
            <p:ph idx="1"/>
          </p:nvPr>
        </p:nvSpPr>
        <p:spPr>
          <a:xfrm>
            <a:off x="300251" y="1825625"/>
            <a:ext cx="11518709" cy="4351338"/>
          </a:xfrm>
        </p:spPr>
        <p:txBody>
          <a:bodyPr/>
          <a:lstStyle/>
          <a:p>
            <a:r>
              <a:rPr lang="en-US" altLang="zh-CN" dirty="0" smtClean="0"/>
              <a:t>By using passive voice or active voice</a:t>
            </a:r>
          </a:p>
          <a:p>
            <a:endParaRPr lang="en-US" altLang="zh-CN" dirty="0"/>
          </a:p>
          <a:p>
            <a:r>
              <a:rPr lang="en-US" altLang="zh-CN" dirty="0" smtClean="0"/>
              <a:t>The government may make serious efforts in the future.</a:t>
            </a:r>
          </a:p>
          <a:p>
            <a:endParaRPr lang="en-US" altLang="zh-CN" dirty="0"/>
          </a:p>
          <a:p>
            <a:r>
              <a:rPr lang="en-US" altLang="zh-CN" dirty="0" smtClean="0"/>
              <a:t>More serious efforts may be taken by the government in the future.</a:t>
            </a:r>
          </a:p>
          <a:p>
            <a:endParaRPr lang="en-US" altLang="zh-CN" dirty="0"/>
          </a:p>
          <a:p>
            <a:endParaRPr lang="zh-CN" altLang="en-US" dirty="0"/>
          </a:p>
        </p:txBody>
      </p:sp>
    </p:spTree>
    <p:extLst>
      <p:ext uri="{BB962C8B-B14F-4D97-AF65-F5344CB8AC3E}">
        <p14:creationId xmlns:p14="http://schemas.microsoft.com/office/powerpoint/2010/main" val="3641468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graphicFrame>
        <p:nvGraphicFramePr>
          <p:cNvPr id="4" name="内容占位符 3"/>
          <p:cNvGraphicFramePr>
            <a:graphicFrameLocks/>
          </p:cNvGraphicFramePr>
          <p:nvPr>
            <p:extLst>
              <p:ext uri="{D42A27DB-BD31-4B8C-83A1-F6EECF244321}">
                <p14:modId xmlns:p14="http://schemas.microsoft.com/office/powerpoint/2010/main" val="1695187379"/>
              </p:ext>
            </p:extLst>
          </p:nvPr>
        </p:nvGraphicFramePr>
        <p:xfrm>
          <a:off x="491319" y="204718"/>
          <a:ext cx="10862481" cy="6564375"/>
        </p:xfrm>
        <a:graphic>
          <a:graphicData uri="http://schemas.openxmlformats.org/drawingml/2006/table">
            <a:tbl>
              <a:tblPr firstRow="1" bandRow="1">
                <a:tableStyleId>{5C22544A-7EE6-4342-B048-85BDC9FD1C3A}</a:tableStyleId>
              </a:tblPr>
              <a:tblGrid>
                <a:gridCol w="4217159"/>
                <a:gridCol w="3024495"/>
                <a:gridCol w="3620827"/>
              </a:tblGrid>
              <a:tr h="877485">
                <a:tc>
                  <a:txBody>
                    <a:bodyPr/>
                    <a:lstStyle/>
                    <a:p>
                      <a:endParaRPr lang="zh-CN" altLang="en-US" dirty="0"/>
                    </a:p>
                  </a:txBody>
                  <a:tcPr/>
                </a:tc>
                <a:tc>
                  <a:txBody>
                    <a:bodyPr/>
                    <a:lstStyle/>
                    <a:p>
                      <a:pPr algn="ctr"/>
                      <a:r>
                        <a:rPr lang="en-US" altLang="zh-CN" sz="3200" dirty="0" smtClean="0"/>
                        <a:t>sure</a:t>
                      </a:r>
                      <a:endParaRPr lang="zh-CN" altLang="en-US" sz="3200" dirty="0"/>
                    </a:p>
                  </a:txBody>
                  <a:tcPr/>
                </a:tc>
                <a:tc>
                  <a:txBody>
                    <a:bodyPr/>
                    <a:lstStyle/>
                    <a:p>
                      <a:endParaRPr lang="zh-CN" altLang="en-US"/>
                    </a:p>
                  </a:txBody>
                  <a:tcPr/>
                </a:tc>
              </a:tr>
              <a:tr h="877485">
                <a:tc>
                  <a:txBody>
                    <a:bodyPr/>
                    <a:lstStyle/>
                    <a:p>
                      <a:r>
                        <a:rPr lang="en-US" altLang="zh-CN" sz="2400" dirty="0" smtClean="0"/>
                        <a:t>No doubt about the future</a:t>
                      </a:r>
                      <a:endParaRPr lang="zh-CN" altLang="en-US" sz="2400" dirty="0"/>
                    </a:p>
                  </a:txBody>
                  <a:tcPr/>
                </a:tc>
                <a:tc>
                  <a:txBody>
                    <a:bodyPr/>
                    <a:lstStyle/>
                    <a:p>
                      <a:pPr algn="ctr"/>
                      <a:r>
                        <a:rPr lang="en-US" altLang="zh-CN" sz="3200" dirty="0" smtClean="0"/>
                        <a:t>will</a:t>
                      </a:r>
                      <a:endParaRPr lang="zh-CN" altLang="en-US" sz="3200" dirty="0"/>
                    </a:p>
                  </a:txBody>
                  <a:tcPr/>
                </a:tc>
                <a:tc>
                  <a:txBody>
                    <a:bodyPr/>
                    <a:lstStyle/>
                    <a:p>
                      <a:r>
                        <a:rPr lang="en-US" altLang="zh-CN" dirty="0" smtClean="0"/>
                        <a:t>The data contained in this report will supplement that presented in our earlier publications.</a:t>
                      </a:r>
                      <a:endParaRPr lang="zh-CN" altLang="en-US" dirty="0"/>
                    </a:p>
                  </a:txBody>
                  <a:tcPr/>
                </a:tc>
              </a:tr>
              <a:tr h="1135887">
                <a:tc>
                  <a:txBody>
                    <a:bodyPr/>
                    <a:lstStyle/>
                    <a:p>
                      <a:r>
                        <a:rPr lang="en-US" altLang="zh-CN" sz="2400" dirty="0" smtClean="0"/>
                        <a:t>No doubt</a:t>
                      </a:r>
                      <a:r>
                        <a:rPr lang="en-US" altLang="zh-CN" sz="2400" baseline="0" dirty="0" smtClean="0"/>
                        <a:t> about the future, assuming certain conditions</a:t>
                      </a:r>
                      <a:endParaRPr lang="zh-CN" altLang="en-US" sz="2400" dirty="0"/>
                    </a:p>
                  </a:txBody>
                  <a:tcPr/>
                </a:tc>
                <a:tc>
                  <a:txBody>
                    <a:bodyPr/>
                    <a:lstStyle/>
                    <a:p>
                      <a:pPr algn="ctr"/>
                      <a:r>
                        <a:rPr lang="en-US" altLang="zh-CN" sz="3200" dirty="0" smtClean="0"/>
                        <a:t>would</a:t>
                      </a:r>
                      <a:endParaRPr lang="zh-CN" altLang="en-US" sz="3200" dirty="0"/>
                    </a:p>
                  </a:txBody>
                  <a:tcPr/>
                </a:tc>
                <a:tc>
                  <a:txBody>
                    <a:bodyPr/>
                    <a:lstStyle/>
                    <a:p>
                      <a:r>
                        <a:rPr lang="en-US" altLang="zh-CN" dirty="0" smtClean="0"/>
                        <a:t>The purpose</a:t>
                      </a:r>
                      <a:r>
                        <a:rPr lang="en-US" altLang="zh-CN" baseline="0" dirty="0" smtClean="0"/>
                        <a:t> of this study was to determine if the use of home computers would improve the math score of third grade children.</a:t>
                      </a:r>
                      <a:endParaRPr lang="zh-CN" altLang="en-US" dirty="0"/>
                    </a:p>
                  </a:txBody>
                  <a:tcPr/>
                </a:tc>
              </a:tr>
              <a:tr h="877485">
                <a:tc>
                  <a:txBody>
                    <a:bodyPr/>
                    <a:lstStyle/>
                    <a:p>
                      <a:r>
                        <a:rPr lang="en-US" altLang="zh-CN" sz="2400" dirty="0" smtClean="0"/>
                        <a:t>Reasonable expectations about the future</a:t>
                      </a:r>
                      <a:endParaRPr lang="zh-CN" altLang="en-US" sz="2400" dirty="0"/>
                    </a:p>
                  </a:txBody>
                  <a:tcPr/>
                </a:tc>
                <a:tc>
                  <a:txBody>
                    <a:bodyPr/>
                    <a:lstStyle/>
                    <a:p>
                      <a:pPr algn="ctr"/>
                      <a:r>
                        <a:rPr lang="en-US" altLang="zh-CN" sz="3200" dirty="0" smtClean="0"/>
                        <a:t>should</a:t>
                      </a:r>
                      <a:endParaRPr lang="zh-CN" altLang="en-US" sz="3200" dirty="0"/>
                    </a:p>
                  </a:txBody>
                  <a:tcPr/>
                </a:tc>
                <a:tc>
                  <a:txBody>
                    <a:bodyPr/>
                    <a:lstStyle/>
                    <a:p>
                      <a:r>
                        <a:rPr lang="en-US" altLang="zh-CN" dirty="0" smtClean="0"/>
                        <a:t>This</a:t>
                      </a:r>
                      <a:r>
                        <a:rPr lang="en-US" altLang="zh-CN" baseline="0" dirty="0" smtClean="0"/>
                        <a:t> alternative method should simplify the analysis procedure.</a:t>
                      </a:r>
                      <a:endParaRPr lang="zh-CN" altLang="en-US" dirty="0"/>
                    </a:p>
                  </a:txBody>
                  <a:tcPr/>
                </a:tc>
              </a:tr>
              <a:tr h="877485">
                <a:tc>
                  <a:txBody>
                    <a:bodyPr/>
                    <a:lstStyle/>
                    <a:p>
                      <a:r>
                        <a:rPr lang="en-US" altLang="zh-CN" sz="2400" dirty="0" smtClean="0"/>
                        <a:t>Some</a:t>
                      </a:r>
                      <a:r>
                        <a:rPr lang="en-US" altLang="zh-CN" sz="2400" baseline="0" dirty="0" smtClean="0"/>
                        <a:t> doubt about the future</a:t>
                      </a:r>
                      <a:endParaRPr lang="zh-CN" altLang="en-US" sz="2400" dirty="0"/>
                    </a:p>
                  </a:txBody>
                  <a:tcPr/>
                </a:tc>
                <a:tc>
                  <a:txBody>
                    <a:bodyPr/>
                    <a:lstStyle/>
                    <a:p>
                      <a:pPr algn="ctr"/>
                      <a:r>
                        <a:rPr lang="en-US" altLang="zh-CN" sz="3200" dirty="0" smtClean="0"/>
                        <a:t>may</a:t>
                      </a:r>
                      <a:endParaRPr lang="zh-CN" altLang="en-US" sz="3200" dirty="0"/>
                    </a:p>
                  </a:txBody>
                  <a:tcPr/>
                </a:tc>
                <a:tc>
                  <a:txBody>
                    <a:bodyPr/>
                    <a:lstStyle/>
                    <a:p>
                      <a:r>
                        <a:rPr lang="en-US" altLang="zh-CN" dirty="0" smtClean="0"/>
                        <a:t>Both of the factors studied here may be of importance in explaining the occurrence of this disease.</a:t>
                      </a:r>
                      <a:endParaRPr lang="zh-CN" altLang="en-US" dirty="0"/>
                    </a:p>
                  </a:txBody>
                  <a:tcPr/>
                </a:tc>
              </a:tr>
              <a:tr h="877485">
                <a:tc>
                  <a:txBody>
                    <a:bodyPr/>
                    <a:lstStyle/>
                    <a:p>
                      <a:r>
                        <a:rPr lang="en-US" altLang="zh-CN" sz="2400" dirty="0" smtClean="0"/>
                        <a:t>More doubts</a:t>
                      </a:r>
                      <a:r>
                        <a:rPr lang="en-US" altLang="zh-CN" sz="2400" baseline="0" dirty="0" smtClean="0"/>
                        <a:t> about the future</a:t>
                      </a:r>
                      <a:endParaRPr lang="zh-CN" altLang="en-US" sz="2400" dirty="0"/>
                    </a:p>
                  </a:txBody>
                  <a:tcPr/>
                </a:tc>
                <a:tc>
                  <a:txBody>
                    <a:bodyPr/>
                    <a:lstStyle/>
                    <a:p>
                      <a:pPr algn="ctr"/>
                      <a:r>
                        <a:rPr lang="en-US" altLang="zh-CN" sz="3200" dirty="0" smtClean="0"/>
                        <a:t>could</a:t>
                      </a:r>
                      <a:endParaRPr lang="zh-CN" altLang="en-US" sz="3200" dirty="0"/>
                    </a:p>
                  </a:txBody>
                  <a:tcPr/>
                </a:tc>
                <a:tc>
                  <a:txBody>
                    <a:bodyPr/>
                    <a:lstStyle/>
                    <a:p>
                      <a:r>
                        <a:rPr lang="en-US" altLang="zh-CN" dirty="0" smtClean="0"/>
                        <a:t>Results of</a:t>
                      </a:r>
                      <a:r>
                        <a:rPr lang="en-US" altLang="zh-CN" baseline="0" dirty="0" smtClean="0"/>
                        <a:t> this study could have considerable impact on estimates of land values.</a:t>
                      </a:r>
                      <a:endParaRPr lang="zh-CN" altLang="en-US" dirty="0"/>
                    </a:p>
                  </a:txBody>
                  <a:tcPr/>
                </a:tc>
              </a:tr>
              <a:tr h="877485">
                <a:tc>
                  <a:txBody>
                    <a:bodyPr/>
                    <a:lstStyle/>
                    <a:p>
                      <a:endParaRPr lang="zh-CN" altLang="en-US" sz="2400" dirty="0"/>
                    </a:p>
                  </a:txBody>
                  <a:tcPr/>
                </a:tc>
                <a:tc>
                  <a:txBody>
                    <a:bodyPr/>
                    <a:lstStyle/>
                    <a:p>
                      <a:pPr algn="ctr"/>
                      <a:r>
                        <a:rPr lang="en-US" altLang="zh-CN" sz="3200" dirty="0" smtClean="0"/>
                        <a:t>tentative</a:t>
                      </a:r>
                      <a:endParaRPr lang="zh-CN" altLang="en-US" sz="3200" dirty="0"/>
                    </a:p>
                  </a:txBody>
                  <a:tcPr/>
                </a:tc>
                <a:tc>
                  <a:txBody>
                    <a:bodyPr/>
                    <a:lstStyle/>
                    <a:p>
                      <a:endParaRPr lang="zh-CN" altLang="en-US" dirty="0"/>
                    </a:p>
                  </a:txBody>
                  <a:tcPr/>
                </a:tc>
              </a:tr>
            </a:tbl>
          </a:graphicData>
        </a:graphic>
      </p:graphicFrame>
    </p:spTree>
    <p:extLst>
      <p:ext uri="{BB962C8B-B14F-4D97-AF65-F5344CB8AC3E}">
        <p14:creationId xmlns:p14="http://schemas.microsoft.com/office/powerpoint/2010/main" val="37558837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Examples </a:t>
            </a:r>
            <a:endParaRPr lang="zh-CN" altLang="en-US" dirty="0"/>
          </a:p>
        </p:txBody>
      </p:sp>
      <p:sp>
        <p:nvSpPr>
          <p:cNvPr id="3" name="内容占位符 2"/>
          <p:cNvSpPr>
            <a:spLocks noGrp="1"/>
          </p:cNvSpPr>
          <p:nvPr>
            <p:ph idx="1"/>
          </p:nvPr>
        </p:nvSpPr>
        <p:spPr>
          <a:xfrm>
            <a:off x="300251" y="1825625"/>
            <a:ext cx="11518709" cy="4351338"/>
          </a:xfrm>
        </p:spPr>
        <p:txBody>
          <a:bodyPr/>
          <a:lstStyle/>
          <a:p>
            <a:r>
              <a:rPr lang="en-US" altLang="zh-CN" dirty="0" smtClean="0"/>
              <a:t>By using impersonal structure</a:t>
            </a:r>
          </a:p>
          <a:p>
            <a:endParaRPr lang="en-US" altLang="zh-CN" dirty="0"/>
          </a:p>
          <a:p>
            <a:r>
              <a:rPr lang="en-US" altLang="zh-CN" dirty="0" smtClean="0"/>
              <a:t>People are increasingly interested in natural foods which do not contain chemical additives.</a:t>
            </a:r>
          </a:p>
          <a:p>
            <a:endParaRPr lang="en-US" altLang="zh-CN" dirty="0"/>
          </a:p>
          <a:p>
            <a:r>
              <a:rPr lang="en-US" altLang="zh-CN" dirty="0" smtClean="0"/>
              <a:t>Interest has grown in natural foods which do not contain chemical additives.</a:t>
            </a:r>
          </a:p>
          <a:p>
            <a:endParaRPr lang="en-US" altLang="zh-CN" dirty="0"/>
          </a:p>
          <a:p>
            <a:endParaRPr lang="zh-CN" altLang="en-US" dirty="0"/>
          </a:p>
        </p:txBody>
      </p:sp>
    </p:spTree>
    <p:extLst>
      <p:ext uri="{BB962C8B-B14F-4D97-AF65-F5344CB8AC3E}">
        <p14:creationId xmlns:p14="http://schemas.microsoft.com/office/powerpoint/2010/main" val="1215173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Examples </a:t>
            </a:r>
            <a:endParaRPr lang="zh-CN" altLang="en-US" dirty="0"/>
          </a:p>
        </p:txBody>
      </p:sp>
      <p:sp>
        <p:nvSpPr>
          <p:cNvPr id="3" name="内容占位符 2"/>
          <p:cNvSpPr>
            <a:spLocks noGrp="1"/>
          </p:cNvSpPr>
          <p:nvPr>
            <p:ph idx="1"/>
          </p:nvPr>
        </p:nvSpPr>
        <p:spPr>
          <a:xfrm>
            <a:off x="300251" y="1825625"/>
            <a:ext cx="11518709" cy="4351338"/>
          </a:xfrm>
        </p:spPr>
        <p:txBody>
          <a:bodyPr/>
          <a:lstStyle/>
          <a:p>
            <a:r>
              <a:rPr lang="en-US" altLang="zh-CN" dirty="0" smtClean="0"/>
              <a:t>By using impersonal structure</a:t>
            </a:r>
          </a:p>
          <a:p>
            <a:endParaRPr lang="en-US" altLang="zh-CN" dirty="0"/>
          </a:p>
          <a:p>
            <a:r>
              <a:rPr lang="en-US" altLang="zh-CN" dirty="0" smtClean="0"/>
              <a:t>When people are isolated, their self-reliance and the habit of reflection are developed.</a:t>
            </a:r>
          </a:p>
          <a:p>
            <a:endParaRPr lang="en-US" altLang="zh-CN" dirty="0"/>
          </a:p>
          <a:p>
            <a:r>
              <a:rPr lang="en-US" altLang="zh-CN" dirty="0" smtClean="0"/>
              <a:t>Isolation fosters not only self-reliance but the habit of reflection.</a:t>
            </a:r>
          </a:p>
          <a:p>
            <a:endParaRPr lang="en-US" altLang="zh-CN" dirty="0"/>
          </a:p>
          <a:p>
            <a:endParaRPr lang="zh-CN" altLang="en-US" dirty="0"/>
          </a:p>
        </p:txBody>
      </p:sp>
    </p:spTree>
    <p:extLst>
      <p:ext uri="{BB962C8B-B14F-4D97-AF65-F5344CB8AC3E}">
        <p14:creationId xmlns:p14="http://schemas.microsoft.com/office/powerpoint/2010/main" val="2834726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Exercises </a:t>
            </a:r>
            <a:endParaRPr lang="zh-CN" altLang="en-US" dirty="0"/>
          </a:p>
        </p:txBody>
      </p:sp>
      <p:sp>
        <p:nvSpPr>
          <p:cNvPr id="3" name="内容占位符 2"/>
          <p:cNvSpPr>
            <a:spLocks noGrp="1"/>
          </p:cNvSpPr>
          <p:nvPr>
            <p:ph idx="1"/>
          </p:nvPr>
        </p:nvSpPr>
        <p:spPr>
          <a:xfrm>
            <a:off x="300251" y="1825625"/>
            <a:ext cx="11518709" cy="4351338"/>
          </a:xfrm>
        </p:spPr>
        <p:txBody>
          <a:bodyPr/>
          <a:lstStyle/>
          <a:p>
            <a:r>
              <a:rPr lang="en-US" altLang="zh-CN" dirty="0" smtClean="0"/>
              <a:t>By using impersonal structure</a:t>
            </a:r>
          </a:p>
          <a:p>
            <a:endParaRPr lang="en-US" altLang="zh-CN" dirty="0"/>
          </a:p>
          <a:p>
            <a:r>
              <a:rPr lang="en-US" altLang="zh-CN" dirty="0" smtClean="0"/>
              <a:t>If we don’t recognize the serious problem of growing population, we will make a big mistake.</a:t>
            </a:r>
          </a:p>
          <a:p>
            <a:endParaRPr lang="en-US" altLang="zh-CN" dirty="0"/>
          </a:p>
          <a:p>
            <a:r>
              <a:rPr lang="en-US" altLang="zh-CN" dirty="0" smtClean="0"/>
              <a:t>Failure to recognize the serious problem of growing population, we will make a big mistake.</a:t>
            </a:r>
          </a:p>
          <a:p>
            <a:endParaRPr lang="en-US" altLang="zh-CN" dirty="0"/>
          </a:p>
          <a:p>
            <a:endParaRPr lang="zh-CN" altLang="en-US" dirty="0"/>
          </a:p>
        </p:txBody>
      </p:sp>
    </p:spTree>
    <p:extLst>
      <p:ext uri="{BB962C8B-B14F-4D97-AF65-F5344CB8AC3E}">
        <p14:creationId xmlns:p14="http://schemas.microsoft.com/office/powerpoint/2010/main" val="1393623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Exercises </a:t>
            </a:r>
            <a:endParaRPr lang="zh-CN" altLang="en-US" dirty="0"/>
          </a:p>
        </p:txBody>
      </p:sp>
      <p:sp>
        <p:nvSpPr>
          <p:cNvPr id="3" name="内容占位符 2"/>
          <p:cNvSpPr>
            <a:spLocks noGrp="1"/>
          </p:cNvSpPr>
          <p:nvPr>
            <p:ph idx="1"/>
          </p:nvPr>
        </p:nvSpPr>
        <p:spPr>
          <a:xfrm>
            <a:off x="300251" y="1825625"/>
            <a:ext cx="11518709" cy="4351338"/>
          </a:xfrm>
        </p:spPr>
        <p:txBody>
          <a:bodyPr/>
          <a:lstStyle/>
          <a:p>
            <a:r>
              <a:rPr lang="en-US" altLang="zh-CN" dirty="0" smtClean="0"/>
              <a:t>By using impersonal structure</a:t>
            </a:r>
          </a:p>
          <a:p>
            <a:endParaRPr lang="en-US" altLang="zh-CN" dirty="0"/>
          </a:p>
          <a:p>
            <a:r>
              <a:rPr lang="en-US" altLang="zh-CN" dirty="0" smtClean="0"/>
              <a:t>More and more people are aware of the inadequacies of our judicial system.</a:t>
            </a:r>
          </a:p>
          <a:p>
            <a:endParaRPr lang="en-US" altLang="zh-CN" dirty="0"/>
          </a:p>
          <a:p>
            <a:r>
              <a:rPr lang="en-US" altLang="zh-CN" dirty="0" smtClean="0"/>
              <a:t>There has been an increasing awareness of the inadequacies of our judicial system.</a:t>
            </a:r>
          </a:p>
          <a:p>
            <a:endParaRPr lang="en-US" altLang="zh-CN" dirty="0"/>
          </a:p>
          <a:p>
            <a:endParaRPr lang="zh-CN" altLang="en-US" dirty="0"/>
          </a:p>
        </p:txBody>
      </p:sp>
    </p:spTree>
    <p:extLst>
      <p:ext uri="{BB962C8B-B14F-4D97-AF65-F5344CB8AC3E}">
        <p14:creationId xmlns:p14="http://schemas.microsoft.com/office/powerpoint/2010/main" val="2788051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Exercises </a:t>
            </a:r>
            <a:endParaRPr lang="zh-CN" altLang="en-US" dirty="0"/>
          </a:p>
        </p:txBody>
      </p:sp>
      <p:sp>
        <p:nvSpPr>
          <p:cNvPr id="3" name="内容占位符 2"/>
          <p:cNvSpPr>
            <a:spLocks noGrp="1"/>
          </p:cNvSpPr>
          <p:nvPr>
            <p:ph idx="1"/>
          </p:nvPr>
        </p:nvSpPr>
        <p:spPr>
          <a:xfrm>
            <a:off x="300251" y="1825625"/>
            <a:ext cx="11518709" cy="4351338"/>
          </a:xfrm>
        </p:spPr>
        <p:txBody>
          <a:bodyPr/>
          <a:lstStyle/>
          <a:p>
            <a:r>
              <a:rPr lang="en-US" altLang="zh-CN" dirty="0" smtClean="0"/>
              <a:t>By using impersonal structure</a:t>
            </a:r>
          </a:p>
          <a:p>
            <a:endParaRPr lang="en-US" altLang="zh-CN" dirty="0"/>
          </a:p>
          <a:p>
            <a:r>
              <a:rPr lang="en-US" altLang="zh-CN" dirty="0" smtClean="0"/>
              <a:t>People are increasingly skeptical about our ability to solve human problems on the Earth, though man can now land on the moon.</a:t>
            </a:r>
          </a:p>
          <a:p>
            <a:endParaRPr lang="en-US" altLang="zh-CN" dirty="0"/>
          </a:p>
          <a:p>
            <a:r>
              <a:rPr lang="en-US" altLang="zh-CN" dirty="0" smtClean="0"/>
              <a:t>There is growing skepticism about man’s ability to solve human problems on the Earth, though man can now land on the moon.</a:t>
            </a:r>
          </a:p>
          <a:p>
            <a:endParaRPr lang="en-US" altLang="zh-CN" dirty="0"/>
          </a:p>
          <a:p>
            <a:endParaRPr lang="zh-CN" altLang="en-US" dirty="0"/>
          </a:p>
        </p:txBody>
      </p:sp>
    </p:spTree>
    <p:extLst>
      <p:ext uri="{BB962C8B-B14F-4D97-AF65-F5344CB8AC3E}">
        <p14:creationId xmlns:p14="http://schemas.microsoft.com/office/powerpoint/2010/main" val="2708734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Exercises </a:t>
            </a:r>
            <a:endParaRPr lang="zh-CN" altLang="en-US" dirty="0"/>
          </a:p>
        </p:txBody>
      </p:sp>
      <p:sp>
        <p:nvSpPr>
          <p:cNvPr id="3" name="内容占位符 2"/>
          <p:cNvSpPr>
            <a:spLocks noGrp="1"/>
          </p:cNvSpPr>
          <p:nvPr>
            <p:ph idx="1"/>
          </p:nvPr>
        </p:nvSpPr>
        <p:spPr>
          <a:xfrm>
            <a:off x="300251" y="1825625"/>
            <a:ext cx="11518709" cy="4351338"/>
          </a:xfrm>
        </p:spPr>
        <p:txBody>
          <a:bodyPr/>
          <a:lstStyle/>
          <a:p>
            <a:r>
              <a:rPr lang="en-US" altLang="zh-CN" dirty="0" smtClean="0"/>
              <a:t>By using impersonal structure</a:t>
            </a:r>
          </a:p>
          <a:p>
            <a:endParaRPr lang="en-US" altLang="zh-CN" dirty="0"/>
          </a:p>
          <a:p>
            <a:r>
              <a:rPr lang="en-US" altLang="zh-CN" dirty="0" smtClean="0"/>
              <a:t>Men are reluctant to retire as they anticipate the deprivation of money.</a:t>
            </a:r>
          </a:p>
          <a:p>
            <a:endParaRPr lang="en-US" altLang="zh-CN" dirty="0"/>
          </a:p>
          <a:p>
            <a:r>
              <a:rPr lang="en-US" altLang="zh-CN" dirty="0" smtClean="0"/>
              <a:t>Reluctance among men to retire is associated with anticipated deprivation of a financial source.</a:t>
            </a:r>
          </a:p>
          <a:p>
            <a:endParaRPr lang="en-US" altLang="zh-CN" dirty="0"/>
          </a:p>
          <a:p>
            <a:endParaRPr lang="zh-CN" altLang="en-US" dirty="0"/>
          </a:p>
        </p:txBody>
      </p:sp>
    </p:spTree>
    <p:extLst>
      <p:ext uri="{BB962C8B-B14F-4D97-AF65-F5344CB8AC3E}">
        <p14:creationId xmlns:p14="http://schemas.microsoft.com/office/powerpoint/2010/main" val="2575149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Examples </a:t>
            </a:r>
            <a:endParaRPr lang="zh-CN" altLang="en-US" dirty="0"/>
          </a:p>
        </p:txBody>
      </p:sp>
      <p:sp>
        <p:nvSpPr>
          <p:cNvPr id="3" name="内容占位符 2"/>
          <p:cNvSpPr>
            <a:spLocks noGrp="1"/>
          </p:cNvSpPr>
          <p:nvPr>
            <p:ph idx="1"/>
          </p:nvPr>
        </p:nvSpPr>
        <p:spPr>
          <a:xfrm>
            <a:off x="300251" y="1825625"/>
            <a:ext cx="11518709" cy="4351338"/>
          </a:xfrm>
        </p:spPr>
        <p:txBody>
          <a:bodyPr/>
          <a:lstStyle/>
          <a:p>
            <a:r>
              <a:rPr lang="en-US" altLang="zh-CN" dirty="0" smtClean="0"/>
              <a:t>By using different parts of speech</a:t>
            </a:r>
          </a:p>
          <a:p>
            <a:endParaRPr lang="en-US" altLang="zh-CN" dirty="0"/>
          </a:p>
          <a:p>
            <a:r>
              <a:rPr lang="en-US" altLang="zh-CN" dirty="0" smtClean="0"/>
              <a:t>The fact that science is developing very quickly around the globe has made the problem far worse.</a:t>
            </a:r>
          </a:p>
          <a:p>
            <a:endParaRPr lang="en-US" altLang="zh-CN" dirty="0"/>
          </a:p>
          <a:p>
            <a:r>
              <a:rPr lang="en-US" altLang="zh-CN" dirty="0" smtClean="0"/>
              <a:t>The explosive growth of science around the globe has worsen the problem.</a:t>
            </a:r>
          </a:p>
          <a:p>
            <a:endParaRPr lang="en-US" altLang="zh-CN" dirty="0"/>
          </a:p>
          <a:p>
            <a:endParaRPr lang="zh-CN" altLang="en-US" dirty="0"/>
          </a:p>
        </p:txBody>
      </p:sp>
    </p:spTree>
    <p:extLst>
      <p:ext uri="{BB962C8B-B14F-4D97-AF65-F5344CB8AC3E}">
        <p14:creationId xmlns:p14="http://schemas.microsoft.com/office/powerpoint/2010/main" val="3593227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Examples </a:t>
            </a:r>
            <a:endParaRPr lang="zh-CN" altLang="en-US" dirty="0"/>
          </a:p>
        </p:txBody>
      </p:sp>
      <p:sp>
        <p:nvSpPr>
          <p:cNvPr id="3" name="内容占位符 2"/>
          <p:cNvSpPr>
            <a:spLocks noGrp="1"/>
          </p:cNvSpPr>
          <p:nvPr>
            <p:ph idx="1"/>
          </p:nvPr>
        </p:nvSpPr>
        <p:spPr>
          <a:xfrm>
            <a:off x="300251" y="1825625"/>
            <a:ext cx="11518709" cy="4351338"/>
          </a:xfrm>
        </p:spPr>
        <p:txBody>
          <a:bodyPr/>
          <a:lstStyle/>
          <a:p>
            <a:r>
              <a:rPr lang="en-US" altLang="zh-CN" dirty="0" smtClean="0"/>
              <a:t>By using different parts of speech</a:t>
            </a:r>
          </a:p>
          <a:p>
            <a:endParaRPr lang="en-US" altLang="zh-CN" dirty="0"/>
          </a:p>
          <a:p>
            <a:r>
              <a:rPr lang="en-US" altLang="zh-CN" dirty="0" smtClean="0"/>
              <a:t>Politically, it was a bad decision.</a:t>
            </a:r>
          </a:p>
          <a:p>
            <a:endParaRPr lang="en-US" altLang="zh-CN" dirty="0"/>
          </a:p>
          <a:p>
            <a:r>
              <a:rPr lang="en-US" altLang="zh-CN" dirty="0" smtClean="0"/>
              <a:t>From a political point of view, it was a bad decision.</a:t>
            </a:r>
          </a:p>
          <a:p>
            <a:endParaRPr lang="en-US" altLang="zh-CN" dirty="0"/>
          </a:p>
          <a:p>
            <a:endParaRPr lang="zh-CN" altLang="en-US" dirty="0"/>
          </a:p>
        </p:txBody>
      </p:sp>
    </p:spTree>
    <p:extLst>
      <p:ext uri="{BB962C8B-B14F-4D97-AF65-F5344CB8AC3E}">
        <p14:creationId xmlns:p14="http://schemas.microsoft.com/office/powerpoint/2010/main" val="4188509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Exercises </a:t>
            </a:r>
            <a:endParaRPr lang="zh-CN" altLang="en-US" dirty="0"/>
          </a:p>
        </p:txBody>
      </p:sp>
      <p:sp>
        <p:nvSpPr>
          <p:cNvPr id="3" name="内容占位符 2"/>
          <p:cNvSpPr>
            <a:spLocks noGrp="1"/>
          </p:cNvSpPr>
          <p:nvPr>
            <p:ph idx="1"/>
          </p:nvPr>
        </p:nvSpPr>
        <p:spPr>
          <a:xfrm>
            <a:off x="300251" y="1825625"/>
            <a:ext cx="11518709" cy="4351338"/>
          </a:xfrm>
        </p:spPr>
        <p:txBody>
          <a:bodyPr/>
          <a:lstStyle/>
          <a:p>
            <a:r>
              <a:rPr lang="en-US" altLang="zh-CN" dirty="0" smtClean="0"/>
              <a:t>By using different parts of speech</a:t>
            </a:r>
          </a:p>
          <a:p>
            <a:endParaRPr lang="en-US" altLang="zh-CN" dirty="0"/>
          </a:p>
          <a:p>
            <a:r>
              <a:rPr lang="en-US" altLang="zh-CN" dirty="0" smtClean="0"/>
              <a:t>Some athletes use drugs illegally to make their bodies stronger.</a:t>
            </a:r>
          </a:p>
          <a:p>
            <a:endParaRPr lang="en-US" altLang="zh-CN" dirty="0"/>
          </a:p>
          <a:p>
            <a:r>
              <a:rPr lang="en-US" altLang="zh-CN" dirty="0" smtClean="0"/>
              <a:t>Some athletes enhance their body strength through illegal use of drugs.</a:t>
            </a:r>
          </a:p>
          <a:p>
            <a:endParaRPr lang="en-US" altLang="zh-CN" dirty="0"/>
          </a:p>
          <a:p>
            <a:endParaRPr lang="zh-CN" altLang="en-US" dirty="0"/>
          </a:p>
        </p:txBody>
      </p:sp>
    </p:spTree>
    <p:extLst>
      <p:ext uri="{BB962C8B-B14F-4D97-AF65-F5344CB8AC3E}">
        <p14:creationId xmlns:p14="http://schemas.microsoft.com/office/powerpoint/2010/main" val="3634509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Exercises </a:t>
            </a:r>
            <a:endParaRPr lang="zh-CN" altLang="en-US" dirty="0"/>
          </a:p>
        </p:txBody>
      </p:sp>
      <p:sp>
        <p:nvSpPr>
          <p:cNvPr id="3" name="内容占位符 2"/>
          <p:cNvSpPr>
            <a:spLocks noGrp="1"/>
          </p:cNvSpPr>
          <p:nvPr>
            <p:ph idx="1"/>
          </p:nvPr>
        </p:nvSpPr>
        <p:spPr>
          <a:xfrm>
            <a:off x="300251" y="1825625"/>
            <a:ext cx="11518709" cy="4351338"/>
          </a:xfrm>
        </p:spPr>
        <p:txBody>
          <a:bodyPr/>
          <a:lstStyle/>
          <a:p>
            <a:r>
              <a:rPr lang="en-US" altLang="zh-CN" dirty="0" smtClean="0"/>
              <a:t>By using different parts of speech</a:t>
            </a:r>
          </a:p>
          <a:p>
            <a:endParaRPr lang="en-US" altLang="zh-CN" dirty="0"/>
          </a:p>
          <a:p>
            <a:r>
              <a:rPr lang="en-US" altLang="zh-CN" dirty="0" smtClean="0"/>
              <a:t>He ends his speech by sharply criticizing the economic situation.</a:t>
            </a:r>
          </a:p>
          <a:p>
            <a:endParaRPr lang="en-US" altLang="zh-CN" dirty="0"/>
          </a:p>
          <a:p>
            <a:r>
              <a:rPr lang="en-US" altLang="zh-CN" dirty="0" smtClean="0"/>
              <a:t>The conclusion of his speech contains some sharp criticism of the economic situation.</a:t>
            </a:r>
          </a:p>
          <a:p>
            <a:endParaRPr lang="en-US" altLang="zh-CN" dirty="0"/>
          </a:p>
          <a:p>
            <a:endParaRPr lang="zh-CN" altLang="en-US" dirty="0"/>
          </a:p>
        </p:txBody>
      </p:sp>
    </p:spTree>
    <p:extLst>
      <p:ext uri="{BB962C8B-B14F-4D97-AF65-F5344CB8AC3E}">
        <p14:creationId xmlns:p14="http://schemas.microsoft.com/office/powerpoint/2010/main" val="1498562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4386" y="477672"/>
            <a:ext cx="11143632" cy="5859884"/>
          </a:xfrm>
        </p:spPr>
      </p:pic>
    </p:spTree>
    <p:extLst>
      <p:ext uri="{BB962C8B-B14F-4D97-AF65-F5344CB8AC3E}">
        <p14:creationId xmlns:p14="http://schemas.microsoft.com/office/powerpoint/2010/main" val="112181833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Exercises </a:t>
            </a:r>
            <a:endParaRPr lang="zh-CN" altLang="en-US" dirty="0"/>
          </a:p>
        </p:txBody>
      </p:sp>
      <p:sp>
        <p:nvSpPr>
          <p:cNvPr id="3" name="内容占位符 2"/>
          <p:cNvSpPr>
            <a:spLocks noGrp="1"/>
          </p:cNvSpPr>
          <p:nvPr>
            <p:ph idx="1"/>
          </p:nvPr>
        </p:nvSpPr>
        <p:spPr>
          <a:xfrm>
            <a:off x="300251" y="1825625"/>
            <a:ext cx="11518709" cy="4351338"/>
          </a:xfrm>
        </p:spPr>
        <p:txBody>
          <a:bodyPr/>
          <a:lstStyle/>
          <a:p>
            <a:r>
              <a:rPr lang="en-US" altLang="zh-CN" dirty="0" smtClean="0"/>
              <a:t>By using different parts of speech</a:t>
            </a:r>
          </a:p>
          <a:p>
            <a:endParaRPr lang="en-US" altLang="zh-CN" dirty="0"/>
          </a:p>
          <a:p>
            <a:r>
              <a:rPr lang="en-US" altLang="zh-CN" dirty="0" smtClean="0"/>
              <a:t>To build your vocabulary effectively is to study regularly.</a:t>
            </a:r>
          </a:p>
          <a:p>
            <a:endParaRPr lang="en-US" altLang="zh-CN" dirty="0"/>
          </a:p>
          <a:p>
            <a:r>
              <a:rPr lang="en-US" altLang="zh-CN" dirty="0" smtClean="0"/>
              <a:t>The most effective way to build your vocabulary is to study on a regular basis.</a:t>
            </a:r>
          </a:p>
          <a:p>
            <a:endParaRPr lang="en-US" altLang="zh-CN" dirty="0"/>
          </a:p>
          <a:p>
            <a:endParaRPr lang="zh-CN" altLang="en-US" dirty="0"/>
          </a:p>
        </p:txBody>
      </p:sp>
    </p:spTree>
    <p:extLst>
      <p:ext uri="{BB962C8B-B14F-4D97-AF65-F5344CB8AC3E}">
        <p14:creationId xmlns:p14="http://schemas.microsoft.com/office/powerpoint/2010/main" val="3876189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Examples </a:t>
            </a:r>
            <a:endParaRPr lang="zh-CN" altLang="en-US" dirty="0"/>
          </a:p>
        </p:txBody>
      </p:sp>
      <p:sp>
        <p:nvSpPr>
          <p:cNvPr id="3" name="内容占位符 2"/>
          <p:cNvSpPr>
            <a:spLocks noGrp="1"/>
          </p:cNvSpPr>
          <p:nvPr>
            <p:ph idx="1"/>
          </p:nvPr>
        </p:nvSpPr>
        <p:spPr>
          <a:xfrm>
            <a:off x="300251" y="1825625"/>
            <a:ext cx="11518709" cy="4351338"/>
          </a:xfrm>
        </p:spPr>
        <p:txBody>
          <a:bodyPr/>
          <a:lstStyle/>
          <a:p>
            <a:r>
              <a:rPr lang="en-US" altLang="zh-CN" dirty="0" smtClean="0"/>
              <a:t>By using synonyms</a:t>
            </a:r>
          </a:p>
          <a:p>
            <a:endParaRPr lang="en-US" altLang="zh-CN" dirty="0"/>
          </a:p>
          <a:p>
            <a:r>
              <a:rPr lang="en-US" altLang="zh-CN" dirty="0" smtClean="0"/>
              <a:t>Studies showed that they were born with something special.</a:t>
            </a:r>
          </a:p>
          <a:p>
            <a:endParaRPr lang="en-US" altLang="zh-CN" dirty="0"/>
          </a:p>
          <a:p>
            <a:r>
              <a:rPr lang="en-US" altLang="zh-CN" dirty="0" smtClean="0"/>
              <a:t>Studies revealed that they were endowed with something super-normal.</a:t>
            </a:r>
          </a:p>
          <a:p>
            <a:endParaRPr lang="en-US" altLang="zh-CN" dirty="0"/>
          </a:p>
          <a:p>
            <a:endParaRPr lang="zh-CN" altLang="en-US" dirty="0"/>
          </a:p>
        </p:txBody>
      </p:sp>
    </p:spTree>
    <p:extLst>
      <p:ext uri="{BB962C8B-B14F-4D97-AF65-F5344CB8AC3E}">
        <p14:creationId xmlns:p14="http://schemas.microsoft.com/office/powerpoint/2010/main" val="3573184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Examples </a:t>
            </a:r>
            <a:endParaRPr lang="zh-CN" altLang="en-US" dirty="0"/>
          </a:p>
        </p:txBody>
      </p:sp>
      <p:sp>
        <p:nvSpPr>
          <p:cNvPr id="3" name="内容占位符 2"/>
          <p:cNvSpPr>
            <a:spLocks noGrp="1"/>
          </p:cNvSpPr>
          <p:nvPr>
            <p:ph idx="1"/>
          </p:nvPr>
        </p:nvSpPr>
        <p:spPr>
          <a:xfrm>
            <a:off x="300251" y="1825625"/>
            <a:ext cx="11518709" cy="4351338"/>
          </a:xfrm>
        </p:spPr>
        <p:txBody>
          <a:bodyPr/>
          <a:lstStyle/>
          <a:p>
            <a:r>
              <a:rPr lang="en-US" altLang="zh-CN" dirty="0" smtClean="0"/>
              <a:t>By using synonyms</a:t>
            </a:r>
          </a:p>
          <a:p>
            <a:endParaRPr lang="en-US" altLang="zh-CN" dirty="0"/>
          </a:p>
          <a:p>
            <a:r>
              <a:rPr lang="en-US" altLang="zh-CN" dirty="0" smtClean="0"/>
              <a:t>Studies showed that they were born with something special.</a:t>
            </a:r>
          </a:p>
          <a:p>
            <a:endParaRPr lang="en-US" altLang="zh-CN" dirty="0"/>
          </a:p>
          <a:p>
            <a:r>
              <a:rPr lang="en-US" altLang="zh-CN" dirty="0" smtClean="0"/>
              <a:t>Studies revealed that they were endowed with something super-normal.</a:t>
            </a:r>
          </a:p>
          <a:p>
            <a:endParaRPr lang="en-US" altLang="zh-CN" dirty="0"/>
          </a:p>
          <a:p>
            <a:endParaRPr lang="zh-CN" altLang="en-US" dirty="0"/>
          </a:p>
        </p:txBody>
      </p:sp>
    </p:spTree>
    <p:extLst>
      <p:ext uri="{BB962C8B-B14F-4D97-AF65-F5344CB8AC3E}">
        <p14:creationId xmlns:p14="http://schemas.microsoft.com/office/powerpoint/2010/main" val="580786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Examples </a:t>
            </a:r>
            <a:endParaRPr lang="zh-CN" altLang="en-US" dirty="0"/>
          </a:p>
        </p:txBody>
      </p:sp>
      <p:sp>
        <p:nvSpPr>
          <p:cNvPr id="3" name="内容占位符 2"/>
          <p:cNvSpPr>
            <a:spLocks noGrp="1"/>
          </p:cNvSpPr>
          <p:nvPr>
            <p:ph idx="1"/>
          </p:nvPr>
        </p:nvSpPr>
        <p:spPr>
          <a:xfrm>
            <a:off x="300251" y="1825625"/>
            <a:ext cx="11518709" cy="4351338"/>
          </a:xfrm>
        </p:spPr>
        <p:txBody>
          <a:bodyPr/>
          <a:lstStyle/>
          <a:p>
            <a:r>
              <a:rPr lang="en-US" altLang="zh-CN" dirty="0" smtClean="0"/>
              <a:t>By using synonyms</a:t>
            </a:r>
          </a:p>
          <a:p>
            <a:endParaRPr lang="en-US" altLang="zh-CN" dirty="0"/>
          </a:p>
          <a:p>
            <a:r>
              <a:rPr lang="en-US" altLang="zh-CN" dirty="0" smtClean="0"/>
              <a:t>Some find that imaginative thought could be replaced with the scientific method.</a:t>
            </a:r>
          </a:p>
          <a:p>
            <a:endParaRPr lang="en-US" altLang="zh-CN" dirty="0"/>
          </a:p>
          <a:p>
            <a:r>
              <a:rPr lang="en-US" altLang="zh-CN" dirty="0" smtClean="0"/>
              <a:t>Some find the scientific method a substitute for imaginative thought.</a:t>
            </a:r>
          </a:p>
          <a:p>
            <a:endParaRPr lang="en-US" altLang="zh-CN" dirty="0"/>
          </a:p>
          <a:p>
            <a:endParaRPr lang="zh-CN" altLang="en-US" dirty="0"/>
          </a:p>
        </p:txBody>
      </p:sp>
    </p:spTree>
    <p:extLst>
      <p:ext uri="{BB962C8B-B14F-4D97-AF65-F5344CB8AC3E}">
        <p14:creationId xmlns:p14="http://schemas.microsoft.com/office/powerpoint/2010/main" val="2605249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Exercises </a:t>
            </a:r>
            <a:endParaRPr lang="zh-CN" altLang="en-US" dirty="0"/>
          </a:p>
        </p:txBody>
      </p:sp>
      <p:sp>
        <p:nvSpPr>
          <p:cNvPr id="3" name="内容占位符 2"/>
          <p:cNvSpPr>
            <a:spLocks noGrp="1"/>
          </p:cNvSpPr>
          <p:nvPr>
            <p:ph idx="1"/>
          </p:nvPr>
        </p:nvSpPr>
        <p:spPr>
          <a:xfrm>
            <a:off x="300251" y="1825625"/>
            <a:ext cx="11518709" cy="4351338"/>
          </a:xfrm>
        </p:spPr>
        <p:txBody>
          <a:bodyPr/>
          <a:lstStyle/>
          <a:p>
            <a:r>
              <a:rPr lang="en-US" altLang="zh-CN" dirty="0" smtClean="0"/>
              <a:t>By using synonyms</a:t>
            </a:r>
          </a:p>
          <a:p>
            <a:endParaRPr lang="en-US" altLang="zh-CN" dirty="0"/>
          </a:p>
          <a:p>
            <a:r>
              <a:rPr lang="en-US" altLang="zh-CN" dirty="0" smtClean="0"/>
              <a:t>The scientists’ experiment produced an unexpected result.</a:t>
            </a:r>
          </a:p>
          <a:p>
            <a:endParaRPr lang="en-US" altLang="zh-CN" dirty="0"/>
          </a:p>
          <a:p>
            <a:r>
              <a:rPr lang="en-US" altLang="zh-CN" dirty="0" smtClean="0"/>
              <a:t>The scientists’ experiment generated an unexpected outcome.</a:t>
            </a:r>
          </a:p>
          <a:p>
            <a:endParaRPr lang="en-US" altLang="zh-CN" dirty="0"/>
          </a:p>
          <a:p>
            <a:endParaRPr lang="zh-CN" altLang="en-US" dirty="0"/>
          </a:p>
        </p:txBody>
      </p:sp>
    </p:spTree>
    <p:extLst>
      <p:ext uri="{BB962C8B-B14F-4D97-AF65-F5344CB8AC3E}">
        <p14:creationId xmlns:p14="http://schemas.microsoft.com/office/powerpoint/2010/main" val="1364756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Exercises </a:t>
            </a:r>
            <a:endParaRPr lang="zh-CN" altLang="en-US" dirty="0"/>
          </a:p>
        </p:txBody>
      </p:sp>
      <p:sp>
        <p:nvSpPr>
          <p:cNvPr id="3" name="内容占位符 2"/>
          <p:cNvSpPr>
            <a:spLocks noGrp="1"/>
          </p:cNvSpPr>
          <p:nvPr>
            <p:ph idx="1"/>
          </p:nvPr>
        </p:nvSpPr>
        <p:spPr>
          <a:xfrm>
            <a:off x="300251" y="1825625"/>
            <a:ext cx="11518709" cy="4351338"/>
          </a:xfrm>
        </p:spPr>
        <p:txBody>
          <a:bodyPr/>
          <a:lstStyle/>
          <a:p>
            <a:r>
              <a:rPr lang="en-US" altLang="zh-CN" dirty="0" smtClean="0"/>
              <a:t>By using synonyms</a:t>
            </a:r>
          </a:p>
          <a:p>
            <a:endParaRPr lang="en-US" altLang="zh-CN" dirty="0"/>
          </a:p>
          <a:p>
            <a:r>
              <a:rPr lang="en-US" altLang="zh-CN" dirty="0" smtClean="0"/>
              <a:t>The study shows the need of taking a much broader view of the matter.</a:t>
            </a:r>
          </a:p>
          <a:p>
            <a:endParaRPr lang="en-US" altLang="zh-CN" dirty="0"/>
          </a:p>
          <a:p>
            <a:r>
              <a:rPr lang="en-US" altLang="zh-CN" dirty="0" smtClean="0"/>
              <a:t>The study demonstrates the necessity of taking a much broader view of the matter.</a:t>
            </a:r>
          </a:p>
          <a:p>
            <a:endParaRPr lang="en-US" altLang="zh-CN" dirty="0"/>
          </a:p>
          <a:p>
            <a:endParaRPr lang="zh-CN" altLang="en-US" dirty="0"/>
          </a:p>
        </p:txBody>
      </p:sp>
    </p:spTree>
    <p:extLst>
      <p:ext uri="{BB962C8B-B14F-4D97-AF65-F5344CB8AC3E}">
        <p14:creationId xmlns:p14="http://schemas.microsoft.com/office/powerpoint/2010/main" val="529830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Exercises </a:t>
            </a:r>
            <a:endParaRPr lang="zh-CN" altLang="en-US" dirty="0"/>
          </a:p>
        </p:txBody>
      </p:sp>
      <p:sp>
        <p:nvSpPr>
          <p:cNvPr id="3" name="内容占位符 2"/>
          <p:cNvSpPr>
            <a:spLocks noGrp="1"/>
          </p:cNvSpPr>
          <p:nvPr>
            <p:ph idx="1"/>
          </p:nvPr>
        </p:nvSpPr>
        <p:spPr>
          <a:xfrm>
            <a:off x="300251" y="1825625"/>
            <a:ext cx="11518709" cy="4351338"/>
          </a:xfrm>
        </p:spPr>
        <p:txBody>
          <a:bodyPr/>
          <a:lstStyle/>
          <a:p>
            <a:r>
              <a:rPr lang="en-US" altLang="zh-CN" dirty="0" smtClean="0"/>
              <a:t>By using synonyms</a:t>
            </a:r>
          </a:p>
          <a:p>
            <a:endParaRPr lang="en-US" altLang="zh-CN" dirty="0"/>
          </a:p>
          <a:p>
            <a:r>
              <a:rPr lang="en-US" altLang="zh-CN" dirty="0" smtClean="0"/>
              <a:t>Scientists imagine the underground world becoming more and more elaborate.</a:t>
            </a:r>
          </a:p>
          <a:p>
            <a:endParaRPr lang="en-US" altLang="zh-CN" dirty="0"/>
          </a:p>
          <a:p>
            <a:r>
              <a:rPr lang="en-US" altLang="zh-CN" dirty="0" smtClean="0"/>
              <a:t>Scientists visualize the underground world becoming increasingly elaborate.</a:t>
            </a:r>
          </a:p>
          <a:p>
            <a:endParaRPr lang="en-US" altLang="zh-CN" dirty="0"/>
          </a:p>
          <a:p>
            <a:endParaRPr lang="zh-CN" altLang="en-US" dirty="0"/>
          </a:p>
        </p:txBody>
      </p:sp>
    </p:spTree>
    <p:extLst>
      <p:ext uri="{BB962C8B-B14F-4D97-AF65-F5344CB8AC3E}">
        <p14:creationId xmlns:p14="http://schemas.microsoft.com/office/powerpoint/2010/main" val="737453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Examples </a:t>
            </a:r>
            <a:endParaRPr lang="zh-CN" altLang="en-US" dirty="0"/>
          </a:p>
        </p:txBody>
      </p:sp>
      <p:sp>
        <p:nvSpPr>
          <p:cNvPr id="3" name="内容占位符 2"/>
          <p:cNvSpPr>
            <a:spLocks noGrp="1"/>
          </p:cNvSpPr>
          <p:nvPr>
            <p:ph idx="1"/>
          </p:nvPr>
        </p:nvSpPr>
        <p:spPr>
          <a:xfrm>
            <a:off x="300251" y="1825625"/>
            <a:ext cx="11518709" cy="4351338"/>
          </a:xfrm>
        </p:spPr>
        <p:txBody>
          <a:bodyPr/>
          <a:lstStyle/>
          <a:p>
            <a:r>
              <a:rPr lang="en-US" altLang="zh-CN" dirty="0" smtClean="0"/>
              <a:t>By using negative or positive structure</a:t>
            </a:r>
          </a:p>
          <a:p>
            <a:endParaRPr lang="en-US" altLang="zh-CN" dirty="0"/>
          </a:p>
          <a:p>
            <a:r>
              <a:rPr lang="en-US" altLang="zh-CN" dirty="0" smtClean="0"/>
              <a:t>A fearful price has to be paid whenever we accept the challenge of the future.</a:t>
            </a:r>
          </a:p>
          <a:p>
            <a:endParaRPr lang="en-US" altLang="zh-CN" dirty="0"/>
          </a:p>
          <a:p>
            <a:r>
              <a:rPr lang="en-US" altLang="zh-CN" dirty="0" smtClean="0"/>
              <a:t>It is impossible to accept the challenge of the future without paying a fearful price.</a:t>
            </a:r>
          </a:p>
          <a:p>
            <a:endParaRPr lang="en-US" altLang="zh-CN" dirty="0"/>
          </a:p>
          <a:p>
            <a:endParaRPr lang="zh-CN" altLang="en-US" dirty="0"/>
          </a:p>
        </p:txBody>
      </p:sp>
    </p:spTree>
    <p:extLst>
      <p:ext uri="{BB962C8B-B14F-4D97-AF65-F5344CB8AC3E}">
        <p14:creationId xmlns:p14="http://schemas.microsoft.com/office/powerpoint/2010/main" val="3303920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Examples </a:t>
            </a:r>
            <a:endParaRPr lang="zh-CN" altLang="en-US" dirty="0"/>
          </a:p>
        </p:txBody>
      </p:sp>
      <p:sp>
        <p:nvSpPr>
          <p:cNvPr id="3" name="内容占位符 2"/>
          <p:cNvSpPr>
            <a:spLocks noGrp="1"/>
          </p:cNvSpPr>
          <p:nvPr>
            <p:ph idx="1"/>
          </p:nvPr>
        </p:nvSpPr>
        <p:spPr>
          <a:xfrm>
            <a:off x="300251" y="1825625"/>
            <a:ext cx="11518709" cy="4351338"/>
          </a:xfrm>
        </p:spPr>
        <p:txBody>
          <a:bodyPr/>
          <a:lstStyle/>
          <a:p>
            <a:r>
              <a:rPr lang="en-US" altLang="zh-CN" dirty="0" smtClean="0"/>
              <a:t>By using negative or positive structure</a:t>
            </a:r>
          </a:p>
          <a:p>
            <a:endParaRPr lang="en-US" altLang="zh-CN" dirty="0"/>
          </a:p>
          <a:p>
            <a:r>
              <a:rPr lang="en-US" altLang="zh-CN" dirty="0" smtClean="0"/>
              <a:t>Even the modestly educated adult can be upset by such an experience.</a:t>
            </a:r>
          </a:p>
          <a:p>
            <a:endParaRPr lang="en-US" altLang="zh-CN" dirty="0"/>
          </a:p>
          <a:p>
            <a:r>
              <a:rPr lang="en-US" altLang="zh-CN" dirty="0" smtClean="0"/>
              <a:t>No modestly educated adult can fail to be upset by such an experience.</a:t>
            </a:r>
          </a:p>
          <a:p>
            <a:endParaRPr lang="en-US" altLang="zh-CN" dirty="0"/>
          </a:p>
          <a:p>
            <a:endParaRPr lang="zh-CN" altLang="en-US" dirty="0"/>
          </a:p>
        </p:txBody>
      </p:sp>
    </p:spTree>
    <p:extLst>
      <p:ext uri="{BB962C8B-B14F-4D97-AF65-F5344CB8AC3E}">
        <p14:creationId xmlns:p14="http://schemas.microsoft.com/office/powerpoint/2010/main" val="716369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1379" y="1690688"/>
            <a:ext cx="8529851" cy="3427222"/>
          </a:xfrm>
        </p:spPr>
      </p:pic>
    </p:spTree>
    <p:extLst>
      <p:ext uri="{BB962C8B-B14F-4D97-AF65-F5344CB8AC3E}">
        <p14:creationId xmlns:p14="http://schemas.microsoft.com/office/powerpoint/2010/main" val="35269724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89053" y="2210937"/>
            <a:ext cx="6813893" cy="2226587"/>
          </a:xfrm>
        </p:spPr>
      </p:pic>
    </p:spTree>
    <p:extLst>
      <p:ext uri="{BB962C8B-B14F-4D97-AF65-F5344CB8AC3E}">
        <p14:creationId xmlns:p14="http://schemas.microsoft.com/office/powerpoint/2010/main" val="49448550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latin typeface="Times New Roman" panose="02020603050405020304" pitchFamily="18" charset="0"/>
                <a:cs typeface="Times New Roman" panose="02020603050405020304" pitchFamily="18" charset="0"/>
              </a:rPr>
              <a:t>Summarize your abstract in 1 sentence, please.</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64362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3749608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183764" y="365125"/>
            <a:ext cx="11594254" cy="5811838"/>
          </a:xfrm>
          <a:prstGeom prst="rect">
            <a:avLst/>
          </a:prstGeom>
        </p:spPr>
      </p:pic>
    </p:spTree>
    <p:extLst>
      <p:ext uri="{BB962C8B-B14F-4D97-AF65-F5344CB8AC3E}">
        <p14:creationId xmlns:p14="http://schemas.microsoft.com/office/powerpoint/2010/main" val="2753208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2456597" y="70631"/>
            <a:ext cx="6987653" cy="6448069"/>
          </a:xfrm>
          <a:prstGeom prst="rect">
            <a:avLst/>
          </a:prstGeom>
        </p:spPr>
      </p:pic>
    </p:spTree>
    <p:extLst>
      <p:ext uri="{BB962C8B-B14F-4D97-AF65-F5344CB8AC3E}">
        <p14:creationId xmlns:p14="http://schemas.microsoft.com/office/powerpoint/2010/main" val="6381114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346</TotalTime>
  <Words>2949</Words>
  <Application>Microsoft Office PowerPoint</Application>
  <PresentationFormat>宽屏</PresentationFormat>
  <Paragraphs>340</Paragraphs>
  <Slides>71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71</vt:i4>
      </vt:variant>
    </vt:vector>
  </HeadingPairs>
  <TitlesOfParts>
    <vt:vector size="79" baseType="lpstr">
      <vt:lpstr>宋体</vt:lpstr>
      <vt:lpstr>Arial</vt:lpstr>
      <vt:lpstr>Calibri</vt:lpstr>
      <vt:lpstr>Calibri Light</vt:lpstr>
      <vt:lpstr>Segoe Script</vt:lpstr>
      <vt:lpstr>Segoe UI Black</vt:lpstr>
      <vt:lpstr>Times New Roman</vt:lpstr>
      <vt:lpstr>Office 主题</vt:lpstr>
      <vt:lpstr>Scientific Writing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Understanding Synthesis</vt:lpstr>
      <vt:lpstr>Some basics here</vt:lpstr>
      <vt:lpstr>Some basics here</vt:lpstr>
      <vt:lpstr>Some basics here</vt:lpstr>
      <vt:lpstr>Some basics here</vt:lpstr>
      <vt:lpstr>Some basics here</vt:lpstr>
      <vt:lpstr> </vt:lpstr>
      <vt:lpstr>Discuss the following sources. Indicate the reliability by numbering each source 1-5: 1=not at all reliable; 5=very reliable.</vt:lpstr>
      <vt:lpstr>Discuss the following sources. Indicate the reliability by numbering each source 1-5: 1=not at all reliable; 5=very reliable.</vt:lpstr>
      <vt:lpstr>PowerPoint 演示文稿</vt:lpstr>
      <vt:lpstr>PowerPoint 演示文稿</vt:lpstr>
      <vt:lpstr>PowerPoint 演示文稿</vt:lpstr>
      <vt:lpstr>PowerPoint 演示文稿</vt:lpstr>
      <vt:lpstr>PowerPoint 演示文稿</vt:lpstr>
      <vt:lpstr>PowerPoint 演示文稿</vt:lpstr>
      <vt:lpstr>Read the following abstract and answer the following questions.</vt:lpstr>
      <vt:lpstr>Questions </vt:lpstr>
      <vt:lpstr>Read the following abstract and answer the following questions.</vt:lpstr>
      <vt:lpstr>Questions </vt:lpstr>
      <vt:lpstr>PowerPoint 演示文稿</vt:lpstr>
      <vt:lpstr>PowerPoint 演示文稿</vt:lpstr>
      <vt:lpstr>Paraphrasing </vt:lpstr>
      <vt:lpstr>Summarizing </vt:lpstr>
      <vt:lpstr>Original text</vt:lpstr>
      <vt:lpstr>Paraphrase </vt:lpstr>
      <vt:lpstr>Summary </vt:lpstr>
      <vt:lpstr>Paraphrase </vt:lpstr>
      <vt:lpstr>Examples </vt:lpstr>
      <vt:lpstr>Examples </vt:lpstr>
      <vt:lpstr>Exercises   </vt:lpstr>
      <vt:lpstr>Exercises   </vt:lpstr>
      <vt:lpstr>Exercises   </vt:lpstr>
      <vt:lpstr>Exercises   </vt:lpstr>
      <vt:lpstr>Examples </vt:lpstr>
      <vt:lpstr>Examples </vt:lpstr>
      <vt:lpstr>Exercises </vt:lpstr>
      <vt:lpstr>Exercises </vt:lpstr>
      <vt:lpstr>Exercises </vt:lpstr>
      <vt:lpstr>Exercises </vt:lpstr>
      <vt:lpstr>Examples </vt:lpstr>
      <vt:lpstr>Examples </vt:lpstr>
      <vt:lpstr>Exercises </vt:lpstr>
      <vt:lpstr>Exercises </vt:lpstr>
      <vt:lpstr>Exercises </vt:lpstr>
      <vt:lpstr>Exercises </vt:lpstr>
      <vt:lpstr>Examples </vt:lpstr>
      <vt:lpstr>Examples </vt:lpstr>
      <vt:lpstr>Exercises </vt:lpstr>
      <vt:lpstr>Exercises </vt:lpstr>
      <vt:lpstr>Exercises </vt:lpstr>
      <vt:lpstr>Examples </vt:lpstr>
      <vt:lpstr>Examples </vt:lpstr>
      <vt:lpstr>Examples </vt:lpstr>
      <vt:lpstr>Exercises </vt:lpstr>
      <vt:lpstr>Exercises </vt:lpstr>
      <vt:lpstr>Exercises </vt:lpstr>
      <vt:lpstr>Examples </vt:lpstr>
      <vt:lpstr>Examples </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Writing</dc:title>
  <dc:creator>gaoyuan</dc:creator>
  <cp:lastModifiedBy>gaoyuan</cp:lastModifiedBy>
  <cp:revision>34</cp:revision>
  <dcterms:created xsi:type="dcterms:W3CDTF">2017-10-16T23:41:33Z</dcterms:created>
  <dcterms:modified xsi:type="dcterms:W3CDTF">2017-10-20T02:32:56Z</dcterms:modified>
</cp:coreProperties>
</file>