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3" r:id="rId8"/>
    <p:sldId id="264" r:id="rId9"/>
    <p:sldId id="261" r:id="rId10"/>
    <p:sldId id="266" r:id="rId11"/>
    <p:sldId id="265" r:id="rId12"/>
    <p:sldId id="267" r:id="rId13"/>
    <p:sldId id="268" r:id="rId14"/>
    <p:sldId id="269"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FA2F585-40B9-47C2-BCC8-1D132C037E10}" type="datetimeFigureOut">
              <a:rPr lang="zh-CN" altLang="en-US" smtClean="0"/>
              <a:t>2017/10/26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76B1D57-1F25-4899-B1F5-7F6A48D8F96C}" type="slidenum">
              <a:rPr lang="zh-CN" altLang="en-US" smtClean="0"/>
              <a:t>‹#›</a:t>
            </a:fld>
            <a:endParaRPr lang="zh-CN" altLang="en-US"/>
          </a:p>
        </p:txBody>
      </p:sp>
    </p:spTree>
    <p:extLst>
      <p:ext uri="{BB962C8B-B14F-4D97-AF65-F5344CB8AC3E}">
        <p14:creationId xmlns:p14="http://schemas.microsoft.com/office/powerpoint/2010/main" val="4389690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FA2F585-40B9-47C2-BCC8-1D132C037E10}" type="datetimeFigureOut">
              <a:rPr lang="zh-CN" altLang="en-US" smtClean="0"/>
              <a:t>2017/10/26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76B1D57-1F25-4899-B1F5-7F6A48D8F96C}" type="slidenum">
              <a:rPr lang="zh-CN" altLang="en-US" smtClean="0"/>
              <a:t>‹#›</a:t>
            </a:fld>
            <a:endParaRPr lang="zh-CN" altLang="en-US"/>
          </a:p>
        </p:txBody>
      </p:sp>
    </p:spTree>
    <p:extLst>
      <p:ext uri="{BB962C8B-B14F-4D97-AF65-F5344CB8AC3E}">
        <p14:creationId xmlns:p14="http://schemas.microsoft.com/office/powerpoint/2010/main" val="14520456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FA2F585-40B9-47C2-BCC8-1D132C037E10}" type="datetimeFigureOut">
              <a:rPr lang="zh-CN" altLang="en-US" smtClean="0"/>
              <a:t>2017/10/26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76B1D57-1F25-4899-B1F5-7F6A48D8F96C}" type="slidenum">
              <a:rPr lang="zh-CN" altLang="en-US" smtClean="0"/>
              <a:t>‹#›</a:t>
            </a:fld>
            <a:endParaRPr lang="zh-CN" altLang="en-US"/>
          </a:p>
        </p:txBody>
      </p:sp>
    </p:spTree>
    <p:extLst>
      <p:ext uri="{BB962C8B-B14F-4D97-AF65-F5344CB8AC3E}">
        <p14:creationId xmlns:p14="http://schemas.microsoft.com/office/powerpoint/2010/main" val="12382582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FA2F585-40B9-47C2-BCC8-1D132C037E10}" type="datetimeFigureOut">
              <a:rPr lang="zh-CN" altLang="en-US" smtClean="0"/>
              <a:t>2017/10/26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76B1D57-1F25-4899-B1F5-7F6A48D8F96C}" type="slidenum">
              <a:rPr lang="zh-CN" altLang="en-US" smtClean="0"/>
              <a:t>‹#›</a:t>
            </a:fld>
            <a:endParaRPr lang="zh-CN" altLang="en-US"/>
          </a:p>
        </p:txBody>
      </p:sp>
    </p:spTree>
    <p:extLst>
      <p:ext uri="{BB962C8B-B14F-4D97-AF65-F5344CB8AC3E}">
        <p14:creationId xmlns:p14="http://schemas.microsoft.com/office/powerpoint/2010/main" val="23411941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8FA2F585-40B9-47C2-BCC8-1D132C037E10}" type="datetimeFigureOut">
              <a:rPr lang="zh-CN" altLang="en-US" smtClean="0"/>
              <a:t>2017/10/26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76B1D57-1F25-4899-B1F5-7F6A48D8F96C}" type="slidenum">
              <a:rPr lang="zh-CN" altLang="en-US" smtClean="0"/>
              <a:t>‹#›</a:t>
            </a:fld>
            <a:endParaRPr lang="zh-CN" altLang="en-US"/>
          </a:p>
        </p:txBody>
      </p:sp>
    </p:spTree>
    <p:extLst>
      <p:ext uri="{BB962C8B-B14F-4D97-AF65-F5344CB8AC3E}">
        <p14:creationId xmlns:p14="http://schemas.microsoft.com/office/powerpoint/2010/main" val="35829719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FA2F585-40B9-47C2-BCC8-1D132C037E10}" type="datetimeFigureOut">
              <a:rPr lang="zh-CN" altLang="en-US" smtClean="0"/>
              <a:t>2017/10/26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76B1D57-1F25-4899-B1F5-7F6A48D8F96C}" type="slidenum">
              <a:rPr lang="zh-CN" altLang="en-US" smtClean="0"/>
              <a:t>‹#›</a:t>
            </a:fld>
            <a:endParaRPr lang="zh-CN" altLang="en-US"/>
          </a:p>
        </p:txBody>
      </p:sp>
    </p:spTree>
    <p:extLst>
      <p:ext uri="{BB962C8B-B14F-4D97-AF65-F5344CB8AC3E}">
        <p14:creationId xmlns:p14="http://schemas.microsoft.com/office/powerpoint/2010/main" val="18038764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FA2F585-40B9-47C2-BCC8-1D132C037E10}" type="datetimeFigureOut">
              <a:rPr lang="zh-CN" altLang="en-US" smtClean="0"/>
              <a:t>2017/10/26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76B1D57-1F25-4899-B1F5-7F6A48D8F96C}" type="slidenum">
              <a:rPr lang="zh-CN" altLang="en-US" smtClean="0"/>
              <a:t>‹#›</a:t>
            </a:fld>
            <a:endParaRPr lang="zh-CN" altLang="en-US"/>
          </a:p>
        </p:txBody>
      </p:sp>
    </p:spTree>
    <p:extLst>
      <p:ext uri="{BB962C8B-B14F-4D97-AF65-F5344CB8AC3E}">
        <p14:creationId xmlns:p14="http://schemas.microsoft.com/office/powerpoint/2010/main" val="5038690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FA2F585-40B9-47C2-BCC8-1D132C037E10}" type="datetimeFigureOut">
              <a:rPr lang="zh-CN" altLang="en-US" smtClean="0"/>
              <a:t>2017/10/26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76B1D57-1F25-4899-B1F5-7F6A48D8F96C}" type="slidenum">
              <a:rPr lang="zh-CN" altLang="en-US" smtClean="0"/>
              <a:t>‹#›</a:t>
            </a:fld>
            <a:endParaRPr lang="zh-CN" altLang="en-US"/>
          </a:p>
        </p:txBody>
      </p:sp>
    </p:spTree>
    <p:extLst>
      <p:ext uri="{BB962C8B-B14F-4D97-AF65-F5344CB8AC3E}">
        <p14:creationId xmlns:p14="http://schemas.microsoft.com/office/powerpoint/2010/main" val="448544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FA2F585-40B9-47C2-BCC8-1D132C037E10}" type="datetimeFigureOut">
              <a:rPr lang="zh-CN" altLang="en-US" smtClean="0"/>
              <a:t>2017/10/26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76B1D57-1F25-4899-B1F5-7F6A48D8F96C}" type="slidenum">
              <a:rPr lang="zh-CN" altLang="en-US" smtClean="0"/>
              <a:t>‹#›</a:t>
            </a:fld>
            <a:endParaRPr lang="zh-CN" altLang="en-US"/>
          </a:p>
        </p:txBody>
      </p:sp>
    </p:spTree>
    <p:extLst>
      <p:ext uri="{BB962C8B-B14F-4D97-AF65-F5344CB8AC3E}">
        <p14:creationId xmlns:p14="http://schemas.microsoft.com/office/powerpoint/2010/main" val="28064295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FA2F585-40B9-47C2-BCC8-1D132C037E10}" type="datetimeFigureOut">
              <a:rPr lang="zh-CN" altLang="en-US" smtClean="0"/>
              <a:t>2017/10/26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76B1D57-1F25-4899-B1F5-7F6A48D8F96C}" type="slidenum">
              <a:rPr lang="zh-CN" altLang="en-US" smtClean="0"/>
              <a:t>‹#›</a:t>
            </a:fld>
            <a:endParaRPr lang="zh-CN" altLang="en-US"/>
          </a:p>
        </p:txBody>
      </p:sp>
    </p:spTree>
    <p:extLst>
      <p:ext uri="{BB962C8B-B14F-4D97-AF65-F5344CB8AC3E}">
        <p14:creationId xmlns:p14="http://schemas.microsoft.com/office/powerpoint/2010/main" val="36334863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FA2F585-40B9-47C2-BCC8-1D132C037E10}" type="datetimeFigureOut">
              <a:rPr lang="zh-CN" altLang="en-US" smtClean="0"/>
              <a:t>2017/10/26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76B1D57-1F25-4899-B1F5-7F6A48D8F96C}" type="slidenum">
              <a:rPr lang="zh-CN" altLang="en-US" smtClean="0"/>
              <a:t>‹#›</a:t>
            </a:fld>
            <a:endParaRPr lang="zh-CN" altLang="en-US"/>
          </a:p>
        </p:txBody>
      </p:sp>
    </p:spTree>
    <p:extLst>
      <p:ext uri="{BB962C8B-B14F-4D97-AF65-F5344CB8AC3E}">
        <p14:creationId xmlns:p14="http://schemas.microsoft.com/office/powerpoint/2010/main" val="7612990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A2F585-40B9-47C2-BCC8-1D132C037E10}" type="datetimeFigureOut">
              <a:rPr lang="zh-CN" altLang="en-US" smtClean="0"/>
              <a:t>2017/10/26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6B1D57-1F25-4899-B1F5-7F6A48D8F96C}" type="slidenum">
              <a:rPr lang="zh-CN" altLang="en-US" smtClean="0"/>
              <a:t>‹#›</a:t>
            </a:fld>
            <a:endParaRPr lang="zh-CN" altLang="en-US"/>
          </a:p>
        </p:txBody>
      </p:sp>
    </p:spTree>
    <p:extLst>
      <p:ext uri="{BB962C8B-B14F-4D97-AF65-F5344CB8AC3E}">
        <p14:creationId xmlns:p14="http://schemas.microsoft.com/office/powerpoint/2010/main" val="22644124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pPr algn="r"/>
            <a:r>
              <a:rPr lang="en-US" altLang="zh-CN" b="1" dirty="0" smtClean="0">
                <a:latin typeface="Times New Roman" panose="02020603050405020304" pitchFamily="18" charset="0"/>
                <a:cs typeface="Times New Roman" panose="02020603050405020304" pitchFamily="18" charset="0"/>
              </a:rPr>
              <a:t>Scientific Writing</a:t>
            </a:r>
            <a:endParaRPr lang="zh-CN" altLang="en-US" b="1" dirty="0">
              <a:latin typeface="Times New Roman" panose="02020603050405020304" pitchFamily="18" charset="0"/>
              <a:cs typeface="Times New Roman" panose="02020603050405020304" pitchFamily="18" charset="0"/>
            </a:endParaRPr>
          </a:p>
        </p:txBody>
      </p:sp>
      <p:sp>
        <p:nvSpPr>
          <p:cNvPr id="3" name="副标题 2"/>
          <p:cNvSpPr>
            <a:spLocks noGrp="1"/>
          </p:cNvSpPr>
          <p:nvPr>
            <p:ph type="subTitle" idx="1"/>
          </p:nvPr>
        </p:nvSpPr>
        <p:spPr/>
        <p:txBody>
          <a:bodyPr/>
          <a:lstStyle/>
          <a:p>
            <a:pPr algn="r"/>
            <a:r>
              <a:rPr lang="en-US" altLang="zh-CN" b="1" dirty="0" smtClean="0">
                <a:latin typeface="Times New Roman" panose="02020603050405020304" pitchFamily="18" charset="0"/>
                <a:cs typeface="Times New Roman" panose="02020603050405020304" pitchFamily="18" charset="0"/>
              </a:rPr>
              <a:t>Week 6</a:t>
            </a:r>
            <a:endParaRPr lang="zh-CN" alt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826956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smtClean="0"/>
              <a:t>Step 2: Summarize the relevant parts in each source</a:t>
            </a:r>
            <a:endParaRPr lang="zh-CN" altLang="en-US" sz="3600" dirty="0"/>
          </a:p>
        </p:txBody>
      </p:sp>
      <p:sp>
        <p:nvSpPr>
          <p:cNvPr id="3" name="内容占位符 2"/>
          <p:cNvSpPr>
            <a:spLocks noGrp="1"/>
          </p:cNvSpPr>
          <p:nvPr>
            <p:ph idx="1"/>
          </p:nvPr>
        </p:nvSpPr>
        <p:spPr/>
        <p:txBody>
          <a:bodyPr/>
          <a:lstStyle/>
          <a:p>
            <a:r>
              <a:rPr lang="en-US" altLang="zh-CN" dirty="0" smtClean="0"/>
              <a:t>Source 1: Genetic engineering will promote the sustained development of agriculture as it can avoid expensive, high-input crop production.</a:t>
            </a:r>
          </a:p>
          <a:p>
            <a:endParaRPr lang="en-US" altLang="zh-CN" dirty="0"/>
          </a:p>
          <a:p>
            <a:r>
              <a:rPr lang="en-US" altLang="zh-CN" dirty="0" smtClean="0"/>
              <a:t>Source 2: Biotech can improve farming productivity as well as the nutrition of crops.</a:t>
            </a:r>
          </a:p>
          <a:p>
            <a:endParaRPr lang="en-US" altLang="zh-CN" dirty="0"/>
          </a:p>
          <a:p>
            <a:r>
              <a:rPr lang="en-US" altLang="zh-CN" dirty="0" smtClean="0"/>
              <a:t>Source 3: GM foods can make contribution to the alleviation (</a:t>
            </a:r>
            <a:r>
              <a:rPr lang="zh-CN" altLang="en-US" dirty="0" smtClean="0"/>
              <a:t>缓解</a:t>
            </a:r>
            <a:r>
              <a:rPr lang="en-US" altLang="zh-CN" dirty="0" smtClean="0"/>
              <a:t>) of malnutrition which plagues people in many third world countries. </a:t>
            </a:r>
            <a:endParaRPr lang="zh-CN" altLang="en-US" dirty="0"/>
          </a:p>
        </p:txBody>
      </p:sp>
    </p:spTree>
    <p:extLst>
      <p:ext uri="{BB962C8B-B14F-4D97-AF65-F5344CB8AC3E}">
        <p14:creationId xmlns:p14="http://schemas.microsoft.com/office/powerpoint/2010/main" val="37747408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Step 3 combine the three summ</a:t>
            </a:r>
            <a:r>
              <a:rPr lang="en-US" altLang="zh-CN" dirty="0" smtClean="0"/>
              <a:t>a</a:t>
            </a:r>
            <a:r>
              <a:rPr lang="en-US" altLang="zh-CN" dirty="0" smtClean="0"/>
              <a:t>ries by adding some transitional phrases or sentences.</a:t>
            </a:r>
            <a:endParaRPr lang="zh-CN" altLang="en-US" dirty="0"/>
          </a:p>
        </p:txBody>
      </p:sp>
      <p:sp>
        <p:nvSpPr>
          <p:cNvPr id="3" name="内容占位符 2"/>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8888763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Step 3 combine the three summ</a:t>
            </a:r>
            <a:r>
              <a:rPr lang="en-US" altLang="zh-CN" dirty="0" smtClean="0"/>
              <a:t>a</a:t>
            </a:r>
            <a:r>
              <a:rPr lang="en-US" altLang="zh-CN" dirty="0" smtClean="0"/>
              <a:t>ries by adding some transitional phrases or sentences.</a:t>
            </a:r>
            <a:endParaRPr lang="zh-CN" altLang="en-US" dirty="0"/>
          </a:p>
        </p:txBody>
      </p:sp>
      <p:sp>
        <p:nvSpPr>
          <p:cNvPr id="3" name="内容占位符 2"/>
          <p:cNvSpPr>
            <a:spLocks noGrp="1"/>
          </p:cNvSpPr>
          <p:nvPr>
            <p:ph idx="1"/>
          </p:nvPr>
        </p:nvSpPr>
        <p:spPr>
          <a:xfrm>
            <a:off x="838200" y="1825624"/>
            <a:ext cx="10515600" cy="4684357"/>
          </a:xfrm>
        </p:spPr>
        <p:txBody>
          <a:bodyPr>
            <a:normAutofit lnSpcReduction="10000"/>
          </a:bodyPr>
          <a:lstStyle/>
          <a:p>
            <a:r>
              <a:rPr lang="en-US" altLang="zh-CN" dirty="0" smtClean="0"/>
              <a:t>Genetic engineering may offer many benefits especially for the developing countries (</a:t>
            </a:r>
            <a:r>
              <a:rPr lang="en-US" altLang="zh-CN" dirty="0" err="1" smtClean="0"/>
              <a:t>Paoletti</a:t>
            </a:r>
            <a:r>
              <a:rPr lang="en-US" altLang="zh-CN" dirty="0" smtClean="0"/>
              <a:t> &amp; Pimentel 1996, Whitman 2000, </a:t>
            </a:r>
            <a:r>
              <a:rPr lang="en-US" altLang="zh-CN" dirty="0" err="1" smtClean="0"/>
              <a:t>Goettlich</a:t>
            </a:r>
            <a:r>
              <a:rPr lang="en-US" altLang="zh-CN" dirty="0" smtClean="0"/>
              <a:t> 2004). Among other things, it will promote their sustained development of agriculture as it can avoid expensive, high-input crop production (</a:t>
            </a:r>
            <a:r>
              <a:rPr lang="en-US" altLang="zh-CN" dirty="0" err="1" smtClean="0"/>
              <a:t>Paoletti</a:t>
            </a:r>
            <a:r>
              <a:rPr lang="en-US" altLang="zh-CN" dirty="0" smtClean="0"/>
              <a:t> &amp; Pimentel 1996). According to </a:t>
            </a:r>
            <a:r>
              <a:rPr lang="en-US" altLang="zh-CN" dirty="0" err="1" smtClean="0"/>
              <a:t>Goettlich</a:t>
            </a:r>
            <a:r>
              <a:rPr lang="en-US" altLang="zh-CN" dirty="0" smtClean="0"/>
              <a:t> (2004), biotech can also improve farming productivity as well as the nutrition of crops. Most importantly, GM foods can make contribution to the alleviation of malnutrition which plagues people in many third world countries (Whitman 2000).</a:t>
            </a:r>
          </a:p>
          <a:p>
            <a:endParaRPr lang="en-US" altLang="zh-CN" dirty="0"/>
          </a:p>
          <a:p>
            <a:r>
              <a:rPr lang="en-US" altLang="zh-CN" dirty="0" smtClean="0"/>
              <a:t>“Among other things” and “most importantly” are cohesive phrases which are useful in linking several sources.</a:t>
            </a:r>
            <a:endParaRPr lang="zh-CN" altLang="en-US" dirty="0"/>
          </a:p>
        </p:txBody>
      </p:sp>
    </p:spTree>
    <p:extLst>
      <p:ext uri="{BB962C8B-B14F-4D97-AF65-F5344CB8AC3E}">
        <p14:creationId xmlns:p14="http://schemas.microsoft.com/office/powerpoint/2010/main" val="4982947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smtClean="0"/>
              <a:t>Synthesize the information from the two sources.</a:t>
            </a:r>
            <a:endParaRPr lang="zh-CN" altLang="en-US" dirty="0"/>
          </a:p>
        </p:txBody>
      </p:sp>
    </p:spTree>
    <p:extLst>
      <p:ext uri="{BB962C8B-B14F-4D97-AF65-F5344CB8AC3E}">
        <p14:creationId xmlns:p14="http://schemas.microsoft.com/office/powerpoint/2010/main" val="19929325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smtClean="0"/>
              <a:t>Synthesis</a:t>
            </a:r>
            <a:endParaRPr lang="en-US" altLang="zh-CN" dirty="0" smtClean="0"/>
          </a:p>
          <a:p>
            <a:r>
              <a:rPr lang="en-US" altLang="zh-CN" dirty="0" smtClean="0"/>
              <a:t>The effects of playing computer games on physical health are controversial. Although Brown (2000) states that computer games can cause physical problems such as bad posture and pain in the hands, Smith (2003) argues that these problems are caused by the hardware and equipment, not the games. </a:t>
            </a:r>
            <a:endParaRPr lang="zh-CN" altLang="en-US" dirty="0"/>
          </a:p>
        </p:txBody>
      </p:sp>
    </p:spTree>
    <p:extLst>
      <p:ext uri="{BB962C8B-B14F-4D97-AF65-F5344CB8AC3E}">
        <p14:creationId xmlns:p14="http://schemas.microsoft.com/office/powerpoint/2010/main" val="1798596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smtClean="0"/>
              <a:t>Summarize a paragraph</a:t>
            </a:r>
          </a:p>
          <a:p>
            <a:endParaRPr lang="en-US" altLang="zh-CN" dirty="0"/>
          </a:p>
          <a:p>
            <a:r>
              <a:rPr lang="en-US" altLang="zh-CN" dirty="0" smtClean="0"/>
              <a:t>Summarize a text</a:t>
            </a:r>
          </a:p>
          <a:p>
            <a:endParaRPr lang="en-US" altLang="zh-CN" dirty="0"/>
          </a:p>
          <a:p>
            <a:r>
              <a:rPr lang="en-US" altLang="zh-CN" dirty="0" smtClean="0"/>
              <a:t>Synthesizing ideas</a:t>
            </a:r>
            <a:endParaRPr lang="zh-CN" altLang="en-US" dirty="0"/>
          </a:p>
        </p:txBody>
      </p:sp>
    </p:spTree>
    <p:extLst>
      <p:ext uri="{BB962C8B-B14F-4D97-AF65-F5344CB8AC3E}">
        <p14:creationId xmlns:p14="http://schemas.microsoft.com/office/powerpoint/2010/main" val="17247401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1069" y="365125"/>
            <a:ext cx="11668835" cy="1325563"/>
          </a:xfrm>
        </p:spPr>
        <p:txBody>
          <a:bodyPr>
            <a:normAutofit/>
          </a:bodyPr>
          <a:lstStyle/>
          <a:p>
            <a:r>
              <a:rPr lang="en-US" altLang="zh-CN" sz="2800" b="1" dirty="0"/>
              <a:t>Summarize the main idea of the following paragraph using one sentence only.</a:t>
            </a:r>
            <a:endParaRPr lang="zh-CN" altLang="zh-CN" sz="2800" dirty="0"/>
          </a:p>
        </p:txBody>
      </p:sp>
      <p:sp>
        <p:nvSpPr>
          <p:cNvPr id="3" name="内容占位符 2"/>
          <p:cNvSpPr>
            <a:spLocks noGrp="1"/>
          </p:cNvSpPr>
          <p:nvPr>
            <p:ph idx="1"/>
          </p:nvPr>
        </p:nvSpPr>
        <p:spPr>
          <a:xfrm>
            <a:off x="191069" y="1825625"/>
            <a:ext cx="11573301" cy="4643414"/>
          </a:xfrm>
        </p:spPr>
        <p:txBody>
          <a:bodyPr>
            <a:noAutofit/>
          </a:bodyPr>
          <a:lstStyle/>
          <a:p>
            <a:pPr algn="just"/>
            <a:r>
              <a:rPr lang="en-US" altLang="zh-CN" sz="3200" dirty="0">
                <a:latin typeface="Times New Roman" panose="02020603050405020304" pitchFamily="18" charset="0"/>
                <a:cs typeface="Times New Roman" panose="02020603050405020304" pitchFamily="18" charset="0"/>
              </a:rPr>
              <a:t>Traditional plant breeding, which has been practiced for millennia, involves the transfer of hundreds of genes and potentially new proteins to create a crop with certain desirable characteristics. Such large-scale genetic changes in the plants have significant implications for protein expression. Many changes in protein expression are likely to occur with these traditional methods, which we ignore. Conversely, GM foods allow the precise transfer of a single gene into a host species. There is precise information on the protein transferred, its sequence and therefore the ability to test for </a:t>
            </a:r>
            <a:r>
              <a:rPr lang="en-US" altLang="zh-CN" sz="3200" dirty="0" err="1">
                <a:latin typeface="Times New Roman" panose="02020603050405020304" pitchFamily="18" charset="0"/>
                <a:cs typeface="Times New Roman" panose="02020603050405020304" pitchFamily="18" charset="0"/>
              </a:rPr>
              <a:t>allergenicity</a:t>
            </a:r>
            <a:r>
              <a:rPr lang="en-US" altLang="zh-CN" sz="3200" dirty="0">
                <a:latin typeface="Times New Roman" panose="02020603050405020304" pitchFamily="18" charset="0"/>
                <a:cs typeface="Times New Roman" panose="02020603050405020304" pitchFamily="18" charset="0"/>
              </a:rPr>
              <a:t> (</a:t>
            </a:r>
            <a:r>
              <a:rPr lang="zh-CN" altLang="zh-CN" sz="3200" dirty="0">
                <a:latin typeface="Times New Roman" panose="02020603050405020304" pitchFamily="18" charset="0"/>
                <a:cs typeface="Times New Roman" panose="02020603050405020304" pitchFamily="18" charset="0"/>
              </a:rPr>
              <a:t>变应原性</a:t>
            </a:r>
            <a:r>
              <a:rPr lang="en-US" altLang="zh-CN" sz="3200" dirty="0">
                <a:latin typeface="Times New Roman" panose="02020603050405020304" pitchFamily="18" charset="0"/>
                <a:cs typeface="Times New Roman" panose="02020603050405020304" pitchFamily="18" charset="0"/>
              </a:rPr>
              <a:t>) in the new product.</a:t>
            </a:r>
            <a:endParaRPr lang="zh-CN" altLang="zh-CN" sz="3200" dirty="0">
              <a:latin typeface="Times New Roman" panose="02020603050405020304" pitchFamily="18" charset="0"/>
              <a:cs typeface="Times New Roman" panose="02020603050405020304" pitchFamily="18" charset="0"/>
            </a:endParaRPr>
          </a:p>
          <a:p>
            <a:pPr algn="just"/>
            <a:endParaRPr lang="zh-CN" alt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485374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en-US" altLang="zh-CN" sz="3200" b="1" dirty="0" smtClean="0"/>
              <a:t>Key: </a:t>
            </a:r>
          </a:p>
          <a:p>
            <a:endParaRPr lang="en-US" altLang="zh-CN" sz="3200" dirty="0"/>
          </a:p>
          <a:p>
            <a:r>
              <a:rPr lang="en-US" altLang="zh-CN" sz="3200" dirty="0" smtClean="0"/>
              <a:t>GM foods can have a far more precise and safer manner of genetic alternation compared to traditional plant breeding.</a:t>
            </a:r>
            <a:endParaRPr lang="zh-CN" altLang="en-US" sz="3200" dirty="0"/>
          </a:p>
        </p:txBody>
      </p:sp>
    </p:spTree>
    <p:extLst>
      <p:ext uri="{BB962C8B-B14F-4D97-AF65-F5344CB8AC3E}">
        <p14:creationId xmlns:p14="http://schemas.microsoft.com/office/powerpoint/2010/main" val="23250093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Writing a good synthesis</a:t>
            </a:r>
            <a:endParaRPr lang="zh-CN" altLang="en-US" dirty="0"/>
          </a:p>
        </p:txBody>
      </p:sp>
      <p:sp>
        <p:nvSpPr>
          <p:cNvPr id="3" name="内容占位符 2"/>
          <p:cNvSpPr>
            <a:spLocks noGrp="1"/>
          </p:cNvSpPr>
          <p:nvPr>
            <p:ph idx="1"/>
          </p:nvPr>
        </p:nvSpPr>
        <p:spPr/>
        <p:txBody>
          <a:bodyPr/>
          <a:lstStyle/>
          <a:p>
            <a:r>
              <a:rPr lang="en-US" altLang="zh-CN" dirty="0" smtClean="0"/>
              <a:t>1) Find relevant sources about the topic.</a:t>
            </a:r>
          </a:p>
          <a:p>
            <a:r>
              <a:rPr lang="en-US" altLang="zh-CN" dirty="0" smtClean="0"/>
              <a:t>2) read actively to find connections between different sources, such as different or similar definitions and explanations, causes and effects, and advantages and disadvantages.</a:t>
            </a:r>
          </a:p>
          <a:p>
            <a:r>
              <a:rPr lang="en-US" altLang="zh-CN" dirty="0" smtClean="0"/>
              <a:t>3) Summarize the relevant content in each source.</a:t>
            </a:r>
          </a:p>
          <a:p>
            <a:r>
              <a:rPr lang="en-US" altLang="zh-CN" dirty="0" smtClean="0"/>
              <a:t>4) Piece together the summaries into a coherent text under a topic sentence which can summarize all the information.</a:t>
            </a:r>
          </a:p>
          <a:p>
            <a:r>
              <a:rPr lang="en-US" altLang="zh-CN" dirty="0" smtClean="0"/>
              <a:t>5) Acknowledge the sources.</a:t>
            </a:r>
            <a:endParaRPr lang="zh-CN" altLang="en-US" dirty="0"/>
          </a:p>
        </p:txBody>
      </p:sp>
    </p:spTree>
    <p:extLst>
      <p:ext uri="{BB962C8B-B14F-4D97-AF65-F5344CB8AC3E}">
        <p14:creationId xmlns:p14="http://schemas.microsoft.com/office/powerpoint/2010/main" val="33436500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en-US" altLang="zh-CN" dirty="0" smtClean="0"/>
              <a:t>Summaries for the text.</a:t>
            </a:r>
            <a:endParaRPr lang="zh-CN" altLang="en-US" dirty="0"/>
          </a:p>
        </p:txBody>
      </p:sp>
    </p:spTree>
    <p:extLst>
      <p:ext uri="{BB962C8B-B14F-4D97-AF65-F5344CB8AC3E}">
        <p14:creationId xmlns:p14="http://schemas.microsoft.com/office/powerpoint/2010/main" val="19616677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7546" y="300251"/>
            <a:ext cx="11559654" cy="6168788"/>
          </a:xfrm>
        </p:spPr>
        <p:txBody>
          <a:bodyPr>
            <a:normAutofit fontScale="92500" lnSpcReduction="20000"/>
          </a:bodyPr>
          <a:lstStyle/>
          <a:p>
            <a:r>
              <a:rPr lang="en-US" altLang="zh-CN" dirty="0"/>
              <a:t>1-6 </a:t>
            </a:r>
            <a:r>
              <a:rPr lang="zh-CN" altLang="zh-CN" dirty="0"/>
              <a:t>段</a:t>
            </a:r>
          </a:p>
          <a:p>
            <a:r>
              <a:rPr lang="en-US" altLang="zh-CN" dirty="0"/>
              <a:t> </a:t>
            </a:r>
            <a:endParaRPr lang="zh-CN" altLang="zh-CN" dirty="0"/>
          </a:p>
          <a:p>
            <a:r>
              <a:rPr lang="en-US" altLang="zh-CN" dirty="0"/>
              <a:t>The lack of related previous studies made us focus our study on the effect of GM crops on the reproductive function of mammals.</a:t>
            </a:r>
            <a:endParaRPr lang="zh-CN" altLang="zh-CN" dirty="0"/>
          </a:p>
          <a:p>
            <a:r>
              <a:rPr lang="en-US" altLang="zh-CN" dirty="0"/>
              <a:t> </a:t>
            </a:r>
            <a:endParaRPr lang="zh-CN" altLang="zh-CN" dirty="0"/>
          </a:p>
          <a:p>
            <a:r>
              <a:rPr lang="en-US" altLang="zh-CN" dirty="0"/>
              <a:t>Experiments were made on rat pups upon their delivery by their mothers who were mated with healthy males.</a:t>
            </a:r>
            <a:endParaRPr lang="zh-CN" altLang="zh-CN" dirty="0"/>
          </a:p>
          <a:p>
            <a:r>
              <a:rPr lang="en-US" altLang="zh-CN" dirty="0"/>
              <a:t> </a:t>
            </a:r>
            <a:endParaRPr lang="zh-CN" altLang="zh-CN" dirty="0"/>
          </a:p>
          <a:p>
            <a:r>
              <a:rPr lang="en-US" altLang="zh-CN" dirty="0"/>
              <a:t>Previous studies showed that there were negative effects of GMOs on animals.</a:t>
            </a:r>
            <a:endParaRPr lang="zh-CN" altLang="zh-CN" dirty="0"/>
          </a:p>
          <a:p>
            <a:r>
              <a:rPr lang="en-US" altLang="zh-CN" dirty="0"/>
              <a:t> </a:t>
            </a:r>
            <a:endParaRPr lang="zh-CN" altLang="zh-CN" dirty="0"/>
          </a:p>
          <a:p>
            <a:r>
              <a:rPr lang="en-US" altLang="zh-CN" dirty="0"/>
              <a:t>Scientists have noticed the hazards of GMOs.</a:t>
            </a:r>
            <a:endParaRPr lang="zh-CN" altLang="zh-CN" dirty="0"/>
          </a:p>
          <a:p>
            <a:r>
              <a:rPr lang="en-US" altLang="zh-CN" dirty="0"/>
              <a:t> </a:t>
            </a:r>
            <a:endParaRPr lang="zh-CN" altLang="zh-CN" dirty="0"/>
          </a:p>
          <a:p>
            <a:r>
              <a:rPr lang="en-US" altLang="zh-CN" dirty="0" err="1"/>
              <a:t>Wistar</a:t>
            </a:r>
            <a:r>
              <a:rPr lang="en-US" altLang="zh-CN" dirty="0"/>
              <a:t> rats were used as the subjects in the experiments.</a:t>
            </a:r>
            <a:endParaRPr lang="zh-CN" altLang="zh-CN" dirty="0"/>
          </a:p>
          <a:p>
            <a:r>
              <a:rPr lang="en-US" altLang="zh-CN" dirty="0"/>
              <a:t> </a:t>
            </a:r>
            <a:endParaRPr lang="zh-CN" altLang="zh-CN" dirty="0"/>
          </a:p>
          <a:p>
            <a:r>
              <a:rPr lang="en-US" altLang="zh-CN" dirty="0"/>
              <a:t>The female rats were allocated into three groups.</a:t>
            </a:r>
            <a:endParaRPr lang="zh-CN" altLang="zh-CN" dirty="0"/>
          </a:p>
          <a:p>
            <a:endParaRPr lang="zh-CN" altLang="en-US" dirty="0"/>
          </a:p>
        </p:txBody>
      </p:sp>
    </p:spTree>
    <p:extLst>
      <p:ext uri="{BB962C8B-B14F-4D97-AF65-F5344CB8AC3E}">
        <p14:creationId xmlns:p14="http://schemas.microsoft.com/office/powerpoint/2010/main" val="23725975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7545" y="286602"/>
            <a:ext cx="11477767" cy="6318914"/>
          </a:xfrm>
        </p:spPr>
        <p:txBody>
          <a:bodyPr>
            <a:normAutofit fontScale="62500" lnSpcReduction="20000"/>
          </a:bodyPr>
          <a:lstStyle/>
          <a:p>
            <a:r>
              <a:rPr lang="en-US" altLang="zh-CN" dirty="0"/>
              <a:t>7-13 </a:t>
            </a:r>
            <a:r>
              <a:rPr lang="zh-CN" altLang="zh-CN" dirty="0"/>
              <a:t>段</a:t>
            </a:r>
          </a:p>
          <a:p>
            <a:r>
              <a:rPr lang="en-US" altLang="zh-CN" dirty="0"/>
              <a:t> </a:t>
            </a:r>
            <a:endParaRPr lang="zh-CN" altLang="zh-CN" dirty="0"/>
          </a:p>
          <a:p>
            <a:r>
              <a:rPr lang="en-US" altLang="zh-CN" dirty="0"/>
              <a:t>Different from previous experiments, our experiments started to feed the female rats two weeks before mating.</a:t>
            </a:r>
            <a:endParaRPr lang="zh-CN" altLang="zh-CN" dirty="0"/>
          </a:p>
          <a:p>
            <a:r>
              <a:rPr lang="en-US" altLang="zh-CN" dirty="0"/>
              <a:t> </a:t>
            </a:r>
            <a:endParaRPr lang="zh-CN" altLang="zh-CN" dirty="0"/>
          </a:p>
          <a:p>
            <a:r>
              <a:rPr lang="en-US" altLang="zh-CN" dirty="0"/>
              <a:t>The mortality of rat pups varied from group to group in the first three weeks, but the mortality in the GM soya group was the highest.</a:t>
            </a:r>
            <a:endParaRPr lang="zh-CN" altLang="zh-CN" dirty="0"/>
          </a:p>
          <a:p>
            <a:r>
              <a:rPr lang="en-US" altLang="zh-CN" dirty="0"/>
              <a:t> </a:t>
            </a:r>
            <a:endParaRPr lang="zh-CN" altLang="zh-CN" dirty="0"/>
          </a:p>
          <a:p>
            <a:r>
              <a:rPr lang="en-US" altLang="zh-CN" dirty="0"/>
              <a:t>The experiment was to investigate the effect of different diets, GM soya, traditional soya and standard laboratory feed, on the reproductive behavior of female rats.</a:t>
            </a:r>
            <a:endParaRPr lang="zh-CN" altLang="zh-CN" dirty="0"/>
          </a:p>
          <a:p>
            <a:r>
              <a:rPr lang="en-US" altLang="zh-CN" dirty="0"/>
              <a:t> </a:t>
            </a:r>
            <a:endParaRPr lang="zh-CN" altLang="zh-CN" dirty="0"/>
          </a:p>
          <a:p>
            <a:r>
              <a:rPr lang="en-US" altLang="zh-CN" dirty="0"/>
              <a:t>Different groups of rats produced different numbers of rat pups who were alive upon delivery.</a:t>
            </a:r>
            <a:endParaRPr lang="zh-CN" altLang="zh-CN" dirty="0"/>
          </a:p>
          <a:p>
            <a:r>
              <a:rPr lang="en-US" altLang="zh-CN" dirty="0"/>
              <a:t> </a:t>
            </a:r>
            <a:endParaRPr lang="zh-CN" altLang="zh-CN" dirty="0"/>
          </a:p>
          <a:p>
            <a:r>
              <a:rPr lang="en-US" altLang="zh-CN" dirty="0"/>
              <a:t>The transformation and insertion of the foreign genes and the accumulation of the GM soya residues might explain the negative effect of GM soya on newborn pups.</a:t>
            </a:r>
            <a:endParaRPr lang="zh-CN" altLang="zh-CN" dirty="0"/>
          </a:p>
          <a:p>
            <a:r>
              <a:rPr lang="en-US" altLang="zh-CN" dirty="0"/>
              <a:t> </a:t>
            </a:r>
            <a:endParaRPr lang="zh-CN" altLang="zh-CN" dirty="0"/>
          </a:p>
          <a:p>
            <a:r>
              <a:rPr lang="en-US" altLang="zh-CN" dirty="0"/>
              <a:t>Compared with the other groups, the GM soya fed group had a very high rate of pup mortality and its pups continued to die over the period of lactation. The surviving pups also weighed lower.</a:t>
            </a:r>
            <a:endParaRPr lang="zh-CN" altLang="zh-CN" dirty="0"/>
          </a:p>
          <a:p>
            <a:r>
              <a:rPr lang="en-US" altLang="zh-CN" dirty="0"/>
              <a:t> </a:t>
            </a:r>
            <a:endParaRPr lang="zh-CN" altLang="zh-CN" dirty="0"/>
          </a:p>
          <a:p>
            <a:r>
              <a:rPr lang="en-US" altLang="zh-CN" dirty="0"/>
              <a:t>The weight of pups and their internal organs varied from group to group and those of the GM soya fed group were less in comparison with the weight of the other groups.</a:t>
            </a:r>
            <a:endParaRPr lang="zh-CN" altLang="zh-CN" dirty="0"/>
          </a:p>
        </p:txBody>
      </p:sp>
    </p:spTree>
    <p:extLst>
      <p:ext uri="{BB962C8B-B14F-4D97-AF65-F5344CB8AC3E}">
        <p14:creationId xmlns:p14="http://schemas.microsoft.com/office/powerpoint/2010/main" val="31963269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smtClean="0"/>
              <a:t>Please read the three sources.</a:t>
            </a:r>
            <a:endParaRPr lang="zh-CN" altLang="en-US" dirty="0"/>
          </a:p>
        </p:txBody>
      </p:sp>
    </p:spTree>
    <p:extLst>
      <p:ext uri="{BB962C8B-B14F-4D97-AF65-F5344CB8AC3E}">
        <p14:creationId xmlns:p14="http://schemas.microsoft.com/office/powerpoint/2010/main" val="70976574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TotalTime>
  <Words>529</Words>
  <Application>Microsoft Office PowerPoint</Application>
  <PresentationFormat>宽屏</PresentationFormat>
  <Paragraphs>62</Paragraphs>
  <Slides>14</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14</vt:i4>
      </vt:variant>
    </vt:vector>
  </HeadingPairs>
  <TitlesOfParts>
    <vt:vector size="20" baseType="lpstr">
      <vt:lpstr>宋体</vt:lpstr>
      <vt:lpstr>Arial</vt:lpstr>
      <vt:lpstr>Calibri</vt:lpstr>
      <vt:lpstr>Calibri Light</vt:lpstr>
      <vt:lpstr>Times New Roman</vt:lpstr>
      <vt:lpstr>Office 主题</vt:lpstr>
      <vt:lpstr>Scientific Writing</vt:lpstr>
      <vt:lpstr>PowerPoint 演示文稿</vt:lpstr>
      <vt:lpstr>Summarize the main idea of the following paragraph using one sentence only.</vt:lpstr>
      <vt:lpstr>PowerPoint 演示文稿</vt:lpstr>
      <vt:lpstr>Writing a good synthesis</vt:lpstr>
      <vt:lpstr>PowerPoint 演示文稿</vt:lpstr>
      <vt:lpstr>PowerPoint 演示文稿</vt:lpstr>
      <vt:lpstr>PowerPoint 演示文稿</vt:lpstr>
      <vt:lpstr>PowerPoint 演示文稿</vt:lpstr>
      <vt:lpstr>Step 2: Summarize the relevant parts in each source</vt:lpstr>
      <vt:lpstr>Step 3 combine the three summaries by adding some transitional phrases or sentences.</vt:lpstr>
      <vt:lpstr>Step 3 combine the three summaries by adding some transitional phrases or sentences.</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Scientific Writing</dc:title>
  <dc:creator>gaoyuan</dc:creator>
  <cp:lastModifiedBy>gaoyuan</cp:lastModifiedBy>
  <cp:revision>9</cp:revision>
  <dcterms:created xsi:type="dcterms:W3CDTF">2017-10-26T05:26:50Z</dcterms:created>
  <dcterms:modified xsi:type="dcterms:W3CDTF">2017-10-26T06:42:33Z</dcterms:modified>
</cp:coreProperties>
</file>