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7" r:id="rId4"/>
    <p:sldId id="259" r:id="rId5"/>
    <p:sldId id="261" r:id="rId6"/>
    <p:sldId id="262" r:id="rId7"/>
    <p:sldId id="260" r:id="rId8"/>
    <p:sldId id="263" r:id="rId9"/>
    <p:sldId id="264" r:id="rId10"/>
    <p:sldId id="272" r:id="rId11"/>
    <p:sldId id="294" r:id="rId12"/>
    <p:sldId id="295" r:id="rId13"/>
    <p:sldId id="258" r:id="rId14"/>
    <p:sldId id="265" r:id="rId15"/>
    <p:sldId id="266" r:id="rId16"/>
    <p:sldId id="267" r:id="rId17"/>
    <p:sldId id="268" r:id="rId18"/>
    <p:sldId id="269" r:id="rId19"/>
    <p:sldId id="270" r:id="rId20"/>
    <p:sldId id="271" r:id="rId21"/>
    <p:sldId id="296" r:id="rId22"/>
    <p:sldId id="298" r:id="rId23"/>
    <p:sldId id="300" r:id="rId24"/>
    <p:sldId id="299" r:id="rId25"/>
    <p:sldId id="301" r:id="rId26"/>
    <p:sldId id="302" r:id="rId27"/>
    <p:sldId id="303" r:id="rId28"/>
    <p:sldId id="304" r:id="rId29"/>
    <p:sldId id="273" r:id="rId30"/>
    <p:sldId id="276" r:id="rId31"/>
    <p:sldId id="277" r:id="rId32"/>
    <p:sldId id="278" r:id="rId33"/>
    <p:sldId id="275" r:id="rId34"/>
    <p:sldId id="274" r:id="rId35"/>
    <p:sldId id="279" r:id="rId36"/>
    <p:sldId id="292" r:id="rId37"/>
    <p:sldId id="280" r:id="rId38"/>
    <p:sldId id="281" r:id="rId39"/>
    <p:sldId id="282" r:id="rId40"/>
    <p:sldId id="291" r:id="rId41"/>
    <p:sldId id="283" r:id="rId42"/>
    <p:sldId id="284" r:id="rId43"/>
    <p:sldId id="285" r:id="rId44"/>
    <p:sldId id="286" r:id="rId45"/>
    <p:sldId id="287" r:id="rId46"/>
    <p:sldId id="288" r:id="rId47"/>
    <p:sldId id="289" r:id="rId48"/>
    <p:sldId id="290" r:id="rId49"/>
    <p:sldId id="29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50055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349738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348583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132836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104205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277181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237028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6799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266034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54607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59F50D-4031-4F93-A7EA-47305E2BC8FE}"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44966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9F50D-4031-4F93-A7EA-47305E2BC8FE}" type="datetimeFigureOut">
              <a:rPr lang="zh-CN" altLang="en-US" smtClean="0"/>
              <a:t>2017/11/10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548D1-AED1-435F-9EDA-0659AA3DF9F3}" type="slidenum">
              <a:rPr lang="zh-CN" altLang="en-US" smtClean="0"/>
              <a:t>‹#›</a:t>
            </a:fld>
            <a:endParaRPr lang="zh-CN" altLang="en-US"/>
          </a:p>
        </p:txBody>
      </p:sp>
    </p:spTree>
    <p:extLst>
      <p:ext uri="{BB962C8B-B14F-4D97-AF65-F5344CB8AC3E}">
        <p14:creationId xmlns:p14="http://schemas.microsoft.com/office/powerpoint/2010/main" val="128887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8</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3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心理学</a:t>
            </a:r>
            <a:endParaRPr lang="zh-CN" altLang="en-US" dirty="0"/>
          </a:p>
        </p:txBody>
      </p:sp>
      <p:sp>
        <p:nvSpPr>
          <p:cNvPr id="3" name="内容占位符 2"/>
          <p:cNvSpPr>
            <a:spLocks noGrp="1"/>
          </p:cNvSpPr>
          <p:nvPr>
            <p:ph idx="1"/>
          </p:nvPr>
        </p:nvSpPr>
        <p:spPr/>
        <p:txBody>
          <a:bodyPr/>
          <a:lstStyle/>
          <a:p>
            <a:r>
              <a:rPr lang="en-US" altLang="zh-CN" sz="3200" dirty="0" smtClean="0">
                <a:latin typeface="Times New Roman" panose="02020603050405020304" pitchFamily="18" charset="0"/>
                <a:cs typeface="Times New Roman" panose="02020603050405020304" pitchFamily="18" charset="0"/>
              </a:rPr>
              <a:t>Design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Participants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Apparatus or materials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Procedure </a:t>
            </a:r>
          </a:p>
          <a:p>
            <a:endParaRPr lang="en-US" altLang="zh-CN" dirty="0"/>
          </a:p>
          <a:p>
            <a:endParaRPr lang="zh-CN" altLang="en-US" dirty="0"/>
          </a:p>
        </p:txBody>
      </p:sp>
    </p:spTree>
    <p:extLst>
      <p:ext uri="{BB962C8B-B14F-4D97-AF65-F5344CB8AC3E}">
        <p14:creationId xmlns:p14="http://schemas.microsoft.com/office/powerpoint/2010/main" val="1323331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smtClean="0"/>
              <a:t>The methods section provides the technical details of how a study is conducted or how data are collected to answer a research question or test a hypothesis. Generally there are three types of data collection and they are:</a:t>
            </a:r>
            <a:endParaRPr lang="zh-CN" altLang="en-US" sz="3200" dirty="0"/>
          </a:p>
        </p:txBody>
      </p:sp>
    </p:spTree>
    <p:extLst>
      <p:ext uri="{BB962C8B-B14F-4D97-AF65-F5344CB8AC3E}">
        <p14:creationId xmlns:p14="http://schemas.microsoft.com/office/powerpoint/2010/main" val="1166231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 By experiment: an orderly procedure carried out with the goal of verifying, refuting, or establishing the validity of a hypothesis.</a:t>
            </a:r>
          </a:p>
          <a:p>
            <a:endParaRPr lang="en-US" altLang="zh-CN" dirty="0"/>
          </a:p>
          <a:p>
            <a:r>
              <a:rPr lang="en-US" altLang="zh-CN" dirty="0" smtClean="0"/>
              <a:t>2) By survey: a standardized paper-and-pencil, phone or computerized questionnaire that asks predetermined questions.</a:t>
            </a:r>
          </a:p>
          <a:p>
            <a:endParaRPr lang="en-US" altLang="zh-CN" dirty="0"/>
          </a:p>
          <a:p>
            <a:r>
              <a:rPr lang="en-US" altLang="zh-CN" dirty="0" smtClean="0"/>
              <a:t>3) By interview: a structured or unstructured one-on-one directed conversation with key individuals or leaders in the community.</a:t>
            </a:r>
            <a:endParaRPr lang="zh-CN" altLang="en-US" dirty="0"/>
          </a:p>
        </p:txBody>
      </p:sp>
    </p:spTree>
    <p:extLst>
      <p:ext uri="{BB962C8B-B14F-4D97-AF65-F5344CB8AC3E}">
        <p14:creationId xmlns:p14="http://schemas.microsoft.com/office/powerpoint/2010/main" val="3418984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smtClean="0"/>
              <a:t>一般来说，如果是</a:t>
            </a:r>
            <a:r>
              <a:rPr lang="zh-CN" altLang="en-US" sz="3200" dirty="0" smtClean="0">
                <a:solidFill>
                  <a:srgbClr val="FF0000"/>
                </a:solidFill>
              </a:rPr>
              <a:t>“实验”</a:t>
            </a:r>
            <a:r>
              <a:rPr lang="zh-CN" altLang="en-US" sz="3200" dirty="0" smtClean="0"/>
              <a:t>，则应包括对所采用的材料、仪器仪表等设备、测试系统的详细描述以及对实验步骤、饰演的特殊条件如温度、速度、压力范围等的清楚说明。</a:t>
            </a:r>
            <a:endParaRPr lang="zh-CN" altLang="en-US" sz="3200" dirty="0"/>
          </a:p>
        </p:txBody>
      </p:sp>
    </p:spTree>
    <p:extLst>
      <p:ext uri="{BB962C8B-B14F-4D97-AF65-F5344CB8AC3E}">
        <p14:creationId xmlns:p14="http://schemas.microsoft.com/office/powerpoint/2010/main" val="676903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smtClean="0"/>
              <a:t>如果是</a:t>
            </a:r>
            <a:r>
              <a:rPr lang="zh-CN" altLang="en-US" sz="3200" dirty="0" smtClean="0">
                <a:solidFill>
                  <a:srgbClr val="FF0000"/>
                </a:solidFill>
              </a:rPr>
              <a:t>“调查”</a:t>
            </a:r>
            <a:r>
              <a:rPr lang="zh-CN" altLang="en-US" sz="3200" dirty="0" smtClean="0"/>
              <a:t>，一般应包括调查方法的设计、实验对象的选择和描述、取样地点、取样条件和方法、步骤、材料、要考虑的各种变量以及数据处理方法等。描述应该做到详细、具体，以便他人可以按照该描述重复该实验。比如：所用的材料要交代品种、数量和质量等具体参数。</a:t>
            </a:r>
            <a:endParaRPr lang="zh-CN" altLang="en-US" sz="3200" dirty="0"/>
          </a:p>
        </p:txBody>
      </p:sp>
    </p:spTree>
    <p:extLst>
      <p:ext uri="{BB962C8B-B14F-4D97-AF65-F5344CB8AC3E}">
        <p14:creationId xmlns:p14="http://schemas.microsoft.com/office/powerpoint/2010/main" val="389582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smtClean="0"/>
              <a:t>如果实验对象是</a:t>
            </a:r>
            <a:r>
              <a:rPr lang="zh-CN" altLang="en-US" sz="3200" dirty="0" smtClean="0">
                <a:solidFill>
                  <a:srgbClr val="FF0000"/>
                </a:solidFill>
              </a:rPr>
              <a:t>人</a:t>
            </a:r>
            <a:r>
              <a:rPr lang="zh-CN" altLang="en-US" sz="3200" dirty="0" smtClean="0"/>
              <a:t>，就要提供一些信息，如年龄、性别、遗传学和生理学状态等与论文主题相关的信息。</a:t>
            </a:r>
            <a:endParaRPr lang="en-US" altLang="zh-CN" sz="3200" dirty="0" smtClean="0"/>
          </a:p>
          <a:p>
            <a:endParaRPr lang="en-US" altLang="zh-CN" sz="3200" dirty="0"/>
          </a:p>
          <a:p>
            <a:r>
              <a:rPr lang="zh-CN" altLang="en-US" sz="3200" dirty="0" smtClean="0"/>
              <a:t>如果材料为</a:t>
            </a:r>
            <a:r>
              <a:rPr lang="zh-CN" altLang="en-US" sz="3200" dirty="0" smtClean="0">
                <a:solidFill>
                  <a:srgbClr val="FF0000"/>
                </a:solidFill>
              </a:rPr>
              <a:t>化学药品或试剂</a:t>
            </a:r>
            <a:r>
              <a:rPr lang="zh-CN" altLang="en-US" sz="3200" dirty="0" smtClean="0"/>
              <a:t>，则要提供名称、纯度和厂家，必要时注明分子结构。对于化学试剂，需说明是否再纯化或进一步处理。</a:t>
            </a:r>
            <a:endParaRPr lang="zh-CN" altLang="en-US" sz="3200" dirty="0"/>
          </a:p>
        </p:txBody>
      </p:sp>
    </p:spTree>
    <p:extLst>
      <p:ext uri="{BB962C8B-B14F-4D97-AF65-F5344CB8AC3E}">
        <p14:creationId xmlns:p14="http://schemas.microsoft.com/office/powerpoint/2010/main" val="1032160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712483543"/>
              </p:ext>
            </p:extLst>
          </p:nvPr>
        </p:nvGraphicFramePr>
        <p:xfrm>
          <a:off x="838200" y="477837"/>
          <a:ext cx="10515600" cy="5882019"/>
        </p:xfrm>
        <a:graphic>
          <a:graphicData uri="http://schemas.openxmlformats.org/drawingml/2006/table">
            <a:tbl>
              <a:tblPr firstRow="1" bandRow="1">
                <a:tableStyleId>{5C22544A-7EE6-4342-B048-85BDC9FD1C3A}</a:tableStyleId>
              </a:tblPr>
              <a:tblGrid>
                <a:gridCol w="5257800"/>
                <a:gridCol w="5257800"/>
              </a:tblGrid>
              <a:tr h="5882019">
                <a:tc>
                  <a:txBody>
                    <a:bodyPr/>
                    <a:lstStyle/>
                    <a:p>
                      <a:pPr algn="l"/>
                      <a:r>
                        <a:rPr lang="en-US" altLang="zh-CN" sz="2400" dirty="0" smtClean="0">
                          <a:solidFill>
                            <a:schemeClr val="tx1"/>
                          </a:solidFill>
                          <a:latin typeface="Times New Roman" panose="02020603050405020304" pitchFamily="18" charset="0"/>
                          <a:cs typeface="Times New Roman" panose="02020603050405020304" pitchFamily="18" charset="0"/>
                        </a:rPr>
                        <a:t>All ligands used during the course of the present work were obtained from Aldrich Chemicals, and each was used as received. DPO was a gift from Tsukuba University,</a:t>
                      </a:r>
                      <a:r>
                        <a:rPr lang="en-US" altLang="zh-CN" sz="2400" baseline="0" dirty="0" smtClean="0">
                          <a:solidFill>
                            <a:schemeClr val="tx1"/>
                          </a:solidFill>
                          <a:latin typeface="Times New Roman" panose="02020603050405020304" pitchFamily="18" charset="0"/>
                          <a:cs typeface="Times New Roman" panose="02020603050405020304" pitchFamily="18" charset="0"/>
                        </a:rPr>
                        <a:t> Japan, and used without further purification/distillation/treatment/filtration. NOTA was synthesized by methods described previously. Prior to use, DBM (Aldrich) was purified by sublimation at 125 </a:t>
                      </a:r>
                      <a:r>
                        <a:rPr lang="zh-CN" altLang="en-US" sz="24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2400" b="1" kern="1200" dirty="0" smtClean="0">
                          <a:solidFill>
                            <a:schemeClr val="tx1"/>
                          </a:solidFill>
                          <a:effectLst/>
                          <a:latin typeface="Times New Roman" panose="02020603050405020304" pitchFamily="18" charset="0"/>
                          <a:ea typeface="+mn-ea"/>
                          <a:cs typeface="Times New Roman" panose="02020603050405020304" pitchFamily="18" charset="0"/>
                        </a:rPr>
                        <a:t>under vacuum. MMA was distillated before use.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zh-CN" altLang="en-US" sz="2800" dirty="0" smtClean="0">
                          <a:solidFill>
                            <a:schemeClr val="tx1"/>
                          </a:solidFill>
                        </a:rPr>
                        <a:t>本研究所用配体均购自</a:t>
                      </a:r>
                      <a:r>
                        <a:rPr lang="en-US" altLang="zh-CN" sz="2800" dirty="0" smtClean="0">
                          <a:solidFill>
                            <a:schemeClr val="tx1"/>
                          </a:solidFill>
                        </a:rPr>
                        <a:t>Aldrich</a:t>
                      </a:r>
                      <a:r>
                        <a:rPr lang="zh-CN" altLang="en-US" sz="2800" dirty="0" smtClean="0">
                          <a:solidFill>
                            <a:schemeClr val="tx1"/>
                          </a:solidFill>
                        </a:rPr>
                        <a:t>化学公司，随到随用。</a:t>
                      </a:r>
                      <a:r>
                        <a:rPr lang="en-US" altLang="zh-CN" sz="2800" dirty="0" smtClean="0">
                          <a:solidFill>
                            <a:schemeClr val="tx1"/>
                          </a:solidFill>
                        </a:rPr>
                        <a:t>DPO</a:t>
                      </a:r>
                      <a:r>
                        <a:rPr lang="zh-CN" altLang="en-US" sz="2800" dirty="0" smtClean="0">
                          <a:solidFill>
                            <a:schemeClr val="tx1"/>
                          </a:solidFill>
                        </a:rPr>
                        <a:t>系日本筑波大学馈赠，使用前不用进一步提纯</a:t>
                      </a:r>
                      <a:r>
                        <a:rPr lang="en-US" altLang="zh-CN" sz="2800" dirty="0" smtClean="0">
                          <a:solidFill>
                            <a:schemeClr val="tx1"/>
                          </a:solidFill>
                        </a:rPr>
                        <a:t>/</a:t>
                      </a:r>
                      <a:r>
                        <a:rPr lang="zh-CN" altLang="en-US" sz="2800" dirty="0" smtClean="0">
                          <a:solidFill>
                            <a:schemeClr val="tx1"/>
                          </a:solidFill>
                        </a:rPr>
                        <a:t>蒸馏</a:t>
                      </a:r>
                      <a:r>
                        <a:rPr lang="en-US" altLang="zh-CN" sz="2800" dirty="0" smtClean="0">
                          <a:solidFill>
                            <a:schemeClr val="tx1"/>
                          </a:solidFill>
                        </a:rPr>
                        <a:t>/</a:t>
                      </a:r>
                      <a:r>
                        <a:rPr lang="zh-CN" altLang="en-US" sz="2800" dirty="0" smtClean="0">
                          <a:solidFill>
                            <a:schemeClr val="tx1"/>
                          </a:solidFill>
                        </a:rPr>
                        <a:t>处理</a:t>
                      </a:r>
                      <a:r>
                        <a:rPr lang="en-US" altLang="zh-CN" sz="2800" dirty="0" smtClean="0">
                          <a:solidFill>
                            <a:schemeClr val="tx1"/>
                          </a:solidFill>
                        </a:rPr>
                        <a:t>/</a:t>
                      </a:r>
                      <a:r>
                        <a:rPr lang="zh-CN" altLang="en-US" sz="2800" dirty="0" smtClean="0">
                          <a:solidFill>
                            <a:schemeClr val="tx1"/>
                          </a:solidFill>
                        </a:rPr>
                        <a:t>过滤。</a:t>
                      </a:r>
                      <a:r>
                        <a:rPr lang="en-US" altLang="zh-CN" sz="2800" dirty="0" smtClean="0">
                          <a:solidFill>
                            <a:schemeClr val="tx1"/>
                          </a:solidFill>
                        </a:rPr>
                        <a:t>NOTA</a:t>
                      </a:r>
                      <a:r>
                        <a:rPr lang="zh-CN" altLang="en-US" sz="2800" dirty="0" smtClean="0">
                          <a:solidFill>
                            <a:schemeClr val="tx1"/>
                          </a:solidFill>
                        </a:rPr>
                        <a:t>按前文报道方法合成。由</a:t>
                      </a:r>
                      <a:r>
                        <a:rPr lang="en-US" altLang="zh-CN" sz="2800" dirty="0" smtClean="0">
                          <a:solidFill>
                            <a:schemeClr val="tx1"/>
                          </a:solidFill>
                        </a:rPr>
                        <a:t>Aldrich</a:t>
                      </a:r>
                      <a:r>
                        <a:rPr lang="zh-CN" altLang="en-US" sz="2800" dirty="0" smtClean="0">
                          <a:solidFill>
                            <a:schemeClr val="tx1"/>
                          </a:solidFill>
                        </a:rPr>
                        <a:t>化学公司购买的</a:t>
                      </a:r>
                      <a:r>
                        <a:rPr lang="en-US" altLang="zh-CN" sz="2800" dirty="0" smtClean="0">
                          <a:solidFill>
                            <a:schemeClr val="tx1"/>
                          </a:solidFill>
                        </a:rPr>
                        <a:t>DBM</a:t>
                      </a:r>
                      <a:r>
                        <a:rPr lang="zh-CN" altLang="en-US" sz="2800" dirty="0" smtClean="0">
                          <a:solidFill>
                            <a:schemeClr val="tx1"/>
                          </a:solidFill>
                        </a:rPr>
                        <a:t>，使用前于</a:t>
                      </a:r>
                      <a:r>
                        <a:rPr lang="en-US" altLang="zh-CN" sz="2800" baseline="0" dirty="0" smtClean="0">
                          <a:solidFill>
                            <a:schemeClr val="tx1"/>
                          </a:solidFill>
                          <a:latin typeface="Times New Roman" panose="02020603050405020304" pitchFamily="18" charset="0"/>
                          <a:cs typeface="Times New Roman" panose="02020603050405020304" pitchFamily="18" charset="0"/>
                        </a:rPr>
                        <a:t>125 </a:t>
                      </a:r>
                      <a:r>
                        <a:rPr lang="zh-CN" altLang="en-US" sz="2800" b="1" kern="1200" dirty="0" smtClean="0">
                          <a:solidFill>
                            <a:schemeClr val="tx1"/>
                          </a:solidFill>
                          <a:effectLst/>
                          <a:latin typeface="Times New Roman" panose="02020603050405020304" pitchFamily="18" charset="0"/>
                          <a:ea typeface="+mn-ea"/>
                          <a:cs typeface="Times New Roman" panose="02020603050405020304" pitchFamily="18" charset="0"/>
                        </a:rPr>
                        <a:t>℃ 真空升华提纯。</a:t>
                      </a:r>
                      <a:r>
                        <a:rPr lang="en-US" altLang="zh-CN" sz="2800" b="1" kern="1200" dirty="0" smtClean="0">
                          <a:solidFill>
                            <a:schemeClr val="tx1"/>
                          </a:solidFill>
                          <a:effectLst/>
                          <a:latin typeface="Times New Roman" panose="02020603050405020304" pitchFamily="18" charset="0"/>
                          <a:ea typeface="+mn-ea"/>
                          <a:cs typeface="Times New Roman" panose="02020603050405020304" pitchFamily="18" charset="0"/>
                        </a:rPr>
                        <a:t>MMA</a:t>
                      </a:r>
                      <a:r>
                        <a:rPr lang="zh-CN" altLang="en-US" sz="2800" b="1" kern="1200" dirty="0" smtClean="0">
                          <a:solidFill>
                            <a:schemeClr val="tx1"/>
                          </a:solidFill>
                          <a:effectLst/>
                          <a:latin typeface="Times New Roman" panose="02020603050405020304" pitchFamily="18" charset="0"/>
                          <a:ea typeface="+mn-ea"/>
                          <a:cs typeface="Times New Roman" panose="02020603050405020304" pitchFamily="18" charset="0"/>
                        </a:rPr>
                        <a:t>使用前蒸馏过。</a:t>
                      </a:r>
                      <a:endParaRPr lang="zh-CN" altLang="en-US" sz="2800" dirty="0">
                        <a:solidFill>
                          <a:schemeClr val="tx1"/>
                        </a:solidFill>
                      </a:endParaRPr>
                    </a:p>
                  </a:txBody>
                  <a:tcPr>
                    <a:solidFill>
                      <a:schemeClr val="bg1"/>
                    </a:solidFill>
                  </a:tcPr>
                </a:tc>
              </a:tr>
            </a:tbl>
          </a:graphicData>
        </a:graphic>
      </p:graphicFrame>
      <p:sp>
        <p:nvSpPr>
          <p:cNvPr id="6" name="文本框 5"/>
          <p:cNvSpPr txBox="1"/>
          <p:nvPr/>
        </p:nvSpPr>
        <p:spPr>
          <a:xfrm>
            <a:off x="161092" y="982639"/>
            <a:ext cx="677108" cy="2579426"/>
          </a:xfrm>
          <a:prstGeom prst="rect">
            <a:avLst/>
          </a:prstGeom>
          <a:noFill/>
        </p:spPr>
        <p:txBody>
          <a:bodyPr vert="eaVert" wrap="square" rtlCol="0">
            <a:spAutoFit/>
          </a:bodyPr>
          <a:lstStyle/>
          <a:p>
            <a:r>
              <a:rPr lang="zh-CN" altLang="en-US" sz="3200" dirty="0" smtClean="0"/>
              <a:t>材料</a:t>
            </a:r>
            <a:endParaRPr lang="zh-CN" altLang="en-US" sz="3200" dirty="0"/>
          </a:p>
        </p:txBody>
      </p:sp>
    </p:spTree>
    <p:extLst>
      <p:ext uri="{BB962C8B-B14F-4D97-AF65-F5344CB8AC3E}">
        <p14:creationId xmlns:p14="http://schemas.microsoft.com/office/powerpoint/2010/main" val="749291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32513"/>
            <a:ext cx="10515600" cy="5344450"/>
          </a:xfrm>
        </p:spPr>
        <p:txBody>
          <a:bodyPr>
            <a:normAutofit/>
          </a:bodyPr>
          <a:lstStyle/>
          <a:p>
            <a:r>
              <a:rPr lang="zh-CN" altLang="en-US" sz="3600" dirty="0" smtClean="0"/>
              <a:t>在介绍实验方法时应该</a:t>
            </a:r>
            <a:r>
              <a:rPr lang="en-US" altLang="zh-CN" sz="3600" dirty="0" smtClean="0"/>
              <a:t>___________</a:t>
            </a:r>
            <a:r>
              <a:rPr lang="zh-CN" altLang="en-US" sz="3600" dirty="0" smtClean="0"/>
              <a:t>。如果是常用的方法，</a:t>
            </a:r>
            <a:r>
              <a:rPr lang="en-US" altLang="zh-CN" sz="3600" dirty="0" smtClean="0"/>
              <a:t>____________________________</a:t>
            </a:r>
            <a:r>
              <a:rPr lang="zh-CN" altLang="en-US" sz="3600" dirty="0" smtClean="0"/>
              <a:t>；如果方法已在杂志发表，</a:t>
            </a:r>
            <a:r>
              <a:rPr lang="en-US" altLang="zh-CN" sz="3600" dirty="0" smtClean="0"/>
              <a:t>_______________________</a:t>
            </a:r>
            <a:r>
              <a:rPr lang="zh-CN" altLang="en-US" sz="3600" dirty="0" smtClean="0"/>
              <a:t>。如果是新方法，</a:t>
            </a:r>
            <a:r>
              <a:rPr lang="en-US" altLang="zh-CN" sz="3600" dirty="0" smtClean="0"/>
              <a:t>___________________________</a:t>
            </a:r>
            <a:r>
              <a:rPr lang="zh-CN" altLang="en-US" sz="3600" dirty="0" smtClean="0"/>
              <a:t>，但</a:t>
            </a:r>
            <a:r>
              <a:rPr lang="en-US" altLang="zh-CN" sz="3600" dirty="0" smtClean="0"/>
              <a:t>_________________________</a:t>
            </a:r>
            <a:r>
              <a:rPr lang="zh-CN" altLang="en-US" sz="3600" dirty="0" smtClean="0"/>
              <a:t>。</a:t>
            </a:r>
            <a:endParaRPr lang="zh-CN" altLang="en-US" sz="3600" dirty="0"/>
          </a:p>
        </p:txBody>
      </p:sp>
    </p:spTree>
    <p:extLst>
      <p:ext uri="{BB962C8B-B14F-4D97-AF65-F5344CB8AC3E}">
        <p14:creationId xmlns:p14="http://schemas.microsoft.com/office/powerpoint/2010/main" val="296923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32513"/>
            <a:ext cx="10515600" cy="5344450"/>
          </a:xfrm>
        </p:spPr>
        <p:txBody>
          <a:bodyPr>
            <a:normAutofit/>
          </a:bodyPr>
          <a:lstStyle/>
          <a:p>
            <a:r>
              <a:rPr lang="zh-CN" altLang="en-US" sz="3600" dirty="0" smtClean="0"/>
              <a:t>在介绍实验方法时应该尽可能简洁。如果是常用的方法，不必描述方法过程，只报道方法名称；如果方法已在杂志发表，需指出该参考文章。如果是新方法，比不写明关键步骤（</a:t>
            </a:r>
            <a:r>
              <a:rPr lang="en-US" altLang="zh-CN" sz="3600" dirty="0" smtClean="0"/>
              <a:t>main steps</a:t>
            </a:r>
            <a:r>
              <a:rPr lang="zh-CN" altLang="en-US" sz="3600" dirty="0" smtClean="0"/>
              <a:t>），但不必过于细化。</a:t>
            </a:r>
            <a:endParaRPr lang="zh-CN" altLang="en-US" sz="3600" dirty="0"/>
          </a:p>
        </p:txBody>
      </p:sp>
    </p:spTree>
    <p:extLst>
      <p:ext uri="{BB962C8B-B14F-4D97-AF65-F5344CB8AC3E}">
        <p14:creationId xmlns:p14="http://schemas.microsoft.com/office/powerpoint/2010/main" val="4152069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152612685"/>
              </p:ext>
            </p:extLst>
          </p:nvPr>
        </p:nvGraphicFramePr>
        <p:xfrm>
          <a:off x="838200" y="287337"/>
          <a:ext cx="10912522" cy="5854155"/>
        </p:xfrm>
        <a:graphic>
          <a:graphicData uri="http://schemas.openxmlformats.org/drawingml/2006/table">
            <a:tbl>
              <a:tblPr firstRow="1" bandRow="1">
                <a:tableStyleId>{5C22544A-7EE6-4342-B048-85BDC9FD1C3A}</a:tableStyleId>
              </a:tblPr>
              <a:tblGrid>
                <a:gridCol w="5456261"/>
                <a:gridCol w="5456261"/>
              </a:tblGrid>
              <a:tr h="1951385">
                <a:tc>
                  <a:txBody>
                    <a:bodyPr/>
                    <a:lstStyle/>
                    <a:p>
                      <a:r>
                        <a:rPr lang="en-US" altLang="zh-CN" sz="2800" b="0" dirty="0" smtClean="0">
                          <a:solidFill>
                            <a:schemeClr val="tx1"/>
                          </a:solidFill>
                          <a:latin typeface="Times New Roman" panose="02020603050405020304" pitchFamily="18" charset="0"/>
                          <a:cs typeface="Times New Roman" panose="02020603050405020304" pitchFamily="18" charset="0"/>
                        </a:rPr>
                        <a:t>Young’s modulus</a:t>
                      </a:r>
                      <a:r>
                        <a:rPr lang="en-US" altLang="zh-CN" sz="2800" b="0" baseline="0" dirty="0" smtClean="0">
                          <a:solidFill>
                            <a:schemeClr val="tx1"/>
                          </a:solidFill>
                          <a:latin typeface="Times New Roman" panose="02020603050405020304" pitchFamily="18" charset="0"/>
                          <a:cs typeface="Times New Roman" panose="02020603050405020304" pitchFamily="18" charset="0"/>
                        </a:rPr>
                        <a:t> in the transverse to fiber direction was measured by resonance vibration method</a:t>
                      </a:r>
                      <a:r>
                        <a:rPr lang="en-US" altLang="zh-CN" sz="2800" b="0" baseline="30000" dirty="0" smtClean="0">
                          <a:solidFill>
                            <a:schemeClr val="tx1"/>
                          </a:solidFill>
                          <a:latin typeface="Times New Roman" panose="02020603050405020304" pitchFamily="18" charset="0"/>
                          <a:cs typeface="Times New Roman" panose="02020603050405020304" pitchFamily="18" charset="0"/>
                        </a:rPr>
                        <a:t>[8] </a:t>
                      </a:r>
                      <a:r>
                        <a:rPr lang="en-US" altLang="zh-CN" sz="2800" b="0" baseline="0" dirty="0" smtClean="0">
                          <a:solidFill>
                            <a:schemeClr val="tx1"/>
                          </a:solidFill>
                          <a:latin typeface="Times New Roman" panose="02020603050405020304" pitchFamily="18" charset="0"/>
                          <a:cs typeface="Times New Roman" panose="02020603050405020304" pitchFamily="18" charset="0"/>
                        </a:rPr>
                        <a:t>at room temperature.</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800" b="0" dirty="0" smtClean="0">
                          <a:solidFill>
                            <a:schemeClr val="tx1"/>
                          </a:solidFill>
                          <a:latin typeface="Times New Roman" panose="02020603050405020304" pitchFamily="18" charset="0"/>
                          <a:cs typeface="Times New Roman" panose="02020603050405020304" pitchFamily="18" charset="0"/>
                        </a:rPr>
                        <a:t>室温下用谐振法</a:t>
                      </a:r>
                      <a:r>
                        <a:rPr lang="en-US" altLang="zh-CN" sz="2800" b="0" baseline="30000" dirty="0" smtClean="0">
                          <a:solidFill>
                            <a:schemeClr val="tx1"/>
                          </a:solidFill>
                          <a:latin typeface="Times New Roman" panose="02020603050405020304" pitchFamily="18" charset="0"/>
                          <a:cs typeface="Times New Roman" panose="02020603050405020304" pitchFamily="18" charset="0"/>
                        </a:rPr>
                        <a:t>[8]</a:t>
                      </a:r>
                      <a:r>
                        <a:rPr lang="zh-CN" altLang="en-US" sz="2800" b="0" dirty="0" smtClean="0">
                          <a:solidFill>
                            <a:schemeClr val="tx1"/>
                          </a:solidFill>
                          <a:latin typeface="Times New Roman" panose="02020603050405020304" pitchFamily="18" charset="0"/>
                          <a:cs typeface="Times New Roman" panose="02020603050405020304" pitchFamily="18" charset="0"/>
                        </a:rPr>
                        <a:t>测量了纤维水平方向的杨氏模量。</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51385">
                <a:tc>
                  <a:txBody>
                    <a:bodyPr/>
                    <a:lstStyle/>
                    <a:p>
                      <a:r>
                        <a:rPr lang="en-US" altLang="zh-CN" sz="2800" b="0" dirty="0" smtClean="0">
                          <a:solidFill>
                            <a:schemeClr val="tx1"/>
                          </a:solidFill>
                          <a:latin typeface="Times New Roman" panose="02020603050405020304" pitchFamily="18" charset="0"/>
                          <a:cs typeface="Times New Roman" panose="02020603050405020304" pitchFamily="18" charset="0"/>
                        </a:rPr>
                        <a:t>The chemicals were extracted by fractional distillation as previously described</a:t>
                      </a:r>
                      <a:r>
                        <a:rPr lang="en-US" altLang="zh-CN" sz="2800" b="0" baseline="30000" dirty="0" smtClean="0">
                          <a:solidFill>
                            <a:schemeClr val="tx1"/>
                          </a:solidFill>
                          <a:latin typeface="Times New Roman" panose="02020603050405020304" pitchFamily="18" charset="0"/>
                          <a:cs typeface="Times New Roman" panose="02020603050405020304" pitchFamily="18" charset="0"/>
                        </a:rPr>
                        <a:t>[1].</a:t>
                      </a:r>
                      <a:endParaRPr lang="zh-CN" altLang="en-US" sz="2800" b="0" baseline="30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800" b="0" dirty="0" smtClean="0">
                          <a:solidFill>
                            <a:schemeClr val="tx1"/>
                          </a:solidFill>
                          <a:latin typeface="Times New Roman" panose="02020603050405020304" pitchFamily="18" charset="0"/>
                          <a:cs typeface="Times New Roman" panose="02020603050405020304" pitchFamily="18" charset="0"/>
                        </a:rPr>
                        <a:t>用分布蒸馏法萃取这些化学试剂</a:t>
                      </a:r>
                      <a:r>
                        <a:rPr lang="en-US" altLang="zh-CN" sz="2800" b="0" baseline="30000" dirty="0" smtClean="0">
                          <a:solidFill>
                            <a:schemeClr val="tx1"/>
                          </a:solidFill>
                          <a:latin typeface="Times New Roman" panose="02020603050405020304" pitchFamily="18" charset="0"/>
                          <a:cs typeface="Times New Roman" panose="02020603050405020304" pitchFamily="18" charset="0"/>
                        </a:rPr>
                        <a:t>[1]</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51385">
                <a:tc>
                  <a:txBody>
                    <a:bodyPr/>
                    <a:lstStyle/>
                    <a:p>
                      <a:r>
                        <a:rPr lang="zh-CN" altLang="en-US" sz="2800" b="0" dirty="0" smtClean="0">
                          <a:solidFill>
                            <a:srgbClr val="FF0000"/>
                          </a:solidFill>
                          <a:latin typeface="Times New Roman" panose="02020603050405020304" pitchFamily="18" charset="0"/>
                          <a:cs typeface="Times New Roman" panose="02020603050405020304" pitchFamily="18" charset="0"/>
                        </a:rPr>
                        <a:t>只提方法名</a:t>
                      </a:r>
                      <a:r>
                        <a:rPr lang="en-US" altLang="zh-CN" sz="2800" b="0" dirty="0" smtClean="0">
                          <a:solidFill>
                            <a:srgbClr val="FF0000"/>
                          </a:solidFill>
                          <a:latin typeface="Times New Roman" panose="02020603050405020304" pitchFamily="18" charset="0"/>
                          <a:cs typeface="Times New Roman" panose="02020603050405020304" pitchFamily="18" charset="0"/>
                        </a:rPr>
                        <a:t>+</a:t>
                      </a:r>
                      <a:r>
                        <a:rPr lang="zh-CN" altLang="en-US" sz="2800" b="0" dirty="0" smtClean="0">
                          <a:solidFill>
                            <a:srgbClr val="FF0000"/>
                          </a:solidFill>
                          <a:latin typeface="Times New Roman" panose="02020603050405020304" pitchFamily="18" charset="0"/>
                          <a:cs typeface="Times New Roman" panose="02020603050405020304" pitchFamily="18" charset="0"/>
                        </a:rPr>
                        <a:t>参考文献的编号。</a:t>
                      </a:r>
                      <a:endParaRPr lang="zh-CN" altLang="en-US" sz="2800" b="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本框 6"/>
          <p:cNvSpPr txBox="1"/>
          <p:nvPr/>
        </p:nvSpPr>
        <p:spPr>
          <a:xfrm>
            <a:off x="53187" y="682388"/>
            <a:ext cx="615553" cy="4681182"/>
          </a:xfrm>
          <a:prstGeom prst="rect">
            <a:avLst/>
          </a:prstGeom>
          <a:noFill/>
        </p:spPr>
        <p:txBody>
          <a:bodyPr vert="eaVert" wrap="square" rtlCol="0">
            <a:spAutoFit/>
          </a:bodyPr>
          <a:lstStyle/>
          <a:p>
            <a:r>
              <a:rPr lang="zh-CN" altLang="en-US" sz="2800" dirty="0" smtClean="0"/>
              <a:t>常用方法或已发表的方法</a:t>
            </a:r>
            <a:endParaRPr lang="zh-CN" altLang="en-US" sz="2800" dirty="0"/>
          </a:p>
        </p:txBody>
      </p:sp>
    </p:spTree>
    <p:extLst>
      <p:ext uri="{BB962C8B-B14F-4D97-AF65-F5344CB8AC3E}">
        <p14:creationId xmlns:p14="http://schemas.microsoft.com/office/powerpoint/2010/main" val="3355425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The method section serves as a “</a:t>
            </a:r>
            <a:r>
              <a:rPr lang="en-US" altLang="zh-CN" sz="3600" dirty="0" smtClean="0">
                <a:solidFill>
                  <a:srgbClr val="FF0000"/>
                </a:solidFill>
                <a:latin typeface="Times New Roman" panose="02020603050405020304" pitchFamily="18" charset="0"/>
                <a:cs typeface="Times New Roman" panose="02020603050405020304" pitchFamily="18" charset="0"/>
              </a:rPr>
              <a:t>how-to</a:t>
            </a:r>
            <a:r>
              <a:rPr lang="en-US" altLang="zh-CN" sz="3600" dirty="0" smtClean="0">
                <a:latin typeface="Times New Roman" panose="02020603050405020304" pitchFamily="18" charset="0"/>
                <a:cs typeface="Times New Roman" panose="02020603050405020304" pitchFamily="18" charset="0"/>
              </a:rPr>
              <a:t>” manual.</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361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590955059"/>
              </p:ext>
            </p:extLst>
          </p:nvPr>
        </p:nvGraphicFramePr>
        <p:xfrm>
          <a:off x="974677" y="702861"/>
          <a:ext cx="10912522" cy="5908784"/>
        </p:xfrm>
        <a:graphic>
          <a:graphicData uri="http://schemas.openxmlformats.org/drawingml/2006/table">
            <a:tbl>
              <a:tblPr firstRow="1" bandRow="1">
                <a:tableStyleId>{5C22544A-7EE6-4342-B048-85BDC9FD1C3A}</a:tableStyleId>
              </a:tblPr>
              <a:tblGrid>
                <a:gridCol w="5456261"/>
                <a:gridCol w="5456261"/>
              </a:tblGrid>
              <a:tr h="4547219">
                <a:tc>
                  <a:txBody>
                    <a:bodyPr/>
                    <a:lstStyle/>
                    <a:p>
                      <a:r>
                        <a:rPr lang="en-US" altLang="zh-CN" sz="2800" b="0" dirty="0" smtClean="0">
                          <a:solidFill>
                            <a:schemeClr val="tx1"/>
                          </a:solidFill>
                          <a:latin typeface="Times New Roman" panose="02020603050405020304" pitchFamily="18" charset="0"/>
                          <a:cs typeface="Times New Roman" panose="02020603050405020304" pitchFamily="18" charset="0"/>
                        </a:rPr>
                        <a:t>Specimens were first dried in a vacuum oven until</a:t>
                      </a:r>
                      <a:r>
                        <a:rPr lang="en-US" altLang="zh-CN" sz="2800" b="0" baseline="0" dirty="0" smtClean="0">
                          <a:solidFill>
                            <a:schemeClr val="tx1"/>
                          </a:solidFill>
                          <a:latin typeface="Times New Roman" panose="02020603050405020304" pitchFamily="18" charset="0"/>
                          <a:cs typeface="Times New Roman" panose="02020603050405020304" pitchFamily="18" charset="0"/>
                        </a:rPr>
                        <a:t> there was no change in weight and then respectively immersed in distilled water at 95</a:t>
                      </a:r>
                      <a:r>
                        <a:rPr lang="zh-CN" altLang="en-US" sz="2800" b="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2800" b="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 During the immersion the specimens were weighted periodically by an electronic balance with an accuracy of ±0.1 mg. The percent moisture content at time t was calculated by the following formula:</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800" b="0" dirty="0" smtClean="0">
                          <a:solidFill>
                            <a:schemeClr val="tx1"/>
                          </a:solidFill>
                          <a:latin typeface="Times New Roman" panose="02020603050405020304" pitchFamily="18" charset="0"/>
                          <a:cs typeface="Times New Roman" panose="02020603050405020304" pitchFamily="18" charset="0"/>
                        </a:rPr>
                        <a:t>样品先在真空炉中干燥直到无重量变化，然后分别浸入</a:t>
                      </a:r>
                      <a:r>
                        <a:rPr lang="en-US" altLang="zh-CN" sz="2800" b="0" baseline="0" dirty="0" smtClean="0">
                          <a:solidFill>
                            <a:schemeClr val="tx1"/>
                          </a:solidFill>
                          <a:latin typeface="Times New Roman" panose="02020603050405020304" pitchFamily="18" charset="0"/>
                          <a:cs typeface="Times New Roman" panose="02020603050405020304" pitchFamily="18" charset="0"/>
                        </a:rPr>
                        <a:t>95</a:t>
                      </a:r>
                      <a:r>
                        <a:rPr lang="zh-CN" altLang="en-US" sz="2800" b="0" kern="1200" dirty="0" smtClean="0">
                          <a:solidFill>
                            <a:schemeClr val="tx1"/>
                          </a:solidFill>
                          <a:effectLst/>
                          <a:latin typeface="Times New Roman" panose="02020603050405020304" pitchFamily="18" charset="0"/>
                          <a:ea typeface="+mn-ea"/>
                          <a:cs typeface="Times New Roman" panose="02020603050405020304" pitchFamily="18" charset="0"/>
                        </a:rPr>
                        <a:t>℃的蒸馏水中。其间每隔一定时间把样品放在误差为</a:t>
                      </a:r>
                      <a:r>
                        <a:rPr lang="en-US" altLang="zh-CN"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±0.1 mg</a:t>
                      </a:r>
                      <a:r>
                        <a:rPr lang="zh-CN" altLang="en-US"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的电子天平上称重。根据以下公式计算时间</a:t>
                      </a:r>
                      <a:r>
                        <a:rPr lang="en-US" altLang="zh-CN"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t</a:t>
                      </a:r>
                      <a:r>
                        <a:rPr lang="zh-CN" altLang="en-US"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时的含水率：</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3424">
                <a:tc gridSpan="2">
                  <a:txBody>
                    <a:bodyPr/>
                    <a:lstStyle/>
                    <a:p>
                      <a:r>
                        <a:rPr lang="zh-CN" altLang="en-US" sz="2800" b="0" dirty="0" smtClean="0">
                          <a:solidFill>
                            <a:srgbClr val="FF0000"/>
                          </a:solidFill>
                          <a:latin typeface="Times New Roman" panose="02020603050405020304" pitchFamily="18" charset="0"/>
                          <a:cs typeface="Times New Roman" panose="02020603050405020304" pitchFamily="18" charset="0"/>
                        </a:rPr>
                        <a:t>关键步骤</a:t>
                      </a:r>
                      <a:endParaRPr lang="zh-CN" altLang="en-US" sz="2800" b="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本框 6"/>
          <p:cNvSpPr txBox="1"/>
          <p:nvPr/>
        </p:nvSpPr>
        <p:spPr>
          <a:xfrm>
            <a:off x="53187" y="682388"/>
            <a:ext cx="615553" cy="4681182"/>
          </a:xfrm>
          <a:prstGeom prst="rect">
            <a:avLst/>
          </a:prstGeom>
          <a:noFill/>
        </p:spPr>
        <p:txBody>
          <a:bodyPr vert="eaVert" wrap="square" rtlCol="0">
            <a:spAutoFit/>
          </a:bodyPr>
          <a:lstStyle/>
          <a:p>
            <a:r>
              <a:rPr lang="zh-CN" altLang="en-US" sz="2800" dirty="0" smtClean="0"/>
              <a:t>新方法</a:t>
            </a:r>
            <a:endParaRPr lang="zh-CN" altLang="en-US" sz="2800" dirty="0"/>
          </a:p>
        </p:txBody>
      </p:sp>
    </p:spTree>
    <p:extLst>
      <p:ext uri="{BB962C8B-B14F-4D97-AF65-F5344CB8AC3E}">
        <p14:creationId xmlns:p14="http://schemas.microsoft.com/office/powerpoint/2010/main" val="28416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479"/>
            <a:ext cx="10515600" cy="518614"/>
          </a:xfrm>
        </p:spPr>
        <p:txBody>
          <a:bodyPr>
            <a:normAutofit fontScale="90000"/>
          </a:bodyPr>
          <a:lstStyle/>
          <a:p>
            <a:r>
              <a:rPr lang="en-US" altLang="zh-CN" b="1" dirty="0" smtClean="0"/>
              <a:t>Rhetorical pattern of methods</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78744037"/>
              </p:ext>
            </p:extLst>
          </p:nvPr>
        </p:nvGraphicFramePr>
        <p:xfrm>
          <a:off x="150125" y="655095"/>
          <a:ext cx="11846257" cy="6032310"/>
        </p:xfrm>
        <a:graphic>
          <a:graphicData uri="http://schemas.openxmlformats.org/drawingml/2006/table">
            <a:tbl>
              <a:tblPr firstRow="1" bandRow="1">
                <a:tableStyleId>{5C22544A-7EE6-4342-B048-85BDC9FD1C3A}</a:tableStyleId>
              </a:tblPr>
              <a:tblGrid>
                <a:gridCol w="1523092"/>
                <a:gridCol w="10323165"/>
              </a:tblGrid>
              <a:tr h="603231">
                <a:tc gridSpan="2">
                  <a:txBody>
                    <a:bodyPr/>
                    <a:lstStyle/>
                    <a:p>
                      <a:pPr algn="ctr"/>
                      <a:r>
                        <a:rPr lang="en-US" altLang="zh-CN" sz="2800" dirty="0" smtClean="0"/>
                        <a:t>Information elements</a:t>
                      </a:r>
                      <a:r>
                        <a:rPr lang="en-US" altLang="zh-CN" sz="2800" baseline="0" dirty="0" smtClean="0"/>
                        <a:t> in the methods section</a:t>
                      </a:r>
                      <a:endParaRPr lang="zh-CN" altLang="en-US" sz="2800" dirty="0"/>
                    </a:p>
                  </a:txBody>
                  <a:tcPr/>
                </a:tc>
                <a:tc hMerge="1">
                  <a:txBody>
                    <a:bodyPr/>
                    <a:lstStyle/>
                    <a:p>
                      <a:endParaRPr lang="zh-CN" altLang="en-US" dirty="0"/>
                    </a:p>
                  </a:txBody>
                  <a:tcPr/>
                </a:tc>
              </a:tr>
              <a:tr h="603231">
                <a:tc>
                  <a:txBody>
                    <a:bodyPr/>
                    <a:lstStyle/>
                    <a:p>
                      <a:r>
                        <a:rPr lang="en-US" altLang="zh-CN" sz="2000" dirty="0" smtClean="0"/>
                        <a:t>Element 1</a:t>
                      </a:r>
                      <a:endParaRPr lang="zh-CN" altLang="en-US" sz="2000" dirty="0"/>
                    </a:p>
                  </a:txBody>
                  <a:tcPr/>
                </a:tc>
                <a:tc>
                  <a:txBody>
                    <a:bodyPr/>
                    <a:lstStyle/>
                    <a:p>
                      <a:r>
                        <a:rPr lang="en-US" altLang="zh-CN" sz="2000" dirty="0" smtClean="0"/>
                        <a:t>Overview of the research/experiment</a:t>
                      </a:r>
                      <a:r>
                        <a:rPr lang="en-US" altLang="zh-CN" sz="2000" baseline="0" dirty="0" smtClean="0"/>
                        <a:t> (optional): one sentence that briefly tells what was done.</a:t>
                      </a:r>
                      <a:endParaRPr lang="zh-CN" altLang="en-US" sz="2000" dirty="0"/>
                    </a:p>
                  </a:txBody>
                  <a:tcPr/>
                </a:tc>
              </a:tr>
              <a:tr h="603231">
                <a:tc>
                  <a:txBody>
                    <a:bodyPr/>
                    <a:lstStyle/>
                    <a:p>
                      <a:r>
                        <a:rPr lang="en-US" altLang="zh-CN" sz="2000" dirty="0" smtClean="0"/>
                        <a:t>Element 2</a:t>
                      </a:r>
                      <a:endParaRPr lang="zh-CN" altLang="en-US" sz="2000" dirty="0"/>
                    </a:p>
                  </a:txBody>
                  <a:tcPr/>
                </a:tc>
                <a:tc>
                  <a:txBody>
                    <a:bodyPr/>
                    <a:lstStyle/>
                    <a:p>
                      <a:r>
                        <a:rPr lang="en-US" altLang="zh-CN" sz="2000" dirty="0" smtClean="0"/>
                        <a:t>Population/sample (optional): stating the people/subjects</a:t>
                      </a:r>
                      <a:r>
                        <a:rPr lang="en-US" altLang="zh-CN" sz="2000" baseline="0" dirty="0" smtClean="0"/>
                        <a:t> studied, or the things tested.</a:t>
                      </a:r>
                      <a:endParaRPr lang="zh-CN" altLang="en-US" sz="2000" dirty="0"/>
                    </a:p>
                  </a:txBody>
                  <a:tcPr/>
                </a:tc>
              </a:tr>
              <a:tr h="603231">
                <a:tc>
                  <a:txBody>
                    <a:bodyPr/>
                    <a:lstStyle/>
                    <a:p>
                      <a:r>
                        <a:rPr lang="en-US" altLang="zh-CN" sz="2000" dirty="0" smtClean="0"/>
                        <a:t>Element 3</a:t>
                      </a:r>
                      <a:endParaRPr lang="zh-CN" altLang="en-US" sz="2000" dirty="0"/>
                    </a:p>
                  </a:txBody>
                  <a:tcPr/>
                </a:tc>
                <a:tc>
                  <a:txBody>
                    <a:bodyPr/>
                    <a:lstStyle/>
                    <a:p>
                      <a:r>
                        <a:rPr lang="en-US" altLang="zh-CN" sz="2000" dirty="0" smtClean="0"/>
                        <a:t>Experimental location (optional): stating where the study took place.</a:t>
                      </a:r>
                      <a:endParaRPr lang="zh-CN" altLang="en-US" sz="2000" dirty="0"/>
                    </a:p>
                  </a:txBody>
                  <a:tcPr/>
                </a:tc>
              </a:tr>
              <a:tr h="603231">
                <a:tc>
                  <a:txBody>
                    <a:bodyPr/>
                    <a:lstStyle/>
                    <a:p>
                      <a:r>
                        <a:rPr lang="en-US" altLang="zh-CN" sz="2000" dirty="0" smtClean="0"/>
                        <a:t>Element</a:t>
                      </a:r>
                      <a:r>
                        <a:rPr lang="en-US" altLang="zh-CN" sz="2000" baseline="0" dirty="0" smtClean="0"/>
                        <a:t> 4</a:t>
                      </a:r>
                      <a:endParaRPr lang="zh-CN" altLang="en-US" sz="2000" dirty="0"/>
                    </a:p>
                  </a:txBody>
                  <a:tcPr/>
                </a:tc>
                <a:tc>
                  <a:txBody>
                    <a:bodyPr/>
                    <a:lstStyle/>
                    <a:p>
                      <a:r>
                        <a:rPr lang="en-US" altLang="zh-CN" sz="2000" dirty="0" smtClean="0"/>
                        <a:t>Restrictions (optional): describing precautions</a:t>
                      </a:r>
                      <a:r>
                        <a:rPr lang="en-US" altLang="zh-CN" sz="2000" baseline="0" dirty="0" smtClean="0"/>
                        <a:t> taken to make sure the data is valid.</a:t>
                      </a:r>
                      <a:endParaRPr lang="zh-CN" altLang="en-US" sz="2000" dirty="0"/>
                    </a:p>
                  </a:txBody>
                  <a:tcPr/>
                </a:tc>
              </a:tr>
              <a:tr h="603231">
                <a:tc>
                  <a:txBody>
                    <a:bodyPr/>
                    <a:lstStyle/>
                    <a:p>
                      <a:r>
                        <a:rPr lang="en-US" altLang="zh-CN" sz="2000" dirty="0" smtClean="0"/>
                        <a:t>Element 5</a:t>
                      </a:r>
                      <a:endParaRPr lang="zh-CN" altLang="en-US" sz="2000" dirty="0"/>
                    </a:p>
                  </a:txBody>
                  <a:tcPr/>
                </a:tc>
                <a:tc>
                  <a:txBody>
                    <a:bodyPr/>
                    <a:lstStyle/>
                    <a:p>
                      <a:r>
                        <a:rPr lang="en-US" altLang="zh-CN" sz="2000" dirty="0" smtClean="0"/>
                        <a:t>Sampling techniques (optional): describing how the subjects were selected for the study.</a:t>
                      </a:r>
                      <a:endParaRPr lang="zh-CN" altLang="en-US" sz="2000" dirty="0"/>
                    </a:p>
                  </a:txBody>
                  <a:tcPr/>
                </a:tc>
              </a:tr>
              <a:tr h="603231">
                <a:tc>
                  <a:txBody>
                    <a:bodyPr/>
                    <a:lstStyle/>
                    <a:p>
                      <a:r>
                        <a:rPr lang="en-US" altLang="zh-CN" sz="2000" dirty="0" smtClean="0"/>
                        <a:t>Element 6</a:t>
                      </a:r>
                      <a:endParaRPr lang="zh-CN" altLang="en-US" sz="2000" dirty="0"/>
                    </a:p>
                  </a:txBody>
                  <a:tcPr/>
                </a:tc>
                <a:tc>
                  <a:txBody>
                    <a:bodyPr/>
                    <a:lstStyle/>
                    <a:p>
                      <a:r>
                        <a:rPr lang="en-US" altLang="zh-CN" sz="2000" dirty="0" smtClean="0"/>
                        <a:t>Procedures (</a:t>
                      </a:r>
                      <a:r>
                        <a:rPr lang="en-US" altLang="zh-CN" sz="2000" dirty="0" smtClean="0">
                          <a:solidFill>
                            <a:srgbClr val="FF0000"/>
                          </a:solidFill>
                        </a:rPr>
                        <a:t>obligatory</a:t>
                      </a:r>
                      <a:r>
                        <a:rPr lang="en-US" altLang="zh-CN" sz="2000" dirty="0" smtClean="0"/>
                        <a:t>): stating</a:t>
                      </a:r>
                      <a:r>
                        <a:rPr lang="en-US" altLang="zh-CN" sz="2000" baseline="0" dirty="0" smtClean="0"/>
                        <a:t> the steps of the experiment in chronological order.</a:t>
                      </a:r>
                      <a:endParaRPr lang="zh-CN" altLang="en-US" sz="2000" dirty="0"/>
                    </a:p>
                  </a:txBody>
                  <a:tcPr/>
                </a:tc>
              </a:tr>
              <a:tr h="603231">
                <a:tc>
                  <a:txBody>
                    <a:bodyPr/>
                    <a:lstStyle/>
                    <a:p>
                      <a:r>
                        <a:rPr lang="en-US" altLang="zh-CN" sz="2000" dirty="0" smtClean="0"/>
                        <a:t>Element 7</a:t>
                      </a:r>
                      <a:endParaRPr lang="zh-CN" altLang="en-US" sz="2000" dirty="0"/>
                    </a:p>
                  </a:txBody>
                  <a:tcPr/>
                </a:tc>
                <a:tc>
                  <a:txBody>
                    <a:bodyPr/>
                    <a:lstStyle/>
                    <a:p>
                      <a:r>
                        <a:rPr lang="en-US" altLang="zh-CN" sz="2000" dirty="0" smtClean="0"/>
                        <a:t>Materials (</a:t>
                      </a:r>
                      <a:r>
                        <a:rPr lang="en-US" altLang="zh-CN" sz="2000" dirty="0" smtClean="0">
                          <a:solidFill>
                            <a:srgbClr val="FF0000"/>
                          </a:solidFill>
                        </a:rPr>
                        <a:t>obligatory</a:t>
                      </a:r>
                      <a:r>
                        <a:rPr lang="en-US" altLang="zh-CN" sz="2000" dirty="0" smtClean="0"/>
                        <a:t>): describing apparatuses, mathematical model, questionnaires etc.</a:t>
                      </a:r>
                      <a:endParaRPr lang="zh-CN" altLang="en-US" sz="2000" dirty="0"/>
                    </a:p>
                  </a:txBody>
                  <a:tcPr/>
                </a:tc>
              </a:tr>
              <a:tr h="603231">
                <a:tc>
                  <a:txBody>
                    <a:bodyPr/>
                    <a:lstStyle/>
                    <a:p>
                      <a:r>
                        <a:rPr lang="en-US" altLang="zh-CN" sz="2000" dirty="0" smtClean="0"/>
                        <a:t>Element 8</a:t>
                      </a:r>
                      <a:endParaRPr lang="zh-CN" altLang="en-US" sz="2000" dirty="0"/>
                    </a:p>
                  </a:txBody>
                  <a:tcPr/>
                </a:tc>
                <a:tc>
                  <a:txBody>
                    <a:bodyPr/>
                    <a:lstStyle/>
                    <a:p>
                      <a:r>
                        <a:rPr lang="en-US" altLang="zh-CN" sz="2000" dirty="0" smtClean="0"/>
                        <a:t>Variables (optional): describing the factors affecting the experimental results.</a:t>
                      </a:r>
                      <a:endParaRPr lang="zh-CN" altLang="en-US" sz="2000" dirty="0"/>
                    </a:p>
                  </a:txBody>
                  <a:tcPr/>
                </a:tc>
              </a:tr>
              <a:tr h="603231">
                <a:tc>
                  <a:txBody>
                    <a:bodyPr/>
                    <a:lstStyle/>
                    <a:p>
                      <a:r>
                        <a:rPr lang="en-US" altLang="zh-CN" sz="2000" dirty="0" smtClean="0"/>
                        <a:t>Element 9</a:t>
                      </a:r>
                      <a:endParaRPr lang="zh-CN" altLang="en-US" sz="2000" dirty="0"/>
                    </a:p>
                  </a:txBody>
                  <a:tcPr/>
                </a:tc>
                <a:tc>
                  <a:txBody>
                    <a:bodyPr/>
                    <a:lstStyle/>
                    <a:p>
                      <a:r>
                        <a:rPr lang="en-US" altLang="zh-CN" sz="2000" dirty="0" smtClean="0"/>
                        <a:t>Statistical</a:t>
                      </a:r>
                      <a:r>
                        <a:rPr lang="en-US" altLang="zh-CN" sz="2000" baseline="0" dirty="0" smtClean="0"/>
                        <a:t> treatment (optional): describing how the statistics were examined.</a:t>
                      </a:r>
                      <a:endParaRPr lang="zh-CN" altLang="en-US" sz="2000" dirty="0"/>
                    </a:p>
                  </a:txBody>
                  <a:tcPr/>
                </a:tc>
              </a:tr>
            </a:tbl>
          </a:graphicData>
        </a:graphic>
      </p:graphicFrame>
    </p:spTree>
    <p:extLst>
      <p:ext uri="{BB962C8B-B14F-4D97-AF65-F5344CB8AC3E}">
        <p14:creationId xmlns:p14="http://schemas.microsoft.com/office/powerpoint/2010/main" val="1814076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1194" y="150124"/>
            <a:ext cx="11559654" cy="6496335"/>
          </a:xfrm>
        </p:spPr>
        <p:txBody>
          <a:bodyPr>
            <a:normAutofit fontScale="77500" lnSpcReduction="20000"/>
          </a:bodyPr>
          <a:lstStyle/>
          <a:p>
            <a:r>
              <a:rPr lang="en-US" altLang="zh-CN" dirty="0" smtClean="0"/>
              <a:t>Auditory comprehension of English by monolingual and bilingual preschool children</a:t>
            </a:r>
          </a:p>
          <a:p>
            <a:endParaRPr lang="en-US" altLang="zh-CN" dirty="0" smtClean="0"/>
          </a:p>
          <a:p>
            <a:pPr algn="just"/>
            <a:r>
              <a:rPr lang="en-US" altLang="zh-CN" dirty="0" smtClean="0">
                <a:latin typeface="Times New Roman" panose="02020603050405020304" pitchFamily="18" charset="0"/>
                <a:cs typeface="Times New Roman" panose="02020603050405020304" pitchFamily="18" charset="0"/>
              </a:rPr>
              <a:t>1. A bilingual group and a monolingual group, each comprised of 30 children, were compared. 2. In each group there were six subjects at each of five different age levels. 3. The subjects were selected from seven day care centers in Houston. 4. These centers accept only children from below poverty threshold; thus comparable socioeconomic status among the test subjects was insured. 5. the bilingual subjects were selected from the 99 Mexican-American children in a previous study (</a:t>
            </a:r>
            <a:r>
              <a:rPr lang="en-US" altLang="zh-CN" dirty="0" err="1" smtClean="0">
                <a:latin typeface="Times New Roman" panose="02020603050405020304" pitchFamily="18" charset="0"/>
                <a:cs typeface="Times New Roman" panose="02020603050405020304" pitchFamily="18" charset="0"/>
              </a:rPr>
              <a:t>Carrow</a:t>
            </a:r>
            <a:r>
              <a:rPr lang="en-US" altLang="zh-CN" dirty="0" smtClean="0">
                <a:latin typeface="Times New Roman" panose="02020603050405020304" pitchFamily="18" charset="0"/>
                <a:cs typeface="Times New Roman" panose="02020603050405020304" pitchFamily="18" charset="0"/>
              </a:rPr>
              <a:t> 1971) on the </a:t>
            </a:r>
            <a:r>
              <a:rPr lang="en-US" altLang="zh-CN" dirty="0" err="1" smtClean="0">
                <a:latin typeface="Times New Roman" panose="02020603050405020304" pitchFamily="18" charset="0"/>
                <a:cs typeface="Times New Roman" panose="02020603050405020304" pitchFamily="18" charset="0"/>
              </a:rPr>
              <a:t>baiss</a:t>
            </a:r>
            <a:r>
              <a:rPr lang="en-US" altLang="zh-CN" dirty="0" smtClean="0">
                <a:latin typeface="Times New Roman" panose="02020603050405020304" pitchFamily="18" charset="0"/>
                <a:cs typeface="Times New Roman" panose="02020603050405020304" pitchFamily="18" charset="0"/>
              </a:rPr>
              <a:t> of performance at age mean or above in both languages on  a test of auditory comprehension. 6. This criterion was employed to assure basic understanding of both languages. 7. The test instrument employed in this study was a revised version of the Auditory Test for Language Comprehension (</a:t>
            </a:r>
            <a:r>
              <a:rPr lang="en-US" altLang="zh-CN" dirty="0" err="1" smtClean="0">
                <a:latin typeface="Times New Roman" panose="02020603050405020304" pitchFamily="18" charset="0"/>
                <a:cs typeface="Times New Roman" panose="02020603050405020304" pitchFamily="18" charset="0"/>
              </a:rPr>
              <a:t>Carrow</a:t>
            </a:r>
            <a:r>
              <a:rPr lang="en-US" altLang="zh-CN" dirty="0" smtClean="0">
                <a:latin typeface="Times New Roman" panose="02020603050405020304" pitchFamily="18" charset="0"/>
                <a:cs typeface="Times New Roman" panose="02020603050405020304" pitchFamily="18" charset="0"/>
              </a:rPr>
              <a:t> 1968), which permits the assessment of oral language comprehension of English and Spanish without requiring language expression. 8 It consists of a set of 114 plates, each of which contains three black and white line drawings representing 15 grammatical categories. 9. </a:t>
            </a:r>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oth groups were tested by the same examiner, a Mexican-American fluent in both languages. 10. The children were brought individually to a test area where they engaged in spontaneous conversation. 11. For the bilingual children, conversations were conducted in English and Spanish to determine the language in which each child appeared more fluent. 12. Each bilingual subject was tested first in the language in which he demonstrated less fluency so that learning would not be a significant factor in subsequent performance when the test was administered again in the second language. 13. The test required the child to indicate his response by pointing to the picture which corresponded to the examiner’s utterance. 14. A score of one was given for each item passed. 15. Test administration required 30 to 45 minutes in each language for each child. 16. A 2x5 analysis was of variance was used to test for age and language group differences.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6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Overview</a:t>
            </a:r>
            <a:endParaRPr lang="zh-CN" altLang="zh-CN" dirty="0"/>
          </a:p>
          <a:p>
            <a:r>
              <a:rPr lang="en-US" altLang="zh-CN" dirty="0"/>
              <a:t>Sample/subject</a:t>
            </a:r>
            <a:endParaRPr lang="zh-CN" altLang="zh-CN" dirty="0"/>
          </a:p>
          <a:p>
            <a:r>
              <a:rPr lang="en-US" altLang="zh-CN" dirty="0"/>
              <a:t>Restrictions</a:t>
            </a:r>
            <a:endParaRPr lang="zh-CN" altLang="zh-CN" dirty="0"/>
          </a:p>
          <a:p>
            <a:r>
              <a:rPr lang="en-US" altLang="zh-CN" dirty="0"/>
              <a:t>Sampling technique</a:t>
            </a:r>
            <a:endParaRPr lang="zh-CN" altLang="zh-CN" dirty="0"/>
          </a:p>
          <a:p>
            <a:r>
              <a:rPr lang="en-US" altLang="zh-CN" dirty="0"/>
              <a:t>Materials</a:t>
            </a:r>
            <a:endParaRPr lang="zh-CN" altLang="zh-CN" dirty="0"/>
          </a:p>
          <a:p>
            <a:r>
              <a:rPr lang="en-US" altLang="zh-CN" dirty="0"/>
              <a:t>Procedure </a:t>
            </a:r>
            <a:endParaRPr lang="zh-CN" altLang="zh-CN" dirty="0"/>
          </a:p>
          <a:p>
            <a:r>
              <a:rPr lang="en-US" altLang="zh-CN" dirty="0"/>
              <a:t>Statistical treatment</a:t>
            </a:r>
            <a:endParaRPr lang="zh-CN" altLang="zh-CN" dirty="0"/>
          </a:p>
          <a:p>
            <a:endParaRPr lang="zh-CN" altLang="en-US" dirty="0"/>
          </a:p>
        </p:txBody>
      </p:sp>
    </p:spTree>
    <p:extLst>
      <p:ext uri="{BB962C8B-B14F-4D97-AF65-F5344CB8AC3E}">
        <p14:creationId xmlns:p14="http://schemas.microsoft.com/office/powerpoint/2010/main" val="2867664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1194" y="150124"/>
            <a:ext cx="11559654" cy="6496335"/>
          </a:xfrm>
        </p:spPr>
        <p:txBody>
          <a:bodyPr>
            <a:normAutofit fontScale="77500" lnSpcReduction="20000"/>
          </a:bodyPr>
          <a:lstStyle/>
          <a:p>
            <a:r>
              <a:rPr lang="en-US" altLang="zh-CN" dirty="0" smtClean="0"/>
              <a:t>Auditory comprehension of English by monolingual and bilingual preschool children</a:t>
            </a:r>
          </a:p>
          <a:p>
            <a:endParaRPr lang="en-US" altLang="zh-CN" dirty="0" smtClean="0"/>
          </a:p>
          <a:p>
            <a:pPr algn="just"/>
            <a:r>
              <a:rPr lang="en-US" altLang="zh-CN" dirty="0" smtClean="0">
                <a:latin typeface="Times New Roman" panose="02020603050405020304" pitchFamily="18" charset="0"/>
                <a:cs typeface="Times New Roman" panose="02020603050405020304" pitchFamily="18" charset="0"/>
              </a:rPr>
              <a:t>1. A bilingual group and a monolingual group, each comprised of 30 children, were compared. 2. In each group there were six subjects at each of five different age levels. 3. The subjects were selected from seven day care centers in Houston. 4. These centers accept only children from below poverty threshold; thus comparable socioeconomic status among the test subjects was insured. 5. the bilingual subjects were selected from the 99 Mexican-American children in a previous study (</a:t>
            </a:r>
            <a:r>
              <a:rPr lang="en-US" altLang="zh-CN" dirty="0" err="1" smtClean="0">
                <a:latin typeface="Times New Roman" panose="02020603050405020304" pitchFamily="18" charset="0"/>
                <a:cs typeface="Times New Roman" panose="02020603050405020304" pitchFamily="18" charset="0"/>
              </a:rPr>
              <a:t>Carrow</a:t>
            </a:r>
            <a:r>
              <a:rPr lang="en-US" altLang="zh-CN" dirty="0" smtClean="0">
                <a:latin typeface="Times New Roman" panose="02020603050405020304" pitchFamily="18" charset="0"/>
                <a:cs typeface="Times New Roman" panose="02020603050405020304" pitchFamily="18" charset="0"/>
              </a:rPr>
              <a:t> 1971) on the </a:t>
            </a:r>
            <a:r>
              <a:rPr lang="en-US" altLang="zh-CN" dirty="0" err="1" smtClean="0">
                <a:latin typeface="Times New Roman" panose="02020603050405020304" pitchFamily="18" charset="0"/>
                <a:cs typeface="Times New Roman" panose="02020603050405020304" pitchFamily="18" charset="0"/>
              </a:rPr>
              <a:t>baiss</a:t>
            </a:r>
            <a:r>
              <a:rPr lang="en-US" altLang="zh-CN" dirty="0" smtClean="0">
                <a:latin typeface="Times New Roman" panose="02020603050405020304" pitchFamily="18" charset="0"/>
                <a:cs typeface="Times New Roman" panose="02020603050405020304" pitchFamily="18" charset="0"/>
              </a:rPr>
              <a:t> of performance at age mean or above in both languages on  a test of auditory comprehension. 6. This criterion was employed to assure basic understanding of both languages. 7. The test instrument employed in this study was a revised version of the Auditory Test for Language Comprehension (</a:t>
            </a:r>
            <a:r>
              <a:rPr lang="en-US" altLang="zh-CN" dirty="0" err="1" smtClean="0">
                <a:latin typeface="Times New Roman" panose="02020603050405020304" pitchFamily="18" charset="0"/>
                <a:cs typeface="Times New Roman" panose="02020603050405020304" pitchFamily="18" charset="0"/>
              </a:rPr>
              <a:t>Carrow</a:t>
            </a:r>
            <a:r>
              <a:rPr lang="en-US" altLang="zh-CN" dirty="0" smtClean="0">
                <a:latin typeface="Times New Roman" panose="02020603050405020304" pitchFamily="18" charset="0"/>
                <a:cs typeface="Times New Roman" panose="02020603050405020304" pitchFamily="18" charset="0"/>
              </a:rPr>
              <a:t> 1968), which permits the assessment of oral language comprehension of English and Spanish without requiring language expression. 8 It consists of a set of 114 plates, each of which contains three black and white line drawings representing 15 grammatical categories. 9. </a:t>
            </a:r>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oth groups were tested by the same examiner, a Mexican-American fluent in both languages. 10. The children were brought individually to a test area where they engaged in spontaneous conversation. 11. For the bilingual children, conversations were conducted in English and Spanish to determine the language in which each child appeared more fluent. 12. Each bilingual subject was tested first in the language in which he demonstrated less fluency so that learning would not be a significant factor in subsequent performance when the test was administered again in the second language. 13. The test required the child to indicate his response by pointing to the picture which corresponded to the examiner’s utterance. 14. A score of one was given for each item passed. 15. Test administration required 30 to 45 minutes in each language for each child. 16. A 2x5 analysis was of variance was used to test for age and language group differences.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0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Overview: 1</a:t>
            </a:r>
            <a:endParaRPr lang="zh-CN" altLang="zh-CN" dirty="0"/>
          </a:p>
          <a:p>
            <a:r>
              <a:rPr lang="en-US" altLang="zh-CN" dirty="0" smtClean="0"/>
              <a:t>Sample/subject: 2-3</a:t>
            </a:r>
            <a:endParaRPr lang="zh-CN" altLang="zh-CN" dirty="0"/>
          </a:p>
          <a:p>
            <a:r>
              <a:rPr lang="en-US" altLang="zh-CN" dirty="0" smtClean="0"/>
              <a:t>Restrictions: 4</a:t>
            </a:r>
            <a:endParaRPr lang="zh-CN" altLang="zh-CN" dirty="0"/>
          </a:p>
          <a:p>
            <a:r>
              <a:rPr lang="en-US" altLang="zh-CN" dirty="0"/>
              <a:t>Sampling </a:t>
            </a:r>
            <a:r>
              <a:rPr lang="en-US" altLang="zh-CN" dirty="0" smtClean="0"/>
              <a:t>technique: 5</a:t>
            </a:r>
            <a:endParaRPr lang="zh-CN" altLang="zh-CN" dirty="0"/>
          </a:p>
          <a:p>
            <a:r>
              <a:rPr lang="en-US" altLang="zh-CN" dirty="0" smtClean="0"/>
              <a:t>Materials: 7-8</a:t>
            </a:r>
            <a:endParaRPr lang="zh-CN" altLang="zh-CN" dirty="0"/>
          </a:p>
          <a:p>
            <a:r>
              <a:rPr lang="en-US" altLang="zh-CN" dirty="0" smtClean="0"/>
              <a:t>Procedure: 9-15</a:t>
            </a:r>
            <a:endParaRPr lang="zh-CN" altLang="zh-CN" dirty="0"/>
          </a:p>
          <a:p>
            <a:r>
              <a:rPr lang="en-US" altLang="zh-CN" dirty="0"/>
              <a:t>Statistical </a:t>
            </a:r>
            <a:r>
              <a:rPr lang="en-US" altLang="zh-CN" dirty="0" smtClean="0"/>
              <a:t>treatment: 16</a:t>
            </a:r>
            <a:endParaRPr lang="zh-CN" altLang="zh-CN" dirty="0"/>
          </a:p>
          <a:p>
            <a:endParaRPr lang="zh-CN" altLang="en-US" dirty="0"/>
          </a:p>
        </p:txBody>
      </p:sp>
    </p:spTree>
    <p:extLst>
      <p:ext uri="{BB962C8B-B14F-4D97-AF65-F5344CB8AC3E}">
        <p14:creationId xmlns:p14="http://schemas.microsoft.com/office/powerpoint/2010/main" val="3287649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081" y="136478"/>
            <a:ext cx="11341289" cy="6414447"/>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1. In preparing the </a:t>
            </a:r>
            <a:r>
              <a:rPr lang="en-US" altLang="zh-CN" dirty="0" err="1">
                <a:latin typeface="Times New Roman" panose="02020603050405020304" pitchFamily="18" charset="0"/>
                <a:cs typeface="Times New Roman" panose="02020603050405020304" pitchFamily="18" charset="0"/>
              </a:rPr>
              <a:t>catecholase</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儿茶酚酶</a:t>
            </a:r>
            <a:r>
              <a:rPr lang="en-US" altLang="zh-CN" dirty="0">
                <a:latin typeface="Times New Roman" panose="02020603050405020304" pitchFamily="18" charset="0"/>
                <a:cs typeface="Times New Roman" panose="02020603050405020304" pitchFamily="18" charset="0"/>
              </a:rPr>
              <a:t>) extract, a potato was skinned, washed, and diced. 30.0 g of the diced potato and 150 ml of distilled water were added to a kitchen blender and blended for approximately two minutes. The resulting solution was filtered through four layers of cheese cloth. The extract was stored in a clean, capped container.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Four individually labeled spectrophotometer (</a:t>
            </a:r>
            <a:r>
              <a:rPr lang="zh-CN" altLang="zh-CN" dirty="0">
                <a:latin typeface="Times New Roman" panose="02020603050405020304" pitchFamily="18" charset="0"/>
                <a:cs typeface="Times New Roman" panose="02020603050405020304" pitchFamily="18" charset="0"/>
              </a:rPr>
              <a:t>分光光度计</a:t>
            </a:r>
            <a:r>
              <a:rPr lang="en-US" altLang="zh-CN" dirty="0">
                <a:latin typeface="Times New Roman" panose="02020603050405020304" pitchFamily="18" charset="0"/>
                <a:cs typeface="Times New Roman" panose="02020603050405020304" pitchFamily="18" charset="0"/>
              </a:rPr>
              <a:t>) tubes were prepared using different reagents (</a:t>
            </a:r>
            <a:r>
              <a:rPr lang="zh-CN" altLang="zh-CN" dirty="0">
                <a:latin typeface="Times New Roman" panose="02020603050405020304" pitchFamily="18" charset="0"/>
                <a:cs typeface="Times New Roman" panose="02020603050405020304" pitchFamily="18" charset="0"/>
              </a:rPr>
              <a:t>试剂</a:t>
            </a:r>
            <a:r>
              <a:rPr lang="en-US" altLang="zh-CN" dirty="0">
                <a:latin typeface="Times New Roman" panose="02020603050405020304" pitchFamily="18" charset="0"/>
                <a:cs typeface="Times New Roman" panose="02020603050405020304" pitchFamily="18" charset="0"/>
              </a:rPr>
              <a:t>): a buffer of pH 7, a 0.1% catechol substrate, and distilled water. The wavelength of the </a:t>
            </a:r>
            <a:r>
              <a:rPr lang="en-US" altLang="zh-CN" dirty="0" err="1">
                <a:latin typeface="Times New Roman" panose="02020603050405020304" pitchFamily="18" charset="0"/>
                <a:cs typeface="Times New Roman" panose="02020603050405020304" pitchFamily="18" charset="0"/>
              </a:rPr>
              <a:t>Spectronic</a:t>
            </a:r>
            <a:r>
              <a:rPr lang="en-US" altLang="zh-CN" dirty="0">
                <a:latin typeface="Times New Roman" panose="02020603050405020304" pitchFamily="18" charset="0"/>
                <a:cs typeface="Times New Roman" panose="02020603050405020304" pitchFamily="18" charset="0"/>
              </a:rPr>
              <a:t> 20 spectrophotometer was set at 540 nm. To calibrate (</a:t>
            </a:r>
            <a:r>
              <a:rPr lang="zh-CN" altLang="zh-CN" dirty="0">
                <a:latin typeface="Times New Roman" panose="02020603050405020304" pitchFamily="18" charset="0"/>
                <a:cs typeface="Times New Roman" panose="02020603050405020304" pitchFamily="18" charset="0"/>
              </a:rPr>
              <a:t>校准</a:t>
            </a:r>
            <a:r>
              <a:rPr lang="en-US" altLang="zh-CN" dirty="0">
                <a:latin typeface="Times New Roman" panose="02020603050405020304" pitchFamily="18" charset="0"/>
                <a:cs typeface="Times New Roman" panose="02020603050405020304" pitchFamily="18" charset="0"/>
              </a:rPr>
              <a:t>) the spectrophotometer at zero absorbance, a blank control tube prepared with no catechol substrate and labeled “tube 1” was inverted and inserted into the spectrophotometer.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It is important to note that the extract to be tested was added to each tube immediately before placing the tube into the spectrophotometer. 1.0 ml of </a:t>
            </a:r>
            <a:r>
              <a:rPr lang="en-US" altLang="zh-CN" dirty="0" err="1">
                <a:latin typeface="Times New Roman" panose="02020603050405020304" pitchFamily="18" charset="0"/>
                <a:cs typeface="Times New Roman" panose="02020603050405020304" pitchFamily="18" charset="0"/>
              </a:rPr>
              <a:t>catecholase</a:t>
            </a:r>
            <a:r>
              <a:rPr lang="en-US" altLang="zh-CN" dirty="0">
                <a:latin typeface="Times New Roman" panose="02020603050405020304" pitchFamily="18" charset="0"/>
                <a:cs typeface="Times New Roman" panose="02020603050405020304" pitchFamily="18" charset="0"/>
              </a:rPr>
              <a:t> extract was pipetted into tube 2. Tube 2 was immediately inverted and placed in the spectrophotometer. The absorbance was read and recorded for time zero (t0), the ten minute mark (t10), and each minute in between. Tube 2 was removed from the spectrophotometer and the same measurements were taken for tube 3 and tube 4 using the same protocol.</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9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Materials </a:t>
            </a:r>
          </a:p>
          <a:p>
            <a:endParaRPr lang="en-US" altLang="zh-CN" dirty="0"/>
          </a:p>
          <a:p>
            <a:r>
              <a:rPr lang="en-US" altLang="zh-CN" dirty="0" smtClean="0"/>
              <a:t>Procedures</a:t>
            </a:r>
          </a:p>
          <a:p>
            <a:endParaRPr lang="zh-CN" altLang="en-US" dirty="0"/>
          </a:p>
        </p:txBody>
      </p:sp>
    </p:spTree>
    <p:extLst>
      <p:ext uri="{BB962C8B-B14F-4D97-AF65-F5344CB8AC3E}">
        <p14:creationId xmlns:p14="http://schemas.microsoft.com/office/powerpoint/2010/main" val="4167545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Materials: 1</a:t>
            </a:r>
          </a:p>
          <a:p>
            <a:endParaRPr lang="en-US" altLang="zh-CN" dirty="0"/>
          </a:p>
          <a:p>
            <a:r>
              <a:rPr lang="en-US" altLang="zh-CN" dirty="0" smtClean="0"/>
              <a:t>Procedures: 2-3</a:t>
            </a:r>
          </a:p>
          <a:p>
            <a:endParaRPr lang="zh-CN" altLang="en-US" dirty="0"/>
          </a:p>
        </p:txBody>
      </p:sp>
    </p:spTree>
    <p:extLst>
      <p:ext uri="{BB962C8B-B14F-4D97-AF65-F5344CB8AC3E}">
        <p14:creationId xmlns:p14="http://schemas.microsoft.com/office/powerpoint/2010/main" val="71777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语言特征</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1916" y="1027906"/>
            <a:ext cx="3248167" cy="5096717"/>
          </a:xfrm>
        </p:spPr>
      </p:pic>
    </p:spTree>
    <p:extLst>
      <p:ext uri="{BB962C8B-B14F-4D97-AF65-F5344CB8AC3E}">
        <p14:creationId xmlns:p14="http://schemas.microsoft.com/office/powerpoint/2010/main" val="1982228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036"/>
            <a:ext cx="10515600" cy="5480927"/>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The materials and methods section of a research section is </a:t>
            </a:r>
            <a:r>
              <a:rPr lang="en-US" altLang="zh-CN" sz="3600" dirty="0" smtClean="0">
                <a:solidFill>
                  <a:srgbClr val="FF0000"/>
                </a:solidFill>
                <a:latin typeface="Times New Roman" panose="02020603050405020304" pitchFamily="18" charset="0"/>
                <a:cs typeface="Times New Roman" panose="02020603050405020304" pitchFamily="18" charset="0"/>
              </a:rPr>
              <a:t>usually the easiest section</a:t>
            </a:r>
            <a:r>
              <a:rPr lang="en-US" altLang="zh-CN" sz="3600" dirty="0" smtClean="0">
                <a:latin typeface="Times New Roman" panose="02020603050405020304" pitchFamily="18" charset="0"/>
                <a:cs typeface="Times New Roman" panose="02020603050405020304" pitchFamily="18" charset="0"/>
              </a:rPr>
              <a:t> to write and, in fact, it is</a:t>
            </a:r>
            <a:r>
              <a:rPr lang="en-US" altLang="zh-CN" sz="3600" dirty="0" smtClean="0">
                <a:solidFill>
                  <a:srgbClr val="FF0000"/>
                </a:solidFill>
                <a:latin typeface="Times New Roman" panose="02020603050405020304" pitchFamily="18" charset="0"/>
                <a:cs typeface="Times New Roman" panose="02020603050405020304" pitchFamily="18" charset="0"/>
              </a:rPr>
              <a:t> often </a:t>
            </a:r>
            <a:r>
              <a:rPr lang="en-US" altLang="zh-CN" sz="3600" dirty="0" smtClean="0">
                <a:latin typeface="Times New Roman" panose="02020603050405020304" pitchFamily="18" charset="0"/>
                <a:cs typeface="Times New Roman" panose="02020603050405020304" pitchFamily="18" charset="0"/>
              </a:rPr>
              <a:t>the section that researchers </a:t>
            </a:r>
            <a:r>
              <a:rPr lang="en-US" altLang="zh-CN" sz="3600" dirty="0" smtClean="0">
                <a:solidFill>
                  <a:srgbClr val="FF0000"/>
                </a:solidFill>
                <a:latin typeface="Times New Roman" panose="02020603050405020304" pitchFamily="18" charset="0"/>
                <a:cs typeface="Times New Roman" panose="02020603050405020304" pitchFamily="18" charset="0"/>
              </a:rPr>
              <a:t>write first</a:t>
            </a:r>
            <a:r>
              <a:rPr lang="en-US" altLang="zh-CN" sz="3600" dirty="0" smtClean="0">
                <a:latin typeface="Times New Roman" panose="02020603050405020304" pitchFamily="18" charset="0"/>
                <a:cs typeface="Times New Roman" panose="02020603050405020304" pitchFamily="18" charset="0"/>
              </a:rPr>
              <a:t>, because they do not interpret data or reach conclusions. It is a </a:t>
            </a:r>
            <a:r>
              <a:rPr lang="en-US" altLang="zh-CN" sz="3600" dirty="0" smtClean="0">
                <a:solidFill>
                  <a:srgbClr val="FF0000"/>
                </a:solidFill>
                <a:latin typeface="Times New Roman" panose="02020603050405020304" pitchFamily="18" charset="0"/>
                <a:cs typeface="Times New Roman" panose="02020603050405020304" pitchFamily="18" charset="0"/>
              </a:rPr>
              <a:t>straightforward recounting </a:t>
            </a:r>
            <a:r>
              <a:rPr lang="en-US" altLang="zh-CN" sz="3600" dirty="0" smtClean="0">
                <a:latin typeface="Times New Roman" panose="02020603050405020304" pitchFamily="18" charset="0"/>
                <a:cs typeface="Times New Roman" panose="02020603050405020304" pitchFamily="18" charset="0"/>
              </a:rPr>
              <a:t>your approach.</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874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tube was uniformly heated by a 54kW DC power supply.</a:t>
            </a:r>
          </a:p>
          <a:p>
            <a:r>
              <a:rPr lang="zh-CN" altLang="en-US" dirty="0"/>
              <a:t>用一</a:t>
            </a:r>
            <a:r>
              <a:rPr lang="zh-CN" altLang="en-US" dirty="0" smtClean="0"/>
              <a:t>个</a:t>
            </a:r>
            <a:r>
              <a:rPr lang="en-US" altLang="zh-CN" dirty="0" smtClean="0"/>
              <a:t>54kW</a:t>
            </a:r>
            <a:r>
              <a:rPr lang="zh-CN" altLang="en-US" dirty="0" smtClean="0"/>
              <a:t>直流电源均匀加热试管。</a:t>
            </a:r>
            <a:endParaRPr lang="en-US" altLang="zh-CN" dirty="0" smtClean="0"/>
          </a:p>
          <a:p>
            <a:endParaRPr lang="en-US" altLang="zh-CN" dirty="0"/>
          </a:p>
          <a:p>
            <a:r>
              <a:rPr lang="zh-CN" altLang="en-US" dirty="0" smtClean="0"/>
              <a:t>（过去时、被动态）</a:t>
            </a:r>
            <a:endParaRPr lang="zh-CN" altLang="en-US" dirty="0"/>
          </a:p>
        </p:txBody>
      </p:sp>
    </p:spTree>
    <p:extLst>
      <p:ext uri="{BB962C8B-B14F-4D97-AF65-F5344CB8AC3E}">
        <p14:creationId xmlns:p14="http://schemas.microsoft.com/office/powerpoint/2010/main" val="349961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polymer solution, after filtration, was lasted into film in a dust-free environment.</a:t>
            </a:r>
          </a:p>
          <a:p>
            <a:r>
              <a:rPr lang="zh-CN" altLang="en-US" dirty="0" smtClean="0"/>
              <a:t>聚合物溶液蒸馏过滤后，在无尘环境下浇筑成膜。</a:t>
            </a:r>
            <a:endParaRPr lang="en-US" altLang="zh-CN" dirty="0" smtClean="0"/>
          </a:p>
          <a:p>
            <a:endParaRPr lang="en-US" altLang="zh-CN" dirty="0"/>
          </a:p>
          <a:p>
            <a:r>
              <a:rPr lang="zh-CN" altLang="en-US" dirty="0" smtClean="0"/>
              <a:t>（过去时、被动态）</a:t>
            </a:r>
            <a:endParaRPr lang="zh-CN" altLang="en-US" dirty="0"/>
          </a:p>
        </p:txBody>
      </p:sp>
    </p:spTree>
    <p:extLst>
      <p:ext uri="{BB962C8B-B14F-4D97-AF65-F5344CB8AC3E}">
        <p14:creationId xmlns:p14="http://schemas.microsoft.com/office/powerpoint/2010/main" val="23332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lasers transmitted upstream signals on preassigned optical wavelengths.</a:t>
            </a:r>
          </a:p>
          <a:p>
            <a:r>
              <a:rPr lang="zh-CN" altLang="en-US" dirty="0" smtClean="0"/>
              <a:t>激光传输预设光学波长的上游信号。</a:t>
            </a:r>
            <a:endParaRPr lang="en-US" altLang="zh-CN" dirty="0" smtClean="0"/>
          </a:p>
          <a:p>
            <a:endParaRPr lang="en-US" altLang="zh-CN" dirty="0"/>
          </a:p>
          <a:p>
            <a:r>
              <a:rPr lang="zh-CN" altLang="en-US" dirty="0" smtClean="0"/>
              <a:t>（过去时、主动态）</a:t>
            </a:r>
            <a:endParaRPr lang="zh-CN" altLang="en-US" dirty="0"/>
          </a:p>
        </p:txBody>
      </p:sp>
    </p:spTree>
    <p:extLst>
      <p:ext uri="{BB962C8B-B14F-4D97-AF65-F5344CB8AC3E}">
        <p14:creationId xmlns:p14="http://schemas.microsoft.com/office/powerpoint/2010/main" val="413673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w</a:t>
            </a:r>
            <a:r>
              <a:rPr lang="en-US" altLang="zh-CN" dirty="0" smtClean="0"/>
              <a:t>as / were from…</a:t>
            </a:r>
          </a:p>
          <a:p>
            <a:r>
              <a:rPr lang="en-US" altLang="zh-CN" dirty="0"/>
              <a:t>was / were </a:t>
            </a:r>
            <a:r>
              <a:rPr lang="en-US" altLang="zh-CN" dirty="0" smtClean="0"/>
              <a:t>provided / supplied by…</a:t>
            </a:r>
            <a:endParaRPr lang="en-US" altLang="zh-CN" dirty="0"/>
          </a:p>
          <a:p>
            <a:r>
              <a:rPr lang="en-US" altLang="zh-CN" dirty="0"/>
              <a:t>was / were </a:t>
            </a:r>
            <a:r>
              <a:rPr lang="en-US" altLang="zh-CN" dirty="0" smtClean="0"/>
              <a:t>obtained / purchased from</a:t>
            </a:r>
            <a:r>
              <a:rPr lang="en-US" altLang="zh-CN" dirty="0"/>
              <a:t>…</a:t>
            </a:r>
          </a:p>
          <a:p>
            <a:r>
              <a:rPr lang="en-US" altLang="zh-CN" dirty="0"/>
              <a:t>was / were </a:t>
            </a:r>
            <a:r>
              <a:rPr lang="en-US" altLang="zh-CN" dirty="0" smtClean="0"/>
              <a:t>produced / manufactured by…</a:t>
            </a:r>
            <a:endParaRPr lang="en-US" altLang="zh-CN" dirty="0"/>
          </a:p>
          <a:p>
            <a:endParaRPr lang="zh-CN" altLang="en-US" dirty="0"/>
          </a:p>
        </p:txBody>
      </p:sp>
    </p:spTree>
    <p:extLst>
      <p:ext uri="{BB962C8B-B14F-4D97-AF65-F5344CB8AC3E}">
        <p14:creationId xmlns:p14="http://schemas.microsoft.com/office/powerpoint/2010/main" val="100288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smtClean="0"/>
              <a:t>通常使用</a:t>
            </a:r>
            <a:r>
              <a:rPr lang="zh-CN" altLang="en-US" sz="3200" dirty="0" smtClean="0">
                <a:solidFill>
                  <a:srgbClr val="FF0000"/>
                </a:solidFill>
              </a:rPr>
              <a:t>一般过去时</a:t>
            </a:r>
            <a:r>
              <a:rPr lang="zh-CN" altLang="en-US" sz="3200" dirty="0" smtClean="0"/>
              <a:t>和</a:t>
            </a:r>
            <a:r>
              <a:rPr lang="zh-CN" altLang="en-US" sz="3200" dirty="0" smtClean="0">
                <a:solidFill>
                  <a:srgbClr val="FF0000"/>
                </a:solidFill>
              </a:rPr>
              <a:t>被动态</a:t>
            </a:r>
            <a:r>
              <a:rPr lang="zh-CN" altLang="en-US" sz="3200" dirty="0" smtClean="0"/>
              <a:t>。值得注意的是：不使用</a:t>
            </a:r>
            <a:r>
              <a:rPr lang="zh-CN" altLang="en-US" sz="3200" dirty="0" smtClean="0">
                <a:solidFill>
                  <a:srgbClr val="FF0000"/>
                </a:solidFill>
              </a:rPr>
              <a:t>一般现在时</a:t>
            </a:r>
            <a:r>
              <a:rPr lang="zh-CN" altLang="en-US" sz="3200" dirty="0" smtClean="0"/>
              <a:t>的句子通常不是指本实验中所采用的方法，而是大家惯用的方法；不使用</a:t>
            </a:r>
            <a:r>
              <a:rPr lang="zh-CN" altLang="en-US" sz="3200" dirty="0" smtClean="0">
                <a:solidFill>
                  <a:srgbClr val="FF0000"/>
                </a:solidFill>
              </a:rPr>
              <a:t>被动态</a:t>
            </a:r>
            <a:r>
              <a:rPr lang="zh-CN" altLang="en-US" sz="3200" dirty="0" smtClean="0"/>
              <a:t>，而是主动态的句子，其主语也不是从事这个实验研究的人，往往是仪器设备工具。</a:t>
            </a:r>
            <a:endParaRPr lang="zh-CN" altLang="en-US" sz="3200" dirty="0"/>
          </a:p>
        </p:txBody>
      </p:sp>
    </p:spTree>
    <p:extLst>
      <p:ext uri="{BB962C8B-B14F-4D97-AF65-F5344CB8AC3E}">
        <p14:creationId xmlns:p14="http://schemas.microsoft.com/office/powerpoint/2010/main" val="979986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p:txBody>
          <a:bodyPr/>
          <a:lstStyle/>
          <a:p>
            <a:r>
              <a:rPr lang="zh-CN" altLang="en-US" dirty="0" smtClean="0"/>
              <a:t>第一：作者需要知道是谁或什么做出的行为吗？如果这一信息不重要，可以选择被动语态。</a:t>
            </a:r>
            <a:endParaRPr lang="en-US" altLang="zh-CN" dirty="0" smtClean="0"/>
          </a:p>
          <a:p>
            <a:endParaRPr lang="en-US" altLang="zh-CN" dirty="0"/>
          </a:p>
          <a:p>
            <a:r>
              <a:rPr lang="en-US" altLang="zh-CN" dirty="0" smtClean="0"/>
              <a:t>The researchers collected data from all sites weekly. </a:t>
            </a:r>
          </a:p>
          <a:p>
            <a:endParaRPr lang="en-US" altLang="zh-CN" dirty="0"/>
          </a:p>
          <a:p>
            <a:r>
              <a:rPr lang="en-US" altLang="zh-CN" dirty="0" smtClean="0"/>
              <a:t>Data were collected weekly from all sites.</a:t>
            </a:r>
            <a:endParaRPr lang="zh-CN" altLang="en-US" dirty="0"/>
          </a:p>
        </p:txBody>
      </p:sp>
    </p:spTree>
    <p:extLst>
      <p:ext uri="{BB962C8B-B14F-4D97-AF65-F5344CB8AC3E}">
        <p14:creationId xmlns:p14="http://schemas.microsoft.com/office/powerpoint/2010/main" val="1687282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p:txBody>
          <a:bodyPr/>
          <a:lstStyle/>
          <a:p>
            <a:r>
              <a:rPr lang="zh-CN" altLang="en-US" dirty="0" smtClean="0"/>
              <a:t>第二：如果所涉及的行为与材料是讨论的重点，而且读者已经知道进行这些行为和采用这些材料的人就是作者自己，一般采用被动语态。</a:t>
            </a:r>
            <a:endParaRPr lang="en-US" altLang="zh-CN" dirty="0" smtClean="0"/>
          </a:p>
          <a:p>
            <a:endParaRPr lang="en-US" altLang="zh-CN" dirty="0"/>
          </a:p>
          <a:p>
            <a:r>
              <a:rPr lang="en-US" altLang="zh-CN" dirty="0" smtClean="0"/>
              <a:t>The samples were immersed in an ultrasonic bath for 3 minutes in acetone followed by 10 minutes in distilled water.</a:t>
            </a:r>
          </a:p>
          <a:p>
            <a:endParaRPr lang="en-US" altLang="zh-CN" dirty="0"/>
          </a:p>
          <a:p>
            <a:r>
              <a:rPr lang="en-US" altLang="zh-CN" dirty="0" smtClean="0"/>
              <a:t>We immersed the samples in an ultrasonic bath for 3 minutes in acetone followed by 10 minutes in distilled water. X</a:t>
            </a:r>
            <a:endParaRPr lang="zh-CN" altLang="en-US" dirty="0"/>
          </a:p>
        </p:txBody>
      </p:sp>
    </p:spTree>
    <p:extLst>
      <p:ext uri="{BB962C8B-B14F-4D97-AF65-F5344CB8AC3E}">
        <p14:creationId xmlns:p14="http://schemas.microsoft.com/office/powerpoint/2010/main" val="1844967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p:txBody>
          <a:bodyPr/>
          <a:lstStyle/>
          <a:p>
            <a:r>
              <a:rPr lang="zh-CN" altLang="en-US" dirty="0" smtClean="0"/>
              <a:t>第</a:t>
            </a:r>
            <a:r>
              <a:rPr lang="zh-CN" altLang="en-US" dirty="0"/>
              <a:t>二</a:t>
            </a:r>
            <a:r>
              <a:rPr lang="zh-CN" altLang="en-US" dirty="0" smtClean="0"/>
              <a:t>：用人称代词做主语是否啰嗦（或不谦虚）。</a:t>
            </a:r>
            <a:endParaRPr lang="en-US" altLang="zh-CN" dirty="0" smtClean="0"/>
          </a:p>
          <a:p>
            <a:endParaRPr lang="en-US" altLang="zh-CN" dirty="0"/>
          </a:p>
          <a:p>
            <a:r>
              <a:rPr lang="en-US" altLang="zh-CN" dirty="0" smtClean="0"/>
              <a:t>We calculated least significant differences to compare means. </a:t>
            </a:r>
          </a:p>
          <a:p>
            <a:endParaRPr lang="en-US" altLang="zh-CN" dirty="0"/>
          </a:p>
          <a:p>
            <a:r>
              <a:rPr lang="en-US" altLang="zh-CN" dirty="0" smtClean="0"/>
              <a:t>Least significant differences were calculated to compare means.</a:t>
            </a:r>
            <a:endParaRPr lang="zh-CN" altLang="en-US" dirty="0"/>
          </a:p>
        </p:txBody>
      </p:sp>
    </p:spTree>
    <p:extLst>
      <p:ext uri="{BB962C8B-B14F-4D97-AF65-F5344CB8AC3E}">
        <p14:creationId xmlns:p14="http://schemas.microsoft.com/office/powerpoint/2010/main" val="20755030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p:txBody>
          <a:bodyPr/>
          <a:lstStyle/>
          <a:p>
            <a:r>
              <a:rPr lang="zh-CN" altLang="en-US" dirty="0" smtClean="0"/>
              <a:t>第</a:t>
            </a:r>
            <a:r>
              <a:rPr lang="zh-CN" altLang="en-US" dirty="0"/>
              <a:t>三</a:t>
            </a:r>
            <a:r>
              <a:rPr lang="zh-CN" altLang="en-US" dirty="0" smtClean="0"/>
              <a:t>：是否对传递信息有帮助？</a:t>
            </a:r>
            <a:endParaRPr lang="en-US" altLang="zh-CN" dirty="0" smtClean="0"/>
          </a:p>
          <a:p>
            <a:endParaRPr lang="en-US" altLang="zh-CN" dirty="0"/>
          </a:p>
          <a:p>
            <a:r>
              <a:rPr lang="zh-CN" altLang="en-US" dirty="0" smtClean="0"/>
              <a:t>在英语语句中，给人深刻印象的作者一般在新的信息之前通过加入已经出现过的信息建立起句子之间的联系，这些已经出现过的信息是读者已经有所了解的信息。</a:t>
            </a:r>
            <a:endParaRPr lang="zh-CN" altLang="en-US" dirty="0"/>
          </a:p>
        </p:txBody>
      </p:sp>
    </p:spTree>
    <p:extLst>
      <p:ext uri="{BB962C8B-B14F-4D97-AF65-F5344CB8AC3E}">
        <p14:creationId xmlns:p14="http://schemas.microsoft.com/office/powerpoint/2010/main" val="2054764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p:txBody>
          <a:bodyPr/>
          <a:lstStyle/>
          <a:p>
            <a:r>
              <a:rPr lang="zh-CN" altLang="en-US" dirty="0" smtClean="0"/>
              <a:t>第</a:t>
            </a:r>
            <a:r>
              <a:rPr lang="zh-CN" altLang="en-US" dirty="0"/>
              <a:t>三</a:t>
            </a:r>
            <a:r>
              <a:rPr lang="zh-CN" altLang="en-US" dirty="0" smtClean="0"/>
              <a:t>：是否对传递信息有帮助？</a:t>
            </a:r>
            <a:endParaRPr lang="en-US" altLang="zh-CN" dirty="0" smtClean="0"/>
          </a:p>
          <a:p>
            <a:endParaRPr lang="en-US" altLang="zh-CN" dirty="0"/>
          </a:p>
          <a:p>
            <a:r>
              <a:rPr lang="en-US" altLang="zh-CN" dirty="0" smtClean="0"/>
              <a:t>[active] We used the results of these analyses to inform the construction of </a:t>
            </a:r>
            <a:r>
              <a:rPr lang="en-US" altLang="zh-CN" dirty="0" smtClean="0">
                <a:solidFill>
                  <a:srgbClr val="FF0000"/>
                </a:solidFill>
              </a:rPr>
              <a:t>mechanistic candidate functions </a:t>
            </a:r>
            <a:r>
              <a:rPr lang="en-US" altLang="zh-CN" dirty="0" smtClean="0"/>
              <a:t>for the relationship between propagule input, space availability and recruitment. [passive] </a:t>
            </a:r>
            <a:r>
              <a:rPr lang="en-US" altLang="zh-CN" dirty="0" smtClean="0">
                <a:solidFill>
                  <a:srgbClr val="FF0000"/>
                </a:solidFill>
              </a:rPr>
              <a:t>These candidate functions</a:t>
            </a:r>
            <a:r>
              <a:rPr lang="en-US" altLang="zh-CN" dirty="0" smtClean="0"/>
              <a:t> were compared using differences in the </a:t>
            </a:r>
            <a:r>
              <a:rPr lang="en-US" altLang="zh-CN" dirty="0" err="1" smtClean="0"/>
              <a:t>Akaike</a:t>
            </a:r>
            <a:r>
              <a:rPr lang="en-US" altLang="zh-CN" dirty="0" smtClean="0"/>
              <a:t> information criteria.</a:t>
            </a:r>
            <a:endParaRPr lang="zh-CN" altLang="en-US" dirty="0"/>
          </a:p>
        </p:txBody>
      </p:sp>
    </p:spTree>
    <p:extLst>
      <p:ext uri="{BB962C8B-B14F-4D97-AF65-F5344CB8AC3E}">
        <p14:creationId xmlns:p14="http://schemas.microsoft.com/office/powerpoint/2010/main" val="196032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036"/>
            <a:ext cx="10515600" cy="5480927"/>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Careful writing of this section is critically important because the cornerstone of the scientific method requires that our results must be </a:t>
            </a:r>
            <a:r>
              <a:rPr lang="en-US" altLang="zh-CN" sz="3600" dirty="0" smtClean="0">
                <a:solidFill>
                  <a:srgbClr val="FF0000"/>
                </a:solidFill>
                <a:latin typeface="Times New Roman" panose="02020603050405020304" pitchFamily="18" charset="0"/>
                <a:cs typeface="Times New Roman" panose="02020603050405020304" pitchFamily="18" charset="0"/>
              </a:rPr>
              <a:t>reproducible</a:t>
            </a:r>
            <a:r>
              <a:rPr lang="en-US" altLang="zh-CN" sz="3600" dirty="0" smtClean="0">
                <a:latin typeface="Times New Roman" panose="02020603050405020304" pitchFamily="18" charset="0"/>
                <a:cs typeface="Times New Roman" panose="02020603050405020304" pitchFamily="18" charset="0"/>
              </a:rPr>
              <a:t>.</a:t>
            </a:r>
          </a:p>
          <a:p>
            <a:pPr algn="just"/>
            <a:endParaRPr lang="en-US" altLang="zh-CN" sz="3600" dirty="0">
              <a:latin typeface="Times New Roman" panose="02020603050405020304" pitchFamily="18" charset="0"/>
              <a:cs typeface="Times New Roman" panose="02020603050405020304" pitchFamily="18" charset="0"/>
            </a:endParaRPr>
          </a:p>
          <a:p>
            <a:pPr algn="just"/>
            <a:r>
              <a:rPr lang="zh-CN" altLang="en-US" sz="3600" dirty="0" smtClean="0">
                <a:latin typeface="Times New Roman" panose="02020603050405020304" pitchFamily="18" charset="0"/>
                <a:cs typeface="Times New Roman" panose="02020603050405020304" pitchFamily="18" charset="0"/>
              </a:rPr>
              <a:t>（科学研究的基本要求是</a:t>
            </a:r>
            <a:r>
              <a:rPr lang="zh-CN" altLang="en-US" sz="3600" dirty="0" smtClean="0">
                <a:solidFill>
                  <a:srgbClr val="FF0000"/>
                </a:solidFill>
                <a:latin typeface="Times New Roman" panose="02020603050405020304" pitchFamily="18" charset="0"/>
                <a:cs typeface="Times New Roman" panose="02020603050405020304" pitchFamily="18" charset="0"/>
              </a:rPr>
              <a:t>研究结果能够被重复</a:t>
            </a:r>
            <a:r>
              <a:rPr lang="zh-CN" altLang="en-US" sz="3600" dirty="0" smtClean="0">
                <a:latin typeface="Times New Roman" panose="02020603050405020304" pitchFamily="18" charset="0"/>
                <a:cs typeface="Times New Roman" panose="02020603050405020304" pitchFamily="18" charset="0"/>
              </a:rPr>
              <a:t>，而快速判定结果能否被重复的途径就是作者所描述的材料与方法。因此，当论文提交给同行评议时，审稿人通常会十分关注并仔细阅读“材料与方法”部分。）</a:t>
            </a:r>
            <a:endParaRPr lang="en-US" altLang="zh-CN"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820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选择主动态和被动态的影响因素</a:t>
            </a:r>
            <a:endParaRPr lang="zh-CN" altLang="en-US" dirty="0"/>
          </a:p>
        </p:txBody>
      </p:sp>
      <p:sp>
        <p:nvSpPr>
          <p:cNvPr id="3" name="内容占位符 2"/>
          <p:cNvSpPr>
            <a:spLocks noGrp="1"/>
          </p:cNvSpPr>
          <p:nvPr>
            <p:ph idx="1"/>
          </p:nvPr>
        </p:nvSpPr>
        <p:spPr>
          <a:xfrm>
            <a:off x="838200" y="1446663"/>
            <a:ext cx="10515600" cy="5240740"/>
          </a:xfrm>
        </p:spPr>
        <p:txBody>
          <a:bodyPr>
            <a:normAutofit lnSpcReduction="10000"/>
          </a:bodyPr>
          <a:lstStyle/>
          <a:p>
            <a:r>
              <a:rPr lang="zh-CN" altLang="en-US" dirty="0" smtClean="0"/>
              <a:t>第四：是否设计作者的观点或看法？如果涉及</a:t>
            </a:r>
            <a:r>
              <a:rPr lang="zh-CN" altLang="en-US" dirty="0" smtClean="0">
                <a:solidFill>
                  <a:srgbClr val="FF0000"/>
                </a:solidFill>
              </a:rPr>
              <a:t>表达作者的观点</a:t>
            </a:r>
            <a:r>
              <a:rPr lang="zh-CN" altLang="en-US" dirty="0" smtClean="0"/>
              <a:t>或看法，则应采用主动语态或不定式结构。</a:t>
            </a:r>
            <a:endParaRPr lang="en-US" altLang="zh-CN" dirty="0" smtClean="0"/>
          </a:p>
          <a:p>
            <a:endParaRPr lang="en-US" altLang="zh-CN" dirty="0" smtClean="0"/>
          </a:p>
          <a:p>
            <a:r>
              <a:rPr lang="en-US" altLang="zh-CN" dirty="0" smtClean="0"/>
              <a:t>For the second trial, the apparatus was covered by a sheet of plastic. We believed this modification would reduce the amount of scattering.</a:t>
            </a:r>
          </a:p>
          <a:p>
            <a:endParaRPr lang="en-US" altLang="zh-CN" dirty="0" smtClean="0"/>
          </a:p>
          <a:p>
            <a:r>
              <a:rPr lang="en-US" altLang="zh-CN" dirty="0" smtClean="0"/>
              <a:t>For the second trial, the apparatus was covered by a sheet of plastic to reduce the amount of scattering.</a:t>
            </a:r>
          </a:p>
          <a:p>
            <a:endParaRPr lang="en-US" altLang="zh-CN" dirty="0"/>
          </a:p>
          <a:p>
            <a:r>
              <a:rPr lang="en-US" altLang="zh-CN" dirty="0" smtClean="0"/>
              <a:t>For the second trial, the apparatus was covered by a sheet of plastic. It was believed that this modification would reduce the amount of scattering. X</a:t>
            </a:r>
            <a:endParaRPr lang="en-US" altLang="zh-CN" dirty="0"/>
          </a:p>
          <a:p>
            <a:endParaRPr lang="en-US" altLang="zh-CN" dirty="0"/>
          </a:p>
        </p:txBody>
      </p:sp>
    </p:spTree>
    <p:extLst>
      <p:ext uri="{BB962C8B-B14F-4D97-AF65-F5344CB8AC3E}">
        <p14:creationId xmlns:p14="http://schemas.microsoft.com/office/powerpoint/2010/main" val="1886412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9585" y="1690688"/>
            <a:ext cx="5412830" cy="3614670"/>
          </a:xfrm>
        </p:spPr>
      </p:pic>
    </p:spTree>
    <p:extLst>
      <p:ext uri="{BB962C8B-B14F-4D97-AF65-F5344CB8AC3E}">
        <p14:creationId xmlns:p14="http://schemas.microsoft.com/office/powerpoint/2010/main" val="3702460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1194" y="1825625"/>
            <a:ext cx="11532358" cy="4351338"/>
          </a:xfrm>
        </p:spPr>
        <p:txBody>
          <a:bodyPr/>
          <a:lstStyle/>
          <a:p>
            <a:r>
              <a:rPr lang="zh-CN" altLang="en-US" dirty="0"/>
              <a:t>被</a:t>
            </a:r>
            <a:r>
              <a:rPr lang="zh-CN" altLang="en-US" dirty="0" smtClean="0"/>
              <a:t>动态通常遇到的问题之一是会使句子笨拙，并会使读者难于理解。</a:t>
            </a:r>
            <a:endParaRPr lang="en-US" altLang="zh-CN" dirty="0" smtClean="0"/>
          </a:p>
          <a:p>
            <a:endParaRPr lang="en-US" altLang="zh-CN" dirty="0"/>
          </a:p>
          <a:p>
            <a:r>
              <a:rPr lang="en-US" altLang="zh-CN" dirty="0" smtClean="0"/>
              <a:t>The dog bit the man.</a:t>
            </a:r>
          </a:p>
          <a:p>
            <a:r>
              <a:rPr lang="en-US" altLang="zh-CN" dirty="0" smtClean="0"/>
              <a:t>The man was bitten by the dog.</a:t>
            </a:r>
            <a:endParaRPr lang="zh-CN" altLang="en-US" dirty="0"/>
          </a:p>
        </p:txBody>
      </p:sp>
    </p:spTree>
    <p:extLst>
      <p:ext uri="{BB962C8B-B14F-4D97-AF65-F5344CB8AC3E}">
        <p14:creationId xmlns:p14="http://schemas.microsoft.com/office/powerpoint/2010/main" val="4227546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Wheat and barley, collected from the Virginia field site, as well as sorghum and millet, collected at  Loxton, were used.</a:t>
            </a:r>
          </a:p>
          <a:p>
            <a:endParaRPr lang="en-US" altLang="zh-CN" dirty="0"/>
          </a:p>
          <a:p>
            <a:r>
              <a:rPr lang="en-US" altLang="zh-CN" dirty="0" smtClean="0"/>
              <a:t>Four cereals were used: wheat and barley, collected from the Virginia field site; and sorghum and millet, collected at Loxton.</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35313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893" y="1583139"/>
            <a:ext cx="10515600" cy="4880426"/>
          </a:xfrm>
        </p:spPr>
        <p:txBody>
          <a:bodyPr>
            <a:normAutofit lnSpcReduction="10000"/>
          </a:bodyPr>
          <a:lstStyle/>
          <a:p>
            <a:endParaRPr lang="en-US" altLang="zh-CN" dirty="0" smtClean="0"/>
          </a:p>
          <a:p>
            <a:r>
              <a:rPr lang="en-US" altLang="zh-CN" dirty="0" smtClean="0"/>
              <a:t>Actual </a:t>
            </a:r>
            <a:r>
              <a:rPr lang="en-US" altLang="zh-CN" dirty="0" err="1" smtClean="0"/>
              <a:t>evaportranspiration</a:t>
            </a:r>
            <a:r>
              <a:rPr lang="en-US" altLang="zh-CN" dirty="0" smtClean="0"/>
              <a:t> (T) for each crop, defined as the amount of precipitation for the period between sowing and harvesting the particular crop plus or minus the change in soil water storage in the 2m soil profile, was computed by the soil water balance equation (Xin 1986, Zhu &amp; </a:t>
            </a:r>
            <a:r>
              <a:rPr lang="en-US" altLang="zh-CN" dirty="0" err="1" smtClean="0"/>
              <a:t>Niu</a:t>
            </a:r>
            <a:r>
              <a:rPr lang="en-US" altLang="zh-CN" dirty="0" smtClean="0"/>
              <a:t> 1987).</a:t>
            </a:r>
          </a:p>
          <a:p>
            <a:endParaRPr lang="en-US" altLang="zh-CN" dirty="0"/>
          </a:p>
          <a:p>
            <a:r>
              <a:rPr lang="en-US" altLang="zh-CN" dirty="0" smtClean="0"/>
              <a:t>The soil water balance equation (Xin 1986, Zhu &amp; </a:t>
            </a:r>
            <a:r>
              <a:rPr lang="en-US" altLang="zh-CN" dirty="0" err="1" smtClean="0"/>
              <a:t>Niu</a:t>
            </a:r>
            <a:r>
              <a:rPr lang="en-US" altLang="zh-CN" dirty="0" smtClean="0"/>
              <a:t> 1987) was used to compute actual </a:t>
            </a:r>
            <a:r>
              <a:rPr lang="en-US" altLang="zh-CN" dirty="0" err="1" smtClean="0"/>
              <a:t>evaportranspiration</a:t>
            </a:r>
            <a:r>
              <a:rPr lang="en-US" altLang="zh-CN" dirty="0" smtClean="0"/>
              <a:t> (T) for each crop, defined as the amount of precipitation for the period between sowing and harvesting the particular crop plus or minus the change in soil water storage in the 2m soil profile.</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24879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893" y="1583139"/>
            <a:ext cx="10515600" cy="4880426"/>
          </a:xfrm>
        </p:spPr>
        <p:txBody>
          <a:bodyPr>
            <a:normAutofit lnSpcReduction="10000"/>
          </a:bodyPr>
          <a:lstStyle/>
          <a:p>
            <a:endParaRPr lang="en-US" altLang="zh-CN" dirty="0" smtClean="0"/>
          </a:p>
          <a:p>
            <a:r>
              <a:rPr lang="en-US" altLang="zh-CN" dirty="0" smtClean="0"/>
              <a:t>Actual </a:t>
            </a:r>
            <a:r>
              <a:rPr lang="en-US" altLang="zh-CN" dirty="0" err="1" smtClean="0"/>
              <a:t>evaportranspiration</a:t>
            </a:r>
            <a:r>
              <a:rPr lang="en-US" altLang="zh-CN" dirty="0" smtClean="0"/>
              <a:t> (T) for each crop, defined as the amount of precipitation for the period between sowing and harvesting the particular crop plus or minus the change in soil water storage in the 2m soil profile, was computed by the soil water balance equation (Xin 1986, Zhu &amp; </a:t>
            </a:r>
            <a:r>
              <a:rPr lang="en-US" altLang="zh-CN" dirty="0" err="1" smtClean="0"/>
              <a:t>Niu</a:t>
            </a:r>
            <a:r>
              <a:rPr lang="en-US" altLang="zh-CN" dirty="0" smtClean="0"/>
              <a:t> 1987).</a:t>
            </a:r>
          </a:p>
          <a:p>
            <a:endParaRPr lang="en-US" altLang="zh-CN" dirty="0"/>
          </a:p>
          <a:p>
            <a:r>
              <a:rPr lang="en-US" altLang="zh-CN" dirty="0" smtClean="0"/>
              <a:t>Actual </a:t>
            </a:r>
            <a:r>
              <a:rPr lang="en-US" altLang="zh-CN" dirty="0" err="1" smtClean="0"/>
              <a:t>evaportrasnpiration</a:t>
            </a:r>
            <a:r>
              <a:rPr lang="en-US" altLang="zh-CN" dirty="0" smtClean="0"/>
              <a:t> (T) for each crop was computed by the soil water balance equation (Xin 1986, Zhu &amp; </a:t>
            </a:r>
            <a:r>
              <a:rPr lang="en-US" altLang="zh-CN" dirty="0" err="1" smtClean="0"/>
              <a:t>Niu</a:t>
            </a:r>
            <a:r>
              <a:rPr lang="en-US" altLang="zh-CN" dirty="0" smtClean="0"/>
              <a:t> 1987). This measure is defined as the amount of precipitation for the period between sowing and harvesting the particular crop plus or minus the change in soil water storage in the 2m soil profile.</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32816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893" y="1583139"/>
            <a:ext cx="10515600" cy="4880426"/>
          </a:xfrm>
        </p:spPr>
        <p:txBody>
          <a:bodyPr>
            <a:normAutofit/>
          </a:bodyPr>
          <a:lstStyle/>
          <a:p>
            <a:endParaRPr lang="en-US" altLang="zh-CN" dirty="0" smtClean="0"/>
          </a:p>
          <a:p>
            <a:r>
              <a:rPr lang="en-US" altLang="zh-CN" dirty="0" smtClean="0"/>
              <a:t>The data were collected and they were analyzed using…</a:t>
            </a:r>
          </a:p>
          <a:p>
            <a:endParaRPr lang="en-US" altLang="zh-CN" dirty="0"/>
          </a:p>
          <a:p>
            <a:r>
              <a:rPr lang="en-US" altLang="zh-CN" dirty="0" smtClean="0"/>
              <a:t>The data were collected and analyzed using…</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7597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893" y="1583139"/>
            <a:ext cx="10515600" cy="4880426"/>
          </a:xfrm>
        </p:spPr>
        <p:txBody>
          <a:bodyPr>
            <a:normAutofit/>
          </a:bodyPr>
          <a:lstStyle/>
          <a:p>
            <a:endParaRPr lang="en-US" altLang="zh-CN" dirty="0" smtClean="0"/>
          </a:p>
          <a:p>
            <a:r>
              <a:rPr lang="en-US" altLang="zh-CN" dirty="0" smtClean="0"/>
              <a:t>The data were collected and correlations were calculated…</a:t>
            </a:r>
          </a:p>
          <a:p>
            <a:endParaRPr lang="en-US" altLang="zh-CN" dirty="0"/>
          </a:p>
          <a:p>
            <a:r>
              <a:rPr lang="en-US" altLang="zh-CN" dirty="0" smtClean="0"/>
              <a:t>The data were collected and correlations calculated…</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287870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893" y="1583139"/>
            <a:ext cx="10515600" cy="4880426"/>
          </a:xfrm>
        </p:spPr>
        <p:txBody>
          <a:bodyPr>
            <a:normAutofit/>
          </a:bodyPr>
          <a:lstStyle/>
          <a:p>
            <a:endParaRPr lang="en-US" altLang="zh-CN" dirty="0" smtClean="0"/>
          </a:p>
          <a:p>
            <a:r>
              <a:rPr lang="en-US" altLang="zh-CN" dirty="0" smtClean="0"/>
              <a:t>The data which were collected were analyzed using…</a:t>
            </a:r>
          </a:p>
          <a:p>
            <a:endParaRPr lang="en-US" altLang="zh-CN" dirty="0"/>
          </a:p>
          <a:p>
            <a:r>
              <a:rPr lang="en-US" altLang="zh-CN" dirty="0" smtClean="0"/>
              <a:t>The data collected were analyzed using…</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668" y="8731"/>
            <a:ext cx="2114550" cy="2038350"/>
          </a:xfrm>
          <a:prstGeom prst="rect">
            <a:avLst/>
          </a:prstGeom>
        </p:spPr>
      </p:pic>
    </p:spTree>
    <p:extLst>
      <p:ext uri="{BB962C8B-B14F-4D97-AF65-F5344CB8AC3E}">
        <p14:creationId xmlns:p14="http://schemas.microsoft.com/office/powerpoint/2010/main" val="103933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Commonly used phrases</a:t>
            </a:r>
            <a:endParaRPr lang="zh-CN" altLang="en-US" dirty="0"/>
          </a:p>
        </p:txBody>
      </p:sp>
      <p:sp>
        <p:nvSpPr>
          <p:cNvPr id="3" name="内容占位符 2"/>
          <p:cNvSpPr>
            <a:spLocks noGrp="1"/>
          </p:cNvSpPr>
          <p:nvPr>
            <p:ph idx="1"/>
          </p:nvPr>
        </p:nvSpPr>
        <p:spPr/>
        <p:txBody>
          <a:bodyPr>
            <a:normAutofit/>
          </a:bodyPr>
          <a:lstStyle/>
          <a:p>
            <a:r>
              <a:rPr lang="en-US" altLang="zh-CN" dirty="0" smtClean="0"/>
              <a:t>The study is aimed at investigating…For this purpose, a quantitative study was conducted to find out…</a:t>
            </a:r>
          </a:p>
          <a:p>
            <a:r>
              <a:rPr lang="en-US" altLang="zh-CN" dirty="0" smtClean="0"/>
              <a:t>This study employs …approaches…</a:t>
            </a:r>
          </a:p>
          <a:p>
            <a:r>
              <a:rPr lang="en-US" altLang="zh-CN" dirty="0" smtClean="0"/>
              <a:t>To improve the efficiency of the method, the following approach may be applied. </a:t>
            </a:r>
          </a:p>
          <a:p>
            <a:r>
              <a:rPr lang="en-US" altLang="zh-CN" dirty="0" smtClean="0"/>
              <a:t>The data for this research was taken from…was measured… by using a …technique.</a:t>
            </a:r>
          </a:p>
          <a:p>
            <a:r>
              <a:rPr lang="en-US" altLang="zh-CN" dirty="0" smtClean="0"/>
              <a:t>The research instruments used in the study include…</a:t>
            </a:r>
            <a:endParaRPr lang="zh-CN" altLang="en-US" dirty="0"/>
          </a:p>
        </p:txBody>
      </p:sp>
    </p:spTree>
    <p:extLst>
      <p:ext uri="{BB962C8B-B14F-4D97-AF65-F5344CB8AC3E}">
        <p14:creationId xmlns:p14="http://schemas.microsoft.com/office/powerpoint/2010/main" val="3272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036"/>
            <a:ext cx="10515600" cy="5480927"/>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Method section can be quite </a:t>
            </a:r>
            <a:r>
              <a:rPr lang="en-US" altLang="zh-CN" sz="3600" dirty="0" smtClean="0">
                <a:solidFill>
                  <a:srgbClr val="FF0000"/>
                </a:solidFill>
                <a:latin typeface="Times New Roman" panose="02020603050405020304" pitchFamily="18" charset="0"/>
                <a:cs typeface="Times New Roman" panose="02020603050405020304" pitchFamily="18" charset="0"/>
              </a:rPr>
              <a:t>variable</a:t>
            </a:r>
            <a:r>
              <a:rPr lang="en-US" altLang="zh-CN" sz="3600" dirty="0" smtClean="0">
                <a:latin typeface="Times New Roman" panose="02020603050405020304" pitchFamily="18" charset="0"/>
                <a:cs typeface="Times New Roman" panose="02020603050405020304" pitchFamily="18" charset="0"/>
              </a:rPr>
              <a:t> across the disciplines, and even the term </a:t>
            </a:r>
            <a:r>
              <a:rPr lang="en-US" altLang="zh-CN" sz="3600" dirty="0" smtClean="0">
                <a:solidFill>
                  <a:srgbClr val="FF0000"/>
                </a:solidFill>
                <a:latin typeface="Times New Roman" panose="02020603050405020304" pitchFamily="18" charset="0"/>
                <a:cs typeface="Times New Roman" panose="02020603050405020304" pitchFamily="18" charset="0"/>
              </a:rPr>
              <a:t>Methods</a:t>
            </a:r>
            <a:r>
              <a:rPr lang="en-US" altLang="zh-CN" sz="3600" dirty="0" smtClean="0">
                <a:latin typeface="Times New Roman" panose="02020603050405020304" pitchFamily="18" charset="0"/>
                <a:cs typeface="Times New Roman" panose="02020603050405020304" pitchFamily="18" charset="0"/>
              </a:rPr>
              <a:t> is not always used, as when authors use </a:t>
            </a:r>
            <a:r>
              <a:rPr lang="en-US" altLang="zh-CN" sz="3600" dirty="0" smtClean="0">
                <a:solidFill>
                  <a:srgbClr val="FF0000"/>
                </a:solidFill>
                <a:latin typeface="Times New Roman" panose="02020603050405020304" pitchFamily="18" charset="0"/>
                <a:cs typeface="Times New Roman" panose="02020603050405020304" pitchFamily="18" charset="0"/>
              </a:rPr>
              <a:t>Study</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Corpus and Procedures</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Data and Methodology</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Methods and Materials</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Experimental Procedures </a:t>
            </a:r>
            <a:r>
              <a:rPr lang="en-US" altLang="zh-CN" sz="3600" dirty="0" smtClean="0">
                <a:latin typeface="Times New Roman" panose="02020603050405020304" pitchFamily="18" charset="0"/>
                <a:cs typeface="Times New Roman" panose="02020603050405020304" pitchFamily="18" charset="0"/>
              </a:rPr>
              <a:t>or</a:t>
            </a:r>
            <a:r>
              <a:rPr lang="en-US" altLang="zh-CN" sz="3600" dirty="0" smtClean="0">
                <a:solidFill>
                  <a:srgbClr val="FF0000"/>
                </a:solidFill>
                <a:latin typeface="Times New Roman" panose="02020603050405020304" pitchFamily="18" charset="0"/>
                <a:cs typeface="Times New Roman" panose="02020603050405020304" pitchFamily="18" charset="0"/>
              </a:rPr>
              <a:t> Experimental </a:t>
            </a:r>
            <a:r>
              <a:rPr lang="en-US" altLang="zh-CN" sz="3600" dirty="0" smtClean="0">
                <a:latin typeface="Times New Roman" panose="02020603050405020304" pitchFamily="18" charset="0"/>
                <a:cs typeface="Times New Roman" panose="02020603050405020304" pitchFamily="18" charset="0"/>
              </a:rPr>
              <a:t>as their section heading.</a:t>
            </a:r>
          </a:p>
          <a:p>
            <a:pPr algn="just"/>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334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149" y="2572117"/>
            <a:ext cx="4237701" cy="2761648"/>
          </a:xfrm>
        </p:spPr>
      </p:pic>
    </p:spTree>
    <p:extLst>
      <p:ext uri="{BB962C8B-B14F-4D97-AF65-F5344CB8AC3E}">
        <p14:creationId xmlns:p14="http://schemas.microsoft.com/office/powerpoint/2010/main" val="101856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85963982"/>
              </p:ext>
            </p:extLst>
          </p:nvPr>
        </p:nvGraphicFramePr>
        <p:xfrm>
          <a:off x="436728" y="423082"/>
          <a:ext cx="10917072" cy="5854888"/>
        </p:xfrm>
        <a:graphic>
          <a:graphicData uri="http://schemas.openxmlformats.org/drawingml/2006/table">
            <a:tbl>
              <a:tblPr firstRow="1" bandRow="1">
                <a:tableStyleId>{5C22544A-7EE6-4342-B048-85BDC9FD1C3A}</a:tableStyleId>
              </a:tblPr>
              <a:tblGrid>
                <a:gridCol w="7915702"/>
                <a:gridCol w="3001370"/>
              </a:tblGrid>
              <a:tr h="5854888">
                <a:tc>
                  <a:txBody>
                    <a:bodyPr/>
                    <a:lstStyle/>
                    <a:p>
                      <a:r>
                        <a:rPr lang="en-US" altLang="zh-CN" sz="2800" dirty="0" smtClean="0">
                          <a:solidFill>
                            <a:schemeClr val="tx1"/>
                          </a:solidFill>
                          <a:latin typeface="Times New Roman" panose="02020603050405020304" pitchFamily="18" charset="0"/>
                          <a:cs typeface="Times New Roman" panose="02020603050405020304" pitchFamily="18" charset="0"/>
                        </a:rPr>
                        <a:t>Gelation time and degradation rate of chitosan-based injectable</a:t>
                      </a:r>
                      <a:r>
                        <a:rPr lang="en-US" altLang="zh-CN" sz="2800" baseline="0" dirty="0" smtClean="0">
                          <a:solidFill>
                            <a:schemeClr val="tx1"/>
                          </a:solidFill>
                          <a:latin typeface="Times New Roman" panose="02020603050405020304" pitchFamily="18" charset="0"/>
                          <a:cs typeface="Times New Roman" panose="02020603050405020304" pitchFamily="18" charset="0"/>
                        </a:rPr>
                        <a:t> hydrogel</a:t>
                      </a:r>
                    </a:p>
                    <a:p>
                      <a:endParaRPr lang="en-US" altLang="zh-CN" sz="2800" baseline="0" dirty="0" smtClean="0">
                        <a:solidFill>
                          <a:schemeClr val="tx1"/>
                        </a:solidFill>
                        <a:latin typeface="Times New Roman" panose="02020603050405020304" pitchFamily="18" charset="0"/>
                        <a:cs typeface="Times New Roman" panose="02020603050405020304" pitchFamily="18" charset="0"/>
                      </a:endParaRPr>
                    </a:p>
                    <a:p>
                      <a:r>
                        <a:rPr lang="en-US" altLang="zh-CN" sz="2800" baseline="0" dirty="0" smtClean="0">
                          <a:solidFill>
                            <a:schemeClr val="tx1"/>
                          </a:solidFill>
                          <a:latin typeface="Times New Roman" panose="02020603050405020304" pitchFamily="18" charset="0"/>
                          <a:cs typeface="Times New Roman" panose="02020603050405020304" pitchFamily="18" charset="0"/>
                        </a:rPr>
                        <a:t>2. Materials and methods</a:t>
                      </a:r>
                    </a:p>
                    <a:p>
                      <a:r>
                        <a:rPr lang="en-US" altLang="zh-CN" sz="2800" baseline="0" dirty="0" smtClean="0">
                          <a:solidFill>
                            <a:schemeClr val="tx1"/>
                          </a:solidFill>
                          <a:latin typeface="Times New Roman" panose="02020603050405020304" pitchFamily="18" charset="0"/>
                          <a:cs typeface="Times New Roman" panose="02020603050405020304" pitchFamily="18" charset="0"/>
                        </a:rPr>
                        <a:t>    </a:t>
                      </a:r>
                      <a:r>
                        <a:rPr lang="en-US" altLang="zh-CN" sz="2800" b="0" baseline="0" dirty="0" smtClean="0">
                          <a:solidFill>
                            <a:schemeClr val="tx1"/>
                          </a:solidFill>
                          <a:latin typeface="Times New Roman" panose="02020603050405020304" pitchFamily="18" charset="0"/>
                          <a:cs typeface="Times New Roman" panose="02020603050405020304" pitchFamily="18" charset="0"/>
                        </a:rPr>
                        <a:t>2.1 Materials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2.2 Preparation of   thermosensitive hydrogels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2.3 Determination of gelation time</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2.4 In vitro degradation</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zh-CN" altLang="en-US" dirty="0" smtClean="0">
                          <a:solidFill>
                            <a:schemeClr val="tx1"/>
                          </a:solidFill>
                        </a:rPr>
                        <a:t>壳聚糖基可注射水凝胶的凝胶时间和降解速率的研究</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2. </a:t>
                      </a:r>
                      <a:r>
                        <a:rPr lang="zh-CN" altLang="en-US" dirty="0" smtClean="0">
                          <a:solidFill>
                            <a:schemeClr val="tx1"/>
                          </a:solidFill>
                        </a:rPr>
                        <a:t>材料和方法</a:t>
                      </a:r>
                      <a:endParaRPr lang="en-US" altLang="zh-CN" dirty="0" smtClean="0">
                        <a:solidFill>
                          <a:schemeClr val="tx1"/>
                        </a:solidFill>
                      </a:endParaRPr>
                    </a:p>
                    <a:p>
                      <a:r>
                        <a:rPr lang="en-US" altLang="zh-CN" dirty="0" smtClean="0">
                          <a:solidFill>
                            <a:schemeClr val="tx1"/>
                          </a:solidFill>
                        </a:rPr>
                        <a:t>    2.1 </a:t>
                      </a:r>
                      <a:r>
                        <a:rPr lang="zh-CN" altLang="en-US" dirty="0" smtClean="0">
                          <a:solidFill>
                            <a:schemeClr val="tx1"/>
                          </a:solidFill>
                        </a:rPr>
                        <a:t>材料</a:t>
                      </a:r>
                      <a:endParaRPr lang="en-US" altLang="zh-CN" dirty="0" smtClean="0">
                        <a:solidFill>
                          <a:schemeClr val="tx1"/>
                        </a:solidFill>
                      </a:endParaRPr>
                    </a:p>
                    <a:p>
                      <a:r>
                        <a:rPr lang="en-US" altLang="zh-CN" dirty="0" smtClean="0">
                          <a:solidFill>
                            <a:schemeClr val="tx1"/>
                          </a:solidFill>
                        </a:rPr>
                        <a:t>    2.2 </a:t>
                      </a:r>
                      <a:r>
                        <a:rPr lang="zh-CN" altLang="en-US" dirty="0" smtClean="0">
                          <a:solidFill>
                            <a:schemeClr val="tx1"/>
                          </a:solidFill>
                        </a:rPr>
                        <a:t>热敏性水凝胶的制备</a:t>
                      </a:r>
                      <a:endParaRPr lang="en-US" altLang="zh-CN" dirty="0" smtClean="0">
                        <a:solidFill>
                          <a:schemeClr val="tx1"/>
                        </a:solidFill>
                      </a:endParaRPr>
                    </a:p>
                    <a:p>
                      <a:r>
                        <a:rPr lang="en-US" altLang="zh-CN" dirty="0" smtClean="0">
                          <a:solidFill>
                            <a:schemeClr val="tx1"/>
                          </a:solidFill>
                        </a:rPr>
                        <a:t>    2.3 </a:t>
                      </a:r>
                      <a:r>
                        <a:rPr lang="zh-CN" altLang="en-US" dirty="0" smtClean="0">
                          <a:solidFill>
                            <a:schemeClr val="tx1"/>
                          </a:solidFill>
                        </a:rPr>
                        <a:t>凝胶时间的测定</a:t>
                      </a:r>
                      <a:endParaRPr lang="en-US" altLang="zh-CN" dirty="0" smtClean="0">
                        <a:solidFill>
                          <a:schemeClr val="tx1"/>
                        </a:solidFill>
                      </a:endParaRPr>
                    </a:p>
                    <a:p>
                      <a:r>
                        <a:rPr lang="en-US" altLang="zh-CN" dirty="0" smtClean="0">
                          <a:solidFill>
                            <a:schemeClr val="tx1"/>
                          </a:solidFill>
                        </a:rPr>
                        <a:t>    2.4 </a:t>
                      </a:r>
                      <a:r>
                        <a:rPr lang="zh-CN" altLang="en-US" dirty="0" smtClean="0">
                          <a:solidFill>
                            <a:schemeClr val="tx1"/>
                          </a:solidFill>
                        </a:rPr>
                        <a:t>体外降解实验</a:t>
                      </a:r>
                      <a:endParaRPr lang="en-US" altLang="zh-CN" dirty="0" smtClean="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1393060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212756822"/>
              </p:ext>
            </p:extLst>
          </p:nvPr>
        </p:nvGraphicFramePr>
        <p:xfrm>
          <a:off x="436728" y="423082"/>
          <a:ext cx="10917072" cy="5854888"/>
        </p:xfrm>
        <a:graphic>
          <a:graphicData uri="http://schemas.openxmlformats.org/drawingml/2006/table">
            <a:tbl>
              <a:tblPr firstRow="1" bandRow="1">
                <a:tableStyleId>{5C22544A-7EE6-4342-B048-85BDC9FD1C3A}</a:tableStyleId>
              </a:tblPr>
              <a:tblGrid>
                <a:gridCol w="7915702"/>
                <a:gridCol w="3001370"/>
              </a:tblGrid>
              <a:tr h="5854888">
                <a:tc>
                  <a:txBody>
                    <a:bodyPr/>
                    <a:lstStyle/>
                    <a:p>
                      <a:r>
                        <a:rPr lang="en-US" altLang="zh-CN" sz="2800" baseline="0" dirty="0" smtClean="0">
                          <a:solidFill>
                            <a:schemeClr val="tx1"/>
                          </a:solidFill>
                          <a:latin typeface="Times New Roman" panose="02020603050405020304" pitchFamily="18" charset="0"/>
                          <a:cs typeface="Times New Roman" panose="02020603050405020304" pitchFamily="18" charset="0"/>
                        </a:rPr>
                        <a:t>Covalent immobilization of </a:t>
                      </a:r>
                      <a:r>
                        <a:rPr lang="en-US" altLang="zh-CN" sz="2800" baseline="0" dirty="0" err="1" smtClean="0">
                          <a:solidFill>
                            <a:schemeClr val="tx1"/>
                          </a:solidFill>
                          <a:latin typeface="Times New Roman" panose="02020603050405020304" pitchFamily="18" charset="0"/>
                          <a:cs typeface="Times New Roman" panose="02020603050405020304" pitchFamily="18" charset="0"/>
                        </a:rPr>
                        <a:t>tropoelastin</a:t>
                      </a:r>
                      <a:r>
                        <a:rPr lang="en-US" altLang="zh-CN" sz="2800" baseline="0" dirty="0" smtClean="0">
                          <a:solidFill>
                            <a:schemeClr val="tx1"/>
                          </a:solidFill>
                          <a:latin typeface="Times New Roman" panose="02020603050405020304" pitchFamily="18" charset="0"/>
                          <a:cs typeface="Times New Roman" panose="02020603050405020304" pitchFamily="18" charset="0"/>
                        </a:rPr>
                        <a:t> on a plasma deposited interface for enhancement of </a:t>
                      </a:r>
                      <a:r>
                        <a:rPr lang="en-US" altLang="zh-CN" sz="2800" baseline="0" dirty="0" err="1" smtClean="0">
                          <a:solidFill>
                            <a:schemeClr val="tx1"/>
                          </a:solidFill>
                          <a:latin typeface="Times New Roman" panose="02020603050405020304" pitchFamily="18" charset="0"/>
                          <a:cs typeface="Times New Roman" panose="02020603050405020304" pitchFamily="18" charset="0"/>
                        </a:rPr>
                        <a:t>endothelialisation</a:t>
                      </a:r>
                      <a:r>
                        <a:rPr lang="en-US" altLang="zh-CN" sz="2800" baseline="0" dirty="0" smtClean="0">
                          <a:solidFill>
                            <a:schemeClr val="tx1"/>
                          </a:solidFill>
                          <a:latin typeface="Times New Roman" panose="02020603050405020304" pitchFamily="18" charset="0"/>
                          <a:cs typeface="Times New Roman" panose="02020603050405020304" pitchFamily="18" charset="0"/>
                        </a:rPr>
                        <a:t> on metal surfaces</a:t>
                      </a:r>
                    </a:p>
                    <a:p>
                      <a:endParaRPr lang="en-US" altLang="zh-CN" sz="2800" baseline="0" dirty="0" smtClean="0">
                        <a:solidFill>
                          <a:schemeClr val="tx1"/>
                        </a:solidFill>
                        <a:latin typeface="Times New Roman" panose="02020603050405020304" pitchFamily="18" charset="0"/>
                        <a:cs typeface="Times New Roman" panose="02020603050405020304" pitchFamily="18" charset="0"/>
                      </a:endParaRPr>
                    </a:p>
                    <a:p>
                      <a:r>
                        <a:rPr lang="en-US" altLang="zh-CN" sz="2800" baseline="0" dirty="0" smtClean="0">
                          <a:solidFill>
                            <a:schemeClr val="tx1"/>
                          </a:solidFill>
                          <a:latin typeface="Times New Roman" panose="02020603050405020304" pitchFamily="18" charset="0"/>
                          <a:cs typeface="Times New Roman" panose="02020603050405020304" pitchFamily="18" charset="0"/>
                        </a:rPr>
                        <a:t>2. Materials and methods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2.1 Chemicals and reagents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2.2 Plasma deposition</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2.3 Surface roughness and contact angle  measurements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2.4 Adhesion strength</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2.5 Wear due to shear flow</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2.6 Assessment of bioactivity retention</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zh-CN" altLang="en-US" dirty="0" smtClean="0">
                          <a:solidFill>
                            <a:schemeClr val="tx1"/>
                          </a:solidFill>
                        </a:rPr>
                        <a:t>等离子沉积界面上共价固定弹性蛋白原以增强金属表面内皮化的研究</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2. </a:t>
                      </a:r>
                      <a:r>
                        <a:rPr lang="zh-CN" altLang="en-US" dirty="0" smtClean="0">
                          <a:solidFill>
                            <a:schemeClr val="tx1"/>
                          </a:solidFill>
                        </a:rPr>
                        <a:t>材料和方法</a:t>
                      </a:r>
                      <a:endParaRPr lang="en-US" altLang="zh-CN" dirty="0" smtClean="0">
                        <a:solidFill>
                          <a:schemeClr val="tx1"/>
                        </a:solidFill>
                      </a:endParaRPr>
                    </a:p>
                    <a:p>
                      <a:r>
                        <a:rPr lang="en-US" altLang="zh-CN" dirty="0" smtClean="0">
                          <a:solidFill>
                            <a:schemeClr val="tx1"/>
                          </a:solidFill>
                        </a:rPr>
                        <a:t>    2.1 </a:t>
                      </a:r>
                      <a:r>
                        <a:rPr lang="zh-CN" altLang="en-US" dirty="0" smtClean="0">
                          <a:solidFill>
                            <a:schemeClr val="tx1"/>
                          </a:solidFill>
                        </a:rPr>
                        <a:t>化学品和试剂</a:t>
                      </a:r>
                      <a:endParaRPr lang="en-US" altLang="zh-CN" dirty="0" smtClean="0">
                        <a:solidFill>
                          <a:schemeClr val="tx1"/>
                        </a:solidFill>
                      </a:endParaRPr>
                    </a:p>
                    <a:p>
                      <a:r>
                        <a:rPr lang="en-US" altLang="zh-CN" dirty="0" smtClean="0">
                          <a:solidFill>
                            <a:schemeClr val="tx1"/>
                          </a:solidFill>
                        </a:rPr>
                        <a:t>    2.2 </a:t>
                      </a:r>
                      <a:r>
                        <a:rPr lang="zh-CN" altLang="en-US" dirty="0" smtClean="0">
                          <a:solidFill>
                            <a:schemeClr val="tx1"/>
                          </a:solidFill>
                        </a:rPr>
                        <a:t>等离子沉积</a:t>
                      </a:r>
                      <a:endParaRPr lang="en-US" altLang="zh-CN" dirty="0" smtClean="0">
                        <a:solidFill>
                          <a:schemeClr val="tx1"/>
                        </a:solidFill>
                      </a:endParaRPr>
                    </a:p>
                    <a:p>
                      <a:r>
                        <a:rPr lang="en-US" altLang="zh-CN" dirty="0" smtClean="0">
                          <a:solidFill>
                            <a:schemeClr val="tx1"/>
                          </a:solidFill>
                        </a:rPr>
                        <a:t>    2.3 </a:t>
                      </a:r>
                      <a:r>
                        <a:rPr lang="zh-CN" altLang="en-US" dirty="0" smtClean="0">
                          <a:solidFill>
                            <a:schemeClr val="tx1"/>
                          </a:solidFill>
                        </a:rPr>
                        <a:t>表面粗糙度和接触角的测量</a:t>
                      </a:r>
                      <a:endParaRPr lang="en-US" altLang="zh-CN" dirty="0" smtClean="0">
                        <a:solidFill>
                          <a:schemeClr val="tx1"/>
                        </a:solidFill>
                      </a:endParaRPr>
                    </a:p>
                    <a:p>
                      <a:r>
                        <a:rPr lang="en-US" altLang="zh-CN" dirty="0" smtClean="0">
                          <a:solidFill>
                            <a:schemeClr val="tx1"/>
                          </a:solidFill>
                        </a:rPr>
                        <a:t>    2.4 </a:t>
                      </a:r>
                      <a:r>
                        <a:rPr lang="zh-CN" altLang="en-US" dirty="0" smtClean="0">
                          <a:solidFill>
                            <a:schemeClr val="tx1"/>
                          </a:solidFill>
                        </a:rPr>
                        <a:t>黏附力</a:t>
                      </a:r>
                      <a:endParaRPr lang="en-US" altLang="zh-CN" dirty="0" smtClean="0">
                        <a:solidFill>
                          <a:schemeClr val="tx1"/>
                        </a:solidFill>
                      </a:endParaRPr>
                    </a:p>
                    <a:p>
                      <a:r>
                        <a:rPr lang="en-US" altLang="zh-CN" dirty="0" smtClean="0">
                          <a:solidFill>
                            <a:schemeClr val="tx1"/>
                          </a:solidFill>
                        </a:rPr>
                        <a:t>    2.5 </a:t>
                      </a:r>
                      <a:r>
                        <a:rPr lang="zh-CN" altLang="en-US" dirty="0" smtClean="0">
                          <a:solidFill>
                            <a:schemeClr val="tx1"/>
                          </a:solidFill>
                        </a:rPr>
                        <a:t>剪切流造成的磨损</a:t>
                      </a:r>
                      <a:endParaRPr lang="en-US" altLang="zh-CN" dirty="0" smtClean="0">
                        <a:solidFill>
                          <a:schemeClr val="tx1"/>
                        </a:solidFill>
                      </a:endParaRPr>
                    </a:p>
                    <a:p>
                      <a:r>
                        <a:rPr lang="en-US" altLang="zh-CN" dirty="0" smtClean="0">
                          <a:solidFill>
                            <a:schemeClr val="tx1"/>
                          </a:solidFill>
                        </a:rPr>
                        <a:t>    2.6 </a:t>
                      </a:r>
                      <a:r>
                        <a:rPr lang="zh-CN" altLang="en-US" dirty="0" smtClean="0">
                          <a:solidFill>
                            <a:schemeClr val="tx1"/>
                          </a:solidFill>
                        </a:rPr>
                        <a:t>保留生物活性的评估</a:t>
                      </a:r>
                      <a:endParaRPr lang="en-US" altLang="zh-CN" dirty="0" smtClean="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77123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02517071"/>
              </p:ext>
            </p:extLst>
          </p:nvPr>
        </p:nvGraphicFramePr>
        <p:xfrm>
          <a:off x="436728" y="423082"/>
          <a:ext cx="10917072" cy="5854888"/>
        </p:xfrm>
        <a:graphic>
          <a:graphicData uri="http://schemas.openxmlformats.org/drawingml/2006/table">
            <a:tbl>
              <a:tblPr firstRow="1" bandRow="1">
                <a:tableStyleId>{5C22544A-7EE6-4342-B048-85BDC9FD1C3A}</a:tableStyleId>
              </a:tblPr>
              <a:tblGrid>
                <a:gridCol w="7915702"/>
                <a:gridCol w="3001370"/>
              </a:tblGrid>
              <a:tr h="5854888">
                <a:tc>
                  <a:txBody>
                    <a:bodyPr/>
                    <a:lstStyle/>
                    <a:p>
                      <a:r>
                        <a:rPr lang="en-US" altLang="zh-CN" sz="2800" baseline="0" dirty="0" smtClean="0">
                          <a:solidFill>
                            <a:schemeClr val="tx1"/>
                          </a:solidFill>
                          <a:latin typeface="Times New Roman" panose="02020603050405020304" pitchFamily="18" charset="0"/>
                          <a:cs typeface="Times New Roman" panose="02020603050405020304" pitchFamily="18" charset="0"/>
                        </a:rPr>
                        <a:t>Influence of ethanol on pesticide extraction in aqueous solutions by solid-phase </a:t>
                      </a:r>
                      <a:r>
                        <a:rPr lang="en-US" altLang="zh-CN" sz="2800" baseline="0" dirty="0" err="1" smtClean="0">
                          <a:solidFill>
                            <a:schemeClr val="tx1"/>
                          </a:solidFill>
                          <a:latin typeface="Times New Roman" panose="02020603050405020304" pitchFamily="18" charset="0"/>
                          <a:cs typeface="Times New Roman" panose="02020603050405020304" pitchFamily="18" charset="0"/>
                        </a:rPr>
                        <a:t>microextraction</a:t>
                      </a:r>
                      <a:endParaRPr lang="en-US" altLang="zh-CN" sz="2800" baseline="0" dirty="0" smtClean="0">
                        <a:solidFill>
                          <a:schemeClr val="tx1"/>
                        </a:solidFill>
                        <a:latin typeface="Times New Roman" panose="02020603050405020304" pitchFamily="18" charset="0"/>
                        <a:cs typeface="Times New Roman" panose="02020603050405020304" pitchFamily="18" charset="0"/>
                      </a:endParaRPr>
                    </a:p>
                    <a:p>
                      <a:endParaRPr lang="en-US" altLang="zh-CN" sz="2800" baseline="0" dirty="0" smtClean="0">
                        <a:solidFill>
                          <a:schemeClr val="tx1"/>
                        </a:solidFill>
                        <a:latin typeface="Times New Roman" panose="02020603050405020304" pitchFamily="18" charset="0"/>
                        <a:cs typeface="Times New Roman" panose="02020603050405020304" pitchFamily="18" charset="0"/>
                      </a:endParaRPr>
                    </a:p>
                    <a:p>
                      <a:r>
                        <a:rPr lang="en-US" altLang="zh-CN" sz="2800" baseline="0" dirty="0" smtClean="0">
                          <a:solidFill>
                            <a:schemeClr val="tx1"/>
                          </a:solidFill>
                          <a:latin typeface="Times New Roman" panose="02020603050405020304" pitchFamily="18" charset="0"/>
                          <a:cs typeface="Times New Roman" panose="02020603050405020304" pitchFamily="18" charset="0"/>
                        </a:rPr>
                        <a:t>2. Materials and methods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2.1 Choice of Pesticides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2.2 SPME Procedure</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2.3 Chromatographic Analysis</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zh-CN" altLang="en-US" dirty="0" smtClean="0">
                          <a:solidFill>
                            <a:schemeClr val="tx1"/>
                          </a:solidFill>
                        </a:rPr>
                        <a:t>乙醇对固相微萃取法（</a:t>
                      </a:r>
                      <a:r>
                        <a:rPr lang="en-US" altLang="zh-CN" dirty="0" smtClean="0">
                          <a:solidFill>
                            <a:schemeClr val="tx1"/>
                          </a:solidFill>
                        </a:rPr>
                        <a:t>SPME</a:t>
                      </a:r>
                      <a:r>
                        <a:rPr lang="zh-CN" altLang="en-US" dirty="0" smtClean="0">
                          <a:solidFill>
                            <a:schemeClr val="tx1"/>
                          </a:solidFill>
                        </a:rPr>
                        <a:t>）萃取水溶液中杀虫剂的影响</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2. </a:t>
                      </a:r>
                      <a:r>
                        <a:rPr lang="zh-CN" altLang="en-US" dirty="0" smtClean="0">
                          <a:solidFill>
                            <a:schemeClr val="tx1"/>
                          </a:solidFill>
                        </a:rPr>
                        <a:t>材料和方法</a:t>
                      </a:r>
                      <a:endParaRPr lang="en-US" altLang="zh-CN" dirty="0" smtClean="0">
                        <a:solidFill>
                          <a:schemeClr val="tx1"/>
                        </a:solidFill>
                      </a:endParaRPr>
                    </a:p>
                    <a:p>
                      <a:r>
                        <a:rPr lang="en-US" altLang="zh-CN" dirty="0" smtClean="0">
                          <a:solidFill>
                            <a:schemeClr val="tx1"/>
                          </a:solidFill>
                        </a:rPr>
                        <a:t>    2.1 </a:t>
                      </a:r>
                      <a:r>
                        <a:rPr lang="zh-CN" altLang="en-US" dirty="0" smtClean="0">
                          <a:solidFill>
                            <a:schemeClr val="tx1"/>
                          </a:solidFill>
                        </a:rPr>
                        <a:t>杀虫剂的选择</a:t>
                      </a:r>
                      <a:endParaRPr lang="en-US" altLang="zh-CN" dirty="0" smtClean="0">
                        <a:solidFill>
                          <a:schemeClr val="tx1"/>
                        </a:solidFill>
                      </a:endParaRPr>
                    </a:p>
                    <a:p>
                      <a:r>
                        <a:rPr lang="en-US" altLang="zh-CN" dirty="0" smtClean="0">
                          <a:solidFill>
                            <a:schemeClr val="tx1"/>
                          </a:solidFill>
                        </a:rPr>
                        <a:t>    2.2 SPME</a:t>
                      </a:r>
                      <a:r>
                        <a:rPr lang="zh-CN" altLang="en-US" dirty="0" smtClean="0">
                          <a:solidFill>
                            <a:schemeClr val="tx1"/>
                          </a:solidFill>
                        </a:rPr>
                        <a:t>步骤</a:t>
                      </a:r>
                      <a:endParaRPr lang="en-US" altLang="zh-CN" dirty="0" smtClean="0">
                        <a:solidFill>
                          <a:schemeClr val="tx1"/>
                        </a:solidFill>
                      </a:endParaRPr>
                    </a:p>
                    <a:p>
                      <a:r>
                        <a:rPr lang="en-US" altLang="zh-CN" dirty="0" smtClean="0">
                          <a:solidFill>
                            <a:schemeClr val="tx1"/>
                          </a:solidFill>
                        </a:rPr>
                        <a:t>    2.3 </a:t>
                      </a:r>
                      <a:r>
                        <a:rPr lang="zh-CN" altLang="en-US" dirty="0" smtClean="0">
                          <a:solidFill>
                            <a:schemeClr val="tx1"/>
                          </a:solidFill>
                        </a:rPr>
                        <a:t>色谱分析</a:t>
                      </a:r>
                      <a:endParaRPr lang="en-US" altLang="zh-CN" dirty="0" smtClean="0">
                        <a:solidFill>
                          <a:schemeClr val="tx1"/>
                        </a:solidFill>
                      </a:endParaRPr>
                    </a:p>
                    <a:p>
                      <a:r>
                        <a:rPr lang="en-US" altLang="zh-CN" dirty="0" smtClean="0">
                          <a:solidFill>
                            <a:schemeClr val="tx1"/>
                          </a:solidFill>
                        </a:rPr>
                        <a:t>    </a:t>
                      </a:r>
                    </a:p>
                  </a:txBody>
                  <a:tcPr>
                    <a:solidFill>
                      <a:schemeClr val="bg1"/>
                    </a:solidFill>
                  </a:tcPr>
                </a:tc>
              </a:tr>
            </a:tbl>
          </a:graphicData>
        </a:graphic>
      </p:graphicFrame>
    </p:spTree>
    <p:extLst>
      <p:ext uri="{BB962C8B-B14F-4D97-AF65-F5344CB8AC3E}">
        <p14:creationId xmlns:p14="http://schemas.microsoft.com/office/powerpoint/2010/main" val="328547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3190</Words>
  <Application>Microsoft Office PowerPoint</Application>
  <PresentationFormat>宽屏</PresentationFormat>
  <Paragraphs>230</Paragraphs>
  <Slides>49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宋体</vt:lpstr>
      <vt:lpstr>Arial</vt:lpstr>
      <vt:lpstr>Calibri</vt:lpstr>
      <vt:lpstr>Calibri Light</vt:lpstr>
      <vt:lpstr>Times New Roman</vt:lpstr>
      <vt:lpstr>Office 主题</vt:lpstr>
      <vt:lpstr>Scientific Writing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心理学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Rhetorical pattern of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语言特征</vt:lpstr>
      <vt:lpstr>PowerPoint 演示文稿</vt:lpstr>
      <vt:lpstr>PowerPoint 演示文稿</vt:lpstr>
      <vt:lpstr>PowerPoint 演示文稿</vt:lpstr>
      <vt:lpstr>PowerPoint 演示文稿</vt:lpstr>
      <vt:lpstr>PowerPoint 演示文稿</vt:lpstr>
      <vt:lpstr>选择主动态和被动态的影响因素</vt:lpstr>
      <vt:lpstr>选择主动态和被动态的影响因素</vt:lpstr>
      <vt:lpstr>选择主动态和被动态的影响因素</vt:lpstr>
      <vt:lpstr>选择主动态和被动态的影响因素</vt:lpstr>
      <vt:lpstr>选择主动态和被动态的影响因素</vt:lpstr>
      <vt:lpstr>选择主动态和被动态的影响因素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Commonly used phrases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34</cp:revision>
  <dcterms:created xsi:type="dcterms:W3CDTF">2017-11-08T06:00:25Z</dcterms:created>
  <dcterms:modified xsi:type="dcterms:W3CDTF">2017-11-10T08:09:55Z</dcterms:modified>
</cp:coreProperties>
</file>