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9" r:id="rId5"/>
    <p:sldId id="268" r:id="rId6"/>
    <p:sldId id="269" r:id="rId7"/>
    <p:sldId id="262" r:id="rId8"/>
    <p:sldId id="263" r:id="rId9"/>
    <p:sldId id="270" r:id="rId10"/>
    <p:sldId id="271" r:id="rId11"/>
    <p:sldId id="272"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31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273" r:id="rId44"/>
    <p:sldId id="274" r:id="rId45"/>
    <p:sldId id="330" r:id="rId46"/>
    <p:sldId id="331" r:id="rId47"/>
    <p:sldId id="332" r:id="rId48"/>
    <p:sldId id="313" r:id="rId49"/>
    <p:sldId id="260" r:id="rId50"/>
    <p:sldId id="314" r:id="rId51"/>
    <p:sldId id="315" r:id="rId52"/>
    <p:sldId id="316" r:id="rId53"/>
    <p:sldId id="319" r:id="rId54"/>
    <p:sldId id="320" r:id="rId55"/>
    <p:sldId id="264" r:id="rId56"/>
    <p:sldId id="317" r:id="rId57"/>
    <p:sldId id="265" r:id="rId58"/>
    <p:sldId id="310" r:id="rId59"/>
    <p:sldId id="325" r:id="rId60"/>
    <p:sldId id="326" r:id="rId61"/>
    <p:sldId id="266" r:id="rId62"/>
    <p:sldId id="267" r:id="rId63"/>
    <p:sldId id="277" r:id="rId64"/>
    <p:sldId id="278" r:id="rId65"/>
    <p:sldId id="279" r:id="rId66"/>
    <p:sldId id="321" r:id="rId67"/>
    <p:sldId id="322" r:id="rId68"/>
    <p:sldId id="324" r:id="rId69"/>
    <p:sldId id="318" r:id="rId70"/>
    <p:sldId id="257" r:id="rId71"/>
    <p:sldId id="327" r:id="rId72"/>
    <p:sldId id="276" r:id="rId73"/>
    <p:sldId id="311" r:id="rId74"/>
    <p:sldId id="323" r:id="rId75"/>
    <p:sldId id="275" r:id="rId76"/>
    <p:sldId id="328" r:id="rId77"/>
    <p:sldId id="329" r:id="rId7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177F685-06C0-4431-BEA8-4AD4FF4EA04A}" type="datetimeFigureOut">
              <a:rPr lang="zh-CN" altLang="en-US" smtClean="0"/>
              <a:t>2017/11/25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92D443-3A5A-415B-945B-54B16E7A8A87}" type="slidenum">
              <a:rPr lang="zh-CN" altLang="en-US" smtClean="0"/>
              <a:t>‹#›</a:t>
            </a:fld>
            <a:endParaRPr lang="zh-CN" altLang="en-US"/>
          </a:p>
        </p:txBody>
      </p:sp>
    </p:spTree>
    <p:extLst>
      <p:ext uri="{BB962C8B-B14F-4D97-AF65-F5344CB8AC3E}">
        <p14:creationId xmlns:p14="http://schemas.microsoft.com/office/powerpoint/2010/main" val="4199705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77F685-06C0-4431-BEA8-4AD4FF4EA04A}" type="datetimeFigureOut">
              <a:rPr lang="zh-CN" altLang="en-US" smtClean="0"/>
              <a:t>2017/11/25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92D443-3A5A-415B-945B-54B16E7A8A87}" type="slidenum">
              <a:rPr lang="zh-CN" altLang="en-US" smtClean="0"/>
              <a:t>‹#›</a:t>
            </a:fld>
            <a:endParaRPr lang="zh-CN" altLang="en-US"/>
          </a:p>
        </p:txBody>
      </p:sp>
    </p:spTree>
    <p:extLst>
      <p:ext uri="{BB962C8B-B14F-4D97-AF65-F5344CB8AC3E}">
        <p14:creationId xmlns:p14="http://schemas.microsoft.com/office/powerpoint/2010/main" val="604478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77F685-06C0-4431-BEA8-4AD4FF4EA04A}" type="datetimeFigureOut">
              <a:rPr lang="zh-CN" altLang="en-US" smtClean="0"/>
              <a:t>2017/11/25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92D443-3A5A-415B-945B-54B16E7A8A87}" type="slidenum">
              <a:rPr lang="zh-CN" altLang="en-US" smtClean="0"/>
              <a:t>‹#›</a:t>
            </a:fld>
            <a:endParaRPr lang="zh-CN" altLang="en-US"/>
          </a:p>
        </p:txBody>
      </p:sp>
    </p:spTree>
    <p:extLst>
      <p:ext uri="{BB962C8B-B14F-4D97-AF65-F5344CB8AC3E}">
        <p14:creationId xmlns:p14="http://schemas.microsoft.com/office/powerpoint/2010/main" val="4173472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77F685-06C0-4431-BEA8-4AD4FF4EA04A}" type="datetimeFigureOut">
              <a:rPr lang="zh-CN" altLang="en-US" smtClean="0"/>
              <a:t>2017/11/25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92D443-3A5A-415B-945B-54B16E7A8A87}" type="slidenum">
              <a:rPr lang="zh-CN" altLang="en-US" smtClean="0"/>
              <a:t>‹#›</a:t>
            </a:fld>
            <a:endParaRPr lang="zh-CN" altLang="en-US"/>
          </a:p>
        </p:txBody>
      </p:sp>
    </p:spTree>
    <p:extLst>
      <p:ext uri="{BB962C8B-B14F-4D97-AF65-F5344CB8AC3E}">
        <p14:creationId xmlns:p14="http://schemas.microsoft.com/office/powerpoint/2010/main" val="44756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177F685-06C0-4431-BEA8-4AD4FF4EA04A}" type="datetimeFigureOut">
              <a:rPr lang="zh-CN" altLang="en-US" smtClean="0"/>
              <a:t>2017/11/25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92D443-3A5A-415B-945B-54B16E7A8A87}" type="slidenum">
              <a:rPr lang="zh-CN" altLang="en-US" smtClean="0"/>
              <a:t>‹#›</a:t>
            </a:fld>
            <a:endParaRPr lang="zh-CN" altLang="en-US"/>
          </a:p>
        </p:txBody>
      </p:sp>
    </p:spTree>
    <p:extLst>
      <p:ext uri="{BB962C8B-B14F-4D97-AF65-F5344CB8AC3E}">
        <p14:creationId xmlns:p14="http://schemas.microsoft.com/office/powerpoint/2010/main" val="404714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177F685-06C0-4431-BEA8-4AD4FF4EA04A}" type="datetimeFigureOut">
              <a:rPr lang="zh-CN" altLang="en-US" smtClean="0"/>
              <a:t>2017/11/25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92D443-3A5A-415B-945B-54B16E7A8A87}" type="slidenum">
              <a:rPr lang="zh-CN" altLang="en-US" smtClean="0"/>
              <a:t>‹#›</a:t>
            </a:fld>
            <a:endParaRPr lang="zh-CN" altLang="en-US"/>
          </a:p>
        </p:txBody>
      </p:sp>
    </p:spTree>
    <p:extLst>
      <p:ext uri="{BB962C8B-B14F-4D97-AF65-F5344CB8AC3E}">
        <p14:creationId xmlns:p14="http://schemas.microsoft.com/office/powerpoint/2010/main" val="3053512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177F685-06C0-4431-BEA8-4AD4FF4EA04A}" type="datetimeFigureOut">
              <a:rPr lang="zh-CN" altLang="en-US" smtClean="0"/>
              <a:t>2017/11/25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92D443-3A5A-415B-945B-54B16E7A8A87}" type="slidenum">
              <a:rPr lang="zh-CN" altLang="en-US" smtClean="0"/>
              <a:t>‹#›</a:t>
            </a:fld>
            <a:endParaRPr lang="zh-CN" altLang="en-US"/>
          </a:p>
        </p:txBody>
      </p:sp>
    </p:spTree>
    <p:extLst>
      <p:ext uri="{BB962C8B-B14F-4D97-AF65-F5344CB8AC3E}">
        <p14:creationId xmlns:p14="http://schemas.microsoft.com/office/powerpoint/2010/main" val="97861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177F685-06C0-4431-BEA8-4AD4FF4EA04A}" type="datetimeFigureOut">
              <a:rPr lang="zh-CN" altLang="en-US" smtClean="0"/>
              <a:t>2017/11/25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92D443-3A5A-415B-945B-54B16E7A8A87}" type="slidenum">
              <a:rPr lang="zh-CN" altLang="en-US" smtClean="0"/>
              <a:t>‹#›</a:t>
            </a:fld>
            <a:endParaRPr lang="zh-CN" altLang="en-US"/>
          </a:p>
        </p:txBody>
      </p:sp>
    </p:spTree>
    <p:extLst>
      <p:ext uri="{BB962C8B-B14F-4D97-AF65-F5344CB8AC3E}">
        <p14:creationId xmlns:p14="http://schemas.microsoft.com/office/powerpoint/2010/main" val="1257100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77F685-06C0-4431-BEA8-4AD4FF4EA04A}" type="datetimeFigureOut">
              <a:rPr lang="zh-CN" altLang="en-US" smtClean="0"/>
              <a:t>2017/11/25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92D443-3A5A-415B-945B-54B16E7A8A87}" type="slidenum">
              <a:rPr lang="zh-CN" altLang="en-US" smtClean="0"/>
              <a:t>‹#›</a:t>
            </a:fld>
            <a:endParaRPr lang="zh-CN" altLang="en-US"/>
          </a:p>
        </p:txBody>
      </p:sp>
    </p:spTree>
    <p:extLst>
      <p:ext uri="{BB962C8B-B14F-4D97-AF65-F5344CB8AC3E}">
        <p14:creationId xmlns:p14="http://schemas.microsoft.com/office/powerpoint/2010/main" val="3823643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77F685-06C0-4431-BEA8-4AD4FF4EA04A}" type="datetimeFigureOut">
              <a:rPr lang="zh-CN" altLang="en-US" smtClean="0"/>
              <a:t>2017/11/25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92D443-3A5A-415B-945B-54B16E7A8A87}" type="slidenum">
              <a:rPr lang="zh-CN" altLang="en-US" smtClean="0"/>
              <a:t>‹#›</a:t>
            </a:fld>
            <a:endParaRPr lang="zh-CN" altLang="en-US"/>
          </a:p>
        </p:txBody>
      </p:sp>
    </p:spTree>
    <p:extLst>
      <p:ext uri="{BB962C8B-B14F-4D97-AF65-F5344CB8AC3E}">
        <p14:creationId xmlns:p14="http://schemas.microsoft.com/office/powerpoint/2010/main" val="3350526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77F685-06C0-4431-BEA8-4AD4FF4EA04A}" type="datetimeFigureOut">
              <a:rPr lang="zh-CN" altLang="en-US" smtClean="0"/>
              <a:t>2017/11/25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92D443-3A5A-415B-945B-54B16E7A8A87}" type="slidenum">
              <a:rPr lang="zh-CN" altLang="en-US" smtClean="0"/>
              <a:t>‹#›</a:t>
            </a:fld>
            <a:endParaRPr lang="zh-CN" altLang="en-US"/>
          </a:p>
        </p:txBody>
      </p:sp>
    </p:spTree>
    <p:extLst>
      <p:ext uri="{BB962C8B-B14F-4D97-AF65-F5344CB8AC3E}">
        <p14:creationId xmlns:p14="http://schemas.microsoft.com/office/powerpoint/2010/main" val="834276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77F685-06C0-4431-BEA8-4AD4FF4EA04A}" type="datetimeFigureOut">
              <a:rPr lang="zh-CN" altLang="en-US" smtClean="0"/>
              <a:t>2017/11/25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92D443-3A5A-415B-945B-54B16E7A8A87}" type="slidenum">
              <a:rPr lang="zh-CN" altLang="en-US" smtClean="0"/>
              <a:t>‹#›</a:t>
            </a:fld>
            <a:endParaRPr lang="zh-CN" altLang="en-US"/>
          </a:p>
        </p:txBody>
      </p:sp>
    </p:spTree>
    <p:extLst>
      <p:ext uri="{BB962C8B-B14F-4D97-AF65-F5344CB8AC3E}">
        <p14:creationId xmlns:p14="http://schemas.microsoft.com/office/powerpoint/2010/main" val="3728444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r"/>
            <a:r>
              <a:rPr lang="en-US" altLang="zh-CN" b="1" dirty="0" smtClean="0">
                <a:latin typeface="Times New Roman" panose="02020603050405020304" pitchFamily="18" charset="0"/>
                <a:cs typeface="Times New Roman" panose="02020603050405020304" pitchFamily="18" charset="0"/>
              </a:rPr>
              <a:t>Scientific Writing</a:t>
            </a:r>
            <a:endParaRPr lang="zh-CN" altLang="en-US"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pPr algn="r"/>
            <a:r>
              <a:rPr lang="en-US" altLang="zh-CN" b="1" dirty="0" smtClean="0">
                <a:latin typeface="Times New Roman" panose="02020603050405020304" pitchFamily="18" charset="0"/>
                <a:cs typeface="Times New Roman" panose="02020603050405020304" pitchFamily="18" charset="0"/>
              </a:rPr>
              <a:t>Week 9</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0888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6095" y="665455"/>
            <a:ext cx="8079474" cy="5532683"/>
          </a:xfrm>
        </p:spPr>
      </p:pic>
    </p:spTree>
    <p:extLst>
      <p:ext uri="{BB962C8B-B14F-4D97-AF65-F5344CB8AC3E}">
        <p14:creationId xmlns:p14="http://schemas.microsoft.com/office/powerpoint/2010/main" val="177408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5841" y="1257169"/>
            <a:ext cx="5046472" cy="4187944"/>
          </a:xfrm>
        </p:spPr>
      </p:pic>
    </p:spTree>
    <p:extLst>
      <p:ext uri="{BB962C8B-B14F-4D97-AF65-F5344CB8AC3E}">
        <p14:creationId xmlns:p14="http://schemas.microsoft.com/office/powerpoint/2010/main" val="2930887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635234259"/>
              </p:ext>
            </p:extLst>
          </p:nvPr>
        </p:nvGraphicFramePr>
        <p:xfrm>
          <a:off x="245660" y="490538"/>
          <a:ext cx="11108140" cy="4791148"/>
        </p:xfrm>
        <a:graphic>
          <a:graphicData uri="http://schemas.openxmlformats.org/drawingml/2006/table">
            <a:tbl>
              <a:tblPr firstRow="1" bandRow="1">
                <a:tableStyleId>{5C22544A-7EE6-4342-B048-85BDC9FD1C3A}</a:tableStyleId>
              </a:tblPr>
              <a:tblGrid>
                <a:gridCol w="4102779"/>
                <a:gridCol w="3302648"/>
                <a:gridCol w="3702713"/>
              </a:tblGrid>
              <a:tr h="1197787">
                <a:tc>
                  <a:txBody>
                    <a:bodyPr/>
                    <a:lstStyle/>
                    <a:p>
                      <a:pPr algn="ctr"/>
                      <a:r>
                        <a:rPr lang="en-US" altLang="zh-CN" sz="2800" dirty="0" smtClean="0">
                          <a:solidFill>
                            <a:schemeClr val="tx1"/>
                          </a:solidFill>
                        </a:rPr>
                        <a:t>Most useful</a:t>
                      </a:r>
                      <a:endParaRPr lang="zh-CN" alt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smtClean="0">
                          <a:solidFill>
                            <a:schemeClr val="tx1"/>
                          </a:solidFill>
                        </a:rPr>
                        <a:t>Tables</a:t>
                      </a:r>
                      <a:endParaRPr lang="zh-CN" alt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smtClean="0">
                          <a:solidFill>
                            <a:schemeClr val="tx1"/>
                          </a:solidFill>
                        </a:rPr>
                        <a:t>Figure </a:t>
                      </a:r>
                      <a:endParaRPr lang="zh-CN" alt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97787">
                <a:tc>
                  <a:txBody>
                    <a:bodyPr/>
                    <a:lstStyle/>
                    <a:p>
                      <a:pPr algn="ctr"/>
                      <a:r>
                        <a:rPr lang="en-US" altLang="zh-CN" sz="2800" dirty="0" smtClean="0">
                          <a:solidFill>
                            <a:schemeClr val="tx1"/>
                          </a:solidFill>
                        </a:rPr>
                        <a:t>When</a:t>
                      </a:r>
                      <a:r>
                        <a:rPr lang="en-US" altLang="zh-CN" sz="2800" baseline="0" dirty="0" smtClean="0">
                          <a:solidFill>
                            <a:schemeClr val="tx1"/>
                          </a:solidFill>
                        </a:rPr>
                        <a:t> working with</a:t>
                      </a:r>
                      <a:endParaRPr lang="zh-CN" alt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smtClean="0">
                          <a:solidFill>
                            <a:schemeClr val="tx1"/>
                          </a:solidFill>
                        </a:rPr>
                        <a:t>number</a:t>
                      </a:r>
                      <a:endParaRPr lang="zh-CN" alt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smtClean="0">
                          <a:solidFill>
                            <a:schemeClr val="tx1"/>
                          </a:solidFill>
                        </a:rPr>
                        <a:t>shape</a:t>
                      </a:r>
                      <a:endParaRPr lang="zh-CN" alt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97787">
                <a:tc>
                  <a:txBody>
                    <a:bodyPr/>
                    <a:lstStyle/>
                    <a:p>
                      <a:pPr algn="ctr"/>
                      <a:r>
                        <a:rPr lang="en-US" altLang="zh-CN" sz="2800" dirty="0" smtClean="0">
                          <a:solidFill>
                            <a:schemeClr val="tx1"/>
                          </a:solidFill>
                        </a:rPr>
                        <a:t>When concentrating on</a:t>
                      </a:r>
                      <a:endParaRPr lang="zh-CN" alt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smtClean="0">
                          <a:solidFill>
                            <a:schemeClr val="tx1"/>
                          </a:solidFill>
                        </a:rPr>
                        <a:t>individual</a:t>
                      </a:r>
                      <a:r>
                        <a:rPr lang="en-US" altLang="zh-CN" sz="2800" baseline="0" dirty="0" smtClean="0">
                          <a:solidFill>
                            <a:schemeClr val="tx1"/>
                          </a:solidFill>
                        </a:rPr>
                        <a:t> data values</a:t>
                      </a:r>
                      <a:endParaRPr lang="zh-CN" alt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smtClean="0">
                          <a:solidFill>
                            <a:schemeClr val="tx1"/>
                          </a:solidFill>
                        </a:rPr>
                        <a:t>overall pattern</a:t>
                      </a:r>
                      <a:endParaRPr lang="zh-CN" alt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97787">
                <a:tc>
                  <a:txBody>
                    <a:bodyPr/>
                    <a:lstStyle/>
                    <a:p>
                      <a:pPr algn="ctr"/>
                      <a:r>
                        <a:rPr lang="en-US" altLang="zh-CN" sz="2800" dirty="0" smtClean="0">
                          <a:solidFill>
                            <a:schemeClr val="tx1"/>
                          </a:solidFill>
                        </a:rPr>
                        <a:t>When accurate</a:t>
                      </a:r>
                      <a:r>
                        <a:rPr lang="en-US" altLang="zh-CN" sz="2800" baseline="0" dirty="0" smtClean="0">
                          <a:solidFill>
                            <a:schemeClr val="tx1"/>
                          </a:solidFill>
                        </a:rPr>
                        <a:t> or precise actual values are</a:t>
                      </a:r>
                      <a:endParaRPr lang="zh-CN" alt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smtClean="0">
                          <a:solidFill>
                            <a:schemeClr val="tx1"/>
                          </a:solidFill>
                        </a:rPr>
                        <a:t>more</a:t>
                      </a:r>
                      <a:r>
                        <a:rPr lang="en-US" altLang="zh-CN" sz="2800" baseline="0" dirty="0" smtClean="0">
                          <a:solidFill>
                            <a:schemeClr val="tx1"/>
                          </a:solidFill>
                        </a:rPr>
                        <a:t> important</a:t>
                      </a:r>
                      <a:endParaRPr lang="zh-CN" alt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smtClean="0">
                          <a:solidFill>
                            <a:schemeClr val="tx1"/>
                          </a:solidFill>
                        </a:rPr>
                        <a:t>less important</a:t>
                      </a:r>
                      <a:endParaRPr lang="zh-CN" alt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01270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Designing figures</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1313" y="1690688"/>
            <a:ext cx="7206018" cy="4451594"/>
          </a:xfrm>
        </p:spPr>
      </p:pic>
    </p:spTree>
    <p:extLst>
      <p:ext uri="{BB962C8B-B14F-4D97-AF65-F5344CB8AC3E}">
        <p14:creationId xmlns:p14="http://schemas.microsoft.com/office/powerpoint/2010/main" val="2845437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In designing your figures you may consider things</a:t>
            </a:r>
            <a:endParaRPr lang="zh-CN" altLang="en-US" sz="3600" dirty="0"/>
          </a:p>
        </p:txBody>
      </p:sp>
      <p:sp>
        <p:nvSpPr>
          <p:cNvPr id="3" name="内容占位符 2"/>
          <p:cNvSpPr>
            <a:spLocks noGrp="1"/>
          </p:cNvSpPr>
          <p:nvPr>
            <p:ph idx="1"/>
          </p:nvPr>
        </p:nvSpPr>
        <p:spPr>
          <a:xfrm>
            <a:off x="368490" y="1825625"/>
            <a:ext cx="11491414" cy="4351338"/>
          </a:xfrm>
        </p:spPr>
        <p:txBody>
          <a:bodyPr/>
          <a:lstStyle/>
          <a:p>
            <a:r>
              <a:rPr lang="en-US" altLang="zh-CN" dirty="0" smtClean="0"/>
              <a:t>Which variable needs to have the most prominent symbol or line (heaviest line weighting)</a:t>
            </a:r>
          </a:p>
          <a:p>
            <a:r>
              <a:rPr lang="zh-CN" altLang="en-US" dirty="0" smtClean="0"/>
              <a:t>哪些变量需要有最突出的符号或线条（加粗的线条）</a:t>
            </a:r>
            <a:endParaRPr lang="en-US" altLang="zh-CN" dirty="0" smtClean="0"/>
          </a:p>
          <a:p>
            <a:endParaRPr lang="en-US" altLang="zh-CN" dirty="0" smtClean="0"/>
          </a:p>
          <a:p>
            <a:r>
              <a:rPr lang="en-US" altLang="zh-CN" dirty="0" smtClean="0"/>
              <a:t>Whether you want to emphasize differences or similarities between elements</a:t>
            </a:r>
          </a:p>
          <a:p>
            <a:r>
              <a:rPr lang="zh-CN" altLang="en-US" dirty="0" smtClean="0"/>
              <a:t>是否想强调要素之间的差异或是相似性</a:t>
            </a:r>
            <a:endParaRPr lang="zh-CN" altLang="en-US" dirty="0"/>
          </a:p>
        </p:txBody>
      </p:sp>
    </p:spTree>
    <p:extLst>
      <p:ext uri="{BB962C8B-B14F-4D97-AF65-F5344CB8AC3E}">
        <p14:creationId xmlns:p14="http://schemas.microsoft.com/office/powerpoint/2010/main" val="4039103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In designing your figures you may consider things</a:t>
            </a:r>
            <a:endParaRPr lang="zh-CN" altLang="en-US" sz="3600" dirty="0"/>
          </a:p>
        </p:txBody>
      </p:sp>
      <p:sp>
        <p:nvSpPr>
          <p:cNvPr id="3" name="内容占位符 2"/>
          <p:cNvSpPr>
            <a:spLocks noGrp="1"/>
          </p:cNvSpPr>
          <p:nvPr>
            <p:ph idx="1"/>
          </p:nvPr>
        </p:nvSpPr>
        <p:spPr>
          <a:xfrm>
            <a:off x="368490" y="1825625"/>
            <a:ext cx="11491414" cy="4351338"/>
          </a:xfrm>
        </p:spPr>
        <p:txBody>
          <a:bodyPr>
            <a:normAutofit lnSpcReduction="10000"/>
          </a:bodyPr>
          <a:lstStyle/>
          <a:p>
            <a:r>
              <a:rPr lang="en-US" altLang="zh-CN" dirty="0" smtClean="0"/>
              <a:t>Which variable needs to have the most prominent symbol or line (heaviest line weighting)</a:t>
            </a:r>
          </a:p>
          <a:p>
            <a:r>
              <a:rPr lang="zh-CN" altLang="en-US" dirty="0" smtClean="0"/>
              <a:t>哪些变量需要有最突出的符号或线条（加粗的线条）</a:t>
            </a:r>
            <a:endParaRPr lang="en-US" altLang="zh-CN" dirty="0" smtClean="0"/>
          </a:p>
          <a:p>
            <a:r>
              <a:rPr lang="en-US" altLang="zh-CN" dirty="0" smtClean="0"/>
              <a:t>Whether you want to emphasize differences or similarities between elements</a:t>
            </a:r>
          </a:p>
          <a:p>
            <a:r>
              <a:rPr lang="zh-CN" altLang="en-US" dirty="0" smtClean="0"/>
              <a:t>是否想强调要素之间的差异或是相似性</a:t>
            </a:r>
            <a:endParaRPr lang="en-US" altLang="zh-CN" dirty="0" smtClean="0"/>
          </a:p>
          <a:p>
            <a:r>
              <a:rPr lang="en-US" altLang="zh-CN" dirty="0" smtClean="0"/>
              <a:t>What scale, scale intervals, maximum and minimum values, and statistical representations are most meaningful</a:t>
            </a:r>
          </a:p>
          <a:p>
            <a:r>
              <a:rPr lang="zh-CN" altLang="en-US" dirty="0" smtClean="0"/>
              <a:t>什么样的坐标范围、坐标刻度间隔、最大值和最小值以及统计表示是最有意义的</a:t>
            </a:r>
            <a:endParaRPr lang="zh-CN" altLang="en-US" dirty="0"/>
          </a:p>
        </p:txBody>
      </p:sp>
    </p:spTree>
    <p:extLst>
      <p:ext uri="{BB962C8B-B14F-4D97-AF65-F5344CB8AC3E}">
        <p14:creationId xmlns:p14="http://schemas.microsoft.com/office/powerpoint/2010/main" val="4259374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36478" y="1825625"/>
            <a:ext cx="11641540" cy="4351338"/>
          </a:xfrm>
        </p:spPr>
        <p:txBody>
          <a:bodyPr/>
          <a:lstStyle/>
          <a:p>
            <a:r>
              <a:rPr lang="en-US" altLang="zh-CN" dirty="0" smtClean="0"/>
              <a:t>Different figure types allow you to emphasize </a:t>
            </a:r>
            <a:r>
              <a:rPr lang="en-US" altLang="zh-CN" dirty="0" smtClean="0">
                <a:solidFill>
                  <a:srgbClr val="FF0000"/>
                </a:solidFill>
              </a:rPr>
              <a:t>different qualities of the data</a:t>
            </a:r>
            <a:r>
              <a:rPr lang="en-US" altLang="zh-CN" dirty="0" smtClean="0"/>
              <a:t>.</a:t>
            </a:r>
          </a:p>
          <a:p>
            <a:endParaRPr lang="en-US" altLang="zh-CN" dirty="0"/>
          </a:p>
          <a:p>
            <a:r>
              <a:rPr lang="zh-CN" altLang="en-US" dirty="0" smtClean="0"/>
              <a:t>不同类型的图形允许你强调数据不同的品质。</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439123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Pie chart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06326"/>
            <a:ext cx="4278431" cy="2814757"/>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017" y="2006326"/>
            <a:ext cx="3953942" cy="2814757"/>
          </a:xfrm>
          <a:prstGeom prst="rect">
            <a:avLst/>
          </a:prstGeom>
        </p:spPr>
      </p:pic>
    </p:spTree>
    <p:extLst>
      <p:ext uri="{BB962C8B-B14F-4D97-AF65-F5344CB8AC3E}">
        <p14:creationId xmlns:p14="http://schemas.microsoft.com/office/powerpoint/2010/main" val="2555095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Pie chart</a:t>
            </a:r>
            <a:endParaRPr lang="zh-CN" altLang="en-US" dirty="0"/>
          </a:p>
        </p:txBody>
      </p:sp>
      <p:sp>
        <p:nvSpPr>
          <p:cNvPr id="3" name="内容占位符 2"/>
          <p:cNvSpPr>
            <a:spLocks noGrp="1"/>
          </p:cNvSpPr>
          <p:nvPr>
            <p:ph idx="1"/>
          </p:nvPr>
        </p:nvSpPr>
        <p:spPr/>
        <p:txBody>
          <a:bodyPr/>
          <a:lstStyle/>
          <a:p>
            <a:r>
              <a:rPr lang="en-US" altLang="zh-CN" dirty="0" smtClean="0"/>
              <a:t>Pie charts are effective at highlighting proportions of a total or whole.</a:t>
            </a:r>
          </a:p>
          <a:p>
            <a:endParaRPr lang="en-US" altLang="zh-CN" dirty="0"/>
          </a:p>
          <a:p>
            <a:r>
              <a:rPr lang="zh-CN" altLang="en-US" dirty="0" smtClean="0"/>
              <a:t>突出整体或整体比例。</a:t>
            </a:r>
            <a:endParaRPr lang="zh-CN" altLang="en-US" dirty="0"/>
          </a:p>
        </p:txBody>
      </p:sp>
    </p:spTree>
    <p:extLst>
      <p:ext uri="{BB962C8B-B14F-4D97-AF65-F5344CB8AC3E}">
        <p14:creationId xmlns:p14="http://schemas.microsoft.com/office/powerpoint/2010/main" val="2884590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Column and bar chart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9302" y="1793917"/>
            <a:ext cx="7069540" cy="4255910"/>
          </a:xfrm>
        </p:spPr>
      </p:pic>
    </p:spTree>
    <p:extLst>
      <p:ext uri="{BB962C8B-B14F-4D97-AF65-F5344CB8AC3E}">
        <p14:creationId xmlns:p14="http://schemas.microsoft.com/office/powerpoint/2010/main" val="2040913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lgn="ctr">
              <a:buNone/>
            </a:pPr>
            <a:r>
              <a:rPr lang="en-US" altLang="zh-CN" sz="3600" b="1" dirty="0" smtClean="0">
                <a:latin typeface="Times New Roman" panose="02020603050405020304" pitchFamily="18" charset="0"/>
                <a:cs typeface="Times New Roman" panose="02020603050405020304" pitchFamily="18" charset="0"/>
              </a:rPr>
              <a:t> </a:t>
            </a:r>
            <a:endParaRPr lang="zh-CN" altLang="en-US" sz="3600" b="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801" y="2280100"/>
            <a:ext cx="5343809" cy="3186494"/>
          </a:xfrm>
          <a:prstGeom prst="rect">
            <a:avLst/>
          </a:prstGeom>
        </p:spPr>
      </p:pic>
    </p:spTree>
    <p:extLst>
      <p:ext uri="{BB962C8B-B14F-4D97-AF65-F5344CB8AC3E}">
        <p14:creationId xmlns:p14="http://schemas.microsoft.com/office/powerpoint/2010/main" val="3223716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Column and bar chart</a:t>
            </a:r>
            <a:endParaRPr lang="zh-CN" altLang="en-US" dirty="0"/>
          </a:p>
        </p:txBody>
      </p:sp>
      <p:sp>
        <p:nvSpPr>
          <p:cNvPr id="3" name="内容占位符 2"/>
          <p:cNvSpPr>
            <a:spLocks noGrp="1"/>
          </p:cNvSpPr>
          <p:nvPr>
            <p:ph idx="1"/>
          </p:nvPr>
        </p:nvSpPr>
        <p:spPr/>
        <p:txBody>
          <a:bodyPr/>
          <a:lstStyle/>
          <a:p>
            <a:r>
              <a:rPr lang="en-US" altLang="zh-CN" dirty="0" smtClean="0"/>
              <a:t>Column and bar charts are effective for comparing the values of different categories when they are independent of each other.</a:t>
            </a:r>
          </a:p>
          <a:p>
            <a:endParaRPr lang="en-US" altLang="zh-CN" dirty="0"/>
          </a:p>
          <a:p>
            <a:r>
              <a:rPr lang="zh-CN" altLang="en-US" dirty="0" smtClean="0"/>
              <a:t>有效地用于比较相互独立的不同类目的数值。</a:t>
            </a:r>
            <a:endParaRPr lang="en-US" altLang="zh-CN" dirty="0" smtClean="0"/>
          </a:p>
          <a:p>
            <a:endParaRPr lang="zh-CN" altLang="en-US" dirty="0"/>
          </a:p>
        </p:txBody>
      </p:sp>
    </p:spTree>
    <p:extLst>
      <p:ext uri="{BB962C8B-B14F-4D97-AF65-F5344CB8AC3E}">
        <p14:creationId xmlns:p14="http://schemas.microsoft.com/office/powerpoint/2010/main" val="4122156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Line chart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3702" y="1825924"/>
            <a:ext cx="5206194" cy="3130998"/>
          </a:xfrm>
        </p:spPr>
      </p:pic>
    </p:spTree>
    <p:extLst>
      <p:ext uri="{BB962C8B-B14F-4D97-AF65-F5344CB8AC3E}">
        <p14:creationId xmlns:p14="http://schemas.microsoft.com/office/powerpoint/2010/main" val="1143801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Line chart</a:t>
            </a:r>
            <a:endParaRPr lang="zh-CN" altLang="en-US" dirty="0"/>
          </a:p>
        </p:txBody>
      </p:sp>
      <p:sp>
        <p:nvSpPr>
          <p:cNvPr id="3" name="内容占位符 2"/>
          <p:cNvSpPr>
            <a:spLocks noGrp="1"/>
          </p:cNvSpPr>
          <p:nvPr>
            <p:ph idx="1"/>
          </p:nvPr>
        </p:nvSpPr>
        <p:spPr/>
        <p:txBody>
          <a:bodyPr/>
          <a:lstStyle/>
          <a:p>
            <a:r>
              <a:rPr lang="en-US" altLang="zh-CN" dirty="0" smtClean="0"/>
              <a:t>Line charts allow the display of a sequence of variables in time or space or the display of other dependent relationships(e.g. change over time).</a:t>
            </a:r>
          </a:p>
          <a:p>
            <a:endParaRPr lang="en-US" altLang="zh-CN" dirty="0"/>
          </a:p>
          <a:p>
            <a:r>
              <a:rPr lang="zh-CN" altLang="en-US" dirty="0" smtClean="0"/>
              <a:t>允许以时间或空间为变量的一系列依赖关系的展示或其他依赖关系的展示（如时间的转换）。</a:t>
            </a:r>
            <a:endParaRPr lang="zh-CN" altLang="en-US" dirty="0"/>
          </a:p>
        </p:txBody>
      </p:sp>
    </p:spTree>
    <p:extLst>
      <p:ext uri="{BB962C8B-B14F-4D97-AF65-F5344CB8AC3E}">
        <p14:creationId xmlns:p14="http://schemas.microsoft.com/office/powerpoint/2010/main" val="1149009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Radar chart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7666" y="1565300"/>
            <a:ext cx="6655593" cy="4385124"/>
          </a:xfrm>
        </p:spPr>
      </p:pic>
    </p:spTree>
    <p:extLst>
      <p:ext uri="{BB962C8B-B14F-4D97-AF65-F5344CB8AC3E}">
        <p14:creationId xmlns:p14="http://schemas.microsoft.com/office/powerpoint/2010/main" val="28849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Radar chart</a:t>
            </a:r>
            <a:endParaRPr lang="zh-CN" altLang="en-US" dirty="0"/>
          </a:p>
        </p:txBody>
      </p:sp>
      <p:sp>
        <p:nvSpPr>
          <p:cNvPr id="3" name="内容占位符 2"/>
          <p:cNvSpPr>
            <a:spLocks noGrp="1"/>
          </p:cNvSpPr>
          <p:nvPr>
            <p:ph idx="1"/>
          </p:nvPr>
        </p:nvSpPr>
        <p:spPr/>
        <p:txBody>
          <a:bodyPr/>
          <a:lstStyle/>
          <a:p>
            <a:r>
              <a:rPr lang="en-US" altLang="zh-CN" dirty="0" smtClean="0"/>
              <a:t>Radar charts are useful when categories are not directly comparable.</a:t>
            </a:r>
          </a:p>
          <a:p>
            <a:endParaRPr lang="en-US" altLang="zh-CN" dirty="0"/>
          </a:p>
          <a:p>
            <a:r>
              <a:rPr lang="zh-CN" altLang="en-US" dirty="0" smtClean="0"/>
              <a:t>类目不能直接比较时是有用的。</a:t>
            </a:r>
            <a:endParaRPr lang="zh-CN" altLang="en-US" dirty="0"/>
          </a:p>
        </p:txBody>
      </p:sp>
    </p:spTree>
    <p:extLst>
      <p:ext uri="{BB962C8B-B14F-4D97-AF65-F5344CB8AC3E}">
        <p14:creationId xmlns:p14="http://schemas.microsoft.com/office/powerpoint/2010/main" val="3478112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C:\Users\mistadu\AppData\Roaming\Tencent\Users\1439789020\QQ\WinTemp\RichOle\T~FVIXY(T9S)~X13CD2MWG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0"/>
            <a:ext cx="10321404"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6422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0125" y="365125"/>
            <a:ext cx="11203675" cy="1325563"/>
          </a:xfrm>
        </p:spPr>
        <p:txBody>
          <a:bodyPr/>
          <a:lstStyle/>
          <a:p>
            <a:r>
              <a:rPr lang="en-US" altLang="zh-CN" dirty="0" smtClean="0"/>
              <a:t>Figures are most appealing to the eye when they</a:t>
            </a:r>
            <a:endParaRPr lang="zh-CN" altLang="en-US" dirty="0"/>
          </a:p>
        </p:txBody>
      </p:sp>
      <p:sp>
        <p:nvSpPr>
          <p:cNvPr id="3" name="内容占位符 2"/>
          <p:cNvSpPr>
            <a:spLocks noGrp="1"/>
          </p:cNvSpPr>
          <p:nvPr>
            <p:ph idx="1"/>
          </p:nvPr>
        </p:nvSpPr>
        <p:spPr>
          <a:xfrm>
            <a:off x="150125" y="1825625"/>
            <a:ext cx="11203675" cy="4351338"/>
          </a:xfrm>
        </p:spPr>
        <p:txBody>
          <a:bodyPr/>
          <a:lstStyle/>
          <a:p>
            <a:r>
              <a:rPr lang="en-US" altLang="zh-CN" dirty="0" smtClean="0"/>
              <a:t>have 3:2 proportions;</a:t>
            </a:r>
          </a:p>
          <a:p>
            <a:r>
              <a:rPr lang="en-US" altLang="zh-CN" dirty="0" smtClean="0"/>
              <a:t>are boxed when there is relatively little ink in the figure;</a:t>
            </a:r>
          </a:p>
          <a:p>
            <a:r>
              <a:rPr lang="en-US" altLang="zh-CN" dirty="0" smtClean="0"/>
              <a:t>are unboxed if there are numerous lines, bars or columns.</a:t>
            </a:r>
          </a:p>
          <a:p>
            <a:endParaRPr lang="en-US" altLang="zh-CN" dirty="0"/>
          </a:p>
          <a:p>
            <a:r>
              <a:rPr lang="zh-CN" altLang="en-US" dirty="0" smtClean="0"/>
              <a:t>长宽</a:t>
            </a:r>
            <a:r>
              <a:rPr lang="en-US" altLang="zh-CN" dirty="0" smtClean="0"/>
              <a:t>3:2</a:t>
            </a:r>
            <a:r>
              <a:rPr lang="zh-CN" altLang="en-US" dirty="0" smtClean="0"/>
              <a:t>的比例</a:t>
            </a:r>
            <a:endParaRPr lang="en-US" altLang="zh-CN" dirty="0" smtClean="0"/>
          </a:p>
          <a:p>
            <a:r>
              <a:rPr lang="zh-CN" altLang="en-US" dirty="0"/>
              <a:t>图</a:t>
            </a:r>
            <a:r>
              <a:rPr lang="zh-CN" altLang="en-US" dirty="0" smtClean="0"/>
              <a:t>中内容相对较少时画出边框</a:t>
            </a:r>
            <a:endParaRPr lang="en-US" altLang="zh-CN" dirty="0" smtClean="0"/>
          </a:p>
          <a:p>
            <a:r>
              <a:rPr lang="zh-CN" altLang="en-US" dirty="0" smtClean="0"/>
              <a:t>如果</a:t>
            </a:r>
            <a:r>
              <a:rPr lang="zh-CN" altLang="en-US" dirty="0"/>
              <a:t>图</a:t>
            </a:r>
            <a:r>
              <a:rPr lang="zh-CN" altLang="en-US" dirty="0" smtClean="0"/>
              <a:t>中有许多的线条、条柱时不画边框</a:t>
            </a:r>
            <a:endParaRPr lang="en-US" altLang="zh-CN" dirty="0" smtClean="0"/>
          </a:p>
          <a:p>
            <a:endParaRPr lang="zh-CN" altLang="en-US" dirty="0"/>
          </a:p>
        </p:txBody>
      </p:sp>
    </p:spTree>
    <p:extLst>
      <p:ext uri="{BB962C8B-B14F-4D97-AF65-F5344CB8AC3E}">
        <p14:creationId xmlns:p14="http://schemas.microsoft.com/office/powerpoint/2010/main" val="3690768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Common weaknesses</a:t>
            </a:r>
            <a:endParaRPr lang="zh-CN" altLang="en-US" dirty="0"/>
          </a:p>
        </p:txBody>
      </p:sp>
      <p:sp>
        <p:nvSpPr>
          <p:cNvPr id="3" name="内容占位符 2"/>
          <p:cNvSpPr>
            <a:spLocks noGrp="1"/>
          </p:cNvSpPr>
          <p:nvPr>
            <p:ph idx="1"/>
          </p:nvPr>
        </p:nvSpPr>
        <p:spPr/>
        <p:txBody>
          <a:bodyPr/>
          <a:lstStyle/>
          <a:p>
            <a:r>
              <a:rPr lang="en-US" altLang="zh-CN" dirty="0" smtClean="0"/>
              <a:t>The </a:t>
            </a:r>
            <a:r>
              <a:rPr lang="en-US" altLang="zh-CN" dirty="0" smtClean="0">
                <a:solidFill>
                  <a:srgbClr val="FF0000"/>
                </a:solidFill>
              </a:rPr>
              <a:t>wrong figure type </a:t>
            </a:r>
            <a:r>
              <a:rPr lang="en-US" altLang="zh-CN" dirty="0" smtClean="0"/>
              <a:t>has been chosen and relationships between elements are not obvious when they are important or are apparent when they do not exist.</a:t>
            </a:r>
          </a:p>
          <a:p>
            <a:endParaRPr lang="en-US" altLang="zh-CN" dirty="0" smtClean="0"/>
          </a:p>
          <a:p>
            <a:r>
              <a:rPr lang="zh-CN" altLang="en-US" dirty="0" smtClean="0"/>
              <a:t>错误选择了图的类型，当各要素之间的相互关系很重要时没能明显地显示出来，或者当各要素之间不存在相互关系时却表现出明显的联系。</a:t>
            </a:r>
            <a:endParaRPr lang="zh-CN" altLang="en-US" dirty="0"/>
          </a:p>
        </p:txBody>
      </p:sp>
    </p:spTree>
    <p:extLst>
      <p:ext uri="{BB962C8B-B14F-4D97-AF65-F5344CB8AC3E}">
        <p14:creationId xmlns:p14="http://schemas.microsoft.com/office/powerpoint/2010/main" val="3380112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Common weaknesses</a:t>
            </a:r>
            <a:endParaRPr lang="zh-CN" altLang="en-US" dirty="0"/>
          </a:p>
        </p:txBody>
      </p:sp>
      <p:sp>
        <p:nvSpPr>
          <p:cNvPr id="3" name="内容占位符 2"/>
          <p:cNvSpPr>
            <a:spLocks noGrp="1"/>
          </p:cNvSpPr>
          <p:nvPr>
            <p:ph idx="1"/>
          </p:nvPr>
        </p:nvSpPr>
        <p:spPr/>
        <p:txBody>
          <a:bodyPr/>
          <a:lstStyle/>
          <a:p>
            <a:r>
              <a:rPr lang="en-US" altLang="zh-CN" dirty="0" smtClean="0"/>
              <a:t>Weak descriptive titles are used when a </a:t>
            </a:r>
            <a:r>
              <a:rPr lang="en-US" altLang="zh-CN" dirty="0" smtClean="0">
                <a:solidFill>
                  <a:srgbClr val="FF0000"/>
                </a:solidFill>
              </a:rPr>
              <a:t>story-telling title </a:t>
            </a:r>
            <a:r>
              <a:rPr lang="en-US" altLang="zh-CN" dirty="0" smtClean="0"/>
              <a:t>would be appropriate.</a:t>
            </a:r>
          </a:p>
          <a:p>
            <a:endParaRPr lang="en-US" altLang="zh-CN" dirty="0"/>
          </a:p>
          <a:p>
            <a:r>
              <a:rPr lang="zh-CN" altLang="en-US" dirty="0" smtClean="0"/>
              <a:t>当叙述性的标题适合作为图的标题时却用了弱的描述性标题</a:t>
            </a:r>
            <a:endParaRPr lang="zh-CN" altLang="en-US" dirty="0"/>
          </a:p>
        </p:txBody>
      </p:sp>
    </p:spTree>
    <p:extLst>
      <p:ext uri="{BB962C8B-B14F-4D97-AF65-F5344CB8AC3E}">
        <p14:creationId xmlns:p14="http://schemas.microsoft.com/office/powerpoint/2010/main" val="1293716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Common weaknesses</a:t>
            </a:r>
            <a:endParaRPr lang="zh-CN" altLang="en-US" dirty="0"/>
          </a:p>
        </p:txBody>
      </p:sp>
      <p:sp>
        <p:nvSpPr>
          <p:cNvPr id="3" name="内容占位符 2"/>
          <p:cNvSpPr>
            <a:spLocks noGrp="1"/>
          </p:cNvSpPr>
          <p:nvPr>
            <p:ph idx="1"/>
          </p:nvPr>
        </p:nvSpPr>
        <p:spPr/>
        <p:txBody>
          <a:bodyPr/>
          <a:lstStyle/>
          <a:p>
            <a:r>
              <a:rPr lang="en-US" altLang="zh-CN" dirty="0" smtClean="0"/>
              <a:t>Data already shown in the text or tables are </a:t>
            </a:r>
            <a:r>
              <a:rPr lang="en-US" altLang="zh-CN" dirty="0" smtClean="0">
                <a:solidFill>
                  <a:srgbClr val="FF0000"/>
                </a:solidFill>
              </a:rPr>
              <a:t>repeated</a:t>
            </a:r>
            <a:r>
              <a:rPr lang="en-US" altLang="zh-CN" dirty="0" smtClean="0"/>
              <a:t> in the figure.</a:t>
            </a:r>
          </a:p>
          <a:p>
            <a:endParaRPr lang="en-US" altLang="zh-CN" dirty="0"/>
          </a:p>
          <a:p>
            <a:r>
              <a:rPr lang="zh-CN" altLang="en-US" dirty="0" smtClean="0"/>
              <a:t>数据已经在正文文本或表中展示，却用图重复展示</a:t>
            </a:r>
            <a:endParaRPr lang="zh-CN" altLang="en-US" dirty="0"/>
          </a:p>
        </p:txBody>
      </p:sp>
    </p:spTree>
    <p:extLst>
      <p:ext uri="{BB962C8B-B14F-4D97-AF65-F5344CB8AC3E}">
        <p14:creationId xmlns:p14="http://schemas.microsoft.com/office/powerpoint/2010/main" val="2494364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4000" dirty="0" smtClean="0">
                <a:solidFill>
                  <a:srgbClr val="FF0000"/>
                </a:solidFill>
                <a:latin typeface="Times New Roman" panose="02020603050405020304" pitchFamily="18" charset="0"/>
                <a:cs typeface="Times New Roman" panose="02020603050405020304" pitchFamily="18" charset="0"/>
              </a:rPr>
              <a:t>Note: </a:t>
            </a:r>
            <a:r>
              <a:rPr lang="zh-CN" altLang="en-US" dirty="0" smtClean="0"/>
              <a:t>有些期刊允许或要求将</a:t>
            </a:r>
            <a:r>
              <a:rPr lang="en-US" altLang="zh-CN" dirty="0" smtClean="0"/>
              <a:t>results</a:t>
            </a:r>
            <a:r>
              <a:rPr lang="zh-CN" altLang="en-US" dirty="0" smtClean="0"/>
              <a:t>和</a:t>
            </a:r>
            <a:r>
              <a:rPr lang="en-US" altLang="zh-CN" dirty="0" smtClean="0"/>
              <a:t>discussion</a:t>
            </a:r>
            <a:r>
              <a:rPr lang="zh-CN" altLang="en-US" dirty="0" smtClean="0"/>
              <a:t>合并。</a:t>
            </a:r>
            <a:endParaRPr lang="zh-CN" altLang="en-US" dirty="0"/>
          </a:p>
        </p:txBody>
      </p:sp>
    </p:spTree>
    <p:extLst>
      <p:ext uri="{BB962C8B-B14F-4D97-AF65-F5344CB8AC3E}">
        <p14:creationId xmlns:p14="http://schemas.microsoft.com/office/powerpoint/2010/main" val="1150042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Common weaknesses</a:t>
            </a:r>
            <a:endParaRPr lang="zh-CN" altLang="en-US" dirty="0"/>
          </a:p>
        </p:txBody>
      </p:sp>
      <p:sp>
        <p:nvSpPr>
          <p:cNvPr id="3" name="内容占位符 2"/>
          <p:cNvSpPr>
            <a:spLocks noGrp="1"/>
          </p:cNvSpPr>
          <p:nvPr>
            <p:ph idx="1"/>
          </p:nvPr>
        </p:nvSpPr>
        <p:spPr/>
        <p:txBody>
          <a:bodyPr/>
          <a:lstStyle/>
          <a:p>
            <a:r>
              <a:rPr lang="en-US" altLang="zh-CN" dirty="0" smtClean="0"/>
              <a:t>The shape, shading, pattern or weight of symbols, markers, or lines does not emphasize </a:t>
            </a:r>
            <a:r>
              <a:rPr lang="en-US" altLang="zh-CN" dirty="0" smtClean="0">
                <a:solidFill>
                  <a:srgbClr val="FF0000"/>
                </a:solidFill>
              </a:rPr>
              <a:t>the main results </a:t>
            </a:r>
            <a:r>
              <a:rPr lang="en-US" altLang="zh-CN" dirty="0" smtClean="0"/>
              <a:t>or the story of the figures.</a:t>
            </a:r>
          </a:p>
          <a:p>
            <a:endParaRPr lang="en-US" altLang="zh-CN" dirty="0"/>
          </a:p>
          <a:p>
            <a:r>
              <a:rPr lang="zh-CN" altLang="en-US" dirty="0" smtClean="0"/>
              <a:t>图的形状、底纹、符号的类型或大小、标识、线条等并没有强调主要的实验结果或图要说明的结果。</a:t>
            </a:r>
            <a:endParaRPr lang="zh-CN" altLang="en-US" dirty="0"/>
          </a:p>
        </p:txBody>
      </p:sp>
    </p:spTree>
    <p:extLst>
      <p:ext uri="{BB962C8B-B14F-4D97-AF65-F5344CB8AC3E}">
        <p14:creationId xmlns:p14="http://schemas.microsoft.com/office/powerpoint/2010/main" val="317923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Common weaknesses</a:t>
            </a:r>
            <a:endParaRPr lang="zh-CN" altLang="en-US" dirty="0"/>
          </a:p>
        </p:txBody>
      </p:sp>
      <p:sp>
        <p:nvSpPr>
          <p:cNvPr id="3" name="内容占位符 2"/>
          <p:cNvSpPr>
            <a:spLocks noGrp="1"/>
          </p:cNvSpPr>
          <p:nvPr>
            <p:ph idx="1"/>
          </p:nvPr>
        </p:nvSpPr>
        <p:spPr/>
        <p:txBody>
          <a:bodyPr/>
          <a:lstStyle/>
          <a:p>
            <a:r>
              <a:rPr lang="en-US" altLang="zh-CN" dirty="0" smtClean="0"/>
              <a:t>The figure is </a:t>
            </a:r>
            <a:r>
              <a:rPr lang="en-US" altLang="zh-CN" dirty="0" smtClean="0">
                <a:solidFill>
                  <a:srgbClr val="FF0000"/>
                </a:solidFill>
              </a:rPr>
              <a:t>unnecessarily cluttered </a:t>
            </a:r>
            <a:r>
              <a:rPr lang="en-US" altLang="zh-CN" dirty="0" smtClean="0"/>
              <a:t>with lines, symbols, numbers, or poorly chosen axis scale divisions.</a:t>
            </a:r>
          </a:p>
          <a:p>
            <a:endParaRPr lang="en-US" altLang="zh-CN" dirty="0"/>
          </a:p>
          <a:p>
            <a:r>
              <a:rPr lang="zh-CN" altLang="en-US" dirty="0" smtClean="0"/>
              <a:t>图形让没必要的线条、符号、数字等搞得杂乱无章，或选择了不恰当的轴刻度。</a:t>
            </a:r>
            <a:endParaRPr lang="zh-CN" altLang="en-US" dirty="0"/>
          </a:p>
        </p:txBody>
      </p:sp>
    </p:spTree>
    <p:extLst>
      <p:ext uri="{BB962C8B-B14F-4D97-AF65-F5344CB8AC3E}">
        <p14:creationId xmlns:p14="http://schemas.microsoft.com/office/powerpoint/2010/main" val="4254490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Common weaknesses</a:t>
            </a:r>
            <a:endParaRPr lang="zh-CN" altLang="en-US" dirty="0"/>
          </a:p>
        </p:txBody>
      </p:sp>
      <p:sp>
        <p:nvSpPr>
          <p:cNvPr id="3" name="内容占位符 2"/>
          <p:cNvSpPr>
            <a:spLocks noGrp="1"/>
          </p:cNvSpPr>
          <p:nvPr>
            <p:ph idx="1"/>
          </p:nvPr>
        </p:nvSpPr>
        <p:spPr/>
        <p:txBody>
          <a:bodyPr/>
          <a:lstStyle/>
          <a:p>
            <a:r>
              <a:rPr lang="en-US" altLang="zh-CN" dirty="0" smtClean="0"/>
              <a:t>Numbers are included when the </a:t>
            </a:r>
            <a:r>
              <a:rPr lang="en-US" altLang="zh-CN" dirty="0" smtClean="0">
                <a:solidFill>
                  <a:srgbClr val="FF0000"/>
                </a:solidFill>
              </a:rPr>
              <a:t>exact values are not important </a:t>
            </a:r>
            <a:r>
              <a:rPr lang="en-US" altLang="zh-CN" dirty="0" smtClean="0"/>
              <a:t>to the story and the approximate values can be derived from the x and y axes.</a:t>
            </a:r>
          </a:p>
          <a:p>
            <a:endParaRPr lang="en-US" altLang="zh-CN" dirty="0"/>
          </a:p>
          <a:p>
            <a:r>
              <a:rPr lang="zh-CN" altLang="en-US" dirty="0" smtClean="0"/>
              <a:t>当大概的数值可以从</a:t>
            </a:r>
            <a:r>
              <a:rPr lang="en-US" altLang="zh-CN" dirty="0" smtClean="0"/>
              <a:t>x</a:t>
            </a:r>
            <a:r>
              <a:rPr lang="zh-CN" altLang="en-US" dirty="0" smtClean="0"/>
              <a:t>和</a:t>
            </a:r>
            <a:r>
              <a:rPr lang="en-US" altLang="zh-CN" dirty="0" smtClean="0"/>
              <a:t>y</a:t>
            </a:r>
            <a:r>
              <a:rPr lang="zh-CN" altLang="en-US" dirty="0" smtClean="0"/>
              <a:t>轴导出以及精确的数值对于研究结果并不重要时，图中却包含了具体的数字。</a:t>
            </a:r>
            <a:endParaRPr lang="zh-CN" altLang="en-US" dirty="0"/>
          </a:p>
        </p:txBody>
      </p:sp>
    </p:spTree>
    <p:extLst>
      <p:ext uri="{BB962C8B-B14F-4D97-AF65-F5344CB8AC3E}">
        <p14:creationId xmlns:p14="http://schemas.microsoft.com/office/powerpoint/2010/main" val="760242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Common weaknesses</a:t>
            </a:r>
            <a:endParaRPr lang="zh-CN" altLang="en-US" dirty="0"/>
          </a:p>
        </p:txBody>
      </p:sp>
      <p:sp>
        <p:nvSpPr>
          <p:cNvPr id="3" name="内容占位符 2"/>
          <p:cNvSpPr>
            <a:spLocks noGrp="1"/>
          </p:cNvSpPr>
          <p:nvPr>
            <p:ph idx="1"/>
          </p:nvPr>
        </p:nvSpPr>
        <p:spPr/>
        <p:txBody>
          <a:bodyPr/>
          <a:lstStyle/>
          <a:p>
            <a:r>
              <a:rPr lang="en-US" altLang="zh-CN" dirty="0" smtClean="0"/>
              <a:t>Data categories are not sorted to show priorities or important relationships between elements or the design of related figures is not consistent enough to </a:t>
            </a:r>
            <a:r>
              <a:rPr lang="en-US" altLang="zh-CN" dirty="0" smtClean="0">
                <a:solidFill>
                  <a:srgbClr val="FF0000"/>
                </a:solidFill>
              </a:rPr>
              <a:t>allow</a:t>
            </a:r>
            <a:r>
              <a:rPr lang="en-US" altLang="zh-CN" dirty="0" smtClean="0"/>
              <a:t> </a:t>
            </a:r>
            <a:r>
              <a:rPr lang="en-US" altLang="zh-CN" dirty="0" smtClean="0">
                <a:solidFill>
                  <a:srgbClr val="FF0000"/>
                </a:solidFill>
              </a:rPr>
              <a:t>rapid appraisal</a:t>
            </a:r>
            <a:r>
              <a:rPr lang="en-US" altLang="zh-CN" dirty="0" smtClean="0"/>
              <a:t>.</a:t>
            </a:r>
          </a:p>
          <a:p>
            <a:endParaRPr lang="en-US" altLang="zh-CN" dirty="0"/>
          </a:p>
          <a:p>
            <a:r>
              <a:rPr lang="zh-CN" altLang="en-US" dirty="0" smtClean="0"/>
              <a:t>数据没有按类别分类说明前后顺序，或者个要素之间的重要联系或相关联的图的涉及并不足够一致而不能做出快速的评价比较。</a:t>
            </a:r>
            <a:endParaRPr lang="zh-CN" altLang="en-US" dirty="0"/>
          </a:p>
        </p:txBody>
      </p:sp>
    </p:spTree>
    <p:extLst>
      <p:ext uri="{BB962C8B-B14F-4D97-AF65-F5344CB8AC3E}">
        <p14:creationId xmlns:p14="http://schemas.microsoft.com/office/powerpoint/2010/main" val="2801120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Designing tables</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3846" y="1842609"/>
            <a:ext cx="5124308" cy="3386343"/>
          </a:xfrm>
        </p:spPr>
      </p:pic>
    </p:spTree>
    <p:extLst>
      <p:ext uri="{BB962C8B-B14F-4D97-AF65-F5344CB8AC3E}">
        <p14:creationId xmlns:p14="http://schemas.microsoft.com/office/powerpoint/2010/main" val="40560439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Common weaknesses</a:t>
            </a:r>
            <a:endParaRPr lang="zh-CN" altLang="en-US" dirty="0"/>
          </a:p>
        </p:txBody>
      </p:sp>
      <p:sp>
        <p:nvSpPr>
          <p:cNvPr id="3" name="内容占位符 2"/>
          <p:cNvSpPr>
            <a:spLocks noGrp="1"/>
          </p:cNvSpPr>
          <p:nvPr>
            <p:ph idx="1"/>
          </p:nvPr>
        </p:nvSpPr>
        <p:spPr/>
        <p:txBody>
          <a:bodyPr/>
          <a:lstStyle/>
          <a:p>
            <a:r>
              <a:rPr lang="en-US" altLang="zh-CN" dirty="0" smtClean="0"/>
              <a:t>Weak descriptive titles are used when </a:t>
            </a:r>
            <a:r>
              <a:rPr lang="en-US" altLang="zh-CN" dirty="0" smtClean="0">
                <a:solidFill>
                  <a:srgbClr val="FF0000"/>
                </a:solidFill>
              </a:rPr>
              <a:t>a story-telling title </a:t>
            </a:r>
            <a:r>
              <a:rPr lang="en-US" altLang="zh-CN" dirty="0" smtClean="0"/>
              <a:t>would be appropriate.</a:t>
            </a:r>
          </a:p>
          <a:p>
            <a:endParaRPr lang="en-US" altLang="zh-CN" dirty="0" smtClean="0"/>
          </a:p>
          <a:p>
            <a:r>
              <a:rPr lang="zh-CN" altLang="en-US" dirty="0" smtClean="0"/>
              <a:t>当适合用叙述性表头时使用了弱的描述性表头。</a:t>
            </a:r>
            <a:endParaRPr lang="zh-CN" altLang="en-US" dirty="0"/>
          </a:p>
        </p:txBody>
      </p:sp>
    </p:spTree>
    <p:extLst>
      <p:ext uri="{BB962C8B-B14F-4D97-AF65-F5344CB8AC3E}">
        <p14:creationId xmlns:p14="http://schemas.microsoft.com/office/powerpoint/2010/main" val="3051882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Common weaknesses</a:t>
            </a:r>
            <a:endParaRPr lang="zh-CN" altLang="en-US" dirty="0"/>
          </a:p>
        </p:txBody>
      </p:sp>
      <p:sp>
        <p:nvSpPr>
          <p:cNvPr id="3" name="内容占位符 2"/>
          <p:cNvSpPr>
            <a:spLocks noGrp="1"/>
          </p:cNvSpPr>
          <p:nvPr>
            <p:ph idx="1"/>
          </p:nvPr>
        </p:nvSpPr>
        <p:spPr/>
        <p:txBody>
          <a:bodyPr/>
          <a:lstStyle/>
          <a:p>
            <a:r>
              <a:rPr lang="en-US" altLang="zh-CN" dirty="0" smtClean="0"/>
              <a:t>Inclusion of </a:t>
            </a:r>
            <a:r>
              <a:rPr lang="en-US" altLang="zh-CN" dirty="0" smtClean="0">
                <a:solidFill>
                  <a:srgbClr val="FF0000"/>
                </a:solidFill>
              </a:rPr>
              <a:t>unnecessary or redundant </a:t>
            </a:r>
            <a:r>
              <a:rPr lang="en-US" altLang="zh-CN" dirty="0" smtClean="0"/>
              <a:t>data</a:t>
            </a:r>
          </a:p>
          <a:p>
            <a:endParaRPr lang="en-US" altLang="zh-CN" dirty="0"/>
          </a:p>
          <a:p>
            <a:r>
              <a:rPr lang="zh-CN" altLang="en-US" dirty="0" smtClean="0"/>
              <a:t>表中包含了不必要的数据或冗余的数据</a:t>
            </a:r>
            <a:endParaRPr lang="zh-CN" altLang="en-US" dirty="0"/>
          </a:p>
        </p:txBody>
      </p:sp>
    </p:spTree>
    <p:extLst>
      <p:ext uri="{BB962C8B-B14F-4D97-AF65-F5344CB8AC3E}">
        <p14:creationId xmlns:p14="http://schemas.microsoft.com/office/powerpoint/2010/main" val="37040532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Common weaknesses</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Omission of data necessary </a:t>
            </a:r>
            <a:r>
              <a:rPr lang="en-US" altLang="zh-CN" dirty="0" smtClean="0"/>
              <a:t>for the reader to make important calculations from experimental data.</a:t>
            </a:r>
          </a:p>
          <a:p>
            <a:endParaRPr lang="en-US" altLang="zh-CN" dirty="0"/>
          </a:p>
          <a:p>
            <a:r>
              <a:rPr lang="zh-CN" altLang="en-US" dirty="0" smtClean="0"/>
              <a:t>表中遗漏了必要的数据，这些数据可以使读者通过实验数据做一些重要的计算。</a:t>
            </a:r>
            <a:endParaRPr lang="zh-CN" altLang="en-US" dirty="0"/>
          </a:p>
        </p:txBody>
      </p:sp>
    </p:spTree>
    <p:extLst>
      <p:ext uri="{BB962C8B-B14F-4D97-AF65-F5344CB8AC3E}">
        <p14:creationId xmlns:p14="http://schemas.microsoft.com/office/powerpoint/2010/main" val="1927096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Common weaknesses</a:t>
            </a:r>
            <a:endParaRPr lang="zh-CN" altLang="en-US" dirty="0"/>
          </a:p>
        </p:txBody>
      </p:sp>
      <p:sp>
        <p:nvSpPr>
          <p:cNvPr id="3" name="内容占位符 2"/>
          <p:cNvSpPr>
            <a:spLocks noGrp="1"/>
          </p:cNvSpPr>
          <p:nvPr>
            <p:ph idx="1"/>
          </p:nvPr>
        </p:nvSpPr>
        <p:spPr/>
        <p:txBody>
          <a:bodyPr/>
          <a:lstStyle/>
          <a:p>
            <a:r>
              <a:rPr lang="en-US" altLang="zh-CN" dirty="0" smtClean="0"/>
              <a:t>Table not arranged to </a:t>
            </a:r>
            <a:r>
              <a:rPr lang="en-US" altLang="zh-CN" dirty="0" smtClean="0">
                <a:solidFill>
                  <a:srgbClr val="FF0000"/>
                </a:solidFill>
              </a:rPr>
              <a:t>highlight the most significant results</a:t>
            </a:r>
            <a:r>
              <a:rPr lang="en-US" altLang="zh-CN" dirty="0" smtClean="0"/>
              <a:t>.</a:t>
            </a:r>
          </a:p>
          <a:p>
            <a:endParaRPr lang="en-US" altLang="zh-CN" dirty="0"/>
          </a:p>
          <a:p>
            <a:r>
              <a:rPr lang="zh-CN" altLang="en-US" dirty="0" smtClean="0"/>
              <a:t>表格没有正确排列以说明各要素之间的重要联系。</a:t>
            </a:r>
            <a:endParaRPr lang="zh-CN" altLang="en-US" dirty="0"/>
          </a:p>
        </p:txBody>
      </p:sp>
    </p:spTree>
    <p:extLst>
      <p:ext uri="{BB962C8B-B14F-4D97-AF65-F5344CB8AC3E}">
        <p14:creationId xmlns:p14="http://schemas.microsoft.com/office/powerpoint/2010/main" val="4190600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Common weaknesses</a:t>
            </a:r>
            <a:endParaRPr lang="zh-CN" altLang="en-US" dirty="0"/>
          </a:p>
        </p:txBody>
      </p:sp>
      <p:sp>
        <p:nvSpPr>
          <p:cNvPr id="3" name="内容占位符 2"/>
          <p:cNvSpPr>
            <a:spLocks noGrp="1"/>
          </p:cNvSpPr>
          <p:nvPr>
            <p:ph idx="1"/>
          </p:nvPr>
        </p:nvSpPr>
        <p:spPr/>
        <p:txBody>
          <a:bodyPr/>
          <a:lstStyle/>
          <a:p>
            <a:r>
              <a:rPr lang="en-US" altLang="zh-CN" dirty="0" smtClean="0"/>
              <a:t>Data not sorted to show </a:t>
            </a:r>
            <a:r>
              <a:rPr lang="en-US" altLang="zh-CN" dirty="0" smtClean="0">
                <a:solidFill>
                  <a:srgbClr val="FF0000"/>
                </a:solidFill>
              </a:rPr>
              <a:t>important relationships </a:t>
            </a:r>
            <a:r>
              <a:rPr lang="en-US" altLang="zh-CN" dirty="0" smtClean="0"/>
              <a:t>between elements.</a:t>
            </a:r>
          </a:p>
          <a:p>
            <a:endParaRPr lang="en-US" altLang="zh-CN" dirty="0"/>
          </a:p>
          <a:p>
            <a:r>
              <a:rPr lang="zh-CN" altLang="en-US" dirty="0" smtClean="0"/>
              <a:t>表中数据没有分类说明各要素之间的重要联系。</a:t>
            </a:r>
            <a:endParaRPr lang="zh-CN" altLang="en-US" dirty="0"/>
          </a:p>
        </p:txBody>
      </p:sp>
    </p:spTree>
    <p:extLst>
      <p:ext uri="{BB962C8B-B14F-4D97-AF65-F5344CB8AC3E}">
        <p14:creationId xmlns:p14="http://schemas.microsoft.com/office/powerpoint/2010/main" val="258641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“结果”是作者贡献的集中反映，是整篇论文的立足点，因此也可以说是</a:t>
            </a:r>
            <a:r>
              <a:rPr lang="zh-CN" altLang="en-US" dirty="0" smtClean="0">
                <a:solidFill>
                  <a:srgbClr val="FF0000"/>
                </a:solidFill>
              </a:rPr>
              <a:t>论文中最重要的</a:t>
            </a:r>
            <a:r>
              <a:rPr lang="zh-CN" altLang="en-US" dirty="0" smtClean="0"/>
              <a:t>部分。</a:t>
            </a:r>
            <a:endParaRPr lang="en-US" altLang="zh-CN" dirty="0" smtClean="0"/>
          </a:p>
          <a:p>
            <a:endParaRPr lang="en-US" altLang="zh-CN" dirty="0"/>
          </a:p>
          <a:p>
            <a:r>
              <a:rPr lang="zh-CN" altLang="en-US" dirty="0" smtClean="0"/>
              <a:t>论文的前部分（引言、材料与方法）是为了解释为什么和如何获得这些结果，后部分（讨论）则是为了解释这些结果的蕴含。</a:t>
            </a:r>
            <a:endParaRPr lang="zh-CN" altLang="en-US" dirty="0"/>
          </a:p>
        </p:txBody>
      </p:sp>
    </p:spTree>
    <p:extLst>
      <p:ext uri="{BB962C8B-B14F-4D97-AF65-F5344CB8AC3E}">
        <p14:creationId xmlns:p14="http://schemas.microsoft.com/office/powerpoint/2010/main" val="7025088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Figure legends and table titles</a:t>
            </a:r>
            <a:endParaRPr lang="zh-CN" altLang="en-US" dirty="0"/>
          </a:p>
        </p:txBody>
      </p:sp>
      <p:sp>
        <p:nvSpPr>
          <p:cNvPr id="3" name="内容占位符 2"/>
          <p:cNvSpPr>
            <a:spLocks noGrp="1"/>
          </p:cNvSpPr>
          <p:nvPr>
            <p:ph idx="1"/>
          </p:nvPr>
        </p:nvSpPr>
        <p:spPr/>
        <p:txBody>
          <a:bodyPr>
            <a:normAutofit/>
          </a:bodyPr>
          <a:lstStyle/>
          <a:p>
            <a:r>
              <a:rPr lang="en-US" altLang="zh-CN" sz="3600" dirty="0" smtClean="0"/>
              <a:t>Figure legends and table titles should explain what the data being presented are and highlight the key points of the part of the results story presented there. </a:t>
            </a:r>
            <a:r>
              <a:rPr lang="en-US" altLang="zh-CN" sz="3600" dirty="0" smtClean="0">
                <a:solidFill>
                  <a:srgbClr val="FF0000"/>
                </a:solidFill>
              </a:rPr>
              <a:t>The key point of the story presented should stand alone</a:t>
            </a:r>
            <a:r>
              <a:rPr lang="en-US" altLang="zh-CN" sz="3600" dirty="0" smtClean="0"/>
              <a:t>; i.e. the reader should not need to read the rest of the text to understand them.</a:t>
            </a:r>
            <a:endParaRPr lang="zh-CN" altLang="en-US" sz="3600" dirty="0"/>
          </a:p>
        </p:txBody>
      </p:sp>
    </p:spTree>
    <p:extLst>
      <p:ext uri="{BB962C8B-B14F-4D97-AF65-F5344CB8AC3E}">
        <p14:creationId xmlns:p14="http://schemas.microsoft.com/office/powerpoint/2010/main" val="933891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9433" y="365125"/>
            <a:ext cx="11505063" cy="1325563"/>
          </a:xfrm>
        </p:spPr>
        <p:txBody>
          <a:bodyPr/>
          <a:lstStyle/>
          <a:p>
            <a:r>
              <a:rPr lang="en-US" altLang="zh-CN" dirty="0" smtClean="0"/>
              <a:t>Figure legends have a general form with five parts.</a:t>
            </a:r>
            <a:endParaRPr lang="zh-CN" altLang="en-US" dirty="0"/>
          </a:p>
        </p:txBody>
      </p:sp>
      <p:sp>
        <p:nvSpPr>
          <p:cNvPr id="3" name="内容占位符 2"/>
          <p:cNvSpPr>
            <a:spLocks noGrp="1"/>
          </p:cNvSpPr>
          <p:nvPr>
            <p:ph idx="1"/>
          </p:nvPr>
        </p:nvSpPr>
        <p:spPr>
          <a:xfrm>
            <a:off x="504967" y="1825625"/>
            <a:ext cx="10848833" cy="4351338"/>
          </a:xfrm>
        </p:spPr>
        <p:txBody>
          <a:bodyPr/>
          <a:lstStyle/>
          <a:p>
            <a:r>
              <a:rPr lang="en-US" altLang="zh-CN" dirty="0" smtClean="0"/>
              <a:t>1. A title which summarizes what the figure is about.</a:t>
            </a:r>
          </a:p>
          <a:p>
            <a:r>
              <a:rPr lang="en-US" altLang="zh-CN" dirty="0" smtClean="0"/>
              <a:t>2. Details of results or models shown in the figure or supplementary to the figure.</a:t>
            </a:r>
          </a:p>
          <a:p>
            <a:r>
              <a:rPr lang="en-US" altLang="zh-CN" dirty="0" smtClean="0"/>
              <a:t>3. Additional explanation of the components of the figure, methods used, or essential details of the figure’s contribution to the results story.</a:t>
            </a:r>
          </a:p>
          <a:p>
            <a:r>
              <a:rPr lang="en-US" altLang="zh-CN" dirty="0" smtClean="0"/>
              <a:t>4. Description of the units or statistical notation included.</a:t>
            </a:r>
          </a:p>
          <a:p>
            <a:r>
              <a:rPr lang="en-US" altLang="zh-CN" dirty="0" smtClean="0"/>
              <a:t>5. Explanation of any other symbols or notation used.</a:t>
            </a:r>
          </a:p>
          <a:p>
            <a:endParaRPr lang="zh-CN" altLang="en-US" dirty="0"/>
          </a:p>
        </p:txBody>
      </p:sp>
    </p:spTree>
    <p:extLst>
      <p:ext uri="{BB962C8B-B14F-4D97-AF65-F5344CB8AC3E}">
        <p14:creationId xmlns:p14="http://schemas.microsoft.com/office/powerpoint/2010/main" val="491207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9433" y="365125"/>
            <a:ext cx="11505063" cy="1325563"/>
          </a:xfrm>
        </p:spPr>
        <p:txBody>
          <a:bodyPr/>
          <a:lstStyle/>
          <a:p>
            <a:r>
              <a:rPr lang="en-US" altLang="zh-CN" dirty="0" smtClean="0"/>
              <a:t>Figure legends have a general form with five parts.</a:t>
            </a:r>
            <a:endParaRPr lang="zh-CN" altLang="en-US" dirty="0"/>
          </a:p>
        </p:txBody>
      </p:sp>
      <p:sp>
        <p:nvSpPr>
          <p:cNvPr id="3" name="内容占位符 2"/>
          <p:cNvSpPr>
            <a:spLocks noGrp="1"/>
          </p:cNvSpPr>
          <p:nvPr>
            <p:ph idx="1"/>
          </p:nvPr>
        </p:nvSpPr>
        <p:spPr>
          <a:xfrm>
            <a:off x="504967" y="1825625"/>
            <a:ext cx="10848833" cy="4351338"/>
          </a:xfrm>
        </p:spPr>
        <p:txBody>
          <a:bodyPr/>
          <a:lstStyle/>
          <a:p>
            <a:r>
              <a:rPr lang="en-US" altLang="zh-CN" dirty="0" smtClean="0"/>
              <a:t>1. </a:t>
            </a:r>
            <a:r>
              <a:rPr lang="zh-CN" altLang="en-US" dirty="0" smtClean="0"/>
              <a:t>标题是图中所述内容的概要。</a:t>
            </a:r>
            <a:endParaRPr lang="en-US" altLang="zh-CN" dirty="0" smtClean="0"/>
          </a:p>
          <a:p>
            <a:r>
              <a:rPr lang="en-US" altLang="zh-CN" dirty="0" smtClean="0"/>
              <a:t>2. </a:t>
            </a:r>
            <a:r>
              <a:rPr lang="zh-CN" altLang="en-US" dirty="0" smtClean="0"/>
              <a:t>图中所示的详情结果或模型，或对图的补充说明。</a:t>
            </a:r>
            <a:endParaRPr lang="en-US" altLang="zh-CN" dirty="0" smtClean="0"/>
          </a:p>
          <a:p>
            <a:r>
              <a:rPr lang="en-US" altLang="zh-CN" dirty="0" smtClean="0"/>
              <a:t>3. </a:t>
            </a:r>
            <a:r>
              <a:rPr lang="zh-CN" altLang="en-US" dirty="0"/>
              <a:t>图</a:t>
            </a:r>
            <a:r>
              <a:rPr lang="zh-CN" altLang="en-US" dirty="0" smtClean="0"/>
              <a:t>中要素的附加解释、所用的方法或图对论文结果所作贡献的基本详情。</a:t>
            </a:r>
            <a:endParaRPr lang="en-US" altLang="zh-CN" dirty="0" smtClean="0"/>
          </a:p>
          <a:p>
            <a:r>
              <a:rPr lang="en-US" altLang="zh-CN" dirty="0" smtClean="0"/>
              <a:t>4. </a:t>
            </a:r>
            <a:r>
              <a:rPr lang="zh-CN" altLang="en-US" dirty="0" smtClean="0"/>
              <a:t>单位的说明或统计符号的说明。</a:t>
            </a:r>
            <a:endParaRPr lang="en-US" altLang="zh-CN" dirty="0" smtClean="0"/>
          </a:p>
          <a:p>
            <a:r>
              <a:rPr lang="en-US" altLang="zh-CN" dirty="0" smtClean="0"/>
              <a:t>5. </a:t>
            </a:r>
            <a:r>
              <a:rPr lang="zh-CN" altLang="en-US" dirty="0" smtClean="0"/>
              <a:t>所用其他符号或标记的说明。</a:t>
            </a:r>
            <a:endParaRPr lang="en-US" altLang="zh-CN" dirty="0" smtClean="0"/>
          </a:p>
          <a:p>
            <a:r>
              <a:rPr lang="en-US" altLang="zh-CN" dirty="0" smtClean="0"/>
              <a:t>【</a:t>
            </a:r>
            <a:r>
              <a:rPr lang="zh-CN" altLang="en-US" dirty="0" smtClean="0"/>
              <a:t>不一定都有</a:t>
            </a:r>
            <a:r>
              <a:rPr lang="en-US" altLang="zh-CN" dirty="0" smtClean="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844" y="3792443"/>
            <a:ext cx="2911239" cy="2375681"/>
          </a:xfrm>
          <a:prstGeom prst="rect">
            <a:avLst/>
          </a:prstGeom>
        </p:spPr>
      </p:pic>
    </p:spTree>
    <p:extLst>
      <p:ext uri="{BB962C8B-B14F-4D97-AF65-F5344CB8AC3E}">
        <p14:creationId xmlns:p14="http://schemas.microsoft.com/office/powerpoint/2010/main" val="35350095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2263"/>
            <a:ext cx="10515600" cy="5644700"/>
          </a:xfrm>
        </p:spPr>
        <p:txBody>
          <a:bodyPr>
            <a:normAutofit/>
          </a:bodyPr>
          <a:lstStyle/>
          <a:p>
            <a:pPr algn="just"/>
            <a:r>
              <a:rPr lang="en-US" altLang="zh-CN" sz="3200" dirty="0" smtClean="0">
                <a:latin typeface="Times New Roman" panose="02020603050405020304" pitchFamily="18" charset="0"/>
                <a:cs typeface="Times New Roman" panose="02020603050405020304" pitchFamily="18" charset="0"/>
              </a:rPr>
              <a:t>The purpose of tables and figures is to report data too numerous or complicated to be described adequately in the text and / or to reveal trends or patterns of the data. Since not all results deserve a separate table or figure, it is important to </a:t>
            </a:r>
            <a:r>
              <a:rPr lang="en-US" altLang="zh-CN" sz="3200" dirty="0" smtClean="0">
                <a:solidFill>
                  <a:srgbClr val="FF0000"/>
                </a:solidFill>
                <a:latin typeface="Times New Roman" panose="02020603050405020304" pitchFamily="18" charset="0"/>
                <a:cs typeface="Times New Roman" panose="02020603050405020304" pitchFamily="18" charset="0"/>
              </a:rPr>
              <a:t>plan</a:t>
            </a:r>
            <a:r>
              <a:rPr lang="en-US" altLang="zh-CN" sz="3200" dirty="0" smtClean="0">
                <a:latin typeface="Times New Roman" panose="02020603050405020304" pitchFamily="18" charset="0"/>
                <a:cs typeface="Times New Roman" panose="02020603050405020304" pitchFamily="18" charset="0"/>
              </a:rPr>
              <a:t> which results should be expressed in tables or figures and which data can be left out; too much data can become monotonous (</a:t>
            </a:r>
            <a:r>
              <a:rPr lang="zh-CN" altLang="en-US" sz="3200" dirty="0" smtClean="0">
                <a:latin typeface="Times New Roman" panose="02020603050405020304" pitchFamily="18" charset="0"/>
                <a:cs typeface="Times New Roman" panose="02020603050405020304" pitchFamily="18" charset="0"/>
              </a:rPr>
              <a:t>单调的</a:t>
            </a:r>
            <a:r>
              <a:rPr lang="en-US" altLang="zh-CN" sz="3200" dirty="0" smtClean="0">
                <a:latin typeface="Times New Roman" panose="02020603050405020304" pitchFamily="18" charset="0"/>
                <a:cs typeface="Times New Roman" panose="02020603050405020304" pitchFamily="18" charset="0"/>
              </a:rPr>
              <a:t>) for the reader.</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51942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453741"/>
          </a:xfrm>
        </p:spPr>
        <p:txBody>
          <a:bodyPr>
            <a:normAutofit fontScale="90000"/>
          </a:bodyPr>
          <a:lstStyle/>
          <a:p>
            <a:r>
              <a:rPr lang="en-US" altLang="zh-CN" dirty="0" smtClean="0"/>
              <a:t>General Suggestions </a:t>
            </a:r>
            <a:endParaRPr lang="zh-CN" altLang="en-US" dirty="0"/>
          </a:p>
        </p:txBody>
      </p:sp>
      <p:sp>
        <p:nvSpPr>
          <p:cNvPr id="3" name="内容占位符 2"/>
          <p:cNvSpPr>
            <a:spLocks noGrp="1"/>
          </p:cNvSpPr>
          <p:nvPr>
            <p:ph idx="1"/>
          </p:nvPr>
        </p:nvSpPr>
        <p:spPr>
          <a:xfrm>
            <a:off x="838200" y="818866"/>
            <a:ext cx="10515600" cy="5358097"/>
          </a:xfrm>
        </p:spPr>
        <p:txBody>
          <a:bodyPr/>
          <a:lstStyle/>
          <a:p>
            <a:r>
              <a:rPr lang="en-US" altLang="zh-CN" dirty="0" smtClean="0"/>
              <a:t>1. Limit the number of tables and figures and only illustrate results (1) that are relevant to the questions posed in the introduction, and (2) that could not be presented adequately in the text.</a:t>
            </a:r>
          </a:p>
          <a:p>
            <a:r>
              <a:rPr lang="en-US" altLang="zh-CN" dirty="0" smtClean="0"/>
              <a:t>2. Write a title for each table and figure. It should be possible for the reader to know exactly what they are looking at without referring to the text.</a:t>
            </a:r>
          </a:p>
          <a:p>
            <a:r>
              <a:rPr lang="en-US" altLang="zh-CN" dirty="0" smtClean="0"/>
              <a:t>3. Number each table and figure in the order in which they are referred to in the text (tables and figures are numbered separately).</a:t>
            </a:r>
          </a:p>
          <a:p>
            <a:r>
              <a:rPr lang="en-US" altLang="zh-CN" dirty="0" smtClean="0"/>
              <a:t>4. Place the tables and figures at the attached appendices if they may interrupt reading.</a:t>
            </a:r>
          </a:p>
          <a:p>
            <a:r>
              <a:rPr lang="en-US" altLang="zh-CN" dirty="0" smtClean="0"/>
              <a:t>5. Be sure all tables and figures are referred to in the text.</a:t>
            </a:r>
            <a:endParaRPr lang="zh-CN" altLang="en-US" dirty="0"/>
          </a:p>
        </p:txBody>
      </p:sp>
    </p:spTree>
    <p:extLst>
      <p:ext uri="{BB962C8B-B14F-4D97-AF65-F5344CB8AC3E}">
        <p14:creationId xmlns:p14="http://schemas.microsoft.com/office/powerpoint/2010/main" val="271049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2955" y="365126"/>
            <a:ext cx="11627893" cy="740344"/>
          </a:xfrm>
        </p:spPr>
        <p:txBody>
          <a:bodyPr>
            <a:normAutofit fontScale="90000"/>
          </a:bodyPr>
          <a:lstStyle/>
          <a:p>
            <a:r>
              <a:rPr lang="en-US" altLang="zh-CN" sz="2400" b="1" dirty="0" smtClean="0">
                <a:latin typeface="Times New Roman" panose="02020603050405020304" pitchFamily="18" charset="0"/>
                <a:cs typeface="Times New Roman" panose="02020603050405020304" pitchFamily="18" charset="0"/>
              </a:rPr>
              <a:t>Table 1 Percentage of Consumers’ Perceptions on Genetically Modified Food Safety for Human Consumption in Urban China by Year (2002-2012, %)</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2744968590"/>
              </p:ext>
            </p:extLst>
          </p:nvPr>
        </p:nvGraphicFramePr>
        <p:xfrm>
          <a:off x="838200" y="1825625"/>
          <a:ext cx="10515600" cy="320040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algn="ctr"/>
                      <a:r>
                        <a:rPr lang="en-US" altLang="zh-CN" sz="2400" dirty="0" smtClean="0">
                          <a:solidFill>
                            <a:schemeClr val="tx1"/>
                          </a:solidFill>
                        </a:rPr>
                        <a:t>Year </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chemeClr val="tx1"/>
                          </a:solidFill>
                        </a:rPr>
                        <a:t>Unsafe </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chemeClr val="tx1"/>
                          </a:solidFill>
                        </a:rPr>
                        <a:t>Safe</a:t>
                      </a:r>
                      <a:r>
                        <a:rPr lang="en-US" altLang="zh-CN" sz="2400" baseline="0" dirty="0" smtClean="0">
                          <a:solidFill>
                            <a:schemeClr val="tx1"/>
                          </a:solidFill>
                        </a:rPr>
                        <a:t> </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chemeClr val="tx1"/>
                          </a:solidFill>
                        </a:rPr>
                        <a:t>No idea</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400" dirty="0" smtClean="0">
                          <a:solidFill>
                            <a:schemeClr val="tx1"/>
                          </a:solidFill>
                        </a:rPr>
                        <a:t>2002</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chemeClr val="tx1"/>
                          </a:solidFill>
                        </a:rPr>
                        <a:t>13</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chemeClr val="tx1"/>
                          </a:solidFill>
                        </a:rPr>
                        <a:t>37</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chemeClr val="tx1"/>
                          </a:solidFill>
                        </a:rPr>
                        <a:t>50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400" dirty="0" smtClean="0">
                          <a:solidFill>
                            <a:schemeClr val="tx1"/>
                          </a:solidFill>
                        </a:rPr>
                        <a:t>2003a</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chemeClr val="tx1"/>
                          </a:solidFill>
                        </a:rPr>
                        <a:t>16</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chemeClr val="tx1"/>
                          </a:solidFill>
                        </a:rPr>
                        <a:t>35</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chemeClr val="tx1"/>
                          </a:solidFill>
                        </a:rPr>
                        <a:t>49</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400" dirty="0" smtClean="0">
                          <a:solidFill>
                            <a:schemeClr val="tx1"/>
                          </a:solidFill>
                        </a:rPr>
                        <a:t>2003b</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chemeClr val="tx1"/>
                          </a:solidFill>
                        </a:rPr>
                        <a:t>13</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chemeClr val="tx1"/>
                          </a:solidFill>
                        </a:rPr>
                        <a:t>38</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chemeClr val="tx1"/>
                          </a:solidFill>
                        </a:rPr>
                        <a:t>49</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400" dirty="0" smtClean="0">
                          <a:solidFill>
                            <a:schemeClr val="tx1"/>
                          </a:solidFill>
                        </a:rPr>
                        <a:t>2010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chemeClr val="tx1"/>
                          </a:solidFill>
                        </a:rPr>
                        <a:t>18</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chemeClr val="tx1"/>
                          </a:solidFill>
                        </a:rPr>
                        <a:t>29</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chemeClr val="tx1"/>
                          </a:solidFill>
                        </a:rPr>
                        <a:t>53</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400" dirty="0" smtClean="0">
                          <a:solidFill>
                            <a:schemeClr val="tx1"/>
                          </a:solidFill>
                        </a:rPr>
                        <a:t>2012</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chemeClr val="tx1"/>
                          </a:solidFill>
                        </a:rPr>
                        <a:t>45</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chemeClr val="tx1"/>
                          </a:solidFill>
                        </a:rPr>
                        <a:t>13</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chemeClr val="tx1"/>
                          </a:solidFill>
                        </a:rPr>
                        <a:t>42</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400" dirty="0" smtClean="0">
                          <a:solidFill>
                            <a:schemeClr val="tx1"/>
                          </a:solidFill>
                        </a:rPr>
                        <a:t>average</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chemeClr val="tx1"/>
                          </a:solidFill>
                        </a:rPr>
                        <a:t>26</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chemeClr val="tx1"/>
                          </a:solidFill>
                        </a:rPr>
                        <a:t>27</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smtClean="0">
                          <a:solidFill>
                            <a:schemeClr val="tx1"/>
                          </a:solidFill>
                        </a:rPr>
                        <a:t>47</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824940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59306"/>
            <a:ext cx="11859904" cy="6598693"/>
          </a:xfrm>
        </p:spPr>
        <p:txBody>
          <a:bodyPr>
            <a:normAutofit fontScale="92500" lnSpcReduction="10000"/>
          </a:bodyPr>
          <a:lstStyle/>
          <a:p>
            <a:pPr algn="just"/>
            <a:r>
              <a:rPr lang="en-US" altLang="zh-CN" dirty="0" smtClean="0">
                <a:latin typeface="Times New Roman" panose="02020603050405020304" pitchFamily="18" charset="0"/>
                <a:cs typeface="Times New Roman" panose="02020603050405020304" pitchFamily="18" charset="0"/>
              </a:rPr>
              <a:t>The ratios of consumer perceptions on GM food safety are presented in Table 1. As can be seen, for all samples in 2002-2012, nearly half of respondents (47%) did not have a clear stance on GM food safety, and the remainder of respondents were almost equally distributed between two groups of consumers who perceived GM food as being either unsafe or safe. The relatively high amount of consumers with no stance on GM food safety compared to those with either positive or negative perceptions may reflect the general public’s lack of knowledge on the GM technology. Consumers have a significantly changed their perceptions on GM food safety. Compared with 10 years ago, a substantially higher number of consumers now perceive that foods produced using GM technology are not safe for consumption. On average, the percentage of consumers who perceived GM food as unsafe for consumption increased from 13% in 2002 to 45% in 2012, while the number for the consumers who perceived it as safe declined from 37% to 13% over the same period. A large number of consumers still did not have their clear opinion on this issue: 50% in 2000 to 53% in 2010 and 42% in 2012. the major changes on consumer perception have occurred after 2010. while the exact reasons for these changes are unknown, we expect that the increasing influence of negative media reports on GM technology and the safety of GM food may largely account for the rising concern of consumers on the safety of GM food since 2010. In addition, in recent years, the rising frequency of food safety scandals has provoked consumers’ vigilance on food safety though it is unrelated to GM technology.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2623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Question: Can we find any patterns in the paragraph?</a:t>
            </a:r>
            <a:endParaRPr lang="zh-CN" altLang="en-US" dirty="0"/>
          </a:p>
        </p:txBody>
      </p:sp>
    </p:spTree>
    <p:extLst>
      <p:ext uri="{BB962C8B-B14F-4D97-AF65-F5344CB8AC3E}">
        <p14:creationId xmlns:p14="http://schemas.microsoft.com/office/powerpoint/2010/main" val="20737320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Three-move format of results section</a:t>
            </a:r>
            <a:endParaRPr lang="zh-CN" altLang="en-US" dirty="0"/>
          </a:p>
        </p:txBody>
      </p:sp>
      <p:sp>
        <p:nvSpPr>
          <p:cNvPr id="3" name="内容占位符 2"/>
          <p:cNvSpPr>
            <a:spLocks noGrp="1"/>
          </p:cNvSpPr>
          <p:nvPr>
            <p:ph idx="1"/>
          </p:nvPr>
        </p:nvSpPr>
        <p:spPr>
          <a:xfrm>
            <a:off x="395785" y="1825625"/>
            <a:ext cx="11341290" cy="4351338"/>
          </a:xfrm>
        </p:spPr>
        <p:txBody>
          <a:bodyPr/>
          <a:lstStyle/>
          <a:p>
            <a:r>
              <a:rPr lang="en-US" altLang="zh-CN" dirty="0" smtClean="0"/>
              <a:t>Move 1: Location of results: showing where the results can be found</a:t>
            </a:r>
          </a:p>
          <a:p>
            <a:r>
              <a:rPr lang="en-US" altLang="zh-CN" dirty="0" smtClean="0"/>
              <a:t>Move 2: Findings: presenting the most important findings</a:t>
            </a:r>
          </a:p>
          <a:p>
            <a:r>
              <a:rPr lang="en-US" altLang="zh-CN" dirty="0" smtClean="0"/>
              <a:t>Move 3: Brief comment: commenting on the results which may include</a:t>
            </a:r>
          </a:p>
          <a:p>
            <a:r>
              <a:rPr lang="en-US" altLang="zh-CN" dirty="0"/>
              <a:t> </a:t>
            </a:r>
            <a:r>
              <a:rPr lang="en-US" altLang="zh-CN" dirty="0" smtClean="0"/>
              <a:t>           step 1: Generalizing from the results</a:t>
            </a:r>
          </a:p>
          <a:p>
            <a:r>
              <a:rPr lang="en-US" altLang="zh-CN" dirty="0"/>
              <a:t> </a:t>
            </a:r>
            <a:r>
              <a:rPr lang="en-US" altLang="zh-CN" dirty="0" smtClean="0"/>
              <a:t>           step 2: Explaining possible reasons for the results</a:t>
            </a:r>
          </a:p>
          <a:p>
            <a:r>
              <a:rPr lang="en-US" altLang="zh-CN" dirty="0"/>
              <a:t> </a:t>
            </a:r>
            <a:r>
              <a:rPr lang="en-US" altLang="zh-CN" dirty="0" smtClean="0"/>
              <a:t>           step 3: Comparing the results with what was expected or with     results from other studies</a:t>
            </a:r>
            <a:endParaRPr lang="zh-CN" altLang="en-US" dirty="0"/>
          </a:p>
        </p:txBody>
      </p:sp>
    </p:spTree>
    <p:extLst>
      <p:ext uri="{BB962C8B-B14F-4D97-AF65-F5344CB8AC3E}">
        <p14:creationId xmlns:p14="http://schemas.microsoft.com/office/powerpoint/2010/main" val="21833060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结果中通常包含的内容主要有：</a:t>
            </a:r>
            <a:endParaRPr lang="zh-CN" altLang="en-US" dirty="0"/>
          </a:p>
        </p:txBody>
      </p:sp>
      <p:sp>
        <p:nvSpPr>
          <p:cNvPr id="3" name="内容占位符 2"/>
          <p:cNvSpPr>
            <a:spLocks noGrp="1"/>
          </p:cNvSpPr>
          <p:nvPr>
            <p:ph idx="1"/>
          </p:nvPr>
        </p:nvSpPr>
        <p:spPr>
          <a:xfrm>
            <a:off x="368490" y="1825625"/>
            <a:ext cx="11409528" cy="4351338"/>
          </a:xfrm>
        </p:spPr>
        <p:txBody>
          <a:bodyPr/>
          <a:lstStyle/>
          <a:p>
            <a:r>
              <a:rPr lang="en-US" altLang="zh-CN" dirty="0" smtClean="0"/>
              <a:t>1. </a:t>
            </a:r>
            <a:r>
              <a:rPr lang="zh-CN" altLang="en-US" dirty="0" smtClean="0"/>
              <a:t>结果的介绍：即指出结果在哪些图表中列出；</a:t>
            </a:r>
            <a:endParaRPr lang="en-US" altLang="zh-CN" dirty="0" smtClean="0"/>
          </a:p>
          <a:p>
            <a:r>
              <a:rPr lang="en-US" altLang="zh-CN" dirty="0" smtClean="0"/>
              <a:t>2. </a:t>
            </a:r>
            <a:r>
              <a:rPr lang="zh-CN" altLang="en-US" dirty="0" smtClean="0"/>
              <a:t>结果的描述：即描述重要的实验或观察结果；</a:t>
            </a:r>
            <a:endParaRPr lang="en-US" altLang="zh-CN" dirty="0" smtClean="0"/>
          </a:p>
          <a:p>
            <a:r>
              <a:rPr lang="en-US" altLang="zh-CN" dirty="0" smtClean="0"/>
              <a:t>3. </a:t>
            </a:r>
            <a:r>
              <a:rPr lang="zh-CN" altLang="en-US" dirty="0" smtClean="0"/>
              <a:t>对结果的评论：即对结果的说明、解释、与他人的结果的比较等。</a:t>
            </a:r>
            <a:endParaRPr lang="zh-CN" altLang="en-US" dirty="0"/>
          </a:p>
        </p:txBody>
      </p:sp>
    </p:spTree>
    <p:extLst>
      <p:ext uri="{BB962C8B-B14F-4D97-AF65-F5344CB8AC3E}">
        <p14:creationId xmlns:p14="http://schemas.microsoft.com/office/powerpoint/2010/main" val="2864245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785" y="409433"/>
            <a:ext cx="11300346" cy="5767530"/>
          </a:xfrm>
        </p:spPr>
        <p:txBody>
          <a:bodyPr>
            <a:normAutofit/>
          </a:bodyPr>
          <a:lstStyle/>
          <a:p>
            <a:r>
              <a:rPr lang="en-US" altLang="zh-CN" sz="3600" dirty="0" smtClean="0"/>
              <a:t>The result section </a:t>
            </a:r>
            <a:r>
              <a:rPr lang="en-US" altLang="zh-CN" sz="3600" dirty="0" smtClean="0">
                <a:solidFill>
                  <a:srgbClr val="FF0000"/>
                </a:solidFill>
              </a:rPr>
              <a:t>is the real meat </a:t>
            </a:r>
            <a:r>
              <a:rPr lang="en-US" altLang="zh-CN" sz="3600" dirty="0" smtClean="0"/>
              <a:t>of a primary research article, as it 1) reports the data from the experiments, 2) highlights key findings from the data, and 3) presents figures and makes generalized comparisons.</a:t>
            </a:r>
          </a:p>
          <a:p>
            <a:endParaRPr lang="en-US" altLang="zh-CN" sz="3600" dirty="0"/>
          </a:p>
          <a:p>
            <a:r>
              <a:rPr lang="en-US" altLang="zh-CN" sz="3600" dirty="0" smtClean="0"/>
              <a:t>Whatever the methods, the results section should be written in a concise and well-organized manner and </a:t>
            </a:r>
            <a:r>
              <a:rPr lang="en-US" altLang="zh-CN" sz="3600" dirty="0" smtClean="0">
                <a:solidFill>
                  <a:srgbClr val="FF0000"/>
                </a:solidFill>
              </a:rPr>
              <a:t>it is often short</a:t>
            </a:r>
            <a:r>
              <a:rPr lang="en-US" altLang="zh-CN" sz="3600" dirty="0" smtClean="0"/>
              <a:t>.</a:t>
            </a:r>
            <a:endParaRPr lang="zh-CN" altLang="en-US" sz="3600" dirty="0"/>
          </a:p>
        </p:txBody>
      </p:sp>
    </p:spTree>
    <p:extLst>
      <p:ext uri="{BB962C8B-B14F-4D97-AF65-F5344CB8AC3E}">
        <p14:creationId xmlns:p14="http://schemas.microsoft.com/office/powerpoint/2010/main" val="1167711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281905030"/>
              </p:ext>
            </p:extLst>
          </p:nvPr>
        </p:nvGraphicFramePr>
        <p:xfrm>
          <a:off x="232010" y="287337"/>
          <a:ext cx="11600598" cy="6263587"/>
        </p:xfrm>
        <a:graphic>
          <a:graphicData uri="http://schemas.openxmlformats.org/drawingml/2006/table">
            <a:tbl>
              <a:tblPr firstRow="1" bandRow="1">
                <a:tableStyleId>{5C22544A-7EE6-4342-B048-85BDC9FD1C3A}</a:tableStyleId>
              </a:tblPr>
              <a:tblGrid>
                <a:gridCol w="5366715"/>
                <a:gridCol w="2377298"/>
                <a:gridCol w="3856585"/>
              </a:tblGrid>
              <a:tr h="6263587">
                <a:tc>
                  <a:txBody>
                    <a:bodyPr/>
                    <a:lstStyle/>
                    <a:p>
                      <a:r>
                        <a:rPr lang="en-US" altLang="zh-CN" dirty="0" err="1" smtClean="0">
                          <a:solidFill>
                            <a:schemeClr val="tx1"/>
                          </a:solidFill>
                        </a:rPr>
                        <a:t>Dextroamphetamine</a:t>
                      </a:r>
                      <a:r>
                        <a:rPr lang="en-US" altLang="zh-CN" dirty="0" smtClean="0">
                          <a:solidFill>
                            <a:schemeClr val="tx1"/>
                          </a:solidFill>
                        </a:rPr>
                        <a:t>: Cognitive</a:t>
                      </a:r>
                      <a:r>
                        <a:rPr lang="en-US" altLang="zh-CN" baseline="0" dirty="0" smtClean="0">
                          <a:solidFill>
                            <a:schemeClr val="tx1"/>
                          </a:solidFill>
                        </a:rPr>
                        <a:t> and Behavioral Effects in Normal </a:t>
                      </a:r>
                      <a:r>
                        <a:rPr lang="en-US" altLang="zh-CN" baseline="0" dirty="0" err="1" smtClean="0">
                          <a:solidFill>
                            <a:schemeClr val="tx1"/>
                          </a:solidFill>
                        </a:rPr>
                        <a:t>Prepubertal</a:t>
                      </a:r>
                      <a:r>
                        <a:rPr lang="en-US" altLang="zh-CN" baseline="0" dirty="0" smtClean="0">
                          <a:solidFill>
                            <a:schemeClr val="tx1"/>
                          </a:solidFill>
                        </a:rPr>
                        <a:t> Boys</a:t>
                      </a:r>
                    </a:p>
                    <a:p>
                      <a:r>
                        <a:rPr lang="en-US" altLang="zh-CN" b="0" baseline="0" dirty="0" smtClean="0">
                          <a:solidFill>
                            <a:schemeClr val="tx1"/>
                          </a:solidFill>
                        </a:rPr>
                        <a:t>1. The children left the testing center 3 hours after medication or placebo had been administered; parents were asked to keep a diary record to behavior during the afternoon and evening. 2. Behavioral and cognitive effects during the drug session are given in Figure 1 and Table 1.</a:t>
                      </a:r>
                    </a:p>
                    <a:p>
                      <a:r>
                        <a:rPr lang="en-US" altLang="zh-CN" b="0" dirty="0" smtClean="0">
                          <a:solidFill>
                            <a:schemeClr val="tx1"/>
                          </a:solidFill>
                        </a:rPr>
                        <a:t>3. Behavioral rating showed both immediate</a:t>
                      </a:r>
                      <a:r>
                        <a:rPr lang="en-US" altLang="zh-CN" b="0" baseline="0" dirty="0" smtClean="0">
                          <a:solidFill>
                            <a:schemeClr val="tx1"/>
                          </a:solidFill>
                        </a:rPr>
                        <a:t> and delayed effects which differed from each other. 4. Amphetamine administration in comparison with placebo was associated with decreased motor activity combined with generally improved intentional performance (faster reaction time, superior memory and improved attention) and decreased galvanic skin response. 5. After drug administration, the children appeared unusually inactive, not simply less restless. 6. There was an increase in task-related descriptive speech and a decrease in speech not task-related, such as questions (Table 1). 7. These results are entirely consistent with those reported for hyperactive children on stimulant medication in previous studies.</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右旋安非他命：对青春期前正常男孩认知和行为影响</a:t>
                      </a:r>
                      <a:endParaRPr lang="en-US" altLang="zh-CN" dirty="0" smtClean="0">
                        <a:solidFill>
                          <a:schemeClr val="tx1"/>
                        </a:solidFill>
                      </a:endParaRPr>
                    </a:p>
                    <a:p>
                      <a:r>
                        <a:rPr lang="zh-CN" altLang="en-US" b="0" dirty="0" smtClean="0">
                          <a:solidFill>
                            <a:schemeClr val="tx1"/>
                          </a:solidFill>
                        </a:rPr>
                        <a:t>这些儿童服安非他命，或服用安慰剂</a:t>
                      </a:r>
                      <a:r>
                        <a:rPr lang="en-US" altLang="zh-CN" b="0" dirty="0" smtClean="0">
                          <a:solidFill>
                            <a:schemeClr val="tx1"/>
                          </a:solidFill>
                        </a:rPr>
                        <a:t>3</a:t>
                      </a:r>
                      <a:r>
                        <a:rPr lang="zh-CN" altLang="en-US" b="0" dirty="0" smtClean="0">
                          <a:solidFill>
                            <a:schemeClr val="tx1"/>
                          </a:solidFill>
                        </a:rPr>
                        <a:t>小时后离开测试中心；让家长记录孩子下午和晚上的行为表现。图</a:t>
                      </a:r>
                      <a:r>
                        <a:rPr lang="en-US" altLang="zh-CN" b="0" dirty="0" smtClean="0">
                          <a:solidFill>
                            <a:schemeClr val="tx1"/>
                          </a:solidFill>
                        </a:rPr>
                        <a:t>1</a:t>
                      </a:r>
                      <a:r>
                        <a:rPr lang="zh-CN" altLang="en-US" b="0" dirty="0" smtClean="0">
                          <a:solidFill>
                            <a:schemeClr val="tx1"/>
                          </a:solidFill>
                        </a:rPr>
                        <a:t>和表</a:t>
                      </a:r>
                      <a:r>
                        <a:rPr lang="en-US" altLang="zh-CN" b="0" dirty="0" smtClean="0">
                          <a:solidFill>
                            <a:schemeClr val="tx1"/>
                          </a:solidFill>
                        </a:rPr>
                        <a:t>1</a:t>
                      </a:r>
                      <a:r>
                        <a:rPr lang="zh-CN" altLang="en-US" b="0" dirty="0" smtClean="0">
                          <a:solidFill>
                            <a:schemeClr val="tx1"/>
                          </a:solidFill>
                        </a:rPr>
                        <a:t>给出了服药期间孩子们行为和认知力受到的影响。</a:t>
                      </a:r>
                      <a:endParaRPr lang="en-US" altLang="zh-CN" b="0" dirty="0" smtClean="0">
                        <a:solidFill>
                          <a:schemeClr val="tx1"/>
                        </a:solidFill>
                      </a:endParaRPr>
                    </a:p>
                    <a:p>
                      <a:r>
                        <a:rPr lang="zh-CN" altLang="en-US" b="0" dirty="0" smtClean="0">
                          <a:solidFill>
                            <a:schemeClr val="tx1"/>
                          </a:solidFill>
                        </a:rPr>
                        <a:t>行为评定表明服药之后和隔了一段之后的影响是不同的。与服用安慰剂相比，服用安非他命的孩子表现出动作减少，并且注意力总体上有所加强（反应时间更快，记忆力更强，注意力更集中）。电皮反应减少。服安非他命后，男童表现出反常的安静，不仅仅是不如以前好动。任务型描述语言有所增加，非任务型语言（如提问）减少（见表</a:t>
                      </a:r>
                      <a:r>
                        <a:rPr lang="en-US" altLang="zh-CN" b="0" dirty="0" smtClean="0">
                          <a:solidFill>
                            <a:schemeClr val="tx1"/>
                          </a:solidFill>
                        </a:rPr>
                        <a:t>1</a:t>
                      </a:r>
                      <a:r>
                        <a:rPr lang="zh-CN" altLang="en-US" b="0" dirty="0" smtClean="0">
                          <a:solidFill>
                            <a:schemeClr val="tx1"/>
                          </a:solidFill>
                        </a:rPr>
                        <a:t>）。这些结果与先前报道过的好动儿童服用兴奋剂的研究结果完全吻合。</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7566251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72955"/>
            <a:ext cx="12037325" cy="6277970"/>
          </a:xfrm>
        </p:spPr>
        <p:txBody>
          <a:bodyPr>
            <a:normAutofit fontScale="92500" lnSpcReduction="10000"/>
          </a:bodyPr>
          <a:lstStyle/>
          <a:p>
            <a:pPr marL="0" indent="0">
              <a:buNone/>
            </a:pPr>
            <a:r>
              <a:rPr lang="en-US" altLang="zh-CN" dirty="0" err="1" smtClean="0"/>
              <a:t>Dextroamphetamine</a:t>
            </a:r>
            <a:r>
              <a:rPr lang="en-US" altLang="zh-CN" dirty="0" smtClean="0"/>
              <a:t>: Cognitive </a:t>
            </a:r>
            <a:r>
              <a:rPr lang="en-US" altLang="zh-CN" dirty="0"/>
              <a:t>and Behavioral Effects in Normal </a:t>
            </a:r>
            <a:r>
              <a:rPr lang="en-US" altLang="zh-CN" dirty="0" err="1"/>
              <a:t>Prepubertal</a:t>
            </a:r>
            <a:r>
              <a:rPr lang="en-US" altLang="zh-CN" dirty="0"/>
              <a:t> </a:t>
            </a:r>
            <a:r>
              <a:rPr lang="en-US" altLang="zh-CN" dirty="0" smtClean="0"/>
              <a:t>Boys</a:t>
            </a:r>
          </a:p>
          <a:p>
            <a:pPr marL="0" indent="0">
              <a:buNone/>
            </a:pPr>
            <a:endParaRPr lang="en-US" altLang="zh-CN" dirty="0"/>
          </a:p>
          <a:p>
            <a:pPr marL="0" indent="0">
              <a:buNone/>
            </a:pPr>
            <a:r>
              <a:rPr lang="en-US" altLang="zh-CN" sz="3200" dirty="0" smtClean="0">
                <a:latin typeface="Times New Roman" panose="02020603050405020304" pitchFamily="18" charset="0"/>
                <a:cs typeface="Times New Roman" panose="02020603050405020304" pitchFamily="18" charset="0"/>
              </a:rPr>
              <a:t>1. </a:t>
            </a:r>
            <a:r>
              <a:rPr lang="en-US" altLang="zh-CN" sz="3200" dirty="0">
                <a:latin typeface="Times New Roman" panose="02020603050405020304" pitchFamily="18" charset="0"/>
                <a:cs typeface="Times New Roman" panose="02020603050405020304" pitchFamily="18" charset="0"/>
              </a:rPr>
              <a:t>The children left the testing center 3 hours after medication or placebo had been administered; parents were asked to keep a diary record to behavior during the afternoon and evening. 2. Behavioral and cognitive effects during the drug session are given in Figure 1 and Table 1.</a:t>
            </a:r>
          </a:p>
          <a:p>
            <a:pPr marL="0" indent="0">
              <a:buNone/>
            </a:pPr>
            <a:r>
              <a:rPr lang="en-US" altLang="zh-CN" sz="3200" dirty="0">
                <a:latin typeface="Times New Roman" panose="02020603050405020304" pitchFamily="18" charset="0"/>
                <a:cs typeface="Times New Roman" panose="02020603050405020304" pitchFamily="18" charset="0"/>
              </a:rPr>
              <a:t>3. Behavioral rating showed both immediate and delayed effects which differed from each other. 4. Amphetamine administration in comparison with placebo was associated with decreased motor activity combined with generally improved intentional performance (faster reaction time, superior memory and improved attention) and decreased galvanic skin response. 5. After drug administration, the children appeared unusually inactive, not simply less restless. 6. There was an increase in task-related descriptive speech and a decrease in speech not task-related, such as questions (Table 1). 7. These results are entirely consistent with those reported for hyperactive children on stimulant medication in previous studies.</a:t>
            </a:r>
            <a:endParaRPr lang="zh-CN" altLang="en-US" sz="32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0186436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4003076886"/>
              </p:ext>
            </p:extLst>
          </p:nvPr>
        </p:nvGraphicFramePr>
        <p:xfrm>
          <a:off x="232010" y="287337"/>
          <a:ext cx="11600598" cy="6263587"/>
        </p:xfrm>
        <a:graphic>
          <a:graphicData uri="http://schemas.openxmlformats.org/drawingml/2006/table">
            <a:tbl>
              <a:tblPr firstRow="1" bandRow="1">
                <a:tableStyleId>{5C22544A-7EE6-4342-B048-85BDC9FD1C3A}</a:tableStyleId>
              </a:tblPr>
              <a:tblGrid>
                <a:gridCol w="5366715"/>
                <a:gridCol w="2377298"/>
                <a:gridCol w="3856585"/>
              </a:tblGrid>
              <a:tr h="6263587">
                <a:tc>
                  <a:txBody>
                    <a:bodyPr/>
                    <a:lstStyle/>
                    <a:p>
                      <a:r>
                        <a:rPr lang="en-US" altLang="zh-CN" dirty="0" err="1" smtClean="0">
                          <a:solidFill>
                            <a:schemeClr val="tx1"/>
                          </a:solidFill>
                        </a:rPr>
                        <a:t>Dextroamphetamine</a:t>
                      </a:r>
                      <a:r>
                        <a:rPr lang="en-US" altLang="zh-CN" dirty="0" smtClean="0">
                          <a:solidFill>
                            <a:schemeClr val="tx1"/>
                          </a:solidFill>
                        </a:rPr>
                        <a:t>: Cognitive</a:t>
                      </a:r>
                      <a:r>
                        <a:rPr lang="en-US" altLang="zh-CN" baseline="0" dirty="0" smtClean="0">
                          <a:solidFill>
                            <a:schemeClr val="tx1"/>
                          </a:solidFill>
                        </a:rPr>
                        <a:t> and Behavioral Effects in Normal </a:t>
                      </a:r>
                      <a:r>
                        <a:rPr lang="en-US" altLang="zh-CN" baseline="0" dirty="0" err="1" smtClean="0">
                          <a:solidFill>
                            <a:schemeClr val="tx1"/>
                          </a:solidFill>
                        </a:rPr>
                        <a:t>Prepubertal</a:t>
                      </a:r>
                      <a:r>
                        <a:rPr lang="en-US" altLang="zh-CN" baseline="0" dirty="0" smtClean="0">
                          <a:solidFill>
                            <a:schemeClr val="tx1"/>
                          </a:solidFill>
                        </a:rPr>
                        <a:t> Boys</a:t>
                      </a:r>
                    </a:p>
                    <a:p>
                      <a:r>
                        <a:rPr lang="en-US" altLang="zh-CN" b="0" baseline="0" dirty="0" smtClean="0">
                          <a:solidFill>
                            <a:schemeClr val="tx1"/>
                          </a:solidFill>
                        </a:rPr>
                        <a:t>1. The children left the testing center 3 hours after medication or placebo had been administered; parents were asked to keep a diary record to behavior during the afternoon and evening. 2. Behavioral and cognitive effects during the drug session are given in Figure 1 and Table 1.</a:t>
                      </a:r>
                    </a:p>
                    <a:p>
                      <a:r>
                        <a:rPr lang="en-US" altLang="zh-CN" b="0" dirty="0" smtClean="0">
                          <a:solidFill>
                            <a:schemeClr val="tx1"/>
                          </a:solidFill>
                        </a:rPr>
                        <a:t>3. Behavioral rating showed both immediate</a:t>
                      </a:r>
                      <a:r>
                        <a:rPr lang="en-US" altLang="zh-CN" b="0" baseline="0" dirty="0" smtClean="0">
                          <a:solidFill>
                            <a:schemeClr val="tx1"/>
                          </a:solidFill>
                        </a:rPr>
                        <a:t> and delayed effects which differed from each other. 4. Amphetamine administration in comparison with placebo was associated with decreased motor activity combined with generally improved intentional performance (faster reaction time, superior memory and improved attention) and decreased galvanic skin response. 5. After drug administration, the children appeared unusually inactive, not simply less restless. 6. There was an increase in task-related descriptive speech and a decrease in speech not task-related, such as questions (Table 1). 7. These results are entirely consistent with those reported for hyperactive children on stimulant medication in previous studies.</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ltLang="zh-CN" dirty="0" smtClean="0">
                        <a:solidFill>
                          <a:schemeClr val="tx1"/>
                        </a:solidFill>
                      </a:endParaRPr>
                    </a:p>
                    <a:p>
                      <a:r>
                        <a:rPr lang="en-US" altLang="zh-CN" dirty="0" smtClean="0">
                          <a:solidFill>
                            <a:schemeClr val="tx1"/>
                          </a:solidFill>
                        </a:rPr>
                        <a:t>Sentence</a:t>
                      </a:r>
                      <a:r>
                        <a:rPr lang="en-US" altLang="zh-CN" baseline="0" dirty="0" smtClean="0">
                          <a:solidFill>
                            <a:schemeClr val="tx1"/>
                          </a:solidFill>
                        </a:rPr>
                        <a:t> 1: </a:t>
                      </a:r>
                    </a:p>
                    <a:p>
                      <a:r>
                        <a:rPr lang="en-US" altLang="zh-CN" baseline="0" dirty="0" smtClean="0">
                          <a:solidFill>
                            <a:schemeClr val="tx1"/>
                          </a:solidFill>
                        </a:rPr>
                        <a:t>Procedure</a:t>
                      </a:r>
                    </a:p>
                    <a:p>
                      <a:endParaRPr lang="en-US" altLang="zh-CN" baseline="0" dirty="0" smtClean="0">
                        <a:solidFill>
                          <a:schemeClr val="tx1"/>
                        </a:solidFill>
                      </a:endParaRPr>
                    </a:p>
                    <a:p>
                      <a:r>
                        <a:rPr lang="en-US" altLang="zh-CN" baseline="0" dirty="0" smtClean="0">
                          <a:solidFill>
                            <a:schemeClr val="tx1"/>
                          </a:solidFill>
                        </a:rPr>
                        <a:t>Sentence 2: Location of results</a:t>
                      </a:r>
                    </a:p>
                    <a:p>
                      <a:endParaRPr lang="en-US" altLang="zh-CN" baseline="0" dirty="0" smtClean="0">
                        <a:solidFill>
                          <a:schemeClr val="tx1"/>
                        </a:solidFill>
                      </a:endParaRPr>
                    </a:p>
                    <a:p>
                      <a:r>
                        <a:rPr lang="en-US" altLang="zh-CN" baseline="0" dirty="0" smtClean="0">
                          <a:solidFill>
                            <a:schemeClr val="tx1"/>
                          </a:solidFill>
                        </a:rPr>
                        <a:t>Sentence 3-6: most important findings</a:t>
                      </a:r>
                    </a:p>
                    <a:p>
                      <a:endParaRPr lang="en-US" altLang="zh-CN" baseline="0" dirty="0" smtClean="0">
                        <a:solidFill>
                          <a:schemeClr val="tx1"/>
                        </a:solidFill>
                      </a:endParaRPr>
                    </a:p>
                    <a:p>
                      <a:r>
                        <a:rPr lang="en-US" altLang="zh-CN" baseline="0" dirty="0" smtClean="0">
                          <a:solidFill>
                            <a:schemeClr val="tx1"/>
                          </a:solidFill>
                        </a:rPr>
                        <a:t>Sentence 7: comparing the results with results from other studies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右旋安非他命：对青春期前正常男孩认知和行为影响</a:t>
                      </a:r>
                      <a:endParaRPr lang="en-US" altLang="zh-CN" dirty="0" smtClean="0">
                        <a:solidFill>
                          <a:schemeClr val="tx1"/>
                        </a:solidFill>
                      </a:endParaRPr>
                    </a:p>
                    <a:p>
                      <a:r>
                        <a:rPr lang="zh-CN" altLang="en-US" b="0" dirty="0" smtClean="0">
                          <a:solidFill>
                            <a:schemeClr val="tx1"/>
                          </a:solidFill>
                        </a:rPr>
                        <a:t>这些儿童服安非他命，或服用安慰剂</a:t>
                      </a:r>
                      <a:r>
                        <a:rPr lang="en-US" altLang="zh-CN" b="0" dirty="0" smtClean="0">
                          <a:solidFill>
                            <a:schemeClr val="tx1"/>
                          </a:solidFill>
                        </a:rPr>
                        <a:t>3</a:t>
                      </a:r>
                      <a:r>
                        <a:rPr lang="zh-CN" altLang="en-US" b="0" dirty="0" smtClean="0">
                          <a:solidFill>
                            <a:schemeClr val="tx1"/>
                          </a:solidFill>
                        </a:rPr>
                        <a:t>小时后离开测试中心；让家长记录孩子下午和晚上的行为表现。图</a:t>
                      </a:r>
                      <a:r>
                        <a:rPr lang="en-US" altLang="zh-CN" b="0" dirty="0" smtClean="0">
                          <a:solidFill>
                            <a:schemeClr val="tx1"/>
                          </a:solidFill>
                        </a:rPr>
                        <a:t>1</a:t>
                      </a:r>
                      <a:r>
                        <a:rPr lang="zh-CN" altLang="en-US" b="0" dirty="0" smtClean="0">
                          <a:solidFill>
                            <a:schemeClr val="tx1"/>
                          </a:solidFill>
                        </a:rPr>
                        <a:t>和表</a:t>
                      </a:r>
                      <a:r>
                        <a:rPr lang="en-US" altLang="zh-CN" b="0" dirty="0" smtClean="0">
                          <a:solidFill>
                            <a:schemeClr val="tx1"/>
                          </a:solidFill>
                        </a:rPr>
                        <a:t>1</a:t>
                      </a:r>
                      <a:r>
                        <a:rPr lang="zh-CN" altLang="en-US" b="0" dirty="0" smtClean="0">
                          <a:solidFill>
                            <a:schemeClr val="tx1"/>
                          </a:solidFill>
                        </a:rPr>
                        <a:t>给出了服药期间孩子们行为和认知力受到的影响。</a:t>
                      </a:r>
                      <a:endParaRPr lang="en-US" altLang="zh-CN" b="0" dirty="0" smtClean="0">
                        <a:solidFill>
                          <a:schemeClr val="tx1"/>
                        </a:solidFill>
                      </a:endParaRPr>
                    </a:p>
                    <a:p>
                      <a:r>
                        <a:rPr lang="zh-CN" altLang="en-US" b="0" dirty="0" smtClean="0">
                          <a:solidFill>
                            <a:schemeClr val="tx1"/>
                          </a:solidFill>
                        </a:rPr>
                        <a:t>行为评定表明服药之后和隔了一段之后的影响是不同的。与服用安慰剂相比，服用安非他命的孩子表现出动作减少，并且注意力总体上有所加强（反应时间更快，记忆力更强，注意力更集中）。电皮反应减少。服安非他命后，男童表现出反常的安静，不仅仅是不如以前好动。任务型描述语言有所增加，非任务型语言（如提问）减少（见表</a:t>
                      </a:r>
                      <a:r>
                        <a:rPr lang="en-US" altLang="zh-CN" b="0" dirty="0" smtClean="0">
                          <a:solidFill>
                            <a:schemeClr val="tx1"/>
                          </a:solidFill>
                        </a:rPr>
                        <a:t>1</a:t>
                      </a:r>
                      <a:r>
                        <a:rPr lang="zh-CN" altLang="en-US" b="0" dirty="0" smtClean="0">
                          <a:solidFill>
                            <a:schemeClr val="tx1"/>
                          </a:solidFill>
                        </a:rPr>
                        <a:t>）。这些结果与先前报道过的好动儿童服用兴奋剂的研究结果完全吻合。</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1529114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8489" y="300251"/>
            <a:ext cx="11450471" cy="6264322"/>
          </a:xfrm>
        </p:spPr>
        <p:txBody>
          <a:bodyPr>
            <a:normAutofit/>
          </a:bodyPr>
          <a:lstStyle/>
          <a:p>
            <a:r>
              <a:rPr lang="en-US" altLang="zh-CN" dirty="0" smtClean="0"/>
              <a:t>Foreign Language in the Elementary School: A Comparison of Achievement</a:t>
            </a:r>
          </a:p>
          <a:p>
            <a:endParaRPr lang="en-US" altLang="zh-CN" dirty="0"/>
          </a:p>
          <a:p>
            <a:pPr algn="just"/>
            <a:r>
              <a:rPr lang="en-US" altLang="zh-CN" dirty="0" smtClean="0">
                <a:latin typeface="Times New Roman" panose="02020603050405020304" pitchFamily="18" charset="0"/>
                <a:cs typeface="Times New Roman" panose="02020603050405020304" pitchFamily="18" charset="0"/>
              </a:rPr>
              <a:t>1. Figure 7.2 displays the mean percentile scores on the four subtests for non-immersion and immersion French students. 2. Students in the French immersion programs performed significantly better than their non-immersion peers on all four Modern Language Association tests by more than two to one in terms of scores attained on each of the subtests. 3. For example, in the listening subset, immersion students scored at the 80</a:t>
            </a:r>
            <a:r>
              <a:rPr lang="en-US" altLang="zh-CN" baseline="30000" dirty="0" smtClean="0">
                <a:latin typeface="Times New Roman" panose="02020603050405020304" pitchFamily="18" charset="0"/>
                <a:cs typeface="Times New Roman" panose="02020603050405020304" pitchFamily="18" charset="0"/>
              </a:rPr>
              <a:t>th</a:t>
            </a:r>
            <a:r>
              <a:rPr lang="en-US" altLang="zh-CN" dirty="0" smtClean="0">
                <a:latin typeface="Times New Roman" panose="02020603050405020304" pitchFamily="18" charset="0"/>
                <a:cs typeface="Times New Roman" panose="02020603050405020304" pitchFamily="18" charset="0"/>
              </a:rPr>
              <a:t> percentile, while non-immersion students scored at the 14</a:t>
            </a:r>
            <a:r>
              <a:rPr lang="en-US" altLang="zh-CN" baseline="30000" dirty="0" smtClean="0">
                <a:latin typeface="Times New Roman" panose="02020603050405020304" pitchFamily="18" charset="0"/>
                <a:cs typeface="Times New Roman" panose="02020603050405020304" pitchFamily="18" charset="0"/>
              </a:rPr>
              <a:t>th</a:t>
            </a:r>
            <a:r>
              <a:rPr lang="en-US" altLang="zh-CN" dirty="0" smtClean="0">
                <a:latin typeface="Times New Roman" panose="02020603050405020304" pitchFamily="18" charset="0"/>
                <a:cs typeface="Times New Roman" panose="02020603050405020304" pitchFamily="18" charset="0"/>
              </a:rPr>
              <a:t> percentile. 4. Clearly, the findings indicate that the amount of exposure to a foreign language has a positive effect on student performance. 5. It appears that the intensity of immersion programs (an average of 75% of total instruction per week in French compared to approximately 10% for non-immersion) and use of the foreign language to study basic subjects results in substantial differences in performance in all four skill areas of the MLA test.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24862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8489" y="300251"/>
            <a:ext cx="11450471" cy="6264322"/>
          </a:xfrm>
        </p:spPr>
        <p:txBody>
          <a:bodyPr>
            <a:normAutofit/>
          </a:bodyPr>
          <a:lstStyle/>
          <a:p>
            <a:r>
              <a:rPr lang="en-US" altLang="zh-CN" dirty="0" smtClean="0"/>
              <a:t>Foreign Language in the Elementary School: A Comparison of Achievement</a:t>
            </a:r>
          </a:p>
          <a:p>
            <a:endParaRPr lang="en-US" altLang="zh-CN" dirty="0"/>
          </a:p>
          <a:p>
            <a:pPr algn="just"/>
            <a:r>
              <a:rPr lang="en-US" altLang="zh-CN" dirty="0" smtClean="0">
                <a:solidFill>
                  <a:srgbClr val="FF0000"/>
                </a:solidFill>
                <a:latin typeface="Times New Roman" panose="02020603050405020304" pitchFamily="18" charset="0"/>
                <a:cs typeface="Times New Roman" panose="02020603050405020304" pitchFamily="18" charset="0"/>
              </a:rPr>
              <a:t>1. Figure 7.2 displays the mean percentile scores on the four subtests for non-immersion and immersion French students. </a:t>
            </a:r>
            <a:r>
              <a:rPr lang="en-US" altLang="zh-CN" dirty="0" smtClean="0">
                <a:solidFill>
                  <a:schemeClr val="accent6">
                    <a:lumMod val="75000"/>
                  </a:schemeClr>
                </a:solidFill>
                <a:latin typeface="Times New Roman" panose="02020603050405020304" pitchFamily="18" charset="0"/>
                <a:cs typeface="Times New Roman" panose="02020603050405020304" pitchFamily="18" charset="0"/>
              </a:rPr>
              <a:t>2. Students in the French immersion programs performed significantly better than their non-immersion peers on all four Modern Language Association tests by more than two to one in terms of scores attained on each of the subtests. 3. For example, in the listening subset, immersion students scored at the 80</a:t>
            </a:r>
            <a:r>
              <a:rPr lang="en-US" altLang="zh-CN" baseline="30000" dirty="0" smtClean="0">
                <a:solidFill>
                  <a:schemeClr val="accent6">
                    <a:lumMod val="75000"/>
                  </a:schemeClr>
                </a:solidFill>
                <a:latin typeface="Times New Roman" panose="02020603050405020304" pitchFamily="18" charset="0"/>
                <a:cs typeface="Times New Roman" panose="02020603050405020304" pitchFamily="18" charset="0"/>
              </a:rPr>
              <a:t>th</a:t>
            </a:r>
            <a:r>
              <a:rPr lang="en-US" altLang="zh-CN" dirty="0" smtClean="0">
                <a:solidFill>
                  <a:schemeClr val="accent6">
                    <a:lumMod val="75000"/>
                  </a:schemeClr>
                </a:solidFill>
                <a:latin typeface="Times New Roman" panose="02020603050405020304" pitchFamily="18" charset="0"/>
                <a:cs typeface="Times New Roman" panose="02020603050405020304" pitchFamily="18" charset="0"/>
              </a:rPr>
              <a:t> percentile, while non-immersion students scored at the 14</a:t>
            </a:r>
            <a:r>
              <a:rPr lang="en-US" altLang="zh-CN" baseline="30000" dirty="0" smtClean="0">
                <a:solidFill>
                  <a:schemeClr val="accent6">
                    <a:lumMod val="75000"/>
                  </a:schemeClr>
                </a:solidFill>
                <a:latin typeface="Times New Roman" panose="02020603050405020304" pitchFamily="18" charset="0"/>
                <a:cs typeface="Times New Roman" panose="02020603050405020304" pitchFamily="18" charset="0"/>
              </a:rPr>
              <a:t>th</a:t>
            </a:r>
            <a:r>
              <a:rPr lang="en-US" altLang="zh-CN" dirty="0" smtClean="0">
                <a:solidFill>
                  <a:schemeClr val="accent6">
                    <a:lumMod val="75000"/>
                  </a:schemeClr>
                </a:solidFill>
                <a:latin typeface="Times New Roman" panose="02020603050405020304" pitchFamily="18" charset="0"/>
                <a:cs typeface="Times New Roman" panose="02020603050405020304" pitchFamily="18" charset="0"/>
              </a:rPr>
              <a:t> percentile. 4. Clearly, the findings indicate that the amount of exposure to a foreign language has a positive effect on student performance. </a:t>
            </a:r>
            <a:r>
              <a:rPr lang="en-US" altLang="zh-CN" dirty="0" smtClean="0">
                <a:solidFill>
                  <a:srgbClr val="00B0F0"/>
                </a:solidFill>
                <a:latin typeface="Times New Roman" panose="02020603050405020304" pitchFamily="18" charset="0"/>
                <a:cs typeface="Times New Roman" panose="02020603050405020304" pitchFamily="18" charset="0"/>
              </a:rPr>
              <a:t>5. It appears that the intensity of immersion programs (an average of 75% of total instruction per week in French compared to approximately 10% for non-immersion) and use of the foreign language to study basic subjects results in substantial differences in performance in all four skill areas of the MLA test.</a:t>
            </a:r>
            <a:endParaRPr lang="zh-CN" altLang="en-US"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6319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时态的运用</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4508" y="2191796"/>
            <a:ext cx="3402984" cy="3323475"/>
          </a:xfrm>
        </p:spPr>
      </p:pic>
    </p:spTree>
    <p:extLst>
      <p:ext uri="{BB962C8B-B14F-4D97-AF65-F5344CB8AC3E}">
        <p14:creationId xmlns:p14="http://schemas.microsoft.com/office/powerpoint/2010/main" val="26330888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72955"/>
            <a:ext cx="12037325" cy="6277970"/>
          </a:xfrm>
        </p:spPr>
        <p:txBody>
          <a:bodyPr>
            <a:normAutofit fontScale="92500" lnSpcReduction="10000"/>
          </a:bodyPr>
          <a:lstStyle/>
          <a:p>
            <a:pPr marL="0" indent="0">
              <a:buNone/>
            </a:pPr>
            <a:r>
              <a:rPr lang="en-US" altLang="zh-CN" dirty="0" err="1" smtClean="0"/>
              <a:t>Dextroamphetamine</a:t>
            </a:r>
            <a:r>
              <a:rPr lang="en-US" altLang="zh-CN" dirty="0" smtClean="0"/>
              <a:t>: Cognitive </a:t>
            </a:r>
            <a:r>
              <a:rPr lang="en-US" altLang="zh-CN" dirty="0"/>
              <a:t>and Behavioral Effects in Normal </a:t>
            </a:r>
            <a:r>
              <a:rPr lang="en-US" altLang="zh-CN" dirty="0" err="1"/>
              <a:t>Prepubertal</a:t>
            </a:r>
            <a:r>
              <a:rPr lang="en-US" altLang="zh-CN" dirty="0"/>
              <a:t> </a:t>
            </a:r>
            <a:r>
              <a:rPr lang="en-US" altLang="zh-CN" dirty="0" smtClean="0"/>
              <a:t>Boys</a:t>
            </a:r>
          </a:p>
          <a:p>
            <a:pPr marL="0" indent="0">
              <a:buNone/>
            </a:pPr>
            <a:endParaRPr lang="en-US" altLang="zh-CN" dirty="0"/>
          </a:p>
          <a:p>
            <a:pPr marL="0" indent="0">
              <a:buNone/>
            </a:pPr>
            <a:r>
              <a:rPr lang="en-US" altLang="zh-CN" sz="3200" dirty="0" smtClean="0">
                <a:latin typeface="Times New Roman" panose="02020603050405020304" pitchFamily="18" charset="0"/>
                <a:cs typeface="Times New Roman" panose="02020603050405020304" pitchFamily="18" charset="0"/>
              </a:rPr>
              <a:t>1. </a:t>
            </a:r>
            <a:r>
              <a:rPr lang="en-US" altLang="zh-CN" sz="3200" dirty="0">
                <a:latin typeface="Times New Roman" panose="02020603050405020304" pitchFamily="18" charset="0"/>
                <a:cs typeface="Times New Roman" panose="02020603050405020304" pitchFamily="18" charset="0"/>
              </a:rPr>
              <a:t>The children left the testing center 3 hours after medication or placebo had been administered; parents were asked to keep a diary record to behavior during the afternoon and evening. 2. Behavioral and cognitive effects during the drug session are given in Figure 1 and Table 1.</a:t>
            </a:r>
          </a:p>
          <a:p>
            <a:pPr marL="0" indent="0">
              <a:buNone/>
            </a:pPr>
            <a:r>
              <a:rPr lang="en-US" altLang="zh-CN" sz="3200" dirty="0">
                <a:latin typeface="Times New Roman" panose="02020603050405020304" pitchFamily="18" charset="0"/>
                <a:cs typeface="Times New Roman" panose="02020603050405020304" pitchFamily="18" charset="0"/>
              </a:rPr>
              <a:t>3. Behavioral rating showed both immediate and delayed effects which differed from each other. 4. Amphetamine administration in comparison with placebo was associated with decreased motor activity combined with generally improved intentional performance (faster reaction time, superior memory and improved attention) and decreased galvanic skin response. 5. After drug administration, the children appeared unusually inactive, not simply less restless. 6. There was an increase in task-related descriptive speech and a decrease in speech not task-related, such as questions (Table 1). 7. These results are entirely consistent with those reported for hyperactive children on stimulant medication in previous studies.</a:t>
            </a:r>
            <a:endParaRPr lang="zh-CN" altLang="en-US" sz="3200"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5154618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90218"/>
          </a:xfrm>
        </p:spPr>
        <p:txBody>
          <a:bodyPr>
            <a:normAutofit fontScale="90000"/>
          </a:bodyPr>
          <a:lstStyle/>
          <a:p>
            <a:r>
              <a:rPr lang="zh-CN" altLang="en-US" dirty="0" smtClean="0"/>
              <a:t>结果的介绍</a:t>
            </a:r>
            <a:endParaRPr lang="zh-CN" altLang="en-US" dirty="0"/>
          </a:p>
        </p:txBody>
      </p:sp>
      <p:sp>
        <p:nvSpPr>
          <p:cNvPr id="3" name="内容占位符 2"/>
          <p:cNvSpPr>
            <a:spLocks noGrp="1"/>
          </p:cNvSpPr>
          <p:nvPr>
            <p:ph idx="1"/>
          </p:nvPr>
        </p:nvSpPr>
        <p:spPr>
          <a:xfrm>
            <a:off x="191069" y="955344"/>
            <a:ext cx="11778018" cy="5609229"/>
          </a:xfrm>
        </p:spPr>
        <p:txBody>
          <a:bodyPr/>
          <a:lstStyle/>
          <a:p>
            <a:r>
              <a:rPr lang="zh-CN" altLang="en-US" dirty="0" smtClean="0"/>
              <a:t>即指出结果在哪些图表中列出，</a:t>
            </a:r>
            <a:r>
              <a:rPr lang="zh-CN" altLang="en-US" dirty="0" smtClean="0">
                <a:solidFill>
                  <a:srgbClr val="FF0000"/>
                </a:solidFill>
              </a:rPr>
              <a:t>常用一般现在时</a:t>
            </a:r>
            <a:r>
              <a:rPr lang="zh-CN" altLang="en-US" dirty="0" smtClean="0"/>
              <a:t>。</a:t>
            </a:r>
            <a:endParaRPr lang="en-US" altLang="zh-CN" dirty="0" smtClean="0"/>
          </a:p>
          <a:p>
            <a:endParaRPr lang="en-US" altLang="zh-CN" dirty="0"/>
          </a:p>
          <a:p>
            <a:r>
              <a:rPr lang="en-US" altLang="zh-CN" dirty="0" smtClean="0"/>
              <a:t>The variation in the temperature of the samples over time </a:t>
            </a:r>
            <a:r>
              <a:rPr lang="en-US" altLang="zh-CN" dirty="0" smtClean="0">
                <a:solidFill>
                  <a:srgbClr val="FF0000"/>
                </a:solidFill>
              </a:rPr>
              <a:t>is</a:t>
            </a:r>
            <a:r>
              <a:rPr lang="en-US" altLang="zh-CN" dirty="0" smtClean="0"/>
              <a:t> shown in Figure 2.</a:t>
            </a:r>
          </a:p>
          <a:p>
            <a:endParaRPr lang="en-US" altLang="zh-CN" dirty="0"/>
          </a:p>
          <a:p>
            <a:r>
              <a:rPr lang="en-US" altLang="zh-CN" dirty="0" smtClean="0"/>
              <a:t>Figure 2 </a:t>
            </a:r>
            <a:r>
              <a:rPr lang="en-US" altLang="zh-CN" dirty="0" smtClean="0">
                <a:solidFill>
                  <a:srgbClr val="FF0000"/>
                </a:solidFill>
              </a:rPr>
              <a:t>shows</a:t>
            </a:r>
            <a:r>
              <a:rPr lang="en-US" altLang="zh-CN" dirty="0" smtClean="0"/>
              <a:t> the variation in the temperature of the samples over time.</a:t>
            </a:r>
          </a:p>
          <a:p>
            <a:endParaRPr lang="en-US" altLang="zh-CN" dirty="0"/>
          </a:p>
          <a:p>
            <a:r>
              <a:rPr lang="en-US" altLang="zh-CN" dirty="0" smtClean="0"/>
              <a:t>As Figure 2 </a:t>
            </a:r>
            <a:r>
              <a:rPr lang="en-US" altLang="zh-CN" dirty="0" smtClean="0">
                <a:solidFill>
                  <a:srgbClr val="FF0000"/>
                </a:solidFill>
              </a:rPr>
              <a:t>shows</a:t>
            </a:r>
            <a:r>
              <a:rPr lang="en-US" altLang="zh-CN" dirty="0" smtClean="0"/>
              <a:t>, the temperature increased rapidly. </a:t>
            </a:r>
          </a:p>
          <a:p>
            <a:endParaRPr lang="en-US" altLang="zh-CN" dirty="0"/>
          </a:p>
          <a:p>
            <a:r>
              <a:rPr lang="en-US" altLang="zh-CN" dirty="0" smtClean="0"/>
              <a:t>The temperature increased rapidly, as shown in Figure 2.</a:t>
            </a:r>
          </a:p>
          <a:p>
            <a:endParaRPr lang="en-US" altLang="zh-CN" dirty="0"/>
          </a:p>
          <a:p>
            <a:r>
              <a:rPr lang="en-US" altLang="zh-CN" dirty="0" smtClean="0"/>
              <a:t>The temperature increased rapidly (</a:t>
            </a:r>
            <a:r>
              <a:rPr lang="en-US" altLang="zh-CN" dirty="0" smtClean="0">
                <a:solidFill>
                  <a:srgbClr val="FF0000"/>
                </a:solidFill>
              </a:rPr>
              <a:t>see</a:t>
            </a:r>
            <a:r>
              <a:rPr lang="en-US" altLang="zh-CN" dirty="0" smtClean="0"/>
              <a:t> Figure 2).</a:t>
            </a:r>
            <a:endParaRPr lang="zh-CN" altLang="en-US" dirty="0"/>
          </a:p>
        </p:txBody>
      </p:sp>
    </p:spTree>
    <p:extLst>
      <p:ext uri="{BB962C8B-B14F-4D97-AF65-F5344CB8AC3E}">
        <p14:creationId xmlns:p14="http://schemas.microsoft.com/office/powerpoint/2010/main" val="37617585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90218"/>
          </a:xfrm>
        </p:spPr>
        <p:txBody>
          <a:bodyPr>
            <a:normAutofit fontScale="90000"/>
          </a:bodyPr>
          <a:lstStyle/>
          <a:p>
            <a:r>
              <a:rPr lang="zh-CN" altLang="en-US" dirty="0" smtClean="0"/>
              <a:t>结果的介绍</a:t>
            </a:r>
            <a:endParaRPr lang="zh-CN" altLang="en-US" dirty="0"/>
          </a:p>
        </p:txBody>
      </p:sp>
      <p:sp>
        <p:nvSpPr>
          <p:cNvPr id="3" name="内容占位符 2"/>
          <p:cNvSpPr>
            <a:spLocks noGrp="1"/>
          </p:cNvSpPr>
          <p:nvPr>
            <p:ph idx="1"/>
          </p:nvPr>
        </p:nvSpPr>
        <p:spPr>
          <a:xfrm>
            <a:off x="191069" y="955344"/>
            <a:ext cx="11778018" cy="5609229"/>
          </a:xfrm>
        </p:spPr>
        <p:txBody>
          <a:bodyPr/>
          <a:lstStyle/>
          <a:p>
            <a:r>
              <a:rPr lang="zh-CN" altLang="en-US" dirty="0" smtClean="0">
                <a:solidFill>
                  <a:srgbClr val="FF0000"/>
                </a:solidFill>
              </a:rPr>
              <a:t>有时</a:t>
            </a:r>
            <a:r>
              <a:rPr lang="zh-CN" altLang="en-US" dirty="0" smtClean="0"/>
              <a:t>，在同一句子中强调重要发现和说明图表位置。</a:t>
            </a:r>
            <a:endParaRPr lang="en-US" altLang="zh-CN" dirty="0" smtClean="0"/>
          </a:p>
          <a:p>
            <a:endParaRPr lang="en-US" altLang="zh-CN" dirty="0"/>
          </a:p>
          <a:p>
            <a:r>
              <a:rPr lang="en-US" altLang="zh-CN" dirty="0" smtClean="0"/>
              <a:t>Measurements of root length density (Fig. 3) </a:t>
            </a:r>
            <a:r>
              <a:rPr lang="en-US" altLang="zh-CN" dirty="0" smtClean="0">
                <a:solidFill>
                  <a:srgbClr val="FF0000"/>
                </a:solidFill>
              </a:rPr>
              <a:t>revealed</a:t>
            </a:r>
            <a:r>
              <a:rPr lang="en-US" altLang="zh-CN" dirty="0" smtClean="0"/>
              <a:t> that the majority of roots of both cultivars were found in the upper substrate layers.</a:t>
            </a:r>
          </a:p>
          <a:p>
            <a:endParaRPr lang="en-US" altLang="zh-CN" dirty="0"/>
          </a:p>
          <a:p>
            <a:r>
              <a:rPr lang="en-US" altLang="zh-CN" dirty="0" smtClean="0"/>
              <a:t>The response of Lucerne root growth to manganese rate and depth treatments </a:t>
            </a:r>
            <a:r>
              <a:rPr lang="en-US" altLang="zh-CN" dirty="0" smtClean="0">
                <a:solidFill>
                  <a:srgbClr val="FF0000"/>
                </a:solidFill>
              </a:rPr>
              <a:t>was</a:t>
            </a:r>
            <a:r>
              <a:rPr lang="en-US" altLang="zh-CN" dirty="0" smtClean="0"/>
              <a:t> similar to that of shoots (Fig. 2).</a:t>
            </a:r>
            <a:endParaRPr lang="zh-CN" altLang="en-US" dirty="0"/>
          </a:p>
        </p:txBody>
      </p:sp>
    </p:spTree>
    <p:extLst>
      <p:ext uri="{BB962C8B-B14F-4D97-AF65-F5344CB8AC3E}">
        <p14:creationId xmlns:p14="http://schemas.microsoft.com/office/powerpoint/2010/main" val="30667978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4842" y="365125"/>
            <a:ext cx="11532358" cy="794935"/>
          </a:xfrm>
        </p:spPr>
        <p:txBody>
          <a:bodyPr/>
          <a:lstStyle/>
          <a:p>
            <a:r>
              <a:rPr lang="en-US" altLang="zh-CN" dirty="0" smtClean="0"/>
              <a:t>Indicative statements and informative statements</a:t>
            </a:r>
            <a:endParaRPr lang="zh-CN" altLang="en-US" dirty="0"/>
          </a:p>
        </p:txBody>
      </p:sp>
      <p:sp>
        <p:nvSpPr>
          <p:cNvPr id="3" name="内容占位符 2"/>
          <p:cNvSpPr>
            <a:spLocks noGrp="1"/>
          </p:cNvSpPr>
          <p:nvPr>
            <p:ph idx="1"/>
          </p:nvPr>
        </p:nvSpPr>
        <p:spPr>
          <a:xfrm>
            <a:off x="354842" y="1825625"/>
            <a:ext cx="10998958" cy="4351338"/>
          </a:xfrm>
        </p:spPr>
        <p:txBody>
          <a:bodyPr/>
          <a:lstStyle/>
          <a:p>
            <a:r>
              <a:rPr lang="en-US" altLang="zh-CN" dirty="0" smtClean="0"/>
              <a:t>As we have learned, the Results section usually includes location elements, highlighting elements and concluding elements, but an alternate structure can take a shorter form, i.e., </a:t>
            </a:r>
            <a:r>
              <a:rPr lang="en-US" altLang="zh-CN" dirty="0" smtClean="0">
                <a:solidFill>
                  <a:srgbClr val="FF0000"/>
                </a:solidFill>
              </a:rPr>
              <a:t>combining the first two elements into one.</a:t>
            </a:r>
          </a:p>
          <a:p>
            <a:endParaRPr lang="en-US" altLang="zh-CN" dirty="0"/>
          </a:p>
          <a:p>
            <a:r>
              <a:rPr lang="en-US" altLang="zh-CN" dirty="0" smtClean="0"/>
              <a:t>And we have two types of sentences:</a:t>
            </a:r>
          </a:p>
          <a:p>
            <a:r>
              <a:rPr lang="en-US" altLang="zh-CN" dirty="0" smtClean="0"/>
              <a:t>Indicative statement and informative statement</a:t>
            </a:r>
            <a:endParaRPr lang="zh-CN" altLang="en-US" dirty="0"/>
          </a:p>
        </p:txBody>
      </p:sp>
    </p:spTree>
    <p:extLst>
      <p:ext uri="{BB962C8B-B14F-4D97-AF65-F5344CB8AC3E}">
        <p14:creationId xmlns:p14="http://schemas.microsoft.com/office/powerpoint/2010/main" val="3320242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2012" y="365125"/>
            <a:ext cx="11121788" cy="549275"/>
          </a:xfrm>
        </p:spPr>
        <p:txBody>
          <a:bodyPr>
            <a:normAutofit fontScale="90000"/>
          </a:bodyPr>
          <a:lstStyle/>
          <a:p>
            <a:r>
              <a:rPr lang="en-US" altLang="zh-CN" dirty="0" smtClean="0">
                <a:latin typeface="Times New Roman" panose="02020603050405020304" pitchFamily="18" charset="0"/>
                <a:cs typeface="Times New Roman" panose="02020603050405020304" pitchFamily="18" charset="0"/>
              </a:rPr>
              <a:t>General guidelines are the following</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232011" y="1091820"/>
            <a:ext cx="11614245" cy="5527343"/>
          </a:xfrm>
        </p:spPr>
        <p:txBody>
          <a:bodyPr>
            <a:normAutofit/>
          </a:bodyPr>
          <a:lstStyle/>
          <a:p>
            <a:r>
              <a:rPr lang="en-US" altLang="zh-CN" dirty="0" smtClean="0">
                <a:latin typeface="Times New Roman" panose="02020603050405020304" pitchFamily="18" charset="0"/>
                <a:cs typeface="Times New Roman" panose="02020603050405020304" pitchFamily="18" charset="0"/>
              </a:rPr>
              <a:t>1. Do not give detailed methods which belong to the methods section.</a:t>
            </a:r>
          </a:p>
          <a:p>
            <a:r>
              <a:rPr lang="en-US" altLang="zh-CN" dirty="0" smtClean="0">
                <a:latin typeface="Times New Roman" panose="02020603050405020304" pitchFamily="18" charset="0"/>
                <a:cs typeface="Times New Roman" panose="02020603050405020304" pitchFamily="18" charset="0"/>
              </a:rPr>
              <a:t>2. Do not go into details which belong to the discussion section.</a:t>
            </a:r>
          </a:p>
          <a:p>
            <a:r>
              <a:rPr lang="en-US" altLang="zh-CN" dirty="0" smtClean="0">
                <a:latin typeface="Times New Roman" panose="02020603050405020304" pitchFamily="18" charset="0"/>
                <a:cs typeface="Times New Roman" panose="02020603050405020304" pitchFamily="18" charset="0"/>
              </a:rPr>
              <a:t>3. Do not repeat the detail which is already listed in a table. For example, instead of “As illustrated in Table x, 40% of females thought that this advertisement…while only 20% of males…”, you may say “As illustrated in Table x, there was a sizable difference in the way in which genders reacted―with fewer males…”.</a:t>
            </a:r>
          </a:p>
          <a:p>
            <a:r>
              <a:rPr lang="en-US" altLang="zh-CN" dirty="0" smtClean="0">
                <a:latin typeface="Times New Roman" panose="02020603050405020304" pitchFamily="18" charset="0"/>
                <a:cs typeface="Times New Roman" panose="02020603050405020304" pitchFamily="18" charset="0"/>
              </a:rPr>
              <a:t>4. Do not try to describe all the raw data, but select and highlight the main data which can directly answer the research questions raised in the introduction section.</a:t>
            </a:r>
          </a:p>
          <a:p>
            <a:r>
              <a:rPr lang="en-US" altLang="zh-CN" dirty="0" smtClean="0">
                <a:latin typeface="Times New Roman" panose="02020603050405020304" pitchFamily="18" charset="0"/>
                <a:cs typeface="Times New Roman" panose="02020603050405020304" pitchFamily="18" charset="0"/>
              </a:rPr>
              <a:t>5. Do not offer the description of the data without an opening sentence which summarizes the findings derived from the data.</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51098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4842" y="365125"/>
            <a:ext cx="11532358" cy="794935"/>
          </a:xfrm>
        </p:spPr>
        <p:txBody>
          <a:bodyPr/>
          <a:lstStyle/>
          <a:p>
            <a:r>
              <a:rPr lang="en-US" altLang="zh-CN" dirty="0" smtClean="0"/>
              <a:t>Indicative statements and informative statements</a:t>
            </a:r>
            <a:endParaRPr lang="zh-CN" altLang="en-US" dirty="0"/>
          </a:p>
        </p:txBody>
      </p:sp>
      <p:sp>
        <p:nvSpPr>
          <p:cNvPr id="3" name="内容占位符 2"/>
          <p:cNvSpPr>
            <a:spLocks noGrp="1"/>
          </p:cNvSpPr>
          <p:nvPr>
            <p:ph idx="1"/>
          </p:nvPr>
        </p:nvSpPr>
        <p:spPr>
          <a:xfrm>
            <a:off x="354842" y="1825625"/>
            <a:ext cx="10998958" cy="4351338"/>
          </a:xfrm>
        </p:spPr>
        <p:txBody>
          <a:bodyPr/>
          <a:lstStyle/>
          <a:p>
            <a:r>
              <a:rPr lang="en-US" altLang="zh-CN" dirty="0" smtClean="0">
                <a:solidFill>
                  <a:srgbClr val="FF0000"/>
                </a:solidFill>
              </a:rPr>
              <a:t>Indicative statement summarizes what kind of research was done.</a:t>
            </a:r>
          </a:p>
          <a:p>
            <a:endParaRPr lang="en-US" altLang="zh-CN" dirty="0"/>
          </a:p>
          <a:p>
            <a:r>
              <a:rPr lang="en-US" altLang="zh-CN" dirty="0" smtClean="0"/>
              <a:t>Table 4 shows the changes in total numbers of buffalo in the Serengeti National Park since 1965.</a:t>
            </a:r>
          </a:p>
          <a:p>
            <a:endParaRPr lang="en-US" altLang="zh-CN" dirty="0"/>
          </a:p>
          <a:p>
            <a:r>
              <a:rPr lang="en-US" altLang="zh-CN" dirty="0" smtClean="0">
                <a:solidFill>
                  <a:srgbClr val="FF0000"/>
                </a:solidFill>
              </a:rPr>
              <a:t>Informative statement highlights some interesting and important findings.</a:t>
            </a:r>
          </a:p>
          <a:p>
            <a:endParaRPr lang="en-US" altLang="zh-CN" dirty="0"/>
          </a:p>
          <a:p>
            <a:r>
              <a:rPr lang="en-US" altLang="zh-CN" dirty="0" smtClean="0"/>
              <a:t>Table 4 shows that the total numbers of buffalo in the Serengeti National Park decreased sharply since 1965.</a:t>
            </a:r>
            <a:endParaRPr lang="zh-CN" altLang="en-US" dirty="0"/>
          </a:p>
        </p:txBody>
      </p:sp>
    </p:spTree>
    <p:extLst>
      <p:ext uri="{BB962C8B-B14F-4D97-AF65-F5344CB8AC3E}">
        <p14:creationId xmlns:p14="http://schemas.microsoft.com/office/powerpoint/2010/main" val="27190549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90218"/>
          </a:xfrm>
        </p:spPr>
        <p:txBody>
          <a:bodyPr>
            <a:normAutofit fontScale="90000"/>
          </a:bodyPr>
          <a:lstStyle/>
          <a:p>
            <a:r>
              <a:rPr lang="zh-CN" altLang="en-US" dirty="0"/>
              <a:t>重要</a:t>
            </a:r>
            <a:r>
              <a:rPr lang="zh-CN" altLang="en-US" dirty="0" smtClean="0"/>
              <a:t>结果的描述</a:t>
            </a:r>
            <a:endParaRPr lang="zh-CN" altLang="en-US" dirty="0"/>
          </a:p>
        </p:txBody>
      </p:sp>
      <p:sp>
        <p:nvSpPr>
          <p:cNvPr id="3" name="内容占位符 2"/>
          <p:cNvSpPr>
            <a:spLocks noGrp="1"/>
          </p:cNvSpPr>
          <p:nvPr>
            <p:ph idx="1"/>
          </p:nvPr>
        </p:nvSpPr>
        <p:spPr>
          <a:xfrm>
            <a:off x="191069" y="1733266"/>
            <a:ext cx="11778018" cy="4831307"/>
          </a:xfrm>
        </p:spPr>
        <p:txBody>
          <a:bodyPr/>
          <a:lstStyle/>
          <a:p>
            <a:r>
              <a:rPr lang="zh-CN" altLang="en-US" dirty="0" smtClean="0"/>
              <a:t>叙述或总结研究结果的内容是关于过去的事实，所以</a:t>
            </a:r>
            <a:r>
              <a:rPr lang="zh-CN" altLang="en-US" dirty="0" smtClean="0">
                <a:solidFill>
                  <a:srgbClr val="FF0000"/>
                </a:solidFill>
              </a:rPr>
              <a:t>通常采用过去时</a:t>
            </a:r>
            <a:r>
              <a:rPr lang="zh-CN" altLang="en-US" dirty="0" smtClean="0"/>
              <a:t>。</a:t>
            </a:r>
            <a:endParaRPr lang="en-US" altLang="zh-CN" dirty="0" smtClean="0"/>
          </a:p>
          <a:p>
            <a:endParaRPr lang="en-US" altLang="zh-CN" dirty="0"/>
          </a:p>
          <a:p>
            <a:r>
              <a:rPr lang="en-US" altLang="zh-CN" dirty="0" smtClean="0"/>
              <a:t>After flights of less than two hours, 11% of the army pilots and 33% of the civilian pilots </a:t>
            </a:r>
            <a:r>
              <a:rPr lang="en-US" altLang="zh-CN" dirty="0" smtClean="0">
                <a:solidFill>
                  <a:srgbClr val="FF0000"/>
                </a:solidFill>
              </a:rPr>
              <a:t>reported</a:t>
            </a:r>
            <a:r>
              <a:rPr lang="en-US" altLang="zh-CN" dirty="0" smtClean="0"/>
              <a:t> back pain.</a:t>
            </a:r>
          </a:p>
          <a:p>
            <a:endParaRPr lang="en-US" altLang="zh-CN" dirty="0"/>
          </a:p>
        </p:txBody>
      </p:sp>
    </p:spTree>
    <p:extLst>
      <p:ext uri="{BB962C8B-B14F-4D97-AF65-F5344CB8AC3E}">
        <p14:creationId xmlns:p14="http://schemas.microsoft.com/office/powerpoint/2010/main" val="22906189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90218"/>
          </a:xfrm>
        </p:spPr>
        <p:txBody>
          <a:bodyPr>
            <a:normAutofit fontScale="90000"/>
          </a:bodyPr>
          <a:lstStyle/>
          <a:p>
            <a:r>
              <a:rPr lang="zh-CN" altLang="en-US" dirty="0"/>
              <a:t>重要</a:t>
            </a:r>
            <a:r>
              <a:rPr lang="zh-CN" altLang="en-US" dirty="0" smtClean="0"/>
              <a:t>结果的描述</a:t>
            </a:r>
            <a:endParaRPr lang="zh-CN" altLang="en-US" dirty="0"/>
          </a:p>
        </p:txBody>
      </p:sp>
      <p:sp>
        <p:nvSpPr>
          <p:cNvPr id="3" name="内容占位符 2"/>
          <p:cNvSpPr>
            <a:spLocks noGrp="1"/>
          </p:cNvSpPr>
          <p:nvPr>
            <p:ph idx="1"/>
          </p:nvPr>
        </p:nvSpPr>
        <p:spPr>
          <a:xfrm>
            <a:off x="191069" y="1733266"/>
            <a:ext cx="11778018" cy="4831307"/>
          </a:xfrm>
        </p:spPr>
        <p:txBody>
          <a:bodyPr/>
          <a:lstStyle/>
          <a:p>
            <a:r>
              <a:rPr lang="zh-CN" altLang="en-US" dirty="0" smtClean="0">
                <a:solidFill>
                  <a:srgbClr val="FF0000"/>
                </a:solidFill>
              </a:rPr>
              <a:t>有时</a:t>
            </a:r>
            <a:r>
              <a:rPr lang="zh-CN" altLang="en-US" dirty="0" smtClean="0"/>
              <a:t>也会使用现在时描述结果，其与使用过去时的差别是：使用现在时表示“该结果是在研究过程中所揭示的普遍事实”；相反，使用一般过去时时则表示“这是我们在本次研究中在某些特定情况下所发现的事实”。</a:t>
            </a:r>
            <a:endParaRPr lang="en-US" altLang="zh-CN" dirty="0" smtClean="0"/>
          </a:p>
          <a:p>
            <a:endParaRPr lang="en-US" altLang="zh-CN" dirty="0"/>
          </a:p>
          <a:p>
            <a:r>
              <a:rPr lang="en-US" altLang="zh-CN" dirty="0" smtClean="0"/>
              <a:t>Female listeners </a:t>
            </a:r>
            <a:r>
              <a:rPr lang="en-US" altLang="zh-CN" dirty="0" smtClean="0">
                <a:solidFill>
                  <a:srgbClr val="FF0000"/>
                </a:solidFill>
              </a:rPr>
              <a:t>found</a:t>
            </a:r>
            <a:r>
              <a:rPr lang="en-US" altLang="zh-CN" dirty="0" smtClean="0"/>
              <a:t> loud music more irritating than male listeners did.</a:t>
            </a:r>
          </a:p>
          <a:p>
            <a:r>
              <a:rPr lang="zh-CN" altLang="en-US" sz="2400" dirty="0" smtClean="0"/>
              <a:t>（过去时标示本次研究的样本中，女性比男性觉得大声的音乐更令人恼怒。）</a:t>
            </a:r>
            <a:endParaRPr lang="en-US" altLang="zh-CN" sz="2400" dirty="0"/>
          </a:p>
          <a:p>
            <a:r>
              <a:rPr lang="en-US" altLang="zh-CN" dirty="0" smtClean="0"/>
              <a:t>Female listeners </a:t>
            </a:r>
            <a:r>
              <a:rPr lang="en-US" altLang="zh-CN" dirty="0" smtClean="0">
                <a:solidFill>
                  <a:srgbClr val="FF0000"/>
                </a:solidFill>
              </a:rPr>
              <a:t>find</a:t>
            </a:r>
            <a:r>
              <a:rPr lang="en-US" altLang="zh-CN" dirty="0" smtClean="0"/>
              <a:t> loud music more irritating than male listeners do.</a:t>
            </a:r>
          </a:p>
          <a:p>
            <a:endParaRPr lang="en-US" altLang="zh-CN" dirty="0"/>
          </a:p>
        </p:txBody>
      </p:sp>
    </p:spTree>
    <p:extLst>
      <p:ext uri="{BB962C8B-B14F-4D97-AF65-F5344CB8AC3E}">
        <p14:creationId xmlns:p14="http://schemas.microsoft.com/office/powerpoint/2010/main" val="31360430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90218"/>
          </a:xfrm>
        </p:spPr>
        <p:txBody>
          <a:bodyPr>
            <a:normAutofit fontScale="90000"/>
          </a:bodyPr>
          <a:lstStyle/>
          <a:p>
            <a:r>
              <a:rPr lang="zh-CN" altLang="en-US" dirty="0"/>
              <a:t>对结果</a:t>
            </a:r>
            <a:r>
              <a:rPr lang="zh-CN" altLang="en-US" dirty="0" smtClean="0"/>
              <a:t>的说明</a:t>
            </a:r>
            <a:endParaRPr lang="zh-CN" altLang="en-US" dirty="0"/>
          </a:p>
        </p:txBody>
      </p:sp>
      <p:sp>
        <p:nvSpPr>
          <p:cNvPr id="3" name="内容占位符 2"/>
          <p:cNvSpPr>
            <a:spLocks noGrp="1"/>
          </p:cNvSpPr>
          <p:nvPr>
            <p:ph idx="1"/>
          </p:nvPr>
        </p:nvSpPr>
        <p:spPr>
          <a:xfrm>
            <a:off x="191069" y="1733266"/>
            <a:ext cx="11778018" cy="4831307"/>
          </a:xfrm>
        </p:spPr>
        <p:txBody>
          <a:bodyPr/>
          <a:lstStyle/>
          <a:p>
            <a:r>
              <a:rPr lang="en-US" altLang="zh-CN" dirty="0" smtClean="0"/>
              <a:t>1.</a:t>
            </a:r>
            <a:r>
              <a:rPr lang="zh-CN" altLang="en-US" dirty="0" smtClean="0"/>
              <a:t>对结果进行说明或由其得出一般性推论时，多用现在时。如：</a:t>
            </a:r>
            <a:endParaRPr lang="en-US" altLang="zh-CN" dirty="0" smtClean="0"/>
          </a:p>
          <a:p>
            <a:r>
              <a:rPr lang="en-US" altLang="zh-CN" dirty="0" smtClean="0"/>
              <a:t>A possible explanation for this </a:t>
            </a:r>
            <a:r>
              <a:rPr lang="en-US" altLang="zh-CN" dirty="0" smtClean="0">
                <a:solidFill>
                  <a:srgbClr val="FF0000"/>
                </a:solidFill>
              </a:rPr>
              <a:t>is</a:t>
            </a:r>
            <a:r>
              <a:rPr lang="en-US" altLang="zh-CN" dirty="0" smtClean="0"/>
              <a:t> that all of the oxygen was used up in the early stages of the reaction.</a:t>
            </a:r>
          </a:p>
          <a:p>
            <a:r>
              <a:rPr lang="en-US" altLang="zh-CN" dirty="0" smtClean="0"/>
              <a:t>The higher incidence of back pain in civilian pilots </a:t>
            </a:r>
            <a:r>
              <a:rPr lang="en-US" altLang="zh-CN" dirty="0" smtClean="0">
                <a:solidFill>
                  <a:srgbClr val="FF0000"/>
                </a:solidFill>
              </a:rPr>
              <a:t>may be</a:t>
            </a:r>
            <a:r>
              <a:rPr lang="en-US" altLang="zh-CN" dirty="0" smtClean="0"/>
              <a:t> due to their greater accumulated flying time.</a:t>
            </a:r>
          </a:p>
          <a:p>
            <a:r>
              <a:rPr lang="en-US" altLang="zh-CN" dirty="0" smtClean="0"/>
              <a:t>It </a:t>
            </a:r>
            <a:r>
              <a:rPr lang="en-US" altLang="zh-CN" dirty="0" smtClean="0">
                <a:solidFill>
                  <a:srgbClr val="FF0000"/>
                </a:solidFill>
              </a:rPr>
              <a:t>appears</a:t>
            </a:r>
            <a:r>
              <a:rPr lang="en-US" altLang="zh-CN" dirty="0" smtClean="0"/>
              <a:t> that because of their greater accumulated flying time, civilian pilots are subject to higher incidence of back pain.</a:t>
            </a:r>
            <a:endParaRPr lang="en-US" altLang="zh-CN" dirty="0"/>
          </a:p>
        </p:txBody>
      </p:sp>
    </p:spTree>
    <p:extLst>
      <p:ext uri="{BB962C8B-B14F-4D97-AF65-F5344CB8AC3E}">
        <p14:creationId xmlns:p14="http://schemas.microsoft.com/office/powerpoint/2010/main" val="24695915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90218"/>
          </a:xfrm>
        </p:spPr>
        <p:txBody>
          <a:bodyPr>
            <a:normAutofit fontScale="90000"/>
          </a:bodyPr>
          <a:lstStyle/>
          <a:p>
            <a:r>
              <a:rPr lang="zh-CN" altLang="en-US" dirty="0"/>
              <a:t>对结果</a:t>
            </a:r>
            <a:r>
              <a:rPr lang="zh-CN" altLang="en-US" dirty="0" smtClean="0"/>
              <a:t>的说明</a:t>
            </a:r>
            <a:endParaRPr lang="zh-CN" altLang="en-US" dirty="0"/>
          </a:p>
        </p:txBody>
      </p:sp>
      <p:sp>
        <p:nvSpPr>
          <p:cNvPr id="3" name="内容占位符 2"/>
          <p:cNvSpPr>
            <a:spLocks noGrp="1"/>
          </p:cNvSpPr>
          <p:nvPr>
            <p:ph idx="1"/>
          </p:nvPr>
        </p:nvSpPr>
        <p:spPr>
          <a:xfrm>
            <a:off x="191069" y="1733266"/>
            <a:ext cx="11778018" cy="4831307"/>
          </a:xfrm>
        </p:spPr>
        <p:txBody>
          <a:bodyPr/>
          <a:lstStyle/>
          <a:p>
            <a:r>
              <a:rPr lang="en-US" altLang="zh-CN" dirty="0" smtClean="0"/>
              <a:t>2.</a:t>
            </a:r>
            <a:r>
              <a:rPr lang="zh-CN" altLang="en-US" dirty="0" smtClean="0"/>
              <a:t>不同结果之间或实验数据与理论模型之间进行比较时，由于这种比较关系多为不受时间影响的逻辑上的事实，因此多才用一般现在时。如：</a:t>
            </a:r>
            <a:endParaRPr lang="en-US" altLang="zh-CN" dirty="0" smtClean="0"/>
          </a:p>
          <a:p>
            <a:r>
              <a:rPr lang="en-US" altLang="zh-CN" dirty="0" smtClean="0"/>
              <a:t>These results </a:t>
            </a:r>
            <a:r>
              <a:rPr lang="en-US" altLang="zh-CN" dirty="0" smtClean="0">
                <a:solidFill>
                  <a:srgbClr val="FF0000"/>
                </a:solidFill>
              </a:rPr>
              <a:t>agree</a:t>
            </a:r>
            <a:r>
              <a:rPr lang="en-US" altLang="zh-CN" dirty="0" smtClean="0"/>
              <a:t> well with the findings of Smith.</a:t>
            </a:r>
          </a:p>
          <a:p>
            <a:r>
              <a:rPr lang="en-US" altLang="zh-CN" dirty="0" smtClean="0"/>
              <a:t>The theoretical model </a:t>
            </a:r>
            <a:r>
              <a:rPr lang="en-US" altLang="zh-CN" dirty="0" smtClean="0">
                <a:solidFill>
                  <a:srgbClr val="FF0000"/>
                </a:solidFill>
              </a:rPr>
              <a:t>fits</a:t>
            </a:r>
            <a:r>
              <a:rPr lang="en-US" altLang="zh-CN" dirty="0" smtClean="0"/>
              <a:t> the experimental data well.</a:t>
            </a:r>
          </a:p>
          <a:p>
            <a:r>
              <a:rPr lang="en-US" altLang="zh-CN" dirty="0" smtClean="0"/>
              <a:t>The data </a:t>
            </a:r>
            <a:r>
              <a:rPr lang="en-US" altLang="zh-CN" dirty="0" smtClean="0">
                <a:solidFill>
                  <a:srgbClr val="FF0000"/>
                </a:solidFill>
              </a:rPr>
              <a:t>indicate</a:t>
            </a:r>
            <a:r>
              <a:rPr lang="en-US" altLang="zh-CN" dirty="0" smtClean="0"/>
              <a:t> that the model is reliable and accurate.</a:t>
            </a:r>
            <a:endParaRPr lang="en-US" altLang="zh-CN" dirty="0"/>
          </a:p>
        </p:txBody>
      </p:sp>
    </p:spTree>
    <p:extLst>
      <p:ext uri="{BB962C8B-B14F-4D97-AF65-F5344CB8AC3E}">
        <p14:creationId xmlns:p14="http://schemas.microsoft.com/office/powerpoint/2010/main" val="28781413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90218"/>
          </a:xfrm>
        </p:spPr>
        <p:txBody>
          <a:bodyPr>
            <a:normAutofit fontScale="90000"/>
          </a:bodyPr>
          <a:lstStyle/>
          <a:p>
            <a:r>
              <a:rPr lang="zh-CN" altLang="en-US" dirty="0"/>
              <a:t>对结果</a:t>
            </a:r>
            <a:r>
              <a:rPr lang="zh-CN" altLang="en-US" dirty="0" smtClean="0"/>
              <a:t>的说明</a:t>
            </a:r>
            <a:endParaRPr lang="zh-CN" altLang="en-US" dirty="0"/>
          </a:p>
        </p:txBody>
      </p:sp>
      <p:sp>
        <p:nvSpPr>
          <p:cNvPr id="3" name="内容占位符 2"/>
          <p:cNvSpPr>
            <a:spLocks noGrp="1"/>
          </p:cNvSpPr>
          <p:nvPr>
            <p:ph idx="1"/>
          </p:nvPr>
        </p:nvSpPr>
        <p:spPr>
          <a:xfrm>
            <a:off x="191069" y="1733266"/>
            <a:ext cx="11778018" cy="4831307"/>
          </a:xfrm>
        </p:spPr>
        <p:txBody>
          <a:bodyPr/>
          <a:lstStyle/>
          <a:p>
            <a:r>
              <a:rPr lang="en-US" altLang="zh-CN" dirty="0" smtClean="0"/>
              <a:t>2.</a:t>
            </a:r>
            <a:r>
              <a:rPr lang="zh-CN" altLang="en-US" dirty="0" smtClean="0"/>
              <a:t>当比较作者的技术或方法的性能与其他学者曾提出的技术或方法的性能时，可使用现在时（暗示是普遍有效的推论）或者过去时（只有在特定的情况下才有效）。如：</a:t>
            </a:r>
            <a:endParaRPr lang="en-US" altLang="zh-CN" dirty="0" smtClean="0"/>
          </a:p>
          <a:p>
            <a:r>
              <a:rPr lang="en-US" altLang="zh-CN" dirty="0" smtClean="0"/>
              <a:t>The values predicted by our model </a:t>
            </a:r>
            <a:r>
              <a:rPr lang="en-US" altLang="zh-CN" dirty="0" smtClean="0">
                <a:solidFill>
                  <a:srgbClr val="FF0000"/>
                </a:solidFill>
              </a:rPr>
              <a:t>have</a:t>
            </a:r>
            <a:r>
              <a:rPr lang="en-US" altLang="zh-CN" dirty="0" smtClean="0"/>
              <a:t> a smaller degree of error than the values generated by </a:t>
            </a:r>
            <a:r>
              <a:rPr lang="en-US" altLang="zh-CN" dirty="0" err="1" smtClean="0"/>
              <a:t>Rickert’s</a:t>
            </a:r>
            <a:r>
              <a:rPr lang="en-US" altLang="zh-CN" dirty="0" smtClean="0"/>
              <a:t> model. </a:t>
            </a:r>
            <a:r>
              <a:rPr lang="zh-CN" altLang="en-US" dirty="0" smtClean="0"/>
              <a:t>（作者认为句子内容为普遍事实）</a:t>
            </a:r>
            <a:endParaRPr lang="en-US" altLang="zh-CN" dirty="0" smtClean="0"/>
          </a:p>
          <a:p>
            <a:r>
              <a:rPr lang="en-US" altLang="zh-CN" dirty="0" smtClean="0"/>
              <a:t>Our algorithm </a:t>
            </a:r>
            <a:r>
              <a:rPr lang="en-US" altLang="zh-CN" dirty="0" smtClean="0">
                <a:solidFill>
                  <a:srgbClr val="FF0000"/>
                </a:solidFill>
              </a:rPr>
              <a:t>required</a:t>
            </a:r>
            <a:r>
              <a:rPr lang="en-US" altLang="zh-CN" dirty="0" smtClean="0"/>
              <a:t> consistently less processing time than Chen’s algorithm. </a:t>
            </a:r>
            <a:r>
              <a:rPr lang="zh-CN" altLang="en-US" dirty="0" smtClean="0"/>
              <a:t>（作者只是指出在特定的实验中，自己的算法比陈氏算法所用的）</a:t>
            </a:r>
            <a:endParaRPr lang="en-US" altLang="zh-CN" dirty="0"/>
          </a:p>
        </p:txBody>
      </p:sp>
    </p:spTree>
    <p:extLst>
      <p:ext uri="{BB962C8B-B14F-4D97-AF65-F5344CB8AC3E}">
        <p14:creationId xmlns:p14="http://schemas.microsoft.com/office/powerpoint/2010/main" val="34829953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lgn="ctr">
              <a:buNone/>
            </a:pPr>
            <a:r>
              <a:rPr lang="zh-CN" altLang="en-US" sz="4000" dirty="0" smtClean="0">
                <a:latin typeface="楷体" panose="02010609060101010101" pitchFamily="49" charset="-122"/>
                <a:ea typeface="楷体" panose="02010609060101010101" pitchFamily="49" charset="-122"/>
              </a:rPr>
              <a:t>情态动词</a:t>
            </a:r>
            <a:endParaRPr lang="zh-CN" altLang="en-US" sz="4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1188360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2955" y="313899"/>
            <a:ext cx="11080845" cy="5863064"/>
          </a:xfrm>
        </p:spPr>
        <p:txBody>
          <a:bodyPr>
            <a:normAutofit/>
          </a:bodyPr>
          <a:lstStyle/>
          <a:p>
            <a:r>
              <a:rPr lang="en-US" altLang="zh-CN" dirty="0" smtClean="0"/>
              <a:t>When the comment compares your results with the results of other studies, use the present tense.</a:t>
            </a:r>
          </a:p>
          <a:p>
            <a:r>
              <a:rPr lang="en-US" altLang="zh-CN" dirty="0" smtClean="0"/>
              <a:t>e. g. This </a:t>
            </a:r>
            <a:r>
              <a:rPr lang="en-US" altLang="zh-CN" dirty="0" smtClean="0">
                <a:solidFill>
                  <a:srgbClr val="FF0000"/>
                </a:solidFill>
              </a:rPr>
              <a:t>is</a:t>
            </a:r>
            <a:r>
              <a:rPr lang="en-US" altLang="zh-CN" dirty="0" smtClean="0"/>
              <a:t> consistent with earlier findings suggesting that personal characteristics are not related to teaching.</a:t>
            </a:r>
          </a:p>
          <a:p>
            <a:endParaRPr lang="en-US" altLang="zh-CN" dirty="0"/>
          </a:p>
          <a:p>
            <a:r>
              <a:rPr lang="en-US" altLang="zh-CN" dirty="0" smtClean="0"/>
              <a:t>When the comment gives a possible explanation for the results, use a modal auxiliary.</a:t>
            </a:r>
          </a:p>
          <a:p>
            <a:r>
              <a:rPr lang="en-US" altLang="zh-CN" dirty="0" smtClean="0"/>
              <a:t>e. g. These results </a:t>
            </a:r>
            <a:r>
              <a:rPr lang="en-US" altLang="zh-CN" dirty="0" smtClean="0">
                <a:solidFill>
                  <a:srgbClr val="FF0000"/>
                </a:solidFill>
              </a:rPr>
              <a:t>can</a:t>
            </a:r>
            <a:r>
              <a:rPr lang="en-US" altLang="zh-CN" dirty="0" smtClean="0"/>
              <a:t> / </a:t>
            </a:r>
            <a:r>
              <a:rPr lang="en-US" altLang="zh-CN" dirty="0" smtClean="0">
                <a:solidFill>
                  <a:srgbClr val="FF0000"/>
                </a:solidFill>
              </a:rPr>
              <a:t>may</a:t>
            </a:r>
            <a:r>
              <a:rPr lang="en-US" altLang="zh-CN" dirty="0" smtClean="0"/>
              <a:t> be explained by considering the voltage distribution on 230 kV insulators during freezing conditions.</a:t>
            </a:r>
          </a:p>
          <a:p>
            <a:endParaRPr lang="en-US" altLang="zh-CN" dirty="0"/>
          </a:p>
          <a:p>
            <a:r>
              <a:rPr lang="en-US" altLang="zh-CN" dirty="0" smtClean="0"/>
              <a:t>When the comment generalizes from the results, use may.</a:t>
            </a:r>
          </a:p>
          <a:p>
            <a:r>
              <a:rPr lang="en-US" altLang="zh-CN" dirty="0" smtClean="0"/>
              <a:t>e. g. Hyperactive children </a:t>
            </a:r>
            <a:r>
              <a:rPr lang="en-US" altLang="zh-CN" dirty="0" smtClean="0">
                <a:solidFill>
                  <a:srgbClr val="FF0000"/>
                </a:solidFill>
              </a:rPr>
              <a:t>may</a:t>
            </a:r>
            <a:r>
              <a:rPr lang="en-US" altLang="zh-CN" dirty="0" smtClean="0"/>
              <a:t> be generally responsive to amphetamines.</a:t>
            </a:r>
            <a:endParaRPr lang="zh-CN" altLang="en-US" dirty="0"/>
          </a:p>
        </p:txBody>
      </p:sp>
    </p:spTree>
    <p:extLst>
      <p:ext uri="{BB962C8B-B14F-4D97-AF65-F5344CB8AC3E}">
        <p14:creationId xmlns:p14="http://schemas.microsoft.com/office/powerpoint/2010/main" val="35154486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smtClean="0"/>
              <a:t>A lot of research has indicated that drunk driving ______ many of the tragedies on road.</a:t>
            </a:r>
          </a:p>
          <a:p>
            <a:endParaRPr lang="en-US" altLang="zh-CN" dirty="0"/>
          </a:p>
          <a:p>
            <a:r>
              <a:rPr lang="en-US" altLang="zh-CN" dirty="0" smtClean="0"/>
              <a:t>A. contributed to</a:t>
            </a:r>
          </a:p>
          <a:p>
            <a:r>
              <a:rPr lang="en-US" altLang="zh-CN" dirty="0" smtClean="0"/>
              <a:t>B. caused</a:t>
            </a:r>
          </a:p>
          <a:p>
            <a:r>
              <a:rPr lang="en-US" altLang="zh-CN" dirty="0" smtClean="0"/>
              <a:t>C. may have contributed to</a:t>
            </a:r>
          </a:p>
          <a:p>
            <a:r>
              <a:rPr lang="en-US" altLang="zh-CN" dirty="0" smtClean="0"/>
              <a:t>D. was one of the causes of</a:t>
            </a:r>
          </a:p>
          <a:p>
            <a:r>
              <a:rPr lang="en-US" altLang="zh-CN" dirty="0" smtClean="0"/>
              <a:t>E. was probably a major cause of</a:t>
            </a:r>
          </a:p>
          <a:p>
            <a:r>
              <a:rPr lang="en-US" altLang="zh-CN" dirty="0" smtClean="0"/>
              <a:t>F. might have been a factor in</a:t>
            </a:r>
            <a:endParaRPr lang="zh-CN" altLang="en-US" dirty="0"/>
          </a:p>
        </p:txBody>
      </p:sp>
    </p:spTree>
    <p:extLst>
      <p:ext uri="{BB962C8B-B14F-4D97-AF65-F5344CB8AC3E}">
        <p14:creationId xmlns:p14="http://schemas.microsoft.com/office/powerpoint/2010/main" val="4508186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当实验结果不止一个时，进行评论的模式往往有两种：</a:t>
            </a:r>
            <a:endParaRPr lang="en-US" altLang="zh-CN" dirty="0" smtClean="0"/>
          </a:p>
          <a:p>
            <a:endParaRPr lang="en-US" altLang="zh-CN" dirty="0"/>
          </a:p>
          <a:p>
            <a:r>
              <a:rPr lang="zh-CN" altLang="en-US" dirty="0" smtClean="0"/>
              <a:t>结果</a:t>
            </a:r>
            <a:r>
              <a:rPr lang="en-US" altLang="zh-CN" dirty="0" smtClean="0"/>
              <a:t>1+</a:t>
            </a:r>
            <a:r>
              <a:rPr lang="zh-CN" altLang="en-US" dirty="0" smtClean="0"/>
              <a:t>评论</a:t>
            </a:r>
            <a:r>
              <a:rPr lang="en-US" altLang="zh-CN" dirty="0" smtClean="0"/>
              <a:t>1</a:t>
            </a:r>
            <a:r>
              <a:rPr lang="zh-CN" altLang="en-US" dirty="0" smtClean="0"/>
              <a:t>；结果</a:t>
            </a:r>
            <a:r>
              <a:rPr lang="en-US" altLang="zh-CN" dirty="0" smtClean="0"/>
              <a:t>2+</a:t>
            </a:r>
            <a:r>
              <a:rPr lang="zh-CN" altLang="en-US" dirty="0" smtClean="0"/>
              <a:t>评论</a:t>
            </a:r>
            <a:r>
              <a:rPr lang="en-US" altLang="zh-CN" dirty="0" smtClean="0"/>
              <a:t>2</a:t>
            </a:r>
            <a:r>
              <a:rPr lang="zh-CN" altLang="en-US" dirty="0" smtClean="0"/>
              <a:t>；结果</a:t>
            </a:r>
            <a:r>
              <a:rPr lang="en-US" altLang="zh-CN" dirty="0" smtClean="0"/>
              <a:t>3+</a:t>
            </a:r>
            <a:r>
              <a:rPr lang="zh-CN" altLang="en-US" dirty="0" smtClean="0"/>
              <a:t>评论</a:t>
            </a:r>
            <a:r>
              <a:rPr lang="en-US" altLang="zh-CN" dirty="0" smtClean="0"/>
              <a:t>3</a:t>
            </a:r>
          </a:p>
          <a:p>
            <a:endParaRPr lang="en-US" altLang="zh-CN" dirty="0"/>
          </a:p>
          <a:p>
            <a:r>
              <a:rPr lang="zh-CN" altLang="en-US" dirty="0" smtClean="0"/>
              <a:t>结果</a:t>
            </a:r>
            <a:r>
              <a:rPr lang="en-US" altLang="zh-CN" dirty="0" smtClean="0"/>
              <a:t>1+</a:t>
            </a:r>
            <a:r>
              <a:rPr lang="zh-CN" altLang="en-US" dirty="0" smtClean="0"/>
              <a:t>结果</a:t>
            </a:r>
            <a:r>
              <a:rPr lang="en-US" altLang="zh-CN" dirty="0" smtClean="0"/>
              <a:t>2+</a:t>
            </a:r>
            <a:r>
              <a:rPr lang="zh-CN" altLang="en-US" dirty="0" smtClean="0"/>
              <a:t>结果</a:t>
            </a:r>
            <a:r>
              <a:rPr lang="en-US" altLang="zh-CN" dirty="0" smtClean="0"/>
              <a:t>3+</a:t>
            </a:r>
            <a:r>
              <a:rPr lang="zh-CN" altLang="en-US" dirty="0" smtClean="0"/>
              <a:t>评论</a:t>
            </a:r>
            <a:endParaRPr lang="zh-CN" altLang="en-US" dirty="0"/>
          </a:p>
        </p:txBody>
      </p:sp>
    </p:spTree>
    <p:extLst>
      <p:ext uri="{BB962C8B-B14F-4D97-AF65-F5344CB8AC3E}">
        <p14:creationId xmlns:p14="http://schemas.microsoft.com/office/powerpoint/2010/main" val="2066224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写作要点</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对实验或观察结果的表达要高度概括和提炼。</a:t>
            </a:r>
            <a:endParaRPr lang="en-US" altLang="zh-CN" dirty="0" smtClean="0"/>
          </a:p>
          <a:p>
            <a:endParaRPr lang="en-US" altLang="zh-CN" dirty="0"/>
          </a:p>
          <a:p>
            <a:r>
              <a:rPr lang="zh-CN" altLang="en-US" dirty="0" smtClean="0">
                <a:solidFill>
                  <a:srgbClr val="FF0000"/>
                </a:solidFill>
              </a:rPr>
              <a:t>不能简单地</a:t>
            </a:r>
            <a:r>
              <a:rPr lang="zh-CN" altLang="en-US" dirty="0" smtClean="0"/>
              <a:t>将实验记录数据或观察</a:t>
            </a:r>
            <a:r>
              <a:rPr lang="zh-CN" altLang="en-US" dirty="0" smtClean="0">
                <a:solidFill>
                  <a:srgbClr val="FF0000"/>
                </a:solidFill>
              </a:rPr>
              <a:t>事实堆积</a:t>
            </a:r>
            <a:r>
              <a:rPr lang="zh-CN" altLang="en-US" dirty="0" smtClean="0"/>
              <a:t>到论文中，尤其是要突出有科学意义和具有代表性的数据，而不是没完没了地重复一般性数据。</a:t>
            </a:r>
            <a:endParaRPr lang="en-US" altLang="zh-CN" dirty="0" smtClean="0"/>
          </a:p>
          <a:p>
            <a:endParaRPr lang="en-US" altLang="zh-CN" dirty="0" smtClean="0"/>
          </a:p>
          <a:p>
            <a:r>
              <a:rPr lang="zh-CN" altLang="en-US" dirty="0" smtClean="0"/>
              <a:t>“囊括所有一切而不遗漏任何细节的举动并不能证明作者拥有无限的信息，而是说明他缺乏甄别的能力。”（</a:t>
            </a:r>
            <a:r>
              <a:rPr lang="en-US" altLang="zh-CN" dirty="0" smtClean="0"/>
              <a:t>Aaronson 1977</a:t>
            </a:r>
            <a:r>
              <a:rPr lang="zh-CN" altLang="en-US" dirty="0" smtClean="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8275" y="101600"/>
            <a:ext cx="2295525" cy="1724025"/>
          </a:xfrm>
          <a:prstGeom prst="rect">
            <a:avLst/>
          </a:prstGeom>
        </p:spPr>
      </p:pic>
    </p:spTree>
    <p:extLst>
      <p:ext uri="{BB962C8B-B14F-4D97-AF65-F5344CB8AC3E}">
        <p14:creationId xmlns:p14="http://schemas.microsoft.com/office/powerpoint/2010/main" val="10252288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Sentence patterns</a:t>
            </a:r>
            <a:endParaRPr lang="zh-CN" altLang="en-US" dirty="0"/>
          </a:p>
        </p:txBody>
      </p:sp>
      <p:sp>
        <p:nvSpPr>
          <p:cNvPr id="3" name="内容占位符 2"/>
          <p:cNvSpPr>
            <a:spLocks noGrp="1"/>
          </p:cNvSpPr>
          <p:nvPr>
            <p:ph idx="1"/>
          </p:nvPr>
        </p:nvSpPr>
        <p:spPr/>
        <p:txBody>
          <a:bodyPr/>
          <a:lstStyle/>
          <a:p>
            <a:r>
              <a:rPr lang="en-US" altLang="zh-CN" dirty="0" smtClean="0"/>
              <a:t>As given in Table 1…</a:t>
            </a:r>
          </a:p>
          <a:p>
            <a:r>
              <a:rPr lang="en-US" altLang="zh-CN" dirty="0" smtClean="0"/>
              <a:t>As shown in Figure 3…</a:t>
            </a:r>
          </a:p>
          <a:p>
            <a:r>
              <a:rPr lang="en-US" altLang="zh-CN" dirty="0" smtClean="0"/>
              <a:t>As described…</a:t>
            </a:r>
          </a:p>
          <a:p>
            <a:r>
              <a:rPr lang="en-US" altLang="zh-CN" dirty="0" smtClean="0"/>
              <a:t>As can be seen in Table 1…</a:t>
            </a:r>
          </a:p>
          <a:p>
            <a:r>
              <a:rPr lang="en-US" altLang="zh-CN" dirty="0" smtClean="0"/>
              <a:t>…are presented in Table 2…</a:t>
            </a:r>
          </a:p>
          <a:p>
            <a:r>
              <a:rPr lang="en-US" altLang="zh-CN" dirty="0" smtClean="0"/>
              <a:t>As has been demonstrated by many similar studies (citation)…</a:t>
            </a:r>
          </a:p>
          <a:p>
            <a:r>
              <a:rPr lang="en-US" altLang="zh-CN" dirty="0" smtClean="0"/>
              <a:t>As is often the case with analytic schemes of this type,…</a:t>
            </a:r>
          </a:p>
          <a:p>
            <a:r>
              <a:rPr lang="en-US" altLang="zh-CN" dirty="0" smtClean="0"/>
              <a:t>Table 1 shows /summarizes / suggests that…</a:t>
            </a:r>
          </a:p>
          <a:p>
            <a:endParaRPr lang="zh-CN" altLang="en-US" dirty="0"/>
          </a:p>
        </p:txBody>
      </p:sp>
    </p:spTree>
    <p:extLst>
      <p:ext uri="{BB962C8B-B14F-4D97-AF65-F5344CB8AC3E}">
        <p14:creationId xmlns:p14="http://schemas.microsoft.com/office/powerpoint/2010/main" val="24114757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Sentence patterns</a:t>
            </a:r>
            <a:endParaRPr lang="zh-CN" altLang="en-US" dirty="0"/>
          </a:p>
        </p:txBody>
      </p:sp>
      <p:sp>
        <p:nvSpPr>
          <p:cNvPr id="3" name="内容占位符 2"/>
          <p:cNvSpPr>
            <a:spLocks noGrp="1"/>
          </p:cNvSpPr>
          <p:nvPr>
            <p:ph idx="1"/>
          </p:nvPr>
        </p:nvSpPr>
        <p:spPr>
          <a:xfrm>
            <a:off x="395785" y="1825625"/>
            <a:ext cx="11477767" cy="4351338"/>
          </a:xfrm>
        </p:spPr>
        <p:txBody>
          <a:bodyPr/>
          <a:lstStyle/>
          <a:p>
            <a:r>
              <a:rPr lang="en-US" altLang="zh-CN" dirty="0" smtClean="0"/>
              <a:t>A common way to introduce an informative summary is using the “</a:t>
            </a:r>
            <a:r>
              <a:rPr lang="en-US" altLang="zh-CN" dirty="0" smtClean="0">
                <a:solidFill>
                  <a:srgbClr val="FF0000"/>
                </a:solidFill>
              </a:rPr>
              <a:t>as-clause</a:t>
            </a:r>
            <a:r>
              <a:rPr lang="en-US" altLang="zh-CN" dirty="0" smtClean="0"/>
              <a:t>”</a:t>
            </a:r>
          </a:p>
          <a:p>
            <a:endParaRPr lang="en-US" altLang="zh-CN" dirty="0"/>
          </a:p>
          <a:p>
            <a:r>
              <a:rPr lang="en-US" altLang="zh-CN" dirty="0" smtClean="0"/>
              <a:t>As shown in Table 5…</a:t>
            </a:r>
          </a:p>
          <a:p>
            <a:r>
              <a:rPr lang="en-US" altLang="zh-CN" dirty="0" smtClean="0"/>
              <a:t>As can be seen from Figure 3</a:t>
            </a:r>
            <a:r>
              <a:rPr lang="en-US" altLang="zh-CN" dirty="0" smtClean="0"/>
              <a:t>… </a:t>
            </a:r>
            <a:endParaRPr lang="zh-CN" altLang="en-US" dirty="0"/>
          </a:p>
        </p:txBody>
      </p:sp>
    </p:spTree>
    <p:extLst>
      <p:ext uri="{BB962C8B-B14F-4D97-AF65-F5344CB8AC3E}">
        <p14:creationId xmlns:p14="http://schemas.microsoft.com/office/powerpoint/2010/main" val="15890283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Sentence patterns</a:t>
            </a:r>
            <a:endParaRPr lang="zh-CN" altLang="en-US" dirty="0"/>
          </a:p>
        </p:txBody>
      </p:sp>
      <p:sp>
        <p:nvSpPr>
          <p:cNvPr id="3" name="内容占位符 2"/>
          <p:cNvSpPr>
            <a:spLocks noGrp="1"/>
          </p:cNvSpPr>
          <p:nvPr>
            <p:ph idx="1"/>
          </p:nvPr>
        </p:nvSpPr>
        <p:spPr/>
        <p:txBody>
          <a:bodyPr/>
          <a:lstStyle/>
          <a:p>
            <a:r>
              <a:rPr lang="en-US" altLang="zh-CN" dirty="0" smtClean="0"/>
              <a:t>The percentage / number of…has almost doubled as compared with…</a:t>
            </a:r>
          </a:p>
          <a:p>
            <a:r>
              <a:rPr lang="en-US" altLang="zh-CN" dirty="0" smtClean="0"/>
              <a:t>There was a(n) X percent increase / decline in the number / rate…</a:t>
            </a:r>
          </a:p>
          <a:p>
            <a:r>
              <a:rPr lang="en-US" altLang="zh-CN" dirty="0" smtClean="0"/>
              <a:t>It accounts for / makes up / constitutes X percent of the total.</a:t>
            </a:r>
          </a:p>
          <a:p>
            <a:r>
              <a:rPr lang="en-US" altLang="zh-CN" dirty="0" smtClean="0"/>
              <a:t>The number jumped / increased / decreased / fell / rose by / to X percent.</a:t>
            </a:r>
          </a:p>
          <a:p>
            <a:r>
              <a:rPr lang="en-US" altLang="zh-CN" dirty="0" smtClean="0"/>
              <a:t>The results indicate that…</a:t>
            </a:r>
          </a:p>
          <a:p>
            <a:r>
              <a:rPr lang="en-US" altLang="zh-CN" dirty="0" smtClean="0"/>
              <a:t>The results suggest that…</a:t>
            </a:r>
            <a:endParaRPr lang="zh-CN" altLang="en-US" dirty="0"/>
          </a:p>
        </p:txBody>
      </p:sp>
    </p:spTree>
    <p:extLst>
      <p:ext uri="{BB962C8B-B14F-4D97-AF65-F5344CB8AC3E}">
        <p14:creationId xmlns:p14="http://schemas.microsoft.com/office/powerpoint/2010/main" val="39810675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Sentence patterns</a:t>
            </a:r>
            <a:endParaRPr lang="zh-CN" altLang="en-US" dirty="0"/>
          </a:p>
        </p:txBody>
      </p:sp>
      <p:sp>
        <p:nvSpPr>
          <p:cNvPr id="3" name="内容占位符 2"/>
          <p:cNvSpPr>
            <a:spLocks noGrp="1"/>
          </p:cNvSpPr>
          <p:nvPr>
            <p:ph idx="1"/>
          </p:nvPr>
        </p:nvSpPr>
        <p:spPr/>
        <p:txBody>
          <a:bodyPr/>
          <a:lstStyle/>
          <a:p>
            <a:r>
              <a:rPr lang="en-US" altLang="zh-CN" dirty="0" smtClean="0"/>
              <a:t>As can be seen from the Table / Figure…</a:t>
            </a:r>
          </a:p>
          <a:p>
            <a:r>
              <a:rPr lang="en-US" altLang="zh-CN" dirty="0" smtClean="0"/>
              <a:t>Our experimental data are briefly summarized as follows…</a:t>
            </a:r>
          </a:p>
          <a:p>
            <a:r>
              <a:rPr lang="en-US" altLang="zh-CN" dirty="0" smtClean="0"/>
              <a:t>Figure 3 shows the results obtained from studies of…</a:t>
            </a:r>
          </a:p>
          <a:p>
            <a:r>
              <a:rPr lang="en-US" altLang="zh-CN" dirty="0" smtClean="0"/>
              <a:t>From Table 1, it can be estimated / calculated / inferred that…</a:t>
            </a:r>
          </a:p>
          <a:p>
            <a:r>
              <a:rPr lang="en-US" altLang="zh-CN" dirty="0" smtClean="0"/>
              <a:t>Table 2 indicates that…</a:t>
            </a:r>
            <a:endParaRPr lang="zh-CN" altLang="en-US" dirty="0"/>
          </a:p>
        </p:txBody>
      </p:sp>
    </p:spTree>
    <p:extLst>
      <p:ext uri="{BB962C8B-B14F-4D97-AF65-F5344CB8AC3E}">
        <p14:creationId xmlns:p14="http://schemas.microsoft.com/office/powerpoint/2010/main" val="25438171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Four ways to refer to a table or figure</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Clause beginning with </a:t>
            </a:r>
            <a:r>
              <a:rPr lang="en-US" altLang="zh-CN" i="1" dirty="0" smtClean="0">
                <a:solidFill>
                  <a:srgbClr val="FF0000"/>
                </a:solidFill>
              </a:rPr>
              <a:t>as</a:t>
            </a:r>
          </a:p>
          <a:p>
            <a:r>
              <a:rPr lang="en-US" altLang="zh-CN" dirty="0" smtClean="0"/>
              <a:t>As shown in Table 1…</a:t>
            </a:r>
          </a:p>
          <a:p>
            <a:r>
              <a:rPr lang="en-US" altLang="zh-CN" dirty="0" smtClean="0">
                <a:solidFill>
                  <a:srgbClr val="FF0000"/>
                </a:solidFill>
              </a:rPr>
              <a:t>Passive voice</a:t>
            </a:r>
          </a:p>
          <a:p>
            <a:r>
              <a:rPr lang="en-US" altLang="zh-CN" dirty="0" smtClean="0"/>
              <a:t>Results are shown in Table 1.</a:t>
            </a:r>
          </a:p>
          <a:p>
            <a:r>
              <a:rPr lang="en-US" altLang="zh-CN" dirty="0" smtClean="0">
                <a:solidFill>
                  <a:srgbClr val="FF0000"/>
                </a:solidFill>
              </a:rPr>
              <a:t>Active voice</a:t>
            </a:r>
          </a:p>
          <a:p>
            <a:r>
              <a:rPr lang="en-US" altLang="zh-CN" dirty="0" smtClean="0"/>
              <a:t>Table 1 shows that…</a:t>
            </a:r>
          </a:p>
          <a:p>
            <a:r>
              <a:rPr lang="en-US" altLang="zh-CN" dirty="0" smtClean="0">
                <a:solidFill>
                  <a:srgbClr val="FF0000"/>
                </a:solidFill>
              </a:rPr>
              <a:t>Parentheses</a:t>
            </a:r>
          </a:p>
          <a:p>
            <a:r>
              <a:rPr lang="en-US" altLang="zh-CN" dirty="0" smtClean="0"/>
              <a:t>Each sample tested positive for three nutrients (Table 1).</a:t>
            </a:r>
            <a:endParaRPr lang="zh-CN" altLang="en-US" dirty="0"/>
          </a:p>
        </p:txBody>
      </p:sp>
    </p:spTree>
    <p:extLst>
      <p:ext uri="{BB962C8B-B14F-4D97-AF65-F5344CB8AC3E}">
        <p14:creationId xmlns:p14="http://schemas.microsoft.com/office/powerpoint/2010/main" val="25612000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Sentence patterns</a:t>
            </a:r>
            <a:endParaRPr lang="zh-CN" altLang="en-US" sz="3600" dirty="0"/>
          </a:p>
        </p:txBody>
      </p:sp>
      <p:sp>
        <p:nvSpPr>
          <p:cNvPr id="3" name="内容占位符 2"/>
          <p:cNvSpPr>
            <a:spLocks noGrp="1"/>
          </p:cNvSpPr>
          <p:nvPr>
            <p:ph idx="1"/>
          </p:nvPr>
        </p:nvSpPr>
        <p:spPr/>
        <p:txBody>
          <a:bodyPr/>
          <a:lstStyle/>
          <a:p>
            <a:r>
              <a:rPr lang="en-US" altLang="zh-CN" dirty="0" smtClean="0"/>
              <a:t>…remains marginally insignificant.</a:t>
            </a:r>
          </a:p>
          <a:p>
            <a:r>
              <a:rPr lang="en-US" altLang="zh-CN" dirty="0" smtClean="0"/>
              <a:t>The observed difference between…was not significant.</a:t>
            </a:r>
          </a:p>
          <a:p>
            <a:r>
              <a:rPr lang="en-US" altLang="zh-CN" dirty="0" smtClean="0"/>
              <a:t>…shows / reveals there is no significance between / for…</a:t>
            </a:r>
          </a:p>
          <a:p>
            <a:r>
              <a:rPr lang="en-US" altLang="zh-CN" dirty="0" smtClean="0"/>
              <a:t>There is no significant difference / effect of…</a:t>
            </a:r>
          </a:p>
          <a:p>
            <a:r>
              <a:rPr lang="en-US" altLang="zh-CN" dirty="0" smtClean="0"/>
              <a:t>…do not significantly affect…</a:t>
            </a:r>
          </a:p>
          <a:p>
            <a:r>
              <a:rPr lang="en-US" altLang="zh-CN" dirty="0" smtClean="0"/>
              <a:t>A significant different was found between / for…</a:t>
            </a:r>
          </a:p>
          <a:p>
            <a:r>
              <a:rPr lang="en-US" altLang="zh-CN" dirty="0" smtClean="0"/>
              <a:t>The difference was statistically significant.</a:t>
            </a:r>
          </a:p>
          <a:p>
            <a:r>
              <a:rPr lang="en-US" altLang="zh-CN" dirty="0" smtClean="0"/>
              <a:t>…are statistically different from…</a:t>
            </a:r>
            <a:endParaRPr lang="zh-CN" altLang="en-US" dirty="0"/>
          </a:p>
        </p:txBody>
      </p:sp>
    </p:spTree>
    <p:extLst>
      <p:ext uri="{BB962C8B-B14F-4D97-AF65-F5344CB8AC3E}">
        <p14:creationId xmlns:p14="http://schemas.microsoft.com/office/powerpoint/2010/main" val="7676738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Sentence patterns about unexpected findings</a:t>
            </a:r>
            <a:endParaRPr lang="zh-CN" altLang="en-US" sz="3600" dirty="0"/>
          </a:p>
        </p:txBody>
      </p:sp>
      <p:sp>
        <p:nvSpPr>
          <p:cNvPr id="3" name="内容占位符 2"/>
          <p:cNvSpPr>
            <a:spLocks noGrp="1"/>
          </p:cNvSpPr>
          <p:nvPr>
            <p:ph idx="1"/>
          </p:nvPr>
        </p:nvSpPr>
        <p:spPr/>
        <p:txBody>
          <a:bodyPr>
            <a:normAutofit/>
          </a:bodyPr>
          <a:lstStyle/>
          <a:p>
            <a:r>
              <a:rPr lang="en-US" altLang="zh-CN" sz="3600" dirty="0" smtClean="0"/>
              <a:t>Sometimes you get some unexpected and/or unsatisfactory findings. Your first reaction might be to ignore the data that do not fit. </a:t>
            </a:r>
            <a:r>
              <a:rPr lang="en-US" altLang="zh-CN" sz="3600" dirty="0" smtClean="0">
                <a:solidFill>
                  <a:srgbClr val="FF0000"/>
                </a:solidFill>
              </a:rPr>
              <a:t>Instead you should try to find a way to discuss the data.</a:t>
            </a:r>
            <a:endParaRPr lang="zh-CN" altLang="en-US" sz="3600" dirty="0">
              <a:solidFill>
                <a:srgbClr val="FF0000"/>
              </a:solidFill>
            </a:endParaRPr>
          </a:p>
        </p:txBody>
      </p:sp>
    </p:spTree>
    <p:extLst>
      <p:ext uri="{BB962C8B-B14F-4D97-AF65-F5344CB8AC3E}">
        <p14:creationId xmlns:p14="http://schemas.microsoft.com/office/powerpoint/2010/main" val="41107454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Sentence patterns about unexpected findings</a:t>
            </a:r>
            <a:endParaRPr lang="zh-CN" altLang="en-US" sz="3600" dirty="0"/>
          </a:p>
        </p:txBody>
      </p:sp>
      <p:sp>
        <p:nvSpPr>
          <p:cNvPr id="3" name="内容占位符 2"/>
          <p:cNvSpPr>
            <a:spLocks noGrp="1"/>
          </p:cNvSpPr>
          <p:nvPr>
            <p:ph idx="1"/>
          </p:nvPr>
        </p:nvSpPr>
        <p:spPr>
          <a:xfrm>
            <a:off x="286603" y="1825625"/>
            <a:ext cx="11559654" cy="4351338"/>
          </a:xfrm>
        </p:spPr>
        <p:txBody>
          <a:bodyPr>
            <a:normAutofit/>
          </a:bodyPr>
          <a:lstStyle/>
          <a:p>
            <a:pPr marL="0" indent="0">
              <a:buNone/>
            </a:pPr>
            <a:r>
              <a:rPr lang="en-US" altLang="zh-CN" dirty="0" smtClean="0"/>
              <a:t>An unexpected finding was the effect of Neuroticism, with more neurotic individuals demonstrating significantly higher levels of environmental concern. </a:t>
            </a:r>
            <a:r>
              <a:rPr lang="en-US" altLang="zh-CN" dirty="0" smtClean="0">
                <a:solidFill>
                  <a:srgbClr val="FF0000"/>
                </a:solidFill>
              </a:rPr>
              <a:t>One explanation for this finding is </a:t>
            </a:r>
            <a:r>
              <a:rPr lang="en-US" altLang="zh-CN" dirty="0" smtClean="0"/>
              <a:t>that neurotic individuals tend to be more worried about negative outcomes in general.</a:t>
            </a:r>
          </a:p>
          <a:p>
            <a:pPr marL="0" indent="0">
              <a:buNone/>
            </a:pPr>
            <a:endParaRPr lang="en-US" altLang="zh-CN" dirty="0"/>
          </a:p>
          <a:p>
            <a:pPr marL="0" indent="0">
              <a:buNone/>
            </a:pPr>
            <a:r>
              <a:rPr lang="en-US" altLang="zh-CN" dirty="0" smtClean="0"/>
              <a:t>The discrepancy </a:t>
            </a:r>
            <a:r>
              <a:rPr lang="en-US" altLang="zh-CN" dirty="0" smtClean="0">
                <a:solidFill>
                  <a:srgbClr val="FF0000"/>
                </a:solidFill>
              </a:rPr>
              <a:t>may be due to </a:t>
            </a:r>
            <a:r>
              <a:rPr lang="en-US" altLang="zh-CN" dirty="0" smtClean="0"/>
              <a:t>the small sample size.</a:t>
            </a:r>
          </a:p>
          <a:p>
            <a:pPr marL="0" indent="0">
              <a:buNone/>
            </a:pPr>
            <a:endParaRPr lang="en-US" altLang="zh-CN" dirty="0"/>
          </a:p>
          <a:p>
            <a:pPr marL="0" indent="0">
              <a:buNone/>
            </a:pPr>
            <a:r>
              <a:rPr lang="en-US" altLang="zh-CN" dirty="0" smtClean="0"/>
              <a:t>The lack of statistical significance </a:t>
            </a:r>
            <a:r>
              <a:rPr lang="en-US" altLang="zh-CN" dirty="0" smtClean="0">
                <a:solidFill>
                  <a:srgbClr val="FF0000"/>
                </a:solidFill>
              </a:rPr>
              <a:t>can be attributed to </a:t>
            </a:r>
            <a:r>
              <a:rPr lang="en-US" altLang="zh-CN" dirty="0" smtClean="0"/>
              <a:t>some uncontrollable factors.</a:t>
            </a:r>
            <a:endParaRPr lang="zh-CN" altLang="en-US" dirty="0"/>
          </a:p>
        </p:txBody>
      </p:sp>
    </p:spTree>
    <p:extLst>
      <p:ext uri="{BB962C8B-B14F-4D97-AF65-F5344CB8AC3E}">
        <p14:creationId xmlns:p14="http://schemas.microsoft.com/office/powerpoint/2010/main" val="1909342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写作要点</a:t>
            </a:r>
            <a:endParaRPr lang="zh-CN" altLang="en-US" dirty="0"/>
          </a:p>
        </p:txBody>
      </p:sp>
      <p:sp>
        <p:nvSpPr>
          <p:cNvPr id="3" name="内容占位符 2"/>
          <p:cNvSpPr>
            <a:spLocks noGrp="1"/>
          </p:cNvSpPr>
          <p:nvPr>
            <p:ph idx="1"/>
          </p:nvPr>
        </p:nvSpPr>
        <p:spPr/>
        <p:txBody>
          <a:bodyPr/>
          <a:lstStyle/>
          <a:p>
            <a:r>
              <a:rPr lang="en-US" altLang="zh-CN" dirty="0" smtClean="0"/>
              <a:t>2. </a:t>
            </a:r>
            <a:r>
              <a:rPr lang="zh-CN" altLang="en-US" dirty="0" smtClean="0"/>
              <a:t>数据表达采用文字与图表相结合的形式。</a:t>
            </a:r>
            <a:endParaRPr lang="en-US" altLang="zh-CN" dirty="0" smtClean="0"/>
          </a:p>
          <a:p>
            <a:endParaRPr lang="en-US" altLang="zh-CN" dirty="0"/>
          </a:p>
          <a:p>
            <a:r>
              <a:rPr lang="zh-CN" altLang="en-US" dirty="0" smtClean="0"/>
              <a:t>如果只有很少的测定结果，在正文中用文字描述即可；</a:t>
            </a:r>
            <a:endParaRPr lang="en-US" altLang="zh-CN" dirty="0" smtClean="0"/>
          </a:p>
          <a:p>
            <a:r>
              <a:rPr lang="zh-CN" altLang="en-US" dirty="0" smtClean="0"/>
              <a:t>如果数据较多，则采用图表形式完整、详细地表述，</a:t>
            </a:r>
            <a:r>
              <a:rPr lang="zh-CN" altLang="en-US" dirty="0"/>
              <a:t>文字</a:t>
            </a:r>
            <a:r>
              <a:rPr lang="zh-CN" altLang="en-US" dirty="0" smtClean="0"/>
              <a:t>部分用来指出图表中资料的重要特征或趋势。</a:t>
            </a:r>
            <a:r>
              <a:rPr lang="zh-CN" altLang="en-US" dirty="0" smtClean="0">
                <a:solidFill>
                  <a:srgbClr val="FF0000"/>
                </a:solidFill>
              </a:rPr>
              <a:t>切忌</a:t>
            </a:r>
            <a:r>
              <a:rPr lang="zh-CN" altLang="en-US" dirty="0" smtClean="0"/>
              <a:t>在文字中简单地重复图表中的数据，而忽略叙述其趋势、意义以及相关推论。</a:t>
            </a:r>
            <a:endParaRPr lang="en-US" altLang="zh-CN" dirty="0" smtClean="0"/>
          </a:p>
          <a:p>
            <a:endParaRPr lang="en-US"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8275" y="101600"/>
            <a:ext cx="2295525" cy="1724025"/>
          </a:xfrm>
          <a:prstGeom prst="rect">
            <a:avLst/>
          </a:prstGeom>
        </p:spPr>
      </p:pic>
    </p:spTree>
    <p:extLst>
      <p:ext uri="{BB962C8B-B14F-4D97-AF65-F5344CB8AC3E}">
        <p14:creationId xmlns:p14="http://schemas.microsoft.com/office/powerpoint/2010/main" val="3543556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Using tables and figures effectively</a:t>
            </a:r>
            <a:endParaRPr lang="zh-CN" altLang="en-US" dirty="0"/>
          </a:p>
        </p:txBody>
      </p:sp>
      <p:sp>
        <p:nvSpPr>
          <p:cNvPr id="3" name="内容占位符 2"/>
          <p:cNvSpPr>
            <a:spLocks noGrp="1"/>
          </p:cNvSpPr>
          <p:nvPr>
            <p:ph idx="1"/>
          </p:nvPr>
        </p:nvSpPr>
        <p:spPr/>
        <p:txBody>
          <a:bodyPr>
            <a:normAutofit/>
          </a:bodyPr>
          <a:lstStyle/>
          <a:p>
            <a:pPr algn="just"/>
            <a:r>
              <a:rPr lang="en-US" altLang="zh-CN" sz="3200" dirty="0" smtClean="0"/>
              <a:t>Tables are used to make an article more readable by removing numeric data from the text. Tables can also be used to synthesize existing literature, to explain variables, or to present the results of a study. Figures provide visual impacts and therefore they are often the best way to communicate the primary findings. Figures are also used effectively to communicate processes or to display detailed data.</a:t>
            </a:r>
            <a:endParaRPr lang="zh-CN" altLang="en-US" sz="3200" dirty="0"/>
          </a:p>
        </p:txBody>
      </p:sp>
    </p:spTree>
    <p:extLst>
      <p:ext uri="{BB962C8B-B14F-4D97-AF65-F5344CB8AC3E}">
        <p14:creationId xmlns:p14="http://schemas.microsoft.com/office/powerpoint/2010/main" val="13588345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5222</Words>
  <Application>Microsoft Office PowerPoint</Application>
  <PresentationFormat>宽屏</PresentationFormat>
  <Paragraphs>365</Paragraphs>
  <Slides>77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77</vt:i4>
      </vt:variant>
    </vt:vector>
  </HeadingPairs>
  <TitlesOfParts>
    <vt:vector size="84" baseType="lpstr">
      <vt:lpstr>楷体</vt:lpstr>
      <vt:lpstr>宋体</vt:lpstr>
      <vt:lpstr>Arial</vt:lpstr>
      <vt:lpstr>Calibri</vt:lpstr>
      <vt:lpstr>Calibri Light</vt:lpstr>
      <vt:lpstr>Times New Roman</vt:lpstr>
      <vt:lpstr>Office 主题</vt:lpstr>
      <vt:lpstr>Scientific Writing</vt:lpstr>
      <vt:lpstr>PowerPoint 演示文稿</vt:lpstr>
      <vt:lpstr>PowerPoint 演示文稿</vt:lpstr>
      <vt:lpstr>PowerPoint 演示文稿</vt:lpstr>
      <vt:lpstr>PowerPoint 演示文稿</vt:lpstr>
      <vt:lpstr>General guidelines are the following</vt:lpstr>
      <vt:lpstr>写作要点</vt:lpstr>
      <vt:lpstr>写作要点</vt:lpstr>
      <vt:lpstr>Using tables and figures effectively</vt:lpstr>
      <vt:lpstr>PowerPoint 演示文稿</vt:lpstr>
      <vt:lpstr>PowerPoint 演示文稿</vt:lpstr>
      <vt:lpstr>PowerPoint 演示文稿</vt:lpstr>
      <vt:lpstr>Designing figures</vt:lpstr>
      <vt:lpstr>In designing your figures you may consider things</vt:lpstr>
      <vt:lpstr>In designing your figures you may consider things</vt:lpstr>
      <vt:lpstr>PowerPoint 演示文稿</vt:lpstr>
      <vt:lpstr>Pie chart</vt:lpstr>
      <vt:lpstr>Pie chart</vt:lpstr>
      <vt:lpstr>Column and bar chart</vt:lpstr>
      <vt:lpstr>Column and bar chart</vt:lpstr>
      <vt:lpstr>Line chart</vt:lpstr>
      <vt:lpstr>Line chart</vt:lpstr>
      <vt:lpstr>Radar chart</vt:lpstr>
      <vt:lpstr>Radar chart</vt:lpstr>
      <vt:lpstr>PowerPoint 演示文稿</vt:lpstr>
      <vt:lpstr>Figures are most appealing to the eye when they</vt:lpstr>
      <vt:lpstr>Common weaknesses</vt:lpstr>
      <vt:lpstr>Common weaknesses</vt:lpstr>
      <vt:lpstr>Common weaknesses</vt:lpstr>
      <vt:lpstr>Common weaknesses</vt:lpstr>
      <vt:lpstr>Common weaknesses</vt:lpstr>
      <vt:lpstr>Common weaknesses</vt:lpstr>
      <vt:lpstr>Common weaknesses</vt:lpstr>
      <vt:lpstr>Designing tables</vt:lpstr>
      <vt:lpstr>Common weaknesses</vt:lpstr>
      <vt:lpstr>Common weaknesses</vt:lpstr>
      <vt:lpstr>Common weaknesses</vt:lpstr>
      <vt:lpstr>Common weaknesses</vt:lpstr>
      <vt:lpstr>Common weaknesses</vt:lpstr>
      <vt:lpstr>Figure legends and table titles</vt:lpstr>
      <vt:lpstr>Figure legends have a general form with five parts.</vt:lpstr>
      <vt:lpstr>Figure legends have a general form with five parts.</vt:lpstr>
      <vt:lpstr>PowerPoint 演示文稿</vt:lpstr>
      <vt:lpstr>General Suggestions </vt:lpstr>
      <vt:lpstr>Table 1 Percentage of Consumers’ Perceptions on Genetically Modified Food Safety for Human Consumption in Urban China by Year (2002-2012, %)</vt:lpstr>
      <vt:lpstr>PowerPoint 演示文稿</vt:lpstr>
      <vt:lpstr>PowerPoint 演示文稿</vt:lpstr>
      <vt:lpstr>Three-move format of results section</vt:lpstr>
      <vt:lpstr>结果中通常包含的内容主要有：</vt:lpstr>
      <vt:lpstr>PowerPoint 演示文稿</vt:lpstr>
      <vt:lpstr>PowerPoint 演示文稿</vt:lpstr>
      <vt:lpstr>PowerPoint 演示文稿</vt:lpstr>
      <vt:lpstr>PowerPoint 演示文稿</vt:lpstr>
      <vt:lpstr>PowerPoint 演示文稿</vt:lpstr>
      <vt:lpstr>时态的运用</vt:lpstr>
      <vt:lpstr>PowerPoint 演示文稿</vt:lpstr>
      <vt:lpstr>结果的介绍</vt:lpstr>
      <vt:lpstr>结果的介绍</vt:lpstr>
      <vt:lpstr>Indicative statements and informative statements</vt:lpstr>
      <vt:lpstr>Indicative statements and informative statements</vt:lpstr>
      <vt:lpstr>重要结果的描述</vt:lpstr>
      <vt:lpstr>重要结果的描述</vt:lpstr>
      <vt:lpstr>对结果的说明</vt:lpstr>
      <vt:lpstr>对结果的说明</vt:lpstr>
      <vt:lpstr>对结果的说明</vt:lpstr>
      <vt:lpstr>PowerPoint 演示文稿</vt:lpstr>
      <vt:lpstr>PowerPoint 演示文稿</vt:lpstr>
      <vt:lpstr>PowerPoint 演示文稿</vt:lpstr>
      <vt:lpstr>PowerPoint 演示文稿</vt:lpstr>
      <vt:lpstr>Sentence patterns</vt:lpstr>
      <vt:lpstr>Sentence patterns</vt:lpstr>
      <vt:lpstr>Sentence patterns</vt:lpstr>
      <vt:lpstr>Sentence patterns</vt:lpstr>
      <vt:lpstr>Four ways to refer to a table or figure</vt:lpstr>
      <vt:lpstr>Sentence patterns</vt:lpstr>
      <vt:lpstr>Sentence patterns about unexpected findings</vt:lpstr>
      <vt:lpstr>Sentence patterns about unexpected findings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Writing</dc:title>
  <dc:creator>gaoyuan</dc:creator>
  <cp:lastModifiedBy>gaoyuan</cp:lastModifiedBy>
  <cp:revision>53</cp:revision>
  <dcterms:created xsi:type="dcterms:W3CDTF">2017-11-14T05:20:44Z</dcterms:created>
  <dcterms:modified xsi:type="dcterms:W3CDTF">2017-11-25T04:38:34Z</dcterms:modified>
</cp:coreProperties>
</file>