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81" r:id="rId2"/>
    <p:sldId id="265" r:id="rId3"/>
    <p:sldId id="264" r:id="rId4"/>
    <p:sldId id="283" r:id="rId5"/>
    <p:sldId id="263" r:id="rId6"/>
    <p:sldId id="262" r:id="rId7"/>
    <p:sldId id="285" r:id="rId8"/>
    <p:sldId id="274" r:id="rId9"/>
    <p:sldId id="286" r:id="rId10"/>
    <p:sldId id="275" r:id="rId11"/>
    <p:sldId id="260" r:id="rId12"/>
    <p:sldId id="287" r:id="rId13"/>
    <p:sldId id="291" r:id="rId14"/>
    <p:sldId id="276" r:id="rId15"/>
    <p:sldId id="288" r:id="rId16"/>
    <p:sldId id="289" r:id="rId17"/>
    <p:sldId id="278" r:id="rId18"/>
    <p:sldId id="259" r:id="rId19"/>
    <p:sldId id="290" r:id="rId20"/>
    <p:sldId id="292" r:id="rId21"/>
    <p:sldId id="267"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1F4E79"/>
    <a:srgbClr val="000000"/>
    <a:srgbClr val="44546A"/>
    <a:srgbClr val="A5A5A5"/>
    <a:srgbClr val="464A4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3488" autoAdjust="0"/>
  </p:normalViewPr>
  <p:slideViewPr>
    <p:cSldViewPr snapToGrid="0">
      <p:cViewPr varScale="1">
        <p:scale>
          <a:sx n="72" d="100"/>
          <a:sy n="72" d="100"/>
        </p:scale>
        <p:origin x="1350" y="66"/>
      </p:cViewPr>
      <p:guideLst>
        <p:guide orient="horz" pos="2160"/>
        <p:guide pos="2880"/>
      </p:guideLst>
    </p:cSldViewPr>
  </p:slideViewPr>
  <p:outlineViewPr>
    <p:cViewPr>
      <p:scale>
        <a:sx n="33" d="100"/>
        <a:sy n="33" d="100"/>
      </p:scale>
      <p:origin x="0" y="-1044"/>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mn-Mong-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7A93B-4720-4759-A22F-6AFCEC6B9FCD}" type="datetimeFigureOut">
              <a:rPr lang="mn-Mong-CN" smtClean="0"/>
              <a:t>2018/6/21</a:t>
            </a:fld>
            <a:endParaRPr lang="mn-Mong-CN"/>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mn-Mong-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mn-Mong-CN"/>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mn-Mong-CN"/>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FDF2D-E0CD-49D9-B354-8EC7B68E8846}" type="slidenum">
              <a:rPr lang="mn-Mong-CN" smtClean="0"/>
              <a:t>‹#›</a:t>
            </a:fld>
            <a:endParaRPr lang="mn-Mong-CN"/>
          </a:p>
        </p:txBody>
      </p:sp>
    </p:spTree>
    <p:extLst>
      <p:ext uri="{BB962C8B-B14F-4D97-AF65-F5344CB8AC3E}">
        <p14:creationId xmlns:p14="http://schemas.microsoft.com/office/powerpoint/2010/main" val="1268593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file:///C:\Users\William\AppData\Local\youdao\dict\Application\7.5.2.0\resultui\dict\%3fkeyword=symphon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mn-Mong-CN" dirty="0"/>
          </a:p>
        </p:txBody>
      </p:sp>
      <p:sp>
        <p:nvSpPr>
          <p:cNvPr id="4" name="灯片编号占位符 3"/>
          <p:cNvSpPr>
            <a:spLocks noGrp="1"/>
          </p:cNvSpPr>
          <p:nvPr>
            <p:ph type="sldNum" sz="quarter" idx="10"/>
          </p:nvPr>
        </p:nvSpPr>
        <p:spPr/>
        <p:txBody>
          <a:bodyPr/>
          <a:lstStyle/>
          <a:p>
            <a:fld id="{D0ED8783-B0F2-4206-ABE6-C44BEEC2DF48}" type="slidenum">
              <a:rPr lang="mn-Mong-CN" smtClean="0"/>
              <a:t>1</a:t>
            </a:fld>
            <a:endParaRPr lang="mn-Mong-CN"/>
          </a:p>
        </p:txBody>
      </p:sp>
    </p:spTree>
    <p:extLst>
      <p:ext uri="{BB962C8B-B14F-4D97-AF65-F5344CB8AC3E}">
        <p14:creationId xmlns:p14="http://schemas.microsoft.com/office/powerpoint/2010/main" val="472198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parents</a:t>
            </a:r>
            <a:endParaRPr lang="zh-CN" altLang="en-US" dirty="0"/>
          </a:p>
        </p:txBody>
      </p:sp>
      <p:sp>
        <p:nvSpPr>
          <p:cNvPr id="4" name="灯片编号占位符 3"/>
          <p:cNvSpPr>
            <a:spLocks noGrp="1"/>
          </p:cNvSpPr>
          <p:nvPr>
            <p:ph type="sldNum" sz="quarter" idx="10"/>
          </p:nvPr>
        </p:nvSpPr>
        <p:spPr/>
        <p:txBody>
          <a:bodyPr/>
          <a:lstStyle/>
          <a:p>
            <a:fld id="{7F3FDF2D-E0CD-49D9-B354-8EC7B68E8846}" type="slidenum">
              <a:rPr lang="mn-Mong-CN" smtClean="0"/>
              <a:t>14</a:t>
            </a:fld>
            <a:endParaRPr lang="mn-Mong-CN"/>
          </a:p>
        </p:txBody>
      </p:sp>
    </p:spTree>
    <p:extLst>
      <p:ext uri="{BB962C8B-B14F-4D97-AF65-F5344CB8AC3E}">
        <p14:creationId xmlns:p14="http://schemas.microsoft.com/office/powerpoint/2010/main" val="3241575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Actuall</a:t>
            </a:r>
            <a:r>
              <a:rPr lang="en-US" altLang="zh-CN" dirty="0"/>
              <a:t> we</a:t>
            </a:r>
            <a:r>
              <a:rPr lang="zh-CN" altLang="en-US" dirty="0"/>
              <a:t> </a:t>
            </a:r>
            <a:r>
              <a:rPr lang="en-US" altLang="zh-CN" dirty="0"/>
              <a:t>should</a:t>
            </a:r>
            <a:r>
              <a:rPr lang="zh-CN" altLang="en-US" dirty="0"/>
              <a:t> </a:t>
            </a:r>
            <a:r>
              <a:rPr lang="en-US" altLang="zh-CN" dirty="0"/>
              <a:t>encourage children to be exposed  on the theater, there is a project in </a:t>
            </a:r>
            <a:r>
              <a:rPr lang="en-US" altLang="zh-CN" dirty="0" err="1"/>
              <a:t>Toranto</a:t>
            </a:r>
            <a:r>
              <a:rPr lang="en-US" altLang="zh-CN" dirty="0"/>
              <a:t>, They introduce the theater into the class, teacher will organize the children to the theater. Most of them can enjoy the theaters. And they start to connect the classroom with the theater. They know where the knowledge they learned in the class  come from by watching the theaters.</a:t>
            </a:r>
            <a:endParaRPr lang="zh-CN" altLang="en-US" dirty="0"/>
          </a:p>
        </p:txBody>
      </p:sp>
      <p:sp>
        <p:nvSpPr>
          <p:cNvPr id="4" name="灯片编号占位符 3"/>
          <p:cNvSpPr>
            <a:spLocks noGrp="1"/>
          </p:cNvSpPr>
          <p:nvPr>
            <p:ph type="sldNum" sz="quarter" idx="10"/>
          </p:nvPr>
        </p:nvSpPr>
        <p:spPr/>
        <p:txBody>
          <a:bodyPr/>
          <a:lstStyle/>
          <a:p>
            <a:fld id="{7F3FDF2D-E0CD-49D9-B354-8EC7B68E8846}" type="slidenum">
              <a:rPr lang="mn-Mong-CN" smtClean="0"/>
              <a:t>15</a:t>
            </a:fld>
            <a:endParaRPr lang="mn-Mong-CN"/>
          </a:p>
        </p:txBody>
      </p:sp>
    </p:spTree>
    <p:extLst>
      <p:ext uri="{BB962C8B-B14F-4D97-AF65-F5344CB8AC3E}">
        <p14:creationId xmlns:p14="http://schemas.microsoft.com/office/powerpoint/2010/main" val="1213921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3FDF2D-E0CD-49D9-B354-8EC7B68E8846}" type="slidenum">
              <a:rPr lang="mn-Mong-CN" smtClean="0"/>
              <a:t>16</a:t>
            </a:fld>
            <a:endParaRPr lang="mn-Mong-CN"/>
          </a:p>
        </p:txBody>
      </p:sp>
    </p:spTree>
    <p:extLst>
      <p:ext uri="{BB962C8B-B14F-4D97-AF65-F5344CB8AC3E}">
        <p14:creationId xmlns:p14="http://schemas.microsoft.com/office/powerpoint/2010/main" val="4133471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Shanghai have had an attempt to allow children into the 11 theaters</a:t>
            </a:r>
            <a:r>
              <a:rPr lang="zh-CN" altLang="en-US" dirty="0"/>
              <a:t>， </a:t>
            </a:r>
            <a:r>
              <a:rPr lang="en-US" altLang="zh-CN" dirty="0"/>
              <a:t>some theaters allow children enter</a:t>
            </a:r>
            <a:endParaRPr lang="zh-CN" altLang="en-US" dirty="0"/>
          </a:p>
        </p:txBody>
      </p:sp>
      <p:sp>
        <p:nvSpPr>
          <p:cNvPr id="4" name="灯片编号占位符 3"/>
          <p:cNvSpPr>
            <a:spLocks noGrp="1"/>
          </p:cNvSpPr>
          <p:nvPr>
            <p:ph type="sldNum" sz="quarter" idx="10"/>
          </p:nvPr>
        </p:nvSpPr>
        <p:spPr/>
        <p:txBody>
          <a:bodyPr/>
          <a:lstStyle/>
          <a:p>
            <a:fld id="{7F3FDF2D-E0CD-49D9-B354-8EC7B68E8846}" type="slidenum">
              <a:rPr lang="mn-Mong-CN" smtClean="0"/>
              <a:t>18</a:t>
            </a:fld>
            <a:endParaRPr lang="mn-Mong-CN"/>
          </a:p>
        </p:txBody>
      </p:sp>
    </p:spTree>
    <p:extLst>
      <p:ext uri="{BB962C8B-B14F-4D97-AF65-F5344CB8AC3E}">
        <p14:creationId xmlns:p14="http://schemas.microsoft.com/office/powerpoint/2010/main" val="177395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Performed by </a:t>
            </a:r>
            <a:r>
              <a:rPr lang="en-US" altLang="zh-CN"/>
              <a:t>professional adult actors</a:t>
            </a:r>
            <a:endParaRPr lang="zh-CN" altLang="en-US"/>
          </a:p>
        </p:txBody>
      </p:sp>
      <p:sp>
        <p:nvSpPr>
          <p:cNvPr id="4" name="灯片编号占位符 3"/>
          <p:cNvSpPr>
            <a:spLocks noGrp="1"/>
          </p:cNvSpPr>
          <p:nvPr>
            <p:ph type="sldNum" sz="quarter" idx="10"/>
          </p:nvPr>
        </p:nvSpPr>
        <p:spPr/>
        <p:txBody>
          <a:bodyPr/>
          <a:lstStyle/>
          <a:p>
            <a:fld id="{7F3FDF2D-E0CD-49D9-B354-8EC7B68E8846}" type="slidenum">
              <a:rPr lang="mn-Mong-CN" smtClean="0"/>
              <a:t>19</a:t>
            </a:fld>
            <a:endParaRPr lang="mn-Mong-CN"/>
          </a:p>
        </p:txBody>
      </p:sp>
    </p:spTree>
    <p:extLst>
      <p:ext uri="{BB962C8B-B14F-4D97-AF65-F5344CB8AC3E}">
        <p14:creationId xmlns:p14="http://schemas.microsoft.com/office/powerpoint/2010/main" val="781984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Performed by </a:t>
            </a:r>
            <a:r>
              <a:rPr lang="en-US" altLang="zh-CN"/>
              <a:t>professional adult actors</a:t>
            </a:r>
            <a:endParaRPr lang="zh-CN" altLang="en-US"/>
          </a:p>
        </p:txBody>
      </p:sp>
      <p:sp>
        <p:nvSpPr>
          <p:cNvPr id="4" name="灯片编号占位符 3"/>
          <p:cNvSpPr>
            <a:spLocks noGrp="1"/>
          </p:cNvSpPr>
          <p:nvPr>
            <p:ph type="sldNum" sz="quarter" idx="10"/>
          </p:nvPr>
        </p:nvSpPr>
        <p:spPr/>
        <p:txBody>
          <a:bodyPr/>
          <a:lstStyle/>
          <a:p>
            <a:fld id="{7F3FDF2D-E0CD-49D9-B354-8EC7B68E8846}" type="slidenum">
              <a:rPr lang="mn-Mong-CN" smtClean="0"/>
              <a:t>20</a:t>
            </a:fld>
            <a:endParaRPr lang="mn-Mong-CN"/>
          </a:p>
        </p:txBody>
      </p:sp>
    </p:spTree>
    <p:extLst>
      <p:ext uri="{BB962C8B-B14F-4D97-AF65-F5344CB8AC3E}">
        <p14:creationId xmlns:p14="http://schemas.microsoft.com/office/powerpoint/2010/main" val="2885269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think a</a:t>
            </a:r>
            <a:r>
              <a:rPr lang="zh-CN" altLang="en-US" dirty="0"/>
              <a:t> </a:t>
            </a:r>
            <a:r>
              <a:rPr lang="en-US" altLang="zh-CN" dirty="0"/>
              <a:t>question</a:t>
            </a:r>
            <a:endParaRPr lang="zh-CN" altLang="en-US" dirty="0"/>
          </a:p>
        </p:txBody>
      </p:sp>
      <p:sp>
        <p:nvSpPr>
          <p:cNvPr id="4" name="灯片编号占位符 3"/>
          <p:cNvSpPr>
            <a:spLocks noGrp="1"/>
          </p:cNvSpPr>
          <p:nvPr>
            <p:ph type="sldNum" sz="quarter" idx="10"/>
          </p:nvPr>
        </p:nvSpPr>
        <p:spPr/>
        <p:txBody>
          <a:bodyPr/>
          <a:lstStyle/>
          <a:p>
            <a:fld id="{7F3FDF2D-E0CD-49D9-B354-8EC7B68E8846}" type="slidenum">
              <a:rPr lang="mn-Mong-CN" smtClean="0"/>
              <a:t>4</a:t>
            </a:fld>
            <a:endParaRPr lang="mn-Mong-CN"/>
          </a:p>
        </p:txBody>
      </p:sp>
    </p:spTree>
    <p:extLst>
      <p:ext uri="{BB962C8B-B14F-4D97-AF65-F5344CB8AC3E}">
        <p14:creationId xmlns:p14="http://schemas.microsoft.com/office/powerpoint/2010/main" val="3051022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Naughty: play tricks with others</a:t>
            </a:r>
          </a:p>
          <a:p>
            <a:r>
              <a:rPr lang="en-US" altLang="zh-CN" dirty="0"/>
              <a:t>Noisy: interrupt others</a:t>
            </a:r>
          </a:p>
          <a:p>
            <a:r>
              <a:rPr lang="en-US" altLang="zh-CN" dirty="0"/>
              <a:t>Impatient: always run and jump</a:t>
            </a:r>
          </a:p>
        </p:txBody>
      </p:sp>
      <p:sp>
        <p:nvSpPr>
          <p:cNvPr id="4" name="灯片编号占位符 3"/>
          <p:cNvSpPr>
            <a:spLocks noGrp="1"/>
          </p:cNvSpPr>
          <p:nvPr>
            <p:ph type="sldNum" sz="quarter" idx="10"/>
          </p:nvPr>
        </p:nvSpPr>
        <p:spPr/>
        <p:txBody>
          <a:bodyPr/>
          <a:lstStyle/>
          <a:p>
            <a:fld id="{7F3FDF2D-E0CD-49D9-B354-8EC7B68E8846}" type="slidenum">
              <a:rPr lang="mn-Mong-CN" smtClean="0"/>
              <a:t>5</a:t>
            </a:fld>
            <a:endParaRPr lang="mn-Mong-CN"/>
          </a:p>
        </p:txBody>
      </p:sp>
    </p:spTree>
    <p:extLst>
      <p:ext uri="{BB962C8B-B14F-4D97-AF65-F5344CB8AC3E}">
        <p14:creationId xmlns:p14="http://schemas.microsoft.com/office/powerpoint/2010/main" val="133004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But enjoy theaters needs </a:t>
            </a:r>
            <a:r>
              <a:rPr lang="en-US" altLang="zh-CN" dirty="0" err="1"/>
              <a:t>quiet,so</a:t>
            </a:r>
            <a:r>
              <a:rPr lang="en-US" altLang="zh-CN" dirty="0"/>
              <a:t> most of theaters do not allow children enter and enjoy the show.</a:t>
            </a:r>
            <a:endParaRPr lang="zh-CN" altLang="en-US" dirty="0"/>
          </a:p>
        </p:txBody>
      </p:sp>
      <p:sp>
        <p:nvSpPr>
          <p:cNvPr id="4" name="灯片编号占位符 3"/>
          <p:cNvSpPr>
            <a:spLocks noGrp="1"/>
          </p:cNvSpPr>
          <p:nvPr>
            <p:ph type="sldNum" sz="quarter" idx="10"/>
          </p:nvPr>
        </p:nvSpPr>
        <p:spPr/>
        <p:txBody>
          <a:bodyPr/>
          <a:lstStyle/>
          <a:p>
            <a:fld id="{7F3FDF2D-E0CD-49D9-B354-8EC7B68E8846}" type="slidenum">
              <a:rPr lang="mn-Mong-CN" smtClean="0"/>
              <a:t>6</a:t>
            </a:fld>
            <a:endParaRPr lang="mn-Mong-CN"/>
          </a:p>
        </p:txBody>
      </p:sp>
    </p:spTree>
    <p:extLst>
      <p:ext uri="{BB962C8B-B14F-4D97-AF65-F5344CB8AC3E}">
        <p14:creationId xmlns:p14="http://schemas.microsoft.com/office/powerpoint/2010/main" val="544072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Image that there is a good popular theater, but no one help you to take care of children. So you have to buy 2tickets ,one for yourself, one for your kid. But when you take your children go to the theater, your children are refused to enter because of his low height.</a:t>
            </a:r>
          </a:p>
          <a:p>
            <a:r>
              <a:rPr lang="en-US" altLang="zh-CN" dirty="0"/>
              <a:t>And there is another situation Image that your kid have been learning piano since 3 years old, he really yearns to watch the live </a:t>
            </a:r>
            <a:r>
              <a:rPr lang="en-US" altLang="zh-CN" sz="1200" b="0" i="0" u="none" strike="noStrike" kern="1200" dirty="0">
                <a:solidFill>
                  <a:schemeClr val="tx1"/>
                </a:solidFill>
                <a:effectLst/>
                <a:latin typeface="+mn-lt"/>
                <a:ea typeface="+mn-ea"/>
                <a:cs typeface="+mn-cs"/>
                <a:hlinkClick r:id="rId3" action="ppaction://hlinkfile"/>
              </a:rPr>
              <a:t>symphony</a:t>
            </a:r>
            <a:r>
              <a:rPr lang="en-US" altLang="zh-CN" sz="1200" b="0" i="0" u="none" strike="noStrike" kern="1200" dirty="0">
                <a:solidFill>
                  <a:schemeClr val="tx1"/>
                </a:solidFill>
                <a:effectLst/>
                <a:latin typeface="+mn-lt"/>
                <a:ea typeface="+mn-ea"/>
                <a:cs typeface="+mn-cs"/>
              </a:rPr>
              <a:t>, but he was not allowed to enter because of his early-age</a:t>
            </a:r>
            <a:endParaRPr lang="zh-CN" altLang="en-US" dirty="0"/>
          </a:p>
        </p:txBody>
      </p:sp>
      <p:sp>
        <p:nvSpPr>
          <p:cNvPr id="4" name="灯片编号占位符 3"/>
          <p:cNvSpPr>
            <a:spLocks noGrp="1"/>
          </p:cNvSpPr>
          <p:nvPr>
            <p:ph type="sldNum" sz="quarter" idx="10"/>
          </p:nvPr>
        </p:nvSpPr>
        <p:spPr/>
        <p:txBody>
          <a:bodyPr/>
          <a:lstStyle/>
          <a:p>
            <a:fld id="{7F3FDF2D-E0CD-49D9-B354-8EC7B68E8846}" type="slidenum">
              <a:rPr lang="mn-Mong-CN" smtClean="0"/>
              <a:t>7</a:t>
            </a:fld>
            <a:endParaRPr lang="mn-Mong-CN"/>
          </a:p>
        </p:txBody>
      </p:sp>
    </p:spTree>
    <p:extLst>
      <p:ext uri="{BB962C8B-B14F-4D97-AF65-F5344CB8AC3E}">
        <p14:creationId xmlns:p14="http://schemas.microsoft.com/office/powerpoint/2010/main" val="1911383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is unfair for some children, maybe we need new flexible children policies for theaters.</a:t>
            </a:r>
            <a:endParaRPr lang="zh-CN" altLang="en-US" dirty="0"/>
          </a:p>
        </p:txBody>
      </p:sp>
      <p:sp>
        <p:nvSpPr>
          <p:cNvPr id="4" name="灯片编号占位符 3"/>
          <p:cNvSpPr>
            <a:spLocks noGrp="1"/>
          </p:cNvSpPr>
          <p:nvPr>
            <p:ph type="sldNum" sz="quarter" idx="10"/>
          </p:nvPr>
        </p:nvSpPr>
        <p:spPr/>
        <p:txBody>
          <a:bodyPr/>
          <a:lstStyle/>
          <a:p>
            <a:fld id="{7F3FDF2D-E0CD-49D9-B354-8EC7B68E8846}" type="slidenum">
              <a:rPr lang="mn-Mong-CN" smtClean="0"/>
              <a:t>8</a:t>
            </a:fld>
            <a:endParaRPr lang="mn-Mong-CN"/>
          </a:p>
        </p:txBody>
      </p:sp>
    </p:spTree>
    <p:extLst>
      <p:ext uri="{BB962C8B-B14F-4D97-AF65-F5344CB8AC3E}">
        <p14:creationId xmlns:p14="http://schemas.microsoft.com/office/powerpoint/2010/main" val="1999874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some policies, for example most of theaters do not allow children enter the theater</a:t>
            </a:r>
            <a:endParaRPr lang="zh-CN" altLang="en-US" dirty="0"/>
          </a:p>
        </p:txBody>
      </p:sp>
      <p:sp>
        <p:nvSpPr>
          <p:cNvPr id="4" name="灯片编号占位符 3"/>
          <p:cNvSpPr>
            <a:spLocks noGrp="1"/>
          </p:cNvSpPr>
          <p:nvPr>
            <p:ph type="sldNum" sz="quarter" idx="10"/>
          </p:nvPr>
        </p:nvSpPr>
        <p:spPr/>
        <p:txBody>
          <a:bodyPr/>
          <a:lstStyle/>
          <a:p>
            <a:fld id="{7F3FDF2D-E0CD-49D9-B354-8EC7B68E8846}" type="slidenum">
              <a:rPr lang="mn-Mong-CN" smtClean="0"/>
              <a:t>11</a:t>
            </a:fld>
            <a:endParaRPr lang="mn-Mong-CN"/>
          </a:p>
        </p:txBody>
      </p:sp>
    </p:spTree>
    <p:extLst>
      <p:ext uri="{BB962C8B-B14F-4D97-AF65-F5344CB8AC3E}">
        <p14:creationId xmlns:p14="http://schemas.microsoft.com/office/powerpoint/2010/main" val="2522857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Some of theatre also have policy that “Children who looked naughty are not allowed in the theatre”, </a:t>
            </a:r>
          </a:p>
        </p:txBody>
      </p:sp>
      <p:sp>
        <p:nvSpPr>
          <p:cNvPr id="4" name="灯片编号占位符 3"/>
          <p:cNvSpPr>
            <a:spLocks noGrp="1"/>
          </p:cNvSpPr>
          <p:nvPr>
            <p:ph type="sldNum" sz="quarter" idx="10"/>
          </p:nvPr>
        </p:nvSpPr>
        <p:spPr/>
        <p:txBody>
          <a:bodyPr/>
          <a:lstStyle/>
          <a:p>
            <a:fld id="{7F3FDF2D-E0CD-49D9-B354-8EC7B68E8846}" type="slidenum">
              <a:rPr lang="mn-Mong-CN" smtClean="0"/>
              <a:t>12</a:t>
            </a:fld>
            <a:endParaRPr lang="mn-Mong-CN"/>
          </a:p>
        </p:txBody>
      </p:sp>
    </p:spTree>
    <p:extLst>
      <p:ext uri="{BB962C8B-B14F-4D97-AF65-F5344CB8AC3E}">
        <p14:creationId xmlns:p14="http://schemas.microsoft.com/office/powerpoint/2010/main" val="368162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Some researches</a:t>
            </a:r>
            <a:r>
              <a:rPr lang="zh-CN" altLang="en-US" dirty="0"/>
              <a:t> </a:t>
            </a:r>
            <a:r>
              <a:rPr lang="en-US" altLang="zh-CN" dirty="0"/>
              <a:t>show</a:t>
            </a:r>
            <a:r>
              <a:rPr lang="zh-CN" altLang="en-US" dirty="0"/>
              <a:t> </a:t>
            </a:r>
            <a:r>
              <a:rPr lang="en-US" altLang="zh-CN" dirty="0"/>
              <a:t>that</a:t>
            </a:r>
            <a:r>
              <a:rPr lang="zh-CN" altLang="en-US" dirty="0"/>
              <a:t> </a:t>
            </a:r>
            <a:r>
              <a:rPr lang="en-US" altLang="zh-CN" dirty="0"/>
              <a:t>the</a:t>
            </a:r>
            <a:r>
              <a:rPr lang="zh-CN" altLang="en-US" dirty="0"/>
              <a:t> </a:t>
            </a:r>
            <a:r>
              <a:rPr lang="en-US" altLang="zh-CN" dirty="0"/>
              <a:t>appearance</a:t>
            </a:r>
            <a:r>
              <a:rPr lang="zh-CN" altLang="en-US" dirty="0"/>
              <a:t> </a:t>
            </a:r>
            <a:r>
              <a:rPr lang="en-US" altLang="zh-CN" dirty="0"/>
              <a:t>is</a:t>
            </a:r>
            <a:r>
              <a:rPr lang="zh-CN" altLang="en-US" dirty="0"/>
              <a:t> </a:t>
            </a:r>
            <a:r>
              <a:rPr lang="en-US" altLang="zh-CN" dirty="0"/>
              <a:t>the</a:t>
            </a:r>
            <a:r>
              <a:rPr lang="zh-CN" altLang="en-US" dirty="0"/>
              <a:t> </a:t>
            </a:r>
            <a:r>
              <a:rPr lang="en-US" altLang="zh-CN" dirty="0"/>
              <a:t>adaptive mechanism for society, we can judge the character by looking at the faces sometimes, but it is not perfect.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should not decide whether children could enter the theatre by just looking at their appearance</a:t>
            </a:r>
            <a:endParaRPr lang="zh-CN" altLang="zh-CN" dirty="0"/>
          </a:p>
          <a:p>
            <a:r>
              <a:rPr lang="en-US" altLang="zh-CN" dirty="0"/>
              <a:t>It is really funny</a:t>
            </a:r>
          </a:p>
          <a:p>
            <a:endParaRPr lang="en-US" altLang="zh-CN" dirty="0"/>
          </a:p>
        </p:txBody>
      </p:sp>
      <p:sp>
        <p:nvSpPr>
          <p:cNvPr id="4" name="灯片编号占位符 3"/>
          <p:cNvSpPr>
            <a:spLocks noGrp="1"/>
          </p:cNvSpPr>
          <p:nvPr>
            <p:ph type="sldNum" sz="quarter" idx="10"/>
          </p:nvPr>
        </p:nvSpPr>
        <p:spPr/>
        <p:txBody>
          <a:bodyPr/>
          <a:lstStyle/>
          <a:p>
            <a:fld id="{7F3FDF2D-E0CD-49D9-B354-8EC7B68E8846}" type="slidenum">
              <a:rPr lang="mn-Mong-CN" smtClean="0"/>
              <a:t>13</a:t>
            </a:fld>
            <a:endParaRPr lang="mn-Mong-CN"/>
          </a:p>
        </p:txBody>
      </p:sp>
    </p:spTree>
    <p:extLst>
      <p:ext uri="{BB962C8B-B14F-4D97-AF65-F5344CB8AC3E}">
        <p14:creationId xmlns:p14="http://schemas.microsoft.com/office/powerpoint/2010/main" val="1917907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1F5AC51-7C9B-4379-9E6C-71C5B195688A}"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43286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1F5AC51-7C9B-4379-9E6C-71C5B195688A}"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339233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1F5AC51-7C9B-4379-9E6C-71C5B195688A}"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3491263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1F5AC51-7C9B-4379-9E6C-71C5B195688A}"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7049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1F5AC51-7C9B-4379-9E6C-71C5B195688A}"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1031680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1F5AC51-7C9B-4379-9E6C-71C5B195688A}" type="datetimeFigureOut">
              <a:rPr lang="zh-CN" altLang="en-US" smtClean="0"/>
              <a:t>2018/6/21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2469562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1F5AC51-7C9B-4379-9E6C-71C5B195688A}" type="datetimeFigureOut">
              <a:rPr lang="zh-CN" altLang="en-US" smtClean="0"/>
              <a:t>2018/6/21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2362038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1F5AC51-7C9B-4379-9E6C-71C5B195688A}" type="datetimeFigureOut">
              <a:rPr lang="zh-CN" altLang="en-US" smtClean="0"/>
              <a:t>2018/6/21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319500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5AC51-7C9B-4379-9E6C-71C5B195688A}" type="datetimeFigureOut">
              <a:rPr lang="zh-CN" altLang="en-US" smtClean="0"/>
              <a:t>2018/6/21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208722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1F5AC51-7C9B-4379-9E6C-71C5B195688A}" type="datetimeFigureOut">
              <a:rPr lang="zh-CN" altLang="en-US" smtClean="0"/>
              <a:t>2018/6/21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3094266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1F5AC51-7C9B-4379-9E6C-71C5B195688A}" type="datetimeFigureOut">
              <a:rPr lang="zh-CN" altLang="en-US" smtClean="0"/>
              <a:t>2018/6/21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1607068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5AC51-7C9B-4379-9E6C-71C5B195688A}" type="datetimeFigureOut">
              <a:rPr lang="zh-CN" altLang="en-US" smtClean="0"/>
              <a:t>2018/6/21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25685782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jpeg"/><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imagesvc.timeincapp.com/v3/mm/image?url=https%3A%2F%2Ffortunedotcom.files.wordpress.com%2F2017%2F08%2Ftheater.jpg&amp;w=800&amp;q=85">
            <a:extLst>
              <a:ext uri="{FF2B5EF4-FFF2-40B4-BE49-F238E27FC236}">
                <a16:creationId xmlns:a16="http://schemas.microsoft.com/office/drawing/2014/main" id="{73AB2E7F-CF25-490F-97D1-43B9DB481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1" name="文本框 40"/>
          <p:cNvSpPr txBox="1"/>
          <p:nvPr/>
        </p:nvSpPr>
        <p:spPr>
          <a:xfrm>
            <a:off x="337058" y="2260859"/>
            <a:ext cx="8469883" cy="1569660"/>
          </a:xfrm>
          <a:prstGeom prst="rect">
            <a:avLst/>
          </a:prstGeom>
          <a:noFill/>
        </p:spPr>
        <p:txBody>
          <a:bodyPr wrap="none" rtlCol="0">
            <a:spAutoFit/>
          </a:bodyPr>
          <a:lstStyle/>
          <a:p>
            <a:r>
              <a:rPr lang="zh-CN" altLang="en-US" sz="4800" dirty="0">
                <a:solidFill>
                  <a:schemeClr val="accent4">
                    <a:lumMod val="40000"/>
                    <a:lumOff val="60000"/>
                  </a:schemeClr>
                </a:solidFill>
                <a:latin typeface="微软雅黑" panose="020B0503020204020204" pitchFamily="34" charset="-122"/>
                <a:ea typeface="微软雅黑" panose="020B0503020204020204" pitchFamily="34" charset="-122"/>
              </a:rPr>
              <a:t> </a:t>
            </a:r>
            <a:r>
              <a:rPr lang="en-US" altLang="zh-CN" sz="4800" dirty="0">
                <a:solidFill>
                  <a:schemeClr val="accent4">
                    <a:lumMod val="40000"/>
                    <a:lumOff val="60000"/>
                  </a:schemeClr>
                </a:solidFill>
                <a:latin typeface="微软雅黑" panose="020B0503020204020204" pitchFamily="34" charset="-122"/>
                <a:ea typeface="微软雅黑" panose="020B0503020204020204" pitchFamily="34" charset="-122"/>
              </a:rPr>
              <a:t>New flexible children policy</a:t>
            </a:r>
          </a:p>
          <a:p>
            <a:pPr algn="ctr"/>
            <a:r>
              <a:rPr lang="en-US" altLang="zh-CN" sz="4800" dirty="0">
                <a:solidFill>
                  <a:schemeClr val="accent4">
                    <a:lumMod val="40000"/>
                    <a:lumOff val="60000"/>
                  </a:schemeClr>
                </a:solidFill>
                <a:latin typeface="微软雅黑" panose="020B0503020204020204" pitchFamily="34" charset="-122"/>
                <a:ea typeface="微软雅黑" panose="020B0503020204020204" pitchFamily="34" charset="-122"/>
              </a:rPr>
              <a:t> for theaters</a:t>
            </a:r>
            <a:endParaRPr lang="zh-CN" altLang="en-US" sz="4800" dirty="0">
              <a:solidFill>
                <a:schemeClr val="accent4">
                  <a:lumMod val="40000"/>
                  <a:lumOff val="6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2550149" y="3943350"/>
            <a:ext cx="4172286" cy="2514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n-Mong-CN" sz="1350" dirty="0">
              <a:solidFill>
                <a:schemeClr val="accent4">
                  <a:lumMod val="40000"/>
                  <a:lumOff val="60000"/>
                </a:schemeClr>
              </a:solidFill>
            </a:endParaRPr>
          </a:p>
        </p:txBody>
      </p:sp>
      <p:sp>
        <p:nvSpPr>
          <p:cNvPr id="14" name="矩形 13"/>
          <p:cNvSpPr/>
          <p:nvPr/>
        </p:nvSpPr>
        <p:spPr>
          <a:xfrm>
            <a:off x="2550151" y="4275721"/>
            <a:ext cx="213644" cy="21364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n-Mong-CN" sz="1350" dirty="0"/>
          </a:p>
        </p:txBody>
      </p:sp>
      <p:sp>
        <p:nvSpPr>
          <p:cNvPr id="15" name="文本框 14"/>
          <p:cNvSpPr txBox="1"/>
          <p:nvPr/>
        </p:nvSpPr>
        <p:spPr>
          <a:xfrm>
            <a:off x="2763794" y="4244041"/>
            <a:ext cx="704039" cy="300082"/>
          </a:xfrm>
          <a:prstGeom prst="rect">
            <a:avLst/>
          </a:prstGeom>
          <a:noFill/>
        </p:spPr>
        <p:txBody>
          <a:bodyPr wrap="none" rtlCol="0">
            <a:spAutoFit/>
          </a:bodyPr>
          <a:lstStyle/>
          <a:p>
            <a:r>
              <a:rPr lang="zh-CN" altLang="en-US" sz="1350" dirty="0">
                <a:solidFill>
                  <a:schemeClr val="bg1"/>
                </a:solidFill>
                <a:latin typeface="微软雅黑" panose="020B0503020204020204" pitchFamily="34" charset="-122"/>
                <a:ea typeface="微软雅黑" panose="020B0503020204020204" pitchFamily="34" charset="-122"/>
              </a:rPr>
              <a:t>王立敏</a:t>
            </a:r>
            <a:endParaRPr lang="mn-Mong-CN" sz="1350" dirty="0">
              <a:solidFill>
                <a:schemeClr val="bg1"/>
              </a:solidFill>
              <a:latin typeface="微软雅黑" panose="020B0503020204020204" pitchFamily="34" charset="-122"/>
              <a:ea typeface="微软雅黑" panose="020B0503020204020204" pitchFamily="34" charset="-122"/>
            </a:endParaRPr>
          </a:p>
        </p:txBody>
      </p:sp>
      <p:sp>
        <p:nvSpPr>
          <p:cNvPr id="49" name="矩形 48"/>
          <p:cNvSpPr/>
          <p:nvPr/>
        </p:nvSpPr>
        <p:spPr>
          <a:xfrm>
            <a:off x="5988468" y="4307398"/>
            <a:ext cx="213644" cy="21364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n-Mong-CN" sz="1350" dirty="0"/>
          </a:p>
        </p:txBody>
      </p:sp>
      <p:sp>
        <p:nvSpPr>
          <p:cNvPr id="16" name="文本框 15"/>
          <p:cNvSpPr txBox="1"/>
          <p:nvPr/>
        </p:nvSpPr>
        <p:spPr>
          <a:xfrm>
            <a:off x="6202112" y="4275719"/>
            <a:ext cx="663964" cy="300082"/>
          </a:xfrm>
          <a:prstGeom prst="rect">
            <a:avLst/>
          </a:prstGeom>
          <a:noFill/>
        </p:spPr>
        <p:txBody>
          <a:bodyPr wrap="none" rtlCol="0">
            <a:spAutoFit/>
          </a:bodyPr>
          <a:lstStyle/>
          <a:p>
            <a:r>
              <a:rPr lang="en-US" altLang="zh-CN" sz="1350" dirty="0">
                <a:solidFill>
                  <a:schemeClr val="bg1"/>
                </a:solidFill>
                <a:latin typeface="微软雅黑" panose="020B0503020204020204" pitchFamily="34" charset="-122"/>
                <a:ea typeface="微软雅黑" panose="020B0503020204020204" pitchFamily="34" charset="-122"/>
              </a:rPr>
              <a:t>21 / 6</a:t>
            </a:r>
          </a:p>
        </p:txBody>
      </p:sp>
    </p:spTree>
    <p:extLst>
      <p:ext uri="{BB962C8B-B14F-4D97-AF65-F5344CB8AC3E}">
        <p14:creationId xmlns:p14="http://schemas.microsoft.com/office/powerpoint/2010/main" val="1992725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857250"/>
            <a:ext cx="9144000" cy="5143500"/>
          </a:xfrm>
          <a:prstGeom prst="rect">
            <a:avLst/>
          </a:prstGeom>
        </p:spPr>
      </p:pic>
      <p:sp>
        <p:nvSpPr>
          <p:cNvPr id="3" name="矩形 2"/>
          <p:cNvSpPr/>
          <p:nvPr/>
        </p:nvSpPr>
        <p:spPr>
          <a:xfrm>
            <a:off x="2" y="857250"/>
            <a:ext cx="9143999" cy="514350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1" name="直接连接符 10"/>
          <p:cNvCxnSpPr>
            <a:stCxn id="3" idx="1"/>
          </p:cNvCxnSpPr>
          <p:nvPr/>
        </p:nvCxnSpPr>
        <p:spPr>
          <a:xfrm>
            <a:off x="2" y="3429000"/>
            <a:ext cx="914399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838450" y="1695450"/>
            <a:ext cx="3467100" cy="3467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7"/>
          <p:cNvSpPr txBox="1"/>
          <p:nvPr/>
        </p:nvSpPr>
        <p:spPr>
          <a:xfrm>
            <a:off x="3941300" y="2245984"/>
            <a:ext cx="1306768" cy="2389116"/>
          </a:xfrm>
          <a:prstGeom prst="rect">
            <a:avLst/>
          </a:prstGeom>
          <a:noFill/>
        </p:spPr>
        <p:txBody>
          <a:bodyPr wrap="none" rtlCol="0">
            <a:spAutoFit/>
          </a:bodyPr>
          <a:lstStyle/>
          <a:p>
            <a:r>
              <a:rPr lang="en-US" altLang="zh-CN" sz="14925" dirty="0">
                <a:solidFill>
                  <a:srgbClr val="FFC000"/>
                </a:solidFill>
                <a:latin typeface="微软雅黑" panose="020B0503020204020204" pitchFamily="34" charset="-122"/>
                <a:ea typeface="微软雅黑" panose="020B0503020204020204" pitchFamily="34" charset="-122"/>
              </a:rPr>
              <a:t>2</a:t>
            </a:r>
            <a:endParaRPr lang="zh-CN" altLang="en-US" sz="14925" dirty="0">
              <a:solidFill>
                <a:srgbClr val="FFC000"/>
              </a:solidFill>
              <a:latin typeface="微软雅黑" panose="020B0503020204020204" pitchFamily="34" charset="-122"/>
              <a:ea typeface="微软雅黑" panose="020B0503020204020204" pitchFamily="34" charset="-122"/>
            </a:endParaRPr>
          </a:p>
        </p:txBody>
      </p:sp>
      <p:sp>
        <p:nvSpPr>
          <p:cNvPr id="9" name="椭圆 8"/>
          <p:cNvSpPr/>
          <p:nvPr/>
        </p:nvSpPr>
        <p:spPr>
          <a:xfrm>
            <a:off x="3051810" y="1908810"/>
            <a:ext cx="3040380" cy="30403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Tree>
    <p:extLst>
      <p:ext uri="{BB962C8B-B14F-4D97-AF65-F5344CB8AC3E}">
        <p14:creationId xmlns:p14="http://schemas.microsoft.com/office/powerpoint/2010/main" val="3102399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3034" y="1144020"/>
            <a:ext cx="2950551"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TWO   </a:t>
            </a:r>
          </a:p>
          <a:p>
            <a:r>
              <a:rPr lang="en-US" altLang="zh-CN" sz="1350" dirty="0">
                <a:latin typeface="微软雅黑" panose="020B0503020204020204" pitchFamily="34" charset="-122"/>
                <a:ea typeface="微软雅黑" panose="020B0503020204020204" pitchFamily="34" charset="-122"/>
              </a:rPr>
              <a:t>  </a:t>
            </a:r>
            <a:r>
              <a:rPr lang="en-US" altLang="zh-CN" sz="3300" dirty="0">
                <a:latin typeface="微软雅黑" panose="020B0503020204020204" pitchFamily="34" charset="-122"/>
                <a:ea typeface="微软雅黑" panose="020B0503020204020204" pitchFamily="34" charset="-122"/>
              </a:rPr>
              <a:t>Rigid Policies</a:t>
            </a:r>
            <a:endParaRPr lang="zh-CN" altLang="en-US" sz="33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3F16EC31-71F0-43DD-9BD5-E51C1D1B7BC3}"/>
              </a:ext>
            </a:extLst>
          </p:cNvPr>
          <p:cNvSpPr/>
          <p:nvPr/>
        </p:nvSpPr>
        <p:spPr>
          <a:xfrm>
            <a:off x="1698309" y="5744311"/>
            <a:ext cx="6519203" cy="369332"/>
          </a:xfrm>
          <a:prstGeom prst="rect">
            <a:avLst/>
          </a:prstGeom>
        </p:spPr>
        <p:txBody>
          <a:bodyPr wrap="square">
            <a:spAutoFit/>
          </a:bodyPr>
          <a:lstStyle/>
          <a:p>
            <a:pPr lvl="0"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Children bellow 120cm are not allowed in the theatre.</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50" name="Picture 2" descr="https://timgsa.baidu.com/timg?image&amp;quality=80&amp;size=b9999_10000&amp;sec=1529525163089&amp;di=bd53c6b6f5d752c079fcdf4357112a4d&amp;imgtype=0&amp;src=http%3A%2F%2Fimg.25pp.com%2Fuploadfile%2Fapp%2Ficon%2F20160304%2F1457024054595844.jpg">
            <a:extLst>
              <a:ext uri="{FF2B5EF4-FFF2-40B4-BE49-F238E27FC236}">
                <a16:creationId xmlns:a16="http://schemas.microsoft.com/office/drawing/2014/main" id="{A3F04CEF-C8BE-4F0C-A7AE-22F7CE3848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4023" y="2300798"/>
            <a:ext cx="3077308" cy="307730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a:extLst>
              <a:ext uri="{FF2B5EF4-FFF2-40B4-BE49-F238E27FC236}">
                <a16:creationId xmlns:a16="http://schemas.microsoft.com/office/drawing/2014/main" id="{83D816A6-46DB-4B18-A91A-A3584AAB0F03}"/>
              </a:ext>
            </a:extLst>
          </p:cNvPr>
          <p:cNvCxnSpPr>
            <a:cxnSpLocks/>
          </p:cNvCxnSpPr>
          <p:nvPr/>
        </p:nvCxnSpPr>
        <p:spPr>
          <a:xfrm flipV="1">
            <a:off x="6063176" y="2475914"/>
            <a:ext cx="0" cy="24899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5664026-63B9-4FC8-91D3-D18863B611DB}"/>
              </a:ext>
            </a:extLst>
          </p:cNvPr>
          <p:cNvCxnSpPr/>
          <p:nvPr/>
        </p:nvCxnSpPr>
        <p:spPr>
          <a:xfrm>
            <a:off x="3173585" y="2897945"/>
            <a:ext cx="3362179" cy="0"/>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A0BC98EF-D0C3-4405-A71A-0DF01EB74DFC}"/>
              </a:ext>
            </a:extLst>
          </p:cNvPr>
          <p:cNvSpPr txBox="1"/>
          <p:nvPr/>
        </p:nvSpPr>
        <p:spPr>
          <a:xfrm>
            <a:off x="6251331" y="2713279"/>
            <a:ext cx="817853" cy="369332"/>
          </a:xfrm>
          <a:prstGeom prst="rect">
            <a:avLst/>
          </a:prstGeom>
          <a:noFill/>
        </p:spPr>
        <p:txBody>
          <a:bodyPr wrap="none" rtlCol="0">
            <a:spAutoFit/>
          </a:bodyPr>
          <a:lstStyle/>
          <a:p>
            <a:r>
              <a:rPr lang="en-US" altLang="zh-CN" dirty="0"/>
              <a:t>110cm</a:t>
            </a:r>
          </a:p>
        </p:txBody>
      </p:sp>
    </p:spTree>
    <p:extLst>
      <p:ext uri="{BB962C8B-B14F-4D97-AF65-F5344CB8AC3E}">
        <p14:creationId xmlns:p14="http://schemas.microsoft.com/office/powerpoint/2010/main" val="408617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3034" y="1144020"/>
            <a:ext cx="2950551"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TWO   </a:t>
            </a:r>
          </a:p>
          <a:p>
            <a:r>
              <a:rPr lang="en-US" altLang="zh-CN" sz="1350" dirty="0">
                <a:latin typeface="微软雅黑" panose="020B0503020204020204" pitchFamily="34" charset="-122"/>
                <a:ea typeface="微软雅黑" panose="020B0503020204020204" pitchFamily="34" charset="-122"/>
              </a:rPr>
              <a:t>  </a:t>
            </a:r>
            <a:r>
              <a:rPr lang="en-US" altLang="zh-CN" sz="3300" dirty="0">
                <a:latin typeface="微软雅黑" panose="020B0503020204020204" pitchFamily="34" charset="-122"/>
                <a:ea typeface="微软雅黑" panose="020B0503020204020204" pitchFamily="34" charset="-122"/>
              </a:rPr>
              <a:t>Rigid Policies</a:t>
            </a:r>
            <a:endParaRPr lang="zh-CN" altLang="en-US" sz="33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3F16EC31-71F0-43DD-9BD5-E51C1D1B7BC3}"/>
              </a:ext>
            </a:extLst>
          </p:cNvPr>
          <p:cNvSpPr/>
          <p:nvPr/>
        </p:nvSpPr>
        <p:spPr>
          <a:xfrm>
            <a:off x="1322486" y="5716971"/>
            <a:ext cx="7308167" cy="369332"/>
          </a:xfrm>
          <a:prstGeom prst="rect">
            <a:avLst/>
          </a:prstGeom>
        </p:spPr>
        <p:txBody>
          <a:bodyPr wrap="square">
            <a:spAutoFit/>
          </a:bodyPr>
          <a:lstStyle/>
          <a:p>
            <a:pPr lvl="0"/>
            <a:r>
              <a:rPr lang="en-US" altLang="zh-CN" dirty="0">
                <a:latin typeface="微软雅黑" panose="020B0503020204020204" pitchFamily="34" charset="-122"/>
                <a:ea typeface="微软雅黑" panose="020B0503020204020204" pitchFamily="34" charset="-122"/>
              </a:rPr>
              <a:t>Children who looked naughty are not allowed in the theatre</a:t>
            </a:r>
            <a:endParaRPr lang="zh-CN" altLang="zh-CN" dirty="0">
              <a:latin typeface="微软雅黑" panose="020B0503020204020204" pitchFamily="34" charset="-122"/>
              <a:ea typeface="微软雅黑" panose="020B0503020204020204" pitchFamily="34" charset="-122"/>
            </a:endParaRPr>
          </a:p>
        </p:txBody>
      </p:sp>
      <p:pic>
        <p:nvPicPr>
          <p:cNvPr id="4" name="Picture 4" descr="Image result for naughty  children">
            <a:extLst>
              <a:ext uri="{FF2B5EF4-FFF2-40B4-BE49-F238E27FC236}">
                <a16:creationId xmlns:a16="http://schemas.microsoft.com/office/drawing/2014/main" id="{F492ADE2-9558-496D-8B13-517BA3AD2C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15" r="4805" b="-118"/>
          <a:stretch/>
        </p:blipFill>
        <p:spPr bwMode="auto">
          <a:xfrm>
            <a:off x="3467013" y="2544093"/>
            <a:ext cx="2779041" cy="277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26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3034" y="1144020"/>
            <a:ext cx="2950551"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TWO   </a:t>
            </a:r>
          </a:p>
          <a:p>
            <a:r>
              <a:rPr lang="en-US" altLang="zh-CN" sz="1350" dirty="0">
                <a:latin typeface="微软雅黑" panose="020B0503020204020204" pitchFamily="34" charset="-122"/>
                <a:ea typeface="微软雅黑" panose="020B0503020204020204" pitchFamily="34" charset="-122"/>
              </a:rPr>
              <a:t>  </a:t>
            </a:r>
            <a:r>
              <a:rPr lang="en-US" altLang="zh-CN" sz="3300" dirty="0">
                <a:latin typeface="微软雅黑" panose="020B0503020204020204" pitchFamily="34" charset="-122"/>
                <a:ea typeface="微软雅黑" panose="020B0503020204020204" pitchFamily="34" charset="-122"/>
              </a:rPr>
              <a:t>Rigid Policies</a:t>
            </a:r>
            <a:endParaRPr lang="zh-CN" altLang="en-US" sz="33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CE21ED2F-1E2C-4CCF-80A3-8BE345BFB07B}"/>
              </a:ext>
            </a:extLst>
          </p:cNvPr>
          <p:cNvSpPr/>
          <p:nvPr/>
        </p:nvSpPr>
        <p:spPr>
          <a:xfrm>
            <a:off x="1319738" y="3621330"/>
            <a:ext cx="6853286" cy="385362"/>
          </a:xfrm>
          <a:prstGeom prst="rect">
            <a:avLst/>
          </a:prstGeom>
        </p:spPr>
        <p:txBody>
          <a:bodyPr wrap="none">
            <a:spAutoFit/>
          </a:bodyPr>
          <a:lstStyle/>
          <a:p>
            <a:pPr marL="304800" indent="-304800" algn="just">
              <a:lnSpc>
                <a:spcPts val="2000"/>
              </a:lnSpc>
              <a:spcAft>
                <a:spcPts val="0"/>
              </a:spcAft>
            </a:pPr>
            <a:r>
              <a:rPr lang="en-US" altLang="zh-CN" sz="3300" kern="100" dirty="0">
                <a:latin typeface="微软雅黑" panose="020B0503020204020204" pitchFamily="34" charset="-122"/>
                <a:ea typeface="微软雅黑" panose="020B0503020204020204" pitchFamily="34" charset="-122"/>
                <a:cs typeface="Times New Roman" panose="02020603050405020304" pitchFamily="18" charset="0"/>
              </a:rPr>
              <a:t>know character from appearance</a:t>
            </a:r>
            <a:endParaRPr lang="zh-CN" altLang="zh-CN" sz="33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57101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3360" y="1201749"/>
            <a:ext cx="8415765" cy="730969"/>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TWO   </a:t>
            </a:r>
          </a:p>
          <a:p>
            <a:r>
              <a:rPr lang="en-US" altLang="zh-CN" sz="11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Children should be allowed to enter the theatre</a:t>
            </a:r>
            <a:endParaRPr lang="zh-CN" altLang="en-US" sz="2800" dirty="0">
              <a:latin typeface="微软雅黑" panose="020B0503020204020204" pitchFamily="34" charset="-122"/>
              <a:ea typeface="微软雅黑" panose="020B0503020204020204" pitchFamily="34" charset="-122"/>
            </a:endParaRPr>
          </a:p>
        </p:txBody>
      </p:sp>
      <p:pic>
        <p:nvPicPr>
          <p:cNvPr id="1026" name="Picture 2" descr="http://photocdn.sohu.com/20150819/mp28182762_1439948203253_6.jpg">
            <a:extLst>
              <a:ext uri="{FF2B5EF4-FFF2-40B4-BE49-F238E27FC236}">
                <a16:creationId xmlns:a16="http://schemas.microsoft.com/office/drawing/2014/main" id="{975D7EF0-1DD1-443D-93CB-C21B8683D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651" y="2303451"/>
            <a:ext cx="57150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046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3360" y="1201749"/>
            <a:ext cx="2225289"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TWO   </a:t>
            </a:r>
          </a:p>
          <a:p>
            <a:r>
              <a:rPr lang="en-US" altLang="zh-CN" sz="1350" dirty="0">
                <a:latin typeface="微软雅黑" panose="020B0503020204020204" pitchFamily="34" charset="-122"/>
                <a:ea typeface="微软雅黑" panose="020B0503020204020204" pitchFamily="34" charset="-122"/>
              </a:rPr>
              <a:t>  </a:t>
            </a:r>
            <a:r>
              <a:rPr lang="en-US" altLang="zh-CN" sz="3300" dirty="0">
                <a:latin typeface="微软雅黑" panose="020B0503020204020204" pitchFamily="34" charset="-122"/>
                <a:ea typeface="微软雅黑" panose="020B0503020204020204" pitchFamily="34" charset="-122"/>
              </a:rPr>
              <a:t>Beneficial</a:t>
            </a:r>
            <a:endParaRPr lang="zh-CN" altLang="en-US" sz="3300" dirty="0">
              <a:latin typeface="微软雅黑" panose="020B0503020204020204" pitchFamily="34" charset="-122"/>
              <a:ea typeface="微软雅黑" panose="020B0503020204020204" pitchFamily="34" charset="-122"/>
            </a:endParaRPr>
          </a:p>
        </p:txBody>
      </p:sp>
      <p:pic>
        <p:nvPicPr>
          <p:cNvPr id="3074" name="Picture 2" descr="https://timgsa.baidu.com/timg?image&amp;quality=80&amp;size=b9999_10000&amp;sec=1529525786300&amp;di=f47a5a9f5a249614edb27c2e3c3c048c&amp;imgtype=0&amp;src=http%3A%2F%2Fimg5q.duitang.com%2Fuploads%2Fitem%2F201308%2F21%2F20130821113116_yU3sa.jpeg">
            <a:extLst>
              <a:ext uri="{FF2B5EF4-FFF2-40B4-BE49-F238E27FC236}">
                <a16:creationId xmlns:a16="http://schemas.microsoft.com/office/drawing/2014/main" id="{3A0BAC36-4F28-48D4-91F1-1C577C75FE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892" y="2412292"/>
            <a:ext cx="3380812" cy="30076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C9CC8BD8-0AD9-47AB-AE15-211DB48184B2}"/>
              </a:ext>
            </a:extLst>
          </p:cNvPr>
          <p:cNvSpPr/>
          <p:nvPr/>
        </p:nvSpPr>
        <p:spPr>
          <a:xfrm>
            <a:off x="2883012" y="5758158"/>
            <a:ext cx="6450037" cy="369332"/>
          </a:xfrm>
          <a:prstGeom prst="rect">
            <a:avLst/>
          </a:prstGeom>
        </p:spPr>
        <p:txBody>
          <a:bodyPr wrap="square">
            <a:spAutoFit/>
          </a:bodyPr>
          <a:lstStyle/>
          <a:p>
            <a:pPr lvl="0"/>
            <a:r>
              <a:rPr lang="en-US" altLang="zh-CN" dirty="0"/>
              <a:t>Connect the classroom with the theatre</a:t>
            </a:r>
            <a:endParaRPr lang="zh-CN" altLang="zh-CN" dirty="0"/>
          </a:p>
        </p:txBody>
      </p:sp>
    </p:spTree>
    <p:extLst>
      <p:ext uri="{BB962C8B-B14F-4D97-AF65-F5344CB8AC3E}">
        <p14:creationId xmlns:p14="http://schemas.microsoft.com/office/powerpoint/2010/main" val="556464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3360" y="1201749"/>
            <a:ext cx="2225289"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TWO   </a:t>
            </a:r>
          </a:p>
          <a:p>
            <a:r>
              <a:rPr lang="en-US" altLang="zh-CN" sz="1350" dirty="0">
                <a:latin typeface="微软雅黑" panose="020B0503020204020204" pitchFamily="34" charset="-122"/>
                <a:ea typeface="微软雅黑" panose="020B0503020204020204" pitchFamily="34" charset="-122"/>
              </a:rPr>
              <a:t>  </a:t>
            </a:r>
            <a:r>
              <a:rPr lang="en-US" altLang="zh-CN" sz="3300" dirty="0">
                <a:latin typeface="微软雅黑" panose="020B0503020204020204" pitchFamily="34" charset="-122"/>
                <a:ea typeface="微软雅黑" panose="020B0503020204020204" pitchFamily="34" charset="-122"/>
              </a:rPr>
              <a:t>Beneficial</a:t>
            </a:r>
            <a:endParaRPr lang="zh-CN" altLang="en-US" sz="33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C9CC8BD8-0AD9-47AB-AE15-211DB48184B2}"/>
              </a:ext>
            </a:extLst>
          </p:cNvPr>
          <p:cNvSpPr/>
          <p:nvPr/>
        </p:nvSpPr>
        <p:spPr>
          <a:xfrm>
            <a:off x="3636497" y="5703351"/>
            <a:ext cx="6450037" cy="369332"/>
          </a:xfrm>
          <a:prstGeom prst="rect">
            <a:avLst/>
          </a:prstGeom>
        </p:spPr>
        <p:txBody>
          <a:bodyPr wrap="square">
            <a:spAutoFit/>
          </a:bodyPr>
          <a:lstStyle/>
          <a:p>
            <a:pPr lvl="0"/>
            <a:r>
              <a:rPr lang="en-US" altLang="zh-CN" dirty="0"/>
              <a:t>Widen the perspective</a:t>
            </a:r>
            <a:endParaRPr lang="zh-CN" altLang="zh-CN" dirty="0"/>
          </a:p>
        </p:txBody>
      </p:sp>
      <p:pic>
        <p:nvPicPr>
          <p:cNvPr id="4098" name="Picture 2" descr="https://timgsa.baidu.com/timg?image&amp;quality=80&amp;size=b9999_10000&amp;sec=1529526038077&amp;di=ad31128f9cd5f5fab9a9cdb177729c62&amp;imgtype=0&amp;src=http%3A%2F%2Fp2.qhimgs4.com%2Ft01492859abd77dab6b.jpg">
            <a:extLst>
              <a:ext uri="{FF2B5EF4-FFF2-40B4-BE49-F238E27FC236}">
                <a16:creationId xmlns:a16="http://schemas.microsoft.com/office/drawing/2014/main" id="{609A2B7C-AD78-4AA0-A809-50915A97FC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559" y="2609134"/>
            <a:ext cx="5160499" cy="2864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628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857250"/>
            <a:ext cx="9144000" cy="5143500"/>
          </a:xfrm>
          <a:prstGeom prst="rect">
            <a:avLst/>
          </a:prstGeom>
        </p:spPr>
      </p:pic>
      <p:sp>
        <p:nvSpPr>
          <p:cNvPr id="3" name="矩形 2"/>
          <p:cNvSpPr/>
          <p:nvPr/>
        </p:nvSpPr>
        <p:spPr>
          <a:xfrm>
            <a:off x="2" y="857250"/>
            <a:ext cx="9143999" cy="514350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1" name="直接连接符 10"/>
          <p:cNvCxnSpPr>
            <a:stCxn id="3" idx="1"/>
          </p:cNvCxnSpPr>
          <p:nvPr/>
        </p:nvCxnSpPr>
        <p:spPr>
          <a:xfrm>
            <a:off x="2" y="3429000"/>
            <a:ext cx="914399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838450" y="1695450"/>
            <a:ext cx="3467100" cy="3467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7"/>
          <p:cNvSpPr txBox="1"/>
          <p:nvPr/>
        </p:nvSpPr>
        <p:spPr>
          <a:xfrm>
            <a:off x="3941300" y="2245984"/>
            <a:ext cx="1306768" cy="2389116"/>
          </a:xfrm>
          <a:prstGeom prst="rect">
            <a:avLst/>
          </a:prstGeom>
          <a:noFill/>
        </p:spPr>
        <p:txBody>
          <a:bodyPr wrap="none" rtlCol="0">
            <a:spAutoFit/>
          </a:bodyPr>
          <a:lstStyle/>
          <a:p>
            <a:r>
              <a:rPr lang="en-US" altLang="zh-CN" sz="14925" dirty="0">
                <a:solidFill>
                  <a:srgbClr val="FFC000"/>
                </a:solidFill>
                <a:latin typeface="微软雅黑" panose="020B0503020204020204" pitchFamily="34" charset="-122"/>
                <a:ea typeface="微软雅黑" panose="020B0503020204020204" pitchFamily="34" charset="-122"/>
              </a:rPr>
              <a:t>3</a:t>
            </a:r>
            <a:endParaRPr lang="zh-CN" altLang="en-US" sz="14925" dirty="0">
              <a:solidFill>
                <a:srgbClr val="FFC000"/>
              </a:solidFill>
              <a:latin typeface="微软雅黑" panose="020B0503020204020204" pitchFamily="34" charset="-122"/>
              <a:ea typeface="微软雅黑" panose="020B0503020204020204" pitchFamily="34" charset="-122"/>
            </a:endParaRPr>
          </a:p>
        </p:txBody>
      </p:sp>
      <p:sp>
        <p:nvSpPr>
          <p:cNvPr id="9" name="椭圆 8"/>
          <p:cNvSpPr/>
          <p:nvPr/>
        </p:nvSpPr>
        <p:spPr>
          <a:xfrm>
            <a:off x="3051810" y="1908810"/>
            <a:ext cx="3040380" cy="30403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Tree>
    <p:extLst>
      <p:ext uri="{BB962C8B-B14F-4D97-AF65-F5344CB8AC3E}">
        <p14:creationId xmlns:p14="http://schemas.microsoft.com/office/powerpoint/2010/main" val="2936873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3900" y="1254048"/>
            <a:ext cx="2117887"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THREE   </a:t>
            </a:r>
          </a:p>
          <a:p>
            <a:r>
              <a:rPr lang="en-US" altLang="zh-CN" sz="1350" dirty="0">
                <a:latin typeface="微软雅黑" panose="020B0503020204020204" pitchFamily="34" charset="-122"/>
                <a:ea typeface="微软雅黑" panose="020B0503020204020204" pitchFamily="34" charset="-122"/>
              </a:rPr>
              <a:t> </a:t>
            </a:r>
            <a:r>
              <a:rPr lang="en-US" altLang="zh-CN" sz="3300" dirty="0">
                <a:latin typeface="微软雅黑" panose="020B0503020204020204" pitchFamily="34" charset="-122"/>
                <a:ea typeface="微软雅黑" panose="020B0503020204020204" pitchFamily="34" charset="-122"/>
              </a:rPr>
              <a:t>Solutions</a:t>
            </a:r>
            <a:endParaRPr lang="zh-CN" altLang="en-US" sz="33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787283" y="2656127"/>
            <a:ext cx="1050288" cy="1200329"/>
          </a:xfrm>
          <a:prstGeom prst="rect">
            <a:avLst/>
          </a:prstGeom>
          <a:noFill/>
        </p:spPr>
        <p:txBody>
          <a:bodyPr wrap="none" rtlCol="0">
            <a:spAutoFit/>
          </a:bodyPr>
          <a:lstStyle/>
          <a:p>
            <a:r>
              <a:rPr lang="en-US" altLang="zh-CN" sz="7200" dirty="0">
                <a:latin typeface="华文仿宋" panose="02010600040101010101" pitchFamily="2" charset="-122"/>
                <a:ea typeface="华文仿宋" panose="02010600040101010101" pitchFamily="2" charset="-122"/>
              </a:rPr>
              <a:t>01</a:t>
            </a:r>
            <a:endParaRPr lang="zh-CN" altLang="en-US" sz="7200" dirty="0">
              <a:latin typeface="华文仿宋" panose="02010600040101010101" pitchFamily="2" charset="-122"/>
              <a:ea typeface="华文仿宋" panose="02010600040101010101" pitchFamily="2" charset="-122"/>
            </a:endParaRPr>
          </a:p>
        </p:txBody>
      </p:sp>
      <p:sp>
        <p:nvSpPr>
          <p:cNvPr id="4" name="文本框 3"/>
          <p:cNvSpPr txBox="1"/>
          <p:nvPr/>
        </p:nvSpPr>
        <p:spPr>
          <a:xfrm>
            <a:off x="4207851" y="3158158"/>
            <a:ext cx="1050288" cy="1200329"/>
          </a:xfrm>
          <a:prstGeom prst="rect">
            <a:avLst/>
          </a:prstGeom>
          <a:noFill/>
        </p:spPr>
        <p:txBody>
          <a:bodyPr wrap="none" rtlCol="0">
            <a:spAutoFit/>
          </a:bodyPr>
          <a:lstStyle/>
          <a:p>
            <a:r>
              <a:rPr lang="en-US" altLang="zh-CN" sz="7200" dirty="0">
                <a:latin typeface="华文仿宋" panose="02010600040101010101" pitchFamily="2" charset="-122"/>
                <a:ea typeface="华文仿宋" panose="02010600040101010101" pitchFamily="2" charset="-122"/>
              </a:rPr>
              <a:t>02</a:t>
            </a:r>
            <a:endParaRPr lang="zh-CN" altLang="en-US" sz="7200" dirty="0">
              <a:latin typeface="华文仿宋" panose="02010600040101010101" pitchFamily="2" charset="-122"/>
              <a:ea typeface="华文仿宋" panose="02010600040101010101" pitchFamily="2" charset="-122"/>
            </a:endParaRPr>
          </a:p>
        </p:txBody>
      </p:sp>
      <p:sp>
        <p:nvSpPr>
          <p:cNvPr id="5" name="文本框 4"/>
          <p:cNvSpPr txBox="1"/>
          <p:nvPr/>
        </p:nvSpPr>
        <p:spPr>
          <a:xfrm>
            <a:off x="7014376" y="2656127"/>
            <a:ext cx="1050288" cy="1200329"/>
          </a:xfrm>
          <a:prstGeom prst="rect">
            <a:avLst/>
          </a:prstGeom>
          <a:noFill/>
        </p:spPr>
        <p:txBody>
          <a:bodyPr wrap="none" rtlCol="0">
            <a:spAutoFit/>
          </a:bodyPr>
          <a:lstStyle/>
          <a:p>
            <a:r>
              <a:rPr lang="en-US" altLang="zh-CN" sz="7200" dirty="0">
                <a:latin typeface="华文仿宋" panose="02010600040101010101" pitchFamily="2" charset="-122"/>
                <a:ea typeface="华文仿宋" panose="02010600040101010101" pitchFamily="2" charset="-122"/>
              </a:rPr>
              <a:t>03</a:t>
            </a:r>
            <a:endParaRPr lang="zh-CN" altLang="en-US" sz="7200" dirty="0">
              <a:latin typeface="华文仿宋" panose="02010600040101010101" pitchFamily="2" charset="-122"/>
              <a:ea typeface="华文仿宋" panose="02010600040101010101" pitchFamily="2" charset="-122"/>
            </a:endParaRPr>
          </a:p>
        </p:txBody>
      </p:sp>
      <p:sp>
        <p:nvSpPr>
          <p:cNvPr id="7" name="文本框 6"/>
          <p:cNvSpPr txBox="1"/>
          <p:nvPr/>
        </p:nvSpPr>
        <p:spPr>
          <a:xfrm>
            <a:off x="1260579" y="3700205"/>
            <a:ext cx="1804468" cy="300082"/>
          </a:xfrm>
          <a:prstGeom prst="rect">
            <a:avLst/>
          </a:prstGeom>
          <a:noFill/>
        </p:spPr>
        <p:txBody>
          <a:bodyPr wrap="none" rtlCol="0">
            <a:spAutoFit/>
          </a:bodyPr>
          <a:lstStyle/>
          <a:p>
            <a:r>
              <a:rPr kumimoji="1" lang="en-US" altLang="zh-CN" sz="1350" b="1" dirty="0">
                <a:ea typeface="华文仿宋" panose="02010600040101010101" pitchFamily="2" charset="-122"/>
              </a:rPr>
              <a:t>Children in the theater</a:t>
            </a:r>
          </a:p>
        </p:txBody>
      </p:sp>
      <p:sp>
        <p:nvSpPr>
          <p:cNvPr id="8" name="矩形 7"/>
          <p:cNvSpPr/>
          <p:nvPr/>
        </p:nvSpPr>
        <p:spPr>
          <a:xfrm>
            <a:off x="818153" y="4235584"/>
            <a:ext cx="2638832" cy="1502334"/>
          </a:xfrm>
          <a:prstGeom prst="rect">
            <a:avLst/>
          </a:prstGeom>
        </p:spPr>
        <p:txBody>
          <a:bodyPr wrap="square">
            <a:spAutoFit/>
          </a:bodyPr>
          <a:lstStyle/>
          <a:p>
            <a:pPr lvl="0">
              <a:lnSpc>
                <a:spcPct val="130000"/>
              </a:lnSpc>
            </a:pPr>
            <a:r>
              <a:rPr lang="zh-CN" altLang="en-US" dirty="0">
                <a:latin typeface="微软雅黑" panose="020B0503020204020204" pitchFamily="34" charset="-122"/>
                <a:ea typeface="微软雅黑" panose="020B0503020204020204" pitchFamily="34" charset="-122"/>
              </a:rPr>
              <a:t>● </a:t>
            </a:r>
            <a:r>
              <a:rPr lang="en-US" altLang="zh-CN" dirty="0"/>
              <a:t>children disturb others</a:t>
            </a:r>
          </a:p>
          <a:p>
            <a:pPr lvl="0">
              <a:lnSpc>
                <a:spcPct val="130000"/>
              </a:lnSpc>
            </a:pPr>
            <a:r>
              <a:rPr lang="zh-CN" altLang="en-US" dirty="0">
                <a:latin typeface="微软雅黑" panose="020B0503020204020204" pitchFamily="34" charset="-122"/>
                <a:ea typeface="微软雅黑" panose="020B0503020204020204" pitchFamily="34" charset="-122"/>
              </a:rPr>
              <a:t>● </a:t>
            </a:r>
            <a:r>
              <a:rPr lang="en-US" altLang="zh-CN" dirty="0"/>
              <a:t>remind the parents to take the children to go out for a rest. </a:t>
            </a:r>
            <a:endParaRPr lang="zh-CN" altLang="zh-CN" sz="1050" dirty="0">
              <a:solidFill>
                <a:schemeClr val="bg1">
                  <a:lumMod val="50000"/>
                </a:schemeClr>
              </a:solidFill>
              <a:latin typeface="微软雅黑"/>
            </a:endParaRPr>
          </a:p>
        </p:txBody>
      </p:sp>
      <p:cxnSp>
        <p:nvCxnSpPr>
          <p:cNvPr id="10" name="直接连接符 9"/>
          <p:cNvCxnSpPr/>
          <p:nvPr/>
        </p:nvCxnSpPr>
        <p:spPr>
          <a:xfrm>
            <a:off x="3639724" y="3085227"/>
            <a:ext cx="0" cy="1704698"/>
          </a:xfrm>
          <a:prstGeom prst="line">
            <a:avLst/>
          </a:prstGeom>
          <a:ln w="12700">
            <a:solidFill>
              <a:srgbClr val="000000"/>
            </a:solidFill>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897101" y="3085227"/>
            <a:ext cx="0" cy="1704698"/>
          </a:xfrm>
          <a:prstGeom prst="line">
            <a:avLst/>
          </a:prstGeom>
          <a:ln w="12700">
            <a:solidFill>
              <a:srgbClr val="000000"/>
            </a:solidFill>
            <a:prstDash val="lg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795964" y="4310694"/>
            <a:ext cx="2122441" cy="307777"/>
          </a:xfrm>
          <a:prstGeom prst="rect">
            <a:avLst/>
          </a:prstGeom>
          <a:noFill/>
        </p:spPr>
        <p:txBody>
          <a:bodyPr wrap="none" rtlCol="0">
            <a:spAutoFit/>
          </a:bodyPr>
          <a:lstStyle/>
          <a:p>
            <a:r>
              <a:rPr lang="en-US" altLang="zh-CN" sz="1400" b="1" dirty="0"/>
              <a:t>Special region for children</a:t>
            </a:r>
            <a:endParaRPr kumimoji="1" lang="en-US" altLang="zh-CN" sz="1350" b="1" dirty="0">
              <a:ea typeface="华文仿宋" panose="02010600040101010101" pitchFamily="2" charset="-122"/>
            </a:endParaRPr>
          </a:p>
        </p:txBody>
      </p:sp>
      <p:sp>
        <p:nvSpPr>
          <p:cNvPr id="14" name="矩形 13"/>
          <p:cNvSpPr/>
          <p:nvPr/>
        </p:nvSpPr>
        <p:spPr>
          <a:xfrm>
            <a:off x="4089736" y="4702646"/>
            <a:ext cx="2508443" cy="782137"/>
          </a:xfrm>
          <a:prstGeom prst="rect">
            <a:avLst/>
          </a:prstGeom>
        </p:spPr>
        <p:txBody>
          <a:bodyPr wrap="square">
            <a:spAutoFit/>
          </a:bodyPr>
          <a:lstStyle/>
          <a:p>
            <a:pPr lvl="0">
              <a:lnSpc>
                <a:spcPct val="130000"/>
              </a:lnSpc>
            </a:pPr>
            <a:r>
              <a:rPr lang="zh-CN" altLang="en-US" dirty="0">
                <a:latin typeface="微软雅黑" panose="020B0503020204020204" pitchFamily="34" charset="-122"/>
                <a:ea typeface="微软雅黑" panose="020B0503020204020204" pitchFamily="34" charset="-122"/>
              </a:rPr>
              <a:t>●</a:t>
            </a:r>
            <a:r>
              <a:rPr lang="zh-CN" altLang="en-US" dirty="0"/>
              <a:t> </a:t>
            </a:r>
            <a:r>
              <a:rPr lang="en-US" altLang="zh-CN" dirty="0"/>
              <a:t>convenient </a:t>
            </a:r>
          </a:p>
          <a:p>
            <a:pPr lvl="0">
              <a:lnSpc>
                <a:spcPct val="130000"/>
              </a:lnSpc>
            </a:pPr>
            <a:r>
              <a:rPr lang="en-US" altLang="zh-CN" dirty="0"/>
              <a:t>management.</a:t>
            </a:r>
            <a:endParaRPr lang="zh-CN" altLang="zh-CN" sz="1050" dirty="0">
              <a:solidFill>
                <a:schemeClr val="bg1">
                  <a:lumMod val="50000"/>
                </a:schemeClr>
              </a:solidFill>
              <a:latin typeface="微软雅黑"/>
            </a:endParaRPr>
          </a:p>
        </p:txBody>
      </p:sp>
      <p:sp>
        <p:nvSpPr>
          <p:cNvPr id="15" name="文本框 14"/>
          <p:cNvSpPr txBox="1"/>
          <p:nvPr/>
        </p:nvSpPr>
        <p:spPr>
          <a:xfrm>
            <a:off x="6182677" y="3757507"/>
            <a:ext cx="3021918" cy="307777"/>
          </a:xfrm>
          <a:prstGeom prst="rect">
            <a:avLst/>
          </a:prstGeom>
          <a:noFill/>
        </p:spPr>
        <p:txBody>
          <a:bodyPr wrap="none" rtlCol="0">
            <a:spAutoFit/>
          </a:bodyPr>
          <a:lstStyle/>
          <a:p>
            <a:r>
              <a:rPr lang="en-US" altLang="zh-CN" sz="1400" b="1" dirty="0"/>
              <a:t>Plays that are not suitable for children</a:t>
            </a:r>
            <a:endParaRPr kumimoji="1" lang="en-US" altLang="zh-CN" sz="1350" b="1" dirty="0">
              <a:ea typeface="华文仿宋" panose="02010600040101010101" pitchFamily="2" charset="-122"/>
            </a:endParaRPr>
          </a:p>
        </p:txBody>
      </p:sp>
      <p:sp>
        <p:nvSpPr>
          <p:cNvPr id="16" name="矩形 15"/>
          <p:cNvSpPr/>
          <p:nvPr/>
        </p:nvSpPr>
        <p:spPr>
          <a:xfrm>
            <a:off x="6529853" y="4304989"/>
            <a:ext cx="2118463"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a:t>
            </a:r>
            <a:r>
              <a:rPr lang="en-US" altLang="zh-CN" dirty="0"/>
              <a:t>mark the notice on the tickets in advance.</a:t>
            </a:r>
            <a:endParaRPr lang="zh-CN" altLang="zh-CN" dirty="0"/>
          </a:p>
        </p:txBody>
      </p:sp>
      <p:sp>
        <p:nvSpPr>
          <p:cNvPr id="9" name="矩形 8">
            <a:extLst>
              <a:ext uri="{FF2B5EF4-FFF2-40B4-BE49-F238E27FC236}">
                <a16:creationId xmlns:a16="http://schemas.microsoft.com/office/drawing/2014/main" id="{C10915A7-C713-440F-8CEC-D26B96184BCB}"/>
              </a:ext>
            </a:extLst>
          </p:cNvPr>
          <p:cNvSpPr/>
          <p:nvPr/>
        </p:nvSpPr>
        <p:spPr>
          <a:xfrm>
            <a:off x="1393798" y="2077967"/>
            <a:ext cx="7173419" cy="369332"/>
          </a:xfrm>
          <a:prstGeom prst="rect">
            <a:avLst/>
          </a:prstGeom>
        </p:spPr>
        <p:txBody>
          <a:bodyPr wrap="square">
            <a:spAutoFit/>
          </a:bodyPr>
          <a:lstStyle/>
          <a:p>
            <a:r>
              <a:rPr lang="en-US" altLang="zh-CN" dirty="0">
                <a:latin typeface="黑体" panose="02010609060101010101" pitchFamily="49" charset="-122"/>
                <a:cs typeface="Times New Roman" panose="02020603050405020304" pitchFamily="18" charset="0"/>
              </a:rPr>
              <a:t> -- children will disturb others after they enter the theatre</a:t>
            </a:r>
            <a:endParaRPr lang="zh-CN" altLang="en-US" dirty="0"/>
          </a:p>
        </p:txBody>
      </p:sp>
    </p:spTree>
    <p:extLst>
      <p:ext uri="{BB962C8B-B14F-4D97-AF65-F5344CB8AC3E}">
        <p14:creationId xmlns:p14="http://schemas.microsoft.com/office/powerpoint/2010/main" val="1342363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3900" y="1254048"/>
            <a:ext cx="2117887"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THREE   </a:t>
            </a:r>
          </a:p>
          <a:p>
            <a:r>
              <a:rPr lang="en-US" altLang="zh-CN" sz="1350" dirty="0">
                <a:latin typeface="微软雅黑" panose="020B0503020204020204" pitchFamily="34" charset="-122"/>
                <a:ea typeface="微软雅黑" panose="020B0503020204020204" pitchFamily="34" charset="-122"/>
              </a:rPr>
              <a:t> </a:t>
            </a:r>
            <a:r>
              <a:rPr lang="en-US" altLang="zh-CN" sz="3300" dirty="0">
                <a:latin typeface="微软雅黑" panose="020B0503020204020204" pitchFamily="34" charset="-122"/>
                <a:ea typeface="微软雅黑" panose="020B0503020204020204" pitchFamily="34" charset="-122"/>
              </a:rPr>
              <a:t>Solutions</a:t>
            </a:r>
            <a:endParaRPr lang="zh-CN" altLang="en-US" sz="33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C10915A7-C713-440F-8CEC-D26B96184BCB}"/>
              </a:ext>
            </a:extLst>
          </p:cNvPr>
          <p:cNvSpPr/>
          <p:nvPr/>
        </p:nvSpPr>
        <p:spPr>
          <a:xfrm>
            <a:off x="1393798" y="2077967"/>
            <a:ext cx="7173419" cy="369332"/>
          </a:xfrm>
          <a:prstGeom prst="rect">
            <a:avLst/>
          </a:prstGeom>
        </p:spPr>
        <p:txBody>
          <a:bodyPr wrap="square">
            <a:spAutoFit/>
          </a:bodyPr>
          <a:lstStyle/>
          <a:p>
            <a:r>
              <a:rPr lang="en-US" altLang="zh-CN" dirty="0">
                <a:latin typeface="黑体" panose="02010609060101010101" pitchFamily="49" charset="-122"/>
                <a:cs typeface="Times New Roman" panose="02020603050405020304" pitchFamily="18" charset="0"/>
              </a:rPr>
              <a:t> -- children will disturb others after they enter the theatre</a:t>
            </a:r>
            <a:endParaRPr lang="zh-CN" altLang="en-US" dirty="0"/>
          </a:p>
        </p:txBody>
      </p:sp>
      <p:sp>
        <p:nvSpPr>
          <p:cNvPr id="6" name="矩形 5">
            <a:extLst>
              <a:ext uri="{FF2B5EF4-FFF2-40B4-BE49-F238E27FC236}">
                <a16:creationId xmlns:a16="http://schemas.microsoft.com/office/drawing/2014/main" id="{796D0D62-68BD-42E3-92A7-E331153B6C05}"/>
              </a:ext>
            </a:extLst>
          </p:cNvPr>
          <p:cNvSpPr/>
          <p:nvPr/>
        </p:nvSpPr>
        <p:spPr>
          <a:xfrm>
            <a:off x="3435090" y="5958121"/>
            <a:ext cx="3090832" cy="369332"/>
          </a:xfrm>
          <a:prstGeom prst="rect">
            <a:avLst/>
          </a:prstGeom>
        </p:spPr>
        <p:txBody>
          <a:bodyPr wrap="square">
            <a:spAutoFit/>
          </a:bodyPr>
          <a:lstStyle/>
          <a:p>
            <a:pPr indent="228600" algn="just">
              <a:spcAft>
                <a:spcPts val="0"/>
              </a:spcAft>
            </a:pPr>
            <a:r>
              <a:rPr lang="en-US" altLang="zh-CN" kern="100" dirty="0">
                <a:latin typeface="Times New Roman" panose="02020603050405020304" pitchFamily="18" charset="0"/>
                <a:cs typeface="Times New Roman" panose="02020603050405020304" pitchFamily="18" charset="0"/>
              </a:rPr>
              <a:t>YPT(Young People Theater)</a:t>
            </a:r>
            <a:endParaRPr lang="zh-CN" altLang="zh-CN" sz="1400" kern="100" dirty="0">
              <a:latin typeface="等线" panose="02010600030101010101" pitchFamily="2" charset="-122"/>
              <a:cs typeface="Times New Roman" panose="02020603050405020304" pitchFamily="18" charset="0"/>
            </a:endParaRPr>
          </a:p>
        </p:txBody>
      </p:sp>
      <p:pic>
        <p:nvPicPr>
          <p:cNvPr id="5122" name="Picture 2" descr="Image result for teenager theaters">
            <a:extLst>
              <a:ext uri="{FF2B5EF4-FFF2-40B4-BE49-F238E27FC236}">
                <a16:creationId xmlns:a16="http://schemas.microsoft.com/office/drawing/2014/main" id="{DA80B6EA-B781-4A00-B8CF-E5EBD9795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381" y="2866293"/>
            <a:ext cx="4286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892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1" y="857250"/>
            <a:ext cx="3425632" cy="5143500"/>
          </a:xfrm>
          <a:prstGeom prst="rect">
            <a:avLst/>
          </a:prstGeom>
        </p:spPr>
      </p:pic>
      <p:sp>
        <p:nvSpPr>
          <p:cNvPr id="8" name="矩形 7"/>
          <p:cNvSpPr/>
          <p:nvPr/>
        </p:nvSpPr>
        <p:spPr>
          <a:xfrm>
            <a:off x="1" y="857250"/>
            <a:ext cx="3425630" cy="514350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9" name="矩形 8"/>
          <p:cNvSpPr/>
          <p:nvPr/>
        </p:nvSpPr>
        <p:spPr>
          <a:xfrm>
            <a:off x="4168533" y="1072285"/>
            <a:ext cx="2389372" cy="584775"/>
          </a:xfrm>
          <a:prstGeom prst="rect">
            <a:avLst/>
          </a:prstGeom>
        </p:spPr>
        <p:txBody>
          <a:bodyPr vert="horz" wrap="none">
            <a:spAutoFit/>
          </a:bodyPr>
          <a:lstStyle/>
          <a:p>
            <a:r>
              <a:rPr lang="en-US" altLang="zh-CN" sz="3200" dirty="0">
                <a:latin typeface="微软雅黑" panose="020B0503020204020204" pitchFamily="34" charset="-122"/>
                <a:ea typeface="微软雅黑" panose="020B0503020204020204" pitchFamily="34" charset="-122"/>
              </a:rPr>
              <a:t>CONTENTS</a:t>
            </a:r>
          </a:p>
        </p:txBody>
      </p:sp>
      <p:sp>
        <p:nvSpPr>
          <p:cNvPr id="10" name="椭圆 9"/>
          <p:cNvSpPr/>
          <p:nvPr/>
        </p:nvSpPr>
        <p:spPr>
          <a:xfrm>
            <a:off x="4168534" y="2291792"/>
            <a:ext cx="462731" cy="4627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5126095" y="2177442"/>
            <a:ext cx="3854388" cy="600164"/>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PART ONE      </a:t>
            </a:r>
            <a:r>
              <a:rPr lang="en-US" altLang="zh-CN" sz="3300" dirty="0">
                <a:latin typeface="微软雅黑" panose="020B0503020204020204" pitchFamily="34" charset="-122"/>
                <a:ea typeface="微软雅黑" panose="020B0503020204020204" pitchFamily="34" charset="-122"/>
              </a:rPr>
              <a:t>Introduction</a:t>
            </a:r>
            <a:endParaRPr lang="zh-CN" altLang="en-US" sz="3300" dirty="0">
              <a:latin typeface="微软雅黑" panose="020B0503020204020204" pitchFamily="34" charset="-122"/>
              <a:ea typeface="微软雅黑" panose="020B0503020204020204" pitchFamily="34" charset="-122"/>
            </a:endParaRPr>
          </a:p>
        </p:txBody>
      </p:sp>
      <p:sp>
        <p:nvSpPr>
          <p:cNvPr id="19" name="矩形 18"/>
          <p:cNvSpPr/>
          <p:nvPr/>
        </p:nvSpPr>
        <p:spPr>
          <a:xfrm>
            <a:off x="5126097" y="3076196"/>
            <a:ext cx="4077078" cy="600164"/>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PART TWO     </a:t>
            </a:r>
            <a:r>
              <a:rPr lang="en-US" altLang="zh-CN" sz="3300" dirty="0">
                <a:latin typeface="微软雅黑" panose="020B0503020204020204" pitchFamily="34" charset="-122"/>
                <a:ea typeface="微软雅黑" panose="020B0503020204020204" pitchFamily="34" charset="-122"/>
              </a:rPr>
              <a:t>Rigid policies</a:t>
            </a:r>
            <a:endParaRPr lang="zh-CN" altLang="en-US" sz="3300" dirty="0">
              <a:latin typeface="微软雅黑" panose="020B0503020204020204" pitchFamily="34" charset="-122"/>
              <a:ea typeface="微软雅黑" panose="020B0503020204020204" pitchFamily="34" charset="-122"/>
            </a:endParaRPr>
          </a:p>
        </p:txBody>
      </p:sp>
      <p:sp>
        <p:nvSpPr>
          <p:cNvPr id="20" name="矩形 19"/>
          <p:cNvSpPr/>
          <p:nvPr/>
        </p:nvSpPr>
        <p:spPr>
          <a:xfrm>
            <a:off x="5126097" y="4903065"/>
            <a:ext cx="3179075" cy="688137"/>
          </a:xfrm>
          <a:prstGeom prst="rect">
            <a:avLst/>
          </a:prstGeom>
        </p:spPr>
        <p:txBody>
          <a:bodyPr wrap="none">
            <a:spAutoFit/>
          </a:bodyPr>
          <a:lstStyle/>
          <a:p>
            <a:pPr>
              <a:lnSpc>
                <a:spcPct val="130000"/>
              </a:lnSpc>
            </a:pPr>
            <a:r>
              <a:rPr lang="en-US" altLang="zh-CN" sz="1350" dirty="0">
                <a:latin typeface="微软雅黑" panose="020B0503020204020204" pitchFamily="34" charset="-122"/>
                <a:ea typeface="微软雅黑" panose="020B0503020204020204" pitchFamily="34" charset="-122"/>
              </a:rPr>
              <a:t>PART THREE  </a:t>
            </a:r>
            <a:r>
              <a:rPr lang="en-US" altLang="zh-CN" sz="3300" dirty="0">
                <a:latin typeface="微软雅黑" panose="020B0503020204020204" pitchFamily="34" charset="-122"/>
                <a:ea typeface="微软雅黑" panose="020B0503020204020204" pitchFamily="34" charset="-122"/>
              </a:rPr>
              <a:t>Solutions</a:t>
            </a:r>
            <a:endParaRPr kumimoji="1" lang="zh-CN" altLang="en-US" sz="3300" dirty="0">
              <a:latin typeface="微软雅黑" panose="020B0503020204020204" pitchFamily="34" charset="-122"/>
              <a:ea typeface="微软雅黑" panose="020B0503020204020204" pitchFamily="34" charset="-122"/>
            </a:endParaRPr>
          </a:p>
        </p:txBody>
      </p:sp>
      <p:sp>
        <p:nvSpPr>
          <p:cNvPr id="21" name="矩形 20"/>
          <p:cNvSpPr/>
          <p:nvPr/>
        </p:nvSpPr>
        <p:spPr>
          <a:xfrm>
            <a:off x="5126095" y="4004310"/>
            <a:ext cx="3472425" cy="600164"/>
          </a:xfrm>
          <a:prstGeom prst="rect">
            <a:avLst/>
          </a:prstGeom>
        </p:spPr>
        <p:txBody>
          <a:bodyPr wrap="none">
            <a:spAutoFit/>
          </a:bodyPr>
          <a:lstStyle/>
          <a:p>
            <a:r>
              <a:rPr lang="en-US" altLang="zh-CN" sz="3300" dirty="0">
                <a:latin typeface="微软雅黑" panose="020B0503020204020204" pitchFamily="34" charset="-122"/>
                <a:ea typeface="微软雅黑" panose="020B0503020204020204" pitchFamily="34" charset="-122"/>
              </a:rPr>
              <a:t>	</a:t>
            </a:r>
            <a:r>
              <a:rPr lang="en-US" altLang="zh-CN" sz="3300">
                <a:latin typeface="微软雅黑" panose="020B0503020204020204" pitchFamily="34" charset="-122"/>
                <a:ea typeface="微软雅黑" panose="020B0503020204020204" pitchFamily="34" charset="-122"/>
              </a:rPr>
              <a:t>  &amp; Benefits</a:t>
            </a:r>
            <a:endParaRPr lang="zh-CN" altLang="en-US" sz="3300" dirty="0">
              <a:latin typeface="微软雅黑" panose="020B0503020204020204" pitchFamily="34" charset="-122"/>
              <a:ea typeface="微软雅黑" panose="020B0503020204020204" pitchFamily="34" charset="-122"/>
            </a:endParaRPr>
          </a:p>
        </p:txBody>
      </p:sp>
      <p:sp>
        <p:nvSpPr>
          <p:cNvPr id="13" name="椭圆 12"/>
          <p:cNvSpPr/>
          <p:nvPr/>
        </p:nvSpPr>
        <p:spPr>
          <a:xfrm>
            <a:off x="4194867" y="3197636"/>
            <a:ext cx="462731" cy="4627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4194867" y="5089325"/>
            <a:ext cx="462731" cy="4627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4224665" y="2384656"/>
            <a:ext cx="367408" cy="300082"/>
          </a:xfrm>
          <a:prstGeom prst="rect">
            <a:avLst/>
          </a:prstGeom>
          <a:noFill/>
        </p:spPr>
        <p:txBody>
          <a:bodyPr wrap="none" rtlCol="0">
            <a:spAutoFit/>
          </a:bodyPr>
          <a:lstStyle/>
          <a:p>
            <a:r>
              <a:rPr lang="en-US" altLang="zh-CN" sz="1350" dirty="0">
                <a:solidFill>
                  <a:schemeClr val="bg1"/>
                </a:solidFill>
              </a:rPr>
              <a:t>01</a:t>
            </a:r>
            <a:endParaRPr lang="zh-CN" altLang="en-US" sz="1350" dirty="0">
              <a:solidFill>
                <a:schemeClr val="bg1"/>
              </a:solidFill>
            </a:endParaRPr>
          </a:p>
        </p:txBody>
      </p:sp>
      <p:sp>
        <p:nvSpPr>
          <p:cNvPr id="23" name="文本框 22"/>
          <p:cNvSpPr txBox="1"/>
          <p:nvPr/>
        </p:nvSpPr>
        <p:spPr>
          <a:xfrm>
            <a:off x="4238313" y="3290500"/>
            <a:ext cx="367408" cy="300082"/>
          </a:xfrm>
          <a:prstGeom prst="rect">
            <a:avLst/>
          </a:prstGeom>
          <a:noFill/>
        </p:spPr>
        <p:txBody>
          <a:bodyPr wrap="none" rtlCol="0">
            <a:spAutoFit/>
          </a:bodyPr>
          <a:lstStyle/>
          <a:p>
            <a:r>
              <a:rPr lang="en-US" altLang="zh-CN" sz="1350" dirty="0">
                <a:solidFill>
                  <a:schemeClr val="bg1"/>
                </a:solidFill>
              </a:rPr>
              <a:t>02</a:t>
            </a:r>
            <a:endParaRPr lang="zh-CN" altLang="en-US" sz="1350" dirty="0">
              <a:solidFill>
                <a:schemeClr val="bg1"/>
              </a:solidFill>
            </a:endParaRPr>
          </a:p>
        </p:txBody>
      </p:sp>
      <p:sp>
        <p:nvSpPr>
          <p:cNvPr id="24" name="文本框 23"/>
          <p:cNvSpPr txBox="1"/>
          <p:nvPr/>
        </p:nvSpPr>
        <p:spPr>
          <a:xfrm>
            <a:off x="4258814" y="5182189"/>
            <a:ext cx="558846" cy="300082"/>
          </a:xfrm>
          <a:prstGeom prst="rect">
            <a:avLst/>
          </a:prstGeom>
          <a:noFill/>
        </p:spPr>
        <p:txBody>
          <a:bodyPr wrap="square" rtlCol="0">
            <a:spAutoFit/>
          </a:bodyPr>
          <a:lstStyle/>
          <a:p>
            <a:r>
              <a:rPr lang="en-US" altLang="zh-CN" sz="1350" dirty="0">
                <a:solidFill>
                  <a:schemeClr val="bg1"/>
                </a:solidFill>
              </a:rPr>
              <a:t>03</a:t>
            </a:r>
            <a:endParaRPr lang="zh-CN" altLang="en-US" sz="1350" dirty="0">
              <a:solidFill>
                <a:schemeClr val="bg1"/>
              </a:solidFill>
            </a:endParaRPr>
          </a:p>
        </p:txBody>
      </p:sp>
    </p:spTree>
    <p:extLst>
      <p:ext uri="{BB962C8B-B14F-4D97-AF65-F5344CB8AC3E}">
        <p14:creationId xmlns:p14="http://schemas.microsoft.com/office/powerpoint/2010/main" val="49027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3900" y="1254048"/>
            <a:ext cx="2473754"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THREE   </a:t>
            </a:r>
          </a:p>
          <a:p>
            <a:r>
              <a:rPr lang="en-US" altLang="zh-CN" sz="1350" dirty="0">
                <a:latin typeface="微软雅黑" panose="020B0503020204020204" pitchFamily="34" charset="-122"/>
                <a:ea typeface="微软雅黑" panose="020B0503020204020204" pitchFamily="34" charset="-122"/>
              </a:rPr>
              <a:t> </a:t>
            </a:r>
            <a:r>
              <a:rPr lang="en-US" altLang="zh-CN" sz="3300" dirty="0">
                <a:latin typeface="微软雅黑" panose="020B0503020204020204" pitchFamily="34" charset="-122"/>
                <a:ea typeface="微软雅黑" panose="020B0503020204020204" pitchFamily="34" charset="-122"/>
              </a:rPr>
              <a:t>Conclusion</a:t>
            </a:r>
            <a:endParaRPr lang="zh-CN" altLang="en-US" sz="33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C10915A7-C713-440F-8CEC-D26B96184BCB}"/>
              </a:ext>
            </a:extLst>
          </p:cNvPr>
          <p:cNvSpPr/>
          <p:nvPr/>
        </p:nvSpPr>
        <p:spPr>
          <a:xfrm>
            <a:off x="1393798" y="2077967"/>
            <a:ext cx="7173419" cy="369332"/>
          </a:xfrm>
          <a:prstGeom prst="rect">
            <a:avLst/>
          </a:prstGeom>
        </p:spPr>
        <p:txBody>
          <a:bodyPr wrap="square">
            <a:spAutoFit/>
          </a:bodyPr>
          <a:lstStyle/>
          <a:p>
            <a:r>
              <a:rPr lang="en-US" altLang="zh-CN" dirty="0">
                <a:latin typeface="黑体" panose="02010609060101010101" pitchFamily="49" charset="-122"/>
                <a:cs typeface="Times New Roman" panose="02020603050405020304" pitchFamily="18" charset="0"/>
              </a:rPr>
              <a:t> -- Why don’t we apply new flexible children policies</a:t>
            </a:r>
            <a:endParaRPr lang="zh-CN" altLang="en-US" dirty="0"/>
          </a:p>
        </p:txBody>
      </p:sp>
      <p:pic>
        <p:nvPicPr>
          <p:cNvPr id="7" name="Picture 4" descr="https://imagesvc.timeincapp.com/v3/mm/image?url=https%3A%2F%2Ffortunedotcom.files.wordpress.com%2F2017%2F08%2Ftheater.jpg&amp;w=800&amp;q=85">
            <a:extLst>
              <a:ext uri="{FF2B5EF4-FFF2-40B4-BE49-F238E27FC236}">
                <a16:creationId xmlns:a16="http://schemas.microsoft.com/office/drawing/2014/main" id="{8D150563-F740-47A2-9681-F580F0874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199" y="2612678"/>
            <a:ext cx="4090737" cy="306805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68F10F1B-0904-4DC6-A518-08D73FD45A89}"/>
              </a:ext>
            </a:extLst>
          </p:cNvPr>
          <p:cNvSpPr/>
          <p:nvPr/>
        </p:nvSpPr>
        <p:spPr>
          <a:xfrm>
            <a:off x="3247227" y="5806353"/>
            <a:ext cx="3586710" cy="830997"/>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Old policies are unfair</a:t>
            </a:r>
          </a:p>
          <a:p>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Difficulties can be solved</a:t>
            </a:r>
          </a:p>
          <a:p>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Really beneficial for children </a:t>
            </a:r>
          </a:p>
        </p:txBody>
      </p:sp>
    </p:spTree>
    <p:extLst>
      <p:ext uri="{BB962C8B-B14F-4D97-AF65-F5344CB8AC3E}">
        <p14:creationId xmlns:p14="http://schemas.microsoft.com/office/powerpoint/2010/main" val="556178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1280" y="1883092"/>
            <a:ext cx="3875657" cy="32642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5" name="矩形 4"/>
          <p:cNvSpPr/>
          <p:nvPr/>
        </p:nvSpPr>
        <p:spPr>
          <a:xfrm>
            <a:off x="3001157" y="3088161"/>
            <a:ext cx="3594254" cy="854080"/>
          </a:xfrm>
          <a:prstGeom prst="rect">
            <a:avLst/>
          </a:prstGeom>
        </p:spPr>
        <p:txBody>
          <a:bodyPr wrap="none">
            <a:spAutoFit/>
          </a:bodyPr>
          <a:lstStyle/>
          <a:p>
            <a:r>
              <a:rPr lang="en-US" altLang="zh-CN" sz="4950" dirty="0">
                <a:solidFill>
                  <a:srgbClr val="FFC000"/>
                </a:solidFill>
              </a:rPr>
              <a:t>THANK YOU</a:t>
            </a:r>
          </a:p>
        </p:txBody>
      </p:sp>
    </p:spTree>
    <p:extLst>
      <p:ext uri="{BB962C8B-B14F-4D97-AF65-F5344CB8AC3E}">
        <p14:creationId xmlns:p14="http://schemas.microsoft.com/office/powerpoint/2010/main" val="421851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857250"/>
            <a:ext cx="9144000" cy="5143500"/>
          </a:xfrm>
          <a:prstGeom prst="rect">
            <a:avLst/>
          </a:prstGeom>
        </p:spPr>
      </p:pic>
      <p:sp>
        <p:nvSpPr>
          <p:cNvPr id="3" name="矩形 2"/>
          <p:cNvSpPr/>
          <p:nvPr/>
        </p:nvSpPr>
        <p:spPr>
          <a:xfrm>
            <a:off x="2" y="857250"/>
            <a:ext cx="9143999" cy="514350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1" name="直接连接符 10"/>
          <p:cNvCxnSpPr>
            <a:stCxn id="3" idx="1"/>
          </p:cNvCxnSpPr>
          <p:nvPr/>
        </p:nvCxnSpPr>
        <p:spPr>
          <a:xfrm>
            <a:off x="2" y="3429000"/>
            <a:ext cx="914399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838450" y="1688523"/>
            <a:ext cx="3467100" cy="3467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8" name="文本框 7"/>
          <p:cNvSpPr txBox="1"/>
          <p:nvPr/>
        </p:nvSpPr>
        <p:spPr>
          <a:xfrm>
            <a:off x="3941300" y="2239057"/>
            <a:ext cx="1306768" cy="2389116"/>
          </a:xfrm>
          <a:prstGeom prst="rect">
            <a:avLst/>
          </a:prstGeom>
          <a:noFill/>
        </p:spPr>
        <p:txBody>
          <a:bodyPr wrap="none" rtlCol="0">
            <a:spAutoFit/>
          </a:bodyPr>
          <a:lstStyle/>
          <a:p>
            <a:r>
              <a:rPr lang="en-US" altLang="zh-CN" sz="14925" dirty="0">
                <a:solidFill>
                  <a:srgbClr val="FFC000"/>
                </a:solidFill>
                <a:latin typeface="微软雅黑" panose="020B0503020204020204" pitchFamily="34" charset="-122"/>
                <a:ea typeface="微软雅黑" panose="020B0503020204020204" pitchFamily="34" charset="-122"/>
              </a:rPr>
              <a:t>1</a:t>
            </a:r>
            <a:endParaRPr lang="zh-CN" altLang="en-US" sz="14925" dirty="0">
              <a:solidFill>
                <a:srgbClr val="FFC000"/>
              </a:solidFill>
              <a:latin typeface="微软雅黑" panose="020B0503020204020204" pitchFamily="34" charset="-122"/>
              <a:ea typeface="微软雅黑" panose="020B0503020204020204" pitchFamily="34" charset="-122"/>
            </a:endParaRPr>
          </a:p>
        </p:txBody>
      </p:sp>
      <p:sp>
        <p:nvSpPr>
          <p:cNvPr id="9" name="椭圆 8"/>
          <p:cNvSpPr/>
          <p:nvPr/>
        </p:nvSpPr>
        <p:spPr>
          <a:xfrm>
            <a:off x="3051810" y="1901883"/>
            <a:ext cx="3040380" cy="30403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Tree>
    <p:extLst>
      <p:ext uri="{BB962C8B-B14F-4D97-AF65-F5344CB8AC3E}">
        <p14:creationId xmlns:p14="http://schemas.microsoft.com/office/powerpoint/2010/main" val="274228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401" y="1033877"/>
            <a:ext cx="2697020"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ONE     </a:t>
            </a:r>
          </a:p>
          <a:p>
            <a:r>
              <a:rPr lang="en-US" altLang="zh-CN" sz="3300" dirty="0">
                <a:latin typeface="微软雅黑" panose="020B0503020204020204" pitchFamily="34" charset="-122"/>
                <a:ea typeface="微软雅黑" panose="020B0503020204020204" pitchFamily="34" charset="-122"/>
              </a:rPr>
              <a:t>Introduction</a:t>
            </a:r>
            <a:endParaRPr lang="zh-CN" altLang="en-US" sz="33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7A4DB5FB-72BD-45F7-A1C6-03031DB323F9}"/>
              </a:ext>
            </a:extLst>
          </p:cNvPr>
          <p:cNvSpPr/>
          <p:nvPr/>
        </p:nvSpPr>
        <p:spPr>
          <a:xfrm>
            <a:off x="729313" y="3254594"/>
            <a:ext cx="7685374" cy="385362"/>
          </a:xfrm>
          <a:prstGeom prst="rect">
            <a:avLst/>
          </a:prstGeom>
        </p:spPr>
        <p:txBody>
          <a:bodyPr wrap="none">
            <a:spAutoFit/>
          </a:bodyPr>
          <a:lstStyle/>
          <a:p>
            <a:pPr marL="304800" indent="-304800" algn="just">
              <a:lnSpc>
                <a:spcPts val="2000"/>
              </a:lnSpc>
              <a:spcAft>
                <a:spcPts val="0"/>
              </a:spcAft>
            </a:pPr>
            <a:r>
              <a:rPr lang="en-US" altLang="zh-CN" sz="3300" kern="100" dirty="0">
                <a:latin typeface="微软雅黑" panose="020B0503020204020204" pitchFamily="34" charset="-122"/>
                <a:ea typeface="微软雅黑" panose="020B0503020204020204" pitchFamily="34" charset="-122"/>
                <a:cs typeface="Times New Roman" panose="02020603050405020304" pitchFamily="18" charset="0"/>
              </a:rPr>
              <a:t>What is your impression on children?</a:t>
            </a:r>
            <a:endParaRPr lang="zh-CN" altLang="zh-CN" sz="33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63458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401" y="1033877"/>
            <a:ext cx="7685374"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ONE     </a:t>
            </a:r>
          </a:p>
          <a:p>
            <a:r>
              <a:rPr lang="en-US" altLang="zh-CN" sz="3300" dirty="0">
                <a:latin typeface="微软雅黑" panose="020B0503020204020204" pitchFamily="34" charset="-122"/>
                <a:ea typeface="微软雅黑" panose="020B0503020204020204" pitchFamily="34" charset="-122"/>
              </a:rPr>
              <a:t>What is your impression on children?</a:t>
            </a:r>
          </a:p>
        </p:txBody>
      </p:sp>
      <p:cxnSp>
        <p:nvCxnSpPr>
          <p:cNvPr id="5" name="直接连接符 4"/>
          <p:cNvCxnSpPr/>
          <p:nvPr/>
        </p:nvCxnSpPr>
        <p:spPr>
          <a:xfrm>
            <a:off x="2937582" y="2495878"/>
            <a:ext cx="0" cy="352044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191322" y="2495878"/>
            <a:ext cx="0" cy="352044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158027" y="2207176"/>
            <a:ext cx="1164806" cy="415498"/>
          </a:xfrm>
          <a:prstGeom prst="rect">
            <a:avLst/>
          </a:prstGeom>
          <a:noFill/>
        </p:spPr>
        <p:txBody>
          <a:bodyPr wrap="none" rtlCol="0">
            <a:spAutoFit/>
          </a:bodyPr>
          <a:lstStyle/>
          <a:p>
            <a:r>
              <a:rPr lang="en-US" altLang="zh-CN" sz="2100" dirty="0">
                <a:solidFill>
                  <a:srgbClr val="FFC000"/>
                </a:solidFill>
              </a:rPr>
              <a:t>Naughty</a:t>
            </a:r>
            <a:r>
              <a:rPr lang="zh-CN" altLang="en-US" sz="2100" dirty="0">
                <a:solidFill>
                  <a:srgbClr val="FFC000"/>
                </a:solidFill>
              </a:rPr>
              <a:t> </a:t>
            </a:r>
          </a:p>
        </p:txBody>
      </p:sp>
      <p:sp>
        <p:nvSpPr>
          <p:cNvPr id="11" name="文本框 10"/>
          <p:cNvSpPr txBox="1"/>
          <p:nvPr/>
        </p:nvSpPr>
        <p:spPr>
          <a:xfrm>
            <a:off x="4189231" y="2207176"/>
            <a:ext cx="846642" cy="415498"/>
          </a:xfrm>
          <a:prstGeom prst="rect">
            <a:avLst/>
          </a:prstGeom>
          <a:noFill/>
        </p:spPr>
        <p:txBody>
          <a:bodyPr wrap="none" rtlCol="0">
            <a:spAutoFit/>
          </a:bodyPr>
          <a:lstStyle/>
          <a:p>
            <a:r>
              <a:rPr lang="en-US" altLang="zh-CN" sz="2100" dirty="0">
                <a:solidFill>
                  <a:srgbClr val="FFC000"/>
                </a:solidFill>
              </a:rPr>
              <a:t>Noisy</a:t>
            </a:r>
            <a:r>
              <a:rPr lang="zh-CN" altLang="en-US" sz="2100" dirty="0">
                <a:solidFill>
                  <a:srgbClr val="FFC000"/>
                </a:solidFill>
              </a:rPr>
              <a:t> </a:t>
            </a:r>
          </a:p>
        </p:txBody>
      </p:sp>
      <p:sp>
        <p:nvSpPr>
          <p:cNvPr id="18" name="文本框 17"/>
          <p:cNvSpPr txBox="1"/>
          <p:nvPr/>
        </p:nvSpPr>
        <p:spPr>
          <a:xfrm>
            <a:off x="7220435" y="2207176"/>
            <a:ext cx="1309782" cy="415498"/>
          </a:xfrm>
          <a:prstGeom prst="rect">
            <a:avLst/>
          </a:prstGeom>
          <a:noFill/>
        </p:spPr>
        <p:txBody>
          <a:bodyPr wrap="none" rtlCol="0">
            <a:spAutoFit/>
          </a:bodyPr>
          <a:lstStyle/>
          <a:p>
            <a:r>
              <a:rPr lang="en-US" altLang="zh-CN" sz="2100" dirty="0">
                <a:solidFill>
                  <a:srgbClr val="FFC000"/>
                </a:solidFill>
              </a:rPr>
              <a:t>Impatient</a:t>
            </a:r>
            <a:r>
              <a:rPr lang="zh-CN" altLang="en-US" sz="2100" dirty="0">
                <a:solidFill>
                  <a:srgbClr val="FFC000"/>
                </a:solidFill>
              </a:rPr>
              <a:t> </a:t>
            </a:r>
          </a:p>
        </p:txBody>
      </p:sp>
      <p:pic>
        <p:nvPicPr>
          <p:cNvPr id="2052" name="Picture 4" descr="Image result for naughty  children">
            <a:extLst>
              <a:ext uri="{FF2B5EF4-FFF2-40B4-BE49-F238E27FC236}">
                <a16:creationId xmlns:a16="http://schemas.microsoft.com/office/drawing/2014/main" id="{460549D7-C2F1-46F1-9CCC-41CC6B43FA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15" r="4805" b="-118"/>
          <a:stretch/>
        </p:blipFill>
        <p:spPr bwMode="auto">
          <a:xfrm>
            <a:off x="639408" y="3205275"/>
            <a:ext cx="2060103" cy="20601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noisy children">
            <a:extLst>
              <a:ext uri="{FF2B5EF4-FFF2-40B4-BE49-F238E27FC236}">
                <a16:creationId xmlns:a16="http://schemas.microsoft.com/office/drawing/2014/main" id="{838F5D5A-ED09-4947-82D3-AA7CF5A91503}"/>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380" t="-1446" r="5558" b="1446"/>
          <a:stretch/>
        </p:blipFill>
        <p:spPr bwMode="auto">
          <a:xfrm>
            <a:off x="3493537" y="3027348"/>
            <a:ext cx="2238030" cy="223803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restless children">
            <a:extLst>
              <a:ext uri="{FF2B5EF4-FFF2-40B4-BE49-F238E27FC236}">
                <a16:creationId xmlns:a16="http://schemas.microsoft.com/office/drawing/2014/main" id="{477FCEAD-D36F-4738-A6E6-9F47DEC2912E}"/>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481" r="4190"/>
          <a:stretch/>
        </p:blipFill>
        <p:spPr bwMode="auto">
          <a:xfrm>
            <a:off x="6819189" y="3226047"/>
            <a:ext cx="1925171" cy="2060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37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4990" y="1250104"/>
            <a:ext cx="2936436" cy="807913"/>
          </a:xfrm>
          <a:prstGeom prst="rect">
            <a:avLst/>
          </a:prstGeom>
        </p:spPr>
        <p:txBody>
          <a:bodyPr wrap="square">
            <a:spAutoFit/>
          </a:bodyPr>
          <a:lstStyle/>
          <a:p>
            <a:r>
              <a:rPr lang="en-US" altLang="zh-CN" sz="1350" dirty="0">
                <a:latin typeface="微软雅黑" panose="020B0503020204020204" pitchFamily="34" charset="-122"/>
                <a:ea typeface="微软雅黑" panose="020B0503020204020204" pitchFamily="34" charset="-122"/>
              </a:rPr>
              <a:t> PART ONE     </a:t>
            </a:r>
          </a:p>
          <a:p>
            <a:r>
              <a:rPr lang="en-US" altLang="zh-CN" sz="3300" dirty="0">
                <a:latin typeface="微软雅黑" panose="020B0503020204020204" pitchFamily="34" charset="-122"/>
                <a:ea typeface="微软雅黑" panose="020B0503020204020204" pitchFamily="34" charset="-122"/>
              </a:rPr>
              <a:t>No Children</a:t>
            </a:r>
            <a:endParaRPr lang="zh-CN" altLang="en-US" sz="3300" dirty="0">
              <a:latin typeface="微软雅黑" panose="020B0503020204020204" pitchFamily="34" charset="-122"/>
              <a:ea typeface="微软雅黑" panose="020B0503020204020204" pitchFamily="34" charset="-122"/>
            </a:endParaRPr>
          </a:p>
        </p:txBody>
      </p:sp>
      <p:pic>
        <p:nvPicPr>
          <p:cNvPr id="2050" name="Picture 2" descr="http://www.jmyyzx.com/uploadfile/20170602094500563001.png">
            <a:extLst>
              <a:ext uri="{FF2B5EF4-FFF2-40B4-BE49-F238E27FC236}">
                <a16:creationId xmlns:a16="http://schemas.microsoft.com/office/drawing/2014/main" id="{C24B3F64-6031-4839-B426-BF9B01814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2692502"/>
            <a:ext cx="52578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35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4990" y="1250104"/>
            <a:ext cx="2936436" cy="807913"/>
          </a:xfrm>
          <a:prstGeom prst="rect">
            <a:avLst/>
          </a:prstGeom>
        </p:spPr>
        <p:txBody>
          <a:bodyPr wrap="square">
            <a:spAutoFit/>
          </a:bodyPr>
          <a:lstStyle/>
          <a:p>
            <a:r>
              <a:rPr lang="en-US" altLang="zh-CN" sz="1350" dirty="0">
                <a:latin typeface="微软雅黑" panose="020B0503020204020204" pitchFamily="34" charset="-122"/>
                <a:ea typeface="微软雅黑" panose="020B0503020204020204" pitchFamily="34" charset="-122"/>
              </a:rPr>
              <a:t> PART ONE     </a:t>
            </a:r>
          </a:p>
          <a:p>
            <a:r>
              <a:rPr lang="en-US" altLang="zh-CN" sz="3300" dirty="0">
                <a:latin typeface="微软雅黑" panose="020B0503020204020204" pitchFamily="34" charset="-122"/>
                <a:ea typeface="微软雅黑" panose="020B0503020204020204" pitchFamily="34" charset="-122"/>
              </a:rPr>
              <a:t>Imagine</a:t>
            </a:r>
            <a:endParaRPr lang="zh-CN" altLang="en-US" sz="33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17CB55AF-F22D-4B71-9676-66F13DFF345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81" b="98810" l="10000" r="90000">
                        <a14:foregroundMark x1="62000" y1="92262" x2="60000" y2="92857"/>
                      </a14:backgroundRemoval>
                    </a14:imgEffect>
                  </a14:imgLayer>
                </a14:imgProps>
              </a:ext>
            </a:extLst>
          </a:blip>
          <a:stretch>
            <a:fillRect/>
          </a:stretch>
        </p:blipFill>
        <p:spPr>
          <a:xfrm>
            <a:off x="5698813" y="4472791"/>
            <a:ext cx="2857500" cy="1600200"/>
          </a:xfrm>
          <a:prstGeom prst="rect">
            <a:avLst/>
          </a:prstGeom>
        </p:spPr>
      </p:pic>
      <p:pic>
        <p:nvPicPr>
          <p:cNvPr id="3074" name="Picture 2" descr="https://timgsa.baidu.com/timg?image&amp;quality=80&amp;size=b9999_10000&amp;sec=1529419357968&amp;di=ad6096e1f83a3baf9572b0ee23634f0c&amp;imgtype=0&amp;src=http%3A%2F%2Fimgsrc.baidu.com%2Fimgad%2Fpic%2Fitem%2Fb3119313b07eca802ccf187a9b2397dda0448360.jpg">
            <a:extLst>
              <a:ext uri="{FF2B5EF4-FFF2-40B4-BE49-F238E27FC236}">
                <a16:creationId xmlns:a16="http://schemas.microsoft.com/office/drawing/2014/main" id="{62A4CE07-8E85-4658-A0BF-D996E62816C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1006" y="2398895"/>
            <a:ext cx="3652053" cy="2435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00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5366" y="1250550"/>
            <a:ext cx="5590889"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ONE     </a:t>
            </a:r>
          </a:p>
          <a:p>
            <a:r>
              <a:rPr lang="en-US" altLang="zh-CN" sz="3300" dirty="0">
                <a:latin typeface="微软雅黑" panose="020B0503020204020204" pitchFamily="34" charset="-122"/>
                <a:ea typeface="微软雅黑" panose="020B0503020204020204" pitchFamily="34" charset="-122"/>
              </a:rPr>
              <a:t>Children policies are unfair</a:t>
            </a:r>
            <a:endParaRPr lang="zh-CN" altLang="en-US" sz="3300" dirty="0">
              <a:latin typeface="微软雅黑" panose="020B0503020204020204" pitchFamily="34" charset="-122"/>
              <a:ea typeface="微软雅黑" panose="020B0503020204020204" pitchFamily="34" charset="-122"/>
            </a:endParaRPr>
          </a:p>
        </p:txBody>
      </p:sp>
      <p:pic>
        <p:nvPicPr>
          <p:cNvPr id="4098" name="Picture 2" descr="Image result for no  children">
            <a:extLst>
              <a:ext uri="{FF2B5EF4-FFF2-40B4-BE49-F238E27FC236}">
                <a16:creationId xmlns:a16="http://schemas.microsoft.com/office/drawing/2014/main" id="{8EABBA7A-C458-4AE6-9435-FB3DB9E585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550"/>
          <a:stretch/>
        </p:blipFill>
        <p:spPr bwMode="auto">
          <a:xfrm>
            <a:off x="3102665" y="2796208"/>
            <a:ext cx="2754796" cy="2291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79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4989" y="1250104"/>
            <a:ext cx="7429621" cy="807913"/>
          </a:xfrm>
          <a:prstGeom prst="rect">
            <a:avLst/>
          </a:prstGeom>
        </p:spPr>
        <p:txBody>
          <a:bodyPr wrap="square">
            <a:spAutoFit/>
          </a:bodyPr>
          <a:lstStyle/>
          <a:p>
            <a:r>
              <a:rPr lang="en-US" altLang="zh-CN" sz="1350" dirty="0">
                <a:latin typeface="微软雅黑" panose="020B0503020204020204" pitchFamily="34" charset="-122"/>
                <a:ea typeface="微软雅黑" panose="020B0503020204020204" pitchFamily="34" charset="-122"/>
              </a:rPr>
              <a:t> PART ONE     </a:t>
            </a:r>
          </a:p>
          <a:p>
            <a:r>
              <a:rPr lang="en-US" altLang="zh-CN" sz="3300" dirty="0">
                <a:latin typeface="微软雅黑" panose="020B0503020204020204" pitchFamily="34" charset="-122"/>
                <a:ea typeface="微软雅黑" panose="020B0503020204020204" pitchFamily="34" charset="-122"/>
              </a:rPr>
              <a:t>Children policies are unfair</a:t>
            </a:r>
            <a:endParaRPr lang="zh-CN" altLang="en-US" sz="33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9A64221-C542-42C2-82AD-C84A871770C6}"/>
              </a:ext>
            </a:extLst>
          </p:cNvPr>
          <p:cNvSpPr/>
          <p:nvPr/>
        </p:nvSpPr>
        <p:spPr>
          <a:xfrm>
            <a:off x="574848" y="3621330"/>
            <a:ext cx="8343053" cy="385362"/>
          </a:xfrm>
          <a:prstGeom prst="rect">
            <a:avLst/>
          </a:prstGeom>
        </p:spPr>
        <p:txBody>
          <a:bodyPr wrap="none">
            <a:spAutoFit/>
          </a:bodyPr>
          <a:lstStyle/>
          <a:p>
            <a:pPr marL="304800" indent="-304800" algn="just">
              <a:lnSpc>
                <a:spcPts val="2000"/>
              </a:lnSpc>
              <a:spcAft>
                <a:spcPts val="0"/>
              </a:spcAft>
            </a:pPr>
            <a:r>
              <a:rPr lang="en-US" altLang="zh-CN" sz="3300" kern="100" dirty="0">
                <a:latin typeface="微软雅黑" panose="020B0503020204020204" pitchFamily="34" charset="-122"/>
                <a:ea typeface="微软雅黑" panose="020B0503020204020204" pitchFamily="34" charset="-122"/>
                <a:cs typeface="Times New Roman" panose="02020603050405020304" pitchFamily="18" charset="0"/>
              </a:rPr>
              <a:t>We need new flexible </a:t>
            </a:r>
            <a:r>
              <a:rPr lang="en-US" altLang="zh-CN" sz="33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Children Policies</a:t>
            </a:r>
            <a:r>
              <a:rPr lang="zh-CN" altLang="en-US" sz="33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33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45094222"/>
      </p:ext>
    </p:extLst>
  </p:cSld>
  <p:clrMapOvr>
    <a:masterClrMapping/>
  </p:clrMapOvr>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2702</TotalTime>
  <Words>638</Words>
  <Application>Microsoft Office PowerPoint</Application>
  <PresentationFormat>全屏显示(4:3)</PresentationFormat>
  <Paragraphs>108</Paragraphs>
  <Slides>21</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等线</vt:lpstr>
      <vt:lpstr>等线 Light</vt:lpstr>
      <vt:lpstr>黑体</vt:lpstr>
      <vt:lpstr>华文仿宋</vt:lpstr>
      <vt:lpstr>微软雅黑</vt:lpstr>
      <vt:lpstr>Arial</vt:lpstr>
      <vt:lpstr>Calibri</vt:lpstr>
      <vt:lpstr>Calibri Light</vt:lpstr>
      <vt:lpstr>Mongolian Baiti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棕色极简</dc:title>
  <dc:creator>第一PPT</dc:creator>
  <cp:keywords>www.1ppt.com</cp:keywords>
  <cp:lastModifiedBy>王 立敏</cp:lastModifiedBy>
  <cp:revision>144</cp:revision>
  <dcterms:created xsi:type="dcterms:W3CDTF">2016-04-19T04:24:16Z</dcterms:created>
  <dcterms:modified xsi:type="dcterms:W3CDTF">2018-06-21T02:14:49Z</dcterms:modified>
</cp:coreProperties>
</file>