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2"/>
  </p:notesMasterIdLst>
  <p:sldIdLst>
    <p:sldId id="256" r:id="rId2"/>
    <p:sldId id="299" r:id="rId3"/>
    <p:sldId id="324" r:id="rId4"/>
    <p:sldId id="325" r:id="rId5"/>
    <p:sldId id="326" r:id="rId6"/>
    <p:sldId id="344" r:id="rId7"/>
    <p:sldId id="348" r:id="rId8"/>
    <p:sldId id="333" r:id="rId9"/>
    <p:sldId id="337" r:id="rId10"/>
    <p:sldId id="334" r:id="rId11"/>
    <p:sldId id="338" r:id="rId12"/>
    <p:sldId id="339" r:id="rId13"/>
    <p:sldId id="335" r:id="rId14"/>
    <p:sldId id="336" r:id="rId15"/>
    <p:sldId id="340" r:id="rId16"/>
    <p:sldId id="341" r:id="rId17"/>
    <p:sldId id="347" r:id="rId18"/>
    <p:sldId id="345" r:id="rId19"/>
    <p:sldId id="346" r:id="rId20"/>
    <p:sldId id="34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3C2FA-06EE-4C6E-804E-90698D780266}" type="datetimeFigureOut">
              <a:rPr lang="zh-CN" altLang="en-US" smtClean="0"/>
              <a:pPr/>
              <a:t>2018-4-2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4C42-EF3F-45D2-A32B-4E14B6D37DC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0804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2018-4-2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2018-4-2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7FD-93FA-4A47-840B-31F7188D0E1F}" type="datetimeFigureOut">
              <a:rPr lang="zh-CN" altLang="en-US" smtClean="0"/>
              <a:pPr/>
              <a:t>2018-4-2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2018-4-2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6D587FD-93FA-4A47-840B-31F7188D0E1F}" type="datetimeFigureOut">
              <a:rPr lang="zh-CN" altLang="en-US" smtClean="0"/>
              <a:pPr/>
              <a:t>2018-4-2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D587FD-93FA-4A47-840B-31F7188D0E1F}" type="datetimeFigureOut">
              <a:rPr lang="zh-CN" altLang="en-US" smtClean="0"/>
              <a:pPr/>
              <a:t>2018-4-2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F52F9E6-4838-4EC6-BBFA-81038A42BF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liutong9017@iie.ac.c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7356" y="714356"/>
            <a:ext cx="6858048" cy="2928958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 smtClean="0"/>
              <a:t>课程大作业</a:t>
            </a:r>
            <a:r>
              <a:rPr lang="en-US" altLang="zh-CN" sz="7200" dirty="0" smtClean="0"/>
              <a:t/>
            </a:r>
            <a:br>
              <a:rPr lang="en-US" altLang="zh-CN" sz="7200" dirty="0" smtClean="0"/>
            </a:br>
            <a:r>
              <a:rPr lang="zh-CN" altLang="en-US" sz="7200" dirty="0" smtClean="0"/>
              <a:t>（正式部分）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14546" y="5286388"/>
            <a:ext cx="6172200" cy="871534"/>
          </a:xfrm>
        </p:spPr>
        <p:txBody>
          <a:bodyPr>
            <a:noAutofit/>
          </a:bodyPr>
          <a:lstStyle/>
          <a:p>
            <a:pPr algn="ctr"/>
            <a:r>
              <a:rPr lang="zh-CN" altLang="en-US" sz="3200" dirty="0" smtClean="0"/>
              <a:t>中国科学院 信息工程研究所</a:t>
            </a:r>
            <a:endParaRPr lang="zh-CN" altLang="en-US" sz="32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357422" y="4357694"/>
            <a:ext cx="5886448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zh-CN" altLang="en-US" sz="4000" b="1" dirty="0">
                <a:solidFill>
                  <a:schemeClr val="tx2"/>
                </a:solidFill>
              </a:rPr>
              <a:t>陈李维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正式部分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：添加一个安全机制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75775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影子栈规则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建立一个影子栈，将函数的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返回地址备份</a:t>
            </a:r>
            <a:r>
              <a:rPr lang="zh-CN" altLang="en-US" sz="2500" b="1" dirty="0" smtClean="0"/>
              <a:t>在影子栈。</a:t>
            </a:r>
            <a:endParaRPr lang="en-US" altLang="zh-CN" sz="2500" b="1" dirty="0" smtClean="0"/>
          </a:p>
          <a:p>
            <a:pPr lvl="1"/>
            <a:r>
              <a:rPr lang="en-US" altLang="zh-CN" sz="2500" b="1" dirty="0">
                <a:solidFill>
                  <a:srgbClr val="FF0000"/>
                </a:solidFill>
              </a:rPr>
              <a:t>c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all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指令</a:t>
            </a:r>
            <a:r>
              <a:rPr lang="zh-CN" altLang="en-US" sz="2500" b="1" dirty="0" smtClean="0"/>
              <a:t>：将函数返回地址备份存储到影子栈。</a:t>
            </a:r>
            <a:endParaRPr lang="en-US" altLang="zh-CN" sz="2500" b="1" dirty="0" smtClean="0"/>
          </a:p>
          <a:p>
            <a:pPr lvl="1"/>
            <a:r>
              <a:rPr lang="en-US" altLang="zh-CN" sz="2500" b="1" dirty="0" smtClean="0">
                <a:solidFill>
                  <a:srgbClr val="FF0000"/>
                </a:solidFill>
              </a:rPr>
              <a:t>ret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指令</a:t>
            </a:r>
            <a:r>
              <a:rPr lang="zh-CN" altLang="en-US" sz="2500" b="1" dirty="0" smtClean="0"/>
              <a:t>：从影子栈中提取备份返回地址，并和正常返回地址比较。如果两者不同，报错并退出。</a:t>
            </a:r>
            <a:endParaRPr lang="en-US" altLang="zh-CN" sz="2500" b="1" dirty="0" smtClean="0"/>
          </a:p>
          <a:p>
            <a:r>
              <a:rPr lang="zh-CN" altLang="en-US" sz="2800" b="1" dirty="0" smtClean="0"/>
              <a:t>我们提供的文件清单：</a:t>
            </a:r>
            <a:endParaRPr lang="en-US" altLang="zh-CN" sz="2800" b="1" dirty="0"/>
          </a:p>
          <a:p>
            <a:pPr lvl="1"/>
            <a:r>
              <a:rPr lang="zh-CN" altLang="en-US" sz="2200" b="1" dirty="0" smtClean="0">
                <a:solidFill>
                  <a:srgbClr val="00B0F0"/>
                </a:solidFill>
              </a:rPr>
              <a:t>正常测试程序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hello-test</a:t>
            </a:r>
          </a:p>
          <a:p>
            <a:pPr lvl="1"/>
            <a:r>
              <a:rPr lang="zh-CN" altLang="en-US" sz="2200" b="1" dirty="0" smtClean="0">
                <a:solidFill>
                  <a:srgbClr val="00B0F0"/>
                </a:solidFill>
              </a:rPr>
              <a:t>漏洞程序</a:t>
            </a:r>
            <a:r>
              <a:rPr lang="en-US" altLang="zh-CN" sz="2200" b="1" dirty="0" err="1" smtClean="0">
                <a:solidFill>
                  <a:srgbClr val="00B0F0"/>
                </a:solidFill>
              </a:rPr>
              <a:t>rop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-test</a:t>
            </a:r>
          </a:p>
          <a:p>
            <a:pPr lvl="1"/>
            <a:r>
              <a:rPr lang="zh-CN" altLang="en-US" sz="2200" b="1" dirty="0" smtClean="0">
                <a:solidFill>
                  <a:srgbClr val="00B0F0"/>
                </a:solidFill>
              </a:rPr>
              <a:t>攻击程序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rop-test.py</a:t>
            </a:r>
          </a:p>
          <a:p>
            <a:pPr lvl="1"/>
            <a:r>
              <a:rPr lang="zh-CN" altLang="en-US" sz="2200" b="1" dirty="0" smtClean="0">
                <a:solidFill>
                  <a:srgbClr val="00B0F0"/>
                </a:solidFill>
              </a:rPr>
              <a:t>修改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qemu</a:t>
            </a:r>
            <a:r>
              <a:rPr lang="zh-CN" altLang="en-US" sz="2200" b="1" dirty="0" smtClean="0">
                <a:solidFill>
                  <a:srgbClr val="00B0F0"/>
                </a:solidFill>
              </a:rPr>
              <a:t>源码说明</a:t>
            </a:r>
            <a:r>
              <a:rPr lang="en-US" altLang="zh-CN" sz="2200" b="1" dirty="0" err="1" smtClean="0">
                <a:solidFill>
                  <a:srgbClr val="00B0F0"/>
                </a:solidFill>
              </a:rPr>
              <a:t>ShadowStack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-README</a:t>
            </a:r>
          </a:p>
        </p:txBody>
      </p:sp>
    </p:spTree>
    <p:extLst>
      <p:ext uri="{BB962C8B-B14F-4D97-AF65-F5344CB8AC3E}">
        <p14:creationId xmlns="" xmlns:p14="http://schemas.microsoft.com/office/powerpoint/2010/main" val="109781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正式部分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：添加一个安全机制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757758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基于跳转指令目标的粗粒度</a:t>
            </a:r>
            <a:r>
              <a:rPr lang="en-US" altLang="zh-CN" sz="2800" b="1" dirty="0" smtClean="0"/>
              <a:t>CFI</a:t>
            </a:r>
            <a:r>
              <a:rPr lang="zh-CN" altLang="en-US" sz="2800" b="1" dirty="0" smtClean="0"/>
              <a:t>规则</a:t>
            </a:r>
            <a:endParaRPr lang="en-US" altLang="zh-CN" sz="2800" b="1" dirty="0" smtClean="0"/>
          </a:p>
          <a:p>
            <a:pPr lvl="1"/>
            <a:r>
              <a:rPr lang="en-US" altLang="zh-CN" sz="2500" b="1" dirty="0">
                <a:solidFill>
                  <a:srgbClr val="FF0000"/>
                </a:solidFill>
              </a:rPr>
              <a:t>r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et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指令</a:t>
            </a:r>
            <a:r>
              <a:rPr lang="zh-CN" altLang="en-US" sz="2500" b="1" dirty="0" smtClean="0"/>
              <a:t>：</a:t>
            </a:r>
            <a:r>
              <a:rPr lang="en-US" altLang="zh-CN" sz="2500" b="1" dirty="0" smtClean="0"/>
              <a:t>ret</a:t>
            </a:r>
            <a:r>
              <a:rPr lang="zh-CN" altLang="en-US" sz="2500" b="1" dirty="0" smtClean="0"/>
              <a:t>指令的返回目标为</a:t>
            </a:r>
            <a:r>
              <a:rPr lang="en-US" altLang="zh-CN" sz="2500" b="1" dirty="0" smtClean="0"/>
              <a:t>call</a:t>
            </a:r>
            <a:r>
              <a:rPr lang="zh-CN" altLang="en-US" sz="2500" b="1" dirty="0" smtClean="0"/>
              <a:t>指令的下一条</a:t>
            </a:r>
            <a:endParaRPr lang="en-US" altLang="zh-CN" sz="2500" b="1" dirty="0" smtClean="0"/>
          </a:p>
          <a:p>
            <a:pPr lvl="1"/>
            <a:r>
              <a:rPr lang="en-US" altLang="zh-CN" sz="2500" b="1" dirty="0">
                <a:solidFill>
                  <a:srgbClr val="FF0000"/>
                </a:solidFill>
              </a:rPr>
              <a:t>c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all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指令</a:t>
            </a:r>
            <a:r>
              <a:rPr lang="zh-CN" altLang="en-US" sz="2500" b="1" dirty="0" smtClean="0"/>
              <a:t>：</a:t>
            </a:r>
            <a:r>
              <a:rPr lang="en-US" altLang="zh-CN" sz="2500" b="1" dirty="0" smtClean="0"/>
              <a:t>call</a:t>
            </a:r>
            <a:r>
              <a:rPr lang="zh-CN" altLang="en-US" sz="2500" b="1" dirty="0" smtClean="0"/>
              <a:t>指令的目标为函数头</a:t>
            </a:r>
            <a:endParaRPr lang="en-US" altLang="zh-CN" sz="2500" b="1" dirty="0" smtClean="0"/>
          </a:p>
          <a:p>
            <a:pPr lvl="1"/>
            <a:r>
              <a:rPr lang="en-US" altLang="zh-CN" sz="2500" b="1" dirty="0" err="1">
                <a:solidFill>
                  <a:srgbClr val="FF0000"/>
                </a:solidFill>
              </a:rPr>
              <a:t>j</a:t>
            </a:r>
            <a:r>
              <a:rPr lang="en-US" altLang="zh-CN" sz="2500" b="1" dirty="0" err="1" smtClean="0">
                <a:solidFill>
                  <a:srgbClr val="FF0000"/>
                </a:solidFill>
              </a:rPr>
              <a:t>mp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指令</a:t>
            </a:r>
            <a:r>
              <a:rPr lang="zh-CN" altLang="en-US" sz="2500" b="1" dirty="0" smtClean="0"/>
              <a:t>：</a:t>
            </a:r>
            <a:r>
              <a:rPr lang="en-US" altLang="zh-CN" sz="2500" b="1" dirty="0" err="1" smtClean="0"/>
              <a:t>jmp</a:t>
            </a:r>
            <a:r>
              <a:rPr lang="zh-CN" altLang="en-US" sz="2500" b="1" dirty="0" smtClean="0"/>
              <a:t>指令的目标为函数头或者</a:t>
            </a:r>
            <a:r>
              <a:rPr lang="en-US" altLang="zh-CN" sz="2500" b="1" dirty="0" err="1" smtClean="0"/>
              <a:t>jmp</a:t>
            </a:r>
            <a:r>
              <a:rPr lang="zh-CN" altLang="en-US" sz="2500" b="1" dirty="0" smtClean="0"/>
              <a:t>指令所在函数的内部</a:t>
            </a:r>
            <a:endParaRPr lang="en-US" altLang="zh-CN" sz="2500" b="1" dirty="0" smtClean="0"/>
          </a:p>
          <a:p>
            <a:r>
              <a:rPr lang="zh-CN" altLang="en-US" sz="2800" b="1" dirty="0" smtClean="0"/>
              <a:t>我们提供的文件清单：</a:t>
            </a:r>
            <a:endParaRPr lang="en-US" altLang="zh-CN" sz="2800" b="1" dirty="0"/>
          </a:p>
          <a:p>
            <a:pPr lvl="1"/>
            <a:r>
              <a:rPr lang="zh-CN" altLang="en-US" sz="2200" b="1" dirty="0" smtClean="0">
                <a:solidFill>
                  <a:srgbClr val="00B0F0"/>
                </a:solidFill>
              </a:rPr>
              <a:t>正常测试程序</a:t>
            </a:r>
            <a:r>
              <a:rPr lang="en-US" altLang="zh-CN" sz="2200" b="1" dirty="0" err="1" smtClean="0">
                <a:solidFill>
                  <a:srgbClr val="00B0F0"/>
                </a:solidFill>
              </a:rPr>
              <a:t>cfi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-tar-test</a:t>
            </a:r>
          </a:p>
          <a:p>
            <a:pPr lvl="1"/>
            <a:r>
              <a:rPr lang="zh-CN" altLang="en-US" sz="2200" b="1" dirty="0" smtClean="0">
                <a:solidFill>
                  <a:srgbClr val="00B0F0"/>
                </a:solidFill>
              </a:rPr>
              <a:t>漏洞程序</a:t>
            </a:r>
            <a:r>
              <a:rPr lang="en-US" altLang="zh-CN" sz="2200" b="1" dirty="0" err="1" smtClean="0">
                <a:solidFill>
                  <a:srgbClr val="00B0F0"/>
                </a:solidFill>
              </a:rPr>
              <a:t>rop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-test</a:t>
            </a:r>
          </a:p>
          <a:p>
            <a:pPr lvl="1"/>
            <a:r>
              <a:rPr lang="zh-CN" altLang="en-US" sz="2200" b="1" dirty="0" smtClean="0">
                <a:solidFill>
                  <a:srgbClr val="00B0F0"/>
                </a:solidFill>
              </a:rPr>
              <a:t>攻击程序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rop-test.py</a:t>
            </a:r>
          </a:p>
          <a:p>
            <a:pPr lvl="1"/>
            <a:r>
              <a:rPr lang="zh-CN" altLang="en-US" sz="2200" b="1" dirty="0" smtClean="0">
                <a:solidFill>
                  <a:srgbClr val="00B0F0"/>
                </a:solidFill>
              </a:rPr>
              <a:t>正常测试和漏洞程序的静态分析</a:t>
            </a:r>
            <a:r>
              <a:rPr lang="zh-CN" altLang="en-US" sz="2200" b="1" dirty="0">
                <a:solidFill>
                  <a:srgbClr val="00B0F0"/>
                </a:solidFill>
              </a:rPr>
              <a:t>生成的控制流文件</a:t>
            </a:r>
            <a:r>
              <a:rPr lang="en-US" altLang="zh-CN" sz="2200" b="1" dirty="0">
                <a:solidFill>
                  <a:srgbClr val="00B0F0"/>
                </a:solidFill>
              </a:rPr>
              <a:t>(*.call</a:t>
            </a:r>
            <a:r>
              <a:rPr lang="zh-CN" altLang="en-US" sz="2200" b="1" dirty="0">
                <a:solidFill>
                  <a:srgbClr val="00B0F0"/>
                </a:solidFill>
              </a:rPr>
              <a:t>、*</a:t>
            </a:r>
            <a:r>
              <a:rPr lang="en-US" altLang="zh-CN" sz="2200" b="1" dirty="0">
                <a:solidFill>
                  <a:srgbClr val="00B0F0"/>
                </a:solidFill>
              </a:rPr>
              <a:t>.</a:t>
            </a:r>
            <a:r>
              <a:rPr lang="en-US" altLang="zh-CN" sz="2200" b="1" dirty="0" err="1">
                <a:solidFill>
                  <a:srgbClr val="00B0F0"/>
                </a:solidFill>
              </a:rPr>
              <a:t>func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)</a:t>
            </a:r>
            <a:endParaRPr lang="en-US" altLang="zh-CN" sz="2200" b="1" dirty="0"/>
          </a:p>
          <a:p>
            <a:pPr lvl="1"/>
            <a:r>
              <a:rPr lang="zh-CN" altLang="en-US" sz="2200" b="1" dirty="0" smtClean="0">
                <a:solidFill>
                  <a:srgbClr val="00B0F0"/>
                </a:solidFill>
              </a:rPr>
              <a:t>修改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qemu</a:t>
            </a:r>
            <a:r>
              <a:rPr lang="zh-CN" altLang="en-US" sz="2200" b="1" dirty="0" smtClean="0">
                <a:solidFill>
                  <a:srgbClr val="00B0F0"/>
                </a:solidFill>
              </a:rPr>
              <a:t>源码说明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CFI-TAR-README</a:t>
            </a:r>
          </a:p>
        </p:txBody>
      </p:sp>
    </p:spTree>
    <p:extLst>
      <p:ext uri="{BB962C8B-B14F-4D97-AF65-F5344CB8AC3E}">
        <p14:creationId xmlns="" xmlns:p14="http://schemas.microsoft.com/office/powerpoint/2010/main" val="98996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正式部分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：添加一个安全机制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75775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基于配件长度的粗粒度</a:t>
            </a:r>
            <a:r>
              <a:rPr lang="en-US" altLang="zh-CN" sz="2800" b="1" dirty="0" smtClean="0"/>
              <a:t>CFI</a:t>
            </a:r>
            <a:r>
              <a:rPr lang="zh-CN" altLang="en-US" sz="2800" b="1" dirty="0" smtClean="0"/>
              <a:t>规则</a:t>
            </a:r>
            <a:endParaRPr lang="en-US" altLang="zh-CN" sz="2800" b="1" dirty="0" smtClean="0"/>
          </a:p>
          <a:p>
            <a:pPr lvl="1"/>
            <a:r>
              <a:rPr lang="zh-CN" altLang="en-US" sz="2400" b="1" dirty="0" smtClean="0">
                <a:latin typeface="+mn-ea"/>
              </a:rPr>
              <a:t>一旦发现连续出现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y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个长度不大于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</a:rPr>
              <a:t>x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的短配件</a:t>
            </a:r>
            <a:r>
              <a:rPr lang="zh-CN" altLang="en-US" sz="2400" b="1" dirty="0" smtClean="0">
                <a:latin typeface="+mn-ea"/>
              </a:rPr>
              <a:t>，就认为发生了攻击</a:t>
            </a:r>
            <a:endParaRPr lang="en-US" altLang="zh-CN" sz="2400" b="1" dirty="0" smtClean="0">
              <a:latin typeface="+mn-ea"/>
            </a:endParaRPr>
          </a:p>
          <a:p>
            <a:pPr lvl="1"/>
            <a:r>
              <a:rPr lang="en-US" altLang="zh-CN" sz="2400" b="1" dirty="0" smtClean="0">
                <a:latin typeface="+mn-ea"/>
              </a:rPr>
              <a:t>x</a:t>
            </a:r>
            <a:r>
              <a:rPr lang="zh-CN" altLang="en-US" sz="2400" b="1" dirty="0" smtClean="0">
                <a:latin typeface="+mn-ea"/>
              </a:rPr>
              <a:t>通常设为</a:t>
            </a:r>
            <a:r>
              <a:rPr lang="en-US" altLang="zh-CN" sz="2400" b="1" dirty="0" smtClean="0">
                <a:latin typeface="+mn-ea"/>
              </a:rPr>
              <a:t>5</a:t>
            </a:r>
            <a:r>
              <a:rPr lang="zh-CN" altLang="en-US" sz="2400" b="1" dirty="0" smtClean="0">
                <a:latin typeface="+mn-ea"/>
              </a:rPr>
              <a:t>，</a:t>
            </a:r>
            <a:r>
              <a:rPr lang="en-US" altLang="zh-CN" sz="2400" b="1" dirty="0" smtClean="0">
                <a:latin typeface="+mn-ea"/>
              </a:rPr>
              <a:t>y</a:t>
            </a:r>
            <a:r>
              <a:rPr lang="zh-CN" altLang="en-US" sz="2400" b="1" dirty="0" smtClean="0">
                <a:latin typeface="+mn-ea"/>
              </a:rPr>
              <a:t>通常设为</a:t>
            </a:r>
            <a:r>
              <a:rPr lang="en-US" altLang="zh-CN" sz="2400" b="1" dirty="0" smtClean="0">
                <a:latin typeface="+mn-ea"/>
              </a:rPr>
              <a:t>10</a:t>
            </a:r>
          </a:p>
          <a:p>
            <a:r>
              <a:rPr lang="zh-CN" altLang="en-US" sz="2800" b="1" dirty="0" smtClean="0"/>
              <a:t>我们提供的文件清单：</a:t>
            </a:r>
            <a:endParaRPr lang="en-US" altLang="zh-CN" sz="2800" b="1" dirty="0"/>
          </a:p>
          <a:p>
            <a:pPr lvl="1"/>
            <a:r>
              <a:rPr lang="zh-CN" altLang="en-US" sz="2200" b="1" dirty="0" smtClean="0">
                <a:solidFill>
                  <a:srgbClr val="00B0F0"/>
                </a:solidFill>
              </a:rPr>
              <a:t>正常测试程序</a:t>
            </a:r>
            <a:r>
              <a:rPr lang="en-US" altLang="zh-CN" sz="2200" b="1" dirty="0" err="1" smtClean="0">
                <a:solidFill>
                  <a:srgbClr val="00B0F0"/>
                </a:solidFill>
              </a:rPr>
              <a:t>cfi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-</a:t>
            </a:r>
            <a:r>
              <a:rPr lang="en-US" altLang="zh-CN" sz="2200" b="1" dirty="0" err="1" smtClean="0">
                <a:solidFill>
                  <a:srgbClr val="00B0F0"/>
                </a:solidFill>
              </a:rPr>
              <a:t>len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-test</a:t>
            </a:r>
          </a:p>
          <a:p>
            <a:pPr lvl="1"/>
            <a:r>
              <a:rPr lang="zh-CN" altLang="en-US" sz="2200" b="1" dirty="0" smtClean="0">
                <a:solidFill>
                  <a:srgbClr val="00B0F0"/>
                </a:solidFill>
              </a:rPr>
              <a:t>漏洞程序</a:t>
            </a:r>
            <a:r>
              <a:rPr lang="en-US" altLang="zh-CN" sz="2200" b="1" dirty="0" err="1" smtClean="0">
                <a:solidFill>
                  <a:srgbClr val="00B0F0"/>
                </a:solidFill>
              </a:rPr>
              <a:t>rop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-test</a:t>
            </a:r>
          </a:p>
          <a:p>
            <a:pPr lvl="1"/>
            <a:r>
              <a:rPr lang="zh-CN" altLang="en-US" sz="2200" b="1" dirty="0" smtClean="0">
                <a:solidFill>
                  <a:srgbClr val="00B0F0"/>
                </a:solidFill>
              </a:rPr>
              <a:t>攻击程序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rop-test.py</a:t>
            </a:r>
          </a:p>
          <a:p>
            <a:pPr lvl="1"/>
            <a:r>
              <a:rPr lang="zh-CN" altLang="en-US" sz="2200" b="1" dirty="0" smtClean="0">
                <a:solidFill>
                  <a:srgbClr val="00B0F0"/>
                </a:solidFill>
              </a:rPr>
              <a:t>修改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qemu</a:t>
            </a:r>
            <a:r>
              <a:rPr lang="zh-CN" altLang="en-US" sz="2200" b="1" dirty="0" smtClean="0">
                <a:solidFill>
                  <a:srgbClr val="00B0F0"/>
                </a:solidFill>
              </a:rPr>
              <a:t>源码说明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CFI-LEN-README</a:t>
            </a:r>
          </a:p>
        </p:txBody>
      </p:sp>
    </p:spTree>
    <p:extLst>
      <p:ext uri="{BB962C8B-B14F-4D97-AF65-F5344CB8AC3E}">
        <p14:creationId xmlns="" xmlns:p14="http://schemas.microsoft.com/office/powerpoint/2010/main" val="98996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正式部分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：添加一个安全机制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925144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要求：</a:t>
            </a:r>
            <a:endParaRPr lang="en-US" altLang="zh-CN" sz="2800" b="1" dirty="0"/>
          </a:p>
          <a:p>
            <a:pPr lvl="1"/>
            <a:r>
              <a:rPr lang="zh-CN" altLang="en-US" sz="2400" b="1" dirty="0" smtClean="0"/>
              <a:t>根据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XXX-README</a:t>
            </a:r>
            <a:r>
              <a:rPr lang="zh-CN" altLang="en-US" sz="2400" b="1" dirty="0" smtClean="0"/>
              <a:t>提供的修改说明，在</a:t>
            </a:r>
            <a:r>
              <a:rPr lang="en-US" altLang="zh-CN" sz="2400" b="1" dirty="0" smtClean="0"/>
              <a:t>qemu</a:t>
            </a:r>
            <a:r>
              <a:rPr lang="zh-CN" altLang="en-US" sz="2400" b="1" dirty="0" smtClean="0"/>
              <a:t>已经实现的框架下完成未完成的逻辑部分，从而实现对应安全机制并进行测试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简化：大作业注重对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原理、功能</a:t>
            </a:r>
            <a:r>
              <a:rPr lang="zh-CN" altLang="en-US" sz="2400" b="1" dirty="0" smtClean="0"/>
              <a:t>的实现，具体实现细节可以灵活调整，减少工作量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>
                <a:solidFill>
                  <a:srgbClr val="FF0000"/>
                </a:solidFill>
              </a:rPr>
              <a:t>漏洞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和攻击</a:t>
            </a:r>
            <a:r>
              <a:rPr lang="zh-CN" altLang="en-US" sz="2400" b="1" dirty="0" smtClean="0"/>
              <a:t>程序都已经给出，不需要另外实现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48303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正式部分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：添加一个安全机制</a:t>
            </a:r>
            <a:endParaRPr lang="zh-CN" altLang="en-US" sz="3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1560" y="1556792"/>
            <a:ext cx="8147248" cy="47577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/>
              <a:t>测试：</a:t>
            </a:r>
            <a:endParaRPr lang="en-US" altLang="zh-CN" b="1" dirty="0" smtClean="0"/>
          </a:p>
          <a:p>
            <a:pPr marL="731520" lvl="2" indent="0">
              <a:buFont typeface="Wingdings"/>
              <a:buNone/>
            </a:pPr>
            <a:r>
              <a:rPr lang="zh-CN" altLang="en-US" sz="2400" b="1" dirty="0" smtClean="0"/>
              <a:t>测试正常程序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程序正常执行，无输出</a:t>
            </a:r>
            <a:r>
              <a:rPr lang="en-US" altLang="zh-CN" sz="2400" b="1" dirty="0" smtClean="0"/>
              <a:t>)</a:t>
            </a:r>
          </a:p>
          <a:p>
            <a:pPr lvl="2"/>
            <a:r>
              <a:rPr lang="en-US" altLang="zh-CN" sz="2400" dirty="0"/>
              <a:t>qemu-x86_64 </a:t>
            </a:r>
            <a:r>
              <a:rPr lang="en-US" altLang="zh-CN" sz="2400" dirty="0" smtClean="0"/>
              <a:t>–</a:t>
            </a:r>
            <a:r>
              <a:rPr lang="en-US" altLang="zh-CN" sz="2400" dirty="0" err="1" smtClean="0"/>
              <a:t>ss</a:t>
            </a:r>
            <a:r>
              <a:rPr lang="en-US" altLang="zh-CN" sz="2400" dirty="0" smtClean="0"/>
              <a:t> xxx-test</a:t>
            </a:r>
          </a:p>
          <a:p>
            <a:pPr marL="731520" lvl="2" indent="0">
              <a:buNone/>
            </a:pPr>
            <a:endParaRPr lang="en-US" altLang="zh-CN" sz="2400" dirty="0" smtClean="0"/>
          </a:p>
          <a:p>
            <a:pPr marL="731520" lvl="2" indent="0">
              <a:buFont typeface="Wingdings"/>
              <a:buNone/>
            </a:pPr>
            <a:r>
              <a:rPr lang="zh-CN" altLang="en-US" sz="2400" b="1" dirty="0" smtClean="0"/>
              <a:t>测试漏洞程序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要求输出</a:t>
            </a:r>
            <a:r>
              <a:rPr lang="en-US" altLang="zh-CN" sz="2400" b="1" dirty="0" smtClean="0"/>
              <a:t>)</a:t>
            </a:r>
          </a:p>
          <a:p>
            <a:pPr lvl="2"/>
            <a:r>
              <a:rPr lang="en-US" altLang="zh-CN" sz="2400" dirty="0"/>
              <a:t>qemu-x86_64 </a:t>
            </a:r>
            <a:r>
              <a:rPr lang="en-US" altLang="zh-CN" sz="2400" dirty="0" smtClean="0"/>
              <a:t>–</a:t>
            </a:r>
            <a:r>
              <a:rPr lang="en-US" altLang="zh-CN" sz="2400" dirty="0" err="1" smtClean="0"/>
              <a:t>ss</a:t>
            </a:r>
            <a:r>
              <a:rPr lang="en-US" altLang="zh-CN" sz="2400" dirty="0" smtClean="0"/>
              <a:t> xxx-test</a:t>
            </a:r>
            <a:endParaRPr lang="en-US" altLang="zh-CN" sz="2400" dirty="0"/>
          </a:p>
          <a:p>
            <a:pPr lvl="2"/>
            <a:r>
              <a:rPr lang="zh-CN" altLang="en-US" sz="2400" dirty="0" smtClean="0"/>
              <a:t>开启另外一个终端</a:t>
            </a:r>
            <a:endParaRPr lang="en-US" altLang="zh-CN" sz="2400" dirty="0" smtClean="0"/>
          </a:p>
          <a:p>
            <a:pPr lvl="2"/>
            <a:r>
              <a:rPr lang="en-US" altLang="zh-CN" sz="2400" dirty="0" smtClean="0"/>
              <a:t>./xxx-test.py</a:t>
            </a:r>
          </a:p>
          <a:p>
            <a:pPr marL="731520" lvl="2" indent="0">
              <a:buFont typeface="Wingdings"/>
              <a:buNone/>
            </a:pPr>
            <a:r>
              <a:rPr lang="zh-CN" altLang="en-US" sz="2400" b="1" dirty="0" smtClean="0"/>
              <a:t>输出：</a:t>
            </a:r>
            <a:endParaRPr lang="en-US" altLang="zh-CN" sz="2400" b="1" dirty="0" smtClean="0"/>
          </a:p>
          <a:p>
            <a:pPr lvl="2"/>
            <a:r>
              <a:rPr lang="zh-CN" altLang="en-US" sz="2400" dirty="0" smtClean="0"/>
              <a:t>发现攻击并输出具体攻击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78397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正式部分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：添加一个安全机制</a:t>
            </a:r>
            <a:endParaRPr lang="zh-CN" altLang="en-US" sz="3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1560" y="1556792"/>
            <a:ext cx="8147248" cy="475775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/>
              <a:t>输出格式：</a:t>
            </a:r>
            <a:endParaRPr lang="en-US" altLang="zh-CN" sz="2800" b="1" dirty="0" smtClean="0"/>
          </a:p>
          <a:p>
            <a:r>
              <a:rPr lang="zh-CN" altLang="en-US" b="1" dirty="0" smtClean="0"/>
              <a:t>影子栈</a:t>
            </a:r>
            <a:endParaRPr lang="en-US" altLang="zh-CN" b="1" dirty="0" smtClean="0"/>
          </a:p>
          <a:p>
            <a:pPr lvl="1"/>
            <a:r>
              <a:rPr lang="zh-CN" altLang="en-US" sz="2000" dirty="0" smtClean="0"/>
              <a:t>被篡改的返回地址     影子栈中的返回地址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>
                <a:sym typeface="Wingdings" panose="05000000000000000000" pitchFamily="2" charset="2"/>
              </a:rPr>
              <a:t>	        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addr</a:t>
            </a:r>
            <a:r>
              <a:rPr lang="en-US" altLang="zh-CN" sz="2000" dirty="0" smtClean="0">
                <a:sym typeface="Wingdings" panose="05000000000000000000" pitchFamily="2" charset="2"/>
              </a:rPr>
              <a:t>:                   shadow-stack-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addr</a:t>
            </a:r>
            <a:r>
              <a:rPr lang="en-US" altLang="zh-CN" sz="2000" dirty="0" smtClean="0">
                <a:sym typeface="Wingdings" panose="05000000000000000000" pitchFamily="2" charset="2"/>
              </a:rPr>
              <a:t>:</a:t>
            </a:r>
          </a:p>
          <a:p>
            <a:r>
              <a:rPr lang="zh-CN" altLang="en-US" b="1" dirty="0" smtClean="0"/>
              <a:t>基于跳转指令目标的粗粒度</a:t>
            </a:r>
            <a:r>
              <a:rPr lang="en-US" altLang="zh-CN" b="1" dirty="0" smtClean="0"/>
              <a:t>CFI</a:t>
            </a:r>
            <a:r>
              <a:rPr lang="zh-CN" altLang="en-US" b="1" dirty="0" smtClean="0"/>
              <a:t>规则</a:t>
            </a:r>
            <a:endParaRPr lang="en-US" altLang="zh-CN" b="1" dirty="0" smtClean="0"/>
          </a:p>
          <a:p>
            <a:pPr lvl="1"/>
            <a:r>
              <a:rPr lang="zh-CN" altLang="en-US" sz="2000" dirty="0" smtClean="0"/>
              <a:t>被篡改的指令类型      地址     控制流图中正确的地址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type</a:t>
            </a:r>
            <a:r>
              <a:rPr lang="en-US" altLang="zh-CN" sz="2000" dirty="0" smtClean="0">
                <a:sym typeface="Wingdings" panose="05000000000000000000" pitchFamily="2" charset="2"/>
              </a:rPr>
              <a:t>(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jmp</a:t>
            </a:r>
            <a:r>
              <a:rPr lang="en-US" altLang="zh-CN" sz="2000" dirty="0" smtClean="0">
                <a:sym typeface="Wingdings" panose="05000000000000000000" pitchFamily="2" charset="2"/>
              </a:rPr>
              <a:t>/ret/call):    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addr</a:t>
            </a:r>
            <a:r>
              <a:rPr lang="en-US" altLang="zh-CN" sz="2000" dirty="0" smtClean="0">
                <a:sym typeface="Wingdings" panose="05000000000000000000" pitchFamily="2" charset="2"/>
              </a:rPr>
              <a:t>:       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cfi-addr</a:t>
            </a:r>
            <a:r>
              <a:rPr lang="en-US" altLang="zh-CN" sz="2000" dirty="0" smtClean="0">
                <a:sym typeface="Wingdings" panose="05000000000000000000" pitchFamily="2" charset="2"/>
              </a:rPr>
              <a:t>:</a:t>
            </a:r>
          </a:p>
          <a:p>
            <a:r>
              <a:rPr lang="zh-CN" altLang="en-US" b="1" dirty="0" smtClean="0"/>
              <a:t>基于配件长度的粗粒度</a:t>
            </a:r>
            <a:r>
              <a:rPr lang="en-US" altLang="zh-CN" b="1" dirty="0" smtClean="0"/>
              <a:t>CFI</a:t>
            </a:r>
            <a:r>
              <a:rPr lang="zh-CN" altLang="en-US" b="1" dirty="0" smtClean="0"/>
              <a:t>规则</a:t>
            </a:r>
            <a:endParaRPr lang="en-US" altLang="zh-CN" b="1" dirty="0" smtClean="0"/>
          </a:p>
          <a:p>
            <a:pPr lvl="1"/>
            <a:r>
              <a:rPr lang="zh-CN" altLang="en-US" sz="2000" dirty="0" smtClean="0"/>
              <a:t>依次输出配件链中每个配件信息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配件末端跳转指令类型       地址       配件序号      配件长度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2000" dirty="0" smtClean="0"/>
              <a:t>          type</a:t>
            </a:r>
            <a:r>
              <a:rPr lang="en-US" altLang="zh-CN" sz="2000" dirty="0" smtClean="0">
                <a:sym typeface="Wingdings" panose="05000000000000000000" pitchFamily="2" charset="2"/>
              </a:rPr>
              <a:t>(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jmp</a:t>
            </a:r>
            <a:r>
              <a:rPr lang="en-US" altLang="zh-CN" sz="2000" dirty="0" smtClean="0">
                <a:sym typeface="Wingdings" panose="05000000000000000000" pitchFamily="2" charset="2"/>
              </a:rPr>
              <a:t>/ret/call):        </a:t>
            </a:r>
            <a:r>
              <a:rPr lang="en-US" altLang="zh-CN" sz="2000" dirty="0" err="1" smtClean="0">
                <a:sym typeface="Wingdings" panose="05000000000000000000" pitchFamily="2" charset="2"/>
              </a:rPr>
              <a:t>addr</a:t>
            </a:r>
            <a:r>
              <a:rPr lang="en-US" altLang="zh-CN" sz="2000" dirty="0" smtClean="0">
                <a:sym typeface="Wingdings" panose="05000000000000000000" pitchFamily="2" charset="2"/>
              </a:rPr>
              <a:t>:       number:       length;</a:t>
            </a:r>
            <a:endParaRPr lang="en-US" altLang="zh-CN" sz="2000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78397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正式部分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：添加一个安全机制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5775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QQ</a:t>
            </a:r>
            <a:r>
              <a:rPr lang="zh-CN" altLang="en-US" sz="2800" b="1" dirty="0" smtClean="0"/>
              <a:t>群给助教发送你选择的安全机制，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先到先得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需要同时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@</a:t>
            </a:r>
            <a:r>
              <a:rPr lang="zh-CN" altLang="en-US" sz="2800" dirty="0" smtClean="0">
                <a:solidFill>
                  <a:srgbClr val="FF0000"/>
                </a:solidFill>
              </a:rPr>
              <a:t>柳童</a:t>
            </a:r>
            <a:r>
              <a:rPr lang="en-US" altLang="zh-CN" sz="2800" dirty="0" smtClean="0">
                <a:solidFill>
                  <a:srgbClr val="FF0000"/>
                </a:solidFill>
              </a:rPr>
              <a:t>_</a:t>
            </a:r>
            <a:r>
              <a:rPr lang="zh-CN" altLang="en-US" sz="2800" dirty="0" smtClean="0">
                <a:solidFill>
                  <a:srgbClr val="FF0000"/>
                </a:solidFill>
              </a:rPr>
              <a:t>助教 </a:t>
            </a:r>
            <a:r>
              <a:rPr lang="en-US" altLang="zh-CN" sz="2800" dirty="0" smtClean="0">
                <a:solidFill>
                  <a:srgbClr val="FF0000"/>
                </a:solidFill>
              </a:rPr>
              <a:t>@</a:t>
            </a:r>
            <a:r>
              <a:rPr lang="zh-CN" altLang="en-US" sz="2800" dirty="0" smtClean="0">
                <a:solidFill>
                  <a:srgbClr val="FF0000"/>
                </a:solidFill>
              </a:rPr>
              <a:t>田力楠  </a:t>
            </a:r>
            <a:r>
              <a:rPr lang="zh-CN" altLang="en-US" sz="2800" dirty="0" smtClean="0"/>
              <a:t>  </a:t>
            </a:r>
          </a:p>
          <a:p>
            <a:pPr lvl="1"/>
            <a:r>
              <a:rPr lang="zh-CN" altLang="en-US" sz="2500" b="1" dirty="0" smtClean="0"/>
              <a:t>一种安全机制最多允许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个</a:t>
            </a:r>
            <a:r>
              <a:rPr lang="zh-CN" altLang="en-US" sz="2500" b="1" dirty="0" smtClean="0"/>
              <a:t>同学选择</a:t>
            </a:r>
            <a:endParaRPr lang="en-US" altLang="zh-CN" sz="2500" b="1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sz="2800" b="1" dirty="0" smtClean="0"/>
              <a:t>助教会回复一个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确认</a:t>
            </a:r>
            <a:r>
              <a:rPr lang="zh-CN" altLang="en-US" sz="2800" b="1" dirty="0" smtClean="0"/>
              <a:t>消息。如果有问题，会要求后选的同学另选一个其他机制。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和其他人发生冲突，超过</a:t>
            </a:r>
            <a:r>
              <a:rPr lang="en-US" altLang="zh-CN" sz="2500" b="1" dirty="0" smtClean="0"/>
              <a:t>5</a:t>
            </a:r>
            <a:r>
              <a:rPr lang="zh-CN" altLang="en-US" sz="2500" b="1" dirty="0" smtClean="0"/>
              <a:t>个人同时选一个安全机制</a:t>
            </a:r>
            <a:endParaRPr lang="en-US" altLang="zh-CN" sz="25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10990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正式部分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：添加一个安全机制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5775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设计完成后，认真测试，确保运行成功。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确保能够发现</a:t>
            </a:r>
            <a:r>
              <a:rPr lang="zh-CN" altLang="en-US" sz="2500" b="1" dirty="0" smtClean="0"/>
              <a:t>攻击</a:t>
            </a:r>
            <a:r>
              <a:rPr lang="zh-CN" altLang="en-US" sz="2500" b="1" dirty="0" smtClean="0"/>
              <a:t>，没有误判或漏判</a:t>
            </a:r>
            <a:endParaRPr lang="en-US" altLang="zh-CN" sz="2500" b="1" dirty="0" smtClean="0"/>
          </a:p>
          <a:p>
            <a:r>
              <a:rPr lang="zh-CN" altLang="en-US" sz="2800" b="1" dirty="0" smtClean="0"/>
              <a:t>创建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说明文档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500" b="1" dirty="0" smtClean="0"/>
              <a:t>说明实现了哪种安全机制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确保根据文档说明，能看懂安全机制的实现</a:t>
            </a:r>
            <a:endParaRPr lang="en-US" altLang="zh-CN" sz="2500" b="1" dirty="0" smtClean="0"/>
          </a:p>
          <a:p>
            <a:pPr lvl="1"/>
            <a:r>
              <a:rPr lang="zh-CN" altLang="en-US" sz="2400" b="1" dirty="0" smtClean="0"/>
              <a:t>详细说明安全机制的</a:t>
            </a:r>
            <a:r>
              <a:rPr lang="zh-CN" altLang="en-US" sz="2400" b="1" dirty="0"/>
              <a:t>原理</a:t>
            </a:r>
            <a:r>
              <a:rPr lang="zh-CN" altLang="en-US" sz="2400" b="1" dirty="0" smtClean="0"/>
              <a:t>和实现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说明文档对大作业分值评判占据很大份量</a:t>
            </a:r>
            <a:endParaRPr lang="en-US" altLang="zh-CN" sz="25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109900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3600" dirty="0" smtClean="0"/>
              <a:t>正式部分：作业提交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7467600" cy="487375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作业提交时间：一个月后，即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2018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年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日</a:t>
            </a:r>
            <a:r>
              <a:rPr lang="zh-CN" altLang="en-US" sz="2800" b="1" dirty="0" smtClean="0"/>
              <a:t>（劳动节后）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两个都完成的：第</a:t>
            </a:r>
            <a:r>
              <a:rPr lang="en-US" altLang="zh-CN" sz="2500" b="1" dirty="0" smtClean="0"/>
              <a:t>2</a:t>
            </a:r>
            <a:r>
              <a:rPr lang="zh-CN" altLang="en-US" sz="2500" b="1" dirty="0" smtClean="0"/>
              <a:t>个作业的提交时间延后两周，即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2018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年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日</a:t>
            </a:r>
            <a:endParaRPr lang="en-US" altLang="zh-CN" sz="2500" b="1" dirty="0" smtClean="0"/>
          </a:p>
          <a:p>
            <a:r>
              <a:rPr lang="zh-CN" altLang="en-US" sz="2800" b="1" dirty="0" smtClean="0"/>
              <a:t>提交方式：用邮件发给助教。柳童，</a:t>
            </a:r>
            <a:r>
              <a:rPr lang="en-US" altLang="en-US" sz="2800" b="1" dirty="0" smtClean="0">
                <a:hlinkClick r:id="rId2"/>
              </a:rPr>
              <a:t>liutong9017@iie.ac.cn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正式部分的作业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二选一</a:t>
            </a:r>
            <a:r>
              <a:rPr lang="zh-CN" altLang="en-US" sz="2800" b="1" dirty="0" smtClean="0"/>
              <a:t>，但是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两个都完成的可以加分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我们小组的学生两个作业都要完成</a:t>
            </a:r>
            <a:endParaRPr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xmlns="" val="359653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b">
            <a:normAutofit/>
          </a:bodyPr>
          <a:lstStyle/>
          <a:p>
            <a:r>
              <a:rPr lang="zh-CN" altLang="en-US" sz="3600" dirty="0" smtClean="0"/>
              <a:t>正式部分：作业提交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571612"/>
            <a:ext cx="7467600" cy="4873752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正式作业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：实现漏洞和攻击</a:t>
            </a:r>
            <a:endParaRPr lang="en-US" altLang="zh-CN" sz="2800" b="1" dirty="0" smtClean="0"/>
          </a:p>
          <a:p>
            <a:pPr lvl="1"/>
            <a:r>
              <a:rPr lang="zh-CN" altLang="en-US" sz="2200" b="1" dirty="0" smtClean="0"/>
              <a:t>提交一个打包文件：漏洞攻击</a:t>
            </a:r>
            <a:r>
              <a:rPr lang="en-US" altLang="zh-CN" sz="2200" b="1" dirty="0" smtClean="0"/>
              <a:t>_</a:t>
            </a:r>
            <a:r>
              <a:rPr lang="zh-CN" altLang="en-US" sz="2200" b="1" dirty="0" smtClean="0"/>
              <a:t>姓名</a:t>
            </a:r>
            <a:r>
              <a:rPr lang="en-US" altLang="zh-CN" sz="2200" b="1" dirty="0" smtClean="0"/>
              <a:t>_</a:t>
            </a:r>
            <a:r>
              <a:rPr lang="zh-CN" altLang="en-US" sz="2200" b="1" dirty="0" smtClean="0"/>
              <a:t>学号</a:t>
            </a:r>
            <a:endParaRPr lang="en-US" altLang="zh-CN" sz="2200" b="1" dirty="0" smtClean="0"/>
          </a:p>
          <a:p>
            <a:pPr lvl="1"/>
            <a:r>
              <a:rPr lang="zh-CN" altLang="en-US" sz="2200" b="1" dirty="0" smtClean="0"/>
              <a:t>包含漏洞程序、攻击程序、其他辅助程序（头文件等）、说明文档</a:t>
            </a:r>
            <a:endParaRPr lang="en-US" altLang="zh-CN" sz="2200" b="1" dirty="0" smtClean="0"/>
          </a:p>
          <a:p>
            <a:r>
              <a:rPr lang="zh-CN" altLang="en-US" sz="2800" b="1" dirty="0" smtClean="0"/>
              <a:t>预备作业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：添加安全机制</a:t>
            </a:r>
            <a:endParaRPr lang="en-US" altLang="zh-CN" sz="2800" b="1" dirty="0" smtClean="0"/>
          </a:p>
          <a:p>
            <a:pPr lvl="1"/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提交一个打包文件：安全机制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姓名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学号</a:t>
            </a:r>
            <a:endParaRPr lang="en-US" altLang="zh-C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包含说明文档、以及所有修改文件的差异信息：文件名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modify.patch</a:t>
            </a:r>
            <a:endParaRPr lang="en-US" altLang="zh-C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生成*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modify.patch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的命令如下：</a:t>
            </a:r>
            <a:endParaRPr lang="en-US" altLang="zh-C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diff –u 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修改前文件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.c/.h  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修改后文件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.c/.h &gt; </a:t>
            </a:r>
            <a:r>
              <a:rPr lang="zh-CN" altLang="en-US" sz="2200" b="1" dirty="0" smtClean="0">
                <a:latin typeface="Times New Roman" pitchFamily="18" charset="0"/>
                <a:cs typeface="Times New Roman" pitchFamily="18" charset="0"/>
              </a:rPr>
              <a:t>文件名</a:t>
            </a:r>
            <a:r>
              <a:rPr lang="en-US" altLang="zh-CN" sz="22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r>
              <a:rPr lang="en-US" altLang="zh-CN" sz="2200" b="1" dirty="0" err="1" smtClean="0">
                <a:latin typeface="Times New Roman" pitchFamily="18" charset="0"/>
                <a:cs typeface="Times New Roman" pitchFamily="18" charset="0"/>
              </a:rPr>
              <a:t>modify.patch</a:t>
            </a:r>
            <a:endParaRPr lang="en-US" altLang="zh-CN" sz="22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65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大作业总览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预备部分</a:t>
            </a:r>
            <a:endParaRPr lang="en-US" altLang="zh-CN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sz="2500" b="1" dirty="0" smtClean="0">
                <a:solidFill>
                  <a:schemeClr val="bg1">
                    <a:lumMod val="50000"/>
                  </a:schemeClr>
                </a:solidFill>
              </a:rPr>
              <a:t>搭建并熟悉环境：</a:t>
            </a:r>
            <a:r>
              <a:rPr lang="en-US" altLang="zh-CN" sz="2500" b="1" dirty="0" err="1" smtClean="0">
                <a:solidFill>
                  <a:schemeClr val="bg1">
                    <a:lumMod val="50000"/>
                  </a:schemeClr>
                </a:solidFill>
              </a:rPr>
              <a:t>Ubuntu</a:t>
            </a:r>
            <a:r>
              <a:rPr lang="en-US" altLang="zh-CN" sz="2500" b="1" dirty="0" smtClean="0">
                <a:solidFill>
                  <a:schemeClr val="bg1">
                    <a:lumMod val="50000"/>
                  </a:schemeClr>
                </a:solidFill>
              </a:rPr>
              <a:t> 16.04</a:t>
            </a:r>
          </a:p>
          <a:p>
            <a:pPr lvl="1"/>
            <a:r>
              <a:rPr lang="zh-CN" altLang="en-US" sz="2500" b="1" dirty="0" smtClean="0">
                <a:solidFill>
                  <a:schemeClr val="bg1">
                    <a:lumMod val="50000"/>
                  </a:schemeClr>
                </a:solidFill>
              </a:rPr>
              <a:t>学习使用常用工具：</a:t>
            </a:r>
            <a:r>
              <a:rPr lang="en-US" altLang="zh-CN" sz="2500" b="1" dirty="0" err="1" smtClean="0">
                <a:solidFill>
                  <a:schemeClr val="bg1">
                    <a:lumMod val="50000"/>
                  </a:schemeClr>
                </a:solidFill>
              </a:rPr>
              <a:t>gcc</a:t>
            </a:r>
            <a:r>
              <a:rPr lang="zh-CN" altLang="en-US" sz="2500" b="1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2500" b="1" dirty="0" err="1" smtClean="0">
                <a:solidFill>
                  <a:schemeClr val="bg1">
                    <a:lumMod val="50000"/>
                  </a:schemeClr>
                </a:solidFill>
              </a:rPr>
              <a:t>gdb</a:t>
            </a:r>
            <a:r>
              <a:rPr lang="zh-CN" altLang="en-US" sz="2500" b="1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2500" b="1" dirty="0" err="1" smtClean="0">
                <a:solidFill>
                  <a:schemeClr val="bg1">
                    <a:lumMod val="50000"/>
                  </a:schemeClr>
                </a:solidFill>
              </a:rPr>
              <a:t>git</a:t>
            </a:r>
            <a:endParaRPr lang="en-US" altLang="zh-CN" sz="25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sz="2500" b="1" dirty="0" smtClean="0">
                <a:solidFill>
                  <a:schemeClr val="bg1">
                    <a:lumMod val="50000"/>
                  </a:schemeClr>
                </a:solidFill>
              </a:rPr>
              <a:t>复现一个已有漏洞</a:t>
            </a:r>
            <a:r>
              <a:rPr lang="en-US" altLang="zh-CN" sz="2500" b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500" b="1" dirty="0" smtClean="0">
                <a:solidFill>
                  <a:schemeClr val="bg1">
                    <a:lumMod val="50000"/>
                  </a:schemeClr>
                </a:solidFill>
              </a:rPr>
              <a:t>二选一</a:t>
            </a:r>
            <a:r>
              <a:rPr lang="en-US" altLang="zh-CN" sz="25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zh-CN" altLang="en-US" sz="2500" b="1" dirty="0" smtClean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CN" sz="2500" b="1" dirty="0" err="1" smtClean="0">
                <a:solidFill>
                  <a:schemeClr val="bg1">
                    <a:lumMod val="50000"/>
                  </a:schemeClr>
                </a:solidFill>
              </a:rPr>
              <a:t>Qemu</a:t>
            </a:r>
            <a:r>
              <a:rPr lang="zh-CN" altLang="en-US" sz="2500" b="1" dirty="0" smtClean="0">
                <a:solidFill>
                  <a:schemeClr val="bg1">
                    <a:lumMod val="50000"/>
                  </a:schemeClr>
                </a:solidFill>
              </a:rPr>
              <a:t>中添加一条新指令</a:t>
            </a:r>
            <a:r>
              <a:rPr lang="en-US" altLang="zh-CN" sz="2500" b="1" dirty="0" smtClean="0">
                <a:solidFill>
                  <a:schemeClr val="bg1">
                    <a:lumMod val="50000"/>
                  </a:schemeClr>
                </a:solidFill>
              </a:rPr>
              <a:t>(x86</a:t>
            </a:r>
            <a:r>
              <a:rPr lang="zh-CN" altLang="en-US" sz="2500" b="1" dirty="0" smtClean="0">
                <a:solidFill>
                  <a:schemeClr val="bg1">
                    <a:lumMod val="50000"/>
                  </a:schemeClr>
                </a:solidFill>
              </a:rPr>
              <a:t>架构</a:t>
            </a:r>
            <a:r>
              <a:rPr lang="en-US" altLang="zh-CN" sz="2500" b="1" dirty="0" smtClean="0">
                <a:solidFill>
                  <a:schemeClr val="bg1">
                    <a:lumMod val="50000"/>
                  </a:schemeClr>
                </a:solidFill>
              </a:rPr>
              <a:t>) (</a:t>
            </a:r>
            <a:r>
              <a:rPr lang="zh-CN" altLang="en-US" sz="2500" b="1" dirty="0" smtClean="0">
                <a:solidFill>
                  <a:schemeClr val="bg1">
                    <a:lumMod val="50000"/>
                  </a:schemeClr>
                </a:solidFill>
              </a:rPr>
              <a:t>二选一</a:t>
            </a:r>
            <a:r>
              <a:rPr lang="en-US" altLang="zh-CN" sz="25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正式部分（二选一）</a:t>
            </a:r>
            <a:endParaRPr lang="en-US" altLang="zh-CN" sz="32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b="1" dirty="0" smtClean="0"/>
              <a:t>实现一个漏洞程序，并对其进行攻击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在</a:t>
            </a:r>
            <a:r>
              <a:rPr lang="en-US" altLang="zh-CN" sz="2400" b="1" dirty="0" err="1" smtClean="0"/>
              <a:t>Qemu</a:t>
            </a:r>
            <a:r>
              <a:rPr lang="zh-CN" altLang="en-US" sz="2400" b="1" dirty="0" smtClean="0"/>
              <a:t>中实现一个防御机制</a:t>
            </a:r>
            <a:r>
              <a:rPr lang="en-US" altLang="zh-CN" sz="2400" b="1" dirty="0" smtClean="0"/>
              <a:t>(</a:t>
            </a:r>
            <a:r>
              <a:rPr lang="zh-CN" altLang="en-US" sz="2400" b="1" dirty="0" smtClean="0"/>
              <a:t>影子栈、粗粒度</a:t>
            </a:r>
            <a:r>
              <a:rPr lang="en-US" altLang="zh-CN" sz="2400" b="1" dirty="0" smtClean="0"/>
              <a:t>CFI)</a:t>
            </a:r>
            <a:r>
              <a:rPr lang="zh-CN" altLang="en-US" sz="2400" b="1" dirty="0" smtClean="0"/>
              <a:t>，能够防御特定的攻击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572752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正式部分：作业评判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5775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作业检查：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发现抄袭或糊弄：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分</a:t>
            </a:r>
            <a:endParaRPr lang="en-US" altLang="zh-CN" sz="25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500" b="1" dirty="0" smtClean="0"/>
              <a:t>成功运行程序，达到作业要求：</a:t>
            </a:r>
            <a:r>
              <a:rPr lang="en-US" altLang="zh-CN" sz="2500" b="1" dirty="0" smtClean="0"/>
              <a:t>60</a:t>
            </a:r>
            <a:r>
              <a:rPr lang="zh-CN" altLang="en-US" sz="2500" b="1" dirty="0" smtClean="0"/>
              <a:t>分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阅读文档说明和程序代码</a:t>
            </a:r>
            <a:r>
              <a:rPr lang="zh-CN" altLang="en-US" sz="2500" b="1" dirty="0" smtClean="0"/>
              <a:t>，文档是否</a:t>
            </a:r>
            <a:r>
              <a:rPr lang="zh-CN" altLang="en-US" sz="2500" b="1" dirty="0" smtClean="0"/>
              <a:t>清楚详细</a:t>
            </a:r>
            <a:r>
              <a:rPr lang="zh-CN" altLang="en-US" sz="2500" b="1" dirty="0" smtClean="0"/>
              <a:t>，代码是否</a:t>
            </a:r>
            <a:r>
              <a:rPr lang="zh-CN" altLang="en-US" sz="2500" b="1" dirty="0" smtClean="0"/>
              <a:t>注释清楚：</a:t>
            </a:r>
            <a:r>
              <a:rPr lang="en-US" altLang="zh-CN" sz="2500" b="1" dirty="0" smtClean="0"/>
              <a:t>40</a:t>
            </a:r>
            <a:r>
              <a:rPr lang="zh-CN" altLang="en-US" sz="2500" b="1" dirty="0" smtClean="0"/>
              <a:t>分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两个都完成的：额外</a:t>
            </a:r>
            <a:r>
              <a:rPr lang="en-US" altLang="zh-CN" sz="2500" b="1" dirty="0" smtClean="0"/>
              <a:t>+50</a:t>
            </a:r>
            <a:r>
              <a:rPr lang="zh-CN" altLang="en-US" sz="2500" b="1" dirty="0" smtClean="0"/>
              <a:t>分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其他优秀表现：额外</a:t>
            </a:r>
            <a:r>
              <a:rPr lang="en-US" altLang="zh-CN" sz="2500" b="1" dirty="0" smtClean="0"/>
              <a:t>+20</a:t>
            </a:r>
            <a:r>
              <a:rPr lang="zh-CN" altLang="en-US" sz="2500" b="1" dirty="0" smtClean="0"/>
              <a:t>分</a:t>
            </a:r>
            <a:endParaRPr lang="en-US" altLang="zh-CN" sz="25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10990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正式部分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：任选一个漏洞实现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5775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b="1" dirty="0" smtClean="0"/>
              <a:t>漏洞和攻击选择：</a:t>
            </a:r>
            <a:endParaRPr lang="en-US" altLang="zh-CN" sz="2800" b="1" dirty="0" smtClean="0"/>
          </a:p>
          <a:p>
            <a:pPr lvl="1"/>
            <a:r>
              <a:rPr lang="zh-CN" altLang="en-US" sz="2400" b="1" dirty="0" smtClean="0">
                <a:solidFill>
                  <a:srgbClr val="FF0000"/>
                </a:solidFill>
              </a:rPr>
              <a:t>漏洞</a:t>
            </a:r>
            <a:r>
              <a:rPr lang="zh-CN" altLang="en-US" sz="2400" b="1" dirty="0" smtClean="0"/>
              <a:t>：</a:t>
            </a:r>
            <a:r>
              <a:rPr lang="en-US" altLang="zh-CN" sz="2400" b="1" dirty="0" err="1" smtClean="0"/>
              <a:t>bss</a:t>
            </a:r>
            <a:r>
              <a:rPr lang="zh-CN" altLang="en-US" sz="2400" b="1" dirty="0" smtClean="0"/>
              <a:t>段溢出，</a:t>
            </a:r>
            <a:r>
              <a:rPr lang="en-US" altLang="zh-CN" sz="2400" b="1" dirty="0" smtClean="0"/>
              <a:t>data</a:t>
            </a:r>
            <a:r>
              <a:rPr lang="zh-CN" altLang="en-US" sz="2400" b="1" dirty="0" smtClean="0"/>
              <a:t>段溢出，栈溢出，堆溢出，</a:t>
            </a:r>
            <a:r>
              <a:rPr lang="en-US" altLang="zh-CN" sz="2400" b="1" dirty="0" smtClean="0"/>
              <a:t>double free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use after free</a:t>
            </a:r>
            <a:r>
              <a:rPr lang="zh-CN" altLang="en-US" sz="2400" b="1" dirty="0" smtClean="0"/>
              <a:t>，格式化字符串，或其他自选漏洞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>
                <a:solidFill>
                  <a:srgbClr val="FF0000"/>
                </a:solidFill>
              </a:rPr>
              <a:t>攻击</a:t>
            </a:r>
            <a:r>
              <a:rPr lang="zh-CN" altLang="en-US" sz="2400" b="1" dirty="0" smtClean="0"/>
              <a:t>：代码注入攻击，</a:t>
            </a:r>
            <a:r>
              <a:rPr lang="en-US" altLang="zh-CN" sz="2400" b="1" dirty="0"/>
              <a:t>double free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use after free</a:t>
            </a:r>
            <a:r>
              <a:rPr lang="zh-CN" altLang="en-US" sz="2400" b="1" dirty="0"/>
              <a:t>，</a:t>
            </a:r>
            <a:r>
              <a:rPr lang="en-US" altLang="zh-CN" sz="2400" b="1" dirty="0" smtClean="0"/>
              <a:t>ret2libc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ROP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JOP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COP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LONG_ROP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DOP</a:t>
            </a:r>
            <a:r>
              <a:rPr lang="zh-CN" altLang="en-US" sz="2400" b="1" dirty="0" smtClean="0"/>
              <a:t>，或其他自选攻击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>
                <a:solidFill>
                  <a:srgbClr val="FF0000"/>
                </a:solidFill>
              </a:rPr>
              <a:t>操作系统</a:t>
            </a:r>
            <a:r>
              <a:rPr lang="zh-CN" altLang="en-US" sz="2400" b="1" dirty="0" smtClean="0"/>
              <a:t>：</a:t>
            </a:r>
            <a:r>
              <a:rPr lang="pl-PL" altLang="zh-CN" sz="2400" b="1" dirty="0" err="1"/>
              <a:t>Ubuntu</a:t>
            </a:r>
            <a:r>
              <a:rPr lang="pl-PL" altLang="zh-CN" sz="2400" b="1" dirty="0"/>
              <a:t> </a:t>
            </a:r>
            <a:r>
              <a:rPr lang="pl-PL" altLang="zh-CN" sz="2400" b="1" dirty="0" smtClean="0"/>
              <a:t>16.04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64bit</a:t>
            </a:r>
          </a:p>
          <a:p>
            <a:pPr lvl="1"/>
            <a:r>
              <a:rPr lang="zh-CN" altLang="en-US" sz="2400" b="1" dirty="0" smtClean="0">
                <a:solidFill>
                  <a:srgbClr val="FF0000"/>
                </a:solidFill>
              </a:rPr>
              <a:t>安全机制</a:t>
            </a:r>
            <a:r>
              <a:rPr lang="zh-CN" altLang="en-US" sz="2400" b="1" dirty="0" smtClean="0"/>
              <a:t>：不可执行位保护，</a:t>
            </a:r>
            <a:r>
              <a:rPr lang="en-US" altLang="zh-CN" sz="2400" b="1" dirty="0" smtClean="0"/>
              <a:t>ASLR</a:t>
            </a:r>
            <a:r>
              <a:rPr lang="zh-CN" altLang="en-US" sz="2400" b="1" dirty="0" smtClean="0"/>
              <a:t>（内存地址随机化）</a:t>
            </a:r>
            <a:endParaRPr lang="en-US" altLang="zh-CN" sz="2400" b="1" dirty="0" smtClean="0"/>
          </a:p>
          <a:p>
            <a:r>
              <a:rPr lang="zh-CN" altLang="en-US" sz="2800" b="1" dirty="0" smtClean="0"/>
              <a:t>从漏洞、攻击中各选一项组合（有些组合不可行）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安全机制必须全部打开，确保攻击能绕过以上安全机制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1099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正式部分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：任选一个漏洞实现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57758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 smtClean="0"/>
              <a:t>利用漏洞完成以下攻击：</a:t>
            </a:r>
            <a:endParaRPr lang="en-US" altLang="zh-CN" sz="2800" b="1" dirty="0" smtClean="0"/>
          </a:p>
          <a:p>
            <a:pPr lvl="1"/>
            <a:r>
              <a:rPr lang="zh-CN" altLang="en-US" sz="2200" b="1" dirty="0" smtClean="0">
                <a:solidFill>
                  <a:srgbClr val="FF0000"/>
                </a:solidFill>
              </a:rPr>
              <a:t>基本目标</a:t>
            </a:r>
            <a:r>
              <a:rPr lang="zh-CN" altLang="en-US" sz="2200" b="1" dirty="0" smtClean="0"/>
              <a:t>：打开</a:t>
            </a:r>
            <a:r>
              <a:rPr lang="en-US" altLang="zh-CN" sz="2200" b="1" dirty="0" smtClean="0"/>
              <a:t>shell</a:t>
            </a:r>
          </a:p>
          <a:p>
            <a:pPr lvl="1"/>
            <a:r>
              <a:rPr lang="zh-CN" altLang="en-US" sz="2200" b="1" dirty="0" smtClean="0"/>
              <a:t>或者你想到的各种有趣攻击，例如创建或修改文件、弹出计算器、创建</a:t>
            </a:r>
            <a:r>
              <a:rPr lang="en-US" altLang="zh-CN" sz="2200" b="1" dirty="0" smtClean="0"/>
              <a:t>socket</a:t>
            </a:r>
            <a:r>
              <a:rPr lang="zh-CN" altLang="en-US" sz="2200" b="1" dirty="0" smtClean="0"/>
              <a:t>监听、添加新用户等等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鼓励针对同一个漏洞程序，实现多个不同的攻击。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漏洞程序用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语言编写，用</a:t>
            </a:r>
            <a:r>
              <a:rPr lang="en-US" altLang="zh-CN" sz="2800" b="1" dirty="0" err="1"/>
              <a:t>gcc</a:t>
            </a:r>
            <a:r>
              <a:rPr lang="zh-CN" altLang="en-US" sz="2800" b="1" dirty="0" smtClean="0"/>
              <a:t>编译；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攻击</a:t>
            </a:r>
            <a:r>
              <a:rPr lang="zh-CN" altLang="en-US" sz="2800" b="1" dirty="0"/>
              <a:t>程序建议用</a:t>
            </a:r>
            <a:r>
              <a:rPr lang="en-US" altLang="zh-CN" sz="2800" b="1" dirty="0"/>
              <a:t>python</a:t>
            </a:r>
            <a:r>
              <a:rPr lang="zh-CN" altLang="en-US" sz="2800" b="1" dirty="0"/>
              <a:t>（拥有大量适合攻击的库），或者你也可以用你想用的语言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除了漏洞和攻击程序以外，也可以添加其他文件，例如头文件，依赖库等等</a:t>
            </a:r>
            <a:endParaRPr lang="en-US" altLang="zh-CN" sz="25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10990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正式部分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：任选一个漏洞实现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5775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QQ</a:t>
            </a:r>
            <a:r>
              <a:rPr lang="zh-CN" altLang="en-US" sz="2800" b="1" dirty="0" smtClean="0"/>
              <a:t>群给助教发送你选择的组合，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先到先得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需要同时</a:t>
            </a:r>
            <a:r>
              <a:rPr lang="zh-CN" altLang="en-US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@</a:t>
            </a:r>
            <a:r>
              <a:rPr lang="zh-CN" altLang="en-US" sz="2800" dirty="0" smtClean="0">
                <a:solidFill>
                  <a:srgbClr val="FF0000"/>
                </a:solidFill>
              </a:rPr>
              <a:t>柳童</a:t>
            </a:r>
            <a:r>
              <a:rPr lang="en-US" altLang="zh-CN" sz="2800" dirty="0" smtClean="0">
                <a:solidFill>
                  <a:srgbClr val="FF0000"/>
                </a:solidFill>
              </a:rPr>
              <a:t>_</a:t>
            </a:r>
            <a:r>
              <a:rPr lang="zh-CN" altLang="en-US" sz="2800" dirty="0" smtClean="0">
                <a:solidFill>
                  <a:srgbClr val="FF0000"/>
                </a:solidFill>
              </a:rPr>
              <a:t>助教 </a:t>
            </a:r>
            <a:r>
              <a:rPr lang="en-US" altLang="zh-CN" sz="2800" dirty="0" smtClean="0">
                <a:solidFill>
                  <a:srgbClr val="FF0000"/>
                </a:solidFill>
              </a:rPr>
              <a:t>@</a:t>
            </a:r>
            <a:r>
              <a:rPr lang="zh-CN" altLang="en-US" sz="2800" dirty="0" smtClean="0">
                <a:solidFill>
                  <a:srgbClr val="FF0000"/>
                </a:solidFill>
              </a:rPr>
              <a:t>肖华</a:t>
            </a:r>
            <a:r>
              <a:rPr lang="zh-CN" altLang="en-US" sz="2800" dirty="0" smtClean="0"/>
              <a:t>  </a:t>
            </a:r>
          </a:p>
          <a:p>
            <a:pPr lvl="1"/>
            <a:r>
              <a:rPr lang="zh-CN" altLang="en-US" sz="2500" b="1" dirty="0" smtClean="0"/>
              <a:t>一个组合最多允许</a:t>
            </a:r>
            <a:r>
              <a:rPr lang="en-US" altLang="zh-CN" sz="25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个</a:t>
            </a:r>
            <a:r>
              <a:rPr lang="zh-CN" altLang="en-US" sz="2500" b="1" dirty="0" smtClean="0"/>
              <a:t>同学选择</a:t>
            </a:r>
            <a:endParaRPr lang="en-US" altLang="zh-CN" sz="2500" b="1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sz="2800" b="1" dirty="0" smtClean="0"/>
              <a:t>助教会回复一个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确认</a:t>
            </a:r>
            <a:r>
              <a:rPr lang="zh-CN" altLang="en-US" sz="2800" b="1" dirty="0" smtClean="0"/>
              <a:t>消息。如果有问题，会要求后选的同学另选一个其他组合。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有些</a:t>
            </a:r>
            <a:r>
              <a:rPr lang="zh-CN" altLang="en-US" sz="2500" b="1" dirty="0"/>
              <a:t>漏洞和</a:t>
            </a:r>
            <a:r>
              <a:rPr lang="zh-CN" altLang="en-US" sz="2500" b="1" dirty="0" smtClean="0"/>
              <a:t>攻击无法配对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和其他人发生冲突，超过</a:t>
            </a:r>
            <a:r>
              <a:rPr lang="en-US" altLang="zh-CN" sz="2500" b="1" dirty="0" smtClean="0"/>
              <a:t>4</a:t>
            </a:r>
            <a:r>
              <a:rPr lang="zh-CN" altLang="en-US" sz="2500" b="1" dirty="0" smtClean="0"/>
              <a:t>个人同时选一个组合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（如果选择以后，发现完成不了，请及时沟通，可以更换漏洞攻击组合）</a:t>
            </a:r>
            <a:endParaRPr lang="en-US" altLang="zh-CN" sz="22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10990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正式部分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：任选一个漏洞实现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5775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b="1" dirty="0" smtClean="0"/>
              <a:t>设计完成后，认真测试，确保运行成功。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漏洞程序应该具有一个正常的功能，确保正常功能运行正确（比如打印一个</a:t>
            </a:r>
            <a:r>
              <a:rPr lang="en-US" altLang="zh-CN" sz="2500" b="1" dirty="0" smtClean="0"/>
              <a:t>hello world</a:t>
            </a:r>
            <a:r>
              <a:rPr lang="zh-CN" altLang="en-US" sz="2500" b="1" dirty="0" smtClean="0"/>
              <a:t>）。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确保对漏洞程序攻击成功，达成预定攻击</a:t>
            </a:r>
            <a:r>
              <a:rPr lang="zh-CN" altLang="en-US" sz="2500" b="1" dirty="0" smtClean="0"/>
              <a:t>目标（比如打开</a:t>
            </a:r>
            <a:r>
              <a:rPr lang="en-US" altLang="zh-CN" sz="2500" b="1" dirty="0" smtClean="0"/>
              <a:t>shell</a:t>
            </a:r>
            <a:r>
              <a:rPr lang="zh-CN" altLang="en-US" sz="2500" b="1" dirty="0" smtClean="0"/>
              <a:t>）。</a:t>
            </a:r>
            <a:endParaRPr lang="en-US" altLang="zh-CN" sz="2500" b="1" dirty="0" smtClean="0"/>
          </a:p>
          <a:p>
            <a:r>
              <a:rPr lang="zh-CN" altLang="en-US" sz="2800" b="1" dirty="0" smtClean="0"/>
              <a:t>创建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说明文档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500" b="1" dirty="0" smtClean="0"/>
              <a:t>说明实现了哪种漏洞和攻击的</a:t>
            </a:r>
            <a:r>
              <a:rPr lang="zh-CN" altLang="en-US" sz="2500" b="1" dirty="0" smtClean="0"/>
              <a:t>组合，漏洞程序的正常功能，攻击程序的功能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确保根据文档说明，能看懂设计的漏洞和攻击。</a:t>
            </a:r>
            <a:endParaRPr lang="en-US" altLang="zh-CN" sz="2500" b="1" dirty="0" smtClean="0"/>
          </a:p>
          <a:p>
            <a:pPr lvl="1"/>
            <a:r>
              <a:rPr lang="zh-CN" altLang="en-US" sz="2400" b="1" dirty="0" smtClean="0"/>
              <a:t>详细说明漏洞程序和攻击</a:t>
            </a:r>
            <a:r>
              <a:rPr lang="zh-CN" altLang="en-US" sz="2400" b="1" dirty="0"/>
              <a:t>的原理和过程，如何运行，是否需要安装依赖库等等，还有攻击成功的结果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说明文档对大作业分值评判占据很大份量</a:t>
            </a:r>
            <a:endParaRPr lang="en-US" altLang="zh-CN" sz="25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10990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正式部分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：简化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为了简化大作业的工作，突出漏洞和攻击的原理。</a:t>
            </a:r>
            <a:endParaRPr lang="en-US" altLang="zh-CN" sz="2800" b="1" dirty="0" smtClean="0"/>
          </a:p>
          <a:p>
            <a:pPr lvl="1"/>
            <a:r>
              <a:rPr lang="zh-CN" altLang="en-US" sz="2400" b="1" dirty="0" smtClean="0"/>
              <a:t>为了简化攻击，尤其是代码复用攻击，可以在漏洞程序中增加一些必要的配件或跳板指令。</a:t>
            </a:r>
            <a:endParaRPr lang="en-US" altLang="zh-CN" sz="2400" b="1" dirty="0" smtClean="0"/>
          </a:p>
          <a:p>
            <a:pPr lvl="1"/>
            <a:r>
              <a:rPr lang="zh-CN" altLang="en-US" sz="2400" b="1" dirty="0" smtClean="0"/>
              <a:t>可以使用组合攻击方法，但应该突出选用的攻击，以选用的攻击方法为主。</a:t>
            </a:r>
            <a:endParaRPr lang="en-US" altLang="zh-CN" sz="2400" b="1" dirty="0" smtClean="0"/>
          </a:p>
          <a:p>
            <a:r>
              <a:rPr lang="zh-CN" altLang="en-US" sz="2800" b="1" dirty="0" smtClean="0"/>
              <a:t>注：以上内容应该在说明文档中重点说明。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62283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正式部分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：添加一个安全机制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5775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安全机制：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影子栈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粗粒度</a:t>
            </a:r>
            <a:r>
              <a:rPr lang="en-US" altLang="zh-CN" sz="2500" b="1" dirty="0" smtClean="0"/>
              <a:t>CFI</a:t>
            </a:r>
            <a:r>
              <a:rPr lang="zh-CN" altLang="en-US" sz="2500" b="1" dirty="0" smtClean="0"/>
              <a:t>（基于间接跳转指令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跳转目标</a:t>
            </a:r>
            <a:r>
              <a:rPr lang="zh-CN" altLang="en-US" sz="2500" b="1" dirty="0" smtClean="0"/>
              <a:t>的规则）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粗粒度</a:t>
            </a:r>
            <a:r>
              <a:rPr lang="en-US" altLang="zh-CN" sz="2500" b="1" dirty="0" smtClean="0"/>
              <a:t>CFI</a:t>
            </a:r>
            <a:r>
              <a:rPr lang="zh-CN" altLang="en-US" sz="2500" b="1" dirty="0" smtClean="0"/>
              <a:t>（基于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配件长度</a:t>
            </a:r>
            <a:r>
              <a:rPr lang="zh-CN" altLang="en-US" sz="2500" b="1" dirty="0" smtClean="0"/>
              <a:t>的规则，等价于</a:t>
            </a:r>
            <a:r>
              <a:rPr lang="zh-CN" altLang="en-US" sz="2500" b="1" dirty="0" smtClean="0">
                <a:solidFill>
                  <a:srgbClr val="FF0000"/>
                </a:solidFill>
              </a:rPr>
              <a:t>间接跳转指令频率</a:t>
            </a:r>
            <a:r>
              <a:rPr lang="zh-CN" altLang="en-US" sz="2500" b="1" dirty="0" smtClean="0"/>
              <a:t>）</a:t>
            </a:r>
            <a:endParaRPr lang="en-US" altLang="zh-CN" sz="2500" b="1" dirty="0" smtClean="0"/>
          </a:p>
          <a:p>
            <a:pPr lvl="1"/>
            <a:r>
              <a:rPr lang="zh-CN" altLang="en-US" sz="2500" b="1" dirty="0" smtClean="0"/>
              <a:t>或其他自选安全机制</a:t>
            </a:r>
            <a:endParaRPr lang="en-US" altLang="zh-CN" sz="2500" b="1" dirty="0" smtClean="0"/>
          </a:p>
          <a:p>
            <a:r>
              <a:rPr lang="zh-CN" altLang="en-US" sz="2800" b="1" dirty="0" smtClean="0"/>
              <a:t>任选一种安全机制，添加到</a:t>
            </a:r>
            <a:r>
              <a:rPr lang="en-US" altLang="zh-CN" sz="2800" b="1" dirty="0" smtClean="0"/>
              <a:t>QEMU</a:t>
            </a:r>
            <a:r>
              <a:rPr lang="zh-CN" altLang="en-US" sz="2800" b="1" dirty="0" smtClean="0"/>
              <a:t>中。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参考资料：</a:t>
            </a:r>
            <a:endParaRPr lang="en-US" altLang="zh-CN" sz="2800" b="1" dirty="0" smtClean="0"/>
          </a:p>
          <a:p>
            <a:pPr lvl="1"/>
            <a:r>
              <a:rPr lang="zh-CN" altLang="en-US" sz="2500" b="1" dirty="0" smtClean="0"/>
              <a:t>本课程的课件</a:t>
            </a:r>
            <a:endParaRPr lang="en-US" altLang="zh-CN" sz="2500" b="1" dirty="0" smtClean="0"/>
          </a:p>
          <a:p>
            <a:pPr lvl="1"/>
            <a:r>
              <a:rPr lang="en-US" altLang="zh-CN" sz="2500" b="1" dirty="0" smtClean="0"/>
              <a:t>Intel CET</a:t>
            </a:r>
            <a:r>
              <a:rPr lang="zh-CN" altLang="en-US" sz="2500" b="1" dirty="0" smtClean="0"/>
              <a:t>技术</a:t>
            </a:r>
            <a:endParaRPr lang="en-US" altLang="zh-CN" sz="25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310990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正式部分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：添加一个安全机制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757758"/>
          </a:xfrm>
        </p:spPr>
        <p:txBody>
          <a:bodyPr>
            <a:normAutofit/>
          </a:bodyPr>
          <a:lstStyle/>
          <a:p>
            <a:r>
              <a:rPr lang="zh-CN" altLang="en-US" sz="2800" b="1" dirty="0" smtClean="0"/>
              <a:t>其他参考文献（粗粒度</a:t>
            </a:r>
            <a:r>
              <a:rPr lang="en-US" altLang="zh-CN" sz="2800" b="1" dirty="0" smtClean="0"/>
              <a:t>CFI</a:t>
            </a:r>
            <a:r>
              <a:rPr lang="zh-CN" altLang="en-US" sz="2800" b="1" dirty="0" smtClean="0"/>
              <a:t>）：</a:t>
            </a:r>
            <a:endParaRPr lang="en-US" altLang="zh-CN" sz="2800" b="1" dirty="0" smtClean="0"/>
          </a:p>
          <a:p>
            <a:pPr lvl="1"/>
            <a:r>
              <a:rPr lang="zh-CN" altLang="en-US" sz="2500" dirty="0" smtClean="0"/>
              <a:t>基于配件长度的防御方法</a:t>
            </a:r>
          </a:p>
          <a:p>
            <a:pPr lvl="2"/>
            <a:r>
              <a:rPr lang="en-US" sz="2200" dirty="0" err="1" smtClean="0"/>
              <a:t>kBouncer</a:t>
            </a:r>
            <a:r>
              <a:rPr lang="en-US" sz="2200" dirty="0" smtClean="0"/>
              <a:t> [</a:t>
            </a:r>
            <a:r>
              <a:rPr lang="en-US" sz="2200" dirty="0" err="1" smtClean="0"/>
              <a:t>Usenix</a:t>
            </a:r>
            <a:r>
              <a:rPr lang="en-US" sz="2200" dirty="0" smtClean="0"/>
              <a:t> 2013]</a:t>
            </a:r>
            <a:r>
              <a:rPr lang="zh-CN" altLang="en-US" sz="2200" dirty="0" smtClean="0"/>
              <a:t>，</a:t>
            </a:r>
            <a:r>
              <a:rPr lang="en-US" sz="2200" dirty="0" err="1" smtClean="0"/>
              <a:t>ROPecker</a:t>
            </a:r>
            <a:r>
              <a:rPr lang="en-US" sz="2200" dirty="0" smtClean="0"/>
              <a:t> [NDSS 2014]</a:t>
            </a:r>
            <a:r>
              <a:rPr lang="zh-CN" altLang="en-US" sz="2200" dirty="0" smtClean="0"/>
              <a:t>：</a:t>
            </a:r>
            <a:endParaRPr lang="zh-CN" altLang="en-US" sz="2800" dirty="0" smtClean="0"/>
          </a:p>
          <a:p>
            <a:pPr lvl="1"/>
            <a:r>
              <a:rPr lang="zh-CN" altLang="en-US" sz="2500" dirty="0" smtClean="0"/>
              <a:t>基于间接跳转指令目标的防御方法</a:t>
            </a:r>
          </a:p>
          <a:p>
            <a:pPr lvl="2"/>
            <a:r>
              <a:rPr lang="en-US" sz="2200" dirty="0" smtClean="0"/>
              <a:t>Branch Regulation Low-overhead protection from code reuse [</a:t>
            </a:r>
            <a:r>
              <a:rPr lang="en-US" dirty="0" smtClean="0"/>
              <a:t>ISCA 2012</a:t>
            </a:r>
            <a:r>
              <a:rPr lang="en-US" sz="2200" dirty="0" smtClean="0"/>
              <a:t>]</a:t>
            </a:r>
            <a:endParaRPr lang="zh-CN" altLang="en-US" sz="2500" dirty="0" smtClean="0"/>
          </a:p>
          <a:p>
            <a:pPr lvl="1"/>
            <a:r>
              <a:rPr lang="zh-CN" altLang="en-US" sz="2500" dirty="0" smtClean="0"/>
              <a:t>对粗粒度</a:t>
            </a:r>
            <a:r>
              <a:rPr lang="en-US" sz="2500" dirty="0" smtClean="0"/>
              <a:t>CFI</a:t>
            </a:r>
            <a:r>
              <a:rPr lang="zh-CN" altLang="en-US" sz="2500" dirty="0" smtClean="0"/>
              <a:t>的破解</a:t>
            </a:r>
          </a:p>
          <a:p>
            <a:pPr lvl="2"/>
            <a:r>
              <a:rPr lang="en-US" sz="2200" dirty="0" smtClean="0"/>
              <a:t>Out of Control Overcoming Control-Flow Integrity</a:t>
            </a:r>
            <a:endParaRPr lang="zh-CN" altLang="en-US" sz="2200" dirty="0" smtClean="0"/>
          </a:p>
          <a:p>
            <a:pPr lvl="2"/>
            <a:r>
              <a:rPr lang="en-US" sz="2200" dirty="0" smtClean="0"/>
              <a:t>ROP is still dangerous Breaking modern defenses</a:t>
            </a:r>
            <a:endParaRPr lang="zh-CN" altLang="en-US" sz="2200" dirty="0" smtClean="0"/>
          </a:p>
          <a:p>
            <a:pPr lvl="2"/>
            <a:r>
              <a:rPr lang="en-US" sz="2200" dirty="0" smtClean="0"/>
              <a:t>Stitching the Gadgets On the Ineffectiveness of Coarse-Grained Control-Flow Integrity Protection</a:t>
            </a:r>
            <a:endParaRPr lang="zh-CN" altLang="en-US" sz="2200" dirty="0" smtClean="0"/>
          </a:p>
        </p:txBody>
      </p:sp>
    </p:spTree>
    <p:extLst>
      <p:ext uri="{BB962C8B-B14F-4D97-AF65-F5344CB8AC3E}">
        <p14:creationId xmlns="" xmlns:p14="http://schemas.microsoft.com/office/powerpoint/2010/main" val="3109900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4125</TotalTime>
  <Words>1493</Words>
  <Application>Microsoft Office PowerPoint</Application>
  <PresentationFormat>全屏显示(4:3)</PresentationFormat>
  <Paragraphs>164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凸显</vt:lpstr>
      <vt:lpstr>课程大作业 （正式部分）</vt:lpstr>
      <vt:lpstr>大作业总览</vt:lpstr>
      <vt:lpstr>正式部分1：任选一个漏洞实现</vt:lpstr>
      <vt:lpstr>正式部分1：任选一个漏洞实现</vt:lpstr>
      <vt:lpstr>正式部分1：任选一个漏洞实现</vt:lpstr>
      <vt:lpstr>正式部分1：任选一个漏洞实现</vt:lpstr>
      <vt:lpstr>正式部分1：简化</vt:lpstr>
      <vt:lpstr>正式部分2：添加一个安全机制</vt:lpstr>
      <vt:lpstr>正式部分2：添加一个安全机制</vt:lpstr>
      <vt:lpstr>正式部分2：添加一个安全机制</vt:lpstr>
      <vt:lpstr>正式部分2：添加一个安全机制</vt:lpstr>
      <vt:lpstr>正式部分2：添加一个安全机制</vt:lpstr>
      <vt:lpstr>正式部分2：添加一个安全机制</vt:lpstr>
      <vt:lpstr>正式部分2：添加一个安全机制</vt:lpstr>
      <vt:lpstr>正式部分2：添加一个安全机制</vt:lpstr>
      <vt:lpstr>正式部分2：添加一个安全机制</vt:lpstr>
      <vt:lpstr>正式部分2：添加一个安全机制</vt:lpstr>
      <vt:lpstr>正式部分：作业提交</vt:lpstr>
      <vt:lpstr>正式部分：作业提交</vt:lpstr>
      <vt:lpstr>正式部分：作业评判</vt:lpstr>
    </vt:vector>
  </TitlesOfParts>
  <Company>iie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chenliwei</dc:creator>
  <cp:lastModifiedBy>unknown</cp:lastModifiedBy>
  <cp:revision>123</cp:revision>
  <dcterms:created xsi:type="dcterms:W3CDTF">2016-12-26T02:59:20Z</dcterms:created>
  <dcterms:modified xsi:type="dcterms:W3CDTF">2018-04-02T13:29:08Z</dcterms:modified>
</cp:coreProperties>
</file>