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6"/>
  </p:notesMasterIdLst>
  <p:sldIdLst>
    <p:sldId id="256" r:id="rId2"/>
    <p:sldId id="299" r:id="rId3"/>
    <p:sldId id="301" r:id="rId4"/>
    <p:sldId id="300" r:id="rId5"/>
    <p:sldId id="302" r:id="rId6"/>
    <p:sldId id="304" r:id="rId7"/>
    <p:sldId id="308" r:id="rId8"/>
    <p:sldId id="309" r:id="rId9"/>
    <p:sldId id="310" r:id="rId10"/>
    <p:sldId id="311" r:id="rId11"/>
    <p:sldId id="312" r:id="rId12"/>
    <p:sldId id="313" r:id="rId13"/>
    <p:sldId id="307" r:id="rId14"/>
    <p:sldId id="303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3C2FA-06EE-4C6E-804E-90698D780266}" type="datetimeFigureOut">
              <a:rPr lang="zh-CN" altLang="en-US" smtClean="0"/>
              <a:pPr/>
              <a:t>2018-3-20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24C42-EF3F-45D2-A32B-4E14B6D37D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08045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6D587FD-93FA-4A47-840B-31F7188D0E1F}" type="datetimeFigureOut">
              <a:rPr lang="zh-CN" altLang="en-US" smtClean="0"/>
              <a:pPr/>
              <a:t>2018-3-20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587FD-93FA-4A47-840B-31F7188D0E1F}" type="datetimeFigureOut">
              <a:rPr lang="zh-CN" altLang="en-US" smtClean="0"/>
              <a:pPr/>
              <a:t>2018-3-20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587FD-93FA-4A47-840B-31F7188D0E1F}" type="datetimeFigureOut">
              <a:rPr lang="zh-CN" altLang="en-US" smtClean="0"/>
              <a:pPr/>
              <a:t>2018-3-20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6D587FD-93FA-4A47-840B-31F7188D0E1F}" type="datetimeFigureOut">
              <a:rPr lang="zh-CN" altLang="en-US" smtClean="0"/>
              <a:pPr/>
              <a:t>2018-3-20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6D587FD-93FA-4A47-840B-31F7188D0E1F}" type="datetimeFigureOut">
              <a:rPr lang="zh-CN" altLang="en-US" smtClean="0"/>
              <a:pPr/>
              <a:t>2018-3-20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587FD-93FA-4A47-840B-31F7188D0E1F}" type="datetimeFigureOut">
              <a:rPr lang="zh-CN" altLang="en-US" smtClean="0"/>
              <a:pPr/>
              <a:t>2018-3-20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587FD-93FA-4A47-840B-31F7188D0E1F}" type="datetimeFigureOut">
              <a:rPr lang="zh-CN" altLang="en-US" smtClean="0"/>
              <a:pPr/>
              <a:t>2018-3-20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6D587FD-93FA-4A47-840B-31F7188D0E1F}" type="datetimeFigureOut">
              <a:rPr lang="zh-CN" altLang="en-US" smtClean="0"/>
              <a:pPr/>
              <a:t>2018-3-20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587FD-93FA-4A47-840B-31F7188D0E1F}" type="datetimeFigureOut">
              <a:rPr lang="zh-CN" altLang="en-US" smtClean="0"/>
              <a:pPr/>
              <a:t>2018-3-20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6D587FD-93FA-4A47-840B-31F7188D0E1F}" type="datetimeFigureOut">
              <a:rPr lang="zh-CN" altLang="en-US" smtClean="0"/>
              <a:pPr/>
              <a:t>2018-3-20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6D587FD-93FA-4A47-840B-31F7188D0E1F}" type="datetimeFigureOut">
              <a:rPr lang="zh-CN" altLang="en-US" smtClean="0"/>
              <a:pPr/>
              <a:t>2018-3-20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6D587FD-93FA-4A47-840B-31F7188D0E1F}" type="datetimeFigureOut">
              <a:rPr lang="zh-CN" altLang="en-US" smtClean="0"/>
              <a:pPr/>
              <a:t>2018-3-20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ware.intel.com/en-us/articles/intel-sd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liutong9017@iie.ac.c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wnload.qemu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85918" y="1428736"/>
            <a:ext cx="6858048" cy="2000264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dirty="0" smtClean="0"/>
              <a:t>课程大作业</a:t>
            </a:r>
            <a:r>
              <a:rPr lang="en-US" altLang="zh-CN" sz="7200" dirty="0" smtClean="0"/>
              <a:t/>
            </a:r>
            <a:br>
              <a:rPr lang="en-US" altLang="zh-CN" sz="7200" dirty="0" smtClean="0"/>
            </a:br>
            <a:r>
              <a:rPr lang="zh-CN" altLang="en-US" sz="7200" dirty="0" smtClean="0"/>
              <a:t>（预备部分）</a:t>
            </a:r>
            <a:endParaRPr lang="zh-CN" altLang="en-US" sz="7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14546" y="5286388"/>
            <a:ext cx="6172200" cy="871534"/>
          </a:xfrm>
        </p:spPr>
        <p:txBody>
          <a:bodyPr>
            <a:noAutofit/>
          </a:bodyPr>
          <a:lstStyle/>
          <a:p>
            <a:pPr algn="ctr"/>
            <a:r>
              <a:rPr lang="zh-CN" altLang="en-US" sz="3200" dirty="0" smtClean="0"/>
              <a:t>中国科学院 信息工程研究所</a:t>
            </a:r>
            <a:endParaRPr lang="zh-CN" altLang="en-US" sz="3200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2357422" y="4357694"/>
            <a:ext cx="5886448" cy="785818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lang="zh-CN" altLang="en-US" sz="4000" b="1" dirty="0">
                <a:solidFill>
                  <a:schemeClr val="tx2"/>
                </a:solidFill>
              </a:rPr>
              <a:t>陈李维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15200" cy="4757758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为</a:t>
            </a:r>
            <a:r>
              <a:rPr lang="en-US" altLang="zh-CN" b="1" dirty="0" smtClean="0"/>
              <a:t>QEMU</a:t>
            </a:r>
            <a:r>
              <a:rPr lang="zh-CN" altLang="en-US" b="1" dirty="0" smtClean="0"/>
              <a:t>添加一条新指令</a:t>
            </a:r>
            <a:endParaRPr lang="en-US" altLang="zh-CN" b="1" dirty="0"/>
          </a:p>
          <a:p>
            <a:pPr lvl="1"/>
            <a:r>
              <a:rPr lang="zh-CN" altLang="en-US" b="1" dirty="0"/>
              <a:t>通过查找</a:t>
            </a:r>
            <a:r>
              <a:rPr lang="en-US" altLang="zh-CN" b="1" dirty="0"/>
              <a:t>Intel</a:t>
            </a:r>
            <a:r>
              <a:rPr lang="zh-CN" altLang="en-US" b="1" dirty="0"/>
              <a:t>官方手册</a:t>
            </a:r>
            <a:r>
              <a:rPr lang="en-US" altLang="zh-CN" b="1" dirty="0"/>
              <a:t>OPCODE MAP</a:t>
            </a:r>
            <a:r>
              <a:rPr lang="zh-CN" altLang="en-US" b="1" dirty="0"/>
              <a:t>，可以发现操作码</a:t>
            </a:r>
            <a:r>
              <a:rPr lang="en-US" altLang="zh-CN" b="1" dirty="0">
                <a:solidFill>
                  <a:srgbClr val="FF0000"/>
                </a:solidFill>
              </a:rPr>
              <a:t>0xD6</a:t>
            </a:r>
            <a:r>
              <a:rPr lang="en-US" altLang="zh-CN" b="1" dirty="0"/>
              <a:t> </a:t>
            </a:r>
            <a:r>
              <a:rPr lang="zh-CN" altLang="en-US" sz="2100" b="1" dirty="0"/>
              <a:t>个</a:t>
            </a:r>
            <a:r>
              <a:rPr lang="zh-CN" altLang="en-US" b="1" dirty="0"/>
              <a:t>未被</a:t>
            </a:r>
            <a:r>
              <a:rPr lang="zh-CN" altLang="en-US" b="1" dirty="0" smtClean="0"/>
              <a:t>使用</a:t>
            </a:r>
            <a:endParaRPr lang="en-US" altLang="zh-CN" sz="2100" b="1" dirty="0"/>
          </a:p>
          <a:p>
            <a:pPr lvl="2"/>
            <a:r>
              <a:rPr lang="zh-CN" altLang="en-US" b="1" dirty="0"/>
              <a:t>手册链接：</a:t>
            </a:r>
            <a:r>
              <a:rPr lang="en-US" altLang="zh-CN" b="1" dirty="0">
                <a:hlinkClick r:id="rId2"/>
              </a:rPr>
              <a:t>https://</a:t>
            </a:r>
            <a:r>
              <a:rPr lang="en-US" altLang="zh-CN" b="1" dirty="0" smtClean="0">
                <a:hlinkClick r:id="rId2"/>
              </a:rPr>
              <a:t>software.intel.com/en-us/articles/intel-sdm</a:t>
            </a:r>
            <a:endParaRPr lang="en-US" altLang="zh-CN" b="1" dirty="0" smtClean="0"/>
          </a:p>
          <a:p>
            <a:pPr lvl="2"/>
            <a:r>
              <a:rPr lang="zh-CN" altLang="en-US" sz="1700" b="1" dirty="0" smtClean="0"/>
              <a:t>有兴趣</a:t>
            </a:r>
            <a:r>
              <a:rPr lang="zh-CN" altLang="en-US" sz="1700" b="1" dirty="0" smtClean="0"/>
              <a:t>的话可以研究一下</a:t>
            </a:r>
            <a:r>
              <a:rPr lang="en-US" altLang="zh-CN" sz="1700" b="1" dirty="0" smtClean="0"/>
              <a:t>Intel</a:t>
            </a:r>
            <a:r>
              <a:rPr lang="zh-CN" altLang="en-US" sz="1700" b="1" dirty="0" smtClean="0"/>
              <a:t>手册使用其他</a:t>
            </a:r>
            <a:r>
              <a:rPr lang="zh-CN" altLang="en-US" sz="1700" b="1" dirty="0" smtClean="0"/>
              <a:t>操作码</a:t>
            </a:r>
            <a:endParaRPr lang="en-US" altLang="zh-CN" sz="1700" b="1" dirty="0" smtClean="0"/>
          </a:p>
          <a:p>
            <a:pPr lvl="1"/>
            <a:r>
              <a:rPr lang="zh-CN" altLang="en-US" b="1" dirty="0" smtClean="0"/>
              <a:t>用</a:t>
            </a:r>
            <a:r>
              <a:rPr lang="en-US" altLang="zh-CN" b="1" dirty="0">
                <a:solidFill>
                  <a:srgbClr val="FF0000"/>
                </a:solidFill>
              </a:rPr>
              <a:t>0xD6</a:t>
            </a:r>
            <a:r>
              <a:rPr lang="zh-CN" altLang="en-US" b="1" dirty="0"/>
              <a:t>作为新指令的操作码</a:t>
            </a:r>
            <a:endParaRPr lang="en-US" altLang="zh-CN" b="1" dirty="0"/>
          </a:p>
          <a:p>
            <a:r>
              <a:rPr lang="zh-CN" altLang="en-US" sz="2400" b="1" dirty="0" smtClean="0"/>
              <a:t>新指令的功能</a:t>
            </a:r>
            <a:r>
              <a:rPr lang="zh-CN" altLang="en-US" sz="2400" b="1" dirty="0" smtClean="0"/>
              <a:t>：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将</a:t>
            </a:r>
            <a:r>
              <a:rPr lang="zh-CN" altLang="en-US" sz="2400" b="1" dirty="0">
                <a:solidFill>
                  <a:srgbClr val="FF0000"/>
                </a:solidFill>
              </a:rPr>
              <a:t>寄存器</a:t>
            </a:r>
            <a:r>
              <a:rPr lang="en-US" altLang="zh-CN" sz="2400" b="1" dirty="0" err="1">
                <a:solidFill>
                  <a:srgbClr val="FF0000"/>
                </a:solidFill>
              </a:rPr>
              <a:t>rax</a:t>
            </a:r>
            <a:r>
              <a:rPr lang="zh-CN" altLang="en-US" sz="2400" b="1" dirty="0">
                <a:solidFill>
                  <a:srgbClr val="FF0000"/>
                </a:solidFill>
              </a:rPr>
              <a:t>内容移到</a:t>
            </a:r>
            <a:r>
              <a:rPr lang="en-US" altLang="zh-CN" sz="2400" b="1" dirty="0" err="1">
                <a:solidFill>
                  <a:srgbClr val="FF0000"/>
                </a:solidFill>
              </a:rPr>
              <a:t>rbx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中</a:t>
            </a:r>
            <a:endParaRPr lang="en-US" altLang="zh-CN" sz="2400" b="1" dirty="0" smtClean="0"/>
          </a:p>
          <a:p>
            <a:pPr lvl="1"/>
            <a:r>
              <a:rPr lang="zh-CN" altLang="en-US" sz="2100" b="1" dirty="0" smtClean="0"/>
              <a:t>类似</a:t>
            </a:r>
            <a:r>
              <a:rPr lang="zh-CN" altLang="en-US" b="1" dirty="0" smtClean="0"/>
              <a:t>于</a:t>
            </a:r>
            <a:r>
              <a:rPr lang="en-US" altLang="zh-CN" sz="2100" b="1" dirty="0" err="1" smtClean="0"/>
              <a:t>mov</a:t>
            </a:r>
            <a:r>
              <a:rPr lang="zh-CN" altLang="en-US" sz="2100" b="1" dirty="0" smtClean="0"/>
              <a:t>指令（</a:t>
            </a:r>
            <a:r>
              <a:rPr lang="en-US" altLang="zh-CN" sz="2100" b="1" dirty="0" err="1" smtClean="0"/>
              <a:t>mov</a:t>
            </a:r>
            <a:r>
              <a:rPr lang="en-US" altLang="zh-CN" sz="2100" b="1" dirty="0" smtClean="0"/>
              <a:t> </a:t>
            </a:r>
            <a:r>
              <a:rPr lang="en-US" altLang="zh-CN" sz="2100" b="1" dirty="0" err="1" smtClean="0"/>
              <a:t>rax</a:t>
            </a:r>
            <a:r>
              <a:rPr lang="en-US" altLang="zh-CN" sz="2100" b="1" dirty="0" smtClean="0"/>
              <a:t>, </a:t>
            </a:r>
            <a:r>
              <a:rPr lang="en-US" altLang="zh-CN" sz="2100" b="1" dirty="0" err="1" smtClean="0"/>
              <a:t>rbx</a:t>
            </a:r>
            <a:r>
              <a:rPr lang="en-US" altLang="zh-CN" sz="2100" b="1" dirty="0" smtClean="0"/>
              <a:t>   </a:t>
            </a:r>
            <a:r>
              <a:rPr lang="en-US" altLang="zh-CN" b="1" dirty="0" smtClean="0"/>
              <a:t>//</a:t>
            </a:r>
            <a:r>
              <a:rPr lang="en-US" altLang="zh-CN" b="1" dirty="0" err="1" smtClean="0"/>
              <a:t>rbx</a:t>
            </a:r>
            <a:r>
              <a:rPr lang="en-US" altLang="zh-CN" b="1" dirty="0" smtClean="0"/>
              <a:t>=</a:t>
            </a:r>
            <a:r>
              <a:rPr lang="en-US" altLang="zh-CN" b="1" dirty="0" err="1" smtClean="0"/>
              <a:t>rax</a:t>
            </a:r>
            <a:r>
              <a:rPr lang="zh-CN" altLang="en-US" sz="2100" b="1" dirty="0" smtClean="0"/>
              <a:t>）</a:t>
            </a:r>
            <a:endParaRPr lang="en-US" altLang="zh-CN" sz="2100" b="1" dirty="0" smtClean="0"/>
          </a:p>
          <a:p>
            <a:pPr lvl="1"/>
            <a:r>
              <a:rPr lang="zh-CN" altLang="en-US" sz="2000" b="1" dirty="0" smtClean="0"/>
              <a:t>不</a:t>
            </a:r>
            <a:r>
              <a:rPr lang="zh-CN" altLang="en-US" sz="2000" b="1" dirty="0" smtClean="0"/>
              <a:t>需要修改任何</a:t>
            </a:r>
            <a:r>
              <a:rPr lang="en-US" altLang="zh-CN" sz="2000" b="1" dirty="0" smtClean="0"/>
              <a:t>x86</a:t>
            </a:r>
            <a:r>
              <a:rPr lang="zh-CN" altLang="en-US" sz="2000" b="1" dirty="0" smtClean="0"/>
              <a:t>架构中的特性</a:t>
            </a:r>
            <a:r>
              <a:rPr lang="zh-CN" altLang="en-US" sz="2000" b="1" dirty="0" smtClean="0"/>
              <a:t>，也不需要增加额外功能</a:t>
            </a:r>
            <a:endParaRPr lang="en-US" altLang="zh-CN" sz="2000" b="1" dirty="0" smtClean="0"/>
          </a:p>
          <a:p>
            <a:pPr lvl="1"/>
            <a:r>
              <a:rPr lang="zh-CN" altLang="en-US" b="1" dirty="0" smtClean="0"/>
              <a:t>自行搜索阅读</a:t>
            </a:r>
            <a:r>
              <a:rPr lang="en-US" altLang="zh-CN" b="1" dirty="0" smtClean="0"/>
              <a:t>QEMU</a:t>
            </a:r>
            <a:r>
              <a:rPr lang="zh-CN" altLang="en-US" b="1" dirty="0" smtClean="0"/>
              <a:t>的</a:t>
            </a:r>
            <a:r>
              <a:rPr lang="en-US" altLang="zh-CN" b="1" dirty="0" smtClean="0"/>
              <a:t>IR</a:t>
            </a:r>
            <a:r>
              <a:rPr lang="zh-CN" altLang="en-US" b="1" dirty="0" smtClean="0"/>
              <a:t>手册，学习中间层</a:t>
            </a:r>
            <a:r>
              <a:rPr lang="zh-CN" altLang="en-US" b="1" dirty="0" smtClean="0"/>
              <a:t>的宏操作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关键词：</a:t>
            </a:r>
            <a:r>
              <a:rPr lang="en-US" altLang="zh-CN" b="1" dirty="0" err="1" smtClean="0"/>
              <a:t>qemu</a:t>
            </a:r>
            <a:r>
              <a:rPr lang="en-US" altLang="zh-CN" b="1" dirty="0" smtClean="0"/>
              <a:t> </a:t>
            </a:r>
            <a:r>
              <a:rPr lang="en-US" altLang="zh-CN" b="1" dirty="0"/>
              <a:t>TCG </a:t>
            </a:r>
            <a:r>
              <a:rPr lang="en-US" altLang="zh-CN" b="1" dirty="0" smtClean="0"/>
              <a:t>frontend-ops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预备部分</a:t>
            </a:r>
            <a:r>
              <a:rPr lang="en-US" altLang="zh-CN" sz="4400" dirty="0" smtClean="0"/>
              <a:t>2</a:t>
            </a:r>
            <a:r>
              <a:rPr lang="zh-CN" altLang="en-US" sz="4400" dirty="0" smtClean="0"/>
              <a:t>：添加新指令</a:t>
            </a:r>
            <a:endParaRPr lang="zh-CN" altLang="en-US" sz="4000" dirty="0"/>
          </a:p>
        </p:txBody>
      </p:sp>
    </p:spTree>
    <p:extLst>
      <p:ext uri="{BB962C8B-B14F-4D97-AF65-F5344CB8AC3E}">
        <p14:creationId xmlns="" xmlns:p14="http://schemas.microsoft.com/office/powerpoint/2010/main" val="3109900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15200" cy="4757758"/>
          </a:xfrm>
        </p:spPr>
        <p:txBody>
          <a:bodyPr>
            <a:normAutofit/>
          </a:bodyPr>
          <a:lstStyle/>
          <a:p>
            <a:r>
              <a:rPr lang="zh-CN" altLang="en-US" sz="2800" b="1" dirty="0" smtClean="0"/>
              <a:t>测试命令和代码</a:t>
            </a:r>
            <a:r>
              <a:rPr lang="zh-CN" altLang="en-US" sz="2800" b="1" dirty="0"/>
              <a:t>如下</a:t>
            </a:r>
            <a:r>
              <a:rPr lang="zh-CN" altLang="en-US" sz="2800" b="1" dirty="0" smtClean="0"/>
              <a:t>：</a:t>
            </a:r>
            <a:endParaRPr lang="en-US" altLang="zh-CN" sz="2800" b="1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08DB5BE3-6918-4A35-B961-E683606BD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2214554"/>
            <a:ext cx="7607506" cy="4071966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预备部分</a:t>
            </a:r>
            <a:r>
              <a:rPr lang="en-US" altLang="zh-CN" sz="4400" dirty="0" smtClean="0"/>
              <a:t>2</a:t>
            </a:r>
            <a:r>
              <a:rPr lang="zh-CN" altLang="en-US" sz="4400" dirty="0" smtClean="0"/>
              <a:t>：添加新指令</a:t>
            </a:r>
            <a:endParaRPr lang="zh-CN" altLang="en-US" sz="4000" dirty="0"/>
          </a:p>
        </p:txBody>
      </p:sp>
    </p:spTree>
    <p:extLst>
      <p:ext uri="{BB962C8B-B14F-4D97-AF65-F5344CB8AC3E}">
        <p14:creationId xmlns="" xmlns:p14="http://schemas.microsoft.com/office/powerpoint/2010/main" val="373874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r>
              <a:rPr lang="zh-CN" altLang="en-US" sz="4400" dirty="0" smtClean="0"/>
              <a:t>预备部分：作业提交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571612"/>
            <a:ext cx="7467600" cy="4873752"/>
          </a:xfrm>
        </p:spPr>
        <p:txBody>
          <a:bodyPr>
            <a:normAutofit/>
          </a:bodyPr>
          <a:lstStyle/>
          <a:p>
            <a:r>
              <a:rPr lang="zh-CN" altLang="en-US" sz="2800" b="1" dirty="0" smtClean="0"/>
              <a:t>作业提交时间：两周后，即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2018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年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4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月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4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日</a:t>
            </a:r>
            <a:r>
              <a:rPr lang="zh-CN" altLang="en-US" sz="2800" b="1" dirty="0" smtClean="0"/>
              <a:t>（清明节前）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提交方式：用邮件发给助教。柳童，</a:t>
            </a:r>
            <a:r>
              <a:rPr lang="en-US" altLang="en-US" sz="2800" b="1" dirty="0" smtClean="0">
                <a:hlinkClick r:id="rId2"/>
              </a:rPr>
              <a:t>liutong9017@iie.ac.cn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预备部分的作业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二选一</a:t>
            </a:r>
            <a:r>
              <a:rPr lang="zh-CN" altLang="en-US" sz="2800" b="1" dirty="0" smtClean="0"/>
              <a:t>，但是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两个都完成的可以加分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pPr lvl="1"/>
            <a:r>
              <a:rPr lang="zh-CN" altLang="en-US" sz="2500" b="1" dirty="0" smtClean="0"/>
              <a:t>我们小组的学生两</a:t>
            </a:r>
            <a:r>
              <a:rPr lang="zh-CN" altLang="en-US" sz="2500" b="1" dirty="0" smtClean="0"/>
              <a:t>个</a:t>
            </a:r>
            <a:r>
              <a:rPr lang="zh-CN" altLang="en-US" sz="2500" b="1" dirty="0" smtClean="0"/>
              <a:t>作业都要完成</a:t>
            </a:r>
            <a:endParaRPr lang="zh-CN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xmlns="" val="3596537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r>
              <a:rPr lang="zh-CN" altLang="en-US" sz="4400" dirty="0" smtClean="0"/>
              <a:t>预备部分：作业提交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571612"/>
            <a:ext cx="7467600" cy="4873752"/>
          </a:xfrm>
        </p:spPr>
        <p:txBody>
          <a:bodyPr>
            <a:normAutofit/>
          </a:bodyPr>
          <a:lstStyle/>
          <a:p>
            <a:r>
              <a:rPr lang="zh-CN" altLang="en-US" sz="2800" b="1" dirty="0" smtClean="0"/>
              <a:t>预备作业</a:t>
            </a:r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：复现漏洞</a:t>
            </a:r>
            <a:endParaRPr lang="en-US" altLang="zh-CN" sz="2800" b="1" dirty="0" smtClean="0"/>
          </a:p>
          <a:p>
            <a:pPr lvl="1"/>
            <a:r>
              <a:rPr lang="zh-CN" altLang="en-US" sz="2400" b="1" dirty="0" smtClean="0"/>
              <a:t>提交一个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文档</a:t>
            </a:r>
            <a:r>
              <a:rPr lang="zh-CN" altLang="en-US" sz="2400" b="1" dirty="0" smtClean="0"/>
              <a:t>：复现漏洞</a:t>
            </a:r>
            <a:r>
              <a:rPr lang="en-US" altLang="zh-CN" sz="2400" b="1" dirty="0" smtClean="0"/>
              <a:t>_</a:t>
            </a:r>
            <a:r>
              <a:rPr lang="zh-CN" altLang="en-US" sz="2400" b="1" dirty="0" smtClean="0"/>
              <a:t>姓名</a:t>
            </a:r>
            <a:r>
              <a:rPr lang="en-US" altLang="zh-CN" sz="2400" b="1" dirty="0" smtClean="0"/>
              <a:t>_</a:t>
            </a:r>
            <a:r>
              <a:rPr lang="zh-CN" altLang="en-US" sz="2400" b="1" dirty="0" smtClean="0"/>
              <a:t>学号</a:t>
            </a:r>
            <a:r>
              <a:rPr lang="en-US" altLang="zh-CN" sz="2400" b="1" dirty="0" smtClean="0"/>
              <a:t>.</a:t>
            </a:r>
            <a:r>
              <a:rPr lang="en-US" altLang="zh-CN" sz="2400" b="1" dirty="0" err="1" smtClean="0"/>
              <a:t>docx</a:t>
            </a:r>
            <a:endParaRPr lang="en-US" altLang="zh-CN" sz="2400" b="1" dirty="0" smtClean="0"/>
          </a:p>
          <a:p>
            <a:pPr lvl="1"/>
            <a:r>
              <a:rPr lang="zh-CN" altLang="en-US" sz="2400" b="1" dirty="0" smtClean="0"/>
              <a:t>包含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复现成功的截图</a:t>
            </a:r>
            <a:r>
              <a:rPr lang="zh-CN" altLang="en-US" sz="2400" b="1" dirty="0" smtClean="0"/>
              <a:t>，并且列出</a:t>
            </a:r>
            <a:r>
              <a:rPr lang="zh-CN" altLang="en-US" sz="2400" b="1" dirty="0" smtClean="0"/>
              <a:t>你认为漏洞复现的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关键点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r>
              <a:rPr lang="zh-CN" altLang="en-US" sz="2800" b="1" dirty="0" smtClean="0"/>
              <a:t>预备作业</a:t>
            </a: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：添加指令</a:t>
            </a:r>
            <a:endParaRPr lang="en-US" altLang="zh-CN" sz="2800" b="1" dirty="0" smtClean="0"/>
          </a:p>
          <a:p>
            <a:pPr lvl="1"/>
            <a:r>
              <a:rPr lang="zh-CN" altLang="en-US" sz="2200" b="1" dirty="0" smtClean="0">
                <a:latin typeface="Times New Roman" pitchFamily="18" charset="0"/>
                <a:cs typeface="Times New Roman" pitchFamily="18" charset="0"/>
              </a:rPr>
              <a:t>提交一个</a:t>
            </a:r>
            <a:r>
              <a:rPr lang="zh-CN" altLang="en-US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文件夹</a:t>
            </a:r>
            <a:r>
              <a:rPr lang="zh-CN" altLang="en-US" sz="22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zh-CN" altLang="en-US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压缩</a:t>
            </a:r>
            <a:r>
              <a:rPr lang="zh-CN" altLang="en-US" sz="2200" b="1" dirty="0" smtClean="0">
                <a:latin typeface="Times New Roman" pitchFamily="18" charset="0"/>
                <a:cs typeface="Times New Roman" pitchFamily="18" charset="0"/>
              </a:rPr>
              <a:t>）：</a:t>
            </a:r>
            <a:r>
              <a:rPr lang="zh-CN" altLang="en-US" sz="2200" b="1" dirty="0" smtClean="0">
                <a:latin typeface="Times New Roman" pitchFamily="18" charset="0"/>
                <a:cs typeface="Times New Roman" pitchFamily="18" charset="0"/>
              </a:rPr>
              <a:t>添加指令</a:t>
            </a:r>
            <a:r>
              <a:rPr lang="en-US" altLang="zh-CN" sz="2200" b="1" dirty="0" smtClean="0">
                <a:latin typeface="Times New Roman" pitchFamily="18" charset="0"/>
                <a:cs typeface="Times New Roman" pitchFamily="18" charset="0"/>
              </a:rPr>
              <a:t>_</a:t>
            </a:r>
            <a:r>
              <a:rPr lang="zh-CN" altLang="en-US" sz="2200" b="1" dirty="0" smtClean="0">
                <a:latin typeface="Times New Roman" pitchFamily="18" charset="0"/>
                <a:cs typeface="Times New Roman" pitchFamily="18" charset="0"/>
              </a:rPr>
              <a:t>姓名</a:t>
            </a:r>
            <a:r>
              <a:rPr lang="en-US" altLang="zh-CN" sz="2200" b="1" dirty="0" smtClean="0">
                <a:latin typeface="Times New Roman" pitchFamily="18" charset="0"/>
                <a:cs typeface="Times New Roman" pitchFamily="18" charset="0"/>
              </a:rPr>
              <a:t>_</a:t>
            </a:r>
            <a:r>
              <a:rPr lang="zh-CN" altLang="en-US" sz="2200" b="1" dirty="0" smtClean="0">
                <a:latin typeface="Times New Roman" pitchFamily="18" charset="0"/>
                <a:cs typeface="Times New Roman" pitchFamily="18" charset="0"/>
              </a:rPr>
              <a:t>学号</a:t>
            </a:r>
            <a:endParaRPr lang="en-US" altLang="zh-CN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sz="2200" b="1" dirty="0" smtClean="0">
                <a:latin typeface="Times New Roman" pitchFamily="18" charset="0"/>
                <a:cs typeface="Times New Roman" pitchFamily="18" charset="0"/>
              </a:rPr>
              <a:t>包含</a:t>
            </a:r>
            <a:r>
              <a:rPr lang="zh-CN" altLang="en-US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所有修改文件的差异信息</a:t>
            </a:r>
            <a:r>
              <a:rPr lang="zh-CN" altLang="en-US" sz="2200" b="1" dirty="0" smtClean="0">
                <a:latin typeface="Times New Roman" pitchFamily="18" charset="0"/>
                <a:cs typeface="Times New Roman" pitchFamily="18" charset="0"/>
              </a:rPr>
              <a:t>：文件名</a:t>
            </a:r>
            <a:r>
              <a:rPr lang="en-US" altLang="zh-CN" sz="2200" b="1" dirty="0" smtClean="0"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altLang="zh-CN" sz="2200" b="1" dirty="0" err="1" smtClean="0">
                <a:latin typeface="Times New Roman" pitchFamily="18" charset="0"/>
                <a:cs typeface="Times New Roman" pitchFamily="18" charset="0"/>
              </a:rPr>
              <a:t>modify.patch</a:t>
            </a:r>
            <a:endParaRPr lang="en-US" altLang="zh-CN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sz="2200" b="1" dirty="0" smtClean="0">
                <a:latin typeface="Times New Roman" pitchFamily="18" charset="0"/>
                <a:cs typeface="Times New Roman" pitchFamily="18" charset="0"/>
              </a:rPr>
              <a:t>生成*</a:t>
            </a:r>
            <a:r>
              <a:rPr lang="en-US" altLang="zh-CN" sz="2200" b="1" dirty="0" smtClean="0"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altLang="zh-CN" sz="2200" b="1" dirty="0" err="1" smtClean="0">
                <a:latin typeface="Times New Roman" pitchFamily="18" charset="0"/>
                <a:cs typeface="Times New Roman" pitchFamily="18" charset="0"/>
              </a:rPr>
              <a:t>modify.patch</a:t>
            </a:r>
            <a:r>
              <a:rPr lang="zh-CN" altLang="en-US" sz="2200" b="1" dirty="0" smtClean="0">
                <a:latin typeface="Times New Roman" pitchFamily="18" charset="0"/>
                <a:cs typeface="Times New Roman" pitchFamily="18" charset="0"/>
              </a:rPr>
              <a:t>的命令如下：</a:t>
            </a:r>
            <a:endParaRPr lang="en-US" altLang="zh-CN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altLang="zh-CN" sz="2200" b="1" dirty="0" smtClean="0">
                <a:latin typeface="Times New Roman" pitchFamily="18" charset="0"/>
                <a:cs typeface="Times New Roman" pitchFamily="18" charset="0"/>
              </a:rPr>
              <a:t>diff –u </a:t>
            </a:r>
            <a:r>
              <a:rPr lang="zh-CN" altLang="en-US" sz="2200" b="1" dirty="0" smtClean="0">
                <a:latin typeface="Times New Roman" pitchFamily="18" charset="0"/>
                <a:cs typeface="Times New Roman" pitchFamily="18" charset="0"/>
              </a:rPr>
              <a:t>修改前文件</a:t>
            </a:r>
            <a:r>
              <a:rPr lang="en-US" altLang="zh-CN" sz="2200" b="1" dirty="0" smtClean="0">
                <a:latin typeface="Times New Roman" pitchFamily="18" charset="0"/>
                <a:cs typeface="Times New Roman" pitchFamily="18" charset="0"/>
              </a:rPr>
              <a:t>.c/.h  </a:t>
            </a:r>
            <a:r>
              <a:rPr lang="zh-CN" altLang="en-US" sz="2200" b="1" dirty="0" smtClean="0">
                <a:latin typeface="Times New Roman" pitchFamily="18" charset="0"/>
                <a:cs typeface="Times New Roman" pitchFamily="18" charset="0"/>
              </a:rPr>
              <a:t>修改后文件</a:t>
            </a:r>
            <a:r>
              <a:rPr lang="en-US" altLang="zh-CN" sz="2200" b="1" dirty="0" smtClean="0">
                <a:latin typeface="Times New Roman" pitchFamily="18" charset="0"/>
                <a:cs typeface="Times New Roman" pitchFamily="18" charset="0"/>
              </a:rPr>
              <a:t>.c/.h &gt; </a:t>
            </a:r>
            <a:r>
              <a:rPr lang="zh-CN" altLang="en-US" sz="2200" b="1" dirty="0" smtClean="0">
                <a:latin typeface="Times New Roman" pitchFamily="18" charset="0"/>
                <a:cs typeface="Times New Roman" pitchFamily="18" charset="0"/>
              </a:rPr>
              <a:t>文件名</a:t>
            </a:r>
            <a:r>
              <a:rPr lang="en-US" altLang="zh-CN" sz="2200" b="1" dirty="0" smtClean="0"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altLang="zh-CN" sz="2200" b="1" dirty="0" err="1" smtClean="0">
                <a:latin typeface="Times New Roman" pitchFamily="18" charset="0"/>
                <a:cs typeface="Times New Roman" pitchFamily="18" charset="0"/>
              </a:rPr>
              <a:t>modify.patch</a:t>
            </a:r>
            <a:endParaRPr lang="en-US" altLang="zh-CN" sz="22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6537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r>
              <a:rPr lang="zh-CN" altLang="en-US" sz="4400" dirty="0" smtClean="0"/>
              <a:t>总结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141168"/>
          </a:xfrm>
        </p:spPr>
        <p:txBody>
          <a:bodyPr>
            <a:normAutofit/>
          </a:bodyPr>
          <a:lstStyle/>
          <a:p>
            <a:r>
              <a:rPr lang="zh-CN" altLang="en-US" sz="2000" b="1" dirty="0" smtClean="0"/>
              <a:t>大作业本身并不难，但是鉴于同学们对有关工具熟悉程度不同，这一预备部分是为了帮助不熟悉工具的同学先熟悉工具，对底层有一定的了解，以免做大作业时手忙脚乱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如果有任何问题，请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随时在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QQ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群里提问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r>
              <a:rPr lang="zh-CN" altLang="en-US" b="1" dirty="0" smtClean="0"/>
              <a:t>预备部分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任务列表：</a:t>
            </a:r>
            <a:endParaRPr lang="en-US" altLang="zh-CN" b="1" dirty="0" smtClean="0"/>
          </a:p>
          <a:p>
            <a:pPr lvl="1"/>
            <a:r>
              <a:rPr lang="zh-CN" altLang="en-US" b="1" dirty="0"/>
              <a:t>安</a:t>
            </a:r>
            <a:r>
              <a:rPr lang="zh-CN" altLang="en-US" b="1" dirty="0" smtClean="0"/>
              <a:t>装一个</a:t>
            </a:r>
            <a:r>
              <a:rPr lang="en-US" altLang="zh-CN" b="1" dirty="0" err="1" smtClean="0"/>
              <a:t>Ubuntu</a:t>
            </a:r>
            <a:r>
              <a:rPr lang="zh-CN" altLang="en-US" b="1" dirty="0" smtClean="0"/>
              <a:t>系统，并熟悉基本的使用</a:t>
            </a:r>
            <a:endParaRPr lang="en-US" altLang="zh-CN" b="1" dirty="0" smtClean="0"/>
          </a:p>
          <a:p>
            <a:pPr lvl="1"/>
            <a:r>
              <a:rPr lang="zh-CN" altLang="en-US" b="1" dirty="0"/>
              <a:t>学</a:t>
            </a:r>
            <a:r>
              <a:rPr lang="zh-CN" altLang="en-US" b="1" dirty="0" smtClean="0"/>
              <a:t>会使用</a:t>
            </a:r>
            <a:r>
              <a:rPr lang="en-US" altLang="zh-CN" b="1" dirty="0" err="1" smtClean="0"/>
              <a:t>gcc</a:t>
            </a:r>
            <a:r>
              <a:rPr lang="zh-CN" altLang="en-US" b="1" dirty="0" smtClean="0"/>
              <a:t>，</a:t>
            </a:r>
            <a:r>
              <a:rPr lang="en-US" altLang="zh-CN" b="1" dirty="0" err="1" smtClean="0"/>
              <a:t>gdb</a:t>
            </a:r>
            <a:r>
              <a:rPr lang="zh-CN" altLang="en-US" b="1" dirty="0" smtClean="0"/>
              <a:t>和</a:t>
            </a:r>
            <a:r>
              <a:rPr lang="en-US" altLang="zh-CN" b="1" dirty="0" err="1" smtClean="0"/>
              <a:t>git</a:t>
            </a:r>
            <a:endParaRPr lang="en-US" altLang="zh-CN" b="1" dirty="0" smtClean="0"/>
          </a:p>
          <a:p>
            <a:pPr lvl="1"/>
            <a:r>
              <a:rPr lang="zh-CN" altLang="en-US" b="1" dirty="0" smtClean="0">
                <a:solidFill>
                  <a:srgbClr val="FF0000"/>
                </a:solidFill>
              </a:rPr>
              <a:t>学习并复现</a:t>
            </a:r>
            <a:r>
              <a:rPr lang="zh-CN" altLang="en-US" b="1" dirty="0" smtClean="0">
                <a:solidFill>
                  <a:srgbClr val="FF0000"/>
                </a:solidFill>
              </a:rPr>
              <a:t>栈</a:t>
            </a:r>
            <a:r>
              <a:rPr lang="zh-CN" altLang="en-US" b="1" dirty="0" smtClean="0">
                <a:solidFill>
                  <a:srgbClr val="FF0000"/>
                </a:solidFill>
              </a:rPr>
              <a:t>溢出漏洞和代码注入攻击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b="1" dirty="0" smtClean="0">
                <a:solidFill>
                  <a:srgbClr val="FF0000"/>
                </a:solidFill>
              </a:rPr>
              <a:t>熟悉</a:t>
            </a:r>
            <a:r>
              <a:rPr lang="en-US" altLang="zh-CN" b="1" dirty="0" smtClean="0">
                <a:solidFill>
                  <a:srgbClr val="FF0000"/>
                </a:solidFill>
              </a:rPr>
              <a:t>QEMU</a:t>
            </a:r>
            <a:r>
              <a:rPr lang="zh-CN" altLang="en-US" b="1" dirty="0" smtClean="0">
                <a:solidFill>
                  <a:srgbClr val="FF0000"/>
                </a:solidFill>
              </a:rPr>
              <a:t>，并添加一条新</a:t>
            </a:r>
            <a:r>
              <a:rPr lang="zh-CN" altLang="en-US" b="1" dirty="0" smtClean="0">
                <a:solidFill>
                  <a:srgbClr val="FF0000"/>
                </a:solidFill>
              </a:rPr>
              <a:t>指令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b="1" dirty="0" smtClean="0">
                <a:solidFill>
                  <a:srgbClr val="FF0000"/>
                </a:solidFill>
              </a:rPr>
              <a:t>按时提交作业（预备部分）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243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r>
              <a:rPr lang="zh-CN" altLang="en-US" sz="4400" dirty="0" smtClean="0"/>
              <a:t>大作业总览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预备部分</a:t>
            </a:r>
            <a:endParaRPr lang="en-US" altLang="zh-CN" sz="3200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500" b="1" dirty="0" smtClean="0"/>
              <a:t>搭建并熟悉环境：</a:t>
            </a:r>
            <a:r>
              <a:rPr lang="en-US" altLang="zh-CN" sz="2500" b="1" dirty="0" err="1" smtClean="0"/>
              <a:t>Ubuntu</a:t>
            </a:r>
            <a:r>
              <a:rPr lang="en-US" altLang="zh-CN" sz="2500" b="1" dirty="0" smtClean="0"/>
              <a:t> 16.04</a:t>
            </a:r>
          </a:p>
          <a:p>
            <a:pPr lvl="1"/>
            <a:r>
              <a:rPr lang="zh-CN" altLang="en-US" sz="2500" b="1" dirty="0" smtClean="0"/>
              <a:t>学习使用常用工具：</a:t>
            </a:r>
            <a:r>
              <a:rPr lang="en-US" altLang="zh-CN" sz="2500" b="1" dirty="0" err="1" smtClean="0"/>
              <a:t>gcc</a:t>
            </a:r>
            <a:r>
              <a:rPr lang="zh-CN" altLang="en-US" sz="2500" b="1" dirty="0" smtClean="0"/>
              <a:t>，</a:t>
            </a:r>
            <a:r>
              <a:rPr lang="en-US" altLang="zh-CN" sz="2500" b="1" dirty="0" err="1" smtClean="0"/>
              <a:t>gdb</a:t>
            </a:r>
            <a:r>
              <a:rPr lang="zh-CN" altLang="en-US" sz="2500" b="1" dirty="0" smtClean="0"/>
              <a:t>，</a:t>
            </a:r>
            <a:r>
              <a:rPr lang="en-US" altLang="zh-CN" sz="2500" b="1" dirty="0" err="1" smtClean="0"/>
              <a:t>git</a:t>
            </a:r>
            <a:endParaRPr lang="en-US" altLang="zh-CN" sz="2500" b="1" dirty="0" smtClean="0"/>
          </a:p>
          <a:p>
            <a:pPr lvl="1"/>
            <a:r>
              <a:rPr lang="zh-CN" altLang="en-US" sz="2500" b="1" dirty="0" smtClean="0"/>
              <a:t>复现一个已有漏洞</a:t>
            </a:r>
            <a:r>
              <a:rPr lang="en-US" altLang="zh-CN" sz="2500" b="1" dirty="0" smtClean="0"/>
              <a:t>(</a:t>
            </a:r>
            <a:r>
              <a:rPr lang="zh-CN" altLang="en-US" sz="2500" b="1" dirty="0" smtClean="0">
                <a:solidFill>
                  <a:srgbClr val="FF0000"/>
                </a:solidFill>
              </a:rPr>
              <a:t>二选一</a:t>
            </a:r>
            <a:r>
              <a:rPr lang="en-US" altLang="zh-CN" sz="2500" b="1" dirty="0" smtClean="0"/>
              <a:t>)</a:t>
            </a:r>
          </a:p>
          <a:p>
            <a:pPr lvl="1"/>
            <a:r>
              <a:rPr lang="zh-CN" altLang="en-US" sz="2500" b="1" dirty="0" smtClean="0"/>
              <a:t>在</a:t>
            </a:r>
            <a:r>
              <a:rPr lang="en-US" altLang="zh-CN" sz="2500" b="1" dirty="0" err="1" smtClean="0"/>
              <a:t>Qemu</a:t>
            </a:r>
            <a:r>
              <a:rPr lang="zh-CN" altLang="en-US" sz="2500" b="1" dirty="0" smtClean="0"/>
              <a:t>中添加一条新指令</a:t>
            </a:r>
            <a:r>
              <a:rPr lang="en-US" altLang="zh-CN" sz="2500" b="1" dirty="0" smtClean="0"/>
              <a:t>(x86</a:t>
            </a:r>
            <a:r>
              <a:rPr lang="zh-CN" altLang="en-US" sz="2500" b="1" dirty="0" smtClean="0"/>
              <a:t>架构</a:t>
            </a:r>
            <a:r>
              <a:rPr lang="en-US" altLang="zh-CN" sz="2500" b="1" dirty="0" smtClean="0"/>
              <a:t>) (</a:t>
            </a:r>
            <a:r>
              <a:rPr lang="zh-CN" altLang="en-US" sz="2500" b="1" dirty="0" smtClean="0">
                <a:solidFill>
                  <a:srgbClr val="FF0000"/>
                </a:solidFill>
              </a:rPr>
              <a:t>二选一</a:t>
            </a:r>
            <a:r>
              <a:rPr lang="en-US" altLang="zh-CN" sz="2500" b="1" dirty="0" smtClean="0"/>
              <a:t>)</a:t>
            </a:r>
          </a:p>
          <a:p>
            <a:r>
              <a:rPr lang="zh-CN" altLang="en-US" sz="3200" b="1" dirty="0" smtClean="0"/>
              <a:t>大作业（二选一）</a:t>
            </a:r>
            <a:endParaRPr lang="en-US" altLang="zh-CN" sz="3200" b="1" dirty="0" smtClean="0"/>
          </a:p>
          <a:p>
            <a:pPr lvl="1"/>
            <a:r>
              <a:rPr lang="zh-CN" altLang="en-US" sz="2400" b="1" dirty="0" smtClean="0"/>
              <a:t>实现一个漏洞程序，并对</a:t>
            </a:r>
            <a:r>
              <a:rPr lang="zh-CN" altLang="en-US" sz="2400" b="1" dirty="0" smtClean="0"/>
              <a:t>其进行攻击</a:t>
            </a:r>
            <a:endParaRPr lang="en-US" altLang="zh-CN" sz="2400" b="1" dirty="0" smtClean="0"/>
          </a:p>
          <a:p>
            <a:pPr lvl="1"/>
            <a:r>
              <a:rPr lang="zh-CN" altLang="en-US" sz="2400" b="1" dirty="0" smtClean="0"/>
              <a:t>在</a:t>
            </a:r>
            <a:r>
              <a:rPr lang="en-US" altLang="zh-CN" sz="2400" b="1" dirty="0" err="1" smtClean="0"/>
              <a:t>Qemu</a:t>
            </a:r>
            <a:r>
              <a:rPr lang="zh-CN" altLang="en-US" sz="2400" b="1" dirty="0" smtClean="0"/>
              <a:t>中实现一个防御机制</a:t>
            </a:r>
            <a:r>
              <a:rPr lang="en-US" altLang="zh-CN" sz="2400" b="1" dirty="0" smtClean="0"/>
              <a:t>(</a:t>
            </a:r>
            <a:r>
              <a:rPr lang="zh-CN" altLang="en-US" sz="2400" b="1" dirty="0" smtClean="0"/>
              <a:t>影子栈、粗粒度</a:t>
            </a:r>
            <a:r>
              <a:rPr lang="en-US" altLang="zh-CN" sz="2400" b="1" dirty="0" smtClean="0"/>
              <a:t>CFI)</a:t>
            </a:r>
            <a:r>
              <a:rPr lang="zh-CN" altLang="en-US" sz="2400" b="1" dirty="0" smtClean="0"/>
              <a:t>，能够防御特定的攻击</a:t>
            </a:r>
            <a:endParaRPr lang="en-US" altLang="zh-CN" sz="24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357275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r>
              <a:rPr lang="zh-CN" altLang="en-US" sz="4400" dirty="0" smtClean="0"/>
              <a:t>基础知识：搭建并熟悉环境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/>
              <a:t>安装</a:t>
            </a:r>
            <a:r>
              <a:rPr lang="en-US" altLang="zh-CN" sz="2800" b="1" dirty="0" smtClean="0"/>
              <a:t>Linux</a:t>
            </a:r>
            <a:r>
              <a:rPr lang="zh-CN" altLang="en-US" sz="2800" b="1" dirty="0" smtClean="0"/>
              <a:t>操作系统：</a:t>
            </a:r>
            <a:endParaRPr lang="en-US" altLang="zh-CN" sz="2800" b="1" dirty="0" smtClean="0"/>
          </a:p>
          <a:p>
            <a:pPr lvl="1"/>
            <a:r>
              <a:rPr lang="zh-CN" altLang="en-US" sz="2500" b="1" dirty="0" smtClean="0"/>
              <a:t>为了保证兼容性，统一为：</a:t>
            </a:r>
            <a:r>
              <a:rPr lang="en-US" altLang="zh-CN" sz="2500" b="1" dirty="0" err="1" smtClean="0"/>
              <a:t>Ubuntu</a:t>
            </a:r>
            <a:r>
              <a:rPr lang="en-US" altLang="zh-CN" sz="2500" b="1" dirty="0" smtClean="0"/>
              <a:t> desktop 16.04 LTS amd64</a:t>
            </a:r>
          </a:p>
          <a:p>
            <a:r>
              <a:rPr lang="zh-CN" altLang="en-US" sz="2800" b="1" dirty="0" smtClean="0"/>
              <a:t>熟悉</a:t>
            </a:r>
            <a:r>
              <a:rPr lang="en-US" altLang="zh-CN" sz="2800" b="1" dirty="0" smtClean="0"/>
              <a:t>Linux</a:t>
            </a:r>
            <a:r>
              <a:rPr lang="zh-CN" altLang="en-US" sz="2800" b="1" dirty="0" smtClean="0"/>
              <a:t>操作系统的基本使用：</a:t>
            </a:r>
            <a:endParaRPr lang="en-US" altLang="zh-CN" sz="2800" b="1" dirty="0" smtClean="0"/>
          </a:p>
          <a:p>
            <a:pPr lvl="1"/>
            <a:r>
              <a:rPr lang="zh-CN" altLang="en-US" sz="2500" b="1" dirty="0" smtClean="0"/>
              <a:t>安装基本应用软件</a:t>
            </a:r>
            <a:endParaRPr lang="en-US" altLang="zh-CN" sz="2500" b="1" dirty="0" smtClean="0"/>
          </a:p>
          <a:p>
            <a:pPr lvl="1"/>
            <a:r>
              <a:rPr lang="zh-CN" altLang="en-US" sz="2500" b="1" dirty="0" smtClean="0"/>
              <a:t>熟悉命令行基本参数</a:t>
            </a:r>
            <a:endParaRPr lang="en-US" altLang="zh-CN" sz="2500" b="1" dirty="0" smtClean="0"/>
          </a:p>
          <a:p>
            <a:pPr lvl="1"/>
            <a:r>
              <a:rPr lang="zh-CN" altLang="en-US" sz="2500" b="1" dirty="0" smtClean="0"/>
              <a:t>使用</a:t>
            </a:r>
            <a:r>
              <a:rPr lang="en-US" altLang="zh-CN" sz="2500" b="1" dirty="0" smtClean="0"/>
              <a:t>vim</a:t>
            </a:r>
            <a:r>
              <a:rPr lang="zh-CN" altLang="en-US" sz="2500" b="1" dirty="0" smtClean="0"/>
              <a:t>编辑程序</a:t>
            </a:r>
            <a:endParaRPr lang="en-US" altLang="zh-CN" sz="25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2529671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r>
              <a:rPr lang="zh-CN" altLang="en-US" sz="4400" dirty="0" smtClean="0"/>
              <a:t>基础知识：熟悉工具</a:t>
            </a:r>
            <a:r>
              <a:rPr lang="en-US" altLang="zh-CN" sz="4400" dirty="0" smtClean="0"/>
              <a:t>GCC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/>
              <a:t>主要熟悉常用参数：</a:t>
            </a:r>
            <a:r>
              <a:rPr lang="en-US" altLang="zh-CN" sz="2800" b="1" dirty="0" smtClean="0"/>
              <a:t>-g -o -static </a:t>
            </a:r>
            <a:r>
              <a:rPr lang="zh-CN" altLang="en-US" sz="2800" b="1" dirty="0" smtClean="0"/>
              <a:t>等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会编译即可，不需要使用太复杂的编译选项，略过</a:t>
            </a:r>
            <a:endParaRPr lang="en-US" altLang="zh-CN" sz="2800" b="1" dirty="0" smtClean="0"/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不需要使用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IDE</a:t>
            </a:r>
            <a:r>
              <a:rPr lang="zh-CN" altLang="en-US" sz="2800" b="1" dirty="0" smtClean="0"/>
              <a:t>，体验一下如何控制详细的编译参数。除非你非常了解</a:t>
            </a:r>
            <a:r>
              <a:rPr lang="en-US" altLang="zh-CN" sz="2800" b="1" dirty="0" smtClean="0"/>
              <a:t>IDE</a:t>
            </a:r>
            <a:r>
              <a:rPr lang="zh-CN" altLang="en-US" sz="2800" b="1" dirty="0" smtClean="0"/>
              <a:t>和编译器。</a:t>
            </a:r>
            <a:endParaRPr lang="en-US" altLang="zh-CN" sz="2800" b="1" dirty="0" smtClean="0"/>
          </a:p>
          <a:p>
            <a:r>
              <a:rPr lang="zh-CN" altLang="en-US" sz="2800" b="1" dirty="0">
                <a:solidFill>
                  <a:srgbClr val="FF0000"/>
                </a:solidFill>
              </a:rPr>
              <a:t>不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要使用其他编译器</a:t>
            </a:r>
            <a:r>
              <a:rPr lang="zh-CN" altLang="en-US" sz="2800" b="1" dirty="0" smtClean="0"/>
              <a:t>，不同编译器可能对同一功能的实现细节不同。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582480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r>
              <a:rPr lang="zh-CN" altLang="en-US" sz="4400" dirty="0" smtClean="0"/>
              <a:t>基础知识：熟悉工具</a:t>
            </a:r>
            <a:r>
              <a:rPr lang="en-US" altLang="zh-CN" sz="4400" dirty="0" smtClean="0"/>
              <a:t>GDB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b="1" dirty="0" smtClean="0"/>
              <a:t>GDB</a:t>
            </a:r>
            <a:r>
              <a:rPr lang="zh-CN" altLang="en-US" b="1" dirty="0" smtClean="0"/>
              <a:t>是</a:t>
            </a:r>
            <a:r>
              <a:rPr lang="en-US" altLang="zh-CN" b="1" dirty="0" smtClean="0"/>
              <a:t>Linux</a:t>
            </a:r>
            <a:r>
              <a:rPr lang="zh-CN" altLang="en-US" b="1" dirty="0" smtClean="0"/>
              <a:t>下最常用的调试工具。</a:t>
            </a:r>
            <a:endParaRPr lang="en-US" altLang="zh-CN" b="1" dirty="0" smtClean="0"/>
          </a:p>
          <a:p>
            <a:r>
              <a:rPr lang="zh-CN" altLang="en-US" b="1" dirty="0" smtClean="0"/>
              <a:t>上网搜索</a:t>
            </a:r>
            <a:r>
              <a:rPr lang="en-US" altLang="zh-CN" b="1" dirty="0" smtClean="0"/>
              <a:t>GDB</a:t>
            </a:r>
            <a:r>
              <a:rPr lang="zh-CN" altLang="en-US" b="1" dirty="0" smtClean="0"/>
              <a:t>的使用</a:t>
            </a:r>
            <a:r>
              <a:rPr lang="zh-CN" altLang="en-US" b="1" dirty="0" smtClean="0"/>
              <a:t>方法，完成</a:t>
            </a:r>
            <a:r>
              <a:rPr lang="zh-CN" altLang="en-US" b="1" dirty="0" smtClean="0"/>
              <a:t>大作业并不</a:t>
            </a:r>
            <a:r>
              <a:rPr lang="zh-CN" altLang="en-US" b="1" dirty="0" smtClean="0"/>
              <a:t>需要太</a:t>
            </a:r>
            <a:r>
              <a:rPr lang="zh-CN" altLang="en-US" b="1" dirty="0" smtClean="0"/>
              <a:t>多指令。如果你之后从事相关研究或者有兴趣，可以深入学习。</a:t>
            </a:r>
            <a:endParaRPr lang="en-US" altLang="zh-CN" b="1" dirty="0" smtClean="0"/>
          </a:p>
          <a:p>
            <a:r>
              <a:rPr lang="zh-CN" altLang="en-US" b="1" dirty="0"/>
              <a:t>需</a:t>
            </a:r>
            <a:r>
              <a:rPr lang="zh-CN" altLang="en-US" b="1" dirty="0" smtClean="0"/>
              <a:t>要掌握的基本功能：</a:t>
            </a:r>
            <a:endParaRPr lang="en-US" altLang="zh-CN" b="1" dirty="0" smtClean="0"/>
          </a:p>
          <a:p>
            <a:pPr lvl="1"/>
            <a:r>
              <a:rPr lang="zh-CN" altLang="en-US" b="1" dirty="0"/>
              <a:t>打</a:t>
            </a:r>
            <a:r>
              <a:rPr lang="zh-CN" altLang="en-US" b="1" dirty="0" smtClean="0"/>
              <a:t>印寄存器状态</a:t>
            </a:r>
            <a:endParaRPr lang="en-US" altLang="zh-CN" b="1" dirty="0" smtClean="0"/>
          </a:p>
          <a:p>
            <a:pPr lvl="1"/>
            <a:r>
              <a:rPr lang="zh-CN" altLang="en-US" b="1" dirty="0"/>
              <a:t>设</a:t>
            </a:r>
            <a:r>
              <a:rPr lang="zh-CN" altLang="en-US" b="1" dirty="0" smtClean="0"/>
              <a:t>置断点，运行和单步执行</a:t>
            </a:r>
            <a:endParaRPr lang="en-US" altLang="zh-CN" b="1" dirty="0"/>
          </a:p>
          <a:p>
            <a:pPr lvl="1"/>
            <a:r>
              <a:rPr lang="zh-CN" altLang="en-US" b="1" dirty="0" smtClean="0"/>
              <a:t>打印变量的值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反</a:t>
            </a:r>
            <a:r>
              <a:rPr lang="zh-CN" altLang="en-US" b="1" dirty="0"/>
              <a:t>汇</a:t>
            </a:r>
            <a:r>
              <a:rPr lang="zh-CN" altLang="en-US" b="1" dirty="0" smtClean="0"/>
              <a:t>编</a:t>
            </a:r>
            <a:endParaRPr lang="en-US" altLang="zh-CN" b="1" dirty="0" smtClean="0"/>
          </a:p>
          <a:p>
            <a:pPr lvl="1"/>
            <a:r>
              <a:rPr lang="zh-CN" altLang="en-US" b="1" dirty="0"/>
              <a:t>打</a:t>
            </a:r>
            <a:r>
              <a:rPr lang="zh-CN" altLang="en-US" b="1" dirty="0" smtClean="0"/>
              <a:t>印任意内存值（打印出当前栈的内容）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3735947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r>
              <a:rPr lang="zh-CN" altLang="en-US" sz="4400" dirty="0" smtClean="0"/>
              <a:t>基础知识：熟悉工具</a:t>
            </a:r>
            <a:r>
              <a:rPr lang="en-US" altLang="zh-CN" sz="4400" dirty="0" smtClean="0"/>
              <a:t>GIT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b="1" dirty="0" smtClean="0"/>
              <a:t>GIT</a:t>
            </a:r>
            <a:r>
              <a:rPr lang="zh-CN" altLang="en-US" b="1" dirty="0" smtClean="0"/>
              <a:t>是最流行的版本控制工具。如果希望在</a:t>
            </a:r>
            <a:r>
              <a:rPr lang="en-US" altLang="zh-CN" b="1" dirty="0" err="1" smtClean="0"/>
              <a:t>GitHub</a:t>
            </a:r>
            <a:r>
              <a:rPr lang="zh-CN" altLang="en-US" b="1" dirty="0" smtClean="0"/>
              <a:t>上发布或者借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chao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鉴</a:t>
            </a:r>
            <a:r>
              <a:rPr lang="en-US" altLang="zh-CN" b="1" dirty="0" smtClean="0"/>
              <a:t>(xi)</a:t>
            </a:r>
            <a:r>
              <a:rPr lang="zh-CN" altLang="en-US" b="1" dirty="0" smtClean="0"/>
              <a:t>开源程序，</a:t>
            </a:r>
            <a:r>
              <a:rPr lang="en-US" altLang="zh-CN" b="1" dirty="0" smtClean="0"/>
              <a:t>GIT</a:t>
            </a:r>
            <a:r>
              <a:rPr lang="zh-CN" altLang="en-US" b="1" dirty="0" smtClean="0"/>
              <a:t>是必不可少的工具。</a:t>
            </a:r>
            <a:endParaRPr lang="en-US" altLang="zh-CN" b="1" dirty="0" smtClean="0"/>
          </a:p>
          <a:p>
            <a:r>
              <a:rPr lang="zh-CN" altLang="en-US" b="1" dirty="0" smtClean="0"/>
              <a:t>学习使用</a:t>
            </a:r>
            <a:r>
              <a:rPr lang="en-US" altLang="zh-CN" b="1" dirty="0" smtClean="0"/>
              <a:t>GIT</a:t>
            </a:r>
            <a:r>
              <a:rPr lang="zh-CN" altLang="en-US" b="1" dirty="0" smtClean="0"/>
              <a:t>的基础功能：</a:t>
            </a:r>
            <a:endParaRPr lang="en-US" altLang="zh-CN" b="1" dirty="0" smtClean="0"/>
          </a:p>
          <a:p>
            <a:pPr lvl="1"/>
            <a:r>
              <a:rPr lang="en-US" altLang="zh-CN" b="1" dirty="0" smtClean="0"/>
              <a:t>clone</a:t>
            </a:r>
          </a:p>
          <a:p>
            <a:pPr lvl="1"/>
            <a:r>
              <a:rPr lang="zh-CN" altLang="en-US" b="1" dirty="0"/>
              <a:t>提</a:t>
            </a:r>
            <a:r>
              <a:rPr lang="zh-CN" altLang="en-US" b="1" dirty="0" smtClean="0"/>
              <a:t>交</a:t>
            </a:r>
            <a:endParaRPr lang="en-US" altLang="zh-CN" b="1" dirty="0" smtClean="0"/>
          </a:p>
          <a:p>
            <a:pPr lvl="1"/>
            <a:r>
              <a:rPr lang="zh-CN" altLang="en-US" b="1" dirty="0"/>
              <a:t>回</a:t>
            </a:r>
            <a:r>
              <a:rPr lang="zh-CN" altLang="en-US" b="1" dirty="0" smtClean="0"/>
              <a:t>退</a:t>
            </a:r>
            <a:endParaRPr lang="en-US" altLang="zh-CN" b="1" dirty="0" smtClean="0"/>
          </a:p>
          <a:p>
            <a:pPr lvl="1"/>
            <a:r>
              <a:rPr lang="en-US" altLang="zh-CN" b="1" dirty="0" smtClean="0"/>
              <a:t>push/pull </a:t>
            </a:r>
            <a:r>
              <a:rPr lang="zh-CN" altLang="en-US" b="1" dirty="0" smtClean="0"/>
              <a:t>等</a:t>
            </a:r>
            <a:endParaRPr lang="en-US" altLang="zh-CN" b="1" dirty="0"/>
          </a:p>
          <a:p>
            <a:r>
              <a:rPr lang="zh-CN" altLang="en-US" b="1" dirty="0" smtClean="0"/>
              <a:t>进阶：在</a:t>
            </a:r>
            <a:r>
              <a:rPr lang="en-US" altLang="zh-CN" b="1" dirty="0" err="1" smtClean="0"/>
              <a:t>github</a:t>
            </a:r>
            <a:r>
              <a:rPr lang="zh-CN" altLang="en-US" b="1" dirty="0" smtClean="0"/>
              <a:t>上</a:t>
            </a:r>
            <a:r>
              <a:rPr lang="en-US" altLang="zh-CN" b="1" dirty="0" smtClean="0"/>
              <a:t>fork</a:t>
            </a:r>
            <a:r>
              <a:rPr lang="zh-CN" altLang="en-US" b="1" dirty="0" smtClean="0"/>
              <a:t>出自己的库，用</a:t>
            </a:r>
            <a:r>
              <a:rPr lang="en-US" altLang="zh-CN" b="1" dirty="0" smtClean="0"/>
              <a:t>push/pull</a:t>
            </a:r>
            <a:r>
              <a:rPr lang="zh-CN" altLang="en-US" b="1" dirty="0" smtClean="0"/>
              <a:t>对自己的库进行更新。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425310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r>
              <a:rPr lang="zh-CN" altLang="en-US" sz="4400" dirty="0" smtClean="0"/>
              <a:t>预备部分</a:t>
            </a:r>
            <a:r>
              <a:rPr lang="en-US" altLang="zh-CN" sz="4400" dirty="0" smtClean="0"/>
              <a:t>1</a:t>
            </a:r>
            <a:r>
              <a:rPr lang="zh-CN" altLang="en-US" sz="4400" dirty="0" smtClean="0"/>
              <a:t>：</a:t>
            </a:r>
            <a:r>
              <a:rPr lang="zh-CN" altLang="en-US" sz="4400" dirty="0"/>
              <a:t>复</a:t>
            </a:r>
            <a:r>
              <a:rPr lang="zh-CN" altLang="en-US" sz="4400" dirty="0" smtClean="0"/>
              <a:t>现一个漏洞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课程网站</a:t>
            </a:r>
            <a:r>
              <a:rPr lang="zh-CN" altLang="en-US" b="1" dirty="0" smtClean="0"/>
              <a:t>上有一</a:t>
            </a:r>
            <a:r>
              <a:rPr lang="zh-CN" altLang="en-US" b="1" dirty="0" smtClean="0"/>
              <a:t>个栈溢出漏洞的程序样例，和一个代码注入攻击的输入样例</a:t>
            </a:r>
            <a:endParaRPr lang="en-US" altLang="zh-CN" b="1" dirty="0" smtClean="0"/>
          </a:p>
          <a:p>
            <a:pPr lvl="1"/>
            <a:r>
              <a:rPr lang="zh-CN" altLang="en-US" sz="2000" b="1" dirty="0" smtClean="0"/>
              <a:t>关闭各种保护机制，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编译</a:t>
            </a:r>
            <a:r>
              <a:rPr lang="zh-CN" altLang="en-US" sz="2000" b="1" dirty="0" smtClean="0"/>
              <a:t>这一漏洞程序</a:t>
            </a:r>
            <a:endParaRPr lang="en-US" altLang="zh-CN" sz="2000" b="1" dirty="0" smtClean="0"/>
          </a:p>
          <a:p>
            <a:pPr lvl="1"/>
            <a:r>
              <a:rPr lang="zh-CN" altLang="en-US" sz="2000" b="1" dirty="0"/>
              <a:t>结</a:t>
            </a:r>
            <a:r>
              <a:rPr lang="zh-CN" altLang="en-US" sz="2000" b="1" dirty="0" smtClean="0"/>
              <a:t>合课程内容，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运行跑通</a:t>
            </a:r>
            <a:r>
              <a:rPr lang="zh-CN" altLang="en-US" sz="2000" b="1" dirty="0" smtClean="0"/>
              <a:t>这一漏洞，让</a:t>
            </a:r>
            <a:r>
              <a:rPr lang="en-US" altLang="zh-CN" sz="2000" b="1" dirty="0" err="1" smtClean="0"/>
              <a:t>shellcode</a:t>
            </a:r>
            <a:r>
              <a:rPr lang="zh-CN" altLang="en-US" sz="2000" b="1" dirty="0" smtClean="0"/>
              <a:t>执行</a:t>
            </a:r>
            <a:r>
              <a:rPr lang="zh-CN" altLang="en-US" sz="2000" b="1" dirty="0" smtClean="0"/>
              <a:t>成功</a:t>
            </a:r>
            <a:endParaRPr lang="en-US" altLang="zh-CN" sz="2000" b="1" dirty="0" smtClean="0"/>
          </a:p>
          <a:p>
            <a:pPr lvl="1"/>
            <a:r>
              <a:rPr lang="zh-CN" altLang="en-US" sz="2000" b="1" dirty="0" smtClean="0"/>
              <a:t>攻击</a:t>
            </a:r>
            <a:r>
              <a:rPr lang="zh-CN" altLang="en-US" sz="2000" b="1" dirty="0" smtClean="0"/>
              <a:t>成功后，会</a:t>
            </a:r>
            <a:r>
              <a:rPr lang="zh-CN" altLang="en-US" sz="2000" b="1" dirty="0" smtClean="0"/>
              <a:t>在</a:t>
            </a:r>
            <a:r>
              <a:rPr lang="en-US" altLang="zh-CN" sz="2000" b="1" dirty="0" smtClean="0"/>
              <a:t>output</a:t>
            </a:r>
            <a:r>
              <a:rPr lang="zh-CN" altLang="en-US" sz="2000" b="1" dirty="0" smtClean="0"/>
              <a:t>文件夹中</a:t>
            </a:r>
            <a:r>
              <a:rPr lang="zh-CN" altLang="en-US" sz="2000" b="1" dirty="0" smtClean="0"/>
              <a:t>生成一个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新文件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000" b="1" dirty="0" smtClean="0"/>
              <a:t>注意：</a:t>
            </a:r>
            <a:r>
              <a:rPr lang="zh-CN" altLang="en-US" sz="2000" b="1" dirty="0" smtClean="0"/>
              <a:t>这个漏洞</a:t>
            </a:r>
            <a:r>
              <a:rPr lang="zh-CN" altLang="en-US" sz="2000" b="1" dirty="0" smtClean="0"/>
              <a:t>程序有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bug</a:t>
            </a:r>
            <a:r>
              <a:rPr lang="zh-CN" altLang="en-US" sz="2000" b="1" dirty="0" smtClean="0"/>
              <a:t>，直接运行不会成功</a:t>
            </a:r>
            <a:r>
              <a:rPr lang="zh-CN" altLang="en-US" sz="2000" b="1" dirty="0" smtClean="0"/>
              <a:t>，需要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部分修改和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调试</a:t>
            </a:r>
            <a:endParaRPr lang="en-US" altLang="zh-CN" sz="2000" b="1" dirty="0" smtClean="0"/>
          </a:p>
          <a:p>
            <a:r>
              <a:rPr lang="zh-CN" altLang="en-US" b="1" dirty="0" smtClean="0"/>
              <a:t>要求：在</a:t>
            </a:r>
            <a:r>
              <a:rPr lang="en-US" altLang="zh-CN" b="1" dirty="0" err="1" smtClean="0">
                <a:solidFill>
                  <a:srgbClr val="FF0000"/>
                </a:solidFill>
              </a:rPr>
              <a:t>gdb</a:t>
            </a:r>
            <a:r>
              <a:rPr lang="zh-CN" altLang="en-US" b="1" dirty="0" smtClean="0">
                <a:solidFill>
                  <a:srgbClr val="FF0000"/>
                </a:solidFill>
              </a:rPr>
              <a:t>调试环境</a:t>
            </a:r>
            <a:r>
              <a:rPr lang="zh-CN" altLang="en-US" b="1" dirty="0" smtClean="0"/>
              <a:t>下运行成功</a:t>
            </a:r>
            <a:endParaRPr lang="en-US" altLang="zh-CN" b="1" dirty="0" smtClean="0"/>
          </a:p>
          <a:p>
            <a:r>
              <a:rPr lang="zh-CN" altLang="en-US" b="1" dirty="0" smtClean="0"/>
              <a:t>进阶：在</a:t>
            </a:r>
            <a:r>
              <a:rPr lang="zh-CN" altLang="en-US" b="1" dirty="0" smtClean="0">
                <a:solidFill>
                  <a:srgbClr val="FF0000"/>
                </a:solidFill>
              </a:rPr>
              <a:t>正常环境</a:t>
            </a:r>
            <a:r>
              <a:rPr lang="zh-CN" altLang="en-US" b="1" dirty="0" smtClean="0"/>
              <a:t>下运行成功</a:t>
            </a:r>
            <a:r>
              <a:rPr lang="zh-CN" altLang="en-US" b="1" dirty="0" smtClean="0"/>
              <a:t>（注意：</a:t>
            </a:r>
            <a:r>
              <a:rPr lang="en-US" altLang="zh-CN" b="1" dirty="0" err="1" smtClean="0"/>
              <a:t>gdb</a:t>
            </a:r>
            <a:r>
              <a:rPr lang="zh-CN" altLang="en-US" b="1" dirty="0" smtClean="0"/>
              <a:t>调试环境和正常环境有一定的区别）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2370201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97858" y="1643050"/>
            <a:ext cx="8003232" cy="4757758"/>
          </a:xfrm>
        </p:spPr>
        <p:txBody>
          <a:bodyPr>
            <a:normAutofit/>
          </a:bodyPr>
          <a:lstStyle/>
          <a:p>
            <a:r>
              <a:rPr lang="en-US" altLang="zh-CN" sz="2800" b="1" dirty="0"/>
              <a:t>QEMU</a:t>
            </a:r>
            <a:r>
              <a:rPr lang="zh-CN" altLang="en-US" sz="2800" b="1" dirty="0"/>
              <a:t>模拟器：</a:t>
            </a:r>
            <a:endParaRPr lang="en-US" altLang="zh-CN" sz="2800" b="1" dirty="0"/>
          </a:p>
          <a:p>
            <a:pPr lvl="1"/>
            <a:r>
              <a:rPr lang="en-US" altLang="zh-CN" sz="2400" b="1" dirty="0">
                <a:solidFill>
                  <a:srgbClr val="FF0000"/>
                </a:solidFill>
              </a:rPr>
              <a:t>QEMU</a:t>
            </a:r>
            <a:r>
              <a:rPr lang="zh-CN" altLang="en-US" sz="2400" b="1" dirty="0"/>
              <a:t>是一个开源</a:t>
            </a:r>
            <a:r>
              <a:rPr lang="zh-CN" altLang="en-US" sz="2400" b="1" dirty="0" smtClean="0"/>
              <a:t>的</a:t>
            </a:r>
            <a:r>
              <a:rPr lang="en-US" altLang="zh-CN" sz="2400" b="1" dirty="0" smtClean="0"/>
              <a:t>CPU</a:t>
            </a:r>
            <a:r>
              <a:rPr lang="zh-CN" altLang="en-US" sz="2400" b="1" dirty="0" smtClean="0"/>
              <a:t>模拟器</a:t>
            </a:r>
            <a:r>
              <a:rPr lang="zh-CN" altLang="en-US" sz="2400" b="1" dirty="0"/>
              <a:t>和</a:t>
            </a:r>
            <a:r>
              <a:rPr lang="zh-CN" altLang="en-US" sz="2400" b="1" dirty="0" smtClean="0"/>
              <a:t>虚拟机</a:t>
            </a:r>
            <a:endParaRPr lang="en-US" altLang="zh-CN" sz="2400" b="1" dirty="0"/>
          </a:p>
          <a:p>
            <a:pPr lvl="2"/>
            <a:r>
              <a:rPr lang="zh-CN" altLang="en-US" sz="2100" b="1" dirty="0">
                <a:solidFill>
                  <a:srgbClr val="FF0000"/>
                </a:solidFill>
              </a:rPr>
              <a:t>用户态模拟器：</a:t>
            </a:r>
            <a:r>
              <a:rPr lang="zh-CN" altLang="en-US" sz="2100" b="1" dirty="0"/>
              <a:t>利用动态翻译模块</a:t>
            </a:r>
            <a:r>
              <a:rPr lang="en-US" altLang="zh-CN" sz="2100" b="1" dirty="0"/>
              <a:t>TCG(Tiny Code Generator)</a:t>
            </a:r>
            <a:r>
              <a:rPr lang="zh-CN" altLang="en-US" sz="2100" b="1" dirty="0"/>
              <a:t>在宿主机上执行不同架构编译的</a:t>
            </a:r>
            <a:r>
              <a:rPr lang="zh-CN" altLang="en-US" sz="2100" b="1" dirty="0" smtClean="0"/>
              <a:t>程序，支持各种常见的指令集</a:t>
            </a:r>
            <a:endParaRPr lang="en-US" altLang="zh-CN" sz="2100" b="1" dirty="0"/>
          </a:p>
          <a:p>
            <a:pPr lvl="2"/>
            <a:r>
              <a:rPr lang="zh-CN" altLang="en-US" sz="2100" b="1" dirty="0">
                <a:solidFill>
                  <a:srgbClr val="FF0000"/>
                </a:solidFill>
              </a:rPr>
              <a:t>系统态虚拟机：</a:t>
            </a:r>
            <a:r>
              <a:rPr lang="zh-CN" altLang="en-US" sz="2100" b="1" dirty="0"/>
              <a:t>可以在其上执行基于任何架构的任何操作系统，并且可以利用</a:t>
            </a:r>
            <a:r>
              <a:rPr lang="en-US" altLang="zh-CN" sz="2100" b="1" dirty="0"/>
              <a:t>KVM</a:t>
            </a:r>
            <a:r>
              <a:rPr lang="zh-CN" altLang="en-US" sz="2100" b="1" dirty="0"/>
              <a:t>和</a:t>
            </a:r>
            <a:r>
              <a:rPr lang="en-US" altLang="zh-CN" sz="2100" b="1" dirty="0"/>
              <a:t>XEN</a:t>
            </a:r>
            <a:r>
              <a:rPr lang="zh-CN" altLang="en-US" sz="2100" b="1" dirty="0"/>
              <a:t>硬件虚拟化支持，实现接近主机的执行</a:t>
            </a:r>
            <a:r>
              <a:rPr lang="zh-CN" altLang="en-US" sz="2100" b="1" dirty="0" smtClean="0"/>
              <a:t>性能</a:t>
            </a:r>
            <a:endParaRPr lang="en-US" altLang="zh-CN" sz="2100" b="1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r>
              <a:rPr lang="zh-CN" altLang="en-US" sz="4400" dirty="0" smtClean="0"/>
              <a:t>预备部分</a:t>
            </a:r>
            <a:r>
              <a:rPr lang="en-US" altLang="zh-CN" sz="4400" dirty="0" smtClean="0"/>
              <a:t>2</a:t>
            </a:r>
            <a:r>
              <a:rPr lang="zh-CN" altLang="en-US" sz="4400" dirty="0" smtClean="0"/>
              <a:t>：</a:t>
            </a:r>
            <a:r>
              <a:rPr lang="en-US" altLang="zh-CN" sz="4400" dirty="0" smtClean="0"/>
              <a:t>QEMU</a:t>
            </a:r>
            <a:r>
              <a:rPr lang="zh-CN" altLang="en-US" sz="4400" dirty="0" smtClean="0"/>
              <a:t>模拟器</a:t>
            </a:r>
            <a:endParaRPr lang="zh-CN" altLang="en-US" sz="4400" dirty="0"/>
          </a:p>
        </p:txBody>
      </p:sp>
    </p:spTree>
    <p:extLst>
      <p:ext uri="{BB962C8B-B14F-4D97-AF65-F5344CB8AC3E}">
        <p14:creationId xmlns="" xmlns:p14="http://schemas.microsoft.com/office/powerpoint/2010/main" val="3109900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98376" y="1412776"/>
            <a:ext cx="8147248" cy="5302372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安装编译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QEMU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模拟器：</a:t>
            </a:r>
            <a:endParaRPr lang="en-US" altLang="zh-CN" sz="2000" b="1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下载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qemu-2.7.0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dirty="0" smtClean="0">
                <a:hlinkClick r:id="rId2"/>
              </a:rPr>
              <a:t>https://download.qemu.org</a:t>
            </a:r>
            <a:r>
              <a:rPr lang="en-US" dirty="0" smtClean="0">
                <a:hlinkClick r:id="rId2"/>
              </a:rPr>
              <a:t>/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731520" lvl="2" indent="0">
              <a:buNone/>
            </a:pP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安装依赖包</a:t>
            </a: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apt-get install git libglib2.0-dev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libfdt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-dev libpixman-1-dev zlib1g-dev</a:t>
            </a:r>
          </a:p>
          <a:p>
            <a:pPr lvl="2"/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apt-get install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libnfs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-dev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libiscsi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-dev</a:t>
            </a:r>
          </a:p>
          <a:p>
            <a:pPr marL="731520" lvl="2" indent="0">
              <a:buNone/>
            </a:pP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配置编译</a:t>
            </a: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tar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xzf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qemu-2.7.0.tar.gz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cd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qemu-2.7.0/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./configure --target-list=x86_64-linux-user --disable-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werror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make</a:t>
            </a:r>
          </a:p>
          <a:p>
            <a:pPr marL="731520" lvl="2" indent="0">
              <a:buNone/>
            </a:pP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安装测试</a:t>
            </a: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make install</a:t>
            </a:r>
          </a:p>
          <a:p>
            <a:pPr lvl="2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echo '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main() {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("hello qemu\n"); }' &gt;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hello.c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gcc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-o hello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hello.c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qemu-x86_64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hello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vert="horz" anchor="b">
            <a:normAutofit/>
          </a:bodyPr>
          <a:lstStyle/>
          <a:p>
            <a:r>
              <a:rPr lang="zh-CN" altLang="en-US" sz="4400" dirty="0" smtClean="0"/>
              <a:t>预备部分</a:t>
            </a:r>
            <a:r>
              <a:rPr lang="en-US" altLang="zh-CN" sz="4400" dirty="0" smtClean="0"/>
              <a:t>2</a:t>
            </a:r>
            <a:r>
              <a:rPr lang="zh-CN" altLang="en-US" sz="4400" dirty="0" smtClean="0"/>
              <a:t>：</a:t>
            </a:r>
            <a:r>
              <a:rPr lang="en-US" altLang="zh-CN" sz="4400" dirty="0" smtClean="0"/>
              <a:t>QEMU</a:t>
            </a:r>
            <a:r>
              <a:rPr lang="zh-CN" altLang="en-US" sz="4400" dirty="0" smtClean="0"/>
              <a:t>模拟器</a:t>
            </a:r>
            <a:endParaRPr lang="zh-CN" altLang="en-US" sz="4400" dirty="0"/>
          </a:p>
        </p:txBody>
      </p:sp>
    </p:spTree>
    <p:extLst>
      <p:ext uri="{BB962C8B-B14F-4D97-AF65-F5344CB8AC3E}">
        <p14:creationId xmlns="" xmlns:p14="http://schemas.microsoft.com/office/powerpoint/2010/main" val="9351852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1275</TotalTime>
  <Words>1032</Words>
  <Application>Microsoft Office PowerPoint</Application>
  <PresentationFormat>全屏显示(4:3)</PresentationFormat>
  <Paragraphs>106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凸显</vt:lpstr>
      <vt:lpstr>课程大作业 （预备部分）</vt:lpstr>
      <vt:lpstr>大作业总览</vt:lpstr>
      <vt:lpstr>基础知识：搭建并熟悉环境</vt:lpstr>
      <vt:lpstr>基础知识：熟悉工具GCC</vt:lpstr>
      <vt:lpstr>基础知识：熟悉工具GDB</vt:lpstr>
      <vt:lpstr>基础知识：熟悉工具GIT</vt:lpstr>
      <vt:lpstr>预备部分1：复现一个漏洞</vt:lpstr>
      <vt:lpstr>预备部分2：QEMU模拟器</vt:lpstr>
      <vt:lpstr>预备部分2：QEMU模拟器</vt:lpstr>
      <vt:lpstr>预备部分2：添加新指令</vt:lpstr>
      <vt:lpstr>预备部分2：添加新指令</vt:lpstr>
      <vt:lpstr>预备部分：作业提交</vt:lpstr>
      <vt:lpstr>预备部分：作业提交</vt:lpstr>
      <vt:lpstr>总结</vt:lpstr>
    </vt:vector>
  </TitlesOfParts>
  <Company>iie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chenliwei</dc:creator>
  <cp:lastModifiedBy>unknown</cp:lastModifiedBy>
  <cp:revision>80</cp:revision>
  <dcterms:created xsi:type="dcterms:W3CDTF">2016-12-26T02:59:20Z</dcterms:created>
  <dcterms:modified xsi:type="dcterms:W3CDTF">2018-03-20T05:53:25Z</dcterms:modified>
</cp:coreProperties>
</file>