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64" r:id="rId3"/>
    <p:sldId id="343" r:id="rId4"/>
    <p:sldId id="259" r:id="rId5"/>
    <p:sldId id="260" r:id="rId6"/>
    <p:sldId id="299" r:id="rId7"/>
    <p:sldId id="300" r:id="rId8"/>
    <p:sldId id="267" r:id="rId9"/>
    <p:sldId id="265" r:id="rId10"/>
    <p:sldId id="266" r:id="rId11"/>
    <p:sldId id="269" r:id="rId12"/>
    <p:sldId id="268" r:id="rId13"/>
    <p:sldId id="261"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3" r:id="rId27"/>
    <p:sldId id="298" r:id="rId28"/>
    <p:sldId id="294" r:id="rId29"/>
    <p:sldId id="295" r:id="rId30"/>
    <p:sldId id="296" r:id="rId31"/>
    <p:sldId id="297" r:id="rId32"/>
    <p:sldId id="274" r:id="rId33"/>
    <p:sldId id="257" r:id="rId34"/>
    <p:sldId id="275" r:id="rId35"/>
    <p:sldId id="276" r:id="rId36"/>
    <p:sldId id="258" r:id="rId37"/>
    <p:sldId id="279" r:id="rId38"/>
    <p:sldId id="278" r:id="rId39"/>
    <p:sldId id="277" r:id="rId40"/>
    <p:sldId id="307" r:id="rId41"/>
    <p:sldId id="306" r:id="rId42"/>
    <p:sldId id="305" r:id="rId43"/>
    <p:sldId id="308" r:id="rId44"/>
    <p:sldId id="262" r:id="rId45"/>
    <p:sldId id="309" r:id="rId46"/>
    <p:sldId id="303" r:id="rId47"/>
    <p:sldId id="304" r:id="rId48"/>
    <p:sldId id="302" r:id="rId49"/>
    <p:sldId id="310" r:id="rId50"/>
    <p:sldId id="391" r:id="rId51"/>
    <p:sldId id="390"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660"/>
  </p:normalViewPr>
  <p:slideViewPr>
    <p:cSldViewPr>
      <p:cViewPr varScale="1">
        <p:scale>
          <a:sx n="68" d="100"/>
          <a:sy n="68" d="100"/>
        </p:scale>
        <p:origin x="137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F674DE-400B-4287-B8B2-C92FF6F5B8EF}" type="datetimeFigureOut">
              <a:rPr lang="zh-CN" altLang="en-US" smtClean="0"/>
              <a:t>2018/5/28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925777-5F0D-4603-9D88-F782FD7E757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思考</a:t>
            </a:r>
            <a:r>
              <a:rPr lang="en-US" altLang="zh-CN"/>
              <a:t>1</a:t>
            </a:r>
            <a:r>
              <a:rPr lang="zh-CN" altLang="en-US"/>
              <a:t>：共享（地址空间、</a:t>
            </a:r>
            <a:r>
              <a:rPr lang="en-US" altLang="zh-CN"/>
              <a:t>cache</a:t>
            </a:r>
            <a:r>
              <a:rPr lang="zh-CN" altLang="en-US"/>
              <a:t>、</a:t>
            </a:r>
            <a:r>
              <a:rPr lang="en-US" altLang="zh-CN"/>
              <a:t>BHB</a:t>
            </a:r>
            <a:r>
              <a:rPr lang="zh-CN" altLang="en-US"/>
              <a:t>表）</a:t>
            </a: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2D5638-B027-4F75-BE6E-BDDEE3355D68}" type="slidenum">
              <a:rPr lang="zh-CN" altLang="en-US"/>
              <a:t>19</a:t>
            </a:fld>
            <a:endParaRPr lang="en-US" altLang="zh-CN"/>
          </a:p>
        </p:txBody>
      </p:sp>
      <p:sp>
        <p:nvSpPr>
          <p:cNvPr id="667650" name="Rectangle 2"/>
          <p:cNvSpPr>
            <a:spLocks noGrp="1" noRot="1" noChangeAspect="1" noChangeArrowheads="1" noTextEdit="1"/>
          </p:cNvSpPr>
          <p:nvPr>
            <p:ph type="sldImg"/>
          </p:nvPr>
        </p:nvSpPr>
        <p:spPr/>
      </p:sp>
      <p:sp>
        <p:nvSpPr>
          <p:cNvPr id="667651" name="Rectangle 3"/>
          <p:cNvSpPr>
            <a:spLocks noGrp="1" noChangeArrowheads="1"/>
          </p:cNvSpPr>
          <p:nvPr>
            <p:ph type="body" idx="1"/>
          </p:nvPr>
        </p:nvSpPr>
        <p:spPr>
          <a:xfrm>
            <a:off x="685800" y="4343400"/>
            <a:ext cx="5486400" cy="4114800"/>
          </a:xfrm>
        </p:spPr>
        <p:txBody>
          <a:bodyPr/>
          <a:lstStyle/>
          <a:p>
            <a:r>
              <a:rPr lang="zh-CN" altLang="en-US"/>
              <a:t>将一些密码运算和操作</a:t>
            </a:r>
            <a:r>
              <a:rPr lang="en-US" altLang="zh-CN"/>
              <a:t>—</a:t>
            </a:r>
            <a:r>
              <a:rPr lang="zh-CN" altLang="en-US"/>
              <a:t>模指数运算（</a:t>
            </a:r>
            <a:r>
              <a:rPr lang="en-US" altLang="zh-CN"/>
              <a:t>RSA</a:t>
            </a:r>
            <a:r>
              <a:rPr lang="zh-CN" altLang="en-US"/>
              <a:t>加密签名、</a:t>
            </a:r>
            <a:r>
              <a:rPr lang="en-US" altLang="zh-CN"/>
              <a:t>DSA</a:t>
            </a:r>
            <a:r>
              <a:rPr lang="zh-CN" altLang="en-US"/>
              <a:t>签名、</a:t>
            </a:r>
            <a:r>
              <a:rPr lang="en-US" altLang="zh-CN"/>
              <a:t>Diffie-Hellman</a:t>
            </a:r>
            <a:r>
              <a:rPr lang="zh-CN" altLang="en-US"/>
              <a:t>签名等）集中的用</a:t>
            </a:r>
            <a:r>
              <a:rPr lang="en-US" altLang="zh-CN"/>
              <a:t>Cryptographic Accelerator</a:t>
            </a:r>
            <a:r>
              <a:rPr lang="zh-CN" altLang="en-US"/>
              <a:t>处理，提高效率和增强安全性。如果在通用系统上处理一旦密钥长度超过了系统的处理字长，速度就会变得很慢。 </a:t>
            </a: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27ED14-387B-42A8-8A3D-696C5725014F}" type="slidenum">
              <a:rPr lang="zh-CN" altLang="en-US"/>
              <a:t>21</a:t>
            </a:fld>
            <a:endParaRPr lang="en-US" altLang="zh-CN"/>
          </a:p>
        </p:txBody>
      </p:sp>
      <p:sp>
        <p:nvSpPr>
          <p:cNvPr id="672770" name="Rectangle 2"/>
          <p:cNvSpPr>
            <a:spLocks noGrp="1" noRot="1" noChangeAspect="1" noChangeArrowheads="1" noTextEdit="1"/>
          </p:cNvSpPr>
          <p:nvPr>
            <p:ph type="sldImg"/>
          </p:nvPr>
        </p:nvSpPr>
        <p:spPr/>
      </p:sp>
      <p:sp>
        <p:nvSpPr>
          <p:cNvPr id="672771" name="Rectangle 3"/>
          <p:cNvSpPr>
            <a:spLocks noGrp="1" noChangeArrowheads="1"/>
          </p:cNvSpPr>
          <p:nvPr>
            <p:ph type="body" idx="1"/>
          </p:nvPr>
        </p:nvSpPr>
        <p:spPr>
          <a:xfrm>
            <a:off x="685800" y="4343400"/>
            <a:ext cx="5486400" cy="4114800"/>
          </a:xfrm>
        </p:spPr>
        <p:txBody>
          <a:bodyPr/>
          <a:lstStyle/>
          <a:p>
            <a:r>
              <a:rPr lang="zh-CN" altLang="en-US"/>
              <a:t>当正版软件运行时，必须和</a:t>
            </a:r>
            <a:r>
              <a:rPr lang="en-US" altLang="zh-CN"/>
              <a:t>dongle</a:t>
            </a:r>
            <a:r>
              <a:rPr lang="zh-CN" altLang="en-US"/>
              <a:t>交互，</a:t>
            </a:r>
            <a:r>
              <a:rPr lang="en-US" altLang="zh-CN"/>
              <a:t>dongle</a:t>
            </a:r>
            <a:r>
              <a:rPr lang="zh-CN" altLang="en-US"/>
              <a:t>正确应答后才能正确运行软件。如果没有</a:t>
            </a:r>
            <a:r>
              <a:rPr lang="en-US" altLang="zh-CN"/>
              <a:t>Dongles</a:t>
            </a:r>
            <a:r>
              <a:rPr lang="zh-CN" altLang="en-US"/>
              <a:t>的正确应答，软件无法运行。</a:t>
            </a:r>
          </a:p>
          <a:p>
            <a:r>
              <a:rPr lang="en-US" altLang="zh-CN"/>
              <a:t>Dongles</a:t>
            </a:r>
            <a:r>
              <a:rPr lang="zh-CN" altLang="en-US"/>
              <a:t>要求一定程度的物理安全（如果敌手能够通过物理攻击掌握</a:t>
            </a:r>
            <a:r>
              <a:rPr lang="en-US" altLang="zh-CN"/>
              <a:t>Dongle</a:t>
            </a:r>
            <a:r>
              <a:rPr lang="zh-CN" altLang="en-US"/>
              <a:t>的应答信号，</a:t>
            </a:r>
            <a:r>
              <a:rPr lang="en-US" altLang="zh-CN"/>
              <a:t>Dongles</a:t>
            </a:r>
            <a:r>
              <a:rPr lang="zh-CN" altLang="en-US"/>
              <a:t>实际上就已经被攻破）。</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B624BC-D1D2-4B05-BA64-1B4431A93CF7}" type="slidenum">
              <a:rPr lang="zh-CN" altLang="en-US"/>
              <a:t>25</a:t>
            </a:fld>
            <a:endParaRPr lang="en-US" altLang="zh-CN"/>
          </a:p>
        </p:txBody>
      </p:sp>
      <p:sp>
        <p:nvSpPr>
          <p:cNvPr id="5181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51814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ln>
        </p:spPr>
        <p:txBody>
          <a:bodyPr/>
          <a:lstStyle/>
          <a:p>
            <a:r>
              <a:rPr lang="en-US" altLang="zh-CN"/>
              <a:t>Section 1.1</a:t>
            </a:r>
          </a:p>
          <a:p>
            <a:r>
              <a:rPr lang="zh-CN" altLang="en-US"/>
              <a:t>可信计算起源于早期的计算机的可信启动</a:t>
            </a:r>
            <a:endParaRPr lang="zh-CN" altLang="zh-CN"/>
          </a:p>
          <a:p>
            <a:r>
              <a:rPr lang="zh-CN" altLang="zh-CN"/>
              <a:t>第一篇关于安全启动的文献：Bill Arbaugh, Dave Farber and Jonathan Smith 《A Secure and Reliable Bootstrap Architecture》</a:t>
            </a:r>
            <a:endParaRPr lang="en-US" altLang="zh-CN"/>
          </a:p>
          <a:p>
            <a:r>
              <a:rPr lang="zh-CN" altLang="en-US"/>
              <a:t>安全启动的基本思想：分解系统的配置为一系列的实体，检查一些实体的完整性。</a:t>
            </a:r>
          </a:p>
          <a:p>
            <a:r>
              <a:rPr lang="zh-CN" altLang="en-US"/>
              <a:t>在安全启动的问题是，如何执行系统配置分解？如何校验完整性？那些实体应该检查完整性，那些不检测？为什么要信任这些实体？</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5120A68-EAD9-478B-97BE-A48837CF9787}" type="slidenum">
              <a:rPr lang="zh-CN" altLang="en-US"/>
              <a:t>26</a:t>
            </a:fld>
            <a:endParaRPr lang="en-US" altLang="zh-CN"/>
          </a:p>
        </p:txBody>
      </p:sp>
      <p:sp>
        <p:nvSpPr>
          <p:cNvPr id="5294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52941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ln>
        </p:spPr>
        <p:txBody>
          <a:bodyPr/>
          <a:lstStyle/>
          <a:p>
            <a:r>
              <a:rPr lang="en-US" altLang="zh-CN"/>
              <a:t>Section 1.3</a:t>
            </a:r>
          </a:p>
          <a:p>
            <a:r>
              <a:rPr lang="zh-CN" altLang="en-US"/>
              <a:t>安全协处理器的研究和发展促进了可信计算平台的成熟，本部分讲解早期的安全协处理器研究项目，这些项目对以后的可信平台研究产生了很大的影响，很多可信平台技术还是从安全协处理器研究成果借鉴而来。</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CD4076-3912-4EC5-B7C8-764AA7E987DE}" type="slidenum">
              <a:rPr lang="zh-CN" altLang="en-US"/>
              <a:t>27</a:t>
            </a:fld>
            <a:endParaRPr lang="en-US" altLang="zh-CN"/>
          </a:p>
        </p:txBody>
      </p:sp>
      <p:sp>
        <p:nvSpPr>
          <p:cNvPr id="5877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5877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ln>
        </p:spPr>
        <p:txBody>
          <a:bodyPr/>
          <a:lstStyle/>
          <a:p>
            <a:r>
              <a:rPr lang="en-US" altLang="zh-CN"/>
              <a:t>Section 2.3</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B98D0D-066C-432E-B89B-01660D3675B9}" type="slidenum">
              <a:rPr lang="zh-CN" altLang="en-US"/>
              <a:t>29</a:t>
            </a:fld>
            <a:endParaRPr lang="en-US" altLang="zh-CN"/>
          </a:p>
        </p:txBody>
      </p:sp>
      <p:sp>
        <p:nvSpPr>
          <p:cNvPr id="5980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59801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ln>
        </p:spPr>
        <p:txBody>
          <a:bodyPr/>
          <a:lstStyle/>
          <a:p>
            <a:r>
              <a:rPr lang="en-US" altLang="zh-CN"/>
              <a:t>Section 2.4.3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090DECE-B877-4C4E-BA08-DD494FB6B2F7}"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2468E-7333-4A27-81CB-6C439A53102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90DECE-B877-4C4E-BA08-DD494FB6B2F7}"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2468E-7333-4A27-81CB-6C439A53102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90DECE-B877-4C4E-BA08-DD494FB6B2F7}"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2468E-7333-4A27-81CB-6C439A53102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90DECE-B877-4C4E-BA08-DD494FB6B2F7}"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2468E-7333-4A27-81CB-6C439A53102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90DECE-B877-4C4E-BA08-DD494FB6B2F7}"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2468E-7333-4A27-81CB-6C439A53102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90DECE-B877-4C4E-BA08-DD494FB6B2F7}"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72468E-7333-4A27-81CB-6C439A53102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90DECE-B877-4C4E-BA08-DD494FB6B2F7}" type="datetimeFigureOut">
              <a:rPr lang="zh-CN" altLang="en-US" smtClean="0"/>
              <a:t>2018/5/28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72468E-7333-4A27-81CB-6C439A53102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90DECE-B877-4C4E-BA08-DD494FB6B2F7}" type="datetimeFigureOut">
              <a:rPr lang="zh-CN" altLang="en-US" smtClean="0"/>
              <a:t>2018/5/28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72468E-7333-4A27-81CB-6C439A53102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90DECE-B877-4C4E-BA08-DD494FB6B2F7}" type="datetimeFigureOut">
              <a:rPr lang="zh-CN" altLang="en-US" smtClean="0"/>
              <a:t>2018/5/28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72468E-7333-4A27-81CB-6C439A53102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90DECE-B877-4C4E-BA08-DD494FB6B2F7}"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72468E-7333-4A27-81CB-6C439A53102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90DECE-B877-4C4E-BA08-DD494FB6B2F7}"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72468E-7333-4A27-81CB-6C439A53102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0DECE-B877-4C4E-BA08-DD494FB6B2F7}" type="datetimeFigureOut">
              <a:rPr lang="zh-CN" altLang="en-US" smtClean="0"/>
              <a:t>2018/5/28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2468E-7333-4A27-81CB-6C439A53102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png"/><Relationship Id="rId11" Type="http://schemas.openxmlformats.org/officeDocument/2006/relationships/image" Target="../media/image26.jpeg"/><Relationship Id="rId5" Type="http://schemas.openxmlformats.org/officeDocument/2006/relationships/image" Target="../media/image22.png"/><Relationship Id="rId10" Type="http://schemas.openxmlformats.org/officeDocument/2006/relationships/image" Target="../media/image19.emf"/><Relationship Id="rId4" Type="http://schemas.openxmlformats.org/officeDocument/2006/relationships/image" Target="../media/image21.png"/><Relationship Id="rId9"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jpeg"/><Relationship Id="rId9"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58.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7.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eecg.toronto.edu/~lie/papers/lie-asplos2000.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高级计算机系统结构</a:t>
            </a:r>
            <a:br>
              <a:rPr lang="en-US" altLang="zh-CN" dirty="0"/>
            </a:br>
            <a:r>
              <a:rPr lang="zh-CN" altLang="en-US" sz="3600" dirty="0"/>
              <a:t>                                       </a:t>
            </a:r>
            <a:r>
              <a:rPr lang="en-US" altLang="zh-CN" sz="3600" dirty="0"/>
              <a:t>--</a:t>
            </a:r>
            <a:r>
              <a:rPr lang="zh-CN" altLang="en-US" sz="3600" dirty="0"/>
              <a:t>安全视角</a:t>
            </a:r>
          </a:p>
        </p:txBody>
      </p:sp>
      <p:sp>
        <p:nvSpPr>
          <p:cNvPr id="3" name="副标题 2"/>
          <p:cNvSpPr>
            <a:spLocks noGrp="1"/>
          </p:cNvSpPr>
          <p:nvPr>
            <p:ph type="subTitle" idx="1"/>
          </p:nvPr>
        </p:nvSpPr>
        <p:spPr>
          <a:xfrm>
            <a:off x="1403648" y="4509120"/>
            <a:ext cx="6400800" cy="1752600"/>
          </a:xfrm>
        </p:spPr>
        <p:txBody>
          <a:bodyPr/>
          <a:lstStyle/>
          <a:p>
            <a:r>
              <a:rPr lang="zh-CN" altLang="en-US" dirty="0"/>
              <a:t>史岗</a:t>
            </a:r>
            <a:endParaRPr lang="en-US" altLang="zh-CN" dirty="0"/>
          </a:p>
          <a:p>
            <a:r>
              <a:rPr lang="en-US" altLang="zh-CN" dirty="0"/>
              <a:t>2018</a:t>
            </a:r>
            <a:r>
              <a:rPr lang="zh-CN" altLang="en-US" dirty="0"/>
              <a:t>年春</a:t>
            </a:r>
          </a:p>
        </p:txBody>
      </p:sp>
      <p:sp>
        <p:nvSpPr>
          <p:cNvPr id="4" name="标题 1"/>
          <p:cNvSpPr txBox="1"/>
          <p:nvPr/>
        </p:nvSpPr>
        <p:spPr>
          <a:xfrm>
            <a:off x="20150" y="116633"/>
            <a:ext cx="7772400" cy="86409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t>第二讲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r"/>
            <a:r>
              <a:rPr lang="en-US" altLang="zh-CN" sz="3600" dirty="0"/>
              <a:t>Capability Hardware Enhanced RISC Instructions (CHERI) (Cambridge)</a:t>
            </a:r>
          </a:p>
        </p:txBody>
      </p:sp>
      <p:sp>
        <p:nvSpPr>
          <p:cNvPr id="3" name="内容占位符 2"/>
          <p:cNvSpPr>
            <a:spLocks noGrp="1"/>
          </p:cNvSpPr>
          <p:nvPr>
            <p:ph idx="1"/>
          </p:nvPr>
        </p:nvSpPr>
        <p:spPr>
          <a:xfrm>
            <a:off x="248760" y="1544942"/>
            <a:ext cx="4258816" cy="604664"/>
          </a:xfrm>
        </p:spPr>
        <p:txBody>
          <a:bodyPr>
            <a:normAutofit/>
          </a:bodyPr>
          <a:lstStyle/>
          <a:p>
            <a:pPr marL="0" indent="0">
              <a:buNone/>
            </a:pPr>
            <a:r>
              <a:rPr lang="en-US" altLang="zh-CN" sz="2000" b="1" dirty="0"/>
              <a:t>Capability Registers</a:t>
            </a:r>
          </a:p>
        </p:txBody>
      </p:sp>
      <p:sp>
        <p:nvSpPr>
          <p:cNvPr id="4" name="矩形 3"/>
          <p:cNvSpPr/>
          <p:nvPr/>
        </p:nvSpPr>
        <p:spPr>
          <a:xfrm>
            <a:off x="92970" y="5636092"/>
            <a:ext cx="4911078" cy="1200329"/>
          </a:xfrm>
          <a:prstGeom prst="rect">
            <a:avLst/>
          </a:prstGeom>
        </p:spPr>
        <p:txBody>
          <a:bodyPr wrap="square">
            <a:spAutoFit/>
          </a:bodyPr>
          <a:lstStyle/>
          <a:p>
            <a:r>
              <a:rPr lang="en-US" altLang="zh-CN" dirty="0"/>
              <a:t>A set of extensions to </a:t>
            </a:r>
            <a:r>
              <a:rPr lang="en-US" altLang="zh-CN" dirty="0">
                <a:solidFill>
                  <a:srgbClr val="FF0000"/>
                </a:solidFill>
              </a:rPr>
              <a:t>commodity RISC instruction sets</a:t>
            </a:r>
            <a:r>
              <a:rPr lang="en-US" altLang="zh-CN" dirty="0"/>
              <a:t> to add support for fine-grained, compiler-directed memory protection, and scalable, fine-grained software </a:t>
            </a:r>
            <a:r>
              <a:rPr lang="en-US" altLang="zh-CN" dirty="0" err="1"/>
              <a:t>compartmentalisation</a:t>
            </a:r>
            <a:r>
              <a:rPr lang="en-US" altLang="zh-CN" dirty="0"/>
              <a:t>.</a:t>
            </a:r>
            <a:endParaRPr lang="zh-CN" altLang="en-US" dirty="0"/>
          </a:p>
        </p:txBody>
      </p:sp>
      <p:sp>
        <p:nvSpPr>
          <p:cNvPr id="10" name="内容占位符 2"/>
          <p:cNvSpPr txBox="1"/>
          <p:nvPr/>
        </p:nvSpPr>
        <p:spPr>
          <a:xfrm>
            <a:off x="4812414" y="1528192"/>
            <a:ext cx="4258816" cy="6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t>CHERI Instruction-set Extensions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91" y="1988840"/>
            <a:ext cx="4060178" cy="1342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988840"/>
            <a:ext cx="3661972" cy="4803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69" y="3757228"/>
            <a:ext cx="41910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内容占位符 2"/>
          <p:cNvSpPr txBox="1"/>
          <p:nvPr/>
        </p:nvSpPr>
        <p:spPr>
          <a:xfrm>
            <a:off x="251519" y="3429000"/>
            <a:ext cx="4258816" cy="6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b="1" dirty="0"/>
              <a:t>Capability Coprocessor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r"/>
            <a:r>
              <a:rPr lang="en-US" altLang="zh-CN" sz="3600" dirty="0"/>
              <a:t>ARM </a:t>
            </a:r>
            <a:r>
              <a:rPr lang="en-US" altLang="zh-CN" sz="3600" dirty="0" err="1"/>
              <a:t>TrustZone</a:t>
            </a:r>
            <a:endParaRPr lang="en-US" altLang="zh-CN" sz="3600" dirty="0"/>
          </a:p>
        </p:txBody>
      </p:sp>
      <p:sp>
        <p:nvSpPr>
          <p:cNvPr id="15" name="矩形 14"/>
          <p:cNvSpPr/>
          <p:nvPr/>
        </p:nvSpPr>
        <p:spPr>
          <a:xfrm>
            <a:off x="107504" y="4293096"/>
            <a:ext cx="4104457" cy="2062103"/>
          </a:xfrm>
          <a:prstGeom prst="rect">
            <a:avLst/>
          </a:prstGeom>
        </p:spPr>
        <p:txBody>
          <a:bodyPr wrap="square">
            <a:spAutoFit/>
          </a:bodyPr>
          <a:lstStyle/>
          <a:p>
            <a:pPr marL="285750" indent="-285750">
              <a:buFont typeface="Arial" panose="020B0604020202020204" pitchFamily="34" charset="0"/>
              <a:buChar char="•"/>
            </a:pPr>
            <a:r>
              <a:rPr lang="zh-CN" altLang="en-US" sz="1600" dirty="0"/>
              <a:t>可信执行环境 </a:t>
            </a:r>
            <a:r>
              <a:rPr lang="en-US" altLang="zh-CN" sz="1600" dirty="0"/>
              <a:t>(TEE) </a:t>
            </a:r>
            <a:r>
              <a:rPr lang="zh-CN" altLang="en-US" sz="1600" dirty="0"/>
              <a:t>可保护安全功能（如可信应用程序或信任根）免遭软件攻击</a:t>
            </a:r>
            <a:endParaRPr lang="en-US" altLang="zh-CN" sz="1600" dirty="0"/>
          </a:p>
          <a:p>
            <a:pPr marL="285750" indent="-285750">
              <a:buFont typeface="Arial" panose="020B0604020202020204" pitchFamily="34" charset="0"/>
              <a:buChar char="•"/>
            </a:pPr>
            <a:r>
              <a:rPr lang="en-US" altLang="zh-CN" sz="1600" dirty="0"/>
              <a:t>TEE </a:t>
            </a:r>
            <a:r>
              <a:rPr lang="zh-CN" altLang="en-US" sz="1600" dirty="0"/>
              <a:t>与富操作系统之间的接口称为 </a:t>
            </a:r>
            <a:r>
              <a:rPr lang="en-US" altLang="zh-CN" sz="1600" dirty="0"/>
              <a:t>TEE </a:t>
            </a:r>
            <a:r>
              <a:rPr lang="zh-CN" altLang="en-US" sz="1600" dirty="0"/>
              <a:t>客户端 </a:t>
            </a:r>
            <a:r>
              <a:rPr lang="en-US" altLang="zh-CN" sz="1600" dirty="0"/>
              <a:t>API</a:t>
            </a:r>
          </a:p>
          <a:p>
            <a:pPr marL="285750" indent="-285750">
              <a:buFont typeface="Arial" panose="020B0604020202020204" pitchFamily="34" charset="0"/>
              <a:buChar char="•"/>
            </a:pPr>
            <a:r>
              <a:rPr lang="zh-CN" altLang="en-US" sz="1600" dirty="0"/>
              <a:t>通过 </a:t>
            </a:r>
            <a:r>
              <a:rPr lang="en-US" altLang="zh-CN" sz="1600" dirty="0"/>
              <a:t>TEE </a:t>
            </a:r>
            <a:r>
              <a:rPr lang="zh-CN" altLang="en-US" sz="1600" dirty="0"/>
              <a:t>内部 </a:t>
            </a:r>
            <a:r>
              <a:rPr lang="en-US" altLang="zh-CN" sz="1600" dirty="0"/>
              <a:t>API</a:t>
            </a:r>
            <a:r>
              <a:rPr lang="zh-CN" altLang="en-US" sz="1600" dirty="0"/>
              <a:t>，可信应用程序可获得对安全资源和服务的受控访问。</a:t>
            </a:r>
            <a:r>
              <a:rPr lang="en-US" altLang="zh-CN" sz="1600" dirty="0"/>
              <a:t>TEE </a:t>
            </a:r>
            <a:r>
              <a:rPr lang="zh-CN" altLang="en-US" sz="1600" dirty="0"/>
              <a:t>安全服务的示例包括：密钥存储和管理、加密、安全时钟、可信用户界面</a:t>
            </a:r>
          </a:p>
        </p:txBody>
      </p:sp>
      <p:sp>
        <p:nvSpPr>
          <p:cNvPr id="3" name="AutoShape 2" descr="TEE 客户端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4" descr="TEE 客户端 AP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6" descr="TEE 客户端 AP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1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84148"/>
            <a:ext cx="3912369" cy="2668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descr="http://img2.tuicool.com/6nYbiaa.png!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032" y="1384147"/>
            <a:ext cx="4704456" cy="186467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4290664" y="3573016"/>
            <a:ext cx="4529808" cy="2554545"/>
          </a:xfrm>
          <a:prstGeom prst="rect">
            <a:avLst/>
          </a:prstGeom>
        </p:spPr>
        <p:txBody>
          <a:bodyPr wrap="square">
            <a:spAutoFit/>
          </a:bodyPr>
          <a:lstStyle/>
          <a:p>
            <a:r>
              <a:rPr lang="en-US" altLang="zh-CN" sz="2000" dirty="0"/>
              <a:t>The normal world is active (non-secure bit is set), the OS running on the platform can only access a subset of the physical resources. When a world switch takes place, the secure world comes into effect. The system software running in the secure world can access the devices hidden from the normal world.</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r"/>
            <a:r>
              <a:rPr lang="en-US" altLang="zh-CN" sz="3600" dirty="0"/>
              <a:t>Intel Software Guard Extensions(SGX)</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3981450"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p:nvSpPr>
        <p:spPr>
          <a:xfrm>
            <a:off x="253023" y="4941168"/>
            <a:ext cx="4104457" cy="1754326"/>
          </a:xfrm>
          <a:prstGeom prst="rect">
            <a:avLst/>
          </a:prstGeom>
        </p:spPr>
        <p:txBody>
          <a:bodyPr wrap="square">
            <a:spAutoFit/>
          </a:bodyPr>
          <a:lstStyle/>
          <a:p>
            <a:pPr marL="285750" indent="-285750">
              <a:buFont typeface="Arial" panose="020B0604020202020204" pitchFamily="34" charset="0"/>
              <a:buChar char="•"/>
            </a:pPr>
            <a:r>
              <a:rPr lang="en-US" altLang="zh-CN" b="1" dirty="0"/>
              <a:t>Security critical code isolated in enclave (Enclaves are isolated memory regions of code and data)</a:t>
            </a:r>
          </a:p>
          <a:p>
            <a:pPr marL="285750" indent="-285750">
              <a:buFont typeface="Arial" panose="020B0604020202020204" pitchFamily="34" charset="0"/>
              <a:buChar char="•"/>
            </a:pPr>
            <a:r>
              <a:rPr lang="en-US" altLang="zh-CN" b="1" dirty="0"/>
              <a:t>Only CPU is trusted </a:t>
            </a:r>
          </a:p>
          <a:p>
            <a:pPr marL="285750" indent="-285750">
              <a:buFont typeface="Arial" panose="020B0604020202020204" pitchFamily="34" charset="0"/>
              <a:buChar char="•"/>
            </a:pPr>
            <a:r>
              <a:rPr lang="en-US" altLang="zh-CN" b="1" dirty="0"/>
              <a:t>Enclaves cannot harm the system </a:t>
            </a:r>
          </a:p>
          <a:p>
            <a:pPr marL="285750" indent="-285750">
              <a:buFont typeface="Arial" panose="020B0604020202020204" pitchFamily="34" charset="0"/>
              <a:buChar char="•"/>
            </a:pPr>
            <a:r>
              <a:rPr lang="en-US" altLang="zh-CN" b="1" dirty="0"/>
              <a:t>Designed for Multi-Core systems </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293518"/>
            <a:ext cx="24384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480" y="4752676"/>
            <a:ext cx="4318976" cy="206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descr="Ollie 2015 blog -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7655" y="1384149"/>
            <a:ext cx="4201905" cy="31729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国内研究和产业界进展</a:t>
            </a:r>
            <a:endParaRPr lang="en-US" altLang="zh-CN" dirty="0"/>
          </a:p>
        </p:txBody>
      </p:sp>
      <p:sp>
        <p:nvSpPr>
          <p:cNvPr id="3" name="内容占位符 2"/>
          <p:cNvSpPr>
            <a:spLocks noGrp="1"/>
          </p:cNvSpPr>
          <p:nvPr>
            <p:ph idx="1"/>
          </p:nvPr>
        </p:nvSpPr>
        <p:spPr/>
        <p:txBody>
          <a:bodyPr/>
          <a:lstStyle/>
          <a:p>
            <a:r>
              <a:rPr lang="zh-CN" altLang="en-US" dirty="0"/>
              <a:t>可信计算与主动免疫</a:t>
            </a:r>
            <a:endParaRPr lang="en-US" altLang="zh-CN" dirty="0"/>
          </a:p>
          <a:p>
            <a:r>
              <a:rPr lang="zh-CN" altLang="en-US" dirty="0"/>
              <a:t>拟态计算与主动防御</a:t>
            </a:r>
            <a:endParaRPr lang="en-US" altLang="zh-CN" dirty="0"/>
          </a:p>
          <a:p>
            <a:r>
              <a:rPr lang="zh-CN" altLang="en-US" dirty="0"/>
              <a:t>内置式安全防护</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可信计算回顾</a:t>
            </a:r>
          </a:p>
        </p:txBody>
      </p:sp>
      <p:sp>
        <p:nvSpPr>
          <p:cNvPr id="14" name="Rectangle 3"/>
          <p:cNvSpPr txBox="1">
            <a:spLocks noChangeArrowheads="1"/>
          </p:cNvSpPr>
          <p:nvPr/>
        </p:nvSpPr>
        <p:spPr>
          <a:xfrm>
            <a:off x="377825" y="1416050"/>
            <a:ext cx="8415338" cy="22828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zh-CN" altLang="en-US" dirty="0"/>
              <a:t>1、基础概念</a:t>
            </a:r>
          </a:p>
          <a:p>
            <a:pPr>
              <a:buFont typeface="Wingdings" panose="05000000000000000000" pitchFamily="2" charset="2"/>
              <a:buNone/>
            </a:pPr>
            <a:r>
              <a:rPr lang="zh-CN" altLang="en-US" dirty="0"/>
              <a:t>2、早期的相关工作</a:t>
            </a:r>
          </a:p>
          <a:p>
            <a:pPr>
              <a:buFont typeface="Wingdings" panose="05000000000000000000" pitchFamily="2" charset="2"/>
              <a:buNone/>
            </a:pPr>
            <a:r>
              <a:rPr lang="zh-CN" altLang="en-US" dirty="0"/>
              <a:t>3、国内现状</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pPr algn="l"/>
            <a:r>
              <a:rPr lang="zh-CN" altLang="en-US"/>
              <a:t>1、基础概念</a:t>
            </a:r>
          </a:p>
        </p:txBody>
      </p:sp>
      <p:sp>
        <p:nvSpPr>
          <p:cNvPr id="619523" name="Rectangle 3"/>
          <p:cNvSpPr>
            <a:spLocks noGrp="1" noChangeArrowheads="1"/>
          </p:cNvSpPr>
          <p:nvPr>
            <p:ph type="body" idx="1"/>
          </p:nvPr>
        </p:nvSpPr>
        <p:spPr>
          <a:xfrm>
            <a:off x="377825" y="1416050"/>
            <a:ext cx="8415338" cy="5011738"/>
          </a:xfrm>
        </p:spPr>
        <p:txBody>
          <a:bodyPr>
            <a:normAutofit lnSpcReduction="10000"/>
          </a:bodyPr>
          <a:lstStyle/>
          <a:p>
            <a:r>
              <a:rPr lang="zh-CN" altLang="en-US" dirty="0"/>
              <a:t>可信计算平台</a:t>
            </a:r>
            <a:r>
              <a:rPr lang="zh-CN" altLang="en-US" b="0" dirty="0"/>
              <a:t>（</a:t>
            </a:r>
            <a:r>
              <a:rPr lang="en-US" altLang="zh-CN" b="0" dirty="0"/>
              <a:t>Trusted Computing Platform, TCP</a:t>
            </a:r>
            <a:r>
              <a:rPr lang="zh-CN" altLang="en-US" b="0" dirty="0"/>
              <a:t>）</a:t>
            </a:r>
            <a:r>
              <a:rPr lang="zh-CN" altLang="en-US" dirty="0"/>
              <a:t>的目标</a:t>
            </a:r>
          </a:p>
          <a:p>
            <a:pPr lvl="1"/>
            <a:r>
              <a:rPr lang="zh-CN" altLang="en-US" dirty="0"/>
              <a:t>解决平台行为（远程）信任的问题 </a:t>
            </a:r>
          </a:p>
          <a:p>
            <a:r>
              <a:rPr lang="zh-CN" altLang="en-US" dirty="0"/>
              <a:t>可信计算的主要思想</a:t>
            </a:r>
          </a:p>
          <a:p>
            <a:pPr lvl="1"/>
            <a:r>
              <a:rPr lang="zh-CN" altLang="en-US" dirty="0"/>
              <a:t>在硬件平台上引入具有一定防篡改能力的安全芯片，并以该芯片为“根”构造一个体系，保证在“根”得到信任的前提下计算行为是可以被信任的。</a:t>
            </a:r>
          </a:p>
          <a:p>
            <a:pPr lvl="1"/>
            <a:r>
              <a:rPr lang="zh-CN" altLang="en-US" dirty="0"/>
              <a:t>换句话说，就是通过加入安全芯片，辅以其他硬件、固件和软件，将部分或整个计算平台变为“可信”的计算平台。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pPr algn="l"/>
            <a:r>
              <a:rPr lang="zh-CN" altLang="en-US"/>
              <a:t>广义与狭义可信计算平台</a:t>
            </a:r>
          </a:p>
        </p:txBody>
      </p:sp>
      <p:sp>
        <p:nvSpPr>
          <p:cNvPr id="636931" name="Rectangle 3"/>
          <p:cNvSpPr>
            <a:spLocks noGrp="1" noChangeArrowheads="1"/>
          </p:cNvSpPr>
          <p:nvPr>
            <p:ph type="body" idx="1"/>
          </p:nvPr>
        </p:nvSpPr>
        <p:spPr>
          <a:xfrm>
            <a:off x="377825" y="1416050"/>
            <a:ext cx="8415338" cy="4895850"/>
          </a:xfrm>
        </p:spPr>
        <p:txBody>
          <a:bodyPr/>
          <a:lstStyle/>
          <a:p>
            <a:pPr>
              <a:lnSpc>
                <a:spcPct val="100000"/>
              </a:lnSpc>
            </a:pPr>
            <a:r>
              <a:rPr lang="zh-CN" altLang="en-US" sz="2800"/>
              <a:t>广义 </a:t>
            </a:r>
            <a:r>
              <a:rPr lang="zh-CN" altLang="en-US" sz="2400"/>
              <a:t>平台能够保护数据存储区域，避免敌手直接物理访问到机密数据存储区，并保证系统的运行环境是安全的、未被篡改，所有的代码能够执行于一个未被篡改的运行环境。</a:t>
            </a:r>
          </a:p>
          <a:p>
            <a:pPr lvl="1">
              <a:lnSpc>
                <a:spcPct val="80000"/>
              </a:lnSpc>
            </a:pPr>
            <a:r>
              <a:rPr lang="zh-CN" altLang="en-US" sz="2400"/>
              <a:t>安全协处理器</a:t>
            </a:r>
            <a:r>
              <a:rPr lang="zh-CN" altLang="en-US" sz="2000"/>
              <a:t>（</a:t>
            </a:r>
            <a:r>
              <a:rPr lang="en-US" altLang="zh-CN" sz="2000"/>
              <a:t>Secure Coprocessor）</a:t>
            </a:r>
          </a:p>
          <a:p>
            <a:pPr lvl="1">
              <a:lnSpc>
                <a:spcPct val="80000"/>
              </a:lnSpc>
            </a:pPr>
            <a:r>
              <a:rPr lang="zh-CN" altLang="en-US" sz="2400"/>
              <a:t>密码加速器</a:t>
            </a:r>
            <a:r>
              <a:rPr lang="zh-CN" altLang="en-US" sz="2000"/>
              <a:t>（</a:t>
            </a:r>
            <a:r>
              <a:rPr lang="en-US" altLang="zh-CN" sz="2000"/>
              <a:t>Cryptographic Accelerator）</a:t>
            </a:r>
          </a:p>
          <a:p>
            <a:pPr lvl="1">
              <a:lnSpc>
                <a:spcPct val="80000"/>
              </a:lnSpc>
            </a:pPr>
            <a:r>
              <a:rPr lang="zh-CN" altLang="en-US" sz="2400"/>
              <a:t>个人令牌</a:t>
            </a:r>
            <a:r>
              <a:rPr lang="zh-CN" altLang="en-US" sz="2000"/>
              <a:t>（</a:t>
            </a:r>
            <a:r>
              <a:rPr lang="en-US" altLang="zh-CN" sz="2000"/>
              <a:t>Personal Token）</a:t>
            </a:r>
          </a:p>
          <a:p>
            <a:pPr lvl="1">
              <a:lnSpc>
                <a:spcPct val="80000"/>
              </a:lnSpc>
            </a:pPr>
            <a:r>
              <a:rPr lang="zh-CN" altLang="en-US" sz="2400"/>
              <a:t>软件狗</a:t>
            </a:r>
            <a:r>
              <a:rPr lang="zh-CN" altLang="en-US" sz="2000"/>
              <a:t>（</a:t>
            </a:r>
            <a:r>
              <a:rPr lang="en-US" altLang="zh-CN" sz="2000"/>
              <a:t>Dongles</a:t>
            </a:r>
            <a:r>
              <a:rPr lang="zh-CN" altLang="en-US" sz="2000"/>
              <a:t>）</a:t>
            </a:r>
          </a:p>
          <a:p>
            <a:pPr lvl="1">
              <a:lnSpc>
                <a:spcPct val="80000"/>
              </a:lnSpc>
            </a:pPr>
            <a:r>
              <a:rPr lang="zh-CN" altLang="en-US" sz="2400"/>
              <a:t>可信平台模块</a:t>
            </a:r>
            <a:r>
              <a:rPr lang="zh-CN" altLang="en-US" sz="2000"/>
              <a:t>（</a:t>
            </a:r>
            <a:r>
              <a:rPr lang="en-US" altLang="zh-CN" sz="2000"/>
              <a:t>Trusted Platform Module,TPM）</a:t>
            </a:r>
          </a:p>
          <a:p>
            <a:pPr lvl="1">
              <a:lnSpc>
                <a:spcPct val="80000"/>
              </a:lnSpc>
            </a:pPr>
            <a:r>
              <a:rPr lang="zh-CN" altLang="en-US" sz="2400"/>
              <a:t>增强型</a:t>
            </a:r>
            <a:r>
              <a:rPr lang="en-US" altLang="zh-CN" sz="2400"/>
              <a:t>CPU</a:t>
            </a:r>
            <a:r>
              <a:rPr lang="en-US" altLang="zh-CN" sz="2000"/>
              <a:t>（Harden CPUs）</a:t>
            </a:r>
          </a:p>
          <a:p>
            <a:pPr>
              <a:lnSpc>
                <a:spcPct val="80000"/>
              </a:lnSpc>
            </a:pPr>
            <a:r>
              <a:rPr lang="zh-CN" altLang="en-US" sz="2800"/>
              <a:t>狭义</a:t>
            </a:r>
          </a:p>
          <a:p>
            <a:pPr lvl="1">
              <a:lnSpc>
                <a:spcPct val="80000"/>
              </a:lnSpc>
            </a:pPr>
            <a:r>
              <a:rPr lang="en-US" altLang="zh-CN" sz="2400"/>
              <a:t>TCG</a:t>
            </a:r>
            <a:r>
              <a:rPr lang="zh-CN" altLang="en-US" sz="2400"/>
              <a:t>可信计算框架，以</a:t>
            </a:r>
            <a:r>
              <a:rPr lang="en-US" altLang="zh-CN" sz="2400"/>
              <a:t>TPM</a:t>
            </a:r>
            <a:r>
              <a:rPr lang="zh-CN" altLang="en-US" sz="2400"/>
              <a:t>为核心。</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381000" y="309563"/>
            <a:ext cx="8420100" cy="688975"/>
          </a:xfrm>
        </p:spPr>
        <p:txBody>
          <a:bodyPr>
            <a:normAutofit fontScale="90000"/>
          </a:bodyPr>
          <a:lstStyle/>
          <a:p>
            <a:pPr algn="l"/>
            <a:r>
              <a:rPr lang="zh-CN" altLang="en-US" sz="4400" b="0"/>
              <a:t>安全协处理器</a:t>
            </a:r>
            <a:r>
              <a:rPr lang="zh-CN" altLang="en-US" sz="3200" b="0"/>
              <a:t>（</a:t>
            </a:r>
            <a:r>
              <a:rPr lang="en-US" altLang="zh-CN" sz="3200" b="0"/>
              <a:t>Secure Coprocessor</a:t>
            </a:r>
            <a:r>
              <a:rPr lang="zh-CN" altLang="en-US" sz="3200" b="0"/>
              <a:t>）</a:t>
            </a:r>
          </a:p>
        </p:txBody>
      </p:sp>
      <p:sp>
        <p:nvSpPr>
          <p:cNvPr id="662531" name="Rectangle 3"/>
          <p:cNvSpPr>
            <a:spLocks noGrp="1" noChangeArrowheads="1"/>
          </p:cNvSpPr>
          <p:nvPr>
            <p:ph type="body" idx="1"/>
          </p:nvPr>
        </p:nvSpPr>
        <p:spPr>
          <a:xfrm>
            <a:off x="377825" y="1416050"/>
            <a:ext cx="8415338" cy="3200400"/>
          </a:xfrm>
        </p:spPr>
        <p:txBody>
          <a:bodyPr/>
          <a:lstStyle/>
          <a:p>
            <a:r>
              <a:rPr lang="zh-CN" altLang="en-US"/>
              <a:t>安全协处理器独立的，但从属于主处理器（</a:t>
            </a:r>
            <a:r>
              <a:rPr lang="en-US" altLang="zh-CN"/>
              <a:t>CPU</a:t>
            </a:r>
            <a:r>
              <a:rPr lang="zh-CN" altLang="en-US"/>
              <a:t>）的，能够完成一定的工作任务的处理单元。</a:t>
            </a:r>
          </a:p>
          <a:p>
            <a:pPr lvl="1"/>
            <a:r>
              <a:rPr lang="zh-CN" altLang="en-US"/>
              <a:t>类似在</a:t>
            </a:r>
            <a:r>
              <a:rPr lang="en-US" altLang="zh-CN"/>
              <a:t>PC</a:t>
            </a:r>
            <a:r>
              <a:rPr lang="zh-CN" altLang="en-US"/>
              <a:t>机系统中的浮点运算协处理器</a:t>
            </a:r>
            <a:endParaRPr lang="en-US" altLang="zh-CN"/>
          </a:p>
          <a:p>
            <a:pPr lvl="1"/>
            <a:r>
              <a:rPr lang="zh-CN" altLang="en-US"/>
              <a:t>早期安全协处理器主要被设计为一个保护某类型的计算和存储的工具，主要防止本地敌手的攻击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pPr algn="l"/>
            <a:r>
              <a:rPr lang="zh-CN" altLang="en-US" b="0"/>
              <a:t>安全协处理器实例 </a:t>
            </a:r>
            <a:r>
              <a:rPr lang="en-US" altLang="zh-CN" b="0"/>
              <a:t>IBM 4758</a:t>
            </a:r>
            <a:r>
              <a:rPr lang="en-US" altLang="zh-CN"/>
              <a:t> </a:t>
            </a:r>
          </a:p>
        </p:txBody>
      </p:sp>
      <p:pic>
        <p:nvPicPr>
          <p:cNvPr id="66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7338"/>
            <a:ext cx="91440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381000" y="309563"/>
            <a:ext cx="8420100" cy="688975"/>
          </a:xfrm>
        </p:spPr>
        <p:txBody>
          <a:bodyPr>
            <a:normAutofit fontScale="90000"/>
          </a:bodyPr>
          <a:lstStyle/>
          <a:p>
            <a:pPr algn="l"/>
            <a:r>
              <a:rPr lang="zh-CN" altLang="en-US" sz="4400" b="0"/>
              <a:t>密码加速器</a:t>
            </a:r>
            <a:r>
              <a:rPr lang="zh-CN" altLang="en-US" sz="2800" b="0"/>
              <a:t>（</a:t>
            </a:r>
            <a:r>
              <a:rPr lang="en-US" altLang="zh-CN" sz="2800" b="0"/>
              <a:t>Cryptographic Accelerator</a:t>
            </a:r>
            <a:r>
              <a:rPr lang="zh-CN" altLang="en-US" sz="2800" b="0"/>
              <a:t>）</a:t>
            </a:r>
            <a:endParaRPr lang="zh-CN" altLang="en-US" sz="2800"/>
          </a:p>
        </p:txBody>
      </p:sp>
      <p:sp>
        <p:nvSpPr>
          <p:cNvPr id="666627" name="Rectangle 3"/>
          <p:cNvSpPr>
            <a:spLocks noGrp="1" noChangeArrowheads="1"/>
          </p:cNvSpPr>
          <p:nvPr>
            <p:ph type="body" idx="1"/>
          </p:nvPr>
        </p:nvSpPr>
        <p:spPr>
          <a:xfrm>
            <a:off x="377825" y="1416050"/>
            <a:ext cx="8415338" cy="5181302"/>
          </a:xfrm>
        </p:spPr>
        <p:txBody>
          <a:bodyPr>
            <a:normAutofit/>
          </a:bodyPr>
          <a:lstStyle/>
          <a:p>
            <a:r>
              <a:rPr lang="zh-CN" altLang="en-US" dirty="0"/>
              <a:t>密码加速器的用途是：通用的计算机性能上不适合密码运算，因而将所有的密码计算集中到同一个设备中进行。</a:t>
            </a:r>
          </a:p>
          <a:p>
            <a:pPr lvl="1"/>
            <a:r>
              <a:rPr lang="zh-CN" altLang="en-US" dirty="0"/>
              <a:t>如果在通用系统上处理一旦密钥长度超过了系统的处理字长，速度就会变得很慢。 </a:t>
            </a:r>
          </a:p>
          <a:p>
            <a:pPr lvl="1"/>
            <a:r>
              <a:rPr lang="zh-CN" altLang="en-US" dirty="0"/>
              <a:t>密码运算和操作</a:t>
            </a:r>
            <a:r>
              <a:rPr lang="en-US" altLang="zh-CN" dirty="0"/>
              <a:t>—</a:t>
            </a:r>
            <a:r>
              <a:rPr lang="zh-CN" altLang="en-US" dirty="0"/>
              <a:t>模指数运算（</a:t>
            </a:r>
            <a:r>
              <a:rPr lang="en-US" altLang="zh-CN" dirty="0"/>
              <a:t>RSA</a:t>
            </a:r>
            <a:r>
              <a:rPr lang="zh-CN" altLang="en-US" dirty="0"/>
              <a:t>加密签名、</a:t>
            </a:r>
            <a:r>
              <a:rPr lang="en-US" altLang="zh-CN" dirty="0"/>
              <a:t>DSA</a:t>
            </a:r>
            <a:r>
              <a:rPr lang="zh-CN" altLang="en-US" dirty="0"/>
              <a:t>签名、</a:t>
            </a:r>
            <a:r>
              <a:rPr lang="en-US" altLang="zh-CN" dirty="0" err="1"/>
              <a:t>Diffie</a:t>
            </a:r>
            <a:r>
              <a:rPr lang="en-US" altLang="zh-CN" dirty="0"/>
              <a:t>-Hellman</a:t>
            </a:r>
            <a:r>
              <a:rPr lang="zh-CN" altLang="en-US" dirty="0"/>
              <a:t>签名等）集中的用密码加速器处理，提高效率和增强安全性。</a:t>
            </a:r>
            <a:endParaRPr lang="en-US" altLang="zh-CN" dirty="0"/>
          </a:p>
          <a:p>
            <a:r>
              <a:rPr lang="zh-CN" altLang="en-US" dirty="0"/>
              <a:t>密码加速器可是以上单个芯片的协处理器，也可以是一个单独的复杂密码模块。</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t>引子</a:t>
            </a:r>
          </a:p>
        </p:txBody>
      </p:sp>
      <p:sp>
        <p:nvSpPr>
          <p:cNvPr id="3" name="内容占位符 2"/>
          <p:cNvSpPr>
            <a:spLocks noGrp="1"/>
          </p:cNvSpPr>
          <p:nvPr>
            <p:ph idx="1"/>
          </p:nvPr>
        </p:nvSpPr>
        <p:spPr>
          <a:xfrm>
            <a:off x="251520" y="1268760"/>
            <a:ext cx="6912768" cy="4320480"/>
          </a:xfrm>
          <a:ln w="12700">
            <a:solidFill>
              <a:schemeClr val="tx1"/>
            </a:solidFill>
          </a:ln>
        </p:spPr>
        <p:txBody>
          <a:bodyPr>
            <a:noAutofit/>
          </a:bodyPr>
          <a:lstStyle/>
          <a:p>
            <a:pPr marL="0" indent="0">
              <a:buNone/>
            </a:pP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“We propose that computer architects need to design more </a:t>
            </a:r>
            <a:r>
              <a:rPr lang="en-US" altLang="zh-CN" sz="2000" dirty="0">
                <a:solidFill>
                  <a:srgbClr val="FF0000"/>
                </a:solidFill>
                <a:latin typeface="Microsoft Sans Serif" panose="020B0604020202020204" pitchFamily="34" charset="0"/>
                <a:ea typeface="微软雅黑" panose="020B0503020204020204" pitchFamily="34" charset="-122"/>
                <a:cs typeface="Microsoft Sans Serif" panose="020B0604020202020204" pitchFamily="34" charset="0"/>
              </a:rPr>
              <a:t>trustworthy computers</a:t>
            </a:r>
            <a:r>
              <a:rPr lang="zh-CN" altLang="en-US" sz="2000" dirty="0">
                <a:solidFill>
                  <a:srgbClr val="FF0000"/>
                </a:solidFill>
                <a:latin typeface="Microsoft Sans Serif" panose="020B0604020202020204" pitchFamily="34" charset="0"/>
                <a:ea typeface="微软雅黑" panose="020B0503020204020204" pitchFamily="34" charset="-122"/>
                <a:cs typeface="Microsoft Sans Serif" panose="020B0604020202020204" pitchFamily="34" charset="0"/>
              </a:rPr>
              <a:t> </a:t>
            </a: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that protect a user’s information, computations and communications from attacks</a:t>
            </a:r>
            <a:r>
              <a:rPr lang="zh-CN" altLang="en-US" sz="2000" dirty="0">
                <a:latin typeface="Microsoft Sans Serif" panose="020B0604020202020204" pitchFamily="34" charset="0"/>
                <a:ea typeface="微软雅黑" panose="020B0503020204020204" pitchFamily="34" charset="-122"/>
                <a:cs typeface="Microsoft Sans Serif" panose="020B0604020202020204" pitchFamily="34" charset="0"/>
              </a:rPr>
              <a:t> </a:t>
            </a: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by</a:t>
            </a:r>
            <a:r>
              <a:rPr lang="zh-CN" altLang="en-US" sz="2000" dirty="0">
                <a:latin typeface="Microsoft Sans Serif" panose="020B0604020202020204" pitchFamily="34" charset="0"/>
                <a:ea typeface="微软雅黑" panose="020B0503020204020204" pitchFamily="34" charset="-122"/>
                <a:cs typeface="Microsoft Sans Serif" panose="020B0604020202020204" pitchFamily="34" charset="0"/>
              </a:rPr>
              <a:t> </a:t>
            </a: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malicious adversaries.</a:t>
            </a:r>
            <a:r>
              <a:rPr lang="zh-CN" altLang="en-US" sz="2000" dirty="0">
                <a:latin typeface="Microsoft Sans Serif" panose="020B0604020202020204" pitchFamily="34" charset="0"/>
                <a:ea typeface="微软雅黑" panose="020B0503020204020204" pitchFamily="34" charset="-122"/>
                <a:cs typeface="Microsoft Sans Serif" panose="020B0604020202020204" pitchFamily="34" charset="0"/>
              </a:rPr>
              <a:t> </a:t>
            </a: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This is </a:t>
            </a:r>
            <a:r>
              <a:rPr lang="en-US" altLang="zh-CN" sz="2000" dirty="0">
                <a:solidFill>
                  <a:srgbClr val="FF0000"/>
                </a:solidFill>
                <a:latin typeface="Microsoft Sans Serif" panose="020B0604020202020204" pitchFamily="34" charset="0"/>
                <a:ea typeface="微软雅黑" panose="020B0503020204020204" pitchFamily="34" charset="-122"/>
                <a:cs typeface="Microsoft Sans Serif" panose="020B0604020202020204" pitchFamily="34" charset="0"/>
              </a:rPr>
              <a:t>in addition to </a:t>
            </a: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providing current engineering goals</a:t>
            </a:r>
            <a:r>
              <a:rPr lang="zh-CN" altLang="en-US" sz="2000" dirty="0">
                <a:latin typeface="Microsoft Sans Serif" panose="020B0604020202020204" pitchFamily="34" charset="0"/>
                <a:ea typeface="微软雅黑" panose="020B0503020204020204" pitchFamily="34" charset="-122"/>
                <a:cs typeface="Microsoft Sans Serif" panose="020B0604020202020204" pitchFamily="34" charset="0"/>
              </a:rPr>
              <a:t> </a:t>
            </a: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of higher performance, lower cost, lower power consumption and smaller footprint.”</a:t>
            </a:r>
          </a:p>
          <a:p>
            <a:pPr marL="0" indent="0">
              <a:buNone/>
            </a:pPr>
            <a:endPar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endParaRPr>
          </a:p>
          <a:p>
            <a:pPr marL="0" indent="0">
              <a:buNone/>
            </a:pP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“A trustworthy computer is</a:t>
            </a:r>
            <a:r>
              <a:rPr lang="zh-CN" altLang="en-US" sz="2000" dirty="0">
                <a:latin typeface="Microsoft Sans Serif" panose="020B0604020202020204" pitchFamily="34" charset="0"/>
                <a:ea typeface="微软雅黑" panose="020B0503020204020204" pitchFamily="34" charset="-122"/>
                <a:cs typeface="Microsoft Sans Serif" panose="020B0604020202020204" pitchFamily="34" charset="0"/>
              </a:rPr>
              <a:t> </a:t>
            </a:r>
            <a:r>
              <a:rPr lang="en-US" altLang="zh-CN" sz="1600" dirty="0">
                <a:latin typeface="Microsoft Sans Serif" panose="020B0604020202020204" pitchFamily="34" charset="0"/>
                <a:ea typeface="微软雅黑" panose="020B0503020204020204" pitchFamily="34" charset="-122"/>
                <a:cs typeface="Microsoft Sans Serif" panose="020B0604020202020204" pitchFamily="34" charset="0"/>
              </a:rPr>
              <a:t>▪▪▪</a:t>
            </a: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 with features </a:t>
            </a:r>
            <a:r>
              <a:rPr lang="en-US" altLang="zh-CN" sz="2000" dirty="0">
                <a:solidFill>
                  <a:srgbClr val="FF0000"/>
                </a:solidFill>
                <a:latin typeface="Microsoft Sans Serif" panose="020B0604020202020204" pitchFamily="34" charset="0"/>
                <a:ea typeface="微软雅黑" panose="020B0503020204020204" pitchFamily="34" charset="-122"/>
                <a:cs typeface="Microsoft Sans Serif" panose="020B0604020202020204" pitchFamily="34" charset="0"/>
              </a:rPr>
              <a:t>built in </a:t>
            </a: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to protect the user from malicious attackers and other threats.”</a:t>
            </a:r>
          </a:p>
          <a:p>
            <a:pPr marL="0" indent="0">
              <a:buNone/>
            </a:pPr>
            <a:endPar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endParaRPr>
          </a:p>
          <a:p>
            <a:pPr marL="0" indent="0">
              <a:buNone/>
            </a:pP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“We encourage computer architects and hardware and software designers to apply their creative talents to this </a:t>
            </a:r>
            <a:r>
              <a:rPr lang="en-US" altLang="zh-CN" sz="2000" dirty="0">
                <a:solidFill>
                  <a:srgbClr val="FF0000"/>
                </a:solidFill>
                <a:latin typeface="Microsoft Sans Serif" panose="020B0604020202020204" pitchFamily="34" charset="0"/>
                <a:ea typeface="微软雅黑" panose="020B0503020204020204" pitchFamily="34" charset="-122"/>
                <a:cs typeface="Microsoft Sans Serif" panose="020B0604020202020204" pitchFamily="34" charset="0"/>
              </a:rPr>
              <a:t>formidable</a:t>
            </a: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 </a:t>
            </a:r>
            <a:r>
              <a:rPr lang="en-US" altLang="zh-CN" sz="2000" dirty="0">
                <a:solidFill>
                  <a:srgbClr val="FF0000"/>
                </a:solidFill>
                <a:latin typeface="Microsoft Sans Serif" panose="020B0604020202020204" pitchFamily="34" charset="0"/>
                <a:ea typeface="微软雅黑" panose="020B0503020204020204" pitchFamily="34" charset="-122"/>
                <a:cs typeface="Microsoft Sans Serif" panose="020B0604020202020204" pitchFamily="34" charset="0"/>
              </a:rPr>
              <a:t>important</a:t>
            </a: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 and </a:t>
            </a:r>
            <a:r>
              <a:rPr lang="en-US" altLang="zh-CN" sz="2000" dirty="0">
                <a:solidFill>
                  <a:srgbClr val="FF0000"/>
                </a:solidFill>
                <a:latin typeface="Microsoft Sans Serif" panose="020B0604020202020204" pitchFamily="34" charset="0"/>
                <a:ea typeface="微软雅黑" panose="020B0503020204020204" pitchFamily="34" charset="-122"/>
                <a:cs typeface="Microsoft Sans Serif" panose="020B0604020202020204" pitchFamily="34" charset="0"/>
              </a:rPr>
              <a:t>exciting</a:t>
            </a:r>
            <a:r>
              <a:rPr lang="en-US" altLang="zh-CN" sz="2000" dirty="0">
                <a:latin typeface="Microsoft Sans Serif" panose="020B0604020202020204" pitchFamily="34" charset="0"/>
                <a:ea typeface="微软雅黑" panose="020B0503020204020204" pitchFamily="34" charset="-122"/>
                <a:cs typeface="Microsoft Sans Serif" panose="020B0604020202020204" pitchFamily="34" charset="0"/>
              </a:rPr>
              <a:t> challenge.”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1275493"/>
            <a:ext cx="1728192" cy="219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462245" y="5373216"/>
            <a:ext cx="6678488" cy="1508105"/>
          </a:xfrm>
          <a:prstGeom prst="rect">
            <a:avLst/>
          </a:prstGeom>
        </p:spPr>
        <p:txBody>
          <a:bodyPr wrap="square">
            <a:spAutoFit/>
          </a:bodyPr>
          <a:lstStyle/>
          <a:p>
            <a:pPr algn="r"/>
            <a:r>
              <a:rPr lang="en-US" altLang="zh-CN" dirty="0"/>
              <a:t> </a:t>
            </a:r>
            <a:r>
              <a:rPr lang="en-US" altLang="zh-CN" dirty="0">
                <a:latin typeface="Microsoft Sans Serif" panose="020B0604020202020204" pitchFamily="34" charset="0"/>
                <a:ea typeface="微软雅黑" panose="020B0503020204020204" pitchFamily="34" charset="-122"/>
                <a:cs typeface="Microsoft Sans Serif" panose="020B0604020202020204" pitchFamily="34" charset="0"/>
              </a:rPr>
              <a:t>▪▪▪ Ruby B. Lee</a:t>
            </a:r>
          </a:p>
          <a:p>
            <a:pPr algn="r"/>
            <a:r>
              <a:rPr lang="en-US" altLang="zh-CN" dirty="0"/>
              <a:t>Professor of Electrical Engineering at Princeton University</a:t>
            </a:r>
          </a:p>
          <a:p>
            <a:pPr algn="r"/>
            <a:r>
              <a:rPr lang="en-US" altLang="zh-CN" dirty="0"/>
              <a:t>Fellow of ACM and IEEE</a:t>
            </a:r>
          </a:p>
          <a:p>
            <a:pPr algn="r"/>
            <a:r>
              <a:rPr lang="en-US" altLang="zh-CN" dirty="0"/>
              <a:t>Associate Editor-in-Chief of IEEE Micro </a:t>
            </a:r>
          </a:p>
          <a:p>
            <a:pPr algn="r"/>
            <a:r>
              <a:rPr lang="en-US" altLang="zh-CN" dirty="0"/>
              <a:t> Editorial Board member of IEEE Security and Privacy</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zh-CN" altLang="en-US" b="0"/>
              <a:t>个人令牌（</a:t>
            </a:r>
            <a:r>
              <a:rPr lang="en-US" altLang="zh-CN" b="0"/>
              <a:t>Personal Token</a:t>
            </a:r>
            <a:r>
              <a:rPr lang="zh-CN" altLang="en-US" b="0"/>
              <a:t>）</a:t>
            </a:r>
            <a:endParaRPr lang="zh-CN" altLang="en-US"/>
          </a:p>
        </p:txBody>
      </p:sp>
      <p:sp>
        <p:nvSpPr>
          <p:cNvPr id="669699" name="Rectangle 3"/>
          <p:cNvSpPr>
            <a:spLocks noGrp="1" noChangeArrowheads="1"/>
          </p:cNvSpPr>
          <p:nvPr>
            <p:ph type="body" idx="1"/>
          </p:nvPr>
        </p:nvSpPr>
        <p:spPr>
          <a:xfrm>
            <a:off x="377825" y="1416050"/>
            <a:ext cx="8415338" cy="5441950"/>
          </a:xfrm>
        </p:spPr>
        <p:txBody>
          <a:bodyPr>
            <a:normAutofit/>
          </a:bodyPr>
          <a:lstStyle/>
          <a:p>
            <a:r>
              <a:rPr lang="en-US" altLang="zh-CN" dirty="0"/>
              <a:t>Personal Token</a:t>
            </a:r>
            <a:r>
              <a:rPr lang="zh-CN" altLang="en-US" dirty="0"/>
              <a:t>是一个用户可以随身携带的进行用户认证，密码操作和提供其他服务的令牌。 </a:t>
            </a:r>
          </a:p>
          <a:p>
            <a:r>
              <a:rPr lang="zh-CN" altLang="en-US" dirty="0"/>
              <a:t>特点</a:t>
            </a:r>
          </a:p>
          <a:p>
            <a:pPr lvl="1"/>
            <a:r>
              <a:rPr lang="zh-CN" altLang="en-US" dirty="0"/>
              <a:t>依赖于内存和主机计算</a:t>
            </a:r>
          </a:p>
          <a:p>
            <a:pPr lvl="1"/>
            <a:r>
              <a:rPr lang="zh-CN" altLang="en-US" dirty="0"/>
              <a:t>依赖于应用程序</a:t>
            </a:r>
          </a:p>
          <a:p>
            <a:pPr lvl="1"/>
            <a:r>
              <a:rPr lang="zh-CN" altLang="en-US" dirty="0"/>
              <a:t>要求有一定物理安全（能够防止他人盗用</a:t>
            </a:r>
            <a:r>
              <a:rPr lang="en-US" altLang="zh-CN" dirty="0"/>
              <a:t>Personal Token</a:t>
            </a:r>
            <a:r>
              <a:rPr lang="zh-CN" altLang="en-US" dirty="0"/>
              <a:t>，伪造</a:t>
            </a:r>
            <a:r>
              <a:rPr lang="en-US" altLang="zh-CN" dirty="0"/>
              <a:t>Personal Token</a:t>
            </a:r>
            <a:r>
              <a:rPr lang="zh-CN" altLang="en-US" dirty="0"/>
              <a:t>）</a:t>
            </a:r>
            <a:endParaRPr lang="en-US" altLang="zh-CN" dirty="0"/>
          </a:p>
          <a:p>
            <a:r>
              <a:rPr lang="zh-CN" altLang="en-US" dirty="0"/>
              <a:t>个人令牌种类上包括智能卡，</a:t>
            </a:r>
            <a:r>
              <a:rPr lang="en-US" altLang="zh-CN" dirty="0"/>
              <a:t>USB KEY</a:t>
            </a:r>
            <a:r>
              <a:rPr lang="zh-CN" altLang="en-US" dirty="0"/>
              <a:t>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pPr algn="l"/>
            <a:r>
              <a:rPr lang="zh-CN" altLang="en-US" b="0"/>
              <a:t>软件狗</a:t>
            </a:r>
            <a:endParaRPr lang="en-US" altLang="zh-CN" b="0"/>
          </a:p>
        </p:txBody>
      </p:sp>
      <p:sp>
        <p:nvSpPr>
          <p:cNvPr id="671747" name="Rectangle 3"/>
          <p:cNvSpPr>
            <a:spLocks noGrp="1" noChangeArrowheads="1"/>
          </p:cNvSpPr>
          <p:nvPr>
            <p:ph type="body" idx="1"/>
          </p:nvPr>
        </p:nvSpPr>
        <p:spPr>
          <a:xfrm>
            <a:off x="377825" y="1416050"/>
            <a:ext cx="8415338" cy="3013075"/>
          </a:xfrm>
        </p:spPr>
        <p:txBody>
          <a:bodyPr/>
          <a:lstStyle/>
          <a:p>
            <a:r>
              <a:rPr lang="zh-CN" altLang="en-US"/>
              <a:t>软件狗是一个小设备，附着在通用计算机上，用于软件版权保护，防止软件的任意拷贝。</a:t>
            </a:r>
          </a:p>
          <a:p>
            <a:r>
              <a:rPr lang="zh-CN" altLang="en-US"/>
              <a:t>正版软件运行时，必须和软件狗交互，软件狗正确应答后才能运行软件。</a:t>
            </a:r>
          </a:p>
          <a:p>
            <a:r>
              <a:rPr lang="zh-CN" altLang="en-US"/>
              <a:t>软件狗要求一定程度的物理安全。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pPr algn="l"/>
            <a:r>
              <a:rPr lang="zh-CN" altLang="en-US" b="0"/>
              <a:t>可信平台模块（</a:t>
            </a:r>
            <a:r>
              <a:rPr lang="en-US" altLang="zh-CN" b="0"/>
              <a:t>TPM</a:t>
            </a:r>
            <a:r>
              <a:rPr lang="zh-CN" altLang="en-US"/>
              <a:t>）</a:t>
            </a:r>
          </a:p>
        </p:txBody>
      </p:sp>
      <p:sp>
        <p:nvSpPr>
          <p:cNvPr id="673795" name="Rectangle 3"/>
          <p:cNvSpPr>
            <a:spLocks noGrp="1" noChangeArrowheads="1"/>
          </p:cNvSpPr>
          <p:nvPr>
            <p:ph type="body" idx="1"/>
          </p:nvPr>
        </p:nvSpPr>
        <p:spPr/>
        <p:txBody>
          <a:bodyPr/>
          <a:lstStyle/>
          <a:p>
            <a:r>
              <a:rPr lang="zh-CN" altLang="en-US"/>
              <a:t>当前工业界在可信平台上，最关注的方式是</a:t>
            </a:r>
            <a:r>
              <a:rPr lang="en-US" altLang="zh-CN"/>
              <a:t>TPM</a:t>
            </a:r>
            <a:r>
              <a:rPr lang="zh-CN" altLang="en-US"/>
              <a:t>，一个独立的嵌入主板的芯片，增强系统安全。</a:t>
            </a:r>
          </a:p>
        </p:txBody>
      </p:sp>
      <p:pic>
        <p:nvPicPr>
          <p:cNvPr id="673796" name="Picture 4" descr="Trusted plat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284538"/>
            <a:ext cx="5689600"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3797" name="Text Box 5"/>
          <p:cNvSpPr txBox="1">
            <a:spLocks noChangeArrowheads="1"/>
          </p:cNvSpPr>
          <p:nvPr/>
        </p:nvSpPr>
        <p:spPr bwMode="auto">
          <a:xfrm>
            <a:off x="6011863" y="3429000"/>
            <a:ext cx="2916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lang="en-US" altLang="zh-CN" sz="1800" i="1">
                <a:effectLst/>
                <a:latin typeface="Arial" panose="020B0604020202020204" pitchFamily="34" charset="0"/>
                <a:ea typeface="宋体" panose="02010600030101010101" pitchFamily="2" charset="-122"/>
              </a:rPr>
              <a:t>TPM</a:t>
            </a:r>
            <a:r>
              <a:rPr lang="zh-CN" altLang="en-US" sz="1800" i="1">
                <a:effectLst/>
                <a:latin typeface="Arial" panose="020B0604020202020204" pitchFamily="34" charset="0"/>
                <a:ea typeface="宋体" panose="02010600030101010101" pitchFamily="2" charset="-122"/>
              </a:rPr>
              <a:t>（</a:t>
            </a:r>
            <a:r>
              <a:rPr lang="en-US" altLang="zh-CN" sz="1800" i="1">
                <a:effectLst/>
                <a:latin typeface="Arial" panose="020B0604020202020204" pitchFamily="34" charset="0"/>
                <a:ea typeface="宋体" panose="02010600030101010101" pitchFamily="2" charset="-122"/>
              </a:rPr>
              <a:t>Trusted Platform Module</a:t>
            </a:r>
            <a:r>
              <a:rPr lang="zh-CN" altLang="en-US" sz="1800" i="1">
                <a:effectLst/>
                <a:latin typeface="Arial" panose="020B0604020202020204" pitchFamily="34" charset="0"/>
                <a:ea typeface="宋体" panose="02010600030101010101" pitchFamily="2" charset="-122"/>
              </a:rPr>
              <a:t>） 可信平台模块</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pPr algn="l"/>
            <a:r>
              <a:rPr lang="en-US" altLang="zh-CN"/>
              <a:t>TPM</a:t>
            </a:r>
            <a:r>
              <a:rPr lang="zh-CN" altLang="en-US"/>
              <a:t>的特点</a:t>
            </a:r>
          </a:p>
        </p:txBody>
      </p:sp>
      <p:sp>
        <p:nvSpPr>
          <p:cNvPr id="674819" name="Rectangle 3"/>
          <p:cNvSpPr>
            <a:spLocks noGrp="1" noChangeArrowheads="1"/>
          </p:cNvSpPr>
          <p:nvPr>
            <p:ph type="body" idx="1"/>
          </p:nvPr>
        </p:nvSpPr>
        <p:spPr/>
        <p:txBody>
          <a:bodyPr/>
          <a:lstStyle/>
          <a:p>
            <a:r>
              <a:rPr lang="en-US" altLang="zh-CN" dirty="0"/>
              <a:t>TPM</a:t>
            </a:r>
            <a:r>
              <a:rPr lang="zh-CN" altLang="en-US" dirty="0"/>
              <a:t>保护整个通用的计算机，</a:t>
            </a:r>
            <a:endParaRPr lang="en-US" altLang="zh-CN" dirty="0"/>
          </a:p>
          <a:p>
            <a:r>
              <a:rPr lang="zh-CN" altLang="en-US" dirty="0"/>
              <a:t>克服了小型专用设备（如密码加速器）的</a:t>
            </a:r>
            <a:r>
              <a:rPr lang="en-US" altLang="zh-CN" dirty="0"/>
              <a:t>CPU</a:t>
            </a:r>
            <a:r>
              <a:rPr lang="zh-CN" altLang="en-US" dirty="0"/>
              <a:t>和内存限制。</a:t>
            </a:r>
          </a:p>
          <a:p>
            <a:r>
              <a:rPr lang="zh-CN" altLang="en-US" dirty="0"/>
              <a:t>兼容现在的计算机体系结构和软件结构。</a:t>
            </a:r>
          </a:p>
          <a:p>
            <a:r>
              <a:rPr lang="en-US" altLang="zh-CN" dirty="0"/>
              <a:t>TPM</a:t>
            </a:r>
            <a:r>
              <a:rPr lang="zh-CN" altLang="en-US" dirty="0"/>
              <a:t>满足了计算机低成本、低物理安全要求的需求。</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pPr algn="l"/>
            <a:r>
              <a:rPr lang="zh-CN" altLang="en-US" b="0"/>
              <a:t>增强型</a:t>
            </a:r>
            <a:r>
              <a:rPr lang="en-US" altLang="zh-CN" b="0"/>
              <a:t>CPU</a:t>
            </a:r>
            <a:r>
              <a:rPr lang="zh-CN" altLang="en-US" sz="4400" b="0"/>
              <a:t>（</a:t>
            </a:r>
            <a:r>
              <a:rPr lang="en-US" altLang="zh-CN" sz="4400" b="0"/>
              <a:t>Harden CPUs</a:t>
            </a:r>
            <a:r>
              <a:rPr lang="zh-CN" altLang="en-US" sz="4400" b="0"/>
              <a:t>）</a:t>
            </a:r>
            <a:endParaRPr lang="zh-CN" altLang="en-US" sz="4400"/>
          </a:p>
        </p:txBody>
      </p:sp>
      <p:sp>
        <p:nvSpPr>
          <p:cNvPr id="675843" name="Rectangle 3"/>
          <p:cNvSpPr>
            <a:spLocks noGrp="1" noChangeArrowheads="1"/>
          </p:cNvSpPr>
          <p:nvPr>
            <p:ph type="body" idx="1"/>
          </p:nvPr>
        </p:nvSpPr>
        <p:spPr>
          <a:xfrm>
            <a:off x="377825" y="1416050"/>
            <a:ext cx="8415338" cy="4168775"/>
          </a:xfrm>
        </p:spPr>
        <p:txBody>
          <a:bodyPr>
            <a:normAutofit lnSpcReduction="10000"/>
          </a:bodyPr>
          <a:lstStyle/>
          <a:p>
            <a:r>
              <a:rPr lang="zh-CN" altLang="en-US" sz="2800"/>
              <a:t>将可信计算芯片功能直接增加到</a:t>
            </a:r>
            <a:r>
              <a:rPr lang="en-US" altLang="zh-CN" sz="2800"/>
              <a:t>CPU</a:t>
            </a:r>
            <a:r>
              <a:rPr lang="zh-CN" altLang="en-US" sz="2800"/>
              <a:t>中（相当于将</a:t>
            </a:r>
            <a:r>
              <a:rPr lang="en-US" altLang="zh-CN" sz="2800"/>
              <a:t>TPM</a:t>
            </a:r>
            <a:r>
              <a:rPr lang="zh-CN" altLang="en-US" sz="2800"/>
              <a:t>嵌入到</a:t>
            </a:r>
            <a:r>
              <a:rPr lang="en-US" altLang="zh-CN" sz="2800"/>
              <a:t>CPU</a:t>
            </a:r>
            <a:r>
              <a:rPr lang="zh-CN" altLang="en-US" sz="2800"/>
              <a:t>中 ），用于专用目的的可信计算平台。</a:t>
            </a:r>
          </a:p>
          <a:p>
            <a:pPr lvl="1"/>
            <a:r>
              <a:rPr lang="zh-CN" altLang="en-US" sz="2400"/>
              <a:t>缺点是要改变</a:t>
            </a:r>
            <a:r>
              <a:rPr lang="en-US" altLang="zh-CN" sz="2400"/>
              <a:t>CPU</a:t>
            </a:r>
            <a:r>
              <a:rPr lang="zh-CN" altLang="en-US" sz="2400"/>
              <a:t>，改变现有的计算机架构（即</a:t>
            </a:r>
            <a:r>
              <a:rPr lang="en-US" altLang="zh-CN" sz="2400"/>
              <a:t>Harden CPUs</a:t>
            </a:r>
            <a:r>
              <a:rPr lang="zh-CN" altLang="en-US" sz="2400"/>
              <a:t>必须有专用的主板，外设等），</a:t>
            </a:r>
          </a:p>
          <a:p>
            <a:pPr lvl="1"/>
            <a:r>
              <a:rPr lang="zh-CN" altLang="en-US" sz="2400"/>
              <a:t>现有计算机体系结构不兼容。 </a:t>
            </a:r>
          </a:p>
          <a:p>
            <a:pPr lvl="1"/>
            <a:endParaRPr lang="zh-CN" altLang="en-US" sz="2400"/>
          </a:p>
          <a:p>
            <a:r>
              <a:rPr lang="en-US" altLang="zh-CN" sz="2800"/>
              <a:t>Ross Anderson</a:t>
            </a:r>
            <a:r>
              <a:rPr lang="zh-CN" altLang="en-US" sz="2800"/>
              <a:t>在</a:t>
            </a:r>
            <a:r>
              <a:rPr lang="en-US" altLang="zh-CN" sz="2800"/>
              <a:t>《“Trusted Computing” Frequently Asked Questions》</a:t>
            </a:r>
            <a:r>
              <a:rPr lang="zh-CN" altLang="en-US" sz="2800"/>
              <a:t>一文中预测</a:t>
            </a:r>
            <a:r>
              <a:rPr lang="en-US" altLang="zh-CN" sz="2800"/>
              <a:t>Intel</a:t>
            </a:r>
            <a:r>
              <a:rPr lang="zh-CN" altLang="en-US" sz="2800"/>
              <a:t>最终会将可信计算芯片集成到</a:t>
            </a:r>
            <a:r>
              <a:rPr lang="en-US" altLang="zh-CN" sz="2800"/>
              <a:t>CPU</a:t>
            </a:r>
            <a:r>
              <a:rPr lang="zh-CN" altLang="en-US" sz="2800"/>
              <a:t>中。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pPr algn="l"/>
            <a:r>
              <a:rPr lang="zh-CN" altLang="en-US"/>
              <a:t>2、早期相关工作</a:t>
            </a:r>
            <a:endParaRPr lang="en-US" altLang="zh-CN"/>
          </a:p>
        </p:txBody>
      </p:sp>
      <p:sp>
        <p:nvSpPr>
          <p:cNvPr id="517123" name="Rectangle 3"/>
          <p:cNvSpPr>
            <a:spLocks noGrp="1" noChangeArrowheads="1"/>
          </p:cNvSpPr>
          <p:nvPr>
            <p:ph type="body" idx="1"/>
          </p:nvPr>
        </p:nvSpPr>
        <p:spPr>
          <a:xfrm>
            <a:off x="377825" y="1416050"/>
            <a:ext cx="8415338" cy="5172075"/>
          </a:xfrm>
        </p:spPr>
        <p:txBody>
          <a:bodyPr>
            <a:normAutofit lnSpcReduction="10000"/>
          </a:bodyPr>
          <a:lstStyle/>
          <a:p>
            <a:pPr marL="342900" indent="-342900"/>
            <a:r>
              <a:rPr lang="zh-CN" altLang="en-US" sz="2800" dirty="0"/>
              <a:t>当前可信计算平台技术的思想源于早期的计算机的可信启动研究</a:t>
            </a:r>
          </a:p>
          <a:p>
            <a:pPr marL="742950" lvl="1" indent="-285750"/>
            <a:r>
              <a:rPr lang="zh-CN" altLang="zh-CN" sz="2400" dirty="0"/>
              <a:t>Bill Arbaugh etc. “A Secure and Reliable Bootstrap Architecture”</a:t>
            </a:r>
          </a:p>
          <a:p>
            <a:pPr marL="342900" indent="-342900"/>
            <a:r>
              <a:rPr lang="zh-CN" altLang="en-US" sz="2800" dirty="0"/>
              <a:t>安全启动的基本思想</a:t>
            </a:r>
          </a:p>
          <a:p>
            <a:pPr marL="742950" lvl="1" indent="-285750"/>
            <a:r>
              <a:rPr lang="zh-CN" altLang="en-US" sz="2400" dirty="0"/>
              <a:t>将分解系统配置为一系列的实体</a:t>
            </a:r>
          </a:p>
          <a:p>
            <a:pPr marL="742950" lvl="1" indent="-285750"/>
            <a:r>
              <a:rPr lang="zh-CN" altLang="en-US" sz="2400" dirty="0"/>
              <a:t>检查实体的完整性</a:t>
            </a:r>
          </a:p>
          <a:p>
            <a:pPr marL="342900" indent="-342900"/>
            <a:r>
              <a:rPr lang="zh-CN" altLang="en-US" sz="2800" dirty="0"/>
              <a:t>安全启动在可信计算平台中的重要性</a:t>
            </a:r>
          </a:p>
          <a:p>
            <a:pPr marL="742950" lvl="1" indent="-285750"/>
            <a:r>
              <a:rPr lang="zh-CN" altLang="en-US" sz="2400" dirty="0"/>
              <a:t>安全启动应用是可信计算平台的第一个应用程序；</a:t>
            </a:r>
          </a:p>
          <a:p>
            <a:pPr marL="742950" lvl="1" indent="-285750"/>
            <a:r>
              <a:rPr lang="zh-CN" altLang="en-US" sz="2400" dirty="0"/>
              <a:t>安全启动是可信计算平台的安全计算边界超出物理保护边界的一项技术，即扩展安全计算边界的技术；</a:t>
            </a:r>
          </a:p>
          <a:p>
            <a:pPr marL="742950" lvl="1" indent="-285750"/>
            <a:r>
              <a:rPr lang="zh-CN" altLang="en-US" sz="2400" dirty="0"/>
              <a:t>安全启动应用可以扩展到软件配置方面。</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lgn="l"/>
            <a:r>
              <a:rPr lang="zh-CN" altLang="en-US"/>
              <a:t>安全协处理器</a:t>
            </a:r>
            <a:endParaRPr lang="en-US" altLang="zh-CN"/>
          </a:p>
        </p:txBody>
      </p:sp>
      <p:sp>
        <p:nvSpPr>
          <p:cNvPr id="528387" name="Rectangle 3"/>
          <p:cNvSpPr>
            <a:spLocks noGrp="1" noChangeArrowheads="1"/>
          </p:cNvSpPr>
          <p:nvPr>
            <p:ph type="body" idx="1"/>
          </p:nvPr>
        </p:nvSpPr>
        <p:spPr/>
        <p:txBody>
          <a:bodyPr/>
          <a:lstStyle/>
          <a:p>
            <a:r>
              <a:rPr lang="zh-CN" altLang="en-US" dirty="0"/>
              <a:t>可信计算平台</a:t>
            </a:r>
          </a:p>
          <a:p>
            <a:pPr lvl="1"/>
            <a:r>
              <a:rPr lang="zh-CN" altLang="en-US" dirty="0"/>
              <a:t>从安全启动开始研究</a:t>
            </a:r>
          </a:p>
          <a:p>
            <a:pPr lvl="1"/>
            <a:r>
              <a:rPr lang="zh-CN" altLang="en-US" dirty="0"/>
              <a:t>安全协处理器的发展</a:t>
            </a:r>
          </a:p>
          <a:p>
            <a:pPr lvl="1"/>
            <a:r>
              <a:rPr lang="zh-CN" altLang="en-US" dirty="0"/>
              <a:t>可信计算平台的成熟（借鉴不少安全协处理器成果）</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pPr algn="l"/>
            <a:r>
              <a:rPr lang="zh-CN" altLang="en-US"/>
              <a:t>3、国内现状</a:t>
            </a:r>
            <a:endParaRPr lang="en-US" altLang="zh-CN"/>
          </a:p>
        </p:txBody>
      </p:sp>
      <p:sp>
        <p:nvSpPr>
          <p:cNvPr id="586755" name="Rectangle 3"/>
          <p:cNvSpPr>
            <a:spLocks noGrp="1" noChangeArrowheads="1"/>
          </p:cNvSpPr>
          <p:nvPr>
            <p:ph type="body" idx="1"/>
          </p:nvPr>
        </p:nvSpPr>
        <p:spPr>
          <a:xfrm>
            <a:off x="377825" y="1416050"/>
            <a:ext cx="8415338" cy="1698625"/>
          </a:xfrm>
        </p:spPr>
        <p:txBody>
          <a:bodyPr>
            <a:normAutofit lnSpcReduction="10000"/>
          </a:bodyPr>
          <a:lstStyle/>
          <a:p>
            <a:r>
              <a:rPr lang="zh-CN" altLang="en-US"/>
              <a:t>可信密码模块规范</a:t>
            </a:r>
          </a:p>
          <a:p>
            <a:r>
              <a:rPr lang="zh-CN" altLang="en-US"/>
              <a:t>可信计算产品</a:t>
            </a:r>
          </a:p>
          <a:p>
            <a:r>
              <a:rPr lang="zh-CN" altLang="en-US"/>
              <a:t>科研工作</a:t>
            </a:r>
            <a:endParaRPr lang="en-US" altLang="zh-CN"/>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pPr algn="l"/>
            <a:r>
              <a:rPr lang="zh-CN" altLang="en-US"/>
              <a:t>可信密码模块规范</a:t>
            </a:r>
            <a:endParaRPr lang="en-US" altLang="zh-CN"/>
          </a:p>
        </p:txBody>
      </p:sp>
      <p:sp>
        <p:nvSpPr>
          <p:cNvPr id="659459" name="Rectangle 3"/>
          <p:cNvSpPr>
            <a:spLocks noGrp="1" noChangeArrowheads="1"/>
          </p:cNvSpPr>
          <p:nvPr>
            <p:ph type="body" idx="1"/>
          </p:nvPr>
        </p:nvSpPr>
        <p:spPr/>
        <p:txBody>
          <a:bodyPr/>
          <a:lstStyle/>
          <a:p>
            <a:r>
              <a:rPr lang="zh-CN" altLang="en-US"/>
              <a:t>可信计算平台产业联盟</a:t>
            </a:r>
            <a:endParaRPr lang="en-US" altLang="zh-CN"/>
          </a:p>
          <a:p>
            <a:pPr lvl="1"/>
            <a:r>
              <a:rPr lang="zh-CN" altLang="en-US"/>
              <a:t>可信密码模块规范</a:t>
            </a:r>
          </a:p>
          <a:p>
            <a:pPr lvl="1"/>
            <a:r>
              <a:rPr lang="zh-CN" altLang="en-US"/>
              <a:t>可信支撑模块规范</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pPr algn="l"/>
            <a:r>
              <a:rPr lang="zh-CN" altLang="en-US"/>
              <a:t>可信计算产品</a:t>
            </a:r>
          </a:p>
        </p:txBody>
      </p:sp>
      <p:sp>
        <p:nvSpPr>
          <p:cNvPr id="596995" name="Rectangle 3"/>
          <p:cNvSpPr>
            <a:spLocks noGrp="1" noChangeArrowheads="1"/>
          </p:cNvSpPr>
          <p:nvPr>
            <p:ph type="body" idx="1"/>
          </p:nvPr>
        </p:nvSpPr>
        <p:spPr>
          <a:xfrm>
            <a:off x="377825" y="1416050"/>
            <a:ext cx="8415338" cy="4476750"/>
          </a:xfrm>
        </p:spPr>
        <p:txBody>
          <a:bodyPr/>
          <a:lstStyle/>
          <a:p>
            <a:pPr>
              <a:lnSpc>
                <a:spcPct val="80000"/>
              </a:lnSpc>
            </a:pPr>
            <a:r>
              <a:rPr lang="en-US" altLang="zh-CN" sz="2800" dirty="0"/>
              <a:t>TCM</a:t>
            </a:r>
          </a:p>
          <a:p>
            <a:pPr>
              <a:lnSpc>
                <a:spcPct val="80000"/>
              </a:lnSpc>
              <a:buFont typeface="Wingdings" panose="05000000000000000000" pitchFamily="2" charset="2"/>
              <a:buNone/>
            </a:pPr>
            <a:r>
              <a:rPr lang="zh-CN" altLang="en-US" sz="2800" dirty="0"/>
              <a:t>	早期（符合</a:t>
            </a:r>
            <a:r>
              <a:rPr lang="en-US" altLang="zh-CN" sz="2800" dirty="0"/>
              <a:t>TCG</a:t>
            </a:r>
            <a:r>
              <a:rPr lang="zh-CN" altLang="en-US" sz="2800" dirty="0"/>
              <a:t>规范）</a:t>
            </a:r>
          </a:p>
          <a:p>
            <a:pPr lvl="1">
              <a:lnSpc>
                <a:spcPct val="80000"/>
              </a:lnSpc>
            </a:pPr>
            <a:r>
              <a:rPr lang="zh-CN" altLang="en-US" sz="2400" dirty="0"/>
              <a:t>北京兆日科技有限责任公司，</a:t>
            </a:r>
            <a:r>
              <a:rPr lang="en-US" altLang="zh-CN" sz="2400" dirty="0"/>
              <a:t>SSX35</a:t>
            </a:r>
            <a:r>
              <a:rPr lang="zh-CN" altLang="en-US" sz="2400" dirty="0"/>
              <a:t>安全芯片</a:t>
            </a:r>
          </a:p>
          <a:p>
            <a:pPr lvl="1">
              <a:lnSpc>
                <a:spcPct val="80000"/>
              </a:lnSpc>
            </a:pPr>
            <a:r>
              <a:rPr lang="zh-CN" altLang="en-US" sz="2400" dirty="0"/>
              <a:t>武汉瑞达信息安全公司，可信计算平台</a:t>
            </a:r>
            <a:r>
              <a:rPr lang="en-US" altLang="zh-CN" sz="2400" dirty="0"/>
              <a:t>SQY14</a:t>
            </a:r>
            <a:r>
              <a:rPr lang="zh-CN" altLang="en-US" sz="2400" dirty="0"/>
              <a:t>嵌入密码型计算机，</a:t>
            </a:r>
            <a:r>
              <a:rPr lang="en-US" altLang="zh-CN" sz="2400" dirty="0"/>
              <a:t>SSP02</a:t>
            </a:r>
            <a:r>
              <a:rPr lang="zh-CN" altLang="en-US" sz="2400" dirty="0"/>
              <a:t>芯片</a:t>
            </a:r>
          </a:p>
          <a:p>
            <a:pPr lvl="1">
              <a:lnSpc>
                <a:spcPct val="80000"/>
              </a:lnSpc>
            </a:pPr>
            <a:r>
              <a:rPr lang="zh-CN" altLang="en-US" sz="2400" dirty="0"/>
              <a:t>联想“恒智”安全芯片</a:t>
            </a:r>
          </a:p>
          <a:p>
            <a:pPr>
              <a:lnSpc>
                <a:spcPct val="80000"/>
              </a:lnSpc>
            </a:pPr>
            <a:r>
              <a:rPr lang="zh-CN" altLang="en-US" sz="2800" dirty="0"/>
              <a:t>最新（符合自主标准）</a:t>
            </a:r>
          </a:p>
          <a:p>
            <a:pPr lvl="1">
              <a:lnSpc>
                <a:spcPct val="80000"/>
              </a:lnSpc>
            </a:pPr>
            <a:r>
              <a:rPr lang="zh-CN" altLang="en-US" sz="2400" dirty="0"/>
              <a:t>联想</a:t>
            </a:r>
          </a:p>
          <a:p>
            <a:pPr lvl="1">
              <a:lnSpc>
                <a:spcPct val="80000"/>
              </a:lnSpc>
            </a:pPr>
            <a:r>
              <a:rPr lang="zh-CN" altLang="en-US" sz="2400" dirty="0"/>
              <a:t>中兴</a:t>
            </a:r>
            <a:r>
              <a:rPr lang="en-US" altLang="zh-CN" sz="2400" dirty="0"/>
              <a:t>(</a:t>
            </a:r>
            <a:r>
              <a:rPr lang="zh-CN" altLang="en-US" sz="2400" dirty="0"/>
              <a:t>国民技术</a:t>
            </a:r>
            <a:r>
              <a:rPr lang="en-US" altLang="zh-CN" sz="2400" dirty="0"/>
              <a:t>)</a:t>
            </a:r>
            <a:endParaRPr lang="zh-CN" altLang="en-US" sz="2400" dirty="0"/>
          </a:p>
          <a:p>
            <a:pPr lvl="1">
              <a:lnSpc>
                <a:spcPct val="80000"/>
              </a:lnSpc>
            </a:pPr>
            <a:r>
              <a:rPr lang="zh-CN" altLang="en-US" sz="2400" dirty="0"/>
              <a:t>兆日</a:t>
            </a:r>
          </a:p>
          <a:p>
            <a:pPr lvl="1">
              <a:lnSpc>
                <a:spcPct val="80000"/>
              </a:lnSpc>
            </a:pPr>
            <a:r>
              <a:rPr lang="zh-CN" altLang="en-US" sz="2400" dirty="0"/>
              <a:t>瑞达</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t>新的引子</a:t>
            </a:r>
          </a:p>
        </p:txBody>
      </p:sp>
      <p:pic>
        <p:nvPicPr>
          <p:cNvPr id="6" name="内容占位符 5"/>
          <p:cNvPicPr>
            <a:picLocks noGrp="1" noChangeAspect="1"/>
          </p:cNvPicPr>
          <p:nvPr>
            <p:ph idx="1"/>
          </p:nvPr>
        </p:nvPicPr>
        <p:blipFill>
          <a:blip r:embed="rId3"/>
          <a:srcRect l="20383" r="21636"/>
          <a:stretch>
            <a:fillRect/>
          </a:stretch>
        </p:blipFill>
        <p:spPr>
          <a:xfrm>
            <a:off x="553085" y="1417955"/>
            <a:ext cx="1557020" cy="1534795"/>
          </a:xfrm>
          <a:prstGeom prst="rect">
            <a:avLst/>
          </a:prstGeom>
        </p:spPr>
      </p:pic>
      <p:pic>
        <p:nvPicPr>
          <p:cNvPr id="7" name="图片 6"/>
          <p:cNvPicPr>
            <a:picLocks noChangeAspect="1"/>
          </p:cNvPicPr>
          <p:nvPr/>
        </p:nvPicPr>
        <p:blipFill>
          <a:blip r:embed="rId4">
            <a:lum bright="-12000"/>
          </a:blip>
          <a:srcRect l="50859"/>
          <a:stretch>
            <a:fillRect/>
          </a:stretch>
        </p:blipFill>
        <p:spPr>
          <a:xfrm>
            <a:off x="553085" y="3288665"/>
            <a:ext cx="1556385" cy="1599565"/>
          </a:xfrm>
          <a:prstGeom prst="rect">
            <a:avLst/>
          </a:prstGeom>
        </p:spPr>
      </p:pic>
      <p:sp>
        <p:nvSpPr>
          <p:cNvPr id="8" name="文本框 7"/>
          <p:cNvSpPr txBox="1"/>
          <p:nvPr/>
        </p:nvSpPr>
        <p:spPr>
          <a:xfrm>
            <a:off x="3016885" y="1514475"/>
            <a:ext cx="3084195" cy="1198880"/>
          </a:xfrm>
          <a:prstGeom prst="rect">
            <a:avLst/>
          </a:prstGeom>
          <a:noFill/>
        </p:spPr>
        <p:txBody>
          <a:bodyPr wrap="square" rtlCol="0" anchor="t">
            <a:spAutoFit/>
          </a:bodyPr>
          <a:lstStyle/>
          <a:p>
            <a:r>
              <a:rPr lang="zh-CN" altLang="en-US"/>
              <a:t>利用了芯片</a:t>
            </a:r>
            <a:r>
              <a:rPr lang="en-US" altLang="zh-CN"/>
              <a:t>“</a:t>
            </a:r>
            <a:r>
              <a:rPr lang="zh-CN" altLang="en-US"/>
              <a:t>乱序执行</a:t>
            </a:r>
            <a:r>
              <a:rPr lang="en-US" altLang="zh-CN"/>
              <a:t>”</a:t>
            </a:r>
            <a:r>
              <a:rPr lang="zh-CN" altLang="en-US"/>
              <a:t>机制的副作用，通过</a:t>
            </a:r>
            <a:r>
              <a:rPr lang="en-US" altLang="zh-CN"/>
              <a:t>Cache</a:t>
            </a:r>
            <a:r>
              <a:rPr lang="zh-CN" altLang="en-US"/>
              <a:t>侧信道攻击手段，读取任意内核内存位置。</a:t>
            </a:r>
          </a:p>
        </p:txBody>
      </p:sp>
      <p:sp>
        <p:nvSpPr>
          <p:cNvPr id="9" name="文本框 8"/>
          <p:cNvSpPr txBox="1"/>
          <p:nvPr/>
        </p:nvSpPr>
        <p:spPr>
          <a:xfrm>
            <a:off x="3016885" y="3489325"/>
            <a:ext cx="3083560" cy="1476375"/>
          </a:xfrm>
          <a:prstGeom prst="rect">
            <a:avLst/>
          </a:prstGeom>
          <a:noFill/>
        </p:spPr>
        <p:txBody>
          <a:bodyPr wrap="square" rtlCol="0" anchor="t">
            <a:spAutoFit/>
          </a:bodyPr>
          <a:lstStyle/>
          <a:p>
            <a:r>
              <a:rPr lang="zh-CN" altLang="en-US"/>
              <a:t>利用了现代芯片中普遍使用的“猜测执行”机制的副作用，通过</a:t>
            </a:r>
            <a:r>
              <a:rPr lang="en-US" altLang="zh-CN"/>
              <a:t>Cache</a:t>
            </a:r>
            <a:r>
              <a:rPr lang="zh-CN" altLang="en-US"/>
              <a:t>侧信道攻击手段，获取其它进程内存中数据。</a:t>
            </a:r>
          </a:p>
        </p:txBody>
      </p:sp>
      <p:sp>
        <p:nvSpPr>
          <p:cNvPr id="3" name="文本框 2"/>
          <p:cNvSpPr txBox="1"/>
          <p:nvPr/>
        </p:nvSpPr>
        <p:spPr>
          <a:xfrm>
            <a:off x="61595" y="4960620"/>
            <a:ext cx="2955290" cy="1568450"/>
          </a:xfrm>
          <a:prstGeom prst="rect">
            <a:avLst/>
          </a:prstGeom>
          <a:no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rPr>
              <a:t>2018年01月03日，</a:t>
            </a:r>
            <a:r>
              <a:rPr lang="en-US" altLang="zh-CN" sz="1600">
                <a:latin typeface="微软雅黑" panose="020B0503020204020204" pitchFamily="34" charset="-122"/>
                <a:ea typeface="微软雅黑" panose="020B0503020204020204" pitchFamily="34" charset="-122"/>
              </a:rPr>
              <a:t>Google</a:t>
            </a:r>
            <a:r>
              <a:rPr lang="zh-CN" altLang="en-US" sz="1600">
                <a:latin typeface="微软雅黑" panose="020B0503020204020204" pitchFamily="34" charset="-122"/>
                <a:ea typeface="微软雅黑" panose="020B0503020204020204" pitchFamily="34" charset="-122"/>
              </a:rPr>
              <a:t>团队披露了</a:t>
            </a:r>
            <a:r>
              <a:rPr lang="en-US" altLang="zh-CN" sz="1600">
                <a:latin typeface="微软雅黑" panose="020B0503020204020204" pitchFamily="34" charset="-122"/>
                <a:ea typeface="微软雅黑" panose="020B0503020204020204" pitchFamily="34" charset="-122"/>
              </a:rPr>
              <a:t>Intel</a:t>
            </a:r>
            <a:r>
              <a:rPr lang="zh-CN" altLang="en-US" sz="1600">
                <a:latin typeface="微软雅黑" panose="020B0503020204020204" pitchFamily="34" charset="-122"/>
                <a:ea typeface="微软雅黑" panose="020B0503020204020204" pitchFamily="34" charset="-122"/>
              </a:rPr>
              <a:t>处理器漏洞。被认为是</a:t>
            </a:r>
            <a:r>
              <a:rPr lang="en-US" altLang="zh-CN" sz="1600">
                <a:latin typeface="微软雅黑" panose="020B0503020204020204" pitchFamily="34" charset="-122"/>
                <a:ea typeface="微软雅黑" panose="020B0503020204020204" pitchFamily="34" charset="-122"/>
              </a:rPr>
              <a:t>“一个足以动摇全球云计算基础设施根基的漏洞”</a:t>
            </a:r>
            <a:r>
              <a:rPr lang="zh-CN" altLang="en-US" sz="1600">
                <a:latin typeface="微软雅黑" panose="020B0503020204020204" pitchFamily="34" charset="-122"/>
                <a:ea typeface="微软雅黑" panose="020B0503020204020204" pitchFamily="34" charset="-122"/>
              </a:rPr>
              <a:t>，是产业界首次承认的重大硬件漏洞。</a:t>
            </a:r>
          </a:p>
        </p:txBody>
      </p:sp>
      <p:sp>
        <p:nvSpPr>
          <p:cNvPr id="4" name="右箭头 3"/>
          <p:cNvSpPr/>
          <p:nvPr/>
        </p:nvSpPr>
        <p:spPr>
          <a:xfrm>
            <a:off x="6339840" y="1772920"/>
            <a:ext cx="4318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880860" y="1586230"/>
            <a:ext cx="1877060" cy="922020"/>
          </a:xfrm>
          <a:prstGeom prst="rect">
            <a:avLst/>
          </a:prstGeom>
          <a:noFill/>
        </p:spPr>
        <p:txBody>
          <a:bodyPr wrap="square" rtlCol="0" anchor="t">
            <a:spAutoFit/>
          </a:bodyPr>
          <a:lstStyle/>
          <a:p>
            <a:r>
              <a:rPr lang="zh-CN"/>
              <a:t>突破了用户空间和内核空间的硬件保护</a:t>
            </a:r>
            <a:r>
              <a:rPr lang="zh-CN" altLang="en-US"/>
              <a:t>。</a:t>
            </a:r>
          </a:p>
        </p:txBody>
      </p:sp>
      <p:sp>
        <p:nvSpPr>
          <p:cNvPr id="10" name="右箭头 9"/>
          <p:cNvSpPr/>
          <p:nvPr/>
        </p:nvSpPr>
        <p:spPr>
          <a:xfrm>
            <a:off x="6339840" y="3980180"/>
            <a:ext cx="4318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880860" y="3627755"/>
            <a:ext cx="1877060" cy="922020"/>
          </a:xfrm>
          <a:prstGeom prst="rect">
            <a:avLst/>
          </a:prstGeom>
          <a:noFill/>
        </p:spPr>
        <p:txBody>
          <a:bodyPr wrap="square" rtlCol="0" anchor="t">
            <a:spAutoFit/>
          </a:bodyPr>
          <a:lstStyle/>
          <a:p>
            <a:r>
              <a:rPr lang="zh-CN"/>
              <a:t>突破了进程（线程）之间的硬件保护</a:t>
            </a:r>
            <a:r>
              <a:rPr lang="zh-CN" altLang="en-US"/>
              <a:t>。</a:t>
            </a:r>
          </a:p>
        </p:txBody>
      </p:sp>
      <p:sp>
        <p:nvSpPr>
          <p:cNvPr id="12" name="文本框 11"/>
          <p:cNvSpPr txBox="1"/>
          <p:nvPr/>
        </p:nvSpPr>
        <p:spPr>
          <a:xfrm>
            <a:off x="3542030" y="5064125"/>
            <a:ext cx="5067300" cy="1322070"/>
          </a:xfrm>
          <a:prstGeom prst="rect">
            <a:avLst/>
          </a:prstGeom>
          <a:noFill/>
        </p:spPr>
        <p:txBody>
          <a:bodyPr wrap="square" rtlCol="0" anchor="t">
            <a:spAutoFit/>
          </a:bodyPr>
          <a:lstStyle/>
          <a:p>
            <a:r>
              <a:rPr lang="zh-CN" altLang="en-US" sz="1600" b="1">
                <a:solidFill>
                  <a:srgbClr val="FF0000"/>
                </a:solidFill>
                <a:latin typeface="微软雅黑" panose="020B0503020204020204" pitchFamily="34" charset="-122"/>
                <a:ea typeface="微软雅黑" panose="020B0503020204020204" pitchFamily="34" charset="-122"/>
              </a:rPr>
              <a:t>思考：</a:t>
            </a:r>
          </a:p>
          <a:p>
            <a:r>
              <a:rPr lang="en-US" altLang="zh-CN" sz="1600">
                <a:latin typeface="微软雅黑" panose="020B0503020204020204" pitchFamily="34" charset="-122"/>
                <a:ea typeface="微软雅黑" panose="020B0503020204020204" pitchFamily="34" charset="-122"/>
              </a:rPr>
              <a:t>1. </a:t>
            </a:r>
            <a:r>
              <a:rPr lang="zh-CN" altLang="en-US" sz="1600">
                <a:latin typeface="微软雅黑" panose="020B0503020204020204" pitchFamily="34" charset="-122"/>
                <a:ea typeface="微软雅黑" panose="020B0503020204020204" pitchFamily="34" charset="-122"/>
              </a:rPr>
              <a:t>暴露了</a:t>
            </a:r>
            <a:r>
              <a:rPr lang="en-US" altLang="zh-CN" sz="1600">
                <a:latin typeface="微软雅黑" panose="020B0503020204020204" pitchFamily="34" charset="-122"/>
                <a:ea typeface="微软雅黑" panose="020B0503020204020204" pitchFamily="34" charset="-122"/>
              </a:rPr>
              <a:t>CPU</a:t>
            </a:r>
            <a:r>
              <a:rPr lang="zh-CN" altLang="en-US" sz="1600">
                <a:latin typeface="微软雅黑" panose="020B0503020204020204" pitchFamily="34" charset="-122"/>
                <a:ea typeface="微软雅黑" panose="020B0503020204020204" pitchFamily="34" charset="-122"/>
              </a:rPr>
              <a:t>设计上的不足，但本质又是什么呢？</a:t>
            </a:r>
          </a:p>
          <a:p>
            <a:r>
              <a:rPr lang="en-US" altLang="zh-CN" sz="1600">
                <a:latin typeface="微软雅黑" panose="020B0503020204020204" pitchFamily="34" charset="-122"/>
                <a:ea typeface="微软雅黑" panose="020B0503020204020204" pitchFamily="34" charset="-122"/>
              </a:rPr>
              <a:t>2. </a:t>
            </a:r>
            <a:r>
              <a:rPr lang="zh-CN" altLang="en-US" sz="1600">
                <a:latin typeface="微软雅黑" panose="020B0503020204020204" pitchFamily="34" charset="-122"/>
                <a:ea typeface="微软雅黑" panose="020B0503020204020204" pitchFamily="34" charset="-122"/>
              </a:rPr>
              <a:t>传统的防御工具（病毒查杀等）是否有效？安全机制（</a:t>
            </a:r>
            <a:r>
              <a:rPr lang="en-US" altLang="zh-CN" sz="1600">
                <a:latin typeface="微软雅黑" panose="020B0503020204020204" pitchFamily="34" charset="-122"/>
                <a:ea typeface="微软雅黑" panose="020B0503020204020204" pitchFamily="34" charset="-122"/>
              </a:rPr>
              <a:t>DEP</a:t>
            </a:r>
            <a:r>
              <a:rPr lang="zh-CN" altLang="en-US" sz="1600">
                <a:latin typeface="微软雅黑" panose="020B0503020204020204" pitchFamily="34" charset="-122"/>
                <a:ea typeface="微软雅黑" panose="020B0503020204020204" pitchFamily="34" charset="-122"/>
              </a:rPr>
              <a:t>、地址空间随机化）是否有效？</a:t>
            </a:r>
          </a:p>
          <a:p>
            <a:r>
              <a:rPr lang="en-US" altLang="zh-CN" sz="1600">
                <a:latin typeface="微软雅黑" panose="020B0503020204020204" pitchFamily="34" charset="-122"/>
                <a:ea typeface="微软雅黑" panose="020B0503020204020204" pitchFamily="34" charset="-122"/>
              </a:rPr>
              <a:t>3. </a:t>
            </a:r>
            <a:r>
              <a:rPr lang="zh-CN" altLang="en-US" sz="1600">
                <a:latin typeface="微软雅黑" panose="020B0503020204020204" pitchFamily="34" charset="-122"/>
                <a:ea typeface="微软雅黑" panose="020B0503020204020204" pitchFamily="34" charset="-122"/>
              </a:rPr>
              <a:t>应该如何有效防御？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endParaRPr lang="zh-CN" altLang="en-US"/>
          </a:p>
        </p:txBody>
      </p:sp>
      <p:sp>
        <p:nvSpPr>
          <p:cNvPr id="660483" name="Rectangle 3"/>
          <p:cNvSpPr>
            <a:spLocks noGrp="1" noChangeArrowheads="1"/>
          </p:cNvSpPr>
          <p:nvPr>
            <p:ph type="body" idx="1"/>
          </p:nvPr>
        </p:nvSpPr>
        <p:spPr>
          <a:xfrm>
            <a:off x="377825" y="1416050"/>
            <a:ext cx="8415338" cy="4191000"/>
          </a:xfrm>
        </p:spPr>
        <p:txBody>
          <a:bodyPr>
            <a:normAutofit/>
          </a:bodyPr>
          <a:lstStyle/>
          <a:p>
            <a:r>
              <a:rPr lang="zh-CN" altLang="en-US" dirty="0"/>
              <a:t>可信主机</a:t>
            </a:r>
          </a:p>
          <a:p>
            <a:pPr lvl="1"/>
            <a:r>
              <a:rPr lang="zh-CN" altLang="en-US" dirty="0"/>
              <a:t>联想</a:t>
            </a:r>
          </a:p>
          <a:p>
            <a:pPr lvl="1"/>
            <a:r>
              <a:rPr lang="zh-CN" altLang="en-US" dirty="0"/>
              <a:t>方正</a:t>
            </a:r>
          </a:p>
          <a:p>
            <a:pPr lvl="1"/>
            <a:r>
              <a:rPr lang="zh-CN" altLang="en-US" dirty="0"/>
              <a:t>同方</a:t>
            </a:r>
          </a:p>
          <a:p>
            <a:pPr lvl="1"/>
            <a:r>
              <a:rPr lang="zh-CN" altLang="en-US" dirty="0"/>
              <a:t>瑞达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pPr algn="l"/>
            <a:r>
              <a:rPr lang="zh-CN" altLang="en-US"/>
              <a:t>科研工作</a:t>
            </a:r>
            <a:endParaRPr lang="en-US" altLang="zh-CN"/>
          </a:p>
        </p:txBody>
      </p:sp>
      <p:sp>
        <p:nvSpPr>
          <p:cNvPr id="661507" name="Rectangle 3"/>
          <p:cNvSpPr>
            <a:spLocks noGrp="1" noChangeArrowheads="1"/>
          </p:cNvSpPr>
          <p:nvPr>
            <p:ph type="body" idx="1"/>
          </p:nvPr>
        </p:nvSpPr>
        <p:spPr>
          <a:xfrm>
            <a:off x="377825" y="1416050"/>
            <a:ext cx="8415338" cy="4575175"/>
          </a:xfrm>
        </p:spPr>
        <p:txBody>
          <a:bodyPr>
            <a:normAutofit lnSpcReduction="10000"/>
          </a:bodyPr>
          <a:lstStyle/>
          <a:p>
            <a:r>
              <a:rPr lang="zh-CN" altLang="en-US" dirty="0"/>
              <a:t>团队</a:t>
            </a:r>
          </a:p>
          <a:p>
            <a:pPr lvl="1"/>
            <a:r>
              <a:rPr lang="zh-CN" altLang="en-US" dirty="0"/>
              <a:t>中国科学院软件研究所</a:t>
            </a:r>
            <a:r>
              <a:rPr lang="en-US" altLang="zh-CN" dirty="0"/>
              <a:t>(</a:t>
            </a:r>
            <a:r>
              <a:rPr lang="zh-CN" altLang="en-US" dirty="0"/>
              <a:t>信工所</a:t>
            </a:r>
            <a:r>
              <a:rPr lang="en-US" altLang="zh-CN" dirty="0"/>
              <a:t>)</a:t>
            </a:r>
            <a:endParaRPr lang="zh-CN" altLang="en-US" dirty="0"/>
          </a:p>
          <a:p>
            <a:pPr lvl="1"/>
            <a:r>
              <a:rPr lang="zh-CN" altLang="en-US" dirty="0"/>
              <a:t>国防科技大学</a:t>
            </a:r>
          </a:p>
          <a:p>
            <a:pPr lvl="1"/>
            <a:r>
              <a:rPr lang="zh-CN" altLang="en-US" dirty="0"/>
              <a:t>武汉大学</a:t>
            </a:r>
            <a:endParaRPr lang="en-US" altLang="zh-CN" dirty="0"/>
          </a:p>
          <a:p>
            <a:pPr lvl="1"/>
            <a:r>
              <a:rPr lang="zh-CN" altLang="en-US" dirty="0"/>
              <a:t>北京工业大学</a:t>
            </a:r>
            <a:r>
              <a:rPr lang="en-US" altLang="zh-CN" dirty="0"/>
              <a:t>(</a:t>
            </a:r>
            <a:r>
              <a:rPr lang="zh-CN" altLang="en-US" dirty="0"/>
              <a:t>沈昌祥院士</a:t>
            </a:r>
            <a:r>
              <a:rPr lang="en-US" altLang="zh-CN" dirty="0"/>
              <a:t>)</a:t>
            </a:r>
            <a:endParaRPr lang="zh-CN" altLang="en-US" dirty="0"/>
          </a:p>
          <a:p>
            <a:pPr lvl="1"/>
            <a:r>
              <a:rPr lang="zh-CN" altLang="en-US" dirty="0"/>
              <a:t>北京交通大学</a:t>
            </a:r>
          </a:p>
          <a:p>
            <a:r>
              <a:rPr lang="zh-CN" altLang="en-US" dirty="0"/>
              <a:t>方向</a:t>
            </a:r>
          </a:p>
          <a:p>
            <a:pPr lvl="1"/>
            <a:r>
              <a:rPr lang="zh-CN" altLang="en-US" dirty="0"/>
              <a:t>协议、引导、系统软件、支撑系统、可信网络连接</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可信计算</a:t>
            </a:r>
            <a:r>
              <a:rPr lang="en-US" altLang="zh-CN" dirty="0"/>
              <a:t>3.0</a:t>
            </a:r>
            <a:r>
              <a:rPr lang="zh-CN" altLang="en-US" dirty="0"/>
              <a:t>（</a:t>
            </a:r>
            <a:r>
              <a:rPr lang="en-US" altLang="zh-CN" dirty="0"/>
              <a:t>trusted computing</a:t>
            </a:r>
            <a:r>
              <a:rPr lang="zh-CN" altLang="en-US" dirty="0"/>
              <a:t>）</a:t>
            </a:r>
          </a:p>
        </p:txBody>
      </p:sp>
      <p:sp>
        <p:nvSpPr>
          <p:cNvPr id="49" name="圆角矩形 21"/>
          <p:cNvSpPr>
            <a:spLocks noChangeArrowheads="1"/>
          </p:cNvSpPr>
          <p:nvPr/>
        </p:nvSpPr>
        <p:spPr bwMode="auto">
          <a:xfrm>
            <a:off x="1243013" y="2933700"/>
            <a:ext cx="1839912" cy="2454275"/>
          </a:xfrm>
          <a:prstGeom prst="roundRect">
            <a:avLst>
              <a:gd name="adj" fmla="val 16667"/>
            </a:avLst>
          </a:prstGeom>
          <a:solidFill>
            <a:srgbClr val="CCECFF"/>
          </a:solidFill>
          <a:ln w="25400">
            <a:solidFill>
              <a:srgbClr val="6F6FBC"/>
            </a:solidFill>
            <a:round/>
          </a:ln>
        </p:spPr>
        <p:txBody>
          <a:bodyPr anchor="ct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lgn="ctr">
              <a:spcBef>
                <a:spcPct val="0"/>
              </a:spcBef>
              <a:spcAft>
                <a:spcPct val="0"/>
              </a:spcAft>
              <a:buClrTx/>
              <a:buSzTx/>
              <a:buFontTx/>
              <a:buNone/>
            </a:pPr>
            <a:r>
              <a:rPr lang="zh-CN" altLang="en-US" sz="1600">
                <a:latin typeface="微软雅黑" panose="020B0503020204020204" pitchFamily="34" charset="-122"/>
                <a:ea typeface="微软雅黑" panose="020B0503020204020204" pitchFamily="34" charset="-122"/>
              </a:rPr>
              <a:t>主机可靠性</a:t>
            </a:r>
            <a:endParaRPr lang="en-US" altLang="zh-CN" sz="1600">
              <a:latin typeface="微软雅黑" panose="020B0503020204020204" pitchFamily="34" charset="-122"/>
              <a:ea typeface="微软雅黑" panose="020B0503020204020204" pitchFamily="34" charset="-122"/>
            </a:endParaRPr>
          </a:p>
          <a:p>
            <a:pPr algn="ctr">
              <a:lnSpc>
                <a:spcPct val="150000"/>
              </a:lnSpc>
              <a:spcBef>
                <a:spcPct val="0"/>
              </a:spcBef>
              <a:spcAft>
                <a:spcPct val="0"/>
              </a:spcAft>
              <a:buClrTx/>
              <a:buSzTx/>
              <a:buFontTx/>
              <a:buNone/>
            </a:pPr>
            <a:r>
              <a:rPr lang="zh-CN" altLang="en-US" sz="1600">
                <a:latin typeface="微软雅黑" panose="020B0503020204020204" pitchFamily="34" charset="-122"/>
                <a:ea typeface="微软雅黑" panose="020B0503020204020204" pitchFamily="34" charset="-122"/>
              </a:rPr>
              <a:t>计算机部件</a:t>
            </a:r>
            <a:endParaRPr lang="en-US" altLang="zh-CN" sz="1600">
              <a:latin typeface="微软雅黑" panose="020B0503020204020204" pitchFamily="34" charset="-122"/>
              <a:ea typeface="微软雅黑" panose="020B0503020204020204" pitchFamily="34" charset="-122"/>
            </a:endParaRPr>
          </a:p>
          <a:p>
            <a:pPr algn="ctr">
              <a:lnSpc>
                <a:spcPct val="150000"/>
              </a:lnSpc>
              <a:spcBef>
                <a:spcPct val="0"/>
              </a:spcBef>
              <a:spcAft>
                <a:spcPct val="0"/>
              </a:spcAft>
              <a:buClrTx/>
              <a:buSzTx/>
              <a:buFontTx/>
              <a:buNone/>
            </a:pPr>
            <a:r>
              <a:rPr lang="zh-CN" altLang="en-US" sz="1600">
                <a:latin typeface="微软雅黑" panose="020B0503020204020204" pitchFamily="34" charset="-122"/>
                <a:ea typeface="微软雅黑" panose="020B0503020204020204" pitchFamily="34" charset="-122"/>
              </a:rPr>
              <a:t>冗余备份</a:t>
            </a:r>
            <a:endParaRPr lang="en-US" altLang="zh-CN" sz="1600">
              <a:latin typeface="微软雅黑" panose="020B0503020204020204" pitchFamily="34" charset="-122"/>
              <a:ea typeface="微软雅黑" panose="020B0503020204020204" pitchFamily="34" charset="-122"/>
            </a:endParaRPr>
          </a:p>
          <a:p>
            <a:pPr algn="ctr">
              <a:lnSpc>
                <a:spcPct val="150000"/>
              </a:lnSpc>
              <a:spcBef>
                <a:spcPct val="0"/>
              </a:spcBef>
              <a:spcAft>
                <a:spcPct val="0"/>
              </a:spcAft>
              <a:buClrTx/>
              <a:buSzTx/>
              <a:buFontTx/>
              <a:buNone/>
            </a:pPr>
            <a:r>
              <a:rPr lang="zh-CN" altLang="en-US" sz="1600">
                <a:latin typeface="微软雅黑" panose="020B0503020204020204" pitchFamily="34" charset="-122"/>
                <a:ea typeface="微软雅黑" panose="020B0503020204020204" pitchFamily="34" charset="-122"/>
              </a:rPr>
              <a:t>故障诊查</a:t>
            </a:r>
            <a:endParaRPr lang="en-US" altLang="zh-CN" sz="1600">
              <a:latin typeface="微软雅黑" panose="020B0503020204020204" pitchFamily="34" charset="-122"/>
              <a:ea typeface="微软雅黑" panose="020B0503020204020204" pitchFamily="34" charset="-122"/>
            </a:endParaRPr>
          </a:p>
          <a:p>
            <a:pPr algn="ctr">
              <a:lnSpc>
                <a:spcPct val="150000"/>
              </a:lnSpc>
              <a:spcBef>
                <a:spcPct val="0"/>
              </a:spcBef>
              <a:spcAft>
                <a:spcPct val="0"/>
              </a:spcAft>
              <a:buClrTx/>
              <a:buSzTx/>
              <a:buFontTx/>
              <a:buNone/>
            </a:pPr>
            <a:r>
              <a:rPr lang="zh-CN" altLang="en-US" sz="1600">
                <a:latin typeface="微软雅黑" panose="020B0503020204020204" pitchFamily="34" charset="-122"/>
                <a:ea typeface="微软雅黑" panose="020B0503020204020204" pitchFamily="34" charset="-122"/>
              </a:rPr>
              <a:t>容错算法</a:t>
            </a:r>
            <a:endParaRPr lang="en-US" altLang="zh-CN" sz="1600">
              <a:latin typeface="微软雅黑" panose="020B0503020204020204" pitchFamily="34" charset="-122"/>
              <a:ea typeface="微软雅黑" panose="020B0503020204020204" pitchFamily="34" charset="-122"/>
            </a:endParaRPr>
          </a:p>
        </p:txBody>
      </p:sp>
      <p:sp>
        <p:nvSpPr>
          <p:cNvPr id="50" name="圆角矩形 22"/>
          <p:cNvSpPr>
            <a:spLocks noChangeArrowheads="1"/>
          </p:cNvSpPr>
          <p:nvPr/>
        </p:nvSpPr>
        <p:spPr bwMode="auto">
          <a:xfrm>
            <a:off x="3529013" y="2933700"/>
            <a:ext cx="2035175" cy="2454275"/>
          </a:xfrm>
          <a:prstGeom prst="roundRect">
            <a:avLst>
              <a:gd name="adj" fmla="val 16667"/>
            </a:avLst>
          </a:prstGeom>
          <a:solidFill>
            <a:srgbClr val="99CCFF"/>
          </a:solidFill>
          <a:ln w="25400">
            <a:solidFill>
              <a:srgbClr val="6F6FBC"/>
            </a:solidFill>
            <a:round/>
          </a:ln>
        </p:spPr>
        <p:txBody>
          <a:bodyPr anchor="ct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lgn="ctr">
              <a:lnSpc>
                <a:spcPct val="150000"/>
              </a:lnSpc>
              <a:spcBef>
                <a:spcPct val="0"/>
              </a:spcBef>
              <a:spcAft>
                <a:spcPct val="0"/>
              </a:spcAft>
              <a:buClrTx/>
              <a:buSzTx/>
              <a:buFontTx/>
              <a:buNone/>
            </a:pPr>
            <a:r>
              <a:rPr lang="zh-CN" altLang="en-US" sz="1600">
                <a:latin typeface="微软雅黑" panose="020B0503020204020204" pitchFamily="34" charset="-122"/>
                <a:ea typeface="微软雅黑" panose="020B0503020204020204" pitchFamily="34" charset="-122"/>
              </a:rPr>
              <a:t>节点安全性</a:t>
            </a:r>
            <a:endParaRPr lang="en-US" altLang="zh-CN" sz="1600" b="0"/>
          </a:p>
          <a:p>
            <a:pPr algn="ctr">
              <a:lnSpc>
                <a:spcPct val="150000"/>
              </a:lnSpc>
              <a:spcBef>
                <a:spcPct val="0"/>
              </a:spcBef>
              <a:spcAft>
                <a:spcPct val="0"/>
              </a:spcAft>
              <a:buClrTx/>
              <a:buSzTx/>
              <a:buFontTx/>
              <a:buNone/>
            </a:pPr>
            <a:r>
              <a:rPr lang="en-US" altLang="zh-CN" sz="1600">
                <a:latin typeface="微软雅黑" panose="020B0503020204020204" pitchFamily="34" charset="-122"/>
                <a:ea typeface="微软雅黑" panose="020B0503020204020204" pitchFamily="34" charset="-122"/>
              </a:rPr>
              <a:t>PC</a:t>
            </a:r>
            <a:r>
              <a:rPr lang="zh-CN" altLang="en-US" sz="1600">
                <a:latin typeface="微软雅黑" panose="020B0503020204020204" pitchFamily="34" charset="-122"/>
                <a:ea typeface="微软雅黑" panose="020B0503020204020204" pitchFamily="34" charset="-122"/>
              </a:rPr>
              <a:t>单机为主</a:t>
            </a:r>
            <a:endParaRPr lang="en-US" altLang="zh-CN" sz="1600">
              <a:latin typeface="微软雅黑" panose="020B0503020204020204" pitchFamily="34" charset="-122"/>
              <a:ea typeface="微软雅黑" panose="020B0503020204020204" pitchFamily="34" charset="-122"/>
            </a:endParaRPr>
          </a:p>
          <a:p>
            <a:pPr algn="ctr">
              <a:lnSpc>
                <a:spcPct val="150000"/>
              </a:lnSpc>
              <a:spcBef>
                <a:spcPct val="0"/>
              </a:spcBef>
              <a:spcAft>
                <a:spcPct val="0"/>
              </a:spcAft>
              <a:buClrTx/>
              <a:buSzTx/>
              <a:buFontTx/>
              <a:buNone/>
            </a:pPr>
            <a:r>
              <a:rPr lang="zh-CN" altLang="en-US" sz="1600">
                <a:latin typeface="微软雅黑" panose="020B0503020204020204" pitchFamily="34" charset="-122"/>
                <a:ea typeface="微软雅黑" panose="020B0503020204020204" pitchFamily="34" charset="-122"/>
              </a:rPr>
              <a:t>功能模块</a:t>
            </a:r>
            <a:endParaRPr lang="en-US" altLang="zh-CN" sz="1600">
              <a:latin typeface="微软雅黑" panose="020B0503020204020204" pitchFamily="34" charset="-122"/>
              <a:ea typeface="微软雅黑" panose="020B0503020204020204" pitchFamily="34" charset="-122"/>
            </a:endParaRPr>
          </a:p>
          <a:p>
            <a:pPr algn="ctr">
              <a:lnSpc>
                <a:spcPct val="150000"/>
              </a:lnSpc>
              <a:spcBef>
                <a:spcPct val="0"/>
              </a:spcBef>
              <a:spcAft>
                <a:spcPct val="0"/>
              </a:spcAft>
              <a:buClrTx/>
              <a:buSzTx/>
              <a:buFontTx/>
              <a:buNone/>
            </a:pPr>
            <a:r>
              <a:rPr lang="zh-CN" altLang="en-US" sz="1600">
                <a:latin typeface="微软雅黑" panose="020B0503020204020204" pitchFamily="34" charset="-122"/>
                <a:ea typeface="微软雅黑" panose="020B0503020204020204" pitchFamily="34" charset="-122"/>
              </a:rPr>
              <a:t>被动度量</a:t>
            </a:r>
            <a:endParaRPr lang="en-US" altLang="zh-CN" sz="1600">
              <a:latin typeface="微软雅黑" panose="020B0503020204020204" pitchFamily="34" charset="-122"/>
              <a:ea typeface="微软雅黑" panose="020B0503020204020204" pitchFamily="34" charset="-122"/>
            </a:endParaRPr>
          </a:p>
          <a:p>
            <a:pPr algn="ctr">
              <a:lnSpc>
                <a:spcPct val="150000"/>
              </a:lnSpc>
              <a:spcBef>
                <a:spcPct val="0"/>
              </a:spcBef>
              <a:spcAft>
                <a:spcPct val="0"/>
              </a:spcAft>
              <a:buClrTx/>
              <a:buSzTx/>
              <a:buFontTx/>
              <a:buNone/>
            </a:pPr>
            <a:r>
              <a:rPr lang="en-US" altLang="zh-CN" sz="1600">
                <a:latin typeface="微软雅黑" panose="020B0503020204020204" pitchFamily="34" charset="-122"/>
                <a:ea typeface="微软雅黑" panose="020B0503020204020204" pitchFamily="34" charset="-122"/>
              </a:rPr>
              <a:t>TPM+TSS</a:t>
            </a:r>
          </a:p>
        </p:txBody>
      </p:sp>
      <p:sp>
        <p:nvSpPr>
          <p:cNvPr id="51" name="圆角矩形 23"/>
          <p:cNvSpPr>
            <a:spLocks noChangeArrowheads="1"/>
          </p:cNvSpPr>
          <p:nvPr/>
        </p:nvSpPr>
        <p:spPr bwMode="auto">
          <a:xfrm>
            <a:off x="6048375" y="2933700"/>
            <a:ext cx="2357438" cy="2454275"/>
          </a:xfrm>
          <a:prstGeom prst="roundRect">
            <a:avLst>
              <a:gd name="adj" fmla="val 16667"/>
            </a:avLst>
          </a:prstGeom>
          <a:solidFill>
            <a:srgbClr val="0070C0"/>
          </a:solidFill>
          <a:ln w="25400">
            <a:solidFill>
              <a:srgbClr val="6F6FBC"/>
            </a:solidFill>
            <a:round/>
          </a:ln>
        </p:spPr>
        <p:txBody>
          <a:bodyPr anchor="ct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lgn="ctr">
              <a:lnSpc>
                <a:spcPct val="150000"/>
              </a:lnSpc>
              <a:spcBef>
                <a:spcPct val="0"/>
              </a:spcBef>
              <a:spcAft>
                <a:spcPct val="0"/>
              </a:spcAft>
              <a:buClrTx/>
              <a:buSzTx/>
              <a:buFontTx/>
              <a:buNone/>
            </a:pPr>
            <a:r>
              <a:rPr lang="zh-CN" altLang="en-US" sz="1600" dirty="0">
                <a:solidFill>
                  <a:srgbClr val="FFFFFF"/>
                </a:solidFill>
                <a:latin typeface="微软雅黑" panose="020B0503020204020204" pitchFamily="34" charset="-122"/>
                <a:ea typeface="微软雅黑" panose="020B0503020204020204" pitchFamily="34" charset="-122"/>
              </a:rPr>
              <a:t>系统免疫性</a:t>
            </a:r>
            <a:endParaRPr lang="en-US" altLang="zh-CN" sz="1600" dirty="0">
              <a:solidFill>
                <a:srgbClr val="FFFFFF"/>
              </a:solidFill>
              <a:latin typeface="微软雅黑" panose="020B0503020204020204" pitchFamily="34" charset="-122"/>
              <a:ea typeface="微软雅黑" panose="020B0503020204020204" pitchFamily="34" charset="-122"/>
            </a:endParaRPr>
          </a:p>
          <a:p>
            <a:pPr algn="ctr">
              <a:lnSpc>
                <a:spcPct val="150000"/>
              </a:lnSpc>
              <a:spcBef>
                <a:spcPct val="0"/>
              </a:spcBef>
              <a:spcAft>
                <a:spcPct val="0"/>
              </a:spcAft>
              <a:buClrTx/>
              <a:buSzTx/>
              <a:buFontTx/>
              <a:buNone/>
            </a:pPr>
            <a:r>
              <a:rPr lang="zh-CN" altLang="en-US" sz="1600" dirty="0">
                <a:solidFill>
                  <a:srgbClr val="FFFFFF"/>
                </a:solidFill>
                <a:latin typeface="微软雅黑" panose="020B0503020204020204" pitchFamily="34" charset="-122"/>
                <a:ea typeface="微软雅黑" panose="020B0503020204020204" pitchFamily="34" charset="-122"/>
              </a:rPr>
              <a:t>节点虚拟动态链</a:t>
            </a:r>
            <a:endParaRPr lang="en-US" altLang="zh-CN" sz="1600" dirty="0">
              <a:solidFill>
                <a:srgbClr val="FFFFFF"/>
              </a:solidFill>
              <a:latin typeface="微软雅黑" panose="020B0503020204020204" pitchFamily="34" charset="-122"/>
              <a:ea typeface="微软雅黑" panose="020B0503020204020204" pitchFamily="34" charset="-122"/>
            </a:endParaRPr>
          </a:p>
          <a:p>
            <a:pPr algn="ctr">
              <a:lnSpc>
                <a:spcPct val="150000"/>
              </a:lnSpc>
              <a:spcBef>
                <a:spcPct val="0"/>
              </a:spcBef>
              <a:spcAft>
                <a:spcPct val="0"/>
              </a:spcAft>
              <a:buClrTx/>
              <a:buSzTx/>
              <a:buFontTx/>
              <a:buNone/>
            </a:pPr>
            <a:r>
              <a:rPr lang="zh-CN" altLang="en-US" sz="1600" dirty="0">
                <a:solidFill>
                  <a:srgbClr val="FFFFFF"/>
                </a:solidFill>
                <a:latin typeface="微软雅黑" panose="020B0503020204020204" pitchFamily="34" charset="-122"/>
                <a:ea typeface="微软雅黑" panose="020B0503020204020204" pitchFamily="34" charset="-122"/>
              </a:rPr>
              <a:t>宿主</a:t>
            </a:r>
            <a:r>
              <a:rPr lang="en-US" altLang="zh-CN" sz="1600" dirty="0">
                <a:solidFill>
                  <a:srgbClr val="FFFFFF"/>
                </a:solidFill>
                <a:latin typeface="微软雅黑" panose="020B0503020204020204" pitchFamily="34" charset="-122"/>
                <a:ea typeface="微软雅黑" panose="020B0503020204020204" pitchFamily="34" charset="-122"/>
              </a:rPr>
              <a:t>+</a:t>
            </a:r>
            <a:r>
              <a:rPr lang="zh-CN" altLang="en-US" sz="1600" dirty="0">
                <a:solidFill>
                  <a:srgbClr val="FFFFFF"/>
                </a:solidFill>
                <a:latin typeface="微软雅黑" panose="020B0503020204020204" pitchFamily="34" charset="-122"/>
                <a:ea typeface="微软雅黑" panose="020B0503020204020204" pitchFamily="34" charset="-122"/>
              </a:rPr>
              <a:t>可信双节点</a:t>
            </a:r>
            <a:endParaRPr lang="en-US" altLang="zh-CN" sz="1600" dirty="0">
              <a:solidFill>
                <a:srgbClr val="FFFFFF"/>
              </a:solidFill>
              <a:latin typeface="微软雅黑" panose="020B0503020204020204" pitchFamily="34" charset="-122"/>
              <a:ea typeface="微软雅黑" panose="020B0503020204020204" pitchFamily="34" charset="-122"/>
            </a:endParaRPr>
          </a:p>
          <a:p>
            <a:pPr algn="ctr">
              <a:lnSpc>
                <a:spcPct val="150000"/>
              </a:lnSpc>
              <a:spcBef>
                <a:spcPct val="0"/>
              </a:spcBef>
              <a:spcAft>
                <a:spcPct val="0"/>
              </a:spcAft>
              <a:buClrTx/>
              <a:buSzTx/>
              <a:buFontTx/>
              <a:buNone/>
            </a:pPr>
            <a:r>
              <a:rPr lang="zh-CN" altLang="en-US" sz="1600" dirty="0">
                <a:solidFill>
                  <a:srgbClr val="FFFFFF"/>
                </a:solidFill>
                <a:latin typeface="微软雅黑" panose="020B0503020204020204" pitchFamily="34" charset="-122"/>
                <a:ea typeface="微软雅黑" panose="020B0503020204020204" pitchFamily="34" charset="-122"/>
              </a:rPr>
              <a:t>主动免疫</a:t>
            </a:r>
            <a:endParaRPr lang="en-US" altLang="zh-CN" sz="1600" dirty="0">
              <a:solidFill>
                <a:srgbClr val="FFFFFF"/>
              </a:solidFill>
              <a:latin typeface="微软雅黑" panose="020B0503020204020204" pitchFamily="34" charset="-122"/>
              <a:ea typeface="微软雅黑" panose="020B0503020204020204" pitchFamily="34" charset="-122"/>
            </a:endParaRPr>
          </a:p>
          <a:p>
            <a:pPr algn="ctr">
              <a:lnSpc>
                <a:spcPct val="150000"/>
              </a:lnSpc>
              <a:spcBef>
                <a:spcPct val="0"/>
              </a:spcBef>
              <a:spcAft>
                <a:spcPct val="0"/>
              </a:spcAft>
              <a:buClrTx/>
              <a:buSzTx/>
              <a:buFontTx/>
              <a:buNone/>
            </a:pPr>
            <a:r>
              <a:rPr lang="zh-CN" altLang="en-US" sz="1600" dirty="0">
                <a:solidFill>
                  <a:srgbClr val="FFFFFF"/>
                </a:solidFill>
                <a:latin typeface="微软雅黑" panose="020B0503020204020204" pitchFamily="34" charset="-122"/>
                <a:ea typeface="微软雅黑" panose="020B0503020204020204" pitchFamily="34" charset="-122"/>
              </a:rPr>
              <a:t>可信免疫架构 </a:t>
            </a:r>
            <a:endParaRPr lang="en-US" altLang="zh-CN" sz="1600" dirty="0">
              <a:solidFill>
                <a:srgbClr val="FFFFFF"/>
              </a:solidFill>
              <a:latin typeface="微软雅黑" panose="020B0503020204020204" pitchFamily="34" charset="-122"/>
              <a:ea typeface="微软雅黑" panose="020B0503020204020204" pitchFamily="34" charset="-122"/>
            </a:endParaRPr>
          </a:p>
        </p:txBody>
      </p:sp>
      <p:sp>
        <p:nvSpPr>
          <p:cNvPr id="52" name="文本框 35"/>
          <p:cNvSpPr txBox="1">
            <a:spLocks noChangeArrowheads="1"/>
          </p:cNvSpPr>
          <p:nvPr/>
        </p:nvSpPr>
        <p:spPr bwMode="auto">
          <a:xfrm>
            <a:off x="1160463" y="2424112"/>
            <a:ext cx="2332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spcAft>
                <a:spcPct val="0"/>
              </a:spcAft>
              <a:buClrTx/>
              <a:buSzTx/>
              <a:buFontTx/>
              <a:buNone/>
            </a:pPr>
            <a:r>
              <a:rPr lang="zh-CN" altLang="en-US" sz="1800">
                <a:solidFill>
                  <a:srgbClr val="0070C0"/>
                </a:solidFill>
                <a:latin typeface="微软雅黑" panose="020B0503020204020204" pitchFamily="34" charset="-122"/>
                <a:ea typeface="微软雅黑" panose="020B0503020204020204" pitchFamily="34" charset="-122"/>
              </a:rPr>
              <a:t>可信</a:t>
            </a:r>
            <a:r>
              <a:rPr lang="en-US" altLang="zh-CN" sz="1800">
                <a:solidFill>
                  <a:srgbClr val="0070C0"/>
                </a:solidFill>
                <a:latin typeface="微软雅黑" panose="020B0503020204020204" pitchFamily="34" charset="-122"/>
                <a:ea typeface="微软雅黑" panose="020B0503020204020204" pitchFamily="34" charset="-122"/>
              </a:rPr>
              <a:t>1.0</a:t>
            </a:r>
            <a:r>
              <a:rPr lang="zh-CN" altLang="en-US" sz="1800">
                <a:solidFill>
                  <a:srgbClr val="0070C0"/>
                </a:solidFill>
                <a:latin typeface="微软雅黑" panose="020B0503020204020204" pitchFamily="34" charset="-122"/>
                <a:ea typeface="微软雅黑" panose="020B0503020204020204" pitchFamily="34" charset="-122"/>
              </a:rPr>
              <a:t>（主机）</a:t>
            </a:r>
          </a:p>
        </p:txBody>
      </p:sp>
      <p:sp>
        <p:nvSpPr>
          <p:cNvPr id="53" name="文本框 46"/>
          <p:cNvSpPr txBox="1">
            <a:spLocks noChangeArrowheads="1"/>
          </p:cNvSpPr>
          <p:nvPr/>
        </p:nvSpPr>
        <p:spPr bwMode="auto">
          <a:xfrm>
            <a:off x="3690938" y="2424112"/>
            <a:ext cx="2752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spcAft>
                <a:spcPct val="0"/>
              </a:spcAft>
              <a:buClrTx/>
              <a:buSzTx/>
              <a:buFontTx/>
              <a:buNone/>
            </a:pPr>
            <a:r>
              <a:rPr lang="zh-CN" altLang="en-US" sz="1800">
                <a:solidFill>
                  <a:srgbClr val="0070C0"/>
                </a:solidFill>
                <a:latin typeface="微软雅黑" panose="020B0503020204020204" pitchFamily="34" charset="-122"/>
                <a:ea typeface="微软雅黑" panose="020B0503020204020204" pitchFamily="34" charset="-122"/>
              </a:rPr>
              <a:t>可信</a:t>
            </a:r>
            <a:r>
              <a:rPr lang="en-US" altLang="zh-CN" sz="1800">
                <a:solidFill>
                  <a:srgbClr val="0070C0"/>
                </a:solidFill>
                <a:latin typeface="微软雅黑" panose="020B0503020204020204" pitchFamily="34" charset="-122"/>
                <a:ea typeface="微软雅黑" panose="020B0503020204020204" pitchFamily="34" charset="-122"/>
              </a:rPr>
              <a:t>2.0</a:t>
            </a:r>
            <a:r>
              <a:rPr lang="zh-CN" altLang="en-US" sz="1800">
                <a:solidFill>
                  <a:srgbClr val="0070C0"/>
                </a:solidFill>
                <a:latin typeface="微软雅黑" panose="020B0503020204020204" pitchFamily="34" charset="-122"/>
                <a:ea typeface="微软雅黑" panose="020B0503020204020204" pitchFamily="34" charset="-122"/>
              </a:rPr>
              <a:t>（</a:t>
            </a:r>
            <a:r>
              <a:rPr lang="en-US" altLang="zh-CN" sz="1800">
                <a:solidFill>
                  <a:srgbClr val="0070C0"/>
                </a:solidFill>
                <a:latin typeface="微软雅黑" panose="020B0503020204020204" pitchFamily="34" charset="-122"/>
                <a:ea typeface="微软雅黑" panose="020B0503020204020204" pitchFamily="34" charset="-122"/>
              </a:rPr>
              <a:t>PC</a:t>
            </a:r>
            <a:r>
              <a:rPr lang="zh-CN" altLang="en-US" sz="1800">
                <a:solidFill>
                  <a:srgbClr val="0070C0"/>
                </a:solidFill>
                <a:latin typeface="微软雅黑" panose="020B0503020204020204" pitchFamily="34" charset="-122"/>
                <a:ea typeface="微软雅黑" panose="020B0503020204020204" pitchFamily="34" charset="-122"/>
              </a:rPr>
              <a:t>）</a:t>
            </a:r>
          </a:p>
        </p:txBody>
      </p:sp>
      <p:sp>
        <p:nvSpPr>
          <p:cNvPr id="54" name="文本框 47"/>
          <p:cNvSpPr txBox="1">
            <a:spLocks noChangeArrowheads="1"/>
          </p:cNvSpPr>
          <p:nvPr/>
        </p:nvSpPr>
        <p:spPr bwMode="auto">
          <a:xfrm>
            <a:off x="6118225" y="2420937"/>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spcAft>
                <a:spcPct val="0"/>
              </a:spcAft>
              <a:buClrTx/>
              <a:buSzTx/>
              <a:buFontTx/>
              <a:buNone/>
            </a:pPr>
            <a:r>
              <a:rPr lang="zh-CN" altLang="en-US" sz="1800">
                <a:solidFill>
                  <a:srgbClr val="0070C0"/>
                </a:solidFill>
                <a:latin typeface="微软雅黑" panose="020B0503020204020204" pitchFamily="34" charset="-122"/>
                <a:ea typeface="微软雅黑" panose="020B0503020204020204" pitchFamily="34" charset="-122"/>
              </a:rPr>
              <a:t>可信</a:t>
            </a:r>
            <a:r>
              <a:rPr lang="en-US" altLang="zh-CN" sz="1800">
                <a:solidFill>
                  <a:srgbClr val="0070C0"/>
                </a:solidFill>
                <a:latin typeface="微软雅黑" panose="020B0503020204020204" pitchFamily="34" charset="-122"/>
                <a:ea typeface="微软雅黑" panose="020B0503020204020204" pitchFamily="34" charset="-122"/>
              </a:rPr>
              <a:t>3.0</a:t>
            </a:r>
            <a:r>
              <a:rPr lang="zh-CN" altLang="en-US" sz="1800">
                <a:solidFill>
                  <a:srgbClr val="0070C0"/>
                </a:solidFill>
                <a:latin typeface="微软雅黑" panose="020B0503020204020204" pitchFamily="34" charset="-122"/>
                <a:ea typeface="微软雅黑" panose="020B0503020204020204" pitchFamily="34" charset="-122"/>
              </a:rPr>
              <a:t>（网络）</a:t>
            </a:r>
          </a:p>
        </p:txBody>
      </p:sp>
      <p:sp>
        <p:nvSpPr>
          <p:cNvPr id="55" name="TextBox 15"/>
          <p:cNvSpPr txBox="1">
            <a:spLocks noChangeArrowheads="1"/>
          </p:cNvSpPr>
          <p:nvPr/>
        </p:nvSpPr>
        <p:spPr bwMode="auto">
          <a:xfrm>
            <a:off x="420688" y="3216275"/>
            <a:ext cx="982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spcAft>
                <a:spcPct val="0"/>
              </a:spcAft>
              <a:buClrTx/>
              <a:buSzTx/>
              <a:buFontTx/>
              <a:buNone/>
            </a:pPr>
            <a:r>
              <a:rPr lang="zh-CN" altLang="en-US" sz="1800" b="0">
                <a:solidFill>
                  <a:srgbClr val="0070C0"/>
                </a:solidFill>
                <a:latin typeface="微软雅黑" panose="020B0503020204020204" pitchFamily="34" charset="-122"/>
                <a:ea typeface="微软雅黑" panose="020B0503020204020204" pitchFamily="34" charset="-122"/>
              </a:rPr>
              <a:t>特性</a:t>
            </a:r>
          </a:p>
        </p:txBody>
      </p:sp>
      <p:sp>
        <p:nvSpPr>
          <p:cNvPr id="56" name="TextBox 35"/>
          <p:cNvSpPr txBox="1">
            <a:spLocks noChangeArrowheads="1"/>
          </p:cNvSpPr>
          <p:nvPr/>
        </p:nvSpPr>
        <p:spPr bwMode="auto">
          <a:xfrm>
            <a:off x="420688" y="3576637"/>
            <a:ext cx="982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spcAft>
                <a:spcPct val="0"/>
              </a:spcAft>
              <a:buClrTx/>
              <a:buSzTx/>
              <a:buFontTx/>
              <a:buNone/>
            </a:pPr>
            <a:r>
              <a:rPr lang="zh-CN" altLang="en-US" sz="1800" b="0">
                <a:solidFill>
                  <a:srgbClr val="0070C0"/>
                </a:solidFill>
                <a:latin typeface="微软雅黑" panose="020B0503020204020204" pitchFamily="34" charset="-122"/>
                <a:ea typeface="微软雅黑" panose="020B0503020204020204" pitchFamily="34" charset="-122"/>
              </a:rPr>
              <a:t>对象</a:t>
            </a:r>
          </a:p>
        </p:txBody>
      </p:sp>
      <p:sp>
        <p:nvSpPr>
          <p:cNvPr id="57" name="TextBox 36"/>
          <p:cNvSpPr txBox="1">
            <a:spLocks noChangeArrowheads="1"/>
          </p:cNvSpPr>
          <p:nvPr/>
        </p:nvSpPr>
        <p:spPr bwMode="auto">
          <a:xfrm>
            <a:off x="420688" y="3935412"/>
            <a:ext cx="982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spcAft>
                <a:spcPct val="0"/>
              </a:spcAft>
              <a:buClrTx/>
              <a:buSzTx/>
              <a:buFontTx/>
              <a:buNone/>
            </a:pPr>
            <a:r>
              <a:rPr lang="zh-CN" altLang="en-US" sz="1800" b="0">
                <a:solidFill>
                  <a:srgbClr val="0070C0"/>
                </a:solidFill>
                <a:latin typeface="微软雅黑" panose="020B0503020204020204" pitchFamily="34" charset="-122"/>
                <a:ea typeface="微软雅黑" panose="020B0503020204020204" pitchFamily="34" charset="-122"/>
              </a:rPr>
              <a:t>结构</a:t>
            </a:r>
          </a:p>
        </p:txBody>
      </p:sp>
      <p:sp>
        <p:nvSpPr>
          <p:cNvPr id="58" name="TextBox 37"/>
          <p:cNvSpPr txBox="1">
            <a:spLocks noChangeArrowheads="1"/>
          </p:cNvSpPr>
          <p:nvPr/>
        </p:nvSpPr>
        <p:spPr bwMode="auto">
          <a:xfrm>
            <a:off x="395288" y="4295775"/>
            <a:ext cx="982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spcAft>
                <a:spcPct val="0"/>
              </a:spcAft>
              <a:buClrTx/>
              <a:buSzTx/>
              <a:buFontTx/>
              <a:buNone/>
            </a:pPr>
            <a:r>
              <a:rPr lang="zh-CN" altLang="en-US" sz="1800" b="0">
                <a:solidFill>
                  <a:srgbClr val="0070C0"/>
                </a:solidFill>
                <a:latin typeface="微软雅黑" panose="020B0503020204020204" pitchFamily="34" charset="-122"/>
                <a:ea typeface="微软雅黑" panose="020B0503020204020204" pitchFamily="34" charset="-122"/>
              </a:rPr>
              <a:t>机理</a:t>
            </a:r>
          </a:p>
        </p:txBody>
      </p:sp>
      <p:sp>
        <p:nvSpPr>
          <p:cNvPr id="59" name="TextBox 38"/>
          <p:cNvSpPr txBox="1">
            <a:spLocks noChangeArrowheads="1"/>
          </p:cNvSpPr>
          <p:nvPr/>
        </p:nvSpPr>
        <p:spPr bwMode="auto">
          <a:xfrm>
            <a:off x="395288" y="4656137"/>
            <a:ext cx="982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spcBef>
                <a:spcPct val="0"/>
              </a:spcBef>
              <a:spcAft>
                <a:spcPct val="0"/>
              </a:spcAft>
              <a:buClrTx/>
              <a:buSzTx/>
              <a:buFontTx/>
              <a:buNone/>
            </a:pPr>
            <a:r>
              <a:rPr lang="zh-CN" altLang="en-US" sz="1800" b="0">
                <a:solidFill>
                  <a:srgbClr val="0070C0"/>
                </a:solidFill>
                <a:latin typeface="微软雅黑" panose="020B0503020204020204" pitchFamily="34" charset="-122"/>
                <a:ea typeface="微软雅黑" panose="020B0503020204020204" pitchFamily="34" charset="-122"/>
              </a:rPr>
              <a:t>形态</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可信计算</a:t>
            </a:r>
            <a:r>
              <a:rPr lang="en-US" altLang="zh-CN" dirty="0"/>
              <a:t>3.0</a:t>
            </a:r>
            <a:r>
              <a:rPr lang="zh-CN" altLang="en-US" dirty="0"/>
              <a:t>（系统组成）</a:t>
            </a:r>
          </a:p>
        </p:txBody>
      </p:sp>
      <p:grpSp>
        <p:nvGrpSpPr>
          <p:cNvPr id="4" name="组合 32"/>
          <p:cNvGrpSpPr/>
          <p:nvPr/>
        </p:nvGrpSpPr>
        <p:grpSpPr bwMode="auto">
          <a:xfrm>
            <a:off x="315913" y="1704975"/>
            <a:ext cx="3457575" cy="3649663"/>
            <a:chOff x="-61151" y="71605"/>
            <a:chExt cx="3048022" cy="3465533"/>
          </a:xfrm>
        </p:grpSpPr>
        <p:grpSp>
          <p:nvGrpSpPr>
            <p:cNvPr id="5" name="AutoShape 2"/>
            <p:cNvGrpSpPr/>
            <p:nvPr/>
          </p:nvGrpSpPr>
          <p:grpSpPr bwMode="auto">
            <a:xfrm>
              <a:off x="-61151" y="71605"/>
              <a:ext cx="3048022" cy="612096"/>
              <a:chOff x="0" y="106098"/>
              <a:chExt cx="3048000" cy="612204"/>
            </a:xfrm>
          </p:grpSpPr>
          <p:pic>
            <p:nvPicPr>
              <p:cNvPr id="27" name="AutoShap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894"/>
                <a:ext cx="3048000" cy="59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6"/>
              <p:cNvSpPr txBox="1">
                <a:spLocks noChangeArrowheads="1"/>
              </p:cNvSpPr>
              <p:nvPr/>
            </p:nvSpPr>
            <p:spPr bwMode="auto">
              <a:xfrm>
                <a:off x="132768" y="106098"/>
                <a:ext cx="2785703" cy="34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0"/>
                  </a:spcAft>
                  <a:buClrTx/>
                  <a:buSzTx/>
                  <a:buFont typeface="Arial" panose="020B0604020202020204" pitchFamily="34" charset="0"/>
                  <a:buNone/>
                </a:pPr>
                <a:endParaRPr lang="zh-CN" altLang="zh-CN" sz="1800" b="0">
                  <a:solidFill>
                    <a:srgbClr val="FFFFFF"/>
                  </a:solidFill>
                </a:endParaRPr>
              </a:p>
            </p:txBody>
          </p:sp>
        </p:grpSp>
        <p:grpSp>
          <p:nvGrpSpPr>
            <p:cNvPr id="6" name="AutoShape 2"/>
            <p:cNvGrpSpPr/>
            <p:nvPr/>
          </p:nvGrpSpPr>
          <p:grpSpPr bwMode="auto">
            <a:xfrm>
              <a:off x="-61151" y="627245"/>
              <a:ext cx="3048022" cy="603398"/>
              <a:chOff x="0" y="64428"/>
              <a:chExt cx="3048000" cy="603504"/>
            </a:xfrm>
          </p:grpSpPr>
          <p:pic>
            <p:nvPicPr>
              <p:cNvPr id="25" name="AutoShap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428"/>
                <a:ext cx="3048000" cy="60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9"/>
              <p:cNvSpPr txBox="1">
                <a:spLocks noChangeArrowheads="1"/>
              </p:cNvSpPr>
              <p:nvPr/>
            </p:nvSpPr>
            <p:spPr bwMode="auto">
              <a:xfrm>
                <a:off x="132768" y="110970"/>
                <a:ext cx="2785703" cy="34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0"/>
                  </a:spcAft>
                  <a:buClrTx/>
                  <a:buSzTx/>
                  <a:buFont typeface="Arial" panose="020B0604020202020204" pitchFamily="34" charset="0"/>
                  <a:buNone/>
                </a:pPr>
                <a:endParaRPr lang="zh-CN" altLang="zh-CN" sz="1800" b="0">
                  <a:solidFill>
                    <a:srgbClr val="FFFFFF"/>
                  </a:solidFill>
                </a:endParaRPr>
              </a:p>
            </p:txBody>
          </p:sp>
        </p:grpSp>
        <p:grpSp>
          <p:nvGrpSpPr>
            <p:cNvPr id="7" name="AutoShape 2"/>
            <p:cNvGrpSpPr/>
            <p:nvPr/>
          </p:nvGrpSpPr>
          <p:grpSpPr bwMode="auto">
            <a:xfrm>
              <a:off x="-61151" y="1248650"/>
              <a:ext cx="3048022" cy="597303"/>
              <a:chOff x="0" y="82437"/>
              <a:chExt cx="3048000" cy="597408"/>
            </a:xfrm>
          </p:grpSpPr>
          <p:pic>
            <p:nvPicPr>
              <p:cNvPr id="23" name="AutoShap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2437"/>
                <a:ext cx="3048000" cy="59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12"/>
              <p:cNvSpPr txBox="1">
                <a:spLocks noChangeArrowheads="1"/>
              </p:cNvSpPr>
              <p:nvPr/>
            </p:nvSpPr>
            <p:spPr bwMode="auto">
              <a:xfrm>
                <a:off x="132768" y="109747"/>
                <a:ext cx="2785703" cy="34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0"/>
                  </a:spcAft>
                  <a:buClrTx/>
                  <a:buSzTx/>
                  <a:buFont typeface="Arial" panose="020B0604020202020204" pitchFamily="34" charset="0"/>
                  <a:buNone/>
                </a:pPr>
                <a:endParaRPr lang="zh-CN" altLang="zh-CN" sz="1800" b="0">
                  <a:solidFill>
                    <a:srgbClr val="FFFFFF"/>
                  </a:solidFill>
                </a:endParaRPr>
              </a:p>
            </p:txBody>
          </p:sp>
        </p:grpSp>
        <p:grpSp>
          <p:nvGrpSpPr>
            <p:cNvPr id="8" name="AutoShape 2"/>
            <p:cNvGrpSpPr/>
            <p:nvPr/>
          </p:nvGrpSpPr>
          <p:grpSpPr bwMode="auto">
            <a:xfrm>
              <a:off x="-61151" y="1769625"/>
              <a:ext cx="3048022" cy="597303"/>
              <a:chOff x="0" y="0"/>
              <a:chExt cx="3048000" cy="597408"/>
            </a:xfrm>
          </p:grpSpPr>
          <p:pic>
            <p:nvPicPr>
              <p:cNvPr id="21" name="AutoShap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048000" cy="59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15"/>
              <p:cNvSpPr txBox="1">
                <a:spLocks noChangeArrowheads="1"/>
              </p:cNvSpPr>
              <p:nvPr/>
            </p:nvSpPr>
            <p:spPr bwMode="auto">
              <a:xfrm>
                <a:off x="132768" y="108523"/>
                <a:ext cx="2785703" cy="34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0"/>
                  </a:spcAft>
                  <a:buClrTx/>
                  <a:buSzTx/>
                  <a:buFont typeface="Arial" panose="020B0604020202020204" pitchFamily="34" charset="0"/>
                  <a:buNone/>
                </a:pPr>
                <a:endParaRPr lang="zh-CN" altLang="zh-CN" sz="1800" b="0">
                  <a:solidFill>
                    <a:srgbClr val="FFFFFF"/>
                  </a:solidFill>
                </a:endParaRPr>
              </a:p>
            </p:txBody>
          </p:sp>
        </p:grpSp>
        <p:grpSp>
          <p:nvGrpSpPr>
            <p:cNvPr id="9" name="AutoShape 2"/>
            <p:cNvGrpSpPr/>
            <p:nvPr/>
          </p:nvGrpSpPr>
          <p:grpSpPr bwMode="auto">
            <a:xfrm>
              <a:off x="-61151" y="2373023"/>
              <a:ext cx="3048022" cy="597303"/>
              <a:chOff x="0" y="0"/>
              <a:chExt cx="3048000" cy="597408"/>
            </a:xfrm>
          </p:grpSpPr>
          <p:pic>
            <p:nvPicPr>
              <p:cNvPr id="19" name="AutoShap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048000" cy="59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8"/>
              <p:cNvSpPr txBox="1">
                <a:spLocks noChangeArrowheads="1"/>
              </p:cNvSpPr>
              <p:nvPr/>
            </p:nvSpPr>
            <p:spPr bwMode="auto">
              <a:xfrm>
                <a:off x="132768" y="107300"/>
                <a:ext cx="2785703" cy="34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0"/>
                  </a:spcAft>
                  <a:buClrTx/>
                  <a:buSzTx/>
                  <a:buFont typeface="Arial" panose="020B0604020202020204" pitchFamily="34" charset="0"/>
                  <a:buNone/>
                </a:pPr>
                <a:endParaRPr lang="zh-CN" altLang="zh-CN" sz="1800" b="0">
                  <a:solidFill>
                    <a:srgbClr val="FFFFFF"/>
                  </a:solidFill>
                </a:endParaRPr>
              </a:p>
            </p:txBody>
          </p:sp>
        </p:grpSp>
        <p:grpSp>
          <p:nvGrpSpPr>
            <p:cNvPr id="10" name="AutoShape 2"/>
            <p:cNvGrpSpPr/>
            <p:nvPr/>
          </p:nvGrpSpPr>
          <p:grpSpPr bwMode="auto">
            <a:xfrm>
              <a:off x="-61151" y="2939835"/>
              <a:ext cx="3048022" cy="597303"/>
              <a:chOff x="0" y="-36593"/>
              <a:chExt cx="3048000" cy="597408"/>
            </a:xfrm>
          </p:grpSpPr>
          <p:pic>
            <p:nvPicPr>
              <p:cNvPr id="17" name="AutoShape 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6593"/>
                <a:ext cx="3048000" cy="59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21"/>
              <p:cNvSpPr txBox="1">
                <a:spLocks noChangeArrowheads="1"/>
              </p:cNvSpPr>
              <p:nvPr/>
            </p:nvSpPr>
            <p:spPr bwMode="auto">
              <a:xfrm>
                <a:off x="132768" y="106075"/>
                <a:ext cx="2785703" cy="34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0"/>
                  </a:spcAft>
                  <a:buClrTx/>
                  <a:buSzTx/>
                  <a:buFont typeface="Arial" panose="020B0604020202020204" pitchFamily="34" charset="0"/>
                  <a:buNone/>
                </a:pPr>
                <a:endParaRPr lang="zh-CN" altLang="zh-CN" sz="1800" b="0">
                  <a:solidFill>
                    <a:srgbClr val="FFFFFF"/>
                  </a:solidFill>
                </a:endParaRPr>
              </a:p>
            </p:txBody>
          </p:sp>
        </p:grpSp>
        <p:sp>
          <p:nvSpPr>
            <p:cNvPr id="11" name="Oval 4"/>
            <p:cNvSpPr>
              <a:spLocks noChangeArrowheads="1"/>
            </p:cNvSpPr>
            <p:nvPr/>
          </p:nvSpPr>
          <p:spPr bwMode="auto">
            <a:xfrm>
              <a:off x="182355" y="175617"/>
              <a:ext cx="159538" cy="165815"/>
            </a:xfrm>
            <a:prstGeom prst="ellipse">
              <a:avLst/>
            </a:prstGeom>
            <a:solidFill>
              <a:srgbClr val="993366"/>
            </a:solidFill>
            <a:ln w="28575">
              <a:solidFill>
                <a:srgbClr val="FFFFFF"/>
              </a:solidFill>
              <a:round/>
            </a:ln>
            <a:effectLst>
              <a:outerShdw dist="35921" dir="2700000" algn="ctr" rotWithShape="0">
                <a:srgbClr val="292929">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sp>
          <p:nvSpPr>
            <p:cNvPr id="12" name="Oval 4"/>
            <p:cNvSpPr>
              <a:spLocks noChangeArrowheads="1"/>
            </p:cNvSpPr>
            <p:nvPr/>
          </p:nvSpPr>
          <p:spPr bwMode="auto">
            <a:xfrm>
              <a:off x="182355" y="781595"/>
              <a:ext cx="159538" cy="167322"/>
            </a:xfrm>
            <a:prstGeom prst="ellipse">
              <a:avLst/>
            </a:prstGeom>
            <a:solidFill>
              <a:srgbClr val="993366"/>
            </a:solidFill>
            <a:ln w="28575">
              <a:solidFill>
                <a:srgbClr val="FFFFFF"/>
              </a:solidFill>
              <a:round/>
            </a:ln>
            <a:effectLst>
              <a:outerShdw dist="35921" dir="2700000" algn="ctr" rotWithShape="0">
                <a:srgbClr val="292929">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sp>
          <p:nvSpPr>
            <p:cNvPr id="13" name="Oval 4"/>
            <p:cNvSpPr>
              <a:spLocks noChangeArrowheads="1"/>
            </p:cNvSpPr>
            <p:nvPr/>
          </p:nvSpPr>
          <p:spPr bwMode="auto">
            <a:xfrm>
              <a:off x="182355" y="1387573"/>
              <a:ext cx="159538" cy="165815"/>
            </a:xfrm>
            <a:prstGeom prst="ellipse">
              <a:avLst/>
            </a:prstGeom>
            <a:solidFill>
              <a:srgbClr val="993366"/>
            </a:solidFill>
            <a:ln w="28575">
              <a:solidFill>
                <a:srgbClr val="FFFFFF"/>
              </a:solidFill>
              <a:round/>
            </a:ln>
            <a:effectLst>
              <a:outerShdw dist="35921" dir="2700000" algn="ctr" rotWithShape="0">
                <a:srgbClr val="292929">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sp>
          <p:nvSpPr>
            <p:cNvPr id="14" name="Oval 4"/>
            <p:cNvSpPr>
              <a:spLocks noChangeArrowheads="1"/>
            </p:cNvSpPr>
            <p:nvPr/>
          </p:nvSpPr>
          <p:spPr bwMode="auto">
            <a:xfrm>
              <a:off x="182355" y="1993552"/>
              <a:ext cx="159538" cy="165815"/>
            </a:xfrm>
            <a:prstGeom prst="ellipse">
              <a:avLst/>
            </a:prstGeom>
            <a:solidFill>
              <a:srgbClr val="993366"/>
            </a:solidFill>
            <a:ln w="28575">
              <a:solidFill>
                <a:srgbClr val="FFFFFF"/>
              </a:solidFill>
              <a:round/>
            </a:ln>
            <a:effectLst>
              <a:outerShdw dist="35921" dir="2700000" algn="ctr" rotWithShape="0">
                <a:srgbClr val="292929">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sp>
          <p:nvSpPr>
            <p:cNvPr id="15" name="Oval 4"/>
            <p:cNvSpPr>
              <a:spLocks noChangeArrowheads="1"/>
            </p:cNvSpPr>
            <p:nvPr/>
          </p:nvSpPr>
          <p:spPr bwMode="auto">
            <a:xfrm>
              <a:off x="182355" y="2599530"/>
              <a:ext cx="159538" cy="165815"/>
            </a:xfrm>
            <a:prstGeom prst="ellipse">
              <a:avLst/>
            </a:prstGeom>
            <a:solidFill>
              <a:srgbClr val="993366"/>
            </a:solidFill>
            <a:ln w="28575">
              <a:solidFill>
                <a:srgbClr val="FFFFFF"/>
              </a:solidFill>
              <a:round/>
            </a:ln>
            <a:effectLst>
              <a:outerShdw dist="35921" dir="2700000" algn="ctr" rotWithShape="0">
                <a:srgbClr val="292929">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sp>
          <p:nvSpPr>
            <p:cNvPr id="16" name="Oval 4"/>
            <p:cNvSpPr>
              <a:spLocks noChangeArrowheads="1"/>
            </p:cNvSpPr>
            <p:nvPr/>
          </p:nvSpPr>
          <p:spPr bwMode="auto">
            <a:xfrm>
              <a:off x="182355" y="3205508"/>
              <a:ext cx="159538" cy="167322"/>
            </a:xfrm>
            <a:prstGeom prst="ellipse">
              <a:avLst/>
            </a:prstGeom>
            <a:solidFill>
              <a:srgbClr val="993366"/>
            </a:solidFill>
            <a:ln w="28575">
              <a:solidFill>
                <a:srgbClr val="FFFFFF"/>
              </a:solidFill>
              <a:round/>
            </a:ln>
            <a:effectLst>
              <a:outerShdw dist="35921" dir="2700000" algn="ctr" rotWithShape="0">
                <a:srgbClr val="292929">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p>
          </p:txBody>
        </p:sp>
      </p:grpSp>
      <p:sp>
        <p:nvSpPr>
          <p:cNvPr id="29" name="Rectangle 3"/>
          <p:cNvSpPr txBox="1">
            <a:spLocks noChangeArrowheads="1"/>
          </p:cNvSpPr>
          <p:nvPr/>
        </p:nvSpPr>
        <p:spPr bwMode="auto">
          <a:xfrm>
            <a:off x="827088" y="1701800"/>
            <a:ext cx="2881312"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 typeface="Wingdings" panose="05000000000000000000" pitchFamily="2" charset="2"/>
              <a:buNone/>
            </a:pPr>
            <a:r>
              <a:rPr lang="zh-CN" altLang="en-US" sz="2800">
                <a:latin typeface="方正大黑简体"/>
                <a:ea typeface="方正大黑简体"/>
                <a:cs typeface="方正大黑简体"/>
              </a:rPr>
              <a:t>自主</a:t>
            </a:r>
            <a:r>
              <a:rPr lang="zh-CN" altLang="zh-CN" sz="2800">
                <a:latin typeface="方正大黑简体"/>
                <a:ea typeface="方正大黑简体"/>
                <a:cs typeface="方正大黑简体"/>
              </a:rPr>
              <a:t>密码为基础</a:t>
            </a:r>
          </a:p>
          <a:p>
            <a:pPr eaLnBrk="1" hangingPunct="1">
              <a:lnSpc>
                <a:spcPct val="120000"/>
              </a:lnSpc>
              <a:spcBef>
                <a:spcPct val="0"/>
              </a:spcBef>
              <a:buFont typeface="Wingdings" panose="05000000000000000000" pitchFamily="2" charset="2"/>
              <a:buNone/>
            </a:pPr>
            <a:r>
              <a:rPr lang="zh-CN" altLang="en-US" sz="2800">
                <a:latin typeface="方正大黑简体"/>
                <a:ea typeface="方正大黑简体"/>
                <a:cs typeface="方正大黑简体"/>
              </a:rPr>
              <a:t>控制</a:t>
            </a:r>
            <a:r>
              <a:rPr lang="zh-CN" altLang="zh-CN" sz="2800">
                <a:latin typeface="方正大黑简体"/>
                <a:ea typeface="方正大黑简体"/>
                <a:cs typeface="方正大黑简体"/>
              </a:rPr>
              <a:t>芯片为支柱</a:t>
            </a:r>
          </a:p>
          <a:p>
            <a:pPr eaLnBrk="1" hangingPunct="1">
              <a:lnSpc>
                <a:spcPct val="120000"/>
              </a:lnSpc>
              <a:spcBef>
                <a:spcPct val="0"/>
              </a:spcBef>
              <a:buFont typeface="Wingdings" panose="05000000000000000000" pitchFamily="2" charset="2"/>
              <a:buNone/>
            </a:pPr>
            <a:r>
              <a:rPr lang="zh-CN" altLang="en-US" sz="2800">
                <a:latin typeface="方正大黑简体"/>
                <a:ea typeface="方正大黑简体"/>
                <a:cs typeface="方正大黑简体"/>
              </a:rPr>
              <a:t>双融</a:t>
            </a:r>
            <a:r>
              <a:rPr lang="zh-CN" altLang="zh-CN" sz="2800">
                <a:latin typeface="方正大黑简体"/>
                <a:ea typeface="方正大黑简体"/>
                <a:cs typeface="方正大黑简体"/>
              </a:rPr>
              <a:t>主板为平台</a:t>
            </a:r>
          </a:p>
          <a:p>
            <a:pPr eaLnBrk="1" hangingPunct="1">
              <a:lnSpc>
                <a:spcPct val="120000"/>
              </a:lnSpc>
              <a:spcBef>
                <a:spcPct val="0"/>
              </a:spcBef>
              <a:buFont typeface="Wingdings" panose="05000000000000000000" pitchFamily="2" charset="2"/>
              <a:buNone/>
            </a:pPr>
            <a:r>
              <a:rPr lang="zh-CN" altLang="en-US" sz="2800">
                <a:latin typeface="方正大黑简体"/>
                <a:ea typeface="方正大黑简体"/>
                <a:cs typeface="方正大黑简体"/>
              </a:rPr>
              <a:t>可信</a:t>
            </a:r>
            <a:r>
              <a:rPr lang="zh-CN" altLang="zh-CN" sz="2800">
                <a:latin typeface="方正大黑简体"/>
                <a:ea typeface="方正大黑简体"/>
                <a:cs typeface="方正大黑简体"/>
              </a:rPr>
              <a:t>软件为核心</a:t>
            </a:r>
          </a:p>
          <a:p>
            <a:pPr eaLnBrk="1" hangingPunct="1">
              <a:lnSpc>
                <a:spcPct val="120000"/>
              </a:lnSpc>
              <a:spcBef>
                <a:spcPct val="0"/>
              </a:spcBef>
              <a:buFont typeface="Wingdings" panose="05000000000000000000" pitchFamily="2" charset="2"/>
              <a:buNone/>
            </a:pPr>
            <a:r>
              <a:rPr lang="zh-CN" altLang="en-US" sz="2800">
                <a:latin typeface="方正大黑简体"/>
                <a:ea typeface="方正大黑简体"/>
                <a:cs typeface="方正大黑简体"/>
              </a:rPr>
              <a:t>可信连接</a:t>
            </a:r>
            <a:r>
              <a:rPr lang="zh-CN" altLang="zh-CN" sz="2800">
                <a:latin typeface="方正大黑简体"/>
                <a:ea typeface="方正大黑简体"/>
                <a:cs typeface="方正大黑简体"/>
              </a:rPr>
              <a:t>为纽带</a:t>
            </a:r>
          </a:p>
          <a:p>
            <a:pPr eaLnBrk="1" hangingPunct="1">
              <a:lnSpc>
                <a:spcPct val="120000"/>
              </a:lnSpc>
              <a:spcBef>
                <a:spcPct val="0"/>
              </a:spcBef>
              <a:buFont typeface="Wingdings" panose="05000000000000000000" pitchFamily="2" charset="2"/>
              <a:buNone/>
            </a:pPr>
            <a:r>
              <a:rPr lang="zh-CN" altLang="en-US" sz="2800">
                <a:latin typeface="方正大黑简体"/>
                <a:ea typeface="方正大黑简体"/>
                <a:cs typeface="方正大黑简体"/>
              </a:rPr>
              <a:t>策略管控</a:t>
            </a:r>
            <a:r>
              <a:rPr lang="zh-CN" altLang="zh-CN" sz="2800">
                <a:latin typeface="方正大黑简体"/>
                <a:ea typeface="方正大黑简体"/>
                <a:cs typeface="方正大黑简体"/>
              </a:rPr>
              <a:t>成体系</a:t>
            </a:r>
          </a:p>
        </p:txBody>
      </p:sp>
      <p:grpSp>
        <p:nvGrpSpPr>
          <p:cNvPr id="30" name="组合 31"/>
          <p:cNvGrpSpPr/>
          <p:nvPr/>
        </p:nvGrpSpPr>
        <p:grpSpPr bwMode="auto">
          <a:xfrm>
            <a:off x="3708400" y="1268413"/>
            <a:ext cx="5000625" cy="5500687"/>
            <a:chOff x="0" y="-88553"/>
            <a:chExt cx="5000625" cy="5500687"/>
          </a:xfrm>
        </p:grpSpPr>
        <p:sp>
          <p:nvSpPr>
            <p:cNvPr id="31" name="圆角矩形 31"/>
            <p:cNvSpPr>
              <a:spLocks noChangeArrowheads="1"/>
            </p:cNvSpPr>
            <p:nvPr/>
          </p:nvSpPr>
          <p:spPr bwMode="auto">
            <a:xfrm>
              <a:off x="0" y="-88553"/>
              <a:ext cx="5000625" cy="5500687"/>
            </a:xfrm>
            <a:prstGeom prst="roundRect">
              <a:avLst>
                <a:gd name="adj" fmla="val 16667"/>
              </a:avLst>
            </a:prstGeom>
            <a:solidFill>
              <a:schemeClr val="bg1"/>
            </a:solidFill>
            <a:ln w="19050">
              <a:solidFill>
                <a:schemeClr val="tx1"/>
              </a:solidFill>
              <a:round/>
            </a:ln>
          </p:spPr>
          <p:txBody>
            <a:bodyPr wrap="none"/>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0"/>
                </a:spcAft>
                <a:buClrTx/>
                <a:buSzTx/>
                <a:buFont typeface="Arial" panose="020B0604020202020204" pitchFamily="34" charset="0"/>
                <a:buNone/>
              </a:pPr>
              <a:endParaRPr lang="zh-CN" altLang="zh-CN" sz="1800" b="0">
                <a:latin typeface="Calibri" panose="020F0502020204030204" charset="0"/>
              </a:endParaRPr>
            </a:p>
          </p:txBody>
        </p:sp>
        <p:graphicFrame>
          <p:nvGraphicFramePr>
            <p:cNvPr id="32" name="Object 4"/>
            <p:cNvGraphicFramePr>
              <a:graphicFrameLocks noChangeAspect="1"/>
            </p:cNvGraphicFramePr>
            <p:nvPr/>
          </p:nvGraphicFramePr>
          <p:xfrm>
            <a:off x="1668462" y="1243905"/>
            <a:ext cx="1885950" cy="682625"/>
          </p:xfrm>
          <a:graphic>
            <a:graphicData uri="http://schemas.openxmlformats.org/presentationml/2006/ole">
              <mc:AlternateContent xmlns:mc="http://schemas.openxmlformats.org/markup-compatibility/2006">
                <mc:Choice xmlns:v="urn:schemas-microsoft-com:vml" Requires="v">
                  <p:oleObj spid="_x0000_s7233" r:id="rId9" imgW="1685925" imgH="781050" progId="">
                    <p:embed/>
                  </p:oleObj>
                </mc:Choice>
                <mc:Fallback>
                  <p:oleObj r:id="rId9" imgW="1685925" imgH="781050" progId="">
                    <p:embed/>
                    <p:pic>
                      <p:nvPicPr>
                        <p:cNvPr id="0" name="图片 7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8462" y="1243905"/>
                          <a:ext cx="1885950" cy="682625"/>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 name="Group 7"/>
            <p:cNvGrpSpPr/>
            <p:nvPr/>
          </p:nvGrpSpPr>
          <p:grpSpPr bwMode="auto">
            <a:xfrm>
              <a:off x="1308100" y="1874825"/>
              <a:ext cx="2520950" cy="1059926"/>
              <a:chOff x="0" y="453"/>
              <a:chExt cx="2872" cy="2725"/>
            </a:xfrm>
          </p:grpSpPr>
          <p:pic>
            <p:nvPicPr>
              <p:cNvPr id="43" name="Picture 8" descr="可信平台"/>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770"/>
                <a:ext cx="2872" cy="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AutoShape 9"/>
              <p:cNvSpPr>
                <a:spLocks noChangeArrowheads="1"/>
              </p:cNvSpPr>
              <p:nvPr/>
            </p:nvSpPr>
            <p:spPr bwMode="auto">
              <a:xfrm>
                <a:off x="1089" y="453"/>
                <a:ext cx="136" cy="408"/>
              </a:xfrm>
              <a:prstGeom prst="downArrow">
                <a:avLst>
                  <a:gd name="adj1" fmla="val 50000"/>
                  <a:gd name="adj2" fmla="val 75000"/>
                </a:avLst>
              </a:prstGeom>
              <a:solidFill>
                <a:schemeClr val="bg1"/>
              </a:solidFill>
              <a:ln w="9525">
                <a:solidFill>
                  <a:schemeClr val="tx1"/>
                </a:solidFill>
                <a:miter lim="800000"/>
              </a:ln>
            </p:spPr>
            <p:txBody>
              <a:bodyPr wrap="none" anchor="ct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0"/>
                  </a:spcAft>
                  <a:buClrTx/>
                  <a:buSzTx/>
                  <a:buFont typeface="Arial" panose="020B0604020202020204" pitchFamily="34" charset="0"/>
                  <a:buNone/>
                </a:pPr>
                <a:endParaRPr lang="zh-CN" altLang="zh-CN" sz="1800" b="0">
                  <a:latin typeface="Calibri" panose="020F0502020204030204" charset="0"/>
                </a:endParaRPr>
              </a:p>
            </p:txBody>
          </p:sp>
        </p:grpSp>
        <p:pic>
          <p:nvPicPr>
            <p:cNvPr id="34"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4725" y="2937296"/>
              <a:ext cx="93503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16"/>
            <p:cNvSpPr>
              <a:spLocks noChangeArrowheads="1"/>
            </p:cNvSpPr>
            <p:nvPr/>
          </p:nvSpPr>
          <p:spPr bwMode="auto">
            <a:xfrm>
              <a:off x="1738313" y="3910359"/>
              <a:ext cx="2090737" cy="431800"/>
            </a:xfrm>
            <a:prstGeom prst="rect">
              <a:avLst/>
            </a:prstGeom>
            <a:gradFill rotWithShape="1">
              <a:gsLst>
                <a:gs pos="0">
                  <a:srgbClr val="6565C9"/>
                </a:gs>
                <a:gs pos="80000">
                  <a:srgbClr val="8585FF"/>
                </a:gs>
                <a:gs pos="100000">
                  <a:srgbClr val="8383FF"/>
                </a:gs>
              </a:gsLst>
              <a:lin ang="5400000"/>
            </a:gradFill>
            <a:ln w="9525">
              <a:solidFill>
                <a:srgbClr val="9393FC"/>
              </a:solidFill>
              <a:miter lim="800000"/>
            </a:ln>
            <a:effectLst>
              <a:outerShdw dist="23000" dir="5400000" algn="ctr" rotWithShape="0">
                <a:srgbClr val="000000">
                  <a:alpha val="32999"/>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zh-CN" sz="2800" b="1">
                  <a:solidFill>
                    <a:srgbClr val="FFFFFF"/>
                  </a:solidFill>
                  <a:latin typeface="黑体" panose="02010609060101010101" pitchFamily="49" charset="-122"/>
                  <a:ea typeface="黑体" panose="02010609060101010101" pitchFamily="49" charset="-122"/>
                </a:rPr>
                <a:t>密码算法</a:t>
              </a:r>
            </a:p>
          </p:txBody>
        </p:sp>
        <p:sp>
          <p:nvSpPr>
            <p:cNvPr id="36" name="Rectangle 17"/>
            <p:cNvSpPr>
              <a:spLocks noChangeArrowheads="1"/>
            </p:cNvSpPr>
            <p:nvPr/>
          </p:nvSpPr>
          <p:spPr bwMode="auto">
            <a:xfrm>
              <a:off x="1741488" y="4388197"/>
              <a:ext cx="2087562" cy="431800"/>
            </a:xfrm>
            <a:prstGeom prst="rect">
              <a:avLst/>
            </a:prstGeom>
            <a:gradFill rotWithShape="1">
              <a:gsLst>
                <a:gs pos="0">
                  <a:srgbClr val="6565C9"/>
                </a:gs>
                <a:gs pos="80000">
                  <a:srgbClr val="8585FF"/>
                </a:gs>
                <a:gs pos="100000">
                  <a:srgbClr val="8383FF"/>
                </a:gs>
              </a:gsLst>
              <a:lin ang="5400000"/>
            </a:gradFill>
            <a:ln w="9525">
              <a:solidFill>
                <a:srgbClr val="9393FC"/>
              </a:solidFill>
              <a:miter lim="800000"/>
            </a:ln>
            <a:effectLst>
              <a:outerShdw dist="23000" dir="5400000" algn="ctr" rotWithShape="0">
                <a:srgbClr val="000000">
                  <a:alpha val="32999"/>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zh-CN" sz="2800" b="1">
                  <a:solidFill>
                    <a:srgbClr val="FFFFFF"/>
                  </a:solidFill>
                  <a:latin typeface="黑体" panose="02010609060101010101" pitchFamily="49" charset="-122"/>
                  <a:ea typeface="黑体" panose="02010609060101010101" pitchFamily="49" charset="-122"/>
                </a:rPr>
                <a:t>密码协议</a:t>
              </a:r>
            </a:p>
          </p:txBody>
        </p:sp>
        <p:sp>
          <p:nvSpPr>
            <p:cNvPr id="37" name="Rectangle 18"/>
            <p:cNvSpPr>
              <a:spLocks noChangeArrowheads="1"/>
            </p:cNvSpPr>
            <p:nvPr/>
          </p:nvSpPr>
          <p:spPr bwMode="auto">
            <a:xfrm>
              <a:off x="1741488" y="4896197"/>
              <a:ext cx="2087562" cy="431800"/>
            </a:xfrm>
            <a:prstGeom prst="rect">
              <a:avLst/>
            </a:prstGeom>
            <a:gradFill rotWithShape="1">
              <a:gsLst>
                <a:gs pos="0">
                  <a:srgbClr val="6565C9"/>
                </a:gs>
                <a:gs pos="80000">
                  <a:srgbClr val="8585FF"/>
                </a:gs>
                <a:gs pos="100000">
                  <a:srgbClr val="8383FF"/>
                </a:gs>
              </a:gsLst>
              <a:lin ang="5400000"/>
            </a:gradFill>
            <a:ln w="9525">
              <a:solidFill>
                <a:srgbClr val="9393FC"/>
              </a:solidFill>
              <a:miter lim="800000"/>
            </a:ln>
            <a:effectLst>
              <a:outerShdw dist="23000" dir="5400000" algn="ctr" rotWithShape="0">
                <a:srgbClr val="000000">
                  <a:alpha val="32999"/>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zh-CN" sz="2800" b="1">
                  <a:solidFill>
                    <a:srgbClr val="FFFFFF"/>
                  </a:solidFill>
                  <a:latin typeface="黑体" panose="02010609060101010101" pitchFamily="49" charset="-122"/>
                  <a:ea typeface="黑体" panose="02010609060101010101" pitchFamily="49" charset="-122"/>
                </a:rPr>
                <a:t>证书管理</a:t>
              </a:r>
            </a:p>
          </p:txBody>
        </p:sp>
        <p:grpSp>
          <p:nvGrpSpPr>
            <p:cNvPr id="38" name="Group 19"/>
            <p:cNvGrpSpPr/>
            <p:nvPr/>
          </p:nvGrpSpPr>
          <p:grpSpPr bwMode="auto">
            <a:xfrm>
              <a:off x="3684587" y="546100"/>
              <a:ext cx="933293" cy="3673475"/>
              <a:chOff x="0" y="0"/>
              <a:chExt cx="706" cy="681"/>
            </a:xfrm>
          </p:grpSpPr>
          <p:sp>
            <p:nvSpPr>
              <p:cNvPr id="41" name="AutoShape 20"/>
              <p:cNvSpPr>
                <a:spLocks noChangeArrowheads="1"/>
              </p:cNvSpPr>
              <p:nvPr/>
            </p:nvSpPr>
            <p:spPr bwMode="auto">
              <a:xfrm>
                <a:off x="0" y="1"/>
                <a:ext cx="706" cy="635"/>
              </a:xfrm>
              <a:prstGeom prst="upDownArrow">
                <a:avLst>
                  <a:gd name="adj1" fmla="val 50000"/>
                  <a:gd name="adj2" fmla="val 23347"/>
                </a:avLst>
              </a:prstGeom>
              <a:gradFill rotWithShape="1">
                <a:gsLst>
                  <a:gs pos="0">
                    <a:srgbClr val="6565C9"/>
                  </a:gs>
                  <a:gs pos="80000">
                    <a:srgbClr val="8585FF"/>
                  </a:gs>
                  <a:gs pos="100000">
                    <a:srgbClr val="8383FF"/>
                  </a:gs>
                </a:gsLst>
                <a:lin ang="5400000"/>
              </a:gradFill>
              <a:ln w="9525">
                <a:solidFill>
                  <a:srgbClr val="9393FC"/>
                </a:solidFill>
                <a:miter lim="800000"/>
              </a:ln>
              <a:effectLst>
                <a:outerShdw dist="23000" dir="5400000" algn="ctr" rotWithShape="0">
                  <a:srgbClr val="000000">
                    <a:alpha val="32999"/>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solidFill>
                    <a:srgbClr val="FFFFFF"/>
                  </a:solidFill>
                  <a:latin typeface="Times New Roman" panose="02020603050405020304" pitchFamily="18" charset="0"/>
                </a:endParaRPr>
              </a:p>
            </p:txBody>
          </p:sp>
          <p:sp>
            <p:nvSpPr>
              <p:cNvPr id="42" name="Text Box 21"/>
              <p:cNvSpPr txBox="1">
                <a:spLocks noChangeArrowheads="1"/>
              </p:cNvSpPr>
              <p:nvPr/>
            </p:nvSpPr>
            <p:spPr bwMode="auto">
              <a:xfrm>
                <a:off x="216" y="0"/>
                <a:ext cx="277"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ClrTx/>
                  <a:buSzTx/>
                  <a:buFont typeface="Arial" panose="020B0604020202020204" pitchFamily="34" charset="0"/>
                  <a:buNone/>
                </a:pPr>
                <a:r>
                  <a:rPr lang="zh-CN" altLang="zh-CN" sz="2400">
                    <a:solidFill>
                      <a:schemeClr val="bg1"/>
                    </a:solidFill>
                    <a:latin typeface="黑体" panose="02010609060101010101" pitchFamily="49" charset="-122"/>
                    <a:ea typeface="黑体" panose="02010609060101010101" pitchFamily="49" charset="-122"/>
                  </a:rPr>
                  <a:t>可信基础支撑软件</a:t>
                </a:r>
              </a:p>
            </p:txBody>
          </p:sp>
        </p:grpSp>
        <p:sp>
          <p:nvSpPr>
            <p:cNvPr id="39" name="Rectangle 22"/>
            <p:cNvSpPr>
              <a:spLocks noChangeArrowheads="1"/>
            </p:cNvSpPr>
            <p:nvPr/>
          </p:nvSpPr>
          <p:spPr bwMode="auto">
            <a:xfrm>
              <a:off x="1655763" y="775047"/>
              <a:ext cx="1728787" cy="431800"/>
            </a:xfrm>
            <a:prstGeom prst="rect">
              <a:avLst/>
            </a:prstGeom>
            <a:gradFill rotWithShape="1">
              <a:gsLst>
                <a:gs pos="0">
                  <a:srgbClr val="6565C9"/>
                </a:gs>
                <a:gs pos="80000">
                  <a:srgbClr val="8585FF"/>
                </a:gs>
                <a:gs pos="100000">
                  <a:srgbClr val="8383FF"/>
                </a:gs>
              </a:gsLst>
              <a:lin ang="5400000"/>
            </a:gradFill>
            <a:ln w="9525">
              <a:solidFill>
                <a:srgbClr val="9393FC"/>
              </a:solidFill>
              <a:miter lim="800000"/>
            </a:ln>
            <a:effectLst>
              <a:outerShdw dist="23000" dir="5400000" algn="ctr" rotWithShape="0">
                <a:srgbClr val="000000">
                  <a:alpha val="32999"/>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zh-CN" sz="2800" b="1">
                  <a:solidFill>
                    <a:srgbClr val="FFFFFF"/>
                  </a:solidFill>
                  <a:latin typeface="黑体" panose="02010609060101010101" pitchFamily="49" charset="-122"/>
                  <a:ea typeface="黑体" panose="02010609060101010101" pitchFamily="49" charset="-122"/>
                </a:rPr>
                <a:t>应</a:t>
              </a:r>
              <a:r>
                <a:rPr lang="en-US" altLang="zh-CN" sz="2800" b="1">
                  <a:solidFill>
                    <a:srgbClr val="FFFFFF"/>
                  </a:solidFill>
                  <a:latin typeface="黑体" panose="02010609060101010101" pitchFamily="49" charset="-122"/>
                  <a:ea typeface="黑体" panose="02010609060101010101" pitchFamily="49" charset="-122"/>
                </a:rPr>
                <a:t> </a:t>
              </a:r>
              <a:r>
                <a:rPr lang="zh-CN" altLang="zh-CN" sz="2800" b="1">
                  <a:solidFill>
                    <a:srgbClr val="FFFFFF"/>
                  </a:solidFill>
                  <a:latin typeface="黑体" panose="02010609060101010101" pitchFamily="49" charset="-122"/>
                  <a:ea typeface="黑体" panose="02010609060101010101" pitchFamily="49" charset="-122"/>
                </a:rPr>
                <a:t>用</a:t>
              </a:r>
            </a:p>
          </p:txBody>
        </p:sp>
        <p:sp>
          <p:nvSpPr>
            <p:cNvPr id="40" name="Text Box 26"/>
            <p:cNvSpPr txBox="1">
              <a:spLocks noChangeArrowheads="1"/>
            </p:cNvSpPr>
            <p:nvPr/>
          </p:nvSpPr>
          <p:spPr bwMode="auto">
            <a:xfrm>
              <a:off x="360363" y="763934"/>
              <a:ext cx="593725" cy="3527425"/>
            </a:xfrm>
            <a:prstGeom prst="rect">
              <a:avLst/>
            </a:prstGeom>
            <a:gradFill rotWithShape="1">
              <a:gsLst>
                <a:gs pos="0">
                  <a:srgbClr val="6565C9"/>
                </a:gs>
                <a:gs pos="80000">
                  <a:srgbClr val="8585FF"/>
                </a:gs>
                <a:gs pos="100000">
                  <a:srgbClr val="8383FF"/>
                </a:gs>
              </a:gsLst>
              <a:lin ang="5400000"/>
            </a:gradFill>
            <a:ln w="9525">
              <a:solidFill>
                <a:srgbClr val="9393FC"/>
              </a:solidFill>
              <a:miter lim="800000"/>
            </a:ln>
            <a:effectLst>
              <a:outerShdw dist="23000" dir="5400000" algn="ctr" rotWithShape="0">
                <a:srgbClr val="000000">
                  <a:alpha val="32999"/>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zh-CN" sz="2400" b="1">
                  <a:solidFill>
                    <a:schemeClr val="bg1"/>
                  </a:solidFill>
                  <a:latin typeface="黑体" panose="02010609060101010101" pitchFamily="49" charset="-122"/>
                  <a:ea typeface="黑体" panose="02010609060101010101" pitchFamily="49" charset="-122"/>
                </a:rPr>
                <a:t>可</a:t>
              </a:r>
            </a:p>
            <a:p>
              <a:pPr algn="ctr" eaLnBrk="1" hangingPunct="1">
                <a:spcBef>
                  <a:spcPct val="50000"/>
                </a:spcBef>
                <a:buFont typeface="Arial" panose="020B0604020202020204" pitchFamily="34" charset="0"/>
                <a:buNone/>
              </a:pPr>
              <a:r>
                <a:rPr lang="zh-CN" altLang="zh-CN" sz="2400" b="1">
                  <a:solidFill>
                    <a:schemeClr val="bg1"/>
                  </a:solidFill>
                  <a:latin typeface="黑体" panose="02010609060101010101" pitchFamily="49" charset="-122"/>
                  <a:ea typeface="黑体" panose="02010609060101010101" pitchFamily="49" charset="-122"/>
                </a:rPr>
                <a:t>信</a:t>
              </a:r>
            </a:p>
            <a:p>
              <a:pPr algn="ctr" eaLnBrk="1" hangingPunct="1">
                <a:spcBef>
                  <a:spcPct val="50000"/>
                </a:spcBef>
                <a:buFont typeface="Arial" panose="020B0604020202020204" pitchFamily="34" charset="0"/>
                <a:buNone/>
              </a:pPr>
              <a:r>
                <a:rPr lang="zh-CN" altLang="en-US" sz="2400" b="1">
                  <a:solidFill>
                    <a:schemeClr val="bg1"/>
                  </a:solidFill>
                  <a:latin typeface="黑体" panose="02010609060101010101" pitchFamily="49" charset="-122"/>
                  <a:ea typeface="黑体" panose="02010609060101010101" pitchFamily="49" charset="-122"/>
                </a:rPr>
                <a:t>策</a:t>
              </a:r>
              <a:endParaRPr lang="en-US" altLang="zh-CN" sz="2400" b="1">
                <a:solidFill>
                  <a:schemeClr val="bg1"/>
                </a:solidFill>
                <a:latin typeface="黑体" panose="02010609060101010101" pitchFamily="49" charset="-122"/>
                <a:ea typeface="黑体" panose="02010609060101010101" pitchFamily="49" charset="-122"/>
              </a:endParaRPr>
            </a:p>
            <a:p>
              <a:pPr algn="ctr" eaLnBrk="1" hangingPunct="1">
                <a:spcBef>
                  <a:spcPct val="50000"/>
                </a:spcBef>
                <a:buFont typeface="Arial" panose="020B0604020202020204" pitchFamily="34" charset="0"/>
                <a:buNone/>
              </a:pPr>
              <a:r>
                <a:rPr lang="zh-CN" altLang="en-US" sz="2400" b="1">
                  <a:solidFill>
                    <a:schemeClr val="bg1"/>
                  </a:solidFill>
                  <a:latin typeface="黑体" panose="02010609060101010101" pitchFamily="49" charset="-122"/>
                  <a:ea typeface="黑体" panose="02010609060101010101" pitchFamily="49" charset="-122"/>
                </a:rPr>
                <a:t>略</a:t>
              </a:r>
              <a:endParaRPr lang="en-US" altLang="zh-CN" sz="2400" b="1">
                <a:solidFill>
                  <a:schemeClr val="bg1"/>
                </a:solidFill>
                <a:latin typeface="黑体" panose="02010609060101010101" pitchFamily="49" charset="-122"/>
                <a:ea typeface="黑体" panose="02010609060101010101" pitchFamily="49" charset="-122"/>
              </a:endParaRPr>
            </a:p>
            <a:p>
              <a:pPr algn="ctr" eaLnBrk="1" hangingPunct="1">
                <a:spcBef>
                  <a:spcPct val="50000"/>
                </a:spcBef>
                <a:buFont typeface="Arial" panose="020B0604020202020204" pitchFamily="34" charset="0"/>
                <a:buNone/>
              </a:pPr>
              <a:r>
                <a:rPr lang="zh-CN" altLang="en-US" sz="2400" b="1">
                  <a:solidFill>
                    <a:schemeClr val="bg1"/>
                  </a:solidFill>
                  <a:latin typeface="黑体" panose="02010609060101010101" pitchFamily="49" charset="-122"/>
                  <a:ea typeface="黑体" panose="02010609060101010101" pitchFamily="49" charset="-122"/>
                </a:rPr>
                <a:t>管</a:t>
              </a:r>
              <a:endParaRPr lang="en-US" altLang="zh-CN" sz="2400" b="1">
                <a:solidFill>
                  <a:schemeClr val="bg1"/>
                </a:solidFill>
                <a:latin typeface="黑体" panose="02010609060101010101" pitchFamily="49" charset="-122"/>
                <a:ea typeface="黑体" panose="02010609060101010101" pitchFamily="49" charset="-122"/>
              </a:endParaRPr>
            </a:p>
            <a:p>
              <a:pPr algn="ctr" eaLnBrk="1" hangingPunct="1">
                <a:spcBef>
                  <a:spcPct val="50000"/>
                </a:spcBef>
                <a:buFont typeface="Arial" panose="020B0604020202020204" pitchFamily="34" charset="0"/>
                <a:buNone/>
              </a:pPr>
              <a:r>
                <a:rPr lang="zh-CN" altLang="en-US" sz="2400" b="1">
                  <a:solidFill>
                    <a:schemeClr val="bg1"/>
                  </a:solidFill>
                  <a:latin typeface="黑体" panose="02010609060101010101" pitchFamily="49" charset="-122"/>
                  <a:ea typeface="黑体" panose="02010609060101010101" pitchFamily="49" charset="-122"/>
                </a:rPr>
                <a:t>控</a:t>
              </a:r>
              <a:endParaRPr lang="zh-CN" altLang="zh-CN" sz="2400" b="1">
                <a:solidFill>
                  <a:schemeClr val="bg1"/>
                </a:solidFill>
                <a:latin typeface="黑体" panose="02010609060101010101" pitchFamily="49" charset="-122"/>
                <a:ea typeface="黑体" panose="02010609060101010101" pitchFamily="49" charset="-122"/>
              </a:endParaRPr>
            </a:p>
          </p:txBody>
        </p:sp>
      </p:grpSp>
      <p:sp>
        <p:nvSpPr>
          <p:cNvPr id="45" name="Rectangle 22"/>
          <p:cNvSpPr>
            <a:spLocks noChangeArrowheads="1"/>
          </p:cNvSpPr>
          <p:nvPr/>
        </p:nvSpPr>
        <p:spPr bwMode="auto">
          <a:xfrm>
            <a:off x="4787900" y="1412875"/>
            <a:ext cx="2736850" cy="431800"/>
          </a:xfrm>
          <a:prstGeom prst="rect">
            <a:avLst/>
          </a:prstGeom>
          <a:gradFill rotWithShape="1">
            <a:gsLst>
              <a:gs pos="0">
                <a:srgbClr val="6565C9"/>
              </a:gs>
              <a:gs pos="80000">
                <a:srgbClr val="8585FF"/>
              </a:gs>
              <a:gs pos="100000">
                <a:srgbClr val="8383FF"/>
              </a:gs>
            </a:gsLst>
            <a:lin ang="5400000"/>
          </a:gradFill>
          <a:ln w="9525">
            <a:solidFill>
              <a:srgbClr val="9393FC"/>
            </a:solidFill>
            <a:miter lim="800000"/>
          </a:ln>
          <a:effectLst>
            <a:outerShdw dist="23000" dir="5400000" algn="ctr" rotWithShape="0">
              <a:srgbClr val="000000">
                <a:alpha val="32999"/>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b="1">
                <a:solidFill>
                  <a:srgbClr val="FFFFFF"/>
                </a:solidFill>
                <a:latin typeface="黑体" panose="02010609060101010101" pitchFamily="49" charset="-122"/>
                <a:ea typeface="黑体" panose="02010609060101010101" pitchFamily="49" charset="-122"/>
              </a:rPr>
              <a:t>可信连接</a:t>
            </a:r>
            <a:endParaRPr lang="zh-CN" altLang="zh-CN" sz="2800" b="1">
              <a:solidFill>
                <a:srgbClr val="FFFFFF"/>
              </a:solidFill>
              <a:latin typeface="黑体" panose="02010609060101010101" pitchFamily="49" charset="-122"/>
              <a:ea typeface="黑体" panose="02010609060101010101" pitchFamily="49" charset="-122"/>
            </a:endParaRPr>
          </a:p>
        </p:txBody>
      </p:sp>
      <p:sp>
        <p:nvSpPr>
          <p:cNvPr id="46" name="右箭头 45"/>
          <p:cNvSpPr/>
          <p:nvPr/>
        </p:nvSpPr>
        <p:spPr bwMode="auto">
          <a:xfrm rot="18034148">
            <a:off x="4638675" y="2035176"/>
            <a:ext cx="649287" cy="360362"/>
          </a:xfrm>
          <a:prstGeom prst="rightArrow">
            <a:avLst/>
          </a:prstGeom>
          <a:solidFill>
            <a:srgbClr val="FF0000"/>
          </a:solidFill>
          <a:ln w="63500" cap="flat" cmpd="sng" algn="ctr">
            <a:solidFill>
              <a:srgbClr val="FF0000"/>
            </a:solidFill>
            <a:prstDash val="solid"/>
            <a:round/>
            <a:headEnd type="triangle" w="med" len="med"/>
            <a:tailEnd type="triangle" w="med" len="med"/>
          </a:ln>
          <a:effectLst>
            <a:outerShdw dist="17961" dir="2700000" algn="ctr" rotWithShape="0">
              <a:schemeClr val="tx1">
                <a:gamma/>
                <a:shade val="60000"/>
                <a:invGamma/>
              </a:schemeClr>
            </a:outerShdw>
          </a:effectLst>
        </p:spPr>
        <p:txBody>
          <a:bodyPr wrap="none"/>
          <a:lstStyle/>
          <a:p>
            <a:pPr>
              <a:defRPr/>
            </a:pPr>
            <a:endParaRPr lang="zh-CN" altLang="en-US"/>
          </a:p>
        </p:txBody>
      </p:sp>
      <p:sp>
        <p:nvSpPr>
          <p:cNvPr id="47" name="右箭头 46"/>
          <p:cNvSpPr/>
          <p:nvPr/>
        </p:nvSpPr>
        <p:spPr bwMode="auto">
          <a:xfrm>
            <a:off x="4716463" y="3500438"/>
            <a:ext cx="503237" cy="360362"/>
          </a:xfrm>
          <a:prstGeom prst="rightArrow">
            <a:avLst/>
          </a:prstGeom>
          <a:solidFill>
            <a:srgbClr val="FF0000"/>
          </a:solidFill>
          <a:ln w="63500" cap="flat" cmpd="sng" algn="ctr">
            <a:solidFill>
              <a:srgbClr val="FF0000"/>
            </a:solidFill>
            <a:prstDash val="solid"/>
            <a:round/>
            <a:headEnd type="triangle" w="med" len="med"/>
            <a:tailEnd type="triangle" w="med" len="med"/>
          </a:ln>
          <a:effectLst>
            <a:outerShdw dist="17961" dir="2700000" algn="ctr" rotWithShape="0">
              <a:schemeClr val="tx1">
                <a:gamma/>
                <a:shade val="60000"/>
                <a:invGamma/>
              </a:schemeClr>
            </a:outerShdw>
          </a:effectLst>
        </p:spPr>
        <p:txBody>
          <a:bodyPr wrap="none"/>
          <a:lstStyle/>
          <a:p>
            <a:pPr>
              <a:defRPr/>
            </a:pPr>
            <a:endParaRPr lang="zh-CN" altLang="en-US"/>
          </a:p>
        </p:txBody>
      </p:sp>
      <p:sp>
        <p:nvSpPr>
          <p:cNvPr id="48" name="右箭头 47"/>
          <p:cNvSpPr/>
          <p:nvPr/>
        </p:nvSpPr>
        <p:spPr bwMode="auto">
          <a:xfrm rot="1598618">
            <a:off x="4762500" y="4779963"/>
            <a:ext cx="647700" cy="358775"/>
          </a:xfrm>
          <a:prstGeom prst="rightArrow">
            <a:avLst/>
          </a:prstGeom>
          <a:solidFill>
            <a:srgbClr val="FF0000"/>
          </a:solidFill>
          <a:ln w="63500" cap="flat" cmpd="sng" algn="ctr">
            <a:solidFill>
              <a:srgbClr val="FF0000"/>
            </a:solidFill>
            <a:prstDash val="solid"/>
            <a:round/>
            <a:headEnd type="triangle" w="med" len="med"/>
            <a:tailEnd type="triangle" w="med" len="med"/>
          </a:ln>
          <a:effectLst>
            <a:outerShdw dist="17961" dir="2700000" algn="ctr" rotWithShape="0">
              <a:schemeClr val="tx1">
                <a:gamma/>
                <a:shade val="60000"/>
                <a:invGamma/>
              </a:schemeClr>
            </a:outerShdw>
          </a:effectLst>
        </p:spPr>
        <p:txBody>
          <a:bodyPr wrap="none"/>
          <a:lstStyle/>
          <a:p>
            <a:pP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animEffect transition="in" filter="wipe(left)">
                                      <p:cBhvr>
                                        <p:cTn id="11" dur="500"/>
                                        <p:tgtEl>
                                          <p:spTgt spid="29">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animEffect transition="in" filter="wipe(left)">
                                      <p:cBhvr>
                                        <p:cTn id="15" dur="500"/>
                                        <p:tgtEl>
                                          <p:spTgt spid="29">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animEffect transition="in" filter="wipe(left)">
                                      <p:cBhvr>
                                        <p:cTn id="19" dur="500"/>
                                        <p:tgtEl>
                                          <p:spTgt spid="29">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animEffect transition="in" filter="wipe(left)">
                                      <p:cBhvr>
                                        <p:cTn id="23" dur="500"/>
                                        <p:tgtEl>
                                          <p:spTgt spid="29">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9">
                                            <p:txEl>
                                              <p:pRg st="5" end="5"/>
                                            </p:txEl>
                                          </p:spTgt>
                                        </p:tgtEl>
                                        <p:attrNameLst>
                                          <p:attrName>style.visibility</p:attrName>
                                        </p:attrNameLst>
                                      </p:cBhvr>
                                      <p:to>
                                        <p:strVal val="visible"/>
                                      </p:to>
                                    </p:set>
                                    <p:animEffect transition="in" filter="wipe(left)">
                                      <p:cBhvr>
                                        <p:cTn id="27" dur="500"/>
                                        <p:tgtEl>
                                          <p:spTgt spid="29">
                                            <p:txEl>
                                              <p:pRg st="5" end="5"/>
                                            </p:txEl>
                                          </p:spTgt>
                                        </p:tgtEl>
                                      </p:cBhvr>
                                    </p:animEffect>
                                  </p:childTnLst>
                                </p:cTn>
                              </p:par>
                            </p:childTnLst>
                          </p:cTn>
                        </p:par>
                        <p:par>
                          <p:cTn id="28" fill="hold">
                            <p:stCondLst>
                              <p:cond delay="3000"/>
                            </p:stCondLst>
                            <p:childTnLst>
                              <p:par>
                                <p:cTn id="29" presetID="23" presetClass="entr" presetSubtype="16"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可信计算</a:t>
            </a:r>
            <a:r>
              <a:rPr lang="en-US" altLang="zh-CN" dirty="0"/>
              <a:t>3.0</a:t>
            </a:r>
            <a:r>
              <a:rPr lang="zh-CN" altLang="en-US" dirty="0"/>
              <a:t>（系统结构）</a:t>
            </a:r>
          </a:p>
        </p:txBody>
      </p:sp>
      <p:grpSp>
        <p:nvGrpSpPr>
          <p:cNvPr id="49" name="组合 35"/>
          <p:cNvGrpSpPr/>
          <p:nvPr/>
        </p:nvGrpSpPr>
        <p:grpSpPr bwMode="auto">
          <a:xfrm>
            <a:off x="2720975" y="1702495"/>
            <a:ext cx="5861050" cy="4535487"/>
            <a:chOff x="0" y="0"/>
            <a:chExt cx="3025774" cy="4535487"/>
          </a:xfrm>
        </p:grpSpPr>
        <p:sp>
          <p:nvSpPr>
            <p:cNvPr id="50" name="AutoShape 5"/>
            <p:cNvSpPr>
              <a:spLocks noChangeArrowheads="1"/>
            </p:cNvSpPr>
            <p:nvPr/>
          </p:nvSpPr>
          <p:spPr bwMode="auto">
            <a:xfrm>
              <a:off x="936625" y="2016125"/>
              <a:ext cx="2087563" cy="647700"/>
            </a:xfrm>
            <a:prstGeom prst="roundRect">
              <a:avLst>
                <a:gd name="adj" fmla="val 16667"/>
              </a:avLst>
            </a:prstGeom>
            <a:solidFill>
              <a:srgbClr val="0033CC"/>
            </a:solidFill>
            <a:ln w="9525">
              <a:noFill/>
              <a:round/>
            </a:ln>
            <a:effectLst>
              <a:prstShdw prst="shdw17" dist="17961" dir="2700000">
                <a:srgbClr val="5C5C99"/>
              </a:prstShdw>
            </a:effectLst>
          </p:spPr>
          <p:txBody>
            <a:bodyPr lIns="90170" tIns="46990" rIns="90170" bIns="46990" anchor="ctr"/>
            <a:lstStyle/>
            <a:p>
              <a:pPr algn="ctr" eaLnBrk="1" hangingPunct="1">
                <a:buFont typeface="Arial" panose="020B0604020202020204" pitchFamily="34" charset="0"/>
                <a:buNone/>
                <a:defRPr/>
              </a:pPr>
              <a:r>
                <a:rPr lang="zh-CN" altLang="zh-CN" b="1" dirty="0">
                  <a:solidFill>
                    <a:srgbClr val="FFFF66"/>
                  </a:solidFill>
                </a:rPr>
                <a:t>     </a:t>
              </a:r>
              <a:r>
                <a:rPr lang="zh-CN" altLang="zh-CN"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US"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可信软件基</a:t>
              </a:r>
            </a:p>
            <a:p>
              <a:pPr algn="ctr" eaLnBrk="1" hangingPunct="1">
                <a:buFont typeface="Arial" panose="020B0604020202020204" pitchFamily="34" charset="0"/>
                <a:buNone/>
                <a:defRPr/>
              </a:pPr>
              <a:r>
                <a:rPr lang="zh-CN" altLang="zh-CN"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US"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zh-CN"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TSB</a:t>
              </a:r>
              <a:r>
                <a:rPr lang="zh-CN" altLang="en-US"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p:txBody>
        </p:sp>
        <p:sp>
          <p:nvSpPr>
            <p:cNvPr id="51" name="AutoShape 5"/>
            <p:cNvSpPr>
              <a:spLocks noChangeArrowheads="1"/>
            </p:cNvSpPr>
            <p:nvPr/>
          </p:nvSpPr>
          <p:spPr bwMode="auto">
            <a:xfrm>
              <a:off x="3175" y="1587"/>
              <a:ext cx="1006475" cy="431800"/>
            </a:xfrm>
            <a:prstGeom prst="roundRect">
              <a:avLst>
                <a:gd name="adj" fmla="val 16667"/>
              </a:avLst>
            </a:prstGeom>
            <a:solidFill>
              <a:srgbClr val="0033CC"/>
            </a:solidFill>
            <a:ln w="9525">
              <a:noFill/>
              <a:round/>
            </a:ln>
            <a:effectLst>
              <a:prstShdw prst="shdw17" dist="17961" dir="2700000">
                <a:srgbClr val="5C5C99"/>
              </a:prstShdw>
            </a:effectLst>
          </p:spPr>
          <p:txBody>
            <a:bodyPr lIns="90170" tIns="46990" rIns="90170" bIns="46990" anchor="ctr"/>
            <a:lstStyle/>
            <a:p>
              <a:pPr algn="ctr">
                <a:defRPr/>
              </a:pPr>
              <a:r>
                <a:rPr lang="zh-CN" altLang="en-US"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请求</a:t>
              </a:r>
            </a:p>
          </p:txBody>
        </p:sp>
        <p:sp>
          <p:nvSpPr>
            <p:cNvPr id="52" name="AutoShape 5"/>
            <p:cNvSpPr>
              <a:spLocks noChangeArrowheads="1"/>
            </p:cNvSpPr>
            <p:nvPr/>
          </p:nvSpPr>
          <p:spPr bwMode="auto">
            <a:xfrm>
              <a:off x="1008063" y="0"/>
              <a:ext cx="1008062" cy="430212"/>
            </a:xfrm>
            <a:prstGeom prst="roundRect">
              <a:avLst>
                <a:gd name="adj" fmla="val 16667"/>
              </a:avLst>
            </a:prstGeom>
            <a:solidFill>
              <a:srgbClr val="0033CC"/>
            </a:solidFill>
            <a:ln w="9525">
              <a:noFill/>
              <a:round/>
            </a:ln>
            <a:effectLst>
              <a:prstShdw prst="shdw17" dist="17961" dir="2700000">
                <a:srgbClr val="5C5C99"/>
              </a:prstShdw>
            </a:effectLst>
          </p:spPr>
          <p:txBody>
            <a:bodyPr lIns="90170" tIns="46990" rIns="90170" bIns="46990" anchor="ctr"/>
            <a:lstStyle/>
            <a:p>
              <a:pPr algn="ctr">
                <a:buFont typeface="Arial" panose="020B0604020202020204" pitchFamily="34" charset="0"/>
                <a:buNone/>
                <a:defRPr/>
              </a:pPr>
              <a:r>
                <a:rPr lang="zh-CN" altLang="en-US"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连接</a:t>
              </a:r>
            </a:p>
          </p:txBody>
        </p:sp>
        <p:sp>
          <p:nvSpPr>
            <p:cNvPr id="53" name="AutoShape 5"/>
            <p:cNvSpPr>
              <a:spLocks noChangeArrowheads="1"/>
            </p:cNvSpPr>
            <p:nvPr/>
          </p:nvSpPr>
          <p:spPr bwMode="auto">
            <a:xfrm>
              <a:off x="2016125" y="0"/>
              <a:ext cx="1006475" cy="430212"/>
            </a:xfrm>
            <a:prstGeom prst="roundRect">
              <a:avLst>
                <a:gd name="adj" fmla="val 16667"/>
              </a:avLst>
            </a:prstGeom>
            <a:solidFill>
              <a:srgbClr val="0033CC"/>
            </a:solidFill>
            <a:ln w="9525">
              <a:noFill/>
              <a:round/>
            </a:ln>
            <a:effectLst>
              <a:prstShdw prst="shdw17" dist="17961" dir="2700000">
                <a:srgbClr val="5C5C99"/>
              </a:prstShdw>
            </a:effectLst>
          </p:spPr>
          <p:txBody>
            <a:bodyPr lIns="90170" tIns="46990" rIns="90170" bIns="46990" anchor="ctr"/>
            <a:lstStyle/>
            <a:p>
              <a:pPr algn="ctr" eaLnBrk="1" hangingPunct="1">
                <a:defRPr/>
              </a:pPr>
              <a:r>
                <a:rPr lang="zh-CN" altLang="en-US"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管控</a:t>
              </a:r>
            </a:p>
          </p:txBody>
        </p:sp>
        <p:cxnSp>
          <p:nvCxnSpPr>
            <p:cNvPr id="54" name="AutoShape 12"/>
            <p:cNvCxnSpPr>
              <a:cxnSpLocks noChangeShapeType="1"/>
            </p:cNvCxnSpPr>
            <p:nvPr/>
          </p:nvCxnSpPr>
          <p:spPr bwMode="auto">
            <a:xfrm>
              <a:off x="503238" y="431800"/>
              <a:ext cx="0" cy="576262"/>
            </a:xfrm>
            <a:prstGeom prst="straightConnector1">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 name="AutoShape 13"/>
            <p:cNvCxnSpPr>
              <a:cxnSpLocks noChangeShapeType="1"/>
            </p:cNvCxnSpPr>
            <p:nvPr/>
          </p:nvCxnSpPr>
          <p:spPr bwMode="auto">
            <a:xfrm>
              <a:off x="1511300" y="431800"/>
              <a:ext cx="0" cy="576262"/>
            </a:xfrm>
            <a:prstGeom prst="straightConnector1">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6" name="AutoShape 14"/>
            <p:cNvCxnSpPr>
              <a:cxnSpLocks noChangeShapeType="1"/>
            </p:cNvCxnSpPr>
            <p:nvPr/>
          </p:nvCxnSpPr>
          <p:spPr bwMode="auto">
            <a:xfrm>
              <a:off x="2519363" y="431800"/>
              <a:ext cx="0" cy="576262"/>
            </a:xfrm>
            <a:prstGeom prst="straightConnector1">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7" name="AutoShape 5"/>
            <p:cNvSpPr>
              <a:spLocks noChangeArrowheads="1"/>
            </p:cNvSpPr>
            <p:nvPr/>
          </p:nvSpPr>
          <p:spPr bwMode="auto">
            <a:xfrm>
              <a:off x="0" y="1008062"/>
              <a:ext cx="3024188" cy="431800"/>
            </a:xfrm>
            <a:prstGeom prst="roundRect">
              <a:avLst>
                <a:gd name="adj" fmla="val 16667"/>
              </a:avLst>
            </a:prstGeom>
            <a:solidFill>
              <a:srgbClr val="0033CC"/>
            </a:solidFill>
            <a:ln w="9525">
              <a:noFill/>
              <a:round/>
            </a:ln>
            <a:effectLst>
              <a:prstShdw prst="shdw17" dist="17961" dir="2700000">
                <a:srgbClr val="5C5C99"/>
              </a:prstShdw>
            </a:effectLst>
          </p:spPr>
          <p:txBody>
            <a:bodyPr lIns="90170" tIns="46990" rIns="90170" bIns="46990" anchor="ctr"/>
            <a:lstStyle/>
            <a:p>
              <a:pPr algn="ctr" eaLnBrk="1" hangingPunct="1">
                <a:buFont typeface="Arial" panose="020B0604020202020204" pitchFamily="34" charset="0"/>
                <a:buNone/>
                <a:defRPr/>
              </a:pPr>
              <a:r>
                <a:rPr lang="zh-CN" altLang="en-US"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可信应用软件</a:t>
              </a:r>
            </a:p>
          </p:txBody>
        </p:sp>
        <p:cxnSp>
          <p:nvCxnSpPr>
            <p:cNvPr id="58" name="AutoShape 16"/>
            <p:cNvCxnSpPr>
              <a:cxnSpLocks noChangeShapeType="1"/>
            </p:cNvCxnSpPr>
            <p:nvPr/>
          </p:nvCxnSpPr>
          <p:spPr bwMode="auto">
            <a:xfrm>
              <a:off x="503238" y="1439862"/>
              <a:ext cx="0" cy="576263"/>
            </a:xfrm>
            <a:prstGeom prst="straightConnector1">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9" name="AutoShape 17"/>
            <p:cNvCxnSpPr>
              <a:cxnSpLocks noChangeShapeType="1"/>
            </p:cNvCxnSpPr>
            <p:nvPr/>
          </p:nvCxnSpPr>
          <p:spPr bwMode="auto">
            <a:xfrm>
              <a:off x="2519363" y="1439862"/>
              <a:ext cx="0" cy="576263"/>
            </a:xfrm>
            <a:prstGeom prst="straightConnector1">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0" name="AutoShape 5"/>
            <p:cNvSpPr>
              <a:spLocks noChangeArrowheads="1"/>
            </p:cNvSpPr>
            <p:nvPr/>
          </p:nvSpPr>
          <p:spPr bwMode="auto">
            <a:xfrm>
              <a:off x="0" y="2016125"/>
              <a:ext cx="1223963" cy="647700"/>
            </a:xfrm>
            <a:prstGeom prst="roundRect">
              <a:avLst>
                <a:gd name="adj" fmla="val 16667"/>
              </a:avLst>
            </a:prstGeom>
            <a:solidFill>
              <a:srgbClr val="0033CC"/>
            </a:solidFill>
            <a:ln w="9525">
              <a:noFill/>
              <a:round/>
            </a:ln>
            <a:effectLst>
              <a:prstShdw prst="shdw17" dist="17961" dir="2700000">
                <a:srgbClr val="5C5C99"/>
              </a:prstShdw>
            </a:effectLst>
          </p:spPr>
          <p:txBody>
            <a:bodyPr lIns="90170" tIns="46990" rIns="90170" bIns="46990" anchor="ctr"/>
            <a:lstStyle/>
            <a:p>
              <a:pPr algn="ctr" eaLnBrk="1" hangingPunct="1">
                <a:buFont typeface="Arial" panose="020B0604020202020204" pitchFamily="34" charset="0"/>
                <a:buNone/>
                <a:defRPr/>
              </a:pPr>
              <a:r>
                <a:rPr lang="zh-CN" altLang="en-US"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宿主</a:t>
              </a:r>
              <a:r>
                <a:rPr lang="zh-CN" altLang="zh-CN"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OS</a:t>
              </a:r>
            </a:p>
          </p:txBody>
        </p:sp>
        <p:cxnSp>
          <p:nvCxnSpPr>
            <p:cNvPr id="61" name="AutoShape 19"/>
            <p:cNvCxnSpPr>
              <a:cxnSpLocks noChangeShapeType="1"/>
            </p:cNvCxnSpPr>
            <p:nvPr/>
          </p:nvCxnSpPr>
          <p:spPr bwMode="auto">
            <a:xfrm flipH="1">
              <a:off x="1079500" y="2376487"/>
              <a:ext cx="647700" cy="0"/>
            </a:xfrm>
            <a:prstGeom prst="straightConnector1">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2" name="AutoShape 5"/>
            <p:cNvSpPr>
              <a:spLocks noChangeArrowheads="1"/>
            </p:cNvSpPr>
            <p:nvPr/>
          </p:nvSpPr>
          <p:spPr bwMode="auto">
            <a:xfrm>
              <a:off x="0" y="3240087"/>
              <a:ext cx="3022600" cy="431800"/>
            </a:xfrm>
            <a:prstGeom prst="roundRect">
              <a:avLst>
                <a:gd name="adj" fmla="val 16667"/>
              </a:avLst>
            </a:prstGeom>
            <a:solidFill>
              <a:srgbClr val="0033CC"/>
            </a:solidFill>
            <a:ln w="9525">
              <a:noFill/>
              <a:round/>
            </a:ln>
            <a:effectLst>
              <a:prstShdw prst="shdw17" dist="17961" dir="2700000">
                <a:srgbClr val="5C5C99"/>
              </a:prstShdw>
            </a:effectLst>
          </p:spPr>
          <p:txBody>
            <a:bodyPr lIns="90170" tIns="46990" rIns="90170" bIns="46990" anchor="ctr"/>
            <a:lstStyle/>
            <a:p>
              <a:pPr algn="ctr" eaLnBrk="1" hangingPunct="1">
                <a:buFont typeface="Arial" panose="020B0604020202020204" pitchFamily="34" charset="0"/>
                <a:buNone/>
                <a:defRPr/>
              </a:pPr>
              <a:r>
                <a:rPr lang="zh-CN" altLang="en-US"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可信</a:t>
              </a:r>
              <a:r>
                <a:rPr lang="zh-CN" altLang="zh-CN"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BIOS</a:t>
              </a:r>
            </a:p>
          </p:txBody>
        </p:sp>
        <p:cxnSp>
          <p:nvCxnSpPr>
            <p:cNvPr id="63" name="AutoShape 21"/>
            <p:cNvCxnSpPr>
              <a:cxnSpLocks noChangeShapeType="1"/>
            </p:cNvCxnSpPr>
            <p:nvPr/>
          </p:nvCxnSpPr>
          <p:spPr bwMode="auto">
            <a:xfrm>
              <a:off x="503238" y="2663825"/>
              <a:ext cx="0" cy="576262"/>
            </a:xfrm>
            <a:prstGeom prst="straightConnector1">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4" name="AutoShape 22"/>
            <p:cNvCxnSpPr>
              <a:cxnSpLocks noChangeShapeType="1"/>
            </p:cNvCxnSpPr>
            <p:nvPr/>
          </p:nvCxnSpPr>
          <p:spPr bwMode="auto">
            <a:xfrm>
              <a:off x="2519363" y="2663825"/>
              <a:ext cx="0" cy="576262"/>
            </a:xfrm>
            <a:prstGeom prst="straightConnector1">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5" name="AutoShape 5"/>
            <p:cNvSpPr>
              <a:spLocks noChangeArrowheads="1"/>
            </p:cNvSpPr>
            <p:nvPr/>
          </p:nvSpPr>
          <p:spPr bwMode="auto">
            <a:xfrm>
              <a:off x="0" y="3671887"/>
              <a:ext cx="1511300" cy="431800"/>
            </a:xfrm>
            <a:prstGeom prst="roundRect">
              <a:avLst>
                <a:gd name="adj" fmla="val 16667"/>
              </a:avLst>
            </a:prstGeom>
            <a:solidFill>
              <a:srgbClr val="0033CC"/>
            </a:solidFill>
            <a:ln w="9525">
              <a:noFill/>
              <a:round/>
            </a:ln>
            <a:effectLst>
              <a:prstShdw prst="shdw17" dist="17961" dir="2700000">
                <a:srgbClr val="5C5C99"/>
              </a:prstShdw>
            </a:effectLst>
          </p:spPr>
          <p:txBody>
            <a:bodyPr lIns="90170" tIns="46990" rIns="90170" bIns="46990" anchor="ctr"/>
            <a:lstStyle/>
            <a:p>
              <a:pPr algn="ctr" eaLnBrk="1" hangingPunct="1">
                <a:buFont typeface="Arial" panose="020B0604020202020204" pitchFamily="34" charset="0"/>
                <a:buNone/>
                <a:defRPr/>
              </a:pPr>
              <a:r>
                <a:rPr lang="zh-CN" altLang="en-US"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计算部件</a:t>
              </a:r>
            </a:p>
          </p:txBody>
        </p:sp>
        <p:sp>
          <p:nvSpPr>
            <p:cNvPr id="66" name="AutoShape 5"/>
            <p:cNvSpPr>
              <a:spLocks noChangeArrowheads="1"/>
            </p:cNvSpPr>
            <p:nvPr/>
          </p:nvSpPr>
          <p:spPr bwMode="auto">
            <a:xfrm>
              <a:off x="1512887" y="3672655"/>
              <a:ext cx="1512887" cy="431800"/>
            </a:xfrm>
            <a:prstGeom prst="roundRect">
              <a:avLst>
                <a:gd name="adj" fmla="val 16667"/>
              </a:avLst>
            </a:prstGeom>
            <a:solidFill>
              <a:srgbClr val="0033CC"/>
            </a:solidFill>
            <a:ln>
              <a:noFill/>
            </a:ln>
            <a:effectLst>
              <a:prstShdw prst="shdw17" dist="17961" dir="2700000">
                <a:srgbClr val="5C5C99"/>
              </a:prstShdw>
            </a:effectLst>
            <a:extLst>
              <a:ext uri="{91240B29-F687-4F45-9708-019B960494DF}">
                <a14:hiddenLine xmlns:a14="http://schemas.microsoft.com/office/drawing/2010/main" w="9525">
                  <a:solidFill>
                    <a:srgbClr val="000000"/>
                  </a:solidFill>
                  <a:round/>
                </a14:hiddenLine>
              </a:ext>
            </a:extLst>
          </p:spPr>
          <p:txBody>
            <a:bodyPr lIns="90170" tIns="46990" rIns="90170" bIns="46990" anchor="ctr"/>
            <a:lstStyle>
              <a:lvl1pPr>
                <a:spcBef>
                  <a:spcPct val="20000"/>
                </a:spcBef>
                <a:spcAft>
                  <a:spcPct val="20000"/>
                </a:spcAft>
                <a:buClr>
                  <a:schemeClr val="bg2"/>
                </a:buClr>
                <a:buSzPct val="75000"/>
                <a:buFont typeface="Wingdings" panose="05000000000000000000" pitchFamily="2" charset="2"/>
                <a:buChar char="n"/>
                <a:defRPr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spcAft>
                  <a:spcPct val="20000"/>
                </a:spcAft>
                <a:buClr>
                  <a:schemeClr val="bg2"/>
                </a:buClr>
                <a:buSzPct val="75000"/>
                <a:buFont typeface="Wingdings" panose="05000000000000000000" pitchFamily="2" charset="2"/>
                <a:buChar char="¨"/>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spcAft>
                  <a:spcPct val="2000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spcAft>
                  <a:spcPct val="20000"/>
                </a:spcAft>
                <a:buClr>
                  <a:schemeClr val="bg2"/>
                </a:buClr>
                <a:buSzPct val="75000"/>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20000"/>
                </a:spcAft>
                <a:buClr>
                  <a:schemeClr val="bg2"/>
                </a:buClr>
                <a:buFont typeface="Wingdings" panose="05000000000000000000" pitchFamily="2" charset="2"/>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spcAft>
                  <a:spcPct val="0"/>
                </a:spcAft>
                <a:buClrTx/>
                <a:buSzTx/>
                <a:buFont typeface="Arial" panose="020B0604020202020204" pitchFamily="34" charset="0"/>
                <a:buNone/>
              </a:pPr>
              <a:r>
                <a:rPr lang="zh-CN" altLang="zh-CN" sz="2000">
                  <a:solidFill>
                    <a:srgbClr val="FFFF66"/>
                  </a:solidFill>
                  <a:latin typeface="Arial" panose="020B0604020202020204" pitchFamily="34" charset="0"/>
                  <a:sym typeface="Arial" panose="020B0604020202020204" pitchFamily="34" charset="0"/>
                </a:rPr>
                <a:t>TPCM</a:t>
              </a:r>
            </a:p>
          </p:txBody>
        </p:sp>
        <p:sp>
          <p:nvSpPr>
            <p:cNvPr id="67" name="AutoShape 5"/>
            <p:cNvSpPr>
              <a:spLocks noChangeArrowheads="1"/>
            </p:cNvSpPr>
            <p:nvPr/>
          </p:nvSpPr>
          <p:spPr bwMode="auto">
            <a:xfrm>
              <a:off x="0" y="4103687"/>
              <a:ext cx="3022600" cy="431800"/>
            </a:xfrm>
            <a:prstGeom prst="roundRect">
              <a:avLst>
                <a:gd name="adj" fmla="val 16667"/>
              </a:avLst>
            </a:prstGeom>
            <a:solidFill>
              <a:srgbClr val="0033CC"/>
            </a:solidFill>
            <a:ln w="9525">
              <a:noFill/>
              <a:round/>
            </a:ln>
            <a:effectLst>
              <a:prstShdw prst="shdw17" dist="17961" dir="2700000">
                <a:srgbClr val="5C5C99"/>
              </a:prstShdw>
            </a:effectLst>
          </p:spPr>
          <p:txBody>
            <a:bodyPr lIns="90170" tIns="46990" rIns="90170" bIns="46990" anchor="ctr"/>
            <a:lstStyle/>
            <a:p>
              <a:pPr algn="ctr" eaLnBrk="1" hangingPunct="1">
                <a:buFont typeface="Arial" panose="020B0604020202020204" pitchFamily="34" charset="0"/>
                <a:buNone/>
                <a:defRPr/>
              </a:pPr>
              <a:r>
                <a:rPr lang="zh-CN" altLang="zh-CN" sz="24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TCM</a:t>
              </a:r>
            </a:p>
          </p:txBody>
        </p:sp>
      </p:grpSp>
      <p:sp>
        <p:nvSpPr>
          <p:cNvPr id="68" name="右箭头标注 67"/>
          <p:cNvSpPr/>
          <p:nvPr/>
        </p:nvSpPr>
        <p:spPr bwMode="auto">
          <a:xfrm>
            <a:off x="395536" y="1340768"/>
            <a:ext cx="2016224" cy="5184576"/>
          </a:xfrm>
          <a:prstGeom prst="rightArrowCallout">
            <a:avLst/>
          </a:prstGeom>
          <a:solidFill>
            <a:srgbClr val="00B050"/>
          </a:solidFill>
          <a:ln w="63500" cap="flat" cmpd="sng" algn="ctr">
            <a:solidFill>
              <a:srgbClr val="00B050"/>
            </a:solidFill>
            <a:prstDash val="solid"/>
            <a:round/>
            <a:headEnd type="triangle" w="med" len="med"/>
            <a:tailEnd type="triangle" w="med" len="med"/>
          </a:ln>
          <a:effectLst>
            <a:outerShdw dist="17961" dir="2700000" algn="ctr" rotWithShape="0">
              <a:schemeClr val="tx1">
                <a:gamma/>
                <a:shade val="60000"/>
                <a:invGamma/>
              </a:schemeClr>
            </a:outerShdw>
          </a:effectLst>
        </p:spPr>
        <p:txBody>
          <a:bodyPr wrap="none"/>
          <a:lstStyle/>
          <a:p>
            <a:pPr algn="ctr">
              <a:defRPr/>
            </a:pPr>
            <a:r>
              <a:rPr lang="zh-CN" altLang="en-US"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可</a:t>
            </a:r>
            <a:endParaRPr lang="en-US" altLang="zh-CN"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defRPr/>
            </a:pPr>
            <a:r>
              <a:rPr lang="zh-CN" altLang="en-US"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信</a:t>
            </a:r>
            <a:endParaRPr lang="en-US" altLang="zh-CN"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defRPr/>
            </a:pPr>
            <a:r>
              <a:rPr lang="zh-CN" altLang="en-US"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支</a:t>
            </a:r>
            <a:endParaRPr lang="en-US" altLang="zh-CN"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defRPr/>
            </a:pPr>
            <a:r>
              <a:rPr lang="zh-CN" altLang="en-US"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持</a:t>
            </a:r>
            <a:endParaRPr lang="en-US" altLang="zh-CN"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defRPr/>
            </a:pPr>
            <a:r>
              <a:rPr lang="zh-CN" altLang="en-US"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a:t>
            </a:r>
            <a:endParaRPr lang="en-US" altLang="zh-CN"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defRPr/>
            </a:pPr>
            <a:r>
              <a:rPr lang="zh-CN" altLang="en-US"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双</a:t>
            </a:r>
            <a:endParaRPr lang="en-US" altLang="zh-CN"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defRPr/>
            </a:pPr>
            <a:r>
              <a:rPr lang="zh-CN" altLang="en-US"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体</a:t>
            </a:r>
            <a:endParaRPr lang="en-US" altLang="zh-CN"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defRPr/>
            </a:pPr>
            <a:r>
              <a:rPr lang="zh-CN" altLang="en-US"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系</a:t>
            </a:r>
            <a:endParaRPr lang="en-US" altLang="zh-CN"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defRPr/>
            </a:pPr>
            <a:r>
              <a:rPr lang="zh-CN" altLang="en-US"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结</a:t>
            </a:r>
            <a:endParaRPr lang="en-US" altLang="zh-CN"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defRPr/>
            </a:pPr>
            <a:r>
              <a:rPr lang="zh-CN" altLang="en-US" sz="3200" kern="10" spc="100" dirty="0">
                <a:ln w="9525">
                  <a:solidFill>
                    <a:srgbClr val="FFFF00"/>
                  </a:solidFill>
                  <a:round/>
                </a:ln>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拟态计算（</a:t>
            </a:r>
            <a:r>
              <a:rPr lang="en-US" altLang="zh-CN" dirty="0"/>
              <a:t>mimic computing</a:t>
            </a:r>
            <a:r>
              <a:rPr lang="zh-CN" altLang="en-US" dirty="0"/>
              <a:t>）</a:t>
            </a:r>
          </a:p>
        </p:txBody>
      </p:sp>
      <p:sp>
        <p:nvSpPr>
          <p:cNvPr id="3" name="内容占位符 2"/>
          <p:cNvSpPr>
            <a:spLocks noGrp="1"/>
          </p:cNvSpPr>
          <p:nvPr>
            <p:ph idx="1"/>
          </p:nvPr>
        </p:nvSpPr>
        <p:spPr/>
        <p:txBody>
          <a:bodyPr/>
          <a:lstStyle/>
          <a:p>
            <a:r>
              <a:rPr lang="zh-CN" altLang="en-US" dirty="0"/>
              <a:t>思想来源</a:t>
            </a:r>
            <a:endParaRPr lang="en-US" altLang="zh-CN" dirty="0"/>
          </a:p>
          <a:p>
            <a:pPr lvl="1"/>
            <a:r>
              <a:rPr lang="zh-CN" altLang="en-US" dirty="0"/>
              <a:t>战争：八卦阵 </a:t>
            </a:r>
            <a:r>
              <a:rPr lang="en-US" altLang="zh-CN" dirty="0"/>
              <a:t>-</a:t>
            </a:r>
            <a:r>
              <a:rPr lang="zh-CN" altLang="en-US" dirty="0"/>
              <a:t> 阵形多变，以变化进行防御</a:t>
            </a:r>
            <a:endParaRPr lang="en-US" altLang="zh-CN" dirty="0"/>
          </a:p>
          <a:p>
            <a:pPr lvl="1"/>
            <a:r>
              <a:rPr lang="zh-CN" altLang="en-US" dirty="0"/>
              <a:t>通信：抗干扰 </a:t>
            </a:r>
            <a:r>
              <a:rPr lang="en-US" altLang="zh-CN" dirty="0"/>
              <a:t>–</a:t>
            </a:r>
            <a:r>
              <a:rPr lang="zh-CN" altLang="en-US" dirty="0"/>
              <a:t> 跳频、跳时、跳码、跳空、跳规程、跳功率、跳结构（软件定义架构）</a:t>
            </a:r>
            <a:endParaRPr lang="en-US" altLang="zh-CN" dirty="0"/>
          </a:p>
          <a:p>
            <a:pPr lvl="1"/>
            <a:r>
              <a:rPr lang="zh-CN" altLang="en-US" dirty="0"/>
              <a:t>射击：固定靶、活动靶、随动靶</a:t>
            </a:r>
            <a:endParaRPr lang="en-US" altLang="zh-CN" dirty="0"/>
          </a:p>
          <a:p>
            <a:pPr lvl="1"/>
            <a:r>
              <a:rPr lang="zh-CN" altLang="en-US" dirty="0"/>
              <a:t>海洋：拟态章鱼</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7869" y="4252576"/>
            <a:ext cx="34290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5085184"/>
            <a:ext cx="4752528" cy="1200329"/>
          </a:xfrm>
          <a:prstGeom prst="rect">
            <a:avLst/>
          </a:prstGeom>
          <a:noFill/>
        </p:spPr>
        <p:txBody>
          <a:bodyPr wrap="square" rtlCol="0">
            <a:spAutoFit/>
          </a:bodyPr>
          <a:lstStyle/>
          <a:p>
            <a:r>
              <a:rPr lang="zh-CN" altLang="en-US" sz="2400" dirty="0">
                <a:solidFill>
                  <a:srgbClr val="FF0000"/>
                </a:solidFill>
              </a:rPr>
              <a:t>计算机与安全的许多技术，其思想往往都受到某种自然或社会现象（活动）的启迪。</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拟态安全（</a:t>
            </a:r>
            <a:r>
              <a:rPr lang="en-US" altLang="zh-CN" dirty="0"/>
              <a:t>Mimic Security Defense</a:t>
            </a:r>
            <a:r>
              <a:rPr lang="zh-CN" altLang="en-US" dirty="0"/>
              <a:t>）</a:t>
            </a:r>
          </a:p>
        </p:txBody>
      </p:sp>
      <p:sp>
        <p:nvSpPr>
          <p:cNvPr id="3" name="内容占位符 2"/>
          <p:cNvSpPr>
            <a:spLocks noGrp="1"/>
          </p:cNvSpPr>
          <p:nvPr>
            <p:ph idx="1"/>
          </p:nvPr>
        </p:nvSpPr>
        <p:spPr/>
        <p:txBody>
          <a:bodyPr>
            <a:normAutofit fontScale="92500"/>
          </a:bodyPr>
          <a:lstStyle/>
          <a:p>
            <a:r>
              <a:rPr lang="zh-CN" altLang="en-US" b="1" dirty="0"/>
              <a:t>在功能等价条件下，以提供目标环境的动态性、非确定性、异构性、非持续性为目的</a:t>
            </a:r>
            <a:endParaRPr lang="en-US" altLang="zh-CN" b="1" dirty="0"/>
          </a:p>
          <a:p>
            <a:r>
              <a:rPr lang="zh-CN" altLang="en-US" b="1" dirty="0"/>
              <a:t>动态的构建网络、平台、环境、软件、数据等多样化的拟态环境，以防御者可控的方式在多样化环境间实施主动跳变或快速迁移，</a:t>
            </a:r>
            <a:endParaRPr lang="en-US" altLang="zh-CN" b="1" dirty="0"/>
          </a:p>
          <a:p>
            <a:r>
              <a:rPr lang="zh-CN" altLang="en-US" b="1"/>
              <a:t>对</a:t>
            </a:r>
            <a:r>
              <a:rPr lang="zh-CN" altLang="en-US" b="1" dirty="0"/>
              <a:t>攻击者则表现为难以观察和预测的目标环境变化，从而增大包括未知的可利用漏洞和后门在内的攻击难度和代价。</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拟态防御的原理</a:t>
            </a:r>
            <a:r>
              <a:rPr lang="en-US" altLang="zh-CN" dirty="0"/>
              <a:t>-</a:t>
            </a:r>
            <a:r>
              <a:rPr lang="zh-CN" altLang="en-US" dirty="0"/>
              <a:t>动态异构冗余</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700808"/>
            <a:ext cx="7137062" cy="4394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拟态防御的问题</a:t>
            </a:r>
          </a:p>
        </p:txBody>
      </p:sp>
      <p:sp>
        <p:nvSpPr>
          <p:cNvPr id="3" name="内容占位符 2"/>
          <p:cNvSpPr>
            <a:spLocks noGrp="1"/>
          </p:cNvSpPr>
          <p:nvPr>
            <p:ph idx="1"/>
          </p:nvPr>
        </p:nvSpPr>
        <p:spPr/>
        <p:txBody>
          <a:bodyPr>
            <a:normAutofit fontScale="92500" lnSpcReduction="20000"/>
          </a:bodyPr>
          <a:lstStyle/>
          <a:p>
            <a:r>
              <a:rPr lang="zh-CN" altLang="en-US" dirty="0"/>
              <a:t>适用的场合</a:t>
            </a:r>
            <a:endParaRPr lang="en-US" altLang="zh-CN" dirty="0"/>
          </a:p>
          <a:p>
            <a:pPr lvl="1"/>
            <a:r>
              <a:rPr lang="zh-CN" altLang="en-US" dirty="0"/>
              <a:t>有函数化的输入输出关系或满足</a:t>
            </a:r>
            <a:r>
              <a:rPr lang="en-US" altLang="zh-CN" dirty="0"/>
              <a:t>IPO </a:t>
            </a:r>
            <a:r>
              <a:rPr lang="zh-CN" altLang="en-US" dirty="0"/>
              <a:t>模型</a:t>
            </a:r>
            <a:endParaRPr lang="en-US" altLang="zh-CN" dirty="0"/>
          </a:p>
          <a:p>
            <a:pPr lvl="1"/>
            <a:r>
              <a:rPr lang="zh-CN" altLang="en-US" dirty="0"/>
              <a:t>服务的功能、性能和重要信息资源是显性的</a:t>
            </a:r>
            <a:endParaRPr lang="en-US" altLang="zh-CN" dirty="0"/>
          </a:p>
          <a:p>
            <a:pPr lvl="1"/>
            <a:r>
              <a:rPr lang="zh-CN" altLang="en-US" dirty="0"/>
              <a:t>对产品价格不敏感</a:t>
            </a:r>
            <a:endParaRPr lang="en-US" altLang="zh-CN" dirty="0"/>
          </a:p>
          <a:p>
            <a:pPr lvl="1"/>
            <a:r>
              <a:rPr lang="zh-CN" altLang="en-US" dirty="0"/>
              <a:t>空间和功耗条件可接受</a:t>
            </a:r>
            <a:endParaRPr lang="en-US" altLang="zh-CN" dirty="0"/>
          </a:p>
          <a:p>
            <a:pPr lvl="1"/>
            <a:r>
              <a:rPr lang="zh-CN" altLang="en-US" dirty="0"/>
              <a:t>具备多元或多样化处理条件</a:t>
            </a:r>
            <a:endParaRPr lang="en-US" altLang="zh-CN" dirty="0"/>
          </a:p>
          <a:p>
            <a:pPr marL="342900" lvl="1" indent="-342900">
              <a:buFont typeface="Arial" panose="020B0604020202020204" pitchFamily="34" charset="0"/>
              <a:buChar char="•"/>
            </a:pPr>
            <a:r>
              <a:rPr lang="zh-CN" altLang="en-US" sz="3200" dirty="0"/>
              <a:t>不适用的场合</a:t>
            </a:r>
            <a:endParaRPr lang="en-US" altLang="zh-CN" sz="3200" dirty="0"/>
          </a:p>
          <a:p>
            <a:pPr lvl="1"/>
            <a:r>
              <a:rPr lang="zh-CN" altLang="en-US" dirty="0"/>
              <a:t>拟态界外的安全问题</a:t>
            </a:r>
            <a:endParaRPr lang="en-US" altLang="zh-CN" dirty="0"/>
          </a:p>
          <a:p>
            <a:pPr lvl="2"/>
            <a:r>
              <a:rPr lang="zh-CN" altLang="en-US" dirty="0"/>
              <a:t>钓鱼、在服务软件中捆绑恶意功能</a:t>
            </a:r>
            <a:endParaRPr lang="en-US" altLang="zh-CN" dirty="0"/>
          </a:p>
          <a:p>
            <a:pPr lvl="2"/>
            <a:r>
              <a:rPr lang="zh-CN" altLang="en-US" dirty="0"/>
              <a:t>跨平台解释执行文件中推送木马病毒代码</a:t>
            </a:r>
            <a:endParaRPr lang="en-US" altLang="zh-CN" dirty="0"/>
          </a:p>
          <a:p>
            <a:pPr lvl="2"/>
            <a:r>
              <a:rPr lang="zh-CN" altLang="en-US" dirty="0"/>
              <a:t>用户下载行为携带有毒软件</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拟态防御与移动目标防御的区别</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65" r="2027"/>
          <a:stretch>
            <a:fillRect/>
          </a:stretch>
        </p:blipFill>
        <p:spPr bwMode="auto">
          <a:xfrm>
            <a:off x="107504" y="1700809"/>
            <a:ext cx="8928992" cy="4830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r>
              <a:rPr lang="zh-CN" altLang="en-US" dirty="0"/>
              <a:t>国际研究和产业界进展</a:t>
            </a:r>
            <a:endParaRPr lang="en-US" altLang="zh-CN" dirty="0"/>
          </a:p>
          <a:p>
            <a:r>
              <a:rPr lang="zh-CN" altLang="en-US" dirty="0"/>
              <a:t>国内研究和产业界进展</a:t>
            </a:r>
            <a:endParaRPr lang="en-US" altLang="zh-CN" dirty="0"/>
          </a:p>
          <a:p>
            <a:r>
              <a:rPr lang="zh-CN" altLang="en-US" dirty="0"/>
              <a:t>我们如何做</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“棱镜”事件的警示</a:t>
            </a:r>
          </a:p>
        </p:txBody>
      </p:sp>
      <p:pic>
        <p:nvPicPr>
          <p:cNvPr id="8194" name="Picture 2" descr="词条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184" y="2105418"/>
            <a:ext cx="2088232" cy="1572840"/>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https://ss0.bdstatic.com/-0U0bnSm1A5BphGlnYG/tam-ogel/70c4d5ef3a60c43f20cd59ae4c02ea38_121_1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7"/>
            <a:ext cx="1656184" cy="1656185"/>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https://ss0.bdstatic.com/70cFvHSh_Q1YnxGkpoWK1HF6hhy/it/u=668653277,809489353&amp;fm=21&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3844250"/>
            <a:ext cx="1656184" cy="78526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9" descr="http://img4.imgtn.bdimg.com/it/u=3964843558,2319009910&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8202"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560" y="2636912"/>
            <a:ext cx="1656184" cy="848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3"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840" y="5013176"/>
            <a:ext cx="1495623" cy="103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4"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90531" y="1863695"/>
            <a:ext cx="1440160" cy="508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5" name="Picture 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15362" y="2725241"/>
            <a:ext cx="1451096" cy="759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6" name="Picture 1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28184" y="3844250"/>
            <a:ext cx="2425452" cy="517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7" name="Picture 1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00655" y="4939781"/>
            <a:ext cx="1480511" cy="1104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8"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3284" y="4122489"/>
            <a:ext cx="2590031" cy="1773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连接符 5"/>
          <p:cNvCxnSpPr>
            <a:stCxn id="8194" idx="1"/>
            <a:endCxn id="8197" idx="3"/>
          </p:cNvCxnSpPr>
          <p:nvPr/>
        </p:nvCxnSpPr>
        <p:spPr>
          <a:xfrm flipH="1" flipV="1">
            <a:off x="2267744" y="2168860"/>
            <a:ext cx="1026440" cy="722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8194" idx="1"/>
            <a:endCxn id="8202" idx="3"/>
          </p:cNvCxnSpPr>
          <p:nvPr/>
        </p:nvCxnSpPr>
        <p:spPr>
          <a:xfrm flipH="1">
            <a:off x="2267744" y="2891838"/>
            <a:ext cx="1026440" cy="169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194" idx="1"/>
            <a:endCxn id="8199" idx="3"/>
          </p:cNvCxnSpPr>
          <p:nvPr/>
        </p:nvCxnSpPr>
        <p:spPr>
          <a:xfrm flipH="1">
            <a:off x="2267744" y="2891838"/>
            <a:ext cx="1026440" cy="1345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194" idx="1"/>
            <a:endCxn id="8203" idx="3"/>
          </p:cNvCxnSpPr>
          <p:nvPr/>
        </p:nvCxnSpPr>
        <p:spPr>
          <a:xfrm flipH="1">
            <a:off x="2187463" y="2891838"/>
            <a:ext cx="1106721" cy="2637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194" idx="3"/>
            <a:endCxn id="8204" idx="1"/>
          </p:cNvCxnSpPr>
          <p:nvPr/>
        </p:nvCxnSpPr>
        <p:spPr>
          <a:xfrm flipV="1">
            <a:off x="5382416" y="2117999"/>
            <a:ext cx="1308115" cy="77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194" idx="3"/>
            <a:endCxn id="8205" idx="1"/>
          </p:cNvCxnSpPr>
          <p:nvPr/>
        </p:nvCxnSpPr>
        <p:spPr>
          <a:xfrm>
            <a:off x="5382416" y="2891838"/>
            <a:ext cx="1332946" cy="213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194" idx="3"/>
            <a:endCxn id="8206" idx="1"/>
          </p:cNvCxnSpPr>
          <p:nvPr/>
        </p:nvCxnSpPr>
        <p:spPr>
          <a:xfrm>
            <a:off x="5382416" y="2891838"/>
            <a:ext cx="845768" cy="1211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8194" idx="3"/>
          </p:cNvCxnSpPr>
          <p:nvPr/>
        </p:nvCxnSpPr>
        <p:spPr>
          <a:xfrm>
            <a:off x="5382416" y="2891838"/>
            <a:ext cx="1332946" cy="263707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11760" y="6044640"/>
            <a:ext cx="4998851" cy="646331"/>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“棱镜”事件揭露的八大金刚覆盖了所有网络与计算机的硬件与软件</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2015</a:t>
            </a:r>
            <a:r>
              <a:rPr lang="zh-CN" altLang="en-US" dirty="0"/>
              <a:t>年发生的几个事件</a:t>
            </a:r>
          </a:p>
        </p:txBody>
      </p:sp>
      <p:sp>
        <p:nvSpPr>
          <p:cNvPr id="3" name="内容占位符 2"/>
          <p:cNvSpPr>
            <a:spLocks noGrp="1"/>
          </p:cNvSpPr>
          <p:nvPr>
            <p:ph idx="1"/>
          </p:nvPr>
        </p:nvSpPr>
        <p:spPr/>
        <p:txBody>
          <a:bodyPr>
            <a:normAutofit fontScale="77500" lnSpcReduction="20000"/>
          </a:bodyPr>
          <a:lstStyle/>
          <a:p>
            <a:r>
              <a:rPr lang="en-US" altLang="zh-CN" dirty="0"/>
              <a:t>2015</a:t>
            </a:r>
            <a:r>
              <a:rPr lang="zh-CN" altLang="en-US" dirty="0"/>
              <a:t>年</a:t>
            </a:r>
            <a:r>
              <a:rPr lang="en-US" altLang="zh-CN" dirty="0"/>
              <a:t>2</a:t>
            </a:r>
            <a:r>
              <a:rPr lang="zh-CN" altLang="en-US" dirty="0"/>
              <a:t>月</a:t>
            </a:r>
            <a:r>
              <a:rPr lang="en-US" altLang="zh-CN" dirty="0"/>
              <a:t>17</a:t>
            </a:r>
            <a:r>
              <a:rPr lang="zh-CN" altLang="en-US" dirty="0"/>
              <a:t>日，俄罗斯</a:t>
            </a:r>
            <a:r>
              <a:rPr lang="en-US" altLang="zh-CN" dirty="0"/>
              <a:t>《</a:t>
            </a:r>
            <a:r>
              <a:rPr lang="zh-CN" altLang="en-US" dirty="0"/>
              <a:t>报纸报</a:t>
            </a:r>
            <a:r>
              <a:rPr lang="en-US" altLang="zh-CN" dirty="0"/>
              <a:t>》</a:t>
            </a:r>
            <a:r>
              <a:rPr lang="zh-CN" altLang="en-US" dirty="0"/>
              <a:t>报道，卡巴斯基实验室发现一种间谍软件，可以藏匿在任何一个“西部数据”、“希捷”和“东芝”生厂商的硬盘驱动器中。（</a:t>
            </a:r>
            <a:r>
              <a:rPr lang="zh-CN" altLang="en-US" dirty="0">
                <a:solidFill>
                  <a:srgbClr val="FF0000"/>
                </a:solidFill>
              </a:rPr>
              <a:t>此事得到</a:t>
            </a:r>
            <a:r>
              <a:rPr lang="en-US" altLang="zh-CN" dirty="0">
                <a:solidFill>
                  <a:srgbClr val="FF0000"/>
                </a:solidFill>
              </a:rPr>
              <a:t>NSA</a:t>
            </a:r>
            <a:r>
              <a:rPr lang="zh-CN" altLang="en-US" dirty="0">
                <a:solidFill>
                  <a:srgbClr val="FF0000"/>
                </a:solidFill>
              </a:rPr>
              <a:t>前雇员的确认</a:t>
            </a:r>
            <a:r>
              <a:rPr lang="zh-CN" altLang="en-US" dirty="0"/>
              <a:t>）</a:t>
            </a:r>
            <a:endParaRPr lang="en-US" altLang="zh-CN" dirty="0"/>
          </a:p>
          <a:p>
            <a:r>
              <a:rPr lang="en-US" altLang="zh-CN" dirty="0"/>
              <a:t>2015</a:t>
            </a:r>
            <a:r>
              <a:rPr lang="zh-CN" altLang="en-US" dirty="0"/>
              <a:t>年</a:t>
            </a:r>
            <a:r>
              <a:rPr lang="en-US" altLang="zh-CN" dirty="0"/>
              <a:t>2</a:t>
            </a:r>
            <a:r>
              <a:rPr lang="zh-CN" altLang="en-US" dirty="0"/>
              <a:t>月</a:t>
            </a:r>
            <a:r>
              <a:rPr lang="en-US" altLang="zh-CN" dirty="0"/>
              <a:t>19</a:t>
            </a:r>
            <a:r>
              <a:rPr lang="zh-CN" altLang="en-US" dirty="0"/>
              <a:t>日，美国前防务承包商雇员斯诺登提供的文件显示，美国和英国情报部门用黑客手段侵入芯片制造巨头金雅拓的内部系统，盗取了保护手机通信隐私的加密密钥，从而获得秘密监听和破解手机通信的能力。</a:t>
            </a:r>
            <a:endParaRPr lang="en-US" altLang="zh-CN" dirty="0"/>
          </a:p>
          <a:p>
            <a:r>
              <a:rPr lang="en-US" altLang="zh-CN" dirty="0"/>
              <a:t>2015</a:t>
            </a:r>
            <a:r>
              <a:rPr lang="zh-CN" altLang="en-US" dirty="0"/>
              <a:t>年</a:t>
            </a:r>
            <a:r>
              <a:rPr lang="en-US" altLang="zh-CN" dirty="0"/>
              <a:t>2</a:t>
            </a:r>
            <a:r>
              <a:rPr lang="zh-CN" altLang="en-US" dirty="0"/>
              <a:t>月</a:t>
            </a:r>
            <a:r>
              <a:rPr lang="en-US" altLang="zh-CN" dirty="0"/>
              <a:t>23</a:t>
            </a:r>
            <a:r>
              <a:rPr lang="zh-CN" altLang="en-US" dirty="0"/>
              <a:t>日，美国国家安全局局长兼网络战司令部司令迈克尔</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罗杰斯说：“应用有‘一种合法框架’迫使苹果和谷歌这样的公司在它们的加密数字产品中留下‘</a:t>
            </a:r>
            <a:r>
              <a:rPr lang="zh-CN" altLang="en-US" dirty="0">
                <a:solidFill>
                  <a:srgbClr val="FF0000"/>
                </a:solidFill>
                <a:latin typeface="宋体" panose="02010600030101010101" pitchFamily="2" charset="-122"/>
                <a:ea typeface="宋体" panose="02010600030101010101" pitchFamily="2" charset="-122"/>
              </a:rPr>
              <a:t>前门</a:t>
            </a:r>
            <a:r>
              <a:rPr lang="zh-CN" altLang="en-US" dirty="0">
                <a:latin typeface="宋体" panose="02010600030101010101" pitchFamily="2" charset="-122"/>
                <a:ea typeface="宋体" panose="02010600030101010101" pitchFamily="2" charset="-122"/>
              </a:rPr>
              <a:t>’。”辩称这样做的目的是为了方便政府调查犯罪或威胁国家安全的问题。</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自主、安全、可控是根本出路</a:t>
            </a:r>
          </a:p>
        </p:txBody>
      </p:sp>
      <p:sp>
        <p:nvSpPr>
          <p:cNvPr id="3" name="内容占位符 2"/>
          <p:cNvSpPr>
            <a:spLocks noGrp="1"/>
          </p:cNvSpPr>
          <p:nvPr>
            <p:ph idx="1"/>
          </p:nvPr>
        </p:nvSpPr>
        <p:spPr/>
        <p:txBody>
          <a:bodyPr/>
          <a:lstStyle/>
          <a:p>
            <a:r>
              <a:rPr lang="en-US" altLang="zh-CN" dirty="0"/>
              <a:t>2014</a:t>
            </a:r>
            <a:r>
              <a:rPr lang="zh-CN" altLang="en-US" dirty="0"/>
              <a:t>年</a:t>
            </a:r>
            <a:r>
              <a:rPr lang="en-US" altLang="zh-CN" dirty="0"/>
              <a:t>2</a:t>
            </a:r>
            <a:r>
              <a:rPr lang="zh-CN" altLang="en-US" dirty="0"/>
              <a:t>月，习总书记在中央网络安全和信息化领导小组第一次会议上强调指出：</a:t>
            </a:r>
            <a:endParaRPr lang="en-US" altLang="zh-CN" dirty="0"/>
          </a:p>
          <a:p>
            <a:pPr lvl="1"/>
            <a:r>
              <a:rPr lang="zh-CN" altLang="en-US" dirty="0"/>
              <a:t>网络安全和信息化是事关国家安全和国家发展、事关广大人民群众工作生活的</a:t>
            </a:r>
            <a:r>
              <a:rPr lang="zh-CN" altLang="en-US" dirty="0">
                <a:solidFill>
                  <a:srgbClr val="FF0000"/>
                </a:solidFill>
              </a:rPr>
              <a:t>重大战略问题</a:t>
            </a:r>
            <a:endParaRPr lang="en-US" altLang="zh-CN" dirty="0">
              <a:solidFill>
                <a:srgbClr val="FF0000"/>
              </a:solidFill>
            </a:endParaRPr>
          </a:p>
          <a:p>
            <a:pPr lvl="1"/>
            <a:r>
              <a:rPr lang="zh-CN" altLang="en-US" dirty="0"/>
              <a:t>“没有网络安全就没有国家安全”</a:t>
            </a:r>
            <a:endParaRPr lang="en-US" altLang="zh-CN" dirty="0"/>
          </a:p>
          <a:p>
            <a:pPr lvl="1"/>
            <a:r>
              <a:rPr lang="zh-CN" altLang="en-US" dirty="0"/>
              <a:t>“建设网络强国，</a:t>
            </a:r>
            <a:r>
              <a:rPr lang="zh-CN" altLang="en-US" dirty="0">
                <a:solidFill>
                  <a:srgbClr val="FF0000"/>
                </a:solidFill>
              </a:rPr>
              <a:t>要有自己的技术，有过硬的技术</a:t>
            </a:r>
            <a:r>
              <a:rPr lang="zh-CN" altLang="en-US" dirty="0"/>
              <a:t>”</a:t>
            </a:r>
            <a:endParaRPr lang="en-US" altLang="zh-CN" dirty="0"/>
          </a:p>
          <a:p>
            <a:pPr lvl="1"/>
            <a:r>
              <a:rPr lang="zh-CN" altLang="en-US" dirty="0"/>
              <a:t>“无论是维护网络安全也好，还是推进信息化也好，</a:t>
            </a:r>
            <a:r>
              <a:rPr lang="zh-CN" altLang="en-US" dirty="0">
                <a:solidFill>
                  <a:srgbClr val="FF0000"/>
                </a:solidFill>
              </a:rPr>
              <a:t>产品都是第一位的</a:t>
            </a:r>
            <a:r>
              <a:rPr lang="zh-CN" alt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外壳式安全防护</a:t>
            </a:r>
          </a:p>
        </p:txBody>
      </p:sp>
      <p:sp>
        <p:nvSpPr>
          <p:cNvPr id="4" name="圆角矩形 3"/>
          <p:cNvSpPr/>
          <p:nvPr/>
        </p:nvSpPr>
        <p:spPr>
          <a:xfrm>
            <a:off x="539552" y="2060848"/>
            <a:ext cx="2376264"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基于自主可控基础软硬件的计算机系统</a:t>
            </a:r>
          </a:p>
        </p:txBody>
      </p:sp>
      <p:sp>
        <p:nvSpPr>
          <p:cNvPr id="5" name="加号 4"/>
          <p:cNvSpPr/>
          <p:nvPr/>
        </p:nvSpPr>
        <p:spPr>
          <a:xfrm>
            <a:off x="3203848" y="2348880"/>
            <a:ext cx="432048" cy="4320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3664" y="1418102"/>
            <a:ext cx="957748" cy="1012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57" y="3501008"/>
            <a:ext cx="1021655" cy="817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625" y="2450417"/>
            <a:ext cx="88582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椭圆 5"/>
          <p:cNvSpPr/>
          <p:nvPr/>
        </p:nvSpPr>
        <p:spPr>
          <a:xfrm>
            <a:off x="3923928" y="1268760"/>
            <a:ext cx="1728192" cy="33843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于号 6"/>
          <p:cNvSpPr/>
          <p:nvPr/>
        </p:nvSpPr>
        <p:spPr>
          <a:xfrm>
            <a:off x="6012160" y="2450417"/>
            <a:ext cx="504056" cy="3305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TextBox 7"/>
          <p:cNvSpPr txBox="1"/>
          <p:nvPr/>
        </p:nvSpPr>
        <p:spPr>
          <a:xfrm>
            <a:off x="6660232" y="2416242"/>
            <a:ext cx="2304256" cy="369332"/>
          </a:xfrm>
          <a:prstGeom prst="rect">
            <a:avLst/>
          </a:prstGeom>
          <a:noFill/>
        </p:spPr>
        <p:txBody>
          <a:bodyPr wrap="square" rtlCol="0">
            <a:spAutoFit/>
          </a:bodyPr>
          <a:lstStyle/>
          <a:p>
            <a:r>
              <a:rPr lang="zh-CN" altLang="en-US" b="1" dirty="0">
                <a:solidFill>
                  <a:srgbClr val="FF0000"/>
                </a:solidFill>
              </a:rPr>
              <a:t>“外壳式”安全防护</a:t>
            </a:r>
          </a:p>
        </p:txBody>
      </p:sp>
      <p:sp>
        <p:nvSpPr>
          <p:cNvPr id="9" name="矩形 8"/>
          <p:cNvSpPr/>
          <p:nvPr/>
        </p:nvSpPr>
        <p:spPr>
          <a:xfrm>
            <a:off x="1043608" y="4797152"/>
            <a:ext cx="7272808"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zh-CN" altLang="en-US" b="1" dirty="0">
                <a:solidFill>
                  <a:schemeClr val="tx1"/>
                </a:solidFill>
              </a:rPr>
              <a:t>自主可控并不能确保系统不存在漏洞，无法解决系统固有的脆弱性</a:t>
            </a:r>
            <a:endParaRPr lang="en-US" altLang="zh-CN" b="1" dirty="0">
              <a:solidFill>
                <a:schemeClr val="tx1"/>
              </a:solidFill>
            </a:endParaRPr>
          </a:p>
          <a:p>
            <a:pPr marL="285750" indent="-285750">
              <a:lnSpc>
                <a:spcPct val="150000"/>
              </a:lnSpc>
              <a:buFont typeface="Arial" panose="020B0604020202020204" pitchFamily="34" charset="0"/>
              <a:buChar char="•"/>
            </a:pPr>
            <a:r>
              <a:rPr lang="zh-CN" altLang="en-US" b="1" dirty="0">
                <a:solidFill>
                  <a:schemeClr val="tx1"/>
                </a:solidFill>
              </a:rPr>
              <a:t>只能防已知攻击</a:t>
            </a:r>
            <a:endParaRPr lang="en-US" altLang="zh-CN" b="1" dirty="0">
              <a:solidFill>
                <a:schemeClr val="tx1"/>
              </a:solidFill>
            </a:endParaRPr>
          </a:p>
          <a:p>
            <a:pPr marL="285750" indent="-285750">
              <a:lnSpc>
                <a:spcPct val="150000"/>
              </a:lnSpc>
              <a:buFont typeface="Arial" panose="020B0604020202020204" pitchFamily="34" charset="0"/>
              <a:buChar char="•"/>
            </a:pPr>
            <a:r>
              <a:rPr lang="zh-CN" altLang="en-US" b="1" dirty="0">
                <a:solidFill>
                  <a:schemeClr val="tx1"/>
                </a:solidFill>
              </a:rPr>
              <a:t>由于缺少系统层的安全支持，安全措施极易被“绕过、卸载”</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“体检式”安全防护</a:t>
            </a:r>
          </a:p>
        </p:txBody>
      </p:sp>
      <p:sp>
        <p:nvSpPr>
          <p:cNvPr id="4" name="圆角矩形 3"/>
          <p:cNvSpPr/>
          <p:nvPr/>
        </p:nvSpPr>
        <p:spPr>
          <a:xfrm>
            <a:off x="539552" y="2060848"/>
            <a:ext cx="2376264"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基于自主可控基础软硬件的计算机系统</a:t>
            </a:r>
          </a:p>
        </p:txBody>
      </p:sp>
      <p:sp>
        <p:nvSpPr>
          <p:cNvPr id="5" name="加号 4"/>
          <p:cNvSpPr/>
          <p:nvPr/>
        </p:nvSpPr>
        <p:spPr>
          <a:xfrm>
            <a:off x="3203848" y="2348880"/>
            <a:ext cx="432048" cy="4320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23928" y="1268760"/>
            <a:ext cx="1728192" cy="33843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于号 6"/>
          <p:cNvSpPr/>
          <p:nvPr/>
        </p:nvSpPr>
        <p:spPr>
          <a:xfrm>
            <a:off x="6012160" y="2450417"/>
            <a:ext cx="504056" cy="3305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TextBox 7"/>
          <p:cNvSpPr txBox="1"/>
          <p:nvPr/>
        </p:nvSpPr>
        <p:spPr>
          <a:xfrm>
            <a:off x="6660232" y="2416242"/>
            <a:ext cx="2304256" cy="369332"/>
          </a:xfrm>
          <a:prstGeom prst="rect">
            <a:avLst/>
          </a:prstGeom>
          <a:noFill/>
        </p:spPr>
        <p:txBody>
          <a:bodyPr wrap="square" rtlCol="0">
            <a:spAutoFit/>
          </a:bodyPr>
          <a:lstStyle/>
          <a:p>
            <a:r>
              <a:rPr lang="zh-CN" altLang="en-US" b="1" dirty="0">
                <a:solidFill>
                  <a:srgbClr val="FF0000"/>
                </a:solidFill>
              </a:rPr>
              <a:t>“体检式”安全防护</a:t>
            </a:r>
          </a:p>
        </p:txBody>
      </p:sp>
      <p:sp>
        <p:nvSpPr>
          <p:cNvPr id="9" name="矩形 8"/>
          <p:cNvSpPr/>
          <p:nvPr/>
        </p:nvSpPr>
        <p:spPr>
          <a:xfrm>
            <a:off x="539552" y="4797152"/>
            <a:ext cx="7992888" cy="206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zh-CN" altLang="en-US" b="1" dirty="0">
                <a:solidFill>
                  <a:schemeClr val="tx1"/>
                </a:solidFill>
              </a:rPr>
              <a:t>虽然消减了部分漏洞，但漏洞“难以穷尽”</a:t>
            </a:r>
            <a:endParaRPr lang="en-US" altLang="zh-CN" b="1" dirty="0">
              <a:solidFill>
                <a:schemeClr val="tx1"/>
              </a:solidFill>
            </a:endParaRPr>
          </a:p>
          <a:p>
            <a:pPr marL="285750" indent="-285750">
              <a:lnSpc>
                <a:spcPct val="150000"/>
              </a:lnSpc>
              <a:buFont typeface="Arial" panose="020B0604020202020204" pitchFamily="34" charset="0"/>
              <a:buChar char="•"/>
            </a:pPr>
            <a:r>
              <a:rPr lang="zh-CN" altLang="en-US" b="1" dirty="0">
                <a:solidFill>
                  <a:schemeClr val="tx1"/>
                </a:solidFill>
              </a:rPr>
              <a:t>随着软件升级，仍会引入新的漏洞</a:t>
            </a:r>
            <a:endParaRPr lang="en-US" altLang="zh-CN" b="1" dirty="0">
              <a:solidFill>
                <a:schemeClr val="tx1"/>
              </a:solidFill>
            </a:endParaRPr>
          </a:p>
          <a:p>
            <a:pPr marL="285750" indent="-285750">
              <a:lnSpc>
                <a:spcPct val="150000"/>
              </a:lnSpc>
              <a:buFont typeface="Arial" panose="020B0604020202020204" pitchFamily="34" charset="0"/>
              <a:buChar char="•"/>
            </a:pPr>
            <a:r>
              <a:rPr lang="zh-CN" altLang="en-US" b="1" dirty="0">
                <a:solidFill>
                  <a:schemeClr val="tx1"/>
                </a:solidFill>
              </a:rPr>
              <a:t>软件安全检查依赖知识和技术的长期积累，只有经过持续的改善才能获得一个相对安全的版本，“实效性较差”</a:t>
            </a:r>
            <a:endParaRPr lang="en-US" altLang="zh-CN" b="1" dirty="0">
              <a:solidFill>
                <a:schemeClr val="tx1"/>
              </a:solidFill>
            </a:endParaRPr>
          </a:p>
          <a:p>
            <a:pPr marL="285750" indent="-285750">
              <a:lnSpc>
                <a:spcPct val="150000"/>
              </a:lnSpc>
              <a:buFont typeface="Arial" panose="020B0604020202020204" pitchFamily="34" charset="0"/>
              <a:buChar char="•"/>
            </a:pPr>
            <a:r>
              <a:rPr lang="zh-CN" altLang="en-US" b="1" dirty="0">
                <a:solidFill>
                  <a:schemeClr val="tx1"/>
                </a:solidFill>
              </a:rPr>
              <a:t>并不能取代其它安全措施，“该有的安全工具还得有”</a:t>
            </a:r>
          </a:p>
        </p:txBody>
      </p:sp>
      <p:pic>
        <p:nvPicPr>
          <p:cNvPr id="922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2217" y="1628800"/>
            <a:ext cx="1118357" cy="848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7962" y="3284984"/>
            <a:ext cx="1082612" cy="82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635896" y="2564904"/>
            <a:ext cx="2304256" cy="307777"/>
          </a:xfrm>
          <a:prstGeom prst="rect">
            <a:avLst/>
          </a:prstGeom>
          <a:noFill/>
        </p:spPr>
        <p:txBody>
          <a:bodyPr wrap="square" rtlCol="0">
            <a:spAutoFit/>
          </a:bodyPr>
          <a:lstStyle/>
          <a:p>
            <a:pPr algn="ctr"/>
            <a:r>
              <a:rPr lang="zh-CN" altLang="en-US" sz="1400" b="1" dirty="0"/>
              <a:t>漏洞发现</a:t>
            </a:r>
          </a:p>
        </p:txBody>
      </p:sp>
      <p:sp>
        <p:nvSpPr>
          <p:cNvPr id="16" name="TextBox 15"/>
          <p:cNvSpPr txBox="1"/>
          <p:nvPr/>
        </p:nvSpPr>
        <p:spPr>
          <a:xfrm>
            <a:off x="3707904" y="4107221"/>
            <a:ext cx="2304256" cy="307777"/>
          </a:xfrm>
          <a:prstGeom prst="rect">
            <a:avLst/>
          </a:prstGeom>
          <a:noFill/>
        </p:spPr>
        <p:txBody>
          <a:bodyPr wrap="square" rtlCol="0">
            <a:spAutoFit/>
          </a:bodyPr>
          <a:lstStyle/>
          <a:p>
            <a:pPr algn="ctr"/>
            <a:r>
              <a:rPr lang="zh-CN" altLang="en-US" sz="1400" b="1" dirty="0"/>
              <a:t>补丁升级</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“内置式”安全防护</a:t>
            </a:r>
          </a:p>
        </p:txBody>
      </p:sp>
      <p:sp>
        <p:nvSpPr>
          <p:cNvPr id="6" name="椭圆 5"/>
          <p:cNvSpPr/>
          <p:nvPr/>
        </p:nvSpPr>
        <p:spPr>
          <a:xfrm>
            <a:off x="1727684" y="1268760"/>
            <a:ext cx="3924436" cy="33843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于号 6"/>
          <p:cNvSpPr/>
          <p:nvPr/>
        </p:nvSpPr>
        <p:spPr>
          <a:xfrm>
            <a:off x="6012160" y="2450417"/>
            <a:ext cx="504056" cy="3305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TextBox 7"/>
          <p:cNvSpPr txBox="1"/>
          <p:nvPr/>
        </p:nvSpPr>
        <p:spPr>
          <a:xfrm>
            <a:off x="6660232" y="2416242"/>
            <a:ext cx="2304256" cy="369332"/>
          </a:xfrm>
          <a:prstGeom prst="rect">
            <a:avLst/>
          </a:prstGeom>
          <a:noFill/>
        </p:spPr>
        <p:txBody>
          <a:bodyPr wrap="square" rtlCol="0">
            <a:spAutoFit/>
          </a:bodyPr>
          <a:lstStyle/>
          <a:p>
            <a:r>
              <a:rPr lang="zh-CN" altLang="en-US" b="1" dirty="0">
                <a:solidFill>
                  <a:srgbClr val="FF0000"/>
                </a:solidFill>
              </a:rPr>
              <a:t>“内置式”安全防护</a:t>
            </a:r>
          </a:p>
        </p:txBody>
      </p:sp>
      <p:sp>
        <p:nvSpPr>
          <p:cNvPr id="9" name="矩形 8"/>
          <p:cNvSpPr/>
          <p:nvPr/>
        </p:nvSpPr>
        <p:spPr>
          <a:xfrm>
            <a:off x="539552" y="4725144"/>
            <a:ext cx="7992888" cy="206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zh-CN" altLang="en-US" b="1" dirty="0">
                <a:solidFill>
                  <a:schemeClr val="tx1"/>
                </a:solidFill>
              </a:rPr>
              <a:t>利用软硬件自主可控的有利条件，分析攻击利用的系统脆弱性在运行时机理，通过</a:t>
            </a:r>
            <a:r>
              <a:rPr lang="en-US" altLang="zh-CN" b="1" dirty="0">
                <a:solidFill>
                  <a:schemeClr val="tx1"/>
                </a:solidFill>
              </a:rPr>
              <a:t>CPU</a:t>
            </a:r>
            <a:r>
              <a:rPr lang="zh-CN" altLang="en-US" b="1" dirty="0">
                <a:solidFill>
                  <a:schemeClr val="tx1"/>
                </a:solidFill>
              </a:rPr>
              <a:t>、</a:t>
            </a:r>
            <a:r>
              <a:rPr lang="en-US" altLang="zh-CN" b="1" dirty="0">
                <a:solidFill>
                  <a:schemeClr val="tx1"/>
                </a:solidFill>
              </a:rPr>
              <a:t>BIOS</a:t>
            </a:r>
            <a:r>
              <a:rPr lang="zh-CN" altLang="en-US" b="1" dirty="0">
                <a:solidFill>
                  <a:schemeClr val="tx1"/>
                </a:solidFill>
              </a:rPr>
              <a:t>、操作系统、应用软件等关键部件中设计“内置”安全机制，并使各部件有效联动，来抵御各类已知和未知攻击。</a:t>
            </a:r>
            <a:endParaRPr lang="en-US" altLang="zh-CN" b="1" dirty="0">
              <a:solidFill>
                <a:schemeClr val="tx1"/>
              </a:solidFill>
            </a:endParaRPr>
          </a:p>
          <a:p>
            <a:pPr marL="285750" indent="-285750">
              <a:lnSpc>
                <a:spcPct val="150000"/>
              </a:lnSpc>
              <a:buFont typeface="Arial" panose="020B0604020202020204" pitchFamily="34" charset="0"/>
              <a:buChar char="•"/>
            </a:pPr>
            <a:r>
              <a:rPr lang="zh-CN" altLang="en-US" b="1" dirty="0">
                <a:solidFill>
                  <a:schemeClr val="tx1"/>
                </a:solidFill>
              </a:rPr>
              <a:t>可以解决安全措施被“绕过、卸载”的问题</a:t>
            </a:r>
            <a:endParaRPr lang="en-US" altLang="zh-CN" b="1" dirty="0">
              <a:solidFill>
                <a:schemeClr val="tx1"/>
              </a:solidFill>
            </a:endParaRPr>
          </a:p>
        </p:txBody>
      </p:sp>
      <p:sp>
        <p:nvSpPr>
          <p:cNvPr id="16" name="TextBox 15"/>
          <p:cNvSpPr txBox="1"/>
          <p:nvPr/>
        </p:nvSpPr>
        <p:spPr>
          <a:xfrm>
            <a:off x="2482857" y="4005064"/>
            <a:ext cx="2304256" cy="307777"/>
          </a:xfrm>
          <a:prstGeom prst="rect">
            <a:avLst/>
          </a:prstGeom>
          <a:noFill/>
        </p:spPr>
        <p:txBody>
          <a:bodyPr wrap="square" rtlCol="0">
            <a:spAutoFit/>
          </a:bodyPr>
          <a:lstStyle/>
          <a:p>
            <a:pPr algn="ctr"/>
            <a:r>
              <a:rPr lang="zh-CN" altLang="en-US" sz="1400" b="1" dirty="0"/>
              <a:t>基于自主可控基础软硬件</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157707"/>
            <a:ext cx="1107708" cy="831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7190" y="3257903"/>
            <a:ext cx="631333" cy="631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3524" y="3300460"/>
            <a:ext cx="1354444" cy="533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6998" y="2218241"/>
            <a:ext cx="994735" cy="994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6018" y="2506704"/>
            <a:ext cx="1266480" cy="34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9791" y="2377175"/>
            <a:ext cx="1166971" cy="524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4998" y="1645046"/>
            <a:ext cx="764260" cy="573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5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4779" y="1673910"/>
            <a:ext cx="1132334" cy="515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sz="2800" dirty="0">
                <a:ea typeface="黑体" panose="02010609060101010101" pitchFamily="49" charset="-122"/>
              </a:rPr>
              <a:t>研究方向</a:t>
            </a:r>
          </a:p>
        </p:txBody>
      </p:sp>
      <p:sp>
        <p:nvSpPr>
          <p:cNvPr id="3" name="内容占位符 2"/>
          <p:cNvSpPr>
            <a:spLocks noGrp="1"/>
          </p:cNvSpPr>
          <p:nvPr>
            <p:ph idx="4294967295"/>
          </p:nvPr>
        </p:nvSpPr>
        <p:spPr>
          <a:xfrm>
            <a:off x="395536" y="1412776"/>
            <a:ext cx="8064896" cy="5184576"/>
          </a:xfrm>
        </p:spPr>
        <p:txBody>
          <a:bodyPr/>
          <a:lstStyle/>
          <a:p>
            <a:r>
              <a:rPr lang="zh-CN" altLang="en-US" dirty="0">
                <a:latin typeface="黑体" panose="02010609060101010101" pitchFamily="49" charset="-122"/>
                <a:ea typeface="黑体" panose="02010609060101010101" pitchFamily="49" charset="-122"/>
              </a:rPr>
              <a:t>安全计算机体系结构</a:t>
            </a:r>
            <a:endParaRPr lang="en-US" altLang="zh-CN" dirty="0">
              <a:latin typeface="黑体" panose="02010609060101010101" pitchFamily="49" charset="-122"/>
              <a:ea typeface="黑体" panose="02010609060101010101" pitchFamily="49" charset="-122"/>
            </a:endParaRPr>
          </a:p>
          <a:p>
            <a:pPr lvl="1"/>
            <a:r>
              <a:rPr lang="zh-CN" altLang="en-US" sz="2000" dirty="0">
                <a:latin typeface="黑体" panose="02010609060101010101" pitchFamily="49" charset="-122"/>
                <a:ea typeface="黑体" panose="02010609060101010101" pitchFamily="49" charset="-122"/>
              </a:rPr>
              <a:t>围绕计算机系统面临的安全威胁，研究安全的计算机体系结构，大幅度提高恶意攻击的技术门槛，降低恶意攻击的危害</a:t>
            </a:r>
            <a:endParaRPr lang="en-US" altLang="zh-CN" sz="2000" dirty="0">
              <a:latin typeface="黑体" panose="02010609060101010101" pitchFamily="49" charset="-122"/>
              <a:ea typeface="黑体" panose="02010609060101010101" pitchFamily="49" charset="-122"/>
            </a:endParaRPr>
          </a:p>
          <a:p>
            <a:r>
              <a:rPr lang="en-US" altLang="zh-CN" dirty="0" err="1">
                <a:latin typeface="黑体" panose="02010609060101010101" pitchFamily="49" charset="-122"/>
                <a:ea typeface="黑体" panose="02010609060101010101" pitchFamily="49" charset="-122"/>
              </a:rPr>
              <a:t>SoC</a:t>
            </a:r>
            <a:r>
              <a:rPr lang="zh-CN" altLang="en-US" dirty="0">
                <a:latin typeface="黑体" panose="02010609060101010101" pitchFamily="49" charset="-122"/>
                <a:ea typeface="黑体" panose="02010609060101010101" pitchFamily="49" charset="-122"/>
              </a:rPr>
              <a:t>芯片与系统</a:t>
            </a:r>
            <a:endParaRPr lang="en-US" altLang="zh-CN" dirty="0">
              <a:latin typeface="黑体" panose="02010609060101010101" pitchFamily="49" charset="-122"/>
              <a:ea typeface="黑体" panose="02010609060101010101" pitchFamily="49" charset="-122"/>
            </a:endParaRPr>
          </a:p>
          <a:p>
            <a:pPr lvl="1"/>
            <a:r>
              <a:rPr lang="zh-CN" altLang="en-US" sz="2000" dirty="0">
                <a:latin typeface="黑体" panose="02010609060101010101" pitchFamily="49" charset="-122"/>
                <a:ea typeface="黑体" panose="02010609060101010101" pitchFamily="49" charset="-122"/>
              </a:rPr>
              <a:t>研究芯片层、硬件层提高安全防护能力的机制和实现方法，为构筑受控、可信的高安全计算环境提供支撑</a:t>
            </a:r>
          </a:p>
          <a:p>
            <a:pPr lvl="1"/>
            <a:r>
              <a:rPr lang="zh-CN" altLang="en-US" sz="2000" dirty="0">
                <a:latin typeface="黑体" panose="02010609060101010101" pitchFamily="49" charset="-122"/>
                <a:ea typeface="黑体" panose="02010609060101010101" pitchFamily="49" charset="-122"/>
              </a:rPr>
              <a:t>研究功能、性能、安全性等指标平衡的计算机系统软硬件设计方法</a:t>
            </a:r>
            <a:endParaRPr lang="en-US" altLang="zh-CN" sz="2000"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操作系统安全</a:t>
            </a:r>
            <a:endParaRPr lang="en-US" altLang="zh-CN" dirty="0">
              <a:latin typeface="黑体" panose="02010609060101010101" pitchFamily="49" charset="-122"/>
              <a:ea typeface="黑体" panose="02010609060101010101" pitchFamily="49" charset="-122"/>
            </a:endParaRPr>
          </a:p>
          <a:p>
            <a:pPr lvl="1"/>
            <a:r>
              <a:rPr lang="zh-CN" altLang="en-US" sz="2000" dirty="0">
                <a:latin typeface="黑体" panose="02010609060101010101" pitchFamily="49" charset="-122"/>
                <a:ea typeface="黑体" panose="02010609060101010101" pitchFamily="49" charset="-122"/>
              </a:rPr>
              <a:t>面向隐蔽性恶意软件、</a:t>
            </a:r>
            <a:r>
              <a:rPr lang="en-US" altLang="zh-CN" sz="2000" dirty="0">
                <a:latin typeface="黑体" panose="02010609060101010101" pitchFamily="49" charset="-122"/>
                <a:ea typeface="黑体" panose="02010609060101010101" pitchFamily="49" charset="-122"/>
              </a:rPr>
              <a:t>APT</a:t>
            </a:r>
            <a:r>
              <a:rPr lang="zh-CN" altLang="en-US" sz="2000" dirty="0">
                <a:latin typeface="黑体" panose="02010609060101010101" pitchFamily="49" charset="-122"/>
                <a:ea typeface="黑体" panose="02010609060101010101" pitchFamily="49" charset="-122"/>
              </a:rPr>
              <a:t>等复杂威胁，研究硬件支持下（处理器安全架构）的操作系统安全增强技术。</a:t>
            </a:r>
          </a:p>
          <a:p>
            <a:pPr lvl="1"/>
            <a:r>
              <a:rPr lang="zh-CN" altLang="en-US" sz="2000" dirty="0">
                <a:latin typeface="黑体" panose="02010609060101010101" pitchFamily="49" charset="-122"/>
                <a:ea typeface="黑体" panose="02010609060101010101" pitchFamily="49" charset="-122"/>
              </a:rPr>
              <a:t>研究云计算、虚拟化等新技术影响下的系统软件（操作系统、沙箱、虚拟机等）安全机制。</a:t>
            </a:r>
          </a:p>
          <a:p>
            <a:endParaRPr lang="en-US" altLang="zh-CN" dirty="0">
              <a:latin typeface="黑体" panose="02010609060101010101" pitchFamily="49" charset="-122"/>
              <a:ea typeface="黑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sz="2800" dirty="0">
                <a:latin typeface="黑体" panose="02010609060101010101" pitchFamily="49" charset="-122"/>
                <a:ea typeface="黑体" panose="02010609060101010101" pitchFamily="49" charset="-122"/>
              </a:rPr>
              <a:t>研究目标</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683568" y="1484784"/>
            <a:ext cx="7776864" cy="2400657"/>
          </a:xfrm>
          <a:prstGeom prst="rect">
            <a:avLst/>
          </a:prstGeom>
        </p:spPr>
        <p:txBody>
          <a:bodyPr wrap="square">
            <a:spAutoFit/>
          </a:bodyPr>
          <a:lstStyle/>
          <a:p>
            <a:pPr marL="0" lvl="1" eaLnBrk="1" hangingPunct="1">
              <a:lnSpc>
                <a:spcPct val="150000"/>
              </a:lnSpc>
              <a:spcBef>
                <a:spcPct val="20000"/>
              </a:spcBef>
              <a:buClr>
                <a:schemeClr val="tx1"/>
              </a:buClr>
              <a:buFont typeface="Wingdings" panose="05000000000000000000" pitchFamily="2" charset="2"/>
              <a:buNone/>
            </a:pPr>
            <a:r>
              <a:rPr lang="zh-CN" altLang="en-US" sz="2000" dirty="0">
                <a:latin typeface="黑体" panose="02010609060101010101" pitchFamily="49" charset="-122"/>
                <a:ea typeface="黑体" panose="02010609060101010101" pitchFamily="49" charset="-122"/>
                <a:cs typeface="Times New Roman" panose="02020603050405020304" pitchFamily="18" charset="0"/>
              </a:rPr>
              <a:t>    从系统结构角度解决</a:t>
            </a:r>
            <a:r>
              <a:rPr lang="zh-CN" altLang="zh-CN" sz="2000" dirty="0">
                <a:latin typeface="黑体" panose="02010609060101010101" pitchFamily="49" charset="-122"/>
                <a:ea typeface="黑体" panose="02010609060101010101" pitchFamily="49" charset="-122"/>
                <a:cs typeface="Times New Roman" panose="02020603050405020304" pitchFamily="18" charset="0"/>
              </a:rPr>
              <a:t>计算机安全</a:t>
            </a:r>
            <a:r>
              <a:rPr lang="zh-CN" altLang="en-US" sz="2000" dirty="0">
                <a:latin typeface="黑体" panose="02010609060101010101" pitchFamily="49" charset="-122"/>
                <a:ea typeface="黑体" panose="02010609060101010101" pitchFamily="49" charset="-122"/>
                <a:cs typeface="Times New Roman" panose="02020603050405020304" pitchFamily="18" charset="0"/>
              </a:rPr>
              <a:t>问题是未来发展的</a:t>
            </a:r>
            <a:r>
              <a:rPr lang="zh-CN" altLang="zh-CN" sz="2000" dirty="0">
                <a:latin typeface="黑体" panose="02010609060101010101" pitchFamily="49" charset="-122"/>
                <a:ea typeface="黑体" panose="02010609060101010101" pitchFamily="49" charset="-122"/>
                <a:cs typeface="Times New Roman" panose="02020603050405020304" pitchFamily="18" charset="0"/>
              </a:rPr>
              <a:t>重要方向</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，安全</a:t>
            </a:r>
            <a:r>
              <a:rPr lang="zh-CN" altLang="zh-CN" sz="2000" dirty="0">
                <a:latin typeface="黑体" panose="02010609060101010101" pitchFamily="49" charset="-122"/>
                <a:ea typeface="黑体" panose="02010609060101010101" pitchFamily="49" charset="-122"/>
                <a:cs typeface="Times New Roman" panose="02020603050405020304" pitchFamily="18" charset="0"/>
              </a:rPr>
              <a:t>计算机体系结构从系统硬件和系统软件两个方面开展研究，在处理器安全架构、安全</a:t>
            </a:r>
            <a:r>
              <a:rPr lang="en-US" altLang="zh-CN" sz="2000" dirty="0">
                <a:latin typeface="黑体" panose="02010609060101010101" pitchFamily="49" charset="-122"/>
                <a:ea typeface="黑体" panose="02010609060101010101" pitchFamily="49" charset="-122"/>
                <a:cs typeface="Times New Roman" panose="02020603050405020304" pitchFamily="18" charset="0"/>
              </a:rPr>
              <a:t>I/O</a:t>
            </a:r>
            <a:r>
              <a:rPr lang="zh-CN" altLang="zh-CN" sz="2000" dirty="0">
                <a:latin typeface="黑体" panose="02010609060101010101" pitchFamily="49" charset="-122"/>
                <a:ea typeface="黑体" panose="02010609060101010101" pitchFamily="49" charset="-122"/>
                <a:cs typeface="Times New Roman" panose="02020603050405020304" pitchFamily="18" charset="0"/>
              </a:rPr>
              <a:t>接口</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zh-CN" altLang="zh-CN" sz="2000" dirty="0">
                <a:latin typeface="黑体" panose="02010609060101010101" pitchFamily="49" charset="-122"/>
                <a:ea typeface="黑体" panose="02010609060101010101" pitchFamily="49" charset="-122"/>
                <a:cs typeface="Times New Roman" panose="02020603050405020304" pitchFamily="18" charset="0"/>
              </a:rPr>
              <a:t>操作系统安全机制</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和整机系统</a:t>
            </a:r>
            <a:r>
              <a:rPr lang="zh-CN" altLang="zh-CN" sz="2000" dirty="0">
                <a:latin typeface="黑体" panose="02010609060101010101" pitchFamily="49" charset="-122"/>
                <a:ea typeface="黑体" panose="02010609060101010101" pitchFamily="49" charset="-122"/>
                <a:cs typeface="Times New Roman" panose="02020603050405020304" pitchFamily="18" charset="0"/>
              </a:rPr>
              <a:t>等层次提出一系列新方法、新技术，通过软硬件一体化的安全设计，构筑未来计算机的纵深安全防御体系</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3885441"/>
            <a:ext cx="7128792" cy="258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856984" cy="1143000"/>
          </a:xfrm>
        </p:spPr>
        <p:txBody>
          <a:bodyPr>
            <a:normAutofit/>
          </a:bodyPr>
          <a:lstStyle/>
          <a:p>
            <a:r>
              <a:rPr lang="zh-CN" altLang="en-US" dirty="0"/>
              <a:t>安全计算机体系结构研究试验平台</a:t>
            </a:r>
          </a:p>
        </p:txBody>
      </p:sp>
      <p:sp>
        <p:nvSpPr>
          <p:cNvPr id="3" name="内容占位符 2"/>
          <p:cNvSpPr>
            <a:spLocks noGrp="1"/>
          </p:cNvSpPr>
          <p:nvPr>
            <p:ph idx="1"/>
          </p:nvPr>
        </p:nvSpPr>
        <p:spPr>
          <a:xfrm>
            <a:off x="457200" y="1600200"/>
            <a:ext cx="4690864" cy="4997152"/>
          </a:xfrm>
        </p:spPr>
        <p:txBody>
          <a:bodyPr>
            <a:normAutofit/>
          </a:bodyPr>
          <a:lstStyle/>
          <a:p>
            <a:r>
              <a:rPr lang="zh-CN" altLang="en-US" dirty="0"/>
              <a:t>系统级模拟环境</a:t>
            </a:r>
            <a:endParaRPr lang="en-US" altLang="zh-CN" dirty="0"/>
          </a:p>
          <a:p>
            <a:pPr lvl="1"/>
            <a:r>
              <a:rPr lang="zh-CN" altLang="en-US" dirty="0"/>
              <a:t>支持处理器新安全特性的模拟</a:t>
            </a:r>
            <a:endParaRPr lang="en-US" altLang="zh-CN" dirty="0"/>
          </a:p>
          <a:p>
            <a:pPr lvl="1"/>
            <a:r>
              <a:rPr lang="zh-CN" altLang="en-US" dirty="0"/>
              <a:t>支持操作系统新安全机制的运行</a:t>
            </a:r>
            <a:endParaRPr lang="en-US" altLang="zh-CN" dirty="0"/>
          </a:p>
          <a:p>
            <a:pPr lvl="1"/>
            <a:r>
              <a:rPr lang="zh-CN" altLang="en-US" dirty="0"/>
              <a:t>相关编译器框架的支持</a:t>
            </a:r>
            <a:endParaRPr lang="en-US" altLang="zh-CN" dirty="0"/>
          </a:p>
          <a:p>
            <a:r>
              <a:rPr lang="zh-CN" altLang="en-US" dirty="0"/>
              <a:t>攻击验证环境</a:t>
            </a:r>
            <a:endParaRPr lang="en-US" altLang="zh-CN" dirty="0"/>
          </a:p>
          <a:p>
            <a:pPr lvl="1"/>
            <a:r>
              <a:rPr lang="zh-CN" altLang="en-US" dirty="0"/>
              <a:t>支持开展典型的攻击，从攻击的角度评价安全机制的有效性</a:t>
            </a:r>
            <a:endParaRPr lang="en-US" altLang="zh-CN" dirty="0"/>
          </a:p>
          <a:p>
            <a:pPr lvl="1"/>
            <a:endParaRPr lang="en-US" altLang="zh-CN" dirty="0"/>
          </a:p>
        </p:txBody>
      </p:sp>
      <p:pic>
        <p:nvPicPr>
          <p:cNvPr id="4" name="图片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763" y="1600200"/>
            <a:ext cx="4176712"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38138"/>
          </a:xfrm>
        </p:spPr>
        <p:txBody>
          <a:bodyPr>
            <a:normAutofit/>
          </a:bodyPr>
          <a:lstStyle/>
          <a:p>
            <a:r>
              <a:rPr lang="zh-CN" altLang="en-US" sz="2800" dirty="0">
                <a:latin typeface="黑体" panose="02010609060101010101" pitchFamily="49" charset="-122"/>
                <a:ea typeface="黑体" panose="02010609060101010101" pitchFamily="49" charset="-122"/>
              </a:rPr>
              <a:t>课后作业</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标题 1"/>
          <p:cNvSpPr txBox="1"/>
          <p:nvPr/>
        </p:nvSpPr>
        <p:spPr>
          <a:xfrm>
            <a:off x="457200" y="1565176"/>
            <a:ext cx="8229600" cy="143177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 阅读</a:t>
            </a:r>
            <a:r>
              <a:rPr lang="en-US" altLang="zh-CN" sz="1800" dirty="0">
                <a:latin typeface="黑体" panose="02010609060101010101" pitchFamily="49" charset="-122"/>
                <a:ea typeface="黑体" panose="02010609060101010101" pitchFamily="49" charset="-122"/>
              </a:rPr>
              <a:t>《Trust and Trustworthy Computing》 Session 5: Hardware Trust</a:t>
            </a:r>
          </a:p>
          <a:p>
            <a:pPr algn="l"/>
            <a:endParaRPr lang="en-US" altLang="zh-CN" sz="1800" dirty="0">
              <a:latin typeface="黑体" panose="02010609060101010101" pitchFamily="49" charset="-122"/>
              <a:ea typeface="黑体" panose="02010609060101010101" pitchFamily="49" charset="-122"/>
            </a:endParaRPr>
          </a:p>
          <a:p>
            <a:pPr algn="l"/>
            <a:r>
              <a:rPr lang="en-US" altLang="zh-CN"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 简评国外和国内从计算机系统结构角度开展的安全研究和产业实践，不少于</a:t>
            </a:r>
            <a:r>
              <a:rPr lang="en-US" altLang="zh-CN" sz="1800" dirty="0">
                <a:latin typeface="黑体" panose="02010609060101010101" pitchFamily="49" charset="-122"/>
                <a:ea typeface="黑体" panose="02010609060101010101" pitchFamily="49" charset="-122"/>
              </a:rPr>
              <a:t>500</a:t>
            </a:r>
            <a:r>
              <a:rPr lang="zh-CN" altLang="en-US" sz="1800" dirty="0">
                <a:latin typeface="黑体" panose="02010609060101010101" pitchFamily="49" charset="-122"/>
                <a:ea typeface="黑体" panose="02010609060101010101" pitchFamily="49" charset="-122"/>
              </a:rPr>
              <a:t>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国际研究和产业界进展</a:t>
            </a:r>
            <a:endParaRPr lang="en-US" altLang="zh-CN" dirty="0"/>
          </a:p>
        </p:txBody>
      </p:sp>
      <p:sp>
        <p:nvSpPr>
          <p:cNvPr id="3" name="内容占位符 2"/>
          <p:cNvSpPr>
            <a:spLocks noGrp="1"/>
          </p:cNvSpPr>
          <p:nvPr>
            <p:ph idx="1"/>
          </p:nvPr>
        </p:nvSpPr>
        <p:spPr/>
        <p:txBody>
          <a:bodyPr/>
          <a:lstStyle/>
          <a:p>
            <a:r>
              <a:rPr lang="zh-CN" altLang="en-US" dirty="0"/>
              <a:t>高校相关研究组</a:t>
            </a:r>
            <a:endParaRPr lang="en-US" altLang="zh-CN" dirty="0"/>
          </a:p>
          <a:p>
            <a:r>
              <a:rPr lang="zh-CN" altLang="en-US" dirty="0"/>
              <a:t>主流处理器厂商的工作</a:t>
            </a:r>
            <a:endParaRPr lang="en-US" altLang="zh-CN" dirty="0"/>
          </a:p>
          <a:p>
            <a:pPr lvl="1"/>
            <a:r>
              <a:rPr lang="en-US" altLang="zh-CN" dirty="0"/>
              <a:t>Intel-TXT/SGX</a:t>
            </a:r>
            <a:r>
              <a:rPr lang="zh-CN" altLang="en-US" dirty="0"/>
              <a:t>、</a:t>
            </a:r>
            <a:r>
              <a:rPr lang="en-US" altLang="zh-CN" dirty="0"/>
              <a:t>ARM </a:t>
            </a:r>
            <a:r>
              <a:rPr lang="en-US" altLang="zh-CN" dirty="0" err="1"/>
              <a:t>TrustZone</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38138"/>
          </a:xfrm>
        </p:spPr>
        <p:txBody>
          <a:bodyPr>
            <a:normAutofit/>
          </a:bodyPr>
          <a:lstStyle/>
          <a:p>
            <a:r>
              <a:rPr lang="zh-CN" altLang="en-US" sz="2800" dirty="0">
                <a:latin typeface="黑体" panose="02010609060101010101" pitchFamily="49" charset="-122"/>
                <a:ea typeface="黑体" panose="02010609060101010101" pitchFamily="49" charset="-122"/>
              </a:rPr>
              <a:t>两个漏洞的再思考</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2"/>
          <a:stretch>
            <a:fillRect/>
          </a:stretch>
        </p:blipFill>
        <p:spPr>
          <a:xfrm>
            <a:off x="457200" y="3818255"/>
            <a:ext cx="5973445" cy="1678940"/>
          </a:xfrm>
          <a:prstGeom prst="rect">
            <a:avLst/>
          </a:prstGeom>
        </p:spPr>
      </p:pic>
      <p:sp>
        <p:nvSpPr>
          <p:cNvPr id="5" name="矩形 4"/>
          <p:cNvSpPr/>
          <p:nvPr/>
        </p:nvSpPr>
        <p:spPr>
          <a:xfrm>
            <a:off x="6659245" y="3938270"/>
            <a:ext cx="1101090" cy="1198880"/>
          </a:xfrm>
          <a:prstGeom prst="rect">
            <a:avLst/>
          </a:prstGeom>
          <a:noFill/>
          <a:ln>
            <a:noFill/>
          </a:ln>
        </p:spPr>
        <p:txBody>
          <a:bodyPr wrap="none" rtlCol="0" anchor="t">
            <a:spAutoFit/>
          </a:bodyPr>
          <a:lstStyle/>
          <a:p>
            <a:pPr algn="ctr"/>
            <a:r>
              <a:rPr lang="zh-CN" altLang="en-US" sz="7200" b="1">
                <a:solidFill>
                  <a:srgbClr val="FF0000"/>
                </a:solidFill>
                <a:effectLst>
                  <a:outerShdw blurRad="38100" dist="19050" dir="2700000" algn="tl" rotWithShape="0">
                    <a:schemeClr val="dk1">
                      <a:alpha val="40000"/>
                    </a:schemeClr>
                  </a:outerShdw>
                </a:effectLst>
              </a:rPr>
              <a:t>？</a:t>
            </a:r>
          </a:p>
        </p:txBody>
      </p:sp>
      <p:sp>
        <p:nvSpPr>
          <p:cNvPr id="6" name="标题 1"/>
          <p:cNvSpPr txBox="1"/>
          <p:nvPr/>
        </p:nvSpPr>
        <p:spPr>
          <a:xfrm>
            <a:off x="457200" y="1229360"/>
            <a:ext cx="8229600" cy="197231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 </a:t>
            </a:r>
            <a:r>
              <a:rPr sz="1800" dirty="0">
                <a:latin typeface="黑体" panose="02010609060101010101" pitchFamily="49" charset="-122"/>
                <a:ea typeface="黑体" panose="02010609060101010101" pitchFamily="49" charset="-122"/>
              </a:rPr>
              <a:t>OpenBSD和FreeBSD已发布Meltdown和Spectre补丁</a:t>
            </a:r>
            <a:endParaRPr lang="zh-CN" sz="1800" dirty="0">
              <a:latin typeface="黑体" panose="02010609060101010101" pitchFamily="49" charset="-122"/>
              <a:ea typeface="黑体" panose="02010609060101010101" pitchFamily="49" charset="-122"/>
            </a:endParaRPr>
          </a:p>
          <a:p>
            <a:pPr algn="l"/>
            <a:endParaRPr lang="en-US" altLang="zh-CN" sz="1800" dirty="0">
              <a:latin typeface="黑体" panose="02010609060101010101" pitchFamily="49" charset="-122"/>
              <a:ea typeface="黑体" panose="02010609060101010101" pitchFamily="49" charset="-122"/>
            </a:endParaRPr>
          </a:p>
          <a:p>
            <a:pPr algn="l"/>
            <a:r>
              <a:rPr lang="en-US" altLang="zh-CN"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 </a:t>
            </a:r>
            <a:r>
              <a:rPr sz="1800" dirty="0">
                <a:latin typeface="黑体" panose="02010609060101010101" pitchFamily="49" charset="-122"/>
                <a:ea typeface="黑体" panose="02010609060101010101" pitchFamily="49" charset="-122"/>
              </a:rPr>
              <a:t>英特尔关于安全问题的最新更新</a:t>
            </a:r>
            <a:r>
              <a:rPr 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月</a:t>
            </a:r>
            <a:r>
              <a:rPr lang="en-US" altLang="zh-CN" sz="1800" dirty="0">
                <a:latin typeface="黑体" panose="02010609060101010101" pitchFamily="49" charset="-122"/>
                <a:ea typeface="黑体" panose="02010609060101010101" pitchFamily="49" charset="-122"/>
              </a:rPr>
              <a:t>22</a:t>
            </a:r>
            <a:r>
              <a:rPr lang="zh-CN" altLang="en-US" sz="1800" dirty="0">
                <a:latin typeface="黑体" panose="02010609060101010101" pitchFamily="49" charset="-122"/>
                <a:ea typeface="黑体" panose="02010609060101010101" pitchFamily="49" charset="-122"/>
              </a:rPr>
              <a:t>日）</a:t>
            </a:r>
            <a:r>
              <a:rPr sz="1800" dirty="0">
                <a:latin typeface="黑体" panose="02010609060101010101" pitchFamily="49" charset="-122"/>
                <a:ea typeface="黑体" panose="02010609060101010101" pitchFamily="49" charset="-122"/>
              </a:rPr>
              <a:t>： 发布针对第六代、第七代和第八代英特尔酷睿处理器、英特尔至强可扩展处理器及更多其它平台的固件更新</a:t>
            </a:r>
          </a:p>
          <a:p>
            <a:pPr algn="l"/>
            <a:endParaRPr lang="en-US" altLang="zh-CN" sz="1800" dirty="0">
              <a:latin typeface="黑体" panose="02010609060101010101" pitchFamily="49" charset="-122"/>
              <a:ea typeface="黑体" panose="02010609060101010101" pitchFamily="49" charset="-122"/>
            </a:endParaRPr>
          </a:p>
          <a:p>
            <a:pPr algn="l"/>
            <a:r>
              <a:rPr lang="en-US" altLang="zh-CN" sz="1800" dirty="0">
                <a:latin typeface="黑体" panose="02010609060101010101" pitchFamily="49" charset="-122"/>
                <a:ea typeface="黑体" panose="02010609060101010101" pitchFamily="49" charset="-122"/>
              </a:rPr>
              <a:t>3.微软发布了针对Spectre和Meltdown的软件和固件/微代码更新，适用于Window 10的各个版本以及运行Windows 10秋季创意者更新和英特尔Skylake第六代处理器的设备。</a:t>
            </a:r>
          </a:p>
        </p:txBody>
      </p:sp>
      <p:sp>
        <p:nvSpPr>
          <p:cNvPr id="8" name="文本框 7"/>
          <p:cNvSpPr txBox="1"/>
          <p:nvPr/>
        </p:nvSpPr>
        <p:spPr>
          <a:xfrm>
            <a:off x="532765" y="5413375"/>
            <a:ext cx="7719060" cy="1076325"/>
          </a:xfrm>
          <a:prstGeom prst="rect">
            <a:avLst/>
          </a:prstGeom>
          <a:noFill/>
        </p:spPr>
        <p:txBody>
          <a:bodyPr wrap="square" rtlCol="0" anchor="t">
            <a:spAutoFit/>
          </a:bodyPr>
          <a:lstStyle/>
          <a:p>
            <a:r>
              <a:rPr lang="en-US" altLang="zh-CN" sz="1600">
                <a:latin typeface="微软雅黑" panose="020B0503020204020204" pitchFamily="34" charset="-122"/>
                <a:ea typeface="微软雅黑" panose="020B0503020204020204" pitchFamily="34" charset="-122"/>
              </a:rPr>
              <a:t>1. </a:t>
            </a:r>
            <a:r>
              <a:rPr lang="zh-CN" altLang="en-US" sz="1600">
                <a:latin typeface="微软雅黑" panose="020B0503020204020204" pitchFamily="34" charset="-122"/>
                <a:ea typeface="微软雅黑" panose="020B0503020204020204" pitchFamily="34" charset="-122"/>
              </a:rPr>
              <a:t>针对</a:t>
            </a:r>
            <a:r>
              <a:rPr lang="en-US" altLang="zh-CN" sz="1600">
                <a:latin typeface="微软雅黑" panose="020B0503020204020204" pitchFamily="34" charset="-122"/>
                <a:ea typeface="微软雅黑" panose="020B0503020204020204" pitchFamily="34" charset="-122"/>
              </a:rPr>
              <a:t>Meltdown</a:t>
            </a:r>
            <a:r>
              <a:rPr lang="zh-CN" altLang="en-US" sz="1600">
                <a:latin typeface="微软雅黑" panose="020B0503020204020204" pitchFamily="34" charset="-122"/>
                <a:ea typeface="微软雅黑" panose="020B0503020204020204" pitchFamily="34" charset="-122"/>
              </a:rPr>
              <a:t>的内核页表隔离（PTI）技术的漏洞补丁；针对</a:t>
            </a:r>
            <a:r>
              <a:rPr lang="en-US" altLang="zh-CN" sz="1600">
                <a:latin typeface="微软雅黑" panose="020B0503020204020204" pitchFamily="34" charset="-122"/>
                <a:ea typeface="微软雅黑" panose="020B0503020204020204" pitchFamily="34" charset="-122"/>
              </a:rPr>
              <a:t>Spectre</a:t>
            </a:r>
            <a:r>
              <a:rPr lang="zh-CN" altLang="en-US" sz="1600">
                <a:latin typeface="微软雅黑" panose="020B0503020204020204" pitchFamily="34" charset="-122"/>
                <a:ea typeface="微软雅黑" panose="020B0503020204020204" pitchFamily="34" charset="-122"/>
              </a:rPr>
              <a:t>的IBRS（间接分支限制推测）功能的内核更新缓解技术。</a:t>
            </a:r>
          </a:p>
          <a:p>
            <a:endParaRPr lang="zh-CN" altLang="en-US" sz="1600">
              <a:latin typeface="微软雅黑" panose="020B0503020204020204" pitchFamily="34" charset="-122"/>
              <a:ea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rPr>
              <a:t>2. Intel</a:t>
            </a:r>
            <a:r>
              <a:rPr lang="zh-CN" altLang="en-US" sz="1600">
                <a:latin typeface="微软雅黑" panose="020B0503020204020204" pitchFamily="34" charset="-122"/>
                <a:ea typeface="微软雅黑" panose="020B0503020204020204" pitchFamily="34" charset="-122"/>
              </a:rPr>
              <a:t>反复出尔反尔，打自己的脸，至今未给出明确的修复方案</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38138"/>
          </a:xfrm>
        </p:spPr>
        <p:txBody>
          <a:bodyPr>
            <a:normAutofit/>
          </a:bodyPr>
          <a:lstStyle/>
          <a:p>
            <a:r>
              <a:rPr lang="zh-CN" altLang="en-US" sz="2800" dirty="0">
                <a:latin typeface="黑体" panose="02010609060101010101" pitchFamily="49" charset="-122"/>
                <a:ea typeface="黑体" panose="02010609060101010101" pitchFamily="49" charset="-122"/>
              </a:rPr>
              <a:t>两个漏洞的再思考（续）</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110" y="1520825"/>
            <a:ext cx="4123690" cy="1656080"/>
          </a:xfrm>
          <a:prstGeom prst="rect">
            <a:avLst/>
          </a:prstGeom>
        </p:spPr>
      </p:pic>
      <p:sp>
        <p:nvSpPr>
          <p:cNvPr id="100" name="文本框 99"/>
          <p:cNvSpPr txBox="1"/>
          <p:nvPr/>
        </p:nvSpPr>
        <p:spPr>
          <a:xfrm>
            <a:off x="457200" y="1456055"/>
            <a:ext cx="3761740" cy="337185"/>
          </a:xfrm>
          <a:prstGeom prst="rect">
            <a:avLst/>
          </a:prstGeom>
          <a:noFill/>
          <a:ln w="9525">
            <a:noFill/>
          </a:ln>
        </p:spPr>
        <p:txBody>
          <a:bodyPr wrap="square">
            <a:spAutoFit/>
          </a:bodyPr>
          <a:lstStyle/>
          <a:p>
            <a:pPr indent="0"/>
            <a:r>
              <a:rPr lang="en-US" altLang="zh-CN" sz="1600" b="0">
                <a:latin typeface="微软雅黑" panose="020B0503020204020204" pitchFamily="34" charset="-122"/>
                <a:ea typeface="微软雅黑" panose="020B0503020204020204" pitchFamily="34" charset="-122"/>
                <a:cs typeface="宋体" panose="02010600030101010101" pitchFamily="2" charset="-122"/>
              </a:rPr>
              <a:t>1. KAISER</a:t>
            </a:r>
            <a:r>
              <a:rPr lang="zh-CN" altLang="en-US" sz="1600" b="0">
                <a:latin typeface="微软雅黑" panose="020B0503020204020204" pitchFamily="34" charset="-122"/>
                <a:ea typeface="微软雅黑" panose="020B0503020204020204" pitchFamily="34" charset="-122"/>
                <a:cs typeface="宋体" panose="02010600030101010101" pitchFamily="2" charset="-122"/>
              </a:rPr>
              <a:t>（</a:t>
            </a:r>
            <a:r>
              <a:rPr lang="en-US" altLang="zh-CN" sz="1600" b="0">
                <a:latin typeface="微软雅黑" panose="020B0503020204020204" pitchFamily="34" charset="-122"/>
                <a:ea typeface="微软雅黑" panose="020B0503020204020204" pitchFamily="34" charset="-122"/>
                <a:cs typeface="宋体" panose="02010600030101010101" pitchFamily="2" charset="-122"/>
              </a:rPr>
              <a:t>PTI</a:t>
            </a:r>
            <a:r>
              <a:rPr lang="zh-CN" altLang="en-US" sz="1600" b="0">
                <a:latin typeface="微软雅黑" panose="020B0503020204020204" pitchFamily="34" charset="-122"/>
                <a:ea typeface="微软雅黑" panose="020B0503020204020204" pitchFamily="34" charset="-122"/>
                <a:cs typeface="宋体" panose="02010600030101010101" pitchFamily="2" charset="-122"/>
              </a:rPr>
              <a:t>、</a:t>
            </a:r>
            <a:r>
              <a:rPr lang="en-US" altLang="zh-CN" sz="1600" b="0">
                <a:latin typeface="微软雅黑" panose="020B0503020204020204" pitchFamily="34" charset="-122"/>
                <a:ea typeface="微软雅黑" panose="020B0503020204020204" pitchFamily="34" charset="-122"/>
                <a:cs typeface="宋体" panose="02010600030101010101" pitchFamily="2" charset="-122"/>
              </a:rPr>
              <a:t>KPTI</a:t>
            </a:r>
            <a:r>
              <a:rPr lang="zh-CN" altLang="en-US" sz="1600" b="0">
                <a:latin typeface="微软雅黑" panose="020B0503020204020204" pitchFamily="34" charset="-122"/>
                <a:ea typeface="微软雅黑" panose="020B0503020204020204" pitchFamily="34" charset="-122"/>
                <a:cs typeface="宋体" panose="02010600030101010101" pitchFamily="2" charset="-122"/>
              </a:rPr>
              <a:t>和微软补丁）</a:t>
            </a:r>
          </a:p>
        </p:txBody>
      </p:sp>
      <p:sp>
        <p:nvSpPr>
          <p:cNvPr id="10" name="文本框 9"/>
          <p:cNvSpPr txBox="1"/>
          <p:nvPr/>
        </p:nvSpPr>
        <p:spPr>
          <a:xfrm>
            <a:off x="529590" y="1793240"/>
            <a:ext cx="3616960" cy="1660525"/>
          </a:xfrm>
          <a:prstGeom prst="rect">
            <a:avLst/>
          </a:prstGeom>
          <a:noFill/>
          <a:ln w="9525">
            <a:noFill/>
          </a:ln>
        </p:spPr>
        <p:txBody>
          <a:bodyPr wrap="square">
            <a:spAutoFit/>
          </a:bodyPr>
          <a:lstStyle/>
          <a:p>
            <a:pPr indent="0"/>
            <a:r>
              <a:rPr lang="zh-CN" altLang="en-US" sz="1200" b="0">
                <a:latin typeface="宋体" panose="02010600030101010101" pitchFamily="2" charset="-122"/>
                <a:ea typeface="宋体" panose="02010600030101010101" pitchFamily="2" charset="-122"/>
                <a:cs typeface="宋体" panose="02010600030101010101" pitchFamily="2" charset="-122"/>
              </a:rPr>
              <a:t>内核仅仅有一小部分被映射到用户地址虚拟空间；</a:t>
            </a:r>
          </a:p>
          <a:p>
            <a:pPr indent="0"/>
            <a:endParaRPr lang="zh-CN" altLang="en-US" sz="10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200" b="0">
                <a:latin typeface="宋体" panose="02010600030101010101" pitchFamily="2" charset="-122"/>
                <a:ea typeface="宋体" panose="02010600030101010101" pitchFamily="2" charset="-122"/>
                <a:cs typeface="宋体" panose="02010600030101010101" pitchFamily="2" charset="-122"/>
              </a:rPr>
              <a:t>整个用户态数据被完整的映射到内核地址虚拟空间中，并通过SMAP和SMEP进行保护；</a:t>
            </a:r>
          </a:p>
          <a:p>
            <a:pPr indent="0"/>
            <a:endParaRPr lang="zh-CN" altLang="en-US" sz="10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200" b="0">
                <a:latin typeface="宋体" panose="02010600030101010101" pitchFamily="2" charset="-122"/>
                <a:ea typeface="宋体" panose="02010600030101010101" pitchFamily="2" charset="-122"/>
                <a:cs typeface="宋体" panose="02010600030101010101" pitchFamily="2" charset="-122"/>
              </a:rPr>
              <a:t>KAISER进行页表切换，刷新TLB等操作，将地址映射切换到内核虚拟空间中，从而进行内核态的操作；</a:t>
            </a:r>
          </a:p>
          <a:p>
            <a:pPr indent="0"/>
            <a:endParaRPr lang="zh-CN" altLang="en-US" sz="10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200" b="0">
                <a:latin typeface="宋体" panose="02010600030101010101" pitchFamily="2" charset="-122"/>
                <a:ea typeface="宋体" panose="02010600030101010101" pitchFamily="2" charset="-122"/>
                <a:cs typeface="宋体" panose="02010600030101010101" pitchFamily="2" charset="-122"/>
              </a:rPr>
              <a:t>KAISER的性能开销大概在10%-20%左右。</a:t>
            </a:r>
          </a:p>
        </p:txBody>
      </p:sp>
      <p:sp>
        <p:nvSpPr>
          <p:cNvPr id="11" name="文本框 10"/>
          <p:cNvSpPr txBox="1"/>
          <p:nvPr/>
        </p:nvSpPr>
        <p:spPr>
          <a:xfrm>
            <a:off x="529590" y="3552190"/>
            <a:ext cx="4121785" cy="337185"/>
          </a:xfrm>
          <a:prstGeom prst="rect">
            <a:avLst/>
          </a:prstGeom>
          <a:noFill/>
          <a:ln w="9525">
            <a:noFill/>
          </a:ln>
        </p:spPr>
        <p:txBody>
          <a:bodyPr wrap="square">
            <a:spAutoFit/>
          </a:bodyPr>
          <a:lstStyle/>
          <a:p>
            <a:pPr algn="l"/>
            <a:r>
              <a:rPr lang="en-US" altLang="zh-CN" sz="1600">
                <a:latin typeface="微软雅黑" panose="020B0503020204020204" pitchFamily="34" charset="-122"/>
                <a:ea typeface="微软雅黑" panose="020B0503020204020204" pitchFamily="34" charset="-122"/>
                <a:cs typeface="宋体" panose="02010600030101010101" pitchFamily="2" charset="-122"/>
              </a:rPr>
              <a:t>2. Retpoline: </a:t>
            </a:r>
            <a:r>
              <a:rPr lang="en-US" altLang="zh-CN" sz="1200">
                <a:latin typeface="微软雅黑" panose="020B0503020204020204" pitchFamily="34" charset="-122"/>
                <a:ea typeface="微软雅黑" panose="020B0503020204020204" pitchFamily="34" charset="-122"/>
                <a:cs typeface="宋体" panose="02010600030101010101" pitchFamily="2" charset="-122"/>
              </a:rPr>
              <a:t>A Branch Target Injection Mitigation</a:t>
            </a:r>
          </a:p>
        </p:txBody>
      </p:sp>
      <p:graphicFrame>
        <p:nvGraphicFramePr>
          <p:cNvPr id="12" name="对象 11"/>
          <p:cNvGraphicFramePr/>
          <p:nvPr/>
        </p:nvGraphicFramePr>
        <p:xfrm>
          <a:off x="457200" y="4140835"/>
          <a:ext cx="3851275" cy="2025015"/>
        </p:xfrm>
        <a:graphic>
          <a:graphicData uri="http://schemas.openxmlformats.org/presentationml/2006/ole">
            <mc:AlternateContent xmlns:mc="http://schemas.openxmlformats.org/markup-compatibility/2006">
              <mc:Choice xmlns:v="urn:schemas-microsoft-com:vml" Requires="v">
                <p:oleObj spid="_x0000_s8195" r:id="rId4" imgW="4981575" imgH="2981325" progId="Paint.Picture">
                  <p:embed/>
                </p:oleObj>
              </mc:Choice>
              <mc:Fallback>
                <p:oleObj r:id="rId4" imgW="4981575" imgH="2981325" progId="Paint.Picture">
                  <p:embed/>
                  <p:pic>
                    <p:nvPicPr>
                      <p:cNvPr id="0" name="图片 12"/>
                      <p:cNvPicPr/>
                      <p:nvPr/>
                    </p:nvPicPr>
                    <p:blipFill>
                      <a:blip r:embed="rId5"/>
                      <a:stretch>
                        <a:fillRect/>
                      </a:stretch>
                    </p:blipFill>
                    <p:spPr>
                      <a:xfrm>
                        <a:off x="457200" y="4140835"/>
                        <a:ext cx="3851275" cy="2025015"/>
                      </a:xfrm>
                      <a:prstGeom prst="rect">
                        <a:avLst/>
                      </a:prstGeom>
                    </p:spPr>
                  </p:pic>
                </p:oleObj>
              </mc:Fallback>
            </mc:AlternateContent>
          </a:graphicData>
        </a:graphic>
      </p:graphicFrame>
      <p:graphicFrame>
        <p:nvGraphicFramePr>
          <p:cNvPr id="14" name="对象 13"/>
          <p:cNvGraphicFramePr/>
          <p:nvPr/>
        </p:nvGraphicFramePr>
        <p:xfrm>
          <a:off x="4428490" y="4305935"/>
          <a:ext cx="4123690" cy="1859915"/>
        </p:xfrm>
        <a:graphic>
          <a:graphicData uri="http://schemas.openxmlformats.org/presentationml/2006/ole">
            <mc:AlternateContent xmlns:mc="http://schemas.openxmlformats.org/markup-compatibility/2006">
              <mc:Choice xmlns:v="urn:schemas-microsoft-com:vml" Requires="v">
                <p:oleObj spid="_x0000_s8196" r:id="rId6" imgW="5362575" imgH="3114675" progId="Paint.Picture">
                  <p:embed/>
                </p:oleObj>
              </mc:Choice>
              <mc:Fallback>
                <p:oleObj r:id="rId6" imgW="5362575" imgH="3114675" progId="Paint.Picture">
                  <p:embed/>
                  <p:pic>
                    <p:nvPicPr>
                      <p:cNvPr id="0" name="图片 14"/>
                      <p:cNvPicPr/>
                      <p:nvPr/>
                    </p:nvPicPr>
                    <p:blipFill>
                      <a:blip r:embed="rId7"/>
                      <a:stretch>
                        <a:fillRect/>
                      </a:stretch>
                    </p:blipFill>
                    <p:spPr>
                      <a:xfrm>
                        <a:off x="4428490" y="4305935"/>
                        <a:ext cx="4123690" cy="185991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pPr algn="l">
              <a:defRPr/>
            </a:pPr>
            <a:r>
              <a:rPr lang="en-US" altLang="zh-CN"/>
              <a:t>XOM</a:t>
            </a:r>
          </a:p>
        </p:txBody>
      </p:sp>
      <p:sp>
        <p:nvSpPr>
          <p:cNvPr id="647171" name="Rectangle 3"/>
          <p:cNvSpPr>
            <a:spLocks noGrp="1" noChangeArrowheads="1"/>
          </p:cNvSpPr>
          <p:nvPr>
            <p:ph type="body" idx="1"/>
          </p:nvPr>
        </p:nvSpPr>
        <p:spPr>
          <a:xfrm>
            <a:off x="468313" y="1309688"/>
            <a:ext cx="8229600" cy="5221287"/>
          </a:xfrm>
        </p:spPr>
        <p:txBody>
          <a:bodyPr/>
          <a:lstStyle/>
          <a:p>
            <a:pPr>
              <a:lnSpc>
                <a:spcPct val="80000"/>
              </a:lnSpc>
              <a:defRPr/>
            </a:pPr>
            <a:r>
              <a:rPr lang="zh-CN" altLang="en-US" sz="2800" dirty="0"/>
              <a:t>背景：</a:t>
            </a:r>
            <a:r>
              <a:rPr lang="en-US" altLang="zh-CN" sz="2800" dirty="0"/>
              <a:t>David Lie</a:t>
            </a:r>
            <a:r>
              <a:rPr lang="zh-CN" altLang="en-US" sz="2800" dirty="0"/>
              <a:t>等（</a:t>
            </a:r>
            <a:r>
              <a:rPr lang="en-US" altLang="zh-CN" sz="2800" dirty="0"/>
              <a:t>Stanford</a:t>
            </a:r>
            <a:r>
              <a:rPr lang="zh-CN" altLang="en-US" sz="2800" dirty="0"/>
              <a:t>）提出了基于</a:t>
            </a:r>
            <a:r>
              <a:rPr lang="en-US" altLang="zh-CN" sz="2800" dirty="0"/>
              <a:t>execute-only memory</a:t>
            </a:r>
            <a:r>
              <a:rPr lang="zh-CN" altLang="en-US" sz="2800" dirty="0"/>
              <a:t>（</a:t>
            </a:r>
            <a:r>
              <a:rPr lang="en-US" altLang="zh-CN" sz="2800" dirty="0"/>
              <a:t>XOM</a:t>
            </a:r>
            <a:r>
              <a:rPr lang="zh-CN" altLang="en-US" sz="2800" dirty="0"/>
              <a:t>）内存的</a:t>
            </a:r>
            <a:r>
              <a:rPr lang="en-US" altLang="zh-CN" sz="2800" dirty="0"/>
              <a:t>CPU</a:t>
            </a:r>
            <a:r>
              <a:rPr lang="zh-CN" altLang="en-US" sz="2800" dirty="0"/>
              <a:t>架构。</a:t>
            </a:r>
          </a:p>
          <a:p>
            <a:pPr>
              <a:lnSpc>
                <a:spcPct val="80000"/>
              </a:lnSpc>
              <a:defRPr/>
            </a:pPr>
            <a:r>
              <a:rPr lang="zh-CN" altLang="en-US" sz="2800" dirty="0"/>
              <a:t>目标：</a:t>
            </a:r>
            <a:r>
              <a:rPr lang="en-US" altLang="zh-CN" sz="2800" dirty="0"/>
              <a:t>XOM</a:t>
            </a:r>
            <a:r>
              <a:rPr lang="zh-CN" altLang="en-US" sz="2800" dirty="0"/>
              <a:t>的提出是为了防止软件盗版以及对应用软件的恶意操作。在该模型中，应用程序信任</a:t>
            </a:r>
            <a:r>
              <a:rPr lang="en-US" altLang="zh-CN" sz="2800" dirty="0"/>
              <a:t>CPU</a:t>
            </a:r>
            <a:r>
              <a:rPr lang="zh-CN" altLang="en-US" sz="2800" dirty="0"/>
              <a:t>而不必信任</a:t>
            </a:r>
            <a:r>
              <a:rPr lang="en-US" altLang="zh-CN" sz="2800" dirty="0"/>
              <a:t>OS</a:t>
            </a:r>
            <a:r>
              <a:rPr lang="zh-CN" altLang="en-US" sz="2800" dirty="0"/>
              <a:t>。</a:t>
            </a:r>
          </a:p>
          <a:p>
            <a:pPr>
              <a:lnSpc>
                <a:spcPct val="80000"/>
              </a:lnSpc>
              <a:defRPr/>
            </a:pPr>
            <a:r>
              <a:rPr lang="zh-CN" altLang="en-US" sz="2800" dirty="0"/>
              <a:t>机制：</a:t>
            </a:r>
          </a:p>
          <a:p>
            <a:pPr lvl="1">
              <a:lnSpc>
                <a:spcPct val="80000"/>
              </a:lnSpc>
              <a:defRPr/>
            </a:pPr>
            <a:r>
              <a:rPr lang="zh-CN" altLang="en-US" sz="2400" dirty="0"/>
              <a:t>在</a:t>
            </a:r>
            <a:r>
              <a:rPr lang="en-US" altLang="zh-CN" sz="2400" dirty="0"/>
              <a:t>XOM</a:t>
            </a:r>
            <a:r>
              <a:rPr lang="zh-CN" altLang="en-US" sz="2400" dirty="0"/>
              <a:t>结构中对程序进行加密。</a:t>
            </a:r>
          </a:p>
          <a:p>
            <a:pPr lvl="1">
              <a:lnSpc>
                <a:spcPct val="80000"/>
              </a:lnSpc>
              <a:defRPr/>
            </a:pPr>
            <a:r>
              <a:rPr lang="zh-CN" altLang="en-US" sz="2400" dirty="0"/>
              <a:t>只有受信任的处理器拥有解密密钥。</a:t>
            </a:r>
          </a:p>
          <a:p>
            <a:pPr lvl="1">
              <a:lnSpc>
                <a:spcPct val="80000"/>
              </a:lnSpc>
              <a:defRPr/>
            </a:pPr>
            <a:r>
              <a:rPr lang="zh-CN" altLang="en-US" sz="2400" dirty="0"/>
              <a:t>在</a:t>
            </a:r>
            <a:r>
              <a:rPr lang="en-US" altLang="zh-CN" sz="2400" dirty="0"/>
              <a:t>XOM</a:t>
            </a:r>
            <a:r>
              <a:rPr lang="zh-CN" altLang="en-US" sz="2400" dirty="0"/>
              <a:t>结构中，只有敏感的应用程序能得到这种保护。这相当于在新的特权模型中的“安全”模式。</a:t>
            </a:r>
          </a:p>
          <a:p>
            <a:pPr lvl="1">
              <a:lnSpc>
                <a:spcPct val="80000"/>
              </a:lnSpc>
              <a:defRPr/>
            </a:pPr>
            <a:r>
              <a:rPr lang="en-US" altLang="zh-CN" sz="2400" dirty="0"/>
              <a:t>CPU</a:t>
            </a:r>
            <a:r>
              <a:rPr lang="zh-CN" altLang="en-US" sz="2400" dirty="0"/>
              <a:t>拥有私钥；加密使用的是混和加密的方式，使得对于大量数据加密的时候可以使用更快的对称加密。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pPr algn="l">
              <a:defRPr/>
            </a:pPr>
            <a:r>
              <a:rPr lang="en-US" altLang="zh-CN"/>
              <a:t>XOM</a:t>
            </a:r>
            <a:r>
              <a:rPr lang="zh-CN" altLang="en-US"/>
              <a:t>（</a:t>
            </a:r>
            <a:r>
              <a:rPr lang="en-US" altLang="zh-CN"/>
              <a:t>Cont.</a:t>
            </a:r>
            <a:r>
              <a:rPr lang="zh-CN" altLang="en-US"/>
              <a:t>）</a:t>
            </a:r>
          </a:p>
        </p:txBody>
      </p:sp>
      <p:sp>
        <p:nvSpPr>
          <p:cNvPr id="648195" name="Rectangle 3"/>
          <p:cNvSpPr>
            <a:spLocks noGrp="1" noChangeArrowheads="1"/>
          </p:cNvSpPr>
          <p:nvPr>
            <p:ph type="body" idx="1"/>
          </p:nvPr>
        </p:nvSpPr>
        <p:spPr>
          <a:xfrm>
            <a:off x="377825" y="1416050"/>
            <a:ext cx="8415338" cy="5135563"/>
          </a:xfrm>
        </p:spPr>
        <p:txBody>
          <a:bodyPr/>
          <a:lstStyle/>
          <a:p>
            <a:pPr lvl="1">
              <a:lnSpc>
                <a:spcPct val="80000"/>
              </a:lnSpc>
              <a:defRPr/>
            </a:pPr>
            <a:r>
              <a:rPr lang="zh-CN" altLang="en-US" sz="2400" dirty="0"/>
              <a:t>缓存</a:t>
            </a:r>
            <a:r>
              <a:rPr lang="en-US" altLang="zh-CN" sz="2400" dirty="0"/>
              <a:t>(cache lines)</a:t>
            </a:r>
            <a:r>
              <a:rPr lang="zh-CN" altLang="en-US" sz="2400" dirty="0"/>
              <a:t>和内存管理包括标记和</a:t>
            </a:r>
            <a:r>
              <a:rPr lang="en-US" altLang="zh-CN" sz="2400" dirty="0"/>
              <a:t>keyed MACs</a:t>
            </a:r>
            <a:r>
              <a:rPr lang="zh-CN" altLang="en-US" sz="2400" dirty="0"/>
              <a:t>机制。标记机制能将存储数据与</a:t>
            </a:r>
            <a:r>
              <a:rPr lang="en-US" altLang="zh-CN" sz="2400" dirty="0"/>
              <a:t>XOM</a:t>
            </a:r>
            <a:r>
              <a:rPr lang="zh-CN" altLang="en-US" sz="2400" dirty="0"/>
              <a:t>分隔间绑定，</a:t>
            </a:r>
            <a:r>
              <a:rPr lang="en-US" altLang="zh-CN" sz="2400" dirty="0"/>
              <a:t>keyed MACs</a:t>
            </a:r>
            <a:r>
              <a:rPr lang="zh-CN" altLang="en-US" sz="2400" dirty="0"/>
              <a:t>机制能够提供完整性保护。</a:t>
            </a:r>
          </a:p>
          <a:p>
            <a:pPr>
              <a:lnSpc>
                <a:spcPct val="80000"/>
              </a:lnSpc>
              <a:defRPr/>
            </a:pPr>
            <a:r>
              <a:rPr lang="zh-CN" altLang="en-US" sz="2800" dirty="0"/>
              <a:t>后继工作：利用模型检查</a:t>
            </a:r>
            <a:r>
              <a:rPr lang="en-US" altLang="zh-CN" sz="2800" dirty="0"/>
              <a:t>(model checking)</a:t>
            </a:r>
            <a:r>
              <a:rPr lang="zh-CN" altLang="en-US" sz="2800" dirty="0"/>
              <a:t>来确定一个恶意的</a:t>
            </a:r>
            <a:r>
              <a:rPr lang="en-US" altLang="zh-CN" sz="2800" dirty="0"/>
              <a:t>OS</a:t>
            </a:r>
            <a:r>
              <a:rPr lang="zh-CN" altLang="en-US" sz="2800" dirty="0"/>
              <a:t>是否可以使得系统进入不安全的状态，这个工作证实了重放攻击，在该重放攻击中，攻击方能使得缓存中的新数据在放入内存之前变得无效。</a:t>
            </a:r>
          </a:p>
          <a:p>
            <a:pPr>
              <a:lnSpc>
                <a:spcPct val="80000"/>
              </a:lnSpc>
              <a:defRPr/>
            </a:pPr>
            <a:r>
              <a:rPr lang="zh-CN" altLang="en-US" sz="2800" dirty="0"/>
              <a:t>实验：</a:t>
            </a:r>
            <a:r>
              <a:rPr lang="en-US" altLang="zh-CN" sz="2400" dirty="0"/>
              <a:t>Lie</a:t>
            </a:r>
            <a:r>
              <a:rPr lang="zh-CN" altLang="en-US" sz="2400" dirty="0"/>
              <a:t>和他的同事在</a:t>
            </a:r>
            <a:r>
              <a:rPr lang="en-US" altLang="zh-CN" sz="2400" dirty="0" err="1"/>
              <a:t>SimOS</a:t>
            </a:r>
            <a:r>
              <a:rPr lang="zh-CN" altLang="en-US" sz="2400" dirty="0"/>
              <a:t>上开发了模拟的</a:t>
            </a:r>
            <a:r>
              <a:rPr lang="en-US" altLang="zh-CN" sz="2400" dirty="0"/>
              <a:t>XOM CPU</a:t>
            </a:r>
            <a:r>
              <a:rPr lang="zh-CN" altLang="en-US" sz="2400" dirty="0"/>
              <a:t>，并且通过修改</a:t>
            </a:r>
            <a:r>
              <a:rPr lang="en-US" altLang="zh-CN" sz="2400" dirty="0"/>
              <a:t>IRIX6.5</a:t>
            </a:r>
            <a:r>
              <a:rPr lang="zh-CN" altLang="en-US" sz="2400" dirty="0"/>
              <a:t>构建了</a:t>
            </a:r>
            <a:r>
              <a:rPr lang="en-US" altLang="zh-CN" sz="2400" dirty="0"/>
              <a:t>XOMOS</a:t>
            </a:r>
            <a:r>
              <a:rPr lang="zh-CN" altLang="en-US" sz="2400" dirty="0"/>
              <a:t>。在该平台上运行</a:t>
            </a:r>
            <a:r>
              <a:rPr lang="en-US" altLang="zh-CN" sz="2400" dirty="0"/>
              <a:t>MP3</a:t>
            </a:r>
            <a:r>
              <a:rPr lang="zh-CN" altLang="en-US" sz="2400" dirty="0"/>
              <a:t>播放器和</a:t>
            </a:r>
            <a:r>
              <a:rPr lang="en-US" altLang="zh-CN" sz="2400" dirty="0" err="1"/>
              <a:t>OpenSSL</a:t>
            </a:r>
            <a:r>
              <a:rPr lang="zh-CN" altLang="en-US" sz="2400" dirty="0"/>
              <a:t>做测试。</a:t>
            </a:r>
          </a:p>
        </p:txBody>
      </p:sp>
      <p:sp>
        <p:nvSpPr>
          <p:cNvPr id="2" name="矩形 1"/>
          <p:cNvSpPr/>
          <p:nvPr/>
        </p:nvSpPr>
        <p:spPr>
          <a:xfrm>
            <a:off x="755576" y="5157192"/>
            <a:ext cx="7992888" cy="369332"/>
          </a:xfrm>
          <a:prstGeom prst="rect">
            <a:avLst/>
          </a:prstGeom>
        </p:spPr>
        <p:txBody>
          <a:bodyPr wrap="square">
            <a:spAutoFit/>
          </a:bodyPr>
          <a:lstStyle/>
          <a:p>
            <a:r>
              <a:rPr lang="zh-CN" altLang="en-US" b="1" dirty="0">
                <a:hlinkClick r:id="rId2"/>
              </a:rPr>
              <a:t>“</a:t>
            </a:r>
            <a:r>
              <a:rPr lang="en-US" altLang="zh-CN" b="1" dirty="0">
                <a:hlinkClick r:id="rId2"/>
              </a:rPr>
              <a:t>Architectural Support for Copy and Tamper Resistant Software</a:t>
            </a:r>
            <a:r>
              <a:rPr lang="zh-CN" altLang="en-US" b="1" dirty="0"/>
              <a:t>” </a:t>
            </a:r>
            <a:r>
              <a:rPr lang="en-US" altLang="zh-CN" b="1" dirty="0"/>
              <a:t>ASPLOS 2000</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519082" y="1484784"/>
            <a:ext cx="4196934"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p>
        </p:txBody>
      </p:sp>
      <p:sp>
        <p:nvSpPr>
          <p:cNvPr id="2" name="标题 1"/>
          <p:cNvSpPr>
            <a:spLocks noGrp="1"/>
          </p:cNvSpPr>
          <p:nvPr>
            <p:ph type="title"/>
          </p:nvPr>
        </p:nvSpPr>
        <p:spPr/>
        <p:txBody>
          <a:bodyPr>
            <a:normAutofit/>
          </a:bodyPr>
          <a:lstStyle/>
          <a:p>
            <a:pPr algn="r"/>
            <a:r>
              <a:rPr lang="en-US" altLang="zh-CN" sz="3600" dirty="0"/>
              <a:t>AEGIS Secure Processor (MIT)</a:t>
            </a:r>
          </a:p>
        </p:txBody>
      </p:sp>
      <p:sp>
        <p:nvSpPr>
          <p:cNvPr id="3" name="内容占位符 2"/>
          <p:cNvSpPr>
            <a:spLocks noGrp="1"/>
          </p:cNvSpPr>
          <p:nvPr>
            <p:ph idx="1"/>
          </p:nvPr>
        </p:nvSpPr>
        <p:spPr>
          <a:xfrm>
            <a:off x="601216" y="3410409"/>
            <a:ext cx="4258816" cy="604664"/>
          </a:xfrm>
        </p:spPr>
        <p:txBody>
          <a:bodyPr>
            <a:normAutofit/>
          </a:bodyPr>
          <a:lstStyle/>
          <a:p>
            <a:pPr marL="0" indent="0">
              <a:buNone/>
            </a:pPr>
            <a:r>
              <a:rPr lang="en-US" altLang="zh-CN" sz="2000" b="1" dirty="0"/>
              <a:t>Overview of Processor </a:t>
            </a:r>
          </a:p>
        </p:txBody>
      </p:sp>
      <p:sp>
        <p:nvSpPr>
          <p:cNvPr id="4" name="矩形 3"/>
          <p:cNvSpPr/>
          <p:nvPr/>
        </p:nvSpPr>
        <p:spPr>
          <a:xfrm>
            <a:off x="663098" y="1844824"/>
            <a:ext cx="4005425" cy="738664"/>
          </a:xfrm>
          <a:prstGeom prst="rect">
            <a:avLst/>
          </a:prstGeom>
        </p:spPr>
        <p:txBody>
          <a:bodyPr wrap="square">
            <a:spAutoFit/>
          </a:bodyPr>
          <a:lstStyle/>
          <a:p>
            <a:r>
              <a:rPr lang="en-US" altLang="zh-CN" sz="1400" dirty="0">
                <a:solidFill>
                  <a:schemeClr val="bg1"/>
                </a:solidFill>
              </a:rPr>
              <a:t>Systems should provide tamper-evident (</a:t>
            </a:r>
            <a:r>
              <a:rPr lang="en-US" altLang="zh-CN" sz="1400" dirty="0">
                <a:solidFill>
                  <a:srgbClr val="FF0000"/>
                </a:solidFill>
              </a:rPr>
              <a:t>TE</a:t>
            </a:r>
            <a:r>
              <a:rPr lang="en-US" altLang="zh-CN" sz="1400" dirty="0">
                <a:solidFill>
                  <a:schemeClr val="bg1"/>
                </a:solidFill>
              </a:rPr>
              <a:t>) environments where software processes can run in an authenticated environment.</a:t>
            </a:r>
            <a:endParaRPr lang="zh-CN" altLang="en-US" sz="1400" dirty="0">
              <a:solidFill>
                <a:schemeClr val="bg1"/>
              </a:solidFill>
            </a:endParaRPr>
          </a:p>
        </p:txBody>
      </p:sp>
      <p:sp>
        <p:nvSpPr>
          <p:cNvPr id="10" name="内容占位符 2"/>
          <p:cNvSpPr txBox="1"/>
          <p:nvPr/>
        </p:nvSpPr>
        <p:spPr>
          <a:xfrm>
            <a:off x="4600054" y="3401324"/>
            <a:ext cx="4258816" cy="6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b="1" dirty="0"/>
              <a:t>Security modes and transitions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44" y="3875242"/>
            <a:ext cx="44767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320" y="3933056"/>
            <a:ext cx="4070176" cy="2927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椭圆 12"/>
          <p:cNvSpPr/>
          <p:nvPr/>
        </p:nvSpPr>
        <p:spPr>
          <a:xfrm>
            <a:off x="4800242" y="1484784"/>
            <a:ext cx="4196934"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p>
        </p:txBody>
      </p:sp>
      <p:sp>
        <p:nvSpPr>
          <p:cNvPr id="14" name="矩形 13"/>
          <p:cNvSpPr/>
          <p:nvPr/>
        </p:nvSpPr>
        <p:spPr>
          <a:xfrm>
            <a:off x="4944258" y="1772816"/>
            <a:ext cx="3914612" cy="953135"/>
          </a:xfrm>
          <a:prstGeom prst="rect">
            <a:avLst/>
          </a:prstGeom>
        </p:spPr>
        <p:txBody>
          <a:bodyPr wrap="square">
            <a:spAutoFit/>
          </a:bodyPr>
          <a:lstStyle/>
          <a:p>
            <a:r>
              <a:rPr lang="en-US" altLang="zh-CN" sz="1400" dirty="0">
                <a:solidFill>
                  <a:schemeClr val="bg1"/>
                </a:solidFill>
              </a:rPr>
              <a:t>Systems should provide private  tamper-resistant </a:t>
            </a:r>
            <a:r>
              <a:rPr lang="en-US" altLang="zh-CN" sz="1400" dirty="0">
                <a:solidFill>
                  <a:srgbClr val="FF0000"/>
                </a:solidFill>
              </a:rPr>
              <a:t>(PTR</a:t>
            </a:r>
            <a:r>
              <a:rPr lang="en-US" altLang="zh-CN" sz="1400" dirty="0">
                <a:solidFill>
                  <a:schemeClr val="bg1"/>
                </a:solidFill>
              </a:rPr>
              <a:t>) environments where any information about software and data within the environment may not be </a:t>
            </a:r>
            <a:r>
              <a:rPr lang="en-US" altLang="zh-CN" sz="1400" dirty="0" err="1">
                <a:solidFill>
                  <a:schemeClr val="bg1"/>
                </a:solidFill>
              </a:rPr>
              <a:t>tampered.</a:t>
            </a:r>
            <a:endParaRPr lang="zh-CN" altLang="en-US" sz="14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r"/>
            <a:r>
              <a:rPr lang="en-US" altLang="zh-CN" sz="3600" dirty="0"/>
              <a:t>SP &amp; BP Secure Processor Architecture (Princeton)</a:t>
            </a:r>
          </a:p>
        </p:txBody>
      </p:sp>
      <p:sp>
        <p:nvSpPr>
          <p:cNvPr id="3" name="内容占位符 2"/>
          <p:cNvSpPr>
            <a:spLocks noGrp="1"/>
          </p:cNvSpPr>
          <p:nvPr>
            <p:ph idx="1"/>
          </p:nvPr>
        </p:nvSpPr>
        <p:spPr>
          <a:xfrm>
            <a:off x="248760" y="1544942"/>
            <a:ext cx="4258816" cy="604664"/>
          </a:xfrm>
        </p:spPr>
        <p:txBody>
          <a:bodyPr>
            <a:normAutofit/>
          </a:bodyPr>
          <a:lstStyle/>
          <a:p>
            <a:pPr marL="0" indent="0">
              <a:buNone/>
            </a:pPr>
            <a:r>
              <a:rPr lang="en-US" altLang="zh-CN" sz="2000" b="1" dirty="0"/>
              <a:t>Secret-Protected (SP) Architecture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2132856"/>
            <a:ext cx="4464497" cy="3104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51519" y="5445224"/>
            <a:ext cx="4572000" cy="923330"/>
          </a:xfrm>
          <a:prstGeom prst="rect">
            <a:avLst/>
          </a:prstGeom>
        </p:spPr>
        <p:txBody>
          <a:bodyPr>
            <a:spAutoFit/>
          </a:bodyPr>
          <a:lstStyle/>
          <a:p>
            <a:r>
              <a:rPr lang="en-US" altLang="zh-CN" dirty="0"/>
              <a:t>Enlargements show (a) the additional CEM hardware and (b) the application secrets protected by the TSM</a:t>
            </a:r>
            <a:endParaRPr lang="zh-CN" altLang="en-US" dirty="0"/>
          </a:p>
        </p:txBody>
      </p:sp>
      <p:sp>
        <p:nvSpPr>
          <p:cNvPr id="5" name="椭圆 4"/>
          <p:cNvSpPr/>
          <p:nvPr/>
        </p:nvSpPr>
        <p:spPr>
          <a:xfrm>
            <a:off x="2627784" y="3284984"/>
            <a:ext cx="216024" cy="184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247854" y="2276872"/>
            <a:ext cx="216024" cy="184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27584" y="2232212"/>
            <a:ext cx="216024" cy="184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345" y="2369705"/>
            <a:ext cx="4011736" cy="2469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p:nvPr/>
        </p:nvSpPr>
        <p:spPr>
          <a:xfrm>
            <a:off x="4812414" y="1528192"/>
            <a:ext cx="4258816" cy="6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t>Bastion Architecture</a:t>
            </a:r>
          </a:p>
        </p:txBody>
      </p:sp>
      <p:sp>
        <p:nvSpPr>
          <p:cNvPr id="11" name="椭圆 10"/>
          <p:cNvSpPr/>
          <p:nvPr/>
        </p:nvSpPr>
        <p:spPr>
          <a:xfrm>
            <a:off x="5508104" y="3756819"/>
            <a:ext cx="216024" cy="184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24128" y="3328374"/>
            <a:ext cx="216024" cy="184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400092" y="2604918"/>
            <a:ext cx="216024" cy="184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668344" y="4077072"/>
            <a:ext cx="216024" cy="184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499230" y="5445224"/>
            <a:ext cx="4572000" cy="1200329"/>
          </a:xfrm>
          <a:prstGeom prst="rect">
            <a:avLst/>
          </a:prstGeom>
        </p:spPr>
        <p:txBody>
          <a:bodyPr>
            <a:spAutoFit/>
          </a:bodyPr>
          <a:lstStyle/>
          <a:p>
            <a:r>
              <a:rPr lang="en-US" altLang="zh-CN" dirty="0"/>
              <a:t>Bastion microprocessor protects the storage and runtime memory state of enhanced hypervisor. The hypervisor protects an arbitrary number of trusted software modules  </a:t>
            </a:r>
            <a:endParaRPr lang="zh-CN" altLang="en-US" dirty="0"/>
          </a:p>
        </p:txBody>
      </p:sp>
      <p:sp>
        <p:nvSpPr>
          <p:cNvPr id="16" name="椭圆 15"/>
          <p:cNvSpPr/>
          <p:nvPr/>
        </p:nvSpPr>
        <p:spPr>
          <a:xfrm>
            <a:off x="1187624" y="3756819"/>
            <a:ext cx="216024" cy="184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3506</Words>
  <Application>Microsoft Office PowerPoint</Application>
  <PresentationFormat>全屏显示(4:3)</PresentationFormat>
  <Paragraphs>361</Paragraphs>
  <Slides>51</Slides>
  <Notes>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2" baseType="lpstr">
      <vt:lpstr>方正大黑简体</vt:lpstr>
      <vt:lpstr>黑体</vt:lpstr>
      <vt:lpstr>宋体</vt:lpstr>
      <vt:lpstr>微软雅黑</vt:lpstr>
      <vt:lpstr>Arial</vt:lpstr>
      <vt:lpstr>Calibri</vt:lpstr>
      <vt:lpstr>Microsoft Sans Serif</vt:lpstr>
      <vt:lpstr>Times New Roman</vt:lpstr>
      <vt:lpstr>Wingdings</vt:lpstr>
      <vt:lpstr>Office 主题</vt:lpstr>
      <vt:lpstr>Bitmap Image</vt:lpstr>
      <vt:lpstr>高级计算机系统结构                                        --安全视角</vt:lpstr>
      <vt:lpstr>引子</vt:lpstr>
      <vt:lpstr>新的引子</vt:lpstr>
      <vt:lpstr>提纲</vt:lpstr>
      <vt:lpstr>国际研究和产业界进展</vt:lpstr>
      <vt:lpstr>XOM</vt:lpstr>
      <vt:lpstr>XOM（Cont.）</vt:lpstr>
      <vt:lpstr>AEGIS Secure Processor (MIT)</vt:lpstr>
      <vt:lpstr>SP &amp; BP Secure Processor Architecture (Princeton)</vt:lpstr>
      <vt:lpstr>Capability Hardware Enhanced RISC Instructions (CHERI) (Cambridge)</vt:lpstr>
      <vt:lpstr>ARM TrustZone</vt:lpstr>
      <vt:lpstr>Intel Software Guard Extensions(SGX)</vt:lpstr>
      <vt:lpstr>国内研究和产业界进展</vt:lpstr>
      <vt:lpstr>可信计算回顾</vt:lpstr>
      <vt:lpstr>1、基础概念</vt:lpstr>
      <vt:lpstr>广义与狭义可信计算平台</vt:lpstr>
      <vt:lpstr>安全协处理器（Secure Coprocessor）</vt:lpstr>
      <vt:lpstr>安全协处理器实例 IBM 4758 </vt:lpstr>
      <vt:lpstr>密码加速器（Cryptographic Accelerator）</vt:lpstr>
      <vt:lpstr>个人令牌（Personal Token）</vt:lpstr>
      <vt:lpstr>软件狗</vt:lpstr>
      <vt:lpstr>可信平台模块（TPM）</vt:lpstr>
      <vt:lpstr>TPM的特点</vt:lpstr>
      <vt:lpstr>增强型CPU（Harden CPUs）</vt:lpstr>
      <vt:lpstr>2、早期相关工作</vt:lpstr>
      <vt:lpstr>安全协处理器</vt:lpstr>
      <vt:lpstr>3、国内现状</vt:lpstr>
      <vt:lpstr>可信密码模块规范</vt:lpstr>
      <vt:lpstr>可信计算产品</vt:lpstr>
      <vt:lpstr>PowerPoint 演示文稿</vt:lpstr>
      <vt:lpstr>科研工作</vt:lpstr>
      <vt:lpstr>可信计算3.0（trusted computing）</vt:lpstr>
      <vt:lpstr>可信计算3.0（系统组成）</vt:lpstr>
      <vt:lpstr>可信计算3.0（系统结构）</vt:lpstr>
      <vt:lpstr>拟态计算（mimic computing）</vt:lpstr>
      <vt:lpstr>拟态安全（Mimic Security Defense）</vt:lpstr>
      <vt:lpstr>拟态防御的原理-动态异构冗余</vt:lpstr>
      <vt:lpstr>拟态防御的问题</vt:lpstr>
      <vt:lpstr>拟态防御与移动目标防御的区别</vt:lpstr>
      <vt:lpstr>“棱镜”事件的警示</vt:lpstr>
      <vt:lpstr>2015年发生的几个事件</vt:lpstr>
      <vt:lpstr>自主、安全、可控是根本出路</vt:lpstr>
      <vt:lpstr>外壳式安全防护</vt:lpstr>
      <vt:lpstr>“体检式”安全防护</vt:lpstr>
      <vt:lpstr>“内置式”安全防护</vt:lpstr>
      <vt:lpstr>研究方向</vt:lpstr>
      <vt:lpstr>研究目标</vt:lpstr>
      <vt:lpstr>安全计算机体系结构研究试验平台</vt:lpstr>
      <vt:lpstr>课后作业</vt:lpstr>
      <vt:lpstr>两个漏洞的再思考</vt:lpstr>
      <vt:lpstr>两个漏洞的再思考（续）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安全计算机体系结构</dc:title>
  <dc:creator>糖果</dc:creator>
  <cp:lastModifiedBy>王 立敏</cp:lastModifiedBy>
  <cp:revision>129</cp:revision>
  <dcterms:created xsi:type="dcterms:W3CDTF">2017-02-01T07:18:00Z</dcterms:created>
  <dcterms:modified xsi:type="dcterms:W3CDTF">2018-05-28T12:35:48Z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