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325" r:id="rId4"/>
    <p:sldId id="262" r:id="rId5"/>
    <p:sldId id="259" r:id="rId6"/>
    <p:sldId id="289" r:id="rId7"/>
    <p:sldId id="326" r:id="rId8"/>
    <p:sldId id="327" r:id="rId9"/>
    <p:sldId id="288" r:id="rId10"/>
    <p:sldId id="296" r:id="rId11"/>
    <p:sldId id="328" r:id="rId12"/>
    <p:sldId id="329" r:id="rId13"/>
    <p:sldId id="330" r:id="rId14"/>
    <p:sldId id="261" r:id="rId15"/>
    <p:sldId id="331" r:id="rId16"/>
    <p:sldId id="29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272" userDrawn="1">
          <p15:clr>
            <a:srgbClr val="A4A3A4"/>
          </p15:clr>
        </p15:guide>
        <p15:guide id="5" pos="5488" userDrawn="1">
          <p15:clr>
            <a:srgbClr val="A4A3A4"/>
          </p15:clr>
        </p15:guide>
        <p15:guide id="7" pos="3833" userDrawn="1">
          <p15:clr>
            <a:srgbClr val="A4A3A4"/>
          </p15:clr>
        </p15:guide>
        <p15:guide id="8" orient="horz" pos="3702" userDrawn="1">
          <p15:clr>
            <a:srgbClr val="A4A3A4"/>
          </p15:clr>
        </p15:guide>
        <p15:guide id="9" pos="4173" userDrawn="1">
          <p15:clr>
            <a:srgbClr val="A4A3A4"/>
          </p15:clr>
        </p15:guide>
        <p15:guide id="10" pos="1542" userDrawn="1">
          <p15:clr>
            <a:srgbClr val="A4A3A4"/>
          </p15:clr>
        </p15:guide>
        <p15:guide id="11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B1D3EC"/>
    <a:srgbClr val="0D0D0D"/>
    <a:srgbClr val="3A383B"/>
    <a:srgbClr val="07ABB5"/>
    <a:srgbClr val="383639"/>
    <a:srgbClr val="38363B"/>
    <a:srgbClr val="7F7F7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88" y="60"/>
      </p:cViewPr>
      <p:guideLst>
        <p:guide orient="horz" pos="2183"/>
        <p:guide pos="2880"/>
        <p:guide orient="horz" pos="346"/>
        <p:guide pos="272"/>
        <p:guide pos="5488"/>
        <p:guide pos="3833"/>
        <p:guide orient="horz" pos="3702"/>
        <p:guide pos="4173"/>
        <p:guide pos="1542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E007-173D-41D7-AEA4-C22F04A1A73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B5658-C105-4706-9A2F-599F5287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9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虽然能</a:t>
            </a:r>
            <a:r>
              <a:rPr lang="en-US" altLang="zh-CN" dirty="0"/>
              <a:t>100%</a:t>
            </a:r>
            <a:r>
              <a:rPr lang="zh-CN" altLang="en-US" dirty="0"/>
              <a:t>识别出硬件木马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B5658-C105-4706-9A2F-599F528706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5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这个论文提到的这个方法灵感来自于这种方法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B5658-C105-4706-9A2F-599F528706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76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HTH</a:t>
            </a:r>
            <a:r>
              <a:rPr lang="zh-CN" altLang="en-US" dirty="0"/>
              <a:t>插入会扰乱那个节点以及它附近节点之间的正确关系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B5658-C105-4706-9A2F-599F528706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8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在线监测技术可以在很大程度上避免电路噪声的干扰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而且各个检查逻辑（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）中的信息汇总输出需要一定的延时，因此可能在木马运行一段时间之后才能得知。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B5658-C105-4706-9A2F-599F528706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8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也有利用多参数来判别硬件木马的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B5658-C105-4706-9A2F-599F528706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5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也有利用多参数来判别硬件木马的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B5658-C105-4706-9A2F-599F528706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5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也有利用多参数来判别硬件木马的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B5658-C105-4706-9A2F-599F528706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7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4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.hiphotos.baidu.com/baike/w%3D268/sign=60243d351ed8bc3ec60801ccba8aa6c8/9345d688d43f8794a867c021d51b0ef41bd53a2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145382"/>
            <a:ext cx="6424840" cy="65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166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0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.hiphotos.baidu.com/baike/w%3D268/sign=60243d351ed8bc3ec60801ccba8aa6c8/9345d688d43f8794a867c021d51b0ef41bd53a2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93" y="241069"/>
            <a:ext cx="6515520" cy="66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101" y="-1933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1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7C3A-485C-4903-9BB5-487A74734653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4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2999877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硬件木马检测方法综述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905000" y="3429000"/>
            <a:ext cx="7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Survey on the Hardware Trojan Protection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93366" y="3895211"/>
            <a:ext cx="389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指导老师：史岗，朱子元，陈李维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624638" y="3895211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汇报人：王立敏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525069" y="276670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687" y="254312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39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在线监测技术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75" name="矩形 7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567925" y="6043839"/>
            <a:ext cx="728474" cy="529772"/>
            <a:chOff x="8567925" y="6043839"/>
            <a:chExt cx="728474" cy="529772"/>
          </a:xfrm>
        </p:grpSpPr>
        <p:sp>
          <p:nvSpPr>
            <p:cNvPr id="46" name="矩形 45"/>
            <p:cNvSpPr/>
            <p:nvPr/>
          </p:nvSpPr>
          <p:spPr>
            <a:xfrm>
              <a:off x="8720325" y="6043839"/>
              <a:ext cx="423675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567925" y="6043839"/>
              <a:ext cx="728474" cy="529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CC4BD4F-7ECB-49E2-B346-E99E3BFC8273}"/>
              </a:ext>
            </a:extLst>
          </p:cNvPr>
          <p:cNvSpPr txBox="1"/>
          <p:nvPr/>
        </p:nvSpPr>
        <p:spPr>
          <a:xfrm>
            <a:off x="562312" y="121732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在线监测技术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7005E3-EF36-44B2-AD8D-E1C2C08C114C}"/>
              </a:ext>
            </a:extLst>
          </p:cNvPr>
          <p:cNvSpPr txBox="1"/>
          <p:nvPr/>
        </p:nvSpPr>
        <p:spPr>
          <a:xfrm>
            <a:off x="562311" y="1718956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HTH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插入会扰乱某个节点（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Important 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）以及它附近节点之间的正确关系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监视有可能是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的模块的内部逻辑值，看输出是否与预期的结果相符合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99E9EE-6867-47CA-9973-E12CBCFC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26" y="2379354"/>
            <a:ext cx="4929716" cy="353506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242ABB9-FC41-417F-8A84-551822DC153A}"/>
              </a:ext>
            </a:extLst>
          </p:cNvPr>
          <p:cNvSpPr txBox="1"/>
          <p:nvPr/>
        </p:nvSpPr>
        <p:spPr>
          <a:xfrm>
            <a:off x="1725649" y="5961908"/>
            <a:ext cx="617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单路  若重要点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D=~B E=~C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D=E=1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双路   若存在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则输出为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否则输出为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2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在线监测技术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7" name="矩形 2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BEEE4B9-B47C-4969-BC89-0812D64D51CD}"/>
              </a:ext>
            </a:extLst>
          </p:cNvPr>
          <p:cNvSpPr txBox="1"/>
          <p:nvPr/>
        </p:nvSpPr>
        <p:spPr>
          <a:xfrm>
            <a:off x="604910" y="14489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在线监测技术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99C4DD-545B-49E7-B0F8-FBCA27E8C0E6}"/>
              </a:ext>
            </a:extLst>
          </p:cNvPr>
          <p:cNvSpPr txBox="1"/>
          <p:nvPr/>
        </p:nvSpPr>
        <p:spPr>
          <a:xfrm>
            <a:off x="604910" y="2744966"/>
            <a:ext cx="8115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这个方法的目的是发现暴露的错误，而不一定是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HTH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而且各个检查逻辑（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）中的信息汇总输出需要一定的延时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40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侧信道分析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7" name="矩形 2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BEEE4B9-B47C-4969-BC89-0812D64D51CD}"/>
              </a:ext>
            </a:extLst>
          </p:cNvPr>
          <p:cNvSpPr txBox="1"/>
          <p:nvPr/>
        </p:nvSpPr>
        <p:spPr>
          <a:xfrm>
            <a:off x="755650" y="145593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通过热图检测是否有硬件木马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99C4DD-545B-49E7-B0F8-FBCA27E8C0E6}"/>
              </a:ext>
            </a:extLst>
          </p:cNvPr>
          <p:cNvSpPr txBox="1"/>
          <p:nvPr/>
        </p:nvSpPr>
        <p:spPr>
          <a:xfrm>
            <a:off x="755650" y="2620932"/>
            <a:ext cx="8115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插入硬件木马将会增大温度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因此它将热图像拍下来然后比较测试芯片和黄金芯片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最终得到温差矩阵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如果没有硬件木马存在则温差几乎为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如果存在则基本大于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1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侧信道分析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7" name="矩形 2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BEEE4B9-B47C-4969-BC89-0812D64D51CD}"/>
              </a:ext>
            </a:extLst>
          </p:cNvPr>
          <p:cNvSpPr txBox="1"/>
          <p:nvPr/>
        </p:nvSpPr>
        <p:spPr>
          <a:xfrm>
            <a:off x="755650" y="145593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多参数的侧信道分析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99C4DD-545B-49E7-B0F8-FBCA27E8C0E6}"/>
              </a:ext>
            </a:extLst>
          </p:cNvPr>
          <p:cNvSpPr txBox="1"/>
          <p:nvPr/>
        </p:nvSpPr>
        <p:spPr>
          <a:xfrm>
            <a:off x="755650" y="2620932"/>
            <a:ext cx="8115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测试电流和频率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选择相同频率下工作的待测芯片和黄金芯片进行对比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如果不匹配度超出了阈值，则认为存在硬件木马。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3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1752129" y="1967126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3869679" y="1967126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161260" y="1967126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1650071" y="4260382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Information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67621" y="4260382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Design and Algorithm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59202" y="4260382"/>
            <a:ext cx="2313214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结论</a:t>
            </a:r>
            <a:endParaRPr lang="en-US" altLang="zh-CN" sz="2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Evaluation and Concludes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050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7" name="矩形 2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总结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BEEE4B9-B47C-4969-BC89-0812D64D51CD}"/>
              </a:ext>
            </a:extLst>
          </p:cNvPr>
          <p:cNvSpPr txBox="1"/>
          <p:nvPr/>
        </p:nvSpPr>
        <p:spPr>
          <a:xfrm>
            <a:off x="755650" y="14559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99C4DD-545B-49E7-B0F8-FBCA27E8C0E6}"/>
              </a:ext>
            </a:extLst>
          </p:cNvPr>
          <p:cNvSpPr txBox="1"/>
          <p:nvPr/>
        </p:nvSpPr>
        <p:spPr>
          <a:xfrm>
            <a:off x="755650" y="2620932"/>
            <a:ext cx="8115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目前硬件木马检测方案都有所限制</a:t>
            </a:r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需要黄金芯片</a:t>
            </a:r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只能检测大硬件木马或者小硬件木马</a:t>
            </a:r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dirty="0"/>
          </a:p>
          <a:p>
            <a:r>
              <a:rPr lang="zh-CN" altLang="zh-CN" dirty="0"/>
              <a:t>机器学习</a:t>
            </a:r>
            <a:r>
              <a:rPr lang="zh-CN" altLang="en-US" dirty="0"/>
              <a:t>新方法 </a:t>
            </a:r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zh-CN" dirty="0"/>
              <a:t>硬件样本数据库的缺乏等原因</a:t>
            </a:r>
            <a:endParaRPr lang="en-US" altLang="zh-CN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CN" altLang="en-US" dirty="0"/>
              <a:t>并不成熟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97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2721114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谢谢聆听！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905000" y="3429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 for listening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624638" y="3895211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汇报人：王立敏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525069" y="276670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687" y="254312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2B15AA-F4F4-44AB-ABF1-FC0B73D5EB0D}"/>
              </a:ext>
            </a:extLst>
          </p:cNvPr>
          <p:cNvSpPr txBox="1"/>
          <p:nvPr/>
        </p:nvSpPr>
        <p:spPr>
          <a:xfrm>
            <a:off x="3193366" y="3895211"/>
            <a:ext cx="389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指导老师：史岗，朱子元，陈李维</a:t>
            </a:r>
          </a:p>
        </p:txBody>
      </p:sp>
    </p:spTree>
    <p:extLst>
      <p:ext uri="{BB962C8B-B14F-4D97-AF65-F5344CB8AC3E}">
        <p14:creationId xmlns:p14="http://schemas.microsoft.com/office/powerpoint/2010/main" val="4201672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3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1565349" y="1892754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3682899" y="1892754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5902507" y="1892754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1463291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en-US" altLang="zh-CN" sz="2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Information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80841" y="4186010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Design and Algorithm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00449" y="4186010"/>
            <a:ext cx="2313214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结论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Evaluation and Concludes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安全问题瞩目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1800" y="1723978"/>
            <a:ext cx="8280400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近些年来，由于集成电路的设计复杂度不断提升，以及经济全球化浪潮推动的分工细化，使得集成电路设计中的各个环节都可能受到安全威胁。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FD7B53-909F-45C4-A6A2-345C00318C54}"/>
              </a:ext>
            </a:extLst>
          </p:cNvPr>
          <p:cNvSpPr txBox="1"/>
          <p:nvPr/>
        </p:nvSpPr>
        <p:spPr>
          <a:xfrm>
            <a:off x="1356556" y="3244334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功能设计环节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引用第三方的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核来方便我们的工作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68FBB8-D33A-4AC7-81F1-A14A615B2BEB}"/>
              </a:ext>
            </a:extLst>
          </p:cNvPr>
          <p:cNvSpPr txBox="1"/>
          <p:nvPr/>
        </p:nvSpPr>
        <p:spPr>
          <a:xfrm>
            <a:off x="1359784" y="3726461"/>
            <a:ext cx="611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物理设计环节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也可能修改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或者门级网表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661943-C5D0-43E0-B484-9E298B6DB600}"/>
              </a:ext>
            </a:extLst>
          </p:cNvPr>
          <p:cNvSpPr txBox="1"/>
          <p:nvPr/>
        </p:nvSpPr>
        <p:spPr>
          <a:xfrm>
            <a:off x="1356556" y="4208588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测试制造环节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不可信的生产厂商会修改或者添加一些额外的部件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安全问题瞩目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8565A6-E2CA-4A8E-81B7-EAC269995B7B}"/>
              </a:ext>
            </a:extLst>
          </p:cNvPr>
          <p:cNvSpPr txBox="1"/>
          <p:nvPr/>
        </p:nvSpPr>
        <p:spPr>
          <a:xfrm>
            <a:off x="116368" y="2061541"/>
            <a:ext cx="7648998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硬件木马分为两部分，触发器和载荷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用于激活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内部激活（大的计数器，片上传感器输出）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=&gt;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外部激活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特定的输入，输入序列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载荷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硬件木马将很可能导致电路的参数改变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将完全修改电路的功能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增大电路的能量消耗</a:t>
            </a:r>
          </a:p>
        </p:txBody>
      </p:sp>
    </p:spTree>
    <p:extLst>
      <p:ext uri="{BB962C8B-B14F-4D97-AF65-F5344CB8AC3E}">
        <p14:creationId xmlns:p14="http://schemas.microsoft.com/office/powerpoint/2010/main" val="40416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1794333" y="1920889"/>
            <a:ext cx="1944000" cy="1944000"/>
            <a:chOff x="456294" y="1959430"/>
            <a:chExt cx="2148114" cy="2148114"/>
          </a:xfrm>
        </p:grpSpPr>
        <p:sp>
          <p:nvSpPr>
            <p:cNvPr id="2" name="椭圆 1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3911883" y="1920889"/>
            <a:ext cx="1944000" cy="1944000"/>
            <a:chOff x="2492224" y="1959430"/>
            <a:chExt cx="2148114" cy="2148114"/>
          </a:xfrm>
        </p:grpSpPr>
        <p:sp>
          <p:nvSpPr>
            <p:cNvPr id="40" name="椭圆 39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131491" y="1920889"/>
            <a:ext cx="1944000" cy="1944000"/>
            <a:chOff x="6564085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1692275" y="4214145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Information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09825" y="4214145"/>
            <a:ext cx="2148116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endParaRPr lang="en-US" altLang="zh-CN" sz="2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Design and Algorithm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29433" y="4214145"/>
            <a:ext cx="2313214" cy="77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结论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Evaluation and Concludes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496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硬件木马分类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30" name="矩形 29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1EAE8C-A51C-4BE2-81C3-E2D8490A7D91}"/>
              </a:ext>
            </a:extLst>
          </p:cNvPr>
          <p:cNvSpPr txBox="1"/>
          <p:nvPr/>
        </p:nvSpPr>
        <p:spPr>
          <a:xfrm>
            <a:off x="755650" y="15193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685B83-C0F3-4303-A0F2-F1BA2EE5E65A}"/>
              </a:ext>
            </a:extLst>
          </p:cNvPr>
          <p:cNvSpPr/>
          <p:nvPr/>
        </p:nvSpPr>
        <p:spPr>
          <a:xfrm>
            <a:off x="887998" y="2623912"/>
            <a:ext cx="60139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硬件木马按照功能的不同可分为许多不同的类型，且会造成许多不可控制的后果。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后门型的硬件木马可以泄露芯片中的敏感信息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破坏型木马可以改变电路原有的功能，甚至使原有电路不再工作。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检测方案分类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30" name="矩形 29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1EAE8C-A51C-4BE2-81C3-E2D8490A7D91}"/>
              </a:ext>
            </a:extLst>
          </p:cNvPr>
          <p:cNvSpPr txBox="1"/>
          <p:nvPr/>
        </p:nvSpPr>
        <p:spPr>
          <a:xfrm>
            <a:off x="755650" y="15193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685B83-C0F3-4303-A0F2-F1BA2EE5E65A}"/>
              </a:ext>
            </a:extLst>
          </p:cNvPr>
          <p:cNvSpPr/>
          <p:nvPr/>
        </p:nvSpPr>
        <p:spPr>
          <a:xfrm>
            <a:off x="755650" y="2363435"/>
            <a:ext cx="6013939" cy="3410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zh-CN" altLang="zh-CN" dirty="0"/>
              <a:t>硬件木马检测大致分为三类</a:t>
            </a:r>
            <a:endParaRPr lang="en-US" altLang="zh-CN" dirty="0"/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endParaRPr lang="en-US" altLang="zh-CN" dirty="0"/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dirty="0"/>
              <a:t>1. </a:t>
            </a:r>
            <a:r>
              <a:rPr lang="zh-CN" altLang="zh-CN" dirty="0"/>
              <a:t>破坏性检测</a:t>
            </a:r>
            <a:endParaRPr lang="en-US" altLang="zh-CN" dirty="0"/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逆向工程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endParaRPr lang="en-US" altLang="zh-CN" dirty="0"/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dirty="0"/>
              <a:t>2. </a:t>
            </a:r>
            <a:r>
              <a:rPr lang="zh-CN" altLang="zh-CN" dirty="0"/>
              <a:t>非破坏性检测</a:t>
            </a:r>
            <a:endParaRPr lang="en-US" altLang="zh-CN" dirty="0"/>
          </a:p>
          <a:p>
            <a:pPr indent="266700" algn="just">
              <a:lnSpc>
                <a:spcPts val="2000"/>
              </a:lnSpc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ATPG</a:t>
            </a:r>
          </a:p>
          <a:p>
            <a:pPr indent="266700" algn="just">
              <a:lnSpc>
                <a:spcPts val="2000"/>
              </a:lnSpc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在线监测技术</a:t>
            </a:r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endParaRPr lang="en-US" altLang="zh-CN" dirty="0"/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dirty="0"/>
              <a:t>3. </a:t>
            </a:r>
            <a:r>
              <a:rPr lang="zh-CN" altLang="zh-CN" dirty="0"/>
              <a:t>侧信道信号分析方法</a:t>
            </a:r>
            <a:endParaRPr lang="en-US" altLang="zh-CN" dirty="0"/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通过热图判断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通过电流和频率判断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逆向工程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7" name="矩形 2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BEEE4B9-B47C-4969-BC89-0812D64D51CD}"/>
              </a:ext>
            </a:extLst>
          </p:cNvPr>
          <p:cNvSpPr txBox="1"/>
          <p:nvPr/>
        </p:nvSpPr>
        <p:spPr>
          <a:xfrm>
            <a:off x="604910" y="14489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99C4DD-545B-49E7-B0F8-FBCA27E8C0E6}"/>
              </a:ext>
            </a:extLst>
          </p:cNvPr>
          <p:cNvSpPr txBox="1"/>
          <p:nvPr/>
        </p:nvSpPr>
        <p:spPr>
          <a:xfrm>
            <a:off x="604910" y="2182258"/>
            <a:ext cx="8115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将芯片打开，并且在显微镜下将芯片的每一层结构观察并记录下来，最终再根据自己看到的图还原出原始的设计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时间成本太高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破坏芯片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需要黄金芯片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6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20325" y="6043839"/>
            <a:ext cx="423675" cy="529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3550" y="39277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ATPG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7" name="矩形 2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BEEE4B9-B47C-4969-BC89-0812D64D51CD}"/>
              </a:ext>
            </a:extLst>
          </p:cNvPr>
          <p:cNvSpPr txBox="1"/>
          <p:nvPr/>
        </p:nvSpPr>
        <p:spPr>
          <a:xfrm>
            <a:off x="604910" y="1448972"/>
            <a:ext cx="721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ATPG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 Test Pattern generation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99C4DD-545B-49E7-B0F8-FBCA27E8C0E6}"/>
              </a:ext>
            </a:extLst>
          </p:cNvPr>
          <p:cNvSpPr txBox="1"/>
          <p:nvPr/>
        </p:nvSpPr>
        <p:spPr>
          <a:xfrm>
            <a:off x="604910" y="2182258"/>
            <a:ext cx="8115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基于侧信道分析的测试技术，通过在芯片入口处施加激励，然后检查输出，如果输出与预期不同，则说明是个电路缺陷或者是个木马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这个方法的目的是发现暴露的错误，而不一定是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HTH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它的逻辑测试尽力确保生成的测试向量覆盖触发条件，然而硬件木马设计出来就是难以触发的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侧信道信号从实验噪声和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处理噪声中分离出来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2991</TotalTime>
  <Words>842</Words>
  <Application>Microsoft Office PowerPoint</Application>
  <PresentationFormat>全屏显示(4:3)</PresentationFormat>
  <Paragraphs>161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王 立敏</cp:lastModifiedBy>
  <cp:revision>493</cp:revision>
  <dcterms:created xsi:type="dcterms:W3CDTF">2014-11-08T02:42:27Z</dcterms:created>
  <dcterms:modified xsi:type="dcterms:W3CDTF">2018-05-28T17:19:35Z</dcterms:modified>
</cp:coreProperties>
</file>