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387" r:id="rId4"/>
    <p:sldId id="388" r:id="rId5"/>
    <p:sldId id="389" r:id="rId6"/>
    <p:sldId id="390" r:id="rId7"/>
    <p:sldId id="257" r:id="rId8"/>
    <p:sldId id="386" r:id="rId9"/>
    <p:sldId id="260" r:id="rId10"/>
    <p:sldId id="259" r:id="rId11"/>
    <p:sldId id="38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D587FD-93FA-4A47-840B-31F7188D0E1F}" type="datetimeFigureOut">
              <a:rPr lang="zh-CN" altLang="en-US" smtClean="0"/>
              <a:pPr/>
              <a:t>2018-3-7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iutong9017@iie.ac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henliwei@iie.ac.c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henliwei@iie.ac.c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chenliwei@iie.ac.c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1142984"/>
            <a:ext cx="6715172" cy="2928958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计算机体系结构安全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46" y="5286388"/>
            <a:ext cx="6172200" cy="87153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中国科学院 信息工程研究所</a:t>
            </a:r>
            <a:endParaRPr lang="zh-CN" altLang="en-US" sz="32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357422" y="4357694"/>
            <a:ext cx="5886448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课程特色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授课教师来自第一线的研究队伍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信息工程研究所，第五研究室，计算机系统安全组（</a:t>
            </a:r>
            <a:r>
              <a:rPr lang="en-US" altLang="zh-CN" sz="2900" b="1" dirty="0" smtClean="0"/>
              <a:t>CAS</a:t>
            </a:r>
            <a:r>
              <a:rPr lang="zh-CN" altLang="en-US" sz="2900" b="1" dirty="0" smtClean="0"/>
              <a:t>组）</a:t>
            </a:r>
            <a:endParaRPr lang="en-US" altLang="zh-CN" sz="2900" b="1" dirty="0" smtClean="0"/>
          </a:p>
          <a:p>
            <a:r>
              <a:rPr lang="zh-CN" altLang="en-US" sz="3200" b="1" dirty="0" smtClean="0"/>
              <a:t>实际工作：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研制国产安全计算机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评估国产计算机系统的安全性（处理器，操作系统等）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研究计算机系统的安全防御技术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课程特色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b="1" dirty="0" smtClean="0"/>
              <a:t>没有教材，以讲义为主，同时推荐经典论文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课程内容来自我们实际的研究工作，紧密结合实际研究内容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课程内容新颖，比其他课程更加深入，国内还没有类似的课程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跟踪学习国际最新的研究进展，是非常前沿的研究内容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让大家能够提前熟悉学术研究，推荐阅读经典论文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主要内容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课程简介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授课教师简介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授课教师：史岗，朱子元，陈李维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助教：柳童，</a:t>
            </a:r>
            <a:r>
              <a:rPr lang="en-US" altLang="zh-CN" sz="3200" b="1" dirty="0" smtClean="0">
                <a:hlinkClick r:id="rId2"/>
              </a:rPr>
              <a:t>liutong9017@iie.ac.cn</a:t>
            </a:r>
          </a:p>
          <a:p>
            <a:r>
              <a:rPr lang="zh-CN" altLang="en-US" sz="3200" b="1" dirty="0" smtClean="0"/>
              <a:t>学习交流</a:t>
            </a:r>
            <a:r>
              <a:rPr lang="en-US" altLang="zh-CN" sz="3200" b="1" dirty="0" smtClean="0"/>
              <a:t>QQ</a:t>
            </a:r>
            <a:r>
              <a:rPr lang="zh-CN" altLang="en-US" sz="3200" b="1" dirty="0" smtClean="0"/>
              <a:t>群：</a:t>
            </a:r>
            <a:r>
              <a:rPr lang="en-US" altLang="zh-CN" sz="3200" b="1" dirty="0" smtClean="0"/>
              <a:t>301296133</a:t>
            </a:r>
            <a:r>
              <a:rPr lang="zh-CN" altLang="en-US" sz="3200" b="1" dirty="0" smtClean="0"/>
              <a:t>（计算机体系结构安全）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授课教师简介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史岗：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主讲教师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正高级工程师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信息工程研究所，第五研究室副主任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研究领域：计算机系统安全，尤其关注整机系统安全</a:t>
            </a:r>
            <a:endParaRPr lang="en-US" altLang="zh-CN" sz="2900" b="1" dirty="0" smtClean="0"/>
          </a:p>
          <a:p>
            <a:pPr lvl="1"/>
            <a:r>
              <a:rPr lang="en-US" altLang="zh-CN" sz="2900" b="1" dirty="0" smtClean="0">
                <a:hlinkClick r:id="rId2"/>
              </a:rPr>
              <a:t>shigang@iie.ac.cn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授课教师简介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朱子元：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副研究员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信息工程研究所，第五研究室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研究领域：计算机系统安全，尤其关注处理器安全设计</a:t>
            </a:r>
            <a:endParaRPr lang="en-US" altLang="zh-CN" sz="2900" b="1" dirty="0" smtClean="0"/>
          </a:p>
          <a:p>
            <a:pPr lvl="1"/>
            <a:r>
              <a:rPr lang="en-US" altLang="zh-CN" sz="2900" b="1" dirty="0" smtClean="0">
                <a:hlinkClick r:id="rId2"/>
              </a:rPr>
              <a:t>zhuziyuan@iie.ac.cn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授课教师简介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陈李维：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助理研究员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信息工程研究所，第五研究室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研究领域：计算机系统安全，尤其关注系统运行时安全，软硬件协同设计</a:t>
            </a:r>
            <a:endParaRPr lang="en-US" altLang="zh-CN" sz="2900" b="1" dirty="0" smtClean="0"/>
          </a:p>
          <a:p>
            <a:pPr lvl="1"/>
            <a:r>
              <a:rPr lang="en-US" altLang="zh-CN" sz="2900" b="1" dirty="0" smtClean="0">
                <a:hlinkClick r:id="rId2"/>
              </a:rPr>
              <a:t>chenliwei@iie.ac.cn</a:t>
            </a:r>
            <a:endParaRPr lang="en-US" altLang="zh-CN" sz="2900" b="1" dirty="0" smtClean="0"/>
          </a:p>
          <a:p>
            <a:pPr lvl="1"/>
            <a:r>
              <a:rPr lang="en-US" altLang="zh-CN" sz="2900" b="1" dirty="0" smtClean="0"/>
              <a:t>2014</a:t>
            </a:r>
            <a:r>
              <a:rPr lang="zh-CN" altLang="en-US" sz="2900" b="1" dirty="0" smtClean="0"/>
              <a:t>年，博士，毕业于中科院计算所，计算机系统结构专业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课程简介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课程名称：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计算机体系结构安全</a:t>
            </a:r>
            <a:r>
              <a:rPr lang="en-US" altLang="zh-CN" sz="3200" b="1" dirty="0" smtClean="0"/>
              <a:t>》</a:t>
            </a:r>
          </a:p>
          <a:p>
            <a:r>
              <a:rPr lang="zh-CN" altLang="en-US" sz="3200" b="1" dirty="0" smtClean="0"/>
              <a:t>第二次开课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主要讲述计算机系统安全（结构</a:t>
            </a:r>
            <a:r>
              <a:rPr lang="en-US" altLang="zh-CN" sz="3200" b="1" dirty="0" smtClean="0"/>
              <a:t>+</a:t>
            </a:r>
            <a:r>
              <a:rPr lang="zh-CN" altLang="en-US" sz="3200" b="1" dirty="0" smtClean="0"/>
              <a:t>安全）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前置知识：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计算机系统结构，</a:t>
            </a:r>
            <a:r>
              <a:rPr lang="en-US" altLang="zh-CN" sz="2900" b="1" dirty="0" smtClean="0"/>
              <a:t>C</a:t>
            </a:r>
            <a:r>
              <a:rPr lang="zh-CN" altLang="en-US" sz="2900" b="1" dirty="0" smtClean="0"/>
              <a:t>语言编程和调试，汇编语言基础，</a:t>
            </a:r>
            <a:r>
              <a:rPr lang="en-US" altLang="zh-CN" sz="2900" b="1" dirty="0" smtClean="0"/>
              <a:t>Linux</a:t>
            </a:r>
            <a:r>
              <a:rPr lang="zh-CN" altLang="en-US" sz="2900" b="1" dirty="0" smtClean="0"/>
              <a:t>操作系统的基本使用，信息安全基础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课程内容安排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学分，</a:t>
            </a:r>
            <a:r>
              <a:rPr lang="en-US" altLang="zh-CN" sz="3200" b="1" dirty="0" smtClean="0"/>
              <a:t>40</a:t>
            </a:r>
            <a:r>
              <a:rPr lang="zh-CN" altLang="en-US" sz="3200" b="1" dirty="0" smtClean="0"/>
              <a:t>学时，</a:t>
            </a:r>
            <a:r>
              <a:rPr lang="en-US" altLang="zh-CN" sz="3200" b="1" dirty="0" smtClean="0"/>
              <a:t>14</a:t>
            </a:r>
            <a:r>
              <a:rPr lang="zh-CN" altLang="en-US" sz="3200" b="1" dirty="0" smtClean="0"/>
              <a:t>节课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课程内容：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第</a:t>
            </a:r>
            <a:r>
              <a:rPr lang="en-US" altLang="zh-CN" sz="2900" b="1" dirty="0" smtClean="0"/>
              <a:t>1-2</a:t>
            </a:r>
            <a:r>
              <a:rPr lang="zh-CN" altLang="en-US" sz="2900" b="1" dirty="0" smtClean="0"/>
              <a:t>讲：计算机系统安全介绍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第</a:t>
            </a:r>
            <a:r>
              <a:rPr lang="en-US" altLang="zh-CN" sz="2900" b="1" dirty="0" smtClean="0"/>
              <a:t>3-9</a:t>
            </a:r>
            <a:r>
              <a:rPr lang="zh-CN" altLang="en-US" sz="2900" b="1" dirty="0" smtClean="0"/>
              <a:t>讲：内存漏洞和系统运行时安全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第</a:t>
            </a:r>
            <a:r>
              <a:rPr lang="en-US" altLang="zh-CN" sz="2900" b="1" dirty="0" smtClean="0"/>
              <a:t>10-12</a:t>
            </a:r>
            <a:r>
              <a:rPr lang="zh-CN" altLang="en-US" sz="2900" b="1" dirty="0" smtClean="0"/>
              <a:t>讲：处理器和集成电路安全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第</a:t>
            </a:r>
            <a:r>
              <a:rPr lang="en-US" altLang="zh-CN" sz="2900" b="1" dirty="0" smtClean="0"/>
              <a:t>13-14</a:t>
            </a:r>
            <a:r>
              <a:rPr lang="zh-CN" altLang="en-US" sz="2900" b="1" dirty="0" smtClean="0"/>
              <a:t>讲：大作业展示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课程考核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没有期末考试，平时作业：阅读论文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考勤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课堂表现：</a:t>
            </a:r>
            <a:r>
              <a:rPr lang="en-US" altLang="zh-CN" sz="2800" b="1" dirty="0" smtClean="0"/>
              <a:t>10%</a:t>
            </a:r>
          </a:p>
          <a:p>
            <a:r>
              <a:rPr lang="zh-CN" altLang="en-US" sz="2800" b="1" dirty="0" smtClean="0"/>
              <a:t>大作业</a:t>
            </a:r>
            <a:r>
              <a:rPr lang="zh-CN" altLang="en-US" sz="2800" b="1" dirty="0" smtClean="0">
                <a:sym typeface="Wingdings" pitchFamily="2" charset="2"/>
              </a:rPr>
              <a:t>：（综述论文</a:t>
            </a:r>
            <a:r>
              <a:rPr lang="en-US" altLang="zh-CN" sz="2800" b="1" dirty="0" smtClean="0">
                <a:sym typeface="Wingdings" pitchFamily="2" charset="2"/>
              </a:rPr>
              <a:t>50% + </a:t>
            </a:r>
            <a:r>
              <a:rPr lang="zh-CN" altLang="en-US" sz="2800" b="1" dirty="0" smtClean="0">
                <a:sym typeface="Wingdings" pitchFamily="2" charset="2"/>
              </a:rPr>
              <a:t>实验设计</a:t>
            </a:r>
            <a:r>
              <a:rPr lang="en-US" altLang="zh-CN" sz="2800" b="1" dirty="0" smtClean="0">
                <a:sym typeface="Wingdings" pitchFamily="2" charset="2"/>
              </a:rPr>
              <a:t>40</a:t>
            </a:r>
            <a:r>
              <a:rPr lang="en-US" altLang="zh-CN" sz="2800" b="1" dirty="0" smtClean="0">
                <a:sym typeface="Wingdings" pitchFamily="2" charset="2"/>
              </a:rPr>
              <a:t>%</a:t>
            </a:r>
            <a:r>
              <a:rPr lang="zh-CN" altLang="en-US" sz="2800" b="1" dirty="0" smtClean="0">
                <a:sym typeface="Wingdings" pitchFamily="2" charset="2"/>
              </a:rPr>
              <a:t>）</a:t>
            </a:r>
            <a:endParaRPr lang="en-US" altLang="zh-CN" sz="2800" b="1" dirty="0" smtClean="0"/>
          </a:p>
          <a:p>
            <a:pPr lvl="1"/>
            <a:r>
              <a:rPr lang="en-US" altLang="zh-CN" sz="2500" b="1" dirty="0" smtClean="0"/>
              <a:t>1</a:t>
            </a:r>
            <a:r>
              <a:rPr lang="zh-CN" altLang="en-US" sz="2500" b="1" dirty="0" smtClean="0"/>
              <a:t>）根据平时阅读论文，写一个论文综述，并在课程上进行展示（</a:t>
            </a:r>
            <a:r>
              <a:rPr lang="en-US" altLang="zh-CN" sz="2500" b="1" dirty="0" smtClean="0"/>
              <a:t>50%</a:t>
            </a:r>
            <a:r>
              <a:rPr lang="zh-CN" altLang="en-US" sz="2500" b="1" dirty="0" smtClean="0"/>
              <a:t>）</a:t>
            </a:r>
            <a:endParaRPr lang="en-US" altLang="zh-CN" sz="2500" b="1" dirty="0" smtClean="0"/>
          </a:p>
          <a:p>
            <a:pPr lvl="1"/>
            <a:r>
              <a:rPr lang="en-US" altLang="zh-CN" sz="2500" b="1" dirty="0" smtClean="0"/>
              <a:t>2.1</a:t>
            </a:r>
            <a:r>
              <a:rPr lang="zh-CN" altLang="en-US" sz="2500" b="1" dirty="0" smtClean="0"/>
              <a:t>）根据课程学习内容，按照要求设计一个漏洞程序，然后再设计一个攻击程序</a:t>
            </a:r>
            <a:r>
              <a:rPr lang="zh-CN" altLang="en-US" sz="2500" b="1" dirty="0" smtClean="0"/>
              <a:t>攻击该漏洞</a:t>
            </a:r>
            <a:r>
              <a:rPr lang="zh-CN" altLang="en-US" sz="2500" b="1" dirty="0" smtClean="0"/>
              <a:t>程序（二选一，</a:t>
            </a:r>
            <a:r>
              <a:rPr lang="en-US" altLang="zh-CN" sz="2500" b="1" dirty="0" smtClean="0"/>
              <a:t>40%</a:t>
            </a:r>
            <a:r>
              <a:rPr lang="zh-CN" altLang="en-US" sz="2500" b="1" dirty="0" smtClean="0"/>
              <a:t>）</a:t>
            </a:r>
            <a:endParaRPr lang="en-US" altLang="zh-CN" sz="2500" b="1" dirty="0" smtClean="0"/>
          </a:p>
          <a:p>
            <a:pPr lvl="1"/>
            <a:r>
              <a:rPr lang="en-US" altLang="zh-CN" sz="2500" b="1" dirty="0" smtClean="0"/>
              <a:t>2.2</a:t>
            </a:r>
            <a:r>
              <a:rPr lang="zh-CN" altLang="en-US" sz="2500" b="1" dirty="0" smtClean="0"/>
              <a:t>）根据课程学习内容，在处理器模拟器</a:t>
            </a:r>
            <a:r>
              <a:rPr lang="zh-CN" altLang="en-US" sz="2500" b="1" dirty="0" smtClean="0"/>
              <a:t>中实现</a:t>
            </a:r>
            <a:r>
              <a:rPr lang="zh-CN" altLang="en-US" sz="2500" b="1" dirty="0" smtClean="0"/>
              <a:t>一个安全机制，能够防御某种特定的攻击（二选一，</a:t>
            </a:r>
            <a:r>
              <a:rPr lang="en-US" altLang="zh-CN" sz="2500" b="1" dirty="0" smtClean="0"/>
              <a:t>40%</a:t>
            </a:r>
            <a:r>
              <a:rPr lang="zh-CN" altLang="en-US" sz="2500" b="1" dirty="0" smtClean="0"/>
              <a:t>）</a:t>
            </a:r>
            <a:endParaRPr lang="en-US" altLang="zh-C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9190</TotalTime>
  <Words>461</Words>
  <Application>Microsoft Office PowerPoint</Application>
  <PresentationFormat>全屏显示(4:3)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凸显</vt:lpstr>
      <vt:lpstr>计算机体系结构安全</vt:lpstr>
      <vt:lpstr>主要内容</vt:lpstr>
      <vt:lpstr>授课教师简介</vt:lpstr>
      <vt:lpstr>授课教师简介</vt:lpstr>
      <vt:lpstr>授课教师简介</vt:lpstr>
      <vt:lpstr>授课教师简介</vt:lpstr>
      <vt:lpstr>课程简介</vt:lpstr>
      <vt:lpstr>课程内容安排</vt:lpstr>
      <vt:lpstr>课程考核</vt:lpstr>
      <vt:lpstr>课程特色</vt:lpstr>
      <vt:lpstr>课程特色</vt:lpstr>
    </vt:vector>
  </TitlesOfParts>
  <Company>iie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chenliwei</dc:creator>
  <cp:lastModifiedBy>unknown</cp:lastModifiedBy>
  <cp:revision>256</cp:revision>
  <dcterms:created xsi:type="dcterms:W3CDTF">2016-12-26T02:59:20Z</dcterms:created>
  <dcterms:modified xsi:type="dcterms:W3CDTF">2018-03-07T12:03:12Z</dcterms:modified>
</cp:coreProperties>
</file>