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372" r:id="rId3"/>
    <p:sldId id="382" r:id="rId4"/>
    <p:sldId id="273" r:id="rId5"/>
    <p:sldId id="290" r:id="rId6"/>
    <p:sldId id="291" r:id="rId7"/>
    <p:sldId id="401" r:id="rId8"/>
    <p:sldId id="261" r:id="rId9"/>
    <p:sldId id="379" r:id="rId10"/>
    <p:sldId id="380" r:id="rId11"/>
    <p:sldId id="274" r:id="rId12"/>
    <p:sldId id="262" r:id="rId13"/>
    <p:sldId id="275" r:id="rId14"/>
    <p:sldId id="314" r:id="rId15"/>
    <p:sldId id="389" r:id="rId16"/>
    <p:sldId id="390" r:id="rId17"/>
    <p:sldId id="324" r:id="rId18"/>
    <p:sldId id="373" r:id="rId19"/>
    <p:sldId id="325" r:id="rId20"/>
    <p:sldId id="293" r:id="rId21"/>
    <p:sldId id="294" r:id="rId22"/>
    <p:sldId id="295" r:id="rId23"/>
    <p:sldId id="393" r:id="rId24"/>
    <p:sldId id="292" r:id="rId25"/>
    <p:sldId id="374" r:id="rId26"/>
    <p:sldId id="333" r:id="rId27"/>
    <p:sldId id="330" r:id="rId28"/>
    <p:sldId id="345" r:id="rId29"/>
    <p:sldId id="332" r:id="rId30"/>
    <p:sldId id="346" r:id="rId31"/>
    <p:sldId id="394" r:id="rId32"/>
    <p:sldId id="348" r:id="rId33"/>
    <p:sldId id="347" r:id="rId34"/>
    <p:sldId id="313" r:id="rId35"/>
    <p:sldId id="297" r:id="rId36"/>
    <p:sldId id="311" r:id="rId37"/>
    <p:sldId id="309" r:id="rId38"/>
    <p:sldId id="312" r:id="rId39"/>
    <p:sldId id="310" r:id="rId40"/>
    <p:sldId id="375" r:id="rId41"/>
    <p:sldId id="356" r:id="rId42"/>
    <p:sldId id="383" r:id="rId43"/>
    <p:sldId id="385" r:id="rId44"/>
    <p:sldId id="386" r:id="rId45"/>
    <p:sldId id="387" r:id="rId46"/>
    <p:sldId id="357" r:id="rId47"/>
    <p:sldId id="358" r:id="rId48"/>
    <p:sldId id="376" r:id="rId49"/>
    <p:sldId id="395" r:id="rId50"/>
    <p:sldId id="359" r:id="rId51"/>
    <p:sldId id="388" r:id="rId52"/>
    <p:sldId id="377" r:id="rId53"/>
    <p:sldId id="399" r:id="rId54"/>
    <p:sldId id="400" r:id="rId55"/>
    <p:sldId id="337" r:id="rId56"/>
    <p:sldId id="396" r:id="rId57"/>
    <p:sldId id="351" r:id="rId58"/>
    <p:sldId id="397" r:id="rId59"/>
    <p:sldId id="392" r:id="rId60"/>
    <p:sldId id="402" r:id="rId61"/>
    <p:sldId id="354" r:id="rId62"/>
    <p:sldId id="360" r:id="rId63"/>
    <p:sldId id="398" r:id="rId64"/>
    <p:sldId id="378" r:id="rId65"/>
    <p:sldId id="282" r:id="rId66"/>
    <p:sldId id="271"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6D587FD-93FA-4A47-840B-31F7188D0E1F}" type="datetimeFigureOut">
              <a:rPr lang="zh-CN" altLang="en-US" smtClean="0"/>
              <a:pPr/>
              <a:t>2018-3-7</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F52F9E6-4838-4EC6-BBFA-81038A42BFA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26D587FD-93FA-4A47-840B-31F7188D0E1F}" type="datetimeFigureOut">
              <a:rPr lang="zh-CN" altLang="en-US" smtClean="0"/>
              <a:pPr/>
              <a:t>2018-3-7</a:t>
            </a:fld>
            <a:endParaRPr lang="zh-CN" altLang="en-US"/>
          </a:p>
        </p:txBody>
      </p:sp>
      <p:sp>
        <p:nvSpPr>
          <p:cNvPr id="9" name="灯片编号占位符 8"/>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6D587FD-93FA-4A47-840B-31F7188D0E1F}" type="datetimeFigureOut">
              <a:rPr lang="zh-CN" altLang="en-US" smtClean="0"/>
              <a:pPr/>
              <a:t>2018-3-7</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F52F9E6-4838-4EC6-BBFA-81038A42BF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6D587FD-93FA-4A47-840B-31F7188D0E1F}"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26D587FD-93FA-4A47-840B-31F7188D0E1F}" type="datetimeFigureOut">
              <a:rPr lang="zh-CN" altLang="en-US" smtClean="0"/>
              <a:pPr/>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26D587FD-93FA-4A47-840B-31F7188D0E1F}" type="datetimeFigureOut">
              <a:rPr lang="zh-CN" altLang="en-US" smtClean="0"/>
              <a:pPr/>
              <a:t>2018-3-7</a:t>
            </a:fld>
            <a:endParaRPr lang="zh-CN" altLang="en-US"/>
          </a:p>
        </p:txBody>
      </p:sp>
      <p:sp>
        <p:nvSpPr>
          <p:cNvPr id="7" name="灯片编号占位符 6"/>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587FD-93FA-4A47-840B-31F7188D0E1F}" type="datetimeFigureOut">
              <a:rPr lang="zh-CN" altLang="en-US" smtClean="0"/>
              <a:pPr/>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26D587FD-93FA-4A47-840B-31F7188D0E1F}" type="datetimeFigureOut">
              <a:rPr lang="zh-CN" altLang="en-US" smtClean="0"/>
              <a:pPr/>
              <a:t>2018-3-7</a:t>
            </a:fld>
            <a:endParaRPr lang="zh-CN" altLang="en-US"/>
          </a:p>
        </p:txBody>
      </p:sp>
      <p:sp>
        <p:nvSpPr>
          <p:cNvPr id="22" name="灯片编号占位符 21"/>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6D587FD-93FA-4A47-840B-31F7188D0E1F}" type="datetimeFigureOut">
              <a:rPr lang="zh-CN" altLang="en-US" smtClean="0"/>
              <a:pPr/>
              <a:t>2018-3-7</a:t>
            </a:fld>
            <a:endParaRPr lang="zh-CN" altLang="en-US"/>
          </a:p>
        </p:txBody>
      </p:sp>
      <p:sp>
        <p:nvSpPr>
          <p:cNvPr id="18" name="灯片编号占位符 17"/>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D587FD-93FA-4A47-840B-31F7188D0E1F}" type="datetimeFigureOut">
              <a:rPr lang="zh-CN" altLang="en-US" smtClean="0"/>
              <a:pPr/>
              <a:t>2018-3-7</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2F9E6-4838-4EC6-BBFA-81038A42B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4546" y="1142984"/>
            <a:ext cx="6172200" cy="2928958"/>
          </a:xfrm>
        </p:spPr>
        <p:txBody>
          <a:bodyPr>
            <a:noAutofit/>
          </a:bodyPr>
          <a:lstStyle/>
          <a:p>
            <a:pPr algn="ctr"/>
            <a:r>
              <a:rPr lang="zh-CN" altLang="en-US" sz="7200" dirty="0" smtClean="0"/>
              <a:t>计算机系统</a:t>
            </a:r>
            <a:r>
              <a:rPr lang="en-US" altLang="zh-CN" sz="7200" dirty="0" smtClean="0"/>
              <a:t/>
            </a:r>
            <a:br>
              <a:rPr lang="en-US" altLang="zh-CN" sz="7200" dirty="0" smtClean="0"/>
            </a:br>
            <a:r>
              <a:rPr lang="zh-CN" altLang="en-US" sz="7200" dirty="0" smtClean="0"/>
              <a:t>安全概述</a:t>
            </a:r>
            <a:endParaRPr lang="zh-CN" altLang="en-US" sz="7200" dirty="0"/>
          </a:p>
        </p:txBody>
      </p:sp>
      <p:sp>
        <p:nvSpPr>
          <p:cNvPr id="3" name="副标题 2"/>
          <p:cNvSpPr>
            <a:spLocks noGrp="1"/>
          </p:cNvSpPr>
          <p:nvPr>
            <p:ph type="subTitle" idx="1"/>
          </p:nvPr>
        </p:nvSpPr>
        <p:spPr>
          <a:xfrm>
            <a:off x="2214546" y="5286388"/>
            <a:ext cx="6172200" cy="871534"/>
          </a:xfrm>
        </p:spPr>
        <p:txBody>
          <a:bodyPr>
            <a:noAutofit/>
          </a:bodyPr>
          <a:lstStyle/>
          <a:p>
            <a:pPr algn="ctr"/>
            <a:r>
              <a:rPr lang="zh-CN" altLang="en-US" sz="3200" dirty="0" smtClean="0"/>
              <a:t>中国科学院 信息工程研究所</a:t>
            </a:r>
            <a:endParaRPr lang="zh-CN" altLang="en-US" sz="3200" dirty="0"/>
          </a:p>
        </p:txBody>
      </p:sp>
      <p:sp>
        <p:nvSpPr>
          <p:cNvPr id="4" name="副标题 2"/>
          <p:cNvSpPr txBox="1">
            <a:spLocks/>
          </p:cNvSpPr>
          <p:nvPr/>
        </p:nvSpPr>
        <p:spPr>
          <a:xfrm>
            <a:off x="2357422" y="4357694"/>
            <a:ext cx="5886448"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zh-CN" altLang="en-US" sz="4000" b="1" dirty="0">
                <a:solidFill>
                  <a:schemeClr val="tx2"/>
                </a:solidFill>
              </a:rPr>
              <a:t>陈李维</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lnSpcReduction="10000"/>
          </a:bodyPr>
          <a:lstStyle/>
          <a:p>
            <a:r>
              <a:rPr lang="en-US" altLang="zh-CN" sz="2900" b="1" dirty="0" smtClean="0"/>
              <a:t>1</a:t>
            </a:r>
            <a:r>
              <a:rPr lang="zh-CN" altLang="en-US" sz="2900" b="1" dirty="0" smtClean="0"/>
              <a:t>）物理安全</a:t>
            </a:r>
            <a:endParaRPr lang="en-US" altLang="zh-CN" sz="2900" b="1" dirty="0" smtClean="0"/>
          </a:p>
          <a:p>
            <a:pPr lvl="1"/>
            <a:r>
              <a:rPr lang="zh-CN" altLang="en-US" b="1" dirty="0" smtClean="0"/>
              <a:t>保护计算机设备、设施</a:t>
            </a:r>
            <a:r>
              <a:rPr lang="en-US" altLang="zh-CN" b="1" dirty="0" smtClean="0"/>
              <a:t>(</a:t>
            </a:r>
            <a:r>
              <a:rPr lang="zh-CN" altLang="en-US" b="1" dirty="0" smtClean="0"/>
              <a:t>含网络</a:t>
            </a:r>
            <a:r>
              <a:rPr lang="en-US" altLang="zh-CN" b="1" dirty="0" smtClean="0"/>
              <a:t>)</a:t>
            </a:r>
            <a:r>
              <a:rPr lang="zh-CN" altLang="en-US" b="1" dirty="0" smtClean="0"/>
              <a:t>以及其它媒体免遭地震、水灾、火灾、有害气体和其它环境事故</a:t>
            </a:r>
            <a:r>
              <a:rPr lang="en-US" altLang="zh-CN" b="1" dirty="0" smtClean="0"/>
              <a:t>(</a:t>
            </a:r>
            <a:r>
              <a:rPr lang="zh-CN" altLang="en-US" b="1" dirty="0" smtClean="0"/>
              <a:t>如电磁污染等</a:t>
            </a:r>
            <a:r>
              <a:rPr lang="en-US" altLang="zh-CN" b="1" dirty="0" smtClean="0"/>
              <a:t>)</a:t>
            </a:r>
            <a:r>
              <a:rPr lang="zh-CN" altLang="en-US" b="1" dirty="0" smtClean="0"/>
              <a:t>破坏的措施、过程。</a:t>
            </a:r>
            <a:endParaRPr lang="en-US" altLang="zh-CN" sz="2300" b="1" dirty="0" smtClean="0"/>
          </a:p>
          <a:p>
            <a:r>
              <a:rPr lang="en-US" altLang="zh-CN" sz="2900" b="1" dirty="0" smtClean="0"/>
              <a:t>2</a:t>
            </a:r>
            <a:r>
              <a:rPr lang="zh-CN" altLang="en-US" sz="2900" b="1" dirty="0" smtClean="0"/>
              <a:t>）运行安全</a:t>
            </a:r>
            <a:endParaRPr lang="en-US" altLang="zh-CN" sz="2900" b="1" dirty="0" smtClean="0"/>
          </a:p>
          <a:p>
            <a:pPr lvl="1"/>
            <a:r>
              <a:rPr lang="zh-CN" altLang="zh-CN" b="1" dirty="0" smtClean="0"/>
              <a:t>为保障系统功能的安全实现，提供一套安全措施（如风险分析，审计跟踪，备份与恢复，应急等）来保护信息处理过程的安全。它侧重于保证系统正常运行，避免因为系统的崩溃和损坏而对系统存贮、处理和传输的信息造成破坏和损失。</a:t>
            </a:r>
            <a:endParaRPr lang="en-US" altLang="zh-CN" b="1" dirty="0" smtClean="0"/>
          </a:p>
          <a:p>
            <a:r>
              <a:rPr lang="en-US" altLang="zh-CN" sz="2900" b="1" dirty="0" smtClean="0"/>
              <a:t>3</a:t>
            </a:r>
            <a:r>
              <a:rPr lang="zh-CN" altLang="en-US" sz="2900" b="1" dirty="0" smtClean="0"/>
              <a:t>）信息安全</a:t>
            </a:r>
            <a:endParaRPr lang="en-US" altLang="zh-CN" sz="2900" b="1" dirty="0" smtClean="0"/>
          </a:p>
          <a:p>
            <a:pPr lvl="1"/>
            <a:r>
              <a:rPr lang="zh-CN" altLang="en-US" b="1" dirty="0" smtClean="0"/>
              <a:t>防止信息财产被故意的或偶然的非授权泄露、更改、破坏或使信息被非法的系统辨识，控制。即确保信息的完整性、保密性、可用性和可控性。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90298" y="4071942"/>
            <a:ext cx="4896544" cy="2742065"/>
          </a:xfrm>
          <a:prstGeom prst="rect">
            <a:avLst/>
          </a:prstGeom>
        </p:spPr>
      </p:pic>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什么是</a:t>
            </a:r>
            <a:r>
              <a:rPr lang="zh-CN" altLang="en-US" sz="3200" b="1" dirty="0" smtClean="0">
                <a:solidFill>
                  <a:srgbClr val="FF0000"/>
                </a:solidFill>
              </a:rPr>
              <a:t>计算机系统安全</a:t>
            </a:r>
            <a:r>
              <a:rPr lang="zh-CN" altLang="en-US" sz="3200" b="1" dirty="0" smtClean="0"/>
              <a:t>？</a:t>
            </a:r>
            <a:endParaRPr lang="en-US" altLang="zh-CN" sz="3200" b="1" dirty="0" smtClean="0"/>
          </a:p>
          <a:p>
            <a:r>
              <a:rPr lang="zh-CN" altLang="en-US" sz="2800" b="1" dirty="0" smtClean="0"/>
              <a:t>计算机系统安全的基本属性（</a:t>
            </a:r>
            <a:r>
              <a:rPr lang="en-US" altLang="zh-CN" sz="2800" b="1" dirty="0" smtClean="0">
                <a:solidFill>
                  <a:srgbClr val="FF0000"/>
                </a:solidFill>
              </a:rPr>
              <a:t>CIA</a:t>
            </a:r>
            <a:r>
              <a:rPr lang="zh-CN" altLang="en-US" sz="2800" b="1" dirty="0" smtClean="0"/>
              <a:t>）</a:t>
            </a:r>
            <a:endParaRPr lang="en-US" altLang="zh-CN" sz="2800" b="1" dirty="0" smtClean="0"/>
          </a:p>
          <a:p>
            <a:pPr lvl="1"/>
            <a:r>
              <a:rPr lang="zh-CN" altLang="en-US" sz="2400" b="1" dirty="0" smtClean="0">
                <a:solidFill>
                  <a:srgbClr val="FF0000"/>
                </a:solidFill>
                <a:latin typeface="宋体" pitchFamily="2" charset="-122"/>
                <a:ea typeface="宋体" pitchFamily="2" charset="-122"/>
              </a:rPr>
              <a:t>机密性</a:t>
            </a:r>
            <a:r>
              <a:rPr lang="zh-CN" altLang="en-US" sz="2400" b="1" dirty="0" smtClean="0">
                <a:latin typeface="宋体" pitchFamily="2" charset="-122"/>
                <a:ea typeface="宋体" pitchFamily="2" charset="-122"/>
              </a:rPr>
              <a:t>(Confidentiality)</a:t>
            </a:r>
            <a:endParaRPr lang="en-US" altLang="zh-CN" sz="2400" b="1" dirty="0" smtClean="0">
              <a:latin typeface="宋体" pitchFamily="2" charset="-122"/>
              <a:ea typeface="宋体" pitchFamily="2" charset="-122"/>
            </a:endParaRPr>
          </a:p>
          <a:p>
            <a:pPr lvl="1"/>
            <a:r>
              <a:rPr lang="zh-CN" altLang="en-US" sz="2400" b="1" dirty="0" smtClean="0">
                <a:solidFill>
                  <a:srgbClr val="FF0000"/>
                </a:solidFill>
                <a:latin typeface="宋体" pitchFamily="2" charset="-122"/>
                <a:ea typeface="宋体" pitchFamily="2" charset="-122"/>
              </a:rPr>
              <a:t>完整性</a:t>
            </a:r>
            <a:r>
              <a:rPr lang="zh-CN" altLang="en-US" sz="2400" b="1" dirty="0" smtClean="0">
                <a:latin typeface="宋体" pitchFamily="2" charset="-122"/>
                <a:ea typeface="宋体" pitchFamily="2" charset="-122"/>
              </a:rPr>
              <a:t>(Integrity)</a:t>
            </a:r>
            <a:endParaRPr lang="en-US" altLang="zh-CN" sz="2400" b="1" dirty="0" smtClean="0">
              <a:latin typeface="宋体" pitchFamily="2" charset="-122"/>
              <a:ea typeface="宋体" pitchFamily="2" charset="-122"/>
            </a:endParaRPr>
          </a:p>
          <a:p>
            <a:pPr lvl="1"/>
            <a:r>
              <a:rPr lang="zh-CN" altLang="en-US" sz="2400" b="1" dirty="0" smtClean="0">
                <a:solidFill>
                  <a:srgbClr val="FF0000"/>
                </a:solidFill>
                <a:latin typeface="宋体" pitchFamily="2" charset="-122"/>
                <a:ea typeface="宋体" pitchFamily="2" charset="-122"/>
              </a:rPr>
              <a:t>可用性</a:t>
            </a:r>
            <a:r>
              <a:rPr lang="zh-CN" altLang="en-US" sz="2400" b="1" dirty="0" smtClean="0">
                <a:latin typeface="宋体" pitchFamily="2" charset="-122"/>
                <a:ea typeface="宋体" pitchFamily="2" charset="-122"/>
              </a:rPr>
              <a:t>(Availability)</a:t>
            </a:r>
            <a:endParaRPr lang="en-US" altLang="zh-CN" sz="2400" b="1" dirty="0" smtClean="0">
              <a:latin typeface="宋体" pitchFamily="2" charset="-122"/>
              <a:ea typeface="宋体" pitchFamily="2" charset="-122"/>
            </a:endParaRPr>
          </a:p>
          <a:p>
            <a:r>
              <a:rPr lang="zh-CN" altLang="en-US" sz="2800" b="1" dirty="0" smtClean="0">
                <a:latin typeface="宋体" pitchFamily="2" charset="-122"/>
                <a:ea typeface="宋体" pitchFamily="2" charset="-122"/>
              </a:rPr>
              <a:t>除此以外，还有一些其他的安全属性，包括</a:t>
            </a:r>
            <a:r>
              <a:rPr lang="zh-CN" altLang="en-US" sz="2800" b="1" dirty="0" smtClean="0">
                <a:solidFill>
                  <a:srgbClr val="FF0000"/>
                </a:solidFill>
                <a:latin typeface="宋体" pitchFamily="2" charset="-122"/>
                <a:ea typeface="宋体" pitchFamily="2" charset="-122"/>
              </a:rPr>
              <a:t>可控性</a:t>
            </a:r>
            <a:r>
              <a:rPr lang="zh-CN" altLang="en-US" sz="2800" b="1" dirty="0" smtClean="0">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不可否认性</a:t>
            </a:r>
            <a:r>
              <a:rPr lang="zh-CN" altLang="en-US" sz="2800" b="1" dirty="0" smtClean="0">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可存活性</a:t>
            </a:r>
            <a:r>
              <a:rPr lang="zh-CN" altLang="en-US" sz="2800" b="1" dirty="0" smtClean="0">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可认证性</a:t>
            </a:r>
            <a:r>
              <a:rPr lang="zh-CN" altLang="en-US" sz="2800" b="1" dirty="0" smtClean="0">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可审查性</a:t>
            </a:r>
            <a:r>
              <a:rPr lang="zh-CN" altLang="en-US" sz="2800" b="1" dirty="0" smtClean="0">
                <a:latin typeface="宋体" pitchFamily="2" charset="-122"/>
                <a:ea typeface="宋体" pitchFamily="2" charset="-122"/>
              </a:rPr>
              <a:t>等。</a:t>
            </a:r>
            <a:endParaRPr lang="en-US" altLang="zh-CN" sz="2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pPr marL="274320" lvl="2" indent="-274320">
              <a:lnSpc>
                <a:spcPct val="80000"/>
              </a:lnSpc>
              <a:spcBef>
                <a:spcPts val="600"/>
              </a:spcBef>
              <a:buClr>
                <a:schemeClr val="accent1"/>
              </a:buClr>
              <a:buSzPct val="70000"/>
            </a:pPr>
            <a:r>
              <a:rPr lang="zh-CN" altLang="en-US" sz="2800" b="1" dirty="0" smtClean="0">
                <a:solidFill>
                  <a:srgbClr val="FF0000"/>
                </a:solidFill>
                <a:latin typeface="宋体" pitchFamily="2" charset="-122"/>
                <a:ea typeface="宋体" pitchFamily="2" charset="-122"/>
              </a:rPr>
              <a:t>机密性</a:t>
            </a:r>
            <a:r>
              <a:rPr lang="zh-CN" altLang="en-US" sz="2800" b="1" dirty="0" smtClean="0">
                <a:latin typeface="宋体" pitchFamily="2" charset="-122"/>
                <a:ea typeface="宋体" pitchFamily="2" charset="-122"/>
              </a:rPr>
              <a:t>是指确保信息资源仅被合法的实体访问，使信息不泄漏给未授权的实体。</a:t>
            </a:r>
            <a:endParaRPr lang="en-US" altLang="zh-CN" sz="2800" b="1" dirty="0" smtClean="0">
              <a:latin typeface="宋体" pitchFamily="2" charset="-122"/>
              <a:ea typeface="宋体" pitchFamily="2" charset="-122"/>
            </a:endParaRPr>
          </a:p>
          <a:p>
            <a:pPr marL="274320" lvl="2" indent="-274320">
              <a:lnSpc>
                <a:spcPct val="80000"/>
              </a:lnSpc>
              <a:spcBef>
                <a:spcPts val="600"/>
              </a:spcBef>
              <a:buClr>
                <a:schemeClr val="accent1"/>
              </a:buClr>
              <a:buSzPct val="70000"/>
            </a:pPr>
            <a:endParaRPr lang="zh-CN" altLang="en-US" sz="2800" b="1" dirty="0" smtClean="0">
              <a:latin typeface="宋体" pitchFamily="2" charset="-122"/>
              <a:ea typeface="宋体" pitchFamily="2" charset="-122"/>
            </a:endParaRPr>
          </a:p>
          <a:p>
            <a:pPr>
              <a:lnSpc>
                <a:spcPct val="80000"/>
              </a:lnSpc>
            </a:pPr>
            <a:r>
              <a:rPr lang="zh-CN" altLang="en-US" sz="2800" b="1" dirty="0" smtClean="0">
                <a:solidFill>
                  <a:srgbClr val="FF0000"/>
                </a:solidFill>
                <a:latin typeface="宋体" pitchFamily="2" charset="-122"/>
                <a:ea typeface="宋体" pitchFamily="2" charset="-122"/>
              </a:rPr>
              <a:t>完整性</a:t>
            </a:r>
            <a:r>
              <a:rPr lang="zh-CN" altLang="en-US" sz="2800" b="1" dirty="0" smtClean="0">
                <a:latin typeface="宋体" pitchFamily="2" charset="-122"/>
                <a:ea typeface="宋体" pitchFamily="2" charset="-122"/>
              </a:rPr>
              <a:t>是指信息资源只能由授权实体修改，在存储或传输过程中不被偶然或蓄意地篡改、伪造、丢失等。不仅要考虑数据的完整性，还要考虑整个计算机系统的完整性。</a:t>
            </a:r>
            <a:endParaRPr lang="en-US" altLang="zh-CN" sz="2800" b="1" dirty="0" smtClean="0">
              <a:latin typeface="宋体" pitchFamily="2" charset="-122"/>
              <a:ea typeface="宋体" pitchFamily="2" charset="-122"/>
            </a:endParaRPr>
          </a:p>
          <a:p>
            <a:pPr>
              <a:lnSpc>
                <a:spcPct val="80000"/>
              </a:lnSpc>
            </a:pPr>
            <a:endParaRPr lang="en-US" altLang="zh-CN" sz="2800" b="1" dirty="0" smtClean="0">
              <a:latin typeface="宋体" pitchFamily="2" charset="-122"/>
              <a:ea typeface="宋体" pitchFamily="2" charset="-122"/>
            </a:endParaRPr>
          </a:p>
          <a:p>
            <a:pPr>
              <a:lnSpc>
                <a:spcPct val="80000"/>
              </a:lnSpc>
            </a:pPr>
            <a:r>
              <a:rPr lang="zh-CN" altLang="en-US" sz="2800" b="1" dirty="0" smtClean="0">
                <a:solidFill>
                  <a:srgbClr val="FF0000"/>
                </a:solidFill>
                <a:latin typeface="宋体" pitchFamily="2" charset="-122"/>
                <a:ea typeface="宋体" pitchFamily="2" charset="-122"/>
              </a:rPr>
              <a:t>可用性</a:t>
            </a:r>
            <a:r>
              <a:rPr lang="zh-CN" altLang="en-US" sz="2800" b="1" dirty="0" smtClean="0">
                <a:latin typeface="宋体" pitchFamily="2" charset="-122"/>
                <a:ea typeface="宋体" pitchFamily="2" charset="-122"/>
              </a:rPr>
              <a:t>指信息资源能够随时被授权实体访问并按要求使用。信息系统能以人们所接受的质量水平持续运行，为人们提供有效的信息服务的特性。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Autofit/>
          </a:bodyPr>
          <a:lstStyle/>
          <a:p>
            <a:pPr marL="274320" lvl="2" indent="-274320">
              <a:lnSpc>
                <a:spcPct val="80000"/>
              </a:lnSpc>
              <a:spcBef>
                <a:spcPts val="600"/>
              </a:spcBef>
              <a:buClr>
                <a:schemeClr val="accent1"/>
              </a:buClr>
              <a:buSzPct val="70000"/>
            </a:pPr>
            <a:r>
              <a:rPr lang="zh-CN" altLang="en-US" sz="2800" b="1" dirty="0" smtClean="0">
                <a:solidFill>
                  <a:srgbClr val="FF0000"/>
                </a:solidFill>
                <a:latin typeface="宋体" pitchFamily="2" charset="-122"/>
                <a:ea typeface="宋体" pitchFamily="2" charset="-122"/>
              </a:rPr>
              <a:t>可控性</a:t>
            </a:r>
            <a:r>
              <a:rPr lang="zh-CN" altLang="en-US" sz="2800" b="1" dirty="0" smtClean="0">
                <a:latin typeface="宋体" pitchFamily="2" charset="-122"/>
                <a:ea typeface="宋体" pitchFamily="2" charset="-122"/>
              </a:rPr>
              <a:t>是指对信息和信息系统的认证授权和监控管理，确保某个实体</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用户、进程等</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身份的真实性，确保信息内容的安全和合法，确保系统状态可被授权方所控制。</a:t>
            </a:r>
            <a:endParaRPr lang="en-US" altLang="zh-CN" sz="2800" b="1" dirty="0" smtClean="0">
              <a:latin typeface="宋体" pitchFamily="2" charset="-122"/>
              <a:ea typeface="宋体" pitchFamily="2" charset="-122"/>
            </a:endParaRPr>
          </a:p>
          <a:p>
            <a:pPr marL="274320" lvl="2" indent="-274320">
              <a:lnSpc>
                <a:spcPct val="80000"/>
              </a:lnSpc>
              <a:spcBef>
                <a:spcPts val="600"/>
              </a:spcBef>
              <a:buClr>
                <a:schemeClr val="accent1"/>
              </a:buClr>
              <a:buSzPct val="70000"/>
            </a:pPr>
            <a:endParaRPr lang="zh-CN" altLang="en-US" sz="2800" b="1" dirty="0" smtClean="0">
              <a:latin typeface="宋体" pitchFamily="2" charset="-122"/>
              <a:ea typeface="宋体" pitchFamily="2" charset="-122"/>
            </a:endParaRPr>
          </a:p>
          <a:p>
            <a:pPr marL="274320" lvl="2" indent="-274320">
              <a:lnSpc>
                <a:spcPct val="80000"/>
              </a:lnSpc>
              <a:spcBef>
                <a:spcPts val="600"/>
              </a:spcBef>
              <a:buClr>
                <a:schemeClr val="accent1"/>
              </a:buClr>
              <a:buSzPct val="70000"/>
            </a:pPr>
            <a:r>
              <a:rPr lang="zh-CN" altLang="en-US" sz="2800" b="1" dirty="0" smtClean="0">
                <a:solidFill>
                  <a:srgbClr val="FF0000"/>
                </a:solidFill>
                <a:latin typeface="宋体" pitchFamily="2" charset="-122"/>
                <a:ea typeface="宋体" pitchFamily="2" charset="-122"/>
              </a:rPr>
              <a:t>不可否认性</a:t>
            </a:r>
            <a:r>
              <a:rPr lang="zh-CN" altLang="en-US" sz="2800" b="1" dirty="0" smtClean="0">
                <a:latin typeface="宋体" pitchFamily="2" charset="-122"/>
                <a:ea typeface="宋体" pitchFamily="2" charset="-122"/>
              </a:rPr>
              <a:t>是指信息的发送者无法否认已发出的信息或信息的部分内容，信息的接收者无法否认已经接收的信息或信息的部分内容。</a:t>
            </a:r>
            <a:endParaRPr lang="en-US" altLang="zh-CN" sz="2800" b="1" dirty="0" smtClean="0">
              <a:latin typeface="宋体" pitchFamily="2" charset="-122"/>
              <a:ea typeface="宋体" pitchFamily="2" charset="-122"/>
            </a:endParaRPr>
          </a:p>
          <a:p>
            <a:pPr marL="274320" lvl="2" indent="-274320">
              <a:lnSpc>
                <a:spcPct val="80000"/>
              </a:lnSpc>
              <a:spcBef>
                <a:spcPts val="600"/>
              </a:spcBef>
              <a:buClr>
                <a:schemeClr val="accent1"/>
              </a:buClr>
              <a:buSzPct val="70000"/>
            </a:pPr>
            <a:endParaRPr lang="en-US" altLang="zh-CN" sz="2800" b="1" dirty="0" smtClean="0">
              <a:latin typeface="宋体" pitchFamily="2" charset="-122"/>
              <a:ea typeface="宋体" pitchFamily="2" charset="-122"/>
            </a:endParaRPr>
          </a:p>
          <a:p>
            <a:pPr>
              <a:lnSpc>
                <a:spcPct val="80000"/>
              </a:lnSpc>
            </a:pPr>
            <a:r>
              <a:rPr lang="zh-CN" altLang="en-US" sz="2800" b="1" dirty="0" smtClean="0">
                <a:solidFill>
                  <a:srgbClr val="FF0000"/>
                </a:solidFill>
                <a:latin typeface="宋体" pitchFamily="2" charset="-122"/>
                <a:ea typeface="宋体" pitchFamily="2" charset="-122"/>
              </a:rPr>
              <a:t>可存活性</a:t>
            </a:r>
            <a:r>
              <a:rPr lang="zh-CN" altLang="en-US" sz="2800" b="1" dirty="0" smtClean="0">
                <a:latin typeface="宋体" pitchFamily="2" charset="-122"/>
                <a:ea typeface="宋体" pitchFamily="2" charset="-122"/>
              </a:rPr>
              <a:t>是指计算机系统在面对各种攻击或错误的情况下继续提供核心的服务，而且能够及时地恢复全部的服务。</a:t>
            </a:r>
            <a:endParaRPr lang="en-US" altLang="zh-CN" sz="2800" b="1"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Autofit/>
          </a:bodyPr>
          <a:lstStyle/>
          <a:p>
            <a:pPr>
              <a:lnSpc>
                <a:spcPct val="80000"/>
              </a:lnSpc>
            </a:pPr>
            <a:r>
              <a:rPr lang="zh-CN" altLang="en-US" sz="2800" b="1" dirty="0" smtClean="0">
                <a:solidFill>
                  <a:srgbClr val="FF0000"/>
                </a:solidFill>
                <a:latin typeface="宋体" pitchFamily="2" charset="-122"/>
                <a:ea typeface="宋体" pitchFamily="2" charset="-122"/>
              </a:rPr>
              <a:t>可认证性</a:t>
            </a:r>
            <a:r>
              <a:rPr lang="zh-CN" altLang="en-US" sz="2800" b="1" dirty="0" smtClean="0">
                <a:latin typeface="宋体" pitchFamily="2" charset="-122"/>
                <a:ea typeface="宋体" pitchFamily="2" charset="-122"/>
              </a:rPr>
              <a:t>是指保证信息使用者和信息服务者都是真实声称者，防止冒充和重演的攻击。</a:t>
            </a:r>
            <a:endParaRPr lang="en-US" altLang="zh-CN" sz="2800" b="1" dirty="0" smtClean="0">
              <a:latin typeface="宋体" pitchFamily="2" charset="-122"/>
              <a:ea typeface="宋体" pitchFamily="2" charset="-122"/>
            </a:endParaRPr>
          </a:p>
          <a:p>
            <a:pPr>
              <a:lnSpc>
                <a:spcPct val="80000"/>
              </a:lnSpc>
            </a:pPr>
            <a:endParaRPr lang="en-US" altLang="zh-CN" sz="2800" b="1" dirty="0" smtClean="0">
              <a:latin typeface="宋体" pitchFamily="2" charset="-122"/>
              <a:ea typeface="宋体" pitchFamily="2" charset="-122"/>
            </a:endParaRPr>
          </a:p>
          <a:p>
            <a:pPr>
              <a:lnSpc>
                <a:spcPct val="80000"/>
              </a:lnSpc>
            </a:pPr>
            <a:r>
              <a:rPr lang="zh-CN" altLang="en-US" sz="2800" b="1" dirty="0" smtClean="0">
                <a:solidFill>
                  <a:srgbClr val="FF0000"/>
                </a:solidFill>
                <a:latin typeface="宋体" pitchFamily="2" charset="-122"/>
                <a:ea typeface="宋体" pitchFamily="2" charset="-122"/>
              </a:rPr>
              <a:t>可审查性</a:t>
            </a:r>
            <a:r>
              <a:rPr lang="zh-CN" altLang="en-US" sz="2800" b="1" dirty="0" smtClean="0">
                <a:latin typeface="宋体" pitchFamily="2" charset="-122"/>
                <a:ea typeface="宋体" pitchFamily="2" charset="-122"/>
              </a:rPr>
              <a:t>是指使用审计、监控、防抵赖等安全机制，使得使用者</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包括合法用户、攻击者、破坏者、抵赖者</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的行为有证可查，并能够对网络出现的安全问题提供调查依据和手段。</a:t>
            </a:r>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15023" y="4286256"/>
            <a:ext cx="2143125" cy="21431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47499" y="142852"/>
            <a:ext cx="3067905" cy="2045270"/>
          </a:xfrm>
          <a:prstGeom prst="rect">
            <a:avLst/>
          </a:prstGeom>
        </p:spPr>
      </p:pic>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什么是</a:t>
            </a:r>
            <a:r>
              <a:rPr lang="zh-CN" altLang="en-US" sz="3200" b="1" dirty="0" smtClean="0">
                <a:solidFill>
                  <a:srgbClr val="FF0000"/>
                </a:solidFill>
              </a:rPr>
              <a:t>计算机系统安全</a:t>
            </a:r>
            <a:r>
              <a:rPr lang="zh-CN" altLang="en-US" sz="3200" b="1" dirty="0" smtClean="0"/>
              <a:t>？</a:t>
            </a:r>
            <a:endParaRPr lang="en-US" altLang="zh-CN" sz="3200" b="1" dirty="0" smtClean="0"/>
          </a:p>
          <a:p>
            <a:r>
              <a:rPr lang="zh-CN" altLang="en-US" sz="2800" b="1" dirty="0" smtClean="0"/>
              <a:t>从行为角度思考，计算机系统安全就是计算机系统的</a:t>
            </a:r>
            <a:r>
              <a:rPr lang="zh-CN" altLang="en-US" sz="2800" b="1" dirty="0" smtClean="0">
                <a:solidFill>
                  <a:srgbClr val="FF0000"/>
                </a:solidFill>
              </a:rPr>
              <a:t>行为符合用户的预期</a:t>
            </a:r>
            <a:r>
              <a:rPr lang="zh-CN" altLang="en-US" sz="2800" b="1" dirty="0" smtClean="0"/>
              <a:t>。</a:t>
            </a:r>
            <a:endParaRPr lang="en-US" altLang="zh-CN" sz="2800" b="1" dirty="0" smtClean="0"/>
          </a:p>
          <a:p>
            <a:pPr lvl="1"/>
            <a:r>
              <a:rPr lang="zh-CN" altLang="en-US" sz="2500" b="1" dirty="0" smtClean="0"/>
              <a:t>计算机系统的行为：</a:t>
            </a:r>
            <a:r>
              <a:rPr lang="zh-CN" altLang="en-US" sz="2500" b="1" dirty="0" smtClean="0">
                <a:solidFill>
                  <a:srgbClr val="FF0000"/>
                </a:solidFill>
              </a:rPr>
              <a:t>指令 </a:t>
            </a:r>
            <a:r>
              <a:rPr lang="en-US" altLang="zh-CN" sz="2500" b="1" dirty="0" smtClean="0">
                <a:solidFill>
                  <a:srgbClr val="FF0000"/>
                </a:solidFill>
              </a:rPr>
              <a:t>+ </a:t>
            </a:r>
            <a:r>
              <a:rPr lang="zh-CN" altLang="en-US" sz="2500" b="1" dirty="0" smtClean="0">
                <a:solidFill>
                  <a:srgbClr val="FF0000"/>
                </a:solidFill>
              </a:rPr>
              <a:t>数据</a:t>
            </a:r>
            <a:r>
              <a:rPr lang="zh-CN" altLang="en-US" sz="2500" b="1" dirty="0" smtClean="0"/>
              <a:t>。</a:t>
            </a:r>
            <a:endParaRPr lang="en-US" altLang="zh-CN" sz="2500" b="1" dirty="0" smtClean="0"/>
          </a:p>
          <a:p>
            <a:pPr lvl="1"/>
            <a:r>
              <a:rPr lang="zh-CN" altLang="en-US" sz="2500" b="1" dirty="0" smtClean="0"/>
              <a:t>计算机系统</a:t>
            </a:r>
            <a:r>
              <a:rPr lang="zh-CN" altLang="en-US" sz="2500" b="1" dirty="0" smtClean="0"/>
              <a:t>的运行实际上就是一条一条的指令在处理器中的运行过程。</a:t>
            </a:r>
            <a:endParaRPr lang="en-US" altLang="zh-CN" sz="2500" b="1" dirty="0" smtClean="0"/>
          </a:p>
          <a:p>
            <a:pPr lvl="1"/>
            <a:r>
              <a:rPr lang="zh-CN" altLang="en-US" sz="2500" b="1" dirty="0" smtClean="0"/>
              <a:t>如果</a:t>
            </a:r>
            <a:r>
              <a:rPr lang="zh-CN" altLang="en-US" sz="2500" b="1" dirty="0" smtClean="0">
                <a:solidFill>
                  <a:srgbClr val="FF0000"/>
                </a:solidFill>
              </a:rPr>
              <a:t>知道</a:t>
            </a:r>
            <a:r>
              <a:rPr lang="zh-CN" altLang="en-US" sz="2500" b="1" dirty="0" smtClean="0"/>
              <a:t>了每条指令及其输入，就知道了计算机系统的具体行为</a:t>
            </a:r>
            <a:r>
              <a:rPr lang="zh-CN" altLang="en-US" sz="2500" b="1" dirty="0" smtClean="0"/>
              <a:t>。</a:t>
            </a:r>
            <a:endParaRPr lang="en-US" altLang="zh-CN" sz="2500" b="1" dirty="0" smtClean="0"/>
          </a:p>
          <a:p>
            <a:pPr lvl="1"/>
            <a:r>
              <a:rPr lang="zh-CN" altLang="en-US" sz="2500" b="1" dirty="0" smtClean="0"/>
              <a:t>如果</a:t>
            </a:r>
            <a:r>
              <a:rPr lang="zh-CN" altLang="en-US" sz="2500" b="1" dirty="0" smtClean="0">
                <a:solidFill>
                  <a:srgbClr val="FF0000"/>
                </a:solidFill>
              </a:rPr>
              <a:t>控制</a:t>
            </a:r>
            <a:r>
              <a:rPr lang="zh-CN" altLang="en-US" sz="2500" b="1" dirty="0" smtClean="0"/>
              <a:t>了每条指令及其输入，也就控制了整个计算机系统。</a:t>
            </a:r>
            <a:endParaRPr lang="en-US" altLang="zh-CN" sz="25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0072" y="4575280"/>
            <a:ext cx="3476353" cy="2068430"/>
          </a:xfrm>
          <a:prstGeom prst="rect">
            <a:avLst/>
          </a:prstGeom>
        </p:spPr>
      </p:pic>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什么是</a:t>
            </a:r>
            <a:r>
              <a:rPr lang="zh-CN" altLang="en-US" sz="3200" b="1" dirty="0" smtClean="0">
                <a:solidFill>
                  <a:srgbClr val="FF0000"/>
                </a:solidFill>
              </a:rPr>
              <a:t>计算机系统安全</a:t>
            </a:r>
            <a:r>
              <a:rPr lang="zh-CN" altLang="en-US" sz="3200" b="1" dirty="0" smtClean="0"/>
              <a:t>？</a:t>
            </a:r>
            <a:endParaRPr lang="en-US" altLang="zh-CN" sz="3200" b="1" dirty="0" smtClean="0"/>
          </a:p>
          <a:p>
            <a:r>
              <a:rPr lang="zh-CN" altLang="en-US" sz="2800" b="1" dirty="0" smtClean="0"/>
              <a:t>计算机系统行为的安全</a:t>
            </a:r>
            <a:endParaRPr lang="en-US" altLang="zh-CN" sz="2800" b="1" dirty="0" smtClean="0"/>
          </a:p>
          <a:p>
            <a:pPr lvl="1"/>
            <a:r>
              <a:rPr lang="zh-CN" altLang="en-US" sz="2400" b="1" dirty="0" smtClean="0"/>
              <a:t>指令的执行是正确的（指令的执行符合指令的定义，</a:t>
            </a:r>
            <a:r>
              <a:rPr lang="zh-CN" altLang="en-US" sz="2400" b="1" dirty="0" smtClean="0">
                <a:solidFill>
                  <a:srgbClr val="FF0000"/>
                </a:solidFill>
              </a:rPr>
              <a:t>硬件行为</a:t>
            </a:r>
            <a:r>
              <a:rPr lang="zh-CN" altLang="en-US" sz="2400" b="1" dirty="0" smtClean="0"/>
              <a:t>符合预期）</a:t>
            </a:r>
            <a:endParaRPr lang="en-US" altLang="zh-CN" sz="2400" b="1" dirty="0" smtClean="0"/>
          </a:p>
          <a:p>
            <a:pPr lvl="1"/>
            <a:r>
              <a:rPr lang="zh-CN" altLang="en-US" sz="2400" b="1" dirty="0" smtClean="0"/>
              <a:t>运行了正确的指令，并且指令的运行顺序是正确的（</a:t>
            </a:r>
            <a:r>
              <a:rPr lang="zh-CN" altLang="en-US" sz="2400" b="1" dirty="0" smtClean="0">
                <a:solidFill>
                  <a:srgbClr val="FF0000"/>
                </a:solidFill>
              </a:rPr>
              <a:t>指令流</a:t>
            </a:r>
            <a:r>
              <a:rPr lang="zh-CN" altLang="en-US" sz="2400" b="1" dirty="0" smtClean="0"/>
              <a:t>是正确的）</a:t>
            </a:r>
            <a:endParaRPr lang="en-US" altLang="zh-CN" sz="2400" b="1" dirty="0" smtClean="0"/>
          </a:p>
          <a:p>
            <a:pPr lvl="1"/>
            <a:r>
              <a:rPr lang="zh-CN" altLang="en-US" sz="2400" b="1" dirty="0" smtClean="0"/>
              <a:t>指令的输入数据是正确的（</a:t>
            </a:r>
            <a:r>
              <a:rPr lang="zh-CN" altLang="en-US" sz="2400" b="1" dirty="0" smtClean="0">
                <a:solidFill>
                  <a:srgbClr val="FF0000"/>
                </a:solidFill>
              </a:rPr>
              <a:t>数据流</a:t>
            </a:r>
            <a:r>
              <a:rPr lang="zh-CN" altLang="en-US" sz="2400" b="1" dirty="0" smtClean="0"/>
              <a:t>是正确的）</a:t>
            </a:r>
            <a:endParaRPr lang="en-US" altLang="zh-CN" sz="2400" b="1" dirty="0" smtClean="0"/>
          </a:p>
          <a:p>
            <a:endParaRPr lang="en-US" altLang="zh-CN" sz="32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小结</a:t>
            </a:r>
            <a:endParaRPr lang="en-US" altLang="zh-CN" sz="2800" b="1" dirty="0" smtClean="0"/>
          </a:p>
          <a:p>
            <a:r>
              <a:rPr lang="zh-CN" altLang="en-US" sz="2800" b="1" dirty="0" smtClean="0"/>
              <a:t>本小节，我们学习了系统安全的基础知识，知道了系统安全的基本概念，从多个不同的视角来认识什么是系统安全。</a:t>
            </a:r>
            <a:endParaRPr lang="en-US" altLang="zh-CN" sz="2800" b="1" dirty="0" smtClean="0"/>
          </a:p>
          <a:p>
            <a:r>
              <a:rPr lang="zh-CN" altLang="en-US" sz="2800" b="1" dirty="0" smtClean="0"/>
              <a:t>接下来，最重要的问题就是，为什么会产生系统安全？系统安全产生的根本原因是什么？有没有一种方法可以彻底的解决系统安全问题？</a:t>
            </a:r>
            <a:endParaRPr lang="en-US" altLang="zh-CN" sz="28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solidFill>
                  <a:srgbClr val="FF0000"/>
                </a:solidFill>
              </a:rPr>
              <a:t>系统安全产生的根本原因</a:t>
            </a:r>
            <a:endParaRPr lang="en-US" altLang="zh-CN" sz="3200" b="1" dirty="0" smtClean="0">
              <a:solidFill>
                <a:srgbClr val="FF0000"/>
              </a:solidFill>
            </a:endParaRPr>
          </a:p>
          <a:p>
            <a:r>
              <a:rPr lang="zh-CN" altLang="en-US" sz="3200" b="1" dirty="0" smtClean="0"/>
              <a:t>常见漏洞和攻击介绍</a:t>
            </a:r>
            <a:endParaRPr lang="en-US" altLang="zh-CN" sz="3200" b="1" dirty="0" smtClean="0"/>
          </a:p>
          <a:p>
            <a:r>
              <a:rPr lang="zh-CN" altLang="en-US" sz="3200" b="1" dirty="0" smtClean="0"/>
              <a:t>安全防御的基本方法和原则</a:t>
            </a:r>
            <a:endParaRPr lang="en-US" altLang="zh-CN" sz="3200" b="1" dirty="0" smtClean="0"/>
          </a:p>
          <a:p>
            <a:r>
              <a:rPr lang="zh-CN" altLang="en-US" sz="3200" b="1" dirty="0" smtClean="0"/>
              <a:t>内存漏洞和运行时安全</a:t>
            </a:r>
            <a:endParaRPr lang="en-US" altLang="zh-CN" sz="3200" b="1" dirty="0" smtClean="0"/>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安全威胁</a:t>
            </a:r>
            <a:endParaRPr lang="en-US" altLang="zh-CN" sz="3200" b="1" dirty="0" smtClean="0"/>
          </a:p>
          <a:p>
            <a:r>
              <a:rPr lang="zh-CN" altLang="en-US" sz="3200" b="1" dirty="0" smtClean="0"/>
              <a:t>脆弱性（</a:t>
            </a:r>
            <a:r>
              <a:rPr lang="en-US" altLang="zh-CN" sz="3200" b="1" dirty="0" smtClean="0"/>
              <a:t>Vulnerability</a:t>
            </a:r>
            <a:r>
              <a:rPr lang="zh-CN" altLang="en-US" sz="3200" b="1" dirty="0" smtClean="0"/>
              <a:t>）</a:t>
            </a:r>
            <a:endParaRPr lang="en-US" altLang="zh-CN" sz="3200" b="1" dirty="0" smtClean="0"/>
          </a:p>
          <a:p>
            <a:pPr lvl="1"/>
            <a:r>
              <a:rPr lang="zh-CN" altLang="en-US" sz="2900" b="1" dirty="0" smtClean="0"/>
              <a:t>也被称为安全漏洞、</a:t>
            </a:r>
            <a:r>
              <a:rPr lang="zh-CN" altLang="en-US" sz="2900" b="1" dirty="0" smtClean="0">
                <a:solidFill>
                  <a:srgbClr val="FF0000"/>
                </a:solidFill>
              </a:rPr>
              <a:t>漏洞</a:t>
            </a:r>
            <a:r>
              <a:rPr lang="zh-CN" altLang="en-US" sz="2900" b="1" dirty="0" smtClean="0"/>
              <a:t>、弱点、脆弱点等</a:t>
            </a:r>
            <a:endParaRPr lang="en-US" altLang="zh-CN" sz="2900" b="1" dirty="0" smtClean="0"/>
          </a:p>
          <a:p>
            <a:r>
              <a:rPr lang="zh-CN" altLang="en-US" sz="3200" b="1" dirty="0" smtClean="0"/>
              <a:t>攻击（</a:t>
            </a:r>
            <a:r>
              <a:rPr lang="en-US" altLang="zh-CN" sz="3200" b="1" dirty="0" smtClean="0"/>
              <a:t>Attack</a:t>
            </a:r>
            <a:r>
              <a:rPr lang="zh-CN" altLang="en-US" sz="3200" b="1" dirty="0" smtClean="0"/>
              <a:t>）</a:t>
            </a:r>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857752" y="3786190"/>
            <a:ext cx="3168352" cy="25283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t>系统安全产生的根本原因</a:t>
            </a:r>
            <a:endParaRPr lang="en-US" altLang="zh-CN" sz="3200" b="1" dirty="0" smtClean="0"/>
          </a:p>
          <a:p>
            <a:r>
              <a:rPr lang="zh-CN" altLang="en-US" sz="3200" b="1" dirty="0" smtClean="0"/>
              <a:t>常见漏洞和攻击介绍</a:t>
            </a:r>
            <a:endParaRPr lang="en-US" altLang="zh-CN" sz="3200" b="1" dirty="0" smtClean="0"/>
          </a:p>
          <a:p>
            <a:r>
              <a:rPr lang="zh-CN" altLang="en-US" sz="3200" b="1" dirty="0" smtClean="0"/>
              <a:t>安全防御的基本方法和原则</a:t>
            </a:r>
            <a:endParaRPr lang="en-US" altLang="zh-CN" sz="3200" b="1" dirty="0" smtClean="0"/>
          </a:p>
          <a:p>
            <a:r>
              <a:rPr lang="zh-CN" altLang="en-US" sz="3200" b="1" dirty="0" smtClean="0"/>
              <a:t>内存漏洞和运行时安全</a:t>
            </a:r>
            <a:endParaRPr lang="en-US" altLang="zh-CN" sz="3200" b="1" dirty="0" smtClean="0"/>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安全威胁</a:t>
            </a:r>
            <a:r>
              <a:rPr lang="zh-CN" altLang="en-US" sz="2800" b="1" dirty="0" smtClean="0"/>
              <a:t>是指对计算机系统安全造成危害的因素。</a:t>
            </a:r>
          </a:p>
          <a:p>
            <a:r>
              <a:rPr lang="zh-CN" altLang="en-US" sz="2800" b="1" dirty="0" smtClean="0"/>
              <a:t>用户的安全需求：保密性、完整性、可用性等。</a:t>
            </a:r>
            <a:endParaRPr lang="en-US" altLang="zh-CN" sz="2800" b="1" dirty="0" smtClean="0"/>
          </a:p>
          <a:p>
            <a:r>
              <a:rPr lang="zh-CN" altLang="en-US" sz="2800" b="1" dirty="0" smtClean="0"/>
              <a:t>从攻击角度分析：窃取信息、篡改或伪造信息、控制或破坏系统、抢占系统服务资源等。</a:t>
            </a:r>
          </a:p>
          <a:p>
            <a:r>
              <a:rPr lang="zh-CN" altLang="en-US" sz="2800" b="1" dirty="0" smtClean="0"/>
              <a:t>从防御角度分析：防止信息泄露、防止信息伪造、防止系统破坏、防止拒绝服务等。</a:t>
            </a:r>
            <a:endParaRPr lang="en-US" altLang="zh-CN" sz="28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漏洞</a:t>
            </a:r>
            <a:r>
              <a:rPr lang="zh-CN" altLang="en-US" sz="2800" b="1" dirty="0" smtClean="0"/>
              <a:t>是指计算机系统中的缺陷，实际上就是系统安全问题产生的</a:t>
            </a:r>
            <a:r>
              <a:rPr lang="zh-CN" altLang="en-US" sz="2800" b="1" dirty="0" smtClean="0">
                <a:solidFill>
                  <a:srgbClr val="FF0000"/>
                </a:solidFill>
              </a:rPr>
              <a:t>根源</a:t>
            </a:r>
            <a:r>
              <a:rPr lang="zh-CN" altLang="en-US" sz="2800" b="1" dirty="0" smtClean="0"/>
              <a:t>所在。</a:t>
            </a:r>
            <a:endParaRPr lang="en-US" altLang="zh-CN" sz="2800" b="1" dirty="0" smtClean="0"/>
          </a:p>
          <a:p>
            <a:r>
              <a:rPr lang="zh-CN" altLang="en-US" sz="2800" b="1" dirty="0" smtClean="0"/>
              <a:t>复杂性：</a:t>
            </a:r>
            <a:r>
              <a:rPr lang="zh-CN" altLang="en-US" sz="2800" b="1" dirty="0" smtClean="0">
                <a:solidFill>
                  <a:srgbClr val="FF0000"/>
                </a:solidFill>
              </a:rPr>
              <a:t>漏洞是不可避免的。</a:t>
            </a:r>
            <a:r>
              <a:rPr lang="zh-CN" altLang="en-US" sz="2800" b="1" dirty="0" smtClean="0"/>
              <a:t>任何一个复杂的系统都存在潜在的安全漏洞。系统越复杂，漏洞越多。</a:t>
            </a:r>
          </a:p>
          <a:p>
            <a:r>
              <a:rPr lang="zh-CN" altLang="en-US" sz="2800" b="1" dirty="0" smtClean="0"/>
              <a:t>效率：安全</a:t>
            </a:r>
            <a:r>
              <a:rPr lang="zh-CN" altLang="en-US" sz="2800" b="1" dirty="0" smtClean="0"/>
              <a:t>和</a:t>
            </a:r>
            <a:r>
              <a:rPr lang="zh-CN" altLang="en-US" sz="2800" b="1" dirty="0" smtClean="0"/>
              <a:t>效率</a:t>
            </a:r>
            <a:r>
              <a:rPr lang="zh-CN" altLang="en-US" sz="2800" b="1" dirty="0" smtClean="0"/>
              <a:t>、方便、易用之间存在</a:t>
            </a:r>
            <a:r>
              <a:rPr lang="zh-CN" altLang="en-US" sz="2800" b="1" dirty="0" smtClean="0"/>
              <a:t>明显</a:t>
            </a:r>
            <a:r>
              <a:rPr lang="zh-CN" altLang="en-US" sz="2800" b="1" dirty="0" smtClean="0"/>
              <a:t>的、天然的冲突。</a:t>
            </a:r>
            <a:endParaRPr lang="en-US" altLang="zh-CN" sz="2800" b="1" dirty="0" smtClean="0"/>
          </a:p>
          <a:p>
            <a:pPr lvl="1"/>
            <a:r>
              <a:rPr lang="zh-CN" altLang="en-US" sz="2500" b="1" dirty="0" smtClean="0"/>
              <a:t>通常</a:t>
            </a:r>
            <a:r>
              <a:rPr lang="zh-CN" altLang="en-US" sz="2500" b="1" dirty="0" smtClean="0"/>
              <a:t>，人们会</a:t>
            </a:r>
            <a:r>
              <a:rPr lang="zh-CN" altLang="en-US" sz="2500" b="1" dirty="0" smtClean="0"/>
              <a:t>为了效率、方便、易</a:t>
            </a:r>
            <a:r>
              <a:rPr lang="zh-CN" altLang="en-US" sz="2500" b="1" dirty="0" smtClean="0"/>
              <a:t>用而牺牲安全</a:t>
            </a:r>
            <a:r>
              <a:rPr lang="zh-CN" altLang="en-US" sz="2500" b="1" dirty="0" smtClean="0"/>
              <a:t>。</a:t>
            </a:r>
            <a:endParaRPr lang="en-US" altLang="zh-CN" sz="2500" b="1" dirty="0" smtClean="0"/>
          </a:p>
          <a:p>
            <a:pPr lvl="1"/>
            <a:r>
              <a:rPr lang="zh-CN" altLang="en-US" sz="2500" b="1" dirty="0" smtClean="0"/>
              <a:t>另一方面</a:t>
            </a:r>
            <a:r>
              <a:rPr lang="zh-CN" altLang="en-US" sz="2500" b="1" dirty="0" smtClean="0"/>
              <a:t>，安全性越高，往往限制也就越严格。</a:t>
            </a:r>
            <a:endParaRPr lang="en-US" altLang="zh-CN" sz="25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攻击</a:t>
            </a:r>
            <a:r>
              <a:rPr lang="zh-CN" altLang="en-US" sz="2800" b="1" dirty="0" smtClean="0"/>
              <a:t>是指针对漏洞的具体攻击过程。</a:t>
            </a:r>
            <a:endParaRPr lang="en-US" altLang="zh-CN" sz="2800" b="1" dirty="0" smtClean="0"/>
          </a:p>
          <a:p>
            <a:r>
              <a:rPr lang="zh-CN" altLang="en-US" sz="2800" b="1" dirty="0" smtClean="0"/>
              <a:t>攻击和漏洞密切相关</a:t>
            </a:r>
            <a:r>
              <a:rPr lang="zh-CN" altLang="en-US" sz="2800" b="1" dirty="0" smtClean="0"/>
              <a:t>。</a:t>
            </a:r>
            <a:endParaRPr lang="en-US" altLang="zh-CN" sz="2800" b="1" dirty="0" smtClean="0"/>
          </a:p>
          <a:p>
            <a:pPr lvl="1"/>
            <a:r>
              <a:rPr lang="zh-CN" altLang="en-US" sz="2500" b="1" dirty="0" smtClean="0"/>
              <a:t>只有</a:t>
            </a:r>
            <a:r>
              <a:rPr lang="zh-CN" altLang="en-US" sz="2500" b="1" dirty="0" smtClean="0"/>
              <a:t>存在漏洞，才能进行攻击</a:t>
            </a:r>
            <a:r>
              <a:rPr lang="zh-CN" altLang="en-US" sz="2500" b="1" dirty="0" smtClean="0"/>
              <a:t>。</a:t>
            </a:r>
            <a:endParaRPr lang="en-US" altLang="zh-CN" sz="2500" b="1" dirty="0" smtClean="0"/>
          </a:p>
          <a:p>
            <a:pPr lvl="1"/>
            <a:r>
              <a:rPr lang="zh-CN" altLang="en-US" sz="2500" b="1" dirty="0" smtClean="0"/>
              <a:t>针对</a:t>
            </a:r>
            <a:r>
              <a:rPr lang="zh-CN" altLang="en-US" sz="2500" b="1" dirty="0" smtClean="0"/>
              <a:t>一个漏洞，可以有多种不同的攻击方法。</a:t>
            </a:r>
            <a:endParaRPr lang="en-US" altLang="zh-CN" sz="2500" b="1" dirty="0" smtClean="0"/>
          </a:p>
          <a:p>
            <a:r>
              <a:rPr lang="zh-CN" altLang="en-US" sz="2800" b="1" dirty="0" smtClean="0"/>
              <a:t>攻击的基本步骤</a:t>
            </a:r>
            <a:r>
              <a:rPr lang="zh-CN" altLang="en-US" sz="2800" b="1" dirty="0" smtClean="0"/>
              <a:t>：</a:t>
            </a:r>
            <a:endParaRPr lang="en-US" altLang="zh-CN" sz="2800" b="1" dirty="0" smtClean="0"/>
          </a:p>
          <a:p>
            <a:pPr lvl="1"/>
            <a:r>
              <a:rPr lang="zh-CN" altLang="en-US" sz="2500" b="1" dirty="0" smtClean="0"/>
              <a:t>首先</a:t>
            </a:r>
            <a:r>
              <a:rPr lang="zh-CN" altLang="en-US" sz="2500" b="1" dirty="0" smtClean="0"/>
              <a:t>确定攻击</a:t>
            </a:r>
            <a:r>
              <a:rPr lang="zh-CN" altLang="en-US" sz="2500" b="1" dirty="0" smtClean="0"/>
              <a:t>目标</a:t>
            </a:r>
            <a:endParaRPr lang="en-US" altLang="zh-CN" sz="2500" b="1" dirty="0" smtClean="0"/>
          </a:p>
          <a:p>
            <a:pPr lvl="1"/>
            <a:r>
              <a:rPr lang="zh-CN" altLang="en-US" sz="2500" b="1" dirty="0" smtClean="0"/>
              <a:t>然后</a:t>
            </a:r>
            <a:r>
              <a:rPr lang="zh-CN" altLang="en-US" sz="2500" b="1" dirty="0" smtClean="0"/>
              <a:t>寻找漏洞（漏洞挖掘</a:t>
            </a:r>
            <a:r>
              <a:rPr lang="zh-CN" altLang="en-US" sz="2500" b="1" dirty="0" smtClean="0"/>
              <a:t>）</a:t>
            </a:r>
            <a:endParaRPr lang="en-US" altLang="zh-CN" sz="2500" b="1" dirty="0" smtClean="0"/>
          </a:p>
          <a:p>
            <a:pPr lvl="1"/>
            <a:r>
              <a:rPr lang="zh-CN" altLang="en-US" sz="2500" b="1" dirty="0" smtClean="0"/>
              <a:t>最后</a:t>
            </a:r>
            <a:r>
              <a:rPr lang="zh-CN" altLang="en-US" sz="2500" b="1" dirty="0" smtClean="0"/>
              <a:t>利用漏洞进行攻击（攻击</a:t>
            </a:r>
            <a:r>
              <a:rPr lang="zh-CN" altLang="en-US" sz="2500" b="1" dirty="0" smtClean="0"/>
              <a:t>）</a:t>
            </a:r>
            <a:endParaRPr lang="en-US" altLang="zh-CN" sz="25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漏洞和攻击的关系</a:t>
            </a:r>
            <a:endParaRPr lang="en-US" altLang="zh-CN" sz="2800" b="1" dirty="0" smtClean="0"/>
          </a:p>
          <a:p>
            <a:pPr lvl="1"/>
            <a:r>
              <a:rPr lang="zh-CN" altLang="en-US" sz="2500" b="1" dirty="0" smtClean="0"/>
              <a:t>漏洞和攻击是</a:t>
            </a:r>
            <a:r>
              <a:rPr lang="zh-CN" altLang="en-US" sz="2500" b="1" dirty="0" smtClean="0">
                <a:solidFill>
                  <a:srgbClr val="FF0000"/>
                </a:solidFill>
              </a:rPr>
              <a:t>循环定义</a:t>
            </a:r>
            <a:r>
              <a:rPr lang="zh-CN" altLang="en-US" sz="2500" b="1" dirty="0" smtClean="0"/>
              <a:t>的</a:t>
            </a:r>
            <a:endParaRPr lang="en-US" altLang="zh-CN" sz="2500" b="1" dirty="0" smtClean="0"/>
          </a:p>
          <a:p>
            <a:pPr lvl="2"/>
            <a:r>
              <a:rPr lang="zh-CN" altLang="en-US" sz="2000" b="1" dirty="0" smtClean="0"/>
              <a:t>漏洞就是可以被攻击的地方</a:t>
            </a:r>
            <a:endParaRPr lang="en-US" altLang="zh-CN" sz="2000" b="1" dirty="0" smtClean="0"/>
          </a:p>
          <a:p>
            <a:pPr lvl="2"/>
            <a:r>
              <a:rPr lang="zh-CN" altLang="en-US" sz="2000" b="1" dirty="0" smtClean="0"/>
              <a:t>攻击就是对漏洞利用的过程</a:t>
            </a:r>
            <a:endParaRPr lang="en-US" altLang="zh-CN" sz="2000" b="1" dirty="0" smtClean="0"/>
          </a:p>
          <a:p>
            <a:pPr lvl="1"/>
            <a:r>
              <a:rPr lang="zh-CN" altLang="en-US" sz="2500" b="1" dirty="0" smtClean="0"/>
              <a:t>发现漏洞，就能针对该漏洞进行攻击。</a:t>
            </a:r>
            <a:endParaRPr lang="en-US" altLang="zh-CN" sz="2500" b="1" dirty="0" smtClean="0"/>
          </a:p>
          <a:p>
            <a:r>
              <a:rPr lang="zh-CN" altLang="en-US" sz="2800" b="1" dirty="0" smtClean="0"/>
              <a:t>另一方面，</a:t>
            </a:r>
            <a:r>
              <a:rPr lang="zh-CN" altLang="en-US" sz="2800" b="1" dirty="0" smtClean="0"/>
              <a:t>攻击技术的</a:t>
            </a:r>
            <a:r>
              <a:rPr lang="zh-CN" altLang="en-US" sz="2800" b="1" dirty="0" smtClean="0"/>
              <a:t>发展也能发现新的漏洞</a:t>
            </a:r>
            <a:r>
              <a:rPr lang="zh-CN" altLang="en-US" sz="2800" b="1" dirty="0" smtClean="0"/>
              <a:t>。</a:t>
            </a:r>
            <a:endParaRPr lang="en-US" altLang="zh-CN" sz="2800" b="1" dirty="0" smtClean="0"/>
          </a:p>
          <a:p>
            <a:pPr lvl="1"/>
            <a:r>
              <a:rPr lang="zh-CN" altLang="en-US" sz="2500" b="1" dirty="0" smtClean="0"/>
              <a:t>开发</a:t>
            </a:r>
            <a:r>
              <a:rPr lang="zh-CN" altLang="en-US" sz="2500" b="1" dirty="0" smtClean="0"/>
              <a:t>一种新的攻击方法，原本不存在漏洞的地方，就会出现新的漏洞</a:t>
            </a:r>
            <a:r>
              <a:rPr lang="zh-CN" altLang="en-US" sz="2500" b="1" dirty="0" smtClean="0"/>
              <a:t>。</a:t>
            </a:r>
            <a:endParaRPr lang="en-US" altLang="zh-CN" sz="2500" b="1" dirty="0" smtClean="0"/>
          </a:p>
          <a:p>
            <a:pPr lvl="1"/>
            <a:r>
              <a:rPr lang="zh-CN" altLang="en-US" sz="2500" b="1" dirty="0" smtClean="0"/>
              <a:t>例如</a:t>
            </a:r>
            <a:r>
              <a:rPr lang="zh-CN" altLang="en-US" sz="2500" b="1" dirty="0" smtClean="0"/>
              <a:t>，侧信道攻击，根据显示器的电磁泄露，能够复现显示器的显示内容。</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系统安全产生的根本原因</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小结</a:t>
            </a:r>
            <a:endParaRPr lang="en-US" altLang="zh-CN" sz="2800" b="1" dirty="0" smtClean="0"/>
          </a:p>
          <a:p>
            <a:r>
              <a:rPr lang="zh-CN" altLang="en-US" sz="2800" b="1" dirty="0" smtClean="0"/>
              <a:t>最本质的原因：安全需求和安全威胁的矛盾</a:t>
            </a:r>
            <a:endParaRPr lang="en-US" altLang="zh-CN" sz="2800" b="1" dirty="0" smtClean="0"/>
          </a:p>
          <a:p>
            <a:r>
              <a:rPr lang="zh-CN" altLang="en-US" sz="2800" b="1" dirty="0" smtClean="0"/>
              <a:t>技术上的根本原因：漏洞是不可避免的，任何一个复杂的系统都存在潜在的漏洞。</a:t>
            </a:r>
            <a:endParaRPr lang="en-US" altLang="zh-CN" sz="2800" b="1" dirty="0" smtClean="0"/>
          </a:p>
          <a:p>
            <a:r>
              <a:rPr lang="zh-CN" altLang="en-US" sz="2800" b="1" dirty="0" smtClean="0"/>
              <a:t>结论：</a:t>
            </a:r>
            <a:r>
              <a:rPr lang="zh-CN" altLang="en-US" sz="2800" b="1" dirty="0" smtClean="0">
                <a:solidFill>
                  <a:srgbClr val="FF0000"/>
                </a:solidFill>
              </a:rPr>
              <a:t>百分百的安全是永远都不可能达到的。</a:t>
            </a:r>
            <a:endParaRPr lang="en-US" altLang="zh-CN" sz="2800" b="1" dirty="0" smtClean="0">
              <a:solidFill>
                <a:srgbClr val="FF0000"/>
              </a:solidFill>
            </a:endParaRPr>
          </a:p>
          <a:p>
            <a:r>
              <a:rPr lang="zh-CN" altLang="en-US" sz="2800" b="1" dirty="0" smtClean="0"/>
              <a:t>安全研究的目标：增加攻击者发现漏洞和利用漏洞进行攻击的难度，让实施攻击的</a:t>
            </a:r>
            <a:r>
              <a:rPr lang="zh-CN" altLang="en-US" sz="2800" b="1" dirty="0" smtClean="0">
                <a:solidFill>
                  <a:srgbClr val="FF0000"/>
                </a:solidFill>
              </a:rPr>
              <a:t>成本</a:t>
            </a:r>
            <a:r>
              <a:rPr lang="zh-CN" altLang="en-US" sz="2800" b="1" dirty="0" smtClean="0"/>
              <a:t>大于攻击得到的</a:t>
            </a:r>
            <a:r>
              <a:rPr lang="zh-CN" altLang="en-US" sz="2800" b="1" dirty="0" smtClean="0">
                <a:solidFill>
                  <a:srgbClr val="FF0000"/>
                </a:solidFill>
              </a:rPr>
              <a:t>利益</a:t>
            </a:r>
            <a:r>
              <a:rPr lang="zh-CN" altLang="en-US" sz="2800" b="1"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t>系统安全产生的根本原因</a:t>
            </a:r>
            <a:endParaRPr lang="en-US" altLang="zh-CN" sz="3200" b="1" dirty="0" smtClean="0"/>
          </a:p>
          <a:p>
            <a:r>
              <a:rPr lang="zh-CN" altLang="en-US" sz="3200" b="1" dirty="0" smtClean="0">
                <a:solidFill>
                  <a:srgbClr val="FF0000"/>
                </a:solidFill>
              </a:rPr>
              <a:t>常见漏洞和攻击介绍</a:t>
            </a:r>
            <a:endParaRPr lang="en-US" altLang="zh-CN" sz="3200" b="1" dirty="0" smtClean="0">
              <a:solidFill>
                <a:srgbClr val="FF0000"/>
              </a:solidFill>
            </a:endParaRPr>
          </a:p>
          <a:p>
            <a:r>
              <a:rPr lang="zh-CN" altLang="en-US" sz="3200" b="1" dirty="0" smtClean="0"/>
              <a:t>安全防御的基本方法和原则</a:t>
            </a:r>
            <a:endParaRPr lang="en-US" altLang="zh-CN" sz="3200" b="1" dirty="0" smtClean="0"/>
          </a:p>
          <a:p>
            <a:r>
              <a:rPr lang="zh-CN" altLang="en-US" sz="3200" b="1" dirty="0" smtClean="0"/>
              <a:t>内存漏洞和运行时安全</a:t>
            </a:r>
            <a:endParaRPr lang="en-US" altLang="zh-CN" sz="3200" b="1" dirty="0" smtClean="0"/>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常见的计算机系统漏洞的主要类型：</a:t>
            </a:r>
            <a:endParaRPr lang="en-US" altLang="zh-CN" sz="3200" b="1" dirty="0" smtClean="0"/>
          </a:p>
          <a:p>
            <a:pPr lvl="1"/>
            <a:r>
              <a:rPr lang="en-US" altLang="zh-CN" sz="2900" b="1" dirty="0" smtClean="0"/>
              <a:t>1</a:t>
            </a:r>
            <a:r>
              <a:rPr lang="zh-CN" altLang="en-US" sz="2900" b="1" dirty="0" smtClean="0"/>
              <a:t>）网络漏洞</a:t>
            </a:r>
            <a:endParaRPr lang="en-US" altLang="zh-CN" sz="2900" b="1" dirty="0" smtClean="0"/>
          </a:p>
          <a:p>
            <a:pPr lvl="1"/>
            <a:r>
              <a:rPr lang="en-US" altLang="zh-CN" sz="2900" b="1" dirty="0" smtClean="0"/>
              <a:t>2</a:t>
            </a:r>
            <a:r>
              <a:rPr lang="zh-CN" altLang="en-US" sz="2900" b="1" dirty="0" smtClean="0"/>
              <a:t>）系统漏洞</a:t>
            </a:r>
            <a:endParaRPr lang="en-US" altLang="zh-CN" sz="2900" b="1" dirty="0" smtClean="0"/>
          </a:p>
          <a:p>
            <a:pPr lvl="2"/>
            <a:r>
              <a:rPr lang="zh-CN" altLang="en-US" sz="2600" b="1" dirty="0" smtClean="0"/>
              <a:t>硬件漏洞</a:t>
            </a:r>
            <a:endParaRPr lang="en-US" altLang="zh-CN" sz="2600" b="1" dirty="0" smtClean="0"/>
          </a:p>
          <a:p>
            <a:pPr lvl="2"/>
            <a:r>
              <a:rPr lang="zh-CN" altLang="en-US" sz="2600" b="1" dirty="0" smtClean="0"/>
              <a:t>软件漏洞</a:t>
            </a:r>
          </a:p>
          <a:p>
            <a:pPr lvl="1"/>
            <a:r>
              <a:rPr lang="en-US" altLang="zh-CN" sz="2900" b="1" dirty="0" smtClean="0"/>
              <a:t>3</a:t>
            </a:r>
            <a:r>
              <a:rPr lang="zh-CN" altLang="en-US" sz="2900" b="1" dirty="0" smtClean="0"/>
              <a:t>）人的因素</a:t>
            </a:r>
            <a:endParaRPr lang="en-US" altLang="zh-CN" sz="2900" b="1" dirty="0" smtClean="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29388" y="2500306"/>
            <a:ext cx="1885950" cy="22764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68144" y="4803188"/>
            <a:ext cx="2873896" cy="2054836"/>
          </a:xfrm>
          <a:prstGeom prst="rect">
            <a:avLst/>
          </a:prstGeom>
        </p:spPr>
      </p:pic>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1</a:t>
            </a:r>
            <a:r>
              <a:rPr lang="zh-CN" altLang="en-US" sz="3200" b="1" dirty="0" smtClean="0"/>
              <a:t>）网络漏洞</a:t>
            </a:r>
            <a:endParaRPr lang="en-US" altLang="zh-CN" sz="3200" b="1" dirty="0" smtClean="0"/>
          </a:p>
          <a:p>
            <a:pPr lvl="1"/>
            <a:r>
              <a:rPr lang="zh-CN" altLang="en-US" sz="2800" b="1" dirty="0" smtClean="0"/>
              <a:t>网络是多个计算机系统之间的信息交互载体，网络信息传输天然就存在被攻击的危险。（量子通信能够在理论上避免被偷听、窃取的威胁。）</a:t>
            </a:r>
            <a:endParaRPr lang="en-US" altLang="zh-CN" sz="2800" b="1" dirty="0" smtClean="0"/>
          </a:p>
          <a:p>
            <a:pPr lvl="1"/>
            <a:r>
              <a:rPr lang="zh-CN" altLang="en-US" sz="2800" b="1" dirty="0" smtClean="0"/>
              <a:t>当前的网络协议对安全性的考虑不够充分，存在先天不足，具有许多安全漏洞，如网络协议缺乏认证保密机制等。</a:t>
            </a:r>
            <a:endParaRPr lang="en-US" altLang="zh-CN" sz="28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对网络攻击的几种模式：</a:t>
            </a:r>
            <a:endParaRPr lang="en-US" altLang="zh-CN" sz="3200" b="1" dirty="0" smtClean="0"/>
          </a:p>
        </p:txBody>
      </p:sp>
      <p:graphicFrame>
        <p:nvGraphicFramePr>
          <p:cNvPr id="1026" name="Object 2"/>
          <p:cNvGraphicFramePr>
            <a:graphicFrameLocks noChangeAspect="1"/>
          </p:cNvGraphicFramePr>
          <p:nvPr/>
        </p:nvGraphicFramePr>
        <p:xfrm>
          <a:off x="857224" y="2214554"/>
          <a:ext cx="6778625" cy="4500594"/>
        </p:xfrm>
        <a:graphic>
          <a:graphicData uri="http://schemas.openxmlformats.org/presentationml/2006/ole">
            <p:oleObj spid="_x0000_s2050" name="Visio" r:id="rId3" imgW="3765237" imgH="3274812" progId="Visio.Drawing.11">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lnSpcReduction="10000"/>
          </a:bodyPr>
          <a:lstStyle/>
          <a:p>
            <a:r>
              <a:rPr lang="en-US" altLang="zh-CN" sz="3200" b="1" dirty="0" smtClean="0"/>
              <a:t>2</a:t>
            </a:r>
            <a:r>
              <a:rPr lang="zh-CN" altLang="en-US" sz="3200" b="1" dirty="0" smtClean="0"/>
              <a:t>）系统漏洞，是指系统在设计、实现过程中的缺陷和错误。</a:t>
            </a:r>
            <a:endParaRPr lang="en-US" altLang="zh-CN" sz="3200" b="1" dirty="0" smtClean="0"/>
          </a:p>
          <a:p>
            <a:pPr lvl="1"/>
            <a:r>
              <a:rPr lang="zh-CN" altLang="en-US" sz="2900" b="1" dirty="0" smtClean="0"/>
              <a:t>实现错误</a:t>
            </a:r>
            <a:endParaRPr lang="en-US" altLang="zh-CN" sz="2900" b="1" dirty="0" smtClean="0"/>
          </a:p>
          <a:p>
            <a:pPr lvl="2"/>
            <a:r>
              <a:rPr lang="zh-CN" altLang="en-US" sz="2600" b="1" dirty="0" smtClean="0"/>
              <a:t>系统具体实现时的各种错误，通常可以直接修复，如编写程序的各种</a:t>
            </a:r>
            <a:r>
              <a:rPr lang="en-US" altLang="zh-CN" sz="2600" b="1" dirty="0" smtClean="0"/>
              <a:t>bug</a:t>
            </a:r>
            <a:r>
              <a:rPr lang="zh-CN" altLang="en-US" sz="2600" b="1" dirty="0" smtClean="0"/>
              <a:t>。</a:t>
            </a:r>
            <a:endParaRPr lang="en-US" altLang="zh-CN" sz="2600" b="1" dirty="0" smtClean="0"/>
          </a:p>
          <a:p>
            <a:pPr lvl="1"/>
            <a:r>
              <a:rPr lang="zh-CN" altLang="en-US" sz="2900" b="1" dirty="0" smtClean="0"/>
              <a:t>设计缺陷</a:t>
            </a:r>
            <a:endParaRPr lang="en-US" altLang="zh-CN" sz="2900" b="1" dirty="0" smtClean="0"/>
          </a:p>
          <a:p>
            <a:pPr lvl="2"/>
            <a:r>
              <a:rPr lang="zh-CN" altLang="en-US" sz="2600" b="1" dirty="0" smtClean="0"/>
              <a:t>在系统初始设计时考虑不足导致的系统漏洞。</a:t>
            </a:r>
            <a:endParaRPr lang="en-US" altLang="zh-CN" sz="2600" b="1" dirty="0" smtClean="0"/>
          </a:p>
          <a:p>
            <a:pPr lvl="2"/>
            <a:r>
              <a:rPr lang="zh-CN" altLang="en-US" sz="2600" b="1" dirty="0" smtClean="0"/>
              <a:t>当一种系统被广泛使用以后，由于兼容性、便利性等种种原因，很难对设计上的系统漏洞进行直接的修复。</a:t>
            </a:r>
            <a:endParaRPr lang="en-US" altLang="zh-CN" sz="2600" b="1" dirty="0" smtClean="0"/>
          </a:p>
          <a:p>
            <a:pPr lvl="2"/>
            <a:r>
              <a:rPr lang="zh-CN" altLang="en-US" sz="2600" b="1" dirty="0" smtClean="0"/>
              <a:t>例如，</a:t>
            </a:r>
            <a:r>
              <a:rPr lang="en-US" altLang="zh-CN" sz="2600" b="1" dirty="0" smtClean="0"/>
              <a:t>C</a:t>
            </a:r>
            <a:r>
              <a:rPr lang="zh-CN" altLang="en-US" sz="2600" b="1" dirty="0" smtClean="0"/>
              <a:t>语言存在的一些安全缺陷。</a:t>
            </a:r>
            <a:endParaRPr lang="en-US" altLang="zh-CN" sz="26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solidFill>
                  <a:srgbClr val="FF0000"/>
                </a:solidFill>
              </a:rPr>
              <a:t>系统安全基础知识</a:t>
            </a:r>
            <a:endParaRPr lang="en-US" altLang="zh-CN" sz="3200" b="1" dirty="0" smtClean="0">
              <a:solidFill>
                <a:srgbClr val="FF0000"/>
              </a:solidFill>
            </a:endParaRPr>
          </a:p>
          <a:p>
            <a:r>
              <a:rPr lang="zh-CN" altLang="en-US" sz="3200" b="1" dirty="0" smtClean="0"/>
              <a:t>系统安全产生的根本原因</a:t>
            </a:r>
            <a:endParaRPr lang="en-US" altLang="zh-CN" sz="3200" b="1" dirty="0" smtClean="0"/>
          </a:p>
          <a:p>
            <a:r>
              <a:rPr lang="zh-CN" altLang="en-US" sz="3200" b="1" dirty="0" smtClean="0"/>
              <a:t>常见漏洞和攻击介绍</a:t>
            </a:r>
            <a:endParaRPr lang="en-US" altLang="zh-CN" sz="3200" b="1" dirty="0" smtClean="0"/>
          </a:p>
          <a:p>
            <a:r>
              <a:rPr lang="zh-CN" altLang="en-US" sz="3200" b="1" dirty="0" smtClean="0"/>
              <a:t>安全防御的基本方法和原则</a:t>
            </a:r>
            <a:endParaRPr lang="en-US" altLang="zh-CN" sz="3200" b="1" dirty="0" smtClean="0"/>
          </a:p>
          <a:p>
            <a:r>
              <a:rPr lang="zh-CN" altLang="en-US" sz="3200" b="1" dirty="0" smtClean="0"/>
              <a:t>内存漏洞和运行时安全</a:t>
            </a:r>
            <a:endParaRPr lang="en-US" altLang="zh-CN" sz="3200" b="1" dirty="0" smtClean="0"/>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72132" y="714356"/>
            <a:ext cx="3433564" cy="2020080"/>
          </a:xfrm>
          <a:prstGeom prst="rect">
            <a:avLst/>
          </a:prstGeom>
        </p:spPr>
      </p:pic>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系统漏洞主要类型：</a:t>
            </a:r>
            <a:endParaRPr lang="en-US" altLang="zh-CN" sz="3200" b="1" dirty="0" smtClean="0"/>
          </a:p>
          <a:p>
            <a:pPr lvl="1"/>
            <a:r>
              <a:rPr lang="zh-CN" altLang="en-US" sz="2900" b="1" dirty="0" smtClean="0"/>
              <a:t>硬件漏洞</a:t>
            </a:r>
            <a:endParaRPr lang="en-US" altLang="zh-CN" sz="2900" b="1" dirty="0" smtClean="0"/>
          </a:p>
          <a:p>
            <a:pPr lvl="2"/>
            <a:r>
              <a:rPr lang="zh-CN" altLang="en-US" sz="2500" b="1" dirty="0" smtClean="0"/>
              <a:t>芯片、主板、内存等各种硬件设备的漏洞</a:t>
            </a:r>
            <a:endParaRPr lang="en-US" altLang="zh-CN" sz="2500" b="1" dirty="0" smtClean="0"/>
          </a:p>
          <a:p>
            <a:pPr lvl="2"/>
            <a:r>
              <a:rPr lang="zh-CN" altLang="en-US" sz="2500" b="1" dirty="0" smtClean="0"/>
              <a:t>硬件木马等各种硬件设备中的后门</a:t>
            </a:r>
            <a:endParaRPr lang="en-US" altLang="zh-CN" sz="2500" b="1" dirty="0" smtClean="0"/>
          </a:p>
          <a:p>
            <a:pPr lvl="2"/>
            <a:r>
              <a:rPr lang="zh-CN" altLang="en-US" sz="2500" b="1" dirty="0" smtClean="0"/>
              <a:t>电磁辐射、功耗、运行时间等物理信号泄露漏洞</a:t>
            </a:r>
            <a:endParaRPr lang="en-US" altLang="zh-CN" sz="2500" b="1" dirty="0" smtClean="0"/>
          </a:p>
          <a:p>
            <a:pPr lvl="1"/>
            <a:r>
              <a:rPr lang="zh-CN" altLang="en-US" sz="2900" b="1" dirty="0" smtClean="0"/>
              <a:t>软件漏洞</a:t>
            </a:r>
            <a:endParaRPr lang="en-US" altLang="zh-CN" sz="2900" b="1" dirty="0" smtClean="0"/>
          </a:p>
          <a:p>
            <a:pPr lvl="2"/>
            <a:r>
              <a:rPr lang="zh-CN" altLang="en-US" sz="2600" b="1" dirty="0" smtClean="0"/>
              <a:t>操作系统、驱动程序等系统软件的漏洞和后门</a:t>
            </a:r>
            <a:endParaRPr lang="en-US" altLang="zh-CN" sz="2600" b="1" dirty="0" smtClean="0"/>
          </a:p>
          <a:p>
            <a:pPr lvl="2"/>
            <a:r>
              <a:rPr lang="zh-CN" altLang="en-US" sz="2600" b="1" dirty="0" smtClean="0"/>
              <a:t>各种应用软件漏洞和后门</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漏洞和错误的区别：</a:t>
            </a:r>
            <a:endParaRPr lang="en-US" altLang="zh-CN" sz="3200" b="1" dirty="0" smtClean="0"/>
          </a:p>
          <a:p>
            <a:pPr lvl="1"/>
            <a:r>
              <a:rPr lang="zh-CN" altLang="en-US" sz="2900" b="1" dirty="0" smtClean="0"/>
              <a:t>错误（</a:t>
            </a:r>
            <a:r>
              <a:rPr lang="en-US" altLang="zh-CN" sz="2900" b="1" dirty="0" smtClean="0"/>
              <a:t>bug</a:t>
            </a:r>
            <a:r>
              <a:rPr lang="zh-CN" altLang="en-US" sz="2900" b="1" dirty="0" smtClean="0"/>
              <a:t>）</a:t>
            </a:r>
            <a:endParaRPr lang="en-US" altLang="zh-CN" sz="2900" b="1" dirty="0" smtClean="0"/>
          </a:p>
          <a:p>
            <a:pPr lvl="2"/>
            <a:r>
              <a:rPr lang="zh-CN" altLang="en-US" sz="2600" b="1" dirty="0" smtClean="0"/>
              <a:t>是指设计和实现上的缺陷。</a:t>
            </a:r>
            <a:endParaRPr lang="en-US" altLang="zh-CN" sz="2600" b="1" dirty="0" smtClean="0"/>
          </a:p>
          <a:p>
            <a:pPr lvl="1"/>
            <a:r>
              <a:rPr lang="zh-CN" altLang="en-US" sz="2900" b="1" dirty="0" smtClean="0"/>
              <a:t>漏洞</a:t>
            </a:r>
            <a:endParaRPr lang="en-US" altLang="zh-CN" sz="2600" b="1" dirty="0" smtClean="0"/>
          </a:p>
          <a:p>
            <a:pPr lvl="2"/>
            <a:r>
              <a:rPr lang="zh-CN" altLang="en-US" sz="2600" b="1" dirty="0" smtClean="0"/>
              <a:t>是一类特殊的错误。</a:t>
            </a:r>
            <a:endParaRPr lang="en-US" altLang="zh-CN" sz="2600" b="1" dirty="0" smtClean="0"/>
          </a:p>
          <a:p>
            <a:pPr lvl="2"/>
            <a:r>
              <a:rPr lang="zh-CN" altLang="en-US" sz="2600" b="1" dirty="0" smtClean="0"/>
              <a:t>是指可以被攻击利用的错误。</a:t>
            </a:r>
            <a:endParaRPr lang="en-US" altLang="zh-CN" sz="2600" b="1" dirty="0" smtClean="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43651" y="1071561"/>
            <a:ext cx="2143125" cy="2143125"/>
          </a:xfrm>
          <a:prstGeom prst="rect">
            <a:avLst/>
          </a:prstGeom>
        </p:spPr>
      </p:pic>
      <p:pic>
        <p:nvPicPr>
          <p:cNvPr id="5" name="图片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5720" y="4714875"/>
            <a:ext cx="2857500" cy="21431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303742" y="4037076"/>
            <a:ext cx="4483100" cy="2794000"/>
          </a:xfrm>
          <a:prstGeom prst="rect">
            <a:avLst/>
          </a:prstGeom>
        </p:spPr>
      </p:pic>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漏洞和后门的区别：</a:t>
            </a:r>
            <a:endParaRPr lang="en-US" altLang="zh-CN" sz="3200" b="1" dirty="0" smtClean="0"/>
          </a:p>
          <a:p>
            <a:pPr lvl="1"/>
            <a:r>
              <a:rPr lang="zh-CN" altLang="en-US" sz="2900" b="1" dirty="0" smtClean="0"/>
              <a:t>漏洞</a:t>
            </a:r>
            <a:endParaRPr lang="en-US" altLang="zh-CN" sz="2900" b="1" dirty="0" smtClean="0"/>
          </a:p>
          <a:p>
            <a:pPr lvl="2"/>
            <a:r>
              <a:rPr lang="zh-CN" altLang="en-US" sz="2600" b="1" dirty="0" smtClean="0"/>
              <a:t>是指设计或实现上的错误，是设计者无意识留下的。</a:t>
            </a:r>
            <a:endParaRPr lang="en-US" altLang="zh-CN" sz="2600" b="1" dirty="0" smtClean="0"/>
          </a:p>
          <a:p>
            <a:pPr lvl="1"/>
            <a:r>
              <a:rPr lang="zh-CN" altLang="en-US" sz="2900" b="1" dirty="0" smtClean="0"/>
              <a:t>后门</a:t>
            </a:r>
            <a:endParaRPr lang="en-US" altLang="zh-CN" sz="2600" b="1" dirty="0" smtClean="0"/>
          </a:p>
          <a:p>
            <a:pPr lvl="2"/>
            <a:r>
              <a:rPr lang="zh-CN" altLang="en-US" sz="2600" b="1" dirty="0" smtClean="0"/>
              <a:t>是指设计者故意留下的缺陷。</a:t>
            </a:r>
            <a:endParaRPr lang="en-US" altLang="zh-CN" sz="2600" b="1" dirty="0" smtClean="0"/>
          </a:p>
          <a:p>
            <a:pPr lvl="2"/>
            <a:r>
              <a:rPr lang="zh-CN" altLang="en-US" sz="2600" b="1" dirty="0" smtClean="0"/>
              <a:t>后门的隐蔽性更高，危害性更大。</a:t>
            </a:r>
            <a:endParaRPr lang="en-US" altLang="zh-CN" sz="26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）人的因素</a:t>
            </a:r>
            <a:endParaRPr lang="en-US" altLang="zh-CN" sz="3200" b="1" dirty="0" smtClean="0"/>
          </a:p>
          <a:p>
            <a:pPr lvl="1"/>
            <a:r>
              <a:rPr lang="zh-CN" altLang="en-US" sz="2400" b="1" dirty="0" smtClean="0"/>
              <a:t>人为的无意失误。</a:t>
            </a:r>
            <a:endParaRPr lang="en-US" altLang="zh-CN" sz="2400" b="1" dirty="0" smtClean="0"/>
          </a:p>
          <a:p>
            <a:pPr lvl="1"/>
            <a:r>
              <a:rPr lang="zh-CN" altLang="en-US" sz="2400" b="1" dirty="0" smtClean="0"/>
              <a:t>人为的恶意攻击。</a:t>
            </a:r>
            <a:endParaRPr lang="en-US" altLang="zh-CN" sz="2400" b="1" dirty="0" smtClean="0"/>
          </a:p>
          <a:p>
            <a:pPr lvl="1"/>
            <a:r>
              <a:rPr lang="zh-CN" altLang="en-US" sz="2400" b="1" dirty="0" smtClean="0"/>
              <a:t>管理上的因素。</a:t>
            </a:r>
          </a:p>
          <a:p>
            <a:r>
              <a:rPr lang="zh-CN" altLang="en-US" sz="2800" b="1" dirty="0" smtClean="0"/>
              <a:t>安全不是一个单纯的技术问题</a:t>
            </a:r>
            <a:endParaRPr lang="en-US" altLang="zh-CN" sz="2800" b="1" dirty="0" smtClean="0"/>
          </a:p>
          <a:p>
            <a:r>
              <a:rPr lang="zh-CN" altLang="en-US" sz="2800" b="1" dirty="0" smtClean="0"/>
              <a:t>对于实际的安全问题，不能只关注技术方面，还需要关注管理、规章制度等人为的因素</a:t>
            </a:r>
            <a:endParaRPr lang="en-US" altLang="zh-CN" sz="28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常见攻击方法的主要类型：</a:t>
            </a:r>
            <a:endParaRPr lang="en-US" altLang="zh-CN" sz="3200" b="1" dirty="0" smtClean="0"/>
          </a:p>
          <a:p>
            <a:pPr lvl="1"/>
            <a:r>
              <a:rPr lang="en-US" altLang="zh-CN" sz="2800" b="1" dirty="0" smtClean="0"/>
              <a:t>1</a:t>
            </a:r>
            <a:r>
              <a:rPr lang="zh-CN" altLang="en-US" sz="2800" b="1" dirty="0" smtClean="0"/>
              <a:t>）社会工程学攻击</a:t>
            </a:r>
            <a:endParaRPr lang="en-US" altLang="zh-CN" sz="2800" b="1" dirty="0" smtClean="0"/>
          </a:p>
          <a:p>
            <a:pPr lvl="1"/>
            <a:r>
              <a:rPr lang="en-US" altLang="zh-CN" sz="2800" b="1" dirty="0" smtClean="0"/>
              <a:t>2</a:t>
            </a:r>
            <a:r>
              <a:rPr lang="zh-CN" altLang="en-US" sz="2800" b="1" dirty="0" smtClean="0"/>
              <a:t>）弱密码攻击</a:t>
            </a:r>
            <a:endParaRPr lang="en-US" altLang="zh-CN" sz="2800" b="1" dirty="0" smtClean="0"/>
          </a:p>
          <a:p>
            <a:pPr lvl="1"/>
            <a:r>
              <a:rPr lang="en-US" altLang="zh-CN" sz="2800" b="1" dirty="0" smtClean="0"/>
              <a:t>3</a:t>
            </a:r>
            <a:r>
              <a:rPr lang="zh-CN" altLang="en-US" sz="2800" b="1" dirty="0" smtClean="0"/>
              <a:t>）侧信道攻击</a:t>
            </a:r>
            <a:endParaRPr lang="en-US" altLang="zh-CN" sz="2800" b="1" dirty="0" smtClean="0"/>
          </a:p>
          <a:p>
            <a:pPr lvl="1"/>
            <a:r>
              <a:rPr lang="en-US" altLang="zh-CN" sz="2800" b="1" dirty="0" smtClean="0"/>
              <a:t>4</a:t>
            </a:r>
            <a:r>
              <a:rPr lang="zh-CN" altLang="en-US" sz="2800" b="1" dirty="0" smtClean="0"/>
              <a:t>）拒绝服务攻击</a:t>
            </a:r>
            <a:endParaRPr lang="en-US" altLang="zh-CN" sz="2800" b="1" dirty="0" smtClean="0"/>
          </a:p>
          <a:p>
            <a:pPr lvl="1"/>
            <a:r>
              <a:rPr lang="en-US" altLang="zh-CN" sz="2800" b="1" dirty="0" smtClean="0"/>
              <a:t>5</a:t>
            </a:r>
            <a:r>
              <a:rPr lang="zh-CN" altLang="en-US" sz="2800" b="1" dirty="0" smtClean="0"/>
              <a:t>）运行时攻击</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67462" y="-24"/>
            <a:ext cx="1905000" cy="1905000"/>
          </a:xfrm>
          <a:prstGeom prst="rect">
            <a:avLst/>
          </a:prstGeom>
        </p:spPr>
      </p:pic>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1</a:t>
            </a:r>
            <a:r>
              <a:rPr lang="zh-CN" altLang="en-US" sz="3200" b="1" dirty="0" smtClean="0"/>
              <a:t>）社会工程学攻击，安全不是一个单纯的技术问题</a:t>
            </a:r>
            <a:endParaRPr lang="en-US" altLang="zh-CN" sz="3200" b="1" dirty="0" smtClean="0"/>
          </a:p>
          <a:p>
            <a:pPr lvl="1"/>
            <a:r>
              <a:rPr lang="zh-CN" altLang="en-US" sz="2900" b="1" dirty="0" smtClean="0"/>
              <a:t>利用人的弱点，如本能反应、好奇心、贪便宜等，进行欺骗、伤害的攻击手段。</a:t>
            </a:r>
            <a:endParaRPr lang="en-US" altLang="zh-CN" sz="2900" b="1" dirty="0" smtClean="0"/>
          </a:p>
          <a:p>
            <a:pPr lvl="1"/>
            <a:r>
              <a:rPr lang="zh-CN" altLang="en-US" sz="2900" b="1" dirty="0" smtClean="0"/>
              <a:t>更注重利用心理、人性等非技术手段，而</a:t>
            </a:r>
            <a:r>
              <a:rPr lang="zh-CN" altLang="en-US" sz="2900" b="1" dirty="0" smtClean="0"/>
              <a:t>不是单纯对</a:t>
            </a:r>
            <a:r>
              <a:rPr lang="zh-CN" altLang="en-US" sz="2900" b="1" dirty="0" smtClean="0"/>
              <a:t>计算机技术的运用。</a:t>
            </a:r>
            <a:endParaRPr lang="en-US" altLang="zh-CN" sz="2900" b="1" dirty="0" smtClean="0"/>
          </a:p>
          <a:p>
            <a:pPr lvl="1"/>
            <a:r>
              <a:rPr lang="zh-CN" altLang="en-US" sz="2900" b="1" dirty="0" smtClean="0"/>
              <a:t>例如：电信诈骗，钓鱼网站，流氓软件</a:t>
            </a:r>
            <a:endParaRPr lang="en-US" altLang="zh-CN" sz="2900" b="1" dirty="0" smtClean="0"/>
          </a:p>
        </p:txBody>
      </p:sp>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500694" y="5140433"/>
            <a:ext cx="2489262" cy="171759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15008" y="4214818"/>
            <a:ext cx="3325368" cy="2535936"/>
          </a:xfrm>
          <a:prstGeom prst="rect">
            <a:avLst/>
          </a:prstGeom>
        </p:spPr>
      </p:pic>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2</a:t>
            </a:r>
            <a:r>
              <a:rPr lang="zh-CN" altLang="en-US" sz="3200" b="1" dirty="0" smtClean="0"/>
              <a:t>）弱密码攻击，安全和方便的冲突</a:t>
            </a:r>
            <a:endParaRPr lang="en-US" altLang="zh-CN" sz="3200" b="1" dirty="0" smtClean="0"/>
          </a:p>
          <a:p>
            <a:pPr lvl="1"/>
            <a:r>
              <a:rPr lang="zh-CN" altLang="en-US" sz="2900" b="1" dirty="0" smtClean="0"/>
              <a:t>典型的人为因素和技术因素混合的安全问题</a:t>
            </a:r>
            <a:endParaRPr lang="en-US" altLang="zh-CN" sz="2900" b="1" dirty="0" smtClean="0"/>
          </a:p>
          <a:p>
            <a:pPr lvl="1"/>
            <a:r>
              <a:rPr lang="zh-CN" altLang="en-US" sz="2900" b="1" dirty="0" smtClean="0"/>
              <a:t>用户设置密码过于简单</a:t>
            </a:r>
            <a:endParaRPr lang="en-US" altLang="zh-CN" sz="2900" b="1" dirty="0" smtClean="0"/>
          </a:p>
          <a:p>
            <a:pPr lvl="1"/>
            <a:r>
              <a:rPr lang="zh-CN" altLang="en-US" sz="2900" b="1" dirty="0" smtClean="0"/>
              <a:t>用户设置密码有规律，和姓名、生日、手机号等相关</a:t>
            </a:r>
            <a:endParaRPr lang="en-US" altLang="zh-CN" sz="2900" b="1" dirty="0" smtClean="0"/>
          </a:p>
          <a:p>
            <a:pPr lvl="1"/>
            <a:r>
              <a:rPr lang="zh-CN" altLang="en-US" sz="2900" b="1" dirty="0" smtClean="0"/>
              <a:t>用户在不同场景</a:t>
            </a:r>
            <a:r>
              <a:rPr lang="zh-CN" altLang="en-US" sz="2900" b="1" dirty="0" smtClean="0"/>
              <a:t>设置类似的</a:t>
            </a:r>
            <a:r>
              <a:rPr lang="zh-CN" altLang="en-US" sz="2900" b="1" dirty="0" smtClean="0"/>
              <a:t>密码</a:t>
            </a:r>
            <a:endParaRPr lang="en-US" altLang="zh-CN" sz="2900" b="1" dirty="0" smtClean="0"/>
          </a:p>
          <a:p>
            <a:pPr lvl="1"/>
            <a:r>
              <a:rPr lang="zh-CN" altLang="en-US" sz="2900" b="1" dirty="0" smtClean="0"/>
              <a:t>撞库攻击</a:t>
            </a:r>
            <a:endParaRPr lang="en-US" altLang="zh-CN" sz="29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）侧信道攻击</a:t>
            </a:r>
            <a:endParaRPr lang="en-US" altLang="zh-CN" sz="3200" b="1" dirty="0" smtClean="0"/>
          </a:p>
          <a:p>
            <a:pPr lvl="1"/>
            <a:r>
              <a:rPr lang="zh-CN" altLang="en-US" sz="2900" b="1" dirty="0" smtClean="0"/>
              <a:t>根据设备在运行时的功率消耗、时间消耗或者电磁辐射等物理信号泄露，获知设备内部运行数据。</a:t>
            </a:r>
            <a:endParaRPr lang="en-US" altLang="zh-CN" sz="2900" b="1" dirty="0" smtClean="0"/>
          </a:p>
          <a:p>
            <a:pPr lvl="1"/>
            <a:r>
              <a:rPr lang="zh-CN" altLang="en-US" sz="2900" b="1" dirty="0" smtClean="0"/>
              <a:t>主要用于窃取数据，破解加解密设备的密钥。</a:t>
            </a:r>
            <a:endParaRPr lang="en-US" altLang="zh-CN" sz="2900" b="1" dirty="0" smtClean="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000628" y="4248475"/>
            <a:ext cx="3074477" cy="175229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4</a:t>
            </a:r>
            <a:r>
              <a:rPr lang="zh-CN" altLang="en-US" sz="3200" b="1" dirty="0" smtClean="0"/>
              <a:t>）拒绝服务攻击</a:t>
            </a:r>
            <a:endParaRPr lang="en-US" altLang="zh-CN" sz="3200" b="1" dirty="0" smtClean="0"/>
          </a:p>
          <a:p>
            <a:pPr lvl="1"/>
            <a:r>
              <a:rPr lang="zh-CN" altLang="en-US" sz="2900" b="1" dirty="0" smtClean="0"/>
              <a:t>是非常常见的一种网络攻击，利用了网络协议（</a:t>
            </a:r>
            <a:r>
              <a:rPr lang="en-US" altLang="zh-CN" sz="2900" b="1" dirty="0" smtClean="0"/>
              <a:t>TCP/IP</a:t>
            </a:r>
            <a:r>
              <a:rPr lang="zh-CN" altLang="en-US" sz="2900" b="1" dirty="0" smtClean="0"/>
              <a:t>）等的缺陷。</a:t>
            </a:r>
            <a:endParaRPr lang="en-US" altLang="zh-CN" sz="2900" b="1" dirty="0" smtClean="0"/>
          </a:p>
          <a:p>
            <a:pPr lvl="1"/>
            <a:r>
              <a:rPr lang="zh-CN" altLang="en-US" sz="2900" b="1" dirty="0" smtClean="0"/>
              <a:t>让目标设备停止提供服务的攻击手段。</a:t>
            </a:r>
            <a:endParaRPr lang="en-US" altLang="zh-CN" sz="2900" b="1" dirty="0" smtClean="0"/>
          </a:p>
          <a:p>
            <a:pPr lvl="1"/>
            <a:r>
              <a:rPr lang="zh-CN" altLang="en-US" sz="2900" b="1" dirty="0" smtClean="0"/>
              <a:t>发送大量伪造的服务请求，使得目标设备的资源（</a:t>
            </a:r>
            <a:r>
              <a:rPr lang="en-US" altLang="zh-CN" sz="2900" b="1" dirty="0" smtClean="0"/>
              <a:t>CPU</a:t>
            </a:r>
            <a:r>
              <a:rPr lang="zh-CN" altLang="en-US" sz="2900" b="1" dirty="0" smtClean="0"/>
              <a:t>处理能力、网络带宽、内存等）耗尽。</a:t>
            </a:r>
            <a:endParaRPr lang="en-US" altLang="zh-CN" sz="2900" b="1" dirty="0" smtClean="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05421" y="4795860"/>
            <a:ext cx="2466975" cy="18478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常见漏洞和攻击介绍</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5</a:t>
            </a:r>
            <a:r>
              <a:rPr lang="zh-CN" altLang="en-US" sz="3200" b="1" dirty="0" smtClean="0"/>
              <a:t>）运行时攻击（</a:t>
            </a:r>
            <a:r>
              <a:rPr lang="en-US" altLang="zh-CN" sz="3200" b="1" dirty="0" smtClean="0"/>
              <a:t>run-time attack</a:t>
            </a:r>
            <a:r>
              <a:rPr lang="zh-CN" altLang="en-US" sz="3200" b="1" dirty="0" smtClean="0"/>
              <a:t>）</a:t>
            </a:r>
            <a:endParaRPr lang="en-US" altLang="zh-CN" sz="3200" b="1" dirty="0" smtClean="0"/>
          </a:p>
          <a:p>
            <a:pPr lvl="1"/>
            <a:r>
              <a:rPr lang="zh-CN" altLang="en-US" sz="2900" b="1" dirty="0" smtClean="0"/>
              <a:t>是最为常见的针对系统漏洞的攻击。</a:t>
            </a:r>
            <a:endParaRPr lang="en-US" altLang="zh-CN" sz="2900" b="1" dirty="0" smtClean="0"/>
          </a:p>
          <a:p>
            <a:pPr lvl="1"/>
            <a:r>
              <a:rPr lang="zh-CN" altLang="en-US" sz="2900" b="1" dirty="0" smtClean="0"/>
              <a:t>由于计算机软件或硬件存在漏洞，导致攻击者能够利用这些漏洞，改变计算机程序的正常运行过程，让计算机执行攻击者预期的操作，达成攻击者的攻击目标。</a:t>
            </a:r>
            <a:endParaRPr lang="en-US" altLang="zh-CN" sz="32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42626" y="-24"/>
            <a:ext cx="1944216" cy="2446802"/>
          </a:xfrm>
          <a:prstGeom prst="rect">
            <a:avLst/>
          </a:prstGeom>
        </p:spPr>
      </p:pic>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3200" b="1" dirty="0" smtClean="0"/>
              <a:t>什么是</a:t>
            </a:r>
            <a:r>
              <a:rPr lang="zh-CN" altLang="en-US" sz="3200" b="1" dirty="0" smtClean="0">
                <a:solidFill>
                  <a:srgbClr val="FF0000"/>
                </a:solidFill>
              </a:rPr>
              <a:t>安全</a:t>
            </a:r>
            <a:r>
              <a:rPr lang="zh-CN" altLang="en-US" sz="3200" b="1" dirty="0" smtClean="0"/>
              <a:t>？</a:t>
            </a:r>
            <a:endParaRPr lang="en-US" altLang="zh-CN" sz="3200" b="1" dirty="0" smtClean="0"/>
          </a:p>
          <a:p>
            <a:pPr marL="548640" lvl="2">
              <a:spcBef>
                <a:spcPts val="600"/>
              </a:spcBef>
              <a:buSzPct val="70000"/>
            </a:pPr>
            <a:r>
              <a:rPr lang="zh-CN" altLang="en-US" sz="2400" b="1" dirty="0" smtClean="0"/>
              <a:t>一是指自然属性的安全：</a:t>
            </a:r>
            <a:r>
              <a:rPr lang="en-US" altLang="zh-CN" sz="2400" b="1" dirty="0" smtClean="0"/>
              <a:t>Safety</a:t>
            </a:r>
            <a:r>
              <a:rPr lang="zh-CN" altLang="en-US" sz="2400" b="1" dirty="0" smtClean="0"/>
              <a:t>，它主要是指发生自然灾害</a:t>
            </a:r>
            <a:r>
              <a:rPr lang="en-US" altLang="zh-CN" sz="2400" b="1" dirty="0" smtClean="0"/>
              <a:t>(</a:t>
            </a:r>
            <a:r>
              <a:rPr lang="zh-CN" altLang="en-US" sz="2400" b="1" dirty="0" smtClean="0"/>
              <a:t>水、火、震等</a:t>
            </a:r>
            <a:r>
              <a:rPr lang="en-US" altLang="zh-CN" sz="2400" b="1" dirty="0" smtClean="0"/>
              <a:t>)</a:t>
            </a:r>
            <a:r>
              <a:rPr lang="zh-CN" altLang="en-US" sz="2400" b="1" dirty="0" smtClean="0"/>
              <a:t>和准自然灾害</a:t>
            </a:r>
            <a:r>
              <a:rPr lang="en-US" altLang="zh-CN" sz="2400" b="1" dirty="0" smtClean="0"/>
              <a:t>(</a:t>
            </a:r>
            <a:r>
              <a:rPr lang="zh-CN" altLang="en-US" sz="2400" b="1" dirty="0" smtClean="0"/>
              <a:t>如产品设计不合理，环境、卫生要求不合格等</a:t>
            </a:r>
            <a:r>
              <a:rPr lang="en-US" altLang="zh-CN" sz="2400" b="1" dirty="0" smtClean="0"/>
              <a:t>)</a:t>
            </a:r>
            <a:r>
              <a:rPr lang="zh-CN" altLang="en-US" sz="2400" b="1" dirty="0" smtClean="0"/>
              <a:t>所产生的对安全的破坏，这类安全的被破坏，主要不是由于人的有目的参与而造成的。</a:t>
            </a:r>
            <a:endParaRPr lang="en-US" altLang="zh-CN" sz="2400" b="1" dirty="0" smtClean="0"/>
          </a:p>
          <a:p>
            <a:pPr marL="548640" lvl="2">
              <a:spcBef>
                <a:spcPts val="600"/>
              </a:spcBef>
              <a:buSzPct val="70000"/>
            </a:pPr>
            <a:r>
              <a:rPr lang="zh-CN" altLang="en-US" sz="2400" b="1" dirty="0" smtClean="0"/>
              <a:t>二是指有明显人为属性的安全：</a:t>
            </a:r>
            <a:r>
              <a:rPr lang="en-US" altLang="zh-CN" sz="2400" b="1" dirty="0" smtClean="0">
                <a:solidFill>
                  <a:srgbClr val="FF0000"/>
                </a:solidFill>
              </a:rPr>
              <a:t>Security</a:t>
            </a:r>
            <a:r>
              <a:rPr lang="zh-CN" altLang="en-US" sz="2400" b="1" dirty="0" smtClean="0"/>
              <a:t>，它主要是指由于</a:t>
            </a:r>
            <a:r>
              <a:rPr lang="zh-CN" altLang="en-US" sz="2400" b="1" dirty="0" smtClean="0">
                <a:solidFill>
                  <a:srgbClr val="FF0000"/>
                </a:solidFill>
              </a:rPr>
              <a:t>人的有目的</a:t>
            </a:r>
            <a:r>
              <a:rPr lang="zh-CN" altLang="en-US" sz="2400" b="1" dirty="0" smtClean="0"/>
              <a:t>参与</a:t>
            </a:r>
            <a:r>
              <a:rPr lang="en-US" altLang="zh-CN" sz="2400" b="1" dirty="0" smtClean="0"/>
              <a:t>(</a:t>
            </a:r>
            <a:r>
              <a:rPr lang="zh-CN" altLang="en-US" sz="2400" b="1" dirty="0" smtClean="0"/>
              <a:t>如盗窃、抢劫、刑事犯罪等</a:t>
            </a:r>
            <a:r>
              <a:rPr lang="en-US" altLang="zh-CN" sz="2400" b="1" dirty="0" smtClean="0"/>
              <a:t>)</a:t>
            </a:r>
            <a:r>
              <a:rPr lang="zh-CN" altLang="en-US" sz="2400" b="1" dirty="0" smtClean="0"/>
              <a:t>而引起的对安全的破坏。</a:t>
            </a:r>
            <a:endParaRPr lang="en-US" altLang="zh-CN" sz="2400" b="1" dirty="0" smtClean="0"/>
          </a:p>
          <a:p>
            <a:r>
              <a:rPr lang="zh-CN" altLang="en-US" sz="2800" b="1" dirty="0" smtClean="0"/>
              <a:t>因此，广义地讲，安全应该包括</a:t>
            </a:r>
            <a:r>
              <a:rPr lang="en-US" altLang="zh-CN" sz="2800" b="1" dirty="0" smtClean="0"/>
              <a:t>Safety</a:t>
            </a:r>
            <a:r>
              <a:rPr lang="zh-CN" altLang="en-US" sz="2800" b="1" dirty="0" smtClean="0"/>
              <a:t>和</a:t>
            </a:r>
            <a:r>
              <a:rPr lang="en-US" altLang="zh-CN" sz="2800" b="1" dirty="0" smtClean="0"/>
              <a:t>Security</a:t>
            </a:r>
            <a:r>
              <a:rPr lang="zh-CN" altLang="en-US" sz="2800" b="1" dirty="0" smtClean="0"/>
              <a:t>两层含义，而计算机系统安全主要是指第二种安全：</a:t>
            </a:r>
            <a:r>
              <a:rPr lang="en-US" altLang="zh-CN" sz="2800" b="1" dirty="0" smtClean="0"/>
              <a:t>Security</a:t>
            </a:r>
            <a:r>
              <a:rPr lang="zh-CN" altLang="en-US" sz="2800" b="1"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t>系统安全产生的根本原因</a:t>
            </a:r>
            <a:endParaRPr lang="en-US" altLang="zh-CN" sz="3200" b="1" dirty="0" smtClean="0"/>
          </a:p>
          <a:p>
            <a:r>
              <a:rPr lang="zh-CN" altLang="en-US" sz="3200" b="1" dirty="0" smtClean="0"/>
              <a:t>常见漏洞和攻击介绍</a:t>
            </a:r>
            <a:endParaRPr lang="en-US" altLang="zh-CN" sz="3200" b="1" dirty="0" smtClean="0"/>
          </a:p>
          <a:p>
            <a:r>
              <a:rPr lang="zh-CN" altLang="en-US" sz="3200" b="1" dirty="0" smtClean="0">
                <a:solidFill>
                  <a:srgbClr val="FF0000"/>
                </a:solidFill>
              </a:rPr>
              <a:t>安全防御的基本方法和原则</a:t>
            </a:r>
            <a:endParaRPr lang="en-US" altLang="zh-CN" sz="3200" b="1" dirty="0" smtClean="0">
              <a:solidFill>
                <a:srgbClr val="FF0000"/>
              </a:solidFill>
            </a:endParaRPr>
          </a:p>
          <a:p>
            <a:r>
              <a:rPr lang="zh-CN" altLang="en-US" sz="3200" b="1" dirty="0" smtClean="0"/>
              <a:t>内存漏洞和运行时安全</a:t>
            </a:r>
            <a:endParaRPr lang="en-US" altLang="zh-CN" sz="3200" b="1" dirty="0" smtClean="0"/>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安全设计的基本原则</a:t>
            </a:r>
            <a:endParaRPr lang="en-US" altLang="zh-CN" sz="3200" b="1" dirty="0" smtClean="0"/>
          </a:p>
          <a:p>
            <a:pPr lvl="1">
              <a:defRPr/>
            </a:pPr>
            <a:r>
              <a:rPr lang="en-US" altLang="zh-CN" sz="2600" b="1" dirty="0" smtClean="0"/>
              <a:t>1</a:t>
            </a:r>
            <a:r>
              <a:rPr lang="zh-CN" altLang="en-US" sz="2600" b="1" dirty="0" smtClean="0"/>
              <a:t>）整体性原则</a:t>
            </a:r>
          </a:p>
          <a:p>
            <a:pPr lvl="1">
              <a:defRPr/>
            </a:pPr>
            <a:r>
              <a:rPr lang="en-US" altLang="zh-CN" sz="2600" b="1" dirty="0" smtClean="0"/>
              <a:t>2</a:t>
            </a:r>
            <a:r>
              <a:rPr lang="zh-CN" altLang="en-US" sz="2600" b="1" dirty="0" smtClean="0"/>
              <a:t>）分层性原则</a:t>
            </a:r>
          </a:p>
          <a:p>
            <a:pPr lvl="1">
              <a:defRPr/>
            </a:pPr>
            <a:r>
              <a:rPr lang="en-US" altLang="zh-CN" sz="2600" b="1" dirty="0" smtClean="0"/>
              <a:t>3</a:t>
            </a:r>
            <a:r>
              <a:rPr lang="zh-CN" altLang="en-US" sz="2600" b="1" dirty="0" smtClean="0"/>
              <a:t>）最小特权原则</a:t>
            </a:r>
          </a:p>
          <a:p>
            <a:pPr lvl="1">
              <a:defRPr/>
            </a:pPr>
            <a:r>
              <a:rPr lang="en-US" altLang="zh-CN" sz="2600" b="1" dirty="0" smtClean="0"/>
              <a:t>4</a:t>
            </a:r>
            <a:r>
              <a:rPr lang="zh-CN" altLang="en-US" sz="2600" b="1" dirty="0" smtClean="0"/>
              <a:t>）简单性原则</a:t>
            </a:r>
            <a:endParaRPr lang="en-US" altLang="zh-CN" sz="2600" b="1" dirty="0" smtClean="0"/>
          </a:p>
          <a:p>
            <a:r>
              <a:rPr lang="zh-CN" altLang="en-US" sz="3200" b="1" dirty="0" smtClean="0"/>
              <a:t>应对攻击的安全防御方法</a:t>
            </a:r>
            <a:endParaRPr lang="en-US" altLang="zh-CN" sz="3200" b="1" dirty="0" smtClean="0"/>
          </a:p>
          <a:p>
            <a:pPr lvl="1"/>
            <a:r>
              <a:rPr lang="en-US" altLang="zh-CN" sz="2900" b="1" dirty="0" smtClean="0"/>
              <a:t>1</a:t>
            </a:r>
            <a:r>
              <a:rPr lang="zh-CN" altLang="en-US" sz="2900" b="1" dirty="0" smtClean="0"/>
              <a:t>）漏洞修补</a:t>
            </a:r>
            <a:endParaRPr lang="en-US" altLang="zh-CN" sz="2900" b="1" dirty="0" smtClean="0"/>
          </a:p>
          <a:p>
            <a:pPr lvl="1"/>
            <a:r>
              <a:rPr lang="en-US" altLang="zh-CN" sz="2900" b="1" dirty="0" smtClean="0"/>
              <a:t>2</a:t>
            </a:r>
            <a:r>
              <a:rPr lang="zh-CN" altLang="en-US" sz="2900" b="1" dirty="0" smtClean="0"/>
              <a:t>）隔离</a:t>
            </a:r>
            <a:endParaRPr lang="en-US" altLang="zh-CN" sz="2900" b="1" dirty="0" smtClean="0"/>
          </a:p>
          <a:p>
            <a:pPr lvl="1"/>
            <a:r>
              <a:rPr lang="en-US" altLang="zh-CN" sz="2900" b="1" dirty="0" smtClean="0"/>
              <a:t>3</a:t>
            </a:r>
            <a:r>
              <a:rPr lang="zh-CN" altLang="en-US" sz="2900" b="1" dirty="0" smtClean="0"/>
              <a:t>）程序行为分析和检测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a:xfrm>
            <a:off x="457200" y="1600200"/>
            <a:ext cx="5329246" cy="4873752"/>
          </a:xfrm>
        </p:spPr>
        <p:txBody>
          <a:bodyPr>
            <a:normAutofit/>
          </a:bodyPr>
          <a:lstStyle/>
          <a:p>
            <a:r>
              <a:rPr lang="zh-CN" altLang="en-US" sz="3200" b="1" dirty="0" smtClean="0"/>
              <a:t>安全设计的基本原则</a:t>
            </a:r>
            <a:endParaRPr lang="en-US" altLang="zh-CN" sz="3200" b="1" dirty="0" smtClean="0"/>
          </a:p>
          <a:p>
            <a:pPr lvl="1">
              <a:defRPr/>
            </a:pPr>
            <a:r>
              <a:rPr lang="en-US" altLang="zh-CN" sz="2600" b="1" dirty="0" smtClean="0"/>
              <a:t>1</a:t>
            </a:r>
            <a:r>
              <a:rPr lang="zh-CN" altLang="en-US" sz="2600" b="1" dirty="0" smtClean="0"/>
              <a:t>）整体性原则</a:t>
            </a:r>
          </a:p>
          <a:p>
            <a:pPr lvl="2">
              <a:buClr>
                <a:srgbClr val="FF3300"/>
              </a:buClr>
              <a:defRPr/>
            </a:pPr>
            <a:r>
              <a:rPr lang="zh-CN" altLang="en-US" sz="2300" b="1" dirty="0" smtClean="0"/>
              <a:t>所谓“整体性”原则，是指需要从整体上构思和设计信息系统的整体安全框架，合理选择和布局信息安全的技术组件，使它们之间相互关联、相互补充，达到信息系统整体安全的目标。</a:t>
            </a:r>
          </a:p>
        </p:txBody>
      </p:sp>
      <p:graphicFrame>
        <p:nvGraphicFramePr>
          <p:cNvPr id="38914" name="Object 4"/>
          <p:cNvGraphicFramePr>
            <a:graphicFrameLocks noGrp="1" noChangeAspect="1"/>
          </p:cNvGraphicFramePr>
          <p:nvPr/>
        </p:nvGraphicFramePr>
        <p:xfrm>
          <a:off x="6000760" y="2357430"/>
          <a:ext cx="1924050" cy="2293937"/>
        </p:xfrm>
        <a:graphic>
          <a:graphicData uri="http://schemas.openxmlformats.org/presentationml/2006/ole">
            <p:oleObj spid="_x0000_s38914" name="图片" r:id="rId3" imgW="1028700" imgH="1384300" progId="Word.Picture.8">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2</a:t>
            </a:r>
            <a:r>
              <a:rPr lang="zh-CN" altLang="en-US" sz="3200" b="1" dirty="0" smtClean="0"/>
              <a:t>）分层性原则</a:t>
            </a:r>
            <a:endParaRPr lang="en-US" altLang="zh-CN" sz="3200" b="1" dirty="0" smtClean="0"/>
          </a:p>
          <a:p>
            <a:pPr lvl="1"/>
            <a:r>
              <a:rPr lang="zh-CN" altLang="en-US" sz="2400" b="1" dirty="0" smtClean="0"/>
              <a:t>没有一个安全系统能够做到百分之百的安全，给予攻击者足够的时间和资源，任何安全措施都有可能被破解。</a:t>
            </a:r>
            <a:endParaRPr lang="en-US" altLang="zh-CN" sz="2400" b="1" dirty="0" smtClean="0"/>
          </a:p>
          <a:p>
            <a:pPr lvl="1"/>
            <a:r>
              <a:rPr lang="zh-CN" altLang="en-US" sz="2400" b="1" dirty="0" smtClean="0"/>
              <a:t>因此，不能依赖单一的保护机制，应该使用不同层次和级别的安全措施共同来维护计算机系统的安全。</a:t>
            </a:r>
            <a:endParaRPr lang="zh-CN" altLang="en-US" sz="24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）最小特权原则</a:t>
            </a:r>
            <a:endParaRPr lang="zh-CN" altLang="en-US" sz="3600" b="1" dirty="0" smtClean="0"/>
          </a:p>
          <a:p>
            <a:pPr lvl="1">
              <a:lnSpc>
                <a:spcPct val="90000"/>
              </a:lnSpc>
              <a:buClr>
                <a:srgbClr val="FF3300"/>
              </a:buClr>
              <a:defRPr/>
            </a:pPr>
            <a:r>
              <a:rPr lang="zh-CN" altLang="en-US" sz="2400" b="1" dirty="0" smtClean="0"/>
              <a:t>是指</a:t>
            </a:r>
            <a:r>
              <a:rPr lang="zh-CN" altLang="en-US" sz="2400" b="1" dirty="0" smtClean="0">
                <a:latin typeface="Arial"/>
              </a:rPr>
              <a:t>“</a:t>
            </a:r>
            <a:r>
              <a:rPr lang="zh-CN" altLang="en-US" sz="2400" b="1" dirty="0" smtClean="0"/>
              <a:t>限定系统中每个主体所必需的最小特权，确保可能的事故、漏洞等原因造成的损失最小</a:t>
            </a:r>
            <a:r>
              <a:rPr lang="zh-CN" altLang="en-US" sz="2400" b="1" dirty="0" smtClean="0">
                <a:latin typeface="Arial"/>
              </a:rPr>
              <a:t>”</a:t>
            </a:r>
            <a:r>
              <a:rPr lang="zh-CN" altLang="en-US" sz="2400" b="1" dirty="0" smtClean="0"/>
              <a:t>。</a:t>
            </a:r>
          </a:p>
          <a:p>
            <a:pPr lvl="1">
              <a:lnSpc>
                <a:spcPct val="90000"/>
              </a:lnSpc>
              <a:buClr>
                <a:srgbClr val="FF3300"/>
              </a:buClr>
              <a:defRPr/>
            </a:pPr>
            <a:r>
              <a:rPr lang="zh-CN" altLang="en-US" sz="2400" b="1" dirty="0" smtClean="0"/>
              <a:t>一方面给予主体</a:t>
            </a:r>
            <a:r>
              <a:rPr lang="zh-CN" altLang="en-US" sz="2400" b="1" dirty="0" smtClean="0">
                <a:latin typeface="Arial"/>
              </a:rPr>
              <a:t>“</a:t>
            </a:r>
            <a:r>
              <a:rPr lang="zh-CN" altLang="en-US" sz="2400" b="1" dirty="0" smtClean="0"/>
              <a:t>必不可少</a:t>
            </a:r>
            <a:r>
              <a:rPr lang="zh-CN" altLang="en-US" sz="2400" b="1" dirty="0" smtClean="0">
                <a:latin typeface="Arial"/>
              </a:rPr>
              <a:t>”</a:t>
            </a:r>
            <a:r>
              <a:rPr lang="zh-CN" altLang="en-US" sz="2400" b="1" dirty="0" smtClean="0"/>
              <a:t>的特权，这就保证了所有的主体都能在所赋予的特权之下完成所需要完成的任务或操作；</a:t>
            </a:r>
          </a:p>
          <a:p>
            <a:pPr lvl="1">
              <a:lnSpc>
                <a:spcPct val="90000"/>
              </a:lnSpc>
              <a:buClr>
                <a:srgbClr val="FF3300"/>
              </a:buClr>
              <a:defRPr/>
            </a:pPr>
            <a:r>
              <a:rPr lang="zh-CN" altLang="en-US" sz="2400" b="1" dirty="0" smtClean="0"/>
              <a:t>另一方面，它只给予主体</a:t>
            </a:r>
            <a:r>
              <a:rPr lang="zh-CN" altLang="en-US" sz="2400" b="1" dirty="0" smtClean="0">
                <a:latin typeface="Arial"/>
              </a:rPr>
              <a:t>“</a:t>
            </a:r>
            <a:r>
              <a:rPr lang="zh-CN" altLang="en-US" sz="2400" b="1" dirty="0" smtClean="0"/>
              <a:t>必不可少</a:t>
            </a:r>
            <a:r>
              <a:rPr lang="zh-CN" altLang="en-US" sz="2400" b="1" dirty="0" smtClean="0">
                <a:latin typeface="Arial"/>
              </a:rPr>
              <a:t>”</a:t>
            </a:r>
            <a:r>
              <a:rPr lang="zh-CN" altLang="en-US" sz="2400" b="1" dirty="0" smtClean="0"/>
              <a:t>的特权，这就限制了每个主体所能进行的操作。</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4</a:t>
            </a:r>
            <a:r>
              <a:rPr lang="zh-CN" altLang="en-US" sz="3200" b="1" dirty="0" smtClean="0"/>
              <a:t>）简单性原则</a:t>
            </a:r>
            <a:endParaRPr lang="zh-CN" altLang="en-US" sz="3600" b="1" dirty="0" smtClean="0"/>
          </a:p>
          <a:p>
            <a:pPr lvl="1">
              <a:lnSpc>
                <a:spcPct val="90000"/>
              </a:lnSpc>
              <a:buClr>
                <a:srgbClr val="FF3300"/>
              </a:buClr>
              <a:defRPr/>
            </a:pPr>
            <a:r>
              <a:rPr lang="zh-CN" altLang="en-US" sz="2400" b="1" dirty="0" smtClean="0"/>
              <a:t>通常而言，安全性和复杂性是相背离的，因为越是复杂的东西越难于理解，而理解和掌握是解决安全问题的首要条件。</a:t>
            </a:r>
          </a:p>
          <a:p>
            <a:pPr lvl="1">
              <a:lnSpc>
                <a:spcPct val="90000"/>
              </a:lnSpc>
              <a:buClr>
                <a:srgbClr val="FF3300"/>
              </a:buClr>
              <a:defRPr/>
            </a:pPr>
            <a:r>
              <a:rPr lang="zh-CN" altLang="en-US" sz="2400" b="1" dirty="0" smtClean="0"/>
              <a:t>越是复杂的系统，它出错的几率就越大。例如一段</a:t>
            </a:r>
            <a:r>
              <a:rPr lang="en-US" altLang="zh-CN" sz="2400" b="1" dirty="0" smtClean="0"/>
              <a:t>200</a:t>
            </a:r>
            <a:r>
              <a:rPr lang="zh-CN" altLang="en-US" sz="2400" b="1" dirty="0" smtClean="0"/>
              <a:t>万行的程序代码可能隐藏的漏洞比一段</a:t>
            </a:r>
            <a:r>
              <a:rPr lang="en-US" altLang="zh-CN" sz="2400" b="1" dirty="0" smtClean="0"/>
              <a:t>2</a:t>
            </a:r>
            <a:r>
              <a:rPr lang="zh-CN" altLang="en-US" sz="2400" b="1" dirty="0" smtClean="0"/>
              <a:t>万行的程序代码要多得多。</a:t>
            </a:r>
          </a:p>
          <a:p>
            <a:pPr lvl="1">
              <a:lnSpc>
                <a:spcPct val="90000"/>
              </a:lnSpc>
              <a:buClr>
                <a:srgbClr val="FF3300"/>
              </a:buClr>
              <a:defRPr/>
            </a:pPr>
            <a:r>
              <a:rPr lang="zh-CN" altLang="en-US" sz="2400" b="1" dirty="0" smtClean="0"/>
              <a:t>保持简单原则意味着我们在使用安全技术和实施安全措施中，需要使安全过程尽量简洁，使用的安全工具尽量易于使用且易于管理。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应对攻击的安全防御方法</a:t>
            </a:r>
            <a:endParaRPr lang="en-US" altLang="zh-CN" sz="3200" b="1" dirty="0" smtClean="0"/>
          </a:p>
          <a:p>
            <a:pPr lvl="1"/>
            <a:r>
              <a:rPr lang="en-US" altLang="zh-CN" sz="2900" b="1" dirty="0" smtClean="0"/>
              <a:t>1</a:t>
            </a:r>
            <a:r>
              <a:rPr lang="zh-CN" altLang="en-US" sz="2900" b="1" dirty="0" smtClean="0"/>
              <a:t>）漏洞修补</a:t>
            </a:r>
            <a:endParaRPr lang="en-US" altLang="zh-CN" sz="2900" b="1" dirty="0" smtClean="0"/>
          </a:p>
          <a:p>
            <a:pPr lvl="2"/>
            <a:r>
              <a:rPr lang="zh-CN" altLang="en-US" sz="2600" b="1" dirty="0" smtClean="0"/>
              <a:t>直接修补漏洞</a:t>
            </a:r>
            <a:endParaRPr lang="en-US" altLang="zh-CN" sz="2600" b="1" dirty="0" smtClean="0"/>
          </a:p>
          <a:p>
            <a:pPr lvl="2"/>
            <a:r>
              <a:rPr lang="zh-CN" altLang="en-US" sz="2600" b="1" dirty="0" smtClean="0"/>
              <a:t>优点：简单有效</a:t>
            </a:r>
            <a:endParaRPr lang="en-US" altLang="zh-CN" sz="2600" b="1" dirty="0" smtClean="0"/>
          </a:p>
          <a:p>
            <a:pPr lvl="2"/>
            <a:r>
              <a:rPr lang="zh-CN" altLang="en-US" sz="2600" b="1" dirty="0" smtClean="0"/>
              <a:t>缺点：头痛医头，脚痛医脚。缺乏系统性，只能针对单个特定的漏洞，不具有通用性。</a:t>
            </a:r>
            <a:endParaRPr lang="en-US" altLang="zh-CN" sz="26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2</a:t>
            </a:r>
            <a:r>
              <a:rPr lang="zh-CN" altLang="en-US" sz="3200" b="1" dirty="0" smtClean="0"/>
              <a:t>）隔离</a:t>
            </a:r>
            <a:endParaRPr lang="en-US" altLang="zh-CN" sz="3200" b="1" dirty="0" smtClean="0"/>
          </a:p>
          <a:p>
            <a:pPr lvl="1"/>
            <a:r>
              <a:rPr lang="zh-CN" altLang="en-US" sz="2900" b="1" dirty="0" smtClean="0"/>
              <a:t>物理隔离</a:t>
            </a:r>
            <a:endParaRPr lang="en-US" altLang="zh-CN" sz="2900" b="1" dirty="0" smtClean="0"/>
          </a:p>
          <a:p>
            <a:pPr lvl="2"/>
            <a:r>
              <a:rPr lang="zh-CN" altLang="en-US" sz="2600" b="1" dirty="0" smtClean="0"/>
              <a:t>断网</a:t>
            </a:r>
            <a:endParaRPr lang="en-US" altLang="zh-CN" sz="2600" b="1" dirty="0" smtClean="0"/>
          </a:p>
          <a:p>
            <a:pPr lvl="1"/>
            <a:r>
              <a:rPr lang="zh-CN" altLang="en-US" sz="2900" b="1" dirty="0" smtClean="0"/>
              <a:t>系统内部隔离</a:t>
            </a:r>
            <a:endParaRPr lang="en-US" altLang="zh-CN" sz="2900" b="1" dirty="0" smtClean="0"/>
          </a:p>
          <a:p>
            <a:pPr lvl="2"/>
            <a:r>
              <a:rPr lang="zh-CN" altLang="en-US" sz="2600" b="1" dirty="0" smtClean="0"/>
              <a:t>用户隔离（如</a:t>
            </a:r>
            <a:r>
              <a:rPr lang="en-US" altLang="zh-CN" sz="2600" b="1" dirty="0" smtClean="0"/>
              <a:t>root</a:t>
            </a:r>
            <a:r>
              <a:rPr lang="zh-CN" altLang="en-US" sz="2600" b="1" dirty="0" smtClean="0"/>
              <a:t>和普通用户）</a:t>
            </a:r>
            <a:endParaRPr lang="en-US" altLang="zh-CN" sz="2600" b="1" dirty="0" smtClean="0"/>
          </a:p>
          <a:p>
            <a:pPr lvl="2"/>
            <a:r>
              <a:rPr lang="zh-CN" altLang="en-US" sz="2600" b="1" dirty="0" smtClean="0"/>
              <a:t>程序空间隔离（如内核态和用户态）</a:t>
            </a:r>
            <a:endParaRPr lang="en-US" altLang="zh-CN" sz="2600" b="1" dirty="0" smtClean="0"/>
          </a:p>
          <a:p>
            <a:pPr lvl="2"/>
            <a:r>
              <a:rPr lang="zh-CN" altLang="en-US" sz="2600" b="1" dirty="0" smtClean="0"/>
              <a:t>分层隔离（虚拟机，沙箱，容器）</a:t>
            </a:r>
            <a:endParaRPr lang="en-US" altLang="zh-CN" sz="2600" b="1" dirty="0" smtClean="0"/>
          </a:p>
          <a:p>
            <a:pPr lvl="1"/>
            <a:r>
              <a:rPr lang="zh-CN" altLang="en-US" sz="2900" b="1" dirty="0" smtClean="0"/>
              <a:t>加密</a:t>
            </a:r>
            <a:endParaRPr lang="en-US" altLang="zh-CN" sz="2900" b="1" dirty="0" smtClean="0"/>
          </a:p>
          <a:p>
            <a:pPr lvl="2"/>
            <a:r>
              <a:rPr lang="zh-CN" altLang="en-US" sz="2600" b="1" dirty="0" smtClean="0"/>
              <a:t>数据隔离，需要密钥才能获知数据内容。</a:t>
            </a:r>
            <a:endParaRPr lang="en-US" altLang="zh-CN" sz="2600" b="1" dirty="0" smtClean="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1314582">
            <a:off x="6111877" y="1694815"/>
            <a:ext cx="2255054" cy="2304256"/>
          </a:xfrm>
          <a:prstGeom prst="rect">
            <a:avLst/>
          </a:prstGeom>
        </p:spPr>
      </p:pic>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95448" y="2143116"/>
            <a:ext cx="1648122" cy="90272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）程序行为分析和检测</a:t>
            </a:r>
            <a:endParaRPr lang="en-US" altLang="zh-CN" sz="3200" b="1" dirty="0" smtClean="0"/>
          </a:p>
          <a:p>
            <a:pPr lvl="1"/>
            <a:r>
              <a:rPr lang="zh-CN" altLang="en-US" sz="2900" b="1" dirty="0" smtClean="0"/>
              <a:t>前提假设：程序</a:t>
            </a:r>
            <a:r>
              <a:rPr lang="zh-CN" altLang="en-US" sz="2900" b="1" dirty="0" smtClean="0">
                <a:solidFill>
                  <a:srgbClr val="FF0000"/>
                </a:solidFill>
              </a:rPr>
              <a:t>正常</a:t>
            </a:r>
            <a:r>
              <a:rPr lang="zh-CN" altLang="en-US" sz="2900" b="1" dirty="0" smtClean="0"/>
              <a:t>行为和</a:t>
            </a:r>
            <a:r>
              <a:rPr lang="zh-CN" altLang="en-US" sz="2900" b="1" dirty="0" smtClean="0">
                <a:solidFill>
                  <a:srgbClr val="FF0000"/>
                </a:solidFill>
              </a:rPr>
              <a:t>恶意攻击</a:t>
            </a:r>
            <a:r>
              <a:rPr lang="zh-CN" altLang="en-US" sz="2900" b="1" dirty="0" smtClean="0"/>
              <a:t>行为是</a:t>
            </a:r>
            <a:r>
              <a:rPr lang="zh-CN" altLang="en-US" sz="2900" b="1" dirty="0" smtClean="0">
                <a:solidFill>
                  <a:srgbClr val="FF0000"/>
                </a:solidFill>
              </a:rPr>
              <a:t>不同</a:t>
            </a:r>
            <a:r>
              <a:rPr lang="zh-CN" altLang="en-US" sz="2900" b="1" dirty="0" smtClean="0"/>
              <a:t>的。</a:t>
            </a:r>
            <a:endParaRPr lang="en-US" altLang="zh-CN" sz="2900" b="1" dirty="0" smtClean="0"/>
          </a:p>
          <a:p>
            <a:pPr lvl="1"/>
            <a:r>
              <a:rPr lang="zh-CN" altLang="en-US" sz="2900" b="1" dirty="0" smtClean="0"/>
              <a:t>分析并检测正常程序行为和恶意攻击程序行为之间的区别。</a:t>
            </a:r>
            <a:endParaRPr lang="en-US" altLang="zh-CN" sz="2900" b="1" dirty="0" smtClean="0"/>
          </a:p>
          <a:p>
            <a:pPr lvl="1"/>
            <a:r>
              <a:rPr lang="en-US" altLang="zh-CN" sz="2900" b="1" dirty="0" smtClean="0"/>
              <a:t>3.1</a:t>
            </a:r>
            <a:r>
              <a:rPr lang="zh-CN" altLang="en-US" sz="2900" b="1" dirty="0" smtClean="0"/>
              <a:t>）特征分析和检测</a:t>
            </a:r>
            <a:endParaRPr lang="en-US" altLang="zh-CN" sz="2900" b="1" dirty="0" smtClean="0"/>
          </a:p>
          <a:p>
            <a:pPr lvl="1"/>
            <a:r>
              <a:rPr lang="en-US" altLang="zh-CN" sz="2900" b="1" dirty="0" smtClean="0"/>
              <a:t>3.2</a:t>
            </a:r>
            <a:r>
              <a:rPr lang="zh-CN" altLang="en-US" sz="2900" b="1" dirty="0" smtClean="0"/>
              <a:t>）异常分析和检测</a:t>
            </a:r>
            <a:endParaRPr lang="en-US" altLang="zh-CN" sz="2900" b="1"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）程序行为分析和检测</a:t>
            </a:r>
            <a:endParaRPr lang="en-US" altLang="zh-CN" sz="3200" b="1" dirty="0" smtClean="0"/>
          </a:p>
          <a:p>
            <a:r>
              <a:rPr lang="en-US" altLang="zh-CN" sz="2900" b="1" dirty="0" smtClean="0"/>
              <a:t>3.1</a:t>
            </a:r>
            <a:r>
              <a:rPr lang="zh-CN" altLang="en-US" sz="2900" b="1" dirty="0" smtClean="0"/>
              <a:t>）特征分析和检测：</a:t>
            </a:r>
            <a:endParaRPr lang="en-US" altLang="zh-CN" sz="2900" b="1" dirty="0" smtClean="0"/>
          </a:p>
          <a:p>
            <a:pPr lvl="1"/>
            <a:r>
              <a:rPr lang="zh-CN" altLang="en-US" sz="2600" b="1" dirty="0" smtClean="0"/>
              <a:t>分析并总结</a:t>
            </a:r>
            <a:r>
              <a:rPr lang="zh-CN" altLang="en-US" sz="2600" b="1" dirty="0" smtClean="0">
                <a:solidFill>
                  <a:srgbClr val="FF0000"/>
                </a:solidFill>
              </a:rPr>
              <a:t>恶意程序行</a:t>
            </a:r>
            <a:r>
              <a:rPr lang="zh-CN" altLang="en-US" sz="2600" b="1" dirty="0" smtClean="0">
                <a:solidFill>
                  <a:srgbClr val="FF0000"/>
                </a:solidFill>
              </a:rPr>
              <a:t>为特征</a:t>
            </a:r>
            <a:r>
              <a:rPr lang="zh-CN" altLang="en-US" sz="2600" b="1" dirty="0" smtClean="0"/>
              <a:t>，</a:t>
            </a:r>
            <a:r>
              <a:rPr lang="zh-CN" altLang="en-US" sz="2600" b="1" dirty="0" smtClean="0"/>
              <a:t>如果发现当前程序行为符合恶意程序特征，则认为发生了攻击</a:t>
            </a:r>
            <a:r>
              <a:rPr lang="zh-CN" altLang="en-US" sz="2600" b="1" dirty="0" smtClean="0"/>
              <a:t>。</a:t>
            </a:r>
            <a:endParaRPr lang="en-US" altLang="zh-CN" sz="2600" b="1" dirty="0" smtClean="0"/>
          </a:p>
          <a:p>
            <a:pPr lvl="1"/>
            <a:r>
              <a:rPr lang="zh-CN" altLang="en-US" sz="2600" b="1" dirty="0" smtClean="0"/>
              <a:t>例子：杀</a:t>
            </a:r>
            <a:r>
              <a:rPr lang="zh-CN" altLang="en-US" sz="2600" b="1" dirty="0" smtClean="0"/>
              <a:t>毒软件的特征库。</a:t>
            </a:r>
            <a:endParaRPr lang="en-US" altLang="zh-CN" sz="2600" b="1" dirty="0" smtClean="0"/>
          </a:p>
          <a:p>
            <a:pPr lvl="1"/>
            <a:r>
              <a:rPr lang="zh-CN" altLang="en-US" sz="2600" b="1" dirty="0" smtClean="0"/>
              <a:t>优点：简单有效，针对性强。</a:t>
            </a:r>
            <a:endParaRPr lang="en-US" altLang="zh-CN" sz="2600" b="1" dirty="0" smtClean="0"/>
          </a:p>
          <a:p>
            <a:pPr lvl="1"/>
            <a:r>
              <a:rPr lang="zh-CN" altLang="en-US" sz="2600" b="1" dirty="0" smtClean="0"/>
              <a:t>缺点</a:t>
            </a:r>
            <a:r>
              <a:rPr lang="zh-CN" altLang="en-US" sz="2600" b="1" dirty="0" smtClean="0"/>
              <a:t>：</a:t>
            </a:r>
            <a:r>
              <a:rPr lang="en-US" altLang="zh-CN" sz="2600" b="1" dirty="0" smtClean="0"/>
              <a:t>1</a:t>
            </a:r>
            <a:r>
              <a:rPr lang="zh-CN" altLang="en-US" sz="2600" b="1" dirty="0" smtClean="0"/>
              <a:t>）</a:t>
            </a:r>
            <a:r>
              <a:rPr lang="zh-CN" altLang="en-US" sz="2600" b="1" dirty="0" smtClean="0"/>
              <a:t>通用性</a:t>
            </a:r>
            <a:r>
              <a:rPr lang="zh-CN" altLang="en-US" sz="2600" b="1" dirty="0" smtClean="0"/>
              <a:t>较低，无法防御新型的未知的攻击</a:t>
            </a:r>
            <a:r>
              <a:rPr lang="zh-CN" altLang="en-US" sz="2600" b="1" dirty="0" smtClean="0"/>
              <a:t>。</a:t>
            </a:r>
            <a:r>
              <a:rPr lang="en-US" altLang="zh-CN" sz="2600" b="1" dirty="0" smtClean="0"/>
              <a:t>2</a:t>
            </a:r>
            <a:r>
              <a:rPr lang="zh-CN" altLang="en-US" sz="2600" b="1" dirty="0" smtClean="0"/>
              <a:t>）</a:t>
            </a:r>
            <a:r>
              <a:rPr lang="zh-CN" altLang="en-US" sz="2600" b="1" dirty="0" smtClean="0"/>
              <a:t>恶意</a:t>
            </a:r>
            <a:r>
              <a:rPr lang="zh-CN" altLang="en-US" sz="2600" b="1" dirty="0" smtClean="0"/>
              <a:t>程序会尽量隐藏自己的特征。</a:t>
            </a:r>
            <a:endParaRPr lang="en-US" altLang="zh-CN" sz="26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fontScale="92500"/>
          </a:bodyPr>
          <a:lstStyle/>
          <a:p>
            <a:r>
              <a:rPr lang="zh-CN" altLang="en-US" sz="3500" b="1" dirty="0" smtClean="0"/>
              <a:t>什么是</a:t>
            </a:r>
            <a:r>
              <a:rPr lang="zh-CN" altLang="en-US" sz="3500" b="1" dirty="0" smtClean="0">
                <a:solidFill>
                  <a:srgbClr val="FF0000"/>
                </a:solidFill>
              </a:rPr>
              <a:t>计算机系统</a:t>
            </a:r>
            <a:r>
              <a:rPr lang="zh-CN" altLang="en-US" sz="3500" b="1" dirty="0" smtClean="0"/>
              <a:t>？</a:t>
            </a:r>
            <a:endParaRPr lang="en-US" altLang="zh-CN" sz="3500" b="1" dirty="0" smtClean="0"/>
          </a:p>
          <a:p>
            <a:r>
              <a:rPr lang="zh-CN" altLang="en-US" sz="2800" b="1" dirty="0" smtClean="0"/>
              <a:t>广义的计算机系统</a:t>
            </a:r>
            <a:endParaRPr lang="en-US" altLang="zh-CN" sz="2800" b="1" dirty="0" smtClean="0"/>
          </a:p>
          <a:p>
            <a:pPr lvl="1">
              <a:buClr>
                <a:srgbClr val="FF3300"/>
              </a:buClr>
              <a:defRPr/>
            </a:pPr>
            <a:r>
              <a:rPr lang="en-US" altLang="zh-CN" sz="2400" b="1" dirty="0" err="1" smtClean="0"/>
              <a:t>按照《中华人民共和国计算机信息系统安全保护条例</a:t>
            </a:r>
            <a:r>
              <a:rPr lang="en-US" altLang="zh-CN" sz="2400" b="1" dirty="0" smtClean="0"/>
              <a:t>》(1994年国务院令147号发布)</a:t>
            </a:r>
            <a:r>
              <a:rPr lang="en-US" altLang="zh-CN" sz="2400" b="1" dirty="0" err="1" smtClean="0"/>
              <a:t>中的定义</a:t>
            </a:r>
            <a:r>
              <a:rPr lang="en-US" altLang="zh-CN" sz="2400" b="1" dirty="0" smtClean="0"/>
              <a:t>，</a:t>
            </a:r>
            <a:r>
              <a:rPr lang="en-US" altLang="zh-CN" sz="2400" b="1" dirty="0" smtClean="0">
                <a:latin typeface="Arial"/>
              </a:rPr>
              <a:t>“</a:t>
            </a:r>
            <a:r>
              <a:rPr lang="en-US" altLang="zh-CN" sz="2400" b="1" dirty="0" err="1" smtClean="0"/>
              <a:t>计算机信息系统是由</a:t>
            </a:r>
            <a:r>
              <a:rPr lang="en-US" altLang="zh-CN" sz="2400" b="1" dirty="0" err="1" smtClean="0">
                <a:solidFill>
                  <a:srgbClr val="FF0000"/>
                </a:solidFill>
              </a:rPr>
              <a:t>计算机</a:t>
            </a:r>
            <a:r>
              <a:rPr lang="en-US" altLang="zh-CN" sz="2400" b="1" dirty="0" err="1" smtClean="0"/>
              <a:t>及其相关的配套设备、设施</a:t>
            </a:r>
            <a:r>
              <a:rPr lang="en-US" altLang="zh-CN" sz="2400" b="1" dirty="0" smtClean="0"/>
              <a:t>(</a:t>
            </a:r>
            <a:r>
              <a:rPr lang="en-US" altLang="zh-CN" sz="2400" b="1" dirty="0" err="1" smtClean="0"/>
              <a:t>含</a:t>
            </a:r>
            <a:r>
              <a:rPr lang="en-US" altLang="zh-CN" sz="2400" b="1" dirty="0" err="1" smtClean="0">
                <a:solidFill>
                  <a:srgbClr val="FF0000"/>
                </a:solidFill>
              </a:rPr>
              <a:t>网络</a:t>
            </a:r>
            <a:r>
              <a:rPr lang="en-US" altLang="zh-CN" sz="2400" b="1" dirty="0" smtClean="0"/>
              <a:t>)</a:t>
            </a:r>
            <a:r>
              <a:rPr lang="en-US" altLang="zh-CN" sz="2400" b="1" dirty="0" err="1" smtClean="0"/>
              <a:t>构成的，按照一定的应用目标和规格对信息进行采集、加工、存储、传输、检索等处理的</a:t>
            </a:r>
            <a:r>
              <a:rPr lang="en-US" altLang="zh-CN" sz="2400" b="1" dirty="0" err="1" smtClean="0">
                <a:solidFill>
                  <a:srgbClr val="FF0000"/>
                </a:solidFill>
              </a:rPr>
              <a:t>人机系统</a:t>
            </a:r>
            <a:r>
              <a:rPr lang="en-US" altLang="zh-CN" sz="2400" b="1" dirty="0" smtClean="0"/>
              <a:t>。</a:t>
            </a:r>
            <a:r>
              <a:rPr lang="en-US" altLang="zh-CN" sz="2400" b="1" dirty="0" smtClean="0">
                <a:latin typeface="Arial"/>
              </a:rPr>
              <a:t>”</a:t>
            </a:r>
          </a:p>
          <a:p>
            <a:r>
              <a:rPr lang="zh-CN" altLang="en-US" sz="2800" b="1" dirty="0" smtClean="0"/>
              <a:t>狭义的计算机系统</a:t>
            </a:r>
            <a:endParaRPr lang="en-US" altLang="zh-CN" sz="2800" b="1" dirty="0" smtClean="0"/>
          </a:p>
          <a:p>
            <a:pPr lvl="1"/>
            <a:r>
              <a:rPr lang="zh-CN" altLang="en-US" sz="2400" b="1" dirty="0" smtClean="0"/>
              <a:t>也就是我们通常所说的计算机，指</a:t>
            </a:r>
            <a:r>
              <a:rPr lang="zh-CN" altLang="en-US" sz="2400" b="1" dirty="0" smtClean="0">
                <a:solidFill>
                  <a:srgbClr val="FF0000"/>
                </a:solidFill>
              </a:rPr>
              <a:t>单个计算机系统设备</a:t>
            </a:r>
            <a:r>
              <a:rPr lang="zh-CN" altLang="en-US" sz="2400" b="1" dirty="0" smtClean="0"/>
              <a:t>，包括电脑、手机、嵌入式设备（智能家居设备、汽车电子设备、物联网设备、网络设备）等。</a:t>
            </a:r>
            <a:endParaRPr lang="en-US" altLang="zh-CN" sz="2400" b="1" dirty="0" smtClean="0"/>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rot="19171377">
            <a:off x="6861707" y="5926842"/>
            <a:ext cx="546671" cy="667593"/>
          </a:xfrm>
          <a:prstGeom prst="rect">
            <a:avLst/>
          </a:prstGeom>
        </p:spPr>
      </p:pic>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590660" y="5661842"/>
            <a:ext cx="1124744" cy="112474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安全防御的基本方法和原则</a:t>
            </a:r>
            <a:endParaRPr lang="zh-CN" altLang="en-US" sz="4400" dirty="0"/>
          </a:p>
        </p:txBody>
      </p:sp>
      <p:sp>
        <p:nvSpPr>
          <p:cNvPr id="3" name="内容占位符 2"/>
          <p:cNvSpPr>
            <a:spLocks noGrp="1"/>
          </p:cNvSpPr>
          <p:nvPr>
            <p:ph sz="quarter" idx="1"/>
          </p:nvPr>
        </p:nvSpPr>
        <p:spPr/>
        <p:txBody>
          <a:bodyPr>
            <a:normAutofit/>
          </a:bodyPr>
          <a:lstStyle/>
          <a:p>
            <a:r>
              <a:rPr lang="en-US" altLang="zh-CN" sz="3200" b="1" dirty="0" smtClean="0"/>
              <a:t>3</a:t>
            </a:r>
            <a:r>
              <a:rPr lang="zh-CN" altLang="en-US" sz="3200" b="1" dirty="0" smtClean="0"/>
              <a:t>）程序行为分析和检测</a:t>
            </a:r>
            <a:endParaRPr lang="en-US" altLang="zh-CN" sz="3200" b="1" dirty="0" smtClean="0"/>
          </a:p>
          <a:p>
            <a:r>
              <a:rPr lang="en-US" altLang="zh-CN" sz="2900" b="1" dirty="0" smtClean="0"/>
              <a:t>3.2</a:t>
            </a:r>
            <a:r>
              <a:rPr lang="zh-CN" altLang="en-US" sz="2900" b="1" dirty="0" smtClean="0"/>
              <a:t>）异常分析和检测</a:t>
            </a:r>
            <a:endParaRPr lang="en-US" altLang="zh-CN" sz="2900" b="1" dirty="0" smtClean="0"/>
          </a:p>
          <a:p>
            <a:pPr lvl="1"/>
            <a:r>
              <a:rPr lang="zh-CN" altLang="en-US" sz="2600" b="1" dirty="0" smtClean="0"/>
              <a:t>分析并总结</a:t>
            </a:r>
            <a:r>
              <a:rPr lang="zh-CN" altLang="en-US" sz="2600" b="1" dirty="0" smtClean="0">
                <a:solidFill>
                  <a:srgbClr val="FF0000"/>
                </a:solidFill>
              </a:rPr>
              <a:t>正常程序行</a:t>
            </a:r>
            <a:r>
              <a:rPr lang="zh-CN" altLang="en-US" sz="2600" b="1" dirty="0" smtClean="0">
                <a:solidFill>
                  <a:srgbClr val="FF0000"/>
                </a:solidFill>
              </a:rPr>
              <a:t>为特征</a:t>
            </a:r>
            <a:r>
              <a:rPr lang="zh-CN" altLang="en-US" sz="2600" b="1" dirty="0" smtClean="0"/>
              <a:t>，</a:t>
            </a:r>
            <a:r>
              <a:rPr lang="zh-CN" altLang="en-US" sz="2600" b="1" dirty="0" smtClean="0"/>
              <a:t>如果发现当前程序行为不符合正常程序特征，则认为发生了异常，应该终止程序运行。</a:t>
            </a:r>
            <a:endParaRPr lang="en-US" altLang="zh-CN" sz="2600" b="1" dirty="0" smtClean="0"/>
          </a:p>
          <a:p>
            <a:pPr lvl="1"/>
            <a:r>
              <a:rPr lang="zh-CN" altLang="en-US" sz="2600" b="1" dirty="0" smtClean="0"/>
              <a:t>优点：通用性强，能够防御新型的未知的攻击。</a:t>
            </a:r>
            <a:endParaRPr lang="en-US" altLang="zh-CN" sz="2600" b="1" dirty="0" smtClean="0"/>
          </a:p>
          <a:p>
            <a:pPr lvl="1"/>
            <a:r>
              <a:rPr lang="zh-CN" altLang="en-US" sz="2600" b="1" dirty="0" smtClean="0"/>
              <a:t>缺点</a:t>
            </a:r>
            <a:r>
              <a:rPr lang="zh-CN" altLang="en-US" sz="2600" b="1" dirty="0" smtClean="0"/>
              <a:t>：</a:t>
            </a:r>
            <a:r>
              <a:rPr lang="en-US" altLang="zh-CN" sz="2600" b="1" dirty="0" smtClean="0"/>
              <a:t>1</a:t>
            </a:r>
            <a:r>
              <a:rPr lang="zh-CN" altLang="en-US" sz="2600" b="1" dirty="0" smtClean="0"/>
              <a:t>）检测</a:t>
            </a:r>
            <a:r>
              <a:rPr lang="zh-CN" altLang="en-US" sz="2600" b="1" dirty="0" smtClean="0"/>
              <a:t>精度较低，存在误判和漏判的可能</a:t>
            </a:r>
            <a:r>
              <a:rPr lang="zh-CN" altLang="en-US" sz="2600" b="1" dirty="0" smtClean="0"/>
              <a:t>。</a:t>
            </a:r>
            <a:r>
              <a:rPr lang="en-US" altLang="zh-CN" sz="2600" b="1" dirty="0" smtClean="0"/>
              <a:t>2</a:t>
            </a:r>
            <a:r>
              <a:rPr lang="zh-CN" altLang="en-US" sz="2600" b="1" dirty="0" smtClean="0"/>
              <a:t>）恶意</a:t>
            </a:r>
            <a:r>
              <a:rPr lang="zh-CN" altLang="en-US" sz="2600" b="1" dirty="0" smtClean="0"/>
              <a:t>程序会尽量模拟正常程序行为。</a:t>
            </a:r>
            <a:endParaRPr lang="en-US" altLang="zh-CN" sz="2600"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前几节，我们学习了计算机系统安全的基本知识，包括计算机系统安全的基本概念、安全产生的根本原因、常见的漏洞和攻击方法、安全防御的基本方法和原则。</a:t>
            </a:r>
            <a:endParaRPr lang="en-US" altLang="zh-CN" sz="2800" b="1" dirty="0" smtClean="0"/>
          </a:p>
          <a:p>
            <a:r>
              <a:rPr lang="zh-CN" altLang="en-US" sz="2800" b="1" dirty="0" smtClean="0"/>
              <a:t>以上都是一些概念性的知识，比较抽象。之后的课程将进入一个具体的前沿的研究领域</a:t>
            </a:r>
            <a:endParaRPr lang="en-US" altLang="zh-CN" sz="2800" b="1" dirty="0" smtClean="0"/>
          </a:p>
          <a:p>
            <a:r>
              <a:rPr lang="zh-CN" altLang="en-US" sz="2800" b="1" dirty="0" smtClean="0"/>
              <a:t>想要学好本课程需要一定的动手能力，需要大家自己编写调试程序，观察理解程序的行为。</a:t>
            </a:r>
            <a:endParaRPr lang="en-US" altLang="zh-CN" sz="2800"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t>系统安全产生的根本原因</a:t>
            </a:r>
            <a:endParaRPr lang="en-US" altLang="zh-CN" sz="3200" b="1" dirty="0" smtClean="0"/>
          </a:p>
          <a:p>
            <a:r>
              <a:rPr lang="zh-CN" altLang="en-US" sz="3200" b="1" dirty="0" smtClean="0"/>
              <a:t>常见漏洞和攻击介绍</a:t>
            </a:r>
            <a:endParaRPr lang="en-US" altLang="zh-CN" sz="3200" b="1" dirty="0" smtClean="0"/>
          </a:p>
          <a:p>
            <a:r>
              <a:rPr lang="zh-CN" altLang="en-US" sz="3200" b="1" dirty="0" smtClean="0"/>
              <a:t>安全防御的基本方法和原则</a:t>
            </a:r>
            <a:endParaRPr lang="en-US" altLang="zh-CN" sz="3200" b="1" dirty="0" smtClean="0"/>
          </a:p>
          <a:p>
            <a:r>
              <a:rPr lang="zh-CN" altLang="en-US" sz="3200" b="1" dirty="0" smtClean="0">
                <a:solidFill>
                  <a:srgbClr val="FF0000"/>
                </a:solidFill>
              </a:rPr>
              <a:t>内存漏洞和运行时安全</a:t>
            </a:r>
            <a:endParaRPr lang="en-US" altLang="zh-CN" sz="3200" b="1" dirty="0" smtClean="0">
              <a:solidFill>
                <a:srgbClr val="FF0000"/>
              </a:solidFill>
            </a:endParaRP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3200" b="1" dirty="0" smtClean="0"/>
              <a:t>研究背景</a:t>
            </a:r>
            <a:endParaRPr lang="en-US" altLang="zh-CN" sz="3200" b="1" dirty="0" smtClean="0"/>
          </a:p>
          <a:p>
            <a:pPr lvl="1"/>
            <a:r>
              <a:rPr lang="zh-CN" altLang="en-US" sz="2900" b="1" dirty="0" smtClean="0"/>
              <a:t>在正常使用计算机的时候，计算机是如何招到攻击的？（只考虑单纯的技术问题，不考虑人的因素）</a:t>
            </a:r>
            <a:endParaRPr lang="en-US" altLang="zh-CN" sz="2900" b="1" dirty="0" smtClean="0"/>
          </a:p>
          <a:p>
            <a:pPr lvl="1"/>
            <a:r>
              <a:rPr lang="zh-CN" altLang="en-US" sz="2900" b="1" dirty="0" smtClean="0"/>
              <a:t>最主要的原因是</a:t>
            </a:r>
            <a:r>
              <a:rPr lang="zh-CN" altLang="en-US" sz="2900" b="1" dirty="0" smtClean="0">
                <a:solidFill>
                  <a:srgbClr val="FF0000"/>
                </a:solidFill>
              </a:rPr>
              <a:t>软件漏洞</a:t>
            </a:r>
            <a:r>
              <a:rPr lang="zh-CN" altLang="en-US" sz="2900" b="1" dirty="0" smtClean="0"/>
              <a:t>。软件漏洞是目前计算机系统安全面临的最严重问题之一，也是计算机系统安全研究的主要问题。</a:t>
            </a:r>
            <a:endParaRPr lang="en-US" altLang="zh-CN" sz="2900" b="1" dirty="0" smtClean="0"/>
          </a:p>
          <a:p>
            <a:pPr lvl="1"/>
            <a:r>
              <a:rPr lang="zh-CN" altLang="en-US" sz="2900" b="1" dirty="0" smtClean="0"/>
              <a:t>针对软件漏洞的攻击都是在计算机运行时发生的，所以将这一类安全问题统称为</a:t>
            </a:r>
            <a:r>
              <a:rPr lang="zh-CN" altLang="en-US" sz="2900" b="1" dirty="0" smtClean="0">
                <a:solidFill>
                  <a:srgbClr val="FF0000"/>
                </a:solidFill>
              </a:rPr>
              <a:t>运行时安全</a:t>
            </a:r>
            <a:r>
              <a:rPr lang="zh-CN" altLang="en-US" sz="2900" b="1"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3200" b="1" dirty="0" smtClean="0"/>
              <a:t>研究背景</a:t>
            </a:r>
            <a:endParaRPr lang="en-US" altLang="zh-CN" sz="3200" b="1" dirty="0" smtClean="0"/>
          </a:p>
          <a:p>
            <a:pPr lvl="1"/>
            <a:r>
              <a:rPr lang="zh-CN" altLang="en-US" sz="2900" b="1" dirty="0" smtClean="0"/>
              <a:t>为什么不考虑硬件漏洞？</a:t>
            </a:r>
            <a:endParaRPr lang="en-US" altLang="zh-CN" sz="2900" b="1" dirty="0" smtClean="0"/>
          </a:p>
          <a:p>
            <a:pPr lvl="1"/>
            <a:r>
              <a:rPr lang="zh-CN" altLang="en-US" sz="2900" b="1" dirty="0" smtClean="0"/>
              <a:t>通常来说，硬件的设计、实现和生产流程都得到了严格的把控，很少存在简单的明显的安全漏洞。</a:t>
            </a:r>
            <a:endParaRPr lang="en-US" altLang="zh-CN" sz="2900" b="1" dirty="0" smtClean="0"/>
          </a:p>
          <a:p>
            <a:pPr lvl="1"/>
            <a:r>
              <a:rPr lang="zh-CN" altLang="en-US" sz="2900" b="1" dirty="0" smtClean="0"/>
              <a:t>硬件具有天然的封闭性，只能通过固定输入输出接口来控制，难以发现硬件内部潜在的漏洞。</a:t>
            </a:r>
            <a:endParaRPr lang="en-US" altLang="zh-CN" sz="2900" b="1" dirty="0" smtClean="0"/>
          </a:p>
          <a:p>
            <a:pPr lvl="1"/>
            <a:r>
              <a:rPr lang="zh-CN" altLang="en-US" sz="2900" b="1" dirty="0" smtClean="0"/>
              <a:t>硬件漏洞难以被利用。就算是发现了硬件存在漏洞，往往也难以被利用。</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假设场景</a:t>
            </a:r>
            <a:endParaRPr lang="en-US" altLang="zh-CN" sz="3200" b="1" dirty="0" smtClean="0"/>
          </a:p>
          <a:p>
            <a:pPr lvl="1"/>
            <a:r>
              <a:rPr lang="zh-CN" altLang="en-US" sz="2800" b="1" dirty="0" smtClean="0"/>
              <a:t>假设计算机系统是正常的。也就是说，计算机系统没有后门，计算机系统硬件是正确的，计算机在最开始是正常的，用户对计算机的操作也是正确的。</a:t>
            </a:r>
            <a:endParaRPr lang="en-US" altLang="zh-CN" sz="2800" b="1" dirty="0" smtClean="0"/>
          </a:p>
          <a:p>
            <a:pPr lvl="1"/>
            <a:r>
              <a:rPr lang="zh-CN" altLang="en-US" sz="2800" b="1" dirty="0" smtClean="0"/>
              <a:t>假设计算机系统上的软件存在漏洞，攻击者也知道这些漏洞，并且能够利用这些漏洞进行攻击。</a:t>
            </a:r>
            <a:endParaRPr lang="en-US" altLang="zh-CN" sz="2800"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38834" y="857232"/>
            <a:ext cx="1905000" cy="1905000"/>
          </a:xfrm>
          <a:prstGeom prst="rect">
            <a:avLst/>
          </a:prstGeom>
        </p:spPr>
      </p:pic>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实际情况</a:t>
            </a:r>
            <a:endParaRPr lang="en-US" altLang="zh-CN" sz="3200" b="1" dirty="0" smtClean="0"/>
          </a:p>
          <a:p>
            <a:pPr lvl="1"/>
            <a:r>
              <a:rPr lang="zh-CN" altLang="en-US" sz="2800" b="1" dirty="0" smtClean="0"/>
              <a:t>在现实世界中，每天都有许许多多的软件漏洞被曝出（</a:t>
            </a:r>
            <a:r>
              <a:rPr lang="en-US" altLang="zh-CN" sz="2800" b="1" dirty="0" smtClean="0"/>
              <a:t>CVE</a:t>
            </a:r>
            <a:r>
              <a:rPr lang="zh-CN" altLang="en-US" sz="2800" b="1" dirty="0" smtClean="0"/>
              <a:t>），而硬件漏洞很少</a:t>
            </a:r>
            <a:r>
              <a:rPr lang="zh-CN" altLang="en-US" sz="2800" b="1" dirty="0" smtClean="0"/>
              <a:t>。</a:t>
            </a:r>
            <a:endParaRPr lang="en-US" altLang="zh-CN" sz="2800" b="1" dirty="0" smtClean="0"/>
          </a:p>
          <a:p>
            <a:pPr lvl="1"/>
            <a:r>
              <a:rPr lang="zh-CN" altLang="en-US" sz="2800" b="1" dirty="0" smtClean="0"/>
              <a:t>攻击</a:t>
            </a:r>
            <a:r>
              <a:rPr lang="zh-CN" altLang="en-US" sz="2800" b="1" dirty="0" smtClean="0"/>
              <a:t>者有足够的软件漏洞可以利用，也就不需要</a:t>
            </a:r>
            <a:r>
              <a:rPr lang="zh-CN" altLang="en-US" sz="2800" b="1" dirty="0" smtClean="0"/>
              <a:t>使用更复杂的硬件</a:t>
            </a:r>
            <a:r>
              <a:rPr lang="zh-CN" altLang="en-US" sz="2800" b="1" dirty="0" smtClean="0"/>
              <a:t>漏洞。</a:t>
            </a:r>
            <a:endParaRPr lang="en-US" altLang="zh-CN" sz="2800" b="1" dirty="0" smtClean="0"/>
          </a:p>
          <a:p>
            <a:pPr lvl="1"/>
            <a:r>
              <a:rPr lang="zh-CN" altLang="en-US" sz="2800" b="1" dirty="0" smtClean="0"/>
              <a:t>所以，我们的假设是基本符合现实情况的。</a:t>
            </a:r>
            <a:endParaRPr lang="en-US" altLang="zh-CN" sz="2800"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研究目标</a:t>
            </a:r>
            <a:endParaRPr lang="en-US" altLang="zh-CN" sz="3200" b="1" dirty="0" smtClean="0"/>
          </a:p>
          <a:p>
            <a:pPr lvl="1"/>
            <a:r>
              <a:rPr lang="zh-CN" altLang="en-US" sz="2900" b="1" dirty="0" smtClean="0"/>
              <a:t>基于以上假设条件（即硬件是安全的，而软件存在漏洞），研究如何设计</a:t>
            </a:r>
            <a:r>
              <a:rPr lang="zh-CN" altLang="en-US" sz="2900" b="1" dirty="0" smtClean="0">
                <a:solidFill>
                  <a:srgbClr val="FF0000"/>
                </a:solidFill>
              </a:rPr>
              <a:t>更加安全的计算机系统</a:t>
            </a:r>
            <a:r>
              <a:rPr lang="zh-CN" altLang="en-US" sz="2900" b="1" dirty="0" smtClean="0"/>
              <a:t>，能够尽可能的防御针对</a:t>
            </a:r>
            <a:r>
              <a:rPr lang="zh-CN" altLang="en-US" sz="2900" b="1" dirty="0" smtClean="0">
                <a:solidFill>
                  <a:srgbClr val="FF0000"/>
                </a:solidFill>
              </a:rPr>
              <a:t>软件漏洞</a:t>
            </a:r>
            <a:r>
              <a:rPr lang="zh-CN" altLang="en-US" sz="2900" b="1" dirty="0" smtClean="0"/>
              <a:t>的攻击。</a:t>
            </a:r>
            <a:endParaRPr lang="en-US" altLang="zh-CN" sz="2900"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fontScale="92500" lnSpcReduction="10000"/>
          </a:bodyPr>
          <a:lstStyle/>
          <a:p>
            <a:r>
              <a:rPr lang="zh-CN" altLang="en-US" sz="3200" b="1" dirty="0" smtClean="0"/>
              <a:t>软件漏洞分析：</a:t>
            </a:r>
            <a:endParaRPr lang="en-US" altLang="zh-CN" sz="3200" b="1" dirty="0" smtClean="0"/>
          </a:p>
          <a:p>
            <a:pPr lvl="1"/>
            <a:r>
              <a:rPr lang="zh-CN" altLang="en-US" sz="2900" b="1" dirty="0" smtClean="0"/>
              <a:t>从行为角度分析，攻击者想要实施攻击，必须要</a:t>
            </a:r>
            <a:r>
              <a:rPr lang="zh-CN" altLang="en-US" sz="2900" b="1" dirty="0" smtClean="0">
                <a:solidFill>
                  <a:srgbClr val="FF0000"/>
                </a:solidFill>
              </a:rPr>
              <a:t>控制</a:t>
            </a:r>
            <a:r>
              <a:rPr lang="zh-CN" altLang="en-US" sz="2900" b="1" dirty="0" smtClean="0"/>
              <a:t>计算机的</a:t>
            </a:r>
            <a:r>
              <a:rPr lang="zh-CN" altLang="en-US" sz="2900" b="1" dirty="0" smtClean="0">
                <a:solidFill>
                  <a:srgbClr val="FF0000"/>
                </a:solidFill>
              </a:rPr>
              <a:t>运行</a:t>
            </a:r>
            <a:r>
              <a:rPr lang="zh-CN" altLang="en-US" sz="2900" b="1" dirty="0" smtClean="0"/>
              <a:t>，让计算机执行攻击者想要的恶意操作。</a:t>
            </a:r>
            <a:endParaRPr lang="en-US" altLang="zh-CN" sz="2900" b="1" dirty="0" smtClean="0"/>
          </a:p>
          <a:p>
            <a:pPr lvl="1"/>
            <a:r>
              <a:rPr lang="zh-CN" altLang="en-US" sz="2900" b="1" dirty="0" smtClean="0"/>
              <a:t>控制计算机运行的数据通常都保存在内存中，包括</a:t>
            </a:r>
            <a:r>
              <a:rPr lang="zh-CN" altLang="en-US" sz="2900" b="1" dirty="0" smtClean="0">
                <a:solidFill>
                  <a:srgbClr val="FF0000"/>
                </a:solidFill>
              </a:rPr>
              <a:t>指令和数据</a:t>
            </a:r>
            <a:r>
              <a:rPr lang="zh-CN" altLang="en-US" sz="2900" b="1" dirty="0" smtClean="0"/>
              <a:t>。因此，攻击者一般是利用软件漏洞来修改</a:t>
            </a:r>
            <a:r>
              <a:rPr lang="zh-CN" altLang="en-US" sz="2900" b="1" dirty="0" smtClean="0">
                <a:solidFill>
                  <a:srgbClr val="FF0000"/>
                </a:solidFill>
              </a:rPr>
              <a:t>内存</a:t>
            </a:r>
            <a:r>
              <a:rPr lang="zh-CN" altLang="en-US" sz="2900" b="1" dirty="0" smtClean="0"/>
              <a:t>中的数据，最终实施攻击。这类漏洞被称为</a:t>
            </a:r>
            <a:r>
              <a:rPr lang="zh-CN" altLang="en-US" sz="2900" b="1" dirty="0" smtClean="0">
                <a:solidFill>
                  <a:srgbClr val="FF0000"/>
                </a:solidFill>
              </a:rPr>
              <a:t>内存漏洞</a:t>
            </a:r>
            <a:r>
              <a:rPr lang="zh-CN" altLang="en-US" sz="2900" b="1" dirty="0" smtClean="0"/>
              <a:t>。</a:t>
            </a:r>
            <a:endParaRPr lang="en-US" altLang="zh-CN" sz="2900" b="1" dirty="0" smtClean="0"/>
          </a:p>
          <a:p>
            <a:pPr lvl="1"/>
            <a:r>
              <a:rPr lang="zh-CN" altLang="en-US" sz="2900" b="1" dirty="0" smtClean="0"/>
              <a:t>除了内存漏洞以外，还有其他的软件漏洞，如</a:t>
            </a:r>
            <a:r>
              <a:rPr lang="en-US" altLang="zh-CN" sz="2900" b="1" dirty="0" smtClean="0"/>
              <a:t>SQL</a:t>
            </a:r>
            <a:r>
              <a:rPr lang="zh-CN" altLang="en-US" sz="2900" b="1" dirty="0" smtClean="0"/>
              <a:t>注入漏洞、跨站脚本漏洞</a:t>
            </a:r>
            <a:r>
              <a:rPr lang="zh-CN" altLang="en-US" sz="2900" b="1" dirty="0" smtClean="0"/>
              <a:t>等，大多用于网络攻击。</a:t>
            </a:r>
            <a:endParaRPr lang="en-US" altLang="zh-CN" sz="2900"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内存漏洞，是最为常见一种软件漏洞</a:t>
            </a:r>
            <a:endParaRPr lang="en-US" altLang="zh-CN" sz="3200" b="1" dirty="0" smtClean="0"/>
          </a:p>
          <a:p>
            <a:pPr lvl="1"/>
            <a:r>
              <a:rPr lang="zh-CN" altLang="en-US" sz="2800" b="1" dirty="0" smtClean="0"/>
              <a:t>缓冲区溢出</a:t>
            </a:r>
            <a:endParaRPr lang="en-US" altLang="zh-CN" sz="2800" b="1" dirty="0" smtClean="0"/>
          </a:p>
          <a:p>
            <a:pPr lvl="1"/>
            <a:r>
              <a:rPr lang="zh-CN" altLang="en-US" sz="2800" b="1" dirty="0" smtClean="0"/>
              <a:t>堆漏洞</a:t>
            </a:r>
            <a:endParaRPr lang="en-US" altLang="zh-CN" sz="2800" b="1" dirty="0" smtClean="0"/>
          </a:p>
          <a:p>
            <a:pPr lvl="1"/>
            <a:r>
              <a:rPr lang="zh-CN" altLang="en-US" sz="2800" b="1" dirty="0" smtClean="0"/>
              <a:t>内存信息泄露</a:t>
            </a:r>
            <a:endParaRPr lang="en-US" altLang="zh-CN" sz="28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500" b="1" dirty="0" smtClean="0"/>
              <a:t>什么是</a:t>
            </a:r>
            <a:r>
              <a:rPr lang="zh-CN" altLang="en-US" sz="3500" b="1" dirty="0" smtClean="0">
                <a:solidFill>
                  <a:srgbClr val="FF0000"/>
                </a:solidFill>
              </a:rPr>
              <a:t>计算机系统</a:t>
            </a:r>
            <a:r>
              <a:rPr lang="zh-CN" altLang="en-US" sz="3500" b="1" dirty="0" smtClean="0"/>
              <a:t>？</a:t>
            </a:r>
            <a:endParaRPr lang="en-US" altLang="zh-CN" sz="3500" b="1" dirty="0" smtClean="0"/>
          </a:p>
          <a:p>
            <a:r>
              <a:rPr lang="zh-CN" altLang="en-US" sz="3500" b="1" dirty="0" smtClean="0"/>
              <a:t>计算机系统的层次</a:t>
            </a:r>
            <a:endParaRPr lang="en-US" altLang="zh-CN" sz="3500" b="1" dirty="0" smtClean="0"/>
          </a:p>
          <a:p>
            <a:pPr lvl="1"/>
            <a:r>
              <a:rPr lang="zh-CN" altLang="en-US" sz="3000" b="1" dirty="0" smtClean="0"/>
              <a:t>网络（广义的计算机系统）</a:t>
            </a:r>
            <a:endParaRPr lang="en-US" altLang="zh-CN" sz="3000" b="1" dirty="0" smtClean="0"/>
          </a:p>
          <a:p>
            <a:pPr lvl="2"/>
            <a:r>
              <a:rPr lang="zh-CN" altLang="en-US" sz="2200" b="1" dirty="0" smtClean="0"/>
              <a:t>人机交互</a:t>
            </a:r>
            <a:endParaRPr lang="en-US" altLang="zh-CN" sz="2200" b="1" dirty="0" smtClean="0"/>
          </a:p>
          <a:p>
            <a:pPr lvl="2"/>
            <a:r>
              <a:rPr lang="zh-CN" altLang="en-US" sz="2200" b="1" dirty="0" smtClean="0"/>
              <a:t>物联网</a:t>
            </a:r>
            <a:endParaRPr lang="en-US" altLang="zh-CN" sz="2200" b="1" dirty="0" smtClean="0"/>
          </a:p>
          <a:p>
            <a:pPr lvl="2"/>
            <a:r>
              <a:rPr lang="zh-CN" altLang="en-US" sz="2200" b="1" dirty="0" smtClean="0"/>
              <a:t>互联网</a:t>
            </a:r>
            <a:endParaRPr lang="en-US" altLang="zh-CN" sz="2200" b="1" dirty="0" smtClean="0"/>
          </a:p>
          <a:p>
            <a:pPr lvl="2"/>
            <a:r>
              <a:rPr lang="zh-CN" altLang="en-US" sz="2200" b="1" dirty="0" smtClean="0"/>
              <a:t>局域网</a:t>
            </a:r>
            <a:endParaRPr lang="en-US" altLang="zh-CN" sz="2200" b="1" dirty="0" smtClean="0"/>
          </a:p>
        </p:txBody>
      </p:sp>
      <p:pic>
        <p:nvPicPr>
          <p:cNvPr id="4" name="图片 3" descr="network.jpg"/>
          <p:cNvPicPr>
            <a:picLocks noChangeAspect="1"/>
          </p:cNvPicPr>
          <p:nvPr/>
        </p:nvPicPr>
        <p:blipFill>
          <a:blip r:embed="rId2"/>
          <a:srcRect b="12376"/>
          <a:stretch>
            <a:fillRect/>
          </a:stretch>
        </p:blipFill>
        <p:spPr>
          <a:xfrm>
            <a:off x="3543298" y="3643314"/>
            <a:ext cx="4457726" cy="3034706"/>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基于内存漏洞的运行时攻击，目标是让系统执行攻击者想要的恶意操作。</a:t>
            </a:r>
            <a:endParaRPr lang="en-US" altLang="zh-CN" sz="3200" b="1" dirty="0" smtClean="0"/>
          </a:p>
          <a:p>
            <a:r>
              <a:rPr lang="zh-CN" altLang="en-US" sz="3200" b="1" dirty="0" smtClean="0"/>
              <a:t>运行时攻击改变程序正常运行过程，需要修改程序的指令流和数据流。</a:t>
            </a:r>
            <a:endParaRPr lang="en-US" altLang="zh-CN" sz="3200" b="1" dirty="0" smtClean="0"/>
          </a:p>
          <a:p>
            <a:pPr lvl="1"/>
            <a:r>
              <a:rPr lang="zh-CN" altLang="en-US" sz="2800" b="1" dirty="0" smtClean="0"/>
              <a:t>代码注入攻击</a:t>
            </a:r>
            <a:endParaRPr lang="en-US" altLang="zh-CN" sz="2800" b="1" dirty="0" smtClean="0"/>
          </a:p>
          <a:p>
            <a:pPr lvl="1"/>
            <a:r>
              <a:rPr lang="zh-CN" altLang="en-US" sz="2800" b="1" dirty="0" smtClean="0"/>
              <a:t>代码复用攻击</a:t>
            </a:r>
            <a:endParaRPr lang="en-US" altLang="zh-CN" sz="2800" b="1" dirty="0" smtClean="0"/>
          </a:p>
          <a:p>
            <a:pPr lvl="1"/>
            <a:r>
              <a:rPr lang="zh-CN" altLang="en-US" sz="2800" b="1" dirty="0" smtClean="0"/>
              <a:t>非控制数据攻击</a:t>
            </a:r>
            <a:endParaRPr lang="en-US" altLang="zh-CN" sz="2800"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要抓住主要矛盾，所以，目前计算机系统安全研究的一个重点内容就是</a:t>
            </a:r>
            <a:r>
              <a:rPr lang="zh-CN" altLang="en-US" sz="3200" b="1" dirty="0" smtClean="0">
                <a:solidFill>
                  <a:srgbClr val="FF0000"/>
                </a:solidFill>
              </a:rPr>
              <a:t>内存漏洞和运行时安全</a:t>
            </a:r>
            <a:r>
              <a:rPr lang="zh-CN" altLang="en-US" sz="3200" b="1" dirty="0" smtClean="0"/>
              <a:t>。</a:t>
            </a:r>
            <a:endParaRPr lang="en-US" altLang="zh-CN" sz="3200" b="1" dirty="0" smtClean="0"/>
          </a:p>
          <a:p>
            <a:r>
              <a:rPr lang="zh-CN" altLang="en-US" sz="3200" b="1" dirty="0" smtClean="0"/>
              <a:t>本课程接下来的内容</a:t>
            </a:r>
            <a:endParaRPr lang="en-US" altLang="zh-CN" sz="3200" b="1" dirty="0" smtClean="0"/>
          </a:p>
          <a:p>
            <a:pPr lvl="1"/>
            <a:r>
              <a:rPr lang="zh-CN" altLang="en-US" sz="2900" b="1" dirty="0" smtClean="0"/>
              <a:t>内存漏洞详解</a:t>
            </a:r>
            <a:endParaRPr lang="en-US" altLang="zh-CN" sz="2900" b="1" dirty="0" smtClean="0"/>
          </a:p>
          <a:p>
            <a:pPr lvl="1"/>
            <a:r>
              <a:rPr lang="zh-CN" altLang="en-US" sz="2900" b="1" dirty="0" smtClean="0"/>
              <a:t>代码注入攻击及防御技术介绍</a:t>
            </a:r>
            <a:endParaRPr lang="en-US" altLang="zh-CN" sz="2900" b="1" dirty="0" smtClean="0"/>
          </a:p>
          <a:p>
            <a:pPr lvl="1"/>
            <a:r>
              <a:rPr lang="zh-CN" altLang="en-US" sz="2900" b="1" dirty="0" smtClean="0"/>
              <a:t>代码复用攻击及防御技术介绍</a:t>
            </a:r>
            <a:endParaRPr lang="en-US" altLang="zh-CN" sz="2900" b="1" dirty="0" smtClean="0"/>
          </a:p>
          <a:p>
            <a:pPr lvl="1"/>
            <a:r>
              <a:rPr lang="zh-CN" altLang="en-US" sz="2900" b="1" dirty="0" smtClean="0"/>
              <a:t>非控制数据攻击及防御技术介绍</a:t>
            </a:r>
            <a:endParaRPr lang="zh-CN" altLang="en-US" sz="29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本课程的特色</a:t>
            </a:r>
            <a:endParaRPr lang="en-US" altLang="zh-CN" sz="3200" b="1" dirty="0" smtClean="0"/>
          </a:p>
          <a:p>
            <a:pPr lvl="1"/>
            <a:r>
              <a:rPr lang="zh-CN" altLang="en-US" sz="2900" b="1" dirty="0" smtClean="0"/>
              <a:t>内存漏洞和运行时安全是系统安全的热点问题，也是计算机系统安全研究的基础。</a:t>
            </a:r>
            <a:endParaRPr lang="en-US" altLang="zh-CN" sz="2900" b="1" dirty="0" smtClean="0"/>
          </a:p>
          <a:p>
            <a:pPr lvl="1"/>
            <a:r>
              <a:rPr lang="zh-CN" altLang="en-US" sz="2900" b="1" dirty="0" smtClean="0"/>
              <a:t>学习内容更加深入</a:t>
            </a:r>
            <a:endParaRPr lang="en-US" altLang="zh-CN" sz="2900" b="1" dirty="0" smtClean="0"/>
          </a:p>
          <a:p>
            <a:pPr lvl="2"/>
            <a:r>
              <a:rPr lang="zh-CN" altLang="en-US" sz="2600" b="1" dirty="0" smtClean="0"/>
              <a:t>目前国内教材大多只讲述了最基本最简单的栈溢出漏洞和简单的代码注入攻击。</a:t>
            </a:r>
            <a:endParaRPr lang="en-US" altLang="zh-CN" sz="2600" b="1" dirty="0" smtClean="0"/>
          </a:p>
          <a:p>
            <a:pPr lvl="2"/>
            <a:r>
              <a:rPr lang="zh-CN" altLang="en-US" sz="2600" b="1" dirty="0" smtClean="0"/>
              <a:t>本课程的讲解内容更加深入新颖。例如，介绍堆漏洞和更加强大的代码复用攻击。</a:t>
            </a:r>
            <a:endParaRPr lang="en-US" altLang="zh-CN" sz="26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内存漏洞和运行时安全</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本课程的特色</a:t>
            </a:r>
            <a:endParaRPr lang="en-US" altLang="zh-CN" sz="3200" b="1" dirty="0" smtClean="0"/>
          </a:p>
          <a:p>
            <a:pPr lvl="1"/>
            <a:r>
              <a:rPr lang="zh-CN" altLang="en-US" sz="2900" b="1" dirty="0" smtClean="0"/>
              <a:t>跟踪学习国际最新的系统安全研究</a:t>
            </a:r>
            <a:endParaRPr lang="en-US" altLang="zh-CN" sz="2900" b="1" dirty="0" smtClean="0"/>
          </a:p>
          <a:p>
            <a:pPr lvl="2"/>
            <a:r>
              <a:rPr lang="zh-CN" altLang="en-US" sz="2600" b="1" dirty="0" smtClean="0"/>
              <a:t>例如，非控制数据攻击是</a:t>
            </a:r>
            <a:r>
              <a:rPr lang="en-US" altLang="zh-CN" sz="2600" b="1" dirty="0" smtClean="0"/>
              <a:t>2016</a:t>
            </a:r>
            <a:r>
              <a:rPr lang="zh-CN" altLang="en-US" sz="2600" b="1" dirty="0" smtClean="0"/>
              <a:t>年最新的学术研究成果</a:t>
            </a:r>
            <a:endParaRPr lang="en-US" altLang="zh-CN" sz="2600" b="1" dirty="0" smtClean="0"/>
          </a:p>
          <a:p>
            <a:pPr lvl="1"/>
            <a:r>
              <a:rPr lang="zh-CN" altLang="en-US" sz="2900" b="1" dirty="0" smtClean="0"/>
              <a:t>提前熟悉学术研究</a:t>
            </a:r>
            <a:endParaRPr lang="en-US" altLang="zh-CN" sz="2900" b="1" dirty="0" smtClean="0"/>
          </a:p>
          <a:p>
            <a:pPr lvl="2"/>
            <a:r>
              <a:rPr lang="zh-CN" altLang="en-US" sz="2600" b="1" dirty="0" smtClean="0"/>
              <a:t>本课程讲述的内容是目前我们正在做的真正的学术研究内容</a:t>
            </a:r>
            <a:endParaRPr lang="en-US" altLang="zh-CN" sz="2600" b="1" dirty="0" smtClean="0"/>
          </a:p>
          <a:p>
            <a:pPr lvl="2"/>
            <a:r>
              <a:rPr lang="zh-CN" altLang="en-US" sz="2600" b="1" dirty="0" smtClean="0"/>
              <a:t>在课程中我们会推荐一些经典论文。</a:t>
            </a:r>
            <a:endParaRPr lang="en-US" altLang="zh-CN" sz="2600" b="1"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系统安全基础知识</a:t>
            </a:r>
            <a:endParaRPr lang="en-US" altLang="zh-CN" sz="3200" b="1" dirty="0" smtClean="0"/>
          </a:p>
          <a:p>
            <a:r>
              <a:rPr lang="zh-CN" altLang="en-US" sz="3200" b="1" dirty="0" smtClean="0"/>
              <a:t>系统安全产生的根本原因</a:t>
            </a:r>
            <a:endParaRPr lang="en-US" altLang="zh-CN" sz="3200" b="1" dirty="0" smtClean="0"/>
          </a:p>
          <a:p>
            <a:r>
              <a:rPr lang="zh-CN" altLang="en-US" sz="3200" b="1" dirty="0" smtClean="0"/>
              <a:t>常见漏洞和攻击介绍</a:t>
            </a:r>
            <a:endParaRPr lang="en-US" altLang="zh-CN" sz="3200" b="1" dirty="0" smtClean="0"/>
          </a:p>
          <a:p>
            <a:r>
              <a:rPr lang="zh-CN" altLang="en-US" sz="3200" b="1" dirty="0" smtClean="0"/>
              <a:t>安全防御的基本方法和原则</a:t>
            </a:r>
            <a:endParaRPr lang="en-US" altLang="zh-CN" sz="3200" b="1" dirty="0" smtClean="0"/>
          </a:p>
          <a:p>
            <a:r>
              <a:rPr lang="zh-CN" altLang="en-US" sz="3200" b="1" dirty="0" smtClean="0"/>
              <a:t>内存漏洞和运行时安全</a:t>
            </a:r>
            <a:endParaRPr lang="en-US" altLang="zh-CN" sz="3200" b="1" dirty="0" smtClean="0"/>
          </a:p>
          <a:p>
            <a:r>
              <a:rPr lang="zh-CN" altLang="en-US" sz="3200" b="1" dirty="0" smtClean="0">
                <a:solidFill>
                  <a:srgbClr val="FF0000"/>
                </a:solidFill>
              </a:rPr>
              <a:t>总结</a:t>
            </a:r>
            <a:endParaRPr lang="en-US" altLang="zh-CN" sz="3200" b="1" dirty="0" smtClean="0">
              <a:solidFill>
                <a:srgbClr val="FF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学习了系统安全的基础知识，理解了系统安全产生的根本原因。</a:t>
            </a:r>
            <a:endParaRPr lang="en-US" altLang="zh-CN" sz="2800" b="1" dirty="0" smtClean="0"/>
          </a:p>
          <a:p>
            <a:r>
              <a:rPr lang="zh-CN" altLang="en-US" sz="2800" b="1" dirty="0" smtClean="0"/>
              <a:t>了解了常见的漏洞、攻击方法和防御方法。</a:t>
            </a:r>
            <a:endParaRPr lang="en-US" altLang="zh-CN" sz="2800" b="1" dirty="0" smtClean="0"/>
          </a:p>
          <a:p>
            <a:r>
              <a:rPr lang="zh-CN" altLang="en-US" sz="2800" b="1" dirty="0" smtClean="0"/>
              <a:t>简单介绍了之后课程的内容，即“内存漏洞和运行时安全”。</a:t>
            </a:r>
            <a:endParaRPr lang="en-US" altLang="zh-CN" sz="28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作业</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无</a:t>
            </a:r>
            <a:endParaRPr lang="zh-CN" altLang="en-US"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500" b="1" dirty="0" smtClean="0"/>
              <a:t>什么是</a:t>
            </a:r>
            <a:r>
              <a:rPr lang="zh-CN" altLang="en-US" sz="3500" b="1" dirty="0" smtClean="0">
                <a:solidFill>
                  <a:srgbClr val="FF0000"/>
                </a:solidFill>
              </a:rPr>
              <a:t>计算机系统</a:t>
            </a:r>
            <a:r>
              <a:rPr lang="zh-CN" altLang="en-US" sz="3500" b="1" dirty="0" smtClean="0"/>
              <a:t>？</a:t>
            </a:r>
            <a:endParaRPr lang="en-US" altLang="zh-CN" sz="3500" b="1" dirty="0" smtClean="0"/>
          </a:p>
          <a:p>
            <a:r>
              <a:rPr lang="zh-CN" altLang="en-US" sz="3500" b="1" dirty="0" smtClean="0"/>
              <a:t>计算机系统的层次</a:t>
            </a:r>
            <a:endParaRPr lang="en-US" altLang="zh-CN" sz="3500" b="1" dirty="0" smtClean="0"/>
          </a:p>
          <a:p>
            <a:pPr lvl="1"/>
            <a:r>
              <a:rPr lang="zh-CN" altLang="en-US" sz="3000" b="1" dirty="0" smtClean="0"/>
              <a:t>单个设备（狭义的计算机系统）</a:t>
            </a:r>
            <a:endParaRPr lang="en-US" altLang="zh-CN" sz="3000" b="1" dirty="0" smtClean="0"/>
          </a:p>
          <a:p>
            <a:pPr lvl="2"/>
            <a:r>
              <a:rPr lang="zh-CN" altLang="en-US" sz="2200" b="1" dirty="0" smtClean="0"/>
              <a:t>硬件</a:t>
            </a:r>
            <a:endParaRPr lang="en-US" altLang="zh-CN" sz="2200" b="1" dirty="0" smtClean="0"/>
          </a:p>
          <a:p>
            <a:pPr lvl="3"/>
            <a:r>
              <a:rPr lang="zh-CN" altLang="en-US" sz="2200" b="1" dirty="0" smtClean="0"/>
              <a:t>处理器，芯片</a:t>
            </a:r>
            <a:endParaRPr lang="en-US" altLang="zh-CN" sz="2200" b="1" dirty="0" smtClean="0"/>
          </a:p>
          <a:p>
            <a:pPr lvl="3"/>
            <a:r>
              <a:rPr lang="zh-CN" altLang="en-US" sz="2200" b="1" dirty="0" smtClean="0"/>
              <a:t>内存，硬盘，显示器</a:t>
            </a:r>
            <a:endParaRPr lang="en-US" altLang="zh-CN" sz="2200" b="1" dirty="0" smtClean="0"/>
          </a:p>
          <a:p>
            <a:pPr lvl="2"/>
            <a:r>
              <a:rPr lang="zh-CN" altLang="en-US" sz="2200" b="1" dirty="0" smtClean="0"/>
              <a:t>软件</a:t>
            </a:r>
            <a:endParaRPr lang="en-US" altLang="zh-CN" sz="2200" b="1" dirty="0" smtClean="0"/>
          </a:p>
          <a:p>
            <a:pPr lvl="3"/>
            <a:r>
              <a:rPr lang="zh-CN" altLang="en-US" sz="2200" b="1" dirty="0" smtClean="0"/>
              <a:t>系统软件：操作系统，编译器，驱动，</a:t>
            </a:r>
            <a:r>
              <a:rPr lang="en-US" altLang="zh-CN" sz="2200" b="1" dirty="0" smtClean="0"/>
              <a:t>BIOS</a:t>
            </a:r>
          </a:p>
          <a:p>
            <a:pPr lvl="3"/>
            <a:r>
              <a:rPr lang="zh-CN" altLang="en-US" sz="2200" b="1" dirty="0" smtClean="0"/>
              <a:t>应用软件：浏览器，办公软件，播放器</a:t>
            </a:r>
            <a:endParaRPr lang="en-US" altLang="zh-CN" sz="2200" b="1" dirty="0" smtClean="0"/>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29525" y="2928934"/>
            <a:ext cx="1601761" cy="1562693"/>
          </a:xfrm>
          <a:prstGeom prst="rect">
            <a:avLst/>
          </a:prstGeom>
        </p:spPr>
      </p:pic>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21759" y="1696011"/>
            <a:ext cx="1269051" cy="1072620"/>
          </a:xfrm>
          <a:prstGeom prst="rect">
            <a:avLst/>
          </a:prstGeom>
        </p:spPr>
      </p:pic>
      <p:pic>
        <p:nvPicPr>
          <p:cNvPr id="6" name="图片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42701" y="2232321"/>
            <a:ext cx="972703" cy="69661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什么是</a:t>
            </a:r>
            <a:r>
              <a:rPr lang="zh-CN" altLang="en-US" sz="3200" b="1" dirty="0" smtClean="0">
                <a:solidFill>
                  <a:srgbClr val="FF0000"/>
                </a:solidFill>
              </a:rPr>
              <a:t>计算机系统安全</a:t>
            </a:r>
            <a:r>
              <a:rPr lang="zh-CN" altLang="en-US" sz="3200" b="1" dirty="0" smtClean="0"/>
              <a:t>？</a:t>
            </a:r>
            <a:endParaRPr lang="en-US" altLang="zh-CN" sz="3200" b="1" dirty="0" smtClean="0"/>
          </a:p>
          <a:p>
            <a:pPr lvl="1">
              <a:lnSpc>
                <a:spcPct val="90000"/>
              </a:lnSpc>
              <a:buClr>
                <a:srgbClr val="FF3300"/>
              </a:buClr>
              <a:defRPr/>
            </a:pPr>
            <a:r>
              <a:rPr lang="en-US" altLang="zh-CN" sz="2400" b="1" dirty="0" err="1" smtClean="0"/>
              <a:t>国际标准化组织</a:t>
            </a:r>
            <a:r>
              <a:rPr lang="en-US" altLang="zh-CN" sz="2400" b="1" dirty="0" smtClean="0"/>
              <a:t>(ISO)</a:t>
            </a:r>
            <a:r>
              <a:rPr lang="en-US" altLang="zh-CN" sz="2400" b="1" dirty="0" err="1" smtClean="0"/>
              <a:t>将</a:t>
            </a:r>
            <a:r>
              <a:rPr lang="en-US" altLang="zh-CN" sz="2400" b="1" dirty="0" err="1" smtClean="0">
                <a:latin typeface="Arial"/>
              </a:rPr>
              <a:t>“</a:t>
            </a:r>
            <a:r>
              <a:rPr lang="en-US" altLang="zh-CN" sz="2400" b="1" dirty="0" err="1" smtClean="0"/>
              <a:t>计算机系统安全</a:t>
            </a:r>
            <a:r>
              <a:rPr lang="en-US" altLang="zh-CN" sz="2400" b="1" dirty="0" err="1" smtClean="0">
                <a:latin typeface="Arial"/>
              </a:rPr>
              <a:t>”</a:t>
            </a:r>
            <a:r>
              <a:rPr lang="en-US" altLang="zh-CN" sz="2400" b="1" dirty="0" err="1" smtClean="0"/>
              <a:t>定义为</a:t>
            </a:r>
            <a:r>
              <a:rPr lang="en-US" altLang="zh-CN" sz="2400" b="1" dirty="0" smtClean="0"/>
              <a:t>：</a:t>
            </a:r>
          </a:p>
          <a:p>
            <a:pPr lvl="2">
              <a:lnSpc>
                <a:spcPct val="90000"/>
              </a:lnSpc>
              <a:buClr>
                <a:srgbClr val="FF3300"/>
              </a:buClr>
              <a:defRPr/>
            </a:pPr>
            <a:r>
              <a:rPr lang="en-US" altLang="zh-CN" sz="2000" b="1" dirty="0" smtClean="0">
                <a:latin typeface="Arial"/>
              </a:rPr>
              <a:t>“</a:t>
            </a:r>
            <a:r>
              <a:rPr lang="en-US" altLang="zh-CN" sz="2000" b="1" dirty="0" err="1" smtClean="0"/>
              <a:t>为数据处理系统建立和采取的技术和管理的安全保护，保护计算机硬件、软件数据不因偶然和恶意的原因而遭到破坏、更改和泄露</a:t>
            </a:r>
            <a:r>
              <a:rPr lang="en-US" altLang="zh-CN" sz="2000" b="1" dirty="0" smtClean="0"/>
              <a:t>。</a:t>
            </a:r>
            <a:r>
              <a:rPr lang="en-US" altLang="zh-CN" sz="2000" b="1" dirty="0" smtClean="0">
                <a:latin typeface="Arial"/>
              </a:rPr>
              <a:t>”</a:t>
            </a:r>
            <a:endParaRPr lang="en-US" altLang="zh-CN" sz="2000" b="1" dirty="0" smtClean="0"/>
          </a:p>
          <a:p>
            <a:pPr lvl="2">
              <a:lnSpc>
                <a:spcPct val="90000"/>
              </a:lnSpc>
              <a:buClr>
                <a:srgbClr val="FF3300"/>
              </a:buClr>
              <a:defRPr/>
            </a:pPr>
            <a:r>
              <a:rPr lang="en-US" altLang="zh-CN" sz="2000" b="1" dirty="0" err="1" smtClean="0"/>
              <a:t>此概念偏重于静态信息保护</a:t>
            </a:r>
            <a:r>
              <a:rPr lang="en-US" altLang="zh-CN" sz="2000" b="1" dirty="0" smtClean="0"/>
              <a:t>。</a:t>
            </a:r>
          </a:p>
          <a:p>
            <a:pPr lvl="1">
              <a:lnSpc>
                <a:spcPct val="90000"/>
              </a:lnSpc>
              <a:buClr>
                <a:srgbClr val="FF3300"/>
              </a:buClr>
              <a:defRPr/>
            </a:pPr>
            <a:r>
              <a:rPr lang="en-US" altLang="zh-CN" sz="2400" b="1" dirty="0" smtClean="0"/>
              <a:t>《</a:t>
            </a:r>
            <a:r>
              <a:rPr lang="en-US" altLang="zh-CN" sz="2400" b="1" dirty="0" err="1" smtClean="0"/>
              <a:t>中华人民共和国计算机信息系统安全保护条例》将</a:t>
            </a:r>
            <a:r>
              <a:rPr lang="en-US" altLang="zh-CN" sz="2400" b="1" dirty="0" err="1" smtClean="0">
                <a:latin typeface="Arial"/>
              </a:rPr>
              <a:t>“</a:t>
            </a:r>
            <a:r>
              <a:rPr lang="en-US" altLang="zh-CN" sz="2400" b="1" dirty="0" err="1" smtClean="0"/>
              <a:t>计算机系统安全</a:t>
            </a:r>
            <a:r>
              <a:rPr lang="en-US" altLang="zh-CN" sz="2400" b="1" dirty="0" err="1" smtClean="0">
                <a:latin typeface="Arial"/>
              </a:rPr>
              <a:t>”</a:t>
            </a:r>
            <a:r>
              <a:rPr lang="en-US" altLang="zh-CN" sz="2400" b="1" dirty="0" err="1" smtClean="0"/>
              <a:t>定义为</a:t>
            </a:r>
            <a:r>
              <a:rPr lang="en-US" altLang="zh-CN" sz="2400" b="1" dirty="0" smtClean="0"/>
              <a:t>：</a:t>
            </a:r>
          </a:p>
          <a:p>
            <a:pPr lvl="2">
              <a:lnSpc>
                <a:spcPct val="90000"/>
              </a:lnSpc>
              <a:buClr>
                <a:srgbClr val="FF3300"/>
              </a:buClr>
              <a:defRPr/>
            </a:pPr>
            <a:r>
              <a:rPr lang="en-US" altLang="zh-CN" sz="2000" b="1" dirty="0" err="1" smtClean="0"/>
              <a:t>保障计算机及其相关的和配套的设备、设施</a:t>
            </a:r>
            <a:r>
              <a:rPr lang="en-US" altLang="zh-CN" sz="2000" b="1" dirty="0" smtClean="0"/>
              <a:t>(</a:t>
            </a:r>
            <a:r>
              <a:rPr lang="en-US" altLang="zh-CN" sz="2000" b="1" dirty="0" err="1" smtClean="0"/>
              <a:t>含网络</a:t>
            </a:r>
            <a:r>
              <a:rPr lang="en-US" altLang="zh-CN" sz="2000" b="1" dirty="0" smtClean="0"/>
              <a:t>)</a:t>
            </a:r>
            <a:r>
              <a:rPr lang="en-US" altLang="zh-CN" sz="2000" b="1" dirty="0" err="1" smtClean="0"/>
              <a:t>的安全，运行环境的安全，保障信息的安全，保障计算机功能的正常发挥，以维护计算机信息系统的安全运行</a:t>
            </a:r>
            <a:r>
              <a:rPr lang="en-US" altLang="zh-CN" sz="2000" b="1" dirty="0" smtClean="0"/>
              <a:t>。</a:t>
            </a:r>
          </a:p>
          <a:p>
            <a:pPr lvl="2">
              <a:lnSpc>
                <a:spcPct val="90000"/>
              </a:lnSpc>
              <a:buClr>
                <a:srgbClr val="FF3300"/>
              </a:buClr>
              <a:defRPr/>
            </a:pPr>
            <a:r>
              <a:rPr lang="en-US" altLang="zh-CN" sz="2000" b="1" dirty="0" err="1" smtClean="0"/>
              <a:t>该定义着重于动态意义描述</a:t>
            </a:r>
            <a:r>
              <a:rPr lang="en-US" altLang="zh-CN" sz="2000" b="1" dirty="0" smtClean="0"/>
              <a:t>。</a:t>
            </a:r>
            <a:endParaRPr lang="zh-CN" altLang="en-US" b="1" dirty="0"/>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43636" y="714356"/>
            <a:ext cx="2210569" cy="13185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361118" y="3880100"/>
            <a:ext cx="4354286" cy="2906486"/>
          </a:xfrm>
          <a:prstGeom prst="rect">
            <a:avLst/>
          </a:prstGeom>
        </p:spPr>
      </p:pic>
      <p:sp>
        <p:nvSpPr>
          <p:cNvPr id="2" name="标题 1"/>
          <p:cNvSpPr>
            <a:spLocks noGrp="1"/>
          </p:cNvSpPr>
          <p:nvPr>
            <p:ph type="title"/>
          </p:nvPr>
        </p:nvSpPr>
        <p:spPr/>
        <p:txBody>
          <a:bodyPr>
            <a:normAutofit/>
          </a:bodyPr>
          <a:lstStyle/>
          <a:p>
            <a:r>
              <a:rPr lang="zh-CN" altLang="en-US" sz="4400" dirty="0" smtClean="0"/>
              <a:t>系统安全基础知识</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什么是</a:t>
            </a:r>
            <a:r>
              <a:rPr lang="zh-CN" altLang="en-US" sz="3200" b="1" dirty="0" smtClean="0">
                <a:solidFill>
                  <a:srgbClr val="FF0000"/>
                </a:solidFill>
              </a:rPr>
              <a:t>计算机系统安全</a:t>
            </a:r>
            <a:r>
              <a:rPr lang="zh-CN" altLang="en-US" sz="3200" b="1" dirty="0" smtClean="0"/>
              <a:t>？</a:t>
            </a:r>
            <a:endParaRPr lang="en-US" altLang="zh-CN" sz="3200" b="1" dirty="0" smtClean="0"/>
          </a:p>
          <a:p>
            <a:r>
              <a:rPr lang="zh-CN" altLang="en-US" sz="2800" b="1" dirty="0" smtClean="0"/>
              <a:t>网络安全</a:t>
            </a:r>
            <a:r>
              <a:rPr lang="en-US" altLang="zh-CN" sz="2800" b="1" dirty="0" smtClean="0"/>
              <a:t>+</a:t>
            </a:r>
            <a:r>
              <a:rPr lang="zh-CN" altLang="en-US" sz="2800" b="1" dirty="0" smtClean="0"/>
              <a:t>管理安全（广义的计算机系统安全），偏重于人机交互，系统交互，信息传输过程的安全。</a:t>
            </a:r>
            <a:endParaRPr lang="en-US" altLang="zh-CN" sz="2800" b="1" dirty="0" smtClean="0"/>
          </a:p>
          <a:p>
            <a:r>
              <a:rPr lang="zh-CN" altLang="en-US" sz="2800" b="1" dirty="0" smtClean="0">
                <a:solidFill>
                  <a:srgbClr val="FF0000"/>
                </a:solidFill>
              </a:rPr>
              <a:t>系统安全</a:t>
            </a:r>
            <a:r>
              <a:rPr lang="zh-CN" altLang="en-US" sz="2800" b="1" dirty="0" smtClean="0"/>
              <a:t>（狭义的计算机系统安全），系统安全是网络安全的基础和前提。</a:t>
            </a:r>
            <a:endParaRPr lang="en-US" altLang="zh-CN" sz="2800" b="1" dirty="0" smtClean="0"/>
          </a:p>
          <a:p>
            <a:pPr lvl="1"/>
            <a:r>
              <a:rPr lang="en-US" altLang="zh-CN" sz="2400" b="1" dirty="0" smtClean="0"/>
              <a:t>1</a:t>
            </a:r>
            <a:r>
              <a:rPr lang="zh-CN" altLang="en-US" sz="2400" b="1" dirty="0" smtClean="0"/>
              <a:t>）物理安全</a:t>
            </a:r>
            <a:endParaRPr lang="en-US" altLang="zh-CN" sz="2400" b="1" dirty="0" smtClean="0"/>
          </a:p>
          <a:p>
            <a:pPr lvl="1"/>
            <a:r>
              <a:rPr lang="en-US" altLang="zh-CN" sz="2400" b="1" dirty="0" smtClean="0"/>
              <a:t>2</a:t>
            </a:r>
            <a:r>
              <a:rPr lang="zh-CN" altLang="en-US" sz="2400" b="1" dirty="0" smtClean="0"/>
              <a:t>）运行安全</a:t>
            </a:r>
            <a:endParaRPr lang="en-US" altLang="zh-CN" sz="2400" b="1" dirty="0" smtClean="0"/>
          </a:p>
          <a:p>
            <a:pPr lvl="1"/>
            <a:r>
              <a:rPr lang="en-US" altLang="zh-CN" sz="2400" b="1" dirty="0" smtClean="0"/>
              <a:t>3</a:t>
            </a:r>
            <a:r>
              <a:rPr lang="zh-CN" altLang="en-US" sz="2400" b="1" dirty="0" smtClean="0"/>
              <a:t>）信息安全</a:t>
            </a:r>
            <a:endParaRPr lang="en-US" altLang="zh-CN" sz="2400" b="1"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9826</TotalTime>
  <Words>4091</Words>
  <Application>Microsoft Office PowerPoint</Application>
  <PresentationFormat>全屏显示(4:3)</PresentationFormat>
  <Paragraphs>398</Paragraphs>
  <Slides>66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69" baseType="lpstr">
      <vt:lpstr>凸显</vt:lpstr>
      <vt:lpstr>Visio</vt:lpstr>
      <vt:lpstr>图片</vt:lpstr>
      <vt:lpstr>计算机系统 安全概述</vt:lpstr>
      <vt:lpstr>主要内容</vt:lpstr>
      <vt:lpstr>主要内容</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系统安全基础知识</vt:lpstr>
      <vt:lpstr>主要内容</vt:lpstr>
      <vt:lpstr>系统安全产生的根本原因</vt:lpstr>
      <vt:lpstr>系统安全产生的根本原因</vt:lpstr>
      <vt:lpstr>系统安全产生的根本原因</vt:lpstr>
      <vt:lpstr>系统安全产生的根本原因</vt:lpstr>
      <vt:lpstr>系统安全产生的根本原因</vt:lpstr>
      <vt:lpstr>系统安全产生的根本原因</vt:lpstr>
      <vt:lpstr>主要内容</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常见漏洞和攻击介绍</vt:lpstr>
      <vt:lpstr>主要内容</vt:lpstr>
      <vt:lpstr>安全防御的基本方法和原则</vt:lpstr>
      <vt:lpstr>安全防御的基本方法和原则</vt:lpstr>
      <vt:lpstr>安全防御的基本方法和原则</vt:lpstr>
      <vt:lpstr>安全防御的基本方法和原则</vt:lpstr>
      <vt:lpstr>安全防御的基本方法和原则</vt:lpstr>
      <vt:lpstr>安全防御的基本方法和原则</vt:lpstr>
      <vt:lpstr>安全防御的基本方法和原则</vt:lpstr>
      <vt:lpstr>安全防御的基本方法和原则</vt:lpstr>
      <vt:lpstr>安全防御的基本方法和原则</vt:lpstr>
      <vt:lpstr>安全防御的基本方法和原则</vt:lpstr>
      <vt:lpstr>小结</vt:lpstr>
      <vt:lpstr>主要内容</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内存漏洞和运行时安全</vt:lpstr>
      <vt:lpstr>主要内容</vt:lpstr>
      <vt:lpstr>总结</vt:lpstr>
      <vt:lpstr>作业</vt:lpstr>
    </vt:vector>
  </TitlesOfParts>
  <Company>iie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chenliwei</dc:creator>
  <cp:lastModifiedBy>unknown</cp:lastModifiedBy>
  <cp:revision>318</cp:revision>
  <dcterms:created xsi:type="dcterms:W3CDTF">2016-12-26T02:59:20Z</dcterms:created>
  <dcterms:modified xsi:type="dcterms:W3CDTF">2018-03-07T12:01:23Z</dcterms:modified>
</cp:coreProperties>
</file>