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1"/>
  </p:notesMasterIdLst>
  <p:sldIdLst>
    <p:sldId id="256" r:id="rId2"/>
    <p:sldId id="369" r:id="rId3"/>
    <p:sldId id="384" r:id="rId4"/>
    <p:sldId id="397" r:id="rId5"/>
    <p:sldId id="301" r:id="rId6"/>
    <p:sldId id="314" r:id="rId7"/>
    <p:sldId id="315" r:id="rId8"/>
    <p:sldId id="316" r:id="rId9"/>
    <p:sldId id="305" r:id="rId10"/>
    <p:sldId id="391" r:id="rId11"/>
    <p:sldId id="380" r:id="rId12"/>
    <p:sldId id="390" r:id="rId13"/>
    <p:sldId id="379" r:id="rId14"/>
    <p:sldId id="396" r:id="rId15"/>
    <p:sldId id="382" r:id="rId16"/>
    <p:sldId id="374" r:id="rId17"/>
    <p:sldId id="373" r:id="rId18"/>
    <p:sldId id="377" r:id="rId19"/>
    <p:sldId id="375" r:id="rId20"/>
    <p:sldId id="376" r:id="rId21"/>
    <p:sldId id="392" r:id="rId22"/>
    <p:sldId id="385" r:id="rId23"/>
    <p:sldId id="318" r:id="rId24"/>
    <p:sldId id="399" r:id="rId25"/>
    <p:sldId id="400" r:id="rId26"/>
    <p:sldId id="386" r:id="rId27"/>
    <p:sldId id="275" r:id="rId28"/>
    <p:sldId id="306" r:id="rId29"/>
    <p:sldId id="383" r:id="rId30"/>
    <p:sldId id="276" r:id="rId31"/>
    <p:sldId id="356" r:id="rId32"/>
    <p:sldId id="389" r:id="rId33"/>
    <p:sldId id="285" r:id="rId34"/>
    <p:sldId id="358" r:id="rId35"/>
    <p:sldId id="359" r:id="rId36"/>
    <p:sldId id="357" r:id="rId37"/>
    <p:sldId id="286" r:id="rId38"/>
    <p:sldId id="393" r:id="rId39"/>
    <p:sldId id="365" r:id="rId40"/>
    <p:sldId id="366" r:id="rId41"/>
    <p:sldId id="387" r:id="rId42"/>
    <p:sldId id="312" r:id="rId43"/>
    <p:sldId id="310" r:id="rId44"/>
    <p:sldId id="362" r:id="rId45"/>
    <p:sldId id="319" r:id="rId46"/>
    <p:sldId id="321" r:id="rId47"/>
    <p:sldId id="395" r:id="rId48"/>
    <p:sldId id="394" r:id="rId49"/>
    <p:sldId id="273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5" autoAdjust="0"/>
  </p:normalViewPr>
  <p:slideViewPr>
    <p:cSldViewPr>
      <p:cViewPr varScale="1">
        <p:scale>
          <a:sx n="79" d="100"/>
          <a:sy n="7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C2FA-06EE-4C6E-804E-90698D780266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4C42-EF3F-45D2-A32B-4E14B6D37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24C42-EF3F-45D2-A32B-4E14B6D37DC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9F767-F880-4ABC-97CD-F62F063F0C8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-----------------------------Linux</a:t>
            </a:r>
            <a:r>
              <a:rPr lang="zh-CN" altLang="en-US" dirty="0"/>
              <a:t>系统下的函数调用</a:t>
            </a:r>
            <a:r>
              <a:rPr lang="en-US" altLang="zh-CN" dirty="0"/>
              <a:t>---------------------------------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functioncall.c</a:t>
            </a:r>
            <a:r>
              <a:rPr lang="en-US" altLang="zh-CN" dirty="0"/>
              <a:t> –o </a:t>
            </a:r>
            <a:r>
              <a:rPr lang="en-US" altLang="zh-CN" dirty="0" err="1"/>
              <a:t>functioncall</a:t>
            </a:r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functioncall</a:t>
            </a:r>
            <a:endParaRPr lang="en-US" altLang="zh-CN" dirty="0"/>
          </a:p>
          <a:p>
            <a:r>
              <a:rPr lang="en-US" altLang="zh-CN" dirty="0"/>
              <a:t>b: 0xbffff7c4</a:t>
            </a:r>
          </a:p>
          <a:p>
            <a:r>
              <a:rPr lang="en-US" altLang="zh-CN" dirty="0"/>
              <a:t>a: 0xbffff7c0</a:t>
            </a:r>
          </a:p>
          <a:p>
            <a:r>
              <a:rPr lang="en-US" altLang="zh-CN" dirty="0"/>
              <a:t>ret </a:t>
            </a:r>
            <a:r>
              <a:rPr lang="en-US" altLang="zh-CN" dirty="0" err="1"/>
              <a:t>addr</a:t>
            </a:r>
            <a:r>
              <a:rPr lang="en-US" altLang="zh-CN" dirty="0"/>
              <a:t> here: 0xbffff7bc</a:t>
            </a:r>
          </a:p>
          <a:p>
            <a:r>
              <a:rPr lang="en-US" altLang="zh-CN" dirty="0"/>
              <a:t>stored </a:t>
            </a:r>
            <a:r>
              <a:rPr lang="en-US" altLang="zh-CN" dirty="0" err="1"/>
              <a:t>ebp</a:t>
            </a:r>
            <a:r>
              <a:rPr lang="en-US" altLang="zh-CN" dirty="0"/>
              <a:t> here: 0xbffff7b8</a:t>
            </a:r>
          </a:p>
          <a:p>
            <a:r>
              <a:rPr lang="en-US" altLang="zh-CN" dirty="0" err="1"/>
              <a:t>retVal</a:t>
            </a:r>
            <a:r>
              <a:rPr lang="en-US" altLang="zh-CN" dirty="0"/>
              <a:t>: 0xbffff7b4</a:t>
            </a:r>
          </a:p>
          <a:p>
            <a:endParaRPr lang="en-US" altLang="zh-CN" dirty="0"/>
          </a:p>
          <a:p>
            <a:r>
              <a:rPr lang="en-US" altLang="zh-CN" dirty="0"/>
              <a:t>vi </a:t>
            </a:r>
            <a:r>
              <a:rPr lang="en-US" altLang="zh-CN" dirty="0" err="1"/>
              <a:t>functioncall.c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 err="1"/>
              <a:t>printf</a:t>
            </a:r>
            <a:r>
              <a:rPr lang="zh-CN" altLang="en-US" dirty="0"/>
              <a:t>语句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functioncall.c</a:t>
            </a:r>
            <a:r>
              <a:rPr lang="en-US" altLang="zh-CN" dirty="0"/>
              <a:t> -o </a:t>
            </a:r>
            <a:r>
              <a:rPr lang="en-US" altLang="zh-CN" dirty="0" err="1"/>
              <a:t>functioncall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en-US" altLang="zh-CN" dirty="0" err="1"/>
              <a:t>functioncall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disasse</a:t>
            </a:r>
            <a:r>
              <a:rPr lang="en-US" altLang="zh-CN" dirty="0"/>
              <a:t> main</a:t>
            </a:r>
          </a:p>
          <a:p>
            <a:r>
              <a:rPr lang="en-US" altLang="zh-CN" dirty="0"/>
              <a:t>Dump of assembler code for function main:</a:t>
            </a:r>
          </a:p>
          <a:p>
            <a:r>
              <a:rPr lang="en-US" altLang="zh-CN" dirty="0"/>
              <a:t>0x08048308 &lt;main+0&gt;:    push   %</a:t>
            </a:r>
            <a:r>
              <a:rPr lang="en-US" altLang="zh-CN" dirty="0" err="1"/>
              <a:t>ebp</a:t>
            </a:r>
            <a:r>
              <a:rPr lang="en-US" altLang="zh-CN" dirty="0"/>
              <a:t>			//</a:t>
            </a:r>
            <a:r>
              <a:rPr lang="zh-CN" altLang="en-US" dirty="0"/>
              <a:t>保存栈基址</a:t>
            </a:r>
          </a:p>
          <a:p>
            <a:r>
              <a:rPr lang="en-US" altLang="zh-CN" dirty="0"/>
              <a:t>0x08048309 &lt;main+1&gt;:    </a:t>
            </a:r>
            <a:r>
              <a:rPr lang="en-US" altLang="zh-CN" dirty="0" err="1"/>
              <a:t>mov</a:t>
            </a:r>
            <a:r>
              <a:rPr lang="en-US" altLang="zh-CN" dirty="0"/>
              <a:t>    %</a:t>
            </a:r>
            <a:r>
              <a:rPr lang="en-US" altLang="zh-CN" dirty="0" err="1"/>
              <a:t>esp,%ebp</a:t>
            </a:r>
            <a:r>
              <a:rPr lang="en-US" altLang="zh-CN" dirty="0"/>
              <a:t>		//</a:t>
            </a:r>
            <a:r>
              <a:rPr lang="en-US" altLang="zh-CN" dirty="0" err="1"/>
              <a:t>esp</a:t>
            </a:r>
            <a:r>
              <a:rPr lang="zh-CN" altLang="en-US" dirty="0"/>
              <a:t>当前栈顶</a:t>
            </a:r>
          </a:p>
          <a:p>
            <a:r>
              <a:rPr lang="en-US" altLang="zh-CN" dirty="0"/>
              <a:t>0x0804830b &lt;main+3&gt;:    sub    $0x8,%esp		</a:t>
            </a:r>
          </a:p>
          <a:p>
            <a:r>
              <a:rPr lang="en-US" altLang="zh-CN" dirty="0"/>
              <a:t>0x0804830e &lt;main+6&gt;:    and    $0xfffffff0,%esp		 //16</a:t>
            </a:r>
            <a:r>
              <a:rPr lang="zh-CN" altLang="en-US" dirty="0"/>
              <a:t>字节对齐</a:t>
            </a:r>
          </a:p>
          <a:p>
            <a:r>
              <a:rPr lang="en-US" altLang="zh-CN" dirty="0"/>
              <a:t>0x08048311 &lt;main+9&gt;:    </a:t>
            </a:r>
            <a:r>
              <a:rPr lang="en-US" altLang="zh-CN" dirty="0" err="1"/>
              <a:t>mov</a:t>
            </a:r>
            <a:r>
              <a:rPr lang="en-US" altLang="zh-CN" dirty="0"/>
              <a:t>    $0x0,%eax		</a:t>
            </a:r>
          </a:p>
          <a:p>
            <a:r>
              <a:rPr lang="en-US" altLang="zh-CN" dirty="0"/>
              <a:t>0x08048316 &lt;main+14&gt;:   sub    %</a:t>
            </a:r>
            <a:r>
              <a:rPr lang="en-US" altLang="zh-CN" dirty="0" err="1"/>
              <a:t>eax,%esp</a:t>
            </a:r>
            <a:r>
              <a:rPr lang="en-US" altLang="zh-CN" dirty="0"/>
              <a:t>		//</a:t>
            </a:r>
            <a:r>
              <a:rPr lang="zh-CN" altLang="en-US" dirty="0"/>
              <a:t>代码对齐</a:t>
            </a:r>
          </a:p>
          <a:p>
            <a:r>
              <a:rPr lang="en-US" altLang="zh-CN" dirty="0"/>
              <a:t>0x08048318 &lt;main+16&gt;:   sub    $0x8,%esp</a:t>
            </a:r>
          </a:p>
          <a:p>
            <a:r>
              <a:rPr lang="en-US" altLang="zh-CN" dirty="0"/>
              <a:t>0x0804831b &lt;main+19&gt;:   push   $0x2			//</a:t>
            </a:r>
            <a:r>
              <a:rPr lang="zh-CN" altLang="en-US" dirty="0"/>
              <a:t>压调用参数</a:t>
            </a:r>
          </a:p>
          <a:p>
            <a:r>
              <a:rPr lang="en-US" altLang="zh-CN" dirty="0"/>
              <a:t>0x0804831d &lt;main+21&gt;:   push   $0x1			//</a:t>
            </a:r>
            <a:r>
              <a:rPr lang="zh-CN" altLang="en-US" dirty="0"/>
              <a:t>压调用参数－从右到左</a:t>
            </a:r>
          </a:p>
          <a:p>
            <a:r>
              <a:rPr lang="en-US" altLang="zh-CN" dirty="0"/>
              <a:t>0x0804831f &lt;main+23&gt;:   call   0x80482f4 &lt;</a:t>
            </a:r>
            <a:r>
              <a:rPr lang="en-US" altLang="zh-CN" dirty="0" err="1"/>
              <a:t>func</a:t>
            </a:r>
            <a:r>
              <a:rPr lang="en-US" altLang="zh-CN" dirty="0"/>
              <a:t>&gt;		//</a:t>
            </a:r>
            <a:r>
              <a:rPr lang="zh-CN" altLang="en-US" dirty="0"/>
              <a:t>调用函数</a:t>
            </a:r>
          </a:p>
          <a:p>
            <a:r>
              <a:rPr lang="en-US" altLang="zh-CN" dirty="0"/>
              <a:t>0x08048324 &lt;main+28&gt;:   add    $0x10,%esp		//</a:t>
            </a:r>
            <a:r>
              <a:rPr lang="zh-CN" altLang="en-US" dirty="0"/>
              <a:t>恢复栈顶指针</a:t>
            </a:r>
          </a:p>
          <a:p>
            <a:r>
              <a:rPr lang="en-US" altLang="zh-CN" dirty="0"/>
              <a:t>0x08048327 &lt;main+31&gt;:   </a:t>
            </a:r>
            <a:r>
              <a:rPr lang="en-US" altLang="zh-CN" dirty="0" err="1"/>
              <a:t>mov</a:t>
            </a:r>
            <a:r>
              <a:rPr lang="en-US" altLang="zh-CN" dirty="0"/>
              <a:t>    %eax,0xfffffffc(%</a:t>
            </a:r>
            <a:r>
              <a:rPr lang="en-US" altLang="zh-CN" dirty="0" err="1"/>
              <a:t>ebp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0x0804832a &lt;main+34&gt;:   </a:t>
            </a:r>
            <a:r>
              <a:rPr lang="en-US" altLang="zh-CN" dirty="0" err="1"/>
              <a:t>mov</a:t>
            </a:r>
            <a:r>
              <a:rPr lang="en-US" altLang="zh-CN" dirty="0"/>
              <a:t>    $0x0,%eax		//</a:t>
            </a:r>
            <a:r>
              <a:rPr lang="zh-CN" altLang="en-US" dirty="0"/>
              <a:t>返回值</a:t>
            </a:r>
          </a:p>
          <a:p>
            <a:r>
              <a:rPr lang="en-US" altLang="zh-CN" dirty="0"/>
              <a:t>0x0804832f &lt;main+39&gt;:   leave				</a:t>
            </a:r>
          </a:p>
          <a:p>
            <a:r>
              <a:rPr lang="en-US" altLang="zh-CN" dirty="0"/>
              <a:t>0x08048330 &lt;main+40&gt;:   ret					 //</a:t>
            </a:r>
            <a:r>
              <a:rPr lang="zh-CN" altLang="en-US" dirty="0"/>
              <a:t>返回</a:t>
            </a:r>
          </a:p>
          <a:p>
            <a:endParaRPr lang="zh-CN" altLang="en-US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disasse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en-US" altLang="zh-CN" dirty="0"/>
              <a:t>Dump of assembler code for function </a:t>
            </a:r>
            <a:r>
              <a:rPr lang="en-US" altLang="zh-CN" dirty="0" err="1"/>
              <a:t>func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0x080482f4 &lt;func+0&gt;:    push   %</a:t>
            </a:r>
            <a:r>
              <a:rPr lang="en-US" altLang="zh-CN" dirty="0" err="1"/>
              <a:t>ebp</a:t>
            </a:r>
            <a:r>
              <a:rPr lang="en-US" altLang="zh-CN" dirty="0"/>
              <a:t>			//</a:t>
            </a:r>
            <a:r>
              <a:rPr lang="zh-CN" altLang="en-US" dirty="0"/>
              <a:t>保存栈基址</a:t>
            </a:r>
          </a:p>
          <a:p>
            <a:r>
              <a:rPr lang="en-US" altLang="zh-CN" dirty="0"/>
              <a:t>0x080482f5 &lt;func+1&gt;:    </a:t>
            </a:r>
            <a:r>
              <a:rPr lang="en-US" altLang="zh-CN" dirty="0" err="1"/>
              <a:t>mov</a:t>
            </a:r>
            <a:r>
              <a:rPr lang="en-US" altLang="zh-CN" dirty="0"/>
              <a:t>    %</a:t>
            </a:r>
            <a:r>
              <a:rPr lang="en-US" altLang="zh-CN" dirty="0" err="1"/>
              <a:t>esp,%ebp</a:t>
            </a:r>
            <a:r>
              <a:rPr lang="en-US" altLang="zh-CN" dirty="0"/>
              <a:t>		//</a:t>
            </a:r>
            <a:r>
              <a:rPr lang="zh-CN" altLang="en-US" dirty="0"/>
              <a:t>栈顶指针</a:t>
            </a:r>
          </a:p>
          <a:p>
            <a:r>
              <a:rPr lang="en-US" altLang="zh-CN" dirty="0"/>
              <a:t>0x080482f7 &lt;func+3&gt;:    sub    $0x4,%esp			//</a:t>
            </a:r>
            <a:r>
              <a:rPr lang="en-US" altLang="zh-CN" dirty="0" err="1"/>
              <a:t>retVal</a:t>
            </a:r>
            <a:r>
              <a:rPr lang="zh-CN" altLang="en-US" dirty="0"/>
              <a:t>返回值</a:t>
            </a:r>
          </a:p>
          <a:p>
            <a:r>
              <a:rPr lang="en-US" altLang="zh-CN" dirty="0"/>
              <a:t>0x080482fa &lt;func+6&gt;:    </a:t>
            </a:r>
            <a:r>
              <a:rPr lang="en-US" altLang="zh-CN" dirty="0" err="1"/>
              <a:t>mov</a:t>
            </a:r>
            <a:r>
              <a:rPr lang="en-US" altLang="zh-CN" dirty="0"/>
              <a:t>    0xc(%</a:t>
            </a:r>
            <a:r>
              <a:rPr lang="en-US" altLang="zh-CN" dirty="0" err="1"/>
              <a:t>ebp</a:t>
            </a:r>
            <a:r>
              <a:rPr lang="en-US" altLang="zh-CN" dirty="0"/>
              <a:t>),%</a:t>
            </a:r>
            <a:r>
              <a:rPr lang="en-US" altLang="zh-CN" dirty="0" err="1"/>
              <a:t>eax</a:t>
            </a:r>
            <a:r>
              <a:rPr lang="en-US" altLang="zh-CN" dirty="0"/>
              <a:t>		//</a:t>
            </a:r>
            <a:r>
              <a:rPr lang="zh-CN" altLang="en-US" dirty="0"/>
              <a:t>参数取到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0x080482fd &lt;func+9&gt;:    add    0x8(%</a:t>
            </a:r>
            <a:r>
              <a:rPr lang="en-US" altLang="zh-CN" dirty="0" err="1"/>
              <a:t>ebp</a:t>
            </a:r>
            <a:r>
              <a:rPr lang="en-US" altLang="zh-CN" dirty="0"/>
              <a:t>),%</a:t>
            </a:r>
            <a:r>
              <a:rPr lang="en-US" altLang="zh-CN" dirty="0" err="1"/>
              <a:t>eax</a:t>
            </a:r>
            <a:r>
              <a:rPr lang="en-US" altLang="zh-CN" dirty="0"/>
              <a:t>		//</a:t>
            </a:r>
            <a:r>
              <a:rPr lang="zh-CN" altLang="en-US" dirty="0"/>
              <a:t>执行加法</a:t>
            </a:r>
          </a:p>
          <a:p>
            <a:r>
              <a:rPr lang="en-US" altLang="zh-CN" dirty="0"/>
              <a:t>0x08048300 &lt;func+12&gt;:   </a:t>
            </a:r>
            <a:r>
              <a:rPr lang="en-US" altLang="zh-CN" dirty="0" err="1"/>
              <a:t>mov</a:t>
            </a:r>
            <a:r>
              <a:rPr lang="en-US" altLang="zh-CN" dirty="0"/>
              <a:t>    %eax,0xfffffffc(%</a:t>
            </a:r>
            <a:r>
              <a:rPr lang="en-US" altLang="zh-CN" dirty="0" err="1"/>
              <a:t>ebp</a:t>
            </a:r>
            <a:r>
              <a:rPr lang="en-US" altLang="zh-CN" dirty="0"/>
              <a:t>)	//</a:t>
            </a:r>
            <a:r>
              <a:rPr lang="zh-CN" altLang="en-US" dirty="0"/>
              <a:t>结果放入返回值</a:t>
            </a:r>
            <a:r>
              <a:rPr lang="en-US" altLang="zh-CN" dirty="0" err="1"/>
              <a:t>retVal</a:t>
            </a:r>
            <a:r>
              <a:rPr lang="zh-CN" altLang="en-US" dirty="0"/>
              <a:t>地址处</a:t>
            </a:r>
          </a:p>
          <a:p>
            <a:r>
              <a:rPr lang="en-US" altLang="zh-CN" dirty="0"/>
              <a:t>0x08048303 &lt;func+15&gt;:   </a:t>
            </a:r>
            <a:r>
              <a:rPr lang="en-US" altLang="zh-CN" dirty="0" err="1"/>
              <a:t>mov</a:t>
            </a:r>
            <a:r>
              <a:rPr lang="en-US" altLang="zh-CN" dirty="0"/>
              <a:t>    0xfffffffc(%</a:t>
            </a:r>
            <a:r>
              <a:rPr lang="en-US" altLang="zh-CN" dirty="0" err="1"/>
              <a:t>ebp</a:t>
            </a:r>
            <a:r>
              <a:rPr lang="en-US" altLang="zh-CN" dirty="0"/>
              <a:t>),%</a:t>
            </a:r>
            <a:r>
              <a:rPr lang="en-US" altLang="zh-CN" dirty="0" err="1"/>
              <a:t>eax</a:t>
            </a:r>
            <a:r>
              <a:rPr lang="en-US" altLang="zh-CN" dirty="0"/>
              <a:t>	//</a:t>
            </a:r>
            <a:r>
              <a:rPr lang="en-US" altLang="zh-CN" dirty="0" err="1"/>
              <a:t>func</a:t>
            </a:r>
            <a:r>
              <a:rPr lang="zh-CN" altLang="en-US" dirty="0"/>
              <a:t>函数返回结果在</a:t>
            </a:r>
            <a:r>
              <a:rPr lang="en-US" altLang="zh-CN" dirty="0" err="1"/>
              <a:t>eax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0x08048306 &lt;func+18&gt;:   leave				</a:t>
            </a:r>
          </a:p>
          <a:p>
            <a:r>
              <a:rPr lang="en-US" altLang="zh-CN" dirty="0"/>
              <a:t>0x08048307 &lt;func+19&gt;:   ret					//</a:t>
            </a:r>
            <a:r>
              <a:rPr lang="zh-CN" altLang="en-US" dirty="0"/>
              <a:t>返回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-----------------------------------------------Win32</a:t>
            </a:r>
            <a:r>
              <a:rPr lang="zh-CN" altLang="en-US" dirty="0"/>
              <a:t>系统下的函数调用</a:t>
            </a:r>
            <a:r>
              <a:rPr lang="en-US" altLang="zh-CN" dirty="0"/>
              <a:t>-------------------------------------------------</a:t>
            </a:r>
          </a:p>
          <a:p>
            <a:r>
              <a:rPr lang="en-US" altLang="zh-CN" dirty="0"/>
              <a:t>E:\bof_codes\win32\background&gt;</a:t>
            </a:r>
            <a:r>
              <a:rPr lang="en-US" altLang="zh-CN" dirty="0" err="1"/>
              <a:t>cl</a:t>
            </a:r>
            <a:r>
              <a:rPr lang="en-US" altLang="zh-CN" dirty="0"/>
              <a:t> </a:t>
            </a:r>
            <a:r>
              <a:rPr lang="en-US" altLang="zh-CN" dirty="0" err="1"/>
              <a:t>functioncall.c</a:t>
            </a:r>
            <a:endParaRPr lang="en-US" altLang="zh-CN" dirty="0"/>
          </a:p>
          <a:p>
            <a:r>
              <a:rPr lang="en-US" altLang="zh-CN" dirty="0"/>
              <a:t>Microsoft (R) 32-bit C/C++ Optimizing Compiler Version 12.00.8168 for 80x86</a:t>
            </a:r>
          </a:p>
          <a:p>
            <a:r>
              <a:rPr lang="en-US" altLang="zh-CN" dirty="0"/>
              <a:t>Copyright (C) Microsoft Corp 1984-1998. All rights reserved.</a:t>
            </a:r>
          </a:p>
          <a:p>
            <a:endParaRPr lang="en-US" altLang="zh-CN" dirty="0"/>
          </a:p>
          <a:p>
            <a:r>
              <a:rPr lang="en-US" altLang="zh-CN" dirty="0" err="1"/>
              <a:t>functioncall.c</a:t>
            </a:r>
            <a:endParaRPr lang="en-US" altLang="zh-CN" dirty="0"/>
          </a:p>
          <a:p>
            <a:r>
              <a:rPr lang="en-US" altLang="zh-CN" dirty="0"/>
              <a:t>Microsoft (R) Incremental Linker Version 6.00.8168</a:t>
            </a:r>
          </a:p>
          <a:p>
            <a:r>
              <a:rPr lang="en-US" altLang="zh-CN" dirty="0"/>
              <a:t>Copyright (C) Microsoft Corp 1992-1998. All rights reserved.</a:t>
            </a:r>
          </a:p>
          <a:p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err="1"/>
              <a:t>out:functioncall.exe</a:t>
            </a:r>
            <a:endParaRPr lang="en-US" altLang="zh-CN" dirty="0"/>
          </a:p>
          <a:p>
            <a:r>
              <a:rPr lang="en-US" altLang="zh-CN" dirty="0"/>
              <a:t>functioncall.obj</a:t>
            </a:r>
          </a:p>
          <a:p>
            <a:endParaRPr lang="en-US" altLang="zh-CN" dirty="0"/>
          </a:p>
          <a:p>
            <a:r>
              <a:rPr lang="en-US" altLang="zh-CN" dirty="0"/>
              <a:t>E:\bof_codes\win32\background&gt;</a:t>
            </a:r>
            <a:r>
              <a:rPr lang="en-US" altLang="zh-CN" dirty="0" err="1"/>
              <a:t>functioncall</a:t>
            </a:r>
            <a:endParaRPr lang="en-US" altLang="zh-CN" dirty="0"/>
          </a:p>
          <a:p>
            <a:r>
              <a:rPr lang="en-US" altLang="zh-CN" dirty="0"/>
              <a:t>b: 0x0012ff78</a:t>
            </a:r>
          </a:p>
          <a:p>
            <a:r>
              <a:rPr lang="en-US" altLang="zh-CN" dirty="0"/>
              <a:t>a: 0x0012ff74</a:t>
            </a:r>
          </a:p>
          <a:p>
            <a:r>
              <a:rPr lang="en-US" altLang="zh-CN" dirty="0"/>
              <a:t>ret </a:t>
            </a:r>
            <a:r>
              <a:rPr lang="en-US" altLang="zh-CN" dirty="0" err="1"/>
              <a:t>addr</a:t>
            </a:r>
            <a:r>
              <a:rPr lang="en-US" altLang="zh-CN" dirty="0"/>
              <a:t> here: 0x0012ff70</a:t>
            </a:r>
          </a:p>
          <a:p>
            <a:r>
              <a:rPr lang="en-US" altLang="zh-CN" dirty="0"/>
              <a:t>stored </a:t>
            </a:r>
            <a:r>
              <a:rPr lang="en-US" altLang="zh-CN" dirty="0" err="1"/>
              <a:t>ebp</a:t>
            </a:r>
            <a:r>
              <a:rPr lang="en-US" altLang="zh-CN" dirty="0"/>
              <a:t> here: 0x0012ff6c</a:t>
            </a:r>
          </a:p>
          <a:p>
            <a:r>
              <a:rPr lang="en-US" altLang="zh-CN" dirty="0" err="1"/>
              <a:t>retVal</a:t>
            </a:r>
            <a:r>
              <a:rPr lang="en-US" altLang="zh-CN" dirty="0"/>
              <a:t>: 0x0012ff68</a:t>
            </a:r>
          </a:p>
          <a:p>
            <a:endParaRPr lang="en-US" altLang="zh-CN" dirty="0"/>
          </a:p>
          <a:p>
            <a:r>
              <a:rPr lang="en-US" altLang="zh-CN" dirty="0"/>
              <a:t>Hello World!</a:t>
            </a:r>
          </a:p>
          <a:p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 err="1"/>
              <a:t>functioncall.c</a:t>
            </a:r>
            <a:r>
              <a:rPr lang="zh-CN" altLang="en-US" dirty="0"/>
              <a:t>，注释</a:t>
            </a:r>
            <a:r>
              <a:rPr lang="en-US" altLang="zh-CN" dirty="0" err="1"/>
              <a:t>printf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重新编译链接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OllyDbg</a:t>
            </a:r>
            <a:r>
              <a:rPr lang="zh-CN" altLang="en-US" dirty="0"/>
              <a:t>打开</a:t>
            </a:r>
          </a:p>
          <a:p>
            <a:r>
              <a:rPr lang="en-US" altLang="zh-CN" dirty="0" err="1"/>
              <a:t>Func</a:t>
            </a:r>
            <a:r>
              <a:rPr lang="zh-CN" altLang="en-US" dirty="0"/>
              <a:t>函数反汇编代码</a:t>
            </a:r>
          </a:p>
          <a:p>
            <a:r>
              <a:rPr lang="en-US" altLang="zh-CN" dirty="0"/>
              <a:t>00401000  /$ 55             PUSH EBP</a:t>
            </a:r>
          </a:p>
          <a:p>
            <a:r>
              <a:rPr lang="en-US" altLang="zh-CN" dirty="0"/>
              <a:t>00401001  |. 8BEC           MOV EBP,ESP</a:t>
            </a:r>
          </a:p>
          <a:p>
            <a:r>
              <a:rPr lang="en-US" altLang="zh-CN" dirty="0"/>
              <a:t>00401003  |. 51             PUSH ECX</a:t>
            </a:r>
          </a:p>
          <a:p>
            <a:r>
              <a:rPr lang="en-US" altLang="zh-CN" dirty="0"/>
              <a:t>00401004  |. 8B45 08        MOV EAX,DWORD PTR SS:[EBP+8]</a:t>
            </a:r>
          </a:p>
          <a:p>
            <a:r>
              <a:rPr lang="en-US" altLang="zh-CN" dirty="0"/>
              <a:t>00401007  |. 0345 0C        ADD EAX,DWORD PTR SS:[EBP+C]</a:t>
            </a:r>
          </a:p>
          <a:p>
            <a:r>
              <a:rPr lang="en-US" altLang="zh-CN" dirty="0"/>
              <a:t>0040100A  |. 8945 FC        MOV DWORD PTR SS:[EBP-4],EAX</a:t>
            </a:r>
          </a:p>
          <a:p>
            <a:r>
              <a:rPr lang="en-US" altLang="zh-CN" dirty="0"/>
              <a:t>0040100D  |. 8B45 FC        MOV EAX,DWORD PTR SS:[EBP-4]</a:t>
            </a:r>
          </a:p>
          <a:p>
            <a:r>
              <a:rPr lang="en-US" altLang="zh-CN" dirty="0"/>
              <a:t>00401010  |. 8BE5           MOV ESP,EBP</a:t>
            </a:r>
          </a:p>
          <a:p>
            <a:r>
              <a:rPr lang="en-US" altLang="zh-CN" dirty="0"/>
              <a:t>00401012  |. 5D             POP EBP</a:t>
            </a:r>
          </a:p>
          <a:p>
            <a:r>
              <a:rPr lang="en-US" altLang="zh-CN" dirty="0"/>
              <a:t>00401013  \. C3             RETN</a:t>
            </a:r>
          </a:p>
          <a:p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函数反汇编代码</a:t>
            </a:r>
          </a:p>
          <a:p>
            <a:r>
              <a:rPr lang="en-US" altLang="zh-CN" dirty="0"/>
              <a:t>00401014  /$ 55             PUSH EBP</a:t>
            </a:r>
          </a:p>
          <a:p>
            <a:r>
              <a:rPr lang="en-US" altLang="zh-CN" dirty="0"/>
              <a:t>00401015  |. 8BEC           MOV EBP,ESP</a:t>
            </a:r>
          </a:p>
          <a:p>
            <a:r>
              <a:rPr lang="en-US" altLang="zh-CN" dirty="0"/>
              <a:t>00401017  |. 51             PUSH ECX</a:t>
            </a:r>
          </a:p>
          <a:p>
            <a:r>
              <a:rPr lang="en-US" altLang="zh-CN" dirty="0"/>
              <a:t>00401018  |. 6A 02          PUSH 2                                   ; /Arg2 = 00000002</a:t>
            </a:r>
          </a:p>
          <a:p>
            <a:r>
              <a:rPr lang="en-US" altLang="zh-CN" dirty="0"/>
              <a:t>0040101A  |. 6A 01          PUSH 1                                   ; |Arg1 = 00000001</a:t>
            </a:r>
          </a:p>
          <a:p>
            <a:r>
              <a:rPr lang="en-US" altLang="zh-CN" dirty="0"/>
              <a:t>0040101C  |. E8 DFFFFFFF    CALL function.00401000                   ; \function.00401000</a:t>
            </a:r>
          </a:p>
          <a:p>
            <a:r>
              <a:rPr lang="en-US" altLang="zh-CN" dirty="0"/>
              <a:t>00401021  |. 83C4 08        ADD ESP,8</a:t>
            </a:r>
          </a:p>
          <a:p>
            <a:r>
              <a:rPr lang="en-US" altLang="zh-CN" dirty="0"/>
              <a:t>00401024  |. 8945 FC        MOV DWORD PTR SS:[EBP-4],EAX</a:t>
            </a:r>
          </a:p>
          <a:p>
            <a:r>
              <a:rPr lang="en-US" altLang="zh-CN" dirty="0"/>
              <a:t>00401027  |. 33C0           XOR EAX,EAX</a:t>
            </a:r>
          </a:p>
          <a:p>
            <a:r>
              <a:rPr lang="en-US" altLang="zh-CN" dirty="0"/>
              <a:t>00401029  |. 8BE5           MOV ESP,EBP</a:t>
            </a:r>
          </a:p>
          <a:p>
            <a:r>
              <a:rPr lang="en-US" altLang="zh-CN" dirty="0"/>
              <a:t>0040102B  |. 5D             POP EBP</a:t>
            </a:r>
          </a:p>
          <a:p>
            <a:r>
              <a:rPr lang="en-US" altLang="zh-CN" dirty="0"/>
              <a:t>0040102C  \. C3             RETN</a:t>
            </a:r>
          </a:p>
          <a:p>
            <a:endParaRPr lang="en-US" altLang="zh-CN" dirty="0"/>
          </a:p>
          <a:p>
            <a:r>
              <a:rPr lang="zh-CN" altLang="en-US" dirty="0"/>
              <a:t>选中</a:t>
            </a:r>
          </a:p>
          <a:p>
            <a:r>
              <a:rPr lang="en-US" altLang="zh-CN" dirty="0"/>
              <a:t>00401014  /$ 55             PUSH EBP</a:t>
            </a:r>
          </a:p>
          <a:p>
            <a:r>
              <a:rPr lang="en-US" altLang="zh-CN" dirty="0"/>
              <a:t>F4</a:t>
            </a:r>
            <a:r>
              <a:rPr lang="zh-CN" altLang="en-US" dirty="0"/>
              <a:t>开始执行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  <a:p>
            <a:r>
              <a:rPr lang="en-US" altLang="zh-CN" dirty="0"/>
              <a:t>F7</a:t>
            </a:r>
            <a:r>
              <a:rPr lang="zh-CN" altLang="en-US" dirty="0"/>
              <a:t>单步执行，观察各个寄存器值的变化，以及栈指针、栈内数据的变化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1142984"/>
            <a:ext cx="6858048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内存漏洞详解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（一）栈漏洞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程序运行简单模型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指令来源：系统内部程序，系统外部输入（如安装程序、脚本等）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数据来源：系统内部程序和文件，系统外部输入，程序动态生成</a:t>
            </a:r>
            <a:endParaRPr lang="en-US" altLang="zh-CN" sz="2800" b="1" dirty="0" smtClean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2227" y="3571876"/>
            <a:ext cx="5527227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基本假设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b="1" dirty="0" smtClean="0"/>
              <a:t>假设场景</a:t>
            </a:r>
            <a:endParaRPr lang="en-US" altLang="zh-CN" sz="3200" b="1" dirty="0" smtClean="0"/>
          </a:p>
          <a:p>
            <a:pPr lvl="1"/>
            <a:r>
              <a:rPr lang="zh-CN" altLang="en-US" sz="2600" b="1" dirty="0" smtClean="0"/>
              <a:t>假设计算机系统是正常的。也就是说，计算机系统没有后门，计算机系统硬件是正确的，计算机在最开始是正常的，用户对计算机的操作也是正确的。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假设计算机系统上的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软件存在漏洞</a:t>
            </a:r>
            <a:r>
              <a:rPr lang="zh-CN" altLang="en-US" sz="2600" b="1" dirty="0" smtClean="0"/>
              <a:t>，攻击者也知道这些漏洞，并且能够利用这些漏洞进行攻击。</a:t>
            </a:r>
            <a:endParaRPr lang="en-US" altLang="zh-CN" sz="2600" b="1" dirty="0" smtClean="0"/>
          </a:p>
          <a:p>
            <a:r>
              <a:rPr lang="zh-CN" altLang="en-US" sz="3200" b="1" dirty="0" smtClean="0"/>
              <a:t>研究目标</a:t>
            </a:r>
            <a:endParaRPr lang="en-US" altLang="zh-CN" sz="3200" b="1" dirty="0" smtClean="0"/>
          </a:p>
          <a:p>
            <a:pPr lvl="1"/>
            <a:r>
              <a:rPr lang="zh-CN" altLang="en-US" sz="2600" b="1" dirty="0" smtClean="0"/>
              <a:t>基于以上假设条件，研究如何设计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更加安全的计算机系统</a:t>
            </a:r>
            <a:r>
              <a:rPr lang="zh-CN" altLang="en-US" sz="2600" b="1" dirty="0" smtClean="0"/>
              <a:t>，能够尽可能的防御针对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软件漏洞</a:t>
            </a:r>
            <a:r>
              <a:rPr lang="zh-CN" altLang="en-US" sz="2600" b="1" dirty="0" smtClean="0"/>
              <a:t>的攻击。</a:t>
            </a: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842054"/>
            <a:ext cx="7715304" cy="194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实际情况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通常我们认为最初始的计算机是可信的，系统内部程序和系统内部数据文件都是可信的，但是其中不可避免会存在一些漏洞。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随着外部数据的输入，计算机变得不可信。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外部可执行文件输入变成系统内部程序（病毒，木马，</a:t>
            </a:r>
            <a:r>
              <a:rPr lang="en-US" altLang="zh-CN" sz="2500" b="1" dirty="0" smtClean="0"/>
              <a:t>SQL</a:t>
            </a:r>
            <a:r>
              <a:rPr lang="zh-CN" altLang="en-US" sz="2500" b="1" dirty="0" smtClean="0"/>
              <a:t>注入，恶意脚本注入等）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</a:rPr>
              <a:t>外部数据输入，控制计算机系统的运行。</a:t>
            </a:r>
            <a:endParaRPr lang="en-US" altLang="zh-CN" sz="25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运行时攻击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从程序运行角度，软件控制硬件运行，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系统运行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数据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运行时攻击：</a:t>
            </a:r>
            <a:r>
              <a:rPr lang="zh-CN" altLang="en-US" sz="2800" b="1" dirty="0" smtClean="0"/>
              <a:t>为了让系统执行攻击者预期的操作，攻击者需要控制系统的运行。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控制硬件：不考虑。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控制输入（指令</a:t>
            </a:r>
            <a:r>
              <a:rPr lang="en-US" altLang="zh-CN" sz="2500" b="1" dirty="0" smtClean="0"/>
              <a:t>+</a:t>
            </a:r>
            <a:r>
              <a:rPr lang="zh-CN" altLang="en-US" sz="2500" b="1" dirty="0" smtClean="0"/>
              <a:t>数据）：病毒木马，流氓软件，</a:t>
            </a:r>
            <a:r>
              <a:rPr lang="en-US" altLang="zh-CN" sz="2500" b="1" dirty="0" smtClean="0"/>
              <a:t>SQL</a:t>
            </a:r>
            <a:r>
              <a:rPr lang="zh-CN" altLang="en-US" sz="2500" b="1" dirty="0" smtClean="0"/>
              <a:t>注入，恶意脚本等等，也不考虑。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</a:rPr>
              <a:t>控制输入（数据）：利用内存漏洞进行攻击。</a:t>
            </a:r>
            <a:endParaRPr lang="en-US" altLang="zh-CN" sz="25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利用输入数据进行攻击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只利用输入数据进行攻击的根本原理：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在计算机系统中（冯诺依曼结构），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指令和数据没有本质的区别</a:t>
            </a:r>
            <a:r>
              <a:rPr lang="zh-CN" altLang="en-US" sz="2500" b="1" dirty="0" smtClean="0"/>
              <a:t>。系统无法区分哪些是指令，哪些是数据。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>
                <a:solidFill>
                  <a:srgbClr val="FF0000"/>
                </a:solidFill>
              </a:rPr>
              <a:t>内存：</a:t>
            </a:r>
            <a:r>
              <a:rPr lang="zh-CN" altLang="en-US" sz="2500" b="1" dirty="0" smtClean="0"/>
              <a:t>所有的指令和数据都保存在内存中。也就是说，只要控制了内存，就能实现任何操作，也就控制了整个计算机系统。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内存漏洞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1676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内存漏洞：由于软件设计或实现的错误，导致攻击者能够构造特定的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输入数据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非法修改或读取</a:t>
            </a:r>
            <a:r>
              <a:rPr lang="zh-CN" altLang="en-US" sz="2800" b="1" dirty="0" smtClean="0"/>
              <a:t>内存中的数据，从而实现攻击者预期的攻击操作。</a:t>
            </a:r>
            <a:endParaRPr lang="en-US" altLang="zh-CN" sz="2800" b="1" dirty="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1" y="3500438"/>
            <a:ext cx="5286413" cy="30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28596" y="3357562"/>
            <a:ext cx="2962268" cy="30544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zh-CN" altLang="en-US" sz="2800" b="1" dirty="0" smtClean="0"/>
              <a:t>内存漏洞不包括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注入等能够直接向内存中注入指令的软件漏洞。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32</a:t>
            </a:r>
            <a:r>
              <a:rPr lang="zh-CN" altLang="en-US" sz="4400" dirty="0" smtClean="0"/>
              <a:t>位环境下典型内存布局</a:t>
            </a:r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707" b="4039"/>
          <a:stretch>
            <a:fillRect/>
          </a:stretch>
        </p:blipFill>
        <p:spPr>
          <a:xfrm>
            <a:off x="1949393" y="1285860"/>
            <a:ext cx="6766011" cy="557214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1471594" cy="4873752"/>
          </a:xfrm>
        </p:spPr>
        <p:txBody>
          <a:bodyPr>
            <a:normAutofit/>
          </a:bodyPr>
          <a:lstStyle/>
          <a:p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简化的内存空间布局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代码段：存储指令（</a:t>
            </a:r>
            <a:r>
              <a:rPr lang="en-US" altLang="zh-CN" sz="2800" b="1" dirty="0" smtClean="0"/>
              <a:t>Text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Code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数据段：存储程序中内含的数据（静态）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初始化数据段（</a:t>
            </a:r>
            <a:r>
              <a:rPr lang="en-US" altLang="zh-CN" sz="2500" b="1" dirty="0" smtClean="0"/>
              <a:t>Data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未初始化数据段（</a:t>
            </a:r>
            <a:r>
              <a:rPr lang="en-US" altLang="zh-CN" sz="2500" b="1" dirty="0" smtClean="0"/>
              <a:t>BSS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堆栈段</a:t>
            </a:r>
            <a:r>
              <a:rPr lang="zh-CN" altLang="en-US" sz="2800" b="1" dirty="0" smtClean="0"/>
              <a:t>：存储程序运行过程中产生的中间数据（动态）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栈（</a:t>
            </a:r>
            <a:r>
              <a:rPr lang="en-US" altLang="zh-CN" sz="2500" b="1" dirty="0" smtClean="0"/>
              <a:t>Stack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堆（</a:t>
            </a:r>
            <a:r>
              <a:rPr lang="en-US" altLang="zh-CN" sz="2500" b="1" dirty="0" smtClean="0"/>
              <a:t>Heap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829204" y="4500570"/>
          <a:ext cx="3886200" cy="2174875"/>
        </p:xfrm>
        <a:graphic>
          <a:graphicData uri="http://schemas.openxmlformats.org/presentationml/2006/ole">
            <p:oleObj spid="_x0000_s32770" name="Visio" r:id="rId3" imgW="2380887" imgH="133136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 smtClean="0"/>
              <a:t>栈（</a:t>
            </a:r>
            <a:r>
              <a:rPr lang="en-US" altLang="zh-CN" sz="3200" b="1" dirty="0" smtClean="0"/>
              <a:t>Stack</a:t>
            </a:r>
            <a:r>
              <a:rPr lang="zh-CN" altLang="en-US" sz="3200" b="1" dirty="0" smtClean="0"/>
              <a:t>），是一块连续的内存空间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>
                <a:latin typeface="Arial" charset="0"/>
              </a:rPr>
              <a:t>先入后出</a:t>
            </a:r>
            <a:endParaRPr lang="en-US" altLang="zh-CN" sz="2800" b="1" dirty="0" smtClean="0">
              <a:latin typeface="Arial" charset="0"/>
            </a:endParaRPr>
          </a:p>
          <a:p>
            <a:pPr lvl="1"/>
            <a:r>
              <a:rPr lang="zh-CN" altLang="en-US" sz="2800" b="1" dirty="0" smtClean="0">
                <a:latin typeface="Arial" charset="0"/>
              </a:rPr>
              <a:t>生长方向与内存的生长方向正好相反</a:t>
            </a:r>
            <a:r>
              <a:rPr lang="en-US" altLang="zh-CN" sz="2800" b="1" dirty="0" smtClean="0">
                <a:latin typeface="Arial" charset="0"/>
              </a:rPr>
              <a:t>, </a:t>
            </a:r>
            <a:r>
              <a:rPr lang="zh-CN" altLang="en-US" sz="2800" b="1" dirty="0" smtClean="0">
                <a:latin typeface="Arial" charset="0"/>
              </a:rPr>
              <a:t>从高地址向低地址生长</a:t>
            </a:r>
          </a:p>
          <a:p>
            <a:r>
              <a:rPr lang="zh-CN" altLang="en-US" sz="3200" b="1" dirty="0" smtClean="0"/>
              <a:t>栈用于保存程序运行的中间数据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函数的参数</a:t>
            </a:r>
          </a:p>
          <a:p>
            <a:pPr lvl="1"/>
            <a:r>
              <a:rPr lang="zh-CN" altLang="en-US" sz="2800" b="1" dirty="0" smtClean="0"/>
              <a:t>函数返回地址</a:t>
            </a:r>
          </a:p>
          <a:p>
            <a:pPr lvl="1"/>
            <a:r>
              <a:rPr lang="zh-CN" altLang="en-US" sz="2800" b="1" dirty="0" smtClean="0"/>
              <a:t>一些通用寄存器</a:t>
            </a:r>
            <a:r>
              <a:rPr lang="en-US" altLang="zh-CN" sz="2800" b="1" dirty="0" smtClean="0"/>
              <a:t>(EDI,ESI…)</a:t>
            </a:r>
            <a:r>
              <a:rPr lang="zh-CN" altLang="en-US" sz="2800" b="1" dirty="0" smtClean="0"/>
              <a:t>的值</a:t>
            </a:r>
          </a:p>
          <a:p>
            <a:pPr lvl="1"/>
            <a:r>
              <a:rPr lang="zh-CN" altLang="en-US" sz="2800" b="1" dirty="0" smtClean="0"/>
              <a:t>当前正在执行的函数的局部变量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堆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堆（</a:t>
            </a:r>
            <a:r>
              <a:rPr lang="en-US" altLang="zh-CN" sz="2800" b="1" dirty="0" smtClean="0"/>
              <a:t>Heap</a:t>
            </a:r>
            <a:r>
              <a:rPr lang="zh-CN" altLang="en-US" sz="2800" b="1" dirty="0" smtClean="0"/>
              <a:t>），也是位于数据段之上的一段内存区域。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堆允许程序在运行时动态的申请一块内存空间，用于存放用户自定义的数据。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堆的使用比栈更加灵活。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栈和堆的比较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栈：</a:t>
            </a:r>
            <a:endParaRPr lang="en-US" altLang="zh-CN" sz="3200" b="1" dirty="0" smtClean="0"/>
          </a:p>
          <a:p>
            <a:pPr lvl="1"/>
            <a:r>
              <a:rPr lang="zh-CN" altLang="en-US" sz="2500" b="1" dirty="0" smtClean="0"/>
              <a:t>由系统自动分配，先进后出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存放函数的参数、局部变量的值等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向低地址扩展，是一段连续的内存空间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方便快捷，自由度低</a:t>
            </a:r>
            <a:endParaRPr lang="en-US" altLang="zh-CN" sz="2500" b="1" dirty="0" smtClean="0"/>
          </a:p>
          <a:p>
            <a:r>
              <a:rPr lang="zh-CN" altLang="en-US" sz="3200" b="1" dirty="0" smtClean="0"/>
              <a:t>堆：</a:t>
            </a:r>
            <a:endParaRPr lang="en-US" altLang="zh-CN" sz="3200" b="1" dirty="0" smtClean="0"/>
          </a:p>
          <a:p>
            <a:pPr lvl="1"/>
            <a:r>
              <a:rPr lang="zh-CN" altLang="en-US" sz="2500" b="1" dirty="0" smtClean="0"/>
              <a:t>需要程序员自己管理，链表结构，顺序随意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存放程序员自定义的数据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向高地址扩展，存放区域可能不连续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灵活可控，自由度高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介绍程序运行基本模型，并且从中引出内存漏洞，让大家理解内存漏洞的内涵。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简单介绍了内存布局，栈和堆的概念。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内存漏洞详细介绍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内存漏洞分类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b="1" dirty="0" smtClean="0"/>
              <a:t>按照漏洞所在位置，内存漏洞可以分为：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栈漏洞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堆漏洞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数据段漏洞，如</a:t>
            </a:r>
            <a:r>
              <a:rPr lang="en-US" altLang="zh-CN" sz="2800" b="1" dirty="0" smtClean="0"/>
              <a:t>BSS</a:t>
            </a:r>
            <a:r>
              <a:rPr lang="zh-CN" altLang="en-US" sz="2800" b="1" dirty="0" smtClean="0"/>
              <a:t>漏洞</a:t>
            </a:r>
            <a:endParaRPr lang="en-US" altLang="zh-CN" sz="2800" b="1" dirty="0" smtClean="0"/>
          </a:p>
          <a:p>
            <a:r>
              <a:rPr lang="zh-CN" altLang="en-US" sz="3200" b="1" dirty="0" smtClean="0"/>
              <a:t>按照本质特征，</a:t>
            </a:r>
            <a:r>
              <a:rPr lang="zh-CN" altLang="en-US" sz="3200" b="1" dirty="0" smtClean="0"/>
              <a:t>内存漏洞可以分为：</a:t>
            </a:r>
            <a:endParaRPr lang="en-US" altLang="zh-CN" sz="3200" b="1" dirty="0" smtClean="0"/>
          </a:p>
          <a:p>
            <a:pPr lvl="1"/>
            <a:r>
              <a:rPr lang="zh-CN" altLang="en-US" sz="2800" b="1" dirty="0" smtClean="0"/>
              <a:t>空间漏洞</a:t>
            </a:r>
            <a:endParaRPr lang="en-US" altLang="zh-CN" sz="2800" b="1" dirty="0" smtClean="0"/>
          </a:p>
          <a:p>
            <a:pPr lvl="2"/>
            <a:r>
              <a:rPr lang="zh-CN" altLang="en-US" sz="2500" b="1" dirty="0" smtClean="0"/>
              <a:t>本质：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指针越界</a:t>
            </a:r>
            <a:endParaRPr lang="en-US" altLang="zh-CN" sz="25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500" b="1" dirty="0" smtClean="0"/>
              <a:t>缓冲区溢出漏洞（栈溢出，堆溢出，</a:t>
            </a:r>
            <a:r>
              <a:rPr lang="en-US" altLang="zh-CN" sz="2500" b="1" dirty="0" smtClean="0"/>
              <a:t>BSS</a:t>
            </a:r>
            <a:r>
              <a:rPr lang="zh-CN" altLang="en-US" sz="2500" b="1" dirty="0" smtClean="0"/>
              <a:t>溢出）</a:t>
            </a:r>
            <a:endParaRPr lang="en-US" altLang="zh-CN" sz="2500" b="1" dirty="0" smtClean="0"/>
          </a:p>
          <a:p>
            <a:pPr lvl="1"/>
            <a:r>
              <a:rPr lang="zh-CN" altLang="en-US" sz="2800" b="1" dirty="0" smtClean="0"/>
              <a:t>时间漏洞</a:t>
            </a:r>
            <a:endParaRPr lang="en-US" altLang="zh-CN" sz="2800" b="1" dirty="0" smtClean="0"/>
          </a:p>
          <a:p>
            <a:pPr lvl="2"/>
            <a:r>
              <a:rPr lang="zh-CN" altLang="en-US" sz="2500" b="1" dirty="0" smtClean="0"/>
              <a:t>本质：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悬空指针</a:t>
            </a:r>
            <a:endParaRPr lang="en-US" altLang="zh-CN" sz="25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500" b="1" dirty="0" smtClean="0"/>
              <a:t>Use after free</a:t>
            </a:r>
            <a:r>
              <a:rPr lang="zh-CN" altLang="en-US" sz="2500" b="1" dirty="0" smtClean="0"/>
              <a:t>漏洞</a:t>
            </a: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类型安全的高级编程语言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内存漏洞的出现本质是因为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语言允许用户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直接管理内存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，而且缺少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边界、指针的检查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等类型安全的语言，可以避免出现内存漏洞，如缓冲区溢出、悬空指针等。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类型安全语言的基本特征：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>
                <a:latin typeface="Times New Roman" pitchFamily="18" charset="0"/>
                <a:cs typeface="Times New Roman" pitchFamily="18" charset="0"/>
              </a:rPr>
              <a:t>没有指针（避免悬空指针、指针越界等）</a:t>
            </a:r>
            <a:endParaRPr lang="en-US" altLang="zh-CN" sz="25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>
                <a:latin typeface="Times New Roman" pitchFamily="18" charset="0"/>
                <a:cs typeface="Times New Roman" pitchFamily="18" charset="0"/>
              </a:rPr>
              <a:t>检查数组对象边界（避免缓冲区溢出）</a:t>
            </a:r>
            <a:endParaRPr lang="en-US" altLang="zh-CN" sz="25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>
                <a:latin typeface="Times New Roman" pitchFamily="18" charset="0"/>
                <a:cs typeface="Times New Roman" pitchFamily="18" charset="0"/>
              </a:rPr>
              <a:t>自动的垃圾回收（避免堆漏洞）</a:t>
            </a:r>
          </a:p>
        </p:txBody>
      </p:sp>
    </p:spTree>
    <p:extLst>
      <p:ext uri="{BB962C8B-B14F-4D97-AF65-F5344CB8AC3E}">
        <p14:creationId xmlns="" xmlns:p14="http://schemas.microsoft.com/office/powerpoint/2010/main" val="41351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类型安全的高级编程语言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等类型安全的语言，虽然可以避免出现内存漏洞，但是存在其他安全漏洞，如即时编译的问题、反序列化漏洞等。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由于兼容性难以实现，现实世界中依然需要使用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语言，很多常见软件都是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语言编写的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操作系统内核</a:t>
            </a:r>
            <a:endParaRPr lang="en-US" altLang="zh-CN" sz="2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类型安全高级语言的解释器（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等）</a:t>
            </a:r>
            <a:endParaRPr lang="en-US" altLang="zh-CN" sz="25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语言的效率要高于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等类型安全语言，适合用于编写效率要求高的应用程序。</a:t>
            </a:r>
          </a:p>
        </p:txBody>
      </p:sp>
    </p:spTree>
    <p:extLst>
      <p:ext uri="{BB962C8B-B14F-4D97-AF65-F5344CB8AC3E}">
        <p14:creationId xmlns="" xmlns:p14="http://schemas.microsoft.com/office/powerpoint/2010/main" val="41351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内存漏洞基础知识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缓冲区溢出漏洞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缓冲区溢出漏洞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缓冲区（</a:t>
            </a:r>
            <a:r>
              <a:rPr lang="en-US" altLang="zh-CN" sz="2800" b="1" dirty="0" smtClean="0"/>
              <a:t>buffer</a:t>
            </a:r>
            <a:r>
              <a:rPr lang="zh-CN" altLang="en-US" sz="2800" b="1" dirty="0" smtClean="0"/>
              <a:t>），是程序运行期间在内存中分配的一个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连续的存储空间</a:t>
            </a:r>
            <a:r>
              <a:rPr lang="zh-CN" altLang="en-US" sz="2800" b="1" dirty="0" smtClean="0"/>
              <a:t>，用于存放程序运行所需的各种数据。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缓冲区溢出（</a:t>
            </a:r>
            <a:r>
              <a:rPr lang="en-US" altLang="zh-CN" sz="2800" b="1" dirty="0" smtClean="0"/>
              <a:t>buffer overflow</a:t>
            </a:r>
            <a:r>
              <a:rPr lang="zh-CN" altLang="en-US" sz="2800" b="1" dirty="0" smtClean="0"/>
              <a:t>），是指向固定长度的缓冲区写入超出预先分配长度的内容，造成缓冲区数据溢出，而覆盖了缓冲区相邻的内存空间。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缓冲区溢出漏洞示例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 err="1" smtClean="0"/>
              <a:t>func</a:t>
            </a:r>
            <a:r>
              <a:rPr lang="en-US" altLang="zh-CN" b="1" dirty="0" smtClean="0"/>
              <a:t>(char *input)</a:t>
            </a:r>
            <a:endParaRPr lang="zh-CN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	char buffer[16];  </a:t>
            </a:r>
            <a:endParaRPr lang="zh-CN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strcpy</a:t>
            </a:r>
            <a:r>
              <a:rPr lang="en-US" altLang="zh-CN" b="1" dirty="0" smtClean="0"/>
              <a:t>(buffer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input); </a:t>
            </a:r>
            <a:endParaRPr lang="zh-CN" altLang="en-US" b="1" dirty="0" smtClean="0"/>
          </a:p>
          <a:p>
            <a:pPr>
              <a:buFont typeface="Wingdings" pitchFamily="2" charset="2"/>
              <a:buNone/>
            </a:pPr>
            <a:r>
              <a:rPr lang="en-US" altLang="zh-CN" b="1" dirty="0" smtClean="0"/>
              <a:t>} </a:t>
            </a:r>
            <a:endParaRPr lang="zh-CN" altLang="en-US" b="1" dirty="0" smtClean="0"/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latin typeface="Arial" charset="0"/>
              </a:rPr>
              <a:t>在函数</a:t>
            </a:r>
            <a:r>
              <a:rPr lang="en-US" altLang="zh-CN" sz="2400" b="1" dirty="0" err="1" smtClean="0">
                <a:latin typeface="Arial" charset="0"/>
              </a:rPr>
              <a:t>func</a:t>
            </a:r>
            <a:r>
              <a:rPr lang="zh-CN" altLang="en-US" sz="2400" b="1" dirty="0" smtClean="0">
                <a:latin typeface="Arial" charset="0"/>
              </a:rPr>
              <a:t>中，</a:t>
            </a:r>
            <a:r>
              <a:rPr lang="en-US" altLang="zh-CN" sz="2400" b="1" dirty="0" err="1" smtClean="0">
                <a:latin typeface="Arial" charset="0"/>
              </a:rPr>
              <a:t>strcpy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将直接把</a:t>
            </a:r>
            <a:r>
              <a:rPr lang="en-US" altLang="zh-CN" sz="2400" b="1" dirty="0" smtClean="0">
                <a:latin typeface="Arial" charset="0"/>
              </a:rPr>
              <a:t>input</a:t>
            </a:r>
            <a:r>
              <a:rPr lang="zh-CN" altLang="en-US" sz="2400" b="1" dirty="0" smtClean="0">
                <a:latin typeface="Arial" charset="0"/>
              </a:rPr>
              <a:t>中的内容复制到</a:t>
            </a:r>
            <a:r>
              <a:rPr lang="en-US" altLang="zh-CN" sz="2400" b="1" dirty="0" smtClean="0">
                <a:latin typeface="Arial" charset="0"/>
              </a:rPr>
              <a:t>buffer</a:t>
            </a:r>
            <a:r>
              <a:rPr lang="zh-CN" altLang="en-US" sz="2400" b="1" dirty="0" smtClean="0">
                <a:latin typeface="Arial" charset="0"/>
              </a:rPr>
              <a:t>中。这样只要</a:t>
            </a:r>
            <a:r>
              <a:rPr lang="en-US" altLang="zh-CN" sz="2400" b="1" dirty="0" smtClean="0">
                <a:latin typeface="Arial" charset="0"/>
              </a:rPr>
              <a:t>input</a:t>
            </a:r>
            <a:r>
              <a:rPr lang="zh-CN" altLang="en-US" sz="2400" b="1" dirty="0" smtClean="0">
                <a:latin typeface="Arial" charset="0"/>
              </a:rPr>
              <a:t>的长度大于</a:t>
            </a:r>
            <a:r>
              <a:rPr lang="en-US" altLang="zh-CN" sz="2400" b="1" dirty="0" smtClean="0">
                <a:latin typeface="Arial" charset="0"/>
              </a:rPr>
              <a:t>16</a:t>
            </a:r>
            <a:r>
              <a:rPr lang="zh-CN" altLang="en-US" sz="2400" b="1" dirty="0" smtClean="0">
                <a:latin typeface="Arial" charset="0"/>
              </a:rPr>
              <a:t>，就会造成</a:t>
            </a:r>
            <a:r>
              <a:rPr lang="en-US" altLang="zh-CN" sz="2400" b="1" dirty="0" smtClean="0">
                <a:latin typeface="Arial" charset="0"/>
              </a:rPr>
              <a:t>buffer</a:t>
            </a:r>
            <a:r>
              <a:rPr lang="zh-CN" altLang="en-US" sz="2400" b="1" dirty="0" smtClean="0">
                <a:latin typeface="Arial" charset="0"/>
              </a:rPr>
              <a:t>的溢出，使程序运行出错。</a:t>
            </a:r>
            <a:endParaRPr lang="en-US" altLang="zh-CN" sz="2400" b="1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latin typeface="Arial" charset="0"/>
              </a:rPr>
              <a:t>存在像</a:t>
            </a:r>
            <a:r>
              <a:rPr lang="en-US" altLang="zh-CN" sz="2400" b="1" dirty="0" err="1" smtClean="0">
                <a:latin typeface="Arial" charset="0"/>
              </a:rPr>
              <a:t>strcpy</a:t>
            </a:r>
            <a:r>
              <a:rPr lang="zh-CN" altLang="en-US" sz="2400" b="1" dirty="0" smtClean="0">
                <a:latin typeface="Arial" charset="0"/>
              </a:rPr>
              <a:t>这样问题的标准函数还有</a:t>
            </a:r>
            <a:r>
              <a:rPr lang="en-US" altLang="zh-CN" sz="2400" b="1" dirty="0" err="1" smtClean="0">
                <a:latin typeface="Arial" charset="0"/>
              </a:rPr>
              <a:t>strcat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，</a:t>
            </a:r>
            <a:r>
              <a:rPr lang="en-US" altLang="zh-CN" sz="2400" b="1" dirty="0" err="1" smtClean="0">
                <a:latin typeface="Arial" charset="0"/>
              </a:rPr>
              <a:t>sprintf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，</a:t>
            </a:r>
            <a:r>
              <a:rPr lang="en-US" altLang="zh-CN" sz="2400" b="1" dirty="0" err="1" smtClean="0">
                <a:latin typeface="Arial" charset="0"/>
              </a:rPr>
              <a:t>vsprintf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，</a:t>
            </a:r>
            <a:r>
              <a:rPr lang="en-US" altLang="zh-CN" sz="2400" b="1" dirty="0" smtClean="0">
                <a:latin typeface="Arial" charset="0"/>
              </a:rPr>
              <a:t>gets()</a:t>
            </a:r>
            <a:r>
              <a:rPr lang="zh-CN" altLang="en-US" sz="2400" b="1" dirty="0" smtClean="0">
                <a:latin typeface="Arial" charset="0"/>
              </a:rPr>
              <a:t>，</a:t>
            </a:r>
            <a:r>
              <a:rPr lang="en-US" altLang="zh-CN" sz="2400" b="1" dirty="0" err="1" smtClean="0">
                <a:latin typeface="Arial" charset="0"/>
              </a:rPr>
              <a:t>scanf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以及在循环内的</a:t>
            </a:r>
            <a:r>
              <a:rPr lang="en-US" altLang="zh-CN" sz="2400" b="1" dirty="0" err="1" smtClean="0">
                <a:latin typeface="Arial" charset="0"/>
              </a:rPr>
              <a:t>getc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，</a:t>
            </a:r>
            <a:r>
              <a:rPr lang="en-US" altLang="zh-CN" sz="2400" b="1" dirty="0" err="1" smtClean="0">
                <a:latin typeface="Arial" charset="0"/>
              </a:rPr>
              <a:t>fgetc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，</a:t>
            </a:r>
            <a:r>
              <a:rPr lang="en-US" altLang="zh-CN" sz="2400" b="1" dirty="0" err="1" smtClean="0">
                <a:latin typeface="Arial" charset="0"/>
              </a:rPr>
              <a:t>getchar</a:t>
            </a:r>
            <a:r>
              <a:rPr lang="en-US" altLang="zh-CN" sz="2400" b="1" dirty="0" smtClean="0">
                <a:latin typeface="Arial" charset="0"/>
              </a:rPr>
              <a:t>()</a:t>
            </a:r>
            <a:r>
              <a:rPr lang="zh-CN" altLang="en-US" sz="2400" b="1" dirty="0" smtClean="0">
                <a:latin typeface="Arial" charset="0"/>
              </a:rPr>
              <a:t>等。 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缓冲区在内存的布局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缓冲区是内存的具体化，是一段连续的内存空间。</a:t>
            </a:r>
            <a:endParaRPr lang="en-US" altLang="zh-CN" b="1" dirty="0" smtClean="0"/>
          </a:p>
          <a:p>
            <a:r>
              <a:rPr lang="zh-CN" altLang="en-US" b="1" dirty="0" smtClean="0"/>
              <a:t>运行一个程序时，计算机会在内存中开辟一段连续的内存空间，即缓冲区。</a:t>
            </a:r>
            <a:endParaRPr lang="en-US" altLang="zh-CN" b="1" dirty="0" smtClean="0"/>
          </a:p>
          <a:p>
            <a:r>
              <a:rPr lang="zh-CN" altLang="en-US" b="1" dirty="0" smtClean="0"/>
              <a:t>我们所说的内存布局，实际上就是一个程序的缓冲区在内存中的布局。</a:t>
            </a:r>
            <a:endParaRPr lang="en-US" altLang="zh-CN" b="1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43174" y="4500570"/>
          <a:ext cx="3886200" cy="2174875"/>
        </p:xfrm>
        <a:graphic>
          <a:graphicData uri="http://schemas.openxmlformats.org/presentationml/2006/ole">
            <p:oleObj spid="_x0000_s35842" name="Visio" r:id="rId3" imgW="2380887" imgH="133136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主要内容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内存漏洞基础知识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内存漏洞详细介绍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缓冲区溢出漏洞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内存信息泄露漏洞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其他内存漏洞</a:t>
            </a:r>
          </a:p>
          <a:p>
            <a:r>
              <a:rPr lang="zh-CN" altLang="en-US" sz="3200" b="1" dirty="0" smtClean="0"/>
              <a:t>总结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缓冲区溢出漏洞分类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b="1" dirty="0" smtClean="0"/>
              <a:t>按照在内存中的不同溢出位置，缓冲区溢出漏洞分类：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栈溢出漏洞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堆溢出漏洞</a:t>
            </a:r>
            <a:endParaRPr lang="en-US" altLang="zh-CN" sz="2900" b="1" dirty="0" smtClean="0"/>
          </a:p>
          <a:p>
            <a:pPr lvl="1"/>
            <a:r>
              <a:rPr lang="en-US" altLang="zh-CN" sz="2900" b="1" dirty="0" smtClean="0"/>
              <a:t>BSS</a:t>
            </a:r>
            <a:r>
              <a:rPr lang="zh-CN" altLang="en-US" sz="2900" b="1" dirty="0" smtClean="0"/>
              <a:t>溢出漏洞</a:t>
            </a:r>
            <a:endParaRPr lang="en-US" altLang="zh-CN" sz="2900" b="1" dirty="0" smtClean="0"/>
          </a:p>
          <a:p>
            <a:r>
              <a:rPr lang="zh-CN" altLang="en-US" sz="3200" b="1" dirty="0" smtClean="0"/>
              <a:t>按照溢出数据类型，缓冲区溢出漏洞分类：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整数溢出漏洞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字符串溢出漏洞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数组溢出漏洞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内存空间溢出漏洞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缓冲区溢出漏洞详解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缓冲区溢出漏洞：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>
                <a:solidFill>
                  <a:srgbClr val="FF0000"/>
                </a:solidFill>
              </a:rPr>
              <a:t>栈溢出漏洞</a:t>
            </a:r>
            <a:endParaRPr lang="en-US" altLang="zh-CN" sz="29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600" b="1" dirty="0" smtClean="0">
                <a:solidFill>
                  <a:srgbClr val="FF0000"/>
                </a:solidFill>
              </a:rPr>
              <a:t>栈的正常运行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600" b="1" dirty="0" smtClean="0"/>
              <a:t>栈溢出漏洞及其利用过程</a:t>
            </a:r>
            <a:endParaRPr lang="en-US" altLang="zh-CN" sz="2600" b="1" dirty="0" smtClean="0"/>
          </a:p>
          <a:p>
            <a:pPr lvl="1"/>
            <a:r>
              <a:rPr lang="zh-CN" altLang="en-US" sz="2900" b="1" dirty="0" smtClean="0"/>
              <a:t>堆溢出漏洞（在堆漏洞部分介绍）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栈的正常使用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 smtClean="0"/>
              <a:t>程序员角度：</a:t>
            </a:r>
            <a:endParaRPr lang="en-US" altLang="zh-CN" sz="2800" b="1" dirty="0" smtClean="0"/>
          </a:p>
          <a:p>
            <a:pPr lvl="1"/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a = 0;</a:t>
            </a:r>
          </a:p>
          <a:p>
            <a:pPr lvl="1"/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buf</a:t>
            </a:r>
            <a:r>
              <a:rPr lang="en-US" altLang="zh-CN" sz="2400" b="1" dirty="0" smtClean="0"/>
              <a:t>[10];</a:t>
            </a:r>
          </a:p>
          <a:p>
            <a:pPr lvl="1"/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func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a,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b, char *p);</a:t>
            </a:r>
          </a:p>
          <a:p>
            <a:r>
              <a:rPr lang="zh-CN" altLang="en-US" sz="2800" b="1" dirty="0" smtClean="0"/>
              <a:t>汇编代码：</a:t>
            </a:r>
            <a:endParaRPr lang="en-US" altLang="zh-CN" sz="2800" b="1" dirty="0" smtClean="0"/>
          </a:p>
          <a:p>
            <a:pPr lvl="1"/>
            <a:r>
              <a:rPr lang="en-US" altLang="zh-CN" b="1" dirty="0" smtClean="0"/>
              <a:t>push %</a:t>
            </a:r>
            <a:r>
              <a:rPr lang="en-US" altLang="zh-CN" b="1" dirty="0" err="1" smtClean="0"/>
              <a:t>eax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pop %</a:t>
            </a:r>
            <a:r>
              <a:rPr lang="en-US" altLang="zh-CN" b="1" dirty="0" err="1" smtClean="0"/>
              <a:t>ebx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call </a:t>
            </a:r>
            <a:r>
              <a:rPr lang="en-US" altLang="zh-CN" b="1" dirty="0" err="1" smtClean="0"/>
              <a:t>func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（调用</a:t>
            </a:r>
            <a:r>
              <a:rPr lang="en-US" altLang="zh-CN" b="1" dirty="0" err="1" smtClean="0"/>
              <a:t>func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ret </a:t>
            </a:r>
            <a:r>
              <a:rPr lang="zh-CN" altLang="en-US" b="1" dirty="0" smtClean="0"/>
              <a:t>（函数返回）</a:t>
            </a:r>
            <a:endParaRPr lang="en-US" altLang="zh-CN" b="1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619515"/>
            <a:ext cx="3893180" cy="316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和栈相关的三个重要寄存器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SP(ESP)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extended stack pointer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即栈顶指针，随着数据入栈出栈而发生变化。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BP(EBP)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extended base pointer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即基地址指针，用于标识栈中一个相对稳定的位置。通过</a:t>
            </a:r>
            <a:r>
              <a:rPr lang="en-US" altLang="zh-CN" sz="2400" b="1" dirty="0" smtClean="0">
                <a:latin typeface="Arial" charset="0"/>
              </a:rPr>
              <a:t>BP</a:t>
            </a:r>
            <a:r>
              <a:rPr lang="zh-CN" altLang="en-US" sz="2400" b="1" dirty="0" smtClean="0">
                <a:latin typeface="Arial" charset="0"/>
              </a:rPr>
              <a:t>，可以很方便地引用函数参数以及局部变量。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IP(EIP)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extended instruction pointer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指令指针，即指令寄存器，用于标示处理器当前执行的指令。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714620"/>
            <a:ext cx="6357950" cy="407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对栈操作的几条指令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PUSH %1</a:t>
            </a:r>
          </a:p>
          <a:p>
            <a:pPr lvl="1"/>
            <a:r>
              <a:rPr lang="zh-CN" altLang="en-US" b="1" dirty="0" smtClean="0"/>
              <a:t>压栈，栈中增加一个数据，栈指针</a:t>
            </a:r>
            <a:r>
              <a:rPr lang="en-US" altLang="zh-CN" b="1" dirty="0" err="1" smtClean="0"/>
              <a:t>esp</a:t>
            </a:r>
            <a:r>
              <a:rPr lang="zh-CN" altLang="en-US" b="1" dirty="0" smtClean="0"/>
              <a:t>减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，将</a:t>
            </a:r>
            <a:r>
              <a:rPr lang="en-US" altLang="zh-CN" b="1" dirty="0" smtClean="0"/>
              <a:t>%1</a:t>
            </a:r>
            <a:r>
              <a:rPr lang="zh-CN" altLang="en-US" b="1" dirty="0" smtClean="0"/>
              <a:t>中数据存入栈中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sub $0x4, %</a:t>
            </a:r>
            <a:r>
              <a:rPr lang="en-US" altLang="zh-CN" b="1" dirty="0" err="1" smtClean="0"/>
              <a:t>esp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mov</a:t>
            </a:r>
            <a:r>
              <a:rPr lang="en-US" altLang="zh-CN" b="1" dirty="0" smtClean="0"/>
              <a:t> %1, (%</a:t>
            </a:r>
            <a:r>
              <a:rPr lang="en-US" altLang="zh-CN" b="1" dirty="0" err="1" smtClean="0"/>
              <a:t>esp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714620"/>
            <a:ext cx="6357950" cy="407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对栈操作的几条指令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POP %1</a:t>
            </a:r>
          </a:p>
          <a:p>
            <a:pPr lvl="1"/>
            <a:r>
              <a:rPr lang="zh-CN" altLang="en-US" b="1" dirty="0" smtClean="0"/>
              <a:t>出栈，栈中减少一个数据，将栈中数据存入</a:t>
            </a:r>
            <a:r>
              <a:rPr lang="en-US" altLang="zh-CN" b="1" dirty="0" smtClean="0"/>
              <a:t>%1</a:t>
            </a:r>
            <a:r>
              <a:rPr lang="zh-CN" altLang="en-US" b="1" dirty="0" smtClean="0"/>
              <a:t>中，栈指针</a:t>
            </a:r>
            <a:r>
              <a:rPr lang="en-US" altLang="zh-CN" b="1" dirty="0" err="1" smtClean="0"/>
              <a:t>esp</a:t>
            </a:r>
            <a:r>
              <a:rPr lang="zh-CN" altLang="en-US" b="1" dirty="0" smtClean="0"/>
              <a:t>加</a:t>
            </a:r>
            <a:r>
              <a:rPr lang="en-US" altLang="zh-CN" b="1" dirty="0" smtClean="0"/>
              <a:t>4</a:t>
            </a:r>
          </a:p>
          <a:p>
            <a:pPr lvl="1"/>
            <a:r>
              <a:rPr lang="en-US" altLang="zh-CN" b="1" dirty="0" err="1" smtClean="0"/>
              <a:t>mov</a:t>
            </a:r>
            <a:r>
              <a:rPr lang="en-US" altLang="zh-CN" b="1" dirty="0" smtClean="0"/>
              <a:t> (%</a:t>
            </a:r>
            <a:r>
              <a:rPr lang="en-US" altLang="zh-CN" b="1" dirty="0" err="1" smtClean="0"/>
              <a:t>esp</a:t>
            </a:r>
            <a:r>
              <a:rPr lang="en-US" altLang="zh-CN" b="1" dirty="0" smtClean="0"/>
              <a:t>), %1</a:t>
            </a:r>
          </a:p>
          <a:p>
            <a:pPr lvl="1"/>
            <a:r>
              <a:rPr lang="en-US" altLang="zh-CN" b="1" dirty="0" smtClean="0"/>
              <a:t>add $0x4, %</a:t>
            </a:r>
            <a:r>
              <a:rPr lang="en-US" altLang="zh-CN" b="1" dirty="0" err="1" smtClean="0"/>
              <a:t>esp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对栈操作的几条指令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CALL </a:t>
            </a:r>
            <a:r>
              <a:rPr lang="en-US" altLang="zh-CN" b="1" dirty="0" err="1" smtClean="0"/>
              <a:t>addr</a:t>
            </a:r>
            <a:endParaRPr lang="en-US" altLang="zh-CN" b="1" dirty="0" smtClean="0"/>
          </a:p>
          <a:p>
            <a:pPr lvl="1"/>
            <a:r>
              <a:rPr lang="zh-CN" altLang="en-US" sz="2200" b="1" dirty="0" smtClean="0"/>
              <a:t>函数调用，首先将返回地址压入栈顶，然后将程序跳转到当前调用函数的起始地址</a:t>
            </a:r>
            <a:endParaRPr lang="en-US" altLang="zh-CN" sz="2200" b="1" dirty="0" smtClean="0"/>
          </a:p>
          <a:p>
            <a:pPr lvl="1"/>
            <a:r>
              <a:rPr lang="en-US" altLang="zh-CN" sz="2200" b="1" dirty="0" smtClean="0"/>
              <a:t>push %</a:t>
            </a:r>
            <a:r>
              <a:rPr lang="en-US" altLang="zh-CN" sz="2200" b="1" dirty="0" err="1" smtClean="0"/>
              <a:t>eip</a:t>
            </a:r>
            <a:endParaRPr lang="en-US" altLang="zh-CN" sz="2200" b="1" dirty="0" smtClean="0"/>
          </a:p>
          <a:p>
            <a:pPr lvl="1"/>
            <a:r>
              <a:rPr lang="en-US" altLang="zh-CN" sz="2200" b="1" dirty="0" smtClean="0"/>
              <a:t>jump </a:t>
            </a:r>
            <a:r>
              <a:rPr lang="en-US" altLang="zh-CN" sz="2200" b="1" dirty="0" err="1" smtClean="0"/>
              <a:t>addr</a:t>
            </a:r>
            <a:endParaRPr lang="en-US" altLang="zh-CN" sz="2200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RET</a:t>
            </a:r>
          </a:p>
          <a:p>
            <a:pPr lvl="1"/>
            <a:r>
              <a:rPr lang="zh-CN" altLang="en-US" sz="2200" b="1" dirty="0" smtClean="0"/>
              <a:t>函数返回，首先将栈顶地址弹出到指令寄存器</a:t>
            </a:r>
            <a:r>
              <a:rPr lang="en-US" altLang="zh-CN" sz="2200" b="1" dirty="0" smtClean="0"/>
              <a:t>EIP</a:t>
            </a:r>
            <a:r>
              <a:rPr lang="zh-CN" altLang="en-US" sz="2200" b="1" dirty="0" smtClean="0"/>
              <a:t>，然后按照该</a:t>
            </a:r>
            <a:r>
              <a:rPr lang="en-US" altLang="zh-CN" sz="2200" b="1" dirty="0" smtClean="0"/>
              <a:t>EIP</a:t>
            </a:r>
            <a:r>
              <a:rPr lang="zh-CN" altLang="en-US" sz="2200" b="1" dirty="0" smtClean="0"/>
              <a:t>继续执行程序。</a:t>
            </a:r>
            <a:endParaRPr lang="en-US" altLang="zh-CN" sz="2200" b="1" dirty="0" smtClean="0"/>
          </a:p>
          <a:p>
            <a:pPr lvl="1"/>
            <a:r>
              <a:rPr lang="en-US" altLang="zh-CN" sz="2200" b="1" dirty="0" smtClean="0"/>
              <a:t>pop %</a:t>
            </a:r>
            <a:r>
              <a:rPr lang="en-US" altLang="zh-CN" sz="2200" b="1" dirty="0" err="1" smtClean="0"/>
              <a:t>eip</a:t>
            </a:r>
            <a:endParaRPr lang="en-US" altLang="zh-CN" sz="2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函数调用具体过程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100" b="1" dirty="0" smtClean="0"/>
              <a:t>1</a:t>
            </a:r>
            <a:r>
              <a:rPr lang="zh-CN" altLang="en-US" sz="3100" b="1" dirty="0" smtClean="0"/>
              <a:t>）函数调用前：</a:t>
            </a:r>
            <a:endParaRPr lang="en-US" altLang="zh-CN" sz="3100" b="1" dirty="0" smtClean="0"/>
          </a:p>
          <a:p>
            <a:pPr lvl="1"/>
            <a:r>
              <a:rPr lang="zh-CN" altLang="en-US" sz="2600" b="1" dirty="0" smtClean="0"/>
              <a:t>将参数压栈（</a:t>
            </a:r>
            <a:r>
              <a:rPr lang="en-US" altLang="zh-CN" sz="2600" b="1" dirty="0" smtClean="0"/>
              <a:t>push xxx</a:t>
            </a:r>
            <a:r>
              <a:rPr lang="zh-CN" altLang="en-US" sz="2600" b="1" dirty="0" smtClean="0"/>
              <a:t>）</a:t>
            </a:r>
          </a:p>
          <a:p>
            <a:pPr lvl="1"/>
            <a:r>
              <a:rPr lang="zh-CN" altLang="en-US" sz="2600" b="1" dirty="0" smtClean="0"/>
              <a:t>将当前指令寄存器压栈，作为返回地址，然后跳转到子函数执行（</a:t>
            </a:r>
            <a:r>
              <a:rPr lang="en-US" altLang="zh-CN" sz="2600" b="1" dirty="0" smtClean="0"/>
              <a:t>call </a:t>
            </a:r>
            <a:r>
              <a:rPr lang="en-US" altLang="zh-CN" sz="2600" b="1" dirty="0" err="1" smtClean="0"/>
              <a:t>sub_func</a:t>
            </a:r>
            <a:r>
              <a:rPr lang="zh-CN" altLang="en-US" sz="2600" b="1" dirty="0" smtClean="0"/>
              <a:t>）</a:t>
            </a:r>
          </a:p>
          <a:p>
            <a:r>
              <a:rPr lang="en-US" altLang="zh-CN" sz="3100" b="1" dirty="0" smtClean="0"/>
              <a:t>2</a:t>
            </a:r>
            <a:r>
              <a:rPr lang="zh-CN" altLang="en-US" sz="3100" b="1" dirty="0" smtClean="0"/>
              <a:t>）进入子函数：</a:t>
            </a:r>
            <a:endParaRPr lang="en-US" altLang="zh-CN" sz="3100" b="1" dirty="0" smtClean="0"/>
          </a:p>
          <a:p>
            <a:pPr lvl="1"/>
            <a:r>
              <a:rPr lang="zh-CN" altLang="en-US" sz="2600" b="1" dirty="0" smtClean="0"/>
              <a:t>将当前基地址指针压栈（</a:t>
            </a:r>
            <a:r>
              <a:rPr lang="en-US" altLang="zh-CN" sz="2600" b="1" dirty="0" smtClean="0"/>
              <a:t>push %</a:t>
            </a:r>
            <a:r>
              <a:rPr lang="en-US" altLang="zh-CN" sz="2600" b="1" dirty="0" err="1" smtClean="0"/>
              <a:t>ebp</a:t>
            </a:r>
            <a:r>
              <a:rPr lang="zh-CN" altLang="en-US" sz="2600" b="1" dirty="0" smtClean="0"/>
              <a:t>，即主函数的基地址指针）</a:t>
            </a:r>
          </a:p>
          <a:p>
            <a:pPr lvl="1"/>
            <a:r>
              <a:rPr lang="zh-CN" altLang="en-US" sz="2600" b="1" dirty="0" smtClean="0"/>
              <a:t>将当前栈指针拷贝给基地址指针，作为新的基地址指针（</a:t>
            </a:r>
            <a:r>
              <a:rPr lang="en-US" altLang="zh-CN" sz="2600" b="1" dirty="0" err="1" smtClean="0"/>
              <a:t>mov</a:t>
            </a:r>
            <a:r>
              <a:rPr lang="en-US" altLang="zh-CN" sz="2600" b="1" dirty="0" smtClean="0"/>
              <a:t> %</a:t>
            </a:r>
            <a:r>
              <a:rPr lang="en-US" altLang="zh-CN" sz="2600" b="1" dirty="0" err="1" smtClean="0"/>
              <a:t>esp</a:t>
            </a:r>
            <a:r>
              <a:rPr lang="en-US" altLang="zh-CN" sz="2600" b="1" dirty="0" smtClean="0"/>
              <a:t>, %</a:t>
            </a:r>
            <a:r>
              <a:rPr lang="en-US" altLang="zh-CN" sz="2600" b="1" dirty="0" err="1" smtClean="0"/>
              <a:t>ebp</a:t>
            </a:r>
            <a:r>
              <a:rPr lang="zh-CN" altLang="en-US" sz="2600" b="1" dirty="0" smtClean="0"/>
              <a:t>，即子函数的基地址指针）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将栈指针减去适当的数值，为本地变量留出一定空间（</a:t>
            </a:r>
            <a:r>
              <a:rPr lang="en-US" altLang="zh-CN" sz="2600" b="1" dirty="0" smtClean="0"/>
              <a:t>sub $0x8, %</a:t>
            </a:r>
            <a:r>
              <a:rPr lang="en-US" altLang="zh-CN" sz="2600" b="1" dirty="0" err="1" smtClean="0"/>
              <a:t>esp</a:t>
            </a:r>
            <a:r>
              <a:rPr lang="zh-CN" altLang="en-US" sz="2600" b="1" dirty="0" smtClean="0"/>
              <a:t>）</a:t>
            </a: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函数调用具体过程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100" b="1" dirty="0" smtClean="0"/>
              <a:t>3</a:t>
            </a:r>
            <a:r>
              <a:rPr lang="zh-CN" altLang="en-US" sz="3100" b="1" dirty="0" smtClean="0"/>
              <a:t>）子函数返回：</a:t>
            </a:r>
            <a:endParaRPr lang="en-US" altLang="zh-CN" sz="3100" b="1" dirty="0" smtClean="0"/>
          </a:p>
          <a:p>
            <a:pPr lvl="1"/>
            <a:r>
              <a:rPr lang="zh-CN" altLang="en-US" sz="2600" b="1" dirty="0" smtClean="0"/>
              <a:t>将当前基地址指针拷贝到栈指针，让栈指针重新指向前一个函数备份的基地址指针值（</a:t>
            </a:r>
            <a:r>
              <a:rPr lang="en-US" altLang="zh-CN" sz="2600" b="1" dirty="0" err="1" smtClean="0"/>
              <a:t>mov</a:t>
            </a:r>
            <a:r>
              <a:rPr lang="en-US" altLang="zh-CN" sz="2600" b="1" dirty="0" smtClean="0"/>
              <a:t> %</a:t>
            </a:r>
            <a:r>
              <a:rPr lang="en-US" altLang="zh-CN" sz="2600" b="1" dirty="0" err="1" smtClean="0"/>
              <a:t>ebp</a:t>
            </a:r>
            <a:r>
              <a:rPr lang="en-US" altLang="zh-CN" sz="2600" b="1" dirty="0" smtClean="0"/>
              <a:t>, %</a:t>
            </a:r>
            <a:r>
              <a:rPr lang="en-US" altLang="zh-CN" sz="2600" b="1" dirty="0" err="1" smtClean="0"/>
              <a:t>esp</a:t>
            </a:r>
            <a:r>
              <a:rPr lang="zh-CN" altLang="en-US" sz="2600" b="1" dirty="0" smtClean="0"/>
              <a:t>）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将栈顶的前一个函数备份的基址寄存器值弹出，存入基址寄存器（</a:t>
            </a:r>
            <a:r>
              <a:rPr lang="en-US" altLang="zh-CN" sz="2600" b="1" dirty="0" smtClean="0"/>
              <a:t>pop %</a:t>
            </a:r>
            <a:r>
              <a:rPr lang="en-US" altLang="zh-CN" sz="2600" b="1" dirty="0" err="1" smtClean="0"/>
              <a:t>ebp</a:t>
            </a:r>
            <a:r>
              <a:rPr lang="zh-CN" altLang="en-US" sz="2600" b="1" dirty="0" smtClean="0"/>
              <a:t>，获取主函数的基地址指针）</a:t>
            </a:r>
            <a:endParaRPr lang="en-US" altLang="zh-CN" sz="2600" b="1" dirty="0" smtClean="0"/>
          </a:p>
          <a:p>
            <a:pPr lvl="1"/>
            <a:r>
              <a:rPr lang="zh-CN" altLang="en-US" sz="2600" b="1" dirty="0" smtClean="0"/>
              <a:t>将压栈的返回地址弹出，存入指令寄存器，子函数返回，返回主函数继续执行（</a:t>
            </a:r>
            <a:r>
              <a:rPr lang="en-US" altLang="zh-CN" sz="2600" b="1" dirty="0" smtClean="0"/>
              <a:t>ret</a:t>
            </a:r>
            <a:r>
              <a:rPr lang="zh-CN" altLang="en-US" sz="2600" b="1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函数调用过程示例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71858" cy="4873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800" b="1" dirty="0" err="1" smtClean="0"/>
              <a:t>func.c</a:t>
            </a:r>
            <a:r>
              <a:rPr lang="en-US" altLang="zh-CN" sz="1800" b="1" dirty="0" smtClean="0"/>
              <a:t>:</a:t>
            </a:r>
          </a:p>
          <a:p>
            <a:pPr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func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a,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b) {</a:t>
            </a:r>
          </a:p>
          <a:p>
            <a:pPr>
              <a:buNone/>
            </a:pP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retVal</a:t>
            </a:r>
            <a:r>
              <a:rPr lang="en-US" altLang="zh-CN" sz="1800" b="1" dirty="0" smtClean="0"/>
              <a:t> = a + b;</a:t>
            </a:r>
          </a:p>
          <a:p>
            <a:pPr>
              <a:buNone/>
            </a:pPr>
            <a:r>
              <a:rPr lang="en-US" altLang="zh-CN" sz="1800" b="1" dirty="0" smtClean="0"/>
              <a:t>    return </a:t>
            </a:r>
            <a:r>
              <a:rPr lang="en-US" altLang="zh-CN" sz="1800" b="1" dirty="0" err="1" smtClean="0"/>
              <a:t>retVal</a:t>
            </a:r>
            <a:r>
              <a:rPr lang="en-US" altLang="zh-CN" sz="1800" b="1" dirty="0" smtClean="0"/>
              <a:t>; </a:t>
            </a:r>
          </a:p>
          <a:p>
            <a:pPr>
              <a:buNone/>
            </a:pPr>
            <a:r>
              <a:rPr lang="en-US" altLang="zh-CN" sz="1800" b="1" dirty="0" smtClean="0"/>
              <a:t>}   </a:t>
            </a:r>
          </a:p>
          <a:p>
            <a:pPr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main() {</a:t>
            </a:r>
          </a:p>
          <a:p>
            <a:pPr>
              <a:buNone/>
            </a:pP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result = </a:t>
            </a:r>
            <a:r>
              <a:rPr lang="en-US" altLang="zh-CN" sz="1800" b="1" dirty="0" err="1" smtClean="0"/>
              <a:t>func</a:t>
            </a:r>
            <a:r>
              <a:rPr lang="en-US" altLang="zh-CN" sz="1800" b="1" dirty="0" smtClean="0"/>
              <a:t>(1, 2);</a:t>
            </a:r>
          </a:p>
          <a:p>
            <a:pPr>
              <a:buNone/>
            </a:pPr>
            <a:r>
              <a:rPr lang="en-US" altLang="zh-CN" sz="1800" b="1" dirty="0" smtClean="0"/>
              <a:t>    return 0;</a:t>
            </a:r>
          </a:p>
          <a:p>
            <a:pPr>
              <a:buNone/>
            </a:pPr>
            <a:r>
              <a:rPr lang="en-US" altLang="zh-CN" sz="1800" b="1" dirty="0" smtClean="0"/>
              <a:t>}</a:t>
            </a:r>
          </a:p>
          <a:p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err="1" smtClean="0"/>
              <a:t>Ubuntu</a:t>
            </a:r>
            <a:r>
              <a:rPr lang="en-US" altLang="zh-CN" sz="1800" b="1" dirty="0" smtClean="0"/>
              <a:t> 16.04 64</a:t>
            </a:r>
            <a:r>
              <a:rPr lang="zh-CN" altLang="en-US" sz="1800" b="1" dirty="0" smtClean="0"/>
              <a:t>位系统：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err="1" smtClean="0"/>
              <a:t>gcc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func.c</a:t>
            </a:r>
            <a:r>
              <a:rPr lang="en-US" altLang="zh-CN" sz="1800" b="1" dirty="0" smtClean="0"/>
              <a:t> -o </a:t>
            </a:r>
            <a:r>
              <a:rPr lang="en-US" altLang="zh-CN" sz="1800" b="1" dirty="0" err="1" smtClean="0"/>
              <a:t>func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err="1" smtClean="0"/>
              <a:t>objdump</a:t>
            </a:r>
            <a:r>
              <a:rPr lang="en-US" altLang="zh-CN" sz="1800" b="1" dirty="0" smtClean="0"/>
              <a:t> –d </a:t>
            </a:r>
            <a:r>
              <a:rPr lang="en-US" altLang="zh-CN" sz="1800" b="1" dirty="0" err="1" smtClean="0"/>
              <a:t>func</a:t>
            </a:r>
            <a:r>
              <a:rPr lang="en-US" altLang="zh-CN" sz="1800" b="1" dirty="0" smtClean="0"/>
              <a:t> &gt; </a:t>
            </a:r>
            <a:r>
              <a:rPr lang="en-US" altLang="zh-CN" sz="1800" b="1" dirty="0" err="1" smtClean="0"/>
              <a:t>func.s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vim </a:t>
            </a:r>
            <a:r>
              <a:rPr lang="en-US" altLang="zh-CN" sz="1800" b="1" dirty="0" err="1" smtClean="0"/>
              <a:t>func.s</a:t>
            </a:r>
            <a:endParaRPr lang="en-US" altLang="zh-CN" sz="1800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43372" y="1357298"/>
            <a:ext cx="4286280" cy="48737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00000000004004d6 &lt;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4004d6:       push   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4004d7: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rsp,%rbp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4004da: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%edi,-0x14(%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4004dd: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%esi,-0x18(%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。。。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4004e8: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%</a:t>
            </a:r>
            <a:r>
              <a:rPr lang="en-US" altLang="zh-CN" sz="1400" b="1" dirty="0" err="1" smtClean="0"/>
              <a:t>eax</a:t>
            </a:r>
            <a:r>
              <a:rPr lang="en-US" altLang="zh-CN" sz="1400" b="1" dirty="0" smtClean="0"/>
              <a:t>, -0x4(%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)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4004eb: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-0x4(%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eax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4004ee:       pop    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4004ef: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retq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00000000004004f0 &lt;main&gt;: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4004f0:       push   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4004f1: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rsp,%rbp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4004f4:       sub    $0x10,%rsp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4004f8: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$0x2,%esi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4004fd: 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$0x1,%edi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400502: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callq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4004d6 &lt;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400507:     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%eax,-0x4(%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冯诺依曼体系结构的特点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900" dirty="0"/>
              <a:t>计算机硬件由运算器、控制器、存储器、输入设备和输出设备五大部分组成。</a:t>
            </a:r>
          </a:p>
          <a:p>
            <a:pPr lvl="1"/>
            <a:r>
              <a:rPr lang="zh-CN" altLang="en-US" sz="2900" dirty="0"/>
              <a:t>计算机处理的数据和指令一律用二进制数表示；</a:t>
            </a:r>
          </a:p>
          <a:p>
            <a:pPr lvl="1"/>
            <a:r>
              <a:rPr lang="zh-CN" altLang="en-US" sz="2900" dirty="0"/>
              <a:t>指令和数据不加区别混合存储在同一个存储器中；</a:t>
            </a:r>
          </a:p>
          <a:p>
            <a:pPr lvl="1"/>
            <a:r>
              <a:rPr lang="zh-CN" altLang="en-US" sz="2900" dirty="0"/>
              <a:t>顺序执行程序的每一条指令；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600200"/>
            <a:ext cx="7776864" cy="9647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2564904"/>
            <a:ext cx="7200800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4400" dirty="0" smtClean="0"/>
              <a:t>函数调用过程示例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571472" y="1357298"/>
            <a:ext cx="7858180" cy="48737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00000000004004d6 &lt;</a:t>
            </a:r>
            <a:r>
              <a:rPr lang="en-US" altLang="zh-CN" sz="1400" b="1" dirty="0" err="1" smtClean="0"/>
              <a:t>func</a:t>
            </a:r>
            <a:r>
              <a:rPr lang="en-US" altLang="zh-CN" sz="1400" b="1" dirty="0" smtClean="0"/>
              <a:t>&gt;: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4004d6:       push   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保存</a:t>
            </a:r>
            <a:r>
              <a:rPr lang="en-US" altLang="zh-CN" sz="1400" b="1" dirty="0" smtClean="0"/>
              <a:t>main</a:t>
            </a:r>
            <a:r>
              <a:rPr lang="zh-CN" altLang="en-US" sz="1400" b="1" dirty="0" smtClean="0"/>
              <a:t>函数的</a:t>
            </a:r>
            <a:r>
              <a:rPr lang="en-US" altLang="zh-CN" sz="1400" b="1" dirty="0" err="1" smtClean="0"/>
              <a:t>rbp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4004d7: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%</a:t>
            </a:r>
            <a:r>
              <a:rPr lang="en-US" altLang="zh-CN" sz="1400" b="1" dirty="0" err="1" smtClean="0"/>
              <a:t>rsp,%rbp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设置子函数</a:t>
            </a:r>
            <a:r>
              <a:rPr lang="en-US" altLang="zh-CN" sz="1400" b="1" dirty="0" err="1" smtClean="0"/>
              <a:t>func</a:t>
            </a:r>
            <a:r>
              <a:rPr lang="zh-CN" altLang="en-US" sz="1400" b="1" dirty="0" smtClean="0"/>
              <a:t>的</a:t>
            </a:r>
            <a:r>
              <a:rPr lang="en-US" altLang="zh-CN" sz="1400" b="1" dirty="0" err="1" smtClean="0"/>
              <a:t>rbp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4004da: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%edi,-0x14(%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)    //</a:t>
            </a:r>
            <a:r>
              <a:rPr lang="zh-CN" altLang="en-US" sz="1400" b="1" dirty="0" smtClean="0"/>
              <a:t>使用子函数</a:t>
            </a:r>
            <a:r>
              <a:rPr lang="en-US" altLang="zh-CN" sz="1400" b="1" dirty="0" err="1" smtClean="0"/>
              <a:t>func</a:t>
            </a:r>
            <a:r>
              <a:rPr lang="zh-CN" altLang="en-US" sz="1400" b="1" dirty="0" smtClean="0"/>
              <a:t>的栈空间（</a:t>
            </a:r>
            <a:r>
              <a:rPr lang="en-US" altLang="zh-CN" sz="1400" b="1" dirty="0" smtClean="0"/>
              <a:t>sub $0x18, %</a:t>
            </a:r>
            <a:r>
              <a:rPr lang="en-US" altLang="zh-CN" sz="1400" b="1" dirty="0" err="1" smtClean="0"/>
              <a:t>rsp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4004dd: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%esi,-0x18(%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zh-CN" altLang="en-US" sz="1400" b="1" dirty="0" smtClean="0"/>
              <a:t>。。。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4004e8: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%</a:t>
            </a:r>
            <a:r>
              <a:rPr lang="en-US" altLang="zh-CN" sz="1400" b="1" dirty="0" err="1" smtClean="0"/>
              <a:t>eax</a:t>
            </a:r>
            <a:r>
              <a:rPr lang="en-US" altLang="zh-CN" sz="1400" b="1" dirty="0" smtClean="0"/>
              <a:t>, -0x4(%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)    //</a:t>
            </a:r>
            <a:r>
              <a:rPr lang="zh-CN" altLang="en-US" sz="1400" b="1" dirty="0" smtClean="0"/>
              <a:t>将运算结果保存在栈中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4004eb: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-0x4(%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),%</a:t>
            </a:r>
            <a:r>
              <a:rPr lang="en-US" altLang="zh-CN" sz="1400" b="1" dirty="0" err="1" smtClean="0"/>
              <a:t>eax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保存子函数</a:t>
            </a:r>
            <a:r>
              <a:rPr lang="en-US" altLang="zh-CN" sz="1400" b="1" dirty="0" err="1" smtClean="0"/>
              <a:t>func</a:t>
            </a:r>
            <a:r>
              <a:rPr lang="zh-CN" altLang="en-US" sz="1400" b="1" dirty="0" smtClean="0"/>
              <a:t>的返回参数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4004ee:       pop    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恢复</a:t>
            </a:r>
            <a:r>
              <a:rPr lang="en-US" altLang="zh-CN" sz="1400" b="1" dirty="0" smtClean="0"/>
              <a:t>main</a:t>
            </a:r>
            <a:r>
              <a:rPr lang="zh-CN" altLang="en-US" sz="1400" b="1" dirty="0" smtClean="0"/>
              <a:t>函数的</a:t>
            </a:r>
            <a:r>
              <a:rPr lang="en-US" altLang="zh-CN" sz="1400" b="1" dirty="0" err="1" smtClean="0"/>
              <a:t>rbp</a:t>
            </a:r>
            <a:r>
              <a:rPr lang="zh-CN" altLang="en-US" sz="1400" b="1" dirty="0" smtClean="0"/>
              <a:t>（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, %</a:t>
            </a:r>
            <a:r>
              <a:rPr lang="en-US" altLang="zh-CN" sz="1400" b="1" dirty="0" err="1" smtClean="0"/>
              <a:t>rsp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4004ef:       </a:t>
            </a:r>
            <a:r>
              <a:rPr lang="en-US" altLang="zh-CN" sz="1400" b="1" dirty="0" err="1" smtClean="0"/>
              <a:t>retq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子函数</a:t>
            </a:r>
            <a:r>
              <a:rPr lang="en-US" altLang="zh-CN" sz="1400" b="1" dirty="0" err="1" smtClean="0"/>
              <a:t>func</a:t>
            </a:r>
            <a:r>
              <a:rPr lang="zh-CN" altLang="en-US" sz="1400" b="1" dirty="0" smtClean="0"/>
              <a:t>返回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00000000004004f0 &lt;main&gt;: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4004f0:       push   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保存前一个函数的</a:t>
            </a:r>
            <a:r>
              <a:rPr lang="en-US" altLang="zh-CN" sz="1400" b="1" dirty="0" err="1" smtClean="0"/>
              <a:t>rbp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4004f1: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%</a:t>
            </a:r>
            <a:r>
              <a:rPr lang="en-US" altLang="zh-CN" sz="1400" b="1" dirty="0" err="1" smtClean="0"/>
              <a:t>rsp,%rbp</a:t>
            </a:r>
            <a:r>
              <a:rPr lang="en-US" altLang="zh-CN" sz="1400" b="1" dirty="0" smtClean="0"/>
              <a:t>    //</a:t>
            </a:r>
            <a:r>
              <a:rPr lang="zh-CN" altLang="en-US" sz="1400" b="1" dirty="0" smtClean="0"/>
              <a:t>设置</a:t>
            </a:r>
            <a:r>
              <a:rPr lang="en-US" altLang="zh-CN" sz="1400" b="1" dirty="0" smtClean="0"/>
              <a:t>main</a:t>
            </a:r>
            <a:r>
              <a:rPr lang="zh-CN" altLang="en-US" sz="1400" b="1" dirty="0" smtClean="0"/>
              <a:t>函数的</a:t>
            </a:r>
            <a:r>
              <a:rPr lang="en-US" altLang="zh-CN" sz="1400" b="1" dirty="0" err="1" smtClean="0"/>
              <a:t>rbp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4004f4:       sub    $0x10,%rsp    //</a:t>
            </a:r>
            <a:r>
              <a:rPr lang="zh-CN" altLang="en-US" sz="1400" b="1" dirty="0" smtClean="0"/>
              <a:t>为</a:t>
            </a:r>
            <a:r>
              <a:rPr lang="en-US" altLang="zh-CN" sz="1400" b="1" dirty="0" smtClean="0"/>
              <a:t>main</a:t>
            </a:r>
            <a:r>
              <a:rPr lang="zh-CN" altLang="en-US" sz="1400" b="1" dirty="0" smtClean="0"/>
              <a:t>函数分配可用的栈空间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4004f8: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$0x2,%esi    //</a:t>
            </a:r>
            <a:r>
              <a:rPr lang="zh-CN" altLang="en-US" sz="1400" b="1" dirty="0" smtClean="0"/>
              <a:t>保存子函数</a:t>
            </a:r>
            <a:r>
              <a:rPr lang="en-US" altLang="zh-CN" sz="1400" b="1" dirty="0" err="1" smtClean="0"/>
              <a:t>func</a:t>
            </a:r>
            <a:r>
              <a:rPr lang="zh-CN" altLang="en-US" sz="1400" b="1" dirty="0" smtClean="0"/>
              <a:t>的参数（</a:t>
            </a:r>
            <a:r>
              <a:rPr lang="en-US" altLang="zh-CN" sz="1400" b="1" dirty="0" smtClean="0"/>
              <a:t>64</a:t>
            </a:r>
            <a:r>
              <a:rPr lang="zh-CN" altLang="en-US" sz="1400" b="1" dirty="0" smtClean="0"/>
              <a:t>位保存在寄存器中）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4004fd: 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$0x1,%edi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400502:      </a:t>
            </a:r>
            <a:r>
              <a:rPr lang="en-US" altLang="zh-CN" sz="1400" b="1" dirty="0" err="1" smtClean="0"/>
              <a:t>callq</a:t>
            </a:r>
            <a:r>
              <a:rPr lang="en-US" altLang="zh-CN" sz="1400" b="1" dirty="0" smtClean="0"/>
              <a:t>  4004d6 &lt;</a:t>
            </a:r>
            <a:r>
              <a:rPr lang="en-US" altLang="zh-CN" sz="1400" b="1" dirty="0" err="1" smtClean="0"/>
              <a:t>func</a:t>
            </a:r>
            <a:r>
              <a:rPr lang="en-US" altLang="zh-CN" sz="1400" b="1" dirty="0" smtClean="0"/>
              <a:t>&gt;    //</a:t>
            </a:r>
            <a:r>
              <a:rPr lang="zh-CN" altLang="en-US" sz="1400" b="1" dirty="0" smtClean="0"/>
              <a:t>调用子函数</a:t>
            </a:r>
            <a:r>
              <a:rPr lang="en-US" altLang="zh-CN" sz="1400" b="1" dirty="0" err="1" smtClean="0"/>
              <a:t>func</a:t>
            </a:r>
            <a:endParaRPr lang="en-US" altLang="zh-CN" sz="1400" b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1400" b="1" dirty="0" smtClean="0"/>
              <a:t>  400507:      </a:t>
            </a:r>
            <a:r>
              <a:rPr lang="en-US" altLang="zh-CN" sz="1400" b="1" dirty="0" err="1" smtClean="0"/>
              <a:t>mov</a:t>
            </a:r>
            <a:r>
              <a:rPr lang="en-US" altLang="zh-CN" sz="1400" b="1" dirty="0" smtClean="0"/>
              <a:t>    %eax,-0x4(%</a:t>
            </a:r>
            <a:r>
              <a:rPr lang="en-US" altLang="zh-CN" sz="1400" b="1" dirty="0" err="1" smtClean="0"/>
              <a:t>rbp</a:t>
            </a:r>
            <a:r>
              <a:rPr lang="en-US" altLang="zh-CN" sz="1400" b="1" dirty="0" smtClean="0"/>
              <a:t>)    //</a:t>
            </a:r>
            <a:r>
              <a:rPr lang="zh-CN" altLang="en-US" sz="1400" b="1" dirty="0" smtClean="0"/>
              <a:t>将子函数</a:t>
            </a:r>
            <a:r>
              <a:rPr lang="en-US" altLang="zh-CN" sz="1400" b="1" dirty="0" err="1" smtClean="0"/>
              <a:t>func</a:t>
            </a:r>
            <a:r>
              <a:rPr lang="zh-CN" altLang="en-US" sz="1400" b="1" dirty="0" smtClean="0"/>
              <a:t>的返回结果保存在栈中</a:t>
            </a:r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缓冲区溢出漏洞详解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缓冲区溢出漏洞：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栈溢出漏洞</a:t>
            </a:r>
            <a:endParaRPr lang="en-US" altLang="zh-CN" sz="2900" b="1" dirty="0" smtClean="0"/>
          </a:p>
          <a:p>
            <a:pPr lvl="2"/>
            <a:r>
              <a:rPr lang="zh-CN" altLang="en-US" sz="2600" b="1" dirty="0" smtClean="0"/>
              <a:t>栈的正常运行</a:t>
            </a:r>
            <a:endParaRPr lang="en-US" altLang="zh-CN" sz="2600" b="1" dirty="0" smtClean="0"/>
          </a:p>
          <a:p>
            <a:pPr lvl="2"/>
            <a:r>
              <a:rPr lang="zh-CN" altLang="en-US" sz="2600" b="1" dirty="0" smtClean="0">
                <a:solidFill>
                  <a:srgbClr val="FF0000"/>
                </a:solidFill>
              </a:rPr>
              <a:t>栈溢出漏洞及其利用过程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堆溢出漏洞（在堆漏洞部分介绍）</a:t>
            </a:r>
            <a:endParaRPr lang="en-US" altLang="zh-CN" sz="29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栈溢出漏洞利用的基本思想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 smtClean="0"/>
              <a:t>在栈中，函数的局部变量是一个挨着一个排列的。如果这些局部变量中有数组之类的缓冲区，并且程序中存在数组越界的漏洞，那么越界的数组元素就有可能破坏栈中相邻变量的值，甚至破坏栈帧中所保存的</a:t>
            </a:r>
            <a:r>
              <a:rPr lang="en-US" altLang="zh-CN" sz="2800" b="1" dirty="0" smtClean="0"/>
              <a:t>EBP</a:t>
            </a:r>
            <a:r>
              <a:rPr lang="zh-CN" altLang="en-US" sz="2800" b="1" dirty="0" smtClean="0"/>
              <a:t>值、返回地址等重要数据。</a:t>
            </a:r>
            <a:endParaRPr lang="en-US" altLang="zh-CN" sz="2800" b="1" dirty="0" smtClean="0"/>
          </a:p>
          <a:p>
            <a:r>
              <a:rPr lang="zh-CN" altLang="en-US" dirty="0" smtClean="0"/>
              <a:t>注意：大多数情况下，局部变量在栈中的分布是相邻的，但也有可能出于编译优化等需要而有所例外。这里出于讲述基本原理的目的，可以暂时认为局部变量在栈中是紧挨在一起的。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栈溢出漏洞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栈溢出漏洞，就是指向栈中固定长度的数据写入超出预先分配长度的内容，造成栈数据溢出，而覆盖了栈数据相邻的内存空间。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特点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缓冲区在栈中分配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拷贝的数据过长，超过预先分配的长度</a:t>
            </a:r>
          </a:p>
          <a:p>
            <a:pPr lvl="1"/>
            <a:r>
              <a:rPr lang="zh-CN" altLang="en-US" sz="2400" b="1" dirty="0" smtClean="0">
                <a:latin typeface="Arial" charset="0"/>
              </a:rPr>
              <a:t>覆盖了栈中的函数返回地址或其它一些重要数据结构、函数指针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栈溢出漏洞示例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void  function(char *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large_string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	char buffer[4];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strcpy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(buffer, 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large_string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 void main (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argc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, char **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argv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	char 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large_string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[8];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	function(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large_string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330066"/>
              </a:buClr>
              <a:buNone/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r>
              <a:rPr lang="en-US" altLang="zh-CN" sz="3200" b="1" dirty="0" err="1" smtClean="0"/>
              <a:t>large_string</a:t>
            </a:r>
            <a:r>
              <a:rPr lang="zh-CN" altLang="en-US" sz="3200" b="1" dirty="0" smtClean="0"/>
              <a:t>的长度为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buffer</a:t>
            </a:r>
            <a:r>
              <a:rPr lang="zh-CN" altLang="en-US" sz="3200" b="1" dirty="0" smtClean="0"/>
              <a:t>的长度为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，将</a:t>
            </a:r>
            <a:r>
              <a:rPr lang="en-US" altLang="zh-CN" sz="3200" b="1" dirty="0" err="1" smtClean="0"/>
              <a:t>large_string</a:t>
            </a:r>
            <a:r>
              <a:rPr lang="zh-CN" altLang="en-US" sz="3200" b="1" dirty="0" smtClean="0"/>
              <a:t>拷贝到</a:t>
            </a:r>
            <a:r>
              <a:rPr lang="en-US" altLang="zh-CN" sz="3200" b="1" dirty="0" smtClean="0"/>
              <a:t>buffer</a:t>
            </a:r>
            <a:r>
              <a:rPr lang="zh-CN" altLang="en-US" sz="3200" b="1" dirty="0" smtClean="0"/>
              <a:t>，造成栈溢出。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栈溢出漏洞的利用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 smtClean="0"/>
              <a:t>当调用函数时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call</a:t>
            </a:r>
            <a:r>
              <a:rPr lang="zh-CN" altLang="en-US" sz="2400" b="1" dirty="0" smtClean="0"/>
              <a:t>指令会将返回地址（</a:t>
            </a:r>
            <a:r>
              <a:rPr lang="en-US" altLang="zh-CN" sz="2400" b="1" dirty="0" smtClean="0"/>
              <a:t>call</a:t>
            </a:r>
            <a:r>
              <a:rPr lang="zh-CN" altLang="en-US" sz="2400" b="1" dirty="0" smtClean="0"/>
              <a:t>指令下一条指令地址）压入栈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ret</a:t>
            </a:r>
            <a:r>
              <a:rPr lang="zh-CN" altLang="en-US" sz="2400" b="1" dirty="0" smtClean="0"/>
              <a:t>指令会把压栈的返回地址弹给</a:t>
            </a:r>
            <a:r>
              <a:rPr lang="en-US" altLang="zh-CN" sz="2400" b="1" dirty="0" smtClean="0"/>
              <a:t>EIP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 smtClean="0"/>
              <a:t>栈溢出漏洞的利用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/>
              <a:t>通过缓冲区溢出漏洞修改保存在栈中的返回地址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/>
              <a:t>当函数调用返回时，</a:t>
            </a:r>
            <a:r>
              <a:rPr lang="en-US" altLang="zh-CN" sz="2400" b="1" dirty="0" smtClean="0"/>
              <a:t>EIP</a:t>
            </a:r>
            <a:r>
              <a:rPr lang="zh-CN" altLang="en-US" sz="2400" b="1" dirty="0" smtClean="0"/>
              <a:t>获得被修改后的返回地址，并执行</a:t>
            </a:r>
            <a:r>
              <a:rPr lang="en-US" altLang="zh-CN" sz="2400" b="1" dirty="0" err="1" smtClean="0"/>
              <a:t>shellcode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</a:pPr>
            <a:r>
              <a:rPr lang="zh-CN" altLang="en-US" sz="2400" b="1" dirty="0" smtClean="0"/>
              <a:t>挑战</a:t>
            </a:r>
            <a:r>
              <a:rPr lang="en-US" altLang="zh-CN" sz="2400" b="1" dirty="0" smtClean="0"/>
              <a:t>1: </a:t>
            </a:r>
            <a:r>
              <a:rPr lang="zh-CN" altLang="en-US" sz="2400" b="1" dirty="0" smtClean="0"/>
              <a:t>将修改后的返回地址填到正确的位置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 smtClean="0"/>
              <a:t>挑战</a:t>
            </a:r>
            <a:r>
              <a:rPr lang="en-US" altLang="zh-CN" sz="2400" b="1" dirty="0" smtClean="0"/>
              <a:t>2: </a:t>
            </a:r>
            <a:r>
              <a:rPr lang="zh-CN" altLang="en-US" sz="2400" b="1" dirty="0" smtClean="0"/>
              <a:t>返回地址能正确地指向</a:t>
            </a:r>
            <a:r>
              <a:rPr lang="en-US" altLang="zh-CN" sz="2400" b="1" dirty="0" err="1" smtClean="0"/>
              <a:t>shellcode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栈溢出漏洞利用示例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shellcode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[] = "\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xeb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\x1f\x……";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large_string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[128];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char **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char buffer[96];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long *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long_ptr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= (long *)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large_string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&lt; 32;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*(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long_ptr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buffer;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&lt; 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shellcode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large_string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shellcode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(buffer, 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large_string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栈溢出漏洞利用示例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72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for ()     *(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long_ptr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buffer;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for ()  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large_string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shellcode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(buffer, 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large_string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9991" y="3452836"/>
            <a:ext cx="16002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Return add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3166" y="3871936"/>
            <a:ext cx="1600200" cy="1693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buffer</a:t>
            </a:r>
            <a:endParaRPr lang="en-US" altLang="zh-CN" dirty="0"/>
          </a:p>
          <a:p>
            <a:r>
              <a:rPr lang="en-US" altLang="zh-CN" dirty="0"/>
              <a:t>(96bytes)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3166" y="5565799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i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3166" y="6022999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long_ptr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53366" y="2476524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高地址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53366" y="6143644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低地址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49991" y="3030561"/>
            <a:ext cx="16002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Para2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49991" y="2609874"/>
            <a:ext cx="16002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Para1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6536545" y="4464851"/>
            <a:ext cx="307183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860663" y="3044840"/>
            <a:ext cx="1600200" cy="2408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err="1" smtClean="0"/>
              <a:t>large_string</a:t>
            </a:r>
            <a:endParaRPr lang="en-US" altLang="zh-CN" dirty="0"/>
          </a:p>
          <a:p>
            <a:r>
              <a:rPr lang="en-US" altLang="zh-CN" dirty="0" smtClean="0"/>
              <a:t>(128bytes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30" name="Group 13"/>
          <p:cNvGrpSpPr>
            <a:grpSpLocks/>
          </p:cNvGrpSpPr>
          <p:nvPr/>
        </p:nvGrpSpPr>
        <p:grpSpPr bwMode="auto">
          <a:xfrm>
            <a:off x="2857488" y="3044840"/>
            <a:ext cx="1600200" cy="2527300"/>
            <a:chOff x="2493" y="1133"/>
            <a:chExt cx="1008" cy="1592"/>
          </a:xfrm>
        </p:grpSpPr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493" y="2459"/>
              <a:ext cx="1008" cy="2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 err="1" smtClean="0"/>
                <a:t>buffer_addr</a:t>
              </a:r>
              <a:endParaRPr lang="en-US" altLang="zh-CN" dirty="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493" y="2194"/>
              <a:ext cx="1008" cy="2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 err="1" smtClean="0"/>
                <a:t>buffer_addr</a:t>
              </a:r>
              <a:endParaRPr lang="en-US" altLang="zh-CN" dirty="0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2493" y="1929"/>
              <a:ext cx="1008" cy="2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 err="1" smtClean="0"/>
                <a:t>buffer_addr</a:t>
              </a:r>
              <a:endParaRPr lang="en-US" altLang="zh-CN" dirty="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493" y="1663"/>
              <a:ext cx="1008" cy="2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Arial"/>
                </a:rPr>
                <a:t>…</a:t>
              </a:r>
              <a:endParaRPr lang="en-US" altLang="zh-CN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2493" y="1398"/>
              <a:ext cx="1008" cy="2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 err="1" smtClean="0"/>
                <a:t>buffer_addr</a:t>
              </a:r>
              <a:endParaRPr lang="en-US" altLang="zh-CN" dirty="0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2493" y="1133"/>
              <a:ext cx="1008" cy="2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Arial"/>
                </a:rPr>
                <a:t>…</a:t>
              </a:r>
              <a:endParaRPr lang="en-US" altLang="zh-CN"/>
            </a:p>
          </p:txBody>
        </p:sp>
      </p:grp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2857488" y="4716495"/>
            <a:ext cx="1600200" cy="8286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err="1"/>
              <a:t>shellcode</a:t>
            </a:r>
            <a:endParaRPr lang="en-US" altLang="zh-CN" dirty="0"/>
          </a:p>
        </p:txBody>
      </p:sp>
      <p:cxnSp>
        <p:nvCxnSpPr>
          <p:cNvPr id="56" name="形状 55"/>
          <p:cNvCxnSpPr>
            <a:stCxn id="5" idx="1"/>
          </p:cNvCxnSpPr>
          <p:nvPr/>
        </p:nvCxnSpPr>
        <p:spPr>
          <a:xfrm rot="10800000" flipV="1">
            <a:off x="5286381" y="3663974"/>
            <a:ext cx="763611" cy="19081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286380" y="5572140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043634" y="3429000"/>
            <a:ext cx="1600200" cy="422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err="1" smtClean="0"/>
              <a:t>Return_addr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35173 -0.00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35208 -0.002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35208 0.003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 animBg="1" autoUpdateAnimBg="0"/>
      <p:bldP spid="37" grpId="1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小结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介绍了内存漏洞和缓冲区溢出漏洞基本概念。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然后，以栈为例子，详细介绍了栈的正常运行过程，栈溢出漏洞及其利用过程。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栈溢出漏洞很简单，希望大家能够动动手，自己实现一下，实际观察程序的运行过程。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作业：经典论文阅读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/>
              <a:t>SoK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Eternal War in Memory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IEEE S&amp;P 2013</a:t>
            </a:r>
          </a:p>
          <a:p>
            <a:pPr lvl="1"/>
            <a:r>
              <a:rPr lang="zh-CN" altLang="en-US" sz="2800" b="1" dirty="0" smtClean="0"/>
              <a:t>信息安全领域三大国际顶级会议，</a:t>
            </a:r>
            <a:r>
              <a:rPr lang="en-US" altLang="zh-CN" sz="2800" b="1" dirty="0" smtClean="0"/>
              <a:t>CCF-A</a:t>
            </a:r>
            <a:r>
              <a:rPr lang="zh-CN" altLang="en-US" sz="2800" b="1" dirty="0" smtClean="0"/>
              <a:t>类会议（</a:t>
            </a:r>
            <a:r>
              <a:rPr lang="en-US" altLang="zh-CN" sz="2800" b="1" dirty="0" smtClean="0"/>
              <a:t>CCS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S&amp;P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Usenix</a:t>
            </a:r>
            <a:r>
              <a:rPr lang="en-US" altLang="zh-CN" sz="2800" b="1" dirty="0" smtClean="0"/>
              <a:t> Security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这是一篇关于内存漏洞的综述论文，对内存漏洞进行了非常全面而深刻的分析，强烈推荐！！！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读懂了这篇论文，就基本掌握了内存漏洞和攻击的所有内容。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程序运行简单模型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一个程序是如何在计算机系统上运行的？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硬件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处理器每次从内存中读取一条指令，按照指令内容执行，然后取下一条指令执行，一直循环运行。</a:t>
            </a:r>
            <a:endParaRPr lang="en-US" altLang="zh-CN" sz="2900" b="1" dirty="0" smtClean="0"/>
          </a:p>
          <a:p>
            <a:r>
              <a:rPr lang="zh-CN" altLang="en-US" sz="3200" b="1" dirty="0" smtClean="0"/>
              <a:t>软件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程序经过编译器编译链接，最后变成了由指令和数据组成的可执行二进制文件。</a:t>
            </a:r>
            <a:endParaRPr lang="en-US" altLang="zh-CN" sz="2900" b="1" dirty="0" smtClean="0"/>
          </a:p>
          <a:p>
            <a:pPr lvl="1"/>
            <a:r>
              <a:rPr lang="zh-CN" altLang="en-US" sz="2900" b="1" dirty="0" smtClean="0"/>
              <a:t>处理器读取二进制文件中的指令和数据，运行程序。</a:t>
            </a:r>
            <a:endParaRPr lang="en-US" altLang="zh-CN" sz="2900" b="1" dirty="0" smtClean="0"/>
          </a:p>
          <a:p>
            <a:r>
              <a:rPr lang="zh-CN" altLang="en-US" sz="3200" b="1" dirty="0" smtClean="0"/>
              <a:t>计算机系统的运行，就是一条一条的指令在处理器上的执行。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程序运行简单模型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一个程序是如何在计算机系统上运行的？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17" y="2571744"/>
            <a:ext cx="7825485" cy="347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程序运行简单模型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一个程序是如何在计算机系统上运行的？</a:t>
            </a:r>
            <a:endParaRPr lang="en-US" altLang="zh-CN" sz="3200" b="1" dirty="0" smtClean="0">
              <a:solidFill>
                <a:srgbClr val="FF000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18" y="2571745"/>
            <a:ext cx="7825484" cy="347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程序运行简单模型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硬件</a:t>
            </a:r>
            <a:endParaRPr lang="en-US" altLang="zh-CN" sz="3200" b="1" dirty="0" smtClean="0"/>
          </a:p>
          <a:p>
            <a:pPr lvl="1"/>
            <a:r>
              <a:rPr lang="zh-CN" altLang="en-US" sz="2900" b="1" dirty="0" smtClean="0"/>
              <a:t>处理器</a:t>
            </a:r>
            <a:endParaRPr lang="en-US" altLang="zh-CN" sz="2900" b="1" dirty="0" smtClean="0"/>
          </a:p>
          <a:p>
            <a:pPr lvl="2"/>
            <a:r>
              <a:rPr lang="zh-CN" altLang="en-US" sz="2600" b="1" dirty="0" smtClean="0"/>
              <a:t>指令处理模块（取指，译码，执行，提交，写回）</a:t>
            </a:r>
            <a:endParaRPr lang="en-US" altLang="zh-CN" sz="2600" b="1" dirty="0" smtClean="0"/>
          </a:p>
          <a:p>
            <a:pPr lvl="2"/>
            <a:r>
              <a:rPr lang="zh-CN" altLang="en-US" sz="2600" b="1" dirty="0" smtClean="0"/>
              <a:t>寄存器堆</a:t>
            </a:r>
            <a:endParaRPr lang="en-US" altLang="zh-CN" sz="2600" b="1" dirty="0" smtClean="0"/>
          </a:p>
          <a:p>
            <a:pPr lvl="3"/>
            <a:r>
              <a:rPr lang="zh-CN" altLang="en-US" sz="2000" b="1" dirty="0" smtClean="0"/>
              <a:t>通用寄存器，用于暂存少量当前待处理的数据。</a:t>
            </a:r>
            <a:endParaRPr lang="en-US" altLang="zh-CN" sz="2000" b="1" dirty="0" smtClean="0"/>
          </a:p>
          <a:p>
            <a:pPr lvl="3"/>
            <a:r>
              <a:rPr lang="zh-CN" altLang="en-US" sz="2000" b="1" dirty="0" smtClean="0"/>
              <a:t>特殊寄存器，如指令寄存器和栈寄存器等。用于保存一些特殊的数据，如指令指针。</a:t>
            </a:r>
            <a:endParaRPr lang="en-US" altLang="zh-CN" sz="2000" b="1" dirty="0" smtClean="0"/>
          </a:p>
          <a:p>
            <a:pPr lvl="1"/>
            <a:r>
              <a:rPr lang="zh-CN" altLang="en-US" sz="2900" b="1" dirty="0" smtClean="0"/>
              <a:t>内存（硬盘）</a:t>
            </a:r>
            <a:endParaRPr lang="en-US" altLang="zh-CN" sz="2900" b="1" dirty="0" smtClean="0"/>
          </a:p>
          <a:p>
            <a:pPr lvl="2"/>
            <a:r>
              <a:rPr lang="zh-CN" altLang="en-US" sz="2600" b="1" dirty="0" smtClean="0"/>
              <a:t>存储所有指令和数据。</a:t>
            </a: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程序运行简单模型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b="1" dirty="0" smtClean="0"/>
              <a:t>软件：程序</a:t>
            </a:r>
            <a:r>
              <a:rPr lang="en-US" altLang="zh-CN" sz="3200" b="1" dirty="0" smtClean="0"/>
              <a:t>+</a:t>
            </a:r>
            <a:r>
              <a:rPr lang="zh-CN" altLang="en-US" sz="3200" b="1" dirty="0" smtClean="0"/>
              <a:t>数据，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指令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900" b="1" dirty="0" smtClean="0"/>
              <a:t>程序，即可执行二进制文件，保存在内存中</a:t>
            </a:r>
            <a:endParaRPr lang="en-US" altLang="zh-CN" sz="2900" b="1" dirty="0" smtClean="0"/>
          </a:p>
          <a:p>
            <a:pPr lvl="2"/>
            <a:r>
              <a:rPr lang="zh-CN" altLang="en-US" sz="2600" b="1" dirty="0" smtClean="0"/>
              <a:t>指令</a:t>
            </a:r>
            <a:endParaRPr lang="en-US" altLang="zh-CN" sz="2600" b="1" dirty="0" smtClean="0"/>
          </a:p>
          <a:p>
            <a:pPr lvl="2"/>
            <a:r>
              <a:rPr lang="zh-CN" altLang="en-US" sz="2600" b="1" dirty="0" smtClean="0"/>
              <a:t>程序内含数据</a:t>
            </a:r>
            <a:endParaRPr lang="en-US" altLang="zh-CN" sz="2600" b="1" dirty="0" smtClean="0"/>
          </a:p>
          <a:p>
            <a:pPr lvl="1"/>
            <a:r>
              <a:rPr lang="zh-CN" altLang="en-US" sz="2900" b="1" dirty="0" smtClean="0"/>
              <a:t>中间数据，程序运行过程中生成的中间数据，保存在内存中</a:t>
            </a:r>
            <a:endParaRPr lang="en-US" altLang="zh-CN" sz="2900" b="1" dirty="0" smtClean="0"/>
          </a:p>
          <a:p>
            <a:pPr lvl="2"/>
            <a:r>
              <a:rPr lang="zh-CN" altLang="en-US" sz="2600" b="1" dirty="0" smtClean="0"/>
              <a:t>静态数据</a:t>
            </a:r>
            <a:endParaRPr lang="en-US" altLang="zh-CN" sz="2600" b="1" dirty="0" smtClean="0"/>
          </a:p>
          <a:p>
            <a:pPr lvl="2"/>
            <a:r>
              <a:rPr lang="zh-CN" altLang="en-US" sz="2600" b="1" dirty="0" smtClean="0"/>
              <a:t>动态数据</a:t>
            </a:r>
            <a:endParaRPr lang="en-US" altLang="zh-CN" sz="2600" b="1" dirty="0" smtClean="0"/>
          </a:p>
          <a:p>
            <a:pPr lvl="1"/>
            <a:r>
              <a:rPr lang="zh-CN" altLang="en-US" sz="2900" b="1" dirty="0" smtClean="0"/>
              <a:t>输入数据，先存入内存，再进行处理</a:t>
            </a:r>
            <a:endParaRPr lang="en-US" altLang="zh-CN" sz="2900" b="1" dirty="0" smtClean="0"/>
          </a:p>
          <a:p>
            <a:pPr lvl="2"/>
            <a:r>
              <a:rPr lang="zh-CN" altLang="en-US" sz="2600" b="1" dirty="0" smtClean="0"/>
              <a:t>系统内部文件</a:t>
            </a:r>
            <a:endParaRPr lang="en-US" altLang="zh-CN" sz="2600" b="1" dirty="0" smtClean="0"/>
          </a:p>
          <a:p>
            <a:pPr lvl="2"/>
            <a:r>
              <a:rPr lang="zh-CN" altLang="en-US" sz="2600" b="1" dirty="0" smtClean="0"/>
              <a:t>系统外部输入数据（用户输入，网络数据等）</a:t>
            </a: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44491</TotalTime>
  <Words>3209</Words>
  <Application>Microsoft Office PowerPoint</Application>
  <PresentationFormat>全屏显示(4:3)</PresentationFormat>
  <Paragraphs>476</Paragraphs>
  <Slides>49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凸显</vt:lpstr>
      <vt:lpstr>Visio</vt:lpstr>
      <vt:lpstr>内存漏洞详解 （一）栈漏洞</vt:lpstr>
      <vt:lpstr>主要内容</vt:lpstr>
      <vt:lpstr>主要内容</vt:lpstr>
      <vt:lpstr>冯诺依曼体系结构的特点</vt:lpstr>
      <vt:lpstr>程序运行简单模型</vt:lpstr>
      <vt:lpstr>程序运行简单模型</vt:lpstr>
      <vt:lpstr>程序运行简单模型</vt:lpstr>
      <vt:lpstr>程序运行简单模型</vt:lpstr>
      <vt:lpstr>程序运行简单模型</vt:lpstr>
      <vt:lpstr>程序运行简单模型</vt:lpstr>
      <vt:lpstr>基本假设</vt:lpstr>
      <vt:lpstr>实际情况</vt:lpstr>
      <vt:lpstr>运行时攻击</vt:lpstr>
      <vt:lpstr>利用输入数据进行攻击</vt:lpstr>
      <vt:lpstr>内存漏洞</vt:lpstr>
      <vt:lpstr>32位环境下典型内存布局</vt:lpstr>
      <vt:lpstr>简化的内存空间布局</vt:lpstr>
      <vt:lpstr>栈</vt:lpstr>
      <vt:lpstr>堆</vt:lpstr>
      <vt:lpstr>栈和堆的比较</vt:lpstr>
      <vt:lpstr>小结</vt:lpstr>
      <vt:lpstr>主要内容</vt:lpstr>
      <vt:lpstr>内存漏洞分类</vt:lpstr>
      <vt:lpstr>类型安全的高级编程语言</vt:lpstr>
      <vt:lpstr>类型安全的高级编程语言</vt:lpstr>
      <vt:lpstr>主要内容</vt:lpstr>
      <vt:lpstr>缓冲区溢出漏洞</vt:lpstr>
      <vt:lpstr>缓冲区溢出漏洞示例</vt:lpstr>
      <vt:lpstr>缓冲区在内存的布局</vt:lpstr>
      <vt:lpstr>缓冲区溢出漏洞分类</vt:lpstr>
      <vt:lpstr>缓冲区溢出漏洞详解</vt:lpstr>
      <vt:lpstr>栈的正常使用</vt:lpstr>
      <vt:lpstr>和栈相关的三个重要寄存器</vt:lpstr>
      <vt:lpstr>对栈操作的几条指令</vt:lpstr>
      <vt:lpstr>对栈操作的几条指令</vt:lpstr>
      <vt:lpstr>对栈操作的几条指令</vt:lpstr>
      <vt:lpstr>函数调用具体过程</vt:lpstr>
      <vt:lpstr>函数调用具体过程</vt:lpstr>
      <vt:lpstr>函数调用过程示例</vt:lpstr>
      <vt:lpstr>函数调用过程示例</vt:lpstr>
      <vt:lpstr>缓冲区溢出漏洞详解</vt:lpstr>
      <vt:lpstr>栈溢出漏洞利用的基本思想</vt:lpstr>
      <vt:lpstr>栈溢出漏洞</vt:lpstr>
      <vt:lpstr>栈溢出漏洞示例</vt:lpstr>
      <vt:lpstr>栈溢出漏洞的利用</vt:lpstr>
      <vt:lpstr>栈溢出漏洞利用示例</vt:lpstr>
      <vt:lpstr>栈溢出漏洞利用示例</vt:lpstr>
      <vt:lpstr>小结</vt:lpstr>
      <vt:lpstr>作业：经典论文阅读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315</cp:revision>
  <dcterms:created xsi:type="dcterms:W3CDTF">2016-12-26T02:59:20Z</dcterms:created>
  <dcterms:modified xsi:type="dcterms:W3CDTF">2018-03-12T09:10:31Z</dcterms:modified>
</cp:coreProperties>
</file>