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45"/>
  </p:notesMasterIdLst>
  <p:sldIdLst>
    <p:sldId id="256" r:id="rId2"/>
    <p:sldId id="354" r:id="rId3"/>
    <p:sldId id="317" r:id="rId4"/>
    <p:sldId id="327" r:id="rId5"/>
    <p:sldId id="355" r:id="rId6"/>
    <p:sldId id="356" r:id="rId7"/>
    <p:sldId id="357" r:id="rId8"/>
    <p:sldId id="341" r:id="rId9"/>
    <p:sldId id="359" r:id="rId10"/>
    <p:sldId id="374" r:id="rId11"/>
    <p:sldId id="375" r:id="rId12"/>
    <p:sldId id="379" r:id="rId13"/>
    <p:sldId id="376" r:id="rId14"/>
    <p:sldId id="377" r:id="rId15"/>
    <p:sldId id="378" r:id="rId16"/>
    <p:sldId id="381" r:id="rId17"/>
    <p:sldId id="388" r:id="rId18"/>
    <p:sldId id="389" r:id="rId19"/>
    <p:sldId id="382" r:id="rId20"/>
    <p:sldId id="384" r:id="rId21"/>
    <p:sldId id="365" r:id="rId22"/>
    <p:sldId id="344" r:id="rId23"/>
    <p:sldId id="329" r:id="rId24"/>
    <p:sldId id="330" r:id="rId25"/>
    <p:sldId id="360" r:id="rId26"/>
    <p:sldId id="361" r:id="rId27"/>
    <p:sldId id="332" r:id="rId28"/>
    <p:sldId id="362" r:id="rId29"/>
    <p:sldId id="364" r:id="rId30"/>
    <p:sldId id="368" r:id="rId31"/>
    <p:sldId id="369" r:id="rId32"/>
    <p:sldId id="335" r:id="rId33"/>
    <p:sldId id="370" r:id="rId34"/>
    <p:sldId id="352" r:id="rId35"/>
    <p:sldId id="371" r:id="rId36"/>
    <p:sldId id="353" r:id="rId37"/>
    <p:sldId id="385" r:id="rId38"/>
    <p:sldId id="326" r:id="rId39"/>
    <p:sldId id="366" r:id="rId40"/>
    <p:sldId id="367" r:id="rId41"/>
    <p:sldId id="383" r:id="rId42"/>
    <p:sldId id="386" r:id="rId43"/>
    <p:sldId id="387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63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770" autoAdjust="0"/>
    <p:restoredTop sz="94660"/>
  </p:normalViewPr>
  <p:slideViewPr>
    <p:cSldViewPr>
      <p:cViewPr varScale="1">
        <p:scale>
          <a:sx n="84" d="100"/>
          <a:sy n="84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3C2FA-06EE-4C6E-804E-90698D780266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24C42-EF3F-45D2-A32B-4E14B6D37D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5650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64DB7AF-6409-40D5-B1D1-D74388960FAC}" type="slidenum">
              <a:rPr lang="zh-CN" altLang="en-US" smtClean="0">
                <a:latin typeface="Arial" pitchFamily="34" charset="0"/>
              </a:rPr>
              <a:pPr>
                <a:defRPr/>
              </a:pPr>
              <a:t>17</a:t>
            </a:fld>
            <a:endParaRPr lang="zh-CN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139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64DB7AF-6409-40D5-B1D1-D74388960FAC}" type="slidenum">
              <a:rPr lang="zh-CN" altLang="en-US" smtClean="0">
                <a:latin typeface="Arial" pitchFamily="34" charset="0"/>
              </a:rPr>
              <a:pPr>
                <a:defRPr/>
              </a:pPr>
              <a:t>18</a:t>
            </a:fld>
            <a:endParaRPr lang="zh-CN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2157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64DB7AF-6409-40D5-B1D1-D74388960FAC}" type="slidenum">
              <a:rPr lang="zh-CN" altLang="en-US" smtClean="0">
                <a:latin typeface="Arial" pitchFamily="34" charset="0"/>
              </a:rPr>
              <a:pPr>
                <a:defRPr/>
              </a:pPr>
              <a:t>28</a:t>
            </a:fld>
            <a:endParaRPr lang="zh-CN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361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64DB7AF-6409-40D5-B1D1-D74388960FAC}" type="slidenum">
              <a:rPr lang="zh-CN" altLang="en-US" smtClean="0">
                <a:latin typeface="Arial" pitchFamily="34" charset="0"/>
              </a:rPr>
              <a:pPr>
                <a:defRPr/>
              </a:pPr>
              <a:t>29</a:t>
            </a:fld>
            <a:endParaRPr lang="zh-CN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3611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64DB7AF-6409-40D5-B1D1-D74388960FAC}" type="slidenum">
              <a:rPr lang="zh-CN" altLang="en-US" smtClean="0">
                <a:latin typeface="Arial" pitchFamily="34" charset="0"/>
              </a:rPr>
              <a:pPr>
                <a:defRPr/>
              </a:pPr>
              <a:t>30</a:t>
            </a:fld>
            <a:endParaRPr lang="zh-CN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361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64DB7AF-6409-40D5-B1D1-D74388960FAC}" type="slidenum">
              <a:rPr lang="zh-CN" altLang="en-US" smtClean="0">
                <a:latin typeface="Arial" pitchFamily="34" charset="0"/>
              </a:rPr>
              <a:pPr>
                <a:defRPr/>
              </a:pPr>
              <a:t>31</a:t>
            </a:fld>
            <a:endParaRPr lang="zh-CN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3611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64DB7AF-6409-40D5-B1D1-D74388960FAC}" type="slidenum">
              <a:rPr lang="zh-CN" altLang="en-US" smtClean="0">
                <a:latin typeface="Arial" pitchFamily="34" charset="0"/>
              </a:rPr>
              <a:pPr>
                <a:defRPr/>
              </a:pPr>
              <a:t>33</a:t>
            </a:fld>
            <a:endParaRPr lang="zh-CN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361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64DB7AF-6409-40D5-B1D1-D74388960FAC}" type="slidenum">
              <a:rPr lang="zh-CN" altLang="en-US" smtClean="0">
                <a:latin typeface="Arial" pitchFamily="34" charset="0"/>
              </a:rPr>
              <a:pPr>
                <a:defRPr/>
              </a:pPr>
              <a:t>35</a:t>
            </a:fld>
            <a:endParaRPr lang="zh-CN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361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cgi-bin/cvename.cgi?name=CVE-2014-016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57356" y="1142984"/>
            <a:ext cx="6858048" cy="2928958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dirty="0"/>
              <a:t>内存漏洞详解</a:t>
            </a:r>
            <a:r>
              <a:rPr lang="en-US" altLang="zh-CN" sz="7200" dirty="0"/>
              <a:t/>
            </a:r>
            <a:br>
              <a:rPr lang="en-US" altLang="zh-CN" sz="7200" dirty="0"/>
            </a:br>
            <a:r>
              <a:rPr lang="zh-CN" altLang="en-US" sz="7200" dirty="0"/>
              <a:t>（三）内存泄露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4546" y="5286388"/>
            <a:ext cx="6172200" cy="871534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/>
              <a:t>中国科学院 信息工程研究所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357422" y="4357694"/>
            <a:ext cx="5886448" cy="7858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zh-CN" altLang="en-US" sz="4000" b="1" dirty="0">
                <a:solidFill>
                  <a:schemeClr val="tx2"/>
                </a:solidFill>
              </a:rPr>
              <a:t>陈李维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心跳机制简介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心跳机制：在</a:t>
            </a:r>
            <a:r>
              <a:rPr lang="en-US" altLang="zh-CN" sz="2800" b="1" dirty="0" err="1" smtClean="0"/>
              <a:t>OpenSSL</a:t>
            </a:r>
            <a:r>
              <a:rPr lang="zh-CN" altLang="en-US" sz="2800" b="1" dirty="0" smtClean="0"/>
              <a:t>中，为了保证网络连接正常，客户端和服务端通过发送数据包来保持通信畅通。这些数据包就被称为心跳包。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判断当前连接是否有效、可被使用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特定的客户端和服务端保持连接，防止断线</a:t>
            </a:r>
            <a:endParaRPr lang="en-US" altLang="zh-CN" sz="2500" b="1" dirty="0" smtClean="0"/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4747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心跳机制简介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心跳机制的基本步骤：</a:t>
            </a:r>
            <a:endParaRPr lang="en-US" altLang="zh-CN" sz="2800" b="1" dirty="0" smtClean="0"/>
          </a:p>
          <a:p>
            <a:pPr lvl="1"/>
            <a:r>
              <a:rPr lang="zh-CN" altLang="en-US" sz="2400" b="1" dirty="0" smtClean="0"/>
              <a:t>客户端每隔一段时间发送一个探测包给服务器，同时启动一个超时定时器。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探测包包含一段用户自定义的数据。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b="1" dirty="0" smtClean="0"/>
              <a:t>服务器接收探测包，回复应答包。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将接收到的探测包中用户自定义的数据拷贝到返回的应答包。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b="1" dirty="0" smtClean="0"/>
              <a:t>如果客户端接收到应答包，并匹配两个包的数据正确，则说明服务器正常，然后将超时定时器清零复位。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如果客户端一直没有接收到应答包，直到超时定时器超时，则说明和服务器的连接失败，需要额外的处理。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4747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心跳数据包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用户发送的探测包和服务器返回的应答包是基本一样的，统称为心跳数据包。</a:t>
            </a:r>
            <a:endParaRPr lang="en-US" altLang="zh-CN" sz="2800" b="1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28596" y="2571744"/>
            <a:ext cx="5143536" cy="407196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心跳包的具体结构：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：心跳包类型，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个字节，分为探测包和应答包两种。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payload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：实际载荷数据的长度，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个字节。所以，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长度的可能范围是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0~2</a:t>
            </a:r>
            <a:r>
              <a:rPr kumimoji="0" lang="en-US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：实际载荷数据。正常情况下，是用户自定义的数据，可以是任意的数据。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padding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：填充数据，至少是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字节。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2786058"/>
            <a:ext cx="3114687" cy="362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747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1571612"/>
            <a:ext cx="8286808" cy="2214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心跳机制的具体实现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43510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unsigned char *p = &amp;s-&gt;s3-&gt;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</a:rPr>
              <a:t>rrec.data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[0],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*pl;</a:t>
            </a:r>
          </a:p>
          <a:p>
            <a:pPr>
              <a:spcBef>
                <a:spcPct val="20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dirty="0" smtClean="0">
                <a:latin typeface="Times New Roman" pitchFamily="18" charset="0"/>
              </a:rPr>
              <a:t>	unsigned </a:t>
            </a:r>
            <a:r>
              <a:rPr lang="en-US" altLang="zh-CN" dirty="0" err="1" smtClean="0">
                <a:latin typeface="Times New Roman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</a:rPr>
              <a:t> payload;</a:t>
            </a:r>
          </a:p>
          <a:p>
            <a:pPr>
              <a:spcBef>
                <a:spcPct val="20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dirty="0" smtClean="0">
                <a:latin typeface="Times New Roman" pitchFamily="18" charset="0"/>
              </a:rPr>
              <a:t>	unsigned </a:t>
            </a:r>
            <a:r>
              <a:rPr lang="en-US" altLang="zh-CN" dirty="0" err="1" smtClean="0">
                <a:latin typeface="Times New Roman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</a:rPr>
              <a:t> padding = 16;</a:t>
            </a:r>
            <a:endParaRPr lang="en-US" altLang="zh-CN" i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n2s(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</a:rPr>
              <a:t>p,payload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	pl = p;</a:t>
            </a:r>
          </a:p>
          <a:p>
            <a:r>
              <a:rPr lang="zh-CN" altLang="en-US" b="1" dirty="0" smtClean="0"/>
              <a:t>以上是服务器用于处理客户发来探测包的代码。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*p = &amp;s-&gt;s3-&gt;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itchFamily="18" charset="0"/>
              </a:rPr>
              <a:t>rrec.data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[0]</a:t>
            </a:r>
            <a:r>
              <a:rPr lang="zh-CN" altLang="en-US" b="1" dirty="0" smtClean="0"/>
              <a:t>就是指探测包的数据。</a:t>
            </a:r>
            <a:endParaRPr lang="en-US" altLang="zh-CN" b="1" dirty="0" smtClean="0"/>
          </a:p>
          <a:p>
            <a:r>
              <a:rPr lang="zh-CN" altLang="en-US" b="1" dirty="0" smtClean="0"/>
              <a:t>宏</a:t>
            </a:r>
            <a:r>
              <a:rPr lang="en-US" altLang="zh-CN" b="1" dirty="0" smtClean="0">
                <a:solidFill>
                  <a:srgbClr val="FF0000"/>
                </a:solidFill>
              </a:rPr>
              <a:t>n2s(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p,payload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en-US" b="1" dirty="0" smtClean="0"/>
              <a:t>从探测包数据中取出对应两个字节赋值给</a:t>
            </a:r>
            <a:r>
              <a:rPr lang="en-US" altLang="zh-CN" b="1" dirty="0" smtClean="0"/>
              <a:t>payload</a:t>
            </a:r>
            <a:r>
              <a:rPr lang="zh-CN" altLang="en-US" b="1" dirty="0" smtClean="0"/>
              <a:t>。所以，</a:t>
            </a:r>
            <a:r>
              <a:rPr lang="en-US" altLang="zh-CN" b="1" dirty="0" smtClean="0"/>
              <a:t>payload</a:t>
            </a:r>
            <a:r>
              <a:rPr lang="zh-CN" altLang="en-US" b="1" dirty="0" smtClean="0"/>
              <a:t>是探测包中载荷数据的长度，也就是应答包的载荷数据长度。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服务器返回应答包的数据的长度是由用户自行指定的！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47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8596" y="1571612"/>
            <a:ext cx="8286808" cy="1357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心跳机制的具体实现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72386" cy="1328734"/>
          </a:xfrm>
        </p:spPr>
        <p:txBody>
          <a:bodyPr>
            <a:noAutofit/>
          </a:bodyPr>
          <a:lstStyle/>
          <a:p>
            <a:pPr lvl="1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400" dirty="0" smtClean="0">
                <a:latin typeface="Times New Roman" pitchFamily="18" charset="0"/>
              </a:rPr>
              <a:t>unsigned char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*buffer, *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bp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lvl="1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buffer =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</a:rPr>
              <a:t>OPENSSL_malloc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(1 + 2 + payload + padding);</a:t>
            </a:r>
          </a:p>
          <a:p>
            <a:pPr lvl="1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bp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= buffer;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57158" y="2928934"/>
            <a:ext cx="4929222" cy="36433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以上是服务器为应答包分配的数据内存空间。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buffer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就是服务器应答包的数据，长度为：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1+2+payload+padding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：消息类型，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payload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自身的长度，即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字节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payload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：应答数据实际长度，由用户指定。范围：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0~</a:t>
            </a:r>
            <a:r>
              <a:rPr lang="en-US" sz="2000" b="1" dirty="0" smtClean="0"/>
              <a:t>2</a:t>
            </a:r>
            <a:r>
              <a:rPr lang="en-US" sz="2000" b="1" baseline="30000" dirty="0" smtClean="0"/>
              <a:t>16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padding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：补位填充数据的长度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3117005"/>
            <a:ext cx="2786082" cy="324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747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1571612"/>
            <a:ext cx="8215370" cy="928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心跳机制的具体实现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43510"/>
          </a:xfrm>
        </p:spPr>
        <p:txBody>
          <a:bodyPr>
            <a:normAutofit/>
          </a:bodyPr>
          <a:lstStyle/>
          <a:p>
            <a:pPr lvl="1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400" dirty="0" smtClean="0">
                <a:latin typeface="Times New Roman" pitchFamily="18" charset="0"/>
              </a:rPr>
              <a:t>s2n(payload, </a:t>
            </a:r>
            <a:r>
              <a:rPr lang="en-US" altLang="zh-CN" sz="2400" dirty="0" err="1" smtClean="0">
                <a:latin typeface="Times New Roman" pitchFamily="18" charset="0"/>
              </a:rPr>
              <a:t>bp</a:t>
            </a:r>
            <a:r>
              <a:rPr lang="en-US" altLang="zh-CN" sz="2400" dirty="0" smtClean="0">
                <a:latin typeface="Times New Roman" pitchFamily="18" charset="0"/>
              </a:rPr>
              <a:t>);</a:t>
            </a:r>
          </a:p>
          <a:p>
            <a:pPr lvl="1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</a:rPr>
              <a:t>memcpy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</a:rPr>
              <a:t>bp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, pl, payload);</a:t>
            </a:r>
          </a:p>
          <a:p>
            <a:r>
              <a:rPr lang="zh-CN" altLang="en-US" b="1" dirty="0" smtClean="0"/>
              <a:t>以上是服务器制作应答包的代码。</a:t>
            </a:r>
            <a:endParaRPr lang="en-US" altLang="zh-CN" b="1" dirty="0" smtClean="0"/>
          </a:p>
          <a:p>
            <a:r>
              <a:rPr lang="zh-CN" altLang="en-US" b="1" dirty="0" smtClean="0"/>
              <a:t>宏</a:t>
            </a:r>
            <a:r>
              <a:rPr lang="en-US" altLang="zh-CN" b="1" dirty="0" smtClean="0"/>
              <a:t>s2n(</a:t>
            </a:r>
            <a:r>
              <a:rPr lang="en-US" altLang="zh-CN" b="1" dirty="0" err="1" smtClean="0"/>
              <a:t>payload,bp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将应答包载荷数据的长度</a:t>
            </a:r>
            <a:r>
              <a:rPr lang="en-US" altLang="zh-CN" b="1" dirty="0" smtClean="0"/>
              <a:t>payload</a:t>
            </a:r>
            <a:r>
              <a:rPr lang="zh-CN" altLang="en-US" b="1" dirty="0" smtClean="0"/>
              <a:t>存入应答包中。</a:t>
            </a:r>
            <a:endParaRPr lang="en-US" altLang="zh-CN" b="1" dirty="0" smtClean="0"/>
          </a:p>
          <a:p>
            <a:r>
              <a:rPr lang="en-US" altLang="zh-CN" b="1" dirty="0" err="1" smtClean="0"/>
              <a:t>memcpy</a:t>
            </a:r>
            <a:r>
              <a:rPr lang="zh-CN" altLang="en-US" b="1" dirty="0" smtClean="0"/>
              <a:t>将从客户端接收到的探测包数据（</a:t>
            </a:r>
            <a:r>
              <a:rPr lang="en-US" altLang="zh-CN" b="1" dirty="0" smtClean="0"/>
              <a:t>pl</a:t>
            </a:r>
            <a:r>
              <a:rPr lang="zh-CN" altLang="en-US" b="1" dirty="0" smtClean="0"/>
              <a:t>）完全拷贝到</a:t>
            </a:r>
            <a:r>
              <a:rPr lang="en-US" altLang="zh-CN" b="1" dirty="0" smtClean="0"/>
              <a:t>buffer</a:t>
            </a:r>
            <a:r>
              <a:rPr lang="zh-CN" altLang="en-US" b="1" dirty="0" smtClean="0"/>
              <a:t>中（即服务器准备发送的应答包），拷贝长度是</a:t>
            </a:r>
            <a:r>
              <a:rPr lang="en-US" altLang="zh-CN" b="1" dirty="0" smtClean="0"/>
              <a:t>payload</a:t>
            </a:r>
            <a:r>
              <a:rPr lang="zh-CN" altLang="en-US" b="1" dirty="0" smtClean="0"/>
              <a:t>，即用户自定义的数值。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4747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心脏滴血漏洞的具体原因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b="1" dirty="0" smtClean="0"/>
              <a:t>看完以上三段代码，大家是否理解了心脏滴血漏洞的具体原因？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心脏滴血漏洞的具体内容：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用户发送一个探测包，其中包含一段数据和这段数据的长度</a:t>
            </a:r>
            <a:r>
              <a:rPr lang="en-US" altLang="zh-CN" sz="2500" b="1" dirty="0" smtClean="0"/>
              <a:t>payload</a:t>
            </a:r>
            <a:r>
              <a:rPr lang="zh-CN" altLang="en-US" sz="2500" b="1" dirty="0" smtClean="0"/>
              <a:t>。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服务器接收到探测包，将探测包数据拷贝到应答包中并返回，拷贝数据的长度等于</a:t>
            </a:r>
            <a:r>
              <a:rPr lang="en-US" altLang="zh-CN" sz="2500" b="1" dirty="0" smtClean="0"/>
              <a:t>payload</a:t>
            </a:r>
            <a:r>
              <a:rPr lang="zh-CN" altLang="en-US" sz="2500" b="1" dirty="0" smtClean="0"/>
              <a:t>。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当探测包中数据的真实长度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小于</a:t>
            </a:r>
            <a:r>
              <a:rPr lang="zh-CN" altLang="en-US" sz="2500" b="1" dirty="0" smtClean="0"/>
              <a:t>用户声明的长度</a:t>
            </a:r>
            <a:r>
              <a:rPr lang="en-US" altLang="zh-CN" sz="2500" b="1" dirty="0" smtClean="0"/>
              <a:t>payload</a:t>
            </a:r>
            <a:r>
              <a:rPr lang="zh-CN" altLang="en-US" sz="2500" b="1" dirty="0" smtClean="0"/>
              <a:t>时，就发生了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缓冲区过读</a:t>
            </a:r>
            <a:r>
              <a:rPr lang="zh-CN" altLang="en-US" sz="2500" b="1" dirty="0" smtClean="0"/>
              <a:t>，即心脏滴血攻击。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攻击效果：服务器从本地内存中拷贝多于探测包数据的内容发送给了用户。</a:t>
            </a:r>
            <a:endParaRPr lang="en-US" altLang="zh-CN" sz="25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4747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42202"/>
            <a:ext cx="1165377" cy="1512168"/>
          </a:xfrm>
          <a:prstGeom prst="rect">
            <a:avLst/>
          </a:prstGeom>
        </p:spPr>
      </p:pic>
      <p:grpSp>
        <p:nvGrpSpPr>
          <p:cNvPr id="2" name="组合 20"/>
          <p:cNvGrpSpPr/>
          <p:nvPr/>
        </p:nvGrpSpPr>
        <p:grpSpPr>
          <a:xfrm>
            <a:off x="5220072" y="1774099"/>
            <a:ext cx="1285363" cy="1285363"/>
            <a:chOff x="5014829" y="2359661"/>
            <a:chExt cx="2221467" cy="2221467"/>
          </a:xfrm>
        </p:grpSpPr>
        <p:grpSp>
          <p:nvGrpSpPr>
            <p:cNvPr id="8" name="组合 19"/>
            <p:cNvGrpSpPr/>
            <p:nvPr/>
          </p:nvGrpSpPr>
          <p:grpSpPr>
            <a:xfrm>
              <a:off x="5422605" y="3859619"/>
              <a:ext cx="1403497" cy="265814"/>
              <a:chOff x="5422605" y="3859619"/>
              <a:chExt cx="1403497" cy="265814"/>
            </a:xfrm>
          </p:grpSpPr>
          <p:sp>
            <p:nvSpPr>
              <p:cNvPr id="15" name="任意多边形: 形状 14"/>
              <p:cNvSpPr/>
              <p:nvPr/>
            </p:nvSpPr>
            <p:spPr>
              <a:xfrm>
                <a:off x="5433237" y="3870251"/>
                <a:ext cx="127591" cy="233916"/>
              </a:xfrm>
              <a:custGeom>
                <a:avLst/>
                <a:gdLst>
                  <a:gd name="connsiteX0" fmla="*/ 127591 w 127591"/>
                  <a:gd name="connsiteY0" fmla="*/ 0 h 233916"/>
                  <a:gd name="connsiteX1" fmla="*/ 74428 w 127591"/>
                  <a:gd name="connsiteY1" fmla="*/ 21265 h 233916"/>
                  <a:gd name="connsiteX2" fmla="*/ 10633 w 127591"/>
                  <a:gd name="connsiteY2" fmla="*/ 85061 h 233916"/>
                  <a:gd name="connsiteX3" fmla="*/ 0 w 127591"/>
                  <a:gd name="connsiteY3" fmla="*/ 116958 h 233916"/>
                  <a:gd name="connsiteX4" fmla="*/ 10633 w 127591"/>
                  <a:gd name="connsiteY4" fmla="*/ 233916 h 23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591" h="233916">
                    <a:moveTo>
                      <a:pt x="127591" y="0"/>
                    </a:moveTo>
                    <a:cubicBezTo>
                      <a:pt x="109870" y="7088"/>
                      <a:pt x="89864" y="10039"/>
                      <a:pt x="74428" y="21265"/>
                    </a:cubicBezTo>
                    <a:cubicBezTo>
                      <a:pt x="50107" y="38953"/>
                      <a:pt x="10633" y="85061"/>
                      <a:pt x="10633" y="85061"/>
                    </a:cubicBezTo>
                    <a:cubicBezTo>
                      <a:pt x="7089" y="95693"/>
                      <a:pt x="0" y="105750"/>
                      <a:pt x="0" y="116958"/>
                    </a:cubicBezTo>
                    <a:cubicBezTo>
                      <a:pt x="0" y="156105"/>
                      <a:pt x="10633" y="233916"/>
                      <a:pt x="10633" y="233916"/>
                    </a:cubicBez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5422605" y="3976577"/>
                <a:ext cx="276446" cy="148856"/>
              </a:xfrm>
              <a:custGeom>
                <a:avLst/>
                <a:gdLst>
                  <a:gd name="connsiteX0" fmla="*/ 0 w 276446"/>
                  <a:gd name="connsiteY0" fmla="*/ 0 h 148856"/>
                  <a:gd name="connsiteX1" fmla="*/ 223283 w 276446"/>
                  <a:gd name="connsiteY1" fmla="*/ 10632 h 148856"/>
                  <a:gd name="connsiteX2" fmla="*/ 255181 w 276446"/>
                  <a:gd name="connsiteY2" fmla="*/ 21265 h 148856"/>
                  <a:gd name="connsiteX3" fmla="*/ 276446 w 276446"/>
                  <a:gd name="connsiteY3" fmla="*/ 53163 h 148856"/>
                  <a:gd name="connsiteX4" fmla="*/ 233916 w 276446"/>
                  <a:gd name="connsiteY4" fmla="*/ 138223 h 148856"/>
                  <a:gd name="connsiteX5" fmla="*/ 212651 w 276446"/>
                  <a:gd name="connsiteY5" fmla="*/ 148856 h 14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6446" h="148856">
                    <a:moveTo>
                      <a:pt x="0" y="0"/>
                    </a:moveTo>
                    <a:cubicBezTo>
                      <a:pt x="74428" y="3544"/>
                      <a:pt x="149028" y="4444"/>
                      <a:pt x="223283" y="10632"/>
                    </a:cubicBezTo>
                    <a:cubicBezTo>
                      <a:pt x="234452" y="11563"/>
                      <a:pt x="246429" y="14263"/>
                      <a:pt x="255181" y="21265"/>
                    </a:cubicBezTo>
                    <a:cubicBezTo>
                      <a:pt x="265160" y="29248"/>
                      <a:pt x="269358" y="42530"/>
                      <a:pt x="276446" y="53163"/>
                    </a:cubicBezTo>
                    <a:cubicBezTo>
                      <a:pt x="262972" y="147488"/>
                      <a:pt x="290151" y="115728"/>
                      <a:pt x="233916" y="138223"/>
                    </a:cubicBezTo>
                    <a:cubicBezTo>
                      <a:pt x="226558" y="141166"/>
                      <a:pt x="219739" y="145312"/>
                      <a:pt x="212651" y="148856"/>
                    </a:cubicBez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6539024" y="3859619"/>
                <a:ext cx="223283" cy="244548"/>
              </a:xfrm>
              <a:custGeom>
                <a:avLst/>
                <a:gdLst>
                  <a:gd name="connsiteX0" fmla="*/ 191838 w 191838"/>
                  <a:gd name="connsiteY0" fmla="*/ 0 h 192448"/>
                  <a:gd name="connsiteX1" fmla="*/ 138675 w 191838"/>
                  <a:gd name="connsiteY1" fmla="*/ 42530 h 192448"/>
                  <a:gd name="connsiteX2" fmla="*/ 106778 w 191838"/>
                  <a:gd name="connsiteY2" fmla="*/ 74428 h 192448"/>
                  <a:gd name="connsiteX3" fmla="*/ 74880 w 191838"/>
                  <a:gd name="connsiteY3" fmla="*/ 95693 h 192448"/>
                  <a:gd name="connsiteX4" fmla="*/ 11084 w 191838"/>
                  <a:gd name="connsiteY4" fmla="*/ 159488 h 192448"/>
                  <a:gd name="connsiteX5" fmla="*/ 32350 w 191838"/>
                  <a:gd name="connsiteY5" fmla="*/ 191386 h 192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1838" h="192448">
                    <a:moveTo>
                      <a:pt x="191838" y="0"/>
                    </a:moveTo>
                    <a:cubicBezTo>
                      <a:pt x="174117" y="14177"/>
                      <a:pt x="155754" y="27586"/>
                      <a:pt x="138675" y="42530"/>
                    </a:cubicBezTo>
                    <a:cubicBezTo>
                      <a:pt x="127359" y="52432"/>
                      <a:pt x="118329" y="64802"/>
                      <a:pt x="106778" y="74428"/>
                    </a:cubicBezTo>
                    <a:cubicBezTo>
                      <a:pt x="96961" y="82609"/>
                      <a:pt x="83916" y="86657"/>
                      <a:pt x="74880" y="95693"/>
                    </a:cubicBezTo>
                    <a:cubicBezTo>
                      <a:pt x="-4251" y="174822"/>
                      <a:pt x="86258" y="109373"/>
                      <a:pt x="11084" y="159488"/>
                    </a:cubicBezTo>
                    <a:cubicBezTo>
                      <a:pt x="-2910" y="201473"/>
                      <a:pt x="-10756" y="191386"/>
                      <a:pt x="32350" y="191386"/>
                    </a:cubicBez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6677247" y="3955312"/>
                <a:ext cx="148855" cy="151072"/>
              </a:xfrm>
              <a:custGeom>
                <a:avLst/>
                <a:gdLst>
                  <a:gd name="connsiteX0" fmla="*/ 0 w 148855"/>
                  <a:gd name="connsiteY0" fmla="*/ 0 h 151072"/>
                  <a:gd name="connsiteX1" fmla="*/ 106325 w 148855"/>
                  <a:gd name="connsiteY1" fmla="*/ 127590 h 151072"/>
                  <a:gd name="connsiteX2" fmla="*/ 148855 w 148855"/>
                  <a:gd name="connsiteY2" fmla="*/ 127590 h 15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55" h="151072">
                    <a:moveTo>
                      <a:pt x="0" y="0"/>
                    </a:moveTo>
                    <a:cubicBezTo>
                      <a:pt x="35442" y="42530"/>
                      <a:pt x="68654" y="87021"/>
                      <a:pt x="106325" y="127590"/>
                    </a:cubicBezTo>
                    <a:cubicBezTo>
                      <a:pt x="139685" y="163516"/>
                      <a:pt x="135691" y="153919"/>
                      <a:pt x="148855" y="127590"/>
                    </a:cubicBez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829" y="2359661"/>
              <a:ext cx="2221467" cy="2221467"/>
            </a:xfrm>
            <a:prstGeom prst="rect">
              <a:avLst/>
            </a:prstGeom>
          </p:spPr>
        </p:pic>
      </p:grpSp>
      <p:grpSp>
        <p:nvGrpSpPr>
          <p:cNvPr id="9" name="组合 22"/>
          <p:cNvGrpSpPr/>
          <p:nvPr/>
        </p:nvGrpSpPr>
        <p:grpSpPr>
          <a:xfrm>
            <a:off x="5292080" y="4749534"/>
            <a:ext cx="1285363" cy="1285363"/>
            <a:chOff x="5014829" y="2359661"/>
            <a:chExt cx="2221467" cy="2221467"/>
          </a:xfrm>
        </p:grpSpPr>
        <p:grpSp>
          <p:nvGrpSpPr>
            <p:cNvPr id="12" name="组合 23"/>
            <p:cNvGrpSpPr/>
            <p:nvPr/>
          </p:nvGrpSpPr>
          <p:grpSpPr>
            <a:xfrm>
              <a:off x="5422605" y="3859619"/>
              <a:ext cx="1403497" cy="265814"/>
              <a:chOff x="5422605" y="3859619"/>
              <a:chExt cx="1403497" cy="265814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5433237" y="3870251"/>
                <a:ext cx="127591" cy="233916"/>
              </a:xfrm>
              <a:custGeom>
                <a:avLst/>
                <a:gdLst>
                  <a:gd name="connsiteX0" fmla="*/ 127591 w 127591"/>
                  <a:gd name="connsiteY0" fmla="*/ 0 h 233916"/>
                  <a:gd name="connsiteX1" fmla="*/ 74428 w 127591"/>
                  <a:gd name="connsiteY1" fmla="*/ 21265 h 233916"/>
                  <a:gd name="connsiteX2" fmla="*/ 10633 w 127591"/>
                  <a:gd name="connsiteY2" fmla="*/ 85061 h 233916"/>
                  <a:gd name="connsiteX3" fmla="*/ 0 w 127591"/>
                  <a:gd name="connsiteY3" fmla="*/ 116958 h 233916"/>
                  <a:gd name="connsiteX4" fmla="*/ 10633 w 127591"/>
                  <a:gd name="connsiteY4" fmla="*/ 233916 h 23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591" h="233916">
                    <a:moveTo>
                      <a:pt x="127591" y="0"/>
                    </a:moveTo>
                    <a:cubicBezTo>
                      <a:pt x="109870" y="7088"/>
                      <a:pt x="89864" y="10039"/>
                      <a:pt x="74428" y="21265"/>
                    </a:cubicBezTo>
                    <a:cubicBezTo>
                      <a:pt x="50107" y="38953"/>
                      <a:pt x="10633" y="85061"/>
                      <a:pt x="10633" y="85061"/>
                    </a:cubicBezTo>
                    <a:cubicBezTo>
                      <a:pt x="7089" y="95693"/>
                      <a:pt x="0" y="105750"/>
                      <a:pt x="0" y="116958"/>
                    </a:cubicBezTo>
                    <a:cubicBezTo>
                      <a:pt x="0" y="156105"/>
                      <a:pt x="10633" y="233916"/>
                      <a:pt x="10633" y="233916"/>
                    </a:cubicBez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422605" y="3976577"/>
                <a:ext cx="276446" cy="148856"/>
              </a:xfrm>
              <a:custGeom>
                <a:avLst/>
                <a:gdLst>
                  <a:gd name="connsiteX0" fmla="*/ 0 w 276446"/>
                  <a:gd name="connsiteY0" fmla="*/ 0 h 148856"/>
                  <a:gd name="connsiteX1" fmla="*/ 223283 w 276446"/>
                  <a:gd name="connsiteY1" fmla="*/ 10632 h 148856"/>
                  <a:gd name="connsiteX2" fmla="*/ 255181 w 276446"/>
                  <a:gd name="connsiteY2" fmla="*/ 21265 h 148856"/>
                  <a:gd name="connsiteX3" fmla="*/ 276446 w 276446"/>
                  <a:gd name="connsiteY3" fmla="*/ 53163 h 148856"/>
                  <a:gd name="connsiteX4" fmla="*/ 233916 w 276446"/>
                  <a:gd name="connsiteY4" fmla="*/ 138223 h 148856"/>
                  <a:gd name="connsiteX5" fmla="*/ 212651 w 276446"/>
                  <a:gd name="connsiteY5" fmla="*/ 148856 h 14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6446" h="148856">
                    <a:moveTo>
                      <a:pt x="0" y="0"/>
                    </a:moveTo>
                    <a:cubicBezTo>
                      <a:pt x="74428" y="3544"/>
                      <a:pt x="149028" y="4444"/>
                      <a:pt x="223283" y="10632"/>
                    </a:cubicBezTo>
                    <a:cubicBezTo>
                      <a:pt x="234452" y="11563"/>
                      <a:pt x="246429" y="14263"/>
                      <a:pt x="255181" y="21265"/>
                    </a:cubicBezTo>
                    <a:cubicBezTo>
                      <a:pt x="265160" y="29248"/>
                      <a:pt x="269358" y="42530"/>
                      <a:pt x="276446" y="53163"/>
                    </a:cubicBezTo>
                    <a:cubicBezTo>
                      <a:pt x="262972" y="147488"/>
                      <a:pt x="290151" y="115728"/>
                      <a:pt x="233916" y="138223"/>
                    </a:cubicBezTo>
                    <a:cubicBezTo>
                      <a:pt x="226558" y="141166"/>
                      <a:pt x="219739" y="145312"/>
                      <a:pt x="212651" y="148856"/>
                    </a:cubicBez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6539024" y="3859619"/>
                <a:ext cx="223283" cy="244548"/>
              </a:xfrm>
              <a:custGeom>
                <a:avLst/>
                <a:gdLst>
                  <a:gd name="connsiteX0" fmla="*/ 191838 w 191838"/>
                  <a:gd name="connsiteY0" fmla="*/ 0 h 192448"/>
                  <a:gd name="connsiteX1" fmla="*/ 138675 w 191838"/>
                  <a:gd name="connsiteY1" fmla="*/ 42530 h 192448"/>
                  <a:gd name="connsiteX2" fmla="*/ 106778 w 191838"/>
                  <a:gd name="connsiteY2" fmla="*/ 74428 h 192448"/>
                  <a:gd name="connsiteX3" fmla="*/ 74880 w 191838"/>
                  <a:gd name="connsiteY3" fmla="*/ 95693 h 192448"/>
                  <a:gd name="connsiteX4" fmla="*/ 11084 w 191838"/>
                  <a:gd name="connsiteY4" fmla="*/ 159488 h 192448"/>
                  <a:gd name="connsiteX5" fmla="*/ 32350 w 191838"/>
                  <a:gd name="connsiteY5" fmla="*/ 191386 h 192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1838" h="192448">
                    <a:moveTo>
                      <a:pt x="191838" y="0"/>
                    </a:moveTo>
                    <a:cubicBezTo>
                      <a:pt x="174117" y="14177"/>
                      <a:pt x="155754" y="27586"/>
                      <a:pt x="138675" y="42530"/>
                    </a:cubicBezTo>
                    <a:cubicBezTo>
                      <a:pt x="127359" y="52432"/>
                      <a:pt x="118329" y="64802"/>
                      <a:pt x="106778" y="74428"/>
                    </a:cubicBezTo>
                    <a:cubicBezTo>
                      <a:pt x="96961" y="82609"/>
                      <a:pt x="83916" y="86657"/>
                      <a:pt x="74880" y="95693"/>
                    </a:cubicBezTo>
                    <a:cubicBezTo>
                      <a:pt x="-4251" y="174822"/>
                      <a:pt x="86258" y="109373"/>
                      <a:pt x="11084" y="159488"/>
                    </a:cubicBezTo>
                    <a:cubicBezTo>
                      <a:pt x="-2910" y="201473"/>
                      <a:pt x="-10756" y="191386"/>
                      <a:pt x="32350" y="191386"/>
                    </a:cubicBez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6677247" y="3955312"/>
                <a:ext cx="148855" cy="151072"/>
              </a:xfrm>
              <a:custGeom>
                <a:avLst/>
                <a:gdLst>
                  <a:gd name="connsiteX0" fmla="*/ 0 w 148855"/>
                  <a:gd name="connsiteY0" fmla="*/ 0 h 151072"/>
                  <a:gd name="connsiteX1" fmla="*/ 106325 w 148855"/>
                  <a:gd name="connsiteY1" fmla="*/ 127590 h 151072"/>
                  <a:gd name="connsiteX2" fmla="*/ 148855 w 148855"/>
                  <a:gd name="connsiteY2" fmla="*/ 127590 h 15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55" h="151072">
                    <a:moveTo>
                      <a:pt x="0" y="0"/>
                    </a:moveTo>
                    <a:cubicBezTo>
                      <a:pt x="35442" y="42530"/>
                      <a:pt x="68654" y="87021"/>
                      <a:pt x="106325" y="127590"/>
                    </a:cubicBezTo>
                    <a:cubicBezTo>
                      <a:pt x="139685" y="163516"/>
                      <a:pt x="135691" y="153919"/>
                      <a:pt x="148855" y="127590"/>
                    </a:cubicBez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829" y="2359661"/>
              <a:ext cx="2221467" cy="2221467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982" y="4437181"/>
            <a:ext cx="891984" cy="712531"/>
          </a:xfrm>
          <a:prstGeom prst="rect">
            <a:avLst/>
          </a:prstGeom>
        </p:spPr>
      </p:pic>
      <p:grpSp>
        <p:nvGrpSpPr>
          <p:cNvPr id="17" name="组合 7"/>
          <p:cNvGrpSpPr/>
          <p:nvPr/>
        </p:nvGrpSpPr>
        <p:grpSpPr>
          <a:xfrm>
            <a:off x="6402767" y="1772816"/>
            <a:ext cx="595423" cy="361507"/>
            <a:chOff x="5879805" y="2987749"/>
            <a:chExt cx="595423" cy="361507"/>
          </a:xfrm>
        </p:grpSpPr>
        <p:sp>
          <p:nvSpPr>
            <p:cNvPr id="4" name="任意多边形: 形状 3"/>
            <p:cNvSpPr/>
            <p:nvPr/>
          </p:nvSpPr>
          <p:spPr>
            <a:xfrm>
              <a:off x="5879805" y="3296089"/>
              <a:ext cx="95693" cy="53167"/>
            </a:xfrm>
            <a:custGeom>
              <a:avLst/>
              <a:gdLst>
                <a:gd name="connsiteX0" fmla="*/ 0 w 95693"/>
                <a:gd name="connsiteY0" fmla="*/ 10637 h 53167"/>
                <a:gd name="connsiteX1" fmla="*/ 53162 w 95693"/>
                <a:gd name="connsiteY1" fmla="*/ 4 h 53167"/>
                <a:gd name="connsiteX2" fmla="*/ 85060 w 95693"/>
                <a:gd name="connsiteY2" fmla="*/ 10637 h 53167"/>
                <a:gd name="connsiteX3" fmla="*/ 21265 w 95693"/>
                <a:gd name="connsiteY3" fmla="*/ 42534 h 53167"/>
                <a:gd name="connsiteX4" fmla="*/ 53162 w 95693"/>
                <a:gd name="connsiteY4" fmla="*/ 53167 h 53167"/>
                <a:gd name="connsiteX5" fmla="*/ 85060 w 95693"/>
                <a:gd name="connsiteY5" fmla="*/ 42534 h 53167"/>
                <a:gd name="connsiteX6" fmla="*/ 95693 w 95693"/>
                <a:gd name="connsiteY6" fmla="*/ 42534 h 5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93" h="53167">
                  <a:moveTo>
                    <a:pt x="0" y="10637"/>
                  </a:moveTo>
                  <a:cubicBezTo>
                    <a:pt x="17721" y="7093"/>
                    <a:pt x="35090" y="4"/>
                    <a:pt x="53162" y="4"/>
                  </a:cubicBezTo>
                  <a:cubicBezTo>
                    <a:pt x="64370" y="4"/>
                    <a:pt x="85060" y="-571"/>
                    <a:pt x="85060" y="10637"/>
                  </a:cubicBezTo>
                  <a:cubicBezTo>
                    <a:pt x="85060" y="24378"/>
                    <a:pt x="29131" y="39912"/>
                    <a:pt x="21265" y="42534"/>
                  </a:cubicBezTo>
                  <a:cubicBezTo>
                    <a:pt x="31897" y="46078"/>
                    <a:pt x="41954" y="53167"/>
                    <a:pt x="53162" y="53167"/>
                  </a:cubicBezTo>
                  <a:cubicBezTo>
                    <a:pt x="64370" y="53167"/>
                    <a:pt x="74187" y="45252"/>
                    <a:pt x="85060" y="42534"/>
                  </a:cubicBezTo>
                  <a:cubicBezTo>
                    <a:pt x="88499" y="41674"/>
                    <a:pt x="92149" y="42534"/>
                    <a:pt x="95693" y="42534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6039293" y="3253563"/>
              <a:ext cx="159488" cy="64854"/>
            </a:xfrm>
            <a:custGeom>
              <a:avLst/>
              <a:gdLst>
                <a:gd name="connsiteX0" fmla="*/ 0 w 159488"/>
                <a:gd name="connsiteY0" fmla="*/ 0 h 64854"/>
                <a:gd name="connsiteX1" fmla="*/ 85060 w 159488"/>
                <a:gd name="connsiteY1" fmla="*/ 10632 h 64854"/>
                <a:gd name="connsiteX2" fmla="*/ 74428 w 159488"/>
                <a:gd name="connsiteY2" fmla="*/ 42530 h 64854"/>
                <a:gd name="connsiteX3" fmla="*/ 42530 w 159488"/>
                <a:gd name="connsiteY3" fmla="*/ 53163 h 64854"/>
                <a:gd name="connsiteX4" fmla="*/ 159488 w 159488"/>
                <a:gd name="connsiteY4" fmla="*/ 63795 h 6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88" h="64854">
                  <a:moveTo>
                    <a:pt x="0" y="0"/>
                  </a:moveTo>
                  <a:cubicBezTo>
                    <a:pt x="28353" y="3544"/>
                    <a:pt x="60251" y="-3545"/>
                    <a:pt x="85060" y="10632"/>
                  </a:cubicBezTo>
                  <a:cubicBezTo>
                    <a:pt x="94791" y="16193"/>
                    <a:pt x="82353" y="34605"/>
                    <a:pt x="74428" y="42530"/>
                  </a:cubicBezTo>
                  <a:cubicBezTo>
                    <a:pt x="66503" y="50455"/>
                    <a:pt x="53163" y="49619"/>
                    <a:pt x="42530" y="53163"/>
                  </a:cubicBezTo>
                  <a:cubicBezTo>
                    <a:pt x="109129" y="69812"/>
                    <a:pt x="70447" y="63795"/>
                    <a:pt x="159488" y="63795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6177516" y="3168485"/>
              <a:ext cx="148856" cy="78441"/>
            </a:xfrm>
            <a:custGeom>
              <a:avLst/>
              <a:gdLst>
                <a:gd name="connsiteX0" fmla="*/ 0 w 148856"/>
                <a:gd name="connsiteY0" fmla="*/ 10650 h 78441"/>
                <a:gd name="connsiteX1" fmla="*/ 85061 w 148856"/>
                <a:gd name="connsiteY1" fmla="*/ 10650 h 78441"/>
                <a:gd name="connsiteX2" fmla="*/ 95693 w 148856"/>
                <a:gd name="connsiteY2" fmla="*/ 42548 h 78441"/>
                <a:gd name="connsiteX3" fmla="*/ 148856 w 148856"/>
                <a:gd name="connsiteY3" fmla="*/ 74445 h 7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856" h="78441">
                  <a:moveTo>
                    <a:pt x="0" y="10650"/>
                  </a:moveTo>
                  <a:cubicBezTo>
                    <a:pt x="20221" y="6606"/>
                    <a:pt x="63264" y="-11147"/>
                    <a:pt x="85061" y="10650"/>
                  </a:cubicBezTo>
                  <a:cubicBezTo>
                    <a:pt x="92986" y="18575"/>
                    <a:pt x="92149" y="31915"/>
                    <a:pt x="95693" y="42548"/>
                  </a:cubicBezTo>
                  <a:cubicBezTo>
                    <a:pt x="60666" y="95088"/>
                    <a:pt x="61649" y="74445"/>
                    <a:pt x="148856" y="74445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6273209" y="2987749"/>
              <a:ext cx="202019" cy="138223"/>
            </a:xfrm>
            <a:custGeom>
              <a:avLst/>
              <a:gdLst>
                <a:gd name="connsiteX0" fmla="*/ 0 w 202019"/>
                <a:gd name="connsiteY0" fmla="*/ 21265 h 138223"/>
                <a:gd name="connsiteX1" fmla="*/ 53163 w 202019"/>
                <a:gd name="connsiteY1" fmla="*/ 0 h 138223"/>
                <a:gd name="connsiteX2" fmla="*/ 116958 w 202019"/>
                <a:gd name="connsiteY2" fmla="*/ 21265 h 138223"/>
                <a:gd name="connsiteX3" fmla="*/ 106326 w 202019"/>
                <a:gd name="connsiteY3" fmla="*/ 53163 h 138223"/>
                <a:gd name="connsiteX4" fmla="*/ 42531 w 202019"/>
                <a:gd name="connsiteY4" fmla="*/ 95693 h 138223"/>
                <a:gd name="connsiteX5" fmla="*/ 31898 w 202019"/>
                <a:gd name="connsiteY5" fmla="*/ 127591 h 138223"/>
                <a:gd name="connsiteX6" fmla="*/ 63796 w 202019"/>
                <a:gd name="connsiteY6" fmla="*/ 138223 h 138223"/>
                <a:gd name="connsiteX7" fmla="*/ 138224 w 202019"/>
                <a:gd name="connsiteY7" fmla="*/ 127591 h 138223"/>
                <a:gd name="connsiteX8" fmla="*/ 202019 w 202019"/>
                <a:gd name="connsiteY8" fmla="*/ 106325 h 13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019" h="138223">
                  <a:moveTo>
                    <a:pt x="0" y="21265"/>
                  </a:moveTo>
                  <a:cubicBezTo>
                    <a:pt x="17721" y="14177"/>
                    <a:pt x="34077" y="0"/>
                    <a:pt x="53163" y="0"/>
                  </a:cubicBezTo>
                  <a:cubicBezTo>
                    <a:pt x="75578" y="0"/>
                    <a:pt x="116958" y="21265"/>
                    <a:pt x="116958" y="21265"/>
                  </a:cubicBezTo>
                  <a:cubicBezTo>
                    <a:pt x="113414" y="31898"/>
                    <a:pt x="114251" y="45238"/>
                    <a:pt x="106326" y="53163"/>
                  </a:cubicBezTo>
                  <a:cubicBezTo>
                    <a:pt x="88254" y="71235"/>
                    <a:pt x="42531" y="95693"/>
                    <a:pt x="42531" y="95693"/>
                  </a:cubicBezTo>
                  <a:cubicBezTo>
                    <a:pt x="38987" y="106326"/>
                    <a:pt x="26886" y="117566"/>
                    <a:pt x="31898" y="127591"/>
                  </a:cubicBezTo>
                  <a:cubicBezTo>
                    <a:pt x="36910" y="137616"/>
                    <a:pt x="52588" y="138223"/>
                    <a:pt x="63796" y="138223"/>
                  </a:cubicBezTo>
                  <a:cubicBezTo>
                    <a:pt x="88857" y="138223"/>
                    <a:pt x="113567" y="132074"/>
                    <a:pt x="138224" y="127591"/>
                  </a:cubicBezTo>
                  <a:cubicBezTo>
                    <a:pt x="177680" y="120417"/>
                    <a:pt x="173521" y="120575"/>
                    <a:pt x="202019" y="106325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1115616" y="3645024"/>
            <a:ext cx="604867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495044" y="6095041"/>
            <a:ext cx="5099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28024" y="3289937"/>
            <a:ext cx="638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0039" y="1186702"/>
            <a:ext cx="380953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否？请予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鄙人“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saygoodbye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个字母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云形 13"/>
          <p:cNvSpPr/>
          <p:nvPr/>
        </p:nvSpPr>
        <p:spPr>
          <a:xfrm>
            <a:off x="4959880" y="412012"/>
            <a:ext cx="3212520" cy="1462683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427213" y="903583"/>
            <a:ext cx="31959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 Du wants these 10 </a:t>
            </a:r>
            <a:r>
              <a:rPr lang="en-US" altLang="zh-CN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letters:“saygoodbye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 rot="19882356">
            <a:off x="4533037" y="5123042"/>
            <a:ext cx="665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给你</a:t>
            </a:r>
            <a:endParaRPr lang="zh-CN" altLang="zh-CN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4597400" y="5085184"/>
            <a:ext cx="478656" cy="1726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cxnSpLocks/>
          </p:cNvCxnSpPr>
          <p:nvPr/>
        </p:nvCxnSpPr>
        <p:spPr>
          <a:xfrm flipH="1">
            <a:off x="4802882" y="5237584"/>
            <a:ext cx="425574" cy="37984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403648" y="3328692"/>
            <a:ext cx="5099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645005" y="6095041"/>
            <a:ext cx="638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91" y="4551623"/>
            <a:ext cx="1165377" cy="151216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971600" y="4486407"/>
            <a:ext cx="1314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这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.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.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.</a:t>
            </a:r>
            <a:endParaRPr lang="zh-CN" altLang="zh-CN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195736" y="4762588"/>
            <a:ext cx="0" cy="23035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267744" y="4748256"/>
            <a:ext cx="0" cy="23035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339752" y="4725144"/>
            <a:ext cx="0" cy="23035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剪去对角 49"/>
          <p:cNvSpPr/>
          <p:nvPr/>
        </p:nvSpPr>
        <p:spPr>
          <a:xfrm rot="802801">
            <a:off x="3897162" y="4250172"/>
            <a:ext cx="1008112" cy="509256"/>
          </a:xfrm>
          <a:prstGeom prst="snip2Diag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806083">
            <a:off x="3868057" y="4353501"/>
            <a:ext cx="11724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saygoodbye</a:t>
            </a:r>
            <a:endParaRPr lang="zh-CN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标题 1"/>
          <p:cNvSpPr>
            <a:spLocks noGrp="1"/>
          </p:cNvSpPr>
          <p:nvPr>
            <p:ph type="title"/>
          </p:nvPr>
        </p:nvSpPr>
        <p:spPr>
          <a:xfrm>
            <a:off x="540547" y="-1184"/>
            <a:ext cx="7467600" cy="11430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心脏滴血</a:t>
            </a:r>
            <a:r>
              <a:rPr lang="zh-CN" altLang="en-US" sz="4400" dirty="0" smtClean="0"/>
              <a:t>漏洞例子</a:t>
            </a:r>
            <a:endParaRPr lang="zh-CN" alt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168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云形 35"/>
          <p:cNvSpPr/>
          <p:nvPr/>
        </p:nvSpPr>
        <p:spPr>
          <a:xfrm>
            <a:off x="470932" y="4317687"/>
            <a:ext cx="1609501" cy="956445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32" y="4307230"/>
            <a:ext cx="1680886" cy="14639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42202"/>
            <a:ext cx="1165377" cy="1512168"/>
          </a:xfrm>
          <a:prstGeom prst="rect">
            <a:avLst/>
          </a:prstGeom>
        </p:spPr>
      </p:pic>
      <p:grpSp>
        <p:nvGrpSpPr>
          <p:cNvPr id="3" name="组合 20"/>
          <p:cNvGrpSpPr/>
          <p:nvPr/>
        </p:nvGrpSpPr>
        <p:grpSpPr>
          <a:xfrm>
            <a:off x="5220072" y="1774099"/>
            <a:ext cx="1285363" cy="1285363"/>
            <a:chOff x="5014829" y="2359661"/>
            <a:chExt cx="2221467" cy="2221467"/>
          </a:xfrm>
        </p:grpSpPr>
        <p:grpSp>
          <p:nvGrpSpPr>
            <p:cNvPr id="8" name="组合 19"/>
            <p:cNvGrpSpPr/>
            <p:nvPr/>
          </p:nvGrpSpPr>
          <p:grpSpPr>
            <a:xfrm>
              <a:off x="5422605" y="3859619"/>
              <a:ext cx="1403497" cy="265814"/>
              <a:chOff x="5422605" y="3859619"/>
              <a:chExt cx="1403497" cy="265814"/>
            </a:xfrm>
          </p:grpSpPr>
          <p:sp>
            <p:nvSpPr>
              <p:cNvPr id="15" name="任意多边形: 形状 14"/>
              <p:cNvSpPr/>
              <p:nvPr/>
            </p:nvSpPr>
            <p:spPr>
              <a:xfrm>
                <a:off x="5433237" y="3870251"/>
                <a:ext cx="127591" cy="233916"/>
              </a:xfrm>
              <a:custGeom>
                <a:avLst/>
                <a:gdLst>
                  <a:gd name="connsiteX0" fmla="*/ 127591 w 127591"/>
                  <a:gd name="connsiteY0" fmla="*/ 0 h 233916"/>
                  <a:gd name="connsiteX1" fmla="*/ 74428 w 127591"/>
                  <a:gd name="connsiteY1" fmla="*/ 21265 h 233916"/>
                  <a:gd name="connsiteX2" fmla="*/ 10633 w 127591"/>
                  <a:gd name="connsiteY2" fmla="*/ 85061 h 233916"/>
                  <a:gd name="connsiteX3" fmla="*/ 0 w 127591"/>
                  <a:gd name="connsiteY3" fmla="*/ 116958 h 233916"/>
                  <a:gd name="connsiteX4" fmla="*/ 10633 w 127591"/>
                  <a:gd name="connsiteY4" fmla="*/ 233916 h 23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591" h="233916">
                    <a:moveTo>
                      <a:pt x="127591" y="0"/>
                    </a:moveTo>
                    <a:cubicBezTo>
                      <a:pt x="109870" y="7088"/>
                      <a:pt x="89864" y="10039"/>
                      <a:pt x="74428" y="21265"/>
                    </a:cubicBezTo>
                    <a:cubicBezTo>
                      <a:pt x="50107" y="38953"/>
                      <a:pt x="10633" y="85061"/>
                      <a:pt x="10633" y="85061"/>
                    </a:cubicBezTo>
                    <a:cubicBezTo>
                      <a:pt x="7089" y="95693"/>
                      <a:pt x="0" y="105750"/>
                      <a:pt x="0" y="116958"/>
                    </a:cubicBezTo>
                    <a:cubicBezTo>
                      <a:pt x="0" y="156105"/>
                      <a:pt x="10633" y="233916"/>
                      <a:pt x="10633" y="233916"/>
                    </a:cubicBez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5422605" y="3976577"/>
                <a:ext cx="276446" cy="148856"/>
              </a:xfrm>
              <a:custGeom>
                <a:avLst/>
                <a:gdLst>
                  <a:gd name="connsiteX0" fmla="*/ 0 w 276446"/>
                  <a:gd name="connsiteY0" fmla="*/ 0 h 148856"/>
                  <a:gd name="connsiteX1" fmla="*/ 223283 w 276446"/>
                  <a:gd name="connsiteY1" fmla="*/ 10632 h 148856"/>
                  <a:gd name="connsiteX2" fmla="*/ 255181 w 276446"/>
                  <a:gd name="connsiteY2" fmla="*/ 21265 h 148856"/>
                  <a:gd name="connsiteX3" fmla="*/ 276446 w 276446"/>
                  <a:gd name="connsiteY3" fmla="*/ 53163 h 148856"/>
                  <a:gd name="connsiteX4" fmla="*/ 233916 w 276446"/>
                  <a:gd name="connsiteY4" fmla="*/ 138223 h 148856"/>
                  <a:gd name="connsiteX5" fmla="*/ 212651 w 276446"/>
                  <a:gd name="connsiteY5" fmla="*/ 148856 h 14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6446" h="148856">
                    <a:moveTo>
                      <a:pt x="0" y="0"/>
                    </a:moveTo>
                    <a:cubicBezTo>
                      <a:pt x="74428" y="3544"/>
                      <a:pt x="149028" y="4444"/>
                      <a:pt x="223283" y="10632"/>
                    </a:cubicBezTo>
                    <a:cubicBezTo>
                      <a:pt x="234452" y="11563"/>
                      <a:pt x="246429" y="14263"/>
                      <a:pt x="255181" y="21265"/>
                    </a:cubicBezTo>
                    <a:cubicBezTo>
                      <a:pt x="265160" y="29248"/>
                      <a:pt x="269358" y="42530"/>
                      <a:pt x="276446" y="53163"/>
                    </a:cubicBezTo>
                    <a:cubicBezTo>
                      <a:pt x="262972" y="147488"/>
                      <a:pt x="290151" y="115728"/>
                      <a:pt x="233916" y="138223"/>
                    </a:cubicBezTo>
                    <a:cubicBezTo>
                      <a:pt x="226558" y="141166"/>
                      <a:pt x="219739" y="145312"/>
                      <a:pt x="212651" y="148856"/>
                    </a:cubicBez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6539024" y="3859619"/>
                <a:ext cx="223283" cy="244548"/>
              </a:xfrm>
              <a:custGeom>
                <a:avLst/>
                <a:gdLst>
                  <a:gd name="connsiteX0" fmla="*/ 191838 w 191838"/>
                  <a:gd name="connsiteY0" fmla="*/ 0 h 192448"/>
                  <a:gd name="connsiteX1" fmla="*/ 138675 w 191838"/>
                  <a:gd name="connsiteY1" fmla="*/ 42530 h 192448"/>
                  <a:gd name="connsiteX2" fmla="*/ 106778 w 191838"/>
                  <a:gd name="connsiteY2" fmla="*/ 74428 h 192448"/>
                  <a:gd name="connsiteX3" fmla="*/ 74880 w 191838"/>
                  <a:gd name="connsiteY3" fmla="*/ 95693 h 192448"/>
                  <a:gd name="connsiteX4" fmla="*/ 11084 w 191838"/>
                  <a:gd name="connsiteY4" fmla="*/ 159488 h 192448"/>
                  <a:gd name="connsiteX5" fmla="*/ 32350 w 191838"/>
                  <a:gd name="connsiteY5" fmla="*/ 191386 h 192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1838" h="192448">
                    <a:moveTo>
                      <a:pt x="191838" y="0"/>
                    </a:moveTo>
                    <a:cubicBezTo>
                      <a:pt x="174117" y="14177"/>
                      <a:pt x="155754" y="27586"/>
                      <a:pt x="138675" y="42530"/>
                    </a:cubicBezTo>
                    <a:cubicBezTo>
                      <a:pt x="127359" y="52432"/>
                      <a:pt x="118329" y="64802"/>
                      <a:pt x="106778" y="74428"/>
                    </a:cubicBezTo>
                    <a:cubicBezTo>
                      <a:pt x="96961" y="82609"/>
                      <a:pt x="83916" y="86657"/>
                      <a:pt x="74880" y="95693"/>
                    </a:cubicBezTo>
                    <a:cubicBezTo>
                      <a:pt x="-4251" y="174822"/>
                      <a:pt x="86258" y="109373"/>
                      <a:pt x="11084" y="159488"/>
                    </a:cubicBezTo>
                    <a:cubicBezTo>
                      <a:pt x="-2910" y="201473"/>
                      <a:pt x="-10756" y="191386"/>
                      <a:pt x="32350" y="191386"/>
                    </a:cubicBez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6677247" y="3955312"/>
                <a:ext cx="148855" cy="151072"/>
              </a:xfrm>
              <a:custGeom>
                <a:avLst/>
                <a:gdLst>
                  <a:gd name="connsiteX0" fmla="*/ 0 w 148855"/>
                  <a:gd name="connsiteY0" fmla="*/ 0 h 151072"/>
                  <a:gd name="connsiteX1" fmla="*/ 106325 w 148855"/>
                  <a:gd name="connsiteY1" fmla="*/ 127590 h 151072"/>
                  <a:gd name="connsiteX2" fmla="*/ 148855 w 148855"/>
                  <a:gd name="connsiteY2" fmla="*/ 127590 h 15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55" h="151072">
                    <a:moveTo>
                      <a:pt x="0" y="0"/>
                    </a:moveTo>
                    <a:cubicBezTo>
                      <a:pt x="35442" y="42530"/>
                      <a:pt x="68654" y="87021"/>
                      <a:pt x="106325" y="127590"/>
                    </a:cubicBezTo>
                    <a:cubicBezTo>
                      <a:pt x="139685" y="163516"/>
                      <a:pt x="135691" y="153919"/>
                      <a:pt x="148855" y="127590"/>
                    </a:cubicBez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829" y="2359661"/>
              <a:ext cx="2221467" cy="2221467"/>
            </a:xfrm>
            <a:prstGeom prst="rect">
              <a:avLst/>
            </a:prstGeom>
          </p:spPr>
        </p:pic>
      </p:grpSp>
      <p:grpSp>
        <p:nvGrpSpPr>
          <p:cNvPr id="9" name="组合 22"/>
          <p:cNvGrpSpPr/>
          <p:nvPr/>
        </p:nvGrpSpPr>
        <p:grpSpPr>
          <a:xfrm>
            <a:off x="5292080" y="4749534"/>
            <a:ext cx="1285363" cy="1285363"/>
            <a:chOff x="5014829" y="2359661"/>
            <a:chExt cx="2221467" cy="2221467"/>
          </a:xfrm>
        </p:grpSpPr>
        <p:grpSp>
          <p:nvGrpSpPr>
            <p:cNvPr id="17" name="组合 23"/>
            <p:cNvGrpSpPr/>
            <p:nvPr/>
          </p:nvGrpSpPr>
          <p:grpSpPr>
            <a:xfrm>
              <a:off x="5422605" y="3859619"/>
              <a:ext cx="1403497" cy="265814"/>
              <a:chOff x="5422605" y="3859619"/>
              <a:chExt cx="1403497" cy="265814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5433237" y="3870251"/>
                <a:ext cx="127591" cy="233916"/>
              </a:xfrm>
              <a:custGeom>
                <a:avLst/>
                <a:gdLst>
                  <a:gd name="connsiteX0" fmla="*/ 127591 w 127591"/>
                  <a:gd name="connsiteY0" fmla="*/ 0 h 233916"/>
                  <a:gd name="connsiteX1" fmla="*/ 74428 w 127591"/>
                  <a:gd name="connsiteY1" fmla="*/ 21265 h 233916"/>
                  <a:gd name="connsiteX2" fmla="*/ 10633 w 127591"/>
                  <a:gd name="connsiteY2" fmla="*/ 85061 h 233916"/>
                  <a:gd name="connsiteX3" fmla="*/ 0 w 127591"/>
                  <a:gd name="connsiteY3" fmla="*/ 116958 h 233916"/>
                  <a:gd name="connsiteX4" fmla="*/ 10633 w 127591"/>
                  <a:gd name="connsiteY4" fmla="*/ 233916 h 23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591" h="233916">
                    <a:moveTo>
                      <a:pt x="127591" y="0"/>
                    </a:moveTo>
                    <a:cubicBezTo>
                      <a:pt x="109870" y="7088"/>
                      <a:pt x="89864" y="10039"/>
                      <a:pt x="74428" y="21265"/>
                    </a:cubicBezTo>
                    <a:cubicBezTo>
                      <a:pt x="50107" y="38953"/>
                      <a:pt x="10633" y="85061"/>
                      <a:pt x="10633" y="85061"/>
                    </a:cubicBezTo>
                    <a:cubicBezTo>
                      <a:pt x="7089" y="95693"/>
                      <a:pt x="0" y="105750"/>
                      <a:pt x="0" y="116958"/>
                    </a:cubicBezTo>
                    <a:cubicBezTo>
                      <a:pt x="0" y="156105"/>
                      <a:pt x="10633" y="233916"/>
                      <a:pt x="10633" y="233916"/>
                    </a:cubicBez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422605" y="3976577"/>
                <a:ext cx="276446" cy="148856"/>
              </a:xfrm>
              <a:custGeom>
                <a:avLst/>
                <a:gdLst>
                  <a:gd name="connsiteX0" fmla="*/ 0 w 276446"/>
                  <a:gd name="connsiteY0" fmla="*/ 0 h 148856"/>
                  <a:gd name="connsiteX1" fmla="*/ 223283 w 276446"/>
                  <a:gd name="connsiteY1" fmla="*/ 10632 h 148856"/>
                  <a:gd name="connsiteX2" fmla="*/ 255181 w 276446"/>
                  <a:gd name="connsiteY2" fmla="*/ 21265 h 148856"/>
                  <a:gd name="connsiteX3" fmla="*/ 276446 w 276446"/>
                  <a:gd name="connsiteY3" fmla="*/ 53163 h 148856"/>
                  <a:gd name="connsiteX4" fmla="*/ 233916 w 276446"/>
                  <a:gd name="connsiteY4" fmla="*/ 138223 h 148856"/>
                  <a:gd name="connsiteX5" fmla="*/ 212651 w 276446"/>
                  <a:gd name="connsiteY5" fmla="*/ 148856 h 14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6446" h="148856">
                    <a:moveTo>
                      <a:pt x="0" y="0"/>
                    </a:moveTo>
                    <a:cubicBezTo>
                      <a:pt x="74428" y="3544"/>
                      <a:pt x="149028" y="4444"/>
                      <a:pt x="223283" y="10632"/>
                    </a:cubicBezTo>
                    <a:cubicBezTo>
                      <a:pt x="234452" y="11563"/>
                      <a:pt x="246429" y="14263"/>
                      <a:pt x="255181" y="21265"/>
                    </a:cubicBezTo>
                    <a:cubicBezTo>
                      <a:pt x="265160" y="29248"/>
                      <a:pt x="269358" y="42530"/>
                      <a:pt x="276446" y="53163"/>
                    </a:cubicBezTo>
                    <a:cubicBezTo>
                      <a:pt x="262972" y="147488"/>
                      <a:pt x="290151" y="115728"/>
                      <a:pt x="233916" y="138223"/>
                    </a:cubicBezTo>
                    <a:cubicBezTo>
                      <a:pt x="226558" y="141166"/>
                      <a:pt x="219739" y="145312"/>
                      <a:pt x="212651" y="148856"/>
                    </a:cubicBez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6539024" y="3859619"/>
                <a:ext cx="223283" cy="244548"/>
              </a:xfrm>
              <a:custGeom>
                <a:avLst/>
                <a:gdLst>
                  <a:gd name="connsiteX0" fmla="*/ 191838 w 191838"/>
                  <a:gd name="connsiteY0" fmla="*/ 0 h 192448"/>
                  <a:gd name="connsiteX1" fmla="*/ 138675 w 191838"/>
                  <a:gd name="connsiteY1" fmla="*/ 42530 h 192448"/>
                  <a:gd name="connsiteX2" fmla="*/ 106778 w 191838"/>
                  <a:gd name="connsiteY2" fmla="*/ 74428 h 192448"/>
                  <a:gd name="connsiteX3" fmla="*/ 74880 w 191838"/>
                  <a:gd name="connsiteY3" fmla="*/ 95693 h 192448"/>
                  <a:gd name="connsiteX4" fmla="*/ 11084 w 191838"/>
                  <a:gd name="connsiteY4" fmla="*/ 159488 h 192448"/>
                  <a:gd name="connsiteX5" fmla="*/ 32350 w 191838"/>
                  <a:gd name="connsiteY5" fmla="*/ 191386 h 192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1838" h="192448">
                    <a:moveTo>
                      <a:pt x="191838" y="0"/>
                    </a:moveTo>
                    <a:cubicBezTo>
                      <a:pt x="174117" y="14177"/>
                      <a:pt x="155754" y="27586"/>
                      <a:pt x="138675" y="42530"/>
                    </a:cubicBezTo>
                    <a:cubicBezTo>
                      <a:pt x="127359" y="52432"/>
                      <a:pt x="118329" y="64802"/>
                      <a:pt x="106778" y="74428"/>
                    </a:cubicBezTo>
                    <a:cubicBezTo>
                      <a:pt x="96961" y="82609"/>
                      <a:pt x="83916" y="86657"/>
                      <a:pt x="74880" y="95693"/>
                    </a:cubicBezTo>
                    <a:cubicBezTo>
                      <a:pt x="-4251" y="174822"/>
                      <a:pt x="86258" y="109373"/>
                      <a:pt x="11084" y="159488"/>
                    </a:cubicBezTo>
                    <a:cubicBezTo>
                      <a:pt x="-2910" y="201473"/>
                      <a:pt x="-10756" y="191386"/>
                      <a:pt x="32350" y="191386"/>
                    </a:cubicBez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6677247" y="3955312"/>
                <a:ext cx="148855" cy="151072"/>
              </a:xfrm>
              <a:custGeom>
                <a:avLst/>
                <a:gdLst>
                  <a:gd name="connsiteX0" fmla="*/ 0 w 148855"/>
                  <a:gd name="connsiteY0" fmla="*/ 0 h 151072"/>
                  <a:gd name="connsiteX1" fmla="*/ 106325 w 148855"/>
                  <a:gd name="connsiteY1" fmla="*/ 127590 h 151072"/>
                  <a:gd name="connsiteX2" fmla="*/ 148855 w 148855"/>
                  <a:gd name="connsiteY2" fmla="*/ 127590 h 15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55" h="151072">
                    <a:moveTo>
                      <a:pt x="0" y="0"/>
                    </a:moveTo>
                    <a:cubicBezTo>
                      <a:pt x="35442" y="42530"/>
                      <a:pt x="68654" y="87021"/>
                      <a:pt x="106325" y="127590"/>
                    </a:cubicBezTo>
                    <a:cubicBezTo>
                      <a:pt x="139685" y="163516"/>
                      <a:pt x="135691" y="153919"/>
                      <a:pt x="148855" y="127590"/>
                    </a:cubicBez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829" y="2359661"/>
              <a:ext cx="2221467" cy="2221467"/>
            </a:xfrm>
            <a:prstGeom prst="rect">
              <a:avLst/>
            </a:prstGeom>
          </p:spPr>
        </p:pic>
      </p:grpSp>
      <p:grpSp>
        <p:nvGrpSpPr>
          <p:cNvPr id="20" name="组合 7"/>
          <p:cNvGrpSpPr/>
          <p:nvPr/>
        </p:nvGrpSpPr>
        <p:grpSpPr>
          <a:xfrm>
            <a:off x="6402767" y="1772816"/>
            <a:ext cx="595423" cy="361507"/>
            <a:chOff x="5879805" y="2987749"/>
            <a:chExt cx="595423" cy="361507"/>
          </a:xfrm>
        </p:grpSpPr>
        <p:sp>
          <p:nvSpPr>
            <p:cNvPr id="4" name="任意多边形: 形状 3"/>
            <p:cNvSpPr/>
            <p:nvPr/>
          </p:nvSpPr>
          <p:spPr>
            <a:xfrm>
              <a:off x="5879805" y="3296089"/>
              <a:ext cx="95693" cy="53167"/>
            </a:xfrm>
            <a:custGeom>
              <a:avLst/>
              <a:gdLst>
                <a:gd name="connsiteX0" fmla="*/ 0 w 95693"/>
                <a:gd name="connsiteY0" fmla="*/ 10637 h 53167"/>
                <a:gd name="connsiteX1" fmla="*/ 53162 w 95693"/>
                <a:gd name="connsiteY1" fmla="*/ 4 h 53167"/>
                <a:gd name="connsiteX2" fmla="*/ 85060 w 95693"/>
                <a:gd name="connsiteY2" fmla="*/ 10637 h 53167"/>
                <a:gd name="connsiteX3" fmla="*/ 21265 w 95693"/>
                <a:gd name="connsiteY3" fmla="*/ 42534 h 53167"/>
                <a:gd name="connsiteX4" fmla="*/ 53162 w 95693"/>
                <a:gd name="connsiteY4" fmla="*/ 53167 h 53167"/>
                <a:gd name="connsiteX5" fmla="*/ 85060 w 95693"/>
                <a:gd name="connsiteY5" fmla="*/ 42534 h 53167"/>
                <a:gd name="connsiteX6" fmla="*/ 95693 w 95693"/>
                <a:gd name="connsiteY6" fmla="*/ 42534 h 5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93" h="53167">
                  <a:moveTo>
                    <a:pt x="0" y="10637"/>
                  </a:moveTo>
                  <a:cubicBezTo>
                    <a:pt x="17721" y="7093"/>
                    <a:pt x="35090" y="4"/>
                    <a:pt x="53162" y="4"/>
                  </a:cubicBezTo>
                  <a:cubicBezTo>
                    <a:pt x="64370" y="4"/>
                    <a:pt x="85060" y="-571"/>
                    <a:pt x="85060" y="10637"/>
                  </a:cubicBezTo>
                  <a:cubicBezTo>
                    <a:pt x="85060" y="24378"/>
                    <a:pt x="29131" y="39912"/>
                    <a:pt x="21265" y="42534"/>
                  </a:cubicBezTo>
                  <a:cubicBezTo>
                    <a:pt x="31897" y="46078"/>
                    <a:pt x="41954" y="53167"/>
                    <a:pt x="53162" y="53167"/>
                  </a:cubicBezTo>
                  <a:cubicBezTo>
                    <a:pt x="64370" y="53167"/>
                    <a:pt x="74187" y="45252"/>
                    <a:pt x="85060" y="42534"/>
                  </a:cubicBezTo>
                  <a:cubicBezTo>
                    <a:pt x="88499" y="41674"/>
                    <a:pt x="92149" y="42534"/>
                    <a:pt x="95693" y="42534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6039293" y="3253563"/>
              <a:ext cx="159488" cy="64854"/>
            </a:xfrm>
            <a:custGeom>
              <a:avLst/>
              <a:gdLst>
                <a:gd name="connsiteX0" fmla="*/ 0 w 159488"/>
                <a:gd name="connsiteY0" fmla="*/ 0 h 64854"/>
                <a:gd name="connsiteX1" fmla="*/ 85060 w 159488"/>
                <a:gd name="connsiteY1" fmla="*/ 10632 h 64854"/>
                <a:gd name="connsiteX2" fmla="*/ 74428 w 159488"/>
                <a:gd name="connsiteY2" fmla="*/ 42530 h 64854"/>
                <a:gd name="connsiteX3" fmla="*/ 42530 w 159488"/>
                <a:gd name="connsiteY3" fmla="*/ 53163 h 64854"/>
                <a:gd name="connsiteX4" fmla="*/ 159488 w 159488"/>
                <a:gd name="connsiteY4" fmla="*/ 63795 h 6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88" h="64854">
                  <a:moveTo>
                    <a:pt x="0" y="0"/>
                  </a:moveTo>
                  <a:cubicBezTo>
                    <a:pt x="28353" y="3544"/>
                    <a:pt x="60251" y="-3545"/>
                    <a:pt x="85060" y="10632"/>
                  </a:cubicBezTo>
                  <a:cubicBezTo>
                    <a:pt x="94791" y="16193"/>
                    <a:pt x="82353" y="34605"/>
                    <a:pt x="74428" y="42530"/>
                  </a:cubicBezTo>
                  <a:cubicBezTo>
                    <a:pt x="66503" y="50455"/>
                    <a:pt x="53163" y="49619"/>
                    <a:pt x="42530" y="53163"/>
                  </a:cubicBezTo>
                  <a:cubicBezTo>
                    <a:pt x="109129" y="69812"/>
                    <a:pt x="70447" y="63795"/>
                    <a:pt x="159488" y="63795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6177516" y="3168485"/>
              <a:ext cx="148856" cy="78441"/>
            </a:xfrm>
            <a:custGeom>
              <a:avLst/>
              <a:gdLst>
                <a:gd name="connsiteX0" fmla="*/ 0 w 148856"/>
                <a:gd name="connsiteY0" fmla="*/ 10650 h 78441"/>
                <a:gd name="connsiteX1" fmla="*/ 85061 w 148856"/>
                <a:gd name="connsiteY1" fmla="*/ 10650 h 78441"/>
                <a:gd name="connsiteX2" fmla="*/ 95693 w 148856"/>
                <a:gd name="connsiteY2" fmla="*/ 42548 h 78441"/>
                <a:gd name="connsiteX3" fmla="*/ 148856 w 148856"/>
                <a:gd name="connsiteY3" fmla="*/ 74445 h 7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856" h="78441">
                  <a:moveTo>
                    <a:pt x="0" y="10650"/>
                  </a:moveTo>
                  <a:cubicBezTo>
                    <a:pt x="20221" y="6606"/>
                    <a:pt x="63264" y="-11147"/>
                    <a:pt x="85061" y="10650"/>
                  </a:cubicBezTo>
                  <a:cubicBezTo>
                    <a:pt x="92986" y="18575"/>
                    <a:pt x="92149" y="31915"/>
                    <a:pt x="95693" y="42548"/>
                  </a:cubicBezTo>
                  <a:cubicBezTo>
                    <a:pt x="60666" y="95088"/>
                    <a:pt x="61649" y="74445"/>
                    <a:pt x="148856" y="74445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6273209" y="2987749"/>
              <a:ext cx="202019" cy="138223"/>
            </a:xfrm>
            <a:custGeom>
              <a:avLst/>
              <a:gdLst>
                <a:gd name="connsiteX0" fmla="*/ 0 w 202019"/>
                <a:gd name="connsiteY0" fmla="*/ 21265 h 138223"/>
                <a:gd name="connsiteX1" fmla="*/ 53163 w 202019"/>
                <a:gd name="connsiteY1" fmla="*/ 0 h 138223"/>
                <a:gd name="connsiteX2" fmla="*/ 116958 w 202019"/>
                <a:gd name="connsiteY2" fmla="*/ 21265 h 138223"/>
                <a:gd name="connsiteX3" fmla="*/ 106326 w 202019"/>
                <a:gd name="connsiteY3" fmla="*/ 53163 h 138223"/>
                <a:gd name="connsiteX4" fmla="*/ 42531 w 202019"/>
                <a:gd name="connsiteY4" fmla="*/ 95693 h 138223"/>
                <a:gd name="connsiteX5" fmla="*/ 31898 w 202019"/>
                <a:gd name="connsiteY5" fmla="*/ 127591 h 138223"/>
                <a:gd name="connsiteX6" fmla="*/ 63796 w 202019"/>
                <a:gd name="connsiteY6" fmla="*/ 138223 h 138223"/>
                <a:gd name="connsiteX7" fmla="*/ 138224 w 202019"/>
                <a:gd name="connsiteY7" fmla="*/ 127591 h 138223"/>
                <a:gd name="connsiteX8" fmla="*/ 202019 w 202019"/>
                <a:gd name="connsiteY8" fmla="*/ 106325 h 13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019" h="138223">
                  <a:moveTo>
                    <a:pt x="0" y="21265"/>
                  </a:moveTo>
                  <a:cubicBezTo>
                    <a:pt x="17721" y="14177"/>
                    <a:pt x="34077" y="0"/>
                    <a:pt x="53163" y="0"/>
                  </a:cubicBezTo>
                  <a:cubicBezTo>
                    <a:pt x="75578" y="0"/>
                    <a:pt x="116958" y="21265"/>
                    <a:pt x="116958" y="21265"/>
                  </a:cubicBezTo>
                  <a:cubicBezTo>
                    <a:pt x="113414" y="31898"/>
                    <a:pt x="114251" y="45238"/>
                    <a:pt x="106326" y="53163"/>
                  </a:cubicBezTo>
                  <a:cubicBezTo>
                    <a:pt x="88254" y="71235"/>
                    <a:pt x="42531" y="95693"/>
                    <a:pt x="42531" y="95693"/>
                  </a:cubicBezTo>
                  <a:cubicBezTo>
                    <a:pt x="38987" y="106326"/>
                    <a:pt x="26886" y="117566"/>
                    <a:pt x="31898" y="127591"/>
                  </a:cubicBezTo>
                  <a:cubicBezTo>
                    <a:pt x="36910" y="137616"/>
                    <a:pt x="52588" y="138223"/>
                    <a:pt x="63796" y="138223"/>
                  </a:cubicBezTo>
                  <a:cubicBezTo>
                    <a:pt x="88857" y="138223"/>
                    <a:pt x="113567" y="132074"/>
                    <a:pt x="138224" y="127591"/>
                  </a:cubicBezTo>
                  <a:cubicBezTo>
                    <a:pt x="177680" y="120417"/>
                    <a:pt x="173521" y="120575"/>
                    <a:pt x="202019" y="106325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1115616" y="3645024"/>
            <a:ext cx="604867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495044" y="6095041"/>
            <a:ext cx="5099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28024" y="3289937"/>
            <a:ext cx="638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13271" y="1218066"/>
            <a:ext cx="2902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在否？请予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鄙人“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HACK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(500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个字母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云形 13"/>
          <p:cNvSpPr/>
          <p:nvPr/>
        </p:nvSpPr>
        <p:spPr>
          <a:xfrm>
            <a:off x="5076055" y="459538"/>
            <a:ext cx="2932091" cy="133500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535992" y="725589"/>
            <a:ext cx="2246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 Du wants these 500 letters: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“HACK”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 rot="19882356">
            <a:off x="4458822" y="5150964"/>
            <a:ext cx="749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沉死</a:t>
            </a:r>
            <a:endParaRPr lang="zh-CN" altLang="zh-CN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4597400" y="5085184"/>
            <a:ext cx="478656" cy="1726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cxnSpLocks/>
          </p:cNvCxnSpPr>
          <p:nvPr/>
        </p:nvCxnSpPr>
        <p:spPr>
          <a:xfrm flipH="1">
            <a:off x="4802882" y="5237584"/>
            <a:ext cx="425574" cy="37984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403648" y="3328692"/>
            <a:ext cx="5099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598491" y="6095041"/>
            <a:ext cx="638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79" y="4035679"/>
            <a:ext cx="1533545" cy="112191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6046939" y="3729479"/>
            <a:ext cx="270044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 Du wants these 500 </a:t>
            </a:r>
            <a:r>
              <a:rPr lang="en-US" altLang="zh-CN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letters:“HACK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”.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李白希望将服务器密码设为“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521125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李白请求“杜甫的个人资料”的页面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58" y="4294204"/>
            <a:ext cx="1699159" cy="1479913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617252" y="4536436"/>
            <a:ext cx="1948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小白白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这是弄啥嘞！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xfrm>
            <a:off x="540547" y="-1184"/>
            <a:ext cx="7467600" cy="11430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心脏滴血</a:t>
            </a:r>
            <a:r>
              <a:rPr lang="zh-CN" altLang="en-US" sz="4400" dirty="0" smtClean="0"/>
              <a:t>漏洞例子</a:t>
            </a:r>
            <a:endParaRPr lang="zh-CN" altLang="en-US" sz="4400" dirty="0"/>
          </a:p>
        </p:txBody>
      </p:sp>
      <p:sp>
        <p:nvSpPr>
          <p:cNvPr id="49" name="矩形 48"/>
          <p:cNvSpPr/>
          <p:nvPr/>
        </p:nvSpPr>
        <p:spPr>
          <a:xfrm>
            <a:off x="1810927" y="3752573"/>
            <a:ext cx="260616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HACK.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李白希望将服务器密码设为“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521125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李白请求“杜甫的个人资料”的页面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89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1571612"/>
            <a:ext cx="8215370" cy="3000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心脏滴血漏洞的修补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000" b="1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/* read type and payload length first */</a:t>
            </a:r>
          </a:p>
          <a:p>
            <a:pPr lvl="1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if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(1 + 2 + 16 &gt; s-&gt;s3-&gt;</a:t>
            </a:r>
            <a:r>
              <a:rPr lang="en-US" altLang="zh-CN" sz="2000" b="1" dirty="0" err="1" smtClean="0">
                <a:latin typeface="Times New Roman" pitchFamily="18" charset="0"/>
              </a:rPr>
              <a:t>rrec.length</a:t>
            </a:r>
            <a:r>
              <a:rPr lang="en-US" altLang="zh-CN" sz="2000" b="1" dirty="0" smtClean="0">
                <a:latin typeface="Times New Roman" pitchFamily="18" charset="0"/>
              </a:rPr>
              <a:t>)</a:t>
            </a:r>
          </a:p>
          <a:p>
            <a:pPr lvl="1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  	  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return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  0;</a:t>
            </a:r>
            <a:r>
              <a:rPr lang="en-US" altLang="zh-CN" sz="2000" b="1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  /* silently discard */</a:t>
            </a:r>
          </a:p>
          <a:p>
            <a:pPr lvl="1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hbtype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 = *p++;</a:t>
            </a:r>
          </a:p>
          <a:p>
            <a:pPr lvl="1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n2s(p,  payload);</a:t>
            </a:r>
          </a:p>
          <a:p>
            <a:pPr lvl="1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if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 (1 + 2 + payload +16 &gt; s-&gt;s3-&gt;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rrec.length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lvl="1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return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  0;  </a:t>
            </a:r>
            <a:r>
              <a:rPr lang="en-US" altLang="zh-CN" sz="2000" b="1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/* silently discard per RFC 6520 sec.  4 */</a:t>
            </a:r>
          </a:p>
          <a:p>
            <a:pPr lvl="1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pl = p;</a:t>
            </a:r>
          </a:p>
          <a:p>
            <a:r>
              <a:rPr lang="zh-CN" altLang="en-US" sz="2800" b="1" dirty="0" smtClean="0"/>
              <a:t>如以上代码所示：</a:t>
            </a:r>
            <a:endParaRPr lang="en-US" altLang="zh-CN" sz="2800" b="1" dirty="0" smtClean="0"/>
          </a:p>
          <a:p>
            <a:pPr lvl="1"/>
            <a:r>
              <a:rPr lang="zh-CN" altLang="en-US" sz="2400" b="1" dirty="0" smtClean="0"/>
              <a:t>确保探测包载荷数据不为空。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确保探测包载荷数据的真实长度不小于用户声明的长度</a:t>
            </a:r>
            <a:r>
              <a:rPr lang="en-US" altLang="zh-CN" sz="2400" b="1" dirty="0" smtClean="0"/>
              <a:t>payload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4747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主要内容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内存漏洞基础知识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内存漏洞详细介绍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/>
              <a:t>缓冲区溢出漏洞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堆漏洞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>
                <a:solidFill>
                  <a:srgbClr val="FF0000"/>
                </a:solidFill>
              </a:rPr>
              <a:t>内存信息泄露漏洞</a:t>
            </a:r>
            <a:endParaRPr lang="en-US" altLang="zh-CN" sz="29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900" b="1" dirty="0" smtClean="0"/>
              <a:t>其他内存漏洞</a:t>
            </a:r>
          </a:p>
          <a:p>
            <a:r>
              <a:rPr lang="zh-CN" altLang="en-US" sz="3200" b="1" dirty="0" smtClean="0"/>
              <a:t>总结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小结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介绍了内存信息泄露漏洞，并且以心脏滴血漏洞为例，详细介绍了缓冲区过读漏洞。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内存信息泄露漏洞虽然不能帮助攻击者直接控制系统运行，但是能够帮助攻击者获取系统内部的信息，是辅助攻击者攻击的一种重要手段。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主要内容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内存漏洞基础知识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内存漏洞详细介绍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/>
              <a:t>缓冲区溢出漏洞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堆漏洞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内存信息泄露漏洞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>
                <a:solidFill>
                  <a:srgbClr val="FF0000"/>
                </a:solidFill>
              </a:rPr>
              <a:t>其他内存漏洞</a:t>
            </a:r>
          </a:p>
          <a:p>
            <a:r>
              <a:rPr lang="zh-CN" altLang="en-US" sz="3200" b="1" dirty="0" smtClean="0"/>
              <a:t>总结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其他内存漏洞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614882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内存</a:t>
            </a:r>
            <a:r>
              <a:rPr lang="zh-CN" altLang="en-US" sz="2800" b="1" dirty="0" smtClean="0"/>
              <a:t>漏洞数量很多，变化多种多样，除了典型的栈溢出和堆漏洞以外，还有许多奇奇怪怪的形式。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接下来，以格式化字符串漏洞为例，再介绍一种新的内存漏洞形式。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格式化字符串漏洞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3845024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格式化</a:t>
            </a:r>
            <a:r>
              <a:rPr lang="zh-CN" altLang="en-US" sz="2800" b="1" dirty="0"/>
              <a:t>字符串</a:t>
            </a:r>
            <a:r>
              <a:rPr lang="zh-CN" altLang="en-US" sz="2800" b="1" dirty="0" smtClean="0"/>
              <a:t>漏洞利用了*</a:t>
            </a:r>
            <a:r>
              <a:rPr lang="en-US" altLang="zh-CN" sz="2800" b="1" dirty="0" err="1"/>
              <a:t>printf</a:t>
            </a:r>
            <a:r>
              <a:rPr lang="en-US" altLang="zh-CN" sz="2800" b="1" dirty="0"/>
              <a:t>()</a:t>
            </a:r>
            <a:r>
              <a:rPr lang="zh-CN" altLang="en-US" sz="2800" b="1" dirty="0"/>
              <a:t>类函数的参数格式问题（如</a:t>
            </a:r>
            <a:r>
              <a:rPr lang="en-US" altLang="zh-CN" sz="2800" b="1" dirty="0" err="1"/>
              <a:t>printf</a:t>
            </a:r>
            <a:r>
              <a:rPr lang="zh-CN" altLang="en-US" sz="2800" b="1" dirty="0"/>
              <a:t>、</a:t>
            </a:r>
            <a:r>
              <a:rPr lang="en-US" altLang="zh-CN" sz="2800" b="1" dirty="0" err="1"/>
              <a:t>fprintf</a:t>
            </a:r>
            <a:r>
              <a:rPr lang="zh-CN" altLang="en-US" sz="2800" b="1" dirty="0"/>
              <a:t>、 </a:t>
            </a:r>
            <a:r>
              <a:rPr lang="en-US" altLang="zh-CN" sz="2800" b="1" dirty="0" err="1"/>
              <a:t>sprintf</a:t>
            </a:r>
            <a:r>
              <a:rPr lang="zh-CN" altLang="en-US" sz="2800" b="1" dirty="0"/>
              <a:t>等</a:t>
            </a:r>
            <a:r>
              <a:rPr lang="zh-CN" altLang="en-US" sz="2800" b="1" dirty="0" smtClean="0"/>
              <a:t>），以此来读取或者修改内存中的数据。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 smtClean="0"/>
              <a:t>格式符</a:t>
            </a:r>
            <a:endParaRPr lang="zh-CN" altLang="en-US" sz="4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84675948"/>
              </p:ext>
            </p:extLst>
          </p:nvPr>
        </p:nvGraphicFramePr>
        <p:xfrm>
          <a:off x="581919" y="3357562"/>
          <a:ext cx="7704857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="" xmlns:a16="http://schemas.microsoft.com/office/drawing/2014/main" val="2692026096"/>
                    </a:ext>
                  </a:extLst>
                </a:gridCol>
                <a:gridCol w="3212665">
                  <a:extLst>
                    <a:ext uri="{9D8B030D-6E8A-4147-A177-3AD203B41FA5}">
                      <a16:colId xmlns="" xmlns:a16="http://schemas.microsoft.com/office/drawing/2014/main" val="2082009653"/>
                    </a:ext>
                  </a:extLst>
                </a:gridCol>
                <a:gridCol w="2296640">
                  <a:extLst>
                    <a:ext uri="{9D8B030D-6E8A-4147-A177-3AD203B41FA5}">
                      <a16:colId xmlns="" xmlns:a16="http://schemas.microsoft.com/office/drawing/2014/main" val="3662687793"/>
                    </a:ext>
                  </a:extLst>
                </a:gridCol>
                <a:gridCol w="1259448">
                  <a:extLst>
                    <a:ext uri="{9D8B030D-6E8A-4147-A177-3AD203B41FA5}">
                      <a16:colId xmlns="" xmlns:a16="http://schemas.microsoft.com/office/drawing/2014/main" val="3361776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格式符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06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%d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十进制数</a:t>
                      </a:r>
                      <a:r>
                        <a:rPr lang="en-US" altLang="zh-CN" dirty="0"/>
                        <a:t>(int)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decimal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812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%u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无符号十进制数</a:t>
                      </a:r>
                      <a:r>
                        <a:rPr lang="en-US" altLang="zh-CN" dirty="0"/>
                        <a:t>(unsigned int)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decimal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7900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%x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十六进制数</a:t>
                      </a:r>
                      <a:r>
                        <a:rPr lang="en-US" altLang="zh-CN" dirty="0"/>
                        <a:t>(unsigned int)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hexadecimal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80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%s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字符串</a:t>
                      </a:r>
                      <a:r>
                        <a:rPr lang="en-US" altLang="zh-CN" dirty="0"/>
                        <a:t>((</a:t>
                      </a:r>
                      <a:r>
                        <a:rPr lang="en-US" altLang="zh-CN" dirty="0" err="1"/>
                        <a:t>const</a:t>
                      </a:r>
                      <a:r>
                        <a:rPr lang="en-US" altLang="zh-CN" dirty="0"/>
                        <a:t>)(unsigned) char *)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引用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地址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824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%n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%n</a:t>
                      </a:r>
                      <a:r>
                        <a:rPr lang="zh-CN" altLang="en-US" dirty="0"/>
                        <a:t>符号之前输入的字符数量</a:t>
                      </a:r>
                      <a:r>
                        <a:rPr lang="en-US" altLang="zh-CN" dirty="0"/>
                        <a:t>(* int)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bytes written so far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引用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地址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3979737"/>
                  </a:ext>
                </a:extLst>
              </a:tr>
            </a:tbl>
          </a:graphicData>
        </a:graphic>
      </p:graphicFrame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1971676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*</a:t>
            </a:r>
            <a:r>
              <a:rPr lang="en-US" altLang="zh-CN" sz="2800" b="1" dirty="0" err="1"/>
              <a:t>printf</a:t>
            </a:r>
            <a:r>
              <a:rPr lang="en-US" altLang="zh-CN" sz="2800" b="1" dirty="0"/>
              <a:t>()</a:t>
            </a:r>
            <a:r>
              <a:rPr lang="zh-CN" altLang="en-US" sz="2800" b="1" dirty="0" smtClean="0"/>
              <a:t>类函数定义了多种不同的格式符。</a:t>
            </a:r>
            <a:endParaRPr lang="en-US" altLang="zh-CN" sz="2800" b="1" dirty="0"/>
          </a:p>
          <a:p>
            <a:r>
              <a:rPr lang="zh-CN" altLang="en-US" sz="2800" b="1" dirty="0" smtClean="0"/>
              <a:t>其中，</a:t>
            </a:r>
            <a:r>
              <a:rPr lang="en-US" altLang="zh-CN" sz="2800" b="1" dirty="0" smtClean="0"/>
              <a:t>%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表示向对应参数</a:t>
            </a:r>
            <a:r>
              <a:rPr lang="zh-CN" altLang="en-US" sz="2800" b="1" dirty="0">
                <a:solidFill>
                  <a:srgbClr val="FF0000"/>
                </a:solidFill>
              </a:rPr>
              <a:t>输出</a:t>
            </a:r>
            <a:r>
              <a:rPr lang="zh-CN" altLang="en-US" sz="2800" b="1" dirty="0"/>
              <a:t>该符号之前字符串的长度。</a:t>
            </a:r>
          </a:p>
        </p:txBody>
      </p:sp>
    </p:spTree>
    <p:extLst>
      <p:ext uri="{BB962C8B-B14F-4D97-AF65-F5344CB8AC3E}">
        <p14:creationId xmlns="" xmlns:p14="http://schemas.microsoft.com/office/powerpoint/2010/main" val="47858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7158" y="3571876"/>
            <a:ext cx="8001056" cy="928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28596" y="2071678"/>
            <a:ext cx="8001056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格式符的正常使用情况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291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¢"/>
            </a:pPr>
            <a:r>
              <a:rPr lang="zh-CN" altLang="en-US" sz="2800" b="1" dirty="0" smtClean="0"/>
              <a:t>为了打印一个字符串，通常情况如下：</a:t>
            </a:r>
            <a:endParaRPr lang="en-US" altLang="zh-CN" sz="2800" b="1" dirty="0" smtClean="0"/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		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(“%s”,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zh-CN" altLang="en-US" sz="2800" b="1" dirty="0" smtClean="0"/>
              <a:t>   打印输出的结果是</a:t>
            </a:r>
            <a:r>
              <a:rPr lang="en-US" altLang="zh-CN" sz="2800" b="1" dirty="0" err="1" smtClean="0"/>
              <a:t>str</a:t>
            </a:r>
            <a:r>
              <a:rPr lang="zh-CN" altLang="en-US" sz="2800" b="1" dirty="0" smtClean="0"/>
              <a:t>指向的内容。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%n</a:t>
            </a:r>
            <a:r>
              <a:rPr lang="zh-CN" altLang="en-US" sz="2800" b="1" dirty="0" smtClean="0"/>
              <a:t>的正常用法如下：</a:t>
            </a:r>
            <a:endParaRPr lang="en-US" altLang="zh-CN" sz="2800" b="1" dirty="0" smtClean="0"/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pos;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(“hello </a:t>
            </a:r>
            <a:r>
              <a:rPr lang="en-US" altLang="zh-CN" dirty="0" err="1" smtClean="0"/>
              <a:t>world%n</a:t>
            </a:r>
            <a:r>
              <a:rPr lang="en-US" altLang="zh-CN" dirty="0" smtClean="0"/>
              <a:t>”, &amp;pos);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dirty="0" smtClean="0"/>
              <a:t>“</a:t>
            </a:r>
            <a:r>
              <a:rPr lang="en-US" altLang="zh-CN" sz="2800" b="1" dirty="0" smtClean="0"/>
              <a:t>hello world</a:t>
            </a:r>
            <a:r>
              <a:rPr lang="zh-CN" altLang="en-US" sz="2800" b="1" dirty="0" smtClean="0"/>
              <a:t>”的长度是</a:t>
            </a:r>
            <a:r>
              <a:rPr lang="en-US" altLang="zh-CN" sz="2800" b="1" dirty="0" smtClean="0"/>
              <a:t>11</a:t>
            </a:r>
            <a:r>
              <a:rPr lang="zh-CN" altLang="en-US" sz="2800" b="1" dirty="0" smtClean="0"/>
              <a:t>，所以</a:t>
            </a:r>
            <a:r>
              <a:rPr lang="en-US" altLang="zh-CN" sz="2800" b="1" dirty="0" smtClean="0"/>
              <a:t>pos=11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2071678"/>
            <a:ext cx="8286808" cy="1571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格式化字符串的定义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291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¢"/>
            </a:pPr>
            <a:r>
              <a:rPr lang="en-US" altLang="zh-CN" sz="2800" b="1" dirty="0" err="1" smtClean="0"/>
              <a:t>printf</a:t>
            </a:r>
            <a:r>
              <a:rPr lang="zh-CN" altLang="en-US" sz="2800" b="1" dirty="0" smtClean="0"/>
              <a:t>函数的定义和使用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(const char *format, arg1, arg2, …);</a:t>
            </a:r>
          </a:p>
          <a:p>
            <a:pPr>
              <a:buNone/>
            </a:pP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s%x</a:t>
            </a:r>
            <a:r>
              <a:rPr lang="en-US" altLang="zh-CN" sz="2800" dirty="0" smtClean="0"/>
              <a:t>”, </a:t>
            </a:r>
            <a:r>
              <a:rPr lang="en-US" altLang="zh-CN" sz="2800" dirty="0" err="1" smtClean="0"/>
              <a:t>str</a:t>
            </a:r>
            <a:r>
              <a:rPr lang="en-US" altLang="zh-CN" sz="2800" dirty="0" smtClean="0"/>
              <a:t>, num);</a:t>
            </a:r>
          </a:p>
          <a:p>
            <a:pPr>
              <a:buNone/>
            </a:pP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(“hello </a:t>
            </a:r>
            <a:r>
              <a:rPr lang="en-US" altLang="zh-CN" sz="2800" dirty="0" err="1" smtClean="0"/>
              <a:t>world%n”,&amp;pos</a:t>
            </a:r>
            <a:r>
              <a:rPr lang="en-US" altLang="zh-CN" sz="2800" dirty="0" smtClean="0"/>
              <a:t>);</a:t>
            </a:r>
          </a:p>
          <a:p>
            <a:pPr>
              <a:buFont typeface="Wingdings" panose="05000000000000000000" pitchFamily="2" charset="2"/>
              <a:buChar char="¢"/>
            </a:pPr>
            <a:r>
              <a:rPr lang="en-US" altLang="zh-CN" sz="2800" b="1" dirty="0" smtClean="0"/>
              <a:t>format</a:t>
            </a:r>
            <a:r>
              <a:rPr lang="zh-CN" altLang="en-US" sz="2800" b="1" dirty="0" smtClean="0"/>
              <a:t>：格式化字符串，内部包含格式符和普通字符。</a:t>
            </a:r>
            <a:endParaRPr lang="en-US" altLang="zh-CN" sz="2800" b="1" dirty="0" smtClean="0"/>
          </a:p>
          <a:p>
            <a:pPr>
              <a:buFont typeface="Wingdings" panose="05000000000000000000" pitchFamily="2" charset="2"/>
              <a:buChar char="¢"/>
            </a:pPr>
            <a:r>
              <a:rPr lang="en-US" altLang="zh-CN" sz="2800" b="1" dirty="0" smtClean="0"/>
              <a:t>arg1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arg2</a:t>
            </a:r>
            <a:r>
              <a:rPr lang="zh-CN" altLang="en-US" sz="2800" b="1" dirty="0" smtClean="0"/>
              <a:t>等：输入参数。</a:t>
            </a:r>
            <a:endParaRPr lang="en-US" altLang="zh-CN" sz="2800" b="1" dirty="0" smtClean="0"/>
          </a:p>
          <a:p>
            <a:pPr>
              <a:buFont typeface="Wingdings" panose="05000000000000000000" pitchFamily="2" charset="2"/>
              <a:buChar char="¢"/>
            </a:pPr>
            <a:r>
              <a:rPr lang="zh-CN" altLang="en-US" sz="2800" b="1" dirty="0" smtClean="0"/>
              <a:t>功能：根据</a:t>
            </a:r>
            <a:r>
              <a:rPr lang="en-US" altLang="zh-CN" sz="2800" b="1" dirty="0" smtClean="0"/>
              <a:t>format</a:t>
            </a:r>
            <a:r>
              <a:rPr lang="zh-CN" altLang="en-US" sz="2800" b="1" dirty="0" smtClean="0"/>
              <a:t>中的格式符（</a:t>
            </a:r>
            <a:r>
              <a:rPr lang="en-US" altLang="zh-CN" sz="2800" b="1" dirty="0" smtClean="0"/>
              <a:t>%s, %x, %n</a:t>
            </a:r>
            <a:r>
              <a:rPr lang="zh-CN" altLang="en-US" sz="2800" b="1" dirty="0" smtClean="0"/>
              <a:t>等），将</a:t>
            </a:r>
            <a:r>
              <a:rPr lang="en-US" altLang="zh-CN" sz="2800" b="1" dirty="0" smtClean="0"/>
              <a:t>format</a:t>
            </a:r>
            <a:r>
              <a:rPr lang="zh-CN" altLang="en-US" sz="2800" b="1" dirty="0" smtClean="0"/>
              <a:t>和输入参数</a:t>
            </a:r>
            <a:r>
              <a:rPr lang="en-US" altLang="zh-CN" sz="2800" b="1" dirty="0" smtClean="0"/>
              <a:t>arg1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arg2</a:t>
            </a:r>
            <a:r>
              <a:rPr lang="zh-CN" altLang="en-US" sz="2800" b="1" dirty="0" smtClean="0"/>
              <a:t>等按照规定的格式打印输出。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28596" y="1571612"/>
            <a:ext cx="8001056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71472" y="1571612"/>
            <a:ext cx="7467600" cy="12269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printf</a:t>
            </a:r>
            <a:r>
              <a:rPr lang="en-US" altLang="zh-CN" dirty="0"/>
              <a:t>(const char *format,arg1,arg2</a:t>
            </a:r>
            <a:r>
              <a:rPr lang="en-US" altLang="zh-CN" dirty="0" smtClean="0"/>
              <a:t>,…);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951494" y="2487323"/>
            <a:ext cx="1728192" cy="352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51494" y="5289261"/>
            <a:ext cx="172819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51494" y="5649301"/>
            <a:ext cx="172819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51494" y="4929221"/>
            <a:ext cx="1728192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51494" y="4569181"/>
            <a:ext cx="1728192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51494" y="4209141"/>
            <a:ext cx="1728192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51494" y="3849101"/>
            <a:ext cx="1728192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51494" y="3489061"/>
            <a:ext cx="1728192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51494" y="3129021"/>
            <a:ext cx="172819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951494" y="2768981"/>
            <a:ext cx="172819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951494" y="2478421"/>
            <a:ext cx="1728192" cy="2905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927734" y="2059536"/>
            <a:ext cx="833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cxnSpLocks/>
          </p:cNvCxnSpPr>
          <p:nvPr/>
        </p:nvCxnSpPr>
        <p:spPr>
          <a:xfrm>
            <a:off x="7967718" y="2647811"/>
            <a:ext cx="0" cy="282147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998765" y="2218946"/>
            <a:ext cx="430887" cy="3255256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 grows in this direction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72726" y="2424458"/>
            <a:ext cx="1520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address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72726" y="5795207"/>
            <a:ext cx="1520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address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00146" y="3489061"/>
            <a:ext cx="430887" cy="35751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4205174" y="5111293"/>
            <a:ext cx="1763778" cy="461665"/>
            <a:chOff x="6950875" y="4333042"/>
            <a:chExt cx="2276054" cy="595752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8567553" y="4506747"/>
              <a:ext cx="399504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6950875" y="4333042"/>
              <a:ext cx="2276054" cy="595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printf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()’s stack pointer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6256984" y="4876799"/>
            <a:ext cx="1441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 of format string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44100" y="4610901"/>
            <a:ext cx="7035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arg1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21293" y="4253142"/>
            <a:ext cx="7035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arg2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44100" y="3892865"/>
            <a:ext cx="703538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arg3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cxnSpLocks/>
          </p:cNvCxnSpPr>
          <p:nvPr/>
        </p:nvCxnSpPr>
        <p:spPr>
          <a:xfrm flipV="1">
            <a:off x="5663462" y="3054571"/>
            <a:ext cx="0" cy="18026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201528" y="2921967"/>
            <a:ext cx="430887" cy="1935246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Moving direction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457200" y="18864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/>
              <a:t>正常情况下参数在栈上的分布</a:t>
            </a:r>
          </a:p>
        </p:txBody>
      </p:sp>
      <p:sp>
        <p:nvSpPr>
          <p:cNvPr id="35" name="矩形 34"/>
          <p:cNvSpPr/>
          <p:nvPr/>
        </p:nvSpPr>
        <p:spPr>
          <a:xfrm>
            <a:off x="571472" y="2071678"/>
            <a:ext cx="37147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altLang="zh-CN" sz="2400" b="1" dirty="0" err="1" smtClean="0"/>
              <a:t>printf</a:t>
            </a:r>
            <a:r>
              <a:rPr lang="zh-CN" altLang="en-US" sz="2400" b="1" dirty="0" smtClean="0"/>
              <a:t>函数</a:t>
            </a:r>
            <a:r>
              <a:rPr lang="zh-CN" altLang="en-US" sz="2400" b="1" dirty="0"/>
              <a:t>的行为由格式化</a:t>
            </a:r>
            <a:r>
              <a:rPr lang="zh-CN" altLang="en-US" sz="2400" b="1" dirty="0" smtClean="0"/>
              <a:t>字符串</a:t>
            </a:r>
            <a:r>
              <a:rPr lang="en-US" altLang="zh-CN" sz="2400" b="1" dirty="0" smtClean="0"/>
              <a:t>format</a:t>
            </a:r>
            <a:r>
              <a:rPr lang="zh-CN" altLang="en-US" sz="2400" b="1" dirty="0" smtClean="0"/>
              <a:t>控制。</a:t>
            </a:r>
            <a:endParaRPr lang="en-US" altLang="zh-CN" sz="2400" b="1" dirty="0" smtClean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"/>
            </a:pPr>
            <a:r>
              <a:rPr lang="zh-CN" altLang="en-US" sz="2400" b="1" dirty="0" smtClean="0"/>
              <a:t>根据</a:t>
            </a:r>
            <a:r>
              <a:rPr lang="en-US" altLang="zh-CN" sz="2400" b="1" dirty="0" smtClean="0"/>
              <a:t>format</a:t>
            </a:r>
            <a:r>
              <a:rPr lang="zh-CN" altLang="en-US" sz="2400" b="1" dirty="0" smtClean="0"/>
              <a:t>中的格式符的类型和数量（如</a:t>
            </a:r>
            <a:r>
              <a:rPr lang="en-US" altLang="zh-CN" sz="2400" b="1" dirty="0" smtClean="0"/>
              <a:t>%</a:t>
            </a:r>
            <a:r>
              <a:rPr lang="en-US" altLang="zh-CN" sz="2400" b="1" dirty="0"/>
              <a:t>s, %d, %p,  %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等），分别</a:t>
            </a:r>
            <a:r>
              <a:rPr lang="zh-CN" altLang="en-US" sz="2400" b="1" dirty="0"/>
              <a:t>从栈</a:t>
            </a:r>
            <a:r>
              <a:rPr lang="zh-CN" altLang="en-US" sz="2400" b="1" dirty="0" smtClean="0"/>
              <a:t>中</a:t>
            </a:r>
            <a:r>
              <a:rPr lang="en-US" altLang="zh-CN" sz="2400" b="1" dirty="0" smtClean="0"/>
              <a:t>format</a:t>
            </a:r>
            <a:r>
              <a:rPr lang="zh-CN" altLang="en-US" sz="2400" b="1" dirty="0" smtClean="0"/>
              <a:t>紧邻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地址（</a:t>
            </a:r>
            <a:r>
              <a:rPr lang="zh-CN" altLang="en-US" sz="2400" b="1" dirty="0"/>
              <a:t>高地址方向）取得</a:t>
            </a:r>
            <a:r>
              <a:rPr lang="zh-CN" altLang="en-US" sz="2400" b="1" dirty="0" smtClean="0"/>
              <a:t>参数（</a:t>
            </a:r>
            <a:r>
              <a:rPr lang="en-US" altLang="zh-CN" sz="2400" b="1" dirty="0" smtClean="0"/>
              <a:t>arg1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arg2</a:t>
            </a:r>
            <a:r>
              <a:rPr lang="zh-CN" altLang="en-US" sz="2400" b="1" dirty="0" smtClean="0"/>
              <a:t>等）。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1571612"/>
            <a:ext cx="8001056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格式化字符串</a:t>
            </a:r>
            <a:r>
              <a:rPr lang="zh-CN" altLang="en-US" sz="4400" dirty="0" smtClean="0"/>
              <a:t>漏洞的原理</a:t>
            </a:r>
            <a:endParaRPr lang="zh-CN" altLang="en-US" sz="4400" dirty="0"/>
          </a:p>
        </p:txBody>
      </p:sp>
      <p:sp>
        <p:nvSpPr>
          <p:cNvPr id="1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(const char *format,arg1,arg2,…);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CN" altLang="en-US" sz="2800" b="1" dirty="0" smtClean="0"/>
              <a:t>*</a:t>
            </a:r>
            <a:r>
              <a:rPr lang="en-US" altLang="zh-CN" sz="2800" b="1" dirty="0" err="1" smtClean="0"/>
              <a:t>printf</a:t>
            </a:r>
            <a:r>
              <a:rPr lang="en-US" altLang="zh-CN" sz="2800" b="1" dirty="0" smtClean="0"/>
              <a:t>()</a:t>
            </a:r>
            <a:r>
              <a:rPr lang="zh-CN" altLang="en-US" sz="2800" b="1" dirty="0" smtClean="0"/>
              <a:t>类函数的参数数量是可变的，处理器和编译器都不会检查参数数量是否合理。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当*</a:t>
            </a:r>
            <a:r>
              <a:rPr lang="en-US" altLang="zh-CN" sz="2800" b="1" dirty="0" err="1" smtClean="0"/>
              <a:t>printf</a:t>
            </a:r>
            <a:r>
              <a:rPr lang="zh-CN" altLang="en-US" sz="2800" b="1" dirty="0" smtClean="0"/>
              <a:t>函数中</a:t>
            </a:r>
            <a:r>
              <a:rPr lang="en-US" altLang="zh-CN" sz="2800" b="1" dirty="0" smtClean="0"/>
              <a:t>format</a:t>
            </a:r>
            <a:r>
              <a:rPr lang="zh-CN" altLang="en-US" sz="2800" b="1" dirty="0" smtClean="0"/>
              <a:t>的格式符数量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大于</a:t>
            </a:r>
            <a:r>
              <a:rPr lang="zh-CN" altLang="en-US" sz="2800" b="1" dirty="0" smtClean="0"/>
              <a:t>匹配参数的数量时，*</a:t>
            </a:r>
            <a:r>
              <a:rPr lang="en-US" altLang="zh-CN" sz="2800" b="1" dirty="0" err="1" smtClean="0"/>
              <a:t>printf</a:t>
            </a:r>
            <a:r>
              <a:rPr lang="en-US" altLang="zh-CN" sz="2800" b="1" dirty="0" smtClean="0"/>
              <a:t>()</a:t>
            </a:r>
            <a:r>
              <a:rPr lang="zh-CN" altLang="en-US" sz="2800" b="1" dirty="0" smtClean="0"/>
              <a:t>就会抓取栈上不属于该函数的参数</a:t>
            </a:r>
            <a:r>
              <a:rPr lang="zh-CN" altLang="zh-CN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利用格式化字符串漏洞，可以读取栈上的数据，也可以修改栈上的数据（</a:t>
            </a:r>
            <a:r>
              <a:rPr lang="en-US" altLang="zh-CN" sz="2800" b="1" dirty="0" smtClean="0"/>
              <a:t>%n</a:t>
            </a:r>
            <a:r>
              <a:rPr lang="zh-CN" altLang="en-US" sz="2800" b="1" dirty="0" smtClean="0"/>
              <a:t>）。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77852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1571612"/>
            <a:ext cx="8001056" cy="785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格式化字符串</a:t>
            </a:r>
            <a:r>
              <a:rPr lang="zh-CN" altLang="en-US" sz="4400" dirty="0" smtClean="0"/>
              <a:t>漏洞示例</a:t>
            </a:r>
            <a:endParaRPr lang="zh-CN" altLang="en-US" sz="4400" dirty="0"/>
          </a:p>
        </p:txBody>
      </p:sp>
      <p:sp>
        <p:nvSpPr>
          <p:cNvPr id="1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snprintf</a:t>
            </a:r>
            <a:r>
              <a:rPr lang="en-US" altLang="zh-CN" sz="2600" dirty="0" smtClean="0"/>
              <a:t>( char *</a:t>
            </a:r>
            <a:r>
              <a:rPr lang="en-US" altLang="zh-CN" sz="2600" dirty="0" err="1" smtClean="0"/>
              <a:t>str</a:t>
            </a:r>
            <a:r>
              <a:rPr lang="en-US" altLang="zh-CN" sz="2600" dirty="0" smtClean="0"/>
              <a:t>,  </a:t>
            </a:r>
            <a:r>
              <a:rPr lang="en-US" altLang="zh-CN" sz="2600" dirty="0" err="1" smtClean="0"/>
              <a:t>size_t</a:t>
            </a:r>
            <a:r>
              <a:rPr lang="en-US" altLang="zh-CN" sz="2600" dirty="0" smtClean="0"/>
              <a:t> size, </a:t>
            </a:r>
          </a:p>
          <a:p>
            <a:pPr>
              <a:buNone/>
            </a:pPr>
            <a:r>
              <a:rPr lang="en-US" altLang="zh-CN" sz="2600" dirty="0" smtClean="0"/>
              <a:t>                    const char *format, arg1, arg2, arg3 …);</a:t>
            </a:r>
          </a:p>
          <a:p>
            <a:r>
              <a:rPr lang="zh-CN" altLang="en-US" sz="3000" b="1" dirty="0" smtClean="0"/>
              <a:t>四个参数：</a:t>
            </a:r>
            <a:endParaRPr lang="en-US" altLang="zh-CN" sz="3000" b="1" dirty="0" smtClean="0"/>
          </a:p>
          <a:p>
            <a:pPr lvl="1"/>
            <a:r>
              <a:rPr lang="en-US" altLang="zh-CN" sz="2600" b="1" dirty="0" err="1" smtClean="0"/>
              <a:t>str</a:t>
            </a:r>
            <a:r>
              <a:rPr lang="zh-CN" altLang="en-US" sz="2600" b="1" dirty="0" smtClean="0"/>
              <a:t>：目标字符串</a:t>
            </a:r>
            <a:endParaRPr lang="en-US" altLang="zh-CN" sz="2600" b="1" dirty="0" smtClean="0"/>
          </a:p>
          <a:p>
            <a:pPr lvl="1"/>
            <a:r>
              <a:rPr lang="en-US" altLang="zh-CN" sz="2600" b="1" dirty="0" smtClean="0"/>
              <a:t>size</a:t>
            </a:r>
            <a:r>
              <a:rPr lang="zh-CN" altLang="en-US" sz="2600" b="1" dirty="0" smtClean="0"/>
              <a:t>：拷贝数据的长度</a:t>
            </a:r>
            <a:endParaRPr lang="en-US" altLang="zh-CN" sz="2600" b="1" dirty="0" smtClean="0"/>
          </a:p>
          <a:p>
            <a:pPr lvl="1"/>
            <a:r>
              <a:rPr lang="en-US" altLang="zh-CN" sz="2600" b="1" dirty="0" smtClean="0"/>
              <a:t>format</a:t>
            </a:r>
            <a:r>
              <a:rPr lang="zh-CN" altLang="en-US" sz="2600" b="1" dirty="0" smtClean="0"/>
              <a:t>：格式化字符串</a:t>
            </a:r>
            <a:endParaRPr lang="en-US" altLang="zh-CN" sz="2600" b="1" dirty="0" smtClean="0"/>
          </a:p>
          <a:p>
            <a:pPr lvl="1"/>
            <a:r>
              <a:rPr lang="en-US" altLang="zh-CN" sz="2600" b="1" dirty="0" smtClean="0"/>
              <a:t>arg1</a:t>
            </a:r>
            <a:r>
              <a:rPr lang="zh-CN" altLang="en-US" sz="2600" b="1" dirty="0" smtClean="0"/>
              <a:t>、</a:t>
            </a:r>
            <a:r>
              <a:rPr lang="en-US" altLang="zh-CN" sz="2600" b="1" dirty="0" smtClean="0"/>
              <a:t>arg2</a:t>
            </a:r>
            <a:r>
              <a:rPr lang="zh-CN" altLang="en-US" sz="2600" b="1" dirty="0" smtClean="0"/>
              <a:t>等：匹配</a:t>
            </a:r>
            <a:r>
              <a:rPr lang="en-US" altLang="zh-CN" sz="2600" b="1" dirty="0" smtClean="0"/>
              <a:t>format</a:t>
            </a:r>
            <a:r>
              <a:rPr lang="zh-CN" altLang="en-US" sz="2600" b="1" dirty="0" smtClean="0"/>
              <a:t>中格式符的参数</a:t>
            </a:r>
            <a:endParaRPr lang="en-US" altLang="zh-CN" sz="2600" b="1" dirty="0" smtClean="0"/>
          </a:p>
          <a:p>
            <a:r>
              <a:rPr lang="zh-CN" altLang="en-US" sz="3000" b="1" dirty="0" smtClean="0"/>
              <a:t>用途：</a:t>
            </a:r>
            <a:endParaRPr lang="en-US" altLang="zh-CN" sz="3000" b="1" dirty="0" smtClean="0"/>
          </a:p>
          <a:p>
            <a:pPr lvl="1"/>
            <a:r>
              <a:rPr lang="zh-CN" altLang="en-US" sz="2600" b="1" dirty="0" smtClean="0"/>
              <a:t>如果</a:t>
            </a:r>
            <a:r>
              <a:rPr lang="en-US" altLang="zh-CN" sz="2600" b="1" dirty="0" smtClean="0"/>
              <a:t>format</a:t>
            </a:r>
            <a:r>
              <a:rPr lang="zh-CN" altLang="en-US" sz="2600" b="1" dirty="0" smtClean="0"/>
              <a:t>的实际长度小于</a:t>
            </a:r>
            <a:r>
              <a:rPr lang="en-US" altLang="zh-CN" sz="2600" b="1" dirty="0" smtClean="0"/>
              <a:t>size</a:t>
            </a:r>
            <a:r>
              <a:rPr lang="zh-CN" altLang="en-US" sz="2600" b="1" dirty="0" smtClean="0"/>
              <a:t>，将</a:t>
            </a:r>
            <a:r>
              <a:rPr lang="en-US" altLang="zh-CN" sz="2600" b="1" dirty="0" smtClean="0"/>
              <a:t>format</a:t>
            </a:r>
            <a:r>
              <a:rPr lang="zh-CN" altLang="en-US" sz="2600" b="1" dirty="0" smtClean="0"/>
              <a:t>拷贝到</a:t>
            </a:r>
            <a:r>
              <a:rPr lang="en-US" altLang="zh-CN" sz="2600" b="1" dirty="0" err="1" smtClean="0"/>
              <a:t>str</a:t>
            </a:r>
            <a:r>
              <a:rPr lang="zh-CN" altLang="en-US" sz="2600" b="1" dirty="0" smtClean="0"/>
              <a:t>，并在最后增加一个结束符。</a:t>
            </a:r>
            <a:endParaRPr lang="en-US" altLang="zh-CN" sz="2600" b="1" dirty="0" smtClean="0"/>
          </a:p>
          <a:p>
            <a:pPr lvl="1"/>
            <a:r>
              <a:rPr lang="zh-CN" altLang="en-US" sz="2600" b="1" dirty="0" smtClean="0"/>
              <a:t>如果</a:t>
            </a:r>
            <a:r>
              <a:rPr lang="en-US" altLang="zh-CN" sz="2600" b="1" dirty="0" smtClean="0"/>
              <a:t>format</a:t>
            </a:r>
            <a:r>
              <a:rPr lang="zh-CN" altLang="en-US" sz="2600" b="1" dirty="0" smtClean="0"/>
              <a:t>的实际长度大于或等于</a:t>
            </a:r>
            <a:r>
              <a:rPr lang="en-US" altLang="zh-CN" sz="2600" b="1" dirty="0" smtClean="0"/>
              <a:t>size</a:t>
            </a:r>
            <a:r>
              <a:rPr lang="zh-CN" altLang="en-US" sz="2600" b="1" dirty="0" smtClean="0"/>
              <a:t>，将</a:t>
            </a:r>
            <a:r>
              <a:rPr lang="en-US" altLang="zh-CN" sz="2600" b="1" dirty="0" smtClean="0"/>
              <a:t>format</a:t>
            </a:r>
            <a:r>
              <a:rPr lang="zh-CN" altLang="en-US" sz="2600" b="1" dirty="0" smtClean="0"/>
              <a:t>中</a:t>
            </a:r>
            <a:r>
              <a:rPr lang="en-US" altLang="zh-CN" sz="2600" b="1" dirty="0" smtClean="0"/>
              <a:t>size-1</a:t>
            </a:r>
            <a:r>
              <a:rPr lang="zh-CN" altLang="en-US" sz="2600" b="1" dirty="0" smtClean="0"/>
              <a:t>个字符拷贝到</a:t>
            </a:r>
            <a:r>
              <a:rPr lang="en-US" altLang="zh-CN" sz="2600" b="1" dirty="0" err="1" smtClean="0"/>
              <a:t>str</a:t>
            </a:r>
            <a:r>
              <a:rPr lang="zh-CN" altLang="en-US" sz="2600" b="1" dirty="0" smtClean="0"/>
              <a:t>，并在最后增加一个结束符。</a:t>
            </a:r>
            <a:endParaRPr lang="en-US" altLang="zh-CN" sz="26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77852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内存信息泄露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133056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在</a:t>
            </a:r>
            <a:r>
              <a:rPr lang="zh-CN" altLang="en-US" sz="2800" b="1" dirty="0" smtClean="0"/>
              <a:t>内存中</a:t>
            </a:r>
            <a:r>
              <a:rPr lang="zh-CN" altLang="en-US" sz="2800" b="1" dirty="0"/>
              <a:t>，无论是代码段还是数据段都是默认可读</a:t>
            </a:r>
            <a:r>
              <a:rPr lang="zh-CN" altLang="en-US" sz="2800" b="1" dirty="0" smtClean="0"/>
              <a:t>的。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所以，攻击者可以通过悬空指针</a:t>
            </a:r>
            <a:r>
              <a:rPr lang="zh-CN" altLang="en-US" sz="2800" b="1" dirty="0"/>
              <a:t>或者利用程序自身的漏洞对内存页面进行读取和</a:t>
            </a:r>
            <a:r>
              <a:rPr lang="zh-CN" altLang="en-US" sz="2800" b="1" dirty="0" smtClean="0"/>
              <a:t>扫描，导致内存信息泄露。</a:t>
            </a:r>
            <a:endParaRPr lang="en-US" altLang="zh-CN" sz="2800" b="1" dirty="0"/>
          </a:p>
          <a:p>
            <a:pPr lvl="1"/>
            <a:r>
              <a:rPr lang="zh-CN" altLang="en-US" sz="2500" b="1" dirty="0" smtClean="0"/>
              <a:t>一方面攻击者可以直接读取系统中的关键数据。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另一方面可以辅助攻击者获知内存数据的具体排布，让攻击者可以精确的读取或修改内存中的某一个关键数据（如库函数的跳转地址）。</a:t>
            </a:r>
          </a:p>
        </p:txBody>
      </p:sp>
    </p:spTree>
    <p:extLst>
      <p:ext uri="{BB962C8B-B14F-4D97-AF65-F5344CB8AC3E}">
        <p14:creationId xmlns="" xmlns:p14="http://schemas.microsoft.com/office/powerpoint/2010/main" val="248867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格式化字符串</a:t>
            </a:r>
            <a:r>
              <a:rPr lang="zh-CN" altLang="en-US" sz="4400" dirty="0" smtClean="0"/>
              <a:t>漏洞示例</a:t>
            </a:r>
            <a:endParaRPr lang="zh-CN" altLang="en-US" sz="4400" dirty="0"/>
          </a:p>
        </p:txBody>
      </p:sp>
      <p:sp>
        <p:nvSpPr>
          <p:cNvPr id="1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r>
              <a:rPr lang="zh-CN" altLang="en-US" sz="3000" b="1" dirty="0" smtClean="0"/>
              <a:t>一个看似非常简单的小程序：</a:t>
            </a:r>
            <a:endParaRPr lang="en-US" altLang="zh-CN" sz="30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500034" y="2143116"/>
            <a:ext cx="8215370" cy="450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4348" y="2214554"/>
            <a:ext cx="79296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formatstring.c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main(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**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x;</a:t>
            </a:r>
          </a:p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	x =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0xabab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	snprintf(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]);  //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格式化字符串漏洞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(“buffer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(%d): %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s",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strlen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("x is %d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/%x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(@ %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p)",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x,x,&amp;x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85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8596" y="1643050"/>
            <a:ext cx="8001056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8596" y="2643182"/>
            <a:ext cx="8001056" cy="1000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正常执行过程</a:t>
            </a:r>
            <a:endParaRPr lang="zh-CN" altLang="en-US" sz="4400" dirty="0"/>
          </a:p>
        </p:txBody>
      </p:sp>
      <p:sp>
        <p:nvSpPr>
          <p:cNvPr id="1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58138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/>
              <a:t>./</a:t>
            </a:r>
            <a:r>
              <a:rPr lang="en-US" altLang="zh-CN" sz="2800" dirty="0" err="1" smtClean="0"/>
              <a:t>formatstring</a:t>
            </a:r>
            <a:r>
              <a:rPr lang="en-US" altLang="zh-CN" sz="2800" dirty="0" smtClean="0"/>
              <a:t> “hello world” </a:t>
            </a:r>
            <a:endParaRPr lang="zh-CN" altLang="en-US" sz="2800" dirty="0" smtClean="0"/>
          </a:p>
          <a:p>
            <a:pPr lvl="0"/>
            <a:r>
              <a:rPr lang="zh-CN" altLang="en-US" sz="2800" b="1" dirty="0" smtClean="0"/>
              <a:t>执行结果如下：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dirty="0" smtClean="0"/>
              <a:t># buffer (11): hello world</a:t>
            </a:r>
          </a:p>
          <a:p>
            <a:pPr>
              <a:buNone/>
            </a:pPr>
            <a:r>
              <a:rPr lang="en-US" altLang="zh-CN" sz="2800" dirty="0" smtClean="0"/>
              <a:t># x is 43947/0xabab (@ 0xbffff044)</a:t>
            </a:r>
            <a:endParaRPr lang="zh-CN" altLang="zh-CN" sz="2800" dirty="0" smtClean="0"/>
          </a:p>
          <a:p>
            <a:pPr lvl="0"/>
            <a:r>
              <a:rPr lang="zh-CN" altLang="en-US" sz="2800" b="1" dirty="0" smtClean="0"/>
              <a:t>结果表明：</a:t>
            </a:r>
            <a:endParaRPr lang="en-US" altLang="zh-CN" sz="2800" b="1" dirty="0" smtClean="0"/>
          </a:p>
          <a:p>
            <a:pPr lvl="1"/>
            <a:r>
              <a:rPr lang="en-US" altLang="zh-CN" sz="2800" b="1" dirty="0" smtClean="0"/>
              <a:t>hello world</a:t>
            </a:r>
            <a:r>
              <a:rPr lang="zh-CN" altLang="en-US" sz="2800" b="1" dirty="0" smtClean="0"/>
              <a:t>字符串长度为</a:t>
            </a:r>
            <a:r>
              <a:rPr lang="en-US" altLang="zh-CN" sz="2800" b="1" dirty="0" smtClean="0"/>
              <a:t>11</a:t>
            </a:r>
            <a:r>
              <a:rPr lang="zh-CN" altLang="en-US" sz="2800" b="1" dirty="0" smtClean="0"/>
              <a:t>个字节</a:t>
            </a:r>
            <a:endParaRPr lang="en-US" altLang="zh-CN" sz="2800" b="1" dirty="0" smtClean="0"/>
          </a:p>
          <a:p>
            <a:pPr lvl="1"/>
            <a:r>
              <a:rPr lang="en-US" altLang="zh-CN" sz="2800" b="1" dirty="0" smtClean="0"/>
              <a:t>x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0xabab</a:t>
            </a:r>
            <a:r>
              <a:rPr lang="zh-CN" altLang="en-US" sz="2800" b="1" dirty="0" smtClean="0"/>
              <a:t>，地址是</a:t>
            </a:r>
            <a:r>
              <a:rPr lang="en-US" altLang="zh-CN" sz="2800" b="1" dirty="0" smtClean="0"/>
              <a:t>0xbffff044</a:t>
            </a:r>
          </a:p>
        </p:txBody>
      </p:sp>
    </p:spTree>
    <p:extLst>
      <p:ext uri="{BB962C8B-B14F-4D97-AF65-F5344CB8AC3E}">
        <p14:creationId xmlns="" xmlns:p14="http://schemas.microsoft.com/office/powerpoint/2010/main" val="377852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500034" y="1428736"/>
            <a:ext cx="6624736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26290" y="2683936"/>
            <a:ext cx="1728192" cy="352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26290" y="5485874"/>
            <a:ext cx="1728192" cy="360040"/>
          </a:xfrm>
          <a:prstGeom prst="rect">
            <a:avLst/>
          </a:prstGeom>
          <a:solidFill>
            <a:srgbClr val="FE863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26290" y="5845914"/>
            <a:ext cx="172819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26290" y="5125834"/>
            <a:ext cx="1728192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126290" y="4765794"/>
            <a:ext cx="1728192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6290" y="4405754"/>
            <a:ext cx="172819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26290" y="4045714"/>
            <a:ext cx="172819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26290" y="3685674"/>
            <a:ext cx="172819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26290" y="3325634"/>
            <a:ext cx="172819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126290" y="2965594"/>
            <a:ext cx="172819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126290" y="2675034"/>
            <a:ext cx="1728192" cy="2905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102530" y="2204864"/>
            <a:ext cx="833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cxnSpLocks/>
          </p:cNvCxnSpPr>
          <p:nvPr/>
        </p:nvCxnSpPr>
        <p:spPr>
          <a:xfrm>
            <a:off x="8142514" y="2844424"/>
            <a:ext cx="0" cy="282147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173561" y="2415559"/>
            <a:ext cx="430887" cy="3255256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 grows in this direction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11272" y="2408606"/>
            <a:ext cx="1520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address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95708" y="6201503"/>
            <a:ext cx="1520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address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74942" y="3685674"/>
            <a:ext cx="430887" cy="35751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3979387" y="5689220"/>
            <a:ext cx="2094951" cy="461665"/>
            <a:chOff x="6523515" y="4333042"/>
            <a:chExt cx="2703414" cy="595752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8567553" y="4506747"/>
              <a:ext cx="399504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6523515" y="4333042"/>
              <a:ext cx="2703414" cy="595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The first argument</a:t>
              </a:r>
            </a:p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of </a:t>
              </a: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snprintf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 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6519360" y="5182313"/>
            <a:ext cx="1441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0x64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04198" y="4827639"/>
            <a:ext cx="10201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0xbffff34e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8596" y="2500306"/>
            <a:ext cx="427489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70000"/>
            </a:pPr>
            <a:r>
              <a:rPr lang="zh-CN" altLang="en-US" sz="2000" b="1" dirty="0"/>
              <a:t>右图</a:t>
            </a:r>
            <a:r>
              <a:rPr lang="zh-CN" altLang="en-US" sz="2000" b="1" dirty="0" smtClean="0"/>
              <a:t>为程序正常运行时，栈上参数具体的排布情况。</a:t>
            </a:r>
            <a:endParaRPr lang="en-US" altLang="zh-CN" sz="20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70000"/>
            </a:pPr>
            <a:endParaRPr lang="en-US" altLang="zh-CN" sz="20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70000"/>
            </a:pPr>
            <a:r>
              <a:rPr lang="zh-CN" altLang="en-US" sz="2000" b="1" dirty="0"/>
              <a:t>阴影区域为</a:t>
            </a:r>
            <a:r>
              <a:rPr lang="en-US" altLang="zh-CN" sz="2000" b="1" dirty="0"/>
              <a:t>snprintf()</a:t>
            </a:r>
            <a:r>
              <a:rPr lang="zh-CN" altLang="en-US" sz="2000" b="1" dirty="0"/>
              <a:t>函数参数压栈之后的内存布局情况</a:t>
            </a:r>
            <a:r>
              <a:rPr lang="en-US" altLang="zh-CN" sz="2000" b="1" dirty="0"/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¢"/>
            </a:pPr>
            <a:r>
              <a:rPr lang="en-US" altLang="zh-CN" sz="2000" b="1" dirty="0"/>
              <a:t>0xbffff048</a:t>
            </a:r>
            <a:r>
              <a:rPr lang="zh-CN" altLang="en-US" sz="2000" b="1" dirty="0"/>
              <a:t>表示</a:t>
            </a:r>
            <a:r>
              <a:rPr lang="en-US" altLang="zh-CN" sz="2000" b="1" dirty="0" err="1"/>
              <a:t>buf</a:t>
            </a:r>
            <a:r>
              <a:rPr lang="zh-CN" altLang="en-US" sz="2000" b="1" dirty="0"/>
              <a:t>的首地址</a:t>
            </a:r>
            <a:endParaRPr lang="en-US" altLang="zh-CN" sz="2000" b="1" dirty="0"/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¢"/>
            </a:pPr>
            <a:r>
              <a:rPr lang="en-US" altLang="zh-CN" sz="2000" b="1" dirty="0"/>
              <a:t>0x64</a:t>
            </a:r>
            <a:r>
              <a:rPr lang="zh-CN" altLang="en-US" sz="2000" b="1" dirty="0"/>
              <a:t>为</a:t>
            </a:r>
            <a:r>
              <a:rPr lang="en-US" altLang="zh-CN" sz="2000" b="1" dirty="0" err="1"/>
              <a:t>buf</a:t>
            </a:r>
            <a:r>
              <a:rPr lang="zh-CN" altLang="en-US" sz="2000" b="1" dirty="0"/>
              <a:t>的大小</a:t>
            </a:r>
            <a:r>
              <a:rPr lang="en-US" altLang="zh-CN" sz="2000" b="1" dirty="0"/>
              <a:t>100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¢"/>
            </a:pPr>
            <a:r>
              <a:rPr lang="en-US" altLang="zh-CN" sz="2000" b="1" dirty="0"/>
              <a:t>0xbffff34e</a:t>
            </a:r>
            <a:r>
              <a:rPr lang="zh-CN" altLang="en-US" sz="2000" b="1" dirty="0"/>
              <a:t>表示</a:t>
            </a:r>
            <a:r>
              <a:rPr lang="en-US" altLang="zh-CN" sz="2000" b="1" dirty="0" err="1"/>
              <a:t>argv</a:t>
            </a:r>
            <a:r>
              <a:rPr lang="en-US" altLang="zh-CN" sz="2000" b="1" dirty="0"/>
              <a:t>[1]</a:t>
            </a:r>
            <a:r>
              <a:rPr lang="zh-CN" altLang="en-US" sz="2000" b="1" dirty="0"/>
              <a:t>的首地址</a:t>
            </a:r>
            <a:endParaRPr lang="en-US" altLang="zh-CN" sz="20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000" b="1" dirty="0"/>
          </a:p>
        </p:txBody>
      </p:sp>
      <p:sp>
        <p:nvSpPr>
          <p:cNvPr id="42" name="矩形 41"/>
          <p:cNvSpPr/>
          <p:nvPr/>
        </p:nvSpPr>
        <p:spPr>
          <a:xfrm>
            <a:off x="5170420" y="5879752"/>
            <a:ext cx="10577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0xbffff01c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70420" y="5564464"/>
            <a:ext cx="10577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0xbffff020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69917" y="5190731"/>
            <a:ext cx="105776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0xbffff024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65418" y="4882673"/>
            <a:ext cx="105776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0xbffff028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167927" y="4513396"/>
            <a:ext cx="105776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0xbffff02c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172773" y="3414380"/>
            <a:ext cx="105776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0xbffff044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173869" y="3077003"/>
            <a:ext cx="105776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0xbffff048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488996" y="2711123"/>
            <a:ext cx="369332" cy="276999"/>
          </a:xfrm>
          <a:prstGeom prst="rect">
            <a:avLst/>
          </a:prstGeom>
        </p:spPr>
        <p:txBody>
          <a:bodyPr vert="eaVert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16989" y="3745400"/>
            <a:ext cx="369332" cy="276999"/>
          </a:xfrm>
          <a:prstGeom prst="rect">
            <a:avLst/>
          </a:prstGeom>
        </p:spPr>
        <p:txBody>
          <a:bodyPr vert="eaVert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516989" y="4137280"/>
            <a:ext cx="369332" cy="276999"/>
          </a:xfrm>
          <a:prstGeom prst="rect">
            <a:avLst/>
          </a:prstGeom>
        </p:spPr>
        <p:txBody>
          <a:bodyPr vert="eaVert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15300" y="5888305"/>
            <a:ext cx="1441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0x8048540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509950" y="5562103"/>
            <a:ext cx="1441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0xbffff048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519360" y="4477661"/>
            <a:ext cx="1441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0xf0b0ff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778975" y="4092491"/>
            <a:ext cx="430887" cy="35751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757040" y="2678886"/>
            <a:ext cx="430887" cy="35751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519360" y="3365269"/>
            <a:ext cx="1441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0xabab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509950" y="3007114"/>
            <a:ext cx="1441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0xe0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454468"/>
            <a:ext cx="5804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snprintf(</a:t>
            </a:r>
            <a:r>
              <a:rPr lang="en-US" altLang="zh-CN" sz="2800" dirty="0" err="1"/>
              <a:t>buf</a:t>
            </a:r>
            <a:r>
              <a:rPr lang="en-US" altLang="zh-CN" sz="2800" dirty="0"/>
              <a:t>, </a:t>
            </a:r>
            <a:r>
              <a:rPr lang="en-US" altLang="zh-CN" sz="2800" dirty="0" err="1">
                <a:solidFill>
                  <a:srgbClr val="0070C0"/>
                </a:solidFill>
              </a:rPr>
              <a:t>sizeof</a:t>
            </a:r>
            <a:r>
              <a:rPr lang="en-US" altLang="zh-CN" sz="2800" dirty="0"/>
              <a:t> (</a:t>
            </a:r>
            <a:r>
              <a:rPr lang="en-US" altLang="zh-CN" sz="2800" dirty="0" err="1"/>
              <a:t>buf</a:t>
            </a:r>
            <a:r>
              <a:rPr lang="en-US" altLang="zh-CN" sz="2800" dirty="0"/>
              <a:t>), </a:t>
            </a:r>
            <a:r>
              <a:rPr lang="en-US" altLang="zh-CN" sz="2800" dirty="0" err="1"/>
              <a:t>argv</a:t>
            </a:r>
            <a:r>
              <a:rPr lang="en-US" altLang="zh-CN" sz="2800" dirty="0"/>
              <a:t>[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en-US" altLang="zh-CN" sz="2800" dirty="0"/>
              <a:t>]);</a:t>
            </a:r>
            <a:endParaRPr lang="zh-CN" altLang="en-US" sz="2800" dirty="0"/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vert="horz" anchor="b">
            <a:normAutofit/>
          </a:bodyPr>
          <a:lstStyle/>
          <a:p>
            <a:r>
              <a:rPr lang="zh-CN" altLang="en-US" sz="4400" dirty="0" smtClean="0"/>
              <a:t>正常执行时栈的布局</a:t>
            </a:r>
            <a:endParaRPr lang="zh-CN" alt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49113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8596" y="1571612"/>
            <a:ext cx="8143932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8596" y="2500306"/>
            <a:ext cx="8215370" cy="1285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读取栈上数据</a:t>
            </a:r>
            <a:endParaRPr lang="zh-CN" altLang="en-US" sz="4400" dirty="0"/>
          </a:p>
        </p:txBody>
      </p:sp>
      <p:sp>
        <p:nvSpPr>
          <p:cNvPr id="1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58138" cy="487375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sz="2600" dirty="0" smtClean="0"/>
              <a:t>./</a:t>
            </a:r>
            <a:r>
              <a:rPr lang="en-US" altLang="zh-CN" sz="2600" dirty="0" err="1" smtClean="0"/>
              <a:t>formatstring</a:t>
            </a:r>
            <a:r>
              <a:rPr lang="en-US" altLang="zh-CN" sz="2600" dirty="0" smtClean="0"/>
              <a:t> “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aaaa</a:t>
            </a:r>
            <a:r>
              <a:rPr lang="en-US" altLang="zh-CN" sz="2600" dirty="0" smtClean="0">
                <a:solidFill>
                  <a:srgbClr val="FF0000"/>
                </a:solidFill>
              </a:rPr>
              <a:t> %x %x %x %x %x %x %x %x</a:t>
            </a:r>
            <a:r>
              <a:rPr lang="en-US" altLang="zh-CN" sz="2600" dirty="0" smtClean="0"/>
              <a:t>” </a:t>
            </a:r>
            <a:endParaRPr lang="zh-CN" altLang="en-US" sz="2600" dirty="0" smtClean="0"/>
          </a:p>
          <a:p>
            <a:pPr lvl="0"/>
            <a:r>
              <a:rPr lang="zh-CN" altLang="en-US" sz="2800" b="1" dirty="0" smtClean="0"/>
              <a:t>执行结果如下：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600" dirty="0" smtClean="0"/>
              <a:t># buffer (66): </a:t>
            </a:r>
            <a:r>
              <a:rPr lang="en-US" altLang="zh-CN" sz="2600" dirty="0" err="1" smtClean="0"/>
              <a:t>aaaa</a:t>
            </a:r>
            <a:r>
              <a:rPr lang="en-US" altLang="zh-CN" sz="2600" dirty="0" smtClean="0"/>
              <a:t> f0b0ff bffff05e 1 c2 bffff154 bffff05e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abab</a:t>
            </a:r>
            <a:r>
              <a:rPr lang="en-US" altLang="zh-CN" sz="2600" dirty="0" smtClean="0">
                <a:solidFill>
                  <a:srgbClr val="FF0000"/>
                </a:solidFill>
              </a:rPr>
              <a:t> 61616161</a:t>
            </a:r>
          </a:p>
          <a:p>
            <a:pPr>
              <a:buNone/>
            </a:pPr>
            <a:r>
              <a:rPr lang="en-US" altLang="zh-CN" sz="2600" dirty="0" smtClean="0"/>
              <a:t># x is 43947/0xabab (@ 0xbffff034)</a:t>
            </a:r>
            <a:endParaRPr lang="zh-CN" altLang="en-US" sz="2600" dirty="0" smtClean="0"/>
          </a:p>
          <a:p>
            <a:pPr lvl="0"/>
            <a:r>
              <a:rPr lang="zh-CN" altLang="en-US" sz="2800" b="1" dirty="0" smtClean="0"/>
              <a:t>结果表明：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打印输出了</a:t>
            </a:r>
            <a:r>
              <a:rPr lang="en-US" altLang="zh-CN" sz="2800" b="1" dirty="0" smtClean="0"/>
              <a:t>x</a:t>
            </a:r>
            <a:r>
              <a:rPr lang="zh-CN" altLang="en-US" sz="2800" b="1" dirty="0" smtClean="0"/>
              <a:t>的值，即</a:t>
            </a:r>
            <a:r>
              <a:rPr lang="en-US" altLang="zh-CN" sz="2800" b="1" dirty="0" smtClean="0"/>
              <a:t>0xabab</a:t>
            </a:r>
          </a:p>
          <a:p>
            <a:pPr lvl="1"/>
            <a:r>
              <a:rPr lang="zh-CN" altLang="en-US" sz="2800" b="1" dirty="0" smtClean="0"/>
              <a:t>打印输出了用户输入</a:t>
            </a:r>
            <a:r>
              <a:rPr lang="en-US" altLang="zh-CN" sz="2800" b="1" dirty="0" err="1" smtClean="0"/>
              <a:t>argv</a:t>
            </a:r>
            <a:r>
              <a:rPr lang="zh-CN" altLang="en-US" sz="2800" b="1" dirty="0" smtClean="0"/>
              <a:t>的值，即</a:t>
            </a:r>
            <a:r>
              <a:rPr lang="en-US" altLang="zh-CN" sz="2800" b="1" dirty="0" err="1" smtClean="0"/>
              <a:t>aaaa</a:t>
            </a:r>
            <a:r>
              <a:rPr lang="en-US" altLang="zh-CN" sz="2800" b="1" dirty="0" smtClean="0"/>
              <a:t>(0x61616161)</a:t>
            </a:r>
          </a:p>
          <a:p>
            <a:pPr lvl="0"/>
            <a:r>
              <a:rPr lang="zh-CN" altLang="en-US" sz="2800" b="1" dirty="0" smtClean="0"/>
              <a:t>所以，如果人为恶意构造特定的输入格式化字符串，就能让</a:t>
            </a:r>
            <a:r>
              <a:rPr lang="en-US" altLang="zh-CN" sz="2800" b="1" dirty="0" err="1" smtClean="0"/>
              <a:t>snprintf</a:t>
            </a:r>
            <a:r>
              <a:rPr lang="zh-CN" altLang="en-US" sz="2800" b="1" dirty="0" smtClean="0"/>
              <a:t>打印输出一些栈上的重要数据。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77852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37246" y="2777706"/>
            <a:ext cx="1728192" cy="352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37246" y="5579644"/>
            <a:ext cx="1728192" cy="360040"/>
          </a:xfrm>
          <a:prstGeom prst="rect">
            <a:avLst/>
          </a:prstGeom>
          <a:solidFill>
            <a:srgbClr val="FE863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37246" y="5939684"/>
            <a:ext cx="172819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37246" y="5219604"/>
            <a:ext cx="1728192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37246" y="4859564"/>
            <a:ext cx="1728192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37246" y="4499524"/>
            <a:ext cx="172819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37246" y="4139484"/>
            <a:ext cx="172819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37246" y="3779444"/>
            <a:ext cx="172819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37246" y="3419404"/>
            <a:ext cx="1728192" cy="360040"/>
          </a:xfrm>
          <a:prstGeom prst="rect">
            <a:avLst/>
          </a:prstGeom>
          <a:solidFill>
            <a:srgbClr val="FE863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37246" y="3059364"/>
            <a:ext cx="1728192" cy="360040"/>
          </a:xfrm>
          <a:prstGeom prst="rect">
            <a:avLst/>
          </a:prstGeom>
          <a:solidFill>
            <a:srgbClr val="FE863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237246" y="2768804"/>
            <a:ext cx="1728192" cy="2905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213486" y="2298634"/>
            <a:ext cx="833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cxnSpLocks/>
          </p:cNvCxnSpPr>
          <p:nvPr/>
        </p:nvCxnSpPr>
        <p:spPr>
          <a:xfrm>
            <a:off x="8253470" y="2938194"/>
            <a:ext cx="0" cy="282147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284517" y="2509329"/>
            <a:ext cx="430887" cy="3255256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 grows in this direction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22228" y="2502376"/>
            <a:ext cx="1520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address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06664" y="6295273"/>
            <a:ext cx="1520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address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85898" y="3779444"/>
            <a:ext cx="430887" cy="35751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4595256" y="3633402"/>
            <a:ext cx="2094951" cy="276999"/>
            <a:chOff x="7244763" y="4320230"/>
            <a:chExt cx="2703414" cy="357451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8567553" y="4506747"/>
              <a:ext cx="399504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7244763" y="4320230"/>
              <a:ext cx="2703414" cy="357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 = 0xabab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6630316" y="5276083"/>
            <a:ext cx="1441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0x64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15154" y="4921409"/>
            <a:ext cx="10201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0xbffff33a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5720" y="1671568"/>
            <a:ext cx="5713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/>
              <a:t> 右图</a:t>
            </a:r>
            <a:r>
              <a:rPr lang="zh-CN" altLang="en-US" sz="2000" b="1" dirty="0" smtClean="0"/>
              <a:t>为读取栈上数据时，栈上参数具体排布情况</a:t>
            </a:r>
            <a:endParaRPr lang="en-US" altLang="zh-CN" sz="2000" b="1" dirty="0"/>
          </a:p>
        </p:txBody>
      </p:sp>
      <p:sp>
        <p:nvSpPr>
          <p:cNvPr id="42" name="矩形 41"/>
          <p:cNvSpPr/>
          <p:nvPr/>
        </p:nvSpPr>
        <p:spPr>
          <a:xfrm>
            <a:off x="5286380" y="5973522"/>
            <a:ext cx="10577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0xbffff00c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286380" y="5658234"/>
            <a:ext cx="10577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0xbffff010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280873" y="5284501"/>
            <a:ext cx="105776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0xbffff014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276374" y="4976443"/>
            <a:ext cx="105776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0xbffff018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78883" y="4607166"/>
            <a:ext cx="105776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0xbffff01c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283729" y="3508150"/>
            <a:ext cx="105776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0xbffff034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284825" y="3170773"/>
            <a:ext cx="105776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0xbffff038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99952" y="2804893"/>
            <a:ext cx="369332" cy="276999"/>
          </a:xfrm>
          <a:prstGeom prst="rect">
            <a:avLst/>
          </a:prstGeom>
        </p:spPr>
        <p:txBody>
          <a:bodyPr vert="eaVert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627945" y="3839170"/>
            <a:ext cx="369332" cy="276999"/>
          </a:xfrm>
          <a:prstGeom prst="rect">
            <a:avLst/>
          </a:prstGeom>
        </p:spPr>
        <p:txBody>
          <a:bodyPr vert="eaVert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627945" y="4231050"/>
            <a:ext cx="369332" cy="276999"/>
          </a:xfrm>
          <a:prstGeom prst="rect">
            <a:avLst/>
          </a:prstGeom>
        </p:spPr>
        <p:txBody>
          <a:bodyPr vert="eaVert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26256" y="5982075"/>
            <a:ext cx="1441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0x8048540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620906" y="5655873"/>
            <a:ext cx="1441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0xbffff038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630316" y="4571431"/>
            <a:ext cx="1441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0xf0b0ff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89931" y="4186261"/>
            <a:ext cx="430887" cy="35751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867996" y="2772656"/>
            <a:ext cx="430887" cy="35751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630316" y="3459039"/>
            <a:ext cx="1441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0xabab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620906" y="3100884"/>
            <a:ext cx="1441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0x61616161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24"/>
          <p:cNvGrpSpPr/>
          <p:nvPr/>
        </p:nvGrpSpPr>
        <p:grpSpPr>
          <a:xfrm>
            <a:off x="4262999" y="5780184"/>
            <a:ext cx="2094951" cy="461665"/>
            <a:chOff x="6516315" y="4333042"/>
            <a:chExt cx="2703414" cy="595752"/>
          </a:xfrm>
        </p:grpSpPr>
        <p:cxnSp>
          <p:nvCxnSpPr>
            <p:cNvPr id="56" name="直接箭头连接符 55"/>
            <p:cNvCxnSpPr/>
            <p:nvPr/>
          </p:nvCxnSpPr>
          <p:spPr>
            <a:xfrm>
              <a:off x="8567553" y="4506747"/>
              <a:ext cx="399504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6516315" y="4333042"/>
              <a:ext cx="2703414" cy="595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The first argument</a:t>
              </a:r>
            </a:p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of </a:t>
              </a: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snprintf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 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24"/>
          <p:cNvGrpSpPr/>
          <p:nvPr/>
        </p:nvGrpSpPr>
        <p:grpSpPr>
          <a:xfrm>
            <a:off x="4643438" y="3285521"/>
            <a:ext cx="2094951" cy="276999"/>
            <a:chOff x="7362143" y="4320228"/>
            <a:chExt cx="2703414" cy="357451"/>
          </a:xfrm>
        </p:grpSpPr>
        <p:cxnSp>
          <p:nvCxnSpPr>
            <p:cNvPr id="64" name="直接箭头连接符 63"/>
            <p:cNvCxnSpPr/>
            <p:nvPr/>
          </p:nvCxnSpPr>
          <p:spPr>
            <a:xfrm>
              <a:off x="8567553" y="4506747"/>
              <a:ext cx="399504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7362143" y="4320228"/>
              <a:ext cx="2703414" cy="357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buf_addr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vert="horz" anchor="b">
            <a:normAutofit/>
          </a:bodyPr>
          <a:lstStyle/>
          <a:p>
            <a:r>
              <a:rPr lang="zh-CN" altLang="en-US" sz="4400" dirty="0" smtClean="0"/>
              <a:t>读取栈上数据时栈的布局</a:t>
            </a:r>
            <a:endParaRPr lang="zh-CN" altLang="en-US" sz="4400" dirty="0"/>
          </a:p>
        </p:txBody>
      </p:sp>
      <p:sp>
        <p:nvSpPr>
          <p:cNvPr id="67" name="矩形 66"/>
          <p:cNvSpPr/>
          <p:nvPr/>
        </p:nvSpPr>
        <p:spPr>
          <a:xfrm>
            <a:off x="357158" y="2072240"/>
            <a:ext cx="41472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"/>
            </a:pPr>
            <a:r>
              <a:rPr lang="zh-CN" altLang="en-US" sz="2000" b="1" dirty="0"/>
              <a:t>由于</a:t>
            </a:r>
            <a:r>
              <a:rPr lang="en-US" altLang="zh-CN" sz="2000" b="1" dirty="0"/>
              <a:t>snprintf()</a:t>
            </a:r>
            <a:r>
              <a:rPr lang="zh-CN" altLang="en-US" sz="2000" b="1" dirty="0"/>
              <a:t>函数将第三个参数后面地址中的内容当作参数，通过</a:t>
            </a:r>
            <a:r>
              <a:rPr lang="en-US" altLang="zh-CN" sz="2000" b="1" dirty="0"/>
              <a:t>%x</a:t>
            </a:r>
            <a:r>
              <a:rPr lang="zh-CN" altLang="en-US" sz="2000" b="1" dirty="0"/>
              <a:t>不断打印</a:t>
            </a:r>
            <a:r>
              <a:rPr lang="zh-CN" altLang="en-US" sz="2000" b="1" dirty="0" smtClean="0"/>
              <a:t>出之后栈上的数据。</a:t>
            </a:r>
            <a:endParaRPr lang="zh-CN" altLang="en-US" sz="2000" b="1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"/>
            </a:pPr>
            <a:r>
              <a:rPr lang="zh-CN" altLang="en-US" sz="2000" b="1" dirty="0" smtClean="0"/>
              <a:t>可以</a:t>
            </a:r>
            <a:r>
              <a:rPr lang="zh-CN" altLang="en-US" sz="2000" b="1" dirty="0"/>
              <a:t>看到最终打印出了程序中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变量的值</a:t>
            </a:r>
            <a:r>
              <a:rPr lang="en-US" altLang="zh-CN" sz="2000" b="1" dirty="0"/>
              <a:t>0xabab</a:t>
            </a:r>
            <a:r>
              <a:rPr lang="zh-CN" altLang="en-US" sz="2000" b="1" dirty="0"/>
              <a:t>和我们在命令行输入的字符串“</a:t>
            </a:r>
            <a:r>
              <a:rPr lang="en-US" altLang="zh-CN" sz="2000" b="1" dirty="0" err="1"/>
              <a:t>aaaa</a:t>
            </a:r>
            <a:r>
              <a:rPr lang="en-US" altLang="zh-CN" sz="2000" b="1" dirty="0"/>
              <a:t>… …”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内容。</a:t>
            </a:r>
            <a:endParaRPr lang="zh-CN" altLang="en-US" sz="2000" b="1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"/>
            </a:pPr>
            <a:r>
              <a:rPr lang="zh-CN" altLang="en-US" sz="2000" b="1" dirty="0" smtClean="0"/>
              <a:t>如果将输入的</a:t>
            </a:r>
            <a:r>
              <a:rPr lang="en-US" altLang="zh-CN" sz="2000" b="1" dirty="0" err="1" smtClean="0"/>
              <a:t>aaaa</a:t>
            </a:r>
            <a:r>
              <a:rPr lang="zh-CN" altLang="en-US" sz="2000" b="1" dirty="0" smtClean="0"/>
              <a:t>换成内存中的地址，并且将对应的</a:t>
            </a:r>
            <a:r>
              <a:rPr lang="en-US" altLang="zh-CN" sz="2000" b="1" dirty="0" smtClean="0"/>
              <a:t>%x</a:t>
            </a:r>
            <a:r>
              <a:rPr lang="zh-CN" altLang="en-US" sz="2000" b="1" dirty="0" smtClean="0"/>
              <a:t>换成</a:t>
            </a:r>
            <a:r>
              <a:rPr lang="en-US" altLang="zh-CN" sz="2000" b="1" dirty="0" smtClean="0"/>
              <a:t>%s</a:t>
            </a:r>
            <a:r>
              <a:rPr lang="zh-CN" altLang="en-US" sz="2000" b="1" dirty="0" smtClean="0"/>
              <a:t>，就可以利用</a:t>
            </a:r>
            <a:r>
              <a:rPr lang="en-US" altLang="zh-CN" sz="2000" b="1" dirty="0" err="1" smtClean="0"/>
              <a:t>snprintf</a:t>
            </a:r>
            <a:r>
              <a:rPr lang="zh-CN" altLang="en-US" sz="2000" b="1" dirty="0" smtClean="0"/>
              <a:t>打印出内存地址中的数据了。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03845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28596" y="2928934"/>
            <a:ext cx="8215370" cy="785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8596" y="1643050"/>
            <a:ext cx="8215370" cy="785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8596" y="4143380"/>
            <a:ext cx="8215370" cy="1285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修改栈上数据</a:t>
            </a:r>
            <a:endParaRPr lang="zh-CN" altLang="en-US" sz="4400" dirty="0"/>
          </a:p>
        </p:txBody>
      </p:sp>
      <p:sp>
        <p:nvSpPr>
          <p:cNvPr id="1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58138" cy="487375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t-BR" altLang="zh-CN" sz="2600" dirty="0" smtClean="0">
                <a:latin typeface="Times New Roman" pitchFamily="18" charset="0"/>
                <a:cs typeface="Times New Roman" pitchFamily="18" charset="0"/>
              </a:rPr>
              <a:t>perl -e 'system </a:t>
            </a:r>
            <a:r>
              <a:rPr lang="pt-BR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"./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formatstring</a:t>
            </a:r>
            <a:r>
              <a:rPr lang="pt-BR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", "\x74\xf0\xff\xbf %x %x %x %x %x %x %x %n" </a:t>
            </a:r>
            <a:r>
              <a:rPr lang="pt-BR" altLang="zh-CN" sz="2600" dirty="0" smtClean="0">
                <a:latin typeface="Times New Roman" pitchFamily="18" charset="0"/>
                <a:cs typeface="Times New Roman" pitchFamily="18" charset="0"/>
              </a:rPr>
              <a:t>‘</a:t>
            </a:r>
          </a:p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构造特殊输入，使得最终参数结构如下：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snprintf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pt-BR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"\x74\xf0\xff\xbf </a:t>
            </a:r>
            <a:r>
              <a:rPr lang="pt-BR" altLang="zh-CN" sz="2600" dirty="0" smtClean="0">
                <a:latin typeface="Times New Roman" pitchFamily="18" charset="0"/>
                <a:cs typeface="Times New Roman" pitchFamily="18" charset="0"/>
              </a:rPr>
              <a:t>%x %x %x %x %x %x %x </a:t>
            </a:r>
            <a:r>
              <a:rPr lang="pt-BR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%n</a:t>
            </a:r>
            <a:r>
              <a:rPr lang="pt-BR" altLang="zh-CN" sz="26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Font typeface="Wingdings" pitchFamily="2" charset="2"/>
              <a:buChar char="¢"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执行结果如下：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# buffer (49): t��� f0b0ff bffff09e 1 c2 bffff194 bffff09e </a:t>
            </a:r>
            <a:r>
              <a:rPr lang="en-US" altLang="zh-CN" sz="2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abab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is 49/0x31 (@ 0xbffff074)</a:t>
            </a:r>
          </a:p>
          <a:p>
            <a:pPr lvl="0">
              <a:buFont typeface="Wingdings" pitchFamily="2" charset="2"/>
              <a:buChar char=""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结果表明：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的值被修改，初始值为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0xabab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，修改为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0x31</a:t>
            </a:r>
          </a:p>
        </p:txBody>
      </p:sp>
    </p:spTree>
    <p:extLst>
      <p:ext uri="{BB962C8B-B14F-4D97-AF65-F5344CB8AC3E}">
        <p14:creationId xmlns="" xmlns:p14="http://schemas.microsoft.com/office/powerpoint/2010/main" val="377852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96018" y="2563392"/>
            <a:ext cx="1728192" cy="352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96018" y="5365330"/>
            <a:ext cx="1728192" cy="360040"/>
          </a:xfrm>
          <a:prstGeom prst="rect">
            <a:avLst/>
          </a:prstGeom>
          <a:solidFill>
            <a:srgbClr val="FE863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96018" y="5725370"/>
            <a:ext cx="172819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96018" y="5005290"/>
            <a:ext cx="1728192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196018" y="4645250"/>
            <a:ext cx="1728192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96018" y="4285210"/>
            <a:ext cx="172819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96018" y="3925170"/>
            <a:ext cx="172819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96018" y="3565130"/>
            <a:ext cx="172819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96018" y="3205090"/>
            <a:ext cx="1728192" cy="360040"/>
          </a:xfrm>
          <a:prstGeom prst="rect">
            <a:avLst/>
          </a:prstGeom>
          <a:solidFill>
            <a:srgbClr val="FE863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196018" y="2845050"/>
            <a:ext cx="1728192" cy="360040"/>
          </a:xfrm>
          <a:prstGeom prst="rect">
            <a:avLst/>
          </a:prstGeom>
          <a:solidFill>
            <a:srgbClr val="FE863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196018" y="2554490"/>
            <a:ext cx="1728192" cy="2905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170779" y="2189804"/>
            <a:ext cx="833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cxnSpLocks/>
          </p:cNvCxnSpPr>
          <p:nvPr/>
        </p:nvCxnSpPr>
        <p:spPr>
          <a:xfrm>
            <a:off x="8212242" y="2723880"/>
            <a:ext cx="0" cy="282147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243289" y="2295015"/>
            <a:ext cx="430887" cy="3255256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 grows in this direction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81000" y="2272845"/>
            <a:ext cx="1520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address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65436" y="6080959"/>
            <a:ext cx="1520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address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44670" y="3565130"/>
            <a:ext cx="430887" cy="35751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4286248" y="5568676"/>
            <a:ext cx="2094951" cy="461665"/>
            <a:chOff x="6829523" y="4333042"/>
            <a:chExt cx="2703414" cy="595752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8857629" y="4506747"/>
              <a:ext cx="399504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6829523" y="4333042"/>
              <a:ext cx="2703414" cy="595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The first argument</a:t>
              </a:r>
            </a:p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of </a:t>
              </a: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snprintf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 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6589088" y="5061769"/>
            <a:ext cx="1441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0x64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73926" y="4707095"/>
            <a:ext cx="10201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0xbffff33a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7158" y="1600130"/>
            <a:ext cx="565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/>
              <a:t> 右图为修改栈上数据时，栈上参数具体排布情况</a:t>
            </a:r>
            <a:endParaRPr lang="en-US" altLang="zh-CN" sz="2000" b="1" dirty="0" smtClean="0"/>
          </a:p>
        </p:txBody>
      </p:sp>
      <p:sp>
        <p:nvSpPr>
          <p:cNvPr id="49" name="矩形 48"/>
          <p:cNvSpPr/>
          <p:nvPr/>
        </p:nvSpPr>
        <p:spPr>
          <a:xfrm>
            <a:off x="5242501" y="3293836"/>
            <a:ext cx="105776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0xbffff034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243597" y="2956459"/>
            <a:ext cx="105776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0xbffff038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58724" y="2590579"/>
            <a:ext cx="369332" cy="276999"/>
          </a:xfrm>
          <a:prstGeom prst="rect">
            <a:avLst/>
          </a:prstGeom>
        </p:spPr>
        <p:txBody>
          <a:bodyPr vert="eaVert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86717" y="3624856"/>
            <a:ext cx="369332" cy="276999"/>
          </a:xfrm>
          <a:prstGeom prst="rect">
            <a:avLst/>
          </a:prstGeom>
        </p:spPr>
        <p:txBody>
          <a:bodyPr vert="eaVert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586717" y="4016736"/>
            <a:ext cx="369332" cy="276999"/>
          </a:xfrm>
          <a:prstGeom prst="rect">
            <a:avLst/>
          </a:prstGeom>
        </p:spPr>
        <p:txBody>
          <a:bodyPr vert="eaVert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85028" y="5767761"/>
            <a:ext cx="1441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0x8048540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579678" y="5441559"/>
            <a:ext cx="1441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0xbffff038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589088" y="4357117"/>
            <a:ext cx="1441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0xf0b0ff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48703" y="3971947"/>
            <a:ext cx="430887" cy="35751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826768" y="2558342"/>
            <a:ext cx="430887" cy="35751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589088" y="3244725"/>
            <a:ext cx="1441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0xabab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579678" y="2886570"/>
            <a:ext cx="1441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0xbffff074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600332" y="4596766"/>
            <a:ext cx="369332" cy="276999"/>
          </a:xfrm>
          <a:prstGeom prst="rect">
            <a:avLst/>
          </a:prstGeom>
        </p:spPr>
        <p:txBody>
          <a:bodyPr vert="eaVert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24"/>
          <p:cNvGrpSpPr/>
          <p:nvPr/>
        </p:nvGrpSpPr>
        <p:grpSpPr>
          <a:xfrm>
            <a:off x="4918729" y="3090618"/>
            <a:ext cx="2094951" cy="276999"/>
            <a:chOff x="7506061" y="4320230"/>
            <a:chExt cx="2703414" cy="357451"/>
          </a:xfrm>
        </p:grpSpPr>
        <p:cxnSp>
          <p:nvCxnSpPr>
            <p:cNvPr id="43" name="直接箭头连接符 42"/>
            <p:cNvCxnSpPr/>
            <p:nvPr/>
          </p:nvCxnSpPr>
          <p:spPr>
            <a:xfrm>
              <a:off x="8567553" y="4506747"/>
              <a:ext cx="399504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7506061" y="4320230"/>
              <a:ext cx="2703414" cy="357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buf_addr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vert="horz" anchor="b">
            <a:normAutofit/>
          </a:bodyPr>
          <a:lstStyle/>
          <a:p>
            <a:r>
              <a:rPr lang="zh-CN" altLang="en-US" sz="4400" dirty="0" smtClean="0"/>
              <a:t>修改栈上数据时栈的布局</a:t>
            </a:r>
            <a:endParaRPr lang="zh-CN" altLang="en-US" sz="4400" dirty="0"/>
          </a:p>
        </p:txBody>
      </p:sp>
      <p:sp>
        <p:nvSpPr>
          <p:cNvPr id="46" name="矩形 45"/>
          <p:cNvSpPr/>
          <p:nvPr/>
        </p:nvSpPr>
        <p:spPr>
          <a:xfrm>
            <a:off x="460140" y="2000240"/>
            <a:ext cx="42547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"/>
            </a:pPr>
            <a:r>
              <a:rPr lang="zh-CN" altLang="en-US" sz="2000" b="1" dirty="0" smtClean="0"/>
              <a:t>通过构造输入，使得</a:t>
            </a:r>
            <a:r>
              <a:rPr lang="en-US" altLang="zh-CN" sz="2000" b="1" dirty="0" err="1" smtClean="0"/>
              <a:t>buf</a:t>
            </a:r>
            <a:r>
              <a:rPr lang="zh-CN" altLang="en-US" sz="2000" b="1" dirty="0" smtClean="0"/>
              <a:t>中保存了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的地址</a:t>
            </a:r>
            <a:r>
              <a:rPr lang="en-US" altLang="zh-CN" sz="2000" b="1" dirty="0" smtClean="0"/>
              <a:t>0xbffff074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"/>
            </a:pPr>
            <a:r>
              <a:rPr lang="zh-CN" altLang="en-US" sz="2000" b="1" dirty="0" smtClean="0"/>
              <a:t>然后，通过</a:t>
            </a:r>
            <a:r>
              <a:rPr lang="zh-CN" altLang="en-US" sz="2000" b="1" dirty="0"/>
              <a:t>输入的多个格式符</a:t>
            </a:r>
            <a:r>
              <a:rPr lang="en-US" altLang="zh-CN" sz="2000" b="1" dirty="0"/>
              <a:t>%x</a:t>
            </a:r>
            <a:r>
              <a:rPr lang="zh-CN" altLang="en-US" sz="2000" b="1" dirty="0"/>
              <a:t>，使得栈指针刚好</a:t>
            </a:r>
            <a:r>
              <a:rPr lang="zh-CN" altLang="en-US" sz="2000" b="1" dirty="0" smtClean="0"/>
              <a:t>指向</a:t>
            </a:r>
            <a:r>
              <a:rPr lang="en-US" altLang="zh-CN" sz="2000" b="1" dirty="0" err="1" smtClean="0"/>
              <a:t>buf</a:t>
            </a:r>
            <a:r>
              <a:rPr lang="zh-CN" altLang="en-US" sz="2000" b="1" dirty="0" smtClean="0"/>
              <a:t>中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的地址。</a:t>
            </a:r>
            <a:endParaRPr lang="en-US" altLang="zh-CN" sz="2000" b="1" dirty="0" smtClean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"/>
            </a:pPr>
            <a:r>
              <a:rPr lang="zh-CN" altLang="en-US" sz="2000" b="1" dirty="0" smtClean="0"/>
              <a:t>最后，通过</a:t>
            </a:r>
            <a:r>
              <a:rPr lang="en-US" altLang="zh-CN" sz="2000" b="1" dirty="0"/>
              <a:t>%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格式符，</a:t>
            </a:r>
            <a:r>
              <a:rPr lang="zh-CN" altLang="en-US" sz="2000" b="1" dirty="0"/>
              <a:t>将</a:t>
            </a:r>
            <a:r>
              <a:rPr lang="en-US" altLang="zh-CN" sz="2000" b="1" dirty="0"/>
              <a:t>%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之前所有字符的长度写入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的地址，这样就修改</a:t>
            </a:r>
            <a:r>
              <a:rPr lang="zh-CN" altLang="en-US" sz="2000" b="1" dirty="0"/>
              <a:t>了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的值。</a:t>
            </a:r>
            <a:endParaRPr lang="zh-CN" altLang="en-US" sz="2000" b="1" dirty="0"/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altLang="zh-CN" sz="2000" b="1" dirty="0"/>
              <a:t>before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x </a:t>
            </a:r>
            <a:r>
              <a:rPr lang="en-US" altLang="zh-CN" sz="2000" b="1" dirty="0"/>
              <a:t>= 0xabab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altLang="zh-CN" sz="2000" b="1" dirty="0"/>
              <a:t>after 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x </a:t>
            </a:r>
            <a:r>
              <a:rPr lang="en-US" altLang="zh-CN" sz="2000" b="1" dirty="0"/>
              <a:t>= 0x31 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altLang="zh-CN" sz="2000" b="1" dirty="0"/>
              <a:t>x</a:t>
            </a:r>
            <a:r>
              <a:rPr lang="zh-CN" altLang="en-US" sz="2000" b="1" dirty="0"/>
              <a:t>的值变成了</a:t>
            </a:r>
            <a:r>
              <a:rPr lang="en-US" altLang="zh-CN" sz="2000" b="1" dirty="0" smtClean="0"/>
              <a:t>49/0x31</a:t>
            </a:r>
            <a:endParaRPr lang="zh-CN" alt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74687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格式化字符串</a:t>
            </a:r>
            <a:r>
              <a:rPr lang="zh-CN" altLang="en-US" sz="4400" dirty="0" smtClean="0"/>
              <a:t>漏洞小结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686320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格式化字符串漏洞的原理很简单，就是*</a:t>
            </a:r>
            <a:r>
              <a:rPr lang="en-US" altLang="zh-CN" sz="2800" b="1" dirty="0" err="1" smtClean="0"/>
              <a:t>printf</a:t>
            </a:r>
            <a:r>
              <a:rPr lang="en-US" altLang="zh-CN" sz="2800" b="1" dirty="0" smtClean="0"/>
              <a:t>()</a:t>
            </a:r>
            <a:r>
              <a:rPr lang="zh-CN" altLang="en-US" sz="2800" b="1" dirty="0" smtClean="0"/>
              <a:t>函数中的格式符数量和参数数量不匹配。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所以，只要在编译器中增加对*</a:t>
            </a:r>
            <a:r>
              <a:rPr lang="en-US" altLang="zh-CN" sz="2800" b="1" dirty="0" err="1" smtClean="0"/>
              <a:t>printf</a:t>
            </a:r>
            <a:r>
              <a:rPr lang="en-US" altLang="zh-CN" sz="2800" b="1" dirty="0" smtClean="0"/>
              <a:t>()</a:t>
            </a:r>
            <a:r>
              <a:rPr lang="zh-CN" altLang="en-US" sz="2800" b="1" dirty="0" smtClean="0"/>
              <a:t>的格式符数量和参数数量的匹配检查，就可以很容易的检测到格式化字符串漏洞。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参考资料</a:t>
            </a:r>
            <a:endParaRPr lang="zh-CN" altLang="en-US" sz="44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540692" y="1556793"/>
            <a:ext cx="7746084" cy="487260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 smtClean="0"/>
              <a:t>[1] </a:t>
            </a:r>
            <a:r>
              <a:rPr lang="sv-SE" altLang="zh-CN" sz="2000" dirty="0"/>
              <a:t>Newsham T. Format string attacks[J]. 2000.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 smtClean="0"/>
              <a:t>[2] </a:t>
            </a:r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cve.mitre.org/cgi-bin/cvename.cgi?name=CVE-2014-0160</a:t>
            </a:r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252110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主要内容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内存漏洞基础知识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内存漏洞详细介绍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/>
              <a:t>缓冲区溢出漏洞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堆漏洞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内存信息泄露漏洞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其他内存漏洞</a:t>
            </a:r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总结</a:t>
            </a:r>
            <a:endParaRPr lang="en-US" altLang="zh-CN" sz="3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内存信息泄露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13305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内存信息</a:t>
            </a:r>
            <a:r>
              <a:rPr lang="zh-CN" altLang="en-US" sz="3200" b="1" dirty="0" smtClean="0"/>
              <a:t>泄露可以分为</a:t>
            </a:r>
            <a:r>
              <a:rPr lang="zh-CN" altLang="en-US" sz="3200" b="1" dirty="0"/>
              <a:t>两类：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sz="2900" b="1" dirty="0" smtClean="0"/>
              <a:t>数据信息泄露</a:t>
            </a:r>
            <a:endParaRPr lang="en-US" altLang="zh-CN" sz="2900" b="1" dirty="0" smtClean="0"/>
          </a:p>
          <a:p>
            <a:pPr lvl="2"/>
            <a:r>
              <a:rPr lang="zh-CN" altLang="en-US" sz="2300" b="1" dirty="0" smtClean="0"/>
              <a:t>缓冲区过读</a:t>
            </a:r>
            <a:endParaRPr lang="en-US" altLang="zh-CN" sz="2300" b="1" dirty="0" smtClean="0"/>
          </a:p>
          <a:p>
            <a:pPr lvl="2"/>
            <a:r>
              <a:rPr lang="zh-CN" altLang="en-US" sz="2300" b="1" dirty="0" smtClean="0"/>
              <a:t>悬空指针</a:t>
            </a:r>
            <a:endParaRPr lang="en-US" altLang="zh-CN" sz="2300" b="1" dirty="0" smtClean="0"/>
          </a:p>
          <a:p>
            <a:pPr lvl="1"/>
            <a:r>
              <a:rPr lang="zh-CN" altLang="en-US" sz="2900" b="1" dirty="0" smtClean="0"/>
              <a:t>代码</a:t>
            </a:r>
            <a:r>
              <a:rPr lang="zh-CN" altLang="en-US" sz="2900" b="1" dirty="0"/>
              <a:t>信息泄露</a:t>
            </a:r>
            <a:endParaRPr lang="en-US" altLang="zh-CN" sz="2900" b="1" dirty="0"/>
          </a:p>
          <a:p>
            <a:pPr lvl="2"/>
            <a:r>
              <a:rPr lang="zh-CN" altLang="en-US" sz="2300" b="1" dirty="0" smtClean="0"/>
              <a:t>返回地址、函数指针</a:t>
            </a:r>
            <a:endParaRPr lang="en-US" altLang="zh-CN" sz="2300" b="1" dirty="0" smtClean="0"/>
          </a:p>
          <a:p>
            <a:pPr lvl="2"/>
            <a:r>
              <a:rPr lang="zh-CN" altLang="en-US" sz="2300" b="1" dirty="0" smtClean="0"/>
              <a:t>跳转指令的目标地址</a:t>
            </a:r>
            <a:endParaRPr lang="en-US" altLang="zh-CN" sz="23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48867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总结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介绍了内存漏洞相关基础知识，并且详细讲解了几类典型的内存漏洞，包括：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缓冲区溢出漏洞（栈溢出和堆溢出）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堆漏洞漏洞（堆溢出、</a:t>
            </a:r>
            <a:r>
              <a:rPr lang="en-US" altLang="zh-CN" sz="2500" b="1" dirty="0" smtClean="0"/>
              <a:t>double free</a:t>
            </a:r>
            <a:r>
              <a:rPr lang="zh-CN" altLang="en-US" sz="2500" b="1" dirty="0" smtClean="0"/>
              <a:t>和</a:t>
            </a:r>
            <a:r>
              <a:rPr lang="en-US" altLang="zh-CN" sz="2500" b="1" dirty="0" smtClean="0"/>
              <a:t>use after free</a:t>
            </a:r>
            <a:r>
              <a:rPr lang="zh-CN" altLang="en-US" sz="2500" b="1" dirty="0" smtClean="0"/>
              <a:t>）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内存信息泄露漏洞（缓冲区过读、心脏滴血）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格式化字符串漏洞</a:t>
            </a:r>
            <a:endParaRPr lang="en-US" altLang="zh-CN" sz="2500" b="1" dirty="0" smtClean="0"/>
          </a:p>
          <a:p>
            <a:r>
              <a:rPr lang="zh-CN" altLang="en-US" sz="2800" b="1" dirty="0" smtClean="0"/>
              <a:t>以上内容基本涵盖了所有常见的内存漏洞类型。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总结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614882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内存漏洞是最重要最常见的一类软件漏洞，是计算机系统安全研究的基础之一。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如果从原理上分析，其实内存漏洞的本质是一样的。都是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构造非法输入，修改或者读取内存数据，控制程序运行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但是，在实际应用中，内存漏洞数量很多，形式多变，防不胜防。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总结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614882"/>
          </a:xfrm>
        </p:spPr>
        <p:txBody>
          <a:bodyPr>
            <a:normAutofit fontScale="92500"/>
          </a:bodyPr>
          <a:lstStyle/>
          <a:p>
            <a:r>
              <a:rPr lang="zh-CN" altLang="en-US" sz="2800" b="1" dirty="0" smtClean="0"/>
              <a:t>对于一些原理简单、特征明显、容易修改的内存漏洞，比如格式化字符串漏洞和心脏滴血漏洞，可以通过特征检测、打补丁的方式来弥补。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但是，打补丁不是一个通用的防御方法。对于其他更加复杂、类型多样的内存漏洞，只通过打补丁的方式，防御效果不好。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到目前为止，对于内存漏洞，还没有找到一种通用可行的防御方法。</a:t>
            </a:r>
            <a:endParaRPr lang="en-US" altLang="zh-CN" sz="2800" b="1" dirty="0" smtClean="0"/>
          </a:p>
          <a:p>
            <a:pPr lvl="1"/>
            <a:r>
              <a:rPr lang="zh-CN" altLang="en-US" sz="2400" b="1" dirty="0" smtClean="0"/>
              <a:t>比如，栈溢出漏洞是一种七八十年代就被发现的漏洞，原理也很清晰。但是因为种种原因，到目前为止还是最为常见的一种内存漏洞，被广泛用于对计算机系统的各种攻击。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总结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614882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研究如何防御内存漏洞不是我们的研究目标。我们的研究目标是：在存在内存漏洞的情况下，如何设计一个安全的计算机系统。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如果内存漏洞存在，那么攻击者就能够利用内存漏洞修改或者读取内存中的数据。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因此，我们需要进一步研究，在攻击者能够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任意修改或读取内存数据</a:t>
            </a:r>
            <a:r>
              <a:rPr lang="zh-CN" altLang="en-US" sz="2800" b="1" dirty="0" smtClean="0"/>
              <a:t>的前提下，攻击者到底是如何进行攻击的，我们又应该如何针对这些攻击行为进行防御？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缓冲区过读漏洞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缓冲区过读，是指向从固定长度的缓冲区读取超出预先分配长度的内容，造成缓冲区数据过读，而获取了缓冲区相邻内存空间的数据。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和缓冲区溢出的原理类似，只不过缓冲区过读是指读取了过多的数据，缓冲区溢出是指写入了过多的数据。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缓冲区过读漏洞示例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/>
              <a:t>void </a:t>
            </a:r>
            <a:r>
              <a:rPr lang="en-US" altLang="zh-CN" b="1" dirty="0" err="1" smtClean="0"/>
              <a:t>func</a:t>
            </a:r>
            <a:r>
              <a:rPr lang="en-US" altLang="zh-CN" b="1" dirty="0" smtClean="0"/>
              <a:t>(char *output,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length)</a:t>
            </a:r>
            <a:endParaRPr lang="zh-CN" altLang="en-US" b="1" dirty="0" smtClean="0"/>
          </a:p>
          <a:p>
            <a:pPr>
              <a:buFont typeface="Wingdings" pitchFamily="2" charset="2"/>
              <a:buNone/>
            </a:pPr>
            <a:r>
              <a:rPr lang="en-US" altLang="zh-CN" b="1" dirty="0" smtClean="0"/>
              <a:t>{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smtClean="0"/>
              <a:t>	char buffer[16];  </a:t>
            </a:r>
            <a:endParaRPr lang="zh-CN" altLang="en-US" b="1" dirty="0" smtClean="0"/>
          </a:p>
          <a:p>
            <a:pPr>
              <a:buFont typeface="Wingdings" pitchFamily="2" charset="2"/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memcpy</a:t>
            </a:r>
            <a:r>
              <a:rPr lang="en-US" altLang="zh-CN" b="1" dirty="0" smtClean="0"/>
              <a:t>(output, buffer, length); </a:t>
            </a:r>
            <a:endParaRPr lang="zh-CN" altLang="en-US" b="1" dirty="0" smtClean="0"/>
          </a:p>
          <a:p>
            <a:pPr>
              <a:buFont typeface="Wingdings" pitchFamily="2" charset="2"/>
              <a:buNone/>
            </a:pPr>
            <a:r>
              <a:rPr lang="en-US" altLang="zh-CN" b="1" dirty="0" smtClean="0"/>
              <a:t>} </a:t>
            </a:r>
            <a:endParaRPr lang="zh-CN" altLang="en-US" b="1" dirty="0" smtClean="0"/>
          </a:p>
          <a:p>
            <a:pPr lvl="1">
              <a:lnSpc>
                <a:spcPct val="90000"/>
              </a:lnSpc>
            </a:pPr>
            <a:r>
              <a:rPr lang="zh-CN" altLang="en-US" sz="2400" b="1" dirty="0" smtClean="0">
                <a:latin typeface="Arial" charset="0"/>
              </a:rPr>
              <a:t>在函数</a:t>
            </a:r>
            <a:r>
              <a:rPr lang="en-US" altLang="zh-CN" sz="2400" b="1" dirty="0" err="1" smtClean="0">
                <a:latin typeface="Arial" charset="0"/>
              </a:rPr>
              <a:t>func</a:t>
            </a:r>
            <a:r>
              <a:rPr lang="zh-CN" altLang="en-US" sz="2400" b="1" dirty="0" smtClean="0">
                <a:latin typeface="Arial" charset="0"/>
              </a:rPr>
              <a:t>中，</a:t>
            </a:r>
            <a:r>
              <a:rPr lang="en-US" altLang="zh-CN" sz="2400" b="1" dirty="0" err="1" smtClean="0">
                <a:latin typeface="Arial" charset="0"/>
              </a:rPr>
              <a:t>memcpy</a:t>
            </a:r>
            <a:r>
              <a:rPr lang="en-US" altLang="zh-CN" sz="2400" b="1" dirty="0" smtClean="0">
                <a:latin typeface="Arial" charset="0"/>
              </a:rPr>
              <a:t>()</a:t>
            </a:r>
            <a:r>
              <a:rPr lang="zh-CN" altLang="en-US" sz="2400" b="1" dirty="0" smtClean="0">
                <a:latin typeface="Arial" charset="0"/>
              </a:rPr>
              <a:t>直接把</a:t>
            </a:r>
            <a:r>
              <a:rPr lang="en-US" altLang="zh-CN" sz="2400" b="1" dirty="0" smtClean="0">
                <a:latin typeface="Arial" charset="0"/>
              </a:rPr>
              <a:t>buffer</a:t>
            </a:r>
            <a:r>
              <a:rPr lang="zh-CN" altLang="en-US" sz="2400" b="1" dirty="0" smtClean="0">
                <a:latin typeface="Arial" charset="0"/>
              </a:rPr>
              <a:t>中长度为</a:t>
            </a:r>
            <a:r>
              <a:rPr lang="en-US" altLang="zh-CN" sz="2400" b="1" dirty="0" smtClean="0">
                <a:latin typeface="Arial" charset="0"/>
              </a:rPr>
              <a:t>length</a:t>
            </a:r>
            <a:r>
              <a:rPr lang="zh-CN" altLang="en-US" sz="2400" b="1" dirty="0" smtClean="0">
                <a:latin typeface="Arial" charset="0"/>
              </a:rPr>
              <a:t>的内容复制到</a:t>
            </a:r>
            <a:r>
              <a:rPr lang="en-US" altLang="zh-CN" sz="2400" b="1" dirty="0" smtClean="0">
                <a:latin typeface="Arial" charset="0"/>
              </a:rPr>
              <a:t>output</a:t>
            </a:r>
            <a:r>
              <a:rPr lang="zh-CN" altLang="en-US" sz="2400" b="1" dirty="0" smtClean="0">
                <a:latin typeface="Arial" charset="0"/>
              </a:rPr>
              <a:t>中。这样只要</a:t>
            </a:r>
            <a:r>
              <a:rPr lang="en-US" altLang="zh-CN" sz="2400" b="1" dirty="0" smtClean="0">
                <a:latin typeface="Arial" charset="0"/>
              </a:rPr>
              <a:t>length</a:t>
            </a:r>
            <a:r>
              <a:rPr lang="zh-CN" altLang="en-US" sz="2400" b="1" dirty="0" smtClean="0">
                <a:latin typeface="Arial" charset="0"/>
              </a:rPr>
              <a:t>大于</a:t>
            </a:r>
            <a:r>
              <a:rPr lang="en-US" altLang="zh-CN" sz="2400" b="1" dirty="0" smtClean="0">
                <a:latin typeface="Arial" charset="0"/>
              </a:rPr>
              <a:t>16</a:t>
            </a:r>
            <a:r>
              <a:rPr lang="zh-CN" altLang="en-US" sz="2400" b="1" dirty="0" smtClean="0">
                <a:latin typeface="Arial" charset="0"/>
              </a:rPr>
              <a:t>，就会造成</a:t>
            </a:r>
            <a:r>
              <a:rPr lang="en-US" altLang="zh-CN" sz="2400" b="1" dirty="0" smtClean="0">
                <a:latin typeface="Arial" charset="0"/>
              </a:rPr>
              <a:t>buffer</a:t>
            </a:r>
            <a:r>
              <a:rPr lang="zh-CN" altLang="en-US" sz="2400" b="1" dirty="0" smtClean="0">
                <a:latin typeface="Arial" charset="0"/>
              </a:rPr>
              <a:t>的过读，使</a:t>
            </a:r>
            <a:r>
              <a:rPr lang="en-US" altLang="zh-CN" sz="2400" b="1" dirty="0" smtClean="0">
                <a:latin typeface="Arial" charset="0"/>
              </a:rPr>
              <a:t>output</a:t>
            </a:r>
            <a:r>
              <a:rPr lang="zh-CN" altLang="en-US" sz="2400" b="1" dirty="0" smtClean="0">
                <a:latin typeface="Arial" charset="0"/>
              </a:rPr>
              <a:t>获得不应该获得的非法数据。</a:t>
            </a:r>
            <a:endParaRPr lang="en-US" altLang="zh-CN" sz="2400" b="1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 smtClean="0">
                <a:latin typeface="Arial" charset="0"/>
              </a:rPr>
              <a:t>考虑极端情况，如果</a:t>
            </a:r>
            <a:r>
              <a:rPr lang="en-US" altLang="zh-CN" sz="2400" b="1" dirty="0" smtClean="0">
                <a:latin typeface="Arial" charset="0"/>
              </a:rPr>
              <a:t>length</a:t>
            </a:r>
            <a:r>
              <a:rPr lang="zh-CN" altLang="en-US" sz="2400" b="1" dirty="0" smtClean="0">
                <a:latin typeface="Arial" charset="0"/>
              </a:rPr>
              <a:t>足够大，</a:t>
            </a:r>
            <a:r>
              <a:rPr lang="en-US" altLang="zh-CN" sz="2400" b="1" dirty="0" smtClean="0">
                <a:latin typeface="Arial" charset="0"/>
              </a:rPr>
              <a:t>output</a:t>
            </a:r>
            <a:r>
              <a:rPr lang="zh-CN" altLang="en-US" sz="2400" b="1" dirty="0" smtClean="0">
                <a:latin typeface="Arial" charset="0"/>
              </a:rPr>
              <a:t>能够获取几乎整个内存空间的数据。</a:t>
            </a:r>
            <a:endParaRPr lang="en-US" altLang="zh-CN" sz="2400" b="1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缓冲区过读漏洞分类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200" b="1" dirty="0" smtClean="0"/>
              <a:t>按照在内存中的不同位置，缓冲区过读漏洞分类：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/>
              <a:t>栈过读漏洞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堆过读漏洞</a:t>
            </a:r>
            <a:endParaRPr lang="en-US" altLang="zh-CN" sz="2900" b="1" dirty="0" smtClean="0"/>
          </a:p>
          <a:p>
            <a:pPr lvl="1"/>
            <a:r>
              <a:rPr lang="en-US" altLang="zh-CN" sz="2900" b="1" dirty="0" smtClean="0"/>
              <a:t>BSS</a:t>
            </a:r>
            <a:r>
              <a:rPr lang="zh-CN" altLang="en-US" sz="2900" b="1" dirty="0" smtClean="0"/>
              <a:t>过读漏洞</a:t>
            </a:r>
            <a:endParaRPr lang="en-US" altLang="zh-CN" sz="2900" b="1" dirty="0" smtClean="0"/>
          </a:p>
          <a:p>
            <a:r>
              <a:rPr lang="zh-CN" altLang="en-US" sz="3200" b="1" dirty="0" smtClean="0"/>
              <a:t>按照过读数据类型，缓冲区过读漏洞分类：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/>
              <a:t>整数过读漏洞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字符串过读漏洞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数组过读漏洞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内存空间过读漏洞</a:t>
            </a:r>
            <a:endParaRPr lang="en-US" altLang="zh-CN" sz="29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心脏滴血漏洞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心脏滴血漏洞是一个非常著名的、非常典型的、现实当中真实存在的缓冲区过读漏洞。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心脏滴血漏洞是一个出现在加密程序库</a:t>
            </a:r>
            <a:r>
              <a:rPr lang="en-US" altLang="zh-CN" sz="2800" b="1" dirty="0" err="1" smtClean="0"/>
              <a:t>OpenSSL</a:t>
            </a:r>
            <a:r>
              <a:rPr lang="zh-CN" altLang="en-US" sz="2800" b="1" dirty="0" smtClean="0"/>
              <a:t>的程序错误，首次于</a:t>
            </a:r>
            <a:r>
              <a:rPr lang="en-US" altLang="zh-CN" sz="2800" b="1" dirty="0" smtClean="0"/>
              <a:t>2014</a:t>
            </a:r>
            <a:r>
              <a:rPr lang="zh-CN" altLang="en-US" sz="2800" b="1" dirty="0" smtClean="0"/>
              <a:t>年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月披露。</a:t>
            </a:r>
            <a:endParaRPr lang="en-US" altLang="zh-CN" sz="2800" b="1" dirty="0" smtClean="0"/>
          </a:p>
          <a:p>
            <a:r>
              <a:rPr lang="en-US" altLang="zh-CN" sz="2800" b="1" dirty="0" err="1" smtClean="0"/>
              <a:t>OpenSSL</a:t>
            </a:r>
            <a:r>
              <a:rPr lang="zh-CN" altLang="en-US" sz="2800" b="1" dirty="0" smtClean="0"/>
              <a:t>中有一个叫做“心跳”（</a:t>
            </a:r>
            <a:r>
              <a:rPr lang="en-US" altLang="zh-CN" sz="2800" b="1" dirty="0" smtClean="0"/>
              <a:t>heartbeat</a:t>
            </a:r>
            <a:r>
              <a:rPr lang="zh-CN" altLang="en-US" sz="2800" b="1" dirty="0" smtClean="0"/>
              <a:t>）的机制出现错误，没有对输入进行适当验证（缺少边界检查），从而导致心脏滴血漏洞（</a:t>
            </a:r>
            <a:r>
              <a:rPr lang="en-US" altLang="zh-CN" sz="2800" b="1" dirty="0" err="1" smtClean="0"/>
              <a:t>heartbleed</a:t>
            </a:r>
            <a:r>
              <a:rPr lang="zh-CN" altLang="en-US" sz="2800" b="1" dirty="0" smtClean="0"/>
              <a:t>）的出现。</a:t>
            </a:r>
            <a:endParaRPr lang="en-US" altLang="zh-CN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64642"/>
            <a:ext cx="1319996" cy="15784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47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心脏滴血漏洞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心脏滴血漏洞</a:t>
            </a:r>
            <a:endParaRPr lang="en-US" altLang="zh-CN" sz="3200" b="1" dirty="0" smtClean="0"/>
          </a:p>
          <a:p>
            <a:pPr lvl="1"/>
            <a:r>
              <a:rPr lang="zh-CN" altLang="en-US" sz="2600" b="1" dirty="0" smtClean="0"/>
              <a:t>好的名字是成功的一半。</a:t>
            </a:r>
            <a:endParaRPr lang="en-US" altLang="zh-CN" sz="2600" b="1" dirty="0" smtClean="0"/>
          </a:p>
          <a:p>
            <a:pPr lvl="1"/>
            <a:r>
              <a:rPr lang="zh-CN" altLang="en-US" sz="2600" b="1" dirty="0" smtClean="0"/>
              <a:t>是一个比较新的真实的漏洞（</a:t>
            </a:r>
            <a:r>
              <a:rPr lang="en-US" altLang="zh-CN" sz="2600" b="1" dirty="0" smtClean="0"/>
              <a:t>2014</a:t>
            </a:r>
            <a:r>
              <a:rPr lang="zh-CN" altLang="en-US" sz="2600" b="1" dirty="0" smtClean="0"/>
              <a:t>年出现）</a:t>
            </a:r>
            <a:endParaRPr lang="en-US" altLang="zh-CN" sz="2600" b="1" dirty="0" smtClean="0"/>
          </a:p>
          <a:p>
            <a:pPr lvl="1"/>
            <a:r>
              <a:rPr lang="zh-CN" altLang="en-US" sz="2600" b="1" dirty="0" smtClean="0"/>
              <a:t>原理很简单，危害很严重，属于典型的缓冲区过读漏洞。</a:t>
            </a:r>
            <a:endParaRPr lang="en-US" altLang="zh-CN" sz="2600" b="1" dirty="0" smtClean="0"/>
          </a:p>
          <a:p>
            <a:pPr lvl="1"/>
            <a:r>
              <a:rPr lang="zh-CN" altLang="en-US" sz="2600" b="1" dirty="0" smtClean="0"/>
              <a:t>广泛存在。</a:t>
            </a:r>
            <a:r>
              <a:rPr lang="en-US" altLang="zh-CN" sz="2600" b="1" dirty="0" err="1" smtClean="0"/>
              <a:t>OpenSSL</a:t>
            </a:r>
            <a:r>
              <a:rPr lang="zh-CN" altLang="en-US" sz="2600" b="1" dirty="0" smtClean="0"/>
              <a:t>被广泛用于实现互联网的传输层安全（</a:t>
            </a:r>
            <a:r>
              <a:rPr lang="en-US" altLang="zh-CN" sz="2600" b="1" dirty="0" smtClean="0"/>
              <a:t>TLS</a:t>
            </a:r>
            <a:r>
              <a:rPr lang="zh-CN" altLang="en-US" sz="2600" b="1" dirty="0" smtClean="0"/>
              <a:t>）协议。只要使用的是存在缺陷的</a:t>
            </a:r>
            <a:r>
              <a:rPr lang="en-US" altLang="zh-CN" sz="2600" b="1" dirty="0" err="1" smtClean="0"/>
              <a:t>OpenSSL</a:t>
            </a:r>
            <a:r>
              <a:rPr lang="zh-CN" altLang="en-US" sz="2600" b="1" dirty="0" smtClean="0"/>
              <a:t>实例，都可能因此而受到攻击。</a:t>
            </a:r>
            <a:endParaRPr lang="en-US" altLang="zh-CN" sz="2600" b="1" dirty="0" smtClean="0"/>
          </a:p>
          <a:p>
            <a:pPr lvl="1"/>
            <a:r>
              <a:rPr lang="zh-CN" altLang="en-US" sz="2600" b="1" dirty="0" smtClean="0"/>
              <a:t>是一个非常适合用于讲课的漏洞实例，名气极大，大家都讲它。</a:t>
            </a:r>
            <a:endParaRPr lang="en-US" altLang="zh-CN" sz="26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64642"/>
            <a:ext cx="1319996" cy="15784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47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11849</TotalTime>
  <Words>3048</Words>
  <Application>Microsoft Office PowerPoint</Application>
  <PresentationFormat>全屏显示(4:3)</PresentationFormat>
  <Paragraphs>415</Paragraphs>
  <Slides>43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凸显</vt:lpstr>
      <vt:lpstr>内存漏洞详解 （三）内存泄露</vt:lpstr>
      <vt:lpstr>主要内容</vt:lpstr>
      <vt:lpstr>内存信息泄露</vt:lpstr>
      <vt:lpstr>内存信息泄露</vt:lpstr>
      <vt:lpstr>缓冲区过读漏洞</vt:lpstr>
      <vt:lpstr>缓冲区过读漏洞示例</vt:lpstr>
      <vt:lpstr>缓冲区过读漏洞分类</vt:lpstr>
      <vt:lpstr>心脏滴血漏洞</vt:lpstr>
      <vt:lpstr>心脏滴血漏洞</vt:lpstr>
      <vt:lpstr>心跳机制简介</vt:lpstr>
      <vt:lpstr>心跳机制简介</vt:lpstr>
      <vt:lpstr>心跳数据包</vt:lpstr>
      <vt:lpstr>心跳机制的具体实现</vt:lpstr>
      <vt:lpstr>心跳机制的具体实现</vt:lpstr>
      <vt:lpstr>心跳机制的具体实现</vt:lpstr>
      <vt:lpstr>心脏滴血漏洞的具体原因</vt:lpstr>
      <vt:lpstr>心脏滴血漏洞例子</vt:lpstr>
      <vt:lpstr>心脏滴血漏洞例子</vt:lpstr>
      <vt:lpstr>心脏滴血漏洞的修补</vt:lpstr>
      <vt:lpstr>小结</vt:lpstr>
      <vt:lpstr>主要内容</vt:lpstr>
      <vt:lpstr>其他内存漏洞</vt:lpstr>
      <vt:lpstr>格式化字符串漏洞</vt:lpstr>
      <vt:lpstr>幻灯片 24</vt:lpstr>
      <vt:lpstr>格式符的正常使用情况</vt:lpstr>
      <vt:lpstr>格式化字符串的定义</vt:lpstr>
      <vt:lpstr>幻灯片 27</vt:lpstr>
      <vt:lpstr>格式化字符串漏洞的原理</vt:lpstr>
      <vt:lpstr>格式化字符串漏洞示例</vt:lpstr>
      <vt:lpstr>格式化字符串漏洞示例</vt:lpstr>
      <vt:lpstr>正常执行过程</vt:lpstr>
      <vt:lpstr>正常执行时栈的布局</vt:lpstr>
      <vt:lpstr>读取栈上数据</vt:lpstr>
      <vt:lpstr>读取栈上数据时栈的布局</vt:lpstr>
      <vt:lpstr>修改栈上数据</vt:lpstr>
      <vt:lpstr>修改栈上数据时栈的布局</vt:lpstr>
      <vt:lpstr>格式化字符串漏洞小结</vt:lpstr>
      <vt:lpstr>参考资料</vt:lpstr>
      <vt:lpstr>主要内容</vt:lpstr>
      <vt:lpstr>总结</vt:lpstr>
      <vt:lpstr>总结</vt:lpstr>
      <vt:lpstr>总结</vt:lpstr>
      <vt:lpstr>总结</vt:lpstr>
    </vt:vector>
  </TitlesOfParts>
  <Company>iie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chenliwei</dc:creator>
  <cp:lastModifiedBy>unknown</cp:lastModifiedBy>
  <cp:revision>288</cp:revision>
  <dcterms:created xsi:type="dcterms:W3CDTF">2016-12-26T02:59:20Z</dcterms:created>
  <dcterms:modified xsi:type="dcterms:W3CDTF">2018-03-12T11:22:54Z</dcterms:modified>
</cp:coreProperties>
</file>