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5"/>
  </p:notesMasterIdLst>
  <p:sldIdLst>
    <p:sldId id="328" r:id="rId2"/>
    <p:sldId id="347" r:id="rId3"/>
    <p:sldId id="346" r:id="rId4"/>
    <p:sldId id="348" r:id="rId5"/>
    <p:sldId id="301" r:id="rId6"/>
    <p:sldId id="302" r:id="rId7"/>
    <p:sldId id="349" r:id="rId8"/>
    <p:sldId id="332" r:id="rId9"/>
    <p:sldId id="369" r:id="rId10"/>
    <p:sldId id="354" r:id="rId11"/>
    <p:sldId id="350" r:id="rId12"/>
    <p:sldId id="372" r:id="rId13"/>
    <p:sldId id="374" r:id="rId14"/>
    <p:sldId id="373" r:id="rId15"/>
    <p:sldId id="352" r:id="rId16"/>
    <p:sldId id="351" r:id="rId17"/>
    <p:sldId id="375" r:id="rId18"/>
    <p:sldId id="355" r:id="rId19"/>
    <p:sldId id="330" r:id="rId20"/>
    <p:sldId id="343" r:id="rId21"/>
    <p:sldId id="333" r:id="rId22"/>
    <p:sldId id="286" r:id="rId23"/>
    <p:sldId id="303" r:id="rId24"/>
    <p:sldId id="356" r:id="rId25"/>
    <p:sldId id="344" r:id="rId26"/>
    <p:sldId id="357" r:id="rId27"/>
    <p:sldId id="379" r:id="rId28"/>
    <p:sldId id="370" r:id="rId29"/>
    <p:sldId id="358" r:id="rId30"/>
    <p:sldId id="360" r:id="rId31"/>
    <p:sldId id="363" r:id="rId32"/>
    <p:sldId id="326" r:id="rId33"/>
    <p:sldId id="327" r:id="rId34"/>
    <p:sldId id="313" r:id="rId35"/>
    <p:sldId id="364" r:id="rId36"/>
    <p:sldId id="371" r:id="rId37"/>
    <p:sldId id="376" r:id="rId38"/>
    <p:sldId id="365" r:id="rId39"/>
    <p:sldId id="294" r:id="rId40"/>
    <p:sldId id="304" r:id="rId41"/>
    <p:sldId id="307" r:id="rId42"/>
    <p:sldId id="305" r:id="rId43"/>
    <p:sldId id="361" r:id="rId44"/>
    <p:sldId id="334" r:id="rId45"/>
    <p:sldId id="335" r:id="rId46"/>
    <p:sldId id="314" r:id="rId47"/>
    <p:sldId id="367" r:id="rId48"/>
    <p:sldId id="315" r:id="rId49"/>
    <p:sldId id="316" r:id="rId50"/>
    <p:sldId id="317" r:id="rId51"/>
    <p:sldId id="318" r:id="rId52"/>
    <p:sldId id="319" r:id="rId53"/>
    <p:sldId id="362" r:id="rId54"/>
    <p:sldId id="337" r:id="rId55"/>
    <p:sldId id="338" r:id="rId56"/>
    <p:sldId id="339" r:id="rId57"/>
    <p:sldId id="340" r:id="rId58"/>
    <p:sldId id="341" r:id="rId59"/>
    <p:sldId id="342" r:id="rId60"/>
    <p:sldId id="378" r:id="rId61"/>
    <p:sldId id="377" r:id="rId62"/>
    <p:sldId id="322" r:id="rId63"/>
    <p:sldId id="273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631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3C2FA-06EE-4C6E-804E-90698D780266}" type="datetimeFigureOut">
              <a:rPr lang="zh-CN" altLang="en-US" smtClean="0"/>
              <a:pPr/>
              <a:t>2018-3-18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4C42-EF3F-45D2-A32B-4E14B6D37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310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6871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64DB7AF-6409-40D5-B1D1-D74388960FAC}" type="slidenum">
              <a:rPr lang="zh-CN" altLang="en-US" smtClean="0">
                <a:latin typeface="Arial" pitchFamily="34" charset="0"/>
              </a:rPr>
              <a:pPr>
                <a:defRPr/>
              </a:pPr>
              <a:t>33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40AAF-3E02-4311-B766-24F4C252A73D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root@zhugejw</a:t>
            </a:r>
            <a:r>
              <a:rPr lang="en-US" altLang="zh-CN" dirty="0"/>
              <a:t> stack]#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exploit.c</a:t>
            </a:r>
            <a:r>
              <a:rPr lang="en-US" altLang="zh-CN" dirty="0"/>
              <a:t> -o exploit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root@zhugejw</a:t>
            </a:r>
            <a:r>
              <a:rPr lang="en-US" altLang="zh-CN" dirty="0"/>
              <a:t> stack]# </a:t>
            </a:r>
            <a:r>
              <a:rPr lang="en-US" altLang="zh-CN" dirty="0" err="1"/>
              <a:t>ls</a:t>
            </a:r>
            <a:r>
              <a:rPr lang="en-US" altLang="zh-CN" dirty="0"/>
              <a:t> -l exploit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rwxr</a:t>
            </a:r>
            <a:r>
              <a:rPr lang="en-US" altLang="zh-CN" dirty="0"/>
              <a:t>-</a:t>
            </a:r>
            <a:r>
              <a:rPr lang="en-US" altLang="zh-CN" dirty="0" err="1"/>
              <a:t>xr</a:t>
            </a:r>
            <a:r>
              <a:rPr lang="en-US" altLang="zh-CN" dirty="0"/>
              <a:t>-x    1 root     </a:t>
            </a:r>
            <a:r>
              <a:rPr lang="en-US" altLang="zh-CN" dirty="0" err="1"/>
              <a:t>root</a:t>
            </a:r>
            <a:r>
              <a:rPr lang="en-US" altLang="zh-CN" dirty="0"/>
              <a:t>        11913  5ÔÂ 24 23:38 exploit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root@zhugejw</a:t>
            </a:r>
            <a:r>
              <a:rPr lang="en-US" altLang="zh-CN" dirty="0"/>
              <a:t> stack]#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  <a:r>
              <a:rPr lang="en-US" altLang="zh-CN" dirty="0" err="1"/>
              <a:t>u+s</a:t>
            </a:r>
            <a:r>
              <a:rPr lang="en-US" altLang="zh-CN" dirty="0"/>
              <a:t> exploit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root@zhugejw</a:t>
            </a:r>
            <a:r>
              <a:rPr lang="en-US" altLang="zh-CN" dirty="0"/>
              <a:t> stack]# </a:t>
            </a:r>
            <a:r>
              <a:rPr lang="en-US" altLang="zh-CN" dirty="0" err="1"/>
              <a:t>ls</a:t>
            </a:r>
            <a:r>
              <a:rPr lang="en-US" altLang="zh-CN" dirty="0"/>
              <a:t> -l exploit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rwsr</a:t>
            </a:r>
            <a:r>
              <a:rPr lang="en-US" altLang="zh-CN" dirty="0"/>
              <a:t>-</a:t>
            </a:r>
            <a:r>
              <a:rPr lang="en-US" altLang="zh-CN" dirty="0" err="1"/>
              <a:t>xr</a:t>
            </a:r>
            <a:r>
              <a:rPr lang="en-US" altLang="zh-CN" dirty="0"/>
              <a:t>-x    1 root     </a:t>
            </a:r>
            <a:r>
              <a:rPr lang="en-US" altLang="zh-CN" dirty="0" err="1"/>
              <a:t>root</a:t>
            </a:r>
            <a:r>
              <a:rPr lang="en-US" altLang="zh-CN" dirty="0"/>
              <a:t>        11913  5ÔÂ 24 23:38 exploit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root@zhugejw</a:t>
            </a:r>
            <a:r>
              <a:rPr lang="en-US" altLang="zh-CN" dirty="0"/>
              <a:t> stack]# </a:t>
            </a:r>
            <a:r>
              <a:rPr lang="en-US" altLang="zh-CN" dirty="0" err="1"/>
              <a:t>su</a:t>
            </a:r>
            <a:r>
              <a:rPr lang="en-US" altLang="zh-CN" dirty="0"/>
              <a:t> </a:t>
            </a:r>
            <a:r>
              <a:rPr lang="en-US" altLang="zh-CN" dirty="0" err="1"/>
              <a:t>zhugejw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zhugejw@zhugejw</a:t>
            </a:r>
            <a:r>
              <a:rPr lang="en-US" altLang="zh-CN" dirty="0"/>
              <a:t> stack]$ </a:t>
            </a:r>
            <a:r>
              <a:rPr lang="en-US" altLang="zh-CN" dirty="0" err="1"/>
              <a:t>whoami</a:t>
            </a:r>
            <a:endParaRPr lang="en-US" altLang="zh-CN" dirty="0"/>
          </a:p>
          <a:p>
            <a:r>
              <a:rPr lang="en-US" altLang="zh-CN" dirty="0" err="1"/>
              <a:t>zhugejw</a:t>
            </a:r>
            <a:endParaRPr lang="en-US" altLang="zh-CN" dirty="0"/>
          </a:p>
          <a:p>
            <a:r>
              <a:rPr lang="en-US" altLang="zh-CN" dirty="0"/>
              <a:t>sh-2.05b# exit</a:t>
            </a:r>
          </a:p>
          <a:p>
            <a:r>
              <a:rPr lang="en-US" altLang="zh-CN" dirty="0"/>
              <a:t>exit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zhugejw@zhugejw</a:t>
            </a:r>
            <a:r>
              <a:rPr lang="en-US" altLang="zh-CN" dirty="0"/>
              <a:t> stack]$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687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687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687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687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6871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6871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687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687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2018-3-18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2018-3-18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2018-3-18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D587FD-93FA-4A47-840B-31F7188D0E1F}" type="datetimeFigureOut">
              <a:rPr lang="zh-CN" altLang="en-US" smtClean="0"/>
              <a:pPr/>
              <a:t>2018-3-18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7356" y="1142984"/>
            <a:ext cx="6858048" cy="2928958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 smtClean="0"/>
              <a:t>内存漏洞详解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zh-CN" altLang="en-US" sz="7200" dirty="0" smtClean="0"/>
              <a:t>（二）堆漏洞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4546" y="5286388"/>
            <a:ext cx="6172200" cy="871534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中国科学院 信息工程研究所</a:t>
            </a:r>
            <a:endParaRPr lang="zh-CN" altLang="en-US" sz="32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357422" y="4357694"/>
            <a:ext cx="5886448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zh-CN" altLang="en-US" sz="4000" b="1" dirty="0">
                <a:solidFill>
                  <a:schemeClr val="tx2"/>
                </a:solidFill>
              </a:rPr>
              <a:t>陈李维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堆顶块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堆顶块（</a:t>
            </a:r>
            <a:r>
              <a:rPr lang="en-US" altLang="zh-CN" sz="2800" b="1" dirty="0" smtClean="0"/>
              <a:t>Top chunk</a:t>
            </a:r>
            <a:r>
              <a:rPr lang="zh-CN" altLang="en-US" sz="2800" b="1" dirty="0" smtClean="0"/>
              <a:t>），是一个特殊的空闲堆块，处于堆内存的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最顶部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最初始，整个堆区就是一个堆顶块。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然后，根据程序的申请，逐渐从堆顶块中割取更小的堆块，分配给程序使用。</a:t>
            </a:r>
            <a:endParaRPr lang="en-US" altLang="zh-CN" sz="2500" b="1" dirty="0" smtClean="0"/>
          </a:p>
          <a:p>
            <a:r>
              <a:rPr lang="zh-CN" altLang="en-US" sz="2800" b="1" dirty="0" smtClean="0"/>
              <a:t>堆管理器使用</a:t>
            </a:r>
            <a:r>
              <a:rPr lang="en-US" altLang="zh-CN" sz="2800" b="1" dirty="0" smtClean="0"/>
              <a:t>break</a:t>
            </a:r>
            <a:r>
              <a:rPr lang="zh-CN" altLang="en-US" sz="2800" b="1" dirty="0" smtClean="0"/>
              <a:t>指针来管理堆顶块，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break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指针始终指向堆顶块的头部</a:t>
            </a:r>
            <a:r>
              <a:rPr lang="zh-CN" altLang="en-US" sz="2800" b="1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643315"/>
            <a:ext cx="4125861" cy="3071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堆表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堆表，即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空闲</a:t>
            </a:r>
            <a:r>
              <a:rPr lang="zh-CN" altLang="en-US" sz="2800" b="1" dirty="0" smtClean="0"/>
              <a:t>堆块列表，用于索引所有的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空闲</a:t>
            </a:r>
            <a:r>
              <a:rPr lang="zh-CN" altLang="en-US" sz="2800" b="1" dirty="0">
                <a:solidFill>
                  <a:srgbClr val="FF0000"/>
                </a:solidFill>
              </a:rPr>
              <a:t>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块</a:t>
            </a:r>
            <a:r>
              <a:rPr lang="zh-CN" altLang="en-US" sz="2800" b="1" dirty="0" smtClean="0"/>
              <a:t>。堆表中的索引（</a:t>
            </a:r>
            <a:r>
              <a:rPr lang="en-US" altLang="zh-CN" sz="2800" b="1" dirty="0" err="1" smtClean="0"/>
              <a:t>fd</a:t>
            </a:r>
            <a:r>
              <a:rPr lang="zh-CN" altLang="en-US" sz="2800" b="1" dirty="0" smtClean="0"/>
              <a:t>和</a:t>
            </a:r>
            <a:r>
              <a:rPr lang="en-US" altLang="zh-CN" sz="2800" b="1" dirty="0" err="1" smtClean="0"/>
              <a:t>bk</a:t>
            </a:r>
            <a:r>
              <a:rPr lang="zh-CN" altLang="en-US" sz="2800" b="1" dirty="0" smtClean="0"/>
              <a:t>）指向空闲堆块的真正的头部（即</a:t>
            </a:r>
            <a:r>
              <a:rPr lang="en-US" altLang="zh-CN" sz="2800" b="1" dirty="0" err="1" smtClean="0"/>
              <a:t>prev_size</a:t>
            </a:r>
            <a:r>
              <a:rPr lang="zh-CN" altLang="en-US" sz="2800" b="1" dirty="0" smtClean="0"/>
              <a:t>的地址）。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占用</a:t>
            </a:r>
            <a:r>
              <a:rPr lang="zh-CN" altLang="en-US" sz="2800" b="1" dirty="0"/>
              <a:t>态的堆块由使用它的程序</a:t>
            </a:r>
            <a:r>
              <a:rPr lang="zh-CN" altLang="en-US" sz="2800" b="1" dirty="0" smtClean="0"/>
              <a:t>索引，指向堆块数据区的头部（即</a:t>
            </a:r>
            <a:r>
              <a:rPr lang="en-US" altLang="zh-CN" sz="2800" b="1" dirty="0" err="1" smtClean="0"/>
              <a:t>fd</a:t>
            </a:r>
            <a:r>
              <a:rPr lang="zh-CN" altLang="en-US" sz="2800" b="1" dirty="0" smtClean="0"/>
              <a:t>的地址）。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9118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357298"/>
            <a:ext cx="6172481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堆块的两种相邻关系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614602" cy="4873752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）堆块在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内存地址空间的相邻关系</a:t>
            </a:r>
            <a:r>
              <a:rPr lang="zh-CN" altLang="en-US" sz="2000" b="1" dirty="0" smtClean="0"/>
              <a:t>，如堆块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prev_size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size</a:t>
            </a:r>
            <a:r>
              <a:rPr lang="zh-CN" altLang="en-US" sz="2000" b="1" dirty="0" smtClean="0"/>
              <a:t>用于表示内存地址空间相邻堆块的信息。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堆块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的</a:t>
            </a:r>
            <a:r>
              <a:rPr lang="en-US" altLang="zh-CN" sz="2000" b="1" dirty="0" err="1" smtClean="0"/>
              <a:t>prev_size</a:t>
            </a:r>
            <a:r>
              <a:rPr lang="zh-CN" altLang="en-US" sz="2000" b="1" dirty="0" smtClean="0"/>
              <a:t>用于表示堆块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的长度。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堆块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size</a:t>
            </a:r>
            <a:r>
              <a:rPr lang="zh-CN" altLang="en-US" sz="2000" b="1" dirty="0" smtClean="0"/>
              <a:t>的最低位用于表示堆块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的状态，此时应该为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357322"/>
            <a:ext cx="6172481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堆块的两种相邻关系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614602" cy="4873752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）空闲堆块在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堆表中的相邻关系</a:t>
            </a:r>
            <a:r>
              <a:rPr lang="zh-CN" altLang="en-US" sz="2000" b="1" dirty="0" smtClean="0"/>
              <a:t>，如堆块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fd</a:t>
            </a:r>
            <a:r>
              <a:rPr lang="zh-CN" altLang="en-US" sz="2000" b="1" dirty="0" smtClean="0"/>
              <a:t>和</a:t>
            </a:r>
            <a:r>
              <a:rPr lang="en-US" altLang="zh-CN" sz="2000" b="1" dirty="0" err="1" smtClean="0"/>
              <a:t>bk</a:t>
            </a:r>
            <a:r>
              <a:rPr lang="zh-CN" altLang="en-US" sz="2000" b="1" dirty="0" smtClean="0"/>
              <a:t>用于表示堆表相邻空闲堆块的地址。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堆块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的</a:t>
            </a:r>
            <a:r>
              <a:rPr lang="en-US" altLang="zh-CN" sz="2000" b="1" dirty="0" err="1" smtClean="0"/>
              <a:t>fd</a:t>
            </a:r>
            <a:r>
              <a:rPr lang="zh-CN" altLang="en-US" sz="2000" b="1" dirty="0" smtClean="0"/>
              <a:t>指向堆块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的头部。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堆块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的</a:t>
            </a:r>
            <a:r>
              <a:rPr lang="en-US" altLang="zh-CN" sz="2000" b="1" dirty="0" err="1" smtClean="0"/>
              <a:t>bk</a:t>
            </a:r>
            <a:r>
              <a:rPr lang="zh-CN" altLang="en-US" sz="2000" b="1" dirty="0" smtClean="0"/>
              <a:t>指向堆块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的头部。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堆表类型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堆表有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种不同类型，一共分为</a:t>
            </a:r>
            <a:r>
              <a:rPr lang="en-US" altLang="zh-CN" sz="2800" b="1" dirty="0" smtClean="0"/>
              <a:t>136</a:t>
            </a:r>
            <a:r>
              <a:rPr lang="zh-CN" altLang="en-US" sz="2800" b="1" dirty="0" smtClean="0"/>
              <a:t>个箱子：</a:t>
            </a:r>
            <a:endParaRPr lang="en-US" altLang="zh-CN" sz="2800" b="1" dirty="0" smtClean="0"/>
          </a:p>
          <a:p>
            <a:pPr lvl="1"/>
            <a:r>
              <a:rPr lang="en-US" altLang="zh-CN" sz="2400" b="1" dirty="0" smtClean="0"/>
              <a:t>Fast bins</a:t>
            </a:r>
            <a:r>
              <a:rPr lang="zh-CN" altLang="en-US" sz="2400" b="1" dirty="0" smtClean="0"/>
              <a:t>（快表），一共有</a:t>
            </a:r>
            <a:r>
              <a:rPr lang="en-US" altLang="zh-CN" sz="2400" b="1" dirty="0" smtClean="0"/>
              <a:t>10</a:t>
            </a:r>
            <a:r>
              <a:rPr lang="zh-CN" altLang="en-US" sz="2400" b="1" dirty="0" smtClean="0"/>
              <a:t>个箱子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/>
              <a:t>Small bins</a:t>
            </a:r>
            <a:r>
              <a:rPr lang="zh-CN" altLang="en-US" sz="2400" b="1" dirty="0" smtClean="0"/>
              <a:t>，一共有</a:t>
            </a:r>
            <a:r>
              <a:rPr lang="en-US" altLang="zh-CN" sz="2400" b="1" dirty="0" smtClean="0"/>
              <a:t>62</a:t>
            </a:r>
            <a:r>
              <a:rPr lang="zh-CN" altLang="en-US" sz="2400" b="1" dirty="0" smtClean="0"/>
              <a:t>个箱子</a:t>
            </a:r>
          </a:p>
          <a:p>
            <a:pPr lvl="1"/>
            <a:r>
              <a:rPr lang="en-US" altLang="zh-CN" sz="2400" b="1" dirty="0" smtClean="0"/>
              <a:t>Large bins</a:t>
            </a:r>
            <a:r>
              <a:rPr lang="zh-CN" altLang="en-US" sz="2400" b="1" dirty="0" smtClean="0"/>
              <a:t>，一共有</a:t>
            </a:r>
            <a:r>
              <a:rPr lang="en-US" altLang="zh-CN" sz="2400" b="1" dirty="0" smtClean="0"/>
              <a:t>63</a:t>
            </a:r>
            <a:r>
              <a:rPr lang="zh-CN" altLang="en-US" sz="2400" b="1" dirty="0" smtClean="0"/>
              <a:t>个箱子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/>
              <a:t>Unsorted bins</a:t>
            </a:r>
            <a:r>
              <a:rPr lang="zh-CN" altLang="en-US" sz="2400" b="1" dirty="0" smtClean="0"/>
              <a:t>（无序表），只有一个箱子</a:t>
            </a:r>
            <a:endParaRPr lang="en-US" altLang="zh-CN" sz="2400" b="1" dirty="0" smtClean="0"/>
          </a:p>
          <a:p>
            <a:r>
              <a:rPr lang="en-US" altLang="zh-CN" sz="2800" b="1" dirty="0" smtClean="0"/>
              <a:t>bin</a:t>
            </a:r>
            <a:r>
              <a:rPr lang="zh-CN" altLang="en-US" sz="2800" b="1" dirty="0" smtClean="0"/>
              <a:t>：箱子或容器，就是一个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链表</a:t>
            </a:r>
            <a:r>
              <a:rPr lang="zh-CN" altLang="en-US" sz="2800" b="1" dirty="0" smtClean="0"/>
              <a:t>，用于索引空闲堆块。不同的箱子用于索引不同大小的空闲堆块。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9118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</a:t>
            </a:r>
            <a:r>
              <a:rPr lang="zh-CN" altLang="en-US" sz="4400" dirty="0" smtClean="0"/>
              <a:t>表结构（堆表</a:t>
            </a:r>
            <a:r>
              <a:rPr lang="en-US" altLang="zh-CN" sz="4400" dirty="0" smtClean="0"/>
              <a:t>.</a:t>
            </a:r>
            <a:r>
              <a:rPr lang="en-US" altLang="zh-CN" sz="4400" dirty="0" err="1" smtClean="0"/>
              <a:t>pdf</a:t>
            </a:r>
            <a:r>
              <a:rPr lang="zh-CN" altLang="en-US" sz="4400" dirty="0" smtClean="0"/>
              <a:t>）</a:t>
            </a:r>
            <a:endParaRPr lang="zh-CN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6539" t="7919" r="4289" b="5257"/>
          <a:stretch>
            <a:fillRect/>
          </a:stretch>
        </p:blipFill>
        <p:spPr>
          <a:xfrm>
            <a:off x="500034" y="1136611"/>
            <a:ext cx="7572428" cy="57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82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堆表类型详细说明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Fast bins</a:t>
            </a:r>
            <a:r>
              <a:rPr lang="zh-CN" altLang="en-US" sz="2000" b="1" dirty="0" smtClean="0"/>
              <a:t>：定长箱子，</a:t>
            </a:r>
            <a:r>
              <a:rPr lang="zh-CN" altLang="en-US" sz="2000" b="1" dirty="0"/>
              <a:t>单链表，最优先分配，精确匹配，不可分割，块大小在</a:t>
            </a:r>
            <a:r>
              <a:rPr lang="en-US" altLang="zh-CN" sz="2000" b="1" dirty="0"/>
              <a:t>64B</a:t>
            </a:r>
            <a:r>
              <a:rPr lang="zh-CN" altLang="en-US" sz="2000" b="1" dirty="0"/>
              <a:t>以下（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位），某些情况下可以合并相邻块后放入</a:t>
            </a:r>
            <a:r>
              <a:rPr lang="en-US" altLang="zh-CN" sz="2000" b="1" dirty="0"/>
              <a:t>Unsorted </a:t>
            </a:r>
            <a:r>
              <a:rPr lang="en-US" altLang="zh-CN" sz="2000" b="1" dirty="0" smtClean="0"/>
              <a:t>bins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r>
              <a:rPr lang="en-US" altLang="zh-CN" sz="2000" b="1" dirty="0"/>
              <a:t>Small bins</a:t>
            </a:r>
            <a:r>
              <a:rPr lang="zh-CN" altLang="en-US" sz="2000" b="1" dirty="0"/>
              <a:t>：定长箱子</a:t>
            </a:r>
            <a:r>
              <a:rPr lang="zh-CN" altLang="en-US" sz="2000" b="1" dirty="0" smtClean="0"/>
              <a:t>，双链表，前</a:t>
            </a:r>
            <a:r>
              <a:rPr lang="en-US" altLang="zh-CN" sz="2000" b="1" dirty="0" smtClean="0"/>
              <a:t>62</a:t>
            </a:r>
            <a:r>
              <a:rPr lang="zh-CN" altLang="en-US" sz="2000" b="1" dirty="0" smtClean="0"/>
              <a:t>个列</a:t>
            </a:r>
            <a:r>
              <a:rPr lang="zh-CN" altLang="en-US" sz="2000" b="1" dirty="0"/>
              <a:t>，每一列</a:t>
            </a:r>
            <a:r>
              <a:rPr lang="en-US" altLang="zh-CN" sz="2000" b="1" dirty="0"/>
              <a:t>bin</a:t>
            </a:r>
            <a:r>
              <a:rPr lang="zh-CN" altLang="en-US" sz="2000" b="1" dirty="0"/>
              <a:t>中的</a:t>
            </a:r>
            <a:r>
              <a:rPr lang="en-US" altLang="zh-CN" sz="2000" b="1" dirty="0"/>
              <a:t>chunk</a:t>
            </a:r>
            <a:r>
              <a:rPr lang="zh-CN" altLang="en-US" sz="2000" b="1" dirty="0"/>
              <a:t>大小都相同，但不同列的</a:t>
            </a:r>
            <a:r>
              <a:rPr lang="en-US" altLang="zh-CN" sz="2000" b="1" dirty="0"/>
              <a:t>bin</a:t>
            </a:r>
            <a:r>
              <a:rPr lang="zh-CN" altLang="en-US" sz="2000" b="1" dirty="0"/>
              <a:t>中的</a:t>
            </a:r>
            <a:r>
              <a:rPr lang="en-US" altLang="zh-CN" sz="2000" b="1" dirty="0"/>
              <a:t>chunk</a:t>
            </a:r>
            <a:r>
              <a:rPr lang="zh-CN" altLang="en-US" sz="2000" b="1" dirty="0"/>
              <a:t>大小不同，相差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字</a:t>
            </a:r>
            <a:r>
              <a:rPr lang="zh-CN" altLang="en-US" sz="2000" b="1" dirty="0" smtClean="0"/>
              <a:t>节。</a:t>
            </a:r>
            <a:endParaRPr lang="zh-CN" altLang="en-US" sz="2000" b="1" dirty="0"/>
          </a:p>
          <a:p>
            <a:r>
              <a:rPr lang="en-US" altLang="zh-CN" sz="2000" b="1" dirty="0"/>
              <a:t>Large bins</a:t>
            </a:r>
            <a:r>
              <a:rPr lang="zh-CN" altLang="en-US" sz="2000" b="1" dirty="0"/>
              <a:t>：不定长箱子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双链表，</a:t>
            </a:r>
            <a:r>
              <a:rPr lang="zh-CN" altLang="en-US" sz="2000" b="1" dirty="0" smtClean="0"/>
              <a:t>后</a:t>
            </a:r>
            <a:r>
              <a:rPr lang="en-US" altLang="zh-CN" sz="2000" b="1" dirty="0" smtClean="0"/>
              <a:t>63</a:t>
            </a:r>
            <a:r>
              <a:rPr lang="zh-CN" altLang="en-US" sz="2000" b="1" dirty="0" smtClean="0"/>
              <a:t>个列</a:t>
            </a:r>
            <a:r>
              <a:rPr lang="zh-CN" altLang="en-US" sz="2000" b="1" dirty="0"/>
              <a:t>，从</a:t>
            </a:r>
            <a:r>
              <a:rPr lang="en-US" altLang="zh-CN" sz="2000" b="1" dirty="0"/>
              <a:t>512B</a:t>
            </a:r>
            <a:r>
              <a:rPr lang="zh-CN" altLang="en-US" sz="2000" b="1" dirty="0"/>
              <a:t>开始，</a:t>
            </a:r>
            <a:r>
              <a:rPr lang="zh-CN" altLang="en-US" sz="2000" b="1" dirty="0" smtClean="0"/>
              <a:t>每列空闲块从大到小排序。</a:t>
            </a:r>
            <a:endParaRPr lang="en-US" altLang="zh-CN" sz="2000" b="1" dirty="0" smtClean="0"/>
          </a:p>
          <a:p>
            <a:r>
              <a:rPr lang="en-US" altLang="zh-CN" sz="2000" b="1" dirty="0"/>
              <a:t>Unsorted </a:t>
            </a:r>
            <a:r>
              <a:rPr lang="en-US" altLang="zh-CN" sz="2000" b="1" dirty="0" smtClean="0"/>
              <a:t>bins</a:t>
            </a:r>
            <a:r>
              <a:rPr lang="zh-CN" altLang="en-US" sz="2000" b="1" dirty="0" smtClean="0"/>
              <a:t>（无序表）：不定长箱子，双链表，堆区中的堆</a:t>
            </a:r>
            <a:r>
              <a:rPr lang="zh-CN" altLang="en-US" sz="2000" b="1" dirty="0"/>
              <a:t>块被</a:t>
            </a:r>
            <a:r>
              <a:rPr lang="en-US" altLang="zh-CN" sz="2000" b="1" dirty="0"/>
              <a:t>free</a:t>
            </a:r>
            <a:r>
              <a:rPr lang="zh-CN" altLang="en-US" sz="2000" b="1" dirty="0"/>
              <a:t>后并不立即被清除出堆区，而是先链</a:t>
            </a:r>
            <a:r>
              <a:rPr lang="zh-CN" altLang="en-US" sz="2000" b="1" dirty="0" smtClean="0"/>
              <a:t>入无序表中</a:t>
            </a:r>
            <a:r>
              <a:rPr lang="zh-CN" altLang="en-US" sz="2000" b="1" dirty="0"/>
              <a:t>，大小无序。要分配新的堆块且不满足快表时，会优先</a:t>
            </a:r>
            <a:r>
              <a:rPr lang="zh-CN" altLang="en-US" sz="2000" b="1" dirty="0" smtClean="0"/>
              <a:t>使用无序表中</a:t>
            </a:r>
            <a:r>
              <a:rPr lang="zh-CN" altLang="en-US" sz="2000" b="1" dirty="0"/>
              <a:t>的堆块，依序</a:t>
            </a:r>
            <a:r>
              <a:rPr lang="zh-CN" altLang="en-US" sz="2000" b="1" dirty="0" smtClean="0"/>
              <a:t>找到不小于指定</a:t>
            </a:r>
            <a:r>
              <a:rPr lang="zh-CN" altLang="en-US" sz="2000" b="1" dirty="0"/>
              <a:t>大小的堆块后分割</a:t>
            </a:r>
            <a:r>
              <a:rPr lang="zh-CN" altLang="en-US" sz="2000" b="1" dirty="0" smtClean="0"/>
              <a:t>使用。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4415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堆表的优先级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2800" b="1" dirty="0" smtClean="0"/>
              <a:t>Fast bins</a:t>
            </a:r>
            <a:r>
              <a:rPr lang="zh-CN" altLang="en-US" sz="2800" b="1" dirty="0" smtClean="0"/>
              <a:t>的构造和其他堆表不同，</a:t>
            </a:r>
            <a:r>
              <a:rPr lang="en-US" altLang="zh-CN" sz="2800" b="1" dirty="0" smtClean="0"/>
              <a:t>Fast bins</a:t>
            </a:r>
            <a:r>
              <a:rPr lang="zh-CN" altLang="en-US" sz="2800" b="1" dirty="0" smtClean="0"/>
              <a:t>中堆块的分配和释放速度更快。</a:t>
            </a:r>
            <a:endParaRPr lang="en-US" altLang="zh-CN" sz="2800" b="1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CN" altLang="en-US" sz="2800" b="1" dirty="0" smtClean="0"/>
              <a:t>空闲堆块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分配的优先级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en-US" altLang="zh-CN" sz="2500" b="1" dirty="0" smtClean="0"/>
              <a:t>Fast bins &gt; Unsorted bins &gt; Small bins &gt; Large bins &gt; Top chunk</a:t>
            </a:r>
            <a:r>
              <a:rPr lang="zh-CN" altLang="en-US" sz="2500" b="1" dirty="0" smtClean="0"/>
              <a:t>（堆顶块）</a:t>
            </a:r>
            <a:endParaRPr lang="en-US" altLang="zh-CN" sz="2500" b="1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CN" altLang="en-US" sz="2800" b="1" dirty="0" smtClean="0"/>
              <a:t>占用态堆块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释放的优先级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en-US" altLang="zh-CN" sz="2500" b="1" dirty="0" smtClean="0"/>
              <a:t>fast bins</a:t>
            </a:r>
            <a:r>
              <a:rPr lang="zh-CN" altLang="en-US" sz="2500" b="1" dirty="0" smtClean="0"/>
              <a:t>优先级最高。如果有大小合适的堆块（小于</a:t>
            </a:r>
            <a:r>
              <a:rPr lang="en-US" altLang="zh-CN" sz="2500" b="1" dirty="0" smtClean="0"/>
              <a:t>88</a:t>
            </a:r>
            <a:r>
              <a:rPr lang="zh-CN" altLang="en-US" sz="2500" b="1" dirty="0" smtClean="0"/>
              <a:t>字节），则直接被释放回</a:t>
            </a:r>
            <a:r>
              <a:rPr lang="en-US" altLang="zh-CN" sz="2500" b="1" dirty="0" smtClean="0"/>
              <a:t>fast bins</a:t>
            </a:r>
            <a:r>
              <a:rPr lang="zh-CN" altLang="en-US" sz="2500" b="1" dirty="0" smtClean="0"/>
              <a:t>。</a:t>
            </a:r>
            <a:endParaRPr lang="en-US" altLang="zh-CN" sz="2500" b="1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zh-CN" altLang="en-US" sz="2500" b="1" dirty="0" smtClean="0"/>
              <a:t>否则，占用态堆块被优先放回到</a:t>
            </a:r>
            <a:r>
              <a:rPr lang="en-US" altLang="zh-CN" sz="2500" b="1" dirty="0" smtClean="0"/>
              <a:t>Unsorted bins</a:t>
            </a:r>
            <a:r>
              <a:rPr lang="zh-CN" altLang="en-US" sz="2500" b="1" dirty="0" smtClean="0"/>
              <a:t>，然后再根据实际情况，逐步进行调整。</a:t>
            </a:r>
            <a:endParaRPr lang="en-US" altLang="zh-CN" sz="25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9118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堆的几个基本概念小结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471858" cy="4873752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堆内存，也就是堆区，即整个堆内存空间。</a:t>
            </a:r>
            <a:endParaRPr lang="en-US" altLang="zh-CN" b="1" dirty="0" smtClean="0"/>
          </a:p>
          <a:p>
            <a:r>
              <a:rPr lang="zh-CN" altLang="en-US" b="1" dirty="0" smtClean="0"/>
              <a:t>堆块，堆内存管理的最小单元，分为空闲态和占用态。</a:t>
            </a:r>
            <a:endParaRPr lang="en-US" altLang="zh-CN" b="1" dirty="0" smtClean="0"/>
          </a:p>
          <a:p>
            <a:r>
              <a:rPr lang="zh-CN" altLang="en-US" b="1" dirty="0" smtClean="0"/>
              <a:t>堆顶块，处于堆顶的一个特殊空闲堆块，由</a:t>
            </a:r>
            <a:r>
              <a:rPr lang="en-US" altLang="zh-CN" b="1" dirty="0" smtClean="0"/>
              <a:t>break</a:t>
            </a:r>
            <a:r>
              <a:rPr lang="zh-CN" altLang="en-US" b="1" dirty="0" smtClean="0"/>
              <a:t>指针索引。</a:t>
            </a:r>
            <a:endParaRPr lang="en-US" altLang="zh-CN" b="1" dirty="0" smtClean="0"/>
          </a:p>
          <a:p>
            <a:r>
              <a:rPr lang="zh-CN" altLang="en-US" b="1" dirty="0" smtClean="0"/>
              <a:t>堆表，索引所有空闲堆块的链表（除了堆顶块）。</a:t>
            </a:r>
            <a:endParaRPr lang="en-US" altLang="zh-CN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828359"/>
            <a:ext cx="5357850" cy="445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堆的管理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对堆内存的管理，实际上就是对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堆块的分配和释放过程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程序员通过</a:t>
            </a:r>
            <a:r>
              <a:rPr lang="en-US" altLang="zh-CN" sz="2800" b="1" dirty="0" err="1" smtClean="0"/>
              <a:t>malloc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free</a:t>
            </a:r>
            <a:r>
              <a:rPr lang="zh-CN" altLang="en-US" sz="2800" b="1" dirty="0" smtClean="0"/>
              <a:t>来操作堆内存中的堆块。</a:t>
            </a:r>
            <a:endParaRPr lang="en-US" altLang="zh-CN" sz="2800" b="1" dirty="0" smtClean="0"/>
          </a:p>
          <a:p>
            <a:r>
              <a:rPr lang="en-US" altLang="zh-CN" sz="2800" b="1" dirty="0" err="1" smtClean="0">
                <a:solidFill>
                  <a:srgbClr val="FF0000"/>
                </a:solidFill>
              </a:rPr>
              <a:t>malloc</a:t>
            </a:r>
            <a:r>
              <a:rPr lang="zh-CN" altLang="en-US" sz="2800" b="1" dirty="0" smtClean="0"/>
              <a:t>用于申请一个空闲的堆块。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free</a:t>
            </a:r>
            <a:r>
              <a:rPr lang="zh-CN" altLang="en-US" sz="2800" b="1" dirty="0" smtClean="0"/>
              <a:t>用于释放当前被使用的堆块。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主要内容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内存漏洞基础知识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内存漏洞详细介绍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缓冲区溢出漏洞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>
                <a:solidFill>
                  <a:srgbClr val="FF0000"/>
                </a:solidFill>
              </a:rPr>
              <a:t>堆漏洞</a:t>
            </a:r>
            <a:endParaRPr lang="en-US" altLang="zh-CN" sz="29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900" b="1" dirty="0" smtClean="0"/>
              <a:t>内存信息泄露漏洞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其他内存漏洞</a:t>
            </a:r>
          </a:p>
          <a:p>
            <a:r>
              <a:rPr lang="zh-CN" altLang="en-US" sz="3200" b="1" dirty="0" smtClean="0"/>
              <a:t>总结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堆块分配的基本过程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堆内存，最初始就是一个堆顶块。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随着堆块的分配和释放，堆内存变成了一个堆顶块和多个堆块。</a:t>
            </a:r>
            <a:endParaRPr lang="en-US" altLang="zh-CN" sz="2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018" y="3000372"/>
            <a:ext cx="801951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380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堆块的初始化过程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在调用第一个</a:t>
            </a:r>
            <a:r>
              <a:rPr lang="en-US" altLang="zh-CN" sz="2800" b="1" dirty="0" err="1" smtClean="0"/>
              <a:t>malloc</a:t>
            </a:r>
            <a:r>
              <a:rPr lang="zh-CN" altLang="en-US" sz="2800" b="1" dirty="0" smtClean="0"/>
              <a:t>之前，程序</a:t>
            </a:r>
            <a:r>
              <a:rPr lang="zh-CN" altLang="en-US" sz="2800" b="1" dirty="0"/>
              <a:t>进</a:t>
            </a:r>
            <a:r>
              <a:rPr lang="zh-CN" altLang="en-US" sz="2800" b="1" dirty="0" smtClean="0"/>
              <a:t>程中是没有堆内存的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当</a:t>
            </a:r>
            <a:r>
              <a:rPr lang="zh-CN" altLang="en-US" sz="2800" b="1" dirty="0" smtClean="0"/>
              <a:t>调用第一个</a:t>
            </a:r>
            <a:r>
              <a:rPr lang="en-US" altLang="zh-CN" sz="2800" b="1" dirty="0" err="1" smtClean="0"/>
              <a:t>malloc</a:t>
            </a:r>
            <a:r>
              <a:rPr lang="zh-CN" altLang="en-US" sz="2800" b="1" dirty="0" smtClean="0"/>
              <a:t>时，系统才会给程序进程分配堆内存。</a:t>
            </a:r>
            <a:endParaRPr lang="zh-CN" altLang="en-US" sz="2800" b="1" dirty="0"/>
          </a:p>
          <a:p>
            <a:r>
              <a:rPr lang="zh-CN" altLang="en-US" sz="2800" b="1" dirty="0" smtClean="0"/>
              <a:t>初始分配的堆内存（堆顶块）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远大于</a:t>
            </a:r>
            <a:r>
              <a:rPr lang="zh-CN" altLang="en-US" sz="2800" b="1" dirty="0" smtClean="0"/>
              <a:t>申请的内存，这样后续的内存申请可以通过直接切割剩余堆内存（堆顶块）来实现。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当堆内存的大小不足或者有过多空闲时，操作系统会自动调整堆内存大小</a:t>
            </a:r>
            <a:r>
              <a:rPr lang="zh-CN" altLang="zh-CN" sz="2800" b="1" dirty="0"/>
              <a:t>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堆块的分配过程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程序使用</a:t>
            </a:r>
            <a:r>
              <a:rPr lang="en-US" altLang="zh-CN" sz="2800" b="1" dirty="0" err="1" smtClean="0"/>
              <a:t>malloc</a:t>
            </a:r>
            <a:r>
              <a:rPr lang="zh-CN" altLang="en-US" sz="2800" b="1" dirty="0" smtClean="0"/>
              <a:t>申请某个大小的内存区域。</a:t>
            </a:r>
          </a:p>
          <a:p>
            <a:r>
              <a:rPr lang="zh-CN" altLang="en-US" sz="2800" b="1" dirty="0" smtClean="0"/>
              <a:t>堆管理器在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堆表</a:t>
            </a:r>
            <a:r>
              <a:rPr lang="zh-CN" altLang="en-US" sz="2800" b="1" dirty="0" smtClean="0"/>
              <a:t>中搜索对应大小的空闲堆块。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如果能在堆表中找到，则从堆表中取出该空闲堆块，并将其修改为占用态。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如果不能找到合适大小的，则从堆表中找一个略大的空闲堆块，切割成合适大小。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如果还是不能找到，则直接从堆顶块中切割出一个对应大小的堆块。</a:t>
            </a:r>
          </a:p>
          <a:p>
            <a:r>
              <a:rPr lang="zh-CN" altLang="en-US" sz="2800" b="1" dirty="0" smtClean="0"/>
              <a:t>最后，堆管理器返回一个指向该堆块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数据区头部</a:t>
            </a:r>
            <a:r>
              <a:rPr lang="zh-CN" altLang="en-US" sz="2800" b="1" dirty="0" smtClean="0"/>
              <a:t>的指针。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堆块的释放过程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程序使用</a:t>
            </a:r>
            <a:r>
              <a:rPr lang="en-US" altLang="zh-CN" sz="2800" b="1" dirty="0" smtClean="0"/>
              <a:t>free</a:t>
            </a:r>
            <a:r>
              <a:rPr lang="zh-CN" altLang="en-US" sz="2800" b="1" dirty="0" smtClean="0"/>
              <a:t>释放指针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指向的堆块。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堆管理器将被释放的堆块改为空闲态。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如果该堆块与空闲堆块相邻，则将该空闲堆块依次与相邻的空闲堆块进行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空闲堆块合并</a:t>
            </a:r>
            <a:r>
              <a:rPr lang="zh-CN" altLang="en-US" sz="2500" b="1" dirty="0" smtClean="0"/>
              <a:t>。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如果该空闲堆块和堆顶块相邻，则将该空闲堆块和堆顶块合并。</a:t>
            </a:r>
            <a:endParaRPr lang="en-US" altLang="zh-CN" sz="2500" b="1" dirty="0" smtClean="0"/>
          </a:p>
          <a:p>
            <a:r>
              <a:rPr lang="zh-CN" altLang="en-US" sz="2800" b="1" dirty="0" smtClean="0"/>
              <a:t>如果没有和堆顶块合并，则堆管理器将空闲堆块放回到堆表中。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注意：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程序自身需要将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指针置空</a:t>
            </a:r>
            <a:r>
              <a:rPr lang="zh-CN" altLang="en-US" sz="2800" b="1" dirty="0" smtClean="0"/>
              <a:t>，以防止因为悬空指针而造成堆漏洞。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xmlns="" val="7059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BC4B4C4-E4AB-42F6-8898-AD3C072C02F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相邻空闲堆块合并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3362" cy="4873752"/>
          </a:xfrm>
        </p:spPr>
        <p:txBody>
          <a:bodyPr>
            <a:noAutofit/>
          </a:bodyPr>
          <a:lstStyle/>
          <a:p>
            <a:r>
              <a:rPr lang="zh-CN" altLang="en-US" b="1" dirty="0" smtClean="0"/>
              <a:t>这里的相邻堆块是指在堆内存空间中地址相邻的空闲堆块。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优先</a:t>
            </a:r>
            <a:r>
              <a:rPr lang="zh-CN" altLang="en-US" b="1" dirty="0" smtClean="0"/>
              <a:t>与前一个空闲堆块（</a:t>
            </a:r>
            <a:r>
              <a:rPr lang="zh-CN" altLang="en-US" b="1" dirty="0" smtClean="0">
                <a:solidFill>
                  <a:srgbClr val="FF0000"/>
                </a:solidFill>
              </a:rPr>
              <a:t>低地址方向</a:t>
            </a:r>
            <a:r>
              <a:rPr lang="zh-CN" altLang="en-US" b="1" dirty="0" smtClean="0"/>
              <a:t>）进行合并。</a:t>
            </a:r>
            <a:endParaRPr lang="en-US" altLang="zh-CN" b="1" dirty="0" smtClean="0"/>
          </a:p>
          <a:p>
            <a:r>
              <a:rPr lang="zh-CN" altLang="en-US" b="1" dirty="0" smtClean="0"/>
              <a:t>堆顶块处于最高地址，所以最后和堆顶块合并。</a:t>
            </a:r>
            <a:endParaRPr lang="en-US" altLang="zh-CN" b="1" dirty="0" smtClean="0"/>
          </a:p>
          <a:p>
            <a:r>
              <a:rPr lang="zh-CN" altLang="en-US" b="1" dirty="0" smtClean="0"/>
              <a:t>例如，当堆块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被释放时，堆块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先和空闲堆块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合并，然后和堆顶块合并。</a:t>
            </a:r>
            <a:endParaRPr lang="en-US" altLang="zh-CN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94" y="1658764"/>
            <a:ext cx="4572000" cy="462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417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BC4B4C4-E4AB-42F6-8898-AD3C072C02F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空闲堆块合并过程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sz="2800" b="1" dirty="0" smtClean="0"/>
              <a:t>当堆块</a:t>
            </a:r>
            <a:r>
              <a:rPr lang="en-US" altLang="zh-CN" sz="2800" b="1" dirty="0" smtClean="0"/>
              <a:t>Q</a:t>
            </a:r>
            <a:r>
              <a:rPr lang="zh-CN" altLang="en-US" sz="2800" b="1" dirty="0" smtClean="0"/>
              <a:t>被释放，需要检查与堆块</a:t>
            </a:r>
            <a:r>
              <a:rPr lang="en-US" altLang="zh-CN" sz="2800" b="1" dirty="0" smtClean="0"/>
              <a:t>Q</a:t>
            </a:r>
            <a:r>
              <a:rPr lang="zh-CN" altLang="en-US" sz="2800" b="1" dirty="0" smtClean="0"/>
              <a:t>相邻堆块</a:t>
            </a:r>
            <a:r>
              <a:rPr lang="en-US" altLang="zh-CN" sz="2800" b="1" dirty="0" smtClean="0"/>
              <a:t>P1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P2</a:t>
            </a:r>
            <a:r>
              <a:rPr lang="zh-CN" altLang="en-US" sz="2800" b="1" dirty="0" smtClean="0"/>
              <a:t>的状态。</a:t>
            </a:r>
            <a:endParaRPr lang="en-US" altLang="zh-CN" sz="2800" b="1" dirty="0" smtClean="0"/>
          </a:p>
          <a:p>
            <a:pPr lvl="1"/>
            <a:r>
              <a:rPr lang="zh-CN" altLang="en-US" sz="2400" b="1" dirty="0" smtClean="0"/>
              <a:t>检查</a:t>
            </a:r>
            <a:r>
              <a:rPr lang="en-US" altLang="zh-CN" sz="2400" b="1" dirty="0" smtClean="0"/>
              <a:t>Q</a:t>
            </a:r>
            <a:r>
              <a:rPr lang="zh-CN" altLang="en-US" sz="2400" b="1" dirty="0" smtClean="0"/>
              <a:t>的前一个堆块</a:t>
            </a:r>
            <a:r>
              <a:rPr lang="en-US" altLang="zh-CN" sz="2400" b="1" dirty="0" smtClean="0"/>
              <a:t>P1</a:t>
            </a:r>
            <a:r>
              <a:rPr lang="zh-CN" altLang="en-US" sz="2400" b="1" dirty="0" smtClean="0"/>
              <a:t>是否为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空闲态</a:t>
            </a:r>
            <a:r>
              <a:rPr lang="zh-CN" altLang="en-US" sz="2400" b="1" dirty="0" smtClean="0"/>
              <a:t>：即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</a:rPr>
              <a:t>的</a:t>
            </a:r>
            <a:r>
              <a:rPr lang="en-US" altLang="zh-CN" sz="2400" b="1" dirty="0">
                <a:solidFill>
                  <a:srgbClr val="FF0000"/>
                </a:solidFill>
              </a:rPr>
              <a:t>size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字段第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位的值是否为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如果</a:t>
            </a:r>
            <a:r>
              <a:rPr lang="en-US" altLang="zh-CN" sz="2400" b="1" dirty="0" smtClean="0"/>
              <a:t>P1</a:t>
            </a:r>
            <a:r>
              <a:rPr lang="zh-CN" altLang="en-US" sz="2400" b="1" dirty="0" smtClean="0"/>
              <a:t>为空闲堆块，则通过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拆链（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unlink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b="1" dirty="0" smtClean="0"/>
              <a:t>过程将</a:t>
            </a:r>
            <a:r>
              <a:rPr lang="en-US" altLang="zh-CN" sz="2400" b="1" dirty="0" smtClean="0"/>
              <a:t>P1</a:t>
            </a:r>
            <a:r>
              <a:rPr lang="zh-CN" altLang="en-US" sz="2400" b="1" dirty="0" smtClean="0"/>
              <a:t>从堆表中取下，将</a:t>
            </a:r>
            <a:r>
              <a:rPr lang="en-US" altLang="zh-CN" sz="2400" b="1" dirty="0" smtClean="0"/>
              <a:t>P1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Q</a:t>
            </a:r>
            <a:r>
              <a:rPr lang="zh-CN" altLang="en-US" sz="2400" b="1" dirty="0" smtClean="0"/>
              <a:t>合并成新的空闲堆块。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同样，检查</a:t>
            </a:r>
            <a:r>
              <a:rPr lang="en-US" altLang="zh-CN" sz="2400" b="1" dirty="0" smtClean="0"/>
              <a:t>Q</a:t>
            </a:r>
            <a:r>
              <a:rPr lang="zh-CN" altLang="en-US" sz="2400" b="1" dirty="0" smtClean="0"/>
              <a:t>的后一个堆块</a:t>
            </a:r>
            <a:r>
              <a:rPr lang="en-US" altLang="zh-CN" sz="2400" b="1" dirty="0" smtClean="0"/>
              <a:t>P2</a:t>
            </a:r>
            <a:r>
              <a:rPr lang="zh-CN" altLang="en-US" sz="2400" b="1" dirty="0" smtClean="0"/>
              <a:t> 是否为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空闲态</a:t>
            </a:r>
            <a:r>
              <a:rPr lang="zh-CN" altLang="en-US" sz="2400" b="1" dirty="0" smtClean="0"/>
              <a:t>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即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Q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的后后个堆块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size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字段第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位是否为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400" b="1" dirty="0" smtClean="0"/>
              <a:t>）。如果</a:t>
            </a:r>
            <a:r>
              <a:rPr lang="en-US" altLang="zh-CN" sz="2400" b="1" dirty="0" smtClean="0"/>
              <a:t>P2</a:t>
            </a:r>
            <a:r>
              <a:rPr lang="zh-CN" altLang="en-US" sz="2400" b="1" dirty="0" smtClean="0"/>
              <a:t>也是空闲堆块，则再次进行空闲堆块合并。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7417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BC4B4C4-E4AB-42F6-8898-AD3C072C02F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空闲堆块合并的拆链函数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b="1" dirty="0" smtClean="0"/>
              <a:t>空闲堆块合并时，需要将与</a:t>
            </a:r>
            <a:r>
              <a:rPr lang="en-US" altLang="zh-CN" b="1" dirty="0" smtClean="0"/>
              <a:t>Q</a:t>
            </a:r>
            <a:r>
              <a:rPr lang="zh-CN" altLang="en-US" b="1" dirty="0" smtClean="0"/>
              <a:t>相邻的空闲堆块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从堆表中取出，即堆块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unlink</a:t>
            </a:r>
            <a:r>
              <a:rPr lang="zh-CN" altLang="en-US" b="1" dirty="0" smtClean="0"/>
              <a:t>过程。</a:t>
            </a:r>
            <a:endParaRPr lang="en-US" altLang="zh-CN" b="1" dirty="0" smtClean="0"/>
          </a:p>
          <a:p>
            <a:r>
              <a:rPr lang="zh-CN" altLang="en-US" b="1" dirty="0" smtClean="0"/>
              <a:t>堆表是一个</a:t>
            </a:r>
            <a:r>
              <a:rPr lang="zh-CN" altLang="en-US" b="1" dirty="0" smtClean="0">
                <a:solidFill>
                  <a:srgbClr val="FF0000"/>
                </a:solidFill>
              </a:rPr>
              <a:t>双向链表</a:t>
            </a:r>
            <a:r>
              <a:rPr lang="zh-CN" altLang="en-US" b="1" dirty="0" smtClean="0"/>
              <a:t>，所以</a:t>
            </a:r>
            <a:r>
              <a:rPr lang="en-US" altLang="zh-CN" b="1" dirty="0" smtClean="0"/>
              <a:t>unlink</a:t>
            </a:r>
            <a:r>
              <a:rPr lang="zh-CN" altLang="en-US" b="1" dirty="0" smtClean="0"/>
              <a:t>函数具有以下操作，即双向链表的拆链操作。</a:t>
            </a:r>
            <a:endParaRPr lang="en-US" altLang="zh-CN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mr-IN" altLang="zh-CN" b="1" dirty="0" smtClean="0"/>
              <a:t>#define unlink(P)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mr-IN" altLang="zh-CN" b="1" dirty="0" smtClean="0"/>
              <a:t>    FD = P-&gt;fd;</a:t>
            </a:r>
            <a:r>
              <a:rPr lang="en-US" altLang="zh-CN" b="1" dirty="0" smtClean="0"/>
              <a:t> </a:t>
            </a:r>
            <a:endParaRPr lang="mr-IN" altLang="zh-CN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mr-IN" altLang="zh-CN" b="1" dirty="0" smtClean="0"/>
              <a:t>    BK = P-&gt;bk;</a:t>
            </a:r>
            <a:r>
              <a:rPr lang="en-US" altLang="zh-CN" b="1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    </a:t>
            </a:r>
            <a:r>
              <a:rPr lang="mr-IN" altLang="zh-CN" b="1" dirty="0" smtClean="0"/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mr-IN" altLang="zh-CN" b="1" dirty="0" smtClean="0"/>
              <a:t>   FD-&gt;bk = BK;</a:t>
            </a:r>
            <a:r>
              <a:rPr lang="en-US" altLang="zh-CN" b="1" dirty="0" smtClean="0"/>
              <a:t> //P-&gt;</a:t>
            </a:r>
            <a:r>
              <a:rPr lang="en-US" altLang="zh-CN" b="1" dirty="0" err="1" smtClean="0"/>
              <a:t>fd</a:t>
            </a:r>
            <a:r>
              <a:rPr lang="en-US" altLang="zh-CN" b="1" dirty="0" smtClean="0"/>
              <a:t>-&gt;</a:t>
            </a:r>
            <a:r>
              <a:rPr lang="en-US" altLang="zh-CN" b="1" dirty="0" err="1" smtClean="0"/>
              <a:t>bk</a:t>
            </a:r>
            <a:r>
              <a:rPr lang="en-US" altLang="zh-CN" b="1" dirty="0" smtClean="0"/>
              <a:t> = P-&gt;</a:t>
            </a:r>
            <a:r>
              <a:rPr lang="en-US" altLang="zh-CN" b="1" dirty="0" err="1" smtClean="0"/>
              <a:t>bk</a:t>
            </a:r>
            <a:endParaRPr lang="mr-IN" altLang="zh-CN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mr-IN" altLang="zh-CN" b="1" dirty="0" smtClean="0"/>
              <a:t>    BK-&gt;fd = FD;</a:t>
            </a:r>
            <a:r>
              <a:rPr lang="en-US" altLang="zh-CN" b="1" dirty="0" smtClean="0"/>
              <a:t> //P-&gt;</a:t>
            </a:r>
            <a:r>
              <a:rPr lang="en-US" altLang="zh-CN" b="1" dirty="0" err="1" smtClean="0"/>
              <a:t>bk</a:t>
            </a:r>
            <a:r>
              <a:rPr lang="en-US" altLang="zh-CN" b="1" dirty="0" smtClean="0"/>
              <a:t>-&gt;</a:t>
            </a:r>
            <a:r>
              <a:rPr lang="en-US" altLang="zh-CN" b="1" dirty="0" err="1" smtClean="0"/>
              <a:t>fd</a:t>
            </a:r>
            <a:r>
              <a:rPr lang="en-US" altLang="zh-CN" b="1" dirty="0" smtClean="0"/>
              <a:t> = P-&gt;</a:t>
            </a:r>
            <a:r>
              <a:rPr lang="en-US" altLang="zh-CN" b="1" dirty="0" err="1" smtClean="0"/>
              <a:t>fd</a:t>
            </a:r>
            <a:endParaRPr lang="en-US" altLang="zh-CN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    </a:t>
            </a:r>
            <a:r>
              <a:rPr lang="mr-IN" altLang="zh-CN" b="1" dirty="0" smtClean="0"/>
              <a:t>…</a:t>
            </a:r>
            <a:endParaRPr lang="en-US" altLang="zh-CN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mr-IN" altLang="zh-CN" b="1" dirty="0" smtClean="0"/>
              <a:t>}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7417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BC4B4C4-E4AB-42F6-8898-AD3C072C02F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空闲堆块合并的影响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sz="2800" b="1" dirty="0" smtClean="0"/>
              <a:t>堆内存中不会存在两个在地址空间相邻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连续空闲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堆块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也就是说，从内存地址空间上看，一个空闲堆块的上一个堆块和下一个堆块肯定都是占用态堆块。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因为，一旦有两个相邻的空闲堆块，就会触发空闲堆块合并操作，使得这两个空闲堆块合并成为一个空闲堆块。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7417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堆块操作示例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char *p0 = </a:t>
            </a:r>
            <a:r>
              <a:rPr lang="en-US" altLang="zh-CN" b="1" dirty="0" err="1" smtClean="0"/>
              <a:t>malloc</a:t>
            </a:r>
            <a:r>
              <a:rPr lang="en-US" altLang="zh-CN" b="1" dirty="0" smtClean="0"/>
              <a:t>(248);</a:t>
            </a:r>
          </a:p>
          <a:p>
            <a:pPr>
              <a:buNone/>
            </a:pPr>
            <a:r>
              <a:rPr lang="en-US" altLang="zh-CN" b="1" dirty="0" smtClean="0"/>
              <a:t>char * p1 = </a:t>
            </a:r>
            <a:r>
              <a:rPr lang="en-US" altLang="zh-CN" b="1" dirty="0" err="1" smtClean="0"/>
              <a:t>malloc</a:t>
            </a:r>
            <a:r>
              <a:rPr lang="en-US" altLang="zh-CN" b="1" dirty="0" smtClean="0"/>
              <a:t>(504);</a:t>
            </a:r>
          </a:p>
          <a:p>
            <a:pPr>
              <a:buNone/>
            </a:pPr>
            <a:r>
              <a:rPr lang="en-US" altLang="zh-CN" b="1" dirty="0" smtClean="0"/>
              <a:t>char * p2 = </a:t>
            </a:r>
            <a:r>
              <a:rPr lang="en-US" altLang="zh-CN" b="1" dirty="0" err="1" smtClean="0"/>
              <a:t>malloc</a:t>
            </a:r>
            <a:r>
              <a:rPr lang="en-US" altLang="zh-CN" b="1" dirty="0" smtClean="0"/>
              <a:t>(760);</a:t>
            </a:r>
          </a:p>
          <a:p>
            <a:pPr>
              <a:buNone/>
            </a:pPr>
            <a:r>
              <a:rPr lang="en-US" altLang="zh-CN" b="1" dirty="0" smtClean="0"/>
              <a:t>char * p3 = </a:t>
            </a:r>
            <a:r>
              <a:rPr lang="en-US" altLang="zh-CN" b="1" dirty="0" err="1" smtClean="0"/>
              <a:t>malloc</a:t>
            </a:r>
            <a:r>
              <a:rPr lang="en-US" altLang="zh-CN" b="1" dirty="0" smtClean="0"/>
              <a:t>(1016);</a:t>
            </a:r>
          </a:p>
          <a:p>
            <a:pPr>
              <a:buNone/>
            </a:pPr>
            <a:r>
              <a:rPr lang="en-US" altLang="zh-CN" b="1" dirty="0" smtClean="0"/>
              <a:t>free(p0);</a:t>
            </a:r>
          </a:p>
          <a:p>
            <a:pPr>
              <a:buNone/>
            </a:pPr>
            <a:r>
              <a:rPr lang="en-US" altLang="zh-CN" b="1" dirty="0" smtClean="0"/>
              <a:t>free(p2);</a:t>
            </a:r>
          </a:p>
          <a:p>
            <a:pPr>
              <a:buNone/>
            </a:pPr>
            <a:r>
              <a:rPr lang="en-US" altLang="zh-CN" b="1" dirty="0" smtClean="0"/>
              <a:t>free(p1);   //</a:t>
            </a:r>
            <a:r>
              <a:rPr lang="zh-CN" altLang="en-US" b="1" dirty="0" smtClean="0"/>
              <a:t>空闲堆块合并，</a:t>
            </a:r>
            <a:r>
              <a:rPr lang="en-US" altLang="zh-CN" b="1" dirty="0" smtClean="0"/>
              <a:t>p1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p0</a:t>
            </a:r>
            <a:r>
              <a:rPr lang="zh-CN" altLang="en-US" b="1" dirty="0" smtClean="0"/>
              <a:t>合并，然后和</a:t>
            </a:r>
            <a:r>
              <a:rPr lang="en-US" altLang="zh-CN" b="1" dirty="0" smtClean="0"/>
              <a:t>p2</a:t>
            </a:r>
            <a:r>
              <a:rPr lang="zh-CN" altLang="en-US" b="1" dirty="0" smtClean="0"/>
              <a:t>合并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free(p3);   //</a:t>
            </a:r>
            <a:r>
              <a:rPr lang="zh-CN" altLang="en-US" b="1" dirty="0" smtClean="0"/>
              <a:t>空闲堆块合并，最后和堆顶块合并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堆块操作</a:t>
            </a:r>
            <a:r>
              <a:rPr lang="zh-CN" altLang="en-US" sz="4400" dirty="0" smtClean="0"/>
              <a:t>示例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见“</a:t>
            </a:r>
            <a:r>
              <a:rPr lang="zh-CN" altLang="en-US" sz="2800" b="1" dirty="0" smtClean="0"/>
              <a:t>堆分配与堆块合并</a:t>
            </a:r>
            <a:r>
              <a:rPr lang="en-US" altLang="zh-CN" sz="2800" b="1" dirty="0" smtClean="0"/>
              <a:t>.</a:t>
            </a:r>
            <a:r>
              <a:rPr lang="en-US" altLang="zh-CN" sz="2800" b="1" dirty="0" err="1" smtClean="0"/>
              <a:t>pdf</a:t>
            </a:r>
            <a:r>
              <a:rPr lang="zh-CN" altLang="en-US" sz="2800" b="1" dirty="0" smtClean="0"/>
              <a:t>”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示例</a:t>
            </a:r>
            <a:r>
              <a:rPr lang="zh-CN" altLang="en-US" sz="2800" b="1" dirty="0" smtClean="0"/>
              <a:t>中地址增长方向：从上向下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示例中堆区起始地址：</a:t>
            </a:r>
            <a:r>
              <a:rPr lang="en-US" altLang="zh-CN" sz="2800" b="1" dirty="0" smtClean="0"/>
              <a:t>0x0804c000</a:t>
            </a:r>
          </a:p>
          <a:p>
            <a:r>
              <a:rPr lang="zh-CN" altLang="en-US" sz="2800" b="1" dirty="0" smtClean="0"/>
              <a:t>示例中只使用了一个堆表，即</a:t>
            </a:r>
            <a:r>
              <a:rPr lang="en-US" altLang="zh-CN" sz="2800" b="1" dirty="0" smtClean="0"/>
              <a:t>Unsorted bins</a:t>
            </a:r>
            <a:r>
              <a:rPr lang="zh-CN" altLang="en-US" sz="2800" b="1" dirty="0" smtClean="0"/>
              <a:t>（无序表），起始地址：</a:t>
            </a:r>
            <a:r>
              <a:rPr lang="en-US" altLang="zh-CN" sz="2800" b="1" dirty="0" smtClean="0"/>
              <a:t>0xb7fc4470</a:t>
            </a:r>
          </a:p>
          <a:p>
            <a:r>
              <a:rPr lang="zh-CN" altLang="en-US" sz="2800" b="1" dirty="0" smtClean="0"/>
              <a:t>堆块释放是将被释放的空闲堆块插入到</a:t>
            </a:r>
            <a:r>
              <a:rPr lang="en-US" altLang="zh-CN" sz="2800" b="1" dirty="0" smtClean="0"/>
              <a:t>unsorted bins</a:t>
            </a:r>
            <a:r>
              <a:rPr lang="zh-CN" altLang="en-US" sz="2800" b="1" dirty="0" smtClean="0"/>
              <a:t>的头部。所以，后释放的空闲堆块处于先释放的空闲堆块的前面。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堆漏洞详解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堆漏洞：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>
                <a:solidFill>
                  <a:srgbClr val="FF0000"/>
                </a:solidFill>
              </a:rPr>
              <a:t>堆的正常运行</a:t>
            </a:r>
            <a:endParaRPr lang="en-US" altLang="zh-CN" sz="29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900" b="1" dirty="0" smtClean="0"/>
              <a:t>堆溢出漏洞（</a:t>
            </a:r>
            <a:r>
              <a:rPr lang="en-US" altLang="zh-CN" sz="2900" b="1" dirty="0" smtClean="0"/>
              <a:t>Heap overflow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重复释放漏洞（</a:t>
            </a:r>
            <a:r>
              <a:rPr lang="en-US" altLang="zh-CN" sz="2900" b="1" dirty="0" smtClean="0"/>
              <a:t>Double free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释放后使用漏洞（</a:t>
            </a:r>
            <a:r>
              <a:rPr lang="en-US" altLang="zh-CN" sz="2900" b="1" dirty="0" smtClean="0"/>
              <a:t>Use after free</a:t>
            </a:r>
            <a:r>
              <a:rPr lang="zh-CN" altLang="en-US" sz="2900" b="1" dirty="0" smtClean="0"/>
              <a:t>，</a:t>
            </a:r>
            <a:r>
              <a:rPr lang="en-US" altLang="zh-CN" sz="2900" b="1" dirty="0" smtClean="0"/>
              <a:t>UAF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堆漏洞详解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堆漏洞：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堆的正常运行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>
                <a:solidFill>
                  <a:srgbClr val="FF0000"/>
                </a:solidFill>
              </a:rPr>
              <a:t>堆溢出漏洞（</a:t>
            </a:r>
            <a:r>
              <a:rPr lang="en-US" altLang="zh-CN" sz="2900" b="1" dirty="0" smtClean="0">
                <a:solidFill>
                  <a:srgbClr val="FF0000"/>
                </a:solidFill>
              </a:rPr>
              <a:t>Heap overflow</a:t>
            </a:r>
            <a:r>
              <a:rPr lang="zh-CN" altLang="en-US" sz="2900" b="1" dirty="0" smtClean="0">
                <a:solidFill>
                  <a:srgbClr val="FF0000"/>
                </a:solidFill>
              </a:rPr>
              <a:t>）</a:t>
            </a:r>
            <a:endParaRPr lang="en-US" altLang="zh-CN" sz="29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900" b="1" dirty="0" smtClean="0"/>
              <a:t>重复释放漏洞（</a:t>
            </a:r>
            <a:r>
              <a:rPr lang="en-US" altLang="zh-CN" sz="2900" b="1" dirty="0" smtClean="0"/>
              <a:t>Double free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释放后使用漏洞（</a:t>
            </a:r>
            <a:r>
              <a:rPr lang="en-US" altLang="zh-CN" sz="2900" b="1" dirty="0" smtClean="0"/>
              <a:t>Use after free</a:t>
            </a:r>
            <a:r>
              <a:rPr lang="zh-CN" altLang="en-US" sz="2900" b="1" dirty="0" smtClean="0"/>
              <a:t>，</a:t>
            </a:r>
            <a:r>
              <a:rPr lang="en-US" altLang="zh-CN" sz="2900" b="1" dirty="0" smtClean="0"/>
              <a:t>UAF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堆溢出攻击的基本思想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堆块中包含一些特殊的数据，如</a:t>
            </a:r>
            <a:r>
              <a:rPr lang="en-US" altLang="zh-CN" sz="2800" b="1" dirty="0" err="1" smtClean="0"/>
              <a:t>prev_size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size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fd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bk</a:t>
            </a:r>
            <a:r>
              <a:rPr lang="zh-CN" altLang="en-US" sz="2800" b="1" dirty="0" smtClean="0"/>
              <a:t>等。如果能够控制堆块的特殊数据，则能对程序运行造成一定的影响。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溢出</a:t>
            </a:r>
            <a:r>
              <a:rPr lang="zh-CN" altLang="en-US" sz="2800" b="1" dirty="0" smtClean="0"/>
              <a:t>攻击的思路都是要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覆盖一些特殊的数据</a:t>
            </a:r>
            <a:r>
              <a:rPr lang="zh-CN" altLang="en-US" sz="2800" b="1" dirty="0" smtClean="0"/>
              <a:t>，通过控制这些特殊的数据来控制程序的行为。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</a:rPr>
              <a:t>栈溢出</a:t>
            </a:r>
            <a:r>
              <a:rPr lang="zh-CN" altLang="en-US" sz="2500" b="1" dirty="0" smtClean="0"/>
              <a:t>通过修改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返回地址</a:t>
            </a:r>
            <a:r>
              <a:rPr lang="zh-CN" altLang="en-US" sz="2500" b="1" dirty="0" smtClean="0"/>
              <a:t>，来改变函数返回地址。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</a:rPr>
              <a:t>堆溢出</a:t>
            </a:r>
            <a:r>
              <a:rPr lang="zh-CN" altLang="en-US" sz="2500" b="1" dirty="0" smtClean="0"/>
              <a:t>通过修改</a:t>
            </a:r>
            <a:r>
              <a:rPr lang="en-US" altLang="zh-CN" sz="2500" b="1" dirty="0" err="1" smtClean="0"/>
              <a:t>prev_size</a:t>
            </a:r>
            <a:r>
              <a:rPr lang="zh-CN" altLang="en-US" sz="2500" b="1" dirty="0" smtClean="0"/>
              <a:t>、</a:t>
            </a:r>
            <a:r>
              <a:rPr lang="en-US" altLang="zh-CN" sz="2500" b="1" dirty="0" smtClean="0"/>
              <a:t>size</a:t>
            </a:r>
            <a:r>
              <a:rPr lang="zh-CN" altLang="en-US" sz="2500" b="1" dirty="0" smtClean="0"/>
              <a:t>、</a:t>
            </a:r>
            <a:r>
              <a:rPr lang="en-US" altLang="zh-CN" sz="2500" b="1" dirty="0" err="1" smtClean="0"/>
              <a:t>fd</a:t>
            </a:r>
            <a:r>
              <a:rPr lang="zh-CN" altLang="en-US" sz="2500" b="1" dirty="0" smtClean="0"/>
              <a:t>、</a:t>
            </a:r>
            <a:r>
              <a:rPr lang="en-US" altLang="zh-CN" sz="2500" b="1" dirty="0" err="1" smtClean="0"/>
              <a:t>bk</a:t>
            </a:r>
            <a:r>
              <a:rPr lang="zh-CN" altLang="en-US" sz="2500" b="1" dirty="0" smtClean="0"/>
              <a:t>等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特殊数据</a:t>
            </a:r>
            <a:r>
              <a:rPr lang="zh-CN" altLang="en-US" sz="2500" b="1" dirty="0" smtClean="0"/>
              <a:t>，</a:t>
            </a:r>
            <a:r>
              <a:rPr lang="zh-CN" altLang="en-US" sz="2500" b="1" dirty="0" smtClean="0"/>
              <a:t>来实现任意地址写操作。</a:t>
            </a:r>
            <a:endParaRPr lang="en-US" altLang="zh-CN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堆溢出漏洞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堆溢出漏洞，就是指向固定长度的堆块可用空间写入超出预先分配长度的内容，造成数据溢出，从而覆盖了相邻堆块的内存空间，尤其是相邻堆块的元数据等。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特点</a:t>
            </a:r>
          </a:p>
          <a:p>
            <a:pPr lvl="1"/>
            <a:r>
              <a:rPr lang="zh-CN" altLang="en-US" sz="2400" b="1" dirty="0" smtClean="0">
                <a:latin typeface="Arial" charset="0"/>
              </a:rPr>
              <a:t>缓冲区在堆中分配</a:t>
            </a:r>
          </a:p>
          <a:p>
            <a:pPr lvl="1"/>
            <a:r>
              <a:rPr lang="zh-CN" altLang="en-US" sz="2400" b="1" dirty="0" smtClean="0">
                <a:latin typeface="Arial" charset="0"/>
              </a:rPr>
              <a:t>拷贝的数据过长，超过预先分配的长度</a:t>
            </a:r>
          </a:p>
          <a:p>
            <a:pPr lvl="1"/>
            <a:r>
              <a:rPr lang="zh-CN" altLang="en-US" sz="2400" b="1" dirty="0" smtClean="0">
                <a:latin typeface="Arial" charset="0"/>
              </a:rPr>
              <a:t>覆盖了堆块中的</a:t>
            </a:r>
            <a:r>
              <a:rPr lang="en-US" altLang="zh-CN" sz="2400" b="1" dirty="0" err="1" smtClean="0">
                <a:latin typeface="Arial" charset="0"/>
              </a:rPr>
              <a:t>prev_size</a:t>
            </a:r>
            <a:r>
              <a:rPr lang="zh-CN" altLang="en-US" sz="2400" b="1" dirty="0" smtClean="0">
                <a:latin typeface="Arial" charset="0"/>
              </a:rPr>
              <a:t>、</a:t>
            </a:r>
            <a:r>
              <a:rPr lang="en-US" altLang="zh-CN" sz="2400" b="1" dirty="0" smtClean="0">
                <a:latin typeface="Arial" charset="0"/>
              </a:rPr>
              <a:t>size</a:t>
            </a:r>
            <a:r>
              <a:rPr lang="zh-CN" altLang="en-US" sz="2400" b="1" dirty="0" smtClean="0">
                <a:latin typeface="Arial" charset="0"/>
              </a:rPr>
              <a:t>、</a:t>
            </a:r>
            <a:r>
              <a:rPr lang="en-US" altLang="zh-CN" sz="2400" b="1" dirty="0" err="1" smtClean="0">
                <a:latin typeface="Arial" charset="0"/>
              </a:rPr>
              <a:t>fd</a:t>
            </a:r>
            <a:r>
              <a:rPr lang="zh-CN" altLang="en-US" sz="2400" b="1" dirty="0" smtClean="0">
                <a:latin typeface="Arial" charset="0"/>
              </a:rPr>
              <a:t>、</a:t>
            </a:r>
            <a:r>
              <a:rPr lang="en-US" altLang="zh-CN" sz="2400" b="1" dirty="0" err="1" smtClean="0">
                <a:latin typeface="Arial" charset="0"/>
              </a:rPr>
              <a:t>bk</a:t>
            </a:r>
            <a:r>
              <a:rPr lang="zh-CN" altLang="en-US" sz="2400" b="1" dirty="0" smtClean="0">
                <a:latin typeface="Arial" charset="0"/>
              </a:rPr>
              <a:t>等关键数据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堆溢出漏洞示例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28800"/>
            <a:ext cx="4241800" cy="46355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5000628" y="1600200"/>
            <a:ext cx="3214710" cy="454344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CN" altLang="en-US" b="1" dirty="0" smtClean="0"/>
              <a:t>如左侧所示，使用</a:t>
            </a:r>
            <a:r>
              <a:rPr lang="en-US" altLang="zh-CN" b="1" dirty="0" err="1" smtClean="0"/>
              <a:t>malloc</a:t>
            </a:r>
            <a:r>
              <a:rPr lang="zh-CN" altLang="en-US" b="1" dirty="0" smtClean="0"/>
              <a:t>为</a:t>
            </a:r>
            <a:r>
              <a:rPr lang="en-US" altLang="zh-CN" b="1" dirty="0" smtClean="0"/>
              <a:t>buf1</a:t>
            </a:r>
            <a:r>
              <a:rPr lang="zh-CN" altLang="en-US" b="1" dirty="0" smtClean="0"/>
              <a:t>分配了</a:t>
            </a:r>
            <a:r>
              <a:rPr lang="en-US" altLang="zh-CN" b="1" dirty="0" smtClean="0"/>
              <a:t>128B</a:t>
            </a:r>
            <a:r>
              <a:rPr lang="zh-CN" altLang="en-US" b="1" dirty="0" smtClean="0"/>
              <a:t>的内存。</a:t>
            </a:r>
            <a:endParaRPr lang="en-US" altLang="zh-CN" b="1" dirty="0" smtClean="0"/>
          </a:p>
          <a:p>
            <a:pPr lvl="0">
              <a:defRPr/>
            </a:pPr>
            <a:r>
              <a:rPr lang="zh-CN" altLang="en-US" b="1" dirty="0" smtClean="0"/>
              <a:t>然后向</a:t>
            </a:r>
            <a:r>
              <a:rPr lang="en-US" altLang="zh-CN" b="1" dirty="0" smtClean="0"/>
              <a:t>buf1</a:t>
            </a:r>
            <a:r>
              <a:rPr lang="zh-CN" altLang="en-US" b="1" dirty="0" smtClean="0"/>
              <a:t>填充了</a:t>
            </a:r>
            <a:r>
              <a:rPr lang="en-US" altLang="zh-CN" b="1" dirty="0" smtClean="0"/>
              <a:t>200B</a:t>
            </a:r>
            <a:r>
              <a:rPr lang="zh-CN" altLang="en-US" b="1" dirty="0" smtClean="0"/>
              <a:t>的数据，明显产生了数据溢出。 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堆溢出攻击原理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sz="2800" b="1" dirty="0" smtClean="0"/>
              <a:t>首先，利用堆溢出漏洞，篡改相邻堆块的部分数据，欺骗堆管理器，使其认为相邻堆块为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空闲态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当当前堆块被释放时，由于相邻堆块已经被篡改为空闲堆块，所以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引发空闲堆块合并操作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然后，利用空闲堆块合并时的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拆链函数（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unlink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b="1" dirty="0" smtClean="0"/>
              <a:t>，可以实现一个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任意地址写操作</a:t>
            </a:r>
            <a:r>
              <a:rPr lang="zh-CN" altLang="en-US" sz="2800" b="1" dirty="0" smtClean="0"/>
              <a:t>，能够将一个内存任意地址的数据修改为任意的数值。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5640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任意地址写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任意地址写，即任意写任意地址，可以将一个内存中任意地址的数据改为任意数值。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*A=B; </a:t>
            </a:r>
          </a:p>
          <a:p>
            <a:r>
              <a:rPr lang="zh-CN" altLang="en-US" sz="2800" b="1" dirty="0" smtClean="0"/>
              <a:t>如果能够控制地址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和数据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，就认为实现了一个任意地址写操作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见</a:t>
            </a:r>
            <a:r>
              <a:rPr lang="zh-CN" altLang="en-US" sz="2800" b="1" dirty="0" smtClean="0"/>
              <a:t>“堆</a:t>
            </a:r>
            <a:r>
              <a:rPr lang="zh-CN" altLang="en-US" sz="2800" b="1" dirty="0" smtClean="0"/>
              <a:t>块合并的任意地址</a:t>
            </a:r>
            <a:r>
              <a:rPr lang="zh-CN" altLang="en-US" sz="2800" b="1" dirty="0" smtClean="0"/>
              <a:t>写</a:t>
            </a:r>
            <a:r>
              <a:rPr lang="en-US" altLang="zh-CN" sz="2800" b="1" dirty="0" smtClean="0"/>
              <a:t>.</a:t>
            </a:r>
            <a:r>
              <a:rPr lang="en-US" altLang="zh-CN" sz="2800" b="1" dirty="0" err="1" smtClean="0"/>
              <a:t>pdf</a:t>
            </a:r>
            <a:r>
              <a:rPr lang="zh-CN" altLang="en-US" sz="2800" b="1" dirty="0" smtClean="0"/>
              <a:t>”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5640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BC4B4C4-E4AB-42F6-8898-AD3C072C02FD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任意地址写的实现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457200" y="1643050"/>
            <a:ext cx="7467600" cy="1285884"/>
          </a:xfrm>
        </p:spPr>
        <p:txBody>
          <a:bodyPr>
            <a:noAutofit/>
          </a:bodyPr>
          <a:lstStyle/>
          <a:p>
            <a:r>
              <a:rPr lang="zh-CN" altLang="en-US" b="1" dirty="0" smtClean="0"/>
              <a:t>通过堆溢出等手段伪造一个空闲堆块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，所以堆块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中的数据，如</a:t>
            </a:r>
            <a:r>
              <a:rPr lang="en-US" altLang="zh-CN" b="1" dirty="0" err="1" smtClean="0"/>
              <a:t>fd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bk</a:t>
            </a:r>
            <a:r>
              <a:rPr lang="zh-CN" altLang="en-US" b="1" dirty="0" smtClean="0"/>
              <a:t>等就可以被设置成任意的数值，然后就能利用</a:t>
            </a:r>
            <a:r>
              <a:rPr lang="en-US" altLang="zh-CN" b="1" dirty="0" smtClean="0"/>
              <a:t>unlink</a:t>
            </a:r>
            <a:r>
              <a:rPr lang="zh-CN" altLang="en-US" b="1" dirty="0" smtClean="0"/>
              <a:t>实现任意地址写操作。</a:t>
            </a:r>
            <a:endParaRPr lang="en-US" altLang="zh-CN" b="1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5651" y="3143272"/>
            <a:ext cx="4221814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4"/>
          <p:cNvSpPr txBox="1">
            <a:spLocks/>
          </p:cNvSpPr>
          <p:nvPr/>
        </p:nvSpPr>
        <p:spPr>
          <a:xfrm>
            <a:off x="428596" y="2928958"/>
            <a:ext cx="4429156" cy="37147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mr-I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unlink(P)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mr-I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FD = P-&gt;fd;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//P-&gt;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是伪造的，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被控制</a:t>
            </a:r>
            <a:endParaRPr kumimoji="0" lang="mr-I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mr-I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BK = P-&gt;bk;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//P-&gt;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bk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是伪造的，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BK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被控制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mr-I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</a:t>
            </a:r>
            <a:r>
              <a:rPr kumimoji="0" lang="mr-I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FD-&gt;bk = BK;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任意地址写操作。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FD-&gt;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bk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就是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FD+12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，即向地址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FD+12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写入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BK</a:t>
            </a:r>
            <a:endParaRPr kumimoji="0" lang="mr-I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mr-I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BK-&gt;fd = FD;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mr-I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mr-I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17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BC4B4C4-E4AB-42F6-8898-AD3C072C02F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任意地址写的作用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sz="2800" b="1" dirty="0" smtClean="0"/>
              <a:t>任意地址写操作可以用于很多攻击行为：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修改系统关键数据。例如，直接修改系统配置参数。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修改系统关键函数地址。例如将</a:t>
            </a:r>
            <a:r>
              <a:rPr lang="en-US" altLang="zh-CN" sz="2800" b="1" dirty="0" smtClean="0"/>
              <a:t>free</a:t>
            </a:r>
            <a:r>
              <a:rPr lang="zh-CN" altLang="en-US" sz="2800" b="1" dirty="0" smtClean="0"/>
              <a:t>函数地址改为恶意</a:t>
            </a:r>
            <a:r>
              <a:rPr lang="en-US" altLang="zh-CN" sz="2800" b="1" dirty="0" err="1" smtClean="0"/>
              <a:t>shellcode</a:t>
            </a:r>
            <a:r>
              <a:rPr lang="zh-CN" altLang="en-US" sz="2800" b="1" dirty="0" smtClean="0"/>
              <a:t>地址，当系统执行</a:t>
            </a:r>
            <a:r>
              <a:rPr lang="en-US" altLang="zh-CN" sz="2800" b="1" dirty="0" smtClean="0"/>
              <a:t>free</a:t>
            </a:r>
            <a:r>
              <a:rPr lang="zh-CN" altLang="en-US" sz="2800" b="1" dirty="0" smtClean="0"/>
              <a:t>时，就会跳转到恶意</a:t>
            </a:r>
            <a:r>
              <a:rPr lang="en-US" altLang="zh-CN" sz="2800" b="1" dirty="0" err="1" smtClean="0"/>
              <a:t>shellcode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7417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BC4B4C4-E4AB-42F6-8898-AD3C072C02F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修改系统关键函数地址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b="1" dirty="0" smtClean="0"/>
              <a:t>在可执行文件</a:t>
            </a:r>
            <a:r>
              <a:rPr lang="zh-CN" altLang="en-US" b="1" dirty="0"/>
              <a:t>的动态连接机制中，每一个外部定义的符号在</a:t>
            </a:r>
            <a:r>
              <a:rPr lang="zh-CN" altLang="en-US" b="1" dirty="0">
                <a:solidFill>
                  <a:srgbClr val="FF0000"/>
                </a:solidFill>
              </a:rPr>
              <a:t>全局偏移表 </a:t>
            </a:r>
            <a:r>
              <a:rPr lang="en-US" altLang="zh-CN" b="1" dirty="0"/>
              <a:t>(Global Offset Table</a:t>
            </a:r>
            <a:r>
              <a:rPr lang="zh-CN" altLang="en-US" b="1" dirty="0"/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GOT</a:t>
            </a:r>
            <a:r>
              <a:rPr lang="en-US" altLang="zh-CN" b="1" dirty="0"/>
              <a:t>)</a:t>
            </a:r>
            <a:r>
              <a:rPr lang="zh-CN" altLang="en-US" b="1" dirty="0" smtClean="0"/>
              <a:t>中都有</a:t>
            </a:r>
            <a:r>
              <a:rPr lang="zh-CN" altLang="en-US" b="1" dirty="0"/>
              <a:t>相应的条目</a:t>
            </a:r>
            <a:r>
              <a:rPr lang="zh-CN" altLang="en-US" b="1" dirty="0" smtClean="0"/>
              <a:t>，用来保存符号所在地址相对于</a:t>
            </a:r>
            <a:r>
              <a:rPr lang="en-US" altLang="zh-CN" b="1" dirty="0" smtClean="0"/>
              <a:t>GOT</a:t>
            </a:r>
            <a:r>
              <a:rPr lang="zh-CN" altLang="en-US" b="1" dirty="0" smtClean="0"/>
              <a:t>首地址的偏移，以方便对符号的引用。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例如，</a:t>
            </a:r>
            <a:r>
              <a:rPr lang="en-US" altLang="zh-CN" b="1" dirty="0" smtClean="0"/>
              <a:t>free</a:t>
            </a:r>
            <a:r>
              <a:rPr lang="zh-CN" altLang="en-US" b="1" dirty="0" smtClean="0"/>
              <a:t>是系统库函数</a:t>
            </a:r>
            <a:r>
              <a:rPr lang="zh-CN" altLang="en-US" b="1" dirty="0"/>
              <a:t>，程序</a:t>
            </a:r>
            <a:r>
              <a:rPr lang="zh-CN" altLang="en-US" b="1" dirty="0" smtClean="0"/>
              <a:t>每次调用</a:t>
            </a:r>
            <a:r>
              <a:rPr lang="en-US" altLang="zh-CN" b="1" dirty="0"/>
              <a:t>free</a:t>
            </a:r>
            <a:r>
              <a:rPr lang="zh-CN" altLang="en-US" b="1" dirty="0" smtClean="0"/>
              <a:t>时，需要根据其在</a:t>
            </a:r>
            <a:r>
              <a:rPr lang="en-US" altLang="zh-CN" b="1" dirty="0" smtClean="0"/>
              <a:t>GOT</a:t>
            </a:r>
            <a:r>
              <a:rPr lang="zh-CN" altLang="en-US" b="1" dirty="0" smtClean="0"/>
              <a:t>中的条目找到其在系统库中的地址以完成调用。</a:t>
            </a:r>
            <a:endParaRPr lang="en-US" altLang="zh-CN" b="1" dirty="0" smtClean="0"/>
          </a:p>
          <a:p>
            <a:r>
              <a:rPr lang="zh-CN" altLang="en-US" b="1" dirty="0" smtClean="0"/>
              <a:t>简单的说，就是</a:t>
            </a:r>
            <a:r>
              <a:rPr lang="en-US" altLang="zh-CN" b="1" dirty="0" smtClean="0"/>
              <a:t>free</a:t>
            </a:r>
            <a:r>
              <a:rPr lang="zh-CN" altLang="en-US" b="1" dirty="0" smtClean="0"/>
              <a:t>的地址保存在</a:t>
            </a:r>
            <a:r>
              <a:rPr lang="en-US" altLang="zh-CN" b="1" dirty="0" smtClean="0"/>
              <a:t>GOT</a:t>
            </a:r>
            <a:r>
              <a:rPr lang="zh-CN" altLang="en-US" b="1" dirty="0" smtClean="0"/>
              <a:t>表中。如果能够修改</a:t>
            </a:r>
            <a:r>
              <a:rPr lang="en-US" altLang="zh-CN" b="1" dirty="0" smtClean="0"/>
              <a:t>GOT</a:t>
            </a:r>
            <a:r>
              <a:rPr lang="zh-CN" altLang="en-US" b="1" dirty="0" smtClean="0"/>
              <a:t>表，就能改变</a:t>
            </a:r>
            <a:r>
              <a:rPr lang="en-US" altLang="zh-CN" b="1" dirty="0" smtClean="0"/>
              <a:t>free</a:t>
            </a:r>
            <a:r>
              <a:rPr lang="zh-CN" altLang="en-US" b="1" dirty="0" smtClean="0"/>
              <a:t>的地址。如果将</a:t>
            </a:r>
            <a:r>
              <a:rPr lang="en-US" altLang="zh-CN" b="1" dirty="0" smtClean="0"/>
              <a:t>free</a:t>
            </a:r>
            <a:r>
              <a:rPr lang="zh-CN" altLang="en-US" b="1" dirty="0" smtClean="0"/>
              <a:t>地址改成</a:t>
            </a:r>
            <a:r>
              <a:rPr lang="en-US" altLang="zh-CN" b="1" dirty="0" err="1" smtClean="0"/>
              <a:t>shellcode</a:t>
            </a:r>
            <a:r>
              <a:rPr lang="zh-CN" altLang="en-US" b="1" dirty="0" smtClean="0"/>
              <a:t>的地址，那么下一次调用</a:t>
            </a:r>
            <a:r>
              <a:rPr lang="en-US" altLang="zh-CN" b="1" dirty="0" smtClean="0"/>
              <a:t>free</a:t>
            </a:r>
            <a:r>
              <a:rPr lang="zh-CN" altLang="en-US" b="1" dirty="0" smtClean="0"/>
              <a:t>时，就变成了执行</a:t>
            </a:r>
            <a:r>
              <a:rPr lang="en-US" altLang="zh-CN" b="1" dirty="0" err="1" smtClean="0"/>
              <a:t>shellcode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7417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060CD9B-1393-4B28-956F-933A6A34A13F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4315920" cy="4679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mr-IN" altLang="zh-CN" sz="1800" b="1" dirty="0" smtClean="0"/>
              <a:t>int </a:t>
            </a:r>
            <a:r>
              <a:rPr lang="mr-IN" altLang="zh-CN" sz="1800" b="1" dirty="0"/>
              <a:t>main( int argc, char * argv[]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mr-IN" altLang="zh-CN" sz="1800" b="1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mr-IN" altLang="zh-CN" sz="1800" b="1" dirty="0"/>
              <a:t>        char </a:t>
            </a:r>
            <a:r>
              <a:rPr lang="zh-CN" altLang="en-US" sz="1800" b="1" dirty="0" smtClean="0"/>
              <a:t>*</a:t>
            </a:r>
            <a:r>
              <a:rPr lang="en-US" altLang="zh-CN" sz="1800" b="1" dirty="0" smtClean="0"/>
              <a:t>p0</a:t>
            </a:r>
            <a:r>
              <a:rPr lang="mr-IN" altLang="zh-CN" sz="1800" b="1" dirty="0" smtClean="0"/>
              <a:t>, </a:t>
            </a:r>
            <a:r>
              <a:rPr lang="zh-CN" altLang="en-US" sz="1800" b="1" dirty="0" smtClean="0"/>
              <a:t>*</a:t>
            </a:r>
            <a:r>
              <a:rPr lang="en-US" altLang="zh-CN" sz="1800" b="1" dirty="0" smtClean="0"/>
              <a:t>p1</a:t>
            </a:r>
            <a:r>
              <a:rPr lang="mr-IN" altLang="zh-CN" sz="1800" b="1" dirty="0" smtClean="0"/>
              <a:t>;</a:t>
            </a:r>
            <a:endParaRPr lang="mr-IN" altLang="zh-CN" sz="18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mr-IN" altLang="zh-CN" sz="18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/>
              <a:t>	</a:t>
            </a:r>
            <a:r>
              <a:rPr lang="mr-IN" altLang="zh-CN" sz="1800" b="1" dirty="0" smtClean="0"/>
              <a:t> </a:t>
            </a:r>
            <a:r>
              <a:rPr lang="en-US" altLang="zh-CN" sz="1800" b="1" dirty="0" smtClean="0"/>
              <a:t>p0</a:t>
            </a:r>
            <a:r>
              <a:rPr lang="mr-IN" altLang="zh-CN" sz="1800" b="1" dirty="0" smtClean="0"/>
              <a:t> </a:t>
            </a:r>
            <a:r>
              <a:rPr lang="mr-IN" altLang="zh-CN" sz="1800" b="1" dirty="0"/>
              <a:t>= malloc( </a:t>
            </a:r>
            <a:r>
              <a:rPr lang="zh-CN" altLang="zh-CN" sz="1800" b="1" dirty="0" smtClean="0"/>
              <a:t>5</a:t>
            </a:r>
            <a:r>
              <a:rPr lang="en-US" altLang="zh-CN" sz="1800" b="1" dirty="0" smtClean="0"/>
              <a:t>04</a:t>
            </a:r>
            <a:r>
              <a:rPr lang="mr-IN" altLang="zh-CN" sz="1800" b="1" dirty="0" smtClean="0"/>
              <a:t> </a:t>
            </a:r>
            <a:r>
              <a:rPr lang="mr-IN" altLang="zh-CN" sz="1800" b="1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/>
              <a:t>	</a:t>
            </a:r>
            <a:r>
              <a:rPr lang="mr-IN" altLang="zh-CN" sz="1800" b="1" dirty="0" smtClean="0"/>
              <a:t> </a:t>
            </a:r>
            <a:r>
              <a:rPr lang="en-US" altLang="zh-CN" sz="1800" b="1" dirty="0" smtClean="0"/>
              <a:t>p1</a:t>
            </a:r>
            <a:r>
              <a:rPr lang="mr-IN" altLang="zh-CN" sz="1800" b="1" dirty="0" smtClean="0"/>
              <a:t> </a:t>
            </a:r>
            <a:r>
              <a:rPr lang="mr-IN" altLang="zh-CN" sz="1800" b="1" dirty="0"/>
              <a:t>= malloc( </a:t>
            </a:r>
            <a:r>
              <a:rPr lang="zh-CN" altLang="zh-CN" sz="1800" b="1" dirty="0" smtClean="0"/>
              <a:t>5</a:t>
            </a:r>
            <a:r>
              <a:rPr lang="en-US" altLang="zh-CN" sz="1800" b="1" dirty="0" smtClean="0"/>
              <a:t>12</a:t>
            </a:r>
            <a:r>
              <a:rPr lang="mr-IN" altLang="zh-CN" sz="1800" b="1" dirty="0" smtClean="0"/>
              <a:t> </a:t>
            </a:r>
            <a:r>
              <a:rPr lang="mr-IN" altLang="zh-CN" sz="1800" b="1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mr-IN" altLang="zh-CN" sz="1800" b="1" dirty="0"/>
              <a:t>        if(argc!=1)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/>
              <a:t>	</a:t>
            </a:r>
            <a:r>
              <a:rPr lang="mr-IN" altLang="zh-CN" sz="1800" b="1" dirty="0" smtClean="0"/>
              <a:t>         </a:t>
            </a:r>
            <a:r>
              <a:rPr lang="mr-IN" altLang="zh-CN" sz="1800" b="1" dirty="0"/>
              <a:t>strcpy( </a:t>
            </a:r>
            <a:r>
              <a:rPr lang="en-US" altLang="zh-CN" sz="1800" b="1" dirty="0" smtClean="0"/>
              <a:t>p0</a:t>
            </a:r>
            <a:r>
              <a:rPr lang="mr-IN" altLang="zh-CN" sz="1800" b="1" dirty="0" smtClean="0"/>
              <a:t>, </a:t>
            </a:r>
            <a:r>
              <a:rPr lang="mr-IN" altLang="zh-CN" sz="1800" b="1" dirty="0"/>
              <a:t>argv[1]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/>
              <a:t>	</a:t>
            </a:r>
            <a:r>
              <a:rPr lang="mr-IN" altLang="zh-CN" sz="1800" b="1" dirty="0" smtClean="0"/>
              <a:t> </a:t>
            </a:r>
            <a:r>
              <a:rPr lang="mr-IN" altLang="zh-CN" sz="1800" b="1" dirty="0"/>
              <a:t>free( </a:t>
            </a:r>
            <a:r>
              <a:rPr lang="en-US" altLang="zh-CN" sz="1800" b="1" dirty="0" smtClean="0"/>
              <a:t>p0</a:t>
            </a:r>
            <a:r>
              <a:rPr lang="mr-IN" altLang="zh-CN" sz="1800" b="1" dirty="0" smtClean="0"/>
              <a:t> </a:t>
            </a:r>
            <a:r>
              <a:rPr lang="mr-IN" altLang="zh-CN" sz="1800" b="1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/>
              <a:t>	</a:t>
            </a:r>
            <a:r>
              <a:rPr lang="mr-IN" altLang="zh-CN" sz="1800" b="1" dirty="0" smtClean="0"/>
              <a:t> </a:t>
            </a:r>
            <a:r>
              <a:rPr lang="mr-IN" altLang="zh-CN" sz="1800" b="1" dirty="0"/>
              <a:t>free( </a:t>
            </a:r>
            <a:r>
              <a:rPr lang="en-US" altLang="zh-CN" sz="1800" b="1" dirty="0" smtClean="0"/>
              <a:t>p1</a:t>
            </a:r>
            <a:r>
              <a:rPr lang="mr-IN" altLang="zh-CN" sz="1800" b="1" dirty="0" smtClean="0"/>
              <a:t> </a:t>
            </a:r>
            <a:r>
              <a:rPr lang="mr-IN" altLang="zh-CN" sz="1800" b="1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/>
              <a:t>	</a:t>
            </a:r>
            <a:r>
              <a:rPr lang="mr-IN" altLang="zh-CN" sz="1800" b="1" dirty="0" smtClean="0"/>
              <a:t> </a:t>
            </a:r>
            <a:r>
              <a:rPr lang="mr-IN" altLang="zh-CN" sz="1800" b="1" dirty="0"/>
              <a:t>return( 0 );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mr-IN" altLang="zh-CN" sz="1800" b="1" dirty="0"/>
              <a:t>}</a:t>
            </a:r>
            <a:endParaRPr lang="en-US" altLang="zh-CN" sz="1800" b="1" dirty="0"/>
          </a:p>
        </p:txBody>
      </p:sp>
      <p:sp>
        <p:nvSpPr>
          <p:cNvPr id="272410" name="Rectangle 26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堆溢出攻击示例</a:t>
            </a:r>
            <a:endParaRPr lang="zh-CN" altLang="en-US" sz="4400" dirty="0"/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5072066" y="2000240"/>
            <a:ext cx="3071834" cy="3805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在</a:t>
            </a:r>
            <a:r>
              <a:rPr lang="en-US" altLang="zh-CN" b="1" dirty="0" err="1" smtClean="0"/>
              <a:t>strcpy</a:t>
            </a:r>
            <a:r>
              <a:rPr lang="zh-CN" altLang="en-US" b="1" dirty="0" smtClean="0"/>
              <a:t>处有很明显</a:t>
            </a:r>
            <a:r>
              <a:rPr lang="zh-CN" altLang="en-US" b="1" dirty="0"/>
              <a:t>的堆溢出</a:t>
            </a:r>
            <a:r>
              <a:rPr lang="zh-CN" altLang="en-US" b="1" dirty="0" smtClean="0"/>
              <a:t>漏洞。只要</a:t>
            </a:r>
            <a:r>
              <a:rPr lang="en-US" altLang="zh-CN" b="1" dirty="0" err="1" smtClean="0"/>
              <a:t>argv</a:t>
            </a:r>
            <a:r>
              <a:rPr lang="en-US" altLang="zh-CN" b="1" dirty="0" smtClean="0"/>
              <a:t>[1</a:t>
            </a:r>
            <a:r>
              <a:rPr lang="en-US" altLang="zh-CN" b="1" dirty="0"/>
              <a:t>]</a:t>
            </a:r>
            <a:r>
              <a:rPr lang="zh-CN" altLang="en-US" b="1" dirty="0"/>
              <a:t>中的</a:t>
            </a:r>
            <a:r>
              <a:rPr lang="zh-CN" altLang="en-US" b="1" dirty="0" smtClean="0"/>
              <a:t>内容足够长，就会越界</a:t>
            </a:r>
            <a:r>
              <a:rPr lang="zh-CN" altLang="en-US" b="1" dirty="0"/>
              <a:t>覆盖</a:t>
            </a:r>
            <a:r>
              <a:rPr lang="zh-CN" altLang="en-US" b="1" dirty="0" smtClean="0"/>
              <a:t>到</a:t>
            </a:r>
            <a:r>
              <a:rPr lang="en-US" altLang="zh-CN" b="1" dirty="0" smtClean="0"/>
              <a:t>p1</a:t>
            </a:r>
            <a:r>
              <a:rPr lang="zh-CN" altLang="en-US" b="1" dirty="0" smtClean="0"/>
              <a:t>部分。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堆的正常使用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程序员角度：</a:t>
            </a:r>
            <a:endParaRPr lang="en-US" altLang="zh-CN" sz="3200" b="1" dirty="0" smtClean="0"/>
          </a:p>
          <a:p>
            <a:pPr lvl="1"/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*p = </a:t>
            </a:r>
            <a:r>
              <a:rPr lang="en-US" altLang="zh-CN" sz="2800" b="1" dirty="0" err="1" smtClean="0"/>
              <a:t>malloc</a:t>
            </a:r>
            <a:r>
              <a:rPr lang="en-US" altLang="zh-CN" sz="2800" b="1" dirty="0" smtClean="0"/>
              <a:t>(100);</a:t>
            </a:r>
          </a:p>
          <a:p>
            <a:pPr lvl="1"/>
            <a:r>
              <a:rPr lang="en-US" altLang="zh-CN" sz="2800" b="1" dirty="0" smtClean="0"/>
              <a:t>*(p+1) = 0;</a:t>
            </a:r>
          </a:p>
          <a:p>
            <a:pPr lvl="1"/>
            <a:r>
              <a:rPr lang="en-US" altLang="zh-CN" sz="2800" b="1" dirty="0" smtClean="0"/>
              <a:t>free(p);</a:t>
            </a:r>
          </a:p>
          <a:p>
            <a:r>
              <a:rPr lang="zh-CN" altLang="en-US" sz="3200" b="1" dirty="0" smtClean="0"/>
              <a:t>程序内存空间：</a:t>
            </a:r>
            <a:endParaRPr lang="en-US" altLang="zh-CN" sz="3200" b="1" dirty="0" smtClean="0"/>
          </a:p>
          <a:p>
            <a:pPr lvl="1"/>
            <a:r>
              <a:rPr lang="zh-CN" altLang="en-US" sz="2800" b="1" dirty="0" smtClean="0"/>
              <a:t>从堆内存中取出一块空闲的空间，将该空闲空间的地址赋给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将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指向的堆内存释放。</a:t>
            </a:r>
            <a:endParaRPr lang="en-US" altLang="zh-CN" sz="2800" b="1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0041" y="1142984"/>
            <a:ext cx="3805363" cy="309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0"/>
            <a:ext cx="2909014" cy="685800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000496" y="1268760"/>
            <a:ext cx="4143404" cy="444625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malloc</a:t>
            </a:r>
            <a:r>
              <a:rPr lang="zh-CN" altLang="en-US" b="1" dirty="0" smtClean="0"/>
              <a:t>分配两个堆块。</a:t>
            </a:r>
            <a:endParaRPr lang="en-US" altLang="zh-CN" b="1" dirty="0" smtClean="0"/>
          </a:p>
          <a:p>
            <a:r>
              <a:rPr lang="en-US" altLang="zh-CN" b="1" dirty="0" smtClean="0"/>
              <a:t>p0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p1</a:t>
            </a:r>
            <a:r>
              <a:rPr lang="zh-CN" altLang="en-US" b="1" dirty="0" smtClean="0"/>
              <a:t>指向堆块的数据区。</a:t>
            </a:r>
            <a:endParaRPr lang="en-US" altLang="zh-CN" b="1" dirty="0" smtClean="0"/>
          </a:p>
          <a:p>
            <a:r>
              <a:rPr lang="zh-CN" altLang="en-US" b="1" dirty="0" smtClean="0"/>
              <a:t>需要注意的是，可供使用的内存空间长度并不等于堆块实际长度。</a:t>
            </a:r>
            <a:endParaRPr lang="en-US" altLang="zh-CN" b="1" dirty="0" smtClean="0"/>
          </a:p>
          <a:p>
            <a:r>
              <a:rPr lang="zh-CN" altLang="en-US" b="1" dirty="0" smtClean="0"/>
              <a:t>堆块实际长度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可供使用的内存空间长度</a:t>
            </a:r>
            <a:r>
              <a:rPr lang="en-US" altLang="zh-CN" b="1" dirty="0" smtClean="0"/>
              <a:t> + 8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32</a:t>
            </a:r>
            <a:r>
              <a:rPr lang="zh-CN" altLang="en-US" b="1" dirty="0" smtClean="0"/>
              <a:t>位系统）。</a:t>
            </a:r>
            <a:endParaRPr lang="en-US" altLang="zh-CN" b="1" dirty="0" smtClean="0"/>
          </a:p>
        </p:txBody>
      </p:sp>
      <p:cxnSp>
        <p:nvCxnSpPr>
          <p:cNvPr id="6" name="直接连接符 5"/>
          <p:cNvCxnSpPr/>
          <p:nvPr/>
        </p:nvCxnSpPr>
        <p:spPr>
          <a:xfrm rot="10800000">
            <a:off x="1357290" y="2714620"/>
            <a:ext cx="128588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53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714744" y="571480"/>
            <a:ext cx="4857784" cy="592935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对</a:t>
            </a:r>
            <a:r>
              <a:rPr lang="en-US" altLang="zh-CN" sz="2000" b="1" dirty="0" smtClean="0"/>
              <a:t>chunk0</a:t>
            </a:r>
            <a:r>
              <a:rPr lang="zh-CN" altLang="en-US" sz="2000" b="1" dirty="0" smtClean="0"/>
              <a:t>进行溢出，填入</a:t>
            </a:r>
            <a:r>
              <a:rPr lang="en-US" altLang="zh-CN" sz="2000" b="1" dirty="0" smtClean="0"/>
              <a:t>shellcode</a:t>
            </a:r>
            <a:r>
              <a:rPr lang="zh-CN" altLang="en-US" sz="2000" b="1" dirty="0" smtClean="0"/>
              <a:t>，同时覆盖</a:t>
            </a:r>
            <a:r>
              <a:rPr lang="en-US" altLang="zh-CN" sz="2000" b="1" dirty="0" smtClean="0"/>
              <a:t>chunk1</a:t>
            </a:r>
            <a:r>
              <a:rPr lang="zh-CN" altLang="en-US" sz="2000" b="1" dirty="0" smtClean="0"/>
              <a:t>的头部。</a:t>
            </a:r>
            <a:endParaRPr lang="en-US" altLang="zh-CN" sz="2000" b="1" dirty="0"/>
          </a:p>
          <a:p>
            <a:r>
              <a:rPr lang="zh-CN" altLang="en-US" sz="2000" b="1" dirty="0" smtClean="0"/>
              <a:t>将</a:t>
            </a:r>
            <a:r>
              <a:rPr lang="en-US" altLang="zh-CN" sz="2000" b="1" dirty="0" smtClean="0"/>
              <a:t>chunk1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size</a:t>
            </a:r>
            <a:r>
              <a:rPr lang="zh-CN" altLang="en-US" sz="2000" b="1" dirty="0" smtClean="0"/>
              <a:t>修改为</a:t>
            </a:r>
            <a:r>
              <a:rPr lang="en-US" altLang="zh-CN" sz="2000" b="1" dirty="0" smtClean="0"/>
              <a:t>-4</a:t>
            </a:r>
            <a:r>
              <a:rPr lang="zh-CN" altLang="en-US" sz="2000" b="1" dirty="0" smtClean="0"/>
              <a:t>的补码，这样堆管理器会认为</a:t>
            </a:r>
            <a:r>
              <a:rPr lang="en-US" altLang="zh-CN" sz="2000" b="1" dirty="0" smtClean="0"/>
              <a:t>chunk1</a:t>
            </a:r>
            <a:r>
              <a:rPr lang="zh-CN" altLang="en-US" sz="2000" b="1" dirty="0" smtClean="0"/>
              <a:t>的下一个堆块</a:t>
            </a:r>
            <a:r>
              <a:rPr lang="en-US" altLang="zh-CN" sz="2000" b="1" dirty="0" smtClean="0"/>
              <a:t>fake</a:t>
            </a:r>
            <a:r>
              <a:rPr lang="zh-CN" altLang="en-US" sz="2000" b="1" dirty="0" smtClean="0"/>
              <a:t>位于</a:t>
            </a:r>
            <a:r>
              <a:rPr lang="en-US" altLang="zh-CN" sz="2000" b="1" dirty="0" smtClean="0"/>
              <a:t>chunk1</a:t>
            </a:r>
            <a:r>
              <a:rPr lang="zh-CN" altLang="en-US" sz="2000" b="1" dirty="0" smtClean="0"/>
              <a:t>的前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个字节（即</a:t>
            </a:r>
            <a:r>
              <a:rPr lang="en-US" altLang="zh-CN" sz="2000" b="1" dirty="0" smtClean="0"/>
              <a:t>p1 - 4</a:t>
            </a:r>
            <a:r>
              <a:rPr lang="zh-CN" altLang="en-US" sz="2000" b="1" dirty="0" smtClean="0"/>
              <a:t>）。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此时，堆块</a:t>
            </a:r>
            <a:r>
              <a:rPr lang="en-US" altLang="zh-CN" sz="2000" b="1" dirty="0" smtClean="0"/>
              <a:t>fake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size</a:t>
            </a:r>
            <a:r>
              <a:rPr lang="zh-CN" altLang="en-US" sz="2000" b="1" dirty="0" smtClean="0"/>
              <a:t>字段（即</a:t>
            </a:r>
            <a:r>
              <a:rPr lang="en-US" altLang="zh-CN" sz="2000" b="1" dirty="0" smtClean="0"/>
              <a:t>chunk1</a:t>
            </a:r>
            <a:r>
              <a:rPr lang="zh-CN" altLang="en-US" sz="2000" b="1" dirty="0" smtClean="0"/>
              <a:t>的</a:t>
            </a:r>
            <a:r>
              <a:rPr lang="en-US" altLang="zh-CN" sz="2000" b="1" dirty="0" err="1" smtClean="0"/>
              <a:t>prev_size</a:t>
            </a:r>
            <a:r>
              <a:rPr lang="zh-CN" altLang="en-US" sz="2000" b="1" dirty="0" smtClean="0"/>
              <a:t>）被覆盖为一个偶数，使堆管理器以为</a:t>
            </a:r>
            <a:r>
              <a:rPr lang="en-US" altLang="zh-CN" sz="2000" b="1" dirty="0" smtClean="0"/>
              <a:t>chunk1</a:t>
            </a:r>
            <a:r>
              <a:rPr lang="zh-CN" altLang="en-US" sz="2000" b="1" dirty="0" smtClean="0"/>
              <a:t>为空闲态。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简单来说，通过堆溢出伪造数据，使得堆管理器认为，堆块</a:t>
            </a:r>
            <a:r>
              <a:rPr lang="en-US" altLang="zh-CN" sz="2000" b="1" dirty="0" smtClean="0"/>
              <a:t>0 -&gt; </a:t>
            </a:r>
            <a:r>
              <a:rPr lang="zh-CN" altLang="en-US" sz="2000" b="1" dirty="0" smtClean="0"/>
              <a:t>堆块</a:t>
            </a:r>
            <a:r>
              <a:rPr lang="en-US" altLang="zh-CN" sz="2000" b="1" dirty="0" smtClean="0"/>
              <a:t>1 -&gt; </a:t>
            </a:r>
            <a:r>
              <a:rPr lang="zh-CN" altLang="en-US" sz="2000" b="1" dirty="0" smtClean="0"/>
              <a:t>堆块</a:t>
            </a:r>
            <a:r>
              <a:rPr lang="en-US" altLang="zh-CN" sz="2000" b="1" dirty="0" smtClean="0"/>
              <a:t>fake</a:t>
            </a:r>
            <a:r>
              <a:rPr lang="zh-CN" altLang="en-US" sz="2000" b="1" dirty="0" smtClean="0"/>
              <a:t>，并且堆块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是空闲堆块。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然后，</a:t>
            </a:r>
            <a:r>
              <a:rPr lang="en-US" altLang="zh-CN" sz="2000" b="1" dirty="0" smtClean="0"/>
              <a:t>free(p0)</a:t>
            </a:r>
            <a:r>
              <a:rPr lang="zh-CN" altLang="en-US" sz="2000" b="1" dirty="0" smtClean="0"/>
              <a:t>时触发空闲堆块合并。</a:t>
            </a:r>
            <a:endParaRPr lang="en-US" altLang="zh-CN" sz="20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-24"/>
            <a:ext cx="2909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904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00430" y="1000108"/>
            <a:ext cx="5643570" cy="2214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28992" y="1071546"/>
            <a:ext cx="5643570" cy="230425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mr-IN" altLang="zh-CN" sz="2000" b="1" dirty="0"/>
              <a:t>#define </a:t>
            </a:r>
            <a:r>
              <a:rPr lang="mr-IN" altLang="zh-CN" sz="2000" b="1" dirty="0" smtClean="0"/>
              <a:t>unlink(</a:t>
            </a:r>
            <a:r>
              <a:rPr lang="en-US" altLang="zh-CN" sz="2000" b="1" dirty="0" smtClean="0"/>
              <a:t>p1</a:t>
            </a:r>
            <a:r>
              <a:rPr lang="mr-IN" altLang="zh-CN" sz="2000" b="1" dirty="0" smtClean="0"/>
              <a:t>) </a:t>
            </a:r>
            <a:r>
              <a:rPr lang="en-US" altLang="zh-CN" sz="2000" b="1" dirty="0"/>
              <a:t>{</a:t>
            </a:r>
            <a:endParaRPr lang="en-US" altLang="zh-CN" sz="2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b="1" dirty="0"/>
              <a:t> </a:t>
            </a:r>
            <a:r>
              <a:rPr lang="zh-CN" altLang="en-US" sz="2000" b="1" dirty="0" smtClean="0"/>
              <a:t>   </a:t>
            </a:r>
            <a:r>
              <a:rPr lang="en-US" altLang="zh-CN" sz="2000" b="1" dirty="0" smtClean="0"/>
              <a:t>FD = p1-&gt;</a:t>
            </a:r>
            <a:r>
              <a:rPr lang="en-US" altLang="zh-CN" sz="2000" b="1" dirty="0" err="1" smtClean="0"/>
              <a:t>fd</a:t>
            </a:r>
            <a:r>
              <a:rPr lang="en-US" altLang="zh-CN" sz="2000" b="1" dirty="0" smtClean="0"/>
              <a:t>;    //FD=free@got-12</a:t>
            </a:r>
          </a:p>
          <a:p>
            <a:pPr marL="0" indent="0">
              <a:lnSpc>
                <a:spcPct val="90000"/>
              </a:lnSpc>
              <a:buFont typeface="Wingdings"/>
              <a:buNone/>
            </a:pPr>
            <a:r>
              <a:rPr lang="zh-CN" altLang="en-US" sz="2000" b="1" dirty="0" smtClean="0"/>
              <a:t>    </a:t>
            </a:r>
            <a:r>
              <a:rPr lang="en-US" altLang="zh-CN" sz="2000" b="1" dirty="0" smtClean="0"/>
              <a:t>BK = p1-&gt;</a:t>
            </a:r>
            <a:r>
              <a:rPr lang="en-US" altLang="zh-CN" sz="2000" b="1" dirty="0" err="1" smtClean="0"/>
              <a:t>bk</a:t>
            </a:r>
            <a:r>
              <a:rPr lang="en-US" altLang="zh-CN" sz="2000" b="1" dirty="0" smtClean="0"/>
              <a:t>;   //BK=shellcode</a:t>
            </a:r>
          </a:p>
          <a:p>
            <a:pPr marL="0" indent="0">
              <a:lnSpc>
                <a:spcPct val="90000"/>
              </a:lnSpc>
              <a:buFont typeface="Wingdings"/>
              <a:buNone/>
            </a:pPr>
            <a:r>
              <a:rPr lang="zh-CN" altLang="en-US" sz="2000" b="1" dirty="0" smtClean="0"/>
              <a:t>    </a:t>
            </a:r>
            <a:r>
              <a:rPr lang="en-US" altLang="zh-CN" sz="2000" b="1" dirty="0" smtClean="0"/>
              <a:t>FD-&gt;</a:t>
            </a:r>
            <a:r>
              <a:rPr lang="en-US" altLang="zh-CN" sz="2000" b="1" dirty="0" err="1" smtClean="0"/>
              <a:t>bk</a:t>
            </a:r>
            <a:r>
              <a:rPr lang="en-US" altLang="zh-CN" sz="2000" b="1" dirty="0" smtClean="0"/>
              <a:t> = BK;  //</a:t>
            </a:r>
            <a:r>
              <a:rPr lang="en-US" altLang="zh-CN" sz="2000" b="1" dirty="0" err="1" smtClean="0"/>
              <a:t>free@got</a:t>
            </a:r>
            <a:r>
              <a:rPr lang="en-US" altLang="zh-CN" sz="2000" b="1" dirty="0" smtClean="0"/>
              <a:t>=</a:t>
            </a:r>
            <a:r>
              <a:rPr lang="en-US" altLang="zh-CN" sz="2000" b="1" dirty="0" err="1" smtClean="0"/>
              <a:t>shellcode</a:t>
            </a:r>
            <a:endParaRPr lang="en-US" altLang="zh-CN" sz="2000" b="1" dirty="0" smtClean="0"/>
          </a:p>
          <a:p>
            <a:pPr marL="0" indent="0">
              <a:lnSpc>
                <a:spcPct val="90000"/>
              </a:lnSpc>
              <a:buFont typeface="Wingdings"/>
              <a:buNone/>
            </a:pPr>
            <a:r>
              <a:rPr lang="zh-CN" altLang="en-US" sz="2000" b="1" dirty="0" smtClean="0"/>
              <a:t>    </a:t>
            </a:r>
            <a:r>
              <a:rPr lang="en-US" altLang="zh-CN" sz="2000" b="1" dirty="0" smtClean="0"/>
              <a:t>BK-&gt;</a:t>
            </a:r>
            <a:r>
              <a:rPr lang="en-US" altLang="zh-CN" sz="2000" b="1" dirty="0" err="1" smtClean="0"/>
              <a:t>fd</a:t>
            </a:r>
            <a:r>
              <a:rPr lang="en-US" altLang="zh-CN" sz="2000" b="1" dirty="0" smtClean="0"/>
              <a:t> = FD;  //shellcode+8=free@got-12</a:t>
            </a:r>
          </a:p>
          <a:p>
            <a:pPr marL="0" indent="0">
              <a:lnSpc>
                <a:spcPct val="90000"/>
              </a:lnSpc>
              <a:buFont typeface="Wingdings"/>
              <a:buNone/>
            </a:pPr>
            <a:r>
              <a:rPr lang="en-US" altLang="zh-CN" sz="2000" b="1" dirty="0" smtClean="0"/>
              <a:t>}</a:t>
            </a:r>
            <a:endParaRPr lang="en-US" altLang="zh-CN" sz="20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51920" y="297112"/>
            <a:ext cx="4077666" cy="619268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堆管理器误以为</a:t>
            </a:r>
            <a:r>
              <a:rPr lang="en-US" altLang="zh-CN" sz="2000" b="1" dirty="0" smtClean="0"/>
              <a:t>chunk1</a:t>
            </a:r>
            <a:r>
              <a:rPr lang="zh-CN" altLang="en-US" sz="2000" b="1" dirty="0" smtClean="0"/>
              <a:t>为空闲，触发</a:t>
            </a:r>
            <a:r>
              <a:rPr lang="en-US" altLang="zh-CN" sz="2000" b="1" dirty="0" smtClean="0"/>
              <a:t>unlink(chunk1)</a:t>
            </a:r>
            <a:r>
              <a:rPr lang="zh-CN" altLang="en-US" sz="2000" b="1" dirty="0" smtClean="0"/>
              <a:t>过程。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空闲堆块合并完成后，</a:t>
            </a:r>
            <a:r>
              <a:rPr lang="en-US" altLang="zh-CN" sz="2000" b="1" dirty="0" smtClean="0"/>
              <a:t>got</a:t>
            </a:r>
            <a:r>
              <a:rPr lang="zh-CN" altLang="en-US" sz="2000" b="1" dirty="0" smtClean="0"/>
              <a:t>中指向</a:t>
            </a:r>
            <a:r>
              <a:rPr lang="en-US" altLang="zh-CN" sz="2000" b="1" dirty="0" smtClean="0"/>
              <a:t>free</a:t>
            </a:r>
            <a:r>
              <a:rPr lang="zh-CN" altLang="en-US" sz="2000" b="1" dirty="0" smtClean="0"/>
              <a:t>函数的表项被修改为指向</a:t>
            </a:r>
            <a:r>
              <a:rPr lang="en-US" altLang="zh-CN" sz="2000" b="1" dirty="0" err="1" smtClean="0"/>
              <a:t>shellcode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此后，调用</a:t>
            </a:r>
            <a:r>
              <a:rPr lang="en-US" altLang="zh-CN" sz="2000" b="1" dirty="0" smtClean="0"/>
              <a:t>free</a:t>
            </a:r>
            <a:r>
              <a:rPr lang="zh-CN" altLang="en-US" sz="2000" b="1" dirty="0" smtClean="0"/>
              <a:t>函数变成执行</a:t>
            </a:r>
            <a:r>
              <a:rPr lang="en-US" altLang="zh-CN" sz="2000" b="1" dirty="0" err="1" smtClean="0"/>
              <a:t>shellcode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副作用：</a:t>
            </a:r>
            <a:r>
              <a:rPr lang="en-US" altLang="zh-CN" sz="2000" b="1" dirty="0" smtClean="0"/>
              <a:t>shellcode+8</a:t>
            </a:r>
            <a:r>
              <a:rPr lang="zh-CN" altLang="en-US" sz="2000" b="1" dirty="0"/>
              <a:t>位置的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字</a:t>
            </a:r>
            <a:r>
              <a:rPr lang="zh-CN" altLang="en-US" sz="2000" b="1" dirty="0" smtClean="0"/>
              <a:t>节数据会被替换为</a:t>
            </a:r>
            <a:r>
              <a:rPr lang="en-US" altLang="zh-CN" sz="2000" b="1" dirty="0" smtClean="0"/>
              <a:t>free</a:t>
            </a:r>
            <a:r>
              <a:rPr lang="zh-CN" altLang="zh-CN" sz="2000" b="1" dirty="0" smtClean="0"/>
              <a:t>@</a:t>
            </a:r>
            <a:r>
              <a:rPr lang="en-US" altLang="zh-CN" sz="2000" b="1" dirty="0" smtClean="0"/>
              <a:t>got–12</a:t>
            </a:r>
            <a:r>
              <a:rPr lang="zh-CN" altLang="en-US" sz="2000" b="1" dirty="0"/>
              <a:t>，所以我们编写的</a:t>
            </a:r>
            <a:r>
              <a:rPr lang="en-US" altLang="zh-CN" sz="2000" b="1" dirty="0" err="1"/>
              <a:t>shellcode</a:t>
            </a:r>
            <a:r>
              <a:rPr lang="zh-CN" altLang="en-US" sz="2000" b="1" dirty="0"/>
              <a:t>应该跳过前面的</a:t>
            </a:r>
            <a:r>
              <a:rPr lang="en-US" altLang="zh-CN" sz="2000" b="1" dirty="0"/>
              <a:t>12</a:t>
            </a:r>
            <a:r>
              <a:rPr lang="zh-CN" altLang="en-US" sz="2000" b="1" dirty="0" smtClean="0"/>
              <a:t>字节。</a:t>
            </a:r>
            <a:endParaRPr lang="en-US" altLang="zh-CN" sz="2000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-24"/>
            <a:ext cx="2909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95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堆漏洞详解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堆漏洞：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堆的正常运行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堆溢出漏洞（</a:t>
            </a:r>
            <a:r>
              <a:rPr lang="en-US" altLang="zh-CN" sz="2900" b="1" dirty="0" smtClean="0"/>
              <a:t>Heap overflow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>
                <a:solidFill>
                  <a:srgbClr val="FF0000"/>
                </a:solidFill>
              </a:rPr>
              <a:t>重复释放漏洞（</a:t>
            </a:r>
            <a:r>
              <a:rPr lang="en-US" altLang="zh-CN" sz="2900" b="1" dirty="0" smtClean="0">
                <a:solidFill>
                  <a:srgbClr val="FF0000"/>
                </a:solidFill>
              </a:rPr>
              <a:t>Double free</a:t>
            </a:r>
            <a:r>
              <a:rPr lang="zh-CN" altLang="en-US" sz="2900" b="1" dirty="0" smtClean="0">
                <a:solidFill>
                  <a:srgbClr val="FF0000"/>
                </a:solidFill>
              </a:rPr>
              <a:t>）</a:t>
            </a:r>
            <a:endParaRPr lang="en-US" altLang="zh-CN" sz="29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900" b="1" dirty="0" smtClean="0"/>
              <a:t>释放后使用漏洞（</a:t>
            </a:r>
            <a:r>
              <a:rPr lang="en-US" altLang="zh-CN" sz="2900" b="1" dirty="0" smtClean="0"/>
              <a:t>Use after free</a:t>
            </a:r>
            <a:r>
              <a:rPr lang="zh-CN" altLang="en-US" sz="2900" b="1" dirty="0" smtClean="0"/>
              <a:t>，</a:t>
            </a:r>
            <a:r>
              <a:rPr lang="en-US" altLang="zh-CN" sz="2900" b="1" dirty="0" smtClean="0"/>
              <a:t>UAF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重复释放漏洞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重复释放漏洞（</a:t>
            </a:r>
            <a:r>
              <a:rPr lang="en-US" altLang="zh-CN" sz="2800" b="1" dirty="0" smtClean="0"/>
              <a:t>double free</a:t>
            </a:r>
            <a:r>
              <a:rPr lang="zh-CN" altLang="en-US" sz="2800" b="1" dirty="0" smtClean="0"/>
              <a:t>），是指程序在进行一次</a:t>
            </a:r>
            <a:r>
              <a:rPr lang="en-US" altLang="zh-CN" sz="2800" b="1" dirty="0" smtClean="0"/>
              <a:t>free</a:t>
            </a:r>
            <a:r>
              <a:rPr lang="zh-CN" altLang="en-US" sz="2800" b="1" dirty="0" smtClean="0"/>
              <a:t>之后没有及时把被</a:t>
            </a:r>
            <a:r>
              <a:rPr lang="en-US" altLang="zh-CN" sz="2800" b="1" dirty="0" smtClean="0"/>
              <a:t>free</a:t>
            </a:r>
            <a:r>
              <a:rPr lang="zh-CN" altLang="en-US" sz="2800" b="1" dirty="0" smtClean="0"/>
              <a:t>的指针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置空，从而可以再次</a:t>
            </a:r>
            <a:r>
              <a:rPr lang="en-US" altLang="zh-CN" sz="2800" b="1" dirty="0" smtClean="0"/>
              <a:t>free</a:t>
            </a:r>
            <a:r>
              <a:rPr lang="zh-CN" altLang="en-US" sz="2800" b="1" dirty="0" smtClean="0"/>
              <a:t>指针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而产生的漏洞。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564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重复释放漏洞示例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申请了一个堆块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，重复释放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char </a:t>
            </a:r>
            <a:r>
              <a:rPr lang="zh-CN" altLang="en-US" b="1" dirty="0" smtClean="0"/>
              <a:t>*</a:t>
            </a:r>
            <a:r>
              <a:rPr lang="mr-IN" altLang="zh-CN" b="1" dirty="0" smtClean="0"/>
              <a:t>p </a:t>
            </a:r>
            <a:r>
              <a:rPr lang="mr-IN" altLang="zh-CN" b="1" dirty="0"/>
              <a:t>= </a:t>
            </a:r>
            <a:r>
              <a:rPr lang="mr-IN" altLang="zh-CN" b="1" dirty="0" smtClean="0"/>
              <a:t>malloc(</a:t>
            </a:r>
            <a:r>
              <a:rPr lang="en-US" altLang="zh-CN" b="1" dirty="0" smtClean="0"/>
              <a:t>100</a:t>
            </a:r>
            <a:r>
              <a:rPr lang="mr-IN" altLang="zh-CN" b="1" dirty="0" smtClean="0"/>
              <a:t>)</a:t>
            </a:r>
            <a:r>
              <a:rPr lang="en-US" altLang="zh-CN" b="1" dirty="0" smtClean="0"/>
              <a:t>;</a:t>
            </a:r>
            <a:endParaRPr lang="mr-IN" altLang="zh-CN" b="1" dirty="0"/>
          </a:p>
          <a:p>
            <a:pPr>
              <a:buNone/>
            </a:pPr>
            <a:r>
              <a:rPr lang="en-US" altLang="zh-CN" b="1" dirty="0" smtClean="0"/>
              <a:t>…</a:t>
            </a:r>
          </a:p>
          <a:p>
            <a:pPr>
              <a:buNone/>
            </a:pPr>
            <a:r>
              <a:rPr lang="en-US" altLang="zh-CN" b="1" dirty="0" smtClean="0"/>
              <a:t>free(p);</a:t>
            </a:r>
          </a:p>
          <a:p>
            <a:pPr>
              <a:buNone/>
            </a:pPr>
            <a:r>
              <a:rPr lang="en-US" altLang="zh-CN" b="1" dirty="0" smtClean="0"/>
              <a:t>…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 smtClean="0"/>
              <a:t>free(p);     //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double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free</a:t>
            </a:r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xmlns="" val="18564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重复释放攻击原理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首先，利用</a:t>
            </a:r>
            <a:r>
              <a:rPr lang="en-US" altLang="zh-CN" sz="2800" b="1" dirty="0" smtClean="0"/>
              <a:t>double free</a:t>
            </a:r>
            <a:r>
              <a:rPr lang="zh-CN" altLang="en-US" sz="2800" b="1" dirty="0" smtClean="0"/>
              <a:t>漏洞，伪造堆块数据，欺骗堆管理器，使其认为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仍然指向一个可用的堆块。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然后，和堆溢出攻击类似，当再次释放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时，利用空闲堆块合并时的拆链函数（</a:t>
            </a:r>
            <a:r>
              <a:rPr lang="en-US" altLang="zh-CN" sz="2800" b="1" dirty="0" smtClean="0"/>
              <a:t>unlink</a:t>
            </a:r>
            <a:r>
              <a:rPr lang="zh-CN" altLang="en-US" sz="2800" b="1" dirty="0" smtClean="0"/>
              <a:t>）实现一个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任意地址写操作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564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重复释放攻击示例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堆块</a:t>
            </a:r>
            <a:r>
              <a:rPr lang="en-US" altLang="zh-CN" sz="2800" b="1" dirty="0" smtClean="0"/>
              <a:t>p1</a:t>
            </a:r>
            <a:r>
              <a:rPr lang="zh-CN" altLang="en-US" sz="2800" b="1" dirty="0" smtClean="0"/>
              <a:t>被重复释放。</a:t>
            </a:r>
            <a:endParaRPr lang="en-US" altLang="zh-CN" sz="2800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char *</a:t>
            </a:r>
            <a:r>
              <a:rPr lang="mr-IN" altLang="zh-CN" b="1" dirty="0" smtClean="0"/>
              <a:t>p0 </a:t>
            </a:r>
            <a:r>
              <a:rPr lang="mr-IN" altLang="zh-CN" b="1" dirty="0"/>
              <a:t>= malloc(504</a:t>
            </a:r>
            <a:r>
              <a:rPr lang="mr-IN" altLang="zh-CN" b="1" dirty="0" smtClean="0"/>
              <a:t>)</a:t>
            </a:r>
            <a:r>
              <a:rPr lang="en-US" altLang="zh-CN" b="1" dirty="0" smtClean="0"/>
              <a:t>;</a:t>
            </a:r>
            <a:endParaRPr lang="mr-IN" altLang="zh-CN" b="1" dirty="0"/>
          </a:p>
          <a:p>
            <a:pPr>
              <a:buNone/>
            </a:pPr>
            <a:r>
              <a:rPr lang="en-US" altLang="zh-CN" b="1" dirty="0" smtClean="0"/>
              <a:t>char *</a:t>
            </a:r>
            <a:r>
              <a:rPr lang="mr-IN" altLang="zh-CN" b="1" dirty="0" smtClean="0"/>
              <a:t>p1 </a:t>
            </a:r>
            <a:r>
              <a:rPr lang="mr-IN" altLang="zh-CN" b="1" dirty="0"/>
              <a:t>= malloc(512</a:t>
            </a:r>
            <a:r>
              <a:rPr lang="mr-IN" altLang="zh-CN" b="1" dirty="0" smtClean="0"/>
              <a:t>)</a:t>
            </a:r>
            <a:r>
              <a:rPr lang="en-US" altLang="zh-CN" b="1" dirty="0" smtClean="0"/>
              <a:t>;</a:t>
            </a:r>
            <a:endParaRPr lang="mr-IN" altLang="zh-CN" b="1" dirty="0"/>
          </a:p>
          <a:p>
            <a:pPr>
              <a:buNone/>
            </a:pPr>
            <a:r>
              <a:rPr lang="en-US" altLang="zh-CN" b="1" dirty="0"/>
              <a:t>free(p0</a:t>
            </a:r>
            <a:r>
              <a:rPr lang="en-US" altLang="zh-CN" b="1" dirty="0" smtClean="0"/>
              <a:t>);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free(p1</a:t>
            </a:r>
            <a:r>
              <a:rPr lang="en-US" altLang="zh-CN" b="1" dirty="0" smtClean="0"/>
              <a:t>);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 smtClean="0"/>
              <a:t>char *</a:t>
            </a:r>
            <a:r>
              <a:rPr lang="mr-IN" altLang="zh-CN" b="1" dirty="0" smtClean="0"/>
              <a:t>p2 </a:t>
            </a:r>
            <a:r>
              <a:rPr lang="mr-IN" altLang="zh-CN" b="1" dirty="0"/>
              <a:t>= malloc(768</a:t>
            </a:r>
            <a:r>
              <a:rPr lang="mr-IN" altLang="zh-CN" b="1" dirty="0" smtClean="0"/>
              <a:t>)</a:t>
            </a:r>
            <a:r>
              <a:rPr lang="en-US" altLang="zh-CN" b="1" dirty="0" smtClean="0"/>
              <a:t>;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// </a:t>
            </a:r>
            <a:r>
              <a:rPr lang="zh-CN" altLang="en-US" b="1" dirty="0" smtClean="0"/>
              <a:t>申请一个大于堆块</a:t>
            </a:r>
            <a:r>
              <a:rPr lang="en-US" altLang="zh-CN" b="1" dirty="0" smtClean="0"/>
              <a:t>p0</a:t>
            </a:r>
            <a:r>
              <a:rPr lang="zh-CN" altLang="en-US" b="1" dirty="0" smtClean="0"/>
              <a:t>的新的堆块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err="1" smtClean="0"/>
              <a:t>memcpy</a:t>
            </a:r>
            <a:r>
              <a:rPr lang="en-US" altLang="zh-CN" b="1" dirty="0" smtClean="0"/>
              <a:t>(p2, </a:t>
            </a:r>
            <a:r>
              <a:rPr lang="en-US" altLang="zh-CN" b="1" dirty="0" err="1" smtClean="0"/>
              <a:t>malicious_data</a:t>
            </a:r>
            <a:r>
              <a:rPr lang="en-US" altLang="zh-CN" b="1" dirty="0" smtClean="0"/>
              <a:t>, length); //</a:t>
            </a:r>
            <a:r>
              <a:rPr lang="zh-CN" altLang="en-US" b="1" dirty="0" smtClean="0"/>
              <a:t>向堆块</a:t>
            </a:r>
            <a:r>
              <a:rPr lang="en-US" altLang="zh-CN" b="1" dirty="0" smtClean="0"/>
              <a:t>p2</a:t>
            </a:r>
            <a:r>
              <a:rPr lang="zh-CN" altLang="en-US" b="1" dirty="0" smtClean="0"/>
              <a:t>输入设计好的恶意数据，伪造堆块信息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/>
              <a:t>free(p1</a:t>
            </a:r>
            <a:r>
              <a:rPr lang="en-US" altLang="zh-CN" b="1" dirty="0" smtClean="0"/>
              <a:t>);	                      //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double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free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18564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0"/>
            <a:ext cx="2909014" cy="685800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500562" y="1268760"/>
            <a:ext cx="3714776" cy="34461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/>
              <a:t>使用</a:t>
            </a:r>
            <a:r>
              <a:rPr lang="en-US" altLang="zh-CN" sz="2800" b="1" dirty="0" err="1" smtClean="0"/>
              <a:t>malloc</a:t>
            </a:r>
            <a:r>
              <a:rPr lang="zh-CN" altLang="en-US" sz="2800" b="1" dirty="0" smtClean="0"/>
              <a:t>分配两个堆块。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获得两个可控的指针</a:t>
            </a:r>
            <a:r>
              <a:rPr lang="en-US" altLang="zh-CN" sz="2800" b="1" dirty="0" smtClean="0"/>
              <a:t>p0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p1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2206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214810" y="1285860"/>
            <a:ext cx="4071966" cy="38747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f</a:t>
            </a:r>
            <a:r>
              <a:rPr lang="en-US" altLang="zh-CN" b="1" dirty="0" smtClean="0"/>
              <a:t>ree(p0)</a:t>
            </a:r>
            <a:r>
              <a:rPr lang="zh-CN" altLang="en-US" b="1" dirty="0" smtClean="0"/>
              <a:t>后，</a:t>
            </a:r>
            <a:r>
              <a:rPr lang="en-US" altLang="zh-CN" b="1" dirty="0" smtClean="0"/>
              <a:t>chunk0 </a:t>
            </a:r>
            <a:r>
              <a:rPr lang="zh-CN" altLang="en-US" b="1" dirty="0" smtClean="0"/>
              <a:t>被释放并链入堆表</a:t>
            </a:r>
            <a:r>
              <a:rPr lang="en-US" altLang="zh-CN" b="1" dirty="0" smtClean="0"/>
              <a:t>unsorted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bins</a:t>
            </a:r>
            <a:r>
              <a:rPr lang="zh-CN" altLang="en-US" b="1" dirty="0" smtClean="0"/>
              <a:t>中，填充</a:t>
            </a:r>
            <a:r>
              <a:rPr lang="en-US" altLang="zh-CN" b="1" dirty="0" err="1" smtClean="0"/>
              <a:t>fd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bk</a:t>
            </a:r>
            <a:r>
              <a:rPr lang="zh-CN" altLang="en-US" b="1" dirty="0" smtClean="0"/>
              <a:t>的值。</a:t>
            </a:r>
            <a:endParaRPr lang="en-US" altLang="zh-CN" b="1" dirty="0" smtClean="0"/>
          </a:p>
          <a:p>
            <a:r>
              <a:rPr lang="en-US" altLang="zh-CN" b="1" dirty="0" smtClean="0"/>
              <a:t>chunk1</a:t>
            </a:r>
            <a:r>
              <a:rPr lang="zh-CN" altLang="en-US" b="1" dirty="0" smtClean="0"/>
              <a:t>中的</a:t>
            </a:r>
            <a:r>
              <a:rPr lang="en-US" altLang="zh-CN" b="1" dirty="0" err="1" smtClean="0"/>
              <a:t>prev_size</a:t>
            </a:r>
            <a:r>
              <a:rPr lang="zh-CN" altLang="en-US" b="1" dirty="0" smtClean="0"/>
              <a:t>值和空闲标记位也被正常修改。</a:t>
            </a: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55" y="27384"/>
            <a:ext cx="2901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73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堆块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400304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堆块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chunk</a:t>
            </a:r>
            <a:r>
              <a:rPr lang="zh-CN" altLang="en-US" sz="2800" b="1" dirty="0" smtClean="0"/>
              <a:t>），是堆内存管理的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最小</a:t>
            </a:r>
            <a:r>
              <a:rPr lang="zh-CN" altLang="en-US" sz="2800" b="1" dirty="0" smtClean="0"/>
              <a:t>操作单位，分为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空闲态和占用态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操作系统将整个堆内存空间分为许多个连续的大小不一的堆块，具体的划分和释放过程是在程序运行过程中逐步进行的。</a:t>
            </a:r>
            <a:endParaRPr lang="en-US" altLang="zh-CN" sz="2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929066"/>
            <a:ext cx="3786214" cy="284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28596" y="3857628"/>
            <a:ext cx="464347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从本质上来说，堆块就是内存中一块连续的区域，通过堆块中特定位置的某些标识符加以区分。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80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143372" y="1000108"/>
            <a:ext cx="4143404" cy="49685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f</a:t>
            </a:r>
            <a:r>
              <a:rPr lang="en-US" altLang="zh-CN" b="1" dirty="0" smtClean="0"/>
              <a:t>ree(p1)</a:t>
            </a:r>
            <a:r>
              <a:rPr lang="zh-CN" altLang="en-US" b="1" dirty="0" smtClean="0"/>
              <a:t>后，</a:t>
            </a:r>
            <a:r>
              <a:rPr lang="en-US" altLang="zh-CN" b="1" dirty="0" smtClean="0"/>
              <a:t>chunk0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chunk1</a:t>
            </a:r>
            <a:r>
              <a:rPr lang="zh-CN" altLang="en-US" b="1" dirty="0" smtClean="0"/>
              <a:t>发生空闲堆块合并后被链入堆表</a:t>
            </a:r>
            <a:r>
              <a:rPr lang="en-US" altLang="zh-CN" b="1" dirty="0" smtClean="0"/>
              <a:t>unsorted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bins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由于</a:t>
            </a:r>
            <a:r>
              <a:rPr lang="en-US" altLang="zh-CN" b="1" dirty="0" smtClean="0"/>
              <a:t>chunk1</a:t>
            </a:r>
            <a:r>
              <a:rPr lang="zh-CN" altLang="en-US" b="1" dirty="0" smtClean="0"/>
              <a:t>紧邻堆顶块，合并后的堆块被取出堆区，和堆顶块合并。</a:t>
            </a:r>
            <a:endParaRPr lang="en-US" altLang="zh-CN" b="1" dirty="0" smtClean="0"/>
          </a:p>
          <a:p>
            <a:r>
              <a:rPr lang="zh-CN" altLang="en-US" b="1" dirty="0" smtClean="0"/>
              <a:t>由于程序未及时将被释放的指针置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，出现了两个悬空指针</a:t>
            </a:r>
            <a:r>
              <a:rPr lang="en-US" altLang="zh-CN" b="1" dirty="0" smtClean="0"/>
              <a:t>p0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p1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0"/>
            <a:ext cx="2236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4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286248" y="1246530"/>
            <a:ext cx="3929090" cy="4968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malloc</a:t>
            </a:r>
            <a:r>
              <a:rPr lang="zh-CN" altLang="en-US" b="1" dirty="0" smtClean="0"/>
              <a:t>一个</a:t>
            </a:r>
            <a:r>
              <a:rPr lang="en-US" altLang="zh-CN" b="1" dirty="0" smtClean="0"/>
              <a:t>chunk2</a:t>
            </a:r>
            <a:r>
              <a:rPr lang="zh-CN" altLang="en-US" b="1" dirty="0" smtClean="0"/>
              <a:t>，其大小应该超过</a:t>
            </a:r>
            <a:r>
              <a:rPr lang="en-US" altLang="zh-CN" b="1" dirty="0" smtClean="0"/>
              <a:t>chunk0+8</a:t>
            </a:r>
            <a:r>
              <a:rPr lang="zh-CN" altLang="en-US" b="1" dirty="0" smtClean="0"/>
              <a:t>，保证能够包含原</a:t>
            </a:r>
            <a:r>
              <a:rPr lang="en-US" altLang="zh-CN" b="1" dirty="0" smtClean="0"/>
              <a:t>chunk1</a:t>
            </a:r>
            <a:r>
              <a:rPr lang="zh-CN" altLang="en-US" b="1" dirty="0" smtClean="0"/>
              <a:t>的头部。</a:t>
            </a:r>
            <a:endParaRPr lang="en-US" altLang="zh-CN" b="1" dirty="0" smtClean="0"/>
          </a:p>
          <a:p>
            <a:r>
              <a:rPr lang="zh-CN" altLang="en-US" b="1" dirty="0" smtClean="0"/>
              <a:t>悬空指针</a:t>
            </a:r>
            <a:r>
              <a:rPr lang="en-US" altLang="zh-CN" b="1" dirty="0" smtClean="0"/>
              <a:t>p1</a:t>
            </a:r>
            <a:r>
              <a:rPr lang="zh-CN" altLang="en-US" b="1" dirty="0" smtClean="0"/>
              <a:t>指向</a:t>
            </a:r>
            <a:r>
              <a:rPr lang="en-US" altLang="zh-CN" b="1" dirty="0" smtClean="0"/>
              <a:t>chunk2</a:t>
            </a:r>
            <a:r>
              <a:rPr lang="zh-CN" altLang="en-US" b="1" dirty="0" smtClean="0"/>
              <a:t>的数据区域。</a:t>
            </a: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34" y="0"/>
            <a:ext cx="3397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89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000496" y="428604"/>
            <a:ext cx="4286280" cy="600079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chunk2</a:t>
            </a:r>
            <a:r>
              <a:rPr lang="zh-CN" altLang="en-US" b="1" dirty="0" smtClean="0"/>
              <a:t>内部伪造堆块</a:t>
            </a:r>
            <a:r>
              <a:rPr lang="en-US" altLang="zh-CN" b="1" dirty="0" smtClean="0"/>
              <a:t>FP0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FP1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原来的</a:t>
            </a:r>
            <a:r>
              <a:rPr lang="en-US" altLang="zh-CN" b="1" dirty="0" smtClean="0"/>
              <a:t>p1</a:t>
            </a:r>
            <a:r>
              <a:rPr lang="zh-CN" altLang="en-US" b="1" dirty="0" smtClean="0"/>
              <a:t>指向伪造堆块</a:t>
            </a:r>
            <a:r>
              <a:rPr lang="en-US" altLang="zh-CN" b="1" dirty="0" smtClean="0"/>
              <a:t>FP1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伪造的</a:t>
            </a:r>
            <a:r>
              <a:rPr lang="en-US" altLang="zh-CN" b="1" dirty="0" smtClean="0"/>
              <a:t>FP0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FP1</a:t>
            </a:r>
            <a:r>
              <a:rPr lang="zh-CN" altLang="en-US" b="1" dirty="0" smtClean="0"/>
              <a:t>相邻。伪造的</a:t>
            </a:r>
            <a:r>
              <a:rPr lang="en-US" altLang="zh-CN" b="1" dirty="0" smtClean="0"/>
              <a:t>FP0</a:t>
            </a:r>
            <a:r>
              <a:rPr lang="zh-CN" altLang="en-US" b="1" dirty="0" smtClean="0"/>
              <a:t>是空闲堆块，伪造的</a:t>
            </a:r>
            <a:r>
              <a:rPr lang="en-US" altLang="zh-CN" b="1" dirty="0" smtClean="0"/>
              <a:t>FP1</a:t>
            </a:r>
            <a:r>
              <a:rPr lang="zh-CN" altLang="en-US" b="1" dirty="0" smtClean="0"/>
              <a:t>是占用态。</a:t>
            </a:r>
            <a:endParaRPr lang="en-US" altLang="zh-CN" b="1" dirty="0" smtClean="0"/>
          </a:p>
          <a:p>
            <a:r>
              <a:rPr lang="zh-CN" altLang="en-US" b="1" dirty="0" smtClean="0"/>
              <a:t>再次</a:t>
            </a:r>
            <a:r>
              <a:rPr lang="en-US" altLang="zh-CN" b="1" dirty="0" smtClean="0"/>
              <a:t>free(p1)</a:t>
            </a:r>
            <a:r>
              <a:rPr lang="zh-CN" altLang="en-US" b="1" dirty="0" smtClean="0"/>
              <a:t>，堆管理器会对伪造的堆块</a:t>
            </a:r>
            <a:r>
              <a:rPr lang="en-US" altLang="zh-CN" b="1" dirty="0" smtClean="0"/>
              <a:t>FP0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FP1</a:t>
            </a:r>
            <a:r>
              <a:rPr lang="zh-CN" altLang="en-US" b="1" dirty="0" smtClean="0"/>
              <a:t>进行空闲堆块合并。</a:t>
            </a:r>
            <a:endParaRPr lang="en-US" altLang="zh-CN" b="1" dirty="0" smtClean="0"/>
          </a:p>
          <a:p>
            <a:r>
              <a:rPr lang="zh-CN" altLang="en-US" b="1" dirty="0" smtClean="0"/>
              <a:t>类似堆溢出攻击中的</a:t>
            </a:r>
            <a:r>
              <a:rPr lang="en-US" altLang="zh-CN" b="1" dirty="0" smtClean="0"/>
              <a:t>unlink</a:t>
            </a:r>
            <a:r>
              <a:rPr lang="zh-CN" altLang="en-US" b="1" dirty="0" smtClean="0"/>
              <a:t>过程，即</a:t>
            </a:r>
            <a:r>
              <a:rPr lang="en-US" altLang="zh-CN" b="1" dirty="0" smtClean="0"/>
              <a:t>unlink(FP0)</a:t>
            </a:r>
            <a:r>
              <a:rPr lang="zh-CN" altLang="en-US" b="1" dirty="0" smtClean="0"/>
              <a:t>，实现一个任意地址写操作，最终将对</a:t>
            </a:r>
            <a:r>
              <a:rPr lang="en-US" altLang="zh-CN" b="1" dirty="0" smtClean="0"/>
              <a:t>free</a:t>
            </a:r>
            <a:r>
              <a:rPr lang="zh-CN" altLang="en-US" b="1" dirty="0" smtClean="0"/>
              <a:t>函数的调用篡改为调用</a:t>
            </a:r>
            <a:r>
              <a:rPr lang="en-US" altLang="zh-CN" b="1" dirty="0" err="1" smtClean="0"/>
              <a:t>shellcode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0"/>
            <a:ext cx="3397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68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堆漏洞详解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堆漏洞：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堆的正常运行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堆溢出漏洞（</a:t>
            </a:r>
            <a:r>
              <a:rPr lang="en-US" altLang="zh-CN" sz="2900" b="1" dirty="0" smtClean="0"/>
              <a:t>Heap overflow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重复释放漏洞（</a:t>
            </a:r>
            <a:r>
              <a:rPr lang="en-US" altLang="zh-CN" sz="2900" b="1" dirty="0" smtClean="0"/>
              <a:t>Double free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>
                <a:solidFill>
                  <a:srgbClr val="FF0000"/>
                </a:solidFill>
              </a:rPr>
              <a:t>释放后使用漏洞（</a:t>
            </a:r>
            <a:r>
              <a:rPr lang="en-US" altLang="zh-CN" sz="2900" b="1" dirty="0" smtClean="0">
                <a:solidFill>
                  <a:srgbClr val="FF0000"/>
                </a:solidFill>
              </a:rPr>
              <a:t>Use after free</a:t>
            </a:r>
            <a:r>
              <a:rPr lang="zh-CN" altLang="en-US" sz="29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900" b="1" dirty="0" smtClean="0">
                <a:solidFill>
                  <a:srgbClr val="FF0000"/>
                </a:solidFill>
              </a:rPr>
              <a:t>UAF</a:t>
            </a:r>
            <a:r>
              <a:rPr lang="zh-CN" altLang="en-US" sz="2900" b="1" dirty="0" smtClean="0">
                <a:solidFill>
                  <a:srgbClr val="FF0000"/>
                </a:solidFill>
              </a:rPr>
              <a:t>）</a:t>
            </a:r>
            <a:endParaRPr lang="en-US" altLang="zh-CN" sz="29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释放后使用漏洞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释放后使用漏洞（</a:t>
            </a:r>
            <a:r>
              <a:rPr lang="en-US" altLang="zh-CN" sz="2800" b="1" dirty="0" smtClean="0"/>
              <a:t>use after free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UAF</a:t>
            </a:r>
            <a:r>
              <a:rPr lang="zh-CN" altLang="en-US" sz="2800" b="1" dirty="0" smtClean="0"/>
              <a:t>），是指程序在进行一次</a:t>
            </a:r>
            <a:r>
              <a:rPr lang="en-US" altLang="zh-CN" sz="2800" b="1" dirty="0" smtClean="0"/>
              <a:t>free</a:t>
            </a:r>
            <a:r>
              <a:rPr lang="zh-CN" altLang="en-US" sz="2800" b="1" dirty="0" smtClean="0"/>
              <a:t>之后没有及时把被</a:t>
            </a:r>
            <a:r>
              <a:rPr lang="en-US" altLang="zh-CN" sz="2800" b="1" dirty="0" smtClean="0"/>
              <a:t>free</a:t>
            </a:r>
            <a:r>
              <a:rPr lang="zh-CN" altLang="en-US" sz="2800" b="1" dirty="0" smtClean="0"/>
              <a:t>的指针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置空，从而可以利用该指针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访问堆块内部函数而产生的漏洞。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3616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释放后使用攻击原理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首先，利用释放后使用漏洞，修改悬空指针对应的内存数据，将其修改为攻击所需要的数据（如</a:t>
            </a:r>
            <a:r>
              <a:rPr lang="en-US" altLang="zh-CN" sz="2800" b="1" dirty="0" err="1" smtClean="0"/>
              <a:t>shellcode</a:t>
            </a:r>
            <a:r>
              <a:rPr lang="zh-CN" altLang="en-US" sz="2800" b="1" dirty="0" smtClean="0"/>
              <a:t>的地址）。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然后，利用悬空指针，跳转并执行恶意</a:t>
            </a:r>
            <a:r>
              <a:rPr lang="en-US" altLang="zh-CN" sz="2800" b="1" dirty="0" err="1" smtClean="0"/>
              <a:t>shellcode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3616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484784"/>
            <a:ext cx="5080000" cy="447040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072066" y="1571612"/>
            <a:ext cx="3714776" cy="38576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在</a:t>
            </a:r>
            <a:r>
              <a:rPr lang="en-US" altLang="zh-CN" b="1" dirty="0" err="1" smtClean="0"/>
              <a:t>str</a:t>
            </a:r>
            <a:r>
              <a:rPr lang="zh-CN" altLang="en-US" b="1" dirty="0" smtClean="0"/>
              <a:t>起始位置填充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字节长度的数据后，放置</a:t>
            </a:r>
            <a:r>
              <a:rPr lang="en-US" altLang="zh-CN" b="1" dirty="0" err="1" smtClean="0"/>
              <a:t>shellcode</a:t>
            </a:r>
            <a:r>
              <a:rPr lang="zh-CN" altLang="en-US" b="1" dirty="0" smtClean="0"/>
              <a:t>的地址（也可以直接放置</a:t>
            </a:r>
            <a:r>
              <a:rPr lang="en-US" altLang="zh-CN" b="1" dirty="0" err="1" smtClean="0"/>
              <a:t>shellcode</a:t>
            </a:r>
            <a:r>
              <a:rPr lang="zh-CN" altLang="en-US" b="1" dirty="0" smtClean="0"/>
              <a:t>的代码）。</a:t>
            </a:r>
            <a:endParaRPr lang="en-US" altLang="zh-CN" b="1" dirty="0" smtClean="0"/>
          </a:p>
          <a:p>
            <a:r>
              <a:rPr lang="en-US" altLang="zh-CN" b="1" dirty="0" err="1" smtClean="0"/>
              <a:t>strcpy</a:t>
            </a:r>
            <a:r>
              <a:rPr lang="zh-CN" altLang="en-US" b="1" dirty="0" smtClean="0"/>
              <a:t>之后，</a:t>
            </a:r>
            <a:r>
              <a:rPr lang="en-US" altLang="zh-CN" b="1" dirty="0" smtClean="0"/>
              <a:t>p-&gt;</a:t>
            </a:r>
            <a:r>
              <a:rPr lang="en-US" altLang="zh-CN" b="1" dirty="0" err="1" smtClean="0"/>
              <a:t>fp</a:t>
            </a:r>
            <a:r>
              <a:rPr lang="zh-CN" altLang="en-US" b="1" dirty="0" smtClean="0"/>
              <a:t>指向了</a:t>
            </a:r>
            <a:r>
              <a:rPr lang="en-US" altLang="zh-CN" b="1" dirty="0" err="1" smtClean="0"/>
              <a:t>shellcode</a:t>
            </a:r>
            <a:r>
              <a:rPr lang="zh-CN" altLang="en-US" b="1" dirty="0" smtClean="0"/>
              <a:t>，执行</a:t>
            </a:r>
            <a:r>
              <a:rPr lang="en-US" altLang="zh-CN" b="1" dirty="0" smtClean="0"/>
              <a:t>p-&gt;</a:t>
            </a:r>
            <a:r>
              <a:rPr lang="en-US" altLang="zh-CN" b="1" dirty="0" err="1" smtClean="0"/>
              <a:t>fp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也就变成了运行</a:t>
            </a:r>
            <a:r>
              <a:rPr lang="en-US" altLang="zh-CN" b="1" dirty="0" err="1" smtClean="0"/>
              <a:t>shellcode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释放后使用攻击示例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0606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143372" y="1268760"/>
            <a:ext cx="4000528" cy="4968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err="1" smtClean="0"/>
              <a:t>malloc</a:t>
            </a:r>
            <a:r>
              <a:rPr lang="zh-CN" altLang="en-US" sz="2800" b="1" dirty="0" smtClean="0"/>
              <a:t>一个</a:t>
            </a:r>
            <a:r>
              <a:rPr lang="en-US" altLang="zh-CN" sz="2800" b="1" dirty="0" err="1" smtClean="0"/>
              <a:t>vul</a:t>
            </a:r>
            <a:r>
              <a:rPr lang="zh-CN" altLang="en-US" sz="2800" b="1" dirty="0" smtClean="0"/>
              <a:t>结构的堆块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。</a:t>
            </a:r>
            <a:endParaRPr lang="en-US" altLang="zh-CN" sz="2800" b="1" dirty="0"/>
          </a:p>
          <a:p>
            <a:r>
              <a:rPr lang="zh-CN" altLang="en-US" sz="2800" b="1" dirty="0" smtClean="0"/>
              <a:t>让堆块中的指针</a:t>
            </a:r>
            <a:r>
              <a:rPr lang="en-US" altLang="zh-CN" sz="2800" b="1" dirty="0" smtClean="0"/>
              <a:t>p-&gt;</a:t>
            </a:r>
            <a:r>
              <a:rPr lang="en-US" altLang="zh-CN" sz="2800" b="1" dirty="0" err="1" smtClean="0"/>
              <a:t>fp</a:t>
            </a:r>
            <a:r>
              <a:rPr lang="zh-CN" altLang="en-US" sz="2800" b="1" dirty="0" smtClean="0"/>
              <a:t>指向</a:t>
            </a:r>
            <a:r>
              <a:rPr lang="en-US" altLang="zh-CN" sz="2800" b="1" dirty="0" smtClean="0"/>
              <a:t>test</a:t>
            </a:r>
            <a:r>
              <a:rPr lang="zh-CN" altLang="en-US" sz="2800" b="1" dirty="0" smtClean="0"/>
              <a:t>函数。</a:t>
            </a:r>
            <a:endParaRPr lang="en-US" altLang="zh-CN" sz="28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86" y="-9128"/>
            <a:ext cx="2449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32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214810" y="1268760"/>
            <a:ext cx="4071966" cy="4968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f</a:t>
            </a:r>
            <a:r>
              <a:rPr lang="en-US" altLang="zh-CN" sz="2800" b="1" dirty="0" smtClean="0"/>
              <a:t>ree(p)</a:t>
            </a:r>
            <a:r>
              <a:rPr lang="zh-CN" altLang="en-US" sz="2800" b="1" dirty="0" smtClean="0"/>
              <a:t>，堆块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被合并到堆顶块。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但是，悬空指针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被保留，所以</a:t>
            </a:r>
            <a:r>
              <a:rPr lang="en-US" altLang="zh-CN" sz="2800" b="1" dirty="0" smtClean="0"/>
              <a:t>p-&gt;</a:t>
            </a:r>
            <a:r>
              <a:rPr lang="en-US" altLang="zh-CN" sz="2800" b="1" dirty="0" err="1" smtClean="0"/>
              <a:t>fp</a:t>
            </a:r>
            <a:r>
              <a:rPr lang="zh-CN" altLang="en-US" sz="2800" b="1" dirty="0" smtClean="0"/>
              <a:t>依然可以被使用。</a:t>
            </a:r>
            <a:endParaRPr lang="en-US" altLang="zh-CN" sz="28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0"/>
            <a:ext cx="2449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5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143372" y="1032216"/>
            <a:ext cx="4000528" cy="4968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malloc</a:t>
            </a:r>
            <a:r>
              <a:rPr lang="zh-CN" altLang="en-US" b="1" dirty="0" smtClean="0"/>
              <a:t>一个大小合适的新堆块</a:t>
            </a:r>
            <a:r>
              <a:rPr lang="en-US" altLang="zh-CN" b="1" dirty="0" smtClean="0"/>
              <a:t>p2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在堆块</a:t>
            </a:r>
            <a:r>
              <a:rPr lang="en-US" altLang="zh-CN" b="1" dirty="0" smtClean="0"/>
              <a:t>p2</a:t>
            </a:r>
            <a:r>
              <a:rPr lang="zh-CN" altLang="en-US" b="1" dirty="0" smtClean="0"/>
              <a:t>内填充包含</a:t>
            </a:r>
            <a:r>
              <a:rPr lang="en-US" altLang="zh-CN" b="1" dirty="0" smtClean="0"/>
              <a:t>shellcode</a:t>
            </a:r>
            <a:r>
              <a:rPr lang="zh-CN" altLang="en-US" b="1" dirty="0" smtClean="0"/>
              <a:t>的数据，并让</a:t>
            </a:r>
            <a:r>
              <a:rPr lang="en-US" altLang="zh-CN" b="1" dirty="0" smtClean="0"/>
              <a:t>p-&gt;</a:t>
            </a:r>
            <a:r>
              <a:rPr lang="en-US" altLang="zh-CN" b="1" dirty="0" err="1" smtClean="0"/>
              <a:t>fp</a:t>
            </a:r>
            <a:r>
              <a:rPr lang="zh-CN" altLang="en-US" b="1" dirty="0" smtClean="0"/>
              <a:t>刚好指向</a:t>
            </a:r>
            <a:r>
              <a:rPr lang="en-US" altLang="zh-CN" b="1" dirty="0" err="1" smtClean="0"/>
              <a:t>shellcode</a:t>
            </a:r>
            <a:r>
              <a:rPr lang="zh-CN" altLang="en-US" b="1" dirty="0" smtClean="0"/>
              <a:t>（也可以将</a:t>
            </a:r>
            <a:r>
              <a:rPr lang="en-US" altLang="zh-CN" b="1" dirty="0" smtClean="0"/>
              <a:t>p-&gt;</a:t>
            </a:r>
            <a:r>
              <a:rPr lang="en-US" altLang="zh-CN" b="1" dirty="0" err="1" smtClean="0"/>
              <a:t>fp</a:t>
            </a:r>
            <a:r>
              <a:rPr lang="zh-CN" altLang="en-US" b="1" dirty="0" smtClean="0"/>
              <a:t>覆盖为</a:t>
            </a:r>
            <a:r>
              <a:rPr lang="en-US" altLang="zh-CN" b="1" dirty="0" err="1" smtClean="0"/>
              <a:t>shellcode</a:t>
            </a:r>
            <a:r>
              <a:rPr lang="zh-CN" altLang="en-US" b="1" dirty="0" smtClean="0"/>
              <a:t>的地址）。</a:t>
            </a:r>
            <a:endParaRPr lang="en-US" altLang="zh-CN" b="1" dirty="0" smtClean="0"/>
          </a:p>
          <a:p>
            <a:r>
              <a:rPr lang="zh-CN" altLang="en-US" b="1" dirty="0" smtClean="0"/>
              <a:t>于是，调用</a:t>
            </a:r>
            <a:r>
              <a:rPr lang="en-US" altLang="zh-CN" b="1" dirty="0" smtClean="0"/>
              <a:t>p-&gt;</a:t>
            </a:r>
            <a:r>
              <a:rPr lang="en-US" altLang="zh-CN" b="1" dirty="0" err="1" smtClean="0"/>
              <a:t>fp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就变成了执行</a:t>
            </a:r>
            <a:r>
              <a:rPr lang="en-US" altLang="zh-CN" b="1" dirty="0" err="1" smtClean="0"/>
              <a:t>shellcode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86" y="-27384"/>
            <a:ext cx="2449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80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堆块的数据结构</a:t>
            </a:r>
            <a:endParaRPr lang="zh-CN" altLang="en-US" sz="4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56792"/>
            <a:ext cx="7367736" cy="253131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"/>
          </p:nvPr>
        </p:nvSpPr>
        <p:spPr>
          <a:xfrm>
            <a:off x="683568" y="4149080"/>
            <a:ext cx="7272808" cy="2448272"/>
          </a:xfrm>
        </p:spPr>
        <p:txBody>
          <a:bodyPr>
            <a:normAutofit/>
          </a:bodyPr>
          <a:lstStyle/>
          <a:p>
            <a:endParaRPr lang="en-US" altLang="zh-CN" sz="2900" b="1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76662" y="3929066"/>
            <a:ext cx="3895734" cy="290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88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堆漏洞小结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详细介绍了堆的正常管理过程（即堆块的分配和释放过程，空闲堆块合并过程等）。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详细介绍了堆漏洞的原理和具体实现过程。</a:t>
            </a:r>
            <a:endParaRPr lang="en-US" altLang="zh-CN" sz="2500" b="1" dirty="0" smtClean="0"/>
          </a:p>
          <a:p>
            <a:pPr lvl="1"/>
            <a:r>
              <a:rPr lang="zh-CN" altLang="en-US" sz="2400" b="1" dirty="0" smtClean="0"/>
              <a:t>堆溢出漏洞（</a:t>
            </a:r>
            <a:r>
              <a:rPr lang="en-US" altLang="zh-CN" sz="2400" b="1" dirty="0" smtClean="0"/>
              <a:t>heap overflow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重复释放漏洞（</a:t>
            </a:r>
            <a:r>
              <a:rPr lang="en-US" altLang="zh-CN" sz="2400" b="1" dirty="0" smtClean="0"/>
              <a:t>double free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释放后使用漏洞（</a:t>
            </a:r>
            <a:r>
              <a:rPr lang="en-US" altLang="zh-CN" sz="2400" b="1" dirty="0" smtClean="0"/>
              <a:t>use after free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8457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堆漏洞小结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栈漏洞和堆漏洞的异同：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对栈漏洞的利用主要就是栈溢出攻击：</a:t>
            </a:r>
            <a:endParaRPr lang="en-US" altLang="zh-CN" sz="2500" b="1" dirty="0" smtClean="0"/>
          </a:p>
          <a:p>
            <a:pPr lvl="2"/>
            <a:r>
              <a:rPr lang="zh-CN" altLang="en-US" sz="2200" b="1" dirty="0" smtClean="0"/>
              <a:t>利用栈溢出漏洞，覆盖栈中的关键数据，如返回地址等，最后执行恶意代码。</a:t>
            </a:r>
            <a:endParaRPr lang="en-US" altLang="zh-CN" sz="2200" b="1" dirty="0" smtClean="0"/>
          </a:p>
          <a:p>
            <a:pPr lvl="1"/>
            <a:r>
              <a:rPr lang="zh-CN" altLang="en-US" sz="2500" b="1" dirty="0" smtClean="0"/>
              <a:t>对堆漏洞的利用主要是以下两种方式：</a:t>
            </a:r>
            <a:endParaRPr lang="en-US" altLang="zh-CN" sz="2500" b="1" dirty="0" smtClean="0"/>
          </a:p>
          <a:p>
            <a:pPr lvl="2"/>
            <a:r>
              <a:rPr lang="zh-CN" altLang="en-US" sz="2200" b="1" dirty="0" smtClean="0"/>
              <a:t>通过修改或伪造堆块中关键数据，误导堆管理器，然后利用</a:t>
            </a:r>
            <a:r>
              <a:rPr lang="en-US" altLang="zh-CN" sz="2200" b="1" dirty="0" smtClean="0"/>
              <a:t>unlink</a:t>
            </a:r>
            <a:r>
              <a:rPr lang="zh-CN" altLang="en-US" sz="2200" b="1" dirty="0" smtClean="0"/>
              <a:t>函数实现任意地址写操作。</a:t>
            </a:r>
            <a:endParaRPr lang="en-US" altLang="zh-CN" sz="2200" b="1" dirty="0" smtClean="0"/>
          </a:p>
          <a:p>
            <a:pPr lvl="2"/>
            <a:r>
              <a:rPr lang="zh-CN" altLang="en-US" sz="2200" b="1" dirty="0" smtClean="0"/>
              <a:t>利用堆块释放后未及时置空的悬空指针，访问非法数据，执行恶意代码。</a:t>
            </a:r>
            <a:endParaRPr lang="en-US" altLang="zh-CN" sz="2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8457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堆漏洞小结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新版本的</a:t>
            </a:r>
            <a:r>
              <a:rPr lang="en-US" altLang="zh-CN" sz="2800" b="1" dirty="0" smtClean="0"/>
              <a:t>Linux</a:t>
            </a:r>
            <a:r>
              <a:rPr lang="zh-CN" altLang="en-US" sz="2800" b="1" dirty="0" smtClean="0"/>
              <a:t> </a:t>
            </a:r>
            <a:r>
              <a:rPr lang="zh-CN" altLang="en-US" sz="2800" b="1" dirty="0"/>
              <a:t>针对 </a:t>
            </a:r>
            <a:r>
              <a:rPr lang="en-US" altLang="zh-CN" sz="2800" b="1" dirty="0"/>
              <a:t>Unlink</a:t>
            </a:r>
            <a:r>
              <a:rPr lang="zh-CN" altLang="en-US" sz="2800" b="1" dirty="0"/>
              <a:t> </a:t>
            </a:r>
            <a:r>
              <a:rPr lang="zh-CN" altLang="en-US" sz="2800" b="1" dirty="0" smtClean="0"/>
              <a:t>函数容易被攻击的弱点，新增</a:t>
            </a:r>
            <a:r>
              <a:rPr lang="zh-CN" altLang="en-US" sz="2800" b="1" dirty="0"/>
              <a:t>了对前后堆块 </a:t>
            </a:r>
            <a:r>
              <a:rPr lang="en-US" altLang="zh-CN" sz="2800" b="1" dirty="0" err="1"/>
              <a:t>fd</a:t>
            </a:r>
            <a:r>
              <a:rPr lang="zh-CN" altLang="en-US" sz="2800" b="1" dirty="0"/>
              <a:t> 和 </a:t>
            </a:r>
            <a:r>
              <a:rPr lang="en-US" altLang="zh-CN" sz="2800" b="1" dirty="0" err="1"/>
              <a:t>bk</a:t>
            </a:r>
            <a:r>
              <a:rPr lang="zh-CN" altLang="en-US" sz="2800" b="1" dirty="0"/>
              <a:t> 的判断，提升了攻击难度</a:t>
            </a:r>
            <a:r>
              <a:rPr lang="zh-CN" altLang="en-US" sz="2800" b="1" dirty="0" smtClean="0"/>
              <a:t>，同学</a:t>
            </a:r>
            <a:r>
              <a:rPr lang="zh-CN" altLang="en-US" sz="2800" b="1" dirty="0"/>
              <a:t>们可以尝试搜索并学习</a:t>
            </a:r>
            <a:r>
              <a:rPr lang="zh-CN" altLang="en-US" sz="2800" b="1" dirty="0" smtClean="0"/>
              <a:t>对应的绕</a:t>
            </a:r>
            <a:r>
              <a:rPr lang="zh-CN" altLang="en-US" sz="2800" b="1" dirty="0"/>
              <a:t>过</a:t>
            </a:r>
            <a:r>
              <a:rPr lang="zh-CN" altLang="en-US" sz="2800" b="1" dirty="0" smtClean="0"/>
              <a:t>方法。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xmlns="" val="8457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参考资料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000" dirty="0" smtClean="0"/>
              <a:t>[</a:t>
            </a:r>
            <a:r>
              <a:rPr lang="en-US" altLang="zh-CN" sz="2000" dirty="0"/>
              <a:t>1] Justin N. Ferguson, Understanding the heap by breaking it. </a:t>
            </a:r>
            <a:r>
              <a:rPr lang="en-US" altLang="zh-CN" sz="2000" dirty="0" err="1"/>
              <a:t>Blackhat</a:t>
            </a:r>
            <a:r>
              <a:rPr lang="en-US" altLang="zh-CN" sz="2000" dirty="0"/>
              <a:t> USA, 2007.</a:t>
            </a:r>
          </a:p>
          <a:p>
            <a:r>
              <a:rPr lang="en-US" altLang="zh-CN" sz="2000" dirty="0" smtClean="0"/>
              <a:t>[</a:t>
            </a:r>
            <a:r>
              <a:rPr lang="en-US" altLang="zh-CN" sz="2000" dirty="0"/>
              <a:t>2] J. </a:t>
            </a:r>
            <a:r>
              <a:rPr lang="en-US" altLang="zh-CN" sz="2000" dirty="0" err="1"/>
              <a:t>Koziol</a:t>
            </a:r>
            <a:r>
              <a:rPr lang="en-US" altLang="zh-CN" sz="2000" dirty="0"/>
              <a:t>, D. Litchﬁeld, D. </a:t>
            </a:r>
            <a:r>
              <a:rPr lang="en-US" altLang="zh-CN" sz="2000" dirty="0" err="1"/>
              <a:t>Aitel</a:t>
            </a:r>
            <a:r>
              <a:rPr lang="en-US" altLang="zh-CN" sz="2000" dirty="0"/>
              <a:t>, C. </a:t>
            </a:r>
            <a:r>
              <a:rPr lang="en-US" altLang="zh-CN" sz="2000" dirty="0" err="1"/>
              <a:t>Anley</a:t>
            </a:r>
            <a:r>
              <a:rPr lang="en-US" altLang="zh-CN" sz="2000" dirty="0"/>
              <a:t>, S. </a:t>
            </a:r>
            <a:r>
              <a:rPr lang="en-US" altLang="zh-CN" sz="2000" dirty="0" err="1"/>
              <a:t>Eren</a:t>
            </a:r>
            <a:r>
              <a:rPr lang="en-US" altLang="zh-CN" sz="2000" dirty="0"/>
              <a:t>, N. Mehta, and R. </a:t>
            </a:r>
            <a:r>
              <a:rPr lang="en-US" altLang="zh-CN" sz="2000" dirty="0" err="1"/>
              <a:t>Hassell</a:t>
            </a:r>
            <a:r>
              <a:rPr lang="en-US" altLang="zh-CN" sz="2000" dirty="0"/>
              <a:t>. The </a:t>
            </a:r>
            <a:r>
              <a:rPr lang="en-US" altLang="zh-CN" sz="2000" dirty="0" err="1"/>
              <a:t>Shellcoder’s</a:t>
            </a:r>
            <a:r>
              <a:rPr lang="en-US" altLang="zh-CN" sz="2000" dirty="0"/>
              <a:t> Handbook: Discovering and Exploiting Security Holes. Wiley, 2003.</a:t>
            </a:r>
          </a:p>
          <a:p>
            <a:r>
              <a:rPr lang="en-US" altLang="zh-CN" sz="2000" dirty="0" smtClean="0"/>
              <a:t>[</a:t>
            </a:r>
            <a:r>
              <a:rPr lang="en-US" altLang="zh-CN" sz="2000" dirty="0"/>
              <a:t>3] Doug Lea, Design of </a:t>
            </a:r>
            <a:r>
              <a:rPr lang="en-US" altLang="zh-CN" sz="2000" dirty="0" err="1"/>
              <a:t>dlmalloc</a:t>
            </a:r>
            <a:r>
              <a:rPr lang="en-US" altLang="zh-CN" sz="2000" dirty="0"/>
              <a:t>: A Memory Allocator. Personal website.</a:t>
            </a:r>
          </a:p>
          <a:p>
            <a:r>
              <a:rPr lang="en-US" altLang="zh-CN" sz="2000" dirty="0" smtClean="0"/>
              <a:t>[</a:t>
            </a:r>
            <a:r>
              <a:rPr lang="en-US" altLang="zh-CN" sz="2000" dirty="0"/>
              <a:t>4] </a:t>
            </a:r>
            <a:r>
              <a:rPr lang="en-US" altLang="zh-CN" sz="2000" dirty="0" err="1"/>
              <a:t>Andries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Brouwer</a:t>
            </a:r>
            <a:r>
              <a:rPr lang="en-US" altLang="zh-CN" sz="2000" dirty="0"/>
              <a:t>, Hackers Hut: Exploiting the heap.</a:t>
            </a:r>
          </a:p>
          <a:p>
            <a:r>
              <a:rPr lang="en-US" altLang="zh-CN" sz="2000" dirty="0" smtClean="0"/>
              <a:t>[</a:t>
            </a:r>
            <a:r>
              <a:rPr lang="en-US" altLang="zh-CN" sz="2000" dirty="0"/>
              <a:t>5] Phantasmal Phantasmagoria, The </a:t>
            </a:r>
            <a:r>
              <a:rPr lang="en-US" altLang="zh-CN" sz="2000" dirty="0" err="1"/>
              <a:t>Malloc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Maleficarum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bugtraq</a:t>
            </a:r>
            <a:r>
              <a:rPr lang="en-US" altLang="zh-CN" sz="2000" dirty="0"/>
              <a:t> mailing list, 2005.</a:t>
            </a:r>
          </a:p>
          <a:p>
            <a:r>
              <a:rPr lang="en-US" altLang="zh-CN" sz="2000" dirty="0" smtClean="0"/>
              <a:t>[</a:t>
            </a:r>
            <a:r>
              <a:rPr lang="en-US" altLang="zh-CN" sz="2000" dirty="0"/>
              <a:t>6] </a:t>
            </a:r>
            <a:r>
              <a:rPr lang="en-US" altLang="zh-CN" sz="2000" dirty="0" err="1"/>
              <a:t>blackngel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Malloc</a:t>
            </a:r>
            <a:r>
              <a:rPr lang="en-US" altLang="zh-CN" sz="2000" dirty="0"/>
              <a:t> Des-</a:t>
            </a:r>
            <a:r>
              <a:rPr lang="en-US" altLang="zh-CN" sz="2000" dirty="0" err="1"/>
              <a:t>Maleficarum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Phrack</a:t>
            </a:r>
            <a:r>
              <a:rPr lang="en-US" altLang="zh-CN" sz="2000" dirty="0"/>
              <a:t> Volume 0x0d, Issue 0×42, 2009.</a:t>
            </a:r>
          </a:p>
          <a:p>
            <a:r>
              <a:rPr lang="en-US" altLang="zh-CN" sz="2000" dirty="0" smtClean="0"/>
              <a:t>[</a:t>
            </a:r>
            <a:r>
              <a:rPr lang="en-US" altLang="zh-CN" sz="2000" dirty="0"/>
              <a:t>7] </a:t>
            </a:r>
            <a:r>
              <a:rPr lang="en-US" altLang="zh-CN" sz="2000" dirty="0" err="1"/>
              <a:t>MaXX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Vudo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malloc</a:t>
            </a:r>
            <a:r>
              <a:rPr lang="en-US" altLang="zh-CN" sz="2000" dirty="0"/>
              <a:t> tricks. </a:t>
            </a:r>
            <a:r>
              <a:rPr lang="en-US" altLang="zh-CN" sz="2000" dirty="0" err="1"/>
              <a:t>Phrack</a:t>
            </a:r>
            <a:r>
              <a:rPr lang="en-US" altLang="zh-CN" sz="2000" dirty="0"/>
              <a:t> Volume 0x0b, Issue 0×39, 2001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[8]</a:t>
            </a:r>
            <a:r>
              <a:rPr lang="zh-CN" altLang="en-US" sz="2000" dirty="0" smtClean="0">
                <a:solidFill>
                  <a:srgbClr val="FF0000"/>
                </a:solidFill>
              </a:rPr>
              <a:t>裴中煜</a:t>
            </a:r>
            <a:r>
              <a:rPr lang="en-US" altLang="zh-CN" sz="2000" dirty="0" smtClean="0">
                <a:solidFill>
                  <a:srgbClr val="FF0000"/>
                </a:solidFill>
              </a:rPr>
              <a:t>, </a:t>
            </a:r>
            <a:r>
              <a:rPr lang="zh-CN" altLang="en-US" sz="2000" dirty="0" smtClean="0">
                <a:solidFill>
                  <a:srgbClr val="FF0000"/>
                </a:solidFill>
              </a:rPr>
              <a:t>张超</a:t>
            </a:r>
            <a:r>
              <a:rPr lang="en-US" altLang="zh-CN" sz="2000" dirty="0" smtClean="0">
                <a:solidFill>
                  <a:srgbClr val="FF0000"/>
                </a:solidFill>
              </a:rPr>
              <a:t>, </a:t>
            </a:r>
            <a:r>
              <a:rPr lang="zh-CN" altLang="en-US" sz="2000" dirty="0" smtClean="0">
                <a:solidFill>
                  <a:srgbClr val="FF0000"/>
                </a:solidFill>
              </a:rPr>
              <a:t>段海</a:t>
            </a:r>
            <a:r>
              <a:rPr lang="zh-CN" altLang="en-US" sz="2000" dirty="0" smtClean="0">
                <a:solidFill>
                  <a:srgbClr val="FF0000"/>
                </a:solidFill>
              </a:rPr>
              <a:t>新，</a:t>
            </a:r>
            <a:r>
              <a:rPr lang="en-US" sz="2000" b="1" dirty="0" err="1" smtClean="0">
                <a:solidFill>
                  <a:srgbClr val="FF0000"/>
                </a:solidFill>
              </a:rPr>
              <a:t>Glibc</a:t>
            </a:r>
            <a:r>
              <a:rPr lang="zh-CN" altLang="en-US" sz="2000" dirty="0" smtClean="0">
                <a:solidFill>
                  <a:srgbClr val="FF0000"/>
                </a:solidFill>
              </a:rPr>
              <a:t>堆</a:t>
            </a:r>
            <a:r>
              <a:rPr lang="zh-CN" altLang="en-US" sz="2000" dirty="0" smtClean="0">
                <a:solidFill>
                  <a:srgbClr val="FF0000"/>
                </a:solidFill>
              </a:rPr>
              <a:t>利用的若干方法 </a:t>
            </a:r>
            <a:r>
              <a:rPr lang="zh-CN" altLang="en-US" sz="2000" dirty="0" smtClean="0">
                <a:solidFill>
                  <a:srgbClr val="FF0000"/>
                </a:solidFill>
              </a:rPr>
              <a:t>，信息安全学报，</a:t>
            </a:r>
            <a:r>
              <a:rPr lang="en-US" altLang="zh-CN" sz="2000" dirty="0" smtClean="0">
                <a:solidFill>
                  <a:srgbClr val="FF0000"/>
                </a:solidFill>
              </a:rPr>
              <a:t>2018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http://jcs.iie.ac.cn/ch/index.aspx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堆块的数据结构</a:t>
            </a:r>
            <a:endParaRPr lang="zh-CN" altLang="en-US" sz="4400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757494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 smtClean="0"/>
              <a:t>Linux</a:t>
            </a:r>
            <a:r>
              <a:rPr lang="zh-CN" altLang="en-US" sz="2000" b="1" dirty="0" smtClean="0"/>
              <a:t>系统中堆块的数据结构（</a:t>
            </a:r>
            <a:r>
              <a:rPr lang="en-US" altLang="zh-CN" sz="2000" b="1" dirty="0" smtClean="0"/>
              <a:t>32</a:t>
            </a:r>
            <a:r>
              <a:rPr lang="zh-CN" altLang="en-US" sz="2000" b="1" dirty="0" smtClean="0"/>
              <a:t>位系统）：</a:t>
            </a:r>
            <a:endParaRPr lang="en-US" altLang="zh-CN" sz="2000" b="1" dirty="0" smtClean="0"/>
          </a:p>
          <a:p>
            <a:pPr lvl="1"/>
            <a:r>
              <a:rPr lang="en-US" altLang="zh-CN" sz="2000" b="1" dirty="0" err="1" smtClean="0">
                <a:solidFill>
                  <a:srgbClr val="FF0000"/>
                </a:solidFill>
              </a:rPr>
              <a:t>prev_size</a:t>
            </a:r>
            <a:r>
              <a:rPr lang="zh-CN" altLang="en-US" sz="2000" b="1" dirty="0" smtClean="0"/>
              <a:t>：前一个堆块的长度。只在前一个堆块为空闲时才会被赋值，否则会被置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size</a:t>
            </a:r>
            <a:r>
              <a:rPr lang="zh-CN" altLang="en-US" sz="2000" b="1" dirty="0" smtClean="0"/>
              <a:t>：当前堆块的长度（当前堆块的可用长度</a:t>
            </a:r>
            <a:r>
              <a:rPr lang="en-US" altLang="zh-CN" sz="2000" b="1" dirty="0" smtClean="0"/>
              <a:t>+8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pPr lvl="1"/>
            <a:r>
              <a:rPr lang="en-US" altLang="zh-CN" sz="2000" b="1" dirty="0" err="1" smtClean="0">
                <a:solidFill>
                  <a:srgbClr val="FF0000"/>
                </a:solidFill>
              </a:rPr>
              <a:t>fd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forward</a:t>
            </a:r>
            <a:r>
              <a:rPr lang="zh-CN" altLang="en-US" sz="2000" b="1" dirty="0" smtClean="0"/>
              <a:t>）：下一个空闲堆块的地址。当堆块为空闲时，才有意义。</a:t>
            </a:r>
            <a:endParaRPr lang="en-US" altLang="zh-CN" sz="2000" b="1" dirty="0" smtClean="0"/>
          </a:p>
          <a:p>
            <a:pPr lvl="1"/>
            <a:r>
              <a:rPr lang="en-US" altLang="zh-CN" sz="2000" b="1" dirty="0" err="1" smtClean="0">
                <a:solidFill>
                  <a:srgbClr val="FF0000"/>
                </a:solidFill>
              </a:rPr>
              <a:t>bk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backward</a:t>
            </a:r>
            <a:r>
              <a:rPr lang="zh-CN" altLang="en-US" sz="2000" b="1" dirty="0" smtClean="0"/>
              <a:t>）：上一个空闲堆块的地址。当堆块为空闲时，才有意义。</a:t>
            </a:r>
            <a:endParaRPr lang="en-US" altLang="zh-CN" sz="2000" b="1" dirty="0" smtClean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6662" y="3929066"/>
            <a:ext cx="3895734" cy="290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88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堆块的数据结构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每个分配的堆块总是有</a:t>
            </a:r>
            <a:r>
              <a:rPr lang="en-US" altLang="zh-CN" sz="2800" b="1" dirty="0" smtClean="0"/>
              <a:t>8</a:t>
            </a:r>
            <a:r>
              <a:rPr lang="zh-CN" altLang="en-US" sz="2800" b="1" dirty="0" smtClean="0"/>
              <a:t>字节（或</a:t>
            </a:r>
            <a:r>
              <a:rPr lang="en-US" altLang="zh-CN" sz="2800" b="1" dirty="0" smtClean="0"/>
              <a:t>16</a:t>
            </a:r>
            <a:r>
              <a:rPr lang="zh-CN" altLang="en-US" sz="2800" b="1" dirty="0" smtClean="0"/>
              <a:t>字节）的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元数据</a:t>
            </a:r>
            <a:r>
              <a:rPr lang="zh-CN" altLang="en-US" sz="2800" b="1" dirty="0" smtClean="0"/>
              <a:t>，在这之后才是程序可以正常使用的缓冲区。</a:t>
            </a:r>
            <a:endParaRPr lang="en-US" altLang="zh-CN" sz="2800" b="1" dirty="0" smtClean="0"/>
          </a:p>
          <a:p>
            <a:pPr lvl="1"/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位系统中</a:t>
            </a:r>
            <a:r>
              <a:rPr lang="en-US" altLang="zh-CN" sz="2400" b="1" dirty="0" err="1" smtClean="0"/>
              <a:t>prev_size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size</a:t>
            </a:r>
            <a:r>
              <a:rPr lang="zh-CN" altLang="en-US" sz="2400" b="1" dirty="0" smtClean="0"/>
              <a:t>长度分别为</a:t>
            </a:r>
            <a:r>
              <a:rPr lang="en-US" altLang="zh-CN" sz="2400" b="1" dirty="0" smtClean="0"/>
              <a:t>32bit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个字节，所以元数据为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个字节。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/>
              <a:t>64</a:t>
            </a:r>
            <a:r>
              <a:rPr lang="zh-CN" altLang="en-US" sz="2400" b="1" dirty="0" smtClean="0"/>
              <a:t>位系统中</a:t>
            </a:r>
            <a:r>
              <a:rPr lang="en-US" altLang="zh-CN" sz="2400" b="1" dirty="0" err="1" smtClean="0"/>
              <a:t>prev_size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size</a:t>
            </a:r>
            <a:r>
              <a:rPr lang="zh-CN" altLang="en-US" sz="2400" b="1" dirty="0" smtClean="0"/>
              <a:t>长度分别为</a:t>
            </a:r>
            <a:r>
              <a:rPr lang="en-US" altLang="zh-CN" sz="2400" b="1" dirty="0" smtClean="0"/>
              <a:t>64bit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个字节，所以元数据为</a:t>
            </a: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个字节。</a:t>
            </a:r>
            <a:endParaRPr lang="en-US" altLang="zh-CN" sz="2400" b="1" dirty="0" smtClean="0"/>
          </a:p>
          <a:p>
            <a:r>
              <a:rPr lang="zh-CN" altLang="en-US" sz="2800" b="1" dirty="0" smtClean="0"/>
              <a:t>为了简化内存的管理，堆块的大小总是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字节的倍数</a:t>
            </a:r>
            <a:r>
              <a:rPr lang="zh-CN" altLang="en-US" sz="2800" b="1" dirty="0" smtClean="0"/>
              <a:t>，所以</a:t>
            </a:r>
            <a:r>
              <a:rPr lang="en-US" altLang="zh-CN" sz="2800" b="1" dirty="0" smtClean="0"/>
              <a:t>32</a:t>
            </a:r>
            <a:r>
              <a:rPr lang="zh-CN" altLang="en-US" sz="2800" b="1" dirty="0" smtClean="0"/>
              <a:t>位系统中最小堆块的大小为</a:t>
            </a:r>
            <a:r>
              <a:rPr lang="en-US" altLang="zh-CN" sz="2800" b="1" dirty="0" smtClean="0"/>
              <a:t>16</a:t>
            </a:r>
            <a:r>
              <a:rPr lang="zh-CN" altLang="en-US" sz="2800" b="1" dirty="0" smtClean="0"/>
              <a:t>字节（</a:t>
            </a:r>
            <a:r>
              <a:rPr lang="en-US" altLang="zh-CN" sz="2800" b="1" dirty="0" smtClean="0"/>
              <a:t>8+8</a:t>
            </a:r>
            <a:r>
              <a:rPr lang="zh-CN" altLang="en-US" sz="2800" b="1" dirty="0" smtClean="0"/>
              <a:t>，元数据</a:t>
            </a:r>
            <a:r>
              <a:rPr lang="en-US" altLang="zh-CN" sz="2800" b="1" dirty="0" smtClean="0"/>
              <a:t>+</a:t>
            </a:r>
            <a:r>
              <a:rPr lang="zh-CN" altLang="en-US" sz="2800" b="1" dirty="0" smtClean="0"/>
              <a:t>可用空间）。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堆块的数据结构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因为堆块的大小总是</a:t>
            </a:r>
            <a:r>
              <a:rPr lang="en-US" altLang="zh-CN" sz="2800" b="1" dirty="0" smtClean="0"/>
              <a:t>8</a:t>
            </a:r>
            <a:r>
              <a:rPr lang="zh-CN" altLang="en-US" sz="2800" b="1" dirty="0" smtClean="0"/>
              <a:t>字节的倍数，所以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size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最后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位</a:t>
            </a:r>
            <a:r>
              <a:rPr lang="zh-CN" altLang="en-US" sz="2800" b="1" dirty="0" smtClean="0"/>
              <a:t>在 正常情况下总是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置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为了充分利用内存，堆管理器将</a:t>
            </a:r>
            <a:r>
              <a:rPr lang="en-US" altLang="zh-CN" sz="2800" b="1" dirty="0" smtClean="0"/>
              <a:t>size</a:t>
            </a:r>
            <a:r>
              <a:rPr lang="zh-CN" altLang="en-US" sz="2800" b="1" dirty="0" smtClean="0"/>
              <a:t>的最后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个比特位用作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标志位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lvl="1"/>
            <a:r>
              <a:rPr lang="en-US" altLang="zh-CN" sz="2500" b="1" dirty="0" smtClean="0"/>
              <a:t>size</a:t>
            </a:r>
            <a:r>
              <a:rPr lang="zh-CN" altLang="en-US" sz="2500" b="1" dirty="0" smtClean="0"/>
              <a:t>的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位</a:t>
            </a:r>
            <a:r>
              <a:rPr lang="zh-CN" altLang="en-US" sz="2500" b="1" dirty="0" smtClean="0"/>
              <a:t>（最低位）用于标记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前一个</a:t>
            </a:r>
            <a:r>
              <a:rPr lang="zh-CN" altLang="en-US" sz="2500" b="1" dirty="0" smtClean="0"/>
              <a:t>堆块是否已经被分配。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表示未分配，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表示已经分配。</a:t>
            </a:r>
            <a:endParaRPr lang="en-US" altLang="zh-CN" sz="25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500" b="1" dirty="0" smtClean="0"/>
              <a:t>size</a:t>
            </a:r>
            <a:r>
              <a:rPr lang="zh-CN" altLang="en-US" sz="2500" b="1" dirty="0" smtClean="0"/>
              <a:t>的第</a:t>
            </a:r>
            <a:r>
              <a:rPr lang="en-US" altLang="zh-CN" sz="2500" b="1" dirty="0" smtClean="0"/>
              <a:t>1</a:t>
            </a:r>
            <a:r>
              <a:rPr lang="zh-CN" altLang="en-US" sz="2500" b="1" dirty="0" smtClean="0"/>
              <a:t>位用于标记当前堆块是否为</a:t>
            </a:r>
            <a:r>
              <a:rPr lang="en-US" altLang="zh-CN" sz="2500" b="1" dirty="0" err="1" smtClean="0"/>
              <a:t>mmap</a:t>
            </a:r>
            <a:r>
              <a:rPr lang="zh-CN" altLang="en-US" sz="2500" b="1" dirty="0" smtClean="0"/>
              <a:t>分配。一般</a:t>
            </a:r>
            <a:r>
              <a:rPr lang="en-US" altLang="zh-CN" sz="2500" b="1" dirty="0" err="1" smtClean="0"/>
              <a:t>mmap</a:t>
            </a:r>
            <a:r>
              <a:rPr lang="zh-CN" altLang="en-US" sz="2500" b="1" dirty="0" smtClean="0"/>
              <a:t>用于分配空间较大的堆块。</a:t>
            </a:r>
            <a:endParaRPr lang="en-US" altLang="zh-CN" sz="2500" b="1" dirty="0" smtClean="0"/>
          </a:p>
          <a:p>
            <a:pPr lvl="1"/>
            <a:r>
              <a:rPr lang="en-US" altLang="zh-CN" sz="2500" b="1" dirty="0" smtClean="0"/>
              <a:t>size</a:t>
            </a:r>
            <a:r>
              <a:rPr lang="zh-CN" altLang="en-US" sz="2500" b="1" dirty="0" smtClean="0"/>
              <a:t>的第</a:t>
            </a:r>
            <a:r>
              <a:rPr lang="en-US" altLang="zh-CN" sz="2500" b="1" dirty="0" smtClean="0"/>
              <a:t>2</a:t>
            </a:r>
            <a:r>
              <a:rPr lang="zh-CN" altLang="en-US" sz="2500" b="1" dirty="0" smtClean="0"/>
              <a:t>位用于标记当前堆块的进程相关信息。</a:t>
            </a:r>
            <a:endParaRPr lang="en-US" altLang="zh-CN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5128</TotalTime>
  <Words>4693</Words>
  <Application>Microsoft Macintosh PowerPoint</Application>
  <PresentationFormat>全屏显示(4:3)</PresentationFormat>
  <Paragraphs>361</Paragraphs>
  <Slides>63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凸显</vt:lpstr>
      <vt:lpstr>内存漏洞详解 （二）堆漏洞</vt:lpstr>
      <vt:lpstr>主要内容</vt:lpstr>
      <vt:lpstr>堆漏洞详解</vt:lpstr>
      <vt:lpstr>堆的正常使用</vt:lpstr>
      <vt:lpstr>堆块</vt:lpstr>
      <vt:lpstr>堆块的数据结构</vt:lpstr>
      <vt:lpstr>堆块的数据结构</vt:lpstr>
      <vt:lpstr>堆块的数据结构</vt:lpstr>
      <vt:lpstr>堆块的数据结构</vt:lpstr>
      <vt:lpstr>堆顶块</vt:lpstr>
      <vt:lpstr>堆表</vt:lpstr>
      <vt:lpstr>堆块的两种相邻关系</vt:lpstr>
      <vt:lpstr>堆块的两种相邻关系</vt:lpstr>
      <vt:lpstr>堆表类型</vt:lpstr>
      <vt:lpstr>堆表结构（堆表.pdf）</vt:lpstr>
      <vt:lpstr>堆表类型详细说明</vt:lpstr>
      <vt:lpstr>堆表的优先级</vt:lpstr>
      <vt:lpstr>堆的几个基本概念小结</vt:lpstr>
      <vt:lpstr>堆的管理</vt:lpstr>
      <vt:lpstr>堆块分配的基本过程</vt:lpstr>
      <vt:lpstr>堆块的初始化过程</vt:lpstr>
      <vt:lpstr>堆块的分配过程</vt:lpstr>
      <vt:lpstr>堆块的释放过程</vt:lpstr>
      <vt:lpstr>相邻空闲堆块合并</vt:lpstr>
      <vt:lpstr>空闲堆块合并过程</vt:lpstr>
      <vt:lpstr>空闲堆块合并的拆链函数</vt:lpstr>
      <vt:lpstr>空闲堆块合并的影响</vt:lpstr>
      <vt:lpstr>堆块操作示例</vt:lpstr>
      <vt:lpstr>堆块操作示例</vt:lpstr>
      <vt:lpstr>堆漏洞详解</vt:lpstr>
      <vt:lpstr>堆溢出攻击的基本思想</vt:lpstr>
      <vt:lpstr>堆溢出漏洞</vt:lpstr>
      <vt:lpstr>堆溢出漏洞示例</vt:lpstr>
      <vt:lpstr>堆溢出攻击原理</vt:lpstr>
      <vt:lpstr>任意地址写</vt:lpstr>
      <vt:lpstr>任意地址写的实现</vt:lpstr>
      <vt:lpstr>任意地址写的作用</vt:lpstr>
      <vt:lpstr>修改系统关键函数地址</vt:lpstr>
      <vt:lpstr>堆溢出攻击示例</vt:lpstr>
      <vt:lpstr>幻灯片 40</vt:lpstr>
      <vt:lpstr>幻灯片 41</vt:lpstr>
      <vt:lpstr>幻灯片 42</vt:lpstr>
      <vt:lpstr>堆漏洞详解</vt:lpstr>
      <vt:lpstr>重复释放漏洞</vt:lpstr>
      <vt:lpstr>重复释放漏洞示例</vt:lpstr>
      <vt:lpstr>重复释放攻击原理</vt:lpstr>
      <vt:lpstr>重复释放攻击示例</vt:lpstr>
      <vt:lpstr>幻灯片 48</vt:lpstr>
      <vt:lpstr>幻灯片 49</vt:lpstr>
      <vt:lpstr>幻灯片 50</vt:lpstr>
      <vt:lpstr>幻灯片 51</vt:lpstr>
      <vt:lpstr>幻灯片 52</vt:lpstr>
      <vt:lpstr>堆漏洞详解</vt:lpstr>
      <vt:lpstr>释放后使用漏洞</vt:lpstr>
      <vt:lpstr>释放后使用攻击原理</vt:lpstr>
      <vt:lpstr>释放后使用攻击示例</vt:lpstr>
      <vt:lpstr>幻灯片 57</vt:lpstr>
      <vt:lpstr>幻灯片 58</vt:lpstr>
      <vt:lpstr>幻灯片 59</vt:lpstr>
      <vt:lpstr>堆漏洞小结</vt:lpstr>
      <vt:lpstr>堆漏洞小结</vt:lpstr>
      <vt:lpstr>堆漏洞小结</vt:lpstr>
      <vt:lpstr>参考资料</vt:lpstr>
    </vt:vector>
  </TitlesOfParts>
  <Company>iie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chenliwei</dc:creator>
  <cp:lastModifiedBy>unknown</cp:lastModifiedBy>
  <cp:revision>270</cp:revision>
  <dcterms:created xsi:type="dcterms:W3CDTF">2016-12-26T02:59:20Z</dcterms:created>
  <dcterms:modified xsi:type="dcterms:W3CDTF">2018-03-18T14:14:14Z</dcterms:modified>
</cp:coreProperties>
</file>