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Default Extension="wdp" ContentType="image/vnd.ms-photo"/>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22"/>
  </p:notesMasterIdLst>
  <p:sldIdLst>
    <p:sldId id="256" r:id="rId2"/>
    <p:sldId id="258" r:id="rId3"/>
    <p:sldId id="405" r:id="rId4"/>
    <p:sldId id="404" r:id="rId5"/>
    <p:sldId id="304" r:id="rId6"/>
    <p:sldId id="406" r:id="rId7"/>
    <p:sldId id="578" r:id="rId8"/>
    <p:sldId id="259" r:id="rId9"/>
    <p:sldId id="335" r:id="rId10"/>
    <p:sldId id="375" r:id="rId11"/>
    <p:sldId id="416" r:id="rId12"/>
    <p:sldId id="476" r:id="rId13"/>
    <p:sldId id="408" r:id="rId14"/>
    <p:sldId id="376" r:id="rId15"/>
    <p:sldId id="579" r:id="rId16"/>
    <p:sldId id="409" r:id="rId17"/>
    <p:sldId id="412" r:id="rId18"/>
    <p:sldId id="410" r:id="rId19"/>
    <p:sldId id="413" r:id="rId20"/>
    <p:sldId id="336" r:id="rId21"/>
    <p:sldId id="414" r:id="rId22"/>
    <p:sldId id="411" r:id="rId23"/>
    <p:sldId id="499" r:id="rId24"/>
    <p:sldId id="378" r:id="rId25"/>
    <p:sldId id="503" r:id="rId26"/>
    <p:sldId id="504" r:id="rId27"/>
    <p:sldId id="547" r:id="rId28"/>
    <p:sldId id="387" r:id="rId29"/>
    <p:sldId id="389" r:id="rId30"/>
    <p:sldId id="390" r:id="rId31"/>
    <p:sldId id="545" r:id="rId32"/>
    <p:sldId id="549" r:id="rId33"/>
    <p:sldId id="550" r:id="rId34"/>
    <p:sldId id="548" r:id="rId35"/>
    <p:sldId id="552" r:id="rId36"/>
    <p:sldId id="553" r:id="rId37"/>
    <p:sldId id="554" r:id="rId38"/>
    <p:sldId id="555" r:id="rId39"/>
    <p:sldId id="556" r:id="rId40"/>
    <p:sldId id="560" r:id="rId41"/>
    <p:sldId id="557" r:id="rId42"/>
    <p:sldId id="558" r:id="rId43"/>
    <p:sldId id="559" r:id="rId44"/>
    <p:sldId id="561" r:id="rId45"/>
    <p:sldId id="562" r:id="rId46"/>
    <p:sldId id="563" r:id="rId47"/>
    <p:sldId id="565" r:id="rId48"/>
    <p:sldId id="567" r:id="rId49"/>
    <p:sldId id="507" r:id="rId50"/>
    <p:sldId id="417" r:id="rId51"/>
    <p:sldId id="466" r:id="rId52"/>
    <p:sldId id="474" r:id="rId53"/>
    <p:sldId id="475" r:id="rId54"/>
    <p:sldId id="479" r:id="rId55"/>
    <p:sldId id="508" r:id="rId56"/>
    <p:sldId id="477" r:id="rId57"/>
    <p:sldId id="465" r:id="rId58"/>
    <p:sldId id="481" r:id="rId59"/>
    <p:sldId id="482" r:id="rId60"/>
    <p:sldId id="509" r:id="rId61"/>
    <p:sldId id="510" r:id="rId62"/>
    <p:sldId id="486" r:id="rId63"/>
    <p:sldId id="489" r:id="rId64"/>
    <p:sldId id="490" r:id="rId65"/>
    <p:sldId id="491" r:id="rId66"/>
    <p:sldId id="494" r:id="rId67"/>
    <p:sldId id="492" r:id="rId68"/>
    <p:sldId id="493" r:id="rId69"/>
    <p:sldId id="512" r:id="rId70"/>
    <p:sldId id="495" r:id="rId71"/>
    <p:sldId id="496" r:id="rId72"/>
    <p:sldId id="497" r:id="rId73"/>
    <p:sldId id="305" r:id="rId74"/>
    <p:sldId id="441" r:id="rId75"/>
    <p:sldId id="442" r:id="rId76"/>
    <p:sldId id="443" r:id="rId77"/>
    <p:sldId id="444" r:id="rId78"/>
    <p:sldId id="568" r:id="rId79"/>
    <p:sldId id="524" r:id="rId80"/>
    <p:sldId id="519" r:id="rId81"/>
    <p:sldId id="535" r:id="rId82"/>
    <p:sldId id="536" r:id="rId83"/>
    <p:sldId id="570" r:id="rId84"/>
    <p:sldId id="569" r:id="rId85"/>
    <p:sldId id="571" r:id="rId86"/>
    <p:sldId id="572" r:id="rId87"/>
    <p:sldId id="522" r:id="rId88"/>
    <p:sldId id="537" r:id="rId89"/>
    <p:sldId id="539" r:id="rId90"/>
    <p:sldId id="538" r:id="rId91"/>
    <p:sldId id="461" r:id="rId92"/>
    <p:sldId id="518" r:id="rId93"/>
    <p:sldId id="540" r:id="rId94"/>
    <p:sldId id="541" r:id="rId95"/>
    <p:sldId id="514" r:id="rId96"/>
    <p:sldId id="523" r:id="rId97"/>
    <p:sldId id="544" r:id="rId98"/>
    <p:sldId id="542" r:id="rId99"/>
    <p:sldId id="543" r:id="rId100"/>
    <p:sldId id="446" r:id="rId101"/>
    <p:sldId id="447" r:id="rId102"/>
    <p:sldId id="448" r:id="rId103"/>
    <p:sldId id="449" r:id="rId104"/>
    <p:sldId id="450" r:id="rId105"/>
    <p:sldId id="525" r:id="rId106"/>
    <p:sldId id="451" r:id="rId107"/>
    <p:sldId id="467" r:id="rId108"/>
    <p:sldId id="469" r:id="rId109"/>
    <p:sldId id="468" r:id="rId110"/>
    <p:sldId id="470" r:id="rId111"/>
    <p:sldId id="471" r:id="rId112"/>
    <p:sldId id="472" r:id="rId113"/>
    <p:sldId id="577" r:id="rId114"/>
    <p:sldId id="573" r:id="rId115"/>
    <p:sldId id="575" r:id="rId116"/>
    <p:sldId id="580" r:id="rId117"/>
    <p:sldId id="576" r:id="rId118"/>
    <p:sldId id="516" r:id="rId119"/>
    <p:sldId id="473" r:id="rId120"/>
    <p:sldId id="574" r:id="rId1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40" userDrawn="1">
          <p15:clr>
            <a:srgbClr val="A4A3A4"/>
          </p15:clr>
        </p15:guide>
        <p15:guide id="2" pos="2880">
          <p15:clr>
            <a:srgbClr val="A4A3A4"/>
          </p15:clr>
        </p15:guide>
        <p15:guide id="3" pos="567" userDrawn="1">
          <p15:clr>
            <a:srgbClr val="A4A3A4"/>
          </p15:clr>
        </p15:guide>
        <p15:guide id="4" orient="horz" pos="13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元曈" initials="张元曈" lastIdx="1" clrIdx="0">
    <p:extLst>
      <p:ext uri="{19B8F6BF-5375-455C-9EA6-DF929625EA0E}">
        <p15:presenceInfo xmlns="" xmlns:p15="http://schemas.microsoft.com/office/powerpoint/2012/main" userId="d2e9b0d2a51788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9CE"/>
    <a:srgbClr val="FECBB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09" autoAdjust="0"/>
  </p:normalViewPr>
  <p:slideViewPr>
    <p:cSldViewPr>
      <p:cViewPr varScale="1">
        <p:scale>
          <a:sx n="80" d="100"/>
          <a:sy n="80" d="100"/>
        </p:scale>
        <p:origin x="-1674" y="-84"/>
      </p:cViewPr>
      <p:guideLst>
        <p:guide orient="horz" pos="2840"/>
        <p:guide orient="horz" pos="1344"/>
        <p:guide pos="2880"/>
        <p:guide pos="56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3C2FA-06EE-4C6E-804E-90698D780266}" type="datetimeFigureOut">
              <a:rPr lang="zh-CN" altLang="en-US" smtClean="0"/>
              <a:pPr/>
              <a:t>2018-4-2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124C42-EF3F-45D2-A32B-4E14B6D37DC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a:t>
            </a:fld>
            <a:endParaRPr lang="zh-CN" altLang="en-US"/>
          </a:p>
        </p:txBody>
      </p:sp>
    </p:spTree>
    <p:extLst>
      <p:ext uri="{BB962C8B-B14F-4D97-AF65-F5344CB8AC3E}">
        <p14:creationId xmlns="" xmlns:p14="http://schemas.microsoft.com/office/powerpoint/2010/main" val="3492179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17</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111</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112</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113</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114</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115</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116</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117</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118</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119</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18</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19</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20</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21</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22</a:t>
            </a:fld>
            <a:endParaRPr lang="zh-CN" altLang="en-US"/>
          </a:p>
        </p:txBody>
      </p:sp>
    </p:spTree>
    <p:extLst>
      <p:ext uri="{BB962C8B-B14F-4D97-AF65-F5344CB8AC3E}">
        <p14:creationId xmlns="" xmlns:p14="http://schemas.microsoft.com/office/powerpoint/2010/main" val="198549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23</a:t>
            </a:fld>
            <a:endParaRPr lang="zh-CN" altLang="en-US"/>
          </a:p>
        </p:txBody>
      </p:sp>
    </p:spTree>
    <p:extLst>
      <p:ext uri="{BB962C8B-B14F-4D97-AF65-F5344CB8AC3E}">
        <p14:creationId xmlns="" xmlns:p14="http://schemas.microsoft.com/office/powerpoint/2010/main" val="198549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24</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25</a:t>
            </a:fld>
            <a:endParaRPr lang="zh-CN" altLang="en-US"/>
          </a:p>
        </p:txBody>
      </p:sp>
    </p:spTree>
    <p:extLst>
      <p:ext uri="{BB962C8B-B14F-4D97-AF65-F5344CB8AC3E}">
        <p14:creationId xmlns="" xmlns:p14="http://schemas.microsoft.com/office/powerpoint/2010/main" val="3157925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26</a:t>
            </a:fld>
            <a:endParaRPr lang="zh-CN" altLang="en-US"/>
          </a:p>
        </p:txBody>
      </p:sp>
    </p:spTree>
    <p:extLst>
      <p:ext uri="{BB962C8B-B14F-4D97-AF65-F5344CB8AC3E}">
        <p14:creationId xmlns="" xmlns:p14="http://schemas.microsoft.com/office/powerpoint/2010/main" val="332817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27</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28</a:t>
            </a:fld>
            <a:endParaRPr lang="zh-CN" altLang="en-US"/>
          </a:p>
        </p:txBody>
      </p:sp>
    </p:spTree>
    <p:extLst>
      <p:ext uri="{BB962C8B-B14F-4D97-AF65-F5344CB8AC3E}">
        <p14:creationId xmlns="" xmlns:p14="http://schemas.microsoft.com/office/powerpoint/2010/main" val="2859103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29</a:t>
            </a:fld>
            <a:endParaRPr lang="zh-CN" altLang="en-US"/>
          </a:p>
        </p:txBody>
      </p:sp>
    </p:spTree>
    <p:extLst>
      <p:ext uri="{BB962C8B-B14F-4D97-AF65-F5344CB8AC3E}">
        <p14:creationId xmlns="" xmlns:p14="http://schemas.microsoft.com/office/powerpoint/2010/main" val="1660435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30</a:t>
            </a:fld>
            <a:endParaRPr lang="zh-CN" altLang="en-US"/>
          </a:p>
        </p:txBody>
      </p:sp>
    </p:spTree>
    <p:extLst>
      <p:ext uri="{BB962C8B-B14F-4D97-AF65-F5344CB8AC3E}">
        <p14:creationId xmlns="" xmlns:p14="http://schemas.microsoft.com/office/powerpoint/2010/main" val="3063184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31</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32</a:t>
            </a:fld>
            <a:endParaRPr lang="zh-CN" altLang="en-US"/>
          </a:p>
        </p:txBody>
      </p:sp>
    </p:spTree>
    <p:extLst>
      <p:ext uri="{BB962C8B-B14F-4D97-AF65-F5344CB8AC3E}">
        <p14:creationId xmlns="" xmlns:p14="http://schemas.microsoft.com/office/powerpoint/2010/main" val="115638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33</a:t>
            </a:fld>
            <a:endParaRPr lang="zh-CN" altLang="en-US"/>
          </a:p>
        </p:txBody>
      </p:sp>
    </p:spTree>
    <p:extLst>
      <p:ext uri="{BB962C8B-B14F-4D97-AF65-F5344CB8AC3E}">
        <p14:creationId xmlns="" xmlns:p14="http://schemas.microsoft.com/office/powerpoint/2010/main" val="115638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34</a:t>
            </a:fld>
            <a:endParaRPr lang="zh-CN" altLang="en-US"/>
          </a:p>
        </p:txBody>
      </p:sp>
    </p:spTree>
    <p:extLst>
      <p:ext uri="{BB962C8B-B14F-4D97-AF65-F5344CB8AC3E}">
        <p14:creationId xmlns="" xmlns:p14="http://schemas.microsoft.com/office/powerpoint/2010/main" val="3328175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35</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36</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37</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38</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39</a:t>
            </a:fld>
            <a:endParaRPr lang="zh-CN" altLang="en-US"/>
          </a:p>
        </p:txBody>
      </p:sp>
    </p:spTree>
    <p:extLst>
      <p:ext uri="{BB962C8B-B14F-4D97-AF65-F5344CB8AC3E}">
        <p14:creationId xmlns="" xmlns:p14="http://schemas.microsoft.com/office/powerpoint/2010/main" val="1846557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40</a:t>
            </a:fld>
            <a:endParaRPr lang="zh-CN" altLang="en-US"/>
          </a:p>
        </p:txBody>
      </p:sp>
    </p:spTree>
    <p:extLst>
      <p:ext uri="{BB962C8B-B14F-4D97-AF65-F5344CB8AC3E}">
        <p14:creationId xmlns="" xmlns:p14="http://schemas.microsoft.com/office/powerpoint/2010/main" val="1846557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41</a:t>
            </a:fld>
            <a:endParaRPr lang="zh-CN" altLang="en-US"/>
          </a:p>
        </p:txBody>
      </p:sp>
    </p:spTree>
    <p:extLst>
      <p:ext uri="{BB962C8B-B14F-4D97-AF65-F5344CB8AC3E}">
        <p14:creationId xmlns="" xmlns:p14="http://schemas.microsoft.com/office/powerpoint/2010/main" val="750886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42</a:t>
            </a:fld>
            <a:endParaRPr lang="zh-CN" altLang="en-US"/>
          </a:p>
        </p:txBody>
      </p:sp>
    </p:spTree>
    <p:extLst>
      <p:ext uri="{BB962C8B-B14F-4D97-AF65-F5344CB8AC3E}">
        <p14:creationId xmlns="" xmlns:p14="http://schemas.microsoft.com/office/powerpoint/2010/main" val="2469763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43</a:t>
            </a:fld>
            <a:endParaRPr lang="zh-CN" altLang="en-US"/>
          </a:p>
        </p:txBody>
      </p:sp>
    </p:spTree>
    <p:extLst>
      <p:ext uri="{BB962C8B-B14F-4D97-AF65-F5344CB8AC3E}">
        <p14:creationId xmlns="" xmlns:p14="http://schemas.microsoft.com/office/powerpoint/2010/main" val="1505171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44</a:t>
            </a:fld>
            <a:endParaRPr lang="zh-CN" altLang="en-US"/>
          </a:p>
        </p:txBody>
      </p:sp>
    </p:spTree>
    <p:extLst>
      <p:ext uri="{BB962C8B-B14F-4D97-AF65-F5344CB8AC3E}">
        <p14:creationId xmlns="" xmlns:p14="http://schemas.microsoft.com/office/powerpoint/2010/main" val="1846557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45</a:t>
            </a:fld>
            <a:endParaRPr lang="zh-CN" altLang="en-US"/>
          </a:p>
        </p:txBody>
      </p:sp>
    </p:spTree>
    <p:extLst>
      <p:ext uri="{BB962C8B-B14F-4D97-AF65-F5344CB8AC3E}">
        <p14:creationId xmlns="" xmlns:p14="http://schemas.microsoft.com/office/powerpoint/2010/main" val="4210253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46</a:t>
            </a:fld>
            <a:endParaRPr lang="zh-CN" altLang="en-US"/>
          </a:p>
        </p:txBody>
      </p:sp>
    </p:spTree>
    <p:extLst>
      <p:ext uri="{BB962C8B-B14F-4D97-AF65-F5344CB8AC3E}">
        <p14:creationId xmlns="" xmlns:p14="http://schemas.microsoft.com/office/powerpoint/2010/main" val="2463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47</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48</a:t>
            </a:fld>
            <a:endParaRPr lang="zh-CN" altLang="en-US"/>
          </a:p>
        </p:txBody>
      </p:sp>
    </p:spTree>
    <p:extLst>
      <p:ext uri="{BB962C8B-B14F-4D97-AF65-F5344CB8AC3E}">
        <p14:creationId xmlns="" xmlns:p14="http://schemas.microsoft.com/office/powerpoint/2010/main" val="37923350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49</a:t>
            </a:fld>
            <a:endParaRPr lang="zh-CN" altLang="en-US"/>
          </a:p>
        </p:txBody>
      </p:sp>
    </p:spTree>
    <p:extLst>
      <p:ext uri="{BB962C8B-B14F-4D97-AF65-F5344CB8AC3E}">
        <p14:creationId xmlns="" xmlns:p14="http://schemas.microsoft.com/office/powerpoint/2010/main" val="1985491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51</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52</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53</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54</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55</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56</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12</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57</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58</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59</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60</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61</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62</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63</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64</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65</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13</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67</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68</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69</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70</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71</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72</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73</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74</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75</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14</a:t>
            </a:fld>
            <a:endParaRPr lang="zh-CN" altLang="en-US"/>
          </a:p>
        </p:txBody>
      </p:sp>
    </p:spTree>
    <p:extLst>
      <p:ext uri="{BB962C8B-B14F-4D97-AF65-F5344CB8AC3E}">
        <p14:creationId xmlns="" xmlns:p14="http://schemas.microsoft.com/office/powerpoint/2010/main" val="21798654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77</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78</a:t>
            </a:fld>
            <a:endParaRPr lang="zh-CN" altLang="en-US"/>
          </a:p>
        </p:txBody>
      </p:sp>
    </p:spTree>
    <p:extLst>
      <p:ext uri="{BB962C8B-B14F-4D97-AF65-F5344CB8AC3E}">
        <p14:creationId xmlns="" xmlns:p14="http://schemas.microsoft.com/office/powerpoint/2010/main" val="8479393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79</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80</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81</a:t>
            </a:fld>
            <a:endParaRPr lang="zh-CN" altLang="en-US"/>
          </a:p>
        </p:txBody>
      </p:sp>
    </p:spTree>
    <p:extLst>
      <p:ext uri="{BB962C8B-B14F-4D97-AF65-F5344CB8AC3E}">
        <p14:creationId xmlns="" xmlns:p14="http://schemas.microsoft.com/office/powerpoint/2010/main" val="6272737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82</a:t>
            </a:fld>
            <a:endParaRPr lang="zh-CN" altLang="en-US"/>
          </a:p>
        </p:txBody>
      </p:sp>
    </p:spTree>
    <p:extLst>
      <p:ext uri="{BB962C8B-B14F-4D97-AF65-F5344CB8AC3E}">
        <p14:creationId xmlns="" xmlns:p14="http://schemas.microsoft.com/office/powerpoint/2010/main" val="3443041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84</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85</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86</a:t>
            </a:fld>
            <a:endParaRPr lang="zh-CN" altLang="en-US"/>
          </a:p>
        </p:txBody>
      </p:sp>
    </p:spTree>
    <p:extLst>
      <p:ext uri="{BB962C8B-B14F-4D97-AF65-F5344CB8AC3E}">
        <p14:creationId xmlns="" xmlns:p14="http://schemas.microsoft.com/office/powerpoint/2010/main" val="38656841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15</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88</a:t>
            </a:fld>
            <a:endParaRPr lang="zh-CN" altLang="en-US"/>
          </a:p>
        </p:txBody>
      </p:sp>
    </p:spTree>
    <p:extLst>
      <p:ext uri="{BB962C8B-B14F-4D97-AF65-F5344CB8AC3E}">
        <p14:creationId xmlns="" xmlns:p14="http://schemas.microsoft.com/office/powerpoint/2010/main" val="17091411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92</a:t>
            </a:fld>
            <a:endParaRPr lang="zh-CN" altLang="en-US"/>
          </a:p>
        </p:txBody>
      </p:sp>
    </p:spTree>
    <p:extLst>
      <p:ext uri="{BB962C8B-B14F-4D97-AF65-F5344CB8AC3E}">
        <p14:creationId xmlns="" xmlns:p14="http://schemas.microsoft.com/office/powerpoint/2010/main" val="7899792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93</a:t>
            </a:fld>
            <a:endParaRPr lang="zh-CN" altLang="en-US"/>
          </a:p>
        </p:txBody>
      </p:sp>
    </p:spTree>
    <p:extLst>
      <p:ext uri="{BB962C8B-B14F-4D97-AF65-F5344CB8AC3E}">
        <p14:creationId xmlns="" xmlns:p14="http://schemas.microsoft.com/office/powerpoint/2010/main" val="42801944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94</a:t>
            </a:fld>
            <a:endParaRPr lang="zh-CN" altLang="en-US"/>
          </a:p>
        </p:txBody>
      </p:sp>
    </p:spTree>
    <p:extLst>
      <p:ext uri="{BB962C8B-B14F-4D97-AF65-F5344CB8AC3E}">
        <p14:creationId xmlns="" xmlns:p14="http://schemas.microsoft.com/office/powerpoint/2010/main" val="56302020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95</a:t>
            </a:fld>
            <a:endParaRPr lang="zh-CN" altLang="en-US"/>
          </a:p>
        </p:txBody>
      </p:sp>
    </p:spTree>
    <p:extLst>
      <p:ext uri="{BB962C8B-B14F-4D97-AF65-F5344CB8AC3E}">
        <p14:creationId xmlns="" xmlns:p14="http://schemas.microsoft.com/office/powerpoint/2010/main" val="408957633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96</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97</a:t>
            </a:fld>
            <a:endParaRPr lang="zh-CN" altLang="en-US"/>
          </a:p>
        </p:txBody>
      </p:sp>
    </p:spTree>
    <p:extLst>
      <p:ext uri="{BB962C8B-B14F-4D97-AF65-F5344CB8AC3E}">
        <p14:creationId xmlns="" xmlns:p14="http://schemas.microsoft.com/office/powerpoint/2010/main" val="38993704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98</a:t>
            </a:fld>
            <a:endParaRPr lang="zh-CN" altLang="en-US"/>
          </a:p>
        </p:txBody>
      </p:sp>
    </p:spTree>
    <p:extLst>
      <p:ext uri="{BB962C8B-B14F-4D97-AF65-F5344CB8AC3E}">
        <p14:creationId xmlns="" xmlns:p14="http://schemas.microsoft.com/office/powerpoint/2010/main" val="2233721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99</a:t>
            </a:fld>
            <a:endParaRPr lang="zh-CN" altLang="en-US"/>
          </a:p>
        </p:txBody>
      </p:sp>
    </p:spTree>
    <p:extLst>
      <p:ext uri="{BB962C8B-B14F-4D97-AF65-F5344CB8AC3E}">
        <p14:creationId xmlns="" xmlns:p14="http://schemas.microsoft.com/office/powerpoint/2010/main" val="16476040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16</a:t>
            </a:fld>
            <a:endParaRPr lang="zh-CN" altLang="en-US"/>
          </a:p>
        </p:txBody>
      </p:sp>
    </p:spTree>
    <p:extLst>
      <p:ext uri="{BB962C8B-B14F-4D97-AF65-F5344CB8AC3E}">
        <p14:creationId xmlns="" xmlns:p14="http://schemas.microsoft.com/office/powerpoint/2010/main" val="37991403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101</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102</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103</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104</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105</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106</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107</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108</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109</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5124C42-EF3F-45D2-A32B-4E14B6D37DC8}" type="slidenum">
              <a:rPr lang="zh-CN" altLang="en-US" smtClean="0"/>
              <a:pPr/>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6D587FD-93FA-4A47-840B-31F7188D0E1F}" type="datetimeFigureOut">
              <a:rPr lang="zh-CN" altLang="en-US" smtClean="0"/>
              <a:pPr/>
              <a:t>2018-4-2</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F52F9E6-4838-4EC6-BBFA-81038A42BFA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6D587FD-93FA-4A47-840B-31F7188D0E1F}" type="datetimeFigureOut">
              <a:rPr lang="zh-CN" altLang="en-US" smtClean="0"/>
              <a:pPr/>
              <a:t>2018-4-2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4"/>
          </p:nvPr>
        </p:nvSpPr>
        <p:spPr/>
        <p:txBody>
          <a:bodyPr rtlCol="0"/>
          <a:lstStyle/>
          <a:p>
            <a:fld id="{26D587FD-93FA-4A47-840B-31F7188D0E1F}" type="datetimeFigureOut">
              <a:rPr lang="zh-CN" altLang="en-US" smtClean="0"/>
              <a:pPr/>
              <a:t>2018-4-2</a:t>
            </a:fld>
            <a:endParaRPr lang="zh-CN" altLang="en-US"/>
          </a:p>
        </p:txBody>
      </p:sp>
      <p:sp>
        <p:nvSpPr>
          <p:cNvPr id="9" name="灯片编号占位符 8"/>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6D587FD-93FA-4A47-840B-31F7188D0E1F}" type="datetimeFigureOut">
              <a:rPr lang="zh-CN" altLang="en-US" smtClean="0"/>
              <a:pPr/>
              <a:t>2018-4-2</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F52F9E6-4838-4EC6-BBFA-81038A42BFA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26D587FD-93FA-4A47-840B-31F7188D0E1F}" type="datetimeFigureOut">
              <a:rPr lang="zh-CN" altLang="en-US" smtClean="0"/>
              <a:pPr/>
              <a:t>2018-4-2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a:t>单击此处编辑母版标题样式</a:t>
            </a:r>
            <a:endParaRPr kumimoji="0" lang="en-US"/>
          </a:p>
        </p:txBody>
      </p:sp>
      <p:sp>
        <p:nvSpPr>
          <p:cNvPr id="7" name="日期占位符 6"/>
          <p:cNvSpPr>
            <a:spLocks noGrp="1"/>
          </p:cNvSpPr>
          <p:nvPr>
            <p:ph type="dt" sz="half" idx="10"/>
          </p:nvPr>
        </p:nvSpPr>
        <p:spPr/>
        <p:txBody>
          <a:bodyPr/>
          <a:lstStyle/>
          <a:p>
            <a:fld id="{26D587FD-93FA-4A47-840B-31F7188D0E1F}" type="datetimeFigureOut">
              <a:rPr lang="zh-CN" altLang="en-US" smtClean="0"/>
              <a:pPr/>
              <a:t>2018-4-2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52F9E6-4838-4EC6-BBFA-81038A42BFAE}"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6" name="日期占位符 5"/>
          <p:cNvSpPr>
            <a:spLocks noGrp="1"/>
          </p:cNvSpPr>
          <p:nvPr>
            <p:ph type="dt" sz="half" idx="10"/>
          </p:nvPr>
        </p:nvSpPr>
        <p:spPr/>
        <p:txBody>
          <a:bodyPr rtlCol="0"/>
          <a:lstStyle/>
          <a:p>
            <a:fld id="{26D587FD-93FA-4A47-840B-31F7188D0E1F}" type="datetimeFigureOut">
              <a:rPr lang="zh-CN" altLang="en-US" smtClean="0"/>
              <a:pPr/>
              <a:t>2018-4-2</a:t>
            </a:fld>
            <a:endParaRPr lang="zh-CN" altLang="en-US"/>
          </a:p>
        </p:txBody>
      </p:sp>
      <p:sp>
        <p:nvSpPr>
          <p:cNvPr id="7" name="灯片编号占位符 6"/>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587FD-93FA-4A47-840B-31F7188D0E1F}" type="datetimeFigureOut">
              <a:rPr lang="zh-CN" altLang="en-US" smtClean="0"/>
              <a:pPr/>
              <a:t>2018-4-2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52F9E6-4838-4EC6-BBFA-81038A42BFA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4"/>
          </p:nvPr>
        </p:nvSpPr>
        <p:spPr/>
        <p:txBody>
          <a:bodyPr rtlCol="0"/>
          <a:lstStyle/>
          <a:p>
            <a:fld id="{26D587FD-93FA-4A47-840B-31F7188D0E1F}" type="datetimeFigureOut">
              <a:rPr lang="zh-CN" altLang="en-US" smtClean="0"/>
              <a:pPr/>
              <a:t>2018-4-2</a:t>
            </a:fld>
            <a:endParaRPr lang="zh-CN" altLang="en-US"/>
          </a:p>
        </p:txBody>
      </p:sp>
      <p:sp>
        <p:nvSpPr>
          <p:cNvPr id="22" name="灯片编号占位符 21"/>
          <p:cNvSpPr>
            <a:spLocks noGrp="1"/>
          </p:cNvSpPr>
          <p:nvPr>
            <p:ph type="sldNum" sz="quarter" idx="15"/>
          </p:nvPr>
        </p:nvSpPr>
        <p:spPr/>
        <p:txBody>
          <a:bodyPr rtlCol="0"/>
          <a:lstStyle/>
          <a:p>
            <a:fld id="{0F52F9E6-4838-4EC6-BBFA-81038A42BFAE}"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26D587FD-93FA-4A47-840B-31F7188D0E1F}" type="datetimeFigureOut">
              <a:rPr lang="zh-CN" altLang="en-US" smtClean="0"/>
              <a:pPr/>
              <a:t>2018-4-2</a:t>
            </a:fld>
            <a:endParaRPr lang="zh-CN" altLang="en-US"/>
          </a:p>
        </p:txBody>
      </p:sp>
      <p:sp>
        <p:nvSpPr>
          <p:cNvPr id="18" name="灯片编号占位符 17"/>
          <p:cNvSpPr>
            <a:spLocks noGrp="1"/>
          </p:cNvSpPr>
          <p:nvPr>
            <p:ph type="sldNum" sz="quarter" idx="11"/>
          </p:nvPr>
        </p:nvSpPr>
        <p:spPr/>
        <p:txBody>
          <a:bodyPr rtlCol="0"/>
          <a:lstStyle/>
          <a:p>
            <a:fld id="{0F52F9E6-4838-4EC6-BBFA-81038A42BFAE}"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6D587FD-93FA-4A47-840B-31F7188D0E1F}" type="datetimeFigureOut">
              <a:rPr lang="zh-CN" altLang="en-US" smtClean="0"/>
              <a:pPr/>
              <a:t>2018-4-2</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52F9E6-4838-4EC6-BBFA-81038A42B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7356" y="1214422"/>
            <a:ext cx="6858048" cy="2928958"/>
          </a:xfrm>
        </p:spPr>
        <p:txBody>
          <a:bodyPr>
            <a:noAutofit/>
          </a:bodyPr>
          <a:lstStyle/>
          <a:p>
            <a:pPr algn="ctr"/>
            <a:r>
              <a:rPr lang="zh-CN" altLang="en-US" sz="7200" dirty="0"/>
              <a:t>代码注入攻击和不可执行位保护</a:t>
            </a:r>
          </a:p>
        </p:txBody>
      </p:sp>
      <p:sp>
        <p:nvSpPr>
          <p:cNvPr id="3" name="副标题 2"/>
          <p:cNvSpPr>
            <a:spLocks noGrp="1"/>
          </p:cNvSpPr>
          <p:nvPr>
            <p:ph type="subTitle" idx="1"/>
          </p:nvPr>
        </p:nvSpPr>
        <p:spPr>
          <a:xfrm>
            <a:off x="2214546" y="5286388"/>
            <a:ext cx="6172200" cy="871534"/>
          </a:xfrm>
        </p:spPr>
        <p:txBody>
          <a:bodyPr>
            <a:noAutofit/>
          </a:bodyPr>
          <a:lstStyle/>
          <a:p>
            <a:pPr algn="ctr"/>
            <a:r>
              <a:rPr lang="zh-CN" altLang="en-US" sz="3200" dirty="0"/>
              <a:t>中国科学院 信息工程研究所</a:t>
            </a:r>
          </a:p>
        </p:txBody>
      </p:sp>
      <p:sp>
        <p:nvSpPr>
          <p:cNvPr id="4" name="副标题 2"/>
          <p:cNvSpPr txBox="1">
            <a:spLocks/>
          </p:cNvSpPr>
          <p:nvPr/>
        </p:nvSpPr>
        <p:spPr>
          <a:xfrm>
            <a:off x="2357422" y="4357694"/>
            <a:ext cx="5886448" cy="785818"/>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zh-CN" altLang="en-US" sz="4000" b="1" dirty="0">
                <a:solidFill>
                  <a:schemeClr val="tx2"/>
                </a:solidFill>
              </a:rPr>
              <a:t>陈李维</a:t>
            </a:r>
            <a:endParaRPr kumimoji="0" lang="zh-CN" altLang="en-US" sz="40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注入恶意代码</a:t>
            </a:r>
          </a:p>
        </p:txBody>
      </p:sp>
      <p:sp>
        <p:nvSpPr>
          <p:cNvPr id="3" name="内容占位符 2"/>
          <p:cNvSpPr>
            <a:spLocks noGrp="1"/>
          </p:cNvSpPr>
          <p:nvPr>
            <p:ph sz="quarter" idx="1"/>
          </p:nvPr>
        </p:nvSpPr>
        <p:spPr/>
        <p:txBody>
          <a:bodyPr>
            <a:normAutofit/>
          </a:bodyPr>
          <a:lstStyle/>
          <a:p>
            <a:r>
              <a:rPr lang="en-US" altLang="zh-CN" sz="2800" b="1" dirty="0"/>
              <a:t>1</a:t>
            </a:r>
            <a:r>
              <a:rPr lang="zh-CN" altLang="en-US" sz="2800" b="1" dirty="0"/>
              <a:t>）注入（恶意代码）：向进程的内存空间注入一段恶意代码。</a:t>
            </a:r>
            <a:endParaRPr lang="en-US" altLang="zh-CN" sz="2800" b="1" dirty="0"/>
          </a:p>
          <a:p>
            <a:pPr lvl="1"/>
            <a:r>
              <a:rPr lang="zh-CN" altLang="en-US" sz="2400" b="1" dirty="0"/>
              <a:t>构造恶意代码。</a:t>
            </a:r>
            <a:endParaRPr lang="en-US" altLang="zh-CN" sz="2400" b="1" dirty="0"/>
          </a:p>
          <a:p>
            <a:pPr lvl="1"/>
            <a:r>
              <a:rPr lang="zh-CN" altLang="en-US" sz="2400" b="1" dirty="0"/>
              <a:t>注入恶意代码。</a:t>
            </a:r>
            <a:endParaRPr lang="en-US" altLang="zh-CN" sz="24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不可执行位保护的应用历史</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不可执行位保护的实现需要计算机系统多个不同层次的支持与配合。</a:t>
            </a:r>
            <a:endParaRPr lang="en-US" altLang="zh-CN" sz="2800" b="1" dirty="0">
              <a:latin typeface="+mn-ea"/>
            </a:endParaRPr>
          </a:p>
          <a:p>
            <a:r>
              <a:rPr lang="zh-CN" altLang="en-US" sz="2800" b="1" dirty="0">
                <a:latin typeface="+mn-ea"/>
              </a:rPr>
              <a:t>因此，在计算机系统的不同层次，设计人员逐步增加对不可执行位保护的支持。</a:t>
            </a:r>
            <a:endParaRPr lang="en-US" altLang="zh-CN" sz="2800" b="1" dirty="0">
              <a:latin typeface="+mn-ea"/>
            </a:endParaRPr>
          </a:p>
          <a:p>
            <a:pPr lvl="1"/>
            <a:r>
              <a:rPr lang="zh-CN" altLang="en-US" sz="2500" b="1" dirty="0">
                <a:latin typeface="+mn-ea"/>
              </a:rPr>
              <a:t>硬件，处理器</a:t>
            </a:r>
            <a:endParaRPr lang="en-US" altLang="zh-CN" sz="2500" b="1" dirty="0">
              <a:latin typeface="+mn-ea"/>
            </a:endParaRPr>
          </a:p>
          <a:p>
            <a:pPr lvl="1"/>
            <a:r>
              <a:rPr lang="zh-CN" altLang="en-US" sz="2500" b="1" dirty="0">
                <a:latin typeface="+mn-ea"/>
              </a:rPr>
              <a:t>操作系统</a:t>
            </a:r>
            <a:endParaRPr lang="en-US" altLang="zh-CN" sz="2500" b="1" dirty="0">
              <a:latin typeface="+mn-ea"/>
            </a:endParaRPr>
          </a:p>
          <a:p>
            <a:pPr lvl="1"/>
            <a:r>
              <a:rPr lang="zh-CN" altLang="en-US" sz="2500" b="1" dirty="0">
                <a:latin typeface="+mn-ea"/>
              </a:rPr>
              <a:t>编译器，可执行文件</a:t>
            </a:r>
            <a:endParaRPr lang="en-US" altLang="zh-CN" sz="2500" b="1" dirty="0">
              <a:latin typeface="+mn-ea"/>
            </a:endParaRPr>
          </a:p>
          <a:p>
            <a:pPr lvl="1"/>
            <a:r>
              <a:rPr lang="zh-CN" altLang="en-US" sz="2500" b="1" dirty="0">
                <a:latin typeface="+mn-ea"/>
              </a:rPr>
              <a:t>其他支持</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不可执行位保护的应用历史</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Times New Roman" pitchFamily="18" charset="0"/>
                <a:cs typeface="Times New Roman" pitchFamily="18" charset="0"/>
              </a:rPr>
              <a:t>处理器对不可执行位保护的支持：</a:t>
            </a:r>
            <a:endParaRPr lang="en-US" altLang="zh-CN" sz="28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Intel</a:t>
            </a:r>
            <a:r>
              <a:rPr lang="zh-CN" altLang="en-US" sz="2500" b="1" dirty="0">
                <a:latin typeface="Times New Roman" pitchFamily="18" charset="0"/>
                <a:cs typeface="Times New Roman" pitchFamily="18" charset="0"/>
              </a:rPr>
              <a:t>：</a:t>
            </a:r>
            <a:r>
              <a:rPr lang="en-US" altLang="zh-CN" sz="2500" b="1" dirty="0">
                <a:latin typeface="Times New Roman" pitchFamily="18" charset="0"/>
                <a:cs typeface="Times New Roman" pitchFamily="18" charset="0"/>
              </a:rPr>
              <a:t>2001</a:t>
            </a:r>
            <a:r>
              <a:rPr lang="zh-CN" altLang="en-US" sz="2500" b="1" dirty="0">
                <a:latin typeface="Times New Roman" pitchFamily="18" charset="0"/>
                <a:cs typeface="Times New Roman" pitchFamily="18" charset="0"/>
              </a:rPr>
              <a:t>年在自家的</a:t>
            </a:r>
            <a:r>
              <a:rPr lang="en-US" altLang="zh-CN" sz="2500" b="1" dirty="0">
                <a:latin typeface="Times New Roman" pitchFamily="18" charset="0"/>
                <a:cs typeface="Times New Roman" pitchFamily="18" charset="0"/>
              </a:rPr>
              <a:t>Itanium</a:t>
            </a:r>
            <a:r>
              <a:rPr lang="zh-CN" altLang="en-US" sz="2500" b="1" dirty="0">
                <a:latin typeface="Times New Roman" pitchFamily="18" charset="0"/>
                <a:cs typeface="Times New Roman" pitchFamily="18" charset="0"/>
              </a:rPr>
              <a:t>处理器加入不可执行位保护技术。之后，为</a:t>
            </a:r>
            <a:r>
              <a:rPr lang="en-US" altLang="zh-CN" sz="2500" b="1" dirty="0">
                <a:latin typeface="Times New Roman" pitchFamily="18" charset="0"/>
                <a:cs typeface="Times New Roman" pitchFamily="18" charset="0"/>
              </a:rPr>
              <a:t>Prescott</a:t>
            </a:r>
            <a:r>
              <a:rPr lang="zh-CN" altLang="en-US" sz="2500" b="1" dirty="0">
                <a:latin typeface="Times New Roman" pitchFamily="18" charset="0"/>
                <a:cs typeface="Times New Roman" pitchFamily="18" charset="0"/>
              </a:rPr>
              <a:t>版本的</a:t>
            </a:r>
            <a:r>
              <a:rPr lang="en-US" altLang="zh-CN" sz="2500" b="1" dirty="0">
                <a:latin typeface="Times New Roman" pitchFamily="18" charset="0"/>
                <a:cs typeface="Times New Roman" pitchFamily="18" charset="0"/>
              </a:rPr>
              <a:t>Pentium 4</a:t>
            </a:r>
            <a:r>
              <a:rPr lang="zh-CN" altLang="en-US" sz="2500" b="1" dirty="0">
                <a:latin typeface="Times New Roman" pitchFamily="18" charset="0"/>
                <a:cs typeface="Times New Roman" pitchFamily="18" charset="0"/>
              </a:rPr>
              <a:t>处理器加入类似技术，并以“XD”（eXecute Disable）的名义推入市场。</a:t>
            </a:r>
            <a:endParaRPr lang="en-US" altLang="zh-CN" sz="25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AMD</a:t>
            </a: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2003</a:t>
            </a:r>
            <a:r>
              <a:rPr lang="zh-CN" altLang="en-US" sz="2500" b="1" dirty="0" smtClean="0">
                <a:latin typeface="Times New Roman" pitchFamily="18" charset="0"/>
                <a:cs typeface="Times New Roman" pitchFamily="18" charset="0"/>
              </a:rPr>
              <a:t>年在</a:t>
            </a:r>
            <a:r>
              <a:rPr lang="en-US" altLang="zh-CN" sz="2500" b="1" dirty="0">
                <a:latin typeface="Times New Roman" pitchFamily="18" charset="0"/>
                <a:cs typeface="Times New Roman" pitchFamily="18" charset="0"/>
              </a:rPr>
              <a:t>AMD64</a:t>
            </a:r>
            <a:r>
              <a:rPr lang="zh-CN" altLang="en-US" sz="2500" b="1" dirty="0">
                <a:latin typeface="Times New Roman" pitchFamily="18" charset="0"/>
                <a:cs typeface="Times New Roman" pitchFamily="18" charset="0"/>
              </a:rPr>
              <a:t>中应用了</a:t>
            </a:r>
            <a:r>
              <a:rPr lang="en-US" altLang="zh-CN" sz="2500" b="1" dirty="0">
                <a:latin typeface="Times New Roman" pitchFamily="18" charset="0"/>
                <a:cs typeface="Times New Roman" pitchFamily="18" charset="0"/>
              </a:rPr>
              <a:t>NX</a:t>
            </a:r>
            <a:r>
              <a:rPr lang="zh-CN" altLang="en-US" sz="2500" b="1" dirty="0">
                <a:latin typeface="Times New Roman" pitchFamily="18" charset="0"/>
                <a:cs typeface="Times New Roman" pitchFamily="18" charset="0"/>
              </a:rPr>
              <a:t>（</a:t>
            </a:r>
            <a:r>
              <a:rPr lang="en-US" altLang="zh-CN" sz="2500" b="1" dirty="0">
                <a:latin typeface="Times New Roman" pitchFamily="18" charset="0"/>
                <a:cs typeface="Times New Roman" pitchFamily="18" charset="0"/>
              </a:rPr>
              <a:t>No </a:t>
            </a:r>
            <a:r>
              <a:rPr lang="en-US" altLang="zh-CN" sz="2500" b="1" dirty="0" err="1">
                <a:latin typeface="Times New Roman" pitchFamily="18" charset="0"/>
                <a:cs typeface="Times New Roman" pitchFamily="18" charset="0"/>
              </a:rPr>
              <a:t>eXecute</a:t>
            </a:r>
            <a:r>
              <a:rPr lang="zh-CN" altLang="en-US" sz="2500" b="1" dirty="0">
                <a:latin typeface="Times New Roman" pitchFamily="18" charset="0"/>
                <a:cs typeface="Times New Roman" pitchFamily="18" charset="0"/>
              </a:rPr>
              <a:t>）技术。</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其他厂商：类似的技术也逐渐被应用于SPARC、DEC Alph</a:t>
            </a:r>
            <a:r>
              <a:rPr lang="en-US" altLang="zh-CN" sz="2500" b="1" dirty="0" err="1">
                <a:latin typeface="Times New Roman" pitchFamily="18" charset="0"/>
                <a:cs typeface="Times New Roman" pitchFamily="18" charset="0"/>
              </a:rPr>
              <a:t>a以及</a:t>
            </a:r>
            <a:r>
              <a:rPr lang="zh-CN" altLang="en-US" sz="2500" b="1" dirty="0">
                <a:latin typeface="Times New Roman" pitchFamily="18" charset="0"/>
                <a:cs typeface="Times New Roman" pitchFamily="18" charset="0"/>
              </a:rPr>
              <a:t>I</a:t>
            </a:r>
            <a:r>
              <a:rPr lang="en-US" altLang="zh-CN" sz="2500" b="1" dirty="0" err="1">
                <a:latin typeface="Times New Roman" pitchFamily="18" charset="0"/>
                <a:cs typeface="Times New Roman" pitchFamily="18" charset="0"/>
              </a:rPr>
              <a:t>BM的PowerPC</a:t>
            </a:r>
            <a:r>
              <a:rPr lang="zh-CN" altLang="en-US" sz="2500" b="1" dirty="0">
                <a:latin typeface="Times New Roman" pitchFamily="18" charset="0"/>
                <a:cs typeface="Times New Roman" pitchFamily="18" charset="0"/>
              </a:rPr>
              <a:t>等处理器中。</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不可执行位保护的应用历史</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Times New Roman" pitchFamily="18" charset="0"/>
                <a:cs typeface="Times New Roman" pitchFamily="18" charset="0"/>
              </a:rPr>
              <a:t>操作系统对不可执行位保护的支持：</a:t>
            </a:r>
            <a:endParaRPr lang="en-US" altLang="zh-CN" sz="28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Windows</a:t>
            </a: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2004</a:t>
            </a:r>
            <a:r>
              <a:rPr lang="zh-CN" altLang="en-US" sz="2500" b="1" dirty="0" smtClean="0">
                <a:latin typeface="Times New Roman" pitchFamily="18" charset="0"/>
                <a:cs typeface="Times New Roman" pitchFamily="18" charset="0"/>
              </a:rPr>
              <a:t>年于</a:t>
            </a:r>
            <a:r>
              <a:rPr lang="en-US" altLang="zh-CN" sz="2500" b="1" dirty="0">
                <a:latin typeface="Times New Roman" pitchFamily="18" charset="0"/>
                <a:cs typeface="Times New Roman" pitchFamily="18" charset="0"/>
              </a:rPr>
              <a:t>Windows XP SP2</a:t>
            </a:r>
            <a:r>
              <a:rPr lang="zh-CN" altLang="en-US" sz="2500" b="1" dirty="0">
                <a:latin typeface="Times New Roman" pitchFamily="18" charset="0"/>
                <a:cs typeface="Times New Roman" pitchFamily="18" charset="0"/>
              </a:rPr>
              <a:t>引入</a:t>
            </a:r>
            <a:r>
              <a:rPr lang="en-US" altLang="zh-CN" sz="2500" b="1" dirty="0">
                <a:latin typeface="Times New Roman" pitchFamily="18" charset="0"/>
                <a:cs typeface="Times New Roman" pitchFamily="18" charset="0"/>
              </a:rPr>
              <a:t>DEP</a:t>
            </a:r>
            <a:r>
              <a:rPr lang="zh-CN" altLang="en-US" sz="2500" b="1" dirty="0">
                <a:latin typeface="Times New Roman" pitchFamily="18" charset="0"/>
                <a:cs typeface="Times New Roman" pitchFamily="18" charset="0"/>
              </a:rPr>
              <a:t>技术，自</a:t>
            </a:r>
            <a:r>
              <a:rPr lang="en-US" altLang="zh-CN" sz="2500" b="1" dirty="0">
                <a:latin typeface="Times New Roman" pitchFamily="18" charset="0"/>
                <a:cs typeface="Times New Roman" pitchFamily="18" charset="0"/>
              </a:rPr>
              <a:t>Windows Vista</a:t>
            </a:r>
            <a:r>
              <a:rPr lang="zh-CN" altLang="en-US" sz="2500" b="1" dirty="0">
                <a:latin typeface="Times New Roman" pitchFamily="18" charset="0"/>
                <a:cs typeface="Times New Roman" pitchFamily="18" charset="0"/>
              </a:rPr>
              <a:t>开始充分发挥作用。</a:t>
            </a:r>
            <a:r>
              <a:rPr lang="en-US" altLang="zh-CN" sz="2500" b="1" dirty="0">
                <a:latin typeface="Times New Roman" pitchFamily="18" charset="0"/>
                <a:cs typeface="Times New Roman" pitchFamily="18" charset="0"/>
              </a:rPr>
              <a:t>DEP</a:t>
            </a:r>
            <a:r>
              <a:rPr lang="zh-CN" altLang="en-US" sz="2500" b="1" dirty="0"/>
              <a:t>主要通过硬件实现，</a:t>
            </a:r>
            <a:r>
              <a:rPr lang="en-US" altLang="zh-CN" sz="2500" b="1" dirty="0"/>
              <a:t>Windows</a:t>
            </a:r>
            <a:r>
              <a:rPr lang="zh-CN" altLang="en-US" sz="2500" b="1" dirty="0"/>
              <a:t>系统也有利用软件实现的途径。</a:t>
            </a:r>
            <a:endParaRPr lang="en-US" altLang="zh-CN" sz="28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Linux – </a:t>
            </a:r>
            <a:r>
              <a:rPr lang="en-US" altLang="zh-CN" sz="2500" b="1" dirty="0" err="1" smtClean="0">
                <a:latin typeface="Times New Roman" pitchFamily="18" charset="0"/>
                <a:cs typeface="Times New Roman" pitchFamily="18" charset="0"/>
              </a:rPr>
              <a:t>PaX</a:t>
            </a:r>
            <a:r>
              <a:rPr lang="zh-CN" altLang="en-US" sz="2500" b="1" dirty="0" smtClean="0">
                <a:latin typeface="Times New Roman" pitchFamily="18" charset="0"/>
                <a:cs typeface="Times New Roman" pitchFamily="18" charset="0"/>
              </a:rPr>
              <a:t>：于</a:t>
            </a:r>
            <a:r>
              <a:rPr lang="en-US" altLang="zh-CN" sz="2500" b="1" dirty="0" smtClean="0">
                <a:latin typeface="Times New Roman" pitchFamily="18" charset="0"/>
                <a:cs typeface="Times New Roman" pitchFamily="18" charset="0"/>
              </a:rPr>
              <a:t>2000</a:t>
            </a:r>
            <a:r>
              <a:rPr lang="zh-CN" altLang="en-US" sz="2500" b="1" dirty="0" smtClean="0">
                <a:latin typeface="Times New Roman" pitchFamily="18" charset="0"/>
                <a:cs typeface="Times New Roman" pitchFamily="18" charset="0"/>
              </a:rPr>
              <a:t>年提出，为了实现内存页面不可执行保护加入的</a:t>
            </a:r>
            <a:r>
              <a:rPr lang="en-US" altLang="zh-CN" sz="2500" b="1" dirty="0" smtClean="0">
                <a:latin typeface="Times New Roman" pitchFamily="18" charset="0"/>
                <a:cs typeface="Times New Roman" pitchFamily="18" charset="0"/>
              </a:rPr>
              <a:t>Linux</a:t>
            </a:r>
            <a:r>
              <a:rPr lang="zh-CN" altLang="en-US" sz="2500" b="1" dirty="0" smtClean="0">
                <a:latin typeface="Times New Roman" pitchFamily="18" charset="0"/>
                <a:cs typeface="Times New Roman" pitchFamily="18" charset="0"/>
              </a:rPr>
              <a:t>内核补丁。</a:t>
            </a:r>
            <a:endParaRPr lang="en-US" altLang="zh-CN" sz="2500" b="1" dirty="0">
              <a:latin typeface="Times New Roman" pitchFamily="18" charset="0"/>
              <a:cs typeface="Times New Roman" pitchFamily="18" charset="0"/>
            </a:endParaRPr>
          </a:p>
          <a:p>
            <a:pPr lvl="1"/>
            <a:r>
              <a:rPr lang="en-US" altLang="zh-CN" sz="2500" b="1" dirty="0" err="1">
                <a:latin typeface="Times New Roman" pitchFamily="18" charset="0"/>
                <a:cs typeface="Times New Roman" pitchFamily="18" charset="0"/>
              </a:rPr>
              <a:t>OpenBSD</a:t>
            </a:r>
            <a:r>
              <a:rPr lang="en-US" altLang="zh-CN" sz="2500" b="1" dirty="0">
                <a:latin typeface="Times New Roman" pitchFamily="18" charset="0"/>
                <a:cs typeface="Times New Roman" pitchFamily="18" charset="0"/>
              </a:rPr>
              <a:t> – </a:t>
            </a:r>
            <a:r>
              <a:rPr lang="en-US" altLang="zh-CN" sz="2500" b="1" dirty="0" smtClean="0">
                <a:latin typeface="Times New Roman" pitchFamily="18" charset="0"/>
                <a:cs typeface="Times New Roman" pitchFamily="18" charset="0"/>
              </a:rPr>
              <a:t>W^X</a:t>
            </a:r>
            <a:r>
              <a:rPr lang="zh-CN" altLang="en-US" sz="2500" b="1" dirty="0" smtClean="0">
                <a:latin typeface="Times New Roman" pitchFamily="18" charset="0"/>
                <a:cs typeface="Times New Roman" pitchFamily="18" charset="0"/>
              </a:rPr>
              <a:t>：于</a:t>
            </a:r>
            <a:r>
              <a:rPr lang="en-US" altLang="zh-CN" sz="2500" b="1" dirty="0" smtClean="0">
                <a:latin typeface="Times New Roman" pitchFamily="18" charset="0"/>
                <a:cs typeface="Times New Roman" pitchFamily="18" charset="0"/>
              </a:rPr>
              <a:t>2003</a:t>
            </a:r>
            <a:r>
              <a:rPr lang="zh-CN" altLang="en-US" sz="2500" b="1" dirty="0" smtClean="0">
                <a:latin typeface="Times New Roman" pitchFamily="18" charset="0"/>
                <a:cs typeface="Times New Roman" pitchFamily="18" charset="0"/>
              </a:rPr>
              <a:t>年发布，在</a:t>
            </a:r>
            <a:r>
              <a:rPr lang="en-US" altLang="zh-CN" sz="2500" b="1" dirty="0" err="1" smtClean="0">
                <a:latin typeface="Times New Roman" pitchFamily="18" charset="0"/>
                <a:cs typeface="Times New Roman" pitchFamily="18" charset="0"/>
              </a:rPr>
              <a:t>OpenBSD</a:t>
            </a:r>
            <a:r>
              <a:rPr lang="en-US" altLang="zh-CN" sz="2500" b="1" dirty="0" smtClean="0">
                <a:latin typeface="Times New Roman" pitchFamily="18" charset="0"/>
                <a:cs typeface="Times New Roman" pitchFamily="18" charset="0"/>
              </a:rPr>
              <a:t> 3.3</a:t>
            </a:r>
            <a:r>
              <a:rPr lang="zh-CN" altLang="en-US" sz="2500" b="1" dirty="0" smtClean="0">
                <a:latin typeface="Times New Roman" pitchFamily="18" charset="0"/>
                <a:cs typeface="Times New Roman" pitchFamily="18" charset="0"/>
              </a:rPr>
              <a:t>中实现。</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不可执行位保护的应用历史</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编译器对不可执行位保护的支持：</a:t>
            </a:r>
            <a:endParaRPr lang="en-US" altLang="zh-CN" sz="2800" b="1" dirty="0">
              <a:latin typeface="+mn-ea"/>
            </a:endParaRPr>
          </a:p>
          <a:p>
            <a:pPr lvl="1"/>
            <a:r>
              <a:rPr lang="en-US" altLang="zh-CN" sz="2500" b="1" dirty="0">
                <a:latin typeface="Times New Roman" panose="02020603050405020304" pitchFamily="18" charset="0"/>
              </a:rPr>
              <a:t>GCC</a:t>
            </a:r>
            <a:r>
              <a:rPr lang="zh-CN" altLang="en-US" sz="2500" b="1" dirty="0">
                <a:latin typeface="Times New Roman" panose="02020603050405020304" pitchFamily="18" charset="0"/>
              </a:rPr>
              <a:t>也加入了数据执行保护策略，默认开启栈的数据执行保护。</a:t>
            </a:r>
            <a:endParaRPr lang="en-US" altLang="zh-CN" sz="2500" b="1" dirty="0">
              <a:latin typeface="Times New Roman" panose="02020603050405020304" pitchFamily="18" charset="0"/>
            </a:endParaRPr>
          </a:p>
          <a:p>
            <a:pPr lvl="1"/>
            <a:r>
              <a:rPr lang="zh-CN" altLang="en-US" sz="2500" b="1" dirty="0">
                <a:latin typeface="Times New Roman" panose="02020603050405020304" pitchFamily="18" charset="0"/>
              </a:rPr>
              <a:t>通过在</a:t>
            </a:r>
            <a:r>
              <a:rPr lang="en-US" altLang="zh-CN" sz="2500" b="1" dirty="0">
                <a:latin typeface="Times New Roman" panose="02020603050405020304" pitchFamily="18" charset="0"/>
              </a:rPr>
              <a:t>GCC</a:t>
            </a:r>
            <a:r>
              <a:rPr lang="zh-CN" altLang="en-US" sz="2500" b="1" dirty="0">
                <a:latin typeface="Times New Roman" panose="02020603050405020304" pitchFamily="18" charset="0"/>
              </a:rPr>
              <a:t>命令中添加</a:t>
            </a:r>
            <a:r>
              <a:rPr lang="en-US" altLang="zh-CN" sz="2500" b="1" dirty="0">
                <a:latin typeface="Times New Roman" panose="02020603050405020304" pitchFamily="18" charset="0"/>
              </a:rPr>
              <a:t>-z </a:t>
            </a:r>
            <a:r>
              <a:rPr lang="en-US" altLang="zh-CN" sz="2500" b="1" dirty="0" err="1">
                <a:latin typeface="Times New Roman" panose="02020603050405020304" pitchFamily="18" charset="0"/>
              </a:rPr>
              <a:t>execstack</a:t>
            </a:r>
            <a:r>
              <a:rPr lang="zh-CN" altLang="en-US" sz="2500" b="1" dirty="0">
                <a:latin typeface="Times New Roman" panose="02020603050405020304" pitchFamily="18" charset="0"/>
              </a:rPr>
              <a:t>关闭栈的数据执行保护。</a:t>
            </a:r>
            <a:endParaRPr lang="en-US" altLang="zh-CN" sz="2500" b="1" dirty="0">
              <a:latin typeface="Times New Roman" panose="02020603050405020304"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不可执行位保护的应用历史</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其他支持：</a:t>
            </a:r>
            <a:endParaRPr lang="en-US" altLang="zh-CN" sz="2800" b="1" dirty="0">
              <a:latin typeface="+mn-ea"/>
            </a:endParaRPr>
          </a:p>
          <a:p>
            <a:pPr lvl="1"/>
            <a:r>
              <a:rPr lang="zh-CN" altLang="en-US" sz="2500" b="1" dirty="0">
                <a:latin typeface="Times New Roman" panose="02020603050405020304" pitchFamily="18" charset="0"/>
              </a:rPr>
              <a:t>从</a:t>
            </a:r>
            <a:r>
              <a:rPr lang="en-US" altLang="zh-CN" sz="2500" b="1" dirty="0">
                <a:latin typeface="Times New Roman" panose="02020603050405020304" pitchFamily="18" charset="0"/>
              </a:rPr>
              <a:t>Visual Studio 2005</a:t>
            </a:r>
            <a:r>
              <a:rPr lang="zh-CN" altLang="en-US" sz="2500" b="1" dirty="0">
                <a:latin typeface="Times New Roman" panose="02020603050405020304" pitchFamily="18" charset="0"/>
              </a:rPr>
              <a:t>起开始支持</a:t>
            </a:r>
            <a:r>
              <a:rPr lang="en-US" altLang="zh-CN" sz="2500" b="1" dirty="0">
                <a:latin typeface="Times New Roman" panose="02020603050405020304" pitchFamily="18" charset="0"/>
              </a:rPr>
              <a:t>NXCOMPAT</a:t>
            </a:r>
            <a:r>
              <a:rPr lang="zh-CN" altLang="en-US" sz="2500" b="1" dirty="0">
                <a:latin typeface="Times New Roman" panose="02020603050405020304" pitchFamily="18" charset="0"/>
              </a:rPr>
              <a:t>。</a:t>
            </a:r>
            <a:endParaRPr lang="en-US" altLang="zh-CN" sz="2500" b="1" dirty="0">
              <a:latin typeface="Times New Roman" panose="02020603050405020304" pitchFamily="18" charset="0"/>
            </a:endParaRPr>
          </a:p>
          <a:p>
            <a:pPr lvl="2"/>
            <a:r>
              <a:rPr lang="en-US" altLang="zh-CN" sz="2200" b="1" dirty="0">
                <a:latin typeface="Times New Roman" panose="02020603050405020304" pitchFamily="18" charset="0"/>
              </a:rPr>
              <a:t>NXCOMPAT</a:t>
            </a:r>
            <a:r>
              <a:rPr lang="zh-CN" altLang="en-US" sz="2200" b="1" dirty="0">
                <a:latin typeface="Times New Roman" panose="02020603050405020304" pitchFamily="18" charset="0"/>
              </a:rPr>
              <a:t>是一个链接（</a:t>
            </a:r>
            <a:r>
              <a:rPr lang="en-US" altLang="zh-CN" sz="2200" b="1" dirty="0">
                <a:latin typeface="Times New Roman" panose="02020603050405020304" pitchFamily="18" charset="0"/>
              </a:rPr>
              <a:t>LINK</a:t>
            </a:r>
            <a:r>
              <a:rPr lang="zh-CN" altLang="en-US" sz="2200" b="1" dirty="0">
                <a:latin typeface="Times New Roman" panose="02020603050405020304" pitchFamily="18" charset="0"/>
              </a:rPr>
              <a:t>）选项，默认情况下，</a:t>
            </a:r>
            <a:r>
              <a:rPr lang="en-US" altLang="zh-CN" sz="2200" b="1" dirty="0">
                <a:latin typeface="Times New Roman" panose="02020603050405020304" pitchFamily="18" charset="0"/>
              </a:rPr>
              <a:t>/NXCOMPAT </a:t>
            </a:r>
            <a:r>
              <a:rPr lang="zh-CN" altLang="en-US" sz="2200" b="1" dirty="0">
                <a:latin typeface="Times New Roman" panose="02020603050405020304" pitchFamily="18" charset="0"/>
              </a:rPr>
              <a:t>处于打开状态。</a:t>
            </a:r>
            <a:endParaRPr lang="en-US" altLang="zh-CN" sz="2200" b="1" dirty="0">
              <a:latin typeface="Times New Roman" panose="02020603050405020304" pitchFamily="18" charset="0"/>
            </a:endParaRPr>
          </a:p>
          <a:p>
            <a:pPr lvl="2"/>
            <a:r>
              <a:rPr lang="en-US" altLang="zh-CN" sz="2200" b="1" dirty="0">
                <a:latin typeface="Times New Roman" panose="02020603050405020304" pitchFamily="18" charset="0"/>
              </a:rPr>
              <a:t>/NXCOMPAT:NO </a:t>
            </a:r>
            <a:r>
              <a:rPr lang="zh-CN" altLang="en-US" sz="2200" b="1" dirty="0">
                <a:latin typeface="Times New Roman" panose="02020603050405020304" pitchFamily="18" charset="0"/>
              </a:rPr>
              <a:t>可用于将可执行文件显式指定为与数据执行保护不兼容。</a:t>
            </a:r>
            <a:endParaRPr lang="en-US" altLang="zh-CN" sz="22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不可执行位保护的常用名称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Times New Roman" pitchFamily="18" charset="0"/>
                <a:cs typeface="Times New Roman" pitchFamily="18" charset="0"/>
              </a:rPr>
              <a:t>由于许多厂商都陆续推出支持不可执行位保护的产品，这些产品处于计算机系统的不同层次，他们对不可执行位保护的称呼也有所不同。</a:t>
            </a:r>
            <a:endParaRPr lang="en-US" altLang="zh-CN" sz="28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其中，不可执行位保护主要有以下几种名称：</a:t>
            </a:r>
            <a:endParaRPr lang="en-US" altLang="zh-CN" sz="28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DEP</a:t>
            </a:r>
            <a:r>
              <a:rPr lang="zh-CN" altLang="en-US" sz="2500" b="1" dirty="0">
                <a:latin typeface="Times New Roman" pitchFamily="18" charset="0"/>
                <a:cs typeface="Times New Roman" pitchFamily="18" charset="0"/>
              </a:rPr>
              <a:t>（</a:t>
            </a:r>
            <a:r>
              <a:rPr lang="en-US" altLang="zh-CN" sz="2500" b="1" dirty="0">
                <a:latin typeface="Times New Roman" pitchFamily="18" charset="0"/>
                <a:cs typeface="Times New Roman" pitchFamily="18" charset="0"/>
              </a:rPr>
              <a:t> Data Execution Prevention </a:t>
            </a:r>
            <a:r>
              <a:rPr lang="zh-CN" altLang="en-US" sz="2500" b="1" dirty="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NX</a:t>
            </a:r>
            <a:r>
              <a:rPr lang="zh-CN" altLang="en-US" sz="2500" b="1" dirty="0">
                <a:latin typeface="Times New Roman" pitchFamily="18" charset="0"/>
                <a:cs typeface="Times New Roman" pitchFamily="18" charset="0"/>
              </a:rPr>
              <a:t>（</a:t>
            </a:r>
            <a:r>
              <a:rPr lang="en-US" altLang="zh-CN" sz="2500" b="1" dirty="0">
                <a:latin typeface="Times New Roman" pitchFamily="18" charset="0"/>
                <a:cs typeface="Times New Roman" pitchFamily="18" charset="0"/>
              </a:rPr>
              <a:t>No </a:t>
            </a:r>
            <a:r>
              <a:rPr lang="en-US" altLang="zh-CN" sz="2500" b="1" dirty="0" err="1">
                <a:latin typeface="Times New Roman" pitchFamily="18" charset="0"/>
                <a:cs typeface="Times New Roman" pitchFamily="18" charset="0"/>
              </a:rPr>
              <a:t>eXecute</a:t>
            </a:r>
            <a:r>
              <a:rPr lang="zh-CN" altLang="en-US" sz="2500" b="1" dirty="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a:p>
            <a:pPr lvl="1"/>
            <a:r>
              <a:rPr lang="en-US" altLang="zh-CN" sz="2500" b="1" dirty="0" smtClean="0">
                <a:latin typeface="Times New Roman" pitchFamily="18" charset="0"/>
                <a:cs typeface="Times New Roman" pitchFamily="18" charset="0"/>
              </a:rPr>
              <a:t>W^X</a:t>
            </a:r>
            <a:r>
              <a:rPr lang="zh-CN" altLang="en-US" sz="2500" b="1" dirty="0" smtClean="0">
                <a:latin typeface="Times New Roman" pitchFamily="18" charset="0"/>
                <a:cs typeface="Times New Roman" pitchFamily="18" charset="0"/>
              </a:rPr>
              <a:t>（</a:t>
            </a:r>
            <a:r>
              <a:rPr lang="en-US" altLang="zh-CN" sz="2500" b="1" dirty="0" smtClean="0">
                <a:latin typeface="Times New Roman" pitchFamily="18" charset="0"/>
                <a:cs typeface="Times New Roman" pitchFamily="18" charset="0"/>
              </a:rPr>
              <a:t>Write ^ </a:t>
            </a:r>
            <a:r>
              <a:rPr lang="en-US" altLang="zh-CN" sz="2500" b="1" dirty="0" err="1" smtClean="0">
                <a:latin typeface="Times New Roman" pitchFamily="18" charset="0"/>
                <a:cs typeface="Times New Roman" pitchFamily="18" charset="0"/>
              </a:rPr>
              <a:t>eXecute</a:t>
            </a:r>
            <a:r>
              <a:rPr lang="zh-CN" altLang="en-US" sz="2500" b="1" dirty="0" smtClean="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不可执行位保护的常用名称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Times New Roman" pitchFamily="18" charset="0"/>
                <a:cs typeface="Times New Roman" pitchFamily="18" charset="0"/>
              </a:rPr>
              <a:t>不可执行位保护：</a:t>
            </a:r>
            <a:r>
              <a:rPr lang="en-US" altLang="zh-CN" sz="2800" b="1" dirty="0">
                <a:latin typeface="Times New Roman" pitchFamily="18" charset="0"/>
                <a:cs typeface="Times New Roman" pitchFamily="18" charset="0"/>
              </a:rPr>
              <a:t>NX</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No </a:t>
            </a:r>
            <a:r>
              <a:rPr lang="en-US" altLang="zh-CN" sz="2800" b="1" dirty="0" err="1">
                <a:latin typeface="Times New Roman" pitchFamily="18" charset="0"/>
                <a:cs typeface="Times New Roman" pitchFamily="18" charset="0"/>
              </a:rPr>
              <a:t>eXecute</a:t>
            </a:r>
            <a:r>
              <a:rPr lang="zh-CN" altLang="en-US"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W^X</a:t>
            </a:r>
            <a:r>
              <a:rPr lang="zh-CN" altLang="en-US" sz="2800" b="1" dirty="0" smtClean="0">
                <a:latin typeface="Times New Roman" pitchFamily="18" charset="0"/>
                <a:cs typeface="Times New Roman" pitchFamily="18" charset="0"/>
              </a:rPr>
              <a:t>（写或不可执行），</a:t>
            </a:r>
            <a:r>
              <a:rPr lang="zh-CN" altLang="en-US" sz="2800" b="1" dirty="0">
                <a:latin typeface="Times New Roman" pitchFamily="18" charset="0"/>
                <a:cs typeface="Times New Roman" pitchFamily="18" charset="0"/>
              </a:rPr>
              <a:t>是处理器厂商的称呼。</a:t>
            </a:r>
            <a:endParaRPr lang="en-US" altLang="zh-CN" sz="2800" b="1" dirty="0">
              <a:latin typeface="Times New Roman" pitchFamily="18" charset="0"/>
              <a:cs typeface="Times New Roman" pitchFamily="18" charset="0"/>
            </a:endParaRPr>
          </a:p>
          <a:p>
            <a:r>
              <a:rPr lang="en-US" altLang="zh-CN" sz="2800" b="1" dirty="0">
                <a:latin typeface="Times New Roman" pitchFamily="18" charset="0"/>
                <a:cs typeface="Times New Roman" pitchFamily="18" charset="0"/>
              </a:rPr>
              <a:t>DEP</a:t>
            </a:r>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(Data Execution </a:t>
            </a:r>
            <a:r>
              <a:rPr lang="en-US" altLang="zh-CN" sz="2800" b="1" dirty="0">
                <a:solidFill>
                  <a:srgbClr val="FF0000"/>
                </a:solidFill>
                <a:latin typeface="Times New Roman" pitchFamily="18" charset="0"/>
                <a:cs typeface="Times New Roman" pitchFamily="18" charset="0"/>
              </a:rPr>
              <a:t>Prevention</a:t>
            </a:r>
            <a:r>
              <a:rPr lang="zh-CN" altLang="en-US" sz="2800" b="1" dirty="0">
                <a:latin typeface="Times New Roman" pitchFamily="18" charset="0"/>
                <a:cs typeface="Times New Roman" pitchFamily="18" charset="0"/>
              </a:rPr>
              <a:t>，数据执行</a:t>
            </a:r>
            <a:r>
              <a:rPr lang="zh-CN" altLang="en-US" sz="2800" b="1" dirty="0">
                <a:solidFill>
                  <a:srgbClr val="FF0000"/>
                </a:solidFill>
                <a:latin typeface="Times New Roman" pitchFamily="18" charset="0"/>
                <a:cs typeface="Times New Roman" pitchFamily="18" charset="0"/>
              </a:rPr>
              <a:t>保护</a:t>
            </a: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，是</a:t>
            </a:r>
            <a:r>
              <a:rPr lang="en-US" altLang="zh-CN" sz="2800" b="1" dirty="0">
                <a:latin typeface="Times New Roman" pitchFamily="18" charset="0"/>
                <a:cs typeface="Times New Roman" pitchFamily="18" charset="0"/>
              </a:rPr>
              <a:t>Windows</a:t>
            </a:r>
            <a:r>
              <a:rPr lang="zh-CN" altLang="en-US" sz="2800" b="1" dirty="0">
                <a:latin typeface="Times New Roman" pitchFamily="18" charset="0"/>
                <a:cs typeface="Times New Roman" pitchFamily="18" charset="0"/>
              </a:rPr>
              <a:t>操作系统对不可执行位保护的称呼，是最为常见的一种称呼。</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注意</a:t>
            </a:r>
            <a:r>
              <a:rPr lang="en-US" altLang="zh-CN" sz="2500" b="1" dirty="0">
                <a:latin typeface="Times New Roman" pitchFamily="18" charset="0"/>
                <a:cs typeface="Times New Roman" pitchFamily="18" charset="0"/>
              </a:rPr>
              <a:t>DEP</a:t>
            </a:r>
            <a:r>
              <a:rPr lang="zh-CN" altLang="en-US" sz="2500" b="1" dirty="0">
                <a:latin typeface="Times New Roman" pitchFamily="18" charset="0"/>
                <a:cs typeface="Times New Roman" pitchFamily="18" charset="0"/>
              </a:rPr>
              <a:t>的本意是指数据执行阻止，即阻止数据的执行。但是在中文翻译中，大家习惯性的称之为数据执行保护。将</a:t>
            </a:r>
            <a:r>
              <a:rPr lang="en-US" altLang="zh-CN" sz="2500" b="1" dirty="0">
                <a:latin typeface="Times New Roman" pitchFamily="18" charset="0"/>
                <a:cs typeface="Times New Roman" pitchFamily="18" charset="0"/>
              </a:rPr>
              <a:t>Prevention</a:t>
            </a:r>
            <a:r>
              <a:rPr lang="zh-CN" altLang="en-US" sz="2500" b="1" dirty="0">
                <a:latin typeface="Times New Roman" pitchFamily="18" charset="0"/>
                <a:cs typeface="Times New Roman" pitchFamily="18" charset="0"/>
              </a:rPr>
              <a:t>翻译成了</a:t>
            </a:r>
            <a:r>
              <a:rPr lang="en-US" altLang="zh-CN" sz="2500" b="1" dirty="0">
                <a:latin typeface="Times New Roman" pitchFamily="18" charset="0"/>
                <a:cs typeface="Times New Roman" pitchFamily="18" charset="0"/>
              </a:rPr>
              <a:t>Protection</a:t>
            </a:r>
            <a:r>
              <a:rPr lang="zh-CN" altLang="en-US" sz="2500" b="1" dirty="0">
                <a:latin typeface="Times New Roman" pitchFamily="18" charset="0"/>
                <a:cs typeface="Times New Roman" pitchFamily="18" charset="0"/>
              </a:rPr>
              <a:t>，数据执行阻止变成了数据执行保护，好像是要保护数据执行一样。大家一定要注意其中的区别。</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不可执行位保护的理想情况</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理论上，不可执行位保护将所有系统以外的输入都当做是数据，都是不可执行的，从而彻底的消除了代码注入攻击。</a:t>
            </a:r>
            <a:endParaRPr lang="en-US" altLang="zh-CN" sz="2800" b="1" dirty="0">
              <a:latin typeface="+mn-ea"/>
            </a:endParaRPr>
          </a:p>
          <a:p>
            <a:pPr lvl="1"/>
            <a:r>
              <a:rPr lang="zh-CN" altLang="en-US" sz="2500" b="1" dirty="0">
                <a:latin typeface="+mn-ea"/>
              </a:rPr>
              <a:t>代码注入攻击的本质就是从外部向系统中注入一段可以执行的恶意数据。</a:t>
            </a:r>
            <a:endParaRPr lang="en-US" altLang="zh-CN" sz="2500" b="1" dirty="0">
              <a:latin typeface="+mn-ea"/>
            </a:endParaRPr>
          </a:p>
          <a:p>
            <a:pPr lvl="1"/>
            <a:r>
              <a:rPr lang="zh-CN" altLang="en-US" sz="2500" b="1" dirty="0">
                <a:latin typeface="+mn-ea"/>
              </a:rPr>
              <a:t>不可执行位保护从本质上防御了代码注入攻击。</a:t>
            </a:r>
            <a:endParaRPr lang="en-US" altLang="zh-CN" sz="2500" b="1" dirty="0">
              <a:latin typeface="+mn-ea"/>
            </a:endParaRPr>
          </a:p>
          <a:p>
            <a:r>
              <a:rPr lang="zh-CN" altLang="en-US" sz="2800" b="1" dirty="0">
                <a:latin typeface="+mn-ea"/>
              </a:rPr>
              <a:t>因此，自从不可执行位保护被提出之后，学术界就认为代码注入攻击已经被解决了，在学术上已经没有继续研究的价值了。</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不可执行位保护的代价</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实现不可执行位保护的代价：</a:t>
            </a:r>
            <a:endParaRPr lang="en-US" altLang="zh-CN" sz="2800" b="1" dirty="0">
              <a:latin typeface="+mn-ea"/>
            </a:endParaRPr>
          </a:p>
          <a:p>
            <a:pPr lvl="1"/>
            <a:r>
              <a:rPr lang="zh-CN" altLang="en-US" sz="2500" b="1" dirty="0">
                <a:latin typeface="+mn-ea"/>
              </a:rPr>
              <a:t>复杂度低，性能损耗很小，兼容性要求也不高</a:t>
            </a:r>
            <a:endParaRPr lang="en-US" altLang="zh-CN" sz="2500" b="1" dirty="0">
              <a:latin typeface="+mn-ea"/>
            </a:endParaRPr>
          </a:p>
          <a:p>
            <a:pPr lvl="1"/>
            <a:r>
              <a:rPr lang="zh-CN" altLang="en-US" sz="2500" b="1" dirty="0">
                <a:latin typeface="+mn-ea"/>
              </a:rPr>
              <a:t>需要处理器、操作系统、编译器等的支持，</a:t>
            </a:r>
            <a:endParaRPr lang="en-US" altLang="zh-CN" sz="2500" b="1" dirty="0">
              <a:latin typeface="+mn-ea"/>
            </a:endParaRPr>
          </a:p>
          <a:p>
            <a:pPr lvl="1"/>
            <a:r>
              <a:rPr lang="zh-CN" altLang="en-US" sz="2500" b="1" dirty="0">
                <a:latin typeface="+mn-ea"/>
              </a:rPr>
              <a:t>原始的计算机系统中，就有内存页，内存页中原本就有可读、可写的属性</a:t>
            </a:r>
            <a:r>
              <a:rPr lang="zh-CN" altLang="en-US" sz="2500" b="1" dirty="0" smtClean="0">
                <a:latin typeface="+mn-ea"/>
              </a:rPr>
              <a:t>。</a:t>
            </a:r>
            <a:r>
              <a:rPr lang="zh-CN" altLang="en-US" sz="2400" b="1" dirty="0" smtClean="0">
                <a:latin typeface="+mn-ea"/>
              </a:rPr>
              <a:t>在内存页中增加一个可执行的属性的代价是很小的，基本上可以复用原来的机制</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不可执行位保护分析</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不可执行位保护是一种非常好的防御方法，具有许多的优点：</a:t>
            </a:r>
            <a:endParaRPr lang="en-US" altLang="zh-CN" sz="2800" b="1" dirty="0" smtClean="0">
              <a:latin typeface="+mn-ea"/>
            </a:endParaRPr>
          </a:p>
          <a:p>
            <a:pPr lvl="1"/>
            <a:r>
              <a:rPr lang="zh-CN" altLang="en-US" sz="2500" b="1" dirty="0" smtClean="0">
                <a:latin typeface="+mn-ea"/>
              </a:rPr>
              <a:t>防御效果极好，能够从理论上彻底解决代码注入攻击。</a:t>
            </a:r>
            <a:endParaRPr lang="en-US" altLang="zh-CN" sz="2500" b="1" dirty="0" smtClean="0">
              <a:latin typeface="+mn-ea"/>
            </a:endParaRPr>
          </a:p>
          <a:p>
            <a:pPr lvl="1"/>
            <a:r>
              <a:rPr lang="zh-CN" altLang="en-US" sz="2500" b="1" dirty="0" smtClean="0">
                <a:latin typeface="+mn-ea"/>
              </a:rPr>
              <a:t>实现代价很小。原理简单，设计复杂性低，可以复用以前的机制，性能损耗低，兼容性要求不高。</a:t>
            </a:r>
            <a:endParaRPr lang="en-US" altLang="zh-CN" sz="2500" b="1" dirty="0" smtClean="0">
              <a:latin typeface="+mn-ea"/>
            </a:endParaRPr>
          </a:p>
          <a:p>
            <a:r>
              <a:rPr lang="zh-CN" altLang="en-US" sz="2800" b="1" dirty="0" smtClean="0">
                <a:latin typeface="+mn-ea"/>
              </a:rPr>
              <a:t>因此，不可执行位保护被所有主流计算机厂商所采用，所有主流的商用计算机都支持不可执行位保护机制。</a:t>
            </a:r>
            <a:endParaRPr lang="en-US" altLang="zh-CN" sz="2800" b="1" dirty="0" smtClean="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构造恶意代码</a:t>
            </a:r>
          </a:p>
        </p:txBody>
      </p:sp>
      <p:sp>
        <p:nvSpPr>
          <p:cNvPr id="3" name="内容占位符 2"/>
          <p:cNvSpPr>
            <a:spLocks noGrp="1"/>
          </p:cNvSpPr>
          <p:nvPr>
            <p:ph sz="quarter" idx="1"/>
          </p:nvPr>
        </p:nvSpPr>
        <p:spPr/>
        <p:txBody>
          <a:bodyPr>
            <a:normAutofit/>
          </a:bodyPr>
          <a:lstStyle/>
          <a:p>
            <a:r>
              <a:rPr lang="zh-CN" altLang="en-US" sz="2800" b="1" dirty="0"/>
              <a:t>在代码注入攻击中，要求注入的恶意代码能够直接被系统</a:t>
            </a:r>
            <a:r>
              <a:rPr lang="zh-CN" altLang="en-US" sz="2800" b="1" dirty="0">
                <a:solidFill>
                  <a:srgbClr val="FF0000"/>
                </a:solidFill>
              </a:rPr>
              <a:t>执行</a:t>
            </a:r>
            <a:r>
              <a:rPr lang="zh-CN" altLang="en-US" sz="2800" b="1" dirty="0"/>
              <a:t>，并且具备一定的</a:t>
            </a:r>
            <a:r>
              <a:rPr lang="zh-CN" altLang="en-US" sz="2800" b="1" dirty="0">
                <a:solidFill>
                  <a:srgbClr val="FF0000"/>
                </a:solidFill>
              </a:rPr>
              <a:t>功能</a:t>
            </a:r>
            <a:r>
              <a:rPr lang="zh-CN" altLang="en-US" sz="2800" b="1" dirty="0"/>
              <a:t>。</a:t>
            </a:r>
            <a:endParaRPr lang="en-US" altLang="zh-CN" sz="2800" b="1" dirty="0"/>
          </a:p>
          <a:p>
            <a:r>
              <a:rPr lang="zh-CN" altLang="en-US" sz="2800" b="1" dirty="0"/>
              <a:t>因此，恶意代码（</a:t>
            </a:r>
            <a:r>
              <a:rPr lang="en-US" altLang="zh-CN" sz="2800" b="1" dirty="0" err="1"/>
              <a:t>shellcode</a:t>
            </a:r>
            <a:r>
              <a:rPr lang="zh-CN" altLang="en-US" sz="2800" b="1" dirty="0"/>
              <a:t>）需要精心的构造：</a:t>
            </a:r>
            <a:endParaRPr lang="en-US" altLang="zh-CN" sz="2800" b="1" dirty="0"/>
          </a:p>
          <a:p>
            <a:pPr lvl="1"/>
            <a:r>
              <a:rPr lang="zh-CN" altLang="en-US" sz="2500" b="1" dirty="0"/>
              <a:t>恶意代码应该具备一定的功能，能够实现攻击者预期的攻击目标。</a:t>
            </a:r>
            <a:endParaRPr lang="en-US" altLang="zh-CN" sz="2500" b="1" dirty="0"/>
          </a:p>
          <a:p>
            <a:pPr lvl="1"/>
            <a:r>
              <a:rPr lang="zh-CN" altLang="en-US" sz="2500" b="1" dirty="0"/>
              <a:t>恶意代码是可执行的二进制机器码，能够直接被系统识别和运行。</a:t>
            </a:r>
            <a:endParaRPr lang="en-US" altLang="zh-CN" sz="2500" b="1" dirty="0"/>
          </a:p>
          <a:p>
            <a:pPr lvl="1"/>
            <a:r>
              <a:rPr lang="zh-CN" altLang="en-US" sz="2500" b="1" dirty="0"/>
              <a:t>需要考虑计算机平台的兼容性。如指令集兼容性，</a:t>
            </a:r>
            <a:r>
              <a:rPr lang="en-US" altLang="zh-CN" sz="2500" b="1" dirty="0"/>
              <a:t>32</a:t>
            </a:r>
            <a:r>
              <a:rPr lang="zh-CN" altLang="en-US" sz="2500" b="1" dirty="0"/>
              <a:t>位还是</a:t>
            </a:r>
            <a:r>
              <a:rPr lang="en-US" altLang="zh-CN" sz="2500" b="1" dirty="0"/>
              <a:t>64</a:t>
            </a:r>
            <a:r>
              <a:rPr lang="zh-CN" altLang="en-US" sz="2500" b="1" dirty="0"/>
              <a:t>位，大尾端还是小尾端等。</a:t>
            </a:r>
            <a:endParaRPr lang="en-US" altLang="zh-CN" sz="25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不可执行位保护分析</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虽然不可执行位保护很美好，但是现实中是不存在百分百的完美的。</a:t>
            </a:r>
            <a:endParaRPr lang="en-US" altLang="zh-CN" sz="2800" b="1" dirty="0">
              <a:latin typeface="+mn-ea"/>
            </a:endParaRPr>
          </a:p>
          <a:p>
            <a:r>
              <a:rPr lang="zh-CN" altLang="en-US" sz="2800" b="1" dirty="0"/>
              <a:t>百分百的安全是永远都不可能达到的。</a:t>
            </a:r>
            <a:endParaRPr lang="en-US" altLang="zh-CN" sz="2800" b="1" dirty="0"/>
          </a:p>
          <a:p>
            <a:r>
              <a:rPr lang="zh-CN" altLang="en-US" sz="2800" b="1" dirty="0" smtClean="0">
                <a:latin typeface="+mn-ea"/>
              </a:rPr>
              <a:t>不可执行位保护依然存在一些缺陷：</a:t>
            </a:r>
            <a:endParaRPr lang="en-US" altLang="zh-CN" sz="2800" b="1" dirty="0" smtClean="0">
              <a:latin typeface="+mn-ea"/>
            </a:endParaRPr>
          </a:p>
          <a:p>
            <a:pPr lvl="1"/>
            <a:r>
              <a:rPr lang="zh-CN" altLang="en-US" sz="2500" b="1" dirty="0" smtClean="0">
                <a:latin typeface="+mn-ea"/>
              </a:rPr>
              <a:t>前提</a:t>
            </a:r>
            <a:r>
              <a:rPr lang="zh-CN" altLang="en-US" sz="2500" b="1" dirty="0">
                <a:latin typeface="+mn-ea"/>
              </a:rPr>
              <a:t>假设并</a:t>
            </a:r>
            <a:r>
              <a:rPr lang="zh-CN" altLang="en-US" sz="2500" b="1" dirty="0" smtClean="0">
                <a:latin typeface="+mn-ea"/>
              </a:rPr>
              <a:t>不完全符合实际，实际</a:t>
            </a:r>
            <a:r>
              <a:rPr lang="zh-CN" altLang="en-US" sz="2500" b="1" dirty="0">
                <a:latin typeface="+mn-ea"/>
              </a:rPr>
              <a:t>中系统的</a:t>
            </a:r>
            <a:r>
              <a:rPr lang="zh-CN" altLang="en-US" sz="2500" b="1" dirty="0" smtClean="0">
                <a:latin typeface="+mn-ea"/>
              </a:rPr>
              <a:t>输入数据包含少量的代码和指令</a:t>
            </a:r>
            <a:r>
              <a:rPr lang="zh-CN" altLang="en-US" sz="2500" b="1" dirty="0">
                <a:latin typeface="+mn-ea"/>
              </a:rPr>
              <a:t>。</a:t>
            </a:r>
            <a:endParaRPr lang="en-US" altLang="zh-CN" sz="2200" b="1" dirty="0">
              <a:latin typeface="+mn-ea"/>
            </a:endParaRPr>
          </a:p>
          <a:p>
            <a:pPr lvl="2"/>
            <a:r>
              <a:rPr lang="zh-CN" altLang="en-US" sz="2200" b="1" dirty="0">
                <a:latin typeface="+mn-ea"/>
              </a:rPr>
              <a:t>脚本，即时编译（</a:t>
            </a:r>
            <a:r>
              <a:rPr lang="en-US" altLang="zh-CN" sz="2200" b="1" dirty="0">
                <a:latin typeface="+mn-ea"/>
              </a:rPr>
              <a:t>Java</a:t>
            </a:r>
            <a:r>
              <a:rPr lang="zh-CN" altLang="en-US" sz="2200" b="1" dirty="0">
                <a:latin typeface="+mn-ea"/>
              </a:rPr>
              <a:t>虚拟机，</a:t>
            </a:r>
            <a:r>
              <a:rPr lang="en-US" altLang="zh-CN" sz="2200" b="1" dirty="0">
                <a:latin typeface="+mn-ea"/>
              </a:rPr>
              <a:t>Python</a:t>
            </a:r>
            <a:r>
              <a:rPr lang="zh-CN" altLang="en-US" sz="2200" b="1" dirty="0">
                <a:latin typeface="+mn-ea"/>
              </a:rPr>
              <a:t>解释器等），安装程序</a:t>
            </a:r>
            <a:endParaRPr lang="en-US" altLang="zh-CN" sz="2200" b="1" dirty="0">
              <a:latin typeface="+mn-ea"/>
            </a:endParaRPr>
          </a:p>
          <a:p>
            <a:pPr lvl="1"/>
            <a:r>
              <a:rPr lang="zh-CN" altLang="en-US" sz="2500" b="1" dirty="0">
                <a:latin typeface="+mn-ea"/>
              </a:rPr>
              <a:t>兼容性</a:t>
            </a:r>
            <a:r>
              <a:rPr lang="zh-CN" altLang="en-US" sz="2500" b="1" dirty="0" smtClean="0">
                <a:latin typeface="+mn-ea"/>
              </a:rPr>
              <a:t>问题。存在一些老旧的程序，不支持不可执行位保护。</a:t>
            </a:r>
            <a:endParaRPr lang="en-US" altLang="zh-CN" sz="2500" b="1" dirty="0">
              <a:latin typeface="+mn-ea"/>
            </a:endParaRPr>
          </a:p>
          <a:p>
            <a:pPr lvl="1"/>
            <a:r>
              <a:rPr lang="zh-CN" altLang="en-US" sz="2500" b="1" dirty="0" smtClean="0">
                <a:latin typeface="+mn-ea"/>
              </a:rPr>
              <a:t>可以使用新的攻击方法绕过不可执行位保护。</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不可执行位保护的绕过方法</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攻击者很难直接攻破不可执行位保护，只能通过一些间接的方式绕过不可执行位保护。</a:t>
            </a:r>
            <a:endParaRPr lang="en-US" altLang="zh-CN" sz="2800" b="1" dirty="0">
              <a:latin typeface="+mn-ea"/>
            </a:endParaRPr>
          </a:p>
          <a:p>
            <a:pPr lvl="1"/>
            <a:r>
              <a:rPr lang="zh-CN" altLang="en-US" sz="2500" b="1" dirty="0" smtClean="0">
                <a:latin typeface="+mn-ea"/>
              </a:rPr>
              <a:t>利用合法的指令输入通道，直接向系统中注入恶意代码，如安装程序等。</a:t>
            </a:r>
            <a:endParaRPr lang="en-US" altLang="zh-CN" sz="2500" b="1" dirty="0" smtClean="0">
              <a:latin typeface="+mn-ea"/>
            </a:endParaRPr>
          </a:p>
          <a:p>
            <a:pPr lvl="1"/>
            <a:r>
              <a:rPr lang="zh-CN" altLang="en-US" sz="2500" b="1" dirty="0" smtClean="0">
                <a:latin typeface="+mn-ea"/>
              </a:rPr>
              <a:t>利用</a:t>
            </a:r>
            <a:r>
              <a:rPr lang="zh-CN" altLang="en-US" sz="2500" b="1" dirty="0">
                <a:latin typeface="+mn-ea"/>
              </a:rPr>
              <a:t>即时编译</a:t>
            </a:r>
            <a:r>
              <a:rPr lang="en-US" altLang="zh-CN" sz="2500" b="1" dirty="0">
                <a:latin typeface="+mn-ea"/>
              </a:rPr>
              <a:t>JIT</a:t>
            </a:r>
            <a:r>
              <a:rPr lang="zh-CN" altLang="en-US" sz="2500" b="1" dirty="0">
                <a:latin typeface="+mn-ea"/>
              </a:rPr>
              <a:t>，直接向系统注入可执行</a:t>
            </a:r>
            <a:r>
              <a:rPr lang="zh-CN" altLang="en-US" sz="2500" b="1" dirty="0" smtClean="0">
                <a:latin typeface="+mn-ea"/>
              </a:rPr>
              <a:t>的脚本，如</a:t>
            </a:r>
            <a:r>
              <a:rPr lang="en-US" altLang="zh-CN" sz="2500" b="1" dirty="0" smtClean="0">
                <a:latin typeface="+mn-ea"/>
              </a:rPr>
              <a:t>SQL</a:t>
            </a:r>
            <a:r>
              <a:rPr lang="zh-CN" altLang="en-US" sz="2500" b="1" dirty="0" smtClean="0">
                <a:latin typeface="+mn-ea"/>
              </a:rPr>
              <a:t>注入、恶意脚本等。</a:t>
            </a:r>
            <a:endParaRPr lang="en-US" altLang="zh-CN" sz="2500" b="1" dirty="0">
              <a:latin typeface="+mn-ea"/>
            </a:endParaRPr>
          </a:p>
          <a:p>
            <a:pPr lvl="1"/>
            <a:r>
              <a:rPr lang="zh-CN" altLang="en-US" sz="2500" b="1" dirty="0">
                <a:latin typeface="+mn-ea"/>
              </a:rPr>
              <a:t>利用兼容性问题，攻击不支持</a:t>
            </a:r>
            <a:r>
              <a:rPr lang="en-US" altLang="zh-CN" sz="2500" b="1" dirty="0">
                <a:latin typeface="+mn-ea"/>
              </a:rPr>
              <a:t>DEP</a:t>
            </a:r>
            <a:r>
              <a:rPr lang="zh-CN" altLang="en-US" sz="2500" b="1" dirty="0">
                <a:latin typeface="+mn-ea"/>
              </a:rPr>
              <a:t>机制的程序。</a:t>
            </a:r>
            <a:endParaRPr lang="en-US" altLang="zh-CN" sz="2500" b="1" dirty="0">
              <a:latin typeface="+mn-ea"/>
            </a:endParaRPr>
          </a:p>
          <a:p>
            <a:pPr lvl="1"/>
            <a:r>
              <a:rPr lang="zh-CN" altLang="en-US" sz="2500" b="1" dirty="0">
                <a:latin typeface="+mn-ea"/>
              </a:rPr>
              <a:t>利用代码复用攻击，直接复用系统现有的指令。</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代码注入的易用性</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虽然针对不可执行位保护有一些</a:t>
            </a:r>
            <a:r>
              <a:rPr lang="zh-CN" altLang="en-US" sz="2800" b="1" dirty="0">
                <a:latin typeface="+mn-ea"/>
              </a:rPr>
              <a:t>绕过的方法，</a:t>
            </a:r>
            <a:r>
              <a:rPr lang="zh-CN" altLang="en-US" sz="2800" b="1" dirty="0" smtClean="0">
                <a:latin typeface="+mn-ea"/>
              </a:rPr>
              <a:t>但是这大大增加</a:t>
            </a:r>
            <a:r>
              <a:rPr lang="zh-CN" altLang="en-US" sz="2800" b="1" dirty="0">
                <a:latin typeface="+mn-ea"/>
              </a:rPr>
              <a:t>了攻击系统的难度。</a:t>
            </a:r>
            <a:endParaRPr lang="en-US" altLang="zh-CN" sz="2800" b="1" dirty="0">
              <a:latin typeface="+mn-ea"/>
            </a:endParaRPr>
          </a:p>
          <a:p>
            <a:r>
              <a:rPr lang="zh-CN" altLang="en-US" sz="2800" b="1" dirty="0">
                <a:latin typeface="+mn-ea"/>
              </a:rPr>
              <a:t>代码注入具有极高的易用性</a:t>
            </a:r>
            <a:r>
              <a:rPr lang="zh-CN" altLang="en-US" sz="2800" b="1" dirty="0" smtClean="0">
                <a:latin typeface="+mn-ea"/>
              </a:rPr>
              <a:t>，如果能够让系统直接运行</a:t>
            </a:r>
            <a:r>
              <a:rPr lang="zh-CN" altLang="en-US" sz="2800" b="1" dirty="0">
                <a:latin typeface="+mn-ea"/>
              </a:rPr>
              <a:t>攻击者构造好的代码</a:t>
            </a:r>
            <a:r>
              <a:rPr lang="zh-CN" altLang="en-US" sz="2800" b="1" dirty="0" smtClean="0">
                <a:latin typeface="+mn-ea"/>
              </a:rPr>
              <a:t>，是非常方便的。</a:t>
            </a:r>
            <a:endParaRPr lang="en-US" altLang="zh-CN" sz="2800" b="1" dirty="0">
              <a:latin typeface="+mn-ea"/>
            </a:endParaRPr>
          </a:p>
          <a:p>
            <a:r>
              <a:rPr lang="zh-CN" altLang="en-US" sz="2800" b="1" dirty="0">
                <a:latin typeface="+mn-ea"/>
              </a:rPr>
              <a:t>因此，一种常见</a:t>
            </a:r>
            <a:r>
              <a:rPr lang="zh-CN" altLang="en-US" sz="2800" b="1" dirty="0" smtClean="0">
                <a:latin typeface="+mn-ea"/>
              </a:rPr>
              <a:t>的攻击思路是，首先使用其它攻击方法，通过系统调用来关闭不可执行位保护，然后继续</a:t>
            </a:r>
            <a:r>
              <a:rPr lang="zh-CN" altLang="en-US" sz="2800" b="1" dirty="0">
                <a:latin typeface="+mn-ea"/>
              </a:rPr>
              <a:t>用代码注入攻击进行攻击</a:t>
            </a:r>
            <a:r>
              <a:rPr lang="zh-CN" altLang="en-US" sz="2800" b="1" dirty="0" smtClean="0">
                <a:latin typeface="+mn-ea"/>
              </a:rPr>
              <a:t>。</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代码</a:t>
            </a:r>
            <a:r>
              <a:rPr lang="zh-CN" altLang="en-US" sz="4400" dirty="0"/>
              <a:t>注入</a:t>
            </a:r>
            <a:r>
              <a:rPr lang="zh-CN" altLang="en-US" sz="4400" dirty="0" smtClean="0"/>
              <a:t>攻击防御方法小结</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a:latin typeface="+mn-ea"/>
              </a:rPr>
              <a:t>对代码注入攻击的防御：</a:t>
            </a:r>
            <a:endParaRPr lang="en-US" altLang="zh-CN" sz="2800" b="1" dirty="0">
              <a:latin typeface="+mn-ea"/>
            </a:endParaRPr>
          </a:p>
          <a:p>
            <a:pPr lvl="1"/>
            <a:r>
              <a:rPr lang="zh-CN" altLang="en-US" sz="2400" b="1" dirty="0">
                <a:latin typeface="+mn-ea"/>
              </a:rPr>
              <a:t>对代码注入过程的</a:t>
            </a:r>
            <a:r>
              <a:rPr lang="zh-CN" altLang="en-US" sz="2400" b="1" dirty="0" smtClean="0">
                <a:latin typeface="+mn-ea"/>
              </a:rPr>
              <a:t>防御</a:t>
            </a:r>
            <a:endParaRPr lang="en-US" altLang="zh-CN" sz="2400" b="1" dirty="0" smtClean="0">
              <a:latin typeface="+mn-ea"/>
            </a:endParaRPr>
          </a:p>
          <a:p>
            <a:pPr lvl="2"/>
            <a:r>
              <a:rPr lang="zh-CN" altLang="en-US" sz="2000" b="1" dirty="0" smtClean="0">
                <a:latin typeface="+mn-ea"/>
              </a:rPr>
              <a:t>特征检测：是对恶意代码注入过程的防御，是目前防火墙、杀毒软件采用的通用技术，但是防御效果并不好，只能防御已知的特征明显的攻击。</a:t>
            </a:r>
            <a:endParaRPr lang="en-US" altLang="zh-CN" sz="2000" b="1" dirty="0">
              <a:latin typeface="+mn-ea"/>
            </a:endParaRPr>
          </a:p>
          <a:p>
            <a:pPr lvl="1"/>
            <a:r>
              <a:rPr lang="zh-CN" altLang="en-US" sz="2400" b="1" dirty="0">
                <a:latin typeface="+mn-ea"/>
              </a:rPr>
              <a:t>对控制流劫持的</a:t>
            </a:r>
            <a:r>
              <a:rPr lang="zh-CN" altLang="en-US" sz="2400" b="1" dirty="0" smtClean="0">
                <a:latin typeface="+mn-ea"/>
              </a:rPr>
              <a:t>防御，也就是对内存漏洞的防御</a:t>
            </a:r>
            <a:endParaRPr lang="en-US" altLang="zh-CN" sz="2400" b="1" dirty="0">
              <a:latin typeface="+mn-ea"/>
            </a:endParaRPr>
          </a:p>
          <a:p>
            <a:pPr lvl="2"/>
            <a:r>
              <a:rPr lang="zh-CN" altLang="en-US" sz="2000" b="1" dirty="0" smtClean="0">
                <a:latin typeface="+mn-ea"/>
              </a:rPr>
              <a:t>类型安全的编程语言，如</a:t>
            </a:r>
            <a:r>
              <a:rPr lang="en-US" altLang="zh-CN" sz="2000" b="1" dirty="0" smtClean="0">
                <a:latin typeface="+mn-ea"/>
              </a:rPr>
              <a:t>JAVA</a:t>
            </a:r>
            <a:r>
              <a:rPr lang="zh-CN" altLang="en-US" sz="2000" b="1" dirty="0" smtClean="0">
                <a:latin typeface="+mn-ea"/>
              </a:rPr>
              <a:t>，</a:t>
            </a:r>
            <a:r>
              <a:rPr lang="en-US" altLang="zh-CN" sz="2000" b="1" dirty="0" smtClean="0">
                <a:latin typeface="+mn-ea"/>
              </a:rPr>
              <a:t>Python</a:t>
            </a:r>
            <a:r>
              <a:rPr lang="zh-CN" altLang="en-US" sz="2000" b="1" dirty="0" smtClean="0">
                <a:latin typeface="+mn-ea"/>
              </a:rPr>
              <a:t>等，避免出现内存漏洞，但是</a:t>
            </a:r>
            <a:r>
              <a:rPr lang="en-US" altLang="zh-CN" sz="2000" b="1" dirty="0" smtClean="0">
                <a:latin typeface="+mn-ea"/>
              </a:rPr>
              <a:t>C</a:t>
            </a:r>
            <a:r>
              <a:rPr lang="zh-CN" altLang="en-US" sz="2000" b="1" dirty="0" smtClean="0">
                <a:latin typeface="+mn-ea"/>
              </a:rPr>
              <a:t>和</a:t>
            </a:r>
            <a:r>
              <a:rPr lang="en-US" altLang="zh-CN" sz="2000" b="1" dirty="0" smtClean="0">
                <a:latin typeface="+mn-ea"/>
              </a:rPr>
              <a:t>C++</a:t>
            </a:r>
            <a:r>
              <a:rPr lang="zh-CN" altLang="en-US" sz="2000" b="1" dirty="0" smtClean="0">
                <a:latin typeface="+mn-ea"/>
              </a:rPr>
              <a:t>仍然是常用的编程语言，无法被完全代替。</a:t>
            </a:r>
            <a:endParaRPr lang="en-US" altLang="zh-CN" sz="2000" b="1" dirty="0" smtClean="0">
              <a:latin typeface="+mn-ea"/>
            </a:endParaRPr>
          </a:p>
          <a:p>
            <a:pPr lvl="2"/>
            <a:r>
              <a:rPr lang="zh-CN" altLang="en-US" sz="2000" b="1" dirty="0" smtClean="0">
                <a:latin typeface="+mn-ea"/>
              </a:rPr>
              <a:t>栈</a:t>
            </a:r>
            <a:r>
              <a:rPr lang="en-US" altLang="zh-CN" sz="2000" b="1" dirty="0" smtClean="0">
                <a:latin typeface="+mn-ea"/>
              </a:rPr>
              <a:t>cookie</a:t>
            </a:r>
            <a:r>
              <a:rPr lang="zh-CN" altLang="en-US" sz="2000" b="1" dirty="0" smtClean="0">
                <a:latin typeface="+mn-ea"/>
              </a:rPr>
              <a:t>，也是一种常见的防御方法，只能防御栈溢出漏洞，只能保护函数返回地址和</a:t>
            </a:r>
            <a:r>
              <a:rPr lang="en-US" altLang="zh-CN" sz="2000" b="1" dirty="0" smtClean="0">
                <a:latin typeface="+mn-ea"/>
              </a:rPr>
              <a:t>EBP</a:t>
            </a:r>
            <a:r>
              <a:rPr lang="zh-CN" altLang="en-US" sz="2000" b="1" dirty="0" smtClean="0">
                <a:latin typeface="+mn-ea"/>
              </a:rPr>
              <a:t>。</a:t>
            </a:r>
            <a:endParaRPr lang="en-US" altLang="zh-CN" sz="2000" b="1" dirty="0" smtClean="0">
              <a:latin typeface="+mn-ea"/>
            </a:endParaRPr>
          </a:p>
          <a:p>
            <a:pPr lvl="1"/>
            <a:r>
              <a:rPr lang="zh-CN" altLang="en-US" sz="2400" b="1" dirty="0" smtClean="0">
                <a:latin typeface="+mn-ea"/>
              </a:rPr>
              <a:t>从原理上的防御</a:t>
            </a:r>
            <a:endParaRPr lang="en-US" altLang="zh-CN" sz="2400" b="1" dirty="0" smtClean="0">
              <a:latin typeface="+mn-ea"/>
            </a:endParaRPr>
          </a:p>
          <a:p>
            <a:pPr lvl="2"/>
            <a:r>
              <a:rPr lang="zh-CN" altLang="en-US" sz="2000" b="1" dirty="0" smtClean="0">
                <a:latin typeface="+mn-ea"/>
              </a:rPr>
              <a:t>不可执行位保护</a:t>
            </a:r>
            <a:endParaRPr lang="en-US" altLang="zh-CN" sz="20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代码注入攻击防御方法小结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不可</a:t>
            </a:r>
            <a:r>
              <a:rPr lang="zh-CN" altLang="en-US" sz="2800" b="1" dirty="0">
                <a:latin typeface="+mn-ea"/>
              </a:rPr>
              <a:t>执行位</a:t>
            </a:r>
            <a:r>
              <a:rPr lang="zh-CN" altLang="en-US" sz="2800" b="1" dirty="0" smtClean="0">
                <a:latin typeface="+mn-ea"/>
              </a:rPr>
              <a:t>保护</a:t>
            </a:r>
            <a:endParaRPr lang="en-US" altLang="zh-CN" sz="2800" b="1" dirty="0" smtClean="0">
              <a:latin typeface="+mn-ea"/>
            </a:endParaRPr>
          </a:p>
          <a:p>
            <a:pPr lvl="1"/>
            <a:r>
              <a:rPr lang="zh-CN" altLang="en-US" sz="2500" b="1" dirty="0" smtClean="0">
                <a:latin typeface="+mn-ea"/>
              </a:rPr>
              <a:t>是目前最主流的针对代码注入攻击的防御方法，已经被所有主流的计算机系统采用。</a:t>
            </a:r>
            <a:endParaRPr lang="en-US" altLang="zh-CN" sz="2500" b="1" dirty="0" smtClean="0">
              <a:latin typeface="+mn-ea"/>
            </a:endParaRPr>
          </a:p>
          <a:p>
            <a:pPr lvl="1"/>
            <a:r>
              <a:rPr lang="zh-CN" altLang="en-US" sz="2500" b="1" dirty="0" smtClean="0">
                <a:latin typeface="+mn-ea"/>
              </a:rPr>
              <a:t>防御效果很好，实现的代价也很低。</a:t>
            </a:r>
            <a:endParaRPr lang="en-US" altLang="zh-CN" sz="2500" b="1" dirty="0" smtClean="0">
              <a:latin typeface="+mn-ea"/>
            </a:endParaRPr>
          </a:p>
          <a:p>
            <a:pPr lvl="1"/>
            <a:r>
              <a:rPr lang="zh-CN" altLang="en-US" sz="2500" b="1" dirty="0" smtClean="0">
                <a:latin typeface="+mn-ea"/>
              </a:rPr>
              <a:t>在实际系统中，仍然存在一些问题，无法彻底阻止代码注入攻击。</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代码注入攻击防御方法小结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特征检测，栈</a:t>
            </a:r>
            <a:r>
              <a:rPr lang="en-US" altLang="zh-CN" sz="2800" b="1" dirty="0" smtClean="0">
                <a:latin typeface="+mn-ea"/>
              </a:rPr>
              <a:t>cookie</a:t>
            </a:r>
            <a:r>
              <a:rPr lang="zh-CN" altLang="en-US" sz="2800" b="1" dirty="0" smtClean="0">
                <a:latin typeface="+mn-ea"/>
              </a:rPr>
              <a:t>，不可执行位保护都是现实中采用的防御方法，被大规模的使用和推广。</a:t>
            </a:r>
            <a:endParaRPr lang="en-US" altLang="zh-CN" sz="2800" b="1" dirty="0" smtClean="0">
              <a:latin typeface="+mn-ea"/>
            </a:endParaRPr>
          </a:p>
          <a:p>
            <a:r>
              <a:rPr lang="zh-CN" altLang="en-US" sz="2800" b="1" dirty="0" smtClean="0">
                <a:latin typeface="+mn-ea"/>
              </a:rPr>
              <a:t>现实中采用的防御方法的特点：</a:t>
            </a:r>
            <a:endParaRPr lang="en-US" altLang="zh-CN" sz="2800" b="1" dirty="0" smtClean="0">
              <a:latin typeface="+mn-ea"/>
            </a:endParaRPr>
          </a:p>
          <a:p>
            <a:pPr lvl="1"/>
            <a:r>
              <a:rPr lang="zh-CN" altLang="en-US" sz="2500" b="1" dirty="0" smtClean="0">
                <a:latin typeface="+mn-ea"/>
              </a:rPr>
              <a:t>原理简单，一句话就能说清楚。</a:t>
            </a:r>
            <a:endParaRPr lang="en-US" altLang="zh-CN" sz="2500" b="1" dirty="0" smtClean="0">
              <a:latin typeface="+mn-ea"/>
            </a:endParaRPr>
          </a:p>
          <a:p>
            <a:pPr lvl="1"/>
            <a:r>
              <a:rPr lang="zh-CN" altLang="en-US" sz="2500" b="1" dirty="0" smtClean="0">
                <a:latin typeface="+mn-ea"/>
              </a:rPr>
              <a:t>实现简单，兼容性高。</a:t>
            </a:r>
            <a:endParaRPr lang="en-US" altLang="zh-CN" sz="2500" b="1" dirty="0" smtClean="0">
              <a:latin typeface="+mn-ea"/>
            </a:endParaRPr>
          </a:p>
          <a:p>
            <a:pPr lvl="1"/>
            <a:r>
              <a:rPr lang="zh-CN" altLang="en-US" sz="2500" b="1" dirty="0" smtClean="0">
                <a:latin typeface="+mn-ea"/>
              </a:rPr>
              <a:t>能够解决最关键的问题。</a:t>
            </a:r>
            <a:endParaRPr lang="en-US" altLang="zh-CN" sz="2500" b="1" dirty="0" smtClean="0">
              <a:latin typeface="+mn-ea"/>
            </a:endParaRPr>
          </a:p>
          <a:p>
            <a:pPr lvl="2"/>
            <a:r>
              <a:rPr lang="zh-CN" altLang="en-US" sz="2200" b="1" dirty="0" smtClean="0">
                <a:latin typeface="+mn-ea"/>
              </a:rPr>
              <a:t>如栈</a:t>
            </a:r>
            <a:r>
              <a:rPr lang="en-US" altLang="zh-CN" sz="2200" b="1" dirty="0" smtClean="0">
                <a:latin typeface="+mn-ea"/>
              </a:rPr>
              <a:t>cookie</a:t>
            </a:r>
            <a:r>
              <a:rPr lang="zh-CN" altLang="en-US" sz="2200" b="1" dirty="0" smtClean="0">
                <a:latin typeface="+mn-ea"/>
              </a:rPr>
              <a:t>针对栈溢出漏洞的防御。</a:t>
            </a:r>
            <a:endParaRPr lang="en-US" altLang="zh-CN" sz="2200" b="1" dirty="0" smtClean="0">
              <a:latin typeface="+mn-ea"/>
            </a:endParaRPr>
          </a:p>
          <a:p>
            <a:r>
              <a:rPr lang="zh-CN" altLang="en-US" sz="2800" b="1" dirty="0" smtClean="0">
                <a:latin typeface="+mn-ea"/>
              </a:rPr>
              <a:t>任何一种复杂的防御机制都不会被现实世界采用，无论其防御效果有多好。</a:t>
            </a:r>
            <a:endParaRPr lang="en-US" altLang="zh-CN" sz="2800" b="1" dirty="0" smtClean="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代码注入攻击防御方法小结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对安全机制的主要评价指标有：</a:t>
            </a:r>
            <a:endParaRPr lang="en-US" altLang="zh-CN" sz="2800" b="1" dirty="0" smtClean="0">
              <a:latin typeface="+mn-ea"/>
            </a:endParaRPr>
          </a:p>
          <a:p>
            <a:pPr lvl="1"/>
            <a:r>
              <a:rPr lang="zh-CN" altLang="en-US" sz="2500" b="1" dirty="0" smtClean="0">
                <a:latin typeface="+mn-ea"/>
              </a:rPr>
              <a:t>防御</a:t>
            </a:r>
            <a:r>
              <a:rPr lang="zh-CN" altLang="en-US" sz="2500" b="1" dirty="0" smtClean="0">
                <a:latin typeface="+mn-ea"/>
              </a:rPr>
              <a:t>效果</a:t>
            </a:r>
            <a:endParaRPr lang="en-US" altLang="zh-CN" sz="2500" b="1" dirty="0" smtClean="0">
              <a:latin typeface="+mn-ea"/>
            </a:endParaRPr>
          </a:p>
          <a:p>
            <a:pPr lvl="1"/>
            <a:r>
              <a:rPr lang="zh-CN" altLang="en-US" sz="2500" b="1" dirty="0" smtClean="0">
                <a:latin typeface="+mn-ea"/>
              </a:rPr>
              <a:t>性能和效率</a:t>
            </a:r>
            <a:endParaRPr lang="en-US" altLang="zh-CN" sz="2500" b="1" dirty="0" smtClean="0">
              <a:latin typeface="+mn-ea"/>
            </a:endParaRPr>
          </a:p>
          <a:p>
            <a:pPr lvl="1"/>
            <a:r>
              <a:rPr lang="zh-CN" altLang="en-US" sz="2500" b="1" dirty="0" smtClean="0">
                <a:latin typeface="+mn-ea"/>
              </a:rPr>
              <a:t>复杂性，兼容性</a:t>
            </a:r>
            <a:endParaRPr lang="en-US" altLang="zh-CN" sz="2500" b="1" dirty="0" smtClean="0">
              <a:latin typeface="+mn-ea"/>
            </a:endParaRPr>
          </a:p>
          <a:p>
            <a:r>
              <a:rPr lang="zh-CN" altLang="en-US" sz="2800" b="1" dirty="0" smtClean="0">
                <a:solidFill>
                  <a:srgbClr val="FF0000"/>
                </a:solidFill>
                <a:latin typeface="+mn-ea"/>
              </a:rPr>
              <a:t>问题</a:t>
            </a:r>
            <a:r>
              <a:rPr lang="zh-CN" altLang="en-US" sz="2800" b="1" dirty="0" smtClean="0">
                <a:latin typeface="+mn-ea"/>
              </a:rPr>
              <a:t>：</a:t>
            </a:r>
            <a:endParaRPr lang="en-US" altLang="zh-CN" sz="2800" b="1" dirty="0" smtClean="0">
              <a:latin typeface="+mn-ea"/>
            </a:endParaRPr>
          </a:p>
          <a:p>
            <a:pPr lvl="1"/>
            <a:r>
              <a:rPr lang="zh-CN" altLang="en-US" sz="2500" b="1" dirty="0" smtClean="0">
                <a:latin typeface="+mn-ea"/>
              </a:rPr>
              <a:t>在学术界，这几个指标的优先级是什么，哪个最重要？</a:t>
            </a:r>
            <a:endParaRPr lang="en-US" altLang="zh-CN" sz="2500" b="1" dirty="0" smtClean="0">
              <a:latin typeface="+mn-ea"/>
            </a:endParaRPr>
          </a:p>
          <a:p>
            <a:pPr lvl="1"/>
            <a:r>
              <a:rPr lang="zh-CN" altLang="en-US" sz="2500" b="1" dirty="0" smtClean="0">
                <a:latin typeface="+mn-ea"/>
              </a:rPr>
              <a:t>在工业界，这些指标的优先级又是什么？</a:t>
            </a:r>
            <a:endParaRPr lang="en-US" altLang="zh-CN" sz="2500" b="1" dirty="0" smtClean="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代码注入攻击防御方法小结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学术界的考虑</a:t>
            </a:r>
            <a:endParaRPr lang="en-US" altLang="zh-CN" sz="2800" b="1" dirty="0" smtClean="0">
              <a:latin typeface="+mn-ea"/>
            </a:endParaRPr>
          </a:p>
          <a:p>
            <a:pPr lvl="1"/>
            <a:r>
              <a:rPr lang="zh-CN" altLang="en-US" sz="2500" b="1" dirty="0" smtClean="0">
                <a:latin typeface="+mn-ea"/>
              </a:rPr>
              <a:t>防御效果</a:t>
            </a:r>
            <a:endParaRPr lang="en-US" altLang="zh-CN" sz="2500" b="1" dirty="0" smtClean="0">
              <a:latin typeface="+mn-ea"/>
            </a:endParaRPr>
          </a:p>
          <a:p>
            <a:pPr lvl="1"/>
            <a:r>
              <a:rPr lang="zh-CN" altLang="en-US" sz="2500" b="1" dirty="0" smtClean="0">
                <a:latin typeface="+mn-ea"/>
              </a:rPr>
              <a:t>性能和效率</a:t>
            </a:r>
            <a:endParaRPr lang="en-US" altLang="zh-CN" sz="2500" b="1" dirty="0" smtClean="0">
              <a:latin typeface="+mn-ea"/>
            </a:endParaRPr>
          </a:p>
          <a:p>
            <a:pPr lvl="1"/>
            <a:r>
              <a:rPr lang="zh-CN" altLang="en-US" sz="2500" b="1" dirty="0" smtClean="0">
                <a:latin typeface="+mn-ea"/>
              </a:rPr>
              <a:t>复杂性，兼容性</a:t>
            </a:r>
            <a:endParaRPr lang="en-US" altLang="zh-CN" sz="2500" b="1" dirty="0" smtClean="0">
              <a:latin typeface="+mn-ea"/>
            </a:endParaRPr>
          </a:p>
          <a:p>
            <a:r>
              <a:rPr lang="zh-CN" altLang="en-US" sz="2800" b="1" dirty="0" smtClean="0">
                <a:latin typeface="+mn-ea"/>
              </a:rPr>
              <a:t>工业界的考虑</a:t>
            </a:r>
            <a:endParaRPr lang="en-US" altLang="zh-CN" sz="2800" b="1" dirty="0" smtClean="0">
              <a:latin typeface="+mn-ea"/>
            </a:endParaRPr>
          </a:p>
          <a:p>
            <a:pPr lvl="1"/>
            <a:r>
              <a:rPr lang="zh-CN" altLang="en-US" sz="2500" b="1" dirty="0" smtClean="0">
                <a:latin typeface="+mn-ea"/>
              </a:rPr>
              <a:t>复杂性，兼容性</a:t>
            </a:r>
            <a:endParaRPr lang="en-US" altLang="zh-CN" sz="2500" b="1" dirty="0" smtClean="0">
              <a:latin typeface="+mn-ea"/>
            </a:endParaRPr>
          </a:p>
          <a:p>
            <a:pPr lvl="1"/>
            <a:r>
              <a:rPr lang="zh-CN" altLang="en-US" sz="2500" b="1" dirty="0" smtClean="0">
                <a:latin typeface="+mn-ea"/>
              </a:rPr>
              <a:t>性能和效率</a:t>
            </a:r>
            <a:endParaRPr lang="en-US" altLang="zh-CN" sz="2500" b="1" dirty="0" smtClean="0">
              <a:latin typeface="+mn-ea"/>
            </a:endParaRPr>
          </a:p>
          <a:p>
            <a:pPr lvl="1"/>
            <a:r>
              <a:rPr lang="zh-CN" altLang="en-US" sz="2500" b="1" dirty="0" smtClean="0">
                <a:latin typeface="+mn-ea"/>
              </a:rPr>
              <a:t>防御效果</a:t>
            </a:r>
            <a:endParaRPr lang="en-US" altLang="zh-CN" sz="2500" b="1" dirty="0" smtClean="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a:latin typeface="+mn-ea"/>
              </a:rPr>
              <a:t>原理</a:t>
            </a:r>
            <a:endParaRPr lang="en-US" altLang="zh-CN" sz="3200" b="1" dirty="0">
              <a:latin typeface="+mn-ea"/>
            </a:endParaRPr>
          </a:p>
          <a:p>
            <a:r>
              <a:rPr lang="zh-CN" altLang="en-US" sz="3200" b="1" dirty="0">
                <a:latin typeface="+mn-ea"/>
              </a:rPr>
              <a:t>代码注入攻击</a:t>
            </a:r>
            <a:endParaRPr lang="en-US" altLang="zh-CN" sz="3200" b="1" dirty="0">
              <a:latin typeface="+mn-ea"/>
            </a:endParaRPr>
          </a:p>
          <a:p>
            <a:r>
              <a:rPr lang="zh-CN" altLang="en-US" sz="3200" b="1" dirty="0">
                <a:latin typeface="+mn-ea"/>
              </a:rPr>
              <a:t>对代码注入攻击的防御</a:t>
            </a:r>
            <a:endParaRPr lang="en-US" altLang="zh-CN" sz="3200" b="1" dirty="0">
              <a:latin typeface="+mn-ea"/>
            </a:endParaRPr>
          </a:p>
          <a:p>
            <a:r>
              <a:rPr lang="zh-CN" altLang="en-US" sz="3200" b="1" dirty="0">
                <a:latin typeface="+mn-ea"/>
              </a:rPr>
              <a:t>不可执行位保护</a:t>
            </a:r>
          </a:p>
          <a:p>
            <a:r>
              <a:rPr lang="zh-CN" altLang="en-US" sz="3200" b="1" dirty="0">
                <a:solidFill>
                  <a:srgbClr val="FF0000"/>
                </a:solidFill>
                <a:latin typeface="+mn-ea"/>
              </a:rPr>
              <a:t>总结</a:t>
            </a:r>
            <a:endParaRPr lang="en-US" altLang="zh-CN" sz="3200" b="1" dirty="0">
              <a:solidFill>
                <a:srgbClr val="FF0000"/>
              </a:solidFill>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总结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介绍了代码注入攻击，是过去几十年间最为经典常见的攻击方法。</a:t>
            </a:r>
            <a:endParaRPr lang="en-US" altLang="zh-CN" sz="2800" b="1" dirty="0">
              <a:latin typeface="+mn-ea"/>
            </a:endParaRPr>
          </a:p>
          <a:p>
            <a:r>
              <a:rPr lang="zh-CN" altLang="en-US" sz="2800" b="1" dirty="0">
                <a:latin typeface="+mn-ea"/>
              </a:rPr>
              <a:t>介绍了一些经典的对代码注入攻击的防御</a:t>
            </a:r>
            <a:r>
              <a:rPr lang="zh-CN" altLang="en-US" sz="2800" b="1" dirty="0" smtClean="0">
                <a:latin typeface="+mn-ea"/>
              </a:rPr>
              <a:t>方法，如特征检测和栈</a:t>
            </a:r>
            <a:r>
              <a:rPr lang="en-US" altLang="zh-CN" sz="2800" b="1" dirty="0" smtClean="0">
                <a:latin typeface="+mn-ea"/>
              </a:rPr>
              <a:t>cookie</a:t>
            </a:r>
            <a:r>
              <a:rPr lang="zh-CN" altLang="en-US" sz="2800" b="1" dirty="0" smtClean="0">
                <a:latin typeface="+mn-ea"/>
              </a:rPr>
              <a:t>等。</a:t>
            </a:r>
            <a:endParaRPr lang="en-US" altLang="zh-CN" sz="2800" b="1" dirty="0">
              <a:latin typeface="+mn-ea"/>
            </a:endParaRPr>
          </a:p>
          <a:p>
            <a:r>
              <a:rPr lang="zh-CN" altLang="en-US" sz="2800" b="1" dirty="0">
                <a:latin typeface="+mn-ea"/>
              </a:rPr>
              <a:t>介绍了不可执行位保护，从理论上终结了对代码注入攻击防御的研究，但是在实际运用中，还是存在一些问题。</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注入恶意代码</a:t>
            </a:r>
          </a:p>
        </p:txBody>
      </p:sp>
      <p:sp>
        <p:nvSpPr>
          <p:cNvPr id="3" name="内容占位符 2"/>
          <p:cNvSpPr>
            <a:spLocks noGrp="1"/>
          </p:cNvSpPr>
          <p:nvPr>
            <p:ph sz="quarter" idx="1"/>
          </p:nvPr>
        </p:nvSpPr>
        <p:spPr/>
        <p:txBody>
          <a:bodyPr>
            <a:normAutofit/>
          </a:bodyPr>
          <a:lstStyle/>
          <a:p>
            <a:r>
              <a:rPr lang="zh-CN" altLang="en-US" sz="2800" b="1" dirty="0"/>
              <a:t>将恶意代码作为输入数据注入</a:t>
            </a:r>
            <a:r>
              <a:rPr lang="zh-CN" altLang="en-US" sz="2800" b="1" dirty="0" smtClean="0"/>
              <a:t>系统</a:t>
            </a:r>
            <a:endParaRPr lang="en-US" altLang="zh-CN" sz="2800" b="1" dirty="0"/>
          </a:p>
          <a:p>
            <a:pPr lvl="1"/>
            <a:r>
              <a:rPr lang="zh-CN" altLang="en-US" sz="2500" b="1" dirty="0"/>
              <a:t>计算机系统必然需要</a:t>
            </a:r>
            <a:r>
              <a:rPr lang="zh-CN" altLang="en-US" sz="2500" b="1" dirty="0" smtClean="0"/>
              <a:t>输入数据</a:t>
            </a:r>
            <a:endParaRPr lang="en-US" altLang="zh-CN" sz="2500" b="1" dirty="0"/>
          </a:p>
          <a:p>
            <a:pPr lvl="2"/>
            <a:r>
              <a:rPr lang="zh-CN" altLang="en-US" sz="2200" b="1" dirty="0"/>
              <a:t>一个不和外部进行数据交互的计算机系统，也就是一个没有任何作用和意义的</a:t>
            </a:r>
            <a:r>
              <a:rPr lang="zh-CN" altLang="en-US" sz="2200" b="1" dirty="0" smtClean="0"/>
              <a:t>系统</a:t>
            </a:r>
            <a:endParaRPr lang="en-US" altLang="zh-CN" sz="2200" b="1" dirty="0"/>
          </a:p>
          <a:p>
            <a:pPr lvl="1"/>
            <a:r>
              <a:rPr lang="zh-CN" altLang="en-US" sz="2500" b="1" dirty="0"/>
              <a:t>代码和数据无法</a:t>
            </a:r>
            <a:r>
              <a:rPr lang="zh-CN" altLang="en-US" sz="2500" b="1" dirty="0" smtClean="0"/>
              <a:t>区分</a:t>
            </a:r>
            <a:endParaRPr lang="en-US" altLang="zh-CN" sz="2500" b="1" dirty="0"/>
          </a:p>
          <a:p>
            <a:pPr lvl="2"/>
            <a:r>
              <a:rPr lang="zh-CN" altLang="en-US" sz="2200" b="1" dirty="0"/>
              <a:t>在冯诺依曼结构中，代码和数据没有本质区别，代码实际上就是一个特殊的</a:t>
            </a:r>
            <a:r>
              <a:rPr lang="zh-CN" altLang="en-US" sz="2200" b="1" dirty="0" smtClean="0"/>
              <a:t>数据</a:t>
            </a:r>
            <a:endParaRPr lang="en-US" altLang="zh-CN" sz="2200" b="1" dirty="0"/>
          </a:p>
          <a:p>
            <a:pPr lvl="1"/>
            <a:r>
              <a:rPr lang="zh-CN" altLang="en-US" sz="2500" b="1" dirty="0"/>
              <a:t>普通数据和恶意数据难以</a:t>
            </a:r>
            <a:r>
              <a:rPr lang="zh-CN" altLang="en-US" sz="2500" b="1" dirty="0" smtClean="0"/>
              <a:t>区分</a:t>
            </a:r>
            <a:endParaRPr lang="en-US" altLang="zh-CN" sz="2500" b="1" dirty="0"/>
          </a:p>
          <a:p>
            <a:pPr lvl="2"/>
            <a:r>
              <a:rPr lang="zh-CN" altLang="en-US" sz="2200" b="1" dirty="0"/>
              <a:t>恶意数据会尽量隐藏自己的特征，变得和普通数据</a:t>
            </a:r>
            <a:r>
              <a:rPr lang="zh-CN" altLang="en-US" sz="2200" b="1" dirty="0" smtClean="0"/>
              <a:t>一样</a:t>
            </a:r>
            <a:endParaRPr lang="en-US" altLang="zh-CN" sz="22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总结</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为了攻破不可执行位保护，研究者提出了</a:t>
            </a:r>
            <a:r>
              <a:rPr lang="zh-CN" altLang="en-US" sz="2800" b="1" dirty="0" smtClean="0">
                <a:solidFill>
                  <a:srgbClr val="FF0000"/>
                </a:solidFill>
                <a:latin typeface="+mn-ea"/>
              </a:rPr>
              <a:t>代码复用攻击</a:t>
            </a:r>
            <a:r>
              <a:rPr lang="zh-CN" altLang="en-US" sz="2800" b="1" dirty="0" smtClean="0">
                <a:latin typeface="+mn-ea"/>
              </a:rPr>
              <a:t>，是一种全新的攻击方法。</a:t>
            </a:r>
            <a:endParaRPr lang="en-US" altLang="zh-CN" sz="2800" b="1" dirty="0" smtClean="0">
              <a:latin typeface="+mn-ea"/>
            </a:endParaRPr>
          </a:p>
          <a:p>
            <a:r>
              <a:rPr lang="zh-CN" altLang="en-US" sz="2800" b="1" dirty="0" smtClean="0">
                <a:latin typeface="+mn-ea"/>
              </a:rPr>
              <a:t>不可执行位保护禁止输入数据可执行，代码复用攻击完全使用系统中已有的代码进行攻击，从原理上绕过了不可执行位保护。</a:t>
            </a:r>
            <a:endParaRPr lang="en-US" altLang="zh-CN" sz="2800" b="1" dirty="0" smtClean="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注入恶意代码</a:t>
            </a:r>
          </a:p>
        </p:txBody>
      </p:sp>
      <p:sp>
        <p:nvSpPr>
          <p:cNvPr id="3" name="内容占位符 2"/>
          <p:cNvSpPr>
            <a:spLocks noGrp="1"/>
          </p:cNvSpPr>
          <p:nvPr>
            <p:ph sz="quarter" idx="1"/>
          </p:nvPr>
        </p:nvSpPr>
        <p:spPr/>
        <p:txBody>
          <a:bodyPr>
            <a:normAutofit/>
          </a:bodyPr>
          <a:lstStyle/>
          <a:p>
            <a:r>
              <a:rPr lang="zh-CN" altLang="en-US" sz="2800" b="1" dirty="0"/>
              <a:t>结论：总的来说，很难阻止恶意代码的注入，不太可能找到一种通用有效的防御方法。</a:t>
            </a:r>
            <a:endParaRPr lang="en-US" altLang="zh-CN" sz="2800" b="1" dirty="0"/>
          </a:p>
          <a:p>
            <a:pPr lvl="1"/>
            <a:r>
              <a:rPr lang="zh-CN" altLang="en-US" sz="2500" b="1" dirty="0"/>
              <a:t>在实际环境中，计算机系统需要从外部获取大量的</a:t>
            </a:r>
            <a:r>
              <a:rPr lang="zh-CN" altLang="en-US" sz="2500" b="1" dirty="0" smtClean="0"/>
              <a:t>输入数据</a:t>
            </a:r>
            <a:endParaRPr lang="en-US" altLang="zh-CN" sz="2500" b="1" dirty="0" smtClean="0"/>
          </a:p>
          <a:p>
            <a:pPr lvl="1"/>
            <a:r>
              <a:rPr lang="zh-CN" altLang="en-US" sz="2500" b="1" dirty="0" smtClean="0"/>
              <a:t>大量</a:t>
            </a:r>
            <a:r>
              <a:rPr lang="zh-CN" altLang="en-US" sz="2500" b="1" dirty="0"/>
              <a:t>的攻击都是以输入数据形式攻入计算机系统</a:t>
            </a:r>
            <a:r>
              <a:rPr lang="zh-CN" altLang="en-US" sz="2500" b="1" dirty="0" smtClean="0"/>
              <a:t>内部</a:t>
            </a:r>
            <a:endParaRPr lang="en-US" altLang="zh-CN" sz="2500" b="1" dirty="0"/>
          </a:p>
          <a:p>
            <a:r>
              <a:rPr lang="zh-CN" altLang="en-US" sz="2800" b="1" dirty="0"/>
              <a:t>我们的假设：攻击者可以向计算机系统任意注入构造好的任意的数据。</a:t>
            </a:r>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代码注入攻击的基本步骤</a:t>
            </a:r>
          </a:p>
        </p:txBody>
      </p:sp>
      <p:sp>
        <p:nvSpPr>
          <p:cNvPr id="3" name="内容占位符 2"/>
          <p:cNvSpPr>
            <a:spLocks noGrp="1"/>
          </p:cNvSpPr>
          <p:nvPr>
            <p:ph sz="quarter" idx="1"/>
          </p:nvPr>
        </p:nvSpPr>
        <p:spPr/>
        <p:txBody>
          <a:bodyPr>
            <a:normAutofit/>
          </a:bodyPr>
          <a:lstStyle/>
          <a:p>
            <a:r>
              <a:rPr lang="en-US" altLang="zh-CN" sz="2800" b="1" dirty="0"/>
              <a:t>2</a:t>
            </a:r>
            <a:r>
              <a:rPr lang="zh-CN" altLang="en-US" sz="2800" b="1" dirty="0"/>
              <a:t>）执行（恶意代码）：</a:t>
            </a:r>
            <a:r>
              <a:rPr lang="zh-CN" altLang="en-US" sz="2800" b="1" dirty="0">
                <a:solidFill>
                  <a:srgbClr val="FF0000"/>
                </a:solidFill>
              </a:rPr>
              <a:t>控制流</a:t>
            </a:r>
            <a:r>
              <a:rPr lang="zh-CN" altLang="en-US" sz="2800" b="1" dirty="0" smtClean="0">
                <a:solidFill>
                  <a:srgbClr val="FF0000"/>
                </a:solidFill>
              </a:rPr>
              <a:t>劫持</a:t>
            </a:r>
            <a:r>
              <a:rPr lang="en-US" altLang="zh-CN" sz="2800" b="1" dirty="0" smtClean="0">
                <a:solidFill>
                  <a:srgbClr val="FF0000"/>
                </a:solidFill>
              </a:rPr>
              <a:t>(Control-flow Hijack)</a:t>
            </a:r>
            <a:endParaRPr lang="en-US" altLang="zh-CN" sz="2800" b="1" dirty="0"/>
          </a:p>
          <a:p>
            <a:pPr lvl="1"/>
            <a:r>
              <a:rPr lang="zh-CN" altLang="en-US" sz="2500" b="1" dirty="0"/>
              <a:t>利用内存漏洞（</a:t>
            </a:r>
            <a:r>
              <a:rPr lang="zh-CN" altLang="en-US" sz="2500" b="1" dirty="0" smtClean="0"/>
              <a:t>前两讲</a:t>
            </a:r>
            <a:r>
              <a:rPr lang="zh-CN" altLang="en-US" sz="2500" b="1" dirty="0"/>
              <a:t>的内容），修改内存数据，关键是</a:t>
            </a:r>
            <a:r>
              <a:rPr lang="zh-CN" altLang="en-US" sz="2500" b="1" dirty="0">
                <a:solidFill>
                  <a:srgbClr val="FF0000"/>
                </a:solidFill>
              </a:rPr>
              <a:t>修改控制流相关数据</a:t>
            </a:r>
            <a:r>
              <a:rPr lang="zh-CN" altLang="en-US" sz="2500" b="1" dirty="0"/>
              <a:t>，如返回地址、地址数据（</a:t>
            </a:r>
            <a:r>
              <a:rPr lang="en-US" altLang="zh-CN" sz="2500" b="1" dirty="0"/>
              <a:t>GOT</a:t>
            </a:r>
            <a:r>
              <a:rPr lang="zh-CN" altLang="en-US" sz="2500" b="1" dirty="0"/>
              <a:t>表）、指令寄存器等。</a:t>
            </a:r>
            <a:endParaRPr lang="en-US" altLang="zh-CN" sz="2500" b="1" dirty="0"/>
          </a:p>
          <a:p>
            <a:r>
              <a:rPr lang="zh-CN" altLang="en-US" sz="2800" b="1" dirty="0"/>
              <a:t>根据内存漏洞，攻击者最开始只能修改或读取内存数据区的数据（</a:t>
            </a:r>
            <a:r>
              <a:rPr lang="zh-CN" altLang="en-US" sz="2800" b="1" dirty="0">
                <a:solidFill>
                  <a:srgbClr val="FF0000"/>
                </a:solidFill>
              </a:rPr>
              <a:t>栈和堆</a:t>
            </a:r>
            <a:r>
              <a:rPr lang="zh-CN" altLang="en-US" sz="2800" b="1" dirty="0"/>
              <a:t>），而无法修改代码段或其他关键位置的数据（指令</a:t>
            </a:r>
            <a:r>
              <a:rPr lang="zh-CN" altLang="en-US" sz="2800" b="1" dirty="0">
                <a:solidFill>
                  <a:srgbClr val="FF0000"/>
                </a:solidFill>
              </a:rPr>
              <a:t>寄存器</a:t>
            </a:r>
            <a:r>
              <a:rPr lang="en-US" altLang="zh-CN" sz="2800" b="1" dirty="0"/>
              <a:t>EIP</a:t>
            </a:r>
            <a:r>
              <a:rPr lang="zh-CN" altLang="en-US" sz="2800" b="1" dirty="0"/>
              <a:t>），这就需要一定的攻击技巧。</a:t>
            </a:r>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程序控制流</a:t>
            </a:r>
          </a:p>
        </p:txBody>
      </p:sp>
      <p:sp>
        <p:nvSpPr>
          <p:cNvPr id="3" name="内容占位符 2"/>
          <p:cNvSpPr>
            <a:spLocks noGrp="1"/>
          </p:cNvSpPr>
          <p:nvPr>
            <p:ph sz="quarter" idx="1"/>
          </p:nvPr>
        </p:nvSpPr>
        <p:spPr/>
        <p:txBody>
          <a:bodyPr>
            <a:normAutofit/>
          </a:bodyPr>
          <a:lstStyle/>
          <a:p>
            <a:r>
              <a:rPr lang="zh-CN" altLang="en-US" sz="2800" b="1" dirty="0"/>
              <a:t>程序控制流是由</a:t>
            </a:r>
            <a:r>
              <a:rPr lang="zh-CN" altLang="en-US" sz="2800" b="1" dirty="0">
                <a:solidFill>
                  <a:srgbClr val="FF0000"/>
                </a:solidFill>
              </a:rPr>
              <a:t>指令寄存器</a:t>
            </a:r>
            <a:r>
              <a:rPr lang="en-US" altLang="zh-CN" sz="2800" b="1" dirty="0">
                <a:solidFill>
                  <a:srgbClr val="FF0000"/>
                </a:solidFill>
              </a:rPr>
              <a:t>EIP</a:t>
            </a:r>
            <a:r>
              <a:rPr lang="zh-CN" altLang="en-US" sz="2800" b="1" dirty="0"/>
              <a:t>决定的。</a:t>
            </a:r>
            <a:endParaRPr lang="en-US" altLang="zh-CN" sz="2800" b="1" dirty="0"/>
          </a:p>
          <a:p>
            <a:r>
              <a:rPr lang="zh-CN" altLang="en-US" sz="2800" b="1" dirty="0"/>
              <a:t>指令寄存器</a:t>
            </a:r>
            <a:r>
              <a:rPr lang="en-US" altLang="zh-CN" sz="2800" b="1" dirty="0"/>
              <a:t>EIP</a:t>
            </a:r>
            <a:r>
              <a:rPr lang="zh-CN" altLang="en-US" sz="2800" b="1" dirty="0"/>
              <a:t>由处理器管理</a:t>
            </a:r>
            <a:r>
              <a:rPr lang="zh-CN" altLang="en-US" sz="2800" b="1" dirty="0" smtClean="0"/>
              <a:t>。</a:t>
            </a:r>
            <a:endParaRPr lang="en-US" altLang="zh-CN" sz="2800" b="1" dirty="0" smtClean="0"/>
          </a:p>
          <a:p>
            <a:endParaRPr lang="en-US" altLang="zh-CN" sz="2800" b="1" dirty="0" smtClean="0"/>
          </a:p>
          <a:p>
            <a:r>
              <a:rPr lang="zh-CN" altLang="en-US" sz="2800" b="1" dirty="0" smtClean="0">
                <a:solidFill>
                  <a:srgbClr val="FF0000"/>
                </a:solidFill>
              </a:rPr>
              <a:t>问题：</a:t>
            </a:r>
            <a:r>
              <a:rPr lang="zh-CN" altLang="en-US" sz="2800" b="1" dirty="0" smtClean="0"/>
              <a:t>除了顺序执行以外，程序正常的控制流会在什么情况下发生变化？</a:t>
            </a:r>
            <a:r>
              <a:rPr lang="zh-CN" altLang="en-US" sz="2800" b="1" dirty="0" smtClean="0"/>
              <a:t>哪些变化是攻击者可能控制的？</a:t>
            </a:r>
            <a:endParaRPr lang="en-US" altLang="zh-CN" sz="28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程序控制流</a:t>
            </a:r>
          </a:p>
        </p:txBody>
      </p:sp>
      <p:sp>
        <p:nvSpPr>
          <p:cNvPr id="3" name="内容占位符 2"/>
          <p:cNvSpPr>
            <a:spLocks noGrp="1"/>
          </p:cNvSpPr>
          <p:nvPr>
            <p:ph sz="quarter" idx="1"/>
          </p:nvPr>
        </p:nvSpPr>
        <p:spPr/>
        <p:txBody>
          <a:bodyPr>
            <a:normAutofit/>
          </a:bodyPr>
          <a:lstStyle/>
          <a:p>
            <a:r>
              <a:rPr lang="zh-CN" altLang="en-US" sz="2800" b="1" dirty="0" smtClean="0"/>
              <a:t>从</a:t>
            </a:r>
            <a:r>
              <a:rPr lang="zh-CN" altLang="en-US" sz="2800" b="1" dirty="0"/>
              <a:t>控制流角度分类，指令可以分为普通指令和</a:t>
            </a:r>
            <a:r>
              <a:rPr lang="zh-CN" altLang="en-US" sz="2800" b="1" dirty="0">
                <a:solidFill>
                  <a:srgbClr val="FF0000"/>
                </a:solidFill>
              </a:rPr>
              <a:t>跳转指令</a:t>
            </a:r>
            <a:r>
              <a:rPr lang="zh-CN" altLang="en-US" sz="2800" b="1" dirty="0"/>
              <a:t>。</a:t>
            </a:r>
            <a:endParaRPr lang="en-US" altLang="zh-CN" sz="2800" b="1" dirty="0"/>
          </a:p>
          <a:p>
            <a:pPr lvl="1"/>
            <a:r>
              <a:rPr lang="zh-CN" altLang="en-US" sz="2500" b="1" dirty="0"/>
              <a:t>每执行一条普通指令，处理器将</a:t>
            </a:r>
            <a:r>
              <a:rPr lang="en-US" altLang="zh-CN" sz="2500" b="1" dirty="0"/>
              <a:t>EIP</a:t>
            </a:r>
            <a:r>
              <a:rPr lang="zh-CN" altLang="en-US" sz="2500" b="1" dirty="0"/>
              <a:t>加上该指令的长度，指向下一条指令，继续执行。</a:t>
            </a:r>
            <a:endParaRPr lang="en-US" altLang="zh-CN" sz="2500" b="1" dirty="0"/>
          </a:p>
          <a:p>
            <a:pPr lvl="1"/>
            <a:r>
              <a:rPr lang="zh-CN" altLang="en-US" sz="2500" b="1" dirty="0"/>
              <a:t>每执行一条</a:t>
            </a:r>
            <a:r>
              <a:rPr lang="zh-CN" altLang="en-US" sz="2500" b="1" dirty="0">
                <a:solidFill>
                  <a:srgbClr val="FF0000"/>
                </a:solidFill>
              </a:rPr>
              <a:t>跳转指令</a:t>
            </a:r>
            <a:r>
              <a:rPr lang="zh-CN" altLang="en-US" sz="2500" b="1" dirty="0"/>
              <a:t>，处理器将跳转指令的目标地址赋值给</a:t>
            </a:r>
            <a:r>
              <a:rPr lang="en-US" altLang="zh-CN" sz="2500" b="1" dirty="0"/>
              <a:t>EIP</a:t>
            </a:r>
            <a:r>
              <a:rPr lang="zh-CN" altLang="en-US" sz="2500" b="1" dirty="0"/>
              <a:t>，让程序跳转到目标地址继续执行。</a:t>
            </a:r>
            <a:endParaRPr lang="en-US" altLang="zh-CN" sz="2500" b="1" dirty="0"/>
          </a:p>
          <a:p>
            <a:r>
              <a:rPr lang="zh-CN" altLang="en-US" sz="2800" b="1" dirty="0"/>
              <a:t>控制流的改变，实际上就是指令寄存器</a:t>
            </a:r>
            <a:r>
              <a:rPr lang="en-US" altLang="zh-CN" sz="2800" b="1" dirty="0">
                <a:solidFill>
                  <a:srgbClr val="FF0000"/>
                </a:solidFill>
              </a:rPr>
              <a:t>EIP</a:t>
            </a:r>
            <a:r>
              <a:rPr lang="zh-CN" altLang="en-US" sz="2800" b="1" dirty="0">
                <a:solidFill>
                  <a:srgbClr val="FF0000"/>
                </a:solidFill>
              </a:rPr>
              <a:t>中数值</a:t>
            </a:r>
            <a:r>
              <a:rPr lang="zh-CN" altLang="en-US" sz="2800" b="1" dirty="0"/>
              <a:t>的变化，而</a:t>
            </a:r>
            <a:r>
              <a:rPr lang="en-US" altLang="zh-CN" sz="2800" b="1" dirty="0"/>
              <a:t>EIP</a:t>
            </a:r>
            <a:r>
              <a:rPr lang="zh-CN" altLang="en-US" sz="2800" b="1" dirty="0"/>
              <a:t>的值由指令来决定。</a:t>
            </a:r>
            <a:endParaRPr lang="en-US" altLang="zh-CN" sz="28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直接跳转指令</a:t>
            </a:r>
          </a:p>
        </p:txBody>
      </p:sp>
      <p:sp>
        <p:nvSpPr>
          <p:cNvPr id="3" name="内容占位符 2"/>
          <p:cNvSpPr>
            <a:spLocks noGrp="1"/>
          </p:cNvSpPr>
          <p:nvPr>
            <p:ph sz="quarter" idx="1"/>
          </p:nvPr>
        </p:nvSpPr>
        <p:spPr/>
        <p:txBody>
          <a:bodyPr>
            <a:normAutofit lnSpcReduction="10000"/>
          </a:bodyPr>
          <a:lstStyle/>
          <a:p>
            <a:r>
              <a:rPr lang="zh-CN" altLang="en-US" sz="2800" b="1" dirty="0"/>
              <a:t>跳转指令又可以分为</a:t>
            </a:r>
            <a:r>
              <a:rPr lang="zh-CN" altLang="en-US" sz="2800" b="1" dirty="0">
                <a:solidFill>
                  <a:srgbClr val="FF0000"/>
                </a:solidFill>
              </a:rPr>
              <a:t>直接跳转指令</a:t>
            </a:r>
            <a:r>
              <a:rPr lang="zh-CN" altLang="en-US" sz="2800" b="1" dirty="0"/>
              <a:t>和</a:t>
            </a:r>
            <a:r>
              <a:rPr lang="zh-CN" altLang="en-US" sz="2800" b="1" dirty="0">
                <a:solidFill>
                  <a:srgbClr val="FF0000"/>
                </a:solidFill>
              </a:rPr>
              <a:t>间接跳转指令</a:t>
            </a:r>
            <a:r>
              <a:rPr lang="zh-CN" altLang="en-US" sz="2800" b="1" dirty="0"/>
              <a:t>。</a:t>
            </a:r>
            <a:endParaRPr lang="en-US" altLang="zh-CN" sz="2800" b="1" dirty="0"/>
          </a:p>
          <a:p>
            <a:pPr lvl="1"/>
            <a:r>
              <a:rPr lang="zh-CN" altLang="en-US" sz="2500" b="1" dirty="0">
                <a:solidFill>
                  <a:srgbClr val="FF0000"/>
                </a:solidFill>
              </a:rPr>
              <a:t>直接跳转指令</a:t>
            </a:r>
            <a:r>
              <a:rPr lang="zh-CN" altLang="en-US" sz="2500" b="1" dirty="0"/>
              <a:t>，是指跳转目标地址包含在跳转指令内部（</a:t>
            </a:r>
            <a:r>
              <a:rPr lang="zh-CN" altLang="en-US" sz="2500" b="1" dirty="0" smtClean="0"/>
              <a:t>包括</a:t>
            </a:r>
            <a:r>
              <a:rPr lang="en-US" altLang="zh-CN" sz="2500" b="1" dirty="0" smtClean="0"/>
              <a:t>EIP</a:t>
            </a:r>
            <a:r>
              <a:rPr lang="zh-CN" altLang="en-US" sz="2500" b="1" dirty="0"/>
              <a:t>）。</a:t>
            </a:r>
            <a:endParaRPr lang="en-US" altLang="zh-CN" sz="2500" b="1" dirty="0"/>
          </a:p>
          <a:p>
            <a:pPr lvl="2"/>
            <a:r>
              <a:rPr lang="en-US" altLang="zh-CN" sz="2000" b="1" dirty="0" smtClean="0"/>
              <a:t>call 0x80001000</a:t>
            </a:r>
            <a:r>
              <a:rPr lang="zh-CN" altLang="en-US" sz="2000" b="1" dirty="0" smtClean="0"/>
              <a:t>，即跳转到该地址继续执行。</a:t>
            </a:r>
            <a:endParaRPr lang="en-US" altLang="zh-CN" sz="2000" b="1" dirty="0" smtClean="0"/>
          </a:p>
          <a:p>
            <a:pPr lvl="2"/>
            <a:r>
              <a:rPr lang="en-US" altLang="zh-CN" sz="2000" b="1" dirty="0" err="1" smtClean="0"/>
              <a:t>jmp</a:t>
            </a:r>
            <a:r>
              <a:rPr lang="en-US" altLang="zh-CN" sz="2000" b="1" dirty="0" smtClean="0"/>
              <a:t> 0x10(</a:t>
            </a:r>
            <a:r>
              <a:rPr lang="en-US" altLang="zh-CN" sz="2000" b="1" dirty="0" err="1" smtClean="0"/>
              <a:t>eip</a:t>
            </a:r>
            <a:r>
              <a:rPr lang="en-US" altLang="zh-CN" sz="2000" b="1" dirty="0" smtClean="0"/>
              <a:t>)</a:t>
            </a:r>
            <a:r>
              <a:rPr lang="zh-CN" altLang="en-US" sz="2000" b="1" dirty="0" smtClean="0"/>
              <a:t>，</a:t>
            </a:r>
            <a:r>
              <a:rPr lang="zh-CN" altLang="en-US" sz="2000" b="1" dirty="0"/>
              <a:t>即跳转</a:t>
            </a:r>
            <a:r>
              <a:rPr lang="zh-CN" altLang="en-US" sz="2000" b="1" dirty="0" smtClean="0"/>
              <a:t>到当前地址加</a:t>
            </a:r>
            <a:r>
              <a:rPr lang="en-US" altLang="zh-CN" sz="2000" b="1" dirty="0" smtClean="0"/>
              <a:t>0x10</a:t>
            </a:r>
            <a:r>
              <a:rPr lang="zh-CN" altLang="en-US" sz="2000" b="1" dirty="0" smtClean="0"/>
              <a:t>偏移的地址继续</a:t>
            </a:r>
            <a:r>
              <a:rPr lang="zh-CN" altLang="en-US" sz="2000" b="1" dirty="0"/>
              <a:t>执行</a:t>
            </a:r>
            <a:r>
              <a:rPr lang="zh-CN" altLang="en-US" sz="2000" b="1" dirty="0" smtClean="0"/>
              <a:t>。</a:t>
            </a:r>
            <a:endParaRPr lang="en-US" altLang="zh-CN" sz="2000" b="1" dirty="0" smtClean="0"/>
          </a:p>
          <a:p>
            <a:pPr lvl="1"/>
            <a:r>
              <a:rPr lang="zh-CN" altLang="en-US" sz="2500" b="1" dirty="0" smtClean="0"/>
              <a:t>程序代码</a:t>
            </a:r>
            <a:r>
              <a:rPr lang="zh-CN" altLang="en-US" sz="2500" b="1" dirty="0"/>
              <a:t>段是可读不可写的，所以，直接跳转指令不会被攻击者直接修改。</a:t>
            </a:r>
            <a:endParaRPr lang="en-US" altLang="zh-CN" sz="2500" b="1" dirty="0"/>
          </a:p>
          <a:p>
            <a:pPr lvl="1"/>
            <a:r>
              <a:rPr lang="zh-CN" altLang="en-US" sz="2500" b="1" dirty="0"/>
              <a:t>正常情况下，</a:t>
            </a:r>
            <a:r>
              <a:rPr lang="en-US" altLang="zh-CN" sz="2500" b="1" dirty="0" err="1"/>
              <a:t>eip</a:t>
            </a:r>
            <a:r>
              <a:rPr lang="zh-CN" altLang="en-US" sz="2500" b="1" dirty="0"/>
              <a:t>也是不会被用户直接修改的。</a:t>
            </a:r>
            <a:endParaRPr lang="en-US" altLang="zh-CN" sz="2500" b="1" dirty="0"/>
          </a:p>
          <a:p>
            <a:pPr lvl="1"/>
            <a:r>
              <a:rPr lang="zh-CN" altLang="en-US" sz="2500" b="1" dirty="0"/>
              <a:t>因此，通常认为在最初始，攻击者无法直接控制或修改直接跳转指令的目标地址。</a:t>
            </a:r>
            <a:endParaRPr lang="en-US" altLang="zh-CN" sz="25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间接跳转指令</a:t>
            </a:r>
          </a:p>
        </p:txBody>
      </p:sp>
      <p:sp>
        <p:nvSpPr>
          <p:cNvPr id="3" name="内容占位符 2"/>
          <p:cNvSpPr>
            <a:spLocks noGrp="1"/>
          </p:cNvSpPr>
          <p:nvPr>
            <p:ph sz="quarter" idx="1"/>
          </p:nvPr>
        </p:nvSpPr>
        <p:spPr/>
        <p:txBody>
          <a:bodyPr>
            <a:normAutofit/>
          </a:bodyPr>
          <a:lstStyle/>
          <a:p>
            <a:r>
              <a:rPr lang="zh-CN" altLang="en-US" sz="2800" b="1" dirty="0"/>
              <a:t>跳转指令又可以分为</a:t>
            </a:r>
            <a:r>
              <a:rPr lang="zh-CN" altLang="en-US" sz="2800" b="1" dirty="0">
                <a:solidFill>
                  <a:srgbClr val="FF0000"/>
                </a:solidFill>
              </a:rPr>
              <a:t>直接跳转指令</a:t>
            </a:r>
            <a:r>
              <a:rPr lang="zh-CN" altLang="en-US" sz="2800" b="1" dirty="0"/>
              <a:t>和</a:t>
            </a:r>
            <a:r>
              <a:rPr lang="zh-CN" altLang="en-US" sz="2800" b="1" dirty="0">
                <a:solidFill>
                  <a:srgbClr val="FF0000"/>
                </a:solidFill>
              </a:rPr>
              <a:t>间接跳转指令</a:t>
            </a:r>
            <a:r>
              <a:rPr lang="zh-CN" altLang="en-US" sz="2800" b="1" dirty="0"/>
              <a:t>。</a:t>
            </a:r>
            <a:endParaRPr lang="en-US" altLang="zh-CN" sz="2800" b="1" dirty="0"/>
          </a:p>
          <a:p>
            <a:pPr lvl="1"/>
            <a:r>
              <a:rPr lang="zh-CN" altLang="en-US" sz="2500" b="1" dirty="0">
                <a:solidFill>
                  <a:srgbClr val="FF0000"/>
                </a:solidFill>
              </a:rPr>
              <a:t>间接跳转指令</a:t>
            </a:r>
            <a:r>
              <a:rPr lang="zh-CN" altLang="en-US" sz="2500" b="1" dirty="0"/>
              <a:t>，是指跳转目标地址不包含在跳转指令内部，而是保存在通用寄存器、堆栈数据段等其他位置。</a:t>
            </a:r>
            <a:endParaRPr lang="en-US" altLang="zh-CN" sz="2500" b="1" dirty="0"/>
          </a:p>
          <a:p>
            <a:pPr lvl="2"/>
            <a:r>
              <a:rPr lang="en-US" altLang="zh-CN" sz="2000" b="1" dirty="0" err="1"/>
              <a:t>jmp</a:t>
            </a:r>
            <a:r>
              <a:rPr lang="en-US" altLang="zh-CN" sz="2000" b="1" dirty="0"/>
              <a:t> 0x10(%</a:t>
            </a:r>
            <a:r>
              <a:rPr lang="en-US" altLang="zh-CN" sz="2000" b="1" dirty="0" err="1"/>
              <a:t>eax</a:t>
            </a:r>
            <a:r>
              <a:rPr lang="en-US" altLang="zh-CN" sz="2000" b="1" dirty="0"/>
              <a:t>)</a:t>
            </a:r>
            <a:r>
              <a:rPr lang="zh-CN" altLang="en-US" sz="2000" b="1" dirty="0"/>
              <a:t>，即跳转到当前</a:t>
            </a:r>
            <a:r>
              <a:rPr lang="en-US" altLang="zh-CN" sz="2000" b="1" dirty="0"/>
              <a:t>eax+0x10</a:t>
            </a:r>
            <a:r>
              <a:rPr lang="zh-CN" altLang="en-US" sz="2000" b="1" dirty="0"/>
              <a:t>的位置继续执行。</a:t>
            </a:r>
            <a:endParaRPr lang="en-US" altLang="zh-CN" sz="2000" b="1" dirty="0"/>
          </a:p>
          <a:p>
            <a:pPr lvl="2"/>
            <a:r>
              <a:rPr lang="en-US" altLang="zh-CN" sz="2000" b="1" dirty="0"/>
              <a:t>ret</a:t>
            </a:r>
            <a:r>
              <a:rPr lang="zh-CN" altLang="en-US" sz="2000" b="1" dirty="0"/>
              <a:t>，根据栈中的返回地址，返回到初始位置执行。</a:t>
            </a:r>
            <a:endParaRPr lang="en-US" altLang="zh-CN" sz="2000" b="1" dirty="0"/>
          </a:p>
          <a:p>
            <a:pPr lvl="1"/>
            <a:r>
              <a:rPr lang="zh-CN" altLang="en-US" sz="2500" b="1" dirty="0" smtClean="0"/>
              <a:t>通用寄存器、堆栈</a:t>
            </a:r>
            <a:r>
              <a:rPr lang="zh-CN" altLang="en-US" sz="2500" b="1" dirty="0"/>
              <a:t>数据段都是可以被用户直接修改</a:t>
            </a:r>
            <a:r>
              <a:rPr lang="zh-CN" altLang="en-US" sz="2500" b="1" dirty="0" smtClean="0"/>
              <a:t>的（通用寄存器数据的初始来源就是内存）</a:t>
            </a:r>
            <a:endParaRPr lang="en-US" altLang="zh-CN" sz="2500" b="1" dirty="0"/>
          </a:p>
          <a:p>
            <a:pPr lvl="2"/>
            <a:r>
              <a:rPr lang="en-US" altLang="zh-CN" sz="2000" b="1" dirty="0" smtClean="0"/>
              <a:t>load </a:t>
            </a:r>
            <a:r>
              <a:rPr lang="en-US" altLang="zh-CN" sz="2000" b="1" dirty="0"/>
              <a:t>0x0(</a:t>
            </a:r>
            <a:r>
              <a:rPr lang="en-US" altLang="zh-CN" sz="2000" b="1" dirty="0" err="1"/>
              <a:t>addr</a:t>
            </a:r>
            <a:r>
              <a:rPr lang="en-US" altLang="zh-CN" sz="2000" b="1" dirty="0"/>
              <a:t>), %</a:t>
            </a:r>
            <a:r>
              <a:rPr lang="en-US" altLang="zh-CN" sz="2000" b="1" dirty="0" err="1"/>
              <a:t>eax</a:t>
            </a:r>
            <a:endParaRPr lang="en-US" altLang="zh-CN" sz="2000" b="1" dirty="0"/>
          </a:p>
          <a:p>
            <a:pPr lvl="2"/>
            <a:r>
              <a:rPr lang="en-US" altLang="zh-CN" sz="2000" b="1" dirty="0"/>
              <a:t>push %</a:t>
            </a:r>
            <a:r>
              <a:rPr lang="en-US" altLang="zh-CN" sz="2000" b="1" dirty="0" err="1"/>
              <a:t>ebx</a:t>
            </a:r>
            <a:endParaRPr lang="en-US" altLang="zh-CN" sz="20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间接跳转指令类型</a:t>
            </a:r>
          </a:p>
        </p:txBody>
      </p:sp>
      <p:sp>
        <p:nvSpPr>
          <p:cNvPr id="3" name="内容占位符 2"/>
          <p:cNvSpPr>
            <a:spLocks noGrp="1"/>
          </p:cNvSpPr>
          <p:nvPr>
            <p:ph sz="quarter" idx="1"/>
          </p:nvPr>
        </p:nvSpPr>
        <p:spPr/>
        <p:txBody>
          <a:bodyPr>
            <a:normAutofit lnSpcReduction="10000"/>
          </a:bodyPr>
          <a:lstStyle/>
          <a:p>
            <a:r>
              <a:rPr lang="zh-CN" altLang="en-US" sz="2800" b="1" dirty="0"/>
              <a:t>间接跳转指令可以分为三种主要类型：</a:t>
            </a:r>
            <a:endParaRPr lang="en-US" altLang="zh-CN" sz="2800" b="1" dirty="0"/>
          </a:p>
          <a:p>
            <a:pPr lvl="1"/>
            <a:r>
              <a:rPr lang="en-US" altLang="zh-CN" sz="2500" b="1" dirty="0">
                <a:solidFill>
                  <a:srgbClr val="FF0000"/>
                </a:solidFill>
              </a:rPr>
              <a:t>ret</a:t>
            </a:r>
            <a:r>
              <a:rPr lang="zh-CN" altLang="en-US" sz="2500" b="1" dirty="0">
                <a:solidFill>
                  <a:srgbClr val="FF0000"/>
                </a:solidFill>
              </a:rPr>
              <a:t>：返回指令。</a:t>
            </a:r>
            <a:r>
              <a:rPr lang="zh-CN" altLang="en-US" sz="2500" b="1" dirty="0"/>
              <a:t>利用保存在栈中的返回地址，将返回地址赋给</a:t>
            </a:r>
            <a:r>
              <a:rPr lang="en-US" altLang="zh-CN" sz="2500" b="1" dirty="0"/>
              <a:t>EIP</a:t>
            </a:r>
            <a:r>
              <a:rPr lang="zh-CN" altLang="en-US" sz="2500" b="1" dirty="0"/>
              <a:t>，跳转到返回地址对应的位置执行。</a:t>
            </a:r>
            <a:endParaRPr lang="en-US" altLang="zh-CN" sz="2500" b="1" dirty="0"/>
          </a:p>
          <a:p>
            <a:pPr lvl="1"/>
            <a:r>
              <a:rPr lang="en-US" altLang="zh-CN" sz="2500" b="1" dirty="0">
                <a:solidFill>
                  <a:srgbClr val="FF0000"/>
                </a:solidFill>
              </a:rPr>
              <a:t>call</a:t>
            </a:r>
            <a:r>
              <a:rPr lang="zh-CN" altLang="en-US" sz="2500" b="1" dirty="0">
                <a:solidFill>
                  <a:srgbClr val="FF0000"/>
                </a:solidFill>
              </a:rPr>
              <a:t>：函数调用指令。</a:t>
            </a:r>
            <a:r>
              <a:rPr lang="zh-CN" altLang="en-US" sz="2500" b="1" dirty="0"/>
              <a:t>利用函数地址表（如</a:t>
            </a:r>
            <a:r>
              <a:rPr lang="en-US" altLang="zh-CN" sz="2500" b="1" dirty="0"/>
              <a:t>GOT</a:t>
            </a:r>
            <a:r>
              <a:rPr lang="zh-CN" altLang="en-US" sz="2500" b="1" dirty="0"/>
              <a:t>等），获取函数的对应地址，跳转到该函数头部执行。</a:t>
            </a:r>
            <a:endParaRPr lang="en-US" altLang="zh-CN" sz="2500" b="1" dirty="0"/>
          </a:p>
          <a:p>
            <a:pPr lvl="2"/>
            <a:r>
              <a:rPr lang="en-US" altLang="zh-CN" sz="2200" b="1" dirty="0"/>
              <a:t>call </a:t>
            </a:r>
            <a:r>
              <a:rPr lang="en-US" altLang="zh-CN" sz="2200" b="1" dirty="0" err="1"/>
              <a:t>func_addr</a:t>
            </a:r>
            <a:endParaRPr lang="en-US" altLang="zh-CN" sz="2200" b="1" dirty="0"/>
          </a:p>
          <a:p>
            <a:pPr lvl="2"/>
            <a:r>
              <a:rPr lang="en-US" altLang="zh-CN" sz="2200" b="1" dirty="0"/>
              <a:t>call %</a:t>
            </a:r>
            <a:r>
              <a:rPr lang="en-US" altLang="zh-CN" sz="2200" b="1" dirty="0" err="1"/>
              <a:t>eax</a:t>
            </a:r>
            <a:endParaRPr lang="en-US" altLang="zh-CN" sz="2200" b="1" dirty="0"/>
          </a:p>
          <a:p>
            <a:pPr lvl="1"/>
            <a:r>
              <a:rPr lang="en-US" altLang="zh-CN" sz="2500" b="1" dirty="0">
                <a:solidFill>
                  <a:srgbClr val="FF0000"/>
                </a:solidFill>
              </a:rPr>
              <a:t>indirect-jump</a:t>
            </a:r>
            <a:r>
              <a:rPr lang="zh-CN" altLang="en-US" sz="2500" b="1" dirty="0">
                <a:solidFill>
                  <a:srgbClr val="FF0000"/>
                </a:solidFill>
              </a:rPr>
              <a:t>：间接跳转指令。</a:t>
            </a:r>
            <a:r>
              <a:rPr lang="zh-CN" altLang="en-US" sz="2500" b="1" dirty="0"/>
              <a:t>根据通用寄存器的值及其偏移，跳转到对应位置执行。</a:t>
            </a:r>
            <a:endParaRPr lang="en-US" altLang="zh-CN" sz="2500" b="1" dirty="0"/>
          </a:p>
          <a:p>
            <a:pPr lvl="2"/>
            <a:r>
              <a:rPr lang="en-US" altLang="zh-CN" sz="2200" b="1" dirty="0"/>
              <a:t>jump 0x10(%</a:t>
            </a:r>
            <a:r>
              <a:rPr lang="en-US" altLang="zh-CN" sz="2200" b="1" dirty="0" err="1"/>
              <a:t>eax</a:t>
            </a:r>
            <a:r>
              <a:rPr lang="en-US" altLang="zh-CN" sz="2200" b="1" dirty="0"/>
              <a:t>)</a:t>
            </a:r>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a:solidFill>
                  <a:srgbClr val="FF0000"/>
                </a:solidFill>
                <a:latin typeface="+mn-ea"/>
              </a:rPr>
              <a:t>研究背景</a:t>
            </a:r>
            <a:endParaRPr lang="en-US" altLang="zh-CN" sz="3200" b="1" dirty="0">
              <a:solidFill>
                <a:srgbClr val="FF0000"/>
              </a:solidFill>
              <a:latin typeface="+mn-ea"/>
            </a:endParaRPr>
          </a:p>
          <a:p>
            <a:r>
              <a:rPr lang="zh-CN" altLang="en-US" sz="3200" b="1" dirty="0">
                <a:latin typeface="+mn-ea"/>
              </a:rPr>
              <a:t>代码注入攻击</a:t>
            </a:r>
            <a:endParaRPr lang="en-US" altLang="zh-CN" sz="3200" b="1" dirty="0">
              <a:latin typeface="+mn-ea"/>
            </a:endParaRPr>
          </a:p>
          <a:p>
            <a:r>
              <a:rPr lang="zh-CN" altLang="en-US" sz="3200" b="1" dirty="0">
                <a:latin typeface="+mn-ea"/>
              </a:rPr>
              <a:t>对代码注入攻击的防御</a:t>
            </a:r>
            <a:endParaRPr lang="en-US" altLang="zh-CN" sz="3200" b="1" dirty="0">
              <a:latin typeface="+mn-ea"/>
            </a:endParaRPr>
          </a:p>
          <a:p>
            <a:r>
              <a:rPr lang="zh-CN" altLang="en-US" sz="3200" b="1" dirty="0">
                <a:latin typeface="+mn-ea"/>
              </a:rPr>
              <a:t>不可执行位保护</a:t>
            </a:r>
            <a:endParaRPr lang="en-US" altLang="zh-CN" sz="3200" b="1" dirty="0">
              <a:latin typeface="+mn-ea"/>
            </a:endParaRPr>
          </a:p>
          <a:p>
            <a:r>
              <a:rPr lang="zh-CN" altLang="en-US" sz="3200" b="1" dirty="0">
                <a:latin typeface="+mn-ea"/>
              </a:rPr>
              <a:t>总结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控制流劫持的常用方法</a:t>
            </a:r>
          </a:p>
        </p:txBody>
      </p:sp>
      <p:sp>
        <p:nvSpPr>
          <p:cNvPr id="3" name="内容占位符 2"/>
          <p:cNvSpPr>
            <a:spLocks noGrp="1"/>
          </p:cNvSpPr>
          <p:nvPr>
            <p:ph sz="quarter" idx="1"/>
          </p:nvPr>
        </p:nvSpPr>
        <p:spPr/>
        <p:txBody>
          <a:bodyPr>
            <a:normAutofit/>
          </a:bodyPr>
          <a:lstStyle/>
          <a:p>
            <a:r>
              <a:rPr lang="zh-CN" altLang="en-US" sz="2800" b="1" dirty="0"/>
              <a:t>由于攻击者最开始只能修改内存数据，无法直接修改指令和</a:t>
            </a:r>
            <a:r>
              <a:rPr lang="en-US" altLang="zh-CN" sz="2800" b="1" dirty="0"/>
              <a:t>EIP</a:t>
            </a:r>
            <a:r>
              <a:rPr lang="zh-CN" altLang="en-US" sz="2800" b="1" dirty="0"/>
              <a:t>。因此，只能通过</a:t>
            </a:r>
            <a:r>
              <a:rPr lang="zh-CN" altLang="en-US" sz="2800" b="1" dirty="0">
                <a:solidFill>
                  <a:srgbClr val="FF0000"/>
                </a:solidFill>
              </a:rPr>
              <a:t>修改间接跳转指令目标地址</a:t>
            </a:r>
            <a:r>
              <a:rPr lang="zh-CN" altLang="en-US" sz="2800" b="1" dirty="0"/>
              <a:t>的方式来劫持控制流。</a:t>
            </a:r>
            <a:endParaRPr lang="en-US" altLang="zh-CN" sz="2800" b="1" dirty="0"/>
          </a:p>
          <a:p>
            <a:pPr lvl="1"/>
            <a:r>
              <a:rPr lang="zh-CN" altLang="en-US" sz="2500" b="1" dirty="0"/>
              <a:t>修改函数的返回地址，然后执行</a:t>
            </a:r>
            <a:r>
              <a:rPr lang="en-US" altLang="zh-CN" sz="2500" b="1" dirty="0"/>
              <a:t>ret</a:t>
            </a:r>
            <a:r>
              <a:rPr lang="zh-CN" altLang="en-US" sz="2500" b="1" dirty="0"/>
              <a:t>指令。</a:t>
            </a:r>
            <a:endParaRPr lang="en-US" altLang="zh-CN" sz="2500" b="1" dirty="0"/>
          </a:p>
          <a:p>
            <a:pPr lvl="1"/>
            <a:r>
              <a:rPr lang="zh-CN" altLang="en-US" sz="2500" b="1" dirty="0"/>
              <a:t>修改间接调用的目标地址，然后执行</a:t>
            </a:r>
            <a:r>
              <a:rPr lang="en-US" altLang="zh-CN" sz="2500" b="1" dirty="0"/>
              <a:t>call</a:t>
            </a:r>
            <a:r>
              <a:rPr lang="zh-CN" altLang="en-US" sz="2500" b="1" dirty="0"/>
              <a:t>指令。</a:t>
            </a:r>
            <a:endParaRPr lang="en-US" altLang="zh-CN" sz="2500" b="1" dirty="0"/>
          </a:p>
          <a:p>
            <a:pPr lvl="2"/>
            <a:r>
              <a:rPr lang="en-US" altLang="zh-CN" sz="2500" b="1" dirty="0"/>
              <a:t>GOT</a:t>
            </a:r>
            <a:r>
              <a:rPr lang="zh-CN" altLang="en-US" sz="2500" b="1" dirty="0"/>
              <a:t>表项及其它间接跳转目标地址。</a:t>
            </a:r>
            <a:endParaRPr lang="en-US" altLang="zh-CN" sz="2500" b="1" dirty="0"/>
          </a:p>
          <a:p>
            <a:pPr lvl="1"/>
            <a:r>
              <a:rPr lang="zh-CN" altLang="en-US" sz="2500" b="1" dirty="0"/>
              <a:t>修改间接跳转指令的目标寄存器，然后执行间接跳转，如</a:t>
            </a:r>
            <a:r>
              <a:rPr lang="en-US" altLang="zh-CN" sz="2500" b="1" dirty="0"/>
              <a:t>call</a:t>
            </a:r>
            <a:r>
              <a:rPr lang="zh-CN" altLang="en-US" sz="2500" b="1" dirty="0"/>
              <a:t>指令和</a:t>
            </a:r>
            <a:r>
              <a:rPr lang="en-US" altLang="zh-CN" sz="2500" b="1" dirty="0"/>
              <a:t>jump</a:t>
            </a:r>
            <a:r>
              <a:rPr lang="zh-CN" altLang="en-US" sz="2500" b="1" dirty="0"/>
              <a:t>指令。</a:t>
            </a:r>
            <a:endParaRPr lang="en-US" altLang="zh-CN" sz="25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控制流劫持</a:t>
            </a:r>
          </a:p>
        </p:txBody>
      </p:sp>
      <p:sp>
        <p:nvSpPr>
          <p:cNvPr id="3" name="内容占位符 2"/>
          <p:cNvSpPr>
            <a:spLocks noGrp="1"/>
          </p:cNvSpPr>
          <p:nvPr>
            <p:ph sz="quarter" idx="1"/>
          </p:nvPr>
        </p:nvSpPr>
        <p:spPr/>
        <p:txBody>
          <a:bodyPr>
            <a:normAutofit/>
          </a:bodyPr>
          <a:lstStyle/>
          <a:p>
            <a:r>
              <a:rPr lang="zh-CN" altLang="en-US" sz="2800" b="1" dirty="0"/>
              <a:t>结论</a:t>
            </a:r>
            <a:r>
              <a:rPr lang="zh-CN" altLang="en-US" sz="2800" b="1" dirty="0" smtClean="0"/>
              <a:t>：</a:t>
            </a:r>
            <a:endParaRPr lang="en-US" altLang="zh-CN" sz="2800" b="1" dirty="0" smtClean="0"/>
          </a:p>
          <a:p>
            <a:pPr lvl="1"/>
            <a:r>
              <a:rPr lang="zh-CN" altLang="en-US" sz="2500" b="1" dirty="0" smtClean="0"/>
              <a:t>控制流</a:t>
            </a:r>
            <a:r>
              <a:rPr lang="zh-CN" altLang="en-US" sz="2500" b="1" dirty="0"/>
              <a:t>劫持的关键是修改指令寄存器</a:t>
            </a:r>
            <a:r>
              <a:rPr lang="en-US" altLang="zh-CN" sz="2500" b="1" dirty="0" smtClean="0"/>
              <a:t>EIP</a:t>
            </a:r>
          </a:p>
          <a:p>
            <a:pPr lvl="1"/>
            <a:r>
              <a:rPr lang="zh-CN" altLang="en-US" sz="2500" b="1" dirty="0" smtClean="0"/>
              <a:t>修改</a:t>
            </a:r>
            <a:r>
              <a:rPr lang="en-US" altLang="zh-CN" sz="2500" b="1" dirty="0"/>
              <a:t>EIP</a:t>
            </a:r>
            <a:r>
              <a:rPr lang="zh-CN" altLang="en-US" sz="2500" b="1" dirty="0"/>
              <a:t>的关键是修改间接跳转指令的目标</a:t>
            </a:r>
            <a:r>
              <a:rPr lang="zh-CN" altLang="en-US" sz="2500" b="1" dirty="0" smtClean="0"/>
              <a:t>地址</a:t>
            </a:r>
            <a:endParaRPr lang="en-US" altLang="zh-CN" sz="2500" b="1" dirty="0" smtClean="0"/>
          </a:p>
          <a:p>
            <a:pPr lvl="1"/>
            <a:r>
              <a:rPr lang="zh-CN" altLang="en-US" sz="2500" b="1" dirty="0" smtClean="0"/>
              <a:t>这些</a:t>
            </a:r>
            <a:r>
              <a:rPr lang="zh-CN" altLang="en-US" sz="2500" b="1" dirty="0" smtClean="0"/>
              <a:t>地址保存在内存或通用寄存器</a:t>
            </a:r>
            <a:r>
              <a:rPr lang="zh-CN" altLang="en-US" sz="2500" b="1" dirty="0" smtClean="0"/>
              <a:t>中</a:t>
            </a:r>
            <a:endParaRPr lang="en-US" altLang="zh-CN" sz="2500" b="1" dirty="0"/>
          </a:p>
          <a:p>
            <a:pPr lvl="1"/>
            <a:r>
              <a:rPr lang="zh-CN" altLang="en-US" sz="2500" b="1" dirty="0"/>
              <a:t>简单来说，就是利用内存漏洞，修改间接跳转指令的目标地址。</a:t>
            </a:r>
            <a:endParaRPr lang="en-US" altLang="zh-CN" sz="2500" b="1" dirty="0"/>
          </a:p>
          <a:p>
            <a:r>
              <a:rPr lang="zh-CN" altLang="en-US" sz="2800" b="1" dirty="0"/>
              <a:t>我们的假设：由于内存漏洞是难以避免的，攻击者总是能找到合适的内存漏洞，来修改间接跳转的目标地址。</a:t>
            </a:r>
            <a:endParaRPr lang="en-US" altLang="zh-CN" sz="2800" b="1" dirty="0"/>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代码注入攻击目标</a:t>
            </a:r>
          </a:p>
        </p:txBody>
      </p:sp>
      <p:sp>
        <p:nvSpPr>
          <p:cNvPr id="3" name="内容占位符 2"/>
          <p:cNvSpPr>
            <a:spLocks noGrp="1"/>
          </p:cNvSpPr>
          <p:nvPr>
            <p:ph sz="quarter" idx="1"/>
          </p:nvPr>
        </p:nvSpPr>
        <p:spPr/>
        <p:txBody>
          <a:bodyPr>
            <a:normAutofit/>
          </a:bodyPr>
          <a:lstStyle/>
          <a:p>
            <a:r>
              <a:rPr lang="zh-CN" altLang="en-US" sz="2800" b="1" dirty="0"/>
              <a:t>图灵完备性：</a:t>
            </a:r>
            <a:endParaRPr lang="en-US" altLang="zh-CN" sz="2800" b="1" dirty="0"/>
          </a:p>
          <a:p>
            <a:pPr lvl="1"/>
            <a:r>
              <a:rPr lang="zh-CN" altLang="en-US" sz="2500" b="1" dirty="0"/>
              <a:t>如果一个攻击能够让计算机系统实现任意的操作，就称这个攻击是</a:t>
            </a:r>
            <a:r>
              <a:rPr lang="zh-CN" altLang="en-US" sz="2500" b="1" dirty="0">
                <a:solidFill>
                  <a:srgbClr val="FF0000"/>
                </a:solidFill>
              </a:rPr>
              <a:t>图灵完备的</a:t>
            </a:r>
            <a:r>
              <a:rPr lang="zh-CN" altLang="en-US" sz="2500" b="1" dirty="0"/>
              <a:t>（</a:t>
            </a:r>
            <a:r>
              <a:rPr lang="en-US" altLang="en-US" sz="2500" b="1" dirty="0"/>
              <a:t>Turing-complete</a:t>
            </a:r>
            <a:r>
              <a:rPr lang="zh-CN" altLang="en-US" sz="2500" b="1" dirty="0"/>
              <a:t>）。</a:t>
            </a:r>
            <a:endParaRPr lang="en-US" altLang="zh-CN" sz="2500" b="1" dirty="0"/>
          </a:p>
          <a:p>
            <a:pPr lvl="1"/>
            <a:r>
              <a:rPr lang="zh-CN" altLang="en-US" sz="2500" b="1" dirty="0"/>
              <a:t>图灵完备性是评价一个攻击的重要标准之一。</a:t>
            </a:r>
            <a:endParaRPr lang="en-US" altLang="zh-CN" sz="2800" b="1" dirty="0"/>
          </a:p>
          <a:p>
            <a:r>
              <a:rPr lang="zh-CN" altLang="en-US" sz="2800" b="1" dirty="0"/>
              <a:t>代码注入攻击可以让系统执行注入的恶意代码，而注入的恶意代码可以是任意的代码和数据。</a:t>
            </a:r>
            <a:endParaRPr lang="en-US" altLang="zh-CN" sz="2800" b="1" dirty="0"/>
          </a:p>
          <a:p>
            <a:pPr lvl="1"/>
            <a:r>
              <a:rPr lang="zh-CN" altLang="en-US" sz="2500" b="1" dirty="0"/>
              <a:t>理论上，代码注入攻击可以实现任意的操作，所以，代码注入攻击是图灵完备的。</a:t>
            </a:r>
            <a:endParaRPr lang="en-US" altLang="zh-CN" sz="2500" b="1" dirty="0"/>
          </a:p>
        </p:txBody>
      </p:sp>
    </p:spTree>
    <p:extLst>
      <p:ext uri="{BB962C8B-B14F-4D97-AF65-F5344CB8AC3E}">
        <p14:creationId xmlns="" xmlns:p14="http://schemas.microsoft.com/office/powerpoint/2010/main" val="2110978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代码注入攻击目标</a:t>
            </a:r>
          </a:p>
        </p:txBody>
      </p:sp>
      <p:sp>
        <p:nvSpPr>
          <p:cNvPr id="3" name="内容占位符 2"/>
          <p:cNvSpPr>
            <a:spLocks noGrp="1"/>
          </p:cNvSpPr>
          <p:nvPr>
            <p:ph sz="quarter" idx="1"/>
          </p:nvPr>
        </p:nvSpPr>
        <p:spPr/>
        <p:txBody>
          <a:bodyPr>
            <a:normAutofit/>
          </a:bodyPr>
          <a:lstStyle/>
          <a:p>
            <a:r>
              <a:rPr lang="zh-CN" altLang="en-US" sz="2800" b="1" dirty="0"/>
              <a:t>通常来说，系统调用</a:t>
            </a:r>
            <a:r>
              <a:rPr lang="zh-CN" altLang="en-US" sz="2800" b="1" dirty="0" smtClean="0"/>
              <a:t>（</a:t>
            </a:r>
            <a:r>
              <a:rPr lang="en-US" altLang="zh-CN" sz="2800" b="1" dirty="0" smtClean="0"/>
              <a:t>API</a:t>
            </a:r>
            <a:r>
              <a:rPr lang="zh-CN" altLang="en-US" sz="2800" b="1" dirty="0"/>
              <a:t>）是程序使用系统核心功能的入口。几乎任何程序都离不开系统调用（</a:t>
            </a:r>
            <a:r>
              <a:rPr lang="en-US" altLang="zh-CN" sz="2800" b="1" dirty="0"/>
              <a:t>API</a:t>
            </a:r>
            <a:r>
              <a:rPr lang="zh-CN" altLang="en-US" sz="2800" b="1" dirty="0"/>
              <a:t>）的支持。</a:t>
            </a:r>
            <a:endParaRPr lang="en-US" altLang="zh-CN" sz="2800" b="1" dirty="0"/>
          </a:p>
          <a:p>
            <a:r>
              <a:rPr lang="zh-CN" altLang="en-US" sz="2800" b="1" dirty="0"/>
              <a:t>因此，一个更加精准更加实际的攻击目标是，能够实现</a:t>
            </a:r>
            <a:r>
              <a:rPr lang="zh-CN" altLang="en-US" sz="2800" b="1" dirty="0">
                <a:solidFill>
                  <a:srgbClr val="FF0000"/>
                </a:solidFill>
              </a:rPr>
              <a:t>任意系统调用（</a:t>
            </a:r>
            <a:r>
              <a:rPr lang="en-US" altLang="zh-CN" sz="2800" b="1" dirty="0">
                <a:solidFill>
                  <a:srgbClr val="FF0000"/>
                </a:solidFill>
              </a:rPr>
              <a:t>API</a:t>
            </a:r>
            <a:r>
              <a:rPr lang="zh-CN" altLang="en-US" sz="2800" b="1" dirty="0">
                <a:solidFill>
                  <a:srgbClr val="FF0000"/>
                </a:solidFill>
              </a:rPr>
              <a:t>）</a:t>
            </a:r>
            <a:r>
              <a:rPr lang="zh-CN" altLang="en-US" sz="2800" b="1" dirty="0"/>
              <a:t>。</a:t>
            </a:r>
            <a:endParaRPr lang="en-US" altLang="zh-CN" sz="2800" b="1" dirty="0"/>
          </a:p>
          <a:p>
            <a:pPr lvl="1"/>
            <a:r>
              <a:rPr lang="zh-CN" altLang="en-US" sz="2500" b="1" dirty="0"/>
              <a:t>一个标志性的攻击目标是，以</a:t>
            </a:r>
            <a:r>
              <a:rPr lang="en-US" altLang="zh-CN" sz="2500" b="1" dirty="0"/>
              <a:t>root</a:t>
            </a:r>
            <a:r>
              <a:rPr lang="zh-CN" altLang="en-US" sz="2500" b="1" dirty="0"/>
              <a:t>用户权限打开一个</a:t>
            </a:r>
            <a:r>
              <a:rPr lang="en-US" altLang="zh-CN" sz="2500" b="1" dirty="0"/>
              <a:t>shell</a:t>
            </a:r>
            <a:r>
              <a:rPr lang="zh-CN" altLang="en-US" sz="2500" b="1" dirty="0"/>
              <a:t>。</a:t>
            </a:r>
          </a:p>
        </p:txBody>
      </p:sp>
    </p:spTree>
    <p:extLst>
      <p:ext uri="{BB962C8B-B14F-4D97-AF65-F5344CB8AC3E}">
        <p14:creationId xmlns="" xmlns:p14="http://schemas.microsoft.com/office/powerpoint/2010/main" val="2110978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代码注入攻击示例</a:t>
            </a:r>
          </a:p>
        </p:txBody>
      </p:sp>
      <p:sp>
        <p:nvSpPr>
          <p:cNvPr id="3" name="内容占位符 2"/>
          <p:cNvSpPr>
            <a:spLocks noGrp="1"/>
          </p:cNvSpPr>
          <p:nvPr>
            <p:ph sz="quarter" idx="1"/>
          </p:nvPr>
        </p:nvSpPr>
        <p:spPr>
          <a:xfrm>
            <a:off x="457200" y="1600200"/>
            <a:ext cx="7467600" cy="5069160"/>
          </a:xfrm>
        </p:spPr>
        <p:txBody>
          <a:bodyPr>
            <a:normAutofit fontScale="77500" lnSpcReduction="20000"/>
          </a:bodyPr>
          <a:lstStyle/>
          <a:p>
            <a:r>
              <a:rPr lang="zh-CN" altLang="en-US" sz="2900" b="1" dirty="0" smtClean="0">
                <a:latin typeface="Times New Roman" pitchFamily="18" charset="0"/>
                <a:cs typeface="Times New Roman" pitchFamily="18" charset="0"/>
              </a:rPr>
              <a:t>这是</a:t>
            </a:r>
            <a:r>
              <a:rPr lang="zh-CN" altLang="en-US" sz="2900" b="1" dirty="0">
                <a:latin typeface="Times New Roman" pitchFamily="18" charset="0"/>
                <a:cs typeface="Times New Roman" pitchFamily="18" charset="0"/>
              </a:rPr>
              <a:t>一段存在内存漏洞</a:t>
            </a:r>
            <a:r>
              <a:rPr lang="zh-CN" altLang="en-US" sz="2900" b="1" dirty="0" smtClean="0">
                <a:latin typeface="Times New Roman" pitchFamily="18" charset="0"/>
                <a:cs typeface="Times New Roman" pitchFamily="18" charset="0"/>
              </a:rPr>
              <a:t>的代码</a:t>
            </a:r>
            <a:r>
              <a:rPr lang="en-US" altLang="zh-CN" sz="2900" b="1" dirty="0" err="1" smtClean="0"/>
              <a:t>code_injection_example.c</a:t>
            </a:r>
            <a:endParaRPr lang="en-US" altLang="zh-CN" sz="2900" b="1" dirty="0" smtClean="0">
              <a:latin typeface="Times New Roman" pitchFamily="18" charset="0"/>
              <a:cs typeface="Times New Roman" pitchFamily="18" charset="0"/>
            </a:endParaRPr>
          </a:p>
          <a:p>
            <a:r>
              <a:rPr lang="zh-CN" altLang="en-US" sz="2900" b="1" dirty="0" smtClean="0">
                <a:latin typeface="Times New Roman" pitchFamily="18" charset="0"/>
                <a:cs typeface="Times New Roman" pitchFamily="18" charset="0"/>
              </a:rPr>
              <a:t>这个</a:t>
            </a:r>
            <a:r>
              <a:rPr lang="zh-CN" altLang="en-US" sz="2900" b="1" dirty="0">
                <a:latin typeface="Times New Roman" pitchFamily="18" charset="0"/>
                <a:cs typeface="Times New Roman" pitchFamily="18" charset="0"/>
              </a:rPr>
              <a:t>程序的正常功能是读取一个文件的内容并</a:t>
            </a:r>
            <a:r>
              <a:rPr lang="zh-CN" altLang="en-US" sz="2900" b="1" dirty="0" smtClean="0">
                <a:latin typeface="Times New Roman" pitchFamily="18" charset="0"/>
                <a:cs typeface="Times New Roman" pitchFamily="18" charset="0"/>
              </a:rPr>
              <a:t>打印输出</a:t>
            </a:r>
            <a:endParaRPr lang="en-US" altLang="zh-CN" sz="2900" b="1" dirty="0">
              <a:latin typeface="Times New Roman" pitchFamily="18" charset="0"/>
              <a:cs typeface="Times New Roman" pitchFamily="18" charset="0"/>
            </a:endParaRPr>
          </a:p>
          <a:p>
            <a:pPr>
              <a:buNone/>
            </a:pPr>
            <a:endParaRPr lang="en-US" altLang="zh-CN" sz="2600" b="1" dirty="0">
              <a:latin typeface="Times New Roman" pitchFamily="18" charset="0"/>
              <a:cs typeface="Times New Roman" pitchFamily="18" charset="0"/>
            </a:endParaRPr>
          </a:p>
          <a:p>
            <a:pPr>
              <a:buNone/>
            </a:pPr>
            <a:r>
              <a:rPr lang="en-US" altLang="zh-CN" sz="2600" b="1" dirty="0">
                <a:latin typeface="Times New Roman" pitchFamily="18" charset="0"/>
                <a:cs typeface="Times New Roman" pitchFamily="18" charset="0"/>
              </a:rPr>
              <a:t>#include &lt;</a:t>
            </a:r>
            <a:r>
              <a:rPr lang="en-US" altLang="zh-CN" sz="2600" b="1" dirty="0" err="1">
                <a:latin typeface="Times New Roman" pitchFamily="18" charset="0"/>
                <a:cs typeface="Times New Roman" pitchFamily="18" charset="0"/>
              </a:rPr>
              <a:t>stdio.h</a:t>
            </a:r>
            <a:r>
              <a:rPr lang="en-US" altLang="zh-CN" sz="2600" b="1" dirty="0">
                <a:latin typeface="Times New Roman" pitchFamily="18" charset="0"/>
                <a:cs typeface="Times New Roman" pitchFamily="18" charset="0"/>
              </a:rPr>
              <a:t>&gt;</a:t>
            </a:r>
          </a:p>
          <a:p>
            <a:pPr>
              <a:buNone/>
            </a:pPr>
            <a:r>
              <a:rPr lang="en-US" altLang="zh-CN" sz="2600" b="1" dirty="0">
                <a:latin typeface="Times New Roman" pitchFamily="18" charset="0"/>
                <a:cs typeface="Times New Roman" pitchFamily="18" charset="0"/>
              </a:rPr>
              <a:t>#define BUF_LEN 128</a:t>
            </a:r>
          </a:p>
          <a:p>
            <a:pPr>
              <a:buNone/>
            </a:pPr>
            <a:endParaRPr lang="zh-CN" altLang="en-US" sz="2600" b="1" dirty="0">
              <a:latin typeface="Times New Roman" pitchFamily="18" charset="0"/>
              <a:cs typeface="Times New Roman" pitchFamily="18" charset="0"/>
            </a:endParaRPr>
          </a:p>
          <a:p>
            <a:pPr>
              <a:buNone/>
            </a:pPr>
            <a:r>
              <a:rPr lang="en-US" altLang="zh-CN" sz="2600" b="1" dirty="0">
                <a:latin typeface="Times New Roman" pitchFamily="18" charset="0"/>
                <a:cs typeface="Times New Roman" pitchFamily="18" charset="0"/>
              </a:rPr>
              <a:t>void </a:t>
            </a:r>
            <a:r>
              <a:rPr lang="en-US" altLang="zh-CN" sz="2600" b="1" dirty="0" err="1">
                <a:latin typeface="Times New Roman" pitchFamily="18" charset="0"/>
                <a:cs typeface="Times New Roman" pitchFamily="18" charset="0"/>
              </a:rPr>
              <a:t>func</a:t>
            </a:r>
            <a:r>
              <a:rPr lang="en-US" altLang="zh-CN" sz="2600" b="1" dirty="0">
                <a:latin typeface="Times New Roman" pitchFamily="18" charset="0"/>
                <a:cs typeface="Times New Roman" pitchFamily="18" charset="0"/>
              </a:rPr>
              <a:t>()</a:t>
            </a:r>
          </a:p>
          <a:p>
            <a:pPr>
              <a:buNone/>
            </a:pPr>
            <a:r>
              <a:rPr lang="en-US" altLang="zh-CN" sz="2600" b="1" dirty="0">
                <a:latin typeface="Times New Roman" pitchFamily="18" charset="0"/>
                <a:cs typeface="Times New Roman" pitchFamily="18" charset="0"/>
              </a:rPr>
              <a:t>{</a:t>
            </a:r>
          </a:p>
          <a:p>
            <a:pPr>
              <a:buNone/>
            </a:pPr>
            <a:r>
              <a:rPr lang="en-US" altLang="zh-CN" sz="2600" b="1" dirty="0">
                <a:latin typeface="Times New Roman" pitchFamily="18" charset="0"/>
                <a:cs typeface="Times New Roman" pitchFamily="18" charset="0"/>
              </a:rPr>
              <a:t>    unsigned char </a:t>
            </a:r>
            <a:r>
              <a:rPr lang="en-US" altLang="zh-CN" sz="2600" b="1" dirty="0" err="1">
                <a:latin typeface="Times New Roman" pitchFamily="18" charset="0"/>
                <a:cs typeface="Times New Roman" pitchFamily="18" charset="0"/>
              </a:rPr>
              <a:t>buf</a:t>
            </a:r>
            <a:r>
              <a:rPr lang="en-US" altLang="zh-CN" sz="2600" b="1" dirty="0">
                <a:latin typeface="Times New Roman" pitchFamily="18" charset="0"/>
                <a:cs typeface="Times New Roman" pitchFamily="18" charset="0"/>
              </a:rPr>
              <a:t>[BUF_LEN];</a:t>
            </a:r>
          </a:p>
          <a:p>
            <a:pPr>
              <a:buNone/>
            </a:pPr>
            <a:r>
              <a:rPr lang="en-US" altLang="zh-CN" sz="2600" b="1" dirty="0">
                <a:latin typeface="Times New Roman" pitchFamily="18" charset="0"/>
                <a:cs typeface="Times New Roman" pitchFamily="18" charset="0"/>
              </a:rPr>
              <a:t>    FILE *</a:t>
            </a:r>
            <a:r>
              <a:rPr lang="en-US" altLang="zh-CN" sz="2600" b="1" dirty="0" err="1">
                <a:latin typeface="Times New Roman" pitchFamily="18" charset="0"/>
                <a:cs typeface="Times New Roman" pitchFamily="18" charset="0"/>
              </a:rPr>
              <a:t>fp</a:t>
            </a:r>
            <a:r>
              <a:rPr lang="en-US" altLang="zh-CN" sz="2600" b="1" dirty="0">
                <a:latin typeface="Times New Roman" pitchFamily="18" charset="0"/>
                <a:cs typeface="Times New Roman" pitchFamily="18" charset="0"/>
              </a:rPr>
              <a:t>;</a:t>
            </a:r>
          </a:p>
          <a:p>
            <a:pPr>
              <a:buNone/>
            </a:pPr>
            <a:r>
              <a:rPr lang="en-US" altLang="zh-CN" sz="2600" b="1" dirty="0">
                <a:solidFill>
                  <a:srgbClr val="FF0000"/>
                </a:solidFill>
                <a:latin typeface="Times New Roman" pitchFamily="18" charset="0"/>
                <a:cs typeface="Times New Roman" pitchFamily="18" charset="0"/>
              </a:rPr>
              <a:t>    </a:t>
            </a:r>
            <a:r>
              <a:rPr lang="en-US" altLang="zh-CN" sz="2600" b="1" dirty="0" err="1">
                <a:solidFill>
                  <a:srgbClr val="FF0000"/>
                </a:solidFill>
                <a:latin typeface="Times New Roman" pitchFamily="18" charset="0"/>
                <a:cs typeface="Times New Roman" pitchFamily="18" charset="0"/>
              </a:rPr>
              <a:t>fp</a:t>
            </a:r>
            <a:r>
              <a:rPr lang="en-US" altLang="zh-CN" sz="2600" b="1" dirty="0">
                <a:solidFill>
                  <a:srgbClr val="FF0000"/>
                </a:solidFill>
                <a:latin typeface="Times New Roman" pitchFamily="18" charset="0"/>
                <a:cs typeface="Times New Roman" pitchFamily="18" charset="0"/>
              </a:rPr>
              <a:t> = </a:t>
            </a:r>
            <a:r>
              <a:rPr lang="en-US" altLang="zh-CN" sz="2600" b="1" dirty="0" err="1">
                <a:solidFill>
                  <a:srgbClr val="FF0000"/>
                </a:solidFill>
                <a:latin typeface="Times New Roman" pitchFamily="18" charset="0"/>
                <a:cs typeface="Times New Roman" pitchFamily="18" charset="0"/>
              </a:rPr>
              <a:t>fopen</a:t>
            </a:r>
            <a:r>
              <a:rPr lang="en-US" altLang="zh-CN" sz="2600" b="1" dirty="0">
                <a:solidFill>
                  <a:srgbClr val="FF0000"/>
                </a:solidFill>
                <a:latin typeface="Times New Roman" pitchFamily="18" charset="0"/>
                <a:cs typeface="Times New Roman" pitchFamily="18" charset="0"/>
              </a:rPr>
              <a:t>(“input_file.txt", "</a:t>
            </a:r>
            <a:r>
              <a:rPr lang="en-US" altLang="zh-CN" sz="2600" b="1" dirty="0" err="1">
                <a:solidFill>
                  <a:srgbClr val="FF0000"/>
                </a:solidFill>
                <a:latin typeface="Times New Roman" pitchFamily="18" charset="0"/>
                <a:cs typeface="Times New Roman" pitchFamily="18" charset="0"/>
              </a:rPr>
              <a:t>rb</a:t>
            </a:r>
            <a:r>
              <a:rPr lang="en-US" altLang="zh-CN" sz="2600" b="1" dirty="0">
                <a:solidFill>
                  <a:srgbClr val="FF0000"/>
                </a:solidFill>
                <a:latin typeface="Times New Roman" pitchFamily="18" charset="0"/>
                <a:cs typeface="Times New Roman" pitchFamily="18" charset="0"/>
              </a:rPr>
              <a:t>");</a:t>
            </a:r>
          </a:p>
          <a:p>
            <a:pPr>
              <a:buNone/>
            </a:pPr>
            <a:r>
              <a:rPr lang="en-US" altLang="zh-CN" sz="2600" b="1" dirty="0">
                <a:solidFill>
                  <a:srgbClr val="FF0000"/>
                </a:solidFill>
                <a:latin typeface="Times New Roman" pitchFamily="18" charset="0"/>
                <a:cs typeface="Times New Roman" pitchFamily="18" charset="0"/>
              </a:rPr>
              <a:t>    </a:t>
            </a:r>
            <a:r>
              <a:rPr lang="en-US" altLang="zh-CN" sz="2600" b="1" dirty="0" err="1">
                <a:solidFill>
                  <a:srgbClr val="FF0000"/>
                </a:solidFill>
                <a:latin typeface="Times New Roman" pitchFamily="18" charset="0"/>
                <a:cs typeface="Times New Roman" pitchFamily="18" charset="0"/>
              </a:rPr>
              <a:t>fread</a:t>
            </a:r>
            <a:r>
              <a:rPr lang="en-US" altLang="zh-CN" sz="2600" b="1" dirty="0">
                <a:solidFill>
                  <a:srgbClr val="FF0000"/>
                </a:solidFill>
                <a:latin typeface="Times New Roman" pitchFamily="18" charset="0"/>
                <a:cs typeface="Times New Roman" pitchFamily="18" charset="0"/>
              </a:rPr>
              <a:t>(</a:t>
            </a:r>
            <a:r>
              <a:rPr lang="en-US" altLang="zh-CN" sz="2600" b="1" dirty="0" err="1">
                <a:solidFill>
                  <a:srgbClr val="FF0000"/>
                </a:solidFill>
                <a:latin typeface="Times New Roman" pitchFamily="18" charset="0"/>
                <a:cs typeface="Times New Roman" pitchFamily="18" charset="0"/>
              </a:rPr>
              <a:t>buf</a:t>
            </a:r>
            <a:r>
              <a:rPr lang="en-US" altLang="zh-CN" sz="2600" b="1" dirty="0">
                <a:solidFill>
                  <a:srgbClr val="FF0000"/>
                </a:solidFill>
                <a:latin typeface="Times New Roman" pitchFamily="18" charset="0"/>
                <a:cs typeface="Times New Roman" pitchFamily="18" charset="0"/>
              </a:rPr>
              <a:t>, 1, 256, </a:t>
            </a:r>
            <a:r>
              <a:rPr lang="en-US" altLang="zh-CN" sz="2600" b="1" dirty="0" err="1">
                <a:solidFill>
                  <a:srgbClr val="FF0000"/>
                </a:solidFill>
                <a:latin typeface="Times New Roman" pitchFamily="18" charset="0"/>
                <a:cs typeface="Times New Roman" pitchFamily="18" charset="0"/>
              </a:rPr>
              <a:t>fp</a:t>
            </a:r>
            <a:r>
              <a:rPr lang="en-US" altLang="zh-CN" sz="2600" b="1" dirty="0">
                <a:solidFill>
                  <a:srgbClr val="FF0000"/>
                </a:solidFill>
                <a:latin typeface="Times New Roman" pitchFamily="18" charset="0"/>
                <a:cs typeface="Times New Roman" pitchFamily="18" charset="0"/>
              </a:rPr>
              <a:t> );</a:t>
            </a:r>
          </a:p>
          <a:p>
            <a:pPr>
              <a:buNone/>
            </a:pPr>
            <a:r>
              <a:rPr lang="en-US" altLang="zh-CN" sz="2600" b="1" dirty="0">
                <a:latin typeface="Times New Roman" pitchFamily="18" charset="0"/>
                <a:cs typeface="Times New Roman" pitchFamily="18" charset="0"/>
              </a:rPr>
              <a:t>    </a:t>
            </a:r>
            <a:r>
              <a:rPr lang="en-US" altLang="zh-CN" sz="2600" b="1" dirty="0" err="1">
                <a:latin typeface="Times New Roman" pitchFamily="18" charset="0"/>
                <a:cs typeface="Times New Roman" pitchFamily="18" charset="0"/>
              </a:rPr>
              <a:t>printf</a:t>
            </a:r>
            <a:r>
              <a:rPr lang="en-US" altLang="zh-CN" sz="2600" b="1" dirty="0">
                <a:latin typeface="Times New Roman" pitchFamily="18" charset="0"/>
                <a:cs typeface="Times New Roman" pitchFamily="18" charset="0"/>
              </a:rPr>
              <a:t>("%s", </a:t>
            </a:r>
            <a:r>
              <a:rPr lang="en-US" altLang="zh-CN" sz="2600" b="1" dirty="0" err="1">
                <a:latin typeface="Times New Roman" pitchFamily="18" charset="0"/>
                <a:cs typeface="Times New Roman" pitchFamily="18" charset="0"/>
              </a:rPr>
              <a:t>buf</a:t>
            </a:r>
            <a:r>
              <a:rPr lang="en-US" altLang="zh-CN" sz="2600" b="1" dirty="0">
                <a:latin typeface="Times New Roman" pitchFamily="18" charset="0"/>
                <a:cs typeface="Times New Roman" pitchFamily="18" charset="0"/>
              </a:rPr>
              <a:t>);</a:t>
            </a:r>
          </a:p>
          <a:p>
            <a:pPr>
              <a:buNone/>
            </a:pPr>
            <a:r>
              <a:rPr lang="en-US" altLang="zh-CN" sz="2600" b="1" dirty="0">
                <a:latin typeface="Times New Roman" pitchFamily="18" charset="0"/>
                <a:cs typeface="Times New Roman" pitchFamily="18" charset="0"/>
              </a:rPr>
              <a:t>}</a:t>
            </a:r>
            <a:endParaRPr lang="zh-CN" altLang="en-US" sz="2600" b="1" dirty="0">
              <a:latin typeface="Times New Roman" pitchFamily="18" charset="0"/>
              <a:cs typeface="Times New Roman" pitchFamily="18" charset="0"/>
            </a:endParaRPr>
          </a:p>
        </p:txBody>
      </p:sp>
      <p:sp>
        <p:nvSpPr>
          <p:cNvPr id="4" name="矩形 3"/>
          <p:cNvSpPr/>
          <p:nvPr/>
        </p:nvSpPr>
        <p:spPr>
          <a:xfrm>
            <a:off x="5357818" y="2830669"/>
            <a:ext cx="3143272" cy="3170099"/>
          </a:xfrm>
          <a:prstGeom prst="rect">
            <a:avLst/>
          </a:prstGeom>
        </p:spPr>
        <p:txBody>
          <a:bodyPr wrap="square">
            <a:spAutoFit/>
          </a:bodyPr>
          <a:lstStyle/>
          <a:p>
            <a:r>
              <a:rPr lang="en-US" altLang="zh-CN" sz="2000" b="1" dirty="0" err="1">
                <a:latin typeface="Times New Roman" pitchFamily="18" charset="0"/>
                <a:cs typeface="Times New Roman" pitchFamily="18" charset="0"/>
              </a:rPr>
              <a:t>int</a:t>
            </a:r>
            <a:r>
              <a:rPr lang="en-US" altLang="zh-CN" sz="2000" b="1" dirty="0">
                <a:latin typeface="Times New Roman" pitchFamily="18" charset="0"/>
                <a:cs typeface="Times New Roman" pitchFamily="18" charset="0"/>
              </a:rPr>
              <a:t> main()</a:t>
            </a:r>
          </a:p>
          <a:p>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func</a:t>
            </a:r>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    return 0;</a:t>
            </a:r>
          </a:p>
          <a:p>
            <a:r>
              <a:rPr lang="en-US" altLang="zh-CN" sz="2000" b="1" dirty="0">
                <a:latin typeface="Times New Roman" pitchFamily="18" charset="0"/>
                <a:cs typeface="Times New Roman" pitchFamily="18" charset="0"/>
              </a:rPr>
              <a:t>}</a:t>
            </a:r>
          </a:p>
          <a:p>
            <a:endParaRPr lang="zh-CN" altLang="en-US" sz="2000" b="1" dirty="0">
              <a:latin typeface="Times New Roman" pitchFamily="18" charset="0"/>
              <a:cs typeface="Times New Roman" pitchFamily="18" charset="0"/>
            </a:endParaRPr>
          </a:p>
          <a:p>
            <a:r>
              <a:rPr lang="en-US" altLang="zh-CN" sz="2000" b="1" dirty="0">
                <a:latin typeface="Times New Roman" pitchFamily="18" charset="0"/>
                <a:cs typeface="Times New Roman" pitchFamily="18" charset="0"/>
              </a:rPr>
              <a:t>void </a:t>
            </a:r>
            <a:r>
              <a:rPr lang="en-US" altLang="zh-CN" sz="2000" b="1" dirty="0" err="1">
                <a:latin typeface="Times New Roman" pitchFamily="18" charset="0"/>
                <a:cs typeface="Times New Roman" pitchFamily="18" charset="0"/>
              </a:rPr>
              <a:t>jmp_esp</a:t>
            </a:r>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    __</a:t>
            </a:r>
            <a:r>
              <a:rPr lang="en-US" altLang="zh-CN" sz="2000" b="1" dirty="0" err="1">
                <a:latin typeface="Times New Roman" pitchFamily="18" charset="0"/>
                <a:cs typeface="Times New Roman" pitchFamily="18" charset="0"/>
              </a:rPr>
              <a:t>asm</a:t>
            </a:r>
            <a:r>
              <a:rPr lang="en-US" altLang="zh-CN" sz="2000" b="1" dirty="0">
                <a:latin typeface="Times New Roman" pitchFamily="18" charset="0"/>
                <a:cs typeface="Times New Roman" pitchFamily="18" charset="0"/>
              </a:rPr>
              <a:t>("</a:t>
            </a:r>
            <a:r>
              <a:rPr lang="en-US" altLang="zh-CN" sz="2000" b="1" dirty="0" err="1">
                <a:latin typeface="Times New Roman" pitchFamily="18" charset="0"/>
                <a:cs typeface="Times New Roman" pitchFamily="18" charset="0"/>
              </a:rPr>
              <a:t>jmpq</a:t>
            </a: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rsp</a:t>
            </a:r>
            <a:r>
              <a:rPr lang="en-US" altLang="zh-CN" sz="2000" b="1" dirty="0">
                <a:latin typeface="Times New Roman" pitchFamily="18" charset="0"/>
                <a:cs typeface="Times New Roman" pitchFamily="18" charset="0"/>
              </a:rPr>
              <a:t>");</a:t>
            </a:r>
          </a:p>
          <a:p>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编译示例程序</a:t>
            </a:r>
          </a:p>
        </p:txBody>
      </p:sp>
      <p:sp>
        <p:nvSpPr>
          <p:cNvPr id="12" name="内容占位符 11"/>
          <p:cNvSpPr>
            <a:spLocks noGrp="1"/>
          </p:cNvSpPr>
          <p:nvPr>
            <p:ph sz="quarter" idx="1"/>
          </p:nvPr>
        </p:nvSpPr>
        <p:spPr/>
        <p:txBody>
          <a:bodyPr>
            <a:normAutofit/>
          </a:bodyPr>
          <a:lstStyle/>
          <a:p>
            <a:r>
              <a:rPr lang="zh-CN" altLang="en-US" sz="2800" b="1" dirty="0"/>
              <a:t>作为简单实例，程序编译时暂不考虑栈溢出保护和栈数据不可执行保护，使用的</a:t>
            </a:r>
            <a:r>
              <a:rPr lang="en-US" altLang="zh-CN" sz="2800" b="1" dirty="0" err="1"/>
              <a:t>gcc</a:t>
            </a:r>
            <a:r>
              <a:rPr lang="zh-CN" altLang="en-US" sz="2800" b="1" dirty="0"/>
              <a:t>编译命令如下：</a:t>
            </a:r>
            <a:endParaRPr lang="en-US" altLang="zh-CN" sz="2800" b="1" dirty="0"/>
          </a:p>
          <a:p>
            <a:pPr>
              <a:buNone/>
            </a:pPr>
            <a:endParaRPr lang="en-US" altLang="zh-CN" sz="2800" b="1" dirty="0"/>
          </a:p>
          <a:p>
            <a:pPr lvl="1"/>
            <a:r>
              <a:rPr lang="en-US" altLang="zh-CN" sz="2400" b="1" dirty="0" err="1"/>
              <a:t>gcc</a:t>
            </a:r>
            <a:r>
              <a:rPr lang="en-US" altLang="zh-CN" sz="2400" b="1" dirty="0"/>
              <a:t> -g -</a:t>
            </a:r>
            <a:r>
              <a:rPr lang="en-US" altLang="zh-CN" sz="2400" b="1" dirty="0" err="1"/>
              <a:t>fno</a:t>
            </a:r>
            <a:r>
              <a:rPr lang="en-US" altLang="zh-CN" sz="2400" b="1" dirty="0"/>
              <a:t>-stack-protector -z </a:t>
            </a:r>
            <a:r>
              <a:rPr lang="en-US" altLang="zh-CN" sz="2400" b="1" dirty="0" err="1"/>
              <a:t>execstack</a:t>
            </a:r>
            <a:r>
              <a:rPr lang="en-US" altLang="zh-CN" sz="2400" b="1" dirty="0"/>
              <a:t> -o </a:t>
            </a:r>
            <a:r>
              <a:rPr lang="en-US" altLang="zh-CN" sz="2400" b="1" dirty="0" err="1"/>
              <a:t>code_injection_example</a:t>
            </a:r>
            <a:r>
              <a:rPr lang="en-US" altLang="zh-CN" sz="2400" b="1" dirty="0"/>
              <a:t> </a:t>
            </a:r>
            <a:r>
              <a:rPr lang="en-US" altLang="zh-CN" sz="2400" b="1" dirty="0" err="1"/>
              <a:t>code_injection_example.c</a:t>
            </a:r>
            <a:endParaRPr lang="en-US" altLang="zh-CN" sz="2400" b="1" dirty="0"/>
          </a:p>
          <a:p>
            <a:pPr lvl="1"/>
            <a:endParaRPr lang="en-US" altLang="zh-CN" sz="2400" b="1" dirty="0"/>
          </a:p>
          <a:p>
            <a:pPr lvl="1"/>
            <a:r>
              <a:rPr lang="en-US" altLang="zh-CN" sz="2400" b="1" dirty="0"/>
              <a:t>-</a:t>
            </a:r>
            <a:r>
              <a:rPr lang="en-US" altLang="zh-CN" sz="2400" b="1" dirty="0" err="1"/>
              <a:t>fno</a:t>
            </a:r>
            <a:r>
              <a:rPr lang="en-US" altLang="zh-CN" sz="2400" b="1" dirty="0"/>
              <a:t>-stack-protector: </a:t>
            </a:r>
            <a:r>
              <a:rPr lang="zh-CN" altLang="en-US" sz="2400" b="1" dirty="0"/>
              <a:t>关闭栈溢出保护</a:t>
            </a:r>
            <a:endParaRPr lang="en-US" altLang="zh-CN" sz="2400" b="1" dirty="0"/>
          </a:p>
          <a:p>
            <a:pPr lvl="1"/>
            <a:r>
              <a:rPr lang="en-US" altLang="zh-CN" sz="2400" b="1" dirty="0"/>
              <a:t>-z </a:t>
            </a:r>
            <a:r>
              <a:rPr lang="en-US" altLang="zh-CN" sz="2400" b="1" dirty="0" err="1"/>
              <a:t>execstack</a:t>
            </a:r>
            <a:r>
              <a:rPr lang="en-US" altLang="zh-CN" sz="2400" b="1" dirty="0"/>
              <a:t>:</a:t>
            </a:r>
            <a:r>
              <a:rPr lang="zh-CN" altLang="en-US" sz="2400" b="1" dirty="0"/>
              <a:t> 关闭栈数据不可执行</a:t>
            </a:r>
          </a:p>
        </p:txBody>
      </p:sp>
    </p:spTree>
    <p:extLst>
      <p:ext uri="{BB962C8B-B14F-4D97-AF65-F5344CB8AC3E}">
        <p14:creationId xmlns="" xmlns:p14="http://schemas.microsoft.com/office/powerpoint/2010/main" val="237483423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示例程序正常运行情况</a:t>
            </a:r>
          </a:p>
        </p:txBody>
      </p:sp>
      <p:pic>
        <p:nvPicPr>
          <p:cNvPr id="8" name="图片 7"/>
          <p:cNvPicPr>
            <a:picLocks noChangeAspect="1"/>
          </p:cNvPicPr>
          <p:nvPr/>
        </p:nvPicPr>
        <p:blipFill rotWithShape="1">
          <a:blip r:embed="rId3">
            <a:extLst>
              <a:ext uri="{28A0092B-C50C-407E-A947-70E740481C1C}">
                <a14:useLocalDpi xmlns="" xmlns:a14="http://schemas.microsoft.com/office/drawing/2010/main" val="0"/>
              </a:ext>
            </a:extLst>
          </a:blip>
          <a:srcRect r="10757"/>
          <a:stretch/>
        </p:blipFill>
        <p:spPr>
          <a:xfrm>
            <a:off x="58856" y="3286124"/>
            <a:ext cx="9013738" cy="1523798"/>
          </a:xfrm>
          <a:prstGeom prst="rect">
            <a:avLst/>
          </a:prstGeom>
        </p:spPr>
      </p:pic>
      <p:sp>
        <p:nvSpPr>
          <p:cNvPr id="7" name="内容占位符 6"/>
          <p:cNvSpPr>
            <a:spLocks noGrp="1"/>
          </p:cNvSpPr>
          <p:nvPr>
            <p:ph sz="quarter" idx="1"/>
          </p:nvPr>
        </p:nvSpPr>
        <p:spPr>
          <a:xfrm>
            <a:off x="457200" y="1600200"/>
            <a:ext cx="7467600" cy="1900238"/>
          </a:xfrm>
        </p:spPr>
        <p:txBody>
          <a:bodyPr>
            <a:noAutofit/>
          </a:bodyPr>
          <a:lstStyle/>
          <a:p>
            <a:pPr>
              <a:buNone/>
            </a:pPr>
            <a:r>
              <a:rPr lang="en-US" altLang="zh-CN" b="1" dirty="0"/>
              <a:t>normal_file.txt</a:t>
            </a:r>
            <a:r>
              <a:rPr lang="zh-CN" altLang="en-US" b="1" dirty="0"/>
              <a:t>：</a:t>
            </a:r>
            <a:r>
              <a:rPr lang="en-US" altLang="zh-CN" b="1" dirty="0"/>
              <a:t>”This is a normal text file!”</a:t>
            </a:r>
          </a:p>
          <a:p>
            <a:r>
              <a:rPr lang="zh-CN" altLang="en-US" b="1" dirty="0"/>
              <a:t>将程序中的</a:t>
            </a:r>
            <a:r>
              <a:rPr lang="en-US" altLang="zh-CN" b="1" dirty="0"/>
              <a:t>input_file.txt</a:t>
            </a:r>
            <a:r>
              <a:rPr lang="zh-CN" altLang="en-US" b="1" dirty="0"/>
              <a:t>改为</a:t>
            </a:r>
            <a:r>
              <a:rPr lang="en-US" altLang="zh-CN" b="1" dirty="0"/>
              <a:t>normal_file.txt</a:t>
            </a:r>
          </a:p>
          <a:p>
            <a:r>
              <a:rPr lang="zh-CN" altLang="en-US" b="1" dirty="0"/>
              <a:t>最终的程序运行结果如下：</a:t>
            </a:r>
          </a:p>
        </p:txBody>
      </p:sp>
    </p:spTree>
    <p:extLst>
      <p:ext uri="{BB962C8B-B14F-4D97-AF65-F5344CB8AC3E}">
        <p14:creationId xmlns="" xmlns:p14="http://schemas.microsoft.com/office/powerpoint/2010/main" val="1690457744"/>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对示例程序的攻击</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smtClean="0"/>
              <a:t>代码注入攻击分为两大步，三小步：</a:t>
            </a:r>
            <a:endParaRPr lang="en-US" altLang="zh-CN" sz="2800" b="1" dirty="0" smtClean="0"/>
          </a:p>
          <a:p>
            <a:r>
              <a:rPr lang="en-US" altLang="zh-CN" sz="2800" b="1" dirty="0" smtClean="0"/>
              <a:t>1</a:t>
            </a:r>
            <a:r>
              <a:rPr lang="zh-CN" altLang="en-US" sz="2800" b="1" dirty="0"/>
              <a:t>）</a:t>
            </a:r>
            <a:r>
              <a:rPr lang="zh-CN" altLang="en-US" sz="2800" b="1" dirty="0" smtClean="0"/>
              <a:t>注入恶意代码</a:t>
            </a:r>
            <a:endParaRPr lang="en-US" altLang="zh-CN" sz="2800" b="1" dirty="0" smtClean="0"/>
          </a:p>
          <a:p>
            <a:pPr lvl="1"/>
            <a:r>
              <a:rPr lang="zh-CN" altLang="en-US" sz="2500" b="1" dirty="0" smtClean="0"/>
              <a:t>构造恶意代码</a:t>
            </a:r>
            <a:endParaRPr lang="en-US" altLang="zh-CN" sz="2500" b="1" dirty="0" smtClean="0"/>
          </a:p>
          <a:p>
            <a:pPr lvl="1"/>
            <a:r>
              <a:rPr lang="zh-CN" altLang="en-US" sz="2500" b="1" dirty="0" smtClean="0"/>
              <a:t>注入恶意代码</a:t>
            </a:r>
            <a:endParaRPr lang="en-US" altLang="zh-CN" sz="2500" b="1" dirty="0"/>
          </a:p>
          <a:p>
            <a:r>
              <a:rPr lang="en-US" altLang="zh-CN" sz="2800" b="1" dirty="0"/>
              <a:t>2</a:t>
            </a:r>
            <a:r>
              <a:rPr lang="zh-CN" altLang="en-US" sz="2800" b="1" dirty="0"/>
              <a:t>）</a:t>
            </a:r>
            <a:r>
              <a:rPr lang="zh-CN" altLang="en-US" sz="2800" b="1" dirty="0" smtClean="0"/>
              <a:t>执行恶意代码，即控制流劫持</a:t>
            </a:r>
            <a:endParaRPr lang="zh-CN" altLang="en-US" sz="28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构造恶意代码</a:t>
            </a:r>
          </a:p>
        </p:txBody>
      </p:sp>
      <p:sp>
        <p:nvSpPr>
          <p:cNvPr id="3" name="内容占位符 2"/>
          <p:cNvSpPr>
            <a:spLocks noGrp="1"/>
          </p:cNvSpPr>
          <p:nvPr>
            <p:ph sz="quarter" idx="1"/>
          </p:nvPr>
        </p:nvSpPr>
        <p:spPr/>
        <p:txBody>
          <a:bodyPr>
            <a:normAutofit fontScale="92500" lnSpcReduction="10000"/>
          </a:bodyPr>
          <a:lstStyle/>
          <a:p>
            <a:r>
              <a:rPr lang="zh-CN" altLang="en-US" sz="2800" b="1" dirty="0">
                <a:latin typeface="Times New Roman" pitchFamily="18" charset="0"/>
                <a:cs typeface="Times New Roman" pitchFamily="18" charset="0"/>
              </a:rPr>
              <a:t>构造如下</a:t>
            </a:r>
            <a:r>
              <a:rPr lang="en-US" altLang="zh-CN" sz="2800" b="1" dirty="0" err="1">
                <a:latin typeface="Times New Roman" pitchFamily="18" charset="0"/>
                <a:cs typeface="Times New Roman" pitchFamily="18" charset="0"/>
              </a:rPr>
              <a:t>shellcode.c</a:t>
            </a:r>
            <a:r>
              <a:rPr lang="zh-CN" altLang="en-US" sz="2800" b="1" dirty="0">
                <a:latin typeface="Times New Roman" pitchFamily="18" charset="0"/>
                <a:cs typeface="Times New Roman" pitchFamily="18" charset="0"/>
              </a:rPr>
              <a:t>，目的是劫持控制流，并在控制台打印“</a:t>
            </a:r>
            <a:r>
              <a:rPr lang="en-US" altLang="zh-CN" sz="2800" b="1" dirty="0">
                <a:latin typeface="Times New Roman" pitchFamily="18" charset="0"/>
                <a:cs typeface="Times New Roman" pitchFamily="18" charset="0"/>
              </a:rPr>
              <a:t>Corrupted</a:t>
            </a:r>
            <a:r>
              <a:rPr lang="zh-CN" altLang="en-US" sz="2800" b="1" dirty="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a:buNone/>
            </a:pPr>
            <a:endParaRPr lang="en-US" altLang="zh-CN" sz="2000" b="1" dirty="0">
              <a:latin typeface="Times New Roman" pitchFamily="18" charset="0"/>
              <a:cs typeface="Times New Roman" pitchFamily="18" charset="0"/>
            </a:endParaRPr>
          </a:p>
          <a:p>
            <a:pPr>
              <a:buNone/>
            </a:pPr>
            <a:r>
              <a:rPr lang="en-US" altLang="zh-CN" sz="2000" b="1" dirty="0">
                <a:latin typeface="Times New Roman" pitchFamily="18" charset="0"/>
                <a:cs typeface="Times New Roman" pitchFamily="18" charset="0"/>
              </a:rPr>
              <a:t>void main() {</a:t>
            </a:r>
          </a:p>
          <a:p>
            <a:pPr>
              <a:buNone/>
            </a:pPr>
            <a:r>
              <a:rPr lang="en-US" altLang="zh-CN" sz="2000" b="1" dirty="0">
                <a:latin typeface="Times New Roman" pitchFamily="18" charset="0"/>
                <a:cs typeface="Times New Roman" pitchFamily="18" charset="0"/>
              </a:rPr>
              <a:t>	__</a:t>
            </a:r>
            <a:r>
              <a:rPr lang="en-US" altLang="zh-CN" sz="2000" b="1" dirty="0" err="1">
                <a:latin typeface="Times New Roman" pitchFamily="18" charset="0"/>
                <a:cs typeface="Times New Roman" pitchFamily="18" charset="0"/>
              </a:rPr>
              <a:t>asm</a:t>
            </a:r>
            <a:r>
              <a:rPr lang="en-US" altLang="zh-CN" sz="2000" b="1" dirty="0">
                <a:latin typeface="Times New Roman" pitchFamily="18" charset="0"/>
                <a:cs typeface="Times New Roman" pitchFamily="18" charset="0"/>
              </a:rPr>
              <a:t>(</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mov</a:t>
            </a:r>
            <a:r>
              <a:rPr lang="en-US" altLang="zh-CN" sz="2000" b="1" dirty="0">
                <a:latin typeface="Times New Roman" pitchFamily="18" charset="0"/>
                <a:cs typeface="Times New Roman" pitchFamily="18" charset="0"/>
              </a:rPr>
              <a:t> $0x01, %</a:t>
            </a:r>
            <a:r>
              <a:rPr lang="en-US" altLang="zh-CN" sz="2000" b="1" dirty="0" err="1">
                <a:latin typeface="Times New Roman" pitchFamily="18" charset="0"/>
                <a:cs typeface="Times New Roman" pitchFamily="18" charset="0"/>
              </a:rPr>
              <a:t>rax</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mov</a:t>
            </a:r>
            <a:r>
              <a:rPr lang="en-US" altLang="zh-CN" sz="2000" b="1" dirty="0">
                <a:latin typeface="Times New Roman" pitchFamily="18" charset="0"/>
                <a:cs typeface="Times New Roman" pitchFamily="18" charset="0"/>
              </a:rPr>
              <a:t> $0x01, %</a:t>
            </a:r>
            <a:r>
              <a:rPr lang="en-US" altLang="zh-CN" sz="2000" b="1" dirty="0" err="1">
                <a:latin typeface="Times New Roman" pitchFamily="18" charset="0"/>
                <a:cs typeface="Times New Roman" pitchFamily="18" charset="0"/>
              </a:rPr>
              <a:t>rdi</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"lea 0x31(%</a:t>
            </a:r>
            <a:r>
              <a:rPr lang="en-US" altLang="zh-CN" sz="2000" b="1" dirty="0" err="1">
                <a:latin typeface="Times New Roman" pitchFamily="18" charset="0"/>
                <a:cs typeface="Times New Roman" pitchFamily="18" charset="0"/>
              </a:rPr>
              <a:t>rsp</a:t>
            </a: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rsi</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mov</a:t>
            </a:r>
            <a:r>
              <a:rPr lang="en-US" altLang="zh-CN" sz="2000" b="1" dirty="0">
                <a:latin typeface="Times New Roman" pitchFamily="18" charset="0"/>
                <a:cs typeface="Times New Roman" pitchFamily="18" charset="0"/>
              </a:rPr>
              <a:t> $0x09, %</a:t>
            </a:r>
            <a:r>
              <a:rPr lang="en-US" altLang="zh-CN" sz="2000" b="1" dirty="0" err="1">
                <a:latin typeface="Times New Roman" pitchFamily="18" charset="0"/>
                <a:cs typeface="Times New Roman" pitchFamily="18" charset="0"/>
              </a:rPr>
              <a:t>rdx</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syscall</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mov</a:t>
            </a:r>
            <a:r>
              <a:rPr lang="en-US" altLang="zh-CN" sz="2000" b="1" dirty="0">
                <a:latin typeface="Times New Roman" pitchFamily="18" charset="0"/>
                <a:cs typeface="Times New Roman" pitchFamily="18" charset="0"/>
              </a:rPr>
              <a:t> $0x3c, %</a:t>
            </a:r>
            <a:r>
              <a:rPr lang="en-US" altLang="zh-CN" sz="2000" b="1" dirty="0" err="1">
                <a:latin typeface="Times New Roman" pitchFamily="18" charset="0"/>
                <a:cs typeface="Times New Roman" pitchFamily="18" charset="0"/>
              </a:rPr>
              <a:t>rax</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mov</a:t>
            </a:r>
            <a:r>
              <a:rPr lang="en-US" altLang="zh-CN" sz="2000" b="1" dirty="0">
                <a:latin typeface="Times New Roman" pitchFamily="18" charset="0"/>
                <a:cs typeface="Times New Roman" pitchFamily="18" charset="0"/>
              </a:rPr>
              <a:t> $0x00, %</a:t>
            </a:r>
            <a:r>
              <a:rPr lang="en-US" altLang="zh-CN" sz="2000" b="1" dirty="0" err="1">
                <a:latin typeface="Times New Roman" pitchFamily="18" charset="0"/>
                <a:cs typeface="Times New Roman" pitchFamily="18" charset="0"/>
              </a:rPr>
              <a:t>rdi</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syscall</a:t>
            </a:r>
            <a:r>
              <a:rPr lang="en-US" altLang="zh-CN" sz="2000" b="1" dirty="0">
                <a:latin typeface="Times New Roman" pitchFamily="18" charset="0"/>
                <a:cs typeface="Times New Roman" pitchFamily="18" charset="0"/>
              </a:rPr>
              <a:t>\n");</a:t>
            </a:r>
          </a:p>
          <a:p>
            <a:pPr>
              <a:buNone/>
            </a:pPr>
            <a:r>
              <a:rPr lang="en-US" altLang="zh-CN" sz="2000" b="1" dirty="0">
                <a:latin typeface="Times New Roman" pitchFamily="18" charset="0"/>
                <a:cs typeface="Times New Roman" pitchFamily="18" charset="0"/>
              </a:rPr>
              <a:t>}</a:t>
            </a:r>
          </a:p>
        </p:txBody>
      </p:sp>
    </p:spTree>
    <p:extLst>
      <p:ext uri="{BB962C8B-B14F-4D97-AF65-F5344CB8AC3E}">
        <p14:creationId xmlns="" xmlns:p14="http://schemas.microsoft.com/office/powerpoint/2010/main" val="2396306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构造恶意代码</a:t>
            </a:r>
          </a:p>
        </p:txBody>
      </p:sp>
      <p:sp>
        <p:nvSpPr>
          <p:cNvPr id="3" name="内容占位符 2"/>
          <p:cNvSpPr>
            <a:spLocks noGrp="1"/>
          </p:cNvSpPr>
          <p:nvPr>
            <p:ph sz="quarter" idx="1"/>
          </p:nvPr>
        </p:nvSpPr>
        <p:spPr/>
        <p:txBody>
          <a:bodyPr>
            <a:normAutofit/>
          </a:bodyPr>
          <a:lstStyle/>
          <a:p>
            <a:r>
              <a:rPr lang="zh-CN" altLang="en-US" b="1" dirty="0"/>
              <a:t>编译</a:t>
            </a:r>
            <a:r>
              <a:rPr lang="en-US" altLang="zh-CN" b="1" dirty="0" err="1"/>
              <a:t>shellcode</a:t>
            </a:r>
            <a:r>
              <a:rPr lang="zh-CN" altLang="en-US" b="1" dirty="0"/>
              <a:t>，</a:t>
            </a:r>
            <a:r>
              <a:rPr lang="en-US" altLang="zh-CN" b="1" dirty="0" err="1"/>
              <a:t>gcc</a:t>
            </a:r>
            <a:r>
              <a:rPr lang="en-US" altLang="zh-CN" b="1" dirty="0"/>
              <a:t> –o </a:t>
            </a:r>
            <a:r>
              <a:rPr lang="en-US" altLang="zh-CN" b="1" dirty="0" err="1"/>
              <a:t>shellcode</a:t>
            </a:r>
            <a:r>
              <a:rPr lang="en-US" altLang="zh-CN" b="1" dirty="0"/>
              <a:t> </a:t>
            </a:r>
            <a:r>
              <a:rPr lang="en-US" altLang="zh-CN" b="1" dirty="0" err="1"/>
              <a:t>shellcode.c</a:t>
            </a:r>
            <a:endParaRPr lang="en-US" altLang="zh-CN" b="1" dirty="0"/>
          </a:p>
          <a:p>
            <a:r>
              <a:rPr lang="zh-CN" altLang="en-US" b="1" dirty="0"/>
              <a:t>然后执行反汇编命令，即可得到对应的机器码，</a:t>
            </a:r>
            <a:r>
              <a:rPr lang="en-US" altLang="zh-CN" b="1" dirty="0" err="1"/>
              <a:t>objdump</a:t>
            </a:r>
            <a:r>
              <a:rPr lang="en-US" altLang="zh-CN" b="1" dirty="0"/>
              <a:t> –d </a:t>
            </a:r>
            <a:r>
              <a:rPr lang="en-US" altLang="zh-CN" b="1" dirty="0" err="1"/>
              <a:t>shellcode</a:t>
            </a:r>
            <a:endParaRPr lang="en-US" altLang="zh-CN" b="1" dirty="0"/>
          </a:p>
        </p:txBody>
      </p:sp>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2910" y="2928934"/>
            <a:ext cx="7129456" cy="3816424"/>
          </a:xfrm>
          <a:prstGeom prst="rect">
            <a:avLst/>
          </a:prstGeom>
        </p:spPr>
      </p:pic>
    </p:spTree>
    <p:extLst>
      <p:ext uri="{BB962C8B-B14F-4D97-AF65-F5344CB8AC3E}">
        <p14:creationId xmlns="" xmlns:p14="http://schemas.microsoft.com/office/powerpoint/2010/main" val="856104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研究背景</a:t>
            </a:r>
          </a:p>
        </p:txBody>
      </p:sp>
      <p:sp>
        <p:nvSpPr>
          <p:cNvPr id="3" name="内容占位符 2"/>
          <p:cNvSpPr>
            <a:spLocks noGrp="1"/>
          </p:cNvSpPr>
          <p:nvPr>
            <p:ph sz="quarter" idx="1"/>
          </p:nvPr>
        </p:nvSpPr>
        <p:spPr>
          <a:xfrm>
            <a:off x="457200" y="1600200"/>
            <a:ext cx="7859216" cy="4614882"/>
          </a:xfrm>
        </p:spPr>
        <p:txBody>
          <a:bodyPr>
            <a:normAutofit/>
          </a:bodyPr>
          <a:lstStyle/>
          <a:p>
            <a:r>
              <a:rPr lang="zh-CN" altLang="en-US" sz="2800" b="1" dirty="0"/>
              <a:t>内存漏洞广泛存在于计算机的各种软件中，而且目前缺少一种通用有效的防御方法。</a:t>
            </a:r>
            <a:endParaRPr lang="en-US" altLang="zh-CN" sz="2800" b="1" dirty="0"/>
          </a:p>
          <a:p>
            <a:r>
              <a:rPr lang="zh-CN" altLang="en-US" sz="2800" b="1" dirty="0"/>
              <a:t>我们的研究目标是：在存在</a:t>
            </a:r>
            <a:r>
              <a:rPr lang="zh-CN" altLang="en-US" sz="2800" b="1" dirty="0">
                <a:solidFill>
                  <a:srgbClr val="FF0000"/>
                </a:solidFill>
              </a:rPr>
              <a:t>内存漏洞</a:t>
            </a:r>
            <a:r>
              <a:rPr lang="zh-CN" altLang="en-US" sz="2800" b="1" dirty="0"/>
              <a:t>的情况下，如何设计一个</a:t>
            </a:r>
            <a:r>
              <a:rPr lang="zh-CN" altLang="en-US" sz="2800" b="1" dirty="0">
                <a:solidFill>
                  <a:srgbClr val="FF0000"/>
                </a:solidFill>
              </a:rPr>
              <a:t>安全的计算机系统</a:t>
            </a:r>
            <a:r>
              <a:rPr lang="zh-CN" altLang="en-US" sz="2800" b="1" dirty="0"/>
              <a:t>。</a:t>
            </a:r>
            <a:endParaRPr lang="en-US" altLang="zh-CN"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构造恶意代码</a:t>
            </a:r>
          </a:p>
        </p:txBody>
      </p:sp>
      <p:sp>
        <p:nvSpPr>
          <p:cNvPr id="3" name="内容占位符 2"/>
          <p:cNvSpPr>
            <a:spLocks noGrp="1"/>
          </p:cNvSpPr>
          <p:nvPr>
            <p:ph sz="quarter" idx="1"/>
          </p:nvPr>
        </p:nvSpPr>
        <p:spPr/>
        <p:txBody>
          <a:bodyPr>
            <a:normAutofit fontScale="70000" lnSpcReduction="20000"/>
          </a:bodyPr>
          <a:lstStyle/>
          <a:p>
            <a:r>
              <a:rPr lang="zh-CN" altLang="en-US" sz="3200" b="1" dirty="0">
                <a:latin typeface="Times New Roman" pitchFamily="18" charset="0"/>
                <a:cs typeface="Times New Roman" pitchFamily="18" charset="0"/>
              </a:rPr>
              <a:t>最终构造完成的</a:t>
            </a:r>
            <a:r>
              <a:rPr lang="en-US" altLang="zh-CN" sz="3200" b="1" dirty="0">
                <a:latin typeface="Times New Roman" pitchFamily="18" charset="0"/>
                <a:cs typeface="Times New Roman" pitchFamily="18" charset="0"/>
              </a:rPr>
              <a:t>shellcode.txt</a:t>
            </a:r>
            <a:r>
              <a:rPr lang="zh-CN" altLang="en-US" sz="3200" b="1" dirty="0">
                <a:latin typeface="Times New Roman" pitchFamily="18" charset="0"/>
                <a:cs typeface="Times New Roman" pitchFamily="18" charset="0"/>
              </a:rPr>
              <a:t>如下：</a:t>
            </a:r>
            <a:endParaRPr lang="en-US" altLang="zh-CN" sz="3200" b="1" dirty="0">
              <a:latin typeface="Times New Roman" pitchFamily="18" charset="0"/>
              <a:cs typeface="Times New Roman" pitchFamily="18" charset="0"/>
            </a:endParaRPr>
          </a:p>
          <a:p>
            <a:pPr lvl="1">
              <a:lnSpc>
                <a:spcPct val="134000"/>
              </a:lnSpc>
              <a:buNone/>
            </a:pPr>
            <a:r>
              <a:rPr lang="en-US" altLang="zh-CN" b="1" dirty="0">
                <a:latin typeface="Times New Roman" pitchFamily="18" charset="0"/>
                <a:cs typeface="Times New Roman" pitchFamily="18" charset="0"/>
              </a:rPr>
              <a:t>"\x90\x90\x90\x90\x90\x90\x90\x90\x90\x90"//10</a:t>
            </a:r>
          </a:p>
          <a:p>
            <a:pPr lvl="1">
              <a:lnSpc>
                <a:spcPct val="134000"/>
              </a:lnSpc>
              <a:buNone/>
            </a:pPr>
            <a:r>
              <a:rPr lang="en-US" altLang="zh-CN" b="1" dirty="0">
                <a:latin typeface="Times New Roman" pitchFamily="18" charset="0"/>
                <a:cs typeface="Times New Roman" pitchFamily="18" charset="0"/>
              </a:rPr>
              <a:t>……</a:t>
            </a:r>
          </a:p>
          <a:p>
            <a:pPr lvl="1">
              <a:lnSpc>
                <a:spcPct val="134000"/>
              </a:lnSpc>
              <a:buNone/>
            </a:pPr>
            <a:r>
              <a:rPr lang="en-US" altLang="zh-CN" b="1" dirty="0">
                <a:latin typeface="Times New Roman" pitchFamily="18" charset="0"/>
                <a:cs typeface="Times New Roman" pitchFamily="18" charset="0"/>
              </a:rPr>
              <a:t>"\x90\x90"//152</a:t>
            </a:r>
          </a:p>
          <a:p>
            <a:pPr lvl="1">
              <a:lnSpc>
                <a:spcPct val="134000"/>
              </a:lnSpc>
              <a:buNone/>
            </a:pPr>
            <a:r>
              <a:rPr lang="en-US" altLang="zh-CN" b="1" dirty="0">
                <a:latin typeface="Times New Roman" pitchFamily="18" charset="0"/>
                <a:cs typeface="Times New Roman" pitchFamily="18" charset="0"/>
              </a:rPr>
              <a:t>"\x29\x06\x40\x00\x00\x00\x00\x00"</a:t>
            </a:r>
          </a:p>
          <a:p>
            <a:pPr lvl="1">
              <a:lnSpc>
                <a:spcPct val="134000"/>
              </a:lnSpc>
              <a:buNone/>
            </a:pPr>
            <a:r>
              <a:rPr lang="en-US" altLang="zh-CN" b="1" dirty="0">
                <a:latin typeface="Times New Roman" pitchFamily="18" charset="0"/>
                <a:cs typeface="Times New Roman" pitchFamily="18" charset="0"/>
              </a:rPr>
              <a:t>"\x48\xc7\xc0\x01\x00\x00\x00"</a:t>
            </a:r>
          </a:p>
          <a:p>
            <a:pPr lvl="1">
              <a:lnSpc>
                <a:spcPct val="134000"/>
              </a:lnSpc>
              <a:buNone/>
            </a:pPr>
            <a:r>
              <a:rPr lang="en-US" altLang="zh-CN" b="1" dirty="0">
                <a:latin typeface="Times New Roman" pitchFamily="18" charset="0"/>
                <a:cs typeface="Times New Roman" pitchFamily="18" charset="0"/>
              </a:rPr>
              <a:t>"\x48\xc7\xc7\x01\x00\x00\x00"</a:t>
            </a:r>
          </a:p>
          <a:p>
            <a:pPr lvl="1">
              <a:lnSpc>
                <a:spcPct val="134000"/>
              </a:lnSpc>
              <a:buNone/>
            </a:pPr>
            <a:r>
              <a:rPr lang="en-US" altLang="zh-CN" b="1" dirty="0">
                <a:latin typeface="Times New Roman" pitchFamily="18" charset="0"/>
                <a:cs typeface="Times New Roman" pitchFamily="18" charset="0"/>
              </a:rPr>
              <a:t>"\x48\x8d\x74\x24\x31"</a:t>
            </a:r>
          </a:p>
          <a:p>
            <a:pPr lvl="1">
              <a:lnSpc>
                <a:spcPct val="134000"/>
              </a:lnSpc>
              <a:buNone/>
            </a:pPr>
            <a:r>
              <a:rPr lang="en-US" altLang="zh-CN" b="1" dirty="0">
                <a:latin typeface="Times New Roman" pitchFamily="18" charset="0"/>
                <a:cs typeface="Times New Roman" pitchFamily="18" charset="0"/>
              </a:rPr>
              <a:t>"\x48\xc7\xc2\x0c\x00\x00\x00"</a:t>
            </a:r>
          </a:p>
          <a:p>
            <a:pPr lvl="1">
              <a:lnSpc>
                <a:spcPct val="134000"/>
              </a:lnSpc>
              <a:buNone/>
            </a:pPr>
            <a:r>
              <a:rPr lang="en-US" altLang="zh-CN" b="1" dirty="0">
                <a:latin typeface="Times New Roman" pitchFamily="18" charset="0"/>
                <a:cs typeface="Times New Roman" pitchFamily="18" charset="0"/>
              </a:rPr>
              <a:t>"\x0f\x05"</a:t>
            </a:r>
          </a:p>
          <a:p>
            <a:pPr lvl="1">
              <a:lnSpc>
                <a:spcPct val="134000"/>
              </a:lnSpc>
              <a:buNone/>
            </a:pPr>
            <a:r>
              <a:rPr lang="en-US" altLang="zh-CN" b="1" dirty="0">
                <a:latin typeface="Times New Roman" pitchFamily="18" charset="0"/>
                <a:cs typeface="Times New Roman" pitchFamily="18" charset="0"/>
              </a:rPr>
              <a:t>"\x48\xc7\xc0\x3c\x00\x00\x00"</a:t>
            </a:r>
          </a:p>
          <a:p>
            <a:pPr lvl="1">
              <a:lnSpc>
                <a:spcPct val="134000"/>
              </a:lnSpc>
              <a:buNone/>
            </a:pPr>
            <a:r>
              <a:rPr lang="en-US" altLang="zh-CN" b="1" dirty="0">
                <a:latin typeface="Times New Roman" pitchFamily="18" charset="0"/>
                <a:cs typeface="Times New Roman" pitchFamily="18" charset="0"/>
              </a:rPr>
              <a:t>"\x48\xc7\xc7\x00\x00\x00\x00"</a:t>
            </a:r>
          </a:p>
          <a:p>
            <a:pPr lvl="1">
              <a:lnSpc>
                <a:spcPct val="134000"/>
              </a:lnSpc>
              <a:buNone/>
            </a:pPr>
            <a:r>
              <a:rPr lang="en-US" altLang="zh-CN" b="1" dirty="0">
                <a:latin typeface="Times New Roman" pitchFamily="18" charset="0"/>
                <a:cs typeface="Times New Roman" pitchFamily="18" charset="0"/>
              </a:rPr>
              <a:t>"\x0f\x05"</a:t>
            </a:r>
          </a:p>
          <a:p>
            <a:pPr lvl="1">
              <a:lnSpc>
                <a:spcPct val="134000"/>
              </a:lnSpc>
              <a:buNone/>
            </a:pPr>
            <a:r>
              <a:rPr lang="en-US" altLang="zh-CN" b="1" dirty="0">
                <a:latin typeface="Times New Roman" pitchFamily="18" charset="0"/>
                <a:cs typeface="Times New Roman" pitchFamily="18" charset="0"/>
              </a:rPr>
              <a:t>"\x90\x90\x90\x90\x90"</a:t>
            </a:r>
          </a:p>
          <a:p>
            <a:pPr lvl="1">
              <a:lnSpc>
                <a:spcPct val="134000"/>
              </a:lnSpc>
              <a:buNone/>
            </a:pPr>
            <a:r>
              <a:rPr lang="en-US" altLang="zh-CN" b="1" dirty="0">
                <a:latin typeface="Times New Roman" pitchFamily="18" charset="0"/>
                <a:cs typeface="Times New Roman" pitchFamily="18" charset="0"/>
              </a:rPr>
              <a:t>"Corrupted!\r\n";</a:t>
            </a:r>
          </a:p>
        </p:txBody>
      </p:sp>
      <p:sp>
        <p:nvSpPr>
          <p:cNvPr id="5" name="右大括号 4"/>
          <p:cNvSpPr/>
          <p:nvPr/>
        </p:nvSpPr>
        <p:spPr>
          <a:xfrm>
            <a:off x="6228184" y="1988840"/>
            <a:ext cx="144016" cy="72008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p:cNvSpPr txBox="1"/>
          <p:nvPr/>
        </p:nvSpPr>
        <p:spPr>
          <a:xfrm>
            <a:off x="6429388" y="1792420"/>
            <a:ext cx="2127750" cy="707886"/>
          </a:xfrm>
          <a:prstGeom prst="rect">
            <a:avLst/>
          </a:prstGeom>
          <a:noFill/>
        </p:spPr>
        <p:txBody>
          <a:bodyPr wrap="square" rtlCol="0">
            <a:spAutoFit/>
          </a:bodyPr>
          <a:lstStyle/>
          <a:p>
            <a:r>
              <a:rPr lang="zh-CN" altLang="en-US" sz="2000" b="1" dirty="0"/>
              <a:t>利用</a:t>
            </a:r>
            <a:r>
              <a:rPr lang="en-US" altLang="zh-CN" sz="2000" b="1" dirty="0" err="1"/>
              <a:t>nop</a:t>
            </a:r>
            <a:r>
              <a:rPr lang="zh-CN" altLang="en-US" sz="2000" b="1" dirty="0"/>
              <a:t>指令填充当前函数栈</a:t>
            </a:r>
          </a:p>
        </p:txBody>
      </p:sp>
      <p:sp>
        <p:nvSpPr>
          <p:cNvPr id="7" name="右大括号 6"/>
          <p:cNvSpPr/>
          <p:nvPr/>
        </p:nvSpPr>
        <p:spPr>
          <a:xfrm>
            <a:off x="6227648" y="3212976"/>
            <a:ext cx="144552" cy="2376264"/>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8" name="文本框 7"/>
          <p:cNvSpPr txBox="1"/>
          <p:nvPr/>
        </p:nvSpPr>
        <p:spPr>
          <a:xfrm>
            <a:off x="6516216" y="3571876"/>
            <a:ext cx="1913436" cy="1631216"/>
          </a:xfrm>
          <a:prstGeom prst="rect">
            <a:avLst/>
          </a:prstGeom>
          <a:noFill/>
        </p:spPr>
        <p:txBody>
          <a:bodyPr wrap="square" rtlCol="0">
            <a:spAutoFit/>
          </a:bodyPr>
          <a:lstStyle/>
          <a:p>
            <a:r>
              <a:rPr lang="en-US" altLang="zh-CN" sz="2000" b="1" dirty="0" err="1"/>
              <a:t>shellcode</a:t>
            </a:r>
            <a:r>
              <a:rPr lang="zh-CN" altLang="en-US" sz="2000" b="1" dirty="0"/>
              <a:t>的机器码，目的是调用</a:t>
            </a:r>
            <a:r>
              <a:rPr lang="en-US" altLang="zh-CN" sz="2000" b="1" dirty="0"/>
              <a:t>write</a:t>
            </a:r>
            <a:r>
              <a:rPr lang="zh-CN" altLang="en-US" sz="2000" b="1" dirty="0"/>
              <a:t>系统调用和</a:t>
            </a:r>
            <a:r>
              <a:rPr lang="en-US" altLang="zh-CN" sz="2000" b="1" dirty="0"/>
              <a:t>exit</a:t>
            </a:r>
            <a:r>
              <a:rPr lang="zh-CN" altLang="en-US" sz="2000" b="1" dirty="0"/>
              <a:t>系统调用</a:t>
            </a:r>
          </a:p>
        </p:txBody>
      </p:sp>
      <p:sp>
        <p:nvSpPr>
          <p:cNvPr id="9" name="文本框 8"/>
          <p:cNvSpPr txBox="1"/>
          <p:nvPr/>
        </p:nvSpPr>
        <p:spPr>
          <a:xfrm>
            <a:off x="6516216" y="2643182"/>
            <a:ext cx="1984874" cy="707886"/>
          </a:xfrm>
          <a:prstGeom prst="rect">
            <a:avLst/>
          </a:prstGeom>
          <a:noFill/>
        </p:spPr>
        <p:txBody>
          <a:bodyPr wrap="square" rtlCol="0">
            <a:spAutoFit/>
          </a:bodyPr>
          <a:lstStyle/>
          <a:p>
            <a:r>
              <a:rPr lang="zh-CN" altLang="en-US" sz="2000" b="1" dirty="0"/>
              <a:t>跳板指令地址（</a:t>
            </a:r>
            <a:r>
              <a:rPr lang="en-US" altLang="zh-CN" sz="2000" b="1" dirty="0" err="1"/>
              <a:t>jmp</a:t>
            </a:r>
            <a:r>
              <a:rPr lang="en-US" altLang="zh-CN" sz="2000" b="1" dirty="0"/>
              <a:t> %</a:t>
            </a:r>
            <a:r>
              <a:rPr lang="en-US" altLang="zh-CN" sz="2000" b="1" dirty="0" err="1"/>
              <a:t>esp</a:t>
            </a:r>
            <a:r>
              <a:rPr lang="zh-CN" altLang="en-US" sz="2000" b="1" dirty="0"/>
              <a:t>）</a:t>
            </a:r>
          </a:p>
        </p:txBody>
      </p:sp>
      <p:sp>
        <p:nvSpPr>
          <p:cNvPr id="10" name="文本框 9"/>
          <p:cNvSpPr txBox="1"/>
          <p:nvPr/>
        </p:nvSpPr>
        <p:spPr>
          <a:xfrm>
            <a:off x="6516216" y="5357826"/>
            <a:ext cx="1837330" cy="1323439"/>
          </a:xfrm>
          <a:prstGeom prst="rect">
            <a:avLst/>
          </a:prstGeom>
          <a:noFill/>
        </p:spPr>
        <p:txBody>
          <a:bodyPr wrap="square" rtlCol="0">
            <a:spAutoFit/>
          </a:bodyPr>
          <a:lstStyle/>
          <a:p>
            <a:r>
              <a:rPr lang="zh-CN" altLang="en-US" sz="2000" b="1" dirty="0"/>
              <a:t>输出的内容（数据），作为</a:t>
            </a:r>
            <a:r>
              <a:rPr lang="en-US" altLang="zh-CN" sz="2000" b="1" dirty="0"/>
              <a:t>write</a:t>
            </a:r>
            <a:r>
              <a:rPr lang="zh-CN" altLang="en-US" sz="2000" b="1" dirty="0"/>
              <a:t>系统调用的参数</a:t>
            </a:r>
          </a:p>
        </p:txBody>
      </p:sp>
      <p:cxnSp>
        <p:nvCxnSpPr>
          <p:cNvPr id="12" name="直接箭头连接符 11"/>
          <p:cNvCxnSpPr>
            <a:cxnSpLocks/>
            <a:stCxn id="10" idx="1"/>
          </p:cNvCxnSpPr>
          <p:nvPr/>
        </p:nvCxnSpPr>
        <p:spPr>
          <a:xfrm rot="10800000" flipV="1">
            <a:off x="3286116" y="6019546"/>
            <a:ext cx="3230100" cy="526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cxnSpLocks/>
            <a:stCxn id="9" idx="1"/>
          </p:cNvCxnSpPr>
          <p:nvPr/>
        </p:nvCxnSpPr>
        <p:spPr>
          <a:xfrm rot="10800000" flipV="1">
            <a:off x="5286380" y="2997124"/>
            <a:ext cx="1229836" cy="3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513497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注入恶意代码</a:t>
            </a:r>
            <a:endParaRPr lang="zh-CN" altLang="en-US" sz="4400" dirty="0"/>
          </a:p>
        </p:txBody>
      </p:sp>
      <p:sp>
        <p:nvSpPr>
          <p:cNvPr id="3" name="内容占位符 2"/>
          <p:cNvSpPr>
            <a:spLocks noGrp="1"/>
          </p:cNvSpPr>
          <p:nvPr>
            <p:ph sz="quarter" idx="1"/>
          </p:nvPr>
        </p:nvSpPr>
        <p:spPr>
          <a:xfrm>
            <a:off x="457200" y="1600200"/>
            <a:ext cx="4043362" cy="3186122"/>
          </a:xfrm>
        </p:spPr>
        <p:txBody>
          <a:bodyPr>
            <a:normAutofit/>
          </a:bodyPr>
          <a:lstStyle/>
          <a:p>
            <a:r>
              <a:rPr lang="zh-CN" altLang="en-US" sz="2800" b="1" dirty="0" smtClean="0">
                <a:latin typeface="Times New Roman" pitchFamily="18" charset="0"/>
                <a:cs typeface="Times New Roman" pitchFamily="18" charset="0"/>
              </a:rPr>
              <a:t>示例程序的栈空间</a:t>
            </a:r>
            <a:endParaRPr lang="en-US" altLang="zh-CN" sz="2800" b="1" dirty="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void </a:t>
            </a:r>
            <a:r>
              <a:rPr lang="en-US" altLang="zh-CN" sz="2000" b="1" dirty="0" err="1">
                <a:latin typeface="Times New Roman" pitchFamily="18" charset="0"/>
                <a:cs typeface="Times New Roman" pitchFamily="18" charset="0"/>
              </a:rPr>
              <a:t>func</a:t>
            </a:r>
            <a:r>
              <a:rPr lang="en-US" altLang="zh-CN" sz="2000" b="1" dirty="0" smtClean="0">
                <a:latin typeface="Times New Roman" pitchFamily="18" charset="0"/>
                <a:cs typeface="Times New Roman" pitchFamily="18" charset="0"/>
              </a:rPr>
              <a:t>() {</a:t>
            </a:r>
            <a:endParaRPr lang="en-US" altLang="zh-CN" sz="2000" b="1" dirty="0">
              <a:latin typeface="Times New Roman" pitchFamily="18" charset="0"/>
              <a:cs typeface="Times New Roman" pitchFamily="18" charset="0"/>
            </a:endParaRPr>
          </a:p>
          <a:p>
            <a:pPr>
              <a:buNone/>
            </a:pP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unsigned </a:t>
            </a:r>
            <a:r>
              <a:rPr lang="en-US" altLang="zh-CN" sz="2000" b="1" dirty="0">
                <a:latin typeface="Times New Roman" pitchFamily="18" charset="0"/>
                <a:cs typeface="Times New Roman" pitchFamily="18" charset="0"/>
              </a:rPr>
              <a:t>char </a:t>
            </a:r>
            <a:r>
              <a:rPr lang="en-US" altLang="zh-CN" sz="2000" b="1" dirty="0" err="1" smtClean="0">
                <a:latin typeface="Times New Roman" pitchFamily="18" charset="0"/>
                <a:cs typeface="Times New Roman" pitchFamily="18" charset="0"/>
              </a:rPr>
              <a:t>buf</a:t>
            </a:r>
            <a:r>
              <a:rPr lang="en-US" altLang="zh-CN" sz="2000" b="1" dirty="0" smtClean="0">
                <a:latin typeface="Times New Roman" pitchFamily="18" charset="0"/>
                <a:cs typeface="Times New Roman" pitchFamily="18" charset="0"/>
              </a:rPr>
              <a:t>[128];</a:t>
            </a:r>
            <a:endParaRPr lang="en-US" altLang="zh-CN" sz="2000" b="1" dirty="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  </a:t>
            </a:r>
            <a:r>
              <a:rPr lang="en-US" altLang="zh-CN" sz="2000" b="1" dirty="0">
                <a:latin typeface="Times New Roman" pitchFamily="18" charset="0"/>
                <a:cs typeface="Times New Roman" pitchFamily="18" charset="0"/>
              </a:rPr>
              <a:t>FILE *</a:t>
            </a:r>
            <a:r>
              <a:rPr lang="en-US" altLang="zh-CN" sz="2000" b="1" dirty="0" err="1">
                <a:latin typeface="Times New Roman" pitchFamily="18" charset="0"/>
                <a:cs typeface="Times New Roman" pitchFamily="18" charset="0"/>
              </a:rPr>
              <a:t>fp</a:t>
            </a:r>
            <a:r>
              <a:rPr lang="en-US" altLang="zh-CN" sz="2000" b="1" dirty="0">
                <a:latin typeface="Times New Roman" pitchFamily="18" charset="0"/>
                <a:cs typeface="Times New Roman" pitchFamily="18" charset="0"/>
              </a:rPr>
              <a:t>;</a:t>
            </a:r>
          </a:p>
          <a:p>
            <a:pPr>
              <a:buNone/>
            </a:pPr>
            <a:r>
              <a:rPr lang="en-US" altLang="zh-CN" sz="2000" b="1" dirty="0" smtClean="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fp</a:t>
            </a:r>
            <a:r>
              <a:rPr lang="en-US" altLang="zh-CN" sz="2000" b="1" dirty="0">
                <a:solidFill>
                  <a:srgbClr val="FF0000"/>
                </a:solidFill>
                <a:latin typeface="Times New Roman" pitchFamily="18" charset="0"/>
                <a:cs typeface="Times New Roman" pitchFamily="18" charset="0"/>
              </a:rPr>
              <a:t> = </a:t>
            </a:r>
            <a:r>
              <a:rPr lang="en-US" altLang="zh-CN" sz="2000" b="1" dirty="0" err="1">
                <a:solidFill>
                  <a:srgbClr val="FF0000"/>
                </a:solidFill>
                <a:latin typeface="Times New Roman" pitchFamily="18" charset="0"/>
                <a:cs typeface="Times New Roman" pitchFamily="18" charset="0"/>
              </a:rPr>
              <a:t>fopen</a:t>
            </a:r>
            <a:r>
              <a:rPr lang="en-US" altLang="zh-CN" sz="2000" b="1" dirty="0" smtClean="0">
                <a:solidFill>
                  <a:srgbClr val="FF0000"/>
                </a:solidFill>
                <a:latin typeface="Times New Roman" pitchFamily="18" charset="0"/>
                <a:cs typeface="Times New Roman" pitchFamily="18" charset="0"/>
              </a:rPr>
              <a:t>(“shellcode.txt</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rb</a:t>
            </a:r>
            <a:r>
              <a:rPr lang="en-US" altLang="zh-CN" sz="2000" b="1" dirty="0">
                <a:solidFill>
                  <a:srgbClr val="FF0000"/>
                </a:solidFill>
                <a:latin typeface="Times New Roman" pitchFamily="18" charset="0"/>
                <a:cs typeface="Times New Roman" pitchFamily="18" charset="0"/>
              </a:rPr>
              <a:t>");</a:t>
            </a:r>
          </a:p>
          <a:p>
            <a:pPr>
              <a:buNone/>
            </a:pPr>
            <a:r>
              <a:rPr lang="en-US" altLang="zh-CN" sz="2000" b="1" dirty="0">
                <a:solidFill>
                  <a:srgbClr val="FF0000"/>
                </a:solidFill>
                <a:latin typeface="Times New Roman" pitchFamily="18" charset="0"/>
                <a:cs typeface="Times New Roman" pitchFamily="18" charset="0"/>
              </a:rPr>
              <a:t> </a:t>
            </a:r>
            <a:r>
              <a:rPr lang="en-US" altLang="zh-CN" sz="2000" b="1" dirty="0" smtClean="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fread</a:t>
            </a:r>
            <a:r>
              <a:rPr lang="en-US" altLang="zh-CN" sz="2000" b="1" dirty="0">
                <a:solidFill>
                  <a:srgbClr val="FF0000"/>
                </a:solidFill>
                <a:latin typeface="Times New Roman" pitchFamily="18" charset="0"/>
                <a:cs typeface="Times New Roman" pitchFamily="18" charset="0"/>
              </a:rPr>
              <a:t>(</a:t>
            </a:r>
            <a:r>
              <a:rPr lang="en-US" altLang="zh-CN" sz="2000" b="1" dirty="0" err="1">
                <a:solidFill>
                  <a:srgbClr val="FF0000"/>
                </a:solidFill>
                <a:latin typeface="Times New Roman" pitchFamily="18" charset="0"/>
                <a:cs typeface="Times New Roman" pitchFamily="18" charset="0"/>
              </a:rPr>
              <a:t>buf</a:t>
            </a:r>
            <a:r>
              <a:rPr lang="en-US" altLang="zh-CN" sz="2000" b="1" dirty="0">
                <a:solidFill>
                  <a:srgbClr val="FF0000"/>
                </a:solidFill>
                <a:latin typeface="Times New Roman" pitchFamily="18" charset="0"/>
                <a:cs typeface="Times New Roman" pitchFamily="18" charset="0"/>
              </a:rPr>
              <a:t>, 1, 256, </a:t>
            </a:r>
            <a:r>
              <a:rPr lang="en-US" altLang="zh-CN" sz="2000" b="1" dirty="0" err="1">
                <a:solidFill>
                  <a:srgbClr val="FF0000"/>
                </a:solidFill>
                <a:latin typeface="Times New Roman" pitchFamily="18" charset="0"/>
                <a:cs typeface="Times New Roman" pitchFamily="18" charset="0"/>
              </a:rPr>
              <a:t>fp</a:t>
            </a:r>
            <a:r>
              <a:rPr lang="en-US" altLang="zh-CN" sz="2000" b="1" dirty="0">
                <a:solidFill>
                  <a:srgbClr val="FF0000"/>
                </a:solidFill>
                <a:latin typeface="Times New Roman" pitchFamily="18" charset="0"/>
                <a:cs typeface="Times New Roman" pitchFamily="18" charset="0"/>
              </a:rPr>
              <a:t> );</a:t>
            </a:r>
          </a:p>
          <a:p>
            <a:pPr>
              <a:buNone/>
            </a:pP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printf</a:t>
            </a:r>
            <a:r>
              <a:rPr lang="en-US" altLang="zh-CN" sz="2000" b="1" dirty="0">
                <a:latin typeface="Times New Roman" pitchFamily="18" charset="0"/>
                <a:cs typeface="Times New Roman" pitchFamily="18" charset="0"/>
              </a:rPr>
              <a:t>("%s", </a:t>
            </a:r>
            <a:r>
              <a:rPr lang="en-US" altLang="zh-CN" sz="2000" b="1" dirty="0" err="1">
                <a:latin typeface="Times New Roman" pitchFamily="18" charset="0"/>
                <a:cs typeface="Times New Roman" pitchFamily="18" charset="0"/>
              </a:rPr>
              <a:t>buf</a:t>
            </a:r>
            <a:r>
              <a:rPr lang="en-US" altLang="zh-CN" sz="2000" b="1" dirty="0">
                <a:latin typeface="Times New Roman" pitchFamily="18" charset="0"/>
                <a:cs typeface="Times New Roman" pitchFamily="18" charset="0"/>
              </a:rPr>
              <a:t>);</a:t>
            </a:r>
          </a:p>
          <a:p>
            <a:pPr>
              <a:buNone/>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 xmlns:p14="http://schemas.microsoft.com/office/powerpoint/2010/main" val="1378149761"/>
              </p:ext>
            </p:extLst>
          </p:nvPr>
        </p:nvGraphicFramePr>
        <p:xfrm>
          <a:off x="4429124" y="226506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File pointer *</a:t>
                      </a:r>
                      <a:r>
                        <a:rPr lang="en-US" altLang="zh-CN" b="1" dirty="0" err="1"/>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a:t>unsign</a:t>
                      </a:r>
                      <a:r>
                        <a:rPr lang="en-US" altLang="zh-CN" b="1" dirty="0"/>
                        <a:t> char </a:t>
                      </a:r>
                      <a:r>
                        <a:rPr lang="en-US" altLang="zh-CN" b="1" dirty="0" err="1"/>
                        <a:t>buf</a:t>
                      </a:r>
                      <a:r>
                        <a:rPr lang="en-US" altLang="zh-CN" b="1" dirty="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6" name="右大括号 5"/>
          <p:cNvSpPr/>
          <p:nvPr/>
        </p:nvSpPr>
        <p:spPr>
          <a:xfrm>
            <a:off x="7358082" y="2285992"/>
            <a:ext cx="144016" cy="142876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 name="文本框 5"/>
          <p:cNvSpPr txBox="1"/>
          <p:nvPr/>
        </p:nvSpPr>
        <p:spPr>
          <a:xfrm>
            <a:off x="7572396" y="2578238"/>
            <a:ext cx="1143008" cy="707886"/>
          </a:xfrm>
          <a:prstGeom prst="rect">
            <a:avLst/>
          </a:prstGeom>
          <a:solidFill>
            <a:schemeClr val="bg1"/>
          </a:solidFill>
        </p:spPr>
        <p:txBody>
          <a:bodyPr wrap="square" rtlCol="0">
            <a:spAutoFit/>
          </a:bodyPr>
          <a:lstStyle/>
          <a:p>
            <a:r>
              <a:rPr lang="en-US" altLang="zh-CN" sz="2000" b="1" dirty="0" smtClean="0"/>
              <a:t>main</a:t>
            </a:r>
            <a:r>
              <a:rPr lang="zh-CN" altLang="en-US" sz="2000" b="1" dirty="0" smtClean="0"/>
              <a:t>的栈空间</a:t>
            </a:r>
            <a:endParaRPr lang="zh-CN" altLang="en-US" sz="2000" b="1" dirty="0"/>
          </a:p>
        </p:txBody>
      </p:sp>
      <p:sp>
        <p:nvSpPr>
          <p:cNvPr id="8" name="文本框 8"/>
          <p:cNvSpPr txBox="1"/>
          <p:nvPr/>
        </p:nvSpPr>
        <p:spPr>
          <a:xfrm>
            <a:off x="7715272" y="3714752"/>
            <a:ext cx="1071570"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的参数</a:t>
            </a:r>
            <a:endParaRPr lang="zh-CN" altLang="en-US" sz="2000" b="1" dirty="0"/>
          </a:p>
        </p:txBody>
      </p:sp>
      <p:cxnSp>
        <p:nvCxnSpPr>
          <p:cNvPr id="9" name="直接箭头连接符 8"/>
          <p:cNvCxnSpPr>
            <a:cxnSpLocks/>
          </p:cNvCxnSpPr>
          <p:nvPr/>
        </p:nvCxnSpPr>
        <p:spPr>
          <a:xfrm rot="10800000" flipV="1">
            <a:off x="7215206" y="4071942"/>
            <a:ext cx="428628" cy="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右大括号 10"/>
          <p:cNvSpPr/>
          <p:nvPr/>
        </p:nvSpPr>
        <p:spPr>
          <a:xfrm>
            <a:off x="7286644" y="4500570"/>
            <a:ext cx="142876" cy="214314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2" name="文本框 5"/>
          <p:cNvSpPr txBox="1"/>
          <p:nvPr/>
        </p:nvSpPr>
        <p:spPr>
          <a:xfrm>
            <a:off x="7500958" y="5214950"/>
            <a:ext cx="1133960"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的栈空间</a:t>
            </a:r>
            <a:endParaRPr lang="zh-CN" altLang="en-US" sz="2000" b="1" dirty="0"/>
          </a:p>
        </p:txBody>
      </p:sp>
      <p:sp>
        <p:nvSpPr>
          <p:cNvPr id="13" name="文本框 8"/>
          <p:cNvSpPr txBox="1"/>
          <p:nvPr/>
        </p:nvSpPr>
        <p:spPr>
          <a:xfrm>
            <a:off x="1714480" y="4572008"/>
            <a:ext cx="2071702" cy="400110"/>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的返回地址</a:t>
            </a:r>
            <a:endParaRPr lang="zh-CN" altLang="en-US" sz="2000" b="1" dirty="0"/>
          </a:p>
        </p:txBody>
      </p:sp>
      <p:cxnSp>
        <p:nvCxnSpPr>
          <p:cNvPr id="14" name="直接箭头连接符 13"/>
          <p:cNvCxnSpPr>
            <a:cxnSpLocks/>
          </p:cNvCxnSpPr>
          <p:nvPr/>
        </p:nvCxnSpPr>
        <p:spPr>
          <a:xfrm flipV="1">
            <a:off x="3786182" y="4714884"/>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8"/>
          <p:cNvSpPr txBox="1"/>
          <p:nvPr/>
        </p:nvSpPr>
        <p:spPr>
          <a:xfrm>
            <a:off x="1428728" y="4929198"/>
            <a:ext cx="2428892" cy="400110"/>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保存的栈基址</a:t>
            </a:r>
            <a:endParaRPr lang="zh-CN" altLang="en-US" sz="2000" b="1" dirty="0"/>
          </a:p>
        </p:txBody>
      </p:sp>
      <p:cxnSp>
        <p:nvCxnSpPr>
          <p:cNvPr id="21" name="直接箭头连接符 20"/>
          <p:cNvCxnSpPr>
            <a:cxnSpLocks/>
          </p:cNvCxnSpPr>
          <p:nvPr/>
        </p:nvCxnSpPr>
        <p:spPr>
          <a:xfrm flipV="1">
            <a:off x="3786182" y="5070486"/>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文本框 8"/>
          <p:cNvSpPr txBox="1"/>
          <p:nvPr/>
        </p:nvSpPr>
        <p:spPr>
          <a:xfrm>
            <a:off x="6929454" y="1814444"/>
            <a:ext cx="1214446" cy="400110"/>
          </a:xfrm>
          <a:prstGeom prst="rect">
            <a:avLst/>
          </a:prstGeom>
          <a:solidFill>
            <a:schemeClr val="bg1"/>
          </a:solidFill>
        </p:spPr>
        <p:txBody>
          <a:bodyPr wrap="square" rtlCol="0">
            <a:spAutoFit/>
          </a:bodyPr>
          <a:lstStyle/>
          <a:p>
            <a:r>
              <a:rPr lang="zh-CN" altLang="en-US" sz="2000" b="1" dirty="0" smtClean="0"/>
              <a:t>高地址</a:t>
            </a:r>
            <a:endParaRPr lang="zh-CN" altLang="en-US" sz="2000" b="1" dirty="0"/>
          </a:p>
        </p:txBody>
      </p:sp>
      <p:sp>
        <p:nvSpPr>
          <p:cNvPr id="23" name="文本框 8"/>
          <p:cNvSpPr txBox="1"/>
          <p:nvPr/>
        </p:nvSpPr>
        <p:spPr>
          <a:xfrm>
            <a:off x="2428860" y="6386476"/>
            <a:ext cx="1428760" cy="400110"/>
          </a:xfrm>
          <a:prstGeom prst="rect">
            <a:avLst/>
          </a:prstGeom>
          <a:solidFill>
            <a:schemeClr val="bg1"/>
          </a:solidFill>
        </p:spPr>
        <p:txBody>
          <a:bodyPr wrap="square" rtlCol="0">
            <a:spAutoFit/>
          </a:bodyPr>
          <a:lstStyle/>
          <a:p>
            <a:r>
              <a:rPr lang="en-US" altLang="zh-CN" sz="2000" b="1" dirty="0" err="1" smtClean="0"/>
              <a:t>buf</a:t>
            </a:r>
            <a:r>
              <a:rPr lang="zh-CN" altLang="en-US" sz="2000" b="1" dirty="0" smtClean="0"/>
              <a:t>的指针</a:t>
            </a:r>
            <a:endParaRPr lang="zh-CN" altLang="en-US" sz="2000" b="1" dirty="0"/>
          </a:p>
        </p:txBody>
      </p:sp>
      <p:cxnSp>
        <p:nvCxnSpPr>
          <p:cNvPr id="24" name="直接箭头连接符 23"/>
          <p:cNvCxnSpPr>
            <a:cxnSpLocks/>
          </p:cNvCxnSpPr>
          <p:nvPr/>
        </p:nvCxnSpPr>
        <p:spPr>
          <a:xfrm flipV="1">
            <a:off x="3786182" y="6643710"/>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8"/>
          <p:cNvSpPr txBox="1"/>
          <p:nvPr/>
        </p:nvSpPr>
        <p:spPr>
          <a:xfrm>
            <a:off x="7429520" y="6386476"/>
            <a:ext cx="1143008" cy="400110"/>
          </a:xfrm>
          <a:prstGeom prst="rect">
            <a:avLst/>
          </a:prstGeom>
          <a:solidFill>
            <a:schemeClr val="bg1"/>
          </a:solidFill>
        </p:spPr>
        <p:txBody>
          <a:bodyPr wrap="square" rtlCol="0">
            <a:spAutoFit/>
          </a:bodyPr>
          <a:lstStyle/>
          <a:p>
            <a:r>
              <a:rPr lang="zh-CN" altLang="en-US" sz="2000" b="1" dirty="0" smtClean="0"/>
              <a:t>低地址</a:t>
            </a:r>
            <a:endParaRPr lang="zh-CN" altLang="en-US" sz="20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注入恶意代码</a:t>
            </a:r>
            <a:endParaRPr lang="zh-CN" altLang="en-US" sz="4400" dirty="0"/>
          </a:p>
        </p:txBody>
      </p:sp>
      <p:graphicFrame>
        <p:nvGraphicFramePr>
          <p:cNvPr id="9" name="表格 8"/>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solidFill>
                            <a:srgbClr val="FF0000"/>
                          </a:solidFill>
                        </a:rPr>
                        <a:t>shellcode</a:t>
                      </a:r>
                      <a:endParaRPr lang="zh-CN" altLang="en-US" b="1" dirty="0">
                        <a:solidFill>
                          <a:srgbClr val="FF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graphicFrame>
        <p:nvGraphicFramePr>
          <p:cNvPr id="11" name="表格 10"/>
          <p:cNvGraphicFramePr>
            <a:graphicFrameLocks noGrp="1"/>
          </p:cNvGraphicFramePr>
          <p:nvPr>
            <p:extLst>
              <p:ext uri="{D42A27DB-BD31-4B8C-83A1-F6EECF244321}">
                <p14:modId xmlns="" xmlns:p14="http://schemas.microsoft.com/office/powerpoint/2010/main" val="1378149761"/>
              </p:ext>
            </p:extLst>
          </p:nvPr>
        </p:nvGraphicFramePr>
        <p:xfrm>
          <a:off x="428596" y="1928802"/>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File pointer *</a:t>
                      </a:r>
                      <a:r>
                        <a:rPr lang="en-US" altLang="zh-CN" b="1" dirty="0" err="1"/>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a:t>unsign</a:t>
                      </a:r>
                      <a:r>
                        <a:rPr lang="en-US" altLang="zh-CN" b="1" dirty="0"/>
                        <a:t> char </a:t>
                      </a:r>
                      <a:r>
                        <a:rPr lang="en-US" altLang="zh-CN" b="1" dirty="0" err="1"/>
                        <a:t>buf</a:t>
                      </a:r>
                      <a:r>
                        <a:rPr lang="en-US" altLang="zh-CN" b="1" dirty="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12" name="右大括号 11"/>
          <p:cNvSpPr/>
          <p:nvPr/>
        </p:nvSpPr>
        <p:spPr>
          <a:xfrm>
            <a:off x="3357554" y="1949726"/>
            <a:ext cx="144016" cy="142876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文本框 5"/>
          <p:cNvSpPr txBox="1"/>
          <p:nvPr/>
        </p:nvSpPr>
        <p:spPr>
          <a:xfrm>
            <a:off x="3571868" y="2241972"/>
            <a:ext cx="1143008" cy="707886"/>
          </a:xfrm>
          <a:prstGeom prst="rect">
            <a:avLst/>
          </a:prstGeom>
          <a:solidFill>
            <a:schemeClr val="bg1"/>
          </a:solidFill>
        </p:spPr>
        <p:txBody>
          <a:bodyPr wrap="square" rtlCol="0">
            <a:spAutoFit/>
          </a:bodyPr>
          <a:lstStyle/>
          <a:p>
            <a:r>
              <a:rPr lang="en-US" altLang="zh-CN" sz="2000" b="1" dirty="0" smtClean="0"/>
              <a:t>main</a:t>
            </a:r>
            <a:r>
              <a:rPr lang="zh-CN" altLang="en-US" sz="2000" b="1" dirty="0" smtClean="0"/>
              <a:t>的栈空间</a:t>
            </a:r>
            <a:endParaRPr lang="zh-CN" altLang="en-US" sz="2000" b="1" dirty="0"/>
          </a:p>
        </p:txBody>
      </p:sp>
      <p:sp>
        <p:nvSpPr>
          <p:cNvPr id="14" name="文本框 8"/>
          <p:cNvSpPr txBox="1"/>
          <p:nvPr/>
        </p:nvSpPr>
        <p:spPr>
          <a:xfrm>
            <a:off x="3714744" y="3378486"/>
            <a:ext cx="1071570"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的参数</a:t>
            </a:r>
            <a:endParaRPr lang="zh-CN" altLang="en-US" sz="2000" b="1" dirty="0"/>
          </a:p>
        </p:txBody>
      </p:sp>
      <p:cxnSp>
        <p:nvCxnSpPr>
          <p:cNvPr id="15" name="直接箭头连接符 14"/>
          <p:cNvCxnSpPr>
            <a:cxnSpLocks/>
          </p:cNvCxnSpPr>
          <p:nvPr/>
        </p:nvCxnSpPr>
        <p:spPr>
          <a:xfrm rot="10800000" flipV="1">
            <a:off x="3214678" y="3735676"/>
            <a:ext cx="428628" cy="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文本框 8"/>
          <p:cNvSpPr txBox="1"/>
          <p:nvPr/>
        </p:nvSpPr>
        <p:spPr>
          <a:xfrm>
            <a:off x="428596" y="1500174"/>
            <a:ext cx="1214446" cy="400110"/>
          </a:xfrm>
          <a:prstGeom prst="rect">
            <a:avLst/>
          </a:prstGeom>
          <a:solidFill>
            <a:schemeClr val="bg1"/>
          </a:solidFill>
        </p:spPr>
        <p:txBody>
          <a:bodyPr wrap="square" rtlCol="0">
            <a:spAutoFit/>
          </a:bodyPr>
          <a:lstStyle/>
          <a:p>
            <a:r>
              <a:rPr lang="zh-CN" altLang="en-US" sz="2000" b="1" dirty="0" smtClean="0"/>
              <a:t>高地址</a:t>
            </a:r>
            <a:endParaRPr lang="zh-CN" altLang="en-US" sz="2000" b="1" dirty="0"/>
          </a:p>
        </p:txBody>
      </p:sp>
      <p:sp>
        <p:nvSpPr>
          <p:cNvPr id="25" name="文本框 8"/>
          <p:cNvSpPr txBox="1"/>
          <p:nvPr/>
        </p:nvSpPr>
        <p:spPr>
          <a:xfrm>
            <a:off x="428596" y="6386452"/>
            <a:ext cx="1143008" cy="400110"/>
          </a:xfrm>
          <a:prstGeom prst="rect">
            <a:avLst/>
          </a:prstGeom>
          <a:solidFill>
            <a:schemeClr val="bg1"/>
          </a:solidFill>
        </p:spPr>
        <p:txBody>
          <a:bodyPr wrap="square" rtlCol="0">
            <a:spAutoFit/>
          </a:bodyPr>
          <a:lstStyle/>
          <a:p>
            <a:r>
              <a:rPr lang="zh-CN" altLang="en-US" sz="2000" b="1" dirty="0" smtClean="0"/>
              <a:t>低地址</a:t>
            </a:r>
            <a:endParaRPr lang="zh-CN" altLang="en-US" sz="2000" b="1" dirty="0"/>
          </a:p>
        </p:txBody>
      </p:sp>
      <p:cxnSp>
        <p:nvCxnSpPr>
          <p:cNvPr id="26" name="直接箭头连接符 25"/>
          <p:cNvCxnSpPr>
            <a:cxnSpLocks/>
          </p:cNvCxnSpPr>
          <p:nvPr/>
        </p:nvCxnSpPr>
        <p:spPr>
          <a:xfrm rot="10800000">
            <a:off x="3214678" y="4356106"/>
            <a:ext cx="571504"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文本框 8"/>
          <p:cNvSpPr txBox="1"/>
          <p:nvPr/>
        </p:nvSpPr>
        <p:spPr>
          <a:xfrm>
            <a:off x="3714744" y="4143380"/>
            <a:ext cx="1285884"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的返回地址</a:t>
            </a:r>
            <a:endParaRPr lang="zh-CN" altLang="en-US" sz="2000" b="1" dirty="0"/>
          </a:p>
        </p:txBody>
      </p:sp>
      <p:cxnSp>
        <p:nvCxnSpPr>
          <p:cNvPr id="30" name="直接箭头连接符 29"/>
          <p:cNvCxnSpPr>
            <a:cxnSpLocks/>
          </p:cNvCxnSpPr>
          <p:nvPr/>
        </p:nvCxnSpPr>
        <p:spPr>
          <a:xfrm rot="10800000">
            <a:off x="3214678" y="6356370"/>
            <a:ext cx="571504"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文本框 8"/>
          <p:cNvSpPr txBox="1"/>
          <p:nvPr/>
        </p:nvSpPr>
        <p:spPr>
          <a:xfrm>
            <a:off x="3500430" y="5886410"/>
            <a:ext cx="1428760" cy="400110"/>
          </a:xfrm>
          <a:prstGeom prst="rect">
            <a:avLst/>
          </a:prstGeom>
          <a:solidFill>
            <a:schemeClr val="bg1"/>
          </a:solidFill>
        </p:spPr>
        <p:txBody>
          <a:bodyPr wrap="square" rtlCol="0">
            <a:spAutoFit/>
          </a:bodyPr>
          <a:lstStyle/>
          <a:p>
            <a:r>
              <a:rPr lang="en-US" altLang="zh-CN" sz="2000" b="1" dirty="0" err="1" smtClean="0"/>
              <a:t>buf</a:t>
            </a:r>
            <a:r>
              <a:rPr lang="zh-CN" altLang="en-US" sz="2000" b="1" dirty="0" smtClean="0"/>
              <a:t>的指针</a:t>
            </a:r>
            <a:endParaRPr lang="zh-CN" altLang="en-US" sz="2000" b="1" dirty="0"/>
          </a:p>
        </p:txBody>
      </p:sp>
    </p:spTree>
    <p:extLst>
      <p:ext uri="{BB962C8B-B14F-4D97-AF65-F5344CB8AC3E}">
        <p14:creationId xmlns="" xmlns:p14="http://schemas.microsoft.com/office/powerpoint/2010/main" val="207445908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执行恶意代码</a:t>
            </a:r>
            <a:endParaRPr lang="zh-CN" altLang="en-US" sz="4400" dirty="0"/>
          </a:p>
        </p:txBody>
      </p:sp>
      <p:graphicFrame>
        <p:nvGraphicFramePr>
          <p:cNvPr id="9" name="表格 8"/>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solidFill>
                            <a:srgbClr val="FF0000"/>
                          </a:solidFill>
                        </a:rPr>
                        <a:t>shellcode</a:t>
                      </a:r>
                      <a:endParaRPr lang="zh-CN" altLang="en-US" b="1" dirty="0">
                        <a:solidFill>
                          <a:srgbClr val="FF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graphicFrame>
        <p:nvGraphicFramePr>
          <p:cNvPr id="11" name="表格 10"/>
          <p:cNvGraphicFramePr>
            <a:graphicFrameLocks noGrp="1"/>
          </p:cNvGraphicFramePr>
          <p:nvPr>
            <p:extLst>
              <p:ext uri="{D42A27DB-BD31-4B8C-83A1-F6EECF244321}">
                <p14:modId xmlns="" xmlns:p14="http://schemas.microsoft.com/office/powerpoint/2010/main" val="1378149761"/>
              </p:ext>
            </p:extLst>
          </p:nvPr>
        </p:nvGraphicFramePr>
        <p:xfrm>
          <a:off x="428596" y="1928802"/>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File pointer *</a:t>
                      </a:r>
                      <a:r>
                        <a:rPr lang="en-US" altLang="zh-CN" b="1" dirty="0" err="1"/>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a:t>unsign</a:t>
                      </a:r>
                      <a:r>
                        <a:rPr lang="en-US" altLang="zh-CN" b="1" dirty="0"/>
                        <a:t> char </a:t>
                      </a:r>
                      <a:r>
                        <a:rPr lang="en-US" altLang="zh-CN" b="1" dirty="0" err="1"/>
                        <a:t>buf</a:t>
                      </a:r>
                      <a:r>
                        <a:rPr lang="en-US" altLang="zh-CN" b="1" dirty="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12" name="右大括号 11"/>
          <p:cNvSpPr/>
          <p:nvPr/>
        </p:nvSpPr>
        <p:spPr>
          <a:xfrm>
            <a:off x="3357554" y="1949726"/>
            <a:ext cx="144016" cy="142876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3" name="文本框 5"/>
          <p:cNvSpPr txBox="1"/>
          <p:nvPr/>
        </p:nvSpPr>
        <p:spPr>
          <a:xfrm>
            <a:off x="3571868" y="2241972"/>
            <a:ext cx="1143008" cy="707886"/>
          </a:xfrm>
          <a:prstGeom prst="rect">
            <a:avLst/>
          </a:prstGeom>
          <a:solidFill>
            <a:schemeClr val="bg1"/>
          </a:solidFill>
        </p:spPr>
        <p:txBody>
          <a:bodyPr wrap="square" rtlCol="0">
            <a:spAutoFit/>
          </a:bodyPr>
          <a:lstStyle/>
          <a:p>
            <a:r>
              <a:rPr lang="en-US" altLang="zh-CN" sz="2000" b="1" dirty="0" smtClean="0"/>
              <a:t>main</a:t>
            </a:r>
            <a:r>
              <a:rPr lang="zh-CN" altLang="en-US" sz="2000" b="1" dirty="0" smtClean="0"/>
              <a:t>的栈空间</a:t>
            </a:r>
            <a:endParaRPr lang="zh-CN" altLang="en-US" sz="2000" b="1" dirty="0"/>
          </a:p>
        </p:txBody>
      </p:sp>
      <p:sp>
        <p:nvSpPr>
          <p:cNvPr id="14" name="文本框 8"/>
          <p:cNvSpPr txBox="1"/>
          <p:nvPr/>
        </p:nvSpPr>
        <p:spPr>
          <a:xfrm>
            <a:off x="3714744" y="3378486"/>
            <a:ext cx="1071570"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的参数</a:t>
            </a:r>
            <a:endParaRPr lang="zh-CN" altLang="en-US" sz="2000" b="1" dirty="0"/>
          </a:p>
        </p:txBody>
      </p:sp>
      <p:cxnSp>
        <p:nvCxnSpPr>
          <p:cNvPr id="15" name="直接箭头连接符 14"/>
          <p:cNvCxnSpPr>
            <a:cxnSpLocks/>
          </p:cNvCxnSpPr>
          <p:nvPr/>
        </p:nvCxnSpPr>
        <p:spPr>
          <a:xfrm rot="10800000" flipV="1">
            <a:off x="3214678" y="3735676"/>
            <a:ext cx="428628" cy="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文本框 8"/>
          <p:cNvSpPr txBox="1"/>
          <p:nvPr/>
        </p:nvSpPr>
        <p:spPr>
          <a:xfrm>
            <a:off x="428596" y="1500174"/>
            <a:ext cx="1214446" cy="400110"/>
          </a:xfrm>
          <a:prstGeom prst="rect">
            <a:avLst/>
          </a:prstGeom>
          <a:solidFill>
            <a:schemeClr val="bg1"/>
          </a:solidFill>
        </p:spPr>
        <p:txBody>
          <a:bodyPr wrap="square" rtlCol="0">
            <a:spAutoFit/>
          </a:bodyPr>
          <a:lstStyle/>
          <a:p>
            <a:r>
              <a:rPr lang="zh-CN" altLang="en-US" sz="2000" b="1" dirty="0" smtClean="0"/>
              <a:t>高地址</a:t>
            </a:r>
            <a:endParaRPr lang="zh-CN" altLang="en-US" sz="2000" b="1" dirty="0"/>
          </a:p>
        </p:txBody>
      </p:sp>
      <p:sp>
        <p:nvSpPr>
          <p:cNvPr id="25" name="文本框 8"/>
          <p:cNvSpPr txBox="1"/>
          <p:nvPr/>
        </p:nvSpPr>
        <p:spPr>
          <a:xfrm>
            <a:off x="428596" y="6386452"/>
            <a:ext cx="1143008" cy="400110"/>
          </a:xfrm>
          <a:prstGeom prst="rect">
            <a:avLst/>
          </a:prstGeom>
          <a:solidFill>
            <a:schemeClr val="bg1"/>
          </a:solidFill>
        </p:spPr>
        <p:txBody>
          <a:bodyPr wrap="square" rtlCol="0">
            <a:spAutoFit/>
          </a:bodyPr>
          <a:lstStyle/>
          <a:p>
            <a:r>
              <a:rPr lang="zh-CN" altLang="en-US" sz="2000" b="1" dirty="0" smtClean="0"/>
              <a:t>低地址</a:t>
            </a:r>
            <a:endParaRPr lang="zh-CN" altLang="en-US" sz="2000" b="1" dirty="0"/>
          </a:p>
        </p:txBody>
      </p:sp>
      <p:cxnSp>
        <p:nvCxnSpPr>
          <p:cNvPr id="26" name="直接箭头连接符 25"/>
          <p:cNvCxnSpPr>
            <a:cxnSpLocks/>
          </p:cNvCxnSpPr>
          <p:nvPr/>
        </p:nvCxnSpPr>
        <p:spPr>
          <a:xfrm rot="10800000">
            <a:off x="3214678" y="4356106"/>
            <a:ext cx="571504"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文本框 8"/>
          <p:cNvSpPr txBox="1"/>
          <p:nvPr/>
        </p:nvSpPr>
        <p:spPr>
          <a:xfrm>
            <a:off x="3714744" y="4143380"/>
            <a:ext cx="1285884"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的返回地址</a:t>
            </a:r>
            <a:endParaRPr lang="zh-CN" altLang="en-US" sz="2000" b="1" dirty="0"/>
          </a:p>
        </p:txBody>
      </p:sp>
      <p:cxnSp>
        <p:nvCxnSpPr>
          <p:cNvPr id="30" name="直接箭头连接符 29"/>
          <p:cNvCxnSpPr>
            <a:cxnSpLocks/>
          </p:cNvCxnSpPr>
          <p:nvPr/>
        </p:nvCxnSpPr>
        <p:spPr>
          <a:xfrm rot="10800000">
            <a:off x="3214678" y="6356370"/>
            <a:ext cx="571504"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文本框 8"/>
          <p:cNvSpPr txBox="1"/>
          <p:nvPr/>
        </p:nvSpPr>
        <p:spPr>
          <a:xfrm>
            <a:off x="3500430" y="5886410"/>
            <a:ext cx="1428760" cy="400110"/>
          </a:xfrm>
          <a:prstGeom prst="rect">
            <a:avLst/>
          </a:prstGeom>
          <a:solidFill>
            <a:schemeClr val="bg1"/>
          </a:solidFill>
        </p:spPr>
        <p:txBody>
          <a:bodyPr wrap="square" rtlCol="0">
            <a:spAutoFit/>
          </a:bodyPr>
          <a:lstStyle/>
          <a:p>
            <a:r>
              <a:rPr lang="en-US" altLang="zh-CN" sz="2000" b="1" dirty="0" err="1" smtClean="0"/>
              <a:t>buf</a:t>
            </a:r>
            <a:r>
              <a:rPr lang="zh-CN" altLang="en-US" sz="2000" b="1" dirty="0" smtClean="0"/>
              <a:t>的指针</a:t>
            </a:r>
            <a:endParaRPr lang="zh-CN" altLang="en-US" sz="2000" b="1" dirty="0"/>
          </a:p>
        </p:txBody>
      </p:sp>
      <p:sp>
        <p:nvSpPr>
          <p:cNvPr id="16" name="文本框 8"/>
          <p:cNvSpPr txBox="1"/>
          <p:nvPr/>
        </p:nvSpPr>
        <p:spPr>
          <a:xfrm>
            <a:off x="5786446" y="4100460"/>
            <a:ext cx="2857520" cy="400110"/>
          </a:xfrm>
          <a:prstGeom prst="rect">
            <a:avLst/>
          </a:prstGeom>
          <a:solidFill>
            <a:schemeClr val="bg1">
              <a:lumMod val="95000"/>
            </a:schemeClr>
          </a:solidFill>
        </p:spPr>
        <p:txBody>
          <a:bodyPr wrap="square" rtlCol="0">
            <a:spAutoFit/>
          </a:bodyPr>
          <a:lstStyle/>
          <a:p>
            <a:pPr algn="ctr"/>
            <a:r>
              <a:rPr lang="en-US" altLang="zh-CN" sz="2000" b="1" dirty="0" err="1" smtClean="0">
                <a:solidFill>
                  <a:srgbClr val="FF0000"/>
                </a:solidFill>
              </a:rPr>
              <a:t>buf</a:t>
            </a:r>
            <a:r>
              <a:rPr lang="zh-CN" altLang="en-US" sz="2000" b="1" dirty="0" smtClean="0">
                <a:solidFill>
                  <a:srgbClr val="FF0000"/>
                </a:solidFill>
              </a:rPr>
              <a:t>的地址</a:t>
            </a:r>
            <a:endParaRPr lang="zh-CN" altLang="en-US" sz="2000" b="1" dirty="0">
              <a:solidFill>
                <a:srgbClr val="FF0000"/>
              </a:solidFill>
            </a:endParaRPr>
          </a:p>
        </p:txBody>
      </p:sp>
      <p:cxnSp>
        <p:nvCxnSpPr>
          <p:cNvPr id="21" name="直接箭头连接符 20"/>
          <p:cNvCxnSpPr>
            <a:cxnSpLocks/>
          </p:cNvCxnSpPr>
          <p:nvPr/>
        </p:nvCxnSpPr>
        <p:spPr>
          <a:xfrm>
            <a:off x="5429256" y="6357958"/>
            <a:ext cx="500066"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形状 33"/>
          <p:cNvCxnSpPr>
            <a:stCxn id="16" idx="1"/>
          </p:cNvCxnSpPr>
          <p:nvPr/>
        </p:nvCxnSpPr>
        <p:spPr>
          <a:xfrm rot="10800000" flipV="1">
            <a:off x="5429256" y="4300515"/>
            <a:ext cx="357190" cy="2057442"/>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07445908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代码注入攻击示例运行情况</a:t>
            </a:r>
          </a:p>
        </p:txBody>
      </p:sp>
      <p:sp>
        <p:nvSpPr>
          <p:cNvPr id="7" name="内容占位符 6"/>
          <p:cNvSpPr>
            <a:spLocks noGrp="1"/>
          </p:cNvSpPr>
          <p:nvPr>
            <p:ph sz="quarter" idx="1"/>
          </p:nvPr>
        </p:nvSpPr>
        <p:spPr>
          <a:xfrm>
            <a:off x="457200" y="1600200"/>
            <a:ext cx="7467600" cy="1900238"/>
          </a:xfrm>
        </p:spPr>
        <p:txBody>
          <a:bodyPr>
            <a:noAutofit/>
          </a:bodyPr>
          <a:lstStyle/>
          <a:p>
            <a:r>
              <a:rPr lang="zh-CN" altLang="en-US" b="1" dirty="0"/>
              <a:t>将程序中的</a:t>
            </a:r>
            <a:r>
              <a:rPr lang="en-US" altLang="zh-CN" b="1" dirty="0"/>
              <a:t>input_file.txt</a:t>
            </a:r>
            <a:r>
              <a:rPr lang="zh-CN" altLang="en-US" b="1" dirty="0"/>
              <a:t>改为</a:t>
            </a:r>
            <a:r>
              <a:rPr lang="en-US" altLang="zh-CN" b="1" dirty="0"/>
              <a:t>shellcode.txt</a:t>
            </a:r>
          </a:p>
          <a:p>
            <a:r>
              <a:rPr lang="zh-CN" altLang="en-US" b="1" dirty="0"/>
              <a:t>最终的程序运行结果如下：</a:t>
            </a:r>
          </a:p>
        </p:txBody>
      </p:sp>
      <p:pic>
        <p:nvPicPr>
          <p:cNvPr id="5" name="内容占位符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5903" y="2928934"/>
            <a:ext cx="9026691" cy="1571612"/>
          </a:xfrm>
          <a:prstGeom prst="rect">
            <a:avLst/>
          </a:prstGeom>
        </p:spPr>
      </p:pic>
    </p:spTree>
    <p:extLst>
      <p:ext uri="{BB962C8B-B14F-4D97-AF65-F5344CB8AC3E}">
        <p14:creationId xmlns="" xmlns:p14="http://schemas.microsoft.com/office/powerpoint/2010/main" val="169045774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实际攻击的问题</a:t>
            </a:r>
            <a:endParaRPr lang="zh-CN" altLang="en-US" sz="4400" dirty="0"/>
          </a:p>
        </p:txBody>
      </p:sp>
      <p:sp>
        <p:nvSpPr>
          <p:cNvPr id="3" name="内容占位符 2"/>
          <p:cNvSpPr>
            <a:spLocks noGrp="1"/>
          </p:cNvSpPr>
          <p:nvPr>
            <p:ph sz="quarter" idx="1"/>
          </p:nvPr>
        </p:nvSpPr>
        <p:spPr>
          <a:xfrm>
            <a:off x="457200" y="1600200"/>
            <a:ext cx="4757742" cy="4873752"/>
          </a:xfrm>
        </p:spPr>
        <p:txBody>
          <a:bodyPr>
            <a:normAutofit/>
          </a:bodyPr>
          <a:lstStyle/>
          <a:p>
            <a:r>
              <a:rPr lang="zh-CN" altLang="en-US" sz="2800" b="1" dirty="0" smtClean="0"/>
              <a:t>恶意代码</a:t>
            </a:r>
            <a:r>
              <a:rPr lang="en-US" altLang="zh-CN" sz="2800" b="1" dirty="0" smtClean="0"/>
              <a:t>shellcode.txt</a:t>
            </a:r>
            <a:r>
              <a:rPr lang="zh-CN" altLang="en-US" sz="2800" b="1" dirty="0" smtClean="0"/>
              <a:t>是预先设置好的。</a:t>
            </a:r>
            <a:endParaRPr lang="en-US" altLang="zh-CN" sz="2800" b="1" dirty="0" smtClean="0"/>
          </a:p>
          <a:p>
            <a:r>
              <a:rPr lang="zh-CN" altLang="en-US" sz="2800" b="1" dirty="0" smtClean="0"/>
              <a:t>需要在</a:t>
            </a:r>
            <a:r>
              <a:rPr lang="en-US" altLang="zh-CN" sz="2800" b="1" dirty="0" smtClean="0"/>
              <a:t>shellcode.txt</a:t>
            </a:r>
            <a:r>
              <a:rPr lang="zh-CN" altLang="en-US" sz="2800" b="1" dirty="0" smtClean="0"/>
              <a:t>中设置</a:t>
            </a:r>
            <a:r>
              <a:rPr lang="en-US" altLang="zh-CN" sz="2800" b="1" dirty="0" err="1" smtClean="0"/>
              <a:t>buf</a:t>
            </a:r>
            <a:r>
              <a:rPr lang="zh-CN" altLang="en-US" sz="2800" b="1" dirty="0" smtClean="0"/>
              <a:t>的地址。</a:t>
            </a:r>
            <a:endParaRPr lang="en-US" altLang="zh-CN" sz="2800" b="1" dirty="0" smtClean="0"/>
          </a:p>
          <a:p>
            <a:r>
              <a:rPr lang="zh-CN" altLang="en-US" sz="2800" b="1" dirty="0" smtClean="0">
                <a:solidFill>
                  <a:srgbClr val="FF0000"/>
                </a:solidFill>
              </a:rPr>
              <a:t>问题：</a:t>
            </a:r>
            <a:r>
              <a:rPr lang="zh-CN" altLang="en-US" sz="2800" b="1" dirty="0" smtClean="0"/>
              <a:t>如何才能在程序运行之前就能获得示例程序中</a:t>
            </a:r>
            <a:r>
              <a:rPr lang="en-US" altLang="zh-CN" sz="2800" b="1" dirty="0" err="1" smtClean="0"/>
              <a:t>buf</a:t>
            </a:r>
            <a:r>
              <a:rPr lang="zh-CN" altLang="en-US" sz="2800" b="1" dirty="0" smtClean="0"/>
              <a:t>的地址呢？</a:t>
            </a:r>
            <a:endParaRPr lang="en-US" altLang="zh-CN" sz="2800" b="1" dirty="0" smtClean="0"/>
          </a:p>
        </p:txBody>
      </p:sp>
      <p:graphicFrame>
        <p:nvGraphicFramePr>
          <p:cNvPr id="4" name="表格 3"/>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solidFill>
                            <a:srgbClr val="FF0000"/>
                          </a:solidFill>
                        </a:rPr>
                        <a:t>shellcode</a:t>
                      </a:r>
                      <a:endParaRPr lang="zh-CN" altLang="en-US" b="1" dirty="0">
                        <a:solidFill>
                          <a:srgbClr val="FF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5" name="文本框 8"/>
          <p:cNvSpPr txBox="1"/>
          <p:nvPr/>
        </p:nvSpPr>
        <p:spPr>
          <a:xfrm>
            <a:off x="5786446" y="4100460"/>
            <a:ext cx="2857520" cy="400110"/>
          </a:xfrm>
          <a:prstGeom prst="rect">
            <a:avLst/>
          </a:prstGeom>
          <a:solidFill>
            <a:schemeClr val="bg1">
              <a:lumMod val="95000"/>
            </a:schemeClr>
          </a:solidFill>
        </p:spPr>
        <p:txBody>
          <a:bodyPr wrap="square" rtlCol="0">
            <a:spAutoFit/>
          </a:bodyPr>
          <a:lstStyle/>
          <a:p>
            <a:pPr algn="ctr"/>
            <a:r>
              <a:rPr lang="en-US" altLang="zh-CN" sz="2000" b="1" dirty="0" err="1" smtClean="0">
                <a:solidFill>
                  <a:srgbClr val="FF0000"/>
                </a:solidFill>
              </a:rPr>
              <a:t>buf</a:t>
            </a:r>
            <a:r>
              <a:rPr lang="zh-CN" altLang="en-US" sz="2000" b="1" dirty="0" smtClean="0">
                <a:solidFill>
                  <a:srgbClr val="FF0000"/>
                </a:solidFill>
              </a:rPr>
              <a:t>的地址</a:t>
            </a:r>
            <a:endParaRPr lang="zh-CN" altLang="en-US" sz="2000" b="1" dirty="0">
              <a:solidFill>
                <a:srgbClr val="FF0000"/>
              </a:solidFill>
            </a:endParaRPr>
          </a:p>
        </p:txBody>
      </p:sp>
      <p:cxnSp>
        <p:nvCxnSpPr>
          <p:cNvPr id="6" name="直接箭头连接符 5"/>
          <p:cNvCxnSpPr>
            <a:cxnSpLocks/>
          </p:cNvCxnSpPr>
          <p:nvPr/>
        </p:nvCxnSpPr>
        <p:spPr>
          <a:xfrm>
            <a:off x="5429256" y="6357958"/>
            <a:ext cx="500066"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形状 6"/>
          <p:cNvCxnSpPr>
            <a:stCxn id="5" idx="1"/>
          </p:cNvCxnSpPr>
          <p:nvPr/>
        </p:nvCxnSpPr>
        <p:spPr>
          <a:xfrm rot="10800000" flipV="1">
            <a:off x="5429256" y="4300515"/>
            <a:ext cx="357190" cy="2057442"/>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实际攻击的问题</a:t>
            </a:r>
            <a:endParaRPr lang="zh-CN" altLang="en-US" sz="4400" dirty="0"/>
          </a:p>
        </p:txBody>
      </p:sp>
      <p:sp>
        <p:nvSpPr>
          <p:cNvPr id="3" name="内容占位符 2"/>
          <p:cNvSpPr>
            <a:spLocks noGrp="1"/>
          </p:cNvSpPr>
          <p:nvPr>
            <p:ph sz="quarter" idx="1"/>
          </p:nvPr>
        </p:nvSpPr>
        <p:spPr>
          <a:xfrm>
            <a:off x="457200" y="1600200"/>
            <a:ext cx="4757742" cy="4873752"/>
          </a:xfrm>
        </p:spPr>
        <p:txBody>
          <a:bodyPr>
            <a:normAutofit/>
          </a:bodyPr>
          <a:lstStyle/>
          <a:p>
            <a:r>
              <a:rPr lang="zh-CN" altLang="en-US" b="1" dirty="0" smtClean="0"/>
              <a:t>问题：如何才能在程序运行之前就能获得示例程序中</a:t>
            </a:r>
            <a:r>
              <a:rPr lang="en-US" altLang="zh-CN" b="1" dirty="0" err="1" smtClean="0"/>
              <a:t>buf</a:t>
            </a:r>
            <a:r>
              <a:rPr lang="zh-CN" altLang="en-US" b="1" dirty="0" smtClean="0"/>
              <a:t>的地址呢？</a:t>
            </a:r>
            <a:endParaRPr lang="en-US" altLang="zh-CN" b="1" dirty="0" smtClean="0"/>
          </a:p>
          <a:p>
            <a:r>
              <a:rPr lang="zh-CN" altLang="en-US" b="1" dirty="0" smtClean="0"/>
              <a:t>方法一：事先运行一遍示例程序，用</a:t>
            </a:r>
            <a:r>
              <a:rPr lang="en-US" altLang="zh-CN" b="1" dirty="0" err="1" smtClean="0"/>
              <a:t>gdb</a:t>
            </a:r>
            <a:r>
              <a:rPr lang="zh-CN" altLang="en-US" b="1" dirty="0" smtClean="0"/>
              <a:t>等直接得到</a:t>
            </a:r>
            <a:r>
              <a:rPr lang="en-US" altLang="zh-CN" b="1" dirty="0" err="1" smtClean="0"/>
              <a:t>buf</a:t>
            </a:r>
            <a:r>
              <a:rPr lang="zh-CN" altLang="en-US" b="1" dirty="0" smtClean="0"/>
              <a:t>的地址，将得到的</a:t>
            </a:r>
            <a:r>
              <a:rPr lang="en-US" altLang="zh-CN" b="1" dirty="0" err="1" smtClean="0"/>
              <a:t>buf</a:t>
            </a:r>
            <a:r>
              <a:rPr lang="zh-CN" altLang="en-US" b="1" dirty="0" smtClean="0"/>
              <a:t>地址写入</a:t>
            </a:r>
            <a:r>
              <a:rPr lang="en-US" altLang="zh-CN" b="1" dirty="0" err="1" smtClean="0"/>
              <a:t>shellcode</a:t>
            </a:r>
            <a:r>
              <a:rPr lang="zh-CN" altLang="en-US" b="1" dirty="0" smtClean="0"/>
              <a:t>中。</a:t>
            </a:r>
            <a:endParaRPr lang="en-US" altLang="zh-CN" b="1" dirty="0" smtClean="0"/>
          </a:p>
          <a:p>
            <a:r>
              <a:rPr lang="zh-CN" altLang="en-US" b="1" dirty="0" smtClean="0"/>
              <a:t>缺点：不具有通用性。</a:t>
            </a:r>
            <a:endParaRPr lang="en-US" altLang="zh-CN" b="1" dirty="0" smtClean="0"/>
          </a:p>
          <a:p>
            <a:pPr lvl="1"/>
            <a:r>
              <a:rPr lang="zh-CN" altLang="en-US" b="1" dirty="0" smtClean="0"/>
              <a:t>多次运行，示例程序中的</a:t>
            </a:r>
            <a:r>
              <a:rPr lang="en-US" altLang="zh-CN" b="1" dirty="0" err="1" smtClean="0"/>
              <a:t>buf</a:t>
            </a:r>
            <a:r>
              <a:rPr lang="zh-CN" altLang="en-US" b="1" dirty="0" smtClean="0"/>
              <a:t>地址会改变。</a:t>
            </a:r>
            <a:endParaRPr lang="en-US" altLang="zh-CN" b="1" dirty="0" smtClean="0"/>
          </a:p>
          <a:p>
            <a:pPr lvl="1"/>
            <a:r>
              <a:rPr lang="zh-CN" altLang="en-US" b="1" dirty="0" smtClean="0"/>
              <a:t>如果换一个机器或环境，</a:t>
            </a:r>
            <a:r>
              <a:rPr lang="en-US" altLang="zh-CN" b="1" dirty="0" err="1" smtClean="0"/>
              <a:t>buf</a:t>
            </a:r>
            <a:r>
              <a:rPr lang="zh-CN" altLang="en-US" b="1" dirty="0" smtClean="0"/>
              <a:t>地址也会变化。</a:t>
            </a:r>
            <a:endParaRPr lang="en-US" altLang="zh-CN" b="1" dirty="0" smtClean="0"/>
          </a:p>
        </p:txBody>
      </p:sp>
      <p:graphicFrame>
        <p:nvGraphicFramePr>
          <p:cNvPr id="4" name="表格 3"/>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solidFill>
                            <a:srgbClr val="FF0000"/>
                          </a:solidFill>
                        </a:rPr>
                        <a:t>shellcode</a:t>
                      </a:r>
                      <a:endParaRPr lang="zh-CN" altLang="en-US" b="1" dirty="0">
                        <a:solidFill>
                          <a:srgbClr val="FF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5" name="文本框 8"/>
          <p:cNvSpPr txBox="1"/>
          <p:nvPr/>
        </p:nvSpPr>
        <p:spPr>
          <a:xfrm>
            <a:off x="5786446" y="4100460"/>
            <a:ext cx="2857520" cy="400110"/>
          </a:xfrm>
          <a:prstGeom prst="rect">
            <a:avLst/>
          </a:prstGeom>
          <a:solidFill>
            <a:schemeClr val="bg1">
              <a:lumMod val="95000"/>
            </a:schemeClr>
          </a:solidFill>
        </p:spPr>
        <p:txBody>
          <a:bodyPr wrap="square" rtlCol="0">
            <a:spAutoFit/>
          </a:bodyPr>
          <a:lstStyle/>
          <a:p>
            <a:pPr algn="ctr"/>
            <a:r>
              <a:rPr lang="en-US" altLang="zh-CN" sz="2000" b="1" dirty="0" err="1" smtClean="0">
                <a:solidFill>
                  <a:srgbClr val="FF0000"/>
                </a:solidFill>
              </a:rPr>
              <a:t>buf</a:t>
            </a:r>
            <a:r>
              <a:rPr lang="zh-CN" altLang="en-US" sz="2000" b="1" dirty="0" smtClean="0">
                <a:solidFill>
                  <a:srgbClr val="FF0000"/>
                </a:solidFill>
              </a:rPr>
              <a:t>的地址</a:t>
            </a:r>
            <a:endParaRPr lang="zh-CN" altLang="en-US" sz="2000" b="1" dirty="0">
              <a:solidFill>
                <a:srgbClr val="FF0000"/>
              </a:solidFill>
            </a:endParaRPr>
          </a:p>
        </p:txBody>
      </p:sp>
      <p:cxnSp>
        <p:nvCxnSpPr>
          <p:cNvPr id="6" name="直接箭头连接符 5"/>
          <p:cNvCxnSpPr>
            <a:cxnSpLocks/>
          </p:cNvCxnSpPr>
          <p:nvPr/>
        </p:nvCxnSpPr>
        <p:spPr>
          <a:xfrm>
            <a:off x="5429256" y="6357958"/>
            <a:ext cx="500066"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形状 6"/>
          <p:cNvCxnSpPr>
            <a:stCxn id="5" idx="1"/>
          </p:cNvCxnSpPr>
          <p:nvPr/>
        </p:nvCxnSpPr>
        <p:spPr>
          <a:xfrm rot="10800000" flipV="1">
            <a:off x="5429256" y="4300515"/>
            <a:ext cx="357190" cy="2057442"/>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实际攻击的问题</a:t>
            </a:r>
            <a:endParaRPr lang="zh-CN" altLang="en-US" sz="4400" dirty="0"/>
          </a:p>
        </p:txBody>
      </p:sp>
      <p:sp>
        <p:nvSpPr>
          <p:cNvPr id="3" name="内容占位符 2"/>
          <p:cNvSpPr>
            <a:spLocks noGrp="1"/>
          </p:cNvSpPr>
          <p:nvPr>
            <p:ph sz="quarter" idx="1"/>
          </p:nvPr>
        </p:nvSpPr>
        <p:spPr>
          <a:xfrm>
            <a:off x="457200" y="1600200"/>
            <a:ext cx="4757742" cy="4873752"/>
          </a:xfrm>
        </p:spPr>
        <p:txBody>
          <a:bodyPr>
            <a:normAutofit/>
          </a:bodyPr>
          <a:lstStyle/>
          <a:p>
            <a:r>
              <a:rPr lang="zh-CN" altLang="en-US" b="1" dirty="0" smtClean="0"/>
              <a:t>问题：如何才能在程序运行之前就能获得示例程序中</a:t>
            </a:r>
            <a:r>
              <a:rPr lang="en-US" altLang="zh-CN" b="1" dirty="0" err="1" smtClean="0"/>
              <a:t>buf</a:t>
            </a:r>
            <a:r>
              <a:rPr lang="zh-CN" altLang="en-US" b="1" dirty="0" smtClean="0"/>
              <a:t>的地址呢？</a:t>
            </a:r>
            <a:endParaRPr lang="en-US" altLang="zh-CN" b="1" dirty="0" smtClean="0"/>
          </a:p>
          <a:p>
            <a:r>
              <a:rPr lang="zh-CN" altLang="en-US" b="1" dirty="0" smtClean="0"/>
              <a:t>方法二：找到一个内存信息泄露漏洞，在程序运行过程中，直接读取</a:t>
            </a:r>
            <a:r>
              <a:rPr lang="en-US" altLang="zh-CN" b="1" dirty="0" err="1" smtClean="0"/>
              <a:t>buf</a:t>
            </a:r>
            <a:r>
              <a:rPr lang="zh-CN" altLang="en-US" b="1" dirty="0" smtClean="0"/>
              <a:t>的地址。</a:t>
            </a:r>
            <a:endParaRPr lang="en-US" altLang="zh-CN" b="1" dirty="0" smtClean="0"/>
          </a:p>
          <a:p>
            <a:r>
              <a:rPr lang="zh-CN" altLang="en-US" b="1" dirty="0" smtClean="0"/>
              <a:t>这是一种通用的方法，但是需要寻找一个额外的内存信息泄露</a:t>
            </a:r>
            <a:r>
              <a:rPr lang="zh-CN" altLang="en-US" b="1" dirty="0" smtClean="0"/>
              <a:t>漏洞。</a:t>
            </a:r>
            <a:endParaRPr lang="en-US" altLang="zh-CN" b="1" dirty="0" smtClean="0"/>
          </a:p>
          <a:p>
            <a:pPr lvl="1"/>
            <a:r>
              <a:rPr lang="zh-CN" altLang="en-US" b="1" dirty="0" smtClean="0"/>
              <a:t>在目前环境下，随机化粒度很大，只有基址会变，而变量之间的偏移不会变。</a:t>
            </a:r>
            <a:endParaRPr lang="en-US" altLang="zh-CN" b="1" dirty="0" smtClean="0"/>
          </a:p>
        </p:txBody>
      </p:sp>
      <p:graphicFrame>
        <p:nvGraphicFramePr>
          <p:cNvPr id="4" name="表格 3"/>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solidFill>
                            <a:srgbClr val="FF0000"/>
                          </a:solidFill>
                        </a:rPr>
                        <a:t>shellcode</a:t>
                      </a:r>
                      <a:endParaRPr lang="zh-CN" altLang="en-US" b="1" dirty="0">
                        <a:solidFill>
                          <a:srgbClr val="FF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5" name="文本框 8"/>
          <p:cNvSpPr txBox="1"/>
          <p:nvPr/>
        </p:nvSpPr>
        <p:spPr>
          <a:xfrm>
            <a:off x="5786446" y="4100460"/>
            <a:ext cx="2857520" cy="400110"/>
          </a:xfrm>
          <a:prstGeom prst="rect">
            <a:avLst/>
          </a:prstGeom>
          <a:solidFill>
            <a:schemeClr val="bg1">
              <a:lumMod val="95000"/>
            </a:schemeClr>
          </a:solidFill>
        </p:spPr>
        <p:txBody>
          <a:bodyPr wrap="square" rtlCol="0">
            <a:spAutoFit/>
          </a:bodyPr>
          <a:lstStyle/>
          <a:p>
            <a:pPr algn="ctr"/>
            <a:r>
              <a:rPr lang="en-US" altLang="zh-CN" sz="2000" b="1" dirty="0" err="1" smtClean="0">
                <a:solidFill>
                  <a:srgbClr val="FF0000"/>
                </a:solidFill>
              </a:rPr>
              <a:t>buf</a:t>
            </a:r>
            <a:r>
              <a:rPr lang="zh-CN" altLang="en-US" sz="2000" b="1" dirty="0" smtClean="0">
                <a:solidFill>
                  <a:srgbClr val="FF0000"/>
                </a:solidFill>
              </a:rPr>
              <a:t>的地址</a:t>
            </a:r>
            <a:endParaRPr lang="zh-CN" altLang="en-US" sz="2000" b="1" dirty="0">
              <a:solidFill>
                <a:srgbClr val="FF0000"/>
              </a:solidFill>
            </a:endParaRPr>
          </a:p>
        </p:txBody>
      </p:sp>
      <p:cxnSp>
        <p:nvCxnSpPr>
          <p:cNvPr id="6" name="直接箭头连接符 5"/>
          <p:cNvCxnSpPr>
            <a:cxnSpLocks/>
          </p:cNvCxnSpPr>
          <p:nvPr/>
        </p:nvCxnSpPr>
        <p:spPr>
          <a:xfrm>
            <a:off x="5429256" y="6357958"/>
            <a:ext cx="500066" cy="15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形状 6"/>
          <p:cNvCxnSpPr>
            <a:stCxn id="5" idx="1"/>
          </p:cNvCxnSpPr>
          <p:nvPr/>
        </p:nvCxnSpPr>
        <p:spPr>
          <a:xfrm rot="10800000" flipV="1">
            <a:off x="5429256" y="4300515"/>
            <a:ext cx="357190" cy="2057442"/>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实际攻击的问题</a:t>
            </a:r>
            <a:endParaRPr lang="zh-CN" altLang="en-US" sz="4400" dirty="0"/>
          </a:p>
        </p:txBody>
      </p:sp>
      <p:sp>
        <p:nvSpPr>
          <p:cNvPr id="3" name="内容占位符 2"/>
          <p:cNvSpPr>
            <a:spLocks noGrp="1"/>
          </p:cNvSpPr>
          <p:nvPr>
            <p:ph sz="quarter" idx="1"/>
          </p:nvPr>
        </p:nvSpPr>
        <p:spPr>
          <a:xfrm>
            <a:off x="457200" y="1600200"/>
            <a:ext cx="4757742" cy="4873752"/>
          </a:xfrm>
        </p:spPr>
        <p:txBody>
          <a:bodyPr>
            <a:normAutofit/>
          </a:bodyPr>
          <a:lstStyle/>
          <a:p>
            <a:r>
              <a:rPr lang="zh-CN" altLang="en-US" b="1" dirty="0" smtClean="0"/>
              <a:t>问题：如何才能在程序运行之前就能获得示例程序中</a:t>
            </a:r>
            <a:r>
              <a:rPr lang="en-US" altLang="zh-CN" b="1" dirty="0" err="1" smtClean="0"/>
              <a:t>buf</a:t>
            </a:r>
            <a:r>
              <a:rPr lang="zh-CN" altLang="en-US" b="1" dirty="0" smtClean="0"/>
              <a:t>的地址呢？</a:t>
            </a:r>
            <a:endParaRPr lang="en-US" altLang="zh-CN" b="1" dirty="0" smtClean="0"/>
          </a:p>
          <a:p>
            <a:r>
              <a:rPr lang="zh-CN" altLang="en-US" b="1" dirty="0" smtClean="0"/>
              <a:t>方法三：找到一个跳板指令，利用跳板指令，跳转到</a:t>
            </a:r>
            <a:r>
              <a:rPr lang="en-US" altLang="zh-CN" b="1" dirty="0" err="1" smtClean="0"/>
              <a:t>shellcode</a:t>
            </a:r>
            <a:r>
              <a:rPr lang="zh-CN" altLang="en-US" b="1" dirty="0" smtClean="0"/>
              <a:t>。</a:t>
            </a:r>
            <a:endParaRPr lang="en-US" altLang="zh-CN" b="1" dirty="0" smtClean="0"/>
          </a:p>
          <a:p>
            <a:r>
              <a:rPr lang="zh-CN" altLang="en-US" b="1" dirty="0" smtClean="0"/>
              <a:t>这也是一种通用的方法，但是需要找到一个特殊的跳板指令。</a:t>
            </a:r>
            <a:endParaRPr lang="en-US" altLang="zh-CN" b="1" dirty="0" smtClean="0"/>
          </a:p>
        </p:txBody>
      </p:sp>
      <p:graphicFrame>
        <p:nvGraphicFramePr>
          <p:cNvPr id="4" name="表格 3"/>
          <p:cNvGraphicFramePr>
            <a:graphicFrameLocks noGrp="1"/>
          </p:cNvGraphicFramePr>
          <p:nvPr>
            <p:extLst>
              <p:ext uri="{D42A27DB-BD31-4B8C-83A1-F6EECF244321}">
                <p14:modId xmlns="" xmlns:p14="http://schemas.microsoft.com/office/powerpoint/2010/main" val="1378149761"/>
              </p:ext>
            </p:extLst>
          </p:nvPr>
        </p:nvGraphicFramePr>
        <p:xfrm>
          <a:off x="5811990" y="190787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File pointer *</a:t>
                      </a:r>
                      <a:r>
                        <a:rPr lang="en-US" altLang="zh-CN" b="1" dirty="0" err="1" smtClean="0"/>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smtClean="0"/>
                        <a:t>unsign</a:t>
                      </a:r>
                      <a:r>
                        <a:rPr lang="en-US" altLang="zh-CN" b="1" dirty="0" smtClean="0"/>
                        <a:t> char </a:t>
                      </a:r>
                      <a:r>
                        <a:rPr lang="en-US" altLang="zh-CN" b="1" dirty="0" err="1" smtClean="0"/>
                        <a:t>buf</a:t>
                      </a:r>
                      <a:r>
                        <a:rPr lang="en-US" altLang="zh-CN" b="1" dirty="0" smtClean="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5" name="文本框 8"/>
          <p:cNvSpPr txBox="1"/>
          <p:nvPr/>
        </p:nvSpPr>
        <p:spPr>
          <a:xfrm>
            <a:off x="5786446" y="4100460"/>
            <a:ext cx="2857520" cy="400110"/>
          </a:xfrm>
          <a:prstGeom prst="rect">
            <a:avLst/>
          </a:prstGeom>
          <a:solidFill>
            <a:schemeClr val="bg1">
              <a:lumMod val="95000"/>
            </a:schemeClr>
          </a:solidFill>
        </p:spPr>
        <p:txBody>
          <a:bodyPr wrap="square" rtlCol="0">
            <a:spAutoFit/>
          </a:bodyPr>
          <a:lstStyle/>
          <a:p>
            <a:pPr algn="ctr"/>
            <a:r>
              <a:rPr lang="zh-CN" altLang="en-US" sz="2000" b="1" dirty="0" smtClean="0">
                <a:solidFill>
                  <a:srgbClr val="FF0000"/>
                </a:solidFill>
              </a:rPr>
              <a:t>跳板指令的地址</a:t>
            </a:r>
            <a:endParaRPr lang="zh-CN" altLang="en-US" sz="2000" b="1" dirty="0">
              <a:solidFill>
                <a:srgbClr val="FF0000"/>
              </a:solidFill>
            </a:endParaRPr>
          </a:p>
        </p:txBody>
      </p:sp>
      <p:cxnSp>
        <p:nvCxnSpPr>
          <p:cNvPr id="6" name="直接箭头连接符 5"/>
          <p:cNvCxnSpPr>
            <a:cxnSpLocks/>
            <a:stCxn id="8" idx="0"/>
          </p:cNvCxnSpPr>
          <p:nvPr/>
        </p:nvCxnSpPr>
        <p:spPr>
          <a:xfrm rot="5400000" flipH="1" flipV="1">
            <a:off x="4342819" y="4271389"/>
            <a:ext cx="1643074" cy="1101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3857620" y="5643578"/>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跳板指令</a:t>
            </a:r>
            <a:endParaRPr lang="en-US" altLang="zh-CN" dirty="0"/>
          </a:p>
        </p:txBody>
      </p:sp>
      <p:cxnSp>
        <p:nvCxnSpPr>
          <p:cNvPr id="13" name="直接箭头连接符 12"/>
          <p:cNvCxnSpPr>
            <a:cxnSpLocks/>
            <a:stCxn id="5" idx="1"/>
          </p:cNvCxnSpPr>
          <p:nvPr/>
        </p:nvCxnSpPr>
        <p:spPr>
          <a:xfrm rot="10800000" flipV="1">
            <a:off x="5000628" y="4300514"/>
            <a:ext cx="785818" cy="12716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文本框 8"/>
          <p:cNvSpPr txBox="1"/>
          <p:nvPr/>
        </p:nvSpPr>
        <p:spPr>
          <a:xfrm>
            <a:off x="5786446" y="3056279"/>
            <a:ext cx="2857520" cy="1015663"/>
          </a:xfrm>
          <a:prstGeom prst="rect">
            <a:avLst/>
          </a:prstGeom>
          <a:solidFill>
            <a:schemeClr val="bg1">
              <a:lumMod val="95000"/>
            </a:schemeClr>
          </a:solidFill>
        </p:spPr>
        <p:txBody>
          <a:bodyPr wrap="square" rtlCol="0">
            <a:spAutoFit/>
          </a:bodyPr>
          <a:lstStyle/>
          <a:p>
            <a:pPr algn="ctr"/>
            <a:endParaRPr lang="en-US" altLang="zh-CN" sz="2000" b="1" dirty="0" smtClean="0">
              <a:solidFill>
                <a:srgbClr val="FF0000"/>
              </a:solidFill>
            </a:endParaRPr>
          </a:p>
          <a:p>
            <a:pPr algn="ctr"/>
            <a:r>
              <a:rPr lang="en-US" altLang="zh-CN" sz="2000" b="1" dirty="0" err="1" smtClean="0">
                <a:solidFill>
                  <a:srgbClr val="FF0000"/>
                </a:solidFill>
              </a:rPr>
              <a:t>shellcode</a:t>
            </a:r>
            <a:endParaRPr lang="en-US" altLang="zh-CN" sz="2000" b="1" dirty="0" smtClean="0">
              <a:solidFill>
                <a:srgbClr val="FF0000"/>
              </a:solidFill>
            </a:endParaRPr>
          </a:p>
          <a:p>
            <a:pPr algn="ctr"/>
            <a:endParaRPr lang="zh-CN" altLang="en-US" sz="2000" b="1" dirty="0">
              <a:solidFill>
                <a:srgbClr val="FF0000"/>
              </a:solidFill>
            </a:endParaRPr>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跳板指令介绍</a:t>
            </a:r>
          </a:p>
        </p:txBody>
      </p:sp>
      <p:sp>
        <p:nvSpPr>
          <p:cNvPr id="5" name="内容占位符 4"/>
          <p:cNvSpPr>
            <a:spLocks noGrp="1"/>
          </p:cNvSpPr>
          <p:nvPr>
            <p:ph sz="quarter" idx="1"/>
          </p:nvPr>
        </p:nvSpPr>
        <p:spPr>
          <a:xfrm>
            <a:off x="457200" y="1600200"/>
            <a:ext cx="7467600" cy="4873752"/>
          </a:xfrm>
        </p:spPr>
        <p:txBody>
          <a:bodyPr>
            <a:normAutofit/>
          </a:bodyPr>
          <a:lstStyle/>
          <a:p>
            <a:r>
              <a:rPr lang="zh-CN" altLang="en-US" sz="2800" b="1" dirty="0"/>
              <a:t>跳板指令应具有的特征</a:t>
            </a:r>
            <a:r>
              <a:rPr lang="zh-CN" altLang="en-US" sz="2800" b="1" dirty="0" smtClean="0"/>
              <a:t>：</a:t>
            </a:r>
            <a:endParaRPr lang="en-US" altLang="zh-CN" sz="2800" b="1" dirty="0" smtClean="0"/>
          </a:p>
          <a:p>
            <a:pPr lvl="1"/>
            <a:r>
              <a:rPr lang="en-US" altLang="zh-CN" sz="2400" b="1" dirty="0" smtClean="0"/>
              <a:t>1</a:t>
            </a:r>
            <a:r>
              <a:rPr lang="zh-CN" altLang="en-US" sz="2400" b="1" dirty="0" smtClean="0"/>
              <a:t>）跳板指令的地址是固定的。</a:t>
            </a:r>
            <a:endParaRPr lang="en-US" altLang="zh-CN" sz="2400" b="1" dirty="0" smtClean="0"/>
          </a:p>
          <a:p>
            <a:pPr lvl="1"/>
            <a:r>
              <a:rPr lang="en-US" altLang="zh-CN" sz="2400" b="1" dirty="0" smtClean="0"/>
              <a:t>2</a:t>
            </a:r>
            <a:r>
              <a:rPr lang="zh-CN" altLang="en-US" sz="2400" b="1" dirty="0" smtClean="0"/>
              <a:t>）总是可以跳转到一个相对固定的地址。</a:t>
            </a:r>
            <a:endParaRPr lang="en-US" altLang="zh-CN" sz="2400" b="1" dirty="0" smtClean="0"/>
          </a:p>
        </p:txBody>
      </p:sp>
    </p:spTree>
    <p:extLst>
      <p:ext uri="{BB962C8B-B14F-4D97-AF65-F5344CB8AC3E}">
        <p14:creationId xmlns="" xmlns:p14="http://schemas.microsoft.com/office/powerpoint/2010/main" val="3698986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研究背景</a:t>
            </a:r>
          </a:p>
        </p:txBody>
      </p:sp>
      <p:sp>
        <p:nvSpPr>
          <p:cNvPr id="3" name="内容占位符 2"/>
          <p:cNvSpPr>
            <a:spLocks noGrp="1"/>
          </p:cNvSpPr>
          <p:nvPr>
            <p:ph sz="quarter" idx="1"/>
          </p:nvPr>
        </p:nvSpPr>
        <p:spPr>
          <a:xfrm>
            <a:off x="457200" y="1600200"/>
            <a:ext cx="7859216" cy="4614882"/>
          </a:xfrm>
        </p:spPr>
        <p:txBody>
          <a:bodyPr>
            <a:normAutofit/>
          </a:bodyPr>
          <a:lstStyle/>
          <a:p>
            <a:r>
              <a:rPr lang="zh-CN" altLang="en-US" sz="2800" b="1" dirty="0"/>
              <a:t>如果内存漏洞存在，那么攻击者就能够利用内存漏洞修改或者读取内存中的数据。</a:t>
            </a:r>
            <a:endParaRPr lang="en-US" altLang="zh-CN" sz="2800" b="1" dirty="0"/>
          </a:p>
          <a:p>
            <a:r>
              <a:rPr lang="zh-CN" altLang="en-US" sz="2800" b="1" dirty="0"/>
              <a:t>因此，我们需要进一步研究，在攻击者能够</a:t>
            </a:r>
            <a:r>
              <a:rPr lang="zh-CN" altLang="en-US" sz="2800" b="1" dirty="0">
                <a:solidFill>
                  <a:srgbClr val="FF0000"/>
                </a:solidFill>
              </a:rPr>
              <a:t>任意修改或读取内存数据</a:t>
            </a:r>
            <a:r>
              <a:rPr lang="zh-CN" altLang="en-US" sz="2800" b="1" dirty="0"/>
              <a:t>的前提下，攻击者到底是如何进行</a:t>
            </a:r>
            <a:r>
              <a:rPr lang="zh-CN" altLang="en-US" sz="2800" b="1" dirty="0">
                <a:solidFill>
                  <a:srgbClr val="FF0000"/>
                </a:solidFill>
              </a:rPr>
              <a:t>攻击</a:t>
            </a:r>
            <a:r>
              <a:rPr lang="zh-CN" altLang="en-US" sz="2800" b="1" dirty="0"/>
              <a:t>的，我们又应该如何针对这些攻击行为进行</a:t>
            </a:r>
            <a:r>
              <a:rPr lang="zh-CN" altLang="en-US" sz="2800" b="1" dirty="0">
                <a:solidFill>
                  <a:srgbClr val="FF0000"/>
                </a:solidFill>
              </a:rPr>
              <a:t>防御</a:t>
            </a:r>
            <a:r>
              <a:rPr lang="zh-CN" altLang="en-US" sz="2800" b="1" dirty="0"/>
              <a:t>？</a:t>
            </a:r>
            <a:endParaRPr lang="en-US" altLang="zh-CN" sz="28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跳板</a:t>
            </a:r>
            <a:r>
              <a:rPr lang="zh-CN" altLang="en-US" sz="4400" dirty="0" smtClean="0"/>
              <a:t>指令的特征</a:t>
            </a:r>
            <a:endParaRPr lang="zh-CN" altLang="en-US" sz="4400" dirty="0"/>
          </a:p>
        </p:txBody>
      </p:sp>
      <p:sp>
        <p:nvSpPr>
          <p:cNvPr id="5" name="内容占位符 4"/>
          <p:cNvSpPr>
            <a:spLocks noGrp="1"/>
          </p:cNvSpPr>
          <p:nvPr>
            <p:ph sz="quarter" idx="1"/>
          </p:nvPr>
        </p:nvSpPr>
        <p:spPr>
          <a:xfrm>
            <a:off x="457200" y="1600200"/>
            <a:ext cx="7467600" cy="4873752"/>
          </a:xfrm>
        </p:spPr>
        <p:txBody>
          <a:bodyPr>
            <a:normAutofit/>
          </a:bodyPr>
          <a:lstStyle/>
          <a:p>
            <a:r>
              <a:rPr lang="en-US" altLang="zh-CN" sz="2800" b="1" dirty="0" smtClean="0"/>
              <a:t>1</a:t>
            </a:r>
            <a:r>
              <a:rPr lang="zh-CN" altLang="en-US" sz="2800" b="1" dirty="0" smtClean="0"/>
              <a:t>）跳板指令的地址是固定的。</a:t>
            </a:r>
            <a:endParaRPr lang="en-US" altLang="zh-CN" sz="2800" b="1" dirty="0" smtClean="0"/>
          </a:p>
          <a:p>
            <a:r>
              <a:rPr lang="zh-CN" altLang="en-US" sz="2800" b="1" dirty="0" smtClean="0"/>
              <a:t>其实，不仅仅是跳板指令，而是所有指令的地址都是固定的。</a:t>
            </a:r>
            <a:endParaRPr lang="en-US" altLang="zh-CN" sz="2800" b="1" dirty="0" smtClean="0"/>
          </a:p>
          <a:p>
            <a:r>
              <a:rPr lang="zh-CN" altLang="en-US" sz="2800" b="1" dirty="0" smtClean="0"/>
              <a:t>这是由可执行文件的加载过程决定的。</a:t>
            </a:r>
            <a:endParaRPr lang="en-US" altLang="zh-CN" sz="2800" b="1" dirty="0" smtClean="0"/>
          </a:p>
        </p:txBody>
      </p:sp>
    </p:spTree>
    <p:extLst>
      <p:ext uri="{BB962C8B-B14F-4D97-AF65-F5344CB8AC3E}">
        <p14:creationId xmlns="" xmlns:p14="http://schemas.microsoft.com/office/powerpoint/2010/main" val="36989868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normAutofit/>
          </a:bodyPr>
          <a:lstStyle/>
          <a:p>
            <a:r>
              <a:rPr lang="zh-CN" altLang="en-US" sz="4400" dirty="0" smtClean="0"/>
              <a:t>可执行文件的加载过程</a:t>
            </a:r>
            <a:endParaRPr lang="zh-CN" altLang="en-US" sz="4400" dirty="0"/>
          </a:p>
        </p:txBody>
      </p:sp>
      <p:sp>
        <p:nvSpPr>
          <p:cNvPr id="5" name="内容占位符 4"/>
          <p:cNvSpPr>
            <a:spLocks noGrp="1"/>
          </p:cNvSpPr>
          <p:nvPr>
            <p:ph sz="quarter" idx="1"/>
          </p:nvPr>
        </p:nvSpPr>
        <p:spPr/>
        <p:txBody>
          <a:bodyPr/>
          <a:lstStyle/>
          <a:p>
            <a:r>
              <a:rPr lang="zh-CN" altLang="en-US" sz="2800" b="1" dirty="0"/>
              <a:t>可执行文件的加载过程（以</a:t>
            </a:r>
            <a:r>
              <a:rPr lang="en-US" altLang="zh-CN" sz="2800" b="1" dirty="0"/>
              <a:t>Linux</a:t>
            </a:r>
            <a:r>
              <a:rPr lang="zh-CN" altLang="en-US" sz="2800" b="1" dirty="0"/>
              <a:t>为例）</a:t>
            </a:r>
            <a:endParaRPr lang="en-US" altLang="zh-CN" sz="2800" b="1" dirty="0"/>
          </a:p>
          <a:p>
            <a:pPr lvl="1"/>
            <a:r>
              <a:rPr lang="en-US" altLang="zh-CN" sz="2400" b="1" dirty="0"/>
              <a:t>Linux</a:t>
            </a:r>
            <a:r>
              <a:rPr lang="zh-CN" altLang="en-US" sz="2400" b="1" dirty="0"/>
              <a:t>的可执行文件格式遵循</a:t>
            </a:r>
            <a:r>
              <a:rPr lang="en-US" altLang="zh-CN" sz="2400" b="1" dirty="0"/>
              <a:t>ELF</a:t>
            </a:r>
            <a:r>
              <a:rPr lang="zh-CN" altLang="en-US" sz="2400" b="1" dirty="0"/>
              <a:t>标准。</a:t>
            </a:r>
            <a:endParaRPr lang="en-US" altLang="zh-CN" sz="2400" b="1" dirty="0"/>
          </a:p>
          <a:p>
            <a:endParaRPr lang="zh-CN" altLang="en-US" b="1" dirty="0"/>
          </a:p>
        </p:txBody>
      </p:sp>
      <p:pic>
        <p:nvPicPr>
          <p:cNvPr id="4" name="内容占位符 11"/>
          <p:cNvPicPr>
            <a:picLocks noChangeAspect="1"/>
          </p:cNvPicPr>
          <p:nvPr/>
        </p:nvPicPr>
        <p:blipFill>
          <a:blip r:embed="rId3">
            <a:extLst>
              <a:ext uri="{BEBA8EAE-BF5A-486C-A8C5-ECC9F3942E4B}">
                <a14:imgProps xmlns="" xmlns:a14="http://schemas.microsoft.com/office/drawing/2010/main">
                  <a14:imgLayer>
                    <a14:imgEffect>
                      <a14:sharpenSoften amount="50000"/>
                    </a14:imgEffect>
                  </a14:imgLayer>
                </a14:imgProps>
              </a:ext>
            </a:extLst>
          </a:blip>
          <a:stretch>
            <a:fillRect/>
          </a:stretch>
        </p:blipFill>
        <p:spPr>
          <a:xfrm>
            <a:off x="4929190" y="2786058"/>
            <a:ext cx="4158115" cy="2860079"/>
          </a:xfrm>
          <a:prstGeom prst="rect">
            <a:avLst/>
          </a:prstGeom>
        </p:spPr>
      </p:pic>
      <p:sp>
        <p:nvSpPr>
          <p:cNvPr id="3" name="矩形 2"/>
          <p:cNvSpPr/>
          <p:nvPr/>
        </p:nvSpPr>
        <p:spPr>
          <a:xfrm>
            <a:off x="467544" y="2500306"/>
            <a:ext cx="4604522" cy="2382191"/>
          </a:xfrm>
          <a:prstGeom prst="rect">
            <a:avLst/>
          </a:prstGeom>
        </p:spPr>
        <p:txBody>
          <a:bodyPr wrap="square">
            <a:spAutoFit/>
          </a:bodyPr>
          <a:lstStyle/>
          <a:p>
            <a:pPr marL="640080" lvl="1" indent="-274320">
              <a:spcBef>
                <a:spcPct val="20000"/>
              </a:spcBef>
              <a:buClr>
                <a:schemeClr val="accent1"/>
              </a:buClr>
              <a:buSzPct val="80000"/>
              <a:buFont typeface="Wingdings 2"/>
              <a:buChar char=""/>
            </a:pPr>
            <a:r>
              <a:rPr lang="en-US" altLang="zh-CN" sz="2400" b="1" dirty="0"/>
              <a:t>ELF</a:t>
            </a:r>
            <a:r>
              <a:rPr lang="zh-CN" altLang="en-US" sz="2400" b="1" dirty="0"/>
              <a:t>文件一般包含供链接器使用的</a:t>
            </a:r>
            <a:r>
              <a:rPr lang="en-US" altLang="zh-CN" sz="2400" b="1" dirty="0"/>
              <a:t>Section Header Table</a:t>
            </a:r>
            <a:r>
              <a:rPr lang="zh-CN" altLang="en-US" sz="2400" b="1" dirty="0"/>
              <a:t>，以及供加载器使用的</a:t>
            </a:r>
            <a:r>
              <a:rPr lang="en-US" altLang="zh-CN" sz="2400" b="1" dirty="0"/>
              <a:t>Program </a:t>
            </a:r>
            <a:r>
              <a:rPr lang="en-US" altLang="zh-CN" sz="2400" b="1" dirty="0" smtClean="0"/>
              <a:t>Header</a:t>
            </a:r>
            <a:r>
              <a:rPr lang="zh-CN" altLang="en-US" sz="2400" b="1" dirty="0" smtClean="0"/>
              <a:t>。</a:t>
            </a:r>
            <a:endParaRPr lang="en-US" altLang="zh-CN" sz="2400" b="1" dirty="0"/>
          </a:p>
          <a:p>
            <a:pPr marL="640080" lvl="1" indent="-274320">
              <a:spcBef>
                <a:spcPct val="20000"/>
              </a:spcBef>
              <a:buClr>
                <a:schemeClr val="accent1"/>
              </a:buClr>
              <a:buSzPct val="80000"/>
              <a:buFont typeface="Wingdings 2"/>
              <a:buChar char=""/>
            </a:pPr>
            <a:r>
              <a:rPr lang="en-US" altLang="zh-CN" sz="2400" b="1" dirty="0"/>
              <a:t>Linux</a:t>
            </a:r>
            <a:r>
              <a:rPr lang="zh-CN" altLang="en-US" sz="2400" b="1" dirty="0"/>
              <a:t>加载</a:t>
            </a:r>
            <a:r>
              <a:rPr lang="en-US" altLang="zh-CN" sz="2400" b="1" dirty="0"/>
              <a:t>ELF</a:t>
            </a:r>
            <a:r>
              <a:rPr lang="zh-CN" altLang="en-US" sz="2400" b="1" dirty="0"/>
              <a:t>文件时遵循</a:t>
            </a:r>
            <a:r>
              <a:rPr lang="en-US" altLang="zh-CN" sz="2400" b="1" dirty="0"/>
              <a:t>Program Header</a:t>
            </a:r>
            <a:r>
              <a:rPr lang="zh-CN" altLang="en-US" sz="2400" b="1" dirty="0"/>
              <a:t>的</a:t>
            </a:r>
            <a:r>
              <a:rPr lang="zh-CN" altLang="en-US" sz="2400" b="1" dirty="0" smtClean="0"/>
              <a:t>描述。</a:t>
            </a:r>
            <a:endParaRPr lang="zh-CN" altLang="en-US" sz="2400" b="1" dirty="0"/>
          </a:p>
        </p:txBody>
      </p:sp>
    </p:spTree>
    <p:extLst>
      <p:ext uri="{BB962C8B-B14F-4D97-AF65-F5344CB8AC3E}">
        <p14:creationId xmlns="" xmlns:p14="http://schemas.microsoft.com/office/powerpoint/2010/main" val="2910889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spcBef>
                <a:spcPts val="3000"/>
              </a:spcBef>
            </a:pPr>
            <a:r>
              <a:rPr lang="zh-CN" altLang="en-US" sz="4400" dirty="0" smtClean="0"/>
              <a:t>可执行文件的加载过程</a:t>
            </a:r>
            <a:endParaRPr lang="en-US" altLang="zh-CN" sz="4400" dirty="0">
              <a:latin typeface="+mn-ea"/>
            </a:endParaRPr>
          </a:p>
        </p:txBody>
      </p:sp>
      <p:sp>
        <p:nvSpPr>
          <p:cNvPr id="4" name="内容占位符 3"/>
          <p:cNvSpPr>
            <a:spLocks noGrp="1"/>
          </p:cNvSpPr>
          <p:nvPr>
            <p:ph sz="quarter" idx="1"/>
          </p:nvPr>
        </p:nvSpPr>
        <p:spPr>
          <a:xfrm>
            <a:off x="457200" y="1600200"/>
            <a:ext cx="8003232" cy="4873752"/>
          </a:xfrm>
        </p:spPr>
        <p:txBody>
          <a:bodyPr>
            <a:normAutofit/>
          </a:bodyPr>
          <a:lstStyle/>
          <a:p>
            <a:r>
              <a:rPr lang="en-US" altLang="zh-CN" b="1" dirty="0" smtClean="0"/>
              <a:t>ELF</a:t>
            </a:r>
            <a:r>
              <a:rPr lang="zh-CN" altLang="en-US" b="1" dirty="0" smtClean="0"/>
              <a:t>文件的</a:t>
            </a:r>
            <a:r>
              <a:rPr lang="en-US" altLang="zh-CN" b="1" dirty="0" smtClean="0"/>
              <a:t>Program </a:t>
            </a:r>
            <a:r>
              <a:rPr lang="en-US" altLang="zh-CN" b="1" dirty="0"/>
              <a:t>Header</a:t>
            </a:r>
            <a:r>
              <a:rPr lang="zh-CN" altLang="en-US" b="1" dirty="0"/>
              <a:t>结构</a:t>
            </a:r>
            <a:endParaRPr lang="en-US" altLang="zh-CN" b="1" dirty="0"/>
          </a:p>
          <a:p>
            <a:pPr marL="813435" lvl="1" indent="-447675">
              <a:buNone/>
            </a:pPr>
            <a:r>
              <a:rPr lang="en-US" altLang="zh-CN" sz="2400" dirty="0"/>
              <a:t>typedef struct {</a:t>
            </a:r>
          </a:p>
          <a:p>
            <a:pPr marL="720725" lvl="2" indent="-6350">
              <a:buNone/>
            </a:pPr>
            <a:r>
              <a:rPr lang="en-US" altLang="zh-CN" sz="2000" dirty="0"/>
              <a:t>	Elf32_Word </a:t>
            </a:r>
            <a:r>
              <a:rPr lang="en-US" altLang="zh-CN" sz="2000" dirty="0" err="1"/>
              <a:t>p_type</a:t>
            </a:r>
            <a:r>
              <a:rPr lang="en-US" altLang="zh-CN" sz="2000" dirty="0"/>
              <a:t>;</a:t>
            </a:r>
          </a:p>
          <a:p>
            <a:pPr marL="721995" lvl="2" indent="-447675">
              <a:buNone/>
            </a:pPr>
            <a:r>
              <a:rPr lang="en-US" altLang="zh-CN" sz="2000" dirty="0"/>
              <a:t>	</a:t>
            </a:r>
            <a:r>
              <a:rPr lang="en-US" altLang="zh-CN" sz="2000" b="1" dirty="0">
                <a:solidFill>
                  <a:srgbClr val="FF0000"/>
                </a:solidFill>
              </a:rPr>
              <a:t>Elf32_Off </a:t>
            </a:r>
            <a:r>
              <a:rPr lang="en-US" altLang="zh-CN" sz="2000" b="1" dirty="0" err="1">
                <a:solidFill>
                  <a:srgbClr val="FF0000"/>
                </a:solidFill>
              </a:rPr>
              <a:t>p_offset</a:t>
            </a:r>
            <a:r>
              <a:rPr lang="en-US" altLang="zh-CN" sz="2000" b="1" dirty="0" smtClean="0">
                <a:solidFill>
                  <a:srgbClr val="FF0000"/>
                </a:solidFill>
              </a:rPr>
              <a:t>;  </a:t>
            </a:r>
            <a:r>
              <a:rPr lang="en-US" altLang="zh-CN" sz="2000" b="1" dirty="0">
                <a:solidFill>
                  <a:srgbClr val="FF0000"/>
                </a:solidFill>
              </a:rPr>
              <a:t>	// </a:t>
            </a:r>
            <a:r>
              <a:rPr lang="zh-CN" altLang="en-US" sz="2000" b="1" dirty="0">
                <a:solidFill>
                  <a:srgbClr val="FF0000"/>
                </a:solidFill>
              </a:rPr>
              <a:t>指示源数据在文件中的偏移</a:t>
            </a:r>
            <a:endParaRPr lang="en-US" altLang="zh-CN" sz="2000" b="1" dirty="0">
              <a:solidFill>
                <a:srgbClr val="FF0000"/>
              </a:solidFill>
            </a:endParaRPr>
          </a:p>
          <a:p>
            <a:pPr marL="721995" lvl="2" indent="-447675">
              <a:buNone/>
            </a:pPr>
            <a:r>
              <a:rPr lang="en-US" altLang="zh-CN" sz="2000" b="1" dirty="0">
                <a:solidFill>
                  <a:srgbClr val="FF0000"/>
                </a:solidFill>
              </a:rPr>
              <a:t>	Elf32_Addr </a:t>
            </a:r>
            <a:r>
              <a:rPr lang="en-US" altLang="zh-CN" sz="2000" b="1" dirty="0" err="1">
                <a:solidFill>
                  <a:srgbClr val="FF0000"/>
                </a:solidFill>
              </a:rPr>
              <a:t>p_vaddr</a:t>
            </a:r>
            <a:r>
              <a:rPr lang="en-US" altLang="zh-CN" sz="2000" b="1" dirty="0">
                <a:solidFill>
                  <a:srgbClr val="FF0000"/>
                </a:solidFill>
              </a:rPr>
              <a:t>;	// </a:t>
            </a:r>
            <a:r>
              <a:rPr lang="zh-CN" altLang="en-US" sz="2000" b="1" dirty="0">
                <a:solidFill>
                  <a:srgbClr val="FF0000"/>
                </a:solidFill>
              </a:rPr>
              <a:t>指示加载的目标地址（虚地址）</a:t>
            </a:r>
            <a:endParaRPr lang="en-US" altLang="zh-CN" sz="2000" b="1" dirty="0">
              <a:solidFill>
                <a:srgbClr val="FF0000"/>
              </a:solidFill>
            </a:endParaRPr>
          </a:p>
          <a:p>
            <a:pPr marL="721995" lvl="2" indent="-447675">
              <a:buNone/>
            </a:pPr>
            <a:r>
              <a:rPr lang="en-US" altLang="zh-CN" sz="2000" dirty="0"/>
              <a:t>	Elf32_Addr </a:t>
            </a:r>
            <a:r>
              <a:rPr lang="en-US" altLang="zh-CN" sz="2000" dirty="0" err="1"/>
              <a:t>p_paddr</a:t>
            </a:r>
            <a:r>
              <a:rPr lang="en-US" altLang="zh-CN" sz="2000" dirty="0"/>
              <a:t>;</a:t>
            </a:r>
          </a:p>
          <a:p>
            <a:pPr marL="721995" lvl="2" indent="-447675">
              <a:buNone/>
            </a:pPr>
            <a:r>
              <a:rPr lang="en-US" altLang="zh-CN" sz="2000" dirty="0"/>
              <a:t>	</a:t>
            </a:r>
            <a:r>
              <a:rPr lang="en-US" altLang="zh-CN" sz="2000" b="1" dirty="0">
                <a:solidFill>
                  <a:srgbClr val="FF0000"/>
                </a:solidFill>
              </a:rPr>
              <a:t>Elf32_Word </a:t>
            </a:r>
            <a:r>
              <a:rPr lang="en-US" altLang="zh-CN" sz="2000" b="1" dirty="0" err="1">
                <a:solidFill>
                  <a:srgbClr val="FF0000"/>
                </a:solidFill>
              </a:rPr>
              <a:t>p_filesz</a:t>
            </a:r>
            <a:r>
              <a:rPr lang="en-US" altLang="zh-CN" sz="2000" b="1" dirty="0">
                <a:solidFill>
                  <a:srgbClr val="FF0000"/>
                </a:solidFill>
              </a:rPr>
              <a:t>;	// </a:t>
            </a:r>
            <a:r>
              <a:rPr lang="zh-CN" altLang="en-US" sz="2000" b="1" dirty="0">
                <a:solidFill>
                  <a:srgbClr val="FF0000"/>
                </a:solidFill>
              </a:rPr>
              <a:t>源数据在文件中的大小</a:t>
            </a:r>
            <a:endParaRPr lang="en-US" altLang="zh-CN" sz="2000" b="1" dirty="0">
              <a:solidFill>
                <a:srgbClr val="FF0000"/>
              </a:solidFill>
            </a:endParaRPr>
          </a:p>
          <a:p>
            <a:pPr marL="721995" lvl="2" indent="-447675">
              <a:buNone/>
            </a:pPr>
            <a:r>
              <a:rPr lang="en-US" altLang="zh-CN" sz="2000" b="1" dirty="0">
                <a:solidFill>
                  <a:srgbClr val="FF0000"/>
                </a:solidFill>
              </a:rPr>
              <a:t>	Elf32_Word </a:t>
            </a:r>
            <a:r>
              <a:rPr lang="en-US" altLang="zh-CN" sz="2000" b="1" dirty="0" err="1">
                <a:solidFill>
                  <a:srgbClr val="FF0000"/>
                </a:solidFill>
              </a:rPr>
              <a:t>p_memsz</a:t>
            </a:r>
            <a:r>
              <a:rPr lang="en-US" altLang="zh-CN" sz="2000" b="1" dirty="0">
                <a:solidFill>
                  <a:srgbClr val="FF0000"/>
                </a:solidFill>
              </a:rPr>
              <a:t>;	// </a:t>
            </a:r>
            <a:r>
              <a:rPr lang="zh-CN" altLang="en-US" sz="2000" b="1" dirty="0">
                <a:solidFill>
                  <a:srgbClr val="FF0000"/>
                </a:solidFill>
              </a:rPr>
              <a:t>加载到内存中占用的空间</a:t>
            </a:r>
            <a:endParaRPr lang="en-US" altLang="zh-CN" sz="2000" b="1" dirty="0">
              <a:solidFill>
                <a:srgbClr val="FF0000"/>
              </a:solidFill>
            </a:endParaRPr>
          </a:p>
          <a:p>
            <a:pPr marL="721995" lvl="2" indent="-447675">
              <a:buNone/>
            </a:pPr>
            <a:r>
              <a:rPr lang="en-US" altLang="zh-CN" sz="2000" dirty="0"/>
              <a:t>	Elf32_Word </a:t>
            </a:r>
            <a:r>
              <a:rPr lang="en-US" altLang="zh-CN" sz="2000" dirty="0" err="1"/>
              <a:t>p_flags</a:t>
            </a:r>
            <a:r>
              <a:rPr lang="en-US" altLang="zh-CN" sz="2000" dirty="0"/>
              <a:t>;</a:t>
            </a:r>
          </a:p>
          <a:p>
            <a:pPr marL="721995" lvl="2" indent="-447675">
              <a:buNone/>
            </a:pPr>
            <a:r>
              <a:rPr lang="en-US" altLang="zh-CN" sz="2000" dirty="0"/>
              <a:t>	Elf32_Word </a:t>
            </a:r>
            <a:r>
              <a:rPr lang="en-US" altLang="zh-CN" sz="2000" dirty="0" err="1"/>
              <a:t>p_align</a:t>
            </a:r>
            <a:r>
              <a:rPr lang="en-US" altLang="zh-CN" sz="2000" dirty="0"/>
              <a:t>;</a:t>
            </a:r>
          </a:p>
          <a:p>
            <a:pPr marL="813435" lvl="1" indent="-447675">
              <a:buNone/>
            </a:pPr>
            <a:r>
              <a:rPr lang="en-US" altLang="zh-CN" sz="2400" dirty="0"/>
              <a:t>} Elf32_Phdr;</a:t>
            </a:r>
            <a:endParaRPr lang="zh-CN" altLang="en-US" sz="2400" b="1" dirty="0"/>
          </a:p>
        </p:txBody>
      </p:sp>
    </p:spTree>
    <p:extLst>
      <p:ext uri="{BB962C8B-B14F-4D97-AF65-F5344CB8AC3E}">
        <p14:creationId xmlns="" xmlns:p14="http://schemas.microsoft.com/office/powerpoint/2010/main" val="831153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14348" y="2000240"/>
            <a:ext cx="6286544" cy="4803786"/>
          </a:xfrm>
          <a:prstGeom prst="rect">
            <a:avLst/>
          </a:prstGeom>
        </p:spPr>
      </p:pic>
      <p:sp>
        <p:nvSpPr>
          <p:cNvPr id="2" name="标题 1"/>
          <p:cNvSpPr>
            <a:spLocks noGrp="1"/>
          </p:cNvSpPr>
          <p:nvPr>
            <p:ph type="title"/>
          </p:nvPr>
        </p:nvSpPr>
        <p:spPr/>
        <p:txBody>
          <a:bodyPr>
            <a:normAutofit/>
          </a:bodyPr>
          <a:lstStyle/>
          <a:p>
            <a:pPr>
              <a:spcBef>
                <a:spcPts val="3000"/>
              </a:spcBef>
            </a:pPr>
            <a:r>
              <a:rPr lang="zh-CN" altLang="en-US" sz="4400" dirty="0" smtClean="0"/>
              <a:t>可执行文件的加载过程</a:t>
            </a:r>
            <a:endParaRPr lang="en-US" altLang="zh-CN" sz="4400" dirty="0">
              <a:latin typeface="+mn-ea"/>
            </a:endParaRPr>
          </a:p>
        </p:txBody>
      </p:sp>
      <p:sp>
        <p:nvSpPr>
          <p:cNvPr id="4" name="内容占位符 3"/>
          <p:cNvSpPr>
            <a:spLocks noGrp="1"/>
          </p:cNvSpPr>
          <p:nvPr>
            <p:ph sz="quarter" idx="1"/>
          </p:nvPr>
        </p:nvSpPr>
        <p:spPr/>
        <p:txBody>
          <a:bodyPr>
            <a:normAutofit/>
          </a:bodyPr>
          <a:lstStyle/>
          <a:p>
            <a:r>
              <a:rPr lang="zh-CN" altLang="en-US" sz="2400" b="1" dirty="0"/>
              <a:t>一个程序头表实例</a:t>
            </a:r>
          </a:p>
        </p:txBody>
      </p:sp>
      <p:sp>
        <p:nvSpPr>
          <p:cNvPr id="6" name="矩形 5"/>
          <p:cNvSpPr/>
          <p:nvPr/>
        </p:nvSpPr>
        <p:spPr>
          <a:xfrm>
            <a:off x="1979712" y="3284984"/>
            <a:ext cx="3096344" cy="33123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对话气泡: 矩形 2"/>
          <p:cNvSpPr/>
          <p:nvPr/>
        </p:nvSpPr>
        <p:spPr>
          <a:xfrm>
            <a:off x="6012160" y="1600200"/>
            <a:ext cx="2644262" cy="1480160"/>
          </a:xfrm>
          <a:prstGeom prst="wedgeRectCallout">
            <a:avLst>
              <a:gd name="adj1" fmla="val -81647"/>
              <a:gd name="adj2" fmla="val 59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除</a:t>
            </a:r>
            <a:r>
              <a:rPr lang="en-US" altLang="zh-CN" b="1" dirty="0"/>
              <a:t>GNU_STACK</a:t>
            </a:r>
            <a:r>
              <a:rPr lang="zh-CN" altLang="en-US" b="1" dirty="0"/>
              <a:t>未给出绝对地址，其它段的加载地址均使用了绝对地址</a:t>
            </a:r>
            <a:endParaRPr lang="en-US" altLang="zh-CN" b="1" dirty="0"/>
          </a:p>
        </p:txBody>
      </p:sp>
    </p:spTree>
    <p:extLst>
      <p:ext uri="{BB962C8B-B14F-4D97-AF65-F5344CB8AC3E}">
        <p14:creationId xmlns="" xmlns:p14="http://schemas.microsoft.com/office/powerpoint/2010/main" val="173587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跳板</a:t>
            </a:r>
            <a:r>
              <a:rPr lang="zh-CN" altLang="en-US" sz="4400" dirty="0" smtClean="0"/>
              <a:t>指令的特征</a:t>
            </a:r>
            <a:endParaRPr lang="zh-CN" altLang="en-US" sz="4400" dirty="0"/>
          </a:p>
        </p:txBody>
      </p:sp>
      <p:sp>
        <p:nvSpPr>
          <p:cNvPr id="5" name="内容占位符 4"/>
          <p:cNvSpPr>
            <a:spLocks noGrp="1"/>
          </p:cNvSpPr>
          <p:nvPr>
            <p:ph sz="quarter" idx="1"/>
          </p:nvPr>
        </p:nvSpPr>
        <p:spPr>
          <a:xfrm>
            <a:off x="457200" y="1600200"/>
            <a:ext cx="7467600" cy="4873752"/>
          </a:xfrm>
        </p:spPr>
        <p:txBody>
          <a:bodyPr>
            <a:normAutofit/>
          </a:bodyPr>
          <a:lstStyle/>
          <a:p>
            <a:r>
              <a:rPr lang="en-US" altLang="zh-CN" sz="2800" b="1" dirty="0" smtClean="0"/>
              <a:t>2</a:t>
            </a:r>
            <a:r>
              <a:rPr lang="zh-CN" altLang="en-US" sz="2800" b="1" dirty="0" smtClean="0"/>
              <a:t>）跳板指令总是可以跳转到一个相对固定的地址。</a:t>
            </a:r>
            <a:endParaRPr lang="en-US" altLang="zh-CN" sz="2800" b="1" dirty="0" smtClean="0"/>
          </a:p>
          <a:p>
            <a:r>
              <a:rPr lang="zh-CN" altLang="en-US" sz="2800" b="1" dirty="0" smtClean="0"/>
              <a:t>跳板指令通常采用</a:t>
            </a:r>
            <a:r>
              <a:rPr lang="en-US" altLang="zh-CN" sz="2800" b="1" dirty="0" smtClean="0"/>
              <a:t>JMP ESP</a:t>
            </a:r>
            <a:r>
              <a:rPr lang="zh-CN" altLang="en-US" sz="2800" b="1" dirty="0" smtClean="0"/>
              <a:t>、 </a:t>
            </a:r>
            <a:r>
              <a:rPr lang="en-US" altLang="zh-CN" sz="2800" b="1" dirty="0" smtClean="0"/>
              <a:t>CALL ESP</a:t>
            </a:r>
            <a:r>
              <a:rPr lang="zh-CN" altLang="en-US" sz="2800" b="1" dirty="0" smtClean="0"/>
              <a:t>等采用</a:t>
            </a:r>
            <a:r>
              <a:rPr lang="en-US" altLang="zh-CN" sz="2800" b="1" dirty="0" smtClean="0"/>
              <a:t>ESP</a:t>
            </a:r>
            <a:r>
              <a:rPr lang="zh-CN" altLang="en-US" sz="2800" b="1" dirty="0" smtClean="0"/>
              <a:t>（栈指针）进行间接寻址的转移指令。</a:t>
            </a:r>
            <a:endParaRPr lang="en-US" altLang="zh-CN" sz="2800" b="1" dirty="0" smtClean="0"/>
          </a:p>
          <a:p>
            <a:endParaRPr lang="en-US" altLang="zh-CN" sz="2500" b="1" dirty="0" smtClean="0"/>
          </a:p>
          <a:p>
            <a:pPr>
              <a:buNone/>
            </a:pPr>
            <a:r>
              <a:rPr lang="en-US" altLang="zh-CN" sz="2000" b="1" dirty="0" smtClean="0">
                <a:latin typeface="Times New Roman" pitchFamily="18" charset="0"/>
                <a:cs typeface="Times New Roman" pitchFamily="18" charset="0"/>
              </a:rPr>
              <a:t>void </a:t>
            </a:r>
            <a:r>
              <a:rPr lang="en-US" altLang="zh-CN" sz="2000" b="1" dirty="0" err="1" smtClean="0">
                <a:latin typeface="Times New Roman" pitchFamily="18" charset="0"/>
                <a:cs typeface="Times New Roman" pitchFamily="18" charset="0"/>
              </a:rPr>
              <a:t>jmp_esp</a:t>
            </a:r>
            <a:r>
              <a:rPr lang="en-US" altLang="zh-CN" sz="2000" b="1" dirty="0" smtClean="0">
                <a:latin typeface="Times New Roman" pitchFamily="18" charset="0"/>
                <a:cs typeface="Times New Roman" pitchFamily="18" charset="0"/>
              </a:rPr>
              <a:t>()</a:t>
            </a:r>
          </a:p>
          <a:p>
            <a:pPr>
              <a:buNone/>
            </a:pPr>
            <a:r>
              <a:rPr lang="en-US" altLang="zh-CN" sz="2000" b="1" dirty="0" smtClean="0">
                <a:latin typeface="Times New Roman" pitchFamily="18" charset="0"/>
                <a:cs typeface="Times New Roman" pitchFamily="18" charset="0"/>
              </a:rPr>
              <a:t>{</a:t>
            </a:r>
          </a:p>
          <a:p>
            <a:pPr>
              <a:buNone/>
            </a:pPr>
            <a:r>
              <a:rPr lang="en-US" altLang="zh-CN" sz="2000" b="1" dirty="0" smtClean="0">
                <a:latin typeface="Times New Roman" pitchFamily="18" charset="0"/>
                <a:cs typeface="Times New Roman" pitchFamily="18" charset="0"/>
              </a:rPr>
              <a:t>    __</a:t>
            </a:r>
            <a:r>
              <a:rPr lang="en-US" altLang="zh-CN" sz="2000" b="1" dirty="0" err="1" smtClean="0">
                <a:latin typeface="Times New Roman" pitchFamily="18" charset="0"/>
                <a:cs typeface="Times New Roman" pitchFamily="18" charset="0"/>
              </a:rPr>
              <a:t>asm</a:t>
            </a:r>
            <a:r>
              <a:rPr lang="en-US" altLang="zh-CN" sz="2000" b="1" dirty="0" smtClean="0">
                <a:latin typeface="Times New Roman" pitchFamily="18" charset="0"/>
                <a:cs typeface="Times New Roman" pitchFamily="18" charset="0"/>
              </a:rPr>
              <a:t>("</a:t>
            </a:r>
            <a:r>
              <a:rPr lang="en-US" altLang="zh-CN" sz="2000" b="1" dirty="0" err="1" smtClean="0">
                <a:latin typeface="Times New Roman" pitchFamily="18" charset="0"/>
                <a:cs typeface="Times New Roman" pitchFamily="18" charset="0"/>
              </a:rPr>
              <a:t>jmpq</a:t>
            </a:r>
            <a:r>
              <a:rPr lang="en-US" altLang="zh-CN" sz="2000" b="1" dirty="0" smtClean="0">
                <a:latin typeface="Times New Roman" pitchFamily="18" charset="0"/>
                <a:cs typeface="Times New Roman" pitchFamily="18" charset="0"/>
              </a:rPr>
              <a:t> %</a:t>
            </a:r>
            <a:r>
              <a:rPr lang="en-US" altLang="zh-CN" sz="2000" b="1" dirty="0" err="1" smtClean="0">
                <a:latin typeface="Times New Roman" pitchFamily="18" charset="0"/>
                <a:cs typeface="Times New Roman" pitchFamily="18" charset="0"/>
              </a:rPr>
              <a:t>rsp</a:t>
            </a:r>
            <a:r>
              <a:rPr lang="en-US" altLang="zh-CN" sz="2000" b="1" dirty="0" smtClean="0">
                <a:latin typeface="Times New Roman" pitchFamily="18" charset="0"/>
                <a:cs typeface="Times New Roman" pitchFamily="18" charset="0"/>
              </a:rPr>
              <a:t>");</a:t>
            </a:r>
          </a:p>
          <a:p>
            <a:pPr>
              <a:buNone/>
            </a:pPr>
            <a:r>
              <a:rPr lang="en-US" altLang="zh-CN" sz="2000" b="1" dirty="0" smtClean="0">
                <a:latin typeface="Times New Roman" pitchFamily="18" charset="0"/>
                <a:cs typeface="Times New Roman" pitchFamily="18" charset="0"/>
              </a:rPr>
              <a:t>}</a:t>
            </a:r>
            <a:endParaRPr lang="zh-CN" altLang="en-US" sz="2000" b="1"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989868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跳板指令介绍</a:t>
            </a:r>
          </a:p>
        </p:txBody>
      </p:sp>
      <p:sp>
        <p:nvSpPr>
          <p:cNvPr id="5" name="内容占位符 4"/>
          <p:cNvSpPr>
            <a:spLocks noGrp="1"/>
          </p:cNvSpPr>
          <p:nvPr>
            <p:ph sz="quarter" idx="1"/>
          </p:nvPr>
        </p:nvSpPr>
        <p:spPr>
          <a:xfrm>
            <a:off x="457200" y="1600200"/>
            <a:ext cx="7467600" cy="4873752"/>
          </a:xfrm>
        </p:spPr>
        <p:txBody>
          <a:bodyPr>
            <a:normAutofit/>
          </a:bodyPr>
          <a:lstStyle/>
          <a:p>
            <a:r>
              <a:rPr lang="zh-CN" altLang="en-US" sz="2800" b="1" dirty="0"/>
              <a:t>为什么利用</a:t>
            </a:r>
            <a:r>
              <a:rPr lang="en-US" altLang="zh-CN" sz="2800" b="1" dirty="0"/>
              <a:t>ESP</a:t>
            </a:r>
            <a:r>
              <a:rPr lang="zh-CN" altLang="en-US" sz="2800" b="1" dirty="0"/>
              <a:t>寻址</a:t>
            </a:r>
            <a:r>
              <a:rPr lang="en-US" altLang="zh-CN" sz="2800" b="1" dirty="0"/>
              <a:t>shellcode</a:t>
            </a:r>
            <a:r>
              <a:rPr lang="zh-CN" altLang="en-US" sz="2800" b="1" dirty="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lvl="1">
              <a:buFont typeface="Wingdings 2" panose="05020102010507070707" pitchFamily="18" charset="2"/>
              <a:buChar char=""/>
            </a:pPr>
            <a:r>
              <a:rPr lang="zh-CN" altLang="en-US" sz="2500" b="1" dirty="0">
                <a:latin typeface="Times New Roman" pitchFamily="18" charset="0"/>
                <a:cs typeface="Times New Roman" pitchFamily="18" charset="0"/>
              </a:rPr>
              <a:t>代码段的地址空间是固定的</a:t>
            </a:r>
            <a:r>
              <a:rPr lang="zh-CN" altLang="en-US" sz="2500" b="1" dirty="0" smtClean="0">
                <a:latin typeface="Times New Roman" pitchFamily="18" charset="0"/>
                <a:cs typeface="Times New Roman" pitchFamily="18" charset="0"/>
              </a:rPr>
              <a:t>，但是栈</a:t>
            </a:r>
            <a:r>
              <a:rPr lang="zh-CN" altLang="en-US" sz="2500" b="1" dirty="0">
                <a:latin typeface="Times New Roman" pitchFamily="18" charset="0"/>
                <a:cs typeface="Times New Roman" pitchFamily="18" charset="0"/>
              </a:rPr>
              <a:t>空间地址</a:t>
            </a:r>
            <a:r>
              <a:rPr lang="zh-CN" altLang="en-US" sz="2500" b="1" dirty="0" smtClean="0">
                <a:latin typeface="Times New Roman" pitchFamily="18" charset="0"/>
                <a:cs typeface="Times New Roman" pitchFamily="18" charset="0"/>
              </a:rPr>
              <a:t>是随机的</a:t>
            </a:r>
            <a:r>
              <a:rPr lang="zh-CN" altLang="en-US" sz="2500" b="1" dirty="0">
                <a:latin typeface="Times New Roman" pitchFamily="18" charset="0"/>
                <a:cs typeface="Times New Roman" pitchFamily="18" charset="0"/>
              </a:rPr>
              <a:t>，</a:t>
            </a:r>
            <a:r>
              <a:rPr lang="zh-CN" altLang="en-US" sz="2500" b="1" dirty="0" smtClean="0">
                <a:latin typeface="Times New Roman" pitchFamily="18" charset="0"/>
                <a:cs typeface="Times New Roman" pitchFamily="18" charset="0"/>
              </a:rPr>
              <a:t>所以无论用</a:t>
            </a:r>
            <a:r>
              <a:rPr lang="zh-CN" altLang="en-US" sz="2500" b="1" dirty="0">
                <a:latin typeface="Times New Roman" pitchFamily="18" charset="0"/>
                <a:cs typeface="Times New Roman" pitchFamily="18" charset="0"/>
              </a:rPr>
              <a:t>绝对地址还是相对地址都难以准确定位到栈中的</a:t>
            </a:r>
            <a:r>
              <a:rPr lang="en-US" altLang="zh-CN" sz="2500" b="1" dirty="0" err="1" smtClean="0">
                <a:latin typeface="Times New Roman" pitchFamily="18" charset="0"/>
                <a:cs typeface="Times New Roman" pitchFamily="18" charset="0"/>
              </a:rPr>
              <a:t>shellcode</a:t>
            </a:r>
            <a:r>
              <a:rPr lang="zh-CN" altLang="en-US" sz="2500" b="1" dirty="0" smtClean="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a:p>
            <a:pPr lvl="1">
              <a:buFont typeface="Wingdings 2" panose="05020102010507070707" pitchFamily="18" charset="2"/>
              <a:buChar char=""/>
            </a:pPr>
            <a:r>
              <a:rPr lang="zh-CN" altLang="en-US" sz="2500" b="1" dirty="0" smtClean="0">
                <a:latin typeface="Times New Roman" pitchFamily="18" charset="0"/>
                <a:cs typeface="Times New Roman" pitchFamily="18" charset="0"/>
              </a:rPr>
              <a:t>虽然攻击者可以修改间接</a:t>
            </a:r>
            <a:r>
              <a:rPr lang="zh-CN" altLang="en-US" sz="2500" b="1" dirty="0">
                <a:latin typeface="Times New Roman" pitchFamily="18" charset="0"/>
                <a:cs typeface="Times New Roman" pitchFamily="18" charset="0"/>
              </a:rPr>
              <a:t>跳转指令（包括</a:t>
            </a:r>
            <a:r>
              <a:rPr lang="en-US" altLang="zh-CN" sz="2500" b="1" dirty="0">
                <a:latin typeface="Times New Roman" pitchFamily="18" charset="0"/>
                <a:cs typeface="Times New Roman" pitchFamily="18" charset="0"/>
              </a:rPr>
              <a:t>ret</a:t>
            </a:r>
            <a:r>
              <a:rPr lang="zh-CN" altLang="en-US" sz="2500" b="1" dirty="0">
                <a:latin typeface="Times New Roman" pitchFamily="18" charset="0"/>
                <a:cs typeface="Times New Roman" pitchFamily="18" charset="0"/>
              </a:rPr>
              <a:t>指令、间接</a:t>
            </a:r>
            <a:r>
              <a:rPr lang="en-US" altLang="zh-CN" sz="2500" b="1" dirty="0">
                <a:latin typeface="Times New Roman" pitchFamily="18" charset="0"/>
                <a:cs typeface="Times New Roman" pitchFamily="18" charset="0"/>
              </a:rPr>
              <a:t>call</a:t>
            </a:r>
            <a:r>
              <a:rPr lang="zh-CN" altLang="en-US" sz="2500" b="1" dirty="0">
                <a:latin typeface="Times New Roman" pitchFamily="18" charset="0"/>
                <a:cs typeface="Times New Roman" pitchFamily="18" charset="0"/>
              </a:rPr>
              <a:t>或</a:t>
            </a:r>
            <a:r>
              <a:rPr lang="en-US" altLang="zh-CN" sz="2500" b="1" dirty="0" err="1">
                <a:latin typeface="Times New Roman" pitchFamily="18" charset="0"/>
                <a:cs typeface="Times New Roman" pitchFamily="18" charset="0"/>
              </a:rPr>
              <a:t>jmp</a:t>
            </a:r>
            <a:r>
              <a:rPr lang="zh-CN" altLang="en-US" sz="2500" b="1" dirty="0" smtClean="0">
                <a:latin typeface="Times New Roman" pitchFamily="18" charset="0"/>
                <a:cs typeface="Times New Roman" pitchFamily="18" charset="0"/>
              </a:rPr>
              <a:t>）的目标地址，但是无法通过</a:t>
            </a:r>
            <a:r>
              <a:rPr lang="zh-CN" altLang="en-US" sz="2500" b="1" dirty="0">
                <a:latin typeface="Times New Roman" pitchFamily="18" charset="0"/>
                <a:cs typeface="Times New Roman" pitchFamily="18" charset="0"/>
              </a:rPr>
              <a:t>填入一个固定的</a:t>
            </a:r>
            <a:r>
              <a:rPr lang="zh-CN" altLang="en-US" sz="2500" b="1" dirty="0" smtClean="0">
                <a:latin typeface="Times New Roman" pitchFamily="18" charset="0"/>
                <a:cs typeface="Times New Roman" pitchFamily="18" charset="0"/>
              </a:rPr>
              <a:t>绝对地址来定位</a:t>
            </a:r>
            <a:r>
              <a:rPr lang="en-US" altLang="zh-CN" sz="2500" b="1" dirty="0" err="1" smtClean="0">
                <a:latin typeface="Times New Roman" pitchFamily="18" charset="0"/>
                <a:cs typeface="Times New Roman" pitchFamily="18" charset="0"/>
              </a:rPr>
              <a:t>shellcode</a:t>
            </a:r>
            <a:r>
              <a:rPr lang="zh-CN" altLang="en-US" sz="2500" b="1" dirty="0" smtClean="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355966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跳板指令介绍</a:t>
            </a:r>
          </a:p>
        </p:txBody>
      </p:sp>
      <p:sp>
        <p:nvSpPr>
          <p:cNvPr id="5" name="内容占位符 4"/>
          <p:cNvSpPr>
            <a:spLocks noGrp="1"/>
          </p:cNvSpPr>
          <p:nvPr>
            <p:ph sz="quarter" idx="1"/>
          </p:nvPr>
        </p:nvSpPr>
        <p:spPr>
          <a:xfrm>
            <a:off x="457200" y="1600200"/>
            <a:ext cx="7467600" cy="4873752"/>
          </a:xfrm>
        </p:spPr>
        <p:txBody>
          <a:bodyPr>
            <a:normAutofit/>
          </a:bodyPr>
          <a:lstStyle/>
          <a:p>
            <a:r>
              <a:rPr lang="zh-CN" altLang="en-US" sz="2800" b="1" dirty="0"/>
              <a:t>为什么利用</a:t>
            </a:r>
            <a:r>
              <a:rPr lang="en-US" altLang="zh-CN" sz="2800" b="1" dirty="0"/>
              <a:t>ESP</a:t>
            </a:r>
            <a:r>
              <a:rPr lang="zh-CN" altLang="en-US" sz="2800" b="1" dirty="0"/>
              <a:t>寻址</a:t>
            </a:r>
            <a:r>
              <a:rPr lang="en-US" altLang="zh-CN" sz="2800" b="1" dirty="0"/>
              <a:t>shellcode</a:t>
            </a:r>
            <a:r>
              <a:rPr lang="zh-CN" altLang="en-US" sz="2800" b="1" dirty="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lvl="1">
              <a:buFont typeface="Wingdings" panose="05000000000000000000" pitchFamily="2" charset="2"/>
              <a:buChar char="ü"/>
            </a:pPr>
            <a:r>
              <a:rPr lang="zh-CN" altLang="en-US" sz="2500" b="1" dirty="0">
                <a:latin typeface="Times New Roman" pitchFamily="18" charset="0"/>
                <a:cs typeface="Times New Roman" pitchFamily="18" charset="0"/>
              </a:rPr>
              <a:t>但是，</a:t>
            </a:r>
            <a:r>
              <a:rPr lang="en-US" altLang="zh-CN" sz="2500" b="1" dirty="0">
                <a:latin typeface="Times New Roman" pitchFamily="18" charset="0"/>
                <a:cs typeface="Times New Roman" pitchFamily="18" charset="0"/>
              </a:rPr>
              <a:t>RET</a:t>
            </a:r>
            <a:r>
              <a:rPr lang="zh-CN" altLang="en-US" sz="2500" b="1" dirty="0">
                <a:latin typeface="Times New Roman" pitchFamily="18" charset="0"/>
                <a:cs typeface="Times New Roman" pitchFamily="18" charset="0"/>
              </a:rPr>
              <a:t>指令相当于</a:t>
            </a:r>
            <a:r>
              <a:rPr lang="en-US" altLang="zh-CN" sz="2500" b="1" dirty="0">
                <a:latin typeface="Times New Roman" pitchFamily="18" charset="0"/>
                <a:cs typeface="Times New Roman" pitchFamily="18" charset="0"/>
              </a:rPr>
              <a:t>POP </a:t>
            </a:r>
            <a:r>
              <a:rPr lang="en-US" altLang="zh-CN" sz="2500" b="1" dirty="0" smtClean="0">
                <a:latin typeface="Times New Roman" pitchFamily="18" charset="0"/>
                <a:cs typeface="Times New Roman" pitchFamily="18" charset="0"/>
              </a:rPr>
              <a:t> EIP</a:t>
            </a:r>
            <a:r>
              <a:rPr lang="en-US" altLang="zh-CN" sz="2500" b="1" dirty="0">
                <a:latin typeface="Times New Roman" pitchFamily="18" charset="0"/>
                <a:cs typeface="Times New Roman" pitchFamily="18" charset="0"/>
              </a:rPr>
              <a:t>,</a:t>
            </a:r>
            <a:r>
              <a:rPr lang="zh-CN" altLang="en-US" sz="2500" b="1" dirty="0">
                <a:latin typeface="Times New Roman" pitchFamily="18" charset="0"/>
                <a:cs typeface="Times New Roman" pitchFamily="18" charset="0"/>
              </a:rPr>
              <a:t>也就是将栈中的返回地址弹回到</a:t>
            </a:r>
            <a:r>
              <a:rPr lang="en-US" altLang="zh-CN" sz="2500" b="1" dirty="0">
                <a:latin typeface="Times New Roman" pitchFamily="18" charset="0"/>
                <a:cs typeface="Times New Roman" pitchFamily="18" charset="0"/>
              </a:rPr>
              <a:t>EIP</a:t>
            </a:r>
            <a:r>
              <a:rPr lang="zh-CN" altLang="en-US" sz="2500" b="1" dirty="0">
                <a:latin typeface="Times New Roman" pitchFamily="18" charset="0"/>
                <a:cs typeface="Times New Roman" pitchFamily="18" charset="0"/>
              </a:rPr>
              <a:t>中。</a:t>
            </a:r>
            <a:r>
              <a:rPr lang="en-US" altLang="zh-CN" sz="2500" b="1" dirty="0">
                <a:latin typeface="Times New Roman" pitchFamily="18" charset="0"/>
                <a:cs typeface="Times New Roman" pitchFamily="18" charset="0"/>
              </a:rPr>
              <a:t>RET</a:t>
            </a:r>
            <a:r>
              <a:rPr lang="zh-CN" altLang="en-US" sz="2500" b="1" dirty="0">
                <a:latin typeface="Times New Roman" pitchFamily="18" charset="0"/>
                <a:cs typeface="Times New Roman" pitchFamily="18" charset="0"/>
              </a:rPr>
              <a:t>指令弹栈完成后</a:t>
            </a:r>
            <a:r>
              <a:rPr lang="en-US" altLang="zh-CN" sz="2500" b="1" dirty="0">
                <a:latin typeface="Times New Roman" pitchFamily="18" charset="0"/>
                <a:cs typeface="Times New Roman" pitchFamily="18" charset="0"/>
              </a:rPr>
              <a:t>ESP</a:t>
            </a:r>
            <a:r>
              <a:rPr lang="zh-CN" altLang="en-US" sz="2500" b="1" dirty="0">
                <a:latin typeface="Times New Roman" pitchFamily="18" charset="0"/>
                <a:cs typeface="Times New Roman" pitchFamily="18" charset="0"/>
              </a:rPr>
              <a:t>将指向栈中返回地址的上一项。</a:t>
            </a:r>
            <a:endParaRPr lang="en-US" altLang="zh-CN" sz="2500" b="1" dirty="0">
              <a:latin typeface="Times New Roman" pitchFamily="18" charset="0"/>
              <a:cs typeface="Times New Roman" pitchFamily="18" charset="0"/>
            </a:endParaRPr>
          </a:p>
          <a:p>
            <a:pPr lvl="1">
              <a:buFont typeface="Wingdings" panose="05000000000000000000" pitchFamily="2" charset="2"/>
              <a:buChar char="ü"/>
            </a:pPr>
            <a:r>
              <a:rPr lang="zh-CN" altLang="en-US" sz="2500" b="1" dirty="0">
                <a:latin typeface="Times New Roman" pitchFamily="18" charset="0"/>
                <a:cs typeface="Times New Roman" pitchFamily="18" charset="0"/>
              </a:rPr>
              <a:t>函数栈的布局是固定的，所以栈中定义的局部缓冲区与当前函数栈的栈顶是相对固定的。因此，可以将攻击代码注入到函数返回后</a:t>
            </a:r>
            <a:r>
              <a:rPr lang="en-US" altLang="zh-CN" sz="2500" b="1" dirty="0">
                <a:latin typeface="Times New Roman" pitchFamily="18" charset="0"/>
                <a:cs typeface="Times New Roman" pitchFamily="18" charset="0"/>
              </a:rPr>
              <a:t>ESP</a:t>
            </a:r>
            <a:r>
              <a:rPr lang="zh-CN" altLang="en-US" sz="2500" b="1" dirty="0">
                <a:latin typeface="Times New Roman" pitchFamily="18" charset="0"/>
                <a:cs typeface="Times New Roman" pitchFamily="18" charset="0"/>
              </a:rPr>
              <a:t>指向的内存空间</a:t>
            </a:r>
            <a:r>
              <a:rPr lang="zh-CN" altLang="en-US" sz="2500" b="1" dirty="0" smtClean="0">
                <a:latin typeface="Times New Roman" pitchFamily="18" charset="0"/>
                <a:cs typeface="Times New Roman" pitchFamily="18" charset="0"/>
              </a:rPr>
              <a:t>中。</a:t>
            </a:r>
            <a:endParaRPr lang="zh-CN" altLang="en-US"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569605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执行完</a:t>
            </a:r>
            <a:r>
              <a:rPr lang="en-US" altLang="zh-CN" sz="4400" dirty="0" smtClean="0"/>
              <a:t>ret</a:t>
            </a:r>
            <a:r>
              <a:rPr lang="zh-CN" altLang="en-US" sz="4400" dirty="0" smtClean="0"/>
              <a:t>以后</a:t>
            </a:r>
            <a:r>
              <a:rPr lang="en-US" altLang="zh-CN" sz="4400" dirty="0" err="1" smtClean="0"/>
              <a:t>rsp</a:t>
            </a:r>
            <a:r>
              <a:rPr lang="zh-CN" altLang="en-US" sz="4400" dirty="0" smtClean="0"/>
              <a:t>的值</a:t>
            </a:r>
            <a:endParaRPr lang="zh-CN" altLang="en-US" sz="4400" dirty="0"/>
          </a:p>
        </p:txBody>
      </p:sp>
      <p:sp>
        <p:nvSpPr>
          <p:cNvPr id="3" name="内容占位符 2"/>
          <p:cNvSpPr>
            <a:spLocks noGrp="1"/>
          </p:cNvSpPr>
          <p:nvPr>
            <p:ph sz="quarter" idx="1"/>
          </p:nvPr>
        </p:nvSpPr>
        <p:spPr>
          <a:xfrm>
            <a:off x="457200" y="1600200"/>
            <a:ext cx="4043362" cy="3186122"/>
          </a:xfrm>
        </p:spPr>
        <p:txBody>
          <a:bodyPr>
            <a:normAutofit/>
          </a:bodyPr>
          <a:lstStyle/>
          <a:p>
            <a:r>
              <a:rPr lang="zh-CN" altLang="en-US" sz="2800" b="1" dirty="0" smtClean="0">
                <a:latin typeface="Times New Roman" pitchFamily="18" charset="0"/>
                <a:cs typeface="Times New Roman" pitchFamily="18" charset="0"/>
              </a:rPr>
              <a:t>示例程序的栈空间</a:t>
            </a:r>
            <a:endParaRPr lang="en-US" altLang="zh-CN" sz="2800" b="1" dirty="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void </a:t>
            </a:r>
            <a:r>
              <a:rPr lang="en-US" altLang="zh-CN" sz="2000" b="1" dirty="0" err="1">
                <a:latin typeface="Times New Roman" pitchFamily="18" charset="0"/>
                <a:cs typeface="Times New Roman" pitchFamily="18" charset="0"/>
              </a:rPr>
              <a:t>func</a:t>
            </a:r>
            <a:r>
              <a:rPr lang="en-US" altLang="zh-CN" sz="2000" b="1" dirty="0" smtClean="0">
                <a:latin typeface="Times New Roman" pitchFamily="18" charset="0"/>
                <a:cs typeface="Times New Roman" pitchFamily="18" charset="0"/>
              </a:rPr>
              <a:t>() {</a:t>
            </a:r>
            <a:endParaRPr lang="en-US" altLang="zh-CN" sz="2000" b="1" dirty="0">
              <a:latin typeface="Times New Roman" pitchFamily="18" charset="0"/>
              <a:cs typeface="Times New Roman" pitchFamily="18" charset="0"/>
            </a:endParaRPr>
          </a:p>
          <a:p>
            <a:pPr>
              <a:buNone/>
            </a:pP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unsigned </a:t>
            </a:r>
            <a:r>
              <a:rPr lang="en-US" altLang="zh-CN" sz="2000" b="1" dirty="0">
                <a:latin typeface="Times New Roman" pitchFamily="18" charset="0"/>
                <a:cs typeface="Times New Roman" pitchFamily="18" charset="0"/>
              </a:rPr>
              <a:t>char </a:t>
            </a:r>
            <a:r>
              <a:rPr lang="en-US" altLang="zh-CN" sz="2000" b="1" dirty="0" err="1" smtClean="0">
                <a:latin typeface="Times New Roman" pitchFamily="18" charset="0"/>
                <a:cs typeface="Times New Roman" pitchFamily="18" charset="0"/>
              </a:rPr>
              <a:t>buf</a:t>
            </a:r>
            <a:r>
              <a:rPr lang="en-US" altLang="zh-CN" sz="2000" b="1" dirty="0" smtClean="0">
                <a:latin typeface="Times New Roman" pitchFamily="18" charset="0"/>
                <a:cs typeface="Times New Roman" pitchFamily="18" charset="0"/>
              </a:rPr>
              <a:t>[128];</a:t>
            </a:r>
            <a:endParaRPr lang="en-US" altLang="zh-CN" sz="2000" b="1" dirty="0">
              <a:latin typeface="Times New Roman" pitchFamily="18" charset="0"/>
              <a:cs typeface="Times New Roman" pitchFamily="18" charset="0"/>
            </a:endParaRPr>
          </a:p>
          <a:p>
            <a:pPr>
              <a:buNone/>
            </a:pPr>
            <a:r>
              <a:rPr lang="en-US" altLang="zh-CN" sz="2000" b="1" dirty="0" smtClean="0">
                <a:latin typeface="Times New Roman" pitchFamily="18" charset="0"/>
                <a:cs typeface="Times New Roman" pitchFamily="18" charset="0"/>
              </a:rPr>
              <a:t>  </a:t>
            </a:r>
            <a:r>
              <a:rPr lang="en-US" altLang="zh-CN" sz="2000" b="1" dirty="0">
                <a:latin typeface="Times New Roman" pitchFamily="18" charset="0"/>
                <a:cs typeface="Times New Roman" pitchFamily="18" charset="0"/>
              </a:rPr>
              <a:t>FILE *</a:t>
            </a:r>
            <a:r>
              <a:rPr lang="en-US" altLang="zh-CN" sz="2000" b="1" dirty="0" err="1">
                <a:latin typeface="Times New Roman" pitchFamily="18" charset="0"/>
                <a:cs typeface="Times New Roman" pitchFamily="18" charset="0"/>
              </a:rPr>
              <a:t>fp</a:t>
            </a:r>
            <a:r>
              <a:rPr lang="en-US" altLang="zh-CN" sz="2000" b="1" dirty="0">
                <a:latin typeface="Times New Roman" pitchFamily="18" charset="0"/>
                <a:cs typeface="Times New Roman" pitchFamily="18" charset="0"/>
              </a:rPr>
              <a:t>;</a:t>
            </a:r>
          </a:p>
          <a:p>
            <a:pPr>
              <a:buNone/>
            </a:pPr>
            <a:r>
              <a:rPr lang="en-US" altLang="zh-CN" sz="2000" b="1" dirty="0" smtClean="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fp</a:t>
            </a:r>
            <a:r>
              <a:rPr lang="en-US" altLang="zh-CN" sz="2000" b="1" dirty="0">
                <a:solidFill>
                  <a:srgbClr val="FF0000"/>
                </a:solidFill>
                <a:latin typeface="Times New Roman" pitchFamily="18" charset="0"/>
                <a:cs typeface="Times New Roman" pitchFamily="18" charset="0"/>
              </a:rPr>
              <a:t> = </a:t>
            </a:r>
            <a:r>
              <a:rPr lang="en-US" altLang="zh-CN" sz="2000" b="1" dirty="0" err="1">
                <a:solidFill>
                  <a:srgbClr val="FF0000"/>
                </a:solidFill>
                <a:latin typeface="Times New Roman" pitchFamily="18" charset="0"/>
                <a:cs typeface="Times New Roman" pitchFamily="18" charset="0"/>
              </a:rPr>
              <a:t>fopen</a:t>
            </a:r>
            <a:r>
              <a:rPr lang="en-US" altLang="zh-CN" sz="2000" b="1" dirty="0" smtClean="0">
                <a:solidFill>
                  <a:srgbClr val="FF0000"/>
                </a:solidFill>
                <a:latin typeface="Times New Roman" pitchFamily="18" charset="0"/>
                <a:cs typeface="Times New Roman" pitchFamily="18" charset="0"/>
              </a:rPr>
              <a:t>(“shellcode.txt</a:t>
            </a:r>
            <a:r>
              <a:rPr lang="en-US" altLang="zh-CN" sz="2000" b="1" dirty="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rb</a:t>
            </a:r>
            <a:r>
              <a:rPr lang="en-US" altLang="zh-CN" sz="2000" b="1" dirty="0">
                <a:solidFill>
                  <a:srgbClr val="FF0000"/>
                </a:solidFill>
                <a:latin typeface="Times New Roman" pitchFamily="18" charset="0"/>
                <a:cs typeface="Times New Roman" pitchFamily="18" charset="0"/>
              </a:rPr>
              <a:t>");</a:t>
            </a:r>
          </a:p>
          <a:p>
            <a:pPr>
              <a:buNone/>
            </a:pPr>
            <a:r>
              <a:rPr lang="en-US" altLang="zh-CN" sz="2000" b="1" dirty="0">
                <a:solidFill>
                  <a:srgbClr val="FF0000"/>
                </a:solidFill>
                <a:latin typeface="Times New Roman" pitchFamily="18" charset="0"/>
                <a:cs typeface="Times New Roman" pitchFamily="18" charset="0"/>
              </a:rPr>
              <a:t> </a:t>
            </a:r>
            <a:r>
              <a:rPr lang="en-US" altLang="zh-CN" sz="2000" b="1" dirty="0" smtClean="0">
                <a:solidFill>
                  <a:srgbClr val="FF0000"/>
                </a:solidFill>
                <a:latin typeface="Times New Roman" pitchFamily="18" charset="0"/>
                <a:cs typeface="Times New Roman" pitchFamily="18" charset="0"/>
              </a:rPr>
              <a:t> </a:t>
            </a:r>
            <a:r>
              <a:rPr lang="en-US" altLang="zh-CN" sz="2000" b="1" dirty="0" err="1">
                <a:solidFill>
                  <a:srgbClr val="FF0000"/>
                </a:solidFill>
                <a:latin typeface="Times New Roman" pitchFamily="18" charset="0"/>
                <a:cs typeface="Times New Roman" pitchFamily="18" charset="0"/>
              </a:rPr>
              <a:t>fread</a:t>
            </a:r>
            <a:r>
              <a:rPr lang="en-US" altLang="zh-CN" sz="2000" b="1" dirty="0">
                <a:solidFill>
                  <a:srgbClr val="FF0000"/>
                </a:solidFill>
                <a:latin typeface="Times New Roman" pitchFamily="18" charset="0"/>
                <a:cs typeface="Times New Roman" pitchFamily="18" charset="0"/>
              </a:rPr>
              <a:t>(</a:t>
            </a:r>
            <a:r>
              <a:rPr lang="en-US" altLang="zh-CN" sz="2000" b="1" dirty="0" err="1">
                <a:solidFill>
                  <a:srgbClr val="FF0000"/>
                </a:solidFill>
                <a:latin typeface="Times New Roman" pitchFamily="18" charset="0"/>
                <a:cs typeface="Times New Roman" pitchFamily="18" charset="0"/>
              </a:rPr>
              <a:t>buf</a:t>
            </a:r>
            <a:r>
              <a:rPr lang="en-US" altLang="zh-CN" sz="2000" b="1" dirty="0">
                <a:solidFill>
                  <a:srgbClr val="FF0000"/>
                </a:solidFill>
                <a:latin typeface="Times New Roman" pitchFamily="18" charset="0"/>
                <a:cs typeface="Times New Roman" pitchFamily="18" charset="0"/>
              </a:rPr>
              <a:t>, 1, 256, </a:t>
            </a:r>
            <a:r>
              <a:rPr lang="en-US" altLang="zh-CN" sz="2000" b="1" dirty="0" err="1">
                <a:solidFill>
                  <a:srgbClr val="FF0000"/>
                </a:solidFill>
                <a:latin typeface="Times New Roman" pitchFamily="18" charset="0"/>
                <a:cs typeface="Times New Roman" pitchFamily="18" charset="0"/>
              </a:rPr>
              <a:t>fp</a:t>
            </a:r>
            <a:r>
              <a:rPr lang="en-US" altLang="zh-CN" sz="2000" b="1" dirty="0">
                <a:solidFill>
                  <a:srgbClr val="FF0000"/>
                </a:solidFill>
                <a:latin typeface="Times New Roman" pitchFamily="18" charset="0"/>
                <a:cs typeface="Times New Roman" pitchFamily="18" charset="0"/>
              </a:rPr>
              <a:t> );</a:t>
            </a:r>
          </a:p>
          <a:p>
            <a:pPr>
              <a:buNone/>
            </a:pP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 </a:t>
            </a:r>
            <a:r>
              <a:rPr lang="en-US" altLang="zh-CN" sz="2000" b="1" dirty="0" err="1">
                <a:latin typeface="Times New Roman" pitchFamily="18" charset="0"/>
                <a:cs typeface="Times New Roman" pitchFamily="18" charset="0"/>
              </a:rPr>
              <a:t>printf</a:t>
            </a:r>
            <a:r>
              <a:rPr lang="en-US" altLang="zh-CN" sz="2000" b="1" dirty="0">
                <a:latin typeface="Times New Roman" pitchFamily="18" charset="0"/>
                <a:cs typeface="Times New Roman" pitchFamily="18" charset="0"/>
              </a:rPr>
              <a:t>("%s", </a:t>
            </a:r>
            <a:r>
              <a:rPr lang="en-US" altLang="zh-CN" sz="2000" b="1" dirty="0" err="1">
                <a:latin typeface="Times New Roman" pitchFamily="18" charset="0"/>
                <a:cs typeface="Times New Roman" pitchFamily="18" charset="0"/>
              </a:rPr>
              <a:t>buf</a:t>
            </a:r>
            <a:r>
              <a:rPr lang="en-US" altLang="zh-CN" sz="2000" b="1" dirty="0">
                <a:latin typeface="Times New Roman" pitchFamily="18" charset="0"/>
                <a:cs typeface="Times New Roman" pitchFamily="18" charset="0"/>
              </a:rPr>
              <a:t>);</a:t>
            </a:r>
          </a:p>
          <a:p>
            <a:pPr>
              <a:buNone/>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 xmlns:p14="http://schemas.microsoft.com/office/powerpoint/2010/main" val="1378149761"/>
              </p:ext>
            </p:extLst>
          </p:nvPr>
        </p:nvGraphicFramePr>
        <p:xfrm>
          <a:off x="4429124" y="2265068"/>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File pointer *</a:t>
                      </a:r>
                      <a:r>
                        <a:rPr lang="en-US" altLang="zh-CN" b="1" dirty="0" err="1"/>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a:t>unsign</a:t>
                      </a:r>
                      <a:r>
                        <a:rPr lang="en-US" altLang="zh-CN" b="1" dirty="0"/>
                        <a:t> char </a:t>
                      </a:r>
                      <a:r>
                        <a:rPr lang="en-US" altLang="zh-CN" b="1" dirty="0" err="1"/>
                        <a:t>buf</a:t>
                      </a:r>
                      <a:r>
                        <a:rPr lang="en-US" altLang="zh-CN" b="1" dirty="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sp>
        <p:nvSpPr>
          <p:cNvPr id="6" name="右大括号 5"/>
          <p:cNvSpPr/>
          <p:nvPr/>
        </p:nvSpPr>
        <p:spPr>
          <a:xfrm>
            <a:off x="7358082" y="2285992"/>
            <a:ext cx="144016" cy="142876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7" name="文本框 5"/>
          <p:cNvSpPr txBox="1"/>
          <p:nvPr/>
        </p:nvSpPr>
        <p:spPr>
          <a:xfrm>
            <a:off x="7572396" y="2578238"/>
            <a:ext cx="1143008" cy="707886"/>
          </a:xfrm>
          <a:prstGeom prst="rect">
            <a:avLst/>
          </a:prstGeom>
          <a:solidFill>
            <a:schemeClr val="bg1"/>
          </a:solidFill>
        </p:spPr>
        <p:txBody>
          <a:bodyPr wrap="square" rtlCol="0">
            <a:spAutoFit/>
          </a:bodyPr>
          <a:lstStyle/>
          <a:p>
            <a:r>
              <a:rPr lang="en-US" altLang="zh-CN" sz="2000" b="1" dirty="0" smtClean="0"/>
              <a:t>main</a:t>
            </a:r>
            <a:r>
              <a:rPr lang="zh-CN" altLang="en-US" sz="2000" b="1" dirty="0" smtClean="0"/>
              <a:t>的栈空间</a:t>
            </a:r>
            <a:endParaRPr lang="zh-CN" altLang="en-US" sz="2000" b="1" dirty="0"/>
          </a:p>
        </p:txBody>
      </p:sp>
      <p:sp>
        <p:nvSpPr>
          <p:cNvPr id="8" name="文本框 8"/>
          <p:cNvSpPr txBox="1"/>
          <p:nvPr/>
        </p:nvSpPr>
        <p:spPr>
          <a:xfrm>
            <a:off x="7715272" y="3578370"/>
            <a:ext cx="1214446"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的参数</a:t>
            </a:r>
            <a:endParaRPr lang="zh-CN" altLang="en-US" sz="2000" b="1" dirty="0"/>
          </a:p>
        </p:txBody>
      </p:sp>
      <p:cxnSp>
        <p:nvCxnSpPr>
          <p:cNvPr id="9" name="直接箭头连接符 8"/>
          <p:cNvCxnSpPr>
            <a:cxnSpLocks/>
          </p:cNvCxnSpPr>
          <p:nvPr/>
        </p:nvCxnSpPr>
        <p:spPr>
          <a:xfrm rot="10800000" flipV="1">
            <a:off x="7215206" y="4068696"/>
            <a:ext cx="428628" cy="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右大括号 10"/>
          <p:cNvSpPr/>
          <p:nvPr/>
        </p:nvSpPr>
        <p:spPr>
          <a:xfrm>
            <a:off x="7286644" y="4500570"/>
            <a:ext cx="142876" cy="2143140"/>
          </a:xfrm>
          <a:prstGeom prst="rightBrace">
            <a:avLst>
              <a:gd name="adj1" fmla="val 41402"/>
              <a:gd name="adj2" fmla="val 50000"/>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2" name="文本框 5"/>
          <p:cNvSpPr txBox="1"/>
          <p:nvPr/>
        </p:nvSpPr>
        <p:spPr>
          <a:xfrm>
            <a:off x="7500958" y="5214950"/>
            <a:ext cx="1133960" cy="707886"/>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的栈空间</a:t>
            </a:r>
            <a:endParaRPr lang="zh-CN" altLang="en-US" sz="2000" b="1" dirty="0"/>
          </a:p>
        </p:txBody>
      </p:sp>
      <p:sp>
        <p:nvSpPr>
          <p:cNvPr id="13" name="文本框 8"/>
          <p:cNvSpPr txBox="1"/>
          <p:nvPr/>
        </p:nvSpPr>
        <p:spPr>
          <a:xfrm>
            <a:off x="1714480" y="4572008"/>
            <a:ext cx="2071702" cy="400110"/>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的返回地址</a:t>
            </a:r>
            <a:endParaRPr lang="zh-CN" altLang="en-US" sz="2000" b="1" dirty="0"/>
          </a:p>
        </p:txBody>
      </p:sp>
      <p:cxnSp>
        <p:nvCxnSpPr>
          <p:cNvPr id="14" name="直接箭头连接符 13"/>
          <p:cNvCxnSpPr>
            <a:cxnSpLocks/>
          </p:cNvCxnSpPr>
          <p:nvPr/>
        </p:nvCxnSpPr>
        <p:spPr>
          <a:xfrm flipV="1">
            <a:off x="3786182" y="4714884"/>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文本框 8"/>
          <p:cNvSpPr txBox="1"/>
          <p:nvPr/>
        </p:nvSpPr>
        <p:spPr>
          <a:xfrm>
            <a:off x="1428728" y="4929198"/>
            <a:ext cx="2428892" cy="400110"/>
          </a:xfrm>
          <a:prstGeom prst="rect">
            <a:avLst/>
          </a:prstGeom>
          <a:solidFill>
            <a:schemeClr val="bg1"/>
          </a:solidFill>
        </p:spPr>
        <p:txBody>
          <a:bodyPr wrap="square" rtlCol="0">
            <a:spAutoFit/>
          </a:bodyPr>
          <a:lstStyle/>
          <a:p>
            <a:r>
              <a:rPr lang="en-US" altLang="zh-CN" sz="2000" b="1" dirty="0" err="1" smtClean="0"/>
              <a:t>func</a:t>
            </a:r>
            <a:r>
              <a:rPr lang="zh-CN" altLang="en-US" sz="2000" b="1" dirty="0" smtClean="0"/>
              <a:t>保存的栈基址</a:t>
            </a:r>
            <a:endParaRPr lang="zh-CN" altLang="en-US" sz="2000" b="1" dirty="0"/>
          </a:p>
        </p:txBody>
      </p:sp>
      <p:cxnSp>
        <p:nvCxnSpPr>
          <p:cNvPr id="21" name="直接箭头连接符 20"/>
          <p:cNvCxnSpPr>
            <a:cxnSpLocks/>
          </p:cNvCxnSpPr>
          <p:nvPr/>
        </p:nvCxnSpPr>
        <p:spPr>
          <a:xfrm flipV="1">
            <a:off x="3786182" y="5070486"/>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文本框 8"/>
          <p:cNvSpPr txBox="1"/>
          <p:nvPr/>
        </p:nvSpPr>
        <p:spPr>
          <a:xfrm>
            <a:off x="6929454" y="1814444"/>
            <a:ext cx="1214446" cy="400110"/>
          </a:xfrm>
          <a:prstGeom prst="rect">
            <a:avLst/>
          </a:prstGeom>
          <a:solidFill>
            <a:schemeClr val="bg1"/>
          </a:solidFill>
        </p:spPr>
        <p:txBody>
          <a:bodyPr wrap="square" rtlCol="0">
            <a:spAutoFit/>
          </a:bodyPr>
          <a:lstStyle/>
          <a:p>
            <a:r>
              <a:rPr lang="zh-CN" altLang="en-US" sz="2000" b="1" dirty="0" smtClean="0"/>
              <a:t>高地址</a:t>
            </a:r>
            <a:endParaRPr lang="zh-CN" altLang="en-US" sz="2000" b="1" dirty="0"/>
          </a:p>
        </p:txBody>
      </p:sp>
      <p:sp>
        <p:nvSpPr>
          <p:cNvPr id="23" name="文本框 8"/>
          <p:cNvSpPr txBox="1"/>
          <p:nvPr/>
        </p:nvSpPr>
        <p:spPr>
          <a:xfrm>
            <a:off x="2428860" y="6386476"/>
            <a:ext cx="1428760" cy="400110"/>
          </a:xfrm>
          <a:prstGeom prst="rect">
            <a:avLst/>
          </a:prstGeom>
          <a:solidFill>
            <a:schemeClr val="bg1"/>
          </a:solidFill>
        </p:spPr>
        <p:txBody>
          <a:bodyPr wrap="square" rtlCol="0">
            <a:spAutoFit/>
          </a:bodyPr>
          <a:lstStyle/>
          <a:p>
            <a:r>
              <a:rPr lang="en-US" altLang="zh-CN" sz="2000" b="1" dirty="0" err="1" smtClean="0"/>
              <a:t>buf</a:t>
            </a:r>
            <a:r>
              <a:rPr lang="zh-CN" altLang="en-US" sz="2000" b="1" dirty="0" smtClean="0"/>
              <a:t>的指针</a:t>
            </a:r>
            <a:endParaRPr lang="zh-CN" altLang="en-US" sz="2000" b="1" dirty="0"/>
          </a:p>
        </p:txBody>
      </p:sp>
      <p:cxnSp>
        <p:nvCxnSpPr>
          <p:cNvPr id="24" name="直接箭头连接符 23"/>
          <p:cNvCxnSpPr>
            <a:cxnSpLocks/>
          </p:cNvCxnSpPr>
          <p:nvPr/>
        </p:nvCxnSpPr>
        <p:spPr>
          <a:xfrm flipV="1">
            <a:off x="3786182" y="6643710"/>
            <a:ext cx="642942"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文本框 8"/>
          <p:cNvSpPr txBox="1"/>
          <p:nvPr/>
        </p:nvSpPr>
        <p:spPr>
          <a:xfrm>
            <a:off x="7429520" y="6386476"/>
            <a:ext cx="1143008" cy="400110"/>
          </a:xfrm>
          <a:prstGeom prst="rect">
            <a:avLst/>
          </a:prstGeom>
          <a:solidFill>
            <a:schemeClr val="bg1"/>
          </a:solidFill>
        </p:spPr>
        <p:txBody>
          <a:bodyPr wrap="square" rtlCol="0">
            <a:spAutoFit/>
          </a:bodyPr>
          <a:lstStyle/>
          <a:p>
            <a:r>
              <a:rPr lang="zh-CN" altLang="en-US" sz="2000" b="1" dirty="0" smtClean="0"/>
              <a:t>低地址</a:t>
            </a:r>
            <a:endParaRPr lang="zh-CN" altLang="en-US" sz="2000" b="1" dirty="0"/>
          </a:p>
        </p:txBody>
      </p:sp>
      <p:cxnSp>
        <p:nvCxnSpPr>
          <p:cNvPr id="19" name="直接箭头连接符 18"/>
          <p:cNvCxnSpPr>
            <a:cxnSpLocks/>
          </p:cNvCxnSpPr>
          <p:nvPr/>
        </p:nvCxnSpPr>
        <p:spPr>
          <a:xfrm rot="10800000">
            <a:off x="7429521" y="4714884"/>
            <a:ext cx="500066"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文本框 8"/>
          <p:cNvSpPr txBox="1"/>
          <p:nvPr/>
        </p:nvSpPr>
        <p:spPr>
          <a:xfrm>
            <a:off x="7858117" y="4500570"/>
            <a:ext cx="857288" cy="400110"/>
          </a:xfrm>
          <a:prstGeom prst="rect">
            <a:avLst/>
          </a:prstGeom>
          <a:solidFill>
            <a:schemeClr val="bg1"/>
          </a:solidFill>
        </p:spPr>
        <p:txBody>
          <a:bodyPr wrap="square" rtlCol="0">
            <a:spAutoFit/>
          </a:bodyPr>
          <a:lstStyle/>
          <a:p>
            <a:r>
              <a:rPr lang="en-US" altLang="zh-CN" sz="2000" b="1" dirty="0" smtClean="0"/>
              <a:t>esp1</a:t>
            </a:r>
            <a:endParaRPr lang="zh-CN" altLang="en-US" sz="2000" b="1" dirty="0"/>
          </a:p>
        </p:txBody>
      </p:sp>
      <p:cxnSp>
        <p:nvCxnSpPr>
          <p:cNvPr id="29" name="直接箭头连接符 28"/>
          <p:cNvCxnSpPr>
            <a:cxnSpLocks/>
          </p:cNvCxnSpPr>
          <p:nvPr/>
        </p:nvCxnSpPr>
        <p:spPr>
          <a:xfrm rot="10800000">
            <a:off x="7429522" y="4429132"/>
            <a:ext cx="500066"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文本框 8"/>
          <p:cNvSpPr txBox="1"/>
          <p:nvPr/>
        </p:nvSpPr>
        <p:spPr>
          <a:xfrm>
            <a:off x="7858118" y="4214818"/>
            <a:ext cx="857288" cy="400110"/>
          </a:xfrm>
          <a:prstGeom prst="rect">
            <a:avLst/>
          </a:prstGeom>
          <a:solidFill>
            <a:schemeClr val="bg1"/>
          </a:solidFill>
        </p:spPr>
        <p:txBody>
          <a:bodyPr wrap="square" rtlCol="0">
            <a:spAutoFit/>
          </a:bodyPr>
          <a:lstStyle/>
          <a:p>
            <a:r>
              <a:rPr lang="en-US" altLang="zh-CN" sz="2000" b="1" dirty="0" smtClean="0"/>
              <a:t>esp2</a:t>
            </a:r>
            <a:endParaRPr lang="zh-CN" altLang="en-US" sz="20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t>代码注入攻击示例</a:t>
            </a:r>
            <a:endParaRPr lang="zh-CN" altLang="en-US" sz="4400" dirty="0"/>
          </a:p>
        </p:txBody>
      </p:sp>
      <p:sp>
        <p:nvSpPr>
          <p:cNvPr id="5" name="内容占位符 4"/>
          <p:cNvSpPr>
            <a:spLocks noGrp="1"/>
          </p:cNvSpPr>
          <p:nvPr>
            <p:ph sz="quarter" idx="1"/>
          </p:nvPr>
        </p:nvSpPr>
        <p:spPr>
          <a:xfrm>
            <a:off x="457200" y="1428736"/>
            <a:ext cx="7467600" cy="4873752"/>
          </a:xfrm>
        </p:spPr>
        <p:txBody>
          <a:bodyPr>
            <a:normAutofit/>
          </a:bodyPr>
          <a:lstStyle/>
          <a:p>
            <a:r>
              <a:rPr lang="zh-CN" altLang="en-US" sz="2000" b="1" dirty="0" smtClean="0"/>
              <a:t>执行完</a:t>
            </a:r>
            <a:r>
              <a:rPr lang="en-US" altLang="zh-CN" sz="2000" b="1" dirty="0" smtClean="0"/>
              <a:t>ret</a:t>
            </a:r>
            <a:r>
              <a:rPr lang="zh-CN" altLang="en-US" sz="2000" b="1" dirty="0" smtClean="0"/>
              <a:t>以后，</a:t>
            </a:r>
            <a:r>
              <a:rPr lang="en-US" altLang="zh-CN" sz="2000" b="1" dirty="0" err="1" smtClean="0"/>
              <a:t>esp</a:t>
            </a:r>
            <a:r>
              <a:rPr lang="zh-CN" altLang="en-US" sz="2000" b="1" dirty="0" smtClean="0"/>
              <a:t>肯定指向跟在返回地址后面的一个数据的地址，可以将该数据覆盖为</a:t>
            </a:r>
            <a:r>
              <a:rPr lang="en-US" altLang="zh-CN" sz="2000" b="1" dirty="0" err="1" smtClean="0"/>
              <a:t>shellcode</a:t>
            </a:r>
            <a:r>
              <a:rPr lang="zh-CN" altLang="en-US" sz="2000" b="1" dirty="0" smtClean="0"/>
              <a:t>。</a:t>
            </a:r>
            <a:endParaRPr lang="zh-CN" altLang="en-US" sz="2000" b="1" dirty="0"/>
          </a:p>
        </p:txBody>
      </p:sp>
      <p:graphicFrame>
        <p:nvGraphicFramePr>
          <p:cNvPr id="16" name="表格 15"/>
          <p:cNvGraphicFramePr>
            <a:graphicFrameLocks noGrp="1"/>
          </p:cNvGraphicFramePr>
          <p:nvPr>
            <p:extLst>
              <p:ext uri="{D42A27DB-BD31-4B8C-83A1-F6EECF244321}">
                <p14:modId xmlns="" xmlns:p14="http://schemas.microsoft.com/office/powerpoint/2010/main" val="2409388853"/>
              </p:ext>
            </p:extLst>
          </p:nvPr>
        </p:nvGraphicFramePr>
        <p:xfrm>
          <a:off x="3871194" y="2214554"/>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pPr marL="0" algn="ctr" rtl="0" eaLnBrk="1" latinLnBrk="0" hangingPunct="1"/>
                      <a:r>
                        <a:rPr kumimoji="0" lang="en-US" altLang="zh-CN" b="1" kern="1200" dirty="0">
                          <a:solidFill>
                            <a:schemeClr val="dk1"/>
                          </a:solidFill>
                          <a:latin typeface="+mn-lt"/>
                          <a:ea typeface="+mn-ea"/>
                          <a:cs typeface="+mn-cs"/>
                        </a:rPr>
                        <a: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2888381168"/>
                  </a:ext>
                </a:extLst>
              </a:tr>
              <a:tr h="370840">
                <a:tc>
                  <a:txBody>
                    <a:bodyPr/>
                    <a:lstStyle/>
                    <a:p>
                      <a:pPr algn="ctr"/>
                      <a:r>
                        <a:rPr lang="zh-CN" altLang="en-US" b="1" dirty="0"/>
                        <a:t>攻击的参数</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2393045976"/>
                  </a:ext>
                </a:extLst>
              </a:tr>
              <a:tr h="1483360">
                <a:tc>
                  <a:txBody>
                    <a:bodyPr/>
                    <a:lstStyle/>
                    <a:p>
                      <a:pPr algn="ctr"/>
                      <a:r>
                        <a:rPr lang="en-US" altLang="zh-CN" b="1" dirty="0"/>
                        <a:t>shellcode</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778524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跳板指令的地址</a:t>
                      </a:r>
                      <a:endParaRPr lang="zh-CN" altLang="en-US" b="1" i="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4170217367"/>
                  </a:ext>
                </a:extLst>
              </a:tr>
              <a:tr h="1854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填充为</a:t>
                      </a:r>
                      <a:r>
                        <a:rPr lang="en-US" altLang="zh-CN" b="1" dirty="0" err="1"/>
                        <a:t>nop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2076627530"/>
                  </a:ext>
                </a:extLst>
              </a:tr>
            </a:tbl>
          </a:graphicData>
        </a:graphic>
      </p:graphicFrame>
      <p:sp>
        <p:nvSpPr>
          <p:cNvPr id="17" name="矩形 16"/>
          <p:cNvSpPr/>
          <p:nvPr/>
        </p:nvSpPr>
        <p:spPr>
          <a:xfrm>
            <a:off x="7060360" y="4957196"/>
            <a:ext cx="15121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jmpq</a:t>
            </a:r>
            <a:r>
              <a:rPr lang="en-US" altLang="zh-CN" dirty="0"/>
              <a:t> %</a:t>
            </a:r>
            <a:r>
              <a:rPr lang="en-US" altLang="zh-CN" dirty="0" err="1"/>
              <a:t>rsp</a:t>
            </a:r>
            <a:endParaRPr lang="en-US" altLang="zh-CN" dirty="0"/>
          </a:p>
        </p:txBody>
      </p:sp>
      <p:cxnSp>
        <p:nvCxnSpPr>
          <p:cNvPr id="22" name="直接箭头连接符 21"/>
          <p:cNvCxnSpPr>
            <a:cxnSpLocks/>
            <a:endCxn id="17" idx="1"/>
          </p:cNvCxnSpPr>
          <p:nvPr/>
        </p:nvCxnSpPr>
        <p:spPr>
          <a:xfrm>
            <a:off x="6703170" y="4674294"/>
            <a:ext cx="357190" cy="462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表格 22"/>
          <p:cNvGraphicFramePr>
            <a:graphicFrameLocks noGrp="1"/>
          </p:cNvGraphicFramePr>
          <p:nvPr>
            <p:extLst>
              <p:ext uri="{D42A27DB-BD31-4B8C-83A1-F6EECF244321}">
                <p14:modId xmlns="" xmlns:p14="http://schemas.microsoft.com/office/powerpoint/2010/main" val="1378149761"/>
              </p:ext>
            </p:extLst>
          </p:nvPr>
        </p:nvGraphicFramePr>
        <p:xfrm>
          <a:off x="416626" y="2245402"/>
          <a:ext cx="2831976" cy="4450080"/>
        </p:xfrm>
        <a:graphic>
          <a:graphicData uri="http://schemas.openxmlformats.org/drawingml/2006/table">
            <a:tbl>
              <a:tblPr firstRow="1" bandRow="1">
                <a:tableStyleId>{5C22544A-7EE6-4342-B048-85BDC9FD1C3A}</a:tableStyleId>
              </a:tblPr>
              <a:tblGrid>
                <a:gridCol w="2831976">
                  <a:extLst>
                    <a:ext uri="{9D8B030D-6E8A-4147-A177-3AD203B41FA5}">
                      <a16:colId xmlns="" xmlns:a16="http://schemas.microsoft.com/office/drawing/2014/main" val="2074372879"/>
                    </a:ext>
                  </a:extLst>
                </a:gridCol>
              </a:tblGrid>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8197" r="-1075" b="-1106557"/>
                      </a:stretch>
                    </a:blipFill>
                  </a:tcPr>
                </a:tc>
                <a:extLst>
                  <a:ext uri="{0D108BD9-81ED-4DB2-BD59-A6C34878D82A}">
                    <a16:rowId xmlns="" xmlns:a16="http://schemas.microsoft.com/office/drawing/2014/main" val="288838116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8197" r="-1075" b="-1006557"/>
                      </a:stretch>
                    </a:blipFill>
                  </a:tcPr>
                </a:tc>
                <a:extLst>
                  <a:ext uri="{0D108BD9-81ED-4DB2-BD59-A6C34878D82A}">
                    <a16:rowId xmlns="" xmlns:a16="http://schemas.microsoft.com/office/drawing/2014/main" val="2393045976"/>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104098" r="-1075" b="-403279"/>
                      </a:stretch>
                    </a:blipFill>
                  </a:tcPr>
                </a:tc>
                <a:extLst>
                  <a:ext uri="{0D108BD9-81ED-4DB2-BD59-A6C34878D82A}">
                    <a16:rowId xmlns="" xmlns:a16="http://schemas.microsoft.com/office/drawing/2014/main" val="778524341"/>
                  </a:ext>
                </a:extLst>
              </a:tr>
              <a:tr h="74168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204098" r="-1075" b="-303279"/>
                      </a:stretch>
                    </a:blipFill>
                  </a:tcPr>
                </a:tc>
                <a:extLst>
                  <a:ext uri="{0D108BD9-81ED-4DB2-BD59-A6C34878D82A}">
                    <a16:rowId xmlns="" xmlns:a16="http://schemas.microsoft.com/office/drawing/2014/main" val="3796950808"/>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618333" r="-1075" b="-516667"/>
                      </a:stretch>
                    </a:blipFill>
                  </a:tcPr>
                </a:tc>
                <a:extLst>
                  <a:ext uri="{0D108BD9-81ED-4DB2-BD59-A6C34878D82A}">
                    <a16:rowId xmlns="" xmlns:a16="http://schemas.microsoft.com/office/drawing/2014/main" val="4170217367"/>
                  </a:ext>
                </a:extLst>
              </a:tr>
              <a:tr h="370840">
                <a:tc>
                  <a:txBody>
                    <a:bodyPr/>
                    <a:lstStyle/>
                    <a:p>
                      <a:endParaRPr lang="zh-CN"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3"/>
                      <a:stretch>
                        <a:fillRect l="-430" t="-706557" r="-1075" b="-408197"/>
                      </a:stretch>
                    </a:blipFill>
                  </a:tcPr>
                </a:tc>
                <a:extLst>
                  <a:ext uri="{0D108BD9-81ED-4DB2-BD59-A6C34878D82A}">
                    <a16:rowId xmlns="" xmlns:a16="http://schemas.microsoft.com/office/drawing/2014/main" val="2076627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a:t>File pointer *</a:t>
                      </a:r>
                      <a:r>
                        <a:rPr lang="en-US" altLang="zh-CN" b="1" dirty="0" err="1"/>
                        <a:t>fp</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396388260"/>
                  </a:ext>
                </a:extLst>
              </a:tr>
              <a:tr h="1112520">
                <a:tc>
                  <a:txBody>
                    <a:bodyPr/>
                    <a:lstStyle/>
                    <a:p>
                      <a:pPr algn="ctr"/>
                      <a:r>
                        <a:rPr lang="en-US" altLang="zh-CN" b="1" dirty="0" err="1"/>
                        <a:t>unsign</a:t>
                      </a:r>
                      <a:r>
                        <a:rPr lang="en-US" altLang="zh-CN" b="1" dirty="0"/>
                        <a:t> char </a:t>
                      </a:r>
                      <a:r>
                        <a:rPr lang="en-US" altLang="zh-CN" b="1" dirty="0" err="1"/>
                        <a:t>buf</a:t>
                      </a:r>
                      <a:r>
                        <a:rPr lang="en-US" altLang="zh-CN" b="1" dirty="0"/>
                        <a:t>[128]</a:t>
                      </a:r>
                      <a:endParaRPr lang="zh-CN" altLang="en-US" b="1" dirty="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D9CE"/>
                    </a:solidFill>
                  </a:tcPr>
                </a:tc>
                <a:extLst>
                  <a:ext uri="{0D108BD9-81ED-4DB2-BD59-A6C34878D82A}">
                    <a16:rowId xmlns="" xmlns:a16="http://schemas.microsoft.com/office/drawing/2014/main" val="959045284"/>
                  </a:ext>
                </a:extLst>
              </a:tr>
            </a:tbl>
          </a:graphicData>
        </a:graphic>
      </p:graphicFrame>
      <p:cxnSp>
        <p:nvCxnSpPr>
          <p:cNvPr id="24" name="连接符: 肘形 7"/>
          <p:cNvCxnSpPr>
            <a:stCxn id="17" idx="0"/>
            <a:endCxn id="16" idx="3"/>
          </p:cNvCxnSpPr>
          <p:nvPr/>
        </p:nvCxnSpPr>
        <p:spPr>
          <a:xfrm rot="16200000" flipV="1">
            <a:off x="7001006" y="4141758"/>
            <a:ext cx="517602" cy="11132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973337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代码注入攻击小结</a:t>
            </a:r>
          </a:p>
        </p:txBody>
      </p:sp>
      <p:sp>
        <p:nvSpPr>
          <p:cNvPr id="3" name="内容占位符 2"/>
          <p:cNvSpPr>
            <a:spLocks noGrp="1"/>
          </p:cNvSpPr>
          <p:nvPr>
            <p:ph sz="quarter" idx="1"/>
          </p:nvPr>
        </p:nvSpPr>
        <p:spPr/>
        <p:txBody>
          <a:bodyPr>
            <a:normAutofit/>
          </a:bodyPr>
          <a:lstStyle/>
          <a:p>
            <a:r>
              <a:rPr lang="zh-CN" altLang="en-US" sz="2800" b="1" dirty="0"/>
              <a:t>代码注入攻击的基本过程：</a:t>
            </a:r>
            <a:endParaRPr lang="en-US" altLang="zh-CN" sz="2800" b="1" dirty="0"/>
          </a:p>
          <a:p>
            <a:pPr lvl="1"/>
            <a:r>
              <a:rPr lang="zh-CN" altLang="en-US" sz="2500" b="1" dirty="0"/>
              <a:t>注入恶意代码</a:t>
            </a:r>
            <a:endParaRPr lang="en-US" altLang="zh-CN" sz="2500" b="1" dirty="0"/>
          </a:p>
          <a:p>
            <a:pPr lvl="2"/>
            <a:r>
              <a:rPr lang="zh-CN" altLang="en-US" sz="2200" b="1" dirty="0"/>
              <a:t>根据攻击目标，构造特定的恶意代码。然后，将恶意代码伪造成输入数据，注入到系统内部。</a:t>
            </a:r>
            <a:endParaRPr lang="en-US" altLang="zh-CN" sz="2200" b="1" dirty="0"/>
          </a:p>
          <a:p>
            <a:pPr lvl="2"/>
            <a:r>
              <a:rPr lang="zh-CN" altLang="en-US" sz="2200" b="1" dirty="0"/>
              <a:t>系统必然需要外部数据输入。而在系统内存中，指令和数据无法区分，恶意数据和普通数据也难以区分。</a:t>
            </a:r>
            <a:endParaRPr lang="en-US" altLang="zh-CN" sz="2200" b="1" dirty="0"/>
          </a:p>
          <a:p>
            <a:pPr lvl="1"/>
            <a:r>
              <a:rPr lang="zh-CN" altLang="en-US" sz="2500" b="1" dirty="0"/>
              <a:t>执行恶意代码，即控制流劫持</a:t>
            </a:r>
            <a:endParaRPr lang="en-US" altLang="zh-CN" sz="2500" b="1" dirty="0"/>
          </a:p>
          <a:p>
            <a:pPr lvl="2"/>
            <a:r>
              <a:rPr lang="zh-CN" altLang="en-US" sz="2200" b="1" dirty="0"/>
              <a:t>利用内存漏洞，篡改间接跳转指令的目标地址，控制</a:t>
            </a:r>
            <a:r>
              <a:rPr lang="en-US" altLang="zh-CN" sz="2200" b="1" dirty="0"/>
              <a:t>EIP</a:t>
            </a:r>
            <a:r>
              <a:rPr lang="zh-CN" altLang="en-US" sz="2200" b="1" dirty="0"/>
              <a:t>，让系统执行注入的恶意代码。</a:t>
            </a:r>
            <a:endParaRPr lang="en-US" altLang="zh-CN" sz="2200" b="1" dirty="0"/>
          </a:p>
          <a:p>
            <a:pPr lvl="2"/>
            <a:r>
              <a:rPr lang="zh-CN" altLang="en-US" sz="2200" b="1" dirty="0"/>
              <a:t>内存漏洞是难以避免的，攻击者总能找到合适的内存漏洞来劫持控制流。</a:t>
            </a:r>
            <a:endParaRPr lang="en-US" altLang="zh-CN" sz="2200" b="1" dirty="0"/>
          </a:p>
        </p:txBody>
      </p:sp>
    </p:spTree>
    <p:extLst>
      <p:ext uri="{BB962C8B-B14F-4D97-AF65-F5344CB8AC3E}">
        <p14:creationId xmlns="" xmlns:p14="http://schemas.microsoft.com/office/powerpoint/2010/main" val="2110978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a:latin typeface="+mn-ea"/>
              </a:rPr>
              <a:t>研究背景</a:t>
            </a:r>
            <a:endParaRPr lang="en-US" altLang="zh-CN" sz="3200" b="1" dirty="0">
              <a:latin typeface="+mn-ea"/>
            </a:endParaRPr>
          </a:p>
          <a:p>
            <a:r>
              <a:rPr lang="zh-CN" altLang="en-US" sz="3200" b="1" dirty="0">
                <a:solidFill>
                  <a:srgbClr val="FF0000"/>
                </a:solidFill>
                <a:latin typeface="+mn-ea"/>
              </a:rPr>
              <a:t>代码注入攻击</a:t>
            </a:r>
            <a:endParaRPr lang="en-US" altLang="zh-CN" sz="3200" b="1" dirty="0">
              <a:solidFill>
                <a:srgbClr val="FF0000"/>
              </a:solidFill>
              <a:latin typeface="+mn-ea"/>
            </a:endParaRPr>
          </a:p>
          <a:p>
            <a:r>
              <a:rPr lang="zh-CN" altLang="en-US" sz="3200" b="1" dirty="0">
                <a:latin typeface="+mn-ea"/>
              </a:rPr>
              <a:t>对代码注入攻击的防御</a:t>
            </a:r>
            <a:endParaRPr lang="en-US" altLang="zh-CN" sz="3200" b="1" dirty="0">
              <a:latin typeface="+mn-ea"/>
            </a:endParaRPr>
          </a:p>
          <a:p>
            <a:r>
              <a:rPr lang="zh-CN" altLang="en-US" sz="3200" b="1" dirty="0">
                <a:latin typeface="+mn-ea"/>
              </a:rPr>
              <a:t>不可执行位保护</a:t>
            </a:r>
            <a:endParaRPr lang="en-US" altLang="zh-CN" sz="3200" b="1" dirty="0">
              <a:latin typeface="+mn-ea"/>
            </a:endParaRPr>
          </a:p>
          <a:p>
            <a:r>
              <a:rPr lang="zh-CN" altLang="en-US" sz="3200" b="1" dirty="0">
                <a:latin typeface="+mn-ea"/>
              </a:rPr>
              <a:t>总结</a:t>
            </a:r>
          </a:p>
        </p:txBody>
      </p:sp>
    </p:spTree>
    <p:extLst>
      <p:ext uri="{BB962C8B-B14F-4D97-AF65-F5344CB8AC3E}">
        <p14:creationId xmlns="" xmlns:p14="http://schemas.microsoft.com/office/powerpoint/2010/main" val="36146795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a:latin typeface="+mn-ea"/>
              </a:rPr>
              <a:t>原理</a:t>
            </a:r>
            <a:endParaRPr lang="en-US" altLang="zh-CN" sz="3200" b="1" dirty="0">
              <a:latin typeface="+mn-ea"/>
            </a:endParaRPr>
          </a:p>
          <a:p>
            <a:r>
              <a:rPr lang="zh-CN" altLang="en-US" sz="3200" b="1" dirty="0">
                <a:latin typeface="+mn-ea"/>
              </a:rPr>
              <a:t>代码注入攻击</a:t>
            </a:r>
            <a:endParaRPr lang="en-US" altLang="zh-CN" sz="3200" b="1" dirty="0">
              <a:latin typeface="+mn-ea"/>
            </a:endParaRPr>
          </a:p>
          <a:p>
            <a:r>
              <a:rPr lang="zh-CN" altLang="en-US" sz="3200" b="1" dirty="0">
                <a:solidFill>
                  <a:srgbClr val="FF0000"/>
                </a:solidFill>
                <a:latin typeface="+mn-ea"/>
              </a:rPr>
              <a:t>对代码注入攻击的防御</a:t>
            </a:r>
            <a:endParaRPr lang="en-US" altLang="zh-CN" sz="3200" b="1" dirty="0">
              <a:solidFill>
                <a:srgbClr val="FF0000"/>
              </a:solidFill>
              <a:latin typeface="+mn-ea"/>
            </a:endParaRPr>
          </a:p>
          <a:p>
            <a:r>
              <a:rPr lang="zh-CN" altLang="en-US" sz="3200" b="1" dirty="0">
                <a:latin typeface="+mn-ea"/>
              </a:rPr>
              <a:t>不可执行位保护</a:t>
            </a:r>
            <a:endParaRPr lang="en-US" altLang="zh-CN" sz="3200" b="1" dirty="0">
              <a:latin typeface="+mn-ea"/>
            </a:endParaRPr>
          </a:p>
          <a:p>
            <a:r>
              <a:rPr lang="zh-CN" altLang="en-US" sz="3200" b="1" dirty="0">
                <a:latin typeface="+mn-ea"/>
              </a:rPr>
              <a:t>总结</a:t>
            </a: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对代码注入攻击的防御</a:t>
            </a:r>
          </a:p>
        </p:txBody>
      </p:sp>
      <p:sp>
        <p:nvSpPr>
          <p:cNvPr id="3" name="内容占位符 2"/>
          <p:cNvSpPr>
            <a:spLocks noGrp="1"/>
          </p:cNvSpPr>
          <p:nvPr>
            <p:ph sz="quarter" idx="1"/>
          </p:nvPr>
        </p:nvSpPr>
        <p:spPr/>
        <p:txBody>
          <a:bodyPr>
            <a:normAutofit/>
          </a:bodyPr>
          <a:lstStyle/>
          <a:p>
            <a:r>
              <a:rPr lang="zh-CN" altLang="en-US" sz="2800" b="1" dirty="0">
                <a:latin typeface="+mn-ea"/>
              </a:rPr>
              <a:t>对代码注入攻击的防御：</a:t>
            </a:r>
            <a:endParaRPr lang="en-US" altLang="zh-CN" sz="2800" b="1" dirty="0">
              <a:latin typeface="+mn-ea"/>
            </a:endParaRPr>
          </a:p>
          <a:p>
            <a:pPr lvl="1"/>
            <a:r>
              <a:rPr lang="zh-CN" altLang="en-US" sz="2400" b="1" dirty="0">
                <a:solidFill>
                  <a:srgbClr val="FF0000"/>
                </a:solidFill>
                <a:latin typeface="+mn-ea"/>
              </a:rPr>
              <a:t>对代码注入过程的防御</a:t>
            </a:r>
            <a:endParaRPr lang="en-US" altLang="zh-CN" sz="2400" b="1" dirty="0">
              <a:solidFill>
                <a:srgbClr val="FF0000"/>
              </a:solidFill>
              <a:latin typeface="+mn-ea"/>
            </a:endParaRPr>
          </a:p>
          <a:p>
            <a:pPr lvl="1"/>
            <a:r>
              <a:rPr lang="zh-CN" altLang="en-US" sz="2400" b="1" dirty="0">
                <a:latin typeface="+mn-ea"/>
              </a:rPr>
              <a:t>对控制流劫持的防御</a:t>
            </a:r>
            <a:endParaRPr lang="en-US" altLang="zh-CN" sz="2400" b="1" dirty="0">
              <a:latin typeface="+mn-ea"/>
            </a:endParaRPr>
          </a:p>
          <a:p>
            <a:pPr lvl="1"/>
            <a:r>
              <a:rPr lang="zh-CN" altLang="en-US" sz="2400" b="1" dirty="0">
                <a:latin typeface="+mn-ea"/>
              </a:rPr>
              <a:t>不可执行位保护</a:t>
            </a:r>
            <a:endParaRPr lang="en-US" altLang="zh-CN" sz="24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对注入恶意代码的防御</a:t>
            </a:r>
          </a:p>
        </p:txBody>
      </p:sp>
      <p:sp>
        <p:nvSpPr>
          <p:cNvPr id="3" name="内容占位符 2"/>
          <p:cNvSpPr>
            <a:spLocks noGrp="1"/>
          </p:cNvSpPr>
          <p:nvPr>
            <p:ph sz="quarter" idx="1"/>
          </p:nvPr>
        </p:nvSpPr>
        <p:spPr/>
        <p:txBody>
          <a:bodyPr>
            <a:normAutofit/>
          </a:bodyPr>
          <a:lstStyle/>
          <a:p>
            <a:r>
              <a:rPr lang="zh-CN" altLang="en-US" sz="2800" b="1" dirty="0">
                <a:solidFill>
                  <a:srgbClr val="FF0000"/>
                </a:solidFill>
              </a:rPr>
              <a:t>特征检测</a:t>
            </a:r>
            <a:r>
              <a:rPr lang="zh-CN" altLang="en-US" sz="2800" b="1" dirty="0"/>
              <a:t>：如防火墙，杀毒软件的病毒库等，是目前最为常见和通用的一种防御方法。</a:t>
            </a:r>
            <a:endParaRPr lang="en-US" altLang="zh-CN" sz="2800" b="1" dirty="0"/>
          </a:p>
          <a:p>
            <a:pPr lvl="1"/>
            <a:r>
              <a:rPr lang="zh-CN" altLang="en-US" sz="2400" b="1" dirty="0"/>
              <a:t>恶意代码往往具有一定的特征。比如一段特定功能的代码，具有比较明显的编码特征。</a:t>
            </a:r>
            <a:endParaRPr lang="en-US" altLang="zh-CN" sz="2400" b="1" dirty="0"/>
          </a:p>
          <a:p>
            <a:pPr lvl="1"/>
            <a:r>
              <a:rPr lang="zh-CN" altLang="en-US" sz="2400" b="1" dirty="0"/>
              <a:t>可以通过分析输入数据是否包含这段特定的数据，来判断输入数据是否是恶意数据。</a:t>
            </a:r>
            <a:endParaRPr lang="en-US" altLang="zh-CN" sz="24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特征检测的缺点</a:t>
            </a:r>
          </a:p>
        </p:txBody>
      </p:sp>
      <p:sp>
        <p:nvSpPr>
          <p:cNvPr id="3" name="内容占位符 2"/>
          <p:cNvSpPr>
            <a:spLocks noGrp="1"/>
          </p:cNvSpPr>
          <p:nvPr>
            <p:ph sz="quarter" idx="1"/>
          </p:nvPr>
        </p:nvSpPr>
        <p:spPr/>
        <p:txBody>
          <a:bodyPr>
            <a:normAutofit/>
          </a:bodyPr>
          <a:lstStyle/>
          <a:p>
            <a:r>
              <a:rPr lang="zh-CN" altLang="en-US" sz="2800" b="1" dirty="0" smtClean="0"/>
              <a:t>特征检测只能防御已知的恶意代码，无法防御新出现的恶意代码。</a:t>
            </a:r>
            <a:endParaRPr lang="en-US" altLang="zh-CN" sz="2800" b="1" dirty="0" smtClean="0"/>
          </a:p>
          <a:p>
            <a:pPr lvl="1"/>
            <a:r>
              <a:rPr lang="zh-CN" altLang="en-US" sz="2500" b="1" dirty="0" smtClean="0"/>
              <a:t>攻击</a:t>
            </a:r>
            <a:r>
              <a:rPr lang="zh-CN" altLang="en-US" sz="2500" b="1" dirty="0"/>
              <a:t>者可以隐藏恶意代码特征，如代码混淆技术等。</a:t>
            </a:r>
            <a:endParaRPr lang="en-US" altLang="zh-CN" sz="2500" b="1" dirty="0"/>
          </a:p>
          <a:p>
            <a:pPr lvl="1"/>
            <a:r>
              <a:rPr lang="zh-CN" altLang="en-US" sz="2500" b="1" dirty="0"/>
              <a:t>恶意代码的自动变异和升级，使得特征发生改变，如计算机病毒的变异和进化等。</a:t>
            </a:r>
            <a:endParaRPr lang="en-US" altLang="zh-CN" sz="2500" b="1" dirty="0"/>
          </a:p>
          <a:p>
            <a:r>
              <a:rPr lang="zh-CN" altLang="en-US" sz="2800" b="1" dirty="0" smtClean="0"/>
              <a:t>特征检测</a:t>
            </a:r>
            <a:r>
              <a:rPr lang="zh-CN" altLang="en-US" sz="2800" b="1" dirty="0"/>
              <a:t>需要用户不断升级和更新恶意代码特征库。目前大多采用云查杀的方式，将特征库保存在云端。</a:t>
            </a:r>
            <a:endParaRPr lang="en-US" altLang="zh-CN" sz="28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特征检测的实际效果</a:t>
            </a:r>
          </a:p>
        </p:txBody>
      </p:sp>
      <p:sp>
        <p:nvSpPr>
          <p:cNvPr id="3" name="内容占位符 2"/>
          <p:cNvSpPr>
            <a:spLocks noGrp="1"/>
          </p:cNvSpPr>
          <p:nvPr>
            <p:ph sz="quarter" idx="1"/>
          </p:nvPr>
        </p:nvSpPr>
        <p:spPr/>
        <p:txBody>
          <a:bodyPr>
            <a:normAutofit/>
          </a:bodyPr>
          <a:lstStyle/>
          <a:p>
            <a:r>
              <a:rPr lang="zh-CN" altLang="en-US" sz="2800" b="1" dirty="0" smtClean="0"/>
              <a:t>结论：总的来说，特征检测的防御效果不是很好，难以有效防御恶意代码的注入。</a:t>
            </a:r>
            <a:endParaRPr lang="en-US" altLang="zh-CN" sz="2800" b="1" dirty="0" smtClean="0"/>
          </a:p>
          <a:p>
            <a:pPr lvl="1"/>
            <a:r>
              <a:rPr lang="zh-CN" altLang="en-US" sz="2500" b="1" dirty="0" smtClean="0"/>
              <a:t>在</a:t>
            </a:r>
            <a:r>
              <a:rPr lang="zh-CN" altLang="en-US" sz="2500" b="1" dirty="0"/>
              <a:t>实际环境中，防火墙和杀毒软件等只能发现一些简单的特征明显的已知的古老的恶意代码、病毒、木马。</a:t>
            </a:r>
            <a:endParaRPr lang="en-US" altLang="zh-CN" sz="2500" b="1" dirty="0"/>
          </a:p>
          <a:p>
            <a:pPr lvl="1"/>
            <a:r>
              <a:rPr lang="zh-CN" altLang="en-US" sz="2500" b="1" dirty="0"/>
              <a:t>对于大量新出现的变异的恶意代码、病毒、木马，特征检测无能为力</a:t>
            </a:r>
            <a:r>
              <a:rPr lang="zh-CN" altLang="en-US" sz="2500" b="1" dirty="0" smtClean="0"/>
              <a:t>。</a:t>
            </a:r>
            <a:endParaRPr lang="en-US" altLang="zh-CN" sz="2500" b="1" dirty="0"/>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对代码注入攻击的防御</a:t>
            </a:r>
          </a:p>
        </p:txBody>
      </p:sp>
      <p:sp>
        <p:nvSpPr>
          <p:cNvPr id="3" name="内容占位符 2"/>
          <p:cNvSpPr>
            <a:spLocks noGrp="1"/>
          </p:cNvSpPr>
          <p:nvPr>
            <p:ph sz="quarter" idx="1"/>
          </p:nvPr>
        </p:nvSpPr>
        <p:spPr/>
        <p:txBody>
          <a:bodyPr>
            <a:normAutofit/>
          </a:bodyPr>
          <a:lstStyle/>
          <a:p>
            <a:r>
              <a:rPr lang="zh-CN" altLang="en-US" sz="2800" b="1" dirty="0">
                <a:latin typeface="+mn-ea"/>
              </a:rPr>
              <a:t>对代码注入攻击的防御：</a:t>
            </a:r>
            <a:endParaRPr lang="en-US" altLang="zh-CN" sz="2800" b="1" dirty="0">
              <a:latin typeface="+mn-ea"/>
            </a:endParaRPr>
          </a:p>
          <a:p>
            <a:pPr lvl="1"/>
            <a:r>
              <a:rPr lang="zh-CN" altLang="en-US" sz="2400" b="1" dirty="0">
                <a:latin typeface="+mn-ea"/>
              </a:rPr>
              <a:t>对代码注入过程的防御</a:t>
            </a:r>
            <a:endParaRPr lang="en-US" altLang="zh-CN" sz="2400" b="1" dirty="0">
              <a:latin typeface="+mn-ea"/>
            </a:endParaRPr>
          </a:p>
          <a:p>
            <a:pPr lvl="1"/>
            <a:r>
              <a:rPr lang="zh-CN" altLang="en-US" sz="2400" b="1" dirty="0">
                <a:solidFill>
                  <a:srgbClr val="FF0000"/>
                </a:solidFill>
                <a:latin typeface="+mn-ea"/>
              </a:rPr>
              <a:t>对控制流劫持的防御</a:t>
            </a:r>
            <a:endParaRPr lang="en-US" altLang="zh-CN" sz="2400" b="1" dirty="0">
              <a:solidFill>
                <a:srgbClr val="FF0000"/>
              </a:solidFill>
              <a:latin typeface="+mn-ea"/>
            </a:endParaRPr>
          </a:p>
          <a:p>
            <a:pPr lvl="1"/>
            <a:r>
              <a:rPr lang="zh-CN" altLang="en-US" sz="2400" b="1" dirty="0">
                <a:latin typeface="+mn-ea"/>
              </a:rPr>
              <a:t>不可执行位保护</a:t>
            </a:r>
            <a:endParaRPr lang="en-US" altLang="zh-CN" sz="24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对控制流劫持的防御</a:t>
            </a:r>
          </a:p>
        </p:txBody>
      </p:sp>
      <p:sp>
        <p:nvSpPr>
          <p:cNvPr id="3" name="内容占位符 2"/>
          <p:cNvSpPr>
            <a:spLocks noGrp="1"/>
          </p:cNvSpPr>
          <p:nvPr>
            <p:ph sz="quarter" idx="1"/>
          </p:nvPr>
        </p:nvSpPr>
        <p:spPr/>
        <p:txBody>
          <a:bodyPr>
            <a:normAutofit/>
          </a:bodyPr>
          <a:lstStyle/>
          <a:p>
            <a:r>
              <a:rPr lang="zh-CN" altLang="en-US" sz="2800" b="1" dirty="0"/>
              <a:t>控制流正常和控制流劫持的区别就是保存在内存中的间接跳转指令的目标地址被恶意修改了。</a:t>
            </a:r>
            <a:endParaRPr lang="en-US" altLang="zh-CN" sz="2800" b="1" dirty="0"/>
          </a:p>
          <a:p>
            <a:r>
              <a:rPr lang="zh-CN" altLang="en-US" sz="2800" b="1" dirty="0"/>
              <a:t>所以，防御控制流劫持，就是防止内存中的地址数据不被修改，实际上就是</a:t>
            </a:r>
            <a:r>
              <a:rPr lang="zh-CN" altLang="en-US" sz="2800" b="1" dirty="0">
                <a:solidFill>
                  <a:srgbClr val="FF0000"/>
                </a:solidFill>
              </a:rPr>
              <a:t>防御内存漏洞。</a:t>
            </a:r>
            <a:endParaRPr lang="en-US" altLang="zh-CN" sz="2800" b="1" dirty="0">
              <a:solidFill>
                <a:srgbClr val="FF0000"/>
              </a:solidFill>
            </a:endParaRPr>
          </a:p>
        </p:txBody>
      </p:sp>
    </p:spTree>
    <p:extLst>
      <p:ext uri="{BB962C8B-B14F-4D97-AF65-F5344CB8AC3E}">
        <p14:creationId xmlns="" xmlns:p14="http://schemas.microsoft.com/office/powerpoint/2010/main" val="7435376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对内存漏洞的防御</a:t>
            </a:r>
          </a:p>
        </p:txBody>
      </p:sp>
      <p:sp>
        <p:nvSpPr>
          <p:cNvPr id="3" name="内容占位符 2"/>
          <p:cNvSpPr>
            <a:spLocks noGrp="1"/>
          </p:cNvSpPr>
          <p:nvPr>
            <p:ph sz="quarter" idx="1"/>
          </p:nvPr>
        </p:nvSpPr>
        <p:spPr/>
        <p:txBody>
          <a:bodyPr>
            <a:normAutofit/>
          </a:bodyPr>
          <a:lstStyle/>
          <a:p>
            <a:r>
              <a:rPr lang="zh-CN" altLang="en-US" sz="2800" b="1" dirty="0">
                <a:latin typeface="+mn-ea"/>
              </a:rPr>
              <a:t>对内存漏洞的防御有许多方法，选择几种常见的防御方法进行介绍。</a:t>
            </a:r>
            <a:endParaRPr lang="en-US" altLang="zh-CN" sz="2800" b="1" dirty="0">
              <a:latin typeface="+mn-ea"/>
            </a:endParaRPr>
          </a:p>
          <a:p>
            <a:pPr lvl="1"/>
            <a:r>
              <a:rPr lang="zh-CN" altLang="en-US" sz="2500" b="1" dirty="0">
                <a:solidFill>
                  <a:srgbClr val="FF0000"/>
                </a:solidFill>
                <a:latin typeface="+mn-ea"/>
              </a:rPr>
              <a:t>使用类型安全的高级语言</a:t>
            </a:r>
            <a:r>
              <a:rPr lang="zh-CN" altLang="en-US" sz="2500" b="1" dirty="0">
                <a:latin typeface="+mn-ea"/>
              </a:rPr>
              <a:t>，如</a:t>
            </a:r>
            <a:r>
              <a:rPr lang="en-US" altLang="zh-CN" sz="2500" b="1" dirty="0">
                <a:latin typeface="+mn-ea"/>
              </a:rPr>
              <a:t>Java</a:t>
            </a:r>
            <a:r>
              <a:rPr lang="zh-CN" altLang="en-US" sz="2500" b="1" dirty="0">
                <a:latin typeface="+mn-ea"/>
              </a:rPr>
              <a:t>，</a:t>
            </a:r>
            <a:r>
              <a:rPr lang="en-US" altLang="zh-CN" sz="2500" b="1" dirty="0">
                <a:latin typeface="+mn-ea"/>
              </a:rPr>
              <a:t>Python</a:t>
            </a:r>
            <a:r>
              <a:rPr lang="zh-CN" altLang="en-US" sz="2500" b="1" dirty="0">
                <a:latin typeface="+mn-ea"/>
              </a:rPr>
              <a:t>等。</a:t>
            </a:r>
            <a:endParaRPr lang="en-US" altLang="zh-CN" sz="2500" b="1" dirty="0">
              <a:latin typeface="+mn-ea"/>
            </a:endParaRPr>
          </a:p>
          <a:p>
            <a:pPr lvl="1"/>
            <a:r>
              <a:rPr lang="zh-CN" altLang="en-US" sz="2500" b="1" dirty="0">
                <a:latin typeface="+mn-ea"/>
              </a:rPr>
              <a:t>栈</a:t>
            </a:r>
            <a:r>
              <a:rPr lang="en-US" altLang="zh-CN" sz="2500" b="1" dirty="0">
                <a:latin typeface="+mn-ea"/>
              </a:rPr>
              <a:t>cookie</a:t>
            </a:r>
          </a:p>
          <a:p>
            <a:pPr lvl="1"/>
            <a:r>
              <a:rPr lang="zh-CN" altLang="en-US" sz="2500" b="1" dirty="0">
                <a:latin typeface="+mn-ea"/>
              </a:rPr>
              <a:t>内存随机化（以后讲解）</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类型安全的高级编程语言</a:t>
            </a:r>
          </a:p>
        </p:txBody>
      </p:sp>
      <p:sp>
        <p:nvSpPr>
          <p:cNvPr id="3" name="内容占位符 2"/>
          <p:cNvSpPr>
            <a:spLocks noGrp="1"/>
          </p:cNvSpPr>
          <p:nvPr>
            <p:ph sz="quarter" idx="1"/>
          </p:nvPr>
        </p:nvSpPr>
        <p:spPr/>
        <p:txBody>
          <a:bodyPr>
            <a:normAutofit/>
          </a:bodyPr>
          <a:lstStyle/>
          <a:p>
            <a:r>
              <a:rPr lang="zh-CN" altLang="en-US" sz="2800" b="1" dirty="0">
                <a:latin typeface="Times New Roman" pitchFamily="18" charset="0"/>
                <a:cs typeface="Times New Roman" pitchFamily="18" charset="0"/>
              </a:rPr>
              <a:t>内存漏洞的出现本质是因为</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语言缺少对边界、指针的检查。</a:t>
            </a:r>
            <a:endParaRPr lang="en-US" altLang="zh-CN" sz="2800" b="1" dirty="0">
              <a:latin typeface="Times New Roman" pitchFamily="18" charset="0"/>
              <a:cs typeface="Times New Roman" pitchFamily="18" charset="0"/>
            </a:endParaRPr>
          </a:p>
          <a:p>
            <a:r>
              <a:rPr lang="en-US" altLang="zh-CN" sz="2800" b="1" dirty="0">
                <a:latin typeface="Times New Roman" pitchFamily="18" charset="0"/>
                <a:cs typeface="Times New Roman" pitchFamily="18" charset="0"/>
              </a:rPr>
              <a:t>JAVA</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Python</a:t>
            </a:r>
            <a:r>
              <a:rPr lang="zh-CN" altLang="en-US" sz="2800" b="1" dirty="0">
                <a:latin typeface="Times New Roman" pitchFamily="18" charset="0"/>
                <a:cs typeface="Times New Roman" pitchFamily="18" charset="0"/>
              </a:rPr>
              <a:t>等类型安全的语言，可以避免出现内存漏洞，如缓冲区溢出、悬空指针等。</a:t>
            </a:r>
          </a:p>
          <a:p>
            <a:r>
              <a:rPr lang="zh-CN" altLang="en-US" sz="2800" b="1" dirty="0">
                <a:latin typeface="Times New Roman" pitchFamily="18" charset="0"/>
                <a:cs typeface="Times New Roman" pitchFamily="18" charset="0"/>
              </a:rPr>
              <a:t>类型安全语言的基本特征：</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没有指针（避免悬空指针、指针越界等）</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检查数组对象边界（避免缓冲区溢出）</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自动的垃圾回收（避免堆漏洞）</a:t>
            </a: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类型安全的高级编程语言</a:t>
            </a:r>
          </a:p>
        </p:txBody>
      </p:sp>
      <p:sp>
        <p:nvSpPr>
          <p:cNvPr id="3" name="内容占位符 2"/>
          <p:cNvSpPr>
            <a:spLocks noGrp="1"/>
          </p:cNvSpPr>
          <p:nvPr>
            <p:ph sz="quarter" idx="1"/>
          </p:nvPr>
        </p:nvSpPr>
        <p:spPr/>
        <p:txBody>
          <a:bodyPr>
            <a:normAutofit/>
          </a:bodyPr>
          <a:lstStyle/>
          <a:p>
            <a:r>
              <a:rPr lang="en-US" altLang="zh-CN" sz="2800" b="1" dirty="0">
                <a:latin typeface="Times New Roman" pitchFamily="18" charset="0"/>
                <a:cs typeface="Times New Roman" pitchFamily="18" charset="0"/>
              </a:rPr>
              <a:t>JAVA</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Python</a:t>
            </a:r>
            <a:r>
              <a:rPr lang="zh-CN" altLang="en-US" sz="2800" b="1" dirty="0">
                <a:latin typeface="Times New Roman" pitchFamily="18" charset="0"/>
                <a:cs typeface="Times New Roman" pitchFamily="18" charset="0"/>
              </a:rPr>
              <a:t>等类型安全的语言，虽然可以避免出现内存漏洞，但是存在其他安全漏洞，如即时编译的问题、反序列化漏洞等。</a:t>
            </a:r>
          </a:p>
          <a:p>
            <a:r>
              <a:rPr lang="zh-CN" altLang="en-US" sz="2800" b="1" dirty="0">
                <a:latin typeface="Times New Roman" pitchFamily="18" charset="0"/>
                <a:cs typeface="Times New Roman" pitchFamily="18" charset="0"/>
              </a:rPr>
              <a:t>由于兼容性难以实现，现实世界中依然需要使用</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语言，很多常见软件都是</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语言编写的。</a:t>
            </a:r>
            <a:endParaRPr lang="en-US" altLang="zh-CN" sz="2800" b="1" dirty="0">
              <a:latin typeface="Times New Roman" pitchFamily="18" charset="0"/>
              <a:cs typeface="Times New Roman" pitchFamily="18" charset="0"/>
            </a:endParaRPr>
          </a:p>
          <a:p>
            <a:r>
              <a:rPr lang="en-US" altLang="zh-CN" sz="2800" b="1" dirty="0">
                <a:latin typeface="Times New Roman" pitchFamily="18" charset="0"/>
                <a:cs typeface="Times New Roman" pitchFamily="18" charset="0"/>
              </a:rPr>
              <a:t>C</a:t>
            </a:r>
            <a:r>
              <a:rPr lang="zh-CN" altLang="en-US" sz="2800" b="1" dirty="0">
                <a:latin typeface="Times New Roman" pitchFamily="18" charset="0"/>
                <a:cs typeface="Times New Roman" pitchFamily="18" charset="0"/>
              </a:rPr>
              <a:t>语言的效率要高于</a:t>
            </a:r>
            <a:r>
              <a:rPr lang="en-US" altLang="zh-CN" sz="2800" b="1" dirty="0">
                <a:latin typeface="Times New Roman" pitchFamily="18" charset="0"/>
                <a:cs typeface="Times New Roman" pitchFamily="18" charset="0"/>
              </a:rPr>
              <a:t>JAVA</a:t>
            </a:r>
            <a:r>
              <a:rPr lang="zh-CN" altLang="en-US" sz="2800" b="1" dirty="0">
                <a:latin typeface="Times New Roman" pitchFamily="18" charset="0"/>
                <a:cs typeface="Times New Roman" pitchFamily="18" charset="0"/>
              </a:rPr>
              <a:t>等类型安全语言，适合用于编写效率要求高的应用程序。</a:t>
            </a: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如何利用内存漏洞控制系统</a:t>
            </a:r>
          </a:p>
        </p:txBody>
      </p:sp>
      <p:sp>
        <p:nvSpPr>
          <p:cNvPr id="3" name="内容占位符 2"/>
          <p:cNvSpPr>
            <a:spLocks noGrp="1"/>
          </p:cNvSpPr>
          <p:nvPr>
            <p:ph sz="quarter" idx="1"/>
          </p:nvPr>
        </p:nvSpPr>
        <p:spPr>
          <a:xfrm>
            <a:off x="457200" y="1600200"/>
            <a:ext cx="7859216" cy="4614882"/>
          </a:xfrm>
        </p:spPr>
        <p:txBody>
          <a:bodyPr>
            <a:normAutofit/>
          </a:bodyPr>
          <a:lstStyle/>
          <a:p>
            <a:r>
              <a:rPr lang="zh-CN" altLang="en-US" sz="2800" b="1" dirty="0"/>
              <a:t>前提：攻击者可以利用内存漏洞，任意修改或读取内存中的</a:t>
            </a:r>
            <a:r>
              <a:rPr lang="zh-CN" altLang="en-US" sz="2800" b="1" dirty="0">
                <a:solidFill>
                  <a:srgbClr val="FF0000"/>
                </a:solidFill>
              </a:rPr>
              <a:t>数据</a:t>
            </a:r>
            <a:r>
              <a:rPr lang="zh-CN" altLang="en-US" sz="2800" b="1" dirty="0"/>
              <a:t>。</a:t>
            </a:r>
            <a:endParaRPr lang="en-US" altLang="zh-CN" sz="2800" b="1" dirty="0"/>
          </a:p>
          <a:p>
            <a:r>
              <a:rPr lang="zh-CN" altLang="en-US" sz="2800" b="1" dirty="0"/>
              <a:t>目标：攻击者的目标是控制系统运行，让系统执行攻击者想要的操作。</a:t>
            </a:r>
            <a:endParaRPr lang="en-US" altLang="zh-CN" sz="2800" b="1" dirty="0"/>
          </a:p>
          <a:p>
            <a:r>
              <a:rPr lang="zh-CN" altLang="en-US" sz="2800" b="1" dirty="0"/>
              <a:t>系统运行 </a:t>
            </a:r>
            <a:r>
              <a:rPr lang="en-US" altLang="zh-CN" sz="2800" b="1" dirty="0"/>
              <a:t>= </a:t>
            </a:r>
            <a:r>
              <a:rPr lang="zh-CN" altLang="en-US" sz="2800" b="1" dirty="0">
                <a:solidFill>
                  <a:srgbClr val="FF0000"/>
                </a:solidFill>
              </a:rPr>
              <a:t>指令 </a:t>
            </a:r>
            <a:r>
              <a:rPr lang="en-US" altLang="zh-CN" sz="2800" b="1" dirty="0">
                <a:solidFill>
                  <a:srgbClr val="FF0000"/>
                </a:solidFill>
              </a:rPr>
              <a:t>+ </a:t>
            </a:r>
            <a:r>
              <a:rPr lang="zh-CN" altLang="en-US" sz="2800" b="1" dirty="0">
                <a:solidFill>
                  <a:srgbClr val="FF0000"/>
                </a:solidFill>
              </a:rPr>
              <a:t>数据</a:t>
            </a:r>
            <a:endParaRPr lang="en-US" altLang="zh-CN" sz="2800" b="1" dirty="0">
              <a:solidFill>
                <a:srgbClr val="FF0000"/>
              </a:solidFill>
            </a:endParaRPr>
          </a:p>
          <a:p>
            <a:pPr lvl="1"/>
            <a:r>
              <a:rPr lang="zh-CN" altLang="en-US" sz="2500" b="1" dirty="0" smtClean="0"/>
              <a:t>数据的类型很多，有系统关键数据、控制流相关数据、口令密码等等</a:t>
            </a:r>
            <a:endParaRPr lang="en-US" altLang="zh-CN" sz="2500" b="1" dirty="0" smtClean="0"/>
          </a:p>
          <a:p>
            <a:endParaRPr lang="en-US" altLang="zh-CN" sz="2800" b="1" dirty="0" smtClean="0"/>
          </a:p>
          <a:p>
            <a:r>
              <a:rPr lang="zh-CN" altLang="en-US" sz="2800" b="1" dirty="0" smtClean="0">
                <a:solidFill>
                  <a:srgbClr val="FF0000"/>
                </a:solidFill>
              </a:rPr>
              <a:t>问题</a:t>
            </a:r>
            <a:r>
              <a:rPr lang="zh-CN" altLang="en-US" sz="2800" b="1" dirty="0" smtClean="0"/>
              <a:t>：根据上述情况，你能想到哪些攻击方法？</a:t>
            </a:r>
            <a:endParaRPr lang="en-US" altLang="zh-CN" sz="28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对内存漏洞的防御</a:t>
            </a:r>
          </a:p>
        </p:txBody>
      </p:sp>
      <p:sp>
        <p:nvSpPr>
          <p:cNvPr id="3" name="内容占位符 2"/>
          <p:cNvSpPr>
            <a:spLocks noGrp="1"/>
          </p:cNvSpPr>
          <p:nvPr>
            <p:ph sz="quarter" idx="1"/>
          </p:nvPr>
        </p:nvSpPr>
        <p:spPr/>
        <p:txBody>
          <a:bodyPr>
            <a:normAutofit/>
          </a:bodyPr>
          <a:lstStyle/>
          <a:p>
            <a:r>
              <a:rPr lang="zh-CN" altLang="en-US" sz="2800" b="1" dirty="0">
                <a:latin typeface="+mn-ea"/>
              </a:rPr>
              <a:t>对内存漏洞的防御有许多方法，选择几种常见的防御方法进行介绍。</a:t>
            </a:r>
            <a:endParaRPr lang="en-US" altLang="zh-CN" sz="2800" b="1" dirty="0">
              <a:latin typeface="+mn-ea"/>
            </a:endParaRPr>
          </a:p>
          <a:p>
            <a:pPr lvl="1"/>
            <a:r>
              <a:rPr lang="zh-CN" altLang="en-US" sz="2500" b="1" dirty="0">
                <a:latin typeface="+mn-ea"/>
              </a:rPr>
              <a:t>使用类型安全的高级语言，如</a:t>
            </a:r>
            <a:r>
              <a:rPr lang="en-US" altLang="zh-CN" sz="2500" b="1" dirty="0">
                <a:latin typeface="+mn-ea"/>
              </a:rPr>
              <a:t>Java</a:t>
            </a:r>
            <a:r>
              <a:rPr lang="zh-CN" altLang="en-US" sz="2500" b="1" dirty="0">
                <a:latin typeface="+mn-ea"/>
              </a:rPr>
              <a:t>，</a:t>
            </a:r>
            <a:r>
              <a:rPr lang="en-US" altLang="zh-CN" sz="2500" b="1" dirty="0">
                <a:latin typeface="+mn-ea"/>
              </a:rPr>
              <a:t>Python</a:t>
            </a:r>
            <a:r>
              <a:rPr lang="zh-CN" altLang="en-US" sz="2500" b="1" dirty="0">
                <a:latin typeface="+mn-ea"/>
              </a:rPr>
              <a:t>等。</a:t>
            </a:r>
            <a:endParaRPr lang="en-US" altLang="zh-CN" sz="2500" b="1" dirty="0">
              <a:latin typeface="+mn-ea"/>
            </a:endParaRPr>
          </a:p>
          <a:p>
            <a:pPr lvl="1"/>
            <a:r>
              <a:rPr lang="zh-CN" altLang="en-US" sz="2500" b="1" dirty="0">
                <a:solidFill>
                  <a:srgbClr val="FF0000"/>
                </a:solidFill>
                <a:latin typeface="+mn-ea"/>
              </a:rPr>
              <a:t>栈</a:t>
            </a:r>
            <a:r>
              <a:rPr lang="en-US" altLang="zh-CN" sz="2500" b="1" dirty="0">
                <a:solidFill>
                  <a:srgbClr val="FF0000"/>
                </a:solidFill>
                <a:latin typeface="+mn-ea"/>
              </a:rPr>
              <a:t>cookie</a:t>
            </a:r>
          </a:p>
          <a:p>
            <a:pPr lvl="1"/>
            <a:r>
              <a:rPr lang="zh-CN" altLang="en-US" sz="2500" b="1" dirty="0">
                <a:latin typeface="+mn-ea"/>
              </a:rPr>
              <a:t>内存随机化（以后讲解）</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栈</a:t>
            </a:r>
            <a:r>
              <a:rPr lang="en-US" altLang="zh-CN" sz="4400" dirty="0"/>
              <a:t>cookie</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a:latin typeface="+mn-ea"/>
              </a:rPr>
              <a:t>栈</a:t>
            </a:r>
            <a:r>
              <a:rPr lang="en-US" altLang="zh-CN" sz="2800" b="1" dirty="0">
                <a:latin typeface="+mn-ea"/>
              </a:rPr>
              <a:t>cookie</a:t>
            </a:r>
            <a:r>
              <a:rPr lang="zh-CN" altLang="en-US" sz="2800" b="1" dirty="0">
                <a:latin typeface="+mn-ea"/>
              </a:rPr>
              <a:t>：是一个非常简单实用的防御方法，已经被广泛运用于各种实际系统中。</a:t>
            </a:r>
            <a:endParaRPr lang="en-US" altLang="zh-CN" sz="2800" b="1" dirty="0">
              <a:latin typeface="+mn-ea"/>
            </a:endParaRPr>
          </a:p>
          <a:p>
            <a:r>
              <a:rPr lang="zh-CN" altLang="en-US" sz="2800" b="1" dirty="0">
                <a:latin typeface="+mn-ea"/>
              </a:rPr>
              <a:t>原理：针对栈溢出漏洞，在栈中添加</a:t>
            </a:r>
            <a:r>
              <a:rPr lang="zh-CN" altLang="en-US" sz="2800" b="1" dirty="0">
                <a:solidFill>
                  <a:srgbClr val="FF0000"/>
                </a:solidFill>
                <a:latin typeface="+mn-ea"/>
              </a:rPr>
              <a:t>随机数</a:t>
            </a:r>
            <a:r>
              <a:rPr lang="zh-CN" altLang="en-US" sz="2800" b="1" dirty="0">
                <a:latin typeface="+mn-ea"/>
              </a:rPr>
              <a:t>（哨兵</a:t>
            </a:r>
            <a:r>
              <a:rPr lang="en-US" altLang="zh-CN" sz="2800" b="1" dirty="0">
                <a:latin typeface="+mn-ea"/>
              </a:rPr>
              <a:t>canary</a:t>
            </a:r>
            <a:r>
              <a:rPr lang="zh-CN" altLang="en-US" sz="2800" b="1" dirty="0">
                <a:latin typeface="+mn-ea"/>
              </a:rPr>
              <a:t>）。如果发现随机数被修改，就认为发生了栈溢出攻击。</a:t>
            </a:r>
            <a:endParaRPr lang="en-US" altLang="zh-CN" sz="2800" b="1" dirty="0">
              <a:latin typeface="+mn-ea"/>
            </a:endParaRPr>
          </a:p>
          <a:p>
            <a:r>
              <a:rPr lang="zh-CN" altLang="en-US" sz="2800" b="1" dirty="0">
                <a:latin typeface="+mn-ea"/>
              </a:rPr>
              <a:t>介绍以下两种具体的栈</a:t>
            </a:r>
            <a:r>
              <a:rPr lang="en-US" altLang="zh-CN" sz="2800" b="1" dirty="0">
                <a:latin typeface="+mn-ea"/>
              </a:rPr>
              <a:t>cookie</a:t>
            </a:r>
            <a:r>
              <a:rPr lang="zh-CN" altLang="en-US" sz="2800" b="1" dirty="0">
                <a:latin typeface="+mn-ea"/>
              </a:rPr>
              <a:t>的实现方式：</a:t>
            </a:r>
            <a:endParaRPr lang="en-US" altLang="zh-CN" sz="2800" b="1" dirty="0">
              <a:latin typeface="+mn-ea"/>
            </a:endParaRPr>
          </a:p>
          <a:p>
            <a:pPr lvl="1"/>
            <a:r>
              <a:rPr lang="en-US" altLang="zh-CN" sz="2500" b="1" dirty="0" err="1">
                <a:latin typeface="Times New Roman" pitchFamily="18" charset="0"/>
                <a:cs typeface="Times New Roman" pitchFamily="18" charset="0"/>
              </a:rPr>
              <a:t>StackGuard</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微软的</a:t>
            </a:r>
            <a:r>
              <a:rPr lang="en-US" altLang="zh-CN" sz="2500" b="1" dirty="0">
                <a:latin typeface="Times New Roman" pitchFamily="18" charset="0"/>
                <a:cs typeface="Times New Roman" pitchFamily="18" charset="0"/>
              </a:rPr>
              <a:t>GS</a:t>
            </a:r>
            <a:r>
              <a:rPr lang="zh-CN" altLang="en-US" sz="2500" b="1" dirty="0">
                <a:latin typeface="Times New Roman" pitchFamily="18" charset="0"/>
                <a:cs typeface="Times New Roman" pitchFamily="18" charset="0"/>
              </a:rPr>
              <a:t>保护机制</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err="1"/>
              <a:t>stackguard</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err="1">
                <a:latin typeface="Times New Roman" pitchFamily="18" charset="0"/>
                <a:cs typeface="Times New Roman" pitchFamily="18" charset="0"/>
              </a:rPr>
              <a:t>StackGuard</a:t>
            </a:r>
            <a:r>
              <a:rPr lang="zh-CN" altLang="en-US" sz="2800" b="1" dirty="0">
                <a:latin typeface="Times New Roman" pitchFamily="18" charset="0"/>
                <a:cs typeface="Times New Roman" pitchFamily="18" charset="0"/>
              </a:rPr>
              <a:t>是</a:t>
            </a:r>
            <a:r>
              <a:rPr lang="en-US" altLang="zh-CN" sz="2800" b="1" dirty="0">
                <a:latin typeface="Times New Roman" pitchFamily="18" charset="0"/>
                <a:cs typeface="Times New Roman" pitchFamily="18" charset="0"/>
              </a:rPr>
              <a:t>GCC</a:t>
            </a:r>
            <a:r>
              <a:rPr lang="zh-CN" altLang="en-US" sz="2800" b="1" dirty="0">
                <a:latin typeface="Times New Roman" pitchFamily="18" charset="0"/>
                <a:cs typeface="Times New Roman" pitchFamily="18" charset="0"/>
              </a:rPr>
              <a:t>编译器的一个补丁，是栈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的一种具体实现形式。</a:t>
            </a:r>
          </a:p>
          <a:p>
            <a:r>
              <a:rPr lang="zh-CN" altLang="en-US" sz="2800" b="1" dirty="0">
                <a:latin typeface="Times New Roman" pitchFamily="18" charset="0"/>
                <a:cs typeface="Times New Roman" pitchFamily="18" charset="0"/>
              </a:rPr>
              <a:t>当调用任意函数后，首先向栈中压入哨兵</a:t>
            </a:r>
            <a:r>
              <a:rPr lang="en-US" altLang="zh-CN" sz="2800" b="1" dirty="0">
                <a:latin typeface="Times New Roman" pitchFamily="18" charset="0"/>
                <a:cs typeface="Times New Roman" pitchFamily="18" charset="0"/>
              </a:rPr>
              <a:t>(canary)</a:t>
            </a:r>
            <a:r>
              <a:rPr lang="zh-CN" altLang="en-US" sz="2800" b="1" dirty="0">
                <a:latin typeface="Times New Roman" pitchFamily="18" charset="0"/>
                <a:cs typeface="Times New Roman" pitchFamily="18" charset="0"/>
              </a:rPr>
              <a:t>，然后继续执行被调用的函数。</a:t>
            </a:r>
            <a:endParaRPr lang="en-US" altLang="zh-CN" sz="28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StackGuardV2.0.1</a:t>
            </a:r>
            <a:r>
              <a:rPr lang="zh-CN" altLang="en-US" sz="2500" b="1" dirty="0">
                <a:latin typeface="Times New Roman" pitchFamily="18" charset="0"/>
                <a:cs typeface="Times New Roman" pitchFamily="18" charset="0"/>
              </a:rPr>
              <a:t>版本，压入的哨兵是一个常量</a:t>
            </a:r>
            <a:r>
              <a:rPr lang="en-US" altLang="zh-CN" sz="2500" b="1" dirty="0">
                <a:latin typeface="Times New Roman" pitchFamily="18" charset="0"/>
                <a:cs typeface="Times New Roman" pitchFamily="18" charset="0"/>
              </a:rPr>
              <a:t>0x000aff0d</a:t>
            </a:r>
            <a:r>
              <a:rPr lang="zh-CN" altLang="en-US" sz="2500" b="1" dirty="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如果想要用同一个值</a:t>
            </a:r>
            <a:r>
              <a:rPr lang="en-US" altLang="zh-CN" sz="2400" b="1" dirty="0">
                <a:latin typeface="Times New Roman" pitchFamily="18" charset="0"/>
                <a:cs typeface="Times New Roman" pitchFamily="18" charset="0"/>
              </a:rPr>
              <a:t>0x000aff0d</a:t>
            </a:r>
            <a:r>
              <a:rPr lang="zh-CN" altLang="en-US" sz="2200" b="1" dirty="0">
                <a:latin typeface="Times New Roman" pitchFamily="18" charset="0"/>
                <a:cs typeface="Times New Roman" pitchFamily="18" charset="0"/>
              </a:rPr>
              <a:t>覆盖哨兵，</a:t>
            </a:r>
            <a:r>
              <a:rPr lang="en-US" altLang="zh-CN" sz="2200" b="1" dirty="0">
                <a:latin typeface="Times New Roman" pitchFamily="18" charset="0"/>
                <a:cs typeface="Times New Roman" pitchFamily="18" charset="0"/>
              </a:rPr>
              <a:t>0x00</a:t>
            </a:r>
            <a:r>
              <a:rPr lang="zh-CN" altLang="en-US" sz="2200" b="1" dirty="0">
                <a:latin typeface="Times New Roman" pitchFamily="18" charset="0"/>
                <a:cs typeface="Times New Roman" pitchFamily="18" charset="0"/>
              </a:rPr>
              <a:t>会使</a:t>
            </a:r>
            <a:r>
              <a:rPr lang="en-US" altLang="zh-CN" sz="2200" b="1" dirty="0" err="1">
                <a:latin typeface="Times New Roman" pitchFamily="18" charset="0"/>
                <a:cs typeface="Times New Roman" pitchFamily="18" charset="0"/>
              </a:rPr>
              <a:t>strcpy</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停止工作，</a:t>
            </a:r>
            <a:r>
              <a:rPr lang="en-US" altLang="zh-CN" sz="2200" b="1" dirty="0">
                <a:latin typeface="Times New Roman" pitchFamily="18" charset="0"/>
                <a:cs typeface="Times New Roman" pitchFamily="18" charset="0"/>
              </a:rPr>
              <a:t>0x0a</a:t>
            </a:r>
            <a:r>
              <a:rPr lang="zh-CN" altLang="en-US" sz="2200" b="1" dirty="0">
                <a:latin typeface="Times New Roman" pitchFamily="18" charset="0"/>
                <a:cs typeface="Times New Roman" pitchFamily="18" charset="0"/>
              </a:rPr>
              <a:t>会使</a:t>
            </a:r>
            <a:r>
              <a:rPr lang="en-US" altLang="zh-CN" sz="2200" b="1" dirty="0">
                <a:latin typeface="Times New Roman" pitchFamily="18" charset="0"/>
                <a:cs typeface="Times New Roman" pitchFamily="18" charset="0"/>
              </a:rPr>
              <a:t>gets()</a:t>
            </a:r>
            <a:r>
              <a:rPr lang="zh-CN" altLang="en-US" sz="2200" b="1" dirty="0">
                <a:latin typeface="Times New Roman" pitchFamily="18" charset="0"/>
                <a:cs typeface="Times New Roman" pitchFamily="18" charset="0"/>
              </a:rPr>
              <a:t>停止工作。</a:t>
            </a:r>
            <a:endParaRPr lang="en-US" altLang="zh-CN" sz="2200" b="1" dirty="0">
              <a:latin typeface="Times New Roman" pitchFamily="18" charset="0"/>
              <a:cs typeface="Times New Roman" pitchFamily="18" charset="0"/>
            </a:endParaRPr>
          </a:p>
          <a:p>
            <a:pPr lvl="1"/>
            <a:r>
              <a:rPr lang="en-US" altLang="zh-CN" sz="2500" b="1" dirty="0" err="1">
                <a:latin typeface="Times New Roman" pitchFamily="18" charset="0"/>
                <a:cs typeface="Times New Roman" pitchFamily="18" charset="0"/>
              </a:rPr>
              <a:t>StackGuard</a:t>
            </a:r>
            <a:r>
              <a:rPr lang="zh-CN" altLang="en-US" sz="2500" b="1" dirty="0">
                <a:latin typeface="Times New Roman" pitchFamily="18" charset="0"/>
                <a:cs typeface="Times New Roman" pitchFamily="18" charset="0"/>
              </a:rPr>
              <a:t>的后续版本将哨兵改为随机数。</a:t>
            </a:r>
          </a:p>
          <a:p>
            <a:r>
              <a:rPr lang="zh-CN" altLang="en-US" sz="2800" b="1" dirty="0">
                <a:latin typeface="Times New Roman" pitchFamily="18" charset="0"/>
                <a:cs typeface="Times New Roman" pitchFamily="18" charset="0"/>
              </a:rPr>
              <a:t>在函数返回前，检查哨兵是否被修改。若被修改，则终止进程，没有被修改则继续执行。</a:t>
            </a: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err="1"/>
              <a:t>stackguard</a:t>
            </a:r>
            <a:r>
              <a:rPr lang="zh-CN" altLang="en-US" sz="4400" dirty="0"/>
              <a:t>示例</a:t>
            </a:r>
          </a:p>
        </p:txBody>
      </p:sp>
      <p:sp>
        <p:nvSpPr>
          <p:cNvPr id="3" name="内容占位符 2"/>
          <p:cNvSpPr>
            <a:spLocks noGrp="1"/>
          </p:cNvSpPr>
          <p:nvPr>
            <p:ph sz="quarter" idx="1"/>
          </p:nvPr>
        </p:nvSpPr>
        <p:spPr/>
        <p:txBody>
          <a:bodyPr>
            <a:normAutofit/>
          </a:bodyPr>
          <a:lstStyle/>
          <a:p>
            <a:r>
              <a:rPr lang="zh-CN" altLang="en-US" b="1" dirty="0">
                <a:latin typeface="+mn-ea"/>
              </a:rPr>
              <a:t>没有栈</a:t>
            </a:r>
            <a:r>
              <a:rPr lang="en-US" altLang="zh-CN" b="1" dirty="0">
                <a:latin typeface="+mn-ea"/>
              </a:rPr>
              <a:t>cookie</a:t>
            </a:r>
            <a:r>
              <a:rPr lang="zh-CN" altLang="en-US" b="1" dirty="0">
                <a:latin typeface="+mn-ea"/>
              </a:rPr>
              <a:t>时，正常程序的栈空间排布。</a:t>
            </a:r>
            <a:endParaRPr lang="en-US" altLang="zh-CN" b="1" dirty="0">
              <a:latin typeface="+mn-ea"/>
            </a:endParaRPr>
          </a:p>
          <a:p>
            <a:r>
              <a:rPr lang="en-US" altLang="zh-CN" b="1" dirty="0" err="1">
                <a:latin typeface="+mn-ea"/>
              </a:rPr>
              <a:t>strcpy</a:t>
            </a:r>
            <a:r>
              <a:rPr lang="en-US" altLang="zh-CN" b="1" dirty="0">
                <a:latin typeface="+mn-ea"/>
              </a:rPr>
              <a:t>(</a:t>
            </a:r>
            <a:r>
              <a:rPr lang="en-US" altLang="zh-CN" b="1" dirty="0" err="1">
                <a:latin typeface="+mn-ea"/>
              </a:rPr>
              <a:t>buf,msg</a:t>
            </a:r>
            <a:r>
              <a:rPr lang="en-US" altLang="zh-CN" b="1" dirty="0">
                <a:latin typeface="+mn-ea"/>
              </a:rPr>
              <a:t>)</a:t>
            </a:r>
            <a:r>
              <a:rPr lang="zh-CN" altLang="en-US" b="1" dirty="0">
                <a:latin typeface="+mn-ea"/>
              </a:rPr>
              <a:t>存在缓冲区溢出漏洞，导致</a:t>
            </a:r>
            <a:r>
              <a:rPr lang="en-US" altLang="zh-CN" b="1" dirty="0" err="1">
                <a:latin typeface="+mn-ea"/>
              </a:rPr>
              <a:t>buf</a:t>
            </a:r>
            <a:r>
              <a:rPr lang="zh-CN" altLang="en-US" b="1" dirty="0">
                <a:latin typeface="+mn-ea"/>
              </a:rPr>
              <a:t>出现栈溢出攻击，可以覆盖栈中其他数据。</a:t>
            </a:r>
          </a:p>
        </p:txBody>
      </p:sp>
      <p:pic>
        <p:nvPicPr>
          <p:cNvPr id="4" name="内容占位符 3"/>
          <p:cNvPicPr>
            <a:picLocks noChangeAspect="1"/>
          </p:cNvPicPr>
          <p:nvPr/>
        </p:nvPicPr>
        <p:blipFill>
          <a:blip r:embed="rId3"/>
          <a:stretch>
            <a:fillRect/>
          </a:stretch>
        </p:blipFill>
        <p:spPr>
          <a:xfrm>
            <a:off x="0" y="2928934"/>
            <a:ext cx="4150367" cy="3857652"/>
          </a:xfrm>
          <a:prstGeom prst="rect">
            <a:avLst/>
          </a:prstGeom>
        </p:spPr>
      </p:pic>
      <p:pic>
        <p:nvPicPr>
          <p:cNvPr id="5" name="内容占位符 3"/>
          <p:cNvPicPr>
            <a:picLocks noChangeAspect="1"/>
          </p:cNvPicPr>
          <p:nvPr/>
        </p:nvPicPr>
        <p:blipFill>
          <a:blip r:embed="rId4"/>
          <a:srcRect l="3029" r="22260"/>
          <a:stretch>
            <a:fillRect/>
          </a:stretch>
        </p:blipFill>
        <p:spPr>
          <a:xfrm>
            <a:off x="3857588" y="2872129"/>
            <a:ext cx="5286412" cy="3985895"/>
          </a:xfrm>
          <a:prstGeom prst="rect">
            <a:avLst/>
          </a:prstGeom>
        </p:spPr>
      </p:pic>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err="1"/>
              <a:t>stackguard</a:t>
            </a:r>
            <a:r>
              <a:rPr lang="zh-CN" altLang="en-US" sz="4400" dirty="0"/>
              <a:t>示例</a:t>
            </a:r>
          </a:p>
        </p:txBody>
      </p:sp>
      <p:sp>
        <p:nvSpPr>
          <p:cNvPr id="3" name="内容占位符 2"/>
          <p:cNvSpPr>
            <a:spLocks noGrp="1"/>
          </p:cNvSpPr>
          <p:nvPr>
            <p:ph sz="quarter" idx="1"/>
          </p:nvPr>
        </p:nvSpPr>
        <p:spPr/>
        <p:txBody>
          <a:bodyPr>
            <a:normAutofit/>
          </a:bodyPr>
          <a:lstStyle/>
          <a:p>
            <a:r>
              <a:rPr lang="en-US" altLang="zh-CN" b="1" dirty="0" err="1">
                <a:latin typeface="Times New Roman" pitchFamily="18" charset="0"/>
                <a:cs typeface="Times New Roman" pitchFamily="18" charset="0"/>
              </a:rPr>
              <a:t>StackGuard</a:t>
            </a:r>
            <a:r>
              <a:rPr lang="zh-CN" altLang="en-US" b="1" dirty="0">
                <a:latin typeface="Times New Roman" pitchFamily="18" charset="0"/>
                <a:cs typeface="Times New Roman" pitchFamily="18" charset="0"/>
              </a:rPr>
              <a:t>在栈空间中增加了一个哨兵</a:t>
            </a:r>
            <a:r>
              <a:rPr lang="en-US" altLang="zh-CN" b="1" dirty="0">
                <a:latin typeface="Times New Roman" pitchFamily="18" charset="0"/>
                <a:cs typeface="Times New Roman" pitchFamily="18" charset="0"/>
              </a:rPr>
              <a:t>canary</a:t>
            </a:r>
            <a:r>
              <a:rPr lang="zh-CN" altLang="en-US" b="1" dirty="0">
                <a:latin typeface="Times New Roman" pitchFamily="18" charset="0"/>
                <a:cs typeface="Times New Roman" pitchFamily="18" charset="0"/>
              </a:rPr>
              <a:t>，处于函数返回地址之前，用于保护函数返回地址。</a:t>
            </a:r>
            <a:endParaRPr lang="en-US" altLang="zh-CN" b="1" dirty="0">
              <a:latin typeface="Times New Roman" pitchFamily="18" charset="0"/>
              <a:cs typeface="Times New Roman" pitchFamily="18" charset="0"/>
            </a:endParaRPr>
          </a:p>
          <a:p>
            <a:r>
              <a:rPr lang="zh-CN" altLang="en-US" b="1" dirty="0">
                <a:latin typeface="Times New Roman" pitchFamily="18" charset="0"/>
                <a:cs typeface="Times New Roman" pitchFamily="18" charset="0"/>
              </a:rPr>
              <a:t>避免攻击者利用</a:t>
            </a:r>
            <a:r>
              <a:rPr lang="en-US" altLang="zh-CN" b="1" dirty="0" err="1">
                <a:latin typeface="Times New Roman" pitchFamily="18" charset="0"/>
                <a:cs typeface="Times New Roman" pitchFamily="18" charset="0"/>
              </a:rPr>
              <a:t>buf</a:t>
            </a:r>
            <a:r>
              <a:rPr lang="zh-CN" altLang="en-US" b="1" dirty="0">
                <a:latin typeface="Times New Roman" pitchFamily="18" charset="0"/>
                <a:cs typeface="Times New Roman" pitchFamily="18" charset="0"/>
              </a:rPr>
              <a:t>的栈溢出漏洞，覆盖</a:t>
            </a:r>
            <a:r>
              <a:rPr lang="en-US" altLang="zh-CN" b="1" dirty="0" err="1">
                <a:latin typeface="Times New Roman" pitchFamily="18" charset="0"/>
                <a:cs typeface="Times New Roman" pitchFamily="18" charset="0"/>
              </a:rPr>
              <a:t>func</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的返回地址。</a:t>
            </a:r>
            <a:endParaRPr lang="zh-CN" altLang="en-US" b="1" dirty="0">
              <a:latin typeface="+mn-ea"/>
            </a:endParaRPr>
          </a:p>
        </p:txBody>
      </p:sp>
      <p:pic>
        <p:nvPicPr>
          <p:cNvPr id="5" name="内容占位符 3"/>
          <p:cNvPicPr>
            <a:picLocks noChangeAspect="1"/>
          </p:cNvPicPr>
          <p:nvPr/>
        </p:nvPicPr>
        <p:blipFill>
          <a:blip r:embed="rId3"/>
          <a:srcRect l="3029" r="23270"/>
          <a:stretch>
            <a:fillRect/>
          </a:stretch>
        </p:blipFill>
        <p:spPr>
          <a:xfrm>
            <a:off x="0" y="3143272"/>
            <a:ext cx="4766756" cy="3643314"/>
          </a:xfrm>
          <a:prstGeom prst="rect">
            <a:avLst/>
          </a:prstGeom>
        </p:spPr>
      </p:pic>
      <p:pic>
        <p:nvPicPr>
          <p:cNvPr id="6" name="图片 5"/>
          <p:cNvPicPr>
            <a:picLocks noChangeAspect="1"/>
          </p:cNvPicPr>
          <p:nvPr/>
        </p:nvPicPr>
        <p:blipFill>
          <a:blip r:embed="rId4"/>
          <a:srcRect l="3045" r="24891"/>
          <a:stretch>
            <a:fillRect/>
          </a:stretch>
        </p:blipFill>
        <p:spPr>
          <a:xfrm>
            <a:off x="4786282" y="3118705"/>
            <a:ext cx="4357750" cy="3739319"/>
          </a:xfrm>
          <a:prstGeom prst="rect">
            <a:avLst/>
          </a:prstGeom>
        </p:spPr>
      </p:pic>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mn-ea"/>
              </a:rPr>
              <a:t>GS</a:t>
            </a:r>
            <a:r>
              <a:rPr lang="zh-CN" altLang="en-US" sz="4400" dirty="0">
                <a:latin typeface="+mn-ea"/>
              </a:rPr>
              <a:t>保护机制</a:t>
            </a:r>
            <a:endParaRPr lang="zh-CN" altLang="en-US" sz="4400" dirty="0"/>
          </a:p>
        </p:txBody>
      </p:sp>
      <p:sp>
        <p:nvSpPr>
          <p:cNvPr id="3" name="内容占位符 2"/>
          <p:cNvSpPr>
            <a:spLocks noGrp="1"/>
          </p:cNvSpPr>
          <p:nvPr>
            <p:ph sz="quarter" idx="1"/>
          </p:nvPr>
        </p:nvSpPr>
        <p:spPr/>
        <p:txBody>
          <a:bodyPr>
            <a:normAutofit/>
          </a:bodyPr>
          <a:lstStyle/>
          <a:p>
            <a:r>
              <a:rPr lang="zh-CN" altLang="en-US" sz="2800" b="1" dirty="0">
                <a:latin typeface="Times New Roman" pitchFamily="18" charset="0"/>
                <a:cs typeface="Times New Roman" pitchFamily="18" charset="0"/>
              </a:rPr>
              <a:t>微软的</a:t>
            </a:r>
            <a:r>
              <a:rPr lang="en-US" altLang="zh-CN" sz="2800" b="1" dirty="0">
                <a:latin typeface="Times New Roman" pitchFamily="18" charset="0"/>
                <a:cs typeface="Times New Roman" pitchFamily="18" charset="0"/>
              </a:rPr>
              <a:t>GS</a:t>
            </a:r>
            <a:r>
              <a:rPr lang="zh-CN" altLang="en-US" sz="2800" b="1" dirty="0">
                <a:latin typeface="Times New Roman" pitchFamily="18" charset="0"/>
                <a:cs typeface="Times New Roman" pitchFamily="18" charset="0"/>
              </a:rPr>
              <a:t>保护机制，是栈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的另一种具体实现方式。</a:t>
            </a:r>
            <a:endParaRPr lang="en-US" altLang="zh-CN" sz="28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微软在</a:t>
            </a:r>
            <a:r>
              <a:rPr lang="en-US" altLang="zh-CN" sz="2800" b="1" dirty="0">
                <a:latin typeface="Times New Roman" pitchFamily="18" charset="0"/>
                <a:cs typeface="Times New Roman" pitchFamily="18" charset="0"/>
              </a:rPr>
              <a:t>Visual Studio 2003</a:t>
            </a:r>
            <a:r>
              <a:rPr lang="zh-CN" altLang="en-US" sz="2800" b="1" dirty="0">
                <a:latin typeface="Times New Roman" pitchFamily="18" charset="0"/>
                <a:cs typeface="Times New Roman" pitchFamily="18" charset="0"/>
              </a:rPr>
              <a:t>及以后版本中默认启动了一个安全编译选项，即</a:t>
            </a:r>
            <a:r>
              <a:rPr lang="en-US" altLang="zh-CN" sz="2800" b="1" dirty="0">
                <a:latin typeface="Times New Roman" pitchFamily="18" charset="0"/>
                <a:cs typeface="Times New Roman" pitchFamily="18" charset="0"/>
              </a:rPr>
              <a:t>GS</a:t>
            </a:r>
            <a:r>
              <a:rPr lang="zh-CN" altLang="en-US" sz="2800" b="1" dirty="0">
                <a:latin typeface="Times New Roman" pitchFamily="18" charset="0"/>
                <a:cs typeface="Times New Roman" pitchFamily="18" charset="0"/>
              </a:rPr>
              <a:t>保护机制，用于防御栈溢出漏洞。</a:t>
            </a:r>
            <a:endParaRPr lang="en-US" altLang="zh-CN" sz="28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和</a:t>
            </a:r>
            <a:r>
              <a:rPr lang="en-US" altLang="zh-CN" sz="2800" b="1" dirty="0" err="1">
                <a:latin typeface="Times New Roman" pitchFamily="18" charset="0"/>
                <a:cs typeface="Times New Roman" pitchFamily="18" charset="0"/>
              </a:rPr>
              <a:t>StackGuard</a:t>
            </a:r>
            <a:r>
              <a:rPr lang="zh-CN" altLang="en-US" sz="2800" b="1" dirty="0">
                <a:latin typeface="Times New Roman" pitchFamily="18" charset="0"/>
                <a:cs typeface="Times New Roman" pitchFamily="18" charset="0"/>
              </a:rPr>
              <a:t>的区别是，</a:t>
            </a:r>
            <a:r>
              <a:rPr lang="en-US" altLang="zh-CN" sz="2800" b="1" dirty="0">
                <a:latin typeface="Times New Roman" pitchFamily="18" charset="0"/>
                <a:cs typeface="Times New Roman" pitchFamily="18" charset="0"/>
              </a:rPr>
              <a:t>GS</a:t>
            </a:r>
            <a:r>
              <a:rPr lang="zh-CN" altLang="en-US" sz="2800" b="1" dirty="0">
                <a:latin typeface="Times New Roman" pitchFamily="18" charset="0"/>
                <a:cs typeface="Times New Roman" pitchFamily="18" charset="0"/>
              </a:rPr>
              <a:t>增加了对栈基址寄存器</a:t>
            </a:r>
            <a:r>
              <a:rPr lang="en-US" altLang="zh-CN" sz="2800" b="1" dirty="0">
                <a:latin typeface="Times New Roman" pitchFamily="18" charset="0"/>
                <a:cs typeface="Times New Roman" pitchFamily="18" charset="0"/>
              </a:rPr>
              <a:t>EBP</a:t>
            </a:r>
            <a:r>
              <a:rPr lang="zh-CN" altLang="en-US" sz="2800" b="1" dirty="0">
                <a:latin typeface="Times New Roman" pitchFamily="18" charset="0"/>
                <a:cs typeface="Times New Roman" pitchFamily="18" charset="0"/>
              </a:rPr>
              <a:t>的保护。</a:t>
            </a:r>
            <a:endParaRPr lang="en-US" altLang="zh-CN"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rcRect l="3045" r="24891"/>
          <a:stretch>
            <a:fillRect/>
          </a:stretch>
        </p:blipFill>
        <p:spPr>
          <a:xfrm>
            <a:off x="-32" y="2928934"/>
            <a:ext cx="4495626" cy="3857628"/>
          </a:xfrm>
          <a:prstGeom prst="rect">
            <a:avLst/>
          </a:prstGeom>
        </p:spPr>
      </p:pic>
      <p:sp>
        <p:nvSpPr>
          <p:cNvPr id="2" name="标题 1"/>
          <p:cNvSpPr>
            <a:spLocks noGrp="1"/>
          </p:cNvSpPr>
          <p:nvPr>
            <p:ph type="title"/>
          </p:nvPr>
        </p:nvSpPr>
        <p:spPr/>
        <p:txBody>
          <a:bodyPr>
            <a:normAutofit/>
          </a:bodyPr>
          <a:lstStyle/>
          <a:p>
            <a:r>
              <a:rPr lang="en-US" altLang="zh-CN" sz="4400" dirty="0">
                <a:latin typeface="+mn-ea"/>
              </a:rPr>
              <a:t>GS</a:t>
            </a:r>
            <a:r>
              <a:rPr lang="zh-CN" altLang="en-US" sz="4400" dirty="0">
                <a:latin typeface="+mn-ea"/>
              </a:rPr>
              <a:t>保护机制的栈空间排布</a:t>
            </a:r>
            <a:endParaRPr lang="zh-CN" altLang="en-US" sz="4400" dirty="0"/>
          </a:p>
        </p:txBody>
      </p:sp>
      <p:sp>
        <p:nvSpPr>
          <p:cNvPr id="3" name="内容占位符 2"/>
          <p:cNvSpPr>
            <a:spLocks noGrp="1"/>
          </p:cNvSpPr>
          <p:nvPr>
            <p:ph sz="quarter" idx="1"/>
          </p:nvPr>
        </p:nvSpPr>
        <p:spPr/>
        <p:txBody>
          <a:bodyPr>
            <a:normAutofit/>
          </a:bodyPr>
          <a:lstStyle/>
          <a:p>
            <a:r>
              <a:rPr lang="zh-CN" altLang="en-US" sz="2000" b="1" dirty="0">
                <a:latin typeface="Times New Roman" pitchFamily="18" charset="0"/>
                <a:cs typeface="Times New Roman" pitchFamily="18" charset="0"/>
              </a:rPr>
              <a:t>对于</a:t>
            </a:r>
            <a:r>
              <a:rPr lang="en-US" altLang="zh-CN" sz="2000" b="1" dirty="0" err="1">
                <a:latin typeface="Times New Roman" pitchFamily="18" charset="0"/>
                <a:cs typeface="Times New Roman" pitchFamily="18" charset="0"/>
              </a:rPr>
              <a:t>StackGuard</a:t>
            </a:r>
            <a:r>
              <a:rPr lang="zh-CN" altLang="en-US" sz="2000" b="1" dirty="0">
                <a:latin typeface="Times New Roman" pitchFamily="18" charset="0"/>
                <a:cs typeface="Times New Roman" pitchFamily="18" charset="0"/>
              </a:rPr>
              <a:t>（左图），哨兵</a:t>
            </a:r>
            <a:r>
              <a:rPr lang="en-US" altLang="zh-CN" sz="2000" b="1" dirty="0">
                <a:latin typeface="Times New Roman" pitchFamily="18" charset="0"/>
                <a:cs typeface="Times New Roman" pitchFamily="18" charset="0"/>
              </a:rPr>
              <a:t>canary</a:t>
            </a:r>
            <a:r>
              <a:rPr lang="zh-CN" altLang="en-US" sz="2000" b="1" dirty="0">
                <a:latin typeface="Times New Roman" pitchFamily="18" charset="0"/>
                <a:cs typeface="Times New Roman" pitchFamily="18" charset="0"/>
              </a:rPr>
              <a:t>位于函数返回地址之后。</a:t>
            </a:r>
            <a:endParaRPr lang="en-US" altLang="zh-CN" sz="2000" b="1" dirty="0">
              <a:latin typeface="Times New Roman" pitchFamily="18" charset="0"/>
              <a:cs typeface="Times New Roman" pitchFamily="18" charset="0"/>
            </a:endParaRPr>
          </a:p>
          <a:p>
            <a:r>
              <a:rPr lang="zh-CN" altLang="en-US" sz="2000" b="1" dirty="0">
                <a:latin typeface="Times New Roman" pitchFamily="18" charset="0"/>
                <a:cs typeface="Times New Roman" pitchFamily="18" charset="0"/>
              </a:rPr>
              <a:t>对于</a:t>
            </a:r>
            <a:r>
              <a:rPr lang="en-US" altLang="zh-CN" sz="2000" b="1" dirty="0">
                <a:latin typeface="Times New Roman" pitchFamily="18" charset="0"/>
                <a:cs typeface="Times New Roman" pitchFamily="18" charset="0"/>
              </a:rPr>
              <a:t>GS</a:t>
            </a:r>
            <a:r>
              <a:rPr lang="zh-CN" altLang="en-US" sz="2000" b="1" dirty="0">
                <a:latin typeface="Times New Roman" pitchFamily="18" charset="0"/>
                <a:cs typeface="Times New Roman" pitchFamily="18" charset="0"/>
              </a:rPr>
              <a:t>保护机制（右图），哨兵</a:t>
            </a:r>
            <a:r>
              <a:rPr lang="en-US" altLang="zh-CN" sz="2000" b="1" dirty="0">
                <a:latin typeface="Times New Roman" pitchFamily="18" charset="0"/>
                <a:cs typeface="Times New Roman" pitchFamily="18" charset="0"/>
              </a:rPr>
              <a:t>canary</a:t>
            </a:r>
            <a:r>
              <a:rPr lang="zh-CN" altLang="en-US" sz="2000" b="1" dirty="0">
                <a:latin typeface="Times New Roman" pitchFamily="18" charset="0"/>
                <a:cs typeface="Times New Roman" pitchFamily="18" charset="0"/>
              </a:rPr>
              <a:t>位于栈基址寄存器</a:t>
            </a:r>
            <a:r>
              <a:rPr lang="en-US" altLang="zh-CN" sz="2000" b="1" dirty="0" err="1">
                <a:latin typeface="Times New Roman" pitchFamily="18" charset="0"/>
                <a:cs typeface="Times New Roman" pitchFamily="18" charset="0"/>
              </a:rPr>
              <a:t>ebp</a:t>
            </a:r>
            <a:r>
              <a:rPr lang="zh-CN" altLang="en-US" sz="2000" b="1" dirty="0">
                <a:latin typeface="Times New Roman" pitchFamily="18" charset="0"/>
                <a:cs typeface="Times New Roman" pitchFamily="18" charset="0"/>
              </a:rPr>
              <a:t>之后。</a:t>
            </a:r>
            <a:endParaRPr lang="en-US" altLang="zh-CN" sz="2000" b="1" dirty="0">
              <a:latin typeface="Times New Roman" pitchFamily="18" charset="0"/>
              <a:cs typeface="Times New Roman" pitchFamily="18" charset="0"/>
            </a:endParaRPr>
          </a:p>
        </p:txBody>
      </p:sp>
      <p:pic>
        <p:nvPicPr>
          <p:cNvPr id="4" name="内容占位符 3"/>
          <p:cNvPicPr>
            <a:picLocks noChangeAspect="1"/>
          </p:cNvPicPr>
          <p:nvPr/>
        </p:nvPicPr>
        <p:blipFill>
          <a:blip r:embed="rId4"/>
          <a:srcRect l="5008" t="3833" r="25881" b="4729"/>
          <a:stretch>
            <a:fillRect/>
          </a:stretch>
        </p:blipFill>
        <p:spPr>
          <a:xfrm>
            <a:off x="4500562" y="2928934"/>
            <a:ext cx="4643470" cy="3903206"/>
          </a:xfrm>
          <a:prstGeom prst="rect">
            <a:avLst/>
          </a:prstGeom>
        </p:spPr>
      </p:pic>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mn-ea"/>
              </a:rPr>
              <a:t>GS</a:t>
            </a:r>
            <a:r>
              <a:rPr lang="zh-CN" altLang="en-US" sz="4400" dirty="0">
                <a:latin typeface="+mn-ea"/>
              </a:rPr>
              <a:t>保护机制的具体实现</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a:latin typeface="+mn-ea"/>
              </a:rPr>
              <a:t>GS</a:t>
            </a:r>
            <a:r>
              <a:rPr lang="zh-CN" altLang="en-US" sz="2800" b="1" dirty="0">
                <a:latin typeface="+mn-ea"/>
              </a:rPr>
              <a:t>保护机制在函数头部增加了一小段代码，在栈中</a:t>
            </a:r>
            <a:r>
              <a:rPr lang="en-US" altLang="zh-CN" sz="2800" b="1" dirty="0" err="1">
                <a:latin typeface="+mn-ea"/>
              </a:rPr>
              <a:t>ebp</a:t>
            </a:r>
            <a:r>
              <a:rPr lang="zh-CN" altLang="en-US" sz="2800" b="1" dirty="0">
                <a:latin typeface="+mn-ea"/>
              </a:rPr>
              <a:t>之后的位置插入哨兵</a:t>
            </a:r>
            <a:r>
              <a:rPr lang="en-US" altLang="zh-CN" sz="2800" b="1" dirty="0">
                <a:latin typeface="+mn-ea"/>
              </a:rPr>
              <a:t>canary</a:t>
            </a:r>
            <a:r>
              <a:rPr lang="zh-CN" altLang="en-US" sz="2800" b="1" dirty="0">
                <a:latin typeface="+mn-ea"/>
              </a:rPr>
              <a:t>。</a:t>
            </a:r>
            <a:endParaRPr lang="en-US" altLang="zh-CN" sz="2800" b="1" dirty="0">
              <a:latin typeface="+mn-ea"/>
            </a:endParaRPr>
          </a:p>
        </p:txBody>
      </p:sp>
      <p:pic>
        <p:nvPicPr>
          <p:cNvPr id="4" name="图片 3"/>
          <p:cNvPicPr>
            <a:picLocks noChangeAspect="1"/>
          </p:cNvPicPr>
          <p:nvPr/>
        </p:nvPicPr>
        <p:blipFill>
          <a:blip r:embed="rId3"/>
          <a:stretch>
            <a:fillRect/>
          </a:stretch>
        </p:blipFill>
        <p:spPr>
          <a:xfrm>
            <a:off x="25114" y="2677184"/>
            <a:ext cx="9047480" cy="4180840"/>
          </a:xfrm>
          <a:prstGeom prst="rect">
            <a:avLst/>
          </a:prstGeom>
        </p:spPr>
      </p:pic>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400" dirty="0">
                <a:latin typeface="+mn-ea"/>
              </a:rPr>
              <a:t>GS</a:t>
            </a:r>
            <a:r>
              <a:rPr lang="zh-CN" altLang="en-US" sz="4400" dirty="0">
                <a:latin typeface="+mn-ea"/>
              </a:rPr>
              <a:t>保护机制的具体实现</a:t>
            </a:r>
            <a:endParaRPr lang="zh-CN" altLang="en-US" sz="4400" dirty="0"/>
          </a:p>
        </p:txBody>
      </p:sp>
      <p:sp>
        <p:nvSpPr>
          <p:cNvPr id="3" name="内容占位符 2"/>
          <p:cNvSpPr>
            <a:spLocks noGrp="1"/>
          </p:cNvSpPr>
          <p:nvPr>
            <p:ph sz="quarter" idx="1"/>
          </p:nvPr>
        </p:nvSpPr>
        <p:spPr/>
        <p:txBody>
          <a:bodyPr>
            <a:normAutofit/>
          </a:bodyPr>
          <a:lstStyle/>
          <a:p>
            <a:r>
              <a:rPr lang="en-US" altLang="zh-CN" sz="2800" b="1" dirty="0">
                <a:latin typeface="+mn-ea"/>
              </a:rPr>
              <a:t>GS</a:t>
            </a:r>
            <a:r>
              <a:rPr lang="zh-CN" altLang="en-US" sz="2800" b="1" dirty="0">
                <a:latin typeface="+mn-ea"/>
              </a:rPr>
              <a:t>保护机制在函数末尾也增加了一段代码，用于判断栈中的哨兵</a:t>
            </a:r>
            <a:r>
              <a:rPr lang="en-US" altLang="zh-CN" sz="2800" b="1" dirty="0">
                <a:latin typeface="+mn-ea"/>
              </a:rPr>
              <a:t>canary</a:t>
            </a:r>
            <a:r>
              <a:rPr lang="zh-CN" altLang="en-US" sz="2800" b="1" dirty="0">
                <a:latin typeface="+mn-ea"/>
              </a:rPr>
              <a:t>是否被篡改了。</a:t>
            </a:r>
          </a:p>
          <a:p>
            <a:endParaRPr lang="en-US" altLang="zh-CN" sz="2800" b="1" dirty="0">
              <a:latin typeface="+mn-ea"/>
            </a:endParaRPr>
          </a:p>
        </p:txBody>
      </p:sp>
      <p:pic>
        <p:nvPicPr>
          <p:cNvPr id="4" name="图片 3"/>
          <p:cNvPicPr>
            <a:picLocks noChangeAspect="1"/>
          </p:cNvPicPr>
          <p:nvPr/>
        </p:nvPicPr>
        <p:blipFill>
          <a:blip r:embed="rId3"/>
          <a:stretch>
            <a:fillRect/>
          </a:stretch>
        </p:blipFill>
        <p:spPr>
          <a:xfrm>
            <a:off x="428596" y="2857496"/>
            <a:ext cx="8056880" cy="3933190"/>
          </a:xfrm>
          <a:prstGeom prst="rect">
            <a:avLst/>
          </a:prstGeom>
        </p:spPr>
      </p:pic>
      <p:pic>
        <p:nvPicPr>
          <p:cNvPr id="5" name="图片 4"/>
          <p:cNvPicPr>
            <a:picLocks noChangeAspect="1"/>
          </p:cNvPicPr>
          <p:nvPr/>
        </p:nvPicPr>
        <p:blipFill>
          <a:blip r:embed="rId4"/>
          <a:srcRect l="7254" t="8929" r="14398" b="10714"/>
          <a:stretch>
            <a:fillRect/>
          </a:stretch>
        </p:blipFill>
        <p:spPr>
          <a:xfrm>
            <a:off x="4929190" y="2571744"/>
            <a:ext cx="3643338" cy="1214446"/>
          </a:xfrm>
          <a:prstGeom prst="rect">
            <a:avLst/>
          </a:prstGeom>
          <a:ln>
            <a:solidFill>
              <a:schemeClr val="tx1"/>
            </a:solidFill>
          </a:ln>
        </p:spPr>
      </p:pic>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两种栈</a:t>
            </a:r>
            <a:r>
              <a:rPr lang="en-US" altLang="zh-CN" sz="4400" dirty="0"/>
              <a:t>cookie</a:t>
            </a:r>
            <a:r>
              <a:rPr lang="zh-CN" altLang="en-US" sz="4400" dirty="0"/>
              <a:t>方法的异同</a:t>
            </a:r>
          </a:p>
        </p:txBody>
      </p:sp>
      <p:sp>
        <p:nvSpPr>
          <p:cNvPr id="3" name="内容占位符 2"/>
          <p:cNvSpPr>
            <a:spLocks noGrp="1"/>
          </p:cNvSpPr>
          <p:nvPr>
            <p:ph sz="quarter" idx="1"/>
          </p:nvPr>
        </p:nvSpPr>
        <p:spPr/>
        <p:txBody>
          <a:bodyPr>
            <a:normAutofit/>
          </a:bodyPr>
          <a:lstStyle/>
          <a:p>
            <a:r>
              <a:rPr lang="en-US" altLang="zh-CN" sz="2800" b="1" dirty="0" err="1">
                <a:latin typeface="Times New Roman" pitchFamily="18" charset="0"/>
                <a:cs typeface="Times New Roman" pitchFamily="18" charset="0"/>
              </a:rPr>
              <a:t>StackGuard</a:t>
            </a:r>
            <a:r>
              <a:rPr lang="zh-CN" altLang="en-US" sz="2800" b="1" dirty="0">
                <a:latin typeface="Times New Roman" pitchFamily="18" charset="0"/>
                <a:cs typeface="Times New Roman" pitchFamily="18" charset="0"/>
              </a:rPr>
              <a:t>和</a:t>
            </a:r>
            <a:r>
              <a:rPr lang="en-US" altLang="zh-CN" sz="2800" b="1" dirty="0">
                <a:latin typeface="Times New Roman" pitchFamily="18" charset="0"/>
                <a:cs typeface="Times New Roman" pitchFamily="18" charset="0"/>
              </a:rPr>
              <a:t>GS</a:t>
            </a:r>
            <a:r>
              <a:rPr lang="zh-CN" altLang="en-US" sz="2800" b="1" dirty="0">
                <a:latin typeface="Times New Roman" pitchFamily="18" charset="0"/>
                <a:cs typeface="Times New Roman" pitchFamily="18" charset="0"/>
              </a:rPr>
              <a:t>保护机制的原理是完全一样的，实现方式也大同小异。</a:t>
            </a:r>
            <a:endParaRPr lang="en-US" altLang="zh-CN" sz="28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两者最主要的区别就是：</a:t>
            </a:r>
            <a:endParaRPr lang="en-US" altLang="zh-CN" sz="2800" b="1" dirty="0">
              <a:latin typeface="Times New Roman" pitchFamily="18" charset="0"/>
              <a:cs typeface="Times New Roman" pitchFamily="18" charset="0"/>
            </a:endParaRPr>
          </a:p>
          <a:p>
            <a:pPr lvl="1"/>
            <a:r>
              <a:rPr lang="en-US" altLang="zh-CN" sz="2500" b="1" dirty="0" err="1">
                <a:latin typeface="Times New Roman" pitchFamily="18" charset="0"/>
                <a:cs typeface="Times New Roman" pitchFamily="18" charset="0"/>
              </a:rPr>
              <a:t>StackGuard</a:t>
            </a:r>
            <a:r>
              <a:rPr lang="zh-CN" altLang="en-US" sz="2500" b="1" dirty="0">
                <a:latin typeface="Times New Roman" pitchFamily="18" charset="0"/>
                <a:cs typeface="Times New Roman" pitchFamily="18" charset="0"/>
              </a:rPr>
              <a:t>的哨兵</a:t>
            </a:r>
            <a:r>
              <a:rPr lang="en-US" altLang="zh-CN" sz="2500" b="1" dirty="0">
                <a:latin typeface="Times New Roman" pitchFamily="18" charset="0"/>
                <a:cs typeface="Times New Roman" pitchFamily="18" charset="0"/>
              </a:rPr>
              <a:t>canary</a:t>
            </a:r>
            <a:r>
              <a:rPr lang="zh-CN" altLang="en-US" sz="2500" b="1" dirty="0">
                <a:latin typeface="Times New Roman" pitchFamily="18" charset="0"/>
                <a:cs typeface="Times New Roman" pitchFamily="18" charset="0"/>
              </a:rPr>
              <a:t>位于函数返回地址之后，只能保护函数返回地址。</a:t>
            </a:r>
            <a:endParaRPr lang="en-US" altLang="zh-CN" sz="2500" b="1" dirty="0">
              <a:latin typeface="Times New Roman" pitchFamily="18" charset="0"/>
              <a:cs typeface="Times New Roman" pitchFamily="18" charset="0"/>
            </a:endParaRPr>
          </a:p>
          <a:p>
            <a:pPr lvl="1"/>
            <a:r>
              <a:rPr lang="en-US" altLang="zh-CN" sz="2500" b="1" dirty="0">
                <a:latin typeface="Times New Roman" pitchFamily="18" charset="0"/>
                <a:cs typeface="Times New Roman" pitchFamily="18" charset="0"/>
              </a:rPr>
              <a:t>GS</a:t>
            </a:r>
            <a:r>
              <a:rPr lang="zh-CN" altLang="en-US" sz="2500" b="1" dirty="0">
                <a:latin typeface="Times New Roman" pitchFamily="18" charset="0"/>
                <a:cs typeface="Times New Roman" pitchFamily="18" charset="0"/>
              </a:rPr>
              <a:t>保护机制的哨兵</a:t>
            </a:r>
            <a:r>
              <a:rPr lang="en-US" altLang="zh-CN" sz="2500" b="1" dirty="0">
                <a:latin typeface="Times New Roman" pitchFamily="18" charset="0"/>
                <a:cs typeface="Times New Roman" pitchFamily="18" charset="0"/>
              </a:rPr>
              <a:t>canary</a:t>
            </a:r>
            <a:r>
              <a:rPr lang="zh-CN" altLang="en-US" sz="2500" b="1" dirty="0">
                <a:latin typeface="Times New Roman" pitchFamily="18" charset="0"/>
                <a:cs typeface="Times New Roman" pitchFamily="18" charset="0"/>
              </a:rPr>
              <a:t>位于栈基址寄存器</a:t>
            </a:r>
            <a:r>
              <a:rPr lang="en-US" altLang="zh-CN" sz="2500" b="1" dirty="0" err="1">
                <a:latin typeface="Times New Roman" pitchFamily="18" charset="0"/>
                <a:cs typeface="Times New Roman" pitchFamily="18" charset="0"/>
              </a:rPr>
              <a:t>ebp</a:t>
            </a:r>
            <a:r>
              <a:rPr lang="zh-CN" altLang="en-US" sz="2500" b="1" dirty="0">
                <a:latin typeface="Times New Roman" pitchFamily="18" charset="0"/>
                <a:cs typeface="Times New Roman" pitchFamily="18" charset="0"/>
              </a:rPr>
              <a:t>之后，能够保护函数返回地址和栈基址寄存器</a:t>
            </a:r>
            <a:r>
              <a:rPr lang="en-US" altLang="zh-CN" sz="2500" b="1" dirty="0" err="1">
                <a:latin typeface="Times New Roman" pitchFamily="18" charset="0"/>
                <a:cs typeface="Times New Roman" pitchFamily="18" charset="0"/>
              </a:rPr>
              <a:t>ebp</a:t>
            </a:r>
            <a:r>
              <a:rPr lang="zh-CN" altLang="en-US" sz="2500" b="1" dirty="0">
                <a:latin typeface="Times New Roman" pitchFamily="18" charset="0"/>
                <a:cs typeface="Times New Roman" pitchFamily="18" charset="0"/>
              </a:rPr>
              <a:t>。</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所以，</a:t>
            </a:r>
            <a:r>
              <a:rPr lang="en-US" altLang="zh-CN" sz="2500" b="1" dirty="0">
                <a:latin typeface="Times New Roman" pitchFamily="18" charset="0"/>
                <a:cs typeface="Times New Roman" pitchFamily="18" charset="0"/>
              </a:rPr>
              <a:t>GS</a:t>
            </a:r>
            <a:r>
              <a:rPr lang="zh-CN" altLang="en-US" sz="2500" b="1" dirty="0">
                <a:latin typeface="Times New Roman" pitchFamily="18" charset="0"/>
                <a:cs typeface="Times New Roman" pitchFamily="18" charset="0"/>
              </a:rPr>
              <a:t>的防御效果比</a:t>
            </a:r>
            <a:r>
              <a:rPr lang="en-US" altLang="zh-CN" sz="2500" b="1" dirty="0" err="1">
                <a:latin typeface="Times New Roman" pitchFamily="18" charset="0"/>
                <a:cs typeface="Times New Roman" pitchFamily="18" charset="0"/>
              </a:rPr>
              <a:t>StackGuard</a:t>
            </a:r>
            <a:r>
              <a:rPr lang="zh-CN" altLang="en-US" sz="2500" b="1" dirty="0">
                <a:latin typeface="Times New Roman" pitchFamily="18" charset="0"/>
                <a:cs typeface="Times New Roman" pitchFamily="18" charset="0"/>
              </a:rPr>
              <a:t>要略好一些。</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如何利用内存漏洞控制系统</a:t>
            </a:r>
          </a:p>
        </p:txBody>
      </p:sp>
      <p:sp>
        <p:nvSpPr>
          <p:cNvPr id="3" name="内容占位符 2"/>
          <p:cNvSpPr>
            <a:spLocks noGrp="1"/>
          </p:cNvSpPr>
          <p:nvPr>
            <p:ph sz="quarter" idx="1"/>
          </p:nvPr>
        </p:nvSpPr>
        <p:spPr>
          <a:xfrm>
            <a:off x="457200" y="1600200"/>
            <a:ext cx="7859216" cy="4614882"/>
          </a:xfrm>
        </p:spPr>
        <p:txBody>
          <a:bodyPr>
            <a:normAutofit/>
          </a:bodyPr>
          <a:lstStyle/>
          <a:p>
            <a:r>
              <a:rPr lang="zh-CN" altLang="en-US" sz="2800" b="1" dirty="0" smtClean="0"/>
              <a:t>最</a:t>
            </a:r>
            <a:r>
              <a:rPr lang="zh-CN" altLang="en-US" sz="2800" b="1" dirty="0"/>
              <a:t>简单的攻击方法：向系统内存中</a:t>
            </a:r>
            <a:r>
              <a:rPr lang="zh-CN" altLang="en-US" sz="2800" b="1" dirty="0">
                <a:solidFill>
                  <a:srgbClr val="FF0000"/>
                </a:solidFill>
              </a:rPr>
              <a:t>注入一段数据</a:t>
            </a:r>
            <a:r>
              <a:rPr lang="zh-CN" altLang="en-US" sz="2800" b="1" dirty="0"/>
              <a:t>，然后让系统将这段数据</a:t>
            </a:r>
            <a:r>
              <a:rPr lang="zh-CN" altLang="en-US" sz="2800" b="1" dirty="0">
                <a:solidFill>
                  <a:srgbClr val="FF0000"/>
                </a:solidFill>
              </a:rPr>
              <a:t>当做程序</a:t>
            </a:r>
            <a:r>
              <a:rPr lang="zh-CN" altLang="en-US" sz="2800" b="1" dirty="0"/>
              <a:t>来执行</a:t>
            </a:r>
            <a:r>
              <a:rPr lang="zh-CN" altLang="en-US" sz="2800" b="1" dirty="0" smtClean="0"/>
              <a:t>。</a:t>
            </a:r>
            <a:endParaRPr lang="en-US" altLang="zh-CN" sz="2800" b="1" dirty="0" smtClean="0"/>
          </a:p>
          <a:p>
            <a:pPr lvl="1"/>
            <a:r>
              <a:rPr lang="zh-CN" altLang="en-US" sz="2400" b="1" dirty="0" smtClean="0"/>
              <a:t>实际上注入的这段数据，就是代码和配套的数据。</a:t>
            </a:r>
            <a:endParaRPr lang="en-US" altLang="zh-CN" sz="2400" b="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栈</a:t>
            </a:r>
            <a:r>
              <a:rPr lang="en-US" altLang="zh-CN" sz="4400" dirty="0"/>
              <a:t>cookie</a:t>
            </a:r>
            <a:r>
              <a:rPr lang="zh-CN" altLang="en-US" sz="4400" dirty="0"/>
              <a:t>分析</a:t>
            </a:r>
          </a:p>
        </p:txBody>
      </p:sp>
      <p:sp>
        <p:nvSpPr>
          <p:cNvPr id="3" name="内容占位符 2"/>
          <p:cNvSpPr>
            <a:spLocks noGrp="1"/>
          </p:cNvSpPr>
          <p:nvPr>
            <p:ph sz="quarter" idx="1"/>
          </p:nvPr>
        </p:nvSpPr>
        <p:spPr/>
        <p:txBody>
          <a:bodyPr>
            <a:normAutofit/>
          </a:bodyPr>
          <a:lstStyle/>
          <a:p>
            <a:r>
              <a:rPr lang="zh-CN" altLang="en-US" sz="2800" b="1" dirty="0">
                <a:latin typeface="Times New Roman" pitchFamily="18" charset="0"/>
                <a:cs typeface="Times New Roman" pitchFamily="18" charset="0"/>
              </a:rPr>
              <a:t>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的优点：</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实现简单。只需要在栈中增加几个随机数哨兵</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性能损耗很小。每次函数调用时都需要设置哨兵，每次函数返回时都需要检查哨兵是否被修改。</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针对栈溢出漏洞的特点，能够较好的保护栈中的几个关键数据，如函数返回地址和</a:t>
            </a:r>
            <a:r>
              <a:rPr lang="en-US" altLang="zh-CN" sz="2500" b="1" dirty="0">
                <a:latin typeface="Times New Roman" pitchFamily="18" charset="0"/>
                <a:cs typeface="Times New Roman" pitchFamily="18" charset="0"/>
              </a:rPr>
              <a:t>EBP</a:t>
            </a:r>
            <a:r>
              <a:rPr lang="zh-CN" altLang="en-US" sz="2500" b="1" dirty="0">
                <a:latin typeface="Times New Roman" pitchFamily="18" charset="0"/>
                <a:cs typeface="Times New Roman" pitchFamily="18" charset="0"/>
              </a:rPr>
              <a:t>，从而有效防御栈溢出漏洞。</a:t>
            </a:r>
            <a:endParaRPr lang="en-US" altLang="zh-CN" sz="25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因此，栈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被广泛运用于各种系统中，提高了栈溢出攻击的难度。</a:t>
            </a:r>
            <a:endParaRPr lang="en-US" altLang="zh-CN"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栈</a:t>
            </a:r>
            <a:r>
              <a:rPr lang="en-US" altLang="zh-CN" sz="4400" dirty="0"/>
              <a:t>cookie</a:t>
            </a:r>
            <a:r>
              <a:rPr lang="zh-CN" altLang="en-US" sz="4400" dirty="0"/>
              <a:t>分析</a:t>
            </a:r>
          </a:p>
        </p:txBody>
      </p:sp>
      <p:sp>
        <p:nvSpPr>
          <p:cNvPr id="3" name="内容占位符 2"/>
          <p:cNvSpPr>
            <a:spLocks noGrp="1"/>
          </p:cNvSpPr>
          <p:nvPr>
            <p:ph sz="quarter" idx="1"/>
          </p:nvPr>
        </p:nvSpPr>
        <p:spPr/>
        <p:txBody>
          <a:bodyPr>
            <a:normAutofit/>
          </a:bodyPr>
          <a:lstStyle/>
          <a:p>
            <a:r>
              <a:rPr lang="zh-CN" altLang="en-US" sz="2800" b="1" dirty="0">
                <a:latin typeface="Times New Roman" pitchFamily="18" charset="0"/>
                <a:cs typeface="Times New Roman" pitchFamily="18" charset="0"/>
              </a:rPr>
              <a:t>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的缺点：</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防御能力较低，通用性不高。</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只能防御最基本的栈溢出攻击，无法防御任意地址写等其他改写内存数据的攻击方式。</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只能保护栈中少数几个关键数据，如函数的返回地址和</a:t>
            </a:r>
            <a:r>
              <a:rPr lang="en-US" altLang="zh-CN" sz="2500" b="1" dirty="0">
                <a:latin typeface="Times New Roman" pitchFamily="18" charset="0"/>
                <a:cs typeface="Times New Roman" pitchFamily="18" charset="0"/>
              </a:rPr>
              <a:t>EBP</a:t>
            </a:r>
            <a:r>
              <a:rPr lang="zh-CN" altLang="en-US" sz="2500" b="1" dirty="0">
                <a:latin typeface="Times New Roman" pitchFamily="18" charset="0"/>
                <a:cs typeface="Times New Roman" pitchFamily="18" charset="0"/>
              </a:rPr>
              <a:t>，而对于栈中的其他数据没有任何的保护措施。</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只有在函数返回时，才会检查哨兵是否被篡改，从而给攻击者预留了实施攻击的窗口时间。</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栈</a:t>
            </a:r>
            <a:r>
              <a:rPr lang="en-US" altLang="zh-CN" sz="4400" dirty="0"/>
              <a:t>cookie</a:t>
            </a:r>
            <a:r>
              <a:rPr lang="zh-CN" altLang="en-US" sz="4400" dirty="0"/>
              <a:t>的绕过方法</a:t>
            </a:r>
          </a:p>
        </p:txBody>
      </p:sp>
      <p:sp>
        <p:nvSpPr>
          <p:cNvPr id="3" name="内容占位符 2"/>
          <p:cNvSpPr>
            <a:spLocks noGrp="1"/>
          </p:cNvSpPr>
          <p:nvPr>
            <p:ph sz="quarter" idx="1"/>
          </p:nvPr>
        </p:nvSpPr>
        <p:spPr/>
        <p:txBody>
          <a:bodyPr>
            <a:normAutofit lnSpcReduction="10000"/>
          </a:bodyPr>
          <a:lstStyle/>
          <a:p>
            <a:r>
              <a:rPr lang="zh-CN" altLang="en-US" sz="2800" b="1" dirty="0" smtClean="0">
                <a:latin typeface="Times New Roman" pitchFamily="18" charset="0"/>
                <a:cs typeface="Times New Roman" pitchFamily="18" charset="0"/>
              </a:rPr>
              <a:t>破解栈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的一种基本思路：</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获取哨兵</a:t>
            </a:r>
            <a:r>
              <a:rPr lang="en-US" altLang="zh-CN" sz="2500" b="1" dirty="0">
                <a:latin typeface="Times New Roman" pitchFamily="18" charset="0"/>
                <a:cs typeface="Times New Roman" pitchFamily="18" charset="0"/>
              </a:rPr>
              <a:t>canary</a:t>
            </a:r>
            <a:r>
              <a:rPr lang="zh-CN" altLang="en-US" sz="2500" b="1" dirty="0">
                <a:latin typeface="Times New Roman" pitchFamily="18" charset="0"/>
                <a:cs typeface="Times New Roman" pitchFamily="18" charset="0"/>
              </a:rPr>
              <a:t>的值。然后，在栈溢出时，用同样的值覆盖哨兵，从而保证覆盖哨兵时不改变哨兵的值。</a:t>
            </a:r>
            <a:endParaRPr lang="en-US" altLang="zh-CN" sz="2500" b="1" dirty="0">
              <a:latin typeface="Times New Roman" pitchFamily="18" charset="0"/>
              <a:cs typeface="Times New Roman" pitchFamily="18" charset="0"/>
            </a:endParaRPr>
          </a:p>
          <a:p>
            <a:r>
              <a:rPr lang="zh-CN" altLang="en-US" sz="2800" b="1" dirty="0">
                <a:latin typeface="Times New Roman" pitchFamily="18" charset="0"/>
                <a:cs typeface="Times New Roman" pitchFamily="18" charset="0"/>
              </a:rPr>
              <a:t>栈</a:t>
            </a:r>
            <a:r>
              <a:rPr lang="en-US" altLang="zh-CN" sz="2800" b="1" dirty="0">
                <a:latin typeface="Times New Roman" pitchFamily="18" charset="0"/>
                <a:cs typeface="Times New Roman" pitchFamily="18" charset="0"/>
              </a:rPr>
              <a:t>cookie</a:t>
            </a:r>
            <a:r>
              <a:rPr lang="zh-CN" altLang="en-US" sz="2800" b="1" dirty="0">
                <a:latin typeface="Times New Roman" pitchFamily="18" charset="0"/>
                <a:cs typeface="Times New Roman" pitchFamily="18" charset="0"/>
              </a:rPr>
              <a:t>的绕过方法：</a:t>
            </a:r>
            <a:endParaRPr lang="en-US" altLang="zh-CN" sz="28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利用其它内存漏洞，如堆漏洞等，进行攻击。</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暴力破解，猜测哨兵</a:t>
            </a:r>
            <a:r>
              <a:rPr lang="en-US" altLang="zh-CN" sz="2500" b="1" dirty="0">
                <a:latin typeface="Times New Roman" pitchFamily="18" charset="0"/>
                <a:cs typeface="Times New Roman" pitchFamily="18" charset="0"/>
              </a:rPr>
              <a:t>canary</a:t>
            </a:r>
            <a:r>
              <a:rPr lang="zh-CN" altLang="en-US" sz="2500" b="1" dirty="0">
                <a:latin typeface="Times New Roman" pitchFamily="18" charset="0"/>
                <a:cs typeface="Times New Roman" pitchFamily="18" charset="0"/>
              </a:rPr>
              <a:t>的值。</a:t>
            </a:r>
            <a:endParaRPr lang="en-US" altLang="zh-CN" sz="25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由于哨兵</a:t>
            </a:r>
            <a:r>
              <a:rPr lang="en-US" altLang="zh-CN" sz="2200" b="1" dirty="0">
                <a:latin typeface="Times New Roman" pitchFamily="18" charset="0"/>
                <a:cs typeface="Times New Roman" pitchFamily="18" charset="0"/>
              </a:rPr>
              <a:t>canary</a:t>
            </a:r>
            <a:r>
              <a:rPr lang="zh-CN" altLang="en-US" sz="2200" b="1" dirty="0">
                <a:latin typeface="Times New Roman" pitchFamily="18" charset="0"/>
                <a:cs typeface="Times New Roman" pitchFamily="18" charset="0"/>
              </a:rPr>
              <a:t>不是真随机数，而是根据函数返回地址和基准哨兵值的异或运算</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xor</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的结果，具有一定的规律。</a:t>
            </a:r>
            <a:endParaRPr lang="en-US" altLang="zh-CN" sz="22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利用内存信息泄露漏洞，直接读取哨兵</a:t>
            </a:r>
            <a:r>
              <a:rPr lang="en-US" altLang="zh-CN" sz="2500" b="1" dirty="0">
                <a:latin typeface="Times New Roman" pitchFamily="18" charset="0"/>
                <a:cs typeface="Times New Roman" pitchFamily="18" charset="0"/>
              </a:rPr>
              <a:t>canary</a:t>
            </a:r>
            <a:r>
              <a:rPr lang="zh-CN" altLang="en-US" sz="2500" b="1" dirty="0">
                <a:latin typeface="Times New Roman" pitchFamily="18" charset="0"/>
                <a:cs typeface="Times New Roman" pitchFamily="18" charset="0"/>
              </a:rPr>
              <a:t>的值。</a:t>
            </a:r>
            <a:endParaRPr lang="en-US" altLang="zh-CN" sz="25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主要内容</a:t>
            </a:r>
          </a:p>
        </p:txBody>
      </p:sp>
      <p:sp>
        <p:nvSpPr>
          <p:cNvPr id="3" name="内容占位符 2"/>
          <p:cNvSpPr>
            <a:spLocks noGrp="1"/>
          </p:cNvSpPr>
          <p:nvPr>
            <p:ph sz="quarter" idx="1"/>
          </p:nvPr>
        </p:nvSpPr>
        <p:spPr/>
        <p:txBody>
          <a:bodyPr>
            <a:normAutofit/>
          </a:bodyPr>
          <a:lstStyle/>
          <a:p>
            <a:r>
              <a:rPr lang="zh-CN" altLang="en-US" sz="3200" b="1" dirty="0">
                <a:latin typeface="+mn-ea"/>
              </a:rPr>
              <a:t>原理</a:t>
            </a:r>
            <a:endParaRPr lang="en-US" altLang="zh-CN" sz="3200" b="1" dirty="0">
              <a:latin typeface="+mn-ea"/>
            </a:endParaRPr>
          </a:p>
          <a:p>
            <a:r>
              <a:rPr lang="zh-CN" altLang="en-US" sz="3200" b="1" dirty="0">
                <a:latin typeface="+mn-ea"/>
              </a:rPr>
              <a:t>代码注入攻击</a:t>
            </a:r>
            <a:endParaRPr lang="en-US" altLang="zh-CN" sz="3200" b="1" dirty="0">
              <a:latin typeface="+mn-ea"/>
            </a:endParaRPr>
          </a:p>
          <a:p>
            <a:r>
              <a:rPr lang="zh-CN" altLang="en-US" sz="3200" b="1" dirty="0">
                <a:latin typeface="+mn-ea"/>
              </a:rPr>
              <a:t>对代码注入攻击的防御</a:t>
            </a:r>
            <a:endParaRPr lang="en-US" altLang="zh-CN" sz="3200" b="1" dirty="0">
              <a:latin typeface="+mn-ea"/>
            </a:endParaRPr>
          </a:p>
          <a:p>
            <a:r>
              <a:rPr lang="zh-CN" altLang="en-US" sz="3200" b="1" dirty="0">
                <a:solidFill>
                  <a:srgbClr val="FF0000"/>
                </a:solidFill>
                <a:latin typeface="+mn-ea"/>
              </a:rPr>
              <a:t>不可执行位保护</a:t>
            </a:r>
          </a:p>
          <a:p>
            <a:r>
              <a:rPr lang="zh-CN" altLang="en-US" sz="3200" b="1" dirty="0">
                <a:latin typeface="+mn-ea"/>
              </a:rPr>
              <a:t>总结</a:t>
            </a:r>
            <a:endParaRPr lang="en-US" altLang="zh-CN" sz="32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代码注入攻击的本质</a:t>
            </a:r>
          </a:p>
        </p:txBody>
      </p:sp>
      <p:sp>
        <p:nvSpPr>
          <p:cNvPr id="3" name="内容占位符 2"/>
          <p:cNvSpPr>
            <a:spLocks noGrp="1"/>
          </p:cNvSpPr>
          <p:nvPr>
            <p:ph sz="quarter" idx="1"/>
          </p:nvPr>
        </p:nvSpPr>
        <p:spPr/>
        <p:txBody>
          <a:bodyPr>
            <a:normAutofit/>
          </a:bodyPr>
          <a:lstStyle/>
          <a:p>
            <a:r>
              <a:rPr lang="zh-CN" altLang="en-US" sz="2800" b="1" dirty="0">
                <a:latin typeface="+mn-ea"/>
              </a:rPr>
              <a:t>代码注入攻击的本质：输入数据被当做可执行的指令被系统运行。</a:t>
            </a:r>
            <a:endParaRPr lang="en-US" altLang="zh-CN" sz="2800" b="1" dirty="0">
              <a:latin typeface="+mn-ea"/>
            </a:endParaRPr>
          </a:p>
          <a:p>
            <a:r>
              <a:rPr lang="zh-CN" altLang="en-US" sz="2800" b="1" dirty="0">
                <a:latin typeface="+mn-ea"/>
              </a:rPr>
              <a:t>根本原因：</a:t>
            </a:r>
            <a:endParaRPr lang="en-US" altLang="zh-CN" sz="2800" b="1" dirty="0">
              <a:latin typeface="+mn-ea"/>
            </a:endParaRPr>
          </a:p>
          <a:p>
            <a:pPr lvl="1"/>
            <a:r>
              <a:rPr lang="zh-CN" altLang="en-US" sz="2500" b="1" dirty="0">
                <a:latin typeface="+mn-ea"/>
              </a:rPr>
              <a:t>在冯诺依曼结构中，数据和指令是不可区分的。</a:t>
            </a:r>
            <a:endParaRPr lang="en-US" altLang="zh-CN" sz="2500" b="1" dirty="0">
              <a:latin typeface="+mn-ea"/>
            </a:endParaRPr>
          </a:p>
          <a:p>
            <a:pPr lvl="1"/>
            <a:r>
              <a:rPr lang="zh-CN" altLang="en-US" sz="2500" b="1" dirty="0">
                <a:latin typeface="+mn-ea"/>
              </a:rPr>
              <a:t>系统运行必然需要外部输入数据。</a:t>
            </a:r>
            <a:endParaRPr lang="en-US" altLang="zh-CN" sz="2500" b="1" dirty="0">
              <a:latin typeface="+mn-ea"/>
            </a:endParaRPr>
          </a:p>
          <a:p>
            <a:r>
              <a:rPr lang="zh-CN" altLang="en-US" sz="2800" b="1" dirty="0">
                <a:latin typeface="+mn-ea"/>
              </a:rPr>
              <a:t>实际情况：不考虑少数特殊的情况，如脚本和安装程序等，基本上外界的输入其实绝大多数都是数据，而不是指令。</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不可执行位保护的思想</a:t>
            </a:r>
          </a:p>
        </p:txBody>
      </p:sp>
      <p:sp>
        <p:nvSpPr>
          <p:cNvPr id="3" name="内容占位符 2"/>
          <p:cNvSpPr>
            <a:spLocks noGrp="1"/>
          </p:cNvSpPr>
          <p:nvPr>
            <p:ph sz="quarter" idx="1"/>
          </p:nvPr>
        </p:nvSpPr>
        <p:spPr/>
        <p:txBody>
          <a:bodyPr>
            <a:normAutofit/>
          </a:bodyPr>
          <a:lstStyle/>
          <a:p>
            <a:r>
              <a:rPr lang="zh-CN" altLang="en-US" sz="2800" b="1" dirty="0">
                <a:latin typeface="+mn-ea"/>
              </a:rPr>
              <a:t>从根本上的防御：不需要区分数据和指令，而是将所有外部的输入全部当做数据来处理，彻底禁止外部输入的数据当做指令运行。</a:t>
            </a:r>
            <a:endParaRPr lang="en-US" altLang="zh-CN" sz="2800" b="1" dirty="0">
              <a:latin typeface="+mn-ea"/>
            </a:endParaRPr>
          </a:p>
        </p:txBody>
      </p:sp>
      <p:pic>
        <p:nvPicPr>
          <p:cNvPr id="4" name="Picture 5"/>
          <p:cNvPicPr>
            <a:picLocks noChangeAspect="1" noChangeArrowheads="1"/>
          </p:cNvPicPr>
          <p:nvPr/>
        </p:nvPicPr>
        <p:blipFill>
          <a:blip r:embed="rId3"/>
          <a:srcRect/>
          <a:stretch>
            <a:fillRect/>
          </a:stretch>
        </p:blipFill>
        <p:spPr bwMode="auto">
          <a:xfrm>
            <a:off x="3545367" y="3571876"/>
            <a:ext cx="5527227" cy="3214686"/>
          </a:xfrm>
          <a:prstGeom prst="rect">
            <a:avLst/>
          </a:prstGeom>
          <a:noFill/>
          <a:ln w="9525">
            <a:noFill/>
            <a:miter lim="800000"/>
            <a:headEnd/>
            <a:tailEnd/>
          </a:ln>
          <a:effectLst/>
        </p:spPr>
      </p:pic>
      <p:sp>
        <p:nvSpPr>
          <p:cNvPr id="5" name="内容占位符 2"/>
          <p:cNvSpPr txBox="1">
            <a:spLocks/>
          </p:cNvSpPr>
          <p:nvPr/>
        </p:nvSpPr>
        <p:spPr>
          <a:xfrm>
            <a:off x="428596" y="2928934"/>
            <a:ext cx="3033706" cy="341166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外部输入的数据被存放在内存的数据区中，因此，只需要禁止数据区中数据可以被执行即可。</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不可执行位保护的思想</a:t>
            </a:r>
          </a:p>
        </p:txBody>
      </p:sp>
      <p:sp>
        <p:nvSpPr>
          <p:cNvPr id="3" name="内容占位符 2"/>
          <p:cNvSpPr>
            <a:spLocks noGrp="1"/>
          </p:cNvSpPr>
          <p:nvPr>
            <p:ph sz="quarter" idx="1"/>
          </p:nvPr>
        </p:nvSpPr>
        <p:spPr>
          <a:xfrm>
            <a:off x="457200" y="1600200"/>
            <a:ext cx="7467600" cy="2971808"/>
          </a:xfrm>
        </p:spPr>
        <p:txBody>
          <a:bodyPr>
            <a:normAutofit/>
          </a:bodyPr>
          <a:lstStyle/>
          <a:p>
            <a:r>
              <a:rPr lang="zh-CN" altLang="en-US" sz="2800" b="1" dirty="0">
                <a:latin typeface="+mn-ea"/>
              </a:rPr>
              <a:t>从内存布局上看，只有代码段用于存放真正的可执行的指令，而其他段全部用于存储各种数据。其中，外部输入数据大多保存在堆栈段中。</a:t>
            </a:r>
            <a:endParaRPr lang="en-US" altLang="zh-CN" sz="2800" b="1" dirty="0">
              <a:latin typeface="+mn-ea"/>
            </a:endParaRPr>
          </a:p>
          <a:p>
            <a:r>
              <a:rPr lang="zh-CN" altLang="en-US" sz="2800" b="1" dirty="0">
                <a:latin typeface="+mn-ea"/>
              </a:rPr>
              <a:t>所以，可以规定，</a:t>
            </a:r>
            <a:r>
              <a:rPr lang="zh-CN" altLang="en-US" sz="2800" b="1" dirty="0">
                <a:solidFill>
                  <a:srgbClr val="FF0000"/>
                </a:solidFill>
                <a:latin typeface="+mn-ea"/>
              </a:rPr>
              <a:t>代码段中的指令可以执行，而其他数据段中的数据都不可执行。</a:t>
            </a:r>
            <a:endParaRPr lang="en-US" altLang="zh-CN" sz="2800" b="1" dirty="0">
              <a:solidFill>
                <a:srgbClr val="FF0000"/>
              </a:solidFill>
              <a:latin typeface="+mn-ea"/>
            </a:endParaRPr>
          </a:p>
        </p:txBody>
      </p:sp>
      <p:sp>
        <p:nvSpPr>
          <p:cNvPr id="5" name="内容占位符 2"/>
          <p:cNvSpPr txBox="1">
            <a:spLocks/>
          </p:cNvSpPr>
          <p:nvPr/>
        </p:nvSpPr>
        <p:spPr>
          <a:xfrm>
            <a:off x="428596" y="4357694"/>
            <a:ext cx="4286280" cy="2286016"/>
          </a:xfrm>
          <a:prstGeom prst="rect">
            <a:avLst/>
          </a:prstGeom>
        </p:spPr>
        <p:txBody>
          <a:bodyPr vert="horz">
            <a:normAutofit/>
          </a:bodyPr>
          <a:lstStyle/>
          <a:p>
            <a:pPr marL="274320" lvl="0" indent="-274320">
              <a:spcBef>
                <a:spcPts val="600"/>
              </a:spcBef>
              <a:buClr>
                <a:schemeClr val="accent1"/>
              </a:buClr>
              <a:buSzPct val="70000"/>
              <a:buFont typeface="Wingdings"/>
              <a:buChar char=""/>
              <a:defRPr/>
            </a:pPr>
            <a:r>
              <a:rPr lang="zh-CN" altLang="en-US" sz="2800" b="1" dirty="0">
                <a:latin typeface="+mn-ea"/>
              </a:rPr>
              <a:t>只需要在内存中增加一个标记，用于区分可执行的代码段和不可执行的数据段。</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这个标记就被称为</a:t>
            </a:r>
            <a:r>
              <a:rPr kumimoji="0" lang="zh-CN" altLang="en-US" sz="2800" b="1" i="0" u="none" strike="noStrike" kern="1200" cap="none" spc="0" normalizeH="0" baseline="0" noProof="0" dirty="0">
                <a:ln>
                  <a:noFill/>
                </a:ln>
                <a:solidFill>
                  <a:srgbClr val="FF0000"/>
                </a:solidFill>
                <a:effectLst/>
                <a:uLnTx/>
                <a:uFillTx/>
                <a:latin typeface="+mn-ea"/>
                <a:ea typeface="+mn-ea"/>
                <a:cs typeface="+mn-cs"/>
              </a:rPr>
              <a:t>不可执行位</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1026" name="Object 2"/>
          <p:cNvGraphicFramePr>
            <a:graphicFrameLocks noChangeAspect="1"/>
          </p:cNvGraphicFramePr>
          <p:nvPr/>
        </p:nvGraphicFramePr>
        <p:xfrm>
          <a:off x="4929190" y="4429132"/>
          <a:ext cx="3886200" cy="2174875"/>
        </p:xfrm>
        <a:graphic>
          <a:graphicData uri="http://schemas.openxmlformats.org/presentationml/2006/ole">
            <p:oleObj spid="_x0000_s1045" name="Visio" r:id="rId4" imgW="2380887" imgH="1331366" progId="Visio.Drawing.11">
              <p:embed/>
            </p:oleObj>
          </a:graphicData>
        </a:graphic>
      </p:graphicFrame>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不可执行位保护的原理</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smtClean="0">
                <a:latin typeface="+mn-ea"/>
              </a:rPr>
              <a:t>在</a:t>
            </a:r>
            <a:r>
              <a:rPr lang="zh-CN" altLang="en-US" sz="2800" b="1" dirty="0">
                <a:latin typeface="+mn-ea"/>
              </a:rPr>
              <a:t>内存中，每一个内存页面也都有自己的属性，包括可读和可写。</a:t>
            </a:r>
            <a:endParaRPr lang="en-US" altLang="zh-CN" sz="2800" b="1" dirty="0">
              <a:latin typeface="+mn-ea"/>
            </a:endParaRPr>
          </a:p>
          <a:p>
            <a:r>
              <a:rPr lang="zh-CN" altLang="en-US" sz="2800" b="1" dirty="0">
                <a:latin typeface="+mn-ea"/>
              </a:rPr>
              <a:t>为了对代码注入攻击进行防御，在</a:t>
            </a:r>
            <a:r>
              <a:rPr lang="zh-CN" altLang="en-US" sz="2800" b="1" dirty="0">
                <a:solidFill>
                  <a:srgbClr val="FF0000"/>
                </a:solidFill>
                <a:latin typeface="+mn-ea"/>
              </a:rPr>
              <a:t>内存页</a:t>
            </a:r>
            <a:r>
              <a:rPr lang="zh-CN" altLang="en-US" sz="2800" b="1" dirty="0">
                <a:latin typeface="+mn-ea"/>
              </a:rPr>
              <a:t>的属性中增加了一位，用于表示内存页面中的数据是否可执行，即</a:t>
            </a:r>
            <a:r>
              <a:rPr lang="zh-CN" altLang="en-US" sz="2800" b="1" dirty="0">
                <a:solidFill>
                  <a:srgbClr val="FF0000"/>
                </a:solidFill>
                <a:latin typeface="+mn-ea"/>
              </a:rPr>
              <a:t>不可执行位</a:t>
            </a:r>
            <a:r>
              <a:rPr lang="zh-CN" altLang="en-US" sz="2800" b="1" dirty="0">
                <a:latin typeface="+mn-ea"/>
              </a:rPr>
              <a:t>。</a:t>
            </a:r>
            <a:endParaRPr lang="en-US" altLang="zh-CN" sz="2800" b="1" dirty="0">
              <a:latin typeface="+mn-ea"/>
            </a:endParaRPr>
          </a:p>
          <a:p>
            <a:pPr lvl="1"/>
            <a:r>
              <a:rPr lang="zh-CN" altLang="en-US" sz="2500" b="1" dirty="0">
                <a:latin typeface="+mn-ea"/>
              </a:rPr>
              <a:t>所有代码段的内存页都是可执行的，所有数据段的内存页都是不可执行的。</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a:t>
            </a:r>
            <a:r>
              <a:rPr lang="zh-CN" altLang="en-US" sz="4400" dirty="0" smtClean="0"/>
              <a:t>位保护的实现</a:t>
            </a:r>
            <a:endParaRPr lang="zh-CN" altLang="en-US" sz="4400" dirty="0"/>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3100" b="1" dirty="0">
                <a:latin typeface="+mn-ea"/>
              </a:rPr>
              <a:t>不可执行</a:t>
            </a:r>
            <a:r>
              <a:rPr lang="zh-CN" altLang="en-US" sz="3100" b="1" dirty="0" smtClean="0">
                <a:latin typeface="+mn-ea"/>
              </a:rPr>
              <a:t>位保护机制</a:t>
            </a:r>
            <a:endParaRPr lang="en-US" altLang="zh-CN" sz="3100" b="1" dirty="0">
              <a:latin typeface="+mn-ea"/>
            </a:endParaRPr>
          </a:p>
          <a:p>
            <a:pPr lvl="1"/>
            <a:r>
              <a:rPr lang="zh-CN" altLang="en-US" sz="2800" b="1" dirty="0" smtClean="0">
                <a:latin typeface="+mn-ea"/>
              </a:rPr>
              <a:t>是</a:t>
            </a:r>
            <a:r>
              <a:rPr lang="en-US" altLang="zh-CN" sz="2800" b="1" dirty="0" smtClean="0">
                <a:latin typeface="+mn-ea"/>
              </a:rPr>
              <a:t>CPU</a:t>
            </a:r>
            <a:r>
              <a:rPr lang="zh-CN" altLang="en-US" sz="2800" b="1" dirty="0">
                <a:latin typeface="+mn-ea"/>
              </a:rPr>
              <a:t>内嵌的一种硬件防御</a:t>
            </a:r>
            <a:r>
              <a:rPr lang="zh-CN" altLang="en-US" sz="2800" b="1" dirty="0" smtClean="0">
                <a:latin typeface="+mn-ea"/>
              </a:rPr>
              <a:t>技术，需要软硬件协同配合进行保护。</a:t>
            </a:r>
            <a:endParaRPr lang="zh-CN" altLang="en-US" sz="2800" b="1" dirty="0">
              <a:latin typeface="+mn-ea"/>
            </a:endParaRPr>
          </a:p>
          <a:p>
            <a:pPr lvl="1"/>
            <a:r>
              <a:rPr lang="zh-CN" altLang="en-US" sz="2800" b="1" dirty="0">
                <a:latin typeface="+mn-ea"/>
              </a:rPr>
              <a:t>基于页的内存访问保护</a:t>
            </a:r>
            <a:r>
              <a:rPr lang="zh-CN" altLang="en-US" sz="2800" b="1" dirty="0" smtClean="0">
                <a:latin typeface="+mn-ea"/>
              </a:rPr>
              <a:t>机制，以内存页为单位。</a:t>
            </a:r>
            <a:endParaRPr lang="zh-CN" altLang="en-US" sz="2800" b="1" dirty="0">
              <a:latin typeface="+mn-ea"/>
            </a:endParaRPr>
          </a:p>
          <a:p>
            <a:pPr lvl="1"/>
            <a:r>
              <a:rPr lang="zh-CN" altLang="en-US" sz="2800" b="1" dirty="0">
                <a:latin typeface="+mn-ea"/>
              </a:rPr>
              <a:t>需要与操作系统和可执行文件相配合</a:t>
            </a:r>
            <a:r>
              <a:rPr lang="zh-CN" altLang="en-US" sz="2800" b="1" dirty="0" smtClean="0">
                <a:latin typeface="+mn-ea"/>
              </a:rPr>
              <a:t>完成不可执行位保护。</a:t>
            </a:r>
            <a:endParaRPr lang="zh-CN" altLang="en-US" sz="2800" b="1" dirty="0">
              <a:latin typeface="+mn-ea"/>
            </a:endParaRPr>
          </a:p>
        </p:txBody>
      </p:sp>
    </p:spTree>
    <p:extLst>
      <p:ext uri="{BB962C8B-B14F-4D97-AF65-F5344CB8AC3E}">
        <p14:creationId xmlns="" xmlns:p14="http://schemas.microsoft.com/office/powerpoint/2010/main" val="7759184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不可执行位保护的具体实现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不可执行位保护的实现需要计算机系统</a:t>
            </a:r>
            <a:r>
              <a:rPr lang="zh-CN" altLang="en-US" sz="2800" b="1" dirty="0">
                <a:solidFill>
                  <a:srgbClr val="FF0000"/>
                </a:solidFill>
                <a:latin typeface="+mn-ea"/>
              </a:rPr>
              <a:t>多个不同层次</a:t>
            </a:r>
            <a:r>
              <a:rPr lang="zh-CN" altLang="en-US" sz="2800" b="1" dirty="0">
                <a:latin typeface="+mn-ea"/>
              </a:rPr>
              <a:t>的支持与配合。</a:t>
            </a:r>
            <a:endParaRPr lang="en-US" altLang="zh-CN" sz="2800" b="1" dirty="0">
              <a:latin typeface="+mn-ea"/>
            </a:endParaRPr>
          </a:p>
          <a:p>
            <a:pPr lvl="1"/>
            <a:r>
              <a:rPr lang="zh-CN" altLang="en-US" sz="2500" b="1" dirty="0">
                <a:latin typeface="+mn-ea"/>
              </a:rPr>
              <a:t>操作系统：需要在页表中增加不可执行位，需要在程序运行时管理每个内存页面的不可执行位。</a:t>
            </a:r>
            <a:endParaRPr lang="en-US" altLang="zh-CN" sz="2500" b="1" dirty="0">
              <a:latin typeface="+mn-ea"/>
            </a:endParaRPr>
          </a:p>
          <a:p>
            <a:pPr lvl="1"/>
            <a:r>
              <a:rPr lang="zh-CN" altLang="en-US" sz="2500" b="1" dirty="0">
                <a:latin typeface="+mn-ea"/>
              </a:rPr>
              <a:t>硬件：需要在处理器中增加对不可执行位的判断逻辑。</a:t>
            </a:r>
            <a:endParaRPr lang="en-US" altLang="zh-CN" sz="2500" b="1" dirty="0">
              <a:latin typeface="+mn-ea"/>
            </a:endParaRPr>
          </a:p>
          <a:p>
            <a:pPr lvl="1"/>
            <a:r>
              <a:rPr lang="zh-CN" altLang="en-US" sz="2500" b="1" dirty="0">
                <a:latin typeface="+mn-ea"/>
              </a:rPr>
              <a:t>可执行文件：需要在文件的代码区标记可执行，在文件的数据区标记不可执行。</a:t>
            </a:r>
            <a:endParaRPr lang="en-US" altLang="zh-CN" sz="2800" b="1" dirty="0">
              <a:latin typeface="+mn-ea"/>
            </a:endParaRPr>
          </a:p>
          <a:p>
            <a:pPr lvl="1"/>
            <a:r>
              <a:rPr lang="zh-CN" altLang="en-US" sz="2500" b="1" dirty="0">
                <a:latin typeface="+mn-ea"/>
              </a:rPr>
              <a:t>编译器：在编译生成可执行文件时，需要生成不可执行的标识。</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a:t>
            </a:r>
          </a:p>
        </p:txBody>
      </p:sp>
      <p:sp>
        <p:nvSpPr>
          <p:cNvPr id="3" name="内容占位符 2"/>
          <p:cNvSpPr>
            <a:spLocks noGrp="1"/>
          </p:cNvSpPr>
          <p:nvPr>
            <p:ph sz="quarter" idx="1"/>
          </p:nvPr>
        </p:nvSpPr>
        <p:spPr/>
        <p:txBody>
          <a:bodyPr>
            <a:normAutofit/>
          </a:bodyPr>
          <a:lstStyle/>
          <a:p>
            <a:r>
              <a:rPr lang="zh-CN" altLang="en-US" sz="2800" b="1" dirty="0" smtClean="0">
                <a:solidFill>
                  <a:srgbClr val="FF0000"/>
                </a:solidFill>
              </a:rPr>
              <a:t>代码</a:t>
            </a:r>
            <a:r>
              <a:rPr lang="zh-CN" altLang="en-US" sz="2800" b="1" dirty="0">
                <a:solidFill>
                  <a:srgbClr val="FF0000"/>
                </a:solidFill>
              </a:rPr>
              <a:t>注入攻击（</a:t>
            </a:r>
            <a:r>
              <a:rPr lang="en-US" altLang="zh-CN" sz="2800" b="1" dirty="0">
                <a:solidFill>
                  <a:srgbClr val="FF0000"/>
                </a:solidFill>
              </a:rPr>
              <a:t>Code Injection Attack</a:t>
            </a:r>
            <a:r>
              <a:rPr lang="zh-CN" altLang="en-US" sz="2800" b="1" dirty="0">
                <a:solidFill>
                  <a:srgbClr val="FF0000"/>
                </a:solidFill>
              </a:rPr>
              <a:t>）</a:t>
            </a:r>
            <a:r>
              <a:rPr lang="zh-CN" altLang="en-US" sz="2800" b="1" dirty="0"/>
              <a:t>：是过去几十年最为常见且破坏性极大的一种攻击方法。</a:t>
            </a:r>
            <a:endParaRPr lang="en-US" altLang="zh-CN" sz="2800" b="1" dirty="0"/>
          </a:p>
          <a:p>
            <a:pPr lvl="1"/>
            <a:r>
              <a:rPr lang="zh-CN" altLang="en-US" sz="2500" b="1" dirty="0"/>
              <a:t>攻击者通过一定的方法将恶意</a:t>
            </a:r>
            <a:r>
              <a:rPr lang="zh-CN" altLang="en-US" sz="2500" b="1" dirty="0" smtClean="0"/>
              <a:t>代码</a:t>
            </a:r>
            <a:r>
              <a:rPr lang="en-US" altLang="zh-CN" sz="2500" b="1" dirty="0" smtClean="0"/>
              <a:t>(</a:t>
            </a:r>
            <a:r>
              <a:rPr lang="en-US" altLang="zh-CN" sz="2500" b="1" dirty="0" err="1" smtClean="0"/>
              <a:t>shellcode</a:t>
            </a:r>
            <a:r>
              <a:rPr lang="en-US" altLang="zh-CN" sz="2500" b="1" dirty="0" smtClean="0"/>
              <a:t>)</a:t>
            </a:r>
            <a:r>
              <a:rPr lang="zh-CN" altLang="en-US" sz="2500" b="1" dirty="0" smtClean="0"/>
              <a:t>注入</a:t>
            </a:r>
            <a:r>
              <a:rPr lang="zh-CN" altLang="en-US" sz="2500" b="1" dirty="0"/>
              <a:t>到用户进程，并通过溢出等手段改变程序的正常的控制流，使程序执行恶意代码从而实现某种攻击目的。</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不可执行位在页表中的实现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3000" b="1" dirty="0">
                <a:latin typeface="Times New Roman" pitchFamily="18" charset="0"/>
                <a:cs typeface="Times New Roman" pitchFamily="18" charset="0"/>
              </a:rPr>
              <a:t>页表的结构</a:t>
            </a:r>
            <a:endParaRPr lang="en-US" altLang="zh-CN" sz="30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页表是一种特殊的数据结构，用于存放逻辑页面和物理页框之间的映射关系</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目前的</a:t>
            </a:r>
            <a:r>
              <a:rPr lang="en-US" altLang="zh-CN" sz="2500" b="1" dirty="0">
                <a:latin typeface="Times New Roman" pitchFamily="18" charset="0"/>
                <a:cs typeface="Times New Roman" pitchFamily="18" charset="0"/>
              </a:rPr>
              <a:t>Linux</a:t>
            </a:r>
            <a:r>
              <a:rPr lang="zh-CN" altLang="en-US" sz="2500" b="1" dirty="0">
                <a:latin typeface="Times New Roman" pitchFamily="18" charset="0"/>
                <a:cs typeface="Times New Roman" pitchFamily="18" charset="0"/>
              </a:rPr>
              <a:t>系统采用四级页表记录虚拟内存页和物理页框的映射关系</a:t>
            </a:r>
            <a:endParaRPr lang="en-US" altLang="zh-CN" sz="2500" b="1" dirty="0">
              <a:latin typeface="Times New Roman" pitchFamily="18" charset="0"/>
              <a:cs typeface="Times New Roman" pitchFamily="18" charset="0"/>
            </a:endParaRPr>
          </a:p>
          <a:p>
            <a:pPr lvl="1"/>
            <a:r>
              <a:rPr lang="zh-CN" altLang="en-US" sz="2500" b="1" dirty="0">
                <a:latin typeface="Times New Roman" pitchFamily="18" charset="0"/>
                <a:cs typeface="Times New Roman" pitchFamily="18" charset="0"/>
              </a:rPr>
              <a:t>四级页表通常包括：</a:t>
            </a:r>
            <a:endParaRPr lang="en-US" altLang="zh-CN" sz="25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页全局目录（</a:t>
            </a:r>
            <a:r>
              <a:rPr lang="en-US" altLang="zh-CN" sz="2200" b="1" dirty="0">
                <a:latin typeface="Times New Roman" pitchFamily="18" charset="0"/>
                <a:cs typeface="Times New Roman" pitchFamily="18" charset="0"/>
              </a:rPr>
              <a:t>PGD</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Page Global Directory</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页上级目录（</a:t>
            </a:r>
            <a:r>
              <a:rPr lang="en-US" altLang="zh-CN" sz="2200" b="1" dirty="0">
                <a:latin typeface="Times New Roman" pitchFamily="18" charset="0"/>
                <a:cs typeface="Times New Roman" pitchFamily="18" charset="0"/>
              </a:rPr>
              <a:t>PUD </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Page</a:t>
            </a:r>
            <a:r>
              <a:rPr lang="zh-CN" altLang="en-US" sz="2200" b="1" dirty="0">
                <a:latin typeface="Times New Roman" pitchFamily="18" charset="0"/>
                <a:cs typeface="Times New Roman" pitchFamily="18" charset="0"/>
              </a:rPr>
              <a:t> </a:t>
            </a:r>
            <a:r>
              <a:rPr lang="en-US" altLang="zh-CN" sz="2200" b="1" dirty="0">
                <a:latin typeface="Times New Roman" pitchFamily="18" charset="0"/>
                <a:cs typeface="Times New Roman" pitchFamily="18" charset="0"/>
              </a:rPr>
              <a:t>Upper</a:t>
            </a:r>
            <a:r>
              <a:rPr lang="zh-CN" altLang="en-US" sz="2200" b="1" dirty="0">
                <a:latin typeface="Times New Roman" pitchFamily="18" charset="0"/>
                <a:cs typeface="Times New Roman" pitchFamily="18" charset="0"/>
              </a:rPr>
              <a:t> </a:t>
            </a:r>
            <a:r>
              <a:rPr lang="en-US" altLang="zh-CN" sz="2200" b="1" dirty="0">
                <a:latin typeface="Times New Roman" pitchFamily="18" charset="0"/>
                <a:cs typeface="Times New Roman" pitchFamily="18" charset="0"/>
              </a:rPr>
              <a:t>Directory</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页中间目录（</a:t>
            </a:r>
            <a:r>
              <a:rPr lang="en-US" altLang="zh-CN" sz="2200" b="1" dirty="0">
                <a:latin typeface="Times New Roman" pitchFamily="18" charset="0"/>
                <a:cs typeface="Times New Roman" pitchFamily="18" charset="0"/>
              </a:rPr>
              <a:t>PMD </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Page Middle Directory</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lvl="2"/>
            <a:r>
              <a:rPr lang="zh-CN" altLang="en-US" sz="2200" b="1" dirty="0">
                <a:latin typeface="Times New Roman" pitchFamily="18" charset="0"/>
                <a:cs typeface="Times New Roman" pitchFamily="18" charset="0"/>
              </a:rPr>
              <a:t>页面表（</a:t>
            </a:r>
            <a:r>
              <a:rPr lang="en-US" altLang="zh-CN" sz="2200" b="1" dirty="0">
                <a:latin typeface="Times New Roman" pitchFamily="18" charset="0"/>
                <a:cs typeface="Times New Roman" pitchFamily="18" charset="0"/>
              </a:rPr>
              <a:t>PTE </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Page Table Entry</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不可执行位在页表中的实现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对于四级页表，各级页表之间的逻辑关系如图所示：</a:t>
            </a:r>
            <a:endParaRPr lang="en-US" altLang="zh-CN" sz="2800" b="1" dirty="0">
              <a:latin typeface="+mn-ea"/>
            </a:endParaRPr>
          </a:p>
          <a:p>
            <a:pPr lvl="1"/>
            <a:r>
              <a:rPr lang="zh-CN" altLang="en-US" sz="2400" b="1" dirty="0"/>
              <a:t>对于一个给定的线性地址，这个地址会被分割成五个部分，前四部分依次对应各级页表，最后一部分对应页内</a:t>
            </a:r>
            <a:r>
              <a:rPr lang="zh-CN" altLang="en-US" sz="2400" b="1" dirty="0" smtClean="0"/>
              <a:t>偏移。</a:t>
            </a:r>
            <a:endParaRPr lang="en-US" altLang="zh-CN" sz="2400" b="1" dirty="0"/>
          </a:p>
          <a:p>
            <a:pPr lvl="1"/>
            <a:endParaRPr lang="en-US" altLang="zh-CN" sz="2500" b="1" dirty="0">
              <a:latin typeface="+mn-ea"/>
            </a:endParaRPr>
          </a:p>
          <a:p>
            <a:pPr lvl="1"/>
            <a:endParaRPr lang="en-US" altLang="zh-CN" sz="1700" b="1" dirty="0"/>
          </a:p>
        </p:txBody>
      </p:sp>
      <p:pic>
        <p:nvPicPr>
          <p:cNvPr id="2050" name="Picture 2" descr="20151025115956414.jpg (500×286)"/>
          <p:cNvPicPr>
            <a:picLocks noChangeAspect="1" noChangeArrowheads="1"/>
          </p:cNvPicPr>
          <p:nvPr/>
        </p:nvPicPr>
        <p:blipFill>
          <a:blip r:embed="rId3">
            <a:extLst>
              <a:ext uri="{BEBA8EAE-BF5A-486C-A8C5-ECC9F3942E4B}">
                <a14:imgProps xmlns="" xmlns:a14="http://schemas.microsoft.com/office/drawing/2010/main">
                  <a14:imgLayer r:embed="rId4">
                    <a14:imgEffect>
                      <a14:sharpenSoften amount="50000"/>
                    </a14:imgEffect>
                  </a14:imgLayer>
                </a14:imgProps>
              </a:ext>
              <a:ext uri="{28A0092B-C50C-407E-A947-70E740481C1C}">
                <a14:useLocalDpi xmlns="" xmlns:a14="http://schemas.microsoft.com/office/drawing/2010/main" val="0"/>
              </a:ext>
            </a:extLst>
          </a:blip>
          <a:srcRect/>
          <a:stretch>
            <a:fillRect/>
          </a:stretch>
        </p:blipFill>
        <p:spPr bwMode="auto">
          <a:xfrm>
            <a:off x="3851920" y="3892154"/>
            <a:ext cx="4729365" cy="2705197"/>
          </a:xfrm>
          <a:prstGeom prst="rect">
            <a:avLst/>
          </a:prstGeom>
          <a:noFill/>
          <a:extLst>
            <a:ext uri="{909E8E84-426E-40DD-AFC4-6F175D3DCCD1}">
              <a14:hiddenFill xmlns="" xmlns:a14="http://schemas.microsoft.com/office/drawing/2010/main">
                <a:solidFill>
                  <a:srgbClr val="FFFFFF"/>
                </a:solidFill>
              </a14:hiddenFill>
            </a:ext>
          </a:extLst>
        </p:spPr>
      </p:pic>
      <p:sp>
        <p:nvSpPr>
          <p:cNvPr id="59" name="文本框 58"/>
          <p:cNvSpPr txBox="1"/>
          <p:nvPr/>
        </p:nvSpPr>
        <p:spPr>
          <a:xfrm>
            <a:off x="457200" y="3645024"/>
            <a:ext cx="3610744" cy="3120854"/>
          </a:xfrm>
          <a:prstGeom prst="rect">
            <a:avLst/>
          </a:prstGeom>
          <a:noFill/>
        </p:spPr>
        <p:txBody>
          <a:bodyPr wrap="square" rtlCol="0">
            <a:spAutoFit/>
          </a:bodyPr>
          <a:lstStyle/>
          <a:p>
            <a:pPr marL="640080" lvl="1" indent="-274320">
              <a:spcBef>
                <a:spcPct val="20000"/>
              </a:spcBef>
              <a:buClr>
                <a:schemeClr val="accent1"/>
              </a:buClr>
              <a:buSzPct val="80000"/>
              <a:buFont typeface="Wingdings 2"/>
              <a:buChar char=""/>
            </a:pPr>
            <a:r>
              <a:rPr lang="zh-CN" altLang="en-US" sz="2400" b="1" dirty="0"/>
              <a:t>页全局目录由控制寄存器</a:t>
            </a:r>
            <a:r>
              <a:rPr lang="en-US" altLang="zh-CN" sz="2400" b="1" dirty="0"/>
              <a:t>CR3</a:t>
            </a:r>
            <a:r>
              <a:rPr lang="zh-CN" altLang="en-US" sz="2400" b="1" dirty="0" smtClean="0"/>
              <a:t>索引。</a:t>
            </a:r>
            <a:endParaRPr lang="en-US" altLang="zh-CN" sz="2400" b="1" dirty="0"/>
          </a:p>
          <a:p>
            <a:pPr marL="640080" lvl="1" indent="-274320">
              <a:spcBef>
                <a:spcPct val="20000"/>
              </a:spcBef>
              <a:buClr>
                <a:schemeClr val="accent1"/>
              </a:buClr>
              <a:buSzPct val="80000"/>
              <a:buFont typeface="Wingdings 2"/>
              <a:buChar char=""/>
            </a:pPr>
            <a:r>
              <a:rPr lang="zh-CN" altLang="en-US" sz="2400" b="1" dirty="0"/>
              <a:t>各部分地址索引对应页目录表中页目录项相对于基址的偏移，这个得到的页目录项指向下一级页表的基址，</a:t>
            </a:r>
            <a:r>
              <a:rPr lang="zh-CN" altLang="en-US" sz="2400" b="1" dirty="0" smtClean="0"/>
              <a:t>以此类推。</a:t>
            </a:r>
            <a:endParaRPr lang="zh-CN" altLang="en-US" sz="2400" b="1" dirty="0"/>
          </a:p>
        </p:txBody>
      </p:sp>
    </p:spTree>
    <p:extLst>
      <p:ext uri="{BB962C8B-B14F-4D97-AF65-F5344CB8AC3E}">
        <p14:creationId xmlns="" xmlns:p14="http://schemas.microsoft.com/office/powerpoint/2010/main" val="41645319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不可执行位在页表中的实现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各级页表中的页表项可以统一的用下图进行表示</a:t>
            </a:r>
            <a:endParaRPr lang="en-US" altLang="zh-CN" sz="2800" b="1" dirty="0">
              <a:latin typeface="+mn-ea"/>
            </a:endParaRPr>
          </a:p>
          <a:p>
            <a:pPr lvl="1"/>
            <a:r>
              <a:rPr lang="zh-CN" altLang="en-US" b="1" dirty="0">
                <a:latin typeface="+mn-ea"/>
              </a:rPr>
              <a:t>各级页表的页表项最高位既是不可执行位，该位置</a:t>
            </a:r>
            <a:r>
              <a:rPr lang="en-US" altLang="zh-CN" b="1" dirty="0">
                <a:latin typeface="+mn-ea"/>
              </a:rPr>
              <a:t>1</a:t>
            </a:r>
            <a:r>
              <a:rPr lang="zh-CN" altLang="en-US" b="1" dirty="0">
                <a:latin typeface="+mn-ea"/>
              </a:rPr>
              <a:t>表示对应的物理页面不可</a:t>
            </a:r>
            <a:r>
              <a:rPr lang="zh-CN" altLang="en-US" b="1" dirty="0" smtClean="0">
                <a:latin typeface="+mn-ea"/>
              </a:rPr>
              <a:t>执行。</a:t>
            </a:r>
            <a:endParaRPr lang="en-US" altLang="zh-CN" b="1" dirty="0">
              <a:latin typeface="+mn-ea"/>
            </a:endParaRPr>
          </a:p>
          <a:p>
            <a:pPr lvl="1"/>
            <a:r>
              <a:rPr lang="zh-CN" altLang="en-US" b="1" dirty="0">
                <a:latin typeface="+mn-ea"/>
              </a:rPr>
              <a:t>一个页面的各级页表项中，如果有任意一级的</a:t>
            </a:r>
            <a:r>
              <a:rPr lang="en-US" altLang="zh-CN" b="1" dirty="0">
                <a:latin typeface="+mn-ea"/>
              </a:rPr>
              <a:t>NX</a:t>
            </a:r>
            <a:r>
              <a:rPr lang="zh-CN" altLang="en-US" b="1" dirty="0">
                <a:latin typeface="+mn-ea"/>
              </a:rPr>
              <a:t>位置</a:t>
            </a:r>
            <a:r>
              <a:rPr lang="en-US" altLang="zh-CN" b="1" dirty="0">
                <a:latin typeface="+mn-ea"/>
              </a:rPr>
              <a:t>1</a:t>
            </a:r>
            <a:r>
              <a:rPr lang="zh-CN" altLang="en-US" b="1" dirty="0">
                <a:latin typeface="+mn-ea"/>
              </a:rPr>
              <a:t>，那么这个页面不可执行。换言之，可执行页面的各级页表项</a:t>
            </a:r>
            <a:r>
              <a:rPr lang="en-US" altLang="zh-CN" b="1" dirty="0">
                <a:latin typeface="+mn-ea"/>
              </a:rPr>
              <a:t>NX</a:t>
            </a:r>
            <a:r>
              <a:rPr lang="zh-CN" altLang="en-US" b="1" dirty="0">
                <a:latin typeface="+mn-ea"/>
              </a:rPr>
              <a:t>位均为</a:t>
            </a:r>
            <a:r>
              <a:rPr lang="en-US" altLang="zh-CN" b="1" dirty="0" smtClean="0">
                <a:latin typeface="+mn-ea"/>
              </a:rPr>
              <a:t>0</a:t>
            </a:r>
            <a:r>
              <a:rPr lang="zh-CN" altLang="en-US" b="1" dirty="0" smtClean="0">
                <a:latin typeface="+mn-ea"/>
              </a:rPr>
              <a:t>。</a:t>
            </a:r>
            <a:endParaRPr lang="en-US" altLang="zh-CN" b="1" dirty="0"/>
          </a:p>
          <a:p>
            <a:pPr lvl="1"/>
            <a:endParaRPr lang="en-US" altLang="zh-CN" sz="2500" b="1" dirty="0">
              <a:latin typeface="+mn-ea"/>
            </a:endParaRPr>
          </a:p>
          <a:p>
            <a:pPr lvl="1"/>
            <a:endParaRPr lang="en-US" altLang="zh-CN" sz="1700" b="1" dirty="0"/>
          </a:p>
        </p:txBody>
      </p:sp>
      <p:pic>
        <p:nvPicPr>
          <p:cNvPr id="6" name="内容占位符 6"/>
          <p:cNvPicPr>
            <a:picLocks noChangeAspect="1"/>
          </p:cNvPicPr>
          <p:nvPr/>
        </p:nvPicPr>
        <p:blipFill>
          <a:blip r:embed="rId3"/>
          <a:stretch>
            <a:fillRect/>
          </a:stretch>
        </p:blipFill>
        <p:spPr>
          <a:xfrm>
            <a:off x="2771800" y="4216239"/>
            <a:ext cx="6267734" cy="2554101"/>
          </a:xfrm>
          <a:prstGeom prst="rect">
            <a:avLst/>
          </a:prstGeom>
        </p:spPr>
      </p:pic>
    </p:spTree>
    <p:extLst>
      <p:ext uri="{BB962C8B-B14F-4D97-AF65-F5344CB8AC3E}">
        <p14:creationId xmlns="" xmlns:p14="http://schemas.microsoft.com/office/powerpoint/2010/main" val="690743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normAutofit/>
          </a:bodyPr>
          <a:lstStyle/>
          <a:p>
            <a:pPr>
              <a:spcBef>
                <a:spcPts val="0"/>
              </a:spcBef>
              <a:spcAft>
                <a:spcPts val="3600"/>
              </a:spcAft>
            </a:pPr>
            <a:r>
              <a:rPr lang="zh-CN" altLang="en-US" sz="4400" dirty="0"/>
              <a:t>不可执行位在处理器中的实现</a:t>
            </a:r>
            <a:endParaRPr lang="en-US" altLang="zh-CN" sz="4400" dirty="0">
              <a:latin typeface="Times New Roman" panose="02020603050405020304" pitchFamily="18" charset="0"/>
            </a:endParaRPr>
          </a:p>
        </p:txBody>
      </p:sp>
      <p:graphicFrame>
        <p:nvGraphicFramePr>
          <p:cNvPr id="4" name="内容占位符 12"/>
          <p:cNvGraphicFramePr>
            <a:graphicFrameLocks/>
          </p:cNvGraphicFramePr>
          <p:nvPr>
            <p:extLst>
              <p:ext uri="{D42A27DB-BD31-4B8C-83A1-F6EECF244321}">
                <p14:modId xmlns="" xmlns:p14="http://schemas.microsoft.com/office/powerpoint/2010/main" val="3033875319"/>
              </p:ext>
            </p:extLst>
          </p:nvPr>
        </p:nvGraphicFramePr>
        <p:xfrm>
          <a:off x="6835824" y="1751352"/>
          <a:ext cx="1696616" cy="4820920"/>
        </p:xfrm>
        <a:graphic>
          <a:graphicData uri="http://schemas.openxmlformats.org/drawingml/2006/table">
            <a:tbl>
              <a:tblPr firstRow="1" bandRow="1">
                <a:tableStyleId>{5C22544A-7EE6-4342-B048-85BDC9FD1C3A}</a:tableStyleId>
              </a:tblPr>
              <a:tblGrid>
                <a:gridCol w="1696616">
                  <a:extLst>
                    <a:ext uri="{9D8B030D-6E8A-4147-A177-3AD203B41FA5}">
                      <a16:colId xmlns="" xmlns:a16="http://schemas.microsoft.com/office/drawing/2014/main" val="143598911"/>
                    </a:ext>
                  </a:extLst>
                </a:gridCol>
              </a:tblGrid>
              <a:tr h="370840">
                <a:tc>
                  <a:txBody>
                    <a:bodyPr/>
                    <a:lstStyle/>
                    <a:p>
                      <a:endParaRPr lang="zh-CN" altLang="en-US" dirty="0"/>
                    </a:p>
                  </a:txBody>
                  <a:tcPr/>
                </a:tc>
                <a:extLst>
                  <a:ext uri="{0D108BD9-81ED-4DB2-BD59-A6C34878D82A}">
                    <a16:rowId xmlns="" xmlns:a16="http://schemas.microsoft.com/office/drawing/2014/main" val="1360499041"/>
                  </a:ext>
                </a:extLst>
              </a:tr>
              <a:tr h="370840">
                <a:tc>
                  <a:txBody>
                    <a:bodyPr/>
                    <a:lstStyle/>
                    <a:p>
                      <a:endParaRPr lang="zh-CN" altLang="en-US"/>
                    </a:p>
                  </a:txBody>
                  <a:tcPr/>
                </a:tc>
                <a:extLst>
                  <a:ext uri="{0D108BD9-81ED-4DB2-BD59-A6C34878D82A}">
                    <a16:rowId xmlns="" xmlns:a16="http://schemas.microsoft.com/office/drawing/2014/main" val="3309868654"/>
                  </a:ext>
                </a:extLst>
              </a:tr>
              <a:tr h="370840">
                <a:tc>
                  <a:txBody>
                    <a:bodyPr/>
                    <a:lstStyle/>
                    <a:p>
                      <a:endParaRPr lang="zh-CN" altLang="en-US"/>
                    </a:p>
                  </a:txBody>
                  <a:tcPr/>
                </a:tc>
                <a:extLst>
                  <a:ext uri="{0D108BD9-81ED-4DB2-BD59-A6C34878D82A}">
                    <a16:rowId xmlns="" xmlns:a16="http://schemas.microsoft.com/office/drawing/2014/main" val="92950238"/>
                  </a:ext>
                </a:extLst>
              </a:tr>
              <a:tr h="370840">
                <a:tc>
                  <a:txBody>
                    <a:bodyPr/>
                    <a:lstStyle/>
                    <a:p>
                      <a:endParaRPr lang="zh-CN" altLang="en-US"/>
                    </a:p>
                  </a:txBody>
                  <a:tcPr/>
                </a:tc>
                <a:extLst>
                  <a:ext uri="{0D108BD9-81ED-4DB2-BD59-A6C34878D82A}">
                    <a16:rowId xmlns="" xmlns:a16="http://schemas.microsoft.com/office/drawing/2014/main" val="242884558"/>
                  </a:ext>
                </a:extLst>
              </a:tr>
              <a:tr h="370840">
                <a:tc>
                  <a:txBody>
                    <a:bodyPr/>
                    <a:lstStyle/>
                    <a:p>
                      <a:endParaRPr lang="zh-CN" altLang="en-US"/>
                    </a:p>
                  </a:txBody>
                  <a:tcPr/>
                </a:tc>
                <a:extLst>
                  <a:ext uri="{0D108BD9-81ED-4DB2-BD59-A6C34878D82A}">
                    <a16:rowId xmlns="" xmlns:a16="http://schemas.microsoft.com/office/drawing/2014/main" val="1072621618"/>
                  </a:ext>
                </a:extLst>
              </a:tr>
              <a:tr h="370840">
                <a:tc>
                  <a:txBody>
                    <a:bodyPr/>
                    <a:lstStyle/>
                    <a:p>
                      <a:endParaRPr lang="zh-CN" altLang="en-US"/>
                    </a:p>
                  </a:txBody>
                  <a:tcPr/>
                </a:tc>
                <a:extLst>
                  <a:ext uri="{0D108BD9-81ED-4DB2-BD59-A6C34878D82A}">
                    <a16:rowId xmlns="" xmlns:a16="http://schemas.microsoft.com/office/drawing/2014/main" val="4028790352"/>
                  </a:ext>
                </a:extLst>
              </a:tr>
              <a:tr h="370840">
                <a:tc>
                  <a:txBody>
                    <a:bodyPr/>
                    <a:lstStyle/>
                    <a:p>
                      <a:endParaRPr lang="zh-CN" altLang="en-US"/>
                    </a:p>
                  </a:txBody>
                  <a:tcPr/>
                </a:tc>
                <a:extLst>
                  <a:ext uri="{0D108BD9-81ED-4DB2-BD59-A6C34878D82A}">
                    <a16:rowId xmlns="" xmlns:a16="http://schemas.microsoft.com/office/drawing/2014/main" val="590858571"/>
                  </a:ext>
                </a:extLst>
              </a:tr>
              <a:tr h="370840">
                <a:tc>
                  <a:txBody>
                    <a:bodyPr/>
                    <a:lstStyle/>
                    <a:p>
                      <a:endParaRPr lang="zh-CN" altLang="en-US" dirty="0"/>
                    </a:p>
                  </a:txBody>
                  <a:tcPr/>
                </a:tc>
                <a:extLst>
                  <a:ext uri="{0D108BD9-81ED-4DB2-BD59-A6C34878D82A}">
                    <a16:rowId xmlns="" xmlns:a16="http://schemas.microsoft.com/office/drawing/2014/main" val="4176841720"/>
                  </a:ext>
                </a:extLst>
              </a:tr>
              <a:tr h="370840">
                <a:tc>
                  <a:txBody>
                    <a:bodyPr/>
                    <a:lstStyle/>
                    <a:p>
                      <a:endParaRPr lang="zh-CN" altLang="en-US" dirty="0"/>
                    </a:p>
                  </a:txBody>
                  <a:tcPr/>
                </a:tc>
                <a:extLst>
                  <a:ext uri="{0D108BD9-81ED-4DB2-BD59-A6C34878D82A}">
                    <a16:rowId xmlns="" xmlns:a16="http://schemas.microsoft.com/office/drawing/2014/main" val="3279066797"/>
                  </a:ext>
                </a:extLst>
              </a:tr>
              <a:tr h="370840">
                <a:tc>
                  <a:txBody>
                    <a:bodyPr/>
                    <a:lstStyle/>
                    <a:p>
                      <a:endParaRPr lang="zh-CN" altLang="en-US" dirty="0"/>
                    </a:p>
                  </a:txBody>
                  <a:tcPr/>
                </a:tc>
                <a:extLst>
                  <a:ext uri="{0D108BD9-81ED-4DB2-BD59-A6C34878D82A}">
                    <a16:rowId xmlns="" xmlns:a16="http://schemas.microsoft.com/office/drawing/2014/main" val="3626465794"/>
                  </a:ext>
                </a:extLst>
              </a:tr>
              <a:tr h="370840">
                <a:tc>
                  <a:txBody>
                    <a:bodyPr/>
                    <a:lstStyle/>
                    <a:p>
                      <a:pPr algn="ctr"/>
                      <a:r>
                        <a:rPr lang="en-US" altLang="zh-CN" dirty="0"/>
                        <a:t>…</a:t>
                      </a:r>
                      <a:endParaRPr lang="zh-CN" altLang="en-US" dirty="0"/>
                    </a:p>
                  </a:txBody>
                  <a:tcPr anchor="ctr">
                    <a:noFill/>
                  </a:tcPr>
                </a:tc>
                <a:extLst>
                  <a:ext uri="{0D108BD9-81ED-4DB2-BD59-A6C34878D82A}">
                    <a16:rowId xmlns="" xmlns:a16="http://schemas.microsoft.com/office/drawing/2014/main" val="3918976403"/>
                  </a:ext>
                </a:extLst>
              </a:tr>
              <a:tr h="370840">
                <a:tc>
                  <a:txBody>
                    <a:bodyPr/>
                    <a:lstStyle/>
                    <a:p>
                      <a:endParaRPr lang="zh-CN" altLang="en-US" dirty="0"/>
                    </a:p>
                  </a:txBody>
                  <a:tcPr/>
                </a:tc>
                <a:extLst>
                  <a:ext uri="{0D108BD9-81ED-4DB2-BD59-A6C34878D82A}">
                    <a16:rowId xmlns="" xmlns:a16="http://schemas.microsoft.com/office/drawing/2014/main" val="3240736838"/>
                  </a:ext>
                </a:extLst>
              </a:tr>
              <a:tr h="370840">
                <a:tc>
                  <a:txBody>
                    <a:bodyPr/>
                    <a:lstStyle/>
                    <a:p>
                      <a:endParaRPr lang="zh-CN" altLang="en-US" dirty="0"/>
                    </a:p>
                  </a:txBody>
                  <a:tcPr/>
                </a:tc>
                <a:extLst>
                  <a:ext uri="{0D108BD9-81ED-4DB2-BD59-A6C34878D82A}">
                    <a16:rowId xmlns="" xmlns:a16="http://schemas.microsoft.com/office/drawing/2014/main" val="1217039934"/>
                  </a:ext>
                </a:extLst>
              </a:tr>
            </a:tbl>
          </a:graphicData>
        </a:graphic>
      </p:graphicFrame>
      <p:sp>
        <p:nvSpPr>
          <p:cNvPr id="5" name="矩形 4"/>
          <p:cNvSpPr/>
          <p:nvPr/>
        </p:nvSpPr>
        <p:spPr>
          <a:xfrm>
            <a:off x="323528" y="3451320"/>
            <a:ext cx="4680520" cy="1752800"/>
          </a:xfrm>
          <a:prstGeom prst="rect">
            <a:avLst/>
          </a:prstGeom>
          <a:solidFill>
            <a:srgbClr val="FECBB8"/>
          </a:solidFill>
          <a:ln>
            <a:solidFill>
              <a:srgbClr val="FECB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611560" y="3081988"/>
            <a:ext cx="1306768" cy="400110"/>
          </a:xfrm>
          <a:prstGeom prst="rect">
            <a:avLst/>
          </a:prstGeom>
          <a:noFill/>
        </p:spPr>
        <p:txBody>
          <a:bodyPr wrap="none" rtlCol="0">
            <a:spAutoFit/>
          </a:bodyPr>
          <a:lstStyle/>
          <a:p>
            <a:r>
              <a:rPr lang="en-US" altLang="zh-CN" sz="2000" b="1" dirty="0"/>
              <a:t>CPU</a:t>
            </a:r>
            <a:r>
              <a:rPr lang="zh-CN" altLang="en-US" sz="2000" b="1" dirty="0"/>
              <a:t>芯片</a:t>
            </a:r>
          </a:p>
        </p:txBody>
      </p:sp>
      <p:sp>
        <p:nvSpPr>
          <p:cNvPr id="7" name="矩形 6"/>
          <p:cNvSpPr/>
          <p:nvPr/>
        </p:nvSpPr>
        <p:spPr>
          <a:xfrm>
            <a:off x="611560" y="3893676"/>
            <a:ext cx="1224136" cy="86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CPU</a:t>
            </a:r>
            <a:endParaRPr lang="zh-CN" altLang="en-US" b="1" dirty="0"/>
          </a:p>
        </p:txBody>
      </p:sp>
      <p:sp>
        <p:nvSpPr>
          <p:cNvPr id="8" name="矩形 7"/>
          <p:cNvSpPr/>
          <p:nvPr/>
        </p:nvSpPr>
        <p:spPr>
          <a:xfrm>
            <a:off x="3419872" y="3893676"/>
            <a:ext cx="1224136" cy="86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MMU</a:t>
            </a:r>
            <a:endParaRPr lang="zh-CN" altLang="en-US" b="1" dirty="0"/>
          </a:p>
        </p:txBody>
      </p:sp>
      <p:cxnSp>
        <p:nvCxnSpPr>
          <p:cNvPr id="9" name="直接箭头连接符 8"/>
          <p:cNvCxnSpPr>
            <a:stCxn id="7" idx="3"/>
            <a:endCxn id="8" idx="1"/>
          </p:cNvCxnSpPr>
          <p:nvPr/>
        </p:nvCxnSpPr>
        <p:spPr>
          <a:xfrm>
            <a:off x="1835696" y="4327720"/>
            <a:ext cx="15841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a:stCxn id="8" idx="3"/>
          </p:cNvCxnSpPr>
          <p:nvPr/>
        </p:nvCxnSpPr>
        <p:spPr>
          <a:xfrm>
            <a:off x="4644008" y="4327720"/>
            <a:ext cx="219181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86848" y="3531906"/>
            <a:ext cx="1217000" cy="707886"/>
          </a:xfrm>
          <a:prstGeom prst="rect">
            <a:avLst/>
          </a:prstGeom>
          <a:noFill/>
        </p:spPr>
        <p:txBody>
          <a:bodyPr wrap="none" rtlCol="0">
            <a:spAutoFit/>
          </a:bodyPr>
          <a:lstStyle/>
          <a:p>
            <a:r>
              <a:rPr lang="zh-CN" altLang="en-US" sz="2000" b="1" dirty="0"/>
              <a:t>虚拟地址</a:t>
            </a:r>
            <a:endParaRPr lang="en-US" altLang="zh-CN" sz="2000" b="1" dirty="0"/>
          </a:p>
          <a:p>
            <a:pPr algn="ctr"/>
            <a:r>
              <a:rPr lang="en-US" altLang="zh-CN" sz="2000" b="1" dirty="0"/>
              <a:t>(VA)</a:t>
            </a:r>
            <a:endParaRPr lang="zh-CN" altLang="en-US" sz="2000" b="1" dirty="0"/>
          </a:p>
        </p:txBody>
      </p:sp>
      <p:sp>
        <p:nvSpPr>
          <p:cNvPr id="12" name="文本框 11"/>
          <p:cNvSpPr txBox="1"/>
          <p:nvPr/>
        </p:nvSpPr>
        <p:spPr>
          <a:xfrm>
            <a:off x="5299216" y="3591720"/>
            <a:ext cx="1217000" cy="707886"/>
          </a:xfrm>
          <a:prstGeom prst="rect">
            <a:avLst/>
          </a:prstGeom>
          <a:noFill/>
        </p:spPr>
        <p:txBody>
          <a:bodyPr wrap="none" rtlCol="0">
            <a:spAutoFit/>
          </a:bodyPr>
          <a:lstStyle/>
          <a:p>
            <a:r>
              <a:rPr lang="zh-CN" altLang="en-US" sz="2000" b="1" dirty="0"/>
              <a:t>物理地址</a:t>
            </a:r>
            <a:endParaRPr lang="en-US" altLang="zh-CN" sz="2000" b="1" dirty="0"/>
          </a:p>
          <a:p>
            <a:pPr algn="ctr"/>
            <a:r>
              <a:rPr lang="en-US" altLang="zh-CN" sz="2000" b="1" dirty="0"/>
              <a:t>(PA)</a:t>
            </a:r>
            <a:endParaRPr lang="zh-CN" altLang="en-US" sz="2000" b="1" dirty="0"/>
          </a:p>
        </p:txBody>
      </p:sp>
      <p:sp>
        <p:nvSpPr>
          <p:cNvPr id="13" name="文本框 12"/>
          <p:cNvSpPr txBox="1"/>
          <p:nvPr/>
        </p:nvSpPr>
        <p:spPr>
          <a:xfrm>
            <a:off x="7359363" y="1382020"/>
            <a:ext cx="649537" cy="369332"/>
          </a:xfrm>
          <a:prstGeom prst="rect">
            <a:avLst/>
          </a:prstGeom>
          <a:noFill/>
        </p:spPr>
        <p:txBody>
          <a:bodyPr wrap="none" rtlCol="0">
            <a:spAutoFit/>
          </a:bodyPr>
          <a:lstStyle/>
          <a:p>
            <a:r>
              <a:rPr lang="zh-CN" altLang="en-US" b="1" dirty="0"/>
              <a:t>主存</a:t>
            </a:r>
          </a:p>
        </p:txBody>
      </p:sp>
      <p:sp>
        <p:nvSpPr>
          <p:cNvPr id="14" name="文本框 13"/>
          <p:cNvSpPr txBox="1"/>
          <p:nvPr/>
        </p:nvSpPr>
        <p:spPr>
          <a:xfrm>
            <a:off x="3427008" y="3472443"/>
            <a:ext cx="1217000" cy="400110"/>
          </a:xfrm>
          <a:prstGeom prst="rect">
            <a:avLst/>
          </a:prstGeom>
          <a:noFill/>
        </p:spPr>
        <p:txBody>
          <a:bodyPr wrap="none" rtlCol="0">
            <a:spAutoFit/>
          </a:bodyPr>
          <a:lstStyle/>
          <a:p>
            <a:r>
              <a:rPr lang="zh-CN" altLang="en-US" sz="2000" b="1" dirty="0"/>
              <a:t>地址翻译</a:t>
            </a:r>
          </a:p>
        </p:txBody>
      </p:sp>
    </p:spTree>
    <p:extLst>
      <p:ext uri="{BB962C8B-B14F-4D97-AF65-F5344CB8AC3E}">
        <p14:creationId xmlns="" xmlns:p14="http://schemas.microsoft.com/office/powerpoint/2010/main" val="121465970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不可执行位在处理器中的实现</a:t>
            </a:r>
          </a:p>
        </p:txBody>
      </p:sp>
      <p:sp>
        <p:nvSpPr>
          <p:cNvPr id="3" name="内容占位符 2"/>
          <p:cNvSpPr>
            <a:spLocks noGrp="1"/>
          </p:cNvSpPr>
          <p:nvPr>
            <p:ph sz="quarter" idx="1"/>
          </p:nvPr>
        </p:nvSpPr>
        <p:spPr>
          <a:xfrm>
            <a:off x="457200" y="1600200"/>
            <a:ext cx="7467600" cy="4900634"/>
          </a:xfrm>
        </p:spPr>
        <p:txBody>
          <a:bodyPr>
            <a:normAutofit lnSpcReduction="10000"/>
          </a:bodyPr>
          <a:lstStyle/>
          <a:p>
            <a:r>
              <a:rPr lang="zh-CN" altLang="en-US" sz="2800" b="1" dirty="0">
                <a:latin typeface="+mn-ea"/>
              </a:rPr>
              <a:t>内存管理单元（</a:t>
            </a:r>
            <a:r>
              <a:rPr lang="en-US" altLang="zh-CN" sz="2800" b="1" dirty="0">
                <a:latin typeface="+mn-ea"/>
              </a:rPr>
              <a:t>MMU</a:t>
            </a:r>
            <a:r>
              <a:rPr lang="zh-CN" altLang="en-US" sz="2800" b="1" dirty="0">
                <a:latin typeface="+mn-ea"/>
              </a:rPr>
              <a:t>）</a:t>
            </a:r>
            <a:endParaRPr lang="en-US" altLang="zh-CN" sz="2800" b="1" dirty="0">
              <a:latin typeface="+mn-ea"/>
            </a:endParaRPr>
          </a:p>
          <a:p>
            <a:pPr lvl="1"/>
            <a:r>
              <a:rPr lang="zh-CN" altLang="en-US" sz="2500" b="1" dirty="0">
                <a:latin typeface="+mn-ea"/>
              </a:rPr>
              <a:t>管理虚拟存储器、物理存储器的控制线路</a:t>
            </a:r>
            <a:endParaRPr lang="en-US" altLang="zh-CN" sz="2500" b="1" dirty="0">
              <a:latin typeface="+mn-ea"/>
            </a:endParaRPr>
          </a:p>
          <a:p>
            <a:pPr lvl="1"/>
            <a:r>
              <a:rPr lang="zh-CN" altLang="en-US" sz="2500" b="1" dirty="0">
                <a:latin typeface="+mn-ea"/>
              </a:rPr>
              <a:t>负责虚拟地址映射为物理地址</a:t>
            </a:r>
            <a:endParaRPr lang="en-US" altLang="zh-CN" sz="2500" b="1" dirty="0">
              <a:latin typeface="+mn-ea"/>
            </a:endParaRPr>
          </a:p>
          <a:p>
            <a:pPr lvl="1"/>
            <a:r>
              <a:rPr lang="zh-CN" altLang="en-US" sz="2500" b="1" dirty="0">
                <a:latin typeface="+mn-ea"/>
              </a:rPr>
              <a:t>提供硬件机制的内存访问授权（</a:t>
            </a:r>
            <a:r>
              <a:rPr lang="zh-CN" altLang="en-US" sz="2500" b="1" dirty="0">
                <a:solidFill>
                  <a:srgbClr val="FF0000"/>
                </a:solidFill>
                <a:latin typeface="+mn-ea"/>
              </a:rPr>
              <a:t>包括检查</a:t>
            </a:r>
            <a:r>
              <a:rPr lang="en-US" altLang="zh-CN" sz="2500" b="1" dirty="0">
                <a:solidFill>
                  <a:srgbClr val="FF0000"/>
                </a:solidFill>
                <a:latin typeface="+mn-ea"/>
              </a:rPr>
              <a:t>NX</a:t>
            </a:r>
            <a:r>
              <a:rPr lang="zh-CN" altLang="en-US" sz="2500" b="1" dirty="0">
                <a:solidFill>
                  <a:srgbClr val="FF0000"/>
                </a:solidFill>
                <a:latin typeface="+mn-ea"/>
              </a:rPr>
              <a:t>位</a:t>
            </a:r>
            <a:r>
              <a:rPr lang="zh-CN" altLang="en-US" sz="2500" b="1" dirty="0">
                <a:latin typeface="+mn-ea"/>
              </a:rPr>
              <a:t>）</a:t>
            </a:r>
            <a:endParaRPr lang="en-US" altLang="zh-CN" sz="2800" b="1" dirty="0">
              <a:latin typeface="+mn-ea"/>
            </a:endParaRPr>
          </a:p>
          <a:p>
            <a:r>
              <a:rPr lang="en-US" altLang="zh-CN" sz="2800" b="1" dirty="0">
                <a:latin typeface="+mn-ea"/>
              </a:rPr>
              <a:t>TLB</a:t>
            </a:r>
            <a:r>
              <a:rPr lang="zh-CN" altLang="en-US" sz="2800" b="1" dirty="0">
                <a:latin typeface="+mn-ea"/>
              </a:rPr>
              <a:t>（</a:t>
            </a:r>
            <a:r>
              <a:rPr lang="en-US" altLang="zh-CN" dirty="0"/>
              <a:t>Translation Lookaside Buffer</a:t>
            </a:r>
            <a:r>
              <a:rPr lang="zh-CN" altLang="en-US" sz="2800" b="1" dirty="0">
                <a:latin typeface="+mn-ea"/>
              </a:rPr>
              <a:t>）</a:t>
            </a:r>
            <a:endParaRPr lang="en-US" altLang="zh-CN" sz="2800" b="1" dirty="0">
              <a:latin typeface="+mn-ea"/>
            </a:endParaRPr>
          </a:p>
          <a:p>
            <a:pPr lvl="1"/>
            <a:r>
              <a:rPr lang="en-US" altLang="zh-CN" sz="2500" b="1" dirty="0">
                <a:latin typeface="+mn-ea"/>
              </a:rPr>
              <a:t>MMU</a:t>
            </a:r>
            <a:r>
              <a:rPr lang="zh-CN" altLang="en-US" sz="2500" b="1" dirty="0">
                <a:latin typeface="+mn-ea"/>
              </a:rPr>
              <a:t>的一个缓冲部件，</a:t>
            </a:r>
            <a:r>
              <a:rPr lang="zh-CN" altLang="en-US" sz="2500" b="1" dirty="0" smtClean="0">
                <a:latin typeface="+mn-ea"/>
              </a:rPr>
              <a:t>相当于页表的</a:t>
            </a:r>
            <a:r>
              <a:rPr lang="en-US" altLang="zh-CN" sz="2500" b="1" dirty="0">
                <a:latin typeface="+mn-ea"/>
              </a:rPr>
              <a:t>Cache</a:t>
            </a:r>
            <a:r>
              <a:rPr lang="zh-CN" altLang="en-US" sz="2500" b="1" dirty="0" smtClean="0">
                <a:latin typeface="+mn-ea"/>
              </a:rPr>
              <a:t>，用于</a:t>
            </a:r>
            <a:r>
              <a:rPr lang="zh-CN" altLang="en-US" sz="2500" b="1" dirty="0">
                <a:latin typeface="+mn-ea"/>
              </a:rPr>
              <a:t>改进虚拟地址到物理地址转换速度的</a:t>
            </a:r>
            <a:r>
              <a:rPr lang="zh-CN" altLang="en-US" sz="2500" b="1" dirty="0" smtClean="0">
                <a:latin typeface="+mn-ea"/>
              </a:rPr>
              <a:t>缓存。</a:t>
            </a:r>
            <a:endParaRPr lang="en-US" altLang="zh-CN" sz="2500" b="1" dirty="0" smtClean="0">
              <a:latin typeface="+mn-ea"/>
            </a:endParaRPr>
          </a:p>
          <a:p>
            <a:pPr lvl="1"/>
            <a:r>
              <a:rPr lang="zh-CN" altLang="en-US" sz="2500" b="1" dirty="0" smtClean="0">
                <a:latin typeface="+mn-ea"/>
              </a:rPr>
              <a:t>一般分为</a:t>
            </a:r>
            <a:r>
              <a:rPr lang="en-US" altLang="zh-CN" sz="2500" b="1" dirty="0" smtClean="0">
                <a:latin typeface="+mn-ea"/>
              </a:rPr>
              <a:t>ITLB</a:t>
            </a:r>
            <a:r>
              <a:rPr lang="zh-CN" altLang="en-US" sz="2500" b="1" dirty="0" smtClean="0">
                <a:latin typeface="+mn-ea"/>
              </a:rPr>
              <a:t>（指令）和</a:t>
            </a:r>
            <a:r>
              <a:rPr lang="en-US" altLang="zh-CN" sz="2500" b="1" dirty="0" smtClean="0">
                <a:latin typeface="+mn-ea"/>
              </a:rPr>
              <a:t>DTLB</a:t>
            </a:r>
            <a:r>
              <a:rPr lang="zh-CN" altLang="en-US" sz="2500" b="1" dirty="0" smtClean="0">
                <a:latin typeface="+mn-ea"/>
              </a:rPr>
              <a:t>（数据）。</a:t>
            </a:r>
            <a:endParaRPr lang="en-US" altLang="zh-CN" sz="2500" b="1" dirty="0">
              <a:latin typeface="+mn-ea"/>
            </a:endParaRPr>
          </a:p>
          <a:p>
            <a:pPr lvl="1"/>
            <a:r>
              <a:rPr lang="zh-CN" altLang="en-US" sz="2500" b="1" dirty="0">
                <a:latin typeface="+mn-ea"/>
              </a:rPr>
              <a:t>每一行都保存着一个由单个页表项组成的块，</a:t>
            </a:r>
            <a:r>
              <a:rPr lang="zh-CN" altLang="en-US" sz="2500" b="1" dirty="0" smtClean="0">
                <a:latin typeface="+mn-ea"/>
              </a:rPr>
              <a:t>当发生页缺失</a:t>
            </a:r>
            <a:r>
              <a:rPr lang="zh-CN" altLang="en-US" sz="2500" b="1" dirty="0">
                <a:latin typeface="+mn-ea"/>
              </a:rPr>
              <a:t>时，需要从内存中查询页表进行</a:t>
            </a:r>
            <a:r>
              <a:rPr lang="zh-CN" altLang="en-US" sz="2500" b="1" dirty="0" smtClean="0">
                <a:latin typeface="+mn-ea"/>
              </a:rPr>
              <a:t>填充。</a:t>
            </a:r>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不可执行位在处理器中的实现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en-US" altLang="zh-CN" sz="2800" b="1" dirty="0" smtClean="0">
                <a:latin typeface="+mn-ea"/>
              </a:rPr>
              <a:t>CPU</a:t>
            </a:r>
            <a:r>
              <a:rPr lang="zh-CN" altLang="en-US" sz="2800" b="1" dirty="0" smtClean="0">
                <a:latin typeface="+mn-ea"/>
              </a:rPr>
              <a:t>的取</a:t>
            </a:r>
            <a:r>
              <a:rPr lang="zh-CN" altLang="en-US" sz="2800" b="1" dirty="0">
                <a:latin typeface="+mn-ea"/>
              </a:rPr>
              <a:t>指通过虚拟地址进行，需由</a:t>
            </a:r>
            <a:r>
              <a:rPr lang="en-US" altLang="zh-CN" sz="2800" b="1" dirty="0">
                <a:latin typeface="+mn-ea"/>
              </a:rPr>
              <a:t>MMU</a:t>
            </a:r>
            <a:r>
              <a:rPr lang="zh-CN" altLang="en-US" sz="2800" b="1" dirty="0" smtClean="0">
                <a:latin typeface="+mn-ea"/>
              </a:rPr>
              <a:t>将指令的虚拟地址</a:t>
            </a:r>
            <a:r>
              <a:rPr lang="zh-CN" altLang="en-US" sz="2800" b="1" dirty="0">
                <a:latin typeface="+mn-ea"/>
              </a:rPr>
              <a:t>转换为物理</a:t>
            </a:r>
            <a:r>
              <a:rPr lang="zh-CN" altLang="en-US" sz="2800" b="1" dirty="0" smtClean="0">
                <a:latin typeface="+mn-ea"/>
              </a:rPr>
              <a:t>地址。</a:t>
            </a:r>
            <a:endParaRPr lang="en-US" altLang="zh-CN" sz="2800" b="1" dirty="0">
              <a:latin typeface="+mn-ea"/>
            </a:endParaRPr>
          </a:p>
          <a:p>
            <a:r>
              <a:rPr lang="zh-CN" altLang="en-US" sz="2800" b="1" dirty="0">
                <a:latin typeface="+mn-ea"/>
              </a:rPr>
              <a:t>地址转换过程中，如果</a:t>
            </a:r>
            <a:r>
              <a:rPr lang="en-US" altLang="zh-CN" sz="2800" b="1" dirty="0">
                <a:latin typeface="+mn-ea"/>
              </a:rPr>
              <a:t>ITLB</a:t>
            </a:r>
            <a:r>
              <a:rPr lang="zh-CN" altLang="en-US" sz="2800" b="1" dirty="0">
                <a:latin typeface="+mn-ea"/>
              </a:rPr>
              <a:t>发生缺失，将会从页表中查找对应的</a:t>
            </a:r>
            <a:r>
              <a:rPr lang="zh-CN" altLang="en-US" sz="2800" b="1" dirty="0" smtClean="0">
                <a:latin typeface="+mn-ea"/>
              </a:rPr>
              <a:t>页表项。</a:t>
            </a:r>
            <a:endParaRPr lang="en-US" altLang="zh-CN" sz="2800" b="1" dirty="0">
              <a:latin typeface="+mn-ea"/>
            </a:endParaRPr>
          </a:p>
          <a:p>
            <a:r>
              <a:rPr lang="zh-CN" altLang="en-US" sz="2800" b="1" dirty="0">
                <a:latin typeface="+mn-ea"/>
              </a:rPr>
              <a:t>从页表取出页表项后，如果该项的不可执行位被置位，那么从这个页面读取指令将会产生页错误。否则将页表项装入</a:t>
            </a:r>
            <a:r>
              <a:rPr lang="en-US" altLang="zh-CN" sz="2800" b="1" dirty="0">
                <a:latin typeface="+mn-ea"/>
              </a:rPr>
              <a:t>ITLB</a:t>
            </a:r>
            <a:r>
              <a:rPr lang="zh-CN" altLang="en-US" sz="2800" b="1" dirty="0">
                <a:latin typeface="+mn-ea"/>
              </a:rPr>
              <a:t>，继续</a:t>
            </a:r>
            <a:r>
              <a:rPr lang="zh-CN" altLang="en-US" sz="2800" b="1" dirty="0" smtClean="0">
                <a:latin typeface="+mn-ea"/>
              </a:rPr>
              <a:t>执行。</a:t>
            </a:r>
            <a:endParaRPr lang="en-US" altLang="zh-CN" sz="2800" b="1" dirty="0">
              <a:latin typeface="+mn-ea"/>
            </a:endParaRPr>
          </a:p>
          <a:p>
            <a:r>
              <a:rPr lang="zh-CN" altLang="en-US" sz="2800" b="1" dirty="0">
                <a:latin typeface="+mn-ea"/>
              </a:rPr>
              <a:t>不可执行位页错误会在任何特权级产生。</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不可执行位在处理器中的实现</a:t>
            </a:r>
          </a:p>
        </p:txBody>
      </p:sp>
      <p:sp>
        <p:nvSpPr>
          <p:cNvPr id="5" name="内容占位符 4"/>
          <p:cNvSpPr>
            <a:spLocks noGrp="1"/>
          </p:cNvSpPr>
          <p:nvPr>
            <p:ph sz="quarter" idx="1"/>
          </p:nvPr>
        </p:nvSpPr>
        <p:spPr/>
        <p:txBody>
          <a:bodyPr/>
          <a:lstStyle/>
          <a:p>
            <a:r>
              <a:rPr lang="zh-CN" altLang="en-US" sz="2800" b="1" dirty="0">
                <a:latin typeface="+mn-ea"/>
              </a:rPr>
              <a:t>程序执行时，</a:t>
            </a:r>
            <a:r>
              <a:rPr lang="en-US" altLang="zh-CN" sz="2800" b="1" dirty="0">
                <a:latin typeface="+mn-ea"/>
              </a:rPr>
              <a:t>CPU</a:t>
            </a:r>
            <a:r>
              <a:rPr lang="zh-CN" altLang="en-US" sz="2800" b="1" dirty="0">
                <a:latin typeface="+mn-ea"/>
              </a:rPr>
              <a:t>判断页面是否可执行的过程</a:t>
            </a:r>
          </a:p>
        </p:txBody>
      </p:sp>
      <p:sp>
        <p:nvSpPr>
          <p:cNvPr id="6" name="矩形: 圆角 5"/>
          <p:cNvSpPr/>
          <p:nvPr/>
        </p:nvSpPr>
        <p:spPr>
          <a:xfrm>
            <a:off x="937795" y="2958852"/>
            <a:ext cx="158417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CPU</a:t>
            </a:r>
            <a:r>
              <a:rPr lang="zh-CN" altLang="en-US" b="1" dirty="0"/>
              <a:t>取指</a:t>
            </a:r>
          </a:p>
        </p:txBody>
      </p:sp>
      <p:sp>
        <p:nvSpPr>
          <p:cNvPr id="8" name="流程图: 决策 7"/>
          <p:cNvSpPr/>
          <p:nvPr/>
        </p:nvSpPr>
        <p:spPr>
          <a:xfrm>
            <a:off x="3311860" y="2564904"/>
            <a:ext cx="2520280" cy="1296144"/>
          </a:xfrm>
          <a:prstGeom prst="flowChartDecision">
            <a:avLst/>
          </a:prstGeom>
          <a:solidFill>
            <a:srgbClr val="FECB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指令所在页面在</a:t>
            </a:r>
            <a:r>
              <a:rPr lang="en-US" altLang="zh-CN" b="1" dirty="0">
                <a:solidFill>
                  <a:schemeClr val="tx1"/>
                </a:solidFill>
              </a:rPr>
              <a:t>ITLB</a:t>
            </a:r>
            <a:r>
              <a:rPr lang="zh-CN" altLang="en-US" b="1" dirty="0">
                <a:solidFill>
                  <a:schemeClr val="tx1"/>
                </a:solidFill>
              </a:rPr>
              <a:t>中？</a:t>
            </a:r>
          </a:p>
        </p:txBody>
      </p:sp>
      <p:cxnSp>
        <p:nvCxnSpPr>
          <p:cNvPr id="10" name="直接箭头连接符 9"/>
          <p:cNvCxnSpPr>
            <a:cxnSpLocks/>
            <a:stCxn id="6" idx="3"/>
            <a:endCxn id="8" idx="1"/>
          </p:cNvCxnSpPr>
          <p:nvPr/>
        </p:nvCxnSpPr>
        <p:spPr>
          <a:xfrm>
            <a:off x="2521971" y="3210880"/>
            <a:ext cx="789889"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6848134" y="2891607"/>
            <a:ext cx="1368152" cy="6480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执行指令</a:t>
            </a:r>
          </a:p>
        </p:txBody>
      </p:sp>
      <p:cxnSp>
        <p:nvCxnSpPr>
          <p:cNvPr id="13" name="直接箭头连接符 12"/>
          <p:cNvCxnSpPr>
            <a:cxnSpLocks/>
            <a:stCxn id="8" idx="3"/>
          </p:cNvCxnSpPr>
          <p:nvPr/>
        </p:nvCxnSpPr>
        <p:spPr>
          <a:xfrm>
            <a:off x="5832140" y="3212976"/>
            <a:ext cx="1015994" cy="2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156176" y="2765021"/>
            <a:ext cx="415498" cy="369332"/>
          </a:xfrm>
          <a:prstGeom prst="rect">
            <a:avLst/>
          </a:prstGeom>
          <a:noFill/>
        </p:spPr>
        <p:txBody>
          <a:bodyPr wrap="square" rtlCol="0">
            <a:spAutoFit/>
          </a:bodyPr>
          <a:lstStyle/>
          <a:p>
            <a:r>
              <a:rPr lang="zh-CN" altLang="en-US" b="1" dirty="0"/>
              <a:t>是</a:t>
            </a:r>
          </a:p>
        </p:txBody>
      </p:sp>
      <p:cxnSp>
        <p:nvCxnSpPr>
          <p:cNvPr id="16" name="直接箭头连接符 15"/>
          <p:cNvCxnSpPr>
            <a:cxnSpLocks/>
            <a:stCxn id="8" idx="2"/>
            <a:endCxn id="24" idx="0"/>
          </p:cNvCxnSpPr>
          <p:nvPr/>
        </p:nvCxnSpPr>
        <p:spPr>
          <a:xfrm>
            <a:off x="4572000" y="386104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78823" y="3948953"/>
            <a:ext cx="415498" cy="369332"/>
          </a:xfrm>
          <a:prstGeom prst="rect">
            <a:avLst/>
          </a:prstGeom>
          <a:noFill/>
        </p:spPr>
        <p:txBody>
          <a:bodyPr wrap="none" rtlCol="0">
            <a:spAutoFit/>
          </a:bodyPr>
          <a:lstStyle/>
          <a:p>
            <a:r>
              <a:rPr lang="zh-CN" altLang="en-US" b="1" dirty="0"/>
              <a:t>否</a:t>
            </a:r>
          </a:p>
        </p:txBody>
      </p:sp>
      <p:sp>
        <p:nvSpPr>
          <p:cNvPr id="24" name="矩形 23"/>
          <p:cNvSpPr/>
          <p:nvPr/>
        </p:nvSpPr>
        <p:spPr>
          <a:xfrm>
            <a:off x="3455876" y="4365104"/>
            <a:ext cx="2232248" cy="720080"/>
          </a:xfrm>
          <a:prstGeom prst="rect">
            <a:avLst/>
          </a:prstGeom>
          <a:solidFill>
            <a:srgbClr val="FECB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查找指令所在页面的页表项</a:t>
            </a:r>
          </a:p>
        </p:txBody>
      </p:sp>
      <p:sp>
        <p:nvSpPr>
          <p:cNvPr id="26" name="流程图: 决策 25"/>
          <p:cNvSpPr/>
          <p:nvPr/>
        </p:nvSpPr>
        <p:spPr>
          <a:xfrm>
            <a:off x="3311860" y="5445224"/>
            <a:ext cx="2520280" cy="1296144"/>
          </a:xfrm>
          <a:prstGeom prst="flowChartDecision">
            <a:avLst/>
          </a:prstGeom>
          <a:solidFill>
            <a:srgbClr val="FECB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页表项的</a:t>
            </a:r>
            <a:r>
              <a:rPr lang="en-US" altLang="zh-CN" b="1" dirty="0">
                <a:solidFill>
                  <a:schemeClr val="tx1"/>
                </a:solidFill>
              </a:rPr>
              <a:t>NX</a:t>
            </a:r>
            <a:r>
              <a:rPr lang="zh-CN" altLang="en-US" b="1" dirty="0">
                <a:solidFill>
                  <a:schemeClr val="tx1"/>
                </a:solidFill>
              </a:rPr>
              <a:t>位是否为</a:t>
            </a:r>
            <a:r>
              <a:rPr lang="en-US" altLang="zh-CN" b="1" dirty="0">
                <a:solidFill>
                  <a:schemeClr val="tx1"/>
                </a:solidFill>
              </a:rPr>
              <a:t>1</a:t>
            </a:r>
            <a:endParaRPr lang="zh-CN" altLang="en-US" b="1" dirty="0">
              <a:solidFill>
                <a:schemeClr val="tx1"/>
              </a:solidFill>
            </a:endParaRPr>
          </a:p>
        </p:txBody>
      </p:sp>
      <p:sp>
        <p:nvSpPr>
          <p:cNvPr id="36" name="矩形 35"/>
          <p:cNvSpPr/>
          <p:nvPr/>
        </p:nvSpPr>
        <p:spPr>
          <a:xfrm>
            <a:off x="6416086" y="4365104"/>
            <a:ext cx="2232248" cy="720080"/>
          </a:xfrm>
          <a:prstGeom prst="rect">
            <a:avLst/>
          </a:prstGeom>
          <a:solidFill>
            <a:srgbClr val="FECB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装入</a:t>
            </a:r>
            <a:r>
              <a:rPr lang="en-US" altLang="zh-CN" b="1" dirty="0">
                <a:solidFill>
                  <a:schemeClr val="tx1"/>
                </a:solidFill>
              </a:rPr>
              <a:t>ITLB</a:t>
            </a:r>
            <a:endParaRPr lang="zh-CN" altLang="en-US" b="1" dirty="0">
              <a:solidFill>
                <a:schemeClr val="tx1"/>
              </a:solidFill>
            </a:endParaRPr>
          </a:p>
        </p:txBody>
      </p:sp>
      <p:sp>
        <p:nvSpPr>
          <p:cNvPr id="37" name="矩形: 圆角 36"/>
          <p:cNvSpPr/>
          <p:nvPr/>
        </p:nvSpPr>
        <p:spPr>
          <a:xfrm>
            <a:off x="356078" y="5733256"/>
            <a:ext cx="2232248" cy="720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页面错误</a:t>
            </a:r>
            <a:endParaRPr lang="en-US" altLang="zh-CN" b="1" dirty="0"/>
          </a:p>
          <a:p>
            <a:pPr algn="ctr"/>
            <a:r>
              <a:rPr lang="zh-CN" altLang="en-US" b="1" dirty="0"/>
              <a:t>结束进程</a:t>
            </a:r>
          </a:p>
        </p:txBody>
      </p:sp>
      <p:cxnSp>
        <p:nvCxnSpPr>
          <p:cNvPr id="39" name="直接箭头连接符 38"/>
          <p:cNvCxnSpPr>
            <a:stCxn id="26" idx="1"/>
          </p:cNvCxnSpPr>
          <p:nvPr/>
        </p:nvCxnSpPr>
        <p:spPr>
          <a:xfrm flipH="1">
            <a:off x="2588326" y="6093296"/>
            <a:ext cx="723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4" idx="2"/>
            <a:endCxn id="26" idx="0"/>
          </p:cNvCxnSpPr>
          <p:nvPr/>
        </p:nvCxnSpPr>
        <p:spPr>
          <a:xfrm>
            <a:off x="4572000" y="5085184"/>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p:cNvCxnSpPr>
            <a:stCxn id="26" idx="3"/>
            <a:endCxn id="36" idx="2"/>
          </p:cNvCxnSpPr>
          <p:nvPr/>
        </p:nvCxnSpPr>
        <p:spPr>
          <a:xfrm flipV="1">
            <a:off x="5832140" y="5085184"/>
            <a:ext cx="1700070" cy="10081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6" idx="0"/>
          </p:cNvCxnSpPr>
          <p:nvPr/>
        </p:nvCxnSpPr>
        <p:spPr>
          <a:xfrm flipV="1">
            <a:off x="7532210" y="3539679"/>
            <a:ext cx="0" cy="82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742344" y="5673007"/>
            <a:ext cx="415498" cy="369332"/>
          </a:xfrm>
          <a:prstGeom prst="rect">
            <a:avLst/>
          </a:prstGeom>
          <a:noFill/>
        </p:spPr>
        <p:txBody>
          <a:bodyPr wrap="square" rtlCol="0">
            <a:spAutoFit/>
          </a:bodyPr>
          <a:lstStyle/>
          <a:p>
            <a:r>
              <a:rPr lang="zh-CN" altLang="en-US" b="1" dirty="0"/>
              <a:t>是</a:t>
            </a:r>
          </a:p>
        </p:txBody>
      </p:sp>
      <p:sp>
        <p:nvSpPr>
          <p:cNvPr id="47" name="文本框 46"/>
          <p:cNvSpPr txBox="1"/>
          <p:nvPr/>
        </p:nvSpPr>
        <p:spPr>
          <a:xfrm>
            <a:off x="6416086" y="5733256"/>
            <a:ext cx="415498" cy="369332"/>
          </a:xfrm>
          <a:prstGeom prst="rect">
            <a:avLst/>
          </a:prstGeom>
          <a:noFill/>
        </p:spPr>
        <p:txBody>
          <a:bodyPr wrap="none" rtlCol="0">
            <a:spAutoFit/>
          </a:bodyPr>
          <a:lstStyle/>
          <a:p>
            <a:r>
              <a:rPr lang="zh-CN" altLang="en-US" b="1" dirty="0"/>
              <a:t>否</a:t>
            </a:r>
          </a:p>
        </p:txBody>
      </p:sp>
    </p:spTree>
    <p:extLst>
      <p:ext uri="{BB962C8B-B14F-4D97-AF65-F5344CB8AC3E}">
        <p14:creationId xmlns="" xmlns:p14="http://schemas.microsoft.com/office/powerpoint/2010/main" val="18699765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操作系统对不可执行位的管理</a:t>
            </a:r>
            <a:endParaRPr lang="en-US" altLang="zh-CN" sz="2800" b="1" dirty="0">
              <a:latin typeface="+mn-ea"/>
            </a:endParaRPr>
          </a:p>
          <a:p>
            <a:pPr lvl="1"/>
            <a:r>
              <a:rPr lang="zh-CN" altLang="en-US" sz="2500" b="1" dirty="0">
                <a:latin typeface="+mn-ea"/>
              </a:rPr>
              <a:t>操作系统通过分页机制管理</a:t>
            </a:r>
            <a:r>
              <a:rPr lang="zh-CN" altLang="en-US" sz="2500" b="1" dirty="0" smtClean="0">
                <a:latin typeface="+mn-ea"/>
              </a:rPr>
              <a:t>内存。虚拟</a:t>
            </a:r>
            <a:r>
              <a:rPr lang="zh-CN" altLang="en-US" sz="2500" b="1" dirty="0">
                <a:latin typeface="+mn-ea"/>
              </a:rPr>
              <a:t>页面的属性记录在页表项中，这些页表项按序保存</a:t>
            </a:r>
            <a:r>
              <a:rPr lang="zh-CN" altLang="en-US" sz="2500" b="1" dirty="0" smtClean="0">
                <a:latin typeface="+mn-ea"/>
              </a:rPr>
              <a:t>在页表中。</a:t>
            </a:r>
            <a:endParaRPr lang="en-US" altLang="zh-CN" sz="2500" b="1" dirty="0">
              <a:latin typeface="+mn-ea"/>
            </a:endParaRPr>
          </a:p>
          <a:p>
            <a:pPr lvl="1"/>
            <a:r>
              <a:rPr lang="zh-CN" altLang="en-US" sz="2500" b="1" dirty="0">
                <a:latin typeface="+mn-ea"/>
              </a:rPr>
              <a:t>操作系统对不可执行位的管理也即是对页表项的不可执行位的</a:t>
            </a:r>
            <a:r>
              <a:rPr lang="zh-CN" altLang="en-US" sz="2500" b="1" dirty="0" smtClean="0">
                <a:latin typeface="+mn-ea"/>
              </a:rPr>
              <a:t>管理。</a:t>
            </a:r>
            <a:endParaRPr lang="en-US" altLang="zh-CN" sz="2500" b="1" dirty="0">
              <a:latin typeface="+mn-ea"/>
            </a:endParaRPr>
          </a:p>
          <a:p>
            <a:pPr lvl="1"/>
            <a:r>
              <a:rPr lang="zh-CN" altLang="en-US" sz="2500" b="1" dirty="0" smtClean="0">
                <a:latin typeface="+mn-ea"/>
              </a:rPr>
              <a:t>当</a:t>
            </a:r>
            <a:r>
              <a:rPr lang="en-US" altLang="zh-CN" sz="2500" b="1" dirty="0" smtClean="0">
                <a:latin typeface="+mn-ea"/>
              </a:rPr>
              <a:t>CPU</a:t>
            </a:r>
            <a:r>
              <a:rPr lang="zh-CN" altLang="en-US" sz="2500" b="1" dirty="0" smtClean="0">
                <a:latin typeface="+mn-ea"/>
              </a:rPr>
              <a:t>取</a:t>
            </a:r>
            <a:r>
              <a:rPr lang="zh-CN" altLang="en-US" sz="2500" b="1" dirty="0">
                <a:latin typeface="+mn-ea"/>
              </a:rPr>
              <a:t>指发生在一个不可执行的内存页的时候</a:t>
            </a:r>
            <a:r>
              <a:rPr lang="zh-CN" altLang="en-US" sz="2500" b="1" dirty="0" smtClean="0">
                <a:latin typeface="+mn-ea"/>
              </a:rPr>
              <a:t>，</a:t>
            </a:r>
            <a:r>
              <a:rPr lang="en-US" altLang="zh-CN" sz="2500" b="1" dirty="0" smtClean="0">
                <a:latin typeface="+mn-ea"/>
              </a:rPr>
              <a:t>CPU</a:t>
            </a:r>
            <a:r>
              <a:rPr lang="zh-CN" altLang="en-US" sz="2500" b="1" dirty="0" smtClean="0">
                <a:latin typeface="+mn-ea"/>
              </a:rPr>
              <a:t>会</a:t>
            </a:r>
            <a:r>
              <a:rPr lang="zh-CN" altLang="en-US" sz="2500" b="1" dirty="0">
                <a:latin typeface="+mn-ea"/>
              </a:rPr>
              <a:t>通过异常机制产生页面错误，操作系统捕获这个异常后会终止相应的</a:t>
            </a:r>
            <a:r>
              <a:rPr lang="zh-CN" altLang="en-US" sz="2500" b="1" dirty="0" smtClean="0">
                <a:latin typeface="+mn-ea"/>
              </a:rPr>
              <a:t>进程。</a:t>
            </a:r>
            <a:endParaRPr lang="en-US" altLang="zh-CN" sz="28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3" name="内容占位符 2"/>
          <p:cNvSpPr>
            <a:spLocks noGrp="1"/>
          </p:cNvSpPr>
          <p:nvPr>
            <p:ph sz="quarter" idx="1"/>
          </p:nvPr>
        </p:nvSpPr>
        <p:spPr>
          <a:xfrm>
            <a:off x="457200" y="1600200"/>
            <a:ext cx="7467600" cy="4900634"/>
          </a:xfrm>
        </p:spPr>
        <p:txBody>
          <a:bodyPr>
            <a:normAutofit/>
          </a:bodyPr>
          <a:lstStyle/>
          <a:p>
            <a:pPr>
              <a:lnSpc>
                <a:spcPct val="80000"/>
              </a:lnSpc>
            </a:pPr>
            <a:r>
              <a:rPr lang="zh-CN" altLang="en-US" sz="3000" b="1" dirty="0">
                <a:latin typeface="Times New Roman" panose="02020603050405020304" pitchFamily="18" charset="0"/>
              </a:rPr>
              <a:t>影响不可执行位的两个系统调用</a:t>
            </a:r>
            <a:endParaRPr lang="en-US" altLang="zh-CN" sz="3000" b="1" dirty="0">
              <a:latin typeface="Times New Roman" panose="02020603050405020304" pitchFamily="18" charset="0"/>
            </a:endParaRPr>
          </a:p>
          <a:p>
            <a:pPr lvl="1">
              <a:lnSpc>
                <a:spcPct val="80000"/>
              </a:lnSpc>
            </a:pPr>
            <a:r>
              <a:rPr lang="en-US" altLang="zh-CN" sz="2700" b="1" dirty="0" err="1">
                <a:latin typeface="Times New Roman" panose="02020603050405020304" pitchFamily="18" charset="0"/>
              </a:rPr>
              <a:t>mmap</a:t>
            </a:r>
            <a:endParaRPr lang="en-US" altLang="zh-CN" sz="2700" b="1" dirty="0">
              <a:latin typeface="Times New Roman" panose="02020603050405020304" pitchFamily="18" charset="0"/>
            </a:endParaRPr>
          </a:p>
          <a:p>
            <a:pPr lvl="2">
              <a:lnSpc>
                <a:spcPct val="80000"/>
              </a:lnSpc>
            </a:pPr>
            <a:r>
              <a:rPr lang="zh-CN" altLang="en-US" sz="2400" b="1" dirty="0">
                <a:latin typeface="Times New Roman" panose="02020603050405020304" pitchFamily="18" charset="0"/>
              </a:rPr>
              <a:t>用于将一个给定的文件映射到内存的指定区域中</a:t>
            </a:r>
          </a:p>
          <a:p>
            <a:pPr lvl="2">
              <a:lnSpc>
                <a:spcPct val="80000"/>
              </a:lnSpc>
            </a:pPr>
            <a:r>
              <a:rPr lang="en-US" altLang="zh-CN" sz="2400" b="1" dirty="0">
                <a:latin typeface="Times New Roman" panose="02020603050405020304" pitchFamily="18" charset="0"/>
              </a:rPr>
              <a:t>void *</a:t>
            </a:r>
            <a:r>
              <a:rPr lang="en-US" altLang="zh-CN" sz="2400" b="1" dirty="0" err="1">
                <a:solidFill>
                  <a:srgbClr val="FF0000"/>
                </a:solidFill>
                <a:latin typeface="Times New Roman" panose="02020603050405020304" pitchFamily="18" charset="0"/>
              </a:rPr>
              <a:t>mmap</a:t>
            </a:r>
            <a:r>
              <a:rPr lang="en-US" altLang="zh-CN" sz="2400" b="1" dirty="0">
                <a:solidFill>
                  <a:srgbClr val="FF0000"/>
                </a:solidFill>
                <a:latin typeface="Times New Roman" panose="02020603050405020304" pitchFamily="18" charset="0"/>
              </a:rPr>
              <a:t>(void *</a:t>
            </a:r>
            <a:r>
              <a:rPr lang="en-US" altLang="zh-CN" sz="2400" b="1" dirty="0" err="1">
                <a:solidFill>
                  <a:srgbClr val="FF0000"/>
                </a:solidFill>
                <a:latin typeface="Times New Roman" panose="02020603050405020304" pitchFamily="18" charset="0"/>
              </a:rPr>
              <a:t>addr</a:t>
            </a:r>
            <a:r>
              <a:rPr lang="en-US" altLang="zh-CN" sz="2400" b="1" dirty="0">
                <a:solidFill>
                  <a:srgbClr val="FF0000"/>
                </a:solidFill>
                <a:latin typeface="Times New Roman" panose="02020603050405020304" pitchFamily="18" charset="0"/>
              </a:rPr>
              <a:t>, </a:t>
            </a:r>
            <a:r>
              <a:rPr lang="en-US" altLang="zh-CN" sz="2400" b="1" dirty="0" err="1">
                <a:solidFill>
                  <a:srgbClr val="FF0000"/>
                </a:solidFill>
                <a:latin typeface="Times New Roman" panose="02020603050405020304" pitchFamily="18" charset="0"/>
              </a:rPr>
              <a:t>size_t</a:t>
            </a:r>
            <a:r>
              <a:rPr lang="en-US" altLang="zh-CN" sz="2400" b="1" dirty="0">
                <a:solidFill>
                  <a:srgbClr val="FF0000"/>
                </a:solidFill>
                <a:latin typeface="Times New Roman" panose="02020603050405020304" pitchFamily="18" charset="0"/>
              </a:rPr>
              <a:t> length, </a:t>
            </a:r>
            <a:r>
              <a:rPr lang="en-US" altLang="zh-CN" sz="2400" b="1" dirty="0" err="1">
                <a:solidFill>
                  <a:srgbClr val="FF0000"/>
                </a:solidFill>
                <a:latin typeface="Times New Roman" panose="02020603050405020304" pitchFamily="18" charset="0"/>
              </a:rPr>
              <a:t>int</a:t>
            </a:r>
            <a:r>
              <a:rPr lang="en-US" altLang="zh-CN" sz="2400" b="1" dirty="0">
                <a:solidFill>
                  <a:srgbClr val="FF0000"/>
                </a:solidFill>
                <a:latin typeface="Times New Roman" panose="02020603050405020304" pitchFamily="18" charset="0"/>
              </a:rPr>
              <a:t>     	</a:t>
            </a:r>
            <a:r>
              <a:rPr lang="en-US" altLang="zh-CN" sz="2400" b="1" dirty="0" err="1">
                <a:solidFill>
                  <a:srgbClr val="FF0000"/>
                </a:solidFill>
                <a:latin typeface="Times New Roman" panose="02020603050405020304" pitchFamily="18" charset="0"/>
              </a:rPr>
              <a:t>prot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flags, </a:t>
            </a:r>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fd</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off_t</a:t>
            </a:r>
            <a:r>
              <a:rPr lang="en-US" altLang="zh-CN" sz="2400" b="1" dirty="0">
                <a:latin typeface="Times New Roman" panose="02020603050405020304" pitchFamily="18" charset="0"/>
              </a:rPr>
              <a:t> offset);</a:t>
            </a:r>
          </a:p>
          <a:p>
            <a:pPr lvl="1"/>
            <a:endParaRPr lang="en-US" altLang="zh-CN" sz="2500" b="1" dirty="0">
              <a:latin typeface="+mn-ea"/>
            </a:endParaRPr>
          </a:p>
          <a:p>
            <a:pPr lvl="1">
              <a:lnSpc>
                <a:spcPct val="80000"/>
              </a:lnSpc>
            </a:pPr>
            <a:r>
              <a:rPr lang="en-US" altLang="zh-CN" sz="2700" b="1" dirty="0" err="1">
                <a:latin typeface="Times New Roman" panose="02020603050405020304" pitchFamily="18" charset="0"/>
              </a:rPr>
              <a:t>mprotect</a:t>
            </a:r>
            <a:endParaRPr lang="en-US" altLang="zh-CN" sz="2700" b="1" dirty="0">
              <a:latin typeface="Times New Roman" panose="02020603050405020304" pitchFamily="18" charset="0"/>
            </a:endParaRPr>
          </a:p>
          <a:p>
            <a:pPr lvl="2">
              <a:lnSpc>
                <a:spcPct val="80000"/>
              </a:lnSpc>
            </a:pPr>
            <a:r>
              <a:rPr lang="zh-CN" altLang="en-US" sz="2400" b="1" dirty="0">
                <a:latin typeface="Times New Roman" panose="02020603050405020304" pitchFamily="18" charset="0"/>
              </a:rPr>
              <a:t>用于更改指定内存区域的保护要求</a:t>
            </a:r>
          </a:p>
          <a:p>
            <a:pPr lvl="2">
              <a:lnSpc>
                <a:spcPct val="80000"/>
              </a:lnSpc>
            </a:pPr>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err="1">
                <a:solidFill>
                  <a:srgbClr val="FF0000"/>
                </a:solidFill>
                <a:latin typeface="Times New Roman" panose="02020603050405020304" pitchFamily="18" charset="0"/>
              </a:rPr>
              <a:t>mprotect</a:t>
            </a:r>
            <a:r>
              <a:rPr lang="en-US" altLang="zh-CN" sz="2400" b="1" dirty="0">
                <a:solidFill>
                  <a:srgbClr val="FF0000"/>
                </a:solidFill>
                <a:latin typeface="Times New Roman" panose="02020603050405020304" pitchFamily="18" charset="0"/>
              </a:rPr>
              <a:t>(void *</a:t>
            </a:r>
            <a:r>
              <a:rPr lang="en-US" altLang="zh-CN" sz="2400" b="1" dirty="0" err="1">
                <a:solidFill>
                  <a:srgbClr val="FF0000"/>
                </a:solidFill>
                <a:latin typeface="Times New Roman" panose="02020603050405020304" pitchFamily="18" charset="0"/>
              </a:rPr>
              <a:t>addr</a:t>
            </a:r>
            <a:r>
              <a:rPr lang="en-US" altLang="zh-CN" sz="2400" b="1" dirty="0">
                <a:solidFill>
                  <a:srgbClr val="FF0000"/>
                </a:solidFill>
                <a:latin typeface="Times New Roman" panose="02020603050405020304" pitchFamily="18" charset="0"/>
              </a:rPr>
              <a:t>, </a:t>
            </a:r>
            <a:r>
              <a:rPr lang="en-US" altLang="zh-CN" sz="2400" b="1" dirty="0" err="1">
                <a:solidFill>
                  <a:srgbClr val="FF0000"/>
                </a:solidFill>
                <a:latin typeface="Times New Roman" panose="02020603050405020304" pitchFamily="18" charset="0"/>
              </a:rPr>
              <a:t>size_t</a:t>
            </a:r>
            <a:r>
              <a:rPr lang="en-US" altLang="zh-CN" sz="2400" b="1" dirty="0">
                <a:solidFill>
                  <a:srgbClr val="FF0000"/>
                </a:solidFill>
                <a:latin typeface="Times New Roman" panose="02020603050405020304" pitchFamily="18" charset="0"/>
              </a:rPr>
              <a:t> length, </a:t>
            </a:r>
            <a:r>
              <a:rPr lang="en-US" altLang="zh-CN" sz="2400" b="1" dirty="0" err="1">
                <a:solidFill>
                  <a:srgbClr val="FF0000"/>
                </a:solidFill>
                <a:latin typeface="Times New Roman" panose="02020603050405020304" pitchFamily="18" charset="0"/>
              </a:rPr>
              <a:t>int</a:t>
            </a:r>
            <a:r>
              <a:rPr lang="en-US" altLang="zh-CN" sz="2400" b="1" dirty="0">
                <a:solidFill>
                  <a:srgbClr val="FF0000"/>
                </a:solidFill>
                <a:latin typeface="Times New Roman" panose="02020603050405020304" pitchFamily="18" charset="0"/>
              </a:rPr>
              <a:t> 	</a:t>
            </a:r>
            <a:r>
              <a:rPr lang="en-US" altLang="zh-CN" sz="2400" b="1" dirty="0" err="1">
                <a:solidFill>
                  <a:srgbClr val="FF0000"/>
                </a:solidFill>
                <a:latin typeface="Times New Roman" panose="02020603050405020304" pitchFamily="18" charset="0"/>
              </a:rPr>
              <a:t>prot</a:t>
            </a:r>
            <a:r>
              <a:rPr lang="en-US" altLang="zh-CN" sz="2400" b="1" dirty="0">
                <a:latin typeface="Times New Roman" panose="02020603050405020304" pitchFamily="18" charset="0"/>
              </a:rPr>
              <a:t>);</a:t>
            </a:r>
          </a:p>
        </p:txBody>
      </p:sp>
    </p:spTree>
    <p:extLst>
      <p:ext uri="{BB962C8B-B14F-4D97-AF65-F5344CB8AC3E}">
        <p14:creationId xmlns="" xmlns:p14="http://schemas.microsoft.com/office/powerpoint/2010/main" val="34362214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6" name="内容占位符 5"/>
          <p:cNvSpPr>
            <a:spLocks noGrp="1"/>
          </p:cNvSpPr>
          <p:nvPr>
            <p:ph sz="quarter" idx="1"/>
          </p:nvPr>
        </p:nvSpPr>
        <p:spPr/>
        <p:txBody>
          <a:bodyPr>
            <a:normAutofit/>
          </a:bodyPr>
          <a:lstStyle/>
          <a:p>
            <a:r>
              <a:rPr lang="zh-CN" altLang="en-US" sz="3200" b="1" dirty="0">
                <a:latin typeface="Times New Roman" panose="02020603050405020304" pitchFamily="18" charset="0"/>
              </a:rPr>
              <a:t>关键参数意义</a:t>
            </a:r>
            <a:endParaRPr lang="en-US" altLang="zh-CN" sz="3200" b="1" dirty="0">
              <a:latin typeface="Times New Roman" panose="02020603050405020304" pitchFamily="18" charset="0"/>
            </a:endParaRPr>
          </a:p>
          <a:p>
            <a:pPr lvl="1"/>
            <a:r>
              <a:rPr lang="en-US" altLang="zh-CN" sz="2900" b="1" dirty="0" err="1">
                <a:latin typeface="Times New Roman" panose="02020603050405020304" pitchFamily="18" charset="0"/>
              </a:rPr>
              <a:t>addr</a:t>
            </a:r>
            <a:r>
              <a:rPr lang="zh-CN" altLang="en-US" sz="2900" b="1" dirty="0">
                <a:latin typeface="Times New Roman" panose="02020603050405020304" pitchFamily="18" charset="0"/>
              </a:rPr>
              <a:t>表示要修改内存页面的起始地址，必须对齐到页面的首地址，否则调用会出错</a:t>
            </a:r>
            <a:endParaRPr lang="en-US" altLang="zh-CN" sz="2900" b="1" dirty="0">
              <a:latin typeface="Times New Roman" panose="02020603050405020304" pitchFamily="18" charset="0"/>
            </a:endParaRPr>
          </a:p>
          <a:p>
            <a:pPr lvl="1"/>
            <a:r>
              <a:rPr lang="en-US" altLang="zh-CN" sz="2900" b="1" dirty="0">
                <a:latin typeface="Times New Roman" panose="02020603050405020304" pitchFamily="18" charset="0"/>
              </a:rPr>
              <a:t>length</a:t>
            </a:r>
            <a:r>
              <a:rPr lang="zh-CN" altLang="en-US" sz="2900" b="1" dirty="0">
                <a:latin typeface="Times New Roman" panose="02020603050405020304" pitchFamily="18" charset="0"/>
              </a:rPr>
              <a:t>表示设置内存的长度，必须为页面大小的整数倍</a:t>
            </a:r>
            <a:endParaRPr lang="en-US" altLang="zh-CN" sz="2900" b="1" dirty="0">
              <a:latin typeface="Times New Roman" panose="02020603050405020304" pitchFamily="18" charset="0"/>
            </a:endParaRPr>
          </a:p>
        </p:txBody>
      </p:sp>
    </p:spTree>
    <p:extLst>
      <p:ext uri="{BB962C8B-B14F-4D97-AF65-F5344CB8AC3E}">
        <p14:creationId xmlns="" xmlns:p14="http://schemas.microsoft.com/office/powerpoint/2010/main" val="300521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代码注入攻击的基本步骤</a:t>
            </a:r>
          </a:p>
        </p:txBody>
      </p:sp>
      <p:sp>
        <p:nvSpPr>
          <p:cNvPr id="3" name="内容占位符 2"/>
          <p:cNvSpPr>
            <a:spLocks noGrp="1"/>
          </p:cNvSpPr>
          <p:nvPr>
            <p:ph sz="quarter" idx="1"/>
          </p:nvPr>
        </p:nvSpPr>
        <p:spPr/>
        <p:txBody>
          <a:bodyPr>
            <a:normAutofit/>
          </a:bodyPr>
          <a:lstStyle/>
          <a:p>
            <a:r>
              <a:rPr lang="en-US" altLang="zh-CN" sz="2800" b="1" dirty="0"/>
              <a:t>1</a:t>
            </a:r>
            <a:r>
              <a:rPr lang="zh-CN" altLang="en-US" sz="2800" b="1" dirty="0"/>
              <a:t>）</a:t>
            </a:r>
            <a:r>
              <a:rPr lang="zh-CN" altLang="en-US" sz="2800" b="1" dirty="0">
                <a:solidFill>
                  <a:srgbClr val="FF0000"/>
                </a:solidFill>
              </a:rPr>
              <a:t>注入</a:t>
            </a:r>
            <a:r>
              <a:rPr lang="zh-CN" altLang="en-US" sz="2800" b="1" dirty="0"/>
              <a:t>（恶意代码）：向进程的内存空间注入一段恶意代码。</a:t>
            </a:r>
            <a:endParaRPr lang="en-US" altLang="zh-CN" sz="2800" b="1" dirty="0"/>
          </a:p>
          <a:p>
            <a:r>
              <a:rPr lang="en-US" altLang="zh-CN" sz="2800" b="1" dirty="0"/>
              <a:t>2</a:t>
            </a:r>
            <a:r>
              <a:rPr lang="zh-CN" altLang="en-US" sz="2800" b="1" dirty="0"/>
              <a:t>）</a:t>
            </a:r>
            <a:r>
              <a:rPr lang="zh-CN" altLang="en-US" sz="2800" b="1" dirty="0">
                <a:solidFill>
                  <a:srgbClr val="FF0000"/>
                </a:solidFill>
              </a:rPr>
              <a:t>执行</a:t>
            </a:r>
            <a:r>
              <a:rPr lang="zh-CN" altLang="en-US" sz="2800" b="1" dirty="0"/>
              <a:t>（恶意代码）：控制流劫持，即修改</a:t>
            </a:r>
            <a:r>
              <a:rPr lang="en-US" altLang="zh-CN" sz="2800" b="1" dirty="0"/>
              <a:t>EIP</a:t>
            </a:r>
            <a:r>
              <a:rPr lang="zh-CN" altLang="en-US" sz="2800" b="1" dirty="0"/>
              <a:t>，改变程序正常执行，让计算机系统执行这段恶意代码。</a:t>
            </a:r>
          </a:p>
        </p:txBody>
      </p:sp>
    </p:spTree>
    <p:extLst>
      <p:ext uri="{BB962C8B-B14F-4D97-AF65-F5344CB8AC3E}">
        <p14:creationId xmlns="" xmlns:p14="http://schemas.microsoft.com/office/powerpoint/2010/main" val="12676555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6" name="内容占位符 5"/>
          <p:cNvSpPr>
            <a:spLocks noGrp="1"/>
          </p:cNvSpPr>
          <p:nvPr>
            <p:ph sz="quarter" idx="1"/>
          </p:nvPr>
        </p:nvSpPr>
        <p:spPr/>
        <p:txBody>
          <a:bodyPr>
            <a:normAutofit/>
          </a:bodyPr>
          <a:lstStyle/>
          <a:p>
            <a:r>
              <a:rPr lang="zh-CN" altLang="en-US" sz="3200" b="1" dirty="0">
                <a:latin typeface="Times New Roman" panose="02020603050405020304" pitchFamily="18" charset="0"/>
              </a:rPr>
              <a:t>关键参数意义</a:t>
            </a:r>
            <a:endParaRPr lang="en-US" altLang="zh-CN" sz="3200" b="1" dirty="0">
              <a:latin typeface="Times New Roman" panose="02020603050405020304" pitchFamily="18" charset="0"/>
            </a:endParaRPr>
          </a:p>
          <a:p>
            <a:pPr lvl="1"/>
            <a:r>
              <a:rPr lang="en-US" altLang="zh-CN" sz="2900" b="1" dirty="0" err="1">
                <a:latin typeface="Times New Roman" panose="02020603050405020304" pitchFamily="18" charset="0"/>
              </a:rPr>
              <a:t>prot</a:t>
            </a:r>
            <a:r>
              <a:rPr lang="zh-CN" altLang="en-US" sz="2900" b="1" dirty="0">
                <a:latin typeface="Times New Roman" panose="02020603050405020304" pitchFamily="18" charset="0"/>
              </a:rPr>
              <a:t>表示更改后的页面属性常用取值（宏定义），可以利用位或操作给指定内存区域赋予多个权限</a:t>
            </a:r>
            <a:endParaRPr lang="en-US" altLang="zh-CN" sz="2900" b="1" dirty="0">
              <a:latin typeface="Times New Roman" panose="02020603050405020304" pitchFamily="18" charset="0"/>
            </a:endParaRPr>
          </a:p>
          <a:p>
            <a:pPr lvl="2"/>
            <a:r>
              <a:rPr lang="en-US" altLang="zh-CN" sz="2600" b="1" dirty="0">
                <a:latin typeface="Times New Roman" panose="02020603050405020304" pitchFamily="18" charset="0"/>
              </a:rPr>
              <a:t>PROT_NONE  </a:t>
            </a:r>
            <a:r>
              <a:rPr lang="zh-CN" altLang="en-US" sz="2600" b="1" dirty="0">
                <a:latin typeface="Times New Roman" panose="02020603050405020304" pitchFamily="18" charset="0"/>
              </a:rPr>
              <a:t>指定内存区域不可访问</a:t>
            </a:r>
            <a:endParaRPr lang="en-US" altLang="zh-CN" sz="2600" b="1" dirty="0">
              <a:latin typeface="Times New Roman" panose="02020603050405020304" pitchFamily="18" charset="0"/>
            </a:endParaRPr>
          </a:p>
          <a:p>
            <a:pPr lvl="2"/>
            <a:r>
              <a:rPr lang="en-US" altLang="zh-CN" sz="2600" b="1" dirty="0">
                <a:latin typeface="Times New Roman" panose="02020603050405020304" pitchFamily="18" charset="0"/>
              </a:rPr>
              <a:t>PROT_READ  </a:t>
            </a:r>
            <a:r>
              <a:rPr lang="zh-CN" altLang="en-US" sz="2600" b="1" dirty="0">
                <a:latin typeface="Times New Roman" panose="02020603050405020304" pitchFamily="18" charset="0"/>
              </a:rPr>
              <a:t>指定内存区域可读</a:t>
            </a:r>
            <a:endParaRPr lang="en-US" altLang="zh-CN" sz="2600" b="1" dirty="0">
              <a:latin typeface="Times New Roman" panose="02020603050405020304" pitchFamily="18" charset="0"/>
            </a:endParaRPr>
          </a:p>
          <a:p>
            <a:pPr lvl="2"/>
            <a:r>
              <a:rPr lang="en-US" altLang="zh-CN" sz="2600" b="1" dirty="0">
                <a:latin typeface="Times New Roman" panose="02020603050405020304" pitchFamily="18" charset="0"/>
              </a:rPr>
              <a:t>PROT_WRITE </a:t>
            </a:r>
            <a:r>
              <a:rPr lang="zh-CN" altLang="en-US" sz="2600" b="1" dirty="0">
                <a:latin typeface="Times New Roman" panose="02020603050405020304" pitchFamily="18" charset="0"/>
              </a:rPr>
              <a:t>指定内存区域可写</a:t>
            </a:r>
            <a:endParaRPr lang="en-US" altLang="zh-CN" sz="2600" b="1" dirty="0">
              <a:latin typeface="Times New Roman" panose="02020603050405020304" pitchFamily="18" charset="0"/>
            </a:endParaRPr>
          </a:p>
          <a:p>
            <a:pPr lvl="2"/>
            <a:r>
              <a:rPr lang="en-US" altLang="zh-CN" sz="2600" b="1" dirty="0">
                <a:solidFill>
                  <a:srgbClr val="FF0000"/>
                </a:solidFill>
                <a:latin typeface="Times New Roman" panose="02020603050405020304" pitchFamily="18" charset="0"/>
              </a:rPr>
              <a:t>PROT_EXEC  </a:t>
            </a:r>
            <a:r>
              <a:rPr lang="zh-CN" altLang="en-US" sz="2600" b="1" dirty="0">
                <a:solidFill>
                  <a:srgbClr val="FF0000"/>
                </a:solidFill>
                <a:latin typeface="Times New Roman" panose="02020603050405020304" pitchFamily="18" charset="0"/>
              </a:rPr>
              <a:t>指定内存区域可执行，使用该参数后，相应页面的不可执行位清</a:t>
            </a:r>
            <a:r>
              <a:rPr lang="en-US" altLang="zh-CN" sz="2600" b="1" dirty="0">
                <a:solidFill>
                  <a:srgbClr val="FF0000"/>
                </a:solidFill>
                <a:latin typeface="Times New Roman" panose="02020603050405020304" pitchFamily="18" charset="0"/>
              </a:rPr>
              <a:t>0</a:t>
            </a:r>
            <a:r>
              <a:rPr lang="zh-CN" altLang="en-US" sz="2600" b="1" dirty="0">
                <a:solidFill>
                  <a:srgbClr val="FF0000"/>
                </a:solidFill>
                <a:latin typeface="Times New Roman" panose="02020603050405020304" pitchFamily="18" charset="0"/>
              </a:rPr>
              <a:t>，否则置</a:t>
            </a:r>
            <a:r>
              <a:rPr lang="en-US" altLang="zh-CN" sz="2600" b="1" dirty="0">
                <a:solidFill>
                  <a:srgbClr val="FF0000"/>
                </a:solidFill>
                <a:latin typeface="Times New Roman" panose="02020603050405020304" pitchFamily="18" charset="0"/>
              </a:rPr>
              <a:t>1</a:t>
            </a:r>
          </a:p>
        </p:txBody>
      </p:sp>
    </p:spTree>
    <p:extLst>
      <p:ext uri="{BB962C8B-B14F-4D97-AF65-F5344CB8AC3E}">
        <p14:creationId xmlns="" xmlns:p14="http://schemas.microsoft.com/office/powerpoint/2010/main" val="38405984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6" name="内容占位符 5"/>
          <p:cNvSpPr>
            <a:spLocks noGrp="1"/>
          </p:cNvSpPr>
          <p:nvPr>
            <p:ph sz="quarter" idx="1"/>
          </p:nvPr>
        </p:nvSpPr>
        <p:spPr/>
        <p:txBody>
          <a:bodyPr/>
          <a:lstStyle/>
          <a:p>
            <a:r>
              <a:rPr lang="zh-CN" altLang="en-US" sz="3200" b="1" dirty="0">
                <a:latin typeface="Times New Roman" panose="02020603050405020304" pitchFamily="18" charset="0"/>
              </a:rPr>
              <a:t>参数</a:t>
            </a:r>
            <a:r>
              <a:rPr lang="en-US" altLang="zh-CN" sz="3200" b="1" dirty="0" err="1">
                <a:latin typeface="Times New Roman" panose="02020603050405020304" pitchFamily="18" charset="0"/>
              </a:rPr>
              <a:t>prot</a:t>
            </a:r>
            <a:r>
              <a:rPr lang="zh-CN" altLang="en-US" sz="3200" b="1" dirty="0">
                <a:latin typeface="Times New Roman" panose="02020603050405020304" pitchFamily="18" charset="0"/>
              </a:rPr>
              <a:t>取值举例：</a:t>
            </a:r>
            <a:endParaRPr lang="en-US" altLang="zh-CN" sz="3200" b="1" dirty="0">
              <a:latin typeface="Times New Roman" panose="02020603050405020304" pitchFamily="18" charset="0"/>
            </a:endParaRPr>
          </a:p>
          <a:p>
            <a:pPr lvl="1"/>
            <a:r>
              <a:rPr lang="en-US" altLang="zh-CN" sz="2600" b="1" dirty="0">
                <a:latin typeface="Times New Roman" panose="02020603050405020304" pitchFamily="18" charset="0"/>
              </a:rPr>
              <a:t>PROT_READ | PROT_WRITE |PROT_EXEC</a:t>
            </a:r>
            <a:r>
              <a:rPr lang="zh-CN" altLang="en-US" sz="2600" b="1" dirty="0">
                <a:latin typeface="Times New Roman" panose="02020603050405020304" pitchFamily="18" charset="0"/>
              </a:rPr>
              <a:t>：</a:t>
            </a:r>
            <a:endParaRPr lang="en-US" altLang="zh-CN" sz="2600" b="1" dirty="0">
              <a:latin typeface="Times New Roman" panose="02020603050405020304" pitchFamily="18" charset="0"/>
            </a:endParaRPr>
          </a:p>
          <a:p>
            <a:pPr lvl="2"/>
            <a:r>
              <a:rPr lang="zh-CN" altLang="en-US" sz="2300" b="1" dirty="0">
                <a:latin typeface="Times New Roman" panose="02020603050405020304" pitchFamily="18" charset="0"/>
              </a:rPr>
              <a:t>指定区域可读可写可执行</a:t>
            </a:r>
            <a:endParaRPr lang="en-US" altLang="zh-CN" sz="2300" b="1" dirty="0">
              <a:latin typeface="Times New Roman" panose="02020603050405020304" pitchFamily="18" charset="0"/>
            </a:endParaRPr>
          </a:p>
          <a:p>
            <a:pPr lvl="2"/>
            <a:r>
              <a:rPr lang="zh-CN" altLang="en-US" sz="2300" b="1" dirty="0">
                <a:latin typeface="Times New Roman" panose="02020603050405020304" pitchFamily="18" charset="0"/>
              </a:rPr>
              <a:t>此时对应页面的</a:t>
            </a:r>
            <a:r>
              <a:rPr lang="en-US" altLang="zh-CN" sz="2300" b="1" dirty="0">
                <a:latin typeface="Times New Roman" panose="02020603050405020304" pitchFamily="18" charset="0"/>
              </a:rPr>
              <a:t>NX</a:t>
            </a:r>
            <a:r>
              <a:rPr lang="zh-CN" altLang="en-US" sz="2300" b="1" dirty="0">
                <a:latin typeface="Times New Roman" panose="02020603050405020304" pitchFamily="18" charset="0"/>
              </a:rPr>
              <a:t>位为</a:t>
            </a:r>
            <a:r>
              <a:rPr lang="en-US" altLang="zh-CN" sz="2300" b="1" dirty="0">
                <a:latin typeface="Times New Roman" panose="02020603050405020304" pitchFamily="18" charset="0"/>
              </a:rPr>
              <a:t>0</a:t>
            </a:r>
          </a:p>
          <a:p>
            <a:pPr lvl="1"/>
            <a:r>
              <a:rPr lang="en-US" altLang="zh-CN" sz="2600" b="1" dirty="0" smtClean="0">
                <a:latin typeface="Times New Roman" panose="02020603050405020304" pitchFamily="18" charset="0"/>
              </a:rPr>
              <a:t>PROT_READ </a:t>
            </a:r>
            <a:r>
              <a:rPr lang="en-US" altLang="zh-CN" sz="2600" b="1" dirty="0">
                <a:latin typeface="Times New Roman" panose="02020603050405020304" pitchFamily="18" charset="0"/>
              </a:rPr>
              <a:t>| PROT_WRITE</a:t>
            </a:r>
            <a:r>
              <a:rPr lang="zh-CN" altLang="en-US" sz="2600" b="1" dirty="0">
                <a:latin typeface="Times New Roman" panose="02020603050405020304" pitchFamily="18" charset="0"/>
              </a:rPr>
              <a:t>：</a:t>
            </a:r>
            <a:endParaRPr lang="en-US" altLang="zh-CN" sz="2600" b="1" dirty="0">
              <a:latin typeface="Times New Roman" panose="02020603050405020304" pitchFamily="18" charset="0"/>
            </a:endParaRPr>
          </a:p>
          <a:p>
            <a:pPr lvl="2"/>
            <a:r>
              <a:rPr lang="zh-CN" altLang="en-US" sz="2300" b="1" dirty="0">
                <a:latin typeface="Times New Roman" panose="02020603050405020304" pitchFamily="18" charset="0"/>
              </a:rPr>
              <a:t>指定区域可读可写，但不可执行</a:t>
            </a:r>
            <a:endParaRPr lang="en-US" altLang="zh-CN" sz="2300" b="1" dirty="0">
              <a:latin typeface="Times New Roman" panose="02020603050405020304" pitchFamily="18" charset="0"/>
            </a:endParaRPr>
          </a:p>
          <a:p>
            <a:pPr lvl="2"/>
            <a:r>
              <a:rPr lang="zh-CN" altLang="en-US" sz="2300" b="1" dirty="0">
                <a:latin typeface="Times New Roman" panose="02020603050405020304" pitchFamily="18" charset="0"/>
              </a:rPr>
              <a:t>此时对应页面的</a:t>
            </a:r>
            <a:r>
              <a:rPr lang="en-US" altLang="zh-CN" sz="2300" b="1" dirty="0">
                <a:latin typeface="Times New Roman" panose="02020603050405020304" pitchFamily="18" charset="0"/>
              </a:rPr>
              <a:t>NX</a:t>
            </a:r>
            <a:r>
              <a:rPr lang="zh-CN" altLang="en-US" sz="2300" b="1" dirty="0">
                <a:latin typeface="Times New Roman" panose="02020603050405020304" pitchFamily="18" charset="0"/>
              </a:rPr>
              <a:t>位为</a:t>
            </a:r>
            <a:r>
              <a:rPr lang="en-US" altLang="zh-CN" sz="2300" b="1" dirty="0">
                <a:latin typeface="Times New Roman" panose="02020603050405020304" pitchFamily="18" charset="0"/>
              </a:rPr>
              <a:t>1</a:t>
            </a:r>
          </a:p>
          <a:p>
            <a:pPr lvl="1"/>
            <a:r>
              <a:rPr lang="zh-CN" altLang="en-US" sz="2600" b="1" dirty="0" smtClean="0">
                <a:latin typeface="Times New Roman" panose="02020603050405020304" pitchFamily="18" charset="0"/>
              </a:rPr>
              <a:t>通常来说，可写和可执行是二选一的。可写就不可执行，可执行就不可写。所以，不可执行往往也被称为是“写或不可执行”。</a:t>
            </a:r>
            <a:endParaRPr lang="en-US" altLang="zh-CN" sz="2600" b="1" dirty="0">
              <a:latin typeface="Times New Roman" panose="02020603050405020304" pitchFamily="18" charset="0"/>
            </a:endParaRPr>
          </a:p>
        </p:txBody>
      </p:sp>
    </p:spTree>
    <p:extLst>
      <p:ext uri="{BB962C8B-B14F-4D97-AF65-F5344CB8AC3E}">
        <p14:creationId xmlns="" xmlns:p14="http://schemas.microsoft.com/office/powerpoint/2010/main" val="16992370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400" dirty="0"/>
              <a:t>不可执行位在操作系统中的实现</a:t>
            </a:r>
          </a:p>
        </p:txBody>
      </p:sp>
      <p:sp>
        <p:nvSpPr>
          <p:cNvPr id="5" name="内容占位符 4"/>
          <p:cNvSpPr>
            <a:spLocks noGrp="1"/>
          </p:cNvSpPr>
          <p:nvPr>
            <p:ph sz="quarter" idx="1"/>
          </p:nvPr>
        </p:nvSpPr>
        <p:spPr/>
        <p:txBody>
          <a:bodyPr/>
          <a:lstStyle/>
          <a:p>
            <a:r>
              <a:rPr lang="en-US" altLang="zh-CN" sz="3200" b="1" dirty="0" err="1">
                <a:latin typeface="Times New Roman" panose="02020603050405020304" pitchFamily="18" charset="0"/>
              </a:rPr>
              <a:t>mprotect</a:t>
            </a:r>
            <a:r>
              <a:rPr lang="zh-CN" altLang="en-US" sz="3200" b="1" dirty="0">
                <a:latin typeface="Times New Roman" panose="02020603050405020304" pitchFamily="18" charset="0"/>
              </a:rPr>
              <a:t>修改</a:t>
            </a:r>
            <a:r>
              <a:rPr lang="en-US" altLang="zh-CN" sz="3200" b="1" dirty="0">
                <a:latin typeface="Times New Roman" panose="02020603050405020304" pitchFamily="18" charset="0"/>
              </a:rPr>
              <a:t>NX</a:t>
            </a:r>
            <a:r>
              <a:rPr lang="zh-CN" altLang="en-US" sz="3200" b="1" dirty="0">
                <a:latin typeface="Times New Roman" panose="02020603050405020304" pitchFamily="18" charset="0"/>
              </a:rPr>
              <a:t>位的过程</a:t>
            </a:r>
            <a:endParaRPr lang="en-US" altLang="zh-CN" sz="3200" b="1" dirty="0">
              <a:latin typeface="Times New Roman" panose="02020603050405020304" pitchFamily="18" charset="0"/>
            </a:endParaRPr>
          </a:p>
          <a:p>
            <a:pPr lvl="1"/>
            <a:r>
              <a:rPr lang="zh-CN" altLang="en-US" sz="2600" b="1" dirty="0" smtClean="0">
                <a:latin typeface="Times New Roman" panose="02020603050405020304" pitchFamily="18" charset="0"/>
              </a:rPr>
              <a:t>如果参数</a:t>
            </a:r>
            <a:r>
              <a:rPr lang="en-US" altLang="zh-CN" sz="2600" b="1" dirty="0" err="1">
                <a:latin typeface="Times New Roman" panose="02020603050405020304" pitchFamily="18" charset="0"/>
              </a:rPr>
              <a:t>prot</a:t>
            </a:r>
            <a:r>
              <a:rPr lang="zh-CN" altLang="en-US" sz="2600" b="1" dirty="0">
                <a:latin typeface="Times New Roman" panose="02020603050405020304" pitchFamily="18" charset="0"/>
              </a:rPr>
              <a:t>的</a:t>
            </a:r>
            <a:r>
              <a:rPr lang="en-US" altLang="zh-CN" sz="2600" b="1" dirty="0">
                <a:latin typeface="Times New Roman" panose="02020603050405020304" pitchFamily="18" charset="0"/>
              </a:rPr>
              <a:t>PROT_EXEC</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0x4</a:t>
            </a:r>
            <a:r>
              <a:rPr lang="zh-CN" altLang="en-US" sz="2600" b="1" dirty="0">
                <a:latin typeface="Times New Roman" panose="02020603050405020304" pitchFamily="18" charset="0"/>
              </a:rPr>
              <a:t>）位为</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a:t>
            </a:r>
            <a:r>
              <a:rPr lang="zh-CN" altLang="en-US" sz="2600" b="1" dirty="0" smtClean="0">
                <a:latin typeface="Times New Roman" panose="02020603050405020304" pitchFamily="18" charset="0"/>
              </a:rPr>
              <a:t>那么将</a:t>
            </a:r>
            <a:r>
              <a:rPr lang="en-US" altLang="zh-CN" sz="2600" b="1" dirty="0" smtClean="0">
                <a:latin typeface="Times New Roman" panose="02020603050405020304" pitchFamily="18" charset="0"/>
              </a:rPr>
              <a:t>address</a:t>
            </a:r>
            <a:r>
              <a:rPr lang="zh-CN" altLang="en-US" sz="2600" b="1" dirty="0">
                <a:latin typeface="Times New Roman" panose="02020603050405020304" pitchFamily="18" charset="0"/>
              </a:rPr>
              <a:t>和</a:t>
            </a:r>
            <a:r>
              <a:rPr lang="en-US" altLang="zh-CN" sz="2600" b="1" dirty="0">
                <a:latin typeface="Times New Roman" panose="02020603050405020304" pitchFamily="18" charset="0"/>
              </a:rPr>
              <a:t>length</a:t>
            </a:r>
            <a:r>
              <a:rPr lang="zh-CN" altLang="en-US" sz="2600" b="1" dirty="0" smtClean="0">
                <a:latin typeface="Times New Roman" panose="02020603050405020304" pitchFamily="18" charset="0"/>
              </a:rPr>
              <a:t>所对应页面</a:t>
            </a:r>
            <a:r>
              <a:rPr lang="zh-CN" altLang="en-US" sz="2600" b="1" dirty="0">
                <a:latin typeface="Times New Roman" panose="02020603050405020304" pitchFamily="18" charset="0"/>
              </a:rPr>
              <a:t>的页表项</a:t>
            </a:r>
            <a:r>
              <a:rPr lang="en-US" altLang="zh-CN" sz="2600" b="1" dirty="0">
                <a:latin typeface="Times New Roman" panose="02020603050405020304" pitchFamily="18" charset="0"/>
              </a:rPr>
              <a:t>NX</a:t>
            </a:r>
            <a:r>
              <a:rPr lang="zh-CN" altLang="en-US" sz="2600" b="1" dirty="0">
                <a:latin typeface="Times New Roman" panose="02020603050405020304" pitchFamily="18" charset="0"/>
              </a:rPr>
              <a:t>位置</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，否则</a:t>
            </a:r>
            <a:r>
              <a:rPr lang="zh-CN" altLang="en-US" sz="2600" b="1" dirty="0" smtClean="0">
                <a:latin typeface="Times New Roman" panose="02020603050405020304" pitchFamily="18" charset="0"/>
              </a:rPr>
              <a:t>置</a:t>
            </a:r>
            <a:r>
              <a:rPr lang="en-US" altLang="zh-CN" sz="2600" b="1" dirty="0" smtClean="0">
                <a:latin typeface="Times New Roman" panose="02020603050405020304" pitchFamily="18" charset="0"/>
              </a:rPr>
              <a:t>0</a:t>
            </a:r>
            <a:r>
              <a:rPr lang="zh-CN" altLang="en-US" sz="2600" b="1" dirty="0" smtClean="0">
                <a:latin typeface="Times New Roman" panose="02020603050405020304" pitchFamily="18" charset="0"/>
              </a:rPr>
              <a:t>。</a:t>
            </a:r>
            <a:endParaRPr lang="en-US" altLang="zh-CN" sz="2600" b="1" dirty="0">
              <a:latin typeface="Times New Roman" panose="02020603050405020304" pitchFamily="18" charset="0"/>
            </a:endParaRPr>
          </a:p>
          <a:p>
            <a:pPr lvl="1"/>
            <a:r>
              <a:rPr lang="zh-CN" altLang="en-US" sz="2600" b="1" dirty="0" smtClean="0">
                <a:latin typeface="Times New Roman" panose="02020603050405020304" pitchFamily="18" charset="0"/>
              </a:rPr>
              <a:t>然后，清</a:t>
            </a:r>
            <a:r>
              <a:rPr lang="zh-CN" altLang="en-US" sz="2600" b="1" dirty="0">
                <a:latin typeface="Times New Roman" panose="02020603050405020304" pitchFamily="18" charset="0"/>
              </a:rPr>
              <a:t>空</a:t>
            </a:r>
            <a:r>
              <a:rPr lang="en-US" altLang="zh-CN" sz="2600" b="1" dirty="0">
                <a:latin typeface="Times New Roman" panose="02020603050405020304" pitchFamily="18" charset="0"/>
              </a:rPr>
              <a:t>TLB</a:t>
            </a:r>
            <a:r>
              <a:rPr lang="zh-CN" altLang="en-US" sz="2600" b="1" dirty="0">
                <a:latin typeface="Times New Roman" panose="02020603050405020304" pitchFamily="18" charset="0"/>
              </a:rPr>
              <a:t>。此后，如果再次访问被修改属性的页面时，将会再次将该页表项装入</a:t>
            </a:r>
            <a:r>
              <a:rPr lang="en-US" altLang="zh-CN" sz="2600" b="1" dirty="0">
                <a:latin typeface="Times New Roman" panose="02020603050405020304" pitchFamily="18" charset="0"/>
              </a:rPr>
              <a:t>TLB</a:t>
            </a:r>
            <a:r>
              <a:rPr lang="zh-CN" altLang="en-US" sz="2600" b="1" dirty="0">
                <a:latin typeface="Times New Roman" panose="02020603050405020304" pitchFamily="18" charset="0"/>
              </a:rPr>
              <a:t>，此时会检查</a:t>
            </a:r>
            <a:r>
              <a:rPr lang="en-US" altLang="zh-CN" sz="2600" b="1" dirty="0">
                <a:latin typeface="Times New Roman" panose="02020603050405020304" pitchFamily="18" charset="0"/>
              </a:rPr>
              <a:t>NX</a:t>
            </a:r>
            <a:r>
              <a:rPr lang="zh-CN" altLang="en-US" sz="2600" b="1" dirty="0">
                <a:latin typeface="Times New Roman" panose="02020603050405020304" pitchFamily="18" charset="0"/>
              </a:rPr>
              <a:t>位。</a:t>
            </a:r>
          </a:p>
        </p:txBody>
      </p:sp>
    </p:spTree>
    <p:extLst>
      <p:ext uri="{BB962C8B-B14F-4D97-AF65-F5344CB8AC3E}">
        <p14:creationId xmlns="" xmlns:p14="http://schemas.microsoft.com/office/powerpoint/2010/main" val="637840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不可执行位在文件中的实现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文件对不可执行位的配置</a:t>
            </a:r>
            <a:endParaRPr lang="en-US" altLang="zh-CN" sz="2800" b="1" dirty="0">
              <a:latin typeface="+mn-ea"/>
            </a:endParaRPr>
          </a:p>
          <a:p>
            <a:pPr lvl="1"/>
            <a:r>
              <a:rPr lang="en-US" altLang="zh-CN" b="1" dirty="0"/>
              <a:t>Program Header</a:t>
            </a:r>
            <a:r>
              <a:rPr lang="zh-CN" altLang="en-US" b="1" dirty="0"/>
              <a:t>结构</a:t>
            </a:r>
            <a:endParaRPr lang="en-US" altLang="zh-CN" b="1" dirty="0"/>
          </a:p>
          <a:p>
            <a:pPr marL="1087755" lvl="2" indent="-447675">
              <a:buNone/>
            </a:pPr>
            <a:r>
              <a:rPr lang="en-US" altLang="zh-CN" sz="2100" dirty="0"/>
              <a:t>typedef struct {</a:t>
            </a:r>
          </a:p>
          <a:p>
            <a:pPr marL="995045" lvl="3" indent="-6350">
              <a:buNone/>
            </a:pPr>
            <a:r>
              <a:rPr lang="en-US" altLang="zh-CN" sz="2000" dirty="0"/>
              <a:t>	Elf32_Word </a:t>
            </a:r>
            <a:r>
              <a:rPr lang="en-US" altLang="zh-CN" sz="2000" dirty="0" err="1"/>
              <a:t>p_type</a:t>
            </a:r>
            <a:r>
              <a:rPr lang="en-US" altLang="zh-CN" sz="2000" dirty="0"/>
              <a:t>;</a:t>
            </a:r>
          </a:p>
          <a:p>
            <a:pPr marL="996315" lvl="3" indent="-447675">
              <a:buNone/>
            </a:pPr>
            <a:r>
              <a:rPr lang="en-US" altLang="zh-CN" sz="2000" dirty="0"/>
              <a:t>	Elf32_Off </a:t>
            </a:r>
            <a:r>
              <a:rPr lang="en-US" altLang="zh-CN" sz="2000" dirty="0" err="1"/>
              <a:t>p_offset</a:t>
            </a:r>
            <a:r>
              <a:rPr lang="en-US" altLang="zh-CN" sz="2000" dirty="0"/>
              <a:t>;</a:t>
            </a:r>
          </a:p>
          <a:p>
            <a:pPr marL="996315" lvl="3" indent="-447675">
              <a:buNone/>
            </a:pPr>
            <a:r>
              <a:rPr lang="en-US" altLang="zh-CN" sz="2000" dirty="0"/>
              <a:t>	Elf32_Addr </a:t>
            </a:r>
            <a:r>
              <a:rPr lang="en-US" altLang="zh-CN" sz="2000" dirty="0" err="1"/>
              <a:t>p_vaddr</a:t>
            </a:r>
            <a:r>
              <a:rPr lang="en-US" altLang="zh-CN" sz="2000" dirty="0"/>
              <a:t>;</a:t>
            </a:r>
          </a:p>
          <a:p>
            <a:pPr marL="996315" lvl="3" indent="-447675">
              <a:buNone/>
            </a:pPr>
            <a:r>
              <a:rPr lang="en-US" altLang="zh-CN" sz="2000" dirty="0"/>
              <a:t>	Elf32_Addr </a:t>
            </a:r>
            <a:r>
              <a:rPr lang="en-US" altLang="zh-CN" sz="2000" dirty="0" err="1"/>
              <a:t>p_paddr</a:t>
            </a:r>
            <a:r>
              <a:rPr lang="en-US" altLang="zh-CN" sz="2000" dirty="0"/>
              <a:t>;</a:t>
            </a:r>
          </a:p>
          <a:p>
            <a:pPr marL="996315" lvl="3" indent="-447675">
              <a:buNone/>
            </a:pPr>
            <a:r>
              <a:rPr lang="en-US" altLang="zh-CN" sz="2000" dirty="0"/>
              <a:t>	Elf32_Word </a:t>
            </a:r>
            <a:r>
              <a:rPr lang="en-US" altLang="zh-CN" sz="2000" dirty="0" err="1"/>
              <a:t>p_filesz</a:t>
            </a:r>
            <a:r>
              <a:rPr lang="en-US" altLang="zh-CN" sz="2000" dirty="0"/>
              <a:t>;</a:t>
            </a:r>
          </a:p>
          <a:p>
            <a:pPr marL="996315" lvl="3" indent="-447675">
              <a:buNone/>
            </a:pPr>
            <a:r>
              <a:rPr lang="en-US" altLang="zh-CN" sz="2000" dirty="0"/>
              <a:t>	Elf32_Word </a:t>
            </a:r>
            <a:r>
              <a:rPr lang="en-US" altLang="zh-CN" sz="2000" dirty="0" err="1"/>
              <a:t>p_memsz</a:t>
            </a:r>
            <a:r>
              <a:rPr lang="en-US" altLang="zh-CN" sz="2000" dirty="0"/>
              <a:t>;</a:t>
            </a:r>
          </a:p>
          <a:p>
            <a:pPr marL="996315" lvl="3" indent="-447675">
              <a:buNone/>
            </a:pPr>
            <a:r>
              <a:rPr lang="en-US" altLang="zh-CN" sz="2000" dirty="0"/>
              <a:t>	</a:t>
            </a:r>
            <a:r>
              <a:rPr lang="en-US" altLang="zh-CN" sz="2000" b="1" dirty="0">
                <a:solidFill>
                  <a:srgbClr val="FF0000"/>
                </a:solidFill>
              </a:rPr>
              <a:t>Elf32_Word </a:t>
            </a:r>
            <a:r>
              <a:rPr lang="en-US" altLang="zh-CN" sz="2000" b="1" dirty="0" err="1">
                <a:solidFill>
                  <a:srgbClr val="FF0000"/>
                </a:solidFill>
              </a:rPr>
              <a:t>p_flags</a:t>
            </a:r>
            <a:r>
              <a:rPr lang="en-US" altLang="zh-CN" sz="2000" b="1" dirty="0">
                <a:solidFill>
                  <a:srgbClr val="FF0000"/>
                </a:solidFill>
              </a:rPr>
              <a:t>;</a:t>
            </a:r>
          </a:p>
          <a:p>
            <a:pPr marL="996315" lvl="3" indent="-447675">
              <a:buNone/>
            </a:pPr>
            <a:r>
              <a:rPr lang="en-US" altLang="zh-CN" sz="2000" dirty="0"/>
              <a:t>	Elf32_Word </a:t>
            </a:r>
            <a:r>
              <a:rPr lang="en-US" altLang="zh-CN" sz="2000" dirty="0" err="1"/>
              <a:t>p_align</a:t>
            </a:r>
            <a:r>
              <a:rPr lang="en-US" altLang="zh-CN" sz="2000" dirty="0"/>
              <a:t>;</a:t>
            </a:r>
          </a:p>
          <a:p>
            <a:pPr marL="1087755" lvl="2" indent="-447675">
              <a:buNone/>
            </a:pPr>
            <a:r>
              <a:rPr lang="en-US" altLang="zh-CN" sz="2100" dirty="0"/>
              <a:t>} Elf32_Phdr</a:t>
            </a:r>
            <a:r>
              <a:rPr lang="en-US" altLang="zh-CN" sz="2100" dirty="0" smtClean="0"/>
              <a:t>;</a:t>
            </a:r>
            <a:endParaRPr lang="zh-CN" altLang="en-US" sz="2100" b="1" dirty="0"/>
          </a:p>
        </p:txBody>
      </p:sp>
      <p:sp>
        <p:nvSpPr>
          <p:cNvPr id="7" name="对话气泡: 矩形 6"/>
          <p:cNvSpPr/>
          <p:nvPr/>
        </p:nvSpPr>
        <p:spPr>
          <a:xfrm>
            <a:off x="4870897" y="3025552"/>
            <a:ext cx="4032448" cy="2707704"/>
          </a:xfrm>
          <a:prstGeom prst="wedgeRectCallout">
            <a:avLst>
              <a:gd name="adj1" fmla="val -66623"/>
              <a:gd name="adj2" fmla="val 33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ea"/>
                <a:ea typeface="+mj-ea"/>
              </a:rPr>
              <a:t>Flags</a:t>
            </a:r>
            <a:r>
              <a:rPr lang="zh-CN" altLang="en-US" sz="2800" b="1" dirty="0">
                <a:latin typeface="+mj-ea"/>
                <a:ea typeface="+mj-ea"/>
              </a:rPr>
              <a:t>表示段的读、写和执行权限，取值分别为</a:t>
            </a:r>
            <a:r>
              <a:rPr lang="en-US" altLang="zh-CN" sz="2800" b="1" dirty="0">
                <a:latin typeface="+mj-ea"/>
                <a:ea typeface="+mj-ea"/>
              </a:rPr>
              <a:t>0x4</a:t>
            </a:r>
            <a:r>
              <a:rPr lang="zh-CN" altLang="en-US" sz="2800" b="1" dirty="0">
                <a:latin typeface="+mj-ea"/>
                <a:ea typeface="+mj-ea"/>
              </a:rPr>
              <a:t>、</a:t>
            </a:r>
            <a:r>
              <a:rPr lang="en-US" altLang="zh-CN" sz="2800" b="1" dirty="0">
                <a:latin typeface="+mj-ea"/>
                <a:ea typeface="+mj-ea"/>
              </a:rPr>
              <a:t>0x2</a:t>
            </a:r>
            <a:r>
              <a:rPr lang="zh-CN" altLang="en-US" sz="2800" b="1" dirty="0">
                <a:latin typeface="+mj-ea"/>
                <a:ea typeface="+mj-ea"/>
              </a:rPr>
              <a:t>、</a:t>
            </a:r>
            <a:r>
              <a:rPr lang="en-US" altLang="zh-CN" sz="2800" b="1" dirty="0">
                <a:latin typeface="+mj-ea"/>
                <a:ea typeface="+mj-ea"/>
              </a:rPr>
              <a:t>0x1</a:t>
            </a:r>
            <a:r>
              <a:rPr lang="zh-CN" altLang="en-US" sz="2800" b="1" dirty="0">
                <a:latin typeface="+mj-ea"/>
                <a:ea typeface="+mj-ea"/>
              </a:rPr>
              <a:t>，可用位或赋予多种权限，加载时执行权限和对应的页面</a:t>
            </a:r>
            <a:r>
              <a:rPr lang="en-US" altLang="zh-CN" sz="2800" b="1" dirty="0">
                <a:latin typeface="+mj-ea"/>
                <a:ea typeface="+mj-ea"/>
              </a:rPr>
              <a:t>NX</a:t>
            </a:r>
            <a:r>
              <a:rPr lang="zh-CN" altLang="en-US" sz="2800" b="1" dirty="0">
                <a:latin typeface="+mj-ea"/>
                <a:ea typeface="+mj-ea"/>
              </a:rPr>
              <a:t>位关联</a:t>
            </a:r>
          </a:p>
        </p:txBody>
      </p:sp>
    </p:spTree>
    <p:extLst>
      <p:ext uri="{BB962C8B-B14F-4D97-AF65-F5344CB8AC3E}">
        <p14:creationId xmlns="" xmlns:p14="http://schemas.microsoft.com/office/powerpoint/2010/main" val="3727901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不可执行位在文件中的实现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文件对不可执行位的配置</a:t>
            </a:r>
            <a:endParaRPr lang="en-US" altLang="zh-CN" sz="2800" b="1" dirty="0">
              <a:latin typeface="+mn-ea"/>
            </a:endParaRPr>
          </a:p>
        </p:txBody>
      </p:sp>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00112" y="2204864"/>
            <a:ext cx="5860895" cy="4478532"/>
          </a:xfrm>
          <a:prstGeom prst="rect">
            <a:avLst/>
          </a:prstGeom>
        </p:spPr>
      </p:pic>
      <p:sp>
        <p:nvSpPr>
          <p:cNvPr id="5" name="矩形 4"/>
          <p:cNvSpPr/>
          <p:nvPr/>
        </p:nvSpPr>
        <p:spPr>
          <a:xfrm>
            <a:off x="4860032" y="3429000"/>
            <a:ext cx="537060" cy="2969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61098633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不可执行位在文件中的实现</a:t>
            </a:r>
          </a:p>
        </p:txBody>
      </p:sp>
      <p:sp>
        <p:nvSpPr>
          <p:cNvPr id="5" name="内容占位符 4"/>
          <p:cNvSpPr>
            <a:spLocks noGrp="1"/>
          </p:cNvSpPr>
          <p:nvPr>
            <p:ph sz="quarter" idx="1"/>
          </p:nvPr>
        </p:nvSpPr>
        <p:spPr/>
        <p:txBody>
          <a:bodyPr/>
          <a:lstStyle/>
          <a:p>
            <a:r>
              <a:rPr lang="en-US" altLang="zh-CN" sz="2800" b="1" dirty="0">
                <a:latin typeface="+mn-ea"/>
              </a:rPr>
              <a:t>ELF</a:t>
            </a:r>
            <a:r>
              <a:rPr lang="zh-CN" altLang="en-US" sz="2800" b="1" dirty="0">
                <a:latin typeface="+mn-ea"/>
              </a:rPr>
              <a:t>文件装入内存过程</a:t>
            </a:r>
            <a:endParaRPr lang="en-US" altLang="zh-CN" sz="2800" b="1" dirty="0">
              <a:latin typeface="+mn-ea"/>
            </a:endParaRPr>
          </a:p>
          <a:p>
            <a:pPr lvl="1"/>
            <a:r>
              <a:rPr lang="zh-CN" altLang="en-US" sz="2500" b="1" dirty="0">
                <a:latin typeface="+mn-ea"/>
              </a:rPr>
              <a:t>当用户或系统要求执行某个</a:t>
            </a:r>
            <a:r>
              <a:rPr lang="en-US" altLang="zh-CN" sz="2500" b="1" dirty="0">
                <a:latin typeface="+mn-ea"/>
              </a:rPr>
              <a:t>ELF</a:t>
            </a:r>
            <a:r>
              <a:rPr lang="zh-CN" altLang="en-US" sz="2500" b="1" dirty="0">
                <a:latin typeface="+mn-ea"/>
              </a:rPr>
              <a:t>文件时，</a:t>
            </a:r>
            <a:r>
              <a:rPr lang="en-US" altLang="zh-CN" sz="2500" b="1" dirty="0">
                <a:latin typeface="+mn-ea"/>
              </a:rPr>
              <a:t>Loader</a:t>
            </a:r>
            <a:r>
              <a:rPr lang="zh-CN" altLang="en-US" sz="2500" b="1" dirty="0">
                <a:latin typeface="+mn-ea"/>
              </a:rPr>
              <a:t>根据</a:t>
            </a:r>
            <a:r>
              <a:rPr lang="en-US" altLang="zh-CN" sz="2500" b="1" dirty="0">
                <a:latin typeface="+mn-ea"/>
              </a:rPr>
              <a:t>ELF</a:t>
            </a:r>
            <a:r>
              <a:rPr lang="zh-CN" altLang="en-US" sz="2500" b="1" dirty="0">
                <a:latin typeface="+mn-ea"/>
              </a:rPr>
              <a:t>头部找到</a:t>
            </a:r>
            <a:r>
              <a:rPr lang="en-US" altLang="zh-CN" sz="2500" b="1" dirty="0">
                <a:latin typeface="+mn-ea"/>
              </a:rPr>
              <a:t>Program Header Table</a:t>
            </a:r>
            <a:r>
              <a:rPr lang="zh-CN" altLang="en-US" sz="2500" b="1" dirty="0">
                <a:latin typeface="+mn-ea"/>
              </a:rPr>
              <a:t>，并遍历该</a:t>
            </a:r>
            <a:r>
              <a:rPr lang="zh-CN" altLang="en-US" sz="2500" b="1" dirty="0" smtClean="0">
                <a:latin typeface="+mn-ea"/>
              </a:rPr>
              <a:t>表。</a:t>
            </a:r>
            <a:endParaRPr lang="en-US" altLang="zh-CN" sz="2500" b="1" dirty="0">
              <a:latin typeface="+mn-ea"/>
            </a:endParaRPr>
          </a:p>
          <a:p>
            <a:pPr lvl="1"/>
            <a:r>
              <a:rPr lang="zh-CN" altLang="en-US" sz="2500" b="1" dirty="0">
                <a:latin typeface="+mn-ea"/>
              </a:rPr>
              <a:t>如果某一</a:t>
            </a:r>
            <a:r>
              <a:rPr lang="en-US" altLang="zh-CN" sz="2500" b="1" dirty="0">
                <a:latin typeface="+mn-ea"/>
              </a:rPr>
              <a:t>Program Header</a:t>
            </a:r>
            <a:r>
              <a:rPr lang="zh-CN" altLang="en-US" sz="2500" b="1" dirty="0">
                <a:latin typeface="+mn-ea"/>
              </a:rPr>
              <a:t>的</a:t>
            </a:r>
            <a:r>
              <a:rPr lang="en-US" altLang="zh-CN" sz="2500" b="1" dirty="0">
                <a:latin typeface="+mn-ea"/>
              </a:rPr>
              <a:t>flags</a:t>
            </a:r>
            <a:r>
              <a:rPr lang="zh-CN" altLang="en-US" sz="2500" b="1" dirty="0">
                <a:latin typeface="+mn-ea"/>
              </a:rPr>
              <a:t>字段的最低位（</a:t>
            </a:r>
            <a:r>
              <a:rPr lang="en-US" altLang="zh-CN" sz="2500" b="1" dirty="0">
                <a:latin typeface="+mn-ea"/>
              </a:rPr>
              <a:t>PF_X</a:t>
            </a:r>
            <a:r>
              <a:rPr lang="zh-CN" altLang="en-US" sz="2500" b="1" dirty="0">
                <a:latin typeface="+mn-ea"/>
              </a:rPr>
              <a:t>）为</a:t>
            </a:r>
            <a:r>
              <a:rPr lang="en-US" altLang="zh-CN" sz="2500" b="1" dirty="0">
                <a:latin typeface="+mn-ea"/>
              </a:rPr>
              <a:t>0</a:t>
            </a:r>
            <a:r>
              <a:rPr lang="zh-CN" altLang="en-US" sz="2500" b="1" dirty="0">
                <a:latin typeface="+mn-ea"/>
              </a:rPr>
              <a:t>，表明对应的段为不可执行的段。该段的页面对应的页表项</a:t>
            </a:r>
            <a:r>
              <a:rPr lang="en-US" altLang="zh-CN" sz="2500" b="1" dirty="0">
                <a:latin typeface="+mn-ea"/>
              </a:rPr>
              <a:t>NX</a:t>
            </a:r>
            <a:r>
              <a:rPr lang="zh-CN" altLang="en-US" sz="2500" b="1" dirty="0">
                <a:latin typeface="+mn-ea"/>
              </a:rPr>
              <a:t>位置</a:t>
            </a:r>
            <a:r>
              <a:rPr lang="en-US" altLang="zh-CN" sz="2500" b="1" dirty="0">
                <a:latin typeface="+mn-ea"/>
              </a:rPr>
              <a:t>1</a:t>
            </a:r>
            <a:r>
              <a:rPr lang="zh-CN" altLang="en-US" sz="2500" b="1" dirty="0">
                <a:latin typeface="+mn-ea"/>
              </a:rPr>
              <a:t>，否则置</a:t>
            </a:r>
            <a:r>
              <a:rPr lang="en-US" altLang="zh-CN" sz="2500" b="1" dirty="0">
                <a:latin typeface="+mn-ea"/>
              </a:rPr>
              <a:t>0</a:t>
            </a:r>
            <a:r>
              <a:rPr lang="zh-CN" altLang="en-US" sz="2500" b="1" dirty="0">
                <a:latin typeface="+mn-ea"/>
              </a:rPr>
              <a:t>。</a:t>
            </a:r>
            <a:endParaRPr lang="en-US" altLang="zh-CN" sz="2500" b="1" dirty="0">
              <a:latin typeface="+mn-ea"/>
            </a:endParaRPr>
          </a:p>
          <a:p>
            <a:pPr lvl="1"/>
            <a:r>
              <a:rPr lang="zh-CN" altLang="en-US" sz="2500" b="1" dirty="0">
                <a:latin typeface="+mn-ea"/>
              </a:rPr>
              <a:t>装入过程使用</a:t>
            </a:r>
            <a:r>
              <a:rPr lang="en-US" altLang="zh-CN" sz="2500" b="1" dirty="0" err="1">
                <a:latin typeface="+mn-ea"/>
              </a:rPr>
              <a:t>mmap</a:t>
            </a:r>
            <a:r>
              <a:rPr lang="zh-CN" altLang="en-US" sz="2500" b="1" dirty="0">
                <a:latin typeface="+mn-ea"/>
              </a:rPr>
              <a:t>系统调用申请页面，此时会通过设置</a:t>
            </a:r>
            <a:r>
              <a:rPr lang="en-US" altLang="zh-CN" sz="2500" b="1" dirty="0" err="1">
                <a:latin typeface="+mn-ea"/>
              </a:rPr>
              <a:t>prot</a:t>
            </a:r>
            <a:r>
              <a:rPr lang="zh-CN" altLang="en-US" sz="2500" b="1" dirty="0">
                <a:latin typeface="+mn-ea"/>
              </a:rPr>
              <a:t>参数设置页面的</a:t>
            </a:r>
            <a:r>
              <a:rPr lang="en-US" altLang="zh-CN" sz="2500" b="1" dirty="0">
                <a:latin typeface="+mn-ea"/>
              </a:rPr>
              <a:t>NX</a:t>
            </a:r>
            <a:r>
              <a:rPr lang="zh-CN" altLang="en-US" sz="2500" b="1" dirty="0">
                <a:latin typeface="+mn-ea"/>
              </a:rPr>
              <a:t>位。</a:t>
            </a:r>
            <a:endParaRPr lang="en-US" altLang="zh-CN" sz="2500" b="1" dirty="0">
              <a:latin typeface="+mn-ea"/>
            </a:endParaRPr>
          </a:p>
        </p:txBody>
      </p:sp>
    </p:spTree>
    <p:extLst>
      <p:ext uri="{BB962C8B-B14F-4D97-AF65-F5344CB8AC3E}">
        <p14:creationId xmlns="" xmlns:p14="http://schemas.microsoft.com/office/powerpoint/2010/main" val="14756951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不可执行位在文件中的实现</a:t>
            </a:r>
          </a:p>
        </p:txBody>
      </p:sp>
      <p:sp>
        <p:nvSpPr>
          <p:cNvPr id="3" name="内容占位符 2"/>
          <p:cNvSpPr>
            <a:spLocks noGrp="1"/>
          </p:cNvSpPr>
          <p:nvPr>
            <p:ph sz="quarter" idx="1"/>
          </p:nvPr>
        </p:nvSpPr>
        <p:spPr>
          <a:xfrm>
            <a:off x="457200" y="1600200"/>
            <a:ext cx="7467600" cy="4900634"/>
          </a:xfrm>
        </p:spPr>
        <p:txBody>
          <a:bodyPr>
            <a:normAutofit/>
          </a:bodyPr>
          <a:lstStyle/>
          <a:p>
            <a:r>
              <a:rPr lang="zh-CN" altLang="en-US" sz="2800" b="1" dirty="0">
                <a:latin typeface="+mn-ea"/>
              </a:rPr>
              <a:t>编译器对不可执行位的支持</a:t>
            </a:r>
            <a:endParaRPr lang="en-US" altLang="zh-CN" sz="2800" b="1" dirty="0">
              <a:latin typeface="+mn-ea"/>
            </a:endParaRPr>
          </a:p>
          <a:p>
            <a:pPr lvl="1"/>
            <a:r>
              <a:rPr lang="en-US" altLang="zh-CN" sz="2500" b="1" dirty="0">
                <a:latin typeface="+mn-ea"/>
              </a:rPr>
              <a:t>GCC</a:t>
            </a:r>
            <a:r>
              <a:rPr lang="zh-CN" altLang="en-US" sz="2500" b="1" dirty="0">
                <a:latin typeface="+mn-ea"/>
              </a:rPr>
              <a:t>在编译时向文件的</a:t>
            </a:r>
            <a:r>
              <a:rPr lang="en-US" altLang="zh-CN" sz="2500" b="1" dirty="0">
                <a:latin typeface="+mn-ea"/>
              </a:rPr>
              <a:t>Program Header</a:t>
            </a:r>
            <a:r>
              <a:rPr lang="zh-CN" altLang="en-US" sz="2500" b="1" dirty="0">
                <a:latin typeface="+mn-ea"/>
              </a:rPr>
              <a:t>的</a:t>
            </a:r>
            <a:r>
              <a:rPr lang="en-US" altLang="zh-CN" sz="2500" b="1" dirty="0">
                <a:latin typeface="+mn-ea"/>
              </a:rPr>
              <a:t>flags</a:t>
            </a:r>
            <a:r>
              <a:rPr lang="zh-CN" altLang="en-US" sz="2500" b="1" dirty="0">
                <a:latin typeface="+mn-ea"/>
              </a:rPr>
              <a:t>字段添加可执行标记，默认情况下只有代码段的部分内容可</a:t>
            </a:r>
            <a:r>
              <a:rPr lang="zh-CN" altLang="en-US" sz="2500" b="1" dirty="0" smtClean="0">
                <a:latin typeface="+mn-ea"/>
              </a:rPr>
              <a:t>执行。</a:t>
            </a:r>
            <a:endParaRPr lang="en-US" altLang="zh-CN" sz="2500" b="1" dirty="0">
              <a:latin typeface="+mn-ea"/>
            </a:endParaRPr>
          </a:p>
          <a:p>
            <a:pPr lvl="1"/>
            <a:r>
              <a:rPr lang="en-US" altLang="zh-CN" sz="2500" b="1" dirty="0">
                <a:latin typeface="+mn-ea"/>
              </a:rPr>
              <a:t>GCC</a:t>
            </a:r>
            <a:r>
              <a:rPr lang="zh-CN" altLang="en-US" sz="2500" b="1" dirty="0">
                <a:latin typeface="+mn-ea"/>
              </a:rPr>
              <a:t>可使用</a:t>
            </a:r>
            <a:r>
              <a:rPr lang="en-US" altLang="zh-CN" sz="2500" b="1" dirty="0">
                <a:latin typeface="+mn-ea"/>
              </a:rPr>
              <a:t>-z </a:t>
            </a:r>
            <a:r>
              <a:rPr lang="en-US" altLang="zh-CN" sz="2500" b="1" dirty="0" err="1">
                <a:latin typeface="+mn-ea"/>
              </a:rPr>
              <a:t>execstack</a:t>
            </a:r>
            <a:r>
              <a:rPr lang="zh-CN" altLang="en-US" sz="2500" b="1" dirty="0">
                <a:latin typeface="+mn-ea"/>
              </a:rPr>
              <a:t>关闭对栈的数据执行</a:t>
            </a:r>
            <a:r>
              <a:rPr lang="zh-CN" altLang="en-US" sz="2500" b="1" dirty="0" smtClean="0">
                <a:latin typeface="+mn-ea"/>
              </a:rPr>
              <a:t>保护。</a:t>
            </a:r>
            <a:endParaRPr lang="en-US" altLang="zh-CN" sz="2500" b="1" dirty="0">
              <a:latin typeface="+mn-ea"/>
            </a:endParaRPr>
          </a:p>
          <a:p>
            <a:pPr lvl="1"/>
            <a:r>
              <a:rPr lang="zh-CN" altLang="en-US" sz="2500" b="1" dirty="0" smtClean="0">
                <a:latin typeface="+mn-ea"/>
              </a:rPr>
              <a:t>同样，</a:t>
            </a:r>
            <a:r>
              <a:rPr lang="en-US" altLang="zh-CN" sz="2500" b="1" dirty="0" smtClean="0">
                <a:latin typeface="+mn-ea"/>
              </a:rPr>
              <a:t>Visual </a:t>
            </a:r>
            <a:r>
              <a:rPr lang="en-US" altLang="zh-CN" sz="2500" b="1" dirty="0">
                <a:latin typeface="+mn-ea"/>
              </a:rPr>
              <a:t>Studio</a:t>
            </a:r>
            <a:r>
              <a:rPr lang="zh-CN" altLang="en-US" sz="2500" b="1" dirty="0">
                <a:latin typeface="+mn-ea"/>
              </a:rPr>
              <a:t>使用编译参数</a:t>
            </a:r>
            <a:r>
              <a:rPr lang="en-US" altLang="zh-CN" sz="2500" b="1" dirty="0">
                <a:latin typeface="+mn-ea"/>
              </a:rPr>
              <a:t>/NXCOMPAT</a:t>
            </a:r>
            <a:r>
              <a:rPr lang="zh-CN" altLang="en-US" sz="2500" b="1" dirty="0">
                <a:latin typeface="+mn-ea"/>
              </a:rPr>
              <a:t>显式将可执行文件指定为与数据执行保护不兼容。</a:t>
            </a:r>
          </a:p>
          <a:p>
            <a:pPr lvl="1"/>
            <a:endParaRPr lang="en-US" altLang="zh-CN" sz="2500" b="1" dirty="0">
              <a:latin typeface="+mn-ea"/>
            </a:endParaRPr>
          </a:p>
          <a:p>
            <a:pPr lvl="1"/>
            <a:endParaRPr lang="en-US" altLang="zh-CN" sz="2500" b="1" dirty="0">
              <a:latin typeface="+mn-ea"/>
            </a:endParaRPr>
          </a:p>
        </p:txBody>
      </p:sp>
    </p:spTree>
    <p:extLst>
      <p:ext uri="{BB962C8B-B14F-4D97-AF65-F5344CB8AC3E}">
        <p14:creationId xmlns="" xmlns:p14="http://schemas.microsoft.com/office/powerpoint/2010/main" val="41351182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不可执行位</a:t>
            </a:r>
            <a:r>
              <a:rPr lang="zh-CN" altLang="en-US" sz="4400" dirty="0" smtClean="0"/>
              <a:t>实现小结</a:t>
            </a:r>
            <a:endParaRPr lang="zh-CN" altLang="en-US" sz="4400" dirty="0"/>
          </a:p>
        </p:txBody>
      </p:sp>
      <p:sp>
        <p:nvSpPr>
          <p:cNvPr id="5" name="内容占位符 4"/>
          <p:cNvSpPr>
            <a:spLocks noGrp="1"/>
          </p:cNvSpPr>
          <p:nvPr>
            <p:ph sz="quarter" idx="1"/>
          </p:nvPr>
        </p:nvSpPr>
        <p:spPr/>
        <p:txBody>
          <a:bodyPr>
            <a:normAutofit fontScale="92500" lnSpcReduction="20000"/>
          </a:bodyPr>
          <a:lstStyle/>
          <a:p>
            <a:r>
              <a:rPr lang="zh-CN" altLang="en-US" sz="2800" b="1" dirty="0">
                <a:latin typeface="+mn-ea"/>
              </a:rPr>
              <a:t>始于可执行文件的加载</a:t>
            </a:r>
            <a:endParaRPr lang="en-US" altLang="zh-CN" sz="2800" b="1" dirty="0">
              <a:latin typeface="+mn-ea"/>
            </a:endParaRPr>
          </a:p>
          <a:p>
            <a:pPr lvl="1"/>
            <a:r>
              <a:rPr lang="zh-CN" altLang="en-US" sz="2500" b="1" dirty="0">
                <a:latin typeface="+mn-ea"/>
              </a:rPr>
              <a:t>操作系统接收到执行命令时，调用加载器依照可执行文件的</a:t>
            </a:r>
            <a:r>
              <a:rPr lang="en-US" altLang="zh-CN" sz="2500" b="1" dirty="0">
                <a:latin typeface="+mn-ea"/>
              </a:rPr>
              <a:t>Program Header</a:t>
            </a:r>
            <a:r>
              <a:rPr lang="zh-CN" altLang="en-US" sz="2500" b="1" dirty="0">
                <a:latin typeface="+mn-ea"/>
              </a:rPr>
              <a:t>，使用</a:t>
            </a:r>
            <a:r>
              <a:rPr lang="en-US" altLang="zh-CN" sz="2500" b="1" dirty="0" err="1">
                <a:latin typeface="+mn-ea"/>
              </a:rPr>
              <a:t>mmap</a:t>
            </a:r>
            <a:r>
              <a:rPr lang="zh-CN" altLang="en-US" sz="2500" b="1" dirty="0">
                <a:latin typeface="+mn-ea"/>
              </a:rPr>
              <a:t>申请内存，此时会根据</a:t>
            </a:r>
            <a:r>
              <a:rPr lang="en-US" altLang="zh-CN" sz="2500" b="1" dirty="0">
                <a:latin typeface="+mn-ea"/>
              </a:rPr>
              <a:t>Program Header</a:t>
            </a:r>
            <a:r>
              <a:rPr lang="zh-CN" altLang="en-US" sz="2500" b="1" dirty="0">
                <a:latin typeface="+mn-ea"/>
              </a:rPr>
              <a:t>设置页表项中的不可执行</a:t>
            </a:r>
            <a:r>
              <a:rPr lang="zh-CN" altLang="en-US" sz="2500" b="1" dirty="0" smtClean="0">
                <a:latin typeface="+mn-ea"/>
              </a:rPr>
              <a:t>位。</a:t>
            </a:r>
            <a:endParaRPr lang="en-US" altLang="zh-CN" sz="2500" b="1" dirty="0">
              <a:latin typeface="+mn-ea"/>
            </a:endParaRPr>
          </a:p>
          <a:p>
            <a:r>
              <a:rPr lang="zh-CN" altLang="en-US" sz="2800" b="1" dirty="0">
                <a:latin typeface="+mn-ea"/>
              </a:rPr>
              <a:t>可通过系统调用修改</a:t>
            </a:r>
            <a:endParaRPr lang="en-US" altLang="zh-CN" sz="2800" b="1" dirty="0">
              <a:latin typeface="+mn-ea"/>
            </a:endParaRPr>
          </a:p>
          <a:p>
            <a:pPr lvl="1"/>
            <a:r>
              <a:rPr lang="zh-CN" altLang="en-US" sz="2500" b="1" dirty="0">
                <a:latin typeface="+mn-ea"/>
              </a:rPr>
              <a:t>对于</a:t>
            </a:r>
            <a:r>
              <a:rPr lang="en-US" altLang="zh-CN" sz="2500" b="1" dirty="0">
                <a:latin typeface="+mn-ea"/>
              </a:rPr>
              <a:t>Linux</a:t>
            </a:r>
            <a:r>
              <a:rPr lang="zh-CN" altLang="en-US" sz="2500" b="1" dirty="0">
                <a:latin typeface="+mn-ea"/>
              </a:rPr>
              <a:t>系统，程序可调用</a:t>
            </a:r>
            <a:r>
              <a:rPr lang="en-US" altLang="zh-CN" sz="2500" b="1" dirty="0" err="1">
                <a:latin typeface="+mn-ea"/>
              </a:rPr>
              <a:t>mprotect</a:t>
            </a:r>
            <a:r>
              <a:rPr lang="zh-CN" altLang="en-US" sz="2500" b="1" dirty="0">
                <a:latin typeface="+mn-ea"/>
              </a:rPr>
              <a:t>系统调用修改页属性。对于页面是否可执即设置页表中的不可执行位，修改完成后更新</a:t>
            </a:r>
            <a:r>
              <a:rPr lang="en-US" altLang="zh-CN" sz="2500" b="1" dirty="0" smtClean="0">
                <a:latin typeface="+mn-ea"/>
              </a:rPr>
              <a:t>TLB</a:t>
            </a:r>
            <a:r>
              <a:rPr lang="zh-CN" altLang="en-US" sz="2500" b="1" dirty="0" smtClean="0">
                <a:latin typeface="+mn-ea"/>
              </a:rPr>
              <a:t>。</a:t>
            </a:r>
            <a:endParaRPr lang="en-US" altLang="zh-CN" sz="2500" b="1" dirty="0">
              <a:latin typeface="+mn-ea"/>
            </a:endParaRPr>
          </a:p>
          <a:p>
            <a:r>
              <a:rPr lang="zh-CN" altLang="en-US" sz="2800" b="1" dirty="0">
                <a:latin typeface="+mn-ea"/>
              </a:rPr>
              <a:t>权限的检查</a:t>
            </a:r>
            <a:endParaRPr lang="en-US" altLang="zh-CN" sz="2800" b="1" dirty="0">
              <a:latin typeface="+mn-ea"/>
            </a:endParaRPr>
          </a:p>
          <a:p>
            <a:pPr lvl="1"/>
            <a:r>
              <a:rPr lang="zh-CN" altLang="en-US" sz="2500" b="1" dirty="0">
                <a:latin typeface="+mn-ea"/>
              </a:rPr>
              <a:t>当程序执行时，</a:t>
            </a:r>
            <a:r>
              <a:rPr lang="en-US" altLang="zh-CN" sz="2500" b="1" dirty="0">
                <a:latin typeface="+mn-ea"/>
              </a:rPr>
              <a:t>CPU</a:t>
            </a:r>
            <a:r>
              <a:rPr lang="zh-CN" altLang="en-US" sz="2500" b="1" dirty="0">
                <a:latin typeface="+mn-ea"/>
              </a:rPr>
              <a:t>通过虚地址取指，</a:t>
            </a:r>
            <a:r>
              <a:rPr lang="en-US" altLang="zh-CN" sz="2500" b="1" dirty="0">
                <a:latin typeface="+mn-ea"/>
              </a:rPr>
              <a:t>MMU</a:t>
            </a:r>
            <a:r>
              <a:rPr lang="zh-CN" altLang="en-US" sz="2500" b="1" dirty="0">
                <a:latin typeface="+mn-ea"/>
              </a:rPr>
              <a:t>需要从</a:t>
            </a:r>
            <a:r>
              <a:rPr lang="en-US" altLang="zh-CN" sz="2500" b="1" dirty="0">
                <a:latin typeface="+mn-ea"/>
              </a:rPr>
              <a:t>ITLB</a:t>
            </a:r>
            <a:r>
              <a:rPr lang="zh-CN" altLang="en-US" sz="2500" b="1" dirty="0">
                <a:latin typeface="+mn-ea"/>
              </a:rPr>
              <a:t>中找出对应的页表项。当</a:t>
            </a:r>
            <a:r>
              <a:rPr lang="en-US" altLang="zh-CN" sz="2500" b="1" dirty="0">
                <a:latin typeface="+mn-ea"/>
              </a:rPr>
              <a:t>ITLB</a:t>
            </a:r>
            <a:r>
              <a:rPr lang="zh-CN" altLang="en-US" sz="2500" b="1" dirty="0">
                <a:latin typeface="+mn-ea"/>
              </a:rPr>
              <a:t>缺失时需要从页表中查出对应的页表项，填入</a:t>
            </a:r>
            <a:r>
              <a:rPr lang="en-US" altLang="zh-CN" sz="2500" b="1" dirty="0">
                <a:latin typeface="+mn-ea"/>
              </a:rPr>
              <a:t>ITLB</a:t>
            </a:r>
            <a:r>
              <a:rPr lang="zh-CN" altLang="en-US" sz="2500" b="1" dirty="0">
                <a:latin typeface="+mn-ea"/>
              </a:rPr>
              <a:t>前需要检查该页表项的不可执行位是否置位，如果置位则产生页错误异常。系统捕获异常后中断相应</a:t>
            </a:r>
            <a:r>
              <a:rPr lang="zh-CN" altLang="en-US" sz="2500" b="1" dirty="0" smtClean="0">
                <a:latin typeface="+mn-ea"/>
              </a:rPr>
              <a:t>进程。</a:t>
            </a:r>
            <a:endParaRPr lang="en-US" altLang="zh-CN" sz="2500" b="1" dirty="0">
              <a:latin typeface="+mn-ea"/>
            </a:endParaRPr>
          </a:p>
        </p:txBody>
      </p:sp>
    </p:spTree>
    <p:extLst>
      <p:ext uri="{BB962C8B-B14F-4D97-AF65-F5344CB8AC3E}">
        <p14:creationId xmlns="" xmlns:p14="http://schemas.microsoft.com/office/powerpoint/2010/main" val="25233552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验证不可执行位保护的实例</a:t>
            </a:r>
          </a:p>
        </p:txBody>
      </p:sp>
      <p:pic>
        <p:nvPicPr>
          <p:cNvPr id="8" name="内容占位符 7"/>
          <p:cNvPicPr>
            <a:picLocks noGrp="1" noChangeAspect="1"/>
          </p:cNvPicPr>
          <p:nvPr>
            <p:ph sz="quarter" idx="1"/>
          </p:nvPr>
        </p:nvPicPr>
        <p:blipFill>
          <a:blip r:embed="rId3">
            <a:extLst>
              <a:ext uri="{28A0092B-C50C-407E-A947-70E740481C1C}">
                <a14:useLocalDpi xmlns="" xmlns:a14="http://schemas.microsoft.com/office/drawing/2010/main" val="0"/>
              </a:ext>
            </a:extLst>
          </a:blip>
          <a:stretch>
            <a:fillRect/>
          </a:stretch>
        </p:blipFill>
        <p:spPr>
          <a:xfrm>
            <a:off x="225898" y="1556792"/>
            <a:ext cx="5354214" cy="5184576"/>
          </a:xfrm>
        </p:spPr>
      </p:pic>
      <p:sp>
        <p:nvSpPr>
          <p:cNvPr id="9" name="文本框 8"/>
          <p:cNvSpPr txBox="1"/>
          <p:nvPr/>
        </p:nvSpPr>
        <p:spPr>
          <a:xfrm>
            <a:off x="5000628" y="1662390"/>
            <a:ext cx="3643338" cy="3123932"/>
          </a:xfrm>
          <a:prstGeom prst="rect">
            <a:avLst/>
          </a:prstGeom>
          <a:solidFill>
            <a:schemeClr val="bg1"/>
          </a:solidFill>
        </p:spPr>
        <p:txBody>
          <a:bodyPr wrap="square" rtlCol="0">
            <a:spAutoFit/>
          </a:bodyPr>
          <a:lstStyle/>
          <a:p>
            <a:pPr marL="274320" indent="-274320">
              <a:spcBef>
                <a:spcPts val="600"/>
              </a:spcBef>
              <a:buClr>
                <a:schemeClr val="accent1"/>
              </a:buClr>
              <a:buSzPct val="70000"/>
              <a:buFont typeface="Wingdings"/>
              <a:buChar char=""/>
            </a:pPr>
            <a:r>
              <a:rPr lang="zh-CN" altLang="en-US" sz="2400" b="1" dirty="0">
                <a:latin typeface="+mn-ea"/>
              </a:rPr>
              <a:t>这段代码的目的是跳转到函数栈的</a:t>
            </a:r>
            <a:r>
              <a:rPr lang="en-US" altLang="zh-CN" sz="2400" b="1" dirty="0" err="1">
                <a:latin typeface="+mn-ea"/>
              </a:rPr>
              <a:t>buf</a:t>
            </a:r>
            <a:r>
              <a:rPr lang="zh-CN" altLang="en-US" sz="2400" b="1" dirty="0">
                <a:latin typeface="+mn-ea"/>
              </a:rPr>
              <a:t>中去执行</a:t>
            </a:r>
            <a:r>
              <a:rPr lang="en-US" altLang="zh-CN" sz="2400" b="1" dirty="0" err="1">
                <a:latin typeface="+mn-ea"/>
              </a:rPr>
              <a:t>buf</a:t>
            </a:r>
            <a:r>
              <a:rPr lang="zh-CN" altLang="en-US" sz="2400" b="1" dirty="0">
                <a:latin typeface="+mn-ea"/>
              </a:rPr>
              <a:t>中的代码（十六进制表示的机器码，含义同代码注入部分）</a:t>
            </a:r>
            <a:endParaRPr lang="en-US" altLang="zh-CN" sz="2400" b="1" dirty="0">
              <a:latin typeface="+mn-ea"/>
            </a:endParaRPr>
          </a:p>
          <a:p>
            <a:pPr marL="274320" indent="-274320">
              <a:spcBef>
                <a:spcPts val="600"/>
              </a:spcBef>
              <a:buClr>
                <a:schemeClr val="accent1"/>
              </a:buClr>
              <a:buSzPct val="70000"/>
              <a:buFont typeface="Wingdings"/>
              <a:buChar char=""/>
            </a:pPr>
            <a:r>
              <a:rPr lang="zh-CN" altLang="en-US" sz="2400" b="1" dirty="0">
                <a:latin typeface="+mn-ea"/>
              </a:rPr>
              <a:t>如果执行时带有参数</a:t>
            </a:r>
            <a:r>
              <a:rPr lang="en-US" altLang="zh-CN" sz="2400" b="1" dirty="0">
                <a:latin typeface="+mn-ea"/>
              </a:rPr>
              <a:t>1</a:t>
            </a:r>
            <a:r>
              <a:rPr lang="zh-CN" altLang="en-US" sz="2400" b="1" dirty="0">
                <a:latin typeface="+mn-ea"/>
              </a:rPr>
              <a:t>，那么将关闭函数栈所在页面</a:t>
            </a:r>
            <a:r>
              <a:rPr lang="zh-CN" altLang="en-US" sz="2400" b="1" dirty="0" smtClean="0">
                <a:latin typeface="+mn-ea"/>
              </a:rPr>
              <a:t>的不可执行位。</a:t>
            </a:r>
            <a:endParaRPr lang="zh-CN" altLang="en-US" sz="2400" b="1" dirty="0">
              <a:latin typeface="+mn-ea"/>
            </a:endParaRPr>
          </a:p>
        </p:txBody>
      </p:sp>
    </p:spTree>
    <p:extLst>
      <p:ext uri="{BB962C8B-B14F-4D97-AF65-F5344CB8AC3E}">
        <p14:creationId xmlns="" xmlns:p14="http://schemas.microsoft.com/office/powerpoint/2010/main" val="4066731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t>验证不可执行位保护的实例</a:t>
            </a:r>
          </a:p>
        </p:txBody>
      </p:sp>
      <p:sp>
        <p:nvSpPr>
          <p:cNvPr id="6" name="文本框 5"/>
          <p:cNvSpPr txBox="1"/>
          <p:nvPr/>
        </p:nvSpPr>
        <p:spPr>
          <a:xfrm>
            <a:off x="505898" y="1484784"/>
            <a:ext cx="8022758" cy="2831544"/>
          </a:xfrm>
          <a:prstGeom prst="rect">
            <a:avLst/>
          </a:prstGeom>
          <a:noFill/>
        </p:spPr>
        <p:txBody>
          <a:bodyPr wrap="square" rtlCol="0">
            <a:spAutoFit/>
          </a:bodyPr>
          <a:lstStyle/>
          <a:p>
            <a:pPr marL="274320" indent="-274320">
              <a:spcBef>
                <a:spcPts val="600"/>
              </a:spcBef>
              <a:buClr>
                <a:schemeClr val="accent1"/>
              </a:buClr>
              <a:buSzPct val="70000"/>
              <a:buFont typeface="Wingdings"/>
              <a:buChar char=""/>
            </a:pPr>
            <a:r>
              <a:rPr lang="zh-CN" altLang="en-US" sz="2400" b="1" dirty="0">
                <a:latin typeface="+mn-ea"/>
              </a:rPr>
              <a:t>上述代码保存在</a:t>
            </a:r>
            <a:r>
              <a:rPr lang="en-US" altLang="zh-CN" sz="2400" b="1" dirty="0" err="1">
                <a:latin typeface="+mn-ea"/>
              </a:rPr>
              <a:t>close_dep_example.c</a:t>
            </a:r>
            <a:r>
              <a:rPr lang="zh-CN" altLang="en-US" sz="2400" b="1" dirty="0">
                <a:latin typeface="+mn-ea"/>
              </a:rPr>
              <a:t>中，不带</a:t>
            </a:r>
            <a:r>
              <a:rPr lang="en-US" altLang="zh-CN" sz="2400" b="1" dirty="0" err="1">
                <a:latin typeface="+mn-ea"/>
              </a:rPr>
              <a:t>execstack</a:t>
            </a:r>
            <a:r>
              <a:rPr lang="zh-CN" altLang="en-US" sz="2400" b="1" dirty="0">
                <a:latin typeface="+mn-ea"/>
              </a:rPr>
              <a:t>参数编译后执行，执行结果</a:t>
            </a:r>
            <a:r>
              <a:rPr lang="zh-CN" altLang="en-US" sz="2400" b="1" dirty="0" smtClean="0">
                <a:latin typeface="+mn-ea"/>
              </a:rPr>
              <a:t>如下。</a:t>
            </a:r>
            <a:endParaRPr lang="en-US" altLang="zh-CN" sz="2400" b="1" dirty="0">
              <a:latin typeface="+mn-ea"/>
            </a:endParaRPr>
          </a:p>
          <a:p>
            <a:pPr marL="274320" indent="-274320">
              <a:spcBef>
                <a:spcPts val="600"/>
              </a:spcBef>
              <a:buClr>
                <a:schemeClr val="accent1"/>
              </a:buClr>
              <a:buSzPct val="70000"/>
              <a:buFont typeface="Wingdings"/>
              <a:buChar char=""/>
            </a:pPr>
            <a:r>
              <a:rPr lang="zh-CN" altLang="en-US" sz="2400" b="1" dirty="0">
                <a:latin typeface="+mn-ea"/>
              </a:rPr>
              <a:t>可以看出在</a:t>
            </a:r>
            <a:r>
              <a:rPr lang="zh-CN" altLang="en-US" sz="2400" b="1" dirty="0" smtClean="0">
                <a:latin typeface="+mn-ea"/>
              </a:rPr>
              <a:t>不使用</a:t>
            </a:r>
            <a:r>
              <a:rPr lang="en-US" altLang="zh-CN" sz="2400" b="1" dirty="0" err="1" smtClean="0">
                <a:latin typeface="+mn-ea"/>
              </a:rPr>
              <a:t>mprotect</a:t>
            </a:r>
            <a:r>
              <a:rPr lang="zh-CN" altLang="en-US" sz="2400" b="1" dirty="0">
                <a:latin typeface="+mn-ea"/>
              </a:rPr>
              <a:t>更改页面可执行属性时，执行出现段错误，也就是因为不可执行位造成的页面错误，而后程序中止</a:t>
            </a:r>
            <a:r>
              <a:rPr lang="zh-CN" altLang="en-US" sz="2400" b="1" dirty="0" smtClean="0">
                <a:latin typeface="+mn-ea"/>
              </a:rPr>
              <a:t>执行。</a:t>
            </a:r>
            <a:endParaRPr lang="en-US" altLang="zh-CN" sz="2400" b="1" dirty="0">
              <a:latin typeface="+mn-ea"/>
            </a:endParaRPr>
          </a:p>
          <a:p>
            <a:pPr marL="274320" indent="-274320">
              <a:spcBef>
                <a:spcPts val="600"/>
              </a:spcBef>
              <a:buClr>
                <a:schemeClr val="accent1"/>
              </a:buClr>
              <a:buSzPct val="70000"/>
              <a:buFont typeface="Wingdings"/>
              <a:buChar char=""/>
            </a:pPr>
            <a:r>
              <a:rPr lang="zh-CN" altLang="en-US" sz="2400" b="1" dirty="0">
                <a:latin typeface="+mn-ea"/>
              </a:rPr>
              <a:t>通过</a:t>
            </a:r>
            <a:r>
              <a:rPr lang="en-US" altLang="zh-CN" sz="2400" b="1" dirty="0" err="1">
                <a:latin typeface="+mn-ea"/>
              </a:rPr>
              <a:t>mprotect</a:t>
            </a:r>
            <a:r>
              <a:rPr lang="zh-CN" altLang="en-US" sz="2400" b="1" dirty="0">
                <a:latin typeface="+mn-ea"/>
              </a:rPr>
              <a:t>赋予页面可执行属性后，成功打印“</a:t>
            </a:r>
            <a:r>
              <a:rPr lang="en-US" altLang="zh-CN" sz="2400" b="1" dirty="0">
                <a:latin typeface="+mn-ea"/>
              </a:rPr>
              <a:t>Corrupted!</a:t>
            </a:r>
            <a:r>
              <a:rPr lang="zh-CN" altLang="en-US" sz="2400" b="1" dirty="0">
                <a:latin typeface="+mn-ea"/>
              </a:rPr>
              <a:t>”，成功执行</a:t>
            </a:r>
            <a:r>
              <a:rPr lang="en-US" altLang="zh-CN" sz="2400" b="1" dirty="0" err="1">
                <a:latin typeface="+mn-ea"/>
              </a:rPr>
              <a:t>buf</a:t>
            </a:r>
            <a:r>
              <a:rPr lang="zh-CN" altLang="en-US" sz="2400" b="1" dirty="0">
                <a:latin typeface="+mn-ea"/>
              </a:rPr>
              <a:t>中的代码。</a:t>
            </a:r>
            <a:endParaRPr lang="en-US" altLang="zh-CN" sz="2400" b="1" dirty="0">
              <a:latin typeface="+mn-ea"/>
            </a:endParaRPr>
          </a:p>
        </p:txBody>
      </p:sp>
      <p:pic>
        <p:nvPicPr>
          <p:cNvPr id="11" name="内容占位符 10"/>
          <p:cNvPicPr>
            <a:picLocks noGrp="1" noChangeAspect="1"/>
          </p:cNvPicPr>
          <p:nvPr>
            <p:ph sz="quarter" idx="1"/>
          </p:nvPr>
        </p:nvPicPr>
        <p:blipFill>
          <a:blip r:embed="rId3">
            <a:extLst>
              <a:ext uri="{28A0092B-C50C-407E-A947-70E740481C1C}">
                <a14:useLocalDpi xmlns="" xmlns:a14="http://schemas.microsoft.com/office/drawing/2010/main" val="0"/>
              </a:ext>
            </a:extLst>
          </a:blip>
          <a:stretch>
            <a:fillRect/>
          </a:stretch>
        </p:blipFill>
        <p:spPr>
          <a:xfrm>
            <a:off x="900113" y="4293096"/>
            <a:ext cx="7341032" cy="2430204"/>
          </a:xfrm>
        </p:spPr>
      </p:pic>
    </p:spTree>
    <p:extLst>
      <p:ext uri="{BB962C8B-B14F-4D97-AF65-F5344CB8AC3E}">
        <p14:creationId xmlns="" xmlns:p14="http://schemas.microsoft.com/office/powerpoint/2010/main" val="14294923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15398</TotalTime>
  <Words>8315</Words>
  <Application>Microsoft Office PowerPoint</Application>
  <PresentationFormat>全屏显示(4:3)</PresentationFormat>
  <Paragraphs>870</Paragraphs>
  <Slides>120</Slides>
  <Notes>109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22" baseType="lpstr">
      <vt:lpstr>凸显</vt:lpstr>
      <vt:lpstr>Visio</vt:lpstr>
      <vt:lpstr>代码注入攻击和不可执行位保护</vt:lpstr>
      <vt:lpstr>主要内容</vt:lpstr>
      <vt:lpstr>研究背景</vt:lpstr>
      <vt:lpstr>研究背景</vt:lpstr>
      <vt:lpstr>主要内容</vt:lpstr>
      <vt:lpstr>如何利用内存漏洞控制系统</vt:lpstr>
      <vt:lpstr>如何利用内存漏洞控制系统</vt:lpstr>
      <vt:lpstr>代码注入攻击</vt:lpstr>
      <vt:lpstr>代码注入攻击的基本步骤</vt:lpstr>
      <vt:lpstr>注入恶意代码</vt:lpstr>
      <vt:lpstr>构造恶意代码</vt:lpstr>
      <vt:lpstr>注入恶意代码</vt:lpstr>
      <vt:lpstr>注入恶意代码</vt:lpstr>
      <vt:lpstr>代码注入攻击的基本步骤</vt:lpstr>
      <vt:lpstr>程序控制流</vt:lpstr>
      <vt:lpstr>程序控制流</vt:lpstr>
      <vt:lpstr>直接跳转指令</vt:lpstr>
      <vt:lpstr>间接跳转指令</vt:lpstr>
      <vt:lpstr>间接跳转指令类型</vt:lpstr>
      <vt:lpstr>控制流劫持的常用方法</vt:lpstr>
      <vt:lpstr>控制流劫持</vt:lpstr>
      <vt:lpstr>代码注入攻击目标</vt:lpstr>
      <vt:lpstr>代码注入攻击目标</vt:lpstr>
      <vt:lpstr>代码注入攻击示例</vt:lpstr>
      <vt:lpstr>编译示例程序</vt:lpstr>
      <vt:lpstr>示例程序正常运行情况</vt:lpstr>
      <vt:lpstr>对示例程序的攻击</vt:lpstr>
      <vt:lpstr>构造恶意代码</vt:lpstr>
      <vt:lpstr>构造恶意代码</vt:lpstr>
      <vt:lpstr>构造恶意代码</vt:lpstr>
      <vt:lpstr>注入恶意代码</vt:lpstr>
      <vt:lpstr>注入恶意代码</vt:lpstr>
      <vt:lpstr>执行恶意代码</vt:lpstr>
      <vt:lpstr>代码注入攻击示例运行情况</vt:lpstr>
      <vt:lpstr>实际攻击的问题</vt:lpstr>
      <vt:lpstr>实际攻击的问题</vt:lpstr>
      <vt:lpstr>实际攻击的问题</vt:lpstr>
      <vt:lpstr>实际攻击的问题</vt:lpstr>
      <vt:lpstr>跳板指令介绍</vt:lpstr>
      <vt:lpstr>跳板指令的特征</vt:lpstr>
      <vt:lpstr>可执行文件的加载过程</vt:lpstr>
      <vt:lpstr>可执行文件的加载过程</vt:lpstr>
      <vt:lpstr>可执行文件的加载过程</vt:lpstr>
      <vt:lpstr>跳板指令的特征</vt:lpstr>
      <vt:lpstr>跳板指令介绍</vt:lpstr>
      <vt:lpstr>跳板指令介绍</vt:lpstr>
      <vt:lpstr>执行完ret以后rsp的值</vt:lpstr>
      <vt:lpstr>代码注入攻击示例</vt:lpstr>
      <vt:lpstr>代码注入攻击小结</vt:lpstr>
      <vt:lpstr>主要内容</vt:lpstr>
      <vt:lpstr>对代码注入攻击的防御</vt:lpstr>
      <vt:lpstr>对注入恶意代码的防御</vt:lpstr>
      <vt:lpstr>特征检测的缺点</vt:lpstr>
      <vt:lpstr>特征检测的实际效果</vt:lpstr>
      <vt:lpstr>对代码注入攻击的防御</vt:lpstr>
      <vt:lpstr>对控制流劫持的防御</vt:lpstr>
      <vt:lpstr>对内存漏洞的防御</vt:lpstr>
      <vt:lpstr>类型安全的高级编程语言</vt:lpstr>
      <vt:lpstr>类型安全的高级编程语言</vt:lpstr>
      <vt:lpstr>对内存漏洞的防御</vt:lpstr>
      <vt:lpstr>栈cookie</vt:lpstr>
      <vt:lpstr>stackguard</vt:lpstr>
      <vt:lpstr>stackguard示例</vt:lpstr>
      <vt:lpstr>stackguard示例</vt:lpstr>
      <vt:lpstr>GS保护机制</vt:lpstr>
      <vt:lpstr>GS保护机制的栈空间排布</vt:lpstr>
      <vt:lpstr>GS保护机制的具体实现</vt:lpstr>
      <vt:lpstr>GS保护机制的具体实现</vt:lpstr>
      <vt:lpstr>两种栈cookie方法的异同</vt:lpstr>
      <vt:lpstr>栈cookie分析</vt:lpstr>
      <vt:lpstr>栈cookie分析</vt:lpstr>
      <vt:lpstr>栈cookie的绕过方法</vt:lpstr>
      <vt:lpstr>主要内容</vt:lpstr>
      <vt:lpstr>代码注入攻击的本质</vt:lpstr>
      <vt:lpstr>不可执行位保护的思想</vt:lpstr>
      <vt:lpstr>不可执行位保护的思想</vt:lpstr>
      <vt:lpstr>不可执行位保护的原理</vt:lpstr>
      <vt:lpstr>不可执行位保护的实现</vt:lpstr>
      <vt:lpstr>不可执行位保护的具体实现</vt:lpstr>
      <vt:lpstr>不可执行位在页表中的实现</vt:lpstr>
      <vt:lpstr>不可执行位在页表中的实现</vt:lpstr>
      <vt:lpstr>不可执行位在页表中的实现</vt:lpstr>
      <vt:lpstr>不可执行位在处理器中的实现</vt:lpstr>
      <vt:lpstr>不可执行位在处理器中的实现</vt:lpstr>
      <vt:lpstr>不可执行位在处理器中的实现</vt:lpstr>
      <vt:lpstr>不可执行位在处理器中的实现</vt:lpstr>
      <vt:lpstr>不可执行位在操作系统中的实现</vt:lpstr>
      <vt:lpstr>不可执行位在操作系统中的实现</vt:lpstr>
      <vt:lpstr>不可执行位在操作系统中的实现</vt:lpstr>
      <vt:lpstr>不可执行位在操作系统中的实现</vt:lpstr>
      <vt:lpstr>不可执行位在操作系统中的实现</vt:lpstr>
      <vt:lpstr>不可执行位在操作系统中的实现</vt:lpstr>
      <vt:lpstr>不可执行位在文件中的实现</vt:lpstr>
      <vt:lpstr>不可执行位在文件中的实现</vt:lpstr>
      <vt:lpstr>不可执行位在文件中的实现</vt:lpstr>
      <vt:lpstr>不可执行位在文件中的实现</vt:lpstr>
      <vt:lpstr>不可执行位实现小结</vt:lpstr>
      <vt:lpstr>验证不可执行位保护的实例</vt:lpstr>
      <vt:lpstr>验证不可执行位保护的实例</vt:lpstr>
      <vt:lpstr>不可执行位保护的应用历史</vt:lpstr>
      <vt:lpstr>不可执行位保护的应用历史</vt:lpstr>
      <vt:lpstr>不可执行位保护的应用历史</vt:lpstr>
      <vt:lpstr>不可执行位保护的应用历史</vt:lpstr>
      <vt:lpstr>不可执行位保护的应用历史</vt:lpstr>
      <vt:lpstr>不可执行位保护的常用名称</vt:lpstr>
      <vt:lpstr>不可执行位保护的常用名称</vt:lpstr>
      <vt:lpstr>不可执行位保护的理想情况</vt:lpstr>
      <vt:lpstr>不可执行位保护的代价</vt:lpstr>
      <vt:lpstr>不可执行位保护分析</vt:lpstr>
      <vt:lpstr>不可执行位保护分析</vt:lpstr>
      <vt:lpstr>不可执行位保护的绕过方法</vt:lpstr>
      <vt:lpstr>代码注入的易用性</vt:lpstr>
      <vt:lpstr>代码注入攻击防御方法小结</vt:lpstr>
      <vt:lpstr>代码注入攻击防御方法小结</vt:lpstr>
      <vt:lpstr>代码注入攻击防御方法小结</vt:lpstr>
      <vt:lpstr>代码注入攻击防御方法小结</vt:lpstr>
      <vt:lpstr>代码注入攻击防御方法小结</vt:lpstr>
      <vt:lpstr>主要内容</vt:lpstr>
      <vt:lpstr>总结</vt:lpstr>
      <vt:lpstr>总结</vt:lpstr>
    </vt:vector>
  </TitlesOfParts>
  <Company>iie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chenliwei</dc:creator>
  <cp:lastModifiedBy>unknown</cp:lastModifiedBy>
  <cp:revision>514</cp:revision>
  <dcterms:created xsi:type="dcterms:W3CDTF">2016-12-26T02:59:20Z</dcterms:created>
  <dcterms:modified xsi:type="dcterms:W3CDTF">2018-04-02T13:07:30Z</dcterms:modified>
</cp:coreProperties>
</file>