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5"/>
  </p:notesMasterIdLst>
  <p:sldIdLst>
    <p:sldId id="256" r:id="rId2"/>
    <p:sldId id="630" r:id="rId3"/>
    <p:sldId id="526" r:id="rId4"/>
    <p:sldId id="624" r:id="rId5"/>
    <p:sldId id="625" r:id="rId6"/>
    <p:sldId id="634" r:id="rId7"/>
    <p:sldId id="626" r:id="rId8"/>
    <p:sldId id="631" r:id="rId9"/>
    <p:sldId id="632" r:id="rId10"/>
    <p:sldId id="651" r:id="rId11"/>
    <p:sldId id="653" r:id="rId12"/>
    <p:sldId id="652" r:id="rId13"/>
    <p:sldId id="655" r:id="rId14"/>
    <p:sldId id="654" r:id="rId15"/>
    <p:sldId id="656" r:id="rId16"/>
    <p:sldId id="658" r:id="rId17"/>
    <p:sldId id="657" r:id="rId18"/>
    <p:sldId id="527" r:id="rId19"/>
    <p:sldId id="637" r:id="rId20"/>
    <p:sldId id="644" r:id="rId21"/>
    <p:sldId id="659" r:id="rId22"/>
    <p:sldId id="660" r:id="rId23"/>
    <p:sldId id="740" r:id="rId24"/>
    <p:sldId id="662" r:id="rId25"/>
    <p:sldId id="645" r:id="rId26"/>
    <p:sldId id="741" r:id="rId27"/>
    <p:sldId id="663" r:id="rId28"/>
    <p:sldId id="639" r:id="rId29"/>
    <p:sldId id="649" r:id="rId30"/>
    <p:sldId id="650" r:id="rId31"/>
    <p:sldId id="543" r:id="rId32"/>
    <p:sldId id="544" r:id="rId33"/>
    <p:sldId id="640" r:id="rId34"/>
    <p:sldId id="545" r:id="rId35"/>
    <p:sldId id="547" r:id="rId36"/>
    <p:sldId id="548" r:id="rId37"/>
    <p:sldId id="549" r:id="rId38"/>
    <p:sldId id="550" r:id="rId39"/>
    <p:sldId id="664" r:id="rId40"/>
    <p:sldId id="665" r:id="rId41"/>
    <p:sldId id="528" r:id="rId42"/>
    <p:sldId id="641" r:id="rId43"/>
    <p:sldId id="666" r:id="rId44"/>
    <p:sldId id="724" r:id="rId45"/>
    <p:sldId id="667" r:id="rId46"/>
    <p:sldId id="670" r:id="rId47"/>
    <p:sldId id="671" r:id="rId48"/>
    <p:sldId id="668" r:id="rId49"/>
    <p:sldId id="674" r:id="rId50"/>
    <p:sldId id="742" r:id="rId51"/>
    <p:sldId id="743" r:id="rId52"/>
    <p:sldId id="744" r:id="rId53"/>
    <p:sldId id="745" r:id="rId54"/>
    <p:sldId id="557" r:id="rId55"/>
    <p:sldId id="673" r:id="rId56"/>
    <p:sldId id="529" r:id="rId57"/>
    <p:sldId id="642" r:id="rId58"/>
    <p:sldId id="675" r:id="rId59"/>
    <p:sldId id="680" r:id="rId60"/>
    <p:sldId id="676" r:id="rId61"/>
    <p:sldId id="681" r:id="rId62"/>
    <p:sldId id="725" r:id="rId63"/>
    <p:sldId id="678" r:id="rId64"/>
    <p:sldId id="679" r:id="rId65"/>
    <p:sldId id="734" r:id="rId66"/>
    <p:sldId id="726" r:id="rId67"/>
    <p:sldId id="746" r:id="rId68"/>
    <p:sldId id="747" r:id="rId69"/>
    <p:sldId id="748" r:id="rId70"/>
    <p:sldId id="749" r:id="rId71"/>
    <p:sldId id="570" r:id="rId72"/>
    <p:sldId id="571" r:id="rId73"/>
    <p:sldId id="572" r:id="rId74"/>
    <p:sldId id="573" r:id="rId75"/>
    <p:sldId id="574" r:id="rId76"/>
    <p:sldId id="575" r:id="rId77"/>
    <p:sldId id="750" r:id="rId78"/>
    <p:sldId id="677" r:id="rId79"/>
    <p:sldId id="751" r:id="rId80"/>
    <p:sldId id="530" r:id="rId81"/>
    <p:sldId id="682" r:id="rId82"/>
    <p:sldId id="683" r:id="rId83"/>
    <p:sldId id="709" r:id="rId84"/>
    <p:sldId id="684" r:id="rId85"/>
    <p:sldId id="711" r:id="rId86"/>
    <p:sldId id="710" r:id="rId87"/>
    <p:sldId id="713" r:id="rId88"/>
    <p:sldId id="712" r:id="rId89"/>
    <p:sldId id="729" r:id="rId90"/>
    <p:sldId id="731" r:id="rId91"/>
    <p:sldId id="735" r:id="rId92"/>
    <p:sldId id="736" r:id="rId93"/>
    <p:sldId id="737" r:id="rId94"/>
    <p:sldId id="738" r:id="rId95"/>
    <p:sldId id="739" r:id="rId96"/>
    <p:sldId id="727" r:id="rId97"/>
    <p:sldId id="732" r:id="rId98"/>
    <p:sldId id="708" r:id="rId99"/>
    <p:sldId id="716" r:id="rId100"/>
    <p:sldId id="717" r:id="rId101"/>
    <p:sldId id="718" r:id="rId102"/>
    <p:sldId id="579" r:id="rId103"/>
    <p:sldId id="719" r:id="rId104"/>
    <p:sldId id="581" r:id="rId105"/>
    <p:sldId id="720" r:id="rId106"/>
    <p:sldId id="583" r:id="rId107"/>
    <p:sldId id="754" r:id="rId108"/>
    <p:sldId id="752" r:id="rId109"/>
    <p:sldId id="753" r:id="rId110"/>
    <p:sldId id="534" r:id="rId111"/>
    <p:sldId id="722" r:id="rId112"/>
    <p:sldId id="721" r:id="rId113"/>
    <p:sldId id="733" r:id="rId1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13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567" userDrawn="1">
          <p15:clr>
            <a:srgbClr val="A4A3A4"/>
          </p15:clr>
        </p15:guide>
        <p15:guide id="4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CE"/>
    <a:srgbClr val="FECB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06" autoAdjust="0"/>
  </p:normalViewPr>
  <p:slideViewPr>
    <p:cSldViewPr>
      <p:cViewPr varScale="1">
        <p:scale>
          <a:sx n="82" d="100"/>
          <a:sy n="82" d="100"/>
        </p:scale>
        <p:origin x="-1614" y="-96"/>
      </p:cViewPr>
      <p:guideLst>
        <p:guide orient="horz" pos="3113"/>
        <p:guide orient="horz" pos="1344"/>
        <p:guide pos="2880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72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73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74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76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>
              <a:defRPr/>
            </a:pPr>
            <a:fld id="{502AA98C-62E1-4DF0-A1D9-7BF2682BA546}" type="slidenum">
              <a:rPr lang="zh-CN" altLang="en-US" smtClean="0">
                <a:latin typeface="Arial" panose="020B0604020202020204" pitchFamily="34" charset="0"/>
              </a:rPr>
              <a:pPr>
                <a:defRPr/>
              </a:pPr>
              <a:t>77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17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2018-4-9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1214422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代码复用攻击及防御介绍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中国科学院 信息工程研究所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4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执行</a:t>
            </a:r>
            <a:r>
              <a:rPr lang="zh-CN" altLang="en-US" sz="2800" b="1" dirty="0" smtClean="0">
                <a:latin typeface="+mn-ea"/>
              </a:rPr>
              <a:t>配件链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首先，将配件链中所有配件的地址全部注入到系统内存中。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然后，利用内存漏洞，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劫持控制流</a:t>
            </a:r>
            <a:r>
              <a:rPr lang="zh-CN" altLang="en-US" sz="2500" b="1" dirty="0" smtClean="0">
                <a:latin typeface="+mn-ea"/>
              </a:rPr>
              <a:t>，让系统按照配件的地址，依次执行配件链中的不同配件的指令，最终完成代码复用攻击。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注：所有代码的地址都是固定的（上一讲的内容）。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CFI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Control-Flow Integrity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，控制流完整性）</a:t>
            </a:r>
            <a:r>
              <a:rPr lang="zh-CN" altLang="en-US" sz="2800" b="1" dirty="0" smtClean="0">
                <a:latin typeface="+mn-ea"/>
              </a:rPr>
              <a:t>，在</a:t>
            </a:r>
            <a:r>
              <a:rPr lang="en-US" altLang="zh-CN" sz="2800" b="1" dirty="0" smtClean="0">
                <a:latin typeface="+mn-ea"/>
              </a:rPr>
              <a:t>2005</a:t>
            </a:r>
            <a:r>
              <a:rPr lang="zh-CN" altLang="en-US" sz="2800" b="1" dirty="0" smtClean="0">
                <a:latin typeface="+mn-ea"/>
              </a:rPr>
              <a:t>年被首次提出。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首先，通过</a:t>
            </a:r>
            <a:r>
              <a:rPr lang="zh-CN" altLang="en-US" sz="2800" b="1" dirty="0" smtClean="0">
                <a:latin typeface="+mn-ea"/>
              </a:rPr>
              <a:t>分析正常程序行为，得到正常程序的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控制流图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然后，分析</a:t>
            </a:r>
            <a:r>
              <a:rPr lang="zh-CN" altLang="en-US" sz="2800" b="1" dirty="0" smtClean="0">
                <a:latin typeface="+mn-ea"/>
              </a:rPr>
              <a:t>当前程序行为，判断当前程序的控制流是否符合正常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如果</a:t>
            </a:r>
            <a:r>
              <a:rPr lang="zh-CN" altLang="en-US" sz="2500" b="1" dirty="0" smtClean="0">
                <a:latin typeface="+mn-ea"/>
              </a:rPr>
              <a:t>不符合，则认为发生了异常，需要终止程序运行。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的实现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静态分析：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首先，通过静态程序分析预先得出程序的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控制流图（</a:t>
            </a:r>
            <a:r>
              <a:rPr lang="en-US" altLang="zh-CN" sz="2800" b="1" dirty="0" smtClean="0">
                <a:latin typeface="+mn-ea"/>
              </a:rPr>
              <a:t>control flow graph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）。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包含了程序中每一个间接跳转指令的所有可能的目标。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Instrumentation</a:t>
            </a:r>
            <a:r>
              <a:rPr lang="zh-CN" altLang="en-US" sz="2800" b="1" dirty="0" smtClean="0">
                <a:latin typeface="+mn-ea"/>
              </a:rPr>
              <a:t>（插桩）：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通过重写可执行的二进制代码对程序进行插桩来实现运行时检查。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运行时检查要确保程序的运行要始终符合静态分析出的</a:t>
            </a:r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的作用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限制程序的控制流向。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071678"/>
            <a:ext cx="6786610" cy="4615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72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静态分析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>
                <a:latin typeface="+mn-ea"/>
              </a:rPr>
              <a:t>静态分析主要针对间接跳转，不考虑直接跳转。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CFI</a:t>
            </a:r>
            <a:r>
              <a:rPr lang="zh-CN" altLang="en-US" sz="2800" b="1" dirty="0" smtClean="0">
                <a:latin typeface="+mn-ea"/>
              </a:rPr>
              <a:t>为每一个间接转移指令（包括间接跳转、间接调用、和函数返回指令）的源和目标加入一个标记，只有标记匹配才可以跳转。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标记是一个常数，嵌入在程序的二进制机器码中。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标记不是秘密的，但必须是唯一的。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如果</a:t>
            </a:r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中同一个源可以跳转到两个目标，则这两个目标是等价的。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等价的目标标记是相同的。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 smtClean="0">
                <a:latin typeface="+mn-ea"/>
              </a:rPr>
              <a:t>也就是说，一个标记代表一个</a:t>
            </a:r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的等价类。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静态分析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35" y="1615097"/>
            <a:ext cx="8839245" cy="409991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3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插桩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 smtClean="0">
                <a:latin typeface="+mn-ea"/>
              </a:rPr>
              <a:t>通过重写可执行的二进制代码对程序进行插桩来实现运行时检查。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运行时检查要确保程序的运行要始终符合静态分析出的</a:t>
            </a:r>
            <a:r>
              <a:rPr lang="en-US" altLang="zh-CN" sz="2800" b="1" dirty="0" smtClean="0">
                <a:latin typeface="+mn-ea"/>
              </a:rPr>
              <a:t>CFG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600" b="1" dirty="0" smtClean="0">
                <a:latin typeface="+mn-ea"/>
              </a:rPr>
              <a:t>每当有指令转移控制流时，转移的目标必须是由</a:t>
            </a:r>
            <a:r>
              <a:rPr lang="en-US" altLang="zh-CN" sz="2600" b="1" dirty="0" smtClean="0">
                <a:latin typeface="+mn-ea"/>
              </a:rPr>
              <a:t>CFG</a:t>
            </a:r>
            <a:r>
              <a:rPr lang="zh-CN" altLang="en-US" sz="2600" b="1" dirty="0" smtClean="0">
                <a:latin typeface="+mn-ea"/>
              </a:rPr>
              <a:t>所允许的目标。</a:t>
            </a:r>
            <a:endParaRPr lang="en-US" altLang="zh-CN" sz="2600" b="1" dirty="0" smtClean="0">
              <a:latin typeface="+mn-ea"/>
            </a:endParaRPr>
          </a:p>
          <a:p>
            <a:pPr lvl="1"/>
            <a:r>
              <a:rPr lang="zh-CN" altLang="en-US" sz="2600" b="1" dirty="0" smtClean="0">
                <a:latin typeface="+mn-ea"/>
              </a:rPr>
              <a:t>对二进制代码进行插桩，运行时检查跳转指令的标记与跳转目标的标记是否匹配。</a:t>
            </a:r>
            <a:endParaRPr lang="en-US" altLang="zh-CN" sz="26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目标：防止任意代码注入以及非法的控制流转移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600" b="1" dirty="0" smtClean="0">
                <a:latin typeface="+mn-ea"/>
              </a:rPr>
              <a:t>攻击者即使完全控制了进程的地址空间也可以保证程序运行的安全。</a:t>
            </a:r>
            <a:endParaRPr lang="en-US" altLang="zh-CN" sz="26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CFI: Example of Instrumentation</a:t>
            </a:r>
          </a:p>
        </p:txBody>
      </p:sp>
      <p:pic>
        <p:nvPicPr>
          <p:cNvPr id="11268" name="Picture 5" descr="cf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930440"/>
            <a:ext cx="8929718" cy="96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486152" y="1676402"/>
            <a:ext cx="1965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bg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accent2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kumimoji="0" lang="en-US" altLang="zh-CN" sz="2400" dirty="0">
                <a:solidFill>
                  <a:schemeClr val="hlink"/>
                </a:solidFill>
              </a:rPr>
              <a:t>Original code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5720" y="3071810"/>
            <a:ext cx="8601080" cy="2286016"/>
            <a:chOff x="96" y="2064"/>
            <a:chExt cx="5568" cy="1010"/>
          </a:xfrm>
        </p:grpSpPr>
        <p:sp>
          <p:nvSpPr>
            <p:cNvPr id="11279" name="Text Box 7"/>
            <p:cNvSpPr txBox="1">
              <a:spLocks noChangeArrowheads="1"/>
            </p:cNvSpPr>
            <p:nvPr/>
          </p:nvSpPr>
          <p:spPr bwMode="auto">
            <a:xfrm>
              <a:off x="1783" y="2064"/>
              <a:ext cx="2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u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bg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kumimoji="0" lang="en-US" altLang="zh-CN" sz="2400" dirty="0">
                  <a:solidFill>
                    <a:schemeClr val="hlink"/>
                  </a:solidFill>
                </a:rPr>
                <a:t>Instrumented code</a:t>
              </a:r>
            </a:p>
          </p:txBody>
        </p:sp>
        <p:pic>
          <p:nvPicPr>
            <p:cNvPr id="11280" name="Picture 8" descr="cfi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544"/>
              <a:ext cx="5568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86314" y="4345007"/>
            <a:ext cx="4021933" cy="1941513"/>
            <a:chOff x="2562" y="2544"/>
            <a:chExt cx="3378" cy="1223"/>
          </a:xfrm>
          <a:noFill/>
        </p:grpSpPr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4114" y="2544"/>
              <a:ext cx="1022" cy="240"/>
            </a:xfrm>
            <a:prstGeom prst="ellipse">
              <a:avLst/>
            </a:prstGeom>
            <a:grp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u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bg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Char char="•"/>
              </a:pPr>
              <a:endParaRPr kumimoji="0" lang="zh-CN" altLang="zh-CN" sz="2400" dirty="0">
                <a:solidFill>
                  <a:schemeClr val="bg2"/>
                </a:solidFill>
              </a:endParaRPr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 flipH="1">
              <a:off x="4080" y="2784"/>
              <a:ext cx="377" cy="595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2562" y="3360"/>
              <a:ext cx="3378" cy="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u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bg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800" dirty="0">
                  <a:solidFill>
                    <a:schemeClr val="hlink"/>
                  </a:solidFill>
                </a:rPr>
                <a:t>Abuse an x86 assembly instruction to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800" dirty="0">
                  <a:solidFill>
                    <a:schemeClr val="hlink"/>
                  </a:solidFill>
                </a:rPr>
                <a:t>insert </a:t>
              </a:r>
              <a:r>
                <a:rPr kumimoji="0" lang="ja-JP" altLang="en-US" sz="1800" dirty="0">
                  <a:solidFill>
                    <a:schemeClr val="hlink"/>
                  </a:solidFill>
                </a:rPr>
                <a:t>“</a:t>
              </a:r>
              <a:r>
                <a:rPr kumimoji="0" lang="en-US" altLang="ja-JP" sz="1800" dirty="0">
                  <a:solidFill>
                    <a:schemeClr val="hlink"/>
                  </a:solidFill>
                </a:rPr>
                <a:t>12345678</a:t>
              </a:r>
              <a:r>
                <a:rPr kumimoji="0" lang="ja-JP" altLang="en-US" sz="1800" dirty="0">
                  <a:solidFill>
                    <a:schemeClr val="hlink"/>
                  </a:solidFill>
                </a:rPr>
                <a:t>”</a:t>
              </a:r>
              <a:r>
                <a:rPr kumimoji="0" lang="en-US" altLang="ja-JP" sz="1800" dirty="0">
                  <a:solidFill>
                    <a:schemeClr val="hlink"/>
                  </a:solidFill>
                </a:rPr>
                <a:t> tag into the binary</a:t>
              </a:r>
              <a:endParaRPr kumimoji="0" lang="en-US" altLang="zh-CN" sz="18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17944" y="4545033"/>
            <a:ext cx="3353990" cy="1884363"/>
            <a:chOff x="-177" y="2640"/>
            <a:chExt cx="2817" cy="1187"/>
          </a:xfrm>
        </p:grpSpPr>
        <p:sp>
          <p:nvSpPr>
            <p:cNvPr id="11273" name="Oval 13"/>
            <p:cNvSpPr>
              <a:spLocks noChangeArrowheads="1"/>
            </p:cNvSpPr>
            <p:nvPr/>
          </p:nvSpPr>
          <p:spPr bwMode="auto">
            <a:xfrm>
              <a:off x="1056" y="2640"/>
              <a:ext cx="1022" cy="2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u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bg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Char char="•"/>
              </a:pPr>
              <a:endParaRPr kumimoji="0" lang="zh-CN" altLang="zh-CN" sz="2400">
                <a:solidFill>
                  <a:schemeClr val="bg2"/>
                </a:solidFill>
              </a:endParaRPr>
            </a:p>
          </p:txBody>
        </p:sp>
        <p:sp>
          <p:nvSpPr>
            <p:cNvPr id="11274" name="Line 14"/>
            <p:cNvSpPr>
              <a:spLocks noChangeShapeType="1"/>
            </p:cNvSpPr>
            <p:nvPr/>
          </p:nvSpPr>
          <p:spPr bwMode="auto">
            <a:xfrm flipH="1">
              <a:off x="1248" y="2880"/>
              <a:ext cx="137" cy="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Text Box 15"/>
            <p:cNvSpPr txBox="1">
              <a:spLocks noChangeArrowheads="1"/>
            </p:cNvSpPr>
            <p:nvPr/>
          </p:nvSpPr>
          <p:spPr bwMode="auto">
            <a:xfrm>
              <a:off x="-177" y="3420"/>
              <a:ext cx="281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u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400">
                  <a:solidFill>
                    <a:schemeClr val="bg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accent2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800" dirty="0">
                  <a:solidFill>
                    <a:schemeClr val="hlink"/>
                  </a:solidFill>
                </a:rPr>
                <a:t>Jump to the destination only if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kumimoji="0" lang="en-US" altLang="zh-CN" sz="1800" dirty="0">
                  <a:solidFill>
                    <a:schemeClr val="hlink"/>
                  </a:solidFill>
                </a:rPr>
                <a:t>the tag is equal to </a:t>
              </a:r>
              <a:r>
                <a:rPr kumimoji="0" lang="ja-JP" altLang="en-US" sz="1800" dirty="0">
                  <a:solidFill>
                    <a:schemeClr val="hlink"/>
                  </a:solidFill>
                </a:rPr>
                <a:t>“</a:t>
              </a:r>
              <a:r>
                <a:rPr kumimoji="0" lang="en-US" altLang="ja-JP" sz="1800" dirty="0">
                  <a:solidFill>
                    <a:schemeClr val="hlink"/>
                  </a:solidFill>
                </a:rPr>
                <a:t>12345678</a:t>
              </a:r>
              <a:r>
                <a:rPr kumimoji="0" lang="ja-JP" altLang="en-US" sz="1800" dirty="0">
                  <a:solidFill>
                    <a:schemeClr val="hlink"/>
                  </a:solidFill>
                </a:rPr>
                <a:t>”</a:t>
              </a:r>
              <a:endParaRPr kumimoji="0" lang="en-US" altLang="zh-CN" sz="1800" dirty="0">
                <a:solidFill>
                  <a:schemeClr val="hlin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505778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ASLR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是目前针对代码复用攻击最主要的两种防御方法，是学术界研究的热点。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但是，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仅仅是一个学术上的研究，还没有在实际系统中被应用。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实现过于复杂。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需要静态分析，获得控制流图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CFG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需要二进制插桩，修改二进制文件。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性能损耗很大，需要实时监控和分析每一个间接跳转是否合法。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优点：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抓住了代码复用攻击的一个本质特征，防御效果很好。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可以有效防止基于非法控制流转移的攻击，包括代码注入攻击和代码复用攻击。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缺点：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实现复杂，性能损耗过高，因此实用性不高，没有被真实系统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采用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难以生成一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个绝对精确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CFG</a:t>
            </a:r>
            <a:endParaRPr lang="en-US" altLang="ja-JP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不违反程序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CFG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的攻击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无能为力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CFI</a:t>
            </a:r>
            <a:r>
              <a:rPr lang="zh-CN" altLang="en-US" sz="4400" dirty="0" smtClean="0"/>
              <a:t>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本节介绍的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是异常行为分析最基本的防御方法。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目前，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也是安全领域研究的热点之一，启发了许多基于控制流的防御方法。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+mn-ea"/>
              </a:rPr>
              <a:t>围绕破解或优化基于控制流的防御方法的研究有很多，下一讲会进一步介绍。</a:t>
            </a:r>
            <a:endParaRPr lang="en-US" altLang="zh-CN" sz="2800" b="1" dirty="0" smtClean="0">
              <a:latin typeface="+mn-ea"/>
            </a:endParaRPr>
          </a:p>
          <a:p>
            <a:endParaRPr lang="en-US" altLang="ja-JP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代码复用攻击和代码注入攻击的比较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代码注入攻击：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向系统中注入恶意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代码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劫持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en-US" sz="2500" b="1" dirty="0" smtClean="0">
                <a:latin typeface="+mn-ea"/>
              </a:rPr>
              <a:t>控制流，让系统跳转到恶意代码执行。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代码复用攻击：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向系统中注入的数据全部是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真正的数据</a:t>
            </a:r>
            <a:r>
              <a:rPr lang="zh-CN" altLang="en-US" sz="2500" b="1" dirty="0" smtClean="0">
                <a:latin typeface="+mn-ea"/>
              </a:rPr>
              <a:t>，而不是指令，其中包括配件的地址和配件指令所需要的输入。因此，能够绕过不可执行位保护。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配件全部都是系统中已有的代码。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需要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一直</a:t>
            </a:r>
            <a:r>
              <a:rPr lang="zh-CN" altLang="en-US" sz="2500" b="1" dirty="0" smtClean="0">
                <a:latin typeface="+mn-ea"/>
              </a:rPr>
              <a:t>劫持控制流，让控制流在不同配件之间频繁的跳转。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+mn-ea"/>
              </a:rPr>
              <a:t>研究背景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总结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介绍了代码复用攻击的基本原理和过程，并且介绍了几种经典的代码复用攻击方法。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latin typeface="+mn-ea"/>
              </a:rPr>
              <a:t>ret2libc</a:t>
            </a:r>
            <a:r>
              <a:rPr lang="zh-CN" altLang="en-US" sz="2400" b="1" dirty="0" smtClean="0">
                <a:latin typeface="+mn-ea"/>
              </a:rPr>
              <a:t>，以库函数作为配件。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latin typeface="+mn-ea"/>
              </a:rPr>
              <a:t>ROP</a:t>
            </a:r>
            <a:r>
              <a:rPr lang="zh-CN" altLang="en-US" sz="2400" b="1" dirty="0" smtClean="0">
                <a:latin typeface="+mn-ea"/>
              </a:rPr>
              <a:t>，以</a:t>
            </a:r>
            <a:r>
              <a:rPr lang="en-US" altLang="zh-CN" sz="2400" b="1" dirty="0" smtClean="0">
                <a:latin typeface="+mn-ea"/>
              </a:rPr>
              <a:t>ret</a:t>
            </a:r>
            <a:r>
              <a:rPr lang="zh-CN" altLang="en-US" sz="2400" b="1" dirty="0" smtClean="0">
                <a:latin typeface="+mn-ea"/>
              </a:rPr>
              <a:t>为配件链接。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latin typeface="+mn-ea"/>
              </a:rPr>
              <a:t>JOP</a:t>
            </a:r>
            <a:r>
              <a:rPr lang="zh-CN" altLang="en-US" sz="2400" b="1" dirty="0" smtClean="0">
                <a:latin typeface="+mn-ea"/>
              </a:rPr>
              <a:t>，以</a:t>
            </a:r>
            <a:r>
              <a:rPr lang="en-US" altLang="zh-CN" sz="2400" b="1" dirty="0" smtClean="0">
                <a:latin typeface="+mn-ea"/>
              </a:rPr>
              <a:t>jump</a:t>
            </a:r>
            <a:r>
              <a:rPr lang="zh-CN" altLang="en-US" sz="2400" b="1" dirty="0" smtClean="0">
                <a:latin typeface="+mn-ea"/>
              </a:rPr>
              <a:t>为配件链接。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针对代码复用攻击的特征，介绍了经典的代码复用攻击防御方法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，随机化防御的代表性方法，已被实际系统采用。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CFI</a:t>
            </a:r>
            <a:r>
              <a:rPr lang="zh-CN" altLang="en-US" sz="2500" b="1" dirty="0" smtClean="0">
                <a:latin typeface="+mn-ea"/>
              </a:rPr>
              <a:t>，异常行为检测的代表性方法。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攻击和防御总是针锋相对，互相促进。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对于</a:t>
            </a:r>
            <a:r>
              <a:rPr lang="en-US" altLang="zh-CN" sz="2800" b="1" dirty="0" smtClean="0">
                <a:latin typeface="+mn-ea"/>
              </a:rPr>
              <a:t>ASLR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CFI</a:t>
            </a:r>
            <a:r>
              <a:rPr lang="zh-CN" altLang="en-US" sz="2800" b="1" dirty="0" smtClean="0">
                <a:latin typeface="+mn-ea"/>
              </a:rPr>
              <a:t>等防御方法，研究者提出了新的代码复用攻击方法。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针对随机化防御的</a:t>
            </a:r>
            <a:r>
              <a:rPr lang="en-US" altLang="zh-CN" sz="2500" b="1" dirty="0" smtClean="0">
                <a:latin typeface="+mn-ea"/>
              </a:rPr>
              <a:t>JIT+</a:t>
            </a:r>
            <a:r>
              <a:rPr lang="zh-CN" altLang="en-US" sz="2500" b="1" dirty="0" smtClean="0">
                <a:latin typeface="+mn-ea"/>
              </a:rPr>
              <a:t>代码复用攻击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针对粗粒度</a:t>
            </a:r>
            <a:r>
              <a:rPr lang="en-US" altLang="zh-CN" sz="2500" b="1" dirty="0" smtClean="0">
                <a:latin typeface="+mn-ea"/>
              </a:rPr>
              <a:t>CFI</a:t>
            </a:r>
            <a:r>
              <a:rPr lang="zh-CN" altLang="en-US" sz="2500" b="1" dirty="0" smtClean="0">
                <a:latin typeface="+mn-ea"/>
              </a:rPr>
              <a:t>的代码复用攻击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COOP</a:t>
            </a:r>
            <a:r>
              <a:rPr lang="zh-CN" altLang="en-US" sz="2500" b="1" dirty="0" smtClean="0">
                <a:latin typeface="+mn-ea"/>
              </a:rPr>
              <a:t>和</a:t>
            </a:r>
            <a:r>
              <a:rPr lang="en-US" altLang="zh-CN" sz="2500" b="1" dirty="0" smtClean="0">
                <a:latin typeface="+mn-ea"/>
              </a:rPr>
              <a:t>FOP</a:t>
            </a:r>
          </a:p>
          <a:p>
            <a:r>
              <a:rPr lang="zh-CN" altLang="en-US" sz="2800" b="1" dirty="0" smtClean="0">
                <a:latin typeface="+mn-ea"/>
              </a:rPr>
              <a:t>同样，研究者也提出更加强大的防御方法，和更加简单实用的防御方法。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粗粒度</a:t>
            </a:r>
            <a:r>
              <a:rPr lang="en-US" altLang="zh-CN" sz="2500" b="1" dirty="0" smtClean="0">
                <a:latin typeface="+mn-ea"/>
              </a:rPr>
              <a:t>CFI</a:t>
            </a:r>
          </a:p>
          <a:p>
            <a:pPr lvl="1"/>
            <a:r>
              <a:rPr lang="en-US" altLang="zh-CN" sz="2500" b="1" dirty="0" smtClean="0">
                <a:latin typeface="+mn-ea"/>
              </a:rPr>
              <a:t>CPI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作业：经典论文阅读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经典代码复用攻击：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ROP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The Geometry of Innocent Flesh on the Bone: Return-into-</a:t>
            </a:r>
            <a:r>
              <a:rPr lang="en-US" altLang="zh-CN" sz="2500" b="1" dirty="0" err="1" smtClean="0">
                <a:latin typeface="Times New Roman" pitchFamily="18" charset="0"/>
                <a:cs typeface="Times New Roman" pitchFamily="18" charset="0"/>
              </a:rPr>
              <a:t>libc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 without Function Calls (on the x86)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CCS 2007</a:t>
            </a:r>
            <a:endParaRPr lang="zh-CN" alt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JOP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Jump-Oriented Programming: A New Class of Code-Reuse Attack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ASIACCS 2011</a:t>
            </a:r>
          </a:p>
          <a:p>
            <a:r>
              <a:rPr lang="zh-CN" altLang="en-US" sz="2800" b="1" dirty="0" smtClean="0">
                <a:latin typeface="+mn-ea"/>
              </a:rPr>
              <a:t>对代码复用攻击的防御：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ASLR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On the effectiveness of address-space randomization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CCS 2004</a:t>
            </a:r>
          </a:p>
          <a:p>
            <a:pPr lvl="1"/>
            <a:r>
              <a:rPr lang="en-US" altLang="zh-CN" sz="2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CFI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Control-Flow Integrity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CCS 2005</a:t>
            </a:r>
            <a:endParaRPr lang="zh-CN" altLang="en-US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优点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攻击的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隐蔽性更强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完全</a:t>
            </a:r>
            <a:r>
              <a:rPr lang="zh-CN" altLang="en-US" sz="2200" b="1" dirty="0" smtClean="0">
                <a:latin typeface="+mn-ea"/>
              </a:rPr>
              <a:t>复用系统已有代码，能够绕过不可执行位保护。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代码复用攻击已经被证明是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图灵完备的</a:t>
            </a:r>
            <a:r>
              <a:rPr lang="zh-CN" altLang="en-US" sz="2500" b="1" dirty="0" smtClean="0">
                <a:latin typeface="+mn-ea"/>
              </a:rPr>
              <a:t>攻击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由于</a:t>
            </a:r>
            <a:r>
              <a:rPr lang="zh-CN" altLang="en-US" sz="2200" b="1" dirty="0" smtClean="0">
                <a:latin typeface="+mn-ea"/>
              </a:rPr>
              <a:t>系统中有大量的可用代码，因此可以从中找到足够多的各种各样的配件，足够攻击者完成任意的操作</a:t>
            </a:r>
            <a:r>
              <a:rPr lang="zh-CN" altLang="en-US" sz="2200" b="1" dirty="0" smtClean="0">
                <a:latin typeface="+mn-ea"/>
              </a:rPr>
              <a:t>。</a:t>
            </a:r>
            <a:endParaRPr lang="en-US" altLang="zh-CN" sz="2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缺点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攻击的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复杂性较高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相对</a:t>
            </a:r>
            <a:r>
              <a:rPr lang="zh-CN" altLang="en-US" sz="2200" b="1" dirty="0" smtClean="0">
                <a:latin typeface="+mn-ea"/>
              </a:rPr>
              <a:t>于代码注入攻击直接让运行注入的恶意代码，代码复用攻击需要攻击者构造配件链，精心控制控制流，让系统准备的在不同配件之间跳转，加大了攻击者的攻击难度。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对内存漏洞的利用更加复杂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代码</a:t>
            </a:r>
            <a:r>
              <a:rPr lang="zh-CN" altLang="en-US" sz="2200" b="1" dirty="0" smtClean="0">
                <a:latin typeface="+mn-ea"/>
              </a:rPr>
              <a:t>注入攻击只需要劫持一次控制流，代码复用攻击需要劫持多次控制流。</a:t>
            </a:r>
            <a:endParaRPr lang="en-US" altLang="zh-CN" sz="2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结论：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相对于代码注入攻击，代码复用攻击的隐蔽性更强，对代码复用攻击的防御变得更加困难。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另一方面，代码复用攻击的复杂度也提高了，攻击者进行攻击的成本也提高了。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第一讲提到，安全防御研究的目的不是彻底的阻止攻击，而是加大攻击的难度，提高攻击的成本，让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攻击的成本大于攻击的收益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其实，不光是用户怕麻烦，攻击者同样也怕麻烦。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代码复用攻击的实现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代码复用攻击实现的关键：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如何寻找配件。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以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指令</a:t>
            </a:r>
            <a:r>
              <a:rPr lang="zh-CN" altLang="en-US" sz="2200" b="1" dirty="0" smtClean="0">
                <a:latin typeface="+mn-ea"/>
              </a:rPr>
              <a:t>为单位，遍历整个程序代码空间，寻找所有以间接跳转指令为结尾的代码片段。将这些代码片段作为配件。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以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函数</a:t>
            </a:r>
            <a:r>
              <a:rPr lang="zh-CN" altLang="en-US" sz="2200" b="1" dirty="0" smtClean="0">
                <a:latin typeface="+mn-ea"/>
              </a:rPr>
              <a:t>为单位，寻找所有的函数。将函数作为配件。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直接将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库函数或系统调用</a:t>
            </a:r>
            <a:r>
              <a:rPr lang="zh-CN" altLang="en-US" sz="2200" b="1" dirty="0" smtClean="0">
                <a:latin typeface="+mn-ea"/>
              </a:rPr>
              <a:t>作为配件。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配件之间如何连接。</a:t>
            </a:r>
            <a:endParaRPr lang="en-US" altLang="zh-CN" sz="28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用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200" b="1" dirty="0" smtClean="0">
                <a:latin typeface="+mn-ea"/>
              </a:rPr>
              <a:t>连接。需要控制栈中函数返回地址。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用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call</a:t>
            </a:r>
            <a:r>
              <a:rPr lang="zh-CN" altLang="en-US" sz="2200" b="1" dirty="0" smtClean="0">
                <a:latin typeface="+mn-ea"/>
              </a:rPr>
              <a:t>连接。需要控制</a:t>
            </a:r>
            <a:r>
              <a:rPr lang="en-US" altLang="zh-CN" sz="2200" b="1" dirty="0" smtClean="0">
                <a:latin typeface="+mn-ea"/>
              </a:rPr>
              <a:t>GOT</a:t>
            </a:r>
            <a:r>
              <a:rPr lang="zh-CN" altLang="en-US" sz="2200" b="1" dirty="0" smtClean="0">
                <a:latin typeface="+mn-ea"/>
              </a:rPr>
              <a:t>表等函数跳转地址表。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用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indirect-jump/call</a:t>
            </a:r>
            <a:r>
              <a:rPr lang="zh-CN" altLang="en-US" sz="2200" b="1" dirty="0" smtClean="0">
                <a:latin typeface="+mn-ea"/>
              </a:rPr>
              <a:t>连接。需要控制通用寄存器。</a:t>
            </a:r>
            <a:endParaRPr lang="en-US" altLang="zh-CN" sz="2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根据配件类型、配件之间连接关系、及提出的时间关系等分类，代码复用攻击可以分为两大类：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经典代码复用攻击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都是在</a:t>
            </a:r>
            <a:r>
              <a:rPr lang="en-US" altLang="zh-CN" sz="2200" b="1" dirty="0" smtClean="0">
                <a:latin typeface="+mn-ea"/>
              </a:rPr>
              <a:t>2010</a:t>
            </a:r>
            <a:r>
              <a:rPr lang="zh-CN" altLang="en-US" sz="2200" b="1" dirty="0" smtClean="0">
                <a:latin typeface="+mn-ea"/>
              </a:rPr>
              <a:t>年以前提出的攻击方法。主要考虑绕过不可执行位保护，实现图灵完备攻击，基本不考虑针对代码复用攻击的防御。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新型代码复用攻击</a:t>
            </a:r>
            <a:r>
              <a:rPr lang="zh-CN" altLang="en-US" sz="2500" b="1" dirty="0" smtClean="0">
                <a:latin typeface="+mn-ea"/>
              </a:rPr>
              <a:t>（下一讲内容）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大多是在</a:t>
            </a:r>
            <a:r>
              <a:rPr lang="en-US" altLang="zh-CN" sz="2200" b="1" dirty="0" smtClean="0">
                <a:latin typeface="+mn-ea"/>
              </a:rPr>
              <a:t>2010</a:t>
            </a:r>
            <a:r>
              <a:rPr lang="zh-CN" altLang="en-US" sz="2200" b="1" dirty="0" smtClean="0">
                <a:latin typeface="+mn-ea"/>
              </a:rPr>
              <a:t>年以后提出的攻击方法。考虑到了对代码复用攻击的防御，思考如何绕过这些针对性的防御方法。</a:t>
            </a:r>
            <a:endParaRPr lang="en-US" altLang="zh-CN" sz="2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经典代码复用攻击分类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经典代码复用攻击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ret2libc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400" b="1" dirty="0" smtClean="0">
                <a:latin typeface="+mn-ea"/>
              </a:rPr>
              <a:t>，将整个库函数作为一个配件。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ROP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400" b="1" dirty="0" smtClean="0">
                <a:latin typeface="+mn-ea"/>
              </a:rPr>
              <a:t>，以</a:t>
            </a:r>
            <a:r>
              <a:rPr lang="en-US" altLang="zh-CN" sz="2400" b="1" dirty="0" smtClean="0">
                <a:latin typeface="+mn-ea"/>
              </a:rPr>
              <a:t>ret</a:t>
            </a:r>
            <a:r>
              <a:rPr lang="zh-CN" altLang="en-US" sz="2400" b="1" dirty="0" smtClean="0">
                <a:latin typeface="+mn-ea"/>
              </a:rPr>
              <a:t>结尾的代码片段为配件。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JOP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400" b="1" dirty="0" smtClean="0">
                <a:latin typeface="+mn-ea"/>
              </a:rPr>
              <a:t>，以间接跳转指令</a:t>
            </a:r>
            <a:r>
              <a:rPr lang="en-US" altLang="zh-CN" sz="2400" b="1" dirty="0" smtClean="0">
                <a:latin typeface="+mn-ea"/>
              </a:rPr>
              <a:t>indirect-jump</a:t>
            </a:r>
            <a:r>
              <a:rPr lang="zh-CN" altLang="en-US" sz="2400" b="1" dirty="0" smtClean="0">
                <a:latin typeface="+mn-ea"/>
              </a:rPr>
              <a:t>为结尾的代码片段为配件。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latin typeface="+mn-ea"/>
              </a:rPr>
              <a:t>COP</a:t>
            </a:r>
            <a:r>
              <a:rPr lang="zh-CN" altLang="en-US" sz="2400" b="1" dirty="0" smtClean="0">
                <a:latin typeface="+mn-ea"/>
              </a:rPr>
              <a:t>攻击，以</a:t>
            </a:r>
            <a:r>
              <a:rPr lang="en-US" altLang="zh-CN" sz="2400" b="1" dirty="0" smtClean="0">
                <a:latin typeface="+mn-ea"/>
              </a:rPr>
              <a:t>call</a:t>
            </a:r>
            <a:r>
              <a:rPr lang="zh-CN" altLang="en-US" sz="2400" b="1" dirty="0" smtClean="0">
                <a:latin typeface="+mn-ea"/>
              </a:rPr>
              <a:t>指令为结尾的代码片段为配件。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其中，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是代码复用攻击里程碑式的工作。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有时候以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来统称</a:t>
            </a:r>
            <a:r>
              <a:rPr lang="en-US" altLang="zh-CN" sz="2800" b="1" dirty="0" smtClean="0">
                <a:latin typeface="+mn-ea"/>
              </a:rPr>
              <a:t>ROP/JOP/COP</a:t>
            </a:r>
            <a:r>
              <a:rPr lang="zh-CN" altLang="en-US" sz="2800" b="1" dirty="0" smtClean="0">
                <a:latin typeface="+mn-ea"/>
              </a:rPr>
              <a:t>攻击，甚至有时候以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来统称整个代码复用攻击。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solidFill>
                  <a:srgbClr val="FF0000"/>
                </a:solidFill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代码复用攻击的思想最开始出现在</a:t>
            </a:r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攻击中。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攻击是在</a:t>
            </a:r>
            <a:r>
              <a:rPr lang="en-US" altLang="zh-CN" sz="2800" b="1" dirty="0" smtClean="0">
                <a:latin typeface="+mn-ea"/>
              </a:rPr>
              <a:t>1997</a:t>
            </a:r>
            <a:r>
              <a:rPr lang="zh-CN" altLang="en-US" sz="2800" b="1" dirty="0" smtClean="0">
                <a:latin typeface="+mn-ea"/>
              </a:rPr>
              <a:t>年首次被提出，是最原始的代码复用攻击方法，当时还没有代码复用攻击这个概念。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但是，由于当时代码注入攻击仍然是研究的主流，</a:t>
            </a:r>
            <a:r>
              <a:rPr lang="en-US" altLang="zh-CN" sz="2800" b="1" dirty="0" smtClean="0">
                <a:latin typeface="+mn-ea"/>
              </a:rPr>
              <a:t>NX</a:t>
            </a:r>
            <a:r>
              <a:rPr lang="zh-CN" altLang="en-US" sz="2800" b="1" dirty="0" smtClean="0">
                <a:latin typeface="+mn-ea"/>
              </a:rPr>
              <a:t>还没有出现，</a:t>
            </a:r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并没有得到学术界的重视。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ret2libc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return-into-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libc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，以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作为配件之间的连接，将系统中的库函数作为配件，利用库函数中已有的功能，实现攻击者的预期目标。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更具体的，在</a:t>
            </a:r>
            <a:r>
              <a:rPr lang="en-US" altLang="zh-CN" sz="2800" b="1" dirty="0" smtClean="0">
                <a:latin typeface="+mn-ea"/>
              </a:rPr>
              <a:t>Linux</a:t>
            </a:r>
            <a:r>
              <a:rPr lang="zh-CN" altLang="en-US" sz="2800" b="1" dirty="0" smtClean="0">
                <a:latin typeface="+mn-ea"/>
              </a:rPr>
              <a:t>系统里，最常用的库函数就是</a:t>
            </a:r>
            <a:r>
              <a:rPr lang="en-US" altLang="zh-CN" sz="2800" b="1" dirty="0" smtClean="0">
                <a:latin typeface="+mn-ea"/>
              </a:rPr>
              <a:t>C</a:t>
            </a:r>
            <a:r>
              <a:rPr lang="zh-CN" altLang="en-US" sz="2800" b="1" dirty="0" smtClean="0">
                <a:latin typeface="+mn-ea"/>
              </a:rPr>
              <a:t>语言的库函数</a:t>
            </a:r>
            <a:r>
              <a:rPr lang="en-US" altLang="zh-CN" sz="2800" b="1" dirty="0" err="1" smtClean="0">
                <a:latin typeface="+mn-ea"/>
              </a:rPr>
              <a:t>glibc</a:t>
            </a:r>
            <a:r>
              <a:rPr lang="zh-CN" altLang="en-US" sz="2800" b="1" dirty="0" smtClean="0">
                <a:latin typeface="+mn-ea"/>
              </a:rPr>
              <a:t>，最方便攻击者控制使用的间接跳转指令就是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指令。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因此，通常将这种攻击方法称之为</a:t>
            </a:r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正常调用函数的过程：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使用</a:t>
            </a:r>
            <a:r>
              <a:rPr lang="en-US" altLang="zh-CN" sz="2500" b="1" dirty="0" smtClean="0">
                <a:latin typeface="+mn-ea"/>
              </a:rPr>
              <a:t>call </a:t>
            </a:r>
            <a:r>
              <a:rPr lang="en-US" altLang="zh-CN" sz="2500" b="1" dirty="0" err="1" smtClean="0">
                <a:latin typeface="+mn-ea"/>
              </a:rPr>
              <a:t>func</a:t>
            </a:r>
            <a:r>
              <a:rPr lang="zh-CN" altLang="en-US" sz="2500" b="1" dirty="0" smtClean="0">
                <a:latin typeface="+mn-ea"/>
              </a:rPr>
              <a:t>调用子函数</a:t>
            </a:r>
            <a:r>
              <a:rPr lang="en-US" altLang="zh-CN" sz="2500" b="1" dirty="0" err="1" smtClean="0">
                <a:latin typeface="+mn-ea"/>
              </a:rPr>
              <a:t>func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使用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，返回主函数。</a:t>
            </a:r>
            <a:endParaRPr lang="en-US" altLang="zh-CN" sz="2500" b="1" dirty="0" smtClean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3071810"/>
            <a:ext cx="775919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+mn-ea"/>
              </a:rPr>
              <a:t>ret2libc</a:t>
            </a:r>
            <a:r>
              <a:rPr lang="zh-CN" altLang="en-US" b="1" dirty="0" smtClean="0">
                <a:latin typeface="+mn-ea"/>
              </a:rPr>
              <a:t>攻击过程</a:t>
            </a:r>
            <a:r>
              <a:rPr lang="zh-CN" altLang="en-US" b="1" dirty="0" smtClean="0">
                <a:latin typeface="+mn-ea"/>
                <a:sym typeface="Wingdings" pitchFamily="2" charset="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不考虑输入参数</a:t>
            </a:r>
            <a:r>
              <a:rPr lang="zh-CN" altLang="en-US" b="1" dirty="0" smtClean="0">
                <a:latin typeface="+mn-ea"/>
                <a:sym typeface="Wingdings" pitchFamily="2" charset="2"/>
              </a:rPr>
              <a:t>）：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zh-CN" altLang="en-US" sz="2000" b="1" dirty="0" smtClean="0">
                <a:latin typeface="+mn-ea"/>
              </a:rPr>
              <a:t>利用内存漏洞，覆盖栈中的返回地址，利用</a:t>
            </a:r>
            <a:r>
              <a:rPr lang="en-US" altLang="zh-CN" sz="2000" b="1" dirty="0" smtClean="0">
                <a:latin typeface="+mn-ea"/>
              </a:rPr>
              <a:t>ret</a:t>
            </a:r>
            <a:r>
              <a:rPr lang="zh-CN" altLang="en-US" sz="2000" b="1" dirty="0" smtClean="0">
                <a:latin typeface="+mn-ea"/>
              </a:rPr>
              <a:t>跳转到库函数的首地址。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2000" b="1" dirty="0" smtClean="0">
                <a:latin typeface="+mn-ea"/>
              </a:rPr>
              <a:t>库函数使用</a:t>
            </a:r>
            <a:r>
              <a:rPr lang="en-US" altLang="zh-CN" sz="2000" b="1" dirty="0" smtClean="0">
                <a:latin typeface="+mn-ea"/>
              </a:rPr>
              <a:t>ret</a:t>
            </a:r>
            <a:r>
              <a:rPr lang="zh-CN" altLang="en-US" sz="2000" b="1" dirty="0" smtClean="0">
                <a:latin typeface="+mn-ea"/>
              </a:rPr>
              <a:t>试图返回，结果依然被控制，从而跳转到下一个库函数的首地址。</a:t>
            </a:r>
            <a:endParaRPr lang="en-US" altLang="zh-CN" sz="2000" b="1" dirty="0" smtClean="0">
              <a:latin typeface="+mn-ea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8396" y="3429000"/>
            <a:ext cx="6042562" cy="337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815452"/>
            <a:ext cx="6587095" cy="39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sz="2200" b="1" dirty="0" smtClean="0">
                <a:latin typeface="+mn-ea"/>
              </a:rPr>
              <a:t>ret2libc</a:t>
            </a:r>
            <a:r>
              <a:rPr lang="zh-CN" altLang="en-US" sz="2200" b="1" dirty="0" smtClean="0">
                <a:latin typeface="+mn-ea"/>
              </a:rPr>
              <a:t>攻击过程</a:t>
            </a:r>
            <a:r>
              <a:rPr lang="zh-CN" altLang="en-US" sz="2200" b="1" dirty="0" smtClean="0">
                <a:latin typeface="+mn-ea"/>
                <a:sym typeface="Wingdings" pitchFamily="2" charset="2"/>
              </a:rPr>
              <a:t>（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考虑输入参数</a:t>
            </a:r>
            <a:r>
              <a:rPr lang="zh-CN" altLang="en-US" sz="2200" b="1" dirty="0" smtClean="0">
                <a:latin typeface="+mn-ea"/>
                <a:sym typeface="Wingdings" pitchFamily="2" charset="2"/>
              </a:rPr>
              <a:t>）：</a:t>
            </a:r>
            <a:r>
              <a:rPr lang="zh-CN" altLang="en-US" sz="2200" b="1" dirty="0" smtClean="0">
                <a:latin typeface="+mn-ea"/>
              </a:rPr>
              <a:t>在</a:t>
            </a:r>
            <a:r>
              <a:rPr lang="en-US" altLang="zh-CN" sz="2200" b="1" dirty="0" smtClean="0">
                <a:latin typeface="+mn-ea"/>
              </a:rPr>
              <a:t>32</a:t>
            </a:r>
            <a:r>
              <a:rPr lang="zh-CN" altLang="en-US" sz="2200" b="1" dirty="0" smtClean="0">
                <a:latin typeface="+mn-ea"/>
              </a:rPr>
              <a:t>位</a:t>
            </a:r>
            <a:r>
              <a:rPr lang="en-US" altLang="zh-CN" sz="2200" b="1" dirty="0" smtClean="0">
                <a:latin typeface="+mn-ea"/>
              </a:rPr>
              <a:t>Linux</a:t>
            </a:r>
            <a:r>
              <a:rPr lang="zh-CN" altLang="en-US" sz="2200" b="1" dirty="0" smtClean="0">
                <a:latin typeface="+mn-ea"/>
              </a:rPr>
              <a:t>系统中，函数参数放置在栈上。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000" b="1" dirty="0" smtClean="0">
                <a:latin typeface="+mn-ea"/>
              </a:rPr>
              <a:t>利用</a:t>
            </a:r>
            <a:r>
              <a:rPr lang="en-US" altLang="zh-CN" sz="2000" b="1" dirty="0" smtClean="0">
                <a:latin typeface="+mn-ea"/>
              </a:rPr>
              <a:t>ret</a:t>
            </a:r>
            <a:r>
              <a:rPr lang="zh-CN" altLang="en-US" sz="2000" b="1" dirty="0" smtClean="0">
                <a:latin typeface="+mn-ea"/>
              </a:rPr>
              <a:t>跳转到库函数，相当于用</a:t>
            </a:r>
            <a:r>
              <a:rPr lang="en-US" altLang="zh-CN" sz="2000" b="1" dirty="0" smtClean="0">
                <a:latin typeface="+mn-ea"/>
              </a:rPr>
              <a:t>ret</a:t>
            </a:r>
            <a:r>
              <a:rPr lang="zh-CN" altLang="en-US" sz="2000" b="1" dirty="0" smtClean="0">
                <a:latin typeface="+mn-ea"/>
              </a:rPr>
              <a:t>实现了一个</a:t>
            </a:r>
            <a:r>
              <a:rPr lang="en-US" altLang="zh-CN" sz="2000" b="1" dirty="0" smtClean="0">
                <a:latin typeface="+mn-ea"/>
              </a:rPr>
              <a:t>call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zh-CN" altLang="en-US" sz="2000" b="1" dirty="0" smtClean="0">
                <a:latin typeface="+mn-ea"/>
              </a:rPr>
              <a:t>注意：此时</a:t>
            </a:r>
            <a:r>
              <a:rPr lang="en-US" altLang="zh-CN" sz="2000" b="1" dirty="0" err="1" smtClean="0">
                <a:latin typeface="+mn-ea"/>
              </a:rPr>
              <a:t>esp</a:t>
            </a:r>
            <a:r>
              <a:rPr lang="zh-CN" altLang="en-US" sz="2000" b="1" dirty="0" smtClean="0">
                <a:latin typeface="+mn-ea"/>
              </a:rPr>
              <a:t>指向下一个库函数地址，当前库函数参数在</a:t>
            </a:r>
            <a:r>
              <a:rPr lang="en-US" altLang="zh-CN" sz="2000" b="1" dirty="0" err="1" smtClean="0">
                <a:latin typeface="+mn-ea"/>
              </a:rPr>
              <a:t>esp</a:t>
            </a:r>
            <a:r>
              <a:rPr lang="zh-CN" altLang="en-US" sz="2000" b="1" dirty="0" smtClean="0">
                <a:latin typeface="+mn-ea"/>
              </a:rPr>
              <a:t>的上面。</a:t>
            </a:r>
            <a:endParaRPr lang="en-US" altLang="zh-CN" sz="20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示例的攻击目标：利用库函数，实现打开一个</a:t>
            </a:r>
            <a:r>
              <a:rPr lang="en-US" altLang="zh-CN" sz="2800" b="1" dirty="0" smtClean="0">
                <a:latin typeface="+mn-ea"/>
              </a:rPr>
              <a:t>shell</a:t>
            </a:r>
            <a:r>
              <a:rPr lang="zh-CN" altLang="en-US" sz="2800" b="1" dirty="0" smtClean="0">
                <a:latin typeface="+mn-ea"/>
              </a:rPr>
              <a:t>（非</a:t>
            </a:r>
            <a:r>
              <a:rPr lang="en-US" altLang="zh-CN" sz="2800" b="1" dirty="0" smtClean="0">
                <a:latin typeface="+mn-ea"/>
              </a:rPr>
              <a:t>root</a:t>
            </a:r>
            <a:r>
              <a:rPr lang="zh-CN" altLang="en-US" sz="2800" b="1" dirty="0" smtClean="0">
                <a:latin typeface="+mn-ea"/>
              </a:rPr>
              <a:t>用户权限）的功能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寻找配件：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Linux</a:t>
            </a:r>
            <a:r>
              <a:rPr lang="zh-CN" altLang="en-US" sz="2500" b="1" dirty="0" smtClean="0">
                <a:latin typeface="+mn-ea"/>
              </a:rPr>
              <a:t>的系统函数库</a:t>
            </a:r>
            <a:r>
              <a:rPr lang="en-US" altLang="zh-CN" sz="2500" b="1" dirty="0" err="1" smtClean="0">
                <a:latin typeface="+mn-ea"/>
              </a:rPr>
              <a:t>glibc</a:t>
            </a:r>
            <a:r>
              <a:rPr lang="zh-CN" altLang="en-US" sz="2500" b="1" dirty="0" smtClean="0">
                <a:latin typeface="+mn-ea"/>
              </a:rPr>
              <a:t>中有个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函数，它可以通过</a:t>
            </a:r>
            <a:r>
              <a:rPr lang="en-US" altLang="zh-CN" sz="2500" b="1" dirty="0" smtClean="0">
                <a:latin typeface="+mn-ea"/>
              </a:rPr>
              <a:t>/bin/</a:t>
            </a:r>
            <a:r>
              <a:rPr lang="en-US" altLang="zh-CN" sz="2500" b="1" dirty="0" err="1" smtClean="0">
                <a:latin typeface="+mn-ea"/>
              </a:rPr>
              <a:t>sh</a:t>
            </a:r>
            <a:r>
              <a:rPr lang="zh-CN" altLang="en-US" sz="2500" b="1" dirty="0" smtClean="0">
                <a:latin typeface="+mn-ea"/>
              </a:rPr>
              <a:t>命令去执行一个用户命令或者脚本。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可以利用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函数来实现打开一个</a:t>
            </a:r>
            <a:r>
              <a:rPr lang="en-US" altLang="zh-CN" sz="2500" b="1" dirty="0" smtClean="0">
                <a:latin typeface="+mn-ea"/>
              </a:rPr>
              <a:t>shell</a:t>
            </a:r>
            <a:r>
              <a:rPr lang="zh-CN" altLang="en-US" sz="2500" b="1" dirty="0" smtClean="0">
                <a:latin typeface="+mn-ea"/>
              </a:rPr>
              <a:t>的功能。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构造配件及输入：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首先，通过缓冲区溢出漏洞，将栈中函数返回地址覆盖为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函数的地址。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当被调用的函数准备返回时，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函数的地址被放入到</a:t>
            </a:r>
            <a:r>
              <a:rPr lang="en-US" altLang="zh-CN" sz="2500" b="1" dirty="0" smtClean="0">
                <a:latin typeface="+mn-ea"/>
              </a:rPr>
              <a:t>EIP</a:t>
            </a:r>
            <a:r>
              <a:rPr lang="zh-CN" altLang="en-US" sz="2500" b="1" dirty="0" smtClean="0">
                <a:latin typeface="+mn-ea"/>
              </a:rPr>
              <a:t>中。此时，需要准备好相应的参数，让系统执行</a:t>
            </a:r>
            <a:r>
              <a:rPr lang="en-US" altLang="zh-CN" sz="2500" b="1" dirty="0" smtClean="0">
                <a:latin typeface="+mn-ea"/>
              </a:rPr>
              <a:t>system(“/bin/</a:t>
            </a:r>
            <a:r>
              <a:rPr lang="en-US" altLang="zh-CN" sz="2500" b="1" dirty="0" err="1" smtClean="0">
                <a:latin typeface="+mn-ea"/>
              </a:rPr>
              <a:t>sh</a:t>
            </a:r>
            <a:r>
              <a:rPr lang="en-US" altLang="zh-CN" sz="2500" b="1" dirty="0" smtClean="0">
                <a:latin typeface="+mn-ea"/>
              </a:rPr>
              <a:t>”)</a:t>
            </a:r>
            <a:r>
              <a:rPr lang="zh-CN" altLang="en-US" sz="2500" b="1" dirty="0" smtClean="0">
                <a:latin typeface="+mn-ea"/>
              </a:rPr>
              <a:t>，从而开启一个</a:t>
            </a:r>
            <a:r>
              <a:rPr lang="en-US" altLang="zh-CN" sz="2500" b="1" dirty="0" smtClean="0">
                <a:latin typeface="+mn-ea"/>
              </a:rPr>
              <a:t>shell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示例攻击只有一个配件：</a:t>
            </a:r>
            <a:r>
              <a:rPr lang="en-US" altLang="zh-CN" sz="2500" b="1" dirty="0" smtClean="0">
                <a:latin typeface="+mn-ea"/>
              </a:rPr>
              <a:t>system(“/bin/</a:t>
            </a:r>
            <a:r>
              <a:rPr lang="en-US" altLang="zh-CN" sz="2500" b="1" dirty="0" err="1" smtClean="0">
                <a:latin typeface="+mn-ea"/>
              </a:rPr>
              <a:t>sh</a:t>
            </a:r>
            <a:r>
              <a:rPr lang="en-US" altLang="zh-CN" sz="2500" b="1" dirty="0" smtClean="0">
                <a:latin typeface="+mn-ea"/>
              </a:rPr>
              <a:t>”)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/>
              <a:t>ret2libc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84504"/>
            <a:ext cx="5643602" cy="31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497207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ea"/>
              </a:rPr>
              <a:t>ret2libc</a:t>
            </a:r>
            <a:r>
              <a:rPr lang="zh-CN" altLang="en-US" b="1" dirty="0" smtClean="0">
                <a:latin typeface="+mn-ea"/>
              </a:rPr>
              <a:t>攻击：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zh-CN" altLang="en-US" sz="2000" b="1" dirty="0" smtClean="0">
                <a:latin typeface="+mn-ea"/>
              </a:rPr>
              <a:t>子函数结束后执行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000" b="1" dirty="0" smtClean="0">
                <a:latin typeface="+mn-ea"/>
              </a:rPr>
              <a:t>指令，通过返回地址上的</a:t>
            </a:r>
            <a:r>
              <a:rPr lang="en-US" altLang="zh-CN" sz="2000" b="1" dirty="0" smtClean="0">
                <a:latin typeface="+mn-ea"/>
              </a:rPr>
              <a:t>system()</a:t>
            </a:r>
            <a:r>
              <a:rPr lang="zh-CN" altLang="en-US" sz="2000" b="1" dirty="0" smtClean="0">
                <a:latin typeface="+mn-ea"/>
              </a:rPr>
              <a:t>地址以及准备好的参数</a:t>
            </a:r>
            <a:r>
              <a:rPr lang="en-US" altLang="zh-CN" sz="2000" b="1" dirty="0" err="1" smtClean="0">
                <a:latin typeface="+mn-ea"/>
              </a:rPr>
              <a:t>arg</a:t>
            </a:r>
            <a:r>
              <a:rPr lang="zh-CN" altLang="en-US" sz="2000" b="1" dirty="0" smtClean="0">
                <a:latin typeface="+mn-ea"/>
              </a:rPr>
              <a:t>执行</a:t>
            </a:r>
            <a:r>
              <a:rPr lang="en-US" altLang="zh-CN" sz="2000" b="1" dirty="0" smtClean="0">
                <a:latin typeface="+mn-ea"/>
              </a:rPr>
              <a:t>system(“/bin/bash”)</a:t>
            </a:r>
            <a:r>
              <a:rPr lang="zh-CN" altLang="en-US" sz="2000" b="1" dirty="0" smtClean="0">
                <a:latin typeface="+mn-ea"/>
              </a:rPr>
              <a:t>函数，从而开启一个</a:t>
            </a:r>
            <a:r>
              <a:rPr lang="en-US" altLang="zh-CN" sz="2000" b="1" dirty="0" smtClean="0">
                <a:latin typeface="+mn-ea"/>
              </a:rPr>
              <a:t>shell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lvl="1"/>
            <a:r>
              <a:rPr lang="en-US" altLang="zh-CN" sz="2000" b="1" dirty="0" err="1" smtClean="0">
                <a:latin typeface="+mn-ea"/>
              </a:rPr>
              <a:t>esp</a:t>
            </a:r>
            <a:r>
              <a:rPr lang="zh-CN" altLang="en-US" sz="2000" b="1" dirty="0" smtClean="0">
                <a:latin typeface="+mn-ea"/>
              </a:rPr>
              <a:t>指向</a:t>
            </a:r>
            <a:r>
              <a:rPr lang="en-US" altLang="zh-CN" sz="2000" b="1" dirty="0" smtClean="0">
                <a:latin typeface="+mn-ea"/>
              </a:rPr>
              <a:t>system()</a:t>
            </a:r>
            <a:r>
              <a:rPr lang="zh-CN" altLang="en-US" sz="2000" b="1" dirty="0" smtClean="0">
                <a:latin typeface="+mn-ea"/>
              </a:rPr>
              <a:t>执行结束后的返回地址。</a:t>
            </a:r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1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实际攻击需要注意的地方：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1</a:t>
            </a:r>
            <a:r>
              <a:rPr lang="zh-CN" altLang="en-US" sz="2500" b="1" dirty="0" smtClean="0">
                <a:latin typeface="+mn-ea"/>
              </a:rPr>
              <a:t>）需要关闭</a:t>
            </a:r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（一种内存地址随机化的防御机制，之后会详细讲解）。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2</a:t>
            </a:r>
            <a:r>
              <a:rPr lang="zh-CN" altLang="en-US" sz="2500" b="1" dirty="0" smtClean="0">
                <a:latin typeface="+mn-ea"/>
              </a:rPr>
              <a:t>）获取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函数地址的方法：由于已经关闭了</a:t>
            </a:r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，每次进程地址空间中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函数的地址都是固定的，可直接通过</a:t>
            </a:r>
            <a:r>
              <a:rPr lang="en-US" altLang="zh-CN" sz="2500" b="1" dirty="0" err="1" smtClean="0">
                <a:latin typeface="+mn-ea"/>
              </a:rPr>
              <a:t>gdb</a:t>
            </a:r>
            <a:r>
              <a:rPr lang="zh-CN" altLang="en-US" sz="2500" b="1" dirty="0" smtClean="0">
                <a:latin typeface="+mn-ea"/>
              </a:rPr>
              <a:t>查看。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3</a:t>
            </a:r>
            <a:r>
              <a:rPr lang="zh-CN" altLang="en-US" sz="2500" b="1" dirty="0" smtClean="0">
                <a:latin typeface="+mn-ea"/>
              </a:rPr>
              <a:t>）获取</a:t>
            </a:r>
            <a:r>
              <a:rPr lang="en-US" altLang="zh-CN" sz="2500" b="1" dirty="0" smtClean="0">
                <a:latin typeface="+mn-ea"/>
              </a:rPr>
              <a:t>“/bin/</a:t>
            </a:r>
            <a:r>
              <a:rPr lang="en-US" altLang="zh-CN" sz="2500" b="1" dirty="0" err="1" smtClean="0">
                <a:latin typeface="+mn-ea"/>
              </a:rPr>
              <a:t>sh</a:t>
            </a:r>
            <a:r>
              <a:rPr lang="en-US" altLang="zh-CN" sz="2500" b="1" dirty="0" smtClean="0">
                <a:latin typeface="+mn-ea"/>
              </a:rPr>
              <a:t>”</a:t>
            </a:r>
            <a:r>
              <a:rPr lang="zh-CN" altLang="en-US" sz="2500" b="1" dirty="0" smtClean="0">
                <a:latin typeface="+mn-ea"/>
              </a:rPr>
              <a:t>字符串地址的方法：</a:t>
            </a:r>
            <a:r>
              <a:rPr lang="en-US" altLang="zh-CN" sz="2500" b="1" dirty="0" smtClean="0">
                <a:latin typeface="+mn-ea"/>
              </a:rPr>
              <a:t>Linux</a:t>
            </a:r>
            <a:r>
              <a:rPr lang="zh-CN" altLang="en-US" sz="2500" b="1" dirty="0" smtClean="0">
                <a:latin typeface="+mn-ea"/>
              </a:rPr>
              <a:t>的每个进程地址空间中有一个环境变量</a:t>
            </a:r>
            <a:r>
              <a:rPr lang="en-US" altLang="zh-CN" sz="2500" b="1" dirty="0" smtClean="0">
                <a:latin typeface="+mn-ea"/>
              </a:rPr>
              <a:t>SHELL</a:t>
            </a:r>
            <a:r>
              <a:rPr lang="zh-CN" altLang="en-US" sz="2500" b="1" dirty="0" smtClean="0">
                <a:latin typeface="+mn-ea"/>
              </a:rPr>
              <a:t>，我们只要将这个环境变量的地址找到，就把它传给</a:t>
            </a:r>
            <a:r>
              <a:rPr lang="en-US" altLang="zh-CN" sz="2500" b="1" dirty="0" smtClean="0">
                <a:latin typeface="+mn-ea"/>
              </a:rPr>
              <a:t>system()</a:t>
            </a:r>
            <a:r>
              <a:rPr lang="zh-CN" altLang="en-US" sz="2500" b="1" dirty="0" smtClean="0">
                <a:latin typeface="+mn-ea"/>
              </a:rPr>
              <a:t>作为参数。由于</a:t>
            </a:r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已经关闭，故这个地址同样可以通过</a:t>
            </a:r>
            <a:r>
              <a:rPr lang="en-US" altLang="zh-CN" sz="2500" b="1" dirty="0" err="1" smtClean="0">
                <a:latin typeface="+mn-ea"/>
              </a:rPr>
              <a:t>gdb</a:t>
            </a:r>
            <a:r>
              <a:rPr lang="zh-CN" altLang="en-US" sz="2500" b="1" dirty="0" smtClean="0">
                <a:latin typeface="+mn-ea"/>
              </a:rPr>
              <a:t>直接找到。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攻击的缺陷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攻击的缺点：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需要知道库函数的地址。在实际系统中，库函数的地址是随机的，变化的。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问题</a:t>
            </a:r>
            <a:r>
              <a:rPr lang="zh-CN" altLang="en-US" sz="2200" b="1" dirty="0" smtClean="0">
                <a:latin typeface="+mn-ea"/>
              </a:rPr>
              <a:t>：如果库函数地址是不固定的，那么正常程序是怎样来调用库函数的呢？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只能使用库函数已有的固定的功能，不够灵活。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GOT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PLT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在实际系统中，正常程序调用动态库函数，都是通过</a:t>
            </a:r>
            <a:r>
              <a:rPr lang="en-US" altLang="zh-CN" sz="2800" b="1" dirty="0" smtClean="0">
                <a:latin typeface="+mn-ea"/>
              </a:rPr>
              <a:t>GOT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PLT</a:t>
            </a:r>
            <a:r>
              <a:rPr lang="zh-CN" altLang="en-US" sz="2800" b="1" dirty="0" smtClean="0">
                <a:latin typeface="+mn-ea"/>
              </a:rPr>
              <a:t>来完成的。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GOT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 smtClean="0">
                <a:latin typeface="+mn-ea"/>
              </a:rPr>
              <a:t>Global Offset Table</a:t>
            </a:r>
            <a:r>
              <a:rPr lang="zh-CN" altLang="en-US" sz="2800" b="1" dirty="0" smtClean="0">
                <a:latin typeface="+mn-ea"/>
              </a:rPr>
              <a:t>，全局偏移表。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用于存放动态库函数的实际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地址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中保存的是地址数据，处于在程序的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数据段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PLT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 smtClean="0">
                <a:latin typeface="+mn-ea"/>
              </a:rPr>
              <a:t>Procedure Linkage Table</a:t>
            </a:r>
            <a:r>
              <a:rPr lang="zh-CN" altLang="en-US" sz="2800" b="1" dirty="0" smtClean="0">
                <a:latin typeface="+mn-ea"/>
              </a:rPr>
              <a:t>，链接过程表。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用于存放查找</a:t>
            </a:r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表的具体的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代码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中保存的是代码，处于在程序的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代码段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代码复用攻击</a:t>
            </a:r>
            <a:endParaRPr lang="en-US" altLang="zh-CN" sz="32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GOT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PLT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简单说来，当程序调用某一个库函数时，先跳转到那个库函数对应的</a:t>
            </a:r>
            <a:r>
              <a:rPr lang="en-US" altLang="zh-CN" sz="2800" b="1" dirty="0" err="1" smtClean="0">
                <a:latin typeface="+mn-ea"/>
              </a:rPr>
              <a:t>plt</a:t>
            </a:r>
            <a:r>
              <a:rPr lang="zh-CN" altLang="en-US" sz="2800" b="1" dirty="0" smtClean="0">
                <a:latin typeface="+mn-ea"/>
              </a:rPr>
              <a:t>代码，</a:t>
            </a:r>
            <a:r>
              <a:rPr lang="en-US" altLang="zh-CN" sz="2800" b="1" dirty="0" err="1" smtClean="0">
                <a:latin typeface="+mn-ea"/>
              </a:rPr>
              <a:t>plt</a:t>
            </a:r>
            <a:r>
              <a:rPr lang="zh-CN" altLang="en-US" sz="2800" b="1" dirty="0" smtClean="0">
                <a:latin typeface="+mn-ea"/>
              </a:rPr>
              <a:t>负责找到库函数对应的</a:t>
            </a:r>
            <a:r>
              <a:rPr lang="en-US" altLang="zh-CN" sz="2800" b="1" dirty="0" smtClean="0">
                <a:latin typeface="+mn-ea"/>
              </a:rPr>
              <a:t>got</a:t>
            </a:r>
            <a:r>
              <a:rPr lang="zh-CN" altLang="en-US" sz="2800" b="1" dirty="0" smtClean="0">
                <a:latin typeface="+mn-ea"/>
              </a:rPr>
              <a:t>表项。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此时分两种情况：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1</a:t>
            </a:r>
            <a:r>
              <a:rPr lang="zh-CN" altLang="en-US" sz="2500" b="1" dirty="0" smtClean="0">
                <a:latin typeface="+mn-ea"/>
              </a:rPr>
              <a:t>）若</a:t>
            </a:r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表中存有对应库函数的有效地址，则直接跳转到该有效地址并执行；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2</a:t>
            </a:r>
            <a:r>
              <a:rPr lang="zh-CN" altLang="en-US" sz="2500" b="1" dirty="0" smtClean="0">
                <a:latin typeface="+mn-ea"/>
              </a:rPr>
              <a:t>）若</a:t>
            </a:r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表没有对应库函数的有效地址，则跳到动态链接代码</a:t>
            </a:r>
            <a:r>
              <a:rPr lang="en-US" altLang="zh-CN" sz="2500" b="1" dirty="0" smtClean="0">
                <a:latin typeface="+mn-ea"/>
              </a:rPr>
              <a:t>resolver</a:t>
            </a:r>
            <a:r>
              <a:rPr lang="zh-CN" altLang="en-US" sz="2500" b="1" dirty="0" smtClean="0">
                <a:latin typeface="+mn-ea"/>
              </a:rPr>
              <a:t>。由</a:t>
            </a:r>
            <a:r>
              <a:rPr lang="en-US" altLang="zh-CN" sz="2500" b="1" dirty="0" smtClean="0">
                <a:latin typeface="+mn-ea"/>
              </a:rPr>
              <a:t>resolver</a:t>
            </a:r>
            <a:r>
              <a:rPr lang="zh-CN" altLang="en-US" sz="2500" b="1" dirty="0" smtClean="0">
                <a:latin typeface="+mn-ea"/>
              </a:rPr>
              <a:t>负责查找对应库函数的有效地址，并完成</a:t>
            </a:r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表的填充，然后再次调用对应的库函数。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GOT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PLT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8" y="2158334"/>
            <a:ext cx="7554416" cy="4315618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GOT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PLT</a:t>
            </a:r>
            <a:r>
              <a:rPr lang="zh-CN" altLang="en-US" sz="3200" dirty="0" smtClean="0"/>
              <a:t>简单介绍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071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GOT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PLT</a:t>
            </a:r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3962"/>
            <a:ext cx="7686700" cy="437932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GOT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PLT</a:t>
            </a:r>
            <a:r>
              <a:rPr lang="zh-CN" altLang="en-US" sz="3200" dirty="0" smtClean="0"/>
              <a:t>简单介绍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endParaRPr lang="zh-CN" altLang="en-US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992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>
                <a:latin typeface="+mn-ea"/>
              </a:rPr>
              <a:t>和正常程序一样，</a:t>
            </a:r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攻击也可以通过</a:t>
            </a:r>
            <a:r>
              <a:rPr lang="en-US" altLang="zh-CN" sz="2800" b="1" dirty="0" smtClean="0">
                <a:latin typeface="+mn-ea"/>
              </a:rPr>
              <a:t>GOT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PLT</a:t>
            </a:r>
            <a:r>
              <a:rPr lang="zh-CN" altLang="en-US" sz="2800" b="1" dirty="0" smtClean="0">
                <a:latin typeface="+mn-ea"/>
              </a:rPr>
              <a:t>来调用库函数，称之为</a:t>
            </a:r>
            <a:r>
              <a:rPr lang="en-US" altLang="zh-CN" sz="2800" b="1" dirty="0" smtClean="0">
                <a:latin typeface="+mn-ea"/>
              </a:rPr>
              <a:t>ret2plt</a:t>
            </a:r>
            <a:r>
              <a:rPr lang="zh-CN" altLang="en-US" sz="2800" b="1" dirty="0" smtClean="0">
                <a:latin typeface="+mn-ea"/>
              </a:rPr>
              <a:t>攻击。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ret2libc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需要获知库函数的地址，然后让程序跳转到库函数执行。</a:t>
            </a:r>
            <a:endParaRPr lang="en-US" altLang="zh-CN" sz="2500" b="1" dirty="0" smtClean="0">
              <a:latin typeface="+mn-ea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ret2plt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800" b="1" dirty="0" smtClean="0">
                <a:latin typeface="+mn-ea"/>
              </a:rPr>
              <a:t>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不需要知道库函数的地址，只需要知道库函数对应的</a:t>
            </a:r>
            <a:r>
              <a:rPr lang="en-US" altLang="zh-CN" sz="2500" b="1" dirty="0" err="1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表项（</a:t>
            </a:r>
            <a:r>
              <a:rPr lang="en-US" altLang="zh-CN" sz="2500" b="1" dirty="0" err="1" smtClean="0">
                <a:latin typeface="+mn-ea"/>
              </a:rPr>
              <a:t>func@plt</a:t>
            </a:r>
            <a:r>
              <a:rPr lang="zh-CN" altLang="en-US" sz="2500" b="1" dirty="0" smtClean="0">
                <a:latin typeface="+mn-ea"/>
              </a:rPr>
              <a:t>）。而</a:t>
            </a:r>
            <a:r>
              <a:rPr lang="en-US" altLang="zh-CN" sz="2500" b="1" dirty="0" err="1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处于代码段，地址是固定的。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跳转到对应的</a:t>
            </a:r>
            <a:r>
              <a:rPr lang="en-US" altLang="zh-CN" sz="2500" b="1" dirty="0" err="1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表项，由</a:t>
            </a:r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和</a:t>
            </a:r>
            <a:r>
              <a:rPr lang="en-US" altLang="zh-CN" sz="2500" b="1" dirty="0" err="1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负责跳转到库函数执行。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got</a:t>
            </a:r>
            <a:r>
              <a:rPr lang="zh-CN" altLang="en-US" sz="2500" b="1" dirty="0" smtClean="0">
                <a:latin typeface="+mn-ea"/>
              </a:rPr>
              <a:t>和</a:t>
            </a:r>
            <a:r>
              <a:rPr lang="en-US" altLang="zh-CN" sz="2500" b="1" dirty="0" err="1" smtClean="0">
                <a:latin typeface="+mn-ea"/>
              </a:rPr>
              <a:t>plt</a:t>
            </a:r>
            <a:r>
              <a:rPr lang="zh-CN" altLang="en-US" sz="2500" b="1" dirty="0" smtClean="0">
                <a:latin typeface="+mn-ea"/>
              </a:rPr>
              <a:t>都保存在程序的可执行文件中，可以</a:t>
            </a:r>
            <a:r>
              <a:rPr lang="zh-CN" altLang="en-US" sz="2500" b="1" dirty="0" smtClean="0">
                <a:latin typeface="+mn-ea"/>
              </a:rPr>
              <a:t>轻易获得。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9556" y="1764636"/>
            <a:ext cx="76137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zh-CN" sz="2000" b="1" dirty="0" smtClean="0">
                <a:latin typeface="Times New Roman" pitchFamily="18" charset="0"/>
                <a:ea typeface="Times" charset="0"/>
                <a:cs typeface="Times New Roman" pitchFamily="18" charset="0"/>
              </a:rPr>
              <a:t>void 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vulnerable_function() {</a:t>
            </a:r>
          </a:p>
          <a:p>
            <a:r>
              <a:rPr lang="pl-PL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    char buf[128];</a:t>
            </a:r>
          </a:p>
          <a:p>
            <a:r>
              <a:rPr lang="pl-PL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    </a:t>
            </a:r>
            <a:r>
              <a:rPr lang="pl-PL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read</a:t>
            </a:r>
            <a:r>
              <a:rPr lang="pl-PL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(STDIN_FILENO, buf, 256);</a:t>
            </a:r>
          </a:p>
          <a:p>
            <a:r>
              <a:rPr lang="pl-PL" altLang="zh-CN" sz="2000" b="1" dirty="0" smtClean="0">
                <a:latin typeface="Times New Roman" pitchFamily="18" charset="0"/>
                <a:ea typeface="Times" charset="0"/>
                <a:cs typeface="Times New Roman" pitchFamily="18" charset="0"/>
              </a:rPr>
              <a:t>}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 </a:t>
            </a:r>
          </a:p>
          <a:p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int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 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main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(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int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 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argc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, 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char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** 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argv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) {</a:t>
            </a:r>
          </a:p>
          <a:p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    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vulnerable_function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();</a:t>
            </a:r>
          </a:p>
          <a:p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    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write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(STDOUT_FILENO, "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Hello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, </a:t>
            </a:r>
            <a:r>
              <a:rPr lang="sk-SK" altLang="zh-CN" sz="2000" b="1" dirty="0" err="1">
                <a:latin typeface="Times New Roman" pitchFamily="18" charset="0"/>
                <a:ea typeface="Times" charset="0"/>
                <a:cs typeface="Times New Roman" pitchFamily="18" charset="0"/>
              </a:rPr>
              <a:t>World</a:t>
            </a:r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\n", 13);</a:t>
            </a:r>
          </a:p>
          <a:p>
            <a:r>
              <a:rPr lang="sk-SK" altLang="zh-CN" sz="2000" b="1" dirty="0">
                <a:latin typeface="Times New Roman" pitchFamily="18" charset="0"/>
                <a:ea typeface="Times" charset="0"/>
                <a:cs typeface="Times New Roman" pitchFamily="18" charset="0"/>
              </a:rPr>
              <a:t>}</a:t>
            </a:r>
            <a:endParaRPr kumimoji="1" lang="zh-CN" altLang="en-US" sz="2000" b="1" dirty="0">
              <a:latin typeface="Times New Roman" pitchFamily="18" charset="0"/>
              <a:ea typeface="Times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214818"/>
            <a:ext cx="7599275" cy="2572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83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4" y="1500174"/>
            <a:ext cx="7668344" cy="2003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3571876"/>
            <a:ext cx="7671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攻击目标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  <a:sym typeface="Wingdings" pitchFamily="2" charset="2"/>
              </a:rPr>
              <a:t>：</a:t>
            </a:r>
            <a:endParaRPr lang="en-US" altLang="zh-CN" sz="2000" b="1" dirty="0" smtClean="0">
              <a:solidFill>
                <a:srgbClr val="000000"/>
              </a:solidFill>
              <a:latin typeface="Helvetica-Light" charset="0"/>
            </a:endParaRP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Helvetica-Light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.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函数返回时不回到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main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函数，而是执行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system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（“／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bin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／</a:t>
            </a:r>
            <a:r>
              <a:rPr lang="en-US" altLang="zh-CN" sz="2000" b="1" dirty="0" err="1">
                <a:solidFill>
                  <a:srgbClr val="000000"/>
                </a:solidFill>
                <a:latin typeface="Helvetica-Light" charset="0"/>
              </a:rPr>
              <a:t>sh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”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）系统调用，打开一个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shell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。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latin typeface="Helvetica-Light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.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打开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shell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后，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程序返回回到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-Light" charset="0"/>
              </a:rPr>
              <a:t>venerable </a:t>
            </a:r>
            <a:r>
              <a:rPr lang="en-US" altLang="zh-CN" sz="2000" b="1" dirty="0">
                <a:solidFill>
                  <a:srgbClr val="000000"/>
                </a:solidFill>
                <a:latin typeface="Helvetica-Light" charset="0"/>
              </a:rPr>
              <a:t>function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，以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使被攻击的系统难以</a:t>
            </a:r>
            <a:r>
              <a:rPr lang="zh-CN" altLang="en-US" sz="2000" b="1" dirty="0">
                <a:solidFill>
                  <a:srgbClr val="000000"/>
                </a:solidFill>
                <a:latin typeface="Helvetica-Light" charset="0"/>
              </a:rPr>
              <a:t>察觉到自己已遭到攻击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Helvetica-Light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上图为攻击目标最理想的情况，但是由于随机化，无法获得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-Light" charset="0"/>
              </a:rPr>
              <a:t>system()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的地址和</a:t>
            </a:r>
            <a:r>
              <a:rPr lang="en-US" altLang="zh-CN" sz="2000" b="1" dirty="0" smtClean="0">
                <a:solidFill>
                  <a:srgbClr val="000000"/>
                </a:solidFill>
                <a:latin typeface="Helvetica-Light" charset="0"/>
              </a:rPr>
              <a:t>/bin/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Helvetica-Light" charset="0"/>
              </a:rPr>
              <a:t>sh</a:t>
            </a:r>
            <a:r>
              <a:rPr lang="zh-CN" altLang="en-US" sz="2000" b="1" dirty="0" smtClean="0">
                <a:solidFill>
                  <a:srgbClr val="000000"/>
                </a:solidFill>
                <a:latin typeface="Helvetica-Light" charset="0"/>
              </a:rPr>
              <a:t>的地址。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17407"/>
          <a:stretch>
            <a:fillRect/>
          </a:stretch>
        </p:blipFill>
        <p:spPr>
          <a:xfrm>
            <a:off x="2643174" y="5769700"/>
            <a:ext cx="4081512" cy="1016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9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4132" t="219" r="5606" b="5213"/>
          <a:stretch>
            <a:fillRect/>
          </a:stretch>
        </p:blipFill>
        <p:spPr>
          <a:xfrm>
            <a:off x="714348" y="1474268"/>
            <a:ext cx="7215238" cy="5312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4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6" y="1715951"/>
            <a:ext cx="8172400" cy="2134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1" y="4149080"/>
            <a:ext cx="7614750" cy="25390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13510" y="3481442"/>
            <a:ext cx="13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第一次溢出</a:t>
            </a:r>
            <a:endParaRPr kumimoji="1"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59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Ret2plt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611560" y="3893495"/>
            <a:ext cx="21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</a:rPr>
              <a:t>system()  </a:t>
            </a:r>
            <a:r>
              <a:rPr lang="zh-CN" altLang="en-US" sz="2000" dirty="0" smtClean="0">
                <a:solidFill>
                  <a:srgbClr val="C00000"/>
                </a:solidFill>
              </a:rPr>
              <a:t>  ✓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</a:rPr>
              <a:t>bin/sh” </a:t>
            </a:r>
            <a:r>
              <a:rPr lang="zh-CN" altLang="en-US" sz="2000" dirty="0" smtClean="0">
                <a:solidFill>
                  <a:srgbClr val="C00000"/>
                </a:solidFill>
              </a:rPr>
              <a:t>✓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705837"/>
            <a:ext cx="8496944" cy="21521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7638"/>
            <a:ext cx="8280400" cy="23714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17787" y="6488669"/>
            <a:ext cx="13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第二次溢出</a:t>
            </a:r>
            <a:endParaRPr kumimoji="1"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29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攻击小结：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以库函数为配件，以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为配件之间的连接。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能够实现以任意参数调用任意库函数。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ret2plt</a:t>
            </a:r>
            <a:r>
              <a:rPr lang="zh-CN" altLang="en-US" sz="2500" b="1" dirty="0" smtClean="0">
                <a:latin typeface="+mn-ea"/>
              </a:rPr>
              <a:t>和</a:t>
            </a:r>
            <a:r>
              <a:rPr lang="en-US" altLang="zh-CN" sz="2500" b="1" dirty="0" smtClean="0">
                <a:latin typeface="+mn-ea"/>
              </a:rPr>
              <a:t>ret2libc</a:t>
            </a:r>
            <a:r>
              <a:rPr lang="zh-CN" altLang="en-US" sz="2500" b="1" dirty="0" smtClean="0">
                <a:latin typeface="+mn-ea"/>
              </a:rPr>
              <a:t>的本质是一样，只不过</a:t>
            </a:r>
            <a:r>
              <a:rPr lang="en-US" altLang="zh-CN" sz="2500" b="1" dirty="0" smtClean="0">
                <a:latin typeface="+mn-ea"/>
              </a:rPr>
              <a:t>ret2plt</a:t>
            </a:r>
            <a:r>
              <a:rPr lang="zh-CN" altLang="en-US" sz="2500" b="1" dirty="0" smtClean="0">
                <a:latin typeface="+mn-ea"/>
              </a:rPr>
              <a:t>不需要知道库函数的具体地址。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研究背景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不可执行位保护（</a:t>
            </a:r>
            <a:r>
              <a:rPr lang="en-US" altLang="zh-CN" sz="2800" b="1" dirty="0" smtClean="0">
                <a:latin typeface="+mn-ea"/>
              </a:rPr>
              <a:t>NX</a:t>
            </a:r>
            <a:r>
              <a:rPr lang="zh-CN" altLang="en-US" sz="2800" b="1" dirty="0" smtClean="0">
                <a:latin typeface="+mn-ea"/>
              </a:rPr>
              <a:t>或</a:t>
            </a:r>
            <a:r>
              <a:rPr lang="en-US" altLang="zh-CN" sz="2800" b="1" dirty="0" smtClean="0">
                <a:latin typeface="+mn-ea"/>
              </a:rPr>
              <a:t>DEP</a:t>
            </a:r>
            <a:r>
              <a:rPr lang="zh-CN" altLang="en-US" sz="2800" b="1" dirty="0" smtClean="0">
                <a:latin typeface="+mn-ea"/>
              </a:rPr>
              <a:t>）的提出，从理论上彻底解决了代码注入攻击，也就终结了对代码注入攻击及其防御技术的学术研究。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为了绕过</a:t>
            </a:r>
            <a:r>
              <a:rPr lang="en-US" altLang="zh-CN" sz="2800" b="1" dirty="0" smtClean="0">
                <a:latin typeface="+mn-ea"/>
              </a:rPr>
              <a:t>NX</a:t>
            </a:r>
            <a:r>
              <a:rPr lang="zh-CN" altLang="en-US" sz="2800" b="1" dirty="0" smtClean="0">
                <a:latin typeface="+mn-ea"/>
              </a:rPr>
              <a:t>保护，研究者提出了一种新的攻击方法，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代码复用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攻击</a:t>
            </a:r>
            <a:r>
              <a:rPr lang="zh-CN" altLang="en-US" sz="2800" b="1" dirty="0" smtClean="0">
                <a:latin typeface="+mn-ea"/>
              </a:rPr>
              <a:t>（代码重用攻击），成为</a:t>
            </a:r>
            <a:r>
              <a:rPr lang="zh-CN" altLang="en-US" sz="2800" b="1" dirty="0" smtClean="0">
                <a:latin typeface="+mn-ea"/>
              </a:rPr>
              <a:t>目前最为主流的一种攻击方法，也是学术界研究的热点问题。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ret2libc</a:t>
            </a:r>
            <a:r>
              <a:rPr lang="zh-CN" altLang="en-US" sz="4400" dirty="0" smtClean="0"/>
              <a:t>攻击小结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ret2plt</a:t>
            </a:r>
            <a:r>
              <a:rPr lang="zh-CN" altLang="en-US" sz="2800" b="1" dirty="0" smtClean="0">
                <a:latin typeface="+mn-ea"/>
              </a:rPr>
              <a:t>都是通过压栈来传递函数参数，这也是</a:t>
            </a:r>
            <a:r>
              <a:rPr lang="en-US" altLang="zh-CN" sz="2800" b="1" dirty="0" smtClean="0">
                <a:latin typeface="+mn-ea"/>
              </a:rPr>
              <a:t>i386</a:t>
            </a:r>
            <a:r>
              <a:rPr lang="zh-CN" altLang="en-US" sz="2800" b="1" dirty="0" smtClean="0">
                <a:latin typeface="+mn-ea"/>
              </a:rPr>
              <a:t>架构（即</a:t>
            </a:r>
            <a:r>
              <a:rPr lang="en-US" altLang="zh-CN" sz="2800" b="1" dirty="0" smtClean="0">
                <a:latin typeface="+mn-ea"/>
              </a:rPr>
              <a:t>x86</a:t>
            </a:r>
            <a:r>
              <a:rPr lang="zh-CN" altLang="en-US" sz="2800" b="1" dirty="0" smtClean="0">
                <a:latin typeface="+mn-ea"/>
              </a:rPr>
              <a:t>）的调用约定。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但是，根据</a:t>
            </a:r>
            <a:r>
              <a:rPr lang="en-US" altLang="zh-CN" sz="2800" b="1" dirty="0" smtClean="0">
                <a:latin typeface="+mn-ea"/>
              </a:rPr>
              <a:t>X86-64</a:t>
            </a:r>
            <a:r>
              <a:rPr lang="zh-CN" altLang="en-US" sz="2800" b="1" dirty="0" smtClean="0">
                <a:latin typeface="+mn-ea"/>
              </a:rPr>
              <a:t>的调用约定，函数间传递参数不再以压栈的方式，而是以寄存器方式传递参数。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函数的前</a:t>
            </a:r>
            <a:r>
              <a:rPr lang="en-US" altLang="zh-CN" sz="2500" b="1" dirty="0" smtClean="0">
                <a:latin typeface="+mn-ea"/>
              </a:rPr>
              <a:t>6</a:t>
            </a:r>
            <a:r>
              <a:rPr lang="zh-CN" altLang="en-US" sz="2500" b="1" dirty="0" smtClean="0">
                <a:latin typeface="+mn-ea"/>
              </a:rPr>
              <a:t>个参数依次以通用寄存器</a:t>
            </a:r>
            <a:r>
              <a:rPr lang="en-US" altLang="zh-CN" sz="2500" b="1" dirty="0" err="1" smtClean="0">
                <a:latin typeface="+mn-ea"/>
              </a:rPr>
              <a:t>rdi</a:t>
            </a:r>
            <a:r>
              <a:rPr lang="en-US" altLang="zh-CN" sz="2500" b="1" dirty="0" smtClean="0">
                <a:latin typeface="+mn-ea"/>
              </a:rPr>
              <a:t>, </a:t>
            </a:r>
            <a:r>
              <a:rPr lang="en-US" altLang="zh-CN" sz="2500" b="1" dirty="0" err="1" smtClean="0">
                <a:latin typeface="+mn-ea"/>
              </a:rPr>
              <a:t>rsi</a:t>
            </a:r>
            <a:r>
              <a:rPr lang="en-US" altLang="zh-CN" sz="2500" b="1" dirty="0" smtClean="0">
                <a:latin typeface="+mn-ea"/>
              </a:rPr>
              <a:t>, </a:t>
            </a:r>
            <a:r>
              <a:rPr lang="en-US" altLang="zh-CN" sz="2500" b="1" dirty="0" err="1" smtClean="0">
                <a:latin typeface="+mn-ea"/>
              </a:rPr>
              <a:t>rdx</a:t>
            </a:r>
            <a:r>
              <a:rPr lang="en-US" altLang="zh-CN" sz="2500" b="1" dirty="0" smtClean="0">
                <a:latin typeface="+mn-ea"/>
              </a:rPr>
              <a:t>, </a:t>
            </a:r>
            <a:r>
              <a:rPr lang="en-US" altLang="zh-CN" sz="2500" b="1" dirty="0" err="1" smtClean="0">
                <a:latin typeface="+mn-ea"/>
              </a:rPr>
              <a:t>rcx</a:t>
            </a:r>
            <a:r>
              <a:rPr lang="en-US" altLang="zh-CN" sz="2500" b="1" dirty="0" smtClean="0">
                <a:latin typeface="+mn-ea"/>
              </a:rPr>
              <a:t>, r8</a:t>
            </a:r>
            <a:r>
              <a:rPr lang="zh-CN" altLang="en-US" sz="2500" b="1" dirty="0" smtClean="0">
                <a:latin typeface="+mn-ea"/>
              </a:rPr>
              <a:t>和</a:t>
            </a:r>
            <a:r>
              <a:rPr lang="en-US" altLang="zh-CN" sz="2500" b="1" dirty="0" smtClean="0">
                <a:latin typeface="+mn-ea"/>
              </a:rPr>
              <a:t>r9</a:t>
            </a:r>
            <a:r>
              <a:rPr lang="zh-CN" altLang="en-US" sz="2500" b="1" dirty="0" smtClean="0">
                <a:latin typeface="+mn-ea"/>
              </a:rPr>
              <a:t>来传递。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随着</a:t>
            </a:r>
            <a:r>
              <a:rPr lang="en-US" altLang="zh-CN" sz="2800" b="1" dirty="0" smtClean="0">
                <a:latin typeface="+mn-ea"/>
              </a:rPr>
              <a:t>x86-64</a:t>
            </a:r>
            <a:r>
              <a:rPr lang="zh-CN" altLang="en-US" sz="2800" b="1" dirty="0" smtClean="0">
                <a:latin typeface="+mn-ea"/>
              </a:rPr>
              <a:t>的普及，</a:t>
            </a:r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ret2plt</a:t>
            </a:r>
            <a:r>
              <a:rPr lang="zh-CN" altLang="en-US" sz="2800" b="1" dirty="0" smtClean="0">
                <a:latin typeface="+mn-ea"/>
              </a:rPr>
              <a:t>攻击逐渐失去了作用。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要么寻找额外的漏洞，控制通用寄存器来传递参数。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要么开发一种新的攻击方法。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solidFill>
                  <a:srgbClr val="FF0000"/>
                </a:solidFill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ROP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是代码复用攻击的里程碑式的工作，标志着代码复用攻击的正式出现。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当时，</a:t>
            </a:r>
            <a:r>
              <a:rPr lang="en-US" altLang="zh-CN" sz="2800" b="1" dirty="0" smtClean="0">
                <a:latin typeface="+mn-ea"/>
              </a:rPr>
              <a:t>NX</a:t>
            </a:r>
            <a:r>
              <a:rPr lang="zh-CN" altLang="en-US" sz="2800" b="1" dirty="0" smtClean="0">
                <a:latin typeface="+mn-ea"/>
              </a:rPr>
              <a:t>已经提出，并逐渐开始在现实世界中大规模的推广，代码注入攻击逐渐受到了</a:t>
            </a:r>
            <a:r>
              <a:rPr lang="en-US" altLang="zh-CN" sz="2800" b="1" dirty="0" smtClean="0">
                <a:latin typeface="+mn-ea"/>
              </a:rPr>
              <a:t>NX</a:t>
            </a:r>
            <a:r>
              <a:rPr lang="zh-CN" altLang="en-US" sz="2800" b="1" dirty="0" smtClean="0">
                <a:latin typeface="+mn-ea"/>
              </a:rPr>
              <a:t>防御的限制。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因此，研究者于</a:t>
            </a:r>
            <a:r>
              <a:rPr lang="en-US" altLang="zh-CN" sz="2800" b="1" dirty="0" smtClean="0">
                <a:latin typeface="+mn-ea"/>
              </a:rPr>
              <a:t>2007</a:t>
            </a:r>
            <a:r>
              <a:rPr lang="zh-CN" altLang="en-US" sz="2800" b="1" dirty="0" smtClean="0">
                <a:latin typeface="+mn-ea"/>
              </a:rPr>
              <a:t>年提出了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攻击，标志着代码复用攻击正式代替代码注入攻击，成为了学术界研究的最主流攻击方法。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ROP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ROP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Return-oriented programming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，面向返回的编程方法。简单来说，就是以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为结尾的代码片段作为配件，并以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作为不同配件之间的连接。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ret2libc</a:t>
            </a:r>
            <a:r>
              <a:rPr lang="zh-CN" altLang="en-US" sz="2800" b="1" dirty="0" smtClean="0">
                <a:latin typeface="+mn-ea"/>
              </a:rPr>
              <a:t>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库函数</a:t>
            </a:r>
            <a:r>
              <a:rPr lang="zh-CN" altLang="en-US" sz="2500" b="1" dirty="0" smtClean="0">
                <a:latin typeface="+mn-ea"/>
              </a:rPr>
              <a:t>为配件。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进行连接。</a:t>
            </a:r>
            <a:endParaRPr lang="en-US" altLang="zh-CN" sz="25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为结尾的代码片段</a:t>
            </a:r>
            <a:r>
              <a:rPr lang="zh-CN" altLang="en-US" sz="2500" b="1" dirty="0" smtClean="0">
                <a:latin typeface="+mn-ea"/>
              </a:rPr>
              <a:t>为配件。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进行连接。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ROP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利用栈溢出漏洞，覆盖栈上函数返回地址，从而控制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跳转地址，连接多个以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结尾的配件，构造配件链，最终实现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攻击。</a:t>
            </a:r>
            <a:endParaRPr lang="en-US" altLang="zh-CN" sz="2800" b="1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707" y="3714752"/>
            <a:ext cx="8485697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</a:t>
            </a:r>
            <a:r>
              <a:rPr lang="zh-CN" altLang="en-US" sz="4400" dirty="0" smtClean="0"/>
              <a:t>的作用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攻击者特别喜欢利用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进行攻击。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为什么选择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？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因为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指令的跳转目标是由栈上的内容决定的（函数返回地址）。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栈溢出是最为常用的内存漏洞，栈的内容很容易被攻击者所控制。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程序中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指令的数量极多，能够轻易找到许多可用的配件。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</a:t>
            </a:r>
            <a:r>
              <a:rPr lang="zh-CN" altLang="en-US" sz="4400" dirty="0" smtClean="0"/>
              <a:t>的作用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攻击者特别喜欢利用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进行攻击。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配件的参数如何控制？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指令前通常有一些</a:t>
            </a:r>
            <a:r>
              <a:rPr lang="en-US" altLang="zh-CN" sz="2500" b="1" dirty="0" smtClean="0">
                <a:latin typeface="+mn-ea"/>
              </a:rPr>
              <a:t>pop</a:t>
            </a:r>
            <a:r>
              <a:rPr lang="zh-CN" altLang="en-US" sz="2500" b="1" dirty="0" smtClean="0">
                <a:latin typeface="+mn-ea"/>
              </a:rPr>
              <a:t>指令。</a:t>
            </a:r>
            <a:r>
              <a:rPr lang="en-US" altLang="zh-CN" sz="2500" b="1" dirty="0" smtClean="0">
                <a:latin typeface="+mn-ea"/>
              </a:rPr>
              <a:t>pop</a:t>
            </a:r>
            <a:r>
              <a:rPr lang="zh-CN" altLang="en-US" sz="2500" b="1" dirty="0" smtClean="0">
                <a:latin typeface="+mn-ea"/>
              </a:rPr>
              <a:t>指令能够将栈上的数据弹出到对应的寄存器中。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利用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前面的这些</a:t>
            </a:r>
            <a:r>
              <a:rPr lang="en-US" altLang="zh-CN" sz="2500" b="1" dirty="0" smtClean="0">
                <a:latin typeface="+mn-ea"/>
              </a:rPr>
              <a:t>pop</a:t>
            </a:r>
            <a:r>
              <a:rPr lang="zh-CN" altLang="en-US" sz="2500" b="1" dirty="0" smtClean="0">
                <a:latin typeface="+mn-ea"/>
              </a:rPr>
              <a:t>指令，实现对参数的控制（此时栈上数据已经被攻击者完全控制）。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ret</a:t>
            </a:r>
            <a:r>
              <a:rPr lang="zh-CN" altLang="en-US" sz="4400" dirty="0" smtClean="0"/>
              <a:t>的作用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攻击者特别喜欢利用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进行攻击。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指令前的代码片段是否会因为功能单一，而无法实施预期的攻击目标呢？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很方便利用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实现一连串的控制流劫持。</a:t>
            </a:r>
          </a:p>
          <a:p>
            <a:pPr lvl="2"/>
            <a:r>
              <a:rPr lang="zh-CN" altLang="en-US" sz="2200" b="1" dirty="0" smtClean="0">
                <a:latin typeface="+mn-ea"/>
              </a:rPr>
              <a:t>一段</a:t>
            </a:r>
            <a:r>
              <a:rPr lang="en-US" altLang="zh-CN" sz="2200" b="1" dirty="0" smtClean="0">
                <a:latin typeface="+mn-ea"/>
              </a:rPr>
              <a:t>ret</a:t>
            </a:r>
            <a:r>
              <a:rPr lang="zh-CN" altLang="en-US" sz="2200" b="1" dirty="0" smtClean="0">
                <a:latin typeface="+mn-ea"/>
              </a:rPr>
              <a:t>指令无法满足攻击的需求，但是可以控制</a:t>
            </a:r>
            <a:r>
              <a:rPr lang="en-US" altLang="zh-CN" sz="2200" b="1" dirty="0" smtClean="0">
                <a:latin typeface="+mn-ea"/>
              </a:rPr>
              <a:t>ret</a:t>
            </a:r>
            <a:r>
              <a:rPr lang="zh-CN" altLang="en-US" sz="2200" b="1" dirty="0" smtClean="0">
                <a:latin typeface="+mn-ea"/>
              </a:rPr>
              <a:t>指令跳到另一段</a:t>
            </a:r>
            <a:r>
              <a:rPr lang="en-US" altLang="zh-CN" sz="2200" b="1" dirty="0" smtClean="0">
                <a:latin typeface="+mn-ea"/>
              </a:rPr>
              <a:t>ret</a:t>
            </a:r>
            <a:r>
              <a:rPr lang="zh-CN" altLang="en-US" sz="2200" b="1" dirty="0" smtClean="0">
                <a:latin typeface="+mn-ea"/>
              </a:rPr>
              <a:t>指令序列。如果还达不到目标，再跳到另一段</a:t>
            </a:r>
            <a:r>
              <a:rPr lang="en-US" altLang="zh-CN" sz="2200" b="1" dirty="0" smtClean="0">
                <a:latin typeface="+mn-ea"/>
              </a:rPr>
              <a:t>ret</a:t>
            </a:r>
            <a:r>
              <a:rPr lang="zh-CN" altLang="en-US" sz="2200" b="1" dirty="0" smtClean="0">
                <a:latin typeface="+mn-ea"/>
              </a:rPr>
              <a:t>指令序列，直到达成攻击目的。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400" b="1" dirty="0" smtClean="0">
                <a:latin typeface="+mn-ea"/>
              </a:rPr>
              <a:t>已经有研究充分证明了</a:t>
            </a:r>
            <a:r>
              <a:rPr lang="en-US" altLang="zh-CN" sz="2400" b="1" dirty="0" smtClean="0">
                <a:latin typeface="+mn-ea"/>
              </a:rPr>
              <a:t>ROP</a:t>
            </a:r>
            <a:r>
              <a:rPr lang="zh-CN" altLang="en-US" sz="2400" b="1" dirty="0" smtClean="0">
                <a:latin typeface="+mn-ea"/>
              </a:rPr>
              <a:t>方法是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图灵完备的</a:t>
            </a:r>
            <a:r>
              <a:rPr lang="zh-CN" altLang="en-US" sz="2400" b="1" dirty="0" smtClean="0">
                <a:latin typeface="+mn-ea"/>
              </a:rPr>
              <a:t>。也就是说，</a:t>
            </a:r>
            <a:r>
              <a:rPr lang="en-US" altLang="zh-CN" sz="2400" b="1" dirty="0" smtClean="0">
                <a:latin typeface="+mn-ea"/>
              </a:rPr>
              <a:t>ROP</a:t>
            </a:r>
            <a:r>
              <a:rPr lang="zh-CN" altLang="en-US" sz="2400" b="1" dirty="0" smtClean="0">
                <a:latin typeface="+mn-ea"/>
              </a:rPr>
              <a:t>可以复用系统中已有的代码实现任何逻辑功能。</a:t>
            </a:r>
            <a:endParaRPr lang="zh-CN" altLang="en-US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攻击的分析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攻击的优点：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相对于</a:t>
            </a:r>
            <a:r>
              <a:rPr lang="en-US" altLang="zh-CN" sz="2500" b="1" dirty="0" smtClean="0">
                <a:latin typeface="+mn-ea"/>
              </a:rPr>
              <a:t>ret2libc</a:t>
            </a:r>
            <a:r>
              <a:rPr lang="zh-CN" altLang="en-US" sz="2500" b="1" dirty="0" smtClean="0">
                <a:latin typeface="+mn-ea"/>
              </a:rPr>
              <a:t>，</a:t>
            </a:r>
            <a:r>
              <a:rPr lang="en-US" altLang="zh-CN" sz="2500" b="1" dirty="0" smtClean="0">
                <a:latin typeface="+mn-ea"/>
              </a:rPr>
              <a:t>ROP</a:t>
            </a:r>
            <a:r>
              <a:rPr lang="zh-CN" altLang="en-US" sz="2500" b="1" dirty="0" smtClean="0">
                <a:latin typeface="+mn-ea"/>
              </a:rPr>
              <a:t>更加灵活。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ROP</a:t>
            </a:r>
            <a:r>
              <a:rPr lang="zh-CN" altLang="en-US" sz="2500" b="1" dirty="0" smtClean="0">
                <a:latin typeface="+mn-ea"/>
              </a:rPr>
              <a:t>脱离函数，完全使用代码片段，对程序运行控制也更加精细。</a:t>
            </a:r>
            <a:endParaRPr lang="en-US" altLang="zh-CN" sz="25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攻击的缺点：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过于依赖于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指令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过于依赖栈溢出漏洞</a:t>
            </a:r>
            <a:endParaRPr lang="en-US" altLang="zh-CN" sz="25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攻击目标为实现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system(“echo success”)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 这个函数调用。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省去“寻找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ret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地址在栈上的位置”以及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漏洞代码分析，直奔主题，如何构造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ROP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指令序列来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实现攻击逻辑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代码复用攻击</a:t>
            </a:r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Code Reuse Attack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CRA</a:t>
            </a:r>
            <a:r>
              <a:rPr lang="zh-CN" altLang="en-US" sz="2800" b="1" dirty="0" smtClean="0">
                <a:latin typeface="+mn-ea"/>
              </a:rPr>
              <a:t>），复用计算机系统内部已有的代码，将已有的代码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重新组合</a:t>
            </a:r>
            <a:r>
              <a:rPr lang="zh-CN" altLang="en-US" sz="2800" b="1" dirty="0" smtClean="0">
                <a:latin typeface="+mn-ea"/>
              </a:rPr>
              <a:t>，形成具有一定功能的恶意代码，从而对计算机系统进行攻击。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）首先，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参数为“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echo success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”字符串的地址，而字符串是栈上注入的内容，那它的地址值应该等于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rsp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+ offset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执行时，参数由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rdi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传递。在“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retq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”或者“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call *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”指令前找到行为特征与“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rdi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rsp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+ offset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”逻辑等价的指令序列：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0x7ffff7a610a3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	lea 0x120(%</a:t>
            </a:r>
            <a:r>
              <a:rPr lang="en-US" altLang="zh-CN" dirty="0" err="1" smtClean="0">
                <a:solidFill>
                  <a:srgbClr val="FF0000"/>
                </a:solidFill>
              </a:rPr>
              <a:t>rsp</a:t>
            </a:r>
            <a:r>
              <a:rPr lang="en-US" altLang="zh-CN" dirty="0" smtClean="0">
                <a:solidFill>
                  <a:srgbClr val="FF0000"/>
                </a:solidFill>
              </a:rPr>
              <a:t>),%</a:t>
            </a:r>
            <a:r>
              <a:rPr lang="en-US" altLang="zh-CN" dirty="0" err="1" smtClean="0">
                <a:solidFill>
                  <a:srgbClr val="FF0000"/>
                </a:solidFill>
              </a:rPr>
              <a:t>rdi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0x7ffff7a610ab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	call %</a:t>
            </a:r>
            <a:r>
              <a:rPr lang="en-US" altLang="zh-CN" dirty="0" err="1" smtClean="0">
                <a:solidFill>
                  <a:srgbClr val="FF0000"/>
                </a:solidFill>
              </a:rPr>
              <a:t>rax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）将“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echo success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”字符串安排在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rsp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+ 0x120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的位置。但是，后一条指令执行“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call 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”，需要在将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的值改为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函数的地址。</a:t>
            </a:r>
          </a:p>
        </p:txBody>
      </p:sp>
    </p:spTree>
    <p:extLst>
      <p:ext uri="{BB962C8B-B14F-4D97-AF65-F5344CB8AC3E}">
        <p14:creationId xmlns="" xmlns:p14="http://schemas.microsoft.com/office/powerpoint/2010/main" val="545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）想将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函数地址放到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相当容易，只需要在“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retq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”指令前找到“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pop 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”指令即可。最终发现如下指令片段：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0x7ffff7a3b076: 	pop %</a:t>
            </a:r>
            <a:r>
              <a:rPr lang="en-US" altLang="zh-CN" dirty="0" err="1" smtClean="0">
                <a:solidFill>
                  <a:srgbClr val="FF0000"/>
                </a:solidFill>
              </a:rPr>
              <a:t>rax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0x7ffff7a3b077: 	pop %</a:t>
            </a:r>
            <a:r>
              <a:rPr lang="en-US" altLang="zh-CN" dirty="0" err="1" smtClean="0">
                <a:solidFill>
                  <a:srgbClr val="FF0000"/>
                </a:solidFill>
              </a:rPr>
              <a:t>rbx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0x7ffff7a3b078: 	pop %</a:t>
            </a:r>
            <a:r>
              <a:rPr lang="en-US" altLang="zh-CN" dirty="0" err="1" smtClean="0">
                <a:solidFill>
                  <a:srgbClr val="FF0000"/>
                </a:solidFill>
              </a:rPr>
              <a:t>rbp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0x7ffff7a3b0f9: 	</a:t>
            </a:r>
            <a:r>
              <a:rPr lang="en-US" altLang="zh-CN" dirty="0" err="1" smtClean="0">
                <a:solidFill>
                  <a:srgbClr val="FF0000"/>
                </a:solidFill>
              </a:rPr>
              <a:t>retq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）于是，构建如下的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ROP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配件链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配件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%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这里弹出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函数地址 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pop 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rbx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pop %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rbp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retq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这里从栈中跳到下一个配件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配件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 0x120(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 %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需要安排好”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echo success”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位置，使得此时的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rsp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+ 0x120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刚好是字符串地址 </a:t>
            </a:r>
            <a:b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 *%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		//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调用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，完成攻击。</a:t>
            </a:r>
          </a:p>
        </p:txBody>
      </p:sp>
    </p:spTree>
    <p:extLst>
      <p:ext uri="{BB962C8B-B14F-4D97-AF65-F5344CB8AC3E}">
        <p14:creationId xmlns="" xmlns:p14="http://schemas.microsoft.com/office/powerpoint/2010/main" val="545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）通过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gdb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得到：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system()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函数的地址：</a:t>
            </a:r>
            <a:r>
              <a:rPr lang="is-IS" altLang="zh-CN" sz="2500" b="1" dirty="0" smtClean="0">
                <a:latin typeface="Times New Roman" pitchFamily="18" charset="0"/>
                <a:cs typeface="Times New Roman" pitchFamily="18" charset="0"/>
              </a:rPr>
              <a:t>0x7ffff7a61310</a:t>
            </a: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配件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的地址：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0x7ffff7a3b076</a:t>
            </a: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配件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的地址：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0x7ffff7a610a3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于是向栈中注入以下内容（从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ret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地址开始）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 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0684366"/>
              </p:ext>
            </p:extLst>
          </p:nvPr>
        </p:nvGraphicFramePr>
        <p:xfrm>
          <a:off x="179516" y="4671080"/>
          <a:ext cx="84969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1512168"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0" lang="is-I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s-I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0x7ffff7a3b076</a:t>
                      </a:r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address </a:t>
                      </a:r>
                      <a:r>
                        <a:rPr kumimoji="0" lang="en-US" altLang="zh-CN" sz="2000" b="1" i="0" kern="120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of system():</a:t>
                      </a:r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s-IS" altLang="zh-CN" sz="2000" b="1" dirty="0" smtClean="0">
                          <a:latin typeface="+mn-ea"/>
                          <a:ea typeface="+mn-ea"/>
                        </a:rPr>
                        <a:t>0x7ffff7a61310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dummy1</a:t>
                      </a:r>
                    </a:p>
                    <a:p>
                      <a:pPr algn="ctr"/>
                      <a:r>
                        <a:rPr kumimoji="0" lang="zh-CN" altLang="en-US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altLang="zh-CN" sz="20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bytes)</a:t>
                      </a:r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dummy2</a:t>
                      </a:r>
                      <a:r>
                        <a:rPr kumimoji="0" lang="en-US" altLang="zh-CN" sz="20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kumimoji="0" lang="en-US" altLang="zh-CN" sz="20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(8 bytes)</a:t>
                      </a:r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0x7ffff7a610a3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is-I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ummy3  (120</a:t>
                      </a:r>
                      <a:r>
                        <a:rPr kumimoji="0" lang="is-IS" altLang="zh-CN" sz="20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bytes</a:t>
                      </a:r>
                      <a:r>
                        <a:rPr kumimoji="0" lang="is-I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CN" sz="2000" b="1" i="0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“echo success”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7643834" y="4274114"/>
            <a:ext cx="1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高地址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45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攻击－一个攻击实例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指令</a:t>
            </a:r>
            <a:r>
              <a:rPr lang="zh-CN" altLang="en-US" b="1" dirty="0"/>
              <a:t>的执行过程和栈注入内存</a:t>
            </a:r>
            <a:r>
              <a:rPr lang="zh-CN" altLang="en-US" b="1" dirty="0" smtClean="0"/>
              <a:t>布局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7" y="2060855"/>
            <a:ext cx="7263544" cy="4795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4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ROP</a:t>
            </a:r>
            <a:r>
              <a:rPr lang="zh-CN" altLang="en-US" sz="4400" dirty="0" smtClean="0"/>
              <a:t>攻击小结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攻击小结：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为结尾的代码片段为配件，以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为配件之间的连接。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以覆盖栈上数据来控制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的跳转（配件的连接）。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是图灵完备的攻击方法。</a:t>
            </a:r>
            <a:endParaRPr lang="en-US" altLang="zh-CN" sz="25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+mn-ea"/>
              </a:rPr>
              <a:t>研究背景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solidFill>
                  <a:srgbClr val="FF0000"/>
                </a:solidFill>
                <a:latin typeface="+mn-ea"/>
              </a:rPr>
              <a:t>JOP</a:t>
            </a:r>
            <a:endParaRPr lang="en-US" altLang="zh-CN" sz="29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自从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提出以后，研究者对代码复用攻击进行了深入的研究和分析。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间接跳转指令一共有</a:t>
            </a:r>
            <a:r>
              <a:rPr lang="en-US" altLang="zh-CN" sz="2800" b="1" dirty="0" smtClean="0">
                <a:latin typeface="+mn-ea"/>
              </a:rPr>
              <a:t>ret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call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jump</a:t>
            </a:r>
            <a:r>
              <a:rPr lang="zh-CN" altLang="en-US" sz="2800" b="1" dirty="0" smtClean="0">
                <a:latin typeface="+mn-ea"/>
              </a:rPr>
              <a:t>三种。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因此，</a:t>
            </a:r>
            <a:r>
              <a:rPr lang="en-US" altLang="zh-CN" sz="2800" b="1" dirty="0" smtClean="0">
                <a:latin typeface="+mn-ea"/>
              </a:rPr>
              <a:t>2010</a:t>
            </a:r>
            <a:r>
              <a:rPr lang="zh-CN" altLang="en-US" sz="2800" b="1" dirty="0" smtClean="0">
                <a:latin typeface="+mn-ea"/>
              </a:rPr>
              <a:t>年提出了</a:t>
            </a:r>
            <a:r>
              <a:rPr lang="en-US" altLang="zh-CN" sz="2800" b="1" dirty="0" smtClean="0">
                <a:latin typeface="+mn-ea"/>
              </a:rPr>
              <a:t>JOP</a:t>
            </a:r>
            <a:r>
              <a:rPr lang="zh-CN" altLang="en-US" sz="2800" b="1" dirty="0" smtClean="0">
                <a:latin typeface="+mn-ea"/>
              </a:rPr>
              <a:t>，使用</a:t>
            </a:r>
            <a:r>
              <a:rPr lang="en-US" altLang="zh-CN" sz="2800" b="1" dirty="0" smtClean="0">
                <a:latin typeface="+mn-ea"/>
              </a:rPr>
              <a:t>jump</a:t>
            </a:r>
            <a:r>
              <a:rPr lang="zh-CN" altLang="en-US" sz="2800" b="1" dirty="0" smtClean="0">
                <a:latin typeface="+mn-ea"/>
              </a:rPr>
              <a:t>作为配件的连接。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同样，以</a:t>
            </a:r>
            <a:r>
              <a:rPr lang="en-US" altLang="zh-CN" sz="2800" b="1" dirty="0" smtClean="0">
                <a:latin typeface="+mn-ea"/>
              </a:rPr>
              <a:t>call</a:t>
            </a:r>
            <a:r>
              <a:rPr lang="zh-CN" altLang="en-US" sz="2800" b="1" dirty="0" smtClean="0">
                <a:latin typeface="+mn-ea"/>
              </a:rPr>
              <a:t>作为配件链接的</a:t>
            </a:r>
            <a:r>
              <a:rPr lang="en-US" altLang="zh-CN" sz="2800" b="1" dirty="0" smtClean="0">
                <a:latin typeface="+mn-ea"/>
              </a:rPr>
              <a:t>COP</a:t>
            </a:r>
            <a:r>
              <a:rPr lang="zh-CN" altLang="en-US" sz="2800" b="1" dirty="0" smtClean="0">
                <a:latin typeface="+mn-ea"/>
              </a:rPr>
              <a:t>也是存在的。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JOP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Jump-oriented programming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，面向跳转的编程方法。简单来说，就是以</a:t>
            </a:r>
            <a:r>
              <a:rPr lang="en-US" altLang="zh-CN" sz="2800" b="1" dirty="0" smtClean="0">
                <a:latin typeface="+mn-ea"/>
              </a:rPr>
              <a:t>jump</a:t>
            </a:r>
            <a:r>
              <a:rPr lang="zh-CN" altLang="en-US" sz="2800" b="1" dirty="0" smtClean="0">
                <a:latin typeface="+mn-ea"/>
              </a:rPr>
              <a:t>为结尾的代码片段作为配件，并以</a:t>
            </a:r>
            <a:r>
              <a:rPr lang="en-US" altLang="zh-CN" sz="2800" b="1" dirty="0" smtClean="0">
                <a:latin typeface="+mn-ea"/>
              </a:rPr>
              <a:t>jump</a:t>
            </a:r>
            <a:r>
              <a:rPr lang="zh-CN" altLang="en-US" sz="2800" b="1" dirty="0" smtClean="0">
                <a:latin typeface="+mn-ea"/>
              </a:rPr>
              <a:t>作为不同配件之间的连接。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为结尾的代码片段</a:t>
            </a:r>
            <a:r>
              <a:rPr lang="zh-CN" altLang="en-US" sz="2500" b="1" dirty="0" smtClean="0">
                <a:latin typeface="+mn-ea"/>
              </a:rPr>
              <a:t>为配件。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进行连接。</a:t>
            </a:r>
            <a:endParaRPr lang="en-US" altLang="zh-CN" sz="25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JOP</a:t>
            </a:r>
            <a:r>
              <a:rPr lang="zh-CN" altLang="en-US" sz="2800" b="1" dirty="0" smtClean="0">
                <a:latin typeface="+mn-ea"/>
              </a:rPr>
              <a:t>攻击：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jump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为结尾的代码片段</a:t>
            </a:r>
            <a:r>
              <a:rPr lang="zh-CN" altLang="en-US" sz="2500" b="1" dirty="0" smtClean="0">
                <a:latin typeface="+mn-ea"/>
              </a:rPr>
              <a:t>为配件。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用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jump</a:t>
            </a:r>
            <a:r>
              <a:rPr lang="zh-CN" altLang="en-US" sz="2500" b="1" dirty="0" smtClean="0">
                <a:latin typeface="+mn-ea"/>
              </a:rPr>
              <a:t>进行连接。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的配件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的配件以</a:t>
            </a:r>
            <a:r>
              <a:rPr lang="en-US" altLang="zh-CN" sz="2800" b="1" dirty="0" smtClean="0"/>
              <a:t>jump</a:t>
            </a:r>
            <a:r>
              <a:rPr lang="zh-CN" altLang="en-US" sz="2800" b="1" dirty="0" smtClean="0"/>
              <a:t>为结尾。想要控制</a:t>
            </a:r>
            <a:r>
              <a:rPr lang="en-US" altLang="zh-CN" sz="2800" b="1" dirty="0" smtClean="0"/>
              <a:t>jump</a:t>
            </a:r>
            <a:r>
              <a:rPr lang="zh-CN" altLang="en-US" sz="2800" b="1" dirty="0" smtClean="0"/>
              <a:t>的跳转目标，必须要控制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通用寄存器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常见的方法是利用</a:t>
            </a:r>
            <a:r>
              <a:rPr lang="en-US" altLang="zh-CN" sz="2800" b="1" dirty="0" smtClean="0"/>
              <a:t>pop</a:t>
            </a:r>
            <a:r>
              <a:rPr lang="zh-CN" altLang="en-US" sz="2800" b="1" dirty="0" smtClean="0"/>
              <a:t>指令和</a:t>
            </a:r>
            <a:r>
              <a:rPr lang="en-US" altLang="zh-CN" sz="2800" b="1" dirty="0" smtClean="0"/>
              <a:t>load</a:t>
            </a:r>
            <a:r>
              <a:rPr lang="zh-CN" altLang="en-US" sz="2800" b="1" dirty="0" smtClean="0"/>
              <a:t>指令。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通过栈溢出控制栈上的数据，然后利用</a:t>
            </a:r>
            <a:r>
              <a:rPr lang="en-US" altLang="zh-CN" sz="2500" b="1" dirty="0" smtClean="0"/>
              <a:t>pop</a:t>
            </a:r>
            <a:r>
              <a:rPr lang="zh-CN" altLang="en-US" sz="2500" b="1" dirty="0" smtClean="0"/>
              <a:t>指令，将栈上的数据弹出到通用寄存器中。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通过修改内存数据，利用</a:t>
            </a:r>
            <a:r>
              <a:rPr lang="en-US" altLang="zh-CN" sz="2500" b="1" dirty="0" smtClean="0"/>
              <a:t>load</a:t>
            </a:r>
            <a:r>
              <a:rPr lang="zh-CN" altLang="en-US" sz="2500" b="1" dirty="0" smtClean="0"/>
              <a:t>指令，将内存数据存入通用寄存器中。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818" y="4643446"/>
            <a:ext cx="5771950" cy="17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配件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>
                <a:latin typeface="+mn-ea"/>
              </a:rPr>
              <a:t>一段系统中已有的、可以被攻击者复用的代码，就被称为一个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配件（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gadget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配件是代码复用攻击的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基本单元</a:t>
            </a:r>
            <a:r>
              <a:rPr lang="zh-CN" altLang="en-US" sz="2800" b="1" dirty="0" smtClean="0">
                <a:latin typeface="+mn-ea"/>
              </a:rPr>
              <a:t>，具有以下特征：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具有一定的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功能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比如</a:t>
            </a:r>
            <a:r>
              <a:rPr lang="zh-CN" altLang="en-US" sz="2200" b="1" dirty="0" smtClean="0">
                <a:latin typeface="+mn-ea"/>
              </a:rPr>
              <a:t>，一个加法操作、一个内存访问操作等。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以间接跳转指令为结尾</a:t>
            </a:r>
            <a:r>
              <a:rPr lang="zh-CN" altLang="en-US" sz="2500" b="1" dirty="0" smtClean="0">
                <a:latin typeface="+mn-ea"/>
              </a:rPr>
              <a:t>。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可用的配件分布在内存中的不同位置。为了从一个配件跳转到下一个配件，需要利用间接跳转指令来劫持控制流。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配件的长度很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短</a:t>
            </a:r>
            <a:endParaRPr lang="en-US" altLang="zh-CN" sz="25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避免</a:t>
            </a:r>
            <a:r>
              <a:rPr lang="zh-CN" altLang="en-US" sz="2200" b="1" dirty="0" smtClean="0">
                <a:latin typeface="+mn-ea"/>
              </a:rPr>
              <a:t>引入不相关的指令，破坏攻击操作。</a:t>
            </a:r>
            <a:endParaRPr lang="en-US" altLang="zh-CN" sz="22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的配件分类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的配件分为两大类：</a:t>
            </a:r>
          </a:p>
          <a:p>
            <a:pPr lvl="1"/>
            <a:r>
              <a:rPr lang="zh-CN" altLang="en-US" sz="2800" b="1" dirty="0" smtClean="0">
                <a:solidFill>
                  <a:srgbClr val="FF0000"/>
                </a:solidFill>
              </a:rPr>
              <a:t>功能配件</a:t>
            </a:r>
            <a:r>
              <a:rPr lang="en-US" altLang="zh-CN" sz="2800" b="1" dirty="0" smtClean="0"/>
              <a:t>(functional gadget)</a:t>
            </a:r>
          </a:p>
          <a:p>
            <a:pPr lvl="2"/>
            <a:r>
              <a:rPr lang="zh-CN" altLang="en-US" sz="2400" b="1" dirty="0" smtClean="0"/>
              <a:t>完成某种特定功能的代码片段，且以间接跳转指令结尾。相当于</a:t>
            </a:r>
            <a:r>
              <a:rPr lang="en-US" altLang="zh-CN" sz="2400" b="1" dirty="0" smtClean="0"/>
              <a:t>ROP</a:t>
            </a:r>
            <a:r>
              <a:rPr lang="zh-CN" altLang="en-US" sz="2400" b="1" dirty="0" smtClean="0"/>
              <a:t>中的普通配件。</a:t>
            </a:r>
          </a:p>
          <a:p>
            <a:pPr lvl="2"/>
            <a:r>
              <a:rPr lang="zh-CN" altLang="en-US" sz="2400" b="1" dirty="0" smtClean="0"/>
              <a:t>当功能配件执行完成后，需要跳回调度配件。</a:t>
            </a:r>
            <a:endParaRPr lang="en-US" altLang="zh-CN" sz="2400" b="1" dirty="0" smtClean="0"/>
          </a:p>
          <a:p>
            <a:pPr lvl="1"/>
            <a:r>
              <a:rPr lang="zh-CN" altLang="en-US" sz="2800" b="1" dirty="0" smtClean="0">
                <a:solidFill>
                  <a:srgbClr val="FF0000"/>
                </a:solidFill>
              </a:rPr>
              <a:t>调度配件</a:t>
            </a:r>
            <a:r>
              <a:rPr lang="en-US" altLang="zh-CN" sz="2800" b="1" dirty="0" smtClean="0"/>
              <a:t>(dispatcher gadget)</a:t>
            </a:r>
          </a:p>
          <a:p>
            <a:pPr lvl="2"/>
            <a:r>
              <a:rPr lang="zh-CN" altLang="en-US" sz="2400" b="1" dirty="0" smtClean="0"/>
              <a:t>充当程序</a:t>
            </a:r>
            <a:r>
              <a:rPr lang="en-US" altLang="zh-CN" sz="2400" b="1" dirty="0" smtClean="0"/>
              <a:t>EIP</a:t>
            </a:r>
            <a:r>
              <a:rPr lang="zh-CN" altLang="en-US" sz="2400" b="1" dirty="0" smtClean="0"/>
              <a:t>的作用，实现控制流的转移。</a:t>
            </a:r>
          </a:p>
          <a:p>
            <a:pPr lvl="2"/>
            <a:r>
              <a:rPr lang="zh-CN" altLang="en-US" sz="2400" b="1" dirty="0" smtClean="0"/>
              <a:t>负责组织功能配件的执行。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的调度配件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为了完成调度功能，调度配件应该具有以下特征：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调度配件能够控制</a:t>
            </a:r>
            <a:r>
              <a:rPr lang="en-US" altLang="zh-CN" sz="2500" b="1" dirty="0" err="1" smtClean="0"/>
              <a:t>ip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调度配件能够跳转到可控的内存地址。</a:t>
            </a:r>
            <a:endParaRPr lang="en-US" altLang="zh-CN" sz="25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pc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program counter</a:t>
            </a:r>
            <a:r>
              <a:rPr lang="zh-CN" altLang="en-US" sz="2800" b="1" dirty="0" smtClean="0"/>
              <a:t>）是程序计数器，也就是</a:t>
            </a:r>
            <a:r>
              <a:rPr lang="en-US" altLang="zh-CN" sz="2800" b="1" dirty="0" err="1" smtClean="0"/>
              <a:t>ip</a:t>
            </a:r>
            <a:r>
              <a:rPr lang="zh-CN" altLang="en-US" sz="2800" b="1" dirty="0" smtClean="0"/>
              <a:t>，指令寄存器。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简单来说，调度配件就是用来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计算并跳转</a:t>
            </a:r>
            <a:r>
              <a:rPr lang="zh-CN" altLang="en-US" sz="2800" b="1" dirty="0" smtClean="0"/>
              <a:t>到下一个功能配件对应的地址。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363440"/>
            <a:ext cx="2870986" cy="120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的调度配件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如果一个调度配件的 </a:t>
            </a:r>
            <a:r>
              <a:rPr lang="en-US" altLang="zh-CN" sz="2800" b="1" dirty="0" smtClean="0"/>
              <a:t>f(pc) = pc + 4</a:t>
            </a:r>
            <a:r>
              <a:rPr lang="zh-CN" altLang="en-US" sz="2800" b="1" dirty="0" smtClean="0"/>
              <a:t>，那么就可以利用这个调度配件来管理</a:t>
            </a:r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配件的具体运行和连接。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852" y="3000372"/>
            <a:ext cx="868342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的配件调度表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配件调度表（</a:t>
            </a:r>
            <a:r>
              <a:rPr lang="en-US" altLang="zh-CN" sz="2800" b="1" dirty="0" smtClean="0"/>
              <a:t>dispatch table</a:t>
            </a:r>
            <a:r>
              <a:rPr lang="zh-CN" altLang="en-US" sz="2800" b="1" dirty="0" smtClean="0"/>
              <a:t>），用于存放配件的地址和参数。调度表可以存放在内存的任意可写区域，不一定在栈上。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000372"/>
            <a:ext cx="2228850" cy="372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928934"/>
            <a:ext cx="8215378" cy="38531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的攻击过程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JOP</a:t>
            </a:r>
            <a:r>
              <a:rPr lang="zh-CN" altLang="en-US" sz="2000" b="1" dirty="0" smtClean="0"/>
              <a:t>攻击的具体过程：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>
                <a:sym typeface="+mn-ea"/>
              </a:rPr>
              <a:t>1</a:t>
            </a:r>
            <a:r>
              <a:rPr lang="zh-CN" altLang="en-US" sz="2000" b="1" dirty="0" smtClean="0">
                <a:sym typeface="+mn-ea"/>
              </a:rPr>
              <a:t>）攻击者向进程内存中注入调度表，跳转到调度配件。</a:t>
            </a:r>
            <a:endParaRPr lang="en-US" altLang="zh-CN" sz="2000" b="1" dirty="0" smtClean="0">
              <a:sym typeface="+mn-ea"/>
            </a:endParaRPr>
          </a:p>
          <a:p>
            <a:pPr lvl="1"/>
            <a:r>
              <a:rPr lang="en-US" altLang="zh-CN" sz="2000" b="1" dirty="0" smtClean="0">
                <a:sym typeface="+mn-ea"/>
              </a:rPr>
              <a:t>2</a:t>
            </a:r>
            <a:r>
              <a:rPr lang="zh-CN" altLang="en-US" sz="2000" b="1" dirty="0" smtClean="0">
                <a:sym typeface="+mn-ea"/>
              </a:rPr>
              <a:t>）由调度配件从调度表中获取功能配件的地址，跳转到功能配件执行。</a:t>
            </a:r>
            <a:endParaRPr lang="zh-CN" altLang="en-US" sz="2000" b="1" dirty="0" smtClean="0"/>
          </a:p>
          <a:p>
            <a:pPr lvl="1"/>
            <a:r>
              <a:rPr lang="en-US" altLang="zh-CN" sz="2000" b="1" dirty="0" smtClean="0">
                <a:sym typeface="+mn-ea"/>
              </a:rPr>
              <a:t>3</a:t>
            </a:r>
            <a:r>
              <a:rPr lang="zh-CN" altLang="en-US" sz="2000" b="1" dirty="0" smtClean="0">
                <a:sym typeface="+mn-ea"/>
              </a:rPr>
              <a:t>）功能配件从调度表中获取所需数据，执行完操作后，返回调度配件。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的攻击过程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可以循环，但是无法自动启动。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将</a:t>
            </a:r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攻击过程分为两个部分：</a:t>
            </a:r>
            <a:endParaRPr lang="en-US" altLang="zh-CN" sz="2800" b="1" dirty="0" smtClean="0"/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初始化</a:t>
            </a:r>
            <a:r>
              <a:rPr lang="zh-CN" altLang="en-US" sz="2500" b="1" dirty="0" smtClean="0"/>
              <a:t>：利用其它漏洞，注入调度表，配置必要寄存器，跳转到调度配件。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循环过程</a:t>
            </a:r>
            <a:r>
              <a:rPr lang="zh-CN" altLang="en-US" sz="2500" b="1" dirty="0" smtClean="0"/>
              <a:t>：调度配件</a:t>
            </a:r>
            <a:r>
              <a:rPr lang="en-US" altLang="zh-CN" sz="2500" b="1" dirty="0" smtClean="0"/>
              <a:t>-&gt;</a:t>
            </a:r>
            <a:r>
              <a:rPr lang="zh-CN" altLang="en-US" sz="2500" b="1" dirty="0" smtClean="0"/>
              <a:t>功能配件</a:t>
            </a:r>
            <a:r>
              <a:rPr lang="en-US" altLang="zh-CN" sz="2500" b="1" dirty="0" smtClean="0"/>
              <a:t>-&gt;</a:t>
            </a:r>
            <a:r>
              <a:rPr lang="zh-CN" altLang="en-US" sz="2500" b="1" dirty="0" smtClean="0"/>
              <a:t>调度配件</a:t>
            </a:r>
            <a:r>
              <a:rPr lang="en-US" altLang="zh-CN" sz="2500" b="1" dirty="0" smtClean="0"/>
              <a:t>-&gt;</a:t>
            </a:r>
            <a:r>
              <a:rPr lang="zh-CN" altLang="en-US" sz="2500" b="1" dirty="0" smtClean="0"/>
              <a:t>功能配件。。。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优点：</a:t>
            </a:r>
            <a:endParaRPr lang="en-US" altLang="zh-CN" sz="2800" b="1" dirty="0" smtClean="0"/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用</a:t>
            </a:r>
            <a:r>
              <a:rPr lang="en-US" altLang="zh-CN" sz="2500" b="1" dirty="0" smtClean="0"/>
              <a:t>jump</a:t>
            </a:r>
            <a:r>
              <a:rPr lang="zh-CN" altLang="en-US" sz="2500" b="1" dirty="0" smtClean="0"/>
              <a:t>替代了</a:t>
            </a:r>
            <a:r>
              <a:rPr lang="en-US" altLang="zh-CN" sz="2500" b="1" dirty="0" smtClean="0"/>
              <a:t>ret</a:t>
            </a:r>
            <a:r>
              <a:rPr lang="zh-CN" altLang="en-US" sz="2500" b="1" dirty="0" smtClean="0"/>
              <a:t>，不需要使用</a:t>
            </a:r>
            <a:r>
              <a:rPr lang="en-US" altLang="zh-CN" sz="2500" b="1" dirty="0" smtClean="0"/>
              <a:t>ret</a:t>
            </a:r>
            <a:r>
              <a:rPr lang="zh-CN" altLang="en-US" sz="2500" b="1" dirty="0" smtClean="0"/>
              <a:t>，攻击更加隐蔽。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的配件调度表可以存放在内存其他位置，如堆。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缺点：</a:t>
            </a:r>
            <a:endParaRPr lang="en-US" altLang="zh-CN" sz="2800" b="1" dirty="0" smtClean="0"/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更加复杂，构造</a:t>
            </a:r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链难度更大。</a:t>
            </a:r>
          </a:p>
          <a:p>
            <a:pPr lvl="1"/>
            <a:r>
              <a:rPr lang="en-US" altLang="zh-CN" sz="2500" b="1" dirty="0" smtClean="0"/>
              <a:t>JOP</a:t>
            </a:r>
            <a:r>
              <a:rPr lang="zh-CN" altLang="en-US" sz="2500" b="1" dirty="0" smtClean="0"/>
              <a:t>无法自动启动，需要一个初始化的过程。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/>
              <a:t>环境：</a:t>
            </a:r>
            <a:r>
              <a:rPr lang="en-US" altLang="zh-CN" sz="2800" b="1" dirty="0" err="1" smtClean="0">
                <a:sym typeface="+mn-ea"/>
              </a:rPr>
              <a:t>Ubuntu</a:t>
            </a:r>
            <a:r>
              <a:rPr lang="en-US" altLang="zh-CN" sz="2800" b="1" dirty="0" smtClean="0">
                <a:sym typeface="+mn-ea"/>
              </a:rPr>
              <a:t> 16.04, 64</a:t>
            </a:r>
            <a:r>
              <a:rPr lang="zh-CN" altLang="en-US" sz="2800" b="1" dirty="0" smtClean="0">
                <a:sym typeface="+mn-ea"/>
              </a:rPr>
              <a:t>位</a:t>
            </a:r>
            <a:endParaRPr lang="en-US" altLang="zh-CN" sz="2800" b="1" dirty="0" smtClean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sym typeface="+mn-ea"/>
              </a:rPr>
              <a:t>工具：</a:t>
            </a:r>
            <a:r>
              <a:rPr lang="en-US" altLang="zh-CN" sz="2800" b="1" dirty="0" err="1" smtClean="0">
                <a:sym typeface="+mn-ea"/>
              </a:rPr>
              <a:t>ROPGadget</a:t>
            </a:r>
            <a:r>
              <a:rPr lang="zh-CN" altLang="en-US" sz="2800" b="1" dirty="0" smtClean="0">
                <a:sym typeface="+mn-ea"/>
              </a:rPr>
              <a:t>，用于寻找可用的配件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/>
              <a:t>目标：</a:t>
            </a:r>
            <a:r>
              <a:rPr lang="en-US" altLang="zh-CN" sz="2800" b="1" dirty="0" err="1" smtClean="0"/>
              <a:t>利用JOP攻击执行系统调用execv</a:t>
            </a:r>
            <a:r>
              <a:rPr lang="en-US" altLang="zh-CN" sz="2800" b="1" dirty="0" smtClean="0"/>
              <a:t>(“/bin/</a:t>
            </a:r>
            <a:r>
              <a:rPr lang="en-US" altLang="zh-CN" sz="2800" b="1" dirty="0" err="1" smtClean="0"/>
              <a:t>sh</a:t>
            </a:r>
            <a:r>
              <a:rPr lang="en-US" altLang="zh-CN" sz="2800" b="1" dirty="0" smtClean="0"/>
              <a:t>”)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>
              <a:lnSpc>
                <a:spcPct val="90000"/>
              </a:lnSpc>
            </a:pPr>
            <a:r>
              <a:rPr lang="en-US" altLang="zh-CN" sz="2500" b="1" dirty="0" smtClean="0"/>
              <a:t>系统调用号为0x3b，将系统调用号保存到寄存器rax中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</a:pPr>
            <a:r>
              <a:rPr lang="en-US" altLang="zh-CN" sz="2500" b="1" dirty="0" err="1" smtClean="0"/>
              <a:t>参数</a:t>
            </a:r>
            <a:r>
              <a:rPr lang="zh-CN" altLang="en-US" sz="2500" b="1" dirty="0" smtClean="0"/>
              <a:t>“</a:t>
            </a:r>
            <a:r>
              <a:rPr lang="en-US" altLang="zh-CN" sz="2500" b="1" dirty="0" smtClean="0"/>
              <a:t>/bin/</a:t>
            </a:r>
            <a:r>
              <a:rPr lang="en-US" altLang="zh-CN" sz="2500" b="1" dirty="0" err="1" smtClean="0"/>
              <a:t>sh</a:t>
            </a:r>
            <a:r>
              <a:rPr lang="zh-CN" altLang="en-US" sz="2500" b="1" dirty="0" smtClean="0"/>
              <a:t>”</a:t>
            </a:r>
            <a:r>
              <a:rPr lang="en-US" altLang="zh-CN" sz="2500" b="1" dirty="0" err="1" smtClean="0"/>
              <a:t>保存在rdi寄存器中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</a:pPr>
            <a:r>
              <a:rPr lang="en-US" altLang="zh-CN" sz="2500" b="1" dirty="0" smtClean="0"/>
              <a:t>rdx和rsi中置0</a:t>
            </a:r>
            <a:endParaRPr lang="zh-CN" altLang="en-US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调度配件（包含</a:t>
            </a:r>
            <a:r>
              <a:rPr lang="en-US" altLang="zh-CN" sz="2800" b="1" dirty="0" smtClean="0"/>
              <a:t>JOP</a:t>
            </a:r>
            <a:r>
              <a:rPr lang="zh-CN" altLang="en-US" sz="2800" b="1" dirty="0" smtClean="0"/>
              <a:t>的初始化过程）</a:t>
            </a:r>
          </a:p>
          <a:p>
            <a:pPr lvl="1"/>
            <a:r>
              <a:rPr lang="zh-CN" altLang="en-US" sz="2450" b="1" dirty="0" smtClean="0"/>
              <a:t>其中</a:t>
            </a:r>
            <a:r>
              <a:rPr lang="en-US" altLang="zh-CN" sz="2450" b="1" dirty="0" err="1" smtClean="0"/>
              <a:t>rax,rcx</a:t>
            </a:r>
            <a:r>
              <a:rPr lang="zh-CN" altLang="en-US" sz="2450" b="1" dirty="0" smtClean="0"/>
              <a:t>指向调度器配件，</a:t>
            </a:r>
            <a:r>
              <a:rPr lang="en-US" altLang="zh-CN" sz="2450" b="1" dirty="0" err="1" smtClean="0"/>
              <a:t>rbx</a:t>
            </a:r>
            <a:r>
              <a:rPr lang="zh-CN" altLang="en-US" sz="2450" b="1" dirty="0" smtClean="0"/>
              <a:t>指向调度表</a:t>
            </a:r>
          </a:p>
          <a:p>
            <a:pPr lvl="1"/>
            <a:r>
              <a:rPr lang="zh-CN" altLang="en-US" sz="2450" b="1" dirty="0" smtClean="0"/>
              <a:t>前</a:t>
            </a:r>
            <a:r>
              <a:rPr lang="en-US" altLang="zh-CN" sz="2450" b="1" dirty="0" smtClean="0"/>
              <a:t>3</a:t>
            </a:r>
            <a:r>
              <a:rPr lang="zh-CN" altLang="en-US" sz="2450" b="1" dirty="0" smtClean="0"/>
              <a:t>个</a:t>
            </a:r>
            <a:r>
              <a:rPr lang="en-US" altLang="zh-CN" sz="2450" b="1" dirty="0" smtClean="0"/>
              <a:t>pop</a:t>
            </a:r>
            <a:r>
              <a:rPr lang="zh-CN" altLang="en-US" sz="2450" b="1" dirty="0" smtClean="0"/>
              <a:t>是对这三个寄存器进行初始化</a:t>
            </a:r>
          </a:p>
          <a:p>
            <a:pPr lvl="1"/>
            <a:r>
              <a:rPr lang="en-US" altLang="zh-CN" sz="2450" b="1" dirty="0" smtClean="0"/>
              <a:t>add</a:t>
            </a:r>
            <a:r>
              <a:rPr lang="zh-CN" altLang="en-US" sz="2450" b="1" dirty="0" smtClean="0"/>
              <a:t>和</a:t>
            </a:r>
            <a:r>
              <a:rPr lang="en-US" altLang="zh-CN" sz="2450" b="1" dirty="0" err="1" smtClean="0"/>
              <a:t>jmp</a:t>
            </a:r>
            <a:r>
              <a:rPr lang="zh-CN" altLang="en-US" sz="2450" b="1" dirty="0" smtClean="0"/>
              <a:t>指令是不断从调度表中取地址，循环调用功能配件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907469"/>
            <a:ext cx="4695202" cy="2807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功能配件</a:t>
            </a:r>
          </a:p>
          <a:p>
            <a:pPr lvl="1"/>
            <a:r>
              <a:rPr lang="zh-CN" altLang="en-US" sz="2450" b="1" dirty="0" smtClean="0"/>
              <a:t>共有</a:t>
            </a:r>
            <a:r>
              <a:rPr lang="en-US" altLang="zh-CN" sz="2450" b="1" dirty="0" smtClean="0"/>
              <a:t>7</a:t>
            </a:r>
            <a:r>
              <a:rPr lang="zh-CN" altLang="en-US" sz="2450" b="1" dirty="0" smtClean="0"/>
              <a:t>个功能配件</a:t>
            </a:r>
          </a:p>
          <a:p>
            <a:pPr lvl="1"/>
            <a:r>
              <a:rPr lang="zh-CN" altLang="en-US" sz="2450" b="1" dirty="0" smtClean="0"/>
              <a:t>每一个功能配件实现对寄存器的赋值，并通过</a:t>
            </a:r>
            <a:r>
              <a:rPr lang="en-US" altLang="zh-CN" sz="2450" b="1" dirty="0" err="1" smtClean="0"/>
              <a:t>jmp</a:t>
            </a:r>
            <a:r>
              <a:rPr lang="zh-CN" altLang="en-US" sz="2450" b="1" dirty="0" smtClean="0"/>
              <a:t>或</a:t>
            </a:r>
            <a:r>
              <a:rPr lang="en-US" altLang="zh-CN" sz="2450" b="1" dirty="0" smtClean="0"/>
              <a:t>call</a:t>
            </a:r>
            <a:r>
              <a:rPr lang="zh-CN" altLang="en-US" sz="2450" b="1" dirty="0" smtClean="0"/>
              <a:t>指令返回调度器配件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429000"/>
            <a:ext cx="6882788" cy="3201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配件链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</a:rPr>
              <a:t>将配件按照一定的顺序组成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配件链</a:t>
            </a:r>
            <a:r>
              <a:rPr lang="zh-CN" altLang="en-US" b="1" dirty="0" smtClean="0">
                <a:latin typeface="+mn-ea"/>
              </a:rPr>
              <a:t>，就形成了具有攻击能力的恶意代码。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通过配件末尾的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间接跳转指令</a:t>
            </a:r>
            <a:r>
              <a:rPr lang="zh-CN" altLang="en-US" b="1" dirty="0" smtClean="0">
                <a:latin typeface="+mn-ea"/>
              </a:rPr>
              <a:t>将不同的配件链接在一起。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214686"/>
            <a:ext cx="647727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攻击示例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400420" cy="487375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调度表</a:t>
            </a:r>
          </a:p>
          <a:p>
            <a:pPr lvl="1"/>
            <a:r>
              <a:rPr lang="zh-CN" altLang="en-US" sz="2000" b="1" dirty="0" smtClean="0">
                <a:sym typeface="+mn-ea"/>
              </a:rPr>
              <a:t>此调度表存放在栈中，</a:t>
            </a:r>
            <a:endParaRPr lang="zh-CN" altLang="en-US" sz="2000" b="1" dirty="0" smtClean="0"/>
          </a:p>
          <a:p>
            <a:pPr marL="365760" lvl="1" indent="0">
              <a:buNone/>
            </a:pPr>
            <a:r>
              <a:rPr lang="zh-CN" altLang="en-US" sz="2000" b="1" dirty="0" smtClean="0">
                <a:sym typeface="+mn-ea"/>
              </a:rPr>
              <a:t>   当然也可存放于内存的</a:t>
            </a:r>
            <a:endParaRPr lang="zh-CN" altLang="en-US" sz="2000" b="1" dirty="0" smtClean="0"/>
          </a:p>
          <a:p>
            <a:pPr marL="365760" lvl="1" indent="0">
              <a:buNone/>
            </a:pPr>
            <a:r>
              <a:rPr lang="zh-CN" altLang="en-US" sz="2000" b="1" dirty="0" smtClean="0">
                <a:sym typeface="+mn-ea"/>
              </a:rPr>
              <a:t>   其他可写区域</a:t>
            </a:r>
            <a:endParaRPr lang="zh-CN" altLang="en-US" sz="2000" b="1" dirty="0" smtClean="0"/>
          </a:p>
          <a:p>
            <a:pPr lvl="1"/>
            <a:r>
              <a:rPr lang="zh-CN" altLang="en-US" sz="2000" b="1" dirty="0" smtClean="0"/>
              <a:t>其中</a:t>
            </a:r>
            <a:r>
              <a:rPr lang="en-US" altLang="zh-CN" sz="2000" b="1" dirty="0" smtClean="0"/>
              <a:t>L1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L2</a:t>
            </a:r>
            <a:r>
              <a:rPr lang="zh-CN" altLang="en-US" sz="2000" b="1" dirty="0" smtClean="0"/>
              <a:t>，</a:t>
            </a:r>
          </a:p>
          <a:p>
            <a:pPr marL="365760" lvl="1" indent="0">
              <a:buNone/>
            </a:pPr>
            <a:r>
              <a:rPr lang="zh-CN" altLang="en-US" sz="2000" b="1" dirty="0" smtClean="0"/>
              <a:t>   </a:t>
            </a:r>
            <a:r>
              <a:rPr lang="en-US" altLang="zh-CN" sz="2000" b="1" dirty="0" smtClean="0">
                <a:sym typeface="+mn-ea"/>
              </a:rPr>
              <a:t>JMP1--7</a:t>
            </a:r>
            <a:r>
              <a:rPr lang="zh-CN" altLang="en-US" sz="2000" b="1" dirty="0" smtClean="0">
                <a:sym typeface="+mn-ea"/>
              </a:rPr>
              <a:t>均表示</a:t>
            </a:r>
            <a:endParaRPr lang="zh-CN" altLang="en-US" sz="2000" b="1" dirty="0" smtClean="0"/>
          </a:p>
          <a:p>
            <a:pPr marL="365760" lvl="1" indent="0">
              <a:buNone/>
            </a:pPr>
            <a:r>
              <a:rPr lang="zh-CN" altLang="en-US" sz="2000" b="1" dirty="0" smtClean="0">
                <a:sym typeface="+mn-ea"/>
              </a:rPr>
              <a:t>   配件的地址</a:t>
            </a:r>
            <a:endParaRPr lang="zh-CN" altLang="en-US" sz="20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227" y="2136775"/>
            <a:ext cx="5047615" cy="459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 dirty="0" smtClean="0">
                <a:sym typeface="+mn-ea"/>
              </a:rPr>
              <a:t>以上介绍了本次攻击所需的调度配件，功能配件，调度表。</a:t>
            </a:r>
          </a:p>
          <a:p>
            <a:r>
              <a:rPr lang="en-US" altLang="zh-CN" sz="2000" b="1" dirty="0" smtClean="0"/>
              <a:t>JOP</a:t>
            </a:r>
            <a:r>
              <a:rPr lang="zh-CN" altLang="en-US" sz="2000" b="1" dirty="0" smtClean="0"/>
              <a:t>的基本攻击流程：</a:t>
            </a:r>
          </a:p>
          <a:p>
            <a:pPr lvl="1"/>
            <a:r>
              <a:rPr lang="zh-CN" altLang="en-US" sz="1800" b="1" dirty="0" smtClean="0"/>
              <a:t>首先，通过缓冲区溢出漏洞使得</a:t>
            </a:r>
            <a:r>
              <a:rPr lang="en-US" altLang="zh-CN" sz="1800" b="1" dirty="0" smtClean="0"/>
              <a:t>rip</a:t>
            </a:r>
            <a:r>
              <a:rPr lang="zh-CN" altLang="en-US" sz="1800" b="1" dirty="0" smtClean="0"/>
              <a:t>指向</a:t>
            </a:r>
            <a:r>
              <a:rPr lang="en-US" altLang="zh-CN" sz="1800" b="1" dirty="0" smtClean="0"/>
              <a:t>L1</a:t>
            </a:r>
            <a:r>
              <a:rPr lang="zh-CN" altLang="en-US" sz="1800" b="1" dirty="0" smtClean="0"/>
              <a:t>，开始执行调度器配件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" y="2928934"/>
            <a:ext cx="8714039" cy="3857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dirty="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b="1" dirty="0" smtClean="0"/>
              <a:t>执行完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pop</a:t>
            </a:r>
            <a:r>
              <a:rPr lang="zh-CN" altLang="en-US" b="1" dirty="0" smtClean="0"/>
              <a:t>指令和</a:t>
            </a:r>
            <a:r>
              <a:rPr lang="en-US" altLang="zh-CN" b="1" dirty="0" smtClean="0"/>
              <a:t>add</a:t>
            </a:r>
            <a:r>
              <a:rPr lang="zh-CN" altLang="en-US" b="1" dirty="0" smtClean="0"/>
              <a:t>指令之后，</a:t>
            </a:r>
            <a:r>
              <a:rPr lang="en-US" altLang="zh-CN" b="1" dirty="0" err="1" smtClean="0"/>
              <a:t>rcx,rax</a:t>
            </a:r>
            <a:r>
              <a:rPr lang="zh-CN" altLang="en-US" b="1" dirty="0" smtClean="0"/>
              <a:t>指向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rbx</a:t>
            </a:r>
            <a:r>
              <a:rPr lang="zh-CN" altLang="en-US" b="1" dirty="0" smtClean="0"/>
              <a:t>指向栈中</a:t>
            </a:r>
            <a:r>
              <a:rPr lang="en-US" altLang="zh-CN" b="1" dirty="0" smtClean="0"/>
              <a:t>JMP1</a:t>
            </a:r>
            <a:endParaRPr lang="zh-CN" altLang="en-US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3000372"/>
            <a:ext cx="8715404" cy="3789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38848" b="6060"/>
          <a:stretch>
            <a:fillRect/>
          </a:stretch>
        </p:blipFill>
        <p:spPr>
          <a:xfrm>
            <a:off x="126820" y="3571876"/>
            <a:ext cx="8088518" cy="3214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66288" b="30302"/>
          <a:stretch>
            <a:fillRect/>
          </a:stretch>
        </p:blipFill>
        <p:spPr>
          <a:xfrm>
            <a:off x="4314207" y="928670"/>
            <a:ext cx="4407367" cy="2357454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dirty="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6238" cy="4873752"/>
          </a:xfrm>
        </p:spPr>
        <p:txBody>
          <a:bodyPr/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b="1" dirty="0" smtClean="0"/>
              <a:t>执行</a:t>
            </a:r>
            <a:r>
              <a:rPr lang="en-US" altLang="zh-CN" b="1" dirty="0" err="1" smtClean="0"/>
              <a:t>jmpq</a:t>
            </a:r>
            <a:r>
              <a:rPr lang="en-US" altLang="zh-CN" b="1" dirty="0" smtClean="0"/>
              <a:t> *(%</a:t>
            </a:r>
            <a:r>
              <a:rPr lang="en-US" altLang="zh-CN" b="1" dirty="0" err="1" smtClean="0"/>
              <a:t>rbx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指令，跳到第一个功能配件</a:t>
            </a:r>
            <a:r>
              <a:rPr lang="en-US" altLang="zh-CN" b="1" dirty="0" smtClean="0"/>
              <a:t>JMP1</a:t>
            </a:r>
            <a:endParaRPr lang="zh-CN" altLang="en-US" b="1" dirty="0" smtClean="0"/>
          </a:p>
          <a:p>
            <a:pPr marL="365760" lvl="1" indent="0"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69902" b="30350"/>
          <a:stretch>
            <a:fillRect/>
          </a:stretch>
        </p:blipFill>
        <p:spPr>
          <a:xfrm>
            <a:off x="4947982" y="332865"/>
            <a:ext cx="4053174" cy="2381755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72056" cy="4873752"/>
          </a:xfrm>
        </p:spPr>
        <p:txBody>
          <a:bodyPr/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b="1" dirty="0" smtClean="0"/>
              <a:t>执行第一个功能配件</a:t>
            </a:r>
            <a:r>
              <a:rPr lang="en-US" altLang="zh-CN" b="1" dirty="0" smtClean="0"/>
              <a:t>pop %</a:t>
            </a:r>
            <a:r>
              <a:rPr lang="en-US" altLang="zh-CN" b="1" dirty="0" err="1" smtClean="0"/>
              <a:t>rdi</a:t>
            </a:r>
            <a:r>
              <a:rPr lang="zh-CN" altLang="en-US" b="1" dirty="0" smtClean="0"/>
              <a:t>，此时</a:t>
            </a:r>
            <a:r>
              <a:rPr lang="en-US" altLang="zh-CN" b="1" dirty="0" err="1" smtClean="0"/>
              <a:t>rdi</a:t>
            </a:r>
            <a:r>
              <a:rPr lang="zh-CN" altLang="en-US" b="1" dirty="0" smtClean="0"/>
              <a:t>寄存器指向字符串</a:t>
            </a:r>
            <a:r>
              <a:rPr lang="en-US" altLang="zh-CN" b="1" dirty="0" smtClean="0"/>
              <a:t>”/bin/</a:t>
            </a:r>
            <a:r>
              <a:rPr lang="en-US" altLang="zh-CN" b="1" dirty="0" err="1" smtClean="0"/>
              <a:t>sh</a:t>
            </a:r>
            <a:r>
              <a:rPr lang="en-US" altLang="zh-CN" b="1" dirty="0" smtClean="0"/>
              <a:t>”</a:t>
            </a:r>
          </a:p>
          <a:p>
            <a:pPr lvl="1"/>
            <a:r>
              <a:rPr lang="zh-CN" altLang="en-US" b="1" dirty="0" smtClean="0"/>
              <a:t>然后，执行</a:t>
            </a:r>
            <a:r>
              <a:rPr lang="en-US" altLang="zh-CN" b="1" dirty="0" err="1" smtClean="0"/>
              <a:t>jmp</a:t>
            </a:r>
            <a:r>
              <a:rPr lang="en-US" altLang="zh-CN" b="1" dirty="0" smtClean="0"/>
              <a:t> %</a:t>
            </a:r>
            <a:r>
              <a:rPr lang="en-US" altLang="zh-CN" b="1" dirty="0" err="1" smtClean="0"/>
              <a:t>rax</a:t>
            </a:r>
            <a:r>
              <a:rPr lang="zh-CN" altLang="en-US" b="1" dirty="0" smtClean="0"/>
              <a:t>，跳回调度器配件。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36835"/>
          <a:stretch>
            <a:fillRect/>
          </a:stretch>
        </p:blipFill>
        <p:spPr>
          <a:xfrm>
            <a:off x="363509" y="3357586"/>
            <a:ext cx="8351895" cy="335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38303"/>
          <a:stretch>
            <a:fillRect/>
          </a:stretch>
        </p:blipFill>
        <p:spPr>
          <a:xfrm>
            <a:off x="428596" y="3286124"/>
            <a:ext cx="8021102" cy="3517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66104" b="31581"/>
          <a:stretch>
            <a:fillRect/>
          </a:stretch>
        </p:blipFill>
        <p:spPr>
          <a:xfrm>
            <a:off x="4643438" y="265503"/>
            <a:ext cx="4354206" cy="2377679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72056" cy="4873752"/>
          </a:xfrm>
        </p:spPr>
        <p:txBody>
          <a:bodyPr/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b="1" dirty="0" smtClean="0"/>
              <a:t>执行调度器配件</a:t>
            </a:r>
            <a:r>
              <a:rPr lang="en-US" altLang="zh-CN" b="1" dirty="0" smtClean="0"/>
              <a:t>add $0x08,%rbx</a:t>
            </a:r>
            <a:r>
              <a:rPr lang="zh-CN" altLang="en-US" b="1" dirty="0" smtClean="0"/>
              <a:t>，将</a:t>
            </a:r>
            <a:r>
              <a:rPr lang="en-US" altLang="zh-CN" b="1" dirty="0" err="1" smtClean="0"/>
              <a:t>rbx</a:t>
            </a:r>
            <a:r>
              <a:rPr lang="zh-CN" altLang="en-US" b="1" dirty="0" smtClean="0"/>
              <a:t>加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指向下一个地址</a:t>
            </a:r>
          </a:p>
          <a:p>
            <a:pPr lvl="1"/>
            <a:r>
              <a:rPr lang="zh-CN" altLang="en-US" b="1" dirty="0" smtClean="0"/>
              <a:t>执行</a:t>
            </a:r>
            <a:r>
              <a:rPr lang="en-US" altLang="zh-CN" b="1" dirty="0" err="1" smtClean="0"/>
              <a:t>jmp</a:t>
            </a:r>
            <a:r>
              <a:rPr lang="en-US" altLang="zh-CN" b="1" dirty="0" smtClean="0"/>
              <a:t> *(%</a:t>
            </a:r>
            <a:r>
              <a:rPr lang="en-US" altLang="zh-CN" b="1" dirty="0" err="1" smtClean="0"/>
              <a:t>rbx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，跳到第二个功能配件执行</a:t>
            </a:r>
          </a:p>
          <a:p>
            <a:pPr marL="365760" lvl="1" indent="0"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37945"/>
          <a:stretch>
            <a:fillRect/>
          </a:stretch>
        </p:blipFill>
        <p:spPr>
          <a:xfrm>
            <a:off x="179798" y="3643314"/>
            <a:ext cx="7606912" cy="31432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67226" b="29414"/>
          <a:stretch>
            <a:fillRect/>
          </a:stretch>
        </p:blipFill>
        <p:spPr>
          <a:xfrm>
            <a:off x="5321205" y="357166"/>
            <a:ext cx="3751389" cy="207170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72056" cy="4873752"/>
          </a:xfrm>
        </p:spPr>
        <p:txBody>
          <a:bodyPr>
            <a:normAutofit/>
          </a:bodyPr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sz="2000" b="1" dirty="0" smtClean="0">
                <a:sym typeface="+mn-ea"/>
              </a:rPr>
              <a:t>按照以上攻击流程，调度配件从调度表中获取功能配件的地址，然后跳到功能配件执行；功能配件从调度表中获取所需数据，执行完操作后，返回调度器配件。如此循环执行，直到完成攻击。</a:t>
            </a:r>
          </a:p>
          <a:p>
            <a:pPr marL="365760" lvl="1" indent="0">
              <a:buNone/>
            </a:pP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75535" t="21603" b="35192"/>
          <a:stretch>
            <a:fillRect/>
          </a:stretch>
        </p:blipFill>
        <p:spPr>
          <a:xfrm>
            <a:off x="5143504" y="1000108"/>
            <a:ext cx="3943940" cy="1785950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US" altLang="zh-CN" sz="4400" dirty="0">
                <a:sym typeface="+mn-ea"/>
              </a:rPr>
              <a:t>JOP</a:t>
            </a:r>
            <a:r>
              <a:rPr lang="zh-CN" altLang="zh-CN" sz="4400" dirty="0">
                <a:sym typeface="+mn-ea"/>
              </a:rPr>
              <a:t>攻击实例</a:t>
            </a:r>
            <a:endParaRPr lang="zh-CN" altLang="en-US" sz="4400" smtClean="0">
              <a:sym typeface="+mn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00618" cy="4873752"/>
          </a:xfrm>
        </p:spPr>
        <p:txBody>
          <a:bodyPr>
            <a:normAutofit/>
          </a:bodyPr>
          <a:lstStyle/>
          <a:p>
            <a:r>
              <a:rPr lang="en-US" altLang="zh-CN" sz="2000" b="1" dirty="0" err="1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的基本攻击流程</a:t>
            </a:r>
          </a:p>
          <a:p>
            <a:pPr lvl="1"/>
            <a:r>
              <a:rPr lang="zh-CN" altLang="en-US" sz="2000" b="1" dirty="0" smtClean="0">
                <a:sym typeface="+mn-ea"/>
              </a:rPr>
              <a:t>每一个功能配件都完成一定的操作，最终使得：</a:t>
            </a:r>
          </a:p>
          <a:p>
            <a:pPr lvl="2"/>
            <a:r>
              <a:rPr lang="zh-CN" altLang="en-US" sz="2000" b="1" dirty="0" smtClean="0">
                <a:sym typeface="+mn-ea"/>
              </a:rPr>
              <a:t>寄存器</a:t>
            </a:r>
            <a:r>
              <a:rPr lang="en-US" altLang="zh-CN" sz="2000" b="1" dirty="0" smtClean="0">
                <a:sym typeface="+mn-ea"/>
              </a:rPr>
              <a:t>rdi</a:t>
            </a:r>
            <a:r>
              <a:rPr lang="zh-CN" altLang="en-US" sz="2000" b="1" dirty="0" smtClean="0">
                <a:sym typeface="+mn-ea"/>
              </a:rPr>
              <a:t>指向字符串</a:t>
            </a:r>
            <a:r>
              <a:rPr lang="en-US" altLang="zh-CN" sz="2000" b="1" dirty="0" smtClean="0">
                <a:sym typeface="+mn-ea"/>
              </a:rPr>
              <a:t>”/bin/sh”</a:t>
            </a:r>
          </a:p>
          <a:p>
            <a:pPr lvl="2"/>
            <a:r>
              <a:rPr lang="zh-CN" altLang="en-US" sz="2000" b="1" dirty="0" smtClean="0">
                <a:sym typeface="+mn-ea"/>
              </a:rPr>
              <a:t>寄存器</a:t>
            </a:r>
            <a:r>
              <a:rPr lang="en-US" altLang="zh-CN" sz="2000" b="1" dirty="0" smtClean="0">
                <a:sym typeface="+mn-ea"/>
              </a:rPr>
              <a:t>rdx和rsi置0</a:t>
            </a:r>
          </a:p>
          <a:p>
            <a:pPr lvl="2"/>
            <a:r>
              <a:rPr lang="zh-CN" altLang="en-US" sz="2000" b="1" dirty="0" smtClean="0">
                <a:sym typeface="+mn-ea"/>
              </a:rPr>
              <a:t>寄存器</a:t>
            </a:r>
            <a:r>
              <a:rPr lang="en-US" altLang="zh-CN" sz="2000" b="1" dirty="0" smtClean="0">
                <a:sym typeface="+mn-ea"/>
              </a:rPr>
              <a:t>rax</a:t>
            </a:r>
            <a:r>
              <a:rPr lang="zh-CN" altLang="en-US" sz="2000" b="1" dirty="0" smtClean="0">
                <a:sym typeface="+mn-ea"/>
              </a:rPr>
              <a:t>存放</a:t>
            </a:r>
            <a:r>
              <a:rPr lang="en-US" altLang="zh-CN" sz="2000" b="1" dirty="0" smtClean="0">
                <a:sym typeface="+mn-ea"/>
              </a:rPr>
              <a:t>execv</a:t>
            </a:r>
            <a:r>
              <a:rPr lang="zh-CN" altLang="en-US" sz="2000" b="1" dirty="0" smtClean="0">
                <a:sym typeface="+mn-ea"/>
              </a:rPr>
              <a:t>系统调用号</a:t>
            </a:r>
            <a:r>
              <a:rPr lang="en-US" altLang="zh-CN" sz="2000" b="1" dirty="0" smtClean="0">
                <a:sym typeface="+mn-ea"/>
              </a:rPr>
              <a:t>0x3b</a:t>
            </a:r>
            <a:endParaRPr lang="zh-CN" altLang="en-US" sz="2000" b="1" dirty="0" smtClean="0">
              <a:sym typeface="+mn-ea"/>
            </a:endParaRPr>
          </a:p>
          <a:p>
            <a:pPr lvl="1"/>
            <a:r>
              <a:rPr lang="zh-CN" altLang="en-US" sz="2000" b="1" dirty="0" smtClean="0">
                <a:sym typeface="+mn-ea"/>
              </a:rPr>
              <a:t>执行完所有的功能配件之后，通过最后一个功能配件</a:t>
            </a:r>
            <a:r>
              <a:rPr lang="en-US" altLang="zh-CN" sz="2000" b="1" dirty="0" smtClean="0">
                <a:sym typeface="+mn-ea"/>
              </a:rPr>
              <a:t>syscall</a:t>
            </a:r>
            <a:r>
              <a:rPr lang="zh-CN" altLang="en-US" sz="2000" b="1" dirty="0" smtClean="0">
                <a:sym typeface="+mn-ea"/>
              </a:rPr>
              <a:t>指令执行系统调用</a:t>
            </a:r>
            <a:r>
              <a:rPr lang="en-US" altLang="zh-CN" sz="2000" b="1" dirty="0" smtClean="0">
                <a:sym typeface="+mn-ea"/>
              </a:rPr>
              <a:t>execv(“/bin/sh”)</a:t>
            </a:r>
            <a:r>
              <a:rPr lang="zh-CN" altLang="en-US" sz="2000" b="1" dirty="0" smtClean="0">
                <a:sym typeface="+mn-ea"/>
              </a:rPr>
              <a:t>，</a:t>
            </a:r>
            <a:r>
              <a:rPr lang="en-US" altLang="zh-CN" sz="2000" b="1" dirty="0" smtClean="0">
                <a:sym typeface="+mn-ea"/>
              </a:rPr>
              <a:t>jop</a:t>
            </a:r>
            <a:r>
              <a:rPr lang="zh-CN" altLang="en-US" sz="2000" b="1" dirty="0" smtClean="0">
                <a:sym typeface="+mn-ea"/>
              </a:rPr>
              <a:t>攻击完成。</a:t>
            </a:r>
          </a:p>
          <a:p>
            <a:pPr lvl="1"/>
            <a:endParaRPr lang="en-US" altLang="zh-CN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000" b="1" dirty="0" smtClean="0">
              <a:sym typeface="+mn-ea"/>
            </a:endParaRPr>
          </a:p>
          <a:p>
            <a:pPr marL="365760" lvl="1" indent="0">
              <a:buNone/>
            </a:pPr>
            <a:endParaRPr lang="zh-CN" altLang="en-US" sz="20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32917" r="37945"/>
          <a:stretch>
            <a:fillRect/>
          </a:stretch>
        </p:blipFill>
        <p:spPr>
          <a:xfrm>
            <a:off x="5419547" y="3429000"/>
            <a:ext cx="3653047" cy="3214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JOP</a:t>
            </a:r>
            <a:r>
              <a:rPr lang="zh-CN" altLang="en-US" sz="4400" dirty="0" smtClean="0"/>
              <a:t>攻击小结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JOP</a:t>
            </a:r>
            <a:r>
              <a:rPr lang="zh-CN" altLang="en-US" sz="2800" b="1" dirty="0" smtClean="0">
                <a:latin typeface="+mn-ea"/>
              </a:rPr>
              <a:t>攻击小结：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以</a:t>
            </a:r>
            <a:r>
              <a:rPr lang="en-US" altLang="zh-CN" sz="2500" b="1" dirty="0" smtClean="0">
                <a:latin typeface="+mn-ea"/>
              </a:rPr>
              <a:t>jump</a:t>
            </a:r>
            <a:r>
              <a:rPr lang="zh-CN" altLang="en-US" sz="2500" b="1" dirty="0" smtClean="0">
                <a:latin typeface="+mn-ea"/>
              </a:rPr>
              <a:t>为结尾的代码片段为配件，以</a:t>
            </a:r>
            <a:r>
              <a:rPr lang="en-US" altLang="zh-CN" sz="2500" b="1" dirty="0" smtClean="0">
                <a:latin typeface="+mn-ea"/>
              </a:rPr>
              <a:t>jump</a:t>
            </a:r>
            <a:r>
              <a:rPr lang="zh-CN" altLang="en-US" sz="2500" b="1" dirty="0" smtClean="0">
                <a:latin typeface="+mn-ea"/>
              </a:rPr>
              <a:t>为配件之间的连接。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有专门的调度配件，有专门的调度表负责配件之间的连接和参数设置。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也是图灵完备的攻击方法。</a:t>
            </a:r>
            <a:endParaRPr lang="en-US" altLang="zh-CN" sz="25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代码复用攻击基本类型和对应配件类型：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ret2libc</a:t>
            </a:r>
            <a:r>
              <a:rPr lang="zh-CN" altLang="en-US" sz="2500" b="1" dirty="0" smtClean="0">
                <a:latin typeface="+mn-ea"/>
              </a:rPr>
              <a:t>：以库函数为配件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ROP</a:t>
            </a:r>
            <a:r>
              <a:rPr lang="zh-CN" altLang="en-US" sz="2500" b="1" dirty="0" smtClean="0">
                <a:latin typeface="+mn-ea"/>
              </a:rPr>
              <a:t>：以</a:t>
            </a:r>
            <a:r>
              <a:rPr lang="en-US" altLang="zh-CN" sz="2500" b="1" dirty="0" smtClean="0">
                <a:latin typeface="+mn-ea"/>
              </a:rPr>
              <a:t>ret</a:t>
            </a:r>
            <a:r>
              <a:rPr lang="zh-CN" altLang="en-US" sz="2500" b="1" dirty="0" smtClean="0">
                <a:latin typeface="+mn-ea"/>
              </a:rPr>
              <a:t>结尾代码片段为配件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JOP</a:t>
            </a:r>
            <a:r>
              <a:rPr lang="zh-CN" altLang="en-US" sz="2500" b="1" dirty="0" smtClean="0">
                <a:latin typeface="+mn-ea"/>
              </a:rPr>
              <a:t>：以</a:t>
            </a:r>
            <a:r>
              <a:rPr lang="en-US" altLang="zh-CN" sz="2500" b="1" dirty="0" smtClean="0">
                <a:latin typeface="+mn-ea"/>
              </a:rPr>
              <a:t>jump</a:t>
            </a:r>
            <a:r>
              <a:rPr lang="zh-CN" altLang="en-US" sz="2500" b="1" dirty="0" smtClean="0">
                <a:latin typeface="+mn-ea"/>
              </a:rPr>
              <a:t>结尾代码片段为配件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COP</a:t>
            </a:r>
            <a:r>
              <a:rPr lang="zh-CN" altLang="en-US" sz="2500" b="1" dirty="0" smtClean="0">
                <a:latin typeface="+mn-ea"/>
              </a:rPr>
              <a:t>：以</a:t>
            </a:r>
            <a:r>
              <a:rPr lang="en-US" altLang="zh-CN" sz="2500" b="1" dirty="0" smtClean="0">
                <a:latin typeface="+mn-ea"/>
              </a:rPr>
              <a:t>call</a:t>
            </a:r>
            <a:r>
              <a:rPr lang="zh-CN" altLang="en-US" sz="2500" b="1" dirty="0" smtClean="0">
                <a:latin typeface="+mn-ea"/>
              </a:rPr>
              <a:t>结尾代码片段为配件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在实际环境中，不需要过于关注攻击的名称，可以混合使用，将不同类型的配件结合起来。通常以</a:t>
            </a:r>
            <a:r>
              <a:rPr lang="en-US" altLang="zh-CN" sz="2800" b="1" dirty="0" smtClean="0">
                <a:latin typeface="+mn-ea"/>
              </a:rPr>
              <a:t>ROP</a:t>
            </a:r>
            <a:r>
              <a:rPr lang="zh-CN" altLang="en-US" sz="2800" b="1" dirty="0" smtClean="0">
                <a:latin typeface="+mn-ea"/>
              </a:rPr>
              <a:t>为统称。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需要注意的是，不同配件利用方法有所不同，需要仔细的配置。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代码注入攻击的过程：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构造恶意代码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注入恶意代码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执行恶意代码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代码复用攻击的过程：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构造配件链</a:t>
            </a:r>
            <a:r>
              <a:rPr lang="zh-CN" altLang="en-US" sz="2500" b="1" dirty="0" smtClean="0">
                <a:latin typeface="+mn-ea"/>
              </a:rPr>
              <a:t>（配件链相当于恶意代码）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执行配件链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+mn-ea"/>
              </a:rPr>
              <a:t>研究背景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+mn-ea"/>
              </a:rPr>
              <a:t>对代码复用攻击的防御</a:t>
            </a:r>
            <a:endParaRPr lang="en-US" altLang="zh-CN" sz="32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代码复用攻击的特征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代码复用攻击和程序正常执行的最本质区别是代码执行的顺序，即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控制流不同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代码复用攻击完全改变了程序执行顺序，需要在系统已有代码中不断跳转。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根据代码复用攻击的特征，研究者提出两种主要的防御思路：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随机化方法。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异常行为检测。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代码复用攻击的防御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代码复用攻击的防御方法：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随机化方法：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代码复用攻击由配件链组成，配件是系统中已有的代码片段。因此，代码复用攻击需要获知系统中代码的具体地址。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如果将系统中代码地址随机化，攻击者就无法找到对应配件的真实地址，从而无法进行攻击。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400" b="1" dirty="0" smtClean="0">
                <a:latin typeface="+mn-ea"/>
              </a:rPr>
              <a:t>最典型的随机化方法就是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ASLR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Address Space Layout Randomization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（地址空间布局随机化）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代码复用攻击的防御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代码复用攻击的防御方法：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异常行为检测：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代码复用攻击的代码执行顺序和正常程序顺序完全不同。</a:t>
            </a:r>
            <a:endParaRPr lang="en-US" altLang="zh-CN" sz="2200" b="1" dirty="0" smtClean="0">
              <a:latin typeface="+mn-ea"/>
            </a:endParaRPr>
          </a:p>
          <a:p>
            <a:pPr lvl="2"/>
            <a:r>
              <a:rPr lang="zh-CN" altLang="en-US" sz="2200" b="1" dirty="0" smtClean="0">
                <a:latin typeface="+mn-ea"/>
              </a:rPr>
              <a:t>因此，可以分析检测程序执行过程，如果发现程序执行过程和正常过程不同，就认为发生了攻击。</a:t>
            </a:r>
            <a:endParaRPr lang="en-US" altLang="zh-CN" sz="22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最典型的异常行为检测方法就是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控制流完整性，（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Control-Flow Integrity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500" b="1" dirty="0" smtClean="0">
                <a:solidFill>
                  <a:srgbClr val="FF0000"/>
                </a:solidFill>
                <a:latin typeface="+mn-ea"/>
              </a:rPr>
              <a:t>CFI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）。</a:t>
            </a:r>
            <a:endParaRPr lang="en-US" altLang="zh-CN" sz="25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+mn-ea"/>
              </a:rPr>
              <a:t>研究背景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solidFill>
                  <a:srgbClr val="FF0000"/>
                </a:solidFill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进程的内存布局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操作系统每次加载进程和动态链接库时，进程和动态链接库的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基地址</a:t>
            </a:r>
            <a:r>
              <a:rPr lang="zh-CN" altLang="en-US" sz="2800" b="1" dirty="0" smtClean="0">
                <a:latin typeface="+mn-ea"/>
              </a:rPr>
              <a:t>都加载到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固定的内存地址</a:t>
            </a:r>
            <a:r>
              <a:rPr lang="zh-CN" altLang="en-US" sz="2800" b="1" dirty="0" smtClean="0">
                <a:latin typeface="+mn-ea"/>
              </a:rPr>
              <a:t>，即程序每次运行时虚拟地址空间布局都是一模一样的。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因此，攻击者能够很轻易的获知程序的整个内存布局，知道程序代码的具体地址，知道栈中数据的具体排布。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32</a:t>
            </a:r>
            <a:r>
              <a:rPr lang="zh-CN" altLang="en-US" sz="4400" dirty="0" smtClean="0"/>
              <a:t>位环境下典型内存布局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707" b="4039"/>
          <a:stretch>
            <a:fillRect/>
          </a:stretch>
        </p:blipFill>
        <p:spPr>
          <a:xfrm>
            <a:off x="2235145" y="1285860"/>
            <a:ext cx="6766011" cy="557214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114536" cy="487375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内核空间</a:t>
            </a:r>
            <a:endParaRPr lang="en-US" altLang="zh-CN" b="1" dirty="0" smtClean="0"/>
          </a:p>
          <a:p>
            <a:r>
              <a:rPr lang="zh-CN" altLang="en-US" b="1" dirty="0" smtClean="0"/>
              <a:t>栈</a:t>
            </a:r>
            <a:endParaRPr lang="en-US" altLang="zh-CN" b="1" dirty="0" smtClean="0"/>
          </a:p>
          <a:p>
            <a:r>
              <a:rPr lang="zh-CN" altLang="en-US" b="1" dirty="0" smtClean="0"/>
              <a:t>共享链接库</a:t>
            </a:r>
            <a:endParaRPr lang="en-US" altLang="zh-CN" b="1" dirty="0" smtClean="0"/>
          </a:p>
          <a:p>
            <a:r>
              <a:rPr lang="zh-CN" altLang="en-US" b="1" dirty="0" smtClean="0"/>
              <a:t>堆</a:t>
            </a:r>
            <a:endParaRPr lang="en-US" altLang="zh-CN" b="1" dirty="0" smtClean="0"/>
          </a:p>
          <a:p>
            <a:r>
              <a:rPr lang="zh-CN" altLang="en-US" b="1" dirty="0" smtClean="0"/>
              <a:t>静态数据区</a:t>
            </a:r>
            <a:endParaRPr lang="en-US" altLang="zh-CN" b="1" dirty="0" smtClean="0"/>
          </a:p>
          <a:p>
            <a:r>
              <a:rPr lang="zh-CN" altLang="en-US" b="1" dirty="0" smtClean="0"/>
              <a:t>代码区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攻击的需求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无论是代码注入攻击，还是代码复用攻击，都需要知道进程的内存布局。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代码注入攻击，需要获知函数返回地址在栈中的具体位置，还需要知道注入代码的首地址。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代码复用攻击需要知道每一个配件的具体地址。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如果进程每次运行，其内存布局是一样的。那么，只需要先运行一次程序，利用</a:t>
            </a:r>
            <a:r>
              <a:rPr lang="en-US" altLang="zh-CN" sz="2800" b="1" dirty="0" err="1" smtClean="0">
                <a:latin typeface="+mn-ea"/>
              </a:rPr>
              <a:t>gdb</a:t>
            </a:r>
            <a:r>
              <a:rPr lang="zh-CN" altLang="en-US" sz="2800" b="1" dirty="0" smtClean="0">
                <a:latin typeface="+mn-ea"/>
              </a:rPr>
              <a:t>等获得程序内存布局。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之后，就可以一直根据已知的内存布局进行攻击。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ASLR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ASLR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Address Space Layout Randomization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（地址空间布局随机化）</a:t>
            </a:r>
            <a:r>
              <a:rPr lang="zh-CN" altLang="en-US" sz="2800" b="1" dirty="0" smtClean="0">
                <a:latin typeface="+mn-ea"/>
              </a:rPr>
              <a:t>，就是将进程的内存地址空间随机化的一种方法。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ASLR</a:t>
            </a:r>
            <a:r>
              <a:rPr lang="zh-CN" altLang="en-US" sz="2800" b="1" dirty="0" smtClean="0">
                <a:latin typeface="+mn-ea"/>
              </a:rPr>
              <a:t>通过对堆、栈、共享库映射等线性内存区域布局的随机化，防止攻击者直接定位攻击代码位置，从而增加攻击者预测目的地址的难度。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ASLR</a:t>
            </a:r>
            <a:r>
              <a:rPr lang="zh-CN" altLang="en-US" sz="4400" dirty="0" smtClean="0"/>
              <a:t>的原理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ASLR</a:t>
            </a:r>
            <a:r>
              <a:rPr lang="zh-CN" altLang="en-US" sz="2800" b="1" dirty="0" smtClean="0">
                <a:latin typeface="+mn-ea"/>
              </a:rPr>
              <a:t>是一种位于操作系统的安全机制，已经被主流的操作系统实现，如</a:t>
            </a:r>
            <a:r>
              <a:rPr lang="en-US" altLang="zh-CN" sz="2800" b="1" dirty="0" smtClean="0">
                <a:latin typeface="+mn-ea"/>
              </a:rPr>
              <a:t>Linux</a:t>
            </a:r>
            <a:r>
              <a:rPr lang="zh-CN" altLang="en-US" sz="2800" b="1" dirty="0" smtClean="0">
                <a:latin typeface="+mn-ea"/>
              </a:rPr>
              <a:t>系统。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200" b="1" dirty="0" smtClean="0">
                <a:latin typeface="+mn-ea"/>
              </a:rPr>
              <a:t>通常来说，系统自动进行地址随机化的只有进程的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</a:rPr>
              <a:t>堆、栈、以及库函数</a:t>
            </a:r>
            <a:r>
              <a:rPr lang="zh-CN" altLang="en-US" sz="2200" b="1" dirty="0" smtClean="0">
                <a:latin typeface="+mn-ea"/>
              </a:rPr>
              <a:t>。</a:t>
            </a:r>
            <a:endParaRPr lang="en-US" altLang="zh-CN" sz="2200" b="1" dirty="0" smtClean="0">
              <a:latin typeface="+mn-ea"/>
            </a:endParaRPr>
          </a:p>
        </p:txBody>
      </p:sp>
      <p:pic>
        <p:nvPicPr>
          <p:cNvPr id="4" name="屏幕快照 2015-10-21 10.09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9124" y="3305371"/>
            <a:ext cx="4645702" cy="319546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28596" y="3286124"/>
            <a:ext cx="3857652" cy="32861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若要使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代码段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也进行地址随机化，在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系统中，使用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GCC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编译时需要加“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--pie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”选项。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ASLR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的开启，相同程序再次被执行后，其地址空间不会和之前的一次完全一样。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代码复用攻击的过程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构造</a:t>
            </a:r>
            <a:r>
              <a:rPr lang="zh-CN" altLang="en-US" sz="2800" b="1" dirty="0" smtClean="0">
                <a:latin typeface="+mn-ea"/>
              </a:rPr>
              <a:t>配件链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寻找合适的配件</a:t>
            </a:r>
            <a:r>
              <a:rPr lang="zh-CN" altLang="en-US" sz="2500" b="1" dirty="0" smtClean="0">
                <a:latin typeface="+mn-ea"/>
              </a:rPr>
              <a:t>。按照特定的攻击需求，从系统已有代码中寻找具有特定功能的配件。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  <a:latin typeface="+mn-ea"/>
              </a:rPr>
              <a:t>构造配件链</a:t>
            </a:r>
            <a:r>
              <a:rPr lang="zh-CN" altLang="en-US" sz="2500" b="1" dirty="0" smtClean="0">
                <a:latin typeface="+mn-ea"/>
              </a:rPr>
              <a:t>。将寻找到的配件按照一定的顺序串联起来，形成具有一定功能的配件链。</a:t>
            </a:r>
            <a:endParaRPr lang="en-US" altLang="zh-CN" sz="2500" b="1" dirty="0" smtClean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1" y="3786190"/>
            <a:ext cx="5474065" cy="301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代码段的随机化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代码段的随机化</a:t>
            </a:r>
            <a:r>
              <a:rPr lang="en-US" altLang="zh-CN" sz="2800" b="1" dirty="0" smtClean="0">
                <a:latin typeface="+mn-ea"/>
              </a:rPr>
              <a:t>PIE</a:t>
            </a:r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Position Independent Executables</a:t>
            </a:r>
            <a:r>
              <a:rPr lang="zh-CN" altLang="en-US" sz="2800" b="1" dirty="0" smtClean="0">
                <a:latin typeface="+mn-ea"/>
              </a:rPr>
              <a:t>）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代码段随机化需要在编译的时候开启</a:t>
            </a:r>
            <a:r>
              <a:rPr lang="en-US" altLang="zh-CN" sz="2800" b="1" dirty="0" smtClean="0">
                <a:latin typeface="+mn-ea"/>
              </a:rPr>
              <a:t>PIE</a:t>
            </a:r>
            <a:r>
              <a:rPr lang="zh-CN" altLang="en-US" sz="2800" b="1" dirty="0" smtClean="0">
                <a:latin typeface="+mn-ea"/>
              </a:rPr>
              <a:t>选项，将程序编译成位置无关代码，并链接为</a:t>
            </a:r>
            <a:r>
              <a:rPr lang="en-US" altLang="zh-CN" sz="2800" b="1" dirty="0" smtClean="0">
                <a:latin typeface="+mn-ea"/>
              </a:rPr>
              <a:t>ELF</a:t>
            </a:r>
            <a:r>
              <a:rPr lang="zh-CN" altLang="en-US" sz="2800" b="1" dirty="0" smtClean="0">
                <a:latin typeface="+mn-ea"/>
              </a:rPr>
              <a:t>共享对象，使其每次加载的时候地址都不一样。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err="1" smtClean="0">
                <a:solidFill>
                  <a:srgbClr val="FF0000"/>
                </a:solidFill>
              </a:rPr>
              <a:t>gcc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 –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fpie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 –pie –o hello 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hello.c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800" b="1" dirty="0" smtClean="0"/>
              <a:t>-</a:t>
            </a:r>
            <a:r>
              <a:rPr lang="en-US" altLang="zh-CN" sz="2800" b="1" dirty="0" err="1" smtClean="0"/>
              <a:t>fpie</a:t>
            </a:r>
            <a:r>
              <a:rPr lang="zh-CN" altLang="en-US" sz="2800" b="1" dirty="0" smtClean="0"/>
              <a:t>选项在编译时使用</a:t>
            </a:r>
            <a:endParaRPr lang="en-US" altLang="zh-CN" sz="2800" b="1" dirty="0" smtClean="0"/>
          </a:p>
          <a:p>
            <a:pPr lvl="1"/>
            <a:r>
              <a:rPr lang="en-US" altLang="zh-CN" sz="2800" b="1" dirty="0" smtClean="0"/>
              <a:t>-pie</a:t>
            </a:r>
            <a:r>
              <a:rPr lang="zh-CN" altLang="en-US" sz="2800" b="1" dirty="0" smtClean="0"/>
              <a:t>选项在链接</a:t>
            </a:r>
            <a:r>
              <a:rPr lang="en-US" altLang="zh-CN" sz="2800" b="1" dirty="0" smtClean="0"/>
              <a:t>ld</a:t>
            </a:r>
            <a:r>
              <a:rPr lang="zh-CN" altLang="en-US" sz="2800" b="1" dirty="0" smtClean="0"/>
              <a:t>时使用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PaX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ASLR</a:t>
            </a:r>
            <a:r>
              <a:rPr lang="zh-CN" altLang="en-US" sz="4400" dirty="0" smtClean="0"/>
              <a:t>的一个实例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操作系统的一组安全补丁，其中就包含了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ASLR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的实现。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将用户内存地址空间分为三个部分：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executable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mapped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，每个区域在映射的时候偏移一个随机变量。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Executable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16bit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随机化（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X86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Program code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uninitialized data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initialized data</a:t>
            </a: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Mapped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16bit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随机化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dynamic libraries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thread stacks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shared memory</a:t>
            </a: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24bit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随机化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Main user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PaX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ASLR</a:t>
            </a:r>
            <a:r>
              <a:rPr lang="zh-CN" altLang="en-US" sz="4400" dirty="0" smtClean="0"/>
              <a:t>的一个实例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用户栈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地址随机化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内核创建进程时会调用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execve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系统调用，此时便会创建用户栈，通常情况下用户栈映射的虚拟地址是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0xBFFFFFFF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则为其产生一个随机的基地址。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同时随机化其分配的区间长度。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PaX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ASLR</a:t>
            </a:r>
            <a:r>
              <a:rPr lang="zh-CN" altLang="en-US" sz="4400" dirty="0" smtClean="0"/>
              <a:t>的一个实例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内核栈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地址随机化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为每个进程分配内核栈，当系统调用、中断和异常陷入内核时使用。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随机化每个进程的内核栈指针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5bit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随机化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每次系统调用随机化都不同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用户栈只在进程第一次被调用时随机化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PaX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ASLR</a:t>
            </a:r>
            <a:r>
              <a:rPr lang="zh-CN" altLang="en-US" sz="4400" dirty="0" smtClean="0"/>
              <a:t>的一个实例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mmap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随机化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，即堆空间的随机化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为每个进程分配堆空间时会调用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do_mmap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函数，其会在进程非映射区寻找第一个足够大的区间分配给该进程。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在其寻找新区间之前在其所要分配的基地址上加入了一个随机变量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delta_mmap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16bit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随机化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PaX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ASLR</a:t>
            </a:r>
            <a:r>
              <a:rPr lang="zh-CN" altLang="en-US" sz="4400" dirty="0" smtClean="0"/>
              <a:t>的一个实例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可执行区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随机化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将每个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ELF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二进制文件的映射区间随机化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若是二进制文件被链接时设置了其固定的加载地址，省略了其可重定位信息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500" b="1" dirty="0" err="1" smtClean="0">
                <a:latin typeface="Times New Roman" pitchFamily="18" charset="0"/>
                <a:cs typeface="Times New Roman" pitchFamily="18" charset="0"/>
              </a:rPr>
              <a:t>PaX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将该二进制文件映射到固定区，但将其属性设为不可执行，并随机创建了一份可执行的拷贝镜像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访问固定映射区时会产生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page fault</a:t>
            </a: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若是安全的，则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page handler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会将其重定向到那份拷贝的镜像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ASLR</a:t>
            </a:r>
            <a:r>
              <a:rPr lang="zh-CN" altLang="en-US" sz="4400" dirty="0" smtClean="0"/>
              <a:t>的分析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优点：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500" b="1" dirty="0" smtClean="0">
                <a:latin typeface="+mn-ea"/>
              </a:rPr>
              <a:t>简单有效，损耗很小，防御效果不错</a:t>
            </a:r>
            <a:endParaRPr lang="en-US" altLang="zh-CN" sz="25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缺点：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只在进程加载时进行一次随机化，之后整个程序运行过程，内存空间排布保持不变，容易被内存信息泄露破解。</a:t>
            </a:r>
            <a:endParaRPr lang="en-US" altLang="zh-CN" sz="2500" b="1" dirty="0" smtClean="0">
              <a:latin typeface="+mn-ea"/>
            </a:endParaRPr>
          </a:p>
          <a:p>
            <a:pPr lvl="1"/>
            <a:r>
              <a:rPr lang="en-US" altLang="zh-CN" sz="2500" b="1" dirty="0" smtClean="0">
                <a:latin typeface="+mn-ea"/>
              </a:rPr>
              <a:t>ASLR</a:t>
            </a:r>
            <a:r>
              <a:rPr lang="zh-CN" altLang="en-US" sz="2500" b="1" dirty="0" smtClean="0">
                <a:latin typeface="+mn-ea"/>
              </a:rPr>
              <a:t>只随机化了整个</a:t>
            </a:r>
            <a:r>
              <a:rPr lang="en-US" altLang="zh-CN" sz="2500" b="1" dirty="0" smtClean="0">
                <a:latin typeface="+mn-ea"/>
              </a:rPr>
              <a:t>segment</a:t>
            </a:r>
            <a:r>
              <a:rPr lang="zh-CN" altLang="en-US" sz="2500" b="1" dirty="0" smtClean="0">
                <a:latin typeface="+mn-ea"/>
              </a:rPr>
              <a:t>的基地址，它们内部的相对位置却没有变，攻击者可以通过一个已知地址信息推导出</a:t>
            </a:r>
            <a:r>
              <a:rPr lang="en-US" altLang="zh-CN" sz="2500" b="1" dirty="0" smtClean="0">
                <a:latin typeface="+mn-ea"/>
              </a:rPr>
              <a:t>segment</a:t>
            </a:r>
            <a:r>
              <a:rPr lang="zh-CN" altLang="en-US" sz="2500" b="1" dirty="0" smtClean="0">
                <a:latin typeface="+mn-ea"/>
              </a:rPr>
              <a:t>中其他信息。</a:t>
            </a:r>
            <a:endParaRPr lang="en-US" altLang="zh-CN" sz="25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ASLR</a:t>
            </a:r>
            <a:r>
              <a:rPr lang="zh-CN" altLang="en-US" sz="4400" dirty="0" smtClean="0"/>
              <a:t>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本节介绍的</a:t>
            </a:r>
            <a:r>
              <a:rPr lang="en-US" altLang="zh-CN" sz="2800" b="1" dirty="0" smtClean="0">
                <a:latin typeface="+mn-ea"/>
              </a:rPr>
              <a:t>ASLR</a:t>
            </a:r>
            <a:r>
              <a:rPr lang="zh-CN" altLang="en-US" sz="2800" b="1" dirty="0" smtClean="0">
                <a:latin typeface="+mn-ea"/>
              </a:rPr>
              <a:t>是最经典的最基本的随机化方法，由于原理简单、防御效果好，已经被主流操作系统所采用。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目前，随机化防御方法仍然是目前热门的研究方向之一。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围绕破解或增强随机化防御方法的研究有很多，下一讲会进一步介绍。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>
                <a:latin typeface="+mn-ea"/>
              </a:rPr>
              <a:t>研究背景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代码复用攻击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ret2libc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ROP</a:t>
            </a:r>
          </a:p>
          <a:p>
            <a:pPr lvl="1"/>
            <a:r>
              <a:rPr lang="en-US" altLang="zh-CN" sz="2900" b="1" dirty="0" smtClean="0">
                <a:latin typeface="+mn-ea"/>
              </a:rPr>
              <a:t>JOP</a:t>
            </a:r>
            <a:endParaRPr lang="en-US" altLang="zh-CN" sz="2900" b="1" dirty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对代码复用攻击的防御</a:t>
            </a:r>
            <a:endParaRPr lang="en-US" altLang="zh-CN" sz="3200" b="1" dirty="0" smtClean="0">
              <a:latin typeface="+mn-ea"/>
            </a:endParaRPr>
          </a:p>
          <a:p>
            <a:pPr lvl="1"/>
            <a:r>
              <a:rPr lang="en-US" altLang="zh-CN" sz="2900" b="1" dirty="0" smtClean="0">
                <a:latin typeface="+mn-ea"/>
              </a:rPr>
              <a:t>ASLR</a:t>
            </a:r>
          </a:p>
          <a:p>
            <a:pPr lvl="1"/>
            <a:r>
              <a:rPr lang="en-US" altLang="zh-CN" sz="2900" b="1" dirty="0" smtClean="0">
                <a:solidFill>
                  <a:srgbClr val="FF0000"/>
                </a:solidFill>
                <a:latin typeface="+mn-ea"/>
              </a:rPr>
              <a:t>CFI</a:t>
            </a:r>
          </a:p>
          <a:p>
            <a:r>
              <a:rPr lang="zh-CN" altLang="en-US" sz="3200" b="1" dirty="0" smtClean="0">
                <a:latin typeface="+mn-ea"/>
              </a:rPr>
              <a:t>总结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异常行为检测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前提：代码复用攻击和正常程序的执行过程差别很大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问题：</a:t>
            </a:r>
            <a:r>
              <a:rPr lang="zh-CN" altLang="en-US" sz="2800" b="1" dirty="0" smtClean="0">
                <a:latin typeface="+mn-ea"/>
              </a:rPr>
              <a:t>代码复用攻击和正常程序执行有哪些非常明显的差别？</a:t>
            </a:r>
            <a:endParaRPr lang="en-US" altLang="zh-CN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15212</TotalTime>
  <Words>6767</Words>
  <Application>Microsoft Office PowerPoint</Application>
  <PresentationFormat>全屏显示(4:3)</PresentationFormat>
  <Paragraphs>760</Paragraphs>
  <Slides>113</Slides>
  <Notes>94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14" baseType="lpstr">
      <vt:lpstr>凸显</vt:lpstr>
      <vt:lpstr>代码复用攻击及防御介绍</vt:lpstr>
      <vt:lpstr>主要内容</vt:lpstr>
      <vt:lpstr>主要内容</vt:lpstr>
      <vt:lpstr>研究背景</vt:lpstr>
      <vt:lpstr>代码复用攻击的原理</vt:lpstr>
      <vt:lpstr>配件</vt:lpstr>
      <vt:lpstr>配件链</vt:lpstr>
      <vt:lpstr>代码复用攻击的过程</vt:lpstr>
      <vt:lpstr>代码复用攻击的过程</vt:lpstr>
      <vt:lpstr>代码复用攻击的过程</vt:lpstr>
      <vt:lpstr>代码复用攻击和代码注入攻击的比较</vt:lpstr>
      <vt:lpstr>代码复用攻击的分析</vt:lpstr>
      <vt:lpstr>代码复用攻击的分析</vt:lpstr>
      <vt:lpstr>代码复用攻击的分析</vt:lpstr>
      <vt:lpstr>代码复用攻击的实现</vt:lpstr>
      <vt:lpstr>代码复用攻击分类</vt:lpstr>
      <vt:lpstr>经典代码复用攻击分类</vt:lpstr>
      <vt:lpstr>主要内容</vt:lpstr>
      <vt:lpstr>ret2libc简介</vt:lpstr>
      <vt:lpstr>ret2libc的原理</vt:lpstr>
      <vt:lpstr>ret2libc的原理</vt:lpstr>
      <vt:lpstr>ret2libc的原理</vt:lpstr>
      <vt:lpstr>ret2libc的原理</vt:lpstr>
      <vt:lpstr>ret2libc攻击示例</vt:lpstr>
      <vt:lpstr>ret2libc攻击示例</vt:lpstr>
      <vt:lpstr>ret2libc攻击示例</vt:lpstr>
      <vt:lpstr>ret2libc攻击示例</vt:lpstr>
      <vt:lpstr>ret2libc攻击的缺陷</vt:lpstr>
      <vt:lpstr>GOT和PLT</vt:lpstr>
      <vt:lpstr>GOT和PLT</vt:lpstr>
      <vt:lpstr>GOT和PLT</vt:lpstr>
      <vt:lpstr>GOT和PLT</vt:lpstr>
      <vt:lpstr>ret2plt攻击</vt:lpstr>
      <vt:lpstr>Ret2plt攻击－一个攻击实例</vt:lpstr>
      <vt:lpstr>Ret2plt攻击－一个攻击实例</vt:lpstr>
      <vt:lpstr>Ret2plt攻击－一个攻击实例</vt:lpstr>
      <vt:lpstr>Ret2plt攻击－一个攻击实例</vt:lpstr>
      <vt:lpstr>Ret2plt攻击－一个攻击实例</vt:lpstr>
      <vt:lpstr>ret2libc攻击小结</vt:lpstr>
      <vt:lpstr>ret2libc攻击小结</vt:lpstr>
      <vt:lpstr>主要内容</vt:lpstr>
      <vt:lpstr>ROP简介</vt:lpstr>
      <vt:lpstr>ROP的原理</vt:lpstr>
      <vt:lpstr>ROP的原理</vt:lpstr>
      <vt:lpstr>ret的作用</vt:lpstr>
      <vt:lpstr>ret的作用</vt:lpstr>
      <vt:lpstr>ret的作用</vt:lpstr>
      <vt:lpstr>ROP攻击的分析</vt:lpstr>
      <vt:lpstr>ROP攻击－一个攻击实例</vt:lpstr>
      <vt:lpstr>ROP攻击－一个攻击实例</vt:lpstr>
      <vt:lpstr>ROP攻击－一个攻击实例</vt:lpstr>
      <vt:lpstr>ROP攻击－一个攻击实例</vt:lpstr>
      <vt:lpstr>ROP攻击－一个攻击实例</vt:lpstr>
      <vt:lpstr>ROP攻击－一个攻击实例</vt:lpstr>
      <vt:lpstr>ROP攻击小结</vt:lpstr>
      <vt:lpstr>主要内容</vt:lpstr>
      <vt:lpstr>JOP简介</vt:lpstr>
      <vt:lpstr>JOP的原理</vt:lpstr>
      <vt:lpstr>JOP的配件</vt:lpstr>
      <vt:lpstr>JOP的配件分类</vt:lpstr>
      <vt:lpstr>JOP的调度配件</vt:lpstr>
      <vt:lpstr>JOP的调度配件</vt:lpstr>
      <vt:lpstr>JOP的配件调度表</vt:lpstr>
      <vt:lpstr>JOP的攻击过程</vt:lpstr>
      <vt:lpstr>JOP的攻击过程</vt:lpstr>
      <vt:lpstr>JOP分析</vt:lpstr>
      <vt:lpstr>JOP攻击示例</vt:lpstr>
      <vt:lpstr>JOP攻击示例</vt:lpstr>
      <vt:lpstr>JOP攻击示例</vt:lpstr>
      <vt:lpstr>JOP攻击示例</vt:lpstr>
      <vt:lpstr>JOP攻击实例</vt:lpstr>
      <vt:lpstr>JOP攻击实例</vt:lpstr>
      <vt:lpstr>JOP攻击实例</vt:lpstr>
      <vt:lpstr>JOP攻击实例</vt:lpstr>
      <vt:lpstr>JOP攻击实例</vt:lpstr>
      <vt:lpstr>JOP攻击实例</vt:lpstr>
      <vt:lpstr>JOP攻击实例</vt:lpstr>
      <vt:lpstr>JOP攻击小结</vt:lpstr>
      <vt:lpstr>代码复用攻击小结</vt:lpstr>
      <vt:lpstr>主要内容</vt:lpstr>
      <vt:lpstr>代码复用攻击的特征</vt:lpstr>
      <vt:lpstr>代码复用攻击的防御</vt:lpstr>
      <vt:lpstr>代码复用攻击的防御</vt:lpstr>
      <vt:lpstr>主要内容</vt:lpstr>
      <vt:lpstr>进程的内存布局</vt:lpstr>
      <vt:lpstr>32位环境下典型内存布局</vt:lpstr>
      <vt:lpstr>攻击的需求</vt:lpstr>
      <vt:lpstr>ASLR的原理</vt:lpstr>
      <vt:lpstr>ASLR的原理</vt:lpstr>
      <vt:lpstr>代码段的随机化</vt:lpstr>
      <vt:lpstr>PaX：ASLR的一个实例</vt:lpstr>
      <vt:lpstr>PaX：ASLR的一个实例</vt:lpstr>
      <vt:lpstr>PaX：ASLR的一个实例</vt:lpstr>
      <vt:lpstr>PaX：ASLR的一个实例</vt:lpstr>
      <vt:lpstr>PaX：ASLR的一个实例</vt:lpstr>
      <vt:lpstr>ASLR的分析</vt:lpstr>
      <vt:lpstr>ASLR小结</vt:lpstr>
      <vt:lpstr>主要内容</vt:lpstr>
      <vt:lpstr>异常行为检测</vt:lpstr>
      <vt:lpstr>CFI的原理</vt:lpstr>
      <vt:lpstr>CFI的实现</vt:lpstr>
      <vt:lpstr>CFI的作用</vt:lpstr>
      <vt:lpstr>静态分析</vt:lpstr>
      <vt:lpstr>静态分析</vt:lpstr>
      <vt:lpstr>插桩</vt:lpstr>
      <vt:lpstr>CFI: Example of Instrumentation</vt:lpstr>
      <vt:lpstr>CFI分析</vt:lpstr>
      <vt:lpstr>CFI分析</vt:lpstr>
      <vt:lpstr>CFI小结</vt:lpstr>
      <vt:lpstr>主要内容</vt:lpstr>
      <vt:lpstr>总结</vt:lpstr>
      <vt:lpstr>总结</vt:lpstr>
      <vt:lpstr>作业：经典论文阅读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549</cp:revision>
  <dcterms:created xsi:type="dcterms:W3CDTF">2016-12-26T02:59:20Z</dcterms:created>
  <dcterms:modified xsi:type="dcterms:W3CDTF">2018-04-09T03:19:16Z</dcterms:modified>
</cp:coreProperties>
</file>