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17"/>
  </p:notesMasterIdLst>
  <p:sldIdLst>
    <p:sldId id="256" r:id="rId2"/>
    <p:sldId id="471" r:id="rId3"/>
    <p:sldId id="386" r:id="rId4"/>
    <p:sldId id="601" r:id="rId5"/>
    <p:sldId id="472" r:id="rId6"/>
    <p:sldId id="387" r:id="rId7"/>
    <p:sldId id="473" r:id="rId8"/>
    <p:sldId id="389" r:id="rId9"/>
    <p:sldId id="474" r:id="rId10"/>
    <p:sldId id="475" r:id="rId11"/>
    <p:sldId id="393" r:id="rId12"/>
    <p:sldId id="498" r:id="rId13"/>
    <p:sldId id="480" r:id="rId14"/>
    <p:sldId id="481" r:id="rId15"/>
    <p:sldId id="395" r:id="rId16"/>
    <p:sldId id="501" r:id="rId17"/>
    <p:sldId id="500" r:id="rId18"/>
    <p:sldId id="561" r:id="rId19"/>
    <p:sldId id="562" r:id="rId20"/>
    <p:sldId id="503" r:id="rId21"/>
    <p:sldId id="396" r:id="rId22"/>
    <p:sldId id="563" r:id="rId23"/>
    <p:sldId id="504" r:id="rId24"/>
    <p:sldId id="505" r:id="rId25"/>
    <p:sldId id="564" r:id="rId26"/>
    <p:sldId id="506" r:id="rId27"/>
    <p:sldId id="502" r:id="rId28"/>
    <p:sldId id="507" r:id="rId29"/>
    <p:sldId id="397" r:id="rId30"/>
    <p:sldId id="499" r:id="rId31"/>
    <p:sldId id="398" r:id="rId32"/>
    <p:sldId id="399" r:id="rId33"/>
    <p:sldId id="483" r:id="rId34"/>
    <p:sldId id="482" r:id="rId35"/>
    <p:sldId id="484" r:id="rId36"/>
    <p:sldId id="508" r:id="rId37"/>
    <p:sldId id="492" r:id="rId38"/>
    <p:sldId id="493" r:id="rId39"/>
    <p:sldId id="494" r:id="rId40"/>
    <p:sldId id="496" r:id="rId41"/>
    <p:sldId id="497" r:id="rId42"/>
    <p:sldId id="597" r:id="rId43"/>
    <p:sldId id="409" r:id="rId44"/>
    <p:sldId id="489" r:id="rId45"/>
    <p:sldId id="490" r:id="rId46"/>
    <p:sldId id="598" r:id="rId47"/>
    <p:sldId id="510" r:id="rId48"/>
    <p:sldId id="448" r:id="rId49"/>
    <p:sldId id="535" r:id="rId50"/>
    <p:sldId id="599" r:id="rId51"/>
    <p:sldId id="539" r:id="rId52"/>
    <p:sldId id="545" r:id="rId53"/>
    <p:sldId id="547" r:id="rId54"/>
    <p:sldId id="546" r:id="rId55"/>
    <p:sldId id="536" r:id="rId56"/>
    <p:sldId id="549" r:id="rId57"/>
    <p:sldId id="550" r:id="rId58"/>
    <p:sldId id="552" r:id="rId59"/>
    <p:sldId id="544" r:id="rId60"/>
    <p:sldId id="553" r:id="rId61"/>
    <p:sldId id="554" r:id="rId62"/>
    <p:sldId id="555" r:id="rId63"/>
    <p:sldId id="543" r:id="rId64"/>
    <p:sldId id="511" r:id="rId65"/>
    <p:sldId id="512" r:id="rId66"/>
    <p:sldId id="525" r:id="rId67"/>
    <p:sldId id="533" r:id="rId68"/>
    <p:sldId id="513" r:id="rId69"/>
    <p:sldId id="514" r:id="rId70"/>
    <p:sldId id="515" r:id="rId71"/>
    <p:sldId id="516" r:id="rId72"/>
    <p:sldId id="524" r:id="rId73"/>
    <p:sldId id="517" r:id="rId74"/>
    <p:sldId id="518" r:id="rId75"/>
    <p:sldId id="600" r:id="rId76"/>
    <p:sldId id="520" r:id="rId77"/>
    <p:sldId id="450" r:id="rId78"/>
    <p:sldId id="571" r:id="rId79"/>
    <p:sldId id="521" r:id="rId80"/>
    <p:sldId id="523" r:id="rId81"/>
    <p:sldId id="591" r:id="rId82"/>
    <p:sldId id="592" r:id="rId83"/>
    <p:sldId id="556" r:id="rId84"/>
    <p:sldId id="589" r:id="rId85"/>
    <p:sldId id="588" r:id="rId86"/>
    <p:sldId id="590" r:id="rId87"/>
    <p:sldId id="575" r:id="rId88"/>
    <p:sldId id="594" r:id="rId89"/>
    <p:sldId id="595" r:id="rId90"/>
    <p:sldId id="581" r:id="rId91"/>
    <p:sldId id="558" r:id="rId92"/>
    <p:sldId id="580" r:id="rId93"/>
    <p:sldId id="566" r:id="rId94"/>
    <p:sldId id="572" r:id="rId95"/>
    <p:sldId id="567" r:id="rId96"/>
    <p:sldId id="568" r:id="rId97"/>
    <p:sldId id="570" r:id="rId98"/>
    <p:sldId id="460" r:id="rId99"/>
    <p:sldId id="532" r:id="rId100"/>
    <p:sldId id="526" r:id="rId101"/>
    <p:sldId id="527" r:id="rId102"/>
    <p:sldId id="529" r:id="rId103"/>
    <p:sldId id="585" r:id="rId104"/>
    <p:sldId id="586" r:id="rId105"/>
    <p:sldId id="559" r:id="rId106"/>
    <p:sldId id="582" r:id="rId107"/>
    <p:sldId id="560" r:id="rId108"/>
    <p:sldId id="587" r:id="rId109"/>
    <p:sldId id="583" r:id="rId110"/>
    <p:sldId id="596" r:id="rId111"/>
    <p:sldId id="584" r:id="rId112"/>
    <p:sldId id="461" r:id="rId113"/>
    <p:sldId id="528" r:id="rId114"/>
    <p:sldId id="531" r:id="rId115"/>
    <p:sldId id="530" r:id="rId1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978"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03B31-C064-485D-B249-F74BEDCAC960}" type="datetimeFigureOut">
              <a:rPr lang="zh-CN" altLang="en-US" smtClean="0"/>
              <a:pPr/>
              <a:t>2017/4/12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3F6C6D-EA6D-436E-9CDB-BF9647E972B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106</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107</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108</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109</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110</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111</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112</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113</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114</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115</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12</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13</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14</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15</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16</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17</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18</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19</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20</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21</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22</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23</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24</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25</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26</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27</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28</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29</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30</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31</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32</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33</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34</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35</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36</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37</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38</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39</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40</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41</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42</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44</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45</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48</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49</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50</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51</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52</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53</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54</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55</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56</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57</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58</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59</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60</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61</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62</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63</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64</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65</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66</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67</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68</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69</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70</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71</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72</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73</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74</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75</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76</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77</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78</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79</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80</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81</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82</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83</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85</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86</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88</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89</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90</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91</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92</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93</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94</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95</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96</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97</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98</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99</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100</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101</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102</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103</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104</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105</a:t>
            </a:fld>
            <a:endParaRPr lang="zh-CN" altLang="en-US"/>
          </a:p>
        </p:txBody>
      </p:sp>
    </p:spTree>
    <p:extLst>
      <p:ext uri="{BB962C8B-B14F-4D97-AF65-F5344CB8AC3E}">
        <p14:creationId xmlns:p14="http://schemas.microsoft.com/office/powerpoint/2010/main" xmlns="" val="349217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26D587FD-93FA-4A47-840B-31F7188D0E1F}" type="datetimeFigureOut">
              <a:rPr lang="zh-CN" altLang="en-US" smtClean="0"/>
              <a:pPr/>
              <a:t>2017/4/12</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F52F9E6-4838-4EC6-BBFA-81038A42BFA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D587FD-93FA-4A47-840B-31F7188D0E1F}" type="datetimeFigureOut">
              <a:rPr lang="zh-CN" altLang="en-US" smtClean="0"/>
              <a:pPr/>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D587FD-93FA-4A47-840B-31F7188D0E1F}" type="datetimeFigureOut">
              <a:rPr lang="zh-CN" altLang="en-US" smtClean="0"/>
              <a:pPr/>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26D587FD-93FA-4A47-840B-31F7188D0E1F}" type="datetimeFigureOut">
              <a:rPr lang="zh-CN" altLang="en-US" smtClean="0"/>
              <a:pPr/>
              <a:t>2017/4/12</a:t>
            </a:fld>
            <a:endParaRPr lang="zh-CN" altLang="en-US"/>
          </a:p>
        </p:txBody>
      </p:sp>
      <p:sp>
        <p:nvSpPr>
          <p:cNvPr id="9" name="灯片编号占位符 8"/>
          <p:cNvSpPr>
            <a:spLocks noGrp="1"/>
          </p:cNvSpPr>
          <p:nvPr>
            <p:ph type="sldNum" sz="quarter" idx="15"/>
          </p:nvPr>
        </p:nvSpPr>
        <p:spPr/>
        <p:txBody>
          <a:bodyPr rtlCol="0"/>
          <a:lstStyle/>
          <a:p>
            <a:fld id="{0F52F9E6-4838-4EC6-BBFA-81038A42BFAE}"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26D587FD-93FA-4A47-840B-31F7188D0E1F}" type="datetimeFigureOut">
              <a:rPr lang="zh-CN" altLang="en-US" smtClean="0"/>
              <a:pPr/>
              <a:t>2017/4/12</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F52F9E6-4838-4EC6-BBFA-81038A42BFAE}"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26D587FD-93FA-4A47-840B-31F7188D0E1F}" type="datetimeFigureOut">
              <a:rPr lang="zh-CN" altLang="en-US" smtClean="0"/>
              <a:pPr/>
              <a:t>2017/4/12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52F9E6-4838-4EC6-BBFA-81038A42BFAE}"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26D587FD-93FA-4A47-840B-31F7188D0E1F}" type="datetimeFigureOut">
              <a:rPr lang="zh-CN" altLang="en-US" smtClean="0"/>
              <a:pPr/>
              <a:t>2017/4/12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52F9E6-4838-4EC6-BBFA-81038A42BFAE}"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26D587FD-93FA-4A47-840B-31F7188D0E1F}" type="datetimeFigureOut">
              <a:rPr lang="zh-CN" altLang="en-US" smtClean="0"/>
              <a:pPr/>
              <a:t>2017/4/12</a:t>
            </a:fld>
            <a:endParaRPr lang="zh-CN" altLang="en-US"/>
          </a:p>
        </p:txBody>
      </p:sp>
      <p:sp>
        <p:nvSpPr>
          <p:cNvPr id="7" name="灯片编号占位符 6"/>
          <p:cNvSpPr>
            <a:spLocks noGrp="1"/>
          </p:cNvSpPr>
          <p:nvPr>
            <p:ph type="sldNum" sz="quarter" idx="11"/>
          </p:nvPr>
        </p:nvSpPr>
        <p:spPr/>
        <p:txBody>
          <a:bodyPr rtlCol="0"/>
          <a:lstStyle/>
          <a:p>
            <a:fld id="{0F52F9E6-4838-4EC6-BBFA-81038A42BFAE}"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D587FD-93FA-4A47-840B-31F7188D0E1F}" type="datetimeFigureOut">
              <a:rPr lang="zh-CN" altLang="en-US" smtClean="0"/>
              <a:pPr/>
              <a:t>2017/4/12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26D587FD-93FA-4A47-840B-31F7188D0E1F}" type="datetimeFigureOut">
              <a:rPr lang="zh-CN" altLang="en-US" smtClean="0"/>
              <a:pPr/>
              <a:t>2017/4/12</a:t>
            </a:fld>
            <a:endParaRPr lang="zh-CN" altLang="en-US"/>
          </a:p>
        </p:txBody>
      </p:sp>
      <p:sp>
        <p:nvSpPr>
          <p:cNvPr id="22" name="灯片编号占位符 21"/>
          <p:cNvSpPr>
            <a:spLocks noGrp="1"/>
          </p:cNvSpPr>
          <p:nvPr>
            <p:ph type="sldNum" sz="quarter" idx="15"/>
          </p:nvPr>
        </p:nvSpPr>
        <p:spPr/>
        <p:txBody>
          <a:bodyPr rtlCol="0"/>
          <a:lstStyle/>
          <a:p>
            <a:fld id="{0F52F9E6-4838-4EC6-BBFA-81038A42BFAE}"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26D587FD-93FA-4A47-840B-31F7188D0E1F}" type="datetimeFigureOut">
              <a:rPr lang="zh-CN" altLang="en-US" smtClean="0"/>
              <a:pPr/>
              <a:t>2017/4/12</a:t>
            </a:fld>
            <a:endParaRPr lang="zh-CN" altLang="en-US"/>
          </a:p>
        </p:txBody>
      </p:sp>
      <p:sp>
        <p:nvSpPr>
          <p:cNvPr id="18" name="灯片编号占位符 17"/>
          <p:cNvSpPr>
            <a:spLocks noGrp="1"/>
          </p:cNvSpPr>
          <p:nvPr>
            <p:ph type="sldNum" sz="quarter" idx="11"/>
          </p:nvPr>
        </p:nvSpPr>
        <p:spPr/>
        <p:txBody>
          <a:bodyPr rtlCol="0"/>
          <a:lstStyle/>
          <a:p>
            <a:fld id="{0F52F9E6-4838-4EC6-BBFA-81038A42BFAE}"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6D587FD-93FA-4A47-840B-31F7188D0E1F}" type="datetimeFigureOut">
              <a:rPr lang="zh-CN" altLang="en-US" smtClean="0"/>
              <a:pPr/>
              <a:t>2017/4/12</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52F9E6-4838-4EC6-BBFA-81038A42B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14546" y="1142984"/>
            <a:ext cx="6172200" cy="2928958"/>
          </a:xfrm>
        </p:spPr>
        <p:txBody>
          <a:bodyPr>
            <a:noAutofit/>
          </a:bodyPr>
          <a:lstStyle/>
          <a:p>
            <a:pPr algn="ctr"/>
            <a:r>
              <a:rPr lang="zh-CN" altLang="en-US" sz="7200" dirty="0" smtClean="0"/>
              <a:t>新型代码复用攻击及防御</a:t>
            </a:r>
            <a:endParaRPr lang="zh-CN" altLang="en-US" sz="7200" dirty="0"/>
          </a:p>
        </p:txBody>
      </p:sp>
      <p:sp>
        <p:nvSpPr>
          <p:cNvPr id="3" name="副标题 2"/>
          <p:cNvSpPr>
            <a:spLocks noGrp="1"/>
          </p:cNvSpPr>
          <p:nvPr>
            <p:ph type="subTitle" idx="1"/>
          </p:nvPr>
        </p:nvSpPr>
        <p:spPr>
          <a:xfrm>
            <a:off x="2214546" y="5286388"/>
            <a:ext cx="6172200" cy="871534"/>
          </a:xfrm>
        </p:spPr>
        <p:txBody>
          <a:bodyPr>
            <a:noAutofit/>
          </a:bodyPr>
          <a:lstStyle/>
          <a:p>
            <a:pPr algn="ctr"/>
            <a:r>
              <a:rPr lang="zh-CN" altLang="en-US" sz="3200" dirty="0" smtClean="0"/>
              <a:t>中国科学院 信息工程研究所</a:t>
            </a:r>
            <a:endParaRPr lang="zh-CN" altLang="en-US" sz="3200" dirty="0"/>
          </a:p>
        </p:txBody>
      </p:sp>
      <p:sp>
        <p:nvSpPr>
          <p:cNvPr id="4" name="副标题 2"/>
          <p:cNvSpPr txBox="1">
            <a:spLocks/>
          </p:cNvSpPr>
          <p:nvPr/>
        </p:nvSpPr>
        <p:spPr>
          <a:xfrm>
            <a:off x="2357422" y="4357694"/>
            <a:ext cx="5886448" cy="785818"/>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zh-CN" altLang="en-US" sz="4000" b="1" dirty="0">
                <a:solidFill>
                  <a:schemeClr val="tx2"/>
                </a:solidFill>
              </a:rPr>
              <a:t>陈李维</a:t>
            </a: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程序行为特征分析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代码复用攻击</a:t>
            </a:r>
            <a:endParaRPr lang="en-US" altLang="zh-CN" sz="2800" b="1" dirty="0" smtClean="0">
              <a:latin typeface="+mn-ea"/>
            </a:endParaRPr>
          </a:p>
          <a:p>
            <a:pPr lvl="1"/>
            <a:r>
              <a:rPr lang="zh-CN" altLang="en-US" sz="2500" b="1" dirty="0" smtClean="0">
                <a:solidFill>
                  <a:srgbClr val="FF0000"/>
                </a:solidFill>
                <a:latin typeface="+mn-ea"/>
              </a:rPr>
              <a:t>配件长度很短</a:t>
            </a:r>
            <a:r>
              <a:rPr lang="zh-CN" altLang="en-US" sz="2500" b="1" dirty="0" smtClean="0">
                <a:latin typeface="+mn-ea"/>
              </a:rPr>
              <a:t>，也就是说</a:t>
            </a:r>
            <a:r>
              <a:rPr lang="zh-CN" altLang="en-US" sz="2500" b="1" dirty="0" smtClean="0">
                <a:solidFill>
                  <a:srgbClr val="FF0000"/>
                </a:solidFill>
                <a:latin typeface="+mn-ea"/>
              </a:rPr>
              <a:t>间接跳转指令频率很高</a:t>
            </a:r>
            <a:r>
              <a:rPr lang="zh-CN" altLang="en-US" sz="2500" b="1" dirty="0" smtClean="0">
                <a:latin typeface="+mn-ea"/>
              </a:rPr>
              <a:t>，以上两种说法</a:t>
            </a:r>
            <a:r>
              <a:rPr lang="zh-CN" altLang="en-US" sz="2500" b="1" dirty="0" smtClean="0">
                <a:solidFill>
                  <a:srgbClr val="FF0000"/>
                </a:solidFill>
                <a:latin typeface="+mn-ea"/>
              </a:rPr>
              <a:t>等价</a:t>
            </a:r>
            <a:endParaRPr lang="en-US" altLang="zh-CN" sz="2500" b="1" dirty="0" smtClean="0">
              <a:solidFill>
                <a:srgbClr val="FF0000"/>
              </a:solidFill>
              <a:latin typeface="+mn-ea"/>
            </a:endParaRPr>
          </a:p>
          <a:p>
            <a:pPr lvl="1"/>
            <a:r>
              <a:rPr lang="zh-CN" altLang="en-US" sz="2500" b="1" dirty="0" smtClean="0">
                <a:latin typeface="+mn-ea"/>
              </a:rPr>
              <a:t>间接跳转指令</a:t>
            </a:r>
            <a:r>
              <a:rPr lang="zh-CN" altLang="en-US" sz="2500" b="1" dirty="0" smtClean="0">
                <a:solidFill>
                  <a:srgbClr val="FF0000"/>
                </a:solidFill>
                <a:latin typeface="+mn-ea"/>
              </a:rPr>
              <a:t>跳转目标不正常</a:t>
            </a:r>
            <a:endParaRPr lang="en-US" altLang="zh-CN" sz="2500" b="1" dirty="0" smtClean="0">
              <a:solidFill>
                <a:srgbClr val="FF0000"/>
              </a:solidFill>
              <a:latin typeface="+mn-ea"/>
            </a:endParaRPr>
          </a:p>
          <a:p>
            <a:r>
              <a:rPr lang="zh-CN" altLang="en-US" sz="2800" b="1" dirty="0" smtClean="0">
                <a:latin typeface="+mn-ea"/>
              </a:rPr>
              <a:t>正常程序行为</a:t>
            </a:r>
            <a:endParaRPr lang="en-US" altLang="zh-CN" sz="2800" b="1" dirty="0" smtClean="0">
              <a:latin typeface="+mn-ea"/>
            </a:endParaRPr>
          </a:p>
          <a:p>
            <a:pPr lvl="1"/>
            <a:r>
              <a:rPr lang="zh-CN" altLang="en-US" sz="2500" b="1" dirty="0" smtClean="0">
                <a:latin typeface="+mn-ea"/>
              </a:rPr>
              <a:t>间接跳转指令</a:t>
            </a:r>
            <a:r>
              <a:rPr lang="zh-CN" altLang="en-US" sz="2500" b="1" dirty="0" smtClean="0">
                <a:solidFill>
                  <a:srgbClr val="FF0000"/>
                </a:solidFill>
                <a:latin typeface="+mn-ea"/>
              </a:rPr>
              <a:t>频率不高</a:t>
            </a:r>
            <a:endParaRPr lang="en-US" altLang="zh-CN" sz="2500" b="1" dirty="0" smtClean="0">
              <a:solidFill>
                <a:srgbClr val="FF0000"/>
              </a:solidFill>
              <a:latin typeface="+mn-ea"/>
            </a:endParaRPr>
          </a:p>
          <a:p>
            <a:pPr lvl="1"/>
            <a:r>
              <a:rPr lang="zh-CN" altLang="en-US" sz="2500" b="1" dirty="0" smtClean="0">
                <a:latin typeface="+mn-ea"/>
              </a:rPr>
              <a:t>间接跳转指令</a:t>
            </a:r>
            <a:r>
              <a:rPr lang="zh-CN" altLang="en-US" sz="2500" b="1" dirty="0" smtClean="0">
                <a:solidFill>
                  <a:srgbClr val="FF0000"/>
                </a:solidFill>
                <a:latin typeface="+mn-ea"/>
              </a:rPr>
              <a:t>跳转目标正常且有规律</a:t>
            </a:r>
            <a:endParaRPr lang="en-US" altLang="zh-CN" sz="2500" b="1" dirty="0" smtClean="0">
              <a:solidFill>
                <a:srgbClr val="FF0000"/>
              </a:solidFill>
              <a:latin typeface="+mn-ea"/>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CPI</a:t>
            </a:r>
            <a:r>
              <a:rPr lang="zh-CN" altLang="en-US" sz="4400" dirty="0" smtClean="0"/>
              <a:t>简介</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安全隔离技术的基本思路是：将数据隔离，分别存放在不同的位置，访问不同位置的数据需要不同的权限，从而阻止攻击者一次性访问所有数据。</a:t>
            </a:r>
            <a:endParaRPr lang="en-US" altLang="zh-CN" sz="2800" b="1" dirty="0" smtClean="0">
              <a:latin typeface="+mn-ea"/>
            </a:endParaRPr>
          </a:p>
          <a:p>
            <a:r>
              <a:rPr lang="en-US" altLang="zh-CN" sz="2800" b="1" dirty="0" smtClean="0">
                <a:solidFill>
                  <a:srgbClr val="FF0000"/>
                </a:solidFill>
                <a:latin typeface="+mn-ea"/>
              </a:rPr>
              <a:t>CPI</a:t>
            </a:r>
            <a:r>
              <a:rPr lang="zh-CN" altLang="en-US" sz="2800" b="1" dirty="0" smtClean="0">
                <a:latin typeface="+mn-ea"/>
              </a:rPr>
              <a:t>（</a:t>
            </a:r>
            <a:r>
              <a:rPr lang="en-US" altLang="zh-CN" sz="2800" b="1" dirty="0" smtClean="0">
                <a:latin typeface="+mn-ea"/>
              </a:rPr>
              <a:t>Code Pointer Integrity</a:t>
            </a:r>
            <a:r>
              <a:rPr lang="zh-CN" altLang="en-US" sz="2800" b="1" dirty="0" smtClean="0">
                <a:latin typeface="+mn-ea"/>
              </a:rPr>
              <a:t>，代码指针完整性）是</a:t>
            </a:r>
            <a:r>
              <a:rPr lang="en-US" altLang="zh-CN" sz="2800" b="1" dirty="0" smtClean="0">
                <a:latin typeface="+mn-ea"/>
              </a:rPr>
              <a:t>2014</a:t>
            </a:r>
            <a:r>
              <a:rPr lang="zh-CN" altLang="en-US" sz="2800" b="1" dirty="0" smtClean="0">
                <a:latin typeface="+mn-ea"/>
              </a:rPr>
              <a:t>年提出的一种新的防御方法，采用了</a:t>
            </a:r>
            <a:r>
              <a:rPr lang="zh-CN" altLang="en-US" sz="2800" b="1" dirty="0" smtClean="0">
                <a:solidFill>
                  <a:srgbClr val="FF0000"/>
                </a:solidFill>
                <a:latin typeface="+mn-ea"/>
              </a:rPr>
              <a:t>隔离</a:t>
            </a:r>
            <a:r>
              <a:rPr lang="zh-CN" altLang="en-US" sz="2800" b="1" dirty="0" smtClean="0">
                <a:latin typeface="+mn-ea"/>
              </a:rPr>
              <a:t>的思想。</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CPI</a:t>
            </a:r>
            <a:r>
              <a:rPr lang="zh-CN" altLang="en-US" sz="4400" dirty="0" smtClean="0"/>
              <a:t>原理</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CPI</a:t>
            </a:r>
            <a:r>
              <a:rPr lang="zh-CN" altLang="en-US" sz="2800" b="1" dirty="0" smtClean="0">
                <a:latin typeface="+mn-ea"/>
              </a:rPr>
              <a:t>将用户内存空间分为两个区域：</a:t>
            </a:r>
            <a:r>
              <a:rPr lang="zh-CN" altLang="en-US" sz="2800" b="1" dirty="0" smtClean="0">
                <a:solidFill>
                  <a:srgbClr val="FF0000"/>
                </a:solidFill>
                <a:latin typeface="+mn-ea"/>
              </a:rPr>
              <a:t>安全区和常规区</a:t>
            </a:r>
            <a:r>
              <a:rPr lang="zh-CN" altLang="en-US" sz="2800" b="1" dirty="0" smtClean="0">
                <a:latin typeface="+mn-ea"/>
              </a:rPr>
              <a:t>。</a:t>
            </a:r>
            <a:endParaRPr lang="en-US" altLang="zh-CN" sz="2800" b="1" dirty="0" smtClean="0">
              <a:latin typeface="+mn-ea"/>
            </a:endParaRPr>
          </a:p>
          <a:p>
            <a:r>
              <a:rPr lang="en-US" altLang="zh-CN" sz="2800" b="1" dirty="0" smtClean="0">
                <a:latin typeface="+mn-ea"/>
              </a:rPr>
              <a:t>CPI</a:t>
            </a:r>
            <a:r>
              <a:rPr lang="zh-CN" altLang="en-US" sz="2800" b="1" dirty="0" smtClean="0">
                <a:latin typeface="+mn-ea"/>
              </a:rPr>
              <a:t>通过静态分析，将程序中数据分为</a:t>
            </a:r>
            <a:r>
              <a:rPr lang="zh-CN" altLang="en-US" sz="2800" b="1" dirty="0" smtClean="0">
                <a:solidFill>
                  <a:srgbClr val="FF0000"/>
                </a:solidFill>
                <a:latin typeface="+mn-ea"/>
              </a:rPr>
              <a:t>敏感数据和常规数据</a:t>
            </a:r>
            <a:r>
              <a:rPr lang="zh-CN" altLang="en-US" sz="2800" b="1" dirty="0" smtClean="0">
                <a:latin typeface="+mn-ea"/>
              </a:rPr>
              <a:t>。</a:t>
            </a:r>
            <a:endParaRPr lang="en-US" altLang="zh-CN" sz="2800" b="1" dirty="0" smtClean="0">
              <a:latin typeface="+mn-ea"/>
            </a:endParaRPr>
          </a:p>
          <a:p>
            <a:r>
              <a:rPr lang="zh-CN" altLang="en-US" sz="2800" b="1" dirty="0" smtClean="0">
                <a:latin typeface="+mn-ea"/>
              </a:rPr>
              <a:t>然后，将敏感数据保存在安全区，将常规数据保存在常规区。</a:t>
            </a:r>
          </a:p>
          <a:p>
            <a:r>
              <a:rPr lang="en-US" altLang="zh-CN" sz="2800" b="1" dirty="0" smtClean="0">
                <a:latin typeface="+mn-ea"/>
              </a:rPr>
              <a:t>CPI</a:t>
            </a:r>
            <a:r>
              <a:rPr lang="zh-CN" altLang="en-US" sz="2800" b="1" dirty="0" smtClean="0">
                <a:latin typeface="+mn-ea"/>
              </a:rPr>
              <a:t>的敏感数据实际上就是</a:t>
            </a:r>
            <a:r>
              <a:rPr lang="zh-CN" altLang="en-US" sz="2800" b="1" dirty="0" smtClean="0">
                <a:solidFill>
                  <a:srgbClr val="FF0000"/>
                </a:solidFill>
                <a:latin typeface="+mn-ea"/>
              </a:rPr>
              <a:t>代码指针（</a:t>
            </a:r>
            <a:r>
              <a:rPr lang="en-US" altLang="zh-CN" sz="2800" b="1" dirty="0" smtClean="0">
                <a:solidFill>
                  <a:srgbClr val="FF0000"/>
                </a:solidFill>
                <a:latin typeface="+mn-ea"/>
              </a:rPr>
              <a:t>code pointer</a:t>
            </a:r>
            <a:r>
              <a:rPr lang="zh-CN" altLang="en-US" sz="2800" b="1" dirty="0" smtClean="0">
                <a:solidFill>
                  <a:srgbClr val="FF0000"/>
                </a:solidFill>
                <a:latin typeface="+mn-ea"/>
              </a:rPr>
              <a:t>）</a:t>
            </a:r>
            <a:r>
              <a:rPr lang="zh-CN" altLang="en-US" sz="2800" b="1" dirty="0" smtClean="0">
                <a:latin typeface="+mn-ea"/>
              </a:rPr>
              <a:t>。所以，</a:t>
            </a:r>
            <a:r>
              <a:rPr lang="en-US" altLang="zh-CN" sz="2800" b="1" dirty="0" smtClean="0">
                <a:latin typeface="+mn-ea"/>
              </a:rPr>
              <a:t>CPI</a:t>
            </a:r>
            <a:r>
              <a:rPr lang="zh-CN" altLang="en-US" sz="2800" b="1" dirty="0" smtClean="0">
                <a:latin typeface="+mn-ea"/>
              </a:rPr>
              <a:t>的基本思想就是将</a:t>
            </a:r>
            <a:r>
              <a:rPr lang="zh-CN" altLang="en-US" sz="2800" b="1" dirty="0" smtClean="0">
                <a:latin typeface="+mn-ea"/>
              </a:rPr>
              <a:t>代码</a:t>
            </a:r>
            <a:r>
              <a:rPr lang="zh-CN" altLang="en-US" sz="2800" b="1" dirty="0" smtClean="0">
                <a:latin typeface="+mn-ea"/>
              </a:rPr>
              <a:t>指针</a:t>
            </a:r>
            <a:r>
              <a:rPr lang="zh-CN" altLang="en-US" sz="2800" b="1" dirty="0" smtClean="0">
                <a:latin typeface="+mn-ea"/>
              </a:rPr>
              <a:t>从</a:t>
            </a:r>
            <a:r>
              <a:rPr lang="zh-CN" altLang="en-US" sz="2800" b="1" dirty="0" smtClean="0">
                <a:latin typeface="+mn-ea"/>
              </a:rPr>
              <a:t>普通数据中隔离出来。</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敏感数据定义</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如果一个指针是以下类型，那么这个</a:t>
            </a:r>
            <a:r>
              <a:rPr lang="zh-CN" altLang="en-US" sz="2800" b="1" dirty="0" smtClean="0">
                <a:solidFill>
                  <a:srgbClr val="FF0000"/>
                </a:solidFill>
                <a:latin typeface="+mn-ea"/>
              </a:rPr>
              <a:t>指针</a:t>
            </a:r>
            <a:r>
              <a:rPr lang="zh-CN" altLang="en-US" sz="2800" b="1" dirty="0" smtClean="0">
                <a:latin typeface="+mn-ea"/>
              </a:rPr>
              <a:t>就是</a:t>
            </a:r>
            <a:r>
              <a:rPr lang="zh-CN" altLang="en-US" sz="2800" b="1" dirty="0" smtClean="0">
                <a:solidFill>
                  <a:srgbClr val="FF0000"/>
                </a:solidFill>
                <a:latin typeface="+mn-ea"/>
              </a:rPr>
              <a:t>敏感数据</a:t>
            </a:r>
            <a:r>
              <a:rPr lang="zh-CN" altLang="en-US" sz="2800" b="1" dirty="0" smtClean="0">
                <a:latin typeface="+mn-ea"/>
              </a:rPr>
              <a:t>：</a:t>
            </a:r>
            <a:endParaRPr lang="en-US" altLang="zh-CN" sz="2800" b="1" dirty="0" smtClean="0">
              <a:latin typeface="+mn-ea"/>
            </a:endParaRPr>
          </a:p>
          <a:p>
            <a:pPr lvl="1"/>
            <a:r>
              <a:rPr lang="zh-CN" altLang="en-US" sz="2500" b="1" dirty="0" smtClean="0">
                <a:latin typeface="+mn-ea"/>
              </a:rPr>
              <a:t>指向函数的指针</a:t>
            </a:r>
            <a:endParaRPr lang="en-US" altLang="zh-CN" sz="2500" b="1" dirty="0" smtClean="0">
              <a:latin typeface="+mn-ea"/>
            </a:endParaRPr>
          </a:p>
          <a:p>
            <a:pPr lvl="1"/>
            <a:r>
              <a:rPr lang="zh-CN" altLang="en-US" sz="2500" b="1" dirty="0" smtClean="0">
                <a:latin typeface="+mn-ea"/>
              </a:rPr>
              <a:t>指向敏感数据的指针</a:t>
            </a:r>
            <a:endParaRPr lang="en-US" altLang="zh-CN" sz="2500" b="1" dirty="0" smtClean="0">
              <a:latin typeface="+mn-ea"/>
            </a:endParaRPr>
          </a:p>
          <a:p>
            <a:pPr lvl="1"/>
            <a:r>
              <a:rPr lang="zh-CN" altLang="en-US" sz="2500" b="1" dirty="0" smtClean="0">
                <a:latin typeface="+mn-ea"/>
              </a:rPr>
              <a:t>指向内部包含敏感数据的复合类型（如数组，结构体等）的指针</a:t>
            </a:r>
            <a:endParaRPr lang="en-US" altLang="zh-CN" sz="2500" b="1" dirty="0" smtClean="0">
              <a:latin typeface="+mn-ea"/>
            </a:endParaRPr>
          </a:p>
          <a:p>
            <a:pPr lvl="1"/>
            <a:r>
              <a:rPr lang="zh-CN" altLang="en-US" sz="2500" b="1" dirty="0" smtClean="0">
                <a:latin typeface="+mn-ea"/>
              </a:rPr>
              <a:t>通用指针（如</a:t>
            </a:r>
            <a:r>
              <a:rPr lang="en-US" altLang="zh-CN" sz="2500" b="1" dirty="0" smtClean="0">
                <a:latin typeface="+mn-ea"/>
              </a:rPr>
              <a:t>void</a:t>
            </a:r>
            <a:r>
              <a:rPr lang="zh-CN" altLang="en-US" sz="2500" b="1" dirty="0" smtClean="0">
                <a:latin typeface="+mn-ea"/>
              </a:rPr>
              <a:t>*，</a:t>
            </a:r>
            <a:r>
              <a:rPr lang="en-US" altLang="zh-CN" sz="2500" b="1" dirty="0" smtClean="0">
                <a:latin typeface="+mn-ea"/>
              </a:rPr>
              <a:t>char*</a:t>
            </a:r>
            <a:r>
              <a:rPr lang="zh-CN" altLang="en-US" sz="2500" b="1" dirty="0" smtClean="0">
                <a:latin typeface="+mn-ea"/>
              </a:rPr>
              <a:t>等，或在定义</a:t>
            </a:r>
            <a:r>
              <a:rPr lang="en-US" altLang="zh-CN" sz="2500" b="1" dirty="0" err="1" smtClean="0">
                <a:latin typeface="+mn-ea"/>
              </a:rPr>
              <a:t>struct</a:t>
            </a:r>
            <a:r>
              <a:rPr lang="zh-CN" altLang="en-US" sz="2500" b="1" dirty="0" smtClean="0">
                <a:latin typeface="+mn-ea"/>
              </a:rPr>
              <a:t>或</a:t>
            </a:r>
            <a:r>
              <a:rPr lang="en-US" altLang="zh-CN" sz="2500" b="1" dirty="0" smtClean="0">
                <a:latin typeface="+mn-ea"/>
              </a:rPr>
              <a:t>class</a:t>
            </a:r>
            <a:r>
              <a:rPr lang="zh-CN" altLang="en-US" sz="2500" b="1" dirty="0" smtClean="0">
                <a:latin typeface="+mn-ea"/>
              </a:rPr>
              <a:t>前就声明的指针）</a:t>
            </a:r>
            <a:endParaRPr lang="en-US" altLang="zh-CN" sz="2500" b="1" dirty="0" smtClean="0">
              <a:latin typeface="+mn-ea"/>
            </a:endParaRPr>
          </a:p>
          <a:p>
            <a:pPr lvl="1"/>
            <a:r>
              <a:rPr lang="zh-CN" altLang="en-US" sz="2500" b="1" dirty="0" smtClean="0">
                <a:latin typeface="+mn-ea"/>
              </a:rPr>
              <a:t>用户自定义为敏感数据的类型</a:t>
            </a:r>
            <a:endParaRPr lang="en-US" altLang="zh-CN" sz="2500" b="1" dirty="0" smtClean="0">
              <a:latin typeface="+mn-ea"/>
            </a:endParaRPr>
          </a:p>
          <a:p>
            <a:pPr lvl="1"/>
            <a:r>
              <a:rPr lang="zh-CN" altLang="en-US" sz="2500" b="1" dirty="0" smtClean="0">
                <a:latin typeface="+mn-ea"/>
              </a:rPr>
              <a:t>所有在编译或运行时是隐式生成的代码指针（函数返回地址，</a:t>
            </a:r>
            <a:r>
              <a:rPr lang="en-US" altLang="zh-CN" sz="2500" b="1" dirty="0" smtClean="0">
                <a:latin typeface="+mn-ea"/>
              </a:rPr>
              <a:t>C++</a:t>
            </a:r>
            <a:r>
              <a:rPr lang="zh-CN" altLang="en-US" sz="2500" b="1" dirty="0" smtClean="0">
                <a:latin typeface="+mn-ea"/>
              </a:rPr>
              <a:t>虚函数表，</a:t>
            </a:r>
            <a:r>
              <a:rPr lang="en-US" altLang="zh-CN" sz="2500" b="1" dirty="0" err="1" smtClean="0">
                <a:latin typeface="+mn-ea"/>
              </a:rPr>
              <a:t>setjmp</a:t>
            </a:r>
            <a:r>
              <a:rPr lang="zh-CN" altLang="en-US" sz="2500" b="1" dirty="0" smtClean="0">
                <a:latin typeface="+mn-ea"/>
              </a:rPr>
              <a:t>缓存等）</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敏感数据保护</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根据敏感数据的定义，</a:t>
            </a:r>
            <a:r>
              <a:rPr lang="zh-CN" altLang="en-US" sz="2800" b="1" dirty="0" smtClean="0">
                <a:solidFill>
                  <a:srgbClr val="FF0000"/>
                </a:solidFill>
                <a:latin typeface="+mn-ea"/>
              </a:rPr>
              <a:t>所有控制流相关的数据全部属于敏感数据</a:t>
            </a:r>
            <a:r>
              <a:rPr lang="zh-CN" altLang="en-US" sz="2800" b="1" dirty="0" smtClean="0">
                <a:latin typeface="+mn-ea"/>
              </a:rPr>
              <a:t>。因此，攻击者想要劫持控制流，就必须要修改敏感数据。</a:t>
            </a:r>
            <a:endParaRPr lang="en-US" altLang="zh-CN" sz="2800" b="1" dirty="0" smtClean="0">
              <a:latin typeface="+mn-ea"/>
            </a:endParaRPr>
          </a:p>
          <a:p>
            <a:r>
              <a:rPr lang="en-US" altLang="zh-CN" sz="2800" b="1" dirty="0" smtClean="0">
                <a:latin typeface="+mn-ea"/>
              </a:rPr>
              <a:t>CPI</a:t>
            </a:r>
            <a:r>
              <a:rPr lang="zh-CN" altLang="en-US" sz="2800" b="1" dirty="0" smtClean="0">
                <a:latin typeface="+mn-ea"/>
              </a:rPr>
              <a:t>将内存分为安全区（</a:t>
            </a:r>
            <a:r>
              <a:rPr lang="en-US" altLang="zh-CN" sz="2800" b="1" dirty="0" smtClean="0">
                <a:latin typeface="+mn-ea"/>
              </a:rPr>
              <a:t>safe memory</a:t>
            </a:r>
            <a:r>
              <a:rPr lang="zh-CN" altLang="en-US" sz="2800" b="1" dirty="0" smtClean="0">
                <a:latin typeface="+mn-ea"/>
              </a:rPr>
              <a:t>）和常规区（</a:t>
            </a:r>
            <a:r>
              <a:rPr lang="en-US" altLang="zh-CN" sz="2800" b="1" dirty="0" smtClean="0">
                <a:latin typeface="+mn-ea"/>
              </a:rPr>
              <a:t>regular memory</a:t>
            </a:r>
            <a:r>
              <a:rPr lang="zh-CN" altLang="en-US" sz="2800" b="1" dirty="0" smtClean="0">
                <a:latin typeface="+mn-ea"/>
              </a:rPr>
              <a:t>），将所有敏感数据都保存在安全区。</a:t>
            </a:r>
            <a:endParaRPr lang="en-US" altLang="zh-CN" sz="2800" b="1" dirty="0" smtClean="0">
              <a:latin typeface="+mn-ea"/>
            </a:endParaRPr>
          </a:p>
          <a:p>
            <a:r>
              <a:rPr lang="zh-CN" altLang="en-US" sz="2800" b="1" dirty="0" smtClean="0">
                <a:latin typeface="+mn-ea"/>
              </a:rPr>
              <a:t>所以，</a:t>
            </a:r>
            <a:r>
              <a:rPr lang="zh-CN" altLang="en-US" sz="2800" b="1" dirty="0" smtClean="0">
                <a:solidFill>
                  <a:srgbClr val="FF0000"/>
                </a:solidFill>
                <a:latin typeface="+mn-ea"/>
              </a:rPr>
              <a:t>对敏感数据的保护</a:t>
            </a:r>
            <a:r>
              <a:rPr lang="zh-CN" altLang="en-US" sz="2800" b="1" dirty="0" smtClean="0">
                <a:latin typeface="+mn-ea"/>
              </a:rPr>
              <a:t>也就是</a:t>
            </a:r>
            <a:r>
              <a:rPr lang="zh-CN" altLang="en-US" sz="2800" b="1" dirty="0" smtClean="0">
                <a:solidFill>
                  <a:srgbClr val="FF0000"/>
                </a:solidFill>
                <a:latin typeface="+mn-ea"/>
              </a:rPr>
              <a:t>对安全区数据的保护</a:t>
            </a:r>
            <a:r>
              <a:rPr lang="zh-CN" altLang="en-US" sz="2800" b="1" dirty="0" smtClean="0">
                <a:latin typeface="+mn-ea"/>
              </a:rPr>
              <a:t>。</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安全区保护</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安全区保存的都是敏感数据，也就是控制流相关的指针。</a:t>
            </a:r>
            <a:endParaRPr lang="en-US" altLang="zh-CN" sz="2800" b="1" dirty="0" smtClean="0">
              <a:latin typeface="+mn-ea"/>
            </a:endParaRPr>
          </a:p>
          <a:p>
            <a:pPr lvl="1"/>
            <a:r>
              <a:rPr lang="zh-CN" altLang="en-US" sz="2500" b="1" dirty="0" smtClean="0">
                <a:latin typeface="+mn-ea"/>
              </a:rPr>
              <a:t>指针都是固定长度的数据（不会产生溢出），因此安全区不存在溢出漏洞。</a:t>
            </a:r>
            <a:endParaRPr lang="en-US" altLang="zh-CN" sz="2500" b="1" dirty="0" smtClean="0">
              <a:latin typeface="+mn-ea"/>
            </a:endParaRPr>
          </a:p>
          <a:p>
            <a:pPr lvl="1"/>
            <a:r>
              <a:rPr lang="zh-CN" altLang="en-US" sz="2500" b="1" dirty="0" smtClean="0">
                <a:latin typeface="+mn-ea"/>
              </a:rPr>
              <a:t>对安全区的读写操作进行动态检查，确保对安全区的读写操作都是安全的。</a:t>
            </a:r>
            <a:endParaRPr lang="en-US" altLang="zh-CN" sz="2500" b="1" dirty="0" smtClean="0">
              <a:latin typeface="+mn-ea"/>
            </a:endParaRPr>
          </a:p>
          <a:p>
            <a:r>
              <a:rPr lang="zh-CN" altLang="en-US" sz="2800" b="1" dirty="0" smtClean="0">
                <a:latin typeface="+mn-ea"/>
              </a:rPr>
              <a:t>因此，攻击者无法利用安全区中内存漏洞来修改安全区中的敏感数据。</a:t>
            </a:r>
            <a:endParaRPr lang="en-US" altLang="zh-CN" sz="2800" b="1" dirty="0" smtClean="0">
              <a:latin typeface="+mn-ea"/>
            </a:endParaRPr>
          </a:p>
          <a:p>
            <a:pPr lvl="1"/>
            <a:r>
              <a:rPr lang="zh-CN" altLang="en-US" sz="2500" b="1" dirty="0" smtClean="0">
                <a:latin typeface="+mn-ea"/>
              </a:rPr>
              <a:t>想要修改安全区中的敏感数据，就必须要通过常规区中的内存漏洞。所以，</a:t>
            </a:r>
            <a:r>
              <a:rPr lang="zh-CN" altLang="en-US" sz="2500" b="1" dirty="0" smtClean="0">
                <a:solidFill>
                  <a:srgbClr val="FF0000"/>
                </a:solidFill>
                <a:latin typeface="+mn-ea"/>
              </a:rPr>
              <a:t>对安全区数据的保护</a:t>
            </a:r>
            <a:r>
              <a:rPr lang="zh-CN" altLang="en-US" sz="2500" b="1" dirty="0" smtClean="0">
                <a:latin typeface="+mn-ea"/>
              </a:rPr>
              <a:t>，实际上就是</a:t>
            </a:r>
            <a:r>
              <a:rPr lang="zh-CN" altLang="en-US" sz="2500" b="1" dirty="0" smtClean="0">
                <a:solidFill>
                  <a:srgbClr val="FF0000"/>
                </a:solidFill>
                <a:latin typeface="+mn-ea"/>
              </a:rPr>
              <a:t>对安全区的隔离</a:t>
            </a:r>
            <a:r>
              <a:rPr lang="zh-CN" altLang="en-US" sz="2500" b="1" dirty="0" smtClean="0">
                <a:latin typeface="+mn-ea"/>
              </a:rPr>
              <a:t>。</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CPI</a:t>
            </a:r>
            <a:r>
              <a:rPr lang="zh-CN" altLang="en-US" sz="4400" dirty="0" smtClean="0"/>
              <a:t>内存布局</a:t>
            </a:r>
            <a:endParaRPr lang="zh-CN" altLang="en-US" sz="4400" dirty="0"/>
          </a:p>
        </p:txBody>
      </p:sp>
      <p:sp>
        <p:nvSpPr>
          <p:cNvPr id="3" name="内容占位符 2"/>
          <p:cNvSpPr>
            <a:spLocks noGrp="1"/>
          </p:cNvSpPr>
          <p:nvPr>
            <p:ph sz="quarter" idx="1"/>
          </p:nvPr>
        </p:nvSpPr>
        <p:spPr/>
        <p:txBody>
          <a:bodyPr>
            <a:normAutofit/>
          </a:bodyPr>
          <a:lstStyle/>
          <a:p>
            <a:endParaRPr lang="en-US" altLang="zh-CN" sz="2500" b="1" dirty="0" smtClean="0">
              <a:latin typeface="+mn-ea"/>
            </a:endParaRPr>
          </a:p>
        </p:txBody>
      </p:sp>
      <p:pic>
        <p:nvPicPr>
          <p:cNvPr id="192514" name="Picture 2" descr="C:\Users\clw\AppData\Local\Temp\mx3F81A.png"/>
          <p:cNvPicPr>
            <a:picLocks noChangeAspect="1" noChangeArrowheads="1"/>
          </p:cNvPicPr>
          <p:nvPr/>
        </p:nvPicPr>
        <p:blipFill>
          <a:blip r:embed="rId3"/>
          <a:srcRect/>
          <a:stretch>
            <a:fillRect/>
          </a:stretch>
        </p:blipFill>
        <p:spPr bwMode="auto">
          <a:xfrm>
            <a:off x="428596" y="1571611"/>
            <a:ext cx="7715304" cy="5060109"/>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安全区隔离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安全区和常规区的隔离：</a:t>
            </a:r>
            <a:endParaRPr lang="en-US" altLang="zh-CN" sz="2800" b="1" dirty="0" smtClean="0">
              <a:latin typeface="+mn-ea"/>
            </a:endParaRPr>
          </a:p>
          <a:p>
            <a:pPr lvl="1"/>
            <a:r>
              <a:rPr lang="zh-CN" altLang="en-US" sz="2500" b="1" dirty="0" smtClean="0">
                <a:solidFill>
                  <a:srgbClr val="FF0000"/>
                </a:solidFill>
                <a:latin typeface="+mn-ea"/>
              </a:rPr>
              <a:t>随机化技术</a:t>
            </a:r>
            <a:r>
              <a:rPr lang="zh-CN" altLang="en-US" sz="2500" b="1" dirty="0" smtClean="0">
                <a:latin typeface="+mn-ea"/>
              </a:rPr>
              <a:t>：</a:t>
            </a:r>
            <a:r>
              <a:rPr lang="en-US" altLang="zh-CN" sz="2500" b="1" dirty="0" smtClean="0">
                <a:latin typeface="+mn-ea"/>
              </a:rPr>
              <a:t>CPI</a:t>
            </a:r>
            <a:r>
              <a:rPr lang="zh-CN" altLang="en-US" sz="2500" b="1" dirty="0" smtClean="0">
                <a:latin typeface="+mn-ea"/>
              </a:rPr>
              <a:t>确保常规区中没有指向安全区的指针，还对安全区采用了内存地址随机化防御技术。因此攻击者无法通过常规区中的数据获得安全区的内存地址，也就无法读取或修改安全区的内容。</a:t>
            </a:r>
            <a:endParaRPr lang="en-US" altLang="zh-CN" sz="2500" b="1" dirty="0" smtClean="0">
              <a:latin typeface="+mn-ea"/>
            </a:endParaRPr>
          </a:p>
          <a:p>
            <a:pPr lvl="1"/>
            <a:r>
              <a:rPr lang="zh-CN" altLang="en-US" sz="2500" b="1" dirty="0" smtClean="0">
                <a:solidFill>
                  <a:srgbClr val="FF0000"/>
                </a:solidFill>
                <a:latin typeface="+mn-ea"/>
              </a:rPr>
              <a:t>指令级隔离</a:t>
            </a:r>
            <a:r>
              <a:rPr lang="zh-CN" altLang="en-US" sz="2500" b="1" dirty="0" smtClean="0">
                <a:latin typeface="+mn-ea"/>
              </a:rPr>
              <a:t>：在运行时，只有读写敏感数据的指令才能访问安全区，其他指令无法访问安全区。因此，攻击者无法通过复用其他指令来修改安全区中的内容。</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安全区隔离</a:t>
            </a:r>
            <a:endParaRPr lang="zh-CN" altLang="en-US" sz="4400" dirty="0"/>
          </a:p>
        </p:txBody>
      </p:sp>
      <p:sp>
        <p:nvSpPr>
          <p:cNvPr id="3" name="内容占位符 2"/>
          <p:cNvSpPr>
            <a:spLocks noGrp="1"/>
          </p:cNvSpPr>
          <p:nvPr>
            <p:ph sz="quarter" idx="1"/>
          </p:nvPr>
        </p:nvSpPr>
        <p:spPr/>
        <p:txBody>
          <a:bodyPr>
            <a:normAutofit/>
          </a:bodyPr>
          <a:lstStyle/>
          <a:p>
            <a:endParaRPr lang="en-US" altLang="zh-CN" sz="2500" b="1" dirty="0" smtClean="0">
              <a:latin typeface="+mn-ea"/>
            </a:endParaRPr>
          </a:p>
        </p:txBody>
      </p:sp>
      <p:pic>
        <p:nvPicPr>
          <p:cNvPr id="194562" name="Picture 2" descr="C:\Users\clw\AppData\Local\Temp\mx34EC2.png"/>
          <p:cNvPicPr>
            <a:picLocks noChangeAspect="1" noChangeArrowheads="1"/>
          </p:cNvPicPr>
          <p:nvPr/>
        </p:nvPicPr>
        <p:blipFill>
          <a:blip r:embed="rId3"/>
          <a:srcRect/>
          <a:stretch>
            <a:fillRect/>
          </a:stretch>
        </p:blipFill>
        <p:spPr bwMode="auto">
          <a:xfrm>
            <a:off x="244269" y="1500174"/>
            <a:ext cx="7869171" cy="5000660"/>
          </a:xfrm>
          <a:prstGeom prst="rect">
            <a:avLst/>
          </a:prstGeom>
          <a:noFill/>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CPI</a:t>
            </a:r>
            <a:r>
              <a:rPr lang="zh-CN" altLang="en-US" sz="4400" dirty="0" smtClean="0"/>
              <a:t>分析</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CPI</a:t>
            </a:r>
            <a:r>
              <a:rPr lang="zh-CN" altLang="en-US" sz="2800" b="1" dirty="0" smtClean="0">
                <a:latin typeface="+mn-ea"/>
              </a:rPr>
              <a:t>将</a:t>
            </a:r>
            <a:r>
              <a:rPr lang="zh-CN" altLang="en-US" sz="2800" b="1" dirty="0" smtClean="0">
                <a:solidFill>
                  <a:srgbClr val="FF0000"/>
                </a:solidFill>
                <a:latin typeface="+mn-ea"/>
              </a:rPr>
              <a:t>隔离</a:t>
            </a:r>
            <a:r>
              <a:rPr lang="zh-CN" altLang="en-US" sz="2800" b="1" dirty="0" smtClean="0">
                <a:latin typeface="+mn-ea"/>
              </a:rPr>
              <a:t>的思想引入对代码复用攻击的防御，将控制流相关的数据保存在安全区，避免攻击者通过修改安全区的数据来劫持控制流。</a:t>
            </a:r>
            <a:endParaRPr lang="en-US" altLang="zh-CN" sz="2800" b="1" dirty="0" smtClean="0">
              <a:latin typeface="+mn-ea"/>
            </a:endParaRPr>
          </a:p>
          <a:p>
            <a:r>
              <a:rPr lang="zh-CN" altLang="en-US" sz="2800" b="1" dirty="0" smtClean="0">
                <a:latin typeface="+mn-ea"/>
              </a:rPr>
              <a:t>优点：</a:t>
            </a:r>
            <a:endParaRPr lang="en-US" altLang="zh-CN" sz="2800" b="1" dirty="0" smtClean="0">
              <a:latin typeface="+mn-ea"/>
            </a:endParaRPr>
          </a:p>
          <a:p>
            <a:pPr lvl="1"/>
            <a:r>
              <a:rPr lang="zh-CN" altLang="en-US" sz="2500" b="1" dirty="0" smtClean="0">
                <a:latin typeface="+mn-ea"/>
              </a:rPr>
              <a:t>比较容易实现，效率较高</a:t>
            </a:r>
            <a:endParaRPr lang="en-US" altLang="zh-CN" sz="2500" b="1" dirty="0" smtClean="0">
              <a:latin typeface="+mn-ea"/>
            </a:endParaRPr>
          </a:p>
          <a:p>
            <a:pPr lvl="1"/>
            <a:r>
              <a:rPr lang="zh-CN" altLang="en-US" sz="2500" b="1" dirty="0" smtClean="0">
                <a:latin typeface="+mn-ea"/>
              </a:rPr>
              <a:t>防御效果很好，能够防御所有控制流劫持攻击</a:t>
            </a:r>
            <a:endParaRPr lang="en-US" altLang="zh-CN" sz="2500" b="1" dirty="0" smtClean="0">
              <a:latin typeface="+mn-ea"/>
            </a:endParaRPr>
          </a:p>
          <a:p>
            <a:r>
              <a:rPr lang="zh-CN" altLang="en-US" sz="2800" b="1" dirty="0" smtClean="0">
                <a:latin typeface="+mn-ea"/>
              </a:rPr>
              <a:t>缺点：</a:t>
            </a:r>
            <a:endParaRPr lang="en-US" altLang="zh-CN" sz="2800" b="1" dirty="0" smtClean="0">
              <a:latin typeface="+mn-ea"/>
            </a:endParaRPr>
          </a:p>
          <a:p>
            <a:pPr lvl="1"/>
            <a:r>
              <a:rPr lang="zh-CN" altLang="en-US" sz="2500" b="1" dirty="0" smtClean="0">
                <a:latin typeface="+mn-ea"/>
              </a:rPr>
              <a:t>安全区还是存在被修改的可能</a:t>
            </a:r>
            <a:endParaRPr lang="en-US" altLang="zh-CN" sz="2500" b="1" dirty="0" smtClean="0">
              <a:latin typeface="+mn-ea"/>
            </a:endParaRPr>
          </a:p>
          <a:p>
            <a:pPr lvl="1"/>
            <a:r>
              <a:rPr lang="zh-CN" altLang="en-US" sz="2500" b="1" dirty="0" smtClean="0">
                <a:latin typeface="+mn-ea"/>
              </a:rPr>
              <a:t>没有考虑对其他数据的保护</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对</a:t>
            </a:r>
            <a:r>
              <a:rPr lang="en-US" altLang="zh-CN" sz="4400" dirty="0" smtClean="0"/>
              <a:t>CPI</a:t>
            </a:r>
            <a:r>
              <a:rPr lang="zh-CN" altLang="en-US" sz="4400" dirty="0" smtClean="0"/>
              <a:t>的攻击方法</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安全区的防御方法是让攻击者找不到安全区的具体位置。</a:t>
            </a:r>
            <a:endParaRPr lang="en-US" altLang="zh-CN" sz="2800" b="1" dirty="0" smtClean="0">
              <a:latin typeface="+mn-ea"/>
            </a:endParaRPr>
          </a:p>
          <a:p>
            <a:pPr lvl="1"/>
            <a:r>
              <a:rPr lang="en-US" altLang="zh-CN" sz="2500" b="1" dirty="0" smtClean="0">
                <a:latin typeface="+mn-ea"/>
              </a:rPr>
              <a:t>CPI</a:t>
            </a:r>
            <a:r>
              <a:rPr lang="zh-CN" altLang="en-US" sz="2500" b="1" dirty="0" smtClean="0">
                <a:latin typeface="+mn-ea"/>
              </a:rPr>
              <a:t>中的安全区采用随机化方法，将安全区的内存位置进行随机化。</a:t>
            </a:r>
            <a:endParaRPr lang="en-US" altLang="zh-CN" sz="2500" b="1" dirty="0" smtClean="0">
              <a:latin typeface="+mn-ea"/>
            </a:endParaRPr>
          </a:p>
          <a:p>
            <a:pPr lvl="1"/>
            <a:r>
              <a:rPr lang="en-US" altLang="zh-CN" sz="2500" b="1" dirty="0" smtClean="0">
                <a:latin typeface="+mn-ea"/>
              </a:rPr>
              <a:t>CPI</a:t>
            </a:r>
            <a:r>
              <a:rPr lang="zh-CN" altLang="en-US" sz="2500" b="1" dirty="0" smtClean="0">
                <a:latin typeface="+mn-ea"/>
              </a:rPr>
              <a:t>确保常规区中没有任何指向安全区的指针。</a:t>
            </a:r>
            <a:endParaRPr lang="en-US" altLang="zh-CN" sz="2800" b="1" dirty="0" smtClean="0">
              <a:latin typeface="+mn-ea"/>
            </a:endParaRPr>
          </a:p>
          <a:p>
            <a:r>
              <a:rPr lang="zh-CN" altLang="en-US" sz="2800" b="1" dirty="0" smtClean="0">
                <a:latin typeface="+mn-ea"/>
              </a:rPr>
              <a:t>但是，安全区本身没有特殊的保护机制。</a:t>
            </a:r>
            <a:endParaRPr lang="en-US" altLang="zh-CN" sz="2800" b="1" dirty="0" smtClean="0">
              <a:latin typeface="+mn-ea"/>
            </a:endParaRPr>
          </a:p>
          <a:p>
            <a:r>
              <a:rPr lang="zh-CN" altLang="en-US" sz="2800" b="1" dirty="0" smtClean="0">
                <a:latin typeface="+mn-ea"/>
              </a:rPr>
              <a:t>一旦能够确定安全区的具体位置，攻击者就能够利用内存漏洞来修改安全区的内容。</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程序行为特征分析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代码复用攻击</a:t>
            </a:r>
            <a:endParaRPr lang="en-US" altLang="zh-CN" sz="2800" b="1" dirty="0" smtClean="0">
              <a:latin typeface="+mn-ea"/>
            </a:endParaRPr>
          </a:p>
          <a:p>
            <a:pPr lvl="1"/>
            <a:r>
              <a:rPr lang="zh-CN" altLang="en-US" sz="2500" b="1" dirty="0" smtClean="0">
                <a:latin typeface="+mn-ea"/>
              </a:rPr>
              <a:t>间接跳转指令（</a:t>
            </a:r>
            <a:r>
              <a:rPr lang="en-US" altLang="zh-CN" sz="2500" b="1" dirty="0" smtClean="0">
                <a:latin typeface="+mn-ea"/>
              </a:rPr>
              <a:t>call</a:t>
            </a:r>
            <a:r>
              <a:rPr lang="zh-CN" altLang="en-US" sz="2500" b="1" dirty="0" smtClean="0">
                <a:latin typeface="+mn-ea"/>
              </a:rPr>
              <a:t>，</a:t>
            </a:r>
            <a:r>
              <a:rPr lang="en-US" altLang="zh-CN" sz="2500" b="1" dirty="0" smtClean="0">
                <a:latin typeface="+mn-ea"/>
              </a:rPr>
              <a:t>ret</a:t>
            </a:r>
            <a:r>
              <a:rPr lang="zh-CN" altLang="en-US" sz="2500" b="1" dirty="0" smtClean="0">
                <a:latin typeface="+mn-ea"/>
              </a:rPr>
              <a:t>，</a:t>
            </a:r>
            <a:r>
              <a:rPr lang="en-US" altLang="zh-CN" sz="2500" b="1" dirty="0" smtClean="0">
                <a:latin typeface="+mn-ea"/>
              </a:rPr>
              <a:t>jump</a:t>
            </a:r>
            <a:r>
              <a:rPr lang="zh-CN" altLang="en-US" sz="2500" b="1" dirty="0" smtClean="0">
                <a:latin typeface="+mn-ea"/>
              </a:rPr>
              <a:t>）的跳转目标：程序代码空间的</a:t>
            </a:r>
            <a:r>
              <a:rPr lang="zh-CN" altLang="en-US" sz="2500" b="1" dirty="0" smtClean="0">
                <a:solidFill>
                  <a:srgbClr val="FF0000"/>
                </a:solidFill>
                <a:latin typeface="+mn-ea"/>
              </a:rPr>
              <a:t>任意位置</a:t>
            </a:r>
            <a:endParaRPr lang="en-US" altLang="zh-CN" sz="2500" b="1" dirty="0" smtClean="0">
              <a:solidFill>
                <a:srgbClr val="FF0000"/>
              </a:solidFill>
              <a:latin typeface="+mn-ea"/>
            </a:endParaRPr>
          </a:p>
          <a:p>
            <a:r>
              <a:rPr lang="zh-CN" altLang="en-US" sz="2800" b="1" dirty="0" smtClean="0">
                <a:latin typeface="+mn-ea"/>
              </a:rPr>
              <a:t>正常程序行为</a:t>
            </a:r>
            <a:endParaRPr lang="en-US" altLang="zh-CN" sz="2800" b="1" dirty="0" smtClean="0">
              <a:latin typeface="+mn-ea"/>
            </a:endParaRPr>
          </a:p>
          <a:p>
            <a:pPr lvl="1"/>
            <a:r>
              <a:rPr lang="en-US" altLang="zh-CN" sz="2500" b="1" dirty="0" smtClean="0">
                <a:latin typeface="+mn-ea"/>
              </a:rPr>
              <a:t>call</a:t>
            </a:r>
            <a:r>
              <a:rPr lang="zh-CN" altLang="en-US" sz="2500" b="1" dirty="0" smtClean="0">
                <a:latin typeface="+mn-ea"/>
              </a:rPr>
              <a:t>的跳转目标：</a:t>
            </a:r>
            <a:r>
              <a:rPr lang="zh-CN" altLang="en-US" sz="2500" b="1" dirty="0" smtClean="0">
                <a:solidFill>
                  <a:srgbClr val="FF0000"/>
                </a:solidFill>
                <a:latin typeface="+mn-ea"/>
              </a:rPr>
              <a:t>函数的首地址</a:t>
            </a:r>
            <a:endParaRPr lang="en-US" altLang="zh-CN" sz="2500" b="1" dirty="0" smtClean="0">
              <a:solidFill>
                <a:srgbClr val="FF0000"/>
              </a:solidFill>
              <a:latin typeface="+mn-ea"/>
            </a:endParaRPr>
          </a:p>
          <a:p>
            <a:pPr lvl="1"/>
            <a:r>
              <a:rPr lang="en-US" altLang="zh-CN" sz="2500" b="1" dirty="0" smtClean="0">
                <a:latin typeface="+mn-ea"/>
              </a:rPr>
              <a:t>ret</a:t>
            </a:r>
            <a:r>
              <a:rPr lang="zh-CN" altLang="en-US" sz="2500" b="1" dirty="0" smtClean="0">
                <a:latin typeface="+mn-ea"/>
              </a:rPr>
              <a:t>的跳转目标：</a:t>
            </a:r>
            <a:r>
              <a:rPr lang="en-US" altLang="zh-CN" sz="2500" b="1" dirty="0" smtClean="0">
                <a:solidFill>
                  <a:srgbClr val="FF0000"/>
                </a:solidFill>
                <a:latin typeface="+mn-ea"/>
              </a:rPr>
              <a:t>call</a:t>
            </a:r>
            <a:r>
              <a:rPr lang="zh-CN" altLang="en-US" sz="2500" b="1" dirty="0" smtClean="0">
                <a:solidFill>
                  <a:srgbClr val="FF0000"/>
                </a:solidFill>
                <a:latin typeface="+mn-ea"/>
              </a:rPr>
              <a:t>的下一条指令地址</a:t>
            </a:r>
            <a:endParaRPr lang="en-US" altLang="zh-CN" sz="2500" b="1" dirty="0" smtClean="0">
              <a:solidFill>
                <a:srgbClr val="FF0000"/>
              </a:solidFill>
              <a:latin typeface="+mn-ea"/>
            </a:endParaRPr>
          </a:p>
          <a:p>
            <a:pPr lvl="2"/>
            <a:r>
              <a:rPr lang="en-US" altLang="zh-CN" sz="2200" b="1" dirty="0" smtClean="0">
                <a:latin typeface="+mn-ea"/>
              </a:rPr>
              <a:t>ret</a:t>
            </a:r>
            <a:r>
              <a:rPr lang="zh-CN" altLang="en-US" sz="2200" b="1" dirty="0" smtClean="0">
                <a:latin typeface="+mn-ea"/>
              </a:rPr>
              <a:t>更加准确的目标：</a:t>
            </a:r>
            <a:r>
              <a:rPr lang="zh-CN" altLang="en-US" sz="2200" b="1" dirty="0" smtClean="0">
                <a:solidFill>
                  <a:srgbClr val="FF0000"/>
                </a:solidFill>
                <a:latin typeface="+mn-ea"/>
              </a:rPr>
              <a:t>对应</a:t>
            </a:r>
            <a:r>
              <a:rPr lang="en-US" altLang="zh-CN" sz="2200" b="1" dirty="0" smtClean="0">
                <a:solidFill>
                  <a:srgbClr val="FF0000"/>
                </a:solidFill>
                <a:latin typeface="+mn-ea"/>
              </a:rPr>
              <a:t>call</a:t>
            </a:r>
            <a:r>
              <a:rPr lang="zh-CN" altLang="en-US" sz="2200" b="1" dirty="0" smtClean="0">
                <a:solidFill>
                  <a:srgbClr val="FF0000"/>
                </a:solidFill>
                <a:latin typeface="+mn-ea"/>
              </a:rPr>
              <a:t>的下一条指令地址</a:t>
            </a:r>
            <a:endParaRPr lang="en-US" altLang="zh-CN" sz="2200" b="1" dirty="0" smtClean="0">
              <a:solidFill>
                <a:srgbClr val="FF0000"/>
              </a:solidFill>
              <a:latin typeface="+mn-ea"/>
            </a:endParaRPr>
          </a:p>
          <a:p>
            <a:pPr lvl="1"/>
            <a:r>
              <a:rPr lang="en-US" altLang="zh-CN" sz="2500" b="1" dirty="0" smtClean="0">
                <a:latin typeface="+mn-ea"/>
              </a:rPr>
              <a:t>jump</a:t>
            </a:r>
            <a:r>
              <a:rPr lang="zh-CN" altLang="en-US" sz="2500" b="1" dirty="0" smtClean="0">
                <a:latin typeface="+mn-ea"/>
              </a:rPr>
              <a:t>的跳转目标：</a:t>
            </a:r>
            <a:r>
              <a:rPr lang="zh-CN" altLang="en-US" sz="2500" b="1" dirty="0" smtClean="0">
                <a:solidFill>
                  <a:srgbClr val="FF0000"/>
                </a:solidFill>
                <a:latin typeface="+mn-ea"/>
              </a:rPr>
              <a:t>函数的首地址，本函数内部的任意地址</a:t>
            </a:r>
            <a:endParaRPr lang="en-US" altLang="zh-CN" sz="2500" b="1" dirty="0" smtClean="0">
              <a:solidFill>
                <a:srgbClr val="FF0000"/>
              </a:solidFill>
              <a:latin typeface="+mn-ea"/>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对</a:t>
            </a:r>
            <a:r>
              <a:rPr lang="en-US" altLang="zh-CN" sz="4400" dirty="0" smtClean="0"/>
              <a:t>CPI</a:t>
            </a:r>
            <a:r>
              <a:rPr lang="zh-CN" altLang="en-US" sz="4400" dirty="0" smtClean="0"/>
              <a:t>的攻击方法</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内存信息泄露是对付随机化防御的有效方法。</a:t>
            </a:r>
            <a:endParaRPr lang="en-US" altLang="zh-CN" sz="2800" b="1" dirty="0" smtClean="0">
              <a:latin typeface="+mn-ea"/>
            </a:endParaRPr>
          </a:p>
          <a:p>
            <a:r>
              <a:rPr lang="zh-CN" altLang="en-US" sz="2800" b="1" dirty="0" smtClean="0">
                <a:latin typeface="+mn-ea"/>
              </a:rPr>
              <a:t>对</a:t>
            </a:r>
            <a:r>
              <a:rPr lang="en-US" altLang="zh-CN" sz="2800" b="1" dirty="0" smtClean="0">
                <a:latin typeface="+mn-ea"/>
              </a:rPr>
              <a:t>CPI</a:t>
            </a:r>
            <a:r>
              <a:rPr lang="zh-CN" altLang="en-US" sz="2800" b="1" dirty="0" smtClean="0">
                <a:latin typeface="+mn-ea"/>
              </a:rPr>
              <a:t>的一种攻击方法：</a:t>
            </a:r>
            <a:endParaRPr lang="en-US" altLang="zh-CN" sz="2800" b="1" dirty="0" smtClean="0">
              <a:latin typeface="+mn-ea"/>
            </a:endParaRPr>
          </a:p>
          <a:p>
            <a:pPr lvl="1"/>
            <a:r>
              <a:rPr lang="zh-CN" altLang="en-US" sz="2500" b="1" dirty="0" smtClean="0">
                <a:latin typeface="+mn-ea"/>
              </a:rPr>
              <a:t>攻击者利用内存信息泄露漏洞，搜索整个内存空间，找到</a:t>
            </a:r>
            <a:r>
              <a:rPr lang="en-US" altLang="zh-CN" sz="2500" b="1" dirty="0" smtClean="0">
                <a:latin typeface="+mn-ea"/>
              </a:rPr>
              <a:t>CPI</a:t>
            </a:r>
            <a:r>
              <a:rPr lang="zh-CN" altLang="en-US" sz="2500" b="1" dirty="0" smtClean="0">
                <a:latin typeface="+mn-ea"/>
              </a:rPr>
              <a:t>安全区的具体位置，然后篡改其中的内容。</a:t>
            </a:r>
            <a:endParaRPr lang="en-US" altLang="zh-CN" sz="2500" b="1" dirty="0" smtClean="0">
              <a:latin typeface="+mn-ea"/>
            </a:endParaRPr>
          </a:p>
          <a:p>
            <a:pPr lvl="1"/>
            <a:r>
              <a:rPr lang="zh-CN" altLang="en-US" sz="2500" b="1" dirty="0" smtClean="0">
                <a:latin typeface="+mn-ea"/>
              </a:rPr>
              <a:t>由于安全区的数据特征，研究者证明能够通过较少次数的查询，就能确定安全区的位置。</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介绍了</a:t>
            </a:r>
            <a:r>
              <a:rPr lang="en-US" altLang="zh-CN" sz="2800" b="1" dirty="0" smtClean="0">
                <a:latin typeface="+mn-ea"/>
              </a:rPr>
              <a:t>CPI</a:t>
            </a:r>
            <a:r>
              <a:rPr lang="zh-CN" altLang="en-US" sz="2800" b="1" dirty="0" smtClean="0">
                <a:latin typeface="+mn-ea"/>
              </a:rPr>
              <a:t>防御方法，是一种采用了隔离思想的方法。</a:t>
            </a:r>
            <a:r>
              <a:rPr lang="en-US" altLang="zh-CN" sz="2800" b="1" dirty="0" smtClean="0">
                <a:latin typeface="+mn-ea"/>
              </a:rPr>
              <a:t>CPI</a:t>
            </a:r>
            <a:r>
              <a:rPr lang="zh-CN" altLang="en-US" sz="2800" b="1" dirty="0" smtClean="0">
                <a:latin typeface="+mn-ea"/>
              </a:rPr>
              <a:t>将所有控制流相关数据隔离，保存在安全区中。阻止攻击者修改安全区中内容，从而避免控制流劫持。</a:t>
            </a:r>
            <a:endParaRPr lang="en-US" altLang="zh-CN" sz="2800" b="1" dirty="0" smtClean="0">
              <a:latin typeface="+mn-ea"/>
            </a:endParaRPr>
          </a:p>
          <a:p>
            <a:r>
              <a:rPr lang="en-US" altLang="zh-CN" sz="2800" b="1" dirty="0" smtClean="0">
                <a:latin typeface="+mn-ea"/>
              </a:rPr>
              <a:t>CPI</a:t>
            </a:r>
            <a:r>
              <a:rPr lang="zh-CN" altLang="en-US" sz="2800" b="1" dirty="0" smtClean="0">
                <a:latin typeface="+mn-ea"/>
              </a:rPr>
              <a:t>原理简单，复杂度低，性能损耗也较低，防御效果也很好，是一种可行的安全防御方法。</a:t>
            </a:r>
            <a:endParaRPr lang="en-US" altLang="zh-CN" sz="2800" b="1" dirty="0" smtClean="0">
              <a:latin typeface="+mn-ea"/>
            </a:endParaRPr>
          </a:p>
          <a:p>
            <a:r>
              <a:rPr lang="zh-CN" altLang="en-US" sz="2800" b="1" dirty="0" smtClean="0">
                <a:latin typeface="+mn-ea"/>
              </a:rPr>
              <a:t>但是，</a:t>
            </a:r>
            <a:r>
              <a:rPr lang="en-US" altLang="zh-CN" sz="2800" b="1" dirty="0" smtClean="0">
                <a:latin typeface="+mn-ea"/>
              </a:rPr>
              <a:t>CPI</a:t>
            </a:r>
            <a:r>
              <a:rPr lang="zh-CN" altLang="en-US" sz="2800" b="1" dirty="0" smtClean="0">
                <a:latin typeface="+mn-ea"/>
              </a:rPr>
              <a:t>对安全区的保护还不够，可能被内存信息泄露攻击修改安全区数据。</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smtClean="0">
                <a:latin typeface="+mn-ea"/>
              </a:rPr>
              <a:t>研究背景</a:t>
            </a:r>
            <a:endParaRPr lang="en-US" altLang="zh-CN" sz="3200" b="1" dirty="0" smtClean="0">
              <a:latin typeface="+mn-ea"/>
            </a:endParaRPr>
          </a:p>
          <a:p>
            <a:r>
              <a:rPr lang="zh-CN" altLang="en-US" sz="3200" b="1" dirty="0" smtClean="0">
                <a:latin typeface="+mn-ea"/>
              </a:rPr>
              <a:t>粗粒度</a:t>
            </a:r>
            <a:r>
              <a:rPr lang="en-US" altLang="zh-CN" sz="3200" b="1" dirty="0" smtClean="0">
                <a:latin typeface="+mn-ea"/>
              </a:rPr>
              <a:t>CFI</a:t>
            </a:r>
          </a:p>
          <a:p>
            <a:r>
              <a:rPr lang="zh-CN" altLang="en-US" sz="3200" b="1" dirty="0" smtClean="0">
                <a:latin typeface="+mn-ea"/>
              </a:rPr>
              <a:t>绕过粗粒度</a:t>
            </a:r>
            <a:r>
              <a:rPr lang="en-US" altLang="zh-CN" sz="3200" b="1" dirty="0" smtClean="0">
                <a:latin typeface="+mn-ea"/>
              </a:rPr>
              <a:t>CFI</a:t>
            </a:r>
            <a:r>
              <a:rPr lang="zh-CN" altLang="en-US" sz="3200" b="1" dirty="0" smtClean="0">
                <a:latin typeface="+mn-ea"/>
              </a:rPr>
              <a:t>的代码复用攻击</a:t>
            </a:r>
            <a:endParaRPr lang="en-US" altLang="zh-CN" sz="3200" b="1" dirty="0" smtClean="0">
              <a:latin typeface="+mn-ea"/>
            </a:endParaRPr>
          </a:p>
          <a:p>
            <a:r>
              <a:rPr lang="en-US" altLang="zh-CN" sz="3200" b="1" dirty="0" smtClean="0">
                <a:latin typeface="+mn-ea"/>
              </a:rPr>
              <a:t>COOP</a:t>
            </a:r>
            <a:r>
              <a:rPr lang="zh-CN" altLang="en-US" sz="3200" b="1" dirty="0" smtClean="0">
                <a:latin typeface="+mn-ea"/>
              </a:rPr>
              <a:t>和</a:t>
            </a:r>
            <a:r>
              <a:rPr lang="en-US" altLang="zh-CN" sz="3200" b="1" dirty="0" smtClean="0">
                <a:latin typeface="+mn-ea"/>
              </a:rPr>
              <a:t>FOP</a:t>
            </a:r>
          </a:p>
          <a:p>
            <a:r>
              <a:rPr lang="en-US" altLang="zh-CN" sz="3200" b="1" dirty="0" smtClean="0">
                <a:latin typeface="+mn-ea"/>
              </a:rPr>
              <a:t>JIT-ROP</a:t>
            </a:r>
          </a:p>
          <a:p>
            <a:r>
              <a:rPr lang="zh-CN" altLang="en-US" sz="3200" b="1" dirty="0" smtClean="0">
                <a:latin typeface="+mn-ea"/>
              </a:rPr>
              <a:t>不可读保护</a:t>
            </a:r>
            <a:endParaRPr lang="en-US" altLang="zh-CN" sz="3200" b="1" dirty="0" smtClean="0">
              <a:latin typeface="+mn-ea"/>
            </a:endParaRPr>
          </a:p>
          <a:p>
            <a:r>
              <a:rPr lang="en-US" altLang="zh-CN" sz="3200" b="1" dirty="0" smtClean="0">
                <a:latin typeface="+mn-ea"/>
              </a:rPr>
              <a:t>CPI</a:t>
            </a:r>
          </a:p>
          <a:p>
            <a:r>
              <a:rPr lang="zh-CN" altLang="en-US" sz="3200" b="1" dirty="0" smtClean="0">
                <a:solidFill>
                  <a:srgbClr val="FF0000"/>
                </a:solidFill>
                <a:latin typeface="+mn-ea"/>
              </a:rPr>
              <a:t>总结</a:t>
            </a:r>
            <a:endParaRPr lang="zh-CN" altLang="en-US" sz="3200" b="1" dirty="0">
              <a:solidFill>
                <a:srgbClr val="FF0000"/>
              </a:solidFill>
              <a:latin typeface="+mn-ea"/>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总结</a:t>
            </a:r>
            <a:endParaRPr lang="zh-CN" altLang="en-US" sz="4400" dirty="0"/>
          </a:p>
        </p:txBody>
      </p:sp>
      <p:sp>
        <p:nvSpPr>
          <p:cNvPr id="3" name="内容占位符 2"/>
          <p:cNvSpPr>
            <a:spLocks noGrp="1"/>
          </p:cNvSpPr>
          <p:nvPr>
            <p:ph sz="quarter" idx="1"/>
          </p:nvPr>
        </p:nvSpPr>
        <p:spPr/>
        <p:txBody>
          <a:bodyPr>
            <a:normAutofit lnSpcReduction="10000"/>
          </a:bodyPr>
          <a:lstStyle/>
          <a:p>
            <a:r>
              <a:rPr lang="zh-CN" altLang="en-US" sz="2800" b="1" dirty="0" smtClean="0">
                <a:latin typeface="+mn-ea"/>
              </a:rPr>
              <a:t>代码复用攻击及其防御是目前研究热点之一。</a:t>
            </a:r>
            <a:endParaRPr lang="en-US" altLang="zh-CN" sz="2800" b="1" dirty="0" smtClean="0">
              <a:latin typeface="+mn-ea"/>
            </a:endParaRPr>
          </a:p>
          <a:p>
            <a:r>
              <a:rPr lang="zh-CN" altLang="en-US" sz="2800" b="1" dirty="0" smtClean="0">
                <a:latin typeface="+mn-ea"/>
              </a:rPr>
              <a:t>最近几年，研究者不断提出新的攻击和防御方法，攻击和防御之间相互针对性的发展。</a:t>
            </a:r>
            <a:endParaRPr lang="en-US" altLang="zh-CN" sz="2800" b="1" dirty="0" smtClean="0">
              <a:latin typeface="+mn-ea"/>
            </a:endParaRPr>
          </a:p>
          <a:p>
            <a:pPr lvl="1"/>
            <a:r>
              <a:rPr lang="zh-CN" altLang="en-US" sz="2500" b="1" dirty="0" smtClean="0">
                <a:latin typeface="+mn-ea"/>
              </a:rPr>
              <a:t>最开始，提出经典的代码复用攻击，如</a:t>
            </a:r>
            <a:r>
              <a:rPr lang="en-US" altLang="zh-CN" sz="2500" b="1" dirty="0" smtClean="0">
                <a:solidFill>
                  <a:srgbClr val="FF0000"/>
                </a:solidFill>
                <a:latin typeface="+mn-ea"/>
              </a:rPr>
              <a:t>ROP</a:t>
            </a:r>
            <a:r>
              <a:rPr lang="zh-CN" altLang="en-US" sz="2500" b="1" dirty="0" smtClean="0">
                <a:solidFill>
                  <a:srgbClr val="FF0000"/>
                </a:solidFill>
                <a:latin typeface="+mn-ea"/>
              </a:rPr>
              <a:t>，</a:t>
            </a:r>
            <a:r>
              <a:rPr lang="en-US" altLang="zh-CN" sz="2500" b="1" dirty="0" smtClean="0">
                <a:solidFill>
                  <a:srgbClr val="FF0000"/>
                </a:solidFill>
                <a:latin typeface="+mn-ea"/>
              </a:rPr>
              <a:t>JOP</a:t>
            </a:r>
            <a:r>
              <a:rPr lang="zh-CN" altLang="en-US" sz="2500" b="1" dirty="0" smtClean="0">
                <a:latin typeface="+mn-ea"/>
              </a:rPr>
              <a:t>等。</a:t>
            </a:r>
            <a:endParaRPr lang="en-US" altLang="zh-CN" sz="2500" b="1" dirty="0" smtClean="0">
              <a:latin typeface="+mn-ea"/>
            </a:endParaRPr>
          </a:p>
          <a:p>
            <a:pPr lvl="1"/>
            <a:r>
              <a:rPr lang="zh-CN" altLang="en-US" sz="2500" b="1" dirty="0" smtClean="0">
                <a:latin typeface="+mn-ea"/>
              </a:rPr>
              <a:t>然后，提出针对性的防御方法：</a:t>
            </a:r>
            <a:r>
              <a:rPr lang="en-US" altLang="zh-CN" sz="2500" b="1" dirty="0" smtClean="0">
                <a:solidFill>
                  <a:srgbClr val="FF0000"/>
                </a:solidFill>
                <a:latin typeface="+mn-ea"/>
              </a:rPr>
              <a:t>ASLR</a:t>
            </a:r>
            <a:r>
              <a:rPr lang="zh-CN" altLang="en-US" sz="2500" b="1" dirty="0" smtClean="0">
                <a:solidFill>
                  <a:srgbClr val="FF0000"/>
                </a:solidFill>
                <a:latin typeface="+mn-ea"/>
              </a:rPr>
              <a:t>和</a:t>
            </a:r>
            <a:r>
              <a:rPr lang="en-US" altLang="zh-CN" sz="2500" b="1" dirty="0" smtClean="0">
                <a:solidFill>
                  <a:srgbClr val="FF0000"/>
                </a:solidFill>
                <a:latin typeface="+mn-ea"/>
              </a:rPr>
              <a:t>CFI</a:t>
            </a:r>
            <a:r>
              <a:rPr lang="zh-CN" altLang="en-US" sz="2500" b="1" dirty="0" smtClean="0">
                <a:latin typeface="+mn-ea"/>
              </a:rPr>
              <a:t>。</a:t>
            </a:r>
            <a:endParaRPr lang="en-US" altLang="zh-CN" sz="2500" b="1" dirty="0" smtClean="0">
              <a:latin typeface="+mn-ea"/>
            </a:endParaRPr>
          </a:p>
          <a:p>
            <a:pPr lvl="1"/>
            <a:r>
              <a:rPr lang="zh-CN" altLang="en-US" sz="2500" b="1" dirty="0" smtClean="0">
                <a:latin typeface="+mn-ea"/>
              </a:rPr>
              <a:t>由于</a:t>
            </a:r>
            <a:r>
              <a:rPr lang="en-US" altLang="zh-CN" sz="2500" b="1" dirty="0" smtClean="0">
                <a:latin typeface="+mn-ea"/>
              </a:rPr>
              <a:t>CFI</a:t>
            </a:r>
            <a:r>
              <a:rPr lang="zh-CN" altLang="en-US" sz="2500" b="1" dirty="0" smtClean="0">
                <a:latin typeface="+mn-ea"/>
              </a:rPr>
              <a:t>的实现难度太高，提出更加简洁可行的</a:t>
            </a:r>
            <a:r>
              <a:rPr lang="zh-CN" altLang="en-US" sz="2500" b="1" dirty="0" smtClean="0">
                <a:solidFill>
                  <a:srgbClr val="FF0000"/>
                </a:solidFill>
                <a:latin typeface="+mn-ea"/>
              </a:rPr>
              <a:t>粗粒度</a:t>
            </a:r>
            <a:r>
              <a:rPr lang="en-US" altLang="zh-CN" sz="2500" b="1" dirty="0" smtClean="0">
                <a:solidFill>
                  <a:srgbClr val="FF0000"/>
                </a:solidFill>
                <a:latin typeface="+mn-ea"/>
              </a:rPr>
              <a:t>CFI</a:t>
            </a:r>
            <a:r>
              <a:rPr lang="zh-CN" altLang="en-US" sz="2500" b="1" dirty="0" smtClean="0">
                <a:latin typeface="+mn-ea"/>
              </a:rPr>
              <a:t>。</a:t>
            </a:r>
            <a:endParaRPr lang="en-US" altLang="zh-CN" sz="2500" b="1" dirty="0" smtClean="0">
              <a:latin typeface="+mn-ea"/>
            </a:endParaRPr>
          </a:p>
          <a:p>
            <a:pPr lvl="1"/>
            <a:r>
              <a:rPr lang="zh-CN" altLang="en-US" sz="2500" b="1" dirty="0" smtClean="0">
                <a:latin typeface="+mn-ea"/>
              </a:rPr>
              <a:t>针对粗粒度</a:t>
            </a:r>
            <a:r>
              <a:rPr lang="en-US" altLang="zh-CN" sz="2500" b="1" dirty="0" smtClean="0">
                <a:latin typeface="+mn-ea"/>
              </a:rPr>
              <a:t>CFI</a:t>
            </a:r>
            <a:r>
              <a:rPr lang="zh-CN" altLang="en-US" sz="2500" b="1" dirty="0" smtClean="0">
                <a:latin typeface="+mn-ea"/>
              </a:rPr>
              <a:t>，研究者提出能够绕过粗粒度</a:t>
            </a:r>
            <a:r>
              <a:rPr lang="en-US" altLang="zh-CN" sz="2500" b="1" dirty="0" smtClean="0">
                <a:latin typeface="+mn-ea"/>
              </a:rPr>
              <a:t>CFI</a:t>
            </a:r>
            <a:r>
              <a:rPr lang="zh-CN" altLang="en-US" sz="2500" b="1" dirty="0" smtClean="0">
                <a:latin typeface="+mn-ea"/>
              </a:rPr>
              <a:t>的特殊的</a:t>
            </a:r>
            <a:r>
              <a:rPr lang="zh-CN" altLang="en-US" sz="2500" b="1" dirty="0" smtClean="0">
                <a:solidFill>
                  <a:srgbClr val="FF0000"/>
                </a:solidFill>
                <a:latin typeface="+mn-ea"/>
              </a:rPr>
              <a:t>合法配件</a:t>
            </a:r>
            <a:r>
              <a:rPr lang="zh-CN" altLang="en-US" sz="2500" b="1" dirty="0" smtClean="0">
                <a:latin typeface="+mn-ea"/>
              </a:rPr>
              <a:t>，如</a:t>
            </a:r>
            <a:r>
              <a:rPr lang="en-US" altLang="zh-CN" sz="2500" b="1" dirty="0" smtClean="0">
                <a:latin typeface="+mn-ea"/>
              </a:rPr>
              <a:t>CP</a:t>
            </a:r>
            <a:r>
              <a:rPr lang="zh-CN" altLang="en-US" sz="2500" b="1" dirty="0" smtClean="0">
                <a:latin typeface="+mn-ea"/>
              </a:rPr>
              <a:t>配件、</a:t>
            </a:r>
            <a:r>
              <a:rPr lang="en-US" altLang="zh-CN" sz="2500" b="1" dirty="0" smtClean="0">
                <a:latin typeface="+mn-ea"/>
              </a:rPr>
              <a:t>EP</a:t>
            </a:r>
            <a:r>
              <a:rPr lang="zh-CN" altLang="en-US" sz="2500" b="1" dirty="0" smtClean="0">
                <a:latin typeface="+mn-ea"/>
              </a:rPr>
              <a:t>配件等。</a:t>
            </a:r>
            <a:endParaRPr lang="en-US" altLang="zh-CN" sz="2500" b="1" dirty="0" smtClean="0">
              <a:latin typeface="+mn-ea"/>
            </a:endParaRPr>
          </a:p>
          <a:p>
            <a:pPr lvl="1"/>
            <a:r>
              <a:rPr lang="zh-CN" altLang="en-US" sz="2500" b="1" dirty="0" smtClean="0">
                <a:latin typeface="+mn-ea"/>
              </a:rPr>
              <a:t>之后，研究者提出了</a:t>
            </a:r>
            <a:r>
              <a:rPr lang="en-US" altLang="zh-CN" sz="2500" b="1" dirty="0" smtClean="0">
                <a:solidFill>
                  <a:srgbClr val="FF0000"/>
                </a:solidFill>
                <a:latin typeface="+mn-ea"/>
              </a:rPr>
              <a:t>COOP</a:t>
            </a:r>
            <a:r>
              <a:rPr lang="zh-CN" altLang="en-US" sz="2500" b="1" dirty="0" smtClean="0">
                <a:solidFill>
                  <a:srgbClr val="FF0000"/>
                </a:solidFill>
                <a:latin typeface="+mn-ea"/>
              </a:rPr>
              <a:t>攻击</a:t>
            </a:r>
            <a:r>
              <a:rPr lang="zh-CN" altLang="en-US" sz="2500" b="1" dirty="0" smtClean="0">
                <a:latin typeface="+mn-ea"/>
              </a:rPr>
              <a:t>，以</a:t>
            </a:r>
            <a:r>
              <a:rPr lang="zh-CN" altLang="en-US" sz="2500" b="1" dirty="0" smtClean="0">
                <a:solidFill>
                  <a:srgbClr val="FF0000"/>
                </a:solidFill>
                <a:latin typeface="+mn-ea"/>
              </a:rPr>
              <a:t>函数</a:t>
            </a:r>
            <a:r>
              <a:rPr lang="zh-CN" altLang="en-US" sz="2500" b="1" dirty="0" smtClean="0">
                <a:latin typeface="+mn-ea"/>
              </a:rPr>
              <a:t>为配件，结合了</a:t>
            </a:r>
            <a:r>
              <a:rPr lang="en-US" altLang="zh-CN" sz="2500" b="1" dirty="0" smtClean="0">
                <a:latin typeface="+mn-ea"/>
              </a:rPr>
              <a:t>CP</a:t>
            </a:r>
            <a:r>
              <a:rPr lang="zh-CN" altLang="en-US" sz="2500" b="1" dirty="0" smtClean="0">
                <a:latin typeface="+mn-ea"/>
              </a:rPr>
              <a:t>配件和</a:t>
            </a:r>
            <a:r>
              <a:rPr lang="en-US" altLang="zh-CN" sz="2500" b="1" dirty="0" smtClean="0">
                <a:latin typeface="+mn-ea"/>
              </a:rPr>
              <a:t>EP</a:t>
            </a:r>
            <a:r>
              <a:rPr lang="zh-CN" altLang="en-US" sz="2500" b="1" dirty="0" smtClean="0">
                <a:latin typeface="+mn-ea"/>
              </a:rPr>
              <a:t>配件的特点。</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总结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最近几年，研究者不断提出新的攻击和防御方法，攻击和防御之间相互针对性的发展。</a:t>
            </a:r>
            <a:endParaRPr lang="en-US" altLang="zh-CN" sz="2800" b="1" dirty="0" smtClean="0">
              <a:latin typeface="+mn-ea"/>
            </a:endParaRPr>
          </a:p>
          <a:p>
            <a:pPr lvl="1"/>
            <a:r>
              <a:rPr lang="zh-CN" altLang="en-US" sz="2500" b="1" dirty="0" smtClean="0">
                <a:latin typeface="+mn-ea"/>
              </a:rPr>
              <a:t>针对</a:t>
            </a:r>
            <a:r>
              <a:rPr lang="en-US" altLang="zh-CN" sz="2500" b="1" dirty="0" smtClean="0">
                <a:latin typeface="+mn-ea"/>
              </a:rPr>
              <a:t>ASLR</a:t>
            </a:r>
            <a:r>
              <a:rPr lang="zh-CN" altLang="en-US" sz="2500" b="1" dirty="0" smtClean="0">
                <a:latin typeface="+mn-ea"/>
              </a:rPr>
              <a:t>等随机化防御，提出了以</a:t>
            </a:r>
            <a:r>
              <a:rPr lang="en-US" altLang="zh-CN" sz="2500" b="1" dirty="0" smtClean="0">
                <a:solidFill>
                  <a:srgbClr val="FF0000"/>
                </a:solidFill>
                <a:latin typeface="+mn-ea"/>
              </a:rPr>
              <a:t>JIT-ROP</a:t>
            </a:r>
            <a:r>
              <a:rPr lang="zh-CN" altLang="en-US" sz="2500" b="1" dirty="0" smtClean="0">
                <a:latin typeface="+mn-ea"/>
              </a:rPr>
              <a:t>为代表的代码复用攻击，结合了</a:t>
            </a:r>
            <a:r>
              <a:rPr lang="zh-CN" altLang="en-US" sz="2500" b="1" dirty="0" smtClean="0">
                <a:solidFill>
                  <a:srgbClr val="FF0000"/>
                </a:solidFill>
                <a:latin typeface="+mn-ea"/>
              </a:rPr>
              <a:t>内存信息泄露漏洞</a:t>
            </a:r>
            <a:r>
              <a:rPr lang="zh-CN" altLang="en-US" sz="2500" b="1" dirty="0" smtClean="0">
                <a:latin typeface="+mn-ea"/>
              </a:rPr>
              <a:t>，能够破解所有随机化防御。</a:t>
            </a:r>
            <a:endParaRPr lang="en-US" altLang="zh-CN" sz="2500" b="1" dirty="0" smtClean="0">
              <a:latin typeface="+mn-ea"/>
            </a:endParaRPr>
          </a:p>
          <a:p>
            <a:pPr lvl="1"/>
            <a:r>
              <a:rPr lang="zh-CN" altLang="en-US" sz="2500" b="1" dirty="0" smtClean="0">
                <a:latin typeface="+mn-ea"/>
              </a:rPr>
              <a:t>针对代码信息泄露，提出</a:t>
            </a:r>
            <a:r>
              <a:rPr lang="zh-CN" altLang="en-US" sz="2500" b="1" dirty="0" smtClean="0">
                <a:solidFill>
                  <a:srgbClr val="FF0000"/>
                </a:solidFill>
                <a:latin typeface="+mn-ea"/>
              </a:rPr>
              <a:t>不可读保护</a:t>
            </a:r>
            <a:r>
              <a:rPr lang="zh-CN" altLang="en-US" sz="2500" b="1" dirty="0" smtClean="0">
                <a:latin typeface="+mn-ea"/>
              </a:rPr>
              <a:t>，让代码不可读，防止攻击者获取代码信息。</a:t>
            </a:r>
            <a:endParaRPr lang="en-US" altLang="zh-CN" sz="2500" b="1" dirty="0" smtClean="0">
              <a:latin typeface="+mn-ea"/>
            </a:endParaRPr>
          </a:p>
          <a:p>
            <a:pPr lvl="1"/>
            <a:r>
              <a:rPr lang="zh-CN" altLang="en-US" sz="2500" b="1" dirty="0" smtClean="0">
                <a:latin typeface="+mn-ea"/>
              </a:rPr>
              <a:t>研究者提出采用</a:t>
            </a:r>
            <a:r>
              <a:rPr lang="zh-CN" altLang="en-US" sz="2500" b="1" dirty="0" smtClean="0">
                <a:solidFill>
                  <a:srgbClr val="FF0000"/>
                </a:solidFill>
                <a:latin typeface="+mn-ea"/>
              </a:rPr>
              <a:t>隔离</a:t>
            </a:r>
            <a:r>
              <a:rPr lang="zh-CN" altLang="en-US" sz="2500" b="1" dirty="0" smtClean="0">
                <a:latin typeface="+mn-ea"/>
              </a:rPr>
              <a:t>思想的</a:t>
            </a:r>
            <a:r>
              <a:rPr lang="en-US" altLang="zh-CN" sz="2500" b="1" dirty="0" smtClean="0">
                <a:solidFill>
                  <a:srgbClr val="FF0000"/>
                </a:solidFill>
                <a:latin typeface="+mn-ea"/>
              </a:rPr>
              <a:t>CPI</a:t>
            </a:r>
            <a:r>
              <a:rPr lang="zh-CN" altLang="en-US" sz="2500" b="1" dirty="0" smtClean="0">
                <a:latin typeface="+mn-ea"/>
              </a:rPr>
              <a:t>，将控制流相关数据隔离，避免控制流劫持。</a:t>
            </a:r>
            <a:endParaRPr lang="en-US" altLang="zh-CN" sz="2500" b="1" dirty="0" smtClean="0">
              <a:latin typeface="+mn-ea"/>
            </a:endParaRPr>
          </a:p>
          <a:p>
            <a:r>
              <a:rPr lang="zh-CN" altLang="en-US" sz="2800" b="1" dirty="0" smtClean="0">
                <a:latin typeface="+mn-ea"/>
              </a:rPr>
              <a:t>以上攻击和防御都有各自的优缺点，目前对代码复用攻击和防御的研究还在不断进行中。</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作业：经典论文阅读</a:t>
            </a:r>
            <a:endParaRPr lang="zh-CN" altLang="en-US" sz="4400" dirty="0"/>
          </a:p>
        </p:txBody>
      </p:sp>
      <p:sp>
        <p:nvSpPr>
          <p:cNvPr id="3" name="内容占位符 2"/>
          <p:cNvSpPr>
            <a:spLocks noGrp="1"/>
          </p:cNvSpPr>
          <p:nvPr>
            <p:ph sz="quarter" idx="1"/>
          </p:nvPr>
        </p:nvSpPr>
        <p:spPr/>
        <p:txBody>
          <a:bodyPr>
            <a:normAutofit fontScale="92500" lnSpcReduction="10000"/>
          </a:bodyPr>
          <a:lstStyle/>
          <a:p>
            <a:r>
              <a:rPr lang="zh-CN" altLang="en-US" sz="2800" b="1" dirty="0" smtClean="0">
                <a:latin typeface="+mn-ea"/>
              </a:rPr>
              <a:t>新型代码复用攻击</a:t>
            </a:r>
            <a:endParaRPr lang="en-US" altLang="zh-CN" sz="2800" b="1" dirty="0" smtClean="0">
              <a:latin typeface="+mn-ea"/>
            </a:endParaRPr>
          </a:p>
          <a:p>
            <a:pPr lvl="1"/>
            <a:r>
              <a:rPr lang="zh-CN" altLang="en-US" sz="2500" b="1" dirty="0" smtClean="0">
                <a:solidFill>
                  <a:srgbClr val="FF0000"/>
                </a:solidFill>
                <a:latin typeface="+mn-ea"/>
              </a:rPr>
              <a:t>对粗粒度</a:t>
            </a:r>
            <a:r>
              <a:rPr lang="en-US" altLang="zh-CN" sz="2500" b="1" dirty="0" smtClean="0">
                <a:solidFill>
                  <a:srgbClr val="FF0000"/>
                </a:solidFill>
                <a:latin typeface="+mn-ea"/>
              </a:rPr>
              <a:t>CFI</a:t>
            </a:r>
            <a:r>
              <a:rPr lang="zh-CN" altLang="en-US" sz="2500" b="1" dirty="0" smtClean="0">
                <a:solidFill>
                  <a:srgbClr val="FF0000"/>
                </a:solidFill>
                <a:latin typeface="+mn-ea"/>
              </a:rPr>
              <a:t>的破解：</a:t>
            </a:r>
            <a:r>
              <a:rPr lang="en-US" altLang="zh-CN" sz="2500" b="1" dirty="0" smtClean="0">
                <a:latin typeface="+mn-ea"/>
              </a:rPr>
              <a:t>Stitching the Gadgets: On the Ineffectiveness of Coarse-Grained Control-Flow Integrity Protection</a:t>
            </a:r>
            <a:r>
              <a:rPr lang="zh-CN" altLang="en-US" sz="2500" b="1" dirty="0" smtClean="0">
                <a:latin typeface="+mn-ea"/>
              </a:rPr>
              <a:t>，</a:t>
            </a:r>
            <a:r>
              <a:rPr lang="en-US" altLang="zh-CN" sz="2500" b="1" dirty="0" smtClean="0">
                <a:latin typeface="+mn-ea"/>
              </a:rPr>
              <a:t>USENIX</a:t>
            </a:r>
            <a:r>
              <a:rPr lang="zh-CN" altLang="en-US" sz="2500" b="1" dirty="0" smtClean="0">
                <a:latin typeface="+mn-ea"/>
              </a:rPr>
              <a:t> </a:t>
            </a:r>
            <a:r>
              <a:rPr lang="en-US" altLang="zh-CN" sz="2500" b="1" dirty="0" smtClean="0">
                <a:latin typeface="+mn-ea"/>
              </a:rPr>
              <a:t>Security 2014</a:t>
            </a:r>
          </a:p>
          <a:p>
            <a:pPr lvl="1"/>
            <a:r>
              <a:rPr lang="zh-CN" altLang="en-US" sz="2500" b="1" dirty="0" smtClean="0">
                <a:solidFill>
                  <a:srgbClr val="FF0000"/>
                </a:solidFill>
                <a:latin typeface="+mn-ea"/>
              </a:rPr>
              <a:t>对随机化的破解：</a:t>
            </a:r>
            <a:r>
              <a:rPr lang="zh-CN" altLang="en-US" sz="2500" b="1" dirty="0" smtClean="0">
                <a:latin typeface="+mn-ea"/>
              </a:rPr>
              <a:t>Just-In-Time Code Reuse:On the Effectiveness of Fine-Grained Address Space Layout Randomization，</a:t>
            </a:r>
            <a:r>
              <a:rPr lang="en-US" altLang="zh-CN" sz="2500" b="1" dirty="0" smtClean="0">
                <a:latin typeface="+mn-ea"/>
              </a:rPr>
              <a:t>S&amp;P 2013</a:t>
            </a:r>
          </a:p>
          <a:p>
            <a:pPr lvl="1"/>
            <a:r>
              <a:rPr lang="en-US" altLang="zh-CN" sz="2500" b="1" dirty="0" smtClean="0">
                <a:solidFill>
                  <a:srgbClr val="FF0000"/>
                </a:solidFill>
                <a:latin typeface="+mn-ea"/>
              </a:rPr>
              <a:t>COOP</a:t>
            </a:r>
            <a:r>
              <a:rPr lang="zh-CN" altLang="en-US" sz="2500" b="1" dirty="0" smtClean="0">
                <a:solidFill>
                  <a:srgbClr val="FF0000"/>
                </a:solidFill>
                <a:latin typeface="+mn-ea"/>
              </a:rPr>
              <a:t>：</a:t>
            </a:r>
            <a:r>
              <a:rPr lang="en-US" altLang="zh-CN" sz="2500" b="1" dirty="0" smtClean="0">
                <a:latin typeface="+mn-ea"/>
              </a:rPr>
              <a:t>Counterfeit Object-oriented Programming: On the Difficulty of Preventing Code Reuse Attacks in C++ Applications</a:t>
            </a:r>
            <a:r>
              <a:rPr lang="zh-CN" altLang="en-US" sz="2500" b="1" dirty="0" smtClean="0">
                <a:latin typeface="+mn-ea"/>
              </a:rPr>
              <a:t>，</a:t>
            </a:r>
            <a:r>
              <a:rPr lang="en-US" altLang="zh-CN" sz="2500" b="1" dirty="0" smtClean="0">
                <a:latin typeface="+mn-ea"/>
              </a:rPr>
              <a:t>S&amp;P 2015</a:t>
            </a:r>
          </a:p>
          <a:p>
            <a:r>
              <a:rPr lang="zh-CN" altLang="en-US" sz="2800" b="1" dirty="0" smtClean="0">
                <a:latin typeface="+mn-ea"/>
              </a:rPr>
              <a:t>对代码复用攻击的防御</a:t>
            </a:r>
            <a:endParaRPr lang="en-US" altLang="zh-CN" sz="2800" b="1" dirty="0" smtClean="0">
              <a:latin typeface="+mn-ea"/>
            </a:endParaRPr>
          </a:p>
          <a:p>
            <a:pPr lvl="1"/>
            <a:r>
              <a:rPr lang="en-US" altLang="zh-CN" sz="2500" b="1" dirty="0" smtClean="0">
                <a:solidFill>
                  <a:srgbClr val="FF0000"/>
                </a:solidFill>
                <a:latin typeface="+mn-ea"/>
              </a:rPr>
              <a:t>CPI</a:t>
            </a:r>
            <a:r>
              <a:rPr lang="zh-CN" altLang="en-US" sz="2500" b="1" dirty="0" smtClean="0">
                <a:solidFill>
                  <a:srgbClr val="FF0000"/>
                </a:solidFill>
                <a:latin typeface="+mn-ea"/>
              </a:rPr>
              <a:t>：</a:t>
            </a:r>
            <a:r>
              <a:rPr lang="en-US" altLang="zh-CN" sz="2500" b="1" dirty="0" smtClean="0">
                <a:latin typeface="+mn-ea"/>
              </a:rPr>
              <a:t>Code-Pointer Integrity</a:t>
            </a:r>
            <a:r>
              <a:rPr lang="zh-CN" altLang="en-US" sz="2500" b="1" dirty="0" smtClean="0">
                <a:latin typeface="+mn-ea"/>
              </a:rPr>
              <a:t>，</a:t>
            </a:r>
            <a:r>
              <a:rPr lang="en-US" altLang="zh-CN" sz="2500" b="1" dirty="0" smtClean="0">
                <a:latin typeface="+mn-ea"/>
              </a:rPr>
              <a:t>OSDI 2014</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的原理</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基本思想：</a:t>
            </a:r>
            <a:endParaRPr lang="en-US" altLang="zh-CN" sz="2800" b="1" dirty="0" smtClean="0">
              <a:latin typeface="+mn-ea"/>
            </a:endParaRPr>
          </a:p>
          <a:p>
            <a:pPr lvl="1"/>
            <a:r>
              <a:rPr lang="zh-CN" altLang="en-US" sz="2500" b="1" dirty="0" smtClean="0">
                <a:latin typeface="+mn-ea"/>
              </a:rPr>
              <a:t>通过牺牲一部分准确性来降低损耗与实现难度。</a:t>
            </a:r>
            <a:endParaRPr lang="en-US" altLang="zh-CN" sz="2500" b="1" dirty="0" smtClean="0">
              <a:latin typeface="+mn-ea"/>
            </a:endParaRPr>
          </a:p>
          <a:p>
            <a:r>
              <a:rPr lang="zh-CN" altLang="en-US" sz="2800" b="1" dirty="0" smtClean="0">
                <a:solidFill>
                  <a:srgbClr val="FF0000"/>
                </a:solidFill>
                <a:latin typeface="+mn-ea"/>
              </a:rPr>
              <a:t>粗粒度</a:t>
            </a:r>
            <a:r>
              <a:rPr lang="en-US" altLang="zh-CN" sz="2800" b="1" dirty="0" smtClean="0">
                <a:solidFill>
                  <a:srgbClr val="FF0000"/>
                </a:solidFill>
                <a:latin typeface="+mn-ea"/>
              </a:rPr>
              <a:t>CFI</a:t>
            </a:r>
            <a:r>
              <a:rPr lang="zh-CN" altLang="en-US" sz="2800" b="1" dirty="0" smtClean="0">
                <a:solidFill>
                  <a:srgbClr val="FF0000"/>
                </a:solidFill>
                <a:latin typeface="+mn-ea"/>
              </a:rPr>
              <a:t>（</a:t>
            </a:r>
            <a:r>
              <a:rPr lang="en-US" altLang="zh-CN" sz="2800" b="1" dirty="0" smtClean="0">
                <a:solidFill>
                  <a:srgbClr val="FF0000"/>
                </a:solidFill>
                <a:latin typeface="+mn-ea"/>
              </a:rPr>
              <a:t>Coarse-Grained CFI</a:t>
            </a:r>
            <a:r>
              <a:rPr lang="zh-CN" altLang="en-US" sz="2800" b="1" dirty="0" smtClean="0">
                <a:solidFill>
                  <a:srgbClr val="FF0000"/>
                </a:solidFill>
                <a:latin typeface="+mn-ea"/>
              </a:rPr>
              <a:t>），</a:t>
            </a:r>
            <a:r>
              <a:rPr lang="zh-CN" altLang="en-US" sz="2800" b="1" dirty="0" smtClean="0">
                <a:latin typeface="+mn-ea"/>
              </a:rPr>
              <a:t>对代码复用攻击和正常程序行为特征进行深入分析，通过</a:t>
            </a:r>
            <a:r>
              <a:rPr lang="zh-CN" altLang="en-US" sz="2800" b="1" dirty="0" smtClean="0">
                <a:solidFill>
                  <a:srgbClr val="FF0000"/>
                </a:solidFill>
                <a:latin typeface="+mn-ea"/>
              </a:rPr>
              <a:t>特定的规则</a:t>
            </a:r>
            <a:r>
              <a:rPr lang="zh-CN" altLang="en-US" sz="2800" b="1" dirty="0" smtClean="0">
                <a:latin typeface="+mn-ea"/>
              </a:rPr>
              <a:t>来判断程序行为是否正常。</a:t>
            </a:r>
            <a:endParaRPr lang="en-US" altLang="zh-CN" sz="2800" b="1" dirty="0" smtClean="0">
              <a:latin typeface="+mn-ea"/>
            </a:endParaRPr>
          </a:p>
          <a:p>
            <a:r>
              <a:rPr lang="zh-CN" altLang="en-US" sz="2800" b="1" dirty="0" smtClean="0">
                <a:latin typeface="+mn-ea"/>
              </a:rPr>
              <a:t>细粒度</a:t>
            </a:r>
            <a:r>
              <a:rPr lang="en-US" altLang="zh-CN" sz="2800" b="1" dirty="0" smtClean="0">
                <a:latin typeface="+mn-ea"/>
              </a:rPr>
              <a:t>CFI</a:t>
            </a:r>
            <a:r>
              <a:rPr lang="zh-CN" altLang="en-US" sz="2800" b="1" dirty="0" smtClean="0">
                <a:latin typeface="+mn-ea"/>
              </a:rPr>
              <a:t>（经典</a:t>
            </a:r>
            <a:r>
              <a:rPr lang="en-US" altLang="zh-CN" sz="2800" b="1" dirty="0" smtClean="0">
                <a:latin typeface="+mn-ea"/>
              </a:rPr>
              <a:t>CFI</a:t>
            </a:r>
            <a:r>
              <a:rPr lang="zh-CN" altLang="en-US" sz="2800" b="1" dirty="0" smtClean="0">
                <a:latin typeface="+mn-ea"/>
              </a:rPr>
              <a:t>）</a:t>
            </a:r>
            <a:endParaRPr lang="en-US" altLang="zh-CN" sz="2800" b="1" dirty="0" smtClean="0">
              <a:latin typeface="+mn-ea"/>
            </a:endParaRPr>
          </a:p>
          <a:p>
            <a:pPr lvl="1"/>
            <a:r>
              <a:rPr lang="zh-CN" altLang="en-US" sz="2500" b="1" dirty="0" smtClean="0">
                <a:latin typeface="+mn-ea"/>
              </a:rPr>
              <a:t>使用</a:t>
            </a:r>
            <a:r>
              <a:rPr lang="en-US" altLang="zh-CN" sz="2500" b="1" dirty="0" smtClean="0">
                <a:solidFill>
                  <a:srgbClr val="FF0000"/>
                </a:solidFill>
                <a:latin typeface="+mn-ea"/>
              </a:rPr>
              <a:t>CFG</a:t>
            </a:r>
            <a:r>
              <a:rPr lang="zh-CN" altLang="en-US" sz="2500" b="1" dirty="0" smtClean="0">
                <a:latin typeface="+mn-ea"/>
              </a:rPr>
              <a:t>来判断是否异常</a:t>
            </a:r>
            <a:endParaRPr lang="en-US" altLang="zh-CN" sz="2500" b="1" dirty="0" smtClean="0">
              <a:latin typeface="+mn-ea"/>
            </a:endParaRPr>
          </a:p>
          <a:p>
            <a:r>
              <a:rPr lang="zh-CN" altLang="en-US" sz="2800" b="1" dirty="0" smtClean="0">
                <a:latin typeface="+mn-ea"/>
              </a:rPr>
              <a:t>粗粒度</a:t>
            </a:r>
            <a:r>
              <a:rPr lang="en-US" altLang="zh-CN" sz="2800" b="1" dirty="0" smtClean="0">
                <a:latin typeface="+mn-ea"/>
              </a:rPr>
              <a:t>CFI</a:t>
            </a:r>
            <a:r>
              <a:rPr lang="zh-CN" altLang="en-US" sz="2800" b="1" dirty="0" smtClean="0">
                <a:latin typeface="+mn-ea"/>
              </a:rPr>
              <a:t>（启发式</a:t>
            </a:r>
            <a:r>
              <a:rPr lang="en-US" altLang="zh-CN" sz="2800" b="1" dirty="0" smtClean="0">
                <a:latin typeface="+mn-ea"/>
              </a:rPr>
              <a:t>CFI</a:t>
            </a:r>
            <a:r>
              <a:rPr lang="zh-CN" altLang="en-US" sz="2800" b="1" dirty="0" smtClean="0">
                <a:latin typeface="+mn-ea"/>
              </a:rPr>
              <a:t>）</a:t>
            </a:r>
            <a:endParaRPr lang="en-US" altLang="zh-CN" sz="2800" b="1" dirty="0" smtClean="0">
              <a:latin typeface="+mn-ea"/>
            </a:endParaRPr>
          </a:p>
          <a:p>
            <a:pPr lvl="1"/>
            <a:r>
              <a:rPr lang="zh-CN" altLang="en-US" sz="2500" b="1" dirty="0" smtClean="0">
                <a:latin typeface="+mn-ea"/>
              </a:rPr>
              <a:t>使用</a:t>
            </a:r>
            <a:r>
              <a:rPr lang="zh-CN" altLang="en-US" sz="2500" b="1" dirty="0" smtClean="0">
                <a:solidFill>
                  <a:srgbClr val="FF0000"/>
                </a:solidFill>
                <a:latin typeface="+mn-ea"/>
              </a:rPr>
              <a:t>特定的规则</a:t>
            </a:r>
            <a:r>
              <a:rPr lang="zh-CN" altLang="en-US" sz="2500" b="1" dirty="0" smtClean="0">
                <a:latin typeface="+mn-ea"/>
              </a:rPr>
              <a:t>来判断是否异常</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的规则</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粗粒度</a:t>
            </a:r>
            <a:r>
              <a:rPr lang="en-US" altLang="zh-CN" sz="2800" b="1" dirty="0" smtClean="0">
                <a:latin typeface="+mn-ea"/>
              </a:rPr>
              <a:t>CFI</a:t>
            </a:r>
            <a:r>
              <a:rPr lang="zh-CN" altLang="en-US" sz="2800" b="1" dirty="0" smtClean="0">
                <a:latin typeface="+mn-ea"/>
              </a:rPr>
              <a:t>使用</a:t>
            </a:r>
            <a:r>
              <a:rPr lang="zh-CN" altLang="en-US" sz="2800" b="1" dirty="0" smtClean="0">
                <a:solidFill>
                  <a:srgbClr val="FF0000"/>
                </a:solidFill>
                <a:latin typeface="+mn-ea"/>
              </a:rPr>
              <a:t>特定的规则</a:t>
            </a:r>
            <a:r>
              <a:rPr lang="zh-CN" altLang="en-US" sz="2800" b="1" dirty="0" smtClean="0">
                <a:latin typeface="+mn-ea"/>
              </a:rPr>
              <a:t>来判断程序行为是否异常：</a:t>
            </a:r>
            <a:endParaRPr lang="en-US" altLang="zh-CN" sz="2800" b="1" dirty="0" smtClean="0">
              <a:latin typeface="+mn-ea"/>
            </a:endParaRPr>
          </a:p>
          <a:p>
            <a:pPr lvl="1"/>
            <a:r>
              <a:rPr lang="zh-CN" altLang="en-US" sz="2500" b="1" dirty="0" smtClean="0">
                <a:latin typeface="+mn-ea"/>
              </a:rPr>
              <a:t>基于间接跳转指令</a:t>
            </a:r>
            <a:r>
              <a:rPr lang="zh-CN" altLang="en-US" sz="2500" b="1" dirty="0" smtClean="0">
                <a:solidFill>
                  <a:srgbClr val="FF0000"/>
                </a:solidFill>
                <a:latin typeface="+mn-ea"/>
              </a:rPr>
              <a:t>跳转目标</a:t>
            </a:r>
            <a:r>
              <a:rPr lang="zh-CN" altLang="en-US" sz="2500" b="1" dirty="0" smtClean="0">
                <a:latin typeface="+mn-ea"/>
              </a:rPr>
              <a:t>的规则</a:t>
            </a:r>
            <a:endParaRPr lang="en-US" altLang="zh-CN" sz="2500" b="1" dirty="0" smtClean="0">
              <a:latin typeface="+mn-ea"/>
            </a:endParaRPr>
          </a:p>
          <a:p>
            <a:pPr lvl="2"/>
            <a:r>
              <a:rPr lang="zh-CN" altLang="en-US" sz="2200" b="1" dirty="0" smtClean="0">
                <a:latin typeface="+mn-ea"/>
              </a:rPr>
              <a:t>以上规则来源于对</a:t>
            </a:r>
            <a:r>
              <a:rPr lang="en-US" altLang="zh-CN" sz="2200" b="1" dirty="0" smtClean="0">
                <a:latin typeface="+mn-ea"/>
              </a:rPr>
              <a:t>CFG</a:t>
            </a:r>
            <a:r>
              <a:rPr lang="zh-CN" altLang="en-US" sz="2200" b="1" dirty="0" smtClean="0">
                <a:latin typeface="+mn-ea"/>
              </a:rPr>
              <a:t>的分析和简化，防御效果严格低于细粒度</a:t>
            </a:r>
            <a:r>
              <a:rPr lang="en-US" altLang="zh-CN" sz="2200" b="1" dirty="0" smtClean="0">
                <a:latin typeface="+mn-ea"/>
              </a:rPr>
              <a:t>CFI</a:t>
            </a:r>
            <a:r>
              <a:rPr lang="zh-CN" altLang="en-US" sz="2200" b="1" dirty="0" smtClean="0">
                <a:latin typeface="+mn-ea"/>
              </a:rPr>
              <a:t>，因此被称为粗粒度</a:t>
            </a:r>
            <a:r>
              <a:rPr lang="en-US" altLang="zh-CN" sz="2200" b="1" dirty="0" smtClean="0">
                <a:latin typeface="+mn-ea"/>
              </a:rPr>
              <a:t>CFI</a:t>
            </a:r>
          </a:p>
          <a:p>
            <a:pPr lvl="1"/>
            <a:r>
              <a:rPr lang="zh-CN" altLang="en-US" sz="2500" b="1" dirty="0" smtClean="0">
                <a:latin typeface="+mn-ea"/>
              </a:rPr>
              <a:t>基于</a:t>
            </a:r>
            <a:r>
              <a:rPr lang="zh-CN" altLang="en-US" sz="2500" b="1" dirty="0" smtClean="0">
                <a:solidFill>
                  <a:srgbClr val="FF0000"/>
                </a:solidFill>
                <a:latin typeface="+mn-ea"/>
              </a:rPr>
              <a:t>配件长度</a:t>
            </a:r>
            <a:r>
              <a:rPr lang="zh-CN" altLang="en-US" sz="2500" b="1" dirty="0" smtClean="0">
                <a:latin typeface="+mn-ea"/>
              </a:rPr>
              <a:t>（间接跳转指令频率）的规则</a:t>
            </a:r>
            <a:endParaRPr lang="en-US" altLang="zh-CN" sz="2500" b="1" dirty="0" smtClean="0">
              <a:latin typeface="+mn-ea"/>
            </a:endParaRPr>
          </a:p>
          <a:p>
            <a:pPr lvl="2"/>
            <a:r>
              <a:rPr lang="zh-CN" altLang="en-US" sz="2200" b="1" dirty="0" smtClean="0">
                <a:latin typeface="+mn-ea"/>
              </a:rPr>
              <a:t>以上规则来源于对代码复用攻击行为特征的分析</a:t>
            </a:r>
            <a:endParaRPr lang="en-US" altLang="zh-CN" sz="2200" b="1" dirty="0" smtClean="0">
              <a:latin typeface="+mn-ea"/>
            </a:endParaRPr>
          </a:p>
          <a:p>
            <a:pPr lvl="2"/>
            <a:r>
              <a:rPr lang="zh-CN" altLang="en-US" sz="2200" b="1" dirty="0" smtClean="0">
                <a:latin typeface="+mn-ea"/>
              </a:rPr>
              <a:t>需要设定合适的阈值，存在误判和漏判的可能</a:t>
            </a:r>
            <a:endParaRPr lang="en-US" altLang="zh-CN" sz="2200" b="1" dirty="0" smtClean="0">
              <a:latin typeface="+mn-ea"/>
            </a:endParaRPr>
          </a:p>
          <a:p>
            <a:pPr lvl="2"/>
            <a:r>
              <a:rPr lang="zh-CN" altLang="en-US" sz="2200" b="1" dirty="0" smtClean="0">
                <a:latin typeface="+mn-ea"/>
              </a:rPr>
              <a:t>也被称为启发式</a:t>
            </a:r>
            <a:r>
              <a:rPr lang="en-US" altLang="zh-CN" sz="2200" b="1" dirty="0" smtClean="0">
                <a:latin typeface="+mn-ea"/>
              </a:rPr>
              <a:t>CFI</a:t>
            </a:r>
            <a:r>
              <a:rPr lang="zh-CN" altLang="en-US" sz="2200" b="1" dirty="0" smtClean="0">
                <a:latin typeface="+mn-ea"/>
              </a:rPr>
              <a:t>（</a:t>
            </a:r>
            <a:r>
              <a:rPr lang="en-US" altLang="zh-CN" sz="2200" b="1" dirty="0" smtClean="0">
                <a:latin typeface="+mn-ea"/>
              </a:rPr>
              <a:t>heuristic-based CFI</a:t>
            </a:r>
            <a:r>
              <a:rPr lang="zh-CN" altLang="en-US" sz="2200" b="1" dirty="0" smtClean="0">
                <a:latin typeface="+mn-ea"/>
              </a:rPr>
              <a:t>）</a:t>
            </a:r>
            <a:endParaRPr lang="en-US" altLang="zh-CN" sz="2200" b="1" dirty="0" smtClean="0">
              <a:latin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的规则</a:t>
            </a:r>
            <a:endParaRPr lang="zh-CN" altLang="en-US" sz="4400"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en-US" sz="2800" b="1" dirty="0" smtClean="0">
                <a:latin typeface="+mn-ea"/>
              </a:rPr>
              <a:t>基于间接跳转指令</a:t>
            </a:r>
            <a:r>
              <a:rPr lang="zh-CN" altLang="en-US" sz="2800" b="1" dirty="0" smtClean="0">
                <a:solidFill>
                  <a:srgbClr val="FF0000"/>
                </a:solidFill>
                <a:latin typeface="+mn-ea"/>
              </a:rPr>
              <a:t>跳转目标</a:t>
            </a:r>
            <a:r>
              <a:rPr lang="zh-CN" altLang="en-US" sz="2800" b="1" dirty="0" smtClean="0">
                <a:latin typeface="+mn-ea"/>
              </a:rPr>
              <a:t>的规则：</a:t>
            </a:r>
            <a:endParaRPr lang="en-US" altLang="zh-CN" sz="2800" b="1" dirty="0" smtClean="0">
              <a:latin typeface="+mn-ea"/>
            </a:endParaRPr>
          </a:p>
          <a:p>
            <a:pPr lvl="1"/>
            <a:r>
              <a:rPr lang="en-US" altLang="zh-CN" sz="2500" b="1" dirty="0" smtClean="0">
                <a:latin typeface="+mn-ea"/>
              </a:rPr>
              <a:t>ret</a:t>
            </a:r>
            <a:r>
              <a:rPr lang="zh-CN" altLang="en-US" sz="2500" b="1" dirty="0" smtClean="0">
                <a:latin typeface="+mn-ea"/>
              </a:rPr>
              <a:t>指令</a:t>
            </a:r>
            <a:endParaRPr lang="en-US" altLang="zh-CN" sz="2500" b="1" dirty="0" smtClean="0">
              <a:latin typeface="+mn-ea"/>
            </a:endParaRPr>
          </a:p>
          <a:p>
            <a:pPr lvl="2"/>
            <a:r>
              <a:rPr lang="en-US" altLang="zh-CN" sz="2200" b="1" dirty="0" smtClean="0">
                <a:latin typeface="+mn-ea"/>
              </a:rPr>
              <a:t>1</a:t>
            </a:r>
            <a:r>
              <a:rPr lang="zh-CN" altLang="en-US" sz="2200" b="1" dirty="0" smtClean="0">
                <a:latin typeface="+mn-ea"/>
              </a:rPr>
              <a:t>）跳转到</a:t>
            </a:r>
            <a:r>
              <a:rPr lang="zh-CN" altLang="en-US" sz="2200" b="1" dirty="0" smtClean="0">
                <a:solidFill>
                  <a:srgbClr val="FF0000"/>
                </a:solidFill>
                <a:latin typeface="+mn-ea"/>
              </a:rPr>
              <a:t>任意</a:t>
            </a:r>
            <a:r>
              <a:rPr lang="en-US" altLang="zh-CN" sz="2200" b="1" dirty="0" smtClean="0">
                <a:latin typeface="+mn-ea"/>
              </a:rPr>
              <a:t>call</a:t>
            </a:r>
            <a:r>
              <a:rPr lang="zh-CN" altLang="en-US" sz="2200" b="1" dirty="0" smtClean="0">
                <a:latin typeface="+mn-ea"/>
              </a:rPr>
              <a:t>指令的下一条指令</a:t>
            </a:r>
            <a:endParaRPr lang="en-US" altLang="zh-CN" sz="2200" b="1" dirty="0" smtClean="0">
              <a:latin typeface="+mn-ea"/>
            </a:endParaRPr>
          </a:p>
          <a:p>
            <a:pPr lvl="2"/>
            <a:r>
              <a:rPr lang="en-US" altLang="zh-CN" sz="2200" b="1" dirty="0" smtClean="0">
                <a:latin typeface="+mn-ea"/>
              </a:rPr>
              <a:t>2</a:t>
            </a:r>
            <a:r>
              <a:rPr lang="zh-CN" altLang="en-US" sz="2200" b="1" dirty="0" smtClean="0">
                <a:latin typeface="+mn-ea"/>
              </a:rPr>
              <a:t>）跳转到</a:t>
            </a:r>
            <a:r>
              <a:rPr lang="zh-CN" altLang="en-US" sz="2200" b="1" dirty="0" smtClean="0">
                <a:solidFill>
                  <a:srgbClr val="FF0000"/>
                </a:solidFill>
                <a:latin typeface="+mn-ea"/>
              </a:rPr>
              <a:t>对应</a:t>
            </a:r>
            <a:r>
              <a:rPr lang="en-US" altLang="zh-CN" sz="2200" b="1" dirty="0" smtClean="0">
                <a:latin typeface="+mn-ea"/>
              </a:rPr>
              <a:t>call</a:t>
            </a:r>
            <a:r>
              <a:rPr lang="zh-CN" altLang="en-US" sz="2200" b="1" dirty="0" smtClean="0">
                <a:latin typeface="+mn-ea"/>
              </a:rPr>
              <a:t>指令的下一条指令</a:t>
            </a:r>
            <a:endParaRPr lang="en-US" altLang="zh-CN" sz="2200" b="1" dirty="0" smtClean="0">
              <a:latin typeface="+mn-ea"/>
            </a:endParaRPr>
          </a:p>
          <a:p>
            <a:pPr lvl="1"/>
            <a:r>
              <a:rPr lang="en-US" altLang="zh-CN" sz="2500" b="1" dirty="0" smtClean="0">
                <a:latin typeface="+mn-ea"/>
              </a:rPr>
              <a:t>call</a:t>
            </a:r>
            <a:r>
              <a:rPr lang="zh-CN" altLang="en-US" sz="2500" b="1" dirty="0" smtClean="0">
                <a:latin typeface="+mn-ea"/>
              </a:rPr>
              <a:t>指令</a:t>
            </a:r>
            <a:endParaRPr lang="en-US" altLang="zh-CN" sz="2500" b="1" dirty="0" smtClean="0">
              <a:latin typeface="+mn-ea"/>
            </a:endParaRPr>
          </a:p>
          <a:p>
            <a:pPr lvl="2"/>
            <a:r>
              <a:rPr lang="zh-CN" altLang="en-US" sz="2200" b="1" dirty="0" smtClean="0">
                <a:latin typeface="+mn-ea"/>
              </a:rPr>
              <a:t>跳转到任意函数的首地址</a:t>
            </a:r>
            <a:endParaRPr lang="en-US" altLang="zh-CN" sz="2200" b="1" dirty="0" smtClean="0">
              <a:latin typeface="+mn-ea"/>
            </a:endParaRPr>
          </a:p>
          <a:p>
            <a:pPr lvl="1"/>
            <a:r>
              <a:rPr lang="en-US" altLang="zh-CN" sz="2500" b="1" dirty="0" smtClean="0">
                <a:latin typeface="+mn-ea"/>
              </a:rPr>
              <a:t>jump</a:t>
            </a:r>
            <a:r>
              <a:rPr lang="zh-CN" altLang="en-US" sz="2500" b="1" dirty="0" smtClean="0">
                <a:latin typeface="+mn-ea"/>
              </a:rPr>
              <a:t>指令</a:t>
            </a:r>
            <a:endParaRPr lang="en-US" altLang="zh-CN" sz="2500" b="1" dirty="0" smtClean="0">
              <a:latin typeface="+mn-ea"/>
            </a:endParaRPr>
          </a:p>
          <a:p>
            <a:pPr lvl="2"/>
            <a:r>
              <a:rPr lang="zh-CN" altLang="en-US" sz="2200" b="1" dirty="0" smtClean="0">
                <a:latin typeface="+mn-ea"/>
              </a:rPr>
              <a:t>跳转到任意函数的首地址，或者当前函数的任意地址</a:t>
            </a:r>
            <a:endParaRPr lang="en-US" altLang="zh-CN" sz="2200" b="1" dirty="0" smtClean="0">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995363" y="3929065"/>
            <a:ext cx="6719909" cy="2737091"/>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的规则</a:t>
            </a:r>
            <a:endParaRPr lang="zh-CN" altLang="en-US" sz="4400"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en-US" sz="2800" b="1" dirty="0" smtClean="0">
                <a:latin typeface="+mn-ea"/>
              </a:rPr>
              <a:t>基于</a:t>
            </a:r>
            <a:r>
              <a:rPr lang="zh-CN" altLang="en-US" sz="2800" b="1" dirty="0" smtClean="0">
                <a:solidFill>
                  <a:srgbClr val="FF0000"/>
                </a:solidFill>
                <a:latin typeface="+mn-ea"/>
              </a:rPr>
              <a:t>配件长度</a:t>
            </a:r>
            <a:r>
              <a:rPr lang="zh-CN" altLang="en-US" sz="2800" b="1" dirty="0" smtClean="0">
                <a:latin typeface="+mn-ea"/>
              </a:rPr>
              <a:t>（间接跳转指令频率）的规则</a:t>
            </a:r>
            <a:endParaRPr lang="en-US" altLang="zh-CN" sz="2800" b="1" dirty="0" smtClean="0">
              <a:latin typeface="+mn-ea"/>
            </a:endParaRPr>
          </a:p>
          <a:p>
            <a:pPr lvl="1"/>
            <a:r>
              <a:rPr lang="zh-CN" altLang="en-US" sz="2600" b="1" dirty="0" smtClean="0">
                <a:latin typeface="+mn-ea"/>
              </a:rPr>
              <a:t>配件是以间接跳转指令为结尾的代码片段</a:t>
            </a:r>
            <a:endParaRPr lang="en-US" altLang="zh-CN" sz="2600" b="1" dirty="0" smtClean="0">
              <a:latin typeface="+mn-ea"/>
            </a:endParaRPr>
          </a:p>
          <a:p>
            <a:pPr lvl="1"/>
            <a:r>
              <a:rPr lang="zh-CN" altLang="en-US" sz="2600" b="1" dirty="0" smtClean="0">
                <a:latin typeface="+mn-ea"/>
              </a:rPr>
              <a:t>以</a:t>
            </a:r>
            <a:r>
              <a:rPr lang="zh-CN" altLang="en-US" sz="2600" b="1" dirty="0" smtClean="0">
                <a:solidFill>
                  <a:srgbClr val="FF0000"/>
                </a:solidFill>
                <a:latin typeface="+mn-ea"/>
              </a:rPr>
              <a:t>间接跳转指令</a:t>
            </a:r>
            <a:r>
              <a:rPr lang="zh-CN" altLang="en-US" sz="2600" b="1" dirty="0" smtClean="0">
                <a:latin typeface="+mn-ea"/>
              </a:rPr>
              <a:t>为边界，将所有处于两个间接跳转指令之间的代码片段都当做是</a:t>
            </a:r>
            <a:r>
              <a:rPr lang="zh-CN" altLang="en-US" sz="2600" b="1" dirty="0" smtClean="0">
                <a:solidFill>
                  <a:srgbClr val="FF0000"/>
                </a:solidFill>
                <a:latin typeface="+mn-ea"/>
              </a:rPr>
              <a:t>潜在的配件</a:t>
            </a:r>
            <a:endParaRPr lang="en-US" altLang="zh-CN" sz="2600" b="1" dirty="0" smtClean="0">
              <a:solidFill>
                <a:srgbClr val="FF0000"/>
              </a:solidFill>
              <a:latin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995363" y="3929065"/>
            <a:ext cx="6719909" cy="2737091"/>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的规则</a:t>
            </a:r>
            <a:endParaRPr lang="zh-CN" altLang="en-US" sz="4400"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en-US" sz="2800" b="1" dirty="0" smtClean="0">
                <a:latin typeface="+mn-ea"/>
              </a:rPr>
              <a:t>基于</a:t>
            </a:r>
            <a:r>
              <a:rPr lang="zh-CN" altLang="en-US" sz="2800" b="1" dirty="0" smtClean="0">
                <a:solidFill>
                  <a:srgbClr val="FF0000"/>
                </a:solidFill>
                <a:latin typeface="+mn-ea"/>
              </a:rPr>
              <a:t>配件长度</a:t>
            </a:r>
            <a:r>
              <a:rPr lang="zh-CN" altLang="en-US" sz="2800" b="1" dirty="0" smtClean="0">
                <a:latin typeface="+mn-ea"/>
              </a:rPr>
              <a:t>（间接跳转指令频率）的规则</a:t>
            </a:r>
            <a:endParaRPr lang="en-US" altLang="zh-CN" sz="2800" b="1" dirty="0" smtClean="0">
              <a:latin typeface="+mn-ea"/>
            </a:endParaRPr>
          </a:p>
          <a:p>
            <a:pPr lvl="1"/>
            <a:r>
              <a:rPr lang="zh-CN" altLang="en-US" sz="2600" b="1" dirty="0" smtClean="0">
                <a:latin typeface="+mn-ea"/>
              </a:rPr>
              <a:t>配件长度和间接跳转指令的频率是完全等价的</a:t>
            </a:r>
            <a:endParaRPr lang="en-US" altLang="zh-CN" sz="2600" b="1" dirty="0" smtClean="0">
              <a:latin typeface="+mn-ea"/>
            </a:endParaRPr>
          </a:p>
          <a:p>
            <a:pPr lvl="2"/>
            <a:r>
              <a:rPr lang="zh-CN" altLang="en-US" sz="2400" b="1" dirty="0" smtClean="0">
                <a:latin typeface="+mn-ea"/>
              </a:rPr>
              <a:t>配件</a:t>
            </a:r>
            <a:r>
              <a:rPr lang="zh-CN" altLang="en-US" sz="2400" b="1" dirty="0" smtClean="0">
                <a:solidFill>
                  <a:srgbClr val="FF0000"/>
                </a:solidFill>
                <a:latin typeface="+mn-ea"/>
              </a:rPr>
              <a:t>长度越短</a:t>
            </a:r>
            <a:r>
              <a:rPr lang="zh-CN" altLang="en-US" sz="2400" b="1" dirty="0" smtClean="0">
                <a:latin typeface="+mn-ea"/>
              </a:rPr>
              <a:t>，间接跳转指令出现的</a:t>
            </a:r>
            <a:r>
              <a:rPr lang="zh-CN" altLang="en-US" sz="2400" b="1" dirty="0" smtClean="0">
                <a:solidFill>
                  <a:srgbClr val="FF0000"/>
                </a:solidFill>
                <a:latin typeface="+mn-ea"/>
              </a:rPr>
              <a:t>频率越高</a:t>
            </a:r>
            <a:endParaRPr lang="en-US" altLang="zh-CN" sz="2400" b="1" dirty="0" smtClean="0">
              <a:solidFill>
                <a:srgbClr val="FF0000"/>
              </a:solidFill>
              <a:latin typeface="+mn-ea"/>
            </a:endParaRPr>
          </a:p>
          <a:p>
            <a:pPr lvl="2"/>
            <a:r>
              <a:rPr lang="zh-CN" altLang="en-US" sz="2400" b="1" dirty="0" smtClean="0">
                <a:latin typeface="+mn-ea"/>
              </a:rPr>
              <a:t>配件</a:t>
            </a:r>
            <a:r>
              <a:rPr lang="zh-CN" altLang="en-US" sz="2400" b="1" dirty="0" smtClean="0">
                <a:solidFill>
                  <a:srgbClr val="FF0000"/>
                </a:solidFill>
                <a:latin typeface="+mn-ea"/>
              </a:rPr>
              <a:t>长度越长</a:t>
            </a:r>
            <a:r>
              <a:rPr lang="zh-CN" altLang="en-US" sz="2400" b="1" dirty="0" smtClean="0">
                <a:latin typeface="+mn-ea"/>
              </a:rPr>
              <a:t>，间接跳转指令出现的</a:t>
            </a:r>
            <a:r>
              <a:rPr lang="zh-CN" altLang="en-US" sz="2400" b="1" dirty="0" smtClean="0">
                <a:solidFill>
                  <a:srgbClr val="FF0000"/>
                </a:solidFill>
                <a:latin typeface="+mn-ea"/>
              </a:rPr>
              <a:t>频率越低</a:t>
            </a:r>
            <a:endParaRPr lang="en-US" altLang="zh-CN" sz="2400" b="1" dirty="0" smtClean="0">
              <a:solidFill>
                <a:srgbClr val="FF0000"/>
              </a:solidFill>
              <a:latin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的规则</a:t>
            </a:r>
            <a:endParaRPr lang="zh-CN" altLang="en-US" sz="4400"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en-US" sz="2800" b="1" dirty="0" smtClean="0">
                <a:latin typeface="+mn-ea"/>
              </a:rPr>
              <a:t>基于</a:t>
            </a:r>
            <a:r>
              <a:rPr lang="zh-CN" altLang="en-US" sz="2800" b="1" dirty="0" smtClean="0">
                <a:solidFill>
                  <a:srgbClr val="FF0000"/>
                </a:solidFill>
                <a:latin typeface="+mn-ea"/>
              </a:rPr>
              <a:t>配件长度</a:t>
            </a:r>
            <a:r>
              <a:rPr lang="zh-CN" altLang="en-US" sz="2800" b="1" dirty="0" smtClean="0">
                <a:latin typeface="+mn-ea"/>
              </a:rPr>
              <a:t>（间接跳转指令频率）的规则</a:t>
            </a:r>
            <a:endParaRPr lang="en-US" altLang="zh-CN" sz="2800" b="1" dirty="0" smtClean="0">
              <a:latin typeface="+mn-ea"/>
            </a:endParaRPr>
          </a:p>
          <a:p>
            <a:pPr lvl="1"/>
            <a:r>
              <a:rPr lang="zh-CN" altLang="en-US" sz="2500" b="1" dirty="0" smtClean="0">
                <a:latin typeface="+mn-ea"/>
              </a:rPr>
              <a:t>为了达成预期攻击目标，避免无用指令的干扰，配件链通常由</a:t>
            </a:r>
            <a:r>
              <a:rPr lang="zh-CN" altLang="en-US" sz="2500" b="1" dirty="0" smtClean="0">
                <a:solidFill>
                  <a:srgbClr val="FF0000"/>
                </a:solidFill>
                <a:latin typeface="+mn-ea"/>
              </a:rPr>
              <a:t>多个短配件</a:t>
            </a:r>
            <a:r>
              <a:rPr lang="zh-CN" altLang="en-US" sz="2500" b="1" dirty="0" smtClean="0">
                <a:latin typeface="+mn-ea"/>
              </a:rPr>
              <a:t>组成。</a:t>
            </a:r>
            <a:endParaRPr lang="en-US" altLang="zh-CN" sz="2500" b="1" dirty="0" smtClean="0">
              <a:latin typeface="+mn-ea"/>
            </a:endParaRPr>
          </a:p>
          <a:p>
            <a:pPr lvl="2"/>
            <a:r>
              <a:rPr lang="zh-CN" altLang="en-US" sz="2200" b="1" dirty="0" smtClean="0">
                <a:solidFill>
                  <a:srgbClr val="FF0000"/>
                </a:solidFill>
                <a:latin typeface="+mn-ea"/>
              </a:rPr>
              <a:t>短配件</a:t>
            </a:r>
            <a:r>
              <a:rPr lang="zh-CN" altLang="en-US" sz="2200" b="1" dirty="0" smtClean="0">
                <a:latin typeface="+mn-ea"/>
              </a:rPr>
              <a:t>：配件中的指令数量不大于</a:t>
            </a:r>
            <a:r>
              <a:rPr lang="en-US" altLang="zh-CN" sz="2200" b="1" dirty="0" smtClean="0">
                <a:latin typeface="+mn-ea"/>
              </a:rPr>
              <a:t>x</a:t>
            </a:r>
          </a:p>
          <a:p>
            <a:pPr lvl="2"/>
            <a:r>
              <a:rPr lang="zh-CN" altLang="en-US" sz="2200" b="1" dirty="0" smtClean="0">
                <a:solidFill>
                  <a:srgbClr val="FF0000"/>
                </a:solidFill>
                <a:latin typeface="+mn-ea"/>
              </a:rPr>
              <a:t>配件链</a:t>
            </a:r>
            <a:r>
              <a:rPr lang="zh-CN" altLang="en-US" sz="2200" b="1" dirty="0" smtClean="0">
                <a:latin typeface="+mn-ea"/>
              </a:rPr>
              <a:t>：连续出现</a:t>
            </a:r>
            <a:r>
              <a:rPr lang="en-US" altLang="zh-CN" sz="2200" b="1" dirty="0" smtClean="0">
                <a:latin typeface="+mn-ea"/>
              </a:rPr>
              <a:t>y</a:t>
            </a:r>
            <a:r>
              <a:rPr lang="zh-CN" altLang="en-US" sz="2200" b="1" dirty="0" smtClean="0">
                <a:latin typeface="+mn-ea"/>
              </a:rPr>
              <a:t>个短配件</a:t>
            </a:r>
            <a:endParaRPr lang="en-US" altLang="zh-CN" sz="2200" b="1" dirty="0" smtClean="0">
              <a:latin typeface="+mn-ea"/>
            </a:endParaRPr>
          </a:p>
          <a:p>
            <a:pPr lvl="2"/>
            <a:r>
              <a:rPr lang="zh-CN" altLang="en-US" sz="2200" b="1" dirty="0" smtClean="0">
                <a:latin typeface="+mn-ea"/>
              </a:rPr>
              <a:t>一旦发现连续出现</a:t>
            </a:r>
            <a:r>
              <a:rPr lang="en-US" altLang="zh-CN" sz="2200" b="1" dirty="0" smtClean="0">
                <a:latin typeface="+mn-ea"/>
              </a:rPr>
              <a:t>y</a:t>
            </a:r>
            <a:r>
              <a:rPr lang="zh-CN" altLang="en-US" sz="2200" b="1" dirty="0" smtClean="0">
                <a:latin typeface="+mn-ea"/>
              </a:rPr>
              <a:t>个长度不大于</a:t>
            </a:r>
            <a:r>
              <a:rPr lang="en-US" altLang="zh-CN" sz="2200" b="1" dirty="0" smtClean="0">
                <a:latin typeface="+mn-ea"/>
              </a:rPr>
              <a:t>x</a:t>
            </a:r>
            <a:r>
              <a:rPr lang="zh-CN" altLang="en-US" sz="2200" b="1" dirty="0" smtClean="0">
                <a:latin typeface="+mn-ea"/>
              </a:rPr>
              <a:t>的短配件，就认为发生了代码复用攻击。</a:t>
            </a:r>
            <a:endParaRPr lang="en-US" altLang="zh-CN" sz="2200" b="1" dirty="0" smtClean="0">
              <a:latin typeface="+mn-ea"/>
            </a:endParaRPr>
          </a:p>
          <a:p>
            <a:pPr lvl="1"/>
            <a:r>
              <a:rPr lang="en-US" altLang="zh-CN" sz="2500" b="1" dirty="0" smtClean="0">
                <a:latin typeface="+mn-ea"/>
              </a:rPr>
              <a:t>x</a:t>
            </a:r>
            <a:r>
              <a:rPr lang="zh-CN" altLang="en-US" sz="2500" b="1" dirty="0" smtClean="0">
                <a:latin typeface="+mn-ea"/>
              </a:rPr>
              <a:t>，</a:t>
            </a:r>
            <a:r>
              <a:rPr lang="en-US" altLang="zh-CN" sz="2500" b="1" dirty="0" smtClean="0">
                <a:latin typeface="+mn-ea"/>
              </a:rPr>
              <a:t>y</a:t>
            </a:r>
            <a:r>
              <a:rPr lang="zh-CN" altLang="en-US" sz="2500" b="1" dirty="0" smtClean="0">
                <a:latin typeface="+mn-ea"/>
              </a:rPr>
              <a:t>是</a:t>
            </a:r>
            <a:r>
              <a:rPr lang="zh-CN" altLang="en-US" sz="2500" b="1" dirty="0" smtClean="0">
                <a:solidFill>
                  <a:srgbClr val="FF0000"/>
                </a:solidFill>
                <a:latin typeface="+mn-ea"/>
              </a:rPr>
              <a:t>可配置的</a:t>
            </a:r>
            <a:r>
              <a:rPr lang="zh-CN" altLang="en-US" sz="2500" b="1" dirty="0" smtClean="0">
                <a:latin typeface="+mn-ea"/>
              </a:rPr>
              <a:t>。</a:t>
            </a:r>
            <a:endParaRPr lang="en-US" altLang="zh-CN" sz="2500" b="1" dirty="0" smtClean="0">
              <a:latin typeface="+mn-ea"/>
            </a:endParaRPr>
          </a:p>
          <a:p>
            <a:pPr lvl="2"/>
            <a:r>
              <a:rPr lang="en-US" altLang="zh-CN" sz="2200" b="1" dirty="0" smtClean="0">
                <a:latin typeface="+mn-ea"/>
              </a:rPr>
              <a:t>x</a:t>
            </a:r>
            <a:r>
              <a:rPr lang="zh-CN" altLang="en-US" sz="2200" b="1" dirty="0" smtClean="0">
                <a:latin typeface="+mn-ea"/>
              </a:rPr>
              <a:t>通常设为</a:t>
            </a:r>
            <a:r>
              <a:rPr lang="en-US" altLang="zh-CN" sz="2200" b="1" dirty="0" smtClean="0">
                <a:latin typeface="+mn-ea"/>
              </a:rPr>
              <a:t>5-6</a:t>
            </a:r>
          </a:p>
          <a:p>
            <a:pPr lvl="2"/>
            <a:r>
              <a:rPr lang="en-US" altLang="zh-CN" sz="2200" b="1" dirty="0" smtClean="0">
                <a:latin typeface="+mn-ea"/>
              </a:rPr>
              <a:t>y</a:t>
            </a:r>
            <a:r>
              <a:rPr lang="zh-CN" altLang="en-US" sz="2200" b="1" dirty="0" smtClean="0">
                <a:latin typeface="+mn-ea"/>
              </a:rPr>
              <a:t>通常设为</a:t>
            </a:r>
            <a:r>
              <a:rPr lang="en-US" altLang="zh-CN" sz="2200" b="1" dirty="0" smtClean="0">
                <a:latin typeface="+mn-ea"/>
              </a:rPr>
              <a:t>10-20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的规则</a:t>
            </a:r>
            <a:endParaRPr lang="zh-CN" altLang="en-US" sz="4400" dirty="0"/>
          </a:p>
        </p:txBody>
      </p:sp>
      <p:sp>
        <p:nvSpPr>
          <p:cNvPr id="3" name="内容占位符 2"/>
          <p:cNvSpPr>
            <a:spLocks noGrp="1"/>
          </p:cNvSpPr>
          <p:nvPr>
            <p:ph sz="quarter" idx="1"/>
          </p:nvPr>
        </p:nvSpPr>
        <p:spPr>
          <a:xfrm>
            <a:off x="457200" y="1357298"/>
            <a:ext cx="7467600" cy="4873752"/>
          </a:xfrm>
        </p:spPr>
        <p:txBody>
          <a:bodyPr>
            <a:normAutofit/>
          </a:bodyPr>
          <a:lstStyle/>
          <a:p>
            <a:pPr marL="274320" lvl="1">
              <a:spcBef>
                <a:spcPts val="600"/>
              </a:spcBef>
              <a:buSzPct val="70000"/>
              <a:buFont typeface="Wingdings"/>
              <a:buChar char=""/>
            </a:pPr>
            <a:r>
              <a:rPr lang="zh-CN" altLang="en-US" sz="2800" b="1" dirty="0" smtClean="0">
                <a:latin typeface="+mn-ea"/>
              </a:rPr>
              <a:t>基于</a:t>
            </a:r>
            <a:r>
              <a:rPr lang="zh-CN" altLang="en-US" sz="2800" b="1" dirty="0" smtClean="0">
                <a:solidFill>
                  <a:srgbClr val="FF0000"/>
                </a:solidFill>
                <a:latin typeface="+mn-ea"/>
              </a:rPr>
              <a:t>配件长度</a:t>
            </a:r>
            <a:r>
              <a:rPr lang="zh-CN" altLang="en-US" sz="2800" b="1" dirty="0" smtClean="0">
                <a:latin typeface="+mn-ea"/>
              </a:rPr>
              <a:t>（间接跳转指令频率）的规则</a:t>
            </a:r>
            <a:endParaRPr lang="en-US" altLang="zh-CN" sz="2800" b="1" dirty="0" smtClean="0">
              <a:latin typeface="+mn-ea"/>
            </a:endParaRPr>
          </a:p>
        </p:txBody>
      </p:sp>
      <p:sp>
        <p:nvSpPr>
          <p:cNvPr id="4" name="AutoShape 35"/>
          <p:cNvSpPr>
            <a:spLocks/>
          </p:cNvSpPr>
          <p:nvPr/>
        </p:nvSpPr>
        <p:spPr bwMode="auto">
          <a:xfrm flipH="1">
            <a:off x="3643305" y="2233600"/>
            <a:ext cx="112740" cy="786151"/>
          </a:xfrm>
          <a:prstGeom prst="leftBrace">
            <a:avLst>
              <a:gd name="adj1" fmla="val 37433"/>
              <a:gd name="adj2" fmla="val 50000"/>
            </a:avLst>
          </a:prstGeom>
          <a:solidFill>
            <a:schemeClr val="accent1"/>
          </a:solidFill>
          <a:ln w="9525">
            <a:solidFill>
              <a:schemeClr val="tx1"/>
            </a:solidFill>
            <a:round/>
            <a:headEnd/>
            <a:tailEnd/>
          </a:ln>
        </p:spPr>
        <p:txBody>
          <a:bodyPr anchor="ctr"/>
          <a:lstStyle/>
          <a:p>
            <a:endParaRPr lang="zh-CN" altLang="en-US" sz="2000" b="1"/>
          </a:p>
        </p:txBody>
      </p:sp>
      <p:sp>
        <p:nvSpPr>
          <p:cNvPr id="5" name="AutoShape 36"/>
          <p:cNvSpPr>
            <a:spLocks/>
          </p:cNvSpPr>
          <p:nvPr/>
        </p:nvSpPr>
        <p:spPr bwMode="auto">
          <a:xfrm flipH="1">
            <a:off x="3643305" y="3091190"/>
            <a:ext cx="111152" cy="571504"/>
          </a:xfrm>
          <a:prstGeom prst="leftBrace">
            <a:avLst>
              <a:gd name="adj1" fmla="val 25171"/>
              <a:gd name="adj2" fmla="val 50000"/>
            </a:avLst>
          </a:prstGeom>
          <a:solidFill>
            <a:schemeClr val="accent1"/>
          </a:solidFill>
          <a:ln w="9525">
            <a:solidFill>
              <a:schemeClr val="tx1"/>
            </a:solidFill>
            <a:round/>
            <a:headEnd/>
            <a:tailEnd/>
          </a:ln>
        </p:spPr>
        <p:txBody>
          <a:bodyPr anchor="ctr"/>
          <a:lstStyle/>
          <a:p>
            <a:endParaRPr lang="zh-CN" altLang="en-US" sz="2000" b="1"/>
          </a:p>
        </p:txBody>
      </p:sp>
      <p:sp>
        <p:nvSpPr>
          <p:cNvPr id="6" name="AutoShape 37"/>
          <p:cNvSpPr>
            <a:spLocks/>
          </p:cNvSpPr>
          <p:nvPr/>
        </p:nvSpPr>
        <p:spPr bwMode="auto">
          <a:xfrm flipH="1">
            <a:off x="3643305" y="3789708"/>
            <a:ext cx="112740" cy="1015993"/>
          </a:xfrm>
          <a:prstGeom prst="leftBrace">
            <a:avLst>
              <a:gd name="adj1" fmla="val 49789"/>
              <a:gd name="adj2" fmla="val 50000"/>
            </a:avLst>
          </a:prstGeom>
          <a:solidFill>
            <a:schemeClr val="accent1"/>
          </a:solidFill>
          <a:ln w="9525">
            <a:solidFill>
              <a:schemeClr val="tx1"/>
            </a:solidFill>
            <a:round/>
            <a:headEnd/>
            <a:tailEnd/>
          </a:ln>
        </p:spPr>
        <p:txBody>
          <a:bodyPr anchor="ctr"/>
          <a:lstStyle/>
          <a:p>
            <a:endParaRPr lang="zh-CN" altLang="en-US" sz="2000" b="1"/>
          </a:p>
        </p:txBody>
      </p:sp>
      <p:sp>
        <p:nvSpPr>
          <p:cNvPr id="7" name="AutoShape 38"/>
          <p:cNvSpPr>
            <a:spLocks/>
          </p:cNvSpPr>
          <p:nvPr/>
        </p:nvSpPr>
        <p:spPr bwMode="auto">
          <a:xfrm flipH="1">
            <a:off x="3643305" y="5591520"/>
            <a:ext cx="112740" cy="785818"/>
          </a:xfrm>
          <a:prstGeom prst="leftBrace">
            <a:avLst>
              <a:gd name="adj1" fmla="val 37342"/>
              <a:gd name="adj2" fmla="val 50000"/>
            </a:avLst>
          </a:prstGeom>
          <a:solidFill>
            <a:schemeClr val="accent1"/>
          </a:solidFill>
          <a:ln w="9525">
            <a:solidFill>
              <a:schemeClr val="tx1"/>
            </a:solidFill>
            <a:round/>
            <a:headEnd/>
            <a:tailEnd/>
          </a:ln>
        </p:spPr>
        <p:txBody>
          <a:bodyPr anchor="ctr"/>
          <a:lstStyle/>
          <a:p>
            <a:endParaRPr lang="zh-CN" altLang="en-US" sz="2000" b="1"/>
          </a:p>
        </p:txBody>
      </p:sp>
      <p:sp>
        <p:nvSpPr>
          <p:cNvPr id="8" name="AutoShape 39"/>
          <p:cNvSpPr>
            <a:spLocks/>
          </p:cNvSpPr>
          <p:nvPr/>
        </p:nvSpPr>
        <p:spPr bwMode="auto">
          <a:xfrm flipH="1">
            <a:off x="3643305" y="4877140"/>
            <a:ext cx="112740" cy="642942"/>
          </a:xfrm>
          <a:prstGeom prst="leftBrace">
            <a:avLst>
              <a:gd name="adj1" fmla="val 24895"/>
              <a:gd name="adj2" fmla="val 50000"/>
            </a:avLst>
          </a:prstGeom>
          <a:solidFill>
            <a:schemeClr val="accent1"/>
          </a:solidFill>
          <a:ln w="9525">
            <a:solidFill>
              <a:schemeClr val="tx1"/>
            </a:solidFill>
            <a:round/>
            <a:headEnd/>
            <a:tailEnd/>
          </a:ln>
        </p:spPr>
        <p:txBody>
          <a:bodyPr anchor="ctr"/>
          <a:lstStyle/>
          <a:p>
            <a:endParaRPr lang="zh-CN" altLang="en-US" sz="2000" b="1"/>
          </a:p>
        </p:txBody>
      </p:sp>
      <p:sp>
        <p:nvSpPr>
          <p:cNvPr id="9" name="Text Box 40"/>
          <p:cNvSpPr txBox="1">
            <a:spLocks noChangeArrowheads="1"/>
          </p:cNvSpPr>
          <p:nvPr/>
        </p:nvSpPr>
        <p:spPr bwMode="auto">
          <a:xfrm>
            <a:off x="3827483" y="2405328"/>
            <a:ext cx="12080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a:t>配件！</a:t>
            </a:r>
          </a:p>
        </p:txBody>
      </p:sp>
      <p:sp>
        <p:nvSpPr>
          <p:cNvPr id="10" name="Text Box 41"/>
          <p:cNvSpPr txBox="1">
            <a:spLocks noChangeArrowheads="1"/>
          </p:cNvSpPr>
          <p:nvPr/>
        </p:nvSpPr>
        <p:spPr bwMode="auto">
          <a:xfrm>
            <a:off x="3827483" y="3191146"/>
            <a:ext cx="12080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a:t>配件！</a:t>
            </a:r>
          </a:p>
        </p:txBody>
      </p:sp>
      <p:sp>
        <p:nvSpPr>
          <p:cNvPr id="11" name="Text Box 42"/>
          <p:cNvSpPr txBox="1">
            <a:spLocks noChangeArrowheads="1"/>
          </p:cNvSpPr>
          <p:nvPr/>
        </p:nvSpPr>
        <p:spPr bwMode="auto">
          <a:xfrm>
            <a:off x="3827483" y="4119840"/>
            <a:ext cx="12080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a:t>配件！</a:t>
            </a:r>
          </a:p>
        </p:txBody>
      </p:sp>
      <p:sp>
        <p:nvSpPr>
          <p:cNvPr id="12" name="Text Box 43"/>
          <p:cNvSpPr txBox="1">
            <a:spLocks noChangeArrowheads="1"/>
          </p:cNvSpPr>
          <p:nvPr/>
        </p:nvSpPr>
        <p:spPr bwMode="auto">
          <a:xfrm>
            <a:off x="3827483" y="4977096"/>
            <a:ext cx="12080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a:t>配件！</a:t>
            </a:r>
          </a:p>
        </p:txBody>
      </p:sp>
      <p:sp>
        <p:nvSpPr>
          <p:cNvPr id="13" name="Text Box 44"/>
          <p:cNvSpPr txBox="1">
            <a:spLocks noChangeArrowheads="1"/>
          </p:cNvSpPr>
          <p:nvPr/>
        </p:nvSpPr>
        <p:spPr bwMode="auto">
          <a:xfrm>
            <a:off x="3827483" y="5874100"/>
            <a:ext cx="12080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a:t>配件！</a:t>
            </a:r>
          </a:p>
        </p:txBody>
      </p:sp>
      <p:sp>
        <p:nvSpPr>
          <p:cNvPr id="14" name="AutoShape 45"/>
          <p:cNvSpPr>
            <a:spLocks/>
          </p:cNvSpPr>
          <p:nvPr/>
        </p:nvSpPr>
        <p:spPr bwMode="auto">
          <a:xfrm rot="10800000">
            <a:off x="4621233" y="2378063"/>
            <a:ext cx="431800" cy="3999274"/>
          </a:xfrm>
          <a:prstGeom prst="leftBrace">
            <a:avLst>
              <a:gd name="adj1" fmla="val 58332"/>
              <a:gd name="adj2" fmla="val 49380"/>
            </a:avLst>
          </a:prstGeom>
          <a:solidFill>
            <a:schemeClr val="accent1"/>
          </a:solidFill>
          <a:ln w="9525">
            <a:solidFill>
              <a:schemeClr val="tx1"/>
            </a:solidFill>
            <a:round/>
            <a:headEnd/>
            <a:tailEnd/>
          </a:ln>
        </p:spPr>
        <p:txBody>
          <a:bodyPr anchor="ctr"/>
          <a:lstStyle/>
          <a:p>
            <a:endParaRPr lang="zh-CN" altLang="en-US" sz="2000" b="1"/>
          </a:p>
        </p:txBody>
      </p:sp>
      <p:sp>
        <p:nvSpPr>
          <p:cNvPr id="15" name="Text Box 46"/>
          <p:cNvSpPr txBox="1">
            <a:spLocks noChangeArrowheads="1"/>
          </p:cNvSpPr>
          <p:nvPr/>
        </p:nvSpPr>
        <p:spPr bwMode="auto">
          <a:xfrm>
            <a:off x="5178446" y="3954940"/>
            <a:ext cx="267970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b="1" dirty="0"/>
              <a:t>配件出现频率太多，发生攻击！终止进程</a:t>
            </a:r>
          </a:p>
        </p:txBody>
      </p:sp>
      <p:sp>
        <p:nvSpPr>
          <p:cNvPr id="16" name="AutoShape 47"/>
          <p:cNvSpPr>
            <a:spLocks/>
          </p:cNvSpPr>
          <p:nvPr/>
        </p:nvSpPr>
        <p:spPr bwMode="auto">
          <a:xfrm rot="10800000" flipH="1">
            <a:off x="2581254" y="2233600"/>
            <a:ext cx="133358" cy="4072299"/>
          </a:xfrm>
          <a:prstGeom prst="leftBrace">
            <a:avLst>
              <a:gd name="adj1" fmla="val 130565"/>
              <a:gd name="adj2" fmla="val 50000"/>
            </a:avLst>
          </a:prstGeom>
          <a:solidFill>
            <a:schemeClr val="accent1"/>
          </a:solidFill>
          <a:ln w="9525">
            <a:solidFill>
              <a:schemeClr val="tx1"/>
            </a:solidFill>
            <a:round/>
            <a:headEnd/>
            <a:tailEnd/>
          </a:ln>
        </p:spPr>
        <p:txBody>
          <a:bodyPr anchor="ctr"/>
          <a:lstStyle/>
          <a:p>
            <a:endParaRPr lang="zh-CN" altLang="en-US" sz="2000" b="1"/>
          </a:p>
        </p:txBody>
      </p:sp>
      <p:sp>
        <p:nvSpPr>
          <p:cNvPr id="17" name="Text Box 48"/>
          <p:cNvSpPr txBox="1">
            <a:spLocks noChangeArrowheads="1"/>
          </p:cNvSpPr>
          <p:nvPr/>
        </p:nvSpPr>
        <p:spPr bwMode="auto">
          <a:xfrm>
            <a:off x="1643042" y="3877008"/>
            <a:ext cx="90011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a:t>监测窗口</a:t>
            </a:r>
          </a:p>
        </p:txBody>
      </p:sp>
      <p:sp>
        <p:nvSpPr>
          <p:cNvPr id="18" name="Text Box 34"/>
          <p:cNvSpPr txBox="1">
            <a:spLocks noChangeArrowheads="1"/>
          </p:cNvSpPr>
          <p:nvPr/>
        </p:nvSpPr>
        <p:spPr bwMode="auto">
          <a:xfrm>
            <a:off x="2840060" y="1785926"/>
            <a:ext cx="1076325"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a:t>......</a:t>
            </a:r>
          </a:p>
          <a:p>
            <a:r>
              <a:rPr lang="zh-CN" altLang="en-US" sz="2000" b="1" dirty="0"/>
              <a:t>ins;</a:t>
            </a:r>
          </a:p>
          <a:p>
            <a:r>
              <a:rPr lang="zh-CN" altLang="en-US" sz="2000" b="1" dirty="0"/>
              <a:t>ins;</a:t>
            </a:r>
          </a:p>
          <a:p>
            <a:r>
              <a:rPr lang="zh-CN" altLang="en-US" sz="2000" b="1" dirty="0">
                <a:solidFill>
                  <a:srgbClr val="FF0000"/>
                </a:solidFill>
              </a:rPr>
              <a:t>ret</a:t>
            </a:r>
            <a:r>
              <a:rPr lang="zh-CN" altLang="en-US" sz="2000" b="1" dirty="0"/>
              <a:t>;</a:t>
            </a:r>
          </a:p>
          <a:p>
            <a:r>
              <a:rPr lang="zh-CN" altLang="en-US" sz="2000" b="1" dirty="0"/>
              <a:t>ins;</a:t>
            </a:r>
          </a:p>
          <a:p>
            <a:r>
              <a:rPr lang="zh-CN" altLang="en-US" sz="2000" b="1" dirty="0">
                <a:solidFill>
                  <a:srgbClr val="FF0000"/>
                </a:solidFill>
              </a:rPr>
              <a:t>ret</a:t>
            </a:r>
            <a:r>
              <a:rPr lang="zh-CN" altLang="en-US" sz="2000" b="1" dirty="0"/>
              <a:t>;</a:t>
            </a:r>
          </a:p>
          <a:p>
            <a:r>
              <a:rPr lang="zh-CN" altLang="en-US" sz="2000" b="1" dirty="0"/>
              <a:t>ins;</a:t>
            </a:r>
          </a:p>
          <a:p>
            <a:r>
              <a:rPr lang="zh-CN" altLang="en-US" sz="2000" b="1" dirty="0"/>
              <a:t>ins;</a:t>
            </a:r>
          </a:p>
          <a:p>
            <a:r>
              <a:rPr lang="zh-CN" altLang="en-US" sz="2000" b="1" dirty="0"/>
              <a:t>ins;</a:t>
            </a:r>
          </a:p>
          <a:p>
            <a:r>
              <a:rPr lang="zh-CN" altLang="en-US" sz="2000" b="1" dirty="0">
                <a:solidFill>
                  <a:srgbClr val="FF0000"/>
                </a:solidFill>
              </a:rPr>
              <a:t>ret</a:t>
            </a:r>
            <a:r>
              <a:rPr lang="zh-CN" altLang="en-US" sz="2000" b="1" dirty="0"/>
              <a:t>;</a:t>
            </a:r>
          </a:p>
          <a:p>
            <a:r>
              <a:rPr lang="zh-CN" altLang="en-US" sz="2000" b="1" dirty="0"/>
              <a:t>ins;</a:t>
            </a:r>
          </a:p>
          <a:p>
            <a:r>
              <a:rPr lang="zh-CN" altLang="en-US" sz="2000" b="1" dirty="0">
                <a:solidFill>
                  <a:srgbClr val="FF0000"/>
                </a:solidFill>
              </a:rPr>
              <a:t>ret</a:t>
            </a:r>
            <a:r>
              <a:rPr lang="zh-CN" altLang="en-US" sz="2000" b="1" dirty="0"/>
              <a:t>;</a:t>
            </a:r>
          </a:p>
          <a:p>
            <a:r>
              <a:rPr lang="zh-CN" altLang="en-US" sz="2000" b="1" dirty="0"/>
              <a:t>ins;</a:t>
            </a:r>
          </a:p>
          <a:p>
            <a:r>
              <a:rPr lang="zh-CN" altLang="en-US" sz="2000" b="1" dirty="0"/>
              <a:t>ins;</a:t>
            </a:r>
          </a:p>
          <a:p>
            <a:r>
              <a:rPr lang="zh-CN" altLang="en-US" sz="2000" b="1" dirty="0">
                <a:solidFill>
                  <a:srgbClr val="FF0000"/>
                </a:solidFill>
              </a:rPr>
              <a:t>ret</a:t>
            </a:r>
            <a:r>
              <a:rPr lang="zh-CN" altLang="en-US" sz="2000" b="1" dirty="0"/>
              <a:t>;</a:t>
            </a:r>
          </a:p>
          <a:p>
            <a:r>
              <a:rPr lang="zh-CN" altLang="en-US" sz="2000" b="1"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粗粒度</a:t>
            </a:r>
            <a:r>
              <a:rPr lang="en-US" altLang="zh-CN" sz="2800" b="1" dirty="0" smtClean="0">
                <a:latin typeface="+mn-ea"/>
              </a:rPr>
              <a:t>CFI</a:t>
            </a:r>
            <a:r>
              <a:rPr lang="zh-CN" altLang="en-US" sz="2800" b="1" dirty="0" smtClean="0">
                <a:latin typeface="+mn-ea"/>
              </a:rPr>
              <a:t>规则的具体实现：</a:t>
            </a:r>
            <a:endParaRPr lang="en-US" altLang="zh-CN" sz="2800" b="1" dirty="0" smtClean="0">
              <a:latin typeface="+mn-ea"/>
            </a:endParaRPr>
          </a:p>
          <a:p>
            <a:pPr lvl="1"/>
            <a:r>
              <a:rPr lang="zh-CN" altLang="en-US" sz="2500" b="1" dirty="0" smtClean="0">
                <a:latin typeface="+mn-ea"/>
              </a:rPr>
              <a:t>基于间接跳转指令</a:t>
            </a:r>
            <a:r>
              <a:rPr lang="zh-CN" altLang="en-US" sz="2500" b="1" dirty="0" smtClean="0">
                <a:solidFill>
                  <a:srgbClr val="FF0000"/>
                </a:solidFill>
                <a:latin typeface="+mn-ea"/>
              </a:rPr>
              <a:t>跳转目标</a:t>
            </a:r>
            <a:r>
              <a:rPr lang="zh-CN" altLang="en-US" sz="2500" b="1" dirty="0" smtClean="0">
                <a:latin typeface="+mn-ea"/>
              </a:rPr>
              <a:t>规则的实现</a:t>
            </a:r>
            <a:endParaRPr lang="en-US" altLang="zh-CN" sz="2500" b="1" dirty="0" smtClean="0">
              <a:latin typeface="+mn-ea"/>
            </a:endParaRPr>
          </a:p>
          <a:p>
            <a:pPr lvl="2"/>
            <a:r>
              <a:rPr lang="zh-CN" altLang="en-US" sz="2200" b="1" dirty="0" smtClean="0">
                <a:latin typeface="+mn-ea"/>
              </a:rPr>
              <a:t>对</a:t>
            </a:r>
            <a:r>
              <a:rPr lang="en-US" altLang="zh-CN" sz="2200" b="1" dirty="0" smtClean="0">
                <a:latin typeface="+mn-ea"/>
              </a:rPr>
              <a:t>call</a:t>
            </a:r>
            <a:r>
              <a:rPr lang="zh-CN" altLang="en-US" sz="2200" b="1" dirty="0" smtClean="0">
                <a:latin typeface="+mn-ea"/>
              </a:rPr>
              <a:t>、</a:t>
            </a:r>
            <a:r>
              <a:rPr lang="en-US" altLang="zh-CN" sz="2200" b="1" dirty="0" smtClean="0">
                <a:latin typeface="+mn-ea"/>
              </a:rPr>
              <a:t>jump</a:t>
            </a:r>
            <a:r>
              <a:rPr lang="zh-CN" altLang="en-US" sz="2200" b="1" dirty="0" smtClean="0">
                <a:latin typeface="+mn-ea"/>
              </a:rPr>
              <a:t>、</a:t>
            </a:r>
            <a:r>
              <a:rPr lang="en-US" altLang="zh-CN" sz="2200" b="1" dirty="0" smtClean="0">
                <a:latin typeface="+mn-ea"/>
              </a:rPr>
              <a:t>ret</a:t>
            </a:r>
            <a:r>
              <a:rPr lang="zh-CN" altLang="en-US" sz="2200" b="1" dirty="0" smtClean="0">
                <a:latin typeface="+mn-ea"/>
              </a:rPr>
              <a:t>指令及其跳转目标的</a:t>
            </a:r>
            <a:r>
              <a:rPr lang="zh-CN" altLang="en-US" sz="2200" b="1" dirty="0" smtClean="0">
                <a:solidFill>
                  <a:srgbClr val="FF0000"/>
                </a:solidFill>
                <a:latin typeface="+mn-ea"/>
              </a:rPr>
              <a:t>实时</a:t>
            </a:r>
            <a:r>
              <a:rPr lang="zh-CN" altLang="en-US" sz="2200" b="1" dirty="0" smtClean="0">
                <a:latin typeface="+mn-ea"/>
              </a:rPr>
              <a:t>监控和分析</a:t>
            </a:r>
            <a:endParaRPr lang="en-US" altLang="zh-CN" sz="2200" b="1" dirty="0" smtClean="0">
              <a:latin typeface="+mn-ea"/>
            </a:endParaRPr>
          </a:p>
          <a:p>
            <a:pPr lvl="1"/>
            <a:r>
              <a:rPr lang="zh-CN" altLang="en-US" sz="2500" b="1" dirty="0" smtClean="0">
                <a:latin typeface="+mn-ea"/>
              </a:rPr>
              <a:t>基于</a:t>
            </a:r>
            <a:r>
              <a:rPr lang="zh-CN" altLang="en-US" sz="2500" b="1" dirty="0" smtClean="0">
                <a:solidFill>
                  <a:srgbClr val="FF0000"/>
                </a:solidFill>
                <a:latin typeface="+mn-ea"/>
              </a:rPr>
              <a:t>配件长度</a:t>
            </a:r>
            <a:r>
              <a:rPr lang="zh-CN" altLang="en-US" sz="2500" b="1" dirty="0" smtClean="0">
                <a:latin typeface="+mn-ea"/>
              </a:rPr>
              <a:t>（间接跳转指令频率）规则的实现</a:t>
            </a:r>
            <a:endParaRPr lang="en-US" altLang="zh-CN" sz="2500" b="1" dirty="0" smtClean="0">
              <a:latin typeface="+mn-ea"/>
            </a:endParaRPr>
          </a:p>
          <a:p>
            <a:pPr lvl="2"/>
            <a:r>
              <a:rPr lang="zh-CN" altLang="en-US" sz="2200" b="1" dirty="0" smtClean="0">
                <a:latin typeface="+mn-ea"/>
              </a:rPr>
              <a:t>对间接跳转指令和普通指令运行数量的</a:t>
            </a:r>
            <a:r>
              <a:rPr lang="zh-CN" altLang="en-US" sz="2200" b="1" dirty="0" smtClean="0">
                <a:solidFill>
                  <a:srgbClr val="FF0000"/>
                </a:solidFill>
                <a:latin typeface="+mn-ea"/>
              </a:rPr>
              <a:t>实时</a:t>
            </a:r>
            <a:r>
              <a:rPr lang="zh-CN" altLang="en-US" sz="2200" b="1" dirty="0" smtClean="0">
                <a:latin typeface="+mn-ea"/>
              </a:rPr>
              <a:t>监控和分析</a:t>
            </a:r>
            <a:endParaRPr lang="en-US" altLang="zh-CN" sz="2200" b="1" dirty="0" smtClean="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smtClean="0">
                <a:solidFill>
                  <a:srgbClr val="FF0000"/>
                </a:solidFill>
                <a:latin typeface="+mn-ea"/>
              </a:rPr>
              <a:t>研究背景</a:t>
            </a:r>
            <a:endParaRPr lang="en-US" altLang="zh-CN" sz="3200" b="1" dirty="0" smtClean="0">
              <a:solidFill>
                <a:srgbClr val="FF0000"/>
              </a:solidFill>
              <a:latin typeface="+mn-ea"/>
            </a:endParaRPr>
          </a:p>
          <a:p>
            <a:r>
              <a:rPr lang="zh-CN" altLang="en-US" sz="3200" b="1" dirty="0" smtClean="0">
                <a:latin typeface="+mn-ea"/>
              </a:rPr>
              <a:t>粗粒度</a:t>
            </a:r>
            <a:r>
              <a:rPr lang="en-US" altLang="zh-CN" sz="3200" b="1" dirty="0" smtClean="0">
                <a:latin typeface="+mn-ea"/>
              </a:rPr>
              <a:t>CFI</a:t>
            </a:r>
          </a:p>
          <a:p>
            <a:r>
              <a:rPr lang="zh-CN" altLang="en-US" sz="3200" b="1" dirty="0" smtClean="0">
                <a:latin typeface="+mn-ea"/>
              </a:rPr>
              <a:t>绕过粗粒度</a:t>
            </a:r>
            <a:r>
              <a:rPr lang="en-US" altLang="zh-CN" sz="3200" b="1" dirty="0" smtClean="0">
                <a:latin typeface="+mn-ea"/>
              </a:rPr>
              <a:t>CFI</a:t>
            </a:r>
            <a:r>
              <a:rPr lang="zh-CN" altLang="en-US" sz="3200" b="1" dirty="0" smtClean="0">
                <a:latin typeface="+mn-ea"/>
              </a:rPr>
              <a:t>的代码复用攻击</a:t>
            </a:r>
            <a:endParaRPr lang="en-US" altLang="zh-CN" sz="3200" b="1" dirty="0" smtClean="0">
              <a:latin typeface="+mn-ea"/>
            </a:endParaRPr>
          </a:p>
          <a:p>
            <a:r>
              <a:rPr lang="en-US" altLang="zh-CN" sz="3200" b="1" dirty="0" smtClean="0">
                <a:latin typeface="+mn-ea"/>
              </a:rPr>
              <a:t>COOP</a:t>
            </a:r>
            <a:r>
              <a:rPr lang="zh-CN" altLang="en-US" sz="3200" b="1" dirty="0" smtClean="0">
                <a:latin typeface="+mn-ea"/>
              </a:rPr>
              <a:t>和</a:t>
            </a:r>
            <a:r>
              <a:rPr lang="en-US" altLang="zh-CN" sz="3200" b="1" dirty="0" smtClean="0">
                <a:latin typeface="+mn-ea"/>
              </a:rPr>
              <a:t>FOP</a:t>
            </a:r>
          </a:p>
          <a:p>
            <a:r>
              <a:rPr lang="en-US" altLang="zh-CN" sz="3200" b="1" dirty="0" smtClean="0">
                <a:latin typeface="+mn-ea"/>
              </a:rPr>
              <a:t>JIT-ROP</a:t>
            </a:r>
          </a:p>
          <a:p>
            <a:r>
              <a:rPr lang="zh-CN" altLang="en-US" sz="3200" b="1" dirty="0" smtClean="0">
                <a:latin typeface="+mn-ea"/>
              </a:rPr>
              <a:t>不可读保护</a:t>
            </a:r>
            <a:endParaRPr lang="en-US" altLang="zh-CN" sz="3200" b="1" dirty="0" smtClean="0">
              <a:latin typeface="+mn-ea"/>
            </a:endParaRPr>
          </a:p>
          <a:p>
            <a:r>
              <a:rPr lang="en-US" altLang="zh-CN" sz="3200" b="1" dirty="0" smtClean="0">
                <a:latin typeface="+mn-ea"/>
              </a:rPr>
              <a:t>CPI</a:t>
            </a:r>
          </a:p>
          <a:p>
            <a:r>
              <a:rPr lang="zh-CN" altLang="en-US" sz="3200" b="1" dirty="0" smtClean="0">
                <a:latin typeface="+mn-ea"/>
              </a:rPr>
              <a:t>总结</a:t>
            </a:r>
            <a:endParaRPr lang="zh-CN" altLang="en-US" sz="3200" b="1" dirty="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en-US" sz="2800" b="1" dirty="0" smtClean="0">
                <a:latin typeface="+mn-ea"/>
              </a:rPr>
              <a:t>基于间接跳转指令</a:t>
            </a:r>
            <a:r>
              <a:rPr lang="zh-CN" altLang="en-US" sz="2800" b="1" dirty="0" smtClean="0">
                <a:solidFill>
                  <a:srgbClr val="FF0000"/>
                </a:solidFill>
                <a:latin typeface="+mn-ea"/>
              </a:rPr>
              <a:t>跳转目标</a:t>
            </a:r>
            <a:r>
              <a:rPr lang="zh-CN" altLang="en-US" sz="2800" b="1" dirty="0" smtClean="0">
                <a:latin typeface="+mn-ea"/>
              </a:rPr>
              <a:t>规则的实现：</a:t>
            </a:r>
            <a:endParaRPr lang="en-US" altLang="zh-CN" sz="2800" b="1" dirty="0" smtClean="0">
              <a:latin typeface="+mn-ea"/>
            </a:endParaRPr>
          </a:p>
          <a:p>
            <a:pPr lvl="1"/>
            <a:r>
              <a:rPr lang="en-US" altLang="zh-CN" sz="2500" b="1" dirty="0" smtClean="0">
                <a:latin typeface="+mn-ea"/>
              </a:rPr>
              <a:t>call</a:t>
            </a:r>
            <a:r>
              <a:rPr lang="zh-CN" altLang="en-US" sz="2500" b="1" dirty="0" smtClean="0">
                <a:latin typeface="+mn-ea"/>
              </a:rPr>
              <a:t>的跳转目标地址应该是函数首地址</a:t>
            </a:r>
            <a:endParaRPr lang="en-US" altLang="zh-CN" sz="2500" b="1" dirty="0" smtClean="0">
              <a:latin typeface="+mn-ea"/>
            </a:endParaRPr>
          </a:p>
          <a:p>
            <a:pPr lvl="2"/>
            <a:r>
              <a:rPr lang="zh-CN" altLang="en-US" sz="2200" b="1" dirty="0" smtClean="0">
                <a:latin typeface="+mn-ea"/>
              </a:rPr>
              <a:t>修改二进制文件，对所有</a:t>
            </a:r>
            <a:r>
              <a:rPr lang="zh-CN" altLang="en-US" sz="2200" b="1" dirty="0" smtClean="0">
                <a:solidFill>
                  <a:srgbClr val="FF0000"/>
                </a:solidFill>
                <a:latin typeface="+mn-ea"/>
              </a:rPr>
              <a:t>函数的首地址</a:t>
            </a:r>
            <a:r>
              <a:rPr lang="zh-CN" altLang="en-US" sz="2200" b="1" dirty="0" smtClean="0">
                <a:latin typeface="+mn-ea"/>
              </a:rPr>
              <a:t>加一个标记。</a:t>
            </a:r>
            <a:endParaRPr lang="en-US" altLang="zh-CN" sz="2200" b="1" dirty="0" smtClean="0">
              <a:latin typeface="+mn-ea"/>
            </a:endParaRPr>
          </a:p>
          <a:p>
            <a:pPr lvl="2"/>
            <a:r>
              <a:rPr lang="zh-CN" altLang="en-US" sz="2200" b="1" dirty="0" smtClean="0">
                <a:latin typeface="+mn-ea"/>
              </a:rPr>
              <a:t>程序运行时，检测所有</a:t>
            </a:r>
            <a:r>
              <a:rPr lang="en-US" altLang="zh-CN" sz="2200" b="1" dirty="0" smtClean="0">
                <a:latin typeface="+mn-ea"/>
              </a:rPr>
              <a:t>call</a:t>
            </a:r>
            <a:r>
              <a:rPr lang="zh-CN" altLang="en-US" sz="2200" b="1" dirty="0" smtClean="0">
                <a:latin typeface="+mn-ea"/>
              </a:rPr>
              <a:t>指令的跳转目标地址是否是</a:t>
            </a:r>
            <a:r>
              <a:rPr lang="zh-CN" altLang="en-US" sz="2200" b="1" dirty="0" smtClean="0">
                <a:solidFill>
                  <a:srgbClr val="FF0000"/>
                </a:solidFill>
                <a:latin typeface="+mn-ea"/>
              </a:rPr>
              <a:t>被标记的函数首地址</a:t>
            </a:r>
            <a:r>
              <a:rPr lang="zh-CN" altLang="en-US" sz="2200" b="1" dirty="0" smtClean="0">
                <a:latin typeface="+mn-ea"/>
              </a:rPr>
              <a:t>。</a:t>
            </a:r>
            <a:endParaRPr lang="en-US" altLang="zh-CN" sz="2200" b="1" dirty="0" smtClean="0">
              <a:latin typeface="+mn-ea"/>
            </a:endParaRPr>
          </a:p>
          <a:p>
            <a:pPr lvl="2"/>
            <a:r>
              <a:rPr lang="zh-CN" altLang="en-US" sz="2200" b="1" dirty="0" smtClean="0">
                <a:latin typeface="+mn-ea"/>
              </a:rPr>
              <a:t>如果不是函数首地址，则认为发生了异常。</a:t>
            </a:r>
            <a:endParaRPr lang="en-US" altLang="zh-CN" sz="2200" b="1" dirty="0" smtClean="0">
              <a:latin typeface="+mn-ea"/>
            </a:endParaRPr>
          </a:p>
        </p:txBody>
      </p:sp>
      <p:pic>
        <p:nvPicPr>
          <p:cNvPr id="144385" name="Picture 1"/>
          <p:cNvPicPr>
            <a:picLocks noChangeAspect="1" noChangeArrowheads="1"/>
          </p:cNvPicPr>
          <p:nvPr/>
        </p:nvPicPr>
        <p:blipFill>
          <a:blip r:embed="rId3"/>
          <a:srcRect/>
          <a:stretch>
            <a:fillRect/>
          </a:stretch>
        </p:blipFill>
        <p:spPr bwMode="auto">
          <a:xfrm>
            <a:off x="1071538" y="4329716"/>
            <a:ext cx="6357982" cy="24568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en-US" sz="2800" b="1" dirty="0" smtClean="0">
                <a:latin typeface="+mn-ea"/>
              </a:rPr>
              <a:t>基于间接跳转指令</a:t>
            </a:r>
            <a:r>
              <a:rPr lang="zh-CN" altLang="en-US" sz="2800" b="1" dirty="0" smtClean="0">
                <a:solidFill>
                  <a:srgbClr val="FF0000"/>
                </a:solidFill>
                <a:latin typeface="+mn-ea"/>
              </a:rPr>
              <a:t>跳转目标</a:t>
            </a:r>
            <a:r>
              <a:rPr lang="zh-CN" altLang="en-US" sz="2800" b="1" dirty="0" smtClean="0">
                <a:latin typeface="+mn-ea"/>
              </a:rPr>
              <a:t>规则的实现：</a:t>
            </a:r>
            <a:endParaRPr lang="en-US" altLang="zh-CN" sz="2800" b="1" dirty="0" smtClean="0">
              <a:latin typeface="+mn-ea"/>
            </a:endParaRPr>
          </a:p>
          <a:p>
            <a:pPr lvl="1"/>
            <a:r>
              <a:rPr lang="en-US" altLang="zh-CN" sz="2500" b="1" dirty="0" smtClean="0">
                <a:latin typeface="+mn-ea"/>
              </a:rPr>
              <a:t>jump</a:t>
            </a:r>
            <a:r>
              <a:rPr lang="zh-CN" altLang="en-US" sz="2500" b="1" dirty="0" smtClean="0">
                <a:latin typeface="+mn-ea"/>
              </a:rPr>
              <a:t>的跳转目标地址应该是函数首地址或者当前函数内部的任意地址</a:t>
            </a:r>
            <a:endParaRPr lang="en-US" altLang="zh-CN" sz="2500" b="1" dirty="0" smtClean="0">
              <a:latin typeface="+mn-ea"/>
            </a:endParaRPr>
          </a:p>
          <a:p>
            <a:pPr lvl="2"/>
            <a:r>
              <a:rPr lang="zh-CN" altLang="en-US" sz="2200" b="1" dirty="0" smtClean="0">
                <a:latin typeface="+mn-ea"/>
              </a:rPr>
              <a:t>修改二进制文件，对所有</a:t>
            </a:r>
            <a:r>
              <a:rPr lang="zh-CN" altLang="en-US" sz="2200" b="1" dirty="0" smtClean="0">
                <a:solidFill>
                  <a:srgbClr val="FF0000"/>
                </a:solidFill>
                <a:latin typeface="+mn-ea"/>
              </a:rPr>
              <a:t>函数的首地址</a:t>
            </a:r>
            <a:r>
              <a:rPr lang="zh-CN" altLang="en-US" sz="2200" b="1" dirty="0" smtClean="0">
                <a:latin typeface="+mn-ea"/>
              </a:rPr>
              <a:t>加一个标记，并且标记所有</a:t>
            </a:r>
            <a:r>
              <a:rPr lang="zh-CN" altLang="en-US" sz="2200" b="1" dirty="0" smtClean="0">
                <a:solidFill>
                  <a:srgbClr val="FF0000"/>
                </a:solidFill>
                <a:latin typeface="+mn-ea"/>
              </a:rPr>
              <a:t>函数的长度</a:t>
            </a:r>
            <a:r>
              <a:rPr lang="zh-CN" altLang="en-US" sz="2200" b="1" dirty="0" smtClean="0">
                <a:latin typeface="+mn-ea"/>
              </a:rPr>
              <a:t>。</a:t>
            </a:r>
            <a:endParaRPr lang="en-US" altLang="zh-CN" sz="2200" b="1" dirty="0" smtClean="0">
              <a:latin typeface="+mn-ea"/>
            </a:endParaRPr>
          </a:p>
          <a:p>
            <a:pPr lvl="2"/>
            <a:r>
              <a:rPr lang="zh-CN" altLang="en-US" sz="2200" b="1" dirty="0" smtClean="0">
                <a:latin typeface="+mn-ea"/>
              </a:rPr>
              <a:t>程序运行时，根据函数首地址和长度，能够判断当前执行指令处于哪一个函数内部。</a:t>
            </a:r>
            <a:endParaRPr lang="en-US" altLang="zh-CN" sz="2200" b="1" dirty="0" smtClean="0">
              <a:latin typeface="+mn-ea"/>
            </a:endParaRPr>
          </a:p>
        </p:txBody>
      </p:sp>
      <p:pic>
        <p:nvPicPr>
          <p:cNvPr id="142337" name="Picture 1"/>
          <p:cNvPicPr>
            <a:picLocks noChangeAspect="1" noChangeArrowheads="1"/>
          </p:cNvPicPr>
          <p:nvPr/>
        </p:nvPicPr>
        <p:blipFill>
          <a:blip r:embed="rId3"/>
          <a:srcRect/>
          <a:stretch>
            <a:fillRect/>
          </a:stretch>
        </p:blipFill>
        <p:spPr bwMode="auto">
          <a:xfrm>
            <a:off x="1214414" y="4455432"/>
            <a:ext cx="6143669" cy="226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en-US" sz="2800" b="1" dirty="0" smtClean="0">
                <a:latin typeface="+mn-ea"/>
              </a:rPr>
              <a:t>基于间接跳转指令</a:t>
            </a:r>
            <a:r>
              <a:rPr lang="zh-CN" altLang="en-US" sz="2800" b="1" dirty="0" smtClean="0">
                <a:solidFill>
                  <a:srgbClr val="FF0000"/>
                </a:solidFill>
                <a:latin typeface="+mn-ea"/>
              </a:rPr>
              <a:t>跳转目标</a:t>
            </a:r>
            <a:r>
              <a:rPr lang="zh-CN" altLang="en-US" sz="2800" b="1" dirty="0" smtClean="0">
                <a:latin typeface="+mn-ea"/>
              </a:rPr>
              <a:t>规则的实现：</a:t>
            </a:r>
            <a:endParaRPr lang="en-US" altLang="zh-CN" sz="2800" b="1" dirty="0" smtClean="0">
              <a:latin typeface="+mn-ea"/>
            </a:endParaRPr>
          </a:p>
          <a:p>
            <a:pPr lvl="1"/>
            <a:r>
              <a:rPr lang="en-US" altLang="zh-CN" sz="2500" b="1" dirty="0" smtClean="0">
                <a:latin typeface="+mn-ea"/>
              </a:rPr>
              <a:t>jump</a:t>
            </a:r>
            <a:r>
              <a:rPr lang="zh-CN" altLang="en-US" sz="2500" b="1" dirty="0" smtClean="0">
                <a:latin typeface="+mn-ea"/>
              </a:rPr>
              <a:t>的跳转目标地址应该是函数首地址或者当前函数内部的任意地址</a:t>
            </a:r>
            <a:endParaRPr lang="en-US" altLang="zh-CN" sz="2500" b="1" dirty="0" smtClean="0">
              <a:latin typeface="+mn-ea"/>
            </a:endParaRPr>
          </a:p>
          <a:p>
            <a:pPr lvl="2"/>
            <a:r>
              <a:rPr lang="zh-CN" altLang="en-US" sz="2200" b="1" dirty="0" smtClean="0">
                <a:latin typeface="+mn-ea"/>
              </a:rPr>
              <a:t>检测</a:t>
            </a:r>
            <a:r>
              <a:rPr lang="en-US" altLang="zh-CN" sz="2200" b="1" dirty="0" smtClean="0">
                <a:latin typeface="+mn-ea"/>
              </a:rPr>
              <a:t>jump</a:t>
            </a:r>
            <a:r>
              <a:rPr lang="zh-CN" altLang="en-US" sz="2200" b="1" dirty="0" smtClean="0">
                <a:latin typeface="+mn-ea"/>
              </a:rPr>
              <a:t>指令的跳转目标地址</a:t>
            </a:r>
            <a:r>
              <a:rPr lang="zh-CN" altLang="en-US" sz="2200" b="1" dirty="0" smtClean="0">
                <a:solidFill>
                  <a:srgbClr val="FF0000"/>
                </a:solidFill>
                <a:latin typeface="+mn-ea"/>
              </a:rPr>
              <a:t>是否跨越了</a:t>
            </a:r>
            <a:r>
              <a:rPr lang="zh-CN" altLang="en-US" sz="2200" b="1" dirty="0" smtClean="0">
                <a:latin typeface="+mn-ea"/>
              </a:rPr>
              <a:t>当前函数边界。如果没有，继续运行。</a:t>
            </a:r>
            <a:endParaRPr lang="en-US" altLang="zh-CN" sz="2200" b="1" dirty="0" smtClean="0">
              <a:latin typeface="+mn-ea"/>
            </a:endParaRPr>
          </a:p>
          <a:p>
            <a:pPr lvl="2"/>
            <a:r>
              <a:rPr lang="zh-CN" altLang="en-US" sz="2200" b="1" dirty="0" smtClean="0">
                <a:latin typeface="+mn-ea"/>
              </a:rPr>
              <a:t>如果跨越了当前函数边界，检测</a:t>
            </a:r>
            <a:r>
              <a:rPr lang="en-US" altLang="zh-CN" sz="2200" b="1" dirty="0" smtClean="0">
                <a:latin typeface="+mn-ea"/>
              </a:rPr>
              <a:t>jump</a:t>
            </a:r>
            <a:r>
              <a:rPr lang="zh-CN" altLang="en-US" sz="2200" b="1" dirty="0" smtClean="0">
                <a:latin typeface="+mn-ea"/>
              </a:rPr>
              <a:t>的跳转目标地址是否为</a:t>
            </a:r>
            <a:r>
              <a:rPr lang="zh-CN" altLang="en-US" sz="2200" b="1" dirty="0" smtClean="0">
                <a:solidFill>
                  <a:srgbClr val="FF0000"/>
                </a:solidFill>
                <a:latin typeface="+mn-ea"/>
              </a:rPr>
              <a:t>被标记的函数首地址</a:t>
            </a:r>
            <a:r>
              <a:rPr lang="zh-CN" altLang="en-US" sz="2200" b="1" dirty="0" smtClean="0">
                <a:latin typeface="+mn-ea"/>
              </a:rPr>
              <a:t>。</a:t>
            </a:r>
            <a:endParaRPr lang="en-US" altLang="zh-CN" sz="2200" b="1" dirty="0" smtClean="0">
              <a:latin typeface="+mn-ea"/>
            </a:endParaRPr>
          </a:p>
        </p:txBody>
      </p:sp>
      <p:pic>
        <p:nvPicPr>
          <p:cNvPr id="195586" name="Picture 2"/>
          <p:cNvPicPr>
            <a:picLocks noChangeAspect="1" noChangeArrowheads="1"/>
          </p:cNvPicPr>
          <p:nvPr/>
        </p:nvPicPr>
        <p:blipFill>
          <a:blip r:embed="rId3"/>
          <a:srcRect/>
          <a:stretch>
            <a:fillRect/>
          </a:stretch>
        </p:blipFill>
        <p:spPr bwMode="auto">
          <a:xfrm>
            <a:off x="1214414" y="4467718"/>
            <a:ext cx="6000792" cy="23188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en-US" sz="2800" b="1" dirty="0" smtClean="0">
                <a:latin typeface="+mn-ea"/>
              </a:rPr>
              <a:t>基于间接跳转指令</a:t>
            </a:r>
            <a:r>
              <a:rPr lang="zh-CN" altLang="en-US" sz="2800" b="1" dirty="0" smtClean="0">
                <a:solidFill>
                  <a:srgbClr val="FF0000"/>
                </a:solidFill>
                <a:latin typeface="+mn-ea"/>
              </a:rPr>
              <a:t>跳转目标</a:t>
            </a:r>
            <a:r>
              <a:rPr lang="zh-CN" altLang="en-US" sz="2800" b="1" dirty="0" smtClean="0">
                <a:latin typeface="+mn-ea"/>
              </a:rPr>
              <a:t>规则的实现：</a:t>
            </a:r>
            <a:endParaRPr lang="en-US" altLang="zh-CN" sz="2800" b="1" dirty="0" smtClean="0">
              <a:latin typeface="+mn-ea"/>
            </a:endParaRPr>
          </a:p>
          <a:p>
            <a:pPr lvl="1"/>
            <a:r>
              <a:rPr lang="en-US" altLang="zh-CN" sz="2500" b="1" dirty="0" smtClean="0">
                <a:latin typeface="+mn-ea"/>
              </a:rPr>
              <a:t>ret</a:t>
            </a:r>
            <a:r>
              <a:rPr lang="zh-CN" altLang="en-US" sz="2500" b="1" dirty="0" smtClean="0">
                <a:latin typeface="+mn-ea"/>
              </a:rPr>
              <a:t>的跳转目标地址应该是</a:t>
            </a:r>
            <a:r>
              <a:rPr lang="zh-CN" altLang="en-US" sz="2500" b="1" dirty="0" smtClean="0">
                <a:solidFill>
                  <a:srgbClr val="FF0000"/>
                </a:solidFill>
                <a:latin typeface="+mn-ea"/>
              </a:rPr>
              <a:t>任意</a:t>
            </a:r>
            <a:r>
              <a:rPr lang="en-US" altLang="zh-CN" sz="2500" b="1" dirty="0" smtClean="0">
                <a:latin typeface="+mn-ea"/>
              </a:rPr>
              <a:t>call</a:t>
            </a:r>
            <a:r>
              <a:rPr lang="zh-CN" altLang="en-US" sz="2500" b="1" dirty="0" smtClean="0">
                <a:latin typeface="+mn-ea"/>
              </a:rPr>
              <a:t>指令的下一条指令</a:t>
            </a:r>
            <a:endParaRPr lang="en-US" altLang="zh-CN" sz="2500" b="1" dirty="0" smtClean="0">
              <a:latin typeface="+mn-ea"/>
            </a:endParaRPr>
          </a:p>
          <a:p>
            <a:pPr lvl="2"/>
            <a:r>
              <a:rPr lang="zh-CN" altLang="en-US" sz="2200" b="1" dirty="0" smtClean="0">
                <a:latin typeface="+mn-ea"/>
              </a:rPr>
              <a:t>程序运行时，检测</a:t>
            </a:r>
            <a:r>
              <a:rPr lang="en-US" altLang="zh-CN" sz="2200" b="1" dirty="0" smtClean="0">
                <a:latin typeface="+mn-ea"/>
              </a:rPr>
              <a:t>ret</a:t>
            </a:r>
            <a:r>
              <a:rPr lang="zh-CN" altLang="en-US" sz="2200" b="1" dirty="0" smtClean="0">
                <a:latin typeface="+mn-ea"/>
              </a:rPr>
              <a:t>指令的跳转目标地址是否是</a:t>
            </a:r>
            <a:r>
              <a:rPr lang="en-US" altLang="zh-CN" sz="2200" b="1" dirty="0" smtClean="0">
                <a:latin typeface="+mn-ea"/>
              </a:rPr>
              <a:t>call</a:t>
            </a:r>
            <a:r>
              <a:rPr lang="zh-CN" altLang="en-US" sz="2200" b="1" dirty="0" smtClean="0">
                <a:latin typeface="+mn-ea"/>
              </a:rPr>
              <a:t>指令的下一条指令。</a:t>
            </a:r>
            <a:endParaRPr lang="en-US" altLang="zh-CN" sz="2200" b="1" dirty="0" smtClean="0">
              <a:latin typeface="+mn-ea"/>
            </a:endParaRPr>
          </a:p>
          <a:p>
            <a:pPr lvl="2"/>
            <a:r>
              <a:rPr lang="zh-CN" altLang="en-US" sz="2200" b="1" dirty="0" smtClean="0">
                <a:latin typeface="+mn-ea"/>
              </a:rPr>
              <a:t>如果不是，则认为发生了异常。</a:t>
            </a:r>
            <a:endParaRPr lang="en-US" altLang="zh-CN" sz="2200" b="1" dirty="0" smtClean="0">
              <a:latin typeface="+mn-ea"/>
            </a:endParaRPr>
          </a:p>
        </p:txBody>
      </p:sp>
      <p:pic>
        <p:nvPicPr>
          <p:cNvPr id="140289" name="Picture 1"/>
          <p:cNvPicPr>
            <a:picLocks noChangeAspect="1" noChangeArrowheads="1"/>
          </p:cNvPicPr>
          <p:nvPr/>
        </p:nvPicPr>
        <p:blipFill>
          <a:blip r:embed="rId3"/>
          <a:srcRect/>
          <a:stretch>
            <a:fillRect/>
          </a:stretch>
        </p:blipFill>
        <p:spPr bwMode="auto">
          <a:xfrm>
            <a:off x="1214414" y="4447660"/>
            <a:ext cx="6143668" cy="2267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en-US" sz="2800" b="1" dirty="0" smtClean="0">
                <a:latin typeface="+mn-ea"/>
              </a:rPr>
              <a:t>基于间接跳转指令</a:t>
            </a:r>
            <a:r>
              <a:rPr lang="zh-CN" altLang="en-US" sz="2800" b="1" dirty="0" smtClean="0">
                <a:solidFill>
                  <a:srgbClr val="FF0000"/>
                </a:solidFill>
                <a:latin typeface="+mn-ea"/>
              </a:rPr>
              <a:t>跳转目标</a:t>
            </a:r>
            <a:r>
              <a:rPr lang="zh-CN" altLang="en-US" sz="2800" b="1" dirty="0" smtClean="0">
                <a:latin typeface="+mn-ea"/>
              </a:rPr>
              <a:t>规则的实现：</a:t>
            </a:r>
            <a:endParaRPr lang="en-US" altLang="zh-CN" sz="2800" b="1" dirty="0" smtClean="0">
              <a:latin typeface="+mn-ea"/>
            </a:endParaRPr>
          </a:p>
          <a:p>
            <a:pPr lvl="1"/>
            <a:r>
              <a:rPr lang="en-US" altLang="zh-CN" sz="2500" b="1" dirty="0" smtClean="0">
                <a:latin typeface="+mn-ea"/>
              </a:rPr>
              <a:t>ret</a:t>
            </a:r>
            <a:r>
              <a:rPr lang="zh-CN" altLang="en-US" sz="2500" b="1" dirty="0" smtClean="0">
                <a:latin typeface="+mn-ea"/>
              </a:rPr>
              <a:t>的跳转目标应该是</a:t>
            </a:r>
            <a:r>
              <a:rPr lang="zh-CN" altLang="en-US" sz="2500" b="1" dirty="0" smtClean="0">
                <a:solidFill>
                  <a:srgbClr val="FF0000"/>
                </a:solidFill>
                <a:latin typeface="+mn-ea"/>
              </a:rPr>
              <a:t>对应</a:t>
            </a:r>
            <a:r>
              <a:rPr lang="en-US" altLang="zh-CN" sz="2500" b="1" dirty="0" smtClean="0">
                <a:latin typeface="+mn-ea"/>
              </a:rPr>
              <a:t>call</a:t>
            </a:r>
            <a:r>
              <a:rPr lang="zh-CN" altLang="en-US" sz="2500" b="1" dirty="0" smtClean="0">
                <a:latin typeface="+mn-ea"/>
              </a:rPr>
              <a:t>的下一条指令</a:t>
            </a:r>
            <a:endParaRPr lang="en-US" altLang="zh-CN" sz="2500" b="1" dirty="0" smtClean="0">
              <a:latin typeface="+mn-ea"/>
            </a:endParaRPr>
          </a:p>
          <a:p>
            <a:pPr lvl="2"/>
            <a:r>
              <a:rPr lang="en-US" altLang="zh-CN" sz="2200" b="1" dirty="0" smtClean="0">
                <a:latin typeface="+mn-ea"/>
              </a:rPr>
              <a:t>ret</a:t>
            </a:r>
            <a:r>
              <a:rPr lang="zh-CN" altLang="en-US" sz="2200" b="1" dirty="0" smtClean="0">
                <a:latin typeface="+mn-ea"/>
              </a:rPr>
              <a:t>和</a:t>
            </a:r>
            <a:r>
              <a:rPr lang="en-US" altLang="zh-CN" sz="2200" b="1" dirty="0" smtClean="0">
                <a:latin typeface="+mn-ea"/>
              </a:rPr>
              <a:t>call</a:t>
            </a:r>
            <a:r>
              <a:rPr lang="zh-CN" altLang="en-US" sz="2200" b="1" dirty="0" smtClean="0">
                <a:latin typeface="+mn-ea"/>
              </a:rPr>
              <a:t>是</a:t>
            </a:r>
            <a:r>
              <a:rPr lang="zh-CN" altLang="en-US" sz="2200" b="1" dirty="0" smtClean="0">
                <a:solidFill>
                  <a:srgbClr val="FF0000"/>
                </a:solidFill>
                <a:latin typeface="+mn-ea"/>
              </a:rPr>
              <a:t>一一对应</a:t>
            </a:r>
            <a:r>
              <a:rPr lang="zh-CN" altLang="en-US" sz="2200" b="1" dirty="0" smtClean="0">
                <a:latin typeface="+mn-ea"/>
              </a:rPr>
              <a:t>的，并且</a:t>
            </a:r>
            <a:r>
              <a:rPr lang="en-US" altLang="zh-CN" sz="2200" b="1" dirty="0" smtClean="0">
                <a:latin typeface="+mn-ea"/>
              </a:rPr>
              <a:t>ret</a:t>
            </a:r>
            <a:r>
              <a:rPr lang="zh-CN" altLang="en-US" sz="2200" b="1" dirty="0" smtClean="0">
                <a:latin typeface="+mn-ea"/>
              </a:rPr>
              <a:t>对应的是</a:t>
            </a:r>
            <a:r>
              <a:rPr lang="zh-CN" altLang="en-US" sz="2200" b="1" dirty="0" smtClean="0">
                <a:solidFill>
                  <a:srgbClr val="FF0000"/>
                </a:solidFill>
                <a:latin typeface="+mn-ea"/>
              </a:rPr>
              <a:t>最近</a:t>
            </a:r>
            <a:r>
              <a:rPr lang="zh-CN" altLang="en-US" sz="2200" b="1" dirty="0" smtClean="0">
                <a:latin typeface="+mn-ea"/>
              </a:rPr>
              <a:t>一次</a:t>
            </a:r>
            <a:r>
              <a:rPr lang="en-US" altLang="zh-CN" sz="2200" b="1" dirty="0" smtClean="0">
                <a:latin typeface="+mn-ea"/>
              </a:rPr>
              <a:t>call</a:t>
            </a:r>
            <a:r>
              <a:rPr lang="zh-CN" altLang="en-US" sz="2200" b="1" dirty="0" smtClean="0">
                <a:latin typeface="+mn-ea"/>
              </a:rPr>
              <a:t>。</a:t>
            </a:r>
            <a:endParaRPr lang="en-US" altLang="zh-CN" sz="2200" b="1" dirty="0" smtClean="0">
              <a:latin typeface="+mn-ea"/>
            </a:endParaRPr>
          </a:p>
          <a:p>
            <a:pPr lvl="2"/>
            <a:r>
              <a:rPr lang="zh-CN" altLang="en-US" sz="2200" b="1" dirty="0" smtClean="0">
                <a:latin typeface="+mn-ea"/>
              </a:rPr>
              <a:t>程序运行时，记录</a:t>
            </a:r>
            <a:r>
              <a:rPr lang="en-US" altLang="zh-CN" sz="2200" b="1" dirty="0" smtClean="0">
                <a:latin typeface="+mn-ea"/>
              </a:rPr>
              <a:t>call</a:t>
            </a:r>
            <a:r>
              <a:rPr lang="zh-CN" altLang="en-US" sz="2200" b="1" dirty="0" smtClean="0">
                <a:latin typeface="+mn-ea"/>
              </a:rPr>
              <a:t>指令的下一条指令地址。</a:t>
            </a:r>
            <a:endParaRPr lang="en-US" altLang="zh-CN" sz="2200" b="1" dirty="0" smtClean="0">
              <a:latin typeface="+mn-ea"/>
            </a:endParaRPr>
          </a:p>
          <a:p>
            <a:pPr lvl="2"/>
            <a:r>
              <a:rPr lang="zh-CN" altLang="en-US" sz="2200" b="1" dirty="0" smtClean="0">
                <a:latin typeface="+mn-ea"/>
              </a:rPr>
              <a:t>当执行</a:t>
            </a:r>
            <a:r>
              <a:rPr lang="en-US" altLang="zh-CN" sz="2200" b="1" dirty="0" smtClean="0">
                <a:latin typeface="+mn-ea"/>
              </a:rPr>
              <a:t>ret</a:t>
            </a:r>
            <a:r>
              <a:rPr lang="zh-CN" altLang="en-US" sz="2200" b="1" dirty="0" smtClean="0">
                <a:latin typeface="+mn-ea"/>
              </a:rPr>
              <a:t>指令时，检测</a:t>
            </a:r>
            <a:r>
              <a:rPr lang="en-US" altLang="zh-CN" sz="2200" b="1" dirty="0" smtClean="0">
                <a:latin typeface="+mn-ea"/>
              </a:rPr>
              <a:t>ret</a:t>
            </a:r>
            <a:r>
              <a:rPr lang="zh-CN" altLang="en-US" sz="2200" b="1" dirty="0" smtClean="0">
                <a:latin typeface="+mn-ea"/>
              </a:rPr>
              <a:t>指令的跳转目标地址是否是最近一次</a:t>
            </a:r>
            <a:r>
              <a:rPr lang="en-US" altLang="zh-CN" sz="2200" b="1" dirty="0" smtClean="0">
                <a:latin typeface="+mn-ea"/>
              </a:rPr>
              <a:t>call</a:t>
            </a:r>
            <a:r>
              <a:rPr lang="zh-CN" altLang="en-US" sz="2200" b="1" dirty="0" smtClean="0">
                <a:latin typeface="+mn-ea"/>
              </a:rPr>
              <a:t>指令的下一条指令。</a:t>
            </a:r>
            <a:endParaRPr lang="en-US" altLang="zh-CN" sz="2200" b="1" dirty="0" smtClean="0">
              <a:latin typeface="+mn-ea"/>
            </a:endParaRPr>
          </a:p>
        </p:txBody>
      </p:sp>
      <p:pic>
        <p:nvPicPr>
          <p:cNvPr id="138242" name="Picture 2"/>
          <p:cNvPicPr>
            <a:picLocks noChangeAspect="1" noChangeArrowheads="1"/>
          </p:cNvPicPr>
          <p:nvPr/>
        </p:nvPicPr>
        <p:blipFill>
          <a:blip r:embed="rId3"/>
          <a:srcRect/>
          <a:stretch>
            <a:fillRect/>
          </a:stretch>
        </p:blipFill>
        <p:spPr bwMode="auto">
          <a:xfrm>
            <a:off x="1243273" y="4429132"/>
            <a:ext cx="6186247" cy="23829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en-US" sz="2800" b="1" dirty="0" smtClean="0">
                <a:latin typeface="+mn-ea"/>
              </a:rPr>
              <a:t>基于间接跳转指令</a:t>
            </a:r>
            <a:r>
              <a:rPr lang="zh-CN" altLang="en-US" sz="2800" b="1" dirty="0" smtClean="0">
                <a:solidFill>
                  <a:srgbClr val="FF0000"/>
                </a:solidFill>
                <a:latin typeface="+mn-ea"/>
              </a:rPr>
              <a:t>跳转目标</a:t>
            </a:r>
            <a:r>
              <a:rPr lang="zh-CN" altLang="en-US" sz="2800" b="1" dirty="0" smtClean="0">
                <a:latin typeface="+mn-ea"/>
              </a:rPr>
              <a:t>规则的实现：</a:t>
            </a:r>
            <a:endParaRPr lang="en-US" altLang="zh-CN" sz="2800" b="1" dirty="0" smtClean="0">
              <a:latin typeface="+mn-ea"/>
            </a:endParaRPr>
          </a:p>
          <a:p>
            <a:pPr lvl="1"/>
            <a:r>
              <a:rPr lang="en-US" altLang="zh-CN" sz="2500" b="1" dirty="0" smtClean="0">
                <a:latin typeface="+mn-ea"/>
              </a:rPr>
              <a:t>ret</a:t>
            </a:r>
            <a:r>
              <a:rPr lang="zh-CN" altLang="en-US" sz="2500" b="1" dirty="0" smtClean="0">
                <a:latin typeface="+mn-ea"/>
              </a:rPr>
              <a:t>的跳转目标应该是</a:t>
            </a:r>
            <a:r>
              <a:rPr lang="zh-CN" altLang="en-US" sz="2500" b="1" dirty="0" smtClean="0">
                <a:solidFill>
                  <a:srgbClr val="FF0000"/>
                </a:solidFill>
                <a:latin typeface="+mn-ea"/>
              </a:rPr>
              <a:t>对应</a:t>
            </a:r>
            <a:r>
              <a:rPr lang="en-US" altLang="zh-CN" sz="2500" b="1" dirty="0" smtClean="0">
                <a:latin typeface="+mn-ea"/>
              </a:rPr>
              <a:t>call</a:t>
            </a:r>
            <a:r>
              <a:rPr lang="zh-CN" altLang="en-US" sz="2500" b="1" dirty="0" smtClean="0">
                <a:latin typeface="+mn-ea"/>
              </a:rPr>
              <a:t>的下一条指令</a:t>
            </a:r>
            <a:endParaRPr lang="en-US" altLang="zh-CN" sz="2500" b="1" dirty="0" smtClean="0">
              <a:latin typeface="+mn-ea"/>
            </a:endParaRPr>
          </a:p>
          <a:p>
            <a:pPr lvl="1"/>
            <a:r>
              <a:rPr lang="en-US" altLang="zh-CN" sz="2500" b="1" dirty="0" smtClean="0">
                <a:latin typeface="+mn-ea"/>
              </a:rPr>
              <a:t>call</a:t>
            </a:r>
            <a:r>
              <a:rPr lang="zh-CN" altLang="en-US" sz="2500" b="1" dirty="0" smtClean="0">
                <a:latin typeface="+mn-ea"/>
              </a:rPr>
              <a:t>指令的作用就是将</a:t>
            </a:r>
            <a:r>
              <a:rPr lang="zh-CN" altLang="en-US" sz="2500" b="1" dirty="0" smtClean="0">
                <a:solidFill>
                  <a:srgbClr val="FF0000"/>
                </a:solidFill>
                <a:latin typeface="+mn-ea"/>
              </a:rPr>
              <a:t>函数返回地址</a:t>
            </a:r>
            <a:r>
              <a:rPr lang="zh-CN" altLang="en-US" sz="2500" b="1" dirty="0" smtClean="0">
                <a:latin typeface="+mn-ea"/>
              </a:rPr>
              <a:t>压栈，然后跳转到对应函数执行。</a:t>
            </a:r>
            <a:endParaRPr lang="en-US" altLang="zh-CN" sz="2500" b="1" dirty="0" smtClean="0">
              <a:latin typeface="+mn-ea"/>
            </a:endParaRPr>
          </a:p>
          <a:p>
            <a:pPr lvl="2"/>
            <a:r>
              <a:rPr lang="en-US" altLang="zh-CN" sz="2200" b="1" dirty="0" smtClean="0">
                <a:solidFill>
                  <a:srgbClr val="FF0000"/>
                </a:solidFill>
                <a:latin typeface="+mn-ea"/>
              </a:rPr>
              <a:t>call</a:t>
            </a:r>
            <a:r>
              <a:rPr lang="zh-CN" altLang="en-US" sz="2200" b="1" dirty="0" smtClean="0">
                <a:solidFill>
                  <a:srgbClr val="FF0000"/>
                </a:solidFill>
                <a:latin typeface="+mn-ea"/>
              </a:rPr>
              <a:t>指令的下一条指令地址就是函数返回地址。</a:t>
            </a:r>
            <a:endParaRPr lang="en-US" altLang="zh-CN" sz="2200" b="1" dirty="0" smtClean="0">
              <a:solidFill>
                <a:srgbClr val="FF0000"/>
              </a:solidFill>
              <a:latin typeface="+mn-ea"/>
            </a:endParaRPr>
          </a:p>
          <a:p>
            <a:pPr lvl="1"/>
            <a:r>
              <a:rPr lang="zh-CN" altLang="en-US" sz="2500" b="1" dirty="0" smtClean="0">
                <a:latin typeface="+mn-ea"/>
              </a:rPr>
              <a:t>粗粒度</a:t>
            </a:r>
            <a:r>
              <a:rPr lang="en-US" altLang="zh-CN" sz="2500" b="1" dirty="0" smtClean="0">
                <a:latin typeface="+mn-ea"/>
              </a:rPr>
              <a:t>CFI</a:t>
            </a:r>
            <a:r>
              <a:rPr lang="zh-CN" altLang="en-US" sz="2500" b="1" dirty="0" smtClean="0">
                <a:latin typeface="+mn-ea"/>
              </a:rPr>
              <a:t>对</a:t>
            </a:r>
            <a:r>
              <a:rPr lang="en-US" altLang="zh-CN" sz="2500" b="1" dirty="0" smtClean="0">
                <a:latin typeface="+mn-ea"/>
              </a:rPr>
              <a:t>ret</a:t>
            </a:r>
            <a:r>
              <a:rPr lang="zh-CN" altLang="en-US" sz="2500" b="1" dirty="0" smtClean="0">
                <a:latin typeface="+mn-ea"/>
              </a:rPr>
              <a:t>目标地址的检测行为和正常程序的函数调用行为是</a:t>
            </a:r>
            <a:r>
              <a:rPr lang="zh-CN" altLang="en-US" sz="2500" b="1" dirty="0" smtClean="0">
                <a:solidFill>
                  <a:srgbClr val="FF0000"/>
                </a:solidFill>
                <a:latin typeface="+mn-ea"/>
              </a:rPr>
              <a:t>相同的</a:t>
            </a:r>
            <a:r>
              <a:rPr lang="zh-CN" altLang="en-US" sz="2500" b="1" dirty="0" smtClean="0">
                <a:latin typeface="+mn-ea"/>
              </a:rPr>
              <a:t>。</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latin typeface="+mn-ea"/>
              </a:rPr>
              <a:t>影子栈（</a:t>
            </a:r>
            <a:r>
              <a:rPr lang="en-US" altLang="zh-CN" sz="2800" b="1" dirty="0" smtClean="0">
                <a:solidFill>
                  <a:srgbClr val="FF0000"/>
                </a:solidFill>
                <a:latin typeface="+mn-ea"/>
              </a:rPr>
              <a:t>shadow stack</a:t>
            </a:r>
            <a:r>
              <a:rPr lang="zh-CN" altLang="en-US" sz="2800" b="1" dirty="0" smtClean="0">
                <a:solidFill>
                  <a:srgbClr val="FF0000"/>
                </a:solidFill>
                <a:latin typeface="+mn-ea"/>
              </a:rPr>
              <a:t>），</a:t>
            </a:r>
            <a:r>
              <a:rPr lang="zh-CN" altLang="en-US" sz="2800" b="1" dirty="0" smtClean="0">
                <a:latin typeface="+mn-ea"/>
              </a:rPr>
              <a:t>是独立于用户栈的另外一个栈空间，专门用于保存</a:t>
            </a:r>
            <a:r>
              <a:rPr lang="zh-CN" altLang="en-US" sz="2800" b="1" dirty="0" smtClean="0">
                <a:solidFill>
                  <a:srgbClr val="FF0000"/>
                </a:solidFill>
                <a:latin typeface="+mn-ea"/>
              </a:rPr>
              <a:t>函数返回地址</a:t>
            </a:r>
            <a:r>
              <a:rPr lang="zh-CN" altLang="en-US" sz="2800" b="1" dirty="0" smtClean="0">
                <a:latin typeface="+mn-ea"/>
              </a:rPr>
              <a:t>。</a:t>
            </a:r>
            <a:endParaRPr lang="en-US" altLang="zh-CN" sz="2800" b="1" dirty="0" smtClean="0">
              <a:latin typeface="+mn-ea"/>
            </a:endParaRPr>
          </a:p>
          <a:p>
            <a:r>
              <a:rPr lang="zh-CN" altLang="en-US" sz="2800" b="1" dirty="0" smtClean="0">
                <a:latin typeface="+mn-ea"/>
              </a:rPr>
              <a:t>影子栈是实现粗粒度</a:t>
            </a:r>
            <a:r>
              <a:rPr lang="en-US" altLang="zh-CN" sz="2800" b="1" dirty="0" smtClean="0">
                <a:latin typeface="+mn-ea"/>
              </a:rPr>
              <a:t>CFI</a:t>
            </a:r>
            <a:r>
              <a:rPr lang="zh-CN" altLang="en-US" sz="2800" b="1" dirty="0" smtClean="0">
                <a:latin typeface="+mn-ea"/>
              </a:rPr>
              <a:t>对</a:t>
            </a:r>
            <a:r>
              <a:rPr lang="en-US" altLang="zh-CN" sz="2800" b="1" dirty="0" smtClean="0">
                <a:latin typeface="+mn-ea"/>
              </a:rPr>
              <a:t>ret</a:t>
            </a:r>
            <a:r>
              <a:rPr lang="zh-CN" altLang="en-US" sz="2800" b="1" dirty="0" smtClean="0">
                <a:latin typeface="+mn-ea"/>
              </a:rPr>
              <a:t>目标地址检测的常用方法。</a:t>
            </a:r>
            <a:endParaRPr lang="en-US" altLang="zh-CN" sz="2800" b="1" dirty="0" smtClean="0">
              <a:latin typeface="+mn-ea"/>
            </a:endParaRPr>
          </a:p>
          <a:p>
            <a:pPr lvl="1"/>
            <a:r>
              <a:rPr lang="zh-CN" altLang="en-US" sz="2500" b="1" dirty="0" smtClean="0">
                <a:latin typeface="+mn-ea"/>
              </a:rPr>
              <a:t>执行</a:t>
            </a:r>
            <a:r>
              <a:rPr lang="en-US" altLang="zh-CN" sz="2500" b="1" dirty="0" smtClean="0">
                <a:latin typeface="+mn-ea"/>
              </a:rPr>
              <a:t>call</a:t>
            </a:r>
            <a:r>
              <a:rPr lang="zh-CN" altLang="en-US" sz="2500" b="1" dirty="0" smtClean="0">
                <a:latin typeface="+mn-ea"/>
              </a:rPr>
              <a:t>指令时，除了将函数返回地址正常压栈以外，同时将函数返回地址压入影子栈。</a:t>
            </a:r>
            <a:endParaRPr lang="en-US" altLang="zh-CN" sz="2500" b="1" dirty="0" smtClean="0">
              <a:latin typeface="+mn-ea"/>
            </a:endParaRPr>
          </a:p>
          <a:p>
            <a:pPr lvl="1"/>
            <a:r>
              <a:rPr lang="zh-CN" altLang="en-US" sz="2500" b="1" dirty="0" smtClean="0">
                <a:latin typeface="+mn-ea"/>
              </a:rPr>
              <a:t>执行</a:t>
            </a:r>
            <a:r>
              <a:rPr lang="en-US" altLang="zh-CN" sz="2500" b="1" dirty="0" smtClean="0">
                <a:latin typeface="+mn-ea"/>
              </a:rPr>
              <a:t>ret</a:t>
            </a:r>
            <a:r>
              <a:rPr lang="zh-CN" altLang="en-US" sz="2500" b="1" dirty="0" smtClean="0">
                <a:latin typeface="+mn-ea"/>
              </a:rPr>
              <a:t>指令时，同时读取栈和影子栈的两个函数返回地址，并进行比较。</a:t>
            </a:r>
            <a:endParaRPr lang="en-US" altLang="zh-CN" sz="2500" b="1" dirty="0" smtClean="0">
              <a:latin typeface="+mn-ea"/>
            </a:endParaRPr>
          </a:p>
          <a:p>
            <a:pPr lvl="1"/>
            <a:r>
              <a:rPr lang="zh-CN" altLang="en-US" sz="2500" b="1" dirty="0" smtClean="0">
                <a:latin typeface="+mn-ea"/>
              </a:rPr>
              <a:t>如果两者相等，则正常，继续执行。如果不相等，则认为发生了攻击。</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基于</a:t>
            </a:r>
            <a:r>
              <a:rPr lang="zh-CN" altLang="en-US" sz="2800" b="1" dirty="0" smtClean="0">
                <a:solidFill>
                  <a:srgbClr val="FF0000"/>
                </a:solidFill>
                <a:latin typeface="+mn-ea"/>
              </a:rPr>
              <a:t>配件长度</a:t>
            </a:r>
            <a:r>
              <a:rPr lang="zh-CN" altLang="en-US" sz="2800" b="1" dirty="0" smtClean="0">
                <a:latin typeface="+mn-ea"/>
              </a:rPr>
              <a:t>规则的实现：</a:t>
            </a:r>
            <a:endParaRPr lang="en-US" altLang="zh-CN" sz="2800" b="1" dirty="0" smtClean="0">
              <a:latin typeface="+mn-ea"/>
            </a:endParaRPr>
          </a:p>
          <a:p>
            <a:pPr lvl="1"/>
            <a:r>
              <a:rPr lang="en-US" altLang="zh-CN" sz="2500" b="1" dirty="0" smtClean="0">
                <a:latin typeface="+mn-ea"/>
              </a:rPr>
              <a:t>x86</a:t>
            </a:r>
            <a:r>
              <a:rPr lang="zh-CN" altLang="en-US" sz="2500" b="1" dirty="0" smtClean="0">
                <a:latin typeface="+mn-ea"/>
              </a:rPr>
              <a:t>处理器中有一个特殊的寄存器</a:t>
            </a:r>
            <a:r>
              <a:rPr lang="en-US" altLang="zh-CN" sz="2500" b="1" dirty="0" smtClean="0">
                <a:solidFill>
                  <a:srgbClr val="FF0000"/>
                </a:solidFill>
                <a:latin typeface="+mn-ea"/>
              </a:rPr>
              <a:t>LBR</a:t>
            </a:r>
            <a:r>
              <a:rPr lang="zh-CN" altLang="en-US" sz="2500" b="1" dirty="0" smtClean="0">
                <a:solidFill>
                  <a:srgbClr val="FF0000"/>
                </a:solidFill>
                <a:latin typeface="+mn-ea"/>
              </a:rPr>
              <a:t>（</a:t>
            </a:r>
            <a:r>
              <a:rPr lang="en-US" altLang="zh-CN" sz="2500" b="1" dirty="0" smtClean="0">
                <a:solidFill>
                  <a:srgbClr val="FF0000"/>
                </a:solidFill>
                <a:latin typeface="+mn-ea"/>
              </a:rPr>
              <a:t>Last Branch Record</a:t>
            </a:r>
            <a:r>
              <a:rPr lang="zh-CN" altLang="en-US" sz="2500" b="1" dirty="0" smtClean="0">
                <a:solidFill>
                  <a:srgbClr val="FF0000"/>
                </a:solidFill>
                <a:latin typeface="+mn-ea"/>
              </a:rPr>
              <a:t>）</a:t>
            </a:r>
            <a:r>
              <a:rPr lang="zh-CN" altLang="en-US" sz="2500" b="1" dirty="0" smtClean="0">
                <a:latin typeface="+mn-ea"/>
              </a:rPr>
              <a:t>，用于记录最后</a:t>
            </a:r>
            <a:r>
              <a:rPr lang="en-US" altLang="zh-CN" sz="2500" b="1" dirty="0" smtClean="0">
                <a:latin typeface="+mn-ea"/>
              </a:rPr>
              <a:t>16</a:t>
            </a:r>
            <a:r>
              <a:rPr lang="zh-CN" altLang="en-US" sz="2500" b="1" dirty="0" smtClean="0">
                <a:latin typeface="+mn-ea"/>
              </a:rPr>
              <a:t>项跳转指令的信息。</a:t>
            </a:r>
            <a:endParaRPr lang="en-US" altLang="zh-CN" sz="2500" b="1" dirty="0" smtClean="0">
              <a:latin typeface="+mn-ea"/>
            </a:endParaRPr>
          </a:p>
          <a:p>
            <a:pPr lvl="1"/>
            <a:r>
              <a:rPr lang="zh-CN" altLang="en-US" sz="2500" b="1" dirty="0" smtClean="0">
                <a:latin typeface="+mn-ea"/>
              </a:rPr>
              <a:t>利用</a:t>
            </a:r>
            <a:r>
              <a:rPr lang="en-US" altLang="zh-CN" sz="2500" b="1" dirty="0" smtClean="0">
                <a:latin typeface="+mn-ea"/>
              </a:rPr>
              <a:t>LBR</a:t>
            </a:r>
            <a:r>
              <a:rPr lang="zh-CN" altLang="en-US" sz="2500" b="1" dirty="0" smtClean="0">
                <a:latin typeface="+mn-ea"/>
              </a:rPr>
              <a:t>记录并分析间接跳转指令，配件长度等于两个连续间接跳转指令之间指令数量。</a:t>
            </a:r>
            <a:endParaRPr lang="en-US" altLang="zh-CN" sz="2500" b="1" dirty="0" smtClean="0">
              <a:latin typeface="+mn-ea"/>
            </a:endParaRPr>
          </a:p>
          <a:p>
            <a:pPr lvl="1"/>
            <a:r>
              <a:rPr lang="zh-CN" altLang="en-US" sz="2500" b="1" dirty="0" smtClean="0">
                <a:latin typeface="+mn-ea"/>
              </a:rPr>
              <a:t>一旦发现连续出现</a:t>
            </a:r>
            <a:r>
              <a:rPr lang="en-US" altLang="zh-CN" sz="2500" b="1" dirty="0" smtClean="0">
                <a:latin typeface="+mn-ea"/>
              </a:rPr>
              <a:t>y</a:t>
            </a:r>
            <a:r>
              <a:rPr lang="zh-CN" altLang="en-US" sz="2500" b="1" dirty="0" smtClean="0">
                <a:latin typeface="+mn-ea"/>
              </a:rPr>
              <a:t>个长度不大于</a:t>
            </a:r>
            <a:r>
              <a:rPr lang="en-US" altLang="zh-CN" sz="2500" b="1" dirty="0" smtClean="0">
                <a:latin typeface="+mn-ea"/>
              </a:rPr>
              <a:t>x</a:t>
            </a:r>
            <a:r>
              <a:rPr lang="zh-CN" altLang="en-US" sz="2500" b="1" dirty="0" smtClean="0">
                <a:latin typeface="+mn-ea"/>
              </a:rPr>
              <a:t>的短配件，就认为发生了代码复用攻击。</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的实现</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基于</a:t>
            </a:r>
            <a:r>
              <a:rPr lang="zh-CN" altLang="en-US" sz="2800" b="1" dirty="0" smtClean="0">
                <a:solidFill>
                  <a:srgbClr val="FF0000"/>
                </a:solidFill>
                <a:latin typeface="+mn-ea"/>
              </a:rPr>
              <a:t>配件长度</a:t>
            </a:r>
            <a:r>
              <a:rPr lang="zh-CN" altLang="en-US" sz="2800" b="1" dirty="0" smtClean="0">
                <a:latin typeface="+mn-ea"/>
              </a:rPr>
              <a:t>规则的实现：</a:t>
            </a:r>
            <a:endParaRPr lang="en-US" altLang="zh-CN" sz="2800" b="1" dirty="0" smtClean="0">
              <a:latin typeface="+mn-ea"/>
            </a:endParaRPr>
          </a:p>
          <a:p>
            <a:pPr lvl="1"/>
            <a:r>
              <a:rPr lang="zh-CN" altLang="en-US" sz="2500" b="1" dirty="0" smtClean="0">
                <a:latin typeface="+mn-ea"/>
              </a:rPr>
              <a:t>一旦发现连续出现</a:t>
            </a:r>
            <a:r>
              <a:rPr lang="en-US" altLang="zh-CN" sz="2500" b="1" dirty="0" smtClean="0">
                <a:latin typeface="+mn-ea"/>
              </a:rPr>
              <a:t>y</a:t>
            </a:r>
            <a:r>
              <a:rPr lang="zh-CN" altLang="en-US" sz="2500" b="1" dirty="0" smtClean="0">
                <a:latin typeface="+mn-ea"/>
              </a:rPr>
              <a:t>个长度不大于</a:t>
            </a:r>
            <a:r>
              <a:rPr lang="en-US" altLang="zh-CN" sz="2500" b="1" dirty="0" smtClean="0">
                <a:latin typeface="+mn-ea"/>
              </a:rPr>
              <a:t>x</a:t>
            </a:r>
            <a:r>
              <a:rPr lang="zh-CN" altLang="en-US" sz="2500" b="1" dirty="0" smtClean="0">
                <a:latin typeface="+mn-ea"/>
              </a:rPr>
              <a:t>的短配件，就认为发生了代码复用攻击。</a:t>
            </a:r>
            <a:endParaRPr lang="en-US" altLang="zh-CN" sz="2500" b="1" dirty="0" smtClean="0">
              <a:latin typeface="+mn-ea"/>
            </a:endParaRPr>
          </a:p>
          <a:p>
            <a:pPr lvl="1"/>
            <a:r>
              <a:rPr lang="zh-CN" altLang="en-US" sz="2500" b="1" dirty="0" smtClean="0">
                <a:latin typeface="+mn-ea"/>
              </a:rPr>
              <a:t>一个难点在于</a:t>
            </a:r>
            <a:r>
              <a:rPr lang="en-US" altLang="zh-CN" sz="2500" b="1" dirty="0" smtClean="0">
                <a:latin typeface="+mn-ea"/>
              </a:rPr>
              <a:t>x</a:t>
            </a:r>
            <a:r>
              <a:rPr lang="zh-CN" altLang="en-US" sz="2500" b="1" dirty="0" smtClean="0">
                <a:latin typeface="+mn-ea"/>
              </a:rPr>
              <a:t>和</a:t>
            </a:r>
            <a:r>
              <a:rPr lang="en-US" altLang="zh-CN" sz="2500" b="1" dirty="0" smtClean="0">
                <a:latin typeface="+mn-ea"/>
              </a:rPr>
              <a:t>y</a:t>
            </a:r>
            <a:r>
              <a:rPr lang="zh-CN" altLang="en-US" sz="2500" b="1" dirty="0" smtClean="0">
                <a:latin typeface="+mn-ea"/>
              </a:rPr>
              <a:t>的设置，如果设置不好，会导致出现大量的误判或漏判。</a:t>
            </a:r>
            <a:endParaRPr lang="en-US" altLang="zh-CN" sz="2500" b="1" dirty="0" smtClean="0">
              <a:latin typeface="+mn-ea"/>
            </a:endParaRPr>
          </a:p>
          <a:p>
            <a:pPr lvl="2"/>
            <a:r>
              <a:rPr lang="zh-CN" altLang="en-US" sz="2200" b="1" dirty="0" smtClean="0">
                <a:solidFill>
                  <a:srgbClr val="FF0000"/>
                </a:solidFill>
                <a:latin typeface="+mn-ea"/>
              </a:rPr>
              <a:t>误判</a:t>
            </a:r>
            <a:r>
              <a:rPr lang="zh-CN" altLang="en-US" sz="2200" b="1" dirty="0" smtClean="0">
                <a:latin typeface="+mn-ea"/>
              </a:rPr>
              <a:t>：将正常程序当做了异常。</a:t>
            </a:r>
            <a:endParaRPr lang="en-US" altLang="zh-CN" sz="2200" b="1" dirty="0" smtClean="0">
              <a:latin typeface="+mn-ea"/>
            </a:endParaRPr>
          </a:p>
          <a:p>
            <a:pPr lvl="2"/>
            <a:r>
              <a:rPr lang="zh-CN" altLang="en-US" sz="2200" b="1" dirty="0" smtClean="0">
                <a:solidFill>
                  <a:srgbClr val="FF0000"/>
                </a:solidFill>
                <a:latin typeface="+mn-ea"/>
              </a:rPr>
              <a:t>漏判</a:t>
            </a:r>
            <a:r>
              <a:rPr lang="zh-CN" altLang="en-US" sz="2200" b="1" dirty="0" smtClean="0">
                <a:latin typeface="+mn-ea"/>
              </a:rPr>
              <a:t>：将异常程序当做了正常。</a:t>
            </a:r>
            <a:endParaRPr lang="en-US" altLang="zh-CN" sz="2200" b="1" dirty="0" smtClean="0">
              <a:latin typeface="+mn-ea"/>
            </a:endParaRPr>
          </a:p>
          <a:p>
            <a:pPr lvl="1"/>
            <a:r>
              <a:rPr lang="zh-CN" altLang="en-US" sz="2500" b="1" dirty="0" smtClean="0">
                <a:latin typeface="+mn-ea"/>
              </a:rPr>
              <a:t>如果</a:t>
            </a:r>
            <a:r>
              <a:rPr lang="en-US" altLang="zh-CN" sz="2500" b="1" dirty="0" smtClean="0">
                <a:latin typeface="+mn-ea"/>
              </a:rPr>
              <a:t>x</a:t>
            </a:r>
            <a:r>
              <a:rPr lang="zh-CN" altLang="en-US" sz="2500" b="1" dirty="0" smtClean="0">
                <a:latin typeface="+mn-ea"/>
              </a:rPr>
              <a:t>设置过小，可能将真正的配件当做了正常程序（漏判）。如果</a:t>
            </a:r>
            <a:r>
              <a:rPr lang="en-US" altLang="zh-CN" sz="2500" b="1" dirty="0" smtClean="0">
                <a:latin typeface="+mn-ea"/>
              </a:rPr>
              <a:t>x</a:t>
            </a:r>
            <a:r>
              <a:rPr lang="zh-CN" altLang="en-US" sz="2500" b="1" dirty="0" smtClean="0">
                <a:latin typeface="+mn-ea"/>
              </a:rPr>
              <a:t>设置过大，可能将正常程序当做了配件（误判）。</a:t>
            </a:r>
            <a:endParaRPr lang="en-US" altLang="zh-CN" sz="2500" b="1" dirty="0" smtClean="0">
              <a:latin typeface="+mn-ea"/>
            </a:endParaRPr>
          </a:p>
          <a:p>
            <a:pPr lvl="1"/>
            <a:r>
              <a:rPr lang="en-US" altLang="zh-CN" sz="2500" b="1" dirty="0" smtClean="0">
                <a:latin typeface="+mn-ea"/>
              </a:rPr>
              <a:t>y</a:t>
            </a:r>
            <a:r>
              <a:rPr lang="zh-CN" altLang="en-US" sz="2500" b="1" dirty="0" smtClean="0">
                <a:latin typeface="+mn-ea"/>
              </a:rPr>
              <a:t>的设置和</a:t>
            </a:r>
            <a:r>
              <a:rPr lang="en-US" altLang="zh-CN" sz="2500" b="1" dirty="0" smtClean="0">
                <a:latin typeface="+mn-ea"/>
              </a:rPr>
              <a:t>x</a:t>
            </a:r>
            <a:r>
              <a:rPr lang="zh-CN" altLang="en-US" sz="2500" b="1" dirty="0" smtClean="0">
                <a:latin typeface="+mn-ea"/>
              </a:rPr>
              <a:t>类似。</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的实际应用</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2016</a:t>
            </a:r>
            <a:r>
              <a:rPr lang="zh-CN" altLang="en-US" sz="2800" b="1" dirty="0" smtClean="0">
                <a:latin typeface="+mn-ea"/>
              </a:rPr>
              <a:t>年</a:t>
            </a:r>
            <a:r>
              <a:rPr lang="en-US" altLang="zh-CN" sz="2800" b="1" dirty="0" smtClean="0">
                <a:latin typeface="+mn-ea"/>
              </a:rPr>
              <a:t>Intel</a:t>
            </a:r>
            <a:r>
              <a:rPr lang="zh-CN" altLang="en-US" sz="2800" b="1" dirty="0" smtClean="0">
                <a:latin typeface="+mn-ea"/>
              </a:rPr>
              <a:t>提出了</a:t>
            </a:r>
            <a:r>
              <a:rPr lang="en-US" altLang="zh-CN" sz="2800" b="1" dirty="0" smtClean="0">
                <a:solidFill>
                  <a:srgbClr val="FF0000"/>
                </a:solidFill>
                <a:latin typeface="+mn-ea"/>
              </a:rPr>
              <a:t>CET</a:t>
            </a:r>
            <a:r>
              <a:rPr lang="zh-CN" altLang="en-US" sz="2800" b="1" dirty="0" smtClean="0">
                <a:latin typeface="+mn-ea"/>
              </a:rPr>
              <a:t>（</a:t>
            </a:r>
            <a:r>
              <a:rPr lang="en-US" altLang="zh-CN" sz="2800" b="1" dirty="0" smtClean="0">
                <a:latin typeface="+mn-ea"/>
              </a:rPr>
              <a:t>Control-flow Enforcement Technology</a:t>
            </a:r>
            <a:r>
              <a:rPr lang="zh-CN" altLang="en-US" sz="2800" b="1" dirty="0" smtClean="0">
                <a:latin typeface="+mn-ea"/>
              </a:rPr>
              <a:t>，控制流增强技术），是粗粒度</a:t>
            </a:r>
            <a:r>
              <a:rPr lang="en-US" altLang="zh-CN" sz="2800" b="1" dirty="0" smtClean="0">
                <a:latin typeface="+mn-ea"/>
              </a:rPr>
              <a:t>CFI</a:t>
            </a:r>
            <a:r>
              <a:rPr lang="zh-CN" altLang="en-US" sz="2800" b="1" dirty="0" smtClean="0">
                <a:latin typeface="+mn-ea"/>
              </a:rPr>
              <a:t>的一种具体实现形式。</a:t>
            </a:r>
            <a:endParaRPr lang="en-US" altLang="zh-CN" sz="2800" b="1" dirty="0" smtClean="0">
              <a:latin typeface="+mn-ea"/>
            </a:endParaRPr>
          </a:p>
          <a:p>
            <a:pPr lvl="1"/>
            <a:r>
              <a:rPr lang="zh-CN" altLang="en-US" sz="2500" b="1" dirty="0" smtClean="0">
                <a:latin typeface="+mn-ea"/>
              </a:rPr>
              <a:t>实现</a:t>
            </a:r>
            <a:r>
              <a:rPr lang="zh-CN" altLang="en-US" sz="2500" b="1" dirty="0" smtClean="0">
                <a:solidFill>
                  <a:srgbClr val="FF0000"/>
                </a:solidFill>
                <a:latin typeface="+mn-ea"/>
              </a:rPr>
              <a:t>影子栈</a:t>
            </a:r>
            <a:r>
              <a:rPr lang="zh-CN" altLang="en-US" sz="2500" b="1" dirty="0" smtClean="0">
                <a:latin typeface="+mn-ea"/>
              </a:rPr>
              <a:t>，完成对</a:t>
            </a:r>
            <a:r>
              <a:rPr lang="en-US" altLang="zh-CN" sz="2500" b="1" dirty="0" smtClean="0">
                <a:latin typeface="+mn-ea"/>
              </a:rPr>
              <a:t>ret</a:t>
            </a:r>
            <a:r>
              <a:rPr lang="zh-CN" altLang="en-US" sz="2500" b="1" dirty="0" smtClean="0">
                <a:latin typeface="+mn-ea"/>
              </a:rPr>
              <a:t>跳转目标的检测。</a:t>
            </a:r>
            <a:endParaRPr lang="en-US" altLang="zh-CN" sz="2500" b="1" dirty="0" smtClean="0">
              <a:latin typeface="+mn-ea"/>
            </a:endParaRPr>
          </a:p>
          <a:p>
            <a:pPr lvl="1"/>
            <a:r>
              <a:rPr lang="zh-CN" altLang="en-US" sz="2500" b="1" dirty="0" smtClean="0">
                <a:latin typeface="+mn-ea"/>
              </a:rPr>
              <a:t>实现对</a:t>
            </a:r>
            <a:r>
              <a:rPr lang="en-US" altLang="zh-CN" sz="2500" b="1" dirty="0" smtClean="0">
                <a:latin typeface="+mn-ea"/>
              </a:rPr>
              <a:t>call</a:t>
            </a:r>
            <a:r>
              <a:rPr lang="zh-CN" altLang="en-US" sz="2500" b="1" dirty="0" smtClean="0">
                <a:latin typeface="+mn-ea"/>
              </a:rPr>
              <a:t>和</a:t>
            </a:r>
            <a:r>
              <a:rPr lang="en-US" altLang="zh-CN" sz="2500" b="1" dirty="0" smtClean="0">
                <a:latin typeface="+mn-ea"/>
              </a:rPr>
              <a:t>jump</a:t>
            </a:r>
            <a:r>
              <a:rPr lang="zh-CN" altLang="en-US" sz="2500" b="1" dirty="0" smtClean="0">
                <a:latin typeface="+mn-ea"/>
              </a:rPr>
              <a:t>跳转目标的检测。</a:t>
            </a:r>
            <a:endParaRPr lang="en-US" altLang="zh-CN" sz="2500" b="1" dirty="0" smtClean="0">
              <a:latin typeface="+mn-ea"/>
            </a:endParaRPr>
          </a:p>
          <a:p>
            <a:pPr lvl="2"/>
            <a:r>
              <a:rPr lang="zh-CN" altLang="en-US" sz="2200" b="1" dirty="0" smtClean="0">
                <a:latin typeface="+mn-ea"/>
              </a:rPr>
              <a:t>增加了一条新的指令</a:t>
            </a:r>
            <a:r>
              <a:rPr lang="en-US" altLang="zh-CN" sz="2200" b="1" dirty="0" smtClean="0">
                <a:latin typeface="+mn-ea"/>
              </a:rPr>
              <a:t>ENDBR32/ENDBR64</a:t>
            </a:r>
            <a:r>
              <a:rPr lang="zh-CN" altLang="en-US" sz="2200" b="1" dirty="0" smtClean="0">
                <a:latin typeface="+mn-ea"/>
              </a:rPr>
              <a:t>，在所有函数头插入</a:t>
            </a:r>
            <a:r>
              <a:rPr lang="en-US" altLang="zh-CN" sz="2200" b="1" dirty="0" smtClean="0">
                <a:latin typeface="+mn-ea"/>
              </a:rPr>
              <a:t>ENDBR32/ENDBR64 </a:t>
            </a:r>
            <a:r>
              <a:rPr lang="zh-CN" altLang="en-US" sz="2200" b="1" dirty="0" smtClean="0">
                <a:latin typeface="+mn-ea"/>
              </a:rPr>
              <a:t>。</a:t>
            </a:r>
            <a:endParaRPr lang="en-US" altLang="zh-CN" sz="2200" b="1" dirty="0" smtClean="0">
              <a:latin typeface="+mn-ea"/>
            </a:endParaRPr>
          </a:p>
          <a:p>
            <a:pPr lvl="2"/>
            <a:r>
              <a:rPr lang="en-US" altLang="zh-CN" sz="2200" b="1" dirty="0" smtClean="0">
                <a:latin typeface="+mn-ea"/>
              </a:rPr>
              <a:t>call</a:t>
            </a:r>
            <a:r>
              <a:rPr lang="zh-CN" altLang="en-US" sz="2200" b="1" dirty="0" smtClean="0">
                <a:latin typeface="+mn-ea"/>
              </a:rPr>
              <a:t>和</a:t>
            </a:r>
            <a:r>
              <a:rPr lang="en-US" altLang="zh-CN" sz="2200" b="1" dirty="0" smtClean="0">
                <a:latin typeface="+mn-ea"/>
              </a:rPr>
              <a:t>jump</a:t>
            </a:r>
            <a:r>
              <a:rPr lang="zh-CN" altLang="en-US" sz="2200" b="1" dirty="0" smtClean="0">
                <a:latin typeface="+mn-ea"/>
              </a:rPr>
              <a:t>的跳转目标必须是</a:t>
            </a:r>
            <a:r>
              <a:rPr lang="en-US" altLang="zh-CN" sz="2200" b="1" dirty="0" smtClean="0">
                <a:latin typeface="+mn-ea"/>
              </a:rPr>
              <a:t>ENDBR32/ENDBR64</a:t>
            </a:r>
            <a:r>
              <a:rPr lang="zh-CN" altLang="en-US" sz="2200" b="1" dirty="0" smtClean="0">
                <a:latin typeface="+mn-ea"/>
              </a:rPr>
              <a:t>。</a:t>
            </a:r>
            <a:endParaRPr lang="en-US" altLang="zh-CN" sz="2200" b="1" dirty="0" smtClean="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代码复用攻击分类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根据配件类型、配件之间连接关系、及提出的时间关系等分类，代码复用攻击可以分为两大类：</a:t>
            </a:r>
            <a:endParaRPr lang="en-US" altLang="zh-CN" sz="2800" b="1" dirty="0" smtClean="0">
              <a:latin typeface="+mn-ea"/>
            </a:endParaRPr>
          </a:p>
          <a:p>
            <a:pPr lvl="1"/>
            <a:r>
              <a:rPr lang="zh-CN" altLang="en-US" sz="2500" b="1" dirty="0" smtClean="0">
                <a:solidFill>
                  <a:srgbClr val="FF0000"/>
                </a:solidFill>
                <a:latin typeface="+mn-ea"/>
              </a:rPr>
              <a:t>经典代码复用攻击</a:t>
            </a:r>
            <a:r>
              <a:rPr lang="zh-CN" altLang="en-US" sz="2500" b="1" dirty="0" smtClean="0">
                <a:latin typeface="+mn-ea"/>
              </a:rPr>
              <a:t>（上一讲内容）</a:t>
            </a:r>
            <a:endParaRPr lang="en-US" altLang="zh-CN" sz="2500" b="1" dirty="0" smtClean="0">
              <a:latin typeface="+mn-ea"/>
            </a:endParaRPr>
          </a:p>
          <a:p>
            <a:pPr lvl="2"/>
            <a:r>
              <a:rPr lang="zh-CN" altLang="en-US" sz="2200" b="1" dirty="0" smtClean="0">
                <a:latin typeface="+mn-ea"/>
              </a:rPr>
              <a:t>都是在</a:t>
            </a:r>
            <a:r>
              <a:rPr lang="en-US" altLang="zh-CN" sz="2200" b="1" dirty="0" smtClean="0">
                <a:latin typeface="+mn-ea"/>
              </a:rPr>
              <a:t>2010</a:t>
            </a:r>
            <a:r>
              <a:rPr lang="zh-CN" altLang="en-US" sz="2200" b="1" dirty="0" smtClean="0">
                <a:latin typeface="+mn-ea"/>
              </a:rPr>
              <a:t>年以前提出的攻击方法。主要考虑绕过不可执行位保护，实现图灵完备攻击，基本不考虑针对代码复用攻击的防御。</a:t>
            </a:r>
            <a:endParaRPr lang="en-US" altLang="zh-CN" sz="2200" b="1" dirty="0" smtClean="0">
              <a:latin typeface="+mn-ea"/>
            </a:endParaRPr>
          </a:p>
          <a:p>
            <a:pPr lvl="1"/>
            <a:r>
              <a:rPr lang="zh-CN" altLang="en-US" sz="2500" b="1" dirty="0" smtClean="0">
                <a:solidFill>
                  <a:srgbClr val="FF0000"/>
                </a:solidFill>
                <a:latin typeface="+mn-ea"/>
              </a:rPr>
              <a:t>新型代码复用攻击</a:t>
            </a:r>
            <a:endParaRPr lang="en-US" altLang="zh-CN" sz="2500" b="1" dirty="0" smtClean="0">
              <a:latin typeface="+mn-ea"/>
            </a:endParaRPr>
          </a:p>
          <a:p>
            <a:pPr lvl="2"/>
            <a:r>
              <a:rPr lang="zh-CN" altLang="en-US" sz="2200" b="1" dirty="0" smtClean="0">
                <a:latin typeface="+mn-ea"/>
              </a:rPr>
              <a:t>大多是在</a:t>
            </a:r>
            <a:r>
              <a:rPr lang="en-US" altLang="zh-CN" sz="2200" b="1" dirty="0" smtClean="0">
                <a:latin typeface="+mn-ea"/>
              </a:rPr>
              <a:t>2010</a:t>
            </a:r>
            <a:r>
              <a:rPr lang="zh-CN" altLang="en-US" sz="2200" b="1" dirty="0" smtClean="0">
                <a:latin typeface="+mn-ea"/>
              </a:rPr>
              <a:t>年以后提出的攻击方法。考虑到了对代码复用攻击的防御，思考如何绕过这些针对性的防御方法。</a:t>
            </a:r>
            <a:endParaRPr lang="en-US" altLang="zh-CN" sz="2200" b="1" dirty="0" smtClean="0">
              <a:latin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和经典</a:t>
            </a:r>
            <a:r>
              <a:rPr lang="en-US" altLang="zh-CN" sz="4400" dirty="0" smtClean="0"/>
              <a:t>CFI</a:t>
            </a:r>
            <a:r>
              <a:rPr lang="zh-CN" altLang="en-US" sz="4400" dirty="0" smtClean="0"/>
              <a:t>的区别</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经典</a:t>
            </a:r>
            <a:r>
              <a:rPr lang="en-US" altLang="zh-CN" sz="2800" b="1" dirty="0" smtClean="0">
                <a:latin typeface="+mn-ea"/>
              </a:rPr>
              <a:t>CFI</a:t>
            </a:r>
            <a:r>
              <a:rPr lang="zh-CN" altLang="en-US" sz="2800" b="1" dirty="0" smtClean="0">
                <a:latin typeface="+mn-ea"/>
              </a:rPr>
              <a:t>（细粒度</a:t>
            </a:r>
            <a:r>
              <a:rPr lang="en-US" altLang="zh-CN" sz="2800" b="1" dirty="0" smtClean="0">
                <a:latin typeface="+mn-ea"/>
              </a:rPr>
              <a:t>CFI</a:t>
            </a:r>
            <a:r>
              <a:rPr lang="zh-CN" altLang="en-US" sz="2800" b="1" dirty="0" smtClean="0">
                <a:latin typeface="+mn-ea"/>
              </a:rPr>
              <a:t>）</a:t>
            </a:r>
            <a:endParaRPr lang="en-US" altLang="zh-CN" sz="2800" b="1" dirty="0" smtClean="0">
              <a:latin typeface="+mn-ea"/>
            </a:endParaRPr>
          </a:p>
          <a:p>
            <a:pPr lvl="1"/>
            <a:r>
              <a:rPr lang="zh-CN" altLang="en-US" sz="2500" b="1" dirty="0" smtClean="0">
                <a:latin typeface="+mn-ea"/>
              </a:rPr>
              <a:t>需要</a:t>
            </a:r>
            <a:r>
              <a:rPr lang="en-US" altLang="zh-CN" sz="2500" b="1" dirty="0" smtClean="0">
                <a:solidFill>
                  <a:srgbClr val="FF0000"/>
                </a:solidFill>
                <a:latin typeface="+mn-ea"/>
              </a:rPr>
              <a:t>CFG</a:t>
            </a:r>
          </a:p>
          <a:p>
            <a:pPr lvl="1"/>
            <a:r>
              <a:rPr lang="zh-CN" altLang="en-US" sz="2500" b="1" dirty="0" smtClean="0">
                <a:latin typeface="+mn-ea"/>
              </a:rPr>
              <a:t>根据</a:t>
            </a:r>
            <a:r>
              <a:rPr lang="en-US" altLang="zh-CN" sz="2500" b="1" dirty="0" smtClean="0">
                <a:latin typeface="+mn-ea"/>
              </a:rPr>
              <a:t>CFG</a:t>
            </a:r>
            <a:r>
              <a:rPr lang="zh-CN" altLang="en-US" sz="2500" b="1" dirty="0" smtClean="0">
                <a:latin typeface="+mn-ea"/>
              </a:rPr>
              <a:t>严格限制间接跳转指令的跳转目标，但是精确的</a:t>
            </a:r>
            <a:r>
              <a:rPr lang="en-US" altLang="zh-CN" sz="2500" b="1" dirty="0" smtClean="0">
                <a:latin typeface="+mn-ea"/>
              </a:rPr>
              <a:t>CFG</a:t>
            </a:r>
            <a:r>
              <a:rPr lang="zh-CN" altLang="en-US" sz="2500" b="1" dirty="0" smtClean="0">
                <a:latin typeface="+mn-ea"/>
              </a:rPr>
              <a:t>难以分析得到</a:t>
            </a:r>
            <a:endParaRPr lang="en-US" altLang="zh-CN" sz="2500" b="1" dirty="0" smtClean="0">
              <a:latin typeface="+mn-ea"/>
            </a:endParaRPr>
          </a:p>
          <a:p>
            <a:r>
              <a:rPr lang="zh-CN" altLang="en-US" sz="2800" b="1" dirty="0" smtClean="0">
                <a:latin typeface="+mn-ea"/>
              </a:rPr>
              <a:t>粗粒度</a:t>
            </a:r>
            <a:r>
              <a:rPr lang="en-US" altLang="zh-CN" sz="2800" b="1" dirty="0" smtClean="0">
                <a:latin typeface="+mn-ea"/>
              </a:rPr>
              <a:t>CFI</a:t>
            </a:r>
          </a:p>
          <a:p>
            <a:pPr lvl="1"/>
            <a:r>
              <a:rPr lang="zh-CN" altLang="en-US" sz="2500" b="1" dirty="0" smtClean="0">
                <a:latin typeface="+mn-ea"/>
              </a:rPr>
              <a:t>使用</a:t>
            </a:r>
            <a:r>
              <a:rPr lang="zh-CN" altLang="en-US" sz="2500" b="1" dirty="0" smtClean="0">
                <a:solidFill>
                  <a:srgbClr val="FF0000"/>
                </a:solidFill>
                <a:latin typeface="+mn-ea"/>
              </a:rPr>
              <a:t>特定的规则</a:t>
            </a:r>
            <a:endParaRPr lang="en-US" altLang="zh-CN" sz="2500" b="1" dirty="0" smtClean="0">
              <a:solidFill>
                <a:srgbClr val="FF0000"/>
              </a:solidFill>
              <a:latin typeface="+mn-ea"/>
            </a:endParaRPr>
          </a:p>
          <a:p>
            <a:pPr lvl="1"/>
            <a:r>
              <a:rPr lang="zh-CN" altLang="en-US" sz="2500" b="1" dirty="0" smtClean="0">
                <a:latin typeface="+mn-ea"/>
              </a:rPr>
              <a:t>根据对代码复用攻击和正常程序行为特征分析，总结得到一些特定的规则</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优点：</a:t>
            </a:r>
            <a:endParaRPr lang="en-US" altLang="zh-CN" sz="2800" b="1" dirty="0" smtClean="0">
              <a:latin typeface="+mn-ea"/>
            </a:endParaRPr>
          </a:p>
          <a:p>
            <a:pPr lvl="1"/>
            <a:r>
              <a:rPr lang="zh-CN" altLang="en-US" sz="2500" b="1" dirty="0" smtClean="0">
                <a:latin typeface="+mn-ea"/>
              </a:rPr>
              <a:t>实现简单，效率高，开始被实际系统逐步的采用</a:t>
            </a:r>
            <a:endParaRPr lang="en-US" altLang="zh-CN" sz="2500" b="1" dirty="0" smtClean="0">
              <a:latin typeface="+mn-ea"/>
            </a:endParaRPr>
          </a:p>
          <a:p>
            <a:pPr lvl="1"/>
            <a:r>
              <a:rPr lang="zh-CN" altLang="en-US" sz="2500" b="1" dirty="0" smtClean="0">
                <a:latin typeface="+mn-ea"/>
              </a:rPr>
              <a:t>能够防御大部分常见的代码复用攻击，提高代码复用攻击的攻击难度</a:t>
            </a:r>
            <a:endParaRPr lang="en-US" altLang="zh-CN" sz="2500" b="1" dirty="0" smtClean="0">
              <a:latin typeface="+mn-ea"/>
            </a:endParaRPr>
          </a:p>
          <a:p>
            <a:pPr lvl="2"/>
            <a:r>
              <a:rPr lang="zh-CN" altLang="en-US" sz="2200" b="1" dirty="0" smtClean="0">
                <a:latin typeface="+mn-ea"/>
              </a:rPr>
              <a:t>限制了间接跳转指令的跳转目标，加大了寻找可用配件的难度</a:t>
            </a:r>
            <a:endParaRPr lang="en-US" altLang="zh-CN" sz="2200" b="1" dirty="0" smtClean="0">
              <a:latin typeface="+mn-ea"/>
            </a:endParaRPr>
          </a:p>
          <a:p>
            <a:pPr lvl="2"/>
            <a:r>
              <a:rPr lang="zh-CN" altLang="en-US" sz="2200" b="1" dirty="0" smtClean="0">
                <a:latin typeface="+mn-ea"/>
              </a:rPr>
              <a:t>限制了配件的长度，加大了构造配件链的难度</a:t>
            </a:r>
            <a:endParaRPr lang="en-US" altLang="zh-CN" sz="2200" b="1" dirty="0" smtClean="0">
              <a:latin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缺点：</a:t>
            </a:r>
            <a:endParaRPr lang="en-US" altLang="zh-CN" sz="2500" b="1" dirty="0" smtClean="0">
              <a:latin typeface="+mn-ea"/>
            </a:endParaRPr>
          </a:p>
          <a:p>
            <a:pPr lvl="1"/>
            <a:r>
              <a:rPr lang="zh-CN" altLang="en-US" sz="2500" b="1" dirty="0" smtClean="0">
                <a:latin typeface="+mn-ea"/>
              </a:rPr>
              <a:t>防御效果低于经典的</a:t>
            </a:r>
            <a:r>
              <a:rPr lang="en-US" altLang="zh-CN" sz="2500" b="1" dirty="0" smtClean="0">
                <a:latin typeface="+mn-ea"/>
              </a:rPr>
              <a:t>CFI</a:t>
            </a:r>
          </a:p>
          <a:p>
            <a:pPr lvl="1"/>
            <a:r>
              <a:rPr lang="zh-CN" altLang="en-US" sz="2500" b="1" dirty="0" smtClean="0">
                <a:latin typeface="+mn-ea"/>
              </a:rPr>
              <a:t>能够被有针对性的绕过</a:t>
            </a:r>
            <a:endParaRPr lang="en-US" altLang="zh-CN" sz="2500" b="1" dirty="0" smtClean="0">
              <a:latin typeface="+mn-ea"/>
            </a:endParaRPr>
          </a:p>
          <a:p>
            <a:pPr lvl="2"/>
            <a:r>
              <a:rPr lang="zh-CN" altLang="en-US" sz="2200" b="1" dirty="0" smtClean="0">
                <a:latin typeface="+mn-ea"/>
              </a:rPr>
              <a:t>从学术角度，防御效果仍然是不够</a:t>
            </a:r>
            <a:endParaRPr lang="en-US" altLang="zh-CN" sz="2200" b="1" dirty="0" smtClean="0">
              <a:latin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本小节介绍了</a:t>
            </a:r>
            <a:r>
              <a:rPr lang="zh-CN" altLang="en-US" sz="2800" b="1" dirty="0" smtClean="0">
                <a:solidFill>
                  <a:srgbClr val="FF0000"/>
                </a:solidFill>
                <a:latin typeface="+mn-ea"/>
              </a:rPr>
              <a:t>粗粒度</a:t>
            </a:r>
            <a:r>
              <a:rPr lang="en-US" altLang="zh-CN" sz="2800" b="1" dirty="0" smtClean="0">
                <a:solidFill>
                  <a:srgbClr val="FF0000"/>
                </a:solidFill>
                <a:latin typeface="+mn-ea"/>
              </a:rPr>
              <a:t>CFI</a:t>
            </a:r>
            <a:r>
              <a:rPr lang="zh-CN" altLang="en-US" sz="2800" b="1" dirty="0" smtClean="0">
                <a:latin typeface="+mn-ea"/>
              </a:rPr>
              <a:t>，是异常行为检测领域一种高效实用的防御方法。</a:t>
            </a:r>
            <a:endParaRPr lang="en-US" altLang="zh-CN" sz="2800" b="1" dirty="0" smtClean="0">
              <a:latin typeface="+mn-ea"/>
            </a:endParaRPr>
          </a:p>
          <a:p>
            <a:r>
              <a:rPr lang="zh-CN" altLang="en-US" sz="2800" b="1" dirty="0" smtClean="0">
                <a:latin typeface="+mn-ea"/>
              </a:rPr>
              <a:t>分析代码复用攻击和正常程序行为特征，总结了几个特定的规则：</a:t>
            </a:r>
            <a:endParaRPr lang="en-US" altLang="zh-CN" sz="2800" b="1" dirty="0" smtClean="0">
              <a:latin typeface="+mn-ea"/>
            </a:endParaRPr>
          </a:p>
          <a:p>
            <a:pPr lvl="1"/>
            <a:r>
              <a:rPr lang="zh-CN" altLang="en-US" sz="2500" b="1" dirty="0" smtClean="0">
                <a:latin typeface="+mn-ea"/>
              </a:rPr>
              <a:t>基于间接跳转指令跳转目标的规则</a:t>
            </a:r>
            <a:endParaRPr lang="en-US" altLang="zh-CN" sz="2500" b="1" dirty="0" smtClean="0">
              <a:latin typeface="+mn-ea"/>
            </a:endParaRPr>
          </a:p>
          <a:p>
            <a:pPr lvl="1"/>
            <a:r>
              <a:rPr lang="zh-CN" altLang="en-US" sz="2500" b="1" dirty="0" smtClean="0">
                <a:latin typeface="+mn-ea"/>
              </a:rPr>
              <a:t>基于配件长度（间接跳转指令频率）的规则</a:t>
            </a:r>
            <a:endParaRPr lang="en-US" altLang="zh-CN" sz="2500" b="1" dirty="0" smtClean="0">
              <a:latin typeface="+mn-ea"/>
            </a:endParaRPr>
          </a:p>
          <a:p>
            <a:r>
              <a:rPr lang="zh-CN" altLang="en-US" sz="2800" b="1" dirty="0" smtClean="0">
                <a:latin typeface="+mn-ea"/>
              </a:rPr>
              <a:t>粗粒度</a:t>
            </a:r>
            <a:r>
              <a:rPr lang="en-US" altLang="zh-CN" sz="2800" b="1" dirty="0" smtClean="0">
                <a:latin typeface="+mn-ea"/>
              </a:rPr>
              <a:t>CFI</a:t>
            </a:r>
            <a:r>
              <a:rPr lang="zh-CN" altLang="en-US" sz="2800" b="1" dirty="0" smtClean="0">
                <a:latin typeface="+mn-ea"/>
              </a:rPr>
              <a:t>目的并不在于彻底阻止代码复用攻击，而是要增加攻击者构造配件链的难度。</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smtClean="0">
                <a:latin typeface="+mn-ea"/>
              </a:rPr>
              <a:t>研究背景</a:t>
            </a:r>
            <a:endParaRPr lang="en-US" altLang="zh-CN" sz="3200" b="1" dirty="0" smtClean="0">
              <a:latin typeface="+mn-ea"/>
            </a:endParaRPr>
          </a:p>
          <a:p>
            <a:r>
              <a:rPr lang="zh-CN" altLang="en-US" sz="3200" b="1" dirty="0" smtClean="0">
                <a:latin typeface="+mn-ea"/>
              </a:rPr>
              <a:t>粗粒度</a:t>
            </a:r>
            <a:r>
              <a:rPr lang="en-US" altLang="zh-CN" sz="3200" b="1" dirty="0" smtClean="0">
                <a:latin typeface="+mn-ea"/>
              </a:rPr>
              <a:t>CFI</a:t>
            </a:r>
          </a:p>
          <a:p>
            <a:r>
              <a:rPr lang="zh-CN" altLang="en-US" sz="3200" b="1" dirty="0" smtClean="0">
                <a:solidFill>
                  <a:srgbClr val="FF0000"/>
                </a:solidFill>
                <a:latin typeface="+mn-ea"/>
              </a:rPr>
              <a:t>绕过粗粒度</a:t>
            </a:r>
            <a:r>
              <a:rPr lang="en-US" altLang="zh-CN" sz="3200" b="1" dirty="0" smtClean="0">
                <a:solidFill>
                  <a:srgbClr val="FF0000"/>
                </a:solidFill>
                <a:latin typeface="+mn-ea"/>
              </a:rPr>
              <a:t>CFI</a:t>
            </a:r>
            <a:r>
              <a:rPr lang="zh-CN" altLang="en-US" sz="3200" b="1" dirty="0" smtClean="0">
                <a:solidFill>
                  <a:srgbClr val="FF0000"/>
                </a:solidFill>
                <a:latin typeface="+mn-ea"/>
              </a:rPr>
              <a:t>的代码复用攻击</a:t>
            </a:r>
            <a:endParaRPr lang="en-US" altLang="zh-CN" sz="3200" b="1" dirty="0" smtClean="0">
              <a:solidFill>
                <a:srgbClr val="FF0000"/>
              </a:solidFill>
              <a:latin typeface="+mn-ea"/>
            </a:endParaRPr>
          </a:p>
          <a:p>
            <a:r>
              <a:rPr lang="en-US" altLang="zh-CN" sz="3200" b="1" dirty="0" smtClean="0">
                <a:latin typeface="+mn-ea"/>
              </a:rPr>
              <a:t>COOP</a:t>
            </a:r>
            <a:r>
              <a:rPr lang="zh-CN" altLang="en-US" sz="3200" b="1" dirty="0" smtClean="0">
                <a:latin typeface="+mn-ea"/>
              </a:rPr>
              <a:t>和</a:t>
            </a:r>
            <a:r>
              <a:rPr lang="en-US" altLang="zh-CN" sz="3200" b="1" dirty="0" smtClean="0">
                <a:latin typeface="+mn-ea"/>
              </a:rPr>
              <a:t>FOP</a:t>
            </a:r>
          </a:p>
          <a:p>
            <a:r>
              <a:rPr lang="en-US" altLang="zh-CN" sz="3200" b="1" dirty="0" smtClean="0">
                <a:latin typeface="+mn-ea"/>
              </a:rPr>
              <a:t>JIT-ROP</a:t>
            </a:r>
          </a:p>
          <a:p>
            <a:r>
              <a:rPr lang="zh-CN" altLang="en-US" sz="3200" b="1" dirty="0" smtClean="0">
                <a:latin typeface="+mn-ea"/>
              </a:rPr>
              <a:t>不可读保护</a:t>
            </a:r>
            <a:endParaRPr lang="en-US" altLang="zh-CN" sz="3200" b="1" dirty="0" smtClean="0">
              <a:latin typeface="+mn-ea"/>
            </a:endParaRPr>
          </a:p>
          <a:p>
            <a:r>
              <a:rPr lang="en-US" altLang="zh-CN" sz="3200" b="1" dirty="0" smtClean="0">
                <a:latin typeface="+mn-ea"/>
              </a:rPr>
              <a:t>CPI</a:t>
            </a:r>
          </a:p>
          <a:p>
            <a:r>
              <a:rPr lang="zh-CN" altLang="en-US" sz="3200" b="1" dirty="0" smtClean="0">
                <a:latin typeface="+mn-ea"/>
              </a:rPr>
              <a:t>总结</a:t>
            </a:r>
            <a:endParaRPr lang="zh-CN" altLang="en-US" sz="3200" b="1" dirty="0">
              <a:latin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的本质</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通过一些</a:t>
            </a:r>
            <a:r>
              <a:rPr lang="zh-CN" altLang="en-US" sz="2800" b="1" dirty="0" smtClean="0">
                <a:solidFill>
                  <a:srgbClr val="FF0000"/>
                </a:solidFill>
                <a:latin typeface="+mn-ea"/>
              </a:rPr>
              <a:t>特定规则</a:t>
            </a:r>
            <a:r>
              <a:rPr lang="zh-CN" altLang="en-US" sz="2800" b="1" dirty="0" smtClean="0">
                <a:latin typeface="+mn-ea"/>
              </a:rPr>
              <a:t>来判断程序行为是否异常</a:t>
            </a:r>
            <a:endParaRPr lang="en-US" altLang="zh-CN" sz="2800" b="1" dirty="0" smtClean="0">
              <a:latin typeface="+mn-ea"/>
            </a:endParaRPr>
          </a:p>
          <a:p>
            <a:pPr lvl="1"/>
            <a:r>
              <a:rPr lang="en-US" altLang="zh-CN" sz="2500" b="1" dirty="0" smtClean="0">
                <a:latin typeface="+mn-ea"/>
              </a:rPr>
              <a:t>ret</a:t>
            </a:r>
            <a:r>
              <a:rPr lang="zh-CN" altLang="en-US" sz="2500" b="1" dirty="0" smtClean="0">
                <a:latin typeface="+mn-ea"/>
              </a:rPr>
              <a:t>指令</a:t>
            </a:r>
            <a:endParaRPr lang="en-US" altLang="zh-CN" sz="2500" b="1" dirty="0" smtClean="0">
              <a:latin typeface="+mn-ea"/>
            </a:endParaRPr>
          </a:p>
          <a:p>
            <a:pPr lvl="2"/>
            <a:r>
              <a:rPr lang="en-US" altLang="zh-CN" sz="2200" b="1" dirty="0" smtClean="0">
                <a:latin typeface="+mn-ea"/>
              </a:rPr>
              <a:t>1</a:t>
            </a:r>
            <a:r>
              <a:rPr lang="zh-CN" altLang="en-US" sz="2200" b="1" dirty="0" smtClean="0">
                <a:latin typeface="+mn-ea"/>
              </a:rPr>
              <a:t>）跳转到</a:t>
            </a:r>
            <a:r>
              <a:rPr lang="zh-CN" altLang="en-US" sz="2200" b="1" dirty="0" smtClean="0">
                <a:solidFill>
                  <a:srgbClr val="FF0000"/>
                </a:solidFill>
                <a:latin typeface="+mn-ea"/>
              </a:rPr>
              <a:t>任意</a:t>
            </a:r>
            <a:r>
              <a:rPr lang="en-US" altLang="zh-CN" sz="2200" b="1" dirty="0" smtClean="0">
                <a:latin typeface="+mn-ea"/>
              </a:rPr>
              <a:t>call</a:t>
            </a:r>
            <a:r>
              <a:rPr lang="zh-CN" altLang="en-US" sz="2200" b="1" dirty="0" smtClean="0">
                <a:latin typeface="+mn-ea"/>
              </a:rPr>
              <a:t>指令的下一条指令</a:t>
            </a:r>
            <a:endParaRPr lang="en-US" altLang="zh-CN" sz="2200" b="1" dirty="0" smtClean="0">
              <a:latin typeface="+mn-ea"/>
            </a:endParaRPr>
          </a:p>
          <a:p>
            <a:pPr lvl="2"/>
            <a:r>
              <a:rPr lang="en-US" altLang="zh-CN" sz="2200" b="1" dirty="0" smtClean="0">
                <a:latin typeface="+mn-ea"/>
              </a:rPr>
              <a:t>2</a:t>
            </a:r>
            <a:r>
              <a:rPr lang="zh-CN" altLang="en-US" sz="2200" b="1" dirty="0" smtClean="0">
                <a:latin typeface="+mn-ea"/>
              </a:rPr>
              <a:t>）跳转到</a:t>
            </a:r>
            <a:r>
              <a:rPr lang="zh-CN" altLang="en-US" sz="2200" b="1" dirty="0" smtClean="0">
                <a:solidFill>
                  <a:srgbClr val="FF0000"/>
                </a:solidFill>
                <a:latin typeface="+mn-ea"/>
              </a:rPr>
              <a:t>对应</a:t>
            </a:r>
            <a:r>
              <a:rPr lang="en-US" altLang="zh-CN" sz="2200" b="1" dirty="0" smtClean="0">
                <a:latin typeface="+mn-ea"/>
              </a:rPr>
              <a:t>call</a:t>
            </a:r>
            <a:r>
              <a:rPr lang="zh-CN" altLang="en-US" sz="2200" b="1" dirty="0" smtClean="0">
                <a:latin typeface="+mn-ea"/>
              </a:rPr>
              <a:t>指令的下一条指令</a:t>
            </a:r>
            <a:endParaRPr lang="en-US" altLang="zh-CN" sz="2200" b="1" dirty="0" smtClean="0">
              <a:latin typeface="+mn-ea"/>
            </a:endParaRPr>
          </a:p>
          <a:p>
            <a:pPr lvl="1"/>
            <a:r>
              <a:rPr lang="en-US" altLang="zh-CN" sz="2500" b="1" dirty="0" smtClean="0">
                <a:latin typeface="+mn-ea"/>
              </a:rPr>
              <a:t>call</a:t>
            </a:r>
            <a:r>
              <a:rPr lang="zh-CN" altLang="en-US" sz="2500" b="1" dirty="0" smtClean="0">
                <a:latin typeface="+mn-ea"/>
              </a:rPr>
              <a:t>指令</a:t>
            </a:r>
            <a:endParaRPr lang="en-US" altLang="zh-CN" sz="2500" b="1" dirty="0" smtClean="0">
              <a:latin typeface="+mn-ea"/>
            </a:endParaRPr>
          </a:p>
          <a:p>
            <a:pPr lvl="2"/>
            <a:r>
              <a:rPr lang="zh-CN" altLang="en-US" sz="2200" b="1" dirty="0" smtClean="0">
                <a:latin typeface="+mn-ea"/>
              </a:rPr>
              <a:t>跳转到任意函数的首地址</a:t>
            </a:r>
            <a:endParaRPr lang="en-US" altLang="zh-CN" sz="2200" b="1" dirty="0" smtClean="0">
              <a:latin typeface="+mn-ea"/>
            </a:endParaRPr>
          </a:p>
          <a:p>
            <a:pPr lvl="1"/>
            <a:r>
              <a:rPr lang="en-US" altLang="zh-CN" sz="2500" b="1" dirty="0" smtClean="0">
                <a:latin typeface="+mn-ea"/>
              </a:rPr>
              <a:t>jump</a:t>
            </a:r>
            <a:r>
              <a:rPr lang="zh-CN" altLang="en-US" sz="2500" b="1" dirty="0" smtClean="0">
                <a:latin typeface="+mn-ea"/>
              </a:rPr>
              <a:t>指令</a:t>
            </a:r>
            <a:endParaRPr lang="en-US" altLang="zh-CN" sz="2500" b="1" dirty="0" smtClean="0">
              <a:latin typeface="+mn-ea"/>
            </a:endParaRPr>
          </a:p>
          <a:p>
            <a:pPr lvl="2"/>
            <a:r>
              <a:rPr lang="zh-CN" altLang="en-US" sz="2200" b="1" dirty="0" smtClean="0">
                <a:latin typeface="+mn-ea"/>
              </a:rPr>
              <a:t>跳转到任意函数的首地址，或者当前函数的任意地址</a:t>
            </a:r>
            <a:endParaRPr lang="en-US" altLang="zh-CN" sz="2500" b="1" dirty="0" smtClean="0">
              <a:latin typeface="+mn-ea"/>
            </a:endParaRPr>
          </a:p>
          <a:p>
            <a:pPr lvl="1"/>
            <a:r>
              <a:rPr lang="zh-CN" altLang="en-US" sz="2500" b="1" dirty="0" smtClean="0">
                <a:latin typeface="+mn-ea"/>
              </a:rPr>
              <a:t>配件长度（间接跳转指令频率）</a:t>
            </a:r>
            <a:endParaRPr lang="en-US" altLang="zh-CN" sz="2500" b="1" dirty="0" smtClean="0">
              <a:latin typeface="+mn-ea"/>
            </a:endParaRPr>
          </a:p>
          <a:p>
            <a:pPr lvl="2"/>
            <a:r>
              <a:rPr lang="zh-CN" altLang="en-US" sz="2200" b="1" dirty="0" smtClean="0">
                <a:latin typeface="+mn-ea"/>
              </a:rPr>
              <a:t>连续出现多个短配件</a:t>
            </a:r>
            <a:endParaRPr lang="en-US" altLang="zh-CN" sz="2200" b="1" dirty="0" smtClean="0">
              <a:latin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绕过粗粒度</a:t>
            </a:r>
            <a:r>
              <a:rPr lang="en-US" altLang="zh-CN" sz="4400" dirty="0" smtClean="0"/>
              <a:t>CFI</a:t>
            </a:r>
            <a:r>
              <a:rPr lang="zh-CN" altLang="en-US" sz="4400" dirty="0" smtClean="0"/>
              <a:t>的方法</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latin typeface="+mn-ea"/>
              </a:rPr>
              <a:t>合法配件</a:t>
            </a:r>
            <a:r>
              <a:rPr lang="zh-CN" altLang="en-US" sz="2800" b="1" dirty="0" smtClean="0">
                <a:latin typeface="+mn-ea"/>
              </a:rPr>
              <a:t>：符合粗粒度</a:t>
            </a:r>
            <a:r>
              <a:rPr lang="en-US" altLang="zh-CN" sz="2800" b="1" dirty="0" smtClean="0">
                <a:latin typeface="+mn-ea"/>
              </a:rPr>
              <a:t>CFI</a:t>
            </a:r>
            <a:r>
              <a:rPr lang="zh-CN" altLang="en-US" sz="2800" b="1" dirty="0" smtClean="0">
                <a:latin typeface="+mn-ea"/>
              </a:rPr>
              <a:t>规则的特殊的配件。</a:t>
            </a:r>
            <a:endParaRPr lang="en-US" altLang="zh-CN" sz="2800" b="1" dirty="0" smtClean="0">
              <a:latin typeface="+mn-ea"/>
            </a:endParaRPr>
          </a:p>
          <a:p>
            <a:r>
              <a:rPr lang="zh-CN" altLang="en-US" sz="2800" b="1" dirty="0" smtClean="0">
                <a:latin typeface="+mn-ea"/>
              </a:rPr>
              <a:t>利用合法配件组成配件链，就能够绕过粗粒度</a:t>
            </a:r>
            <a:r>
              <a:rPr lang="en-US" altLang="zh-CN" sz="2800" b="1" dirty="0" smtClean="0">
                <a:latin typeface="+mn-ea"/>
              </a:rPr>
              <a:t>CFI</a:t>
            </a:r>
            <a:r>
              <a:rPr lang="zh-CN" altLang="en-US" sz="2800" b="1" dirty="0" smtClean="0">
                <a:latin typeface="+mn-ea"/>
              </a:rPr>
              <a:t>的防御。</a:t>
            </a:r>
            <a:endParaRPr lang="en-US" altLang="zh-CN" sz="2800" b="1" dirty="0" smtClean="0">
              <a:latin typeface="+mn-ea"/>
            </a:endParaRPr>
          </a:p>
          <a:p>
            <a:pPr lvl="1"/>
            <a:r>
              <a:rPr lang="en-US" altLang="zh-CN" sz="2500" b="1" dirty="0" smtClean="0">
                <a:solidFill>
                  <a:srgbClr val="FF0000"/>
                </a:solidFill>
                <a:latin typeface="+mn-ea"/>
              </a:rPr>
              <a:t>Call-Preceded Gadget</a:t>
            </a:r>
            <a:r>
              <a:rPr lang="zh-CN" altLang="en-US" sz="2500" b="1" dirty="0" smtClean="0">
                <a:latin typeface="+mn-ea"/>
              </a:rPr>
              <a:t>，</a:t>
            </a:r>
            <a:r>
              <a:rPr lang="en-US" altLang="zh-CN" sz="2500" b="1" dirty="0" smtClean="0">
                <a:latin typeface="+mn-ea"/>
              </a:rPr>
              <a:t>CP</a:t>
            </a:r>
            <a:r>
              <a:rPr lang="zh-CN" altLang="en-US" sz="2500" b="1" dirty="0" smtClean="0">
                <a:latin typeface="+mn-ea"/>
              </a:rPr>
              <a:t>配件，符合</a:t>
            </a:r>
            <a:r>
              <a:rPr lang="en-US" altLang="zh-CN" sz="2500" b="1" dirty="0" smtClean="0">
                <a:latin typeface="+mn-ea"/>
              </a:rPr>
              <a:t>ret</a:t>
            </a:r>
            <a:r>
              <a:rPr lang="zh-CN" altLang="en-US" sz="2500" b="1" dirty="0" smtClean="0">
                <a:latin typeface="+mn-ea"/>
              </a:rPr>
              <a:t>指令跳转目标的规则。</a:t>
            </a:r>
            <a:endParaRPr lang="en-US" altLang="zh-CN" sz="2500" b="1" dirty="0" smtClean="0">
              <a:latin typeface="+mn-ea"/>
            </a:endParaRPr>
          </a:p>
          <a:p>
            <a:pPr lvl="1"/>
            <a:r>
              <a:rPr lang="en-US" altLang="zh-CN" sz="2500" b="1" dirty="0" smtClean="0">
                <a:solidFill>
                  <a:srgbClr val="FF0000"/>
                </a:solidFill>
                <a:latin typeface="+mn-ea"/>
              </a:rPr>
              <a:t>Entry-Point</a:t>
            </a:r>
            <a:r>
              <a:rPr lang="zh-CN" altLang="en-US" sz="2500" b="1" dirty="0" smtClean="0">
                <a:solidFill>
                  <a:srgbClr val="FF0000"/>
                </a:solidFill>
                <a:latin typeface="+mn-ea"/>
              </a:rPr>
              <a:t> </a:t>
            </a:r>
            <a:r>
              <a:rPr lang="en-US" altLang="zh-CN" sz="2500" b="1" dirty="0" smtClean="0">
                <a:solidFill>
                  <a:srgbClr val="FF0000"/>
                </a:solidFill>
                <a:latin typeface="+mn-ea"/>
              </a:rPr>
              <a:t>Gadget</a:t>
            </a:r>
            <a:r>
              <a:rPr lang="zh-CN" altLang="en-US" sz="2500" b="1" dirty="0" smtClean="0">
                <a:latin typeface="+mn-ea"/>
              </a:rPr>
              <a:t>，</a:t>
            </a:r>
            <a:r>
              <a:rPr lang="en-US" altLang="zh-CN" sz="2500" b="1" dirty="0" smtClean="0">
                <a:latin typeface="+mn-ea"/>
              </a:rPr>
              <a:t>EP</a:t>
            </a:r>
            <a:r>
              <a:rPr lang="zh-CN" altLang="en-US" sz="2500" b="1" dirty="0" smtClean="0">
                <a:latin typeface="+mn-ea"/>
              </a:rPr>
              <a:t>配件，符合</a:t>
            </a:r>
            <a:r>
              <a:rPr lang="en-US" altLang="zh-CN" sz="2500" b="1" dirty="0" smtClean="0">
                <a:latin typeface="+mn-ea"/>
              </a:rPr>
              <a:t>call</a:t>
            </a:r>
            <a:r>
              <a:rPr lang="zh-CN" altLang="en-US" sz="2500" b="1" dirty="0" smtClean="0">
                <a:latin typeface="+mn-ea"/>
              </a:rPr>
              <a:t>和</a:t>
            </a:r>
            <a:r>
              <a:rPr lang="en-US" altLang="zh-CN" sz="2500" b="1" dirty="0" smtClean="0">
                <a:latin typeface="+mn-ea"/>
              </a:rPr>
              <a:t>jump</a:t>
            </a:r>
            <a:r>
              <a:rPr lang="zh-CN" altLang="en-US" sz="2500" b="1" dirty="0" smtClean="0">
                <a:latin typeface="+mn-ea"/>
              </a:rPr>
              <a:t>跳转目标的规则。</a:t>
            </a:r>
            <a:endParaRPr lang="en-US" altLang="zh-CN" sz="2500" b="1" dirty="0" smtClean="0">
              <a:latin typeface="+mn-ea"/>
            </a:endParaRPr>
          </a:p>
          <a:p>
            <a:pPr lvl="1"/>
            <a:r>
              <a:rPr lang="en-US" altLang="zh-CN" sz="2500" b="1" dirty="0" smtClean="0">
                <a:solidFill>
                  <a:srgbClr val="FF0000"/>
                </a:solidFill>
                <a:latin typeface="+mn-ea"/>
              </a:rPr>
              <a:t>Long-NOP Gadget</a:t>
            </a:r>
            <a:r>
              <a:rPr lang="zh-CN" altLang="en-US" sz="2500" b="1" dirty="0" smtClean="0">
                <a:latin typeface="+mn-ea"/>
              </a:rPr>
              <a:t>，</a:t>
            </a:r>
            <a:r>
              <a:rPr lang="en-US" altLang="zh-CN" sz="2500" b="1" dirty="0" smtClean="0">
                <a:latin typeface="+mn-ea"/>
              </a:rPr>
              <a:t>LN</a:t>
            </a:r>
            <a:r>
              <a:rPr lang="zh-CN" altLang="en-US" sz="2500" b="1" dirty="0" smtClean="0">
                <a:latin typeface="+mn-ea"/>
              </a:rPr>
              <a:t>配件，符合基于配件长度的规则。</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call-preceded</a:t>
            </a:r>
            <a:r>
              <a:rPr lang="zh-CN" altLang="en-US" sz="4400" dirty="0" smtClean="0"/>
              <a:t>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ret</a:t>
            </a:r>
            <a:r>
              <a:rPr lang="zh-CN" altLang="en-US" sz="2800" b="1" dirty="0" smtClean="0">
                <a:latin typeface="+mn-ea"/>
              </a:rPr>
              <a:t>指令的跳转目标规则：跳转到</a:t>
            </a:r>
            <a:r>
              <a:rPr lang="zh-CN" altLang="en-US" sz="2800" b="1" dirty="0" smtClean="0">
                <a:solidFill>
                  <a:srgbClr val="FF0000"/>
                </a:solidFill>
                <a:latin typeface="+mn-ea"/>
              </a:rPr>
              <a:t>任意</a:t>
            </a:r>
            <a:r>
              <a:rPr lang="en-US" altLang="zh-CN" sz="2800" b="1" dirty="0" smtClean="0">
                <a:latin typeface="+mn-ea"/>
              </a:rPr>
              <a:t>call</a:t>
            </a:r>
            <a:r>
              <a:rPr lang="zh-CN" altLang="en-US" sz="2800" b="1" dirty="0" smtClean="0">
                <a:latin typeface="+mn-ea"/>
              </a:rPr>
              <a:t>指令的下一条指令。</a:t>
            </a:r>
            <a:endParaRPr lang="en-US" altLang="zh-CN" sz="2800" b="1" dirty="0" smtClean="0">
              <a:latin typeface="+mn-ea"/>
            </a:endParaRPr>
          </a:p>
          <a:p>
            <a:r>
              <a:rPr lang="en-US" altLang="zh-CN" sz="2800" b="1" dirty="0" smtClean="0">
                <a:solidFill>
                  <a:srgbClr val="FF0000"/>
                </a:solidFill>
                <a:latin typeface="+mn-ea"/>
              </a:rPr>
              <a:t>call-preceded</a:t>
            </a:r>
            <a:r>
              <a:rPr lang="zh-CN" altLang="en-US" sz="2800" b="1" dirty="0" smtClean="0">
                <a:solidFill>
                  <a:srgbClr val="FF0000"/>
                </a:solidFill>
                <a:latin typeface="+mn-ea"/>
              </a:rPr>
              <a:t>指令</a:t>
            </a:r>
            <a:r>
              <a:rPr lang="zh-CN" altLang="en-US" sz="2800" b="1" dirty="0" smtClean="0">
                <a:latin typeface="+mn-ea"/>
              </a:rPr>
              <a:t>：</a:t>
            </a:r>
            <a:r>
              <a:rPr lang="en-US" altLang="zh-CN" sz="2800" b="1" dirty="0" smtClean="0">
                <a:latin typeface="+mn-ea"/>
              </a:rPr>
              <a:t>call</a:t>
            </a:r>
            <a:r>
              <a:rPr lang="zh-CN" altLang="en-US" sz="2800" b="1" dirty="0" smtClean="0">
                <a:latin typeface="+mn-ea"/>
              </a:rPr>
              <a:t>指令的下一条指令。</a:t>
            </a:r>
            <a:endParaRPr lang="en-US" altLang="zh-CN" sz="2800" b="1" dirty="0" smtClean="0">
              <a:latin typeface="+mn-ea"/>
            </a:endParaRPr>
          </a:p>
          <a:p>
            <a:r>
              <a:rPr lang="en-US" altLang="zh-CN" sz="2800" b="1" dirty="0" smtClean="0">
                <a:solidFill>
                  <a:srgbClr val="FF0000"/>
                </a:solidFill>
                <a:latin typeface="+mn-ea"/>
              </a:rPr>
              <a:t>call-preceded</a:t>
            </a:r>
            <a:r>
              <a:rPr lang="zh-CN" altLang="en-US" sz="2800" b="1" dirty="0" smtClean="0">
                <a:solidFill>
                  <a:srgbClr val="FF0000"/>
                </a:solidFill>
                <a:latin typeface="+mn-ea"/>
              </a:rPr>
              <a:t>配件</a:t>
            </a:r>
            <a:r>
              <a:rPr lang="zh-CN" altLang="en-US" sz="2800" b="1" dirty="0" smtClean="0">
                <a:latin typeface="+mn-ea"/>
              </a:rPr>
              <a:t>：以</a:t>
            </a:r>
            <a:r>
              <a:rPr lang="en-US" altLang="zh-CN" sz="2800" b="1" dirty="0" smtClean="0">
                <a:latin typeface="+mn-ea"/>
              </a:rPr>
              <a:t>call-preceded</a:t>
            </a:r>
            <a:r>
              <a:rPr lang="zh-CN" altLang="en-US" sz="2800" b="1" dirty="0" smtClean="0">
                <a:latin typeface="+mn-ea"/>
              </a:rPr>
              <a:t>指令为起始的配件。</a:t>
            </a:r>
            <a:endParaRPr lang="en-US" altLang="zh-CN" sz="2800" b="1" dirty="0" smtClean="0">
              <a:latin typeface="+mn-ea"/>
            </a:endParaRPr>
          </a:p>
          <a:p>
            <a:r>
              <a:rPr lang="en-US" altLang="zh-CN" sz="2800" b="1" dirty="0" smtClean="0">
                <a:latin typeface="+mn-ea"/>
              </a:rPr>
              <a:t>call-preceded</a:t>
            </a:r>
            <a:r>
              <a:rPr lang="zh-CN" altLang="en-US" sz="2800" b="1" dirty="0" smtClean="0">
                <a:latin typeface="+mn-ea"/>
              </a:rPr>
              <a:t>配件符合上述对于</a:t>
            </a:r>
            <a:r>
              <a:rPr lang="en-US" altLang="zh-CN" sz="2800" b="1" dirty="0" smtClean="0">
                <a:latin typeface="+mn-ea"/>
              </a:rPr>
              <a:t>ret</a:t>
            </a:r>
            <a:r>
              <a:rPr lang="zh-CN" altLang="en-US" sz="2800" b="1" dirty="0" smtClean="0">
                <a:latin typeface="+mn-ea"/>
              </a:rPr>
              <a:t>指令的规则。</a:t>
            </a:r>
            <a:endParaRPr lang="en-US" altLang="zh-CN" sz="2800" b="1" dirty="0" smtClean="0">
              <a:latin typeface="+mn-ea"/>
            </a:endParaRPr>
          </a:p>
          <a:p>
            <a:pPr lvl="1"/>
            <a:r>
              <a:rPr lang="zh-CN" altLang="en-US" sz="2500" b="1" dirty="0" smtClean="0">
                <a:latin typeface="+mn-ea"/>
              </a:rPr>
              <a:t>注：</a:t>
            </a:r>
            <a:r>
              <a:rPr lang="en-US" altLang="zh-CN" sz="2500" b="1" dirty="0" smtClean="0">
                <a:latin typeface="+mn-ea"/>
              </a:rPr>
              <a:t>call-preceded</a:t>
            </a:r>
            <a:r>
              <a:rPr lang="zh-CN" altLang="en-US" sz="2500" b="1" dirty="0" smtClean="0">
                <a:latin typeface="+mn-ea"/>
              </a:rPr>
              <a:t>配件不符合更加精确的</a:t>
            </a:r>
            <a:r>
              <a:rPr lang="en-US" altLang="zh-CN" sz="2500" b="1" dirty="0" smtClean="0">
                <a:latin typeface="+mn-ea"/>
              </a:rPr>
              <a:t>ret</a:t>
            </a:r>
            <a:r>
              <a:rPr lang="zh-CN" altLang="en-US" sz="2500" b="1" dirty="0" smtClean="0">
                <a:latin typeface="+mn-ea"/>
              </a:rPr>
              <a:t>跳转目标的规则：跳转到</a:t>
            </a:r>
            <a:r>
              <a:rPr lang="zh-CN" altLang="en-US" sz="2500" b="1" dirty="0" smtClean="0">
                <a:solidFill>
                  <a:srgbClr val="FF0000"/>
                </a:solidFill>
                <a:latin typeface="+mn-ea"/>
              </a:rPr>
              <a:t>对应</a:t>
            </a:r>
            <a:r>
              <a:rPr lang="en-US" altLang="zh-CN" sz="2500" b="1" dirty="0" smtClean="0">
                <a:latin typeface="+mn-ea"/>
              </a:rPr>
              <a:t>call</a:t>
            </a:r>
            <a:r>
              <a:rPr lang="zh-CN" altLang="en-US" sz="2500" b="1" dirty="0" smtClean="0">
                <a:latin typeface="+mn-ea"/>
              </a:rPr>
              <a:t>指令的下一条指令。</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call-preceded</a:t>
            </a:r>
            <a:r>
              <a:rPr lang="zh-CN" altLang="en-US" sz="4400" dirty="0" smtClean="0"/>
              <a:t>配件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程序中</a:t>
            </a:r>
            <a:r>
              <a:rPr lang="en-US" altLang="zh-CN" sz="2800" b="1" dirty="0" smtClean="0">
                <a:latin typeface="+mn-ea"/>
              </a:rPr>
              <a:t>call</a:t>
            </a:r>
            <a:r>
              <a:rPr lang="zh-CN" altLang="en-US" sz="2800" b="1" dirty="0" smtClean="0">
                <a:latin typeface="+mn-ea"/>
              </a:rPr>
              <a:t>指令的数量很多，研究表明能够找到许多</a:t>
            </a:r>
            <a:r>
              <a:rPr lang="en-US" altLang="zh-CN" sz="2800" b="1" dirty="0" smtClean="0">
                <a:latin typeface="+mn-ea"/>
              </a:rPr>
              <a:t>call-preceded</a:t>
            </a:r>
            <a:r>
              <a:rPr lang="zh-CN" altLang="en-US" sz="2800" b="1" dirty="0" smtClean="0">
                <a:latin typeface="+mn-ea"/>
              </a:rPr>
              <a:t>配件，足够满足攻击者所需要的功能。</a:t>
            </a:r>
            <a:endParaRPr lang="en-US" altLang="zh-CN" sz="2800" b="1" dirty="0" smtClean="0">
              <a:latin typeface="+mn-ea"/>
            </a:endParaRPr>
          </a:p>
          <a:p>
            <a:r>
              <a:rPr lang="zh-CN" altLang="en-US" sz="2800" b="1" dirty="0" smtClean="0">
                <a:latin typeface="+mn-ea"/>
              </a:rPr>
              <a:t>由</a:t>
            </a:r>
            <a:r>
              <a:rPr lang="en-US" altLang="zh-CN" sz="2800" b="1" dirty="0" smtClean="0">
                <a:latin typeface="+mn-ea"/>
              </a:rPr>
              <a:t>call-preceded</a:t>
            </a:r>
            <a:r>
              <a:rPr lang="zh-CN" altLang="en-US" sz="2800" b="1" dirty="0" smtClean="0">
                <a:latin typeface="+mn-ea"/>
              </a:rPr>
              <a:t>配件组成的配件链能够绕过对</a:t>
            </a:r>
            <a:r>
              <a:rPr lang="en-US" altLang="zh-CN" sz="2800" b="1" dirty="0" smtClean="0">
                <a:latin typeface="+mn-ea"/>
              </a:rPr>
              <a:t>ret</a:t>
            </a:r>
            <a:r>
              <a:rPr lang="zh-CN" altLang="en-US" sz="2800" b="1" dirty="0" smtClean="0">
                <a:latin typeface="+mn-ea"/>
              </a:rPr>
              <a:t>返回地址的检测。</a:t>
            </a:r>
            <a:endParaRPr lang="en-US" altLang="zh-CN" sz="2800" b="1" dirty="0" smtClean="0">
              <a:latin typeface="+mn-ea"/>
            </a:endParaRPr>
          </a:p>
        </p:txBody>
      </p:sp>
      <p:pic>
        <p:nvPicPr>
          <p:cNvPr id="4" name="图片 3"/>
          <p:cNvPicPr>
            <a:picLocks noChangeAspect="1"/>
          </p:cNvPicPr>
          <p:nvPr/>
        </p:nvPicPr>
        <p:blipFill>
          <a:blip r:embed="rId3"/>
          <a:stretch>
            <a:fillRect/>
          </a:stretch>
        </p:blipFill>
        <p:spPr>
          <a:xfrm>
            <a:off x="1428728" y="4572008"/>
            <a:ext cx="5651024" cy="192722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entry-point</a:t>
            </a:r>
            <a:r>
              <a:rPr lang="zh-CN" altLang="en-US" sz="4400" dirty="0" smtClean="0"/>
              <a:t>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call</a:t>
            </a:r>
            <a:r>
              <a:rPr lang="zh-CN" altLang="en-US" sz="2800" b="1" dirty="0" smtClean="0">
                <a:latin typeface="+mn-ea"/>
              </a:rPr>
              <a:t>和</a:t>
            </a:r>
            <a:r>
              <a:rPr lang="en-US" altLang="zh-CN" sz="2800" b="1" dirty="0" smtClean="0">
                <a:latin typeface="+mn-ea"/>
              </a:rPr>
              <a:t>jump</a:t>
            </a:r>
            <a:r>
              <a:rPr lang="zh-CN" altLang="en-US" sz="2800" b="1" dirty="0" smtClean="0">
                <a:latin typeface="+mn-ea"/>
              </a:rPr>
              <a:t>的跳转目标规则：</a:t>
            </a:r>
            <a:r>
              <a:rPr lang="en-US" altLang="zh-CN" sz="2800" b="1" dirty="0" smtClean="0">
                <a:latin typeface="+mn-ea"/>
              </a:rPr>
              <a:t>call</a:t>
            </a:r>
            <a:r>
              <a:rPr lang="zh-CN" altLang="en-US" sz="2800" b="1" dirty="0" smtClean="0">
                <a:latin typeface="+mn-ea"/>
              </a:rPr>
              <a:t>和</a:t>
            </a:r>
            <a:r>
              <a:rPr lang="en-US" altLang="zh-CN" sz="2800" b="1" dirty="0" smtClean="0">
                <a:latin typeface="+mn-ea"/>
              </a:rPr>
              <a:t>jump</a:t>
            </a:r>
            <a:r>
              <a:rPr lang="zh-CN" altLang="en-US" sz="2800" b="1" dirty="0" smtClean="0">
                <a:latin typeface="+mn-ea"/>
              </a:rPr>
              <a:t>应该跳转到函数的首地址。</a:t>
            </a:r>
            <a:endParaRPr lang="en-US" altLang="zh-CN" sz="2800" b="1" dirty="0" smtClean="0">
              <a:latin typeface="+mn-ea"/>
            </a:endParaRPr>
          </a:p>
          <a:p>
            <a:r>
              <a:rPr lang="en-US" altLang="zh-CN" sz="2800" b="1" dirty="0" smtClean="0">
                <a:solidFill>
                  <a:srgbClr val="FF0000"/>
                </a:solidFill>
                <a:latin typeface="+mn-ea"/>
              </a:rPr>
              <a:t>entry-point</a:t>
            </a:r>
            <a:r>
              <a:rPr lang="zh-CN" altLang="en-US" sz="2800" b="1" dirty="0" smtClean="0">
                <a:solidFill>
                  <a:srgbClr val="FF0000"/>
                </a:solidFill>
                <a:latin typeface="+mn-ea"/>
              </a:rPr>
              <a:t>配件</a:t>
            </a:r>
            <a:r>
              <a:rPr lang="zh-CN" altLang="en-US" sz="2800" b="1" dirty="0" smtClean="0">
                <a:latin typeface="+mn-ea"/>
              </a:rPr>
              <a:t>：以函数首地址为起始的配件。</a:t>
            </a:r>
            <a:endParaRPr lang="en-US" altLang="zh-CN" sz="2800" b="1" dirty="0" smtClean="0">
              <a:latin typeface="+mn-ea"/>
            </a:endParaRPr>
          </a:p>
          <a:p>
            <a:r>
              <a:rPr lang="en-US" altLang="zh-CN" sz="2800" b="1" dirty="0" smtClean="0">
                <a:latin typeface="+mn-ea"/>
              </a:rPr>
              <a:t>entry-point</a:t>
            </a:r>
            <a:r>
              <a:rPr lang="zh-CN" altLang="en-US" sz="2800" b="1" dirty="0" smtClean="0">
                <a:latin typeface="+mn-ea"/>
              </a:rPr>
              <a:t>配件符合上述对于</a:t>
            </a:r>
            <a:r>
              <a:rPr lang="en-US" altLang="zh-CN" sz="2800" b="1" dirty="0" smtClean="0">
                <a:latin typeface="+mn-ea"/>
              </a:rPr>
              <a:t>call</a:t>
            </a:r>
            <a:r>
              <a:rPr lang="zh-CN" altLang="en-US" sz="2800" b="1" dirty="0" smtClean="0">
                <a:latin typeface="+mn-ea"/>
              </a:rPr>
              <a:t>和</a:t>
            </a:r>
            <a:r>
              <a:rPr lang="en-US" altLang="zh-CN" sz="2800" b="1" dirty="0" smtClean="0">
                <a:latin typeface="+mn-ea"/>
              </a:rPr>
              <a:t>jump</a:t>
            </a:r>
            <a:r>
              <a:rPr lang="zh-CN" altLang="en-US" sz="2800" b="1" dirty="0" smtClean="0">
                <a:latin typeface="+mn-ea"/>
              </a:rPr>
              <a:t>指令的规则。</a:t>
            </a:r>
            <a:endParaRPr lang="en-US" altLang="zh-CN" sz="2800" b="1" dirty="0" smtClean="0">
              <a:latin typeface="+mn-ea"/>
            </a:endParaRPr>
          </a:p>
          <a:p>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代码复用攻击的防御分类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代码复用攻击的防御方法也可以分为两大类：</a:t>
            </a:r>
            <a:endParaRPr lang="en-US" altLang="zh-CN" sz="2800" b="1" dirty="0" smtClean="0">
              <a:latin typeface="+mn-ea"/>
            </a:endParaRPr>
          </a:p>
          <a:p>
            <a:pPr lvl="1"/>
            <a:r>
              <a:rPr lang="zh-CN" altLang="en-US" sz="2500" b="1" dirty="0" smtClean="0">
                <a:solidFill>
                  <a:srgbClr val="FF0000"/>
                </a:solidFill>
                <a:latin typeface="+mn-ea"/>
              </a:rPr>
              <a:t>随机化方法</a:t>
            </a:r>
            <a:r>
              <a:rPr lang="zh-CN" altLang="en-US" sz="2500" b="1" dirty="0" smtClean="0">
                <a:latin typeface="+mn-ea"/>
              </a:rPr>
              <a:t>：</a:t>
            </a:r>
            <a:r>
              <a:rPr lang="en-US" altLang="zh-CN" sz="2500" b="1" dirty="0" smtClean="0">
                <a:solidFill>
                  <a:srgbClr val="FF0000"/>
                </a:solidFill>
                <a:latin typeface="+mn-ea"/>
              </a:rPr>
              <a:t>ASLR</a:t>
            </a:r>
            <a:r>
              <a:rPr lang="zh-CN" altLang="en-US" sz="2500" b="1" dirty="0" smtClean="0">
                <a:latin typeface="+mn-ea"/>
              </a:rPr>
              <a:t>为代表性方法</a:t>
            </a:r>
            <a:endParaRPr lang="en-US" altLang="zh-CN" sz="2500" b="1" dirty="0" smtClean="0">
              <a:latin typeface="+mn-ea"/>
            </a:endParaRPr>
          </a:p>
          <a:p>
            <a:pPr lvl="2"/>
            <a:r>
              <a:rPr lang="zh-CN" altLang="en-US" sz="2200" b="1" dirty="0" smtClean="0">
                <a:latin typeface="+mn-ea"/>
              </a:rPr>
              <a:t>将系统中代码地址随机化，使得攻击者无法找到对应配件的真实地址，从而无法进行攻击。</a:t>
            </a:r>
            <a:endParaRPr lang="en-US" altLang="zh-CN" sz="2200" b="1" dirty="0" smtClean="0">
              <a:latin typeface="+mn-ea"/>
            </a:endParaRPr>
          </a:p>
          <a:p>
            <a:pPr lvl="1"/>
            <a:r>
              <a:rPr lang="zh-CN" altLang="en-US" sz="2500" b="1" dirty="0" smtClean="0">
                <a:solidFill>
                  <a:srgbClr val="FF0000"/>
                </a:solidFill>
                <a:latin typeface="+mn-ea"/>
              </a:rPr>
              <a:t>异常行为检测</a:t>
            </a:r>
            <a:r>
              <a:rPr lang="zh-CN" altLang="en-US" sz="2500" b="1" dirty="0" smtClean="0">
                <a:latin typeface="+mn-ea"/>
              </a:rPr>
              <a:t>：</a:t>
            </a:r>
            <a:r>
              <a:rPr lang="en-US" altLang="zh-CN" sz="2500" b="1" dirty="0" smtClean="0">
                <a:solidFill>
                  <a:srgbClr val="FF0000"/>
                </a:solidFill>
                <a:latin typeface="+mn-ea"/>
              </a:rPr>
              <a:t>CFI</a:t>
            </a:r>
            <a:r>
              <a:rPr lang="zh-CN" altLang="en-US" sz="2500" b="1" dirty="0" smtClean="0">
                <a:latin typeface="+mn-ea"/>
              </a:rPr>
              <a:t>为代表性方法</a:t>
            </a:r>
            <a:endParaRPr lang="en-US" altLang="zh-CN" sz="2500" b="1" dirty="0" smtClean="0">
              <a:latin typeface="+mn-ea"/>
            </a:endParaRPr>
          </a:p>
          <a:p>
            <a:pPr lvl="2"/>
            <a:r>
              <a:rPr lang="zh-CN" altLang="en-US" sz="2200" b="1" dirty="0" smtClean="0">
                <a:latin typeface="+mn-ea"/>
              </a:rPr>
              <a:t>代码复用攻击的代码执行过程和正常程序过程完全不同。</a:t>
            </a:r>
            <a:endParaRPr lang="en-US" altLang="zh-CN" sz="2200" b="1" dirty="0" smtClean="0">
              <a:latin typeface="+mn-ea"/>
            </a:endParaRPr>
          </a:p>
          <a:p>
            <a:pPr lvl="2"/>
            <a:r>
              <a:rPr lang="zh-CN" altLang="en-US" sz="2200" b="1" dirty="0" smtClean="0">
                <a:latin typeface="+mn-ea"/>
              </a:rPr>
              <a:t>分析检测程序执行过程，如果发现程序执行过程和正常过程不同，就认为发生了攻击。</a:t>
            </a:r>
            <a:endParaRPr lang="en-US" altLang="zh-CN" sz="2200" b="1" dirty="0" smtClean="0">
              <a:latin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entry-point</a:t>
            </a:r>
            <a:r>
              <a:rPr lang="zh-CN" altLang="en-US" sz="4400" dirty="0" smtClean="0"/>
              <a:t>配件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程序中函数数量很多，研究表明能够找到许多</a:t>
            </a:r>
            <a:r>
              <a:rPr lang="en-US" altLang="zh-CN" sz="2800" b="1" dirty="0" smtClean="0">
                <a:latin typeface="+mn-ea"/>
              </a:rPr>
              <a:t>entry-point</a:t>
            </a:r>
            <a:r>
              <a:rPr lang="zh-CN" altLang="en-US" sz="2800" b="1" dirty="0" smtClean="0">
                <a:latin typeface="+mn-ea"/>
              </a:rPr>
              <a:t>配件，足够满足攻击者所需要的功能。</a:t>
            </a:r>
            <a:endParaRPr lang="en-US" altLang="zh-CN" sz="2800" b="1" dirty="0" smtClean="0">
              <a:latin typeface="+mn-ea"/>
            </a:endParaRPr>
          </a:p>
          <a:p>
            <a:r>
              <a:rPr lang="zh-CN" altLang="en-US" sz="2800" b="1" dirty="0" smtClean="0">
                <a:latin typeface="+mn-ea"/>
              </a:rPr>
              <a:t>使用</a:t>
            </a:r>
            <a:r>
              <a:rPr lang="en-US" altLang="zh-CN" sz="2800" b="1" dirty="0" smtClean="0">
                <a:latin typeface="+mn-ea"/>
              </a:rPr>
              <a:t>entry-point</a:t>
            </a:r>
            <a:r>
              <a:rPr lang="zh-CN" altLang="en-US" sz="2800" b="1" dirty="0" smtClean="0">
                <a:latin typeface="+mn-ea"/>
              </a:rPr>
              <a:t>配件组成的配件链就能绕过针对</a:t>
            </a:r>
            <a:r>
              <a:rPr lang="en-US" altLang="zh-CN" sz="2800" b="1" dirty="0" smtClean="0">
                <a:latin typeface="+mn-ea"/>
              </a:rPr>
              <a:t>call</a:t>
            </a:r>
            <a:r>
              <a:rPr lang="zh-CN" altLang="en-US" sz="2800" b="1" dirty="0" smtClean="0">
                <a:latin typeface="+mn-ea"/>
              </a:rPr>
              <a:t>和</a:t>
            </a:r>
            <a:r>
              <a:rPr lang="en-US" altLang="zh-CN" sz="2800" b="1" dirty="0" smtClean="0">
                <a:latin typeface="+mn-ea"/>
              </a:rPr>
              <a:t>jump</a:t>
            </a:r>
            <a:r>
              <a:rPr lang="zh-CN" altLang="en-US" sz="2800" b="1" dirty="0" smtClean="0">
                <a:latin typeface="+mn-ea"/>
              </a:rPr>
              <a:t>跳转地址的检测。</a:t>
            </a:r>
            <a:endParaRPr lang="en-US" altLang="zh-CN" sz="2800" b="1" dirty="0" smtClean="0">
              <a:latin typeface="+mn-ea"/>
            </a:endParaRPr>
          </a:p>
          <a:p>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long-</a:t>
            </a:r>
            <a:r>
              <a:rPr lang="en-US" altLang="zh-CN" sz="4400" dirty="0" err="1" smtClean="0"/>
              <a:t>nop</a:t>
            </a:r>
            <a:r>
              <a:rPr lang="zh-CN" altLang="en-US" sz="4400" dirty="0" smtClean="0"/>
              <a:t>配件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基于配件长度的规则：不能连续出现多个短配件。</a:t>
            </a:r>
            <a:endParaRPr lang="en-US" altLang="zh-CN" sz="2800" b="1" dirty="0" smtClean="0">
              <a:latin typeface="+mn-ea"/>
            </a:endParaRPr>
          </a:p>
          <a:p>
            <a:r>
              <a:rPr lang="zh-CN" altLang="en-US" sz="2800" b="1" dirty="0" smtClean="0">
                <a:latin typeface="+mn-ea"/>
              </a:rPr>
              <a:t>显然，在配件链中插入一些长配件就能绕过上述规则。</a:t>
            </a:r>
            <a:endParaRPr lang="en-US" altLang="zh-CN" sz="2800" b="1" dirty="0" smtClean="0">
              <a:latin typeface="+mn-ea"/>
            </a:endParaRPr>
          </a:p>
          <a:p>
            <a:r>
              <a:rPr lang="zh-CN" altLang="en-US" sz="2800" b="1" dirty="0" smtClean="0">
                <a:latin typeface="+mn-ea"/>
              </a:rPr>
              <a:t>但是，长度越长的配件，指令越多，行为更加复杂，会影响配件链的稳定性和功能。</a:t>
            </a:r>
            <a:endParaRPr lang="en-US" altLang="zh-CN" sz="2800" b="1" dirty="0" smtClean="0">
              <a:latin typeface="+mn-ea"/>
            </a:endParaRPr>
          </a:p>
          <a:p>
            <a:r>
              <a:rPr lang="en-US" altLang="zh-CN" sz="2800" b="1" dirty="0" smtClean="0">
                <a:solidFill>
                  <a:srgbClr val="FF0000"/>
                </a:solidFill>
                <a:latin typeface="+mn-ea"/>
              </a:rPr>
              <a:t>Long-NOP</a:t>
            </a:r>
            <a:r>
              <a:rPr lang="zh-CN" altLang="en-US" sz="2800" b="1" dirty="0" smtClean="0">
                <a:solidFill>
                  <a:srgbClr val="FF0000"/>
                </a:solidFill>
                <a:latin typeface="+mn-ea"/>
              </a:rPr>
              <a:t>配件</a:t>
            </a:r>
            <a:r>
              <a:rPr lang="zh-CN" altLang="en-US" sz="2800" b="1" dirty="0" smtClean="0">
                <a:latin typeface="+mn-ea"/>
              </a:rPr>
              <a:t>：长度超过阈值</a:t>
            </a:r>
            <a:r>
              <a:rPr lang="en-US" altLang="zh-CN" sz="2800" b="1" dirty="0" smtClean="0">
                <a:latin typeface="+mn-ea"/>
              </a:rPr>
              <a:t>x</a:t>
            </a:r>
            <a:r>
              <a:rPr lang="zh-CN" altLang="en-US" sz="2800" b="1" dirty="0" smtClean="0">
                <a:latin typeface="+mn-ea"/>
              </a:rPr>
              <a:t>的配件，并且不影响配件链中有效数据的交互。</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long-</a:t>
            </a:r>
            <a:r>
              <a:rPr lang="en-US" altLang="zh-CN" sz="4400" dirty="0" err="1" smtClean="0"/>
              <a:t>nop</a:t>
            </a:r>
            <a:r>
              <a:rPr lang="zh-CN" altLang="en-US" sz="4400" dirty="0" smtClean="0"/>
              <a:t>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solidFill>
                  <a:srgbClr val="FF0000"/>
                </a:solidFill>
                <a:latin typeface="+mn-ea"/>
              </a:rPr>
              <a:t>Long-NOP</a:t>
            </a:r>
            <a:r>
              <a:rPr lang="zh-CN" altLang="en-US" sz="2800" b="1" dirty="0" smtClean="0">
                <a:solidFill>
                  <a:srgbClr val="FF0000"/>
                </a:solidFill>
                <a:latin typeface="+mn-ea"/>
              </a:rPr>
              <a:t>配件</a:t>
            </a:r>
            <a:r>
              <a:rPr lang="zh-CN" altLang="en-US" sz="2800" b="1" dirty="0" smtClean="0">
                <a:latin typeface="+mn-ea"/>
              </a:rPr>
              <a:t>：不能对正常配件之间的数据交互产生影响。配件之间的数据交互是通过寄存器完成的。</a:t>
            </a:r>
            <a:endParaRPr lang="en-US" altLang="zh-CN" sz="2800" b="1" dirty="0" smtClean="0">
              <a:latin typeface="+mn-ea"/>
            </a:endParaRPr>
          </a:p>
          <a:p>
            <a:r>
              <a:rPr lang="zh-CN" altLang="en-US" sz="2800" b="1" dirty="0" smtClean="0">
                <a:latin typeface="+mn-ea"/>
              </a:rPr>
              <a:t>因此，</a:t>
            </a:r>
            <a:r>
              <a:rPr lang="en-US" altLang="zh-CN" sz="2800" b="1" dirty="0" smtClean="0">
                <a:latin typeface="+mn-ea"/>
              </a:rPr>
              <a:t>LN</a:t>
            </a:r>
            <a:r>
              <a:rPr lang="zh-CN" altLang="en-US" sz="2800" b="1" dirty="0" smtClean="0">
                <a:latin typeface="+mn-ea"/>
              </a:rPr>
              <a:t>配件应该包含以下指令：</a:t>
            </a:r>
            <a:endParaRPr lang="en-US" altLang="zh-CN" sz="2800" b="1" dirty="0" smtClean="0">
              <a:latin typeface="+mn-ea"/>
            </a:endParaRPr>
          </a:p>
          <a:p>
            <a:pPr lvl="1"/>
            <a:r>
              <a:rPr lang="en-US" altLang="zh-CN" sz="2500" b="1" dirty="0" smtClean="0">
                <a:latin typeface="+mn-ea"/>
              </a:rPr>
              <a:t>1</a:t>
            </a:r>
            <a:r>
              <a:rPr lang="zh-CN" altLang="en-US" sz="2500" b="1" dirty="0" smtClean="0">
                <a:latin typeface="+mn-ea"/>
              </a:rPr>
              <a:t>）包含一些如</a:t>
            </a:r>
            <a:r>
              <a:rPr lang="en-US" altLang="zh-CN" sz="2500" b="1" dirty="0" smtClean="0">
                <a:latin typeface="+mn-ea"/>
              </a:rPr>
              <a:t>NOP</a:t>
            </a:r>
            <a:r>
              <a:rPr lang="zh-CN" altLang="en-US" sz="2500" b="1" dirty="0" smtClean="0">
                <a:latin typeface="+mn-ea"/>
              </a:rPr>
              <a:t>指令等不修改寄存器的指令。</a:t>
            </a:r>
            <a:endParaRPr lang="en-US" altLang="zh-CN" sz="2500" b="1" dirty="0" smtClean="0">
              <a:latin typeface="+mn-ea"/>
            </a:endParaRPr>
          </a:p>
          <a:p>
            <a:pPr lvl="1"/>
            <a:r>
              <a:rPr lang="en-US" altLang="zh-CN" sz="2500" b="1" dirty="0" smtClean="0">
                <a:latin typeface="+mn-ea"/>
              </a:rPr>
              <a:t>2</a:t>
            </a:r>
            <a:r>
              <a:rPr lang="zh-CN" altLang="en-US" sz="2500" b="1" dirty="0" smtClean="0">
                <a:latin typeface="+mn-ea"/>
              </a:rPr>
              <a:t>）包含一些写内存指令。可以控制这些指令的目标地址，让这些写内存指令去修改无关紧要的内存内容，而不会影响配件链的正常功能。</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33"/>
          <p:cNvSpPr txBox="1">
            <a:spLocks noChangeArrowheads="1"/>
          </p:cNvSpPr>
          <p:nvPr/>
        </p:nvSpPr>
        <p:spPr bwMode="auto">
          <a:xfrm>
            <a:off x="4165629" y="1157287"/>
            <a:ext cx="1076325" cy="5755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a:t>
            </a:r>
          </a:p>
          <a:p>
            <a:r>
              <a:rPr lang="zh-CN" altLang="en-US" sz="1600" b="1" dirty="0"/>
              <a:t>ins;</a:t>
            </a:r>
          </a:p>
          <a:p>
            <a:r>
              <a:rPr lang="zh-CN" altLang="en-US" sz="1600" b="1" dirty="0"/>
              <a:t>ins;</a:t>
            </a:r>
          </a:p>
          <a:p>
            <a:r>
              <a:rPr lang="zh-CN" altLang="en-US" sz="1600" b="1" dirty="0">
                <a:solidFill>
                  <a:srgbClr val="FF0000"/>
                </a:solidFill>
              </a:rPr>
              <a:t>ret</a:t>
            </a:r>
            <a:r>
              <a:rPr lang="zh-CN" altLang="en-US" sz="1600" b="1" dirty="0"/>
              <a:t>;</a:t>
            </a:r>
          </a:p>
          <a:p>
            <a:r>
              <a:rPr lang="zh-CN" altLang="en-US" sz="1600" b="1" dirty="0"/>
              <a:t>ins;</a:t>
            </a:r>
          </a:p>
          <a:p>
            <a:r>
              <a:rPr lang="zh-CN" altLang="en-US" sz="1600" b="1" dirty="0">
                <a:solidFill>
                  <a:srgbClr val="FF0000"/>
                </a:solidFill>
              </a:rPr>
              <a:t>ret</a:t>
            </a:r>
            <a:r>
              <a:rPr lang="zh-CN" altLang="en-US" sz="1600" b="1" dirty="0"/>
              <a:t>;</a:t>
            </a:r>
          </a:p>
          <a:p>
            <a:r>
              <a:rPr lang="zh-CN" altLang="en-US" sz="1600" b="1" dirty="0"/>
              <a:t>ins;</a:t>
            </a:r>
          </a:p>
          <a:p>
            <a:r>
              <a:rPr lang="zh-CN" altLang="en-US" sz="1600" b="1" dirty="0">
                <a:solidFill>
                  <a:srgbClr val="FF0000"/>
                </a:solidFill>
              </a:rPr>
              <a:t>ret</a:t>
            </a:r>
            <a:r>
              <a:rPr lang="zh-CN" altLang="en-US" sz="1600" b="1" dirty="0"/>
              <a:t>;</a:t>
            </a:r>
          </a:p>
          <a:p>
            <a:r>
              <a:rPr lang="zh-CN" altLang="en-US" sz="1600" b="1" dirty="0"/>
              <a:t>ins;</a:t>
            </a:r>
          </a:p>
          <a:p>
            <a:r>
              <a:rPr lang="zh-CN" altLang="en-US" sz="1600" b="1" dirty="0"/>
              <a:t>ins;</a:t>
            </a:r>
          </a:p>
          <a:p>
            <a:r>
              <a:rPr lang="zh-CN" altLang="en-US" sz="1600" b="1" dirty="0"/>
              <a:t>ins;</a:t>
            </a:r>
          </a:p>
          <a:p>
            <a:r>
              <a:rPr lang="zh-CN" altLang="en-US" sz="1600" b="1" dirty="0"/>
              <a:t>ins;</a:t>
            </a:r>
          </a:p>
          <a:p>
            <a:r>
              <a:rPr lang="zh-CN" altLang="en-US" sz="1600" b="1" dirty="0"/>
              <a:t>ins;</a:t>
            </a:r>
          </a:p>
          <a:p>
            <a:r>
              <a:rPr lang="zh-CN" altLang="en-US" sz="1600" b="1" dirty="0"/>
              <a:t>ins;</a:t>
            </a:r>
          </a:p>
          <a:p>
            <a:r>
              <a:rPr lang="zh-CN" altLang="en-US" sz="1600" b="1" dirty="0"/>
              <a:t>ins;</a:t>
            </a:r>
          </a:p>
          <a:p>
            <a:r>
              <a:rPr lang="zh-CN" altLang="en-US" sz="1600" b="1" dirty="0"/>
              <a:t>ins;</a:t>
            </a:r>
          </a:p>
          <a:p>
            <a:r>
              <a:rPr lang="zh-CN" altLang="en-US" sz="1600" b="1" dirty="0">
                <a:solidFill>
                  <a:srgbClr val="1414FF"/>
                </a:solidFill>
              </a:rPr>
              <a:t>ret</a:t>
            </a:r>
            <a:r>
              <a:rPr lang="zh-CN" altLang="en-US" sz="1600" b="1" dirty="0"/>
              <a:t>;</a:t>
            </a:r>
          </a:p>
          <a:p>
            <a:r>
              <a:rPr lang="zh-CN" altLang="en-US" sz="1600" b="1" dirty="0"/>
              <a:t>ins;</a:t>
            </a:r>
          </a:p>
          <a:p>
            <a:r>
              <a:rPr lang="zh-CN" altLang="en-US" sz="1600" b="1" dirty="0">
                <a:solidFill>
                  <a:srgbClr val="FF0000"/>
                </a:solidFill>
              </a:rPr>
              <a:t>ret</a:t>
            </a:r>
            <a:r>
              <a:rPr lang="zh-CN" altLang="en-US" sz="1600" b="1" dirty="0"/>
              <a:t>;</a:t>
            </a:r>
          </a:p>
          <a:p>
            <a:r>
              <a:rPr lang="zh-CN" altLang="en-US" sz="1600" b="1" dirty="0"/>
              <a:t>ins;</a:t>
            </a:r>
          </a:p>
          <a:p>
            <a:r>
              <a:rPr lang="zh-CN" altLang="en-US" sz="1600" b="1" dirty="0"/>
              <a:t>ins;</a:t>
            </a:r>
          </a:p>
          <a:p>
            <a:r>
              <a:rPr lang="zh-CN" altLang="en-US" sz="1600" b="1" dirty="0">
                <a:solidFill>
                  <a:srgbClr val="FF0000"/>
                </a:solidFill>
              </a:rPr>
              <a:t>ret</a:t>
            </a:r>
            <a:r>
              <a:rPr lang="zh-CN" altLang="en-US" sz="1600" b="1" dirty="0"/>
              <a:t>;</a:t>
            </a:r>
          </a:p>
          <a:p>
            <a:r>
              <a:rPr lang="zh-CN" altLang="en-US" sz="1600" b="1" dirty="0"/>
              <a:t>......</a:t>
            </a:r>
          </a:p>
        </p:txBody>
      </p:sp>
      <p:sp>
        <p:nvSpPr>
          <p:cNvPr id="19" name="AutoShape 34"/>
          <p:cNvSpPr>
            <a:spLocks/>
          </p:cNvSpPr>
          <p:nvPr/>
        </p:nvSpPr>
        <p:spPr bwMode="auto">
          <a:xfrm flipH="1">
            <a:off x="4668867" y="3173412"/>
            <a:ext cx="144462" cy="2162175"/>
          </a:xfrm>
          <a:prstGeom prst="leftBrace">
            <a:avLst>
              <a:gd name="adj1" fmla="val 124656"/>
              <a:gd name="adj2" fmla="val 50000"/>
            </a:avLst>
          </a:prstGeom>
          <a:solidFill>
            <a:schemeClr val="accent1"/>
          </a:solidFill>
          <a:ln w="9525">
            <a:solidFill>
              <a:schemeClr val="tx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a:p>
        </p:txBody>
      </p:sp>
      <p:sp>
        <p:nvSpPr>
          <p:cNvPr id="20" name="AutoShape 35"/>
          <p:cNvSpPr>
            <a:spLocks/>
          </p:cNvSpPr>
          <p:nvPr/>
        </p:nvSpPr>
        <p:spPr bwMode="auto">
          <a:xfrm flipH="1">
            <a:off x="4668867" y="5910262"/>
            <a:ext cx="144462" cy="647700"/>
          </a:xfrm>
          <a:prstGeom prst="leftBrace">
            <a:avLst>
              <a:gd name="adj1" fmla="val 37342"/>
              <a:gd name="adj2" fmla="val 50000"/>
            </a:avLst>
          </a:prstGeom>
          <a:solidFill>
            <a:schemeClr val="accent1"/>
          </a:solidFill>
          <a:ln w="9525">
            <a:solidFill>
              <a:schemeClr val="tx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a:p>
        </p:txBody>
      </p:sp>
      <p:sp>
        <p:nvSpPr>
          <p:cNvPr id="21" name="AutoShape 36"/>
          <p:cNvSpPr>
            <a:spLocks/>
          </p:cNvSpPr>
          <p:nvPr/>
        </p:nvSpPr>
        <p:spPr bwMode="auto">
          <a:xfrm flipH="1">
            <a:off x="4668867" y="5407025"/>
            <a:ext cx="144462" cy="431800"/>
          </a:xfrm>
          <a:prstGeom prst="leftBrace">
            <a:avLst>
              <a:gd name="adj1" fmla="val 24895"/>
              <a:gd name="adj2" fmla="val 50000"/>
            </a:avLst>
          </a:prstGeom>
          <a:solidFill>
            <a:schemeClr val="accent1"/>
          </a:solidFill>
          <a:ln w="9525">
            <a:solidFill>
              <a:schemeClr val="tx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a:p>
        </p:txBody>
      </p:sp>
      <p:sp>
        <p:nvSpPr>
          <p:cNvPr id="22" name="Text Box 37"/>
          <p:cNvSpPr txBox="1">
            <a:spLocks noChangeArrowheads="1"/>
          </p:cNvSpPr>
          <p:nvPr/>
        </p:nvSpPr>
        <p:spPr bwMode="auto">
          <a:xfrm>
            <a:off x="4813329" y="5407025"/>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t>配件！</a:t>
            </a:r>
          </a:p>
        </p:txBody>
      </p:sp>
      <p:sp>
        <p:nvSpPr>
          <p:cNvPr id="23" name="Text Box 38"/>
          <p:cNvSpPr txBox="1">
            <a:spLocks noChangeArrowheads="1"/>
          </p:cNvSpPr>
          <p:nvPr/>
        </p:nvSpPr>
        <p:spPr bwMode="auto">
          <a:xfrm>
            <a:off x="4813329" y="6054725"/>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a:t>配件！</a:t>
            </a:r>
          </a:p>
        </p:txBody>
      </p:sp>
      <p:sp>
        <p:nvSpPr>
          <p:cNvPr id="24" name="AutoShape 39"/>
          <p:cNvSpPr>
            <a:spLocks/>
          </p:cNvSpPr>
          <p:nvPr/>
        </p:nvSpPr>
        <p:spPr bwMode="auto">
          <a:xfrm rot="10800000">
            <a:off x="5603902" y="4110037"/>
            <a:ext cx="431800" cy="2303463"/>
          </a:xfrm>
          <a:prstGeom prst="leftBrace">
            <a:avLst>
              <a:gd name="adj1" fmla="val 44430"/>
              <a:gd name="adj2" fmla="val 49380"/>
            </a:avLst>
          </a:prstGeom>
          <a:solidFill>
            <a:schemeClr val="accent1"/>
          </a:solidFill>
          <a:ln w="9525">
            <a:solidFill>
              <a:schemeClr val="tx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a:p>
        </p:txBody>
      </p:sp>
      <p:sp>
        <p:nvSpPr>
          <p:cNvPr id="25" name="Text Box 40"/>
          <p:cNvSpPr txBox="1">
            <a:spLocks noChangeArrowheads="1"/>
          </p:cNvSpPr>
          <p:nvPr/>
        </p:nvSpPr>
        <p:spPr bwMode="auto">
          <a:xfrm>
            <a:off x="6107140" y="4857760"/>
            <a:ext cx="203676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t>配件出现的频率</a:t>
            </a:r>
            <a:r>
              <a:rPr lang="zh-CN" altLang="en-US" sz="2000" b="1" dirty="0" smtClean="0"/>
              <a:t>不够高</a:t>
            </a:r>
            <a:r>
              <a:rPr lang="zh-CN" altLang="en-US" sz="2000" b="1" dirty="0"/>
              <a:t>，没有发生</a:t>
            </a:r>
            <a:r>
              <a:rPr lang="zh-CN" altLang="en-US" sz="2000" b="1" dirty="0" smtClean="0"/>
              <a:t>攻击。</a:t>
            </a:r>
            <a:endParaRPr lang="zh-CN" altLang="en-US" sz="2000" b="1" dirty="0"/>
          </a:p>
        </p:txBody>
      </p:sp>
      <p:sp>
        <p:nvSpPr>
          <p:cNvPr id="26" name="Text Box 41"/>
          <p:cNvSpPr txBox="1">
            <a:spLocks noChangeArrowheads="1"/>
          </p:cNvSpPr>
          <p:nvPr/>
        </p:nvSpPr>
        <p:spPr bwMode="auto">
          <a:xfrm>
            <a:off x="4813329" y="3935560"/>
            <a:ext cx="72231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t>非配件</a:t>
            </a:r>
          </a:p>
        </p:txBody>
      </p:sp>
      <p:sp>
        <p:nvSpPr>
          <p:cNvPr id="27" name="AutoShape 42"/>
          <p:cNvSpPr>
            <a:spLocks/>
          </p:cNvSpPr>
          <p:nvPr/>
        </p:nvSpPr>
        <p:spPr bwMode="auto">
          <a:xfrm rot="10800000" flipH="1">
            <a:off x="3949729" y="3173412"/>
            <a:ext cx="215900" cy="3386138"/>
          </a:xfrm>
          <a:prstGeom prst="leftBrace">
            <a:avLst>
              <a:gd name="adj1" fmla="val 130626"/>
              <a:gd name="adj2" fmla="val 50000"/>
            </a:avLst>
          </a:prstGeom>
          <a:solidFill>
            <a:schemeClr val="accent1"/>
          </a:solidFill>
          <a:ln w="9525">
            <a:solidFill>
              <a:schemeClr val="tx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a:p>
        </p:txBody>
      </p:sp>
      <p:sp>
        <p:nvSpPr>
          <p:cNvPr id="28" name="Text Box 43"/>
          <p:cNvSpPr txBox="1">
            <a:spLocks noChangeArrowheads="1"/>
          </p:cNvSpPr>
          <p:nvPr/>
        </p:nvSpPr>
        <p:spPr bwMode="auto">
          <a:xfrm>
            <a:off x="3013104" y="4500570"/>
            <a:ext cx="8985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a:t>监测窗口</a:t>
            </a:r>
          </a:p>
        </p:txBody>
      </p:sp>
      <p:sp>
        <p:nvSpPr>
          <p:cNvPr id="29" name="Rectangle 44"/>
          <p:cNvSpPr>
            <a:spLocks noChangeArrowheads="1"/>
          </p:cNvSpPr>
          <p:nvPr/>
        </p:nvSpPr>
        <p:spPr bwMode="auto">
          <a:xfrm>
            <a:off x="4237067" y="3173412"/>
            <a:ext cx="360362" cy="2160588"/>
          </a:xfrm>
          <a:prstGeom prst="rect">
            <a:avLst/>
          </a:prstGeom>
          <a:solidFill>
            <a:schemeClr val="accent1">
              <a:alpha val="0"/>
            </a:schemeClr>
          </a:solidFill>
          <a:ln w="9525">
            <a:solidFill>
              <a:srgbClr val="FF0000"/>
            </a:solid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a:p>
        </p:txBody>
      </p:sp>
      <p:sp>
        <p:nvSpPr>
          <p:cNvPr id="30" name="箭头 1863"/>
          <p:cNvSpPr>
            <a:spLocks noChangeShapeType="1"/>
          </p:cNvSpPr>
          <p:nvPr/>
        </p:nvSpPr>
        <p:spPr bwMode="auto">
          <a:xfrm flipV="1">
            <a:off x="4857752" y="3357562"/>
            <a:ext cx="1079500" cy="576262"/>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a:p>
        </p:txBody>
      </p:sp>
      <p:sp>
        <p:nvSpPr>
          <p:cNvPr id="31" name="Text Box 46"/>
          <p:cNvSpPr txBox="1">
            <a:spLocks noChangeArrowheads="1"/>
          </p:cNvSpPr>
          <p:nvPr/>
        </p:nvSpPr>
        <p:spPr bwMode="auto">
          <a:xfrm>
            <a:off x="6107143" y="2071678"/>
            <a:ext cx="2608261"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t>攻击者插入的没有实际作用的长配件，其长度超过了被认作配件的要求。稀释了配件出现的频率，逃过监测</a:t>
            </a:r>
            <a:r>
              <a:rPr lang="zh-CN" altLang="en-US" sz="2000" b="1" dirty="0" smtClean="0"/>
              <a:t>。</a:t>
            </a:r>
            <a:endParaRPr lang="zh-CN" altLang="en-US" sz="2000" b="1" dirty="0"/>
          </a:p>
        </p:txBody>
      </p:sp>
      <p:sp>
        <p:nvSpPr>
          <p:cNvPr id="34" name="标题 1"/>
          <p:cNvSpPr>
            <a:spLocks noGrp="1"/>
          </p:cNvSpPr>
          <p:nvPr>
            <p:ph type="title"/>
          </p:nvPr>
        </p:nvSpPr>
        <p:spPr>
          <a:xfrm>
            <a:off x="457200" y="274638"/>
            <a:ext cx="7467600" cy="1143000"/>
          </a:xfrm>
        </p:spPr>
        <p:txBody>
          <a:bodyPr>
            <a:normAutofit/>
          </a:bodyPr>
          <a:lstStyle/>
          <a:p>
            <a:r>
              <a:rPr lang="en-US" altLang="zh-CN" sz="4400" dirty="0"/>
              <a:t>Long-NOP</a:t>
            </a:r>
            <a:r>
              <a:rPr lang="zh-CN" altLang="en-US" sz="4400" dirty="0" smtClean="0"/>
              <a:t>配件</a:t>
            </a:r>
            <a:endParaRPr lang="zh-CN" altLang="en-US" sz="4400" dirty="0"/>
          </a:p>
        </p:txBody>
      </p:sp>
      <p:sp>
        <p:nvSpPr>
          <p:cNvPr id="37" name="内容占位符 2"/>
          <p:cNvSpPr>
            <a:spLocks noGrp="1"/>
          </p:cNvSpPr>
          <p:nvPr>
            <p:ph sz="quarter" idx="1"/>
          </p:nvPr>
        </p:nvSpPr>
        <p:spPr>
          <a:xfrm>
            <a:off x="457200" y="1600200"/>
            <a:ext cx="3186106" cy="4873752"/>
          </a:xfrm>
        </p:spPr>
        <p:txBody>
          <a:bodyPr>
            <a:normAutofit/>
          </a:bodyPr>
          <a:lstStyle/>
          <a:p>
            <a:r>
              <a:rPr lang="en-US" altLang="zh-CN" sz="2800" b="1" dirty="0" smtClean="0"/>
              <a:t>Long-NOP</a:t>
            </a:r>
            <a:r>
              <a:rPr lang="zh-CN" altLang="en-US" sz="2800" b="1" dirty="0" smtClean="0"/>
              <a:t>配件的使用。</a:t>
            </a:r>
            <a:endParaRPr lang="en-US" altLang="zh-CN" sz="2800" b="1" dirty="0" smtClean="0"/>
          </a:p>
          <a:p>
            <a:pPr lvl="1"/>
            <a:r>
              <a:rPr lang="en-US" altLang="zh-CN" sz="2500" b="1" dirty="0" smtClean="0"/>
              <a:t>Long-NOP</a:t>
            </a:r>
            <a:r>
              <a:rPr lang="zh-CN" altLang="en-US" sz="2500" b="1" dirty="0" smtClean="0"/>
              <a:t>配件不能影响配件链的攻击功能。</a:t>
            </a:r>
          </a:p>
        </p:txBody>
      </p:sp>
      <p:sp>
        <p:nvSpPr>
          <p:cNvPr id="32" name="AutoShape 36"/>
          <p:cNvSpPr>
            <a:spLocks/>
          </p:cNvSpPr>
          <p:nvPr/>
        </p:nvSpPr>
        <p:spPr bwMode="auto">
          <a:xfrm flipH="1">
            <a:off x="4714876" y="1500174"/>
            <a:ext cx="142876" cy="642942"/>
          </a:xfrm>
          <a:prstGeom prst="leftBrace">
            <a:avLst>
              <a:gd name="adj1" fmla="val 24895"/>
              <a:gd name="adj2" fmla="val 50000"/>
            </a:avLst>
          </a:prstGeom>
          <a:solidFill>
            <a:schemeClr val="accent1"/>
          </a:solidFill>
          <a:ln w="9525">
            <a:solidFill>
              <a:schemeClr val="tx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a:p>
        </p:txBody>
      </p:sp>
      <p:sp>
        <p:nvSpPr>
          <p:cNvPr id="33" name="Text Box 37"/>
          <p:cNvSpPr txBox="1">
            <a:spLocks noChangeArrowheads="1"/>
          </p:cNvSpPr>
          <p:nvPr/>
        </p:nvSpPr>
        <p:spPr bwMode="auto">
          <a:xfrm>
            <a:off x="4937136" y="1643050"/>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t>配件！</a:t>
            </a:r>
          </a:p>
        </p:txBody>
      </p:sp>
      <p:sp>
        <p:nvSpPr>
          <p:cNvPr id="35" name="AutoShape 36"/>
          <p:cNvSpPr>
            <a:spLocks/>
          </p:cNvSpPr>
          <p:nvPr/>
        </p:nvSpPr>
        <p:spPr bwMode="auto">
          <a:xfrm flipH="1">
            <a:off x="4714876" y="2214554"/>
            <a:ext cx="134930" cy="428628"/>
          </a:xfrm>
          <a:prstGeom prst="leftBrace">
            <a:avLst>
              <a:gd name="adj1" fmla="val 24895"/>
              <a:gd name="adj2" fmla="val 50000"/>
            </a:avLst>
          </a:prstGeom>
          <a:solidFill>
            <a:schemeClr val="accent1"/>
          </a:solidFill>
          <a:ln w="9525">
            <a:solidFill>
              <a:schemeClr val="tx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a:p>
        </p:txBody>
      </p:sp>
      <p:sp>
        <p:nvSpPr>
          <p:cNvPr id="36" name="Text Box 37"/>
          <p:cNvSpPr txBox="1">
            <a:spLocks noChangeArrowheads="1"/>
          </p:cNvSpPr>
          <p:nvPr/>
        </p:nvSpPr>
        <p:spPr bwMode="auto">
          <a:xfrm>
            <a:off x="4929190" y="2214554"/>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t>配件！</a:t>
            </a:r>
          </a:p>
        </p:txBody>
      </p:sp>
      <p:sp>
        <p:nvSpPr>
          <p:cNvPr id="38" name="AutoShape 36"/>
          <p:cNvSpPr>
            <a:spLocks/>
          </p:cNvSpPr>
          <p:nvPr/>
        </p:nvSpPr>
        <p:spPr bwMode="auto">
          <a:xfrm flipH="1">
            <a:off x="4722822" y="2714620"/>
            <a:ext cx="134930" cy="428628"/>
          </a:xfrm>
          <a:prstGeom prst="leftBrace">
            <a:avLst>
              <a:gd name="adj1" fmla="val 24895"/>
              <a:gd name="adj2" fmla="val 50000"/>
            </a:avLst>
          </a:prstGeom>
          <a:solidFill>
            <a:schemeClr val="accent1"/>
          </a:solidFill>
          <a:ln w="9525">
            <a:solidFill>
              <a:schemeClr val="tx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a:p>
        </p:txBody>
      </p:sp>
      <p:sp>
        <p:nvSpPr>
          <p:cNvPr id="39" name="Text Box 37"/>
          <p:cNvSpPr txBox="1">
            <a:spLocks noChangeArrowheads="1"/>
          </p:cNvSpPr>
          <p:nvPr/>
        </p:nvSpPr>
        <p:spPr bwMode="auto">
          <a:xfrm>
            <a:off x="4937136" y="2714620"/>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t>配件！</a:t>
            </a:r>
          </a:p>
        </p:txBody>
      </p:sp>
    </p:spTree>
    <p:extLst>
      <p:ext uri="{BB962C8B-B14F-4D97-AF65-F5344CB8AC3E}">
        <p14:creationId xmlns:p14="http://schemas.microsoft.com/office/powerpoint/2010/main" xmlns="" val="14130440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针对粗粒度</a:t>
            </a:r>
            <a:r>
              <a:rPr lang="en-US" altLang="zh-CN" sz="2800" b="1" dirty="0" smtClean="0">
                <a:latin typeface="+mn-ea"/>
              </a:rPr>
              <a:t>CFI</a:t>
            </a:r>
            <a:r>
              <a:rPr lang="zh-CN" altLang="en-US" sz="2800" b="1" dirty="0" smtClean="0">
                <a:latin typeface="+mn-ea"/>
              </a:rPr>
              <a:t>的规则，采用特殊的</a:t>
            </a:r>
            <a:r>
              <a:rPr lang="zh-CN" altLang="en-US" sz="2800" b="1" dirty="0" smtClean="0">
                <a:solidFill>
                  <a:srgbClr val="FF0000"/>
                </a:solidFill>
                <a:latin typeface="+mn-ea"/>
              </a:rPr>
              <a:t>合法配件</a:t>
            </a:r>
            <a:r>
              <a:rPr lang="zh-CN" altLang="en-US" sz="2800" b="1" dirty="0" smtClean="0">
                <a:latin typeface="+mn-ea"/>
              </a:rPr>
              <a:t>，伪装成正常的程序。</a:t>
            </a:r>
            <a:endParaRPr lang="en-US" altLang="zh-CN" sz="2800" b="1" dirty="0" smtClean="0">
              <a:latin typeface="+mn-ea"/>
            </a:endParaRPr>
          </a:p>
          <a:p>
            <a:pPr lvl="1"/>
            <a:r>
              <a:rPr lang="en-US" altLang="zh-CN" sz="2500" b="1" dirty="0" smtClean="0">
                <a:solidFill>
                  <a:srgbClr val="FF0000"/>
                </a:solidFill>
                <a:latin typeface="+mn-ea"/>
              </a:rPr>
              <a:t>Call-Preceded Gadget</a:t>
            </a:r>
            <a:r>
              <a:rPr lang="zh-CN" altLang="en-US" sz="2500" b="1" dirty="0" smtClean="0">
                <a:latin typeface="+mn-ea"/>
              </a:rPr>
              <a:t>，</a:t>
            </a:r>
            <a:r>
              <a:rPr lang="en-US" altLang="zh-CN" sz="2500" b="1" dirty="0" smtClean="0">
                <a:latin typeface="+mn-ea"/>
              </a:rPr>
              <a:t>CP</a:t>
            </a:r>
            <a:r>
              <a:rPr lang="zh-CN" altLang="en-US" sz="2500" b="1" dirty="0" smtClean="0">
                <a:latin typeface="+mn-ea"/>
              </a:rPr>
              <a:t>配件，符合</a:t>
            </a:r>
            <a:r>
              <a:rPr lang="en-US" altLang="zh-CN" sz="2500" b="1" dirty="0" smtClean="0">
                <a:latin typeface="+mn-ea"/>
              </a:rPr>
              <a:t>ret</a:t>
            </a:r>
            <a:r>
              <a:rPr lang="zh-CN" altLang="en-US" sz="2500" b="1" dirty="0" smtClean="0">
                <a:latin typeface="+mn-ea"/>
              </a:rPr>
              <a:t>指令跳转目标的规则。</a:t>
            </a:r>
            <a:endParaRPr lang="en-US" altLang="zh-CN" sz="2500" b="1" dirty="0" smtClean="0">
              <a:latin typeface="+mn-ea"/>
            </a:endParaRPr>
          </a:p>
          <a:p>
            <a:pPr lvl="1"/>
            <a:r>
              <a:rPr lang="en-US" altLang="zh-CN" sz="2500" b="1" dirty="0" smtClean="0">
                <a:solidFill>
                  <a:srgbClr val="FF0000"/>
                </a:solidFill>
                <a:latin typeface="+mn-ea"/>
              </a:rPr>
              <a:t>Entry-Point</a:t>
            </a:r>
            <a:r>
              <a:rPr lang="zh-CN" altLang="en-US" sz="2500" b="1" dirty="0" smtClean="0">
                <a:solidFill>
                  <a:srgbClr val="FF0000"/>
                </a:solidFill>
                <a:latin typeface="+mn-ea"/>
              </a:rPr>
              <a:t> </a:t>
            </a:r>
            <a:r>
              <a:rPr lang="en-US" altLang="zh-CN" sz="2500" b="1" dirty="0" smtClean="0">
                <a:solidFill>
                  <a:srgbClr val="FF0000"/>
                </a:solidFill>
                <a:latin typeface="+mn-ea"/>
              </a:rPr>
              <a:t>Gadget</a:t>
            </a:r>
            <a:r>
              <a:rPr lang="zh-CN" altLang="en-US" sz="2500" b="1" dirty="0" smtClean="0">
                <a:latin typeface="+mn-ea"/>
              </a:rPr>
              <a:t>，</a:t>
            </a:r>
            <a:r>
              <a:rPr lang="en-US" altLang="zh-CN" sz="2500" b="1" dirty="0" smtClean="0">
                <a:latin typeface="+mn-ea"/>
              </a:rPr>
              <a:t>EP</a:t>
            </a:r>
            <a:r>
              <a:rPr lang="zh-CN" altLang="en-US" sz="2500" b="1" dirty="0" smtClean="0">
                <a:latin typeface="+mn-ea"/>
              </a:rPr>
              <a:t>配件，符合</a:t>
            </a:r>
            <a:r>
              <a:rPr lang="en-US" altLang="zh-CN" sz="2500" b="1" dirty="0" smtClean="0">
                <a:latin typeface="+mn-ea"/>
              </a:rPr>
              <a:t>call</a:t>
            </a:r>
            <a:r>
              <a:rPr lang="zh-CN" altLang="en-US" sz="2500" b="1" dirty="0" smtClean="0">
                <a:latin typeface="+mn-ea"/>
              </a:rPr>
              <a:t>和</a:t>
            </a:r>
            <a:r>
              <a:rPr lang="en-US" altLang="zh-CN" sz="2500" b="1" dirty="0" smtClean="0">
                <a:latin typeface="+mn-ea"/>
              </a:rPr>
              <a:t>jump</a:t>
            </a:r>
            <a:r>
              <a:rPr lang="zh-CN" altLang="en-US" sz="2500" b="1" dirty="0" smtClean="0">
                <a:latin typeface="+mn-ea"/>
              </a:rPr>
              <a:t>跳转目标的规则。</a:t>
            </a:r>
            <a:endParaRPr lang="en-US" altLang="zh-CN" sz="2500" b="1" dirty="0" smtClean="0">
              <a:latin typeface="+mn-ea"/>
            </a:endParaRPr>
          </a:p>
          <a:p>
            <a:pPr lvl="1"/>
            <a:r>
              <a:rPr lang="en-US" altLang="zh-CN" sz="2500" b="1" dirty="0" smtClean="0">
                <a:solidFill>
                  <a:srgbClr val="FF0000"/>
                </a:solidFill>
                <a:latin typeface="+mn-ea"/>
              </a:rPr>
              <a:t>Long-NOP Gadget</a:t>
            </a:r>
            <a:r>
              <a:rPr lang="zh-CN" altLang="en-US" sz="2500" b="1" dirty="0" smtClean="0">
                <a:latin typeface="+mn-ea"/>
              </a:rPr>
              <a:t>，</a:t>
            </a:r>
            <a:r>
              <a:rPr lang="en-US" altLang="zh-CN" sz="2500" b="1" dirty="0" smtClean="0">
                <a:latin typeface="+mn-ea"/>
              </a:rPr>
              <a:t>LN</a:t>
            </a:r>
            <a:r>
              <a:rPr lang="zh-CN" altLang="en-US" sz="2500" b="1" dirty="0" smtClean="0">
                <a:latin typeface="+mn-ea"/>
              </a:rPr>
              <a:t>配件，符合基于配件长度的规则。</a:t>
            </a:r>
            <a:endParaRPr lang="en-US" altLang="zh-CN" sz="2500" b="1" dirty="0" smtClean="0">
              <a:latin typeface="+mn-ea"/>
            </a:endParaRPr>
          </a:p>
          <a:p>
            <a:r>
              <a:rPr lang="zh-CN" altLang="en-US" sz="2800" b="1" dirty="0" smtClean="0">
                <a:latin typeface="+mn-ea"/>
              </a:rPr>
              <a:t>以上三种配件可以混合使用，相互配合，共同绕过粗粒度</a:t>
            </a:r>
            <a:r>
              <a:rPr lang="en-US" altLang="zh-CN" sz="2800" b="1" dirty="0" smtClean="0">
                <a:latin typeface="+mn-ea"/>
              </a:rPr>
              <a:t>CFI</a:t>
            </a:r>
            <a:r>
              <a:rPr lang="zh-CN" altLang="en-US" sz="2800" b="1" dirty="0" smtClean="0">
                <a:latin typeface="+mn-ea"/>
              </a:rPr>
              <a:t>的防御。</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smtClean="0">
                <a:latin typeface="+mn-ea"/>
              </a:rPr>
              <a:t>研究背景</a:t>
            </a:r>
            <a:endParaRPr lang="en-US" altLang="zh-CN" sz="3200" b="1" dirty="0" smtClean="0">
              <a:latin typeface="+mn-ea"/>
            </a:endParaRPr>
          </a:p>
          <a:p>
            <a:r>
              <a:rPr lang="zh-CN" altLang="en-US" sz="3200" b="1" dirty="0" smtClean="0">
                <a:latin typeface="+mn-ea"/>
              </a:rPr>
              <a:t>粗粒度</a:t>
            </a:r>
            <a:r>
              <a:rPr lang="en-US" altLang="zh-CN" sz="3200" b="1" dirty="0" smtClean="0">
                <a:latin typeface="+mn-ea"/>
              </a:rPr>
              <a:t>CFI</a:t>
            </a:r>
          </a:p>
          <a:p>
            <a:r>
              <a:rPr lang="zh-CN" altLang="en-US" sz="3200" b="1" dirty="0" smtClean="0">
                <a:latin typeface="+mn-ea"/>
              </a:rPr>
              <a:t>绕过粗粒度</a:t>
            </a:r>
            <a:r>
              <a:rPr lang="en-US" altLang="zh-CN" sz="3200" b="1" dirty="0" smtClean="0">
                <a:latin typeface="+mn-ea"/>
              </a:rPr>
              <a:t>CFI</a:t>
            </a:r>
            <a:r>
              <a:rPr lang="zh-CN" altLang="en-US" sz="3200" b="1" dirty="0" smtClean="0">
                <a:latin typeface="+mn-ea"/>
              </a:rPr>
              <a:t>的代码复用攻击</a:t>
            </a:r>
            <a:endParaRPr lang="en-US" altLang="zh-CN" sz="3200" b="1" dirty="0" smtClean="0">
              <a:latin typeface="+mn-ea"/>
            </a:endParaRPr>
          </a:p>
          <a:p>
            <a:r>
              <a:rPr lang="en-US" altLang="zh-CN" sz="3200" b="1" dirty="0" smtClean="0">
                <a:solidFill>
                  <a:srgbClr val="FF0000"/>
                </a:solidFill>
                <a:latin typeface="+mn-ea"/>
              </a:rPr>
              <a:t>COOP</a:t>
            </a:r>
            <a:r>
              <a:rPr lang="zh-CN" altLang="en-US" sz="3200" b="1" dirty="0" smtClean="0">
                <a:solidFill>
                  <a:srgbClr val="FF0000"/>
                </a:solidFill>
                <a:latin typeface="+mn-ea"/>
              </a:rPr>
              <a:t>和</a:t>
            </a:r>
            <a:r>
              <a:rPr lang="en-US" altLang="zh-CN" sz="3200" b="1" dirty="0" smtClean="0">
                <a:solidFill>
                  <a:srgbClr val="FF0000"/>
                </a:solidFill>
                <a:latin typeface="+mn-ea"/>
              </a:rPr>
              <a:t>FOP</a:t>
            </a:r>
          </a:p>
          <a:p>
            <a:r>
              <a:rPr lang="en-US" altLang="zh-CN" sz="3200" b="1" dirty="0" smtClean="0">
                <a:latin typeface="+mn-ea"/>
              </a:rPr>
              <a:t>JIT-ROP</a:t>
            </a:r>
          </a:p>
          <a:p>
            <a:r>
              <a:rPr lang="zh-CN" altLang="en-US" sz="3200" b="1" dirty="0" smtClean="0">
                <a:latin typeface="+mn-ea"/>
              </a:rPr>
              <a:t>不可读保护</a:t>
            </a:r>
            <a:endParaRPr lang="en-US" altLang="zh-CN" sz="3200" b="1" dirty="0" smtClean="0">
              <a:latin typeface="+mn-ea"/>
            </a:endParaRPr>
          </a:p>
          <a:p>
            <a:r>
              <a:rPr lang="en-US" altLang="zh-CN" sz="3200" b="1" dirty="0" smtClean="0">
                <a:latin typeface="+mn-ea"/>
              </a:rPr>
              <a:t>CPI</a:t>
            </a:r>
          </a:p>
          <a:p>
            <a:r>
              <a:rPr lang="zh-CN" altLang="en-US" sz="3200" b="1" dirty="0" smtClean="0">
                <a:latin typeface="+mn-ea"/>
              </a:rPr>
              <a:t>总结</a:t>
            </a:r>
            <a:endParaRPr lang="zh-CN" altLang="en-US" sz="3200" b="1" dirty="0">
              <a:latin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的分析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500" b="1" dirty="0" smtClean="0"/>
              <a:t>根据前两节的内容，可以发现粗粒度</a:t>
            </a:r>
            <a:r>
              <a:rPr lang="en-US" altLang="zh-CN" sz="2500" b="1" dirty="0" smtClean="0"/>
              <a:t>CFI</a:t>
            </a:r>
            <a:r>
              <a:rPr lang="zh-CN" altLang="en-US" sz="2500" b="1" dirty="0" smtClean="0"/>
              <a:t>的规则主要是围绕</a:t>
            </a:r>
            <a:r>
              <a:rPr lang="zh-CN" altLang="en-US" sz="2500" b="1" dirty="0" smtClean="0">
                <a:solidFill>
                  <a:srgbClr val="FF0000"/>
                </a:solidFill>
              </a:rPr>
              <a:t>函数</a:t>
            </a:r>
            <a:r>
              <a:rPr lang="zh-CN" altLang="en-US" sz="2500" b="1" dirty="0" smtClean="0"/>
              <a:t>开展的。</a:t>
            </a:r>
            <a:endParaRPr lang="en-US" altLang="zh-CN" sz="2500" b="1" dirty="0" smtClean="0"/>
          </a:p>
          <a:p>
            <a:r>
              <a:rPr lang="zh-CN" altLang="en-US" sz="2500" b="1" dirty="0" smtClean="0"/>
              <a:t>因此，如果以</a:t>
            </a:r>
            <a:r>
              <a:rPr lang="zh-CN" altLang="en-US" sz="2500" b="1" dirty="0" smtClean="0">
                <a:solidFill>
                  <a:srgbClr val="FF0000"/>
                </a:solidFill>
              </a:rPr>
              <a:t>函数</a:t>
            </a:r>
            <a:r>
              <a:rPr lang="zh-CN" altLang="en-US" sz="2500" b="1" dirty="0" smtClean="0"/>
              <a:t>为配件，几乎符合所有粗粒度</a:t>
            </a:r>
            <a:r>
              <a:rPr lang="en-US" altLang="zh-CN" sz="2500" b="1" dirty="0" smtClean="0"/>
              <a:t>CFI</a:t>
            </a:r>
            <a:r>
              <a:rPr lang="zh-CN" altLang="en-US" sz="2500" b="1" dirty="0" smtClean="0"/>
              <a:t>的规则：</a:t>
            </a:r>
            <a:endParaRPr lang="en-US" altLang="zh-CN" sz="2500" b="1" dirty="0" smtClean="0"/>
          </a:p>
          <a:p>
            <a:pPr lvl="1"/>
            <a:r>
              <a:rPr lang="zh-CN" altLang="en-US" sz="2500" b="1" dirty="0" smtClean="0">
                <a:latin typeface="+mn-ea"/>
              </a:rPr>
              <a:t>符合精确的</a:t>
            </a:r>
            <a:r>
              <a:rPr lang="en-US" altLang="zh-CN" sz="2500" b="1" dirty="0" smtClean="0">
                <a:latin typeface="+mn-ea"/>
              </a:rPr>
              <a:t>ret</a:t>
            </a:r>
            <a:r>
              <a:rPr lang="zh-CN" altLang="en-US" sz="2500" b="1" dirty="0" smtClean="0">
                <a:latin typeface="+mn-ea"/>
              </a:rPr>
              <a:t>跳转目标规则：跳转到</a:t>
            </a:r>
            <a:r>
              <a:rPr lang="zh-CN" altLang="en-US" sz="2500" b="1" dirty="0" smtClean="0">
                <a:solidFill>
                  <a:srgbClr val="FF0000"/>
                </a:solidFill>
                <a:latin typeface="+mn-ea"/>
              </a:rPr>
              <a:t>对应</a:t>
            </a:r>
            <a:r>
              <a:rPr lang="en-US" altLang="zh-CN" sz="2500" b="1" dirty="0" smtClean="0">
                <a:latin typeface="+mn-ea"/>
              </a:rPr>
              <a:t>call</a:t>
            </a:r>
            <a:r>
              <a:rPr lang="zh-CN" altLang="en-US" sz="2500" b="1" dirty="0" smtClean="0">
                <a:latin typeface="+mn-ea"/>
              </a:rPr>
              <a:t>指令的下一条指令。</a:t>
            </a:r>
            <a:endParaRPr lang="en-US" altLang="zh-CN" sz="2500" b="1" dirty="0" smtClean="0">
              <a:latin typeface="+mn-ea"/>
            </a:endParaRPr>
          </a:p>
          <a:p>
            <a:pPr lvl="1"/>
            <a:r>
              <a:rPr lang="zh-CN" altLang="en-US" sz="2500" b="1" dirty="0" smtClean="0">
                <a:latin typeface="+mn-ea"/>
              </a:rPr>
              <a:t>符合</a:t>
            </a:r>
            <a:r>
              <a:rPr lang="en-US" altLang="zh-CN" sz="2500" b="1" dirty="0" smtClean="0">
                <a:latin typeface="+mn-ea"/>
              </a:rPr>
              <a:t>call</a:t>
            </a:r>
            <a:r>
              <a:rPr lang="zh-CN" altLang="en-US" sz="2500" b="1" dirty="0" smtClean="0">
                <a:latin typeface="+mn-ea"/>
              </a:rPr>
              <a:t>和</a:t>
            </a:r>
            <a:r>
              <a:rPr lang="en-US" altLang="zh-CN" sz="2500" b="1" dirty="0" smtClean="0">
                <a:latin typeface="+mn-ea"/>
              </a:rPr>
              <a:t>jump</a:t>
            </a:r>
            <a:r>
              <a:rPr lang="zh-CN" altLang="en-US" sz="2500" b="1" dirty="0" smtClean="0">
                <a:latin typeface="+mn-ea"/>
              </a:rPr>
              <a:t>的跳转目标规则：跳转到任意函数的首地址。</a:t>
            </a:r>
            <a:endParaRPr lang="en-US" altLang="zh-CN" sz="2500" b="1" dirty="0" smtClean="0">
              <a:latin typeface="+mn-ea"/>
            </a:endParaRPr>
          </a:p>
          <a:p>
            <a:pPr lvl="1"/>
            <a:r>
              <a:rPr lang="zh-CN" altLang="en-US" sz="2500" b="1" dirty="0" smtClean="0">
                <a:latin typeface="+mn-ea"/>
              </a:rPr>
              <a:t>符合配件长度规则：函数的长度一般要大于</a:t>
            </a:r>
            <a:r>
              <a:rPr lang="en-US" altLang="zh-CN" sz="2500" b="1" dirty="0" smtClean="0">
                <a:latin typeface="+mn-ea"/>
              </a:rPr>
              <a:t>5-6</a:t>
            </a:r>
            <a:r>
              <a:rPr lang="zh-CN" altLang="en-US" sz="2500" b="1" dirty="0" smtClean="0">
                <a:latin typeface="+mn-ea"/>
              </a:rPr>
              <a:t>条指令。</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COOP</a:t>
            </a:r>
            <a:r>
              <a:rPr lang="zh-CN" altLang="en-US" sz="4400" dirty="0" smtClean="0"/>
              <a:t>的原理</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solidFill>
                  <a:srgbClr val="FF0000"/>
                </a:solidFill>
              </a:rPr>
              <a:t>COOP</a:t>
            </a:r>
            <a:r>
              <a:rPr lang="zh-CN" altLang="en-US" sz="2800" b="1" dirty="0" smtClean="0"/>
              <a:t>（</a:t>
            </a:r>
            <a:r>
              <a:rPr lang="zh-CN" altLang="en-US" sz="2800" b="1" dirty="0" smtClean="0">
                <a:sym typeface="+mn-ea"/>
              </a:rPr>
              <a:t>Counterfeit Object-</a:t>
            </a:r>
            <a:r>
              <a:rPr lang="en-US" altLang="zh-CN" sz="2800" b="1" dirty="0" smtClean="0">
                <a:sym typeface="+mn-ea"/>
              </a:rPr>
              <a:t>O</a:t>
            </a:r>
            <a:r>
              <a:rPr lang="zh-CN" altLang="en-US" sz="2800" b="1" dirty="0" smtClean="0">
                <a:sym typeface="+mn-ea"/>
              </a:rPr>
              <a:t>riented Programming，面向伪造对象的编程方法）</a:t>
            </a:r>
            <a:endParaRPr lang="en-US" altLang="zh-CN" sz="2800" b="1" dirty="0" smtClean="0">
              <a:sym typeface="+mn-ea"/>
            </a:endParaRPr>
          </a:p>
          <a:p>
            <a:pPr lvl="1"/>
            <a:r>
              <a:rPr lang="zh-CN" altLang="en-US" sz="2500" b="1" dirty="0" smtClean="0">
                <a:sym typeface="+mn-ea"/>
              </a:rPr>
              <a:t>是</a:t>
            </a:r>
            <a:r>
              <a:rPr lang="en-US" altLang="zh-CN" sz="2500" b="1" dirty="0" smtClean="0">
                <a:sym typeface="+mn-ea"/>
              </a:rPr>
              <a:t>2015</a:t>
            </a:r>
            <a:r>
              <a:rPr lang="zh-CN" altLang="en-US" sz="2500" b="1" dirty="0" smtClean="0">
                <a:sym typeface="+mn-ea"/>
              </a:rPr>
              <a:t>年提出的一种新的代码复用攻击方法。</a:t>
            </a:r>
            <a:endParaRPr lang="zh-CN" altLang="en-US" sz="2500" b="1" dirty="0" smtClean="0"/>
          </a:p>
          <a:p>
            <a:pPr lvl="1"/>
            <a:r>
              <a:rPr lang="zh-CN" altLang="en-US" sz="2500" b="1" dirty="0" smtClean="0"/>
              <a:t>针对C++编程语言，</a:t>
            </a:r>
            <a:r>
              <a:rPr lang="en-US" altLang="zh-CN" sz="2500" b="1" dirty="0" smtClean="0"/>
              <a:t>COOP</a:t>
            </a:r>
            <a:r>
              <a:rPr lang="zh-CN" altLang="zh-CN" sz="2500" b="1" dirty="0" smtClean="0"/>
              <a:t>攻击</a:t>
            </a:r>
            <a:r>
              <a:rPr lang="zh-CN" altLang="en-US" sz="2500" b="1" dirty="0" smtClean="0"/>
              <a:t>通过建立虚假对象，用已经存在的C++</a:t>
            </a:r>
            <a:r>
              <a:rPr lang="zh-CN" altLang="en-US" sz="2500" b="1" dirty="0" smtClean="0">
                <a:solidFill>
                  <a:srgbClr val="FF0000"/>
                </a:solidFill>
              </a:rPr>
              <a:t>虚函数</a:t>
            </a:r>
            <a:r>
              <a:rPr lang="zh-CN" altLang="en-US" sz="2500" b="1" dirty="0" smtClean="0"/>
              <a:t>为配件来构造配件链。</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的原理</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solidFill>
                  <a:srgbClr val="FF0000"/>
                </a:solidFill>
                <a:latin typeface="+mn-ea"/>
              </a:rPr>
              <a:t>FOP</a:t>
            </a:r>
            <a:r>
              <a:rPr lang="zh-CN" altLang="en-US" sz="2800" b="1" dirty="0" smtClean="0">
                <a:latin typeface="+mn-ea"/>
              </a:rPr>
              <a:t>（</a:t>
            </a:r>
            <a:r>
              <a:rPr lang="en-US" altLang="zh-CN" sz="2800" b="1" dirty="0" smtClean="0">
                <a:latin typeface="+mn-ea"/>
              </a:rPr>
              <a:t>Function-oriented programming</a:t>
            </a:r>
            <a:r>
              <a:rPr lang="zh-CN" altLang="en-US" sz="2800" b="1" dirty="0" smtClean="0">
                <a:latin typeface="+mn-ea"/>
              </a:rPr>
              <a:t>，面向函数的编程方法）</a:t>
            </a:r>
            <a:endParaRPr lang="en-US" altLang="zh-CN" sz="2800" b="1" dirty="0" smtClean="0">
              <a:latin typeface="+mn-ea"/>
            </a:endParaRPr>
          </a:p>
          <a:p>
            <a:pPr lvl="1"/>
            <a:r>
              <a:rPr lang="zh-CN" altLang="en-US" sz="2500" b="1" dirty="0" smtClean="0">
                <a:latin typeface="+mn-ea"/>
              </a:rPr>
              <a:t>目前还没有类似的工作，是我参考</a:t>
            </a:r>
            <a:r>
              <a:rPr lang="en-US" altLang="zh-CN" sz="2500" b="1" dirty="0" smtClean="0">
                <a:latin typeface="+mn-ea"/>
              </a:rPr>
              <a:t>COOP</a:t>
            </a:r>
            <a:r>
              <a:rPr lang="zh-CN" altLang="en-US" sz="2500" b="1" dirty="0" smtClean="0">
                <a:latin typeface="+mn-ea"/>
              </a:rPr>
              <a:t>的特点，提出的针对</a:t>
            </a:r>
            <a:r>
              <a:rPr lang="en-US" altLang="zh-CN" sz="2500" b="1" dirty="0" smtClean="0">
                <a:latin typeface="+mn-ea"/>
              </a:rPr>
              <a:t>C</a:t>
            </a:r>
            <a:r>
              <a:rPr lang="zh-CN" altLang="en-US" sz="2500" b="1" dirty="0" smtClean="0">
                <a:latin typeface="+mn-ea"/>
              </a:rPr>
              <a:t>语言的代码复用攻击方法。</a:t>
            </a:r>
            <a:endParaRPr lang="en-US" altLang="zh-CN" sz="2500" b="1" dirty="0" smtClean="0">
              <a:latin typeface="+mn-ea"/>
            </a:endParaRPr>
          </a:p>
          <a:p>
            <a:pPr lvl="1"/>
            <a:r>
              <a:rPr lang="zh-CN" altLang="en-US" sz="2500" b="1" dirty="0" smtClean="0">
                <a:latin typeface="+mn-ea"/>
              </a:rPr>
              <a:t>简单来说，就是利用程序中已经存在的</a:t>
            </a:r>
            <a:r>
              <a:rPr lang="zh-CN" altLang="en-US" sz="2500" b="1" dirty="0" smtClean="0">
                <a:solidFill>
                  <a:srgbClr val="FF0000"/>
                </a:solidFill>
                <a:latin typeface="+mn-ea"/>
              </a:rPr>
              <a:t>函数</a:t>
            </a:r>
            <a:r>
              <a:rPr lang="zh-CN" altLang="en-US" sz="2500" b="1" dirty="0" smtClean="0">
                <a:latin typeface="+mn-ea"/>
              </a:rPr>
              <a:t>为配件，构造配件链进行攻击。</a:t>
            </a:r>
            <a:endParaRPr lang="en-US" altLang="zh-CN" sz="2500" b="1" dirty="0" smtClean="0">
              <a:latin typeface="+mn-ea"/>
            </a:endParaRPr>
          </a:p>
          <a:p>
            <a:r>
              <a:rPr lang="en-US" altLang="zh-CN" sz="2800" b="1" dirty="0" smtClean="0">
                <a:latin typeface="+mn-ea"/>
              </a:rPr>
              <a:t>COOP</a:t>
            </a:r>
            <a:r>
              <a:rPr lang="zh-CN" altLang="en-US" sz="2800" b="1" dirty="0" smtClean="0">
                <a:latin typeface="+mn-ea"/>
              </a:rPr>
              <a:t>攻击：</a:t>
            </a:r>
            <a:endParaRPr lang="en-US" altLang="zh-CN" sz="2800" b="1" dirty="0" smtClean="0">
              <a:latin typeface="+mn-ea"/>
            </a:endParaRPr>
          </a:p>
          <a:p>
            <a:pPr lvl="1"/>
            <a:r>
              <a:rPr lang="zh-CN" altLang="en-US" sz="2500" b="1" dirty="0" smtClean="0">
                <a:latin typeface="+mn-ea"/>
              </a:rPr>
              <a:t>以</a:t>
            </a:r>
            <a:r>
              <a:rPr lang="zh-CN" altLang="en-US" sz="2500" b="1" dirty="0" smtClean="0">
                <a:solidFill>
                  <a:srgbClr val="FF0000"/>
                </a:solidFill>
                <a:latin typeface="+mn-ea"/>
              </a:rPr>
              <a:t>虚函数</a:t>
            </a:r>
            <a:r>
              <a:rPr lang="zh-CN" altLang="en-US" sz="2500" b="1" dirty="0" smtClean="0">
                <a:latin typeface="+mn-ea"/>
              </a:rPr>
              <a:t>为配件，针对</a:t>
            </a:r>
            <a:r>
              <a:rPr lang="en-US" altLang="zh-CN" sz="2500" b="1" dirty="0" smtClean="0">
                <a:latin typeface="+mn-ea"/>
              </a:rPr>
              <a:t>C++</a:t>
            </a:r>
            <a:r>
              <a:rPr lang="zh-CN" altLang="en-US" sz="2500" b="1" dirty="0" smtClean="0">
                <a:latin typeface="+mn-ea"/>
              </a:rPr>
              <a:t>语言</a:t>
            </a:r>
            <a:endParaRPr lang="en-US" altLang="zh-CN" sz="2500" b="1" dirty="0" smtClean="0">
              <a:latin typeface="+mn-ea"/>
            </a:endParaRPr>
          </a:p>
          <a:p>
            <a:r>
              <a:rPr lang="en-US" altLang="zh-CN" sz="2800" b="1" dirty="0" smtClean="0">
                <a:latin typeface="+mn-ea"/>
              </a:rPr>
              <a:t>FOP</a:t>
            </a:r>
            <a:r>
              <a:rPr lang="zh-CN" altLang="en-US" sz="2800" b="1" dirty="0" smtClean="0">
                <a:latin typeface="+mn-ea"/>
              </a:rPr>
              <a:t>攻击：</a:t>
            </a:r>
            <a:endParaRPr lang="en-US" altLang="zh-CN" sz="2800" b="1" dirty="0" smtClean="0">
              <a:latin typeface="+mn-ea"/>
            </a:endParaRPr>
          </a:p>
          <a:p>
            <a:pPr lvl="1"/>
            <a:r>
              <a:rPr lang="zh-CN" altLang="en-US" sz="2500" b="1" dirty="0" smtClean="0">
                <a:latin typeface="+mn-ea"/>
              </a:rPr>
              <a:t>以</a:t>
            </a:r>
            <a:r>
              <a:rPr lang="zh-CN" altLang="en-US" sz="2500" b="1" dirty="0" smtClean="0">
                <a:solidFill>
                  <a:srgbClr val="FF0000"/>
                </a:solidFill>
                <a:latin typeface="+mn-ea"/>
              </a:rPr>
              <a:t>函数</a:t>
            </a:r>
            <a:r>
              <a:rPr lang="zh-CN" altLang="en-US" sz="2500" b="1" dirty="0" smtClean="0">
                <a:latin typeface="+mn-ea"/>
              </a:rPr>
              <a:t>为配件，针对</a:t>
            </a:r>
            <a:r>
              <a:rPr lang="en-US" altLang="zh-CN" sz="2500" b="1" dirty="0" smtClean="0">
                <a:latin typeface="+mn-ea"/>
              </a:rPr>
              <a:t>C</a:t>
            </a:r>
            <a:r>
              <a:rPr lang="zh-CN" altLang="en-US" sz="2500" b="1" dirty="0" smtClean="0">
                <a:latin typeface="+mn-ea"/>
              </a:rPr>
              <a:t>语言</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FOP</a:t>
            </a:r>
            <a:r>
              <a:rPr lang="zh-CN" altLang="en-US" sz="2800" b="1" dirty="0" smtClean="0">
                <a:latin typeface="+mn-ea"/>
              </a:rPr>
              <a:t>的实现和</a:t>
            </a:r>
            <a:r>
              <a:rPr lang="en-US" altLang="zh-CN" sz="2800" b="1" dirty="0" smtClean="0">
                <a:latin typeface="+mn-ea"/>
              </a:rPr>
              <a:t>JOP</a:t>
            </a:r>
            <a:r>
              <a:rPr lang="zh-CN" altLang="en-US" sz="2800" b="1" dirty="0" smtClean="0">
                <a:latin typeface="+mn-ea"/>
              </a:rPr>
              <a:t>类似，将配件分为两种类型：</a:t>
            </a:r>
            <a:endParaRPr lang="en-US" altLang="zh-CN" sz="2800" b="1" dirty="0" smtClean="0">
              <a:latin typeface="+mn-ea"/>
            </a:endParaRPr>
          </a:p>
          <a:p>
            <a:pPr lvl="1"/>
            <a:r>
              <a:rPr lang="zh-CN" altLang="en-US" sz="2800" b="1" dirty="0" smtClean="0">
                <a:solidFill>
                  <a:srgbClr val="FF0000"/>
                </a:solidFill>
              </a:rPr>
              <a:t>功能配件</a:t>
            </a:r>
            <a:r>
              <a:rPr lang="en-US" altLang="zh-CN" sz="2800" b="1" dirty="0" smtClean="0"/>
              <a:t>(functional gadget)</a:t>
            </a:r>
          </a:p>
          <a:p>
            <a:pPr lvl="2"/>
            <a:r>
              <a:rPr lang="zh-CN" altLang="en-US" sz="2400" b="1" dirty="0" smtClean="0"/>
              <a:t>完成某种特定功能的函数配件。</a:t>
            </a:r>
          </a:p>
          <a:p>
            <a:pPr lvl="1"/>
            <a:r>
              <a:rPr lang="zh-CN" altLang="en-US" sz="2800" b="1" dirty="0" smtClean="0">
                <a:solidFill>
                  <a:srgbClr val="FF0000"/>
                </a:solidFill>
              </a:rPr>
              <a:t>调度配件</a:t>
            </a:r>
            <a:r>
              <a:rPr lang="en-US" altLang="zh-CN" sz="2800" b="1" dirty="0" smtClean="0"/>
              <a:t>(dispatcher gadget)</a:t>
            </a:r>
          </a:p>
          <a:p>
            <a:pPr lvl="2"/>
            <a:r>
              <a:rPr lang="zh-CN" altLang="en-US" sz="2400" b="1" dirty="0" smtClean="0"/>
              <a:t>充当程序</a:t>
            </a:r>
            <a:r>
              <a:rPr lang="en-US" altLang="zh-CN" sz="2400" b="1" dirty="0" smtClean="0"/>
              <a:t>EIP</a:t>
            </a:r>
            <a:r>
              <a:rPr lang="zh-CN" altLang="en-US" sz="2400" b="1" dirty="0" smtClean="0"/>
              <a:t>的作用，实现控制流的转移。</a:t>
            </a:r>
          </a:p>
          <a:p>
            <a:pPr lvl="2"/>
            <a:r>
              <a:rPr lang="zh-CN" altLang="en-US" sz="2400" b="1" dirty="0" smtClean="0"/>
              <a:t>负责组织功能配件的执行。</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3133275" y="357166"/>
            <a:ext cx="6010726" cy="6357959"/>
          </a:xfrm>
          <a:prstGeom prst="rect">
            <a:avLst/>
          </a:prstGeom>
          <a:noFill/>
          <a:ln w="9525">
            <a:noFill/>
            <a:miter lim="800000"/>
            <a:headEnd/>
            <a:tailEnd/>
          </a:ln>
          <a:effectLst/>
        </p:spPr>
      </p:pic>
      <p:sp>
        <p:nvSpPr>
          <p:cNvPr id="3" name="内容占位符 2"/>
          <p:cNvSpPr>
            <a:spLocks noGrp="1"/>
          </p:cNvSpPr>
          <p:nvPr>
            <p:ph sz="quarter" idx="1"/>
          </p:nvPr>
        </p:nvSpPr>
        <p:spPr>
          <a:xfrm>
            <a:off x="457200" y="1600200"/>
            <a:ext cx="3186106" cy="4873752"/>
          </a:xfrm>
        </p:spPr>
        <p:txBody>
          <a:bodyPr>
            <a:normAutofit lnSpcReduction="10000"/>
          </a:bodyPr>
          <a:lstStyle/>
          <a:p>
            <a:r>
              <a:rPr lang="zh-CN" altLang="en-US" sz="2800" b="1" dirty="0" smtClean="0">
                <a:latin typeface="+mn-ea"/>
              </a:rPr>
              <a:t>从</a:t>
            </a:r>
            <a:r>
              <a:rPr lang="zh-CN" altLang="en-US" sz="2800" b="1" dirty="0" smtClean="0">
                <a:solidFill>
                  <a:srgbClr val="FF0000"/>
                </a:solidFill>
                <a:latin typeface="+mn-ea"/>
              </a:rPr>
              <a:t>随机化防御</a:t>
            </a:r>
            <a:r>
              <a:rPr lang="zh-CN" altLang="en-US" sz="2800" b="1" dirty="0" smtClean="0">
                <a:latin typeface="+mn-ea"/>
              </a:rPr>
              <a:t>角度，代码复用攻击及防御之间的相互发展关系。</a:t>
            </a:r>
            <a:endParaRPr lang="en-US" altLang="zh-CN" sz="2800" b="1" dirty="0" smtClean="0">
              <a:latin typeface="+mn-ea"/>
            </a:endParaRPr>
          </a:p>
          <a:p>
            <a:pPr lvl="1"/>
            <a:r>
              <a:rPr lang="en-US" altLang="zh-CN" sz="2500" b="1" dirty="0" smtClean="0">
                <a:solidFill>
                  <a:srgbClr val="FF0000"/>
                </a:solidFill>
                <a:latin typeface="+mn-ea"/>
              </a:rPr>
              <a:t>ASLR</a:t>
            </a:r>
          </a:p>
          <a:p>
            <a:pPr lvl="1"/>
            <a:r>
              <a:rPr lang="zh-CN" altLang="en-US" sz="2500" b="1" dirty="0" smtClean="0">
                <a:solidFill>
                  <a:srgbClr val="FF0000"/>
                </a:solidFill>
                <a:latin typeface="+mn-ea"/>
              </a:rPr>
              <a:t>细粒度</a:t>
            </a:r>
            <a:r>
              <a:rPr lang="zh-CN" altLang="en-US" sz="2500" b="1" dirty="0" smtClean="0">
                <a:latin typeface="+mn-ea"/>
              </a:rPr>
              <a:t>随机化</a:t>
            </a:r>
            <a:endParaRPr lang="en-US" altLang="zh-CN" sz="2500" b="1" dirty="0" smtClean="0">
              <a:latin typeface="+mn-ea"/>
            </a:endParaRPr>
          </a:p>
          <a:p>
            <a:pPr lvl="1"/>
            <a:r>
              <a:rPr lang="zh-CN" altLang="en-US" sz="2500" b="1" dirty="0" smtClean="0">
                <a:latin typeface="+mn-ea"/>
              </a:rPr>
              <a:t>新的攻击方法：</a:t>
            </a:r>
            <a:r>
              <a:rPr lang="en-US" altLang="zh-CN" sz="2500" b="1" dirty="0" smtClean="0">
                <a:solidFill>
                  <a:srgbClr val="FF0000"/>
                </a:solidFill>
                <a:latin typeface="+mn-ea"/>
              </a:rPr>
              <a:t>JIT-ROP</a:t>
            </a:r>
            <a:r>
              <a:rPr lang="zh-CN" altLang="en-US" sz="2500" b="1" dirty="0" smtClean="0">
                <a:latin typeface="+mn-ea"/>
              </a:rPr>
              <a:t>，代码复用攻击结合内存信息泄露</a:t>
            </a:r>
            <a:endParaRPr lang="en-US" altLang="zh-CN" sz="2500" b="1" dirty="0" smtClean="0">
              <a:latin typeface="+mn-ea"/>
            </a:endParaRPr>
          </a:p>
          <a:p>
            <a:pPr lvl="1"/>
            <a:r>
              <a:rPr lang="zh-CN" altLang="en-US" sz="2500" b="1" dirty="0" smtClean="0">
                <a:latin typeface="+mn-ea"/>
              </a:rPr>
              <a:t>新的防御方法：</a:t>
            </a:r>
            <a:r>
              <a:rPr lang="zh-CN" altLang="en-US" sz="2500" b="1" dirty="0" smtClean="0">
                <a:solidFill>
                  <a:srgbClr val="FF0000"/>
                </a:solidFill>
                <a:latin typeface="+mn-ea"/>
              </a:rPr>
              <a:t>不可读保护</a:t>
            </a:r>
            <a:endParaRPr lang="en-US" altLang="zh-CN" sz="2500" b="1" dirty="0" smtClean="0">
              <a:solidFill>
                <a:srgbClr val="FF0000"/>
              </a:solidFill>
              <a:latin typeface="+mn-ea"/>
            </a:endParaRPr>
          </a:p>
        </p:txBody>
      </p:sp>
      <p:sp>
        <p:nvSpPr>
          <p:cNvPr id="2" name="标题 1"/>
          <p:cNvSpPr>
            <a:spLocks noGrp="1"/>
          </p:cNvSpPr>
          <p:nvPr>
            <p:ph type="title"/>
          </p:nvPr>
        </p:nvSpPr>
        <p:spPr/>
        <p:txBody>
          <a:bodyPr>
            <a:normAutofit/>
          </a:bodyPr>
          <a:lstStyle/>
          <a:p>
            <a:r>
              <a:rPr lang="zh-CN" altLang="en-US" sz="4400" dirty="0" smtClean="0"/>
              <a:t>攻防发展脉络</a:t>
            </a:r>
            <a:endParaRPr lang="zh-CN" altLang="en-US" sz="4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的攻击过程</a:t>
            </a:r>
            <a:endParaRPr lang="zh-CN" altLang="en-US" sz="4400" dirty="0"/>
          </a:p>
        </p:txBody>
      </p:sp>
      <p:sp>
        <p:nvSpPr>
          <p:cNvPr id="3" name="内容占位符 2"/>
          <p:cNvSpPr>
            <a:spLocks noGrp="1"/>
          </p:cNvSpPr>
          <p:nvPr>
            <p:ph sz="quarter" idx="1"/>
          </p:nvPr>
        </p:nvSpPr>
        <p:spPr/>
        <p:txBody>
          <a:bodyPr>
            <a:normAutofit/>
          </a:bodyPr>
          <a:lstStyle/>
          <a:p>
            <a:r>
              <a:rPr lang="zh-CN" altLang="en-US" b="1" dirty="0" smtClean="0">
                <a:latin typeface="+mn-ea"/>
              </a:rPr>
              <a:t>初始化</a:t>
            </a:r>
            <a:r>
              <a:rPr lang="en-US" altLang="zh-CN" b="1" dirty="0" smtClean="0">
                <a:latin typeface="+mn-ea"/>
              </a:rPr>
              <a:t>FOP</a:t>
            </a:r>
            <a:r>
              <a:rPr lang="zh-CN" altLang="en-US" b="1" dirty="0" smtClean="0">
                <a:latin typeface="+mn-ea"/>
              </a:rPr>
              <a:t>攻击，注入攻击数据。</a:t>
            </a:r>
            <a:endParaRPr lang="en-US" altLang="zh-CN" b="1" dirty="0" smtClean="0">
              <a:latin typeface="+mn-ea"/>
            </a:endParaRPr>
          </a:p>
          <a:p>
            <a:r>
              <a:rPr lang="zh-CN" altLang="en-US" b="1" dirty="0" smtClean="0">
                <a:latin typeface="+mn-ea"/>
              </a:rPr>
              <a:t>控制调度配件的函数指针，跳转到功能配件。</a:t>
            </a:r>
            <a:endParaRPr lang="en-US" altLang="zh-CN" b="1" dirty="0" smtClean="0">
              <a:latin typeface="+mn-ea"/>
            </a:endParaRPr>
          </a:p>
          <a:p>
            <a:r>
              <a:rPr lang="zh-CN" altLang="en-US" b="1" dirty="0" smtClean="0">
                <a:latin typeface="+mn-ea"/>
              </a:rPr>
              <a:t>功能配件执行完成，返回到调度配件。</a:t>
            </a:r>
            <a:endParaRPr lang="en-US" altLang="zh-CN" b="1" dirty="0" smtClean="0">
              <a:latin typeface="+mn-ea"/>
            </a:endParaRPr>
          </a:p>
          <a:p>
            <a:r>
              <a:rPr lang="zh-CN" altLang="en-US" b="1" dirty="0" smtClean="0">
                <a:latin typeface="+mn-ea"/>
              </a:rPr>
              <a:t>调度配件继续，跳转到下一个功能配件。</a:t>
            </a:r>
            <a:endParaRPr lang="en-US" altLang="zh-CN" b="1" dirty="0" smtClean="0">
              <a:latin typeface="+mn-ea"/>
            </a:endParaRPr>
          </a:p>
          <a:p>
            <a:r>
              <a:rPr lang="zh-CN" altLang="en-US" b="1" dirty="0" smtClean="0">
                <a:latin typeface="+mn-ea"/>
              </a:rPr>
              <a:t>一直循环，完成</a:t>
            </a:r>
            <a:r>
              <a:rPr lang="en-US" altLang="zh-CN" b="1" dirty="0" smtClean="0">
                <a:latin typeface="+mn-ea"/>
              </a:rPr>
              <a:t>FOP</a:t>
            </a:r>
            <a:r>
              <a:rPr lang="zh-CN" altLang="en-US" b="1" dirty="0" smtClean="0">
                <a:latin typeface="+mn-ea"/>
              </a:rPr>
              <a:t>攻击。</a:t>
            </a:r>
            <a:endParaRPr lang="en-US" altLang="zh-CN" b="1" dirty="0" smtClean="0">
              <a:latin typeface="+mn-ea"/>
            </a:endParaRPr>
          </a:p>
        </p:txBody>
      </p:sp>
      <p:pic>
        <p:nvPicPr>
          <p:cNvPr id="1026" name="Picture 2"/>
          <p:cNvPicPr>
            <a:picLocks noChangeAspect="1" noChangeArrowheads="1"/>
          </p:cNvPicPr>
          <p:nvPr/>
        </p:nvPicPr>
        <p:blipFill>
          <a:blip r:embed="rId3"/>
          <a:srcRect/>
          <a:stretch>
            <a:fillRect/>
          </a:stretch>
        </p:blipFill>
        <p:spPr bwMode="auto">
          <a:xfrm>
            <a:off x="1609464" y="3929066"/>
            <a:ext cx="4677048" cy="28300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的功能配件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FOP</a:t>
            </a:r>
            <a:r>
              <a:rPr lang="zh-CN" altLang="en-US" sz="2800" b="1" dirty="0" smtClean="0">
                <a:latin typeface="+mn-ea"/>
              </a:rPr>
              <a:t>的功能配件举例：</a:t>
            </a:r>
          </a:p>
          <a:p>
            <a:pPr lvl="1"/>
            <a:r>
              <a:rPr lang="zh-CN" altLang="en-US" sz="2800" b="1" dirty="0" smtClean="0">
                <a:latin typeface="+mn-ea"/>
              </a:rPr>
              <a:t>读写内存的配件</a:t>
            </a:r>
            <a:endParaRPr lang="en-US" altLang="zh-CN" sz="2800" b="1" dirty="0" smtClean="0">
              <a:latin typeface="+mn-ea"/>
            </a:endParaRPr>
          </a:p>
          <a:p>
            <a:pPr lvl="1"/>
            <a:endParaRPr lang="en-US" altLang="zh-CN" sz="2800" b="1" dirty="0" smtClean="0">
              <a:latin typeface="+mn-ea"/>
            </a:endParaRPr>
          </a:p>
          <a:p>
            <a:pPr lvl="1"/>
            <a:endParaRPr lang="en-US" altLang="zh-CN" sz="2800" b="1" dirty="0" smtClean="0">
              <a:latin typeface="+mn-ea"/>
            </a:endParaRPr>
          </a:p>
          <a:p>
            <a:pPr lvl="1"/>
            <a:endParaRPr lang="en-US" altLang="zh-CN" sz="2800" b="1" dirty="0" smtClean="0">
              <a:latin typeface="+mn-ea"/>
            </a:endParaRPr>
          </a:p>
          <a:p>
            <a:pPr lvl="1"/>
            <a:r>
              <a:rPr lang="zh-CN" altLang="en-US" sz="2800" b="1" dirty="0" smtClean="0">
                <a:latin typeface="+mn-ea"/>
              </a:rPr>
              <a:t>运算配件</a:t>
            </a:r>
          </a:p>
        </p:txBody>
      </p:sp>
      <p:pic>
        <p:nvPicPr>
          <p:cNvPr id="4" name="图片 3"/>
          <p:cNvPicPr>
            <a:picLocks noChangeAspect="1"/>
          </p:cNvPicPr>
          <p:nvPr/>
        </p:nvPicPr>
        <p:blipFill>
          <a:blip r:embed="rId3"/>
          <a:stretch>
            <a:fillRect/>
          </a:stretch>
        </p:blipFill>
        <p:spPr>
          <a:xfrm>
            <a:off x="928662" y="2928934"/>
            <a:ext cx="5327140" cy="1000132"/>
          </a:xfrm>
          <a:prstGeom prst="rect">
            <a:avLst/>
          </a:prstGeom>
        </p:spPr>
      </p:pic>
      <p:pic>
        <p:nvPicPr>
          <p:cNvPr id="5" name="图片 4"/>
          <p:cNvPicPr>
            <a:picLocks noChangeAspect="1"/>
          </p:cNvPicPr>
          <p:nvPr/>
        </p:nvPicPr>
        <p:blipFill>
          <a:blip r:embed="rId4"/>
          <a:stretch>
            <a:fillRect/>
          </a:stretch>
        </p:blipFill>
        <p:spPr>
          <a:xfrm>
            <a:off x="928662" y="4929198"/>
            <a:ext cx="2882587" cy="1323979"/>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的功能配件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FOP</a:t>
            </a:r>
            <a:r>
              <a:rPr lang="zh-CN" altLang="en-US" sz="2800" b="1" dirty="0" smtClean="0">
                <a:latin typeface="+mn-ea"/>
              </a:rPr>
              <a:t>的功能配件举例：</a:t>
            </a:r>
          </a:p>
          <a:p>
            <a:pPr lvl="1"/>
            <a:r>
              <a:rPr lang="zh-CN" altLang="en-US" sz="2800" b="1" dirty="0" smtClean="0">
                <a:latin typeface="+mn-ea"/>
              </a:rPr>
              <a:t>条件分支配件</a:t>
            </a:r>
            <a:endParaRPr lang="en-US" altLang="zh-CN" sz="2800" b="1" dirty="0" smtClean="0">
              <a:latin typeface="+mn-ea"/>
            </a:endParaRPr>
          </a:p>
        </p:txBody>
      </p:sp>
      <p:pic>
        <p:nvPicPr>
          <p:cNvPr id="6" name="图片 5"/>
          <p:cNvPicPr>
            <a:picLocks noChangeAspect="1"/>
          </p:cNvPicPr>
          <p:nvPr/>
        </p:nvPicPr>
        <p:blipFill>
          <a:blip r:embed="rId3"/>
          <a:stretch>
            <a:fillRect/>
          </a:stretch>
        </p:blipFill>
        <p:spPr>
          <a:xfrm>
            <a:off x="928662" y="2714620"/>
            <a:ext cx="4572032" cy="224777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的功能配件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FOP</a:t>
            </a:r>
            <a:r>
              <a:rPr lang="zh-CN" altLang="en-US" sz="2800" b="1" dirty="0" smtClean="0">
                <a:latin typeface="+mn-ea"/>
              </a:rPr>
              <a:t>的功能配件举例：</a:t>
            </a:r>
          </a:p>
          <a:p>
            <a:pPr lvl="1"/>
            <a:r>
              <a:rPr lang="zh-CN" altLang="en-US" sz="2800" b="1" dirty="0" smtClean="0">
                <a:latin typeface="+mn-ea"/>
              </a:rPr>
              <a:t>读寄存器的配件</a:t>
            </a:r>
          </a:p>
        </p:txBody>
      </p:sp>
      <p:pic>
        <p:nvPicPr>
          <p:cNvPr id="5" name="图片 4"/>
          <p:cNvPicPr>
            <a:picLocks noChangeAspect="1"/>
          </p:cNvPicPr>
          <p:nvPr/>
        </p:nvPicPr>
        <p:blipFill>
          <a:blip r:embed="rId3"/>
          <a:stretch>
            <a:fillRect/>
          </a:stretch>
        </p:blipFill>
        <p:spPr>
          <a:xfrm>
            <a:off x="327703" y="2714620"/>
            <a:ext cx="8030511" cy="1285884"/>
          </a:xfrm>
          <a:prstGeom prst="rect">
            <a:avLst/>
          </a:prstGeom>
        </p:spPr>
      </p:pic>
      <p:pic>
        <p:nvPicPr>
          <p:cNvPr id="7" name="图片 6"/>
          <p:cNvPicPr>
            <a:picLocks noChangeAspect="1"/>
          </p:cNvPicPr>
          <p:nvPr/>
        </p:nvPicPr>
        <p:blipFill>
          <a:blip r:embed="rId4"/>
          <a:stretch>
            <a:fillRect/>
          </a:stretch>
        </p:blipFill>
        <p:spPr>
          <a:xfrm>
            <a:off x="71406" y="4214818"/>
            <a:ext cx="8849658" cy="2357454"/>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的功能配件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FOP</a:t>
            </a:r>
            <a:r>
              <a:rPr lang="zh-CN" altLang="en-US" sz="2800" b="1" dirty="0" smtClean="0">
                <a:latin typeface="+mn-ea"/>
              </a:rPr>
              <a:t>的功能配件举例：</a:t>
            </a:r>
          </a:p>
          <a:p>
            <a:pPr lvl="1"/>
            <a:r>
              <a:rPr lang="zh-CN" altLang="en-US" sz="2800" b="1" dirty="0" smtClean="0">
                <a:latin typeface="+mn-ea"/>
              </a:rPr>
              <a:t>写寄存器的配件</a:t>
            </a:r>
            <a:endParaRPr lang="en-US" altLang="zh-CN" sz="2800" b="1" dirty="0" smtClean="0">
              <a:latin typeface="+mn-ea"/>
            </a:endParaRPr>
          </a:p>
        </p:txBody>
      </p:sp>
      <p:pic>
        <p:nvPicPr>
          <p:cNvPr id="5" name="图片 4"/>
          <p:cNvPicPr>
            <a:picLocks noChangeAspect="1"/>
          </p:cNvPicPr>
          <p:nvPr/>
        </p:nvPicPr>
        <p:blipFill>
          <a:blip r:embed="rId3"/>
          <a:stretch>
            <a:fillRect/>
          </a:stretch>
        </p:blipFill>
        <p:spPr>
          <a:xfrm>
            <a:off x="857224" y="2714620"/>
            <a:ext cx="5412120" cy="1571636"/>
          </a:xfrm>
          <a:prstGeom prst="rect">
            <a:avLst/>
          </a:prstGeom>
        </p:spPr>
      </p:pic>
      <p:pic>
        <p:nvPicPr>
          <p:cNvPr id="7" name="图片 6"/>
          <p:cNvPicPr>
            <a:picLocks noChangeAspect="1"/>
          </p:cNvPicPr>
          <p:nvPr/>
        </p:nvPicPr>
        <p:blipFill>
          <a:blip r:embed="rId4"/>
          <a:srcRect l="41886" r="3042"/>
          <a:stretch>
            <a:fillRect/>
          </a:stretch>
        </p:blipFill>
        <p:spPr>
          <a:xfrm>
            <a:off x="571472" y="4429156"/>
            <a:ext cx="7146970" cy="2214554"/>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的调度配件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FOP</a:t>
            </a:r>
            <a:r>
              <a:rPr lang="zh-CN" altLang="en-US" sz="2800" b="1" dirty="0" smtClean="0">
                <a:latin typeface="+mn-ea"/>
              </a:rPr>
              <a:t>的调度配件</a:t>
            </a:r>
          </a:p>
          <a:p>
            <a:pPr lvl="1"/>
            <a:r>
              <a:rPr lang="zh-CN" altLang="en-US" sz="2800" b="1" dirty="0" smtClean="0">
                <a:latin typeface="+mn-ea"/>
              </a:rPr>
              <a:t>内部包含</a:t>
            </a:r>
            <a:r>
              <a:rPr lang="zh-CN" altLang="en-US" sz="2800" b="1" dirty="0" smtClean="0">
                <a:solidFill>
                  <a:srgbClr val="FF0000"/>
                </a:solidFill>
                <a:latin typeface="+mn-ea"/>
              </a:rPr>
              <a:t>函数指针</a:t>
            </a:r>
            <a:r>
              <a:rPr lang="zh-CN" altLang="en-US" sz="2800" b="1" dirty="0" smtClean="0">
                <a:latin typeface="+mn-ea"/>
              </a:rPr>
              <a:t>，并且尽量不要携带参数。</a:t>
            </a:r>
            <a:endParaRPr lang="en-US" altLang="zh-CN" sz="2800" b="1" dirty="0" smtClean="0">
              <a:latin typeface="+mn-ea"/>
            </a:endParaRPr>
          </a:p>
          <a:p>
            <a:pPr lvl="1"/>
            <a:r>
              <a:rPr lang="zh-CN" altLang="en-US" sz="2800" b="1" dirty="0" smtClean="0">
                <a:latin typeface="+mn-ea"/>
              </a:rPr>
              <a:t>三种常见调度配件：</a:t>
            </a:r>
          </a:p>
          <a:p>
            <a:pPr lvl="2"/>
            <a:r>
              <a:rPr lang="en-US" altLang="zh-CN" sz="2800" b="1" dirty="0" smtClean="0">
                <a:latin typeface="+mn-ea"/>
              </a:rPr>
              <a:t>1</a:t>
            </a:r>
            <a:r>
              <a:rPr lang="zh-CN" altLang="en-US" sz="2800" b="1" dirty="0" smtClean="0">
                <a:latin typeface="+mn-ea"/>
              </a:rPr>
              <a:t>）循环，一个函数指针，一个能够修改函数指针的内存漏洞</a:t>
            </a:r>
          </a:p>
        </p:txBody>
      </p:sp>
      <p:pic>
        <p:nvPicPr>
          <p:cNvPr id="4" name="图片 3"/>
          <p:cNvPicPr>
            <a:picLocks noChangeAspect="1"/>
          </p:cNvPicPr>
          <p:nvPr/>
        </p:nvPicPr>
        <p:blipFill>
          <a:blip r:embed="rId3"/>
          <a:stretch>
            <a:fillRect/>
          </a:stretch>
        </p:blipFill>
        <p:spPr>
          <a:xfrm>
            <a:off x="5247621" y="214290"/>
            <a:ext cx="3324907" cy="1785950"/>
          </a:xfrm>
          <a:prstGeom prst="rect">
            <a:avLst/>
          </a:prstGeom>
        </p:spPr>
      </p:pic>
      <p:pic>
        <p:nvPicPr>
          <p:cNvPr id="5" name="图片 4"/>
          <p:cNvPicPr>
            <a:picLocks noChangeAspect="1"/>
          </p:cNvPicPr>
          <p:nvPr/>
        </p:nvPicPr>
        <p:blipFill>
          <a:blip r:embed="rId4"/>
          <a:stretch>
            <a:fillRect/>
          </a:stretch>
        </p:blipFill>
        <p:spPr>
          <a:xfrm>
            <a:off x="1214414" y="4572008"/>
            <a:ext cx="5137643" cy="2078667"/>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的调度配件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FOP</a:t>
            </a:r>
            <a:r>
              <a:rPr lang="zh-CN" altLang="en-US" sz="2800" b="1" dirty="0" smtClean="0">
                <a:latin typeface="+mn-ea"/>
              </a:rPr>
              <a:t>的调度配件</a:t>
            </a:r>
          </a:p>
          <a:p>
            <a:pPr lvl="1"/>
            <a:r>
              <a:rPr lang="zh-CN" altLang="en-US" sz="2800" b="1" dirty="0" smtClean="0">
                <a:latin typeface="+mn-ea"/>
              </a:rPr>
              <a:t>三种常见调度配件：</a:t>
            </a:r>
          </a:p>
          <a:p>
            <a:pPr lvl="2"/>
            <a:r>
              <a:rPr lang="en-US" altLang="zh-CN" sz="2800" b="1" dirty="0" smtClean="0">
                <a:latin typeface="+mn-ea"/>
              </a:rPr>
              <a:t>2</a:t>
            </a:r>
            <a:r>
              <a:rPr lang="zh-CN" altLang="en-US" sz="2800" b="1" dirty="0" smtClean="0">
                <a:latin typeface="+mn-ea"/>
              </a:rPr>
              <a:t>）两个不同的函数指针，一个能够修改这两个函数指针的内存漏洞</a:t>
            </a:r>
          </a:p>
        </p:txBody>
      </p:sp>
      <p:pic>
        <p:nvPicPr>
          <p:cNvPr id="4" name="图片 3"/>
          <p:cNvPicPr>
            <a:picLocks noChangeAspect="1"/>
          </p:cNvPicPr>
          <p:nvPr/>
        </p:nvPicPr>
        <p:blipFill>
          <a:blip r:embed="rId3"/>
          <a:stretch>
            <a:fillRect/>
          </a:stretch>
        </p:blipFill>
        <p:spPr>
          <a:xfrm>
            <a:off x="5247621" y="214290"/>
            <a:ext cx="3324907" cy="1785950"/>
          </a:xfrm>
          <a:prstGeom prst="rect">
            <a:avLst/>
          </a:prstGeom>
        </p:spPr>
      </p:pic>
      <p:pic>
        <p:nvPicPr>
          <p:cNvPr id="6" name="图片 5"/>
          <p:cNvPicPr>
            <a:picLocks noChangeAspect="1"/>
          </p:cNvPicPr>
          <p:nvPr/>
        </p:nvPicPr>
        <p:blipFill>
          <a:blip r:embed="rId4"/>
          <a:stretch>
            <a:fillRect/>
          </a:stretch>
        </p:blipFill>
        <p:spPr>
          <a:xfrm>
            <a:off x="1298840" y="3714752"/>
            <a:ext cx="3630350" cy="1857388"/>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的调度配件</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FOP</a:t>
            </a:r>
            <a:r>
              <a:rPr lang="zh-CN" altLang="en-US" sz="2800" b="1" dirty="0" smtClean="0">
                <a:latin typeface="+mn-ea"/>
              </a:rPr>
              <a:t>的调度配件</a:t>
            </a:r>
          </a:p>
          <a:p>
            <a:pPr lvl="1"/>
            <a:r>
              <a:rPr lang="zh-CN" altLang="en-US" sz="2800" b="1" dirty="0" smtClean="0">
                <a:latin typeface="+mn-ea"/>
              </a:rPr>
              <a:t>三种常见调度配件：</a:t>
            </a:r>
          </a:p>
          <a:p>
            <a:pPr lvl="2"/>
            <a:r>
              <a:rPr lang="en-US" altLang="zh-CN" sz="2800" b="1" dirty="0" smtClean="0">
                <a:latin typeface="+mn-ea"/>
              </a:rPr>
              <a:t>3</a:t>
            </a:r>
            <a:r>
              <a:rPr lang="zh-CN" altLang="en-US" sz="2800" b="1" dirty="0" smtClean="0">
                <a:latin typeface="+mn-ea"/>
              </a:rPr>
              <a:t>）循环，一个二级函数指针</a:t>
            </a:r>
          </a:p>
        </p:txBody>
      </p:sp>
      <p:pic>
        <p:nvPicPr>
          <p:cNvPr id="4" name="图片 3"/>
          <p:cNvPicPr>
            <a:picLocks noChangeAspect="1"/>
          </p:cNvPicPr>
          <p:nvPr/>
        </p:nvPicPr>
        <p:blipFill>
          <a:blip r:embed="rId3"/>
          <a:stretch>
            <a:fillRect/>
          </a:stretch>
        </p:blipFill>
        <p:spPr>
          <a:xfrm>
            <a:off x="5247621" y="214290"/>
            <a:ext cx="3324907" cy="1785950"/>
          </a:xfrm>
          <a:prstGeom prst="rect">
            <a:avLst/>
          </a:prstGeom>
        </p:spPr>
      </p:pic>
      <p:pic>
        <p:nvPicPr>
          <p:cNvPr id="7" name="图片 6"/>
          <p:cNvPicPr>
            <a:picLocks noChangeAspect="1"/>
          </p:cNvPicPr>
          <p:nvPr/>
        </p:nvPicPr>
        <p:blipFill>
          <a:blip r:embed="rId4"/>
          <a:stretch>
            <a:fillRect/>
          </a:stretch>
        </p:blipFill>
        <p:spPr>
          <a:xfrm>
            <a:off x="1142976" y="3357562"/>
            <a:ext cx="5707696" cy="1500198"/>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COOP</a:t>
            </a:r>
            <a:r>
              <a:rPr lang="zh-CN" altLang="en-US" sz="4400" dirty="0" smtClean="0"/>
              <a:t>和</a:t>
            </a:r>
            <a:r>
              <a:rPr lang="en-US" altLang="zh-CN" sz="4400" dirty="0" smtClean="0"/>
              <a:t>FOP</a:t>
            </a:r>
            <a:r>
              <a:rPr lang="zh-CN" altLang="en-US" sz="4400" dirty="0" smtClean="0"/>
              <a:t>的分析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优点：</a:t>
            </a:r>
            <a:endParaRPr lang="en-US" altLang="zh-CN" sz="2800" b="1" dirty="0" smtClean="0">
              <a:latin typeface="+mn-ea"/>
            </a:endParaRPr>
          </a:p>
          <a:p>
            <a:pPr lvl="1"/>
            <a:r>
              <a:rPr lang="zh-CN" altLang="en-US" sz="2500" b="1" dirty="0" smtClean="0">
                <a:latin typeface="+mn-ea"/>
              </a:rPr>
              <a:t>函数是程序的基本功能单元，通常具有一个固定的功能，而且函数在程序中数量很多，因此能够很方便的构造出以函数为配件的</a:t>
            </a:r>
            <a:r>
              <a:rPr lang="en-US" altLang="zh-CN" sz="2500" b="1" dirty="0" smtClean="0">
                <a:latin typeface="+mn-ea"/>
              </a:rPr>
              <a:t>COOP</a:t>
            </a:r>
            <a:r>
              <a:rPr lang="zh-CN" altLang="en-US" sz="2500" b="1" dirty="0" smtClean="0">
                <a:latin typeface="+mn-ea"/>
              </a:rPr>
              <a:t>和</a:t>
            </a:r>
            <a:r>
              <a:rPr lang="en-US" altLang="zh-CN" sz="2500" b="1" dirty="0" smtClean="0">
                <a:latin typeface="+mn-ea"/>
              </a:rPr>
              <a:t>FOP</a:t>
            </a:r>
            <a:r>
              <a:rPr lang="zh-CN" altLang="en-US" sz="2500" b="1" dirty="0" smtClean="0">
                <a:latin typeface="+mn-ea"/>
              </a:rPr>
              <a:t>。</a:t>
            </a:r>
            <a:endParaRPr lang="en-US" altLang="zh-CN" sz="2500" b="1" dirty="0" smtClean="0">
              <a:latin typeface="+mn-ea"/>
            </a:endParaRPr>
          </a:p>
          <a:p>
            <a:pPr lvl="1"/>
            <a:r>
              <a:rPr lang="en-US" altLang="zh-CN" sz="2500" b="1" dirty="0" smtClean="0">
                <a:latin typeface="+mn-ea"/>
              </a:rPr>
              <a:t>COOP</a:t>
            </a:r>
            <a:r>
              <a:rPr lang="zh-CN" altLang="en-US" sz="2500" b="1" dirty="0" smtClean="0">
                <a:latin typeface="+mn-ea"/>
              </a:rPr>
              <a:t>和</a:t>
            </a:r>
            <a:r>
              <a:rPr lang="en-US" altLang="zh-CN" sz="2500" b="1" dirty="0" smtClean="0">
                <a:latin typeface="+mn-ea"/>
              </a:rPr>
              <a:t>FOP</a:t>
            </a:r>
            <a:r>
              <a:rPr lang="zh-CN" altLang="en-US" sz="2500" b="1" dirty="0" smtClean="0">
                <a:latin typeface="+mn-ea"/>
              </a:rPr>
              <a:t>都是图灵完备的攻击。</a:t>
            </a:r>
            <a:endParaRPr lang="en-US" altLang="zh-CN" sz="2500" b="1" dirty="0" smtClean="0">
              <a:latin typeface="+mn-ea"/>
            </a:endParaRPr>
          </a:p>
          <a:p>
            <a:pPr lvl="1"/>
            <a:r>
              <a:rPr lang="zh-CN" altLang="en-US" sz="2500" b="1" dirty="0" smtClean="0">
                <a:latin typeface="+mn-ea"/>
              </a:rPr>
              <a:t>函数配件包含较多的指令，长度一般较长，能够绕过以配件长度为判断规则的粗粒度</a:t>
            </a:r>
            <a:r>
              <a:rPr lang="en-US" altLang="zh-CN" sz="2500" b="1" dirty="0" smtClean="0">
                <a:latin typeface="+mn-ea"/>
              </a:rPr>
              <a:t>CFI</a:t>
            </a:r>
            <a:r>
              <a:rPr lang="zh-CN" altLang="en-US" sz="2500" b="1" dirty="0" smtClean="0">
                <a:latin typeface="+mn-ea"/>
              </a:rPr>
              <a:t>。</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COOP</a:t>
            </a:r>
            <a:r>
              <a:rPr lang="zh-CN" altLang="en-US" sz="4400" dirty="0" smtClean="0"/>
              <a:t>和</a:t>
            </a:r>
            <a:r>
              <a:rPr lang="en-US" altLang="zh-CN" sz="4400" dirty="0" smtClean="0"/>
              <a:t>FOP</a:t>
            </a:r>
            <a:r>
              <a:rPr lang="zh-CN" altLang="en-US" sz="4400" dirty="0" smtClean="0"/>
              <a:t>的分析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优点：</a:t>
            </a:r>
            <a:endParaRPr lang="en-US" altLang="zh-CN" sz="2800" b="1" dirty="0" smtClean="0">
              <a:latin typeface="+mn-ea"/>
            </a:endParaRPr>
          </a:p>
          <a:p>
            <a:pPr lvl="1"/>
            <a:r>
              <a:rPr lang="zh-CN" altLang="en-US" sz="2500" b="1" dirty="0" smtClean="0">
                <a:latin typeface="+mn-ea"/>
              </a:rPr>
              <a:t>以函数为配件，相当于结合了</a:t>
            </a:r>
            <a:r>
              <a:rPr lang="en-US" altLang="zh-CN" sz="2500" b="1" dirty="0" smtClean="0">
                <a:latin typeface="+mn-ea"/>
              </a:rPr>
              <a:t>call-preceded</a:t>
            </a:r>
            <a:r>
              <a:rPr lang="zh-CN" altLang="en-US" sz="2500" b="1" dirty="0" smtClean="0">
                <a:latin typeface="+mn-ea"/>
              </a:rPr>
              <a:t>和</a:t>
            </a:r>
            <a:r>
              <a:rPr lang="en-US" altLang="zh-CN" sz="2500" b="1" dirty="0" smtClean="0">
                <a:latin typeface="+mn-ea"/>
              </a:rPr>
              <a:t>entry-point</a:t>
            </a:r>
            <a:r>
              <a:rPr lang="zh-CN" altLang="en-US" sz="2500" b="1" dirty="0" smtClean="0">
                <a:latin typeface="+mn-ea"/>
              </a:rPr>
              <a:t>两种配件的特征，符合粗粒度</a:t>
            </a:r>
            <a:r>
              <a:rPr lang="en-US" altLang="zh-CN" sz="2500" b="1" dirty="0" smtClean="0">
                <a:latin typeface="+mn-ea"/>
              </a:rPr>
              <a:t>CFI</a:t>
            </a:r>
            <a:r>
              <a:rPr lang="zh-CN" altLang="en-US" sz="2500" b="1" dirty="0" smtClean="0">
                <a:latin typeface="+mn-ea"/>
              </a:rPr>
              <a:t>对</a:t>
            </a:r>
            <a:r>
              <a:rPr lang="en-US" altLang="zh-CN" sz="2500" b="1" dirty="0" smtClean="0">
                <a:latin typeface="+mn-ea"/>
              </a:rPr>
              <a:t>ret</a:t>
            </a:r>
            <a:r>
              <a:rPr lang="zh-CN" altLang="en-US" sz="2500" b="1" dirty="0" smtClean="0">
                <a:latin typeface="+mn-ea"/>
              </a:rPr>
              <a:t>、</a:t>
            </a:r>
            <a:r>
              <a:rPr lang="en-US" altLang="zh-CN" sz="2500" b="1" dirty="0" smtClean="0">
                <a:latin typeface="+mn-ea"/>
              </a:rPr>
              <a:t>call</a:t>
            </a:r>
            <a:r>
              <a:rPr lang="zh-CN" altLang="en-US" sz="2500" b="1" dirty="0" smtClean="0">
                <a:latin typeface="+mn-ea"/>
              </a:rPr>
              <a:t>、</a:t>
            </a:r>
            <a:r>
              <a:rPr lang="en-US" altLang="zh-CN" sz="2500" b="1" dirty="0" smtClean="0">
                <a:latin typeface="+mn-ea"/>
              </a:rPr>
              <a:t>jump</a:t>
            </a:r>
            <a:r>
              <a:rPr lang="zh-CN" altLang="en-US" sz="2500" b="1" dirty="0" smtClean="0">
                <a:latin typeface="+mn-ea"/>
              </a:rPr>
              <a:t>的跳转目标的规则，因此</a:t>
            </a:r>
            <a:r>
              <a:rPr lang="en-US" altLang="zh-CN" sz="2500" b="1" dirty="0" smtClean="0">
                <a:latin typeface="+mn-ea"/>
              </a:rPr>
              <a:t>COOP</a:t>
            </a:r>
            <a:r>
              <a:rPr lang="zh-CN" altLang="en-US" sz="2500" b="1" dirty="0" smtClean="0">
                <a:latin typeface="+mn-ea"/>
              </a:rPr>
              <a:t>和</a:t>
            </a:r>
            <a:r>
              <a:rPr lang="en-US" altLang="zh-CN" sz="2500" b="1" dirty="0" smtClean="0">
                <a:latin typeface="+mn-ea"/>
              </a:rPr>
              <a:t>FOP</a:t>
            </a:r>
            <a:r>
              <a:rPr lang="zh-CN" altLang="en-US" sz="2500" b="1" dirty="0" smtClean="0">
                <a:latin typeface="+mn-ea"/>
              </a:rPr>
              <a:t>都能够绕过粗粒度</a:t>
            </a:r>
            <a:r>
              <a:rPr lang="en-US" altLang="zh-CN" sz="2500" b="1" dirty="0" smtClean="0">
                <a:latin typeface="+mn-ea"/>
              </a:rPr>
              <a:t>CFI</a:t>
            </a:r>
            <a:r>
              <a:rPr lang="zh-CN" altLang="en-US" sz="2500" b="1" dirty="0" smtClean="0">
                <a:latin typeface="+mn-ea"/>
              </a:rPr>
              <a:t>。</a:t>
            </a:r>
            <a:endParaRPr lang="en-US" altLang="zh-CN" sz="2500" b="1" dirty="0" smtClean="0">
              <a:latin typeface="+mn-ea"/>
            </a:endParaRPr>
          </a:p>
          <a:p>
            <a:pPr lvl="1"/>
            <a:r>
              <a:rPr lang="zh-CN" altLang="en-US" sz="2500" b="1" dirty="0" smtClean="0">
                <a:latin typeface="+mn-ea"/>
              </a:rPr>
              <a:t>函数指针是动态数据，在程序运行时实时赋值和变化，静态分析难以获取函数指针的具体信息，静态分析得到的</a:t>
            </a:r>
            <a:r>
              <a:rPr lang="en-US" altLang="zh-CN" sz="2500" b="1" dirty="0" smtClean="0">
                <a:latin typeface="+mn-ea"/>
              </a:rPr>
              <a:t>CFG</a:t>
            </a:r>
            <a:r>
              <a:rPr lang="zh-CN" altLang="en-US" sz="2500" b="1" dirty="0" smtClean="0">
                <a:latin typeface="+mn-ea"/>
              </a:rPr>
              <a:t>也难以限制函数指针的跳转，因此</a:t>
            </a:r>
            <a:r>
              <a:rPr lang="en-US" altLang="zh-CN" sz="2500" b="1" dirty="0" smtClean="0">
                <a:latin typeface="+mn-ea"/>
              </a:rPr>
              <a:t>COOP</a:t>
            </a:r>
            <a:r>
              <a:rPr lang="zh-CN" altLang="en-US" sz="2500" b="1" dirty="0" smtClean="0">
                <a:latin typeface="+mn-ea"/>
              </a:rPr>
              <a:t>和</a:t>
            </a:r>
            <a:r>
              <a:rPr lang="en-US" altLang="zh-CN" sz="2500" b="1" dirty="0" smtClean="0">
                <a:latin typeface="+mn-ea"/>
              </a:rPr>
              <a:t>FOP</a:t>
            </a:r>
            <a:r>
              <a:rPr lang="zh-CN" altLang="en-US" sz="2500" b="1" dirty="0" smtClean="0">
                <a:latin typeface="+mn-ea"/>
              </a:rPr>
              <a:t>也能绕过不够精确的细粒度</a:t>
            </a:r>
            <a:r>
              <a:rPr lang="en-US" altLang="zh-CN" sz="2500" b="1" dirty="0" smtClean="0">
                <a:latin typeface="+mn-ea"/>
              </a:rPr>
              <a:t>CFI</a:t>
            </a:r>
            <a:r>
              <a:rPr lang="zh-CN" altLang="en-US" sz="2500" b="1" dirty="0" smtClean="0">
                <a:latin typeface="+mn-ea"/>
              </a:rPr>
              <a:t>。</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357554" y="-1"/>
            <a:ext cx="5786446" cy="6840657"/>
          </a:xfrm>
          <a:prstGeom prst="rect">
            <a:avLst/>
          </a:prstGeom>
          <a:noFill/>
          <a:ln w="9525">
            <a:noFill/>
            <a:miter lim="800000"/>
            <a:headEnd/>
            <a:tailEnd/>
          </a:ln>
          <a:effectLst/>
        </p:spPr>
      </p:pic>
      <p:sp>
        <p:nvSpPr>
          <p:cNvPr id="3" name="内容占位符 2"/>
          <p:cNvSpPr>
            <a:spLocks noGrp="1"/>
          </p:cNvSpPr>
          <p:nvPr>
            <p:ph sz="quarter" idx="1"/>
          </p:nvPr>
        </p:nvSpPr>
        <p:spPr>
          <a:xfrm>
            <a:off x="457200" y="1600200"/>
            <a:ext cx="3186106" cy="4873752"/>
          </a:xfrm>
        </p:spPr>
        <p:txBody>
          <a:bodyPr>
            <a:normAutofit lnSpcReduction="10000"/>
          </a:bodyPr>
          <a:lstStyle/>
          <a:p>
            <a:r>
              <a:rPr lang="zh-CN" altLang="en-US" sz="2800" b="1" dirty="0" smtClean="0">
                <a:latin typeface="+mn-ea"/>
              </a:rPr>
              <a:t>从</a:t>
            </a:r>
            <a:r>
              <a:rPr lang="zh-CN" altLang="en-US" sz="2800" b="1" dirty="0" smtClean="0">
                <a:solidFill>
                  <a:srgbClr val="FF0000"/>
                </a:solidFill>
                <a:latin typeface="+mn-ea"/>
              </a:rPr>
              <a:t>异常行为检测</a:t>
            </a:r>
            <a:r>
              <a:rPr lang="zh-CN" altLang="en-US" sz="2800" b="1" dirty="0" smtClean="0">
                <a:latin typeface="+mn-ea"/>
              </a:rPr>
              <a:t>角度，代码复用攻击及防御之间的相互发展关系。</a:t>
            </a:r>
            <a:endParaRPr lang="en-US" altLang="zh-CN" sz="2800" b="1" dirty="0" smtClean="0">
              <a:latin typeface="+mn-ea"/>
            </a:endParaRPr>
          </a:p>
          <a:p>
            <a:pPr lvl="1"/>
            <a:r>
              <a:rPr lang="en-US" altLang="zh-CN" sz="2500" b="1" dirty="0" smtClean="0">
                <a:solidFill>
                  <a:srgbClr val="FF0000"/>
                </a:solidFill>
                <a:latin typeface="+mn-ea"/>
              </a:rPr>
              <a:t>CFI</a:t>
            </a:r>
          </a:p>
          <a:p>
            <a:pPr lvl="1"/>
            <a:r>
              <a:rPr lang="zh-CN" altLang="en-US" sz="2500" b="1" dirty="0" smtClean="0">
                <a:solidFill>
                  <a:srgbClr val="FF0000"/>
                </a:solidFill>
                <a:latin typeface="+mn-ea"/>
              </a:rPr>
              <a:t>粗粒度</a:t>
            </a:r>
            <a:r>
              <a:rPr lang="en-US" altLang="zh-CN" sz="2500" b="1" dirty="0" smtClean="0">
                <a:solidFill>
                  <a:srgbClr val="FF0000"/>
                </a:solidFill>
                <a:latin typeface="+mn-ea"/>
              </a:rPr>
              <a:t>CFI</a:t>
            </a:r>
          </a:p>
          <a:p>
            <a:pPr lvl="1"/>
            <a:r>
              <a:rPr lang="zh-CN" altLang="en-US" sz="2500" b="1" dirty="0" smtClean="0">
                <a:latin typeface="+mn-ea"/>
              </a:rPr>
              <a:t>绕过粗粒度</a:t>
            </a:r>
            <a:r>
              <a:rPr lang="en-US" altLang="zh-CN" sz="2500" b="1" dirty="0" smtClean="0">
                <a:latin typeface="+mn-ea"/>
              </a:rPr>
              <a:t>CFI</a:t>
            </a:r>
            <a:r>
              <a:rPr lang="zh-CN" altLang="en-US" sz="2500" b="1" dirty="0" smtClean="0">
                <a:latin typeface="+mn-ea"/>
              </a:rPr>
              <a:t>的攻击</a:t>
            </a:r>
            <a:endParaRPr lang="en-US" altLang="zh-CN" sz="2500" b="1" dirty="0" smtClean="0">
              <a:latin typeface="+mn-ea"/>
            </a:endParaRPr>
          </a:p>
          <a:p>
            <a:pPr lvl="1"/>
            <a:r>
              <a:rPr lang="zh-CN" altLang="en-US" sz="2500" b="1" dirty="0" smtClean="0">
                <a:latin typeface="+mn-ea"/>
              </a:rPr>
              <a:t>新型代码复用攻击：</a:t>
            </a:r>
            <a:r>
              <a:rPr lang="en-US" altLang="zh-CN" sz="2500" b="1" dirty="0" smtClean="0">
                <a:solidFill>
                  <a:srgbClr val="FF0000"/>
                </a:solidFill>
                <a:latin typeface="+mn-ea"/>
              </a:rPr>
              <a:t>COOP</a:t>
            </a:r>
          </a:p>
          <a:p>
            <a:pPr lvl="1"/>
            <a:r>
              <a:rPr lang="zh-CN" altLang="en-US" sz="2500" b="1" dirty="0" smtClean="0">
                <a:latin typeface="+mn-ea"/>
              </a:rPr>
              <a:t>新的防御方法：</a:t>
            </a:r>
            <a:r>
              <a:rPr lang="en-US" altLang="zh-CN" sz="2500" b="1" dirty="0" smtClean="0">
                <a:solidFill>
                  <a:srgbClr val="FF0000"/>
                </a:solidFill>
                <a:latin typeface="+mn-ea"/>
              </a:rPr>
              <a:t>CPI</a:t>
            </a:r>
          </a:p>
        </p:txBody>
      </p:sp>
      <p:sp>
        <p:nvSpPr>
          <p:cNvPr id="2" name="标题 1"/>
          <p:cNvSpPr>
            <a:spLocks noGrp="1"/>
          </p:cNvSpPr>
          <p:nvPr>
            <p:ph type="title"/>
          </p:nvPr>
        </p:nvSpPr>
        <p:spPr/>
        <p:txBody>
          <a:bodyPr>
            <a:normAutofit/>
          </a:bodyPr>
          <a:lstStyle/>
          <a:p>
            <a:r>
              <a:rPr lang="zh-CN" altLang="en-US" sz="4400" dirty="0" smtClean="0"/>
              <a:t>攻防发展脉络</a:t>
            </a:r>
            <a:endParaRPr lang="zh-CN" altLang="en-US" sz="4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的攻击示例</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环境：</a:t>
            </a:r>
            <a:r>
              <a:rPr lang="en-US" altLang="zh-CN" sz="2800" b="1" dirty="0" err="1" smtClean="0">
                <a:latin typeface="+mn-ea"/>
                <a:sym typeface="+mn-ea"/>
              </a:rPr>
              <a:t>Ubuntu</a:t>
            </a:r>
            <a:r>
              <a:rPr lang="en-US" altLang="zh-CN" sz="2800" b="1" dirty="0" smtClean="0">
                <a:latin typeface="+mn-ea"/>
                <a:sym typeface="+mn-ea"/>
              </a:rPr>
              <a:t> 16.04, 64</a:t>
            </a:r>
            <a:r>
              <a:rPr lang="zh-CN" altLang="en-US" sz="2800" b="1" dirty="0" smtClean="0">
                <a:latin typeface="+mn-ea"/>
                <a:sym typeface="+mn-ea"/>
              </a:rPr>
              <a:t>位</a:t>
            </a:r>
          </a:p>
          <a:p>
            <a:r>
              <a:rPr lang="zh-CN" altLang="en-US" sz="2800" b="1" dirty="0" smtClean="0">
                <a:latin typeface="+mn-ea"/>
              </a:rPr>
              <a:t>假设条件：</a:t>
            </a:r>
            <a:endParaRPr lang="en-US" altLang="zh-CN" sz="2800" b="1" dirty="0" smtClean="0">
              <a:latin typeface="+mn-ea"/>
            </a:endParaRPr>
          </a:p>
          <a:p>
            <a:pPr lvl="1"/>
            <a:r>
              <a:rPr lang="zh-CN" altLang="en-US" sz="2800" b="1" dirty="0" smtClean="0">
                <a:latin typeface="+mn-ea"/>
              </a:rPr>
              <a:t>已知程序的内存布局</a:t>
            </a:r>
          </a:p>
          <a:p>
            <a:pPr lvl="1"/>
            <a:r>
              <a:rPr lang="zh-CN" altLang="en-US" sz="2800" b="1" dirty="0" smtClean="0">
                <a:latin typeface="+mn-ea"/>
              </a:rPr>
              <a:t>存在一个可以对内存任意写的漏洞</a:t>
            </a:r>
          </a:p>
          <a:p>
            <a:pPr lvl="0"/>
            <a:r>
              <a:rPr lang="zh-CN" altLang="en-US" sz="2800" b="1" dirty="0" smtClean="0">
                <a:latin typeface="+mn-ea"/>
              </a:rPr>
              <a:t>本次攻击目的</a:t>
            </a:r>
          </a:p>
          <a:p>
            <a:pPr lvl="1"/>
            <a:r>
              <a:rPr lang="zh-CN" altLang="en-US" sz="2800" b="1" dirty="0" smtClean="0">
                <a:latin typeface="+mn-ea"/>
              </a:rPr>
              <a:t>执行</a:t>
            </a:r>
            <a:r>
              <a:rPr lang="en-US" altLang="zh-CN" sz="2800" b="1" dirty="0" smtClean="0">
                <a:latin typeface="+mn-ea"/>
              </a:rPr>
              <a:t>system(“/bin/</a:t>
            </a:r>
            <a:r>
              <a:rPr lang="en-US" altLang="zh-CN" sz="2800" b="1" dirty="0" err="1" smtClean="0">
                <a:latin typeface="+mn-ea"/>
              </a:rPr>
              <a:t>sh</a:t>
            </a:r>
            <a:r>
              <a:rPr lang="en-US" altLang="zh-CN" sz="2800" b="1" dirty="0" smtClean="0">
                <a:latin typeface="+mn-ea"/>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的攻击示例</a:t>
            </a:r>
            <a:endParaRPr lang="zh-CN" altLang="en-US" sz="4400" dirty="0"/>
          </a:p>
        </p:txBody>
      </p:sp>
      <p:pic>
        <p:nvPicPr>
          <p:cNvPr id="5" name="图片 4"/>
          <p:cNvPicPr>
            <a:picLocks noChangeAspect="1"/>
          </p:cNvPicPr>
          <p:nvPr/>
        </p:nvPicPr>
        <p:blipFill>
          <a:blip r:embed="rId3"/>
          <a:stretch>
            <a:fillRect/>
          </a:stretch>
        </p:blipFill>
        <p:spPr>
          <a:xfrm>
            <a:off x="142844" y="2647902"/>
            <a:ext cx="7615280" cy="2995676"/>
          </a:xfrm>
          <a:prstGeom prst="rect">
            <a:avLst/>
          </a:prstGeom>
        </p:spPr>
      </p:pic>
      <p:pic>
        <p:nvPicPr>
          <p:cNvPr id="4" name="图片 3"/>
          <p:cNvPicPr>
            <a:picLocks noChangeAspect="1"/>
          </p:cNvPicPr>
          <p:nvPr/>
        </p:nvPicPr>
        <p:blipFill>
          <a:blip r:embed="rId4"/>
          <a:stretch>
            <a:fillRect/>
          </a:stretch>
        </p:blipFill>
        <p:spPr>
          <a:xfrm>
            <a:off x="142845" y="1313607"/>
            <a:ext cx="7158310" cy="1472451"/>
          </a:xfrm>
          <a:prstGeom prst="rect">
            <a:avLst/>
          </a:prstGeom>
        </p:spPr>
      </p:pic>
      <p:pic>
        <p:nvPicPr>
          <p:cNvPr id="6" name="图片 5"/>
          <p:cNvPicPr>
            <a:picLocks noChangeAspect="1"/>
          </p:cNvPicPr>
          <p:nvPr/>
        </p:nvPicPr>
        <p:blipFill>
          <a:blip r:embed="rId5"/>
          <a:stretch>
            <a:fillRect/>
          </a:stretch>
        </p:blipFill>
        <p:spPr>
          <a:xfrm>
            <a:off x="142844" y="5453764"/>
            <a:ext cx="6079359" cy="1332822"/>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FOP</a:t>
            </a:r>
            <a:r>
              <a:rPr lang="zh-CN" altLang="en-US" sz="4400" dirty="0" smtClean="0"/>
              <a:t>的攻击示例</a:t>
            </a:r>
            <a:endParaRPr lang="zh-CN" altLang="en-US" sz="4400" dirty="0"/>
          </a:p>
        </p:txBody>
      </p:sp>
      <p:sp>
        <p:nvSpPr>
          <p:cNvPr id="3" name="内容占位符 2"/>
          <p:cNvSpPr>
            <a:spLocks noGrp="1"/>
          </p:cNvSpPr>
          <p:nvPr>
            <p:ph sz="quarter" idx="1"/>
          </p:nvPr>
        </p:nvSpPr>
        <p:spPr/>
        <p:txBody>
          <a:bodyPr>
            <a:normAutofit/>
          </a:bodyPr>
          <a:lstStyle/>
          <a:p>
            <a:endParaRPr lang="en-US" altLang="zh-CN" sz="2800" b="1" dirty="0" smtClean="0">
              <a:latin typeface="+mn-ea"/>
            </a:endParaRPr>
          </a:p>
        </p:txBody>
      </p:sp>
      <p:pic>
        <p:nvPicPr>
          <p:cNvPr id="7" name="图片 6"/>
          <p:cNvPicPr>
            <a:picLocks noChangeAspect="1"/>
          </p:cNvPicPr>
          <p:nvPr/>
        </p:nvPicPr>
        <p:blipFill>
          <a:blip r:embed="rId3"/>
          <a:stretch>
            <a:fillRect/>
          </a:stretch>
        </p:blipFill>
        <p:spPr>
          <a:xfrm>
            <a:off x="285720" y="1285860"/>
            <a:ext cx="8358246" cy="5516873"/>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介绍了</a:t>
            </a:r>
            <a:r>
              <a:rPr lang="en-US" altLang="zh-CN" sz="2800" b="1" dirty="0" smtClean="0">
                <a:solidFill>
                  <a:srgbClr val="FF0000"/>
                </a:solidFill>
                <a:latin typeface="+mn-ea"/>
              </a:rPr>
              <a:t>COOP</a:t>
            </a:r>
            <a:r>
              <a:rPr lang="zh-CN" altLang="en-US" sz="2800" b="1" dirty="0" smtClean="0">
                <a:solidFill>
                  <a:srgbClr val="FF0000"/>
                </a:solidFill>
                <a:latin typeface="+mn-ea"/>
              </a:rPr>
              <a:t>和</a:t>
            </a:r>
            <a:r>
              <a:rPr lang="en-US" altLang="zh-CN" sz="2800" b="1" dirty="0" smtClean="0">
                <a:solidFill>
                  <a:srgbClr val="FF0000"/>
                </a:solidFill>
                <a:latin typeface="+mn-ea"/>
              </a:rPr>
              <a:t>FOP</a:t>
            </a:r>
            <a:r>
              <a:rPr lang="zh-CN" altLang="en-US" sz="2800" b="1" dirty="0" smtClean="0">
                <a:latin typeface="+mn-ea"/>
              </a:rPr>
              <a:t>，以函数为配件，构造配件链进行攻击。</a:t>
            </a:r>
            <a:endParaRPr lang="en-US" altLang="zh-CN" sz="2800" b="1" dirty="0" smtClean="0">
              <a:latin typeface="+mn-ea"/>
            </a:endParaRPr>
          </a:p>
          <a:p>
            <a:r>
              <a:rPr lang="en-US" altLang="zh-CN" sz="2800" b="1" dirty="0" smtClean="0">
                <a:latin typeface="+mn-ea"/>
              </a:rPr>
              <a:t>COOP</a:t>
            </a:r>
            <a:r>
              <a:rPr lang="zh-CN" altLang="en-US" sz="2800" b="1" dirty="0" smtClean="0">
                <a:latin typeface="+mn-ea"/>
              </a:rPr>
              <a:t>和</a:t>
            </a:r>
            <a:r>
              <a:rPr lang="en-US" altLang="zh-CN" sz="2800" b="1" dirty="0" smtClean="0">
                <a:latin typeface="+mn-ea"/>
              </a:rPr>
              <a:t>FOP</a:t>
            </a:r>
            <a:r>
              <a:rPr lang="zh-CN" altLang="en-US" sz="2800" b="1" dirty="0" smtClean="0">
                <a:latin typeface="+mn-ea"/>
              </a:rPr>
              <a:t>易于构造，能够绕过粗粒度</a:t>
            </a:r>
            <a:r>
              <a:rPr lang="en-US" altLang="zh-CN" sz="2800" b="1" dirty="0" smtClean="0">
                <a:latin typeface="+mn-ea"/>
              </a:rPr>
              <a:t>CFI</a:t>
            </a:r>
            <a:r>
              <a:rPr lang="zh-CN" altLang="en-US" sz="2800" b="1" dirty="0" smtClean="0">
                <a:latin typeface="+mn-ea"/>
              </a:rPr>
              <a:t>，是一种比较优秀的代码复用攻击方法。</a:t>
            </a:r>
            <a:endParaRPr lang="zh-CN" altLang="en-US" sz="2800" b="1" dirty="0">
              <a:latin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smtClean="0">
                <a:latin typeface="+mn-ea"/>
              </a:rPr>
              <a:t>研究背景</a:t>
            </a:r>
            <a:endParaRPr lang="en-US" altLang="zh-CN" sz="3200" b="1" dirty="0" smtClean="0">
              <a:latin typeface="+mn-ea"/>
            </a:endParaRPr>
          </a:p>
          <a:p>
            <a:r>
              <a:rPr lang="zh-CN" altLang="en-US" sz="3200" b="1" dirty="0" smtClean="0">
                <a:latin typeface="+mn-ea"/>
              </a:rPr>
              <a:t>粗粒度</a:t>
            </a:r>
            <a:r>
              <a:rPr lang="en-US" altLang="zh-CN" sz="3200" b="1" dirty="0" smtClean="0">
                <a:latin typeface="+mn-ea"/>
              </a:rPr>
              <a:t>CFI</a:t>
            </a:r>
          </a:p>
          <a:p>
            <a:r>
              <a:rPr lang="zh-CN" altLang="en-US" sz="3200" b="1" dirty="0" smtClean="0">
                <a:latin typeface="+mn-ea"/>
              </a:rPr>
              <a:t>绕过粗粒度</a:t>
            </a:r>
            <a:r>
              <a:rPr lang="en-US" altLang="zh-CN" sz="3200" b="1" dirty="0" smtClean="0">
                <a:latin typeface="+mn-ea"/>
              </a:rPr>
              <a:t>CFI</a:t>
            </a:r>
            <a:r>
              <a:rPr lang="zh-CN" altLang="en-US" sz="3200" b="1" dirty="0" smtClean="0">
                <a:latin typeface="+mn-ea"/>
              </a:rPr>
              <a:t>的代码复用攻击</a:t>
            </a:r>
            <a:endParaRPr lang="en-US" altLang="zh-CN" sz="3200" b="1" dirty="0" smtClean="0">
              <a:latin typeface="+mn-ea"/>
            </a:endParaRPr>
          </a:p>
          <a:p>
            <a:r>
              <a:rPr lang="en-US" altLang="zh-CN" sz="3200" b="1" dirty="0" smtClean="0">
                <a:latin typeface="+mn-ea"/>
              </a:rPr>
              <a:t>COOP</a:t>
            </a:r>
            <a:r>
              <a:rPr lang="zh-CN" altLang="en-US" sz="3200" b="1" dirty="0" smtClean="0">
                <a:latin typeface="+mn-ea"/>
              </a:rPr>
              <a:t>和</a:t>
            </a:r>
            <a:r>
              <a:rPr lang="en-US" altLang="zh-CN" sz="3200" b="1" dirty="0" smtClean="0">
                <a:latin typeface="+mn-ea"/>
              </a:rPr>
              <a:t>FOP</a:t>
            </a:r>
          </a:p>
          <a:p>
            <a:r>
              <a:rPr lang="en-US" altLang="zh-CN" sz="3200" b="1" dirty="0" smtClean="0">
                <a:solidFill>
                  <a:srgbClr val="FF0000"/>
                </a:solidFill>
                <a:latin typeface="+mn-ea"/>
              </a:rPr>
              <a:t>JIT-ROP</a:t>
            </a:r>
          </a:p>
          <a:p>
            <a:r>
              <a:rPr lang="zh-CN" altLang="en-US" sz="3200" b="1" dirty="0" smtClean="0">
                <a:latin typeface="+mn-ea"/>
              </a:rPr>
              <a:t>不可读保护</a:t>
            </a:r>
            <a:endParaRPr lang="en-US" altLang="zh-CN" sz="3200" b="1" dirty="0" smtClean="0">
              <a:latin typeface="+mn-ea"/>
            </a:endParaRPr>
          </a:p>
          <a:p>
            <a:r>
              <a:rPr lang="en-US" altLang="zh-CN" sz="3200" b="1" dirty="0" smtClean="0">
                <a:latin typeface="+mn-ea"/>
              </a:rPr>
              <a:t>CPI</a:t>
            </a:r>
          </a:p>
          <a:p>
            <a:r>
              <a:rPr lang="zh-CN" altLang="en-US" sz="3200" b="1" dirty="0" smtClean="0">
                <a:latin typeface="+mn-ea"/>
              </a:rPr>
              <a:t>总结</a:t>
            </a:r>
            <a:endParaRPr lang="zh-CN" altLang="en-US" sz="3200" b="1" dirty="0">
              <a:latin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随机化防御方法</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ASLR</a:t>
            </a:r>
            <a:r>
              <a:rPr lang="zh-CN" altLang="en-US" sz="2800" b="1" dirty="0" smtClean="0">
                <a:latin typeface="+mn-ea"/>
              </a:rPr>
              <a:t>：对堆、栈、共享库映射等线性内存区域布局进行随机化。</a:t>
            </a:r>
            <a:r>
              <a:rPr lang="en-US" altLang="zh-CN" sz="2800" b="1" dirty="0" smtClean="0">
                <a:latin typeface="+mn-ea"/>
              </a:rPr>
              <a:t>ASLR</a:t>
            </a:r>
            <a:r>
              <a:rPr lang="zh-CN" altLang="en-US" sz="2800" b="1" dirty="0" smtClean="0">
                <a:latin typeface="+mn-ea"/>
              </a:rPr>
              <a:t>随机化的粒度很粗，同一个内存段中</a:t>
            </a:r>
            <a:r>
              <a:rPr lang="zh-CN" altLang="en-US" sz="2800" b="1" dirty="0" smtClean="0">
                <a:solidFill>
                  <a:srgbClr val="FF0000"/>
                </a:solidFill>
                <a:latin typeface="+mn-ea"/>
              </a:rPr>
              <a:t>内部相对偏移是固定的</a:t>
            </a:r>
            <a:r>
              <a:rPr lang="zh-CN" altLang="en-US" sz="2800" b="1" dirty="0" smtClean="0">
                <a:latin typeface="+mn-ea"/>
              </a:rPr>
              <a:t>。</a:t>
            </a:r>
            <a:endParaRPr lang="en-US" altLang="zh-CN" sz="2800" b="1" dirty="0" smtClean="0">
              <a:latin typeface="+mn-ea"/>
            </a:endParaRPr>
          </a:p>
          <a:p>
            <a:pPr lvl="1"/>
            <a:r>
              <a:rPr lang="zh-CN" altLang="en-US" sz="2500" b="1" dirty="0" smtClean="0">
                <a:latin typeface="+mn-ea"/>
              </a:rPr>
              <a:t>如果攻击者知道了一条指令的位置，就能够根据相对偏移，找到其他指令的地址。</a:t>
            </a:r>
            <a:endParaRPr lang="en-US" altLang="zh-CN" sz="2500" b="1" dirty="0" smtClean="0">
              <a:latin typeface="+mn-ea"/>
            </a:endParaRPr>
          </a:p>
          <a:p>
            <a:r>
              <a:rPr lang="zh-CN" altLang="en-US" sz="2800" b="1" dirty="0" smtClean="0">
                <a:solidFill>
                  <a:srgbClr val="FF0000"/>
                </a:solidFill>
                <a:latin typeface="+mn-ea"/>
              </a:rPr>
              <a:t>细粒度</a:t>
            </a:r>
            <a:r>
              <a:rPr lang="zh-CN" altLang="en-US" sz="2800" b="1" dirty="0" smtClean="0">
                <a:latin typeface="+mn-ea"/>
              </a:rPr>
              <a:t>随机化防御：提高内存空间随机化的粒度，以</a:t>
            </a:r>
            <a:r>
              <a:rPr lang="zh-CN" altLang="en-US" sz="2800" b="1" dirty="0" smtClean="0">
                <a:solidFill>
                  <a:srgbClr val="FF0000"/>
                </a:solidFill>
                <a:latin typeface="+mn-ea"/>
              </a:rPr>
              <a:t>页面、程序块甚至单条指令为单位</a:t>
            </a:r>
            <a:r>
              <a:rPr lang="zh-CN" altLang="en-US" sz="2800" b="1" dirty="0" smtClean="0">
                <a:latin typeface="+mn-ea"/>
              </a:rPr>
              <a:t>进行内存位置随机化，能够进一步提高攻击者获取配件的难度，提升系统的安全性。</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随机化防御方法</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随机化防御的实现：</a:t>
            </a:r>
            <a:endParaRPr lang="en-US" altLang="zh-CN" sz="2800" b="1" dirty="0" smtClean="0">
              <a:latin typeface="+mn-ea"/>
            </a:endParaRPr>
          </a:p>
          <a:p>
            <a:pPr lvl="1"/>
            <a:r>
              <a:rPr lang="zh-CN" altLang="en-US" sz="2500" b="1" dirty="0" smtClean="0">
                <a:latin typeface="+mn-ea"/>
              </a:rPr>
              <a:t>在程序的装载阶段，操作系统将程序的每个模块</a:t>
            </a:r>
            <a:r>
              <a:rPr lang="en-US" altLang="zh-CN" sz="2500" b="1" dirty="0" smtClean="0">
                <a:latin typeface="+mn-ea"/>
              </a:rPr>
              <a:t>(</a:t>
            </a:r>
            <a:r>
              <a:rPr lang="zh-CN" altLang="en-US" sz="2500" b="1" dirty="0" smtClean="0">
                <a:latin typeface="+mn-ea"/>
              </a:rPr>
              <a:t>例如代码段、数据段、栈、堆、代码块、单条指令等</a:t>
            </a:r>
            <a:r>
              <a:rPr lang="en-US" altLang="zh-CN" sz="2500" b="1" dirty="0" smtClean="0">
                <a:latin typeface="+mn-ea"/>
              </a:rPr>
              <a:t>)</a:t>
            </a:r>
            <a:r>
              <a:rPr lang="zh-CN" altLang="en-US" sz="2500" b="1" dirty="0" smtClean="0">
                <a:latin typeface="+mn-ea"/>
              </a:rPr>
              <a:t>的基地址进行随机化排布。</a:t>
            </a:r>
            <a:endParaRPr lang="en-US" altLang="zh-CN" sz="2500" b="1" dirty="0" smtClean="0">
              <a:latin typeface="+mn-ea"/>
            </a:endParaRPr>
          </a:p>
          <a:p>
            <a:pPr lvl="1"/>
            <a:r>
              <a:rPr lang="zh-CN" altLang="en-US" sz="2500" b="1" dirty="0" smtClean="0">
                <a:latin typeface="+mn-ea"/>
              </a:rPr>
              <a:t>攻击者无法准确获得某个配件的精确地址，因此无法构造配件链进行攻击。</a:t>
            </a:r>
            <a:endParaRPr lang="en-US" altLang="zh-CN" sz="2500" b="1" dirty="0" smtClean="0">
              <a:latin typeface="+mn-ea"/>
            </a:endParaRPr>
          </a:p>
          <a:p>
            <a:pPr lvl="1"/>
            <a:r>
              <a:rPr lang="zh-CN" altLang="en-US" sz="2500" b="1" dirty="0" smtClean="0">
                <a:solidFill>
                  <a:srgbClr val="FF0000"/>
                </a:solidFill>
                <a:latin typeface="+mn-ea"/>
              </a:rPr>
              <a:t>潜在问题</a:t>
            </a:r>
            <a:r>
              <a:rPr lang="zh-CN" altLang="en-US" sz="2500" b="1" dirty="0" smtClean="0">
                <a:latin typeface="+mn-ea"/>
              </a:rPr>
              <a:t>：只在程序加载过程进行随机化，之后的程序运行过程，内存布局保持不变。</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内存信息泄露</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latin typeface="+mn-ea"/>
              </a:rPr>
              <a:t>内存信息泄露</a:t>
            </a:r>
            <a:r>
              <a:rPr lang="zh-CN" altLang="en-US" sz="2800" b="1" dirty="0" smtClean="0">
                <a:latin typeface="+mn-ea"/>
              </a:rPr>
              <a:t>是随机化防御面临的最大难题：</a:t>
            </a:r>
            <a:endParaRPr lang="en-US" altLang="zh-CN" sz="2800" b="1" dirty="0" smtClean="0">
              <a:latin typeface="+mn-ea"/>
            </a:endParaRPr>
          </a:p>
          <a:p>
            <a:pPr lvl="1"/>
            <a:r>
              <a:rPr lang="zh-CN" altLang="en-US" sz="2500" b="1" dirty="0" smtClean="0">
                <a:latin typeface="+mn-ea"/>
              </a:rPr>
              <a:t>直接泄露：读取代码段，找到直接跳转和直接调用的目标地址，收集这些地址进行分析，就可以得出代码页的分布位置。</a:t>
            </a:r>
            <a:endParaRPr lang="en-US" altLang="zh-CN" sz="2500" b="1" dirty="0" smtClean="0">
              <a:latin typeface="+mn-ea"/>
            </a:endParaRPr>
          </a:p>
          <a:p>
            <a:pPr lvl="1"/>
            <a:r>
              <a:rPr lang="zh-CN" altLang="en-US" sz="2500" b="1" dirty="0" smtClean="0">
                <a:latin typeface="+mn-ea"/>
              </a:rPr>
              <a:t>间接泄露：读取数据段中的函数指针，虚表以及栈中返回地址等包含代码地址的数据，可以达到相同的效果。</a:t>
            </a:r>
          </a:p>
          <a:p>
            <a:r>
              <a:rPr lang="zh-CN" altLang="en-US" sz="2800" b="1" dirty="0" smtClean="0">
                <a:latin typeface="+mn-ea"/>
              </a:rPr>
              <a:t>由于随机化只在加载过程进行，攻击者可以利用内存信息泄露漏洞在程序运行阶段获取整个内存空间的信息。</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内存信息泄露</a:t>
            </a:r>
            <a:r>
              <a:rPr lang="en-US" altLang="zh-CN" sz="4400" dirty="0" smtClean="0"/>
              <a:t>+</a:t>
            </a:r>
            <a:r>
              <a:rPr lang="zh-CN" altLang="en-US" sz="4400" dirty="0" smtClean="0"/>
              <a:t>代码复用攻击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动态内存泄露与代码复用攻击结合，能够绕过现行大多数商用操作系统的防御机制。</a:t>
            </a:r>
          </a:p>
          <a:p>
            <a:pPr lvl="1"/>
            <a:r>
              <a:rPr lang="zh-CN" altLang="en-US" sz="2500" b="1" dirty="0" smtClean="0">
                <a:latin typeface="+mn-ea"/>
              </a:rPr>
              <a:t>攻击者利用内存信息泄露漏洞，结合对目标程序的预先了解，</a:t>
            </a:r>
            <a:r>
              <a:rPr lang="zh-CN" altLang="en-US" sz="2500" b="1" dirty="0" smtClean="0">
                <a:latin typeface="+mn-ea"/>
                <a:sym typeface="+mn-ea"/>
              </a:rPr>
              <a:t>对运行中的程序内存进行动态读取，</a:t>
            </a:r>
            <a:r>
              <a:rPr lang="zh-CN" altLang="en-US" sz="2500" b="1" dirty="0" smtClean="0">
                <a:latin typeface="+mn-ea"/>
              </a:rPr>
              <a:t>可以获取随机化后的内存布局，从而破解了随机化防御方法。</a:t>
            </a:r>
            <a:endParaRPr lang="en-US" altLang="zh-CN" sz="2500" b="1" dirty="0" smtClean="0">
              <a:latin typeface="+mn-ea"/>
            </a:endParaRPr>
          </a:p>
          <a:p>
            <a:pPr lvl="1"/>
            <a:r>
              <a:rPr lang="zh-CN" altLang="en-US" sz="2500" b="1" dirty="0" smtClean="0">
                <a:latin typeface="+mn-ea"/>
              </a:rPr>
              <a:t>由于程序运行过程中的内存布局保持不变，攻击者能够找到所需配件的精确内存位置，动态构造配件链进行攻击。</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JIT-ROP</a:t>
            </a:r>
            <a:r>
              <a:rPr lang="zh-CN" altLang="en-US" sz="4400" dirty="0" smtClean="0"/>
              <a:t>原理</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solidFill>
                  <a:srgbClr val="FF0000"/>
                </a:solidFill>
                <a:latin typeface="+mn-ea"/>
              </a:rPr>
              <a:t>JIT-ROP</a:t>
            </a:r>
            <a:r>
              <a:rPr lang="zh-CN" altLang="en-US" sz="2800" b="1" dirty="0" smtClean="0">
                <a:latin typeface="+mn-ea"/>
              </a:rPr>
              <a:t>（</a:t>
            </a:r>
            <a:r>
              <a:rPr lang="en-US" altLang="zh-CN" sz="2800" b="1" dirty="0" smtClean="0">
                <a:latin typeface="+mn-ea"/>
              </a:rPr>
              <a:t>Just-in-time</a:t>
            </a:r>
            <a:r>
              <a:rPr lang="zh-CN" altLang="en-US" sz="2800" b="1" dirty="0" smtClean="0">
                <a:latin typeface="+mn-ea"/>
              </a:rPr>
              <a:t> </a:t>
            </a:r>
            <a:r>
              <a:rPr lang="en-US" altLang="zh-CN" sz="2800" b="1" dirty="0" smtClean="0">
                <a:latin typeface="+mn-ea"/>
              </a:rPr>
              <a:t>code reuse</a:t>
            </a:r>
            <a:r>
              <a:rPr lang="zh-CN" altLang="en-US" sz="2800" b="1" dirty="0" smtClean="0">
                <a:latin typeface="+mn-ea"/>
              </a:rPr>
              <a:t>），是于</a:t>
            </a:r>
            <a:r>
              <a:rPr lang="en-US" altLang="zh-CN" sz="2800" b="1" dirty="0" smtClean="0">
                <a:latin typeface="+mn-ea"/>
              </a:rPr>
              <a:t>2013</a:t>
            </a:r>
            <a:r>
              <a:rPr lang="zh-CN" altLang="en-US" sz="2800" b="1" dirty="0" smtClean="0">
                <a:latin typeface="+mn-ea"/>
              </a:rPr>
              <a:t>年提出的一种代码复用攻击方法。</a:t>
            </a:r>
            <a:endParaRPr lang="en-US" altLang="zh-CN" sz="2800" b="1" dirty="0" smtClean="0">
              <a:latin typeface="+mn-ea"/>
            </a:endParaRPr>
          </a:p>
          <a:p>
            <a:pPr lvl="1"/>
            <a:r>
              <a:rPr lang="zh-CN" altLang="en-US" sz="2500" b="1" dirty="0" smtClean="0">
                <a:latin typeface="+mn-ea"/>
              </a:rPr>
              <a:t>通过实施一连串的内存信息泄露攻击，绕过内存位置随机化防御机制，迭代搜索内存空间，动态查找构造攻击所需的配件位置。</a:t>
            </a:r>
            <a:endParaRPr lang="en-US" altLang="zh-CN" sz="2500" b="1" dirty="0" smtClean="0">
              <a:latin typeface="+mn-ea"/>
            </a:endParaRPr>
          </a:p>
          <a:p>
            <a:pPr lvl="1"/>
            <a:r>
              <a:rPr lang="zh-CN" altLang="en-US" sz="2500" b="1" dirty="0" smtClean="0">
                <a:latin typeface="+mn-ea"/>
              </a:rPr>
              <a:t>可以实现自动化的</a:t>
            </a:r>
            <a:r>
              <a:rPr lang="en-US" altLang="zh-CN" sz="2500" b="1" dirty="0" smtClean="0">
                <a:latin typeface="+mn-ea"/>
              </a:rPr>
              <a:t>ROP</a:t>
            </a:r>
            <a:r>
              <a:rPr lang="zh-CN" altLang="en-US" sz="2500" b="1" dirty="0" smtClean="0">
                <a:latin typeface="+mn-ea"/>
              </a:rPr>
              <a:t>攻击，无需攻击者手工查找构造</a:t>
            </a:r>
            <a:r>
              <a:rPr lang="en-US" altLang="zh-CN" sz="2500" b="1" dirty="0" smtClean="0">
                <a:latin typeface="+mn-ea"/>
              </a:rPr>
              <a:t>ROP</a:t>
            </a:r>
            <a:r>
              <a:rPr lang="zh-CN" altLang="en-US" sz="2500" b="1" dirty="0" smtClean="0">
                <a:latin typeface="+mn-ea"/>
              </a:rPr>
              <a:t>配件链。</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smtClean="0">
                <a:latin typeface="+mn-ea"/>
              </a:rPr>
              <a:t>研究背景</a:t>
            </a:r>
            <a:endParaRPr lang="en-US" altLang="zh-CN" sz="3200" b="1" dirty="0" smtClean="0">
              <a:latin typeface="+mn-ea"/>
            </a:endParaRPr>
          </a:p>
          <a:p>
            <a:r>
              <a:rPr lang="zh-CN" altLang="en-US" sz="3200" b="1" dirty="0" smtClean="0">
                <a:solidFill>
                  <a:srgbClr val="FF0000"/>
                </a:solidFill>
                <a:latin typeface="+mn-ea"/>
              </a:rPr>
              <a:t>粗粒度</a:t>
            </a:r>
            <a:r>
              <a:rPr lang="en-US" altLang="zh-CN" sz="3200" b="1" dirty="0" smtClean="0">
                <a:solidFill>
                  <a:srgbClr val="FF0000"/>
                </a:solidFill>
                <a:latin typeface="+mn-ea"/>
              </a:rPr>
              <a:t>CFI</a:t>
            </a:r>
          </a:p>
          <a:p>
            <a:r>
              <a:rPr lang="zh-CN" altLang="en-US" sz="3200" b="1" dirty="0" smtClean="0">
                <a:latin typeface="+mn-ea"/>
              </a:rPr>
              <a:t>绕过粗粒度</a:t>
            </a:r>
            <a:r>
              <a:rPr lang="en-US" altLang="zh-CN" sz="3200" b="1" dirty="0" smtClean="0">
                <a:latin typeface="+mn-ea"/>
              </a:rPr>
              <a:t>CFI</a:t>
            </a:r>
            <a:r>
              <a:rPr lang="zh-CN" altLang="en-US" sz="3200" b="1" dirty="0" smtClean="0">
                <a:latin typeface="+mn-ea"/>
              </a:rPr>
              <a:t>的代码复用攻击</a:t>
            </a:r>
            <a:endParaRPr lang="en-US" altLang="zh-CN" sz="3200" b="1" dirty="0" smtClean="0">
              <a:latin typeface="+mn-ea"/>
            </a:endParaRPr>
          </a:p>
          <a:p>
            <a:r>
              <a:rPr lang="en-US" altLang="zh-CN" sz="3200" b="1" dirty="0" smtClean="0">
                <a:latin typeface="+mn-ea"/>
              </a:rPr>
              <a:t>COOP</a:t>
            </a:r>
            <a:r>
              <a:rPr lang="zh-CN" altLang="en-US" sz="3200" b="1" dirty="0" smtClean="0">
                <a:latin typeface="+mn-ea"/>
              </a:rPr>
              <a:t>和</a:t>
            </a:r>
            <a:r>
              <a:rPr lang="en-US" altLang="zh-CN" sz="3200" b="1" dirty="0" smtClean="0">
                <a:latin typeface="+mn-ea"/>
              </a:rPr>
              <a:t>FOP</a:t>
            </a:r>
          </a:p>
          <a:p>
            <a:r>
              <a:rPr lang="en-US" altLang="zh-CN" sz="3200" b="1" dirty="0" smtClean="0">
                <a:latin typeface="+mn-ea"/>
              </a:rPr>
              <a:t>JIT-ROP</a:t>
            </a:r>
          </a:p>
          <a:p>
            <a:r>
              <a:rPr lang="zh-CN" altLang="en-US" sz="3200" b="1" dirty="0" smtClean="0">
                <a:latin typeface="+mn-ea"/>
              </a:rPr>
              <a:t>不可读保护</a:t>
            </a:r>
            <a:endParaRPr lang="en-US" altLang="zh-CN" sz="3200" b="1" dirty="0" smtClean="0">
              <a:latin typeface="+mn-ea"/>
            </a:endParaRPr>
          </a:p>
          <a:p>
            <a:r>
              <a:rPr lang="en-US" altLang="zh-CN" sz="3200" b="1" dirty="0" smtClean="0">
                <a:latin typeface="+mn-ea"/>
              </a:rPr>
              <a:t>CPI</a:t>
            </a:r>
          </a:p>
          <a:p>
            <a:r>
              <a:rPr lang="zh-CN" altLang="en-US" sz="3200" b="1" dirty="0" smtClean="0">
                <a:latin typeface="+mn-ea"/>
              </a:rPr>
              <a:t>总结</a:t>
            </a:r>
            <a:endParaRPr lang="zh-CN" altLang="en-US" sz="3200" b="1" dirty="0">
              <a:latin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JIT-ROP</a:t>
            </a:r>
            <a:r>
              <a:rPr lang="zh-CN" altLang="en-US" sz="4400" dirty="0" smtClean="0"/>
              <a:t>攻击</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JIT-ROP</a:t>
            </a:r>
            <a:r>
              <a:rPr lang="zh-CN" altLang="en-US" sz="2800" b="1" dirty="0" smtClean="0">
                <a:latin typeface="+mn-ea"/>
              </a:rPr>
              <a:t>攻击的两个前提条件：</a:t>
            </a:r>
            <a:endParaRPr lang="en-US" altLang="zh-CN" sz="2800" b="1" dirty="0" smtClean="0">
              <a:latin typeface="+mn-ea"/>
            </a:endParaRPr>
          </a:p>
          <a:p>
            <a:pPr lvl="1"/>
            <a:r>
              <a:rPr lang="en-US" altLang="zh-CN" sz="2500" b="1" dirty="0" smtClean="0">
                <a:latin typeface="+mn-ea"/>
              </a:rPr>
              <a:t>1</a:t>
            </a:r>
            <a:r>
              <a:rPr lang="zh-CN" altLang="en-US" sz="2500" b="1" dirty="0" smtClean="0">
                <a:latin typeface="+mn-ea"/>
              </a:rPr>
              <a:t>）需要给攻击框架的接口提供一个内存泄露漏洞，以获得某个内存绝对地址中存储的值。</a:t>
            </a:r>
            <a:endParaRPr lang="en-US" altLang="zh-CN" sz="2500" b="1" dirty="0" smtClean="0">
              <a:latin typeface="+mn-ea"/>
            </a:endParaRPr>
          </a:p>
          <a:p>
            <a:pPr lvl="1"/>
            <a:r>
              <a:rPr lang="en-US" altLang="zh-CN" sz="2500" b="1" dirty="0" smtClean="0">
                <a:latin typeface="+mn-ea"/>
              </a:rPr>
              <a:t>2</a:t>
            </a:r>
            <a:r>
              <a:rPr lang="zh-CN" altLang="en-US" sz="2500" b="1" dirty="0" smtClean="0">
                <a:latin typeface="+mn-ea"/>
              </a:rPr>
              <a:t>）需要有一个可篡改的代码指针。例如，位于堆上的虚函数指针，或位于栈上的局部变量。</a:t>
            </a:r>
          </a:p>
          <a:p>
            <a:endParaRPr lang="zh-CN" altLang="en-US" sz="2800" b="1" dirty="0" smtClean="0">
              <a:latin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JIT-ROP</a:t>
            </a:r>
            <a:r>
              <a:rPr lang="zh-CN" altLang="en-US" sz="4400" dirty="0" smtClean="0"/>
              <a:t>攻击步骤</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JIT-ROP</a:t>
            </a:r>
            <a:r>
              <a:rPr lang="zh-CN" altLang="en-US" sz="2800" b="1" dirty="0" smtClean="0">
                <a:latin typeface="+mn-ea"/>
              </a:rPr>
              <a:t>攻击步骤：</a:t>
            </a:r>
          </a:p>
          <a:p>
            <a:pPr lvl="1"/>
            <a:r>
              <a:rPr lang="en-US" altLang="zh-CN" sz="2500" b="1" dirty="0" smtClean="0">
                <a:latin typeface="+mn-ea"/>
              </a:rPr>
              <a:t>1</a:t>
            </a:r>
            <a:r>
              <a:rPr lang="zh-CN" altLang="en-US" sz="2500" b="1" dirty="0" smtClean="0">
                <a:latin typeface="+mn-ea"/>
              </a:rPr>
              <a:t>）获取一个代码页：</a:t>
            </a:r>
            <a:endParaRPr lang="en-US" altLang="zh-CN" sz="2500" b="1" dirty="0" smtClean="0">
              <a:latin typeface="+mn-ea"/>
            </a:endParaRPr>
          </a:p>
          <a:p>
            <a:pPr lvl="2"/>
            <a:r>
              <a:rPr lang="zh-CN" altLang="en-US" sz="2200" b="1" dirty="0" smtClean="0">
                <a:latin typeface="+mn-ea"/>
              </a:rPr>
              <a:t>向</a:t>
            </a:r>
            <a:r>
              <a:rPr lang="en-US" altLang="zh-CN" sz="2200" b="1" dirty="0" smtClean="0">
                <a:latin typeface="+mn-ea"/>
              </a:rPr>
              <a:t>JIT-ROP</a:t>
            </a:r>
            <a:r>
              <a:rPr lang="zh-CN" altLang="en-US" sz="2200" b="1" dirty="0" smtClean="0">
                <a:latin typeface="+mn-ea"/>
              </a:rPr>
              <a:t>攻击框架接口提供一个内存泄露漏洞和一个初始代码指针。通过对该代码指针所指位置的反复读取，获取到整个</a:t>
            </a:r>
            <a:r>
              <a:rPr lang="en-US" altLang="zh-CN" sz="2200" b="1" dirty="0" smtClean="0">
                <a:latin typeface="+mn-ea"/>
              </a:rPr>
              <a:t>4KB</a:t>
            </a:r>
            <a:r>
              <a:rPr lang="zh-CN" altLang="en-US" sz="2200" b="1" dirty="0" smtClean="0">
                <a:latin typeface="+mn-ea"/>
              </a:rPr>
              <a:t>大小的代码页。</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JIT-ROP</a:t>
            </a:r>
            <a:r>
              <a:rPr lang="zh-CN" altLang="en-US" sz="4400" dirty="0" smtClean="0"/>
              <a:t>攻击步骤</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JIT-ROP</a:t>
            </a:r>
            <a:r>
              <a:rPr lang="zh-CN" altLang="en-US" sz="2800" b="1" dirty="0" smtClean="0">
                <a:latin typeface="+mn-ea"/>
              </a:rPr>
              <a:t>攻击步骤：</a:t>
            </a:r>
          </a:p>
          <a:p>
            <a:pPr lvl="1"/>
            <a:r>
              <a:rPr lang="en-US" altLang="zh-CN" sz="2500" b="1" dirty="0" smtClean="0">
                <a:latin typeface="+mn-ea"/>
              </a:rPr>
              <a:t>2</a:t>
            </a:r>
            <a:r>
              <a:rPr lang="zh-CN" altLang="en-US" sz="2500" b="1" dirty="0" smtClean="0">
                <a:latin typeface="+mn-ea"/>
              </a:rPr>
              <a:t>）获取多个代码页：</a:t>
            </a:r>
            <a:endParaRPr lang="en-US" altLang="zh-CN" sz="2500" b="1" dirty="0" smtClean="0">
              <a:latin typeface="+mn-ea"/>
            </a:endParaRPr>
          </a:p>
          <a:p>
            <a:pPr lvl="2"/>
            <a:r>
              <a:rPr lang="zh-CN" altLang="en-US" sz="2200" b="1" dirty="0" smtClean="0">
                <a:latin typeface="+mn-ea"/>
              </a:rPr>
              <a:t>实行动态代码分析技术来确认初始代码页中的间接和直接转移指令（</a:t>
            </a:r>
            <a:r>
              <a:rPr lang="en-US" altLang="zh-CN" sz="2200" b="1" dirty="0" err="1" smtClean="0">
                <a:latin typeface="+mn-ea"/>
              </a:rPr>
              <a:t>jmp</a:t>
            </a:r>
            <a:r>
              <a:rPr lang="zh-CN" altLang="en-US" sz="2200" b="1" dirty="0" smtClean="0">
                <a:latin typeface="+mn-ea"/>
              </a:rPr>
              <a:t>和</a:t>
            </a:r>
            <a:r>
              <a:rPr lang="en-US" altLang="zh-CN" sz="2200" b="1" dirty="0" smtClean="0">
                <a:latin typeface="+mn-ea"/>
              </a:rPr>
              <a:t>call</a:t>
            </a:r>
            <a:r>
              <a:rPr lang="zh-CN" altLang="en-US" sz="2200" b="1" dirty="0" smtClean="0">
                <a:latin typeface="+mn-ea"/>
              </a:rPr>
              <a:t>），利用这些跳转指令的目标地址来寻找其他代码页。</a:t>
            </a:r>
            <a:endParaRPr lang="en-US" altLang="zh-CN" sz="2200" b="1" dirty="0" smtClean="0">
              <a:latin typeface="+mn-ea"/>
            </a:endParaRPr>
          </a:p>
          <a:p>
            <a:pPr lvl="2"/>
            <a:r>
              <a:rPr lang="zh-CN" altLang="en-US" sz="2200" b="1" dirty="0" smtClean="0">
                <a:latin typeface="+mn-ea"/>
              </a:rPr>
              <a:t>如果发现某个跳转指令的目标地址不在同一个页内，则说明该目标地址对应的指令存于另外一个新的代码页。</a:t>
            </a:r>
            <a:endParaRPr lang="en-US" altLang="zh-CN" sz="2200" b="1" dirty="0" smtClean="0">
              <a:latin typeface="+mn-ea"/>
            </a:endParaRPr>
          </a:p>
          <a:p>
            <a:pPr lvl="2"/>
            <a:r>
              <a:rPr lang="zh-CN" altLang="en-US" sz="2200" b="1" dirty="0" smtClean="0">
                <a:latin typeface="+mn-ea"/>
              </a:rPr>
              <a:t>不断进行以上操作，直到找到足够数量的代码页。</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JIT-ROP</a:t>
            </a:r>
            <a:r>
              <a:rPr lang="zh-CN" altLang="en-US" sz="4400" dirty="0" smtClean="0"/>
              <a:t>攻击步骤</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JIT-ROP</a:t>
            </a:r>
            <a:r>
              <a:rPr lang="zh-CN" altLang="en-US" sz="2800" b="1" dirty="0" smtClean="0">
                <a:latin typeface="+mn-ea"/>
              </a:rPr>
              <a:t>攻击步骤：</a:t>
            </a:r>
          </a:p>
          <a:p>
            <a:pPr lvl="1"/>
            <a:r>
              <a:rPr lang="en-US" altLang="zh-CN" sz="2500" b="1" dirty="0" smtClean="0">
                <a:latin typeface="+mn-ea"/>
              </a:rPr>
              <a:t>3</a:t>
            </a:r>
            <a:r>
              <a:rPr lang="zh-CN" altLang="en-US" sz="2500" b="1" dirty="0" smtClean="0">
                <a:latin typeface="+mn-ea"/>
              </a:rPr>
              <a:t>）查找</a:t>
            </a:r>
            <a:r>
              <a:rPr lang="en-US" altLang="zh-CN" sz="2500" b="1" dirty="0" smtClean="0">
                <a:latin typeface="+mn-ea"/>
              </a:rPr>
              <a:t>API</a:t>
            </a:r>
            <a:r>
              <a:rPr lang="zh-CN" altLang="en-US" sz="2500" b="1" dirty="0" smtClean="0">
                <a:latin typeface="+mn-ea"/>
              </a:rPr>
              <a:t>函数：</a:t>
            </a:r>
            <a:endParaRPr lang="en-US" altLang="zh-CN" sz="2500" b="1" dirty="0" smtClean="0">
              <a:latin typeface="+mn-ea"/>
            </a:endParaRPr>
          </a:p>
          <a:p>
            <a:pPr lvl="2"/>
            <a:r>
              <a:rPr lang="zh-CN" altLang="en-US" sz="2200" b="1" dirty="0" smtClean="0">
                <a:latin typeface="+mn-ea"/>
              </a:rPr>
              <a:t>根据</a:t>
            </a:r>
            <a:r>
              <a:rPr lang="en-US" altLang="zh-CN" sz="2200" b="1" dirty="0" smtClean="0">
                <a:latin typeface="+mn-ea"/>
              </a:rPr>
              <a:t>API</a:t>
            </a:r>
            <a:r>
              <a:rPr lang="zh-CN" altLang="en-US" sz="2200" b="1" dirty="0" smtClean="0">
                <a:latin typeface="+mn-ea"/>
              </a:rPr>
              <a:t>函数调用操作序列的特征在第二步中找到的所有代码页中查找，寻找能够调用</a:t>
            </a:r>
            <a:r>
              <a:rPr lang="en-US" altLang="zh-CN" sz="2200" b="1" dirty="0" smtClean="0">
                <a:latin typeface="+mn-ea"/>
              </a:rPr>
              <a:t>API</a:t>
            </a:r>
            <a:r>
              <a:rPr lang="zh-CN" altLang="en-US" sz="2200" b="1" dirty="0" smtClean="0">
                <a:latin typeface="+mn-ea"/>
              </a:rPr>
              <a:t>函数的配件（如</a:t>
            </a:r>
            <a:r>
              <a:rPr lang="en-US" altLang="zh-CN" sz="2200" b="1" dirty="0" smtClean="0">
                <a:latin typeface="+mn-ea"/>
              </a:rPr>
              <a:t>call </a:t>
            </a:r>
            <a:r>
              <a:rPr lang="en-US" altLang="zh-CN" sz="2200" b="1" dirty="0" err="1" smtClean="0">
                <a:latin typeface="+mn-ea"/>
              </a:rPr>
              <a:t>api_func</a:t>
            </a:r>
            <a:r>
              <a:rPr lang="zh-CN" altLang="en-US" sz="2200" b="1" dirty="0" smtClean="0">
                <a:latin typeface="+mn-ea"/>
              </a:rPr>
              <a:t>）。</a:t>
            </a:r>
            <a:endParaRPr lang="en-US" altLang="zh-CN" sz="2200" b="1" dirty="0" smtClean="0">
              <a:latin typeface="+mn-ea"/>
            </a:endParaRPr>
          </a:p>
          <a:p>
            <a:pPr lvl="2"/>
            <a:r>
              <a:rPr lang="zh-CN" altLang="en-US" sz="2200" b="1" dirty="0" smtClean="0">
                <a:latin typeface="+mn-ea"/>
              </a:rPr>
              <a:t>然后，寻找能够向</a:t>
            </a:r>
            <a:r>
              <a:rPr lang="en-US" altLang="zh-CN" sz="2200" b="1" dirty="0" smtClean="0">
                <a:latin typeface="+mn-ea"/>
              </a:rPr>
              <a:t>API</a:t>
            </a:r>
            <a:r>
              <a:rPr lang="zh-CN" altLang="en-US" sz="2200" b="1" dirty="0" smtClean="0">
                <a:latin typeface="+mn-ea"/>
              </a:rPr>
              <a:t>函数传递参数的配件。</a:t>
            </a:r>
          </a:p>
          <a:p>
            <a:pPr lvl="1"/>
            <a:r>
              <a:rPr lang="en-US" altLang="zh-CN" sz="2500" b="1" dirty="0" smtClean="0">
                <a:latin typeface="+mn-ea"/>
              </a:rPr>
              <a:t>4</a:t>
            </a:r>
            <a:r>
              <a:rPr lang="zh-CN" altLang="en-US" sz="2500" b="1" dirty="0" smtClean="0">
                <a:latin typeface="+mn-ea"/>
              </a:rPr>
              <a:t>）查找配件地址：</a:t>
            </a:r>
            <a:endParaRPr lang="en-US" altLang="zh-CN" sz="2500" b="1" dirty="0" smtClean="0">
              <a:latin typeface="+mn-ea"/>
            </a:endParaRPr>
          </a:p>
          <a:p>
            <a:pPr lvl="2"/>
            <a:r>
              <a:rPr lang="zh-CN" altLang="en-US" sz="2200" b="1" dirty="0" smtClean="0">
                <a:latin typeface="+mn-ea"/>
              </a:rPr>
              <a:t>根据配件的功能，动态地在第二步中得到的代码页中查找可用配件的地址。</a:t>
            </a:r>
          </a:p>
          <a:p>
            <a:endParaRPr lang="zh-CN" altLang="en-US" sz="2800" b="1" dirty="0" smtClean="0">
              <a:latin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JIT-ROP</a:t>
            </a:r>
            <a:r>
              <a:rPr lang="zh-CN" altLang="en-US" sz="4400" dirty="0" smtClean="0"/>
              <a:t>攻击步骤</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JIT-ROP</a:t>
            </a:r>
            <a:r>
              <a:rPr lang="zh-CN" altLang="en-US" sz="2800" b="1" dirty="0" smtClean="0">
                <a:latin typeface="+mn-ea"/>
              </a:rPr>
              <a:t>攻击步骤：</a:t>
            </a:r>
            <a:endParaRPr lang="en-US" altLang="zh-CN" sz="2800" b="1" dirty="0" smtClean="0">
              <a:latin typeface="+mn-ea"/>
            </a:endParaRPr>
          </a:p>
          <a:p>
            <a:pPr lvl="1"/>
            <a:r>
              <a:rPr lang="en-US" altLang="zh-CN" sz="2500" b="1" dirty="0" smtClean="0">
                <a:latin typeface="+mn-ea"/>
              </a:rPr>
              <a:t>5</a:t>
            </a:r>
            <a:r>
              <a:rPr lang="zh-CN" altLang="en-US" sz="2500" b="1" dirty="0" smtClean="0">
                <a:latin typeface="+mn-ea"/>
              </a:rPr>
              <a:t>）构造配件链：</a:t>
            </a:r>
            <a:endParaRPr lang="en-US" altLang="zh-CN" sz="2500" b="1" dirty="0" smtClean="0">
              <a:latin typeface="+mn-ea"/>
            </a:endParaRPr>
          </a:p>
          <a:p>
            <a:pPr lvl="2"/>
            <a:r>
              <a:rPr lang="zh-CN" altLang="en-US" sz="2200" b="1" dirty="0" smtClean="0">
                <a:latin typeface="+mn-ea"/>
              </a:rPr>
              <a:t>根据攻击者的需求，利用找到的</a:t>
            </a:r>
            <a:r>
              <a:rPr lang="en-US" altLang="zh-CN" sz="2200" b="1" dirty="0" smtClean="0">
                <a:latin typeface="+mn-ea"/>
              </a:rPr>
              <a:t>API</a:t>
            </a:r>
            <a:r>
              <a:rPr lang="zh-CN" altLang="en-US" sz="2200" b="1" dirty="0" smtClean="0">
                <a:latin typeface="+mn-ea"/>
              </a:rPr>
              <a:t>调用和传参配件，动态构造出可用于代码复用攻击的配件链。</a:t>
            </a:r>
          </a:p>
          <a:p>
            <a:pPr lvl="1"/>
            <a:r>
              <a:rPr lang="en-US" altLang="zh-CN" sz="2500" b="1" dirty="0" smtClean="0">
                <a:latin typeface="+mn-ea"/>
              </a:rPr>
              <a:t>6</a:t>
            </a:r>
            <a:r>
              <a:rPr lang="zh-CN" altLang="en-US" sz="2500" b="1" dirty="0" smtClean="0">
                <a:latin typeface="+mn-ea"/>
              </a:rPr>
              <a:t>）攻击：</a:t>
            </a:r>
            <a:endParaRPr lang="en-US" altLang="zh-CN" sz="2500" b="1" dirty="0" smtClean="0">
              <a:latin typeface="+mn-ea"/>
            </a:endParaRPr>
          </a:p>
          <a:p>
            <a:pPr lvl="2"/>
            <a:r>
              <a:rPr lang="zh-CN" altLang="en-US" sz="2200" b="1" dirty="0" smtClean="0">
                <a:latin typeface="+mn-ea"/>
              </a:rPr>
              <a:t>装载配件链，篡改控制流，发起</a:t>
            </a:r>
            <a:r>
              <a:rPr lang="en-US" altLang="zh-CN" sz="2200" b="1" dirty="0" smtClean="0">
                <a:latin typeface="+mn-ea"/>
              </a:rPr>
              <a:t>JIT-ROP</a:t>
            </a:r>
            <a:r>
              <a:rPr lang="zh-CN" altLang="en-US" sz="2200" b="1" dirty="0" smtClean="0">
                <a:latin typeface="+mn-ea"/>
              </a:rPr>
              <a:t>攻击。</a:t>
            </a:r>
          </a:p>
          <a:p>
            <a:endParaRPr lang="zh-CN" altLang="en-US" sz="2800" b="1" dirty="0" smtClean="0">
              <a:latin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JIT-ROP</a:t>
            </a:r>
            <a:r>
              <a:rPr lang="zh-CN" altLang="en-US" sz="4400" dirty="0" smtClean="0"/>
              <a:t>分析</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mn-ea"/>
              </a:rPr>
              <a:t>JIT-ROP</a:t>
            </a:r>
            <a:r>
              <a:rPr lang="zh-CN" altLang="en-US" sz="2800" b="1" dirty="0" smtClean="0">
                <a:latin typeface="+mn-ea"/>
              </a:rPr>
              <a:t>攻击分析：</a:t>
            </a:r>
            <a:endParaRPr lang="en-US" altLang="zh-CN" sz="2800" b="1" dirty="0" smtClean="0">
              <a:latin typeface="+mn-ea"/>
            </a:endParaRPr>
          </a:p>
          <a:p>
            <a:pPr lvl="1"/>
            <a:r>
              <a:rPr lang="en-US" altLang="zh-CN" sz="2500" b="1" dirty="0" smtClean="0">
                <a:latin typeface="+mn-ea"/>
              </a:rPr>
              <a:t>JIT-ROP</a:t>
            </a:r>
            <a:r>
              <a:rPr lang="zh-CN" altLang="en-US" sz="2500" b="1" dirty="0" smtClean="0">
                <a:latin typeface="+mn-ea"/>
              </a:rPr>
              <a:t>针对的是随机化方法，能够绕过当今主流的随机化防御，如</a:t>
            </a:r>
            <a:r>
              <a:rPr lang="en-US" altLang="zh-CN" sz="2500" b="1" dirty="0" smtClean="0">
                <a:latin typeface="+mn-ea"/>
              </a:rPr>
              <a:t>ASLR</a:t>
            </a:r>
            <a:r>
              <a:rPr lang="zh-CN" altLang="en-US" sz="2500" b="1" dirty="0" smtClean="0">
                <a:latin typeface="+mn-ea"/>
              </a:rPr>
              <a:t>和细粒度随机化。</a:t>
            </a:r>
            <a:endParaRPr lang="en-US" altLang="zh-CN" sz="2500" b="1" dirty="0" smtClean="0">
              <a:latin typeface="+mn-ea"/>
            </a:endParaRPr>
          </a:p>
          <a:p>
            <a:pPr lvl="1"/>
            <a:r>
              <a:rPr lang="en-US" altLang="zh-CN" sz="2500" b="1" dirty="0" smtClean="0">
                <a:latin typeface="+mn-ea"/>
              </a:rPr>
              <a:t>JIT-ROP</a:t>
            </a:r>
            <a:r>
              <a:rPr lang="zh-CN" altLang="en-US" sz="2500" b="1" dirty="0" smtClean="0">
                <a:latin typeface="+mn-ea"/>
              </a:rPr>
              <a:t>能够自动化的构造，易于实现，方便攻击者使用。</a:t>
            </a:r>
            <a:endParaRPr lang="en-US" altLang="zh-CN" sz="2500" b="1" dirty="0" smtClean="0">
              <a:latin typeface="+mn-ea"/>
            </a:endParaRPr>
          </a:p>
          <a:p>
            <a:pPr lvl="1"/>
            <a:r>
              <a:rPr lang="en-US" altLang="zh-CN" sz="2500" b="1" dirty="0" smtClean="0">
                <a:latin typeface="+mn-ea"/>
              </a:rPr>
              <a:t>JIT-ROP</a:t>
            </a:r>
            <a:r>
              <a:rPr lang="zh-CN" altLang="en-US" sz="2500" b="1" dirty="0" smtClean="0">
                <a:latin typeface="+mn-ea"/>
              </a:rPr>
              <a:t>没有考虑对异常行为检测技术的攻击，如</a:t>
            </a:r>
            <a:r>
              <a:rPr lang="en-US" altLang="zh-CN" sz="2500" b="1" dirty="0" smtClean="0">
                <a:latin typeface="+mn-ea"/>
              </a:rPr>
              <a:t>CFI</a:t>
            </a:r>
            <a:r>
              <a:rPr lang="zh-CN" altLang="en-US" sz="2500" b="1" dirty="0" smtClean="0">
                <a:latin typeface="+mn-ea"/>
              </a:rPr>
              <a:t>等。</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latin typeface="+mn-ea"/>
              </a:rPr>
              <a:t>内存信息泄露是随机化防御方法的最大难题。</a:t>
            </a:r>
            <a:endParaRPr lang="en-US" altLang="zh-CN" sz="2800" b="1" dirty="0" smtClean="0">
              <a:solidFill>
                <a:srgbClr val="FF0000"/>
              </a:solidFill>
              <a:latin typeface="+mn-ea"/>
            </a:endParaRPr>
          </a:p>
          <a:p>
            <a:r>
              <a:rPr lang="zh-CN" altLang="en-US" sz="2800" b="1" dirty="0" smtClean="0">
                <a:latin typeface="+mn-ea"/>
              </a:rPr>
              <a:t>只要攻击者能够利用内存信息泄露漏洞，动态读取内存中的任意数据，那么攻击者就能够找到可用配件的精确位置，构造配件链进行攻击。</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smtClean="0">
                <a:latin typeface="+mn-ea"/>
              </a:rPr>
              <a:t>研究背景</a:t>
            </a:r>
            <a:endParaRPr lang="en-US" altLang="zh-CN" sz="3200" b="1" dirty="0" smtClean="0">
              <a:latin typeface="+mn-ea"/>
            </a:endParaRPr>
          </a:p>
          <a:p>
            <a:r>
              <a:rPr lang="zh-CN" altLang="en-US" sz="3200" b="1" dirty="0" smtClean="0">
                <a:latin typeface="+mn-ea"/>
              </a:rPr>
              <a:t>粗粒度</a:t>
            </a:r>
            <a:r>
              <a:rPr lang="en-US" altLang="zh-CN" sz="3200" b="1" dirty="0" smtClean="0">
                <a:latin typeface="+mn-ea"/>
              </a:rPr>
              <a:t>CFI</a:t>
            </a:r>
          </a:p>
          <a:p>
            <a:r>
              <a:rPr lang="zh-CN" altLang="en-US" sz="3200" b="1" dirty="0" smtClean="0">
                <a:latin typeface="+mn-ea"/>
              </a:rPr>
              <a:t>绕过粗粒度</a:t>
            </a:r>
            <a:r>
              <a:rPr lang="en-US" altLang="zh-CN" sz="3200" b="1" dirty="0" smtClean="0">
                <a:latin typeface="+mn-ea"/>
              </a:rPr>
              <a:t>CFI</a:t>
            </a:r>
            <a:r>
              <a:rPr lang="zh-CN" altLang="en-US" sz="3200" b="1" dirty="0" smtClean="0">
                <a:latin typeface="+mn-ea"/>
              </a:rPr>
              <a:t>的代码复用攻击</a:t>
            </a:r>
            <a:endParaRPr lang="en-US" altLang="zh-CN" sz="3200" b="1" dirty="0" smtClean="0">
              <a:latin typeface="+mn-ea"/>
            </a:endParaRPr>
          </a:p>
          <a:p>
            <a:r>
              <a:rPr lang="en-US" altLang="zh-CN" sz="3200" b="1" dirty="0" smtClean="0">
                <a:latin typeface="+mn-ea"/>
              </a:rPr>
              <a:t>COOP</a:t>
            </a:r>
            <a:r>
              <a:rPr lang="zh-CN" altLang="en-US" sz="3200" b="1" dirty="0" smtClean="0">
                <a:latin typeface="+mn-ea"/>
              </a:rPr>
              <a:t>和</a:t>
            </a:r>
            <a:r>
              <a:rPr lang="en-US" altLang="zh-CN" sz="3200" b="1" dirty="0" smtClean="0">
                <a:latin typeface="+mn-ea"/>
              </a:rPr>
              <a:t>FOP</a:t>
            </a:r>
          </a:p>
          <a:p>
            <a:r>
              <a:rPr lang="en-US" altLang="zh-CN" sz="3200" b="1" dirty="0" smtClean="0">
                <a:latin typeface="+mn-ea"/>
              </a:rPr>
              <a:t>JIT-ROP</a:t>
            </a:r>
          </a:p>
          <a:p>
            <a:r>
              <a:rPr lang="zh-CN" altLang="en-US" sz="3200" b="1" dirty="0" smtClean="0">
                <a:solidFill>
                  <a:srgbClr val="FF0000"/>
                </a:solidFill>
                <a:latin typeface="+mn-ea"/>
              </a:rPr>
              <a:t>不可读保护</a:t>
            </a:r>
            <a:endParaRPr lang="en-US" altLang="zh-CN" sz="3200" b="1" dirty="0" smtClean="0">
              <a:solidFill>
                <a:srgbClr val="FF0000"/>
              </a:solidFill>
              <a:latin typeface="+mn-ea"/>
            </a:endParaRPr>
          </a:p>
          <a:p>
            <a:r>
              <a:rPr lang="en-US" altLang="zh-CN" sz="3200" b="1" dirty="0" smtClean="0">
                <a:latin typeface="+mn-ea"/>
              </a:rPr>
              <a:t>CPI</a:t>
            </a:r>
          </a:p>
          <a:p>
            <a:r>
              <a:rPr lang="zh-CN" altLang="en-US" sz="3200" b="1" dirty="0" smtClean="0">
                <a:latin typeface="+mn-ea"/>
              </a:rPr>
              <a:t>总结</a:t>
            </a:r>
            <a:endParaRPr lang="zh-CN" altLang="en-US" sz="3200" b="1" dirty="0">
              <a:latin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代码信息泄露的本质</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内存信息泄露</a:t>
            </a:r>
            <a:r>
              <a:rPr lang="en-US" altLang="zh-CN" sz="2800" b="1" dirty="0" smtClean="0">
                <a:latin typeface="+mn-ea"/>
              </a:rPr>
              <a:t>+</a:t>
            </a:r>
            <a:r>
              <a:rPr lang="zh-CN" altLang="en-US" sz="2800" b="1" dirty="0" smtClean="0">
                <a:latin typeface="+mn-ea"/>
              </a:rPr>
              <a:t>代码复用攻击能够绕过随机化保护。</a:t>
            </a:r>
            <a:endParaRPr lang="en-US" altLang="zh-CN" sz="2800" b="1" dirty="0" smtClean="0">
              <a:latin typeface="+mn-ea"/>
            </a:endParaRPr>
          </a:p>
          <a:p>
            <a:pPr lvl="1"/>
            <a:r>
              <a:rPr lang="en-US" altLang="zh-CN" sz="2500" b="1" dirty="0" smtClean="0">
                <a:latin typeface="+mn-ea"/>
              </a:rPr>
              <a:t>JIT-ROP</a:t>
            </a:r>
            <a:r>
              <a:rPr lang="zh-CN" altLang="en-US" sz="2500" b="1" dirty="0" smtClean="0">
                <a:latin typeface="+mn-ea"/>
              </a:rPr>
              <a:t>利用内存信息泄露漏洞，读取程序代码段的内容，获得可用配件的精确内存地址，从而构造配件链进行攻击。</a:t>
            </a:r>
            <a:endParaRPr lang="en-US" altLang="zh-CN" sz="2500" b="1" dirty="0" smtClean="0">
              <a:latin typeface="+mn-ea"/>
            </a:endParaRPr>
          </a:p>
          <a:p>
            <a:r>
              <a:rPr lang="zh-CN" altLang="en-US" sz="2800" b="1" dirty="0" smtClean="0">
                <a:latin typeface="+mn-ea"/>
              </a:rPr>
              <a:t>代码信息泄露的本质原因是：</a:t>
            </a:r>
            <a:r>
              <a:rPr lang="zh-CN" altLang="en-US" sz="2800" b="1" dirty="0" smtClean="0">
                <a:solidFill>
                  <a:srgbClr val="FF0000"/>
                </a:solidFill>
                <a:latin typeface="+mn-ea"/>
              </a:rPr>
              <a:t>代码是可读的。</a:t>
            </a:r>
            <a:r>
              <a:rPr lang="zh-CN" altLang="en-US" sz="2800" b="1" dirty="0" smtClean="0">
                <a:latin typeface="+mn-ea"/>
              </a:rPr>
              <a:t>也就是说，指令被当做普通数据被用户读取。</a:t>
            </a:r>
            <a:endParaRPr lang="en-US" altLang="zh-CN" sz="2800" b="1" dirty="0" smtClean="0">
              <a:latin typeface="+mn-ea"/>
            </a:endParaRPr>
          </a:p>
          <a:p>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不可读保护的基本思想</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如果将代码段设置为</a:t>
            </a:r>
            <a:r>
              <a:rPr lang="zh-CN" altLang="en-US" sz="2800" b="1" dirty="0" smtClean="0">
                <a:solidFill>
                  <a:srgbClr val="FF0000"/>
                </a:solidFill>
                <a:latin typeface="+mn-ea"/>
              </a:rPr>
              <a:t>不可读</a:t>
            </a:r>
            <a:r>
              <a:rPr lang="zh-CN" altLang="en-US" sz="2800" b="1" dirty="0" smtClean="0">
                <a:latin typeface="+mn-ea"/>
              </a:rPr>
              <a:t>，就能够避免程序代码段的信息泄露。</a:t>
            </a:r>
            <a:endParaRPr lang="en-US" altLang="zh-CN" sz="2800" b="1" dirty="0" smtClean="0">
              <a:latin typeface="+mn-ea"/>
            </a:endParaRPr>
          </a:p>
          <a:p>
            <a:r>
              <a:rPr lang="zh-CN" altLang="en-US" sz="2800" b="1" dirty="0" smtClean="0">
                <a:latin typeface="+mn-ea"/>
              </a:rPr>
              <a:t>攻击者无法读取程序代码段的内容，自然也就无法获得可用配件的精确内存地址。</a:t>
            </a:r>
            <a:endParaRPr lang="en-US" altLang="zh-CN" sz="2800" b="1" dirty="0" smtClean="0">
              <a:latin typeface="+mn-ea"/>
            </a:endParaRPr>
          </a:p>
          <a:p>
            <a:r>
              <a:rPr lang="zh-CN" altLang="en-US" sz="2800" b="1" dirty="0" smtClean="0">
                <a:latin typeface="+mn-ea"/>
              </a:rPr>
              <a:t>因此，不可读保护与内存位置随机化防御机制相结合，可以有效的防御内存泄露攻击与代码复用攻击。</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CFI</a:t>
            </a:r>
            <a:r>
              <a:rPr lang="zh-CN" altLang="en-US" sz="4400" dirty="0" smtClean="0"/>
              <a:t>的缺点</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latin typeface="Times New Roman" pitchFamily="18" charset="0"/>
                <a:cs typeface="Times New Roman" pitchFamily="18" charset="0"/>
              </a:rPr>
              <a:t>CFI</a:t>
            </a:r>
            <a:r>
              <a:rPr lang="zh-CN" altLang="en-US" sz="2800" b="1" dirty="0" smtClean="0">
                <a:latin typeface="Times New Roman" pitchFamily="18" charset="0"/>
                <a:cs typeface="Times New Roman" pitchFamily="18" charset="0"/>
              </a:rPr>
              <a:t>是异常行为检测的代表性防御方法，具有很好的防御效果，但是也有以下缺点：</a:t>
            </a:r>
            <a:endParaRPr lang="en-US" altLang="zh-CN" sz="2800" b="1" dirty="0" smtClean="0">
              <a:latin typeface="Times New Roman" pitchFamily="18" charset="0"/>
              <a:cs typeface="Times New Roman" pitchFamily="18" charset="0"/>
            </a:endParaRPr>
          </a:p>
          <a:p>
            <a:pPr lvl="1"/>
            <a:r>
              <a:rPr lang="zh-CN" altLang="en-US" sz="2500" b="1" dirty="0" smtClean="0">
                <a:latin typeface="Times New Roman" pitchFamily="18" charset="0"/>
                <a:cs typeface="Times New Roman" pitchFamily="18" charset="0"/>
              </a:rPr>
              <a:t>实用性不高，没有被真实系统采用。</a:t>
            </a:r>
            <a:endParaRPr lang="en-US" altLang="zh-CN" sz="2500" b="1" dirty="0" smtClean="0">
              <a:latin typeface="Times New Roman" pitchFamily="18" charset="0"/>
              <a:cs typeface="Times New Roman" pitchFamily="18" charset="0"/>
            </a:endParaRPr>
          </a:p>
          <a:p>
            <a:pPr lvl="2"/>
            <a:r>
              <a:rPr lang="zh-CN" altLang="en-US" sz="2200" b="1" dirty="0" smtClean="0">
                <a:latin typeface="Times New Roman" pitchFamily="18" charset="0"/>
                <a:cs typeface="Times New Roman" pitchFamily="18" charset="0"/>
              </a:rPr>
              <a:t>实现复杂</a:t>
            </a:r>
            <a:endParaRPr lang="en-US" altLang="zh-CN" sz="2200" b="1" dirty="0" smtClean="0">
              <a:latin typeface="Times New Roman" pitchFamily="18" charset="0"/>
              <a:cs typeface="Times New Roman" pitchFamily="18" charset="0"/>
            </a:endParaRPr>
          </a:p>
          <a:p>
            <a:pPr lvl="2"/>
            <a:r>
              <a:rPr lang="zh-CN" altLang="en-US" sz="2200" b="1" dirty="0" smtClean="0">
                <a:latin typeface="Times New Roman" pitchFamily="18" charset="0"/>
                <a:cs typeface="Times New Roman" pitchFamily="18" charset="0"/>
              </a:rPr>
              <a:t>性能损耗过高</a:t>
            </a:r>
            <a:endParaRPr lang="en-US" altLang="zh-CN" sz="2200" b="1" dirty="0" smtClean="0">
              <a:latin typeface="Times New Roman" pitchFamily="18" charset="0"/>
              <a:cs typeface="Times New Roman" pitchFamily="18" charset="0"/>
            </a:endParaRPr>
          </a:p>
          <a:p>
            <a:pPr lvl="1"/>
            <a:r>
              <a:rPr lang="zh-CN" altLang="en-US" sz="2500" b="1" dirty="0" smtClean="0">
                <a:latin typeface="Times New Roman" pitchFamily="18" charset="0"/>
                <a:cs typeface="Times New Roman" pitchFamily="18" charset="0"/>
              </a:rPr>
              <a:t>依赖</a:t>
            </a:r>
            <a:r>
              <a:rPr lang="en-US" altLang="zh-CN" sz="2500" b="1" dirty="0" smtClean="0">
                <a:latin typeface="Times New Roman" pitchFamily="18" charset="0"/>
                <a:cs typeface="Times New Roman" pitchFamily="18" charset="0"/>
              </a:rPr>
              <a:t>CFG</a:t>
            </a:r>
            <a:r>
              <a:rPr lang="zh-CN" altLang="en-US" sz="2500" b="1" dirty="0" smtClean="0">
                <a:latin typeface="Times New Roman" pitchFamily="18" charset="0"/>
                <a:cs typeface="Times New Roman" pitchFamily="18" charset="0"/>
              </a:rPr>
              <a:t>（控制流图）</a:t>
            </a:r>
            <a:endParaRPr lang="en-US" altLang="zh-CN" sz="2500" b="1" dirty="0" smtClean="0">
              <a:latin typeface="Times New Roman" pitchFamily="18" charset="0"/>
              <a:cs typeface="Times New Roman" pitchFamily="18" charset="0"/>
            </a:endParaRPr>
          </a:p>
          <a:p>
            <a:pPr lvl="2"/>
            <a:r>
              <a:rPr lang="zh-CN" altLang="en-US" sz="2200" b="1" dirty="0" smtClean="0">
                <a:latin typeface="Times New Roman" pitchFamily="18" charset="0"/>
                <a:cs typeface="Times New Roman" pitchFamily="18" charset="0"/>
              </a:rPr>
              <a:t>一个完全精确的</a:t>
            </a:r>
            <a:r>
              <a:rPr lang="en-US" altLang="zh-CN" sz="2200" b="1" dirty="0" smtClean="0">
                <a:latin typeface="Times New Roman" pitchFamily="18" charset="0"/>
                <a:cs typeface="Times New Roman" pitchFamily="18" charset="0"/>
              </a:rPr>
              <a:t>CFG</a:t>
            </a:r>
            <a:r>
              <a:rPr lang="zh-CN" altLang="en-US" sz="2200" b="1" dirty="0" smtClean="0">
                <a:latin typeface="Times New Roman" pitchFamily="18" charset="0"/>
                <a:cs typeface="Times New Roman" pitchFamily="18" charset="0"/>
              </a:rPr>
              <a:t>是不可能生成的</a:t>
            </a:r>
            <a:endParaRPr lang="en-US" altLang="ja-JP" sz="2200" b="1" dirty="0" smtClean="0">
              <a:latin typeface="Times New Roman" pitchFamily="18" charset="0"/>
              <a:cs typeface="Times New Roman" pitchFamily="18" charset="0"/>
            </a:endParaRPr>
          </a:p>
          <a:p>
            <a:pPr lvl="2"/>
            <a:r>
              <a:rPr lang="zh-CN" altLang="en-US" sz="2200" b="1" dirty="0" smtClean="0">
                <a:latin typeface="Times New Roman" pitchFamily="18" charset="0"/>
                <a:cs typeface="Times New Roman" pitchFamily="18" charset="0"/>
              </a:rPr>
              <a:t>对于不违反程序</a:t>
            </a:r>
            <a:r>
              <a:rPr lang="en-US" altLang="zh-CN" sz="2200" b="1" dirty="0" smtClean="0">
                <a:latin typeface="Times New Roman" pitchFamily="18" charset="0"/>
                <a:cs typeface="Times New Roman" pitchFamily="18" charset="0"/>
              </a:rPr>
              <a:t>CFG</a:t>
            </a:r>
            <a:r>
              <a:rPr lang="zh-CN" altLang="en-US" sz="2200" b="1" dirty="0" smtClean="0">
                <a:latin typeface="Times New Roman" pitchFamily="18" charset="0"/>
                <a:cs typeface="Times New Roman" pitchFamily="18" charset="0"/>
              </a:rPr>
              <a:t>的攻击无能为力</a:t>
            </a:r>
            <a:endParaRPr lang="en-US" altLang="zh-CN" sz="22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不可读保护的原理</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latin typeface="+mn-ea"/>
              </a:rPr>
              <a:t>不可读保护</a:t>
            </a:r>
            <a:r>
              <a:rPr lang="zh-CN" altLang="en-US" sz="2800" b="1" dirty="0" smtClean="0">
                <a:latin typeface="+mn-ea"/>
              </a:rPr>
              <a:t>，于</a:t>
            </a:r>
            <a:r>
              <a:rPr lang="en-US" altLang="zh-CN" sz="2800" b="1" dirty="0" smtClean="0">
                <a:latin typeface="+mn-ea"/>
              </a:rPr>
              <a:t>2014</a:t>
            </a:r>
            <a:r>
              <a:rPr lang="zh-CN" altLang="en-US" sz="2800" b="1" dirty="0" smtClean="0">
                <a:latin typeface="+mn-ea"/>
              </a:rPr>
              <a:t>年提出。</a:t>
            </a:r>
            <a:endParaRPr lang="en-US" altLang="zh-CN" sz="2800" b="1" dirty="0" smtClean="0">
              <a:latin typeface="+mn-ea"/>
            </a:endParaRPr>
          </a:p>
          <a:p>
            <a:r>
              <a:rPr lang="zh-CN" altLang="en-US" sz="2800" b="1" dirty="0" smtClean="0">
                <a:latin typeface="+mn-ea"/>
              </a:rPr>
              <a:t>主要思想：将内存的读权限和执行权限剥离。</a:t>
            </a:r>
          </a:p>
          <a:p>
            <a:r>
              <a:rPr lang="zh-CN" altLang="en-US" sz="2800" b="1" dirty="0" smtClean="0">
                <a:latin typeface="+mn-ea"/>
              </a:rPr>
              <a:t>实现方法：对源代码进行重新编译。</a:t>
            </a:r>
            <a:endParaRPr lang="en-US" altLang="zh-CN" sz="2800" b="1" dirty="0" smtClean="0">
              <a:latin typeface="+mn-ea"/>
            </a:endParaRPr>
          </a:p>
          <a:p>
            <a:pPr lvl="1"/>
            <a:r>
              <a:rPr lang="zh-CN" altLang="en-US" sz="2500" b="1" dirty="0" smtClean="0">
                <a:latin typeface="+mn-ea"/>
              </a:rPr>
              <a:t>将代码段中的指令和数据剥离，彻底消除对代码段的数据读取操作。</a:t>
            </a:r>
            <a:endParaRPr lang="en-US" altLang="zh-CN" sz="2500" b="1" dirty="0" smtClean="0">
              <a:latin typeface="+mn-ea"/>
            </a:endParaRPr>
          </a:p>
          <a:p>
            <a:pPr lvl="1"/>
            <a:r>
              <a:rPr lang="zh-CN" altLang="en-US" sz="2500" b="1" dirty="0" smtClean="0">
                <a:latin typeface="+mn-ea"/>
                <a:sym typeface="+mn-ea"/>
              </a:rPr>
              <a:t>生成只具有执行权限的代码段，防止</a:t>
            </a:r>
            <a:r>
              <a:rPr lang="zh-CN" altLang="en-US" sz="2500" b="1" dirty="0" smtClean="0">
                <a:latin typeface="+mn-ea"/>
              </a:rPr>
              <a:t>直接代码信息泄露。</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内存页的属性</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在</a:t>
            </a:r>
            <a:r>
              <a:rPr lang="en-US" altLang="zh-CN" sz="2800" b="1" dirty="0" smtClean="0">
                <a:latin typeface="+mn-ea"/>
              </a:rPr>
              <a:t>Linux</a:t>
            </a:r>
            <a:r>
              <a:rPr lang="zh-CN" altLang="en-US" sz="2800" b="1" dirty="0" smtClean="0">
                <a:latin typeface="+mn-ea"/>
              </a:rPr>
              <a:t>系统中，内存页一共有四种属性：</a:t>
            </a:r>
            <a:endParaRPr lang="en-US" altLang="zh-CN" sz="2800" b="1" dirty="0" smtClean="0">
              <a:latin typeface="+mn-ea"/>
            </a:endParaRPr>
          </a:p>
          <a:p>
            <a:pPr lvl="1"/>
            <a:r>
              <a:rPr lang="zh-CN" altLang="en-US" sz="2500" b="1" dirty="0" smtClean="0">
                <a:latin typeface="+mn-ea"/>
              </a:rPr>
              <a:t>是否私有：</a:t>
            </a:r>
            <a:endParaRPr lang="en-US" altLang="zh-CN" sz="2500" b="1" dirty="0" smtClean="0">
              <a:latin typeface="+mn-ea"/>
            </a:endParaRPr>
          </a:p>
          <a:p>
            <a:pPr lvl="2"/>
            <a:r>
              <a:rPr lang="zh-CN" altLang="en-US" sz="2200" b="1" dirty="0" smtClean="0">
                <a:solidFill>
                  <a:srgbClr val="FF0000"/>
                </a:solidFill>
                <a:latin typeface="+mn-ea"/>
              </a:rPr>
              <a:t>私有</a:t>
            </a:r>
            <a:r>
              <a:rPr lang="en-US" altLang="zh-CN" sz="2200" b="1" dirty="0" smtClean="0">
                <a:solidFill>
                  <a:srgbClr val="FF0000"/>
                </a:solidFill>
                <a:latin typeface="+mn-ea"/>
              </a:rPr>
              <a:t>P</a:t>
            </a:r>
            <a:r>
              <a:rPr lang="zh-CN" altLang="en-US" sz="2200" b="1" dirty="0" smtClean="0">
                <a:solidFill>
                  <a:srgbClr val="FF0000"/>
                </a:solidFill>
                <a:latin typeface="+mn-ea"/>
              </a:rPr>
              <a:t>（</a:t>
            </a:r>
            <a:r>
              <a:rPr lang="en-US" altLang="zh-CN" sz="2200" b="1" dirty="0" smtClean="0">
                <a:solidFill>
                  <a:srgbClr val="FF0000"/>
                </a:solidFill>
                <a:latin typeface="+mn-ea"/>
              </a:rPr>
              <a:t>private</a:t>
            </a:r>
            <a:r>
              <a:rPr lang="zh-CN" altLang="en-US" sz="2200" b="1" dirty="0" smtClean="0">
                <a:solidFill>
                  <a:srgbClr val="FF0000"/>
                </a:solidFill>
                <a:latin typeface="+mn-ea"/>
              </a:rPr>
              <a:t>）</a:t>
            </a:r>
            <a:r>
              <a:rPr lang="zh-CN" altLang="en-US" sz="2200" b="1" dirty="0" smtClean="0">
                <a:latin typeface="+mn-ea"/>
              </a:rPr>
              <a:t>：属于一个进程的私有页面，只允许一个进程访问。如果另一个进程想要修改该页面的数据，需要将该页面拷贝一份，对拷贝页面进行修改。</a:t>
            </a:r>
            <a:endParaRPr lang="en-US" altLang="zh-CN" sz="2200" b="1" dirty="0" smtClean="0">
              <a:latin typeface="+mn-ea"/>
            </a:endParaRPr>
          </a:p>
          <a:p>
            <a:pPr lvl="2"/>
            <a:r>
              <a:rPr lang="zh-CN" altLang="en-US" sz="2200" b="1" dirty="0" smtClean="0">
                <a:solidFill>
                  <a:srgbClr val="FF0000"/>
                </a:solidFill>
                <a:latin typeface="+mn-ea"/>
              </a:rPr>
              <a:t>共享</a:t>
            </a:r>
            <a:r>
              <a:rPr lang="en-US" altLang="zh-CN" sz="2200" b="1" dirty="0" smtClean="0">
                <a:solidFill>
                  <a:srgbClr val="FF0000"/>
                </a:solidFill>
                <a:latin typeface="+mn-ea"/>
              </a:rPr>
              <a:t>S</a:t>
            </a:r>
            <a:r>
              <a:rPr lang="zh-CN" altLang="en-US" sz="2200" b="1" dirty="0" smtClean="0">
                <a:solidFill>
                  <a:srgbClr val="FF0000"/>
                </a:solidFill>
                <a:latin typeface="+mn-ea"/>
              </a:rPr>
              <a:t>（</a:t>
            </a:r>
            <a:r>
              <a:rPr lang="en-US" altLang="zh-CN" sz="2200" b="1" dirty="0" smtClean="0">
                <a:solidFill>
                  <a:srgbClr val="FF0000"/>
                </a:solidFill>
                <a:latin typeface="+mn-ea"/>
              </a:rPr>
              <a:t>shared</a:t>
            </a:r>
            <a:r>
              <a:rPr lang="zh-CN" altLang="en-US" sz="2200" b="1" dirty="0" smtClean="0">
                <a:solidFill>
                  <a:srgbClr val="FF0000"/>
                </a:solidFill>
                <a:latin typeface="+mn-ea"/>
              </a:rPr>
              <a:t>）</a:t>
            </a:r>
            <a:r>
              <a:rPr lang="zh-CN" altLang="en-US" sz="2200" b="1" dirty="0" smtClean="0">
                <a:latin typeface="+mn-ea"/>
              </a:rPr>
              <a:t>：多个进程共享一个内存页面。</a:t>
            </a:r>
            <a:endParaRPr lang="en-US" altLang="zh-CN" sz="2200" b="1" dirty="0" smtClean="0">
              <a:latin typeface="+mn-ea"/>
            </a:endParaRPr>
          </a:p>
          <a:p>
            <a:pPr lvl="1"/>
            <a:r>
              <a:rPr lang="zh-CN" altLang="en-US" sz="2500" b="1" dirty="0" smtClean="0">
                <a:solidFill>
                  <a:srgbClr val="FF0000"/>
                </a:solidFill>
                <a:latin typeface="+mn-ea"/>
              </a:rPr>
              <a:t>读</a:t>
            </a:r>
            <a:r>
              <a:rPr lang="zh-CN" altLang="en-US" sz="2500" b="1" dirty="0" smtClean="0">
                <a:latin typeface="+mn-ea"/>
              </a:rPr>
              <a:t>：用</a:t>
            </a:r>
            <a:r>
              <a:rPr lang="en-US" altLang="zh-CN" sz="2500" b="1" dirty="0" smtClean="0">
                <a:latin typeface="+mn-ea"/>
              </a:rPr>
              <a:t>R</a:t>
            </a:r>
            <a:r>
              <a:rPr lang="zh-CN" altLang="en-US" sz="2500" b="1" dirty="0" smtClean="0">
                <a:latin typeface="+mn-ea"/>
              </a:rPr>
              <a:t>表示，表示页面是否可读。</a:t>
            </a:r>
            <a:endParaRPr lang="en-US" altLang="zh-CN" sz="2500" b="1" dirty="0" smtClean="0">
              <a:latin typeface="+mn-ea"/>
            </a:endParaRPr>
          </a:p>
          <a:p>
            <a:pPr lvl="1"/>
            <a:r>
              <a:rPr lang="zh-CN" altLang="en-US" sz="2500" b="1" dirty="0" smtClean="0">
                <a:solidFill>
                  <a:srgbClr val="FF0000"/>
                </a:solidFill>
                <a:latin typeface="+mn-ea"/>
              </a:rPr>
              <a:t>写</a:t>
            </a:r>
            <a:r>
              <a:rPr lang="zh-CN" altLang="en-US" sz="2500" b="1" dirty="0" smtClean="0">
                <a:latin typeface="+mn-ea"/>
              </a:rPr>
              <a:t>：用</a:t>
            </a:r>
            <a:r>
              <a:rPr lang="en-US" altLang="zh-CN" sz="2500" b="1" dirty="0" smtClean="0">
                <a:latin typeface="+mn-ea"/>
              </a:rPr>
              <a:t>W</a:t>
            </a:r>
            <a:r>
              <a:rPr lang="zh-CN" altLang="en-US" sz="2500" b="1" dirty="0" smtClean="0">
                <a:latin typeface="+mn-ea"/>
              </a:rPr>
              <a:t>表示，表示页面是否可写。</a:t>
            </a:r>
            <a:endParaRPr lang="en-US" altLang="zh-CN" sz="2500" b="1" dirty="0" smtClean="0">
              <a:latin typeface="+mn-ea"/>
            </a:endParaRPr>
          </a:p>
          <a:p>
            <a:pPr lvl="1"/>
            <a:r>
              <a:rPr lang="zh-CN" altLang="en-US" sz="2500" b="1" dirty="0" smtClean="0">
                <a:solidFill>
                  <a:srgbClr val="FF0000"/>
                </a:solidFill>
                <a:latin typeface="+mn-ea"/>
              </a:rPr>
              <a:t>执行</a:t>
            </a:r>
            <a:r>
              <a:rPr lang="zh-CN" altLang="en-US" sz="2500" b="1" dirty="0" smtClean="0">
                <a:latin typeface="+mn-ea"/>
              </a:rPr>
              <a:t>：用</a:t>
            </a:r>
            <a:r>
              <a:rPr lang="en-US" altLang="zh-CN" sz="2500" b="1" dirty="0" smtClean="0">
                <a:latin typeface="+mn-ea"/>
              </a:rPr>
              <a:t>X</a:t>
            </a:r>
            <a:r>
              <a:rPr lang="zh-CN" altLang="en-US" sz="2500" b="1" dirty="0" smtClean="0">
                <a:latin typeface="+mn-ea"/>
              </a:rPr>
              <a:t>表示，表示页面是否可执行。</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内存页的属性</a:t>
            </a:r>
            <a:endParaRPr lang="zh-CN" altLang="en-US" sz="4400" dirty="0"/>
          </a:p>
        </p:txBody>
      </p:sp>
      <p:sp>
        <p:nvSpPr>
          <p:cNvPr id="3" name="内容占位符 2"/>
          <p:cNvSpPr>
            <a:spLocks noGrp="1"/>
          </p:cNvSpPr>
          <p:nvPr>
            <p:ph sz="quarter" idx="1"/>
          </p:nvPr>
        </p:nvSpPr>
        <p:spPr/>
        <p:txBody>
          <a:bodyPr>
            <a:normAutofit/>
          </a:bodyPr>
          <a:lstStyle/>
          <a:p>
            <a:r>
              <a:rPr lang="zh-CN" altLang="en-US" sz="2000" b="1" dirty="0" smtClean="0">
                <a:latin typeface="+mn-ea"/>
              </a:rPr>
              <a:t>在实际系统中，内存页的四个属性并不是完全解耦的。</a:t>
            </a:r>
            <a:endParaRPr lang="en-US" altLang="zh-CN" sz="2000" b="1" dirty="0" smtClean="0">
              <a:latin typeface="+mn-ea"/>
            </a:endParaRPr>
          </a:p>
          <a:p>
            <a:r>
              <a:rPr lang="zh-CN" altLang="en-US" sz="2000" b="1" dirty="0" smtClean="0">
                <a:latin typeface="+mn-ea"/>
              </a:rPr>
              <a:t>其中，字母表示私有或共享，后面</a:t>
            </a:r>
            <a:r>
              <a:rPr lang="zh-CN" altLang="en-US" sz="2000" b="1" dirty="0" smtClean="0"/>
              <a:t>的三个数字依次表示</a:t>
            </a:r>
            <a:r>
              <a:rPr lang="en-US" altLang="zh-CN" sz="2000" b="1" dirty="0" err="1" smtClean="0"/>
              <a:t>xwr</a:t>
            </a:r>
            <a:r>
              <a:rPr lang="zh-CN" altLang="en-US" sz="2000" b="1" dirty="0" smtClean="0"/>
              <a:t>。</a:t>
            </a:r>
          </a:p>
        </p:txBody>
      </p:sp>
      <p:graphicFrame>
        <p:nvGraphicFramePr>
          <p:cNvPr id="4" name="表格 3"/>
          <p:cNvGraphicFramePr>
            <a:graphicFrameLocks noGrp="1"/>
          </p:cNvGraphicFramePr>
          <p:nvPr>
            <p:extLst>
              <p:ext uri="{D42A27DB-BD31-4B8C-83A1-F6EECF244321}">
                <p14:modId xmlns:p14="http://schemas.microsoft.com/office/powerpoint/2010/main" xmlns="" val="789859875"/>
              </p:ext>
            </p:extLst>
          </p:nvPr>
        </p:nvGraphicFramePr>
        <p:xfrm>
          <a:off x="214313" y="2571744"/>
          <a:ext cx="8786843" cy="4108471"/>
        </p:xfrm>
        <a:graphic>
          <a:graphicData uri="http://schemas.openxmlformats.org/drawingml/2006/table">
            <a:tbl>
              <a:tblPr firstRow="1" firstCol="1" bandRow="1">
                <a:tableStyleId>{B301B821-A1FF-4177-AEE7-76D212191A09}</a:tableStyleId>
              </a:tblPr>
              <a:tblGrid>
                <a:gridCol w="3241028">
                  <a:extLst>
                    <a:ext uri="{9D8B030D-6E8A-4147-A177-3AD203B41FA5}">
                      <a16:colId xmlns:a16="http://schemas.microsoft.com/office/drawing/2014/main" xmlns="" val="3834214509"/>
                    </a:ext>
                  </a:extLst>
                </a:gridCol>
                <a:gridCol w="3226425">
                  <a:extLst>
                    <a:ext uri="{9D8B030D-6E8A-4147-A177-3AD203B41FA5}">
                      <a16:colId xmlns:a16="http://schemas.microsoft.com/office/drawing/2014/main" xmlns="" val="4071081969"/>
                    </a:ext>
                  </a:extLst>
                </a:gridCol>
                <a:gridCol w="2319390">
                  <a:extLst>
                    <a:ext uri="{9D8B030D-6E8A-4147-A177-3AD203B41FA5}">
                      <a16:colId xmlns:a16="http://schemas.microsoft.com/office/drawing/2014/main" xmlns="" val="2747836033"/>
                    </a:ext>
                  </a:extLst>
                </a:gridCol>
              </a:tblGrid>
              <a:tr h="412753">
                <a:tc>
                  <a:txBody>
                    <a:bodyPr/>
                    <a:lstStyle/>
                    <a:p>
                      <a:pPr marL="0" algn="ctr" rtl="0" eaLnBrk="1" latinLnBrk="0" hangingPunct="1">
                        <a:lnSpc>
                          <a:spcPct val="100000"/>
                        </a:lnSpc>
                        <a:spcAft>
                          <a:spcPts val="0"/>
                        </a:spcAft>
                      </a:pPr>
                      <a:r>
                        <a:rPr kumimoji="0" lang="zh-CN" altLang="en-US" sz="2000" b="1" kern="100" dirty="0">
                          <a:solidFill>
                            <a:schemeClr val="lt1"/>
                          </a:solidFill>
                          <a:effectLst/>
                          <a:latin typeface="Times New Roman" pitchFamily="18" charset="0"/>
                          <a:ea typeface="等线" panose="02010600030101010101" pitchFamily="2" charset="-122"/>
                          <a:cs typeface="Times New Roman" pitchFamily="18" charset="0"/>
                        </a:rPr>
                        <a:t>页面权限</a:t>
                      </a:r>
                    </a:p>
                  </a:txBody>
                  <a:tcPr marL="51573" marR="51573" marT="0" marB="0" anchor="ctr"/>
                </a:tc>
                <a:tc>
                  <a:txBody>
                    <a:bodyPr/>
                    <a:lstStyle/>
                    <a:p>
                      <a:pPr marL="0" algn="ctr" rtl="0" eaLnBrk="1" latinLnBrk="0" hangingPunct="1">
                        <a:lnSpc>
                          <a:spcPct val="100000"/>
                        </a:lnSpc>
                        <a:spcAft>
                          <a:spcPts val="0"/>
                        </a:spcAft>
                      </a:pPr>
                      <a:r>
                        <a:rPr kumimoji="0" lang="zh-CN" altLang="en-US" sz="2000" b="1" kern="100" dirty="0" smtClean="0">
                          <a:solidFill>
                            <a:schemeClr val="lt1"/>
                          </a:solidFill>
                          <a:effectLst/>
                          <a:latin typeface="Times New Roman" pitchFamily="18" charset="0"/>
                          <a:ea typeface="等线" panose="02010600030101010101" pitchFamily="2" charset="-122"/>
                          <a:cs typeface="Times New Roman" pitchFamily="18" charset="0"/>
                        </a:rPr>
                        <a:t>权限说明</a:t>
                      </a:r>
                      <a:endParaRPr kumimoji="0" lang="zh-CN" altLang="en-US" sz="2000" b="1" kern="100" dirty="0">
                        <a:solidFill>
                          <a:schemeClr val="lt1"/>
                        </a:solidFill>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ctr">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Prot</a:t>
                      </a:r>
                      <a:r>
                        <a:rPr lang="zh-CN" altLang="en-US" sz="2000" b="1" kern="100" dirty="0" smtClean="0">
                          <a:effectLst/>
                          <a:latin typeface="Times New Roman" pitchFamily="18" charset="0"/>
                          <a:ea typeface="等线" panose="02010600030101010101" pitchFamily="2" charset="-122"/>
                          <a:cs typeface="Times New Roman" pitchFamily="18" charset="0"/>
                        </a:rPr>
                        <a:t>值</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2137035325"/>
                  </a:ext>
                </a:extLst>
              </a:tr>
              <a:tr h="412753">
                <a:tc>
                  <a:txBody>
                    <a:bodyPr/>
                    <a:lstStyle/>
                    <a:p>
                      <a:pPr algn="just">
                        <a:lnSpc>
                          <a:spcPct val="100000"/>
                        </a:lnSpc>
                        <a:spcAft>
                          <a:spcPts val="0"/>
                        </a:spcAft>
                      </a:pPr>
                      <a:r>
                        <a:rPr lang="en-US" sz="2000" b="1" kern="100" dirty="0">
                          <a:solidFill>
                            <a:schemeClr val="tx1"/>
                          </a:solidFill>
                          <a:effectLst/>
                          <a:latin typeface="Times New Roman" pitchFamily="18" charset="0"/>
                          <a:cs typeface="Times New Roman" pitchFamily="18" charset="0"/>
                        </a:rPr>
                        <a:t>PAGE_NONE</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zh-CN" altLang="en-US" sz="2000" b="1" kern="100" dirty="0" smtClean="0">
                          <a:solidFill>
                            <a:schemeClr val="tx1"/>
                          </a:solidFill>
                          <a:effectLst/>
                          <a:latin typeface="Times New Roman" pitchFamily="18" charset="0"/>
                          <a:ea typeface="等线" panose="02010600030101010101" pitchFamily="2" charset="-122"/>
                          <a:cs typeface="Times New Roman" pitchFamily="18" charset="0"/>
                        </a:rPr>
                        <a:t>不可访问</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solidFill>
                            <a:schemeClr val="tx1"/>
                          </a:solidFill>
                          <a:effectLst/>
                          <a:latin typeface="Times New Roman" pitchFamily="18" charset="0"/>
                          <a:ea typeface="等线" panose="02010600030101010101" pitchFamily="2" charset="-122"/>
                          <a:cs typeface="Times New Roman" pitchFamily="18" charset="0"/>
                        </a:rPr>
                        <a:t>P000</a:t>
                      </a:r>
                      <a:r>
                        <a:rPr lang="zh-CN" altLang="en-US" sz="2000" b="1" kern="100" dirty="0" smtClean="0">
                          <a:solidFill>
                            <a:schemeClr val="tx1"/>
                          </a:solidFill>
                          <a:effectLst/>
                          <a:latin typeface="Times New Roman" pitchFamily="18" charset="0"/>
                          <a:ea typeface="等线" panose="02010600030101010101" pitchFamily="2" charset="-122"/>
                          <a:cs typeface="Times New Roman" pitchFamily="18" charset="0"/>
                        </a:rPr>
                        <a:t>、</a:t>
                      </a:r>
                      <a:r>
                        <a:rPr lang="en-US" altLang="zh-CN" sz="2000" b="1" kern="100" dirty="0" smtClean="0">
                          <a:solidFill>
                            <a:schemeClr val="tx1"/>
                          </a:solidFill>
                          <a:effectLst/>
                          <a:latin typeface="Times New Roman" pitchFamily="18" charset="0"/>
                          <a:ea typeface="等线" panose="02010600030101010101" pitchFamily="2" charset="-122"/>
                          <a:cs typeface="Times New Roman" pitchFamily="18" charset="0"/>
                        </a:rPr>
                        <a:t>S000</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3509183733"/>
                  </a:ext>
                </a:extLst>
              </a:tr>
              <a:tr h="412753">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PAGE_SHARED</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zh-CN" altLang="en-US" sz="2000" b="1" kern="100" dirty="0" smtClean="0">
                          <a:effectLst/>
                          <a:latin typeface="Times New Roman" pitchFamily="18" charset="0"/>
                          <a:ea typeface="等线" panose="02010600030101010101" pitchFamily="2" charset="-122"/>
                          <a:cs typeface="Times New Roman" pitchFamily="18" charset="0"/>
                        </a:rPr>
                        <a:t>不可执行的共享页面</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S010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S011</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2657896988"/>
                  </a:ext>
                </a:extLst>
              </a:tr>
              <a:tr h="412753">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PAGE_SHARED_EXEC</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zh-CN" altLang="en-US" sz="2000" b="1" kern="100" dirty="0" smtClean="0">
                          <a:effectLst/>
                          <a:latin typeface="Times New Roman" pitchFamily="18" charset="0"/>
                          <a:ea typeface="等线" panose="02010600030101010101" pitchFamily="2" charset="-122"/>
                          <a:cs typeface="Times New Roman" pitchFamily="18" charset="0"/>
                        </a:rPr>
                        <a:t>可执行的共享页面</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S110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S111</a:t>
                      </a:r>
                      <a:endParaRPr lang="en-US" alt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2254407950"/>
                  </a:ext>
                </a:extLst>
              </a:tr>
              <a:tr h="412753">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PAGE_COPY_NOEXEC</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zh-CN" altLang="en-US" sz="2000" b="1" kern="100" dirty="0" smtClean="0">
                          <a:effectLst/>
                          <a:latin typeface="Times New Roman" pitchFamily="18" charset="0"/>
                          <a:ea typeface="等线" panose="02010600030101010101" pitchFamily="2" charset="-122"/>
                          <a:cs typeface="Times New Roman" pitchFamily="18" charset="0"/>
                        </a:rPr>
                        <a:t>不可执行的可拷贝页面</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1312281062"/>
                  </a:ext>
                </a:extLst>
              </a:tr>
              <a:tr h="412753">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PAGE_COPY_EXEC</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zh-CN" altLang="en-US" sz="2000" b="1" kern="100" dirty="0" smtClean="0">
                          <a:effectLst/>
                          <a:latin typeface="Times New Roman" pitchFamily="18" charset="0"/>
                          <a:ea typeface="等线" panose="02010600030101010101" pitchFamily="2" charset="-122"/>
                          <a:cs typeface="Times New Roman" pitchFamily="18" charset="0"/>
                        </a:rPr>
                        <a:t>可执行的可拷贝页面</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P110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P111</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2850853470"/>
                  </a:ext>
                </a:extLst>
              </a:tr>
              <a:tr h="412753">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PAGE_COPY</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zh-CN" sz="2000" b="1" kern="100" dirty="0">
                          <a:effectLst/>
                          <a:latin typeface="Times New Roman" pitchFamily="18" charset="0"/>
                          <a:cs typeface="Times New Roman" pitchFamily="18" charset="0"/>
                        </a:rPr>
                        <a:t>等同于</a:t>
                      </a:r>
                      <a:r>
                        <a:rPr lang="en-US" sz="2000" b="1" kern="100" dirty="0">
                          <a:effectLst/>
                          <a:latin typeface="Times New Roman" pitchFamily="18" charset="0"/>
                          <a:cs typeface="Times New Roman" pitchFamily="18" charset="0"/>
                        </a:rPr>
                        <a:t>PAGE_COPY_</a:t>
                      </a:r>
                      <a:r>
                        <a:rPr lang="en-US" altLang="zh-CN" sz="2000" b="1" kern="100" dirty="0">
                          <a:effectLst/>
                          <a:latin typeface="Times New Roman" pitchFamily="18" charset="0"/>
                          <a:cs typeface="Times New Roman" pitchFamily="18" charset="0"/>
                        </a:rPr>
                        <a:t>NO</a:t>
                      </a:r>
                      <a:r>
                        <a:rPr lang="en-US" sz="2000" b="1" kern="100" dirty="0">
                          <a:effectLst/>
                          <a:latin typeface="Times New Roman" pitchFamily="18" charset="0"/>
                          <a:cs typeface="Times New Roman" pitchFamily="18" charset="0"/>
                        </a:rPr>
                        <a:t>EXEC</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P010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P011</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3277441576"/>
                  </a:ext>
                </a:extLst>
              </a:tr>
              <a:tr h="412753">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PAGE_READONLY</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zh-CN" altLang="en-US" sz="2000" b="1" kern="100" dirty="0" smtClean="0">
                          <a:effectLst/>
                          <a:latin typeface="Times New Roman" pitchFamily="18" charset="0"/>
                          <a:ea typeface="等线" panose="02010600030101010101" pitchFamily="2" charset="-122"/>
                          <a:cs typeface="Times New Roman" pitchFamily="18" charset="0"/>
                        </a:rPr>
                        <a:t>只读页面</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P001</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S001</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3393452129"/>
                  </a:ext>
                </a:extLst>
              </a:tr>
              <a:tr h="412753">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PAGE_READONLY_EXEC</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zh-CN" altLang="en-US" sz="2000" b="1" kern="100" dirty="0" smtClean="0">
                          <a:effectLst/>
                          <a:latin typeface="Times New Roman" pitchFamily="18" charset="0"/>
                          <a:ea typeface="等线" panose="02010600030101010101" pitchFamily="2" charset="-122"/>
                          <a:cs typeface="Times New Roman" pitchFamily="18" charset="0"/>
                        </a:rPr>
                        <a:t>可执行的只读页面</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P100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P101</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S100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S101</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1228076259"/>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内存页的属性</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用户可以通过</a:t>
            </a:r>
            <a:r>
              <a:rPr lang="en-US" altLang="zh-CN" sz="2800" b="1" dirty="0" err="1" smtClean="0">
                <a:latin typeface="+mn-ea"/>
              </a:rPr>
              <a:t>mmap</a:t>
            </a:r>
            <a:r>
              <a:rPr lang="zh-CN" altLang="en-US" sz="2800" b="1" dirty="0" smtClean="0">
                <a:latin typeface="+mn-ea"/>
              </a:rPr>
              <a:t>和</a:t>
            </a:r>
            <a:r>
              <a:rPr lang="en-US" altLang="zh-CN" sz="2800" b="1" dirty="0" err="1" smtClean="0">
                <a:latin typeface="+mn-ea"/>
              </a:rPr>
              <a:t>mprotect</a:t>
            </a:r>
            <a:r>
              <a:rPr lang="zh-CN" altLang="en-US" sz="2800" b="1" dirty="0" smtClean="0">
                <a:latin typeface="+mn-ea"/>
              </a:rPr>
              <a:t>来设置内存页的</a:t>
            </a:r>
            <a:r>
              <a:rPr lang="zh-CN" altLang="en-US" sz="2800" b="1" dirty="0" smtClean="0">
                <a:solidFill>
                  <a:srgbClr val="FF0000"/>
                </a:solidFill>
                <a:latin typeface="+mn-ea"/>
              </a:rPr>
              <a:t>读、写、执行</a:t>
            </a:r>
            <a:r>
              <a:rPr lang="zh-CN" altLang="en-US" sz="2800" b="1" dirty="0" smtClean="0">
                <a:latin typeface="+mn-ea"/>
              </a:rPr>
              <a:t>三种属性。</a:t>
            </a:r>
            <a:endParaRPr lang="en-US" altLang="zh-CN" sz="2800" b="1" dirty="0" smtClean="0">
              <a:latin typeface="+mn-ea"/>
            </a:endParaRPr>
          </a:p>
          <a:p>
            <a:pPr lvl="1"/>
            <a:r>
              <a:rPr lang="en-US" altLang="zh-CN" sz="2800" b="1" dirty="0" err="1" smtClean="0">
                <a:latin typeface="Times New Roman" panose="02020603050405020304" pitchFamily="18" charset="0"/>
              </a:rPr>
              <a:t>prot</a:t>
            </a:r>
            <a:r>
              <a:rPr lang="zh-CN" altLang="en-US" sz="2800" b="1" dirty="0" smtClean="0">
                <a:latin typeface="Times New Roman" panose="02020603050405020304" pitchFamily="18" charset="0"/>
              </a:rPr>
              <a:t>表示更改后的页面属性常用取值（宏定义），可以利用位或操作给指定内存区域赋予多个权限</a:t>
            </a:r>
            <a:endParaRPr lang="en-US" altLang="zh-CN" sz="2800" b="1" dirty="0" smtClean="0">
              <a:latin typeface="Times New Roman" panose="02020603050405020304" pitchFamily="18" charset="0"/>
            </a:endParaRPr>
          </a:p>
          <a:p>
            <a:pPr lvl="2"/>
            <a:r>
              <a:rPr lang="en-US" altLang="zh-CN" sz="2400" b="1" dirty="0" smtClean="0">
                <a:latin typeface="Times New Roman" panose="02020603050405020304" pitchFamily="18" charset="0"/>
              </a:rPr>
              <a:t>PROT_NONE  </a:t>
            </a:r>
            <a:r>
              <a:rPr lang="zh-CN" altLang="en-US" sz="2400" b="1" dirty="0" smtClean="0">
                <a:latin typeface="Times New Roman" panose="02020603050405020304" pitchFamily="18" charset="0"/>
              </a:rPr>
              <a:t>指定内存区域不可访问</a:t>
            </a:r>
            <a:endParaRPr lang="en-US" altLang="zh-CN" sz="2400" b="1" dirty="0" smtClean="0">
              <a:latin typeface="Times New Roman" panose="02020603050405020304" pitchFamily="18" charset="0"/>
            </a:endParaRPr>
          </a:p>
          <a:p>
            <a:pPr lvl="2"/>
            <a:r>
              <a:rPr lang="en-US" altLang="zh-CN" sz="2400" b="1" dirty="0" smtClean="0">
                <a:latin typeface="Times New Roman" panose="02020603050405020304" pitchFamily="18" charset="0"/>
              </a:rPr>
              <a:t>PROT_READ  </a:t>
            </a:r>
            <a:r>
              <a:rPr lang="zh-CN" altLang="en-US" sz="2400" b="1" dirty="0" smtClean="0">
                <a:latin typeface="Times New Roman" panose="02020603050405020304" pitchFamily="18" charset="0"/>
              </a:rPr>
              <a:t>指定内存区域可读</a:t>
            </a:r>
            <a:endParaRPr lang="en-US" altLang="zh-CN" sz="2400" b="1" dirty="0" smtClean="0">
              <a:latin typeface="Times New Roman" panose="02020603050405020304" pitchFamily="18" charset="0"/>
            </a:endParaRPr>
          </a:p>
          <a:p>
            <a:pPr lvl="2"/>
            <a:r>
              <a:rPr lang="en-US" altLang="zh-CN" sz="2400" b="1" dirty="0" smtClean="0">
                <a:latin typeface="Times New Roman" panose="02020603050405020304" pitchFamily="18" charset="0"/>
              </a:rPr>
              <a:t>PROT_WRITE </a:t>
            </a:r>
            <a:r>
              <a:rPr lang="zh-CN" altLang="en-US" sz="2400" b="1" dirty="0" smtClean="0">
                <a:latin typeface="Times New Roman" panose="02020603050405020304" pitchFamily="18" charset="0"/>
              </a:rPr>
              <a:t>指定内存区域可写</a:t>
            </a:r>
            <a:endParaRPr lang="en-US" altLang="zh-CN" sz="2400" b="1" dirty="0" smtClean="0">
              <a:latin typeface="Times New Roman" panose="02020603050405020304" pitchFamily="18" charset="0"/>
            </a:endParaRPr>
          </a:p>
          <a:p>
            <a:pPr lvl="2"/>
            <a:r>
              <a:rPr lang="en-US" altLang="zh-CN" sz="2400" b="1" dirty="0" smtClean="0">
                <a:latin typeface="Times New Roman" panose="02020603050405020304" pitchFamily="18" charset="0"/>
              </a:rPr>
              <a:t>PROT_EXEC  </a:t>
            </a:r>
            <a:r>
              <a:rPr lang="zh-CN" altLang="en-US" sz="2400" b="1" dirty="0" smtClean="0">
                <a:latin typeface="Times New Roman" panose="02020603050405020304" pitchFamily="18" charset="0"/>
              </a:rPr>
              <a:t>指定内存区域可执行</a:t>
            </a:r>
            <a:endParaRPr lang="en-US" altLang="zh-CN" sz="2400" b="1"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1"/>
          <p:cNvGrpSpPr/>
          <p:nvPr/>
        </p:nvGrpSpPr>
        <p:grpSpPr>
          <a:xfrm>
            <a:off x="203199" y="2214554"/>
            <a:ext cx="8650514" cy="4350927"/>
            <a:chOff x="752952" y="3036423"/>
            <a:chExt cx="9035822" cy="3114286"/>
          </a:xfrm>
        </p:grpSpPr>
        <p:pic>
          <p:nvPicPr>
            <p:cNvPr id="19" name="图片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2952" y="3036423"/>
              <a:ext cx="7638095" cy="3114286"/>
            </a:xfrm>
            <a:prstGeom prst="rect">
              <a:avLst/>
            </a:prstGeom>
          </p:spPr>
        </p:pic>
        <p:sp>
          <p:nvSpPr>
            <p:cNvPr id="20" name="矩形 19"/>
            <p:cNvSpPr/>
            <p:nvPr/>
          </p:nvSpPr>
          <p:spPr>
            <a:xfrm>
              <a:off x="6601300" y="3120965"/>
              <a:ext cx="3187474" cy="2234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00"/>
                  </a:solidFill>
                </a:rPr>
                <a:t>NX (No execute)</a:t>
              </a:r>
            </a:p>
            <a:p>
              <a:r>
                <a:rPr lang="en-US" altLang="zh-CN" sz="1400" b="1" dirty="0">
                  <a:solidFill>
                    <a:schemeClr val="tx1"/>
                  </a:solidFill>
                </a:rPr>
                <a:t>SOFTW3</a:t>
              </a:r>
            </a:p>
            <a:p>
              <a:r>
                <a:rPr lang="en-US" altLang="zh-CN" sz="1400" b="1" dirty="0">
                  <a:solidFill>
                    <a:schemeClr val="tx1"/>
                  </a:solidFill>
                </a:rPr>
                <a:t>SOFTW2</a:t>
              </a:r>
            </a:p>
            <a:p>
              <a:r>
                <a:rPr lang="en-US" altLang="zh-CN" sz="1400" b="1" dirty="0">
                  <a:solidFill>
                    <a:schemeClr val="tx1"/>
                  </a:solidFill>
                </a:rPr>
                <a:t>SOTFW1</a:t>
              </a:r>
            </a:p>
            <a:p>
              <a:r>
                <a:rPr lang="en-US" altLang="zh-CN" sz="1400" b="1" dirty="0">
                  <a:solidFill>
                    <a:srgbClr val="FF0000"/>
                  </a:solidFill>
                </a:rPr>
                <a:t>GLOBAL (Global TLB entry)</a:t>
              </a:r>
            </a:p>
            <a:p>
              <a:r>
                <a:rPr lang="en-US" altLang="zh-CN" sz="1400" b="1" dirty="0">
                  <a:solidFill>
                    <a:schemeClr val="tx1"/>
                  </a:solidFill>
                </a:rPr>
                <a:t>PAT (on 4KB pages)</a:t>
              </a:r>
            </a:p>
            <a:p>
              <a:r>
                <a:rPr lang="en-US" altLang="zh-CN" sz="1400" b="1" dirty="0">
                  <a:solidFill>
                    <a:schemeClr val="tx1"/>
                  </a:solidFill>
                </a:rPr>
                <a:t>PSE (4MB or 2MB page)</a:t>
              </a:r>
            </a:p>
            <a:p>
              <a:r>
                <a:rPr lang="en-US" altLang="zh-CN" sz="1400" b="1" dirty="0">
                  <a:solidFill>
                    <a:schemeClr val="tx1"/>
                  </a:solidFill>
                </a:rPr>
                <a:t>DIRTY (was written to)</a:t>
              </a:r>
            </a:p>
            <a:p>
              <a:r>
                <a:rPr lang="en-US" altLang="zh-CN" sz="1400" b="1" dirty="0">
                  <a:solidFill>
                    <a:srgbClr val="FF0000"/>
                  </a:solidFill>
                </a:rPr>
                <a:t>ACCESSED (was accessed)</a:t>
              </a:r>
            </a:p>
            <a:p>
              <a:r>
                <a:rPr lang="en-US" altLang="zh-CN" sz="1400" b="1" dirty="0">
                  <a:solidFill>
                    <a:schemeClr val="tx1"/>
                  </a:solidFill>
                </a:rPr>
                <a:t>PCD (page cache disabled)</a:t>
              </a:r>
            </a:p>
            <a:p>
              <a:r>
                <a:rPr lang="en-US" altLang="zh-CN" sz="1400" b="1" dirty="0">
                  <a:solidFill>
                    <a:schemeClr val="tx1"/>
                  </a:solidFill>
                </a:rPr>
                <a:t>PWT (page write through)</a:t>
              </a:r>
            </a:p>
            <a:p>
              <a:r>
                <a:rPr lang="en-US" altLang="zh-CN" sz="1400" b="1" dirty="0">
                  <a:solidFill>
                    <a:srgbClr val="FF0000"/>
                  </a:solidFill>
                </a:rPr>
                <a:t>USER (</a:t>
              </a:r>
              <a:r>
                <a:rPr lang="en-US" altLang="zh-CN" sz="1400" b="1" dirty="0" err="1">
                  <a:solidFill>
                    <a:srgbClr val="FF0000"/>
                  </a:solidFill>
                </a:rPr>
                <a:t>userspace</a:t>
              </a:r>
              <a:r>
                <a:rPr lang="en-US" altLang="zh-CN" sz="1400" b="1" dirty="0">
                  <a:solidFill>
                    <a:srgbClr val="FF0000"/>
                  </a:solidFill>
                </a:rPr>
                <a:t> </a:t>
              </a:r>
              <a:r>
                <a:rPr lang="en-US" altLang="zh-CN" sz="1400" b="1" dirty="0" err="1">
                  <a:solidFill>
                    <a:srgbClr val="FF0000"/>
                  </a:solidFill>
                </a:rPr>
                <a:t>addreesable</a:t>
              </a:r>
              <a:r>
                <a:rPr lang="en-US" altLang="zh-CN" sz="1400" b="1" dirty="0">
                  <a:solidFill>
                    <a:srgbClr val="FF0000"/>
                  </a:solidFill>
                </a:rPr>
                <a:t>)</a:t>
              </a:r>
            </a:p>
            <a:p>
              <a:r>
                <a:rPr lang="en-US" altLang="zh-CN" sz="1400" b="1" dirty="0">
                  <a:solidFill>
                    <a:srgbClr val="FF0000"/>
                  </a:solidFill>
                </a:rPr>
                <a:t>R/W (writeable)</a:t>
              </a:r>
            </a:p>
            <a:p>
              <a:r>
                <a:rPr lang="en-US" altLang="zh-CN" sz="1400" b="1" dirty="0">
                  <a:solidFill>
                    <a:srgbClr val="FF0000"/>
                  </a:solidFill>
                </a:rPr>
                <a:t>PRESENT (is present)</a:t>
              </a:r>
              <a:endParaRPr lang="zh-CN" altLang="en-US" sz="1400" b="1" dirty="0">
                <a:solidFill>
                  <a:srgbClr val="FF0000"/>
                </a:solidFill>
              </a:endParaRPr>
            </a:p>
          </p:txBody>
        </p:sp>
      </p:grpSp>
      <p:sp>
        <p:nvSpPr>
          <p:cNvPr id="2" name="标题 1"/>
          <p:cNvSpPr>
            <a:spLocks noGrp="1"/>
          </p:cNvSpPr>
          <p:nvPr>
            <p:ph type="title"/>
          </p:nvPr>
        </p:nvSpPr>
        <p:spPr>
          <a:xfrm>
            <a:off x="457200" y="274638"/>
            <a:ext cx="7467600" cy="1143000"/>
          </a:xfrm>
        </p:spPr>
        <p:txBody>
          <a:bodyPr vert="horz" anchor="b">
            <a:normAutofit/>
          </a:bodyPr>
          <a:lstStyle/>
          <a:p>
            <a:r>
              <a:rPr lang="zh-CN" altLang="en-US" sz="4400" dirty="0" smtClean="0"/>
              <a:t>页表的权限位</a:t>
            </a:r>
          </a:p>
        </p:txBody>
      </p:sp>
      <p:sp>
        <p:nvSpPr>
          <p:cNvPr id="3" name="内容占位符 2"/>
          <p:cNvSpPr>
            <a:spLocks noGrp="1"/>
          </p:cNvSpPr>
          <p:nvPr>
            <p:ph sz="quarter" idx="1"/>
          </p:nvPr>
        </p:nvSpPr>
        <p:spPr>
          <a:xfrm>
            <a:off x="471714" y="1600200"/>
            <a:ext cx="7859216" cy="4614882"/>
          </a:xfrm>
        </p:spPr>
        <p:txBody>
          <a:bodyPr>
            <a:normAutofit/>
          </a:bodyPr>
          <a:lstStyle/>
          <a:p>
            <a:r>
              <a:rPr lang="zh-CN" altLang="en-US" b="1" dirty="0" smtClean="0">
                <a:latin typeface="+mn-ea"/>
              </a:rPr>
              <a:t>内存页的属性是通过页表中的权限位来表示的。</a:t>
            </a:r>
            <a:endParaRPr lang="en-US" altLang="zh-CN" b="1" dirty="0" smtClean="0">
              <a:latin typeface="+mn-ea"/>
            </a:endParaRPr>
          </a:p>
        </p:txBody>
      </p:sp>
    </p:spTree>
    <p:extLst>
      <p:ext uri="{BB962C8B-B14F-4D97-AF65-F5344CB8AC3E}">
        <p14:creationId xmlns:p14="http://schemas.microsoft.com/office/powerpoint/2010/main" xmlns="" val="11490721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页表权限位的定义</a:t>
            </a:r>
            <a:endParaRPr lang="zh-CN" altLang="en-US" sz="4400" dirty="0"/>
          </a:p>
        </p:txBody>
      </p:sp>
      <p:sp>
        <p:nvSpPr>
          <p:cNvPr id="3" name="内容占位符 2"/>
          <p:cNvSpPr>
            <a:spLocks noGrp="1"/>
          </p:cNvSpPr>
          <p:nvPr>
            <p:ph sz="quarter" idx="1"/>
          </p:nvPr>
        </p:nvSpPr>
        <p:spPr/>
        <p:txBody>
          <a:bodyPr>
            <a:normAutofit lnSpcReduction="10000"/>
          </a:bodyPr>
          <a:lstStyle/>
          <a:p>
            <a:r>
              <a:rPr lang="zh-CN" altLang="en-US" sz="2800" b="1" dirty="0" smtClean="0"/>
              <a:t>在目前的</a:t>
            </a:r>
            <a:r>
              <a:rPr lang="en-US" altLang="zh-CN" sz="2800" b="1" dirty="0" smtClean="0"/>
              <a:t>x86</a:t>
            </a:r>
            <a:r>
              <a:rPr lang="zh-CN" altLang="en-US" sz="2800" b="1" dirty="0" smtClean="0"/>
              <a:t>处理器中，页表有不可执行位（</a:t>
            </a:r>
            <a:r>
              <a:rPr lang="en-US" altLang="zh-CN" sz="2800" b="1" dirty="0" smtClean="0"/>
              <a:t>NX</a:t>
            </a:r>
            <a:r>
              <a:rPr lang="zh-CN" altLang="en-US" sz="2800" b="1" dirty="0" smtClean="0"/>
              <a:t>）和写权限位（</a:t>
            </a:r>
            <a:r>
              <a:rPr lang="en-US" altLang="zh-CN" sz="2800" b="1" dirty="0" smtClean="0"/>
              <a:t>RW</a:t>
            </a:r>
            <a:r>
              <a:rPr lang="zh-CN" altLang="en-US" sz="2800" b="1" dirty="0" smtClean="0"/>
              <a:t>），但是</a:t>
            </a:r>
            <a:r>
              <a:rPr lang="zh-CN" altLang="en-US" sz="2800" b="1" dirty="0" smtClean="0">
                <a:solidFill>
                  <a:srgbClr val="FF0000"/>
                </a:solidFill>
              </a:rPr>
              <a:t>没有读权限位</a:t>
            </a:r>
            <a:r>
              <a:rPr lang="zh-CN" altLang="en-US" sz="2800" b="1" dirty="0" smtClean="0"/>
              <a:t>。</a:t>
            </a:r>
            <a:endParaRPr lang="en-US" altLang="zh-CN" sz="2800" b="1" dirty="0" smtClean="0">
              <a:latin typeface="+mn-ea"/>
            </a:endParaRPr>
          </a:p>
          <a:p>
            <a:pPr lvl="1"/>
            <a:r>
              <a:rPr lang="en-US" altLang="zh-CN" sz="2500" b="1" dirty="0" smtClean="0">
                <a:solidFill>
                  <a:srgbClr val="FF0000"/>
                </a:solidFill>
                <a:latin typeface="+mn-ea"/>
              </a:rPr>
              <a:t>NX</a:t>
            </a:r>
            <a:r>
              <a:rPr lang="zh-CN" altLang="en-US" sz="2500" b="1" dirty="0" smtClean="0">
                <a:solidFill>
                  <a:srgbClr val="FF0000"/>
                </a:solidFill>
                <a:latin typeface="+mn-ea"/>
              </a:rPr>
              <a:t>：不可执行位</a:t>
            </a:r>
            <a:r>
              <a:rPr lang="zh-CN" altLang="en-US" sz="2500" b="1" dirty="0" smtClean="0">
                <a:latin typeface="+mn-ea"/>
              </a:rPr>
              <a:t>，表示是否对应内存页可执行。</a:t>
            </a:r>
            <a:endParaRPr lang="en-US" altLang="zh-CN" sz="2500" b="1" dirty="0" smtClean="0">
              <a:latin typeface="+mn-ea"/>
            </a:endParaRPr>
          </a:p>
          <a:p>
            <a:pPr lvl="1"/>
            <a:r>
              <a:rPr lang="en-US" altLang="zh-CN" sz="2500" b="1" dirty="0" smtClean="0">
                <a:latin typeface="+mn-ea"/>
              </a:rPr>
              <a:t>global</a:t>
            </a:r>
            <a:r>
              <a:rPr lang="zh-CN" altLang="en-US" sz="2500" b="1" dirty="0" smtClean="0">
                <a:latin typeface="+mn-ea"/>
              </a:rPr>
              <a:t>：全局位，表示对应页表项是否一直保存在</a:t>
            </a:r>
            <a:r>
              <a:rPr lang="en-US" altLang="zh-CN" sz="2500" b="1" dirty="0" smtClean="0">
                <a:latin typeface="+mn-ea"/>
              </a:rPr>
              <a:t>TLB</a:t>
            </a:r>
            <a:r>
              <a:rPr lang="zh-CN" altLang="en-US" sz="2500" b="1" dirty="0" smtClean="0">
                <a:latin typeface="+mn-ea"/>
              </a:rPr>
              <a:t>中。</a:t>
            </a:r>
            <a:endParaRPr lang="en-US" altLang="zh-CN" sz="2500" b="1" dirty="0" smtClean="0">
              <a:latin typeface="+mn-ea"/>
            </a:endParaRPr>
          </a:p>
          <a:p>
            <a:pPr lvl="1"/>
            <a:r>
              <a:rPr lang="en-US" altLang="zh-CN" sz="2500" b="1" dirty="0" smtClean="0">
                <a:latin typeface="+mn-ea"/>
              </a:rPr>
              <a:t>accessed</a:t>
            </a:r>
            <a:r>
              <a:rPr lang="zh-CN" altLang="en-US" sz="2500" b="1" dirty="0" smtClean="0">
                <a:latin typeface="+mn-ea"/>
              </a:rPr>
              <a:t>：表示对应内存页是否被访问。</a:t>
            </a:r>
            <a:endParaRPr lang="en-US" altLang="en-US" sz="2500" b="1" dirty="0" smtClean="0">
              <a:latin typeface="+mn-ea"/>
            </a:endParaRPr>
          </a:p>
          <a:p>
            <a:pPr lvl="1"/>
            <a:r>
              <a:rPr lang="en-US" altLang="zh-CN" sz="2500" b="1" dirty="0" smtClean="0">
                <a:latin typeface="+mn-ea"/>
              </a:rPr>
              <a:t>user</a:t>
            </a:r>
            <a:r>
              <a:rPr lang="zh-CN" altLang="en-US" sz="2500" b="1" dirty="0" smtClean="0">
                <a:latin typeface="+mn-ea"/>
              </a:rPr>
              <a:t>：表示对应内存页是否属于用户空间。</a:t>
            </a:r>
            <a:endParaRPr lang="en-US" altLang="zh-CN" sz="2500" b="1" dirty="0" smtClean="0">
              <a:latin typeface="+mn-ea"/>
            </a:endParaRPr>
          </a:p>
          <a:p>
            <a:pPr lvl="1"/>
            <a:r>
              <a:rPr lang="en-US" altLang="zh-CN" sz="2500" b="1" dirty="0" smtClean="0">
                <a:solidFill>
                  <a:srgbClr val="FF0000"/>
                </a:solidFill>
                <a:latin typeface="+mn-ea"/>
              </a:rPr>
              <a:t>RW</a:t>
            </a:r>
            <a:r>
              <a:rPr lang="zh-CN" altLang="en-US" sz="2500" b="1" dirty="0" smtClean="0">
                <a:solidFill>
                  <a:srgbClr val="FF0000"/>
                </a:solidFill>
                <a:latin typeface="+mn-ea"/>
              </a:rPr>
              <a:t>：写权限位</a:t>
            </a:r>
            <a:r>
              <a:rPr lang="zh-CN" altLang="en-US" sz="2500" b="1" dirty="0" smtClean="0">
                <a:latin typeface="+mn-ea"/>
              </a:rPr>
              <a:t>，表示对应内存页是否可写。</a:t>
            </a:r>
            <a:endParaRPr lang="en-US" altLang="zh-CN" sz="2500" b="1" dirty="0" smtClean="0">
              <a:latin typeface="+mn-ea"/>
            </a:endParaRPr>
          </a:p>
          <a:p>
            <a:pPr lvl="1"/>
            <a:r>
              <a:rPr lang="en-US" altLang="zh-CN" sz="2500" b="1" dirty="0" smtClean="0">
                <a:solidFill>
                  <a:srgbClr val="FF0000"/>
                </a:solidFill>
                <a:latin typeface="+mn-ea"/>
              </a:rPr>
              <a:t>present</a:t>
            </a:r>
            <a:r>
              <a:rPr lang="zh-CN" altLang="en-US" sz="2500" b="1" dirty="0" smtClean="0">
                <a:solidFill>
                  <a:srgbClr val="FF0000"/>
                </a:solidFill>
                <a:latin typeface="+mn-ea"/>
              </a:rPr>
              <a:t>：存在标志位</a:t>
            </a:r>
            <a:r>
              <a:rPr lang="zh-CN" altLang="en-US" sz="2500" b="1" dirty="0" smtClean="0">
                <a:latin typeface="+mn-ea"/>
              </a:rPr>
              <a:t>，表示对应内存页是否保存在物理内存中。</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页属性和页表权限位的关系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可以发现，内存页属性和页表权限位并不是一一对应的。</a:t>
            </a:r>
            <a:endParaRPr lang="en-US" altLang="zh-CN" sz="2800" b="1" dirty="0" smtClean="0"/>
          </a:p>
          <a:p>
            <a:pPr lvl="1"/>
            <a:r>
              <a:rPr lang="zh-CN" altLang="en-US" sz="2500" b="1" dirty="0" smtClean="0"/>
              <a:t>内存页属性，</a:t>
            </a:r>
            <a:r>
              <a:rPr lang="en-US" altLang="zh-CN" sz="2500" b="1" dirty="0" smtClean="0"/>
              <a:t>4</a:t>
            </a:r>
            <a:r>
              <a:rPr lang="zh-CN" altLang="en-US" sz="2500" b="1" dirty="0" smtClean="0"/>
              <a:t>个：私有或共享、读、写、执行。</a:t>
            </a:r>
            <a:endParaRPr lang="en-US" altLang="zh-CN" sz="2500" b="1" dirty="0" smtClean="0"/>
          </a:p>
          <a:p>
            <a:pPr lvl="1"/>
            <a:r>
              <a:rPr lang="zh-CN" altLang="en-US" sz="2500" b="1" dirty="0" smtClean="0"/>
              <a:t>页表权限位，</a:t>
            </a:r>
            <a:r>
              <a:rPr lang="en-US" altLang="zh-CN" sz="2500" b="1" dirty="0" smtClean="0"/>
              <a:t>6</a:t>
            </a:r>
            <a:r>
              <a:rPr lang="zh-CN" altLang="en-US" sz="2500" b="1" dirty="0" smtClean="0"/>
              <a:t>个：</a:t>
            </a:r>
            <a:r>
              <a:rPr lang="en-US" altLang="zh-CN" sz="2500" b="1" dirty="0" smtClean="0"/>
              <a:t>NX</a:t>
            </a:r>
            <a:r>
              <a:rPr lang="zh-CN" altLang="en-US" sz="2500" b="1" dirty="0" smtClean="0"/>
              <a:t>，</a:t>
            </a:r>
            <a:r>
              <a:rPr lang="en-US" altLang="zh-CN" sz="2500" b="1" dirty="0" smtClean="0"/>
              <a:t>global</a:t>
            </a:r>
            <a:r>
              <a:rPr lang="zh-CN" altLang="en-US" sz="2500" b="1" dirty="0" smtClean="0"/>
              <a:t>，</a:t>
            </a:r>
            <a:r>
              <a:rPr lang="en-US" altLang="zh-CN" sz="2500" b="1" dirty="0" smtClean="0"/>
              <a:t>accessed</a:t>
            </a:r>
            <a:r>
              <a:rPr lang="zh-CN" altLang="en-US" sz="2500" b="1" dirty="0" smtClean="0"/>
              <a:t>，</a:t>
            </a:r>
            <a:r>
              <a:rPr lang="en-US" altLang="zh-CN" sz="2500" b="1" dirty="0" smtClean="0"/>
              <a:t>user</a:t>
            </a:r>
            <a:r>
              <a:rPr lang="zh-CN" altLang="en-US" sz="2500" b="1" dirty="0" smtClean="0"/>
              <a:t>，</a:t>
            </a:r>
            <a:r>
              <a:rPr lang="en-US" altLang="zh-CN" sz="2500" b="1" dirty="0" smtClean="0"/>
              <a:t>RW</a:t>
            </a:r>
            <a:r>
              <a:rPr lang="zh-CN" altLang="en-US" sz="2500" b="1" dirty="0" smtClean="0"/>
              <a:t>，</a:t>
            </a:r>
            <a:r>
              <a:rPr lang="en-US" altLang="zh-CN" sz="2500" b="1" dirty="0" smtClean="0"/>
              <a:t>present</a:t>
            </a:r>
            <a:r>
              <a:rPr lang="zh-CN" altLang="en-US" sz="2500" b="1" dirty="0" smtClean="0"/>
              <a:t>。</a:t>
            </a:r>
            <a:endParaRPr lang="en-US" altLang="zh-CN" sz="2500" b="1" dirty="0" smtClean="0"/>
          </a:p>
          <a:p>
            <a:r>
              <a:rPr lang="zh-CN" altLang="en-US" sz="2800" b="1" dirty="0" smtClean="0"/>
              <a:t>在实际系统中，使用多个页表权限位的组合来实现内存页属性的定义。</a:t>
            </a:r>
            <a:endParaRPr lang="en-US" altLang="zh-CN" sz="2800" b="1"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vert="horz" anchor="b">
            <a:normAutofit/>
          </a:bodyPr>
          <a:lstStyle/>
          <a:p>
            <a:r>
              <a:rPr lang="zh-CN" altLang="en-US" sz="4400" dirty="0" smtClean="0"/>
              <a:t>页属性和页表权限位的关系</a:t>
            </a:r>
            <a:endParaRPr lang="zh-CN" altLang="en-US" sz="4400" dirty="0"/>
          </a:p>
        </p:txBody>
      </p:sp>
      <p:sp>
        <p:nvSpPr>
          <p:cNvPr id="3" name="内容占位符 2"/>
          <p:cNvSpPr>
            <a:spLocks noGrp="1"/>
          </p:cNvSpPr>
          <p:nvPr>
            <p:ph sz="quarter" idx="1"/>
          </p:nvPr>
        </p:nvSpPr>
        <p:spPr>
          <a:xfrm>
            <a:off x="457200" y="1357298"/>
            <a:ext cx="7859216" cy="4614882"/>
          </a:xfrm>
        </p:spPr>
        <p:txBody>
          <a:bodyPr>
            <a:normAutofit/>
          </a:bodyPr>
          <a:lstStyle/>
          <a:p>
            <a:r>
              <a:rPr lang="zh-CN" altLang="en-US" sz="2000" b="1" dirty="0" smtClean="0">
                <a:latin typeface="+mn-ea"/>
              </a:rPr>
              <a:t>字母</a:t>
            </a:r>
            <a:r>
              <a:rPr lang="en-US" altLang="zh-CN" sz="2000" b="1" dirty="0" smtClean="0">
                <a:latin typeface="+mn-ea"/>
              </a:rPr>
              <a:t>PS</a:t>
            </a:r>
            <a:r>
              <a:rPr lang="zh-CN" altLang="en-US" sz="2000" b="1" dirty="0" smtClean="0">
                <a:latin typeface="+mn-ea"/>
              </a:rPr>
              <a:t>表示私有或共享，后面</a:t>
            </a:r>
            <a:r>
              <a:rPr lang="zh-CN" altLang="en-US" sz="2000" b="1" dirty="0" smtClean="0"/>
              <a:t>的三个数字依次表示</a:t>
            </a:r>
            <a:r>
              <a:rPr lang="en-US" altLang="zh-CN" sz="2000" b="1" dirty="0" err="1" smtClean="0"/>
              <a:t>xwr</a:t>
            </a:r>
            <a:r>
              <a:rPr lang="zh-CN" altLang="en-US" sz="2000" b="1" dirty="0" smtClean="0"/>
              <a:t>。</a:t>
            </a:r>
            <a:endParaRPr lang="en-US" altLang="zh-CN" sz="2000" b="1" dirty="0"/>
          </a:p>
        </p:txBody>
      </p:sp>
      <p:graphicFrame>
        <p:nvGraphicFramePr>
          <p:cNvPr id="4" name="表格 3"/>
          <p:cNvGraphicFramePr>
            <a:graphicFrameLocks noGrp="1"/>
          </p:cNvGraphicFramePr>
          <p:nvPr>
            <p:extLst>
              <p:ext uri="{D42A27DB-BD31-4B8C-83A1-F6EECF244321}">
                <p14:modId xmlns:p14="http://schemas.microsoft.com/office/powerpoint/2010/main" xmlns="" val="789859875"/>
              </p:ext>
            </p:extLst>
          </p:nvPr>
        </p:nvGraphicFramePr>
        <p:xfrm>
          <a:off x="521330" y="1788282"/>
          <a:ext cx="7765446" cy="4966956"/>
        </p:xfrm>
        <a:graphic>
          <a:graphicData uri="http://schemas.openxmlformats.org/drawingml/2006/table">
            <a:tbl>
              <a:tblPr firstRow="1" firstCol="1" bandRow="1">
                <a:tableStyleId>{B301B821-A1FF-4177-AEE7-76D212191A09}</a:tableStyleId>
              </a:tblPr>
              <a:tblGrid>
                <a:gridCol w="2643844">
                  <a:extLst>
                    <a:ext uri="{9D8B030D-6E8A-4147-A177-3AD203B41FA5}">
                      <a16:colId xmlns:a16="http://schemas.microsoft.com/office/drawing/2014/main" xmlns="" val="3834214509"/>
                    </a:ext>
                  </a:extLst>
                </a:gridCol>
                <a:gridCol w="3214710">
                  <a:extLst>
                    <a:ext uri="{9D8B030D-6E8A-4147-A177-3AD203B41FA5}">
                      <a16:colId xmlns:a16="http://schemas.microsoft.com/office/drawing/2014/main" xmlns="" val="4071081969"/>
                    </a:ext>
                  </a:extLst>
                </a:gridCol>
                <a:gridCol w="1906892">
                  <a:extLst>
                    <a:ext uri="{9D8B030D-6E8A-4147-A177-3AD203B41FA5}">
                      <a16:colId xmlns:a16="http://schemas.microsoft.com/office/drawing/2014/main" xmlns="" val="2747836033"/>
                    </a:ext>
                  </a:extLst>
                </a:gridCol>
              </a:tblGrid>
              <a:tr h="349878">
                <a:tc>
                  <a:txBody>
                    <a:bodyPr/>
                    <a:lstStyle/>
                    <a:p>
                      <a:pPr marL="0" algn="ctr" rtl="0" eaLnBrk="1" latinLnBrk="0" hangingPunct="1">
                        <a:lnSpc>
                          <a:spcPct val="100000"/>
                        </a:lnSpc>
                        <a:spcAft>
                          <a:spcPts val="0"/>
                        </a:spcAft>
                      </a:pPr>
                      <a:r>
                        <a:rPr kumimoji="0" lang="zh-CN" altLang="en-US" sz="2000" b="1" kern="100" dirty="0">
                          <a:solidFill>
                            <a:schemeClr val="lt1"/>
                          </a:solidFill>
                          <a:effectLst/>
                          <a:latin typeface="Times New Roman" pitchFamily="18" charset="0"/>
                          <a:ea typeface="等线" panose="02010600030101010101" pitchFamily="2" charset="-122"/>
                          <a:cs typeface="Times New Roman" pitchFamily="18" charset="0"/>
                        </a:rPr>
                        <a:t>页面权限</a:t>
                      </a:r>
                    </a:p>
                  </a:txBody>
                  <a:tcPr marL="51573" marR="51573" marT="0" marB="0" anchor="ctr"/>
                </a:tc>
                <a:tc>
                  <a:txBody>
                    <a:bodyPr/>
                    <a:lstStyle/>
                    <a:p>
                      <a:pPr marL="0" algn="ctr" rtl="0" eaLnBrk="1" latinLnBrk="0" hangingPunct="1">
                        <a:lnSpc>
                          <a:spcPct val="100000"/>
                        </a:lnSpc>
                        <a:spcAft>
                          <a:spcPts val="0"/>
                        </a:spcAft>
                      </a:pPr>
                      <a:r>
                        <a:rPr kumimoji="0" lang="zh-CN" altLang="en-US" sz="2000" b="1" kern="100" dirty="0">
                          <a:solidFill>
                            <a:schemeClr val="lt1"/>
                          </a:solidFill>
                          <a:effectLst/>
                          <a:latin typeface="Times New Roman" pitchFamily="18" charset="0"/>
                          <a:ea typeface="等线" panose="02010600030101010101" pitchFamily="2" charset="-122"/>
                          <a:cs typeface="Times New Roman" pitchFamily="18" charset="0"/>
                        </a:rPr>
                        <a:t>页表项标志位组合</a:t>
                      </a:r>
                    </a:p>
                  </a:txBody>
                  <a:tcPr marL="51573" marR="51573" marT="0" marB="0" anchor="ctr"/>
                </a:tc>
                <a:tc>
                  <a:txBody>
                    <a:bodyPr/>
                    <a:lstStyle/>
                    <a:p>
                      <a:pPr algn="ctr">
                        <a:lnSpc>
                          <a:spcPct val="100000"/>
                        </a:lnSpc>
                        <a:spcAft>
                          <a:spcPts val="0"/>
                        </a:spcAft>
                      </a:pPr>
                      <a:r>
                        <a:rPr lang="zh-CN" altLang="en-US" sz="2000" b="1" kern="100" dirty="0">
                          <a:effectLst/>
                          <a:latin typeface="Times New Roman" pitchFamily="18" charset="0"/>
                          <a:ea typeface="等线" panose="02010600030101010101" pitchFamily="2" charset="-122"/>
                          <a:cs typeface="Times New Roman" pitchFamily="18" charset="0"/>
                        </a:rPr>
                        <a:t>对应的属性</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2137035325"/>
                  </a:ext>
                </a:extLst>
              </a:tr>
              <a:tr h="349878">
                <a:tc>
                  <a:txBody>
                    <a:bodyPr/>
                    <a:lstStyle/>
                    <a:p>
                      <a:pPr algn="just">
                        <a:lnSpc>
                          <a:spcPct val="100000"/>
                        </a:lnSpc>
                        <a:spcAft>
                          <a:spcPts val="0"/>
                        </a:spcAft>
                      </a:pPr>
                      <a:r>
                        <a:rPr lang="en-US" sz="2000" b="1" kern="100" dirty="0">
                          <a:solidFill>
                            <a:schemeClr val="tx1"/>
                          </a:solidFill>
                          <a:effectLst/>
                          <a:latin typeface="Times New Roman" pitchFamily="18" charset="0"/>
                          <a:cs typeface="Times New Roman" pitchFamily="18" charset="0"/>
                        </a:rPr>
                        <a:t>PAGE_NONE</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solidFill>
                            <a:schemeClr val="tx1"/>
                          </a:solidFill>
                          <a:effectLst/>
                          <a:latin typeface="Times New Roman" pitchFamily="18" charset="0"/>
                          <a:cs typeface="Times New Roman" pitchFamily="18" charset="0"/>
                        </a:rPr>
                        <a:t>GLOBAL</a:t>
                      </a:r>
                      <a:r>
                        <a:rPr lang="zh-CN" altLang="en-US" sz="2000" b="1" kern="100" dirty="0" smtClean="0">
                          <a:solidFill>
                            <a:schemeClr val="tx1"/>
                          </a:solidFill>
                          <a:effectLst/>
                          <a:latin typeface="Times New Roman" pitchFamily="18" charset="0"/>
                          <a:cs typeface="Times New Roman" pitchFamily="18" charset="0"/>
                        </a:rPr>
                        <a:t>、</a:t>
                      </a:r>
                      <a:r>
                        <a:rPr lang="en-US" sz="2000" b="1" kern="100" dirty="0">
                          <a:solidFill>
                            <a:schemeClr val="tx1"/>
                          </a:solidFill>
                          <a:effectLst/>
                          <a:latin typeface="Times New Roman" pitchFamily="18" charset="0"/>
                          <a:cs typeface="Times New Roman" pitchFamily="18" charset="0"/>
                        </a:rPr>
                        <a:t>ACCESSED</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solidFill>
                            <a:schemeClr val="tx1"/>
                          </a:solidFill>
                          <a:effectLst/>
                          <a:latin typeface="Times New Roman" pitchFamily="18" charset="0"/>
                          <a:ea typeface="等线" panose="02010600030101010101" pitchFamily="2" charset="-122"/>
                          <a:cs typeface="Times New Roman" pitchFamily="18" charset="0"/>
                        </a:rPr>
                        <a:t>P000</a:t>
                      </a:r>
                      <a:r>
                        <a:rPr lang="zh-CN" altLang="en-US" sz="2000" b="1" kern="100" dirty="0" smtClean="0">
                          <a:solidFill>
                            <a:schemeClr val="tx1"/>
                          </a:solidFill>
                          <a:effectLst/>
                          <a:latin typeface="Times New Roman" pitchFamily="18" charset="0"/>
                          <a:ea typeface="等线" panose="02010600030101010101" pitchFamily="2" charset="-122"/>
                          <a:cs typeface="Times New Roman" pitchFamily="18" charset="0"/>
                        </a:rPr>
                        <a:t>、</a:t>
                      </a:r>
                      <a:r>
                        <a:rPr lang="en-US" altLang="zh-CN" sz="2000" b="1" kern="100" dirty="0" smtClean="0">
                          <a:solidFill>
                            <a:schemeClr val="tx1"/>
                          </a:solidFill>
                          <a:effectLst/>
                          <a:latin typeface="Times New Roman" pitchFamily="18" charset="0"/>
                          <a:ea typeface="等线" panose="02010600030101010101" pitchFamily="2" charset="-122"/>
                          <a:cs typeface="Times New Roman" pitchFamily="18" charset="0"/>
                        </a:rPr>
                        <a:t>S000</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3509183733"/>
                  </a:ext>
                </a:extLst>
              </a:tr>
              <a:tr h="583462">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PAGE_SHARED</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PRESENT</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RW</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USER</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ACCESSED</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NX</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S01</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S01</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1</a:t>
                      </a:r>
                      <a:endParaRPr lang="zh-CN" sz="2000" b="1" kern="100" dirty="0">
                        <a:solidFill>
                          <a:srgbClr val="FF0000"/>
                        </a:solidFill>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2657896988"/>
                  </a:ext>
                </a:extLst>
              </a:tr>
              <a:tr h="583462">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PAGE_SHARED_EXEC</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PRESENT</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RW</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USER</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ACCESSED</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P11</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S11</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1</a:t>
                      </a:r>
                      <a:endParaRPr lang="en-US" altLang="zh-CN" sz="2000" b="1" kern="100" dirty="0">
                        <a:solidFill>
                          <a:srgbClr val="FF0000"/>
                        </a:solidFill>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2254407950"/>
                  </a:ext>
                </a:extLst>
              </a:tr>
              <a:tr h="583462">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PAGE_COPY_NOEXEC</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PRESENT</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USER</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ACCESSED</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NX</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1312281062"/>
                  </a:ext>
                </a:extLst>
              </a:tr>
              <a:tr h="583462">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PAGE_COPY_EXEC</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PRESENT</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USER</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ACCESSED</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P11</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P11</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1</a:t>
                      </a:r>
                      <a:endParaRPr lang="zh-CN" sz="2000" b="1" kern="100" dirty="0">
                        <a:solidFill>
                          <a:srgbClr val="FF0000"/>
                        </a:solidFill>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2850853470"/>
                  </a:ext>
                </a:extLst>
              </a:tr>
              <a:tr h="583462">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PAGE_COPY</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zh-CN" sz="2000" b="1" kern="100" dirty="0">
                          <a:effectLst/>
                          <a:latin typeface="Times New Roman" pitchFamily="18" charset="0"/>
                          <a:cs typeface="Times New Roman" pitchFamily="18" charset="0"/>
                        </a:rPr>
                        <a:t>等同于</a:t>
                      </a:r>
                      <a:r>
                        <a:rPr lang="en-US" sz="2000" b="1" kern="100" dirty="0">
                          <a:effectLst/>
                          <a:latin typeface="Times New Roman" pitchFamily="18" charset="0"/>
                          <a:cs typeface="Times New Roman" pitchFamily="18" charset="0"/>
                        </a:rPr>
                        <a:t>PAGE_COPY_</a:t>
                      </a:r>
                      <a:r>
                        <a:rPr lang="en-US" altLang="zh-CN" sz="2000" b="1" kern="100" dirty="0">
                          <a:effectLst/>
                          <a:latin typeface="Times New Roman" pitchFamily="18" charset="0"/>
                          <a:cs typeface="Times New Roman" pitchFamily="18" charset="0"/>
                        </a:rPr>
                        <a:t>NO</a:t>
                      </a:r>
                      <a:r>
                        <a:rPr lang="en-US" sz="2000" b="1" kern="100" dirty="0">
                          <a:effectLst/>
                          <a:latin typeface="Times New Roman" pitchFamily="18" charset="0"/>
                          <a:cs typeface="Times New Roman" pitchFamily="18" charset="0"/>
                        </a:rPr>
                        <a:t>EXEC</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P01</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P01</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1</a:t>
                      </a:r>
                      <a:endParaRPr lang="zh-CN" sz="2000" b="1" kern="100" dirty="0">
                        <a:solidFill>
                          <a:srgbClr val="FF0000"/>
                        </a:solidFill>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3277441576"/>
                  </a:ext>
                </a:extLst>
              </a:tr>
              <a:tr h="583462">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PAGE_READONLY</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PRESENT</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USER</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ACCESSED</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NX</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P001</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S001</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3393452129"/>
                  </a:ext>
                </a:extLst>
              </a:tr>
              <a:tr h="583462">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PAGE_READONLY_EXEC</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sz="2000" b="1" kern="100" dirty="0" smtClean="0">
                          <a:effectLst/>
                          <a:latin typeface="Times New Roman" pitchFamily="18" charset="0"/>
                          <a:cs typeface="Times New Roman" pitchFamily="18" charset="0"/>
                        </a:rPr>
                        <a:t>PRESENT</a:t>
                      </a:r>
                      <a:r>
                        <a:rPr lang="zh-CN" altLang="en-US" sz="2000" b="1" kern="100" dirty="0" smtClean="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USER</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ACCESSED</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P10</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P10</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1</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S10</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0</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S10</a:t>
                      </a:r>
                      <a:r>
                        <a:rPr lang="en-US" altLang="zh-CN" sz="2000" b="1" kern="100" dirty="0" smtClean="0">
                          <a:solidFill>
                            <a:srgbClr val="FF0000"/>
                          </a:solidFill>
                          <a:effectLst/>
                          <a:latin typeface="Times New Roman" pitchFamily="18" charset="0"/>
                          <a:ea typeface="等线" panose="02010600030101010101" pitchFamily="2" charset="-122"/>
                          <a:cs typeface="Times New Roman" pitchFamily="18" charset="0"/>
                        </a:rPr>
                        <a:t>1</a:t>
                      </a:r>
                      <a:endParaRPr lang="zh-CN" sz="2000" b="1" kern="100" dirty="0">
                        <a:solidFill>
                          <a:srgbClr val="FF0000"/>
                        </a:solidFill>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1228076259"/>
                  </a:ext>
                </a:extLst>
              </a:tr>
            </a:tbl>
          </a:graphicData>
        </a:graphic>
      </p:graphicFrame>
    </p:spTree>
    <p:extLst>
      <p:ext uri="{BB962C8B-B14F-4D97-AF65-F5344CB8AC3E}">
        <p14:creationId xmlns:p14="http://schemas.microsoft.com/office/powerpoint/2010/main" xmlns="" val="35844460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内存页不可读的实现</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由于页表项中没有读权限位，在大多数情况下，内存页属性</a:t>
            </a:r>
            <a:r>
              <a:rPr lang="en-US" altLang="zh-CN" sz="2800" b="1" dirty="0" smtClean="0">
                <a:latin typeface="+mn-ea"/>
              </a:rPr>
              <a:t>r</a:t>
            </a:r>
            <a:r>
              <a:rPr lang="zh-CN" altLang="en-US" sz="2800" b="1" dirty="0" smtClean="0">
                <a:latin typeface="+mn-ea"/>
              </a:rPr>
              <a:t>是没有意义的。</a:t>
            </a:r>
            <a:endParaRPr lang="en-US" altLang="zh-CN" sz="2800" b="1" dirty="0" smtClean="0">
              <a:latin typeface="+mn-ea"/>
            </a:endParaRPr>
          </a:p>
          <a:p>
            <a:r>
              <a:rPr lang="zh-CN" altLang="en-US" sz="2800" b="1" dirty="0" smtClean="0">
                <a:latin typeface="+mn-ea"/>
              </a:rPr>
              <a:t>无论</a:t>
            </a:r>
            <a:r>
              <a:rPr lang="en-US" altLang="zh-CN" sz="2800" b="1" dirty="0" smtClean="0">
                <a:latin typeface="+mn-ea"/>
              </a:rPr>
              <a:t>r</a:t>
            </a:r>
            <a:r>
              <a:rPr lang="zh-CN" altLang="en-US" sz="2800" b="1" dirty="0" smtClean="0">
                <a:latin typeface="+mn-ea"/>
              </a:rPr>
              <a:t>被设为</a:t>
            </a:r>
            <a:r>
              <a:rPr lang="en-US" altLang="zh-CN" sz="2800" b="1" dirty="0" smtClean="0">
                <a:latin typeface="+mn-ea"/>
              </a:rPr>
              <a:t>1</a:t>
            </a:r>
            <a:r>
              <a:rPr lang="zh-CN" altLang="en-US" sz="2800" b="1" dirty="0" smtClean="0">
                <a:latin typeface="+mn-ea"/>
              </a:rPr>
              <a:t>或设为</a:t>
            </a:r>
            <a:r>
              <a:rPr lang="en-US" altLang="zh-CN" sz="2800" b="1" dirty="0" smtClean="0">
                <a:latin typeface="+mn-ea"/>
              </a:rPr>
              <a:t>0</a:t>
            </a:r>
            <a:r>
              <a:rPr lang="zh-CN" altLang="en-US" sz="2800" b="1" dirty="0" smtClean="0">
                <a:latin typeface="+mn-ea"/>
              </a:rPr>
              <a:t>，对内存页属性没有任何的影响。</a:t>
            </a:r>
            <a:endParaRPr lang="en-US" altLang="zh-CN" sz="2800" b="1" dirty="0" smtClean="0">
              <a:latin typeface="+mn-ea"/>
            </a:endParaRPr>
          </a:p>
          <a:p>
            <a:r>
              <a:rPr lang="zh-CN" altLang="en-US" sz="2800" b="1" dirty="0" smtClean="0">
                <a:latin typeface="+mn-ea"/>
              </a:rPr>
              <a:t>只有</a:t>
            </a:r>
            <a:r>
              <a:rPr lang="en-US" altLang="zh-CN" sz="2800" b="1" dirty="0" smtClean="0">
                <a:latin typeface="+mn-ea"/>
              </a:rPr>
              <a:t>PAGE_NONE</a:t>
            </a:r>
            <a:r>
              <a:rPr lang="zh-CN" altLang="en-US" sz="2800" b="1" dirty="0" smtClean="0">
                <a:latin typeface="+mn-ea"/>
              </a:rPr>
              <a:t>时，</a:t>
            </a:r>
            <a:r>
              <a:rPr lang="en-US" altLang="zh-CN" sz="2800" b="1" dirty="0" smtClean="0">
                <a:latin typeface="+mn-ea"/>
              </a:rPr>
              <a:t>r</a:t>
            </a:r>
            <a:r>
              <a:rPr lang="zh-CN" altLang="en-US" sz="2800" b="1" dirty="0" smtClean="0">
                <a:latin typeface="+mn-ea"/>
              </a:rPr>
              <a:t>发挥了作用，内存页是</a:t>
            </a:r>
            <a:r>
              <a:rPr lang="zh-CN" altLang="en-US" sz="2800" b="1" dirty="0" smtClean="0">
                <a:solidFill>
                  <a:srgbClr val="FF0000"/>
                </a:solidFill>
                <a:latin typeface="+mn-ea"/>
              </a:rPr>
              <a:t>真正不可读的</a:t>
            </a:r>
            <a:r>
              <a:rPr lang="zh-CN" altLang="en-US" sz="2800" b="1" dirty="0" smtClean="0">
                <a:latin typeface="+mn-ea"/>
              </a:rPr>
              <a:t>。</a:t>
            </a:r>
            <a:endParaRPr lang="en-US" altLang="zh-CN" sz="2800" b="1" dirty="0" smtClean="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xmlns="" val="789859875"/>
              </p:ext>
            </p:extLst>
          </p:nvPr>
        </p:nvGraphicFramePr>
        <p:xfrm>
          <a:off x="500034" y="5048602"/>
          <a:ext cx="7765446" cy="1309356"/>
        </p:xfrm>
        <a:graphic>
          <a:graphicData uri="http://schemas.openxmlformats.org/drawingml/2006/table">
            <a:tbl>
              <a:tblPr firstRow="1" firstCol="1" bandRow="1">
                <a:tableStyleId>{B301B821-A1FF-4177-AEE7-76D212191A09}</a:tableStyleId>
              </a:tblPr>
              <a:tblGrid>
                <a:gridCol w="2643844">
                  <a:extLst>
                    <a:ext uri="{9D8B030D-6E8A-4147-A177-3AD203B41FA5}">
                      <a16:colId xmlns:a16="http://schemas.microsoft.com/office/drawing/2014/main" xmlns="" val="3834214509"/>
                    </a:ext>
                  </a:extLst>
                </a:gridCol>
                <a:gridCol w="3214710">
                  <a:extLst>
                    <a:ext uri="{9D8B030D-6E8A-4147-A177-3AD203B41FA5}">
                      <a16:colId xmlns:a16="http://schemas.microsoft.com/office/drawing/2014/main" xmlns="" val="4071081969"/>
                    </a:ext>
                  </a:extLst>
                </a:gridCol>
                <a:gridCol w="1906892">
                  <a:extLst>
                    <a:ext uri="{9D8B030D-6E8A-4147-A177-3AD203B41FA5}">
                      <a16:colId xmlns:a16="http://schemas.microsoft.com/office/drawing/2014/main" xmlns="" val="2747836033"/>
                    </a:ext>
                  </a:extLst>
                </a:gridCol>
              </a:tblGrid>
              <a:tr h="349878">
                <a:tc>
                  <a:txBody>
                    <a:bodyPr/>
                    <a:lstStyle/>
                    <a:p>
                      <a:pPr marL="0" algn="ctr" rtl="0" eaLnBrk="1" latinLnBrk="0" hangingPunct="1">
                        <a:lnSpc>
                          <a:spcPct val="100000"/>
                        </a:lnSpc>
                        <a:spcAft>
                          <a:spcPts val="0"/>
                        </a:spcAft>
                      </a:pPr>
                      <a:r>
                        <a:rPr kumimoji="0" lang="zh-CN" altLang="en-US" sz="2000" b="1" kern="100" dirty="0">
                          <a:solidFill>
                            <a:schemeClr val="lt1"/>
                          </a:solidFill>
                          <a:effectLst/>
                          <a:latin typeface="Times New Roman" pitchFamily="18" charset="0"/>
                          <a:ea typeface="等线" panose="02010600030101010101" pitchFamily="2" charset="-122"/>
                          <a:cs typeface="Times New Roman" pitchFamily="18" charset="0"/>
                        </a:rPr>
                        <a:t>页面权限</a:t>
                      </a:r>
                    </a:p>
                  </a:txBody>
                  <a:tcPr marL="51573" marR="51573" marT="0" marB="0" anchor="ctr"/>
                </a:tc>
                <a:tc>
                  <a:txBody>
                    <a:bodyPr/>
                    <a:lstStyle/>
                    <a:p>
                      <a:pPr marL="0" algn="ctr" rtl="0" eaLnBrk="1" latinLnBrk="0" hangingPunct="1">
                        <a:lnSpc>
                          <a:spcPct val="100000"/>
                        </a:lnSpc>
                        <a:spcAft>
                          <a:spcPts val="0"/>
                        </a:spcAft>
                      </a:pPr>
                      <a:r>
                        <a:rPr kumimoji="0" lang="zh-CN" altLang="en-US" sz="2000" b="1" kern="100" dirty="0">
                          <a:solidFill>
                            <a:schemeClr val="lt1"/>
                          </a:solidFill>
                          <a:effectLst/>
                          <a:latin typeface="Times New Roman" pitchFamily="18" charset="0"/>
                          <a:ea typeface="等线" panose="02010600030101010101" pitchFamily="2" charset="-122"/>
                          <a:cs typeface="Times New Roman" pitchFamily="18" charset="0"/>
                        </a:rPr>
                        <a:t>页表项标志位组合</a:t>
                      </a:r>
                    </a:p>
                  </a:txBody>
                  <a:tcPr marL="51573" marR="51573" marT="0" marB="0" anchor="ctr"/>
                </a:tc>
                <a:tc>
                  <a:txBody>
                    <a:bodyPr/>
                    <a:lstStyle/>
                    <a:p>
                      <a:pPr algn="ctr">
                        <a:lnSpc>
                          <a:spcPct val="100000"/>
                        </a:lnSpc>
                        <a:spcAft>
                          <a:spcPts val="0"/>
                        </a:spcAft>
                      </a:pPr>
                      <a:r>
                        <a:rPr lang="zh-CN" altLang="en-US" sz="2000" b="1" kern="100" dirty="0">
                          <a:effectLst/>
                          <a:latin typeface="Times New Roman" pitchFamily="18" charset="0"/>
                          <a:ea typeface="等线" panose="02010600030101010101" pitchFamily="2" charset="-122"/>
                          <a:cs typeface="Times New Roman" pitchFamily="18" charset="0"/>
                        </a:rPr>
                        <a:t>对应的属性</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2137035325"/>
                  </a:ext>
                </a:extLst>
              </a:tr>
              <a:tr h="349878">
                <a:tc>
                  <a:txBody>
                    <a:bodyPr/>
                    <a:lstStyle/>
                    <a:p>
                      <a:pPr algn="just">
                        <a:lnSpc>
                          <a:spcPct val="100000"/>
                        </a:lnSpc>
                        <a:spcAft>
                          <a:spcPts val="0"/>
                        </a:spcAft>
                      </a:pPr>
                      <a:r>
                        <a:rPr lang="en-US" sz="2000" b="1" kern="100" dirty="0">
                          <a:solidFill>
                            <a:schemeClr val="tx1"/>
                          </a:solidFill>
                          <a:effectLst/>
                          <a:latin typeface="Times New Roman" pitchFamily="18" charset="0"/>
                          <a:cs typeface="Times New Roman" pitchFamily="18" charset="0"/>
                        </a:rPr>
                        <a:t>PAGE_NONE</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solidFill>
                            <a:schemeClr val="tx1"/>
                          </a:solidFill>
                          <a:effectLst/>
                          <a:latin typeface="Times New Roman" pitchFamily="18" charset="0"/>
                          <a:cs typeface="Times New Roman" pitchFamily="18" charset="0"/>
                        </a:rPr>
                        <a:t>GLOBAL</a:t>
                      </a:r>
                      <a:r>
                        <a:rPr lang="zh-CN" altLang="en-US" sz="2000" b="1" kern="100" dirty="0" smtClean="0">
                          <a:solidFill>
                            <a:schemeClr val="tx1"/>
                          </a:solidFill>
                          <a:effectLst/>
                          <a:latin typeface="Times New Roman" pitchFamily="18" charset="0"/>
                          <a:cs typeface="Times New Roman" pitchFamily="18" charset="0"/>
                        </a:rPr>
                        <a:t>、</a:t>
                      </a:r>
                      <a:r>
                        <a:rPr lang="en-US" sz="2000" b="1" kern="100" dirty="0">
                          <a:solidFill>
                            <a:schemeClr val="tx1"/>
                          </a:solidFill>
                          <a:effectLst/>
                          <a:latin typeface="Times New Roman" pitchFamily="18" charset="0"/>
                          <a:cs typeface="Times New Roman" pitchFamily="18" charset="0"/>
                        </a:rPr>
                        <a:t>ACCESSED</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solidFill>
                            <a:schemeClr val="tx1"/>
                          </a:solidFill>
                          <a:effectLst/>
                          <a:latin typeface="Times New Roman" pitchFamily="18" charset="0"/>
                          <a:ea typeface="等线" panose="02010600030101010101" pitchFamily="2" charset="-122"/>
                          <a:cs typeface="Times New Roman" pitchFamily="18" charset="0"/>
                        </a:rPr>
                        <a:t>P000</a:t>
                      </a:r>
                      <a:r>
                        <a:rPr lang="zh-CN" altLang="en-US" sz="2000" b="1" kern="100" dirty="0" smtClean="0">
                          <a:solidFill>
                            <a:schemeClr val="tx1"/>
                          </a:solidFill>
                          <a:effectLst/>
                          <a:latin typeface="Times New Roman" pitchFamily="18" charset="0"/>
                          <a:ea typeface="等线" panose="02010600030101010101" pitchFamily="2" charset="-122"/>
                          <a:cs typeface="Times New Roman" pitchFamily="18" charset="0"/>
                        </a:rPr>
                        <a:t>、</a:t>
                      </a:r>
                      <a:r>
                        <a:rPr lang="en-US" altLang="zh-CN" sz="2000" b="1" kern="100" dirty="0" smtClean="0">
                          <a:solidFill>
                            <a:schemeClr val="tx1"/>
                          </a:solidFill>
                          <a:effectLst/>
                          <a:latin typeface="Times New Roman" pitchFamily="18" charset="0"/>
                          <a:ea typeface="等线" panose="02010600030101010101" pitchFamily="2" charset="-122"/>
                          <a:cs typeface="Times New Roman" pitchFamily="18" charset="0"/>
                        </a:rPr>
                        <a:t>S000</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3509183733"/>
                  </a:ext>
                </a:extLst>
              </a:tr>
              <a:tr h="583462">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PAGE_READONLY</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PRESENT</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USER</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ACCESSED</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NX</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P001</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S001</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3393452129"/>
                  </a:ext>
                </a:extLst>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内存页不可读的实现</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smtClean="0">
                <a:solidFill>
                  <a:srgbClr val="FF0000"/>
                </a:solidFill>
                <a:latin typeface="+mn-ea"/>
              </a:rPr>
              <a:t>PAGE_NONE</a:t>
            </a:r>
            <a:r>
              <a:rPr lang="zh-CN" altLang="en-US" sz="2800" b="1" dirty="0" smtClean="0">
                <a:latin typeface="+mn-ea"/>
              </a:rPr>
              <a:t>的具体含义：由于</a:t>
            </a:r>
            <a:r>
              <a:rPr lang="en-US" altLang="zh-CN" sz="2800" b="1" dirty="0" smtClean="0">
                <a:latin typeface="+mn-ea"/>
              </a:rPr>
              <a:t>PRESENT</a:t>
            </a:r>
            <a:r>
              <a:rPr lang="zh-CN" altLang="en-US" sz="2800" b="1" dirty="0" smtClean="0">
                <a:latin typeface="+mn-ea"/>
              </a:rPr>
              <a:t>位置</a:t>
            </a:r>
            <a:r>
              <a:rPr lang="en-US" altLang="zh-CN" sz="2800" b="1" dirty="0" smtClean="0">
                <a:latin typeface="+mn-ea"/>
              </a:rPr>
              <a:t>0</a:t>
            </a:r>
            <a:r>
              <a:rPr lang="zh-CN" altLang="en-US" sz="2800" b="1" dirty="0" smtClean="0">
                <a:latin typeface="+mn-ea"/>
              </a:rPr>
              <a:t>，</a:t>
            </a:r>
            <a:r>
              <a:rPr lang="zh-CN" altLang="en-US" sz="2800" b="1" dirty="0" smtClean="0"/>
              <a:t>表示对应的物理页面实际上是不存在的，即</a:t>
            </a:r>
            <a:r>
              <a:rPr lang="zh-CN" altLang="en-US" sz="2800" b="1" dirty="0" smtClean="0">
                <a:solidFill>
                  <a:srgbClr val="FF0000"/>
                </a:solidFill>
              </a:rPr>
              <a:t>内存页不可访问</a:t>
            </a:r>
            <a:r>
              <a:rPr lang="zh-CN" altLang="en-US" sz="2800" b="1" dirty="0" smtClean="0">
                <a:latin typeface="+mn-ea"/>
              </a:rPr>
              <a:t>。所以，该内存页</a:t>
            </a:r>
            <a:r>
              <a:rPr lang="zh-CN" altLang="en-US" sz="2800" b="1" dirty="0" smtClean="0">
                <a:solidFill>
                  <a:srgbClr val="FF0000"/>
                </a:solidFill>
                <a:latin typeface="+mn-ea"/>
              </a:rPr>
              <a:t>不可读，不可写，也不可执行</a:t>
            </a:r>
            <a:r>
              <a:rPr lang="zh-CN" altLang="en-US" sz="2800" b="1" dirty="0" smtClean="0">
                <a:latin typeface="+mn-ea"/>
              </a:rPr>
              <a:t>。</a:t>
            </a:r>
            <a:endParaRPr lang="en-US" altLang="zh-CN" sz="2800" b="1" dirty="0" smtClean="0">
              <a:latin typeface="+mn-ea"/>
            </a:endParaRPr>
          </a:p>
          <a:p>
            <a:r>
              <a:rPr lang="zh-CN" altLang="en-US" sz="2800" b="1" dirty="0" smtClean="0">
                <a:latin typeface="+mn-ea"/>
              </a:rPr>
              <a:t>所以，如果一个内存页是不可读的，那么这个内存页肯定是不可访问的，也就不可写、不可执行。</a:t>
            </a:r>
            <a:endParaRPr lang="en-US" altLang="zh-CN" sz="2800" b="1" dirty="0" smtClean="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xmlns="" val="789859875"/>
              </p:ext>
            </p:extLst>
          </p:nvPr>
        </p:nvGraphicFramePr>
        <p:xfrm>
          <a:off x="500034" y="5048602"/>
          <a:ext cx="7765446" cy="1309356"/>
        </p:xfrm>
        <a:graphic>
          <a:graphicData uri="http://schemas.openxmlformats.org/drawingml/2006/table">
            <a:tbl>
              <a:tblPr firstRow="1" firstCol="1" bandRow="1">
                <a:tableStyleId>{B301B821-A1FF-4177-AEE7-76D212191A09}</a:tableStyleId>
              </a:tblPr>
              <a:tblGrid>
                <a:gridCol w="2643844">
                  <a:extLst>
                    <a:ext uri="{9D8B030D-6E8A-4147-A177-3AD203B41FA5}">
                      <a16:colId xmlns:a16="http://schemas.microsoft.com/office/drawing/2014/main" xmlns="" val="3834214509"/>
                    </a:ext>
                  </a:extLst>
                </a:gridCol>
                <a:gridCol w="3214710">
                  <a:extLst>
                    <a:ext uri="{9D8B030D-6E8A-4147-A177-3AD203B41FA5}">
                      <a16:colId xmlns:a16="http://schemas.microsoft.com/office/drawing/2014/main" xmlns="" val="4071081969"/>
                    </a:ext>
                  </a:extLst>
                </a:gridCol>
                <a:gridCol w="1906892">
                  <a:extLst>
                    <a:ext uri="{9D8B030D-6E8A-4147-A177-3AD203B41FA5}">
                      <a16:colId xmlns:a16="http://schemas.microsoft.com/office/drawing/2014/main" xmlns="" val="2747836033"/>
                    </a:ext>
                  </a:extLst>
                </a:gridCol>
              </a:tblGrid>
              <a:tr h="349878">
                <a:tc>
                  <a:txBody>
                    <a:bodyPr/>
                    <a:lstStyle/>
                    <a:p>
                      <a:pPr marL="0" algn="ctr" rtl="0" eaLnBrk="1" latinLnBrk="0" hangingPunct="1">
                        <a:lnSpc>
                          <a:spcPct val="100000"/>
                        </a:lnSpc>
                        <a:spcAft>
                          <a:spcPts val="0"/>
                        </a:spcAft>
                      </a:pPr>
                      <a:r>
                        <a:rPr kumimoji="0" lang="zh-CN" altLang="en-US" sz="2000" b="1" kern="100" dirty="0">
                          <a:solidFill>
                            <a:schemeClr val="lt1"/>
                          </a:solidFill>
                          <a:effectLst/>
                          <a:latin typeface="Times New Roman" pitchFamily="18" charset="0"/>
                          <a:ea typeface="等线" panose="02010600030101010101" pitchFamily="2" charset="-122"/>
                          <a:cs typeface="Times New Roman" pitchFamily="18" charset="0"/>
                        </a:rPr>
                        <a:t>页面权限</a:t>
                      </a:r>
                    </a:p>
                  </a:txBody>
                  <a:tcPr marL="51573" marR="51573" marT="0" marB="0" anchor="ctr"/>
                </a:tc>
                <a:tc>
                  <a:txBody>
                    <a:bodyPr/>
                    <a:lstStyle/>
                    <a:p>
                      <a:pPr marL="0" algn="ctr" rtl="0" eaLnBrk="1" latinLnBrk="0" hangingPunct="1">
                        <a:lnSpc>
                          <a:spcPct val="100000"/>
                        </a:lnSpc>
                        <a:spcAft>
                          <a:spcPts val="0"/>
                        </a:spcAft>
                      </a:pPr>
                      <a:r>
                        <a:rPr kumimoji="0" lang="zh-CN" altLang="en-US" sz="2000" b="1" kern="100" dirty="0">
                          <a:solidFill>
                            <a:schemeClr val="lt1"/>
                          </a:solidFill>
                          <a:effectLst/>
                          <a:latin typeface="Times New Roman" pitchFamily="18" charset="0"/>
                          <a:ea typeface="等线" panose="02010600030101010101" pitchFamily="2" charset="-122"/>
                          <a:cs typeface="Times New Roman" pitchFamily="18" charset="0"/>
                        </a:rPr>
                        <a:t>页表项标志位组合</a:t>
                      </a:r>
                    </a:p>
                  </a:txBody>
                  <a:tcPr marL="51573" marR="51573" marT="0" marB="0" anchor="ctr"/>
                </a:tc>
                <a:tc>
                  <a:txBody>
                    <a:bodyPr/>
                    <a:lstStyle/>
                    <a:p>
                      <a:pPr algn="ctr">
                        <a:lnSpc>
                          <a:spcPct val="100000"/>
                        </a:lnSpc>
                        <a:spcAft>
                          <a:spcPts val="0"/>
                        </a:spcAft>
                      </a:pPr>
                      <a:r>
                        <a:rPr lang="zh-CN" altLang="en-US" sz="2000" b="1" kern="100" dirty="0">
                          <a:effectLst/>
                          <a:latin typeface="Times New Roman" pitchFamily="18" charset="0"/>
                          <a:ea typeface="等线" panose="02010600030101010101" pitchFamily="2" charset="-122"/>
                          <a:cs typeface="Times New Roman" pitchFamily="18" charset="0"/>
                        </a:rPr>
                        <a:t>对应的属性</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2137035325"/>
                  </a:ext>
                </a:extLst>
              </a:tr>
              <a:tr h="349878">
                <a:tc>
                  <a:txBody>
                    <a:bodyPr/>
                    <a:lstStyle/>
                    <a:p>
                      <a:pPr algn="just">
                        <a:lnSpc>
                          <a:spcPct val="100000"/>
                        </a:lnSpc>
                        <a:spcAft>
                          <a:spcPts val="0"/>
                        </a:spcAft>
                      </a:pPr>
                      <a:r>
                        <a:rPr lang="en-US" sz="2000" b="1" kern="100" dirty="0">
                          <a:solidFill>
                            <a:schemeClr val="tx1"/>
                          </a:solidFill>
                          <a:effectLst/>
                          <a:latin typeface="Times New Roman" pitchFamily="18" charset="0"/>
                          <a:cs typeface="Times New Roman" pitchFamily="18" charset="0"/>
                        </a:rPr>
                        <a:t>PAGE_NONE</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solidFill>
                            <a:schemeClr val="tx1"/>
                          </a:solidFill>
                          <a:effectLst/>
                          <a:latin typeface="Times New Roman" pitchFamily="18" charset="0"/>
                          <a:cs typeface="Times New Roman" pitchFamily="18" charset="0"/>
                        </a:rPr>
                        <a:t>GLOBAL</a:t>
                      </a:r>
                      <a:r>
                        <a:rPr lang="zh-CN" altLang="en-US" sz="2000" b="1" kern="100" dirty="0" smtClean="0">
                          <a:solidFill>
                            <a:schemeClr val="tx1"/>
                          </a:solidFill>
                          <a:effectLst/>
                          <a:latin typeface="Times New Roman" pitchFamily="18" charset="0"/>
                          <a:cs typeface="Times New Roman" pitchFamily="18" charset="0"/>
                        </a:rPr>
                        <a:t>、</a:t>
                      </a:r>
                      <a:r>
                        <a:rPr lang="en-US" sz="2000" b="1" kern="100" dirty="0">
                          <a:solidFill>
                            <a:schemeClr val="tx1"/>
                          </a:solidFill>
                          <a:effectLst/>
                          <a:latin typeface="Times New Roman" pitchFamily="18" charset="0"/>
                          <a:cs typeface="Times New Roman" pitchFamily="18" charset="0"/>
                        </a:rPr>
                        <a:t>ACCESSED</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solidFill>
                            <a:schemeClr val="tx1"/>
                          </a:solidFill>
                          <a:effectLst/>
                          <a:latin typeface="Times New Roman" pitchFamily="18" charset="0"/>
                          <a:ea typeface="等线" panose="02010600030101010101" pitchFamily="2" charset="-122"/>
                          <a:cs typeface="Times New Roman" pitchFamily="18" charset="0"/>
                        </a:rPr>
                        <a:t>P000</a:t>
                      </a:r>
                      <a:r>
                        <a:rPr lang="zh-CN" altLang="en-US" sz="2000" b="1" kern="100" dirty="0" smtClean="0">
                          <a:solidFill>
                            <a:schemeClr val="tx1"/>
                          </a:solidFill>
                          <a:effectLst/>
                          <a:latin typeface="Times New Roman" pitchFamily="18" charset="0"/>
                          <a:ea typeface="等线" panose="02010600030101010101" pitchFamily="2" charset="-122"/>
                          <a:cs typeface="Times New Roman" pitchFamily="18" charset="0"/>
                        </a:rPr>
                        <a:t>、</a:t>
                      </a:r>
                      <a:r>
                        <a:rPr lang="en-US" altLang="zh-CN" sz="2000" b="1" kern="100" dirty="0" smtClean="0">
                          <a:solidFill>
                            <a:schemeClr val="tx1"/>
                          </a:solidFill>
                          <a:effectLst/>
                          <a:latin typeface="Times New Roman" pitchFamily="18" charset="0"/>
                          <a:ea typeface="等线" panose="02010600030101010101" pitchFamily="2" charset="-122"/>
                          <a:cs typeface="Times New Roman" pitchFamily="18" charset="0"/>
                        </a:rPr>
                        <a:t>S000</a:t>
                      </a:r>
                      <a:endParaRPr lang="zh-CN" sz="2000" b="1" kern="100" dirty="0">
                        <a:solidFill>
                          <a:schemeClr val="tx1"/>
                        </a:solidFill>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3509183733"/>
                  </a:ext>
                </a:extLst>
              </a:tr>
              <a:tr h="583462">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PAGE_READONLY</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sz="2000" b="1" kern="100" dirty="0">
                          <a:effectLst/>
                          <a:latin typeface="Times New Roman" pitchFamily="18" charset="0"/>
                          <a:cs typeface="Times New Roman" pitchFamily="18" charset="0"/>
                        </a:rPr>
                        <a:t>PRESENT</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USER</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ACCESSED</a:t>
                      </a:r>
                      <a:r>
                        <a:rPr lang="zh-CN" altLang="en-US" sz="2000" b="1" kern="100" dirty="0">
                          <a:effectLst/>
                          <a:latin typeface="Times New Roman" pitchFamily="18" charset="0"/>
                          <a:cs typeface="Times New Roman" pitchFamily="18" charset="0"/>
                        </a:rPr>
                        <a:t>、</a:t>
                      </a:r>
                      <a:r>
                        <a:rPr lang="en-US" sz="2000" b="1" kern="100" dirty="0">
                          <a:effectLst/>
                          <a:latin typeface="Times New Roman" pitchFamily="18" charset="0"/>
                          <a:cs typeface="Times New Roman" pitchFamily="18" charset="0"/>
                        </a:rPr>
                        <a:t>NX</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tc>
                  <a:txBody>
                    <a:bodyPr/>
                    <a:lstStyle/>
                    <a:p>
                      <a:pPr algn="just">
                        <a:lnSpc>
                          <a:spcPct val="100000"/>
                        </a:lnSpc>
                        <a:spcAft>
                          <a:spcPts val="0"/>
                        </a:spcAft>
                      </a:pPr>
                      <a:r>
                        <a:rPr lang="en-US" altLang="zh-CN" sz="2000" b="1" kern="100" dirty="0" smtClean="0">
                          <a:effectLst/>
                          <a:latin typeface="Times New Roman" pitchFamily="18" charset="0"/>
                          <a:ea typeface="等线" panose="02010600030101010101" pitchFamily="2" charset="-122"/>
                          <a:cs typeface="Times New Roman" pitchFamily="18" charset="0"/>
                        </a:rPr>
                        <a:t>P001</a:t>
                      </a:r>
                      <a:r>
                        <a:rPr lang="zh-CN" altLang="en-US" sz="2000" b="1" kern="100" dirty="0" smtClean="0">
                          <a:effectLst/>
                          <a:latin typeface="Times New Roman" pitchFamily="18" charset="0"/>
                          <a:ea typeface="等线" panose="02010600030101010101" pitchFamily="2" charset="-122"/>
                          <a:cs typeface="Times New Roman" pitchFamily="18" charset="0"/>
                        </a:rPr>
                        <a:t>、</a:t>
                      </a:r>
                      <a:r>
                        <a:rPr lang="en-US" altLang="zh-CN" sz="2000" b="1" kern="100" dirty="0" smtClean="0">
                          <a:effectLst/>
                          <a:latin typeface="Times New Roman" pitchFamily="18" charset="0"/>
                          <a:ea typeface="等线" panose="02010600030101010101" pitchFamily="2" charset="-122"/>
                          <a:cs typeface="Times New Roman" pitchFamily="18" charset="0"/>
                        </a:rPr>
                        <a:t>S001</a:t>
                      </a:r>
                      <a:endParaRPr lang="zh-CN" sz="2000" b="1" kern="100" dirty="0">
                        <a:effectLst/>
                        <a:latin typeface="Times New Roman" pitchFamily="18" charset="0"/>
                        <a:ea typeface="等线" panose="02010600030101010101" pitchFamily="2" charset="-122"/>
                        <a:cs typeface="Times New Roman" pitchFamily="18" charset="0"/>
                      </a:endParaRPr>
                    </a:p>
                  </a:txBody>
                  <a:tcPr marL="51573" marR="51573" marT="0" marB="0" anchor="ctr"/>
                </a:tc>
                <a:extLst>
                  <a:ext uri="{0D108BD9-81ED-4DB2-BD59-A6C34878D82A}">
                    <a16:rowId xmlns:a16="http://schemas.microsoft.com/office/drawing/2014/main" xmlns="" val="3393452129"/>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粗粒度</a:t>
            </a:r>
            <a:r>
              <a:rPr lang="en-US" altLang="zh-CN" sz="4400" dirty="0" smtClean="0"/>
              <a:t>CFI</a:t>
            </a:r>
            <a:r>
              <a:rPr lang="zh-CN" altLang="en-US" sz="4400" dirty="0" smtClean="0"/>
              <a:t>思想的来源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思想来源</a:t>
            </a:r>
            <a:r>
              <a:rPr lang="en-US" altLang="zh-CN" sz="2800" b="1" dirty="0" smtClean="0">
                <a:latin typeface="+mn-ea"/>
              </a:rPr>
              <a:t>1</a:t>
            </a:r>
            <a:r>
              <a:rPr lang="zh-CN" altLang="en-US" sz="2800" b="1" dirty="0" smtClean="0">
                <a:latin typeface="+mn-ea"/>
              </a:rPr>
              <a:t>：对</a:t>
            </a:r>
            <a:r>
              <a:rPr lang="en-US" altLang="zh-CN" sz="2800" b="1" dirty="0" smtClean="0">
                <a:latin typeface="+mn-ea"/>
              </a:rPr>
              <a:t>CFI</a:t>
            </a:r>
            <a:r>
              <a:rPr lang="zh-CN" altLang="en-US" sz="2800" b="1" dirty="0" smtClean="0">
                <a:latin typeface="+mn-ea"/>
              </a:rPr>
              <a:t>的优化</a:t>
            </a:r>
            <a:endParaRPr lang="en-US" altLang="zh-CN" sz="2800" b="1" dirty="0" smtClean="0">
              <a:latin typeface="+mn-ea"/>
            </a:endParaRPr>
          </a:p>
          <a:p>
            <a:pPr lvl="1"/>
            <a:r>
              <a:rPr lang="zh-CN" altLang="en-US" sz="2500" b="1" dirty="0" smtClean="0">
                <a:latin typeface="+mn-ea"/>
              </a:rPr>
              <a:t>降低复杂性，提高效率</a:t>
            </a:r>
            <a:endParaRPr lang="en-US" altLang="zh-CN" sz="2500" b="1" dirty="0" smtClean="0">
              <a:latin typeface="+mn-ea"/>
            </a:endParaRPr>
          </a:p>
          <a:p>
            <a:pPr lvl="1"/>
            <a:r>
              <a:rPr lang="zh-CN" altLang="en-US" sz="2500" b="1" dirty="0" smtClean="0">
                <a:latin typeface="+mn-ea"/>
              </a:rPr>
              <a:t>不依赖</a:t>
            </a:r>
            <a:r>
              <a:rPr lang="en-US" altLang="zh-CN" sz="2500" b="1" dirty="0" smtClean="0">
                <a:latin typeface="+mn-ea"/>
              </a:rPr>
              <a:t>CFG</a:t>
            </a:r>
          </a:p>
          <a:p>
            <a:r>
              <a:rPr lang="zh-CN" altLang="en-US" sz="2800" b="1" dirty="0" smtClean="0">
                <a:latin typeface="+mn-ea"/>
              </a:rPr>
              <a:t>思想来源</a:t>
            </a:r>
            <a:r>
              <a:rPr lang="en-US" altLang="zh-CN" sz="2800" b="1" dirty="0" smtClean="0">
                <a:latin typeface="+mn-ea"/>
              </a:rPr>
              <a:t>2</a:t>
            </a:r>
            <a:r>
              <a:rPr lang="zh-CN" altLang="en-US" sz="2800" b="1" dirty="0" smtClean="0">
                <a:latin typeface="+mn-ea"/>
              </a:rPr>
              <a:t>：对代码复用攻击和正常程序行为之间特征的分析</a:t>
            </a:r>
            <a:endParaRPr lang="en-US" altLang="zh-CN" sz="2800" b="1" dirty="0" smtClean="0">
              <a:latin typeface="+mn-ea"/>
            </a:endParaRPr>
          </a:p>
          <a:p>
            <a:pPr lvl="1"/>
            <a:r>
              <a:rPr lang="zh-CN" altLang="en-US" sz="2500" b="1" dirty="0" smtClean="0">
                <a:latin typeface="+mn-ea"/>
              </a:rPr>
              <a:t>对代码复用攻击和正常程序的行为特征进行更深入的分析，从中获得更加通用有效的</a:t>
            </a:r>
            <a:r>
              <a:rPr lang="zh-CN" altLang="en-US" sz="2500" b="1" dirty="0" smtClean="0">
                <a:solidFill>
                  <a:srgbClr val="FF0000"/>
                </a:solidFill>
                <a:latin typeface="+mn-ea"/>
              </a:rPr>
              <a:t>有区分度的</a:t>
            </a:r>
            <a:r>
              <a:rPr lang="zh-CN" altLang="en-US" sz="2500" b="1" dirty="0" smtClean="0">
                <a:latin typeface="+mn-ea"/>
              </a:rPr>
              <a:t>行为特征</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内存页读和执行的耦合</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在实际系统中，由于页表项中没有读权限位，内存页面的读属性是通过</a:t>
            </a:r>
            <a:r>
              <a:rPr lang="en-US" altLang="zh-CN" sz="2800" b="1" dirty="0" smtClean="0">
                <a:latin typeface="+mn-ea"/>
              </a:rPr>
              <a:t>PRESENT</a:t>
            </a:r>
            <a:r>
              <a:rPr lang="zh-CN" altLang="en-US" sz="2800" b="1" dirty="0" smtClean="0">
                <a:latin typeface="+mn-ea"/>
              </a:rPr>
              <a:t>位来表达的。</a:t>
            </a:r>
            <a:endParaRPr lang="en-US" altLang="zh-CN" sz="2800" b="1" dirty="0" smtClean="0">
              <a:latin typeface="+mn-ea"/>
            </a:endParaRPr>
          </a:p>
          <a:p>
            <a:r>
              <a:rPr lang="zh-CN" altLang="en-US" sz="2800" b="1" dirty="0" smtClean="0">
                <a:latin typeface="+mn-ea"/>
              </a:rPr>
              <a:t>所以，内存页的读和执行是耦合的。</a:t>
            </a:r>
            <a:endParaRPr lang="en-US" altLang="zh-CN" sz="2800" b="1" dirty="0" smtClean="0">
              <a:latin typeface="+mn-ea"/>
            </a:endParaRPr>
          </a:p>
          <a:p>
            <a:pPr lvl="1"/>
            <a:r>
              <a:rPr lang="zh-CN" altLang="en-US" sz="2500" b="1" dirty="0" smtClean="0">
                <a:latin typeface="+mn-ea"/>
              </a:rPr>
              <a:t>如果一个内存页不可读，则这个内存页肯定不可执行。</a:t>
            </a:r>
            <a:endParaRPr lang="en-US" altLang="zh-CN" sz="2500" b="1" dirty="0" smtClean="0">
              <a:latin typeface="+mn-ea"/>
            </a:endParaRPr>
          </a:p>
          <a:p>
            <a:r>
              <a:rPr lang="zh-CN" altLang="en-US" sz="2800" b="1" dirty="0" smtClean="0">
                <a:latin typeface="+mn-ea"/>
              </a:rPr>
              <a:t>目前，以现有的系统无法实现不可读保护，即内存页的执行权限和读权限的分离。</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不可读保护的实现</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为了实现</a:t>
            </a:r>
            <a:r>
              <a:rPr lang="zh-CN" altLang="en-US" sz="2800" b="1" dirty="0" smtClean="0">
                <a:solidFill>
                  <a:srgbClr val="FF0000"/>
                </a:solidFill>
                <a:latin typeface="+mn-ea"/>
              </a:rPr>
              <a:t>代码段不可读且可执行</a:t>
            </a:r>
            <a:r>
              <a:rPr lang="zh-CN" altLang="en-US" sz="2800" b="1" dirty="0" smtClean="0">
                <a:latin typeface="+mn-ea"/>
              </a:rPr>
              <a:t>，所以需要在页表项中增加一个专门的权限位，来表示内存页面的读权限。</a:t>
            </a:r>
            <a:endParaRPr lang="en-US" altLang="zh-CN" sz="2800" b="1" dirty="0" smtClean="0">
              <a:latin typeface="+mn-ea"/>
            </a:endParaRPr>
          </a:p>
          <a:p>
            <a:r>
              <a:rPr lang="zh-CN" altLang="en-US" sz="2800" b="1" dirty="0" smtClean="0">
                <a:latin typeface="+mn-ea"/>
              </a:rPr>
              <a:t>可以将该权限位称为</a:t>
            </a:r>
            <a:r>
              <a:rPr lang="zh-CN" altLang="en-US" sz="2800" b="1" dirty="0" smtClean="0">
                <a:solidFill>
                  <a:srgbClr val="FF0000"/>
                </a:solidFill>
                <a:latin typeface="+mn-ea"/>
              </a:rPr>
              <a:t>不可读位</a:t>
            </a:r>
            <a:r>
              <a:rPr lang="zh-CN" altLang="en-US" sz="2800" b="1" dirty="0" smtClean="0">
                <a:latin typeface="+mn-ea"/>
              </a:rPr>
              <a:t>。具体的实现方法和不可执行位类似。</a:t>
            </a:r>
            <a:endParaRPr lang="en-US" altLang="zh-CN" sz="2800" b="1" dirty="0" smtClean="0">
              <a:latin typeface="+mn-ea"/>
            </a:endParaRPr>
          </a:p>
          <a:p>
            <a:pPr lvl="1"/>
            <a:r>
              <a:rPr lang="zh-CN" altLang="en-US" sz="2500" b="1" dirty="0" smtClean="0">
                <a:latin typeface="+mn-ea"/>
              </a:rPr>
              <a:t>对于代码段：可执行，不可读，不可写。</a:t>
            </a:r>
            <a:endParaRPr lang="en-US" altLang="zh-CN" sz="2500" b="1" dirty="0" smtClean="0">
              <a:latin typeface="+mn-ea"/>
            </a:endParaRPr>
          </a:p>
          <a:p>
            <a:pPr lvl="1"/>
            <a:r>
              <a:rPr lang="zh-CN" altLang="en-US" sz="2500" b="1" dirty="0" smtClean="0">
                <a:latin typeface="+mn-ea"/>
              </a:rPr>
              <a:t>对于数据段：不可执行，可读，可写。</a:t>
            </a:r>
            <a:endParaRPr lang="en-US" altLang="zh-CN" sz="2500" b="1" dirty="0" smtClean="0">
              <a:latin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不可读保护的实现</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和不可执行位保护一样，不可读保护的实现需要计算机系统多个不同层次的支持与配合。</a:t>
            </a:r>
            <a:endParaRPr lang="en-US" altLang="zh-CN" sz="2800" b="1" dirty="0" smtClean="0">
              <a:latin typeface="+mn-ea"/>
            </a:endParaRPr>
          </a:p>
          <a:p>
            <a:pPr lvl="1"/>
            <a:r>
              <a:rPr lang="zh-CN" altLang="en-US" sz="2500" b="1" dirty="0" smtClean="0">
                <a:latin typeface="+mn-ea"/>
              </a:rPr>
              <a:t>操作系统：需要在页表中增加不可读位，需要在程序运行时管理每个内存页面的不可读位。</a:t>
            </a:r>
            <a:endParaRPr lang="en-US" altLang="zh-CN" sz="2500" b="1" dirty="0" smtClean="0">
              <a:latin typeface="+mn-ea"/>
            </a:endParaRPr>
          </a:p>
          <a:p>
            <a:pPr lvl="1"/>
            <a:r>
              <a:rPr lang="zh-CN" altLang="en-US" sz="2500" b="1" dirty="0" smtClean="0">
                <a:latin typeface="+mn-ea"/>
              </a:rPr>
              <a:t>硬件：需要在处理器中增加对不可读位的判断逻辑。</a:t>
            </a:r>
            <a:endParaRPr lang="en-US" altLang="zh-CN" sz="2500" b="1" dirty="0" smtClean="0">
              <a:latin typeface="+mn-ea"/>
            </a:endParaRPr>
          </a:p>
          <a:p>
            <a:pPr lvl="1"/>
            <a:r>
              <a:rPr lang="zh-CN" altLang="en-US" sz="2500" b="1" dirty="0" smtClean="0">
                <a:latin typeface="+mn-ea"/>
              </a:rPr>
              <a:t>可执行文件：需要在文件的代码区标记不可读，在文件的数据区标记可读。</a:t>
            </a:r>
            <a:endParaRPr lang="en-US" altLang="zh-CN" sz="2800" b="1" dirty="0" smtClean="0">
              <a:latin typeface="+mn-ea"/>
            </a:endParaRPr>
          </a:p>
          <a:p>
            <a:pPr lvl="1"/>
            <a:r>
              <a:rPr lang="zh-CN" altLang="en-US" sz="2500" b="1" dirty="0" smtClean="0">
                <a:latin typeface="+mn-ea"/>
              </a:rPr>
              <a:t>编译器：在编译生成可执行文件时，需要生成不可读的标识。</a:t>
            </a:r>
            <a:endParaRPr lang="en-US" altLang="zh-CN" sz="2500" b="1" dirty="0">
              <a:latin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小结：指令和数据的权限分析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在冯诺依曼结构中，指令和数据没有任何区别。</a:t>
            </a:r>
            <a:endParaRPr lang="en-US" altLang="zh-CN" sz="2800" b="1" dirty="0" smtClean="0">
              <a:latin typeface="+mn-ea"/>
            </a:endParaRPr>
          </a:p>
          <a:p>
            <a:r>
              <a:rPr lang="zh-CN" altLang="en-US" sz="2800" b="1" dirty="0" smtClean="0">
                <a:latin typeface="+mn-ea"/>
              </a:rPr>
              <a:t>在原始的计算机系统中：</a:t>
            </a:r>
            <a:endParaRPr lang="en-US" altLang="zh-CN" sz="2800" b="1" dirty="0" smtClean="0">
              <a:latin typeface="+mn-ea"/>
            </a:endParaRPr>
          </a:p>
          <a:p>
            <a:pPr lvl="1"/>
            <a:r>
              <a:rPr lang="zh-CN" altLang="en-US" sz="2500" b="1" dirty="0" smtClean="0">
                <a:latin typeface="+mn-ea"/>
              </a:rPr>
              <a:t>指令和数据没有区分，都是</a:t>
            </a:r>
            <a:r>
              <a:rPr lang="zh-CN" altLang="en-US" sz="2500" b="1" dirty="0" smtClean="0">
                <a:solidFill>
                  <a:srgbClr val="FF0000"/>
                </a:solidFill>
                <a:latin typeface="+mn-ea"/>
              </a:rPr>
              <a:t>可读、可写、可执行的</a:t>
            </a:r>
            <a:r>
              <a:rPr lang="zh-CN" altLang="en-US" sz="2500" b="1" dirty="0" smtClean="0">
                <a:latin typeface="+mn-ea"/>
              </a:rPr>
              <a:t>。</a:t>
            </a:r>
            <a:endParaRPr lang="en-US" altLang="zh-CN" sz="2500" b="1" dirty="0" smtClean="0">
              <a:latin typeface="+mn-ea"/>
            </a:endParaRPr>
          </a:p>
          <a:p>
            <a:r>
              <a:rPr lang="zh-CN" altLang="en-US" sz="2800" b="1" dirty="0" smtClean="0">
                <a:latin typeface="+mn-ea"/>
              </a:rPr>
              <a:t>因此，攻击者能够直接修改程序代码，让计算机执行被篡改的恶意程序。</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小结：指令和数据的权限分析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从处理器运行角度，可以发现处理器读取指令和读取数据的通路是不同的。</a:t>
            </a:r>
            <a:endParaRPr lang="en-US" altLang="zh-CN" sz="2800" b="1" dirty="0" smtClean="0">
              <a:latin typeface="+mn-ea"/>
            </a:endParaRPr>
          </a:p>
          <a:p>
            <a:r>
              <a:rPr lang="zh-CN" altLang="en-US" sz="2800" b="1" dirty="0" smtClean="0">
                <a:latin typeface="+mn-ea"/>
              </a:rPr>
              <a:t>也就是说，对数据的读写权限和对指令的执行权限是可分割的。</a:t>
            </a:r>
            <a:endParaRPr lang="en-US" altLang="zh-CN" sz="2800" b="1" dirty="0" smtClean="0">
              <a:latin typeface="+mn-ea"/>
            </a:endParaRPr>
          </a:p>
        </p:txBody>
      </p:sp>
      <p:pic>
        <p:nvPicPr>
          <p:cNvPr id="196610" name="Picture 2"/>
          <p:cNvPicPr>
            <a:picLocks noChangeAspect="1" noChangeArrowheads="1"/>
          </p:cNvPicPr>
          <p:nvPr/>
        </p:nvPicPr>
        <p:blipFill>
          <a:blip r:embed="rId3"/>
          <a:srcRect/>
          <a:stretch>
            <a:fillRect/>
          </a:stretch>
        </p:blipFill>
        <p:spPr bwMode="auto">
          <a:xfrm>
            <a:off x="1357290" y="3571876"/>
            <a:ext cx="5500726" cy="3169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小结：指令和数据的权限分析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为了防止指令被攻击者恶意篡改，提出</a:t>
            </a:r>
            <a:r>
              <a:rPr lang="zh-CN" altLang="en-US" sz="2800" b="1" dirty="0" smtClean="0">
                <a:solidFill>
                  <a:srgbClr val="FF0000"/>
                </a:solidFill>
                <a:latin typeface="+mn-ea"/>
              </a:rPr>
              <a:t>只读</a:t>
            </a:r>
            <a:r>
              <a:rPr lang="zh-CN" altLang="en-US" sz="2800" b="1" dirty="0" smtClean="0">
                <a:latin typeface="+mn-ea"/>
              </a:rPr>
              <a:t>防御方法，将指令和数据分开，将程序分为代码段和数据段，将代码段设为不可写，即：</a:t>
            </a:r>
            <a:endParaRPr lang="en-US" altLang="zh-CN" sz="2800" b="1" dirty="0" smtClean="0">
              <a:latin typeface="+mn-ea"/>
            </a:endParaRPr>
          </a:p>
          <a:p>
            <a:pPr lvl="1"/>
            <a:r>
              <a:rPr lang="zh-CN" altLang="en-US" sz="2500" b="1" dirty="0" smtClean="0">
                <a:solidFill>
                  <a:srgbClr val="FF0000"/>
                </a:solidFill>
                <a:latin typeface="+mn-ea"/>
              </a:rPr>
              <a:t>指令是可读、不可写、可执行的。</a:t>
            </a:r>
            <a:endParaRPr lang="en-US" altLang="zh-CN" sz="2500" b="1" dirty="0" smtClean="0">
              <a:solidFill>
                <a:srgbClr val="FF0000"/>
              </a:solidFill>
              <a:latin typeface="+mn-ea"/>
            </a:endParaRPr>
          </a:p>
          <a:p>
            <a:pPr lvl="1"/>
            <a:r>
              <a:rPr lang="zh-CN" altLang="en-US" sz="2500" b="1" dirty="0" smtClean="0">
                <a:solidFill>
                  <a:srgbClr val="FF0000"/>
                </a:solidFill>
                <a:latin typeface="+mn-ea"/>
              </a:rPr>
              <a:t>数据是可读、可写、可执行的。</a:t>
            </a:r>
            <a:endParaRPr lang="en-US" altLang="zh-CN" sz="2500" b="1" dirty="0" smtClean="0">
              <a:solidFill>
                <a:srgbClr val="FF0000"/>
              </a:solidFill>
              <a:latin typeface="+mn-ea"/>
            </a:endParaRPr>
          </a:p>
          <a:p>
            <a:r>
              <a:rPr lang="zh-CN" altLang="en-US" sz="2800" b="1" dirty="0" smtClean="0">
                <a:latin typeface="+mn-ea"/>
              </a:rPr>
              <a:t>但是，数据依然是可执行的。</a:t>
            </a:r>
            <a:endParaRPr lang="en-US" altLang="zh-CN" sz="2800" b="1" dirty="0" smtClean="0">
              <a:latin typeface="+mn-ea"/>
            </a:endParaRPr>
          </a:p>
          <a:p>
            <a:r>
              <a:rPr lang="zh-CN" altLang="en-US" sz="2800" b="1" dirty="0" smtClean="0">
                <a:latin typeface="+mn-ea"/>
              </a:rPr>
              <a:t>因此，攻击者可以采用代码注入攻击，将恶意代码以数据形式注入系统，然后劫持控制流，让系统执行注入的恶意代码。</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小结：指令和数据的权限分析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为了防御代码注入攻击，提出</a:t>
            </a:r>
            <a:r>
              <a:rPr lang="zh-CN" altLang="en-US" sz="2800" b="1" dirty="0" smtClean="0">
                <a:solidFill>
                  <a:srgbClr val="FF0000"/>
                </a:solidFill>
                <a:latin typeface="+mn-ea"/>
              </a:rPr>
              <a:t>不可执行位保护</a:t>
            </a:r>
            <a:r>
              <a:rPr lang="zh-CN" altLang="en-US" sz="2800" b="1" dirty="0" smtClean="0">
                <a:latin typeface="+mn-ea"/>
              </a:rPr>
              <a:t>，将数据段设为不可执行的，即：</a:t>
            </a:r>
            <a:endParaRPr lang="en-US" altLang="zh-CN" sz="2800" b="1" dirty="0" smtClean="0">
              <a:latin typeface="+mn-ea"/>
            </a:endParaRPr>
          </a:p>
          <a:p>
            <a:pPr lvl="1"/>
            <a:r>
              <a:rPr lang="zh-CN" altLang="en-US" sz="2500" b="1" dirty="0" smtClean="0">
                <a:solidFill>
                  <a:srgbClr val="FF0000"/>
                </a:solidFill>
                <a:latin typeface="+mn-ea"/>
              </a:rPr>
              <a:t>指令是可读、不可写、可执行的。</a:t>
            </a:r>
            <a:endParaRPr lang="en-US" altLang="zh-CN" sz="2500" b="1" dirty="0" smtClean="0">
              <a:solidFill>
                <a:srgbClr val="FF0000"/>
              </a:solidFill>
              <a:latin typeface="+mn-ea"/>
            </a:endParaRPr>
          </a:p>
          <a:p>
            <a:pPr lvl="1"/>
            <a:r>
              <a:rPr lang="zh-CN" altLang="en-US" sz="2500" b="1" dirty="0" smtClean="0">
                <a:solidFill>
                  <a:srgbClr val="FF0000"/>
                </a:solidFill>
                <a:latin typeface="+mn-ea"/>
              </a:rPr>
              <a:t>数据是可读、可写、不可执行的。</a:t>
            </a:r>
            <a:endParaRPr lang="en-US" altLang="zh-CN" sz="2500" b="1" dirty="0" smtClean="0">
              <a:solidFill>
                <a:srgbClr val="FF0000"/>
              </a:solidFill>
              <a:latin typeface="+mn-ea"/>
            </a:endParaRPr>
          </a:p>
          <a:p>
            <a:r>
              <a:rPr lang="zh-CN" altLang="en-US" sz="2800" b="1" dirty="0" smtClean="0">
                <a:latin typeface="+mn-ea"/>
              </a:rPr>
              <a:t>但是，代码段依然是可读的。</a:t>
            </a:r>
            <a:endParaRPr lang="en-US" altLang="zh-CN" sz="2800" b="1" dirty="0" smtClean="0">
              <a:latin typeface="+mn-ea"/>
            </a:endParaRPr>
          </a:p>
          <a:p>
            <a:r>
              <a:rPr lang="zh-CN" altLang="en-US" sz="2800" b="1" dirty="0" smtClean="0">
                <a:latin typeface="+mn-ea"/>
              </a:rPr>
              <a:t>因此，攻击者可以采用内存信息泄露</a:t>
            </a:r>
            <a:r>
              <a:rPr lang="en-US" altLang="zh-CN" sz="2800" b="1" dirty="0" smtClean="0">
                <a:latin typeface="+mn-ea"/>
              </a:rPr>
              <a:t>+</a:t>
            </a:r>
            <a:r>
              <a:rPr lang="zh-CN" altLang="en-US" sz="2800" b="1" dirty="0" smtClean="0">
                <a:latin typeface="+mn-ea"/>
              </a:rPr>
              <a:t>代码复用攻击，读取代码段信息，寻找可用配件的精确内存地址，构造配件链进行攻击。</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小结：指令和数据的权限分析</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latin typeface="+mn-ea"/>
              </a:rPr>
              <a:t>为了防御内存信息泄露</a:t>
            </a:r>
            <a:r>
              <a:rPr lang="en-US" altLang="zh-CN" sz="2800" b="1" dirty="0" smtClean="0">
                <a:latin typeface="+mn-ea"/>
              </a:rPr>
              <a:t>+</a:t>
            </a:r>
            <a:r>
              <a:rPr lang="zh-CN" altLang="en-US" sz="2800" b="1" dirty="0" smtClean="0">
                <a:latin typeface="+mn-ea"/>
              </a:rPr>
              <a:t>代码复用攻击，提出</a:t>
            </a:r>
            <a:r>
              <a:rPr lang="zh-CN" altLang="en-US" sz="2800" b="1" dirty="0" smtClean="0">
                <a:solidFill>
                  <a:srgbClr val="FF0000"/>
                </a:solidFill>
                <a:latin typeface="+mn-ea"/>
              </a:rPr>
              <a:t>不可读保护</a:t>
            </a:r>
            <a:r>
              <a:rPr lang="zh-CN" altLang="en-US" sz="2800" b="1" dirty="0" smtClean="0">
                <a:latin typeface="+mn-ea"/>
              </a:rPr>
              <a:t>，将代码段设为不可读的，即：</a:t>
            </a:r>
            <a:endParaRPr lang="en-US" altLang="zh-CN" sz="2800" b="1" dirty="0" smtClean="0">
              <a:latin typeface="+mn-ea"/>
            </a:endParaRPr>
          </a:p>
          <a:p>
            <a:pPr lvl="1"/>
            <a:r>
              <a:rPr lang="zh-CN" altLang="en-US" sz="2500" b="1" dirty="0" smtClean="0">
                <a:solidFill>
                  <a:srgbClr val="FF0000"/>
                </a:solidFill>
                <a:latin typeface="+mn-ea"/>
              </a:rPr>
              <a:t>指令是不可读、不可写、可执行的。</a:t>
            </a:r>
            <a:endParaRPr lang="en-US" altLang="zh-CN" sz="2500" b="1" dirty="0" smtClean="0">
              <a:solidFill>
                <a:srgbClr val="FF0000"/>
              </a:solidFill>
              <a:latin typeface="+mn-ea"/>
            </a:endParaRPr>
          </a:p>
          <a:p>
            <a:pPr lvl="1"/>
            <a:r>
              <a:rPr lang="zh-CN" altLang="en-US" sz="2500" b="1" dirty="0" smtClean="0">
                <a:solidFill>
                  <a:srgbClr val="FF0000"/>
                </a:solidFill>
                <a:latin typeface="+mn-ea"/>
              </a:rPr>
              <a:t>数据是可读、可写、不可执行的。</a:t>
            </a:r>
            <a:endParaRPr lang="en-US" altLang="zh-CN" sz="2500" b="1" dirty="0" smtClean="0">
              <a:solidFill>
                <a:srgbClr val="FF0000"/>
              </a:solidFill>
              <a:latin typeface="+mn-ea"/>
            </a:endParaRPr>
          </a:p>
          <a:p>
            <a:r>
              <a:rPr lang="zh-CN" altLang="en-US" sz="2800" b="1" dirty="0" smtClean="0">
                <a:latin typeface="+mn-ea"/>
              </a:rPr>
              <a:t>以上三种防御方法的提出，将指令和数据的权限彻底分开。</a:t>
            </a:r>
            <a:endParaRPr lang="en-US" altLang="zh-CN" sz="2800" b="1" dirty="0" smtClean="0">
              <a:latin typeface="+mn-ea"/>
            </a:endParaRPr>
          </a:p>
          <a:p>
            <a:r>
              <a:rPr lang="zh-CN" altLang="en-US" sz="2800" b="1" dirty="0" smtClean="0">
                <a:latin typeface="+mn-ea"/>
              </a:rPr>
              <a:t>到目前为止，指令不可写和数据不可执行已经在真实系统中实现，而指令不可读还没有在真实系统中实现。</a:t>
            </a:r>
            <a:endParaRPr lang="en-US" altLang="zh-CN" sz="2800" b="1" dirty="0" smtClean="0">
              <a:latin typeface="+mn-ea"/>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smtClean="0">
                <a:latin typeface="+mn-ea"/>
              </a:rPr>
              <a:t>研究背景</a:t>
            </a:r>
            <a:endParaRPr lang="en-US" altLang="zh-CN" sz="3200" b="1" dirty="0" smtClean="0">
              <a:latin typeface="+mn-ea"/>
            </a:endParaRPr>
          </a:p>
          <a:p>
            <a:r>
              <a:rPr lang="zh-CN" altLang="en-US" sz="3200" b="1" dirty="0" smtClean="0">
                <a:latin typeface="+mn-ea"/>
              </a:rPr>
              <a:t>粗粒度</a:t>
            </a:r>
            <a:r>
              <a:rPr lang="en-US" altLang="zh-CN" sz="3200" b="1" dirty="0" smtClean="0">
                <a:latin typeface="+mn-ea"/>
              </a:rPr>
              <a:t>CFI</a:t>
            </a:r>
          </a:p>
          <a:p>
            <a:r>
              <a:rPr lang="zh-CN" altLang="en-US" sz="3200" b="1" dirty="0" smtClean="0">
                <a:latin typeface="+mn-ea"/>
              </a:rPr>
              <a:t>绕过粗粒度</a:t>
            </a:r>
            <a:r>
              <a:rPr lang="en-US" altLang="zh-CN" sz="3200" b="1" dirty="0" smtClean="0">
                <a:latin typeface="+mn-ea"/>
              </a:rPr>
              <a:t>CFI</a:t>
            </a:r>
            <a:r>
              <a:rPr lang="zh-CN" altLang="en-US" sz="3200" b="1" dirty="0" smtClean="0">
                <a:latin typeface="+mn-ea"/>
              </a:rPr>
              <a:t>的代码复用攻击</a:t>
            </a:r>
            <a:endParaRPr lang="en-US" altLang="zh-CN" sz="3200" b="1" dirty="0" smtClean="0">
              <a:latin typeface="+mn-ea"/>
            </a:endParaRPr>
          </a:p>
          <a:p>
            <a:r>
              <a:rPr lang="en-US" altLang="zh-CN" sz="3200" b="1" dirty="0" smtClean="0">
                <a:latin typeface="+mn-ea"/>
              </a:rPr>
              <a:t>COOP</a:t>
            </a:r>
            <a:r>
              <a:rPr lang="zh-CN" altLang="en-US" sz="3200" b="1" dirty="0" smtClean="0">
                <a:latin typeface="+mn-ea"/>
              </a:rPr>
              <a:t>和</a:t>
            </a:r>
            <a:r>
              <a:rPr lang="en-US" altLang="zh-CN" sz="3200" b="1" dirty="0" smtClean="0">
                <a:latin typeface="+mn-ea"/>
              </a:rPr>
              <a:t>FOP</a:t>
            </a:r>
          </a:p>
          <a:p>
            <a:r>
              <a:rPr lang="en-US" altLang="zh-CN" sz="3200" b="1" dirty="0" smtClean="0">
                <a:latin typeface="+mn-ea"/>
              </a:rPr>
              <a:t>JIT-ROP</a:t>
            </a:r>
          </a:p>
          <a:p>
            <a:r>
              <a:rPr lang="zh-CN" altLang="en-US" sz="3200" b="1" dirty="0" smtClean="0">
                <a:latin typeface="+mn-ea"/>
              </a:rPr>
              <a:t>不可读保护</a:t>
            </a:r>
            <a:endParaRPr lang="en-US" altLang="zh-CN" sz="3200" b="1" dirty="0" smtClean="0">
              <a:latin typeface="+mn-ea"/>
            </a:endParaRPr>
          </a:p>
          <a:p>
            <a:r>
              <a:rPr lang="en-US" altLang="zh-CN" sz="3200" b="1" dirty="0" smtClean="0">
                <a:solidFill>
                  <a:srgbClr val="FF0000"/>
                </a:solidFill>
                <a:latin typeface="+mn-ea"/>
              </a:rPr>
              <a:t>CPI</a:t>
            </a:r>
          </a:p>
          <a:p>
            <a:r>
              <a:rPr lang="zh-CN" altLang="en-US" sz="3200" b="1" dirty="0" smtClean="0">
                <a:latin typeface="+mn-ea"/>
              </a:rPr>
              <a:t>总结</a:t>
            </a:r>
            <a:endParaRPr lang="zh-CN" altLang="en-US" sz="3200" b="1" dirty="0">
              <a:latin typeface="+mn-ea"/>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安全隔离思想</a:t>
            </a:r>
            <a:endParaRPr lang="zh-CN" altLang="en-US" sz="4400" dirty="0"/>
          </a:p>
        </p:txBody>
      </p:sp>
      <p:sp>
        <p:nvSpPr>
          <p:cNvPr id="3" name="内容占位符 2"/>
          <p:cNvSpPr>
            <a:spLocks noGrp="1"/>
          </p:cNvSpPr>
          <p:nvPr>
            <p:ph sz="quarter" idx="1"/>
          </p:nvPr>
        </p:nvSpPr>
        <p:spPr/>
        <p:txBody>
          <a:bodyPr>
            <a:normAutofit lnSpcReduction="10000"/>
          </a:bodyPr>
          <a:lstStyle/>
          <a:p>
            <a:r>
              <a:rPr lang="zh-CN" altLang="en-US" sz="2800" b="1" dirty="0" smtClean="0">
                <a:latin typeface="+mn-ea"/>
              </a:rPr>
              <a:t>隔离是安全防御最常用的技术之一。</a:t>
            </a:r>
            <a:endParaRPr lang="en-US" altLang="zh-CN" sz="2800" b="1" dirty="0" smtClean="0">
              <a:latin typeface="+mn-ea"/>
            </a:endParaRPr>
          </a:p>
          <a:p>
            <a:pPr lvl="1"/>
            <a:r>
              <a:rPr lang="zh-CN" altLang="en-US" sz="2500" b="1" dirty="0" smtClean="0">
                <a:latin typeface="+mn-ea"/>
              </a:rPr>
              <a:t>用户隔离</a:t>
            </a:r>
            <a:endParaRPr lang="en-US" altLang="zh-CN" sz="2500" b="1" dirty="0" smtClean="0">
              <a:latin typeface="+mn-ea"/>
            </a:endParaRPr>
          </a:p>
          <a:p>
            <a:pPr lvl="2"/>
            <a:r>
              <a:rPr lang="zh-CN" altLang="en-US" sz="2200" b="1" dirty="0" smtClean="0">
                <a:latin typeface="+mn-ea"/>
              </a:rPr>
              <a:t>多个用户使用计算机，每一个用户都有自己的账号和密码。普通用户无法访问其他用户的数据。</a:t>
            </a:r>
            <a:endParaRPr lang="en-US" altLang="zh-CN" sz="2200" b="1" dirty="0" smtClean="0">
              <a:latin typeface="+mn-ea"/>
            </a:endParaRPr>
          </a:p>
          <a:p>
            <a:pPr lvl="1"/>
            <a:r>
              <a:rPr lang="zh-CN" altLang="en-US" sz="2500" b="1" dirty="0" smtClean="0">
                <a:latin typeface="+mn-ea"/>
              </a:rPr>
              <a:t>内存空间隔离</a:t>
            </a:r>
            <a:endParaRPr lang="en-US" altLang="zh-CN" sz="2500" b="1" dirty="0" smtClean="0">
              <a:latin typeface="+mn-ea"/>
            </a:endParaRPr>
          </a:p>
          <a:p>
            <a:pPr lvl="2"/>
            <a:r>
              <a:rPr lang="zh-CN" altLang="en-US" sz="2200" b="1" dirty="0" smtClean="0">
                <a:latin typeface="+mn-ea"/>
              </a:rPr>
              <a:t>内存空间分为内核空间和用户空间。</a:t>
            </a:r>
            <a:endParaRPr lang="en-US" altLang="zh-CN" sz="2200" b="1" dirty="0" smtClean="0">
              <a:latin typeface="+mn-ea"/>
            </a:endParaRPr>
          </a:p>
          <a:p>
            <a:pPr lvl="2"/>
            <a:r>
              <a:rPr lang="zh-CN" altLang="en-US" sz="2200" b="1" dirty="0" smtClean="0">
                <a:latin typeface="+mn-ea"/>
              </a:rPr>
              <a:t>内核空间存放操作系统源码和系统关键数据，用户空间存放应用程序数据和用户私有数据。</a:t>
            </a:r>
            <a:endParaRPr lang="en-US" altLang="zh-CN" sz="2200" b="1" dirty="0" smtClean="0">
              <a:latin typeface="+mn-ea"/>
            </a:endParaRPr>
          </a:p>
          <a:p>
            <a:pPr lvl="1"/>
            <a:r>
              <a:rPr lang="zh-CN" altLang="en-US" sz="2500" b="1" dirty="0" smtClean="0">
                <a:latin typeface="+mn-ea"/>
              </a:rPr>
              <a:t>运行权限隔离</a:t>
            </a:r>
            <a:endParaRPr lang="en-US" altLang="zh-CN" sz="2500" b="1" dirty="0" smtClean="0">
              <a:latin typeface="+mn-ea"/>
            </a:endParaRPr>
          </a:p>
          <a:p>
            <a:pPr lvl="2"/>
            <a:r>
              <a:rPr lang="zh-CN" altLang="en-US" sz="2200" b="1" dirty="0" smtClean="0">
                <a:latin typeface="+mn-ea"/>
              </a:rPr>
              <a:t>处理器有多个不同运行状态，如内核态和用户态。</a:t>
            </a:r>
            <a:endParaRPr lang="en-US" altLang="zh-CN" sz="2200" b="1" dirty="0" smtClean="0">
              <a:latin typeface="+mn-ea"/>
            </a:endParaRPr>
          </a:p>
          <a:p>
            <a:pPr lvl="2"/>
            <a:r>
              <a:rPr lang="zh-CN" altLang="en-US" sz="2200" b="1" dirty="0" smtClean="0">
                <a:latin typeface="+mn-ea"/>
              </a:rPr>
              <a:t>在用户态时，处理器不能执行特权指令，也不能访问内核空间。</a:t>
            </a:r>
            <a:endParaRPr lang="en-US" altLang="zh-CN" sz="2200" b="1" dirty="0" smtClean="0">
              <a:latin typeface="+mn-ea"/>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14363</TotalTime>
  <Words>8027</Words>
  <Application>Microsoft Office PowerPoint</Application>
  <PresentationFormat>全屏显示(4:3)</PresentationFormat>
  <Paragraphs>885</Paragraphs>
  <Slides>115</Slides>
  <Notes>109</Notes>
  <HiddenSlides>0</HiddenSlides>
  <MMClips>0</MMClips>
  <ScaleCrop>false</ScaleCrop>
  <HeadingPairs>
    <vt:vector size="4" baseType="variant">
      <vt:variant>
        <vt:lpstr>主题</vt:lpstr>
      </vt:variant>
      <vt:variant>
        <vt:i4>1</vt:i4>
      </vt:variant>
      <vt:variant>
        <vt:lpstr>幻灯片标题</vt:lpstr>
      </vt:variant>
      <vt:variant>
        <vt:i4>115</vt:i4>
      </vt:variant>
    </vt:vector>
  </HeadingPairs>
  <TitlesOfParts>
    <vt:vector size="116" baseType="lpstr">
      <vt:lpstr>凸显</vt:lpstr>
      <vt:lpstr>新型代码复用攻击及防御</vt:lpstr>
      <vt:lpstr>主要内容</vt:lpstr>
      <vt:lpstr>代码复用攻击分类</vt:lpstr>
      <vt:lpstr>代码复用攻击的防御分类</vt:lpstr>
      <vt:lpstr>攻防发展脉络</vt:lpstr>
      <vt:lpstr>攻防发展脉络</vt:lpstr>
      <vt:lpstr>主要内容</vt:lpstr>
      <vt:lpstr>CFI的缺点</vt:lpstr>
      <vt:lpstr>粗粒度CFI思想的来源</vt:lpstr>
      <vt:lpstr>程序行为特征分析</vt:lpstr>
      <vt:lpstr>程序行为特征分析</vt:lpstr>
      <vt:lpstr>粗粒度CFI的原理</vt:lpstr>
      <vt:lpstr>粗粒度CFI的规则</vt:lpstr>
      <vt:lpstr>粗粒度CFI的规则</vt:lpstr>
      <vt:lpstr>粗粒度CFI的规则</vt:lpstr>
      <vt:lpstr>粗粒度CFI的规则</vt:lpstr>
      <vt:lpstr>粗粒度CFI的规则</vt:lpstr>
      <vt:lpstr>粗粒度CFI的规则</vt:lpstr>
      <vt:lpstr>粗粒度CFI的实现</vt:lpstr>
      <vt:lpstr>粗粒度CFI的实现</vt:lpstr>
      <vt:lpstr>粗粒度CFI的实现</vt:lpstr>
      <vt:lpstr>粗粒度CFI的实现</vt:lpstr>
      <vt:lpstr>粗粒度CFI的实现</vt:lpstr>
      <vt:lpstr>粗粒度CFI的实现</vt:lpstr>
      <vt:lpstr>粗粒度CFI的实现</vt:lpstr>
      <vt:lpstr>粗粒度CFI的实现</vt:lpstr>
      <vt:lpstr>粗粒度CFI的实现</vt:lpstr>
      <vt:lpstr>粗粒度CFI的实现</vt:lpstr>
      <vt:lpstr>粗粒度CFI的实际应用</vt:lpstr>
      <vt:lpstr>粗粒度CFI和经典CFI的区别</vt:lpstr>
      <vt:lpstr>粗粒度CFI分析</vt:lpstr>
      <vt:lpstr>粗粒度CFI分析</vt:lpstr>
      <vt:lpstr>小结</vt:lpstr>
      <vt:lpstr>主要内容</vt:lpstr>
      <vt:lpstr>粗粒度CFI的本质</vt:lpstr>
      <vt:lpstr>绕过粗粒度CFI的方法</vt:lpstr>
      <vt:lpstr>call-preceded配件</vt:lpstr>
      <vt:lpstr>call-preceded配件</vt:lpstr>
      <vt:lpstr>entry-point配件</vt:lpstr>
      <vt:lpstr>entry-point配件</vt:lpstr>
      <vt:lpstr>long-nop配件</vt:lpstr>
      <vt:lpstr>long-nop配件</vt:lpstr>
      <vt:lpstr>Long-NOP配件</vt:lpstr>
      <vt:lpstr>小结</vt:lpstr>
      <vt:lpstr>主要内容</vt:lpstr>
      <vt:lpstr>粗粒度CFI的分析</vt:lpstr>
      <vt:lpstr>COOP的原理</vt:lpstr>
      <vt:lpstr>FOP的原理</vt:lpstr>
      <vt:lpstr>FOP的配件</vt:lpstr>
      <vt:lpstr>FOP的攻击过程</vt:lpstr>
      <vt:lpstr>FOP的功能配件</vt:lpstr>
      <vt:lpstr>FOP的功能配件</vt:lpstr>
      <vt:lpstr>FOP的功能配件</vt:lpstr>
      <vt:lpstr>FOP的功能配件</vt:lpstr>
      <vt:lpstr>FOP的调度配件</vt:lpstr>
      <vt:lpstr>FOP的调度配件</vt:lpstr>
      <vt:lpstr>FOP的调度配件</vt:lpstr>
      <vt:lpstr>COOP和FOP的分析</vt:lpstr>
      <vt:lpstr>COOP和FOP的分析</vt:lpstr>
      <vt:lpstr>FOP的攻击示例</vt:lpstr>
      <vt:lpstr>FOP的攻击示例</vt:lpstr>
      <vt:lpstr>FOP的攻击示例</vt:lpstr>
      <vt:lpstr>小结</vt:lpstr>
      <vt:lpstr>主要内容</vt:lpstr>
      <vt:lpstr>随机化防御方法</vt:lpstr>
      <vt:lpstr>随机化防御方法</vt:lpstr>
      <vt:lpstr>内存信息泄露</vt:lpstr>
      <vt:lpstr>内存信息泄露+代码复用攻击</vt:lpstr>
      <vt:lpstr>JIT-ROP原理</vt:lpstr>
      <vt:lpstr>JIT-ROP攻击</vt:lpstr>
      <vt:lpstr>JIT-ROP攻击步骤</vt:lpstr>
      <vt:lpstr>JIT-ROP攻击步骤</vt:lpstr>
      <vt:lpstr>JIT-ROP攻击步骤</vt:lpstr>
      <vt:lpstr>JIT-ROP攻击步骤</vt:lpstr>
      <vt:lpstr>JIT-ROP分析</vt:lpstr>
      <vt:lpstr>小结</vt:lpstr>
      <vt:lpstr>主要内容</vt:lpstr>
      <vt:lpstr>代码信息泄露的本质</vt:lpstr>
      <vt:lpstr>不可读保护的基本思想</vt:lpstr>
      <vt:lpstr>不可读保护的原理</vt:lpstr>
      <vt:lpstr>内存页的属性</vt:lpstr>
      <vt:lpstr>内存页的属性</vt:lpstr>
      <vt:lpstr>内存页的属性</vt:lpstr>
      <vt:lpstr>页表的权限位</vt:lpstr>
      <vt:lpstr>页表权限位的定义</vt:lpstr>
      <vt:lpstr>页属性和页表权限位的关系</vt:lpstr>
      <vt:lpstr>页属性和页表权限位的关系</vt:lpstr>
      <vt:lpstr>内存页不可读的实现</vt:lpstr>
      <vt:lpstr>内存页不可读的实现</vt:lpstr>
      <vt:lpstr>内存页读和执行的耦合</vt:lpstr>
      <vt:lpstr>不可读保护的实现</vt:lpstr>
      <vt:lpstr>不可读保护的实现</vt:lpstr>
      <vt:lpstr>小结：指令和数据的权限分析</vt:lpstr>
      <vt:lpstr>小结：指令和数据的权限分析</vt:lpstr>
      <vt:lpstr>小结：指令和数据的权限分析</vt:lpstr>
      <vt:lpstr>小结：指令和数据的权限分析</vt:lpstr>
      <vt:lpstr>小结：指令和数据的权限分析</vt:lpstr>
      <vt:lpstr>主要内容</vt:lpstr>
      <vt:lpstr>安全隔离思想</vt:lpstr>
      <vt:lpstr>CPI简介</vt:lpstr>
      <vt:lpstr>CPI原理</vt:lpstr>
      <vt:lpstr>敏感数据定义</vt:lpstr>
      <vt:lpstr>敏感数据保护</vt:lpstr>
      <vt:lpstr>安全区保护</vt:lpstr>
      <vt:lpstr>CPI内存布局</vt:lpstr>
      <vt:lpstr>安全区隔离</vt:lpstr>
      <vt:lpstr>安全区隔离</vt:lpstr>
      <vt:lpstr>CPI分析</vt:lpstr>
      <vt:lpstr>对CPI的攻击方法</vt:lpstr>
      <vt:lpstr>对CPI的攻击方法</vt:lpstr>
      <vt:lpstr>小结</vt:lpstr>
      <vt:lpstr>主要内容</vt:lpstr>
      <vt:lpstr>总结</vt:lpstr>
      <vt:lpstr>总结</vt:lpstr>
      <vt:lpstr>作业：经典论文阅读</vt:lpstr>
    </vt:vector>
  </TitlesOfParts>
  <Company>iie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chenliwei</dc:creator>
  <cp:lastModifiedBy>chenliwei</cp:lastModifiedBy>
  <cp:revision>416</cp:revision>
  <dcterms:created xsi:type="dcterms:W3CDTF">2016-12-26T02:59:20Z</dcterms:created>
  <dcterms:modified xsi:type="dcterms:W3CDTF">2017-04-12T05:47:40Z</dcterms:modified>
</cp:coreProperties>
</file>