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tiff" ContentType="image/tiff"/>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7"/>
  </p:notesMasterIdLst>
  <p:sldIdLst>
    <p:sldId id="256" r:id="rId2"/>
    <p:sldId id="372" r:id="rId3"/>
    <p:sldId id="414" r:id="rId4"/>
    <p:sldId id="413" r:id="rId5"/>
    <p:sldId id="425" r:id="rId6"/>
    <p:sldId id="426" r:id="rId7"/>
    <p:sldId id="415" r:id="rId8"/>
    <p:sldId id="419" r:id="rId9"/>
    <p:sldId id="445" r:id="rId10"/>
    <p:sldId id="446" r:id="rId11"/>
    <p:sldId id="427" r:id="rId12"/>
    <p:sldId id="420" r:id="rId13"/>
    <p:sldId id="423" r:id="rId14"/>
    <p:sldId id="410" r:id="rId15"/>
    <p:sldId id="496" r:id="rId16"/>
    <p:sldId id="442" r:id="rId17"/>
    <p:sldId id="444" r:id="rId18"/>
    <p:sldId id="443" r:id="rId19"/>
    <p:sldId id="453" r:id="rId20"/>
    <p:sldId id="449" r:id="rId21"/>
    <p:sldId id="455" r:id="rId22"/>
    <p:sldId id="456" r:id="rId23"/>
    <p:sldId id="457" r:id="rId24"/>
    <p:sldId id="450" r:id="rId25"/>
    <p:sldId id="451" r:id="rId26"/>
    <p:sldId id="458" r:id="rId27"/>
    <p:sldId id="459" r:id="rId28"/>
    <p:sldId id="460" r:id="rId29"/>
    <p:sldId id="462" r:id="rId30"/>
    <p:sldId id="461" r:id="rId31"/>
    <p:sldId id="448" r:id="rId32"/>
    <p:sldId id="464" r:id="rId33"/>
    <p:sldId id="465" r:id="rId34"/>
    <p:sldId id="466" r:id="rId35"/>
    <p:sldId id="447" r:id="rId36"/>
    <p:sldId id="497" r:id="rId37"/>
    <p:sldId id="467" r:id="rId38"/>
    <p:sldId id="472" r:id="rId39"/>
    <p:sldId id="468" r:id="rId40"/>
    <p:sldId id="528" r:id="rId41"/>
    <p:sldId id="530" r:id="rId42"/>
    <p:sldId id="476" r:id="rId43"/>
    <p:sldId id="477" r:id="rId44"/>
    <p:sldId id="543" r:id="rId45"/>
    <p:sldId id="542" r:id="rId46"/>
    <p:sldId id="529" r:id="rId47"/>
    <p:sldId id="541" r:id="rId48"/>
    <p:sldId id="547" r:id="rId49"/>
    <p:sldId id="483" r:id="rId50"/>
    <p:sldId id="479" r:id="rId51"/>
    <p:sldId id="544" r:id="rId52"/>
    <p:sldId id="470" r:id="rId53"/>
    <p:sldId id="498" r:id="rId54"/>
    <p:sldId id="485" r:id="rId55"/>
    <p:sldId id="519" r:id="rId56"/>
    <p:sldId id="486" r:id="rId57"/>
    <p:sldId id="487" r:id="rId58"/>
    <p:sldId id="517" r:id="rId59"/>
    <p:sldId id="520" r:id="rId60"/>
    <p:sldId id="531" r:id="rId61"/>
    <p:sldId id="521" r:id="rId62"/>
    <p:sldId id="522" r:id="rId63"/>
    <p:sldId id="532" r:id="rId64"/>
    <p:sldId id="523" r:id="rId65"/>
    <p:sldId id="524" r:id="rId66"/>
    <p:sldId id="525" r:id="rId67"/>
    <p:sldId id="526" r:id="rId68"/>
    <p:sldId id="534" r:id="rId69"/>
    <p:sldId id="499" r:id="rId70"/>
    <p:sldId id="490" r:id="rId71"/>
    <p:sldId id="492" r:id="rId72"/>
    <p:sldId id="397" r:id="rId73"/>
    <p:sldId id="535" r:id="rId74"/>
    <p:sldId id="507" r:id="rId75"/>
    <p:sldId id="505" r:id="rId76"/>
    <p:sldId id="506" r:id="rId77"/>
    <p:sldId id="501" r:id="rId78"/>
    <p:sldId id="502" r:id="rId79"/>
    <p:sldId id="536" r:id="rId80"/>
    <p:sldId id="539" r:id="rId81"/>
    <p:sldId id="545" r:id="rId82"/>
    <p:sldId id="537" r:id="rId83"/>
    <p:sldId id="538" r:id="rId84"/>
    <p:sldId id="546" r:id="rId85"/>
    <p:sldId id="412"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579" autoAdjust="0"/>
  </p:normalViewPr>
  <p:slideViewPr>
    <p:cSldViewPr>
      <p:cViewPr varScale="1">
        <p:scale>
          <a:sx n="81" d="100"/>
          <a:sy n="81" d="100"/>
        </p:scale>
        <p:origin x="-16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47B32F-1360-4272-8F91-314AB1D61438}" type="datetimeFigureOut">
              <a:rPr lang="zh-CN" altLang="en-US" smtClean="0"/>
              <a:pPr/>
              <a:t>2018-4-12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836F2-FFA5-42DD-B55D-F9A7E812F6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23</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50</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74</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75</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76</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37</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38</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39</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40</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41</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42</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43</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46</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6D587FD-93FA-4A47-840B-31F7188D0E1F}" type="datetimeFigureOut">
              <a:rPr lang="zh-CN" altLang="en-US" smtClean="0"/>
              <a:pPr/>
              <a:t>2018-4-12</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F52F9E6-4838-4EC6-BBFA-81038A42BFA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2018-4-12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2018-4-12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26D587FD-93FA-4A47-840B-31F7188D0E1F}" type="datetimeFigureOut">
              <a:rPr lang="zh-CN" altLang="en-US" smtClean="0"/>
              <a:pPr/>
              <a:t>2018-4-12</a:t>
            </a:fld>
            <a:endParaRPr lang="zh-CN" altLang="en-US"/>
          </a:p>
        </p:txBody>
      </p:sp>
      <p:sp>
        <p:nvSpPr>
          <p:cNvPr id="9" name="灯片编号占位符 8"/>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6D587FD-93FA-4A47-840B-31F7188D0E1F}" type="datetimeFigureOut">
              <a:rPr lang="zh-CN" altLang="en-US" smtClean="0"/>
              <a:pPr/>
              <a:t>2018-4-12</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F52F9E6-4838-4EC6-BBFA-81038A42BFA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6D587FD-93FA-4A47-840B-31F7188D0E1F}" type="datetimeFigureOut">
              <a:rPr lang="zh-CN" altLang="en-US" smtClean="0"/>
              <a:pPr/>
              <a:t>2018-4-12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26D587FD-93FA-4A47-840B-31F7188D0E1F}" type="datetimeFigureOut">
              <a:rPr lang="zh-CN" altLang="en-US" smtClean="0"/>
              <a:pPr/>
              <a:t>2018-4-12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26D587FD-93FA-4A47-840B-31F7188D0E1F}" type="datetimeFigureOut">
              <a:rPr lang="zh-CN" altLang="en-US" smtClean="0"/>
              <a:pPr/>
              <a:t>2018-4-12</a:t>
            </a:fld>
            <a:endParaRPr lang="zh-CN" altLang="en-US"/>
          </a:p>
        </p:txBody>
      </p:sp>
      <p:sp>
        <p:nvSpPr>
          <p:cNvPr id="7" name="灯片编号占位符 6"/>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587FD-93FA-4A47-840B-31F7188D0E1F}" type="datetimeFigureOut">
              <a:rPr lang="zh-CN" altLang="en-US" smtClean="0"/>
              <a:pPr/>
              <a:t>2018-4-12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26D587FD-93FA-4A47-840B-31F7188D0E1F}" type="datetimeFigureOut">
              <a:rPr lang="zh-CN" altLang="en-US" smtClean="0"/>
              <a:pPr/>
              <a:t>2018-4-12</a:t>
            </a:fld>
            <a:endParaRPr lang="zh-CN" altLang="en-US"/>
          </a:p>
        </p:txBody>
      </p:sp>
      <p:sp>
        <p:nvSpPr>
          <p:cNvPr id="22" name="灯片编号占位符 21"/>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26D587FD-93FA-4A47-840B-31F7188D0E1F}" type="datetimeFigureOut">
              <a:rPr lang="zh-CN" altLang="en-US" smtClean="0"/>
              <a:pPr/>
              <a:t>2018-4-12</a:t>
            </a:fld>
            <a:endParaRPr lang="zh-CN" altLang="en-US"/>
          </a:p>
        </p:txBody>
      </p:sp>
      <p:sp>
        <p:nvSpPr>
          <p:cNvPr id="18" name="灯片编号占位符 17"/>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D587FD-93FA-4A47-840B-31F7188D0E1F}" type="datetimeFigureOut">
              <a:rPr lang="zh-CN" altLang="en-US" smtClean="0"/>
              <a:pPr/>
              <a:t>2018-4-12</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2F9E6-4838-4EC6-BBFA-81038A42B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7356" y="1142984"/>
            <a:ext cx="6715172" cy="2928958"/>
          </a:xfrm>
        </p:spPr>
        <p:txBody>
          <a:bodyPr>
            <a:noAutofit/>
          </a:bodyPr>
          <a:lstStyle/>
          <a:p>
            <a:pPr algn="ctr"/>
            <a:r>
              <a:rPr lang="zh-CN" altLang="en-US" sz="7200" dirty="0" smtClean="0"/>
              <a:t>非控制数据攻击及防御介绍</a:t>
            </a:r>
            <a:endParaRPr lang="zh-CN" altLang="en-US" sz="7200" dirty="0"/>
          </a:p>
        </p:txBody>
      </p:sp>
      <p:sp>
        <p:nvSpPr>
          <p:cNvPr id="3" name="副标题 2"/>
          <p:cNvSpPr>
            <a:spLocks noGrp="1"/>
          </p:cNvSpPr>
          <p:nvPr>
            <p:ph type="subTitle" idx="1"/>
          </p:nvPr>
        </p:nvSpPr>
        <p:spPr>
          <a:xfrm>
            <a:off x="2214546" y="5286388"/>
            <a:ext cx="6172200" cy="871534"/>
          </a:xfrm>
        </p:spPr>
        <p:txBody>
          <a:bodyPr>
            <a:noAutofit/>
          </a:bodyPr>
          <a:lstStyle/>
          <a:p>
            <a:pPr algn="ctr"/>
            <a:r>
              <a:rPr lang="zh-CN" altLang="en-US" sz="3200" dirty="0" smtClean="0"/>
              <a:t>中国科学院 信息工程研究所</a:t>
            </a:r>
            <a:endParaRPr lang="zh-CN" altLang="en-US" sz="3200" dirty="0"/>
          </a:p>
        </p:txBody>
      </p:sp>
      <p:sp>
        <p:nvSpPr>
          <p:cNvPr id="4" name="副标题 2"/>
          <p:cNvSpPr txBox="1">
            <a:spLocks/>
          </p:cNvSpPr>
          <p:nvPr/>
        </p:nvSpPr>
        <p:spPr>
          <a:xfrm>
            <a:off x="2357422" y="4357694"/>
            <a:ext cx="5886448" cy="785818"/>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zh-CN" altLang="en-US" sz="4000" b="1" dirty="0">
                <a:solidFill>
                  <a:schemeClr val="tx2"/>
                </a:solidFill>
              </a:rPr>
              <a:t>陈李维</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非</a:t>
            </a:r>
            <a:r>
              <a:rPr lang="zh-CN" altLang="en-US" sz="4400" dirty="0" smtClean="0"/>
              <a:t>控制数据防御样例</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防御样例：</a:t>
            </a:r>
            <a:r>
              <a:rPr kumimoji="1" lang="zh-CN" altLang="en-US" sz="2800" b="1" dirty="0" smtClean="0"/>
              <a:t>更改系统关键决策数据的生命周期，缩小攻击面。</a:t>
            </a:r>
            <a:endParaRPr lang="zh-CN" altLang="en-US" sz="2800" b="1" dirty="0"/>
          </a:p>
        </p:txBody>
      </p:sp>
      <p:pic>
        <p:nvPicPr>
          <p:cNvPr id="4" name="图片 3"/>
          <p:cNvPicPr>
            <a:picLocks noChangeAspect="1"/>
          </p:cNvPicPr>
          <p:nvPr/>
        </p:nvPicPr>
        <p:blipFill>
          <a:blip r:embed="rId2"/>
          <a:stretch>
            <a:fillRect/>
          </a:stretch>
        </p:blipFill>
        <p:spPr>
          <a:xfrm>
            <a:off x="60339" y="3000372"/>
            <a:ext cx="8991383" cy="3500462"/>
          </a:xfrm>
          <a:prstGeom prst="rect">
            <a:avLst/>
          </a:prstGeom>
        </p:spPr>
      </p:pic>
    </p:spTree>
    <p:extLst>
      <p:ext uri="{BB962C8B-B14F-4D97-AF65-F5344CB8AC3E}">
        <p14:creationId xmlns:p14="http://schemas.microsoft.com/office/powerpoint/2010/main" xmlns="" val="319044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非控制数据</a:t>
            </a:r>
            <a:r>
              <a:rPr lang="zh-CN" altLang="en-US" sz="4400" dirty="0" smtClean="0"/>
              <a:t>攻击的分析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控制流劫持攻击 </a:t>
            </a:r>
            <a:r>
              <a:rPr lang="en-US" altLang="zh-CN" sz="2800" b="1" dirty="0" smtClean="0"/>
              <a:t>VS</a:t>
            </a:r>
            <a:r>
              <a:rPr lang="zh-CN" altLang="en-US" sz="2800" b="1" dirty="0" smtClean="0"/>
              <a:t> 非控制数据攻击</a:t>
            </a:r>
            <a:endParaRPr lang="en-US" altLang="zh-CN" sz="2800" b="1" dirty="0" smtClean="0"/>
          </a:p>
          <a:p>
            <a:pPr lvl="1"/>
            <a:r>
              <a:rPr lang="zh-CN" altLang="en-US" sz="2500" b="1" dirty="0" smtClean="0"/>
              <a:t>控制流劫持攻击（代码注入攻击和代码复用攻击）</a:t>
            </a:r>
            <a:endParaRPr lang="en-US" altLang="zh-CN" sz="2500" b="1" dirty="0" smtClean="0"/>
          </a:p>
          <a:p>
            <a:pPr lvl="2"/>
            <a:r>
              <a:rPr lang="zh-CN" altLang="en-US" sz="2200" b="1" dirty="0" smtClean="0"/>
              <a:t>修改控制流相关数据，如函数指针、跳转指令目标、函数返回地址等</a:t>
            </a:r>
            <a:endParaRPr lang="en-US" altLang="zh-CN" sz="2200" b="1" dirty="0" smtClean="0"/>
          </a:p>
          <a:p>
            <a:pPr lvl="2"/>
            <a:r>
              <a:rPr lang="zh-CN" altLang="en-US" sz="2200" b="1" dirty="0" smtClean="0">
                <a:solidFill>
                  <a:srgbClr val="FF0000"/>
                </a:solidFill>
              </a:rPr>
              <a:t>改变程序正常控制流</a:t>
            </a:r>
            <a:endParaRPr lang="en-US" altLang="zh-CN" sz="2200" b="1" dirty="0" smtClean="0">
              <a:solidFill>
                <a:srgbClr val="FF0000"/>
              </a:solidFill>
            </a:endParaRPr>
          </a:p>
          <a:p>
            <a:pPr lvl="1"/>
            <a:r>
              <a:rPr lang="zh-CN" altLang="en-US" sz="2500" b="1" dirty="0" smtClean="0"/>
              <a:t>非控制数据攻击</a:t>
            </a:r>
            <a:endParaRPr lang="en-US" altLang="zh-CN" sz="2500" b="1" dirty="0" smtClean="0"/>
          </a:p>
          <a:p>
            <a:pPr lvl="2"/>
            <a:r>
              <a:rPr lang="zh-CN" altLang="en-US" sz="2200" b="1" dirty="0" smtClean="0"/>
              <a:t>修改关键的和安全相关的和控制流无关的数据</a:t>
            </a:r>
            <a:endParaRPr lang="en-US" altLang="zh-CN" sz="2200" b="1" dirty="0" smtClean="0"/>
          </a:p>
          <a:p>
            <a:pPr lvl="2"/>
            <a:r>
              <a:rPr lang="zh-CN" altLang="en-US" sz="2200" b="1" dirty="0" smtClean="0">
                <a:solidFill>
                  <a:srgbClr val="FF0000"/>
                </a:solidFill>
              </a:rPr>
              <a:t>不改变程序正常控制流</a:t>
            </a:r>
            <a:endParaRPr lang="en-US" altLang="zh-CN" sz="2200" b="1" dirty="0" smtClean="0">
              <a:solidFill>
                <a:srgbClr val="FF0000"/>
              </a:solidFill>
            </a:endParaRPr>
          </a:p>
          <a:p>
            <a:pPr lvl="2"/>
            <a:r>
              <a:rPr lang="zh-CN" altLang="en-US" sz="2200" b="1" dirty="0" smtClean="0"/>
              <a:t>需要攻击者熟知程序语义，</a:t>
            </a:r>
            <a:r>
              <a:rPr lang="zh-CN" altLang="en-US" sz="2200" b="1" dirty="0" smtClean="0">
                <a:solidFill>
                  <a:srgbClr val="FF0000"/>
                </a:solidFill>
              </a:rPr>
              <a:t>利用难度更高</a:t>
            </a:r>
            <a:endParaRPr lang="en-US" altLang="zh-CN" sz="2200" b="1" dirty="0" smtClean="0">
              <a:solidFill>
                <a:srgbClr val="FF0000"/>
              </a:solidFill>
            </a:endParaRPr>
          </a:p>
        </p:txBody>
      </p:sp>
    </p:spTree>
    <p:extLst>
      <p:ext uri="{BB962C8B-B14F-4D97-AF65-F5344CB8AC3E}">
        <p14:creationId xmlns:p14="http://schemas.microsoft.com/office/powerpoint/2010/main" xmlns="" val="584743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非控制数据攻击的分析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非控制数据攻击的</a:t>
            </a:r>
            <a:r>
              <a:rPr lang="zh-CN" altLang="en-US" sz="2800" b="1" dirty="0" smtClean="0">
                <a:solidFill>
                  <a:srgbClr val="FF0000"/>
                </a:solidFill>
              </a:rPr>
              <a:t>优点</a:t>
            </a:r>
            <a:r>
              <a:rPr lang="zh-CN" altLang="en-US" sz="2800" b="1" dirty="0" smtClean="0"/>
              <a:t>：</a:t>
            </a:r>
            <a:endParaRPr lang="en-US" altLang="zh-CN" sz="2800" b="1" dirty="0" smtClean="0"/>
          </a:p>
          <a:p>
            <a:pPr lvl="1"/>
            <a:r>
              <a:rPr lang="zh-CN" altLang="en-US" sz="2500" b="1" dirty="0" smtClean="0"/>
              <a:t>完全复用程序正常执行过程，隐蔽性强，难以被发现</a:t>
            </a:r>
            <a:endParaRPr lang="en-US" altLang="zh-CN" sz="2500" b="1" dirty="0" smtClean="0"/>
          </a:p>
          <a:p>
            <a:pPr lvl="1"/>
            <a:r>
              <a:rPr lang="zh-CN" altLang="en-US" sz="2500" b="1" dirty="0" smtClean="0"/>
              <a:t>能够绕过目前大多数常见的防御机制，如</a:t>
            </a:r>
            <a:r>
              <a:rPr lang="en-US" altLang="zh-CN" sz="2500" b="1" dirty="0" smtClean="0"/>
              <a:t>CFI</a:t>
            </a:r>
            <a:r>
              <a:rPr lang="zh-CN" altLang="en-US" sz="2500" b="1" dirty="0" smtClean="0"/>
              <a:t>和</a:t>
            </a:r>
            <a:r>
              <a:rPr lang="en-US" altLang="zh-CN" sz="2500" b="1" dirty="0" smtClean="0"/>
              <a:t>ASLR</a:t>
            </a:r>
            <a:r>
              <a:rPr lang="zh-CN" altLang="en-US" sz="2500" b="1" dirty="0" smtClean="0"/>
              <a:t>等</a:t>
            </a:r>
            <a:endParaRPr lang="en-US" altLang="zh-CN" sz="2500" b="1" dirty="0" smtClean="0"/>
          </a:p>
          <a:p>
            <a:pPr lvl="1"/>
            <a:r>
              <a:rPr lang="zh-CN" altLang="en-US" sz="2500" b="1" dirty="0" smtClean="0"/>
              <a:t>被证明是图灵完备的攻击</a:t>
            </a:r>
            <a:endParaRPr lang="en-US" altLang="zh-CN" sz="2500" b="1" dirty="0" smtClean="0"/>
          </a:p>
          <a:p>
            <a:r>
              <a:rPr lang="zh-CN" altLang="en-US" sz="2800" b="1" dirty="0" smtClean="0"/>
              <a:t>非控制数据攻击的</a:t>
            </a:r>
            <a:r>
              <a:rPr lang="zh-CN" altLang="en-US" sz="2800" b="1" dirty="0" smtClean="0">
                <a:solidFill>
                  <a:srgbClr val="FF0000"/>
                </a:solidFill>
              </a:rPr>
              <a:t>缺点</a:t>
            </a:r>
            <a:r>
              <a:rPr lang="zh-CN" altLang="en-US" sz="2800" b="1" dirty="0" smtClean="0"/>
              <a:t>：</a:t>
            </a:r>
            <a:endParaRPr lang="en-US" altLang="zh-CN" sz="2800" b="1" dirty="0" smtClean="0"/>
          </a:p>
          <a:p>
            <a:pPr lvl="1"/>
            <a:r>
              <a:rPr lang="zh-CN" altLang="en-US" sz="2500" b="1" dirty="0" smtClean="0"/>
              <a:t>限制很多，利用难度较大</a:t>
            </a:r>
            <a:endParaRPr lang="en-US" altLang="zh-CN" sz="25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非控制数据攻击的发展</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非控制数据攻击是一种很新的攻击方法，对其的研究才刚刚开始。</a:t>
            </a:r>
            <a:endParaRPr lang="en-US" altLang="zh-CN" sz="2800" b="1" dirty="0" smtClean="0"/>
          </a:p>
          <a:p>
            <a:r>
              <a:rPr lang="zh-CN" altLang="en-US" sz="2800" b="1" dirty="0" smtClean="0"/>
              <a:t>最近几年，非控制数据攻击逐渐得到重视。</a:t>
            </a:r>
            <a:endParaRPr lang="en-US" altLang="zh-CN" sz="2800" b="1" dirty="0" smtClean="0"/>
          </a:p>
          <a:p>
            <a:pPr lvl="1"/>
            <a:r>
              <a:rPr lang="en-US" altLang="zh-CN" sz="2500" b="1" dirty="0" smtClean="0"/>
              <a:t>2005</a:t>
            </a:r>
            <a:r>
              <a:rPr lang="zh-CN" altLang="en-US" sz="2500" b="1" dirty="0" smtClean="0"/>
              <a:t>年正式提出了非控制数据攻击的思想。</a:t>
            </a:r>
            <a:endParaRPr lang="en-US" altLang="zh-CN" sz="2500" b="1" dirty="0" smtClean="0"/>
          </a:p>
          <a:p>
            <a:pPr lvl="1"/>
            <a:r>
              <a:rPr lang="zh-CN" altLang="en-US" sz="2500" b="1" dirty="0" smtClean="0"/>
              <a:t>针对细粒度</a:t>
            </a:r>
            <a:r>
              <a:rPr lang="en-US" altLang="zh-CN" sz="2500" b="1" dirty="0" smtClean="0"/>
              <a:t>CFI</a:t>
            </a:r>
            <a:r>
              <a:rPr lang="zh-CN" altLang="en-US" sz="2500" b="1" dirty="0" smtClean="0"/>
              <a:t>的缺陷，于</a:t>
            </a:r>
            <a:r>
              <a:rPr lang="en-US" altLang="zh-CN" sz="2500" b="1" dirty="0" smtClean="0"/>
              <a:t>2015</a:t>
            </a:r>
            <a:r>
              <a:rPr lang="zh-CN" altLang="en-US" sz="2500" b="1" dirty="0" smtClean="0"/>
              <a:t>年提出了</a:t>
            </a:r>
            <a:r>
              <a:rPr lang="en-US" altLang="zh-CN" sz="2500" b="1" dirty="0" smtClean="0">
                <a:solidFill>
                  <a:srgbClr val="FF0000"/>
                </a:solidFill>
              </a:rPr>
              <a:t>CFB</a:t>
            </a:r>
            <a:r>
              <a:rPr lang="zh-CN" altLang="en-US" sz="2500" b="1" dirty="0" smtClean="0"/>
              <a:t>，完全符合控制流图</a:t>
            </a:r>
            <a:r>
              <a:rPr lang="en-US" altLang="zh-CN" sz="2500" b="1" dirty="0" smtClean="0"/>
              <a:t>CFG</a:t>
            </a:r>
            <a:r>
              <a:rPr lang="zh-CN" altLang="en-US" sz="2500" b="1" dirty="0" smtClean="0"/>
              <a:t>，能够绕过最理想情况下的细粒度</a:t>
            </a:r>
            <a:r>
              <a:rPr lang="en-US" altLang="zh-CN" sz="2500" b="1" dirty="0" smtClean="0"/>
              <a:t>CFI</a:t>
            </a:r>
            <a:r>
              <a:rPr lang="zh-CN" altLang="en-US" sz="2500" b="1" dirty="0" smtClean="0"/>
              <a:t>。</a:t>
            </a:r>
            <a:endParaRPr lang="en-US" altLang="zh-CN" sz="2500" b="1" dirty="0" smtClean="0"/>
          </a:p>
          <a:p>
            <a:pPr lvl="1"/>
            <a:r>
              <a:rPr lang="zh-CN" altLang="en-US" sz="2500" b="1" dirty="0" smtClean="0"/>
              <a:t>借鉴了</a:t>
            </a:r>
            <a:r>
              <a:rPr lang="en-US" altLang="zh-CN" sz="2500" b="1" dirty="0" smtClean="0"/>
              <a:t>ROP</a:t>
            </a:r>
            <a:r>
              <a:rPr lang="zh-CN" altLang="en-US" sz="2500" b="1" dirty="0" smtClean="0"/>
              <a:t>的思想，于</a:t>
            </a:r>
            <a:r>
              <a:rPr lang="en-US" altLang="zh-CN" sz="2500" b="1" dirty="0" smtClean="0"/>
              <a:t>2016</a:t>
            </a:r>
            <a:r>
              <a:rPr lang="zh-CN" altLang="en-US" sz="2500" b="1" dirty="0" smtClean="0"/>
              <a:t>年提出了</a:t>
            </a:r>
            <a:r>
              <a:rPr lang="en-US" altLang="zh-CN" sz="2500" b="1" dirty="0" smtClean="0">
                <a:solidFill>
                  <a:srgbClr val="FF0000"/>
                </a:solidFill>
              </a:rPr>
              <a:t>DOP</a:t>
            </a:r>
            <a:r>
              <a:rPr lang="zh-CN" altLang="en-US" sz="2500" b="1" dirty="0" smtClean="0"/>
              <a:t>，是图灵完备的非控制数据攻击方法。</a:t>
            </a:r>
            <a:endParaRPr lang="en-US" altLang="zh-CN" sz="22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2643174" y="916487"/>
            <a:ext cx="6418473" cy="587010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400" dirty="0" smtClean="0"/>
              <a:t>攻防发展脉络</a:t>
            </a:r>
            <a:endParaRPr lang="zh-CN" altLang="en-US" sz="4400" dirty="0"/>
          </a:p>
        </p:txBody>
      </p:sp>
      <p:sp>
        <p:nvSpPr>
          <p:cNvPr id="3" name="内容占位符 2"/>
          <p:cNvSpPr>
            <a:spLocks noGrp="1"/>
          </p:cNvSpPr>
          <p:nvPr>
            <p:ph sz="quarter" idx="1"/>
          </p:nvPr>
        </p:nvSpPr>
        <p:spPr>
          <a:xfrm>
            <a:off x="457200" y="1600200"/>
            <a:ext cx="2328850" cy="4873752"/>
          </a:xfrm>
        </p:spPr>
        <p:txBody>
          <a:bodyPr>
            <a:normAutofit/>
          </a:bodyPr>
          <a:lstStyle/>
          <a:p>
            <a:r>
              <a:rPr lang="zh-CN" altLang="en-US" sz="2800" b="1" dirty="0" smtClean="0"/>
              <a:t>非控制数据攻击及其防御技术的发展脉络。</a:t>
            </a:r>
            <a:endParaRPr lang="en-US" altLang="zh-CN" sz="28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非控制数据攻击</a:t>
            </a:r>
            <a:endParaRPr lang="en-US" altLang="zh-CN" sz="3200" b="1" dirty="0" smtClean="0"/>
          </a:p>
          <a:p>
            <a:pPr lvl="1"/>
            <a:r>
              <a:rPr lang="en-US" altLang="zh-CN" sz="2900" b="1" dirty="0" smtClean="0">
                <a:solidFill>
                  <a:srgbClr val="FF0000"/>
                </a:solidFill>
              </a:rPr>
              <a:t>CFB</a:t>
            </a:r>
          </a:p>
          <a:p>
            <a:pPr lvl="1"/>
            <a:r>
              <a:rPr lang="en-US" altLang="zh-CN" sz="2900" b="1" dirty="0" smtClean="0"/>
              <a:t>DOP</a:t>
            </a:r>
          </a:p>
          <a:p>
            <a:r>
              <a:rPr lang="zh-CN" altLang="en-US" sz="3200" b="1" dirty="0" smtClean="0"/>
              <a:t>对非控制数据攻击的防御</a:t>
            </a:r>
            <a:endParaRPr lang="en-US" altLang="zh-CN" sz="3200" b="1" dirty="0" smtClean="0"/>
          </a:p>
          <a:p>
            <a:pPr lvl="1"/>
            <a:r>
              <a:rPr lang="en-US" altLang="zh-CN" sz="2900" b="1" dirty="0" smtClean="0"/>
              <a:t>DSR</a:t>
            </a:r>
          </a:p>
          <a:p>
            <a:pPr lvl="1"/>
            <a:r>
              <a:rPr lang="en-US" altLang="zh-CN" sz="2900" b="1" dirty="0" smtClean="0"/>
              <a:t>DFI</a:t>
            </a: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理想情况下的细粒度</a:t>
            </a:r>
            <a:r>
              <a:rPr lang="en-US" altLang="zh-CN" sz="4400" dirty="0" smtClean="0"/>
              <a:t>CFI</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细粒度</a:t>
            </a:r>
            <a:r>
              <a:rPr lang="en-US" altLang="zh-CN" sz="2800" b="1" dirty="0" smtClean="0"/>
              <a:t>CFI</a:t>
            </a:r>
            <a:r>
              <a:rPr lang="zh-CN" altLang="en-US" sz="2800" b="1" dirty="0" smtClean="0"/>
              <a:t>的基本思想是：静态分析所有间接跳转指令的合法跳转目标，获得控制流图</a:t>
            </a:r>
            <a:r>
              <a:rPr lang="en-US" altLang="zh-CN" sz="2800" b="1" dirty="0" smtClean="0"/>
              <a:t>CFG</a:t>
            </a:r>
            <a:r>
              <a:rPr lang="zh-CN" altLang="en-US" sz="2800" b="1" dirty="0" smtClean="0"/>
              <a:t>，然后要求程序运行时所有间接跳转必须符合</a:t>
            </a:r>
            <a:r>
              <a:rPr lang="en-US" altLang="zh-CN" sz="2800" b="1" dirty="0" smtClean="0"/>
              <a:t>CFG</a:t>
            </a:r>
            <a:r>
              <a:rPr lang="zh-CN" altLang="en-US" sz="2800" b="1" dirty="0" smtClean="0"/>
              <a:t>。</a:t>
            </a:r>
            <a:endParaRPr lang="en-US" altLang="zh-CN" sz="2800" b="1" dirty="0" smtClean="0"/>
          </a:p>
          <a:p>
            <a:r>
              <a:rPr lang="zh-CN" altLang="en-US" sz="2800" b="1" dirty="0" smtClean="0"/>
              <a:t>假设能够分析得到</a:t>
            </a:r>
            <a:r>
              <a:rPr lang="zh-CN" altLang="en-US" sz="2800" b="1" dirty="0" smtClean="0">
                <a:solidFill>
                  <a:srgbClr val="FF0000"/>
                </a:solidFill>
              </a:rPr>
              <a:t>完美的</a:t>
            </a:r>
            <a:r>
              <a:rPr lang="en-US" altLang="zh-CN" sz="2800" b="1" dirty="0" smtClean="0">
                <a:solidFill>
                  <a:srgbClr val="FF0000"/>
                </a:solidFill>
              </a:rPr>
              <a:t>CFG</a:t>
            </a:r>
            <a:r>
              <a:rPr lang="zh-CN" altLang="en-US" sz="2800" b="1" dirty="0" smtClean="0"/>
              <a:t>，能够准确的识别所有间接跳转指令的合法跳转地址。</a:t>
            </a:r>
            <a:endParaRPr lang="en-US" altLang="zh-CN" sz="2800" b="1" dirty="0" smtClean="0"/>
          </a:p>
          <a:p>
            <a:pPr lvl="1"/>
            <a:r>
              <a:rPr lang="zh-CN" altLang="en-US" sz="2500" b="1" dirty="0" smtClean="0"/>
              <a:t>这在实际系统中是不可能的，只是一种假设。</a:t>
            </a:r>
            <a:endParaRPr lang="en-US" altLang="zh-CN" sz="2500" b="1" dirty="0" smtClean="0"/>
          </a:p>
          <a:p>
            <a:r>
              <a:rPr lang="zh-CN" altLang="en-US" sz="2800" b="1" dirty="0" smtClean="0"/>
              <a:t>显然，对于</a:t>
            </a:r>
            <a:r>
              <a:rPr lang="zh-CN" altLang="en-US" sz="2800" b="1" dirty="0" smtClean="0">
                <a:solidFill>
                  <a:srgbClr val="FF0000"/>
                </a:solidFill>
              </a:rPr>
              <a:t>理想的细粒度</a:t>
            </a:r>
            <a:r>
              <a:rPr lang="en-US" altLang="zh-CN" sz="2800" b="1" dirty="0" smtClean="0">
                <a:solidFill>
                  <a:srgbClr val="FF0000"/>
                </a:solidFill>
              </a:rPr>
              <a:t>CFI</a:t>
            </a:r>
            <a:r>
              <a:rPr lang="zh-CN" altLang="en-US" sz="2800" b="1" dirty="0" smtClean="0"/>
              <a:t>，攻击者无法改变程序正常执行顺序，理论上能够</a:t>
            </a:r>
            <a:r>
              <a:rPr lang="zh-CN" altLang="en-US" sz="2800" b="1" dirty="0" smtClean="0">
                <a:solidFill>
                  <a:srgbClr val="FF0000"/>
                </a:solidFill>
              </a:rPr>
              <a:t>防御所有控制流劫持攻击</a:t>
            </a:r>
            <a:r>
              <a:rPr lang="zh-CN" altLang="en-US" sz="2800" b="1" dirty="0" smtClean="0"/>
              <a:t>。</a:t>
            </a:r>
            <a:endParaRPr lang="en-US" altLang="zh-CN" sz="28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rcRect l="6349" t="2740" r="2677" b="20548"/>
          <a:stretch>
            <a:fillRect/>
          </a:stretch>
        </p:blipFill>
        <p:spPr>
          <a:xfrm>
            <a:off x="2285984" y="2395738"/>
            <a:ext cx="6429420" cy="4390823"/>
          </a:xfrm>
          <a:prstGeom prst="rect">
            <a:avLst/>
          </a:prstGeom>
        </p:spPr>
      </p:pic>
      <p:sp>
        <p:nvSpPr>
          <p:cNvPr id="2" name="标题 1"/>
          <p:cNvSpPr>
            <a:spLocks noGrp="1"/>
          </p:cNvSpPr>
          <p:nvPr>
            <p:ph type="title"/>
          </p:nvPr>
        </p:nvSpPr>
        <p:spPr/>
        <p:txBody>
          <a:bodyPr>
            <a:normAutofit/>
          </a:bodyPr>
          <a:lstStyle/>
          <a:p>
            <a:r>
              <a:rPr lang="zh-CN" altLang="en-US" sz="4400" dirty="0" smtClean="0"/>
              <a:t>细粒度</a:t>
            </a:r>
            <a:r>
              <a:rPr lang="en-US" altLang="zh-CN" sz="4400" dirty="0" smtClean="0"/>
              <a:t>CFI</a:t>
            </a:r>
            <a:r>
              <a:rPr lang="zh-CN" altLang="en-US" sz="4400" dirty="0" smtClean="0"/>
              <a:t>的缺陷</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细粒度</a:t>
            </a:r>
            <a:r>
              <a:rPr lang="en-US" altLang="zh-CN" sz="2800" b="1" dirty="0" smtClean="0"/>
              <a:t>CFI</a:t>
            </a:r>
            <a:r>
              <a:rPr lang="zh-CN" altLang="en-US" sz="2800" b="1" dirty="0" smtClean="0"/>
              <a:t>的缺陷：</a:t>
            </a:r>
            <a:r>
              <a:rPr lang="zh-CN" altLang="en-US" sz="2500" b="1" dirty="0" smtClean="0"/>
              <a:t>根据</a:t>
            </a:r>
            <a:r>
              <a:rPr lang="zh-CN" altLang="en-US" sz="2500" b="1" dirty="0" smtClean="0">
                <a:solidFill>
                  <a:srgbClr val="FF0000"/>
                </a:solidFill>
              </a:rPr>
              <a:t>静态分析</a:t>
            </a:r>
            <a:r>
              <a:rPr lang="zh-CN" altLang="en-US" sz="2500" b="1" dirty="0" smtClean="0"/>
              <a:t>得到的</a:t>
            </a:r>
            <a:r>
              <a:rPr lang="en-US" altLang="zh-CN" sz="2500" b="1" dirty="0" smtClean="0"/>
              <a:t>CFG</a:t>
            </a:r>
            <a:r>
              <a:rPr lang="zh-CN" altLang="en-US" sz="2500" b="1" dirty="0" smtClean="0"/>
              <a:t>，无法对程序</a:t>
            </a:r>
            <a:r>
              <a:rPr lang="zh-CN" altLang="en-US" sz="2500" b="1" dirty="0" smtClean="0">
                <a:solidFill>
                  <a:srgbClr val="FF0000"/>
                </a:solidFill>
              </a:rPr>
              <a:t>上下文语义</a:t>
            </a:r>
            <a:r>
              <a:rPr lang="zh-CN" altLang="en-US" sz="2500" b="1" dirty="0" smtClean="0"/>
              <a:t>的合法性进行判断。</a:t>
            </a:r>
            <a:endParaRPr lang="en-US" altLang="zh-CN" sz="25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简介</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根据细粒度</a:t>
            </a:r>
            <a:r>
              <a:rPr lang="en-US" altLang="zh-CN" sz="2800" b="1" dirty="0" smtClean="0"/>
              <a:t>CFI</a:t>
            </a:r>
            <a:r>
              <a:rPr lang="zh-CN" altLang="en-US" sz="2800" b="1" dirty="0" smtClean="0"/>
              <a:t>的缺陷，研究者于</a:t>
            </a:r>
            <a:r>
              <a:rPr lang="en-US" altLang="zh-CN" sz="2800" b="1" dirty="0" smtClean="0"/>
              <a:t>2015</a:t>
            </a:r>
            <a:r>
              <a:rPr lang="zh-CN" altLang="en-US" sz="2800" b="1" dirty="0" smtClean="0"/>
              <a:t>年提出了一种攻击方法</a:t>
            </a:r>
            <a:r>
              <a:rPr lang="en-US" altLang="zh-CN" sz="2800" b="1" dirty="0" smtClean="0"/>
              <a:t>CFB</a:t>
            </a:r>
            <a:r>
              <a:rPr lang="zh-CN" altLang="en-US" sz="2800" b="1" dirty="0" smtClean="0"/>
              <a:t>，能够破解理想情况下的细粒度</a:t>
            </a:r>
            <a:r>
              <a:rPr lang="en-US" altLang="zh-CN" sz="2800" b="1" dirty="0" smtClean="0"/>
              <a:t>CFI</a:t>
            </a:r>
            <a:r>
              <a:rPr lang="zh-CN" altLang="en-US" sz="2800" b="1" dirty="0" smtClean="0"/>
              <a:t>。</a:t>
            </a:r>
            <a:endParaRPr lang="en-US" altLang="zh-CN" sz="2800" b="1" dirty="0" smtClean="0"/>
          </a:p>
          <a:p>
            <a:r>
              <a:rPr lang="en-US" altLang="zh-CN" sz="2800" b="1" dirty="0" smtClean="0">
                <a:solidFill>
                  <a:srgbClr val="FF0000"/>
                </a:solidFill>
              </a:rPr>
              <a:t>CFB</a:t>
            </a:r>
            <a:r>
              <a:rPr lang="zh-CN" altLang="en-US" sz="2800" b="1" dirty="0" smtClean="0"/>
              <a:t>（</a:t>
            </a:r>
            <a:r>
              <a:rPr lang="en-US" altLang="zh-CN" sz="2800" b="1" dirty="0" smtClean="0"/>
              <a:t>Control-Flow Bending</a:t>
            </a:r>
            <a:r>
              <a:rPr lang="zh-CN" altLang="en-US" sz="2800" b="1" dirty="0" smtClean="0"/>
              <a:t>，控制流弯曲），</a:t>
            </a:r>
            <a:r>
              <a:rPr lang="en-US" altLang="zh-CN" sz="2800" b="1" dirty="0" smtClean="0"/>
              <a:t>USENIX Security 2015</a:t>
            </a:r>
            <a:r>
              <a:rPr lang="zh-CN" altLang="en-US" sz="2800" b="1" dirty="0" smtClean="0"/>
              <a:t>。</a:t>
            </a:r>
            <a:endParaRPr lang="en-US" altLang="zh-CN" sz="2800" b="1" dirty="0" smtClean="0"/>
          </a:p>
          <a:p>
            <a:r>
              <a:rPr lang="zh-CN" altLang="en-US" sz="2800" b="1" dirty="0" smtClean="0"/>
              <a:t>主要思想：</a:t>
            </a:r>
            <a:endParaRPr lang="en-US" altLang="zh-CN" sz="2800" b="1" dirty="0" smtClean="0"/>
          </a:p>
          <a:p>
            <a:pPr lvl="1"/>
            <a:r>
              <a:rPr lang="zh-CN" altLang="en-US" sz="2500" b="1" dirty="0" smtClean="0"/>
              <a:t>由于细粒度</a:t>
            </a:r>
            <a:r>
              <a:rPr lang="en-US" altLang="zh-CN" sz="2500" b="1" dirty="0" smtClean="0"/>
              <a:t>CFI</a:t>
            </a:r>
            <a:r>
              <a:rPr lang="zh-CN" altLang="en-US" sz="2500" b="1" dirty="0" smtClean="0"/>
              <a:t>对上下文语义不做限制，所以</a:t>
            </a:r>
            <a:r>
              <a:rPr lang="en-US" altLang="zh-CN" sz="2500" b="1" dirty="0" smtClean="0"/>
              <a:t>CFB</a:t>
            </a:r>
            <a:r>
              <a:rPr lang="zh-CN" altLang="en-US" sz="2500" b="1" dirty="0" smtClean="0"/>
              <a:t>在不违反</a:t>
            </a:r>
            <a:r>
              <a:rPr lang="en-US" altLang="zh-CN" sz="2500" b="1" dirty="0" smtClean="0"/>
              <a:t>CFG</a:t>
            </a:r>
            <a:r>
              <a:rPr lang="zh-CN" altLang="en-US" sz="2500" b="1" dirty="0" smtClean="0"/>
              <a:t>的情况下实现攻击。</a:t>
            </a:r>
            <a:endParaRPr lang="en-US" altLang="zh-CN" sz="28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对非控制数据攻击的定义</a:t>
            </a:r>
            <a:endParaRPr lang="zh-CN" altLang="en-US" sz="4400" dirty="0"/>
          </a:p>
        </p:txBody>
      </p:sp>
      <p:sp>
        <p:nvSpPr>
          <p:cNvPr id="3" name="内容占位符 2"/>
          <p:cNvSpPr>
            <a:spLocks noGrp="1"/>
          </p:cNvSpPr>
          <p:nvPr>
            <p:ph sz="quarter" idx="1"/>
          </p:nvPr>
        </p:nvSpPr>
        <p:spPr/>
        <p:txBody>
          <a:bodyPr>
            <a:normAutofit fontScale="92500" lnSpcReduction="10000"/>
          </a:bodyPr>
          <a:lstStyle/>
          <a:p>
            <a:r>
              <a:rPr lang="zh-CN" altLang="en-US" sz="2800" b="1" dirty="0" smtClean="0"/>
              <a:t>在</a:t>
            </a:r>
            <a:r>
              <a:rPr lang="en-US" altLang="zh-CN" sz="2800" b="1" dirty="0" smtClean="0"/>
              <a:t>CFB</a:t>
            </a:r>
            <a:r>
              <a:rPr lang="zh-CN" altLang="en-US" sz="2800" b="1" dirty="0" smtClean="0"/>
              <a:t>中，对“</a:t>
            </a:r>
            <a:r>
              <a:rPr lang="en-US" altLang="zh-CN" sz="2800" b="1" dirty="0" smtClean="0"/>
              <a:t>non-control-data attack</a:t>
            </a:r>
            <a:r>
              <a:rPr lang="zh-CN" altLang="en-US" sz="2800" b="1" dirty="0" smtClean="0"/>
              <a:t>”的定义和本课程有些不同。</a:t>
            </a:r>
            <a:endParaRPr lang="en-US" altLang="zh-CN" sz="2800" b="1" dirty="0" smtClean="0"/>
          </a:p>
          <a:p>
            <a:r>
              <a:rPr lang="en-US" altLang="zh-CN" sz="2800" b="1" dirty="0" smtClean="0"/>
              <a:t>CFB</a:t>
            </a:r>
            <a:r>
              <a:rPr lang="zh-CN" altLang="en-US" sz="2800" b="1" dirty="0" smtClean="0"/>
              <a:t>的定义：</a:t>
            </a:r>
            <a:endParaRPr lang="en-US" altLang="zh-CN" sz="2800" b="1" dirty="0" smtClean="0"/>
          </a:p>
          <a:p>
            <a:pPr lvl="1"/>
            <a:r>
              <a:rPr lang="zh-CN" altLang="en-US" sz="2500" b="1" dirty="0" smtClean="0"/>
              <a:t>如果一个攻击的执行顺序</a:t>
            </a:r>
            <a:r>
              <a:rPr lang="zh-CN" altLang="en-US" sz="2500" b="1" dirty="0" smtClean="0">
                <a:solidFill>
                  <a:srgbClr val="FF0000"/>
                </a:solidFill>
              </a:rPr>
              <a:t>符合</a:t>
            </a:r>
            <a:r>
              <a:rPr lang="zh-CN" altLang="en-US" sz="2500" b="1" dirty="0" smtClean="0"/>
              <a:t>正常程序的静态</a:t>
            </a:r>
            <a:r>
              <a:rPr lang="en-US" altLang="zh-CN" sz="2500" b="1" dirty="0" smtClean="0">
                <a:solidFill>
                  <a:srgbClr val="FF0000"/>
                </a:solidFill>
              </a:rPr>
              <a:t>CFG</a:t>
            </a:r>
            <a:r>
              <a:rPr lang="zh-CN" altLang="en-US" sz="2500" b="1" dirty="0" smtClean="0"/>
              <a:t>，则该攻击就是一个</a:t>
            </a:r>
            <a:r>
              <a:rPr lang="en-US" altLang="zh-CN" sz="2500" b="1" dirty="0" smtClean="0"/>
              <a:t>non-control-data attack</a:t>
            </a:r>
            <a:r>
              <a:rPr lang="zh-CN" altLang="en-US" sz="2500" b="1" dirty="0" smtClean="0"/>
              <a:t>。</a:t>
            </a:r>
            <a:endParaRPr lang="en-US" altLang="zh-CN" sz="2500" b="1" dirty="0" smtClean="0"/>
          </a:p>
          <a:p>
            <a:r>
              <a:rPr lang="zh-CN" altLang="en-US" sz="2800" b="1" dirty="0" smtClean="0"/>
              <a:t>本课程的定义：</a:t>
            </a:r>
            <a:endParaRPr lang="en-US" altLang="zh-CN" sz="2800" b="1" dirty="0" smtClean="0"/>
          </a:p>
          <a:p>
            <a:pPr lvl="1"/>
            <a:r>
              <a:rPr lang="zh-CN" altLang="en-US" sz="2500" b="1" dirty="0" smtClean="0"/>
              <a:t>如果一个攻击</a:t>
            </a:r>
            <a:r>
              <a:rPr lang="zh-CN" altLang="en-US" sz="2500" b="1" dirty="0" smtClean="0">
                <a:solidFill>
                  <a:srgbClr val="FF0000"/>
                </a:solidFill>
              </a:rPr>
              <a:t>没有修改控制流相关数据</a:t>
            </a:r>
            <a:r>
              <a:rPr lang="zh-CN" altLang="en-US" sz="2500" b="1" dirty="0" smtClean="0"/>
              <a:t>，则该攻击就是一个</a:t>
            </a:r>
            <a:r>
              <a:rPr lang="en-US" altLang="zh-CN" sz="2500" b="1" dirty="0" smtClean="0"/>
              <a:t>non-control-data attack</a:t>
            </a:r>
            <a:r>
              <a:rPr lang="zh-CN" altLang="en-US" sz="2500" b="1" dirty="0" smtClean="0"/>
              <a:t>。</a:t>
            </a:r>
            <a:endParaRPr lang="en-US" altLang="zh-CN" sz="2500" b="1" dirty="0" smtClean="0"/>
          </a:p>
          <a:p>
            <a:pPr lvl="1"/>
            <a:r>
              <a:rPr lang="zh-CN" altLang="en-US" sz="2500" b="1" dirty="0" smtClean="0"/>
              <a:t>显然，本课程的定义更为严格。</a:t>
            </a:r>
            <a:endParaRPr lang="en-US" altLang="zh-CN" sz="2500" b="1" dirty="0" smtClean="0"/>
          </a:p>
          <a:p>
            <a:pPr lvl="1"/>
            <a:r>
              <a:rPr lang="zh-CN" altLang="en-US" sz="2500" b="1" dirty="0" smtClean="0"/>
              <a:t>在</a:t>
            </a:r>
            <a:r>
              <a:rPr lang="en-US" altLang="zh-CN" sz="2500" b="1" dirty="0" smtClean="0"/>
              <a:t>CFB</a:t>
            </a:r>
            <a:r>
              <a:rPr lang="zh-CN" altLang="en-US" sz="2500" b="1" dirty="0" smtClean="0"/>
              <a:t>论文中，作者认为</a:t>
            </a:r>
            <a:r>
              <a:rPr lang="en-US" altLang="zh-CN" sz="2500" b="1" dirty="0" smtClean="0"/>
              <a:t>CFB</a:t>
            </a:r>
            <a:r>
              <a:rPr lang="zh-CN" altLang="en-US" sz="2500" b="1" dirty="0" smtClean="0"/>
              <a:t>属于非控制数据攻击。但是从本课程的更加严格的定义来看，</a:t>
            </a:r>
            <a:r>
              <a:rPr lang="en-US" altLang="zh-CN" sz="2500" b="1" dirty="0" smtClean="0"/>
              <a:t>CFB</a:t>
            </a:r>
            <a:r>
              <a:rPr lang="zh-CN" altLang="en-US" sz="2500" b="1" dirty="0" smtClean="0"/>
              <a:t>并不属于严格的非控制数据攻击。</a:t>
            </a:r>
            <a:endParaRPr lang="en-US" altLang="zh-CN" sz="25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solidFill>
                  <a:srgbClr val="FF0000"/>
                </a:solidFill>
              </a:rPr>
              <a:t>非控制数据攻击</a:t>
            </a:r>
            <a:endParaRPr lang="en-US" altLang="zh-CN" sz="3200" b="1" dirty="0" smtClean="0">
              <a:solidFill>
                <a:srgbClr val="FF0000"/>
              </a:solidFill>
            </a:endParaRPr>
          </a:p>
          <a:p>
            <a:pPr lvl="1"/>
            <a:r>
              <a:rPr lang="en-US" altLang="zh-CN" sz="2900" b="1" dirty="0" smtClean="0"/>
              <a:t>CFB</a:t>
            </a:r>
          </a:p>
          <a:p>
            <a:pPr lvl="1"/>
            <a:r>
              <a:rPr lang="en-US" altLang="zh-CN" sz="2900" b="1" dirty="0" smtClean="0"/>
              <a:t>DOP</a:t>
            </a:r>
          </a:p>
          <a:p>
            <a:r>
              <a:rPr lang="zh-CN" altLang="en-US" sz="3200" b="1" dirty="0" smtClean="0"/>
              <a:t>对非控制数据攻击的防御</a:t>
            </a:r>
            <a:endParaRPr lang="en-US" altLang="zh-CN" sz="3200" b="1" dirty="0" smtClean="0"/>
          </a:p>
          <a:p>
            <a:pPr lvl="1"/>
            <a:r>
              <a:rPr lang="en-US" altLang="zh-CN" sz="2900" b="1" dirty="0" smtClean="0"/>
              <a:t>DSR</a:t>
            </a:r>
          </a:p>
          <a:p>
            <a:pPr lvl="1"/>
            <a:r>
              <a:rPr lang="en-US" altLang="zh-CN" sz="2900" b="1" dirty="0" smtClean="0"/>
              <a:t>DFI</a:t>
            </a: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攻击原理</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对于某些</a:t>
            </a:r>
            <a:r>
              <a:rPr lang="zh-CN" altLang="en-US" sz="2800" b="1" dirty="0" smtClean="0">
                <a:solidFill>
                  <a:srgbClr val="FF0000"/>
                </a:solidFill>
              </a:rPr>
              <a:t>通用的库函数</a:t>
            </a:r>
            <a:r>
              <a:rPr lang="zh-CN" altLang="en-US" sz="2800" b="1" dirty="0" smtClean="0"/>
              <a:t>，例如</a:t>
            </a:r>
            <a:r>
              <a:rPr lang="en-US" altLang="zh-CN" sz="2800" b="1" dirty="0" err="1" smtClean="0"/>
              <a:t>printf</a:t>
            </a:r>
            <a:r>
              <a:rPr lang="en-US" altLang="zh-CN" sz="2800" b="1" dirty="0" smtClean="0"/>
              <a:t>()</a:t>
            </a:r>
            <a:r>
              <a:rPr lang="zh-CN" altLang="en-US" sz="2800" b="1" dirty="0" smtClean="0"/>
              <a:t>，一个程序会在不同的位置多次调用这些库函数。</a:t>
            </a:r>
            <a:endParaRPr lang="en-US" altLang="zh-CN" sz="2800" b="1" dirty="0" smtClean="0"/>
          </a:p>
          <a:p>
            <a:r>
              <a:rPr lang="zh-CN" altLang="en-US" sz="2800" b="1" dirty="0" smtClean="0"/>
              <a:t>细粒度</a:t>
            </a:r>
            <a:r>
              <a:rPr lang="en-US" altLang="zh-CN" sz="2800" b="1" dirty="0" smtClean="0"/>
              <a:t>CFI</a:t>
            </a:r>
            <a:r>
              <a:rPr lang="zh-CN" altLang="en-US" sz="2800" b="1" dirty="0" smtClean="0"/>
              <a:t>只以静态分析得到的</a:t>
            </a:r>
            <a:r>
              <a:rPr lang="en-US" altLang="zh-CN" sz="2800" b="1" dirty="0" smtClean="0"/>
              <a:t>CFG</a:t>
            </a:r>
            <a:r>
              <a:rPr lang="zh-CN" altLang="en-US" sz="2800" b="1" dirty="0" smtClean="0"/>
              <a:t>为判断标准，所以无法对</a:t>
            </a:r>
            <a:r>
              <a:rPr lang="zh-CN" altLang="en-US" sz="2800" b="1" dirty="0" smtClean="0">
                <a:solidFill>
                  <a:srgbClr val="FF0000"/>
                </a:solidFill>
              </a:rPr>
              <a:t>通用库函数的返回地址</a:t>
            </a:r>
            <a:r>
              <a:rPr lang="zh-CN" altLang="en-US" sz="2800" b="1" dirty="0" smtClean="0"/>
              <a:t>进行精确的检查。</a:t>
            </a:r>
            <a:endParaRPr lang="en-US" altLang="zh-CN" sz="2800" b="1" dirty="0" smtClean="0"/>
          </a:p>
          <a:p>
            <a:r>
              <a:rPr lang="zh-CN" altLang="en-US" sz="2800" b="1" dirty="0" smtClean="0"/>
              <a:t>因此，在不违反</a:t>
            </a:r>
            <a:r>
              <a:rPr lang="en-US" altLang="zh-CN" sz="2800" b="1" dirty="0" smtClean="0"/>
              <a:t>CFG</a:t>
            </a:r>
            <a:r>
              <a:rPr lang="zh-CN" altLang="en-US" sz="2800" b="1" dirty="0" smtClean="0"/>
              <a:t>的情况下，攻击者可以通过控制通用库函数的返回地址，实现修改控制流的目的。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攻击原理</a:t>
            </a:r>
            <a:endParaRPr lang="zh-CN" altLang="en-US" sz="4400" dirty="0"/>
          </a:p>
        </p:txBody>
      </p:sp>
      <p:sp>
        <p:nvSpPr>
          <p:cNvPr id="3" name="内容占位符 2"/>
          <p:cNvSpPr>
            <a:spLocks noGrp="1"/>
          </p:cNvSpPr>
          <p:nvPr>
            <p:ph sz="quarter" idx="1"/>
          </p:nvPr>
        </p:nvSpPr>
        <p:spPr/>
        <p:txBody>
          <a:bodyPr>
            <a:normAutofit/>
          </a:bodyPr>
          <a:lstStyle/>
          <a:p>
            <a:r>
              <a:rPr lang="zh-CN" altLang="en-US" b="1" dirty="0" smtClean="0"/>
              <a:t>如果只考虑静态分析的</a:t>
            </a:r>
            <a:r>
              <a:rPr lang="en-US" altLang="zh-CN" b="1" dirty="0" smtClean="0"/>
              <a:t>CFG</a:t>
            </a:r>
            <a:r>
              <a:rPr lang="zh-CN" altLang="en-US" b="1" dirty="0" smtClean="0"/>
              <a:t>，路径</a:t>
            </a:r>
            <a:r>
              <a:rPr lang="en-US" altLang="zh-CN" b="1" dirty="0" smtClean="0"/>
              <a:t>1,2,3,4</a:t>
            </a:r>
            <a:r>
              <a:rPr lang="zh-CN" altLang="en-US" b="1" dirty="0" smtClean="0"/>
              <a:t>都是合法的。攻击者可以颠倒这些路径的顺序，实现攻击。</a:t>
            </a:r>
            <a:endParaRPr lang="en-US" altLang="zh-CN" b="1" dirty="0" smtClean="0"/>
          </a:p>
        </p:txBody>
      </p:sp>
      <p:pic>
        <p:nvPicPr>
          <p:cNvPr id="5" name="图片 4"/>
          <p:cNvPicPr>
            <a:picLocks noChangeAspect="1"/>
          </p:cNvPicPr>
          <p:nvPr/>
        </p:nvPicPr>
        <p:blipFill>
          <a:blip r:embed="rId2"/>
          <a:srcRect l="6349" t="2740" r="2677" b="20548"/>
          <a:stretch>
            <a:fillRect/>
          </a:stretch>
        </p:blipFill>
        <p:spPr>
          <a:xfrm>
            <a:off x="2285984" y="2395738"/>
            <a:ext cx="6429420" cy="439082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CFB</a:t>
            </a:r>
            <a:r>
              <a:rPr lang="zh-CN" altLang="en-US" sz="2800" b="1" dirty="0" smtClean="0"/>
              <a:t>攻击过程和</a:t>
            </a:r>
            <a:r>
              <a:rPr lang="en-US" altLang="zh-CN" sz="2800" b="1" dirty="0" smtClean="0"/>
              <a:t>JOP</a:t>
            </a:r>
            <a:r>
              <a:rPr lang="zh-CN" altLang="en-US" sz="2800" b="1" dirty="0" smtClean="0"/>
              <a:t>类似，也需要两类配件：</a:t>
            </a:r>
            <a:endParaRPr lang="en-US" altLang="zh-CN" sz="2800" b="1" dirty="0" smtClean="0"/>
          </a:p>
          <a:p>
            <a:pPr lvl="1"/>
            <a:r>
              <a:rPr lang="zh-CN" altLang="en-US" sz="2800" b="1" dirty="0" smtClean="0">
                <a:solidFill>
                  <a:srgbClr val="FF0000"/>
                </a:solidFill>
              </a:rPr>
              <a:t>调度配件</a:t>
            </a:r>
            <a:r>
              <a:rPr lang="en-US" altLang="zh-CN" sz="2800" b="1" dirty="0" smtClean="0"/>
              <a:t>(dispatcher gadget)</a:t>
            </a:r>
          </a:p>
          <a:p>
            <a:pPr lvl="2"/>
            <a:r>
              <a:rPr lang="zh-CN" altLang="en-US" sz="2400" b="1" dirty="0" smtClean="0"/>
              <a:t>充当程序</a:t>
            </a:r>
            <a:r>
              <a:rPr lang="en-US" altLang="zh-CN" sz="2400" b="1" dirty="0" smtClean="0"/>
              <a:t>EIP</a:t>
            </a:r>
            <a:r>
              <a:rPr lang="zh-CN" altLang="en-US" sz="2400" b="1" dirty="0" smtClean="0"/>
              <a:t>的作用，实现控制流的转移。</a:t>
            </a:r>
          </a:p>
          <a:p>
            <a:pPr lvl="2"/>
            <a:r>
              <a:rPr lang="zh-CN" altLang="en-US" sz="2400" b="1" dirty="0" smtClean="0"/>
              <a:t>负责组织功能配件的执行。</a:t>
            </a:r>
          </a:p>
          <a:p>
            <a:pPr lvl="1"/>
            <a:r>
              <a:rPr lang="zh-CN" altLang="en-US" sz="2800" b="1" dirty="0" smtClean="0">
                <a:solidFill>
                  <a:srgbClr val="FF0000"/>
                </a:solidFill>
              </a:rPr>
              <a:t>功能配件</a:t>
            </a:r>
            <a:r>
              <a:rPr lang="en-US" altLang="zh-CN" sz="2800" b="1" dirty="0" smtClean="0"/>
              <a:t>(functional gadget)</a:t>
            </a:r>
          </a:p>
          <a:p>
            <a:pPr lvl="2"/>
            <a:r>
              <a:rPr lang="zh-CN" altLang="en-US" sz="2400" b="1" dirty="0" smtClean="0"/>
              <a:t>完成某种特定功能的函数配件。</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攻击的基本过程</a:t>
            </a:r>
            <a:endParaRPr lang="zh-CN" altLang="en-US" sz="4400" dirty="0"/>
          </a:p>
        </p:txBody>
      </p:sp>
      <p:sp>
        <p:nvSpPr>
          <p:cNvPr id="3" name="内容占位符 2"/>
          <p:cNvSpPr>
            <a:spLocks noGrp="1"/>
          </p:cNvSpPr>
          <p:nvPr>
            <p:ph sz="quarter" idx="1"/>
          </p:nvPr>
        </p:nvSpPr>
        <p:spPr/>
        <p:txBody>
          <a:bodyPr>
            <a:normAutofit/>
          </a:bodyPr>
          <a:lstStyle/>
          <a:p>
            <a:r>
              <a:rPr lang="zh-CN" altLang="en-US" b="1" dirty="0" smtClean="0">
                <a:latin typeface="+mn-ea"/>
              </a:rPr>
              <a:t>初始化</a:t>
            </a:r>
            <a:r>
              <a:rPr lang="en-US" altLang="zh-CN" b="1" dirty="0" smtClean="0">
                <a:latin typeface="+mn-ea"/>
              </a:rPr>
              <a:t>CFB</a:t>
            </a:r>
            <a:r>
              <a:rPr lang="zh-CN" altLang="en-US" b="1" dirty="0" smtClean="0">
                <a:latin typeface="+mn-ea"/>
              </a:rPr>
              <a:t>攻击，注入攻击数据。</a:t>
            </a:r>
            <a:endParaRPr lang="en-US" altLang="zh-CN" b="1" dirty="0" smtClean="0">
              <a:latin typeface="+mn-ea"/>
            </a:endParaRPr>
          </a:p>
          <a:p>
            <a:r>
              <a:rPr lang="zh-CN" altLang="en-US" b="1" dirty="0" smtClean="0">
                <a:latin typeface="+mn-ea"/>
              </a:rPr>
              <a:t>控制调度配件的指针，跳转到功能配件。</a:t>
            </a:r>
            <a:endParaRPr lang="en-US" altLang="zh-CN" b="1" dirty="0" smtClean="0">
              <a:latin typeface="+mn-ea"/>
            </a:endParaRPr>
          </a:p>
          <a:p>
            <a:r>
              <a:rPr lang="zh-CN" altLang="en-US" b="1" dirty="0" smtClean="0">
                <a:latin typeface="+mn-ea"/>
              </a:rPr>
              <a:t>功能配件执行完成，返回到调度配件。</a:t>
            </a:r>
            <a:endParaRPr lang="en-US" altLang="zh-CN" b="1" dirty="0" smtClean="0">
              <a:latin typeface="+mn-ea"/>
            </a:endParaRPr>
          </a:p>
          <a:p>
            <a:r>
              <a:rPr lang="zh-CN" altLang="en-US" b="1" dirty="0" smtClean="0">
                <a:latin typeface="+mn-ea"/>
              </a:rPr>
              <a:t>调度配件继续，跳转到下一个功能配件。</a:t>
            </a:r>
            <a:endParaRPr lang="en-US" altLang="zh-CN" b="1" dirty="0" smtClean="0">
              <a:latin typeface="+mn-ea"/>
            </a:endParaRPr>
          </a:p>
          <a:p>
            <a:r>
              <a:rPr lang="zh-CN" altLang="en-US" b="1" dirty="0" smtClean="0">
                <a:latin typeface="+mn-ea"/>
              </a:rPr>
              <a:t>一直循环，完成</a:t>
            </a:r>
            <a:r>
              <a:rPr lang="en-US" altLang="zh-CN" b="1" dirty="0" smtClean="0">
                <a:latin typeface="+mn-ea"/>
              </a:rPr>
              <a:t>CFB</a:t>
            </a:r>
            <a:r>
              <a:rPr lang="zh-CN" altLang="en-US" b="1" dirty="0" smtClean="0">
                <a:latin typeface="+mn-ea"/>
              </a:rPr>
              <a:t>攻击。</a:t>
            </a:r>
            <a:endParaRPr lang="en-US" altLang="zh-CN" b="1" dirty="0" smtClean="0">
              <a:latin typeface="+mn-ea"/>
            </a:endParaRPr>
          </a:p>
        </p:txBody>
      </p:sp>
      <p:pic>
        <p:nvPicPr>
          <p:cNvPr id="1026" name="Picture 2"/>
          <p:cNvPicPr>
            <a:picLocks noChangeAspect="1" noChangeArrowheads="1"/>
          </p:cNvPicPr>
          <p:nvPr/>
        </p:nvPicPr>
        <p:blipFill>
          <a:blip r:embed="rId3"/>
          <a:srcRect/>
          <a:stretch>
            <a:fillRect/>
          </a:stretch>
        </p:blipFill>
        <p:spPr bwMode="auto">
          <a:xfrm>
            <a:off x="1609464" y="3929066"/>
            <a:ext cx="4677048" cy="2830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CFB</a:t>
            </a:r>
            <a:r>
              <a:rPr lang="zh-CN" altLang="en-US" sz="2800" b="1" dirty="0" smtClean="0"/>
              <a:t>的调度配件的需求：</a:t>
            </a:r>
            <a:endParaRPr lang="en-US" altLang="zh-CN" sz="2800" b="1" dirty="0" smtClean="0"/>
          </a:p>
          <a:p>
            <a:pPr lvl="1"/>
            <a:r>
              <a:rPr lang="zh-CN" altLang="en-US" sz="2500" b="1" dirty="0" smtClean="0"/>
              <a:t>需要有一个</a:t>
            </a:r>
            <a:r>
              <a:rPr lang="zh-CN" altLang="en-US" sz="2500" b="1" dirty="0" smtClean="0">
                <a:solidFill>
                  <a:srgbClr val="FF0000"/>
                </a:solidFill>
              </a:rPr>
              <a:t>循环</a:t>
            </a:r>
            <a:r>
              <a:rPr lang="zh-CN" altLang="en-US" sz="2500" b="1" dirty="0" smtClean="0"/>
              <a:t>。</a:t>
            </a:r>
            <a:r>
              <a:rPr lang="zh-CN" altLang="en-US" sz="2400" b="1" dirty="0" smtClean="0"/>
              <a:t>利用调度函数在</a:t>
            </a:r>
            <a:r>
              <a:rPr lang="en-US" altLang="zh-CN" sz="2400" b="1" dirty="0" smtClean="0"/>
              <a:t>CFG</a:t>
            </a:r>
            <a:r>
              <a:rPr lang="zh-CN" altLang="en-US" sz="2400" b="1" dirty="0" smtClean="0"/>
              <a:t>中创建循环，给予调度函数不同的参数达到控制调度函数返回的效果。</a:t>
            </a:r>
            <a:endParaRPr lang="en-US" altLang="zh-CN" sz="2500" b="1" dirty="0" smtClean="0"/>
          </a:p>
          <a:p>
            <a:pPr lvl="1"/>
            <a:r>
              <a:rPr lang="zh-CN" altLang="en-US" sz="2500" b="1" dirty="0" smtClean="0"/>
              <a:t>需要有一个指向不同功能配件的</a:t>
            </a:r>
            <a:r>
              <a:rPr lang="zh-CN" altLang="en-US" sz="2500" b="1" dirty="0" smtClean="0">
                <a:solidFill>
                  <a:srgbClr val="FF0000"/>
                </a:solidFill>
              </a:rPr>
              <a:t>可配置的</a:t>
            </a:r>
            <a:r>
              <a:rPr lang="zh-CN" altLang="en-US" sz="2500" b="1" dirty="0" smtClean="0"/>
              <a:t>指针</a:t>
            </a:r>
          </a:p>
        </p:txBody>
      </p:sp>
      <p:pic>
        <p:nvPicPr>
          <p:cNvPr id="4" name="Picture 2"/>
          <p:cNvPicPr>
            <a:picLocks noChangeAspect="1" noChangeArrowheads="1"/>
          </p:cNvPicPr>
          <p:nvPr/>
        </p:nvPicPr>
        <p:blipFill>
          <a:blip r:embed="rId2"/>
          <a:srcRect/>
          <a:stretch>
            <a:fillRect/>
          </a:stretch>
        </p:blipFill>
        <p:spPr bwMode="auto">
          <a:xfrm>
            <a:off x="1609464" y="3929066"/>
            <a:ext cx="4677048" cy="2830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zh-CN" altLang="en-US" b="1" dirty="0" smtClean="0">
                <a:solidFill>
                  <a:srgbClr val="FF0000"/>
                </a:solidFill>
              </a:rPr>
              <a:t>循环</a:t>
            </a:r>
            <a:r>
              <a:rPr lang="zh-CN" altLang="en-US" b="1" dirty="0" smtClean="0"/>
              <a:t>：一个库函数被多个不同位置调用。攻击者可以在这几个调用点中选择返回目标，形成循环。</a:t>
            </a:r>
            <a:endParaRPr lang="en-US" altLang="zh-CN" b="1" dirty="0" smtClean="0"/>
          </a:p>
        </p:txBody>
      </p:sp>
      <p:pic>
        <p:nvPicPr>
          <p:cNvPr id="4" name="图片 3"/>
          <p:cNvPicPr>
            <a:picLocks noChangeAspect="1"/>
          </p:cNvPicPr>
          <p:nvPr/>
        </p:nvPicPr>
        <p:blipFill>
          <a:blip r:embed="rId2"/>
          <a:srcRect l="6349" t="2740" r="2677" b="20548"/>
          <a:stretch>
            <a:fillRect/>
          </a:stretch>
        </p:blipFill>
        <p:spPr>
          <a:xfrm>
            <a:off x="2285984" y="2395738"/>
            <a:ext cx="6429420" cy="439082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可配置的指针</a:t>
            </a:r>
            <a:r>
              <a:rPr lang="zh-CN" altLang="en-US" sz="2800" b="1" dirty="0" smtClean="0"/>
              <a:t>：一个能够修改内存地址的库函数。例如，</a:t>
            </a:r>
            <a:r>
              <a:rPr lang="en-US" altLang="zh-CN" sz="2800" b="1" dirty="0" err="1" smtClean="0"/>
              <a:t>memcpy</a:t>
            </a:r>
            <a:r>
              <a:rPr lang="en-US" altLang="zh-CN" sz="2800" b="1" dirty="0" smtClean="0"/>
              <a:t>()</a:t>
            </a:r>
            <a:r>
              <a:rPr lang="zh-CN" altLang="en-US" sz="2800" b="1" dirty="0" smtClean="0"/>
              <a:t>，</a:t>
            </a:r>
            <a:r>
              <a:rPr lang="en-US" altLang="zh-CN" sz="2800" b="1" dirty="0" err="1" smtClean="0"/>
              <a:t>fputs</a:t>
            </a:r>
            <a:r>
              <a:rPr lang="en-US" altLang="zh-CN" sz="2800" b="1" dirty="0" smtClean="0"/>
              <a:t>()</a:t>
            </a:r>
            <a:r>
              <a:rPr lang="zh-CN" altLang="en-US" sz="2800" b="1" dirty="0" smtClean="0"/>
              <a:t>，</a:t>
            </a:r>
            <a:r>
              <a:rPr lang="en-US" altLang="zh-CN" sz="2800" b="1" dirty="0" err="1" smtClean="0"/>
              <a:t>printf</a:t>
            </a:r>
            <a:r>
              <a:rPr lang="en-US" altLang="zh-CN" sz="2800" b="1" dirty="0" smtClean="0"/>
              <a:t>(%n)</a:t>
            </a:r>
            <a:r>
              <a:rPr lang="zh-CN" altLang="en-US" sz="2800" b="1" dirty="0" smtClean="0"/>
              <a:t>。</a:t>
            </a:r>
            <a:endParaRPr lang="en-US" altLang="zh-CN" sz="2800" b="1" dirty="0" smtClean="0"/>
          </a:p>
          <a:p>
            <a:pPr lvl="1"/>
            <a:r>
              <a:rPr lang="zh-CN" altLang="en-US" sz="2500" b="1" dirty="0" smtClean="0"/>
              <a:t>攻击者利用内存漏洞修改这些库函数的参数，让这些库函数</a:t>
            </a:r>
            <a:r>
              <a:rPr lang="zh-CN" altLang="en-US" sz="2500" b="1" dirty="0" smtClean="0">
                <a:solidFill>
                  <a:srgbClr val="FF0000"/>
                </a:solidFill>
              </a:rPr>
              <a:t>修改</a:t>
            </a:r>
            <a:r>
              <a:rPr lang="zh-CN" altLang="en-US" sz="2500" b="1" dirty="0" smtClean="0"/>
              <a:t>自己的</a:t>
            </a:r>
            <a:r>
              <a:rPr lang="zh-CN" altLang="en-US" sz="2500" b="1" dirty="0" smtClean="0">
                <a:solidFill>
                  <a:srgbClr val="FF0000"/>
                </a:solidFill>
              </a:rPr>
              <a:t>返回地址</a:t>
            </a:r>
            <a:r>
              <a:rPr lang="zh-CN" altLang="en-US" sz="2500" b="1" dirty="0" smtClean="0"/>
              <a:t>。</a:t>
            </a:r>
            <a:endParaRPr lang="en-US" altLang="zh-CN" sz="2500" b="1" dirty="0" smtClean="0"/>
          </a:p>
          <a:p>
            <a:pPr lvl="1"/>
            <a:r>
              <a:rPr lang="zh-CN" altLang="en-US" sz="2500" b="1" dirty="0" smtClean="0"/>
              <a:t>如果将库函数的返回地址修改为调用该库函数的下一条指令地址，库函数的返回仍然符合</a:t>
            </a:r>
            <a:r>
              <a:rPr lang="en-US" altLang="zh-CN" sz="2500" b="1" dirty="0" smtClean="0"/>
              <a:t>CFG</a:t>
            </a:r>
            <a:r>
              <a:rPr lang="zh-CN" altLang="en-US" sz="2500" b="1" dirty="0" smtClean="0"/>
              <a:t>的规定，是合法的跳转。</a:t>
            </a:r>
            <a:endParaRPr lang="en-US" altLang="zh-CN" sz="25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功能配件就是实现各种运算操作的配件。</a:t>
            </a:r>
            <a:endParaRPr lang="en-US" altLang="zh-CN" sz="2800" b="1" dirty="0" smtClean="0"/>
          </a:p>
          <a:p>
            <a:pPr lvl="1"/>
            <a:r>
              <a:rPr lang="en-US" altLang="zh-CN" sz="2500" b="1" dirty="0" smtClean="0"/>
              <a:t>CFB</a:t>
            </a:r>
            <a:r>
              <a:rPr lang="zh-CN" altLang="en-US" sz="2500" b="1" dirty="0" smtClean="0"/>
              <a:t>的论文给出了一种利用</a:t>
            </a:r>
            <a:r>
              <a:rPr lang="en-US" altLang="zh-CN" sz="2500" b="1" dirty="0" err="1" smtClean="0"/>
              <a:t>printf</a:t>
            </a:r>
            <a:r>
              <a:rPr lang="zh-CN" altLang="en-US" sz="2500" b="1" dirty="0" smtClean="0"/>
              <a:t>函数构造功能配件的方法。</a:t>
            </a:r>
            <a:endParaRPr lang="en-US" altLang="zh-CN" sz="2500" b="1" dirty="0" smtClean="0"/>
          </a:p>
          <a:p>
            <a:pPr lvl="1"/>
            <a:r>
              <a:rPr lang="en-US" altLang="zh-CN" sz="2500" b="1" dirty="0" smtClean="0"/>
              <a:t>CFB</a:t>
            </a:r>
            <a:r>
              <a:rPr lang="zh-CN" altLang="en-US" sz="2500" b="1" dirty="0" smtClean="0"/>
              <a:t>功能配件的构造，不局限于</a:t>
            </a:r>
            <a:r>
              <a:rPr lang="en-US" altLang="zh-CN" sz="2500" b="1" dirty="0" err="1" smtClean="0"/>
              <a:t>printf</a:t>
            </a:r>
            <a:r>
              <a:rPr lang="en-US" altLang="zh-CN" sz="2500" b="1" dirty="0" smtClean="0"/>
              <a:t>()</a:t>
            </a:r>
            <a:r>
              <a:rPr lang="zh-CN" altLang="en-US" sz="2500" b="1" dirty="0" smtClean="0"/>
              <a:t>，也使用</a:t>
            </a:r>
            <a:r>
              <a:rPr lang="en-US" altLang="zh-CN" sz="2500" b="1" dirty="0" err="1" smtClean="0"/>
              <a:t>fputs</a:t>
            </a:r>
            <a:r>
              <a:rPr lang="en-US" altLang="zh-CN" sz="2500" b="1" dirty="0" smtClean="0"/>
              <a:t>()</a:t>
            </a:r>
            <a:r>
              <a:rPr lang="zh-CN" altLang="en-US" sz="2500" b="1" dirty="0" smtClean="0"/>
              <a:t>等其他库函数。</a:t>
            </a:r>
            <a:endParaRPr lang="en-US" altLang="zh-CN" sz="2500" b="1" dirty="0" smtClean="0"/>
          </a:p>
          <a:p>
            <a:r>
              <a:rPr lang="zh-CN" altLang="en-US" sz="2800" b="1" dirty="0" smtClean="0"/>
              <a:t>具体方法就是，利用</a:t>
            </a:r>
            <a:r>
              <a:rPr lang="en-US" altLang="zh-CN" sz="2800" b="1" dirty="0" err="1" smtClean="0"/>
              <a:t>printf</a:t>
            </a:r>
            <a:r>
              <a:rPr lang="en-US" altLang="zh-CN" sz="2800" b="1" dirty="0" smtClean="0"/>
              <a:t>()</a:t>
            </a:r>
            <a:r>
              <a:rPr lang="zh-CN" altLang="en-US" sz="2800" b="1" dirty="0" smtClean="0"/>
              <a:t>函数中的格式化字符串漏洞，实现</a:t>
            </a:r>
            <a:r>
              <a:rPr lang="zh-CN" altLang="en-US" sz="2800" b="1" dirty="0" smtClean="0">
                <a:solidFill>
                  <a:srgbClr val="FF0000"/>
                </a:solidFill>
              </a:rPr>
              <a:t>基本的逻辑运算</a:t>
            </a:r>
            <a:r>
              <a:rPr lang="zh-CN" altLang="en-US" sz="2800" b="1" dirty="0" smtClean="0"/>
              <a:t>，然后利用这些</a:t>
            </a:r>
            <a:r>
              <a:rPr lang="zh-CN" altLang="en-US" sz="2800" b="1" dirty="0" smtClean="0">
                <a:solidFill>
                  <a:srgbClr val="FF0000"/>
                </a:solidFill>
              </a:rPr>
              <a:t>逻辑运算组合</a:t>
            </a:r>
            <a:r>
              <a:rPr lang="zh-CN" altLang="en-US" sz="2800" b="1" dirty="0" smtClean="0"/>
              <a:t>就能实现任意的计算操作。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利用</a:t>
            </a:r>
            <a:r>
              <a:rPr lang="en-US" altLang="zh-CN" sz="2800" b="1" dirty="0" err="1" smtClean="0"/>
              <a:t>printf</a:t>
            </a:r>
            <a:r>
              <a:rPr lang="zh-CN" altLang="en-US" sz="2800" b="1" dirty="0" smtClean="0"/>
              <a:t>实现各种运算操作</a:t>
            </a:r>
            <a:endParaRPr lang="en-US" altLang="zh-CN" sz="2800" b="1" dirty="0" smtClean="0"/>
          </a:p>
          <a:p>
            <a:pPr lvl="1"/>
            <a:r>
              <a:rPr lang="zh-CN" altLang="en-US" sz="2500" b="1" dirty="0" smtClean="0"/>
              <a:t>或门：如果两个输入有一个非零，则输出就是非零。</a:t>
            </a:r>
            <a:endParaRPr lang="en-US" altLang="zh-CN" sz="2500" b="1" dirty="0" smtClean="0"/>
          </a:p>
          <a:p>
            <a:endParaRPr lang="en-US" altLang="zh-CN" sz="2800" b="1" dirty="0" smtClean="0"/>
          </a:p>
          <a:p>
            <a:endParaRPr lang="en-US" altLang="zh-CN" sz="2800" b="1" dirty="0" smtClean="0"/>
          </a:p>
          <a:p>
            <a:endParaRPr lang="en-US" altLang="zh-CN" sz="2800" b="1" dirty="0" smtClean="0"/>
          </a:p>
          <a:p>
            <a:pPr lvl="1"/>
            <a:r>
              <a:rPr lang="zh-CN" altLang="en-US" sz="2500" b="1" dirty="0" smtClean="0"/>
              <a:t>非门：加</a:t>
            </a:r>
            <a:r>
              <a:rPr lang="en-US" altLang="zh-CN" sz="2500" b="1" dirty="0" smtClean="0"/>
              <a:t>255</a:t>
            </a:r>
            <a:r>
              <a:rPr lang="zh-CN" altLang="en-US" sz="2500" b="1" dirty="0" smtClean="0"/>
              <a:t>相当于减</a:t>
            </a:r>
            <a:r>
              <a:rPr lang="en-US" altLang="zh-CN" sz="2500" b="1" dirty="0" smtClean="0"/>
              <a:t>1</a:t>
            </a:r>
            <a:r>
              <a:rPr lang="zh-CN" altLang="en-US" sz="2500" b="1" dirty="0" smtClean="0"/>
              <a:t>，只考虑</a:t>
            </a:r>
            <a:r>
              <a:rPr lang="en-US" altLang="zh-CN" sz="2500" b="1" dirty="0" smtClean="0"/>
              <a:t>8bit</a:t>
            </a:r>
          </a:p>
        </p:txBody>
      </p:sp>
      <p:pic>
        <p:nvPicPr>
          <p:cNvPr id="1026" name="Picture 2"/>
          <p:cNvPicPr>
            <a:picLocks noChangeAspect="1" noChangeArrowheads="1"/>
          </p:cNvPicPr>
          <p:nvPr/>
        </p:nvPicPr>
        <p:blipFill>
          <a:blip r:embed="rId2"/>
          <a:srcRect/>
          <a:stretch>
            <a:fillRect/>
          </a:stretch>
        </p:blipFill>
        <p:spPr bwMode="auto">
          <a:xfrm>
            <a:off x="714348" y="2976568"/>
            <a:ext cx="6943725" cy="1238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85786" y="4995883"/>
            <a:ext cx="6153150"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利用</a:t>
            </a:r>
            <a:r>
              <a:rPr lang="en-US" altLang="zh-CN" sz="2800" b="1" dirty="0" err="1" smtClean="0"/>
              <a:t>printf</a:t>
            </a:r>
            <a:r>
              <a:rPr lang="zh-CN" altLang="en-US" sz="2800" b="1" dirty="0" smtClean="0"/>
              <a:t>实现各种运算操作</a:t>
            </a:r>
            <a:endParaRPr lang="en-US" altLang="zh-CN" sz="2800" b="1" dirty="0" smtClean="0"/>
          </a:p>
          <a:p>
            <a:pPr lvl="1"/>
            <a:r>
              <a:rPr lang="zh-CN" altLang="en-US" sz="2500" b="1" dirty="0" smtClean="0"/>
              <a:t>只用一个</a:t>
            </a:r>
            <a:r>
              <a:rPr lang="en-US" altLang="zh-CN" sz="2500" b="1" dirty="0" err="1" smtClean="0"/>
              <a:t>printf</a:t>
            </a:r>
            <a:r>
              <a:rPr lang="zh-CN" altLang="en-US" sz="2500" b="1" dirty="0" smtClean="0"/>
              <a:t>函数实现非门：</a:t>
            </a:r>
            <a:endParaRPr lang="en-US" altLang="zh-CN" sz="2500" b="1" dirty="0" smtClean="0"/>
          </a:p>
        </p:txBody>
      </p:sp>
      <p:pic>
        <p:nvPicPr>
          <p:cNvPr id="1029" name="Picture 5"/>
          <p:cNvPicPr>
            <a:picLocks noChangeAspect="1" noChangeArrowheads="1"/>
          </p:cNvPicPr>
          <p:nvPr/>
        </p:nvPicPr>
        <p:blipFill>
          <a:blip r:embed="rId2"/>
          <a:srcRect/>
          <a:stretch>
            <a:fillRect/>
          </a:stretch>
        </p:blipFill>
        <p:spPr bwMode="auto">
          <a:xfrm>
            <a:off x="571472" y="2733685"/>
            <a:ext cx="7572375" cy="212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研究背景</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内存漏洞广泛存在于计算机的各种软件中，所以，攻击者能够利用内存漏洞修改或者读取内存中的数据。</a:t>
            </a:r>
            <a:endParaRPr lang="en-US" altLang="zh-CN" sz="2800" b="1" dirty="0" smtClean="0"/>
          </a:p>
          <a:p>
            <a:r>
              <a:rPr lang="zh-CN" altLang="en-US" sz="2800" b="1" dirty="0" smtClean="0"/>
              <a:t>因此，我们需要进一步研究，在攻击者能够</a:t>
            </a:r>
            <a:r>
              <a:rPr lang="zh-CN" altLang="en-US" sz="2800" b="1" dirty="0" smtClean="0">
                <a:solidFill>
                  <a:srgbClr val="FF0000"/>
                </a:solidFill>
              </a:rPr>
              <a:t>任意修改或读取内存数据</a:t>
            </a:r>
            <a:r>
              <a:rPr lang="zh-CN" altLang="en-US" sz="2800" b="1" dirty="0" smtClean="0"/>
              <a:t>的前提下，攻击者到底是如何进行</a:t>
            </a:r>
            <a:r>
              <a:rPr lang="zh-CN" altLang="en-US" sz="2800" b="1" dirty="0" smtClean="0">
                <a:solidFill>
                  <a:srgbClr val="FF0000"/>
                </a:solidFill>
              </a:rPr>
              <a:t>攻击</a:t>
            </a:r>
            <a:r>
              <a:rPr lang="zh-CN" altLang="en-US" sz="2800" b="1" dirty="0" smtClean="0"/>
              <a:t>的，我们又应该如何针对这些攻击行为进行</a:t>
            </a:r>
            <a:r>
              <a:rPr lang="zh-CN" altLang="en-US" sz="2800" b="1" dirty="0" smtClean="0">
                <a:solidFill>
                  <a:srgbClr val="FF0000"/>
                </a:solidFill>
              </a:rPr>
              <a:t>防御</a:t>
            </a:r>
            <a:r>
              <a:rPr lang="zh-CN" altLang="en-US" sz="2800" b="1" dirty="0" smtClean="0"/>
              <a:t>？</a:t>
            </a:r>
            <a:endParaRPr lang="en-US" altLang="zh-CN"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利用</a:t>
            </a:r>
            <a:r>
              <a:rPr lang="en-US" altLang="zh-CN" sz="2800" b="1" dirty="0" err="1" smtClean="0"/>
              <a:t>printf</a:t>
            </a:r>
            <a:r>
              <a:rPr lang="zh-CN" altLang="en-US" sz="2800" b="1" dirty="0" smtClean="0"/>
              <a:t>实现各种运算操作</a:t>
            </a:r>
            <a:endParaRPr lang="en-US" altLang="zh-CN" sz="2800" b="1" dirty="0" smtClean="0"/>
          </a:p>
          <a:p>
            <a:pPr lvl="1"/>
            <a:r>
              <a:rPr lang="zh-CN" altLang="en-US" sz="2500" b="1" dirty="0" smtClean="0"/>
              <a:t>用于测试一个字节是否等于一个特定的数值</a:t>
            </a:r>
            <a:endParaRPr lang="en-US" altLang="zh-CN" sz="2500" b="1" dirty="0" smtClean="0"/>
          </a:p>
        </p:txBody>
      </p:sp>
      <p:pic>
        <p:nvPicPr>
          <p:cNvPr id="1028" name="Picture 4"/>
          <p:cNvPicPr>
            <a:picLocks noChangeAspect="1" noChangeArrowheads="1"/>
          </p:cNvPicPr>
          <p:nvPr/>
        </p:nvPicPr>
        <p:blipFill>
          <a:blip r:embed="rId2"/>
          <a:srcRect/>
          <a:stretch>
            <a:fillRect/>
          </a:stretch>
        </p:blipFill>
        <p:spPr bwMode="auto">
          <a:xfrm>
            <a:off x="285720" y="2714620"/>
            <a:ext cx="8239125"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图灵完备的攻击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图灵完备的攻击就是指该攻击能够实现任意的运算操作</a:t>
            </a:r>
            <a:r>
              <a:rPr lang="zh-CN" altLang="en-US" sz="2800" b="1" dirty="0" smtClean="0"/>
              <a:t>。</a:t>
            </a:r>
            <a:endParaRPr lang="en-US" altLang="zh-CN" sz="2800" b="1" dirty="0" smtClean="0"/>
          </a:p>
          <a:p>
            <a:pPr lvl="1"/>
            <a:r>
              <a:rPr lang="zh-CN" altLang="en-US" sz="2500" b="1" dirty="0" smtClean="0"/>
              <a:t>构造图灵完备的攻击是学术研究的一个重要指标</a:t>
            </a:r>
            <a:endParaRPr lang="en-US" altLang="zh-CN" sz="2500" b="1" dirty="0" smtClean="0"/>
          </a:p>
          <a:p>
            <a:r>
              <a:rPr lang="zh-CN" altLang="en-US" sz="2800" b="1" dirty="0" smtClean="0"/>
              <a:t>构造图灵完备的</a:t>
            </a:r>
            <a:r>
              <a:rPr lang="en-US" altLang="zh-CN" sz="2800" b="1" dirty="0" smtClean="0"/>
              <a:t>CFB</a:t>
            </a:r>
            <a:r>
              <a:rPr lang="zh-CN" altLang="en-US" sz="2800" b="1" dirty="0" smtClean="0"/>
              <a:t>攻击：</a:t>
            </a:r>
            <a:endParaRPr lang="en-US" altLang="zh-CN" sz="2800" b="1" dirty="0" smtClean="0"/>
          </a:p>
          <a:p>
            <a:pPr lvl="1"/>
            <a:r>
              <a:rPr lang="zh-CN" altLang="en-US" sz="2500" b="1" dirty="0" smtClean="0"/>
              <a:t>利用</a:t>
            </a:r>
            <a:r>
              <a:rPr lang="en-US" altLang="zh-CN" sz="2500" b="1" dirty="0" err="1" smtClean="0"/>
              <a:t>printf</a:t>
            </a:r>
            <a:r>
              <a:rPr lang="en-US" altLang="zh-CN" sz="2500" b="1" dirty="0" smtClean="0"/>
              <a:t>()</a:t>
            </a:r>
            <a:r>
              <a:rPr lang="zh-CN" altLang="en-US" sz="2500" b="1" dirty="0" smtClean="0"/>
              <a:t>构造基本的逻辑运算（与或非）。</a:t>
            </a:r>
            <a:endParaRPr lang="en-US" altLang="zh-CN" sz="2500" b="1" dirty="0" smtClean="0"/>
          </a:p>
          <a:p>
            <a:pPr lvl="1"/>
            <a:r>
              <a:rPr lang="zh-CN" altLang="en-US" sz="2500" b="1" dirty="0" smtClean="0"/>
              <a:t>然后利用调度配件不断循环调用</a:t>
            </a:r>
            <a:r>
              <a:rPr lang="en-US" altLang="zh-CN" sz="2500" b="1" dirty="0" err="1" smtClean="0"/>
              <a:t>printf</a:t>
            </a:r>
            <a:r>
              <a:rPr lang="en-US" altLang="zh-CN" sz="2500" b="1" dirty="0" smtClean="0"/>
              <a:t>()</a:t>
            </a:r>
            <a:r>
              <a:rPr lang="zh-CN" altLang="en-US" sz="2500" b="1" dirty="0" smtClean="0"/>
              <a:t>，利用基本逻辑运算组合成为不同的计算，最终实现图灵完备的攻击。</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CFB</a:t>
            </a:r>
            <a:r>
              <a:rPr lang="zh-CN" altLang="en-US" sz="4400" dirty="0" smtClean="0"/>
              <a:t>攻击分析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优点：</a:t>
            </a:r>
            <a:endParaRPr lang="en-US" altLang="zh-CN" sz="2800" b="1" dirty="0" smtClean="0"/>
          </a:p>
          <a:p>
            <a:pPr lvl="1"/>
            <a:r>
              <a:rPr lang="zh-CN" altLang="en-US" sz="2500" b="1" dirty="0" smtClean="0"/>
              <a:t>能够绕过理想情况下的细粒度</a:t>
            </a:r>
            <a:r>
              <a:rPr lang="en-US" altLang="zh-CN" sz="2500" b="1" dirty="0" smtClean="0"/>
              <a:t>CFI</a:t>
            </a:r>
          </a:p>
          <a:p>
            <a:pPr lvl="1"/>
            <a:r>
              <a:rPr lang="zh-CN" altLang="en-US" sz="2500" b="1" dirty="0" smtClean="0"/>
              <a:t>是图灵完备的攻击</a:t>
            </a:r>
            <a:endParaRPr lang="en-US" altLang="zh-CN" sz="2500" b="1" dirty="0" smtClean="0"/>
          </a:p>
          <a:p>
            <a:r>
              <a:rPr lang="zh-CN" altLang="en-US" sz="2800" b="1" dirty="0" smtClean="0"/>
              <a:t>缺点：</a:t>
            </a:r>
            <a:endParaRPr lang="en-US" altLang="zh-CN" sz="2800" b="1" dirty="0" smtClean="0"/>
          </a:p>
          <a:p>
            <a:pPr lvl="1"/>
            <a:r>
              <a:rPr lang="zh-CN" altLang="en-US" sz="2500" b="1" dirty="0" smtClean="0"/>
              <a:t>只能使用几个常用的库函数</a:t>
            </a:r>
            <a:endParaRPr lang="en-US" altLang="zh-CN" sz="2500" b="1" dirty="0" smtClean="0"/>
          </a:p>
          <a:p>
            <a:pPr lvl="1"/>
            <a:r>
              <a:rPr lang="zh-CN" altLang="en-US" sz="2500" b="1" dirty="0" smtClean="0"/>
              <a:t>虽然能够实现图灵完备攻击，但是需要构造复杂的配件链，实现难度很大，复杂性很高，实用性不高</a:t>
            </a:r>
            <a:endParaRPr lang="en-US" altLang="zh-CN" sz="25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a:t>
            </a:r>
            <a:r>
              <a:rPr lang="en-US" altLang="zh-CN" sz="4400" dirty="0" smtClean="0"/>
              <a:t>CFB</a:t>
            </a:r>
            <a:r>
              <a:rPr lang="zh-CN" altLang="en-US" sz="4400" dirty="0" smtClean="0"/>
              <a:t>攻击的防御</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CFB</a:t>
            </a:r>
            <a:r>
              <a:rPr lang="zh-CN" altLang="en-US" sz="2800" b="1" dirty="0" smtClean="0"/>
              <a:t>攻击利用了静态</a:t>
            </a:r>
            <a:r>
              <a:rPr lang="en-US" altLang="zh-CN" sz="2800" b="1" dirty="0" smtClean="0"/>
              <a:t>CFG</a:t>
            </a:r>
            <a:r>
              <a:rPr lang="zh-CN" altLang="en-US" sz="2800" b="1" dirty="0" smtClean="0"/>
              <a:t>缺少上下文信息的缺陷，尤其是对于常用库函数有多个合法的返回地址。</a:t>
            </a:r>
            <a:endParaRPr lang="en-US" altLang="zh-CN" sz="2800" b="1" dirty="0" smtClean="0"/>
          </a:p>
          <a:p>
            <a:pPr lvl="1"/>
            <a:r>
              <a:rPr lang="zh-CN" altLang="en-US" sz="2500" b="1" dirty="0" smtClean="0"/>
              <a:t>在实际运行过程中，</a:t>
            </a:r>
            <a:r>
              <a:rPr lang="en-US" altLang="zh-CN" sz="2500" b="1" dirty="0" smtClean="0"/>
              <a:t>CFG</a:t>
            </a:r>
            <a:r>
              <a:rPr lang="zh-CN" altLang="en-US" sz="2500" b="1" dirty="0" smtClean="0"/>
              <a:t>无法确定哪一个返回地址是合法的。</a:t>
            </a:r>
            <a:endParaRPr lang="en-US" altLang="zh-CN" sz="2500" b="1" dirty="0" smtClean="0"/>
          </a:p>
          <a:p>
            <a:r>
              <a:rPr lang="zh-CN" altLang="en-US" sz="2800" b="1" dirty="0" smtClean="0"/>
              <a:t>粗粒度</a:t>
            </a:r>
            <a:r>
              <a:rPr lang="en-US" altLang="zh-CN" sz="2800" b="1" dirty="0" smtClean="0"/>
              <a:t>CFI</a:t>
            </a:r>
            <a:r>
              <a:rPr lang="zh-CN" altLang="en-US" sz="2800" b="1" dirty="0" smtClean="0"/>
              <a:t>中有一个对</a:t>
            </a:r>
            <a:r>
              <a:rPr lang="en-US" altLang="zh-CN" sz="2800" b="1" dirty="0" smtClean="0"/>
              <a:t>ret</a:t>
            </a:r>
            <a:r>
              <a:rPr lang="zh-CN" altLang="en-US" sz="2800" b="1" dirty="0" smtClean="0"/>
              <a:t>的规则：</a:t>
            </a:r>
            <a:endParaRPr lang="en-US" altLang="zh-CN" sz="2800" b="1" dirty="0" smtClean="0"/>
          </a:p>
          <a:p>
            <a:pPr lvl="1"/>
            <a:r>
              <a:rPr lang="en-US" altLang="zh-CN" sz="2500" b="1" dirty="0" smtClean="0"/>
              <a:t>ret</a:t>
            </a:r>
            <a:r>
              <a:rPr lang="zh-CN" altLang="en-US" sz="2500" b="1" dirty="0" smtClean="0"/>
              <a:t>应该跳转到</a:t>
            </a:r>
            <a:r>
              <a:rPr lang="zh-CN" altLang="en-US" sz="2500" b="1" dirty="0" smtClean="0">
                <a:solidFill>
                  <a:srgbClr val="FF0000"/>
                </a:solidFill>
              </a:rPr>
              <a:t>对应</a:t>
            </a:r>
            <a:r>
              <a:rPr lang="en-US" altLang="zh-CN" sz="2500" b="1" dirty="0" smtClean="0"/>
              <a:t>call</a:t>
            </a:r>
            <a:r>
              <a:rPr lang="zh-CN" altLang="en-US" sz="2500" b="1" dirty="0" smtClean="0"/>
              <a:t>指令的下一条指令</a:t>
            </a:r>
            <a:endParaRPr lang="en-US" altLang="zh-CN" sz="2500" b="1" dirty="0" smtClean="0"/>
          </a:p>
          <a:p>
            <a:r>
              <a:rPr lang="zh-CN" altLang="en-US" sz="2800" b="1" dirty="0" smtClean="0"/>
              <a:t>使用粗粒度</a:t>
            </a:r>
            <a:r>
              <a:rPr lang="en-US" altLang="zh-CN" sz="2800" b="1" dirty="0" smtClean="0"/>
              <a:t>CFI</a:t>
            </a:r>
            <a:r>
              <a:rPr lang="zh-CN" altLang="en-US" sz="2800" b="1" dirty="0" smtClean="0"/>
              <a:t>的规则，就能够限制</a:t>
            </a:r>
            <a:r>
              <a:rPr lang="en-US" altLang="zh-CN" sz="2800" b="1" dirty="0" smtClean="0"/>
              <a:t>CFB</a:t>
            </a:r>
            <a:r>
              <a:rPr lang="zh-CN" altLang="en-US" sz="2800" b="1" dirty="0" smtClean="0"/>
              <a:t>利用</a:t>
            </a:r>
            <a:r>
              <a:rPr lang="en-US" altLang="zh-CN" sz="2800" b="1" dirty="0" smtClean="0"/>
              <a:t>ret</a:t>
            </a:r>
            <a:r>
              <a:rPr lang="zh-CN" altLang="en-US" sz="2800" b="1" dirty="0" smtClean="0"/>
              <a:t>跳转到其他调用位置。</a:t>
            </a:r>
            <a:endParaRPr lang="en-US" altLang="zh-CN"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a:t>
            </a:r>
            <a:r>
              <a:rPr lang="en-US" altLang="zh-CN" sz="4400" dirty="0" smtClean="0"/>
              <a:t>CFB</a:t>
            </a:r>
            <a:r>
              <a:rPr lang="zh-CN" altLang="en-US" sz="4400" dirty="0" smtClean="0"/>
              <a:t>攻击的防御</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影子栈</a:t>
            </a:r>
            <a:r>
              <a:rPr lang="zh-CN" altLang="en-US" sz="2800" b="1" dirty="0" smtClean="0"/>
              <a:t>是实现粗粒度</a:t>
            </a:r>
            <a:r>
              <a:rPr lang="en-US" altLang="zh-CN" sz="2800" b="1" dirty="0" smtClean="0"/>
              <a:t>CFI</a:t>
            </a:r>
            <a:r>
              <a:rPr lang="zh-CN" altLang="en-US" sz="2800" b="1" dirty="0" smtClean="0"/>
              <a:t>对</a:t>
            </a:r>
            <a:r>
              <a:rPr lang="en-US" altLang="zh-CN" sz="2800" b="1" dirty="0" smtClean="0"/>
              <a:t>ret</a:t>
            </a:r>
            <a:r>
              <a:rPr lang="zh-CN" altLang="en-US" sz="2800" b="1" dirty="0" smtClean="0"/>
              <a:t>返回地址精确规则的具体实现方式。</a:t>
            </a:r>
            <a:endParaRPr lang="en-US" altLang="zh-CN" sz="2800" b="1" dirty="0" smtClean="0"/>
          </a:p>
          <a:p>
            <a:r>
              <a:rPr lang="zh-CN" altLang="en-US" sz="2800" b="1" dirty="0" smtClean="0"/>
              <a:t>因此，使用影子栈就能防御</a:t>
            </a:r>
            <a:r>
              <a:rPr lang="en-US" altLang="zh-CN" sz="2800" b="1" dirty="0" smtClean="0"/>
              <a:t>CFB</a:t>
            </a:r>
            <a:r>
              <a:rPr lang="zh-CN" altLang="en-US" sz="2800" b="1" dirty="0" smtClean="0"/>
              <a:t>的攻击。</a:t>
            </a:r>
            <a:endParaRPr lang="en-US" altLang="zh-CN" sz="2800" b="1" dirty="0" smtClean="0"/>
          </a:p>
          <a:p>
            <a:r>
              <a:rPr lang="zh-CN" altLang="en-US" sz="2800" b="1" dirty="0" smtClean="0"/>
              <a:t>从另一个角度也可以看出，粗粒度</a:t>
            </a:r>
            <a:r>
              <a:rPr lang="en-US" altLang="zh-CN" sz="2800" b="1" dirty="0" smtClean="0"/>
              <a:t>CFI</a:t>
            </a:r>
            <a:r>
              <a:rPr lang="zh-CN" altLang="en-US" sz="2800" b="1" dirty="0" smtClean="0"/>
              <a:t>并不完全是细粒度</a:t>
            </a:r>
            <a:r>
              <a:rPr lang="en-US" altLang="zh-CN" sz="2800" b="1" dirty="0" smtClean="0"/>
              <a:t>CFI</a:t>
            </a:r>
            <a:r>
              <a:rPr lang="zh-CN" altLang="en-US" sz="2800" b="1" dirty="0" smtClean="0"/>
              <a:t>的子集。两种</a:t>
            </a:r>
            <a:r>
              <a:rPr lang="en-US" altLang="zh-CN" sz="2800" b="1" dirty="0" smtClean="0"/>
              <a:t>CFI</a:t>
            </a:r>
            <a:r>
              <a:rPr lang="zh-CN" altLang="en-US" sz="2800" b="1" dirty="0" smtClean="0"/>
              <a:t>有着各自不同的特点。</a:t>
            </a:r>
            <a:endParaRPr lang="en-US" altLang="zh-CN" sz="2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研究者发现了细粒度</a:t>
            </a:r>
            <a:r>
              <a:rPr lang="en-US" altLang="zh-CN" sz="2800" b="1" dirty="0" smtClean="0"/>
              <a:t>CFI</a:t>
            </a:r>
            <a:r>
              <a:rPr lang="zh-CN" altLang="en-US" sz="2800" b="1" dirty="0" smtClean="0"/>
              <a:t>的一个重大缺陷，然后提出了针对性的攻击方法</a:t>
            </a:r>
            <a:r>
              <a:rPr lang="en-US" altLang="zh-CN" sz="2800" b="1" dirty="0" smtClean="0"/>
              <a:t>CFB</a:t>
            </a:r>
            <a:r>
              <a:rPr lang="zh-CN" altLang="en-US" sz="2800" b="1" dirty="0" smtClean="0"/>
              <a:t>。</a:t>
            </a:r>
            <a:endParaRPr lang="en-US" altLang="zh-CN" sz="2800" b="1" dirty="0" smtClean="0"/>
          </a:p>
          <a:p>
            <a:r>
              <a:rPr lang="zh-CN" altLang="en-US" sz="2800" b="1" dirty="0" smtClean="0"/>
              <a:t>研究者认为影子栈是细粒度</a:t>
            </a:r>
            <a:r>
              <a:rPr lang="en-US" altLang="zh-CN" sz="2800" b="1" dirty="0" smtClean="0"/>
              <a:t>CFI</a:t>
            </a:r>
            <a:r>
              <a:rPr lang="zh-CN" altLang="en-US" sz="2800" b="1" dirty="0" smtClean="0"/>
              <a:t>的重要保障，能大幅提高细粒度</a:t>
            </a:r>
            <a:r>
              <a:rPr lang="en-US" altLang="zh-CN" sz="2800" b="1" dirty="0" smtClean="0"/>
              <a:t>CFI</a:t>
            </a:r>
            <a:r>
              <a:rPr lang="zh-CN" altLang="en-US" sz="2800" b="1" dirty="0" smtClean="0"/>
              <a:t>的防御效果。</a:t>
            </a:r>
            <a:endParaRPr lang="en-US" altLang="zh-CN" sz="2800" b="1" dirty="0" smtClean="0"/>
          </a:p>
          <a:p>
            <a:r>
              <a:rPr lang="en-US" altLang="zh-CN" sz="2800" b="1" dirty="0" smtClean="0"/>
              <a:t>CFB</a:t>
            </a:r>
            <a:r>
              <a:rPr lang="zh-CN" altLang="en-US" sz="2800" b="1" dirty="0" smtClean="0"/>
              <a:t>虽然自称是非控制数据攻击，但是</a:t>
            </a:r>
            <a:r>
              <a:rPr lang="en-US" altLang="zh-CN" sz="2800" b="1" dirty="0" smtClean="0"/>
              <a:t>CFB</a:t>
            </a:r>
            <a:r>
              <a:rPr lang="zh-CN" altLang="en-US" sz="2800" b="1" dirty="0" smtClean="0"/>
              <a:t>仍然需要修改函数返回地址，也能被细粒度</a:t>
            </a:r>
            <a:r>
              <a:rPr lang="en-US" altLang="zh-CN" sz="2800" b="1" dirty="0" smtClean="0"/>
              <a:t>CFI+</a:t>
            </a:r>
            <a:r>
              <a:rPr lang="zh-CN" altLang="en-US" sz="2800" b="1" dirty="0" smtClean="0"/>
              <a:t>影子栈所防御。因此，</a:t>
            </a:r>
            <a:r>
              <a:rPr lang="en-US" altLang="zh-CN" sz="2800" b="1" dirty="0" smtClean="0"/>
              <a:t>CFB</a:t>
            </a:r>
            <a:r>
              <a:rPr lang="zh-CN" altLang="en-US" sz="2800" b="1" dirty="0" smtClean="0"/>
              <a:t>并不属于本课程定义的严格的非控制数据攻击。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非控制数据攻击</a:t>
            </a:r>
            <a:endParaRPr lang="en-US" altLang="zh-CN" sz="3200" b="1" dirty="0" smtClean="0"/>
          </a:p>
          <a:p>
            <a:pPr lvl="1"/>
            <a:r>
              <a:rPr lang="en-US" altLang="zh-CN" sz="2900" b="1" dirty="0" smtClean="0"/>
              <a:t>CFB</a:t>
            </a:r>
          </a:p>
          <a:p>
            <a:pPr lvl="1"/>
            <a:r>
              <a:rPr lang="en-US" altLang="zh-CN" sz="2900" b="1" dirty="0" smtClean="0">
                <a:solidFill>
                  <a:srgbClr val="FF0000"/>
                </a:solidFill>
              </a:rPr>
              <a:t>DOP</a:t>
            </a:r>
          </a:p>
          <a:p>
            <a:r>
              <a:rPr lang="zh-CN" altLang="en-US" sz="3200" b="1" dirty="0" smtClean="0"/>
              <a:t>对非控制数据攻击的防御</a:t>
            </a:r>
            <a:endParaRPr lang="en-US" altLang="zh-CN" sz="3200" b="1" dirty="0" smtClean="0"/>
          </a:p>
          <a:p>
            <a:pPr lvl="1"/>
            <a:r>
              <a:rPr lang="en-US" altLang="zh-CN" sz="2900" b="1" dirty="0" smtClean="0"/>
              <a:t>DSR</a:t>
            </a:r>
          </a:p>
          <a:p>
            <a:pPr lvl="1"/>
            <a:r>
              <a:rPr lang="en-US" altLang="zh-CN" sz="2900" b="1" dirty="0" smtClean="0"/>
              <a:t>DFI</a:t>
            </a: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简介</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DOP</a:t>
            </a:r>
            <a:r>
              <a:rPr lang="zh-CN" altLang="en-US" sz="2800" b="1" dirty="0" smtClean="0">
                <a:latin typeface="+mn-ea"/>
              </a:rPr>
              <a:t>是非控制数据攻击的里程碑式的工作。</a:t>
            </a:r>
            <a:endParaRPr lang="en-US" altLang="zh-CN" sz="2800" b="1" dirty="0" smtClean="0">
              <a:latin typeface="+mn-ea"/>
            </a:endParaRPr>
          </a:p>
          <a:p>
            <a:r>
              <a:rPr lang="zh-CN" altLang="en-US" sz="2800" b="1" dirty="0" smtClean="0">
                <a:latin typeface="+mn-ea"/>
              </a:rPr>
              <a:t>目前，</a:t>
            </a:r>
            <a:r>
              <a:rPr lang="en-US" altLang="zh-CN" sz="2800" b="1" dirty="0" smtClean="0">
                <a:latin typeface="+mn-ea"/>
              </a:rPr>
              <a:t>ASLR</a:t>
            </a:r>
            <a:r>
              <a:rPr lang="zh-CN" altLang="en-US" sz="2800" b="1" dirty="0" smtClean="0">
                <a:latin typeface="+mn-ea"/>
              </a:rPr>
              <a:t>和</a:t>
            </a:r>
            <a:r>
              <a:rPr lang="en-US" altLang="zh-CN" sz="2800" b="1" dirty="0" smtClean="0">
                <a:latin typeface="+mn-ea"/>
              </a:rPr>
              <a:t>CFI</a:t>
            </a:r>
            <a:r>
              <a:rPr lang="zh-CN" altLang="en-US" sz="2800" b="1" dirty="0" smtClean="0">
                <a:latin typeface="+mn-ea"/>
              </a:rPr>
              <a:t>已经提出，并逐渐开始在现实世界中大规模的推广。代码复用攻击逐渐受到了各种防御的限制，实现难度越来越大，复杂性也越来越高。</a:t>
            </a:r>
            <a:endParaRPr lang="en-US" altLang="zh-CN" sz="2800" b="1" dirty="0" smtClean="0">
              <a:latin typeface="+mn-ea"/>
            </a:endParaRPr>
          </a:p>
          <a:p>
            <a:r>
              <a:rPr lang="zh-CN" altLang="en-US" sz="2800" b="1" dirty="0" smtClean="0">
                <a:latin typeface="+mn-ea"/>
              </a:rPr>
              <a:t>因此，研究者于</a:t>
            </a:r>
            <a:r>
              <a:rPr lang="en-US" altLang="zh-CN" sz="2800" b="1" dirty="0" smtClean="0">
                <a:latin typeface="+mn-ea"/>
              </a:rPr>
              <a:t>2016</a:t>
            </a:r>
            <a:r>
              <a:rPr lang="zh-CN" altLang="en-US" sz="2800" b="1" dirty="0" smtClean="0">
                <a:latin typeface="+mn-ea"/>
              </a:rPr>
              <a:t>年提出了</a:t>
            </a:r>
            <a:r>
              <a:rPr lang="en-US" altLang="zh-CN" sz="2800" b="1" dirty="0" smtClean="0">
                <a:latin typeface="+mn-ea"/>
              </a:rPr>
              <a:t>DOP</a:t>
            </a:r>
            <a:r>
              <a:rPr lang="zh-CN" altLang="en-US" sz="2800" b="1" dirty="0" smtClean="0">
                <a:latin typeface="+mn-ea"/>
              </a:rPr>
              <a:t>攻击，能够绕过目前常规的各种防御机制，标志着非控制数据攻击也成为一种主流的攻击方法。</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latin typeface="+mn-ea"/>
              </a:rPr>
              <a:t>DOP</a:t>
            </a:r>
            <a:r>
              <a:rPr lang="zh-CN" altLang="en-US" sz="2800" b="1" dirty="0" smtClean="0">
                <a:latin typeface="+mn-ea"/>
              </a:rPr>
              <a:t>（</a:t>
            </a:r>
            <a:r>
              <a:rPr lang="en-US" altLang="zh-CN" sz="2800" b="1" dirty="0" smtClean="0">
                <a:latin typeface="+mn-ea"/>
              </a:rPr>
              <a:t>Data-Oriented Programming</a:t>
            </a:r>
            <a:r>
              <a:rPr lang="zh-CN" altLang="en-US" sz="2800" b="1" dirty="0" smtClean="0">
                <a:latin typeface="+mn-ea"/>
              </a:rPr>
              <a:t>，面向数据的编程方法），通过内存漏洞修改参与运算的</a:t>
            </a:r>
            <a:r>
              <a:rPr lang="zh-CN" altLang="en-US" sz="2800" b="1" dirty="0" smtClean="0">
                <a:solidFill>
                  <a:srgbClr val="FF0000"/>
                </a:solidFill>
                <a:latin typeface="+mn-ea"/>
              </a:rPr>
              <a:t>数据</a:t>
            </a:r>
            <a:r>
              <a:rPr lang="zh-CN" altLang="en-US" sz="2800" b="1" dirty="0" smtClean="0">
                <a:latin typeface="+mn-ea"/>
              </a:rPr>
              <a:t>变量，在不改变控制流的情况下完成恶意攻击。</a:t>
            </a:r>
            <a:endParaRPr lang="en-US" altLang="zh-CN" sz="2800" b="1" dirty="0" smtClean="0">
              <a:latin typeface="+mn-ea"/>
            </a:endParaRPr>
          </a:p>
          <a:p>
            <a:r>
              <a:rPr lang="zh-CN" altLang="en-US" sz="2800" b="1" dirty="0" smtClean="0">
                <a:latin typeface="+mn-ea"/>
              </a:rPr>
              <a:t>简单来说，</a:t>
            </a:r>
            <a:r>
              <a:rPr lang="en-US" altLang="zh-CN" sz="2800" b="1" dirty="0" smtClean="0">
                <a:latin typeface="+mn-ea"/>
              </a:rPr>
              <a:t>DOP</a:t>
            </a:r>
            <a:r>
              <a:rPr lang="zh-CN" altLang="en-US" sz="2800" b="1" dirty="0" smtClean="0">
                <a:latin typeface="+mn-ea"/>
              </a:rPr>
              <a:t>就是标准的非控制数据攻击，只修改控制流无关的数据，不修改控制流。</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的配件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DOP</a:t>
            </a:r>
            <a:r>
              <a:rPr lang="zh-CN" altLang="en-US" sz="2800" b="1" dirty="0" smtClean="0">
                <a:latin typeface="+mn-ea"/>
              </a:rPr>
              <a:t>仍然需要复用系统已有的代码，只是不能打乱重组已有代码的执行顺序。所以，依然将</a:t>
            </a:r>
            <a:r>
              <a:rPr lang="en-US" altLang="zh-CN" sz="2800" b="1" dirty="0" smtClean="0">
                <a:latin typeface="+mn-ea"/>
              </a:rPr>
              <a:t>DOP</a:t>
            </a:r>
            <a:r>
              <a:rPr lang="zh-CN" altLang="en-US" sz="2800" b="1" dirty="0" smtClean="0">
                <a:latin typeface="+mn-ea"/>
              </a:rPr>
              <a:t>复用的系统已有代码段片段称为</a:t>
            </a:r>
            <a:r>
              <a:rPr lang="zh-CN" altLang="en-US" sz="2800" b="1" dirty="0" smtClean="0">
                <a:solidFill>
                  <a:srgbClr val="FF0000"/>
                </a:solidFill>
                <a:latin typeface="+mn-ea"/>
              </a:rPr>
              <a:t>配件</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由于代码执行顺序不能随意改变，寄存器中存储的数值会经常被其他的无关语句修改。</a:t>
            </a:r>
            <a:endParaRPr lang="en-US" altLang="zh-CN" sz="2500" b="1" dirty="0" smtClean="0">
              <a:latin typeface="+mn-ea"/>
            </a:endParaRPr>
          </a:p>
          <a:p>
            <a:pPr lvl="1"/>
            <a:r>
              <a:rPr lang="zh-CN" altLang="en-US" sz="2500" b="1" dirty="0" smtClean="0">
                <a:latin typeface="+mn-ea"/>
              </a:rPr>
              <a:t>因此，</a:t>
            </a:r>
            <a:r>
              <a:rPr lang="en-US" altLang="zh-CN" sz="2500" b="1" dirty="0" smtClean="0">
                <a:solidFill>
                  <a:srgbClr val="FF0000"/>
                </a:solidFill>
                <a:latin typeface="+mn-ea"/>
              </a:rPr>
              <a:t>DOP</a:t>
            </a:r>
            <a:r>
              <a:rPr lang="zh-CN" altLang="en-US" sz="2500" b="1" dirty="0" smtClean="0">
                <a:solidFill>
                  <a:srgbClr val="FF0000"/>
                </a:solidFill>
                <a:latin typeface="+mn-ea"/>
              </a:rPr>
              <a:t>将攻击所需的数据保存在内存中</a:t>
            </a:r>
            <a:r>
              <a:rPr lang="zh-CN" altLang="en-US" sz="2500" b="1" dirty="0" smtClean="0">
                <a:latin typeface="+mn-ea"/>
              </a:rPr>
              <a:t>，在每次运算之前才会加载到寄存器中，运算完成后又会马上写回内存，确保数据不被其他无关操作破坏。</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攻击方法分类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假设攻击者能够任意修改或读取内存</a:t>
            </a:r>
            <a:r>
              <a:rPr lang="zh-CN" altLang="en-US" sz="2800" b="1" dirty="0" smtClean="0">
                <a:solidFill>
                  <a:srgbClr val="FF0000"/>
                </a:solidFill>
              </a:rPr>
              <a:t>数据</a:t>
            </a:r>
            <a:r>
              <a:rPr lang="zh-CN" altLang="en-US" sz="2800" b="1" dirty="0" smtClean="0"/>
              <a:t>，那么想要控制系统的</a:t>
            </a:r>
            <a:r>
              <a:rPr lang="zh-CN" altLang="en-US" sz="2800" b="1" dirty="0" smtClean="0">
                <a:solidFill>
                  <a:srgbClr val="FF0000"/>
                </a:solidFill>
              </a:rPr>
              <a:t>运行</a:t>
            </a:r>
            <a:r>
              <a:rPr lang="zh-CN" altLang="en-US" sz="2800" b="1" dirty="0" smtClean="0"/>
              <a:t>，一共有哪些攻击方法？</a:t>
            </a:r>
            <a:endParaRPr lang="en-US" altLang="zh-CN" sz="2800" b="1" dirty="0" smtClean="0"/>
          </a:p>
          <a:p>
            <a:r>
              <a:rPr lang="zh-CN" altLang="en-US" sz="2800" b="1" dirty="0" smtClean="0"/>
              <a:t>运行 </a:t>
            </a:r>
            <a:r>
              <a:rPr lang="en-US" altLang="zh-CN" sz="2800" b="1" dirty="0" smtClean="0"/>
              <a:t>= </a:t>
            </a:r>
            <a:r>
              <a:rPr lang="zh-CN" altLang="en-US" sz="2800" b="1" dirty="0" smtClean="0"/>
              <a:t>指令 </a:t>
            </a:r>
            <a:r>
              <a:rPr lang="en-US" altLang="zh-CN" sz="2800" b="1" dirty="0" smtClean="0"/>
              <a:t>+ </a:t>
            </a:r>
            <a:r>
              <a:rPr lang="zh-CN" altLang="en-US" sz="2800" b="1" dirty="0" smtClean="0"/>
              <a:t>数据，一共</a:t>
            </a:r>
            <a:r>
              <a:rPr lang="zh-CN" altLang="en-US" sz="2800" b="1" dirty="0" smtClean="0">
                <a:solidFill>
                  <a:srgbClr val="FF0000"/>
                </a:solidFill>
              </a:rPr>
              <a:t>只有</a:t>
            </a:r>
            <a:r>
              <a:rPr lang="zh-CN" altLang="en-US" sz="2800" b="1" dirty="0" smtClean="0"/>
              <a:t>以下三种方法：</a:t>
            </a:r>
            <a:endParaRPr lang="en-US" altLang="zh-CN" sz="2800" b="1" dirty="0" smtClean="0"/>
          </a:p>
          <a:p>
            <a:pPr lvl="1"/>
            <a:r>
              <a:rPr lang="en-US" altLang="zh-CN" sz="2500" b="1" dirty="0" smtClean="0">
                <a:solidFill>
                  <a:srgbClr val="FF0000"/>
                </a:solidFill>
              </a:rPr>
              <a:t>1</a:t>
            </a:r>
            <a:r>
              <a:rPr lang="zh-CN" altLang="en-US" sz="2500" b="1" dirty="0" smtClean="0">
                <a:solidFill>
                  <a:srgbClr val="FF0000"/>
                </a:solidFill>
              </a:rPr>
              <a:t>）代码注入攻击</a:t>
            </a:r>
            <a:r>
              <a:rPr lang="zh-CN" altLang="en-US" sz="2500" b="1" dirty="0" smtClean="0"/>
              <a:t>：注入数据，让系统将数据当做指令运行。</a:t>
            </a:r>
            <a:endParaRPr lang="en-US" altLang="zh-CN" sz="2500" b="1" dirty="0" smtClean="0"/>
          </a:p>
          <a:p>
            <a:pPr lvl="1"/>
            <a:r>
              <a:rPr lang="en-US" altLang="zh-CN" sz="2500" b="1" dirty="0" smtClean="0">
                <a:solidFill>
                  <a:srgbClr val="FF0000"/>
                </a:solidFill>
              </a:rPr>
              <a:t>2</a:t>
            </a:r>
            <a:r>
              <a:rPr lang="zh-CN" altLang="en-US" sz="2500" b="1" dirty="0" smtClean="0">
                <a:solidFill>
                  <a:srgbClr val="FF0000"/>
                </a:solidFill>
              </a:rPr>
              <a:t>）代码复用攻击</a:t>
            </a:r>
            <a:r>
              <a:rPr lang="zh-CN" altLang="en-US" sz="2500" b="1" dirty="0" smtClean="0"/>
              <a:t>：控制控制流相关数据，复用系统已有代码（配件），构造配件链进行攻击。</a:t>
            </a:r>
            <a:endParaRPr lang="en-US" altLang="zh-CN" sz="2500" b="1" dirty="0" smtClean="0"/>
          </a:p>
          <a:p>
            <a:pPr lvl="1"/>
            <a:r>
              <a:rPr lang="en-US" altLang="zh-CN" sz="2500" b="1" dirty="0" smtClean="0">
                <a:solidFill>
                  <a:srgbClr val="FF0000"/>
                </a:solidFill>
              </a:rPr>
              <a:t>3</a:t>
            </a:r>
            <a:r>
              <a:rPr lang="zh-CN" altLang="en-US" sz="2500" b="1" dirty="0" smtClean="0">
                <a:solidFill>
                  <a:srgbClr val="FF0000"/>
                </a:solidFill>
              </a:rPr>
              <a:t>）非控制数据攻击</a:t>
            </a:r>
            <a:r>
              <a:rPr lang="zh-CN" altLang="en-US" sz="2500" b="1" dirty="0" smtClean="0"/>
              <a:t>：完全复用系统已有功能和流程，控制关键的控制流无关数据，进行攻击。</a:t>
            </a:r>
            <a:endParaRPr lang="en-US" altLang="zh-CN" sz="2500"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配件的特点</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代码复用攻击的配件：</a:t>
            </a:r>
            <a:endParaRPr lang="en-US" altLang="zh-CN" sz="2800" b="1" dirty="0" smtClean="0">
              <a:latin typeface="+mn-ea"/>
            </a:endParaRPr>
          </a:p>
          <a:p>
            <a:pPr lvl="1"/>
            <a:r>
              <a:rPr lang="zh-CN" altLang="en-US" sz="2500" b="1" dirty="0" smtClean="0">
                <a:latin typeface="+mn-ea"/>
              </a:rPr>
              <a:t>以</a:t>
            </a:r>
            <a:r>
              <a:rPr lang="zh-CN" altLang="en-US" sz="2500" b="1" dirty="0" smtClean="0">
                <a:solidFill>
                  <a:srgbClr val="FF0000"/>
                </a:solidFill>
                <a:latin typeface="+mn-ea"/>
              </a:rPr>
              <a:t>寄存器</a:t>
            </a:r>
            <a:r>
              <a:rPr lang="zh-CN" altLang="en-US" sz="2500" b="1" dirty="0" smtClean="0">
                <a:latin typeface="+mn-ea"/>
              </a:rPr>
              <a:t>为配件之间数据传递的中介</a:t>
            </a:r>
            <a:endParaRPr lang="en-US" altLang="zh-CN" sz="2500" b="1" dirty="0" smtClean="0">
              <a:latin typeface="+mn-ea"/>
            </a:endParaRPr>
          </a:p>
          <a:p>
            <a:pPr lvl="1"/>
            <a:r>
              <a:rPr lang="zh-CN" altLang="en-US" sz="2500" b="1" dirty="0" smtClean="0">
                <a:latin typeface="+mn-ea"/>
              </a:rPr>
              <a:t>以</a:t>
            </a:r>
            <a:r>
              <a:rPr lang="zh-CN" altLang="en-US" sz="2500" b="1" dirty="0" smtClean="0">
                <a:solidFill>
                  <a:srgbClr val="FF0000"/>
                </a:solidFill>
                <a:latin typeface="+mn-ea"/>
              </a:rPr>
              <a:t>间接跳转指令</a:t>
            </a:r>
            <a:r>
              <a:rPr lang="zh-CN" altLang="en-US" sz="2500" b="1" dirty="0" smtClean="0">
                <a:latin typeface="+mn-ea"/>
              </a:rPr>
              <a:t>为配件之间的连接</a:t>
            </a:r>
            <a:endParaRPr lang="en-US" altLang="zh-CN" sz="2500" b="1" dirty="0" smtClean="0">
              <a:latin typeface="+mn-ea"/>
            </a:endParaRPr>
          </a:p>
          <a:p>
            <a:r>
              <a:rPr lang="en-US" altLang="zh-CN" sz="2800" b="1" dirty="0" smtClean="0">
                <a:latin typeface="+mn-ea"/>
              </a:rPr>
              <a:t>DOP</a:t>
            </a:r>
            <a:r>
              <a:rPr lang="zh-CN" altLang="en-US" sz="2800" b="1" dirty="0" smtClean="0">
                <a:latin typeface="+mn-ea"/>
              </a:rPr>
              <a:t>的配件：</a:t>
            </a:r>
            <a:endParaRPr lang="en-US" altLang="zh-CN" sz="2800" b="1" dirty="0" smtClean="0">
              <a:latin typeface="+mn-ea"/>
            </a:endParaRPr>
          </a:p>
          <a:p>
            <a:pPr lvl="1"/>
            <a:r>
              <a:rPr lang="zh-CN" altLang="en-US" sz="2500" b="1" dirty="0" smtClean="0">
                <a:latin typeface="+mn-ea"/>
              </a:rPr>
              <a:t>以</a:t>
            </a:r>
            <a:r>
              <a:rPr lang="zh-CN" altLang="en-US" sz="2500" b="1" dirty="0" smtClean="0">
                <a:solidFill>
                  <a:srgbClr val="FF0000"/>
                </a:solidFill>
                <a:latin typeface="+mn-ea"/>
              </a:rPr>
              <a:t>内存</a:t>
            </a:r>
            <a:r>
              <a:rPr lang="zh-CN" altLang="en-US" sz="2500" b="1" dirty="0" smtClean="0">
                <a:latin typeface="+mn-ea"/>
              </a:rPr>
              <a:t>为配件之间数据传递的中介</a:t>
            </a:r>
            <a:endParaRPr lang="en-US" altLang="zh-CN" sz="2500" b="1" dirty="0" smtClean="0">
              <a:latin typeface="+mn-ea"/>
            </a:endParaRPr>
          </a:p>
          <a:p>
            <a:pPr lvl="1"/>
            <a:r>
              <a:rPr lang="zh-CN" altLang="en-US" sz="2500" b="1" dirty="0" smtClean="0">
                <a:latin typeface="+mn-ea"/>
              </a:rPr>
              <a:t>配件应该包含对内存读写</a:t>
            </a:r>
            <a:r>
              <a:rPr lang="zh-CN" altLang="en-US" sz="2500" b="1" dirty="0" smtClean="0">
                <a:latin typeface="+mn-ea"/>
              </a:rPr>
              <a:t>的</a:t>
            </a:r>
            <a:r>
              <a:rPr lang="zh-CN" altLang="en-US" sz="2500" b="1" dirty="0" smtClean="0">
                <a:solidFill>
                  <a:srgbClr val="FF0000"/>
                </a:solidFill>
                <a:latin typeface="+mn-ea"/>
              </a:rPr>
              <a:t>访存指令</a:t>
            </a:r>
            <a:endParaRPr lang="en-US" altLang="zh-CN" sz="2500" b="1" dirty="0" smtClean="0">
              <a:solidFill>
                <a:srgbClr val="FF0000"/>
              </a:solidFill>
              <a:latin typeface="+mn-ea"/>
            </a:endParaRPr>
          </a:p>
          <a:p>
            <a:pPr lvl="1"/>
            <a:r>
              <a:rPr lang="zh-CN" altLang="en-US" sz="2500" b="1" dirty="0" smtClean="0">
                <a:latin typeface="+mn-ea"/>
              </a:rPr>
              <a:t>配件执行顺序完全按照正常程序执行</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配件的分类</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DOP</a:t>
            </a:r>
            <a:r>
              <a:rPr lang="zh-CN" altLang="en-US" sz="2800" b="1" dirty="0" smtClean="0">
                <a:latin typeface="+mn-ea"/>
              </a:rPr>
              <a:t>攻击过程和</a:t>
            </a:r>
            <a:r>
              <a:rPr lang="en-US" altLang="zh-CN" sz="2800" b="1" dirty="0" smtClean="0">
                <a:latin typeface="+mn-ea"/>
              </a:rPr>
              <a:t>JOP</a:t>
            </a:r>
            <a:r>
              <a:rPr lang="zh-CN" altLang="en-US" sz="2800" b="1" dirty="0" smtClean="0">
                <a:latin typeface="+mn-ea"/>
              </a:rPr>
              <a:t>、</a:t>
            </a:r>
            <a:r>
              <a:rPr lang="en-US" altLang="zh-CN" sz="2800" b="1" dirty="0" smtClean="0">
                <a:latin typeface="+mn-ea"/>
              </a:rPr>
              <a:t>COOP</a:t>
            </a:r>
            <a:r>
              <a:rPr lang="zh-CN" altLang="en-US" sz="2800" b="1" dirty="0" smtClean="0">
                <a:latin typeface="+mn-ea"/>
              </a:rPr>
              <a:t>、</a:t>
            </a:r>
            <a:r>
              <a:rPr lang="en-US" altLang="zh-CN" sz="2800" b="1" dirty="0" smtClean="0">
                <a:latin typeface="+mn-ea"/>
              </a:rPr>
              <a:t>FOP</a:t>
            </a:r>
            <a:r>
              <a:rPr lang="zh-CN" altLang="en-US" sz="2800" b="1" dirty="0" smtClean="0">
                <a:latin typeface="+mn-ea"/>
              </a:rPr>
              <a:t>类似，也将配件分为两种类型：</a:t>
            </a:r>
            <a:endParaRPr lang="en-US" altLang="zh-CN" sz="2800" b="1" dirty="0" smtClean="0">
              <a:latin typeface="+mn-ea"/>
            </a:endParaRPr>
          </a:p>
          <a:p>
            <a:pPr lvl="1"/>
            <a:r>
              <a:rPr lang="zh-CN" altLang="en-US" sz="2800" b="1" dirty="0" smtClean="0">
                <a:solidFill>
                  <a:srgbClr val="FF0000"/>
                </a:solidFill>
              </a:rPr>
              <a:t>功能配件</a:t>
            </a:r>
            <a:r>
              <a:rPr lang="en-US" altLang="zh-CN" sz="2800" b="1" dirty="0" smtClean="0"/>
              <a:t>(functional gadget)</a:t>
            </a:r>
          </a:p>
          <a:p>
            <a:pPr lvl="2"/>
            <a:r>
              <a:rPr lang="zh-CN" altLang="en-US" sz="2400" b="1" dirty="0" smtClean="0"/>
              <a:t>完成某种特定功能的配件。</a:t>
            </a:r>
          </a:p>
          <a:p>
            <a:pPr lvl="1"/>
            <a:r>
              <a:rPr lang="zh-CN" altLang="en-US" sz="2800" b="1" dirty="0" smtClean="0">
                <a:solidFill>
                  <a:srgbClr val="FF0000"/>
                </a:solidFill>
              </a:rPr>
              <a:t>调度配件</a:t>
            </a:r>
            <a:r>
              <a:rPr lang="en-US" altLang="zh-CN" sz="2800" b="1" dirty="0" smtClean="0"/>
              <a:t>(dispatcher gadget)</a:t>
            </a:r>
          </a:p>
          <a:p>
            <a:pPr lvl="2"/>
            <a:r>
              <a:rPr lang="zh-CN" altLang="en-US" sz="2400" b="1" dirty="0" smtClean="0"/>
              <a:t>负责组织功能配件的执行。</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配件从内存中读取数据，运算，然后将结果写回内存。</a:t>
            </a:r>
            <a:endParaRPr lang="en-US" altLang="zh-CN" sz="2800" b="1" dirty="0" smtClean="0">
              <a:latin typeface="+mn-ea"/>
            </a:endParaRPr>
          </a:p>
        </p:txBody>
      </p:sp>
      <p:sp>
        <p:nvSpPr>
          <p:cNvPr id="4" name="Rectangle 8"/>
          <p:cNvSpPr/>
          <p:nvPr/>
        </p:nvSpPr>
        <p:spPr>
          <a:xfrm>
            <a:off x="1971040" y="5029200"/>
            <a:ext cx="2905760" cy="304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9"/>
          <p:cNvSpPr/>
          <p:nvPr/>
        </p:nvSpPr>
        <p:spPr>
          <a:xfrm>
            <a:off x="2057400" y="3231996"/>
            <a:ext cx="2895600" cy="304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3"/>
          <p:cNvGraphicFramePr>
            <a:graphicFrameLocks noGrp="1"/>
          </p:cNvGraphicFramePr>
          <p:nvPr/>
        </p:nvGraphicFramePr>
        <p:xfrm>
          <a:off x="927100" y="3200400"/>
          <a:ext cx="4864100" cy="1584960"/>
        </p:xfrm>
        <a:graphic>
          <a:graphicData uri="http://schemas.openxmlformats.org/drawingml/2006/table">
            <a:tbl>
              <a:tblPr firstRow="1" bandRow="1">
                <a:tableStyleId>{2D5ABB26-0587-4C30-8999-92F81FD0307C}</a:tableStyleId>
              </a:tblPr>
              <a:tblGrid>
                <a:gridCol w="4864100"/>
              </a:tblGrid>
              <a:tr h="1524000">
                <a:tc>
                  <a:txBody>
                    <a:bodyPr/>
                    <a:lstStyle/>
                    <a:p>
                      <a:r>
                        <a:rPr lang="en-US" sz="1600" b="1" kern="1200" baseline="0" dirty="0" smtClean="0">
                          <a:solidFill>
                            <a:schemeClr val="tx1"/>
                          </a:solidFill>
                          <a:latin typeface="Consolas" pitchFamily="49" charset="0"/>
                          <a:ea typeface="+mn-ea"/>
                          <a:cs typeface="Consolas" pitchFamily="49" charset="0"/>
                        </a:rPr>
                        <a:t>Addition</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srv</a:t>
                      </a:r>
                      <a:r>
                        <a:rPr lang="en-US" sz="1600" kern="1200" baseline="0" dirty="0" smtClean="0">
                          <a:solidFill>
                            <a:schemeClr val="tx1"/>
                          </a:solidFill>
                          <a:latin typeface="Consolas" pitchFamily="49" charset="0"/>
                          <a:ea typeface="+mn-ea"/>
                          <a:cs typeface="Consolas" pitchFamily="49" charset="0"/>
                        </a:rPr>
                        <a:t>-&gt;total += *size;</a:t>
                      </a:r>
                    </a:p>
                    <a:p>
                      <a:endParaRPr lang="en-US" sz="1600" kern="1200" baseline="0" dirty="0" smtClean="0">
                        <a:solidFill>
                          <a:schemeClr val="tx1"/>
                        </a:solidFill>
                        <a:latin typeface="Consolas" pitchFamily="49" charset="0"/>
                        <a:ea typeface="+mn-ea"/>
                        <a:cs typeface="Consolas" pitchFamily="49" charset="0"/>
                      </a:endParaRPr>
                    </a:p>
                    <a:p>
                      <a:r>
                        <a:rPr lang="en-US" sz="1600" kern="1200" baseline="0" dirty="0" smtClean="0">
                          <a:solidFill>
                            <a:schemeClr val="tx1"/>
                          </a:solidFill>
                          <a:latin typeface="Consolas" pitchFamily="49" charset="0"/>
                          <a:ea typeface="+mn-ea"/>
                          <a:cs typeface="Consolas" pitchFamily="49" charset="0"/>
                        </a:rPr>
                        <a:t>1    </a:t>
                      </a:r>
                      <a:r>
                        <a:rPr lang="en-US" sz="1600" kern="1200" baseline="0" dirty="0" err="1" smtClean="0">
                          <a:solidFill>
                            <a:schemeClr val="tx1"/>
                          </a:solidFill>
                          <a:latin typeface="Consolas" pitchFamily="49" charset="0"/>
                          <a:ea typeface="+mn-ea"/>
                          <a:cs typeface="Consolas" pitchFamily="49" charset="0"/>
                        </a:rPr>
                        <a:t>mov</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esi</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ebx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//load micro-op</a:t>
                      </a:r>
                    </a:p>
                    <a:p>
                      <a:r>
                        <a:rPr lang="en-US" sz="1600" kern="1200" baseline="0" dirty="0" smtClean="0">
                          <a:solidFill>
                            <a:schemeClr val="tx1"/>
                          </a:solidFill>
                          <a:latin typeface="Consolas" pitchFamily="49" charset="0"/>
                          <a:ea typeface="+mn-ea"/>
                          <a:cs typeface="Consolas" pitchFamily="49" charset="0"/>
                        </a:rPr>
                        <a:t>2    </a:t>
                      </a:r>
                      <a:r>
                        <a:rPr lang="en-US" sz="1600" kern="1200" baseline="0" dirty="0" err="1" smtClean="0">
                          <a:solidFill>
                            <a:schemeClr val="tx1"/>
                          </a:solidFill>
                          <a:latin typeface="Consolas" pitchFamily="49" charset="0"/>
                          <a:ea typeface="+mn-ea"/>
                          <a:cs typeface="Consolas" pitchFamily="49" charset="0"/>
                        </a:rPr>
                        <a:t>mov</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edi</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eax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//load micro-op</a:t>
                      </a:r>
                    </a:p>
                    <a:p>
                      <a:r>
                        <a:rPr lang="en-US" sz="1600" kern="1200" baseline="0" dirty="0" smtClean="0">
                          <a:solidFill>
                            <a:schemeClr val="tx1"/>
                          </a:solidFill>
                          <a:latin typeface="Consolas" pitchFamily="49" charset="0"/>
                          <a:ea typeface="+mn-ea"/>
                          <a:cs typeface="Consolas" pitchFamily="49" charset="0"/>
                        </a:rPr>
                        <a:t>3    add %</a:t>
                      </a:r>
                      <a:r>
                        <a:rPr lang="en-US" sz="1600" kern="1200" baseline="0" dirty="0" err="1" smtClean="0">
                          <a:solidFill>
                            <a:schemeClr val="tx1"/>
                          </a:solidFill>
                          <a:latin typeface="Consolas" pitchFamily="49" charset="0"/>
                          <a:ea typeface="+mn-ea"/>
                          <a:cs typeface="Consolas" pitchFamily="49" charset="0"/>
                        </a:rPr>
                        <a:t>ebx</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eax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//addition</a:t>
                      </a:r>
                    </a:p>
                    <a:p>
                      <a:r>
                        <a:rPr lang="it-IT" sz="1600" kern="1200" baseline="0" dirty="0" smtClean="0">
                          <a:solidFill>
                            <a:schemeClr val="tx1"/>
                          </a:solidFill>
                          <a:latin typeface="Consolas" pitchFamily="49" charset="0"/>
                          <a:ea typeface="+mn-ea"/>
                          <a:cs typeface="Consolas" pitchFamily="49" charset="0"/>
                        </a:rPr>
                        <a:t>4    mov %eax, (%edi)    </a:t>
                      </a:r>
                      <a:r>
                        <a:rPr lang="it-IT" sz="1600" b="1" kern="1200" baseline="0" dirty="0" smtClean="0">
                          <a:solidFill>
                            <a:schemeClr val="tx1"/>
                          </a:solidFill>
                          <a:latin typeface="Consolas" pitchFamily="49" charset="0"/>
                          <a:ea typeface="+mn-ea"/>
                          <a:cs typeface="Consolas" pitchFamily="49" charset="0"/>
                        </a:rPr>
                        <a:t>//store micro-op</a:t>
                      </a:r>
                      <a:endParaRPr lang="en-US" sz="1200" b="0" dirty="0" smtClean="0">
                        <a:solidFill>
                          <a:schemeClr val="tx1"/>
                        </a:solidFill>
                        <a:latin typeface="Consolas" pitchFamily="49" charset="0"/>
                        <a:cs typeface="Consolas" pitchFamily="49" charset="0"/>
                      </a:endParaRPr>
                    </a:p>
                  </a:txBody>
                  <a:tcPr marL="72000" marR="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nvGraphicFramePr>
        <p:xfrm>
          <a:off x="914400" y="5008755"/>
          <a:ext cx="4877426" cy="1584960"/>
        </p:xfrm>
        <a:graphic>
          <a:graphicData uri="http://schemas.openxmlformats.org/drawingml/2006/table">
            <a:tbl>
              <a:tblPr firstRow="1" bandRow="1">
                <a:tableStyleId>{2D5ABB26-0587-4C30-8999-92F81FD0307C}</a:tableStyleId>
              </a:tblPr>
              <a:tblGrid>
                <a:gridCol w="4877426"/>
              </a:tblGrid>
              <a:tr h="1544445">
                <a:tc>
                  <a:txBody>
                    <a:bodyPr/>
                    <a:lstStyle/>
                    <a:p>
                      <a:r>
                        <a:rPr lang="en-US" sz="1600" b="1" kern="1200" baseline="0" dirty="0" smtClean="0">
                          <a:solidFill>
                            <a:schemeClr val="tx1"/>
                          </a:solidFill>
                          <a:latin typeface="Consolas" pitchFamily="49" charset="0"/>
                          <a:ea typeface="+mn-ea"/>
                          <a:cs typeface="Consolas" pitchFamily="49" charset="0"/>
                        </a:rPr>
                        <a:t>Load:   </a:t>
                      </a:r>
                      <a:r>
                        <a:rPr lang="en-US" sz="1600" kern="1200" baseline="0" dirty="0" smtClean="0">
                          <a:solidFill>
                            <a:schemeClr val="tx1"/>
                          </a:solidFill>
                          <a:latin typeface="Consolas" pitchFamily="49" charset="0"/>
                          <a:ea typeface="+mn-ea"/>
                          <a:cs typeface="Consolas" pitchFamily="49" charset="0"/>
                        </a:rPr>
                        <a:t> *size = *(</a:t>
                      </a:r>
                      <a:r>
                        <a:rPr lang="en-US" sz="1600" kern="1200" baseline="0" dirty="0" err="1" smtClean="0">
                          <a:solidFill>
                            <a:schemeClr val="tx1"/>
                          </a:solidFill>
                          <a:latin typeface="Consolas" pitchFamily="49" charset="0"/>
                          <a:ea typeface="+mn-ea"/>
                          <a:cs typeface="Consolas" pitchFamily="49" charset="0"/>
                        </a:rPr>
                        <a:t>srv</a:t>
                      </a:r>
                      <a:r>
                        <a:rPr lang="en-US" sz="1600" kern="1200" baseline="0" dirty="0" smtClean="0">
                          <a:solidFill>
                            <a:schemeClr val="tx1"/>
                          </a:solidFill>
                          <a:latin typeface="Consolas" pitchFamily="49" charset="0"/>
                          <a:ea typeface="+mn-ea"/>
                          <a:cs typeface="Consolas" pitchFamily="49" charset="0"/>
                        </a:rPr>
                        <a:t> -&gt;</a:t>
                      </a:r>
                      <a:r>
                        <a:rPr lang="en-US" sz="1600" kern="1200" baseline="0" dirty="0" err="1" smtClean="0">
                          <a:solidFill>
                            <a:schemeClr val="tx1"/>
                          </a:solidFill>
                          <a:latin typeface="Consolas" pitchFamily="49" charset="0"/>
                          <a:ea typeface="+mn-ea"/>
                          <a:cs typeface="Consolas" pitchFamily="49" charset="0"/>
                        </a:rPr>
                        <a:t>cur_max</a:t>
                      </a:r>
                      <a:r>
                        <a:rPr lang="en-US" sz="1600" kern="1200" baseline="0" dirty="0" smtClean="0">
                          <a:solidFill>
                            <a:schemeClr val="tx1"/>
                          </a:solidFill>
                          <a:latin typeface="Consolas" pitchFamily="49" charset="0"/>
                          <a:ea typeface="+mn-ea"/>
                          <a:cs typeface="Consolas" pitchFamily="49" charset="0"/>
                        </a:rPr>
                        <a:t>);</a:t>
                      </a:r>
                    </a:p>
                    <a:p>
                      <a:endParaRPr lang="en-US" sz="1600" kern="1200" baseline="0" dirty="0" smtClean="0">
                        <a:solidFill>
                          <a:schemeClr val="tx1"/>
                        </a:solidFill>
                        <a:latin typeface="Consolas" pitchFamily="49" charset="0"/>
                        <a:ea typeface="+mn-ea"/>
                        <a:cs typeface="Consolas" pitchFamily="49" charset="0"/>
                      </a:endParaRPr>
                    </a:p>
                    <a:p>
                      <a:r>
                        <a:rPr lang="en-US" sz="1600" kern="1200" baseline="0" dirty="0" smtClean="0">
                          <a:solidFill>
                            <a:schemeClr val="tx1"/>
                          </a:solidFill>
                          <a:latin typeface="Consolas" pitchFamily="49" charset="0"/>
                          <a:ea typeface="+mn-ea"/>
                          <a:cs typeface="Consolas" pitchFamily="49" charset="0"/>
                        </a:rPr>
                        <a:t>1    </a:t>
                      </a:r>
                      <a:r>
                        <a:rPr lang="en-US" sz="1600" kern="1200" baseline="0" dirty="0" err="1" smtClean="0">
                          <a:solidFill>
                            <a:schemeClr val="tx1"/>
                          </a:solidFill>
                          <a:latin typeface="Consolas" pitchFamily="49" charset="0"/>
                          <a:ea typeface="+mn-ea"/>
                          <a:cs typeface="Consolas" pitchFamily="49" charset="0"/>
                        </a:rPr>
                        <a:t>mov</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esi</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ebx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//load micro-op</a:t>
                      </a:r>
                      <a:endParaRPr lang="en-US" sz="1600" kern="1200" baseline="0" dirty="0" smtClean="0">
                        <a:solidFill>
                          <a:schemeClr val="tx1"/>
                        </a:solidFill>
                        <a:latin typeface="Consolas" pitchFamily="49" charset="0"/>
                        <a:ea typeface="+mn-ea"/>
                        <a:cs typeface="Consolas" pitchFamily="49" charset="0"/>
                      </a:endParaRPr>
                    </a:p>
                    <a:p>
                      <a:r>
                        <a:rPr lang="en-US" sz="1600" kern="1200" baseline="0" dirty="0" smtClean="0">
                          <a:solidFill>
                            <a:schemeClr val="tx1"/>
                          </a:solidFill>
                          <a:latin typeface="Consolas" pitchFamily="49" charset="0"/>
                          <a:ea typeface="+mn-ea"/>
                          <a:cs typeface="Consolas" pitchFamily="49" charset="0"/>
                        </a:rPr>
                        <a:t>2    </a:t>
                      </a:r>
                      <a:r>
                        <a:rPr lang="en-US" sz="1600" kern="1200" baseline="0" dirty="0" err="1" smtClean="0">
                          <a:solidFill>
                            <a:schemeClr val="tx1"/>
                          </a:solidFill>
                          <a:latin typeface="Consolas" pitchFamily="49" charset="0"/>
                          <a:ea typeface="+mn-ea"/>
                          <a:cs typeface="Consolas" pitchFamily="49" charset="0"/>
                        </a:rPr>
                        <a:t>mov</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edi</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eax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//load micro-op</a:t>
                      </a:r>
                      <a:endParaRPr lang="en-US" sz="1600" kern="1200" baseline="30000" dirty="0" smtClean="0">
                        <a:solidFill>
                          <a:schemeClr val="tx1"/>
                        </a:solidFill>
                        <a:latin typeface="Consolas" pitchFamily="49" charset="0"/>
                        <a:ea typeface="+mn-ea"/>
                        <a:cs typeface="Consolas" pitchFamily="49" charset="0"/>
                      </a:endParaRPr>
                    </a:p>
                    <a:p>
                      <a:r>
                        <a:rPr lang="en-US" sz="1600" kern="1200" baseline="0" dirty="0" smtClean="0">
                          <a:solidFill>
                            <a:schemeClr val="tx1"/>
                          </a:solidFill>
                          <a:latin typeface="Consolas" pitchFamily="49" charset="0"/>
                          <a:ea typeface="+mn-ea"/>
                          <a:cs typeface="Consolas" pitchFamily="49" charset="0"/>
                        </a:rPr>
                        <a:t>3    </a:t>
                      </a:r>
                      <a:r>
                        <a:rPr lang="en-US" sz="1600" kern="1200" baseline="0" dirty="0" err="1" smtClean="0">
                          <a:solidFill>
                            <a:schemeClr val="tx1"/>
                          </a:solidFill>
                          <a:latin typeface="Consolas" pitchFamily="49" charset="0"/>
                          <a:ea typeface="+mn-ea"/>
                          <a:cs typeface="Consolas" pitchFamily="49" charset="0"/>
                        </a:rPr>
                        <a:t>mov</a:t>
                      </a:r>
                      <a:r>
                        <a:rPr lang="en-US" sz="1600" kern="1200" baseline="0" dirty="0" smtClean="0">
                          <a:solidFill>
                            <a:schemeClr val="tx1"/>
                          </a:solidFill>
                          <a:latin typeface="Consolas" pitchFamily="49" charset="0"/>
                          <a:ea typeface="+mn-ea"/>
                          <a:cs typeface="Consolas" pitchFamily="49" charset="0"/>
                        </a:rPr>
                        <a:t> 0xb(%</a:t>
                      </a:r>
                      <a:r>
                        <a:rPr lang="en-US" sz="1600" kern="1200" baseline="0" dirty="0" err="1" smtClean="0">
                          <a:solidFill>
                            <a:schemeClr val="tx1"/>
                          </a:solidFill>
                          <a:latin typeface="Consolas" pitchFamily="49" charset="0"/>
                          <a:ea typeface="+mn-ea"/>
                          <a:cs typeface="Consolas" pitchFamily="49" charset="0"/>
                        </a:rPr>
                        <a:t>ebx</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eax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//load</a:t>
                      </a:r>
                      <a:endParaRPr lang="en-US" sz="1600" kern="1200" baseline="0" dirty="0" smtClean="0">
                        <a:solidFill>
                          <a:schemeClr val="tx1"/>
                        </a:solidFill>
                        <a:latin typeface="Consolas" pitchFamily="49" charset="0"/>
                        <a:ea typeface="+mn-ea"/>
                        <a:cs typeface="Consolas" pitchFamily="49" charset="0"/>
                      </a:endParaRPr>
                    </a:p>
                    <a:p>
                      <a:pPr marL="342900" indent="-342900">
                        <a:buNone/>
                      </a:pPr>
                      <a:r>
                        <a:rPr lang="en-US" sz="1600" kern="1200" baseline="0" dirty="0" smtClean="0">
                          <a:solidFill>
                            <a:schemeClr val="tx1"/>
                          </a:solidFill>
                          <a:latin typeface="Consolas" pitchFamily="49" charset="0"/>
                          <a:ea typeface="+mn-ea"/>
                          <a:cs typeface="Consolas" pitchFamily="49" charset="0"/>
                        </a:rPr>
                        <a:t>4    </a:t>
                      </a:r>
                      <a:r>
                        <a:rPr lang="en-US" sz="1600" kern="1200" baseline="0" dirty="0" err="1" smtClean="0">
                          <a:solidFill>
                            <a:schemeClr val="tx1"/>
                          </a:solidFill>
                          <a:latin typeface="Consolas" pitchFamily="49" charset="0"/>
                          <a:ea typeface="+mn-ea"/>
                          <a:cs typeface="Consolas" pitchFamily="49" charset="0"/>
                        </a:rPr>
                        <a:t>mov</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eax</a:t>
                      </a:r>
                      <a:r>
                        <a:rPr lang="en-US" sz="1600" kern="1200" baseline="0" dirty="0" smtClean="0">
                          <a:solidFill>
                            <a:schemeClr val="tx1"/>
                          </a:solidFill>
                          <a:latin typeface="Consolas" pitchFamily="49" charset="0"/>
                          <a:ea typeface="+mn-ea"/>
                          <a:cs typeface="Consolas" pitchFamily="49" charset="0"/>
                        </a:rPr>
                        <a:t>, (%</a:t>
                      </a:r>
                      <a:r>
                        <a:rPr lang="en-US" sz="1600" kern="1200" baseline="0" dirty="0" err="1" smtClean="0">
                          <a:solidFill>
                            <a:schemeClr val="tx1"/>
                          </a:solidFill>
                          <a:latin typeface="Consolas" pitchFamily="49" charset="0"/>
                          <a:ea typeface="+mn-ea"/>
                          <a:cs typeface="Consolas" pitchFamily="49" charset="0"/>
                        </a:rPr>
                        <a:t>edx</a:t>
                      </a:r>
                      <a:r>
                        <a:rPr lang="en-US" sz="1600" kern="1200" baseline="0" dirty="0" smtClean="0">
                          <a:solidFill>
                            <a:schemeClr val="tx1"/>
                          </a:solidFill>
                          <a:latin typeface="Consolas" pitchFamily="49" charset="0"/>
                          <a:ea typeface="+mn-ea"/>
                          <a:cs typeface="Consolas" pitchFamily="49" charset="0"/>
                        </a:rPr>
                        <a:t>)    </a:t>
                      </a:r>
                      <a:r>
                        <a:rPr lang="en-US" sz="1600" b="1" kern="1200" baseline="0" dirty="0" smtClean="0">
                          <a:solidFill>
                            <a:schemeClr val="tx1"/>
                          </a:solidFill>
                          <a:latin typeface="Consolas" pitchFamily="49" charset="0"/>
                          <a:ea typeface="+mn-ea"/>
                          <a:cs typeface="Consolas" pitchFamily="49" charset="0"/>
                        </a:rPr>
                        <a:t>//</a:t>
                      </a:r>
                      <a:r>
                        <a:rPr lang="en-US" altLang="zh-CN" sz="1600" b="1" kern="1200" baseline="0" dirty="0" smtClean="0">
                          <a:solidFill>
                            <a:schemeClr val="tx1"/>
                          </a:solidFill>
                          <a:latin typeface="Consolas" pitchFamily="49" charset="0"/>
                          <a:ea typeface="+mn-ea"/>
                          <a:cs typeface="Consolas" pitchFamily="49" charset="0"/>
                        </a:rPr>
                        <a:t>store micro-op</a:t>
                      </a:r>
                      <a:endParaRPr lang="en-US" sz="1600" b="0" kern="1200" baseline="0" dirty="0" smtClean="0">
                        <a:solidFill>
                          <a:schemeClr val="tx1"/>
                        </a:solidFill>
                        <a:latin typeface="Consolas" pitchFamily="49" charset="0"/>
                        <a:ea typeface="+mn-ea"/>
                        <a:cs typeface="Consolas" pitchFamily="49" charset="0"/>
                      </a:endParaRPr>
                    </a:p>
                  </a:txBody>
                  <a:tcPr marL="72000" marR="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Rectangle 55"/>
          <p:cNvSpPr/>
          <p:nvPr/>
        </p:nvSpPr>
        <p:spPr>
          <a:xfrm>
            <a:off x="6691536" y="3172902"/>
            <a:ext cx="1524000" cy="3276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b="1" dirty="0" smtClean="0">
                <a:solidFill>
                  <a:schemeClr val="tx1"/>
                </a:solidFill>
              </a:rPr>
              <a:t>内存布局</a:t>
            </a:r>
            <a:endParaRPr lang="en-US" b="1" dirty="0">
              <a:solidFill>
                <a:schemeClr val="tx1"/>
              </a:solidFill>
            </a:endParaRPr>
          </a:p>
        </p:txBody>
      </p:sp>
      <p:sp>
        <p:nvSpPr>
          <p:cNvPr id="9" name="Rectangle 57"/>
          <p:cNvSpPr/>
          <p:nvPr/>
        </p:nvSpPr>
        <p:spPr>
          <a:xfrm>
            <a:off x="7205547" y="5899200"/>
            <a:ext cx="410400" cy="349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86"/>
          <p:cNvSpPr/>
          <p:nvPr/>
        </p:nvSpPr>
        <p:spPr>
          <a:xfrm>
            <a:off x="7209600" y="4625340"/>
            <a:ext cx="410400" cy="349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6"/>
          <p:cNvSpPr/>
          <p:nvPr/>
        </p:nvSpPr>
        <p:spPr>
          <a:xfrm>
            <a:off x="7209600" y="3962400"/>
            <a:ext cx="410400" cy="349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88"/>
          <p:cNvCxnSpPr>
            <a:stCxn id="11" idx="1"/>
            <a:endCxn id="13" idx="3"/>
          </p:cNvCxnSpPr>
          <p:nvPr/>
        </p:nvCxnSpPr>
        <p:spPr>
          <a:xfrm flipH="1" flipV="1">
            <a:off x="5631738" y="3864000"/>
            <a:ext cx="1577862" cy="27300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91"/>
          <p:cNvSpPr/>
          <p:nvPr/>
        </p:nvSpPr>
        <p:spPr>
          <a:xfrm>
            <a:off x="5221338" y="3689400"/>
            <a:ext cx="410400" cy="349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93"/>
          <p:cNvCxnSpPr>
            <a:stCxn id="15" idx="3"/>
            <a:endCxn id="10" idx="1"/>
          </p:cNvCxnSpPr>
          <p:nvPr/>
        </p:nvCxnSpPr>
        <p:spPr>
          <a:xfrm>
            <a:off x="5638800" y="4594200"/>
            <a:ext cx="1570800" cy="20574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94"/>
          <p:cNvSpPr/>
          <p:nvPr/>
        </p:nvSpPr>
        <p:spPr>
          <a:xfrm>
            <a:off x="5228400" y="4419600"/>
            <a:ext cx="410400" cy="349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97"/>
          <p:cNvCxnSpPr>
            <a:stCxn id="20" idx="1"/>
            <a:endCxn id="17" idx="3"/>
          </p:cNvCxnSpPr>
          <p:nvPr/>
        </p:nvCxnSpPr>
        <p:spPr>
          <a:xfrm flipH="1">
            <a:off x="5631738" y="5356200"/>
            <a:ext cx="1577862" cy="29179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02"/>
          <p:cNvSpPr/>
          <p:nvPr/>
        </p:nvSpPr>
        <p:spPr>
          <a:xfrm>
            <a:off x="5221338" y="5473392"/>
            <a:ext cx="410400" cy="349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4"/>
          <p:cNvSpPr/>
          <p:nvPr/>
        </p:nvSpPr>
        <p:spPr>
          <a:xfrm>
            <a:off x="5227320" y="6248400"/>
            <a:ext cx="410400" cy="349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05"/>
          <p:cNvCxnSpPr>
            <a:stCxn id="18" idx="3"/>
            <a:endCxn id="9" idx="1"/>
          </p:cNvCxnSpPr>
          <p:nvPr/>
        </p:nvCxnSpPr>
        <p:spPr>
          <a:xfrm flipV="1">
            <a:off x="5637720" y="6073800"/>
            <a:ext cx="1567827" cy="34920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09"/>
          <p:cNvSpPr/>
          <p:nvPr/>
        </p:nvSpPr>
        <p:spPr>
          <a:xfrm>
            <a:off x="7209600" y="5181600"/>
            <a:ext cx="410400" cy="349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116"/>
          <p:cNvCxnSpPr>
            <a:stCxn id="10" idx="1"/>
            <a:endCxn id="17" idx="3"/>
          </p:cNvCxnSpPr>
          <p:nvPr/>
        </p:nvCxnSpPr>
        <p:spPr>
          <a:xfrm flipH="1">
            <a:off x="5631738" y="4799940"/>
            <a:ext cx="1577862" cy="84805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64" presetClass="path" presetSubtype="0" accel="50000" decel="50000" fill="hold" grpId="0" nodeType="withEffect">
                                  <p:stCondLst>
                                    <p:cond delay="0"/>
                                  </p:stCondLst>
                                  <p:childTnLst>
                                    <p:animMotion origin="layout" path="M 0.00018 0.00787 L 0.00018 -0.08102 " pathEditMode="relative" rAng="0" ptsTypes="AA">
                                      <p:cBhvr>
                                        <p:cTn id="8" dur="1000" fill="hold"/>
                                        <p:tgtEl>
                                          <p:spTgt spid="20"/>
                                        </p:tgtEl>
                                        <p:attrNameLst>
                                          <p:attrName>ppt_x</p:attrName>
                                          <p:attrName>ppt_y</p:attrName>
                                        </p:attrNameLst>
                                      </p:cBhvr>
                                      <p:rCtr x="0" y="-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功能配件的寻找方法</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DOP</a:t>
            </a:r>
            <a:r>
              <a:rPr lang="zh-CN" altLang="en-US" sz="2800" b="1" dirty="0" smtClean="0">
                <a:latin typeface="+mn-ea"/>
              </a:rPr>
              <a:t>功能配件的寻找过程：</a:t>
            </a:r>
            <a:endParaRPr lang="en-US" altLang="zh-CN" sz="2800" b="1" dirty="0" smtClean="0">
              <a:latin typeface="+mn-ea"/>
            </a:endParaRPr>
          </a:p>
          <a:p>
            <a:pPr lvl="1"/>
            <a:r>
              <a:rPr lang="zh-CN" altLang="en-US" sz="2500" b="1" dirty="0" smtClean="0">
                <a:latin typeface="+mn-ea"/>
              </a:rPr>
              <a:t>首先遍历程序中所有的</a:t>
            </a:r>
            <a:r>
              <a:rPr lang="zh-CN" altLang="en-US" sz="2500" b="1" dirty="0" smtClean="0">
                <a:solidFill>
                  <a:srgbClr val="FF0000"/>
                </a:solidFill>
                <a:latin typeface="+mn-ea"/>
              </a:rPr>
              <a:t>函数</a:t>
            </a:r>
            <a:r>
              <a:rPr lang="zh-CN" altLang="en-US" sz="2500" b="1" dirty="0" smtClean="0">
                <a:latin typeface="+mn-ea"/>
              </a:rPr>
              <a:t>，找到</a:t>
            </a:r>
            <a:r>
              <a:rPr lang="en-US" altLang="zh-CN" sz="2500" b="1" dirty="0" smtClean="0">
                <a:solidFill>
                  <a:srgbClr val="FF0000"/>
                </a:solidFill>
                <a:latin typeface="+mn-ea"/>
              </a:rPr>
              <a:t>store</a:t>
            </a:r>
            <a:r>
              <a:rPr lang="zh-CN" altLang="en-US" sz="2500" b="1" dirty="0" smtClean="0">
                <a:solidFill>
                  <a:srgbClr val="FF0000"/>
                </a:solidFill>
                <a:latin typeface="+mn-ea"/>
              </a:rPr>
              <a:t>指令</a:t>
            </a:r>
            <a:r>
              <a:rPr lang="zh-CN" altLang="en-US" sz="2500" b="1" dirty="0" smtClean="0">
                <a:latin typeface="+mn-ea"/>
              </a:rPr>
              <a:t>，将其视为一个潜在的配件；</a:t>
            </a:r>
            <a:endParaRPr lang="en-US" altLang="zh-CN" sz="2500" b="1" dirty="0" smtClean="0">
              <a:latin typeface="+mn-ea"/>
            </a:endParaRPr>
          </a:p>
          <a:p>
            <a:pPr lvl="1"/>
            <a:r>
              <a:rPr lang="zh-CN" altLang="en-US" sz="2500" b="1" dirty="0" smtClean="0">
                <a:latin typeface="+mn-ea"/>
              </a:rPr>
              <a:t>然后进一步分析，如果发现在</a:t>
            </a:r>
            <a:r>
              <a:rPr lang="en-US" altLang="zh-CN" sz="2500" b="1" dirty="0" smtClean="0">
                <a:latin typeface="+mn-ea"/>
              </a:rPr>
              <a:t>store</a:t>
            </a:r>
            <a:r>
              <a:rPr lang="zh-CN" altLang="en-US" sz="2500" b="1" dirty="0" smtClean="0">
                <a:latin typeface="+mn-ea"/>
              </a:rPr>
              <a:t>前面有</a:t>
            </a:r>
            <a:r>
              <a:rPr lang="en-US" altLang="zh-CN" sz="2500" b="1" dirty="0" smtClean="0">
                <a:solidFill>
                  <a:srgbClr val="FF0000"/>
                </a:solidFill>
                <a:latin typeface="+mn-ea"/>
              </a:rPr>
              <a:t>load</a:t>
            </a:r>
            <a:r>
              <a:rPr lang="zh-CN" altLang="en-US" sz="2500" b="1" dirty="0" smtClean="0">
                <a:solidFill>
                  <a:srgbClr val="FF0000"/>
                </a:solidFill>
                <a:latin typeface="+mn-ea"/>
              </a:rPr>
              <a:t>操作</a:t>
            </a:r>
            <a:r>
              <a:rPr lang="zh-CN" altLang="en-US" sz="2500" b="1" dirty="0" smtClean="0">
                <a:latin typeface="+mn-ea"/>
              </a:rPr>
              <a:t>，则标记将其为</a:t>
            </a:r>
            <a:r>
              <a:rPr lang="zh-CN" altLang="en-US" sz="2500" b="1" dirty="0" smtClean="0">
                <a:solidFill>
                  <a:srgbClr val="FF0000"/>
                </a:solidFill>
                <a:latin typeface="+mn-ea"/>
              </a:rPr>
              <a:t>可用配件</a:t>
            </a:r>
            <a:r>
              <a:rPr lang="zh-CN" altLang="en-US" sz="2500" b="1" dirty="0" smtClean="0">
                <a:latin typeface="+mn-ea"/>
              </a:rPr>
              <a:t>（</a:t>
            </a:r>
            <a:r>
              <a:rPr lang="en-US" altLang="zh-CN" sz="2500" b="1" dirty="0" smtClean="0">
                <a:latin typeface="+mn-ea"/>
              </a:rPr>
              <a:t>Data-oriented gadget</a:t>
            </a:r>
            <a:r>
              <a:rPr lang="zh-CN" altLang="en-US" sz="2500" b="1" dirty="0" smtClean="0">
                <a:latin typeface="+mn-ea"/>
              </a:rPr>
              <a:t>）。</a:t>
            </a:r>
            <a:endParaRPr lang="en-US" altLang="zh-CN" sz="2500" b="1" dirty="0" smtClean="0">
              <a:latin typeface="+mn-ea"/>
            </a:endParaRPr>
          </a:p>
          <a:p>
            <a:pPr lvl="1"/>
            <a:r>
              <a:rPr lang="zh-CN" altLang="en-US" sz="2500" b="1" dirty="0" smtClean="0">
                <a:latin typeface="+mn-ea"/>
              </a:rPr>
              <a:t>根据攻击者可控制的变量定义，功能配件有不同的选择优先级：</a:t>
            </a:r>
            <a:endParaRPr lang="en-US" altLang="zh-CN" sz="2500" b="1" dirty="0" smtClean="0">
              <a:latin typeface="+mn-ea"/>
            </a:endParaRPr>
          </a:p>
          <a:p>
            <a:pPr lvl="2"/>
            <a:r>
              <a:rPr lang="en-US" altLang="zh-CN" sz="2200" b="1" dirty="0" smtClean="0">
                <a:latin typeface="+mn-ea"/>
              </a:rPr>
              <a:t>global</a:t>
            </a:r>
            <a:r>
              <a:rPr lang="zh-CN" altLang="en-US" sz="2200" b="1" dirty="0" smtClean="0">
                <a:latin typeface="+mn-ea"/>
              </a:rPr>
              <a:t>（全局变量）</a:t>
            </a:r>
            <a:r>
              <a:rPr lang="en-US" altLang="zh-CN" sz="2200" b="1" dirty="0" smtClean="0">
                <a:latin typeface="+mn-ea"/>
              </a:rPr>
              <a:t> &gt; function-parameter</a:t>
            </a:r>
            <a:r>
              <a:rPr lang="zh-CN" altLang="en-US" sz="2200" b="1" dirty="0" smtClean="0">
                <a:latin typeface="+mn-ea"/>
              </a:rPr>
              <a:t>（函数参数）</a:t>
            </a:r>
            <a:r>
              <a:rPr lang="en-US" altLang="zh-CN" sz="2200" b="1" dirty="0" smtClean="0">
                <a:latin typeface="+mn-ea"/>
              </a:rPr>
              <a:t> &gt; local </a:t>
            </a:r>
            <a:r>
              <a:rPr lang="zh-CN" altLang="en-US" sz="2200" b="1" dirty="0" smtClean="0">
                <a:latin typeface="+mn-ea"/>
              </a:rPr>
              <a:t>（本地变量）</a:t>
            </a:r>
            <a:endParaRPr lang="en-US" altLang="zh-CN" sz="2200" b="1" dirty="0" smtClean="0">
              <a:latin typeface="+mn-ea"/>
            </a:endParaRPr>
          </a:p>
          <a:p>
            <a:pPr lvl="2"/>
            <a:r>
              <a:rPr lang="zh-CN" altLang="en-US" sz="2200" b="1" dirty="0" smtClean="0">
                <a:latin typeface="+mn-ea"/>
              </a:rPr>
              <a:t>长度短的 </a:t>
            </a:r>
            <a:r>
              <a:rPr lang="en-US" altLang="zh-CN" sz="2200" b="1" dirty="0" smtClean="0">
                <a:latin typeface="+mn-ea"/>
              </a:rPr>
              <a:t>&gt; </a:t>
            </a:r>
            <a:r>
              <a:rPr lang="zh-CN" altLang="en-US" sz="2200" b="1" dirty="0" smtClean="0">
                <a:latin typeface="+mn-ea"/>
              </a:rPr>
              <a:t>长的</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DOP</a:t>
            </a:r>
            <a:r>
              <a:rPr lang="zh-CN" altLang="en-US" sz="2800" b="1" dirty="0" smtClean="0"/>
              <a:t>调度配件：</a:t>
            </a:r>
            <a:endParaRPr lang="en-US" altLang="en-US" sz="2800" b="1" dirty="0" smtClean="0"/>
          </a:p>
          <a:p>
            <a:pPr lvl="1"/>
            <a:r>
              <a:rPr lang="zh-CN" altLang="en-US" sz="2500" b="1" dirty="0" smtClean="0"/>
              <a:t>循环：能够重复的调用配件</a:t>
            </a:r>
            <a:endParaRPr lang="en-US" altLang="en-US" sz="2500" b="1" dirty="0" smtClean="0"/>
          </a:p>
          <a:p>
            <a:pPr lvl="1"/>
            <a:r>
              <a:rPr lang="zh-CN" altLang="en-US" sz="2500" b="1" dirty="0" smtClean="0"/>
              <a:t>选择器：选择激活不同的功能配件。选择器可以通过人为交互式输入内存状态来控制功能配件执行。</a:t>
            </a:r>
            <a:endParaRPr lang="en-US" altLang="zh-CN" sz="2500" b="1" dirty="0" smtClean="0"/>
          </a:p>
        </p:txBody>
      </p:sp>
      <p:cxnSp>
        <p:nvCxnSpPr>
          <p:cNvPr id="4" name="Straight Arrow Connector 14"/>
          <p:cNvCxnSpPr>
            <a:endCxn id="30" idx="6"/>
          </p:cNvCxnSpPr>
          <p:nvPr/>
        </p:nvCxnSpPr>
        <p:spPr>
          <a:xfrm flipV="1">
            <a:off x="2780696" y="4124470"/>
            <a:ext cx="772100" cy="780297"/>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5" name="Straight Arrow Connector 15"/>
          <p:cNvCxnSpPr>
            <a:endCxn id="41" idx="6"/>
          </p:cNvCxnSpPr>
          <p:nvPr/>
        </p:nvCxnSpPr>
        <p:spPr>
          <a:xfrm>
            <a:off x="2780696" y="4904767"/>
            <a:ext cx="772100" cy="367153"/>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 name="Straight Arrow Connector 16"/>
          <p:cNvCxnSpPr>
            <a:endCxn id="33" idx="6"/>
          </p:cNvCxnSpPr>
          <p:nvPr/>
        </p:nvCxnSpPr>
        <p:spPr>
          <a:xfrm flipV="1">
            <a:off x="2780696" y="4738520"/>
            <a:ext cx="772100" cy="166247"/>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 name="Straight Arrow Connector 17"/>
          <p:cNvCxnSpPr>
            <a:stCxn id="30" idx="2"/>
            <a:endCxn id="31" idx="6"/>
          </p:cNvCxnSpPr>
          <p:nvPr/>
        </p:nvCxnSpPr>
        <p:spPr>
          <a:xfrm flipV="1">
            <a:off x="3905596" y="4124157"/>
            <a:ext cx="589800" cy="313"/>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 name="Straight Arrow Connector 19"/>
          <p:cNvCxnSpPr>
            <a:stCxn id="33" idx="2"/>
            <a:endCxn id="34" idx="6"/>
          </p:cNvCxnSpPr>
          <p:nvPr/>
        </p:nvCxnSpPr>
        <p:spPr>
          <a:xfrm>
            <a:off x="3905596" y="4738520"/>
            <a:ext cx="866400" cy="375"/>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9" name="Straight Arrow Connector 20"/>
          <p:cNvCxnSpPr>
            <a:stCxn id="31" idx="2"/>
            <a:endCxn id="32" idx="6"/>
          </p:cNvCxnSpPr>
          <p:nvPr/>
        </p:nvCxnSpPr>
        <p:spPr>
          <a:xfrm>
            <a:off x="4848196" y="4124157"/>
            <a:ext cx="533400" cy="1"/>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0" name="Straight Arrow Connector 22"/>
          <p:cNvCxnSpPr/>
          <p:nvPr/>
        </p:nvCxnSpPr>
        <p:spPr>
          <a:xfrm>
            <a:off x="5938653" y="4740163"/>
            <a:ext cx="1128771" cy="1"/>
          </a:xfrm>
          <a:prstGeom prst="straightConnector1">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p:nvPr/>
        </p:nvCxnSpPr>
        <p:spPr>
          <a:xfrm>
            <a:off x="6575396" y="4120379"/>
            <a:ext cx="504000" cy="0"/>
          </a:xfrm>
          <a:prstGeom prst="straightConnector1">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24"/>
          <p:cNvCxnSpPr/>
          <p:nvPr/>
        </p:nvCxnSpPr>
        <p:spPr>
          <a:xfrm>
            <a:off x="6600796" y="5279347"/>
            <a:ext cx="468000" cy="0"/>
          </a:xfrm>
          <a:prstGeom prst="straightConnector1">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25"/>
          <p:cNvCxnSpPr/>
          <p:nvPr/>
        </p:nvCxnSpPr>
        <p:spPr>
          <a:xfrm flipV="1">
            <a:off x="974482" y="5304995"/>
            <a:ext cx="0" cy="9720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26"/>
          <p:cNvCxnSpPr/>
          <p:nvPr/>
        </p:nvCxnSpPr>
        <p:spPr>
          <a:xfrm>
            <a:off x="7074557" y="4116723"/>
            <a:ext cx="0" cy="2169797"/>
          </a:xfrm>
          <a:prstGeom prst="straightConnector1">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27"/>
          <p:cNvCxnSpPr/>
          <p:nvPr/>
        </p:nvCxnSpPr>
        <p:spPr>
          <a:xfrm flipH="1">
            <a:off x="974482" y="6277542"/>
            <a:ext cx="6102597" cy="0"/>
          </a:xfrm>
          <a:prstGeom prst="straightConnector1">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28"/>
          <p:cNvCxnSpPr>
            <a:endCxn id="47" idx="6"/>
          </p:cNvCxnSpPr>
          <p:nvPr/>
        </p:nvCxnSpPr>
        <p:spPr>
          <a:xfrm>
            <a:off x="2780696" y="4904767"/>
            <a:ext cx="772100" cy="1052578"/>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34"/>
          <p:cNvCxnSpPr/>
          <p:nvPr/>
        </p:nvCxnSpPr>
        <p:spPr>
          <a:xfrm>
            <a:off x="6524596" y="5949122"/>
            <a:ext cx="540000" cy="0"/>
          </a:xfrm>
          <a:prstGeom prst="straightConnector1">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30502" y="3924320"/>
            <a:ext cx="946093" cy="338554"/>
          </a:xfrm>
          <a:prstGeom prst="rect">
            <a:avLst/>
          </a:prstGeom>
          <a:noFill/>
        </p:spPr>
        <p:txBody>
          <a:bodyPr wrap="none" rtlCol="0">
            <a:spAutoFit/>
          </a:bodyPr>
          <a:lstStyle/>
          <a:p>
            <a:r>
              <a:rPr lang="en-US" altLang="zh-CN" sz="1600" b="1" i="1" dirty="0" smtClean="0">
                <a:cs typeface="Times New Roman" pitchFamily="18" charset="0"/>
              </a:rPr>
              <a:t>round1</a:t>
            </a:r>
            <a:endParaRPr lang="en-US" sz="1600" b="1" i="1" dirty="0">
              <a:cs typeface="Times New Roman" pitchFamily="18" charset="0"/>
            </a:endParaRPr>
          </a:p>
        </p:txBody>
      </p:sp>
      <p:sp>
        <p:nvSpPr>
          <p:cNvPr id="19" name="TextBox 18"/>
          <p:cNvSpPr txBox="1"/>
          <p:nvPr/>
        </p:nvSpPr>
        <p:spPr>
          <a:xfrm>
            <a:off x="7130502" y="4537059"/>
            <a:ext cx="946093" cy="338554"/>
          </a:xfrm>
          <a:prstGeom prst="rect">
            <a:avLst/>
          </a:prstGeom>
          <a:noFill/>
        </p:spPr>
        <p:txBody>
          <a:bodyPr wrap="none" rtlCol="0">
            <a:spAutoFit/>
          </a:bodyPr>
          <a:lstStyle/>
          <a:p>
            <a:r>
              <a:rPr lang="en-US" altLang="zh-CN" sz="1600" b="1" i="1" dirty="0" smtClean="0">
                <a:cs typeface="Times New Roman" pitchFamily="18" charset="0"/>
              </a:rPr>
              <a:t>round2</a:t>
            </a:r>
          </a:p>
        </p:txBody>
      </p:sp>
      <p:sp>
        <p:nvSpPr>
          <p:cNvPr id="20" name="TextBox 19"/>
          <p:cNvSpPr txBox="1"/>
          <p:nvPr/>
        </p:nvSpPr>
        <p:spPr>
          <a:xfrm>
            <a:off x="7130502" y="5111152"/>
            <a:ext cx="946093" cy="338554"/>
          </a:xfrm>
          <a:prstGeom prst="rect">
            <a:avLst/>
          </a:prstGeom>
          <a:noFill/>
        </p:spPr>
        <p:txBody>
          <a:bodyPr wrap="none" rtlCol="0">
            <a:spAutoFit/>
          </a:bodyPr>
          <a:lstStyle/>
          <a:p>
            <a:r>
              <a:rPr lang="en-US" altLang="zh-CN" sz="1600" b="1" i="1" dirty="0" smtClean="0">
                <a:cs typeface="Times New Roman" pitchFamily="18" charset="0"/>
              </a:rPr>
              <a:t>round3</a:t>
            </a:r>
          </a:p>
        </p:txBody>
      </p:sp>
      <p:sp>
        <p:nvSpPr>
          <p:cNvPr id="21" name="TextBox 20"/>
          <p:cNvSpPr txBox="1"/>
          <p:nvPr/>
        </p:nvSpPr>
        <p:spPr>
          <a:xfrm>
            <a:off x="7130502" y="5780925"/>
            <a:ext cx="1002197" cy="338554"/>
          </a:xfrm>
          <a:prstGeom prst="rect">
            <a:avLst/>
          </a:prstGeom>
          <a:noFill/>
        </p:spPr>
        <p:txBody>
          <a:bodyPr wrap="none" rtlCol="0">
            <a:spAutoFit/>
          </a:bodyPr>
          <a:lstStyle/>
          <a:p>
            <a:r>
              <a:rPr lang="en-US" altLang="zh-CN" sz="1600" b="1" i="1" dirty="0" err="1" smtClean="0">
                <a:cs typeface="Times New Roman" pitchFamily="18" charset="0"/>
              </a:rPr>
              <a:t>roundN</a:t>
            </a:r>
            <a:endParaRPr lang="en-US" altLang="zh-CN" sz="1600" b="1" i="1" dirty="0" smtClean="0">
              <a:cs typeface="Times New Roman" pitchFamily="18" charset="0"/>
            </a:endParaRPr>
          </a:p>
        </p:txBody>
      </p:sp>
      <p:sp>
        <p:nvSpPr>
          <p:cNvPr id="22" name="Rectangle 39"/>
          <p:cNvSpPr/>
          <p:nvPr/>
        </p:nvSpPr>
        <p:spPr>
          <a:xfrm>
            <a:off x="7057996" y="5440582"/>
            <a:ext cx="948246" cy="347819"/>
          </a:xfrm>
          <a:prstGeom prst="rect">
            <a:avLst/>
          </a:prstGeom>
          <a:no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oAutofit/>
          </a:bodyPr>
          <a:lstStyle/>
          <a:p>
            <a:pPr algn="ctr"/>
            <a:r>
              <a:rPr lang="en-US" b="1" dirty="0" smtClean="0">
                <a:solidFill>
                  <a:schemeClr val="tx1"/>
                </a:solidFill>
              </a:rPr>
              <a:t>……</a:t>
            </a:r>
            <a:endParaRPr lang="en-US" b="1" dirty="0">
              <a:solidFill>
                <a:schemeClr val="tx1"/>
              </a:solidFill>
            </a:endParaRPr>
          </a:p>
        </p:txBody>
      </p:sp>
      <p:grpSp>
        <p:nvGrpSpPr>
          <p:cNvPr id="23" name="Group 66"/>
          <p:cNvGrpSpPr/>
          <p:nvPr/>
        </p:nvGrpSpPr>
        <p:grpSpPr>
          <a:xfrm>
            <a:off x="428596" y="4533920"/>
            <a:ext cx="2438400" cy="762000"/>
            <a:chOff x="914400" y="1676400"/>
            <a:chExt cx="2438400" cy="762000"/>
          </a:xfrm>
        </p:grpSpPr>
        <p:cxnSp>
          <p:nvCxnSpPr>
            <p:cNvPr id="26" name="Straight Arrow Connector 13"/>
            <p:cNvCxnSpPr>
              <a:stCxn id="27" idx="3"/>
              <a:endCxn id="28" idx="1"/>
            </p:cNvCxnSpPr>
            <p:nvPr/>
          </p:nvCxnSpPr>
          <p:spPr>
            <a:xfrm>
              <a:off x="1898156" y="2047247"/>
              <a:ext cx="317456" cy="0"/>
            </a:xfrm>
            <a:prstGeom prst="straightConnector1">
              <a:avLst/>
            </a:prstGeom>
            <a:ln w="12700">
              <a:solidFill>
                <a:srgbClr val="FF0000"/>
              </a:solidFill>
              <a:headEnd w="sm" len="sm"/>
              <a:tailEnd type="triangle" w="med" len="lg"/>
            </a:ln>
          </p:spPr>
          <p:style>
            <a:lnRef idx="1">
              <a:schemeClr val="accent1"/>
            </a:lnRef>
            <a:fillRef idx="0">
              <a:schemeClr val="accent1"/>
            </a:fillRef>
            <a:effectRef idx="0">
              <a:schemeClr val="accent1"/>
            </a:effectRef>
            <a:fontRef idx="minor">
              <a:schemeClr val="tx1"/>
            </a:fontRef>
          </p:style>
        </p:cxnSp>
        <p:sp>
          <p:nvSpPr>
            <p:cNvPr id="27" name="Rounded Rectangle 40"/>
            <p:cNvSpPr/>
            <p:nvPr/>
          </p:nvSpPr>
          <p:spPr>
            <a:xfrm>
              <a:off x="1022416" y="1856312"/>
              <a:ext cx="875740" cy="381869"/>
            </a:xfrm>
            <a:prstGeom prst="roundRect">
              <a:avLst>
                <a:gd name="adj" fmla="val 38542"/>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noAutofit/>
            </a:bodyPr>
            <a:lstStyle/>
            <a:p>
              <a:pPr algn="ctr"/>
              <a:r>
                <a:rPr lang="en-US" altLang="zh-CN" b="1" dirty="0" smtClean="0">
                  <a:solidFill>
                    <a:schemeClr val="tx1"/>
                  </a:solidFill>
                </a:rPr>
                <a:t>loop</a:t>
              </a:r>
            </a:p>
          </p:txBody>
        </p:sp>
        <p:sp>
          <p:nvSpPr>
            <p:cNvPr id="28" name="Rounded Rectangle 41"/>
            <p:cNvSpPr/>
            <p:nvPr/>
          </p:nvSpPr>
          <p:spPr>
            <a:xfrm>
              <a:off x="2215612" y="1856312"/>
              <a:ext cx="1050888" cy="381869"/>
            </a:xfrm>
            <a:prstGeom prst="roundRect">
              <a:avLst>
                <a:gd name="adj" fmla="val 38542"/>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b="1" dirty="0" smtClean="0">
                  <a:solidFill>
                    <a:schemeClr val="tx1"/>
                  </a:solidFill>
                </a:rPr>
                <a:t>selector</a:t>
              </a:r>
            </a:p>
          </p:txBody>
        </p:sp>
        <p:sp>
          <p:nvSpPr>
            <p:cNvPr id="29" name="Rectangle 65"/>
            <p:cNvSpPr/>
            <p:nvPr/>
          </p:nvSpPr>
          <p:spPr>
            <a:xfrm>
              <a:off x="914400" y="16764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30" name="Oval 51"/>
          <p:cNvSpPr/>
          <p:nvPr/>
        </p:nvSpPr>
        <p:spPr>
          <a:xfrm flipH="1">
            <a:off x="3552796" y="394807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1</a:t>
            </a:r>
            <a:endParaRPr lang="en-US" b="1" dirty="0">
              <a:solidFill>
                <a:schemeClr val="bg1"/>
              </a:solidFill>
            </a:endParaRPr>
          </a:p>
        </p:txBody>
      </p:sp>
      <p:sp>
        <p:nvSpPr>
          <p:cNvPr id="31" name="Oval 52"/>
          <p:cNvSpPr/>
          <p:nvPr/>
        </p:nvSpPr>
        <p:spPr>
          <a:xfrm flipH="1">
            <a:off x="4495396" y="3947757"/>
            <a:ext cx="352800" cy="352800"/>
          </a:xfrm>
          <a:prstGeom prst="ellipse">
            <a:avLst/>
          </a:prstGeom>
          <a:solidFill>
            <a:schemeClr val="bg1">
              <a:lumMod val="85000"/>
            </a:schemeClr>
          </a:solid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2</a:t>
            </a:r>
            <a:endParaRPr lang="en-US" b="1" dirty="0">
              <a:solidFill>
                <a:schemeClr val="tx1"/>
              </a:solidFill>
            </a:endParaRPr>
          </a:p>
        </p:txBody>
      </p:sp>
      <p:sp>
        <p:nvSpPr>
          <p:cNvPr id="32" name="Oval 53"/>
          <p:cNvSpPr/>
          <p:nvPr/>
        </p:nvSpPr>
        <p:spPr>
          <a:xfrm flipH="1">
            <a:off x="5381596" y="3947758"/>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3</a:t>
            </a:r>
            <a:endParaRPr lang="en-US" b="1" dirty="0">
              <a:solidFill>
                <a:schemeClr val="bg1"/>
              </a:solidFill>
            </a:endParaRPr>
          </a:p>
        </p:txBody>
      </p:sp>
      <p:sp>
        <p:nvSpPr>
          <p:cNvPr id="33" name="Oval 55"/>
          <p:cNvSpPr/>
          <p:nvPr/>
        </p:nvSpPr>
        <p:spPr>
          <a:xfrm flipH="1">
            <a:off x="3552796" y="4562120"/>
            <a:ext cx="352800" cy="352800"/>
          </a:xfrm>
          <a:prstGeom prst="ellipse">
            <a:avLst/>
          </a:prstGeom>
          <a:solidFill>
            <a:schemeClr val="bg1">
              <a:lumMod val="85000"/>
            </a:schemeClr>
          </a:solid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5</a:t>
            </a:r>
          </a:p>
        </p:txBody>
      </p:sp>
      <p:sp>
        <p:nvSpPr>
          <p:cNvPr id="34" name="Oval 56"/>
          <p:cNvSpPr/>
          <p:nvPr/>
        </p:nvSpPr>
        <p:spPr>
          <a:xfrm flipH="1">
            <a:off x="4771996" y="4562495"/>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6</a:t>
            </a:r>
            <a:endParaRPr lang="en-US" b="1" dirty="0">
              <a:solidFill>
                <a:schemeClr val="bg1"/>
              </a:solidFill>
            </a:endParaRPr>
          </a:p>
        </p:txBody>
      </p:sp>
      <p:sp>
        <p:nvSpPr>
          <p:cNvPr id="35" name="Oval 73"/>
          <p:cNvSpPr/>
          <p:nvPr/>
        </p:nvSpPr>
        <p:spPr>
          <a:xfrm flipH="1">
            <a:off x="6295996" y="3947180"/>
            <a:ext cx="352800" cy="352800"/>
          </a:xfrm>
          <a:prstGeom prst="ellipse">
            <a:avLst/>
          </a:prstGeom>
          <a:solidFill>
            <a:schemeClr val="bg1">
              <a:lumMod val="85000"/>
            </a:schemeClr>
          </a:solid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4</a:t>
            </a:r>
            <a:endParaRPr lang="en-US" b="1" dirty="0">
              <a:solidFill>
                <a:schemeClr val="tx1"/>
              </a:solidFill>
            </a:endParaRPr>
          </a:p>
        </p:txBody>
      </p:sp>
      <p:cxnSp>
        <p:nvCxnSpPr>
          <p:cNvPr id="36" name="Straight Arrow Connector 74"/>
          <p:cNvCxnSpPr>
            <a:stCxn id="32" idx="2"/>
            <a:endCxn id="35" idx="6"/>
          </p:cNvCxnSpPr>
          <p:nvPr/>
        </p:nvCxnSpPr>
        <p:spPr>
          <a:xfrm flipV="1">
            <a:off x="5734396" y="4123580"/>
            <a:ext cx="561600" cy="578"/>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37" name="Oval 80"/>
          <p:cNvSpPr/>
          <p:nvPr/>
        </p:nvSpPr>
        <p:spPr>
          <a:xfrm flipH="1">
            <a:off x="5790796" y="456212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7</a:t>
            </a:r>
          </a:p>
        </p:txBody>
      </p:sp>
      <p:cxnSp>
        <p:nvCxnSpPr>
          <p:cNvPr id="38" name="Straight Arrow Connector 81"/>
          <p:cNvCxnSpPr>
            <a:stCxn id="34" idx="2"/>
            <a:endCxn id="37" idx="6"/>
          </p:cNvCxnSpPr>
          <p:nvPr/>
        </p:nvCxnSpPr>
        <p:spPr>
          <a:xfrm flipV="1">
            <a:off x="5124796" y="4738520"/>
            <a:ext cx="666000" cy="375"/>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84"/>
          <p:cNvCxnSpPr>
            <a:stCxn id="41" idx="2"/>
            <a:endCxn id="42" idx="6"/>
          </p:cNvCxnSpPr>
          <p:nvPr/>
        </p:nvCxnSpPr>
        <p:spPr>
          <a:xfrm flipV="1">
            <a:off x="3905596" y="5271607"/>
            <a:ext cx="589800" cy="313"/>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85"/>
          <p:cNvCxnSpPr>
            <a:stCxn id="42" idx="2"/>
            <a:endCxn id="43" idx="6"/>
          </p:cNvCxnSpPr>
          <p:nvPr/>
        </p:nvCxnSpPr>
        <p:spPr>
          <a:xfrm>
            <a:off x="4848196" y="5271607"/>
            <a:ext cx="533400" cy="1"/>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41" name="Oval 86"/>
          <p:cNvSpPr/>
          <p:nvPr/>
        </p:nvSpPr>
        <p:spPr>
          <a:xfrm flipH="1">
            <a:off x="3552796" y="509552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1</a:t>
            </a:r>
          </a:p>
        </p:txBody>
      </p:sp>
      <p:sp>
        <p:nvSpPr>
          <p:cNvPr id="42" name="Oval 87"/>
          <p:cNvSpPr/>
          <p:nvPr/>
        </p:nvSpPr>
        <p:spPr>
          <a:xfrm flipH="1">
            <a:off x="4495396" y="5095207"/>
            <a:ext cx="352800" cy="352800"/>
          </a:xfrm>
          <a:prstGeom prst="ellipse">
            <a:avLst/>
          </a:prstGeom>
          <a:solidFill>
            <a:schemeClr val="bg1">
              <a:lumMod val="85000"/>
            </a:schemeClr>
          </a:solid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2</a:t>
            </a:r>
          </a:p>
        </p:txBody>
      </p:sp>
      <p:sp>
        <p:nvSpPr>
          <p:cNvPr id="43" name="Oval 88"/>
          <p:cNvSpPr/>
          <p:nvPr/>
        </p:nvSpPr>
        <p:spPr>
          <a:xfrm flipH="1">
            <a:off x="5381596" y="5095208"/>
            <a:ext cx="352800" cy="352800"/>
          </a:xfrm>
          <a:prstGeom prst="ellipse">
            <a:avLst/>
          </a:prstGeom>
          <a:solidFill>
            <a:schemeClr val="bg1">
              <a:lumMod val="85000"/>
            </a:schemeClr>
          </a:solid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3</a:t>
            </a:r>
          </a:p>
        </p:txBody>
      </p:sp>
      <p:sp>
        <p:nvSpPr>
          <p:cNvPr id="44" name="Oval 89"/>
          <p:cNvSpPr/>
          <p:nvPr/>
        </p:nvSpPr>
        <p:spPr>
          <a:xfrm flipH="1">
            <a:off x="6295996" y="509463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4</a:t>
            </a:r>
            <a:endParaRPr lang="en-US" b="1" dirty="0">
              <a:solidFill>
                <a:schemeClr val="bg1"/>
              </a:solidFill>
            </a:endParaRPr>
          </a:p>
        </p:txBody>
      </p:sp>
      <p:cxnSp>
        <p:nvCxnSpPr>
          <p:cNvPr id="45" name="Straight Arrow Connector 90"/>
          <p:cNvCxnSpPr>
            <a:stCxn id="43" idx="2"/>
            <a:endCxn id="44" idx="6"/>
          </p:cNvCxnSpPr>
          <p:nvPr/>
        </p:nvCxnSpPr>
        <p:spPr>
          <a:xfrm flipV="1">
            <a:off x="5734396" y="5271030"/>
            <a:ext cx="561600" cy="578"/>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99"/>
          <p:cNvCxnSpPr>
            <a:stCxn id="47" idx="2"/>
            <a:endCxn id="48" idx="6"/>
          </p:cNvCxnSpPr>
          <p:nvPr/>
        </p:nvCxnSpPr>
        <p:spPr>
          <a:xfrm>
            <a:off x="3905596" y="5957345"/>
            <a:ext cx="970800" cy="375"/>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47" name="Oval 100"/>
          <p:cNvSpPr/>
          <p:nvPr/>
        </p:nvSpPr>
        <p:spPr>
          <a:xfrm flipH="1">
            <a:off x="3552796" y="5780945"/>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smtClean="0">
              <a:solidFill>
                <a:schemeClr val="bg1"/>
              </a:solidFill>
            </a:endParaRPr>
          </a:p>
        </p:txBody>
      </p:sp>
      <p:sp>
        <p:nvSpPr>
          <p:cNvPr id="48" name="Oval 101"/>
          <p:cNvSpPr/>
          <p:nvPr/>
        </p:nvSpPr>
        <p:spPr>
          <a:xfrm flipH="1">
            <a:off x="4876396" y="578132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bg1"/>
              </a:solidFill>
            </a:endParaRPr>
          </a:p>
        </p:txBody>
      </p:sp>
      <p:sp>
        <p:nvSpPr>
          <p:cNvPr id="49" name="Oval 102"/>
          <p:cNvSpPr/>
          <p:nvPr/>
        </p:nvSpPr>
        <p:spPr>
          <a:xfrm flipH="1">
            <a:off x="6219796" y="5780945"/>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smtClean="0">
              <a:solidFill>
                <a:schemeClr val="bg1"/>
              </a:solidFill>
            </a:endParaRPr>
          </a:p>
        </p:txBody>
      </p:sp>
      <p:cxnSp>
        <p:nvCxnSpPr>
          <p:cNvPr id="50" name="Straight Arrow Connector 107"/>
          <p:cNvCxnSpPr/>
          <p:nvPr/>
        </p:nvCxnSpPr>
        <p:spPr>
          <a:xfrm flipV="1">
            <a:off x="5381596" y="5957345"/>
            <a:ext cx="720000" cy="375"/>
          </a:xfrm>
          <a:prstGeom prst="straightConnector1">
            <a:avLst/>
          </a:prstGeom>
          <a:ln w="19050">
            <a:solidFill>
              <a:schemeClr val="tx1"/>
            </a:solidFill>
            <a:prstDash val="sysDot"/>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260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DOP</a:t>
            </a:r>
            <a:r>
              <a:rPr lang="zh-CN" altLang="en-US" sz="2800" b="1" dirty="0" smtClean="0"/>
              <a:t>调度配件的选择器：</a:t>
            </a:r>
            <a:endParaRPr lang="en-US" altLang="zh-CN" sz="2800" b="1" dirty="0" smtClean="0"/>
          </a:p>
          <a:p>
            <a:pPr lvl="1"/>
            <a:r>
              <a:rPr lang="zh-CN" altLang="en-US" sz="2500" b="1" dirty="0" smtClean="0"/>
              <a:t>根据内存漏洞能够修改不同的分支条件，控制条件跳转的方向，执行处于不同分支的功能配件。</a:t>
            </a:r>
            <a:endParaRPr lang="en-US" altLang="zh-CN" sz="2500" b="1" dirty="0" smtClean="0"/>
          </a:p>
        </p:txBody>
      </p:sp>
      <p:sp>
        <p:nvSpPr>
          <p:cNvPr id="4" name="Rectangle 9"/>
          <p:cNvSpPr/>
          <p:nvPr/>
        </p:nvSpPr>
        <p:spPr>
          <a:xfrm>
            <a:off x="1505878" y="3960804"/>
            <a:ext cx="4896000" cy="5293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10"/>
          <p:cNvSpPr/>
          <p:nvPr/>
        </p:nvSpPr>
        <p:spPr>
          <a:xfrm>
            <a:off x="1505878" y="5861708"/>
            <a:ext cx="4896000" cy="228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Rectangle 11"/>
          <p:cNvSpPr/>
          <p:nvPr/>
        </p:nvSpPr>
        <p:spPr>
          <a:xfrm>
            <a:off x="1505878" y="4490108"/>
            <a:ext cx="4896000" cy="2558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12"/>
          <p:cNvSpPr/>
          <p:nvPr/>
        </p:nvSpPr>
        <p:spPr>
          <a:xfrm>
            <a:off x="1505878" y="5023508"/>
            <a:ext cx="4896000" cy="2831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8" name="Table 13"/>
          <p:cNvGraphicFramePr>
            <a:graphicFrameLocks noGrp="1"/>
          </p:cNvGraphicFramePr>
          <p:nvPr>
            <p:extLst>
              <p:ext uri="{D42A27DB-BD31-4B8C-83A1-F6EECF244321}">
                <p14:modId xmlns:p14="http://schemas.microsoft.com/office/powerpoint/2010/main" xmlns="" val="271134207"/>
              </p:ext>
            </p:extLst>
          </p:nvPr>
        </p:nvGraphicFramePr>
        <p:xfrm>
          <a:off x="1071538" y="3880508"/>
          <a:ext cx="6781800" cy="2834640"/>
        </p:xfrm>
        <a:graphic>
          <a:graphicData uri="http://schemas.openxmlformats.org/drawingml/2006/table">
            <a:tbl>
              <a:tblPr firstRow="1" bandRow="1">
                <a:tableStyleId>{2D5ABB26-0587-4C30-8999-92F81FD0307C}</a:tableStyleId>
              </a:tblPr>
              <a:tblGrid>
                <a:gridCol w="6781800"/>
              </a:tblGrid>
              <a:tr h="2590800">
                <a:tc>
                  <a:txBody>
                    <a:bodyPr/>
                    <a:lstStyle/>
                    <a:p>
                      <a:r>
                        <a:rPr lang="en-US" sz="1800" b="0" kern="1200" baseline="0" dirty="0" smtClean="0">
                          <a:solidFill>
                            <a:schemeClr val="tx1"/>
                          </a:solidFill>
                          <a:latin typeface="Consolas" pitchFamily="49" charset="0"/>
                          <a:ea typeface="+mn-ea"/>
                          <a:cs typeface="Consolas" pitchFamily="49" charset="0"/>
                        </a:rPr>
                        <a:t>6  </a:t>
                      </a:r>
                      <a:r>
                        <a:rPr lang="en-US" sz="1800" b="1" kern="1200" baseline="0" dirty="0" smtClean="0">
                          <a:solidFill>
                            <a:srgbClr val="0070C0"/>
                          </a:solidFill>
                          <a:latin typeface="Consolas" pitchFamily="49" charset="0"/>
                          <a:ea typeface="+mn-ea"/>
                          <a:cs typeface="Consolas" pitchFamily="49" charset="0"/>
                        </a:rPr>
                        <a:t>while</a:t>
                      </a:r>
                      <a:r>
                        <a:rPr lang="en-US" sz="1800" b="0" kern="1200" baseline="0" dirty="0" smtClean="0">
                          <a:solidFill>
                            <a:srgbClr val="0070C0"/>
                          </a:solidFill>
                          <a:latin typeface="Consolas" pitchFamily="49" charset="0"/>
                          <a:ea typeface="+mn-ea"/>
                          <a:cs typeface="Consolas" pitchFamily="49" charset="0"/>
                        </a:rPr>
                        <a:t> </a:t>
                      </a:r>
                      <a:r>
                        <a:rPr lang="en-US" sz="1800" b="0" kern="1200" baseline="0" dirty="0" smtClean="0">
                          <a:solidFill>
                            <a:schemeClr val="tx1"/>
                          </a:solidFill>
                          <a:latin typeface="Consolas" pitchFamily="49" charset="0"/>
                          <a:ea typeface="+mn-ea"/>
                          <a:cs typeface="Consolas" pitchFamily="49" charset="0"/>
                        </a:rPr>
                        <a:t>(quota--) {</a:t>
                      </a:r>
                    </a:p>
                    <a:p>
                      <a:r>
                        <a:rPr lang="sv-SE" sz="1800" b="0" kern="1200" baseline="0" dirty="0" smtClean="0">
                          <a:solidFill>
                            <a:schemeClr val="tx1"/>
                          </a:solidFill>
                          <a:latin typeface="Consolas" pitchFamily="49" charset="0"/>
                          <a:ea typeface="+mn-ea"/>
                          <a:cs typeface="Consolas" pitchFamily="49" charset="0"/>
                        </a:rPr>
                        <a:t>7    readData(sockfd, buf);        </a:t>
                      </a:r>
                      <a:endParaRPr lang="sv-SE" sz="1800" b="0" kern="1200" baseline="0" dirty="0" smtClean="0">
                        <a:solidFill>
                          <a:srgbClr val="B935A9"/>
                        </a:solidFill>
                        <a:latin typeface="Consolas" pitchFamily="49" charset="0"/>
                        <a:ea typeface="+mn-ea"/>
                        <a:cs typeface="Consolas" pitchFamily="49" charset="0"/>
                      </a:endParaRPr>
                    </a:p>
                    <a:p>
                      <a:r>
                        <a:rPr lang="en-US" sz="1800" b="0" kern="1200" baseline="0" dirty="0" smtClean="0">
                          <a:solidFill>
                            <a:schemeClr val="tx1"/>
                          </a:solidFill>
                          <a:latin typeface="Consolas" pitchFamily="49" charset="0"/>
                          <a:ea typeface="+mn-ea"/>
                          <a:cs typeface="Consolas" pitchFamily="49" charset="0"/>
                        </a:rPr>
                        <a:t>8    if(*type == NONE ) break;</a:t>
                      </a:r>
                    </a:p>
                    <a:p>
                      <a:r>
                        <a:rPr lang="en-US" sz="1800" b="0" kern="1200" baseline="0" dirty="0" smtClean="0">
                          <a:solidFill>
                            <a:schemeClr val="tx1"/>
                          </a:solidFill>
                          <a:latin typeface="Consolas" pitchFamily="49" charset="0"/>
                          <a:ea typeface="+mn-ea"/>
                          <a:cs typeface="Consolas" pitchFamily="49" charset="0"/>
                        </a:rPr>
                        <a:t>9    if(*type == STREAM)</a:t>
                      </a:r>
                      <a:endParaRPr lang="en-US" sz="1800" b="0" kern="1200" baseline="0" dirty="0" smtClean="0">
                        <a:solidFill>
                          <a:srgbClr val="B935A9"/>
                        </a:solidFill>
                        <a:latin typeface="Consolas" pitchFamily="49" charset="0"/>
                        <a:ea typeface="+mn-ea"/>
                        <a:cs typeface="Consolas" pitchFamily="49" charset="0"/>
                      </a:endParaRPr>
                    </a:p>
                    <a:p>
                      <a:pPr marL="342900" indent="-342900">
                        <a:buAutoNum type="arabicPlain" startAt="10"/>
                      </a:pPr>
                      <a:r>
                        <a:rPr lang="en-US" sz="1800" b="0" kern="1200" baseline="0" dirty="0" smtClean="0">
                          <a:solidFill>
                            <a:schemeClr val="tx1"/>
                          </a:solidFill>
                          <a:latin typeface="Consolas" pitchFamily="49" charset="0"/>
                          <a:ea typeface="+mn-ea"/>
                          <a:cs typeface="Consolas" pitchFamily="49" charset="0"/>
                        </a:rPr>
                        <a:t>      *size = *(</a:t>
                      </a:r>
                      <a:r>
                        <a:rPr lang="en-US" sz="1800" b="0" kern="1200" baseline="0" dirty="0" err="1" smtClean="0">
                          <a:solidFill>
                            <a:schemeClr val="tx1"/>
                          </a:solidFill>
                          <a:latin typeface="Consolas" pitchFamily="49" charset="0"/>
                          <a:ea typeface="+mn-ea"/>
                          <a:cs typeface="Consolas" pitchFamily="49" charset="0"/>
                        </a:rPr>
                        <a:t>srv</a:t>
                      </a:r>
                      <a:r>
                        <a:rPr lang="en-US" sz="1800" b="0" kern="1200" baseline="0" dirty="0" smtClean="0">
                          <a:solidFill>
                            <a:schemeClr val="tx1"/>
                          </a:solidFill>
                          <a:latin typeface="Consolas" pitchFamily="49" charset="0"/>
                          <a:ea typeface="+mn-ea"/>
                          <a:cs typeface="Consolas" pitchFamily="49" charset="0"/>
                        </a:rPr>
                        <a:t>-&gt;</a:t>
                      </a:r>
                      <a:r>
                        <a:rPr lang="en-US" sz="1800" b="0" kern="1200" baseline="0" dirty="0" err="1" smtClean="0">
                          <a:solidFill>
                            <a:schemeClr val="tx1"/>
                          </a:solidFill>
                          <a:latin typeface="Consolas" pitchFamily="49" charset="0"/>
                          <a:ea typeface="+mn-ea"/>
                          <a:cs typeface="Consolas" pitchFamily="49" charset="0"/>
                        </a:rPr>
                        <a:t>cur_max</a:t>
                      </a:r>
                      <a:r>
                        <a:rPr lang="en-US" sz="1800" b="0" kern="1200" baseline="0" dirty="0" smtClean="0">
                          <a:solidFill>
                            <a:schemeClr val="tx1"/>
                          </a:solidFill>
                          <a:latin typeface="Consolas" pitchFamily="49" charset="0"/>
                          <a:ea typeface="+mn-ea"/>
                          <a:cs typeface="Consolas" pitchFamily="49" charset="0"/>
                        </a:rPr>
                        <a:t>);  </a:t>
                      </a:r>
                    </a:p>
                    <a:p>
                      <a:pPr marL="342900" indent="-342900">
                        <a:buAutoNum type="arabicPlain" startAt="10"/>
                      </a:pPr>
                      <a:r>
                        <a:rPr lang="en-US" sz="1800" b="0" kern="1200" baseline="0" dirty="0" smtClean="0">
                          <a:solidFill>
                            <a:schemeClr val="tx1"/>
                          </a:solidFill>
                          <a:latin typeface="Consolas" pitchFamily="49" charset="0"/>
                          <a:ea typeface="+mn-ea"/>
                          <a:cs typeface="Consolas" pitchFamily="49" charset="0"/>
                        </a:rPr>
                        <a:t>  else {</a:t>
                      </a:r>
                    </a:p>
                    <a:p>
                      <a:r>
                        <a:rPr lang="en-US" sz="1800" b="0" kern="1200" baseline="0" dirty="0" smtClean="0">
                          <a:solidFill>
                            <a:schemeClr val="tx1"/>
                          </a:solidFill>
                          <a:latin typeface="Consolas" pitchFamily="49" charset="0"/>
                          <a:ea typeface="+mn-ea"/>
                          <a:cs typeface="Consolas" pitchFamily="49" charset="0"/>
                        </a:rPr>
                        <a:t>12       </a:t>
                      </a:r>
                      <a:r>
                        <a:rPr lang="en-US" sz="1800" b="0" kern="1200" baseline="0" dirty="0" err="1" smtClean="0">
                          <a:solidFill>
                            <a:schemeClr val="tx1"/>
                          </a:solidFill>
                          <a:latin typeface="Consolas" pitchFamily="49" charset="0"/>
                          <a:ea typeface="+mn-ea"/>
                          <a:cs typeface="Consolas" pitchFamily="49" charset="0"/>
                        </a:rPr>
                        <a:t>srv</a:t>
                      </a:r>
                      <a:r>
                        <a:rPr lang="en-US" sz="1800" b="0" kern="1200" baseline="0" dirty="0" smtClean="0">
                          <a:solidFill>
                            <a:schemeClr val="tx1"/>
                          </a:solidFill>
                          <a:latin typeface="Consolas" pitchFamily="49" charset="0"/>
                          <a:ea typeface="+mn-ea"/>
                          <a:cs typeface="Consolas" pitchFamily="49" charset="0"/>
                        </a:rPr>
                        <a:t>-&gt;</a:t>
                      </a:r>
                      <a:r>
                        <a:rPr lang="en-US" sz="1800" b="0" kern="1200" baseline="0" dirty="0" err="1" smtClean="0">
                          <a:solidFill>
                            <a:schemeClr val="tx1"/>
                          </a:solidFill>
                          <a:latin typeface="Consolas" pitchFamily="49" charset="0"/>
                          <a:ea typeface="+mn-ea"/>
                          <a:cs typeface="Consolas" pitchFamily="49" charset="0"/>
                        </a:rPr>
                        <a:t>typ</a:t>
                      </a:r>
                      <a:r>
                        <a:rPr lang="en-US" sz="1800" b="0" kern="1200" baseline="0" dirty="0" smtClean="0">
                          <a:solidFill>
                            <a:schemeClr val="tx1"/>
                          </a:solidFill>
                          <a:latin typeface="Consolas" pitchFamily="49" charset="0"/>
                          <a:ea typeface="+mn-ea"/>
                          <a:cs typeface="Consolas" pitchFamily="49" charset="0"/>
                        </a:rPr>
                        <a:t> = *type;        </a:t>
                      </a:r>
                      <a:endParaRPr lang="en-US" sz="1800" b="0" kern="1200" baseline="0" dirty="0" smtClean="0">
                        <a:solidFill>
                          <a:srgbClr val="B935A9"/>
                        </a:solidFill>
                        <a:latin typeface="Consolas" pitchFamily="49" charset="0"/>
                        <a:ea typeface="+mn-ea"/>
                        <a:cs typeface="Consolas" pitchFamily="49" charset="0"/>
                      </a:endParaRPr>
                    </a:p>
                    <a:p>
                      <a:r>
                        <a:rPr lang="en-US" sz="1800" b="0" kern="1200" baseline="0" dirty="0" smtClean="0">
                          <a:solidFill>
                            <a:schemeClr val="tx1"/>
                          </a:solidFill>
                          <a:latin typeface="Consolas" pitchFamily="49" charset="0"/>
                          <a:ea typeface="+mn-ea"/>
                          <a:cs typeface="Consolas" pitchFamily="49" charset="0"/>
                        </a:rPr>
                        <a:t>13       </a:t>
                      </a:r>
                      <a:r>
                        <a:rPr lang="en-US" sz="1800" b="0" kern="1200" baseline="0" dirty="0" err="1" smtClean="0">
                          <a:solidFill>
                            <a:schemeClr val="tx1"/>
                          </a:solidFill>
                          <a:latin typeface="Consolas" pitchFamily="49" charset="0"/>
                          <a:ea typeface="+mn-ea"/>
                          <a:cs typeface="Consolas" pitchFamily="49" charset="0"/>
                        </a:rPr>
                        <a:t>srv</a:t>
                      </a:r>
                      <a:r>
                        <a:rPr lang="en-US" sz="1800" b="0" kern="1200" baseline="0" dirty="0" smtClean="0">
                          <a:solidFill>
                            <a:schemeClr val="tx1"/>
                          </a:solidFill>
                          <a:latin typeface="Consolas" pitchFamily="49" charset="0"/>
                          <a:ea typeface="+mn-ea"/>
                          <a:cs typeface="Consolas" pitchFamily="49" charset="0"/>
                        </a:rPr>
                        <a:t>-&gt;total += *size;     </a:t>
                      </a:r>
                      <a:endParaRPr lang="en-US" sz="1800" b="0" kern="1200" baseline="0" dirty="0" smtClean="0">
                        <a:solidFill>
                          <a:srgbClr val="B935A9"/>
                        </a:solidFill>
                        <a:latin typeface="Consolas" pitchFamily="49" charset="0"/>
                        <a:ea typeface="+mn-ea"/>
                        <a:cs typeface="Consolas" pitchFamily="49" charset="0"/>
                      </a:endParaRPr>
                    </a:p>
                    <a:p>
                      <a:r>
                        <a:rPr lang="en-US" sz="1800" b="0" kern="1200" baseline="0" dirty="0" smtClean="0">
                          <a:solidFill>
                            <a:schemeClr val="tx1"/>
                          </a:solidFill>
                          <a:latin typeface="Consolas" pitchFamily="49" charset="0"/>
                          <a:ea typeface="+mn-ea"/>
                          <a:cs typeface="Consolas" pitchFamily="49" charset="0"/>
                        </a:rPr>
                        <a:t>14    } //...(code skipped)...</a:t>
                      </a:r>
                    </a:p>
                    <a:p>
                      <a:r>
                        <a:rPr lang="en-US" sz="1800" b="0" kern="1200" baseline="0" dirty="0" smtClean="0">
                          <a:solidFill>
                            <a:schemeClr val="tx1"/>
                          </a:solidFill>
                          <a:latin typeface="Consolas" pitchFamily="49" charset="0"/>
                          <a:ea typeface="+mn-ea"/>
                          <a:cs typeface="Consolas" pitchFamily="49" charset="0"/>
                        </a:rPr>
                        <a:t>15 }</a:t>
                      </a:r>
                      <a:endParaRPr lang="en-US" sz="1800" b="0" dirty="0" smtClean="0">
                        <a:latin typeface="Consolas" pitchFamily="49" charset="0"/>
                        <a:cs typeface="Consolas" pitchFamily="49" charset="0"/>
                      </a:endParaRPr>
                    </a:p>
                  </a:txBody>
                  <a:tcPr marL="7200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Down Arrow 19"/>
          <p:cNvSpPr/>
          <p:nvPr/>
        </p:nvSpPr>
        <p:spPr>
          <a:xfrm>
            <a:off x="5327587" y="5527544"/>
            <a:ext cx="239751" cy="654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smtClean="0">
              <a:solidFill>
                <a:schemeClr val="bg1"/>
              </a:solidFill>
            </a:endParaRPr>
          </a:p>
        </p:txBody>
      </p:sp>
      <p:sp>
        <p:nvSpPr>
          <p:cNvPr id="10" name="Down Arrow 20"/>
          <p:cNvSpPr/>
          <p:nvPr/>
        </p:nvSpPr>
        <p:spPr>
          <a:xfrm>
            <a:off x="6024538" y="3971948"/>
            <a:ext cx="2286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smtClean="0">
              <a:solidFill>
                <a:schemeClr val="bg1"/>
              </a:solidFill>
            </a:endParaRPr>
          </a:p>
        </p:txBody>
      </p:sp>
      <p:sp>
        <p:nvSpPr>
          <p:cNvPr id="11" name="Circular Arrow 18"/>
          <p:cNvSpPr/>
          <p:nvPr/>
        </p:nvSpPr>
        <p:spPr>
          <a:xfrm rot="5400000">
            <a:off x="4957738" y="4795899"/>
            <a:ext cx="838200" cy="838200"/>
          </a:xfrm>
          <a:prstGeom prst="circularArrow">
            <a:avLst>
              <a:gd name="adj1" fmla="val 15015"/>
              <a:gd name="adj2" fmla="val 946956"/>
              <a:gd name="adj3" fmla="val 20452006"/>
              <a:gd name="adj4" fmla="val 11810439"/>
              <a:gd name="adj5" fmla="val 10085"/>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smtClean="0">
              <a:solidFill>
                <a:schemeClr val="bg1"/>
              </a:solidFill>
            </a:endParaRPr>
          </a:p>
        </p:txBody>
      </p:sp>
      <p:sp>
        <p:nvSpPr>
          <p:cNvPr id="12" name="Down Arrow 17"/>
          <p:cNvSpPr/>
          <p:nvPr/>
        </p:nvSpPr>
        <p:spPr>
          <a:xfrm>
            <a:off x="5349889" y="3971948"/>
            <a:ext cx="228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smtClean="0">
              <a:solidFill>
                <a:schemeClr val="bg1"/>
              </a:solidFill>
            </a:endParaRPr>
          </a:p>
        </p:txBody>
      </p:sp>
    </p:spTree>
    <p:extLst>
      <p:ext uri="{BB962C8B-B14F-4D97-AF65-F5344CB8AC3E}">
        <p14:creationId xmlns:p14="http://schemas.microsoft.com/office/powerpoint/2010/main" xmlns="" val="90260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8" presetClass="entr" presetSubtype="1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Left)">
                                      <p:cBhvr>
                                        <p:cTn id="15" dur="500"/>
                                        <p:tgtEl>
                                          <p:spTgt spid="12"/>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90023" y="2285992"/>
            <a:ext cx="6553811" cy="4511400"/>
          </a:xfrm>
          <a:prstGeom prst="rect">
            <a:avLst/>
          </a:prstGeom>
        </p:spPr>
      </p:pic>
      <p:sp>
        <p:nvSpPr>
          <p:cNvPr id="2" name="标题 1"/>
          <p:cNvSpPr>
            <a:spLocks noGrp="1"/>
          </p:cNvSpPr>
          <p:nvPr>
            <p:ph type="title"/>
          </p:nvPr>
        </p:nvSpPr>
        <p:spPr>
          <a:xfrm>
            <a:off x="457200" y="71422"/>
            <a:ext cx="7467600" cy="1143000"/>
          </a:xfrm>
        </p:spPr>
        <p:txBody>
          <a:bodyPr>
            <a:normAutofit/>
          </a:bodyPr>
          <a:lstStyle/>
          <a:p>
            <a:r>
              <a:rPr lang="en-US" altLang="zh-CN" sz="4400" dirty="0" smtClean="0"/>
              <a:t>DOP</a:t>
            </a:r>
            <a:r>
              <a:rPr lang="zh-CN" altLang="en-US" sz="4400" dirty="0" smtClean="0"/>
              <a:t>调度配件的寻找方法</a:t>
            </a:r>
            <a:endParaRPr lang="zh-CN" altLang="en-US" sz="4400" dirty="0"/>
          </a:p>
        </p:txBody>
      </p:sp>
      <p:sp>
        <p:nvSpPr>
          <p:cNvPr id="3" name="内容占位符 2"/>
          <p:cNvSpPr>
            <a:spLocks noGrp="1"/>
          </p:cNvSpPr>
          <p:nvPr>
            <p:ph sz="quarter" idx="1"/>
          </p:nvPr>
        </p:nvSpPr>
        <p:spPr>
          <a:xfrm>
            <a:off x="457200" y="1142984"/>
            <a:ext cx="7467600" cy="4873752"/>
          </a:xfrm>
        </p:spPr>
        <p:txBody>
          <a:bodyPr>
            <a:normAutofit/>
          </a:bodyPr>
          <a:lstStyle/>
          <a:p>
            <a:r>
              <a:rPr lang="zh-CN" altLang="en-US" sz="2000" b="1" dirty="0" smtClean="0"/>
              <a:t>在程序中找到一个循环，该循环的判断变量可控，并且该循环内部有足够多的可用配件。</a:t>
            </a:r>
            <a:endParaRPr lang="en-US" altLang="zh-CN" sz="2000" b="1" dirty="0" smtClean="0"/>
          </a:p>
          <a:p>
            <a:pPr lvl="1"/>
            <a:r>
              <a:rPr lang="zh-CN" altLang="en-US" sz="2000" b="1" dirty="0" smtClean="0"/>
              <a:t>如果某个函数能够完成特定功能，并且这个函数的</a:t>
            </a:r>
            <a:r>
              <a:rPr lang="zh-CN" altLang="en-US" sz="2000" b="1" dirty="0" smtClean="0">
                <a:solidFill>
                  <a:srgbClr val="FF0000"/>
                </a:solidFill>
              </a:rPr>
              <a:t>参数可以被控制</a:t>
            </a:r>
            <a:r>
              <a:rPr lang="zh-CN" altLang="en-US" sz="2000" b="1" dirty="0" smtClean="0"/>
              <a:t>，那么这个函数就是一个潜在的可用功能配件。</a:t>
            </a:r>
            <a:endParaRPr lang="en-US" altLang="zh-CN" sz="2000" b="1" dirty="0" smtClean="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攻击过程</a:t>
            </a:r>
            <a:endParaRPr lang="zh-CN" altLang="en-US" sz="4400" dirty="0"/>
          </a:p>
        </p:txBody>
      </p:sp>
      <p:sp>
        <p:nvSpPr>
          <p:cNvPr id="3" name="内容占位符 2"/>
          <p:cNvSpPr>
            <a:spLocks noGrp="1"/>
          </p:cNvSpPr>
          <p:nvPr>
            <p:ph sz="quarter" idx="1"/>
          </p:nvPr>
        </p:nvSpPr>
        <p:spPr/>
        <p:txBody>
          <a:bodyPr>
            <a:noAutofit/>
          </a:bodyPr>
          <a:lstStyle/>
          <a:p>
            <a:r>
              <a:rPr lang="zh-CN" altLang="en-US" b="1" dirty="0" smtClean="0"/>
              <a:t>一个简单的例子：假设攻击者能够控制</a:t>
            </a:r>
            <a:r>
              <a:rPr lang="en-US" altLang="zh-CN" b="1" dirty="0" smtClean="0"/>
              <a:t>cond0-2</a:t>
            </a:r>
            <a:r>
              <a:rPr lang="zh-CN" altLang="en-US" b="1" dirty="0" smtClean="0"/>
              <a:t>和</a:t>
            </a:r>
            <a:r>
              <a:rPr lang="en-US" altLang="zh-CN" b="1" dirty="0" smtClean="0"/>
              <a:t>para1-5</a:t>
            </a:r>
            <a:r>
              <a:rPr lang="zh-CN" altLang="en-US" b="1" dirty="0" smtClean="0"/>
              <a:t>，就可以通过</a:t>
            </a:r>
            <a:r>
              <a:rPr lang="en-US" altLang="zh-CN" b="1" dirty="0" smtClean="0"/>
              <a:t>cond0-2</a:t>
            </a:r>
            <a:r>
              <a:rPr lang="zh-CN" altLang="en-US" b="1" dirty="0" smtClean="0"/>
              <a:t>选择循环次数和循环内部函数的执行组合，通过</a:t>
            </a:r>
            <a:r>
              <a:rPr lang="en-US" altLang="zh-CN" b="1" dirty="0" smtClean="0"/>
              <a:t>para1-5</a:t>
            </a:r>
            <a:r>
              <a:rPr lang="zh-CN" altLang="en-US" b="1" dirty="0" smtClean="0"/>
              <a:t>控制函数的参数，实现不同的功能。</a:t>
            </a:r>
            <a:endParaRPr lang="en-US" altLang="zh-CN" b="1" dirty="0" smtClean="0"/>
          </a:p>
          <a:p>
            <a:pPr>
              <a:buNone/>
            </a:pPr>
            <a:r>
              <a:rPr lang="en-US" altLang="zh-CN" sz="2000" b="1" dirty="0" smtClean="0">
                <a:latin typeface="+mn-ea"/>
              </a:rPr>
              <a:t>while(cond0) {</a:t>
            </a:r>
          </a:p>
          <a:p>
            <a:pPr>
              <a:buNone/>
            </a:pPr>
            <a:r>
              <a:rPr lang="en-US" altLang="zh-CN" sz="2000" b="1" dirty="0" smtClean="0">
                <a:latin typeface="+mn-ea"/>
              </a:rPr>
              <a:t>if(cond1)</a:t>
            </a:r>
          </a:p>
          <a:p>
            <a:pPr>
              <a:buNone/>
            </a:pPr>
            <a:r>
              <a:rPr lang="en-US" altLang="zh-CN" sz="2000" b="1" dirty="0" smtClean="0">
                <a:latin typeface="+mn-ea"/>
              </a:rPr>
              <a:t>    func1(para1,para2);</a:t>
            </a:r>
          </a:p>
          <a:p>
            <a:pPr>
              <a:buNone/>
            </a:pPr>
            <a:r>
              <a:rPr lang="en-US" altLang="zh-CN" sz="2000" b="1" dirty="0" smtClean="0">
                <a:latin typeface="+mn-ea"/>
              </a:rPr>
              <a:t>else</a:t>
            </a:r>
          </a:p>
          <a:p>
            <a:pPr>
              <a:buNone/>
            </a:pPr>
            <a:r>
              <a:rPr lang="en-US" altLang="zh-CN" sz="2000" b="1" dirty="0" smtClean="0">
                <a:latin typeface="+mn-ea"/>
              </a:rPr>
              <a:t>    if(cond2)</a:t>
            </a:r>
          </a:p>
          <a:p>
            <a:pPr>
              <a:buNone/>
            </a:pPr>
            <a:r>
              <a:rPr lang="en-US" altLang="zh-CN" sz="2000" b="1" dirty="0" smtClean="0">
                <a:latin typeface="+mn-ea"/>
              </a:rPr>
              <a:t>        func2(para3,para4);</a:t>
            </a:r>
          </a:p>
          <a:p>
            <a:pPr>
              <a:buNone/>
            </a:pPr>
            <a:r>
              <a:rPr lang="en-US" altLang="zh-CN" sz="2000" b="1" dirty="0" smtClean="0">
                <a:latin typeface="+mn-ea"/>
              </a:rPr>
              <a:t>    else</a:t>
            </a:r>
          </a:p>
          <a:p>
            <a:pPr>
              <a:buNone/>
            </a:pPr>
            <a:r>
              <a:rPr lang="en-US" altLang="zh-CN" sz="2000" b="1" dirty="0" smtClean="0">
                <a:latin typeface="+mn-ea"/>
              </a:rPr>
              <a:t>        func3(para5);</a:t>
            </a:r>
          </a:p>
          <a:p>
            <a:pPr>
              <a:buNone/>
            </a:pPr>
            <a:r>
              <a:rPr lang="en-US" altLang="zh-CN" sz="2000" b="1" dirty="0" smtClean="0">
                <a:latin typeface="+mn-ea"/>
              </a:rPr>
              <a:t>}</a:t>
            </a:r>
          </a:p>
        </p:txBody>
      </p:sp>
      <p:grpSp>
        <p:nvGrpSpPr>
          <p:cNvPr id="4" name="Group 33"/>
          <p:cNvGrpSpPr/>
          <p:nvPr/>
        </p:nvGrpSpPr>
        <p:grpSpPr>
          <a:xfrm>
            <a:off x="5519758" y="3681434"/>
            <a:ext cx="1981200" cy="2819400"/>
            <a:chOff x="6934200" y="1752600"/>
            <a:chExt cx="1981200" cy="2819400"/>
          </a:xfrm>
        </p:grpSpPr>
        <p:sp>
          <p:nvSpPr>
            <p:cNvPr id="5" name="Rectangle 53"/>
            <p:cNvSpPr/>
            <p:nvPr/>
          </p:nvSpPr>
          <p:spPr>
            <a:xfrm flipH="1">
              <a:off x="6934200" y="1752600"/>
              <a:ext cx="1981200" cy="2819400"/>
            </a:xfrm>
            <a:prstGeom prst="rect">
              <a:avLst/>
            </a:prstGeom>
            <a:noFill/>
            <a:ln w="38100" cap="flat" cmpd="sng" algn="ctr">
              <a:no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t" anchorCtr="0"/>
            <a:lstStyle/>
            <a:p>
              <a:r>
                <a:rPr lang="en-US" b="1" dirty="0" smtClean="0"/>
                <a:t>CFG</a:t>
              </a:r>
              <a:endParaRPr lang="en-US" b="1" dirty="0"/>
            </a:p>
          </p:txBody>
        </p:sp>
        <p:sp>
          <p:nvSpPr>
            <p:cNvPr id="6" name="Oval 54"/>
            <p:cNvSpPr/>
            <p:nvPr/>
          </p:nvSpPr>
          <p:spPr>
            <a:xfrm flipH="1">
              <a:off x="7772400" y="185700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6</a:t>
              </a:r>
              <a:endParaRPr lang="en-US" b="1" dirty="0">
                <a:solidFill>
                  <a:schemeClr val="bg1"/>
                </a:solidFill>
              </a:endParaRPr>
            </a:p>
          </p:txBody>
        </p:sp>
        <p:sp>
          <p:nvSpPr>
            <p:cNvPr id="7" name="Oval 59"/>
            <p:cNvSpPr/>
            <p:nvPr/>
          </p:nvSpPr>
          <p:spPr>
            <a:xfrm flipH="1">
              <a:off x="8410200" y="246660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7</a:t>
              </a:r>
              <a:endParaRPr lang="en-US" b="1" dirty="0">
                <a:solidFill>
                  <a:schemeClr val="bg1"/>
                </a:solidFill>
              </a:endParaRPr>
            </a:p>
          </p:txBody>
        </p:sp>
        <p:sp>
          <p:nvSpPr>
            <p:cNvPr id="8" name="Oval 60"/>
            <p:cNvSpPr/>
            <p:nvPr/>
          </p:nvSpPr>
          <p:spPr>
            <a:xfrm flipH="1">
              <a:off x="8410200" y="3228600"/>
              <a:ext cx="352800" cy="3528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8</a:t>
              </a:r>
              <a:endParaRPr lang="en-US" b="1" dirty="0">
                <a:solidFill>
                  <a:schemeClr val="tx1"/>
                </a:solidFill>
              </a:endParaRPr>
            </a:p>
          </p:txBody>
        </p:sp>
        <p:sp>
          <p:nvSpPr>
            <p:cNvPr id="9" name="Oval 61"/>
            <p:cNvSpPr/>
            <p:nvPr/>
          </p:nvSpPr>
          <p:spPr>
            <a:xfrm flipH="1">
              <a:off x="7772400" y="3810000"/>
              <a:ext cx="35280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9</a:t>
              </a:r>
              <a:endParaRPr lang="en-US" b="1" dirty="0">
                <a:solidFill>
                  <a:schemeClr val="bg1"/>
                </a:solidFill>
              </a:endParaRPr>
            </a:p>
          </p:txBody>
        </p:sp>
        <p:cxnSp>
          <p:nvCxnSpPr>
            <p:cNvPr id="10" name="Straight Arrow Connector 62"/>
            <p:cNvCxnSpPr>
              <a:stCxn id="6" idx="2"/>
              <a:endCxn id="7" idx="0"/>
            </p:cNvCxnSpPr>
            <p:nvPr/>
          </p:nvCxnSpPr>
          <p:spPr>
            <a:xfrm>
              <a:off x="8125200" y="2033400"/>
              <a:ext cx="461400" cy="4332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1" name="Straight Arrow Connector 63"/>
            <p:cNvCxnSpPr>
              <a:stCxn id="7" idx="4"/>
              <a:endCxn id="8" idx="0"/>
            </p:cNvCxnSpPr>
            <p:nvPr/>
          </p:nvCxnSpPr>
          <p:spPr>
            <a:xfrm>
              <a:off x="8586600" y="2819400"/>
              <a:ext cx="0" cy="4092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64"/>
            <p:cNvCxnSpPr>
              <a:stCxn id="8" idx="4"/>
              <a:endCxn id="9" idx="2"/>
            </p:cNvCxnSpPr>
            <p:nvPr/>
          </p:nvCxnSpPr>
          <p:spPr>
            <a:xfrm flipH="1">
              <a:off x="8125200" y="3581400"/>
              <a:ext cx="461400" cy="4050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65"/>
            <p:cNvCxnSpPr>
              <a:stCxn id="9" idx="6"/>
              <a:endCxn id="14" idx="4"/>
            </p:cNvCxnSpPr>
            <p:nvPr/>
          </p:nvCxnSpPr>
          <p:spPr>
            <a:xfrm flipH="1" flipV="1">
              <a:off x="7275490" y="3553200"/>
              <a:ext cx="496910" cy="4332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4" name="Oval 66"/>
            <p:cNvSpPr/>
            <p:nvPr/>
          </p:nvSpPr>
          <p:spPr>
            <a:xfrm flipH="1">
              <a:off x="7086600" y="3200400"/>
              <a:ext cx="377780" cy="352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1</a:t>
              </a:r>
              <a:r>
                <a:rPr lang="en-US" altLang="zh-CN" b="1" dirty="0" smtClean="0">
                  <a:solidFill>
                    <a:schemeClr val="tx1"/>
                  </a:solidFill>
                </a:rPr>
                <a:t>0</a:t>
              </a:r>
              <a:endParaRPr lang="en-US" b="1" dirty="0">
                <a:solidFill>
                  <a:schemeClr val="tx1"/>
                </a:solidFill>
              </a:endParaRPr>
            </a:p>
          </p:txBody>
        </p:sp>
        <p:sp>
          <p:nvSpPr>
            <p:cNvPr id="15" name="Oval 67"/>
            <p:cNvSpPr/>
            <p:nvPr/>
          </p:nvSpPr>
          <p:spPr>
            <a:xfrm flipH="1">
              <a:off x="7772400" y="3276600"/>
              <a:ext cx="376946" cy="351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12</a:t>
              </a:r>
              <a:endParaRPr lang="en-US" b="1" dirty="0">
                <a:solidFill>
                  <a:schemeClr val="bg1"/>
                </a:solidFill>
              </a:endParaRPr>
            </a:p>
          </p:txBody>
        </p:sp>
        <p:cxnSp>
          <p:nvCxnSpPr>
            <p:cNvPr id="16" name="Straight Arrow Connector 68"/>
            <p:cNvCxnSpPr>
              <a:stCxn id="9" idx="0"/>
              <a:endCxn id="15" idx="4"/>
            </p:cNvCxnSpPr>
            <p:nvPr/>
          </p:nvCxnSpPr>
          <p:spPr>
            <a:xfrm flipV="1">
              <a:off x="7948800" y="3628073"/>
              <a:ext cx="12073" cy="181927"/>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7" name="Oval 69"/>
            <p:cNvSpPr/>
            <p:nvPr/>
          </p:nvSpPr>
          <p:spPr>
            <a:xfrm flipH="1">
              <a:off x="7772399" y="2695200"/>
              <a:ext cx="376947" cy="324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13</a:t>
              </a:r>
            </a:p>
          </p:txBody>
        </p:sp>
        <p:cxnSp>
          <p:nvCxnSpPr>
            <p:cNvPr id="18" name="Straight Arrow Connector 70"/>
            <p:cNvCxnSpPr>
              <a:stCxn id="15" idx="0"/>
              <a:endCxn id="17" idx="4"/>
            </p:cNvCxnSpPr>
            <p:nvPr/>
          </p:nvCxnSpPr>
          <p:spPr>
            <a:xfrm flipH="1" flipV="1">
              <a:off x="7960872" y="3019800"/>
              <a:ext cx="1" cy="2568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Oval 71"/>
            <p:cNvSpPr/>
            <p:nvPr/>
          </p:nvSpPr>
          <p:spPr>
            <a:xfrm flipH="1">
              <a:off x="7086600" y="2466600"/>
              <a:ext cx="377780" cy="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bg1"/>
                  </a:solidFill>
                </a:rPr>
                <a:t>14</a:t>
              </a:r>
              <a:endParaRPr lang="en-US" b="1" dirty="0">
                <a:solidFill>
                  <a:schemeClr val="bg1"/>
                </a:solidFill>
              </a:endParaRPr>
            </a:p>
          </p:txBody>
        </p:sp>
        <p:cxnSp>
          <p:nvCxnSpPr>
            <p:cNvPr id="20" name="Straight Arrow Connector 72"/>
            <p:cNvCxnSpPr>
              <a:stCxn id="14" idx="0"/>
              <a:endCxn id="19" idx="4"/>
            </p:cNvCxnSpPr>
            <p:nvPr/>
          </p:nvCxnSpPr>
          <p:spPr>
            <a:xfrm flipV="1">
              <a:off x="7275490" y="2819400"/>
              <a:ext cx="0" cy="3810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73"/>
            <p:cNvCxnSpPr>
              <a:stCxn id="17" idx="7"/>
              <a:endCxn id="19" idx="2"/>
            </p:cNvCxnSpPr>
            <p:nvPr/>
          </p:nvCxnSpPr>
          <p:spPr>
            <a:xfrm flipH="1" flipV="1">
              <a:off x="7464380" y="2643000"/>
              <a:ext cx="363222" cy="99737"/>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74"/>
            <p:cNvCxnSpPr>
              <a:stCxn id="19" idx="0"/>
              <a:endCxn id="6" idx="6"/>
            </p:cNvCxnSpPr>
            <p:nvPr/>
          </p:nvCxnSpPr>
          <p:spPr>
            <a:xfrm flipV="1">
              <a:off x="7275490" y="2033400"/>
              <a:ext cx="496910" cy="433200"/>
            </a:xfrm>
            <a:prstGeom prst="straightConnector1">
              <a:avLst/>
            </a:prstGeom>
            <a:ln w="1905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9026005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图灵完备的攻击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图灵完备的攻击就是指该攻击能够实现任意的运算操作。</a:t>
            </a:r>
            <a:endParaRPr lang="en-US" altLang="zh-CN" sz="2800" b="1" dirty="0" smtClean="0"/>
          </a:p>
          <a:p>
            <a:pPr lvl="1"/>
            <a:r>
              <a:rPr lang="zh-CN" altLang="en-US" sz="2500" b="1" dirty="0" smtClean="0"/>
              <a:t>构造图灵完备的攻击是学术研究的一个重要指标</a:t>
            </a:r>
            <a:endParaRPr lang="en-US" altLang="zh-CN" sz="2500" b="1" dirty="0" smtClean="0"/>
          </a:p>
          <a:p>
            <a:r>
              <a:rPr lang="zh-CN" altLang="en-US" sz="2800" b="1" dirty="0" smtClean="0">
                <a:solidFill>
                  <a:srgbClr val="FF0000"/>
                </a:solidFill>
              </a:rPr>
              <a:t>问题：</a:t>
            </a:r>
            <a:r>
              <a:rPr lang="zh-CN" altLang="en-US" sz="2800" b="1" dirty="0" smtClean="0"/>
              <a:t>如何证明一种攻击方法是图灵完备的？</a:t>
            </a:r>
            <a:endParaRPr lang="en-US" altLang="en-US" sz="2800" b="1" dirty="0" smtClean="0"/>
          </a:p>
        </p:txBody>
      </p:sp>
    </p:spTree>
    <p:extLst>
      <p:ext uri="{BB962C8B-B14F-4D97-AF65-F5344CB8AC3E}">
        <p14:creationId xmlns:p14="http://schemas.microsoft.com/office/powerpoint/2010/main" xmlns="" val="9026005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图灵完备的攻击</a:t>
            </a:r>
            <a:endParaRPr lang="zh-CN" altLang="en-US" sz="4400" dirty="0"/>
          </a:p>
        </p:txBody>
      </p:sp>
      <p:sp>
        <p:nvSpPr>
          <p:cNvPr id="3" name="内容占位符 2"/>
          <p:cNvSpPr>
            <a:spLocks noGrp="1"/>
          </p:cNvSpPr>
          <p:nvPr>
            <p:ph sz="quarter" idx="1"/>
          </p:nvPr>
        </p:nvSpPr>
        <p:spPr/>
        <p:txBody>
          <a:bodyPr>
            <a:normAutofit/>
          </a:bodyPr>
          <a:lstStyle/>
          <a:p>
            <a:r>
              <a:rPr lang="zh-CN" altLang="en-US" b="1" dirty="0" smtClean="0"/>
              <a:t>可以用</a:t>
            </a:r>
            <a:r>
              <a:rPr lang="en-US" altLang="en-US" b="1" dirty="0" smtClean="0"/>
              <a:t>DOP</a:t>
            </a:r>
            <a:r>
              <a:rPr lang="zh-CN" altLang="en-US" b="1" dirty="0" smtClean="0"/>
              <a:t>实现六种基本运算操作。</a:t>
            </a:r>
            <a:endParaRPr lang="en-US" altLang="zh-CN" b="1" dirty="0" smtClean="0"/>
          </a:p>
          <a:p>
            <a:r>
              <a:rPr lang="zh-CN" altLang="en-US" b="1" dirty="0" smtClean="0"/>
              <a:t>使用这六种基本运算操作组合就能实现任意的运算操作，所以</a:t>
            </a:r>
            <a:r>
              <a:rPr lang="en-US" altLang="zh-CN" b="1" dirty="0" smtClean="0"/>
              <a:t>DOP</a:t>
            </a:r>
            <a:r>
              <a:rPr lang="zh-CN" altLang="en-US" b="1" dirty="0" smtClean="0"/>
              <a:t>攻击是图灵完备的。</a:t>
            </a:r>
            <a:endParaRPr lang="en-US" altLang="en-US" b="1" dirty="0" smtClean="0"/>
          </a:p>
        </p:txBody>
      </p:sp>
      <p:graphicFrame>
        <p:nvGraphicFramePr>
          <p:cNvPr id="4" name="Table 7"/>
          <p:cNvGraphicFramePr>
            <a:graphicFrameLocks noGrp="1"/>
          </p:cNvGraphicFramePr>
          <p:nvPr>
            <p:extLst>
              <p:ext uri="{D42A27DB-BD31-4B8C-83A1-F6EECF244321}">
                <p14:modId xmlns:p14="http://schemas.microsoft.com/office/powerpoint/2010/main" xmlns="" val="1447486173"/>
              </p:ext>
            </p:extLst>
          </p:nvPr>
        </p:nvGraphicFramePr>
        <p:xfrm>
          <a:off x="285719" y="3026114"/>
          <a:ext cx="8429685" cy="3474720"/>
        </p:xfrm>
        <a:graphic>
          <a:graphicData uri="http://schemas.openxmlformats.org/drawingml/2006/table">
            <a:tbl>
              <a:tblPr firstRow="1" bandRow="1">
                <a:tableStyleId>{5C22544A-7EE6-4342-B048-85BDC9FD1C3A}</a:tableStyleId>
              </a:tblPr>
              <a:tblGrid>
                <a:gridCol w="2809895"/>
                <a:gridCol w="2809895"/>
                <a:gridCol w="2809895"/>
              </a:tblGrid>
              <a:tr h="370840">
                <a:tc>
                  <a:txBody>
                    <a:bodyPr/>
                    <a:lstStyle/>
                    <a:p>
                      <a:r>
                        <a:rPr lang="en-US" sz="2000" b="1" dirty="0" smtClean="0"/>
                        <a:t>Semantics</a:t>
                      </a:r>
                      <a:endParaRPr lang="en-US" sz="2000" b="1" dirty="0"/>
                    </a:p>
                  </a:txBody>
                  <a:tcPr anchor="ctr"/>
                </a:tc>
                <a:tc>
                  <a:txBody>
                    <a:bodyPr/>
                    <a:lstStyle/>
                    <a:p>
                      <a:r>
                        <a:rPr lang="en-US" sz="2000" b="1" dirty="0" smtClean="0"/>
                        <a:t>Statements In C</a:t>
                      </a:r>
                      <a:endParaRPr lang="en-US" sz="2000" b="1" dirty="0"/>
                    </a:p>
                  </a:txBody>
                  <a:tcPr anchor="ctr"/>
                </a:tc>
                <a:tc>
                  <a:txBody>
                    <a:bodyPr/>
                    <a:lstStyle/>
                    <a:p>
                      <a:r>
                        <a:rPr lang="en-US" sz="2000" b="1" dirty="0" smtClean="0"/>
                        <a:t>Data-Oriented</a:t>
                      </a:r>
                      <a:r>
                        <a:rPr lang="en-US" sz="2000" b="1" baseline="0" dirty="0" smtClean="0"/>
                        <a:t> </a:t>
                      </a:r>
                    </a:p>
                    <a:p>
                      <a:r>
                        <a:rPr lang="en-US" sz="2000" b="1" baseline="0" dirty="0" smtClean="0"/>
                        <a:t>Gadgets in DOP</a:t>
                      </a:r>
                      <a:endParaRPr lang="en-US" sz="2000" b="1" dirty="0"/>
                    </a:p>
                  </a:txBody>
                  <a:tcPr anchor="ctr"/>
                </a:tc>
              </a:tr>
              <a:tr h="370840">
                <a:tc>
                  <a:txBody>
                    <a:bodyPr/>
                    <a:lstStyle/>
                    <a:p>
                      <a:r>
                        <a:rPr lang="en-US" sz="2000" b="1" dirty="0" smtClean="0"/>
                        <a:t>arithmetic / logical</a:t>
                      </a:r>
                      <a:endParaRPr lang="en-US" sz="2000" b="1" dirty="0"/>
                    </a:p>
                  </a:txBody>
                  <a:tcPr anchor="ctr"/>
                </a:tc>
                <a:tc>
                  <a:txBody>
                    <a:bodyPr/>
                    <a:lstStyle/>
                    <a:p>
                      <a:r>
                        <a:rPr lang="en-US" sz="2000" b="1" dirty="0" smtClean="0"/>
                        <a:t>a</a:t>
                      </a:r>
                      <a:r>
                        <a:rPr lang="en-US" sz="2000" b="1" baseline="0" dirty="0" smtClean="0"/>
                        <a:t> op b </a:t>
                      </a:r>
                      <a:endParaRPr lang="en-US" sz="2000" b="1" dirty="0"/>
                    </a:p>
                  </a:txBody>
                  <a:tcPr anchor="ctr"/>
                </a:tc>
                <a:tc>
                  <a:txBody>
                    <a:bodyPr/>
                    <a:lstStyle/>
                    <a:p>
                      <a:r>
                        <a:rPr lang="en-US" sz="2000" b="1" dirty="0" smtClean="0"/>
                        <a:t>*p op *q</a:t>
                      </a:r>
                      <a:endParaRPr lang="en-US" sz="2000" b="1" dirty="0"/>
                    </a:p>
                  </a:txBody>
                  <a:tcPr anchor="ctr"/>
                </a:tc>
              </a:tr>
              <a:tr h="370840">
                <a:tc>
                  <a:txBody>
                    <a:bodyPr/>
                    <a:lstStyle/>
                    <a:p>
                      <a:r>
                        <a:rPr lang="en-US" sz="2000" b="1" dirty="0" smtClean="0"/>
                        <a:t>assignment</a:t>
                      </a:r>
                      <a:endParaRPr lang="en-US" sz="2000" b="1" dirty="0"/>
                    </a:p>
                  </a:txBody>
                  <a:tcPr anchor="ctr"/>
                </a:tc>
                <a:tc>
                  <a:txBody>
                    <a:bodyPr/>
                    <a:lstStyle/>
                    <a:p>
                      <a:r>
                        <a:rPr lang="en-US" sz="2000" b="1" dirty="0" smtClean="0"/>
                        <a:t>a = b</a:t>
                      </a:r>
                      <a:endParaRPr lang="en-US" sz="2000" b="1" dirty="0"/>
                    </a:p>
                  </a:txBody>
                  <a:tcPr anchor="ctr"/>
                </a:tc>
                <a:tc>
                  <a:txBody>
                    <a:bodyPr/>
                    <a:lstStyle/>
                    <a:p>
                      <a:r>
                        <a:rPr lang="en-US" sz="2000" b="1" dirty="0" smtClean="0"/>
                        <a:t>*p = *q</a:t>
                      </a:r>
                      <a:endParaRPr lang="en-US" sz="2000" b="1" dirty="0"/>
                    </a:p>
                  </a:txBody>
                  <a:tcPr anchor="ctr"/>
                </a:tc>
              </a:tr>
              <a:tr h="370840">
                <a:tc>
                  <a:txBody>
                    <a:bodyPr/>
                    <a:lstStyle/>
                    <a:p>
                      <a:r>
                        <a:rPr lang="en-US" sz="2000" b="1" dirty="0" smtClean="0"/>
                        <a:t>load </a:t>
                      </a:r>
                      <a:endParaRPr lang="en-US" sz="2000" b="1" dirty="0"/>
                    </a:p>
                  </a:txBody>
                  <a:tcPr anchor="ctr"/>
                </a:tc>
                <a:tc>
                  <a:txBody>
                    <a:bodyPr/>
                    <a:lstStyle/>
                    <a:p>
                      <a:r>
                        <a:rPr lang="en-US" sz="2000" b="1" dirty="0" smtClean="0"/>
                        <a:t>a =</a:t>
                      </a:r>
                      <a:r>
                        <a:rPr lang="en-US" sz="2000" b="1" baseline="0" dirty="0" smtClean="0"/>
                        <a:t> *b</a:t>
                      </a:r>
                      <a:endParaRPr lang="en-US" sz="2000" b="1" dirty="0"/>
                    </a:p>
                  </a:txBody>
                  <a:tcPr anchor="ctr"/>
                </a:tc>
                <a:tc>
                  <a:txBody>
                    <a:bodyPr/>
                    <a:lstStyle/>
                    <a:p>
                      <a:r>
                        <a:rPr lang="en-US" sz="2000" b="1" dirty="0" smtClean="0"/>
                        <a:t>*p = **q</a:t>
                      </a:r>
                      <a:endParaRPr lang="en-US" sz="2000" b="1" dirty="0"/>
                    </a:p>
                  </a:txBody>
                  <a:tcPr anchor="ctr"/>
                </a:tc>
              </a:tr>
              <a:tr h="370840">
                <a:tc>
                  <a:txBody>
                    <a:bodyPr/>
                    <a:lstStyle/>
                    <a:p>
                      <a:r>
                        <a:rPr lang="en-US" sz="2000" b="1" dirty="0" smtClean="0"/>
                        <a:t>store </a:t>
                      </a:r>
                      <a:endParaRPr lang="en-US" sz="2000" b="1" dirty="0"/>
                    </a:p>
                  </a:txBody>
                  <a:tcPr anchor="ctr"/>
                </a:tc>
                <a:tc>
                  <a:txBody>
                    <a:bodyPr/>
                    <a:lstStyle/>
                    <a:p>
                      <a:r>
                        <a:rPr lang="en-US" sz="2000" b="1" dirty="0" smtClean="0"/>
                        <a:t>*a = b</a:t>
                      </a:r>
                      <a:endParaRPr lang="en-US" sz="2000" b="1" dirty="0"/>
                    </a:p>
                  </a:txBody>
                  <a:tcPr anchor="ctr"/>
                </a:tc>
                <a:tc>
                  <a:txBody>
                    <a:bodyPr/>
                    <a:lstStyle/>
                    <a:p>
                      <a:r>
                        <a:rPr lang="en-US" sz="2000" b="1" dirty="0" smtClean="0"/>
                        <a:t>**p =</a:t>
                      </a:r>
                      <a:r>
                        <a:rPr lang="en-US" sz="2000" b="1" baseline="0" dirty="0" smtClean="0"/>
                        <a:t> *q</a:t>
                      </a:r>
                      <a:endParaRPr lang="en-US" sz="2000" b="1" dirty="0"/>
                    </a:p>
                  </a:txBody>
                  <a:tcPr anchor="ctr"/>
                </a:tc>
              </a:tr>
              <a:tr h="370840">
                <a:tc>
                  <a:txBody>
                    <a:bodyPr/>
                    <a:lstStyle/>
                    <a:p>
                      <a:r>
                        <a:rPr lang="en-US" sz="2000" b="1" dirty="0" smtClean="0"/>
                        <a:t>jump</a:t>
                      </a:r>
                      <a:endParaRPr lang="en-US" sz="2000" b="1" dirty="0"/>
                    </a:p>
                  </a:txBody>
                  <a:tcPr anchor="ctr"/>
                </a:tc>
                <a:tc>
                  <a:txBody>
                    <a:bodyPr/>
                    <a:lstStyle/>
                    <a:p>
                      <a:r>
                        <a:rPr lang="en-US" sz="2000" b="1" dirty="0" err="1" smtClean="0"/>
                        <a:t>goto</a:t>
                      </a:r>
                      <a:r>
                        <a:rPr lang="en-US" sz="2000" b="1" dirty="0" smtClean="0"/>
                        <a:t> L</a:t>
                      </a:r>
                      <a:endParaRPr lang="en-US" sz="2000" b="1" dirty="0"/>
                    </a:p>
                  </a:txBody>
                  <a:tcPr anchor="ctr"/>
                </a:tc>
                <a:tc>
                  <a:txBody>
                    <a:bodyPr/>
                    <a:lstStyle/>
                    <a:p>
                      <a:r>
                        <a:rPr lang="en-US" sz="2000" b="1" dirty="0" err="1" smtClean="0"/>
                        <a:t>vpc</a:t>
                      </a:r>
                      <a:r>
                        <a:rPr lang="en-US" sz="2000" b="1" dirty="0" smtClean="0"/>
                        <a:t> = &amp;input </a:t>
                      </a:r>
                      <a:endParaRPr lang="en-US" sz="2000" b="1" dirty="0"/>
                    </a:p>
                  </a:txBody>
                  <a:tcPr anchor="ctr"/>
                </a:tc>
              </a:tr>
              <a:tr h="370840">
                <a:tc>
                  <a:txBody>
                    <a:bodyPr/>
                    <a:lstStyle/>
                    <a:p>
                      <a:r>
                        <a:rPr lang="en-US" sz="2000" b="1" dirty="0" smtClean="0"/>
                        <a:t>conditional jump</a:t>
                      </a:r>
                      <a:endParaRPr lang="en-US" sz="2000" b="1" dirty="0"/>
                    </a:p>
                  </a:txBody>
                  <a:tcPr anchor="ctr"/>
                </a:tc>
                <a:tc>
                  <a:txBody>
                    <a:bodyPr/>
                    <a:lstStyle/>
                    <a:p>
                      <a:r>
                        <a:rPr lang="en-US" sz="2000" b="1" dirty="0" smtClean="0"/>
                        <a:t>if</a:t>
                      </a:r>
                      <a:r>
                        <a:rPr lang="en-US" sz="2000" b="1" baseline="0" dirty="0" smtClean="0"/>
                        <a:t> (a) </a:t>
                      </a:r>
                      <a:r>
                        <a:rPr lang="en-US" sz="2000" b="1" baseline="0" dirty="0" err="1" smtClean="0"/>
                        <a:t>goto</a:t>
                      </a:r>
                      <a:r>
                        <a:rPr lang="en-US" sz="2000" b="1" baseline="0" dirty="0" smtClean="0"/>
                        <a:t> L </a:t>
                      </a:r>
                      <a:endParaRPr lang="en-US" sz="2000" b="1" dirty="0"/>
                    </a:p>
                  </a:txBody>
                  <a:tcPr anchor="ctr"/>
                </a:tc>
                <a:tc>
                  <a:txBody>
                    <a:bodyPr/>
                    <a:lstStyle/>
                    <a:p>
                      <a:r>
                        <a:rPr lang="en-US" sz="2000" b="1" dirty="0" err="1" smtClean="0"/>
                        <a:t>vpc</a:t>
                      </a:r>
                      <a:r>
                        <a:rPr lang="en-US" sz="2000" b="1" dirty="0" smtClean="0"/>
                        <a:t> =</a:t>
                      </a:r>
                      <a:r>
                        <a:rPr lang="en-US" sz="2000" b="1" baseline="0" dirty="0" smtClean="0"/>
                        <a:t> &amp;input if *p</a:t>
                      </a:r>
                      <a:endParaRPr lang="en-US" sz="2000" b="1" dirty="0"/>
                    </a:p>
                  </a:txBody>
                  <a:tcPr anchor="ctr"/>
                </a:tc>
              </a:tr>
              <a:tr h="370840">
                <a:tc gridSpan="3">
                  <a:txBody>
                    <a:bodyPr/>
                    <a:lstStyle/>
                    <a:p>
                      <a:pPr algn="ctr"/>
                      <a:r>
                        <a:rPr lang="en-US" sz="2000" b="1" dirty="0" smtClean="0"/>
                        <a:t>p – &amp;a;       q</a:t>
                      </a:r>
                      <a:r>
                        <a:rPr lang="en-US" sz="2000" b="1" baseline="0" dirty="0" smtClean="0"/>
                        <a:t> – &amp;b;       op – </a:t>
                      </a:r>
                      <a:r>
                        <a:rPr lang="zh-CN" altLang="en-US" sz="2000" b="1" baseline="0" dirty="0" smtClean="0"/>
                        <a:t>任意的算术</a:t>
                      </a:r>
                      <a:r>
                        <a:rPr lang="en-US" altLang="zh-CN" sz="2000" b="1" baseline="0" dirty="0" smtClean="0"/>
                        <a:t>/</a:t>
                      </a:r>
                      <a:r>
                        <a:rPr lang="zh-CN" altLang="en-US" sz="2000" b="1" baseline="0" dirty="0" smtClean="0"/>
                        <a:t>逻辑操作</a:t>
                      </a:r>
                      <a:endParaRPr lang="en-US" sz="2000" b="1" dirty="0"/>
                    </a:p>
                  </a:txBody>
                  <a:tcPr anchor="ctr">
                    <a:solidFill>
                      <a:schemeClr val="tx2">
                        <a:lumMod val="40000"/>
                        <a:lumOff val="60000"/>
                      </a:schemeClr>
                    </a:solidFill>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xmlns="" val="902600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控制流相关数据</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系统运行 </a:t>
            </a:r>
            <a:r>
              <a:rPr lang="en-US" altLang="zh-CN" sz="2800" b="1" dirty="0" smtClean="0"/>
              <a:t>= </a:t>
            </a:r>
            <a:r>
              <a:rPr lang="zh-CN" altLang="en-US" sz="2800" b="1" dirty="0" smtClean="0"/>
              <a:t>指令 </a:t>
            </a:r>
            <a:r>
              <a:rPr lang="en-US" altLang="zh-CN" sz="2800" b="1" dirty="0" smtClean="0"/>
              <a:t>+</a:t>
            </a:r>
            <a:r>
              <a:rPr lang="zh-CN" altLang="en-US" sz="2800" b="1" dirty="0" smtClean="0"/>
              <a:t> 数据。</a:t>
            </a:r>
            <a:endParaRPr lang="en-US" altLang="zh-CN" sz="2800" b="1" dirty="0" smtClean="0"/>
          </a:p>
          <a:p>
            <a:r>
              <a:rPr lang="zh-CN" altLang="en-US" sz="2800" b="1" dirty="0" smtClean="0"/>
              <a:t>从动态角度，系统运行过程 </a:t>
            </a:r>
            <a:r>
              <a:rPr lang="en-US" altLang="zh-CN" sz="2800" b="1" dirty="0" smtClean="0"/>
              <a:t>= </a:t>
            </a:r>
            <a:r>
              <a:rPr lang="zh-CN" altLang="en-US" sz="2800" b="1" dirty="0" smtClean="0"/>
              <a:t>指令流（控制流） </a:t>
            </a:r>
            <a:r>
              <a:rPr lang="en-US" altLang="zh-CN" sz="2800" b="1" dirty="0" smtClean="0"/>
              <a:t>+ </a:t>
            </a:r>
            <a:r>
              <a:rPr lang="zh-CN" altLang="en-US" sz="2800" b="1" dirty="0" smtClean="0"/>
              <a:t>数据流。</a:t>
            </a:r>
            <a:endParaRPr lang="en-US" altLang="zh-CN" sz="2800" b="1" dirty="0" smtClean="0"/>
          </a:p>
          <a:p>
            <a:r>
              <a:rPr lang="zh-CN" altLang="en-US" sz="2800" b="1" dirty="0" smtClean="0"/>
              <a:t>指令流，即</a:t>
            </a:r>
            <a:r>
              <a:rPr lang="zh-CN" altLang="en-US" sz="2800" b="1" dirty="0" smtClean="0">
                <a:solidFill>
                  <a:srgbClr val="FF0000"/>
                </a:solidFill>
              </a:rPr>
              <a:t>控制流</a:t>
            </a:r>
            <a:r>
              <a:rPr lang="zh-CN" altLang="en-US" sz="2800" b="1" dirty="0" smtClean="0"/>
              <a:t>，是指系统运行过程中指令执行的顺序。</a:t>
            </a:r>
            <a:endParaRPr lang="en-US" altLang="zh-CN" sz="2800" b="1" dirty="0" smtClean="0"/>
          </a:p>
          <a:p>
            <a:r>
              <a:rPr lang="zh-CN" altLang="en-US" sz="2800" b="1" dirty="0" smtClean="0">
                <a:solidFill>
                  <a:srgbClr val="FF0000"/>
                </a:solidFill>
              </a:rPr>
              <a:t>控制流相关数据</a:t>
            </a:r>
            <a:r>
              <a:rPr lang="zh-CN" altLang="en-US" sz="2800" b="1" dirty="0" smtClean="0"/>
              <a:t>，是指控制指令执行顺序的相关数据。</a:t>
            </a:r>
            <a:endParaRPr lang="en-US" altLang="zh-CN" sz="2800" b="1" dirty="0" smtClean="0"/>
          </a:p>
          <a:p>
            <a:pPr lvl="1"/>
            <a:r>
              <a:rPr lang="zh-CN" altLang="en-US" sz="2500" b="1" dirty="0" smtClean="0"/>
              <a:t>跳转指令的目标地址</a:t>
            </a:r>
            <a:endParaRPr lang="en-US" altLang="zh-CN" sz="2500" b="1" dirty="0" smtClean="0"/>
          </a:p>
          <a:p>
            <a:pPr lvl="1"/>
            <a:r>
              <a:rPr lang="zh-CN" altLang="en-US" sz="2500" b="1" dirty="0" smtClean="0"/>
              <a:t>函数指针，代码指针</a:t>
            </a:r>
            <a:endParaRPr lang="en-US" altLang="zh-CN" sz="2500" b="1" dirty="0" smtClean="0"/>
          </a:p>
          <a:p>
            <a:pPr lvl="1"/>
            <a:r>
              <a:rPr lang="zh-CN" altLang="en-US" sz="2500" b="1" dirty="0" smtClean="0"/>
              <a:t>函数返回地址</a:t>
            </a:r>
            <a:endParaRPr lang="en-US" altLang="zh-CN" sz="25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和代码复用攻击的对比</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代码复用攻击：</a:t>
            </a:r>
            <a:endParaRPr lang="en-US" altLang="zh-CN" sz="2800" b="1" dirty="0" smtClean="0">
              <a:latin typeface="+mn-ea"/>
            </a:endParaRPr>
          </a:p>
          <a:p>
            <a:pPr lvl="1"/>
            <a:r>
              <a:rPr lang="zh-CN" altLang="en-US" sz="2500" b="1" dirty="0" smtClean="0">
                <a:latin typeface="+mn-ea"/>
              </a:rPr>
              <a:t>以配件为单位复用系统已有代码，重新组合，形成配件链，配件链具有新的恶意功能</a:t>
            </a:r>
            <a:endParaRPr lang="en-US" altLang="zh-CN" sz="2500" b="1" dirty="0" smtClean="0">
              <a:latin typeface="+mn-ea"/>
            </a:endParaRPr>
          </a:p>
          <a:p>
            <a:pPr lvl="1"/>
            <a:r>
              <a:rPr lang="zh-CN" altLang="en-US" sz="2500" b="1" dirty="0" smtClean="0">
                <a:latin typeface="+mn-ea"/>
              </a:rPr>
              <a:t>以寄存器为配件数据传递中介</a:t>
            </a:r>
            <a:endParaRPr lang="en-US" altLang="zh-CN" sz="2500" b="1" dirty="0" smtClean="0">
              <a:latin typeface="+mn-ea"/>
            </a:endParaRPr>
          </a:p>
          <a:p>
            <a:r>
              <a:rPr lang="en-US" altLang="zh-CN" sz="2800" b="1" dirty="0" smtClean="0">
                <a:latin typeface="+mn-ea"/>
              </a:rPr>
              <a:t>DOP</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仍然需要复用系统已有的代码，不能打乱重组已有代码的执行顺序</a:t>
            </a:r>
            <a:endParaRPr lang="en-US" altLang="zh-CN" sz="2500" b="1" dirty="0" smtClean="0">
              <a:latin typeface="+mn-ea"/>
            </a:endParaRPr>
          </a:p>
          <a:p>
            <a:pPr lvl="1"/>
            <a:r>
              <a:rPr lang="zh-CN" altLang="en-US" sz="2500" b="1" dirty="0" smtClean="0">
                <a:latin typeface="+mn-ea"/>
              </a:rPr>
              <a:t>以内存为配件数据传递中介</a:t>
            </a:r>
            <a:endParaRPr lang="en-US" altLang="zh-CN" sz="2500" b="1" dirty="0" smtClean="0">
              <a:latin typeface="+mn-ea"/>
            </a:endParaRPr>
          </a:p>
          <a:p>
            <a:pPr lvl="1"/>
            <a:r>
              <a:rPr lang="zh-CN" altLang="en-US" sz="2500" b="1" dirty="0" smtClean="0">
                <a:latin typeface="+mn-ea"/>
              </a:rPr>
              <a:t>通过控制关键数据，如循环判断、条件跳转判断、函数参数等，控制系统运行，实现攻击</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DOP</a:t>
            </a:r>
            <a:r>
              <a:rPr lang="zh-CN" altLang="en-US" sz="4400" dirty="0" smtClean="0"/>
              <a:t>攻击分析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优点：</a:t>
            </a:r>
            <a:endParaRPr lang="en-US" altLang="zh-CN" sz="2800" b="1" dirty="0" smtClean="0"/>
          </a:p>
          <a:p>
            <a:pPr lvl="1"/>
            <a:r>
              <a:rPr lang="zh-CN" altLang="en-US" sz="2400" b="1" dirty="0" smtClean="0"/>
              <a:t>构建了具有代表性的非控制数据攻击框架</a:t>
            </a:r>
            <a:endParaRPr lang="en-US" altLang="zh-CN" sz="2400" b="1" dirty="0" smtClean="0"/>
          </a:p>
          <a:p>
            <a:pPr lvl="1"/>
            <a:r>
              <a:rPr lang="zh-CN" altLang="en-US" sz="2400" b="1" dirty="0" smtClean="0"/>
              <a:t>隐蔽性强，难以被发现</a:t>
            </a:r>
            <a:endParaRPr lang="en-US" altLang="zh-CN" sz="2400" b="1" dirty="0" smtClean="0"/>
          </a:p>
          <a:p>
            <a:pPr lvl="1"/>
            <a:r>
              <a:rPr lang="zh-CN" altLang="en-US" sz="2400" b="1" dirty="0" smtClean="0"/>
              <a:t>是图灵完备的攻击，不依赖于特定的数据或者函数</a:t>
            </a:r>
            <a:endParaRPr lang="en-US" altLang="zh-CN" sz="2400" b="1" dirty="0" smtClean="0"/>
          </a:p>
          <a:p>
            <a:pPr lvl="1"/>
            <a:r>
              <a:rPr lang="zh-CN" altLang="en-US" sz="2400" b="1" dirty="0" smtClean="0"/>
              <a:t>能够绕过所有针对控制流进行监控的防御机制，包括</a:t>
            </a:r>
            <a:r>
              <a:rPr lang="en-US" altLang="zh-CN" sz="2400" b="1" dirty="0" smtClean="0"/>
              <a:t>ASLR</a:t>
            </a:r>
            <a:r>
              <a:rPr lang="zh-CN" altLang="en-US" sz="2400" b="1" dirty="0" smtClean="0"/>
              <a:t>和</a:t>
            </a:r>
            <a:r>
              <a:rPr lang="en-US" altLang="zh-CN" sz="2400" b="1" dirty="0" smtClean="0"/>
              <a:t>CFI</a:t>
            </a:r>
            <a:r>
              <a:rPr lang="zh-CN" altLang="en-US" sz="2400" b="1" dirty="0" smtClean="0"/>
              <a:t>等</a:t>
            </a:r>
            <a:endParaRPr lang="en-US" altLang="zh-CN" sz="2400" b="1" dirty="0" smtClean="0"/>
          </a:p>
          <a:p>
            <a:r>
              <a:rPr lang="zh-CN" altLang="en-US" sz="2800" b="1" dirty="0" smtClean="0"/>
              <a:t>缺点：</a:t>
            </a:r>
            <a:endParaRPr lang="en-US" altLang="zh-CN" sz="2800" b="1" dirty="0" smtClean="0"/>
          </a:p>
          <a:p>
            <a:pPr lvl="1"/>
            <a:r>
              <a:rPr lang="zh-CN" altLang="en-US" sz="2400" b="1" dirty="0" smtClean="0"/>
              <a:t>限制很多，利用难度较高。</a:t>
            </a:r>
            <a:endParaRPr lang="en-US" altLang="zh-CN" sz="2400" b="1" dirty="0" smtClean="0"/>
          </a:p>
          <a:p>
            <a:pPr lvl="1"/>
            <a:r>
              <a:rPr lang="zh-CN" altLang="en-US" sz="2400" b="1" dirty="0" smtClean="0"/>
              <a:t>只能使用程序已有的功能，通过修改参数来控制函数的具体运行。</a:t>
            </a:r>
            <a:endParaRPr lang="en-US" altLang="zh-CN" sz="2400" b="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DOP</a:t>
            </a:r>
            <a:r>
              <a:rPr lang="zh-CN" altLang="en-US" sz="2800" b="1" dirty="0" smtClean="0"/>
              <a:t>是第一个实用的图灵完备的非控制数据攻击，标志着非控制数据攻击成为一种主流的攻击方法。</a:t>
            </a:r>
            <a:endParaRPr lang="en-US" altLang="zh-CN" sz="2800" b="1" dirty="0" smtClean="0"/>
          </a:p>
          <a:p>
            <a:r>
              <a:rPr lang="zh-CN" altLang="en-US" sz="2800" b="1" dirty="0" smtClean="0"/>
              <a:t>未来，对非控制数据攻击及防御的研究将会成为一个新的热点问题。</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非控制数据攻击</a:t>
            </a:r>
            <a:endParaRPr lang="en-US" altLang="zh-CN" sz="3200" b="1" dirty="0" smtClean="0"/>
          </a:p>
          <a:p>
            <a:pPr lvl="1"/>
            <a:r>
              <a:rPr lang="en-US" altLang="zh-CN" sz="2900" b="1" dirty="0" smtClean="0"/>
              <a:t>CFB</a:t>
            </a:r>
          </a:p>
          <a:p>
            <a:pPr lvl="1"/>
            <a:r>
              <a:rPr lang="en-US" altLang="zh-CN" sz="2900" b="1" dirty="0" smtClean="0"/>
              <a:t>DOP</a:t>
            </a:r>
          </a:p>
          <a:p>
            <a:r>
              <a:rPr lang="zh-CN" altLang="en-US" sz="3200" b="1" dirty="0" smtClean="0">
                <a:solidFill>
                  <a:srgbClr val="FF0000"/>
                </a:solidFill>
              </a:rPr>
              <a:t>对非控制数据攻击的防御</a:t>
            </a:r>
            <a:endParaRPr lang="en-US" altLang="zh-CN" sz="3200" b="1" dirty="0" smtClean="0">
              <a:solidFill>
                <a:srgbClr val="FF0000"/>
              </a:solidFill>
            </a:endParaRPr>
          </a:p>
          <a:p>
            <a:pPr lvl="1"/>
            <a:r>
              <a:rPr lang="en-US" altLang="zh-CN" sz="2900" b="1" dirty="0" smtClean="0"/>
              <a:t>DSR</a:t>
            </a:r>
          </a:p>
          <a:p>
            <a:pPr lvl="1"/>
            <a:r>
              <a:rPr lang="en-US" altLang="zh-CN" sz="2900" b="1" dirty="0" smtClean="0"/>
              <a:t>DFI</a:t>
            </a: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对非控制数据攻击的防御</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非控制数据攻击：利用</a:t>
            </a:r>
            <a:r>
              <a:rPr lang="zh-CN" altLang="en-US" sz="2800" b="1" dirty="0" smtClean="0">
                <a:solidFill>
                  <a:srgbClr val="FF0000"/>
                </a:solidFill>
              </a:rPr>
              <a:t>内存漏洞</a:t>
            </a:r>
            <a:r>
              <a:rPr lang="zh-CN" altLang="en-US" sz="2800" b="1" dirty="0" smtClean="0"/>
              <a:t>，通过</a:t>
            </a:r>
            <a:r>
              <a:rPr lang="zh-CN" altLang="en-US" sz="2800" b="1" dirty="0" smtClean="0">
                <a:solidFill>
                  <a:srgbClr val="FF0000"/>
                </a:solidFill>
              </a:rPr>
              <a:t>修改控制流无关的关键数据</a:t>
            </a:r>
            <a:r>
              <a:rPr lang="zh-CN" altLang="en-US" sz="2800" b="1" dirty="0" smtClean="0"/>
              <a:t>，实现攻击。</a:t>
            </a:r>
          </a:p>
          <a:p>
            <a:r>
              <a:rPr lang="zh-CN" altLang="en-US" sz="2800" b="1" dirty="0" smtClean="0"/>
              <a:t>对非控制数据攻击的</a:t>
            </a:r>
            <a:r>
              <a:rPr lang="zh-CN" altLang="en-US" sz="2800" b="1" dirty="0" smtClean="0">
                <a:solidFill>
                  <a:srgbClr val="FF0000"/>
                </a:solidFill>
              </a:rPr>
              <a:t>防御</a:t>
            </a:r>
            <a:r>
              <a:rPr lang="zh-CN" altLang="en-US" sz="2800" b="1" dirty="0" smtClean="0"/>
              <a:t>：</a:t>
            </a:r>
            <a:endParaRPr lang="en-US" altLang="zh-CN" sz="2800" b="1" dirty="0" smtClean="0"/>
          </a:p>
          <a:p>
            <a:pPr lvl="1"/>
            <a:r>
              <a:rPr lang="zh-CN" altLang="en-US" sz="2500" b="1" dirty="0" smtClean="0"/>
              <a:t>对内存漏洞的防御（已经介绍过了）</a:t>
            </a:r>
            <a:endParaRPr lang="en-US" altLang="zh-CN" sz="2500" b="1" dirty="0" smtClean="0"/>
          </a:p>
          <a:p>
            <a:pPr lvl="2"/>
            <a:r>
              <a:rPr lang="zh-CN" altLang="en-US" sz="2200" b="1" dirty="0" smtClean="0">
                <a:latin typeface="+mn-ea"/>
              </a:rPr>
              <a:t>使用类型安全的高级语言，如</a:t>
            </a:r>
            <a:r>
              <a:rPr lang="en-US" altLang="zh-CN" sz="2200" b="1" dirty="0" smtClean="0">
                <a:latin typeface="+mn-ea"/>
              </a:rPr>
              <a:t>Java</a:t>
            </a:r>
            <a:r>
              <a:rPr lang="zh-CN" altLang="en-US" sz="2200" b="1" dirty="0" smtClean="0">
                <a:latin typeface="+mn-ea"/>
              </a:rPr>
              <a:t>，</a:t>
            </a:r>
            <a:r>
              <a:rPr lang="en-US" altLang="zh-CN" sz="2200" b="1" dirty="0" smtClean="0">
                <a:latin typeface="+mn-ea"/>
              </a:rPr>
              <a:t>Python</a:t>
            </a:r>
            <a:r>
              <a:rPr lang="zh-CN" altLang="en-US" sz="2200" b="1" dirty="0" smtClean="0">
                <a:latin typeface="+mn-ea"/>
              </a:rPr>
              <a:t>等。</a:t>
            </a:r>
            <a:endParaRPr lang="en-US" altLang="zh-CN" sz="2200" b="1" dirty="0" smtClean="0">
              <a:latin typeface="+mn-ea"/>
            </a:endParaRPr>
          </a:p>
          <a:p>
            <a:pPr lvl="2"/>
            <a:r>
              <a:rPr lang="zh-CN" altLang="en-US" sz="2200" b="1" dirty="0" smtClean="0">
                <a:latin typeface="+mn-ea"/>
              </a:rPr>
              <a:t>栈</a:t>
            </a:r>
            <a:r>
              <a:rPr lang="en-US" altLang="zh-CN" sz="2200" b="1" dirty="0" smtClean="0">
                <a:latin typeface="+mn-ea"/>
              </a:rPr>
              <a:t>cookie</a:t>
            </a:r>
          </a:p>
          <a:p>
            <a:pPr lvl="2"/>
            <a:r>
              <a:rPr lang="zh-CN" altLang="en-US" sz="2200" b="1" dirty="0" smtClean="0">
                <a:latin typeface="+mn-ea"/>
              </a:rPr>
              <a:t>内存随机化，如</a:t>
            </a:r>
            <a:r>
              <a:rPr lang="en-US" altLang="zh-CN" sz="2200" b="1" dirty="0" smtClean="0">
                <a:latin typeface="+mn-ea"/>
              </a:rPr>
              <a:t>ASLR</a:t>
            </a:r>
            <a:r>
              <a:rPr lang="zh-CN" altLang="en-US" sz="2200" b="1" dirty="0" smtClean="0">
                <a:latin typeface="+mn-ea"/>
              </a:rPr>
              <a:t>等</a:t>
            </a:r>
            <a:endParaRPr lang="en-US" altLang="zh-CN" sz="2500" b="1" dirty="0" smtClean="0"/>
          </a:p>
          <a:p>
            <a:pPr lvl="1"/>
            <a:r>
              <a:rPr lang="zh-CN" altLang="en-US" sz="2500" b="1" dirty="0" smtClean="0"/>
              <a:t>防御控制流无关的关键数据被修改</a:t>
            </a:r>
            <a:endParaRPr lang="en-US" altLang="zh-CN" sz="2500" b="1" dirty="0" smtClean="0"/>
          </a:p>
          <a:p>
            <a:pPr lvl="2"/>
            <a:r>
              <a:rPr lang="en-US" altLang="zh-CN" sz="2200" b="1" dirty="0" smtClean="0"/>
              <a:t>DSR</a:t>
            </a:r>
          </a:p>
          <a:p>
            <a:pPr lvl="2"/>
            <a:r>
              <a:rPr lang="en-US" altLang="zh-CN" sz="2200" b="1" dirty="0" smtClean="0"/>
              <a:t>DFI</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保护控制流无关的关键数据</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对非控制数据攻击的防御思想大多是从对代码复用攻击防御的方法演化而来的。</a:t>
            </a:r>
            <a:endParaRPr lang="en-US" altLang="zh-CN" sz="2800" b="1" dirty="0" smtClean="0"/>
          </a:p>
          <a:p>
            <a:pPr lvl="1"/>
            <a:r>
              <a:rPr lang="en-US" altLang="zh-CN" sz="2500" b="1" dirty="0" smtClean="0"/>
              <a:t>DSR</a:t>
            </a:r>
            <a:r>
              <a:rPr lang="zh-CN" altLang="en-US" sz="2500" b="1" dirty="0" smtClean="0"/>
              <a:t>：</a:t>
            </a:r>
            <a:endParaRPr lang="en-US" altLang="zh-CN" sz="2500" b="1" dirty="0" smtClean="0"/>
          </a:p>
          <a:p>
            <a:pPr lvl="2"/>
            <a:r>
              <a:rPr lang="zh-CN" altLang="en-US" sz="2200" b="1" dirty="0" smtClean="0"/>
              <a:t>对内存数据空间进行随机化，让攻击者无法修改关键数据。</a:t>
            </a:r>
            <a:endParaRPr lang="en-US" altLang="zh-CN" sz="2200" b="1" dirty="0" smtClean="0"/>
          </a:p>
          <a:p>
            <a:pPr lvl="2"/>
            <a:r>
              <a:rPr lang="zh-CN" altLang="en-US" sz="2200" b="1" dirty="0" smtClean="0"/>
              <a:t>这是从随机化方法</a:t>
            </a:r>
            <a:r>
              <a:rPr lang="en-US" altLang="zh-CN" sz="2200" b="1" dirty="0" smtClean="0"/>
              <a:t>ASLR</a:t>
            </a:r>
            <a:r>
              <a:rPr lang="zh-CN" altLang="en-US" sz="2200" b="1" dirty="0" smtClean="0"/>
              <a:t>发展过来的。</a:t>
            </a:r>
            <a:endParaRPr lang="en-US" altLang="zh-CN" sz="2200" b="1" dirty="0" smtClean="0"/>
          </a:p>
          <a:p>
            <a:pPr lvl="1"/>
            <a:r>
              <a:rPr lang="en-US" altLang="zh-CN" sz="2500" b="1" dirty="0" smtClean="0"/>
              <a:t>DFI</a:t>
            </a:r>
            <a:r>
              <a:rPr lang="zh-CN" altLang="en-US" sz="2500" b="1" dirty="0" smtClean="0"/>
              <a:t>：</a:t>
            </a:r>
            <a:endParaRPr lang="en-US" altLang="zh-CN" sz="2500" b="1" dirty="0" smtClean="0"/>
          </a:p>
          <a:p>
            <a:pPr lvl="2"/>
            <a:r>
              <a:rPr lang="zh-CN" altLang="en-US" sz="2200" b="1" dirty="0" smtClean="0"/>
              <a:t>静态分析得到数据流图，判断数据读写操作是否符合数据流图。</a:t>
            </a:r>
            <a:endParaRPr lang="en-US" altLang="zh-CN" sz="2200" b="1" dirty="0" smtClean="0"/>
          </a:p>
          <a:p>
            <a:pPr lvl="2"/>
            <a:r>
              <a:rPr lang="zh-CN" altLang="en-US" sz="2200" b="1" dirty="0" smtClean="0"/>
              <a:t>这是从控制流完整性</a:t>
            </a:r>
            <a:r>
              <a:rPr lang="en-US" altLang="zh-CN" sz="2200" b="1" dirty="0" smtClean="0"/>
              <a:t>CFI</a:t>
            </a:r>
            <a:r>
              <a:rPr lang="zh-CN" altLang="en-US" sz="2200" b="1" dirty="0" smtClean="0"/>
              <a:t>发展过来的。</a:t>
            </a:r>
            <a:endParaRPr lang="en-US" altLang="zh-CN" sz="2200"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对非控制数据攻击防御的发展</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非控制数据攻击是一种很新的攻击方法，对其的研究才刚刚开始。</a:t>
            </a:r>
            <a:endParaRPr lang="en-US" altLang="zh-CN" sz="2800" b="1" dirty="0" smtClean="0"/>
          </a:p>
          <a:p>
            <a:r>
              <a:rPr lang="zh-CN" altLang="en-US" sz="2800" b="1" dirty="0" smtClean="0"/>
              <a:t>同样，对非控制数据攻击的防御的研究也才刚刚开始，相关研究工作目前还很少。</a:t>
            </a:r>
          </a:p>
          <a:p>
            <a:r>
              <a:rPr lang="zh-CN" altLang="en-US" sz="2800" b="1" dirty="0" smtClean="0"/>
              <a:t>到目前为止，还没有针对非控制数据攻击的真正实用有效的防御，还有待未来进一步的研究。</a:t>
            </a:r>
            <a:endParaRPr lang="en-US" altLang="en-US" sz="2800"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2643174" y="916487"/>
            <a:ext cx="6418473" cy="587010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400" dirty="0" smtClean="0"/>
              <a:t>攻防发展脉络</a:t>
            </a:r>
            <a:endParaRPr lang="zh-CN" altLang="en-US" sz="4400" dirty="0"/>
          </a:p>
        </p:txBody>
      </p:sp>
      <p:sp>
        <p:nvSpPr>
          <p:cNvPr id="3" name="内容占位符 2"/>
          <p:cNvSpPr>
            <a:spLocks noGrp="1"/>
          </p:cNvSpPr>
          <p:nvPr>
            <p:ph sz="quarter" idx="1"/>
          </p:nvPr>
        </p:nvSpPr>
        <p:spPr>
          <a:xfrm>
            <a:off x="457200" y="1600200"/>
            <a:ext cx="2328850" cy="4873752"/>
          </a:xfrm>
        </p:spPr>
        <p:txBody>
          <a:bodyPr>
            <a:normAutofit/>
          </a:bodyPr>
          <a:lstStyle/>
          <a:p>
            <a:r>
              <a:rPr lang="zh-CN" altLang="en-US" sz="2800" b="1" dirty="0" smtClean="0"/>
              <a:t>非控制数据攻击及其防御技术的发展脉络。</a:t>
            </a:r>
            <a:endParaRPr lang="en-US" altLang="zh-CN" sz="2800"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非控制数据攻击</a:t>
            </a:r>
            <a:endParaRPr lang="en-US" altLang="zh-CN" sz="3200" b="1" dirty="0" smtClean="0"/>
          </a:p>
          <a:p>
            <a:pPr lvl="1"/>
            <a:r>
              <a:rPr lang="en-US" altLang="zh-CN" sz="2900" b="1" dirty="0" smtClean="0"/>
              <a:t>CFB</a:t>
            </a:r>
          </a:p>
          <a:p>
            <a:pPr lvl="1"/>
            <a:r>
              <a:rPr lang="en-US" altLang="zh-CN" sz="2900" b="1" dirty="0" smtClean="0"/>
              <a:t>DOP</a:t>
            </a:r>
          </a:p>
          <a:p>
            <a:r>
              <a:rPr lang="zh-CN" altLang="en-US" sz="3200" b="1" dirty="0" smtClean="0"/>
              <a:t>对非控制数据攻击的防御</a:t>
            </a:r>
            <a:endParaRPr lang="en-US" altLang="zh-CN" sz="3200" b="1" dirty="0" smtClean="0"/>
          </a:p>
          <a:p>
            <a:pPr lvl="1"/>
            <a:r>
              <a:rPr lang="en-US" altLang="zh-CN" sz="2900" b="1" dirty="0" smtClean="0">
                <a:solidFill>
                  <a:srgbClr val="FF0000"/>
                </a:solidFill>
              </a:rPr>
              <a:t>DSR</a:t>
            </a:r>
          </a:p>
          <a:p>
            <a:pPr lvl="1"/>
            <a:r>
              <a:rPr lang="en-US" altLang="zh-CN" sz="2900" b="1" dirty="0" smtClean="0"/>
              <a:t>DFI</a:t>
            </a: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DSR</a:t>
            </a:r>
            <a:r>
              <a:rPr lang="zh-CN" altLang="en-US" sz="4400" dirty="0" smtClean="0"/>
              <a:t>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rPr>
              <a:t>DSR</a:t>
            </a:r>
            <a:r>
              <a:rPr lang="zh-CN" altLang="en-US" sz="2800" b="1" dirty="0" smtClean="0"/>
              <a:t>（</a:t>
            </a:r>
            <a:r>
              <a:rPr lang="en-US" altLang="zh-CN" sz="2800" b="1" dirty="0" smtClean="0"/>
              <a:t>Data</a:t>
            </a:r>
            <a:r>
              <a:rPr lang="zh-CN" altLang="en-US" sz="2800" b="1" dirty="0" smtClean="0"/>
              <a:t> </a:t>
            </a:r>
            <a:r>
              <a:rPr lang="en-US" altLang="zh-CN" sz="2800" b="1" dirty="0" smtClean="0"/>
              <a:t>Space</a:t>
            </a:r>
            <a:r>
              <a:rPr lang="zh-CN" altLang="en-US" sz="2800" b="1" dirty="0" smtClean="0"/>
              <a:t> </a:t>
            </a:r>
            <a:r>
              <a:rPr lang="en-US" altLang="zh-CN" sz="2800" b="1" dirty="0" smtClean="0"/>
              <a:t>Randomization</a:t>
            </a:r>
            <a:r>
              <a:rPr lang="zh-CN" altLang="en-US" sz="2800" b="1" dirty="0" smtClean="0"/>
              <a:t>，数据空间随机化），</a:t>
            </a:r>
            <a:r>
              <a:rPr lang="en-US" altLang="zh-CN" sz="2800" b="1" dirty="0" smtClean="0"/>
              <a:t>2008</a:t>
            </a:r>
            <a:r>
              <a:rPr lang="zh-CN" altLang="en-US" sz="2800" b="1" dirty="0" smtClean="0"/>
              <a:t>年提出的防御方法。</a:t>
            </a:r>
            <a:endParaRPr lang="en-US" altLang="zh-CN" sz="2800" b="1" dirty="0" smtClean="0"/>
          </a:p>
          <a:p>
            <a:r>
              <a:rPr lang="zh-CN" altLang="en-US" sz="2800" b="1" dirty="0" smtClean="0"/>
              <a:t>基本原理：</a:t>
            </a:r>
            <a:endParaRPr lang="en-US" altLang="zh-CN" sz="2800" b="1" dirty="0" smtClean="0"/>
          </a:p>
          <a:p>
            <a:pPr lvl="1"/>
            <a:r>
              <a:rPr lang="en-US" altLang="zh-CN" sz="2500" b="1" dirty="0" smtClean="0"/>
              <a:t>DSR</a:t>
            </a:r>
            <a:r>
              <a:rPr lang="zh-CN" altLang="en-US" sz="2500" b="1" dirty="0" smtClean="0"/>
              <a:t>把不同的数据对象通过</a:t>
            </a:r>
            <a:r>
              <a:rPr lang="zh-CN" altLang="en-US" sz="2500" b="1" dirty="0" smtClean="0">
                <a:solidFill>
                  <a:srgbClr val="FF0000"/>
                </a:solidFill>
              </a:rPr>
              <a:t>随机化加密</a:t>
            </a:r>
            <a:r>
              <a:rPr lang="zh-CN" altLang="en-US" sz="2500" b="1" dirty="0" smtClean="0"/>
              <a:t>的方式存储在内存中，使得数据对象具体的值对攻击者不可知，从而抵御</a:t>
            </a:r>
            <a:r>
              <a:rPr lang="en-US" altLang="zh-CN" sz="2500" b="1" dirty="0" smtClean="0"/>
              <a:t>data-only</a:t>
            </a:r>
            <a:r>
              <a:rPr lang="zh-CN" altLang="en-US" sz="2500" b="1" dirty="0" smtClean="0"/>
              <a:t>攻击。</a:t>
            </a:r>
            <a:endParaRPr lang="en-US" altLang="zh-CN" sz="2500" b="1" dirty="0" smtClean="0"/>
          </a:p>
          <a:p>
            <a:r>
              <a:rPr lang="zh-CN" altLang="en-US" sz="2800" b="1" dirty="0" smtClean="0"/>
              <a:t>实现方法：</a:t>
            </a:r>
            <a:endParaRPr lang="en-US" altLang="zh-CN" sz="2800" b="1" dirty="0" smtClean="0"/>
          </a:p>
          <a:p>
            <a:pPr lvl="1"/>
            <a:r>
              <a:rPr lang="en-US" altLang="zh-CN" sz="2500" b="1" dirty="0" smtClean="0"/>
              <a:t>DSR</a:t>
            </a:r>
            <a:r>
              <a:rPr lang="zh-CN" altLang="en-US" sz="2500" b="1" dirty="0" smtClean="0"/>
              <a:t>的随机化加密采用了“</a:t>
            </a:r>
            <a:r>
              <a:rPr lang="zh-CN" altLang="en-US" sz="2500" b="1" dirty="0" smtClean="0">
                <a:solidFill>
                  <a:srgbClr val="FF0000"/>
                </a:solidFill>
              </a:rPr>
              <a:t>掩码异或</a:t>
            </a:r>
            <a:r>
              <a:rPr lang="zh-CN" altLang="en-US" sz="2500" b="1" dirty="0" smtClean="0"/>
              <a:t>”的思想，不同的数据对象分配不同且唯一的掩码，存储前异或加密，使用前再次异或解密。</a:t>
            </a:r>
            <a:endParaRPr lang="en-US" altLang="zh-CN" sz="25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控制流劫持攻击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控制流劫持攻击</a:t>
            </a:r>
            <a:r>
              <a:rPr lang="zh-CN" altLang="en-US" sz="2800" b="1" dirty="0" smtClean="0"/>
              <a:t>，即需要</a:t>
            </a:r>
            <a:r>
              <a:rPr lang="zh-CN" altLang="en-US" sz="2800" b="1" dirty="0" smtClean="0">
                <a:solidFill>
                  <a:srgbClr val="FF0000"/>
                </a:solidFill>
              </a:rPr>
              <a:t>改变程序正常执行顺序</a:t>
            </a:r>
            <a:r>
              <a:rPr lang="zh-CN" altLang="en-US" sz="2800" b="1" dirty="0" smtClean="0"/>
              <a:t>的攻击。利用内存漏洞，修改控制流相关的数据，劫持程序控制流，控制系统运行。</a:t>
            </a:r>
            <a:endParaRPr lang="en-US" altLang="zh-CN" sz="2800" b="1" dirty="0" smtClean="0"/>
          </a:p>
          <a:p>
            <a:pPr lvl="1"/>
            <a:r>
              <a:rPr lang="zh-CN" altLang="en-US" sz="2500" b="1" dirty="0" smtClean="0">
                <a:solidFill>
                  <a:srgbClr val="FF0000"/>
                </a:solidFill>
              </a:rPr>
              <a:t>代码注入攻击</a:t>
            </a:r>
            <a:r>
              <a:rPr lang="zh-CN" altLang="en-US" sz="2500" b="1" dirty="0" smtClean="0"/>
              <a:t>：注入恶意代码，劫持程序控制流，让程序跳转到恶意代码执行，进行攻击。</a:t>
            </a:r>
            <a:endParaRPr lang="en-US" altLang="zh-CN" sz="2500" b="1" dirty="0" smtClean="0"/>
          </a:p>
          <a:p>
            <a:pPr lvl="1"/>
            <a:r>
              <a:rPr lang="zh-CN" altLang="en-US" sz="2500" b="1" dirty="0" smtClean="0">
                <a:solidFill>
                  <a:srgbClr val="FF0000"/>
                </a:solidFill>
              </a:rPr>
              <a:t>代码复用攻击</a:t>
            </a:r>
            <a:r>
              <a:rPr lang="zh-CN" altLang="en-US" sz="2500" b="1" dirty="0" smtClean="0"/>
              <a:t>：复用系统已有代码（配件），构造配件链。然后，劫持程序控制流，让程序按照配件链的顺序执行，进行攻击。</a:t>
            </a:r>
            <a:endParaRPr lang="en-US" altLang="zh-CN" sz="2500"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DSR</a:t>
            </a:r>
            <a:r>
              <a:rPr lang="zh-CN" altLang="en-US" sz="4400" dirty="0" smtClean="0"/>
              <a:t>原理</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掩码异或的加密方式：</a:t>
            </a:r>
            <a:endParaRPr lang="en-US" altLang="zh-CN" sz="2800" b="1" dirty="0" smtClean="0"/>
          </a:p>
          <a:p>
            <a:pPr lvl="1"/>
            <a:r>
              <a:rPr lang="zh-CN" altLang="en-US" sz="2500" b="1" dirty="0" smtClean="0"/>
              <a:t>对</a:t>
            </a:r>
            <a:r>
              <a:rPr lang="en-US" altLang="zh-CN" sz="2500" b="1" dirty="0" smtClean="0"/>
              <a:t>x</a:t>
            </a:r>
            <a:r>
              <a:rPr lang="zh-CN" altLang="en-US" sz="2500" b="1" dirty="0" smtClean="0"/>
              <a:t>的正常赋值：</a:t>
            </a:r>
            <a:r>
              <a:rPr lang="sk-SK" altLang="zh-CN" sz="2500" b="1" dirty="0" smtClean="0"/>
              <a:t>x = v</a:t>
            </a:r>
            <a:r>
              <a:rPr lang="en-US" altLang="zh-CN" sz="2500" b="1" dirty="0" smtClean="0"/>
              <a:t>;</a:t>
            </a:r>
            <a:r>
              <a:rPr lang="sk-SK" altLang="zh-CN" sz="2500" b="1" dirty="0" smtClean="0"/>
              <a:t> </a:t>
            </a:r>
            <a:endParaRPr lang="en-US" altLang="zh-CN" sz="2500" b="1" dirty="0" smtClean="0"/>
          </a:p>
          <a:p>
            <a:pPr lvl="1"/>
            <a:r>
              <a:rPr lang="zh-CN" altLang="en-US" sz="2500" b="1" dirty="0" smtClean="0"/>
              <a:t>对</a:t>
            </a:r>
            <a:r>
              <a:rPr lang="en-US" altLang="zh-CN" sz="2500" b="1" dirty="0" smtClean="0"/>
              <a:t>x</a:t>
            </a:r>
            <a:r>
              <a:rPr lang="zh-CN" altLang="en-US" sz="2500" b="1" dirty="0" smtClean="0"/>
              <a:t>的正常使用：</a:t>
            </a:r>
            <a:r>
              <a:rPr lang="en-US" altLang="zh-CN" sz="2500" b="1" dirty="0" smtClean="0"/>
              <a:t>z = </a:t>
            </a:r>
            <a:r>
              <a:rPr lang="es-ES_tradnl" altLang="zh-CN" sz="2500" b="1" dirty="0" smtClean="0"/>
              <a:t>x + y</a:t>
            </a:r>
            <a:r>
              <a:rPr lang="zh-CN" altLang="en-US" sz="2500" b="1" dirty="0" smtClean="0"/>
              <a:t>；</a:t>
            </a:r>
            <a:endParaRPr lang="es-ES_tradnl" altLang="zh-CN" sz="2500" b="1" dirty="0" smtClean="0"/>
          </a:p>
          <a:p>
            <a:pPr lvl="1"/>
            <a:r>
              <a:rPr lang="zh-CN" altLang="en-US" sz="2500" b="1" dirty="0" smtClean="0"/>
              <a:t>对</a:t>
            </a:r>
            <a:r>
              <a:rPr lang="en-US" altLang="zh-CN" sz="2500" b="1" dirty="0" smtClean="0"/>
              <a:t>x</a:t>
            </a:r>
            <a:r>
              <a:rPr lang="zh-CN" altLang="en-US" sz="2500" b="1" dirty="0" smtClean="0"/>
              <a:t>进行加密：</a:t>
            </a:r>
            <a:r>
              <a:rPr lang="sk-SK" altLang="zh-CN" sz="2500" b="1" dirty="0" smtClean="0"/>
              <a:t>x = m</a:t>
            </a:r>
            <a:r>
              <a:rPr lang="en-US" altLang="zh-CN" sz="2500" b="1" dirty="0" smtClean="0"/>
              <a:t>(</a:t>
            </a:r>
            <a:r>
              <a:rPr lang="sk-SK" altLang="zh-CN" sz="2500" b="1" dirty="0" smtClean="0"/>
              <a:t>x</a:t>
            </a:r>
            <a:r>
              <a:rPr lang="en-US" altLang="zh-CN" sz="2500" b="1" dirty="0" smtClean="0"/>
              <a:t>)</a:t>
            </a:r>
            <a:r>
              <a:rPr lang="sk-SK" altLang="zh-CN" sz="2500" b="1" dirty="0" smtClean="0"/>
              <a:t> ⊕ v </a:t>
            </a:r>
            <a:r>
              <a:rPr lang="en-US" altLang="zh-CN" sz="2500" b="1" dirty="0" smtClean="0"/>
              <a:t>;</a:t>
            </a:r>
          </a:p>
          <a:p>
            <a:pPr lvl="1"/>
            <a:r>
              <a:rPr lang="es-ES_tradnl" altLang="zh-CN" sz="2500" b="1" dirty="0" smtClean="0">
                <a:sym typeface="Wingdings"/>
              </a:rPr>
              <a:t> </a:t>
            </a:r>
            <a:r>
              <a:rPr lang="zh-CN" altLang="en-US" sz="2500" b="1" dirty="0" smtClean="0">
                <a:sym typeface="Wingdings"/>
              </a:rPr>
              <a:t>对</a:t>
            </a:r>
            <a:r>
              <a:rPr lang="en-US" altLang="zh-CN" sz="2500" b="1" dirty="0" smtClean="0">
                <a:sym typeface="Wingdings"/>
              </a:rPr>
              <a:t>x</a:t>
            </a:r>
            <a:r>
              <a:rPr lang="zh-CN" altLang="en-US" sz="2500" b="1" dirty="0" smtClean="0">
                <a:sym typeface="Wingdings"/>
              </a:rPr>
              <a:t>的使用：</a:t>
            </a:r>
            <a:r>
              <a:rPr lang="en-US" altLang="zh-CN" sz="2500" b="1" dirty="0" smtClean="0">
                <a:sym typeface="Wingdings"/>
              </a:rPr>
              <a:t>z = </a:t>
            </a:r>
            <a:r>
              <a:rPr lang="es-ES_tradnl" altLang="zh-CN" sz="2500" b="1" dirty="0" smtClean="0">
                <a:sym typeface="Wingdings"/>
              </a:rPr>
              <a:t>(x ⊕ m(x) ) + (y ⊕ m(y) );</a:t>
            </a:r>
            <a:r>
              <a:rPr lang="zh-CN" altLang="en-US" sz="2500" b="1" dirty="0" smtClean="0">
                <a:sym typeface="Wingdings"/>
              </a:rPr>
              <a:t> </a:t>
            </a:r>
            <a:endParaRPr lang="en-US" altLang="zh-CN" sz="2500" b="1" dirty="0" smtClean="0">
              <a:sym typeface="Wingdings"/>
            </a:endParaRPr>
          </a:p>
          <a:p>
            <a:pPr lvl="1"/>
            <a:r>
              <a:rPr lang="zh-CN" altLang="en-US" sz="2500" b="1" dirty="0" smtClean="0">
                <a:sym typeface="Wingdings"/>
              </a:rPr>
              <a:t>其中，</a:t>
            </a:r>
            <a:r>
              <a:rPr lang="es-ES_tradnl" altLang="zh-CN" sz="2500" b="1" dirty="0" smtClean="0">
                <a:sym typeface="Wingdings"/>
              </a:rPr>
              <a:t> ⊕ </a:t>
            </a:r>
            <a:r>
              <a:rPr lang="zh-CN" altLang="en-US" sz="2500" b="1" dirty="0" smtClean="0">
                <a:sym typeface="Wingdings"/>
              </a:rPr>
              <a:t>为异或操作，</a:t>
            </a:r>
            <a:r>
              <a:rPr lang="en-US" altLang="zh-CN" sz="2500" b="1" dirty="0" smtClean="0">
                <a:sym typeface="Wingdings"/>
              </a:rPr>
              <a:t>m(x)</a:t>
            </a:r>
            <a:r>
              <a:rPr lang="zh-CN" altLang="en-US" sz="2500" b="1" dirty="0" smtClean="0">
                <a:sym typeface="Wingdings"/>
              </a:rPr>
              <a:t>为变量</a:t>
            </a:r>
            <a:r>
              <a:rPr lang="en-US" altLang="zh-CN" sz="2500" b="1" dirty="0" smtClean="0">
                <a:sym typeface="Wingdings"/>
              </a:rPr>
              <a:t>x</a:t>
            </a:r>
            <a:r>
              <a:rPr lang="zh-CN" altLang="en-US" sz="2500" b="1" dirty="0" smtClean="0">
                <a:sym typeface="Wingdings"/>
              </a:rPr>
              <a:t>的掩码。</a:t>
            </a:r>
            <a:endParaRPr lang="en-US" altLang="zh-CN" sz="2500" b="1" dirty="0" smtClean="0"/>
          </a:p>
          <a:p>
            <a:r>
              <a:rPr lang="en-US" altLang="zh-CN" sz="2800" b="1" dirty="0" smtClean="0"/>
              <a:t>DSR</a:t>
            </a:r>
            <a:r>
              <a:rPr lang="zh-CN" altLang="en-US" sz="2800" b="1" dirty="0" smtClean="0"/>
              <a:t>虽然名字是随机化，但是实际上是通过</a:t>
            </a:r>
            <a:r>
              <a:rPr lang="zh-CN" altLang="en-US" sz="2800" b="1" dirty="0" smtClean="0">
                <a:solidFill>
                  <a:srgbClr val="FF0000"/>
                </a:solidFill>
              </a:rPr>
              <a:t>加密</a:t>
            </a:r>
            <a:r>
              <a:rPr lang="zh-CN" altLang="en-US" sz="2800" b="1" dirty="0" smtClean="0"/>
              <a:t>的方式对数据进行保护。</a:t>
            </a:r>
            <a:endParaRPr lang="en-US" altLang="zh-CN" sz="2800"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23918" y="3357562"/>
            <a:ext cx="7448544" cy="3429024"/>
          </a:xfrm>
          <a:prstGeom prst="rect">
            <a:avLst/>
          </a:prstGeom>
        </p:spPr>
      </p:pic>
      <p:sp>
        <p:nvSpPr>
          <p:cNvPr id="2" name="标题 1"/>
          <p:cNvSpPr>
            <a:spLocks noGrp="1"/>
          </p:cNvSpPr>
          <p:nvPr>
            <p:ph type="title"/>
          </p:nvPr>
        </p:nvSpPr>
        <p:spPr/>
        <p:txBody>
          <a:bodyPr>
            <a:normAutofit/>
          </a:bodyPr>
          <a:lstStyle/>
          <a:p>
            <a:r>
              <a:rPr lang="zh-CN" altLang="en-US" sz="4400" dirty="0" smtClean="0"/>
              <a:t>掩码分配机制</a:t>
            </a:r>
            <a:endParaRPr lang="zh-CN" altLang="en-US" sz="4400" dirty="0"/>
          </a:p>
        </p:txBody>
      </p:sp>
      <p:sp>
        <p:nvSpPr>
          <p:cNvPr id="3" name="内容占位符 2"/>
          <p:cNvSpPr>
            <a:spLocks noGrp="1"/>
          </p:cNvSpPr>
          <p:nvPr>
            <p:ph sz="quarter" idx="1"/>
          </p:nvPr>
        </p:nvSpPr>
        <p:spPr/>
        <p:txBody>
          <a:bodyPr>
            <a:normAutofit/>
          </a:bodyPr>
          <a:lstStyle/>
          <a:p>
            <a:r>
              <a:rPr lang="zh-CN" altLang="en-US" b="1" dirty="0" smtClean="0">
                <a:solidFill>
                  <a:srgbClr val="FF0000"/>
                </a:solidFill>
              </a:rPr>
              <a:t>源码分析</a:t>
            </a:r>
            <a:r>
              <a:rPr lang="zh-CN" altLang="en-US" b="1" dirty="0" smtClean="0"/>
              <a:t>：通过</a:t>
            </a:r>
            <a:r>
              <a:rPr lang="en-US" altLang="zh-CN" b="1" dirty="0" smtClean="0"/>
              <a:t>points-to</a:t>
            </a:r>
            <a:r>
              <a:rPr lang="zh-CN" altLang="en-US" b="1" dirty="0" smtClean="0"/>
              <a:t>分析，把变量分成不同的</a:t>
            </a:r>
            <a:r>
              <a:rPr lang="zh-CN" altLang="en-US" b="1" dirty="0" smtClean="0">
                <a:solidFill>
                  <a:srgbClr val="FF0000"/>
                </a:solidFill>
              </a:rPr>
              <a:t>等价类</a:t>
            </a:r>
            <a:r>
              <a:rPr lang="zh-CN" altLang="en-US" b="1" dirty="0" smtClean="0"/>
              <a:t>。</a:t>
            </a:r>
            <a:endParaRPr lang="en-US" altLang="zh-CN" b="1" dirty="0" smtClean="0"/>
          </a:p>
          <a:p>
            <a:pPr lvl="1"/>
            <a:r>
              <a:rPr lang="zh-CN" altLang="en-US" b="1" dirty="0" smtClean="0"/>
              <a:t>示例</a:t>
            </a:r>
            <a:r>
              <a:rPr lang="en-US" altLang="zh-CN" b="1" dirty="0" smtClean="0"/>
              <a:t>(a)</a:t>
            </a:r>
            <a:r>
              <a:rPr lang="zh-CN" altLang="en-US" b="1" dirty="0" smtClean="0"/>
              <a:t>，通过指针</a:t>
            </a:r>
            <a:r>
              <a:rPr lang="en-US" altLang="zh-CN" b="1" dirty="0" smtClean="0"/>
              <a:t>S1</a:t>
            </a:r>
            <a:r>
              <a:rPr lang="zh-CN" altLang="en-US" b="1" dirty="0" smtClean="0"/>
              <a:t>可以访问对象</a:t>
            </a:r>
            <a:r>
              <a:rPr lang="en-US" altLang="zh-CN" b="1" dirty="0" smtClean="0"/>
              <a:t>S2</a:t>
            </a:r>
            <a:r>
              <a:rPr lang="zh-CN" altLang="en-US" b="1" dirty="0" smtClean="0"/>
              <a:t>和</a:t>
            </a:r>
            <a:r>
              <a:rPr lang="en-US" altLang="zh-CN" b="1" dirty="0" smtClean="0"/>
              <a:t>S3</a:t>
            </a:r>
            <a:r>
              <a:rPr lang="zh-CN" altLang="en-US" b="1" dirty="0" smtClean="0"/>
              <a:t>，指针</a:t>
            </a:r>
            <a:r>
              <a:rPr lang="en-US" altLang="zh-CN" b="1" dirty="0" smtClean="0"/>
              <a:t>S2</a:t>
            </a:r>
            <a:r>
              <a:rPr lang="zh-CN" altLang="en-US" b="1" dirty="0" smtClean="0"/>
              <a:t>可以访问对象</a:t>
            </a:r>
            <a:r>
              <a:rPr lang="en-US" altLang="zh-CN" b="1" dirty="0" smtClean="0"/>
              <a:t>S4</a:t>
            </a:r>
            <a:r>
              <a:rPr lang="zh-CN" altLang="en-US" b="1" dirty="0" smtClean="0"/>
              <a:t>和</a:t>
            </a:r>
            <a:r>
              <a:rPr lang="en-US" altLang="zh-CN" b="1" dirty="0" smtClean="0"/>
              <a:t>S5</a:t>
            </a:r>
            <a:r>
              <a:rPr lang="zh-CN" altLang="en-US" b="1" dirty="0" smtClean="0"/>
              <a:t>，指针</a:t>
            </a:r>
            <a:r>
              <a:rPr lang="en-US" altLang="zh-CN" b="1" dirty="0" smtClean="0"/>
              <a:t>S3</a:t>
            </a:r>
            <a:r>
              <a:rPr lang="zh-CN" altLang="en-US" b="1" dirty="0" smtClean="0"/>
              <a:t>可以访问对象</a:t>
            </a:r>
            <a:r>
              <a:rPr lang="en-US" altLang="zh-CN" b="1" dirty="0" smtClean="0"/>
              <a:t>S6</a:t>
            </a:r>
            <a:r>
              <a:rPr lang="zh-CN" altLang="en-US" b="1" dirty="0" smtClean="0"/>
              <a:t>，因此可以划分出三个不同等价类，即</a:t>
            </a:r>
            <a:r>
              <a:rPr lang="en-US" altLang="zh-CN" b="1" dirty="0" smtClean="0"/>
              <a:t>(c)</a:t>
            </a:r>
            <a:r>
              <a:rPr lang="zh-CN" altLang="en-US" b="1" dirty="0" smtClean="0"/>
              <a:t>中所示。</a:t>
            </a:r>
            <a:endParaRPr lang="en-US" altLang="zh-CN" b="1"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掩码分配机制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掩码分配</a:t>
            </a:r>
            <a:r>
              <a:rPr lang="zh-CN" altLang="en-US" sz="2800" b="1" dirty="0" smtClean="0"/>
              <a:t>：把数据对象划分为不同的等价类。</a:t>
            </a:r>
            <a:endParaRPr lang="en-US" altLang="zh-CN" sz="2800" b="1" dirty="0" smtClean="0"/>
          </a:p>
          <a:p>
            <a:pPr lvl="1"/>
            <a:r>
              <a:rPr lang="zh-CN" altLang="en-US" sz="2500" b="1" dirty="0" smtClean="0"/>
              <a:t>对于相同等价类的变量，可以分配相同的掩码。</a:t>
            </a:r>
            <a:endParaRPr lang="en-US" altLang="zh-CN" sz="2500" b="1" dirty="0" smtClean="0"/>
          </a:p>
          <a:p>
            <a:pPr lvl="1"/>
            <a:r>
              <a:rPr lang="zh-CN" altLang="en-US" sz="2500" b="1" dirty="0" smtClean="0"/>
              <a:t>对于不同等价类的变量，使用不同的掩码。</a:t>
            </a:r>
            <a:endParaRPr lang="en-US" altLang="zh-CN" sz="2500" b="1" dirty="0" smtClean="0"/>
          </a:p>
          <a:p>
            <a:r>
              <a:rPr lang="zh-CN" altLang="en-US" sz="2800" b="1" dirty="0" smtClean="0"/>
              <a:t>例如，对于前面的例子，有三种等价类：</a:t>
            </a:r>
            <a:r>
              <a:rPr lang="mr-IN" altLang="zh-CN" sz="2800" b="1" dirty="0" smtClean="0"/>
              <a:t>{{s1}, {*s1, s2, s3}, {**s1, *s2, *s3, s4, s5, s6}}</a:t>
            </a:r>
            <a:r>
              <a:rPr lang="zh-CN" altLang="en-US" sz="2800" b="1" dirty="0" smtClean="0"/>
              <a:t>，分别分配不同的掩码。</a:t>
            </a:r>
            <a:endParaRPr lang="en-US" altLang="zh-CN" sz="28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掩码分配机制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筛选优化</a:t>
            </a:r>
            <a:r>
              <a:rPr lang="zh-CN" altLang="en-US" sz="2800" b="1" dirty="0" smtClean="0"/>
              <a:t>：依据源码分析，把数据对象再细分为溢出候选对象和非候选对象。</a:t>
            </a:r>
            <a:endParaRPr lang="en-US" altLang="zh-CN" sz="2800" b="1" dirty="0" smtClean="0"/>
          </a:p>
          <a:p>
            <a:pPr lvl="1"/>
            <a:r>
              <a:rPr lang="zh-CN" altLang="en-US" sz="2500" b="1" dirty="0" smtClean="0"/>
              <a:t>对于候选数据对象分配掩码进行加密存储。</a:t>
            </a:r>
            <a:endParaRPr lang="en-US" altLang="zh-CN" sz="2500" b="1" dirty="0" smtClean="0"/>
          </a:p>
          <a:p>
            <a:pPr lvl="1"/>
            <a:r>
              <a:rPr lang="zh-CN" altLang="en-US" sz="2500" b="1" dirty="0" smtClean="0"/>
              <a:t>对于非候选数据对象按常规方式处理，不进行加密。</a:t>
            </a:r>
            <a:endParaRPr lang="en-US" altLang="zh-CN" sz="2500" b="1" dirty="0" smtClean="0"/>
          </a:p>
          <a:p>
            <a:r>
              <a:rPr lang="zh-CN" altLang="en-US" sz="2800" b="1" dirty="0" smtClean="0"/>
              <a:t>筛选优化减少了需要加密的数据，能够提高</a:t>
            </a:r>
            <a:r>
              <a:rPr lang="en-US" altLang="zh-CN" sz="2800" b="1" dirty="0" smtClean="0"/>
              <a:t>DSR</a:t>
            </a:r>
            <a:r>
              <a:rPr lang="zh-CN" altLang="en-US" sz="2800" b="1" dirty="0" smtClean="0"/>
              <a:t>的效率，降低性能损耗。</a:t>
            </a:r>
            <a:endParaRPr lang="en-US" altLang="zh-CN" sz="2800" b="1"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DSR</a:t>
            </a:r>
            <a:r>
              <a:rPr lang="zh-CN" altLang="en-US" sz="4400" dirty="0" smtClean="0"/>
              <a:t>实现过程</a:t>
            </a:r>
            <a:endParaRPr lang="zh-CN" altLang="en-US" sz="4400" dirty="0"/>
          </a:p>
        </p:txBody>
      </p:sp>
      <p:sp>
        <p:nvSpPr>
          <p:cNvPr id="3" name="内容占位符 2"/>
          <p:cNvSpPr>
            <a:spLocks noGrp="1"/>
          </p:cNvSpPr>
          <p:nvPr>
            <p:ph sz="quarter" idx="1"/>
          </p:nvPr>
        </p:nvSpPr>
        <p:spPr/>
        <p:txBody>
          <a:bodyPr>
            <a:normAutofit/>
          </a:bodyPr>
          <a:lstStyle/>
          <a:p>
            <a:r>
              <a:rPr lang="en-US" altLang="zh-CN" sz="2200" b="1" dirty="0" smtClean="0"/>
              <a:t>1</a:t>
            </a:r>
            <a:r>
              <a:rPr lang="zh-CN" altLang="en-US" sz="2200" b="1" dirty="0" smtClean="0"/>
              <a:t>）依据图</a:t>
            </a:r>
            <a:r>
              <a:rPr lang="en-US" altLang="zh-CN" sz="2200" b="1" dirty="0" smtClean="0"/>
              <a:t>(a)</a:t>
            </a:r>
            <a:r>
              <a:rPr lang="zh-CN" altLang="en-US" sz="2200" b="1" dirty="0" smtClean="0"/>
              <a:t>中的源码，通过</a:t>
            </a:r>
            <a:r>
              <a:rPr lang="en-US" altLang="zh-CN" sz="2200" b="1" dirty="0" smtClean="0"/>
              <a:t>pointer</a:t>
            </a:r>
            <a:r>
              <a:rPr lang="zh-CN" altLang="en-US" sz="2200" b="1" dirty="0" smtClean="0"/>
              <a:t>分析，把不同的数据对象划分为不同层级的</a:t>
            </a:r>
            <a:r>
              <a:rPr lang="zh-CN" altLang="en-US" sz="2200" b="1" dirty="0" smtClean="0">
                <a:solidFill>
                  <a:srgbClr val="FF0000"/>
                </a:solidFill>
              </a:rPr>
              <a:t>等价类</a:t>
            </a:r>
            <a:r>
              <a:rPr lang="zh-CN" altLang="en-US" sz="2200" b="1" dirty="0" smtClean="0"/>
              <a:t>，如图</a:t>
            </a:r>
            <a:r>
              <a:rPr lang="en-US" altLang="zh-CN" sz="2200" b="1" dirty="0" smtClean="0"/>
              <a:t>(b)</a:t>
            </a:r>
            <a:r>
              <a:rPr lang="zh-CN" altLang="en-US" sz="2200" b="1" dirty="0" smtClean="0"/>
              <a:t>所示；</a:t>
            </a:r>
            <a:endParaRPr lang="en-US" altLang="zh-CN" sz="2200" b="1" dirty="0" smtClean="0"/>
          </a:p>
          <a:p>
            <a:r>
              <a:rPr lang="en-US" altLang="zh-CN" sz="2200" b="1" dirty="0" smtClean="0"/>
              <a:t>2</a:t>
            </a:r>
            <a:r>
              <a:rPr lang="zh-CN" altLang="en-US" sz="2200" b="1" dirty="0" smtClean="0"/>
              <a:t>）通过优化策略，</a:t>
            </a:r>
            <a:r>
              <a:rPr lang="zh-CN" altLang="en-US" sz="2200" b="1" dirty="0" smtClean="0">
                <a:solidFill>
                  <a:srgbClr val="FF0000"/>
                </a:solidFill>
              </a:rPr>
              <a:t>筛选</a:t>
            </a:r>
            <a:r>
              <a:rPr lang="zh-CN" altLang="en-US" sz="2200" b="1" dirty="0" smtClean="0"/>
              <a:t>可能被溢出污染的数据对象候选集，如下图</a:t>
            </a:r>
            <a:r>
              <a:rPr lang="en-US" altLang="zh-CN" sz="2200" b="1" dirty="0" smtClean="0"/>
              <a:t>(b)</a:t>
            </a:r>
            <a:r>
              <a:rPr lang="zh-CN" altLang="en-US" sz="2200" b="1" dirty="0" smtClean="0"/>
              <a:t>中的</a:t>
            </a:r>
            <a:r>
              <a:rPr lang="en-US" altLang="zh-CN" sz="2200" b="1" dirty="0" smtClean="0"/>
              <a:t>pp2,</a:t>
            </a:r>
            <a:r>
              <a:rPr lang="zh-CN" altLang="en-US" sz="2200" b="1" dirty="0" smtClean="0"/>
              <a:t> </a:t>
            </a:r>
            <a:r>
              <a:rPr lang="en-US" altLang="zh-CN" sz="2200" b="1" dirty="0" smtClean="0"/>
              <a:t>p1,</a:t>
            </a:r>
            <a:r>
              <a:rPr lang="zh-CN" altLang="en-US" sz="2200" b="1" dirty="0" smtClean="0"/>
              <a:t> </a:t>
            </a:r>
            <a:r>
              <a:rPr lang="en-US" altLang="zh-CN" sz="2200" b="1" dirty="0" err="1" smtClean="0"/>
              <a:t>intval</a:t>
            </a:r>
            <a:r>
              <a:rPr lang="zh-CN" altLang="en-US" sz="2200" b="1" dirty="0" smtClean="0"/>
              <a:t>；</a:t>
            </a:r>
            <a:endParaRPr lang="en-US" altLang="zh-CN" sz="2200" b="1" dirty="0" smtClean="0"/>
          </a:p>
          <a:p>
            <a:r>
              <a:rPr lang="en-US" altLang="zh-CN" sz="2200" b="1" dirty="0" smtClean="0"/>
              <a:t>3</a:t>
            </a:r>
            <a:r>
              <a:rPr lang="zh-CN" altLang="en-US" sz="2200" b="1" dirty="0" smtClean="0"/>
              <a:t>）依据</a:t>
            </a:r>
            <a:r>
              <a:rPr lang="en-US" altLang="zh-CN" sz="2200" b="1" dirty="0" smtClean="0"/>
              <a:t>(1)</a:t>
            </a:r>
            <a:r>
              <a:rPr lang="zh-CN" altLang="en-US" sz="2200" b="1" dirty="0" smtClean="0"/>
              <a:t>和</a:t>
            </a:r>
            <a:r>
              <a:rPr lang="en-US" altLang="zh-CN" sz="2200" b="1" dirty="0" smtClean="0"/>
              <a:t>(2)</a:t>
            </a:r>
            <a:r>
              <a:rPr lang="zh-CN" altLang="en-US" sz="2200" b="1" dirty="0" smtClean="0"/>
              <a:t>，为数据变量</a:t>
            </a:r>
            <a:r>
              <a:rPr lang="zh-CN" altLang="en-US" sz="2200" b="1" dirty="0" smtClean="0">
                <a:solidFill>
                  <a:srgbClr val="FF0000"/>
                </a:solidFill>
              </a:rPr>
              <a:t>分配不同的掩码</a:t>
            </a:r>
            <a:r>
              <a:rPr lang="zh-CN" altLang="en-US" sz="2200" b="1" dirty="0" smtClean="0"/>
              <a:t>；</a:t>
            </a:r>
            <a:endParaRPr lang="en-US" altLang="zh-CN" sz="2200" b="1" dirty="0" smtClean="0"/>
          </a:p>
        </p:txBody>
      </p:sp>
      <p:pic>
        <p:nvPicPr>
          <p:cNvPr id="4" name="图片 3"/>
          <p:cNvPicPr>
            <a:picLocks noChangeAspect="1"/>
          </p:cNvPicPr>
          <p:nvPr/>
        </p:nvPicPr>
        <p:blipFill>
          <a:blip r:embed="rId2"/>
          <a:stretch>
            <a:fillRect/>
          </a:stretch>
        </p:blipFill>
        <p:spPr>
          <a:xfrm>
            <a:off x="919137" y="3500438"/>
            <a:ext cx="6438945" cy="3286148"/>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DSR</a:t>
            </a:r>
            <a:r>
              <a:rPr lang="zh-CN" altLang="en-US" sz="4400" dirty="0" smtClean="0"/>
              <a:t>实现过程</a:t>
            </a:r>
            <a:endParaRPr lang="zh-CN" altLang="en-US" sz="4400" dirty="0"/>
          </a:p>
        </p:txBody>
      </p:sp>
      <p:sp>
        <p:nvSpPr>
          <p:cNvPr id="3" name="内容占位符 2"/>
          <p:cNvSpPr>
            <a:spLocks noGrp="1"/>
          </p:cNvSpPr>
          <p:nvPr>
            <p:ph sz="quarter" idx="1"/>
          </p:nvPr>
        </p:nvSpPr>
        <p:spPr/>
        <p:txBody>
          <a:bodyPr>
            <a:normAutofit/>
          </a:bodyPr>
          <a:lstStyle/>
          <a:p>
            <a:r>
              <a:rPr lang="en-US" altLang="zh-CN" sz="2000" b="1" dirty="0" smtClean="0"/>
              <a:t>4</a:t>
            </a:r>
            <a:r>
              <a:rPr lang="zh-CN" altLang="en-US" sz="2000" b="1" dirty="0" smtClean="0"/>
              <a:t>）使用变量</a:t>
            </a:r>
            <a:r>
              <a:rPr lang="en-US" altLang="zh-CN" sz="2000" b="1" dirty="0" smtClean="0"/>
              <a:t>mask1,</a:t>
            </a:r>
            <a:r>
              <a:rPr lang="zh-CN" altLang="en-US" sz="2000" b="1" dirty="0" smtClean="0"/>
              <a:t> </a:t>
            </a:r>
            <a:r>
              <a:rPr lang="en-US" altLang="zh-CN" sz="2000" b="1" dirty="0" smtClean="0"/>
              <a:t>mask2,</a:t>
            </a:r>
            <a:r>
              <a:rPr lang="zh-CN" altLang="en-US" sz="2000" b="1" dirty="0" smtClean="0"/>
              <a:t> </a:t>
            </a:r>
            <a:r>
              <a:rPr lang="en-US" altLang="zh-CN" sz="2000" b="1" dirty="0" smtClean="0"/>
              <a:t>and</a:t>
            </a:r>
            <a:r>
              <a:rPr lang="zh-CN" altLang="en-US" sz="2000" b="1" dirty="0" smtClean="0"/>
              <a:t> </a:t>
            </a:r>
            <a:r>
              <a:rPr lang="en-US" altLang="zh-CN" sz="2000" b="1" dirty="0" smtClean="0"/>
              <a:t>mask3</a:t>
            </a:r>
            <a:r>
              <a:rPr lang="zh-CN" altLang="en-US" sz="2000" b="1" dirty="0" smtClean="0"/>
              <a:t>存储</a:t>
            </a:r>
            <a:r>
              <a:rPr lang="en-US" altLang="zh-CN" sz="2000" b="1" dirty="0" smtClean="0"/>
              <a:t>(3)</a:t>
            </a:r>
            <a:r>
              <a:rPr lang="zh-CN" altLang="en-US" sz="2000" b="1" dirty="0" smtClean="0"/>
              <a:t>中的数据变量的掩码，并通过将掩码初始化为不同的随机数；</a:t>
            </a:r>
            <a:endParaRPr lang="en-US" altLang="zh-CN" sz="2000" b="1" dirty="0" smtClean="0"/>
          </a:p>
          <a:p>
            <a:r>
              <a:rPr lang="en-US" altLang="zh-CN" sz="2000" b="1" dirty="0" smtClean="0"/>
              <a:t>5</a:t>
            </a:r>
            <a:r>
              <a:rPr lang="zh-CN" altLang="en-US" sz="2000" b="1" dirty="0" smtClean="0"/>
              <a:t>）通过编译器替换需要保护的数据的引用方式。</a:t>
            </a:r>
            <a:endParaRPr lang="en-US" altLang="zh-CN" sz="2000" b="1" dirty="0" smtClean="0"/>
          </a:p>
        </p:txBody>
      </p:sp>
      <p:pic>
        <p:nvPicPr>
          <p:cNvPr id="4" name="图片 3"/>
          <p:cNvPicPr>
            <a:picLocks noChangeAspect="1"/>
          </p:cNvPicPr>
          <p:nvPr/>
        </p:nvPicPr>
        <p:blipFill>
          <a:blip r:embed="rId2"/>
          <a:srcRect b="8105"/>
          <a:stretch>
            <a:fillRect/>
          </a:stretch>
        </p:blipFill>
        <p:spPr>
          <a:xfrm>
            <a:off x="1000100" y="2688167"/>
            <a:ext cx="6643734" cy="4098419"/>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对特殊情况的处理</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对一些特殊情况的处理：</a:t>
            </a:r>
            <a:endParaRPr lang="en-US" altLang="zh-CN" sz="2800" b="1" dirty="0" smtClean="0"/>
          </a:p>
          <a:p>
            <a:pPr lvl="1"/>
            <a:r>
              <a:rPr lang="en-US" altLang="zh-CN" sz="2500" b="1" dirty="0" smtClean="0"/>
              <a:t>1</a:t>
            </a:r>
            <a:r>
              <a:rPr lang="zh-CN" altLang="en-US" sz="2500" b="1" dirty="0" smtClean="0"/>
              <a:t>）</a:t>
            </a:r>
            <a:r>
              <a:rPr lang="zh-CN" altLang="en-US" sz="2500" b="1" dirty="0" smtClean="0">
                <a:solidFill>
                  <a:srgbClr val="FF0000"/>
                </a:solidFill>
              </a:rPr>
              <a:t>间接引用的数据</a:t>
            </a:r>
            <a:r>
              <a:rPr lang="zh-CN" altLang="en-US" sz="2500" b="1" dirty="0" smtClean="0"/>
              <a:t>：因为静态分析会得到多个可能的值，因此为同一个间接调用的所有可能变量分配同一个掩码；</a:t>
            </a:r>
            <a:endParaRPr lang="en-US" altLang="zh-CN" sz="2500" b="1" dirty="0" smtClean="0"/>
          </a:p>
          <a:p>
            <a:pPr lvl="1"/>
            <a:r>
              <a:rPr lang="en-US" altLang="zh-CN" sz="2500" b="1" dirty="0" smtClean="0"/>
              <a:t>2</a:t>
            </a:r>
            <a:r>
              <a:rPr lang="zh-CN" altLang="en-US" sz="2500" b="1" dirty="0" smtClean="0"/>
              <a:t>）</a:t>
            </a:r>
            <a:r>
              <a:rPr lang="zh-CN" altLang="en-US" sz="2500" b="1" dirty="0" smtClean="0">
                <a:solidFill>
                  <a:srgbClr val="FF0000"/>
                </a:solidFill>
              </a:rPr>
              <a:t>变量同名问题</a:t>
            </a:r>
            <a:r>
              <a:rPr lang="zh-CN" altLang="en-US" sz="2500" b="1" dirty="0" smtClean="0"/>
              <a:t>：同名的不同变量会使用相同的掩码，因此把使用相同掩码的不同变量对象通过页映射机制，分配到相互隔离的内存区域，避免相互干扰。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DSR</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优点：</a:t>
            </a:r>
            <a:endParaRPr lang="en-US" altLang="zh-CN" sz="2800" b="1" dirty="0" smtClean="0"/>
          </a:p>
          <a:p>
            <a:pPr lvl="1"/>
            <a:r>
              <a:rPr lang="zh-CN" altLang="en-US" sz="2500" b="1" dirty="0" smtClean="0"/>
              <a:t>通过加密方式保护关键数据不被篡改</a:t>
            </a:r>
            <a:endParaRPr lang="en-US" altLang="zh-CN" sz="2500" b="1" dirty="0" smtClean="0"/>
          </a:p>
          <a:p>
            <a:r>
              <a:rPr lang="zh-CN" altLang="en-US" sz="2800" b="1" dirty="0" smtClean="0"/>
              <a:t>缺点：</a:t>
            </a:r>
            <a:endParaRPr lang="en-US" altLang="zh-CN" sz="2800" b="1" dirty="0" smtClean="0"/>
          </a:p>
          <a:p>
            <a:pPr lvl="1"/>
            <a:r>
              <a:rPr lang="zh-CN" altLang="en-US" sz="2500" b="1" dirty="0" smtClean="0"/>
              <a:t>性能损耗大，存在最坏百分之三十的性能损耗</a:t>
            </a:r>
            <a:endParaRPr lang="en-US" altLang="zh-CN" sz="2500" b="1" dirty="0" smtClean="0"/>
          </a:p>
          <a:p>
            <a:pPr lvl="1"/>
            <a:r>
              <a:rPr lang="zh-CN" altLang="en-US" sz="2500" b="1" dirty="0" smtClean="0"/>
              <a:t>实现复杂，实用性不高</a:t>
            </a:r>
            <a:endParaRPr lang="en-US" altLang="zh-CN" sz="2500" b="1" dirty="0" smtClean="0"/>
          </a:p>
          <a:p>
            <a:pPr lvl="1"/>
            <a:r>
              <a:rPr lang="zh-CN" altLang="en-US" sz="2500" b="1" dirty="0" smtClean="0"/>
              <a:t>需要修改程序源码，需要编译器的支持</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t>DSR</a:t>
            </a:r>
            <a:r>
              <a:rPr lang="zh-CN" altLang="en-US" sz="2800" b="1" dirty="0" smtClean="0"/>
              <a:t>是一种以</a:t>
            </a:r>
            <a:r>
              <a:rPr lang="zh-CN" altLang="en-US" sz="2800" b="1" dirty="0" smtClean="0">
                <a:solidFill>
                  <a:srgbClr val="FF0000"/>
                </a:solidFill>
              </a:rPr>
              <a:t>加密</a:t>
            </a:r>
            <a:r>
              <a:rPr lang="zh-CN" altLang="en-US" sz="2800" b="1" dirty="0" smtClean="0"/>
              <a:t>方式实现</a:t>
            </a:r>
            <a:r>
              <a:rPr lang="zh-CN" altLang="en-US" sz="2800" b="1" dirty="0" smtClean="0">
                <a:solidFill>
                  <a:srgbClr val="FF0000"/>
                </a:solidFill>
              </a:rPr>
              <a:t>数据随机化</a:t>
            </a:r>
            <a:r>
              <a:rPr lang="zh-CN" altLang="en-US" sz="2800" b="1" dirty="0" smtClean="0"/>
              <a:t>的防御方法，能够防御非控制数据攻击。</a:t>
            </a:r>
            <a:endParaRPr lang="en-US" altLang="zh-CN" sz="2800" b="1" dirty="0" smtClean="0"/>
          </a:p>
          <a:p>
            <a:pPr lvl="1"/>
            <a:r>
              <a:rPr lang="zh-CN" altLang="en-US" sz="2500" b="1" dirty="0" smtClean="0"/>
              <a:t>通过掩码的形式，对数据进行异或运算，让攻击者无法知道数据的具体的值，从而无法读取或修改。</a:t>
            </a:r>
            <a:endParaRPr lang="en-US" altLang="zh-CN" sz="2500" b="1" dirty="0" smtClean="0"/>
          </a:p>
          <a:p>
            <a:r>
              <a:rPr lang="en-US" altLang="zh-CN" sz="2800" b="1" dirty="0" smtClean="0"/>
              <a:t>DSR</a:t>
            </a:r>
            <a:r>
              <a:rPr lang="zh-CN" altLang="en-US" sz="2800" b="1" dirty="0" smtClean="0"/>
              <a:t>的实现比较复杂，性能损耗也较高，实用性不高。</a:t>
            </a:r>
            <a:endParaRPr lang="en-US" altLang="zh-CN" sz="2800"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非控制数据攻击</a:t>
            </a:r>
            <a:endParaRPr lang="en-US" altLang="zh-CN" sz="3200" b="1" dirty="0" smtClean="0"/>
          </a:p>
          <a:p>
            <a:pPr lvl="1"/>
            <a:r>
              <a:rPr lang="en-US" altLang="zh-CN" sz="2900" b="1" dirty="0" smtClean="0"/>
              <a:t>CFB</a:t>
            </a:r>
          </a:p>
          <a:p>
            <a:pPr lvl="1"/>
            <a:r>
              <a:rPr lang="en-US" altLang="zh-CN" sz="2900" b="1" dirty="0" smtClean="0"/>
              <a:t>DOP</a:t>
            </a:r>
          </a:p>
          <a:p>
            <a:r>
              <a:rPr lang="zh-CN" altLang="en-US" sz="3200" b="1" dirty="0" smtClean="0"/>
              <a:t>对非控制数据攻击的防御</a:t>
            </a:r>
            <a:endParaRPr lang="en-US" altLang="zh-CN" sz="3200" b="1" dirty="0" smtClean="0"/>
          </a:p>
          <a:p>
            <a:pPr lvl="1"/>
            <a:r>
              <a:rPr lang="en-US" altLang="zh-CN" sz="2900" b="1" dirty="0" smtClean="0"/>
              <a:t>DSR</a:t>
            </a:r>
          </a:p>
          <a:p>
            <a:pPr lvl="1"/>
            <a:r>
              <a:rPr lang="en-US" altLang="zh-CN" sz="2900" b="1" dirty="0" smtClean="0">
                <a:solidFill>
                  <a:srgbClr val="FF0000"/>
                </a:solidFill>
              </a:rPr>
              <a:t>DFI</a:t>
            </a:r>
          </a:p>
          <a:p>
            <a:r>
              <a:rPr lang="zh-CN" altLang="en-US" sz="3200" b="1" dirty="0" smtClean="0"/>
              <a:t>总结</a:t>
            </a:r>
            <a:endParaRPr lang="en-US" altLang="zh-CN" sz="32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非控制数据攻击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非控制数据</a:t>
            </a:r>
            <a:r>
              <a:rPr lang="zh-CN" altLang="en-US" sz="2800" b="1" dirty="0" smtClean="0"/>
              <a:t>，即与控制流无关的数据。</a:t>
            </a:r>
            <a:endParaRPr lang="en-US" altLang="zh-CN" sz="2800" b="1" dirty="0" smtClean="0"/>
          </a:p>
          <a:p>
            <a:r>
              <a:rPr lang="zh-CN" altLang="en-US" sz="2800" b="1" dirty="0" smtClean="0">
                <a:solidFill>
                  <a:srgbClr val="FF0000"/>
                </a:solidFill>
              </a:rPr>
              <a:t>非控制数据攻击（</a:t>
            </a:r>
            <a:r>
              <a:rPr lang="en-US" altLang="zh-CN" sz="2800" b="1" dirty="0" smtClean="0">
                <a:solidFill>
                  <a:srgbClr val="FF0000"/>
                </a:solidFill>
              </a:rPr>
              <a:t>Non-control-data attack</a:t>
            </a:r>
            <a:r>
              <a:rPr lang="zh-CN" altLang="en-US" sz="2800" b="1" dirty="0" smtClean="0">
                <a:solidFill>
                  <a:srgbClr val="FF0000"/>
                </a:solidFill>
              </a:rPr>
              <a:t>）</a:t>
            </a:r>
            <a:r>
              <a:rPr lang="zh-CN" altLang="en-US" sz="2800" b="1" dirty="0" smtClean="0"/>
              <a:t>，不需要劫持控制流，不需要改变程序正常执行顺序，通过修改</a:t>
            </a:r>
            <a:r>
              <a:rPr lang="zh-CN" altLang="en-US" sz="2800" b="1" dirty="0" smtClean="0">
                <a:solidFill>
                  <a:srgbClr val="FF0000"/>
                </a:solidFill>
              </a:rPr>
              <a:t>控制流无关的关键数据</a:t>
            </a:r>
            <a:r>
              <a:rPr lang="zh-CN" altLang="en-US" sz="2800" b="1" dirty="0" smtClean="0"/>
              <a:t>，实现攻击。</a:t>
            </a:r>
            <a:endParaRPr lang="en-US" altLang="zh-CN" sz="2500" b="1"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DFI</a:t>
            </a:r>
            <a:r>
              <a:rPr lang="zh-CN" altLang="en-US" sz="4400" dirty="0" smtClean="0"/>
              <a:t>的原理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latin typeface="+mn-ea"/>
              </a:rPr>
              <a:t>DFI</a:t>
            </a:r>
            <a:r>
              <a:rPr lang="zh-CN" altLang="en-US" sz="2800" b="1" dirty="0" smtClean="0">
                <a:solidFill>
                  <a:srgbClr val="FF0000"/>
                </a:solidFill>
                <a:latin typeface="+mn-ea"/>
              </a:rPr>
              <a:t>（</a:t>
            </a:r>
            <a:r>
              <a:rPr lang="en-US" altLang="zh-CN" sz="2800" b="1" dirty="0" smtClean="0">
                <a:solidFill>
                  <a:srgbClr val="FF0000"/>
                </a:solidFill>
                <a:latin typeface="+mn-ea"/>
              </a:rPr>
              <a:t>Data-Flow Integrity</a:t>
            </a:r>
            <a:r>
              <a:rPr lang="zh-CN" altLang="en-US" sz="2800" b="1" dirty="0" smtClean="0">
                <a:solidFill>
                  <a:srgbClr val="FF0000"/>
                </a:solidFill>
                <a:latin typeface="+mn-ea"/>
              </a:rPr>
              <a:t>，数据流完整性）</a:t>
            </a:r>
            <a:r>
              <a:rPr lang="zh-CN" altLang="en-US" sz="2800" b="1" dirty="0" smtClean="0">
                <a:latin typeface="+mn-ea"/>
              </a:rPr>
              <a:t>，在</a:t>
            </a:r>
            <a:r>
              <a:rPr lang="en-US" altLang="zh-CN" sz="2800" b="1" dirty="0" smtClean="0">
                <a:latin typeface="+mn-ea"/>
              </a:rPr>
              <a:t>2006</a:t>
            </a:r>
            <a:r>
              <a:rPr lang="zh-CN" altLang="en-US" sz="2800" b="1" dirty="0" smtClean="0">
                <a:latin typeface="+mn-ea"/>
              </a:rPr>
              <a:t>年被首次提出。</a:t>
            </a:r>
            <a:endParaRPr lang="en-US" altLang="zh-CN" sz="2800" b="1" dirty="0" smtClean="0">
              <a:latin typeface="+mn-ea"/>
            </a:endParaRPr>
          </a:p>
          <a:p>
            <a:r>
              <a:rPr lang="zh-CN" altLang="en-US" sz="2800" b="1" dirty="0" smtClean="0">
                <a:latin typeface="+mn-ea"/>
              </a:rPr>
              <a:t>首先通过分析正常程序行为，得到正常程序的</a:t>
            </a:r>
            <a:r>
              <a:rPr lang="zh-CN" altLang="en-US" sz="2800" b="1" dirty="0" smtClean="0">
                <a:solidFill>
                  <a:srgbClr val="FF0000"/>
                </a:solidFill>
                <a:latin typeface="+mn-ea"/>
              </a:rPr>
              <a:t>数据流图</a:t>
            </a:r>
            <a:r>
              <a:rPr lang="zh-CN" altLang="en-US" sz="2800" b="1" dirty="0" smtClean="0">
                <a:latin typeface="+mn-ea"/>
              </a:rPr>
              <a:t>。然后分析当前程序行为，判断当前程序的数据流是否符合正常。如果不符合，则认为发生了异常，需要终止程序运行。</a:t>
            </a:r>
            <a:endParaRPr lang="en-US" altLang="zh-CN" sz="2800" b="1" dirty="0" smtClean="0">
              <a:latin typeface="+mn-ea"/>
            </a:endParaRPr>
          </a:p>
          <a:p>
            <a:r>
              <a:rPr lang="en-US" altLang="zh-CN" sz="2800" b="1" dirty="0" smtClean="0">
                <a:latin typeface="+mn-ea"/>
              </a:rPr>
              <a:t>DFI</a:t>
            </a:r>
            <a:r>
              <a:rPr lang="zh-CN" altLang="en-US" sz="2800" b="1" dirty="0" smtClean="0">
                <a:latin typeface="+mn-ea"/>
              </a:rPr>
              <a:t>和</a:t>
            </a:r>
            <a:r>
              <a:rPr lang="en-US" altLang="zh-CN" sz="2800" b="1" dirty="0" smtClean="0">
                <a:latin typeface="+mn-ea"/>
              </a:rPr>
              <a:t>CFI</a:t>
            </a:r>
            <a:r>
              <a:rPr lang="zh-CN" altLang="en-US" sz="2800" b="1" dirty="0" smtClean="0">
                <a:latin typeface="+mn-ea"/>
              </a:rPr>
              <a:t>的基本思想是一样的。</a:t>
            </a:r>
            <a:endParaRPr lang="en-US" altLang="zh-CN" sz="2800" b="1" dirty="0" smtClean="0">
              <a:latin typeface="+mn-ea"/>
            </a:endParaRPr>
          </a:p>
          <a:p>
            <a:pPr lvl="1"/>
            <a:r>
              <a:rPr lang="en-US" altLang="zh-CN" sz="2500" b="1" dirty="0" smtClean="0">
                <a:latin typeface="+mn-ea"/>
              </a:rPr>
              <a:t>CFI</a:t>
            </a:r>
            <a:r>
              <a:rPr lang="zh-CN" altLang="en-US" sz="2500" b="1" dirty="0" smtClean="0">
                <a:latin typeface="+mn-ea"/>
              </a:rPr>
              <a:t>：以静态分析的</a:t>
            </a:r>
            <a:r>
              <a:rPr lang="zh-CN" altLang="en-US" sz="2500" b="1" dirty="0" smtClean="0">
                <a:solidFill>
                  <a:srgbClr val="FF0000"/>
                </a:solidFill>
                <a:latin typeface="+mn-ea"/>
              </a:rPr>
              <a:t>控制流图</a:t>
            </a:r>
            <a:r>
              <a:rPr lang="zh-CN" altLang="en-US" sz="2500" b="1" dirty="0" smtClean="0">
                <a:latin typeface="+mn-ea"/>
              </a:rPr>
              <a:t>为异常判断标准。</a:t>
            </a:r>
            <a:endParaRPr lang="en-US" altLang="zh-CN" sz="2500" b="1" dirty="0" smtClean="0">
              <a:latin typeface="+mn-ea"/>
            </a:endParaRPr>
          </a:p>
          <a:p>
            <a:pPr lvl="1"/>
            <a:r>
              <a:rPr lang="en-US" altLang="zh-CN" sz="2500" b="1" dirty="0" smtClean="0">
                <a:latin typeface="+mn-ea"/>
              </a:rPr>
              <a:t>DFI</a:t>
            </a:r>
            <a:r>
              <a:rPr lang="zh-CN" altLang="en-US" sz="2500" b="1" dirty="0" smtClean="0">
                <a:latin typeface="+mn-ea"/>
              </a:rPr>
              <a:t>：以静态分析的</a:t>
            </a:r>
            <a:r>
              <a:rPr lang="zh-CN" altLang="en-US" sz="2500" b="1" dirty="0" smtClean="0">
                <a:solidFill>
                  <a:srgbClr val="FF0000"/>
                </a:solidFill>
                <a:latin typeface="+mn-ea"/>
              </a:rPr>
              <a:t>数据流图</a:t>
            </a:r>
            <a:r>
              <a:rPr lang="zh-CN" altLang="en-US" sz="2500" b="1" dirty="0" smtClean="0">
                <a:latin typeface="+mn-ea"/>
              </a:rPr>
              <a:t>为异常判断标准。</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静态分析</a:t>
            </a:r>
            <a:endParaRPr lang="en-US" altLang="zh-CN" sz="2800" b="1" dirty="0" smtClean="0">
              <a:latin typeface="+mn-ea"/>
            </a:endParaRPr>
          </a:p>
          <a:p>
            <a:pPr lvl="1"/>
            <a:r>
              <a:rPr lang="zh-CN" altLang="en-US" sz="2800" b="1" dirty="0" smtClean="0">
                <a:latin typeface="+mn-ea"/>
              </a:rPr>
              <a:t>标记所有变量的赋值与使用，生成每个使用的合法赋值集合，构建数据流图</a:t>
            </a:r>
            <a:r>
              <a:rPr lang="en-US" altLang="zh-CN" sz="2800" b="1" dirty="0" smtClean="0">
                <a:latin typeface="+mn-ea"/>
              </a:rPr>
              <a:t>DFG</a:t>
            </a:r>
          </a:p>
          <a:p>
            <a:r>
              <a:rPr lang="zh-CN" altLang="en-US" sz="2800" b="1" dirty="0" smtClean="0">
                <a:latin typeface="+mn-ea"/>
              </a:rPr>
              <a:t>动态监控</a:t>
            </a:r>
            <a:endParaRPr lang="en-US" altLang="zh-CN" sz="2800" b="1" dirty="0" smtClean="0">
              <a:latin typeface="+mn-ea"/>
            </a:endParaRPr>
          </a:p>
          <a:p>
            <a:pPr lvl="1"/>
            <a:r>
              <a:rPr lang="zh-CN" altLang="en-US" sz="2800" b="1" dirty="0" smtClean="0">
                <a:latin typeface="+mn-ea"/>
              </a:rPr>
              <a:t>对于每次赋值，更新对应标记为赋值标记</a:t>
            </a:r>
            <a:endParaRPr lang="en-US" altLang="zh-CN" sz="2800" b="1" dirty="0" smtClean="0">
              <a:latin typeface="+mn-ea"/>
            </a:endParaRPr>
          </a:p>
          <a:p>
            <a:pPr lvl="1"/>
            <a:r>
              <a:rPr lang="zh-CN" altLang="en-US" sz="2800" b="1" dirty="0" smtClean="0">
                <a:latin typeface="+mn-ea"/>
              </a:rPr>
              <a:t>对于每次使用，检查是否合法</a:t>
            </a:r>
            <a:endParaRPr lang="en-US" altLang="zh-CN" sz="2800" b="1" dirty="0" smtClean="0">
              <a:latin typeface="+mn-ea"/>
            </a:endParaRPr>
          </a:p>
          <a:p>
            <a:r>
              <a:rPr lang="zh-CN" altLang="en-US" sz="2800" b="1" dirty="0" smtClean="0">
                <a:latin typeface="+mn-ea"/>
              </a:rPr>
              <a:t>触发警报处理</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控制流图</a:t>
            </a:r>
            <a:r>
              <a:rPr lang="en-US" altLang="zh-CN" sz="4400" dirty="0" smtClean="0"/>
              <a:t>DFG</a:t>
            </a:r>
            <a:endParaRPr lang="zh-CN" altLang="en-US" sz="4400" dirty="0"/>
          </a:p>
        </p:txBody>
      </p:sp>
      <p:sp>
        <p:nvSpPr>
          <p:cNvPr id="4" name="文本占位符 3"/>
          <p:cNvSpPr txBox="1">
            <a:spLocks/>
          </p:cNvSpPr>
          <p:nvPr/>
        </p:nvSpPr>
        <p:spPr>
          <a:xfrm>
            <a:off x="357158" y="1772816"/>
            <a:ext cx="3636979" cy="75929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2800" b="1" dirty="0" smtClean="0"/>
              <a:t>代码</a:t>
            </a:r>
            <a:endParaRPr lang="zh-CN" altLang="en-US" sz="2800" b="1" dirty="0"/>
          </a:p>
        </p:txBody>
      </p:sp>
      <p:sp>
        <p:nvSpPr>
          <p:cNvPr id="5" name="内容占位符 4"/>
          <p:cNvSpPr txBox="1">
            <a:spLocks/>
          </p:cNvSpPr>
          <p:nvPr/>
        </p:nvSpPr>
        <p:spPr>
          <a:xfrm>
            <a:off x="285721" y="2531656"/>
            <a:ext cx="4214842" cy="3754864"/>
          </a:xfrm>
          <a:prstGeom prst="rect">
            <a:avLst/>
          </a:prstGeom>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charset="2"/>
              <a:buChar char="Ø"/>
            </a:pPr>
            <a:r>
              <a:rPr lang="en-US" altLang="zh-CN" sz="2800" b="1" dirty="0" smtClean="0"/>
              <a:t>A=C	</a:t>
            </a:r>
            <a:r>
              <a:rPr lang="zh-CN" altLang="en-US" sz="2800" b="1" dirty="0" smtClean="0"/>
              <a:t>              </a:t>
            </a:r>
            <a:r>
              <a:rPr lang="en-US" altLang="zh-CN" sz="2800" b="1" dirty="0" smtClean="0"/>
              <a:t>#0</a:t>
            </a:r>
          </a:p>
          <a:p>
            <a:pPr>
              <a:buFont typeface="Wingdings" charset="2"/>
              <a:buChar char="Ø"/>
            </a:pPr>
            <a:r>
              <a:rPr lang="en-US" altLang="zh-CN" sz="2800" b="1" dirty="0" smtClean="0"/>
              <a:t>B=</a:t>
            </a:r>
            <a:r>
              <a:rPr lang="en-US" altLang="zh-CN" sz="2800" b="1" dirty="0" err="1" smtClean="0"/>
              <a:t>read_string</a:t>
            </a:r>
            <a:r>
              <a:rPr lang="en-US" altLang="zh-CN" sz="2800" b="1" dirty="0" smtClean="0"/>
              <a:t>() #1</a:t>
            </a:r>
          </a:p>
          <a:p>
            <a:pPr>
              <a:buFont typeface="Wingdings" charset="2"/>
              <a:buChar char="Ø"/>
            </a:pPr>
            <a:r>
              <a:rPr lang="en-US" altLang="zh-CN" sz="2800" b="1" dirty="0" smtClean="0"/>
              <a:t>If A&gt;10:{	</a:t>
            </a:r>
            <a:r>
              <a:rPr lang="zh-CN" altLang="en-US" sz="2800" b="1" dirty="0" smtClean="0"/>
              <a:t>              </a:t>
            </a:r>
            <a:r>
              <a:rPr lang="en-US" altLang="zh-CN" sz="2800" b="1" dirty="0" smtClean="0"/>
              <a:t>#3</a:t>
            </a:r>
          </a:p>
          <a:p>
            <a:pPr>
              <a:buFont typeface="Wingdings" charset="2"/>
              <a:buChar char="Ø"/>
            </a:pPr>
            <a:r>
              <a:rPr lang="en-US" altLang="zh-CN" sz="2800" b="1" dirty="0" smtClean="0"/>
              <a:t>…}</a:t>
            </a:r>
          </a:p>
          <a:p>
            <a:pPr>
              <a:buFont typeface="Wingdings" charset="2"/>
              <a:buChar char="Ø"/>
            </a:pPr>
            <a:r>
              <a:rPr lang="en-US" altLang="zh-CN" sz="2800" b="1" dirty="0" smtClean="0"/>
              <a:t>Else:{</a:t>
            </a:r>
          </a:p>
          <a:p>
            <a:pPr>
              <a:buFont typeface="Wingdings" charset="2"/>
              <a:buChar char="Ø"/>
            </a:pPr>
            <a:r>
              <a:rPr lang="en-US" altLang="zh-CN" sz="2800" b="1" dirty="0" smtClean="0"/>
              <a:t>…</a:t>
            </a:r>
          </a:p>
          <a:p>
            <a:pPr>
              <a:buFont typeface="Wingdings" charset="2"/>
              <a:buChar char="Ø"/>
            </a:pPr>
            <a:r>
              <a:rPr lang="en-US" altLang="zh-CN" sz="2800" b="1" dirty="0" smtClean="0"/>
              <a:t>}</a:t>
            </a:r>
          </a:p>
        </p:txBody>
      </p:sp>
      <p:sp>
        <p:nvSpPr>
          <p:cNvPr id="6" name="文本占位符 5"/>
          <p:cNvSpPr txBox="1">
            <a:spLocks/>
          </p:cNvSpPr>
          <p:nvPr/>
        </p:nvSpPr>
        <p:spPr>
          <a:xfrm>
            <a:off x="4488488" y="1714488"/>
            <a:ext cx="3636980" cy="75929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zh-CN" sz="2800" b="1" dirty="0" smtClean="0"/>
              <a:t>DFG</a:t>
            </a:r>
            <a:endParaRPr lang="zh-CN" altLang="en-US" sz="2800" b="1" dirty="0"/>
          </a:p>
        </p:txBody>
      </p:sp>
      <p:sp>
        <p:nvSpPr>
          <p:cNvPr id="7" name="内容占位符 6"/>
          <p:cNvSpPr txBox="1">
            <a:spLocks/>
          </p:cNvSpPr>
          <p:nvPr/>
        </p:nvSpPr>
        <p:spPr>
          <a:xfrm>
            <a:off x="4488488" y="2285992"/>
            <a:ext cx="3798287" cy="4040616"/>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charset="2"/>
              <a:buChar char="Ø"/>
            </a:pPr>
            <a:r>
              <a:rPr lang="zh-CN" altLang="en-US" sz="2800" b="1" dirty="0" smtClean="0"/>
              <a:t>根据静态分析，</a:t>
            </a:r>
            <a:r>
              <a:rPr lang="en-US" altLang="zh-CN" sz="2800" b="1" dirty="0" smtClean="0"/>
              <a:t>#3</a:t>
            </a:r>
            <a:r>
              <a:rPr lang="zh-CN" altLang="en-US" sz="2800" b="1" dirty="0" smtClean="0"/>
              <a:t>的使用只应该来源于</a:t>
            </a:r>
            <a:r>
              <a:rPr lang="en-US" altLang="zh-CN" sz="2800" b="1" dirty="0" smtClean="0"/>
              <a:t>#0</a:t>
            </a:r>
            <a:r>
              <a:rPr lang="zh-CN" altLang="en-US" sz="2800" b="1" dirty="0" smtClean="0"/>
              <a:t>。</a:t>
            </a:r>
            <a:endParaRPr lang="en-US" altLang="zh-CN" sz="2800" b="1" dirty="0" smtClean="0"/>
          </a:p>
          <a:p>
            <a:pPr>
              <a:buFont typeface="Wingdings" charset="2"/>
              <a:buChar char="Ø"/>
            </a:pPr>
            <a:r>
              <a:rPr lang="zh-CN" altLang="en-US" sz="2800" b="1" dirty="0" smtClean="0"/>
              <a:t>如果</a:t>
            </a:r>
            <a:r>
              <a:rPr lang="en-US" altLang="zh-CN" sz="2800" b="1" dirty="0" smtClean="0"/>
              <a:t>#1</a:t>
            </a:r>
            <a:r>
              <a:rPr lang="zh-CN" altLang="en-US" sz="2800" b="1" dirty="0" smtClean="0"/>
              <a:t>发生缓冲区溢出覆盖了</a:t>
            </a:r>
            <a:r>
              <a:rPr lang="en-US" altLang="zh-CN" sz="2800" b="1" dirty="0" smtClean="0"/>
              <a:t>A</a:t>
            </a:r>
            <a:r>
              <a:rPr lang="zh-CN" altLang="en-US" sz="2800" b="1" dirty="0" smtClean="0"/>
              <a:t>，那么</a:t>
            </a:r>
            <a:r>
              <a:rPr lang="en-US" altLang="zh-CN" sz="2800" b="1" dirty="0" smtClean="0"/>
              <a:t>A</a:t>
            </a:r>
            <a:r>
              <a:rPr lang="zh-CN" altLang="en-US" sz="2800" b="1" dirty="0" smtClean="0"/>
              <a:t>就被标记为</a:t>
            </a:r>
            <a:r>
              <a:rPr lang="en-US" altLang="zh-CN" sz="2800" b="1" dirty="0" smtClean="0"/>
              <a:t>#1</a:t>
            </a:r>
            <a:r>
              <a:rPr lang="zh-CN" altLang="en-US" sz="2800" b="1" dirty="0" smtClean="0"/>
              <a:t>。</a:t>
            </a:r>
            <a:endParaRPr lang="en-US" altLang="zh-CN" sz="2800" b="1" dirty="0" smtClean="0"/>
          </a:p>
          <a:p>
            <a:pPr>
              <a:buFont typeface="Wingdings" charset="2"/>
              <a:buChar char="Ø"/>
            </a:pPr>
            <a:r>
              <a:rPr lang="zh-CN" altLang="en-US" sz="2800" b="1" dirty="0" smtClean="0"/>
              <a:t>一旦当</a:t>
            </a:r>
            <a:r>
              <a:rPr lang="en-US" altLang="zh-CN" sz="2800" b="1" dirty="0" smtClean="0"/>
              <a:t>A</a:t>
            </a:r>
            <a:r>
              <a:rPr lang="zh-CN" altLang="en-US" sz="2800" b="1" dirty="0" smtClean="0"/>
              <a:t>被使用时，发现标记是</a:t>
            </a:r>
            <a:r>
              <a:rPr lang="en-US" altLang="zh-CN" sz="2800" b="1" dirty="0" smtClean="0"/>
              <a:t>#1</a:t>
            </a:r>
            <a:r>
              <a:rPr lang="zh-CN" altLang="en-US" sz="2800" b="1" dirty="0" smtClean="0"/>
              <a:t>，触发警报。</a:t>
            </a:r>
            <a:endParaRPr lang="zh-CN" altLang="en-US" sz="2800" b="1" dirty="0"/>
          </a:p>
        </p:txBody>
      </p:sp>
    </p:spTree>
    <p:extLst>
      <p:ext uri="{BB962C8B-B14F-4D97-AF65-F5344CB8AC3E}">
        <p14:creationId xmlns:p14="http://schemas.microsoft.com/office/powerpoint/2010/main" xmlns="" val="17488270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DFI</a:t>
            </a:r>
            <a:r>
              <a:rPr lang="zh-CN" altLang="en-US" sz="4400" dirty="0" smtClean="0"/>
              <a:t>的动态监控</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通过</a:t>
            </a:r>
            <a:r>
              <a:rPr lang="zh-CN" altLang="en-US" sz="2800" b="1" dirty="0" smtClean="0">
                <a:solidFill>
                  <a:srgbClr val="FF0000"/>
                </a:solidFill>
                <a:latin typeface="+mn-ea"/>
              </a:rPr>
              <a:t>插桩</a:t>
            </a:r>
            <a:r>
              <a:rPr lang="zh-CN" altLang="en-US" sz="2800" b="1" dirty="0" smtClean="0">
                <a:latin typeface="+mn-ea"/>
              </a:rPr>
              <a:t>的方法实现对每条内存读写指令的监控。</a:t>
            </a:r>
            <a:endParaRPr lang="en-US" altLang="zh-CN" sz="2800" b="1" dirty="0" smtClean="0">
              <a:latin typeface="+mn-ea"/>
            </a:endParaRPr>
          </a:p>
          <a:p>
            <a:pPr lvl="1"/>
            <a:r>
              <a:rPr lang="en-US" altLang="zh-CN" sz="2500" b="1" dirty="0" smtClean="0">
                <a:latin typeface="+mn-ea"/>
              </a:rPr>
              <a:t>RDT(runtime definitions table)</a:t>
            </a:r>
            <a:r>
              <a:rPr lang="zh-CN" altLang="en-US" sz="2500" b="1" dirty="0" smtClean="0">
                <a:latin typeface="+mn-ea"/>
              </a:rPr>
              <a:t>：记录每一个内存位置最后一次写指令的标记。</a:t>
            </a:r>
            <a:endParaRPr lang="en-US" altLang="zh-CN" sz="2500" b="1" dirty="0" smtClean="0">
              <a:latin typeface="+mn-ea"/>
            </a:endParaRPr>
          </a:p>
          <a:p>
            <a:pPr lvl="1"/>
            <a:r>
              <a:rPr lang="zh-CN" altLang="en-US" sz="2500" b="1" dirty="0" smtClean="0">
                <a:latin typeface="+mn-ea"/>
              </a:rPr>
              <a:t>对每一条写指令插桩，动态更新</a:t>
            </a:r>
            <a:r>
              <a:rPr lang="en-US" altLang="zh-CN" sz="2500" b="1" dirty="0" smtClean="0">
                <a:latin typeface="+mn-ea"/>
              </a:rPr>
              <a:t>RDT</a:t>
            </a:r>
            <a:r>
              <a:rPr lang="zh-CN" altLang="en-US" sz="2500" b="1" dirty="0" smtClean="0">
                <a:latin typeface="+mn-ea"/>
              </a:rPr>
              <a:t>。</a:t>
            </a:r>
            <a:endParaRPr lang="en-US" altLang="zh-CN" sz="2500" b="1" dirty="0" smtClean="0">
              <a:latin typeface="+mn-ea"/>
            </a:endParaRPr>
          </a:p>
          <a:p>
            <a:pPr lvl="1"/>
            <a:r>
              <a:rPr lang="zh-CN" altLang="en-US" sz="2500" b="1" dirty="0" smtClean="0">
                <a:latin typeface="+mn-ea"/>
              </a:rPr>
              <a:t>读指令从</a:t>
            </a:r>
            <a:r>
              <a:rPr lang="en-US" altLang="zh-CN" sz="2500" b="1" dirty="0" smtClean="0">
                <a:latin typeface="+mn-ea"/>
              </a:rPr>
              <a:t>RDT</a:t>
            </a:r>
            <a:r>
              <a:rPr lang="zh-CN" altLang="en-US" sz="2500" b="1" dirty="0" smtClean="0">
                <a:latin typeface="+mn-ea"/>
              </a:rPr>
              <a:t>取回标记，检测标记是否符合</a:t>
            </a:r>
            <a:r>
              <a:rPr lang="en-US" altLang="zh-CN" sz="2500" b="1" dirty="0" smtClean="0">
                <a:latin typeface="+mn-ea"/>
              </a:rPr>
              <a:t>DFG</a:t>
            </a:r>
            <a:r>
              <a:rPr lang="zh-CN" altLang="en-US" sz="2500" b="1" dirty="0" smtClean="0">
                <a:latin typeface="+mn-ea"/>
              </a:rPr>
              <a:t>。</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DFI</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Times New Roman" pitchFamily="18" charset="0"/>
                <a:cs typeface="Times New Roman" pitchFamily="18" charset="0"/>
              </a:rPr>
              <a:t>DFI</a:t>
            </a:r>
            <a:r>
              <a:rPr lang="zh-CN" altLang="en-US" sz="2800" b="1" dirty="0" smtClean="0">
                <a:latin typeface="Times New Roman" pitchFamily="18" charset="0"/>
                <a:cs typeface="Times New Roman" pitchFamily="18" charset="0"/>
              </a:rPr>
              <a:t>是目前防御非控制数据攻击的最主要方法之一。</a:t>
            </a:r>
            <a:endParaRPr lang="en-US" altLang="zh-CN" sz="28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但是，</a:t>
            </a:r>
            <a:r>
              <a:rPr lang="en-US" altLang="zh-CN" sz="2800" b="1" dirty="0" smtClean="0">
                <a:latin typeface="Times New Roman" pitchFamily="18" charset="0"/>
                <a:cs typeface="Times New Roman" pitchFamily="18" charset="0"/>
              </a:rPr>
              <a:t>DFI</a:t>
            </a:r>
            <a:r>
              <a:rPr lang="zh-CN" altLang="en-US" sz="2800" b="1" dirty="0" smtClean="0">
                <a:latin typeface="Times New Roman" pitchFamily="18" charset="0"/>
                <a:cs typeface="Times New Roman" pitchFamily="18" charset="0"/>
              </a:rPr>
              <a:t>仅仅是一个学术上的研究，还没有在实际系统中被应用。</a:t>
            </a:r>
            <a:endParaRPr lang="en-US" altLang="zh-CN" sz="2800" b="1" dirty="0" smtClean="0">
              <a:latin typeface="Times New Roman" pitchFamily="18" charset="0"/>
              <a:cs typeface="Times New Roman" pitchFamily="18" charset="0"/>
            </a:endParaRPr>
          </a:p>
          <a:p>
            <a:pPr lvl="1"/>
            <a:r>
              <a:rPr lang="en-US" altLang="zh-CN" sz="2500" b="1" dirty="0" smtClean="0">
                <a:latin typeface="Times New Roman" pitchFamily="18" charset="0"/>
                <a:cs typeface="Times New Roman" pitchFamily="18" charset="0"/>
              </a:rPr>
              <a:t>DFI</a:t>
            </a:r>
            <a:r>
              <a:rPr lang="zh-CN" altLang="en-US" sz="2500" b="1" dirty="0" smtClean="0">
                <a:latin typeface="Times New Roman" pitchFamily="18" charset="0"/>
                <a:cs typeface="Times New Roman" pitchFamily="18" charset="0"/>
              </a:rPr>
              <a:t>实现过于复杂，实用性不高。</a:t>
            </a:r>
            <a:endParaRPr lang="en-US" altLang="zh-CN" sz="2500" b="1" dirty="0" smtClean="0">
              <a:latin typeface="Times New Roman" pitchFamily="18" charset="0"/>
              <a:cs typeface="Times New Roman" pitchFamily="18" charset="0"/>
            </a:endParaRPr>
          </a:p>
          <a:p>
            <a:pPr lvl="2"/>
            <a:r>
              <a:rPr lang="zh-CN" altLang="en-US" sz="2500" b="1" dirty="0" smtClean="0">
                <a:latin typeface="Times New Roman" pitchFamily="18" charset="0"/>
                <a:cs typeface="Times New Roman" pitchFamily="18" charset="0"/>
              </a:rPr>
              <a:t>需要静态分析，获得控制流图</a:t>
            </a:r>
            <a:r>
              <a:rPr lang="en-US" altLang="zh-CN" sz="2500" b="1" dirty="0" smtClean="0">
                <a:latin typeface="Times New Roman" pitchFamily="18" charset="0"/>
                <a:cs typeface="Times New Roman" pitchFamily="18" charset="0"/>
              </a:rPr>
              <a:t>DFG</a:t>
            </a:r>
            <a:r>
              <a:rPr lang="zh-CN" altLang="en-US" sz="2500" b="1" dirty="0" smtClean="0">
                <a:latin typeface="Times New Roman" pitchFamily="18" charset="0"/>
                <a:cs typeface="Times New Roman" pitchFamily="18" charset="0"/>
              </a:rPr>
              <a:t>。</a:t>
            </a:r>
            <a:endParaRPr lang="en-US" altLang="zh-CN" sz="2500" b="1" dirty="0" smtClean="0">
              <a:latin typeface="Times New Roman" pitchFamily="18" charset="0"/>
              <a:cs typeface="Times New Roman" pitchFamily="18" charset="0"/>
            </a:endParaRPr>
          </a:p>
          <a:p>
            <a:pPr lvl="2"/>
            <a:r>
              <a:rPr lang="zh-CN" altLang="en-US" sz="2500" b="1" dirty="0" smtClean="0">
                <a:latin typeface="Times New Roman" pitchFamily="18" charset="0"/>
                <a:cs typeface="Times New Roman" pitchFamily="18" charset="0"/>
              </a:rPr>
              <a:t>需要二进制插桩，修改二进制文件。</a:t>
            </a:r>
            <a:endParaRPr lang="en-US" altLang="zh-CN" sz="2500" b="1" dirty="0" smtClean="0">
              <a:latin typeface="Times New Roman" pitchFamily="18" charset="0"/>
              <a:cs typeface="Times New Roman" pitchFamily="18" charset="0"/>
            </a:endParaRPr>
          </a:p>
          <a:p>
            <a:pPr lvl="1"/>
            <a:r>
              <a:rPr lang="en-US" altLang="zh-CN" sz="2500" b="1" dirty="0" smtClean="0">
                <a:latin typeface="Times New Roman" pitchFamily="18" charset="0"/>
                <a:cs typeface="Times New Roman" pitchFamily="18" charset="0"/>
              </a:rPr>
              <a:t>DFI</a:t>
            </a:r>
            <a:r>
              <a:rPr lang="zh-CN" altLang="en-US" sz="2500" b="1" dirty="0" smtClean="0">
                <a:latin typeface="Times New Roman" pitchFamily="18" charset="0"/>
                <a:cs typeface="Times New Roman" pitchFamily="18" charset="0"/>
              </a:rPr>
              <a:t>性能损耗极大，需要实时监控和分析每一个读写操作是否合法。</a:t>
            </a:r>
            <a:endParaRPr lang="en-US" altLang="zh-CN" sz="25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DFI</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Times New Roman" pitchFamily="18" charset="0"/>
                <a:cs typeface="Times New Roman" pitchFamily="18" charset="0"/>
              </a:rPr>
              <a:t>优点：</a:t>
            </a:r>
            <a:endParaRPr lang="en-US" altLang="zh-CN" sz="2800" b="1" dirty="0" smtClean="0">
              <a:latin typeface="Times New Roman" pitchFamily="18" charset="0"/>
              <a:cs typeface="Times New Roman" pitchFamily="18" charset="0"/>
            </a:endParaRPr>
          </a:p>
          <a:p>
            <a:pPr lvl="1"/>
            <a:r>
              <a:rPr lang="zh-CN" altLang="en-US" sz="2500" b="1" dirty="0" smtClean="0">
                <a:latin typeface="Times New Roman" pitchFamily="18" charset="0"/>
                <a:cs typeface="Times New Roman" pitchFamily="18" charset="0"/>
              </a:rPr>
              <a:t>抓住了非控制数据攻击的本质特征，防御效果很好。</a:t>
            </a:r>
            <a:endParaRPr lang="en-US" altLang="zh-CN" sz="25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缺点：</a:t>
            </a:r>
            <a:endParaRPr lang="en-US" altLang="zh-CN" sz="2800" b="1" dirty="0" smtClean="0">
              <a:latin typeface="Times New Roman" pitchFamily="18" charset="0"/>
              <a:cs typeface="Times New Roman" pitchFamily="18" charset="0"/>
            </a:endParaRPr>
          </a:p>
          <a:p>
            <a:pPr lvl="1"/>
            <a:r>
              <a:rPr lang="zh-CN" altLang="en-US" sz="2500" b="1" dirty="0" smtClean="0">
                <a:latin typeface="Times New Roman" pitchFamily="18" charset="0"/>
                <a:cs typeface="Times New Roman" pitchFamily="18" charset="0"/>
              </a:rPr>
              <a:t>实现复杂，性能损耗过高，因此实用性不高，没有被真实系统采用。</a:t>
            </a:r>
            <a:endParaRPr lang="en-US" altLang="zh-CN" sz="2500" b="1" dirty="0" smtClean="0">
              <a:latin typeface="Times New Roman" pitchFamily="18" charset="0"/>
              <a:cs typeface="Times New Roman" pitchFamily="18" charset="0"/>
            </a:endParaRPr>
          </a:p>
          <a:p>
            <a:pPr lvl="1"/>
            <a:r>
              <a:rPr lang="zh-CN" altLang="en-US" sz="2500" b="1" dirty="0" smtClean="0">
                <a:latin typeface="Times New Roman" pitchFamily="18" charset="0"/>
                <a:cs typeface="Times New Roman" pitchFamily="18" charset="0"/>
              </a:rPr>
              <a:t>难以生成一个精确的</a:t>
            </a:r>
            <a:r>
              <a:rPr lang="en-US" altLang="zh-CN" sz="2500" b="1" dirty="0" smtClean="0">
                <a:latin typeface="Times New Roman" pitchFamily="18" charset="0"/>
                <a:cs typeface="Times New Roman" pitchFamily="18" charset="0"/>
              </a:rPr>
              <a:t>DFG</a:t>
            </a:r>
            <a:r>
              <a:rPr lang="zh-CN" altLang="en-US" sz="2500" b="1" dirty="0" smtClean="0">
                <a:latin typeface="Times New Roman" pitchFamily="18" charset="0"/>
                <a:cs typeface="Times New Roman" pitchFamily="18" charset="0"/>
              </a:rPr>
              <a:t>。</a:t>
            </a:r>
            <a:endParaRPr lang="en-US" altLang="ja-JP" sz="25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Times New Roman" pitchFamily="18" charset="0"/>
                <a:cs typeface="Times New Roman" pitchFamily="18" charset="0"/>
              </a:rPr>
              <a:t>本节介绍的</a:t>
            </a:r>
            <a:r>
              <a:rPr lang="en-US" altLang="zh-CN" sz="2800" b="1" dirty="0" smtClean="0">
                <a:latin typeface="Times New Roman" pitchFamily="18" charset="0"/>
                <a:cs typeface="Times New Roman" pitchFamily="18" charset="0"/>
              </a:rPr>
              <a:t>DFI</a:t>
            </a:r>
            <a:r>
              <a:rPr lang="zh-CN" altLang="en-US" sz="2800" b="1" dirty="0" smtClean="0">
                <a:latin typeface="Times New Roman" pitchFamily="18" charset="0"/>
                <a:cs typeface="Times New Roman" pitchFamily="18" charset="0"/>
              </a:rPr>
              <a:t>是防御非控制数据攻击的主要方法之一。</a:t>
            </a:r>
            <a:endParaRPr lang="en-US" altLang="zh-CN" sz="2800" b="1" dirty="0" smtClean="0">
              <a:latin typeface="Times New Roman" pitchFamily="18" charset="0"/>
              <a:cs typeface="Times New Roman" pitchFamily="18" charset="0"/>
            </a:endParaRPr>
          </a:p>
          <a:p>
            <a:r>
              <a:rPr lang="zh-CN" altLang="en-US" sz="2800" b="1" dirty="0" smtClean="0">
                <a:latin typeface="Times New Roman" pitchFamily="18" charset="0"/>
                <a:cs typeface="Times New Roman" pitchFamily="18" charset="0"/>
              </a:rPr>
              <a:t>但是，</a:t>
            </a:r>
            <a:r>
              <a:rPr lang="en-US" altLang="zh-CN" sz="2800" b="1" dirty="0" smtClean="0">
                <a:latin typeface="Times New Roman" pitchFamily="18" charset="0"/>
                <a:cs typeface="Times New Roman" pitchFamily="18" charset="0"/>
              </a:rPr>
              <a:t>DFI</a:t>
            </a:r>
            <a:r>
              <a:rPr lang="zh-CN" altLang="en-US" sz="2800" b="1" dirty="0" smtClean="0">
                <a:latin typeface="Times New Roman" pitchFamily="18" charset="0"/>
                <a:cs typeface="Times New Roman" pitchFamily="18" charset="0"/>
              </a:rPr>
              <a:t>实现复杂，性能损耗极大，实用性不高。</a:t>
            </a:r>
            <a:endParaRPr lang="en-US" altLang="zh-CN" sz="2800" b="1" dirty="0" smtClean="0">
              <a:latin typeface="Times New Roman" pitchFamily="18" charset="0"/>
              <a:cs typeface="Times New Roman" pitchFamily="18" charset="0"/>
            </a:endParaRPr>
          </a:p>
          <a:p>
            <a:r>
              <a:rPr lang="zh-CN" altLang="en-US" sz="2800" b="1" dirty="0" smtClean="0">
                <a:latin typeface="+mn-ea"/>
              </a:rPr>
              <a:t>和</a:t>
            </a:r>
            <a:r>
              <a:rPr lang="en-US" altLang="zh-CN" sz="2800" b="1" dirty="0" smtClean="0">
                <a:latin typeface="+mn-ea"/>
              </a:rPr>
              <a:t>CFI</a:t>
            </a:r>
            <a:r>
              <a:rPr lang="zh-CN" altLang="en-US" sz="2800" b="1" dirty="0" smtClean="0">
                <a:latin typeface="+mn-ea"/>
              </a:rPr>
              <a:t>一样，原始的</a:t>
            </a:r>
            <a:r>
              <a:rPr lang="en-US" altLang="zh-CN" sz="2800" b="1" dirty="0" smtClean="0">
                <a:latin typeface="+mn-ea"/>
              </a:rPr>
              <a:t>DFI</a:t>
            </a:r>
            <a:r>
              <a:rPr lang="zh-CN" altLang="en-US" sz="2800" b="1" dirty="0" smtClean="0">
                <a:latin typeface="+mn-ea"/>
              </a:rPr>
              <a:t>只是提出了数据流保护的思想，实用性不高。因此，需要研究者进一步对</a:t>
            </a:r>
            <a:r>
              <a:rPr lang="en-US" altLang="zh-CN" sz="2800" b="1" dirty="0" smtClean="0">
                <a:latin typeface="+mn-ea"/>
              </a:rPr>
              <a:t>DFI</a:t>
            </a:r>
            <a:r>
              <a:rPr lang="zh-CN" altLang="en-US" sz="2800" b="1" dirty="0" smtClean="0">
                <a:latin typeface="+mn-ea"/>
              </a:rPr>
              <a:t>进行优化，提高效率，降低复杂度和性能损耗，使优化后的</a:t>
            </a:r>
            <a:r>
              <a:rPr lang="en-US" altLang="zh-CN" sz="2800" b="1" dirty="0" smtClean="0">
                <a:latin typeface="+mn-ea"/>
              </a:rPr>
              <a:t>DFI</a:t>
            </a:r>
            <a:r>
              <a:rPr lang="zh-CN" altLang="en-US" sz="2800" b="1" dirty="0" smtClean="0">
                <a:latin typeface="+mn-ea"/>
              </a:rPr>
              <a:t>成为一种可实用的防御技术。</a:t>
            </a:r>
            <a:endParaRPr lang="en-US" altLang="zh-CN"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主要内容</a:t>
            </a:r>
            <a:endParaRPr lang="zh-CN" altLang="en-US" sz="4400" dirty="0"/>
          </a:p>
        </p:txBody>
      </p:sp>
      <p:sp>
        <p:nvSpPr>
          <p:cNvPr id="3" name="内容占位符 2"/>
          <p:cNvSpPr>
            <a:spLocks noGrp="1"/>
          </p:cNvSpPr>
          <p:nvPr>
            <p:ph sz="quarter" idx="1"/>
          </p:nvPr>
        </p:nvSpPr>
        <p:spPr/>
        <p:txBody>
          <a:bodyPr>
            <a:normAutofit/>
          </a:bodyPr>
          <a:lstStyle/>
          <a:p>
            <a:r>
              <a:rPr lang="zh-CN" altLang="en-US" sz="3200" b="1" dirty="0" smtClean="0"/>
              <a:t>非控制数据攻击</a:t>
            </a:r>
            <a:endParaRPr lang="en-US" altLang="zh-CN" sz="3200" b="1" dirty="0" smtClean="0"/>
          </a:p>
          <a:p>
            <a:pPr lvl="1"/>
            <a:r>
              <a:rPr lang="en-US" altLang="zh-CN" sz="2900" b="1" dirty="0" smtClean="0"/>
              <a:t>CFB</a:t>
            </a:r>
          </a:p>
          <a:p>
            <a:pPr lvl="1"/>
            <a:r>
              <a:rPr lang="en-US" altLang="zh-CN" sz="2900" b="1" dirty="0" smtClean="0"/>
              <a:t>DOP</a:t>
            </a:r>
          </a:p>
          <a:p>
            <a:r>
              <a:rPr lang="zh-CN" altLang="en-US" sz="3200" b="1" dirty="0" smtClean="0"/>
              <a:t>对非控制数据攻击的防御</a:t>
            </a:r>
            <a:endParaRPr lang="en-US" altLang="zh-CN" sz="3200" b="1" dirty="0" smtClean="0"/>
          </a:p>
          <a:p>
            <a:pPr lvl="1"/>
            <a:r>
              <a:rPr lang="en-US" altLang="zh-CN" sz="2900" b="1" dirty="0" smtClean="0"/>
              <a:t>DSR</a:t>
            </a:r>
          </a:p>
          <a:p>
            <a:pPr lvl="1"/>
            <a:r>
              <a:rPr lang="en-US" altLang="zh-CN" sz="2900" b="1" dirty="0" smtClean="0"/>
              <a:t>DFI</a:t>
            </a:r>
          </a:p>
          <a:p>
            <a:r>
              <a:rPr lang="zh-CN" altLang="en-US" sz="3200" b="1" dirty="0" smtClean="0">
                <a:solidFill>
                  <a:srgbClr val="FF0000"/>
                </a:solidFill>
              </a:rPr>
              <a:t>总结</a:t>
            </a:r>
            <a:endParaRPr lang="en-US" altLang="zh-CN" sz="3200" b="1" dirty="0" smtClean="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本课程主要介绍了</a:t>
            </a:r>
            <a:r>
              <a:rPr lang="zh-CN" altLang="en-US" sz="2800" b="1" dirty="0" smtClean="0">
                <a:solidFill>
                  <a:srgbClr val="FF0000"/>
                </a:solidFill>
              </a:rPr>
              <a:t>内存漏洞和运行时安全</a:t>
            </a:r>
            <a:r>
              <a:rPr lang="zh-CN" altLang="en-US" sz="2800" b="1" dirty="0" smtClean="0"/>
              <a:t>。</a:t>
            </a:r>
            <a:endParaRPr lang="en-US" altLang="zh-CN" sz="2800" b="1" dirty="0" smtClean="0"/>
          </a:p>
          <a:p>
            <a:pPr lvl="1"/>
            <a:r>
              <a:rPr lang="zh-CN" altLang="en-US" sz="2500" b="1" dirty="0" smtClean="0"/>
              <a:t>计算机系统安全概述</a:t>
            </a:r>
            <a:endParaRPr lang="en-US" altLang="zh-CN" sz="2500" b="1" dirty="0" smtClean="0"/>
          </a:p>
          <a:p>
            <a:pPr lvl="1"/>
            <a:r>
              <a:rPr lang="zh-CN" altLang="en-US" sz="2500" b="1" dirty="0" smtClean="0"/>
              <a:t>内存漏洞</a:t>
            </a:r>
            <a:r>
              <a:rPr lang="zh-CN" altLang="en-US" sz="2500" b="1" dirty="0" smtClean="0"/>
              <a:t>详解（</a:t>
            </a:r>
            <a:r>
              <a:rPr lang="zh-CN" altLang="en-US" sz="2500" b="1" dirty="0" smtClean="0">
                <a:solidFill>
                  <a:srgbClr val="FF0000"/>
                </a:solidFill>
              </a:rPr>
              <a:t>漏洞</a:t>
            </a:r>
            <a:r>
              <a:rPr lang="zh-CN" altLang="en-US" sz="2500" b="1" dirty="0" smtClean="0"/>
              <a:t>）</a:t>
            </a:r>
            <a:endParaRPr lang="en-US" altLang="zh-CN" sz="2500" b="1" dirty="0" smtClean="0"/>
          </a:p>
          <a:p>
            <a:pPr lvl="2"/>
            <a:r>
              <a:rPr lang="zh-CN" altLang="en-US" sz="2200" b="1" dirty="0" smtClean="0"/>
              <a:t>栈漏洞</a:t>
            </a:r>
            <a:endParaRPr lang="en-US" altLang="zh-CN" sz="2200" b="1" dirty="0" smtClean="0"/>
          </a:p>
          <a:p>
            <a:pPr lvl="2"/>
            <a:r>
              <a:rPr lang="zh-CN" altLang="en-US" sz="2200" b="1" dirty="0" smtClean="0"/>
              <a:t>堆漏洞</a:t>
            </a:r>
            <a:endParaRPr lang="en-US" altLang="zh-CN" sz="2200" b="1" dirty="0" smtClean="0"/>
          </a:p>
          <a:p>
            <a:pPr lvl="2"/>
            <a:r>
              <a:rPr lang="zh-CN" altLang="en-US" sz="2200" b="1" dirty="0" smtClean="0"/>
              <a:t>内存信息</a:t>
            </a:r>
            <a:r>
              <a:rPr lang="zh-CN" altLang="en-US" sz="2200" b="1" dirty="0" smtClean="0"/>
              <a:t>泄露等其他类型漏洞</a:t>
            </a:r>
            <a:endParaRPr lang="en-US" altLang="zh-CN" sz="2200" b="1" dirty="0" smtClean="0"/>
          </a:p>
          <a:p>
            <a:pPr lvl="1"/>
            <a:r>
              <a:rPr lang="zh-CN" altLang="en-US" sz="2500" b="1" dirty="0" smtClean="0"/>
              <a:t>运行时</a:t>
            </a:r>
            <a:r>
              <a:rPr lang="zh-CN" altLang="en-US" sz="2500" b="1" dirty="0" smtClean="0"/>
              <a:t>安全（</a:t>
            </a:r>
            <a:r>
              <a:rPr lang="zh-CN" altLang="en-US" sz="2500" b="1" dirty="0" smtClean="0">
                <a:solidFill>
                  <a:srgbClr val="FF0000"/>
                </a:solidFill>
              </a:rPr>
              <a:t>攻击和防御</a:t>
            </a:r>
            <a:r>
              <a:rPr lang="zh-CN" altLang="en-US" sz="2500" b="1" dirty="0" smtClean="0"/>
              <a:t>）</a:t>
            </a:r>
            <a:endParaRPr lang="en-US" altLang="zh-CN" sz="2500" b="1" dirty="0" smtClean="0"/>
          </a:p>
          <a:p>
            <a:pPr lvl="2"/>
            <a:r>
              <a:rPr lang="zh-CN" altLang="en-US" sz="2200" b="1" dirty="0" smtClean="0"/>
              <a:t>代码注入攻击及防御</a:t>
            </a:r>
            <a:endParaRPr lang="en-US" altLang="zh-CN" sz="2200" b="1" dirty="0" smtClean="0"/>
          </a:p>
          <a:p>
            <a:pPr lvl="2"/>
            <a:r>
              <a:rPr lang="zh-CN" altLang="en-US" sz="2200" b="1" dirty="0" smtClean="0"/>
              <a:t>代码复用攻击及防御</a:t>
            </a:r>
            <a:endParaRPr lang="en-US" altLang="zh-CN" sz="2200" b="1" dirty="0" smtClean="0"/>
          </a:p>
          <a:p>
            <a:pPr lvl="2"/>
            <a:r>
              <a:rPr lang="zh-CN" altLang="en-US" sz="2200" b="1" dirty="0" smtClean="0"/>
              <a:t>非控制数据攻击及防御</a:t>
            </a:r>
            <a:endParaRPr lang="en-US" altLang="zh-CN" sz="2200" b="1"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计算机系统安全是一个非常宽泛的概念。内存漏洞和运行时安全，只是其中一个小小的方向。</a:t>
            </a:r>
            <a:endParaRPr lang="en-US" altLang="zh-CN" sz="2800" b="1" dirty="0" smtClean="0"/>
          </a:p>
          <a:p>
            <a:r>
              <a:rPr lang="zh-CN" altLang="en-US" sz="2800" b="1" dirty="0" smtClean="0"/>
              <a:t>计算机系统安全分类：</a:t>
            </a:r>
            <a:endParaRPr lang="en-US" altLang="zh-CN" sz="2800" b="1" dirty="0" smtClean="0"/>
          </a:p>
          <a:p>
            <a:pPr lvl="1"/>
            <a:r>
              <a:rPr lang="zh-CN" altLang="en-US" sz="2500" b="1" dirty="0" smtClean="0"/>
              <a:t>人的因素（例如，社会工程学攻击）</a:t>
            </a:r>
            <a:endParaRPr lang="en-US" altLang="zh-CN" sz="2500" b="1" dirty="0" smtClean="0"/>
          </a:p>
          <a:p>
            <a:pPr lvl="1"/>
            <a:r>
              <a:rPr lang="zh-CN" altLang="en-US" sz="2500" b="1" dirty="0" smtClean="0"/>
              <a:t>技术因素</a:t>
            </a:r>
            <a:endParaRPr lang="en-US" altLang="zh-CN" sz="2500" b="1" dirty="0" smtClean="0"/>
          </a:p>
          <a:p>
            <a:pPr lvl="2"/>
            <a:r>
              <a:rPr lang="zh-CN" altLang="en-US" sz="2200" b="1" dirty="0" smtClean="0"/>
              <a:t>网络安全（系统之间信息交互的安全问题）</a:t>
            </a:r>
            <a:endParaRPr lang="en-US" altLang="zh-CN" sz="2200" b="1" dirty="0" smtClean="0"/>
          </a:p>
          <a:p>
            <a:pPr lvl="2"/>
            <a:r>
              <a:rPr lang="zh-CN" altLang="en-US" sz="2200" b="1" dirty="0" smtClean="0"/>
              <a:t>系统安全（单个系统的安全问题）</a:t>
            </a:r>
            <a:endParaRPr lang="en-US" altLang="zh-CN" sz="22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控制流无关的关键数据</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控制流无关的</a:t>
            </a:r>
            <a:r>
              <a:rPr lang="zh-CN" altLang="en-US" sz="2800" b="1" dirty="0" smtClean="0">
                <a:solidFill>
                  <a:srgbClr val="FF0000"/>
                </a:solidFill>
              </a:rPr>
              <a:t>关键</a:t>
            </a:r>
            <a:r>
              <a:rPr lang="zh-CN" altLang="en-US" sz="2800" b="1" dirty="0" smtClean="0"/>
              <a:t>数据，即程序中关键的与安全密切相关的数据，对程序运行过程具有重要的关键性影响。</a:t>
            </a:r>
            <a:endParaRPr lang="en-US" altLang="zh-CN" sz="2800" b="1" dirty="0" smtClean="0"/>
          </a:p>
          <a:p>
            <a:pPr lvl="1"/>
            <a:r>
              <a:rPr lang="zh-CN" altLang="en-US" sz="2500" b="1" dirty="0" smtClean="0"/>
              <a:t>用户认证数据</a:t>
            </a:r>
            <a:endParaRPr lang="en-US" altLang="zh-CN" sz="2500" b="1" dirty="0" smtClean="0"/>
          </a:p>
          <a:p>
            <a:pPr lvl="1"/>
            <a:r>
              <a:rPr lang="zh-CN" altLang="en-US" sz="2500" b="1" dirty="0" smtClean="0"/>
              <a:t>系统配置文件数据</a:t>
            </a:r>
            <a:endParaRPr lang="en-US" altLang="zh-CN" sz="2500" b="1" dirty="0" smtClean="0"/>
          </a:p>
          <a:p>
            <a:pPr lvl="1"/>
            <a:r>
              <a:rPr lang="zh-CN" altLang="en-US" sz="2500" b="1" dirty="0" smtClean="0"/>
              <a:t>用于验证的用户输入的数据</a:t>
            </a:r>
            <a:endParaRPr lang="en-US" altLang="zh-CN" sz="2500" b="1" dirty="0" smtClean="0"/>
          </a:p>
          <a:p>
            <a:pPr lvl="1"/>
            <a:r>
              <a:rPr lang="zh-CN" altLang="en-US" sz="2500" b="1" dirty="0" smtClean="0"/>
              <a:t>决策数据</a:t>
            </a:r>
            <a:endParaRPr lang="en-US" altLang="zh-CN" sz="2500" b="1"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fontScale="92500"/>
          </a:bodyPr>
          <a:lstStyle/>
          <a:p>
            <a:r>
              <a:rPr lang="zh-CN" altLang="en-US" sz="2800" b="1" dirty="0" smtClean="0"/>
              <a:t>系统安全分类：</a:t>
            </a:r>
            <a:endParaRPr lang="en-US" altLang="zh-CN" sz="2800" b="1" dirty="0" smtClean="0"/>
          </a:p>
          <a:p>
            <a:pPr lvl="1"/>
            <a:r>
              <a:rPr lang="zh-CN" altLang="en-US" sz="2500" b="1" dirty="0" smtClean="0"/>
              <a:t>侧信道攻击：不需要直接接触系统，利用系统外泄的物理信息，获取系统内部信息。</a:t>
            </a:r>
            <a:endParaRPr lang="en-US" altLang="zh-CN" sz="2500" b="1" dirty="0" smtClean="0"/>
          </a:p>
          <a:p>
            <a:pPr lvl="1"/>
            <a:r>
              <a:rPr lang="zh-CN" altLang="en-US" sz="2500" b="1" dirty="0" smtClean="0"/>
              <a:t>口令安全：攻击者成为正常用户，合法使用和控制系统。例如，弱密码攻击、暴力破解口令等。</a:t>
            </a:r>
            <a:endParaRPr lang="en-US" altLang="zh-CN" sz="2500" b="1" dirty="0" smtClean="0"/>
          </a:p>
          <a:p>
            <a:pPr lvl="1"/>
            <a:r>
              <a:rPr lang="zh-CN" altLang="en-US" sz="2500" b="1" dirty="0" smtClean="0"/>
              <a:t>启动安全：确保系统启动时的安全性，可信计算。</a:t>
            </a:r>
            <a:endParaRPr lang="en-US" altLang="zh-CN" sz="2500" b="1" dirty="0" smtClean="0"/>
          </a:p>
          <a:p>
            <a:pPr lvl="1"/>
            <a:r>
              <a:rPr lang="zh-CN" altLang="en-US" sz="2500" b="1" dirty="0" smtClean="0"/>
              <a:t>运行时安全：利用系统软硬件漏洞，在系统运行过程中，控制系统，让系统运行恶意操作。</a:t>
            </a:r>
            <a:endParaRPr lang="en-US" altLang="zh-CN" sz="2500" b="1" dirty="0" smtClean="0"/>
          </a:p>
          <a:p>
            <a:pPr lvl="2"/>
            <a:r>
              <a:rPr lang="zh-CN" altLang="en-US" sz="2200" b="1" dirty="0" smtClean="0"/>
              <a:t>硬件安全：如硬件漏洞和硬件木马，相当于控制了指令的定义，指令执行不符合用户的预期。</a:t>
            </a:r>
            <a:endParaRPr lang="en-US" altLang="zh-CN" sz="2200" b="1" dirty="0" smtClean="0"/>
          </a:p>
          <a:p>
            <a:pPr lvl="2"/>
            <a:r>
              <a:rPr lang="zh-CN" altLang="en-US" sz="2200" b="1" dirty="0" smtClean="0"/>
              <a:t>软件安全</a:t>
            </a:r>
            <a:endParaRPr lang="en-US" altLang="zh-CN" sz="2200" b="1"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系统运行 </a:t>
            </a:r>
            <a:r>
              <a:rPr lang="en-US" altLang="zh-CN" sz="2800" b="1" dirty="0" smtClean="0"/>
              <a:t>= </a:t>
            </a:r>
            <a:r>
              <a:rPr lang="zh-CN" altLang="en-US" sz="2800" b="1" dirty="0" smtClean="0"/>
              <a:t>指令 </a:t>
            </a:r>
            <a:r>
              <a:rPr lang="en-US" altLang="zh-CN" sz="2800" b="1" dirty="0" smtClean="0"/>
              <a:t>+ </a:t>
            </a:r>
            <a:r>
              <a:rPr lang="zh-CN" altLang="en-US" sz="2800" b="1" dirty="0" smtClean="0"/>
              <a:t>数据</a:t>
            </a:r>
            <a:endParaRPr lang="en-US" altLang="zh-CN" sz="2800" b="1" dirty="0" smtClean="0"/>
          </a:p>
          <a:p>
            <a:r>
              <a:rPr lang="zh-CN" altLang="en-US" sz="2800" b="1" dirty="0" smtClean="0"/>
              <a:t>软件安全：</a:t>
            </a:r>
            <a:endParaRPr lang="en-US" altLang="zh-CN" sz="2800" b="1" dirty="0" smtClean="0"/>
          </a:p>
          <a:p>
            <a:pPr lvl="1"/>
            <a:r>
              <a:rPr lang="zh-CN" altLang="en-US" sz="2500" b="1" dirty="0" smtClean="0"/>
              <a:t>直接控制指令：</a:t>
            </a:r>
            <a:endParaRPr lang="en-US" altLang="zh-CN" sz="2500" b="1" dirty="0" smtClean="0"/>
          </a:p>
          <a:p>
            <a:pPr lvl="2"/>
            <a:r>
              <a:rPr lang="zh-CN" altLang="en-US" sz="2200" b="1" dirty="0" smtClean="0"/>
              <a:t>恶意程序，如病毒、木马等。</a:t>
            </a:r>
            <a:endParaRPr lang="en-US" altLang="zh-CN" sz="2200" b="1" dirty="0" smtClean="0"/>
          </a:p>
          <a:p>
            <a:pPr lvl="2"/>
            <a:r>
              <a:rPr lang="zh-CN" altLang="en-US" sz="2200" b="1" dirty="0" smtClean="0"/>
              <a:t>注入可执行的代码和命令，如恶意脚本、</a:t>
            </a:r>
            <a:r>
              <a:rPr lang="en-US" altLang="zh-CN" sz="2200" b="1" dirty="0" smtClean="0"/>
              <a:t>SQL</a:t>
            </a:r>
            <a:r>
              <a:rPr lang="zh-CN" altLang="en-US" sz="2200" b="1" dirty="0" smtClean="0"/>
              <a:t>注入等。</a:t>
            </a:r>
            <a:endParaRPr lang="en-US" altLang="zh-CN" sz="2200" b="1" dirty="0" smtClean="0"/>
          </a:p>
          <a:p>
            <a:pPr lvl="1"/>
            <a:r>
              <a:rPr lang="zh-CN" altLang="en-US" sz="2500" b="1" dirty="0" smtClean="0"/>
              <a:t>只可以修改数据：</a:t>
            </a:r>
            <a:endParaRPr lang="en-US" altLang="zh-CN" sz="2500" b="1" dirty="0" smtClean="0"/>
          </a:p>
          <a:p>
            <a:pPr lvl="2"/>
            <a:r>
              <a:rPr lang="zh-CN" altLang="en-US" sz="2200" b="1" dirty="0" smtClean="0"/>
              <a:t>代码注入攻击：将数据当做指令运行。</a:t>
            </a:r>
            <a:endParaRPr lang="en-US" altLang="zh-CN" sz="2200" b="1" dirty="0" smtClean="0"/>
          </a:p>
          <a:p>
            <a:pPr lvl="2"/>
            <a:r>
              <a:rPr lang="zh-CN" altLang="en-US" sz="2200" b="1" dirty="0" smtClean="0"/>
              <a:t>代码复用攻击：复用系统已有代码，改变控制流。</a:t>
            </a:r>
            <a:endParaRPr lang="en-US" altLang="zh-CN" sz="2200" b="1" dirty="0" smtClean="0"/>
          </a:p>
          <a:p>
            <a:pPr lvl="2"/>
            <a:r>
              <a:rPr lang="zh-CN" altLang="en-US" sz="2200" b="1" dirty="0" smtClean="0"/>
              <a:t>非控制数据攻击：复用系统已有代码，不改变控制流。</a:t>
            </a:r>
            <a:endParaRPr lang="en-US" altLang="zh-CN" sz="2200" b="1"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基本的假设：攻击者总是可以控制数据。</a:t>
            </a:r>
            <a:endParaRPr lang="en-US" altLang="zh-CN" sz="2800" b="1" dirty="0" smtClean="0"/>
          </a:p>
          <a:p>
            <a:pPr lvl="1"/>
            <a:r>
              <a:rPr lang="zh-CN" altLang="en-US" sz="2500" b="1" dirty="0" smtClean="0"/>
              <a:t>系统必然需要输入数据。</a:t>
            </a:r>
            <a:endParaRPr lang="en-US" altLang="zh-CN" sz="2500" b="1" dirty="0" smtClean="0"/>
          </a:p>
          <a:p>
            <a:pPr lvl="1"/>
            <a:r>
              <a:rPr lang="zh-CN" altLang="en-US" sz="2500" b="1" dirty="0" smtClean="0"/>
              <a:t>软件漏洞是不可避免的，而内存漏洞属于软件漏洞的一种。</a:t>
            </a:r>
            <a:endParaRPr lang="en-US" altLang="zh-CN" sz="2500" b="1" dirty="0" smtClean="0"/>
          </a:p>
          <a:p>
            <a:pPr lvl="1"/>
            <a:r>
              <a:rPr lang="zh-CN" altLang="en-US" sz="2500" b="1" dirty="0" smtClean="0"/>
              <a:t>攻击者能够利用内存漏洞，修改或读取内存中的数据。</a:t>
            </a:r>
            <a:endParaRPr lang="en-US" altLang="zh-CN" sz="2500" b="1" dirty="0" smtClean="0"/>
          </a:p>
          <a:p>
            <a:r>
              <a:rPr lang="zh-CN" altLang="en-US" sz="2800" b="1" dirty="0" smtClean="0"/>
              <a:t>以上假设是符合实际情况的。</a:t>
            </a:r>
            <a:endParaRPr lang="en-US" altLang="zh-CN" sz="2800"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在内存漏洞存在的前提下，研究如何防御内存漏洞引发的各种攻击。</a:t>
            </a:r>
            <a:endParaRPr lang="en-US" altLang="zh-CN" sz="2800" b="1" dirty="0" smtClean="0"/>
          </a:p>
          <a:p>
            <a:pPr lvl="1"/>
            <a:r>
              <a:rPr lang="zh-CN" altLang="en-US" sz="2500" b="1" dirty="0" smtClean="0"/>
              <a:t>隔离，随机化，加密：通过种种方法，让攻击者无法访问需要的数据。</a:t>
            </a:r>
            <a:endParaRPr lang="en-US" altLang="zh-CN" sz="2500" b="1" dirty="0" smtClean="0"/>
          </a:p>
          <a:p>
            <a:pPr lvl="1"/>
            <a:r>
              <a:rPr lang="zh-CN" altLang="en-US" sz="2500" b="1" dirty="0" smtClean="0"/>
              <a:t>异常行为检测：根据攻击行为和正常行为的区别，判断是否发生攻击。</a:t>
            </a:r>
          </a:p>
          <a:p>
            <a:r>
              <a:rPr lang="zh-CN" altLang="en-US" sz="2800" b="1" dirty="0" smtClean="0"/>
              <a:t>安全研究的目标：增加攻击者发现漏洞和利用漏洞进行攻击的难度，让实施攻击的成本大于攻击得到的利益。</a:t>
            </a:r>
            <a:endParaRPr lang="en-US" altLang="zh-CN" sz="2800" b="1"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大部分安全问题都可以由软件自行解决。</a:t>
            </a:r>
            <a:endParaRPr lang="en-US" altLang="zh-CN" sz="2800" b="1" dirty="0" smtClean="0"/>
          </a:p>
          <a:p>
            <a:r>
              <a:rPr lang="zh-CN" altLang="en-US" sz="2800" b="1" dirty="0" smtClean="0"/>
              <a:t>还有一些安全</a:t>
            </a:r>
            <a:r>
              <a:rPr lang="zh-CN" altLang="en-US" sz="2800" b="1" dirty="0" smtClean="0"/>
              <a:t>问题主要由硬件来解决：</a:t>
            </a:r>
            <a:endParaRPr lang="en-US" altLang="zh-CN" sz="2800" b="1" dirty="0" smtClean="0"/>
          </a:p>
          <a:p>
            <a:pPr lvl="1"/>
            <a:r>
              <a:rPr lang="zh-CN" altLang="en-US" sz="2500" b="1" dirty="0" smtClean="0"/>
              <a:t>硬件漏洞</a:t>
            </a:r>
            <a:endParaRPr lang="en-US" altLang="zh-CN" sz="2500" b="1" dirty="0" smtClean="0"/>
          </a:p>
          <a:p>
            <a:pPr lvl="1"/>
            <a:r>
              <a:rPr lang="zh-CN" altLang="en-US" sz="2500" b="1" dirty="0" smtClean="0"/>
              <a:t>系统启动</a:t>
            </a:r>
            <a:r>
              <a:rPr lang="zh-CN" altLang="en-US" sz="2500" b="1" dirty="0" smtClean="0"/>
              <a:t>安全</a:t>
            </a:r>
            <a:endParaRPr lang="en-US" altLang="zh-CN" sz="2500" b="1" dirty="0" smtClean="0"/>
          </a:p>
          <a:p>
            <a:pPr lvl="1"/>
            <a:r>
              <a:rPr lang="zh-CN" altLang="en-US" sz="2500" b="1" dirty="0" smtClean="0"/>
              <a:t>软件实现性能损耗太高，需要底层硬件支持</a:t>
            </a:r>
            <a:endParaRPr lang="en-US" altLang="zh-CN" sz="2500" b="1" dirty="0" smtClean="0"/>
          </a:p>
          <a:p>
            <a:r>
              <a:rPr lang="zh-CN" altLang="en-US" sz="2800" b="1" dirty="0" smtClean="0"/>
              <a:t>本课程想要进行的研究：属于系统安全研究领域，需要用</a:t>
            </a:r>
            <a:r>
              <a:rPr lang="zh-CN" altLang="en-US" sz="2800" b="1" dirty="0" smtClean="0">
                <a:solidFill>
                  <a:srgbClr val="FF0000"/>
                </a:solidFill>
              </a:rPr>
              <a:t>软硬件结合方式解决</a:t>
            </a:r>
            <a:r>
              <a:rPr lang="zh-CN" altLang="en-US" sz="2800" b="1" dirty="0" smtClean="0">
                <a:solidFill>
                  <a:srgbClr val="FF0000"/>
                </a:solidFill>
              </a:rPr>
              <a:t>的常见</a:t>
            </a:r>
            <a:r>
              <a:rPr lang="zh-CN" altLang="en-US" sz="2800" b="1" dirty="0" smtClean="0">
                <a:solidFill>
                  <a:srgbClr val="FF0000"/>
                </a:solidFill>
              </a:rPr>
              <a:t>的</a:t>
            </a:r>
            <a:r>
              <a:rPr lang="zh-CN" altLang="en-US" sz="2800" b="1" dirty="0" smtClean="0"/>
              <a:t>安全问题：</a:t>
            </a:r>
            <a:endParaRPr lang="en-US" altLang="zh-CN" sz="2800" b="1" dirty="0" smtClean="0"/>
          </a:p>
          <a:p>
            <a:pPr lvl="1"/>
            <a:r>
              <a:rPr lang="zh-CN" altLang="en-US" sz="2500" b="1" dirty="0" smtClean="0"/>
              <a:t>由内存漏洞引发的运行时安全</a:t>
            </a:r>
            <a:endParaRPr lang="en-US" altLang="zh-CN" sz="2500"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作业：经典论文阅读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非控制数据攻击</a:t>
            </a:r>
            <a:endParaRPr lang="en-US" altLang="zh-CN" sz="2800" b="1" dirty="0" smtClean="0">
              <a:latin typeface="+mn-ea"/>
            </a:endParaRPr>
          </a:p>
          <a:p>
            <a:pPr lvl="1"/>
            <a:r>
              <a:rPr lang="en-US" altLang="zh-CN" sz="2500" b="1" dirty="0" smtClean="0">
                <a:solidFill>
                  <a:srgbClr val="FF0000"/>
                </a:solidFill>
                <a:latin typeface="+mn-ea"/>
              </a:rPr>
              <a:t>DOP</a:t>
            </a:r>
            <a:r>
              <a:rPr lang="zh-CN" altLang="en-US" sz="2500" b="1" dirty="0" smtClean="0">
                <a:solidFill>
                  <a:srgbClr val="FF0000"/>
                </a:solidFill>
                <a:latin typeface="+mn-ea"/>
              </a:rPr>
              <a:t>：</a:t>
            </a:r>
            <a:r>
              <a:rPr lang="en-US" altLang="zh-CN" sz="2500" b="1" dirty="0" smtClean="0">
                <a:latin typeface="+mn-ea"/>
              </a:rPr>
              <a:t>Data-Oriented Programming: On the Expressiveness of Non-Control Data Attacks</a:t>
            </a:r>
            <a:r>
              <a:rPr lang="zh-CN" altLang="en-US" sz="2500" b="1" dirty="0" smtClean="0">
                <a:latin typeface="+mn-ea"/>
              </a:rPr>
              <a:t>，</a:t>
            </a:r>
            <a:r>
              <a:rPr lang="en-US" altLang="zh-CN" sz="2500" b="1" dirty="0" smtClean="0">
                <a:latin typeface="+mn-ea"/>
              </a:rPr>
              <a:t>S&amp;P 2016</a:t>
            </a:r>
          </a:p>
          <a:p>
            <a:r>
              <a:rPr lang="zh-CN" altLang="en-US" sz="2800" b="1" dirty="0" smtClean="0">
                <a:latin typeface="+mn-ea"/>
              </a:rPr>
              <a:t>对非控制数据攻击的防御</a:t>
            </a:r>
            <a:endParaRPr lang="en-US" altLang="zh-CN" sz="2800" b="1" dirty="0" smtClean="0">
              <a:latin typeface="+mn-ea"/>
            </a:endParaRPr>
          </a:p>
          <a:p>
            <a:pPr lvl="1"/>
            <a:r>
              <a:rPr lang="en-US" altLang="zh-CN" sz="2500" b="1" dirty="0" smtClean="0">
                <a:solidFill>
                  <a:srgbClr val="FF0000"/>
                </a:solidFill>
                <a:latin typeface="+mn-ea"/>
              </a:rPr>
              <a:t>DFI</a:t>
            </a:r>
            <a:r>
              <a:rPr lang="zh-CN" altLang="en-US" sz="2500" b="1" dirty="0" smtClean="0">
                <a:solidFill>
                  <a:srgbClr val="FF0000"/>
                </a:solidFill>
                <a:latin typeface="+mn-ea"/>
              </a:rPr>
              <a:t>：</a:t>
            </a:r>
            <a:r>
              <a:rPr lang="en-US" altLang="zh-CN" sz="2500" b="1" dirty="0" smtClean="0">
                <a:latin typeface="+mn-ea"/>
              </a:rPr>
              <a:t>Securing software by enforcing data-flow integrity</a:t>
            </a:r>
            <a:r>
              <a:rPr lang="zh-CN" altLang="en-US" sz="2500" b="1" dirty="0" smtClean="0">
                <a:latin typeface="+mn-ea"/>
              </a:rPr>
              <a:t>，</a:t>
            </a:r>
            <a:r>
              <a:rPr lang="en-US" altLang="zh-CN" sz="2500" b="1" dirty="0" smtClean="0">
                <a:latin typeface="+mn-ea"/>
              </a:rPr>
              <a:t>OSDI 2006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非控制数据</a:t>
            </a:r>
            <a:r>
              <a:rPr lang="zh-CN" altLang="en-US" sz="4400" dirty="0" smtClean="0"/>
              <a:t>攻击样例</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攻击样例：</a:t>
            </a:r>
            <a:r>
              <a:rPr kumimoji="1" lang="zh-CN" altLang="en-US" sz="2800" b="1" dirty="0" smtClean="0"/>
              <a:t>利用整型溢出漏洞，篡改系统关键决策数据。</a:t>
            </a:r>
          </a:p>
        </p:txBody>
      </p:sp>
      <p:pic>
        <p:nvPicPr>
          <p:cNvPr id="5" name="图片 4"/>
          <p:cNvPicPr>
            <a:picLocks noChangeAspect="1"/>
          </p:cNvPicPr>
          <p:nvPr/>
        </p:nvPicPr>
        <p:blipFill>
          <a:blip r:embed="rId2"/>
          <a:stretch>
            <a:fillRect/>
          </a:stretch>
        </p:blipFill>
        <p:spPr>
          <a:xfrm>
            <a:off x="71406" y="2571744"/>
            <a:ext cx="8715436" cy="4145884"/>
          </a:xfrm>
          <a:prstGeom prst="rect">
            <a:avLst/>
          </a:prstGeom>
        </p:spPr>
      </p:pic>
      <p:grpSp>
        <p:nvGrpSpPr>
          <p:cNvPr id="4" name="Group 28"/>
          <p:cNvGrpSpPr/>
          <p:nvPr/>
        </p:nvGrpSpPr>
        <p:grpSpPr>
          <a:xfrm>
            <a:off x="7429520" y="142852"/>
            <a:ext cx="260741" cy="869279"/>
            <a:chOff x="7277100" y="1290394"/>
            <a:chExt cx="260741" cy="869279"/>
          </a:xfrm>
        </p:grpSpPr>
        <p:sp>
          <p:nvSpPr>
            <p:cNvPr id="9" name="Oval 17"/>
            <p:cNvSpPr/>
            <p:nvPr/>
          </p:nvSpPr>
          <p:spPr>
            <a:xfrm>
              <a:off x="7277100" y="1899998"/>
              <a:ext cx="260741" cy="259675"/>
            </a:xfrm>
            <a:prstGeom prst="ellipse">
              <a:avLst/>
            </a:prstGeom>
            <a:solidFill>
              <a:srgbClr val="FFFF00">
                <a:alpha val="44000"/>
              </a:srgbClr>
            </a:solidFill>
            <a:ln w="15875">
              <a:solidFill>
                <a:schemeClr val="tx1">
                  <a:alpha val="70000"/>
                </a:schemeClr>
              </a:solidFill>
            </a:ln>
          </p:spPr>
          <p:txBody>
            <a:bodyPr wrap="square" lIns="0" tIns="0" rIns="0" bIns="0" rtlCol="0" anchor="ctr" anchorCtr="0">
              <a:spAutoFit/>
            </a:bodyPr>
            <a:lstStyle/>
            <a:p>
              <a:pPr algn="ctr"/>
              <a:endParaRPr lang="en-US" sz="1200" dirty="0" smtClean="0">
                <a:solidFill>
                  <a:schemeClr val="tx1"/>
                </a:solidFill>
              </a:endParaRPr>
            </a:p>
          </p:txBody>
        </p:sp>
        <p:sp>
          <p:nvSpPr>
            <p:cNvPr id="10" name="Oval 18"/>
            <p:cNvSpPr/>
            <p:nvPr/>
          </p:nvSpPr>
          <p:spPr>
            <a:xfrm>
              <a:off x="7277100" y="1290394"/>
              <a:ext cx="260741" cy="259675"/>
            </a:xfrm>
            <a:prstGeom prst="ellipse">
              <a:avLst/>
            </a:prstGeom>
            <a:solidFill>
              <a:srgbClr val="FFFF00">
                <a:alpha val="44000"/>
              </a:srgbClr>
            </a:solidFill>
            <a:ln w="15875">
              <a:solidFill>
                <a:schemeClr val="tx1">
                  <a:alpha val="70000"/>
                </a:schemeClr>
              </a:solidFill>
            </a:ln>
          </p:spPr>
          <p:txBody>
            <a:bodyPr wrap="square" lIns="0" tIns="0" rIns="0" bIns="0" rtlCol="0" anchor="ctr" anchorCtr="0">
              <a:spAutoFit/>
            </a:bodyPr>
            <a:lstStyle/>
            <a:p>
              <a:pPr algn="ctr"/>
              <a:endParaRPr lang="en-US" sz="1200" dirty="0" smtClean="0">
                <a:solidFill>
                  <a:schemeClr val="tx1"/>
                </a:solidFill>
              </a:endParaRPr>
            </a:p>
          </p:txBody>
        </p:sp>
        <p:cxnSp>
          <p:nvCxnSpPr>
            <p:cNvPr id="11" name="Straight Arrow Connector 19"/>
            <p:cNvCxnSpPr/>
            <p:nvPr/>
          </p:nvCxnSpPr>
          <p:spPr>
            <a:xfrm>
              <a:off x="7407471" y="1550069"/>
              <a:ext cx="0" cy="349929"/>
            </a:xfrm>
            <a:prstGeom prst="straightConnector1">
              <a:avLst/>
            </a:prstGeom>
            <a:ln w="22225">
              <a:solidFill>
                <a:schemeClr val="tx1"/>
              </a:solidFill>
              <a:headEnd w="sm" len="sm"/>
              <a:tailEnd type="arrow"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20"/>
          <p:cNvCxnSpPr/>
          <p:nvPr/>
        </p:nvCxnSpPr>
        <p:spPr>
          <a:xfrm flipH="1">
            <a:off x="8412798" y="662205"/>
            <a:ext cx="1043" cy="318851"/>
          </a:xfrm>
          <a:prstGeom prst="straightConnector1">
            <a:avLst/>
          </a:prstGeom>
          <a:ln w="22225">
            <a:solidFill>
              <a:schemeClr val="tx1"/>
            </a:solidFill>
            <a:headEnd w="sm" len="sm"/>
            <a:tailEnd type="arrow" w="sm" len="med"/>
          </a:ln>
        </p:spPr>
        <p:style>
          <a:lnRef idx="1">
            <a:schemeClr val="accent1"/>
          </a:lnRef>
          <a:fillRef idx="0">
            <a:schemeClr val="accent1"/>
          </a:fillRef>
          <a:effectRef idx="0">
            <a:schemeClr val="accent1"/>
          </a:effectRef>
          <a:fontRef idx="minor">
            <a:schemeClr val="tx1"/>
          </a:fontRef>
        </p:style>
      </p:cxnSp>
      <p:sp>
        <p:nvSpPr>
          <p:cNvPr id="13" name="Oval 22"/>
          <p:cNvSpPr/>
          <p:nvPr/>
        </p:nvSpPr>
        <p:spPr>
          <a:xfrm>
            <a:off x="8207536" y="402530"/>
            <a:ext cx="412609" cy="259675"/>
          </a:xfrm>
          <a:prstGeom prst="ellipse">
            <a:avLst/>
          </a:prstGeom>
          <a:solidFill>
            <a:schemeClr val="tx2">
              <a:lumMod val="40000"/>
              <a:lumOff val="60000"/>
              <a:alpha val="44000"/>
            </a:schemeClr>
          </a:solidFill>
          <a:ln w="15875">
            <a:solidFill>
              <a:schemeClr val="tx1"/>
            </a:solidFill>
          </a:ln>
        </p:spPr>
        <p:txBody>
          <a:bodyPr wrap="square" lIns="0" tIns="0" rIns="0" bIns="0" rtlCol="0">
            <a:spAutoFit/>
          </a:bodyPr>
          <a:lstStyle/>
          <a:p>
            <a:pPr algn="ctr"/>
            <a:endParaRPr lang="en-US" sz="1200" dirty="0" smtClean="0">
              <a:solidFill>
                <a:schemeClr val="tx1"/>
              </a:solidFill>
            </a:endParaRPr>
          </a:p>
        </p:txBody>
      </p:sp>
      <p:sp>
        <p:nvSpPr>
          <p:cNvPr id="14" name="Oval 23"/>
          <p:cNvSpPr/>
          <p:nvPr/>
        </p:nvSpPr>
        <p:spPr>
          <a:xfrm>
            <a:off x="8237059" y="981056"/>
            <a:ext cx="351477" cy="259675"/>
          </a:xfrm>
          <a:prstGeom prst="ellipse">
            <a:avLst/>
          </a:prstGeom>
          <a:solidFill>
            <a:schemeClr val="tx2">
              <a:lumMod val="40000"/>
              <a:lumOff val="60000"/>
              <a:alpha val="44000"/>
            </a:schemeClr>
          </a:solidFill>
          <a:ln w="15875">
            <a:solidFill>
              <a:schemeClr val="tx1"/>
            </a:solidFill>
          </a:ln>
        </p:spPr>
        <p:txBody>
          <a:bodyPr wrap="square" lIns="0" tIns="0" rIns="0" bIns="0" rtlCol="0">
            <a:spAutoFit/>
          </a:bodyPr>
          <a:lstStyle/>
          <a:p>
            <a:pPr algn="ctr"/>
            <a:endParaRPr lang="en-US" sz="1200" dirty="0" smtClean="0">
              <a:solidFill>
                <a:schemeClr val="tx1"/>
              </a:solidFill>
            </a:endParaRPr>
          </a:p>
        </p:txBody>
      </p:sp>
      <p:grpSp>
        <p:nvGrpSpPr>
          <p:cNvPr id="6" name="Group 24"/>
          <p:cNvGrpSpPr/>
          <p:nvPr/>
        </p:nvGrpSpPr>
        <p:grpSpPr>
          <a:xfrm>
            <a:off x="8142043" y="1545531"/>
            <a:ext cx="544777" cy="259677"/>
            <a:chOff x="5867400" y="4324350"/>
            <a:chExt cx="1580954" cy="259677"/>
          </a:xfrm>
        </p:grpSpPr>
        <p:sp>
          <p:nvSpPr>
            <p:cNvPr id="16" name="Oval 25"/>
            <p:cNvSpPr/>
            <p:nvPr/>
          </p:nvSpPr>
          <p:spPr>
            <a:xfrm>
              <a:off x="5867400" y="4324352"/>
              <a:ext cx="1580954" cy="259675"/>
            </a:xfrm>
            <a:prstGeom prst="ellipse">
              <a:avLst/>
            </a:prstGeom>
            <a:solidFill>
              <a:schemeClr val="bg1"/>
            </a:solidFill>
            <a:ln w="15875">
              <a:solidFill>
                <a:schemeClr val="tx1"/>
              </a:solidFill>
            </a:ln>
          </p:spPr>
          <p:txBody>
            <a:bodyPr wrap="square" lIns="0" tIns="0" rIns="0" bIns="0" rtlCol="0">
              <a:spAutoFit/>
            </a:bodyPr>
            <a:lstStyle/>
            <a:p>
              <a:pPr algn="ctr"/>
              <a:endParaRPr lang="en-US" sz="1200" dirty="0" smtClean="0">
                <a:solidFill>
                  <a:schemeClr val="tx1"/>
                </a:solidFill>
              </a:endParaRPr>
            </a:p>
          </p:txBody>
        </p:sp>
        <p:sp>
          <p:nvSpPr>
            <p:cNvPr id="17" name="Oval 26"/>
            <p:cNvSpPr/>
            <p:nvPr/>
          </p:nvSpPr>
          <p:spPr>
            <a:xfrm>
              <a:off x="5867400" y="4324350"/>
              <a:ext cx="1580954" cy="259675"/>
            </a:xfrm>
            <a:prstGeom prst="ellipse">
              <a:avLst/>
            </a:prstGeom>
            <a:solidFill>
              <a:srgbClr val="FFFF00">
                <a:alpha val="44000"/>
              </a:srgbClr>
            </a:solidFill>
            <a:ln w="15875">
              <a:solidFill>
                <a:schemeClr val="tx1"/>
              </a:solidFill>
            </a:ln>
          </p:spPr>
          <p:txBody>
            <a:bodyPr wrap="square" lIns="0" tIns="0" rIns="0" bIns="0" rtlCol="0">
              <a:spAutoFit/>
            </a:bodyPr>
            <a:lstStyle/>
            <a:p>
              <a:pPr algn="ctr"/>
              <a:endParaRPr lang="en-US" sz="1200" dirty="0" smtClean="0">
                <a:solidFill>
                  <a:schemeClr val="tx1"/>
                </a:solidFill>
              </a:endParaRPr>
            </a:p>
          </p:txBody>
        </p:sp>
      </p:grpSp>
      <p:cxnSp>
        <p:nvCxnSpPr>
          <p:cNvPr id="18" name="Curved Connector 27"/>
          <p:cNvCxnSpPr/>
          <p:nvPr/>
        </p:nvCxnSpPr>
        <p:spPr>
          <a:xfrm rot="16200000" flipH="1">
            <a:off x="7720461" y="851560"/>
            <a:ext cx="533400" cy="854541"/>
          </a:xfrm>
          <a:prstGeom prst="curvedConnector3">
            <a:avLst>
              <a:gd name="adj1" fmla="val 50000"/>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21"/>
          <p:cNvCxnSpPr/>
          <p:nvPr/>
        </p:nvCxnSpPr>
        <p:spPr>
          <a:xfrm>
            <a:off x="8411163" y="1251650"/>
            <a:ext cx="1634" cy="304800"/>
          </a:xfrm>
          <a:prstGeom prst="straightConnector1">
            <a:avLst/>
          </a:prstGeom>
          <a:ln w="22225">
            <a:solidFill>
              <a:schemeClr val="tx1"/>
            </a:solidFill>
            <a:headEnd w="sm" len="sm"/>
            <a:tailEnd type="arrow"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088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par>
                                <p:cTn id="18" presetID="1"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11218</TotalTime>
  <Words>5327</Words>
  <Application>Microsoft Office PowerPoint</Application>
  <PresentationFormat>全屏显示(4:3)</PresentationFormat>
  <Paragraphs>561</Paragraphs>
  <Slides>85</Slides>
  <Notes>14</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凸显</vt:lpstr>
      <vt:lpstr>非控制数据攻击及防御介绍</vt:lpstr>
      <vt:lpstr>主要内容</vt:lpstr>
      <vt:lpstr>研究背景</vt:lpstr>
      <vt:lpstr>攻击方法分类</vt:lpstr>
      <vt:lpstr>控制流相关数据</vt:lpstr>
      <vt:lpstr>控制流劫持攻击</vt:lpstr>
      <vt:lpstr>非控制数据攻击</vt:lpstr>
      <vt:lpstr>控制流无关的关键数据</vt:lpstr>
      <vt:lpstr>非控制数据攻击样例</vt:lpstr>
      <vt:lpstr>非控制数据防御样例</vt:lpstr>
      <vt:lpstr>非控制数据攻击的分析</vt:lpstr>
      <vt:lpstr>非控制数据攻击的分析</vt:lpstr>
      <vt:lpstr>非控制数据攻击的发展</vt:lpstr>
      <vt:lpstr>攻防发展脉络</vt:lpstr>
      <vt:lpstr>主要内容</vt:lpstr>
      <vt:lpstr>理想情况下的细粒度CFI</vt:lpstr>
      <vt:lpstr>细粒度CFI的缺陷</vt:lpstr>
      <vt:lpstr>CFB简介</vt:lpstr>
      <vt:lpstr>对非控制数据攻击的定义</vt:lpstr>
      <vt:lpstr>CFB攻击原理</vt:lpstr>
      <vt:lpstr>CFB攻击原理</vt:lpstr>
      <vt:lpstr>CFB的配件</vt:lpstr>
      <vt:lpstr>CFB攻击的基本过程</vt:lpstr>
      <vt:lpstr>CFB的调度配件</vt:lpstr>
      <vt:lpstr>CFB的调度配件</vt:lpstr>
      <vt:lpstr>CFB的调度配件</vt:lpstr>
      <vt:lpstr>CFB的功能配件</vt:lpstr>
      <vt:lpstr>CFB的功能配件</vt:lpstr>
      <vt:lpstr>CFB的功能配件</vt:lpstr>
      <vt:lpstr>CFB的功能配件</vt:lpstr>
      <vt:lpstr>图灵完备的攻击</vt:lpstr>
      <vt:lpstr>CFB攻击分析</vt:lpstr>
      <vt:lpstr>对CFB攻击的防御</vt:lpstr>
      <vt:lpstr>对CFB攻击的防御</vt:lpstr>
      <vt:lpstr>小结</vt:lpstr>
      <vt:lpstr>主要内容</vt:lpstr>
      <vt:lpstr>DOP简介</vt:lpstr>
      <vt:lpstr>DOP原理</vt:lpstr>
      <vt:lpstr>DOP的配件</vt:lpstr>
      <vt:lpstr>DOP配件的特点</vt:lpstr>
      <vt:lpstr>DOP配件的分类</vt:lpstr>
      <vt:lpstr>DOP的功能配件</vt:lpstr>
      <vt:lpstr>DOP功能配件的寻找方法</vt:lpstr>
      <vt:lpstr>DOP的调度配件</vt:lpstr>
      <vt:lpstr>DOP的调度配件</vt:lpstr>
      <vt:lpstr>DOP调度配件的寻找方法</vt:lpstr>
      <vt:lpstr>DOP攻击过程</vt:lpstr>
      <vt:lpstr>图灵完备的攻击</vt:lpstr>
      <vt:lpstr>图灵完备的攻击</vt:lpstr>
      <vt:lpstr>DOP和代码复用攻击的对比</vt:lpstr>
      <vt:lpstr>DOP攻击分析</vt:lpstr>
      <vt:lpstr>小结</vt:lpstr>
      <vt:lpstr>主要内容</vt:lpstr>
      <vt:lpstr>对非控制数据攻击的防御</vt:lpstr>
      <vt:lpstr>保护控制流无关的关键数据</vt:lpstr>
      <vt:lpstr>对非控制数据攻击防御的发展</vt:lpstr>
      <vt:lpstr>攻防发展脉络</vt:lpstr>
      <vt:lpstr>主要内容</vt:lpstr>
      <vt:lpstr>DSR原理</vt:lpstr>
      <vt:lpstr>DSR原理</vt:lpstr>
      <vt:lpstr>掩码分配机制</vt:lpstr>
      <vt:lpstr>掩码分配机制</vt:lpstr>
      <vt:lpstr>掩码分配机制</vt:lpstr>
      <vt:lpstr>DSR实现过程</vt:lpstr>
      <vt:lpstr>DSR实现过程</vt:lpstr>
      <vt:lpstr>对特殊情况的处理</vt:lpstr>
      <vt:lpstr>DSR分析</vt:lpstr>
      <vt:lpstr>小结</vt:lpstr>
      <vt:lpstr>主要内容</vt:lpstr>
      <vt:lpstr>DFI的原理</vt:lpstr>
      <vt:lpstr>DFI的实现</vt:lpstr>
      <vt:lpstr>控制流图DFG</vt:lpstr>
      <vt:lpstr>DFI的动态监控</vt:lpstr>
      <vt:lpstr>DFI分析</vt:lpstr>
      <vt:lpstr>DFI分析</vt:lpstr>
      <vt:lpstr>小结</vt:lpstr>
      <vt:lpstr>主要内容</vt:lpstr>
      <vt:lpstr>总结</vt:lpstr>
      <vt:lpstr>总结</vt:lpstr>
      <vt:lpstr>总结</vt:lpstr>
      <vt:lpstr>总结</vt:lpstr>
      <vt:lpstr>总结</vt:lpstr>
      <vt:lpstr>总结</vt:lpstr>
      <vt:lpstr>总结</vt:lpstr>
      <vt:lpstr>作业：经典论文阅读</vt:lpstr>
    </vt:vector>
  </TitlesOfParts>
  <Company>iie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chenliwei</dc:creator>
  <cp:lastModifiedBy>unknown</cp:lastModifiedBy>
  <cp:revision>330</cp:revision>
  <dcterms:created xsi:type="dcterms:W3CDTF">2016-12-26T02:59:20Z</dcterms:created>
  <dcterms:modified xsi:type="dcterms:W3CDTF">2018-04-12T08:31:39Z</dcterms:modified>
</cp:coreProperties>
</file>