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1" r:id="rId2"/>
    <p:sldId id="265" r:id="rId3"/>
    <p:sldId id="264" r:id="rId4"/>
    <p:sldId id="262" r:id="rId5"/>
    <p:sldId id="263" r:id="rId6"/>
    <p:sldId id="274" r:id="rId7"/>
    <p:sldId id="275" r:id="rId8"/>
    <p:sldId id="260" r:id="rId9"/>
    <p:sldId id="283" r:id="rId10"/>
    <p:sldId id="284" r:id="rId11"/>
    <p:sldId id="285" r:id="rId12"/>
    <p:sldId id="276" r:id="rId13"/>
    <p:sldId id="286" r:id="rId14"/>
    <p:sldId id="27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7" r:id="rId23"/>
    <p:sldId id="295" r:id="rId24"/>
    <p:sldId id="296" r:id="rId25"/>
    <p:sldId id="298" r:id="rId26"/>
    <p:sldId id="278" r:id="rId27"/>
    <p:sldId id="259" r:id="rId28"/>
    <p:sldId id="299" r:id="rId29"/>
    <p:sldId id="300" r:id="rId30"/>
    <p:sldId id="301" r:id="rId31"/>
    <p:sldId id="302" r:id="rId32"/>
    <p:sldId id="303" r:id="rId33"/>
    <p:sldId id="320" r:id="rId34"/>
    <p:sldId id="321" r:id="rId35"/>
    <p:sldId id="26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0"/>
    <a:srgbClr val="A6A6A6"/>
    <a:srgbClr val="FFFFFF"/>
    <a:srgbClr val="FFC000"/>
    <a:srgbClr val="1F4E79"/>
    <a:srgbClr val="000000"/>
    <a:srgbClr val="44546A"/>
    <a:srgbClr val="A5A5A5"/>
    <a:srgbClr val="46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9425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>
        <p:guide orient="horz" pos="21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A93B-4720-4759-A22F-6AFCEC6B9FC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FDF2D-E0CD-49D9-B354-8EC7B68E88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D8783-B0F2-4206-ABE6-C44BEEC2DF4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形式化的本质是通过一系列严格的推导，能够推导出来就认为是正确的，属性其实是一组状态机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48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先介绍信息流</a:t>
            </a:r>
            <a:r>
              <a:rPr lang="en-US" altLang="zh-CN" dirty="0"/>
              <a:t>,</a:t>
            </a:r>
            <a:r>
              <a:rPr lang="zh-CN" altLang="en-US" dirty="0"/>
              <a:t>信息流指的是在电路中通过的信息，比如说时钟信号之类的，不同的信息流有不同的安全级别，有些信息安全级别就比较高，比如秘钥信息，有些就比较低了，比如时钟信号和重置信号，信息流只能从低级别流向高级别。 安全级别由开发人员事先配置完毕。  这里的形式化模型是自动生成的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22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刚才介绍的是基于原始设计的，还有一些事基于芯片的，这里分两类方法，破坏性检测和非破坏性检测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1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53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刚才介绍的是基于原始设计的，还有一些事基于芯片的，这里分两类方法，破坏性检测和非破坏性检测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功能测试或者说是逻辑测试，就是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9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5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网表混淆了之后，虽然可以在一定程度上防止硬件木马的插入，但是后期进行木马检测的时候也会十分困难。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而且通过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进行状态切换，容易遭受侧信道攻击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主要是用于防御硬件木马的，但是它也可以辅助木马检测机制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ATPG </a:t>
            </a:r>
            <a:r>
              <a:rPr lang="zh-CN" altLang="en-US" dirty="0"/>
              <a:t>类似，其实是</a:t>
            </a:r>
            <a:r>
              <a:rPr lang="en-US" altLang="zh-CN" dirty="0"/>
              <a:t>DFT</a:t>
            </a:r>
            <a:r>
              <a:rPr lang="zh-CN" altLang="en-US" dirty="0"/>
              <a:t>保护技术中的一种。</a:t>
            </a:r>
            <a:endParaRPr lang="en-US" altLang="zh-CN" dirty="0"/>
          </a:p>
          <a:p>
            <a:r>
              <a:rPr lang="zh-CN" altLang="en-US" dirty="0"/>
              <a:t>所谓的重要节点其实就是最可疑，最有可能被插入硬件木马的那些点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Checker</a:t>
            </a:r>
            <a:r>
              <a:rPr lang="zh-CN" altLang="en-US" dirty="0"/>
              <a:t>设计进去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跟</a:t>
            </a:r>
            <a:r>
              <a:rPr lang="en-US" altLang="zh-CN" dirty="0"/>
              <a:t>ATPG</a:t>
            </a:r>
            <a:r>
              <a:rPr lang="zh-CN" altLang="en-US" dirty="0"/>
              <a:t>技术一样检测不出来这是电路的问题还是硬件木马。因为是直接嵌入在电路中的，因此接受信号的能力比较强，可以检测小型木马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功能设计或者逻辑设计只能测出那些改变电路功能的硬件木马，对于信息泄露型的木马则无法检测到</a:t>
            </a:r>
            <a:endParaRPr lang="en-US" altLang="zh-CN" dirty="0"/>
          </a:p>
          <a:p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利用热学图片来检查硬件木马，由于插入硬件木马将会增大温度，因此它将热图像拍下来然后比较测试芯片和黄金芯片，最终得到温差矩阵，如果没有硬件木马存在则温差几乎为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，如果存在则基本大于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通过测试电流和频率，选择相同频率下工作的待测芯片和黄金芯片进行对比，如果不匹配度超出了阈值，则认为存在硬件木马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侧信道分析十分依赖黄金芯片，这使得它的使用范围受限，而且小的硬件木马对温度，电流的影响十分的小，侧信道分析不一定可能分析和判断是否存在硬件木马，因此侧信道分析更适用于检测大的硬件木马。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4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67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2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39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48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我们要把新的指令添加到</a:t>
            </a:r>
            <a:r>
              <a:rPr lang="en-US" altLang="zh-CN" dirty="0" err="1"/>
              <a:t>translate.c</a:t>
            </a:r>
            <a:r>
              <a:rPr lang="zh-CN" altLang="en-US" dirty="0"/>
              <a:t>文件中，我们先看一下</a:t>
            </a:r>
            <a:r>
              <a:rPr lang="en-US" altLang="zh-CN" dirty="0"/>
              <a:t>mov</a:t>
            </a:r>
            <a:r>
              <a:rPr lang="zh-CN" altLang="en-US" dirty="0"/>
              <a:t>是操作码和操作数分别是什么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66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4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26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7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9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硬件木马的危害性极大，如果被植入在军事或者其他保密要求极高的地方，后果不堪设想，于是很多研究人员开始寻找检测硬件木马的好方法。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5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我们从芯片设计的流程顺序上来考虑检测方法。  首先是从原设计（也就是一些</a:t>
            </a:r>
            <a:r>
              <a:rPr lang="en-US" altLang="zh-CN" dirty="0" err="1"/>
              <a:t>verilog</a:t>
            </a:r>
            <a:r>
              <a:rPr lang="zh-CN" altLang="en-US" dirty="0"/>
              <a:t>代码之类的）上考虑，除了正常的黑盒白盒检查之外，还有形式化验证和门级信息流验证的方式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4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FDF2D-E0CD-49D9-B354-8EC7B68E88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AC51-7C9B-4379-9E6C-71C5B19568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-14068" y="13252"/>
            <a:ext cx="12192000" cy="6858000"/>
          </a:xfrm>
          <a:prstGeom prst="rect">
            <a:avLst/>
          </a:prstGeom>
          <a:solidFill>
            <a:srgbClr val="444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41904" y="2035650"/>
            <a:ext cx="110027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Hardware Trojan Detection</a:t>
            </a:r>
            <a:endParaRPr lang="zh-CN" altLang="en-US" sz="6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65407" y="343708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木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马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术</a:t>
            </a:r>
            <a:endParaRPr 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00198" y="4114800"/>
            <a:ext cx="5563048" cy="335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3400198" y="4557959"/>
            <a:ext cx="284859" cy="2848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685057" y="45157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王立敏</a:t>
            </a:r>
            <a:endParaRPr 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984621" y="4600195"/>
            <a:ext cx="284859" cy="2848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269480" y="455795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 / 6 </a:t>
            </a:r>
            <a:endParaRPr 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378" y="382360"/>
            <a:ext cx="5028941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形式化验证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属性检验</a:t>
            </a:r>
          </a:p>
        </p:txBody>
      </p:sp>
      <p:sp>
        <p:nvSpPr>
          <p:cNvPr id="3" name="矩形 2"/>
          <p:cNvSpPr/>
          <p:nvPr/>
        </p:nvSpPr>
        <p:spPr>
          <a:xfrm>
            <a:off x="5312252" y="1747701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 |= p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6710" y="303331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芯片的有限迁移模型</a:t>
            </a:r>
          </a:p>
        </p:txBody>
      </p:sp>
      <p:sp>
        <p:nvSpPr>
          <p:cNvPr id="18" name="箭头: 右 17"/>
          <p:cNvSpPr/>
          <p:nvPr/>
        </p:nvSpPr>
        <p:spPr>
          <a:xfrm rot="2525243">
            <a:off x="5869195" y="2445253"/>
            <a:ext cx="791234" cy="1656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 rot="8321271">
            <a:off x="4678884" y="2427072"/>
            <a:ext cx="791234" cy="1656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5939" y="3033314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满足命题时序逻辑（</a:t>
            </a:r>
            <a:r>
              <a:rPr lang="en-US" altLang="zh-CN" dirty="0"/>
              <a:t>PTL</a:t>
            </a:r>
            <a:r>
              <a:rPr lang="zh-CN" altLang="en-US" dirty="0"/>
              <a:t>）的一种属性</a:t>
            </a:r>
          </a:p>
        </p:txBody>
      </p:sp>
      <p:sp>
        <p:nvSpPr>
          <p:cNvPr id="21" name="箭头: 右 20"/>
          <p:cNvSpPr/>
          <p:nvPr/>
        </p:nvSpPr>
        <p:spPr>
          <a:xfrm rot="5400000">
            <a:off x="5269860" y="3898356"/>
            <a:ext cx="791234" cy="1656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71901" y="3751268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pk</a:t>
            </a:r>
            <a:r>
              <a:rPr lang="zh-CN" altLang="en-US" dirty="0"/>
              <a:t>是硬件木马的属性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68177" y="37512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模型检测工具</a:t>
            </a:r>
          </a:p>
        </p:txBody>
      </p:sp>
      <p:sp>
        <p:nvSpPr>
          <p:cNvPr id="24" name="矩形 23"/>
          <p:cNvSpPr/>
          <p:nvPr/>
        </p:nvSpPr>
        <p:spPr>
          <a:xfrm>
            <a:off x="8509865" y="3585984"/>
            <a:ext cx="2474979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 dirty="0">
                <a:latin typeface="微软雅黑" pitchFamily="34" charset="-122"/>
              </a:rPr>
              <a:t>Hardware Trojan detection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latin typeface="微软雅黑" pitchFamily="34" charset="-122"/>
              </a:rPr>
              <a:t>by specifying malicious circuit properties</a:t>
            </a:r>
            <a:endParaRPr lang="zh-CN" altLang="zh-CN" sz="1400" dirty="0">
              <a:latin typeface="微软雅黑" pitchFamily="34" charset="-122"/>
            </a:endParaRPr>
          </a:p>
        </p:txBody>
      </p:sp>
      <p:sp>
        <p:nvSpPr>
          <p:cNvPr id="25" name="箭头: 右 24"/>
          <p:cNvSpPr/>
          <p:nvPr/>
        </p:nvSpPr>
        <p:spPr>
          <a:xfrm rot="10800000">
            <a:off x="7537837" y="3853123"/>
            <a:ext cx="791234" cy="1656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49547" y="4725406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 |= </a:t>
            </a:r>
            <a:r>
              <a:rPr lang="en-US" altLang="zh-CN" dirty="0"/>
              <a:t>¬pk  (∀k) </a:t>
            </a:r>
            <a:endParaRPr lang="zh-CN" altLang="en-US" dirty="0"/>
          </a:p>
        </p:txBody>
      </p:sp>
      <p:sp>
        <p:nvSpPr>
          <p:cNvPr id="27" name="箭头: 右 26"/>
          <p:cNvSpPr/>
          <p:nvPr/>
        </p:nvSpPr>
        <p:spPr>
          <a:xfrm rot="5400000">
            <a:off x="5269860" y="5532591"/>
            <a:ext cx="791234" cy="1656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56138" y="620469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不存在硬件木马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2385" y="264390"/>
            <a:ext cx="4139275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形式化证明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2200917" y="2293171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矩形 15"/>
          <p:cNvSpPr/>
          <p:nvPr/>
        </p:nvSpPr>
        <p:spPr>
          <a:xfrm>
            <a:off x="2586183" y="2225839"/>
            <a:ext cx="7642698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优点：通过严格的逻辑推导证明来检查是否存在硬件木马，可以保证绝对安全。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86183" y="3037974"/>
            <a:ext cx="7342908" cy="706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缺点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：必须获取所有的源设计（比如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verilog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代码），包括我们所使用的第三方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IP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核，但是很多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IP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核是别的公司开发的商用产品，并不公开设计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86183" y="4114308"/>
            <a:ext cx="7342908" cy="706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缺点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：形式化模型建立十分复杂，并且验证过程中产生的状态机的规模会十分大，因此暂不适用大规模的集成电路，只能用在一些小模块中进行验证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0917" y="3129089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矩形 12"/>
          <p:cNvSpPr/>
          <p:nvPr/>
        </p:nvSpPr>
        <p:spPr>
          <a:xfrm>
            <a:off x="2200917" y="4176628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479" y="459331"/>
            <a:ext cx="4272323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门级信息流分析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6596" y="1788634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●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形式化的建模过于繁琐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17" y="1398187"/>
            <a:ext cx="7009904" cy="272259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866889" y="41197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门级信息流的检验流程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79" y="3429000"/>
            <a:ext cx="5755117" cy="307983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52406" y="591805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门级信息流标签设置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1586" y="2921036"/>
            <a:ext cx="3323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●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只能从低级别流向高级别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23FD8-DDA5-4A97-AB49-56867CDAC6C9}"/>
              </a:ext>
            </a:extLst>
          </p:cNvPr>
          <p:cNvSpPr txBox="1"/>
          <p:nvPr/>
        </p:nvSpPr>
        <p:spPr>
          <a:xfrm>
            <a:off x="1032565" y="2201612"/>
            <a:ext cx="3107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●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秘钥的安全级别较高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时钟信号安全级别较低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2385" y="264390"/>
            <a:ext cx="4139275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门级信息流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6" name="矩形 15"/>
          <p:cNvSpPr/>
          <p:nvPr/>
        </p:nvSpPr>
        <p:spPr>
          <a:xfrm>
            <a:off x="2586183" y="2209833"/>
            <a:ext cx="5673397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优点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：同样可以保证绝对安全。也可以检查第三方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IP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核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86183" y="3053472"/>
            <a:ext cx="5193966" cy="706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优点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：不需要复杂的形式化建模，只要事先设定安全标签是高级别还是低级别就可以了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86183" y="4083309"/>
            <a:ext cx="7404900" cy="706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缺点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：形式化方法验证过程中产生的状态机的规模会十分大，门级信息流方法也用到了形式化，因此它也只能用在一些小模块中进行验证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0917" y="2293171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矩形 9"/>
          <p:cNvSpPr/>
          <p:nvPr/>
        </p:nvSpPr>
        <p:spPr>
          <a:xfrm>
            <a:off x="2200917" y="3129089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2200917" y="4176628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7110" y="483834"/>
            <a:ext cx="3708066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检测技术分类</a:t>
            </a:r>
          </a:p>
        </p:txBody>
      </p:sp>
      <p:sp>
        <p:nvSpPr>
          <p:cNvPr id="3" name="矩形 2"/>
          <p:cNvSpPr/>
          <p:nvPr/>
        </p:nvSpPr>
        <p:spPr>
          <a:xfrm>
            <a:off x="4575132" y="1767840"/>
            <a:ext cx="3129280" cy="3647440"/>
          </a:xfrm>
          <a:prstGeom prst="rect">
            <a:avLst/>
          </a:prstGeom>
          <a:solidFill>
            <a:srgbClr val="46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15865" y="2771334"/>
            <a:ext cx="2049976" cy="2643945"/>
          </a:xfrm>
          <a:prstGeom prst="rect">
            <a:avLst/>
          </a:prstGeom>
          <a:solidFill>
            <a:srgbClr val="46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25932" y="4246880"/>
            <a:ext cx="3027680" cy="11304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31623" y="4557896"/>
            <a:ext cx="1983418" cy="8194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644378" y="189992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</a:rPr>
              <a:t>破坏性检测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131623" y="2770197"/>
            <a:ext cx="203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</a:rPr>
              <a:t>非破坏性检测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56494" y="29155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kern="0" dirty="0">
                <a:solidFill>
                  <a:sysClr val="window" lastClr="FFFFFF"/>
                </a:solidFill>
              </a:rPr>
              <a:t>特点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258874" y="3242413"/>
            <a:ext cx="86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kern="0" dirty="0">
                <a:solidFill>
                  <a:sysClr val="window" lastClr="FFFFFF"/>
                </a:solidFill>
              </a:rPr>
              <a:t>特点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747258" y="3441862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kern="0" dirty="0">
                <a:solidFill>
                  <a:srgbClr val="FFFFFF"/>
                </a:solidFill>
              </a:rPr>
              <a:t>将对芯片进行不可逆的伤害</a:t>
            </a:r>
            <a:endParaRPr lang="en-US" altLang="zh-CN" sz="1200" kern="0" dirty="0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58874" y="3618912"/>
            <a:ext cx="137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kern="0" dirty="0">
                <a:solidFill>
                  <a:srgbClr val="FFFFFF"/>
                </a:solidFill>
              </a:rPr>
              <a:t>芯片在检测后可以继续正常运行</a:t>
            </a:r>
            <a:endParaRPr lang="en-US" altLang="zh-CN" sz="1200" kern="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5057" y="4439050"/>
            <a:ext cx="222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kern="0" dirty="0"/>
              <a:t>常见的又逆向工程，伸入探测棒等方法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695935" y="4642274"/>
            <a:ext cx="145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kern="0" dirty="0"/>
              <a:t>常见的有声光电的侧信道分析，在线检测技术等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378" y="382360"/>
            <a:ext cx="2579552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逆向工程</a:t>
            </a:r>
          </a:p>
        </p:txBody>
      </p:sp>
      <p:pic>
        <p:nvPicPr>
          <p:cNvPr id="1026" name="Picture 2" descr="http://image.techweb.com.cn/upload/roll/2016/12/21/201612215692_52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161" y="1673828"/>
            <a:ext cx="5911469" cy="458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781159" y="22787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每一层进行打磨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53430" y="2271037"/>
            <a:ext cx="4691491" cy="545068"/>
            <a:chOff x="500269" y="2228612"/>
            <a:chExt cx="4691491" cy="54506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00269" y="2228612"/>
              <a:ext cx="0" cy="545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00269" y="2773680"/>
              <a:ext cx="46914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781159" y="39676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用显微镜观察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00269" y="3972560"/>
            <a:ext cx="4691491" cy="545068"/>
            <a:chOff x="500269" y="2228612"/>
            <a:chExt cx="4691491" cy="54506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00269" y="2228612"/>
              <a:ext cx="0" cy="545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0269" y="2773680"/>
              <a:ext cx="46914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740582" y="5724031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还原电路原始设计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00269" y="5716508"/>
            <a:ext cx="4691491" cy="545068"/>
            <a:chOff x="500269" y="2228612"/>
            <a:chExt cx="4691491" cy="545068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00269" y="2228612"/>
              <a:ext cx="0" cy="545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00269" y="2773680"/>
              <a:ext cx="46914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378" y="382360"/>
            <a:ext cx="5379999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逆向工程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16" name="矩形 15"/>
          <p:cNvSpPr/>
          <p:nvPr/>
        </p:nvSpPr>
        <p:spPr>
          <a:xfrm>
            <a:off x="1" y="6517844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REFER:On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application of one-class SVM to reverse engineering-based hardware Trojan detection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3716850" y="1858400"/>
            <a:ext cx="4273599" cy="3585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51790" y="5731334"/>
            <a:ext cx="793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扫描电子显微镜下的金属层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=&gt;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与黄金模型进行对比选出特征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=&gt;SVM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2385" y="264390"/>
            <a:ext cx="3575018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逆向工程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6" name="矩形 15"/>
          <p:cNvSpPr/>
          <p:nvPr/>
        </p:nvSpPr>
        <p:spPr>
          <a:xfrm>
            <a:off x="2601681" y="2210342"/>
            <a:ext cx="5441939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优点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：逆向工程的方法理论上可以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100%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探测出硬件木马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01681" y="3063250"/>
            <a:ext cx="5007986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优点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：机器学习方法给出了新的思路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83207" y="4013344"/>
            <a:ext cx="5925362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：逆向工程无论从时间还是工序上看，成本都过于巨大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67709" y="4913788"/>
            <a:ext cx="6064847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：机器学习的方法也不是十分成熟，因为关于硬件木马的数据库过少，只有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TrustHub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一家，还存在有错误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0917" y="2293171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2200917" y="3129089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矩形 13"/>
          <p:cNvSpPr/>
          <p:nvPr/>
        </p:nvSpPr>
        <p:spPr>
          <a:xfrm>
            <a:off x="2200917" y="4068142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2200917" y="4963281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7110" y="483834"/>
            <a:ext cx="3708066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检测技术分类</a:t>
            </a:r>
          </a:p>
        </p:txBody>
      </p:sp>
      <p:sp>
        <p:nvSpPr>
          <p:cNvPr id="3" name="矩形 2"/>
          <p:cNvSpPr/>
          <p:nvPr/>
        </p:nvSpPr>
        <p:spPr>
          <a:xfrm>
            <a:off x="4575132" y="1767840"/>
            <a:ext cx="3129280" cy="3647440"/>
          </a:xfrm>
          <a:prstGeom prst="rect">
            <a:avLst/>
          </a:prstGeom>
          <a:solidFill>
            <a:srgbClr val="46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84630" y="2733400"/>
            <a:ext cx="2049976" cy="2643945"/>
          </a:xfrm>
          <a:prstGeom prst="rect">
            <a:avLst/>
          </a:prstGeom>
          <a:solidFill>
            <a:srgbClr val="46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25932" y="4246880"/>
            <a:ext cx="3027680" cy="11304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00388" y="4519962"/>
            <a:ext cx="1983418" cy="8194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658446" y="18858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</a:rPr>
              <a:t>非破坏性检测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00388" y="2732263"/>
            <a:ext cx="203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</a:rPr>
              <a:t>破坏性检测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56494" y="29155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kern="0" dirty="0">
                <a:solidFill>
                  <a:sysClr val="window" lastClr="FFFFFF"/>
                </a:solidFill>
              </a:rPr>
              <a:t>特点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27639" y="3204479"/>
            <a:ext cx="86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kern="0" dirty="0">
                <a:solidFill>
                  <a:sysClr val="window" lastClr="FFFFFF"/>
                </a:solidFill>
              </a:rPr>
              <a:t>特点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747258" y="3441862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kern="0" dirty="0">
                <a:solidFill>
                  <a:srgbClr val="FFFFFF"/>
                </a:solidFill>
              </a:rPr>
              <a:t>芯片在检测后可以正常运行</a:t>
            </a:r>
            <a:endParaRPr lang="en-US" altLang="zh-CN" sz="1200" kern="0" dirty="0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7639" y="3580978"/>
            <a:ext cx="137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kern="0" dirty="0">
                <a:solidFill>
                  <a:srgbClr val="FFFFFF"/>
                </a:solidFill>
              </a:rPr>
              <a:t>将对芯片进行不可逆的伤害</a:t>
            </a:r>
            <a:endParaRPr lang="en-US" altLang="zh-CN" sz="1200" kern="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5057" y="4439050"/>
            <a:ext cx="222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kern="0" dirty="0"/>
              <a:t>常见的有声光电非侧信道分析和在线检测技术等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964700" y="4604340"/>
            <a:ext cx="145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kern="0" dirty="0"/>
              <a:t>常见的又逆向工程，伸入探测棒等方法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378" y="382360"/>
            <a:ext cx="3143809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常用的方法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6942" y="5365512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DFT</a:t>
            </a:r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Design For Trust</a:t>
            </a:r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4738" y="1547446"/>
            <a:ext cx="721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ATPG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Auto Test Pattern generation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34180" y="2280732"/>
            <a:ext cx="811541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通过在芯片入口处施加激励，然后检查输出，如果输出与预期不同，则说明是个电路缺陷或者是个木马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这个方法的目的是发现暴露的错误，而不一定是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HTH</a:t>
            </a: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-3599815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它的逻辑测试要尽可能确保生成的测试向量覆盖硬件木马触发条件，然而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-3599815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优秀的硬件木马为了不被轻易探测到设计出来就是难以触发的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难以将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HTH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侧信道信号从实验噪声和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CMOS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处理噪声中分离出来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4567509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" y="0"/>
            <a:ext cx="4567507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58043" y="286711"/>
            <a:ext cx="1836208" cy="1138773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10" name="椭圆 9"/>
          <p:cNvSpPr/>
          <p:nvPr/>
        </p:nvSpPr>
        <p:spPr>
          <a:xfrm>
            <a:off x="5558043" y="2282005"/>
            <a:ext cx="616975" cy="616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834793" y="2129539"/>
            <a:ext cx="40253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PART ONE    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背       景</a:t>
            </a:r>
          </a:p>
        </p:txBody>
      </p:sp>
      <p:sp>
        <p:nvSpPr>
          <p:cNvPr id="19" name="矩形 18"/>
          <p:cNvSpPr/>
          <p:nvPr/>
        </p:nvSpPr>
        <p:spPr>
          <a:xfrm>
            <a:off x="6834793" y="3327878"/>
            <a:ext cx="39179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PART TWO    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综      述</a:t>
            </a:r>
          </a:p>
        </p:txBody>
      </p:sp>
      <p:sp>
        <p:nvSpPr>
          <p:cNvPr id="21" name="矩形 20"/>
          <p:cNvSpPr/>
          <p:nvPr/>
        </p:nvSpPr>
        <p:spPr>
          <a:xfrm>
            <a:off x="6834793" y="4565363"/>
            <a:ext cx="39340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PART THREE  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验</a:t>
            </a:r>
          </a:p>
        </p:txBody>
      </p:sp>
      <p:sp>
        <p:nvSpPr>
          <p:cNvPr id="13" name="椭圆 12"/>
          <p:cNvSpPr/>
          <p:nvPr/>
        </p:nvSpPr>
        <p:spPr>
          <a:xfrm>
            <a:off x="5593153" y="3489797"/>
            <a:ext cx="616975" cy="616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5593153" y="4717829"/>
            <a:ext cx="616975" cy="616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687479" y="24058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87479" y="36136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78416" y="4841650"/>
            <a:ext cx="4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378" y="382360"/>
            <a:ext cx="3143809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常用的方法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4738" y="171058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DFT</a:t>
            </a:r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Design For Trust</a:t>
            </a:r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4738" y="1547446"/>
            <a:ext cx="721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ATPG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Auto Test Pattern generation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65177" y="2293573"/>
            <a:ext cx="8255649" cy="387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阻止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HTH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的插入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保护技术）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a.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网表混淆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混淆电路的功能和结构性属性。通过一个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在混淆模式和正常模式下切换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</a:p>
          <a:p>
            <a:pPr>
              <a:lnSpc>
                <a:spcPts val="25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b.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层填充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填充可以植入木马芯片的任何空隙，但是依然有技术可以识别，并用木马芯片取代填充物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c.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链路分离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最好的方法是控制整个供应链，将电路拆分为前段和后端，分开制作，但是这将增加许多成本，而且在目前全球化分工下难以实现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378" y="382360"/>
            <a:ext cx="6413935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在线监测技术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最后一道防线</a:t>
            </a:r>
          </a:p>
        </p:txBody>
      </p:sp>
      <p:sp>
        <p:nvSpPr>
          <p:cNvPr id="16" name="矩形 15"/>
          <p:cNvSpPr/>
          <p:nvPr/>
        </p:nvSpPr>
        <p:spPr>
          <a:xfrm>
            <a:off x="1" y="6517844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REFER</a:t>
            </a:r>
            <a:r>
              <a:rPr lang="en-US" altLang="zh-CN" sz="1600" dirty="0">
                <a:latin typeface="等线" panose="02010600030101010101" pitchFamily="2" charset="-122"/>
                <a:cs typeface="Times New Roman" pitchFamily="18" charset="0"/>
              </a:rPr>
              <a:t>: A Flexible Online Checking Technique to Enhance Hardware Trojan Horse Detectability by Reliability Analysis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5947" y="1442868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●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HTH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插入会扰乱某个节点（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Important Node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）以及它附近节点之间的正确关系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●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监视有可能是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HTH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的模块的内部逻辑值，看输出是否与预期的结果相符合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62" y="2103266"/>
            <a:ext cx="4929716" cy="35350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09285" y="5685820"/>
            <a:ext cx="617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单路  若重要点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D=~B E=~C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A=0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D=E=1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双路   若存在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则输出为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否则输出为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2385" y="264390"/>
            <a:ext cx="4703532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在线监测技术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6" name="矩形 15"/>
          <p:cNvSpPr/>
          <p:nvPr/>
        </p:nvSpPr>
        <p:spPr>
          <a:xfrm>
            <a:off x="2586183" y="2242845"/>
            <a:ext cx="350981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：低功耗，且检测效果不错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86183" y="3078872"/>
            <a:ext cx="3297381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：可以检测小型木马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86183" y="3991829"/>
            <a:ext cx="3985098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：需要很多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checker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，容错性不高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67709" y="4912706"/>
            <a:ext cx="6607288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：跟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ATPG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技术一样检测不出来这是电路的问题还是硬件木马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0917" y="2293171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2200917" y="3129089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矩形 13"/>
          <p:cNvSpPr/>
          <p:nvPr/>
        </p:nvSpPr>
        <p:spPr>
          <a:xfrm>
            <a:off x="2200917" y="4068142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矩形 14"/>
          <p:cNvSpPr/>
          <p:nvPr/>
        </p:nvSpPr>
        <p:spPr>
          <a:xfrm>
            <a:off x="2200917" y="4963281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378" y="382360"/>
            <a:ext cx="5080237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侧信道分析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单参数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517844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REFER</a:t>
            </a:r>
            <a:r>
              <a:rPr lang="en-US" altLang="zh-CN" sz="1600" dirty="0">
                <a:latin typeface="等线" panose="02010600030101010101" pitchFamily="2" charset="-122"/>
                <a:cs typeface="Times New Roman" pitchFamily="18" charset="0"/>
              </a:rPr>
              <a:t>: Thermal images based Hardware Trojan detection through differential temperature matrix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1493669"/>
            <a:ext cx="6391275" cy="40957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583307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硬件木马将会增大温度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比较测试芯片和黄金芯片的热力图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得到温差矩阵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1254737"/>
            <a:ext cx="5591175" cy="45243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7378" y="382360"/>
            <a:ext cx="5080237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侧信道分析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多参数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517844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REFER</a:t>
            </a:r>
            <a:r>
              <a:rPr lang="en-US" altLang="zh-CN" sz="1600" dirty="0">
                <a:latin typeface="等线" panose="02010600030101010101" pitchFamily="2" charset="-122"/>
                <a:cs typeface="Times New Roman" pitchFamily="18" charset="0"/>
              </a:rPr>
              <a:t>:  Multiple-parameter side-channel analysis: A non-invasive hardware Trojan detection approach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6381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active-mode supply current (IDDT)     maximum operating frequency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2385" y="264390"/>
            <a:ext cx="4139275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侧信道分析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6" name="矩形 15"/>
          <p:cNvSpPr/>
          <p:nvPr/>
        </p:nvSpPr>
        <p:spPr>
          <a:xfrm>
            <a:off x="2586183" y="2210341"/>
            <a:ext cx="4139275" cy="422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优点：相对别的方法更方便一些。</a:t>
            </a: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86183" y="3000973"/>
            <a:ext cx="6092868" cy="185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缺点：侧信道分析十分依赖黄金芯片，这使得它的使用范围受限，而且小的硬件木马对温度，电流的影响十分的小，侧信道分析不一定可能分析和判断是否存在硬件木马，因此侧信道分析更适用于检测大的硬件木马。</a:t>
            </a:r>
          </a:p>
          <a:p>
            <a:pPr lvl="0">
              <a:lnSpc>
                <a:spcPct val="130000"/>
              </a:lnSpc>
            </a:pP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0917" y="2293171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矩形 9"/>
          <p:cNvSpPr/>
          <p:nvPr/>
        </p:nvSpPr>
        <p:spPr>
          <a:xfrm>
            <a:off x="2200917" y="3129089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>
            <a:stCxn id="3" idx="1"/>
          </p:cNvCxnSpPr>
          <p:nvPr/>
        </p:nvCxnSpPr>
        <p:spPr>
          <a:xfrm>
            <a:off x="1" y="3429000"/>
            <a:ext cx="121919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55064" y="1851645"/>
            <a:ext cx="168187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99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69080" y="1402080"/>
            <a:ext cx="4053840" cy="40538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1866" y="529063"/>
            <a:ext cx="251062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THREE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预备实验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69521" y="3228945"/>
            <a:ext cx="6118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实验要求：在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QEMU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中添加一个指令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mov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rax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rbx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1866" y="529063"/>
            <a:ext cx="251062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THREE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预备实验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882395" y="17898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代码</a:t>
            </a:r>
          </a:p>
        </p:txBody>
      </p:sp>
      <p:sp>
        <p:nvSpPr>
          <p:cNvPr id="3" name="箭头: 下 2"/>
          <p:cNvSpPr/>
          <p:nvPr/>
        </p:nvSpPr>
        <p:spPr>
          <a:xfrm>
            <a:off x="4152261" y="2293498"/>
            <a:ext cx="149902" cy="4001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33228" y="2289091"/>
            <a:ext cx="8386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编译器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93678" y="27971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二进制文件</a:t>
            </a:r>
          </a:p>
        </p:txBody>
      </p:sp>
      <p:sp>
        <p:nvSpPr>
          <p:cNvPr id="7" name="箭头: 下 6"/>
          <p:cNvSpPr/>
          <p:nvPr/>
        </p:nvSpPr>
        <p:spPr>
          <a:xfrm>
            <a:off x="4152261" y="3304037"/>
            <a:ext cx="149902" cy="4001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33228" y="3299630"/>
            <a:ext cx="11368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objdump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1918" y="38351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汇编代码</a:t>
            </a:r>
          </a:p>
        </p:txBody>
      </p:sp>
      <p:sp>
        <p:nvSpPr>
          <p:cNvPr id="10" name="箭头: 下 9"/>
          <p:cNvSpPr/>
          <p:nvPr/>
        </p:nvSpPr>
        <p:spPr>
          <a:xfrm rot="16200000">
            <a:off x="5966378" y="1924442"/>
            <a:ext cx="146921" cy="21016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98682" y="2797104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QEMU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下 11"/>
          <p:cNvSpPr/>
          <p:nvPr/>
        </p:nvSpPr>
        <p:spPr>
          <a:xfrm>
            <a:off x="7533063" y="3197214"/>
            <a:ext cx="149902" cy="7751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728789" y="3356960"/>
            <a:ext cx="1944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TCG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动态翻译技术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38846" y="4160269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ARM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13198" y="4160269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X86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945081" y="4160269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MIPS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33090" y="415805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......</a:t>
            </a:r>
            <a:endParaRPr lang="zh-CN" altLang="en-US" dirty="0"/>
          </a:p>
        </p:txBody>
      </p:sp>
      <p:sp>
        <p:nvSpPr>
          <p:cNvPr id="20" name="箭头: 下 19"/>
          <p:cNvSpPr/>
          <p:nvPr/>
        </p:nvSpPr>
        <p:spPr>
          <a:xfrm rot="19432313">
            <a:off x="7168664" y="4542375"/>
            <a:ext cx="149902" cy="7751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/>
          <p:cNvSpPr/>
          <p:nvPr/>
        </p:nvSpPr>
        <p:spPr>
          <a:xfrm rot="2014969">
            <a:off x="7914825" y="4575987"/>
            <a:ext cx="149902" cy="7751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/>
          <p:cNvSpPr/>
          <p:nvPr/>
        </p:nvSpPr>
        <p:spPr>
          <a:xfrm>
            <a:off x="7537728" y="4511715"/>
            <a:ext cx="149902" cy="7751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58645" y="54740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PingFang SC"/>
              </a:rPr>
              <a:t>中间代码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7769236" y="2949235"/>
            <a:ext cx="2572317" cy="12398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1866" y="529063"/>
            <a:ext cx="251062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THREE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预备实验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882395" y="17898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代码</a:t>
            </a:r>
          </a:p>
        </p:txBody>
      </p:sp>
      <p:sp>
        <p:nvSpPr>
          <p:cNvPr id="3" name="箭头: 下 2"/>
          <p:cNvSpPr/>
          <p:nvPr/>
        </p:nvSpPr>
        <p:spPr>
          <a:xfrm>
            <a:off x="4152261" y="2293498"/>
            <a:ext cx="149902" cy="4001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33228" y="2289091"/>
            <a:ext cx="8386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编译器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93678" y="27971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二进制文件</a:t>
            </a:r>
          </a:p>
        </p:txBody>
      </p:sp>
      <p:sp>
        <p:nvSpPr>
          <p:cNvPr id="7" name="箭头: 下 6"/>
          <p:cNvSpPr/>
          <p:nvPr/>
        </p:nvSpPr>
        <p:spPr>
          <a:xfrm>
            <a:off x="4152261" y="3304037"/>
            <a:ext cx="149902" cy="4001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33228" y="3299630"/>
            <a:ext cx="11368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objdump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1918" y="38351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汇编代码</a:t>
            </a:r>
          </a:p>
        </p:txBody>
      </p:sp>
      <p:sp>
        <p:nvSpPr>
          <p:cNvPr id="10" name="箭头: 下 9"/>
          <p:cNvSpPr/>
          <p:nvPr/>
        </p:nvSpPr>
        <p:spPr>
          <a:xfrm rot="16200000">
            <a:off x="5966378" y="1924442"/>
            <a:ext cx="146921" cy="21016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98682" y="2797104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QEMU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下 11"/>
          <p:cNvSpPr/>
          <p:nvPr/>
        </p:nvSpPr>
        <p:spPr>
          <a:xfrm>
            <a:off x="7533063" y="3197214"/>
            <a:ext cx="149902" cy="7751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71493" y="3384484"/>
            <a:ext cx="1944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PingFang SC"/>
              </a:rPr>
              <a:t>TCG</a:t>
            </a:r>
            <a:r>
              <a:rPr lang="zh-CN" altLang="en-US" dirty="0">
                <a:solidFill>
                  <a:schemeClr val="bg1"/>
                </a:solidFill>
                <a:latin typeface="PingFang SC"/>
              </a:rPr>
              <a:t>动态翻译技术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8846" y="4160269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ARM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13198" y="4160269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X86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945081" y="4160269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MIPS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33090" y="415805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......</a:t>
            </a:r>
            <a:endParaRPr lang="zh-CN" altLang="en-US" dirty="0"/>
          </a:p>
        </p:txBody>
      </p:sp>
      <p:sp>
        <p:nvSpPr>
          <p:cNvPr id="20" name="箭头: 下 19"/>
          <p:cNvSpPr/>
          <p:nvPr/>
        </p:nvSpPr>
        <p:spPr>
          <a:xfrm rot="19432313">
            <a:off x="7168664" y="4542375"/>
            <a:ext cx="149902" cy="7751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/>
          <p:cNvSpPr/>
          <p:nvPr/>
        </p:nvSpPr>
        <p:spPr>
          <a:xfrm rot="2014969">
            <a:off x="7914825" y="4575987"/>
            <a:ext cx="149902" cy="7751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/>
          <p:cNvSpPr/>
          <p:nvPr/>
        </p:nvSpPr>
        <p:spPr>
          <a:xfrm>
            <a:off x="7537728" y="4511715"/>
            <a:ext cx="149902" cy="7751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58645" y="54740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PingFang SC"/>
              </a:rPr>
              <a:t>中间代码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>
            <a:stCxn id="3" idx="1"/>
          </p:cNvCxnSpPr>
          <p:nvPr/>
        </p:nvCxnSpPr>
        <p:spPr>
          <a:xfrm>
            <a:off x="1" y="3429000"/>
            <a:ext cx="121919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84600" y="1108364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55065" y="1842409"/>
            <a:ext cx="168187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99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69080" y="1392844"/>
            <a:ext cx="4053840" cy="40538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1866" y="529063"/>
            <a:ext cx="251062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THREE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预备实验</a:t>
            </a:r>
          </a:p>
        </p:txBody>
      </p:sp>
      <p:sp>
        <p:nvSpPr>
          <p:cNvPr id="4" name="矩形 3"/>
          <p:cNvSpPr/>
          <p:nvPr/>
        </p:nvSpPr>
        <p:spPr>
          <a:xfrm>
            <a:off x="1345494" y="2549487"/>
            <a:ext cx="3509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TCG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动态翻译技术  </a:t>
            </a:r>
            <a:r>
              <a:rPr lang="en-US" altLang="zh-CN" dirty="0">
                <a:solidFill>
                  <a:srgbClr val="4F4F4F"/>
                </a:solidFill>
                <a:latin typeface="PingFang SC"/>
              </a:rPr>
              <a:t>(</a:t>
            </a:r>
            <a:r>
              <a:rPr lang="en-US" altLang="zh-CN" dirty="0" err="1">
                <a:solidFill>
                  <a:srgbClr val="4F4F4F"/>
                </a:solidFill>
                <a:latin typeface="PingFang SC"/>
              </a:rPr>
              <a:t>translate.c</a:t>
            </a:r>
            <a:r>
              <a:rPr lang="en-US" altLang="zh-CN" dirty="0">
                <a:solidFill>
                  <a:srgbClr val="4F4F4F"/>
                </a:solidFill>
                <a:latin typeface="PingFang SC"/>
              </a:rPr>
              <a:t>) =&gt;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31" y="2399586"/>
            <a:ext cx="5508212" cy="40185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1866" y="529063"/>
            <a:ext cx="251062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THREE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预备实验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69521" y="3228945"/>
            <a:ext cx="6118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实验要求：在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QEMU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中添加一个指令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mov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rax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rbx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1866" y="529063"/>
            <a:ext cx="251062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THREE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预备实验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1765" y="2531745"/>
            <a:ext cx="727392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gcc -o new-instruction-test </a:t>
            </a:r>
            <a:r>
              <a:rPr lang="zh-CN" altLang="en-US" b="1"/>
              <a:t>new-instruction-test.c</a:t>
            </a:r>
          </a:p>
          <a:p>
            <a:r>
              <a:rPr lang="zh-CN" altLang="en-US"/>
              <a:t>objdump -d -s new-instruction-test &gt;</a:t>
            </a:r>
            <a:r>
              <a:rPr lang="zh-CN" altLang="en-US" b="1"/>
              <a:t>new-instruction-test.asm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4804410"/>
            <a:ext cx="8028305" cy="266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9135" y="4297680"/>
            <a:ext cx="2926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ym typeface="+mn-ea"/>
              </a:rPr>
              <a:t>new-instruction-test.asm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97930" y="4276090"/>
            <a:ext cx="26974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ym typeface="+mn-ea"/>
              </a:rPr>
              <a:t>new-instruction-test.</a:t>
            </a:r>
            <a:r>
              <a:rPr lang="x-none" altLang="zh-CN" b="1">
                <a:sym typeface="+mn-ea"/>
              </a:rPr>
              <a:t>c</a:t>
            </a:r>
            <a:endParaRPr lang="x-none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0" y="654050"/>
            <a:ext cx="4485640" cy="34855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850505" y="2226310"/>
            <a:ext cx="1946910" cy="309880"/>
          </a:xfrm>
          <a:prstGeom prst="rect">
            <a:avLst/>
          </a:prstGeom>
          <a:noFill/>
          <a:ln>
            <a:solidFill>
              <a:srgbClr val="F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38620" y="4772025"/>
            <a:ext cx="1946910" cy="309880"/>
          </a:xfrm>
          <a:prstGeom prst="rect">
            <a:avLst/>
          </a:prstGeom>
          <a:noFill/>
          <a:ln>
            <a:solidFill>
              <a:srgbClr val="F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6" idx="2"/>
          </p:cNvCxnSpPr>
          <p:nvPr/>
        </p:nvCxnSpPr>
        <p:spPr>
          <a:xfrm flipH="1">
            <a:off x="7646670" y="2654300"/>
            <a:ext cx="528320" cy="19875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81455" y="4810125"/>
            <a:ext cx="1121410" cy="207010"/>
          </a:xfrm>
          <a:prstGeom prst="rect">
            <a:avLst/>
          </a:prstGeom>
          <a:noFill/>
          <a:ln>
            <a:solidFill>
              <a:srgbClr val="F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1866" y="529063"/>
            <a:ext cx="251062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THREE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预备实验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891" y="1894761"/>
            <a:ext cx="5508212" cy="40185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09445" y="3968750"/>
            <a:ext cx="1121410" cy="207010"/>
          </a:xfrm>
          <a:prstGeom prst="rect">
            <a:avLst/>
          </a:prstGeom>
          <a:noFill/>
          <a:ln>
            <a:solidFill>
              <a:srgbClr val="F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r="44080" b="39524"/>
          <a:stretch>
            <a:fillRect/>
          </a:stretch>
        </p:blipFill>
        <p:spPr>
          <a:xfrm>
            <a:off x="5958205" y="3978275"/>
            <a:ext cx="4489450" cy="1612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85330" y="3942715"/>
            <a:ext cx="264795" cy="222250"/>
          </a:xfrm>
          <a:prstGeom prst="rect">
            <a:avLst/>
          </a:prstGeom>
          <a:noFill/>
          <a:ln>
            <a:solidFill>
              <a:srgbClr val="F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74890" y="3942715"/>
            <a:ext cx="265430" cy="222250"/>
          </a:xfrm>
          <a:prstGeom prst="rect">
            <a:avLst/>
          </a:prstGeom>
          <a:noFill/>
          <a:ln>
            <a:solidFill>
              <a:srgbClr val="F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163945" y="4491355"/>
            <a:ext cx="1346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7507605" y="4210685"/>
            <a:ext cx="2540" cy="28067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83890" y="4371340"/>
            <a:ext cx="1457960" cy="207010"/>
          </a:xfrm>
          <a:prstGeom prst="rect">
            <a:avLst/>
          </a:prstGeom>
          <a:noFill/>
          <a:ln>
            <a:solidFill>
              <a:srgbClr val="F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30850" y="2298065"/>
            <a:ext cx="254000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ModRM 寻址模式</a:t>
            </a:r>
          </a:p>
        </p:txBody>
      </p:sp>
      <p:sp>
        <p:nvSpPr>
          <p:cNvPr id="10" name="矩形 9"/>
          <p:cNvSpPr/>
          <p:nvPr/>
        </p:nvSpPr>
        <p:spPr>
          <a:xfrm>
            <a:off x="2051685" y="2275205"/>
            <a:ext cx="1121410" cy="207010"/>
          </a:xfrm>
          <a:prstGeom prst="rect">
            <a:avLst/>
          </a:prstGeom>
          <a:noFill/>
          <a:ln>
            <a:solidFill>
              <a:srgbClr val="F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185795" y="2385060"/>
            <a:ext cx="1346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4544695" y="2119630"/>
            <a:ext cx="2540" cy="28067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12895" y="1614170"/>
            <a:ext cx="254000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新指令</a:t>
            </a:r>
          </a:p>
        </p:txBody>
      </p:sp>
      <p:sp>
        <p:nvSpPr>
          <p:cNvPr id="16" name="矩形 15"/>
          <p:cNvSpPr/>
          <p:nvPr/>
        </p:nvSpPr>
        <p:spPr>
          <a:xfrm>
            <a:off x="3265805" y="2708275"/>
            <a:ext cx="540385" cy="191770"/>
          </a:xfrm>
          <a:prstGeom prst="rect">
            <a:avLst/>
          </a:prstGeom>
          <a:noFill/>
          <a:ln>
            <a:solidFill>
              <a:srgbClr val="F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3832860" y="2802890"/>
            <a:ext cx="2667635" cy="57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6517640" y="2537460"/>
            <a:ext cx="2540" cy="28067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1866" y="529063"/>
            <a:ext cx="251062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THREE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预备实验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1973580"/>
            <a:ext cx="5257165" cy="410464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718945" y="3618230"/>
            <a:ext cx="2176145" cy="309880"/>
          </a:xfrm>
          <a:prstGeom prst="rect">
            <a:avLst/>
          </a:prstGeom>
          <a:noFill/>
          <a:ln>
            <a:solidFill>
              <a:srgbClr val="F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490" y="1974850"/>
            <a:ext cx="490728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95040" y="1367790"/>
            <a:ext cx="5167542" cy="43522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73450" y="2098675"/>
            <a:ext cx="5191760" cy="152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8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</a:p>
        </p:txBody>
      </p:sp>
      <p:sp>
        <p:nvSpPr>
          <p:cNvPr id="5" name="矩形 4"/>
          <p:cNvSpPr/>
          <p:nvPr/>
        </p:nvSpPr>
        <p:spPr>
          <a:xfrm>
            <a:off x="3467735" y="3544570"/>
            <a:ext cx="5190490" cy="1097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>
                <a:solidFill>
                  <a:srgbClr val="FFC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1821686" y="5201283"/>
            <a:ext cx="8337292" cy="1548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79987" y="523805"/>
            <a:ext cx="517358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PART ONE     </a:t>
            </a:r>
          </a:p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什么是硬件木马？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702812" y="1991360"/>
            <a:ext cx="857504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476830" y="4387707"/>
            <a:ext cx="1182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硬</a:t>
            </a:r>
          </a:p>
        </p:txBody>
      </p:sp>
      <p:sp>
        <p:nvSpPr>
          <p:cNvPr id="14" name="矩形 13"/>
          <p:cNvSpPr/>
          <p:nvPr/>
        </p:nvSpPr>
        <p:spPr>
          <a:xfrm>
            <a:off x="3452764" y="4558922"/>
            <a:ext cx="7363958" cy="1473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8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       件木马</a:t>
            </a:r>
          </a:p>
          <a:p>
            <a:pPr lvl="1">
              <a:lnSpc>
                <a:spcPts val="31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    故意植入电子系统中的特殊模块以及电路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  <a:p>
            <a:pPr lvl="1">
              <a:lnSpc>
                <a:spcPts val="31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    设计者无意留下的缺陷模块以及电路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702812" y="4328428"/>
            <a:ext cx="857504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02812" y="6091341"/>
            <a:ext cx="857504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è¯çä¸­çç¡¬ä»¶æ¨é©¬ï¼X86Â CPUå°åºå­å¨åªäºå®å¨é£é©ï¼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t="2171" r="1628" b="2592"/>
          <a:stretch>
            <a:fillRect/>
          </a:stretch>
        </p:blipFill>
        <p:spPr bwMode="auto">
          <a:xfrm>
            <a:off x="3537284" y="2013487"/>
            <a:ext cx="5041232" cy="23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1201" y="235502"/>
            <a:ext cx="231345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PART ONE     </a:t>
            </a:r>
          </a:p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背      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16776" y="1849120"/>
            <a:ext cx="0" cy="46939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255096" y="1849120"/>
            <a:ext cx="0" cy="46939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1201" y="2169647"/>
            <a:ext cx="2641599" cy="294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摩尔定律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单位面积内晶体管数量剧增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集成电路设计也越来越复杂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模块化设计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分    工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5137" y="2169647"/>
            <a:ext cx="2641599" cy="198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</a:rPr>
              <a:t>经济全球化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贸易合作全球化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设计与生产分离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19073" y="2169646"/>
            <a:ext cx="3144326" cy="422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硬件描述语言（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Verilog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VHDL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综       合（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EDA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电路模拟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电路的布局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电路验证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代 工 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7505" y="1464184"/>
            <a:ext cx="26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C000"/>
                </a:solidFill>
              </a:rPr>
              <a:t>电路设计复杂化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57014" y="1464184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</a:rPr>
              <a:t>经济全球化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121570" y="146418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</a:rPr>
              <a:t>芯片设计流程</a:t>
            </a:r>
          </a:p>
        </p:txBody>
      </p:sp>
      <p:sp>
        <p:nvSpPr>
          <p:cNvPr id="4" name="箭头: 下 3"/>
          <p:cNvSpPr/>
          <p:nvPr/>
        </p:nvSpPr>
        <p:spPr>
          <a:xfrm>
            <a:off x="1104899" y="2554358"/>
            <a:ext cx="66675" cy="293618"/>
          </a:xfrm>
          <a:prstGeom prst="downArrow">
            <a:avLst/>
          </a:prstGeom>
          <a:ln>
            <a:solidFill>
              <a:srgbClr val="A6A6A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箭头: 下 15"/>
          <p:cNvSpPr/>
          <p:nvPr/>
        </p:nvSpPr>
        <p:spPr>
          <a:xfrm>
            <a:off x="1104899" y="3183007"/>
            <a:ext cx="66675" cy="293618"/>
          </a:xfrm>
          <a:prstGeom prst="downArrow">
            <a:avLst/>
          </a:prstGeom>
          <a:ln>
            <a:solidFill>
              <a:srgbClr val="A6A6A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箭头: 下 18"/>
          <p:cNvSpPr/>
          <p:nvPr/>
        </p:nvSpPr>
        <p:spPr>
          <a:xfrm>
            <a:off x="1114424" y="3830707"/>
            <a:ext cx="66675" cy="293618"/>
          </a:xfrm>
          <a:prstGeom prst="downArrow">
            <a:avLst/>
          </a:prstGeom>
          <a:ln>
            <a:solidFill>
              <a:srgbClr val="A6A6A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箭头: 下 19"/>
          <p:cNvSpPr/>
          <p:nvPr/>
        </p:nvSpPr>
        <p:spPr>
          <a:xfrm>
            <a:off x="1109661" y="4445897"/>
            <a:ext cx="66675" cy="293618"/>
          </a:xfrm>
          <a:prstGeom prst="downArrow">
            <a:avLst/>
          </a:prstGeom>
          <a:ln>
            <a:solidFill>
              <a:srgbClr val="A6A6A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箭头: 下 20"/>
          <p:cNvSpPr/>
          <p:nvPr/>
        </p:nvSpPr>
        <p:spPr>
          <a:xfrm>
            <a:off x="5271314" y="2536536"/>
            <a:ext cx="66675" cy="293618"/>
          </a:xfrm>
          <a:prstGeom prst="downArrow">
            <a:avLst/>
          </a:prstGeom>
          <a:ln>
            <a:solidFill>
              <a:srgbClr val="A6A6A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箭头: 下 21"/>
          <p:cNvSpPr/>
          <p:nvPr/>
        </p:nvSpPr>
        <p:spPr>
          <a:xfrm>
            <a:off x="5257026" y="3186941"/>
            <a:ext cx="66675" cy="293618"/>
          </a:xfrm>
          <a:prstGeom prst="downArrow">
            <a:avLst/>
          </a:prstGeom>
          <a:ln>
            <a:solidFill>
              <a:srgbClr val="A6A6A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箭头: 下 23"/>
          <p:cNvSpPr/>
          <p:nvPr/>
        </p:nvSpPr>
        <p:spPr>
          <a:xfrm>
            <a:off x="9332057" y="2561583"/>
            <a:ext cx="66675" cy="293618"/>
          </a:xfrm>
          <a:prstGeom prst="downArrow">
            <a:avLst/>
          </a:prstGeom>
          <a:ln>
            <a:solidFill>
              <a:srgbClr val="A6A6A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箭头: 下 24"/>
          <p:cNvSpPr/>
          <p:nvPr/>
        </p:nvSpPr>
        <p:spPr>
          <a:xfrm>
            <a:off x="9332057" y="3193761"/>
            <a:ext cx="66675" cy="293618"/>
          </a:xfrm>
          <a:prstGeom prst="downArrow">
            <a:avLst/>
          </a:prstGeom>
          <a:ln>
            <a:solidFill>
              <a:srgbClr val="A6A6A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箭头: 下 25"/>
          <p:cNvSpPr/>
          <p:nvPr/>
        </p:nvSpPr>
        <p:spPr>
          <a:xfrm>
            <a:off x="9332057" y="3821182"/>
            <a:ext cx="66675" cy="293618"/>
          </a:xfrm>
          <a:prstGeom prst="downArrow">
            <a:avLst/>
          </a:prstGeom>
          <a:ln>
            <a:solidFill>
              <a:srgbClr val="A6A6A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箭头: 下 26"/>
          <p:cNvSpPr/>
          <p:nvPr/>
        </p:nvSpPr>
        <p:spPr>
          <a:xfrm>
            <a:off x="9332057" y="4436372"/>
            <a:ext cx="66675" cy="293618"/>
          </a:xfrm>
          <a:prstGeom prst="downArrow">
            <a:avLst/>
          </a:prstGeom>
          <a:ln>
            <a:solidFill>
              <a:srgbClr val="A6A6A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箭头: 下 27"/>
          <p:cNvSpPr/>
          <p:nvPr/>
        </p:nvSpPr>
        <p:spPr>
          <a:xfrm>
            <a:off x="9332057" y="5099715"/>
            <a:ext cx="66675" cy="293618"/>
          </a:xfrm>
          <a:prstGeom prst="downArrow">
            <a:avLst/>
          </a:prstGeom>
          <a:ln>
            <a:solidFill>
              <a:srgbClr val="A6A6A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88123" y="6242545"/>
            <a:ext cx="211009" cy="2110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005436" y="5840892"/>
            <a:ext cx="390760" cy="384065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1192246" y="5855678"/>
            <a:ext cx="355590" cy="334107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88106" y="539333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EDA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工具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99137" y="538643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第三方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核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778687" y="6260133"/>
            <a:ext cx="211009" cy="2110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884981" y="5667837"/>
            <a:ext cx="0" cy="486784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214777" y="52193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一级代工厂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6096000" y="4756017"/>
            <a:ext cx="390760" cy="384065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5282810" y="4770803"/>
            <a:ext cx="355590" cy="334107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500680" y="43701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二级代工厂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34421" y="43632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二级代工厂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2A75CFC-F61F-4A20-AF54-68D4D342AC3F}"/>
              </a:ext>
            </a:extLst>
          </p:cNvPr>
          <p:cNvCxnSpPr>
            <a:cxnSpLocks/>
          </p:cNvCxnSpPr>
          <p:nvPr/>
        </p:nvCxnSpPr>
        <p:spPr>
          <a:xfrm flipH="1">
            <a:off x="1192246" y="6369012"/>
            <a:ext cx="420643" cy="5192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69C1008-3C51-4C85-8F93-B4ECC5384900}"/>
              </a:ext>
            </a:extLst>
          </p:cNvPr>
          <p:cNvSpPr txBox="1"/>
          <p:nvPr/>
        </p:nvSpPr>
        <p:spPr>
          <a:xfrm>
            <a:off x="157479" y="615462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工程师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5DD4070-D12A-40F1-9C30-4E91A72A7B7A}"/>
              </a:ext>
            </a:extLst>
          </p:cNvPr>
          <p:cNvSpPr txBox="1"/>
          <p:nvPr/>
        </p:nvSpPr>
        <p:spPr>
          <a:xfrm>
            <a:off x="2483646" y="616961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工程师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7590A76-7F3E-4D37-A3B7-C6643BD8E1B9}"/>
              </a:ext>
            </a:extLst>
          </p:cNvPr>
          <p:cNvCxnSpPr>
            <a:cxnSpLocks/>
          </p:cNvCxnSpPr>
          <p:nvPr/>
        </p:nvCxnSpPr>
        <p:spPr>
          <a:xfrm>
            <a:off x="1958869" y="6371608"/>
            <a:ext cx="532367" cy="0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0487" y="524400"/>
            <a:ext cx="3570208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PART ONE     </a:t>
            </a:r>
          </a:p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硬件木马分类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940560" y="1991360"/>
            <a:ext cx="857504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940560" y="2885440"/>
            <a:ext cx="8575040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40560" y="3779520"/>
            <a:ext cx="857504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40560" y="5567680"/>
            <a:ext cx="857504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40560" y="4693920"/>
            <a:ext cx="8575040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23440" y="199136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FC000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endParaRPr lang="zh-CN" altLang="en-US" sz="9600" dirty="0">
              <a:solidFill>
                <a:srgbClr val="FFC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35440" y="390909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FC000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endParaRPr lang="zh-CN" altLang="en-US" sz="9600" dirty="0">
              <a:solidFill>
                <a:srgbClr val="FFC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3549" y="4214629"/>
            <a:ext cx="6437745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</a:rPr>
              <a:t>破坏型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71369" y="2402052"/>
            <a:ext cx="6437745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信息泄漏型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81924" y="2922241"/>
            <a:ext cx="6437745" cy="86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可以在芯片的空隙处插入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泄露关键的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Key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23549" y="4653280"/>
            <a:ext cx="6437745" cy="86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可以完全篡改芯片的功能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  <a:p>
            <a:pPr lvl="0" algn="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存在严重的隐患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>
            <a:stCxn id="3" idx="1"/>
          </p:cNvCxnSpPr>
          <p:nvPr/>
        </p:nvCxnSpPr>
        <p:spPr>
          <a:xfrm>
            <a:off x="1" y="3429000"/>
            <a:ext cx="121919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55064" y="1851645"/>
            <a:ext cx="168187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99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69080" y="1402080"/>
            <a:ext cx="4053840" cy="40538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378" y="382360"/>
            <a:ext cx="3143809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形式化验证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20" y="1897111"/>
            <a:ext cx="4671058" cy="14910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701" y="3246941"/>
            <a:ext cx="4201677" cy="1256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b="50000"/>
          <a:stretch>
            <a:fillRect/>
          </a:stretch>
        </p:blipFill>
        <p:spPr>
          <a:xfrm>
            <a:off x="777134" y="5281523"/>
            <a:ext cx="4858940" cy="36588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/>
          <a:srcRect t="50000"/>
          <a:stretch>
            <a:fillRect/>
          </a:stretch>
        </p:blipFill>
        <p:spPr>
          <a:xfrm>
            <a:off x="5845099" y="5376992"/>
            <a:ext cx="4858940" cy="36588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46630" y="1950119"/>
            <a:ext cx="3749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rPr>
              <a:t>三元组（芯片行为，输入，输出）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33378" y="2379489"/>
            <a:ext cx="4231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表示子功能模块，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表示硬件木马模块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933378" y="2778886"/>
            <a:ext cx="5391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四元组（子模块行为，输入，输出，内部状态空间）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933378" y="3039927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内部路由信号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940006" y="3321718"/>
            <a:ext cx="3749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三元组（木马行为，输入，输出）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946634" y="3725906"/>
            <a:ext cx="4671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芯片行为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正常子模块行为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硬件木马的行为</a:t>
            </a:r>
          </a:p>
        </p:txBody>
      </p:sp>
      <p:sp>
        <p:nvSpPr>
          <p:cNvPr id="12" name="箭头: 右 11"/>
          <p:cNvSpPr/>
          <p:nvPr/>
        </p:nvSpPr>
        <p:spPr>
          <a:xfrm rot="2525243">
            <a:off x="5648325" y="4850875"/>
            <a:ext cx="791234" cy="1656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/>
          <p:cNvSpPr/>
          <p:nvPr/>
        </p:nvSpPr>
        <p:spPr>
          <a:xfrm rot="8321271">
            <a:off x="4936314" y="4838483"/>
            <a:ext cx="791234" cy="1656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32804" y="465151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Ψt</a:t>
            </a:r>
            <a:r>
              <a:rPr lang="en-US" altLang="zh-CN" dirty="0"/>
              <a:t> </a:t>
            </a:r>
            <a:r>
              <a:rPr lang="zh-CN" altLang="en-US" dirty="0"/>
              <a:t>为触发条件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1866" y="529063"/>
            <a:ext cx="3074881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PART TWO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形式化方法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25612" y="1967083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atin typeface="华文仿宋" pitchFamily="2" charset="-122"/>
                <a:ea typeface="华文仿宋" pitchFamily="2" charset="-122"/>
              </a:rPr>
              <a:t>01</a:t>
            </a:r>
            <a:endParaRPr lang="zh-CN" altLang="en-US" sz="96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97461" y="2636458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atin typeface="华文仿宋" pitchFamily="2" charset="-122"/>
                <a:ea typeface="华文仿宋" pitchFamily="2" charset="-122"/>
              </a:rPr>
              <a:t>02</a:t>
            </a:r>
            <a:endParaRPr lang="zh-CN" altLang="en-US" sz="96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63627" y="1967083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atin typeface="华文仿宋" pitchFamily="2" charset="-122"/>
                <a:ea typeface="华文仿宋" pitchFamily="2" charset="-122"/>
              </a:rPr>
              <a:t>03</a:t>
            </a:r>
            <a:endParaRPr lang="zh-CN" altLang="en-US" sz="96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0304" y="2636458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atin typeface="华文仿宋" pitchFamily="2" charset="-122"/>
                <a:ea typeface="华文仿宋" pitchFamily="2" charset="-122"/>
              </a:rPr>
              <a:t>04</a:t>
            </a:r>
            <a:endParaRPr lang="zh-CN" altLang="en-US" sz="96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16795" y="3426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属性检验</a:t>
            </a:r>
            <a:endParaRPr kumimoji="1"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9201" y="4090858"/>
            <a:ext cx="2474979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Hardware Trojan detection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by specifying malicious circuit properties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860800" y="2539215"/>
            <a:ext cx="0" cy="2272931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100618" y="2539215"/>
            <a:ext cx="0" cy="2272931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340436" y="2539215"/>
            <a:ext cx="0" cy="2272931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88644" y="4165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可达性分析</a:t>
            </a:r>
            <a:endParaRPr kumimoji="1"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27421" y="4829979"/>
            <a:ext cx="1996118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Defeating hardware spyware in third party IPs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56131" y="34264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等价性检验</a:t>
            </a:r>
            <a:endParaRPr kumimoji="1"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4326" y="4073025"/>
            <a:ext cx="1440072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Using SAT for combinational equivalence checking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81487" y="4165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结构设计检验</a:t>
            </a:r>
            <a:endParaRPr kumimoji="1"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93909" y="4838650"/>
            <a:ext cx="2470433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Detecting malicious logic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rPr>
              <a:t>through structural checking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2197</Words>
  <Application>Microsoft Office PowerPoint</Application>
  <PresentationFormat>宽屏</PresentationFormat>
  <Paragraphs>333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PingFang SC</vt:lpstr>
      <vt:lpstr>等线</vt:lpstr>
      <vt:lpstr>等线 Light</vt:lpstr>
      <vt:lpstr>方正姚体</vt:lpstr>
      <vt:lpstr>华文仿宋</vt:lpstr>
      <vt:lpstr>宋体</vt:lpstr>
      <vt:lpstr>微软雅黑</vt:lpstr>
      <vt:lpstr>Arial</vt:lpstr>
      <vt:lpstr>Calibri</vt:lpstr>
      <vt:lpstr>Times New Roman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棕色极简</dc:title>
  <dc:creator>第一PPT</dc:creator>
  <cp:keywords>www.1ppt.com</cp:keywords>
  <cp:lastModifiedBy>王 立敏</cp:lastModifiedBy>
  <cp:revision>246</cp:revision>
  <cp:lastPrinted>2018-06-05T08:09:31Z</cp:lastPrinted>
  <dcterms:created xsi:type="dcterms:W3CDTF">2018-06-05T02:19:06Z</dcterms:created>
  <dcterms:modified xsi:type="dcterms:W3CDTF">2018-06-05T11:53:02Z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2052-10.1.0.5630</vt:lpwstr>
  </property>
</Properties>
</file>