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311" r:id="rId4"/>
    <p:sldId id="312" r:id="rId5"/>
    <p:sldId id="313" r:id="rId6"/>
    <p:sldId id="314" r:id="rId7"/>
    <p:sldId id="315" r:id="rId8"/>
    <p:sldId id="316" r:id="rId9"/>
    <p:sldId id="262" r:id="rId10"/>
    <p:sldId id="289" r:id="rId11"/>
    <p:sldId id="288" r:id="rId12"/>
    <p:sldId id="318" r:id="rId13"/>
    <p:sldId id="319" r:id="rId14"/>
    <p:sldId id="320" r:id="rId15"/>
    <p:sldId id="259" r:id="rId16"/>
    <p:sldId id="296" r:id="rId17"/>
    <p:sldId id="321" r:id="rId18"/>
    <p:sldId id="322" r:id="rId19"/>
    <p:sldId id="323" r:id="rId20"/>
    <p:sldId id="324" r:id="rId21"/>
    <p:sldId id="260" r:id="rId22"/>
    <p:sldId id="297" r:id="rId23"/>
    <p:sldId id="261" r:id="rId24"/>
    <p:sldId id="298" r:id="rId25"/>
    <p:sldId id="29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guide id="3" orient="horz" pos="346" userDrawn="1">
          <p15:clr>
            <a:srgbClr val="A4A3A4"/>
          </p15:clr>
        </p15:guide>
        <p15:guide id="4" pos="272" userDrawn="1">
          <p15:clr>
            <a:srgbClr val="A4A3A4"/>
          </p15:clr>
        </p15:guide>
        <p15:guide id="5" pos="5488" userDrawn="1">
          <p15:clr>
            <a:srgbClr val="A4A3A4"/>
          </p15:clr>
        </p15:guide>
        <p15:guide id="7" pos="3833" userDrawn="1">
          <p15:clr>
            <a:srgbClr val="A4A3A4"/>
          </p15:clr>
        </p15:guide>
        <p15:guide id="8" orient="horz" pos="3702" userDrawn="1">
          <p15:clr>
            <a:srgbClr val="A4A3A4"/>
          </p15:clr>
        </p15:guide>
        <p15:guide id="9" pos="4173" userDrawn="1">
          <p15:clr>
            <a:srgbClr val="A4A3A4"/>
          </p15:clr>
        </p15:guide>
        <p15:guide id="10" pos="1542" userDrawn="1">
          <p15:clr>
            <a:srgbClr val="A4A3A4"/>
          </p15:clr>
        </p15:guide>
        <p15:guide id="11"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B1D3EC"/>
    <a:srgbClr val="0D0D0D"/>
    <a:srgbClr val="3A383B"/>
    <a:srgbClr val="07ABB5"/>
    <a:srgbClr val="383639"/>
    <a:srgbClr val="38363B"/>
    <a:srgbClr val="7F7F7F"/>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snapToGrid="0" showGuides="1">
      <p:cViewPr varScale="1">
        <p:scale>
          <a:sx n="68" d="100"/>
          <a:sy n="68" d="100"/>
        </p:scale>
        <p:origin x="1488" y="60"/>
      </p:cViewPr>
      <p:guideLst>
        <p:guide orient="horz" pos="2183"/>
        <p:guide pos="2880"/>
        <p:guide orient="horz" pos="346"/>
        <p:guide pos="272"/>
        <p:guide pos="5488"/>
        <p:guide pos="3833"/>
        <p:guide orient="horz" pos="3702"/>
        <p:guide pos="4173"/>
        <p:guide pos="1542"/>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6E007-173D-41D7-AEA4-C22F04A1A73A}" type="datetimeFigureOut">
              <a:rPr lang="zh-CN" altLang="en-US" smtClean="0"/>
              <a:t>2018/5/1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B5658-C105-4706-9A2F-599F52870667}" type="slidenum">
              <a:rPr lang="zh-CN" altLang="en-US" smtClean="0"/>
              <a:t>‹#›</a:t>
            </a:fld>
            <a:endParaRPr lang="zh-CN" altLang="en-US"/>
          </a:p>
        </p:txBody>
      </p:sp>
    </p:spTree>
    <p:extLst>
      <p:ext uri="{BB962C8B-B14F-4D97-AF65-F5344CB8AC3E}">
        <p14:creationId xmlns:p14="http://schemas.microsoft.com/office/powerpoint/2010/main" val="234099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IEEE transaction   2017</a:t>
            </a:r>
            <a:r>
              <a:rPr lang="zh-CN" altLang="en-US" dirty="0"/>
              <a:t>年的文章</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3</a:t>
            </a:fld>
            <a:endParaRPr lang="zh-CN" altLang="en-US"/>
          </a:p>
        </p:txBody>
      </p:sp>
    </p:spTree>
    <p:extLst>
      <p:ext uri="{BB962C8B-B14F-4D97-AF65-F5344CB8AC3E}">
        <p14:creationId xmlns:p14="http://schemas.microsoft.com/office/powerpoint/2010/main" val="272572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B5658-C105-4706-9A2F-599F52870667}" type="slidenum">
              <a:rPr lang="zh-CN" altLang="en-US" smtClean="0"/>
              <a:t>19</a:t>
            </a:fld>
            <a:endParaRPr lang="zh-CN" altLang="en-US"/>
          </a:p>
        </p:txBody>
      </p:sp>
    </p:spTree>
    <p:extLst>
      <p:ext uri="{BB962C8B-B14F-4D97-AF65-F5344CB8AC3E}">
        <p14:creationId xmlns:p14="http://schemas.microsoft.com/office/powerpoint/2010/main" val="335378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B5658-C105-4706-9A2F-599F52870667}" type="slidenum">
              <a:rPr lang="zh-CN" altLang="en-US" smtClean="0"/>
              <a:t>20</a:t>
            </a:fld>
            <a:endParaRPr lang="zh-CN" altLang="en-US"/>
          </a:p>
        </p:txBody>
      </p:sp>
    </p:spTree>
    <p:extLst>
      <p:ext uri="{BB962C8B-B14F-4D97-AF65-F5344CB8AC3E}">
        <p14:creationId xmlns:p14="http://schemas.microsoft.com/office/powerpoint/2010/main" val="186938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B5658-C105-4706-9A2F-599F52870667}" type="slidenum">
              <a:rPr lang="zh-CN" altLang="en-US" smtClean="0"/>
              <a:t>22</a:t>
            </a:fld>
            <a:endParaRPr lang="zh-CN" altLang="en-US"/>
          </a:p>
        </p:txBody>
      </p:sp>
    </p:spTree>
    <p:extLst>
      <p:ext uri="{BB962C8B-B14F-4D97-AF65-F5344CB8AC3E}">
        <p14:creationId xmlns:p14="http://schemas.microsoft.com/office/powerpoint/2010/main" val="306233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学生</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7</a:t>
            </a:fld>
            <a:endParaRPr lang="zh-CN" altLang="en-US"/>
          </a:p>
        </p:txBody>
      </p:sp>
    </p:spTree>
    <p:extLst>
      <p:ext uri="{BB962C8B-B14F-4D97-AF65-F5344CB8AC3E}">
        <p14:creationId xmlns:p14="http://schemas.microsoft.com/office/powerpoint/2010/main" val="1162606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这个论文提到的这个方法灵感来自于这种方法</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11</a:t>
            </a:fld>
            <a:endParaRPr lang="zh-CN" altLang="en-US"/>
          </a:p>
        </p:txBody>
      </p:sp>
    </p:spTree>
    <p:extLst>
      <p:ext uri="{BB962C8B-B14F-4D97-AF65-F5344CB8AC3E}">
        <p14:creationId xmlns:p14="http://schemas.microsoft.com/office/powerpoint/2010/main" val="85537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理想很丰满，现实很骨感</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12</a:t>
            </a:fld>
            <a:endParaRPr lang="zh-CN" altLang="en-US"/>
          </a:p>
        </p:txBody>
      </p:sp>
    </p:spTree>
    <p:extLst>
      <p:ext uri="{BB962C8B-B14F-4D97-AF65-F5344CB8AC3E}">
        <p14:creationId xmlns:p14="http://schemas.microsoft.com/office/powerpoint/2010/main" val="143319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理想很丰满，现实很骨感</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13</a:t>
            </a:fld>
            <a:endParaRPr lang="zh-CN" altLang="en-US"/>
          </a:p>
        </p:txBody>
      </p:sp>
    </p:spTree>
    <p:extLst>
      <p:ext uri="{BB962C8B-B14F-4D97-AF65-F5344CB8AC3E}">
        <p14:creationId xmlns:p14="http://schemas.microsoft.com/office/powerpoint/2010/main" val="340764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理想很丰满，现实很骨感</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14</a:t>
            </a:fld>
            <a:endParaRPr lang="zh-CN" altLang="en-US"/>
          </a:p>
        </p:txBody>
      </p:sp>
    </p:spTree>
    <p:extLst>
      <p:ext uri="{BB962C8B-B14F-4D97-AF65-F5344CB8AC3E}">
        <p14:creationId xmlns:p14="http://schemas.microsoft.com/office/powerpoint/2010/main" val="3208791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HTH</a:t>
            </a:r>
            <a:r>
              <a:rPr lang="zh-CN" altLang="en-US" dirty="0"/>
              <a:t>插入会扰乱那个节点以及它附近节点之间的正确关系</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16</a:t>
            </a:fld>
            <a:endParaRPr lang="zh-CN" altLang="en-US"/>
          </a:p>
        </p:txBody>
      </p:sp>
    </p:spTree>
    <p:extLst>
      <p:ext uri="{BB962C8B-B14F-4D97-AF65-F5344CB8AC3E}">
        <p14:creationId xmlns:p14="http://schemas.microsoft.com/office/powerpoint/2010/main" val="1505187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HTH</a:t>
            </a:r>
            <a:r>
              <a:rPr lang="zh-CN" altLang="en-US" dirty="0"/>
              <a:t>插入会扰乱那个节点以及它附近节点之间的正确关系，，毛刺之类的原因使之翻转。</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17</a:t>
            </a:fld>
            <a:endParaRPr lang="zh-CN" altLang="en-US"/>
          </a:p>
        </p:txBody>
      </p:sp>
    </p:spTree>
    <p:extLst>
      <p:ext uri="{BB962C8B-B14F-4D97-AF65-F5344CB8AC3E}">
        <p14:creationId xmlns:p14="http://schemas.microsoft.com/office/powerpoint/2010/main" val="3916820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这是组合逻辑的算法</a:t>
            </a:r>
          </a:p>
        </p:txBody>
      </p:sp>
      <p:sp>
        <p:nvSpPr>
          <p:cNvPr id="4" name="灯片编号占位符 3"/>
          <p:cNvSpPr>
            <a:spLocks noGrp="1"/>
          </p:cNvSpPr>
          <p:nvPr>
            <p:ph type="sldNum" sz="quarter" idx="10"/>
          </p:nvPr>
        </p:nvSpPr>
        <p:spPr/>
        <p:txBody>
          <a:bodyPr/>
          <a:lstStyle/>
          <a:p>
            <a:fld id="{8A0B5658-C105-4706-9A2F-599F52870667}" type="slidenum">
              <a:rPr lang="zh-CN" altLang="en-US" smtClean="0"/>
              <a:t>18</a:t>
            </a:fld>
            <a:endParaRPr lang="zh-CN" altLang="en-US"/>
          </a:p>
        </p:txBody>
      </p:sp>
    </p:spTree>
    <p:extLst>
      <p:ext uri="{BB962C8B-B14F-4D97-AF65-F5344CB8AC3E}">
        <p14:creationId xmlns:p14="http://schemas.microsoft.com/office/powerpoint/2010/main" val="3247899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357779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93304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387818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26" name="Picture 2" descr="http://e.hiphotos.baidu.com/baike/w%3D268/sign=60243d351ed8bc3ec60801ccba8aa6c8/9345d688d43f8794a867c021d51b0ef41bd53a2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41474" y="145382"/>
            <a:ext cx="6424840" cy="652484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8166"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40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Picture 2" descr="http://e.hiphotos.baidu.com/baike/w%3D268/sign=60243d351ed8bc3ec60801ccba8aa6c8/9345d688d43f8794a867c021d51b0ef41bd53a2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2393" y="241069"/>
            <a:ext cx="6515520" cy="661693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8101" y="-1933"/>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635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04508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7360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48635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72553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66537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F27C3A-485C-4903-9BB5-487A74734653}" type="datetimeFigureOut">
              <a:rPr lang="zh-CN" altLang="en-US" smtClean="0"/>
              <a:t>2018/5/1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16371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27C3A-485C-4903-9BB5-487A74734653}" type="datetimeFigureOut">
              <a:rPr lang="zh-CN" altLang="en-US" smtClean="0"/>
              <a:t>2018/5/1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3225647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1878496" y="2689974"/>
            <a:ext cx="7239000" cy="646331"/>
          </a:xfrm>
          <a:prstGeom prst="rect">
            <a:avLst/>
          </a:prstGeom>
          <a:noFill/>
        </p:spPr>
        <p:txBody>
          <a:bodyPr wrap="square" rtlCol="0">
            <a:spAutoFit/>
          </a:bodyPr>
          <a:lstStyle/>
          <a:p>
            <a:pPr algn="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A Flexible Online Checking Technique to Enhance Hardware Trojan Horse Detectability by Reliability Analysis</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文本框 32"/>
          <p:cNvSpPr txBox="1"/>
          <p:nvPr/>
        </p:nvSpPr>
        <p:spPr>
          <a:xfrm>
            <a:off x="1905000" y="3429000"/>
            <a:ext cx="7239000" cy="461665"/>
          </a:xfrm>
          <a:prstGeom prst="rect">
            <a:avLst/>
          </a:prstGeom>
          <a:noFill/>
        </p:spPr>
        <p:txBody>
          <a:bodyPr wrap="square" rtlCol="0">
            <a:spAutoFit/>
          </a:bodyPr>
          <a:lstStyle/>
          <a:p>
            <a:pPr algn="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RAJAT SUBHRA CHAKRABORTY SAMUEL PAGLIARINI</a:t>
            </a: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JIMSON MATHEW,</a:t>
            </a:r>
          </a:p>
          <a:p>
            <a:pPr algn="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SREE RANJANI RAJENDRAN</a:t>
            </a: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 M. NIRMALA DEVI</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5" name="直接连接符 34"/>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950759" y="3895211"/>
            <a:ext cx="2133600" cy="369332"/>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指导老师：沈海华</a:t>
            </a:r>
          </a:p>
        </p:txBody>
      </p:sp>
      <p:sp>
        <p:nvSpPr>
          <p:cNvPr id="37" name="文本框 36"/>
          <p:cNvSpPr txBox="1"/>
          <p:nvPr/>
        </p:nvSpPr>
        <p:spPr>
          <a:xfrm>
            <a:off x="6624638" y="3895211"/>
            <a:ext cx="2519362" cy="369332"/>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汇报人：王立敏</a:t>
            </a:r>
          </a:p>
        </p:txBody>
      </p:sp>
      <p:pic>
        <p:nvPicPr>
          <p:cNvPr id="44" name="图片 43"/>
          <p:cNvPicPr>
            <a:picLocks noChangeAspect="1"/>
          </p:cNvPicPr>
          <p:nvPr/>
        </p:nvPicPr>
        <p:blipFill>
          <a:blip r:embed="rId2">
            <a:extLst>
              <a:ext uri="{28A0092B-C50C-407E-A947-70E740481C1C}">
                <a14:useLocalDpi xmlns:a14="http://schemas.microsoft.com/office/drawing/2010/main" val="0"/>
              </a:ext>
            </a:extLst>
          </a:blip>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43" name="图片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Tree>
    <p:extLst>
      <p:ext uri="{BB962C8B-B14F-4D97-AF65-F5344CB8AC3E}">
        <p14:creationId xmlns:p14="http://schemas.microsoft.com/office/powerpoint/2010/main" val="29839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22" presetClass="entr" presetSubtype="2" fill="hold" nodeType="withEffect">
                                  <p:stCondLst>
                                    <p:cond delay="25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anim calcmode="lin" valueType="num">
                                      <p:cBhvr>
                                        <p:cTn id="25" dur="500" fill="hold"/>
                                        <p:tgtEl>
                                          <p:spTgt spid="33"/>
                                        </p:tgtEl>
                                        <p:attrNameLst>
                                          <p:attrName>ppt_x</p:attrName>
                                        </p:attrNameLst>
                                      </p:cBhvr>
                                      <p:tavLst>
                                        <p:tav tm="0">
                                          <p:val>
                                            <p:strVal val="#ppt_x"/>
                                          </p:val>
                                        </p:tav>
                                        <p:tav tm="100000">
                                          <p:val>
                                            <p:strVal val="#ppt_x"/>
                                          </p:val>
                                        </p:tav>
                                      </p:tavLst>
                                    </p:anim>
                                    <p:anim calcmode="lin" valueType="num">
                                      <p:cBhvr>
                                        <p:cTn id="26" dur="500" fill="hold"/>
                                        <p:tgtEl>
                                          <p:spTgt spid="3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42" presetClass="path" presetSubtype="0" accel="50000" decel="50000" fill="hold" nodeType="withEffect">
                                  <p:stCondLst>
                                    <p:cond delay="750"/>
                                  </p:stCondLst>
                                  <p:childTnLst>
                                    <p:animMotion origin="layout" path="M 2.22222E-6 3.7037E-7 L 0.00208 -0.00394 " pathEditMode="relative" rAng="0" ptsTypes="AA">
                                      <p:cBhvr>
                                        <p:cTn id="38" dur="1000" fill="hold"/>
                                        <p:tgtEl>
                                          <p:spTgt spid="43"/>
                                        </p:tgtEl>
                                        <p:attrNameLst>
                                          <p:attrName>ppt_x</p:attrName>
                                          <p:attrName>ppt_y</p:attrName>
                                        </p:attrNameLst>
                                      </p:cBhvr>
                                      <p:rCtr x="10400" y="-20800"/>
                                    </p:animMotion>
                                  </p:childTnLst>
                                </p:cTn>
                              </p:par>
                              <p:par>
                                <p:cTn id="39" presetID="42" presetClass="path" presetSubtype="0" accel="50000" decel="50000" fill="hold" nodeType="withEffect">
                                  <p:stCondLst>
                                    <p:cond delay="750"/>
                                  </p:stCondLst>
                                  <p:childTnLst>
                                    <p:animMotion origin="layout" path="M -2.77778E-6 -3.33333E-6 L -0.00521 0.0044 " pathEditMode="relative" rAng="0" ptsTypes="AA">
                                      <p:cBhvr>
                                        <p:cTn id="40" dur="1000" fill="hold"/>
                                        <p:tgtEl>
                                          <p:spTgt spid="44"/>
                                        </p:tgtEl>
                                        <p:attrNameLst>
                                          <p:attrName>ppt_x</p:attrName>
                                          <p:attrName>ppt_y</p:attrName>
                                        </p:attrNameLst>
                                      </p:cBhvr>
                                      <p:rCtr x="-26000" y="2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3"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阻止策略分类</a:t>
            </a:r>
          </a:p>
        </p:txBody>
      </p:sp>
      <p:grpSp>
        <p:nvGrpSpPr>
          <p:cNvPr id="29" name="组合 28"/>
          <p:cNvGrpSpPr/>
          <p:nvPr/>
        </p:nvGrpSpPr>
        <p:grpSpPr>
          <a:xfrm>
            <a:off x="0" y="284389"/>
            <a:ext cx="1692275" cy="529772"/>
            <a:chOff x="0" y="284389"/>
            <a:chExt cx="1692275"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31" name="矩形 30"/>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C1EAE8C-A51C-4BE2-81C3-E2D8490A7D91}"/>
              </a:ext>
            </a:extLst>
          </p:cNvPr>
          <p:cNvSpPr txBox="1"/>
          <p:nvPr/>
        </p:nvSpPr>
        <p:spPr>
          <a:xfrm>
            <a:off x="755650" y="1519311"/>
            <a:ext cx="2518638"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阻止策略</a:t>
            </a:r>
            <a:r>
              <a:rPr lang="zh-CN" altLang="en-US" sz="1400" dirty="0">
                <a:latin typeface="微软雅黑" panose="020B0503020204020204" pitchFamily="34" charset="-122"/>
                <a:ea typeface="微软雅黑" panose="020B0503020204020204" pitchFamily="34" charset="-122"/>
              </a:rPr>
              <a:t>（三大类）</a:t>
            </a:r>
          </a:p>
        </p:txBody>
      </p:sp>
      <p:sp>
        <p:nvSpPr>
          <p:cNvPr id="11" name="文本框 10">
            <a:extLst>
              <a:ext uri="{FF2B5EF4-FFF2-40B4-BE49-F238E27FC236}">
                <a16:creationId xmlns:a16="http://schemas.microsoft.com/office/drawing/2014/main" id="{3E6FDE01-E0EA-4A23-8841-11B1580DBF26}"/>
              </a:ext>
            </a:extLst>
          </p:cNvPr>
          <p:cNvSpPr txBox="1"/>
          <p:nvPr/>
        </p:nvSpPr>
        <p:spPr>
          <a:xfrm>
            <a:off x="755650" y="2473570"/>
            <a:ext cx="8311301" cy="255454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①在不同的层次的设计抽象中，插入额外电路来混淆电路</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使逆向工程十分困难</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②制造分离，将电路的不同部分交给不同的厂商制作，每个厂商没有完整的电路，就能降低风险。</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但是这需要将芯片不断地中转，配合成本大大增加</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③在运行时进行检测和阻止方法</a:t>
            </a:r>
          </a:p>
        </p:txBody>
      </p:sp>
    </p:spTree>
    <p:extLst>
      <p:ext uri="{BB962C8B-B14F-4D97-AF65-F5344CB8AC3E}">
        <p14:creationId xmlns:p14="http://schemas.microsoft.com/office/powerpoint/2010/main" val="300960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par>
                                <p:cTn id="16" presetID="22" presetClass="entr" presetSubtype="8"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9</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ATPG</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组合 25"/>
          <p:cNvGrpSpPr/>
          <p:nvPr/>
        </p:nvGrpSpPr>
        <p:grpSpPr>
          <a:xfrm>
            <a:off x="0" y="284389"/>
            <a:ext cx="1692275" cy="529772"/>
            <a:chOff x="0" y="284389"/>
            <a:chExt cx="1692275" cy="529772"/>
          </a:xfrm>
        </p:grpSpPr>
        <p:sp>
          <p:nvSpPr>
            <p:cNvPr id="27" name="矩形 2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28" name="矩形 2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9" name="直接连接符 28"/>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BBEEE4B9-B47C-4969-BC89-0812D64D51CD}"/>
              </a:ext>
            </a:extLst>
          </p:cNvPr>
          <p:cNvSpPr txBox="1"/>
          <p:nvPr/>
        </p:nvSpPr>
        <p:spPr>
          <a:xfrm>
            <a:off x="604910" y="1448972"/>
            <a:ext cx="7212487"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ATPG</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Auto Test Pattern generation </a:t>
            </a:r>
            <a:r>
              <a:rPr lang="zh-CN" altLang="en-US" sz="2800" b="1" dirty="0">
                <a:latin typeface="微软雅黑" panose="020B0503020204020204" pitchFamily="34" charset="-122"/>
                <a:ea typeface="微软雅黑" panose="020B0503020204020204" pitchFamily="34" charset="-122"/>
              </a:rPr>
              <a:t>）</a:t>
            </a:r>
          </a:p>
        </p:txBody>
      </p:sp>
      <p:sp>
        <p:nvSpPr>
          <p:cNvPr id="12" name="文本框 11">
            <a:extLst>
              <a:ext uri="{FF2B5EF4-FFF2-40B4-BE49-F238E27FC236}">
                <a16:creationId xmlns:a16="http://schemas.microsoft.com/office/drawing/2014/main" id="{AE99C4DD-545B-49E7-B0F8-FBCA27E8C0E6}"/>
              </a:ext>
            </a:extLst>
          </p:cNvPr>
          <p:cNvSpPr txBox="1"/>
          <p:nvPr/>
        </p:nvSpPr>
        <p:spPr>
          <a:xfrm>
            <a:off x="604910" y="2182258"/>
            <a:ext cx="8115415" cy="34163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基于侧信道分析的测试技术，通过在芯片入口处施加激励，然后检查输出，如果输出与预期不同，则说明是个电路缺陷或者是个木马</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缺点</a:t>
            </a:r>
            <a:r>
              <a:rPr lang="en-US" altLang="zh-CN"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pPr marL="457200" indent="-457200">
              <a:buAutoNum type="arabicPeriod"/>
            </a:pPr>
            <a:r>
              <a:rPr lang="zh-CN" altLang="en-US" dirty="0">
                <a:latin typeface="微软雅黑" panose="020B0503020204020204" pitchFamily="34" charset="-122"/>
                <a:ea typeface="微软雅黑" panose="020B0503020204020204" pitchFamily="34" charset="-122"/>
              </a:rPr>
              <a:t>这个方法的目的是发现暴露的错误，而不一定是</a:t>
            </a:r>
            <a:r>
              <a:rPr lang="en-US" altLang="zh-CN" dirty="0">
                <a:latin typeface="微软雅黑" panose="020B0503020204020204" pitchFamily="34" charset="-122"/>
                <a:ea typeface="微软雅黑" panose="020B0503020204020204" pitchFamily="34" charset="-122"/>
              </a:rPr>
              <a:t>HTH</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它的逻辑测试尽力确保生成的测试向量覆盖触发条件，然而硬件木马设计出来就是难以触发的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难以将</a:t>
            </a:r>
            <a:r>
              <a:rPr lang="en-US" altLang="zh-CN" dirty="0">
                <a:latin typeface="微软雅黑" panose="020B0503020204020204" pitchFamily="34" charset="-122"/>
                <a:ea typeface="微软雅黑" panose="020B0503020204020204" pitchFamily="34" charset="-122"/>
              </a:rPr>
              <a:t>HTH</a:t>
            </a:r>
            <a:r>
              <a:rPr lang="zh-CN" altLang="en-US" dirty="0">
                <a:latin typeface="微软雅黑" panose="020B0503020204020204" pitchFamily="34" charset="-122"/>
                <a:ea typeface="微软雅黑" panose="020B0503020204020204" pitchFamily="34" charset="-122"/>
              </a:rPr>
              <a:t>侧信道信号从实验噪声和</a:t>
            </a:r>
            <a:r>
              <a:rPr lang="en-US" altLang="zh-CN" dirty="0">
                <a:latin typeface="微软雅黑" panose="020B0503020204020204" pitchFamily="34" charset="-122"/>
                <a:ea typeface="微软雅黑" panose="020B0503020204020204" pitchFamily="34" charset="-122"/>
              </a:rPr>
              <a:t>CMOS</a:t>
            </a:r>
            <a:r>
              <a:rPr lang="zh-CN" altLang="en-US" dirty="0">
                <a:latin typeface="微软雅黑" panose="020B0503020204020204" pitchFamily="34" charset="-122"/>
                <a:ea typeface="微软雅黑" panose="020B0503020204020204" pitchFamily="34" charset="-122"/>
              </a:rPr>
              <a:t>处理噪声中分离出来</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466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par>
                                <p:cTn id="16" presetID="22" presetClass="entr" presetSubtype="8"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AF64DF-A708-4543-B76A-74E10D6893F1}"/>
              </a:ext>
            </a:extLst>
          </p:cNvPr>
          <p:cNvSpPr txBox="1"/>
          <p:nvPr/>
        </p:nvSpPr>
        <p:spPr>
          <a:xfrm>
            <a:off x="568981" y="1259525"/>
            <a:ext cx="4003019" cy="492443"/>
          </a:xfrm>
          <a:prstGeom prst="rect">
            <a:avLst/>
          </a:prstGeom>
          <a:noFill/>
        </p:spPr>
        <p:txBody>
          <a:bodyPr wrap="none" rtlCol="0">
            <a:spAutoFit/>
          </a:bodyPr>
          <a:lstStyle/>
          <a:p>
            <a:r>
              <a:rPr lang="en-US" altLang="zh-CN" sz="2600" b="1" dirty="0">
                <a:latin typeface="微软雅黑" panose="020B0503020204020204" pitchFamily="34" charset="-122"/>
                <a:ea typeface="微软雅黑" panose="020B0503020204020204" pitchFamily="34" charset="-122"/>
              </a:rPr>
              <a:t>DFT(Design  for  Trust)</a:t>
            </a:r>
            <a:endParaRPr lang="zh-CN" altLang="en-US" sz="26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D9053D6-B5BE-4C21-8868-661E522BDF01}"/>
              </a:ext>
            </a:extLst>
          </p:cNvPr>
          <p:cNvSpPr txBox="1"/>
          <p:nvPr/>
        </p:nvSpPr>
        <p:spPr>
          <a:xfrm>
            <a:off x="568981" y="1643564"/>
            <a:ext cx="8255649" cy="4832541"/>
          </a:xfrm>
          <a:prstGeom prst="rect">
            <a:avLst/>
          </a:prstGeom>
          <a:noFill/>
        </p:spPr>
        <p:txBody>
          <a:bodyPr wrap="square" rtlCol="0">
            <a:spAutoFit/>
          </a:bodyPr>
          <a:lstStyle/>
          <a:p>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① 阻止</a:t>
            </a:r>
            <a:r>
              <a:rPr lang="en-US" altLang="zh-CN" b="1" dirty="0">
                <a:latin typeface="微软雅黑" panose="020B0503020204020204" pitchFamily="34" charset="-122"/>
                <a:ea typeface="微软雅黑" panose="020B0503020204020204" pitchFamily="34" charset="-122"/>
              </a:rPr>
              <a:t>HTH</a:t>
            </a:r>
            <a:r>
              <a:rPr lang="zh-CN" altLang="en-US" b="1" dirty="0">
                <a:latin typeface="微软雅黑" panose="020B0503020204020204" pitchFamily="34" charset="-122"/>
                <a:ea typeface="微软雅黑" panose="020B0503020204020204" pitchFamily="34" charset="-122"/>
              </a:rPr>
              <a:t>的插入</a:t>
            </a:r>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dirty="0">
                <a:latin typeface="微软雅黑" panose="020B0503020204020204" pitchFamily="34" charset="-122"/>
                <a:ea typeface="微软雅黑" panose="020B0503020204020204" pitchFamily="34" charset="-122"/>
              </a:rPr>
              <a:t>    保护技术 </a:t>
            </a:r>
            <a:r>
              <a:rPr lang="en-US" altLang="zh-CN" b="1" dirty="0">
                <a:latin typeface="微软雅黑" panose="020B0503020204020204" pitchFamily="34" charset="-122"/>
                <a:ea typeface="微软雅黑" panose="020B0503020204020204" pitchFamily="34" charset="-122"/>
              </a:rPr>
              <a:t>a. </a:t>
            </a:r>
            <a:r>
              <a:rPr lang="zh-CN" altLang="en-US" b="1" dirty="0">
                <a:latin typeface="微软雅黑" panose="020B0503020204020204" pitchFamily="34" charset="-122"/>
                <a:ea typeface="微软雅黑" panose="020B0503020204020204" pitchFamily="34" charset="-122"/>
              </a:rPr>
              <a:t>网表混淆</a:t>
            </a:r>
            <a:endParaRPr lang="en-US" altLang="zh-CN" b="1"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混淆电路的功能和结构性属性。通过一个</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在混淆模式和正常模式下切换，因为混淆，如果被嵌入硬件木马，也将变得难以识别，同时增加了开销，另外因为需要一个</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，因此也会因此遭受侧信道攻击。</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b="1" dirty="0">
                <a:latin typeface="微软雅黑" panose="020B0503020204020204" pitchFamily="34" charset="-122"/>
                <a:ea typeface="微软雅黑" panose="020B0503020204020204" pitchFamily="34" charset="-122"/>
              </a:rPr>
              <a:t>                   b. </a:t>
            </a:r>
            <a:r>
              <a:rPr lang="zh-CN" altLang="en-US" b="1" dirty="0">
                <a:latin typeface="微软雅黑" panose="020B0503020204020204" pitchFamily="34" charset="-122"/>
                <a:ea typeface="微软雅黑" panose="020B0503020204020204" pitchFamily="34" charset="-122"/>
              </a:rPr>
              <a:t>层填充</a:t>
            </a:r>
            <a:endParaRPr lang="en-US" altLang="zh-CN" b="1"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填充可以植入木马芯片的任何空隙，但是依然有技术可以识别，并用木马芯片取代填充物</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c. </a:t>
            </a:r>
            <a:r>
              <a:rPr lang="zh-CN" altLang="en-US" b="1" dirty="0">
                <a:latin typeface="微软雅黑" panose="020B0503020204020204" pitchFamily="34" charset="-122"/>
                <a:ea typeface="微软雅黑" panose="020B0503020204020204" pitchFamily="34" charset="-122"/>
              </a:rPr>
              <a:t>链路分离</a:t>
            </a:r>
            <a:endParaRPr lang="en-US" altLang="zh-CN" b="1" dirty="0">
              <a:latin typeface="微软雅黑" panose="020B0503020204020204" pitchFamily="34" charset="-122"/>
              <a:ea typeface="微软雅黑" panose="020B0503020204020204" pitchFamily="34" charset="-122"/>
            </a:endParaRPr>
          </a:p>
          <a:p>
            <a:pPr>
              <a:lnSpc>
                <a:spcPts val="2500"/>
              </a:lnSpc>
            </a:pPr>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最好的方法是控制整个供应链，将电路拆分为前段和后端，分开制作，但是这将增加许多成本，而且在目前全球化分工下难以实现</a:t>
            </a:r>
            <a:endParaRPr lang="en-US" altLang="zh-CN" dirty="0">
              <a:latin typeface="微软雅黑" panose="020B0503020204020204" pitchFamily="34" charset="-122"/>
              <a:ea typeface="微软雅黑" panose="020B0503020204020204" pitchFamily="34" charset="-122"/>
            </a:endParaRPr>
          </a:p>
          <a:p>
            <a:pPr>
              <a:lnSpc>
                <a:spcPts val="2500"/>
              </a:lnSpc>
            </a:pPr>
            <a:endParaRPr lang="en-US" altLang="zh-CN"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② 协助别的木马探测方法</a:t>
            </a:r>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③ 实现在线监视</a:t>
            </a:r>
            <a:r>
              <a:rPr lang="en-US" altLang="zh-CN" b="1" dirty="0">
                <a:latin typeface="微软雅黑" panose="020B0503020204020204" pitchFamily="34" charset="-122"/>
                <a:ea typeface="微软雅黑" panose="020B0503020204020204" pitchFamily="34" charset="-122"/>
              </a:rPr>
              <a:t>HTH</a:t>
            </a:r>
            <a:r>
              <a:rPr lang="zh-CN" altLang="en-US" b="1" dirty="0">
                <a:latin typeface="微软雅黑" panose="020B0503020204020204" pitchFamily="34" charset="-122"/>
                <a:ea typeface="微软雅黑" panose="020B0503020204020204" pitchFamily="34" charset="-122"/>
              </a:rPr>
              <a:t>探测</a:t>
            </a:r>
          </a:p>
        </p:txBody>
      </p:sp>
      <p:sp>
        <p:nvSpPr>
          <p:cNvPr id="4" name="文本框 3">
            <a:extLst>
              <a:ext uri="{FF2B5EF4-FFF2-40B4-BE49-F238E27FC236}">
                <a16:creationId xmlns:a16="http://schemas.microsoft.com/office/drawing/2014/main" id="{DC61BCFD-7F88-4E1C-8F63-59C920F34470}"/>
              </a:ext>
            </a:extLst>
          </p:cNvPr>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DFT</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a:extLst>
              <a:ext uri="{FF2B5EF4-FFF2-40B4-BE49-F238E27FC236}">
                <a16:creationId xmlns:a16="http://schemas.microsoft.com/office/drawing/2014/main" id="{9B269BFD-5CE8-4BCB-8C76-E1934BDB9434}"/>
              </a:ext>
            </a:extLst>
          </p:cNvPr>
          <p:cNvGrpSpPr/>
          <p:nvPr/>
        </p:nvGrpSpPr>
        <p:grpSpPr>
          <a:xfrm>
            <a:off x="0" y="284389"/>
            <a:ext cx="1692275" cy="529772"/>
            <a:chOff x="0" y="284389"/>
            <a:chExt cx="1692275" cy="529772"/>
          </a:xfrm>
        </p:grpSpPr>
        <p:sp>
          <p:nvSpPr>
            <p:cNvPr id="6" name="矩形 5">
              <a:extLst>
                <a:ext uri="{FF2B5EF4-FFF2-40B4-BE49-F238E27FC236}">
                  <a16:creationId xmlns:a16="http://schemas.microsoft.com/office/drawing/2014/main" id="{443D8D71-D1F3-42CE-8E15-3BF30F2ED9B8}"/>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 name="矩形 6">
              <a:extLst>
                <a:ext uri="{FF2B5EF4-FFF2-40B4-BE49-F238E27FC236}">
                  <a16:creationId xmlns:a16="http://schemas.microsoft.com/office/drawing/2014/main" id="{7FFD9096-58B0-449C-B316-82FF00993F1E}"/>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8" name="直接连接符 7">
            <a:extLst>
              <a:ext uri="{FF2B5EF4-FFF2-40B4-BE49-F238E27FC236}">
                <a16:creationId xmlns:a16="http://schemas.microsoft.com/office/drawing/2014/main" id="{94208B65-DFE6-41F9-A794-F361151913A2}"/>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59FCBBB-7146-466B-9D31-B3066D6190ED}"/>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10</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a:extLst>
              <a:ext uri="{FF2B5EF4-FFF2-40B4-BE49-F238E27FC236}">
                <a16:creationId xmlns:a16="http://schemas.microsoft.com/office/drawing/2014/main" id="{80ABF3B9-E8D6-4106-B976-1352BE7501BF}"/>
              </a:ext>
            </a:extLst>
          </p:cNvPr>
          <p:cNvGrpSpPr/>
          <p:nvPr/>
        </p:nvGrpSpPr>
        <p:grpSpPr>
          <a:xfrm>
            <a:off x="8567925" y="6043839"/>
            <a:ext cx="728474" cy="529772"/>
            <a:chOff x="8567925" y="6043839"/>
            <a:chExt cx="728474" cy="529772"/>
          </a:xfrm>
        </p:grpSpPr>
        <p:sp>
          <p:nvSpPr>
            <p:cNvPr id="11" name="矩形 10">
              <a:extLst>
                <a:ext uri="{FF2B5EF4-FFF2-40B4-BE49-F238E27FC236}">
                  <a16:creationId xmlns:a16="http://schemas.microsoft.com/office/drawing/2014/main" id="{5FF2D7FB-A868-4570-B0DB-4D1C11FE689A}"/>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a16="http://schemas.microsoft.com/office/drawing/2014/main" id="{FDCBB52E-A7B5-4536-A3E6-DC3BA2A6F662}"/>
                </a:ext>
              </a:extLst>
            </p:cNvPr>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10</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63461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9053D6-B5BE-4C21-8868-661E522BDF01}"/>
              </a:ext>
            </a:extLst>
          </p:cNvPr>
          <p:cNvSpPr txBox="1"/>
          <p:nvPr/>
        </p:nvSpPr>
        <p:spPr>
          <a:xfrm>
            <a:off x="568981" y="2236342"/>
            <a:ext cx="8151345" cy="2908938"/>
          </a:xfrm>
          <a:prstGeom prst="rect">
            <a:avLst/>
          </a:prstGeom>
          <a:noFill/>
        </p:spPr>
        <p:txBody>
          <a:bodyPr wrap="square" rtlCol="0">
            <a:spAutoFit/>
          </a:bodyPr>
          <a:lstStyle/>
          <a:p>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①阻止</a:t>
            </a:r>
            <a:r>
              <a:rPr lang="en-US" altLang="zh-CN" b="1" dirty="0">
                <a:latin typeface="微软雅黑" panose="020B0503020204020204" pitchFamily="34" charset="-122"/>
                <a:ea typeface="微软雅黑" panose="020B0503020204020204" pitchFamily="34" charset="-122"/>
              </a:rPr>
              <a:t>HTH</a:t>
            </a:r>
            <a:r>
              <a:rPr lang="zh-CN" altLang="en-US" b="1" dirty="0">
                <a:latin typeface="微软雅黑" panose="020B0503020204020204" pitchFamily="34" charset="-122"/>
                <a:ea typeface="微软雅黑" panose="020B0503020204020204" pitchFamily="34" charset="-122"/>
              </a:rPr>
              <a:t>的插入</a:t>
            </a:r>
            <a:endParaRPr lang="en-US" altLang="zh-CN" b="1" dirty="0">
              <a:latin typeface="微软雅黑" panose="020B0503020204020204" pitchFamily="34" charset="-122"/>
              <a:ea typeface="微软雅黑" panose="020B0503020204020204" pitchFamily="34" charset="-122"/>
            </a:endParaRPr>
          </a:p>
          <a:p>
            <a:pPr>
              <a:lnSpc>
                <a:spcPts val="2500"/>
              </a:lnSpc>
            </a:pPr>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②协助别的木马探测方法</a:t>
            </a:r>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dirty="0">
                <a:latin typeface="微软雅黑" panose="020B0503020204020204" pitchFamily="34" charset="-122"/>
                <a:ea typeface="微软雅黑" panose="020B0503020204020204" pitchFamily="34" charset="-122"/>
              </a:rPr>
              <a:t>   插入非功能性触发器，在低传输网络下的测试模式中可以通过预定义一个阈值来增加传输的可能性。使得硬件木马更频繁地部份或者完全被激活，更容易被检测出。</a:t>
            </a:r>
            <a:endParaRPr lang="en-US" altLang="zh-CN" dirty="0">
              <a:latin typeface="微软雅黑" panose="020B0503020204020204" pitchFamily="34" charset="-122"/>
              <a:ea typeface="微软雅黑" panose="020B0503020204020204" pitchFamily="34" charset="-122"/>
            </a:endParaRPr>
          </a:p>
          <a:p>
            <a:pPr>
              <a:lnSpc>
                <a:spcPts val="2500"/>
              </a:lnSpc>
            </a:pPr>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③实现在线监视</a:t>
            </a:r>
            <a:r>
              <a:rPr lang="en-US" altLang="zh-CN" b="1" dirty="0">
                <a:latin typeface="微软雅黑" panose="020B0503020204020204" pitchFamily="34" charset="-122"/>
                <a:ea typeface="微软雅黑" panose="020B0503020204020204" pitchFamily="34" charset="-122"/>
              </a:rPr>
              <a:t>HTH</a:t>
            </a:r>
            <a:r>
              <a:rPr lang="zh-CN" altLang="en-US" b="1" dirty="0">
                <a:latin typeface="微软雅黑" panose="020B0503020204020204" pitchFamily="34" charset="-122"/>
                <a:ea typeface="微软雅黑" panose="020B0503020204020204" pitchFamily="34" charset="-122"/>
              </a:rPr>
              <a:t>探测</a:t>
            </a:r>
          </a:p>
        </p:txBody>
      </p:sp>
      <p:sp>
        <p:nvSpPr>
          <p:cNvPr id="4" name="文本框 3">
            <a:extLst>
              <a:ext uri="{FF2B5EF4-FFF2-40B4-BE49-F238E27FC236}">
                <a16:creationId xmlns:a16="http://schemas.microsoft.com/office/drawing/2014/main" id="{8F457B25-80F1-4267-863D-B4DEDA0BBDF0}"/>
              </a:ext>
            </a:extLst>
          </p:cNvPr>
          <p:cNvSpPr txBox="1"/>
          <p:nvPr/>
        </p:nvSpPr>
        <p:spPr>
          <a:xfrm>
            <a:off x="568981" y="1259525"/>
            <a:ext cx="4003019" cy="492443"/>
          </a:xfrm>
          <a:prstGeom prst="rect">
            <a:avLst/>
          </a:prstGeom>
          <a:noFill/>
        </p:spPr>
        <p:txBody>
          <a:bodyPr wrap="none" rtlCol="0">
            <a:spAutoFit/>
          </a:bodyPr>
          <a:lstStyle/>
          <a:p>
            <a:r>
              <a:rPr lang="en-US" altLang="zh-CN" sz="2600" b="1" dirty="0">
                <a:latin typeface="微软雅黑" panose="020B0503020204020204" pitchFamily="34" charset="-122"/>
                <a:ea typeface="微软雅黑" panose="020B0503020204020204" pitchFamily="34" charset="-122"/>
              </a:rPr>
              <a:t>DFT(Design  for  Trust)</a:t>
            </a:r>
            <a:endParaRPr lang="zh-CN" altLang="en-US" sz="26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DE89CCA-CF14-4F8D-83F8-32758D8AA7E6}"/>
              </a:ext>
            </a:extLst>
          </p:cNvPr>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DFT</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a:extLst>
              <a:ext uri="{FF2B5EF4-FFF2-40B4-BE49-F238E27FC236}">
                <a16:creationId xmlns:a16="http://schemas.microsoft.com/office/drawing/2014/main" id="{5E357B64-FAFA-4E1E-B267-DD7B2AE19346}"/>
              </a:ext>
            </a:extLst>
          </p:cNvPr>
          <p:cNvGrpSpPr/>
          <p:nvPr/>
        </p:nvGrpSpPr>
        <p:grpSpPr>
          <a:xfrm>
            <a:off x="0" y="284389"/>
            <a:ext cx="1692275" cy="529772"/>
            <a:chOff x="0" y="284389"/>
            <a:chExt cx="1692275" cy="529772"/>
          </a:xfrm>
        </p:grpSpPr>
        <p:sp>
          <p:nvSpPr>
            <p:cNvPr id="7" name="矩形 6">
              <a:extLst>
                <a:ext uri="{FF2B5EF4-FFF2-40B4-BE49-F238E27FC236}">
                  <a16:creationId xmlns:a16="http://schemas.microsoft.com/office/drawing/2014/main" id="{E656098E-C0B3-4D90-BBF0-E2725D422D58}"/>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8" name="矩形 7">
              <a:extLst>
                <a:ext uri="{FF2B5EF4-FFF2-40B4-BE49-F238E27FC236}">
                  <a16:creationId xmlns:a16="http://schemas.microsoft.com/office/drawing/2014/main" id="{C7504389-507A-4733-A779-7FFF29400EEC}"/>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9" name="直接连接符 8">
            <a:extLst>
              <a:ext uri="{FF2B5EF4-FFF2-40B4-BE49-F238E27FC236}">
                <a16:creationId xmlns:a16="http://schemas.microsoft.com/office/drawing/2014/main" id="{CFE260C1-CC45-4F84-9084-EE0598047DB1}"/>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E3C5989-BC27-48E6-AE68-A0A427134A45}"/>
              </a:ext>
            </a:extLst>
          </p:cNvPr>
          <p:cNvGrpSpPr/>
          <p:nvPr/>
        </p:nvGrpSpPr>
        <p:grpSpPr>
          <a:xfrm>
            <a:off x="8567925" y="6043839"/>
            <a:ext cx="728474" cy="529772"/>
            <a:chOff x="8567925" y="6043839"/>
            <a:chExt cx="728474" cy="529772"/>
          </a:xfrm>
        </p:grpSpPr>
        <p:sp>
          <p:nvSpPr>
            <p:cNvPr id="11" name="矩形 10">
              <a:extLst>
                <a:ext uri="{FF2B5EF4-FFF2-40B4-BE49-F238E27FC236}">
                  <a16:creationId xmlns:a16="http://schemas.microsoft.com/office/drawing/2014/main" id="{FE2CF367-02EE-49F5-9078-723544D9E2BC}"/>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a16="http://schemas.microsoft.com/office/drawing/2014/main" id="{8CA421E1-E1BA-4CAA-8D25-CE0D223E7E12}"/>
                </a:ext>
              </a:extLst>
            </p:cNvPr>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42845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2"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9053D6-B5BE-4C21-8868-661E522BDF01}"/>
              </a:ext>
            </a:extLst>
          </p:cNvPr>
          <p:cNvSpPr txBox="1"/>
          <p:nvPr/>
        </p:nvSpPr>
        <p:spPr>
          <a:xfrm>
            <a:off x="568981" y="2211399"/>
            <a:ext cx="8255649" cy="2633413"/>
          </a:xfrm>
          <a:prstGeom prst="rect">
            <a:avLst/>
          </a:prstGeom>
          <a:noFill/>
        </p:spPr>
        <p:txBody>
          <a:bodyPr wrap="square" rtlCol="0">
            <a:spAutoFit/>
          </a:bodyPr>
          <a:lstStyle/>
          <a:p>
            <a:pPr>
              <a:lnSpc>
                <a:spcPts val="2500"/>
              </a:lnSpc>
            </a:pPr>
            <a:r>
              <a:rPr lang="zh-CN" altLang="en-US" b="1" dirty="0">
                <a:latin typeface="微软雅黑" panose="020B0503020204020204" pitchFamily="34" charset="-122"/>
                <a:ea typeface="微软雅黑" panose="020B0503020204020204" pitchFamily="34" charset="-122"/>
              </a:rPr>
              <a:t>①阻止</a:t>
            </a:r>
            <a:r>
              <a:rPr lang="en-US" altLang="zh-CN" b="1" dirty="0">
                <a:latin typeface="微软雅黑" panose="020B0503020204020204" pitchFamily="34" charset="-122"/>
                <a:ea typeface="微软雅黑" panose="020B0503020204020204" pitchFamily="34" charset="-122"/>
              </a:rPr>
              <a:t>HTH</a:t>
            </a:r>
            <a:r>
              <a:rPr lang="zh-CN" altLang="en-US" b="1" dirty="0">
                <a:latin typeface="微软雅黑" panose="020B0503020204020204" pitchFamily="34" charset="-122"/>
                <a:ea typeface="微软雅黑" panose="020B0503020204020204" pitchFamily="34" charset="-122"/>
              </a:rPr>
              <a:t>的插入</a:t>
            </a:r>
            <a:endParaRPr lang="en-US" altLang="zh-CN" b="1" dirty="0">
              <a:latin typeface="微软雅黑" panose="020B0503020204020204" pitchFamily="34" charset="-122"/>
              <a:ea typeface="微软雅黑" panose="020B0503020204020204" pitchFamily="34" charset="-122"/>
            </a:endParaRPr>
          </a:p>
          <a:p>
            <a:pPr>
              <a:lnSpc>
                <a:spcPts val="2500"/>
              </a:lnSpc>
            </a:pPr>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②协助别的木马探测方法</a:t>
            </a:r>
            <a:endParaRPr lang="en-US" altLang="zh-CN" b="1" dirty="0">
              <a:latin typeface="微软雅黑" panose="020B0503020204020204" pitchFamily="34" charset="-122"/>
              <a:ea typeface="微软雅黑" panose="020B0503020204020204" pitchFamily="34" charset="-122"/>
            </a:endParaRPr>
          </a:p>
          <a:p>
            <a:pPr>
              <a:lnSpc>
                <a:spcPts val="2500"/>
              </a:lnSpc>
            </a:pPr>
            <a:endParaRPr lang="en-US" altLang="zh-CN" b="1" dirty="0">
              <a:latin typeface="微软雅黑" panose="020B0503020204020204" pitchFamily="34" charset="-122"/>
              <a:ea typeface="微软雅黑" panose="020B0503020204020204" pitchFamily="34" charset="-122"/>
            </a:endParaRPr>
          </a:p>
          <a:p>
            <a:pPr>
              <a:lnSpc>
                <a:spcPts val="2500"/>
              </a:lnSpc>
            </a:pPr>
            <a:r>
              <a:rPr lang="zh-CN" altLang="en-US" b="1" dirty="0">
                <a:latin typeface="微软雅黑" panose="020B0503020204020204" pitchFamily="34" charset="-122"/>
                <a:ea typeface="微软雅黑" panose="020B0503020204020204" pitchFamily="34" charset="-122"/>
              </a:rPr>
              <a:t>③实现在线监视</a:t>
            </a:r>
            <a:r>
              <a:rPr lang="en-US" altLang="zh-CN" b="1" dirty="0">
                <a:latin typeface="微软雅黑" panose="020B0503020204020204" pitchFamily="34" charset="-122"/>
                <a:ea typeface="微软雅黑" panose="020B0503020204020204" pitchFamily="34" charset="-122"/>
              </a:rPr>
              <a:t>HTH</a:t>
            </a:r>
            <a:r>
              <a:rPr lang="zh-CN" altLang="en-US" b="1" dirty="0">
                <a:latin typeface="微软雅黑" panose="020B0503020204020204" pitchFamily="34" charset="-122"/>
                <a:ea typeface="微软雅黑" panose="020B0503020204020204" pitchFamily="34" charset="-122"/>
              </a:rPr>
              <a:t>探测</a:t>
            </a:r>
            <a:endParaRPr lang="en-US" altLang="zh-CN" b="1"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我们极其渴望木马在被部署前就能被检测到，而在线监测方法就是最后一道防线，它通过安全监视器模块（</a:t>
            </a:r>
            <a:r>
              <a:rPr lang="en-US" altLang="zh-CN" dirty="0">
                <a:latin typeface="微软雅黑" panose="020B0503020204020204" pitchFamily="34" charset="-122"/>
                <a:ea typeface="微软雅黑" panose="020B0503020204020204" pitchFamily="34" charset="-122"/>
              </a:rPr>
              <a:t>SMs</a:t>
            </a:r>
            <a:r>
              <a:rPr lang="zh-CN" altLang="en-US" dirty="0">
                <a:latin typeface="微软雅黑" panose="020B0503020204020204" pitchFamily="34" charset="-122"/>
                <a:ea typeface="微软雅黑" panose="020B0503020204020204" pitchFamily="34" charset="-122"/>
              </a:rPr>
              <a:t>）来监视</a:t>
            </a:r>
            <a:r>
              <a:rPr lang="en-US" altLang="zh-CN" dirty="0">
                <a:latin typeface="微软雅黑" panose="020B0503020204020204" pitchFamily="34" charset="-122"/>
                <a:ea typeface="微软雅黑" panose="020B0503020204020204" pitchFamily="34" charset="-122"/>
              </a:rPr>
              <a:t>HTH</a:t>
            </a:r>
            <a:r>
              <a:rPr lang="zh-CN" altLang="en-US" dirty="0">
                <a:latin typeface="微软雅黑" panose="020B0503020204020204" pitchFamily="34" charset="-122"/>
                <a:ea typeface="微软雅黑" panose="020B0503020204020204" pitchFamily="34" charset="-122"/>
              </a:rPr>
              <a:t>引发的异常和错误。</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目前基于软件和微处理器的监视方案都已经被提出</a:t>
            </a:r>
          </a:p>
        </p:txBody>
      </p:sp>
      <p:sp>
        <p:nvSpPr>
          <p:cNvPr id="4" name="文本框 3">
            <a:extLst>
              <a:ext uri="{FF2B5EF4-FFF2-40B4-BE49-F238E27FC236}">
                <a16:creationId xmlns:a16="http://schemas.microsoft.com/office/drawing/2014/main" id="{0DB54924-3FB9-4A87-AF53-66AC665B7AFB}"/>
              </a:ext>
            </a:extLst>
          </p:cNvPr>
          <p:cNvSpPr txBox="1"/>
          <p:nvPr/>
        </p:nvSpPr>
        <p:spPr>
          <a:xfrm>
            <a:off x="568981" y="1259525"/>
            <a:ext cx="4003019" cy="492443"/>
          </a:xfrm>
          <a:prstGeom prst="rect">
            <a:avLst/>
          </a:prstGeom>
          <a:noFill/>
        </p:spPr>
        <p:txBody>
          <a:bodyPr wrap="none" rtlCol="0">
            <a:spAutoFit/>
          </a:bodyPr>
          <a:lstStyle/>
          <a:p>
            <a:r>
              <a:rPr lang="en-US" altLang="zh-CN" sz="2600" b="1" dirty="0">
                <a:latin typeface="微软雅黑" panose="020B0503020204020204" pitchFamily="34" charset="-122"/>
                <a:ea typeface="微软雅黑" panose="020B0503020204020204" pitchFamily="34" charset="-122"/>
              </a:rPr>
              <a:t>DFT(Design  for  Trust)</a:t>
            </a:r>
            <a:endParaRPr lang="zh-CN" altLang="en-US" sz="26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C5FAD00-2D20-4A9A-BB6A-136C0DB836E8}"/>
              </a:ext>
            </a:extLst>
          </p:cNvPr>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DFT</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a:extLst>
              <a:ext uri="{FF2B5EF4-FFF2-40B4-BE49-F238E27FC236}">
                <a16:creationId xmlns:a16="http://schemas.microsoft.com/office/drawing/2014/main" id="{AA00417D-E211-45D1-B041-57F9B17627AA}"/>
              </a:ext>
            </a:extLst>
          </p:cNvPr>
          <p:cNvGrpSpPr/>
          <p:nvPr/>
        </p:nvGrpSpPr>
        <p:grpSpPr>
          <a:xfrm>
            <a:off x="0" y="284389"/>
            <a:ext cx="1692275" cy="529772"/>
            <a:chOff x="0" y="284389"/>
            <a:chExt cx="1692275" cy="529772"/>
          </a:xfrm>
        </p:grpSpPr>
        <p:sp>
          <p:nvSpPr>
            <p:cNvPr id="7" name="矩形 6">
              <a:extLst>
                <a:ext uri="{FF2B5EF4-FFF2-40B4-BE49-F238E27FC236}">
                  <a16:creationId xmlns:a16="http://schemas.microsoft.com/office/drawing/2014/main" id="{B94D17DF-3C89-4725-B99A-18A454C20F56}"/>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8" name="矩形 7">
              <a:extLst>
                <a:ext uri="{FF2B5EF4-FFF2-40B4-BE49-F238E27FC236}">
                  <a16:creationId xmlns:a16="http://schemas.microsoft.com/office/drawing/2014/main" id="{6F96F17A-DD59-434B-A966-4DAC6C7B359D}"/>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9" name="直接连接符 8">
            <a:extLst>
              <a:ext uri="{FF2B5EF4-FFF2-40B4-BE49-F238E27FC236}">
                <a16:creationId xmlns:a16="http://schemas.microsoft.com/office/drawing/2014/main" id="{4A05404E-0D56-4ECD-BDF8-598F31E0DA21}"/>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32F4C9A-8666-4276-87A0-8AA418E938C2}"/>
              </a:ext>
            </a:extLst>
          </p:cNvPr>
          <p:cNvGrpSpPr/>
          <p:nvPr/>
        </p:nvGrpSpPr>
        <p:grpSpPr>
          <a:xfrm>
            <a:off x="8567925" y="6043839"/>
            <a:ext cx="728474" cy="529772"/>
            <a:chOff x="8567925" y="6043839"/>
            <a:chExt cx="728474" cy="529772"/>
          </a:xfrm>
        </p:grpSpPr>
        <p:sp>
          <p:nvSpPr>
            <p:cNvPr id="11" name="矩形 10">
              <a:extLst>
                <a:ext uri="{FF2B5EF4-FFF2-40B4-BE49-F238E27FC236}">
                  <a16:creationId xmlns:a16="http://schemas.microsoft.com/office/drawing/2014/main" id="{2A8265D0-B6E0-4147-85C7-2BA61E1C4031}"/>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a16="http://schemas.microsoft.com/office/drawing/2014/main" id="{AC13DBFD-CFAD-4ADD-905F-56385DA52FE9}"/>
                </a:ext>
              </a:extLst>
            </p:cNvPr>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8771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2"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Design and Algorithm</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5295209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文本框 4">
            <a:extLst>
              <a:ext uri="{FF2B5EF4-FFF2-40B4-BE49-F238E27FC236}">
                <a16:creationId xmlns:a16="http://schemas.microsoft.com/office/drawing/2014/main" id="{CCC4BD4F-7ECB-49E2-B346-E99E3BFC8273}"/>
              </a:ext>
            </a:extLst>
          </p:cNvPr>
          <p:cNvSpPr txBox="1"/>
          <p:nvPr/>
        </p:nvSpPr>
        <p:spPr>
          <a:xfrm>
            <a:off x="562312" y="1217321"/>
            <a:ext cx="1600118"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在线监测技术</a:t>
            </a:r>
          </a:p>
        </p:txBody>
      </p:sp>
      <p:sp>
        <p:nvSpPr>
          <p:cNvPr id="13" name="文本框 12">
            <a:extLst>
              <a:ext uri="{FF2B5EF4-FFF2-40B4-BE49-F238E27FC236}">
                <a16:creationId xmlns:a16="http://schemas.microsoft.com/office/drawing/2014/main" id="{B77005E3-EF36-44B2-AD8D-E1C2C08C114C}"/>
              </a:ext>
            </a:extLst>
          </p:cNvPr>
          <p:cNvSpPr txBox="1"/>
          <p:nvPr/>
        </p:nvSpPr>
        <p:spPr>
          <a:xfrm>
            <a:off x="562311" y="1718956"/>
            <a:ext cx="7544053" cy="584775"/>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 HTH</a:t>
            </a:r>
            <a:r>
              <a:rPr lang="zh-CN" altLang="en-US" sz="1600" dirty="0">
                <a:latin typeface="微软雅黑" panose="020B0503020204020204" pitchFamily="34" charset="-122"/>
                <a:ea typeface="微软雅黑" panose="020B0503020204020204" pitchFamily="34" charset="-122"/>
              </a:rPr>
              <a:t>插入会扰乱某个节点（</a:t>
            </a:r>
            <a:r>
              <a:rPr lang="en-US" altLang="zh-CN" sz="1600" dirty="0">
                <a:latin typeface="微软雅黑" panose="020B0503020204020204" pitchFamily="34" charset="-122"/>
                <a:ea typeface="微软雅黑" panose="020B0503020204020204" pitchFamily="34" charset="-122"/>
              </a:rPr>
              <a:t>Important Node</a:t>
            </a:r>
            <a:r>
              <a:rPr lang="zh-CN" altLang="en-US" sz="1600" dirty="0">
                <a:latin typeface="微软雅黑" panose="020B0503020204020204" pitchFamily="34" charset="-122"/>
                <a:ea typeface="微软雅黑" panose="020B0503020204020204" pitchFamily="34" charset="-122"/>
              </a:rPr>
              <a:t>）以及它附近节点之间的正确关系</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监视有可能是</a:t>
            </a:r>
            <a:r>
              <a:rPr lang="en-US" altLang="zh-CN" sz="1600" dirty="0">
                <a:latin typeface="微软雅黑" panose="020B0503020204020204" pitchFamily="34" charset="-122"/>
                <a:ea typeface="微软雅黑" panose="020B0503020204020204" pitchFamily="34" charset="-122"/>
              </a:rPr>
              <a:t>HTH</a:t>
            </a:r>
            <a:r>
              <a:rPr lang="zh-CN" altLang="en-US" sz="1600" dirty="0">
                <a:latin typeface="微软雅黑" panose="020B0503020204020204" pitchFamily="34" charset="-122"/>
                <a:ea typeface="微软雅黑" panose="020B0503020204020204" pitchFamily="34" charset="-122"/>
              </a:rPr>
              <a:t>的模块的内部逻辑值，看输出是否与预期的结果相符合</a:t>
            </a:r>
            <a:endParaRPr lang="en-US"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A99E9EE-6867-47CA-9973-E12CBCFC4F3C}"/>
              </a:ext>
            </a:extLst>
          </p:cNvPr>
          <p:cNvPicPr>
            <a:picLocks noChangeAspect="1"/>
          </p:cNvPicPr>
          <p:nvPr/>
        </p:nvPicPr>
        <p:blipFill>
          <a:blip r:embed="rId3"/>
          <a:stretch>
            <a:fillRect/>
          </a:stretch>
        </p:blipFill>
        <p:spPr>
          <a:xfrm>
            <a:off x="2019726" y="2379354"/>
            <a:ext cx="4929716" cy="3535067"/>
          </a:xfrm>
          <a:prstGeom prst="rect">
            <a:avLst/>
          </a:prstGeom>
        </p:spPr>
      </p:pic>
      <p:sp>
        <p:nvSpPr>
          <p:cNvPr id="15" name="文本框 14">
            <a:extLst>
              <a:ext uri="{FF2B5EF4-FFF2-40B4-BE49-F238E27FC236}">
                <a16:creationId xmlns:a16="http://schemas.microsoft.com/office/drawing/2014/main" id="{2242ABB9-FC41-417F-8A84-551822DC153A}"/>
              </a:ext>
            </a:extLst>
          </p:cNvPr>
          <p:cNvSpPr txBox="1"/>
          <p:nvPr/>
        </p:nvSpPr>
        <p:spPr>
          <a:xfrm>
            <a:off x="1725649" y="5961908"/>
            <a:ext cx="6176691"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单路  若重要点</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D=~B E=~C     </a:t>
            </a:r>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A=0</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D=E=1</a:t>
            </a:r>
          </a:p>
          <a:p>
            <a:r>
              <a:rPr lang="zh-CN" altLang="en-US" dirty="0">
                <a:latin typeface="微软雅黑" panose="020B0503020204020204" pitchFamily="34" charset="-122"/>
                <a:ea typeface="微软雅黑" panose="020B0503020204020204" pitchFamily="34" charset="-122"/>
              </a:rPr>
              <a:t>双路   若存在</a:t>
            </a:r>
            <a:r>
              <a:rPr lang="en-US" altLang="zh-CN" dirty="0">
                <a:latin typeface="微软雅黑" panose="020B0503020204020204" pitchFamily="34" charset="-122"/>
                <a:ea typeface="微软雅黑" panose="020B0503020204020204" pitchFamily="34" charset="-122"/>
              </a:rPr>
              <a:t>HTH</a:t>
            </a:r>
            <a:r>
              <a:rPr lang="zh-CN" altLang="en-US" dirty="0">
                <a:latin typeface="微软雅黑" panose="020B0503020204020204" pitchFamily="34" charset="-122"/>
                <a:ea typeface="微软雅黑" panose="020B0503020204020204" pitchFamily="34" charset="-122"/>
              </a:rPr>
              <a:t>则输出为</a:t>
            </a:r>
            <a:r>
              <a:rPr lang="en-US" altLang="zh-CN" dirty="0">
                <a:latin typeface="微软雅黑" panose="020B0503020204020204" pitchFamily="34" charset="-122"/>
                <a:ea typeface="微软雅黑" panose="020B0503020204020204" pitchFamily="34" charset="-122"/>
              </a:rPr>
              <a:t>10  </a:t>
            </a:r>
            <a:r>
              <a:rPr lang="zh-CN" altLang="en-US" dirty="0">
                <a:latin typeface="微软雅黑" panose="020B0503020204020204" pitchFamily="34" charset="-122"/>
                <a:ea typeface="微软雅黑" panose="020B0503020204020204" pitchFamily="34" charset="-122"/>
              </a:rPr>
              <a:t>否则输出为</a:t>
            </a:r>
            <a:r>
              <a:rPr lang="en-US" altLang="zh-CN" dirty="0">
                <a:latin typeface="微软雅黑" panose="020B0503020204020204" pitchFamily="34" charset="-122"/>
                <a:ea typeface="微软雅黑" panose="020B0503020204020204" pitchFamily="34" charset="-122"/>
              </a:rPr>
              <a:t>01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124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14</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6" name="图片 5">
            <a:extLst>
              <a:ext uri="{FF2B5EF4-FFF2-40B4-BE49-F238E27FC236}">
                <a16:creationId xmlns:a16="http://schemas.microsoft.com/office/drawing/2014/main" id="{CA99E9EE-6867-47CA-9973-E12CBCFC4F3C}"/>
              </a:ext>
            </a:extLst>
          </p:cNvPr>
          <p:cNvPicPr>
            <a:picLocks noChangeAspect="1"/>
          </p:cNvPicPr>
          <p:nvPr/>
        </p:nvPicPr>
        <p:blipFill>
          <a:blip r:embed="rId3"/>
          <a:stretch>
            <a:fillRect/>
          </a:stretch>
        </p:blipFill>
        <p:spPr>
          <a:xfrm>
            <a:off x="1972221" y="1055246"/>
            <a:ext cx="4929716" cy="3535067"/>
          </a:xfrm>
          <a:prstGeom prst="rect">
            <a:avLst/>
          </a:prstGeom>
        </p:spPr>
      </p:pic>
      <p:sp>
        <p:nvSpPr>
          <p:cNvPr id="14" name="文本框 13">
            <a:extLst>
              <a:ext uri="{FF2B5EF4-FFF2-40B4-BE49-F238E27FC236}">
                <a16:creationId xmlns:a16="http://schemas.microsoft.com/office/drawing/2014/main" id="{0076BCB3-9827-4343-ACE8-BCC6DEE59E30}"/>
              </a:ext>
            </a:extLst>
          </p:cNvPr>
          <p:cNvSpPr txBox="1"/>
          <p:nvPr/>
        </p:nvSpPr>
        <p:spPr>
          <a:xfrm>
            <a:off x="1248293" y="4831397"/>
            <a:ext cx="7319632" cy="1477328"/>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单路检查缺点</a:t>
            </a:r>
            <a:r>
              <a:rPr lang="en-US" altLang="zh-CN" b="1"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信号一直是</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或者一直是</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，检查器则失去了原有的意义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如果攻击者将错误指示器用导线链为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，则也会失效</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双路检测则能弥补这些缺陷，动态变动为</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位非法状态</a:t>
            </a:r>
          </a:p>
        </p:txBody>
      </p:sp>
    </p:spTree>
    <p:extLst>
      <p:ext uri="{BB962C8B-B14F-4D97-AF65-F5344CB8AC3E}">
        <p14:creationId xmlns:p14="http://schemas.microsoft.com/office/powerpoint/2010/main" val="353144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15</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a:extLst>
              <a:ext uri="{FF2B5EF4-FFF2-40B4-BE49-F238E27FC236}">
                <a16:creationId xmlns:a16="http://schemas.microsoft.com/office/drawing/2014/main" id="{3ABE0160-74D3-48B7-B899-5228F5D89783}"/>
              </a:ext>
            </a:extLst>
          </p:cNvPr>
          <p:cNvSpPr txBox="1"/>
          <p:nvPr/>
        </p:nvSpPr>
        <p:spPr>
          <a:xfrm>
            <a:off x="477144" y="1182077"/>
            <a:ext cx="2605200" cy="738664"/>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重要点的选择</a:t>
            </a:r>
            <a:endParaRPr lang="en-US" altLang="zh-CN" sz="24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随便选</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功耗会十分高</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4FD1CD8-38D0-451C-98C7-F818D75BBE50}"/>
              </a:ext>
            </a:extLst>
          </p:cNvPr>
          <p:cNvSpPr/>
          <p:nvPr/>
        </p:nvSpPr>
        <p:spPr>
          <a:xfrm>
            <a:off x="477144" y="2242221"/>
            <a:ext cx="5813962" cy="646331"/>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SPR</a:t>
            </a:r>
            <a:r>
              <a:rPr lang="zh-CN" altLang="en-US" b="1" dirty="0">
                <a:latin typeface="微软雅黑" panose="020B0503020204020204" pitchFamily="34" charset="-122"/>
                <a:ea typeface="微软雅黑" panose="020B0503020204020204" pitchFamily="34" charset="-122"/>
              </a:rPr>
              <a:t>算法 </a:t>
            </a:r>
            <a:r>
              <a:rPr lang="en-US" altLang="zh-CN" b="1"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关注每个门对整体可靠性所做的贡献</a:t>
            </a:r>
          </a:p>
        </p:txBody>
      </p:sp>
      <p:pic>
        <p:nvPicPr>
          <p:cNvPr id="5" name="图片 4">
            <a:extLst>
              <a:ext uri="{FF2B5EF4-FFF2-40B4-BE49-F238E27FC236}">
                <a16:creationId xmlns:a16="http://schemas.microsoft.com/office/drawing/2014/main" id="{0B6C54F5-FA6B-487D-A4B5-39F5D56FE53A}"/>
              </a:ext>
            </a:extLst>
          </p:cNvPr>
          <p:cNvPicPr>
            <a:picLocks noChangeAspect="1"/>
          </p:cNvPicPr>
          <p:nvPr/>
        </p:nvPicPr>
        <p:blipFill>
          <a:blip r:embed="rId3"/>
          <a:stretch>
            <a:fillRect/>
          </a:stretch>
        </p:blipFill>
        <p:spPr>
          <a:xfrm>
            <a:off x="4696407" y="1683167"/>
            <a:ext cx="4235755" cy="3449115"/>
          </a:xfrm>
          <a:prstGeom prst="rect">
            <a:avLst/>
          </a:prstGeom>
        </p:spPr>
      </p:pic>
      <p:sp>
        <p:nvSpPr>
          <p:cNvPr id="15" name="文本框 14">
            <a:extLst>
              <a:ext uri="{FF2B5EF4-FFF2-40B4-BE49-F238E27FC236}">
                <a16:creationId xmlns:a16="http://schemas.microsoft.com/office/drawing/2014/main" id="{645E4712-3DCD-4D66-89AA-D846A13A6012}"/>
              </a:ext>
            </a:extLst>
          </p:cNvPr>
          <p:cNvSpPr txBox="1"/>
          <p:nvPr/>
        </p:nvSpPr>
        <p:spPr>
          <a:xfrm>
            <a:off x="477144" y="3323055"/>
            <a:ext cx="6186309" cy="2308324"/>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G: </a:t>
            </a:r>
            <a:r>
              <a:rPr lang="zh-CN" altLang="en-US" dirty="0">
                <a:latin typeface="微软雅黑" panose="020B0503020204020204" pitchFamily="34" charset="-122"/>
                <a:ea typeface="微软雅黑" panose="020B0503020204020204" pitchFamily="34" charset="-122"/>
              </a:rPr>
              <a:t>网表</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n: </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的大小</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g: </a:t>
            </a:r>
            <a:r>
              <a:rPr lang="zh-CN" altLang="en-US" dirty="0">
                <a:latin typeface="微软雅黑" panose="020B0503020204020204" pitchFamily="34" charset="-122"/>
                <a:ea typeface="微软雅黑" panose="020B0503020204020204" pitchFamily="34" charset="-122"/>
              </a:rPr>
              <a:t>当前的目标门</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Q: </a:t>
            </a:r>
            <a:r>
              <a:rPr lang="zh-CN" altLang="en-US" dirty="0">
                <a:latin typeface="微软雅黑" panose="020B0503020204020204" pitchFamily="34" charset="-122"/>
                <a:ea typeface="微软雅黑" panose="020B0503020204020204" pitchFamily="34" charset="-122"/>
              </a:rPr>
              <a:t>所有个体可靠值的数组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每次运行结果都存在</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算法结束后，（可靠性）最小值就是我们所需要的重要节点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855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系统架构</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A1295373-C55D-4D93-8D28-780D7A7CA931}"/>
              </a:ext>
            </a:extLst>
          </p:cNvPr>
          <p:cNvSpPr txBox="1"/>
          <p:nvPr/>
        </p:nvSpPr>
        <p:spPr>
          <a:xfrm>
            <a:off x="584279" y="1343933"/>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系统架构</a:t>
            </a:r>
          </a:p>
        </p:txBody>
      </p:sp>
      <p:sp>
        <p:nvSpPr>
          <p:cNvPr id="7" name="文本框 6">
            <a:extLst>
              <a:ext uri="{FF2B5EF4-FFF2-40B4-BE49-F238E27FC236}">
                <a16:creationId xmlns:a16="http://schemas.microsoft.com/office/drawing/2014/main" id="{3B90B729-9597-43EF-B7DD-70708A0DFF2A}"/>
              </a:ext>
            </a:extLst>
          </p:cNvPr>
          <p:cNvSpPr txBox="1"/>
          <p:nvPr/>
        </p:nvSpPr>
        <p:spPr>
          <a:xfrm>
            <a:off x="1138277" y="2236763"/>
            <a:ext cx="184731" cy="369332"/>
          </a:xfrm>
          <a:prstGeom prst="rect">
            <a:avLst/>
          </a:prstGeom>
          <a:noFill/>
        </p:spPr>
        <p:txBody>
          <a:bodyPr wrap="none" rtlCol="0">
            <a:spAutoFit/>
          </a:bodyPr>
          <a:lstStyle/>
          <a:p>
            <a:endParaRPr lang="zh-CN" altLang="en-US" dirty="0"/>
          </a:p>
        </p:txBody>
      </p:sp>
      <p:pic>
        <p:nvPicPr>
          <p:cNvPr id="8" name="图片 7">
            <a:extLst>
              <a:ext uri="{FF2B5EF4-FFF2-40B4-BE49-F238E27FC236}">
                <a16:creationId xmlns:a16="http://schemas.microsoft.com/office/drawing/2014/main" id="{E9140F67-A391-464C-A545-288AF9C3EB5F}"/>
              </a:ext>
            </a:extLst>
          </p:cNvPr>
          <p:cNvPicPr>
            <a:picLocks noChangeAspect="1"/>
          </p:cNvPicPr>
          <p:nvPr/>
        </p:nvPicPr>
        <p:blipFill>
          <a:blip r:embed="rId3"/>
          <a:stretch>
            <a:fillRect/>
          </a:stretch>
        </p:blipFill>
        <p:spPr>
          <a:xfrm>
            <a:off x="4014650" y="1675367"/>
            <a:ext cx="4402217" cy="3961222"/>
          </a:xfrm>
          <a:prstGeom prst="rect">
            <a:avLst/>
          </a:prstGeom>
        </p:spPr>
      </p:pic>
      <p:sp>
        <p:nvSpPr>
          <p:cNvPr id="9" name="文本框 8">
            <a:extLst>
              <a:ext uri="{FF2B5EF4-FFF2-40B4-BE49-F238E27FC236}">
                <a16:creationId xmlns:a16="http://schemas.microsoft.com/office/drawing/2014/main" id="{2EAD88DE-2C9F-4964-99BC-60AFB1BCEDD7}"/>
              </a:ext>
            </a:extLst>
          </p:cNvPr>
          <p:cNvSpPr txBox="1"/>
          <p:nvPr/>
        </p:nvSpPr>
        <p:spPr>
          <a:xfrm>
            <a:off x="584279" y="2124219"/>
            <a:ext cx="2876373"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中间的这些检查器</a:t>
            </a:r>
            <a:r>
              <a:rPr lang="en-US" altLang="zh-CN" sz="1600" dirty="0">
                <a:latin typeface="微软雅黑" panose="020B0503020204020204" pitchFamily="34" charset="-122"/>
                <a:ea typeface="微软雅黑" panose="020B0503020204020204" pitchFamily="34" charset="-122"/>
              </a:rPr>
              <a:t>(checker)</a:t>
            </a:r>
            <a:r>
              <a:rPr lang="zh-CN" altLang="en-US" sz="1600" dirty="0">
                <a:latin typeface="微软雅黑" panose="020B0503020204020204" pitchFamily="34" charset="-122"/>
                <a:ea typeface="微软雅黑" panose="020B0503020204020204" pitchFamily="34" charset="-122"/>
              </a:rPr>
              <a:t>生成的错误信号将由最终的</a:t>
            </a:r>
            <a:r>
              <a:rPr lang="en-US" altLang="zh-CN" sz="1600" dirty="0">
                <a:latin typeface="微软雅黑" panose="020B0503020204020204" pitchFamily="34" charset="-122"/>
                <a:ea typeface="微软雅黑" panose="020B0503020204020204" pitchFamily="34" charset="-122"/>
              </a:rPr>
              <a:t>checker</a:t>
            </a:r>
            <a:r>
              <a:rPr lang="zh-CN" altLang="en-US" sz="1600" dirty="0">
                <a:latin typeface="微软雅黑" panose="020B0503020204020204" pitchFamily="34" charset="-122"/>
                <a:ea typeface="微软雅黑" panose="020B0503020204020204" pitchFamily="34" charset="-122"/>
              </a:rPr>
              <a:t>收集</a:t>
            </a:r>
          </a:p>
        </p:txBody>
      </p:sp>
      <p:sp>
        <p:nvSpPr>
          <p:cNvPr id="18" name="文本框 17">
            <a:extLst>
              <a:ext uri="{FF2B5EF4-FFF2-40B4-BE49-F238E27FC236}">
                <a16:creationId xmlns:a16="http://schemas.microsoft.com/office/drawing/2014/main" id="{16B189A5-ABAE-4817-AEB1-7A5C0F0E82DB}"/>
              </a:ext>
            </a:extLst>
          </p:cNvPr>
          <p:cNvSpPr txBox="1"/>
          <p:nvPr/>
        </p:nvSpPr>
        <p:spPr>
          <a:xfrm>
            <a:off x="561864" y="4634726"/>
            <a:ext cx="2876373" cy="1077218"/>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局限</a:t>
            </a:r>
            <a:r>
              <a:rPr lang="en-US" altLang="zh-CN" sz="1600" b="1" dirty="0">
                <a:latin typeface="微软雅黑" panose="020B0503020204020204" pitchFamily="34" charset="-122"/>
                <a:ea typeface="微软雅黑" panose="020B0503020204020204" pitchFamily="34" charset="-122"/>
              </a:rPr>
              <a:t>:</a:t>
            </a:r>
          </a:p>
          <a:p>
            <a:r>
              <a:rPr lang="zh-CN" altLang="en-US" sz="1600" dirty="0">
                <a:latin typeface="微软雅黑" panose="020B0503020204020204" pitchFamily="34" charset="-122"/>
                <a:ea typeface="微软雅黑" panose="020B0503020204020204" pitchFamily="34" charset="-122"/>
              </a:rPr>
              <a:t>我们无法确定检测到的错误是来自于电路的随机错误还是硬件木马引发的错误</a:t>
            </a:r>
          </a:p>
        </p:txBody>
      </p:sp>
      <p:sp>
        <p:nvSpPr>
          <p:cNvPr id="19" name="文本框 18">
            <a:extLst>
              <a:ext uri="{FF2B5EF4-FFF2-40B4-BE49-F238E27FC236}">
                <a16:creationId xmlns:a16="http://schemas.microsoft.com/office/drawing/2014/main" id="{624C540E-24D0-4F63-8FA4-87944E7ADBA1}"/>
              </a:ext>
            </a:extLst>
          </p:cNvPr>
          <p:cNvSpPr txBox="1"/>
          <p:nvPr/>
        </p:nvSpPr>
        <p:spPr>
          <a:xfrm>
            <a:off x="584279" y="3280902"/>
            <a:ext cx="2876373"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让电路毫无错误十分得困难，因此最终的</a:t>
            </a:r>
            <a:r>
              <a:rPr lang="en-US" altLang="zh-CN" sz="1600" dirty="0">
                <a:latin typeface="微软雅黑" panose="020B0503020204020204" pitchFamily="34" charset="-122"/>
                <a:ea typeface="微软雅黑" panose="020B0503020204020204" pitchFamily="34" charset="-122"/>
              </a:rPr>
              <a:t>checker</a:t>
            </a:r>
            <a:r>
              <a:rPr lang="zh-CN" altLang="en-US" sz="1600" dirty="0">
                <a:latin typeface="微软雅黑" panose="020B0503020204020204" pitchFamily="34" charset="-122"/>
                <a:ea typeface="微软雅黑" panose="020B0503020204020204" pitchFamily="34" charset="-122"/>
              </a:rPr>
              <a:t>加入了自检功能，好歹要有个结果输出</a:t>
            </a:r>
          </a:p>
        </p:txBody>
      </p:sp>
    </p:spTree>
    <p:extLst>
      <p:ext uri="{BB962C8B-B14F-4D97-AF65-F5344CB8AC3E}">
        <p14:creationId xmlns:p14="http://schemas.microsoft.com/office/powerpoint/2010/main" val="319972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43" name="矩形 42"/>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矩形 43"/>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 and Algorithm</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矩形 44"/>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194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自动化设计流</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a:extLst>
              <a:ext uri="{FF2B5EF4-FFF2-40B4-BE49-F238E27FC236}">
                <a16:creationId xmlns:a16="http://schemas.microsoft.com/office/drawing/2014/main" id="{481CCD95-DAAD-40F1-BDD1-67B29A3475B0}"/>
              </a:ext>
            </a:extLst>
          </p:cNvPr>
          <p:cNvPicPr>
            <a:picLocks noChangeAspect="1"/>
          </p:cNvPicPr>
          <p:nvPr/>
        </p:nvPicPr>
        <p:blipFill>
          <a:blip r:embed="rId3"/>
          <a:stretch>
            <a:fillRect/>
          </a:stretch>
        </p:blipFill>
        <p:spPr>
          <a:xfrm>
            <a:off x="4419601" y="1322658"/>
            <a:ext cx="3995925" cy="4855349"/>
          </a:xfrm>
          <a:prstGeom prst="rect">
            <a:avLst/>
          </a:prstGeom>
        </p:spPr>
      </p:pic>
      <p:cxnSp>
        <p:nvCxnSpPr>
          <p:cNvPr id="5" name="直接箭头连接符 4">
            <a:extLst>
              <a:ext uri="{FF2B5EF4-FFF2-40B4-BE49-F238E27FC236}">
                <a16:creationId xmlns:a16="http://schemas.microsoft.com/office/drawing/2014/main" id="{B1EC3DA7-C0A1-4E61-A9F5-F96CB820A1CE}"/>
              </a:ext>
            </a:extLst>
          </p:cNvPr>
          <p:cNvCxnSpPr>
            <a:cxnSpLocks/>
          </p:cNvCxnSpPr>
          <p:nvPr/>
        </p:nvCxnSpPr>
        <p:spPr>
          <a:xfrm flipH="1">
            <a:off x="3010485" y="1758462"/>
            <a:ext cx="1280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AA27AB16-A9CF-482A-A218-A377A3B30748}"/>
              </a:ext>
            </a:extLst>
          </p:cNvPr>
          <p:cNvSpPr txBox="1"/>
          <p:nvPr/>
        </p:nvSpPr>
        <p:spPr>
          <a:xfrm>
            <a:off x="259432" y="1573796"/>
            <a:ext cx="237629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功耗阈值</a:t>
            </a:r>
            <a:r>
              <a:rPr lang="en-US" altLang="zh-CN" sz="1600" dirty="0" err="1">
                <a:latin typeface="微软雅黑" panose="020B0503020204020204" pitchFamily="34" charset="-122"/>
                <a:ea typeface="微软雅黑" panose="020B0503020204020204" pitchFamily="34" charset="-122"/>
              </a:rPr>
              <a:t>Ath</a:t>
            </a:r>
            <a:r>
              <a:rPr lang="zh-CN" altLang="en-US" sz="1600" dirty="0">
                <a:latin typeface="微软雅黑" panose="020B0503020204020204" pitchFamily="34" charset="-122"/>
                <a:ea typeface="微软雅黑" panose="020B0503020204020204" pitchFamily="34" charset="-122"/>
              </a:rPr>
              <a:t>是个经验值</a:t>
            </a:r>
          </a:p>
        </p:txBody>
      </p:sp>
      <p:cxnSp>
        <p:nvCxnSpPr>
          <p:cNvPr id="21" name="直接箭头连接符 20">
            <a:extLst>
              <a:ext uri="{FF2B5EF4-FFF2-40B4-BE49-F238E27FC236}">
                <a16:creationId xmlns:a16="http://schemas.microsoft.com/office/drawing/2014/main" id="{59286C64-8CF4-4434-BCEC-22064A1C945A}"/>
              </a:ext>
            </a:extLst>
          </p:cNvPr>
          <p:cNvCxnSpPr>
            <a:cxnSpLocks/>
          </p:cNvCxnSpPr>
          <p:nvPr/>
        </p:nvCxnSpPr>
        <p:spPr>
          <a:xfrm flipH="1">
            <a:off x="3010485" y="2467205"/>
            <a:ext cx="1280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C582D96C-0B1C-4F6F-85AD-873FCAFBA970}"/>
              </a:ext>
            </a:extLst>
          </p:cNvPr>
          <p:cNvSpPr txBox="1"/>
          <p:nvPr/>
        </p:nvSpPr>
        <p:spPr>
          <a:xfrm>
            <a:off x="259432" y="2103849"/>
            <a:ext cx="2588144"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SPR</a:t>
            </a:r>
            <a:r>
              <a:rPr lang="zh-CN" altLang="en-US" sz="1600" dirty="0">
                <a:latin typeface="微软雅黑" panose="020B0503020204020204" pitchFamily="34" charset="-122"/>
                <a:ea typeface="微软雅黑" panose="020B0503020204020204" pitchFamily="34" charset="-122"/>
              </a:rPr>
              <a:t>算法，根据可靠性排序，可靠性低的是重要节点</a:t>
            </a:r>
          </a:p>
        </p:txBody>
      </p:sp>
      <p:cxnSp>
        <p:nvCxnSpPr>
          <p:cNvPr id="23" name="直接箭头连接符 22">
            <a:extLst>
              <a:ext uri="{FF2B5EF4-FFF2-40B4-BE49-F238E27FC236}">
                <a16:creationId xmlns:a16="http://schemas.microsoft.com/office/drawing/2014/main" id="{11FF813C-3F1F-4DCA-9748-6A136D345B32}"/>
              </a:ext>
            </a:extLst>
          </p:cNvPr>
          <p:cNvCxnSpPr>
            <a:cxnSpLocks/>
          </p:cNvCxnSpPr>
          <p:nvPr/>
        </p:nvCxnSpPr>
        <p:spPr>
          <a:xfrm flipH="1">
            <a:off x="3010485" y="3187900"/>
            <a:ext cx="1280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A6A1B27D-74B5-44A1-B8FC-79632B04DD09}"/>
              </a:ext>
            </a:extLst>
          </p:cNvPr>
          <p:cNvSpPr txBox="1"/>
          <p:nvPr/>
        </p:nvSpPr>
        <p:spPr>
          <a:xfrm>
            <a:off x="273500" y="3045438"/>
            <a:ext cx="168507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插入</a:t>
            </a:r>
            <a:r>
              <a:rPr lang="en-US" altLang="zh-CN" sz="1600" dirty="0">
                <a:latin typeface="微软雅黑" panose="020B0503020204020204" pitchFamily="34" charset="-122"/>
                <a:ea typeface="微软雅黑" panose="020B0503020204020204" pitchFamily="34" charset="-122"/>
              </a:rPr>
              <a:t>Nc</a:t>
            </a:r>
            <a:r>
              <a:rPr lang="zh-CN" altLang="en-US" sz="1600" dirty="0">
                <a:latin typeface="微软雅黑" panose="020B0503020204020204" pitchFamily="34" charset="-122"/>
                <a:ea typeface="微软雅黑" panose="020B0503020204020204" pitchFamily="34" charset="-122"/>
              </a:rPr>
              <a:t>个检查器</a:t>
            </a:r>
          </a:p>
        </p:txBody>
      </p:sp>
      <p:cxnSp>
        <p:nvCxnSpPr>
          <p:cNvPr id="25" name="直接箭头连接符 24">
            <a:extLst>
              <a:ext uri="{FF2B5EF4-FFF2-40B4-BE49-F238E27FC236}">
                <a16:creationId xmlns:a16="http://schemas.microsoft.com/office/drawing/2014/main" id="{2E05C233-CD04-4F98-ACFE-C1219CCD9ED5}"/>
              </a:ext>
            </a:extLst>
          </p:cNvPr>
          <p:cNvCxnSpPr>
            <a:cxnSpLocks/>
          </p:cNvCxnSpPr>
          <p:nvPr/>
        </p:nvCxnSpPr>
        <p:spPr>
          <a:xfrm flipH="1">
            <a:off x="2987047" y="3738218"/>
            <a:ext cx="1280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B410279A-316D-429C-B0AD-28A0049E9860}"/>
              </a:ext>
            </a:extLst>
          </p:cNvPr>
          <p:cNvSpPr txBox="1"/>
          <p:nvPr/>
        </p:nvSpPr>
        <p:spPr>
          <a:xfrm>
            <a:off x="235994" y="3553552"/>
            <a:ext cx="2588145"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修改网表，将所有的检查器组合输出到最终极检查器，重新综合</a:t>
            </a:r>
          </a:p>
        </p:txBody>
      </p:sp>
    </p:spTree>
    <p:extLst>
      <p:ext uri="{BB962C8B-B14F-4D97-AF65-F5344CB8AC3E}">
        <p14:creationId xmlns:p14="http://schemas.microsoft.com/office/powerpoint/2010/main" val="117442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 and Algorithm</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4244923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实验结果</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8" name="图片 7">
            <a:extLst>
              <a:ext uri="{FF2B5EF4-FFF2-40B4-BE49-F238E27FC236}">
                <a16:creationId xmlns:a16="http://schemas.microsoft.com/office/drawing/2014/main" id="{77E7BBE7-1A9B-4C05-AE77-7061A554278B}"/>
              </a:ext>
            </a:extLst>
          </p:cNvPr>
          <p:cNvPicPr>
            <a:picLocks noChangeAspect="1"/>
          </p:cNvPicPr>
          <p:nvPr/>
        </p:nvPicPr>
        <p:blipFill>
          <a:blip r:embed="rId3"/>
          <a:stretch>
            <a:fillRect/>
          </a:stretch>
        </p:blipFill>
        <p:spPr>
          <a:xfrm>
            <a:off x="1338274" y="1138687"/>
            <a:ext cx="6442804" cy="5326537"/>
          </a:xfrm>
          <a:prstGeom prst="rect">
            <a:avLst/>
          </a:prstGeom>
        </p:spPr>
      </p:pic>
    </p:spTree>
    <p:extLst>
      <p:ext uri="{BB962C8B-B14F-4D97-AF65-F5344CB8AC3E}">
        <p14:creationId xmlns:p14="http://schemas.microsoft.com/office/powerpoint/2010/main" val="400976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 and Algorithm</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9920508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优缺点总结</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19</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
            <a:extLst>
              <a:ext uri="{FF2B5EF4-FFF2-40B4-BE49-F238E27FC236}">
                <a16:creationId xmlns:a16="http://schemas.microsoft.com/office/drawing/2014/main" id="{16AEE2F3-2558-4EA6-A52F-074EABE8C7DC}"/>
              </a:ext>
            </a:extLst>
          </p:cNvPr>
          <p:cNvSpPr txBox="1"/>
          <p:nvPr/>
        </p:nvSpPr>
        <p:spPr>
          <a:xfrm>
            <a:off x="1732761" y="1983544"/>
            <a:ext cx="3312125" cy="1200329"/>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优点</a:t>
            </a:r>
            <a:r>
              <a:rPr lang="en-US" altLang="zh-CN" b="1" dirty="0">
                <a:latin typeface="微软雅黑" panose="020B0503020204020204" pitchFamily="34" charset="-122"/>
                <a:ea typeface="微软雅黑" panose="020B0503020204020204" pitchFamily="34" charset="-122"/>
              </a:rPr>
              <a:t>:</a:t>
            </a:r>
          </a:p>
          <a:p>
            <a:pPr marL="342900" indent="-342900">
              <a:buAutoNum type="arabicPeriod"/>
            </a:pPr>
            <a:r>
              <a:rPr lang="zh-CN" altLang="en-US" dirty="0">
                <a:latin typeface="微软雅黑" panose="020B0503020204020204" pitchFamily="34" charset="-122"/>
                <a:ea typeface="微软雅黑" panose="020B0503020204020204" pitchFamily="34" charset="-122"/>
              </a:rPr>
              <a:t>低功耗，而且效果不错</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r>
              <a:rPr lang="zh-CN" altLang="en-US" dirty="0">
                <a:latin typeface="微软雅黑" panose="020B0503020204020204" pitchFamily="34" charset="-122"/>
                <a:ea typeface="微软雅黑" panose="020B0503020204020204" pitchFamily="34" charset="-122"/>
              </a:rPr>
              <a:t>易于扩展  </a:t>
            </a:r>
            <a:r>
              <a:rPr lang="en-US" altLang="zh-CN" dirty="0" err="1">
                <a:latin typeface="微软雅黑" panose="020B0503020204020204" pitchFamily="34" charset="-122"/>
                <a:ea typeface="微软雅黑" panose="020B0503020204020204" pitchFamily="34" charset="-122"/>
              </a:rPr>
              <a:t>eg.</a:t>
            </a:r>
            <a:r>
              <a:rPr lang="zh-CN" altLang="en-US" dirty="0">
                <a:latin typeface="微软雅黑" panose="020B0503020204020204" pitchFamily="34" charset="-122"/>
                <a:ea typeface="微软雅黑" panose="020B0503020204020204" pitchFamily="34" charset="-122"/>
              </a:rPr>
              <a:t>时序电路检测</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r>
              <a:rPr lang="zh-CN" altLang="en-US" dirty="0">
                <a:latin typeface="微软雅黑" panose="020B0503020204020204" pitchFamily="34" charset="-122"/>
                <a:ea typeface="微软雅黑" panose="020B0503020204020204" pitchFamily="34" charset="-122"/>
              </a:rPr>
              <a:t>检测小尺寸</a:t>
            </a:r>
            <a:r>
              <a:rPr lang="en-US" altLang="zh-CN" dirty="0">
                <a:latin typeface="微软雅黑" panose="020B0503020204020204" pitchFamily="34" charset="-122"/>
                <a:ea typeface="微软雅黑" panose="020B0503020204020204" pitchFamily="34" charset="-122"/>
              </a:rPr>
              <a:t>HTH</a:t>
            </a:r>
          </a:p>
        </p:txBody>
      </p:sp>
      <p:sp>
        <p:nvSpPr>
          <p:cNvPr id="19" name="文本框 18">
            <a:extLst>
              <a:ext uri="{FF2B5EF4-FFF2-40B4-BE49-F238E27FC236}">
                <a16:creationId xmlns:a16="http://schemas.microsoft.com/office/drawing/2014/main" id="{AA1D1708-AAB7-43F8-9216-678AF9FACEC1}"/>
              </a:ext>
            </a:extLst>
          </p:cNvPr>
          <p:cNvSpPr txBox="1"/>
          <p:nvPr/>
        </p:nvSpPr>
        <p:spPr>
          <a:xfrm>
            <a:off x="1732761" y="4104392"/>
            <a:ext cx="5992218" cy="1477328"/>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缺点</a:t>
            </a:r>
            <a:r>
              <a:rPr lang="en-US" altLang="zh-CN" b="1" dirty="0">
                <a:latin typeface="微软雅黑" panose="020B0503020204020204" pitchFamily="34" charset="-122"/>
                <a:ea typeface="微软雅黑" panose="020B0503020204020204" pitchFamily="34" charset="-122"/>
              </a:rPr>
              <a:t>:</a:t>
            </a:r>
          </a:p>
          <a:p>
            <a:pPr marL="342900" indent="-342900">
              <a:buAutoNum type="arabicPeriod"/>
            </a:pPr>
            <a:r>
              <a:rPr lang="zh-CN" altLang="en-US" dirty="0">
                <a:latin typeface="微软雅黑" panose="020B0503020204020204" pitchFamily="34" charset="-122"/>
                <a:ea typeface="微软雅黑" panose="020B0503020204020204" pitchFamily="34" charset="-122"/>
              </a:rPr>
              <a:t>只支持组合逻辑电路</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r>
              <a:rPr lang="zh-CN" altLang="en-US" dirty="0">
                <a:latin typeface="微软雅黑" panose="020B0503020204020204" pitchFamily="34" charset="-122"/>
                <a:ea typeface="微软雅黑" panose="020B0503020204020204" pitchFamily="34" charset="-122"/>
              </a:rPr>
              <a:t>只对最后一个</a:t>
            </a:r>
            <a:r>
              <a:rPr lang="en-US" altLang="zh-CN" dirty="0">
                <a:latin typeface="微软雅黑" panose="020B0503020204020204" pitchFamily="34" charset="-122"/>
                <a:ea typeface="微软雅黑" panose="020B0503020204020204" pitchFamily="34" charset="-122"/>
              </a:rPr>
              <a:t>checker</a:t>
            </a:r>
            <a:r>
              <a:rPr lang="zh-CN" altLang="en-US" dirty="0">
                <a:latin typeface="微软雅黑" panose="020B0503020204020204" pitchFamily="34" charset="-122"/>
                <a:ea typeface="微软雅黑" panose="020B0503020204020204" pitchFamily="34" charset="-122"/>
              </a:rPr>
              <a:t>加入了自检模块，容错性不够高</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4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1905000" y="2721114"/>
            <a:ext cx="7239000"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p>
        </p:txBody>
      </p:sp>
      <p:sp>
        <p:nvSpPr>
          <p:cNvPr id="33" name="文本框 32"/>
          <p:cNvSpPr txBox="1"/>
          <p:nvPr/>
        </p:nvSpPr>
        <p:spPr>
          <a:xfrm>
            <a:off x="1905000" y="3429000"/>
            <a:ext cx="7239000" cy="369332"/>
          </a:xfrm>
          <a:prstGeom prst="rect">
            <a:avLst/>
          </a:prstGeom>
          <a:noFill/>
        </p:spPr>
        <p:txBody>
          <a:bodyPr wrap="square" rtlCol="0">
            <a:spAutoFit/>
          </a:bodyPr>
          <a:lstStyle/>
          <a:p>
            <a:pPr algn="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p:txBody>
      </p:sp>
      <p:cxnSp>
        <p:nvCxnSpPr>
          <p:cNvPr id="35" name="直接连接符 34"/>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950759" y="3895211"/>
            <a:ext cx="2133600" cy="369332"/>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指导老师：沈海华</a:t>
            </a:r>
          </a:p>
        </p:txBody>
      </p:sp>
      <p:sp>
        <p:nvSpPr>
          <p:cNvPr id="37" name="文本框 36"/>
          <p:cNvSpPr txBox="1"/>
          <p:nvPr/>
        </p:nvSpPr>
        <p:spPr>
          <a:xfrm>
            <a:off x="6624638" y="3895211"/>
            <a:ext cx="2519362" cy="369332"/>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汇报人：王立敏</a:t>
            </a:r>
          </a:p>
        </p:txBody>
      </p:sp>
      <p:pic>
        <p:nvPicPr>
          <p:cNvPr id="44" name="图片 43"/>
          <p:cNvPicPr>
            <a:picLocks noChangeAspect="1"/>
          </p:cNvPicPr>
          <p:nvPr/>
        </p:nvPicPr>
        <p:blipFill>
          <a:blip r:embed="rId2">
            <a:extLst>
              <a:ext uri="{28A0092B-C50C-407E-A947-70E740481C1C}">
                <a14:useLocalDpi xmlns:a14="http://schemas.microsoft.com/office/drawing/2010/main" val="0"/>
              </a:ext>
            </a:extLst>
          </a:blip>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43" name="图片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Tree>
    <p:extLst>
      <p:ext uri="{BB962C8B-B14F-4D97-AF65-F5344CB8AC3E}">
        <p14:creationId xmlns:p14="http://schemas.microsoft.com/office/powerpoint/2010/main" val="4201672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22" presetClass="entr" presetSubtype="2" fill="hold" nodeType="withEffect">
                                  <p:stCondLst>
                                    <p:cond delay="25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anim calcmode="lin" valueType="num">
                                      <p:cBhvr>
                                        <p:cTn id="25" dur="500" fill="hold"/>
                                        <p:tgtEl>
                                          <p:spTgt spid="33"/>
                                        </p:tgtEl>
                                        <p:attrNameLst>
                                          <p:attrName>ppt_x</p:attrName>
                                        </p:attrNameLst>
                                      </p:cBhvr>
                                      <p:tavLst>
                                        <p:tav tm="0">
                                          <p:val>
                                            <p:strVal val="#ppt_x"/>
                                          </p:val>
                                        </p:tav>
                                        <p:tav tm="100000">
                                          <p:val>
                                            <p:strVal val="#ppt_x"/>
                                          </p:val>
                                        </p:tav>
                                      </p:tavLst>
                                    </p:anim>
                                    <p:anim calcmode="lin" valueType="num">
                                      <p:cBhvr>
                                        <p:cTn id="26" dur="500" fill="hold"/>
                                        <p:tgtEl>
                                          <p:spTgt spid="3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42" presetClass="path" presetSubtype="0" accel="50000" decel="50000" fill="hold" nodeType="withEffect">
                                  <p:stCondLst>
                                    <p:cond delay="750"/>
                                  </p:stCondLst>
                                  <p:childTnLst>
                                    <p:animMotion origin="layout" path="M 2.22222E-6 3.7037E-7 L 0.00208 -0.00394 " pathEditMode="relative" rAng="0" ptsTypes="AA">
                                      <p:cBhvr>
                                        <p:cTn id="38" dur="1000" fill="hold"/>
                                        <p:tgtEl>
                                          <p:spTgt spid="43"/>
                                        </p:tgtEl>
                                        <p:attrNameLst>
                                          <p:attrName>ppt_x</p:attrName>
                                          <p:attrName>ppt_y</p:attrName>
                                        </p:attrNameLst>
                                      </p:cBhvr>
                                      <p:rCtr x="10400" y="-20800"/>
                                    </p:animMotion>
                                  </p:childTnLst>
                                </p:cTn>
                              </p:par>
                              <p:par>
                                <p:cTn id="39" presetID="42" presetClass="path" presetSubtype="0" accel="50000" decel="50000" fill="hold" nodeType="withEffect">
                                  <p:stCondLst>
                                    <p:cond delay="750"/>
                                  </p:stCondLst>
                                  <p:childTnLst>
                                    <p:animMotion origin="layout" path="M -2.77778E-6 -3.33333E-6 L -0.00521 0.0044 " pathEditMode="relative" rAng="0" ptsTypes="AA">
                                      <p:cBhvr>
                                        <p:cTn id="40" dur="1000" fill="hold"/>
                                        <p:tgtEl>
                                          <p:spTgt spid="44"/>
                                        </p:tgtEl>
                                        <p:attrNameLst>
                                          <p:attrName>ppt_x</p:attrName>
                                          <p:attrName>ppt_y</p:attrName>
                                        </p:attrNameLst>
                                      </p:cBhvr>
                                      <p:rCtr x="-26000" y="2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3"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期刊</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直接连接符 13"/>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29457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IEEE Transaction</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9C8063B6-859C-4300-B162-2193E7D0C06B}"/>
              </a:ext>
            </a:extLst>
          </p:cNvPr>
          <p:cNvSpPr/>
          <p:nvPr/>
        </p:nvSpPr>
        <p:spPr>
          <a:xfrm>
            <a:off x="754827" y="1655296"/>
            <a:ext cx="8177335"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IEEE Transactions </a:t>
            </a:r>
            <a:r>
              <a:rPr lang="en-US" altLang="zh-CN" sz="2400" dirty="0">
                <a:solidFill>
                  <a:srgbClr val="FF0000"/>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Emerging Topics in Computing</a:t>
            </a:r>
            <a:endParaRPr lang="en-US" altLang="zh-CN" sz="2400" b="0" i="0" dirty="0">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514BCC20-50DC-4C51-9509-E7DA5D09A9EB}"/>
              </a:ext>
            </a:extLst>
          </p:cNvPr>
          <p:cNvSpPr/>
          <p:nvPr/>
        </p:nvSpPr>
        <p:spPr>
          <a:xfrm>
            <a:off x="1822457" y="2958095"/>
            <a:ext cx="6042074" cy="1938992"/>
          </a:xfrm>
          <a:prstGeom prst="rect">
            <a:avLst/>
          </a:prstGeom>
        </p:spPr>
        <p:txBody>
          <a:bodyPr wrap="square">
            <a:spAutoFit/>
          </a:bodyPr>
          <a:lstStyle/>
          <a:p>
            <a:r>
              <a:rPr lang="en-US" altLang="zh-CN" sz="2000" dirty="0">
                <a:solidFill>
                  <a:srgbClr val="494949"/>
                </a:solidFill>
                <a:latin typeface="微软雅黑" panose="020B0503020204020204" pitchFamily="34" charset="-122"/>
                <a:ea typeface="微软雅黑" panose="020B0503020204020204" pitchFamily="34" charset="-122"/>
              </a:rPr>
              <a:t>IEEE </a:t>
            </a:r>
            <a:r>
              <a:rPr lang="en-US" altLang="zh-CN" sz="2000" b="1" dirty="0">
                <a:solidFill>
                  <a:srgbClr val="FF0000"/>
                </a:solidFill>
                <a:latin typeface="微软雅黑" panose="020B0503020204020204" pitchFamily="34" charset="-122"/>
                <a:ea typeface="微软雅黑" panose="020B0503020204020204" pitchFamily="34" charset="-122"/>
              </a:rPr>
              <a:t>Journal/Transaction</a:t>
            </a:r>
            <a:r>
              <a:rPr lang="en-US" altLang="zh-CN" sz="2000" dirty="0">
                <a:solidFill>
                  <a:srgbClr val="494949"/>
                </a:solidFill>
                <a:latin typeface="微软雅黑" panose="020B0503020204020204" pitchFamily="34" charset="-122"/>
                <a:ea typeface="微软雅黑" panose="020B0503020204020204" pitchFamily="34" charset="-122"/>
              </a:rPr>
              <a:t>:</a:t>
            </a:r>
            <a:r>
              <a:rPr lang="zh-CN" altLang="en-US" sz="2000" dirty="0">
                <a:solidFill>
                  <a:srgbClr val="494949"/>
                </a:solidFill>
                <a:latin typeface="微软雅黑" panose="020B0503020204020204" pitchFamily="34" charset="-122"/>
                <a:ea typeface="微软雅黑" panose="020B0503020204020204" pitchFamily="34" charset="-122"/>
              </a:rPr>
              <a:t>这两个属于同一类，期刊杂志，但两者面向的读者和表达方式上略有不同。两者都需要有很大的创新点，和比较详细的公式推导。</a:t>
            </a:r>
            <a:endParaRPr lang="en-US" altLang="zh-CN" sz="2000" dirty="0">
              <a:solidFill>
                <a:srgbClr val="494949"/>
              </a:solidFill>
              <a:latin typeface="微软雅黑" panose="020B0503020204020204" pitchFamily="34" charset="-122"/>
              <a:ea typeface="微软雅黑" panose="020B0503020204020204" pitchFamily="34" charset="-122"/>
            </a:endParaRPr>
          </a:p>
          <a:p>
            <a:br>
              <a:rPr lang="zh-CN" altLang="en-US" sz="2000" dirty="0">
                <a:latin typeface="微软雅黑" panose="020B0503020204020204" pitchFamily="34" charset="-122"/>
                <a:ea typeface="微软雅黑" panose="020B0503020204020204" pitchFamily="34" charset="-122"/>
              </a:rPr>
            </a:br>
            <a:r>
              <a:rPr lang="zh-CN" altLang="en-US" sz="2000" dirty="0">
                <a:solidFill>
                  <a:srgbClr val="494949"/>
                </a:solidFill>
                <a:latin typeface="微软雅黑" panose="020B0503020204020204" pitchFamily="34" charset="-122"/>
                <a:ea typeface="微软雅黑" panose="020B0503020204020204" pitchFamily="34" charset="-122"/>
              </a:rPr>
              <a:t>    </a:t>
            </a:r>
            <a:r>
              <a:rPr lang="en-US" altLang="zh-CN" sz="2000" dirty="0">
                <a:solidFill>
                  <a:srgbClr val="494949"/>
                </a:solidFill>
                <a:latin typeface="微软雅黑" panose="020B0503020204020204" pitchFamily="34" charset="-122"/>
                <a:ea typeface="微软雅黑" panose="020B0503020204020204" pitchFamily="34" charset="-122"/>
              </a:rPr>
              <a:t>Transaction:</a:t>
            </a:r>
            <a:r>
              <a:rPr lang="zh-CN" altLang="en-US" sz="2000" dirty="0">
                <a:solidFill>
                  <a:srgbClr val="494949"/>
                </a:solidFill>
                <a:latin typeface="微软雅黑" panose="020B0503020204020204" pitchFamily="34" charset="-122"/>
                <a:ea typeface="微软雅黑" panose="020B0503020204020204" pitchFamily="34" charset="-122"/>
              </a:rPr>
              <a:t>具体到一个相对较细的专业方向上，如</a:t>
            </a:r>
            <a:r>
              <a:rPr lang="en-US" altLang="zh-CN" sz="2000" dirty="0">
                <a:solidFill>
                  <a:srgbClr val="494949"/>
                </a:solidFill>
                <a:latin typeface="微软雅黑" panose="020B0503020204020204" pitchFamily="34" charset="-122"/>
                <a:ea typeface="微软雅黑" panose="020B0503020204020204" pitchFamily="34" charset="-122"/>
              </a:rPr>
              <a:t>IEEE Trans. </a:t>
            </a:r>
            <a:r>
              <a:rPr lang="en-US" altLang="zh-CN" sz="2000" dirty="0" err="1">
                <a:solidFill>
                  <a:srgbClr val="494949"/>
                </a:solidFill>
                <a:latin typeface="微软雅黑" panose="020B0503020204020204" pitchFamily="34" charset="-122"/>
                <a:ea typeface="微软雅黑" panose="020B0503020204020204" pitchFamily="34" charset="-122"/>
              </a:rPr>
              <a:t>Sign.Proc</a:t>
            </a:r>
            <a:r>
              <a:rPr lang="en-US" altLang="zh-CN" sz="2000" dirty="0">
                <a:solidFill>
                  <a:srgbClr val="494949"/>
                </a:solidFill>
                <a:latin typeface="微软雅黑" panose="020B0503020204020204" pitchFamily="34" charset="-122"/>
                <a:ea typeface="微软雅黑" panose="020B0503020204020204" pitchFamily="34" charset="-122"/>
              </a:rPr>
              <a:t>.</a:t>
            </a:r>
            <a:r>
              <a:rPr lang="zh-CN" altLang="en-US" sz="2000" dirty="0">
                <a:solidFill>
                  <a:srgbClr val="494949"/>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883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8"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left)">
                                      <p:cBhvr>
                                        <p:cTn id="1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A81B478-3BAF-4E4E-A2BB-0C0F81121426}"/>
              </a:ext>
            </a:extLst>
          </p:cNvPr>
          <p:cNvGraphicFramePr>
            <a:graphicFrameLocks noGrp="1"/>
          </p:cNvGraphicFramePr>
          <p:nvPr>
            <p:extLst>
              <p:ext uri="{D42A27DB-BD31-4B8C-83A1-F6EECF244321}">
                <p14:modId xmlns:p14="http://schemas.microsoft.com/office/powerpoint/2010/main" val="1063798931"/>
              </p:ext>
            </p:extLst>
          </p:nvPr>
        </p:nvGraphicFramePr>
        <p:xfrm>
          <a:off x="575841" y="1997259"/>
          <a:ext cx="7755841" cy="3714546"/>
        </p:xfrm>
        <a:graphic>
          <a:graphicData uri="http://schemas.openxmlformats.org/drawingml/2006/table">
            <a:tbl>
              <a:tblPr/>
              <a:tblGrid>
                <a:gridCol w="7755841">
                  <a:extLst>
                    <a:ext uri="{9D8B030D-6E8A-4147-A177-3AD203B41FA5}">
                      <a16:colId xmlns:a16="http://schemas.microsoft.com/office/drawing/2014/main" val="937054166"/>
                    </a:ext>
                  </a:extLst>
                </a:gridCol>
              </a:tblGrid>
              <a:tr h="3139841">
                <a:tc>
                  <a:txBody>
                    <a:bodyPr/>
                    <a:lstStyle/>
                    <a:p>
                      <a:pPr algn="l" rtl="0" fontAlgn="t"/>
                      <a:br>
                        <a:rPr lang="en-US" sz="1400" dirty="0">
                          <a:effectLst/>
                          <a:latin typeface="verdana,sans-serif"/>
                        </a:rPr>
                      </a:br>
                      <a:endParaRPr lang="en-US" sz="2000" dirty="0">
                        <a:effectLst/>
                        <a:latin typeface="verdana,sans-serif"/>
                      </a:endParaRPr>
                    </a:p>
                    <a:p>
                      <a:pPr algn="l" rtl="0" fontAlgn="t"/>
                      <a:r>
                        <a:rPr lang="zh-CN" altLang="en-US" sz="2000" b="1" dirty="0">
                          <a:effectLst/>
                          <a:latin typeface="verdana,sans-serif"/>
                        </a:rPr>
                        <a:t>助理教授</a:t>
                      </a:r>
                      <a:r>
                        <a:rPr lang="en-US" sz="2000" dirty="0">
                          <a:effectLst/>
                          <a:latin typeface="verdana,sans-serif"/>
                        </a:rPr>
                        <a:t> </a:t>
                      </a:r>
                    </a:p>
                    <a:p>
                      <a:pPr algn="l" rtl="0" fontAlgn="t"/>
                      <a:r>
                        <a:rPr lang="en-US" sz="2000" b="1" u="none" dirty="0">
                          <a:solidFill>
                            <a:schemeClr val="tx1"/>
                          </a:solidFill>
                          <a:effectLst/>
                          <a:latin typeface="verdana,sans-serif"/>
                        </a:rPr>
                        <a:t>Department of Computer Science and Engineering</a:t>
                      </a:r>
                      <a:r>
                        <a:rPr lang="en-US" sz="2000" u="none" dirty="0">
                          <a:solidFill>
                            <a:schemeClr val="tx1"/>
                          </a:solidFill>
                          <a:effectLst/>
                          <a:latin typeface="verdana,sans-serif"/>
                        </a:rPr>
                        <a:t>, </a:t>
                      </a:r>
                      <a:r>
                        <a:rPr lang="en-US" sz="2000" b="1" u="none" dirty="0">
                          <a:solidFill>
                            <a:schemeClr val="tx1"/>
                          </a:solidFill>
                          <a:effectLst/>
                          <a:latin typeface="verdana,sans-serif"/>
                        </a:rPr>
                        <a:t>Indian Institute of Technology, Kharagpur </a:t>
                      </a:r>
                      <a:r>
                        <a:rPr lang="en-US" sz="2000" b="1" dirty="0">
                          <a:effectLst/>
                          <a:latin typeface="verdana,sans-serif"/>
                        </a:rPr>
                        <a:t>(</a:t>
                      </a:r>
                      <a:r>
                        <a:rPr lang="zh-CN" altLang="en-US" sz="2000" b="1" dirty="0">
                          <a:effectLst/>
                          <a:latin typeface="verdana,sans-serif"/>
                        </a:rPr>
                        <a:t>印度理工大学</a:t>
                      </a:r>
                      <a:r>
                        <a:rPr lang="en-US" sz="2000" b="1" dirty="0">
                          <a:effectLst/>
                          <a:latin typeface="verdana,sans-serif"/>
                        </a:rPr>
                        <a:t>)</a:t>
                      </a:r>
                      <a:r>
                        <a:rPr lang="en-US" sz="2000" dirty="0">
                          <a:effectLst/>
                          <a:latin typeface="verdana,sans-serif"/>
                        </a:rPr>
                        <a:t>,</a:t>
                      </a:r>
                    </a:p>
                    <a:p>
                      <a:pPr rtl="0" fontAlgn="t"/>
                      <a:endParaRPr lang="en-US" sz="2000" dirty="0">
                        <a:effectLst/>
                        <a:latin typeface="verdana,sans-serif"/>
                      </a:endParaRPr>
                    </a:p>
                    <a:p>
                      <a:pPr rtl="0" fontAlgn="t"/>
                      <a:endParaRPr lang="en-US" sz="2000" dirty="0">
                        <a:effectLst/>
                        <a:latin typeface="verdana,sans-serif"/>
                      </a:endParaRPr>
                    </a:p>
                    <a:p>
                      <a:pPr rtl="0" fontAlgn="t"/>
                      <a:endParaRPr lang="en-US" sz="2000" dirty="0">
                        <a:effectLst/>
                        <a:latin typeface="verdana,sans-serif"/>
                      </a:endParaRPr>
                    </a:p>
                    <a:p>
                      <a:pPr rtl="0" fontAlgn="t"/>
                      <a:r>
                        <a:rPr lang="en-US" sz="2000" b="1" dirty="0">
                          <a:effectLst/>
                          <a:latin typeface="verdana,sans-serif"/>
                        </a:rPr>
                        <a:t> ● </a:t>
                      </a:r>
                      <a:r>
                        <a:rPr lang="zh-CN" altLang="en-US" sz="2000" b="1" dirty="0">
                          <a:effectLst/>
                          <a:latin typeface="verdana,sans-serif"/>
                        </a:rPr>
                        <a:t>硬件安全</a:t>
                      </a:r>
                      <a:r>
                        <a:rPr lang="en-US" sz="2000" b="1" dirty="0">
                          <a:effectLst/>
                          <a:latin typeface="verdana,sans-serif"/>
                        </a:rPr>
                        <a:t>,</a:t>
                      </a:r>
                    </a:p>
                    <a:p>
                      <a:pPr rtl="0" fontAlgn="t"/>
                      <a:r>
                        <a:rPr lang="en-US" sz="2000" b="1" dirty="0">
                          <a:effectLst/>
                          <a:latin typeface="verdana,sans-serif"/>
                        </a:rPr>
                        <a:t> ● </a:t>
                      </a:r>
                      <a:r>
                        <a:rPr lang="zh-CN" altLang="en-US" sz="2000" b="1" dirty="0">
                          <a:effectLst/>
                          <a:latin typeface="verdana,sans-serif"/>
                        </a:rPr>
                        <a:t>集成电路设计</a:t>
                      </a:r>
                      <a:r>
                        <a:rPr lang="en-US" sz="2000" b="1" dirty="0">
                          <a:effectLst/>
                          <a:latin typeface="verdana,sans-serif"/>
                        </a:rPr>
                        <a:t>(</a:t>
                      </a:r>
                      <a:r>
                        <a:rPr lang="zh-CN" altLang="en-US" sz="2000" b="1" dirty="0">
                          <a:effectLst/>
                          <a:latin typeface="verdana,sans-serif"/>
                        </a:rPr>
                        <a:t>低功耗和鲁棒性设计</a:t>
                      </a:r>
                      <a:r>
                        <a:rPr lang="en-US" sz="2000" b="1" dirty="0">
                          <a:effectLst/>
                          <a:latin typeface="verdana,sans-serif"/>
                        </a:rPr>
                        <a:t>)</a:t>
                      </a:r>
                    </a:p>
                    <a:p>
                      <a:pPr rtl="0" fontAlgn="t"/>
                      <a:r>
                        <a:rPr lang="en-US" sz="2000" b="1" dirty="0">
                          <a:effectLst/>
                          <a:latin typeface="verdana,sans-serif"/>
                        </a:rPr>
                        <a:t> ● </a:t>
                      </a:r>
                      <a:r>
                        <a:rPr lang="zh-CN" altLang="en-US" sz="2000" b="1" dirty="0">
                          <a:effectLst/>
                          <a:latin typeface="verdana,sans-serif"/>
                        </a:rPr>
                        <a:t>基于水印的数字电路保护</a:t>
                      </a:r>
                      <a:endParaRPr lang="en-US" sz="2000" dirty="0">
                        <a:effectLst/>
                      </a:endParaRPr>
                    </a:p>
                  </a:txBody>
                  <a:tcPr marL="74193" marR="74193" marT="74193" marB="74193">
                    <a:lnL>
                      <a:noFill/>
                    </a:lnL>
                    <a:lnR>
                      <a:noFill/>
                    </a:lnR>
                    <a:lnT>
                      <a:noFill/>
                    </a:lnT>
                    <a:lnB>
                      <a:noFill/>
                    </a:lnB>
                  </a:tcPr>
                </a:tc>
                <a:extLst>
                  <a:ext uri="{0D108BD9-81ED-4DB2-BD59-A6C34878D82A}">
                    <a16:rowId xmlns:a16="http://schemas.microsoft.com/office/drawing/2014/main" val="1582744433"/>
                  </a:ext>
                </a:extLst>
              </a:tr>
            </a:tbl>
          </a:graphicData>
        </a:graphic>
      </p:graphicFrame>
      <p:sp>
        <p:nvSpPr>
          <p:cNvPr id="3" name="Rectangle 2">
            <a:extLst>
              <a:ext uri="{FF2B5EF4-FFF2-40B4-BE49-F238E27FC236}">
                <a16:creationId xmlns:a16="http://schemas.microsoft.com/office/drawing/2014/main" id="{F5B7AF70-B446-43DA-8732-CCC7CDC511D2}"/>
              </a:ext>
            </a:extLst>
          </p:cNvPr>
          <p:cNvSpPr>
            <a:spLocks noChangeArrowheads="1"/>
          </p:cNvSpPr>
          <p:nvPr/>
        </p:nvSpPr>
        <p:spPr bwMode="auto">
          <a:xfrm>
            <a:off x="575841" y="1237671"/>
            <a:ext cx="3996159" cy="738664"/>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444444"/>
                </a:solidFill>
                <a:effectLst/>
                <a:latin typeface="微软雅黑" panose="020B0503020204020204" pitchFamily="34" charset="-122"/>
                <a:ea typeface="微软雅黑" panose="020B0503020204020204" pitchFamily="34" charset="-122"/>
                <a:cs typeface="Arial" panose="020B0604020202020204" pitchFamily="34" charset="0"/>
              </a:rPr>
              <a:t>Rajat Subhra Chakraborty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ADBCD15F-B62C-43FD-8EB5-276DEC6C1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235" y="1237671"/>
            <a:ext cx="1809750" cy="2533650"/>
          </a:xfrm>
          <a:prstGeom prst="rect">
            <a:avLst/>
          </a:prstGeom>
        </p:spPr>
      </p:pic>
      <p:grpSp>
        <p:nvGrpSpPr>
          <p:cNvPr id="13" name="组合 12">
            <a:extLst>
              <a:ext uri="{FF2B5EF4-FFF2-40B4-BE49-F238E27FC236}">
                <a16:creationId xmlns:a16="http://schemas.microsoft.com/office/drawing/2014/main" id="{61B45556-2187-4056-8A14-E726BADBD784}"/>
              </a:ext>
            </a:extLst>
          </p:cNvPr>
          <p:cNvGrpSpPr/>
          <p:nvPr/>
        </p:nvGrpSpPr>
        <p:grpSpPr>
          <a:xfrm>
            <a:off x="0" y="284389"/>
            <a:ext cx="1692275" cy="529772"/>
            <a:chOff x="0" y="284389"/>
            <a:chExt cx="1692275" cy="529772"/>
          </a:xfrm>
        </p:grpSpPr>
        <p:sp>
          <p:nvSpPr>
            <p:cNvPr id="14" name="矩形 13">
              <a:extLst>
                <a:ext uri="{FF2B5EF4-FFF2-40B4-BE49-F238E27FC236}">
                  <a16:creationId xmlns:a16="http://schemas.microsoft.com/office/drawing/2014/main" id="{ACF55212-F32F-40A6-8466-3D365AF2A3F5}"/>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作者</a:t>
              </a:r>
            </a:p>
          </p:txBody>
        </p:sp>
        <p:sp>
          <p:nvSpPr>
            <p:cNvPr id="15" name="矩形 14">
              <a:extLst>
                <a:ext uri="{FF2B5EF4-FFF2-40B4-BE49-F238E27FC236}">
                  <a16:creationId xmlns:a16="http://schemas.microsoft.com/office/drawing/2014/main" id="{66BDB085-10C8-4ACE-BBDB-DB3B30BB3132}"/>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a:extLst>
              <a:ext uri="{FF2B5EF4-FFF2-40B4-BE49-F238E27FC236}">
                <a16:creationId xmlns:a16="http://schemas.microsoft.com/office/drawing/2014/main" id="{C73EBEBA-F0E4-4C58-9D2D-0CF050C1AC02}"/>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9AACE12-CBB3-45C6-BC8A-4EACFD604C67}"/>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6657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1D0A9F-B5BE-4CC3-895E-45070C0AC4C7}"/>
              </a:ext>
            </a:extLst>
          </p:cNvPr>
          <p:cNvSpPr/>
          <p:nvPr/>
        </p:nvSpPr>
        <p:spPr>
          <a:xfrm>
            <a:off x="529296" y="1598413"/>
            <a:ext cx="2862130" cy="461665"/>
          </a:xfrm>
          <a:prstGeom prst="rect">
            <a:avLst/>
          </a:prstGeom>
        </p:spPr>
        <p:txBody>
          <a:bodyPr wrap="none">
            <a:spAutoFit/>
          </a:bodyPr>
          <a:lstStyle/>
          <a:p>
            <a:r>
              <a:rPr lang="en-US" altLang="zh-CN" sz="2400" b="1" dirty="0">
                <a:solidFill>
                  <a:srgbClr val="111111"/>
                </a:solidFill>
                <a:latin typeface="微软雅黑" panose="020B0503020204020204" pitchFamily="34" charset="-122"/>
                <a:ea typeface="微软雅黑" panose="020B0503020204020204" pitchFamily="34" charset="-122"/>
              </a:rPr>
              <a:t>Samuel </a:t>
            </a:r>
            <a:r>
              <a:rPr lang="en-US" altLang="zh-CN" sz="2400" b="1" dirty="0" err="1">
                <a:solidFill>
                  <a:srgbClr val="111111"/>
                </a:solidFill>
                <a:latin typeface="微软雅黑" panose="020B0503020204020204" pitchFamily="34" charset="-122"/>
                <a:ea typeface="微软雅黑" panose="020B0503020204020204" pitchFamily="34" charset="-122"/>
              </a:rPr>
              <a:t>Pagliarini</a:t>
            </a:r>
            <a:endParaRPr lang="zh-CN" altLang="en-US" sz="24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47A5835-E1C0-4B61-BB6F-E54FE0E6B8D3}"/>
              </a:ext>
            </a:extLst>
          </p:cNvPr>
          <p:cNvSpPr/>
          <p:nvPr/>
        </p:nvSpPr>
        <p:spPr>
          <a:xfrm>
            <a:off x="529296" y="3067760"/>
            <a:ext cx="4572000" cy="1323439"/>
          </a:xfrm>
          <a:prstGeom prst="rect">
            <a:avLst/>
          </a:prstGeom>
        </p:spPr>
        <p:txBody>
          <a:bodyPr>
            <a:spAutoFit/>
          </a:bodyPr>
          <a:lstStyle/>
          <a:p>
            <a:r>
              <a:rPr lang="zh-CN" altLang="en-US" sz="2000" b="1" dirty="0">
                <a:solidFill>
                  <a:srgbClr val="111111"/>
                </a:solidFill>
                <a:latin typeface="微软雅黑" panose="020B0503020204020204" pitchFamily="34" charset="-122"/>
                <a:ea typeface="微软雅黑" panose="020B0503020204020204" pitchFamily="34" charset="-122"/>
              </a:rPr>
              <a:t>研究科学家</a:t>
            </a:r>
            <a:endParaRPr lang="en-US" altLang="zh-CN" sz="2000" b="1" dirty="0">
              <a:solidFill>
                <a:srgbClr val="111111"/>
              </a:solidFill>
              <a:latin typeface="微软雅黑" panose="020B0503020204020204" pitchFamily="34" charset="-122"/>
              <a:ea typeface="微软雅黑" panose="020B0503020204020204" pitchFamily="34" charset="-122"/>
            </a:endParaRPr>
          </a:p>
          <a:p>
            <a:r>
              <a:rPr lang="en-US" altLang="zh-CN" sz="2000" b="1" dirty="0">
                <a:solidFill>
                  <a:srgbClr val="111111"/>
                </a:solidFill>
                <a:latin typeface="微软雅黑" panose="020B0503020204020204" pitchFamily="34" charset="-122"/>
                <a:ea typeface="微软雅黑" panose="020B0503020204020204" pitchFamily="34" charset="-122"/>
              </a:rPr>
              <a:t>Department of Electrical and Computer Engineering, Carnegie Mellon University.</a:t>
            </a:r>
            <a:r>
              <a:rPr lang="zh-CN" altLang="en-US" sz="2000" b="1" dirty="0">
                <a:solidFill>
                  <a:srgbClr val="111111"/>
                </a:solidFill>
                <a:latin typeface="微软雅黑" panose="020B0503020204020204" pitchFamily="34" charset="-122"/>
                <a:ea typeface="微软雅黑" panose="020B0503020204020204" pitchFamily="34" charset="-122"/>
              </a:rPr>
              <a:t>（卡耐基梅隆大学）</a:t>
            </a:r>
            <a:endParaRPr lang="zh-CN" altLang="en-US" sz="2000" b="1"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4259CFF-DB46-4F68-A414-C282F2AC4AA9}"/>
              </a:ext>
            </a:extLst>
          </p:cNvPr>
          <p:cNvSpPr/>
          <p:nvPr/>
        </p:nvSpPr>
        <p:spPr>
          <a:xfrm>
            <a:off x="529296" y="5240569"/>
            <a:ext cx="4572000" cy="707886"/>
          </a:xfrm>
          <a:prstGeom prst="rect">
            <a:avLst/>
          </a:prstGeom>
        </p:spPr>
        <p:txBody>
          <a:bodyPr>
            <a:spAutoFit/>
          </a:bodyPr>
          <a:lstStyle/>
          <a:p>
            <a:r>
              <a:rPr lang="en-US" altLang="zh-CN" sz="2000" b="1" dirty="0">
                <a:latin typeface="微软雅黑" panose="020B0503020204020204" pitchFamily="34" charset="-122"/>
                <a:ea typeface="微软雅黑" panose="020B0503020204020204" pitchFamily="34" charset="-122"/>
              </a:rPr>
              <a:t>●ASIC</a:t>
            </a:r>
            <a:r>
              <a:rPr lang="zh-CN" altLang="en-US" sz="2000" b="1" dirty="0">
                <a:latin typeface="微软雅黑" panose="020B0503020204020204" pitchFamily="34" charset="-122"/>
                <a:ea typeface="微软雅黑" panose="020B0503020204020204" pitchFamily="34" charset="-122"/>
              </a:rPr>
              <a:t>设计 验证  测试 </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可靠性和容错性研究</a:t>
            </a:r>
          </a:p>
        </p:txBody>
      </p:sp>
      <p:pic>
        <p:nvPicPr>
          <p:cNvPr id="5" name="图片 4">
            <a:extLst>
              <a:ext uri="{FF2B5EF4-FFF2-40B4-BE49-F238E27FC236}">
                <a16:creationId xmlns:a16="http://schemas.microsoft.com/office/drawing/2014/main" id="{21E48797-C43C-4DBC-9B36-8E6FA63F06F2}"/>
              </a:ext>
            </a:extLst>
          </p:cNvPr>
          <p:cNvPicPr>
            <a:picLocks noChangeAspect="1"/>
          </p:cNvPicPr>
          <p:nvPr/>
        </p:nvPicPr>
        <p:blipFill>
          <a:blip r:embed="rId2"/>
          <a:stretch>
            <a:fillRect/>
          </a:stretch>
        </p:blipFill>
        <p:spPr>
          <a:xfrm>
            <a:off x="6148167" y="1598413"/>
            <a:ext cx="2278380" cy="2847975"/>
          </a:xfrm>
          <a:prstGeom prst="rect">
            <a:avLst/>
          </a:prstGeom>
        </p:spPr>
      </p:pic>
      <p:grpSp>
        <p:nvGrpSpPr>
          <p:cNvPr id="6" name="组合 5">
            <a:extLst>
              <a:ext uri="{FF2B5EF4-FFF2-40B4-BE49-F238E27FC236}">
                <a16:creationId xmlns:a16="http://schemas.microsoft.com/office/drawing/2014/main" id="{551B05EE-95D5-493D-828D-461DD64AF374}"/>
              </a:ext>
            </a:extLst>
          </p:cNvPr>
          <p:cNvGrpSpPr/>
          <p:nvPr/>
        </p:nvGrpSpPr>
        <p:grpSpPr>
          <a:xfrm>
            <a:off x="0" y="284389"/>
            <a:ext cx="1692275" cy="529772"/>
            <a:chOff x="0" y="284389"/>
            <a:chExt cx="1692275" cy="529772"/>
          </a:xfrm>
        </p:grpSpPr>
        <p:sp>
          <p:nvSpPr>
            <p:cNvPr id="7" name="矩形 6">
              <a:extLst>
                <a:ext uri="{FF2B5EF4-FFF2-40B4-BE49-F238E27FC236}">
                  <a16:creationId xmlns:a16="http://schemas.microsoft.com/office/drawing/2014/main" id="{79F7F442-C604-488C-8267-6D3AACAD61D8}"/>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作者</a:t>
              </a:r>
            </a:p>
          </p:txBody>
        </p:sp>
        <p:sp>
          <p:nvSpPr>
            <p:cNvPr id="8" name="矩形 7">
              <a:extLst>
                <a:ext uri="{FF2B5EF4-FFF2-40B4-BE49-F238E27FC236}">
                  <a16:creationId xmlns:a16="http://schemas.microsoft.com/office/drawing/2014/main" id="{B30BF2F5-26D9-44BF-BFE2-A903DA3505CE}"/>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9" name="直接连接符 8">
            <a:extLst>
              <a:ext uri="{FF2B5EF4-FFF2-40B4-BE49-F238E27FC236}">
                <a16:creationId xmlns:a16="http://schemas.microsoft.com/office/drawing/2014/main" id="{F4A903FE-2B19-42B3-9779-5BBC8B916370}"/>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CC4954FF-0485-48D6-92FE-B007277CD354}"/>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3069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mrat">
            <a:extLst>
              <a:ext uri="{FF2B5EF4-FFF2-40B4-BE49-F238E27FC236}">
                <a16:creationId xmlns:a16="http://schemas.microsoft.com/office/drawing/2014/main" id="{C492B2CF-4A4B-4968-AE4D-AC077BF10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139" y="1248851"/>
            <a:ext cx="2144499" cy="26929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a:extLst>
              <a:ext uri="{FF2B5EF4-FFF2-40B4-BE49-F238E27FC236}">
                <a16:creationId xmlns:a16="http://schemas.microsoft.com/office/drawing/2014/main" id="{D65D3AB8-6228-4009-961C-28944D002819}"/>
              </a:ext>
            </a:extLst>
          </p:cNvPr>
          <p:cNvGraphicFramePr>
            <a:graphicFrameLocks noGrp="1"/>
          </p:cNvGraphicFramePr>
          <p:nvPr>
            <p:extLst>
              <p:ext uri="{D42A27DB-BD31-4B8C-83A1-F6EECF244321}">
                <p14:modId xmlns:p14="http://schemas.microsoft.com/office/powerpoint/2010/main" val="775984339"/>
              </p:ext>
            </p:extLst>
          </p:nvPr>
        </p:nvGraphicFramePr>
        <p:xfrm>
          <a:off x="403567" y="1248851"/>
          <a:ext cx="5659608" cy="2979120"/>
        </p:xfrm>
        <a:graphic>
          <a:graphicData uri="http://schemas.openxmlformats.org/drawingml/2006/table">
            <a:tbl>
              <a:tblPr/>
              <a:tblGrid>
                <a:gridCol w="5659608">
                  <a:extLst>
                    <a:ext uri="{9D8B030D-6E8A-4147-A177-3AD203B41FA5}">
                      <a16:colId xmlns:a16="http://schemas.microsoft.com/office/drawing/2014/main" val="1685716104"/>
                    </a:ext>
                  </a:extLst>
                </a:gridCol>
              </a:tblGrid>
              <a:tr h="346375">
                <a:tc>
                  <a:txBody>
                    <a:bodyPr/>
                    <a:lstStyle/>
                    <a:p>
                      <a:pPr algn="l"/>
                      <a:r>
                        <a:rPr lang="en-US" sz="2400" b="1" dirty="0">
                          <a:effectLst/>
                          <a:latin typeface="微软雅黑" panose="020B0503020204020204" pitchFamily="34" charset="-122"/>
                          <a:ea typeface="微软雅黑" panose="020B0503020204020204" pitchFamily="34" charset="-122"/>
                        </a:rPr>
                        <a:t>Dr. Jimson Mathew</a:t>
                      </a:r>
                    </a:p>
                    <a:p>
                      <a:pPr algn="l"/>
                      <a:endParaRPr lang="en-US" sz="2400" dirty="0">
                        <a:effectLst/>
                        <a:latin typeface="微软雅黑" panose="020B0503020204020204" pitchFamily="34" charset="-122"/>
                        <a:ea typeface="微软雅黑" panose="020B0503020204020204" pitchFamily="34" charset="-122"/>
                      </a:endParaRPr>
                    </a:p>
                    <a:p>
                      <a:pPr algn="l"/>
                      <a:endParaRPr lang="en-US" sz="2400" dirty="0">
                        <a:effectLst/>
                        <a:latin typeface="微软雅黑" panose="020B0503020204020204" pitchFamily="34" charset="-122"/>
                        <a:ea typeface="微软雅黑" panose="020B0503020204020204" pitchFamily="34" charset="-122"/>
                      </a:endParaRPr>
                    </a:p>
                    <a:p>
                      <a:pPr algn="l"/>
                      <a:endParaRPr lang="en-US" sz="2400" dirty="0">
                        <a:effectLst/>
                        <a:latin typeface="微软雅黑" panose="020B0503020204020204" pitchFamily="34" charset="-122"/>
                        <a:ea typeface="微软雅黑" panose="020B0503020204020204" pitchFamily="34" charset="-122"/>
                      </a:endParaRPr>
                    </a:p>
                  </a:txBody>
                  <a:tcPr marL="0" marR="0" marT="0" marB="0">
                    <a:lnL>
                      <a:noFill/>
                    </a:lnL>
                    <a:lnR>
                      <a:noFill/>
                    </a:lnR>
                    <a:lnT>
                      <a:noFill/>
                    </a:lnT>
                    <a:lnB>
                      <a:noFill/>
                    </a:lnB>
                    <a:noFill/>
                  </a:tcPr>
                </a:tc>
                <a:extLst>
                  <a:ext uri="{0D108BD9-81ED-4DB2-BD59-A6C34878D82A}">
                    <a16:rowId xmlns:a16="http://schemas.microsoft.com/office/drawing/2014/main" val="3756240232"/>
                  </a:ext>
                </a:extLst>
              </a:tr>
              <a:tr h="346375">
                <a:tc>
                  <a:txBody>
                    <a:bodyPr/>
                    <a:lstStyle/>
                    <a:p>
                      <a:pPr algn="l" rtl="0" fontAlgn="t"/>
                      <a:r>
                        <a:rPr lang="zh-CN" altLang="en-US" sz="1800" b="1" dirty="0">
                          <a:effectLst/>
                          <a:latin typeface="微软雅黑" panose="020B0503020204020204" pitchFamily="34" charset="-122"/>
                          <a:ea typeface="微软雅黑" panose="020B0503020204020204" pitchFamily="34" charset="-122"/>
                        </a:rPr>
                        <a:t>助理教授</a:t>
                      </a:r>
                      <a:r>
                        <a:rPr lang="en-US" altLang="zh-CN" sz="1800" dirty="0">
                          <a:effectLst/>
                          <a:latin typeface="微软雅黑" panose="020B0503020204020204" pitchFamily="34" charset="-122"/>
                          <a:ea typeface="微软雅黑" panose="020B0503020204020204" pitchFamily="34" charset="-122"/>
                        </a:rPr>
                        <a:t> </a:t>
                      </a:r>
                    </a:p>
                    <a:p>
                      <a:pPr algn="l" rtl="0" fontAlgn="t"/>
                      <a:r>
                        <a:rPr lang="en-US" altLang="zh-CN" sz="1800" b="1" u="none" dirty="0">
                          <a:solidFill>
                            <a:schemeClr val="tx1"/>
                          </a:solidFill>
                          <a:effectLst/>
                          <a:latin typeface="verdana,sans-serif"/>
                        </a:rPr>
                        <a:t>Department of Computer Science and Engineering</a:t>
                      </a:r>
                      <a:r>
                        <a:rPr lang="en-US" altLang="zh-CN" sz="1800" u="none" dirty="0">
                          <a:solidFill>
                            <a:schemeClr val="tx1"/>
                          </a:solidFill>
                          <a:effectLst/>
                          <a:latin typeface="verdana,sans-serif"/>
                        </a:rPr>
                        <a:t>, </a:t>
                      </a:r>
                      <a:r>
                        <a:rPr lang="en-US" altLang="zh-CN" sz="1800" b="1" u="none" dirty="0">
                          <a:solidFill>
                            <a:schemeClr val="tx1"/>
                          </a:solidFill>
                          <a:effectLst/>
                          <a:latin typeface="verdana,sans-serif"/>
                        </a:rPr>
                        <a:t>Indian Institute of Technology, Kharagpur </a:t>
                      </a:r>
                      <a:r>
                        <a:rPr lang="en-US" altLang="zh-CN" sz="1800" b="1" dirty="0">
                          <a:effectLst/>
                          <a:latin typeface="verdana,sans-serif"/>
                        </a:rPr>
                        <a:t>(</a:t>
                      </a:r>
                      <a:r>
                        <a:rPr lang="zh-CN" altLang="en-US" sz="1800" b="1" dirty="0">
                          <a:effectLst/>
                          <a:latin typeface="verdana,sans-serif"/>
                        </a:rPr>
                        <a:t>印度理工大学</a:t>
                      </a:r>
                      <a:r>
                        <a:rPr lang="en-US" altLang="zh-CN" sz="1800" b="1" dirty="0">
                          <a:effectLst/>
                          <a:latin typeface="verdana,sans-serif"/>
                        </a:rPr>
                        <a:t>)</a:t>
                      </a:r>
                      <a:r>
                        <a:rPr lang="en-US" altLang="zh-CN" sz="1800" dirty="0">
                          <a:effectLst/>
                          <a:latin typeface="verdana,sans-serif"/>
                        </a:rPr>
                        <a:t>,</a:t>
                      </a:r>
                    </a:p>
                  </a:txBody>
                  <a:tcPr marL="0" marR="0" marT="0" marB="0">
                    <a:lnL>
                      <a:noFill/>
                    </a:lnL>
                    <a:lnR>
                      <a:noFill/>
                    </a:lnR>
                    <a:lnT>
                      <a:noFill/>
                    </a:lnT>
                    <a:lnB>
                      <a:noFill/>
                    </a:lnB>
                    <a:noFill/>
                  </a:tcPr>
                </a:tc>
                <a:extLst>
                  <a:ext uri="{0D108BD9-81ED-4DB2-BD59-A6C34878D82A}">
                    <a16:rowId xmlns:a16="http://schemas.microsoft.com/office/drawing/2014/main" val="1567502321"/>
                  </a:ext>
                </a:extLst>
              </a:tr>
              <a:tr h="418800">
                <a:tc>
                  <a:txBody>
                    <a:bodyPr/>
                    <a:lstStyle/>
                    <a:p>
                      <a:pPr algn="l"/>
                      <a:endParaRPr lang="en-US" sz="1700" dirty="0">
                        <a:effectLst/>
                      </a:endParaRPr>
                    </a:p>
                  </a:txBody>
                  <a:tcPr marL="0" marR="0" marT="0" marB="0">
                    <a:lnL>
                      <a:noFill/>
                    </a:lnL>
                    <a:lnR>
                      <a:noFill/>
                    </a:lnR>
                    <a:lnT>
                      <a:noFill/>
                    </a:lnT>
                    <a:lnB>
                      <a:noFill/>
                    </a:lnB>
                    <a:noFill/>
                  </a:tcPr>
                </a:tc>
                <a:extLst>
                  <a:ext uri="{0D108BD9-81ED-4DB2-BD59-A6C34878D82A}">
                    <a16:rowId xmlns:a16="http://schemas.microsoft.com/office/drawing/2014/main" val="2724164768"/>
                  </a:ext>
                </a:extLst>
              </a:tr>
            </a:tbl>
          </a:graphicData>
        </a:graphic>
      </p:graphicFrame>
      <p:sp>
        <p:nvSpPr>
          <p:cNvPr id="4" name="矩形 3">
            <a:extLst>
              <a:ext uri="{FF2B5EF4-FFF2-40B4-BE49-F238E27FC236}">
                <a16:creationId xmlns:a16="http://schemas.microsoft.com/office/drawing/2014/main" id="{24FC1BDE-BD74-4E10-92D4-159FDD8E0599}"/>
              </a:ext>
            </a:extLst>
          </p:cNvPr>
          <p:cNvSpPr/>
          <p:nvPr/>
        </p:nvSpPr>
        <p:spPr>
          <a:xfrm>
            <a:off x="403567" y="4782069"/>
            <a:ext cx="4572000" cy="1323439"/>
          </a:xfrm>
          <a:prstGeom prst="rect">
            <a:avLst/>
          </a:prstGeom>
        </p:spPr>
        <p:txBody>
          <a:bodyPr>
            <a:spAutoFit/>
          </a:bodyPr>
          <a:lstStyle/>
          <a:p>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集成电路的容错性研究</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集成电路 原型设计</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可靠性检测</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硬件安全</a:t>
            </a:r>
            <a:endParaRPr lang="en-US" altLang="zh-CN" sz="2000" b="1" dirty="0">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B67BFA31-74E6-4671-8C7E-4775A433BFAE}"/>
              </a:ext>
            </a:extLst>
          </p:cNvPr>
          <p:cNvGrpSpPr/>
          <p:nvPr/>
        </p:nvGrpSpPr>
        <p:grpSpPr>
          <a:xfrm>
            <a:off x="0" y="284389"/>
            <a:ext cx="1692275" cy="529772"/>
            <a:chOff x="0" y="284389"/>
            <a:chExt cx="1692275" cy="529772"/>
          </a:xfrm>
        </p:grpSpPr>
        <p:sp>
          <p:nvSpPr>
            <p:cNvPr id="7" name="矩形 6">
              <a:extLst>
                <a:ext uri="{FF2B5EF4-FFF2-40B4-BE49-F238E27FC236}">
                  <a16:creationId xmlns:a16="http://schemas.microsoft.com/office/drawing/2014/main" id="{B36A6F4E-F0F3-48D6-BADD-36ECC2838ED5}"/>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作者</a:t>
              </a:r>
            </a:p>
          </p:txBody>
        </p:sp>
        <p:sp>
          <p:nvSpPr>
            <p:cNvPr id="8" name="矩形 7">
              <a:extLst>
                <a:ext uri="{FF2B5EF4-FFF2-40B4-BE49-F238E27FC236}">
                  <a16:creationId xmlns:a16="http://schemas.microsoft.com/office/drawing/2014/main" id="{9C514363-0A25-4113-A407-A1C25C2F0506}"/>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9" name="直接连接符 8">
            <a:extLst>
              <a:ext uri="{FF2B5EF4-FFF2-40B4-BE49-F238E27FC236}">
                <a16:creationId xmlns:a16="http://schemas.microsoft.com/office/drawing/2014/main" id="{1327517B-A7F9-4635-8C1B-26BC28F4A14A}"/>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FA79D3C-0C59-49BC-8C28-99F67916D078}"/>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33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944D1F-C0E6-4662-8BE1-5CB5676824C4}"/>
              </a:ext>
            </a:extLst>
          </p:cNvPr>
          <p:cNvSpPr/>
          <p:nvPr/>
        </p:nvSpPr>
        <p:spPr>
          <a:xfrm>
            <a:off x="566784" y="1584348"/>
            <a:ext cx="3860480" cy="461665"/>
          </a:xfrm>
          <a:prstGeom prst="rect">
            <a:avLst/>
          </a:prstGeom>
        </p:spPr>
        <p:txBody>
          <a:bodyPr wrap="none">
            <a:spAutoFit/>
          </a:bodyPr>
          <a:lstStyle/>
          <a:p>
            <a:r>
              <a:rPr lang="en-US" altLang="zh-CN" sz="2400" b="1" dirty="0" err="1">
                <a:latin typeface="微软雅黑" panose="020B0503020204020204" pitchFamily="34" charset="-122"/>
                <a:ea typeface="微软雅黑" panose="020B0503020204020204" pitchFamily="34" charset="-122"/>
              </a:rPr>
              <a:t>Sree</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Ranjani</a:t>
            </a:r>
            <a:r>
              <a:rPr lang="en-US" altLang="zh-CN" sz="2400" b="1" dirty="0">
                <a:latin typeface="微软雅黑" panose="020B0503020204020204" pitchFamily="34" charset="-122"/>
                <a:ea typeface="微软雅黑" panose="020B0503020204020204" pitchFamily="34" charset="-122"/>
              </a:rPr>
              <a:t> Rajendran </a:t>
            </a:r>
            <a:endParaRPr lang="zh-CN" altLang="en-US" sz="2400" b="1"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2464ECA-9A0C-4CE5-8EA4-37C24C48AFA1}"/>
              </a:ext>
            </a:extLst>
          </p:cNvPr>
          <p:cNvSpPr/>
          <p:nvPr/>
        </p:nvSpPr>
        <p:spPr>
          <a:xfrm>
            <a:off x="566784" y="2912825"/>
            <a:ext cx="5144701" cy="92333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学生</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Department of Computer Science and  Engineering </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Amrita University    </a:t>
            </a:r>
            <a:endParaRPr lang="zh-CN" altLang="en-US" b="1"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A5680C7A-9964-4560-BC40-2221BE4DA00A}"/>
              </a:ext>
            </a:extLst>
          </p:cNvPr>
          <p:cNvSpPr/>
          <p:nvPr/>
        </p:nvSpPr>
        <p:spPr>
          <a:xfrm>
            <a:off x="566784" y="4894778"/>
            <a:ext cx="2736647" cy="707886"/>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硬件木马检测与诊断</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可信硬件设计</a:t>
            </a:r>
          </a:p>
        </p:txBody>
      </p:sp>
      <p:pic>
        <p:nvPicPr>
          <p:cNvPr id="8" name="图片 7">
            <a:extLst>
              <a:ext uri="{FF2B5EF4-FFF2-40B4-BE49-F238E27FC236}">
                <a16:creationId xmlns:a16="http://schemas.microsoft.com/office/drawing/2014/main" id="{14317ADC-EEBB-49C0-85FC-5FC01151B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62" y="1429600"/>
            <a:ext cx="1914525" cy="2390775"/>
          </a:xfrm>
          <a:prstGeom prst="rect">
            <a:avLst/>
          </a:prstGeom>
        </p:spPr>
      </p:pic>
      <p:grpSp>
        <p:nvGrpSpPr>
          <p:cNvPr id="10" name="组合 9">
            <a:extLst>
              <a:ext uri="{FF2B5EF4-FFF2-40B4-BE49-F238E27FC236}">
                <a16:creationId xmlns:a16="http://schemas.microsoft.com/office/drawing/2014/main" id="{2EC8CB82-2EA3-4008-84BC-3C765EF45C8B}"/>
              </a:ext>
            </a:extLst>
          </p:cNvPr>
          <p:cNvGrpSpPr/>
          <p:nvPr/>
        </p:nvGrpSpPr>
        <p:grpSpPr>
          <a:xfrm>
            <a:off x="0" y="284389"/>
            <a:ext cx="1692275" cy="529772"/>
            <a:chOff x="0" y="284389"/>
            <a:chExt cx="1692275" cy="529772"/>
          </a:xfrm>
        </p:grpSpPr>
        <p:sp>
          <p:nvSpPr>
            <p:cNvPr id="11" name="矩形 10">
              <a:extLst>
                <a:ext uri="{FF2B5EF4-FFF2-40B4-BE49-F238E27FC236}">
                  <a16:creationId xmlns:a16="http://schemas.microsoft.com/office/drawing/2014/main" id="{1F0861BB-28CC-4A92-BB6A-EBADBBBDDB5E}"/>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作者</a:t>
              </a:r>
            </a:p>
          </p:txBody>
        </p:sp>
        <p:sp>
          <p:nvSpPr>
            <p:cNvPr id="12" name="矩形 11">
              <a:extLst>
                <a:ext uri="{FF2B5EF4-FFF2-40B4-BE49-F238E27FC236}">
                  <a16:creationId xmlns:a16="http://schemas.microsoft.com/office/drawing/2014/main" id="{FD0E7DA6-807E-4EC5-A56F-33287882D7A0}"/>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3" name="直接连接符 12">
            <a:extLst>
              <a:ext uri="{FF2B5EF4-FFF2-40B4-BE49-F238E27FC236}">
                <a16:creationId xmlns:a16="http://schemas.microsoft.com/office/drawing/2014/main" id="{095E4170-7C75-42E9-9059-E2767B21032D}"/>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6464A48-1EEC-43E9-AA90-9DF2DB848A02}"/>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7806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amrita.edu/sites/default/files/styles/260x160/adaptive-image/public/faculty_images/nirmala-devi.jpg?itok=lPd9I6ru">
            <a:extLst>
              <a:ext uri="{FF2B5EF4-FFF2-40B4-BE49-F238E27FC236}">
                <a16:creationId xmlns:a16="http://schemas.microsoft.com/office/drawing/2014/main" id="{004BB1FB-EB48-4BD6-AE75-33BAB0547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988" y="1507279"/>
            <a:ext cx="2926371" cy="215821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752E3B6E-0CC2-4CD5-A06D-B97DE37154CE}"/>
              </a:ext>
            </a:extLst>
          </p:cNvPr>
          <p:cNvSpPr/>
          <p:nvPr/>
        </p:nvSpPr>
        <p:spPr>
          <a:xfrm>
            <a:off x="668890" y="2586388"/>
            <a:ext cx="4572000" cy="646331"/>
          </a:xfrm>
          <a:prstGeom prst="rect">
            <a:avLst/>
          </a:prstGeom>
        </p:spPr>
        <p:txBody>
          <a:bodyPr>
            <a:spAutoFit/>
          </a:bodyPr>
          <a:lstStyle/>
          <a:p>
            <a:r>
              <a:rPr lang="zh-CN" altLang="en-US" b="1" dirty="0">
                <a:solidFill>
                  <a:srgbClr val="333333"/>
                </a:solidFill>
                <a:latin typeface="微软雅黑" panose="020B0503020204020204" pitchFamily="34" charset="-122"/>
                <a:ea typeface="微软雅黑" panose="020B0503020204020204" pitchFamily="34" charset="-122"/>
              </a:rPr>
              <a:t>教授</a:t>
            </a:r>
            <a:endParaRPr lang="en-US" altLang="zh-CN" b="1" dirty="0">
              <a:solidFill>
                <a:srgbClr val="333333"/>
              </a:solidFill>
              <a:latin typeface="微软雅黑" panose="020B0503020204020204" pitchFamily="34" charset="-122"/>
              <a:ea typeface="微软雅黑" panose="020B0503020204020204" pitchFamily="34" charset="-122"/>
            </a:endParaRPr>
          </a:p>
          <a:p>
            <a:r>
              <a:rPr lang="en-US" altLang="zh-CN" b="1" dirty="0">
                <a:solidFill>
                  <a:srgbClr val="333333"/>
                </a:solidFill>
                <a:latin typeface="微软雅黑" panose="020B0503020204020204" pitchFamily="34" charset="-122"/>
                <a:ea typeface="微软雅黑" panose="020B0503020204020204" pitchFamily="34" charset="-122"/>
              </a:rPr>
              <a:t>Amrita School of Engineering,</a:t>
            </a:r>
            <a:endParaRPr lang="zh-CN" altLang="en-US" b="1"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3E1BD390-6701-4268-BFC6-A373A45EA019}"/>
              </a:ext>
            </a:extLst>
          </p:cNvPr>
          <p:cNvSpPr/>
          <p:nvPr/>
        </p:nvSpPr>
        <p:spPr>
          <a:xfrm>
            <a:off x="668890" y="1347316"/>
            <a:ext cx="2609176" cy="461665"/>
          </a:xfrm>
          <a:prstGeom prst="rect">
            <a:avLst/>
          </a:prstGeom>
        </p:spPr>
        <p:txBody>
          <a:bodyPr wrap="none">
            <a:spAutoFit/>
          </a:bodyPr>
          <a:lstStyle/>
          <a:p>
            <a:r>
              <a:rPr lang="en-US" altLang="zh-CN" sz="2400" b="1" dirty="0">
                <a:solidFill>
                  <a:srgbClr val="585858"/>
                </a:solidFill>
                <a:latin typeface="微软雅黑" panose="020B0503020204020204" pitchFamily="34" charset="-122"/>
                <a:ea typeface="微软雅黑" panose="020B0503020204020204" pitchFamily="34" charset="-122"/>
              </a:rPr>
              <a:t>Nirmala Devi M</a:t>
            </a:r>
            <a:endParaRPr lang="en-US" altLang="zh-CN" sz="2400" b="1" i="0" dirty="0">
              <a:solidFill>
                <a:srgbClr val="585858"/>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BBA566-9916-41BA-8067-C045D5E6BB45}"/>
              </a:ext>
            </a:extLst>
          </p:cNvPr>
          <p:cNvSpPr/>
          <p:nvPr/>
        </p:nvSpPr>
        <p:spPr>
          <a:xfrm>
            <a:off x="668890" y="4390344"/>
            <a:ext cx="4572000" cy="1200329"/>
          </a:xfrm>
          <a:prstGeom prst="rect">
            <a:avLst/>
          </a:prstGeom>
        </p:spPr>
        <p:txBody>
          <a:bodyPr>
            <a:spAutoFit/>
          </a:bodyPr>
          <a:lstStyle/>
          <a:p>
            <a:r>
              <a:rPr lang="en-US" altLang="zh-CN" b="1" dirty="0">
                <a:solidFill>
                  <a:srgbClr val="333333"/>
                </a:solidFill>
                <a:latin typeface="微软雅黑" panose="020B0503020204020204" pitchFamily="34" charset="-122"/>
                <a:ea typeface="微软雅黑" panose="020B0503020204020204" pitchFamily="34" charset="-122"/>
              </a:rPr>
              <a:t>● </a:t>
            </a:r>
            <a:r>
              <a:rPr lang="zh-CN" altLang="en-US" b="1" dirty="0">
                <a:solidFill>
                  <a:srgbClr val="333333"/>
                </a:solidFill>
                <a:latin typeface="微软雅黑" panose="020B0503020204020204" pitchFamily="34" charset="-122"/>
                <a:ea typeface="微软雅黑" panose="020B0503020204020204" pitchFamily="34" charset="-122"/>
              </a:rPr>
              <a:t>大规模集成电路设计和验证</a:t>
            </a:r>
            <a:r>
              <a:rPr lang="en-US" altLang="zh-CN" b="1" dirty="0">
                <a:solidFill>
                  <a:srgbClr val="333333"/>
                </a:solidFill>
                <a:latin typeface="微软雅黑" panose="020B0503020204020204" pitchFamily="34" charset="-122"/>
                <a:ea typeface="微软雅黑" panose="020B0503020204020204" pitchFamily="34" charset="-122"/>
              </a:rPr>
              <a:t>, </a:t>
            </a:r>
          </a:p>
          <a:p>
            <a:r>
              <a:rPr lang="en-US" altLang="zh-CN" b="1" dirty="0">
                <a:solidFill>
                  <a:srgbClr val="333333"/>
                </a:solidFill>
                <a:latin typeface="微软雅黑" panose="020B0503020204020204" pitchFamily="34" charset="-122"/>
                <a:ea typeface="微软雅黑" panose="020B0503020204020204" pitchFamily="34" charset="-122"/>
              </a:rPr>
              <a:t>● </a:t>
            </a:r>
            <a:r>
              <a:rPr lang="zh-CN" altLang="en-US" b="1" dirty="0">
                <a:solidFill>
                  <a:srgbClr val="333333"/>
                </a:solidFill>
                <a:latin typeface="微软雅黑" panose="020B0503020204020204" pitchFamily="34" charset="-122"/>
                <a:ea typeface="微软雅黑" panose="020B0503020204020204" pitchFamily="34" charset="-122"/>
              </a:rPr>
              <a:t>计算智能</a:t>
            </a:r>
            <a:endParaRPr lang="en-US" altLang="zh-CN" b="1" dirty="0">
              <a:solidFill>
                <a:srgbClr val="333333"/>
              </a:solidFill>
              <a:latin typeface="微软雅黑" panose="020B0503020204020204" pitchFamily="34" charset="-122"/>
              <a:ea typeface="微软雅黑" panose="020B0503020204020204" pitchFamily="34" charset="-122"/>
            </a:endParaRPr>
          </a:p>
          <a:p>
            <a:r>
              <a:rPr lang="en-US" altLang="zh-CN" b="1" dirty="0">
                <a:solidFill>
                  <a:srgbClr val="333333"/>
                </a:solidFill>
                <a:latin typeface="微软雅黑" panose="020B0503020204020204" pitchFamily="34" charset="-122"/>
                <a:ea typeface="微软雅黑" panose="020B0503020204020204" pitchFamily="34" charset="-122"/>
              </a:rPr>
              <a:t>● </a:t>
            </a:r>
            <a:r>
              <a:rPr lang="zh-CN" altLang="en-US" b="1" dirty="0">
                <a:solidFill>
                  <a:srgbClr val="333333"/>
                </a:solidFill>
                <a:latin typeface="微软雅黑" panose="020B0503020204020204" pitchFamily="34" charset="-122"/>
                <a:ea typeface="微软雅黑" panose="020B0503020204020204" pitchFamily="34" charset="-122"/>
              </a:rPr>
              <a:t>硬件安全</a:t>
            </a:r>
            <a:endParaRPr lang="en-US" altLang="zh-CN" b="1" dirty="0">
              <a:solidFill>
                <a:srgbClr val="333333"/>
              </a:solidFill>
              <a:latin typeface="微软雅黑" panose="020B0503020204020204" pitchFamily="34" charset="-122"/>
              <a:ea typeface="微软雅黑" panose="020B0503020204020204" pitchFamily="34" charset="-122"/>
            </a:endParaRPr>
          </a:p>
          <a:p>
            <a:r>
              <a:rPr lang="en-US" altLang="zh-CN" b="1" dirty="0">
                <a:solidFill>
                  <a:srgbClr val="333333"/>
                </a:solidFill>
                <a:latin typeface="微软雅黑" panose="020B0503020204020204" pitchFamily="34" charset="-122"/>
                <a:ea typeface="微软雅黑" panose="020B0503020204020204" pitchFamily="34" charset="-122"/>
              </a:rPr>
              <a:t>● RF CMOS </a:t>
            </a:r>
            <a:r>
              <a:rPr lang="zh-CN" altLang="en-US" b="1" dirty="0">
                <a:solidFill>
                  <a:srgbClr val="333333"/>
                </a:solidFill>
                <a:latin typeface="微软雅黑" panose="020B0503020204020204" pitchFamily="34" charset="-122"/>
                <a:ea typeface="微软雅黑" panose="020B0503020204020204" pitchFamily="34" charset="-122"/>
              </a:rPr>
              <a:t>系统设计</a:t>
            </a:r>
            <a:endParaRPr lang="zh-CN" altLang="en-US"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8E5709E-213D-4BEB-BE8D-494C06AC9F4D}"/>
              </a:ext>
            </a:extLst>
          </p:cNvPr>
          <p:cNvGrpSpPr/>
          <p:nvPr/>
        </p:nvGrpSpPr>
        <p:grpSpPr>
          <a:xfrm>
            <a:off x="0" y="284389"/>
            <a:ext cx="1692275" cy="529772"/>
            <a:chOff x="0" y="284389"/>
            <a:chExt cx="1692275" cy="529772"/>
          </a:xfrm>
        </p:grpSpPr>
        <p:sp>
          <p:nvSpPr>
            <p:cNvPr id="8" name="矩形 7">
              <a:extLst>
                <a:ext uri="{FF2B5EF4-FFF2-40B4-BE49-F238E27FC236}">
                  <a16:creationId xmlns:a16="http://schemas.microsoft.com/office/drawing/2014/main" id="{5087A21E-0C3D-4B38-9EBE-18D9B3853630}"/>
                </a:ext>
              </a:extLst>
            </p:cNvPr>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作者</a:t>
              </a:r>
            </a:p>
          </p:txBody>
        </p:sp>
        <p:sp>
          <p:nvSpPr>
            <p:cNvPr id="9" name="矩形 8">
              <a:extLst>
                <a:ext uri="{FF2B5EF4-FFF2-40B4-BE49-F238E27FC236}">
                  <a16:creationId xmlns:a16="http://schemas.microsoft.com/office/drawing/2014/main" id="{31DFEF2A-98FA-4067-ABC8-4FC04324125E}"/>
                </a:ext>
              </a:extLst>
            </p:cNvPr>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a:extLst>
              <a:ext uri="{FF2B5EF4-FFF2-40B4-BE49-F238E27FC236}">
                <a16:creationId xmlns:a16="http://schemas.microsoft.com/office/drawing/2014/main" id="{E47403B4-17E6-4034-BC72-A8F3199D98FC}"/>
              </a:ext>
            </a:extLst>
          </p:cNvPr>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1A84B760-5DAC-438A-B0DE-694C9FAE8D6F}"/>
              </a:ext>
            </a:extLst>
          </p:cNvPr>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7119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直接连接符 13"/>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安全问题瞩目</a:t>
            </a:r>
          </a:p>
        </p:txBody>
      </p:sp>
      <p:sp>
        <p:nvSpPr>
          <p:cNvPr id="23" name="文本框 22"/>
          <p:cNvSpPr txBox="1"/>
          <p:nvPr/>
        </p:nvSpPr>
        <p:spPr>
          <a:xfrm>
            <a:off x="431800" y="1723978"/>
            <a:ext cx="8280400" cy="1099468"/>
          </a:xfrm>
          <a:prstGeom prst="rect">
            <a:avLst/>
          </a:prstGeom>
          <a:noFill/>
        </p:spPr>
        <p:txBody>
          <a:bodyPr wrap="square" rtlCol="0">
            <a:spAutoFit/>
          </a:bodyPr>
          <a:lstStyle/>
          <a:p>
            <a:pPr indent="45720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近些年来，集成电路设计越来越复杂，因而更为广泛地使用第三方设计的组件，随之而来的复杂的供应链，自动化设计和生产商使得电路更容易受到攻击，尤其是硬件木马，这会导致严重的电路系统失败问题或者片上信息被偷窃。</a:t>
            </a:r>
          </a:p>
        </p:txBody>
      </p:sp>
      <p:sp>
        <p:nvSpPr>
          <p:cNvPr id="9" name="文本框 8">
            <a:extLst>
              <a:ext uri="{FF2B5EF4-FFF2-40B4-BE49-F238E27FC236}">
                <a16:creationId xmlns:a16="http://schemas.microsoft.com/office/drawing/2014/main" id="{978565A6-E2CA-4A8E-81B7-EAC269995B7B}"/>
              </a:ext>
            </a:extLst>
          </p:cNvPr>
          <p:cNvSpPr txBox="1"/>
          <p:nvPr/>
        </p:nvSpPr>
        <p:spPr>
          <a:xfrm>
            <a:off x="538399" y="3213127"/>
            <a:ext cx="8280400" cy="2830711"/>
          </a:xfrm>
          <a:prstGeom prst="rect">
            <a:avLst/>
          </a:prstGeom>
          <a:noFill/>
        </p:spPr>
        <p:txBody>
          <a:bodyPr wrap="square" rtlCol="0">
            <a:spAutoFit/>
          </a:bodyPr>
          <a:lstStyle/>
          <a:p>
            <a:pPr indent="45720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硬件木马分为两部分，触发器和载荷</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触发器</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用于激活</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内部激活（大的计数器，片上传感器输出）</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=&gt;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外部激活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特定的输入，输入序列</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pPr indent="45720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载荷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实现功能</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nSpc>
                <a:spcPct val="125000"/>
              </a:lnSpc>
            </a:pP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硬件木马将很可能导致电路的参数改变</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①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将完全修改电路的功能</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② 增大电路的能量消耗</a:t>
            </a:r>
          </a:p>
        </p:txBody>
      </p:sp>
    </p:spTree>
    <p:extLst>
      <p:ext uri="{BB962C8B-B14F-4D97-AF65-F5344CB8AC3E}">
        <p14:creationId xmlns:p14="http://schemas.microsoft.com/office/powerpoint/2010/main" val="404162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8"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left)">
                                      <p:cBhvr>
                                        <p:cTn id="18" dur="500"/>
                                        <p:tgtEl>
                                          <p:spTgt spid="4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23" grpId="0"/>
      <p:bldP spid="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2936</TotalTime>
  <Words>1167</Words>
  <Application>Microsoft Office PowerPoint</Application>
  <PresentationFormat>全屏显示(4:3)</PresentationFormat>
  <Paragraphs>248</Paragraphs>
  <Slides>25</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verdana,sans-serif</vt:lpstr>
      <vt:lpstr>等线</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王 立敏</cp:lastModifiedBy>
  <cp:revision>453</cp:revision>
  <dcterms:created xsi:type="dcterms:W3CDTF">2014-11-08T02:42:27Z</dcterms:created>
  <dcterms:modified xsi:type="dcterms:W3CDTF">2018-05-02T03:54:02Z</dcterms:modified>
</cp:coreProperties>
</file>