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47"/>
  </p:notesMasterIdLst>
  <p:sldIdLst>
    <p:sldId id="256" r:id="rId2"/>
    <p:sldId id="259" r:id="rId3"/>
    <p:sldId id="260" r:id="rId4"/>
    <p:sldId id="261" r:id="rId5"/>
    <p:sldId id="307" r:id="rId6"/>
    <p:sldId id="335" r:id="rId7"/>
    <p:sldId id="264" r:id="rId8"/>
    <p:sldId id="310" r:id="rId9"/>
    <p:sldId id="269" r:id="rId10"/>
    <p:sldId id="266" r:id="rId11"/>
    <p:sldId id="267" r:id="rId12"/>
    <p:sldId id="309" r:id="rId13"/>
    <p:sldId id="336" r:id="rId14"/>
    <p:sldId id="311" r:id="rId15"/>
    <p:sldId id="312" r:id="rId16"/>
    <p:sldId id="271" r:id="rId17"/>
    <p:sldId id="273" r:id="rId18"/>
    <p:sldId id="298" r:id="rId19"/>
    <p:sldId id="313" r:id="rId20"/>
    <p:sldId id="326" r:id="rId21"/>
    <p:sldId id="315" r:id="rId22"/>
    <p:sldId id="276" r:id="rId23"/>
    <p:sldId id="277" r:id="rId24"/>
    <p:sldId id="278" r:id="rId25"/>
    <p:sldId id="280" r:id="rId26"/>
    <p:sldId id="337" r:id="rId27"/>
    <p:sldId id="282" r:id="rId28"/>
    <p:sldId id="327" r:id="rId29"/>
    <p:sldId id="338" r:id="rId30"/>
    <p:sldId id="324" r:id="rId31"/>
    <p:sldId id="339" r:id="rId32"/>
    <p:sldId id="318" r:id="rId33"/>
    <p:sldId id="319" r:id="rId34"/>
    <p:sldId id="321" r:id="rId35"/>
    <p:sldId id="322" r:id="rId36"/>
    <p:sldId id="340" r:id="rId37"/>
    <p:sldId id="289" r:id="rId38"/>
    <p:sldId id="341" r:id="rId39"/>
    <p:sldId id="290" r:id="rId40"/>
    <p:sldId id="342" r:id="rId41"/>
    <p:sldId id="291" r:id="rId42"/>
    <p:sldId id="323" r:id="rId43"/>
    <p:sldId id="292" r:id="rId44"/>
    <p:sldId id="344" r:id="rId45"/>
    <p:sldId id="297"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18" autoAdjust="0"/>
  </p:normalViewPr>
  <p:slideViewPr>
    <p:cSldViewPr>
      <p:cViewPr varScale="1">
        <p:scale>
          <a:sx n="67" d="100"/>
          <a:sy n="67" d="100"/>
        </p:scale>
        <p:origin x="-1464"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77A63F-DC58-468B-BBDD-C66C97A0144A}"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zh-CN" altLang="en-US"/>
        </a:p>
      </dgm:t>
    </dgm:pt>
    <dgm:pt modelId="{9DC2D01B-5C48-4E8B-B9CD-6BF3BD3C6D84}">
      <dgm:prSet phldrT="[文本]" custT="1"/>
      <dgm:spPr/>
      <dgm:t>
        <a:bodyPr/>
        <a:lstStyle/>
        <a:p>
          <a:r>
            <a:rPr lang="zh-CN" altLang="en-US" sz="2400" b="1" dirty="0" smtClean="0">
              <a:latin typeface="楷体" pitchFamily="49" charset="-122"/>
              <a:ea typeface="楷体" pitchFamily="49" charset="-122"/>
            </a:rPr>
            <a:t>修读要求</a:t>
          </a:r>
          <a:endParaRPr lang="zh-CN" altLang="en-US" sz="2400" b="1" dirty="0">
            <a:latin typeface="楷体" pitchFamily="49" charset="-122"/>
            <a:ea typeface="楷体" pitchFamily="49" charset="-122"/>
          </a:endParaRPr>
        </a:p>
      </dgm:t>
    </dgm:pt>
    <dgm:pt modelId="{4C3735D8-B31C-4E7B-ACDD-1ED7EE750794}" type="parTrans" cxnId="{8CCA3B6B-836D-4DEB-BB07-D15CE91A1C6F}">
      <dgm:prSet/>
      <dgm:spPr/>
      <dgm:t>
        <a:bodyPr/>
        <a:lstStyle/>
        <a:p>
          <a:endParaRPr lang="zh-CN" altLang="en-US"/>
        </a:p>
      </dgm:t>
    </dgm:pt>
    <dgm:pt modelId="{E54526BC-6D5F-42E5-A8CB-3941B29F55A2}" type="sibTrans" cxnId="{8CCA3B6B-836D-4DEB-BB07-D15CE91A1C6F}">
      <dgm:prSet/>
      <dgm:spPr/>
      <dgm:t>
        <a:bodyPr/>
        <a:lstStyle/>
        <a:p>
          <a:endParaRPr lang="zh-CN" altLang="en-US"/>
        </a:p>
      </dgm:t>
    </dgm:pt>
    <dgm:pt modelId="{4E8F8BE3-6CCD-4CF3-8BC9-BEB9B2BFF243}">
      <dgm:prSet phldrT="[文本]" custT="1"/>
      <dgm:spPr/>
      <dgm:t>
        <a:bodyPr/>
        <a:lstStyle/>
        <a:p>
          <a:r>
            <a:rPr lang="zh-CN" altLang="en-US" sz="2000" b="1" dirty="0" smtClean="0">
              <a:latin typeface="楷体" pitchFamily="49" charset="-122"/>
              <a:ea typeface="楷体" pitchFamily="49" charset="-122"/>
            </a:rPr>
            <a:t>硕士生、硕博连读生和直博生要求至少修读公共选修课</a:t>
          </a:r>
          <a:r>
            <a:rPr lang="en-US" altLang="zh-CN" sz="2000" b="1" dirty="0" smtClean="0">
              <a:latin typeface="楷体" pitchFamily="49" charset="-122"/>
              <a:ea typeface="楷体" pitchFamily="49" charset="-122"/>
            </a:rPr>
            <a:t>2</a:t>
          </a:r>
          <a:r>
            <a:rPr lang="zh-CN" altLang="en-US" sz="2000" b="1" dirty="0" smtClean="0">
              <a:latin typeface="楷体" pitchFamily="49" charset="-122"/>
              <a:ea typeface="楷体" pitchFamily="49" charset="-122"/>
            </a:rPr>
            <a:t>学分。</a:t>
          </a:r>
          <a:endParaRPr lang="zh-CN" altLang="en-US" sz="2000" dirty="0">
            <a:latin typeface="楷体" pitchFamily="49" charset="-122"/>
            <a:ea typeface="楷体" pitchFamily="49" charset="-122"/>
          </a:endParaRPr>
        </a:p>
      </dgm:t>
    </dgm:pt>
    <dgm:pt modelId="{FC766AFF-3DBF-406D-A0BA-E57C71F07EB2}" type="parTrans" cxnId="{D68B95F3-C08C-4B20-9F5C-377DABF75135}">
      <dgm:prSet/>
      <dgm:spPr/>
      <dgm:t>
        <a:bodyPr/>
        <a:lstStyle/>
        <a:p>
          <a:endParaRPr lang="zh-CN" altLang="en-US"/>
        </a:p>
      </dgm:t>
    </dgm:pt>
    <dgm:pt modelId="{85AEC562-416D-42A6-A5BD-AFD6BEAF865B}" type="sibTrans" cxnId="{D68B95F3-C08C-4B20-9F5C-377DABF75135}">
      <dgm:prSet/>
      <dgm:spPr/>
      <dgm:t>
        <a:bodyPr/>
        <a:lstStyle/>
        <a:p>
          <a:endParaRPr lang="zh-CN" altLang="en-US"/>
        </a:p>
      </dgm:t>
    </dgm:pt>
    <dgm:pt modelId="{A3991A46-1C85-4790-A2DF-777D58F7717E}">
      <dgm:prSet phldrT="[文本]" custT="1"/>
      <dgm:spPr/>
      <dgm:t>
        <a:bodyPr/>
        <a:lstStyle/>
        <a:p>
          <a:r>
            <a:rPr lang="zh-CN" altLang="en-US" sz="2400" b="1" dirty="0" smtClean="0">
              <a:latin typeface="楷体" pitchFamily="49" charset="-122"/>
              <a:ea typeface="楷体" pitchFamily="49" charset="-122"/>
            </a:rPr>
            <a:t>课程标识</a:t>
          </a:r>
          <a:endParaRPr lang="zh-CN" altLang="en-US" sz="2400" b="1" dirty="0">
            <a:latin typeface="楷体" pitchFamily="49" charset="-122"/>
            <a:ea typeface="楷体" pitchFamily="49" charset="-122"/>
          </a:endParaRPr>
        </a:p>
      </dgm:t>
    </dgm:pt>
    <dgm:pt modelId="{F1F6C8D7-151F-46EF-9291-56F3AC28257F}" type="parTrans" cxnId="{6CBFF98A-A771-452E-BBE5-1FABD0D39048}">
      <dgm:prSet/>
      <dgm:spPr/>
      <dgm:t>
        <a:bodyPr/>
        <a:lstStyle/>
        <a:p>
          <a:endParaRPr lang="zh-CN" altLang="en-US"/>
        </a:p>
      </dgm:t>
    </dgm:pt>
    <dgm:pt modelId="{33C8DD72-035C-4B54-8560-FC5629FAD0A5}" type="sibTrans" cxnId="{6CBFF98A-A771-452E-BBE5-1FABD0D39048}">
      <dgm:prSet/>
      <dgm:spPr/>
      <dgm:t>
        <a:bodyPr/>
        <a:lstStyle/>
        <a:p>
          <a:endParaRPr lang="zh-CN" altLang="en-US"/>
        </a:p>
      </dgm:t>
    </dgm:pt>
    <dgm:pt modelId="{3CBB2398-3CA4-4311-AED8-9D0E3736963A}">
      <dgm:prSet phldrT="[文本]" custT="1"/>
      <dgm:spPr/>
      <dgm:t>
        <a:bodyPr/>
        <a:lstStyle/>
        <a:p>
          <a:r>
            <a:rPr lang="zh-CN" altLang="en-US" sz="2000" b="1" dirty="0" smtClean="0">
              <a:latin typeface="楷体" pitchFamily="49" charset="-122"/>
              <a:ea typeface="楷体" pitchFamily="49" charset="-122"/>
            </a:rPr>
            <a:t>课程编号中含有</a:t>
          </a:r>
          <a:r>
            <a:rPr lang="en-US" altLang="zh-CN" sz="2000" b="1" dirty="0" smtClean="0">
              <a:latin typeface="楷体" pitchFamily="49" charset="-122"/>
              <a:ea typeface="楷体" pitchFamily="49" charset="-122"/>
            </a:rPr>
            <a:t>GX</a:t>
          </a:r>
          <a:r>
            <a:rPr lang="zh-CN" altLang="en-US" sz="2000" b="1" dirty="0" smtClean="0">
              <a:latin typeface="楷体" pitchFamily="49" charset="-122"/>
              <a:ea typeface="楷体" pitchFamily="49" charset="-122"/>
            </a:rPr>
            <a:t>的课程为公共选修课，</a:t>
          </a:r>
          <a:endParaRPr lang="zh-CN" altLang="en-US" sz="2000" dirty="0">
            <a:latin typeface="楷体" pitchFamily="49" charset="-122"/>
            <a:ea typeface="楷体" pitchFamily="49" charset="-122"/>
          </a:endParaRPr>
        </a:p>
      </dgm:t>
    </dgm:pt>
    <dgm:pt modelId="{7E82806C-40D0-4C8D-A0D9-A3B707E76ADD}" type="parTrans" cxnId="{FC78DB37-096A-42D2-A489-8AD38342EC76}">
      <dgm:prSet/>
      <dgm:spPr/>
      <dgm:t>
        <a:bodyPr/>
        <a:lstStyle/>
        <a:p>
          <a:endParaRPr lang="zh-CN" altLang="en-US"/>
        </a:p>
      </dgm:t>
    </dgm:pt>
    <dgm:pt modelId="{DA1D81CE-6ECA-40DF-AA40-E5335428122A}" type="sibTrans" cxnId="{FC78DB37-096A-42D2-A489-8AD38342EC76}">
      <dgm:prSet/>
      <dgm:spPr/>
      <dgm:t>
        <a:bodyPr/>
        <a:lstStyle/>
        <a:p>
          <a:endParaRPr lang="zh-CN" altLang="en-US"/>
        </a:p>
      </dgm:t>
    </dgm:pt>
    <dgm:pt modelId="{B85B7856-0AFD-4EA0-94B5-F46953510739}">
      <dgm:prSet phldrT="[文本]" custT="1"/>
      <dgm:spPr/>
      <dgm:t>
        <a:bodyPr/>
        <a:lstStyle/>
        <a:p>
          <a:r>
            <a:rPr lang="zh-CN" altLang="en-US" sz="2400" b="1" dirty="0" smtClean="0">
              <a:latin typeface="楷体" pitchFamily="49" charset="-122"/>
              <a:ea typeface="楷体" pitchFamily="49" charset="-122"/>
            </a:rPr>
            <a:t>特殊说明</a:t>
          </a:r>
          <a:endParaRPr lang="zh-CN" altLang="en-US" sz="2400" b="1" dirty="0">
            <a:latin typeface="楷体" pitchFamily="49" charset="-122"/>
            <a:ea typeface="楷体" pitchFamily="49" charset="-122"/>
          </a:endParaRPr>
        </a:p>
      </dgm:t>
    </dgm:pt>
    <dgm:pt modelId="{5E71689E-EDE0-47C9-B479-4A6AF34CBB1F}" type="parTrans" cxnId="{4F0D6C14-8479-49AF-909D-79394A11547E}">
      <dgm:prSet/>
      <dgm:spPr/>
      <dgm:t>
        <a:bodyPr/>
        <a:lstStyle/>
        <a:p>
          <a:endParaRPr lang="zh-CN" altLang="en-US"/>
        </a:p>
      </dgm:t>
    </dgm:pt>
    <dgm:pt modelId="{97433437-1C9E-440F-9DAE-959248C90142}" type="sibTrans" cxnId="{4F0D6C14-8479-49AF-909D-79394A11547E}">
      <dgm:prSet/>
      <dgm:spPr/>
      <dgm:t>
        <a:bodyPr/>
        <a:lstStyle/>
        <a:p>
          <a:endParaRPr lang="zh-CN" altLang="en-US"/>
        </a:p>
      </dgm:t>
    </dgm:pt>
    <dgm:pt modelId="{41A16553-A13E-498D-ABFB-4231FC38654F}">
      <dgm:prSet phldrT="[文本]" custT="1"/>
      <dgm:spPr/>
      <dgm:t>
        <a:bodyPr/>
        <a:lstStyle/>
        <a:p>
          <a:r>
            <a:rPr lang="zh-CN" sz="2000" b="1" dirty="0" smtClean="0">
              <a:latin typeface="楷体" pitchFamily="49" charset="-122"/>
              <a:ea typeface="楷体" pitchFamily="49" charset="-122"/>
            </a:rPr>
            <a:t>全</a:t>
          </a:r>
          <a:r>
            <a:rPr lang="zh-CN" altLang="en-US" sz="2000" b="1" dirty="0" smtClean="0">
              <a:latin typeface="楷体" pitchFamily="49" charset="-122"/>
              <a:ea typeface="楷体" pitchFamily="49" charset="-122"/>
            </a:rPr>
            <a:t>学</a:t>
          </a:r>
          <a:r>
            <a:rPr lang="zh-CN" sz="2000" b="1" dirty="0" smtClean="0">
              <a:latin typeface="楷体" pitchFamily="49" charset="-122"/>
              <a:ea typeface="楷体" pitchFamily="49" charset="-122"/>
            </a:rPr>
            <a:t>年所选体育类课程</a:t>
          </a:r>
          <a:r>
            <a:rPr lang="zh-CN" altLang="en-US" sz="2000" b="1" dirty="0" smtClean="0">
              <a:latin typeface="楷体" pitchFamily="49" charset="-122"/>
              <a:ea typeface="楷体" pitchFamily="49" charset="-122"/>
            </a:rPr>
            <a:t>（开课编号前五位</a:t>
          </a:r>
          <a:r>
            <a:rPr lang="en-US" altLang="zh-CN" sz="2000" b="1" dirty="0" smtClean="0">
              <a:latin typeface="楷体" pitchFamily="49" charset="-122"/>
              <a:ea typeface="楷体" pitchFamily="49" charset="-122"/>
            </a:rPr>
            <a:t>TYMGX</a:t>
          </a:r>
          <a:r>
            <a:rPr lang="zh-CN" altLang="en-US" sz="2000" b="1" dirty="0" smtClean="0">
              <a:latin typeface="楷体" pitchFamily="49" charset="-122"/>
              <a:ea typeface="楷体" pitchFamily="49" charset="-122"/>
            </a:rPr>
            <a:t>）</a:t>
          </a:r>
          <a:r>
            <a:rPr lang="zh-CN" sz="2000" b="1" dirty="0" smtClean="0">
              <a:latin typeface="楷体" pitchFamily="49" charset="-122"/>
              <a:ea typeface="楷体" pitchFamily="49" charset="-122"/>
            </a:rPr>
            <a:t>累计学分最多以</a:t>
          </a:r>
          <a:r>
            <a:rPr lang="en-US" altLang="zh-CN" sz="2000" b="1" dirty="0" smtClean="0">
              <a:latin typeface="楷体" pitchFamily="49" charset="-122"/>
              <a:ea typeface="楷体" pitchFamily="49" charset="-122"/>
            </a:rPr>
            <a:t>0.5</a:t>
          </a:r>
          <a:r>
            <a:rPr lang="zh-CN" sz="2000" b="1" dirty="0" smtClean="0">
              <a:latin typeface="楷体" pitchFamily="49" charset="-122"/>
              <a:ea typeface="楷体" pitchFamily="49" charset="-122"/>
            </a:rPr>
            <a:t>学分计</a:t>
          </a:r>
          <a:r>
            <a:rPr lang="zh-CN" altLang="en-US" sz="2000" b="1" dirty="0" smtClean="0">
              <a:latin typeface="楷体" pitchFamily="49" charset="-122"/>
              <a:ea typeface="楷体" pitchFamily="49" charset="-122"/>
            </a:rPr>
            <a:t>；</a:t>
          </a:r>
          <a:endParaRPr lang="zh-CN" altLang="en-US" sz="2000" dirty="0">
            <a:latin typeface="楷体" pitchFamily="49" charset="-122"/>
            <a:ea typeface="楷体" pitchFamily="49" charset="-122"/>
          </a:endParaRPr>
        </a:p>
      </dgm:t>
    </dgm:pt>
    <dgm:pt modelId="{2C415E11-1100-480E-B031-A477ECC162F5}" type="parTrans" cxnId="{464076E6-FCA3-4FE7-9541-59C88F5C3CE4}">
      <dgm:prSet/>
      <dgm:spPr/>
      <dgm:t>
        <a:bodyPr/>
        <a:lstStyle/>
        <a:p>
          <a:endParaRPr lang="zh-CN" altLang="en-US"/>
        </a:p>
      </dgm:t>
    </dgm:pt>
    <dgm:pt modelId="{1BD633B0-ABA6-4A9F-B3BC-1568C3DD40A0}" type="sibTrans" cxnId="{464076E6-FCA3-4FE7-9541-59C88F5C3CE4}">
      <dgm:prSet/>
      <dgm:spPr/>
      <dgm:t>
        <a:bodyPr/>
        <a:lstStyle/>
        <a:p>
          <a:endParaRPr lang="zh-CN" altLang="en-US"/>
        </a:p>
      </dgm:t>
    </dgm:pt>
    <dgm:pt modelId="{6E8841E5-B0ED-436F-A214-DC95FB00DA70}">
      <dgm:prSet custT="1"/>
      <dgm:spPr/>
      <dgm:t>
        <a:bodyPr/>
        <a:lstStyle/>
        <a:p>
          <a:r>
            <a:rPr lang="zh-CN" altLang="en-US" sz="2000" b="1" dirty="0" smtClean="0">
              <a:latin typeface="楷体" pitchFamily="49" charset="-122"/>
              <a:ea typeface="楷体" pitchFamily="49" charset="-122"/>
            </a:rPr>
            <a:t>公选课实行限选政策，名额有限，先到先得。</a:t>
          </a:r>
          <a:endParaRPr lang="zh-CN" altLang="en-US" sz="1400" dirty="0"/>
        </a:p>
      </dgm:t>
    </dgm:pt>
    <dgm:pt modelId="{EDF025C4-F136-42AD-A6B1-A3C3B0148315}" type="parTrans" cxnId="{B1FC2BA5-C81C-46D0-8114-AA12F55B975C}">
      <dgm:prSet/>
      <dgm:spPr/>
      <dgm:t>
        <a:bodyPr/>
        <a:lstStyle/>
        <a:p>
          <a:endParaRPr lang="zh-CN" altLang="en-US"/>
        </a:p>
      </dgm:t>
    </dgm:pt>
    <dgm:pt modelId="{5181FD4F-0094-4EF3-A9CD-CA0F757E29D4}" type="sibTrans" cxnId="{B1FC2BA5-C81C-46D0-8114-AA12F55B975C}">
      <dgm:prSet/>
      <dgm:spPr/>
      <dgm:t>
        <a:bodyPr/>
        <a:lstStyle/>
        <a:p>
          <a:endParaRPr lang="zh-CN" altLang="en-US"/>
        </a:p>
      </dgm:t>
    </dgm:pt>
    <dgm:pt modelId="{E2D72D0F-37E6-4469-BB74-4949D615D8C6}">
      <dgm:prSet custT="1"/>
      <dgm:spPr/>
      <dgm:t>
        <a:bodyPr/>
        <a:lstStyle/>
        <a:p>
          <a:r>
            <a:rPr lang="zh-CN" altLang="en-US" sz="2400" b="1" dirty="0" smtClean="0">
              <a:latin typeface="楷体" pitchFamily="49" charset="-122"/>
              <a:ea typeface="楷体" pitchFamily="49" charset="-122"/>
            </a:rPr>
            <a:t>选课规则</a:t>
          </a:r>
          <a:endParaRPr lang="zh-CN" altLang="en-US" sz="2400" b="1" dirty="0">
            <a:latin typeface="楷体" pitchFamily="49" charset="-122"/>
            <a:ea typeface="楷体" pitchFamily="49" charset="-122"/>
          </a:endParaRPr>
        </a:p>
      </dgm:t>
    </dgm:pt>
    <dgm:pt modelId="{5B5152A5-DE7F-4C80-A387-B977F6B353AC}" type="parTrans" cxnId="{9DBFCCAA-86A7-49BF-A068-BBEAE85E0D46}">
      <dgm:prSet/>
      <dgm:spPr/>
      <dgm:t>
        <a:bodyPr/>
        <a:lstStyle/>
        <a:p>
          <a:endParaRPr lang="zh-CN" altLang="en-US"/>
        </a:p>
      </dgm:t>
    </dgm:pt>
    <dgm:pt modelId="{59E1B024-8B5D-4022-BB58-81ED6B690454}" type="sibTrans" cxnId="{9DBFCCAA-86A7-49BF-A068-BBEAE85E0D46}">
      <dgm:prSet/>
      <dgm:spPr/>
      <dgm:t>
        <a:bodyPr/>
        <a:lstStyle/>
        <a:p>
          <a:endParaRPr lang="zh-CN" altLang="en-US"/>
        </a:p>
      </dgm:t>
    </dgm:pt>
    <dgm:pt modelId="{C2CB7A5D-0DB9-4394-8F20-21BFABCE74E9}">
      <dgm:prSet phldrT="[文本]" custT="1"/>
      <dgm:spPr/>
      <dgm:t>
        <a:bodyPr/>
        <a:lstStyle/>
        <a:p>
          <a:r>
            <a:rPr lang="zh-CN" sz="2000" b="1" dirty="0" smtClean="0">
              <a:solidFill>
                <a:srgbClr val="FF0000"/>
              </a:solidFill>
              <a:latin typeface="楷体" pitchFamily="49" charset="-122"/>
              <a:ea typeface="楷体" pitchFamily="49" charset="-122"/>
            </a:rPr>
            <a:t>公管学院的核心课和普及课</a:t>
          </a:r>
          <a:r>
            <a:rPr lang="zh-CN" altLang="en-US" sz="2000" b="1" dirty="0" smtClean="0">
              <a:solidFill>
                <a:srgbClr val="FF0000"/>
              </a:solidFill>
              <a:latin typeface="楷体" pitchFamily="49" charset="-122"/>
              <a:ea typeface="楷体" pitchFamily="49" charset="-122"/>
            </a:rPr>
            <a:t>可以</a:t>
          </a:r>
          <a:r>
            <a:rPr lang="zh-CN" sz="2000" b="1" dirty="0" smtClean="0">
              <a:solidFill>
                <a:srgbClr val="FF0000"/>
              </a:solidFill>
              <a:latin typeface="楷体" pitchFamily="49" charset="-122"/>
              <a:ea typeface="楷体" pitchFamily="49" charset="-122"/>
            </a:rPr>
            <a:t>作为公共选修课修读，</a:t>
          </a:r>
          <a:r>
            <a:rPr lang="zh-CN" altLang="en-US" sz="2000" b="1" dirty="0" smtClean="0">
              <a:solidFill>
                <a:srgbClr val="FF0000"/>
              </a:solidFill>
              <a:latin typeface="楷体" pitchFamily="49" charset="-122"/>
              <a:ea typeface="楷体" pitchFamily="49" charset="-122"/>
            </a:rPr>
            <a:t>选课时需将课程属性设置为“公共选修课”，但与作为专业课修读学分不同。</a:t>
          </a:r>
          <a:r>
            <a:rPr lang="zh-CN" sz="2000" b="1" dirty="0" smtClean="0">
              <a:solidFill>
                <a:srgbClr val="FF0000"/>
              </a:solidFill>
              <a:latin typeface="楷体" pitchFamily="49" charset="-122"/>
              <a:ea typeface="楷体" pitchFamily="49" charset="-122"/>
            </a:rPr>
            <a:t>具体课程信息请查看公管学院两用课程信息表。</a:t>
          </a:r>
          <a:r>
            <a:rPr lang="zh-CN" altLang="en-US" sz="2000" b="1" dirty="0" smtClean="0">
              <a:solidFill>
                <a:srgbClr val="FF0000"/>
              </a:solidFill>
              <a:latin typeface="楷体" pitchFamily="49" charset="-122"/>
              <a:ea typeface="楷体" pitchFamily="49" charset="-122"/>
            </a:rPr>
            <a:t>初此之外，其余人文社科类和管理类专业课程不可作为公共选修课修读。</a:t>
          </a:r>
          <a:endParaRPr lang="zh-CN" altLang="en-US" sz="2000" b="1" dirty="0">
            <a:solidFill>
              <a:srgbClr val="FF0000"/>
            </a:solidFill>
            <a:latin typeface="楷体" pitchFamily="49" charset="-122"/>
            <a:ea typeface="楷体" pitchFamily="49" charset="-122"/>
          </a:endParaRPr>
        </a:p>
      </dgm:t>
    </dgm:pt>
    <dgm:pt modelId="{E14D6DF9-431F-4890-B325-786720C83386}" type="parTrans" cxnId="{779239DB-0275-4D95-ADC2-5C84BB236290}">
      <dgm:prSet/>
      <dgm:spPr/>
      <dgm:t>
        <a:bodyPr/>
        <a:lstStyle/>
        <a:p>
          <a:endParaRPr lang="zh-CN" altLang="en-US"/>
        </a:p>
      </dgm:t>
    </dgm:pt>
    <dgm:pt modelId="{95701A90-5AFC-48FE-8229-6C8DA1CF7749}" type="sibTrans" cxnId="{779239DB-0275-4D95-ADC2-5C84BB236290}">
      <dgm:prSet/>
      <dgm:spPr/>
      <dgm:t>
        <a:bodyPr/>
        <a:lstStyle/>
        <a:p>
          <a:endParaRPr lang="zh-CN" altLang="en-US"/>
        </a:p>
      </dgm:t>
    </dgm:pt>
    <dgm:pt modelId="{E3317F2A-7264-4382-A193-5FB8C3B8230F}">
      <dgm:prSet phldrT="[文本]" custT="1"/>
      <dgm:spPr/>
      <dgm:t>
        <a:bodyPr/>
        <a:lstStyle/>
        <a:p>
          <a:r>
            <a:rPr lang="zh-CN" altLang="en-US" sz="2000" b="1" dirty="0" smtClean="0">
              <a:latin typeface="楷体" pitchFamily="49" charset="-122"/>
              <a:ea typeface="楷体" pitchFamily="49" charset="-122"/>
            </a:rPr>
            <a:t>外语系秋季和春季学期开设的公选课要求英语</a:t>
          </a:r>
          <a:r>
            <a:rPr lang="en-US" altLang="zh-CN" sz="2000" b="1" dirty="0" smtClean="0">
              <a:latin typeface="楷体" pitchFamily="49" charset="-122"/>
              <a:ea typeface="楷体" pitchFamily="49" charset="-122"/>
            </a:rPr>
            <a:t>A</a:t>
          </a:r>
          <a:r>
            <a:rPr lang="zh-CN" altLang="en-US" sz="2000" b="1" dirty="0" smtClean="0">
              <a:latin typeface="楷体" pitchFamily="49" charset="-122"/>
              <a:ea typeface="楷体" pitchFamily="49" charset="-122"/>
            </a:rPr>
            <a:t>通过的同学才能修读。</a:t>
          </a:r>
          <a:endParaRPr lang="zh-CN" altLang="en-US" sz="2000" dirty="0">
            <a:latin typeface="楷体" pitchFamily="49" charset="-122"/>
            <a:ea typeface="楷体" pitchFamily="49" charset="-122"/>
          </a:endParaRPr>
        </a:p>
      </dgm:t>
    </dgm:pt>
    <dgm:pt modelId="{0D9EC337-A601-43B6-A4AA-DD4D605B5B27}" type="parTrans" cxnId="{9E6FBAB3-7C0A-4EF8-A40F-20AB3F012F94}">
      <dgm:prSet/>
      <dgm:spPr/>
      <dgm:t>
        <a:bodyPr/>
        <a:lstStyle/>
        <a:p>
          <a:endParaRPr lang="zh-CN" altLang="en-US"/>
        </a:p>
      </dgm:t>
    </dgm:pt>
    <dgm:pt modelId="{2578BA50-F9DD-4643-8465-8BA72B2D849B}" type="sibTrans" cxnId="{9E6FBAB3-7C0A-4EF8-A40F-20AB3F012F94}">
      <dgm:prSet/>
      <dgm:spPr/>
      <dgm:t>
        <a:bodyPr/>
        <a:lstStyle/>
        <a:p>
          <a:endParaRPr lang="zh-CN" altLang="en-US"/>
        </a:p>
      </dgm:t>
    </dgm:pt>
    <dgm:pt modelId="{CEF9C021-C6B0-47F4-9FD4-0F88A44793AC}" type="pres">
      <dgm:prSet presAssocID="{BA77A63F-DC58-468B-BBDD-C66C97A0144A}" presName="Name0" presStyleCnt="0">
        <dgm:presLayoutVars>
          <dgm:dir/>
          <dgm:animLvl val="lvl"/>
          <dgm:resizeHandles val="exact"/>
        </dgm:presLayoutVars>
      </dgm:prSet>
      <dgm:spPr/>
      <dgm:t>
        <a:bodyPr/>
        <a:lstStyle/>
        <a:p>
          <a:endParaRPr lang="zh-CN" altLang="en-US"/>
        </a:p>
      </dgm:t>
    </dgm:pt>
    <dgm:pt modelId="{DFEFAAA1-5A25-4749-BF7E-0ED670F22290}" type="pres">
      <dgm:prSet presAssocID="{9DC2D01B-5C48-4E8B-B9CD-6BF3BD3C6D84}" presName="linNode" presStyleCnt="0"/>
      <dgm:spPr/>
    </dgm:pt>
    <dgm:pt modelId="{2CF294C1-D17F-4E97-A787-1E99550BECBB}" type="pres">
      <dgm:prSet presAssocID="{9DC2D01B-5C48-4E8B-B9CD-6BF3BD3C6D84}" presName="parentText" presStyleLbl="node1" presStyleIdx="0" presStyleCnt="4" custScaleX="57265">
        <dgm:presLayoutVars>
          <dgm:chMax val="1"/>
          <dgm:bulletEnabled val="1"/>
        </dgm:presLayoutVars>
      </dgm:prSet>
      <dgm:spPr/>
      <dgm:t>
        <a:bodyPr/>
        <a:lstStyle/>
        <a:p>
          <a:endParaRPr lang="zh-CN" altLang="en-US"/>
        </a:p>
      </dgm:t>
    </dgm:pt>
    <dgm:pt modelId="{C147D596-3433-41BC-85B9-0E2BC5E52E2A}" type="pres">
      <dgm:prSet presAssocID="{9DC2D01B-5C48-4E8B-B9CD-6BF3BD3C6D84}" presName="descendantText" presStyleLbl="alignAccFollowNode1" presStyleIdx="0" presStyleCnt="4" custScaleX="123997" custLinFactNeighborX="3578" custLinFactNeighborY="2024">
        <dgm:presLayoutVars>
          <dgm:bulletEnabled val="1"/>
        </dgm:presLayoutVars>
      </dgm:prSet>
      <dgm:spPr/>
      <dgm:t>
        <a:bodyPr/>
        <a:lstStyle/>
        <a:p>
          <a:endParaRPr lang="zh-CN" altLang="en-US"/>
        </a:p>
      </dgm:t>
    </dgm:pt>
    <dgm:pt modelId="{DDB7326B-3D65-40D2-A60D-A96F2E4A2806}" type="pres">
      <dgm:prSet presAssocID="{E54526BC-6D5F-42E5-A8CB-3941B29F55A2}" presName="sp" presStyleCnt="0"/>
      <dgm:spPr/>
    </dgm:pt>
    <dgm:pt modelId="{F9E91C5E-34F8-4419-9835-F06AD9A251F6}" type="pres">
      <dgm:prSet presAssocID="{A3991A46-1C85-4790-A2DF-777D58F7717E}" presName="linNode" presStyleCnt="0"/>
      <dgm:spPr/>
    </dgm:pt>
    <dgm:pt modelId="{FACC06DE-2F9E-402B-B697-A4BF0BF47140}" type="pres">
      <dgm:prSet presAssocID="{A3991A46-1C85-4790-A2DF-777D58F7717E}" presName="parentText" presStyleLbl="node1" presStyleIdx="1" presStyleCnt="4" custScaleX="59379" custScaleY="210101">
        <dgm:presLayoutVars>
          <dgm:chMax val="1"/>
          <dgm:bulletEnabled val="1"/>
        </dgm:presLayoutVars>
      </dgm:prSet>
      <dgm:spPr/>
      <dgm:t>
        <a:bodyPr/>
        <a:lstStyle/>
        <a:p>
          <a:endParaRPr lang="zh-CN" altLang="en-US"/>
        </a:p>
      </dgm:t>
    </dgm:pt>
    <dgm:pt modelId="{78FFFEAB-9316-4D4B-9726-549C7C1B134D}" type="pres">
      <dgm:prSet presAssocID="{A3991A46-1C85-4790-A2DF-777D58F7717E}" presName="descendantText" presStyleLbl="alignAccFollowNode1" presStyleIdx="1" presStyleCnt="4" custScaleX="128427" custScaleY="298100" custLinFactNeighborX="-150" custLinFactNeighborY="6463">
        <dgm:presLayoutVars>
          <dgm:bulletEnabled val="1"/>
        </dgm:presLayoutVars>
      </dgm:prSet>
      <dgm:spPr/>
      <dgm:t>
        <a:bodyPr/>
        <a:lstStyle/>
        <a:p>
          <a:endParaRPr lang="zh-CN" altLang="en-US"/>
        </a:p>
      </dgm:t>
    </dgm:pt>
    <dgm:pt modelId="{18FCA717-4B49-4348-8D34-72416EE28525}" type="pres">
      <dgm:prSet presAssocID="{33C8DD72-035C-4B54-8560-FC5629FAD0A5}" presName="sp" presStyleCnt="0"/>
      <dgm:spPr/>
    </dgm:pt>
    <dgm:pt modelId="{CF04E7A6-7994-4C2A-B571-907B53D9A369}" type="pres">
      <dgm:prSet presAssocID="{E2D72D0F-37E6-4469-BB74-4949D615D8C6}" presName="linNode" presStyleCnt="0"/>
      <dgm:spPr/>
    </dgm:pt>
    <dgm:pt modelId="{5B524308-A48A-4EF9-ABD9-EB9E76556E35}" type="pres">
      <dgm:prSet presAssocID="{E2D72D0F-37E6-4469-BB74-4949D615D8C6}" presName="parentText" presStyleLbl="node1" presStyleIdx="2" presStyleCnt="4" custScaleX="57316">
        <dgm:presLayoutVars>
          <dgm:chMax val="1"/>
          <dgm:bulletEnabled val="1"/>
        </dgm:presLayoutVars>
      </dgm:prSet>
      <dgm:spPr/>
      <dgm:t>
        <a:bodyPr/>
        <a:lstStyle/>
        <a:p>
          <a:endParaRPr lang="zh-CN" altLang="en-US"/>
        </a:p>
      </dgm:t>
    </dgm:pt>
    <dgm:pt modelId="{1B2C6904-7167-4D3C-A7C2-0EFAAA15804E}" type="pres">
      <dgm:prSet presAssocID="{E2D72D0F-37E6-4469-BB74-4949D615D8C6}" presName="descendantText" presStyleLbl="alignAccFollowNode1" presStyleIdx="2" presStyleCnt="4" custScaleX="122820" custLinFactNeighborX="3528" custLinFactNeighborY="6316">
        <dgm:presLayoutVars>
          <dgm:bulletEnabled val="1"/>
        </dgm:presLayoutVars>
      </dgm:prSet>
      <dgm:spPr/>
      <dgm:t>
        <a:bodyPr/>
        <a:lstStyle/>
        <a:p>
          <a:endParaRPr lang="zh-CN" altLang="en-US"/>
        </a:p>
      </dgm:t>
    </dgm:pt>
    <dgm:pt modelId="{F6D599C1-61EB-403D-B344-CDD0E516BDFB}" type="pres">
      <dgm:prSet presAssocID="{59E1B024-8B5D-4022-BB58-81ED6B690454}" presName="sp" presStyleCnt="0"/>
      <dgm:spPr/>
    </dgm:pt>
    <dgm:pt modelId="{B8CCC1CC-3796-4694-935B-8BEA9BEF41FB}" type="pres">
      <dgm:prSet presAssocID="{B85B7856-0AFD-4EA0-94B5-F46953510739}" presName="linNode" presStyleCnt="0"/>
      <dgm:spPr/>
    </dgm:pt>
    <dgm:pt modelId="{2078D723-CA21-4E8B-B62C-5F7EE7D80D7A}" type="pres">
      <dgm:prSet presAssocID="{B85B7856-0AFD-4EA0-94B5-F46953510739}" presName="parentText" presStyleLbl="node1" presStyleIdx="3" presStyleCnt="4" custScaleX="60257" custScaleY="181326">
        <dgm:presLayoutVars>
          <dgm:chMax val="1"/>
          <dgm:bulletEnabled val="1"/>
        </dgm:presLayoutVars>
      </dgm:prSet>
      <dgm:spPr/>
      <dgm:t>
        <a:bodyPr/>
        <a:lstStyle/>
        <a:p>
          <a:endParaRPr lang="zh-CN" altLang="en-US"/>
        </a:p>
      </dgm:t>
    </dgm:pt>
    <dgm:pt modelId="{5203BD41-D966-41C8-AB38-A9E9A3B2AF45}" type="pres">
      <dgm:prSet presAssocID="{B85B7856-0AFD-4EA0-94B5-F46953510739}" presName="descendantText" presStyleLbl="alignAccFollowNode1" presStyleIdx="3" presStyleCnt="4" custScaleX="126423" custScaleY="209745" custLinFactNeighborX="19105" custLinFactNeighborY="-10">
        <dgm:presLayoutVars>
          <dgm:bulletEnabled val="1"/>
        </dgm:presLayoutVars>
      </dgm:prSet>
      <dgm:spPr/>
      <dgm:t>
        <a:bodyPr/>
        <a:lstStyle/>
        <a:p>
          <a:endParaRPr lang="zh-CN" altLang="en-US"/>
        </a:p>
      </dgm:t>
    </dgm:pt>
  </dgm:ptLst>
  <dgm:cxnLst>
    <dgm:cxn modelId="{08BA1B3F-B34F-4A8F-BFC4-A145499149C3}" type="presOf" srcId="{4E8F8BE3-6CCD-4CF3-8BC9-BEB9B2BFF243}" destId="{C147D596-3433-41BC-85B9-0E2BC5E52E2A}" srcOrd="0" destOrd="0" presId="urn:microsoft.com/office/officeart/2005/8/layout/vList5"/>
    <dgm:cxn modelId="{9DBFCCAA-86A7-49BF-A068-BBEAE85E0D46}" srcId="{BA77A63F-DC58-468B-BBDD-C66C97A0144A}" destId="{E2D72D0F-37E6-4469-BB74-4949D615D8C6}" srcOrd="2" destOrd="0" parTransId="{5B5152A5-DE7F-4C80-A387-B977F6B353AC}" sibTransId="{59E1B024-8B5D-4022-BB58-81ED6B690454}"/>
    <dgm:cxn modelId="{FE5FCB87-7535-45DE-922C-5172AECD433E}" type="presOf" srcId="{A3991A46-1C85-4790-A2DF-777D58F7717E}" destId="{FACC06DE-2F9E-402B-B697-A4BF0BF47140}" srcOrd="0" destOrd="0" presId="urn:microsoft.com/office/officeart/2005/8/layout/vList5"/>
    <dgm:cxn modelId="{6CBFF98A-A771-452E-BBE5-1FABD0D39048}" srcId="{BA77A63F-DC58-468B-BBDD-C66C97A0144A}" destId="{A3991A46-1C85-4790-A2DF-777D58F7717E}" srcOrd="1" destOrd="0" parTransId="{F1F6C8D7-151F-46EF-9291-56F3AC28257F}" sibTransId="{33C8DD72-035C-4B54-8560-FC5629FAD0A5}"/>
    <dgm:cxn modelId="{B1FC2BA5-C81C-46D0-8114-AA12F55B975C}" srcId="{E2D72D0F-37E6-4469-BB74-4949D615D8C6}" destId="{6E8841E5-B0ED-436F-A214-DC95FB00DA70}" srcOrd="0" destOrd="0" parTransId="{EDF025C4-F136-42AD-A6B1-A3C3B0148315}" sibTransId="{5181FD4F-0094-4EF3-A9CD-CA0F757E29D4}"/>
    <dgm:cxn modelId="{FC78DB37-096A-42D2-A489-8AD38342EC76}" srcId="{A3991A46-1C85-4790-A2DF-777D58F7717E}" destId="{3CBB2398-3CA4-4311-AED8-9D0E3736963A}" srcOrd="0" destOrd="0" parTransId="{7E82806C-40D0-4C8D-A0D9-A3B707E76ADD}" sibTransId="{DA1D81CE-6ECA-40DF-AA40-E5335428122A}"/>
    <dgm:cxn modelId="{9E6FBAB3-7C0A-4EF8-A40F-20AB3F012F94}" srcId="{B85B7856-0AFD-4EA0-94B5-F46953510739}" destId="{E3317F2A-7264-4382-A193-5FB8C3B8230F}" srcOrd="1" destOrd="0" parTransId="{0D9EC337-A601-43B6-A4AA-DD4D605B5B27}" sibTransId="{2578BA50-F9DD-4643-8465-8BA72B2D849B}"/>
    <dgm:cxn modelId="{65DD3B94-4B0A-44B3-9D12-85D71735D628}" type="presOf" srcId="{E2D72D0F-37E6-4469-BB74-4949D615D8C6}" destId="{5B524308-A48A-4EF9-ABD9-EB9E76556E35}" srcOrd="0" destOrd="0" presId="urn:microsoft.com/office/officeart/2005/8/layout/vList5"/>
    <dgm:cxn modelId="{8CCA3B6B-836D-4DEB-BB07-D15CE91A1C6F}" srcId="{BA77A63F-DC58-468B-BBDD-C66C97A0144A}" destId="{9DC2D01B-5C48-4E8B-B9CD-6BF3BD3C6D84}" srcOrd="0" destOrd="0" parTransId="{4C3735D8-B31C-4E7B-ACDD-1ED7EE750794}" sibTransId="{E54526BC-6D5F-42E5-A8CB-3941B29F55A2}"/>
    <dgm:cxn modelId="{5665C0AF-AFA0-48B2-86E2-FDDD32273FA5}" type="presOf" srcId="{6E8841E5-B0ED-436F-A214-DC95FB00DA70}" destId="{1B2C6904-7167-4D3C-A7C2-0EFAAA15804E}" srcOrd="0" destOrd="0" presId="urn:microsoft.com/office/officeart/2005/8/layout/vList5"/>
    <dgm:cxn modelId="{772F70C7-FF70-4987-BAA1-A82B7E7E803D}" type="presOf" srcId="{C2CB7A5D-0DB9-4394-8F20-21BFABCE74E9}" destId="{78FFFEAB-9316-4D4B-9726-549C7C1B134D}" srcOrd="0" destOrd="1" presId="urn:microsoft.com/office/officeart/2005/8/layout/vList5"/>
    <dgm:cxn modelId="{65DDC5DC-8735-44BD-8B70-F2DFCA2112FC}" type="presOf" srcId="{E3317F2A-7264-4382-A193-5FB8C3B8230F}" destId="{5203BD41-D966-41C8-AB38-A9E9A3B2AF45}" srcOrd="0" destOrd="1" presId="urn:microsoft.com/office/officeart/2005/8/layout/vList5"/>
    <dgm:cxn modelId="{B3E507DB-A869-4004-B80E-C46968C9C6B4}" type="presOf" srcId="{BA77A63F-DC58-468B-BBDD-C66C97A0144A}" destId="{CEF9C021-C6B0-47F4-9FD4-0F88A44793AC}" srcOrd="0" destOrd="0" presId="urn:microsoft.com/office/officeart/2005/8/layout/vList5"/>
    <dgm:cxn modelId="{464076E6-FCA3-4FE7-9541-59C88F5C3CE4}" srcId="{B85B7856-0AFD-4EA0-94B5-F46953510739}" destId="{41A16553-A13E-498D-ABFB-4231FC38654F}" srcOrd="0" destOrd="0" parTransId="{2C415E11-1100-480E-B031-A477ECC162F5}" sibTransId="{1BD633B0-ABA6-4A9F-B3BC-1568C3DD40A0}"/>
    <dgm:cxn modelId="{52787DF6-5EEE-498B-8FEA-71636F5EE858}" type="presOf" srcId="{3CBB2398-3CA4-4311-AED8-9D0E3736963A}" destId="{78FFFEAB-9316-4D4B-9726-549C7C1B134D}" srcOrd="0" destOrd="0" presId="urn:microsoft.com/office/officeart/2005/8/layout/vList5"/>
    <dgm:cxn modelId="{D68B95F3-C08C-4B20-9F5C-377DABF75135}" srcId="{9DC2D01B-5C48-4E8B-B9CD-6BF3BD3C6D84}" destId="{4E8F8BE3-6CCD-4CF3-8BC9-BEB9B2BFF243}" srcOrd="0" destOrd="0" parTransId="{FC766AFF-3DBF-406D-A0BA-E57C71F07EB2}" sibTransId="{85AEC562-416D-42A6-A5BD-AFD6BEAF865B}"/>
    <dgm:cxn modelId="{779239DB-0275-4D95-ADC2-5C84BB236290}" srcId="{A3991A46-1C85-4790-A2DF-777D58F7717E}" destId="{C2CB7A5D-0DB9-4394-8F20-21BFABCE74E9}" srcOrd="1" destOrd="0" parTransId="{E14D6DF9-431F-4890-B325-786720C83386}" sibTransId="{95701A90-5AFC-48FE-8229-6C8DA1CF7749}"/>
    <dgm:cxn modelId="{EC58D08D-0C5E-4CAE-BCC5-5E210C6CE439}" type="presOf" srcId="{B85B7856-0AFD-4EA0-94B5-F46953510739}" destId="{2078D723-CA21-4E8B-B62C-5F7EE7D80D7A}" srcOrd="0" destOrd="0" presId="urn:microsoft.com/office/officeart/2005/8/layout/vList5"/>
    <dgm:cxn modelId="{F485C9BA-F164-430C-9588-31DA055E0672}" type="presOf" srcId="{9DC2D01B-5C48-4E8B-B9CD-6BF3BD3C6D84}" destId="{2CF294C1-D17F-4E97-A787-1E99550BECBB}" srcOrd="0" destOrd="0" presId="urn:microsoft.com/office/officeart/2005/8/layout/vList5"/>
    <dgm:cxn modelId="{4F0D6C14-8479-49AF-909D-79394A11547E}" srcId="{BA77A63F-DC58-468B-BBDD-C66C97A0144A}" destId="{B85B7856-0AFD-4EA0-94B5-F46953510739}" srcOrd="3" destOrd="0" parTransId="{5E71689E-EDE0-47C9-B479-4A6AF34CBB1F}" sibTransId="{97433437-1C9E-440F-9DAE-959248C90142}"/>
    <dgm:cxn modelId="{B9BD7E48-CF8B-4A88-8562-20362C106E4D}" type="presOf" srcId="{41A16553-A13E-498D-ABFB-4231FC38654F}" destId="{5203BD41-D966-41C8-AB38-A9E9A3B2AF45}" srcOrd="0" destOrd="0" presId="urn:microsoft.com/office/officeart/2005/8/layout/vList5"/>
    <dgm:cxn modelId="{3DACB11F-54CF-42E5-AB49-DA1CF29A9781}" type="presParOf" srcId="{CEF9C021-C6B0-47F4-9FD4-0F88A44793AC}" destId="{DFEFAAA1-5A25-4749-BF7E-0ED670F22290}" srcOrd="0" destOrd="0" presId="urn:microsoft.com/office/officeart/2005/8/layout/vList5"/>
    <dgm:cxn modelId="{031C7855-302A-423E-87B9-6204DC373594}" type="presParOf" srcId="{DFEFAAA1-5A25-4749-BF7E-0ED670F22290}" destId="{2CF294C1-D17F-4E97-A787-1E99550BECBB}" srcOrd="0" destOrd="0" presId="urn:microsoft.com/office/officeart/2005/8/layout/vList5"/>
    <dgm:cxn modelId="{C4BFB0BD-AA76-4055-8AC5-4BFF7088208D}" type="presParOf" srcId="{DFEFAAA1-5A25-4749-BF7E-0ED670F22290}" destId="{C147D596-3433-41BC-85B9-0E2BC5E52E2A}" srcOrd="1" destOrd="0" presId="urn:microsoft.com/office/officeart/2005/8/layout/vList5"/>
    <dgm:cxn modelId="{87458EC2-62A3-48CF-A563-EF892B66C36F}" type="presParOf" srcId="{CEF9C021-C6B0-47F4-9FD4-0F88A44793AC}" destId="{DDB7326B-3D65-40D2-A60D-A96F2E4A2806}" srcOrd="1" destOrd="0" presId="urn:microsoft.com/office/officeart/2005/8/layout/vList5"/>
    <dgm:cxn modelId="{A0655CCD-2438-4543-9BB6-B629FD14F168}" type="presParOf" srcId="{CEF9C021-C6B0-47F4-9FD4-0F88A44793AC}" destId="{F9E91C5E-34F8-4419-9835-F06AD9A251F6}" srcOrd="2" destOrd="0" presId="urn:microsoft.com/office/officeart/2005/8/layout/vList5"/>
    <dgm:cxn modelId="{05D61FCB-31D1-41CA-933C-24390353911C}" type="presParOf" srcId="{F9E91C5E-34F8-4419-9835-F06AD9A251F6}" destId="{FACC06DE-2F9E-402B-B697-A4BF0BF47140}" srcOrd="0" destOrd="0" presId="urn:microsoft.com/office/officeart/2005/8/layout/vList5"/>
    <dgm:cxn modelId="{390A94C3-F33F-4C97-931A-54C6B18A1514}" type="presParOf" srcId="{F9E91C5E-34F8-4419-9835-F06AD9A251F6}" destId="{78FFFEAB-9316-4D4B-9726-549C7C1B134D}" srcOrd="1" destOrd="0" presId="urn:microsoft.com/office/officeart/2005/8/layout/vList5"/>
    <dgm:cxn modelId="{65FE7EB8-09B2-4830-B132-9680F6E62452}" type="presParOf" srcId="{CEF9C021-C6B0-47F4-9FD4-0F88A44793AC}" destId="{18FCA717-4B49-4348-8D34-72416EE28525}" srcOrd="3" destOrd="0" presId="urn:microsoft.com/office/officeart/2005/8/layout/vList5"/>
    <dgm:cxn modelId="{B69469CB-70C8-4F0D-A052-7F7B54FD3637}" type="presParOf" srcId="{CEF9C021-C6B0-47F4-9FD4-0F88A44793AC}" destId="{CF04E7A6-7994-4C2A-B571-907B53D9A369}" srcOrd="4" destOrd="0" presId="urn:microsoft.com/office/officeart/2005/8/layout/vList5"/>
    <dgm:cxn modelId="{A47FCF5E-A7EA-4C9D-9E5A-D9487DEEC87C}" type="presParOf" srcId="{CF04E7A6-7994-4C2A-B571-907B53D9A369}" destId="{5B524308-A48A-4EF9-ABD9-EB9E76556E35}" srcOrd="0" destOrd="0" presId="urn:microsoft.com/office/officeart/2005/8/layout/vList5"/>
    <dgm:cxn modelId="{8FD1DCD9-52D4-4244-811C-69CCBD385FF9}" type="presParOf" srcId="{CF04E7A6-7994-4C2A-B571-907B53D9A369}" destId="{1B2C6904-7167-4D3C-A7C2-0EFAAA15804E}" srcOrd="1" destOrd="0" presId="urn:microsoft.com/office/officeart/2005/8/layout/vList5"/>
    <dgm:cxn modelId="{5B447EF6-1110-4B13-8638-7F20003C6A4B}" type="presParOf" srcId="{CEF9C021-C6B0-47F4-9FD4-0F88A44793AC}" destId="{F6D599C1-61EB-403D-B344-CDD0E516BDFB}" srcOrd="5" destOrd="0" presId="urn:microsoft.com/office/officeart/2005/8/layout/vList5"/>
    <dgm:cxn modelId="{91B7A59B-AE7A-45FE-AA3C-019B4A22694E}" type="presParOf" srcId="{CEF9C021-C6B0-47F4-9FD4-0F88A44793AC}" destId="{B8CCC1CC-3796-4694-935B-8BEA9BEF41FB}" srcOrd="6" destOrd="0" presId="urn:microsoft.com/office/officeart/2005/8/layout/vList5"/>
    <dgm:cxn modelId="{E49B370F-713C-4799-86D4-DAD595D38D9A}" type="presParOf" srcId="{B8CCC1CC-3796-4694-935B-8BEA9BEF41FB}" destId="{2078D723-CA21-4E8B-B62C-5F7EE7D80D7A}" srcOrd="0" destOrd="0" presId="urn:microsoft.com/office/officeart/2005/8/layout/vList5"/>
    <dgm:cxn modelId="{530E9402-B38D-4D30-938F-F1F49FA35015}" type="presParOf" srcId="{B8CCC1CC-3796-4694-935B-8BEA9BEF41FB}" destId="{5203BD41-D966-41C8-AB38-A9E9A3B2AF45}"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A725D0-FEA6-46BB-B3A9-18063D6AD90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59DCFE3D-788D-4E05-82EA-61E13A17BCDF}" type="pres">
      <dgm:prSet presAssocID="{EBA725D0-FEA6-46BB-B3A9-18063D6AD905}" presName="Name0" presStyleCnt="0">
        <dgm:presLayoutVars>
          <dgm:dir/>
          <dgm:animLvl val="lvl"/>
          <dgm:resizeHandles val="exact"/>
        </dgm:presLayoutVars>
      </dgm:prSet>
      <dgm:spPr/>
      <dgm:t>
        <a:bodyPr/>
        <a:lstStyle/>
        <a:p>
          <a:endParaRPr lang="zh-CN" altLang="en-US"/>
        </a:p>
      </dgm:t>
    </dgm:pt>
  </dgm:ptLst>
  <dgm:cxnLst>
    <dgm:cxn modelId="{D377C9B3-F66E-4139-860E-CC420CFF8E94}" type="presOf" srcId="{EBA725D0-FEA6-46BB-B3A9-18063D6AD905}" destId="{59DCFE3D-788D-4E05-82EA-61E13A17BCDF}"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2BD667-FE45-4FCB-8096-2444F61D0441}"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77F5FD8C-0063-4A20-95AA-ABA39BABC1E8}">
      <dgm:prSet phldrT="[文本]" custT="1"/>
      <dgm:spPr>
        <a:solidFill>
          <a:schemeClr val="accent3">
            <a:lumMod val="75000"/>
          </a:schemeClr>
        </a:solidFill>
      </dgm:spPr>
      <dgm:t>
        <a:bodyPr/>
        <a:lstStyle/>
        <a:p>
          <a:r>
            <a:rPr lang="zh-CN" altLang="en-US" sz="2400" dirty="0" smtClean="0"/>
            <a:t>选课系统内公告区域</a:t>
          </a:r>
          <a:endParaRPr lang="zh-CN" altLang="en-US" sz="2400" dirty="0"/>
        </a:p>
      </dgm:t>
    </dgm:pt>
    <dgm:pt modelId="{29069C16-CEB8-428B-B1DF-17CD407BD72E}" type="parTrans" cxnId="{5DDA8AF2-FFB4-457A-BFB0-2D4E357CB4EC}">
      <dgm:prSet/>
      <dgm:spPr/>
      <dgm:t>
        <a:bodyPr/>
        <a:lstStyle/>
        <a:p>
          <a:endParaRPr lang="zh-CN" altLang="en-US"/>
        </a:p>
      </dgm:t>
    </dgm:pt>
    <dgm:pt modelId="{195A04E7-3ADB-4658-8E48-0066D18BAD8B}" type="sibTrans" cxnId="{5DDA8AF2-FFB4-457A-BFB0-2D4E357CB4EC}">
      <dgm:prSet/>
      <dgm:spPr/>
      <dgm:t>
        <a:bodyPr/>
        <a:lstStyle/>
        <a:p>
          <a:endParaRPr lang="zh-CN" altLang="en-US"/>
        </a:p>
      </dgm:t>
    </dgm:pt>
    <dgm:pt modelId="{5FC56D2C-BC61-4ABA-B99F-705F7888C384}">
      <dgm:prSet phldrT="[文本]" custT="1"/>
      <dgm:spPr>
        <a:solidFill>
          <a:schemeClr val="accent3">
            <a:lumMod val="75000"/>
          </a:schemeClr>
        </a:solidFill>
        <a:ln>
          <a:solidFill>
            <a:schemeClr val="accent3">
              <a:lumMod val="60000"/>
              <a:lumOff val="40000"/>
            </a:schemeClr>
          </a:solidFill>
        </a:ln>
      </dgm:spPr>
      <dgm:t>
        <a:bodyPr/>
        <a:lstStyle/>
        <a:p>
          <a:r>
            <a:rPr lang="zh-CN" altLang="en-US" sz="2400" dirty="0" smtClean="0"/>
            <a:t>国科大教务部微信公众号（</a:t>
          </a:r>
          <a:r>
            <a:rPr lang="en-US" altLang="zh-CN" sz="2400" dirty="0" smtClean="0"/>
            <a:t>EDU-UCAS</a:t>
          </a:r>
          <a:r>
            <a:rPr lang="zh-CN" altLang="en-US" sz="2400" dirty="0" smtClean="0"/>
            <a:t>）</a:t>
          </a:r>
          <a:endParaRPr lang="zh-CN" altLang="en-US" sz="2400" dirty="0"/>
        </a:p>
      </dgm:t>
    </dgm:pt>
    <dgm:pt modelId="{17CCAEDE-3E66-4F35-A02F-794B78CA4DA4}" type="parTrans" cxnId="{C4644C08-C283-4687-A843-C8558410E5B2}">
      <dgm:prSet/>
      <dgm:spPr/>
      <dgm:t>
        <a:bodyPr/>
        <a:lstStyle/>
        <a:p>
          <a:endParaRPr lang="zh-CN" altLang="en-US"/>
        </a:p>
      </dgm:t>
    </dgm:pt>
    <dgm:pt modelId="{65213577-9449-41F1-999A-D45C4FF0AF59}" type="sibTrans" cxnId="{C4644C08-C283-4687-A843-C8558410E5B2}">
      <dgm:prSet/>
      <dgm:spPr/>
      <dgm:t>
        <a:bodyPr/>
        <a:lstStyle/>
        <a:p>
          <a:endParaRPr lang="zh-CN" altLang="en-US"/>
        </a:p>
      </dgm:t>
    </dgm:pt>
    <dgm:pt modelId="{37F32363-48EB-441E-9E10-E7641CD9A580}">
      <dgm:prSet phldrT="[文本]" custT="1"/>
      <dgm:spPr>
        <a:solidFill>
          <a:schemeClr val="accent3">
            <a:lumMod val="75000"/>
          </a:schemeClr>
        </a:solidFill>
      </dgm:spPr>
      <dgm:t>
        <a:bodyPr/>
        <a:lstStyle/>
        <a:p>
          <a:r>
            <a:rPr lang="zh-CN" altLang="en-US" sz="2400" dirty="0" smtClean="0"/>
            <a:t>各校区电子屏</a:t>
          </a:r>
          <a:endParaRPr lang="zh-CN" altLang="en-US" sz="2400" dirty="0"/>
        </a:p>
      </dgm:t>
    </dgm:pt>
    <dgm:pt modelId="{06D93CE3-DB23-49F8-A766-0E02EE4B23F2}" type="parTrans" cxnId="{DF5024BD-3F0D-4425-8F6C-482BEEFA73F0}">
      <dgm:prSet/>
      <dgm:spPr/>
      <dgm:t>
        <a:bodyPr/>
        <a:lstStyle/>
        <a:p>
          <a:endParaRPr lang="zh-CN" altLang="en-US"/>
        </a:p>
      </dgm:t>
    </dgm:pt>
    <dgm:pt modelId="{BED7A868-5982-4760-8718-F611500FE066}" type="sibTrans" cxnId="{DF5024BD-3F0D-4425-8F6C-482BEEFA73F0}">
      <dgm:prSet/>
      <dgm:spPr/>
      <dgm:t>
        <a:bodyPr/>
        <a:lstStyle/>
        <a:p>
          <a:endParaRPr lang="zh-CN" altLang="en-US"/>
        </a:p>
      </dgm:t>
    </dgm:pt>
    <dgm:pt modelId="{1E0AD884-6267-49E1-99B6-7AFBAEB95D6A}">
      <dgm:prSet/>
      <dgm:spPr/>
      <dgm:t>
        <a:bodyPr/>
        <a:lstStyle/>
        <a:p>
          <a:r>
            <a:rPr lang="zh-CN" altLang="en-US" dirty="0" smtClean="0"/>
            <a:t>英语公共必修课考场请登录外语系主页查看：</a:t>
          </a:r>
          <a:endParaRPr lang="en-US" altLang="zh-CN" dirty="0" smtClean="0"/>
        </a:p>
        <a:p>
          <a:r>
            <a:rPr lang="en-US" altLang="zh-CN" dirty="0" smtClean="0">
              <a:latin typeface="Times New Roman" pitchFamily="18" charset="0"/>
              <a:cs typeface="Times New Roman" pitchFamily="18" charset="0"/>
            </a:rPr>
            <a:t>http://foreign.ucas.ac.cn/</a:t>
          </a:r>
          <a:endParaRPr lang="zh-CN" altLang="en-US" dirty="0"/>
        </a:p>
      </dgm:t>
    </dgm:pt>
    <dgm:pt modelId="{3EE77093-D34A-4185-BB1D-BDA7090A00D6}" type="parTrans" cxnId="{B55AC0E4-C8C5-4A04-847D-84C9DA3F1747}">
      <dgm:prSet/>
      <dgm:spPr/>
      <dgm:t>
        <a:bodyPr/>
        <a:lstStyle/>
        <a:p>
          <a:endParaRPr lang="zh-CN" altLang="en-US"/>
        </a:p>
      </dgm:t>
    </dgm:pt>
    <dgm:pt modelId="{45599991-4DD1-4FA7-B889-9D2FCBBF1A88}" type="sibTrans" cxnId="{B55AC0E4-C8C5-4A04-847D-84C9DA3F1747}">
      <dgm:prSet/>
      <dgm:spPr/>
      <dgm:t>
        <a:bodyPr/>
        <a:lstStyle/>
        <a:p>
          <a:endParaRPr lang="zh-CN" altLang="en-US"/>
        </a:p>
      </dgm:t>
    </dgm:pt>
    <dgm:pt modelId="{A09040C4-C72F-4F41-B55D-985048CD919B}" type="pres">
      <dgm:prSet presAssocID="{F92BD667-FE45-4FCB-8096-2444F61D0441}" presName="linear" presStyleCnt="0">
        <dgm:presLayoutVars>
          <dgm:dir/>
          <dgm:animLvl val="lvl"/>
          <dgm:resizeHandles val="exact"/>
        </dgm:presLayoutVars>
      </dgm:prSet>
      <dgm:spPr/>
      <dgm:t>
        <a:bodyPr/>
        <a:lstStyle/>
        <a:p>
          <a:endParaRPr lang="zh-CN" altLang="en-US"/>
        </a:p>
      </dgm:t>
    </dgm:pt>
    <dgm:pt modelId="{1B804F75-0460-4F42-983B-1AC316FED535}" type="pres">
      <dgm:prSet presAssocID="{77F5FD8C-0063-4A20-95AA-ABA39BABC1E8}" presName="parentLin" presStyleCnt="0"/>
      <dgm:spPr/>
    </dgm:pt>
    <dgm:pt modelId="{9D90DF46-4767-48E3-AEBA-2A5272E98049}" type="pres">
      <dgm:prSet presAssocID="{77F5FD8C-0063-4A20-95AA-ABA39BABC1E8}" presName="parentLeftMargin" presStyleLbl="node1" presStyleIdx="0" presStyleCnt="4"/>
      <dgm:spPr/>
      <dgm:t>
        <a:bodyPr/>
        <a:lstStyle/>
        <a:p>
          <a:endParaRPr lang="zh-CN" altLang="en-US"/>
        </a:p>
      </dgm:t>
    </dgm:pt>
    <dgm:pt modelId="{14CE3406-A980-4124-83AD-472B263591C5}" type="pres">
      <dgm:prSet presAssocID="{77F5FD8C-0063-4A20-95AA-ABA39BABC1E8}" presName="parentText" presStyleLbl="node1" presStyleIdx="0" presStyleCnt="4">
        <dgm:presLayoutVars>
          <dgm:chMax val="0"/>
          <dgm:bulletEnabled val="1"/>
        </dgm:presLayoutVars>
      </dgm:prSet>
      <dgm:spPr/>
      <dgm:t>
        <a:bodyPr/>
        <a:lstStyle/>
        <a:p>
          <a:endParaRPr lang="zh-CN" altLang="en-US"/>
        </a:p>
      </dgm:t>
    </dgm:pt>
    <dgm:pt modelId="{643CD74C-2785-4CCB-A91B-E774DC5A2638}" type="pres">
      <dgm:prSet presAssocID="{77F5FD8C-0063-4A20-95AA-ABA39BABC1E8}" presName="negativeSpace" presStyleCnt="0"/>
      <dgm:spPr/>
    </dgm:pt>
    <dgm:pt modelId="{732D3038-52C5-41B4-AE6B-3F5817880421}" type="pres">
      <dgm:prSet presAssocID="{77F5FD8C-0063-4A20-95AA-ABA39BABC1E8}" presName="childText" presStyleLbl="conFgAcc1" presStyleIdx="0" presStyleCnt="4">
        <dgm:presLayoutVars>
          <dgm:bulletEnabled val="1"/>
        </dgm:presLayoutVars>
      </dgm:prSet>
      <dgm:spPr/>
    </dgm:pt>
    <dgm:pt modelId="{26DBCB3D-C183-47F4-A0DC-9F721FE2CACD}" type="pres">
      <dgm:prSet presAssocID="{195A04E7-3ADB-4658-8E48-0066D18BAD8B}" presName="spaceBetweenRectangles" presStyleCnt="0"/>
      <dgm:spPr/>
    </dgm:pt>
    <dgm:pt modelId="{8F05BCAE-BF7F-4BCB-9771-332D86FDD2A8}" type="pres">
      <dgm:prSet presAssocID="{5FC56D2C-BC61-4ABA-B99F-705F7888C384}" presName="parentLin" presStyleCnt="0"/>
      <dgm:spPr/>
    </dgm:pt>
    <dgm:pt modelId="{52F830BF-AA8C-483D-9988-7F34D6BB378B}" type="pres">
      <dgm:prSet presAssocID="{5FC56D2C-BC61-4ABA-B99F-705F7888C384}" presName="parentLeftMargin" presStyleLbl="node1" presStyleIdx="0" presStyleCnt="4"/>
      <dgm:spPr/>
      <dgm:t>
        <a:bodyPr/>
        <a:lstStyle/>
        <a:p>
          <a:endParaRPr lang="zh-CN" altLang="en-US"/>
        </a:p>
      </dgm:t>
    </dgm:pt>
    <dgm:pt modelId="{ED8B288C-364F-418A-869D-F529AD09DDE0}" type="pres">
      <dgm:prSet presAssocID="{5FC56D2C-BC61-4ABA-B99F-705F7888C384}" presName="parentText" presStyleLbl="node1" presStyleIdx="1" presStyleCnt="4">
        <dgm:presLayoutVars>
          <dgm:chMax val="0"/>
          <dgm:bulletEnabled val="1"/>
        </dgm:presLayoutVars>
      </dgm:prSet>
      <dgm:spPr/>
      <dgm:t>
        <a:bodyPr/>
        <a:lstStyle/>
        <a:p>
          <a:endParaRPr lang="zh-CN" altLang="en-US"/>
        </a:p>
      </dgm:t>
    </dgm:pt>
    <dgm:pt modelId="{4828425F-27B6-42E5-A5DA-496362A558E8}" type="pres">
      <dgm:prSet presAssocID="{5FC56D2C-BC61-4ABA-B99F-705F7888C384}" presName="negativeSpace" presStyleCnt="0"/>
      <dgm:spPr/>
    </dgm:pt>
    <dgm:pt modelId="{A3A17AB6-1F56-4418-A711-0F37EF77A5F7}" type="pres">
      <dgm:prSet presAssocID="{5FC56D2C-BC61-4ABA-B99F-705F7888C384}" presName="childText" presStyleLbl="conFgAcc1" presStyleIdx="1" presStyleCnt="4">
        <dgm:presLayoutVars>
          <dgm:bulletEnabled val="1"/>
        </dgm:presLayoutVars>
      </dgm:prSet>
      <dgm:spPr/>
    </dgm:pt>
    <dgm:pt modelId="{59A87D2A-5E0C-4042-A088-D56BA50425F0}" type="pres">
      <dgm:prSet presAssocID="{65213577-9449-41F1-999A-D45C4FF0AF59}" presName="spaceBetweenRectangles" presStyleCnt="0"/>
      <dgm:spPr/>
    </dgm:pt>
    <dgm:pt modelId="{B97FD289-DDB3-428D-BFA8-2EC09FE7D0D1}" type="pres">
      <dgm:prSet presAssocID="{37F32363-48EB-441E-9E10-E7641CD9A580}" presName="parentLin" presStyleCnt="0"/>
      <dgm:spPr/>
    </dgm:pt>
    <dgm:pt modelId="{65AB9EDF-0E19-4C94-BEF8-D81BE83AD7E2}" type="pres">
      <dgm:prSet presAssocID="{37F32363-48EB-441E-9E10-E7641CD9A580}" presName="parentLeftMargin" presStyleLbl="node1" presStyleIdx="1" presStyleCnt="4"/>
      <dgm:spPr/>
      <dgm:t>
        <a:bodyPr/>
        <a:lstStyle/>
        <a:p>
          <a:endParaRPr lang="zh-CN" altLang="en-US"/>
        </a:p>
      </dgm:t>
    </dgm:pt>
    <dgm:pt modelId="{9F0504F1-9A51-447A-B585-D7A445C1C35E}" type="pres">
      <dgm:prSet presAssocID="{37F32363-48EB-441E-9E10-E7641CD9A580}" presName="parentText" presStyleLbl="node1" presStyleIdx="2" presStyleCnt="4" custLinFactNeighborX="4167" custLinFactNeighborY="-9002">
        <dgm:presLayoutVars>
          <dgm:chMax val="0"/>
          <dgm:bulletEnabled val="1"/>
        </dgm:presLayoutVars>
      </dgm:prSet>
      <dgm:spPr/>
      <dgm:t>
        <a:bodyPr/>
        <a:lstStyle/>
        <a:p>
          <a:endParaRPr lang="zh-CN" altLang="en-US"/>
        </a:p>
      </dgm:t>
    </dgm:pt>
    <dgm:pt modelId="{4D3D4FAA-E28D-4A84-95B9-02C733341887}" type="pres">
      <dgm:prSet presAssocID="{37F32363-48EB-441E-9E10-E7641CD9A580}" presName="negativeSpace" presStyleCnt="0"/>
      <dgm:spPr/>
    </dgm:pt>
    <dgm:pt modelId="{DF974484-5B93-4FC6-BA35-C80F534027ED}" type="pres">
      <dgm:prSet presAssocID="{37F32363-48EB-441E-9E10-E7641CD9A580}" presName="childText" presStyleLbl="conFgAcc1" presStyleIdx="2" presStyleCnt="4">
        <dgm:presLayoutVars>
          <dgm:bulletEnabled val="1"/>
        </dgm:presLayoutVars>
      </dgm:prSet>
      <dgm:spPr/>
    </dgm:pt>
    <dgm:pt modelId="{1F674E8D-B704-481C-9AF6-03C1E018FC07}" type="pres">
      <dgm:prSet presAssocID="{BED7A868-5982-4760-8718-F611500FE066}" presName="spaceBetweenRectangles" presStyleCnt="0"/>
      <dgm:spPr/>
    </dgm:pt>
    <dgm:pt modelId="{D25D0BEB-356A-4D8C-A666-F2E247744957}" type="pres">
      <dgm:prSet presAssocID="{1E0AD884-6267-49E1-99B6-7AFBAEB95D6A}" presName="parentLin" presStyleCnt="0"/>
      <dgm:spPr/>
    </dgm:pt>
    <dgm:pt modelId="{786202F2-12D3-47DD-B0A4-1107AC1BB82A}" type="pres">
      <dgm:prSet presAssocID="{1E0AD884-6267-49E1-99B6-7AFBAEB95D6A}" presName="parentLeftMargin" presStyleLbl="node1" presStyleIdx="2" presStyleCnt="4"/>
      <dgm:spPr/>
      <dgm:t>
        <a:bodyPr/>
        <a:lstStyle/>
        <a:p>
          <a:endParaRPr lang="zh-CN" altLang="en-US"/>
        </a:p>
      </dgm:t>
    </dgm:pt>
    <dgm:pt modelId="{180C7884-F413-4A49-A1CD-3333A0054D1A}" type="pres">
      <dgm:prSet presAssocID="{1E0AD884-6267-49E1-99B6-7AFBAEB95D6A}" presName="parentText" presStyleLbl="node1" presStyleIdx="3" presStyleCnt="4" custScaleY="193969">
        <dgm:presLayoutVars>
          <dgm:chMax val="0"/>
          <dgm:bulletEnabled val="1"/>
        </dgm:presLayoutVars>
      </dgm:prSet>
      <dgm:spPr/>
      <dgm:t>
        <a:bodyPr/>
        <a:lstStyle/>
        <a:p>
          <a:endParaRPr lang="zh-CN" altLang="en-US"/>
        </a:p>
      </dgm:t>
    </dgm:pt>
    <dgm:pt modelId="{FEAC5C96-AE38-42D3-B360-7899A43C7037}" type="pres">
      <dgm:prSet presAssocID="{1E0AD884-6267-49E1-99B6-7AFBAEB95D6A}" presName="negativeSpace" presStyleCnt="0"/>
      <dgm:spPr/>
    </dgm:pt>
    <dgm:pt modelId="{67D10F02-B1B8-49C6-B987-CF5E258F83F0}" type="pres">
      <dgm:prSet presAssocID="{1E0AD884-6267-49E1-99B6-7AFBAEB95D6A}" presName="childText" presStyleLbl="conFgAcc1" presStyleIdx="3" presStyleCnt="4">
        <dgm:presLayoutVars>
          <dgm:bulletEnabled val="1"/>
        </dgm:presLayoutVars>
      </dgm:prSet>
      <dgm:spPr/>
    </dgm:pt>
  </dgm:ptLst>
  <dgm:cxnLst>
    <dgm:cxn modelId="{B55AC0E4-C8C5-4A04-847D-84C9DA3F1747}" srcId="{F92BD667-FE45-4FCB-8096-2444F61D0441}" destId="{1E0AD884-6267-49E1-99B6-7AFBAEB95D6A}" srcOrd="3" destOrd="0" parTransId="{3EE77093-D34A-4185-BB1D-BDA7090A00D6}" sibTransId="{45599991-4DD1-4FA7-B889-9D2FCBBF1A88}"/>
    <dgm:cxn modelId="{190F6C92-7A62-4D0A-8482-293696D08268}" type="presOf" srcId="{37F32363-48EB-441E-9E10-E7641CD9A580}" destId="{9F0504F1-9A51-447A-B585-D7A445C1C35E}" srcOrd="1" destOrd="0" presId="urn:microsoft.com/office/officeart/2005/8/layout/list1"/>
    <dgm:cxn modelId="{0EE61FCD-AD86-4D42-86BA-93A98E433286}" type="presOf" srcId="{1E0AD884-6267-49E1-99B6-7AFBAEB95D6A}" destId="{786202F2-12D3-47DD-B0A4-1107AC1BB82A}" srcOrd="0" destOrd="0" presId="urn:microsoft.com/office/officeart/2005/8/layout/list1"/>
    <dgm:cxn modelId="{D7D7E579-1A62-45D0-82FB-65DB81759190}" type="presOf" srcId="{77F5FD8C-0063-4A20-95AA-ABA39BABC1E8}" destId="{14CE3406-A980-4124-83AD-472B263591C5}" srcOrd="1" destOrd="0" presId="urn:microsoft.com/office/officeart/2005/8/layout/list1"/>
    <dgm:cxn modelId="{5DDA8AF2-FFB4-457A-BFB0-2D4E357CB4EC}" srcId="{F92BD667-FE45-4FCB-8096-2444F61D0441}" destId="{77F5FD8C-0063-4A20-95AA-ABA39BABC1E8}" srcOrd="0" destOrd="0" parTransId="{29069C16-CEB8-428B-B1DF-17CD407BD72E}" sibTransId="{195A04E7-3ADB-4658-8E48-0066D18BAD8B}"/>
    <dgm:cxn modelId="{17F2E51B-8714-40C2-B349-84CF1AEB9841}" type="presOf" srcId="{F92BD667-FE45-4FCB-8096-2444F61D0441}" destId="{A09040C4-C72F-4F41-B55D-985048CD919B}" srcOrd="0" destOrd="0" presId="urn:microsoft.com/office/officeart/2005/8/layout/list1"/>
    <dgm:cxn modelId="{6E8E8F39-5EEE-4963-987A-B4D27B67C089}" type="presOf" srcId="{5FC56D2C-BC61-4ABA-B99F-705F7888C384}" destId="{52F830BF-AA8C-483D-9988-7F34D6BB378B}" srcOrd="0" destOrd="0" presId="urn:microsoft.com/office/officeart/2005/8/layout/list1"/>
    <dgm:cxn modelId="{BED39B11-75B9-4D57-8C3A-F17D8BE85E32}" type="presOf" srcId="{37F32363-48EB-441E-9E10-E7641CD9A580}" destId="{65AB9EDF-0E19-4C94-BEF8-D81BE83AD7E2}" srcOrd="0" destOrd="0" presId="urn:microsoft.com/office/officeart/2005/8/layout/list1"/>
    <dgm:cxn modelId="{C4644C08-C283-4687-A843-C8558410E5B2}" srcId="{F92BD667-FE45-4FCB-8096-2444F61D0441}" destId="{5FC56D2C-BC61-4ABA-B99F-705F7888C384}" srcOrd="1" destOrd="0" parTransId="{17CCAEDE-3E66-4F35-A02F-794B78CA4DA4}" sibTransId="{65213577-9449-41F1-999A-D45C4FF0AF59}"/>
    <dgm:cxn modelId="{4BD20101-7FFD-410E-924B-006B1A4BBBFB}" type="presOf" srcId="{5FC56D2C-BC61-4ABA-B99F-705F7888C384}" destId="{ED8B288C-364F-418A-869D-F529AD09DDE0}" srcOrd="1" destOrd="0" presId="urn:microsoft.com/office/officeart/2005/8/layout/list1"/>
    <dgm:cxn modelId="{DF5024BD-3F0D-4425-8F6C-482BEEFA73F0}" srcId="{F92BD667-FE45-4FCB-8096-2444F61D0441}" destId="{37F32363-48EB-441E-9E10-E7641CD9A580}" srcOrd="2" destOrd="0" parTransId="{06D93CE3-DB23-49F8-A766-0E02EE4B23F2}" sibTransId="{BED7A868-5982-4760-8718-F611500FE066}"/>
    <dgm:cxn modelId="{C3B71A5F-8176-4F13-BF4E-824F8739B054}" type="presOf" srcId="{1E0AD884-6267-49E1-99B6-7AFBAEB95D6A}" destId="{180C7884-F413-4A49-A1CD-3333A0054D1A}" srcOrd="1" destOrd="0" presId="urn:microsoft.com/office/officeart/2005/8/layout/list1"/>
    <dgm:cxn modelId="{99CC42E6-F853-412A-851E-92DADA189708}" type="presOf" srcId="{77F5FD8C-0063-4A20-95AA-ABA39BABC1E8}" destId="{9D90DF46-4767-48E3-AEBA-2A5272E98049}" srcOrd="0" destOrd="0" presId="urn:microsoft.com/office/officeart/2005/8/layout/list1"/>
    <dgm:cxn modelId="{C08C60D7-30B3-4314-85E3-C0FDFB17C769}" type="presParOf" srcId="{A09040C4-C72F-4F41-B55D-985048CD919B}" destId="{1B804F75-0460-4F42-983B-1AC316FED535}" srcOrd="0" destOrd="0" presId="urn:microsoft.com/office/officeart/2005/8/layout/list1"/>
    <dgm:cxn modelId="{A3CEB645-2356-4925-BD26-68DF0C0A8EBF}" type="presParOf" srcId="{1B804F75-0460-4F42-983B-1AC316FED535}" destId="{9D90DF46-4767-48E3-AEBA-2A5272E98049}" srcOrd="0" destOrd="0" presId="urn:microsoft.com/office/officeart/2005/8/layout/list1"/>
    <dgm:cxn modelId="{F83153B5-8BA7-4656-A5DF-BDFFA43FD3C2}" type="presParOf" srcId="{1B804F75-0460-4F42-983B-1AC316FED535}" destId="{14CE3406-A980-4124-83AD-472B263591C5}" srcOrd="1" destOrd="0" presId="urn:microsoft.com/office/officeart/2005/8/layout/list1"/>
    <dgm:cxn modelId="{0E87E420-D995-49EA-9172-B0E1F3E7C1FE}" type="presParOf" srcId="{A09040C4-C72F-4F41-B55D-985048CD919B}" destId="{643CD74C-2785-4CCB-A91B-E774DC5A2638}" srcOrd="1" destOrd="0" presId="urn:microsoft.com/office/officeart/2005/8/layout/list1"/>
    <dgm:cxn modelId="{E605F077-846D-4039-8BF2-83B216ED139B}" type="presParOf" srcId="{A09040C4-C72F-4F41-B55D-985048CD919B}" destId="{732D3038-52C5-41B4-AE6B-3F5817880421}" srcOrd="2" destOrd="0" presId="urn:microsoft.com/office/officeart/2005/8/layout/list1"/>
    <dgm:cxn modelId="{9731A358-9814-4107-9E00-C9AF5F17AFFE}" type="presParOf" srcId="{A09040C4-C72F-4F41-B55D-985048CD919B}" destId="{26DBCB3D-C183-47F4-A0DC-9F721FE2CACD}" srcOrd="3" destOrd="0" presId="urn:microsoft.com/office/officeart/2005/8/layout/list1"/>
    <dgm:cxn modelId="{2A67CD2D-9B61-4CE2-8AD1-C9F9038E24FC}" type="presParOf" srcId="{A09040C4-C72F-4F41-B55D-985048CD919B}" destId="{8F05BCAE-BF7F-4BCB-9771-332D86FDD2A8}" srcOrd="4" destOrd="0" presId="urn:microsoft.com/office/officeart/2005/8/layout/list1"/>
    <dgm:cxn modelId="{671A6179-885F-4B76-BC76-BF225CE76240}" type="presParOf" srcId="{8F05BCAE-BF7F-4BCB-9771-332D86FDD2A8}" destId="{52F830BF-AA8C-483D-9988-7F34D6BB378B}" srcOrd="0" destOrd="0" presId="urn:microsoft.com/office/officeart/2005/8/layout/list1"/>
    <dgm:cxn modelId="{7998D7BB-4B36-4F91-9F7D-B03ADD8365EB}" type="presParOf" srcId="{8F05BCAE-BF7F-4BCB-9771-332D86FDD2A8}" destId="{ED8B288C-364F-418A-869D-F529AD09DDE0}" srcOrd="1" destOrd="0" presId="urn:microsoft.com/office/officeart/2005/8/layout/list1"/>
    <dgm:cxn modelId="{9183C256-1221-496C-AAF5-E866F1E299AF}" type="presParOf" srcId="{A09040C4-C72F-4F41-B55D-985048CD919B}" destId="{4828425F-27B6-42E5-A5DA-496362A558E8}" srcOrd="5" destOrd="0" presId="urn:microsoft.com/office/officeart/2005/8/layout/list1"/>
    <dgm:cxn modelId="{23FB43AA-149F-401D-BBD2-E6E77CB218F3}" type="presParOf" srcId="{A09040C4-C72F-4F41-B55D-985048CD919B}" destId="{A3A17AB6-1F56-4418-A711-0F37EF77A5F7}" srcOrd="6" destOrd="0" presId="urn:microsoft.com/office/officeart/2005/8/layout/list1"/>
    <dgm:cxn modelId="{4BA1E274-4FAD-438E-AAA6-48C638899CA4}" type="presParOf" srcId="{A09040C4-C72F-4F41-B55D-985048CD919B}" destId="{59A87D2A-5E0C-4042-A088-D56BA50425F0}" srcOrd="7" destOrd="0" presId="urn:microsoft.com/office/officeart/2005/8/layout/list1"/>
    <dgm:cxn modelId="{98456BD8-E671-4A21-A128-2D804E73FE4D}" type="presParOf" srcId="{A09040C4-C72F-4F41-B55D-985048CD919B}" destId="{B97FD289-DDB3-428D-BFA8-2EC09FE7D0D1}" srcOrd="8" destOrd="0" presId="urn:microsoft.com/office/officeart/2005/8/layout/list1"/>
    <dgm:cxn modelId="{CB45E1AF-4935-4368-AC2A-E8DE077B37C6}" type="presParOf" srcId="{B97FD289-DDB3-428D-BFA8-2EC09FE7D0D1}" destId="{65AB9EDF-0E19-4C94-BEF8-D81BE83AD7E2}" srcOrd="0" destOrd="0" presId="urn:microsoft.com/office/officeart/2005/8/layout/list1"/>
    <dgm:cxn modelId="{0BA9CED9-2E07-4EC2-B7AC-72837E20EE4C}" type="presParOf" srcId="{B97FD289-DDB3-428D-BFA8-2EC09FE7D0D1}" destId="{9F0504F1-9A51-447A-B585-D7A445C1C35E}" srcOrd="1" destOrd="0" presId="urn:microsoft.com/office/officeart/2005/8/layout/list1"/>
    <dgm:cxn modelId="{CCA1DB12-3B32-4754-831A-4D3705354145}" type="presParOf" srcId="{A09040C4-C72F-4F41-B55D-985048CD919B}" destId="{4D3D4FAA-E28D-4A84-95B9-02C733341887}" srcOrd="9" destOrd="0" presId="urn:microsoft.com/office/officeart/2005/8/layout/list1"/>
    <dgm:cxn modelId="{28F806A9-7AB6-45BB-98FF-9D3EFA3873B8}" type="presParOf" srcId="{A09040C4-C72F-4F41-B55D-985048CD919B}" destId="{DF974484-5B93-4FC6-BA35-C80F534027ED}" srcOrd="10" destOrd="0" presId="urn:microsoft.com/office/officeart/2005/8/layout/list1"/>
    <dgm:cxn modelId="{7A6DA4C7-F557-40F6-91A2-04FAD61AFE99}" type="presParOf" srcId="{A09040C4-C72F-4F41-B55D-985048CD919B}" destId="{1F674E8D-B704-481C-9AF6-03C1E018FC07}" srcOrd="11" destOrd="0" presId="urn:microsoft.com/office/officeart/2005/8/layout/list1"/>
    <dgm:cxn modelId="{76E90E5E-0BB9-4237-96B2-92BEE8A26A63}" type="presParOf" srcId="{A09040C4-C72F-4F41-B55D-985048CD919B}" destId="{D25D0BEB-356A-4D8C-A666-F2E247744957}" srcOrd="12" destOrd="0" presId="urn:microsoft.com/office/officeart/2005/8/layout/list1"/>
    <dgm:cxn modelId="{71279950-BCDD-4CD4-BB6C-3A4BBEBC8F04}" type="presParOf" srcId="{D25D0BEB-356A-4D8C-A666-F2E247744957}" destId="{786202F2-12D3-47DD-B0A4-1107AC1BB82A}" srcOrd="0" destOrd="0" presId="urn:microsoft.com/office/officeart/2005/8/layout/list1"/>
    <dgm:cxn modelId="{3CDBFE66-49E7-4323-AC2D-70FCEDC3F0A6}" type="presParOf" srcId="{D25D0BEB-356A-4D8C-A666-F2E247744957}" destId="{180C7884-F413-4A49-A1CD-3333A0054D1A}" srcOrd="1" destOrd="0" presId="urn:microsoft.com/office/officeart/2005/8/layout/list1"/>
    <dgm:cxn modelId="{CA548786-E48B-4A52-BC09-CD030B037B32}" type="presParOf" srcId="{A09040C4-C72F-4F41-B55D-985048CD919B}" destId="{FEAC5C96-AE38-42D3-B360-7899A43C7037}" srcOrd="13" destOrd="0" presId="urn:microsoft.com/office/officeart/2005/8/layout/list1"/>
    <dgm:cxn modelId="{F456AD78-DFBE-4691-A53F-BDE742E8DFC0}" type="presParOf" srcId="{A09040C4-C72F-4F41-B55D-985048CD919B}" destId="{67D10F02-B1B8-49C6-B987-CF5E258F83F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7D596-3433-41BC-85B9-0E2BC5E52E2A}">
      <dsp:nvSpPr>
        <dsp:cNvPr id="0" name=""/>
        <dsp:cNvSpPr/>
      </dsp:nvSpPr>
      <dsp:spPr>
        <a:xfrm rot="5400000">
          <a:off x="4668332" y="-2847742"/>
          <a:ext cx="701959" cy="6603392"/>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latin typeface="楷体" pitchFamily="49" charset="-122"/>
              <a:ea typeface="楷体" pitchFamily="49" charset="-122"/>
            </a:rPr>
            <a:t>硕士生、硕博连读生和直博生要求至少修读公共选修课</a:t>
          </a:r>
          <a:r>
            <a:rPr lang="en-US" altLang="zh-CN" sz="2000" b="1" kern="1200" dirty="0" smtClean="0">
              <a:latin typeface="楷体" pitchFamily="49" charset="-122"/>
              <a:ea typeface="楷体" pitchFamily="49" charset="-122"/>
            </a:rPr>
            <a:t>2</a:t>
          </a:r>
          <a:r>
            <a:rPr lang="zh-CN" altLang="en-US" sz="2000" b="1" kern="1200" dirty="0" smtClean="0">
              <a:latin typeface="楷体" pitchFamily="49" charset="-122"/>
              <a:ea typeface="楷体" pitchFamily="49" charset="-122"/>
            </a:rPr>
            <a:t>学分。</a:t>
          </a:r>
          <a:endParaRPr lang="zh-CN" altLang="en-US" sz="2000" kern="1200" dirty="0">
            <a:latin typeface="楷体" pitchFamily="49" charset="-122"/>
            <a:ea typeface="楷体" pitchFamily="49" charset="-122"/>
          </a:endParaRPr>
        </a:p>
      </dsp:txBody>
      <dsp:txXfrm rot="-5400000">
        <a:off x="1717616" y="137241"/>
        <a:ext cx="6569125" cy="633425"/>
      </dsp:txXfrm>
    </dsp:sp>
    <dsp:sp modelId="{2CF294C1-D17F-4E97-A787-1E99550BECBB}">
      <dsp:nvSpPr>
        <dsp:cNvPr id="0" name=""/>
        <dsp:cNvSpPr/>
      </dsp:nvSpPr>
      <dsp:spPr>
        <a:xfrm>
          <a:off x="79" y="1021"/>
          <a:ext cx="1715409" cy="8774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楷体" pitchFamily="49" charset="-122"/>
              <a:ea typeface="楷体" pitchFamily="49" charset="-122"/>
            </a:rPr>
            <a:t>修读要求</a:t>
          </a:r>
          <a:endParaRPr lang="zh-CN" altLang="en-US" sz="2400" b="1" kern="1200" dirty="0">
            <a:latin typeface="楷体" pitchFamily="49" charset="-122"/>
            <a:ea typeface="楷体" pitchFamily="49" charset="-122"/>
          </a:endParaRPr>
        </a:p>
      </dsp:txBody>
      <dsp:txXfrm>
        <a:off x="42912" y="43854"/>
        <a:ext cx="1629743" cy="791782"/>
      </dsp:txXfrm>
    </dsp:sp>
    <dsp:sp modelId="{78FFFEAB-9316-4D4B-9726-549C7C1B134D}">
      <dsp:nvSpPr>
        <dsp:cNvPr id="0" name=""/>
        <dsp:cNvSpPr/>
      </dsp:nvSpPr>
      <dsp:spPr>
        <a:xfrm rot="5400000">
          <a:off x="3965108" y="-1285452"/>
          <a:ext cx="2092539" cy="6598864"/>
        </a:xfrm>
        <a:prstGeom prst="round2SameRect">
          <a:avLst/>
        </a:prstGeom>
        <a:solidFill>
          <a:schemeClr val="accent4">
            <a:tint val="40000"/>
            <a:alpha val="90000"/>
            <a:hueOff val="-1315235"/>
            <a:satOff val="7386"/>
            <a:lumOff val="469"/>
            <a:alphaOff val="0"/>
          </a:schemeClr>
        </a:solidFill>
        <a:ln w="25400" cap="flat" cmpd="sng" algn="ctr">
          <a:solidFill>
            <a:schemeClr val="accent4">
              <a:tint val="40000"/>
              <a:alpha val="90000"/>
              <a:hueOff val="-1315235"/>
              <a:satOff val="7386"/>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latin typeface="楷体" pitchFamily="49" charset="-122"/>
              <a:ea typeface="楷体" pitchFamily="49" charset="-122"/>
            </a:rPr>
            <a:t>课程编号中含有</a:t>
          </a:r>
          <a:r>
            <a:rPr lang="en-US" altLang="zh-CN" sz="2000" b="1" kern="1200" dirty="0" smtClean="0">
              <a:latin typeface="楷体" pitchFamily="49" charset="-122"/>
              <a:ea typeface="楷体" pitchFamily="49" charset="-122"/>
            </a:rPr>
            <a:t>GX</a:t>
          </a:r>
          <a:r>
            <a:rPr lang="zh-CN" altLang="en-US" sz="2000" b="1" kern="1200" dirty="0" smtClean="0">
              <a:latin typeface="楷体" pitchFamily="49" charset="-122"/>
              <a:ea typeface="楷体" pitchFamily="49" charset="-122"/>
            </a:rPr>
            <a:t>的课程为公共选修课，</a:t>
          </a:r>
          <a:endParaRPr lang="zh-CN" altLang="en-US" sz="2000" kern="1200" dirty="0">
            <a:latin typeface="楷体" pitchFamily="49" charset="-122"/>
            <a:ea typeface="楷体" pitchFamily="49" charset="-122"/>
          </a:endParaRPr>
        </a:p>
        <a:p>
          <a:pPr marL="228600" lvl="1" indent="-228600" algn="l" defTabSz="889000">
            <a:lnSpc>
              <a:spcPct val="90000"/>
            </a:lnSpc>
            <a:spcBef>
              <a:spcPct val="0"/>
            </a:spcBef>
            <a:spcAft>
              <a:spcPct val="15000"/>
            </a:spcAft>
            <a:buChar char="••"/>
          </a:pPr>
          <a:r>
            <a:rPr lang="zh-CN" sz="2000" b="1" kern="1200" dirty="0" smtClean="0">
              <a:solidFill>
                <a:srgbClr val="FF0000"/>
              </a:solidFill>
              <a:latin typeface="楷体" pitchFamily="49" charset="-122"/>
              <a:ea typeface="楷体" pitchFamily="49" charset="-122"/>
            </a:rPr>
            <a:t>公管学院的核心课和普及课</a:t>
          </a:r>
          <a:r>
            <a:rPr lang="zh-CN" altLang="en-US" sz="2000" b="1" kern="1200" dirty="0" smtClean="0">
              <a:solidFill>
                <a:srgbClr val="FF0000"/>
              </a:solidFill>
              <a:latin typeface="楷体" pitchFamily="49" charset="-122"/>
              <a:ea typeface="楷体" pitchFamily="49" charset="-122"/>
            </a:rPr>
            <a:t>可以</a:t>
          </a:r>
          <a:r>
            <a:rPr lang="zh-CN" sz="2000" b="1" kern="1200" dirty="0" smtClean="0">
              <a:solidFill>
                <a:srgbClr val="FF0000"/>
              </a:solidFill>
              <a:latin typeface="楷体" pitchFamily="49" charset="-122"/>
              <a:ea typeface="楷体" pitchFamily="49" charset="-122"/>
            </a:rPr>
            <a:t>作为公共选修课修读，</a:t>
          </a:r>
          <a:r>
            <a:rPr lang="zh-CN" altLang="en-US" sz="2000" b="1" kern="1200" dirty="0" smtClean="0">
              <a:solidFill>
                <a:srgbClr val="FF0000"/>
              </a:solidFill>
              <a:latin typeface="楷体" pitchFamily="49" charset="-122"/>
              <a:ea typeface="楷体" pitchFamily="49" charset="-122"/>
            </a:rPr>
            <a:t>选课时需将课程属性设置为“公共选修课”，但与作为专业课修读学分不同。</a:t>
          </a:r>
          <a:r>
            <a:rPr lang="zh-CN" sz="2000" b="1" kern="1200" dirty="0" smtClean="0">
              <a:solidFill>
                <a:srgbClr val="FF0000"/>
              </a:solidFill>
              <a:latin typeface="楷体" pitchFamily="49" charset="-122"/>
              <a:ea typeface="楷体" pitchFamily="49" charset="-122"/>
            </a:rPr>
            <a:t>具体课程信息请查看公管学院两用课程信息表。</a:t>
          </a:r>
          <a:r>
            <a:rPr lang="zh-CN" altLang="en-US" sz="2000" b="1" kern="1200" dirty="0" smtClean="0">
              <a:solidFill>
                <a:srgbClr val="FF0000"/>
              </a:solidFill>
              <a:latin typeface="楷体" pitchFamily="49" charset="-122"/>
              <a:ea typeface="楷体" pitchFamily="49" charset="-122"/>
            </a:rPr>
            <a:t>初此之外，其余人文社科类和管理类专业课程不可作为公共选修课修读。</a:t>
          </a:r>
          <a:endParaRPr lang="zh-CN" altLang="en-US" sz="2000" b="1" kern="1200" dirty="0">
            <a:solidFill>
              <a:srgbClr val="FF0000"/>
            </a:solidFill>
            <a:latin typeface="楷体" pitchFamily="49" charset="-122"/>
            <a:ea typeface="楷体" pitchFamily="49" charset="-122"/>
          </a:endParaRPr>
        </a:p>
      </dsp:txBody>
      <dsp:txXfrm rot="-5400000">
        <a:off x="1711946" y="1069859"/>
        <a:ext cx="6496715" cy="1888241"/>
      </dsp:txXfrm>
    </dsp:sp>
    <dsp:sp modelId="{FACC06DE-2F9E-402B-B697-A4BF0BF47140}">
      <dsp:nvSpPr>
        <dsp:cNvPr id="0" name=""/>
        <dsp:cNvSpPr/>
      </dsp:nvSpPr>
      <dsp:spPr>
        <a:xfrm>
          <a:off x="79" y="1046848"/>
          <a:ext cx="1716201" cy="1843528"/>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楷体" pitchFamily="49" charset="-122"/>
              <a:ea typeface="楷体" pitchFamily="49" charset="-122"/>
            </a:rPr>
            <a:t>课程标识</a:t>
          </a:r>
          <a:endParaRPr lang="zh-CN" altLang="en-US" sz="2400" b="1" kern="1200" dirty="0">
            <a:latin typeface="楷体" pitchFamily="49" charset="-122"/>
            <a:ea typeface="楷体" pitchFamily="49" charset="-122"/>
          </a:endParaRPr>
        </a:p>
      </dsp:txBody>
      <dsp:txXfrm>
        <a:off x="83857" y="1130626"/>
        <a:ext cx="1548645" cy="1675972"/>
      </dsp:txXfrm>
    </dsp:sp>
    <dsp:sp modelId="{1B2C6904-7167-4D3C-A7C2-0EFAAA15804E}">
      <dsp:nvSpPr>
        <dsp:cNvPr id="0" name=""/>
        <dsp:cNvSpPr/>
      </dsp:nvSpPr>
      <dsp:spPr>
        <a:xfrm rot="5400000">
          <a:off x="4699672" y="271459"/>
          <a:ext cx="701959" cy="6540711"/>
        </a:xfrm>
        <a:prstGeom prst="round2SameRect">
          <a:avLst/>
        </a:prstGeom>
        <a:solidFill>
          <a:schemeClr val="accent4">
            <a:tint val="40000"/>
            <a:alpha val="90000"/>
            <a:hueOff val="-2630471"/>
            <a:satOff val="14771"/>
            <a:lumOff val="939"/>
            <a:alphaOff val="0"/>
          </a:schemeClr>
        </a:solidFill>
        <a:ln w="25400" cap="flat" cmpd="sng" algn="ctr">
          <a:solidFill>
            <a:schemeClr val="accent4">
              <a:tint val="40000"/>
              <a:alpha val="90000"/>
              <a:hueOff val="-2630471"/>
              <a:satOff val="14771"/>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latin typeface="楷体" pitchFamily="49" charset="-122"/>
              <a:ea typeface="楷体" pitchFamily="49" charset="-122"/>
            </a:rPr>
            <a:t>公选课实行限选政策，名额有限，先到先得。</a:t>
          </a:r>
          <a:endParaRPr lang="zh-CN" altLang="en-US" sz="1400" kern="1200" dirty="0"/>
        </a:p>
      </dsp:txBody>
      <dsp:txXfrm rot="-5400000">
        <a:off x="1780297" y="3225102"/>
        <a:ext cx="6506444" cy="633425"/>
      </dsp:txXfrm>
    </dsp:sp>
    <dsp:sp modelId="{5B524308-A48A-4EF9-ABD9-EB9E76556E35}">
      <dsp:nvSpPr>
        <dsp:cNvPr id="0" name=""/>
        <dsp:cNvSpPr/>
      </dsp:nvSpPr>
      <dsp:spPr>
        <a:xfrm>
          <a:off x="79" y="3058754"/>
          <a:ext cx="1716936" cy="877448"/>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楷体" pitchFamily="49" charset="-122"/>
              <a:ea typeface="楷体" pitchFamily="49" charset="-122"/>
            </a:rPr>
            <a:t>选课规则</a:t>
          </a:r>
          <a:endParaRPr lang="zh-CN" altLang="en-US" sz="2400" b="1" kern="1200" dirty="0">
            <a:latin typeface="楷体" pitchFamily="49" charset="-122"/>
            <a:ea typeface="楷体" pitchFamily="49" charset="-122"/>
          </a:endParaRPr>
        </a:p>
      </dsp:txBody>
      <dsp:txXfrm>
        <a:off x="42912" y="3101587"/>
        <a:ext cx="1631270" cy="791782"/>
      </dsp:txXfrm>
    </dsp:sp>
    <dsp:sp modelId="{5203BD41-D966-41C8-AB38-A9E9A3B2AF45}">
      <dsp:nvSpPr>
        <dsp:cNvPr id="0" name=""/>
        <dsp:cNvSpPr/>
      </dsp:nvSpPr>
      <dsp:spPr>
        <a:xfrm rot="5400000">
          <a:off x="4304024" y="1494705"/>
          <a:ext cx="1472323" cy="6561642"/>
        </a:xfrm>
        <a:prstGeom prst="round2Same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sz="2000" b="1" kern="1200" dirty="0" smtClean="0">
              <a:latin typeface="楷体" pitchFamily="49" charset="-122"/>
              <a:ea typeface="楷体" pitchFamily="49" charset="-122"/>
            </a:rPr>
            <a:t>全</a:t>
          </a:r>
          <a:r>
            <a:rPr lang="zh-CN" altLang="en-US" sz="2000" b="1" kern="1200" dirty="0" smtClean="0">
              <a:latin typeface="楷体" pitchFamily="49" charset="-122"/>
              <a:ea typeface="楷体" pitchFamily="49" charset="-122"/>
            </a:rPr>
            <a:t>学</a:t>
          </a:r>
          <a:r>
            <a:rPr lang="zh-CN" sz="2000" b="1" kern="1200" dirty="0" smtClean="0">
              <a:latin typeface="楷体" pitchFamily="49" charset="-122"/>
              <a:ea typeface="楷体" pitchFamily="49" charset="-122"/>
            </a:rPr>
            <a:t>年所选体育类课程</a:t>
          </a:r>
          <a:r>
            <a:rPr lang="zh-CN" altLang="en-US" sz="2000" b="1" kern="1200" dirty="0" smtClean="0">
              <a:latin typeface="楷体" pitchFamily="49" charset="-122"/>
              <a:ea typeface="楷体" pitchFamily="49" charset="-122"/>
            </a:rPr>
            <a:t>（开课编号前五位</a:t>
          </a:r>
          <a:r>
            <a:rPr lang="en-US" altLang="zh-CN" sz="2000" b="1" kern="1200" dirty="0" smtClean="0">
              <a:latin typeface="楷体" pitchFamily="49" charset="-122"/>
              <a:ea typeface="楷体" pitchFamily="49" charset="-122"/>
            </a:rPr>
            <a:t>TYMGX</a:t>
          </a:r>
          <a:r>
            <a:rPr lang="zh-CN" altLang="en-US" sz="2000" b="1" kern="1200" dirty="0" smtClean="0">
              <a:latin typeface="楷体" pitchFamily="49" charset="-122"/>
              <a:ea typeface="楷体" pitchFamily="49" charset="-122"/>
            </a:rPr>
            <a:t>）</a:t>
          </a:r>
          <a:r>
            <a:rPr lang="zh-CN" sz="2000" b="1" kern="1200" dirty="0" smtClean="0">
              <a:latin typeface="楷体" pitchFamily="49" charset="-122"/>
              <a:ea typeface="楷体" pitchFamily="49" charset="-122"/>
            </a:rPr>
            <a:t>累计学分最多以</a:t>
          </a:r>
          <a:r>
            <a:rPr lang="en-US" altLang="zh-CN" sz="2000" b="1" kern="1200" dirty="0" smtClean="0">
              <a:latin typeface="楷体" pitchFamily="49" charset="-122"/>
              <a:ea typeface="楷体" pitchFamily="49" charset="-122"/>
            </a:rPr>
            <a:t>0.5</a:t>
          </a:r>
          <a:r>
            <a:rPr lang="zh-CN" sz="2000" b="1" kern="1200" dirty="0" smtClean="0">
              <a:latin typeface="楷体" pitchFamily="49" charset="-122"/>
              <a:ea typeface="楷体" pitchFamily="49" charset="-122"/>
            </a:rPr>
            <a:t>学分计</a:t>
          </a:r>
          <a:r>
            <a:rPr lang="zh-CN" altLang="en-US" sz="2000" b="1" kern="1200" dirty="0" smtClean="0">
              <a:latin typeface="楷体" pitchFamily="49" charset="-122"/>
              <a:ea typeface="楷体" pitchFamily="49" charset="-122"/>
            </a:rPr>
            <a:t>；</a:t>
          </a:r>
          <a:endParaRPr lang="zh-CN" altLang="en-US" sz="2000" kern="1200" dirty="0">
            <a:latin typeface="楷体" pitchFamily="49" charset="-122"/>
            <a:ea typeface="楷体" pitchFamily="49" charset="-122"/>
          </a:endParaRPr>
        </a:p>
        <a:p>
          <a:pPr marL="228600" lvl="1" indent="-228600" algn="l" defTabSz="889000">
            <a:lnSpc>
              <a:spcPct val="90000"/>
            </a:lnSpc>
            <a:spcBef>
              <a:spcPct val="0"/>
            </a:spcBef>
            <a:spcAft>
              <a:spcPct val="15000"/>
            </a:spcAft>
            <a:buChar char="••"/>
          </a:pPr>
          <a:r>
            <a:rPr lang="zh-CN" altLang="en-US" sz="2000" b="1" kern="1200" dirty="0" smtClean="0">
              <a:latin typeface="楷体" pitchFamily="49" charset="-122"/>
              <a:ea typeface="楷体" pitchFamily="49" charset="-122"/>
            </a:rPr>
            <a:t>外语系秋季和春季学期开设的公选课要求英语</a:t>
          </a:r>
          <a:r>
            <a:rPr lang="en-US" altLang="zh-CN" sz="2000" b="1" kern="1200" dirty="0" smtClean="0">
              <a:latin typeface="楷体" pitchFamily="49" charset="-122"/>
              <a:ea typeface="楷体" pitchFamily="49" charset="-122"/>
            </a:rPr>
            <a:t>A</a:t>
          </a:r>
          <a:r>
            <a:rPr lang="zh-CN" altLang="en-US" sz="2000" b="1" kern="1200" dirty="0" smtClean="0">
              <a:latin typeface="楷体" pitchFamily="49" charset="-122"/>
              <a:ea typeface="楷体" pitchFamily="49" charset="-122"/>
            </a:rPr>
            <a:t>通过的同学才能修读。</a:t>
          </a:r>
          <a:endParaRPr lang="zh-CN" altLang="en-US" sz="2000" kern="1200" dirty="0">
            <a:latin typeface="楷体" pitchFamily="49" charset="-122"/>
            <a:ea typeface="楷体" pitchFamily="49" charset="-122"/>
          </a:endParaRPr>
        </a:p>
      </dsp:txBody>
      <dsp:txXfrm rot="-5400000">
        <a:off x="1759365" y="4111238"/>
        <a:ext cx="6489769" cy="1328577"/>
      </dsp:txXfrm>
    </dsp:sp>
    <dsp:sp modelId="{2078D723-CA21-4E8B-B62C-5F7EE7D80D7A}">
      <dsp:nvSpPr>
        <dsp:cNvPr id="0" name=""/>
        <dsp:cNvSpPr/>
      </dsp:nvSpPr>
      <dsp:spPr>
        <a:xfrm>
          <a:off x="79" y="3980076"/>
          <a:ext cx="1759205" cy="1591042"/>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楷体" pitchFamily="49" charset="-122"/>
              <a:ea typeface="楷体" pitchFamily="49" charset="-122"/>
            </a:rPr>
            <a:t>特殊说明</a:t>
          </a:r>
          <a:endParaRPr lang="zh-CN" altLang="en-US" sz="2400" b="1" kern="1200" dirty="0">
            <a:latin typeface="楷体" pitchFamily="49" charset="-122"/>
            <a:ea typeface="楷体" pitchFamily="49" charset="-122"/>
          </a:endParaRPr>
        </a:p>
      </dsp:txBody>
      <dsp:txXfrm>
        <a:off x="77747" y="4057744"/>
        <a:ext cx="1603869" cy="1435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D2E2D-7DF3-45DB-80F7-38958339BD62}" type="datetimeFigureOut">
              <a:rPr lang="zh-CN" altLang="en-US" smtClean="0"/>
              <a:pPr/>
              <a:t>2017/8/2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3866B-E760-4D99-8839-6925F51EDD5A}" type="slidenum">
              <a:rPr lang="zh-CN" altLang="en-US" smtClean="0"/>
              <a:pPr/>
              <a:t>‹#›</a:t>
            </a:fld>
            <a:endParaRPr lang="zh-CN" altLang="en-US"/>
          </a:p>
        </p:txBody>
      </p:sp>
    </p:spTree>
    <p:extLst>
      <p:ext uri="{BB962C8B-B14F-4D97-AF65-F5344CB8AC3E}">
        <p14:creationId xmlns:p14="http://schemas.microsoft.com/office/powerpoint/2010/main" val="3135282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p:spPr>
      </p:sp>
      <p:sp>
        <p:nvSpPr>
          <p:cNvPr id="286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48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63C8F8-75F1-4121-B221-1A7456BF30E6}" type="slidenum">
              <a:rPr lang="zh-CN" altLang="en-US" smtClean="0"/>
              <a:pPr fontAlgn="base">
                <a:spcBef>
                  <a:spcPct val="0"/>
                </a:spcBef>
                <a:spcAft>
                  <a:spcPct val="0"/>
                </a:spcAft>
                <a:defRPr/>
              </a:pPr>
              <a:t>8</a:t>
            </a:fld>
            <a:endParaRPr lang="zh-CN" altLang="en-US" smtClean="0"/>
          </a:p>
        </p:txBody>
      </p:sp>
    </p:spTree>
    <p:extLst>
      <p:ext uri="{BB962C8B-B14F-4D97-AF65-F5344CB8AC3E}">
        <p14:creationId xmlns:p14="http://schemas.microsoft.com/office/powerpoint/2010/main" val="16541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866B-E760-4D99-8839-6925F51EDD5A}" type="slidenum">
              <a:rPr lang="zh-CN" altLang="en-US" smtClean="0"/>
              <a:pPr/>
              <a:t>9</a:t>
            </a:fld>
            <a:endParaRPr lang="zh-CN" altLang="en-US"/>
          </a:p>
        </p:txBody>
      </p:sp>
    </p:spTree>
    <p:extLst>
      <p:ext uri="{BB962C8B-B14F-4D97-AF65-F5344CB8AC3E}">
        <p14:creationId xmlns:p14="http://schemas.microsoft.com/office/powerpoint/2010/main" val="1990227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p:spPr>
      </p:sp>
      <p:sp>
        <p:nvSpPr>
          <p:cNvPr id="307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67ABC4-47CA-470C-A8E8-A72C9B590A88}" type="slidenum">
              <a:rPr lang="zh-CN" altLang="en-US" smtClean="0"/>
              <a:pPr fontAlgn="base">
                <a:spcBef>
                  <a:spcPct val="0"/>
                </a:spcBef>
                <a:spcAft>
                  <a:spcPct val="0"/>
                </a:spcAft>
                <a:defRPr/>
              </a:pPr>
              <a:t>14</a:t>
            </a:fld>
            <a:endParaRPr lang="zh-CN" altLang="en-US" smtClean="0"/>
          </a:p>
        </p:txBody>
      </p:sp>
    </p:spTree>
    <p:extLst>
      <p:ext uri="{BB962C8B-B14F-4D97-AF65-F5344CB8AC3E}">
        <p14:creationId xmlns:p14="http://schemas.microsoft.com/office/powerpoint/2010/main" val="338804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2186FB-47CC-4E22-8E69-8193743D3CCB}" type="slidenum">
              <a:rPr lang="zh-CN" altLang="en-US" smtClean="0"/>
              <a:pPr fontAlgn="base">
                <a:spcBef>
                  <a:spcPct val="0"/>
                </a:spcBef>
                <a:spcAft>
                  <a:spcPct val="0"/>
                </a:spcAft>
                <a:defRPr/>
              </a:pPr>
              <a:t>15</a:t>
            </a:fld>
            <a:endParaRPr lang="zh-CN" altLang="en-US" smtClean="0"/>
          </a:p>
        </p:txBody>
      </p:sp>
    </p:spTree>
    <p:extLst>
      <p:ext uri="{BB962C8B-B14F-4D97-AF65-F5344CB8AC3E}">
        <p14:creationId xmlns:p14="http://schemas.microsoft.com/office/powerpoint/2010/main" val="2613116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866B-E760-4D99-8839-6925F51EDD5A}" type="slidenum">
              <a:rPr lang="zh-CN" altLang="en-US" smtClean="0"/>
              <a:pPr/>
              <a:t>16</a:t>
            </a:fld>
            <a:endParaRPr lang="zh-CN" altLang="en-US"/>
          </a:p>
        </p:txBody>
      </p:sp>
    </p:spTree>
    <p:extLst>
      <p:ext uri="{BB962C8B-B14F-4D97-AF65-F5344CB8AC3E}">
        <p14:creationId xmlns:p14="http://schemas.microsoft.com/office/powerpoint/2010/main" val="384248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B4B7AA-07CF-4C61-A1D4-74DBD011D95D}" type="slidenum">
              <a:rPr lang="zh-CN" altLang="en-US" smtClean="0"/>
              <a:pPr>
                <a:defRPr/>
              </a:pPr>
              <a:t>34</a:t>
            </a:fld>
            <a:endParaRPr lang="zh-CN" altLang="en-US"/>
          </a:p>
        </p:txBody>
      </p:sp>
    </p:spTree>
    <p:extLst>
      <p:ext uri="{BB962C8B-B14F-4D97-AF65-F5344CB8AC3E}">
        <p14:creationId xmlns:p14="http://schemas.microsoft.com/office/powerpoint/2010/main" val="25785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2017/8/2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20837;&#23398;&#25945;&#32946;&#30456;&#20851;&#26448;&#26009;/&#38468;&#20214;5&#65306;&#20013;&#22269;&#31185;&#23398;&#38498;&#22823;&#23398;&#22521;&#20859;&#28857;&#19968;&#35272;&#34920;.xls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38468;&#20214;3&#65306;&#19987;&#19994;&#30805;&#22763;&#23545;&#24212;&#19968;&#32423;&#23398;&#31185;&#34920;.xlsx" TargetMode="External"/><Relationship Id="rId5" Type="http://schemas.openxmlformats.org/officeDocument/2006/relationships/hyperlink" Target="&#38468;&#20214;2&#65306;2017-2018&#23398;&#24180;&#26680;&#24515;&#35838;&#21015;&#34920;20170713.xlsx"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hyperlink" Target="&#38468;&#20214;4&#65306;&#20844;&#31649;&#23398;&#38498;&#20004;&#29992;&#35838;&#31243;&#20449;&#24687;.xls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image" Target="../media/image3.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ucas.ac.c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28662" y="1714488"/>
            <a:ext cx="7175351" cy="1793167"/>
          </a:xfrm>
        </p:spPr>
        <p:txBody>
          <a:bodyPr/>
          <a:lstStyle/>
          <a:p>
            <a:r>
              <a:rPr lang="zh-CN" altLang="en-US" b="1" dirty="0" smtClean="0"/>
              <a:t>课程学习与选课须知</a:t>
            </a:r>
            <a:endParaRPr lang="zh-CN" altLang="en-US" b="1" dirty="0"/>
          </a:p>
        </p:txBody>
      </p:sp>
      <p:sp>
        <p:nvSpPr>
          <p:cNvPr id="3" name="副标题 2"/>
          <p:cNvSpPr>
            <a:spLocks noGrp="1"/>
          </p:cNvSpPr>
          <p:nvPr>
            <p:ph type="subTitle" idx="1"/>
          </p:nvPr>
        </p:nvSpPr>
        <p:spPr>
          <a:xfrm>
            <a:off x="1571604" y="4429132"/>
            <a:ext cx="5637010" cy="882119"/>
          </a:xfrm>
        </p:spPr>
        <p:txBody>
          <a:bodyPr>
            <a:normAutofit/>
          </a:bodyPr>
          <a:lstStyle/>
          <a:p>
            <a:r>
              <a:rPr lang="en-US" altLang="zh-CN" sz="2400" b="1" dirty="0" smtClean="0">
                <a:solidFill>
                  <a:schemeClr val="bg2">
                    <a:lumMod val="25000"/>
                  </a:schemeClr>
                </a:solidFill>
                <a:latin typeface="+mn-ea"/>
              </a:rPr>
              <a:t>2017.9</a:t>
            </a:r>
            <a:endParaRPr lang="zh-CN" altLang="en-US" sz="2400" b="1" dirty="0">
              <a:solidFill>
                <a:schemeClr val="bg2">
                  <a:lumMod val="25000"/>
                </a:schemeClr>
              </a:solidFill>
              <a:latin typeface="+mn-ea"/>
            </a:endParaRPr>
          </a:p>
        </p:txBody>
      </p:sp>
      <p:pic>
        <p:nvPicPr>
          <p:cNvPr id="5" name="Picture 3" descr="国科大横式cut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8" y="0"/>
            <a:ext cx="3635896" cy="62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232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59632" y="215900"/>
            <a:ext cx="7427168" cy="547688"/>
          </a:xfrm>
        </p:spPr>
        <p:txBody>
          <a:bodyPr>
            <a:normAutofit/>
          </a:bodyPr>
          <a:lstStyle/>
          <a:p>
            <a:pPr algn="l">
              <a:defRPr/>
            </a:pPr>
            <a:r>
              <a:rPr lang="zh-CN" altLang="en-US" sz="2800" b="1" dirty="0" smtClean="0">
                <a:effectLst>
                  <a:outerShdw blurRad="38100" dist="38100" dir="2700000" algn="tl">
                    <a:srgbClr val="000000">
                      <a:alpha val="43137"/>
                    </a:srgbClr>
                  </a:outerShdw>
                </a:effectLst>
              </a:rPr>
              <a:t>二、学分要求及课程简介 </a:t>
            </a:r>
            <a:r>
              <a:rPr lang="en-US" altLang="zh-CN" sz="2800" b="1" dirty="0" smtClean="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 硕士生</a:t>
            </a:r>
          </a:p>
        </p:txBody>
      </p:sp>
      <p:sp>
        <p:nvSpPr>
          <p:cNvPr id="54285" name="Rectangle 13"/>
          <p:cNvSpPr>
            <a:spLocks noChangeArrowheads="1"/>
          </p:cNvSpPr>
          <p:nvPr/>
        </p:nvSpPr>
        <p:spPr bwMode="auto">
          <a:xfrm>
            <a:off x="250825" y="1773238"/>
            <a:ext cx="8642350" cy="431800"/>
          </a:xfrm>
          <a:prstGeom prst="rect">
            <a:avLst/>
          </a:prstGeom>
          <a:solidFill>
            <a:srgbClr val="87BABF"/>
          </a:solidFill>
          <a:ln w="6350">
            <a:noFill/>
            <a:miter lim="800000"/>
            <a:headEnd/>
            <a:tailEnd/>
          </a:ln>
          <a:effectLst>
            <a:outerShdw dist="35921" dir="2700000" algn="ctr" rotWithShape="0">
              <a:schemeClr val="bg2"/>
            </a:outerShdw>
          </a:effectLst>
        </p:spPr>
        <p:txBody>
          <a:bodyPr lIns="0" tIns="0" rIns="0" bIns="0" anchor="ctr">
            <a:spAutoFit/>
          </a:bodyPr>
          <a:lstStyle/>
          <a:p>
            <a:pPr algn="l">
              <a:defRPr/>
            </a:pPr>
            <a:endParaRPr lang="zh-CN" altLang="en-US">
              <a:ea typeface="宋体" pitchFamily="2" charset="-122"/>
            </a:endParaRPr>
          </a:p>
        </p:txBody>
      </p:sp>
      <p:sp>
        <p:nvSpPr>
          <p:cNvPr id="12292" name="Text Box 15"/>
          <p:cNvSpPr txBox="1">
            <a:spLocks noChangeArrowheads="1"/>
          </p:cNvSpPr>
          <p:nvPr/>
        </p:nvSpPr>
        <p:spPr bwMode="auto">
          <a:xfrm>
            <a:off x="395288" y="1844675"/>
            <a:ext cx="806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dirty="0">
                <a:ea typeface="楷体_GB2312" pitchFamily="49" charset="-122"/>
              </a:rPr>
              <a:t>硕士生学分分配原则</a:t>
            </a:r>
          </a:p>
        </p:txBody>
      </p:sp>
      <p:sp>
        <p:nvSpPr>
          <p:cNvPr id="54288" name="AutoShape 16"/>
          <p:cNvSpPr>
            <a:spLocks noChangeArrowheads="1"/>
          </p:cNvSpPr>
          <p:nvPr/>
        </p:nvSpPr>
        <p:spPr bwMode="auto">
          <a:xfrm rot="5400000">
            <a:off x="7308057" y="764381"/>
            <a:ext cx="215900" cy="1655763"/>
          </a:xfrm>
          <a:prstGeom prst="rightArrow">
            <a:avLst>
              <a:gd name="adj1" fmla="val 62204"/>
              <a:gd name="adj2" fmla="val 49750"/>
            </a:avLst>
          </a:prstGeom>
          <a:solidFill>
            <a:srgbClr val="3F3FFF"/>
          </a:solidFill>
          <a:ln w="12700">
            <a:solidFill>
              <a:schemeClr val="tx1"/>
            </a:solidFill>
            <a:miter lim="800000"/>
            <a:headEnd/>
            <a:tailEnd/>
          </a:ln>
        </p:spPr>
        <p:txBody>
          <a:bodyPr lIns="90000" tIns="46800" rIns="90000" bIns="46800" anchor="ctr">
            <a:spAutoFit/>
          </a:bodyPr>
          <a:lstStyle/>
          <a:p>
            <a:pPr algn="l"/>
            <a:endParaRPr lang="zh-CN" altLang="en-US"/>
          </a:p>
        </p:txBody>
      </p:sp>
      <p:sp>
        <p:nvSpPr>
          <p:cNvPr id="16" name="Rectangle 10"/>
          <p:cNvSpPr>
            <a:spLocks noChangeArrowheads="1"/>
          </p:cNvSpPr>
          <p:nvPr/>
        </p:nvSpPr>
        <p:spPr bwMode="auto">
          <a:xfrm>
            <a:off x="1403648" y="909638"/>
            <a:ext cx="1730870"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a:defRPr/>
            </a:pPr>
            <a:r>
              <a:rPr lang="zh-CN" altLang="en-US" b="1" dirty="0">
                <a:solidFill>
                  <a:schemeClr val="bg1"/>
                </a:solidFill>
                <a:ea typeface="楷体_GB2312" pitchFamily="49" charset="-122"/>
              </a:rPr>
              <a:t>总学分要求</a:t>
            </a:r>
          </a:p>
        </p:txBody>
      </p:sp>
      <p:sp>
        <p:nvSpPr>
          <p:cNvPr id="17" name="Rectangle 10"/>
          <p:cNvSpPr>
            <a:spLocks noChangeArrowheads="1"/>
          </p:cNvSpPr>
          <p:nvPr/>
        </p:nvSpPr>
        <p:spPr bwMode="auto">
          <a:xfrm>
            <a:off x="3752849" y="909638"/>
            <a:ext cx="1908175"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a:defRPr/>
            </a:pPr>
            <a:r>
              <a:rPr lang="zh-CN" altLang="en-US" b="1" dirty="0">
                <a:solidFill>
                  <a:schemeClr val="bg1"/>
                </a:solidFill>
                <a:ea typeface="楷体_GB2312" pitchFamily="49" charset="-122"/>
              </a:rPr>
              <a:t>集中教学课程</a:t>
            </a:r>
          </a:p>
        </p:txBody>
      </p:sp>
      <p:sp>
        <p:nvSpPr>
          <p:cNvPr id="18" name="Rectangle 10"/>
          <p:cNvSpPr>
            <a:spLocks noChangeArrowheads="1"/>
          </p:cNvSpPr>
          <p:nvPr/>
        </p:nvSpPr>
        <p:spPr bwMode="auto">
          <a:xfrm>
            <a:off x="6372200" y="909638"/>
            <a:ext cx="1871690"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a:defRPr/>
            </a:pPr>
            <a:r>
              <a:rPr lang="zh-CN" altLang="en-US" b="1" dirty="0">
                <a:ea typeface="楷体_GB2312" pitchFamily="49" charset="-122"/>
              </a:rPr>
              <a:t>学分分配原则</a:t>
            </a:r>
          </a:p>
        </p:txBody>
      </p:sp>
      <p:sp>
        <p:nvSpPr>
          <p:cNvPr id="13401" name="Text Box 89"/>
          <p:cNvSpPr txBox="1">
            <a:spLocks noChangeArrowheads="1"/>
          </p:cNvSpPr>
          <p:nvPr/>
        </p:nvSpPr>
        <p:spPr bwMode="auto">
          <a:xfrm>
            <a:off x="3019424" y="2402721"/>
            <a:ext cx="1169988" cy="568325"/>
          </a:xfrm>
          <a:prstGeom prst="rect">
            <a:avLst/>
          </a:prstGeom>
          <a:solidFill>
            <a:schemeClr val="accent1"/>
          </a:solidFill>
          <a:ln w="19050" cmpd="thinThick" algn="ctr">
            <a:solidFill>
              <a:schemeClr val="accent1"/>
            </a:solidFill>
            <a:miter lim="800000"/>
            <a:headEnd/>
            <a:tailEnd/>
          </a:ln>
          <a:effectLst>
            <a:outerShdw dist="35921" dir="2700000" algn="ctr" rotWithShape="0">
              <a:schemeClr val="bg2"/>
            </a:outerShdw>
          </a:effectLst>
        </p:spPr>
        <p:txBody>
          <a:bodyPr wrap="none" lIns="0" tIns="0" rIns="0" bIns="0">
            <a:spAutoFit/>
          </a:bodyPr>
          <a:lstStyle/>
          <a:p>
            <a:pPr algn="ctr">
              <a:defRPr/>
            </a:pPr>
            <a:r>
              <a:rPr lang="zh-CN" altLang="en-US" b="1" dirty="0">
                <a:latin typeface="仿宋_GB2312" pitchFamily="49" charset="-122"/>
                <a:ea typeface="仿宋_GB2312" pitchFamily="49" charset="-122"/>
              </a:rPr>
              <a:t>硕士总学分</a:t>
            </a:r>
          </a:p>
          <a:p>
            <a:pPr algn="ctr">
              <a:defRPr/>
            </a:pPr>
            <a:r>
              <a:rPr lang="en-US" altLang="zh-CN" b="1" dirty="0">
                <a:latin typeface="仿宋_GB2312" pitchFamily="49" charset="-122"/>
                <a:ea typeface="仿宋_GB2312" pitchFamily="49" charset="-122"/>
              </a:rPr>
              <a:t>≥35</a:t>
            </a:r>
            <a:r>
              <a:rPr lang="zh-CN" altLang="en-US" b="1" dirty="0">
                <a:latin typeface="仿宋_GB2312" pitchFamily="49" charset="-122"/>
                <a:ea typeface="仿宋_GB2312" pitchFamily="49" charset="-122"/>
              </a:rPr>
              <a:t>学分</a:t>
            </a:r>
          </a:p>
        </p:txBody>
      </p:sp>
      <p:sp>
        <p:nvSpPr>
          <p:cNvPr id="13402" name="Text Box 90"/>
          <p:cNvSpPr txBox="1">
            <a:spLocks noChangeArrowheads="1"/>
          </p:cNvSpPr>
          <p:nvPr/>
        </p:nvSpPr>
        <p:spPr bwMode="auto">
          <a:xfrm>
            <a:off x="1115616" y="3367087"/>
            <a:ext cx="939800" cy="568325"/>
          </a:xfrm>
          <a:prstGeom prst="rect">
            <a:avLst/>
          </a:prstGeom>
          <a:solidFill>
            <a:schemeClr val="accent1"/>
          </a:solidFill>
          <a:ln w="19050" cmpd="thinThick" algn="ctr">
            <a:solidFill>
              <a:schemeClr val="accent1"/>
            </a:solidFill>
            <a:miter lim="800000"/>
            <a:headEnd/>
            <a:tailEnd/>
          </a:ln>
          <a:effectLst>
            <a:outerShdw dist="35921" dir="2700000" algn="ctr" rotWithShape="0">
              <a:schemeClr val="bg2"/>
            </a:outerShdw>
          </a:effectLst>
        </p:spPr>
        <p:txBody>
          <a:bodyPr wrap="none" lIns="0" tIns="0" rIns="0" bIns="0">
            <a:spAutoFit/>
          </a:bodyPr>
          <a:lstStyle/>
          <a:p>
            <a:pPr>
              <a:defRPr/>
            </a:pPr>
            <a:r>
              <a:rPr lang="zh-CN" altLang="en-US" b="1" dirty="0">
                <a:latin typeface="仿宋_GB2312" pitchFamily="49" charset="-122"/>
                <a:ea typeface="仿宋_GB2312" pitchFamily="49" charset="-122"/>
              </a:rPr>
              <a:t>必修环节</a:t>
            </a:r>
          </a:p>
          <a:p>
            <a:pPr>
              <a:defRPr/>
            </a:pPr>
            <a:r>
              <a:rPr lang="en-US" altLang="zh-CN" b="1" dirty="0">
                <a:latin typeface="仿宋_GB2312" pitchFamily="49" charset="-122"/>
                <a:ea typeface="仿宋_GB2312" pitchFamily="49" charset="-122"/>
              </a:rPr>
              <a:t>≥5</a:t>
            </a:r>
            <a:r>
              <a:rPr lang="zh-CN" altLang="en-US" b="1" dirty="0">
                <a:latin typeface="仿宋_GB2312" pitchFamily="49" charset="-122"/>
                <a:ea typeface="仿宋_GB2312" pitchFamily="49" charset="-122"/>
              </a:rPr>
              <a:t>学分</a:t>
            </a:r>
          </a:p>
        </p:txBody>
      </p:sp>
      <p:sp>
        <p:nvSpPr>
          <p:cNvPr id="13403" name="Text Box 91"/>
          <p:cNvSpPr txBox="1">
            <a:spLocks noChangeArrowheads="1"/>
          </p:cNvSpPr>
          <p:nvPr/>
        </p:nvSpPr>
        <p:spPr bwMode="auto">
          <a:xfrm>
            <a:off x="5190330" y="3359378"/>
            <a:ext cx="941388" cy="568325"/>
          </a:xfrm>
          <a:prstGeom prst="rect">
            <a:avLst/>
          </a:prstGeom>
          <a:solidFill>
            <a:srgbClr val="00CCFF"/>
          </a:solidFill>
          <a:ln w="19050" cmpd="thinThick" algn="ctr">
            <a:solidFill>
              <a:schemeClr val="accent1"/>
            </a:solidFill>
            <a:miter lim="800000"/>
            <a:headEnd/>
            <a:tailEnd/>
          </a:ln>
          <a:effectLst>
            <a:outerShdw dist="35921" dir="2700000" algn="ctr" rotWithShape="0">
              <a:schemeClr val="bg2"/>
            </a:outerShdw>
          </a:effectLst>
        </p:spPr>
        <p:txBody>
          <a:bodyPr wrap="none" lIns="0" tIns="0" rIns="0" bIns="0">
            <a:spAutoFit/>
          </a:bodyPr>
          <a:lstStyle/>
          <a:p>
            <a:pPr>
              <a:defRPr/>
            </a:pPr>
            <a:r>
              <a:rPr lang="zh-CN" altLang="en-US" b="1" dirty="0">
                <a:latin typeface="仿宋_GB2312" pitchFamily="49" charset="-122"/>
                <a:ea typeface="仿宋_GB2312" pitchFamily="49" charset="-122"/>
              </a:rPr>
              <a:t>课程学习</a:t>
            </a:r>
          </a:p>
          <a:p>
            <a:pPr>
              <a:defRPr/>
            </a:pPr>
            <a:r>
              <a:rPr lang="en-US" altLang="zh-CN" b="1" dirty="0">
                <a:latin typeface="仿宋_GB2312" pitchFamily="49" charset="-122"/>
                <a:ea typeface="仿宋_GB2312" pitchFamily="49" charset="-122"/>
              </a:rPr>
              <a:t>≥30</a:t>
            </a:r>
            <a:r>
              <a:rPr lang="zh-CN" altLang="en-US" b="1" dirty="0">
                <a:latin typeface="仿宋_GB2312" pitchFamily="49" charset="-122"/>
                <a:ea typeface="仿宋_GB2312" pitchFamily="49" charset="-122"/>
              </a:rPr>
              <a:t>学分</a:t>
            </a:r>
          </a:p>
        </p:txBody>
      </p:sp>
      <p:sp>
        <p:nvSpPr>
          <p:cNvPr id="13404" name="Text Box 92"/>
          <p:cNvSpPr txBox="1">
            <a:spLocks noChangeArrowheads="1"/>
          </p:cNvSpPr>
          <p:nvPr/>
        </p:nvSpPr>
        <p:spPr bwMode="auto">
          <a:xfrm>
            <a:off x="3248024" y="4313238"/>
            <a:ext cx="941388" cy="568325"/>
          </a:xfrm>
          <a:prstGeom prst="rect">
            <a:avLst/>
          </a:prstGeom>
          <a:solidFill>
            <a:srgbClr val="00CCFF"/>
          </a:solidFill>
          <a:ln w="19050" cmpd="thinThick" algn="ctr">
            <a:solidFill>
              <a:schemeClr val="accent1"/>
            </a:solidFill>
            <a:miter lim="800000"/>
            <a:headEnd/>
            <a:tailEnd/>
          </a:ln>
          <a:effectLst>
            <a:outerShdw dist="35921" dir="2700000" algn="ctr" rotWithShape="0">
              <a:schemeClr val="bg2"/>
            </a:outerShdw>
          </a:effectLst>
        </p:spPr>
        <p:txBody>
          <a:bodyPr wrap="none" lIns="0" tIns="0" rIns="0" bIns="0">
            <a:spAutoFit/>
          </a:bodyPr>
          <a:lstStyle/>
          <a:p>
            <a:pPr algn="ctr">
              <a:defRPr/>
            </a:pPr>
            <a:r>
              <a:rPr lang="zh-CN" altLang="en-US" b="1" dirty="0">
                <a:latin typeface="仿宋_GB2312" pitchFamily="49" charset="-122"/>
                <a:ea typeface="仿宋_GB2312" pitchFamily="49" charset="-122"/>
              </a:rPr>
              <a:t>学位课</a:t>
            </a:r>
          </a:p>
          <a:p>
            <a:pPr algn="ctr">
              <a:defRPr/>
            </a:pPr>
            <a:r>
              <a:rPr lang="en-US" altLang="zh-CN" b="1" dirty="0">
                <a:latin typeface="仿宋_GB2312" pitchFamily="49" charset="-122"/>
                <a:ea typeface="仿宋_GB2312" pitchFamily="49" charset="-122"/>
              </a:rPr>
              <a:t>≥18</a:t>
            </a:r>
            <a:r>
              <a:rPr lang="zh-CN" altLang="en-US" b="1" dirty="0">
                <a:latin typeface="仿宋_GB2312" pitchFamily="49" charset="-122"/>
                <a:ea typeface="仿宋_GB2312" pitchFamily="49" charset="-122"/>
              </a:rPr>
              <a:t>学分</a:t>
            </a:r>
          </a:p>
        </p:txBody>
      </p:sp>
      <p:sp>
        <p:nvSpPr>
          <p:cNvPr id="13405" name="Text Box 93"/>
          <p:cNvSpPr txBox="1">
            <a:spLocks noChangeArrowheads="1"/>
          </p:cNvSpPr>
          <p:nvPr/>
        </p:nvSpPr>
        <p:spPr bwMode="auto">
          <a:xfrm>
            <a:off x="6730249" y="4313238"/>
            <a:ext cx="939800" cy="538163"/>
          </a:xfrm>
          <a:prstGeom prst="rect">
            <a:avLst/>
          </a:prstGeom>
          <a:solidFill>
            <a:srgbClr val="00CCFF"/>
          </a:solidFill>
          <a:ln w="19050" cmpd="thinThick" algn="ctr">
            <a:solidFill>
              <a:schemeClr val="accent1"/>
            </a:solidFill>
            <a:miter lim="800000"/>
            <a:headEnd/>
            <a:tailEnd/>
          </a:ln>
          <a:effectLst>
            <a:outerShdw dist="35921" dir="2700000" algn="ctr" rotWithShape="0">
              <a:schemeClr val="bg2"/>
            </a:outerShdw>
          </a:effectLst>
        </p:spPr>
        <p:txBody>
          <a:bodyPr wrap="none" lIns="0" tIns="0" rIns="0" bIns="0" anchor="ctr" anchorCtr="1">
            <a:spAutoFit/>
          </a:bodyPr>
          <a:lstStyle/>
          <a:p>
            <a:pPr>
              <a:defRPr/>
            </a:pPr>
            <a:endParaRPr lang="zh-CN" altLang="en-US" sz="800" b="1" dirty="0">
              <a:ea typeface="仿宋_GB2312" pitchFamily="49" charset="-122"/>
            </a:endParaRPr>
          </a:p>
          <a:p>
            <a:pPr>
              <a:defRPr/>
            </a:pPr>
            <a:r>
              <a:rPr lang="zh-CN" altLang="en-US" b="1" dirty="0">
                <a:ea typeface="仿宋_GB2312" pitchFamily="49" charset="-122"/>
              </a:rPr>
              <a:t>非学位课</a:t>
            </a:r>
          </a:p>
          <a:p>
            <a:pPr>
              <a:defRPr/>
            </a:pPr>
            <a:endParaRPr lang="zh-CN" altLang="en-US" sz="800" dirty="0"/>
          </a:p>
        </p:txBody>
      </p:sp>
      <p:sp>
        <p:nvSpPr>
          <p:cNvPr id="13406" name="Text Box 94"/>
          <p:cNvSpPr txBox="1">
            <a:spLocks noChangeArrowheads="1"/>
          </p:cNvSpPr>
          <p:nvPr/>
        </p:nvSpPr>
        <p:spPr bwMode="auto">
          <a:xfrm>
            <a:off x="2080608" y="5553075"/>
            <a:ext cx="1169987" cy="568325"/>
          </a:xfrm>
          <a:prstGeom prst="rect">
            <a:avLst/>
          </a:prstGeom>
          <a:solidFill>
            <a:srgbClr val="00CCFF"/>
          </a:solidFill>
          <a:ln w="19050" cmpd="thinThick" algn="ctr">
            <a:solidFill>
              <a:schemeClr val="accent1"/>
            </a:solidFill>
            <a:miter lim="800000"/>
            <a:headEnd/>
            <a:tailEnd/>
          </a:ln>
          <a:effectLst>
            <a:outerShdw dist="35921" dir="2700000" algn="ctr" rotWithShape="0">
              <a:schemeClr val="bg2"/>
            </a:outerShdw>
          </a:effectLst>
        </p:spPr>
        <p:txBody>
          <a:bodyPr wrap="none" lIns="0" tIns="0" rIns="0" bIns="0">
            <a:spAutoFit/>
          </a:bodyPr>
          <a:lstStyle/>
          <a:p>
            <a:pPr>
              <a:defRPr/>
            </a:pPr>
            <a:r>
              <a:rPr lang="zh-CN" altLang="en-US" b="1">
                <a:latin typeface="仿宋_GB2312" pitchFamily="49" charset="-122"/>
                <a:ea typeface="仿宋_GB2312" pitchFamily="49" charset="-122"/>
              </a:rPr>
              <a:t>公共学位课</a:t>
            </a:r>
          </a:p>
          <a:p>
            <a:pPr>
              <a:defRPr/>
            </a:pPr>
            <a:r>
              <a:rPr lang="zh-CN" altLang="en-US" b="1">
                <a:latin typeface="仿宋_GB2312" pitchFamily="49" charset="-122"/>
                <a:ea typeface="仿宋_GB2312" pitchFamily="49" charset="-122"/>
              </a:rPr>
              <a:t>（</a:t>
            </a:r>
            <a:r>
              <a:rPr lang="en-US" altLang="zh-CN" b="1">
                <a:latin typeface="仿宋_GB2312" pitchFamily="49" charset="-122"/>
                <a:ea typeface="仿宋_GB2312" pitchFamily="49" charset="-122"/>
              </a:rPr>
              <a:t>6</a:t>
            </a:r>
            <a:r>
              <a:rPr lang="zh-CN" altLang="en-US" b="1">
                <a:latin typeface="仿宋_GB2312" pitchFamily="49" charset="-122"/>
                <a:ea typeface="仿宋_GB2312" pitchFamily="49" charset="-122"/>
              </a:rPr>
              <a:t>学分）</a:t>
            </a:r>
            <a:endParaRPr lang="en-US" altLang="zh-CN" b="1">
              <a:latin typeface="仿宋_GB2312" pitchFamily="49" charset="-122"/>
              <a:ea typeface="仿宋_GB2312" pitchFamily="49" charset="-122"/>
            </a:endParaRPr>
          </a:p>
        </p:txBody>
      </p:sp>
      <p:sp>
        <p:nvSpPr>
          <p:cNvPr id="13407" name="Text Box 95"/>
          <p:cNvSpPr txBox="1">
            <a:spLocks noChangeArrowheads="1"/>
          </p:cNvSpPr>
          <p:nvPr/>
        </p:nvSpPr>
        <p:spPr bwMode="auto">
          <a:xfrm>
            <a:off x="4189412" y="5553075"/>
            <a:ext cx="1169987" cy="568325"/>
          </a:xfrm>
          <a:prstGeom prst="rect">
            <a:avLst/>
          </a:prstGeom>
          <a:solidFill>
            <a:srgbClr val="00CCFF"/>
          </a:solidFill>
          <a:ln w="19050" cmpd="thinThick" algn="ctr">
            <a:solidFill>
              <a:schemeClr val="accent1"/>
            </a:solidFill>
            <a:miter lim="800000"/>
            <a:headEnd/>
            <a:tailEnd/>
          </a:ln>
          <a:effectLst>
            <a:outerShdw dist="35921" dir="2700000" algn="ctr" rotWithShape="0">
              <a:schemeClr val="bg2"/>
            </a:outerShdw>
          </a:effectLst>
        </p:spPr>
        <p:txBody>
          <a:bodyPr wrap="none" lIns="0" tIns="0" rIns="0" bIns="0">
            <a:spAutoFit/>
          </a:bodyPr>
          <a:lstStyle/>
          <a:p>
            <a:pPr algn="ctr">
              <a:defRPr/>
            </a:pPr>
            <a:r>
              <a:rPr lang="zh-CN" altLang="en-US" b="1" dirty="0">
                <a:latin typeface="仿宋_GB2312" pitchFamily="49" charset="-122"/>
                <a:ea typeface="仿宋_GB2312" pitchFamily="49" charset="-122"/>
              </a:rPr>
              <a:t>专业学位课</a:t>
            </a:r>
          </a:p>
          <a:p>
            <a:pPr algn="ctr">
              <a:defRPr/>
            </a:pPr>
            <a:r>
              <a:rPr lang="en-US" altLang="zh-CN" b="1" dirty="0">
                <a:latin typeface="仿宋_GB2312" pitchFamily="49" charset="-122"/>
                <a:ea typeface="仿宋_GB2312" pitchFamily="49" charset="-122"/>
              </a:rPr>
              <a:t>≥12</a:t>
            </a:r>
            <a:r>
              <a:rPr lang="zh-CN" altLang="en-US" b="1" dirty="0">
                <a:latin typeface="仿宋_GB2312" pitchFamily="49" charset="-122"/>
                <a:ea typeface="仿宋_GB2312" pitchFamily="49" charset="-122"/>
              </a:rPr>
              <a:t>学分</a:t>
            </a:r>
          </a:p>
        </p:txBody>
      </p:sp>
      <p:sp>
        <p:nvSpPr>
          <p:cNvPr id="13408" name="Text Box 96"/>
          <p:cNvSpPr txBox="1">
            <a:spLocks noChangeArrowheads="1"/>
          </p:cNvSpPr>
          <p:nvPr/>
        </p:nvSpPr>
        <p:spPr bwMode="auto">
          <a:xfrm>
            <a:off x="5854700" y="5481638"/>
            <a:ext cx="1169988" cy="568325"/>
          </a:xfrm>
          <a:prstGeom prst="rect">
            <a:avLst/>
          </a:prstGeom>
          <a:solidFill>
            <a:srgbClr val="00CCFF"/>
          </a:solidFill>
          <a:ln w="19050" cmpd="thinThick" algn="ctr">
            <a:solidFill>
              <a:schemeClr val="accent1"/>
            </a:solidFill>
            <a:miter lim="800000"/>
            <a:headEnd/>
            <a:tailEnd/>
          </a:ln>
          <a:effectLst>
            <a:outerShdw dist="35921" dir="2700000" algn="ctr" rotWithShape="0">
              <a:schemeClr val="bg2"/>
            </a:outerShdw>
          </a:effectLst>
        </p:spPr>
        <p:txBody>
          <a:bodyPr wrap="none" lIns="0" tIns="0" rIns="0" bIns="0">
            <a:spAutoFit/>
          </a:bodyPr>
          <a:lstStyle/>
          <a:p>
            <a:pPr algn="ctr">
              <a:defRPr/>
            </a:pPr>
            <a:r>
              <a:rPr lang="zh-CN" altLang="en-US" b="1" dirty="0">
                <a:latin typeface="仿宋_GB2312" pitchFamily="49" charset="-122"/>
                <a:ea typeface="仿宋_GB2312" pitchFamily="49" charset="-122"/>
              </a:rPr>
              <a:t>公共选修课</a:t>
            </a:r>
          </a:p>
          <a:p>
            <a:pPr algn="ctr">
              <a:defRPr/>
            </a:pPr>
            <a:r>
              <a:rPr lang="en-US" altLang="zh-CN" b="1" dirty="0" smtClean="0">
                <a:latin typeface="仿宋_GB2312" pitchFamily="49" charset="-122"/>
                <a:ea typeface="仿宋_GB2312" pitchFamily="49" charset="-122"/>
              </a:rPr>
              <a:t>≥2</a:t>
            </a:r>
            <a:r>
              <a:rPr lang="zh-CN" altLang="en-US" b="1" dirty="0" smtClean="0">
                <a:latin typeface="仿宋_GB2312" pitchFamily="49" charset="-122"/>
                <a:ea typeface="仿宋_GB2312" pitchFamily="49" charset="-122"/>
              </a:rPr>
              <a:t>学分</a:t>
            </a:r>
            <a:endParaRPr lang="zh-CN" altLang="en-US" b="1" dirty="0">
              <a:latin typeface="仿宋_GB2312" pitchFamily="49" charset="-122"/>
              <a:ea typeface="仿宋_GB2312" pitchFamily="49" charset="-122"/>
            </a:endParaRPr>
          </a:p>
        </p:txBody>
      </p:sp>
      <p:sp>
        <p:nvSpPr>
          <p:cNvPr id="13409" name="Text Box 97"/>
          <p:cNvSpPr txBox="1">
            <a:spLocks noChangeArrowheads="1"/>
          </p:cNvSpPr>
          <p:nvPr/>
        </p:nvSpPr>
        <p:spPr bwMode="auto">
          <a:xfrm>
            <a:off x="7308045" y="5481638"/>
            <a:ext cx="1162177" cy="604163"/>
          </a:xfrm>
          <a:prstGeom prst="rect">
            <a:avLst/>
          </a:prstGeom>
          <a:solidFill>
            <a:srgbClr val="00CCFF"/>
          </a:solidFill>
          <a:ln w="19050" cmpd="thinThick" algn="ctr">
            <a:solidFill>
              <a:schemeClr val="accent1"/>
            </a:solidFill>
            <a:miter lim="800000"/>
            <a:headEnd/>
            <a:tailEnd/>
          </a:ln>
          <a:effectLst>
            <a:outerShdw dist="35921" dir="2700000" algn="ctr" rotWithShape="0">
              <a:schemeClr val="bg2"/>
            </a:outerShdw>
          </a:effectLst>
        </p:spPr>
        <p:txBody>
          <a:bodyPr wrap="square" lIns="0" tIns="180000" rIns="0" bIns="144000">
            <a:spAutoFit/>
          </a:bodyPr>
          <a:lstStyle/>
          <a:p>
            <a:pPr algn="ctr">
              <a:defRPr/>
            </a:pPr>
            <a:r>
              <a:rPr lang="zh-CN" altLang="en-US" b="1" dirty="0" smtClean="0">
                <a:latin typeface="仿宋_GB2312" pitchFamily="49" charset="-122"/>
                <a:ea typeface="仿宋_GB2312" pitchFamily="49" charset="-122"/>
              </a:rPr>
              <a:t>专业选修课</a:t>
            </a:r>
            <a:endParaRPr lang="zh-CN" altLang="en-US" b="1" dirty="0">
              <a:latin typeface="仿宋_GB2312" pitchFamily="49" charset="-122"/>
              <a:ea typeface="仿宋_GB2312" pitchFamily="49" charset="-122"/>
            </a:endParaRPr>
          </a:p>
        </p:txBody>
      </p:sp>
      <p:cxnSp>
        <p:nvCxnSpPr>
          <p:cNvPr id="13419" name="AutoShape 107"/>
          <p:cNvCxnSpPr>
            <a:cxnSpLocks noChangeShapeType="1"/>
            <a:stCxn id="13405" idx="2"/>
            <a:endCxn id="13408" idx="0"/>
          </p:cNvCxnSpPr>
          <p:nvPr/>
        </p:nvCxnSpPr>
        <p:spPr bwMode="auto">
          <a:xfrm rot="5400000">
            <a:off x="6504804" y="4786292"/>
            <a:ext cx="630237" cy="760455"/>
          </a:xfrm>
          <a:prstGeom prst="bentConnector3">
            <a:avLst>
              <a:gd name="adj1" fmla="val 50000"/>
            </a:avLst>
          </a:prstGeom>
          <a:noFill/>
          <a:ln w="19050">
            <a:solidFill>
              <a:schemeClr val="accent1"/>
            </a:solidFill>
            <a:miter lim="800000"/>
            <a:headEnd/>
            <a:tailEnd/>
          </a:ln>
          <a:effectLst>
            <a:outerShdw dist="35921" dir="2700000" algn="ctr" rotWithShape="0">
              <a:schemeClr val="bg2"/>
            </a:outerShdw>
          </a:effectLst>
        </p:spPr>
      </p:cxnSp>
      <p:cxnSp>
        <p:nvCxnSpPr>
          <p:cNvPr id="13423" name="AutoShape 111"/>
          <p:cNvCxnSpPr>
            <a:cxnSpLocks noChangeShapeType="1"/>
            <a:stCxn id="13405" idx="2"/>
            <a:endCxn id="13409" idx="0"/>
          </p:cNvCxnSpPr>
          <p:nvPr/>
        </p:nvCxnSpPr>
        <p:spPr bwMode="auto">
          <a:xfrm rot="16200000" flipH="1">
            <a:off x="7229523" y="4822026"/>
            <a:ext cx="630237" cy="688985"/>
          </a:xfrm>
          <a:prstGeom prst="bentConnector3">
            <a:avLst>
              <a:gd name="adj1" fmla="val 50000"/>
            </a:avLst>
          </a:prstGeom>
          <a:noFill/>
          <a:ln w="19050">
            <a:solidFill>
              <a:schemeClr val="accent1"/>
            </a:solidFill>
            <a:miter lim="800000"/>
            <a:headEnd/>
            <a:tailEnd/>
          </a:ln>
          <a:effectLst>
            <a:outerShdw dist="35921" dir="2700000" algn="ctr" rotWithShape="0">
              <a:schemeClr val="bg2"/>
            </a:outerShdw>
          </a:effectLst>
        </p:spPr>
      </p:cxnSp>
      <p:cxnSp>
        <p:nvCxnSpPr>
          <p:cNvPr id="13424" name="AutoShape 112"/>
          <p:cNvCxnSpPr>
            <a:cxnSpLocks noChangeShapeType="1"/>
            <a:stCxn id="13404" idx="2"/>
            <a:endCxn id="13406" idx="0"/>
          </p:cNvCxnSpPr>
          <p:nvPr/>
        </p:nvCxnSpPr>
        <p:spPr bwMode="auto">
          <a:xfrm rot="5400000">
            <a:off x="2856404" y="4690761"/>
            <a:ext cx="671512" cy="1053116"/>
          </a:xfrm>
          <a:prstGeom prst="bentConnector3">
            <a:avLst>
              <a:gd name="adj1" fmla="val 50000"/>
            </a:avLst>
          </a:prstGeom>
          <a:noFill/>
          <a:ln w="19050">
            <a:solidFill>
              <a:schemeClr val="accent1"/>
            </a:solidFill>
            <a:miter lim="800000"/>
            <a:headEnd/>
            <a:tailEnd/>
          </a:ln>
          <a:effectLst>
            <a:outerShdw dist="35921" dir="2700000" algn="ctr" rotWithShape="0">
              <a:schemeClr val="bg2"/>
            </a:outerShdw>
          </a:effectLst>
        </p:spPr>
      </p:cxnSp>
      <p:cxnSp>
        <p:nvCxnSpPr>
          <p:cNvPr id="13426" name="AutoShape 114"/>
          <p:cNvCxnSpPr>
            <a:cxnSpLocks noChangeShapeType="1"/>
            <a:stCxn id="13404" idx="2"/>
            <a:endCxn id="13407" idx="0"/>
          </p:cNvCxnSpPr>
          <p:nvPr/>
        </p:nvCxnSpPr>
        <p:spPr bwMode="auto">
          <a:xfrm rot="16200000" flipH="1">
            <a:off x="3910806" y="4689475"/>
            <a:ext cx="671512" cy="1055688"/>
          </a:xfrm>
          <a:prstGeom prst="bentConnector3">
            <a:avLst>
              <a:gd name="adj1" fmla="val 50000"/>
            </a:avLst>
          </a:prstGeom>
          <a:noFill/>
          <a:ln w="19050">
            <a:solidFill>
              <a:schemeClr val="accent1"/>
            </a:solidFill>
            <a:miter lim="800000"/>
            <a:headEnd/>
            <a:tailEnd/>
          </a:ln>
          <a:effectLst>
            <a:outerShdw dist="35921" dir="2700000" algn="ctr" rotWithShape="0">
              <a:schemeClr val="bg2"/>
            </a:outerShdw>
          </a:effectLst>
        </p:spPr>
      </p:cxnSp>
      <p:cxnSp>
        <p:nvCxnSpPr>
          <p:cNvPr id="13431" name="AutoShape 119"/>
          <p:cNvCxnSpPr>
            <a:cxnSpLocks noChangeShapeType="1"/>
            <a:stCxn id="13403" idx="2"/>
            <a:endCxn id="13404" idx="0"/>
          </p:cNvCxnSpPr>
          <p:nvPr/>
        </p:nvCxnSpPr>
        <p:spPr bwMode="auto">
          <a:xfrm rot="5400000">
            <a:off x="4497104" y="3149317"/>
            <a:ext cx="385535" cy="1942306"/>
          </a:xfrm>
          <a:prstGeom prst="bentConnector3">
            <a:avLst>
              <a:gd name="adj1" fmla="val 50000"/>
            </a:avLst>
          </a:prstGeom>
          <a:noFill/>
          <a:ln w="19050">
            <a:solidFill>
              <a:schemeClr val="accent1"/>
            </a:solidFill>
            <a:miter lim="800000"/>
            <a:headEnd/>
            <a:tailEnd/>
          </a:ln>
          <a:effectLst>
            <a:outerShdw dist="35921" dir="2700000" algn="ctr" rotWithShape="0">
              <a:schemeClr val="bg2"/>
            </a:outerShdw>
          </a:effectLst>
        </p:spPr>
      </p:cxnSp>
      <p:cxnSp>
        <p:nvCxnSpPr>
          <p:cNvPr id="13432" name="AutoShape 120"/>
          <p:cNvCxnSpPr>
            <a:cxnSpLocks noChangeShapeType="1"/>
            <a:stCxn id="13403" idx="2"/>
            <a:endCxn id="13405" idx="0"/>
          </p:cNvCxnSpPr>
          <p:nvPr/>
        </p:nvCxnSpPr>
        <p:spPr bwMode="auto">
          <a:xfrm rot="16200000" flipH="1">
            <a:off x="6237819" y="3350907"/>
            <a:ext cx="385535" cy="1539125"/>
          </a:xfrm>
          <a:prstGeom prst="bentConnector3">
            <a:avLst>
              <a:gd name="adj1" fmla="val 50000"/>
            </a:avLst>
          </a:prstGeom>
          <a:noFill/>
          <a:ln w="19050">
            <a:solidFill>
              <a:schemeClr val="accent1"/>
            </a:solidFill>
            <a:miter lim="800000"/>
            <a:headEnd/>
            <a:tailEnd/>
          </a:ln>
          <a:effectLst>
            <a:outerShdw dist="35921" dir="2700000" algn="ctr" rotWithShape="0">
              <a:schemeClr val="bg2"/>
            </a:outerShdw>
          </a:effectLst>
        </p:spPr>
      </p:cxnSp>
      <p:cxnSp>
        <p:nvCxnSpPr>
          <p:cNvPr id="13434" name="AutoShape 122"/>
          <p:cNvCxnSpPr>
            <a:cxnSpLocks noChangeShapeType="1"/>
            <a:stCxn id="13401" idx="2"/>
            <a:endCxn id="13402" idx="0"/>
          </p:cNvCxnSpPr>
          <p:nvPr/>
        </p:nvCxnSpPr>
        <p:spPr bwMode="auto">
          <a:xfrm rot="5400000">
            <a:off x="2396947" y="2159615"/>
            <a:ext cx="396041" cy="2018902"/>
          </a:xfrm>
          <a:prstGeom prst="bentConnector3">
            <a:avLst>
              <a:gd name="adj1" fmla="val 50000"/>
            </a:avLst>
          </a:prstGeom>
          <a:noFill/>
          <a:ln w="19050">
            <a:solidFill>
              <a:schemeClr val="accent1"/>
            </a:solidFill>
            <a:miter lim="800000"/>
            <a:headEnd/>
            <a:tailEnd/>
          </a:ln>
          <a:effectLst>
            <a:outerShdw dist="35921" dir="2700000" algn="ctr" rotWithShape="0">
              <a:schemeClr val="bg2"/>
            </a:outerShdw>
          </a:effectLst>
        </p:spPr>
      </p:cxnSp>
      <p:cxnSp>
        <p:nvCxnSpPr>
          <p:cNvPr id="13435" name="AutoShape 123"/>
          <p:cNvCxnSpPr>
            <a:cxnSpLocks noChangeShapeType="1"/>
            <a:stCxn id="13401" idx="2"/>
            <a:endCxn id="13403" idx="0"/>
          </p:cNvCxnSpPr>
          <p:nvPr/>
        </p:nvCxnSpPr>
        <p:spPr bwMode="auto">
          <a:xfrm rot="16200000" flipH="1">
            <a:off x="4438555" y="2136909"/>
            <a:ext cx="388332" cy="2056606"/>
          </a:xfrm>
          <a:prstGeom prst="bentConnector3">
            <a:avLst>
              <a:gd name="adj1" fmla="val 50000"/>
            </a:avLst>
          </a:prstGeom>
          <a:noFill/>
          <a:ln w="19050">
            <a:solidFill>
              <a:schemeClr val="accent1"/>
            </a:solidFill>
            <a:miter lim="800000"/>
            <a:headEnd/>
            <a:tailEnd/>
          </a:ln>
          <a:effectLst>
            <a:outerShdw dist="35921" dir="2700000" algn="ctr" rotWithShape="0">
              <a:schemeClr val="bg2"/>
            </a:outerShdw>
          </a:effectLst>
        </p:spPr>
      </p:cxnSp>
      <p:pic>
        <p:nvPicPr>
          <p:cNvPr id="26"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6389685" y="3013303"/>
            <a:ext cx="2304256"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集中教学课程学习</a:t>
            </a:r>
            <a:r>
              <a:rPr lang="en-US" altLang="zh-CN"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仿宋_GB2312" pitchFamily="49" charset="-122"/>
                <a:ea typeface="仿宋_GB2312" pitchFamily="49" charset="-122"/>
              </a:rPr>
              <a:t>≥25</a:t>
            </a:r>
            <a:r>
              <a:rPr lang="zh-CN" alt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仿宋_GB2312" pitchFamily="49" charset="-122"/>
                <a:ea typeface="仿宋_GB2312" pitchFamily="49" charset="-122"/>
              </a:rPr>
              <a:t>学分</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仿宋_GB2312" pitchFamily="49" charset="-122"/>
              <a:ea typeface="仿宋_GB2312" pitchFamily="49" charset="-122"/>
            </a:endParaRPr>
          </a:p>
        </p:txBody>
      </p:sp>
      <p:pic>
        <p:nvPicPr>
          <p:cNvPr id="60"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5450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54288"/>
                                        </p:tgtEl>
                                        <p:attrNameLst>
                                          <p:attrName>style.visibility</p:attrName>
                                        </p:attrNameLst>
                                      </p:cBhvr>
                                      <p:to>
                                        <p:strVal val="visible"/>
                                      </p:to>
                                    </p:set>
                                    <p:anim calcmode="lin" valueType="num">
                                      <p:cBhvr>
                                        <p:cTn id="7" dur="500" fill="hold"/>
                                        <p:tgtEl>
                                          <p:spTgt spid="54288"/>
                                        </p:tgtEl>
                                        <p:attrNameLst>
                                          <p:attrName>ppt_x</p:attrName>
                                        </p:attrNameLst>
                                      </p:cBhvr>
                                      <p:tavLst>
                                        <p:tav tm="0">
                                          <p:val>
                                            <p:strVal val="#ppt_x"/>
                                          </p:val>
                                        </p:tav>
                                        <p:tav tm="100000">
                                          <p:val>
                                            <p:strVal val="#ppt_x"/>
                                          </p:val>
                                        </p:tav>
                                      </p:tavLst>
                                    </p:anim>
                                    <p:anim calcmode="lin" valueType="num">
                                      <p:cBhvr>
                                        <p:cTn id="8" dur="500" fill="hold"/>
                                        <p:tgtEl>
                                          <p:spTgt spid="54288"/>
                                        </p:tgtEl>
                                        <p:attrNameLst>
                                          <p:attrName>ppt_y</p:attrName>
                                        </p:attrNameLst>
                                      </p:cBhvr>
                                      <p:tavLst>
                                        <p:tav tm="0">
                                          <p:val>
                                            <p:strVal val="#ppt_y-#ppt_h/2"/>
                                          </p:val>
                                        </p:tav>
                                        <p:tav tm="100000">
                                          <p:val>
                                            <p:strVal val="#ppt_y"/>
                                          </p:val>
                                        </p:tav>
                                      </p:tavLst>
                                    </p:anim>
                                    <p:anim calcmode="lin" valueType="num">
                                      <p:cBhvr>
                                        <p:cTn id="9" dur="500" fill="hold"/>
                                        <p:tgtEl>
                                          <p:spTgt spid="54288"/>
                                        </p:tgtEl>
                                        <p:attrNameLst>
                                          <p:attrName>ppt_w</p:attrName>
                                        </p:attrNameLst>
                                      </p:cBhvr>
                                      <p:tavLst>
                                        <p:tav tm="0">
                                          <p:val>
                                            <p:strVal val="#ppt_w"/>
                                          </p:val>
                                        </p:tav>
                                        <p:tav tm="100000">
                                          <p:val>
                                            <p:strVal val="#ppt_w"/>
                                          </p:val>
                                        </p:tav>
                                      </p:tavLst>
                                    </p:anim>
                                    <p:anim calcmode="lin" valueType="num">
                                      <p:cBhvr>
                                        <p:cTn id="10" dur="500" fill="hold"/>
                                        <p:tgtEl>
                                          <p:spTgt spid="542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3648" y="215900"/>
            <a:ext cx="7283152" cy="547688"/>
          </a:xfrm>
        </p:spPr>
        <p:txBody>
          <a:bodyPr>
            <a:normAutofit/>
          </a:bodyPr>
          <a:lstStyle/>
          <a:p>
            <a:pPr algn="l">
              <a:defRPr/>
            </a:pPr>
            <a:r>
              <a:rPr lang="zh-CN" altLang="en-US" sz="2800" b="1" dirty="0" smtClean="0">
                <a:effectLst>
                  <a:outerShdw blurRad="38100" dist="38100" dir="2700000" algn="tl">
                    <a:srgbClr val="000000">
                      <a:alpha val="43137"/>
                    </a:srgbClr>
                  </a:outerShdw>
                </a:effectLst>
              </a:rPr>
              <a:t>二、学分要求及课程简介 </a:t>
            </a:r>
            <a:r>
              <a:rPr lang="en-US" altLang="zh-CN" sz="2800" b="1" dirty="0" smtClean="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 硕博</a:t>
            </a:r>
            <a:r>
              <a:rPr lang="en-US" altLang="zh-CN" sz="2800" b="1" dirty="0" smtClean="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直博生</a:t>
            </a:r>
          </a:p>
        </p:txBody>
      </p:sp>
      <p:sp>
        <p:nvSpPr>
          <p:cNvPr id="55310" name="Rectangle 14"/>
          <p:cNvSpPr>
            <a:spLocks noChangeArrowheads="1"/>
          </p:cNvSpPr>
          <p:nvPr/>
        </p:nvSpPr>
        <p:spPr bwMode="auto">
          <a:xfrm>
            <a:off x="250825" y="1773238"/>
            <a:ext cx="8642350" cy="431800"/>
          </a:xfrm>
          <a:prstGeom prst="rect">
            <a:avLst/>
          </a:prstGeom>
          <a:solidFill>
            <a:srgbClr val="87BABF"/>
          </a:solidFill>
          <a:ln w="6350">
            <a:noFill/>
            <a:miter lim="800000"/>
            <a:headEnd/>
            <a:tailEnd/>
          </a:ln>
          <a:effectLst>
            <a:outerShdw dist="35921" dir="2700000" algn="ctr" rotWithShape="0">
              <a:schemeClr val="bg2"/>
            </a:outerShdw>
          </a:effectLst>
        </p:spPr>
        <p:txBody>
          <a:bodyPr lIns="0" tIns="0" rIns="0" bIns="0" anchor="ctr">
            <a:spAutoFit/>
          </a:bodyPr>
          <a:lstStyle/>
          <a:p>
            <a:pPr algn="l">
              <a:defRPr/>
            </a:pPr>
            <a:endParaRPr lang="zh-CN" altLang="en-US">
              <a:ea typeface="宋体" pitchFamily="2" charset="-122"/>
            </a:endParaRPr>
          </a:p>
        </p:txBody>
      </p:sp>
      <p:sp>
        <p:nvSpPr>
          <p:cNvPr id="13316" name="Text Box 16"/>
          <p:cNvSpPr txBox="1">
            <a:spLocks noChangeArrowheads="1"/>
          </p:cNvSpPr>
          <p:nvPr/>
        </p:nvSpPr>
        <p:spPr bwMode="auto">
          <a:xfrm>
            <a:off x="395288" y="1844675"/>
            <a:ext cx="806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ea typeface="楷体_GB2312" pitchFamily="49" charset="-122"/>
              </a:rPr>
              <a:t>硕博生学分分配原则</a:t>
            </a:r>
          </a:p>
        </p:txBody>
      </p:sp>
      <p:sp>
        <p:nvSpPr>
          <p:cNvPr id="55313" name="AutoShape 17"/>
          <p:cNvSpPr>
            <a:spLocks noChangeArrowheads="1"/>
          </p:cNvSpPr>
          <p:nvPr/>
        </p:nvSpPr>
        <p:spPr bwMode="auto">
          <a:xfrm rot="5400000">
            <a:off x="7122172" y="729457"/>
            <a:ext cx="215900" cy="1655763"/>
          </a:xfrm>
          <a:prstGeom prst="rightArrow">
            <a:avLst>
              <a:gd name="adj1" fmla="val 62204"/>
              <a:gd name="adj2" fmla="val 49750"/>
            </a:avLst>
          </a:prstGeom>
          <a:solidFill>
            <a:srgbClr val="3F3FFF"/>
          </a:solidFill>
          <a:ln w="12700">
            <a:solidFill>
              <a:schemeClr val="tx1"/>
            </a:solidFill>
            <a:miter lim="800000"/>
            <a:headEnd/>
            <a:tailEnd/>
          </a:ln>
        </p:spPr>
        <p:txBody>
          <a:bodyPr lIns="90000" tIns="46800" rIns="90000" bIns="46800" anchor="ctr">
            <a:spAutoFit/>
          </a:bodyPr>
          <a:lstStyle/>
          <a:p>
            <a:pPr algn="l"/>
            <a:endParaRPr lang="zh-CN" altLang="en-US"/>
          </a:p>
        </p:txBody>
      </p:sp>
      <p:sp>
        <p:nvSpPr>
          <p:cNvPr id="16" name="Rectangle 10"/>
          <p:cNvSpPr>
            <a:spLocks noChangeArrowheads="1"/>
          </p:cNvSpPr>
          <p:nvPr/>
        </p:nvSpPr>
        <p:spPr bwMode="auto">
          <a:xfrm>
            <a:off x="1267618" y="909638"/>
            <a:ext cx="1792213"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a:defRPr/>
            </a:pPr>
            <a:r>
              <a:rPr lang="zh-CN" altLang="en-US" b="1" dirty="0">
                <a:solidFill>
                  <a:schemeClr val="bg1"/>
                </a:solidFill>
                <a:ea typeface="楷体_GB2312" pitchFamily="49" charset="-122"/>
              </a:rPr>
              <a:t>总学分要求</a:t>
            </a:r>
          </a:p>
        </p:txBody>
      </p:sp>
      <p:sp>
        <p:nvSpPr>
          <p:cNvPr id="17" name="Rectangle 10"/>
          <p:cNvSpPr>
            <a:spLocks noChangeArrowheads="1"/>
          </p:cNvSpPr>
          <p:nvPr/>
        </p:nvSpPr>
        <p:spPr bwMode="auto">
          <a:xfrm>
            <a:off x="3503613" y="909638"/>
            <a:ext cx="2142034"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a:defRPr/>
            </a:pPr>
            <a:r>
              <a:rPr lang="zh-CN" altLang="en-US" b="1" dirty="0">
                <a:solidFill>
                  <a:schemeClr val="bg1"/>
                </a:solidFill>
                <a:ea typeface="楷体_GB2312" pitchFamily="49" charset="-122"/>
              </a:rPr>
              <a:t>集中教学课程</a:t>
            </a:r>
          </a:p>
        </p:txBody>
      </p:sp>
      <p:sp>
        <p:nvSpPr>
          <p:cNvPr id="18" name="Rectangle 10"/>
          <p:cNvSpPr>
            <a:spLocks noChangeArrowheads="1"/>
          </p:cNvSpPr>
          <p:nvPr/>
        </p:nvSpPr>
        <p:spPr bwMode="auto">
          <a:xfrm>
            <a:off x="6084168" y="909638"/>
            <a:ext cx="2159722"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a:defRPr/>
            </a:pPr>
            <a:r>
              <a:rPr lang="zh-CN" altLang="en-US" b="1" dirty="0">
                <a:ea typeface="楷体_GB2312" pitchFamily="49" charset="-122"/>
              </a:rPr>
              <a:t>学分分配原则</a:t>
            </a:r>
          </a:p>
        </p:txBody>
      </p:sp>
      <p:sp>
        <p:nvSpPr>
          <p:cNvPr id="13321" name="矩形 10"/>
          <p:cNvSpPr>
            <a:spLocks noChangeArrowheads="1"/>
          </p:cNvSpPr>
          <p:nvPr/>
        </p:nvSpPr>
        <p:spPr bwMode="auto">
          <a:xfrm>
            <a:off x="3221038" y="2205038"/>
            <a:ext cx="2008187" cy="639762"/>
          </a:xfrm>
          <a:prstGeom prst="rect">
            <a:avLst/>
          </a:prstGeom>
          <a:solidFill>
            <a:schemeClr val="accent1"/>
          </a:solidFill>
          <a:ln w="28575" cmpd="dbl" algn="ctr">
            <a:solidFill>
              <a:schemeClr val="tx1"/>
            </a:solidFill>
            <a:round/>
            <a:headEnd/>
            <a:tailEnd/>
          </a:ln>
        </p:spPr>
        <p:txBody>
          <a:bodyPr anchor="ctr"/>
          <a:lstStyle/>
          <a:p>
            <a:pPr algn="ctr"/>
            <a:r>
              <a:rPr lang="zh-CN" altLang="en-US" b="1" dirty="0">
                <a:latin typeface="仿宋_GB2312" pitchFamily="49" charset="-122"/>
                <a:ea typeface="仿宋_GB2312" pitchFamily="49" charset="-122"/>
              </a:rPr>
              <a:t>硕博生总学分</a:t>
            </a:r>
            <a:endParaRPr lang="en-US" altLang="zh-CN" b="1" dirty="0">
              <a:latin typeface="仿宋_GB2312" pitchFamily="49" charset="-122"/>
              <a:ea typeface="仿宋_GB2312" pitchFamily="49" charset="-122"/>
            </a:endParaRPr>
          </a:p>
          <a:p>
            <a:pPr algn="ct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42</a:t>
            </a:r>
            <a:r>
              <a:rPr lang="zh-CN" altLang="en-US" b="1" dirty="0">
                <a:latin typeface="仿宋_GB2312" pitchFamily="49" charset="-122"/>
                <a:ea typeface="仿宋_GB2312" pitchFamily="49" charset="-122"/>
              </a:rPr>
              <a:t>学分</a:t>
            </a:r>
            <a:endParaRPr lang="en-US" altLang="zh-CN" b="1" dirty="0">
              <a:latin typeface="仿宋_GB2312" pitchFamily="49" charset="-122"/>
              <a:ea typeface="仿宋_GB2312" pitchFamily="49" charset="-122"/>
            </a:endParaRPr>
          </a:p>
        </p:txBody>
      </p:sp>
      <p:sp>
        <p:nvSpPr>
          <p:cNvPr id="13322" name="矩形 11"/>
          <p:cNvSpPr>
            <a:spLocks noChangeArrowheads="1"/>
          </p:cNvSpPr>
          <p:nvPr/>
        </p:nvSpPr>
        <p:spPr bwMode="auto">
          <a:xfrm>
            <a:off x="1687513" y="3140969"/>
            <a:ext cx="1439862" cy="599280"/>
          </a:xfrm>
          <a:prstGeom prst="rect">
            <a:avLst/>
          </a:prstGeom>
          <a:solidFill>
            <a:schemeClr val="accent1"/>
          </a:solidFill>
          <a:ln w="28575" cmpd="dbl" algn="ctr">
            <a:solidFill>
              <a:schemeClr val="tx1"/>
            </a:solidFill>
            <a:round/>
            <a:headEnd/>
            <a:tailEnd/>
          </a:ln>
        </p:spPr>
        <p:txBody>
          <a:bodyPr anchor="ctr"/>
          <a:lstStyle/>
          <a:p>
            <a:pPr algn="ctr"/>
            <a:r>
              <a:rPr lang="zh-CN" altLang="en-US" b="1" dirty="0">
                <a:latin typeface="仿宋_GB2312" pitchFamily="49" charset="-122"/>
                <a:ea typeface="仿宋_GB2312" pitchFamily="49" charset="-122"/>
              </a:rPr>
              <a:t>必修环节</a:t>
            </a:r>
            <a:endParaRPr lang="en-US" altLang="zh-CN" b="1" dirty="0">
              <a:latin typeface="仿宋_GB2312" pitchFamily="49" charset="-122"/>
              <a:ea typeface="仿宋_GB2312" pitchFamily="49" charset="-122"/>
            </a:endParaRPr>
          </a:p>
          <a:p>
            <a:pPr algn="ct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5</a:t>
            </a:r>
            <a:r>
              <a:rPr lang="zh-CN" altLang="en-US" b="1" dirty="0">
                <a:latin typeface="仿宋_GB2312" pitchFamily="49" charset="-122"/>
                <a:ea typeface="仿宋_GB2312" pitchFamily="49" charset="-122"/>
              </a:rPr>
              <a:t>学分</a:t>
            </a:r>
            <a:endParaRPr lang="en-US" altLang="zh-CN" b="1" dirty="0">
              <a:latin typeface="仿宋_GB2312" pitchFamily="49" charset="-122"/>
              <a:ea typeface="仿宋_GB2312" pitchFamily="49" charset="-122"/>
            </a:endParaRPr>
          </a:p>
        </p:txBody>
      </p:sp>
      <p:cxnSp>
        <p:nvCxnSpPr>
          <p:cNvPr id="14" name="肘形连接符 13"/>
          <p:cNvCxnSpPr>
            <a:stCxn id="13321" idx="2"/>
            <a:endCxn id="13322" idx="0"/>
          </p:cNvCxnSpPr>
          <p:nvPr/>
        </p:nvCxnSpPr>
        <p:spPr bwMode="auto">
          <a:xfrm rot="5400000">
            <a:off x="3168204" y="2084040"/>
            <a:ext cx="296169" cy="1817688"/>
          </a:xfrm>
          <a:prstGeom prst="bentConnector3">
            <a:avLst>
              <a:gd name="adj1" fmla="val 50000"/>
            </a:avLst>
          </a:prstGeom>
          <a:solidFill>
            <a:schemeClr val="accent1"/>
          </a:solidFill>
          <a:ln w="15875" cap="flat" cmpd="sng" algn="ctr">
            <a:solidFill>
              <a:schemeClr val="accent2">
                <a:lumMod val="50000"/>
              </a:schemeClr>
            </a:solidFill>
            <a:prstDash val="solid"/>
            <a:round/>
            <a:headEnd type="none" w="med" len="med"/>
            <a:tailEnd type="none" w="med" len="med"/>
          </a:ln>
          <a:effectLst/>
        </p:spPr>
      </p:cxnSp>
      <p:sp>
        <p:nvSpPr>
          <p:cNvPr id="13324" name="矩形 19"/>
          <p:cNvSpPr>
            <a:spLocks noChangeArrowheads="1"/>
          </p:cNvSpPr>
          <p:nvPr/>
        </p:nvSpPr>
        <p:spPr bwMode="auto">
          <a:xfrm>
            <a:off x="4925715" y="3140969"/>
            <a:ext cx="1439863" cy="543915"/>
          </a:xfrm>
          <a:prstGeom prst="rect">
            <a:avLst/>
          </a:prstGeom>
          <a:solidFill>
            <a:schemeClr val="bg1"/>
          </a:solidFill>
          <a:ln w="28575" cmpd="dbl" algn="ctr">
            <a:solidFill>
              <a:schemeClr val="tx1"/>
            </a:solidFill>
            <a:round/>
            <a:headEnd/>
            <a:tailEnd/>
          </a:ln>
        </p:spPr>
        <p:txBody>
          <a:bodyPr anchor="ctr"/>
          <a:lstStyle/>
          <a:p>
            <a:pPr algn="ctr"/>
            <a:r>
              <a:rPr lang="zh-CN" altLang="en-US" b="1" dirty="0">
                <a:latin typeface="仿宋_GB2312" pitchFamily="49" charset="-122"/>
                <a:ea typeface="仿宋_GB2312" pitchFamily="49" charset="-122"/>
              </a:rPr>
              <a:t>课程学习</a:t>
            </a:r>
            <a:endParaRPr lang="en-US" altLang="zh-CN" b="1" dirty="0">
              <a:latin typeface="仿宋_GB2312" pitchFamily="49" charset="-122"/>
              <a:ea typeface="仿宋_GB2312" pitchFamily="49" charset="-122"/>
            </a:endParaRPr>
          </a:p>
          <a:p>
            <a:pPr algn="ct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37</a:t>
            </a:r>
            <a:r>
              <a:rPr lang="zh-CN" altLang="en-US" b="1" dirty="0">
                <a:latin typeface="仿宋_GB2312" pitchFamily="49" charset="-122"/>
                <a:ea typeface="仿宋_GB2312" pitchFamily="49" charset="-122"/>
              </a:rPr>
              <a:t>学分</a:t>
            </a:r>
          </a:p>
        </p:txBody>
      </p:sp>
      <p:cxnSp>
        <p:nvCxnSpPr>
          <p:cNvPr id="22" name="肘形连接符 21"/>
          <p:cNvCxnSpPr>
            <a:stCxn id="13321" idx="2"/>
            <a:endCxn id="13324" idx="0"/>
          </p:cNvCxnSpPr>
          <p:nvPr/>
        </p:nvCxnSpPr>
        <p:spPr bwMode="auto">
          <a:xfrm rot="16200000" flipH="1">
            <a:off x="4787305" y="2282626"/>
            <a:ext cx="296169" cy="1420515"/>
          </a:xfrm>
          <a:prstGeom prst="bentConnector3">
            <a:avLst>
              <a:gd name="adj1" fmla="val 50000"/>
            </a:avLst>
          </a:prstGeom>
          <a:solidFill>
            <a:schemeClr val="accent1"/>
          </a:solidFill>
          <a:ln w="15875" cap="flat" cmpd="sng" algn="ctr">
            <a:solidFill>
              <a:schemeClr val="accent2">
                <a:lumMod val="50000"/>
              </a:schemeClr>
            </a:solidFill>
            <a:prstDash val="solid"/>
            <a:round/>
            <a:headEnd type="none" w="med" len="med"/>
            <a:tailEnd type="none" w="med" len="med"/>
          </a:ln>
          <a:effectLst/>
        </p:spPr>
      </p:cxnSp>
      <p:sp>
        <p:nvSpPr>
          <p:cNvPr id="13329" name="矩形 32"/>
          <p:cNvSpPr>
            <a:spLocks noChangeArrowheads="1"/>
          </p:cNvSpPr>
          <p:nvPr/>
        </p:nvSpPr>
        <p:spPr bwMode="auto">
          <a:xfrm>
            <a:off x="2881528" y="4064542"/>
            <a:ext cx="1442246" cy="604440"/>
          </a:xfrm>
          <a:prstGeom prst="rect">
            <a:avLst/>
          </a:prstGeom>
          <a:solidFill>
            <a:srgbClr val="9DE9E7"/>
          </a:solidFill>
          <a:ln w="28575" cmpd="dbl" algn="ctr">
            <a:solidFill>
              <a:schemeClr val="tx1"/>
            </a:solidFill>
            <a:round/>
            <a:headEnd/>
            <a:tailEnd/>
          </a:ln>
        </p:spPr>
        <p:txBody>
          <a:bodyPr anchor="ctr"/>
          <a:lstStyle/>
          <a:p>
            <a:pPr algn="ctr"/>
            <a:r>
              <a:rPr lang="zh-CN" altLang="en-US" b="1" dirty="0">
                <a:latin typeface="仿宋_GB2312" pitchFamily="49" charset="-122"/>
                <a:ea typeface="仿宋_GB2312" pitchFamily="49" charset="-122"/>
              </a:rPr>
              <a:t>学位课</a:t>
            </a:r>
            <a:endParaRPr lang="en-US" altLang="zh-CN" b="1" dirty="0">
              <a:latin typeface="仿宋_GB2312" pitchFamily="49" charset="-122"/>
              <a:ea typeface="仿宋_GB2312" pitchFamily="49" charset="-122"/>
            </a:endParaRPr>
          </a:p>
          <a:p>
            <a:pPr algn="ctr"/>
            <a:r>
              <a:rPr lang="zh-CN" altLang="en-US" b="1" dirty="0">
                <a:latin typeface="仿宋_GB2312" pitchFamily="49" charset="-122"/>
                <a:ea typeface="仿宋_GB2312" pitchFamily="49" charset="-122"/>
              </a:rPr>
              <a:t>≥ </a:t>
            </a:r>
            <a:r>
              <a:rPr lang="en-US" altLang="zh-CN" b="1" dirty="0" smtClean="0">
                <a:latin typeface="仿宋_GB2312" pitchFamily="49" charset="-122"/>
                <a:ea typeface="仿宋_GB2312" pitchFamily="49" charset="-122"/>
              </a:rPr>
              <a:t>25</a:t>
            </a:r>
            <a:r>
              <a:rPr lang="zh-CN" altLang="en-US" b="1" dirty="0" smtClean="0">
                <a:latin typeface="仿宋_GB2312" pitchFamily="49" charset="-122"/>
                <a:ea typeface="仿宋_GB2312" pitchFamily="49" charset="-122"/>
              </a:rPr>
              <a:t>学分</a:t>
            </a:r>
            <a:endParaRPr lang="zh-CN" altLang="en-US" b="1" dirty="0">
              <a:latin typeface="仿宋_GB2312" pitchFamily="49" charset="-122"/>
              <a:ea typeface="仿宋_GB2312" pitchFamily="49" charset="-122"/>
            </a:endParaRPr>
          </a:p>
        </p:txBody>
      </p:sp>
      <p:cxnSp>
        <p:nvCxnSpPr>
          <p:cNvPr id="34" name="肘形连接符 33"/>
          <p:cNvCxnSpPr/>
          <p:nvPr/>
        </p:nvCxnSpPr>
        <p:spPr bwMode="auto">
          <a:xfrm rot="5400000">
            <a:off x="4434410" y="2915889"/>
            <a:ext cx="334963" cy="1916113"/>
          </a:xfrm>
          <a:prstGeom prst="bentConnector3">
            <a:avLst>
              <a:gd name="adj1" fmla="val 50000"/>
            </a:avLst>
          </a:prstGeom>
          <a:solidFill>
            <a:schemeClr val="accent1"/>
          </a:solidFill>
          <a:ln w="15875" cap="flat" cmpd="sng" algn="ctr">
            <a:solidFill>
              <a:schemeClr val="accent2">
                <a:lumMod val="50000"/>
              </a:schemeClr>
            </a:solidFill>
            <a:prstDash val="solid"/>
            <a:round/>
            <a:headEnd type="none" w="med" len="med"/>
            <a:tailEnd type="none" w="med" len="med"/>
          </a:ln>
          <a:effectLst/>
        </p:spPr>
      </p:cxnSp>
      <p:sp>
        <p:nvSpPr>
          <p:cNvPr id="13331" name="矩形 34"/>
          <p:cNvSpPr>
            <a:spLocks noChangeArrowheads="1"/>
          </p:cNvSpPr>
          <p:nvPr/>
        </p:nvSpPr>
        <p:spPr bwMode="auto">
          <a:xfrm>
            <a:off x="6430237" y="4064542"/>
            <a:ext cx="1187450" cy="431800"/>
          </a:xfrm>
          <a:prstGeom prst="rect">
            <a:avLst/>
          </a:prstGeom>
          <a:solidFill>
            <a:srgbClr val="9DE9E7"/>
          </a:solidFill>
          <a:ln w="28575" cmpd="dbl" algn="ctr">
            <a:solidFill>
              <a:schemeClr val="tx1"/>
            </a:solidFill>
            <a:round/>
            <a:headEnd/>
            <a:tailEnd/>
          </a:ln>
        </p:spPr>
        <p:txBody>
          <a:bodyPr anchor="ctr"/>
          <a:lstStyle/>
          <a:p>
            <a:pPr algn="ctr"/>
            <a:r>
              <a:rPr lang="zh-CN" altLang="en-US" b="1">
                <a:latin typeface="仿宋_GB2312" pitchFamily="49" charset="-122"/>
                <a:ea typeface="仿宋_GB2312" pitchFamily="49" charset="-122"/>
              </a:rPr>
              <a:t>非学位课</a:t>
            </a:r>
          </a:p>
        </p:txBody>
      </p:sp>
      <p:sp>
        <p:nvSpPr>
          <p:cNvPr id="13334" name="矩形 40"/>
          <p:cNvSpPr>
            <a:spLocks noChangeArrowheads="1"/>
          </p:cNvSpPr>
          <p:nvPr/>
        </p:nvSpPr>
        <p:spPr bwMode="auto">
          <a:xfrm>
            <a:off x="1694645" y="5099058"/>
            <a:ext cx="1390922" cy="634197"/>
          </a:xfrm>
          <a:prstGeom prst="rect">
            <a:avLst/>
          </a:prstGeom>
          <a:solidFill>
            <a:srgbClr val="9DE9E7"/>
          </a:solidFill>
          <a:ln w="28575" cmpd="dbl" algn="ctr">
            <a:solidFill>
              <a:schemeClr val="tx1"/>
            </a:solidFill>
            <a:round/>
            <a:headEnd/>
            <a:tailEnd/>
          </a:ln>
        </p:spPr>
        <p:txBody>
          <a:bodyPr anchor="ctr"/>
          <a:lstStyle/>
          <a:p>
            <a:pPr algn="ctr"/>
            <a:r>
              <a:rPr lang="zh-CN" altLang="en-US" b="1" dirty="0">
                <a:latin typeface="仿宋_GB2312" pitchFamily="49" charset="-122"/>
                <a:ea typeface="仿宋_GB2312" pitchFamily="49" charset="-122"/>
              </a:rPr>
              <a:t>专业</a:t>
            </a:r>
            <a:r>
              <a:rPr lang="zh-CN" altLang="en-US" b="1" dirty="0" smtClean="0">
                <a:latin typeface="仿宋_GB2312" pitchFamily="49" charset="-122"/>
                <a:ea typeface="仿宋_GB2312" pitchFamily="49" charset="-122"/>
              </a:rPr>
              <a:t>学位课</a:t>
            </a:r>
            <a:r>
              <a:rPr lang="zh-CN" altLang="en-US" b="1" dirty="0">
                <a:latin typeface="仿宋_GB2312" pitchFamily="49" charset="-122"/>
                <a:ea typeface="仿宋_GB2312" pitchFamily="49" charset="-122"/>
              </a:rPr>
              <a:t>≥ </a:t>
            </a:r>
            <a:r>
              <a:rPr lang="en-US" altLang="zh-CN" b="1" dirty="0" smtClean="0">
                <a:latin typeface="仿宋_GB2312" pitchFamily="49" charset="-122"/>
                <a:ea typeface="仿宋_GB2312" pitchFamily="49" charset="-122"/>
              </a:rPr>
              <a:t>16</a:t>
            </a:r>
            <a:r>
              <a:rPr lang="zh-CN" altLang="en-US" b="1" dirty="0" smtClean="0">
                <a:latin typeface="仿宋_GB2312" pitchFamily="49" charset="-122"/>
                <a:ea typeface="仿宋_GB2312" pitchFamily="49" charset="-122"/>
              </a:rPr>
              <a:t>学分</a:t>
            </a:r>
            <a:endParaRPr lang="zh-CN" altLang="en-US" b="1" dirty="0">
              <a:latin typeface="仿宋_GB2312" pitchFamily="49" charset="-122"/>
              <a:ea typeface="仿宋_GB2312" pitchFamily="49" charset="-122"/>
            </a:endParaRPr>
          </a:p>
        </p:txBody>
      </p:sp>
      <p:sp>
        <p:nvSpPr>
          <p:cNvPr id="13335" name="矩形 41"/>
          <p:cNvSpPr>
            <a:spLocks noChangeArrowheads="1"/>
          </p:cNvSpPr>
          <p:nvPr/>
        </p:nvSpPr>
        <p:spPr bwMode="auto">
          <a:xfrm>
            <a:off x="3611384" y="5093120"/>
            <a:ext cx="1424780" cy="640135"/>
          </a:xfrm>
          <a:prstGeom prst="rect">
            <a:avLst/>
          </a:prstGeom>
          <a:solidFill>
            <a:srgbClr val="9DE9E7"/>
          </a:solidFill>
          <a:ln w="28575" cmpd="dbl" algn="ctr">
            <a:solidFill>
              <a:schemeClr val="tx1"/>
            </a:solidFill>
            <a:round/>
            <a:headEnd/>
            <a:tailEnd/>
          </a:ln>
        </p:spPr>
        <p:txBody>
          <a:bodyPr anchor="ctr"/>
          <a:lstStyle/>
          <a:p>
            <a:pPr algn="r"/>
            <a:r>
              <a:rPr lang="zh-CN" altLang="en-US" b="1" dirty="0">
                <a:latin typeface="仿宋_GB2312" pitchFamily="49" charset="-122"/>
                <a:ea typeface="仿宋_GB2312" pitchFamily="49" charset="-122"/>
              </a:rPr>
              <a:t>公共学位课</a:t>
            </a:r>
            <a:endParaRPr lang="en-US" altLang="zh-CN" b="1" dirty="0">
              <a:latin typeface="仿宋_GB2312" pitchFamily="49" charset="-122"/>
              <a:ea typeface="仿宋_GB2312" pitchFamily="49" charset="-122"/>
            </a:endParaRPr>
          </a:p>
          <a:p>
            <a:pPr algn="ctr"/>
            <a:r>
              <a:rPr lang="en-US" altLang="zh-CN" b="1" dirty="0" smtClean="0">
                <a:latin typeface="仿宋_GB2312" pitchFamily="49" charset="-122"/>
                <a:ea typeface="仿宋_GB2312" pitchFamily="49" charset="-122"/>
              </a:rPr>
              <a:t>9</a:t>
            </a:r>
            <a:r>
              <a:rPr lang="zh-CN" altLang="en-US" b="1" dirty="0" smtClean="0">
                <a:latin typeface="仿宋_GB2312" pitchFamily="49" charset="-122"/>
                <a:ea typeface="仿宋_GB2312" pitchFamily="49" charset="-122"/>
              </a:rPr>
              <a:t>学分</a:t>
            </a:r>
            <a:endParaRPr lang="zh-CN" altLang="en-US" b="1" dirty="0">
              <a:latin typeface="仿宋_GB2312" pitchFamily="49" charset="-122"/>
              <a:ea typeface="仿宋_GB2312" pitchFamily="49" charset="-122"/>
            </a:endParaRPr>
          </a:p>
        </p:txBody>
      </p:sp>
      <p:cxnSp>
        <p:nvCxnSpPr>
          <p:cNvPr id="44" name="肘形连接符 43"/>
          <p:cNvCxnSpPr>
            <a:stCxn id="13329" idx="2"/>
            <a:endCxn id="13334" idx="0"/>
          </p:cNvCxnSpPr>
          <p:nvPr/>
        </p:nvCxnSpPr>
        <p:spPr bwMode="auto">
          <a:xfrm rot="5400000">
            <a:off x="2781341" y="4277748"/>
            <a:ext cx="430076" cy="1212545"/>
          </a:xfrm>
          <a:prstGeom prst="bentConnector3">
            <a:avLst>
              <a:gd name="adj1" fmla="val 50000"/>
            </a:avLst>
          </a:prstGeom>
          <a:solidFill>
            <a:schemeClr val="accent1"/>
          </a:solidFill>
          <a:ln w="15875" cap="flat" cmpd="sng" algn="ctr">
            <a:solidFill>
              <a:schemeClr val="accent2">
                <a:lumMod val="50000"/>
              </a:schemeClr>
            </a:solidFill>
            <a:prstDash val="solid"/>
            <a:round/>
            <a:headEnd type="none" w="med" len="med"/>
            <a:tailEnd type="none" w="med" len="med"/>
          </a:ln>
          <a:effectLst/>
        </p:spPr>
      </p:cxnSp>
      <p:cxnSp>
        <p:nvCxnSpPr>
          <p:cNvPr id="46" name="肘形连接符 45"/>
          <p:cNvCxnSpPr>
            <a:stCxn id="13329" idx="2"/>
            <a:endCxn id="13335" idx="0"/>
          </p:cNvCxnSpPr>
          <p:nvPr/>
        </p:nvCxnSpPr>
        <p:spPr bwMode="auto">
          <a:xfrm rot="16200000" flipH="1">
            <a:off x="3751143" y="4520489"/>
            <a:ext cx="424138" cy="721123"/>
          </a:xfrm>
          <a:prstGeom prst="bentConnector3">
            <a:avLst>
              <a:gd name="adj1" fmla="val 50000"/>
            </a:avLst>
          </a:prstGeom>
          <a:solidFill>
            <a:schemeClr val="accent1"/>
          </a:solidFill>
          <a:ln w="15875" cap="flat" cmpd="sng" algn="ctr">
            <a:solidFill>
              <a:schemeClr val="accent2">
                <a:lumMod val="50000"/>
              </a:schemeClr>
            </a:solidFill>
            <a:prstDash val="solid"/>
            <a:round/>
            <a:headEnd type="none" w="med" len="med"/>
            <a:tailEnd type="none" w="med" len="med"/>
          </a:ln>
          <a:effectLst/>
        </p:spPr>
      </p:cxnSp>
      <p:sp>
        <p:nvSpPr>
          <p:cNvPr id="13338" name="矩形 48"/>
          <p:cNvSpPr>
            <a:spLocks noChangeArrowheads="1"/>
          </p:cNvSpPr>
          <p:nvPr/>
        </p:nvSpPr>
        <p:spPr bwMode="auto">
          <a:xfrm>
            <a:off x="5418138" y="5188117"/>
            <a:ext cx="1386110" cy="545138"/>
          </a:xfrm>
          <a:prstGeom prst="rect">
            <a:avLst/>
          </a:prstGeom>
          <a:solidFill>
            <a:srgbClr val="9DE9E7"/>
          </a:solidFill>
          <a:ln w="28575" cmpd="dbl" algn="ctr">
            <a:solidFill>
              <a:schemeClr val="tx1"/>
            </a:solidFill>
            <a:round/>
            <a:headEnd/>
            <a:tailEnd/>
          </a:ln>
        </p:spPr>
        <p:txBody>
          <a:bodyPr anchor="ctr"/>
          <a:lstStyle/>
          <a:p>
            <a:pPr algn="ctr"/>
            <a:endParaRPr lang="en-US" altLang="zh-CN" b="1" dirty="0">
              <a:latin typeface="仿宋_GB2312" pitchFamily="49" charset="-122"/>
              <a:ea typeface="仿宋_GB2312" pitchFamily="49" charset="-122"/>
            </a:endParaRPr>
          </a:p>
          <a:p>
            <a:pPr algn="ctr"/>
            <a:endParaRPr lang="en-US" altLang="zh-CN" b="1" dirty="0">
              <a:latin typeface="仿宋_GB2312" pitchFamily="49" charset="-122"/>
              <a:ea typeface="仿宋_GB2312" pitchFamily="49" charset="-122"/>
            </a:endParaRPr>
          </a:p>
          <a:p>
            <a:pPr algn="ctr"/>
            <a:r>
              <a:rPr lang="zh-CN" altLang="en-US" b="1" dirty="0">
                <a:latin typeface="仿宋_GB2312" pitchFamily="49" charset="-122"/>
                <a:ea typeface="仿宋_GB2312" pitchFamily="49" charset="-122"/>
              </a:rPr>
              <a:t>公共</a:t>
            </a:r>
            <a:r>
              <a:rPr lang="zh-CN" altLang="en-US" b="1" dirty="0" smtClean="0">
                <a:latin typeface="仿宋_GB2312" pitchFamily="49" charset="-122"/>
                <a:ea typeface="仿宋_GB2312" pitchFamily="49" charset="-122"/>
              </a:rPr>
              <a:t>选修课≥</a:t>
            </a:r>
            <a:r>
              <a:rPr lang="en-US" altLang="zh-CN" b="1" dirty="0" smtClean="0">
                <a:latin typeface="仿宋_GB2312" pitchFamily="49" charset="-122"/>
                <a:ea typeface="仿宋_GB2312" pitchFamily="49" charset="-122"/>
              </a:rPr>
              <a:t>2</a:t>
            </a:r>
            <a:r>
              <a:rPr lang="zh-CN" altLang="en-US" b="1" dirty="0" smtClean="0">
                <a:latin typeface="仿宋_GB2312" pitchFamily="49" charset="-122"/>
                <a:ea typeface="仿宋_GB2312" pitchFamily="49" charset="-122"/>
              </a:rPr>
              <a:t>学分</a:t>
            </a:r>
            <a:endParaRPr lang="en-US" altLang="zh-CN" b="1" dirty="0">
              <a:latin typeface="仿宋_GB2312" pitchFamily="49" charset="-122"/>
              <a:ea typeface="仿宋_GB2312" pitchFamily="49" charset="-122"/>
            </a:endParaRPr>
          </a:p>
          <a:p>
            <a:pPr algn="ctr"/>
            <a:endParaRPr lang="en-US" altLang="zh-CN" b="1" dirty="0">
              <a:latin typeface="仿宋_GB2312" pitchFamily="49" charset="-122"/>
              <a:ea typeface="仿宋_GB2312" pitchFamily="49" charset="-122"/>
            </a:endParaRPr>
          </a:p>
          <a:p>
            <a:pPr algn="ctr"/>
            <a:endParaRPr lang="zh-CN" altLang="en-US" b="1" dirty="0">
              <a:latin typeface="仿宋_GB2312" pitchFamily="49" charset="-122"/>
              <a:ea typeface="仿宋_GB2312" pitchFamily="49" charset="-122"/>
            </a:endParaRPr>
          </a:p>
        </p:txBody>
      </p:sp>
      <p:sp>
        <p:nvSpPr>
          <p:cNvPr id="13339" name="矩形 49"/>
          <p:cNvSpPr>
            <a:spLocks noChangeArrowheads="1"/>
          </p:cNvSpPr>
          <p:nvPr/>
        </p:nvSpPr>
        <p:spPr bwMode="auto">
          <a:xfrm>
            <a:off x="7313089" y="5194430"/>
            <a:ext cx="1373955" cy="583354"/>
          </a:xfrm>
          <a:prstGeom prst="rect">
            <a:avLst/>
          </a:prstGeom>
          <a:solidFill>
            <a:srgbClr val="9DE9E7"/>
          </a:solidFill>
          <a:ln w="28575" cmpd="dbl" algn="ctr">
            <a:solidFill>
              <a:schemeClr val="tx1"/>
            </a:solidFill>
            <a:round/>
            <a:headEnd/>
            <a:tailEnd/>
          </a:ln>
        </p:spPr>
        <p:txBody>
          <a:bodyPr anchor="ctr"/>
          <a:lstStyle/>
          <a:p>
            <a:pPr algn="ctr"/>
            <a:r>
              <a:rPr lang="zh-CN" altLang="en-US" b="1" dirty="0">
                <a:latin typeface="仿宋_GB2312" pitchFamily="49" charset="-122"/>
                <a:ea typeface="仿宋_GB2312" pitchFamily="49" charset="-122"/>
              </a:rPr>
              <a:t>专业</a:t>
            </a:r>
            <a:r>
              <a:rPr lang="zh-CN" altLang="en-US" b="1" dirty="0" smtClean="0">
                <a:latin typeface="仿宋_GB2312" pitchFamily="49" charset="-122"/>
                <a:ea typeface="仿宋_GB2312" pitchFamily="49" charset="-122"/>
              </a:rPr>
              <a:t>选修课</a:t>
            </a:r>
            <a:endParaRPr lang="zh-CN" altLang="en-US" b="1" dirty="0">
              <a:latin typeface="仿宋_GB2312" pitchFamily="49" charset="-122"/>
              <a:ea typeface="仿宋_GB2312" pitchFamily="49" charset="-122"/>
            </a:endParaRPr>
          </a:p>
        </p:txBody>
      </p:sp>
      <p:cxnSp>
        <p:nvCxnSpPr>
          <p:cNvPr id="13340" name="肘形连接符 53"/>
          <p:cNvCxnSpPr>
            <a:cxnSpLocks noChangeShapeType="1"/>
            <a:stCxn id="13331" idx="2"/>
            <a:endCxn id="13338" idx="0"/>
          </p:cNvCxnSpPr>
          <p:nvPr/>
        </p:nvCxnSpPr>
        <p:spPr bwMode="auto">
          <a:xfrm rot="5400000">
            <a:off x="6221691" y="4385845"/>
            <a:ext cx="691775" cy="912769"/>
          </a:xfrm>
          <a:prstGeom prst="bentConnector3">
            <a:avLst>
              <a:gd name="adj1" fmla="val 50000"/>
            </a:avLst>
          </a:prstGeom>
          <a:noFill/>
          <a:ln w="15875" algn="ctr">
            <a:solidFill>
              <a:srgbClr val="19194D"/>
            </a:solidFill>
            <a:round/>
            <a:headEnd/>
            <a:tailEnd/>
          </a:ln>
          <a:extLst>
            <a:ext uri="{909E8E84-426E-40DD-AFC4-6F175D3DCCD1}">
              <a14:hiddenFill xmlns:a14="http://schemas.microsoft.com/office/drawing/2010/main">
                <a:noFill/>
              </a14:hiddenFill>
            </a:ext>
          </a:extLst>
        </p:spPr>
      </p:cxnSp>
      <p:cxnSp>
        <p:nvCxnSpPr>
          <p:cNvPr id="13341" name="肘形连接符 55"/>
          <p:cNvCxnSpPr>
            <a:cxnSpLocks noChangeShapeType="1"/>
            <a:stCxn id="13339" idx="0"/>
            <a:endCxn id="13331" idx="2"/>
          </p:cNvCxnSpPr>
          <p:nvPr/>
        </p:nvCxnSpPr>
        <p:spPr bwMode="auto">
          <a:xfrm rot="16200000" flipV="1">
            <a:off x="7162971" y="4357333"/>
            <a:ext cx="698088" cy="976105"/>
          </a:xfrm>
          <a:prstGeom prst="bentConnector3">
            <a:avLst>
              <a:gd name="adj1" fmla="val 50000"/>
            </a:avLst>
          </a:prstGeom>
          <a:noFill/>
          <a:ln w="15875" algn="ctr">
            <a:solidFill>
              <a:srgbClr val="19194D"/>
            </a:solidFill>
            <a:round/>
            <a:headEnd/>
            <a:tailEnd/>
          </a:ln>
          <a:extLst>
            <a:ext uri="{909E8E84-426E-40DD-AFC4-6F175D3DCCD1}">
              <a14:hiddenFill xmlns:a14="http://schemas.microsoft.com/office/drawing/2010/main">
                <a:noFill/>
              </a14:hiddenFill>
            </a:ext>
          </a:extLst>
        </p:spPr>
      </p:cxnSp>
      <p:pic>
        <p:nvPicPr>
          <p:cNvPr id="35"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椭圆 37"/>
          <p:cNvSpPr/>
          <p:nvPr/>
        </p:nvSpPr>
        <p:spPr>
          <a:xfrm>
            <a:off x="6382789" y="2613621"/>
            <a:ext cx="2304256"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集中教学课程学习</a:t>
            </a:r>
            <a:r>
              <a:rPr lang="en-US" altLang="zh-CN"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仿宋_GB2312" pitchFamily="49" charset="-122"/>
                <a:ea typeface="仿宋_GB2312" pitchFamily="49" charset="-122"/>
              </a:rPr>
              <a:t>≥30</a:t>
            </a:r>
            <a:r>
              <a:rPr lang="zh-CN" alt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仿宋_GB2312" pitchFamily="49" charset="-122"/>
                <a:ea typeface="仿宋_GB2312" pitchFamily="49" charset="-122"/>
              </a:rPr>
              <a:t>学分</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仿宋_GB2312" pitchFamily="49" charset="-122"/>
              <a:ea typeface="仿宋_GB2312" pitchFamily="49" charset="-122"/>
            </a:endParaRPr>
          </a:p>
        </p:txBody>
      </p:sp>
      <p:cxnSp>
        <p:nvCxnSpPr>
          <p:cNvPr id="57" name="肘形连接符 56"/>
          <p:cNvCxnSpPr/>
          <p:nvPr/>
        </p:nvCxnSpPr>
        <p:spPr>
          <a:xfrm rot="16200000" flipH="1">
            <a:off x="6213178" y="3031655"/>
            <a:ext cx="378125" cy="1684582"/>
          </a:xfrm>
          <a:prstGeom prst="bentConnector3">
            <a:avLst/>
          </a:prstGeom>
          <a:solidFill>
            <a:schemeClr val="accent1"/>
          </a:solidFill>
          <a:ln w="15875" cap="flat" cmpd="sng" algn="ctr">
            <a:solidFill>
              <a:schemeClr val="accent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898473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55313"/>
                                        </p:tgtEl>
                                        <p:attrNameLst>
                                          <p:attrName>style.visibility</p:attrName>
                                        </p:attrNameLst>
                                      </p:cBhvr>
                                      <p:to>
                                        <p:strVal val="visible"/>
                                      </p:to>
                                    </p:set>
                                    <p:anim calcmode="lin" valueType="num">
                                      <p:cBhvr>
                                        <p:cTn id="7" dur="500" fill="hold"/>
                                        <p:tgtEl>
                                          <p:spTgt spid="55313"/>
                                        </p:tgtEl>
                                        <p:attrNameLst>
                                          <p:attrName>ppt_x</p:attrName>
                                        </p:attrNameLst>
                                      </p:cBhvr>
                                      <p:tavLst>
                                        <p:tav tm="0">
                                          <p:val>
                                            <p:strVal val="#ppt_x"/>
                                          </p:val>
                                        </p:tav>
                                        <p:tav tm="100000">
                                          <p:val>
                                            <p:strVal val="#ppt_x"/>
                                          </p:val>
                                        </p:tav>
                                      </p:tavLst>
                                    </p:anim>
                                    <p:anim calcmode="lin" valueType="num">
                                      <p:cBhvr>
                                        <p:cTn id="8" dur="500" fill="hold"/>
                                        <p:tgtEl>
                                          <p:spTgt spid="55313"/>
                                        </p:tgtEl>
                                        <p:attrNameLst>
                                          <p:attrName>ppt_y</p:attrName>
                                        </p:attrNameLst>
                                      </p:cBhvr>
                                      <p:tavLst>
                                        <p:tav tm="0">
                                          <p:val>
                                            <p:strVal val="#ppt_y-#ppt_h/2"/>
                                          </p:val>
                                        </p:tav>
                                        <p:tav tm="100000">
                                          <p:val>
                                            <p:strVal val="#ppt_y"/>
                                          </p:val>
                                        </p:tav>
                                      </p:tavLst>
                                    </p:anim>
                                    <p:anim calcmode="lin" valueType="num">
                                      <p:cBhvr>
                                        <p:cTn id="9" dur="500" fill="hold"/>
                                        <p:tgtEl>
                                          <p:spTgt spid="55313"/>
                                        </p:tgtEl>
                                        <p:attrNameLst>
                                          <p:attrName>ppt_w</p:attrName>
                                        </p:attrNameLst>
                                      </p:cBhvr>
                                      <p:tavLst>
                                        <p:tav tm="0">
                                          <p:val>
                                            <p:strVal val="#ppt_w"/>
                                          </p:val>
                                        </p:tav>
                                        <p:tav tm="100000">
                                          <p:val>
                                            <p:strVal val="#ppt_w"/>
                                          </p:val>
                                        </p:tav>
                                      </p:tavLst>
                                    </p:anim>
                                    <p:anim calcmode="lin" valueType="num">
                                      <p:cBhvr>
                                        <p:cTn id="10" dur="500" fill="hold"/>
                                        <p:tgtEl>
                                          <p:spTgt spid="553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58888" y="215900"/>
            <a:ext cx="7427912" cy="547688"/>
          </a:xfrm>
        </p:spPr>
        <p:txBody>
          <a:bodyPr rtlCol="0">
            <a:normAutofit/>
          </a:bodyPr>
          <a:lstStyle/>
          <a:p>
            <a:pPr algn="l" eaLnBrk="1" fontAlgn="auto" hangingPunct="1">
              <a:spcAft>
                <a:spcPts val="0"/>
              </a:spcAft>
              <a:defRPr/>
            </a:pPr>
            <a:r>
              <a:rPr lang="zh-CN" altLang="en-US" sz="2800" b="1" dirty="0" smtClean="0">
                <a:effectLst>
                  <a:outerShdw blurRad="38100" dist="38100" dir="2700000" algn="tl">
                    <a:srgbClr val="000000">
                      <a:alpha val="43137"/>
                    </a:srgbClr>
                  </a:outerShdw>
                </a:effectLst>
              </a:rPr>
              <a:t>二、学分要求</a:t>
            </a:r>
            <a:r>
              <a:rPr lang="en-US" altLang="zh-CN" sz="2800" b="1" dirty="0" smtClean="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 普博生</a:t>
            </a:r>
          </a:p>
        </p:txBody>
      </p:sp>
      <p:sp>
        <p:nvSpPr>
          <p:cNvPr id="54285" name="Rectangle 13"/>
          <p:cNvSpPr>
            <a:spLocks noChangeArrowheads="1"/>
          </p:cNvSpPr>
          <p:nvPr/>
        </p:nvSpPr>
        <p:spPr bwMode="auto">
          <a:xfrm>
            <a:off x="250825" y="1773238"/>
            <a:ext cx="8642350" cy="431800"/>
          </a:xfrm>
          <a:prstGeom prst="rect">
            <a:avLst/>
          </a:prstGeom>
          <a:solidFill>
            <a:srgbClr val="87BABF"/>
          </a:solidFill>
          <a:ln w="6350">
            <a:noFill/>
            <a:miter lim="800000"/>
            <a:headEnd/>
            <a:tailEnd/>
          </a:ln>
          <a:effectLst>
            <a:outerShdw dist="35921" dir="2700000" algn="ctr" rotWithShape="0">
              <a:schemeClr val="bg2"/>
            </a:outerShdw>
          </a:effectLst>
        </p:spPr>
        <p:txBody>
          <a:bodyPr lIns="0" tIns="0" rIns="0" bIns="0" anchor="ctr">
            <a:spAutoFit/>
          </a:bodyPr>
          <a:lstStyle/>
          <a:p>
            <a:pPr fontAlgn="auto">
              <a:spcBef>
                <a:spcPts val="0"/>
              </a:spcBef>
              <a:spcAft>
                <a:spcPts val="0"/>
              </a:spcAft>
              <a:defRPr/>
            </a:pPr>
            <a:endParaRPr lang="zh-CN" altLang="en-US">
              <a:latin typeface="+mn-lt"/>
            </a:endParaRPr>
          </a:p>
        </p:txBody>
      </p:sp>
      <p:sp>
        <p:nvSpPr>
          <p:cNvPr id="8196" name="Text Box 15"/>
          <p:cNvSpPr txBox="1">
            <a:spLocks noChangeArrowheads="1"/>
          </p:cNvSpPr>
          <p:nvPr/>
        </p:nvSpPr>
        <p:spPr bwMode="auto">
          <a:xfrm>
            <a:off x="395288" y="1844675"/>
            <a:ext cx="8064500" cy="274638"/>
          </a:xfrm>
          <a:prstGeom prst="rect">
            <a:avLst/>
          </a:prstGeom>
          <a:noFill/>
          <a:ln w="9525">
            <a:noFill/>
            <a:miter lim="800000"/>
            <a:headEnd/>
            <a:tailEnd/>
          </a:ln>
        </p:spPr>
        <p:txBody>
          <a:bodyPr lIns="0" tIns="0" rIns="0" bIns="0" anchor="ctr">
            <a:spAutoFit/>
          </a:bodyPr>
          <a:lstStyle/>
          <a:p>
            <a:r>
              <a:rPr lang="zh-CN" altLang="en-US" b="1">
                <a:ea typeface="楷体_GB2312"/>
                <a:cs typeface="楷体_GB2312"/>
              </a:rPr>
              <a:t>普博生学分分配原则</a:t>
            </a:r>
          </a:p>
        </p:txBody>
      </p:sp>
      <p:sp>
        <p:nvSpPr>
          <p:cNvPr id="54288" name="AutoShape 16"/>
          <p:cNvSpPr>
            <a:spLocks noChangeArrowheads="1"/>
          </p:cNvSpPr>
          <p:nvPr/>
        </p:nvSpPr>
        <p:spPr bwMode="auto">
          <a:xfrm rot="5400000">
            <a:off x="7308057" y="764381"/>
            <a:ext cx="215900" cy="1655763"/>
          </a:xfrm>
          <a:prstGeom prst="rightArrow">
            <a:avLst>
              <a:gd name="adj1" fmla="val 62204"/>
              <a:gd name="adj2" fmla="val 49750"/>
            </a:avLst>
          </a:prstGeom>
          <a:solidFill>
            <a:srgbClr val="3F3FFF"/>
          </a:solidFill>
          <a:ln w="12700">
            <a:solidFill>
              <a:schemeClr val="tx1"/>
            </a:solidFill>
            <a:miter lim="800000"/>
            <a:headEnd/>
            <a:tailEnd/>
          </a:ln>
        </p:spPr>
        <p:txBody>
          <a:bodyPr lIns="90000" tIns="46800" rIns="90000" bIns="46800" anchor="ctr">
            <a:spAutoFit/>
          </a:bodyPr>
          <a:lstStyle/>
          <a:p>
            <a:endParaRPr lang="zh-CN" altLang="en-US">
              <a:latin typeface="Calibri" pitchFamily="34" charset="0"/>
            </a:endParaRPr>
          </a:p>
        </p:txBody>
      </p:sp>
      <p:sp>
        <p:nvSpPr>
          <p:cNvPr id="16" name="Rectangle 10"/>
          <p:cNvSpPr>
            <a:spLocks noChangeArrowheads="1"/>
          </p:cNvSpPr>
          <p:nvPr/>
        </p:nvSpPr>
        <p:spPr bwMode="auto">
          <a:xfrm>
            <a:off x="1403350" y="909638"/>
            <a:ext cx="1730375"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fontAlgn="auto">
              <a:spcBef>
                <a:spcPts val="0"/>
              </a:spcBef>
              <a:spcAft>
                <a:spcPts val="0"/>
              </a:spcAft>
              <a:defRPr/>
            </a:pPr>
            <a:r>
              <a:rPr lang="zh-CN" altLang="en-US" b="1" dirty="0">
                <a:solidFill>
                  <a:schemeClr val="bg1"/>
                </a:solidFill>
                <a:latin typeface="+mn-lt"/>
                <a:ea typeface="楷体_GB2312" pitchFamily="49" charset="-122"/>
              </a:rPr>
              <a:t>总学分要求</a:t>
            </a:r>
          </a:p>
        </p:txBody>
      </p:sp>
      <p:sp>
        <p:nvSpPr>
          <p:cNvPr id="17" name="Rectangle 10"/>
          <p:cNvSpPr>
            <a:spLocks noChangeArrowheads="1"/>
          </p:cNvSpPr>
          <p:nvPr/>
        </p:nvSpPr>
        <p:spPr bwMode="auto">
          <a:xfrm>
            <a:off x="3752850" y="909638"/>
            <a:ext cx="1908175"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fontAlgn="auto">
              <a:spcBef>
                <a:spcPts val="0"/>
              </a:spcBef>
              <a:spcAft>
                <a:spcPts val="0"/>
              </a:spcAft>
              <a:defRPr/>
            </a:pPr>
            <a:r>
              <a:rPr lang="zh-CN" altLang="en-US" b="1" dirty="0">
                <a:latin typeface="+mn-lt"/>
                <a:ea typeface="楷体_GB2312" pitchFamily="49" charset="-122"/>
              </a:rPr>
              <a:t>学分分配原则</a:t>
            </a:r>
          </a:p>
        </p:txBody>
      </p:sp>
      <p:sp>
        <p:nvSpPr>
          <p:cNvPr id="18" name="Rectangle 10"/>
          <p:cNvSpPr>
            <a:spLocks noChangeArrowheads="1"/>
          </p:cNvSpPr>
          <p:nvPr/>
        </p:nvSpPr>
        <p:spPr bwMode="auto">
          <a:xfrm>
            <a:off x="6357938" y="928688"/>
            <a:ext cx="1871662"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fontAlgn="auto">
              <a:spcBef>
                <a:spcPts val="0"/>
              </a:spcBef>
              <a:spcAft>
                <a:spcPts val="0"/>
              </a:spcAft>
              <a:defRPr/>
            </a:pPr>
            <a:r>
              <a:rPr lang="zh-CN" altLang="en-US" b="1" dirty="0">
                <a:solidFill>
                  <a:schemeClr val="bg1"/>
                </a:solidFill>
                <a:latin typeface="+mn-lt"/>
                <a:ea typeface="楷体_GB2312" pitchFamily="49" charset="-122"/>
              </a:rPr>
              <a:t>集中教学课程</a:t>
            </a:r>
          </a:p>
        </p:txBody>
      </p:sp>
      <p:sp>
        <p:nvSpPr>
          <p:cNvPr id="13401" name="Text Box 89"/>
          <p:cNvSpPr txBox="1">
            <a:spLocks noChangeArrowheads="1"/>
          </p:cNvSpPr>
          <p:nvPr/>
        </p:nvSpPr>
        <p:spPr bwMode="auto">
          <a:xfrm>
            <a:off x="3019425" y="2403475"/>
            <a:ext cx="1162050" cy="554038"/>
          </a:xfrm>
          <a:prstGeom prst="rect">
            <a:avLst/>
          </a:prstGeom>
          <a:solidFill>
            <a:schemeClr val="accent1"/>
          </a:solidFill>
          <a:ln w="19050" cmpd="thinThick" algn="ctr">
            <a:solidFill>
              <a:schemeClr val="accent1"/>
            </a:solidFill>
            <a:miter lim="800000"/>
            <a:headEnd/>
            <a:tailEnd/>
          </a:ln>
          <a:effectLst>
            <a:outerShdw dist="35921" dir="2700000" algn="ctr" rotWithShape="0">
              <a:schemeClr val="bg2"/>
            </a:outerShdw>
          </a:effectLst>
        </p:spPr>
        <p:txBody>
          <a:bodyPr wrap="none" lIns="0" tIns="0" rIns="0" bIns="0">
            <a:spAutoFit/>
          </a:bodyPr>
          <a:lstStyle/>
          <a:p>
            <a:pPr algn="ctr" fontAlgn="auto">
              <a:spcBef>
                <a:spcPts val="0"/>
              </a:spcBef>
              <a:spcAft>
                <a:spcPts val="0"/>
              </a:spcAft>
              <a:defRPr/>
            </a:pPr>
            <a:r>
              <a:rPr lang="zh-CN" altLang="en-US" b="1" dirty="0">
                <a:latin typeface="仿宋_GB2312" pitchFamily="49" charset="-122"/>
                <a:ea typeface="仿宋_GB2312" pitchFamily="49" charset="-122"/>
              </a:rPr>
              <a:t>普博总学分</a:t>
            </a:r>
          </a:p>
          <a:p>
            <a:pPr algn="ctr" fontAlgn="auto">
              <a:spcBef>
                <a:spcPts val="0"/>
              </a:spcBef>
              <a:spcAft>
                <a:spcPts val="0"/>
              </a:spcAft>
              <a:defRPr/>
            </a:pPr>
            <a:r>
              <a:rPr lang="en-US" altLang="zh-CN" b="1" dirty="0">
                <a:latin typeface="仿宋_GB2312" pitchFamily="49" charset="-122"/>
                <a:ea typeface="仿宋_GB2312" pitchFamily="49" charset="-122"/>
              </a:rPr>
              <a:t>≥12</a:t>
            </a:r>
            <a:r>
              <a:rPr lang="zh-CN" altLang="en-US" b="1" dirty="0">
                <a:latin typeface="仿宋_GB2312" pitchFamily="49" charset="-122"/>
                <a:ea typeface="仿宋_GB2312" pitchFamily="49" charset="-122"/>
              </a:rPr>
              <a:t>学分</a:t>
            </a:r>
          </a:p>
        </p:txBody>
      </p:sp>
      <p:sp>
        <p:nvSpPr>
          <p:cNvPr id="13402" name="Text Box 90"/>
          <p:cNvSpPr txBox="1">
            <a:spLocks noChangeArrowheads="1"/>
          </p:cNvSpPr>
          <p:nvPr/>
        </p:nvSpPr>
        <p:spPr bwMode="auto">
          <a:xfrm>
            <a:off x="1116013" y="3367088"/>
            <a:ext cx="939800" cy="568325"/>
          </a:xfrm>
          <a:prstGeom prst="rect">
            <a:avLst/>
          </a:prstGeom>
          <a:solidFill>
            <a:schemeClr val="accent1"/>
          </a:solidFill>
          <a:ln w="19050" cmpd="thinThick" algn="ctr">
            <a:solidFill>
              <a:schemeClr val="accent1"/>
            </a:solidFill>
            <a:miter lim="800000"/>
            <a:headEnd/>
            <a:tailEnd/>
          </a:ln>
          <a:effectLst>
            <a:outerShdw dist="35921" dir="2700000" algn="ctr" rotWithShape="0">
              <a:schemeClr val="bg2"/>
            </a:outerShdw>
          </a:effectLst>
        </p:spPr>
        <p:txBody>
          <a:bodyPr wrap="none" lIns="0" tIns="0" rIns="0" bIns="0">
            <a:spAutoFit/>
          </a:bodyPr>
          <a:lstStyle/>
          <a:p>
            <a:pPr fontAlgn="auto">
              <a:spcBef>
                <a:spcPts val="0"/>
              </a:spcBef>
              <a:spcAft>
                <a:spcPts val="0"/>
              </a:spcAft>
              <a:defRPr/>
            </a:pPr>
            <a:r>
              <a:rPr lang="zh-CN" altLang="en-US" b="1" dirty="0">
                <a:latin typeface="仿宋_GB2312" pitchFamily="49" charset="-122"/>
                <a:ea typeface="仿宋_GB2312" pitchFamily="49" charset="-122"/>
              </a:rPr>
              <a:t>必修环节</a:t>
            </a:r>
          </a:p>
          <a:p>
            <a:pPr fontAlgn="auto">
              <a:spcBef>
                <a:spcPts val="0"/>
              </a:spcBef>
              <a:spcAft>
                <a:spcPts val="0"/>
              </a:spcAft>
              <a:defRPr/>
            </a:pPr>
            <a:r>
              <a:rPr lang="en-US" altLang="zh-CN" b="1" dirty="0">
                <a:latin typeface="仿宋_GB2312" pitchFamily="49" charset="-122"/>
                <a:ea typeface="仿宋_GB2312" pitchFamily="49" charset="-122"/>
              </a:rPr>
              <a:t>≥5</a:t>
            </a:r>
            <a:r>
              <a:rPr lang="zh-CN" altLang="en-US" b="1" dirty="0">
                <a:latin typeface="仿宋_GB2312" pitchFamily="49" charset="-122"/>
                <a:ea typeface="仿宋_GB2312" pitchFamily="49" charset="-122"/>
              </a:rPr>
              <a:t>学分</a:t>
            </a:r>
          </a:p>
        </p:txBody>
      </p:sp>
      <p:sp>
        <p:nvSpPr>
          <p:cNvPr id="13403" name="Text Box 91"/>
          <p:cNvSpPr txBox="1">
            <a:spLocks noChangeArrowheads="1"/>
          </p:cNvSpPr>
          <p:nvPr/>
        </p:nvSpPr>
        <p:spPr bwMode="auto">
          <a:xfrm>
            <a:off x="5189538" y="3359150"/>
            <a:ext cx="1811337" cy="554038"/>
          </a:xfrm>
          <a:prstGeom prst="rect">
            <a:avLst/>
          </a:prstGeom>
          <a:solidFill>
            <a:srgbClr val="00CCFF"/>
          </a:solidFill>
          <a:ln w="19050" cmpd="thinThick" algn="ctr">
            <a:solidFill>
              <a:schemeClr val="accent1"/>
            </a:solidFill>
            <a:miter lim="800000"/>
            <a:headEnd/>
            <a:tailEnd/>
          </a:ln>
          <a:effectLst>
            <a:outerShdw dist="35921" dir="2700000" algn="ctr" rotWithShape="0">
              <a:schemeClr val="bg2"/>
            </a:outerShdw>
          </a:effectLst>
        </p:spPr>
        <p:txBody>
          <a:bodyPr lIns="0" tIns="0" rIns="0" bIns="0">
            <a:spAutoFit/>
          </a:bodyPr>
          <a:lstStyle/>
          <a:p>
            <a:pPr algn="ctr" fontAlgn="auto">
              <a:spcBef>
                <a:spcPts val="0"/>
              </a:spcBef>
              <a:spcAft>
                <a:spcPts val="0"/>
              </a:spcAft>
              <a:defRPr/>
            </a:pPr>
            <a:r>
              <a:rPr lang="zh-CN" altLang="en-US" b="1" dirty="0">
                <a:latin typeface="仿宋_GB2312" pitchFamily="49" charset="-122"/>
                <a:ea typeface="仿宋_GB2312" pitchFamily="49" charset="-122"/>
              </a:rPr>
              <a:t>课程学习</a:t>
            </a:r>
            <a:r>
              <a:rPr lang="en-US" altLang="zh-CN" b="1" dirty="0">
                <a:latin typeface="仿宋_GB2312" pitchFamily="49" charset="-122"/>
                <a:ea typeface="仿宋_GB2312" pitchFamily="49" charset="-122"/>
              </a:rPr>
              <a:t>≥7</a:t>
            </a:r>
            <a:r>
              <a:rPr lang="zh-CN" altLang="en-US" b="1" dirty="0">
                <a:latin typeface="仿宋_GB2312" pitchFamily="49" charset="-122"/>
                <a:ea typeface="仿宋_GB2312" pitchFamily="49" charset="-122"/>
              </a:rPr>
              <a:t>学分</a:t>
            </a:r>
            <a:endParaRPr lang="en-US" altLang="zh-CN" b="1" dirty="0">
              <a:latin typeface="仿宋_GB2312" pitchFamily="49" charset="-122"/>
              <a:ea typeface="仿宋_GB2312" pitchFamily="49" charset="-122"/>
            </a:endParaRPr>
          </a:p>
          <a:p>
            <a:pPr algn="ctr" fontAlgn="auto">
              <a:spcBef>
                <a:spcPts val="0"/>
              </a:spcBef>
              <a:spcAft>
                <a:spcPts val="0"/>
              </a:spcAft>
              <a:defRPr/>
            </a:pPr>
            <a:r>
              <a:rPr lang="zh-CN" altLang="en-US" b="1" dirty="0">
                <a:latin typeface="仿宋_GB2312" pitchFamily="49" charset="-122"/>
                <a:ea typeface="仿宋_GB2312" pitchFamily="49" charset="-122"/>
              </a:rPr>
              <a:t>全部为学位课</a:t>
            </a:r>
          </a:p>
        </p:txBody>
      </p:sp>
      <p:sp>
        <p:nvSpPr>
          <p:cNvPr id="13406" name="Text Box 94"/>
          <p:cNvSpPr txBox="1">
            <a:spLocks noChangeArrowheads="1"/>
          </p:cNvSpPr>
          <p:nvPr/>
        </p:nvSpPr>
        <p:spPr bwMode="auto">
          <a:xfrm>
            <a:off x="4143375" y="4572000"/>
            <a:ext cx="1169988" cy="568325"/>
          </a:xfrm>
          <a:prstGeom prst="rect">
            <a:avLst/>
          </a:prstGeom>
          <a:solidFill>
            <a:srgbClr val="00CCFF"/>
          </a:solidFill>
          <a:ln w="19050" cmpd="thinThick" algn="ctr">
            <a:solidFill>
              <a:schemeClr val="accent1"/>
            </a:solidFill>
            <a:miter lim="800000"/>
            <a:headEnd/>
            <a:tailEnd/>
          </a:ln>
          <a:effectLst>
            <a:outerShdw dist="35921" dir="2700000" algn="ctr" rotWithShape="0">
              <a:schemeClr val="bg2"/>
            </a:outerShdw>
          </a:effectLst>
        </p:spPr>
        <p:txBody>
          <a:bodyPr wrap="none" lIns="0" tIns="0" rIns="0" bIns="0">
            <a:spAutoFit/>
          </a:bodyPr>
          <a:lstStyle/>
          <a:p>
            <a:pPr fontAlgn="auto">
              <a:spcBef>
                <a:spcPts val="0"/>
              </a:spcBef>
              <a:spcAft>
                <a:spcPts val="0"/>
              </a:spcAft>
              <a:defRPr/>
            </a:pPr>
            <a:r>
              <a:rPr lang="zh-CN" altLang="en-US" b="1" dirty="0">
                <a:latin typeface="仿宋_GB2312" pitchFamily="49" charset="-122"/>
                <a:ea typeface="仿宋_GB2312" pitchFamily="49" charset="-122"/>
              </a:rPr>
              <a:t>公共学位课</a:t>
            </a:r>
          </a:p>
          <a:p>
            <a:pPr fontAlgn="auto">
              <a:spcBef>
                <a:spcPts val="0"/>
              </a:spcBef>
              <a:spcAft>
                <a:spcPts val="0"/>
              </a:spcAft>
              <a:defRPr/>
            </a:pP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3</a:t>
            </a:r>
            <a:r>
              <a:rPr lang="zh-CN" altLang="en-US" b="1" dirty="0">
                <a:latin typeface="仿宋_GB2312" pitchFamily="49" charset="-122"/>
                <a:ea typeface="仿宋_GB2312" pitchFamily="49" charset="-122"/>
              </a:rPr>
              <a:t>学分）</a:t>
            </a:r>
            <a:endParaRPr lang="en-US" altLang="zh-CN" b="1" dirty="0">
              <a:latin typeface="仿宋_GB2312" pitchFamily="49" charset="-122"/>
              <a:ea typeface="仿宋_GB2312" pitchFamily="49" charset="-122"/>
            </a:endParaRPr>
          </a:p>
        </p:txBody>
      </p:sp>
      <p:sp>
        <p:nvSpPr>
          <p:cNvPr id="13407" name="Text Box 95"/>
          <p:cNvSpPr txBox="1">
            <a:spLocks noChangeArrowheads="1"/>
          </p:cNvSpPr>
          <p:nvPr/>
        </p:nvSpPr>
        <p:spPr bwMode="auto">
          <a:xfrm>
            <a:off x="6572250" y="4572000"/>
            <a:ext cx="1169988" cy="568325"/>
          </a:xfrm>
          <a:prstGeom prst="rect">
            <a:avLst/>
          </a:prstGeom>
          <a:solidFill>
            <a:srgbClr val="00CCFF"/>
          </a:solidFill>
          <a:ln w="19050" cmpd="thinThick" algn="ctr">
            <a:solidFill>
              <a:schemeClr val="accent1"/>
            </a:solidFill>
            <a:miter lim="800000"/>
            <a:headEnd/>
            <a:tailEnd/>
          </a:ln>
          <a:effectLst>
            <a:outerShdw dist="35921" dir="2700000" algn="ctr" rotWithShape="0">
              <a:schemeClr val="bg2"/>
            </a:outerShdw>
          </a:effectLst>
        </p:spPr>
        <p:txBody>
          <a:bodyPr wrap="none" lIns="0" tIns="0" rIns="0" bIns="0">
            <a:spAutoFit/>
          </a:bodyPr>
          <a:lstStyle/>
          <a:p>
            <a:pPr algn="ctr" fontAlgn="auto">
              <a:spcBef>
                <a:spcPts val="0"/>
              </a:spcBef>
              <a:spcAft>
                <a:spcPts val="0"/>
              </a:spcAft>
              <a:defRPr/>
            </a:pPr>
            <a:r>
              <a:rPr lang="zh-CN" altLang="en-US" b="1" dirty="0">
                <a:latin typeface="仿宋_GB2312" pitchFamily="49" charset="-122"/>
                <a:ea typeface="仿宋_GB2312" pitchFamily="49" charset="-122"/>
              </a:rPr>
              <a:t>专业学位课</a:t>
            </a:r>
          </a:p>
          <a:p>
            <a:pPr algn="ctr" fontAlgn="auto">
              <a:spcBef>
                <a:spcPts val="0"/>
              </a:spcBef>
              <a:spcAft>
                <a:spcPts val="0"/>
              </a:spcAft>
              <a:defRPr/>
            </a:pPr>
            <a:r>
              <a:rPr lang="en-US" altLang="zh-CN" b="1" dirty="0">
                <a:latin typeface="仿宋_GB2312" pitchFamily="49" charset="-122"/>
                <a:ea typeface="仿宋_GB2312" pitchFamily="49" charset="-122"/>
              </a:rPr>
              <a:t>≥4</a:t>
            </a:r>
            <a:r>
              <a:rPr lang="zh-CN" altLang="en-US" b="1" dirty="0">
                <a:latin typeface="仿宋_GB2312" pitchFamily="49" charset="-122"/>
                <a:ea typeface="仿宋_GB2312" pitchFamily="49" charset="-122"/>
              </a:rPr>
              <a:t>学分</a:t>
            </a:r>
          </a:p>
        </p:txBody>
      </p:sp>
      <p:cxnSp>
        <p:nvCxnSpPr>
          <p:cNvPr id="13424" name="AutoShape 112"/>
          <p:cNvCxnSpPr>
            <a:cxnSpLocks noChangeShapeType="1"/>
          </p:cNvCxnSpPr>
          <p:nvPr/>
        </p:nvCxnSpPr>
        <p:spPr bwMode="auto">
          <a:xfrm rot="5400000">
            <a:off x="5191126" y="3738562"/>
            <a:ext cx="671512" cy="1052513"/>
          </a:xfrm>
          <a:prstGeom prst="bentConnector3">
            <a:avLst>
              <a:gd name="adj1" fmla="val 50000"/>
            </a:avLst>
          </a:prstGeom>
          <a:noFill/>
          <a:ln w="19050">
            <a:solidFill>
              <a:schemeClr val="accent1"/>
            </a:solidFill>
            <a:miter lim="800000"/>
            <a:headEnd/>
            <a:tailEnd/>
          </a:ln>
          <a:effectLst>
            <a:outerShdw dist="35921" dir="2700000" algn="ctr" rotWithShape="0">
              <a:schemeClr val="bg2"/>
            </a:outerShdw>
          </a:effectLst>
        </p:spPr>
      </p:cxnSp>
      <p:cxnSp>
        <p:nvCxnSpPr>
          <p:cNvPr id="13426" name="AutoShape 114"/>
          <p:cNvCxnSpPr>
            <a:cxnSpLocks noChangeShapeType="1"/>
          </p:cNvCxnSpPr>
          <p:nvPr/>
        </p:nvCxnSpPr>
        <p:spPr bwMode="auto">
          <a:xfrm rot="16200000" flipH="1">
            <a:off x="6264276" y="3736975"/>
            <a:ext cx="671512" cy="1055687"/>
          </a:xfrm>
          <a:prstGeom prst="bentConnector3">
            <a:avLst>
              <a:gd name="adj1" fmla="val 50000"/>
            </a:avLst>
          </a:prstGeom>
          <a:noFill/>
          <a:ln w="19050">
            <a:solidFill>
              <a:schemeClr val="accent1"/>
            </a:solidFill>
            <a:miter lim="800000"/>
            <a:headEnd/>
            <a:tailEnd/>
          </a:ln>
          <a:effectLst>
            <a:outerShdw dist="35921" dir="2700000" algn="ctr" rotWithShape="0">
              <a:schemeClr val="bg2"/>
            </a:outerShdw>
          </a:effectLst>
        </p:spPr>
      </p:cxnSp>
      <p:cxnSp>
        <p:nvCxnSpPr>
          <p:cNvPr id="13434" name="AutoShape 122"/>
          <p:cNvCxnSpPr>
            <a:cxnSpLocks noChangeShapeType="1"/>
            <a:stCxn id="13401" idx="2"/>
            <a:endCxn id="13402" idx="0"/>
          </p:cNvCxnSpPr>
          <p:nvPr/>
        </p:nvCxnSpPr>
        <p:spPr bwMode="auto">
          <a:xfrm rot="5400000">
            <a:off x="2388394" y="2155032"/>
            <a:ext cx="409575" cy="2014537"/>
          </a:xfrm>
          <a:prstGeom prst="bentConnector3">
            <a:avLst>
              <a:gd name="adj1" fmla="val 50000"/>
            </a:avLst>
          </a:prstGeom>
          <a:noFill/>
          <a:ln w="19050">
            <a:solidFill>
              <a:schemeClr val="accent1"/>
            </a:solidFill>
            <a:miter lim="800000"/>
            <a:headEnd/>
            <a:tailEnd/>
          </a:ln>
          <a:effectLst>
            <a:outerShdw dist="35921" dir="2700000" algn="ctr" rotWithShape="0">
              <a:schemeClr val="bg2"/>
            </a:outerShdw>
          </a:effectLst>
        </p:spPr>
      </p:cxnSp>
      <p:cxnSp>
        <p:nvCxnSpPr>
          <p:cNvPr id="13435" name="AutoShape 123"/>
          <p:cNvCxnSpPr>
            <a:cxnSpLocks noChangeShapeType="1"/>
            <a:stCxn id="13401" idx="2"/>
            <a:endCxn id="13403" idx="0"/>
          </p:cNvCxnSpPr>
          <p:nvPr/>
        </p:nvCxnSpPr>
        <p:spPr bwMode="auto">
          <a:xfrm rot="16200000" flipH="1">
            <a:off x="4646612" y="1909763"/>
            <a:ext cx="403225" cy="2495550"/>
          </a:xfrm>
          <a:prstGeom prst="bentConnector3">
            <a:avLst>
              <a:gd name="adj1" fmla="val 50000"/>
            </a:avLst>
          </a:prstGeom>
          <a:noFill/>
          <a:ln w="19050">
            <a:solidFill>
              <a:schemeClr val="accent1"/>
            </a:solidFill>
            <a:miter lim="800000"/>
            <a:headEnd/>
            <a:tailEnd/>
          </a:ln>
          <a:effectLst>
            <a:outerShdw dist="35921" dir="2700000" algn="ctr" rotWithShape="0">
              <a:schemeClr val="bg2"/>
            </a:outerShdw>
          </a:effectLst>
        </p:spPr>
      </p:cxnSp>
      <p:pic>
        <p:nvPicPr>
          <p:cNvPr id="8210" name="Picture 2" descr="1--科学院徽章"/>
          <p:cNvPicPr>
            <a:picLocks noChangeAspect="1" noChangeArrowheads="1"/>
          </p:cNvPicPr>
          <p:nvPr/>
        </p:nvPicPr>
        <p:blipFill>
          <a:blip r:embed="rId2" cstate="print"/>
          <a:srcRect/>
          <a:stretch>
            <a:fillRect/>
          </a:stretch>
        </p:blipFill>
        <p:spPr bwMode="auto">
          <a:xfrm>
            <a:off x="0" y="4763"/>
            <a:ext cx="1187450" cy="1025525"/>
          </a:xfrm>
          <a:prstGeom prst="rect">
            <a:avLst/>
          </a:prstGeom>
          <a:noFill/>
          <a:ln w="9525">
            <a:noFill/>
            <a:miter lim="800000"/>
            <a:headEnd/>
            <a:tailEnd/>
          </a:ln>
        </p:spPr>
      </p:pic>
      <p:sp>
        <p:nvSpPr>
          <p:cNvPr id="2" name="椭圆 1"/>
          <p:cNvSpPr/>
          <p:nvPr/>
        </p:nvSpPr>
        <p:spPr>
          <a:xfrm>
            <a:off x="1071538" y="4643446"/>
            <a:ext cx="2304256"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集中教学课程学习</a:t>
            </a: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仿宋_GB2312" pitchFamily="49" charset="-122"/>
                <a:ea typeface="仿宋_GB2312" pitchFamily="49" charset="-122"/>
              </a:rPr>
              <a:t>≥7</a:t>
            </a:r>
            <a:r>
              <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仿宋_GB2312" pitchFamily="49" charset="-122"/>
                <a:ea typeface="仿宋_GB2312" pitchFamily="49" charset="-122"/>
              </a:rPr>
              <a:t>学分</a:t>
            </a:r>
          </a:p>
        </p:txBody>
      </p:sp>
      <p:pic>
        <p:nvPicPr>
          <p:cNvPr id="8212" name="图片 1" descr="说明: http://www.ucas.ac.cn/images/b-logo.gif"/>
          <p:cNvPicPr>
            <a:picLocks noChangeAspect="1" noChangeArrowheads="1"/>
          </p:cNvPicPr>
          <p:nvPr/>
        </p:nvPicPr>
        <p:blipFill>
          <a:blip r:embed="rId3" cstate="print"/>
          <a:srcRect/>
          <a:stretch>
            <a:fillRect/>
          </a:stretch>
        </p:blipFill>
        <p:spPr bwMode="auto">
          <a:xfrm>
            <a:off x="7851775" y="6308725"/>
            <a:ext cx="1296988" cy="549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54288"/>
                                        </p:tgtEl>
                                        <p:attrNameLst>
                                          <p:attrName>style.visibility</p:attrName>
                                        </p:attrNameLst>
                                      </p:cBhvr>
                                      <p:to>
                                        <p:strVal val="visible"/>
                                      </p:to>
                                    </p:set>
                                    <p:anim calcmode="lin" valueType="num">
                                      <p:cBhvr>
                                        <p:cTn id="7" dur="500" fill="hold"/>
                                        <p:tgtEl>
                                          <p:spTgt spid="54288"/>
                                        </p:tgtEl>
                                        <p:attrNameLst>
                                          <p:attrName>ppt_x</p:attrName>
                                        </p:attrNameLst>
                                      </p:cBhvr>
                                      <p:tavLst>
                                        <p:tav tm="0">
                                          <p:val>
                                            <p:strVal val="#ppt_x"/>
                                          </p:val>
                                        </p:tav>
                                        <p:tav tm="100000">
                                          <p:val>
                                            <p:strVal val="#ppt_x"/>
                                          </p:val>
                                        </p:tav>
                                      </p:tavLst>
                                    </p:anim>
                                    <p:anim calcmode="lin" valueType="num">
                                      <p:cBhvr>
                                        <p:cTn id="8" dur="500" fill="hold"/>
                                        <p:tgtEl>
                                          <p:spTgt spid="54288"/>
                                        </p:tgtEl>
                                        <p:attrNameLst>
                                          <p:attrName>ppt_y</p:attrName>
                                        </p:attrNameLst>
                                      </p:cBhvr>
                                      <p:tavLst>
                                        <p:tav tm="0">
                                          <p:val>
                                            <p:strVal val="#ppt_y-#ppt_h/2"/>
                                          </p:val>
                                        </p:tav>
                                        <p:tav tm="100000">
                                          <p:val>
                                            <p:strVal val="#ppt_y"/>
                                          </p:val>
                                        </p:tav>
                                      </p:tavLst>
                                    </p:anim>
                                    <p:anim calcmode="lin" valueType="num">
                                      <p:cBhvr>
                                        <p:cTn id="9" dur="500" fill="hold"/>
                                        <p:tgtEl>
                                          <p:spTgt spid="54288"/>
                                        </p:tgtEl>
                                        <p:attrNameLst>
                                          <p:attrName>ppt_w</p:attrName>
                                        </p:attrNameLst>
                                      </p:cBhvr>
                                      <p:tavLst>
                                        <p:tav tm="0">
                                          <p:val>
                                            <p:strVal val="#ppt_w"/>
                                          </p:val>
                                        </p:tav>
                                        <p:tav tm="100000">
                                          <p:val>
                                            <p:strVal val="#ppt_w"/>
                                          </p:val>
                                        </p:tav>
                                      </p:tavLst>
                                    </p:anim>
                                    <p:anim calcmode="lin" valueType="num">
                                      <p:cBhvr>
                                        <p:cTn id="10" dur="500" fill="hold"/>
                                        <p:tgtEl>
                                          <p:spTgt spid="542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说明: http://www.ucas.ac.cn/images/b-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123728" y="1916832"/>
            <a:ext cx="5616624" cy="466725"/>
          </a:xfrm>
          <a:prstGeom prst="rect">
            <a:avLst/>
          </a:prstGeom>
          <a:solidFill>
            <a:schemeClr val="tx2">
              <a:lumMod val="60000"/>
              <a:lumOff val="40000"/>
            </a:schemeClr>
          </a:solidFill>
          <a:ln w="38100" cap="flat" cmpd="sng" algn="ctr">
            <a:solidFill>
              <a:schemeClr val="bg1"/>
            </a:solidFill>
            <a:prstDash val="solid"/>
          </a:ln>
        </p:spPr>
        <p:style>
          <a:lnRef idx="1">
            <a:schemeClr val="accent6"/>
          </a:lnRef>
          <a:fillRef idx="2">
            <a:schemeClr val="accent6"/>
          </a:fillRef>
          <a:effectRef idx="1">
            <a:schemeClr val="accent6"/>
          </a:effectRef>
          <a:fontRef idx="minor">
            <a:schemeClr val="dk1"/>
          </a:fontRef>
        </p:style>
        <p:txBody>
          <a:bodyPr vert="horz" wrap="none" lIns="504000" tIns="45720" rIns="91440" bIns="45720" rtlCol="0" anchor="ctr">
            <a:normAutofit/>
          </a:bodyPr>
          <a:lstStyle/>
          <a:p>
            <a:pPr>
              <a:spcBef>
                <a:spcPct val="20000"/>
              </a:spcBef>
              <a:defRPr/>
            </a:pPr>
            <a:r>
              <a:rPr lang="zh-CN" altLang="en-US" b="1" dirty="0">
                <a:solidFill>
                  <a:schemeClr val="bg1"/>
                </a:solidFill>
                <a:effectLst>
                  <a:outerShdw blurRad="38100" dist="38100" dir="2700000" algn="tl">
                    <a:srgbClr val="FFFFFF"/>
                  </a:outerShdw>
                </a:effectLst>
                <a:latin typeface="+mn-ea"/>
              </a:rPr>
              <a:t>三</a:t>
            </a:r>
            <a:r>
              <a:rPr lang="zh-CN" altLang="en-US" b="1" dirty="0" smtClean="0">
                <a:solidFill>
                  <a:schemeClr val="bg1"/>
                </a:solidFill>
                <a:effectLst>
                  <a:outerShdw blurRad="38100" dist="38100" dir="2700000" algn="tl">
                    <a:srgbClr val="FFFFFF"/>
                  </a:outerShdw>
                </a:effectLst>
                <a:latin typeface="+mn-ea"/>
              </a:rPr>
              <a:t>、选课说明</a:t>
            </a:r>
            <a:endParaRPr lang="zh-CN" altLang="en-US" b="1" dirty="0">
              <a:solidFill>
                <a:schemeClr val="bg1"/>
              </a:solidFill>
              <a:effectLst>
                <a:outerShdw blurRad="38100" dist="38100" dir="2700000" algn="tl">
                  <a:srgbClr val="FFFFFF"/>
                </a:outerShdw>
              </a:effectLst>
              <a:latin typeface="+mn-ea"/>
            </a:endParaRPr>
          </a:p>
        </p:txBody>
      </p:sp>
      <p:sp>
        <p:nvSpPr>
          <p:cNvPr id="9" name="矩形 8"/>
          <p:cNvSpPr/>
          <p:nvPr/>
        </p:nvSpPr>
        <p:spPr>
          <a:xfrm>
            <a:off x="2123728" y="2492896"/>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smtClean="0">
                <a:solidFill>
                  <a:srgbClr val="000000"/>
                </a:solidFill>
                <a:effectLst>
                  <a:outerShdw blurRad="38100" dist="38100" dir="2700000" algn="tl">
                    <a:srgbClr val="FFFFFF"/>
                  </a:outerShdw>
                </a:effectLst>
              </a:rPr>
              <a:t>四、选课及变更程序</a:t>
            </a:r>
            <a:endParaRPr lang="zh-CN" altLang="en-US" b="1" dirty="0">
              <a:solidFill>
                <a:srgbClr val="000000"/>
              </a:solidFill>
              <a:effectLst>
                <a:outerShdw blurRad="38100" dist="38100" dir="2700000" algn="tl">
                  <a:srgbClr val="FFFFFF"/>
                </a:outerShdw>
              </a:effectLst>
            </a:endParaRPr>
          </a:p>
        </p:txBody>
      </p:sp>
      <p:sp>
        <p:nvSpPr>
          <p:cNvPr id="10" name="矩形 9"/>
          <p:cNvSpPr/>
          <p:nvPr/>
        </p:nvSpPr>
        <p:spPr>
          <a:xfrm>
            <a:off x="2123728" y="3068960"/>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smtClean="0">
                <a:solidFill>
                  <a:srgbClr val="000000"/>
                </a:solidFill>
                <a:effectLst>
                  <a:outerShdw blurRad="38100" dist="38100" dir="2700000" algn="tl">
                    <a:srgbClr val="FFFFFF"/>
                  </a:outerShdw>
                </a:effectLst>
              </a:rPr>
              <a:t>五、课程评估</a:t>
            </a:r>
            <a:endParaRPr lang="zh-CN" altLang="en-US" b="1" dirty="0">
              <a:solidFill>
                <a:srgbClr val="000000"/>
              </a:solidFill>
              <a:effectLst>
                <a:outerShdw blurRad="38100" dist="38100" dir="2700000" algn="tl">
                  <a:srgbClr val="FFFFFF"/>
                </a:outerShdw>
              </a:effectLst>
            </a:endParaRPr>
          </a:p>
        </p:txBody>
      </p:sp>
      <p:sp>
        <p:nvSpPr>
          <p:cNvPr id="11" name="矩形 10"/>
          <p:cNvSpPr/>
          <p:nvPr/>
        </p:nvSpPr>
        <p:spPr>
          <a:xfrm>
            <a:off x="2123728" y="3645024"/>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a:solidFill>
                  <a:srgbClr val="000000"/>
                </a:solidFill>
                <a:effectLst>
                  <a:outerShdw blurRad="38100" dist="38100" dir="2700000" algn="tl">
                    <a:srgbClr val="FFFFFF"/>
                  </a:outerShdw>
                </a:effectLst>
              </a:rPr>
              <a:t>六</a:t>
            </a:r>
            <a:r>
              <a:rPr lang="zh-CN" altLang="en-US" sz="2000" b="1" dirty="0" smtClean="0">
                <a:solidFill>
                  <a:srgbClr val="000000"/>
                </a:solidFill>
                <a:effectLst>
                  <a:outerShdw blurRad="38100" dist="38100" dir="2700000" algn="tl">
                    <a:srgbClr val="FFFFFF"/>
                  </a:outerShdw>
                </a:effectLst>
              </a:rPr>
              <a:t>、课程考核</a:t>
            </a:r>
            <a:endParaRPr lang="zh-CN" altLang="en-US" b="1" dirty="0">
              <a:solidFill>
                <a:srgbClr val="000000"/>
              </a:solidFill>
              <a:effectLst>
                <a:outerShdw blurRad="38100" dist="38100" dir="2700000" algn="tl">
                  <a:srgbClr val="FFFFFF"/>
                </a:outerShdw>
              </a:effectLst>
            </a:endParaRPr>
          </a:p>
        </p:txBody>
      </p:sp>
      <p:sp>
        <p:nvSpPr>
          <p:cNvPr id="12" name="矩形 11"/>
          <p:cNvSpPr/>
          <p:nvPr/>
        </p:nvSpPr>
        <p:spPr>
          <a:xfrm>
            <a:off x="2123728" y="4221088"/>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七、跨学科课程兼修计划（</a:t>
            </a:r>
            <a:r>
              <a:rPr lang="en-US" altLang="zh-CN" sz="2000" b="1" dirty="0">
                <a:latin typeface="+mn-ea"/>
              </a:rPr>
              <a:t>Program-10</a:t>
            </a:r>
            <a:r>
              <a:rPr lang="zh-CN" altLang="en-US" sz="2000" b="1" dirty="0">
                <a:latin typeface="+mn-ea"/>
              </a:rPr>
              <a:t>） </a:t>
            </a:r>
          </a:p>
        </p:txBody>
      </p:sp>
      <p:sp>
        <p:nvSpPr>
          <p:cNvPr id="13" name="矩形 12"/>
          <p:cNvSpPr/>
          <p:nvPr/>
        </p:nvSpPr>
        <p:spPr>
          <a:xfrm>
            <a:off x="2123728" y="4797152"/>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smtClean="0">
                <a:latin typeface="+mn-ea"/>
              </a:rPr>
              <a:t>八、主要时间节点</a:t>
            </a:r>
            <a:endParaRPr lang="zh-CN" altLang="en-US" sz="2000" b="1" dirty="0">
              <a:latin typeface="+mn-ea"/>
            </a:endParaRPr>
          </a:p>
        </p:txBody>
      </p:sp>
      <p:sp>
        <p:nvSpPr>
          <p:cNvPr id="14" name="矩形 13"/>
          <p:cNvSpPr/>
          <p:nvPr/>
        </p:nvSpPr>
        <p:spPr>
          <a:xfrm>
            <a:off x="2123728" y="5373216"/>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九</a:t>
            </a:r>
            <a:r>
              <a:rPr lang="zh-CN" altLang="en-US" sz="2000" b="1" dirty="0" smtClean="0">
                <a:latin typeface="+mn-ea"/>
              </a:rPr>
              <a:t>、信息发布与咨询</a:t>
            </a:r>
            <a:endParaRPr lang="zh-CN" altLang="en-US" sz="2000" b="1" dirty="0">
              <a:latin typeface="+mn-ea"/>
            </a:endParaRPr>
          </a:p>
        </p:txBody>
      </p:sp>
      <p:sp>
        <p:nvSpPr>
          <p:cNvPr id="15" name="五边形 14"/>
          <p:cNvSpPr/>
          <p:nvPr/>
        </p:nvSpPr>
        <p:spPr bwMode="auto">
          <a:xfrm>
            <a:off x="1259632" y="1916832"/>
            <a:ext cx="839788" cy="401637"/>
          </a:xfrm>
          <a:prstGeom prst="homePlate">
            <a:avLst>
              <a:gd name="adj" fmla="val 110078"/>
            </a:avLst>
          </a:prstGeom>
          <a:solidFill>
            <a:schemeClr val="tx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l">
              <a:defRPr/>
            </a:pPr>
            <a:endParaRPr lang="zh-CN" altLang="en-US">
              <a:solidFill>
                <a:schemeClr val="tx1"/>
              </a:solidFill>
            </a:endParaRPr>
          </a:p>
        </p:txBody>
      </p:sp>
      <p:sp>
        <p:nvSpPr>
          <p:cNvPr id="17" name="内容占位符 6"/>
          <p:cNvSpPr txBox="1">
            <a:spLocks/>
          </p:cNvSpPr>
          <p:nvPr/>
        </p:nvSpPr>
        <p:spPr>
          <a:xfrm>
            <a:off x="2123728" y="1340768"/>
            <a:ext cx="5616624" cy="432048"/>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二、学分要求及课程简介 </a:t>
            </a:r>
          </a:p>
        </p:txBody>
      </p:sp>
      <p:sp>
        <p:nvSpPr>
          <p:cNvPr id="19" name="标题 5"/>
          <p:cNvSpPr txBox="1">
            <a:spLocks/>
          </p:cNvSpPr>
          <p:nvPr/>
        </p:nvSpPr>
        <p:spPr>
          <a:xfrm>
            <a:off x="2123728" y="692696"/>
            <a:ext cx="5616624" cy="504056"/>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smtClean="0">
                <a:solidFill>
                  <a:schemeClr val="tx1"/>
                </a:solidFill>
                <a:latin typeface="+mn-ea"/>
              </a:rPr>
              <a:t>一、基本情况 </a:t>
            </a:r>
            <a:endParaRPr lang="zh-CN" altLang="en-US" b="1" dirty="0">
              <a:solidFill>
                <a:schemeClr val="tx1"/>
              </a:solidFill>
              <a:latin typeface="+mn-ea"/>
            </a:endParaRPr>
          </a:p>
        </p:txBody>
      </p:sp>
    </p:spTree>
    <p:extLst>
      <p:ext uri="{BB962C8B-B14F-4D97-AF65-F5344CB8AC3E}">
        <p14:creationId xmlns:p14="http://schemas.microsoft.com/office/powerpoint/2010/main" val="33924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0625" y="242888"/>
            <a:ext cx="7258050" cy="1098550"/>
          </a:xfrm>
        </p:spPr>
        <p:txBody>
          <a:bodyPr rtlCol="0">
            <a:normAutofit/>
          </a:bodyPr>
          <a:lstStyle/>
          <a:p>
            <a:pPr algn="l" eaLnBrk="1" fontAlgn="auto" hangingPunct="1">
              <a:spcAft>
                <a:spcPts val="0"/>
              </a:spcAft>
              <a:defRPr/>
            </a:pPr>
            <a:r>
              <a:rPr lang="zh-CN" altLang="en-US" sz="2800" b="1" dirty="0" smtClean="0">
                <a:effectLst>
                  <a:outerShdw blurRad="38100" dist="38100" dir="2700000" algn="tl">
                    <a:srgbClr val="000000">
                      <a:alpha val="43137"/>
                    </a:srgbClr>
                  </a:outerShdw>
                </a:effectLst>
              </a:rPr>
              <a:t>三、选课说明</a:t>
            </a:r>
            <a:r>
              <a:rPr lang="en-US" altLang="zh-CN" sz="2800" b="1" dirty="0" smtClean="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每学期选课学分上下限</a:t>
            </a:r>
            <a:endParaRPr lang="zh-CN" altLang="en-US" sz="2800" b="1" dirty="0">
              <a:effectLst>
                <a:outerShdw blurRad="38100" dist="38100" dir="2700000" algn="tl">
                  <a:srgbClr val="000000">
                    <a:alpha val="43137"/>
                  </a:srgbClr>
                </a:outerShdw>
              </a:effectLst>
            </a:endParaRPr>
          </a:p>
        </p:txBody>
      </p:sp>
      <p:sp>
        <p:nvSpPr>
          <p:cNvPr id="17411" name="Rectangle 3"/>
          <p:cNvSpPr>
            <a:spLocks noChangeArrowheads="1"/>
          </p:cNvSpPr>
          <p:nvPr/>
        </p:nvSpPr>
        <p:spPr bwMode="auto">
          <a:xfrm>
            <a:off x="539750" y="1484313"/>
            <a:ext cx="8172450" cy="1662112"/>
          </a:xfrm>
          <a:prstGeom prst="rect">
            <a:avLst/>
          </a:prstGeom>
          <a:noFill/>
          <a:ln w="9525">
            <a:noFill/>
            <a:miter lim="800000"/>
            <a:headEnd/>
            <a:tailEnd/>
          </a:ln>
        </p:spPr>
        <p:txBody>
          <a:bodyPr>
            <a:spAutoFit/>
          </a:bodyPr>
          <a:lstStyle/>
          <a:p>
            <a:pPr fontAlgn="auto">
              <a:spcBef>
                <a:spcPts val="0"/>
              </a:spcBef>
              <a:spcAft>
                <a:spcPts val="0"/>
              </a:spcAft>
              <a:defRPr/>
            </a:pPr>
            <a:endParaRPr lang="zh-CN" altLang="en-US" b="1" dirty="0">
              <a:latin typeface="+mn-lt"/>
              <a:ea typeface="+mn-ea"/>
            </a:endParaRPr>
          </a:p>
          <a:p>
            <a:pPr fontAlgn="auto">
              <a:spcBef>
                <a:spcPts val="0"/>
              </a:spcBef>
              <a:spcAft>
                <a:spcPts val="0"/>
              </a:spcAft>
              <a:defRPr/>
            </a:pPr>
            <a:endParaRPr lang="en-US" altLang="zh-CN" sz="2800" b="1" dirty="0">
              <a:latin typeface="楷体_GB2312" pitchFamily="49" charset="-122"/>
              <a:ea typeface="楷体_GB2312" pitchFamily="49" charset="-122"/>
            </a:endParaRPr>
          </a:p>
          <a:p>
            <a:pPr fontAlgn="auto">
              <a:spcBef>
                <a:spcPts val="0"/>
              </a:spcBef>
              <a:spcAft>
                <a:spcPts val="0"/>
              </a:spcAft>
              <a:defRPr/>
            </a:pPr>
            <a:endParaRPr lang="en-US" altLang="zh-CN" sz="800" b="1" dirty="0">
              <a:latin typeface="楷体_GB2312" pitchFamily="49" charset="-122"/>
              <a:ea typeface="楷体_GB2312" pitchFamily="49" charset="-122"/>
            </a:endParaRPr>
          </a:p>
          <a:p>
            <a:pPr fontAlgn="auto">
              <a:spcBef>
                <a:spcPts val="0"/>
              </a:spcBef>
              <a:spcAft>
                <a:spcPts val="0"/>
              </a:spcAft>
              <a:defRPr/>
            </a:pPr>
            <a:r>
              <a:rPr lang="en-US" altLang="zh-CN" sz="2400" b="1" dirty="0">
                <a:latin typeface="+mn-lt"/>
                <a:ea typeface="楷体_GB2312" pitchFamily="49" charset="-122"/>
              </a:rPr>
              <a:t>    </a:t>
            </a:r>
            <a:endParaRPr lang="zh-CN" altLang="en-US" sz="2000" b="1" dirty="0">
              <a:latin typeface="楷体_GB2312" pitchFamily="49" charset="-122"/>
              <a:ea typeface="楷体_GB2312" pitchFamily="49" charset="-122"/>
            </a:endParaRPr>
          </a:p>
          <a:p>
            <a:pPr marL="457200" indent="-457200" fontAlgn="auto">
              <a:spcBef>
                <a:spcPts val="0"/>
              </a:spcBef>
              <a:spcAft>
                <a:spcPts val="0"/>
              </a:spcAft>
              <a:defRPr/>
            </a:pPr>
            <a:endParaRPr lang="en-US" altLang="zh-CN" sz="2000" b="1" dirty="0">
              <a:latin typeface="楷体_GB2312" pitchFamily="49" charset="-122"/>
              <a:ea typeface="楷体_GB2312" pitchFamily="49" charset="-122"/>
            </a:endParaRPr>
          </a:p>
        </p:txBody>
      </p:sp>
      <p:pic>
        <p:nvPicPr>
          <p:cNvPr id="11268" name="Picture 2" descr="1--科学院徽章"/>
          <p:cNvPicPr>
            <a:picLocks noChangeAspect="1" noChangeArrowheads="1"/>
          </p:cNvPicPr>
          <p:nvPr/>
        </p:nvPicPr>
        <p:blipFill>
          <a:blip r:embed="rId3" cstate="print"/>
          <a:srcRect/>
          <a:stretch>
            <a:fillRect/>
          </a:stretch>
        </p:blipFill>
        <p:spPr bwMode="auto">
          <a:xfrm>
            <a:off x="0" y="4763"/>
            <a:ext cx="1187450" cy="1025525"/>
          </a:xfrm>
          <a:prstGeom prst="rect">
            <a:avLst/>
          </a:prstGeom>
          <a:noFill/>
          <a:ln w="9525">
            <a:noFill/>
            <a:miter lim="800000"/>
            <a:headEnd/>
            <a:tailEnd/>
          </a:ln>
        </p:spPr>
      </p:pic>
      <p:pic>
        <p:nvPicPr>
          <p:cNvPr id="11269" name="图片 1" descr="说明: http://www.ucas.ac.cn/images/b-logo.gif"/>
          <p:cNvPicPr>
            <a:picLocks noChangeAspect="1" noChangeArrowheads="1"/>
          </p:cNvPicPr>
          <p:nvPr/>
        </p:nvPicPr>
        <p:blipFill>
          <a:blip r:embed="rId4" cstate="print"/>
          <a:srcRect/>
          <a:stretch>
            <a:fillRect/>
          </a:stretch>
        </p:blipFill>
        <p:spPr bwMode="auto">
          <a:xfrm>
            <a:off x="7851775" y="6308725"/>
            <a:ext cx="1296988" cy="549275"/>
          </a:xfrm>
          <a:prstGeom prst="rect">
            <a:avLst/>
          </a:prstGeom>
          <a:noFill/>
          <a:ln w="9525">
            <a:noFill/>
            <a:miter lim="800000"/>
            <a:headEnd/>
            <a:tailEnd/>
          </a:ln>
        </p:spPr>
      </p:pic>
      <p:graphicFrame>
        <p:nvGraphicFramePr>
          <p:cNvPr id="9" name="表格 8"/>
          <p:cNvGraphicFramePr>
            <a:graphicFrameLocks noGrp="1"/>
          </p:cNvGraphicFramePr>
          <p:nvPr>
            <p:extLst>
              <p:ext uri="{D42A27DB-BD31-4B8C-83A1-F6EECF244321}">
                <p14:modId xmlns:p14="http://schemas.microsoft.com/office/powerpoint/2010/main" val="3060054291"/>
              </p:ext>
            </p:extLst>
          </p:nvPr>
        </p:nvGraphicFramePr>
        <p:xfrm>
          <a:off x="785813" y="1771650"/>
          <a:ext cx="7746627" cy="1828800"/>
        </p:xfrm>
        <a:graphic>
          <a:graphicData uri="http://schemas.openxmlformats.org/drawingml/2006/table">
            <a:tbl>
              <a:tblPr firstRow="1" bandRow="1">
                <a:tableStyleId>{5C22544A-7EE6-4342-B048-85BDC9FD1C3A}</a:tableStyleId>
              </a:tblPr>
              <a:tblGrid>
                <a:gridCol w="2346027"/>
                <a:gridCol w="2376264"/>
                <a:gridCol w="3024336"/>
              </a:tblGrid>
              <a:tr h="370840">
                <a:tc>
                  <a:txBody>
                    <a:bodyPr/>
                    <a:lstStyle/>
                    <a:p>
                      <a:pPr algn="ctr"/>
                      <a:r>
                        <a:rPr lang="zh-CN" altLang="en-US" sz="2400" dirty="0" smtClean="0">
                          <a:latin typeface="华文楷体" pitchFamily="2" charset="-122"/>
                          <a:ea typeface="华文楷体" pitchFamily="2" charset="-122"/>
                        </a:rPr>
                        <a:t>学期</a:t>
                      </a:r>
                      <a:endParaRPr lang="zh-CN" altLang="en-US" sz="2400" dirty="0">
                        <a:latin typeface="华文楷体" pitchFamily="2" charset="-122"/>
                        <a:ea typeface="华文楷体" pitchFamily="2" charset="-122"/>
                      </a:endParaRPr>
                    </a:p>
                  </a:txBody>
                  <a:tcPr/>
                </a:tc>
                <a:tc>
                  <a:txBody>
                    <a:bodyPr/>
                    <a:lstStyle/>
                    <a:p>
                      <a:pPr algn="ctr"/>
                      <a:r>
                        <a:rPr lang="zh-CN" altLang="en-US" sz="2400" dirty="0" smtClean="0">
                          <a:latin typeface="华文楷体" pitchFamily="2" charset="-122"/>
                          <a:ea typeface="华文楷体" pitchFamily="2" charset="-122"/>
                        </a:rPr>
                        <a:t>选课学分要求</a:t>
                      </a:r>
                      <a:endParaRPr lang="zh-CN" altLang="en-US" sz="2400" dirty="0">
                        <a:latin typeface="华文楷体" pitchFamily="2" charset="-122"/>
                        <a:ea typeface="华文楷体" pitchFamily="2" charset="-122"/>
                      </a:endParaRPr>
                    </a:p>
                  </a:txBody>
                  <a:tcPr/>
                </a:tc>
                <a:tc>
                  <a:txBody>
                    <a:bodyPr/>
                    <a:lstStyle/>
                    <a:p>
                      <a:pPr algn="ctr"/>
                      <a:r>
                        <a:rPr lang="zh-CN" altLang="en-US" sz="2400" dirty="0" smtClean="0">
                          <a:latin typeface="华文楷体" pitchFamily="2" charset="-122"/>
                          <a:ea typeface="华文楷体" pitchFamily="2" charset="-122"/>
                        </a:rPr>
                        <a:t>备注</a:t>
                      </a:r>
                      <a:endParaRPr lang="zh-CN" altLang="en-US" sz="2400" dirty="0">
                        <a:latin typeface="华文楷体" pitchFamily="2" charset="-122"/>
                        <a:ea typeface="华文楷体" pitchFamily="2" charset="-122"/>
                      </a:endParaRPr>
                    </a:p>
                  </a:txBody>
                  <a:tcPr/>
                </a:tc>
              </a:tr>
              <a:tr h="370840">
                <a:tc>
                  <a:txBody>
                    <a:bodyPr/>
                    <a:lstStyle/>
                    <a:p>
                      <a:pPr algn="ctr"/>
                      <a:r>
                        <a:rPr lang="zh-CN" altLang="en-US" sz="2400" dirty="0" smtClean="0">
                          <a:latin typeface="华文楷体" pitchFamily="2" charset="-122"/>
                          <a:ea typeface="华文楷体" pitchFamily="2" charset="-122"/>
                        </a:rPr>
                        <a:t>秋季学期</a:t>
                      </a:r>
                      <a:endParaRPr lang="zh-CN" altLang="en-US" sz="2400" dirty="0">
                        <a:latin typeface="华文楷体" pitchFamily="2" charset="-122"/>
                        <a:ea typeface="华文楷体" pitchFamily="2" charset="-122"/>
                      </a:endParaRPr>
                    </a:p>
                  </a:txBody>
                  <a:tcPr/>
                </a:tc>
                <a:tc>
                  <a:txBody>
                    <a:bodyPr/>
                    <a:lstStyle/>
                    <a:p>
                      <a:pPr algn="ctr"/>
                      <a:r>
                        <a:rPr lang="zh-CN" altLang="en-US" sz="2400" dirty="0" smtClean="0">
                          <a:latin typeface="华文楷体" pitchFamily="2" charset="-122"/>
                          <a:ea typeface="华文楷体" pitchFamily="2" charset="-122"/>
                        </a:rPr>
                        <a:t>不低于</a:t>
                      </a:r>
                      <a:r>
                        <a:rPr lang="en-US" altLang="zh-CN" sz="2400" dirty="0" smtClean="0">
                          <a:latin typeface="华文楷体" pitchFamily="2" charset="-122"/>
                          <a:ea typeface="华文楷体" pitchFamily="2" charset="-122"/>
                        </a:rPr>
                        <a:t>10</a:t>
                      </a:r>
                      <a:r>
                        <a:rPr lang="zh-CN" altLang="en-US" sz="2400" dirty="0" smtClean="0">
                          <a:latin typeface="华文楷体" pitchFamily="2" charset="-122"/>
                          <a:ea typeface="华文楷体" pitchFamily="2" charset="-122"/>
                        </a:rPr>
                        <a:t>学分</a:t>
                      </a:r>
                      <a:endParaRPr lang="zh-CN" altLang="en-US" sz="2400" dirty="0">
                        <a:latin typeface="华文楷体" pitchFamily="2" charset="-122"/>
                        <a:ea typeface="华文楷体" pitchFamily="2" charset="-122"/>
                      </a:endParaRPr>
                    </a:p>
                  </a:txBody>
                  <a:tcPr/>
                </a:tc>
                <a:tc>
                  <a:txBody>
                    <a:bodyPr/>
                    <a:lstStyle/>
                    <a:p>
                      <a:pPr algn="ctr"/>
                      <a:r>
                        <a:rPr lang="zh-CN" altLang="en-US" sz="2400" dirty="0" smtClean="0">
                          <a:latin typeface="华文楷体" pitchFamily="2" charset="-122"/>
                          <a:ea typeface="华文楷体" pitchFamily="2" charset="-122"/>
                        </a:rPr>
                        <a:t>可含人文系列讲座</a:t>
                      </a:r>
                      <a:endParaRPr lang="zh-CN" altLang="en-US" sz="2400" dirty="0">
                        <a:latin typeface="华文楷体" pitchFamily="2" charset="-122"/>
                        <a:ea typeface="华文楷体" pitchFamily="2" charset="-122"/>
                      </a:endParaRPr>
                    </a:p>
                  </a:txBody>
                  <a:tcPr/>
                </a:tc>
              </a:tr>
              <a:tr h="370840">
                <a:tc>
                  <a:txBody>
                    <a:bodyPr/>
                    <a:lstStyle/>
                    <a:p>
                      <a:pPr algn="ctr"/>
                      <a:r>
                        <a:rPr lang="zh-CN" altLang="en-US" sz="2400" dirty="0" smtClean="0">
                          <a:latin typeface="华文楷体" pitchFamily="2" charset="-122"/>
                          <a:ea typeface="华文楷体" pitchFamily="2" charset="-122"/>
                        </a:rPr>
                        <a:t>春季学期</a:t>
                      </a:r>
                      <a:endParaRPr lang="zh-CN" altLang="en-US" sz="2400" dirty="0">
                        <a:latin typeface="华文楷体" pitchFamily="2" charset="-122"/>
                        <a:ea typeface="华文楷体" pitchFamily="2" charset="-122"/>
                      </a:endParaRPr>
                    </a:p>
                  </a:txBody>
                  <a:tcPr/>
                </a:tc>
                <a:tc>
                  <a:txBody>
                    <a:bodyPr/>
                    <a:lstStyle/>
                    <a:p>
                      <a:pPr algn="ctr"/>
                      <a:r>
                        <a:rPr lang="zh-CN" altLang="en-US" sz="2400" dirty="0" smtClean="0">
                          <a:latin typeface="华文楷体" pitchFamily="2" charset="-122"/>
                          <a:ea typeface="华文楷体" pitchFamily="2" charset="-122"/>
                        </a:rPr>
                        <a:t>不低于</a:t>
                      </a:r>
                      <a:r>
                        <a:rPr lang="en-US" altLang="zh-CN" sz="2400" dirty="0" smtClean="0">
                          <a:latin typeface="华文楷体" pitchFamily="2" charset="-122"/>
                          <a:ea typeface="华文楷体" pitchFamily="2" charset="-122"/>
                        </a:rPr>
                        <a:t>10</a:t>
                      </a:r>
                      <a:r>
                        <a:rPr lang="zh-CN" altLang="en-US" sz="2400" dirty="0" smtClean="0">
                          <a:latin typeface="华文楷体" pitchFamily="2" charset="-122"/>
                          <a:ea typeface="华文楷体" pitchFamily="2" charset="-122"/>
                        </a:rPr>
                        <a:t>学分</a:t>
                      </a:r>
                      <a:endParaRPr lang="zh-CN" altLang="en-US" sz="2400" dirty="0">
                        <a:latin typeface="华文楷体" pitchFamily="2" charset="-122"/>
                        <a:ea typeface="华文楷体"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华文楷体" pitchFamily="2" charset="-122"/>
                          <a:ea typeface="华文楷体" pitchFamily="2" charset="-122"/>
                        </a:rPr>
                        <a:t>可含人文系列讲座</a:t>
                      </a:r>
                    </a:p>
                  </a:txBody>
                  <a:tcPr/>
                </a:tc>
              </a:tr>
              <a:tr h="370840">
                <a:tc>
                  <a:txBody>
                    <a:bodyPr/>
                    <a:lstStyle/>
                    <a:p>
                      <a:pPr algn="ctr"/>
                      <a:r>
                        <a:rPr lang="zh-CN" altLang="en-US" sz="2400" dirty="0" smtClean="0">
                          <a:latin typeface="华文楷体" pitchFamily="2" charset="-122"/>
                          <a:ea typeface="华文楷体" pitchFamily="2" charset="-122"/>
                        </a:rPr>
                        <a:t>夏季学期</a:t>
                      </a:r>
                      <a:endParaRPr lang="zh-CN" altLang="en-US" sz="2400" dirty="0">
                        <a:latin typeface="华文楷体" pitchFamily="2" charset="-122"/>
                        <a:ea typeface="华文楷体" pitchFamily="2" charset="-122"/>
                      </a:endParaRPr>
                    </a:p>
                  </a:txBody>
                  <a:tcPr/>
                </a:tc>
                <a:tc>
                  <a:txBody>
                    <a:bodyPr/>
                    <a:lstStyle/>
                    <a:p>
                      <a:pPr algn="ctr"/>
                      <a:r>
                        <a:rPr lang="zh-CN" altLang="en-US" sz="2400" dirty="0" smtClean="0">
                          <a:latin typeface="华文楷体" pitchFamily="2" charset="-122"/>
                          <a:ea typeface="华文楷体" pitchFamily="2" charset="-122"/>
                        </a:rPr>
                        <a:t>不低于</a:t>
                      </a:r>
                      <a:r>
                        <a:rPr lang="en-US" altLang="zh-CN" sz="2400" dirty="0" smtClean="0">
                          <a:latin typeface="华文楷体" pitchFamily="2" charset="-122"/>
                          <a:ea typeface="华文楷体" pitchFamily="2" charset="-122"/>
                        </a:rPr>
                        <a:t>2</a:t>
                      </a:r>
                      <a:r>
                        <a:rPr lang="zh-CN" altLang="en-US" sz="2400" dirty="0" smtClean="0">
                          <a:latin typeface="华文楷体" pitchFamily="2" charset="-122"/>
                          <a:ea typeface="华文楷体" pitchFamily="2" charset="-122"/>
                        </a:rPr>
                        <a:t>学分</a:t>
                      </a:r>
                      <a:endParaRPr lang="zh-CN" altLang="en-US" sz="2400" dirty="0">
                        <a:latin typeface="华文楷体" pitchFamily="2" charset="-122"/>
                        <a:ea typeface="华文楷体" pitchFamily="2" charset="-122"/>
                      </a:endParaRPr>
                    </a:p>
                  </a:txBody>
                  <a:tcPr/>
                </a:tc>
                <a:tc>
                  <a:txBody>
                    <a:bodyPr/>
                    <a:lstStyle/>
                    <a:p>
                      <a:pPr algn="ctr"/>
                      <a:r>
                        <a:rPr lang="zh-CN" altLang="en-US" sz="2400" dirty="0" smtClean="0">
                          <a:latin typeface="华文楷体" pitchFamily="2" charset="-122"/>
                          <a:ea typeface="华文楷体" pitchFamily="2" charset="-122"/>
                        </a:rPr>
                        <a:t>一般只开设非学位课</a:t>
                      </a:r>
                      <a:endParaRPr lang="zh-CN" altLang="en-US" sz="2400" dirty="0">
                        <a:latin typeface="华文楷体" pitchFamily="2" charset="-122"/>
                        <a:ea typeface="华文楷体" pitchFamily="2" charset="-122"/>
                      </a:endParaRPr>
                    </a:p>
                  </a:txBody>
                  <a:tcPr/>
                </a:tc>
              </a:tr>
            </a:tbl>
          </a:graphicData>
        </a:graphic>
      </p:graphicFrame>
      <p:sp>
        <p:nvSpPr>
          <p:cNvPr id="10" name="泪滴形 9"/>
          <p:cNvSpPr/>
          <p:nvPr/>
        </p:nvSpPr>
        <p:spPr>
          <a:xfrm>
            <a:off x="785813" y="4357688"/>
            <a:ext cx="5643562" cy="1214437"/>
          </a:xfrm>
          <a:prstGeom prst="teardrop">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zh-CN" altLang="en-US" sz="2000" dirty="0">
                <a:latin typeface="华文楷体" pitchFamily="2" charset="-122"/>
                <a:ea typeface="华文楷体" pitchFamily="2" charset="-122"/>
              </a:rPr>
              <a:t>请根据自身情况，合理分配每学期的选课学分，避免出现选课过多，课程不及格情况出现。</a:t>
            </a:r>
          </a:p>
        </p:txBody>
      </p:sp>
      <p:pic>
        <p:nvPicPr>
          <p:cNvPr id="11" name="图片 10" descr="KUQI.gif"/>
          <p:cNvPicPr>
            <a:picLocks noChangeAspect="1"/>
          </p:cNvPicPr>
          <p:nvPr/>
        </p:nvPicPr>
        <p:blipFill>
          <a:blip r:embed="rId5" cstate="print"/>
          <a:srcRect/>
          <a:stretch>
            <a:fillRect/>
          </a:stretch>
        </p:blipFill>
        <p:spPr bwMode="auto">
          <a:xfrm>
            <a:off x="6929438" y="3929063"/>
            <a:ext cx="1905000" cy="1905000"/>
          </a:xfrm>
          <a:prstGeom prst="rect">
            <a:avLst/>
          </a:prstGeom>
          <a:noFill/>
          <a:ln w="9525">
            <a:noFill/>
            <a:miter lim="800000"/>
            <a:headEnd/>
            <a:tailEnd/>
          </a:ln>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0625" y="242888"/>
            <a:ext cx="7258050" cy="1098550"/>
          </a:xfrm>
        </p:spPr>
        <p:txBody>
          <a:bodyPr rtlCol="0">
            <a:normAutofit/>
          </a:bodyPr>
          <a:lstStyle/>
          <a:p>
            <a:pPr algn="l" eaLnBrk="1" fontAlgn="auto" hangingPunct="1">
              <a:spcAft>
                <a:spcPts val="0"/>
              </a:spcAft>
              <a:defRPr/>
            </a:pPr>
            <a:r>
              <a:rPr lang="zh-CN" altLang="en-US" sz="2800" b="1" dirty="0" smtClean="0">
                <a:effectLst>
                  <a:outerShdw blurRad="38100" dist="38100" dir="2700000" algn="tl">
                    <a:srgbClr val="000000">
                      <a:alpha val="43137"/>
                    </a:srgbClr>
                  </a:outerShdw>
                </a:effectLst>
              </a:rPr>
              <a:t>三、选课说明</a:t>
            </a:r>
            <a:r>
              <a:rPr lang="en-US" altLang="zh-CN" sz="2800" b="1" dirty="0" smtClean="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专业课</a:t>
            </a:r>
            <a:endParaRPr lang="zh-CN" altLang="en-US" sz="2800" b="1" dirty="0">
              <a:effectLst>
                <a:outerShdw blurRad="38100" dist="38100" dir="2700000" algn="tl">
                  <a:srgbClr val="000000">
                    <a:alpha val="43137"/>
                  </a:srgbClr>
                </a:outerShdw>
              </a:effectLst>
            </a:endParaRPr>
          </a:p>
        </p:txBody>
      </p:sp>
      <p:sp>
        <p:nvSpPr>
          <p:cNvPr id="17411" name="Rectangle 3"/>
          <p:cNvSpPr>
            <a:spLocks noChangeArrowheads="1"/>
          </p:cNvSpPr>
          <p:nvPr/>
        </p:nvSpPr>
        <p:spPr bwMode="auto">
          <a:xfrm>
            <a:off x="539750" y="1484313"/>
            <a:ext cx="8172450" cy="1662112"/>
          </a:xfrm>
          <a:prstGeom prst="rect">
            <a:avLst/>
          </a:prstGeom>
          <a:noFill/>
          <a:ln w="9525">
            <a:noFill/>
            <a:miter lim="800000"/>
            <a:headEnd/>
            <a:tailEnd/>
          </a:ln>
        </p:spPr>
        <p:txBody>
          <a:bodyPr>
            <a:spAutoFit/>
          </a:bodyPr>
          <a:lstStyle/>
          <a:p>
            <a:pPr fontAlgn="auto">
              <a:spcBef>
                <a:spcPts val="0"/>
              </a:spcBef>
              <a:spcAft>
                <a:spcPts val="0"/>
              </a:spcAft>
              <a:defRPr/>
            </a:pPr>
            <a:endParaRPr lang="zh-CN" altLang="en-US" b="1" dirty="0">
              <a:latin typeface="+mn-lt"/>
              <a:ea typeface="+mn-ea"/>
            </a:endParaRPr>
          </a:p>
          <a:p>
            <a:pPr fontAlgn="auto">
              <a:spcBef>
                <a:spcPts val="0"/>
              </a:spcBef>
              <a:spcAft>
                <a:spcPts val="0"/>
              </a:spcAft>
              <a:defRPr/>
            </a:pPr>
            <a:endParaRPr lang="en-US" altLang="zh-CN" sz="2800" b="1" dirty="0">
              <a:latin typeface="楷体_GB2312" pitchFamily="49" charset="-122"/>
              <a:ea typeface="楷体_GB2312" pitchFamily="49" charset="-122"/>
            </a:endParaRPr>
          </a:p>
          <a:p>
            <a:pPr fontAlgn="auto">
              <a:spcBef>
                <a:spcPts val="0"/>
              </a:spcBef>
              <a:spcAft>
                <a:spcPts val="0"/>
              </a:spcAft>
              <a:defRPr/>
            </a:pPr>
            <a:endParaRPr lang="en-US" altLang="zh-CN" sz="800" b="1" dirty="0">
              <a:latin typeface="楷体_GB2312" pitchFamily="49" charset="-122"/>
              <a:ea typeface="楷体_GB2312" pitchFamily="49" charset="-122"/>
            </a:endParaRPr>
          </a:p>
          <a:p>
            <a:pPr fontAlgn="auto">
              <a:spcBef>
                <a:spcPts val="0"/>
              </a:spcBef>
              <a:spcAft>
                <a:spcPts val="0"/>
              </a:spcAft>
              <a:defRPr/>
            </a:pPr>
            <a:r>
              <a:rPr lang="en-US" altLang="zh-CN" sz="2400" b="1" dirty="0">
                <a:latin typeface="+mn-lt"/>
                <a:ea typeface="楷体_GB2312" pitchFamily="49" charset="-122"/>
              </a:rPr>
              <a:t>    </a:t>
            </a:r>
            <a:endParaRPr lang="zh-CN" altLang="en-US" sz="2000" b="1" dirty="0">
              <a:latin typeface="楷体_GB2312" pitchFamily="49" charset="-122"/>
              <a:ea typeface="楷体_GB2312" pitchFamily="49" charset="-122"/>
            </a:endParaRPr>
          </a:p>
          <a:p>
            <a:pPr marL="457200" indent="-457200" fontAlgn="auto">
              <a:spcBef>
                <a:spcPts val="0"/>
              </a:spcBef>
              <a:spcAft>
                <a:spcPts val="0"/>
              </a:spcAft>
              <a:defRPr/>
            </a:pPr>
            <a:endParaRPr lang="en-US" altLang="zh-CN" sz="2000" b="1" dirty="0">
              <a:latin typeface="楷体_GB2312" pitchFamily="49" charset="-122"/>
              <a:ea typeface="楷体_GB2312" pitchFamily="49" charset="-122"/>
            </a:endParaRPr>
          </a:p>
        </p:txBody>
      </p:sp>
      <p:pic>
        <p:nvPicPr>
          <p:cNvPr id="12292" name="Picture 2" descr="1--科学院徽章"/>
          <p:cNvPicPr>
            <a:picLocks noChangeAspect="1" noChangeArrowheads="1"/>
          </p:cNvPicPr>
          <p:nvPr/>
        </p:nvPicPr>
        <p:blipFill>
          <a:blip r:embed="rId3" cstate="print"/>
          <a:srcRect/>
          <a:stretch>
            <a:fillRect/>
          </a:stretch>
        </p:blipFill>
        <p:spPr bwMode="auto">
          <a:xfrm>
            <a:off x="0" y="4763"/>
            <a:ext cx="1187450" cy="1025525"/>
          </a:xfrm>
          <a:prstGeom prst="rect">
            <a:avLst/>
          </a:prstGeom>
          <a:noFill/>
          <a:ln w="9525">
            <a:noFill/>
            <a:miter lim="800000"/>
            <a:headEnd/>
            <a:tailEnd/>
          </a:ln>
        </p:spPr>
      </p:pic>
      <p:pic>
        <p:nvPicPr>
          <p:cNvPr id="12293" name="图片 1" descr="说明: http://www.ucas.ac.cn/images/b-logo.gif"/>
          <p:cNvPicPr>
            <a:picLocks noChangeAspect="1" noChangeArrowheads="1"/>
          </p:cNvPicPr>
          <p:nvPr/>
        </p:nvPicPr>
        <p:blipFill>
          <a:blip r:embed="rId4" cstate="print"/>
          <a:srcRect/>
          <a:stretch>
            <a:fillRect/>
          </a:stretch>
        </p:blipFill>
        <p:spPr bwMode="auto">
          <a:xfrm>
            <a:off x="7851775" y="6308725"/>
            <a:ext cx="1296988" cy="549275"/>
          </a:xfrm>
          <a:prstGeom prst="rect">
            <a:avLst/>
          </a:prstGeom>
          <a:noFill/>
          <a:ln w="9525">
            <a:noFill/>
            <a:miter lim="800000"/>
            <a:headEnd/>
            <a:tailEnd/>
          </a:ln>
        </p:spPr>
      </p:pic>
      <p:sp>
        <p:nvSpPr>
          <p:cNvPr id="12294" name="TextBox 5"/>
          <p:cNvSpPr txBox="1">
            <a:spLocks noChangeArrowheads="1"/>
          </p:cNvSpPr>
          <p:nvPr/>
        </p:nvSpPr>
        <p:spPr bwMode="auto">
          <a:xfrm>
            <a:off x="2000250" y="2071688"/>
            <a:ext cx="184150" cy="369887"/>
          </a:xfrm>
          <a:prstGeom prst="rect">
            <a:avLst/>
          </a:prstGeom>
          <a:noFill/>
          <a:ln w="9525">
            <a:noFill/>
            <a:miter lim="800000"/>
            <a:headEnd/>
            <a:tailEnd/>
          </a:ln>
        </p:spPr>
        <p:txBody>
          <a:bodyPr wrap="none">
            <a:spAutoFit/>
          </a:bodyPr>
          <a:lstStyle/>
          <a:p>
            <a:endParaRPr lang="zh-CN" altLang="en-US"/>
          </a:p>
        </p:txBody>
      </p:sp>
      <p:graphicFrame>
        <p:nvGraphicFramePr>
          <p:cNvPr id="7" name="表格 6"/>
          <p:cNvGraphicFramePr>
            <a:graphicFrameLocks noGrp="1"/>
          </p:cNvGraphicFramePr>
          <p:nvPr/>
        </p:nvGraphicFramePr>
        <p:xfrm>
          <a:off x="928688" y="1397000"/>
          <a:ext cx="7215236" cy="4318020"/>
        </p:xfrm>
        <a:graphic>
          <a:graphicData uri="http://schemas.openxmlformats.org/drawingml/2006/table">
            <a:tbl>
              <a:tblPr firstRow="1" bandRow="1">
                <a:tableStyleId>{5C22544A-7EE6-4342-B048-85BDC9FD1C3A}</a:tableStyleId>
              </a:tblPr>
              <a:tblGrid>
                <a:gridCol w="2571767"/>
                <a:gridCol w="2643206"/>
                <a:gridCol w="2000263"/>
              </a:tblGrid>
              <a:tr h="479780">
                <a:tc>
                  <a:txBody>
                    <a:bodyPr/>
                    <a:lstStyle/>
                    <a:p>
                      <a:pPr algn="ctr"/>
                      <a:r>
                        <a:rPr lang="zh-CN" altLang="en-US" dirty="0" smtClean="0">
                          <a:latin typeface="华文楷体" pitchFamily="2" charset="-122"/>
                          <a:ea typeface="华文楷体" pitchFamily="2" charset="-122"/>
                        </a:rPr>
                        <a:t>专业课类型</a:t>
                      </a:r>
                      <a:endParaRPr lang="zh-CN" altLang="en-US" dirty="0">
                        <a:latin typeface="华文楷体" pitchFamily="2" charset="-122"/>
                        <a:ea typeface="华文楷体"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itchFamily="2" charset="-122"/>
                          <a:ea typeface="华文楷体" pitchFamily="2" charset="-122"/>
                        </a:rPr>
                        <a:t>开课学期</a:t>
                      </a:r>
                      <a:endParaRPr lang="zh-CN" altLang="en-US" dirty="0">
                        <a:latin typeface="华文楷体" pitchFamily="2" charset="-122"/>
                        <a:ea typeface="华文楷体" pitchFamily="2" charset="-122"/>
                      </a:endParaRPr>
                    </a:p>
                  </a:txBody>
                  <a:tcPr/>
                </a:tc>
                <a:tc>
                  <a:txBody>
                    <a:bodyPr/>
                    <a:lstStyle/>
                    <a:p>
                      <a:pPr algn="ctr"/>
                      <a:r>
                        <a:rPr lang="zh-CN" altLang="en-US" dirty="0" smtClean="0">
                          <a:latin typeface="华文楷体" pitchFamily="2" charset="-122"/>
                          <a:ea typeface="华文楷体" pitchFamily="2" charset="-122"/>
                        </a:rPr>
                        <a:t>备注</a:t>
                      </a:r>
                      <a:endParaRPr lang="zh-CN" altLang="en-US" dirty="0">
                        <a:latin typeface="华文楷体" pitchFamily="2" charset="-122"/>
                        <a:ea typeface="华文楷体" pitchFamily="2" charset="-122"/>
                      </a:endParaRPr>
                    </a:p>
                  </a:txBody>
                  <a:tcPr/>
                </a:tc>
              </a:tr>
              <a:tr h="479780">
                <a:tc>
                  <a:txBody>
                    <a:bodyPr/>
                    <a:lstStyle/>
                    <a:p>
                      <a:pPr algn="ctr"/>
                      <a:r>
                        <a:rPr lang="zh-CN" altLang="en-US" dirty="0" smtClean="0">
                          <a:latin typeface="华文楷体" pitchFamily="2" charset="-122"/>
                          <a:ea typeface="华文楷体" pitchFamily="2" charset="-122"/>
                        </a:rPr>
                        <a:t>一级学科核心课</a:t>
                      </a:r>
                      <a:endParaRPr lang="zh-CN" altLang="en-US" dirty="0">
                        <a:latin typeface="华文楷体" pitchFamily="2" charset="-122"/>
                        <a:ea typeface="华文楷体" pitchFamily="2" charset="-122"/>
                      </a:endParaRPr>
                    </a:p>
                  </a:txBody>
                  <a:tcPr anchor="ctr">
                    <a:solidFill>
                      <a:schemeClr val="accent3">
                        <a:lumMod val="40000"/>
                        <a:lumOff val="60000"/>
                      </a:schemeClr>
                    </a:solidFill>
                  </a:tcPr>
                </a:tc>
                <a:tc rowSpan="6">
                  <a:txBody>
                    <a:bodyPr/>
                    <a:lstStyle/>
                    <a:p>
                      <a:pPr algn="ctr"/>
                      <a:r>
                        <a:rPr lang="zh-CN" altLang="en-US" dirty="0" smtClean="0">
                          <a:latin typeface="华文楷体" pitchFamily="2" charset="-122"/>
                          <a:ea typeface="华文楷体" pitchFamily="2" charset="-122"/>
                        </a:rPr>
                        <a:t>秋季和春季学期开设</a:t>
                      </a:r>
                      <a:endParaRPr lang="zh-CN" altLang="en-US" dirty="0">
                        <a:latin typeface="华文楷体" pitchFamily="2" charset="-122"/>
                        <a:ea typeface="华文楷体" pitchFamily="2" charset="-122"/>
                      </a:endParaRPr>
                    </a:p>
                  </a:txBody>
                  <a:tcPr anchor="ctr">
                    <a:solidFill>
                      <a:schemeClr val="accent3">
                        <a:lumMod val="40000"/>
                        <a:lumOff val="60000"/>
                      </a:schemeClr>
                    </a:solidFill>
                  </a:tcPr>
                </a:tc>
                <a:tc rowSpan="6">
                  <a:txBody>
                    <a:bodyPr/>
                    <a:lstStyle/>
                    <a:p>
                      <a:pPr algn="ctr"/>
                      <a:r>
                        <a:rPr lang="zh-CN" altLang="en-US" dirty="0" smtClean="0">
                          <a:latin typeface="华文楷体" pitchFamily="2" charset="-122"/>
                          <a:ea typeface="华文楷体" pitchFamily="2" charset="-122"/>
                        </a:rPr>
                        <a:t>可作为学位课或非学位课修读。</a:t>
                      </a:r>
                      <a:endParaRPr lang="zh-CN" altLang="en-US" dirty="0">
                        <a:latin typeface="华文楷体" pitchFamily="2" charset="-122"/>
                        <a:ea typeface="华文楷体" pitchFamily="2" charset="-122"/>
                      </a:endParaRPr>
                    </a:p>
                  </a:txBody>
                  <a:tcPr anchor="ctr">
                    <a:solidFill>
                      <a:schemeClr val="accent3">
                        <a:lumMod val="40000"/>
                        <a:lumOff val="60000"/>
                      </a:schemeClr>
                    </a:solidFill>
                  </a:tcPr>
                </a:tc>
              </a:tr>
              <a:tr h="479780">
                <a:tc>
                  <a:txBody>
                    <a:bodyPr/>
                    <a:lstStyle/>
                    <a:p>
                      <a:pPr algn="ctr"/>
                      <a:r>
                        <a:rPr lang="zh-CN" altLang="en-US" dirty="0" smtClean="0">
                          <a:latin typeface="华文楷体" pitchFamily="2" charset="-122"/>
                          <a:ea typeface="华文楷体" pitchFamily="2" charset="-122"/>
                        </a:rPr>
                        <a:t>一级学科普及课</a:t>
                      </a:r>
                      <a:endParaRPr lang="zh-CN" altLang="en-US" dirty="0">
                        <a:latin typeface="华文楷体" pitchFamily="2" charset="-122"/>
                        <a:ea typeface="华文楷体" pitchFamily="2" charset="-122"/>
                      </a:endParaRPr>
                    </a:p>
                  </a:txBody>
                  <a:tcPr anchor="ctr">
                    <a:solidFill>
                      <a:schemeClr val="accent3">
                        <a:lumMod val="40000"/>
                        <a:lumOff val="60000"/>
                      </a:schemeClr>
                    </a:solidFill>
                  </a:tcPr>
                </a:tc>
                <a:tc vMerge="1">
                  <a:txBody>
                    <a:bodyPr/>
                    <a:lstStyle/>
                    <a:p>
                      <a:endParaRPr lang="zh-CN" altLang="en-US" dirty="0"/>
                    </a:p>
                  </a:txBody>
                  <a:tcPr/>
                </a:tc>
                <a:tc vMerge="1">
                  <a:txBody>
                    <a:bodyPr/>
                    <a:lstStyle/>
                    <a:p>
                      <a:endParaRPr lang="zh-CN" altLang="en-US" dirty="0"/>
                    </a:p>
                  </a:txBody>
                  <a:tcPr/>
                </a:tc>
              </a:tr>
              <a:tr h="479780">
                <a:tc>
                  <a:txBody>
                    <a:bodyPr/>
                    <a:lstStyle/>
                    <a:p>
                      <a:pPr algn="ctr"/>
                      <a:r>
                        <a:rPr lang="zh-CN" altLang="en-US" dirty="0" smtClean="0">
                          <a:latin typeface="华文楷体" pitchFamily="2" charset="-122"/>
                          <a:ea typeface="华文楷体" pitchFamily="2" charset="-122"/>
                        </a:rPr>
                        <a:t>一级学科研讨课</a:t>
                      </a:r>
                      <a:endParaRPr lang="zh-CN" altLang="en-US" dirty="0">
                        <a:latin typeface="华文楷体" pitchFamily="2" charset="-122"/>
                        <a:ea typeface="华文楷体" pitchFamily="2" charset="-122"/>
                      </a:endParaRPr>
                    </a:p>
                  </a:txBody>
                  <a:tcPr anchor="ctr">
                    <a:solidFill>
                      <a:schemeClr val="accent3">
                        <a:lumMod val="40000"/>
                        <a:lumOff val="60000"/>
                      </a:schemeClr>
                    </a:solidFill>
                  </a:tcPr>
                </a:tc>
                <a:tc vMerge="1">
                  <a:txBody>
                    <a:bodyPr/>
                    <a:lstStyle/>
                    <a:p>
                      <a:endParaRPr lang="zh-CN" altLang="en-US" dirty="0"/>
                    </a:p>
                  </a:txBody>
                  <a:tcPr/>
                </a:tc>
                <a:tc vMerge="1">
                  <a:txBody>
                    <a:bodyPr/>
                    <a:lstStyle/>
                    <a:p>
                      <a:endParaRPr lang="zh-CN" altLang="en-US" dirty="0"/>
                    </a:p>
                  </a:txBody>
                  <a:tcPr/>
                </a:tc>
              </a:tr>
              <a:tr h="479780">
                <a:tc>
                  <a:txBody>
                    <a:bodyPr/>
                    <a:lstStyle/>
                    <a:p>
                      <a:pPr algn="ctr"/>
                      <a:r>
                        <a:rPr lang="zh-CN" altLang="en-US" dirty="0" smtClean="0">
                          <a:latin typeface="华文楷体" pitchFamily="2" charset="-122"/>
                          <a:ea typeface="华文楷体" pitchFamily="2" charset="-122"/>
                        </a:rPr>
                        <a:t>专业核心课</a:t>
                      </a:r>
                      <a:endParaRPr lang="zh-CN" altLang="en-US" dirty="0">
                        <a:latin typeface="华文楷体" pitchFamily="2" charset="-122"/>
                        <a:ea typeface="华文楷体" pitchFamily="2" charset="-122"/>
                      </a:endParaRPr>
                    </a:p>
                  </a:txBody>
                  <a:tcPr anchor="ctr">
                    <a:solidFill>
                      <a:schemeClr val="accent3">
                        <a:lumMod val="40000"/>
                        <a:lumOff val="60000"/>
                      </a:schemeClr>
                    </a:solidFill>
                  </a:tcPr>
                </a:tc>
                <a:tc vMerge="1">
                  <a:txBody>
                    <a:bodyPr/>
                    <a:lstStyle/>
                    <a:p>
                      <a:endParaRPr lang="zh-CN" altLang="en-US" dirty="0"/>
                    </a:p>
                  </a:txBody>
                  <a:tcPr/>
                </a:tc>
                <a:tc vMerge="1">
                  <a:txBody>
                    <a:bodyPr/>
                    <a:lstStyle/>
                    <a:p>
                      <a:endParaRPr lang="zh-CN" altLang="en-US" dirty="0"/>
                    </a:p>
                  </a:txBody>
                  <a:tcPr/>
                </a:tc>
              </a:tr>
              <a:tr h="479780">
                <a:tc>
                  <a:txBody>
                    <a:bodyPr/>
                    <a:lstStyle/>
                    <a:p>
                      <a:pPr algn="ctr"/>
                      <a:r>
                        <a:rPr lang="zh-CN" altLang="en-US" dirty="0" smtClean="0">
                          <a:latin typeface="华文楷体" pitchFamily="2" charset="-122"/>
                          <a:ea typeface="华文楷体" pitchFamily="2" charset="-122"/>
                        </a:rPr>
                        <a:t>专业普及课</a:t>
                      </a:r>
                      <a:endParaRPr lang="zh-CN" altLang="en-US" dirty="0">
                        <a:latin typeface="华文楷体" pitchFamily="2" charset="-122"/>
                        <a:ea typeface="华文楷体" pitchFamily="2" charset="-122"/>
                      </a:endParaRPr>
                    </a:p>
                  </a:txBody>
                  <a:tcPr anchor="ctr">
                    <a:solidFill>
                      <a:schemeClr val="accent3">
                        <a:lumMod val="40000"/>
                        <a:lumOff val="60000"/>
                      </a:schemeClr>
                    </a:solidFill>
                  </a:tcPr>
                </a:tc>
                <a:tc vMerge="1">
                  <a:txBody>
                    <a:bodyPr/>
                    <a:lstStyle/>
                    <a:p>
                      <a:endParaRPr lang="zh-CN" altLang="en-US" dirty="0"/>
                    </a:p>
                  </a:txBody>
                  <a:tcPr/>
                </a:tc>
                <a:tc vMerge="1">
                  <a:txBody>
                    <a:bodyPr/>
                    <a:lstStyle/>
                    <a:p>
                      <a:endParaRPr lang="zh-CN" altLang="en-US" dirty="0"/>
                    </a:p>
                  </a:txBody>
                  <a:tcPr/>
                </a:tc>
              </a:tr>
              <a:tr h="479780">
                <a:tc>
                  <a:txBody>
                    <a:bodyPr/>
                    <a:lstStyle/>
                    <a:p>
                      <a:pPr algn="ctr"/>
                      <a:r>
                        <a:rPr lang="zh-CN" altLang="en-US" dirty="0" smtClean="0">
                          <a:latin typeface="华文楷体" pitchFamily="2" charset="-122"/>
                          <a:ea typeface="华文楷体" pitchFamily="2" charset="-122"/>
                        </a:rPr>
                        <a:t>专业研讨课</a:t>
                      </a:r>
                      <a:endParaRPr lang="zh-CN" altLang="en-US" dirty="0">
                        <a:latin typeface="华文楷体" pitchFamily="2" charset="-122"/>
                        <a:ea typeface="华文楷体" pitchFamily="2" charset="-122"/>
                      </a:endParaRPr>
                    </a:p>
                  </a:txBody>
                  <a:tcPr anchor="ctr">
                    <a:solidFill>
                      <a:schemeClr val="accent3">
                        <a:lumMod val="40000"/>
                        <a:lumOff val="60000"/>
                      </a:schemeClr>
                    </a:solidFill>
                  </a:tcPr>
                </a:tc>
                <a:tc vMerge="1">
                  <a:txBody>
                    <a:bodyPr/>
                    <a:lstStyle/>
                    <a:p>
                      <a:endParaRPr lang="zh-CN" altLang="en-US" dirty="0"/>
                    </a:p>
                  </a:txBody>
                  <a:tcPr/>
                </a:tc>
                <a:tc vMerge="1">
                  <a:txBody>
                    <a:bodyPr/>
                    <a:lstStyle/>
                    <a:p>
                      <a:endParaRPr lang="zh-CN" altLang="en-US" dirty="0"/>
                    </a:p>
                  </a:txBody>
                  <a:tcPr/>
                </a:tc>
              </a:tr>
              <a:tr h="479780">
                <a:tc>
                  <a:txBody>
                    <a:bodyPr/>
                    <a:lstStyle/>
                    <a:p>
                      <a:pPr algn="ctr"/>
                      <a:r>
                        <a:rPr lang="zh-CN" altLang="en-US" dirty="0" smtClean="0">
                          <a:latin typeface="华文楷体" pitchFamily="2" charset="-122"/>
                          <a:ea typeface="华文楷体" pitchFamily="2" charset="-122"/>
                        </a:rPr>
                        <a:t>高级强化课</a:t>
                      </a:r>
                      <a:endParaRPr lang="zh-CN" altLang="en-US" dirty="0">
                        <a:latin typeface="华文楷体" pitchFamily="2" charset="-122"/>
                        <a:ea typeface="华文楷体" pitchFamily="2" charset="-122"/>
                      </a:endParaRPr>
                    </a:p>
                  </a:txBody>
                  <a:tcPr anchor="ctr">
                    <a:solidFill>
                      <a:schemeClr val="accent1">
                        <a:lumMod val="40000"/>
                        <a:lumOff val="60000"/>
                      </a:schemeClr>
                    </a:solidFill>
                  </a:tcPr>
                </a:tc>
                <a:tc>
                  <a:txBody>
                    <a:bodyPr/>
                    <a:lstStyle/>
                    <a:p>
                      <a:pPr algn="ctr"/>
                      <a:r>
                        <a:rPr lang="zh-CN" altLang="en-US" dirty="0" smtClean="0">
                          <a:latin typeface="华文楷体" pitchFamily="2" charset="-122"/>
                          <a:ea typeface="华文楷体" pitchFamily="2" charset="-122"/>
                        </a:rPr>
                        <a:t>夏季学期开设</a:t>
                      </a:r>
                      <a:endParaRPr lang="zh-CN" altLang="en-US" dirty="0">
                        <a:latin typeface="华文楷体" pitchFamily="2" charset="-122"/>
                        <a:ea typeface="华文楷体" pitchFamily="2" charset="-122"/>
                      </a:endParaRPr>
                    </a:p>
                  </a:txBody>
                  <a:tcPr anchor="ctr">
                    <a:solidFill>
                      <a:schemeClr val="accent1">
                        <a:lumMod val="40000"/>
                        <a:lumOff val="60000"/>
                      </a:schemeClr>
                    </a:solidFill>
                  </a:tcPr>
                </a:tc>
                <a:tc rowSpan="2">
                  <a:txBody>
                    <a:bodyPr/>
                    <a:lstStyle/>
                    <a:p>
                      <a:pPr algn="ctr"/>
                      <a:r>
                        <a:rPr lang="zh-CN" altLang="en-US" dirty="0" smtClean="0">
                          <a:latin typeface="华文楷体" pitchFamily="2" charset="-122"/>
                          <a:ea typeface="华文楷体" pitchFamily="2" charset="-122"/>
                        </a:rPr>
                        <a:t>只能作为非学位课修读</a:t>
                      </a:r>
                      <a:endParaRPr lang="zh-CN" altLang="en-US" dirty="0">
                        <a:latin typeface="华文楷体" pitchFamily="2" charset="-122"/>
                        <a:ea typeface="华文楷体" pitchFamily="2" charset="-122"/>
                      </a:endParaRPr>
                    </a:p>
                  </a:txBody>
                  <a:tcPr anchor="ctr">
                    <a:solidFill>
                      <a:schemeClr val="accent1">
                        <a:lumMod val="40000"/>
                        <a:lumOff val="60000"/>
                      </a:schemeClr>
                    </a:solidFill>
                  </a:tcPr>
                </a:tc>
              </a:tr>
              <a:tr h="479780">
                <a:tc>
                  <a:txBody>
                    <a:bodyPr/>
                    <a:lstStyle/>
                    <a:p>
                      <a:pPr algn="ctr"/>
                      <a:r>
                        <a:rPr lang="zh-CN" altLang="en-US" dirty="0" smtClean="0">
                          <a:latin typeface="华文楷体" pitchFamily="2" charset="-122"/>
                          <a:ea typeface="华文楷体" pitchFamily="2" charset="-122"/>
                        </a:rPr>
                        <a:t>科学前沿讲座</a:t>
                      </a:r>
                      <a:endParaRPr lang="zh-CN" altLang="en-US" dirty="0">
                        <a:latin typeface="华文楷体" pitchFamily="2" charset="-122"/>
                        <a:ea typeface="华文楷体" pitchFamily="2" charset="-122"/>
                      </a:endParaRPr>
                    </a:p>
                  </a:txBody>
                  <a:tcPr anchor="ctr">
                    <a:solidFill>
                      <a:schemeClr val="accent1">
                        <a:lumMod val="40000"/>
                        <a:lumOff val="60000"/>
                      </a:schemeClr>
                    </a:solidFill>
                  </a:tcPr>
                </a:tc>
                <a:tc>
                  <a:txBody>
                    <a:bodyPr/>
                    <a:lstStyle/>
                    <a:p>
                      <a:pPr algn="ctr"/>
                      <a:r>
                        <a:rPr lang="zh-CN" altLang="en-US" dirty="0" smtClean="0">
                          <a:latin typeface="华文楷体" pitchFamily="2" charset="-122"/>
                          <a:ea typeface="华文楷体" pitchFamily="2" charset="-122"/>
                        </a:rPr>
                        <a:t>全学年开设</a:t>
                      </a:r>
                      <a:endParaRPr lang="zh-CN" altLang="en-US" dirty="0">
                        <a:latin typeface="华文楷体" pitchFamily="2" charset="-122"/>
                        <a:ea typeface="华文楷体" pitchFamily="2" charset="-122"/>
                      </a:endParaRPr>
                    </a:p>
                  </a:txBody>
                  <a:tcPr anchor="ctr">
                    <a:solidFill>
                      <a:schemeClr val="accent1">
                        <a:lumMod val="40000"/>
                        <a:lumOff val="60000"/>
                      </a:schemeClr>
                    </a:solidFill>
                  </a:tcPr>
                </a:tc>
                <a:tc vMerge="1">
                  <a:txBody>
                    <a:bodyPr/>
                    <a:lstStyle/>
                    <a:p>
                      <a:pPr algn="ctr"/>
                      <a:endParaRPr lang="zh-CN" altLang="en-US" dirty="0"/>
                    </a:p>
                  </a:txBody>
                  <a:tcPr anchor="ctr">
                    <a:solidFill>
                      <a:schemeClr val="bg2">
                        <a:lumMod val="75000"/>
                      </a:schemeClr>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243408"/>
            <a:ext cx="7258000" cy="1097227"/>
          </a:xfrm>
          <a:prstGeom prst="rect">
            <a:avLst/>
          </a:prstGeom>
        </p:spPr>
        <p:txBody>
          <a:bodyPr/>
          <a:lstStyle/>
          <a:p>
            <a:pPr algn="l">
              <a:defRPr/>
            </a:pPr>
            <a:r>
              <a:rPr lang="zh-CN" altLang="en-US" sz="2800" b="1" dirty="0" smtClean="0">
                <a:effectLst>
                  <a:outerShdw blurRad="38100" dist="38100" dir="2700000" algn="tl">
                    <a:srgbClr val="000000">
                      <a:alpha val="43137"/>
                    </a:srgbClr>
                  </a:outerShdw>
                </a:effectLst>
              </a:rPr>
              <a:t>三、选课说明</a:t>
            </a:r>
            <a:r>
              <a:rPr lang="en-US" altLang="zh-CN" sz="2800" b="1" dirty="0" smtClean="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核心课与普及课</a:t>
            </a:r>
            <a:endParaRPr lang="zh-CN" altLang="en-US" sz="2800" b="1" dirty="0">
              <a:effectLst>
                <a:outerShdw blurRad="38100" dist="38100" dir="2700000" algn="tl">
                  <a:srgbClr val="000000">
                    <a:alpha val="43137"/>
                  </a:srgbClr>
                </a:outerShdw>
              </a:effectLst>
            </a:endParaRPr>
          </a:p>
        </p:txBody>
      </p:sp>
      <p:sp>
        <p:nvSpPr>
          <p:cNvPr id="17411" name="Rectangle 3"/>
          <p:cNvSpPr>
            <a:spLocks noChangeArrowheads="1"/>
          </p:cNvSpPr>
          <p:nvPr/>
        </p:nvSpPr>
        <p:spPr bwMode="auto">
          <a:xfrm>
            <a:off x="539750" y="1484784"/>
            <a:ext cx="8172450" cy="1661993"/>
          </a:xfrm>
          <a:prstGeom prst="rect">
            <a:avLst/>
          </a:prstGeom>
          <a:noFill/>
          <a:ln w="9525">
            <a:noFill/>
            <a:miter lim="800000"/>
            <a:headEnd/>
            <a:tailEnd/>
          </a:ln>
        </p:spPr>
        <p:txBody>
          <a:bodyPr>
            <a:spAutoFit/>
          </a:bodyPr>
          <a:lstStyle/>
          <a:p>
            <a:pPr algn="l">
              <a:defRPr/>
            </a:pPr>
            <a:endParaRPr lang="zh-CN" altLang="en-US" b="1" dirty="0"/>
          </a:p>
          <a:p>
            <a:pPr algn="l">
              <a:defRPr/>
            </a:pPr>
            <a:endParaRPr lang="en-US" altLang="zh-CN" sz="2800" b="1" dirty="0">
              <a:latin typeface="楷体_GB2312" pitchFamily="49" charset="-122"/>
              <a:ea typeface="楷体_GB2312" pitchFamily="49" charset="-122"/>
            </a:endParaRPr>
          </a:p>
          <a:p>
            <a:pPr algn="l">
              <a:defRPr/>
            </a:pPr>
            <a:endParaRPr lang="en-US" altLang="zh-CN" sz="800" b="1" dirty="0">
              <a:latin typeface="楷体_GB2312" pitchFamily="49" charset="-122"/>
              <a:ea typeface="楷体_GB2312" pitchFamily="49" charset="-122"/>
            </a:endParaRPr>
          </a:p>
          <a:p>
            <a:pPr algn="l">
              <a:defRPr/>
            </a:pPr>
            <a:r>
              <a:rPr lang="en-US" altLang="zh-CN" sz="2400" b="1" dirty="0">
                <a:ea typeface="楷体_GB2312" pitchFamily="49" charset="-122"/>
              </a:rPr>
              <a:t>    </a:t>
            </a:r>
            <a:endParaRPr lang="zh-CN" altLang="en-US" sz="2000" b="1" dirty="0">
              <a:latin typeface="楷体_GB2312" pitchFamily="49" charset="-122"/>
              <a:ea typeface="楷体_GB2312" pitchFamily="49" charset="-122"/>
            </a:endParaRPr>
          </a:p>
          <a:p>
            <a:pPr marL="457200" indent="-457200" algn="l">
              <a:defRPr/>
            </a:pPr>
            <a:endParaRPr lang="en-US" altLang="zh-CN" sz="2000" b="1" dirty="0">
              <a:latin typeface="楷体_GB2312" pitchFamily="49" charset="-122"/>
              <a:ea typeface="楷体_GB2312" pitchFamily="49" charset="-122"/>
            </a:endParaRPr>
          </a:p>
        </p:txBody>
      </p:sp>
      <p:pic>
        <p:nvPicPr>
          <p:cNvPr id="5"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说明: http://www.ucas.ac.cn/images/b-logo.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156176" y="6011996"/>
            <a:ext cx="2864887" cy="369332"/>
          </a:xfrm>
          <a:prstGeom prst="rect">
            <a:avLst/>
          </a:prstGeom>
          <a:noFill/>
        </p:spPr>
        <p:txBody>
          <a:bodyPr wrap="none" rtlCol="0">
            <a:spAutoFit/>
          </a:bodyPr>
          <a:lstStyle/>
          <a:p>
            <a:r>
              <a:rPr lang="en-US" altLang="zh-CN" b="1" dirty="0" smtClean="0">
                <a:latin typeface="楷体" pitchFamily="49" charset="-122"/>
                <a:ea typeface="楷体" pitchFamily="49" charset="-122"/>
                <a:hlinkClick r:id="rId5" action="ppaction://hlinkfile"/>
              </a:rPr>
              <a:t>2017-2018</a:t>
            </a:r>
            <a:r>
              <a:rPr lang="zh-CN" altLang="en-US" b="1" dirty="0" smtClean="0">
                <a:latin typeface="楷体" pitchFamily="49" charset="-122"/>
                <a:ea typeface="楷体" pitchFamily="49" charset="-122"/>
                <a:hlinkClick r:id="rId5" action="ppaction://hlinkfile"/>
              </a:rPr>
              <a:t>学年核心课列表</a:t>
            </a:r>
            <a:endParaRPr lang="zh-CN" altLang="en-US" b="1" dirty="0">
              <a:latin typeface="楷体" pitchFamily="49" charset="-122"/>
              <a:ea typeface="楷体" pitchFamily="49"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080411111"/>
              </p:ext>
            </p:extLst>
          </p:nvPr>
        </p:nvGraphicFramePr>
        <p:xfrm>
          <a:off x="179512" y="953621"/>
          <a:ext cx="8816107" cy="4977403"/>
        </p:xfrm>
        <a:graphic>
          <a:graphicData uri="http://schemas.openxmlformats.org/drawingml/2006/table">
            <a:tbl>
              <a:tblPr firstRow="1" bandRow="1">
                <a:tableStyleId>{5C22544A-7EE6-4342-B048-85BDC9FD1C3A}</a:tableStyleId>
              </a:tblPr>
              <a:tblGrid>
                <a:gridCol w="954145"/>
                <a:gridCol w="1173665"/>
                <a:gridCol w="6688297"/>
              </a:tblGrid>
              <a:tr h="504056">
                <a:tc rowSpan="4">
                  <a:txBody>
                    <a:bodyPr/>
                    <a:lstStyle/>
                    <a:p>
                      <a:pPr marL="0" algn="l" defTabSz="914400" rtl="0" eaLnBrk="1" latinLnBrk="0" hangingPunct="1"/>
                      <a:r>
                        <a:rPr lang="zh-CN" altLang="en-US" sz="1800" kern="1200" dirty="0" smtClean="0">
                          <a:solidFill>
                            <a:schemeClr val="dk1"/>
                          </a:solidFill>
                          <a:latin typeface="仿宋" pitchFamily="49" charset="-122"/>
                          <a:ea typeface="仿宋" pitchFamily="49" charset="-122"/>
                          <a:cs typeface="+mn-cs"/>
                        </a:rPr>
                        <a:t>核心课</a:t>
                      </a:r>
                      <a:endParaRPr lang="zh-CN" altLang="en-US" sz="1800" kern="1200" dirty="0">
                        <a:solidFill>
                          <a:schemeClr val="dk1"/>
                        </a:solidFill>
                        <a:latin typeface="仿宋" pitchFamily="49" charset="-122"/>
                        <a:ea typeface="仿宋" pitchFamily="49" charset="-122"/>
                        <a:cs typeface="+mn-cs"/>
                      </a:endParaRPr>
                    </a:p>
                  </a:txBody>
                  <a:tcPr anchor="ctr">
                    <a:solidFill>
                      <a:schemeClr val="bg2"/>
                    </a:solidFill>
                  </a:tcPr>
                </a:tc>
                <a:tc>
                  <a:txBody>
                    <a:bodyPr/>
                    <a:lstStyle/>
                    <a:p>
                      <a:pPr marL="0" algn="ctr" defTabSz="914400" rtl="0" eaLnBrk="1" latinLnBrk="0" hangingPunct="1"/>
                      <a:r>
                        <a:rPr lang="zh-CN" altLang="en-US" sz="1800" b="1" kern="1200" dirty="0" smtClean="0">
                          <a:solidFill>
                            <a:schemeClr val="dk1"/>
                          </a:solidFill>
                          <a:latin typeface="仿宋" pitchFamily="49" charset="-122"/>
                          <a:ea typeface="仿宋" pitchFamily="49" charset="-122"/>
                          <a:cs typeface="+mn-cs"/>
                        </a:rPr>
                        <a:t>课程介绍</a:t>
                      </a:r>
                      <a:endParaRPr lang="zh-CN" altLang="en-US" sz="1800" b="1" kern="1200" dirty="0">
                        <a:solidFill>
                          <a:schemeClr val="dk1"/>
                        </a:solidFill>
                        <a:latin typeface="仿宋" pitchFamily="49" charset="-122"/>
                        <a:ea typeface="仿宋" pitchFamily="49" charset="-122"/>
                        <a:cs typeface="+mn-cs"/>
                      </a:endParaRPr>
                    </a:p>
                  </a:txBody>
                  <a:tcPr anchor="ctr">
                    <a:solidFill>
                      <a:schemeClr val="bg2"/>
                    </a:solidFill>
                  </a:tcPr>
                </a:tc>
                <a:tc>
                  <a:txBody>
                    <a:bodyPr/>
                    <a:lstStyle/>
                    <a:p>
                      <a:pPr marL="0" algn="l" defTabSz="914400" rtl="0" eaLnBrk="1" latinLnBrk="0" hangingPunct="1"/>
                      <a:r>
                        <a:rPr lang="zh-CN" altLang="en-US" sz="1800" b="1" dirty="0" smtClean="0">
                          <a:solidFill>
                            <a:schemeClr val="tx1"/>
                          </a:solidFill>
                          <a:latin typeface="楷体" pitchFamily="49" charset="-122"/>
                          <a:ea typeface="楷体" pitchFamily="49" charset="-122"/>
                        </a:rPr>
                        <a:t>本学科</a:t>
                      </a:r>
                      <a:r>
                        <a:rPr lang="en-US" altLang="zh-CN" sz="1800" b="1" dirty="0" smtClean="0">
                          <a:solidFill>
                            <a:schemeClr val="tx1"/>
                          </a:solidFill>
                          <a:latin typeface="楷体" pitchFamily="49" charset="-122"/>
                          <a:ea typeface="楷体" pitchFamily="49" charset="-122"/>
                        </a:rPr>
                        <a:t>/</a:t>
                      </a:r>
                      <a:r>
                        <a:rPr lang="zh-CN" altLang="en-US" sz="1800" b="1" dirty="0" smtClean="0">
                          <a:solidFill>
                            <a:schemeClr val="tx1"/>
                          </a:solidFill>
                          <a:latin typeface="楷体" pitchFamily="49" charset="-122"/>
                          <a:ea typeface="楷体" pitchFamily="49" charset="-122"/>
                        </a:rPr>
                        <a:t>专业学生必修学位课</a:t>
                      </a:r>
                      <a:r>
                        <a:rPr lang="en-US" altLang="zh-CN" sz="1800" b="1" dirty="0" smtClean="0">
                          <a:solidFill>
                            <a:schemeClr val="tx1"/>
                          </a:solidFill>
                          <a:latin typeface="楷体" pitchFamily="49" charset="-122"/>
                          <a:ea typeface="楷体" pitchFamily="49" charset="-122"/>
                        </a:rPr>
                        <a:t>,</a:t>
                      </a:r>
                      <a:r>
                        <a:rPr lang="zh-CN" altLang="en-US" sz="1800" b="1" dirty="0" smtClean="0">
                          <a:solidFill>
                            <a:schemeClr val="tx1"/>
                          </a:solidFill>
                          <a:latin typeface="楷体" pitchFamily="49" charset="-122"/>
                          <a:ea typeface="楷体" pitchFamily="49" charset="-122"/>
                        </a:rPr>
                        <a:t>也可作为其它学科</a:t>
                      </a:r>
                      <a:r>
                        <a:rPr lang="en-US" altLang="zh-CN" sz="1800" b="1" dirty="0" smtClean="0">
                          <a:solidFill>
                            <a:schemeClr val="tx1"/>
                          </a:solidFill>
                          <a:latin typeface="楷体" pitchFamily="49" charset="-122"/>
                          <a:ea typeface="楷体" pitchFamily="49" charset="-122"/>
                        </a:rPr>
                        <a:t>/</a:t>
                      </a:r>
                      <a:r>
                        <a:rPr lang="zh-CN" altLang="en-US" sz="1800" b="1" dirty="0" smtClean="0">
                          <a:solidFill>
                            <a:schemeClr val="tx1"/>
                          </a:solidFill>
                          <a:latin typeface="楷体" pitchFamily="49" charset="-122"/>
                          <a:ea typeface="楷体" pitchFamily="49" charset="-122"/>
                        </a:rPr>
                        <a:t>专业的普及课。</a:t>
                      </a:r>
                      <a:endParaRPr lang="zh-CN" altLang="en-US" sz="1800" kern="1200" dirty="0">
                        <a:solidFill>
                          <a:schemeClr val="dk1"/>
                        </a:solidFill>
                        <a:latin typeface="+mn-lt"/>
                        <a:ea typeface="+mn-ea"/>
                        <a:cs typeface="+mn-cs"/>
                      </a:endParaRPr>
                    </a:p>
                  </a:txBody>
                  <a:tcPr anchor="ctr">
                    <a:solidFill>
                      <a:schemeClr val="bg2"/>
                    </a:solidFill>
                  </a:tcPr>
                </a:tc>
              </a:tr>
              <a:tr h="2160240">
                <a:tc vMerge="1">
                  <a:txBody>
                    <a:bodyPr/>
                    <a:lstStyle/>
                    <a:p>
                      <a:endParaRPr lang="zh-CN" altLang="en-US" dirty="0">
                        <a:latin typeface="仿宋" pitchFamily="49" charset="-122"/>
                        <a:ea typeface="仿宋" pitchFamily="49" charset="-122"/>
                      </a:endParaRPr>
                    </a:p>
                  </a:txBody>
                  <a:tcPr/>
                </a:tc>
                <a:tc rowSpan="3">
                  <a:txBody>
                    <a:bodyPr/>
                    <a:lstStyle/>
                    <a:p>
                      <a:pPr algn="ctr"/>
                      <a:r>
                        <a:rPr lang="zh-CN" altLang="en-US" b="1" dirty="0" smtClean="0">
                          <a:latin typeface="仿宋" pitchFamily="49" charset="-122"/>
                          <a:ea typeface="仿宋" pitchFamily="49" charset="-122"/>
                        </a:rPr>
                        <a:t>选课要求</a:t>
                      </a:r>
                      <a:endParaRPr lang="zh-CN" altLang="en-US" b="1" dirty="0">
                        <a:latin typeface="仿宋" pitchFamily="49" charset="-122"/>
                        <a:ea typeface="仿宋" pitchFamily="49" charset="-122"/>
                      </a:endParaRPr>
                    </a:p>
                  </a:txBody>
                  <a:tcPr anchor="ctr"/>
                </a:tc>
                <a:tc>
                  <a:txBody>
                    <a:bodyPr/>
                    <a:lstStyle/>
                    <a:p>
                      <a:r>
                        <a:rPr lang="zh-CN" altLang="en-US" sz="1800" b="1" dirty="0" smtClean="0">
                          <a:solidFill>
                            <a:schemeClr val="tx1"/>
                          </a:solidFill>
                          <a:latin typeface="楷体" pitchFamily="49" charset="-122"/>
                          <a:ea typeface="楷体" pitchFamily="49" charset="-122"/>
                        </a:rPr>
                        <a:t>原则上要求每位</a:t>
                      </a:r>
                      <a:r>
                        <a:rPr lang="zh-CN" altLang="en-US" sz="1800" b="1" dirty="0" smtClean="0">
                          <a:solidFill>
                            <a:schemeClr val="tx1"/>
                          </a:solidFill>
                          <a:latin typeface="楷体" pitchFamily="49" charset="-122"/>
                          <a:ea typeface="楷体" pitchFamily="49" charset="-122"/>
                        </a:rPr>
                        <a:t>同学</a:t>
                      </a:r>
                      <a:r>
                        <a:rPr lang="zh-CN" altLang="en-US" sz="1800" b="1" dirty="0" smtClean="0">
                          <a:solidFill>
                            <a:srgbClr val="FF0000"/>
                          </a:solidFill>
                          <a:latin typeface="楷体" pitchFamily="49" charset="-122"/>
                          <a:ea typeface="楷体" pitchFamily="49" charset="-122"/>
                        </a:rPr>
                        <a:t>一学年内</a:t>
                      </a:r>
                      <a:r>
                        <a:rPr lang="zh-CN" altLang="en-US" sz="1800" b="1" dirty="0" smtClean="0">
                          <a:solidFill>
                            <a:schemeClr val="tx1"/>
                          </a:solidFill>
                          <a:latin typeface="楷体" pitchFamily="49" charset="-122"/>
                          <a:ea typeface="楷体" pitchFamily="49" charset="-122"/>
                        </a:rPr>
                        <a:t>修</a:t>
                      </a:r>
                      <a:r>
                        <a:rPr lang="zh-CN" altLang="en-US" sz="1800" b="1" dirty="0" smtClean="0">
                          <a:solidFill>
                            <a:schemeClr val="tx1"/>
                          </a:solidFill>
                          <a:latin typeface="楷体" pitchFamily="49" charset="-122"/>
                          <a:ea typeface="楷体" pitchFamily="49" charset="-122"/>
                        </a:rPr>
                        <a:t>读本学科或本一级学科下所有专业的核心课</a:t>
                      </a:r>
                      <a:r>
                        <a:rPr lang="en-US" altLang="zh-CN" sz="1800" b="1" dirty="0" smtClean="0">
                          <a:solidFill>
                            <a:schemeClr val="tx1"/>
                          </a:solidFill>
                          <a:latin typeface="楷体" pitchFamily="49" charset="-122"/>
                          <a:ea typeface="楷体" pitchFamily="49" charset="-122"/>
                        </a:rPr>
                        <a:t>2-3</a:t>
                      </a:r>
                      <a:r>
                        <a:rPr lang="zh-CN" altLang="en-US" sz="1800" b="1" dirty="0" smtClean="0">
                          <a:solidFill>
                            <a:schemeClr val="tx1"/>
                          </a:solidFill>
                          <a:latin typeface="楷体" pitchFamily="49" charset="-122"/>
                          <a:ea typeface="楷体" pitchFamily="49" charset="-122"/>
                        </a:rPr>
                        <a:t>门，</a:t>
                      </a:r>
                      <a:r>
                        <a:rPr lang="zh-CN" altLang="en-US" sz="1800" b="1" dirty="0" smtClean="0">
                          <a:solidFill>
                            <a:srgbClr val="FF0000"/>
                          </a:solidFill>
                          <a:latin typeface="楷体" pitchFamily="49" charset="-122"/>
                          <a:ea typeface="楷体" pitchFamily="49" charset="-122"/>
                        </a:rPr>
                        <a:t>必须设为学位课</a:t>
                      </a:r>
                      <a:r>
                        <a:rPr lang="zh-CN" altLang="en-US" sz="1800" b="1" dirty="0" smtClean="0">
                          <a:solidFill>
                            <a:schemeClr val="tx1"/>
                          </a:solidFill>
                          <a:latin typeface="楷体" pitchFamily="49" charset="-122"/>
                          <a:ea typeface="楷体" pitchFamily="49" charset="-122"/>
                        </a:rPr>
                        <a:t>；</a:t>
                      </a:r>
                      <a:endParaRPr lang="en-US" altLang="zh-CN" sz="1800" b="1" dirty="0" smtClean="0">
                        <a:solidFill>
                          <a:schemeClr val="tx1"/>
                        </a:solidFill>
                        <a:latin typeface="楷体" pitchFamily="49" charset="-122"/>
                        <a:ea typeface="楷体" pitchFamily="49" charset="-122"/>
                      </a:endParaRPr>
                    </a:p>
                    <a:p>
                      <a:r>
                        <a:rPr lang="zh-CN" altLang="en-US" sz="1800" b="1" dirty="0" smtClean="0">
                          <a:solidFill>
                            <a:srgbClr val="FF0000"/>
                          </a:solidFill>
                          <a:latin typeface="楷体" pitchFamily="49" charset="-122"/>
                          <a:ea typeface="楷体" pitchFamily="49" charset="-122"/>
                        </a:rPr>
                        <a:t>学术型研究生</a:t>
                      </a:r>
                      <a:r>
                        <a:rPr lang="zh-CN" altLang="en-US" sz="1800" b="1" dirty="0" smtClean="0">
                          <a:solidFill>
                            <a:schemeClr val="tx1"/>
                          </a:solidFill>
                          <a:latin typeface="楷体" pitchFamily="49" charset="-122"/>
                          <a:ea typeface="楷体" pitchFamily="49" charset="-122"/>
                        </a:rPr>
                        <a:t>可通过“中国科学院大学培养点一览表”查询自己专业对应的一级学科，以及该一级学科下的其他二级学科，以上一级学科和二级学科的核心课都可以作为规定的核心课修读</a:t>
                      </a:r>
                      <a:endParaRPr lang="en-US" altLang="zh-CN" sz="1800" b="1" dirty="0" smtClean="0">
                        <a:solidFill>
                          <a:schemeClr val="tx1"/>
                        </a:solidFill>
                        <a:latin typeface="楷体" pitchFamily="49" charset="-122"/>
                        <a:ea typeface="楷体" pitchFamily="49" charset="-122"/>
                      </a:endParaRPr>
                    </a:p>
                    <a:p>
                      <a:r>
                        <a:rPr lang="zh-CN" altLang="en-US" sz="1800" b="1" dirty="0" smtClean="0">
                          <a:solidFill>
                            <a:srgbClr val="FF0000"/>
                          </a:solidFill>
                          <a:latin typeface="楷体" pitchFamily="49" charset="-122"/>
                          <a:ea typeface="楷体" pitchFamily="49" charset="-122"/>
                        </a:rPr>
                        <a:t>专</a:t>
                      </a:r>
                      <a:r>
                        <a:rPr lang="zh-CN" altLang="en-US" sz="1800" b="1" dirty="0" smtClean="0">
                          <a:solidFill>
                            <a:srgbClr val="FF0000"/>
                          </a:solidFill>
                          <a:latin typeface="楷体" pitchFamily="49" charset="-122"/>
                          <a:ea typeface="楷体" pitchFamily="49" charset="-122"/>
                        </a:rPr>
                        <a:t>硕学生</a:t>
                      </a:r>
                      <a:r>
                        <a:rPr lang="zh-CN" altLang="en-US" sz="1800" b="1" dirty="0" smtClean="0">
                          <a:solidFill>
                            <a:schemeClr val="tx1"/>
                          </a:solidFill>
                          <a:latin typeface="楷体" pitchFamily="49" charset="-122"/>
                          <a:ea typeface="楷体" pitchFamily="49" charset="-122"/>
                        </a:rPr>
                        <a:t>对应的学科可查看“专业硕士对应一级学科表</a:t>
                      </a:r>
                      <a:r>
                        <a:rPr lang="zh-CN" altLang="en-US" sz="1800" b="1" dirty="0" smtClean="0">
                          <a:solidFill>
                            <a:schemeClr val="tx1"/>
                          </a:solidFill>
                          <a:latin typeface="楷体" pitchFamily="49" charset="-122"/>
                          <a:ea typeface="楷体" pitchFamily="49" charset="-122"/>
                        </a:rPr>
                        <a:t>”，该一级学科以及一级学科的所有二级学科核心课都可以作为规定的核心课修读</a:t>
                      </a:r>
                      <a:endParaRPr lang="en-US" altLang="zh-CN" sz="1800" b="1" dirty="0" smtClean="0">
                        <a:solidFill>
                          <a:schemeClr val="tx1"/>
                        </a:solidFill>
                        <a:latin typeface="楷体" pitchFamily="49" charset="-122"/>
                        <a:ea typeface="楷体" pitchFamily="49" charset="-122"/>
                      </a:endParaRPr>
                    </a:p>
                  </a:txBody>
                  <a:tcPr anchor="ctr"/>
                </a:tc>
              </a:tr>
              <a:tr h="724624">
                <a:tc vMerge="1">
                  <a:txBody>
                    <a:bodyPr/>
                    <a:lstStyle/>
                    <a:p>
                      <a:endParaRPr lang="zh-CN" altLang="en-US" dirty="0">
                        <a:latin typeface="仿宋" pitchFamily="49" charset="-122"/>
                        <a:ea typeface="仿宋" pitchFamily="49" charset="-122"/>
                      </a:endParaRPr>
                    </a:p>
                  </a:txBody>
                  <a:tcPr/>
                </a:tc>
                <a:tc vMerge="1">
                  <a:txBody>
                    <a:bodyPr/>
                    <a:lstStyle/>
                    <a:p>
                      <a:endParaRPr lang="zh-CN" altLang="en-US" b="1" dirty="0">
                        <a:latin typeface="仿宋" pitchFamily="49" charset="-122"/>
                        <a:ea typeface="仿宋" pitchFamily="49" charset="-122"/>
                      </a:endParaRPr>
                    </a:p>
                  </a:txBody>
                  <a:tcPr/>
                </a:tc>
                <a:tc>
                  <a:txBody>
                    <a:bodyPr/>
                    <a:lstStyle/>
                    <a:p>
                      <a:r>
                        <a:rPr lang="zh-CN" altLang="en-US" sz="1800" b="1" dirty="0" smtClean="0">
                          <a:solidFill>
                            <a:schemeClr val="tx1"/>
                          </a:solidFill>
                          <a:latin typeface="楷体" pitchFamily="49" charset="-122"/>
                          <a:ea typeface="楷体" pitchFamily="49" charset="-122"/>
                        </a:rPr>
                        <a:t>本学年本学科或本一级学科下所有专业的核心课开课门数只有</a:t>
                      </a:r>
                      <a:r>
                        <a:rPr lang="en-US" altLang="zh-CN" sz="1800" b="1" dirty="0" smtClean="0">
                          <a:solidFill>
                            <a:schemeClr val="tx1"/>
                          </a:solidFill>
                          <a:latin typeface="楷体" pitchFamily="49" charset="-122"/>
                          <a:ea typeface="楷体" pitchFamily="49" charset="-122"/>
                        </a:rPr>
                        <a:t>1</a:t>
                      </a:r>
                      <a:r>
                        <a:rPr lang="zh-CN" altLang="en-US" sz="1800" b="1" dirty="0" smtClean="0">
                          <a:solidFill>
                            <a:schemeClr val="tx1"/>
                          </a:solidFill>
                          <a:latin typeface="楷体" pitchFamily="49" charset="-122"/>
                          <a:ea typeface="楷体" pitchFamily="49" charset="-122"/>
                        </a:rPr>
                        <a:t>门的学科</a:t>
                      </a:r>
                      <a:r>
                        <a:rPr lang="en-US" altLang="zh-CN" sz="1800" b="1" dirty="0" smtClean="0">
                          <a:solidFill>
                            <a:schemeClr val="tx1"/>
                          </a:solidFill>
                          <a:latin typeface="楷体" pitchFamily="49" charset="-122"/>
                          <a:ea typeface="楷体" pitchFamily="49" charset="-122"/>
                        </a:rPr>
                        <a:t>/</a:t>
                      </a:r>
                      <a:r>
                        <a:rPr lang="zh-CN" altLang="en-US" sz="1800" b="1" dirty="0" smtClean="0">
                          <a:solidFill>
                            <a:schemeClr val="tx1"/>
                          </a:solidFill>
                          <a:latin typeface="楷体" pitchFamily="49" charset="-122"/>
                          <a:ea typeface="楷体" pitchFamily="49" charset="-122"/>
                        </a:rPr>
                        <a:t>专业，修读全部核心课；</a:t>
                      </a:r>
                      <a:endParaRPr lang="zh-CN" altLang="en-US" dirty="0"/>
                    </a:p>
                  </a:txBody>
                  <a:tcPr anchor="ctr"/>
                </a:tc>
              </a:tr>
              <a:tr h="792088">
                <a:tc vMerge="1">
                  <a:txBody>
                    <a:bodyPr/>
                    <a:lstStyle/>
                    <a:p>
                      <a:endParaRPr lang="zh-CN" altLang="en-US" dirty="0">
                        <a:latin typeface="仿宋" pitchFamily="49" charset="-122"/>
                        <a:ea typeface="仿宋" pitchFamily="49" charset="-122"/>
                      </a:endParaRPr>
                    </a:p>
                  </a:txBody>
                  <a:tcPr/>
                </a:tc>
                <a:tc vMerge="1">
                  <a:txBody>
                    <a:bodyPr/>
                    <a:lstStyle/>
                    <a:p>
                      <a:endParaRPr lang="zh-CN" altLang="en-US" b="1" dirty="0">
                        <a:latin typeface="仿宋" pitchFamily="49" charset="-122"/>
                        <a:ea typeface="仿宋"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latin typeface="楷体" pitchFamily="49" charset="-122"/>
                          <a:ea typeface="楷体" pitchFamily="49" charset="-122"/>
                        </a:rPr>
                        <a:t>未做课程设置的学科</a:t>
                      </a:r>
                      <a:r>
                        <a:rPr lang="en-US" altLang="zh-CN" sz="1800" b="1" dirty="0" smtClean="0">
                          <a:solidFill>
                            <a:schemeClr val="tx1"/>
                          </a:solidFill>
                          <a:latin typeface="楷体" pitchFamily="49" charset="-122"/>
                          <a:ea typeface="楷体" pitchFamily="49" charset="-122"/>
                        </a:rPr>
                        <a:t>/</a:t>
                      </a:r>
                      <a:r>
                        <a:rPr lang="zh-CN" altLang="en-US" sz="1800" b="1" dirty="0" smtClean="0">
                          <a:solidFill>
                            <a:schemeClr val="tx1"/>
                          </a:solidFill>
                          <a:latin typeface="楷体" pitchFamily="49" charset="-122"/>
                          <a:ea typeface="楷体" pitchFamily="49" charset="-122"/>
                        </a:rPr>
                        <a:t>专业，根据导师或培养单位的意见选课。</a:t>
                      </a:r>
                      <a:endParaRPr lang="zh-CN" altLang="en-US" dirty="0"/>
                    </a:p>
                  </a:txBody>
                  <a:tcPr anchor="ctr"/>
                </a:tc>
              </a:tr>
              <a:tr h="67063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itchFamily="49" charset="-122"/>
                          <a:ea typeface="仿宋" pitchFamily="49" charset="-122"/>
                        </a:rPr>
                        <a:t>普及课</a:t>
                      </a:r>
                      <a:endParaRPr lang="zh-CN" altLang="en-US" b="1" dirty="0">
                        <a:latin typeface="仿宋" pitchFamily="49" charset="-122"/>
                        <a:ea typeface="仿宋" pitchFamily="49" charset="-122"/>
                      </a:endParaRPr>
                    </a:p>
                  </a:txBody>
                  <a:tcPr anchor="ctr">
                    <a:solidFill>
                      <a:schemeClr val="tx2">
                        <a:lumMod val="40000"/>
                        <a:lumOff val="60000"/>
                      </a:schemeClr>
                    </a:solidFill>
                  </a:tcPr>
                </a:tc>
                <a:tc h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楷体" pitchFamily="49" charset="-122"/>
                          <a:ea typeface="楷体" pitchFamily="49" charset="-122"/>
                        </a:rPr>
                        <a:t>根据导师和培养单位意见选择作为学位或非学位课。</a:t>
                      </a:r>
                      <a:endParaRPr lang="zh-CN" altLang="en-US" dirty="0"/>
                    </a:p>
                  </a:txBody>
                  <a:tcPr anchor="ctr">
                    <a:solidFill>
                      <a:schemeClr val="tx2">
                        <a:lumMod val="40000"/>
                        <a:lumOff val="60000"/>
                      </a:schemeClr>
                    </a:solidFill>
                  </a:tcPr>
                </a:tc>
              </a:tr>
            </a:tbl>
          </a:graphicData>
        </a:graphic>
      </p:graphicFrame>
      <p:sp>
        <p:nvSpPr>
          <p:cNvPr id="8" name="TextBox 2"/>
          <p:cNvSpPr txBox="1"/>
          <p:nvPr/>
        </p:nvSpPr>
        <p:spPr>
          <a:xfrm>
            <a:off x="3419872" y="6011996"/>
            <a:ext cx="2741456" cy="369332"/>
          </a:xfrm>
          <a:prstGeom prst="rect">
            <a:avLst/>
          </a:prstGeom>
          <a:noFill/>
        </p:spPr>
        <p:txBody>
          <a:bodyPr wrap="none" rtlCol="0">
            <a:spAutoFit/>
          </a:bodyPr>
          <a:lstStyle/>
          <a:p>
            <a:r>
              <a:rPr lang="zh-CN" altLang="en-US" b="1" dirty="0" smtClean="0">
                <a:latin typeface="楷体" pitchFamily="49" charset="-122"/>
                <a:ea typeface="楷体" pitchFamily="49" charset="-122"/>
                <a:hlinkClick r:id="rId6" action="ppaction://hlinkfile"/>
              </a:rPr>
              <a:t>专业硕士对应一级学科表</a:t>
            </a:r>
            <a:endParaRPr lang="zh-CN" altLang="en-US" b="1" dirty="0">
              <a:latin typeface="楷体" pitchFamily="49" charset="-122"/>
              <a:ea typeface="楷体" pitchFamily="49" charset="-122"/>
            </a:endParaRPr>
          </a:p>
        </p:txBody>
      </p:sp>
      <p:sp>
        <p:nvSpPr>
          <p:cNvPr id="10" name="TextBox 2"/>
          <p:cNvSpPr txBox="1"/>
          <p:nvPr/>
        </p:nvSpPr>
        <p:spPr>
          <a:xfrm>
            <a:off x="251520" y="6011996"/>
            <a:ext cx="3206327" cy="369332"/>
          </a:xfrm>
          <a:prstGeom prst="rect">
            <a:avLst/>
          </a:prstGeom>
          <a:noFill/>
        </p:spPr>
        <p:txBody>
          <a:bodyPr wrap="none" rtlCol="0">
            <a:spAutoFit/>
          </a:bodyPr>
          <a:lstStyle/>
          <a:p>
            <a:r>
              <a:rPr lang="zh-CN" altLang="en-US" b="1" dirty="0">
                <a:latin typeface="楷体" pitchFamily="49" charset="-122"/>
                <a:ea typeface="楷体" pitchFamily="49" charset="-122"/>
                <a:hlinkClick r:id="rId7" action="ppaction://hlinkfile"/>
              </a:rPr>
              <a:t>中国科学院大学培养点一览表</a:t>
            </a:r>
            <a:endParaRPr lang="zh-CN" altLang="en-US" b="1" dirty="0">
              <a:latin typeface="楷体" pitchFamily="49" charset="-122"/>
              <a:ea typeface="楷体" pitchFamily="49" charset="-122"/>
            </a:endParaRPr>
          </a:p>
        </p:txBody>
      </p:sp>
    </p:spTree>
    <p:extLst>
      <p:ext uri="{BB962C8B-B14F-4D97-AF65-F5344CB8AC3E}">
        <p14:creationId xmlns:p14="http://schemas.microsoft.com/office/powerpoint/2010/main" val="1058444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215900"/>
            <a:ext cx="7499176" cy="547688"/>
          </a:xfrm>
        </p:spPr>
        <p:txBody>
          <a:bodyPr>
            <a:normAutofit/>
          </a:bodyPr>
          <a:lstStyle/>
          <a:p>
            <a:pPr algn="l">
              <a:defRPr/>
            </a:pPr>
            <a:r>
              <a:rPr lang="zh-CN" altLang="en-US" sz="2800" b="1" dirty="0" smtClean="0">
                <a:effectLst>
                  <a:outerShdw blurRad="38100" dist="38100" dir="2700000" algn="tl">
                    <a:srgbClr val="000000">
                      <a:alpha val="43137"/>
                    </a:srgbClr>
                  </a:outerShdw>
                </a:effectLst>
              </a:rPr>
              <a:t>三、选课说明 </a:t>
            </a:r>
            <a:r>
              <a:rPr lang="en-US" altLang="zh-CN" sz="2800" b="1" dirty="0" smtClean="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 研讨课</a:t>
            </a:r>
            <a:endParaRPr lang="zh-CN" altLang="en-US" sz="2800" b="1" dirty="0">
              <a:effectLst>
                <a:outerShdw blurRad="38100" dist="38100" dir="2700000" algn="tl">
                  <a:srgbClr val="000000">
                    <a:alpha val="43137"/>
                  </a:srgbClr>
                </a:outerShdw>
              </a:effectLst>
            </a:endParaRPr>
          </a:p>
        </p:txBody>
      </p:sp>
      <p:graphicFrame>
        <p:nvGraphicFramePr>
          <p:cNvPr id="20505" name="Group 25"/>
          <p:cNvGraphicFramePr>
            <a:graphicFrameLocks noGrp="1"/>
          </p:cNvGraphicFramePr>
          <p:nvPr>
            <p:ph idx="1"/>
            <p:extLst>
              <p:ext uri="{D42A27DB-BD31-4B8C-83A1-F6EECF244321}">
                <p14:modId xmlns:p14="http://schemas.microsoft.com/office/powerpoint/2010/main" val="2004583148"/>
              </p:ext>
            </p:extLst>
          </p:nvPr>
        </p:nvGraphicFramePr>
        <p:xfrm>
          <a:off x="446088" y="1196750"/>
          <a:ext cx="8251825" cy="4946893"/>
        </p:xfrm>
        <a:graphic>
          <a:graphicData uri="http://schemas.openxmlformats.org/drawingml/2006/table">
            <a:tbl>
              <a:tblPr/>
              <a:tblGrid>
                <a:gridCol w="1846262"/>
                <a:gridCol w="6405563"/>
              </a:tblGrid>
              <a:tr h="15863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仿宋" pitchFamily="49" charset="-122"/>
                          <a:ea typeface="仿宋" pitchFamily="49" charset="-122"/>
                        </a:rPr>
                        <a:t>选修课程</a:t>
                      </a:r>
                    </a:p>
                  </a:txBody>
                  <a:tcPr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2000" b="1" kern="1200" dirty="0" smtClean="0">
                          <a:solidFill>
                            <a:schemeClr val="tx1"/>
                          </a:solidFill>
                          <a:latin typeface="仿宋" pitchFamily="49" charset="-122"/>
                          <a:ea typeface="仿宋" pitchFamily="49" charset="-122"/>
                          <a:cs typeface="+mn-cs"/>
                        </a:rPr>
                        <a:t>根据导师和培养单位意见选择作为学位或非学位课。</a:t>
                      </a:r>
                    </a:p>
                  </a:txBody>
                  <a:tcPr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r>
              <a:tr h="14872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仿宋" pitchFamily="49" charset="-122"/>
                          <a:ea typeface="仿宋" pitchFamily="49" charset="-122"/>
                        </a:rPr>
                        <a:t>教学方式</a:t>
                      </a:r>
                    </a:p>
                  </a:txBody>
                  <a:tcPr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2000" b="1" kern="1200" dirty="0" smtClean="0">
                          <a:solidFill>
                            <a:schemeClr val="tx1"/>
                          </a:solidFill>
                          <a:latin typeface="仿宋" pitchFamily="49" charset="-122"/>
                          <a:ea typeface="仿宋" pitchFamily="49" charset="-122"/>
                          <a:cs typeface="+mn-cs"/>
                        </a:rPr>
                        <a:t>研讨课以研讨为主、讲授为辅，主持教师讲授课时不超过总学时的</a:t>
                      </a:r>
                      <a:r>
                        <a:rPr kumimoji="0" lang="en-US" sz="2000" b="1" kern="1200" dirty="0" smtClean="0">
                          <a:solidFill>
                            <a:schemeClr val="tx1"/>
                          </a:solidFill>
                          <a:latin typeface="仿宋" pitchFamily="49" charset="-122"/>
                          <a:ea typeface="仿宋" pitchFamily="49" charset="-122"/>
                          <a:cs typeface="+mn-cs"/>
                        </a:rPr>
                        <a:t>1/3</a:t>
                      </a:r>
                      <a:r>
                        <a:rPr kumimoji="0" lang="zh-CN" altLang="en-US" sz="2000" b="1" kern="1200" dirty="0" smtClean="0">
                          <a:solidFill>
                            <a:schemeClr val="tx1"/>
                          </a:solidFill>
                          <a:latin typeface="仿宋" pitchFamily="49" charset="-122"/>
                          <a:ea typeface="仿宋" pitchFamily="49" charset="-122"/>
                          <a:cs typeface="+mn-cs"/>
                        </a:rPr>
                        <a:t>，其余时间安排学生研讨或演讲，教师现场指导和点评。</a:t>
                      </a:r>
                      <a:endParaRPr kumimoji="1" lang="zh-CN" altLang="en-US" sz="2000" b="1" i="0" u="none" strike="noStrike" cap="none" normalizeH="0" baseline="0" dirty="0" smtClean="0">
                        <a:ln>
                          <a:noFill/>
                        </a:ln>
                        <a:solidFill>
                          <a:srgbClr val="000000"/>
                        </a:solidFill>
                        <a:effectLst/>
                        <a:latin typeface="仿宋" pitchFamily="49" charset="-122"/>
                        <a:ea typeface="仿宋" pitchFamily="49" charset="-122"/>
                      </a:endParaRPr>
                    </a:p>
                  </a:txBody>
                  <a:tcPr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r>
              <a:tr h="1873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仿宋" pitchFamily="49" charset="-122"/>
                          <a:ea typeface="仿宋" pitchFamily="49" charset="-122"/>
                        </a:rPr>
                        <a:t>限选人数</a:t>
                      </a:r>
                    </a:p>
                  </a:txBody>
                  <a:tcPr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2000" b="1" kern="1200" dirty="0" smtClean="0">
                          <a:solidFill>
                            <a:schemeClr val="tx1"/>
                          </a:solidFill>
                          <a:latin typeface="仿宋" pitchFamily="49" charset="-122"/>
                          <a:ea typeface="仿宋" pitchFamily="49" charset="-122"/>
                          <a:cs typeface="+mn-cs"/>
                        </a:rPr>
                        <a:t>研讨课一般应采取小班制</a:t>
                      </a:r>
                      <a:r>
                        <a:rPr kumimoji="1" lang="zh-CN" altLang="en-US" sz="2000" b="1" i="0" u="none" strike="noStrike" cap="none" normalizeH="0" baseline="0" dirty="0" smtClean="0">
                          <a:ln>
                            <a:noFill/>
                          </a:ln>
                          <a:solidFill>
                            <a:schemeClr val="tx1"/>
                          </a:solidFill>
                          <a:effectLst/>
                          <a:latin typeface="仿宋" pitchFamily="49" charset="-122"/>
                          <a:ea typeface="仿宋" pitchFamily="49" charset="-122"/>
                        </a:rPr>
                        <a:t>，</a:t>
                      </a:r>
                      <a:r>
                        <a:rPr kumimoji="0" lang="zh-CN" altLang="en-US" sz="2000" b="1" kern="1200" dirty="0" smtClean="0">
                          <a:solidFill>
                            <a:schemeClr val="tx1"/>
                          </a:solidFill>
                          <a:latin typeface="仿宋" pitchFamily="49" charset="-122"/>
                          <a:ea typeface="仿宋" pitchFamily="49" charset="-122"/>
                          <a:cs typeface="+mn-cs"/>
                        </a:rPr>
                        <a:t>学生报名后由主持教师在第</a:t>
                      </a:r>
                      <a:r>
                        <a:rPr kumimoji="0" lang="en-US" altLang="zh-CN" sz="2000" b="1" kern="1200" dirty="0" smtClean="0">
                          <a:solidFill>
                            <a:schemeClr val="tx1"/>
                          </a:solidFill>
                          <a:latin typeface="仿宋" pitchFamily="49" charset="-122"/>
                          <a:ea typeface="仿宋" pitchFamily="49" charset="-122"/>
                          <a:cs typeface="+mn-cs"/>
                        </a:rPr>
                        <a:t>2</a:t>
                      </a:r>
                      <a:r>
                        <a:rPr kumimoji="0" lang="zh-CN" altLang="en-US" sz="2000" b="1" kern="1200" dirty="0" smtClean="0">
                          <a:solidFill>
                            <a:schemeClr val="tx1"/>
                          </a:solidFill>
                          <a:latin typeface="仿宋" pitchFamily="49" charset="-122"/>
                          <a:ea typeface="仿宋" pitchFamily="49" charset="-122"/>
                          <a:cs typeface="+mn-cs"/>
                        </a:rPr>
                        <a:t>周上课之前在系统筛选确认上课名单。</a:t>
                      </a:r>
                    </a:p>
                  </a:txBody>
                  <a:tcPr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r>
            </a:tbl>
          </a:graphicData>
        </a:graphic>
      </p:graphicFrame>
      <p:pic>
        <p:nvPicPr>
          <p:cNvPr id="4"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3396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88180" y="155925"/>
            <a:ext cx="7571184" cy="908844"/>
          </a:xfrm>
        </p:spPr>
        <p:txBody>
          <a:bodyPr>
            <a:normAutofit/>
          </a:bodyPr>
          <a:lstStyle/>
          <a:p>
            <a:pPr algn="l">
              <a:defRPr/>
            </a:pPr>
            <a:r>
              <a:rPr lang="zh-CN" altLang="en-US" sz="2800" b="1" dirty="0" smtClean="0">
                <a:effectLst>
                  <a:outerShdw blurRad="38100" dist="38100" dir="2700000" algn="tl">
                    <a:srgbClr val="000000">
                      <a:alpha val="43137"/>
                    </a:srgbClr>
                  </a:outerShdw>
                </a:effectLst>
              </a:rPr>
              <a:t>三、选课说明 </a:t>
            </a: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科学前沿讲座</a:t>
            </a:r>
          </a:p>
        </p:txBody>
      </p:sp>
      <p:sp>
        <p:nvSpPr>
          <p:cNvPr id="19459" name="Rectangle 3"/>
          <p:cNvSpPr>
            <a:spLocks noGrp="1" noChangeArrowheads="1"/>
          </p:cNvSpPr>
          <p:nvPr>
            <p:ph idx="1"/>
          </p:nvPr>
        </p:nvSpPr>
        <p:spPr bwMode="auto">
          <a:xfrm>
            <a:off x="357158" y="1000108"/>
            <a:ext cx="8434388" cy="51435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0">
              <a:buSzPct val="100000"/>
              <a:buNone/>
            </a:pPr>
            <a:endParaRPr lang="en-US" altLang="zh-CN" sz="800" b="1" dirty="0" smtClean="0">
              <a:latin typeface="+mn-ea"/>
            </a:endParaRPr>
          </a:p>
          <a:p>
            <a:pPr marL="0">
              <a:buSzPct val="100000"/>
              <a:buNone/>
            </a:pPr>
            <a:r>
              <a:rPr lang="zh-CN" altLang="en-US" sz="2000" b="1" dirty="0" smtClean="0">
                <a:solidFill>
                  <a:srgbClr val="0033CC"/>
                </a:solidFill>
                <a:latin typeface="楷体" pitchFamily="49" charset="-122"/>
                <a:ea typeface="楷体" pitchFamily="49" charset="-122"/>
              </a:rPr>
              <a:t>科学前沿讲座以特定主题的系列讲座方式开展。包括各学院组织开设的专题系列讲座</a:t>
            </a:r>
            <a:r>
              <a:rPr lang="zh-CN" altLang="en-US" sz="2000" b="1" smtClean="0">
                <a:solidFill>
                  <a:srgbClr val="0033CC"/>
                </a:solidFill>
                <a:latin typeface="楷体" pitchFamily="49" charset="-122"/>
                <a:ea typeface="楷体" pitchFamily="49" charset="-122"/>
              </a:rPr>
              <a:t>以及本科部</a:t>
            </a:r>
            <a:r>
              <a:rPr lang="zh-CN" altLang="en-US" sz="2000" b="1" dirty="0" smtClean="0">
                <a:solidFill>
                  <a:srgbClr val="0033CC"/>
                </a:solidFill>
                <a:latin typeface="楷体" pitchFamily="49" charset="-122"/>
                <a:ea typeface="楷体" pitchFamily="49" charset="-122"/>
              </a:rPr>
              <a:t>组织开设的</a:t>
            </a:r>
            <a:r>
              <a:rPr lang="en-US" altLang="zh-CN" sz="2000" b="1" dirty="0" smtClean="0">
                <a:solidFill>
                  <a:srgbClr val="0033CC"/>
                </a:solidFill>
                <a:latin typeface="楷体" pitchFamily="49" charset="-122"/>
                <a:ea typeface="楷体" pitchFamily="49" charset="-122"/>
              </a:rPr>
              <a:t>《</a:t>
            </a:r>
            <a:r>
              <a:rPr lang="zh-CN" altLang="en-US" sz="2000" b="1" dirty="0" smtClean="0">
                <a:solidFill>
                  <a:srgbClr val="0033CC"/>
                </a:solidFill>
                <a:latin typeface="楷体" pitchFamily="49" charset="-122"/>
                <a:ea typeface="楷体" pitchFamily="49" charset="-122"/>
              </a:rPr>
              <a:t>科学前沿名家进展系列讲座</a:t>
            </a:r>
            <a:r>
              <a:rPr lang="en-US" altLang="zh-CN" sz="2000" b="1" dirty="0" smtClean="0">
                <a:solidFill>
                  <a:srgbClr val="0033CC"/>
                </a:solidFill>
                <a:latin typeface="楷体" pitchFamily="49" charset="-122"/>
                <a:ea typeface="楷体" pitchFamily="49" charset="-122"/>
              </a:rPr>
              <a:t>》</a:t>
            </a:r>
            <a:r>
              <a:rPr lang="zh-CN" altLang="en-US" sz="2000" b="1" dirty="0" smtClean="0">
                <a:solidFill>
                  <a:srgbClr val="0033CC"/>
                </a:solidFill>
                <a:latin typeface="楷体" pitchFamily="49" charset="-122"/>
                <a:ea typeface="楷体" pitchFamily="49" charset="-122"/>
              </a:rPr>
              <a:t>。</a:t>
            </a:r>
            <a:endParaRPr lang="en-US" altLang="zh-CN" sz="2000" b="1" dirty="0" smtClean="0">
              <a:solidFill>
                <a:srgbClr val="0033CC"/>
              </a:solidFill>
              <a:latin typeface="楷体" pitchFamily="49" charset="-122"/>
              <a:ea typeface="楷体" pitchFamily="49" charset="-122"/>
            </a:endParaRPr>
          </a:p>
          <a:p>
            <a:pPr marL="0">
              <a:buSzPct val="100000"/>
              <a:buNone/>
            </a:pPr>
            <a:endParaRPr lang="en-US" altLang="zh-CN" sz="2600" b="1" dirty="0" smtClean="0">
              <a:solidFill>
                <a:srgbClr val="0033CC"/>
              </a:solidFill>
              <a:latin typeface="楷体" pitchFamily="49" charset="-122"/>
              <a:ea typeface="楷体" pitchFamily="49" charset="-122"/>
            </a:endParaRPr>
          </a:p>
          <a:p>
            <a:pPr marL="0">
              <a:buSzPct val="100000"/>
              <a:buNone/>
            </a:pPr>
            <a:endParaRPr lang="en-US" altLang="zh-CN" sz="1000" b="1" dirty="0" smtClean="0">
              <a:latin typeface="+mn-ea"/>
            </a:endParaRPr>
          </a:p>
        </p:txBody>
      </p:sp>
      <p:pic>
        <p:nvPicPr>
          <p:cNvPr id="4"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1685584190"/>
              </p:ext>
            </p:extLst>
          </p:nvPr>
        </p:nvGraphicFramePr>
        <p:xfrm>
          <a:off x="428596" y="2000241"/>
          <a:ext cx="8286808" cy="4174821"/>
        </p:xfrm>
        <a:graphic>
          <a:graphicData uri="http://schemas.openxmlformats.org/drawingml/2006/table">
            <a:tbl>
              <a:tblPr firstRow="1" bandRow="1">
                <a:tableStyleId>{5C22544A-7EE6-4342-B048-85BDC9FD1C3A}</a:tableStyleId>
              </a:tblPr>
              <a:tblGrid>
                <a:gridCol w="1428760"/>
                <a:gridCol w="6858048"/>
              </a:tblGrid>
              <a:tr h="714379">
                <a:tc>
                  <a:txBody>
                    <a:bodyPr/>
                    <a:lstStyle/>
                    <a:p>
                      <a:r>
                        <a:rPr lang="zh-CN" altLang="en-US" b="1" dirty="0" smtClean="0">
                          <a:solidFill>
                            <a:schemeClr val="tx1"/>
                          </a:solidFill>
                          <a:latin typeface="仿宋" pitchFamily="49" charset="-122"/>
                          <a:ea typeface="仿宋" pitchFamily="49" charset="-122"/>
                        </a:rPr>
                        <a:t>面向对象</a:t>
                      </a:r>
                      <a:endParaRPr lang="zh-CN" altLang="en-US" b="1" dirty="0">
                        <a:solidFill>
                          <a:schemeClr val="tx1"/>
                        </a:solidFill>
                        <a:latin typeface="仿宋" pitchFamily="49" charset="-122"/>
                        <a:ea typeface="仿宋" pitchFamily="49" charset="-122"/>
                      </a:endParaRPr>
                    </a:p>
                  </a:txBody>
                  <a:tcPr anchor="ctr">
                    <a:solidFill>
                      <a:schemeClr val="accent3">
                        <a:lumMod val="20000"/>
                        <a:lumOff val="80000"/>
                      </a:schemeClr>
                    </a:solidFill>
                  </a:tcPr>
                </a:tc>
                <a:tc>
                  <a:txBody>
                    <a:bodyPr/>
                    <a:lstStyle/>
                    <a:p>
                      <a:r>
                        <a:rPr lang="zh-CN" altLang="en-US" sz="1800" b="1" dirty="0" smtClean="0">
                          <a:solidFill>
                            <a:schemeClr val="tx1"/>
                          </a:solidFill>
                          <a:latin typeface="仿宋" pitchFamily="49" charset="-122"/>
                          <a:ea typeface="仿宋" pitchFamily="49" charset="-122"/>
                        </a:rPr>
                        <a:t>作为专业选修课（非学位课）修读，面向参加集中教学的硕士、硕博和直博研究生。</a:t>
                      </a:r>
                      <a:endParaRPr lang="zh-CN" altLang="en-US" dirty="0">
                        <a:solidFill>
                          <a:schemeClr val="tx1"/>
                        </a:solidFill>
                      </a:endParaRPr>
                    </a:p>
                  </a:txBody>
                  <a:tcPr>
                    <a:solidFill>
                      <a:schemeClr val="accent3">
                        <a:lumMod val="20000"/>
                        <a:lumOff val="80000"/>
                      </a:schemeClr>
                    </a:solidFill>
                  </a:tcPr>
                </a:tc>
              </a:tr>
              <a:tr h="1357322">
                <a:tc>
                  <a:txBody>
                    <a:bodyPr/>
                    <a:lstStyle/>
                    <a:p>
                      <a:r>
                        <a:rPr lang="zh-CN" altLang="en-US" b="1" dirty="0" smtClean="0">
                          <a:latin typeface="仿宋" pitchFamily="49" charset="-122"/>
                          <a:ea typeface="仿宋" pitchFamily="49" charset="-122"/>
                        </a:rPr>
                        <a:t>选课与记录</a:t>
                      </a:r>
                      <a:endParaRPr lang="en-US" altLang="zh-CN" b="1" dirty="0" smtClean="0">
                        <a:latin typeface="仿宋" pitchFamily="49" charset="-122"/>
                        <a:ea typeface="仿宋" pitchFamily="49" charset="-122"/>
                      </a:endParaRPr>
                    </a:p>
                    <a:p>
                      <a:r>
                        <a:rPr lang="zh-CN" altLang="en-US" b="1" dirty="0" smtClean="0">
                          <a:latin typeface="仿宋" pitchFamily="49" charset="-122"/>
                          <a:ea typeface="仿宋" pitchFamily="49" charset="-122"/>
                        </a:rPr>
                        <a:t>学时方式</a:t>
                      </a:r>
                      <a:endParaRPr lang="zh-CN" altLang="en-US" b="1" dirty="0">
                        <a:latin typeface="仿宋" pitchFamily="49" charset="-122"/>
                        <a:ea typeface="仿宋" pitchFamily="49"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latin typeface="仿宋" pitchFamily="49" charset="-122"/>
                          <a:ea typeface="仿宋" pitchFamily="49" charset="-122"/>
                        </a:rPr>
                        <a:t>不参加网络选课；</a:t>
                      </a:r>
                      <a:endParaRPr lang="en-US" altLang="zh-CN" sz="1800" b="1" dirty="0" smtClean="0">
                        <a:latin typeface="仿宋" pitchFamily="49" charset="-122"/>
                        <a:ea typeface="仿宋"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latin typeface="仿宋" pitchFamily="49" charset="-122"/>
                          <a:ea typeface="仿宋" pitchFamily="49" charset="-122"/>
                        </a:rPr>
                        <a:t>需在讲座开始前</a:t>
                      </a:r>
                      <a:r>
                        <a:rPr lang="en-US" sz="1800" b="1" dirty="0" smtClean="0">
                          <a:latin typeface="仿宋" pitchFamily="49" charset="-122"/>
                          <a:ea typeface="仿宋" pitchFamily="49" charset="-122"/>
                        </a:rPr>
                        <a:t>10</a:t>
                      </a:r>
                      <a:r>
                        <a:rPr lang="zh-CN" altLang="en-US" sz="1800" b="1" dirty="0" smtClean="0">
                          <a:latin typeface="仿宋" pitchFamily="49" charset="-122"/>
                          <a:ea typeface="仿宋" pitchFamily="49" charset="-122"/>
                        </a:rPr>
                        <a:t>分钟内刷一卡通计录修读学时，过后一律不能补刷；</a:t>
                      </a:r>
                      <a:endParaRPr lang="en-US" altLang="zh-CN" sz="1800" b="1" dirty="0" smtClean="0">
                        <a:latin typeface="仿宋" pitchFamily="49" charset="-122"/>
                        <a:ea typeface="仿宋"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latin typeface="仿宋" pitchFamily="49" charset="-122"/>
                          <a:ea typeface="仿宋" pitchFamily="49" charset="-122"/>
                        </a:rPr>
                        <a:t>部分讲座只面向特定学生，其它学生修读不计入总学时和学分。</a:t>
                      </a:r>
                      <a:endParaRPr lang="zh-CN" altLang="en-US" dirty="0"/>
                    </a:p>
                  </a:txBody>
                  <a:tcPr/>
                </a:tc>
              </a:tr>
              <a:tr h="1126361">
                <a:tc>
                  <a:txBody>
                    <a:bodyPr/>
                    <a:lstStyle/>
                    <a:p>
                      <a:r>
                        <a:rPr lang="zh-CN" altLang="en-US" b="1" dirty="0" smtClean="0">
                          <a:latin typeface="仿宋" pitchFamily="49" charset="-122"/>
                          <a:ea typeface="仿宋" pitchFamily="49" charset="-122"/>
                        </a:rPr>
                        <a:t>计分规则</a:t>
                      </a:r>
                      <a:endParaRPr lang="zh-CN" altLang="en-US" b="1" dirty="0">
                        <a:latin typeface="仿宋" pitchFamily="49" charset="-122"/>
                        <a:ea typeface="仿宋" pitchFamily="49" charset="-122"/>
                      </a:endParaRPr>
                    </a:p>
                  </a:txBody>
                  <a:tcPr anchor="ctr">
                    <a:solidFill>
                      <a:schemeClr val="accent3">
                        <a:lumMod val="20000"/>
                        <a:lumOff val="80000"/>
                      </a:schemeClr>
                    </a:solidFill>
                  </a:tcPr>
                </a:tc>
                <a:tc>
                  <a:txBody>
                    <a:bodyPr/>
                    <a:lstStyle/>
                    <a:p>
                      <a:r>
                        <a:rPr lang="zh-CN" altLang="en-US" sz="1800" b="1" dirty="0" smtClean="0">
                          <a:latin typeface="仿宋" pitchFamily="49" charset="-122"/>
                          <a:ea typeface="仿宋" pitchFamily="49" charset="-122"/>
                        </a:rPr>
                        <a:t>所修学时只在</a:t>
                      </a:r>
                      <a:r>
                        <a:rPr lang="en-US" sz="1800" b="1" dirty="0" smtClean="0">
                          <a:latin typeface="仿宋" pitchFamily="49" charset="-122"/>
                          <a:ea typeface="仿宋" pitchFamily="49" charset="-122"/>
                        </a:rPr>
                        <a:t>201</a:t>
                      </a:r>
                      <a:r>
                        <a:rPr lang="en-US" altLang="zh-CN" sz="1800" b="1" dirty="0" smtClean="0">
                          <a:latin typeface="仿宋" pitchFamily="49" charset="-122"/>
                          <a:ea typeface="仿宋" pitchFamily="49" charset="-122"/>
                        </a:rPr>
                        <a:t>7</a:t>
                      </a:r>
                      <a:r>
                        <a:rPr lang="en-US" sz="1800" b="1" dirty="0" smtClean="0">
                          <a:latin typeface="仿宋" pitchFamily="49" charset="-122"/>
                          <a:ea typeface="仿宋" pitchFamily="49" charset="-122"/>
                        </a:rPr>
                        <a:t>-201</a:t>
                      </a:r>
                      <a:r>
                        <a:rPr lang="en-US" altLang="zh-CN" sz="1800" b="1" dirty="0" smtClean="0">
                          <a:latin typeface="仿宋" pitchFamily="49" charset="-122"/>
                          <a:ea typeface="仿宋" pitchFamily="49" charset="-122"/>
                        </a:rPr>
                        <a:t>8</a:t>
                      </a:r>
                      <a:r>
                        <a:rPr lang="zh-CN" altLang="en-US" sz="1800" b="1" dirty="0" smtClean="0">
                          <a:latin typeface="仿宋" pitchFamily="49" charset="-122"/>
                          <a:ea typeface="仿宋" pitchFamily="49" charset="-122"/>
                        </a:rPr>
                        <a:t>学年内有效，不能累计到下一学年。</a:t>
                      </a:r>
                      <a:endParaRPr lang="en-US" altLang="zh-CN" sz="1800" b="1" dirty="0" smtClean="0">
                        <a:latin typeface="仿宋" pitchFamily="49" charset="-122"/>
                        <a:ea typeface="仿宋" pitchFamily="49" charset="-122"/>
                      </a:endParaRPr>
                    </a:p>
                    <a:p>
                      <a:r>
                        <a:rPr lang="zh-CN" altLang="en-US" sz="1800" b="1" dirty="0" smtClean="0">
                          <a:latin typeface="仿宋" pitchFamily="49" charset="-122"/>
                          <a:ea typeface="仿宋" pitchFamily="49" charset="-122"/>
                        </a:rPr>
                        <a:t>学年结束后，统计每位同学修读的总学时。修读总学时</a:t>
                      </a:r>
                      <a:r>
                        <a:rPr lang="en-US" sz="1800" b="1" dirty="0" smtClean="0">
                          <a:latin typeface="仿宋" pitchFamily="49" charset="-122"/>
                          <a:ea typeface="仿宋" pitchFamily="49" charset="-122"/>
                        </a:rPr>
                        <a:t>10</a:t>
                      </a:r>
                      <a:r>
                        <a:rPr lang="zh-CN" altLang="en-US" sz="1800" b="1" dirty="0" smtClean="0">
                          <a:latin typeface="仿宋" pitchFamily="49" charset="-122"/>
                          <a:ea typeface="仿宋" pitchFamily="49" charset="-122"/>
                        </a:rPr>
                        <a:t>学时以内不计学分、</a:t>
                      </a:r>
                      <a:r>
                        <a:rPr lang="en-US" sz="1800" b="1" dirty="0" smtClean="0">
                          <a:latin typeface="仿宋" pitchFamily="49" charset="-122"/>
                          <a:ea typeface="仿宋" pitchFamily="49" charset="-122"/>
                        </a:rPr>
                        <a:t>10-19</a:t>
                      </a:r>
                      <a:r>
                        <a:rPr lang="zh-CN" altLang="en-US" sz="1800" b="1" dirty="0" smtClean="0">
                          <a:latin typeface="仿宋" pitchFamily="49" charset="-122"/>
                          <a:ea typeface="仿宋" pitchFamily="49" charset="-122"/>
                        </a:rPr>
                        <a:t>学时计</a:t>
                      </a:r>
                      <a:r>
                        <a:rPr lang="en-US" sz="1800" b="1" dirty="0" smtClean="0">
                          <a:latin typeface="仿宋" pitchFamily="49" charset="-122"/>
                          <a:ea typeface="仿宋" pitchFamily="49" charset="-122"/>
                        </a:rPr>
                        <a:t>0.5</a:t>
                      </a:r>
                      <a:r>
                        <a:rPr lang="zh-CN" altLang="en-US" sz="1800" b="1" dirty="0" smtClean="0">
                          <a:latin typeface="仿宋" pitchFamily="49" charset="-122"/>
                          <a:ea typeface="仿宋" pitchFamily="49" charset="-122"/>
                        </a:rPr>
                        <a:t>学分、</a:t>
                      </a:r>
                      <a:r>
                        <a:rPr lang="en-US" sz="1800" b="1" dirty="0" smtClean="0">
                          <a:latin typeface="仿宋" pitchFamily="49" charset="-122"/>
                          <a:ea typeface="仿宋" pitchFamily="49" charset="-122"/>
                        </a:rPr>
                        <a:t>20-29</a:t>
                      </a:r>
                      <a:r>
                        <a:rPr lang="zh-CN" altLang="en-US" sz="1800" b="1" dirty="0" smtClean="0">
                          <a:latin typeface="仿宋" pitchFamily="49" charset="-122"/>
                          <a:ea typeface="仿宋" pitchFamily="49" charset="-122"/>
                        </a:rPr>
                        <a:t>学时计</a:t>
                      </a:r>
                      <a:r>
                        <a:rPr lang="en-US" sz="1800" b="1" dirty="0" smtClean="0">
                          <a:latin typeface="仿宋" pitchFamily="49" charset="-122"/>
                          <a:ea typeface="仿宋" pitchFamily="49" charset="-122"/>
                        </a:rPr>
                        <a:t>1</a:t>
                      </a:r>
                      <a:r>
                        <a:rPr lang="zh-CN" altLang="en-US" sz="1800" b="1" dirty="0" smtClean="0">
                          <a:latin typeface="仿宋" pitchFamily="49" charset="-122"/>
                          <a:ea typeface="仿宋" pitchFamily="49" charset="-122"/>
                        </a:rPr>
                        <a:t>学分、</a:t>
                      </a:r>
                      <a:r>
                        <a:rPr lang="en-US" sz="1800" b="1" dirty="0" smtClean="0">
                          <a:latin typeface="仿宋" pitchFamily="49" charset="-122"/>
                          <a:ea typeface="仿宋" pitchFamily="49" charset="-122"/>
                        </a:rPr>
                        <a:t>30</a:t>
                      </a:r>
                      <a:r>
                        <a:rPr lang="zh-CN" altLang="en-US" sz="1800" b="1" dirty="0" smtClean="0">
                          <a:latin typeface="仿宋" pitchFamily="49" charset="-122"/>
                          <a:ea typeface="仿宋" pitchFamily="49" charset="-122"/>
                        </a:rPr>
                        <a:t>学时及以上计</a:t>
                      </a:r>
                      <a:r>
                        <a:rPr lang="en-US" sz="1800" b="1" dirty="0" smtClean="0">
                          <a:latin typeface="仿宋" pitchFamily="49" charset="-122"/>
                          <a:ea typeface="仿宋" pitchFamily="49" charset="-122"/>
                        </a:rPr>
                        <a:t>1.5</a:t>
                      </a:r>
                      <a:r>
                        <a:rPr lang="zh-CN" altLang="en-US" sz="1800" b="1" dirty="0" smtClean="0">
                          <a:latin typeface="仿宋" pitchFamily="49" charset="-122"/>
                          <a:ea typeface="仿宋" pitchFamily="49" charset="-122"/>
                        </a:rPr>
                        <a:t>学分。</a:t>
                      </a:r>
                      <a:endParaRPr lang="zh-CN" altLang="en-US" dirty="0"/>
                    </a:p>
                  </a:txBody>
                  <a:tcPr>
                    <a:solidFill>
                      <a:schemeClr val="accent3">
                        <a:lumMod val="20000"/>
                        <a:lumOff val="80000"/>
                      </a:schemeClr>
                    </a:solidFill>
                  </a:tcPr>
                </a:tc>
              </a:tr>
              <a:tr h="866431">
                <a:tc>
                  <a:txBody>
                    <a:bodyPr/>
                    <a:lstStyle/>
                    <a:p>
                      <a:r>
                        <a:rPr lang="zh-CN" altLang="en-US" b="1" dirty="0" smtClean="0">
                          <a:latin typeface="仿宋" pitchFamily="49" charset="-122"/>
                          <a:ea typeface="仿宋" pitchFamily="49" charset="-122"/>
                        </a:rPr>
                        <a:t>讲座信息</a:t>
                      </a:r>
                      <a:endParaRPr lang="en-US" altLang="zh-CN" b="1" dirty="0" smtClean="0">
                        <a:latin typeface="仿宋" pitchFamily="49" charset="-122"/>
                        <a:ea typeface="仿宋" pitchFamily="49" charset="-122"/>
                      </a:endParaRPr>
                    </a:p>
                    <a:p>
                      <a:r>
                        <a:rPr lang="zh-CN" altLang="en-US" b="1" dirty="0" smtClean="0">
                          <a:latin typeface="仿宋" pitchFamily="49" charset="-122"/>
                          <a:ea typeface="仿宋" pitchFamily="49" charset="-122"/>
                        </a:rPr>
                        <a:t>发布途径</a:t>
                      </a:r>
                      <a:endParaRPr lang="zh-CN" altLang="en-US" b="1" dirty="0">
                        <a:latin typeface="仿宋" pitchFamily="49" charset="-122"/>
                        <a:ea typeface="仿宋" pitchFamily="49" charset="-122"/>
                      </a:endParaRPr>
                    </a:p>
                  </a:txBody>
                  <a:tcPr anchor="ctr"/>
                </a:tc>
                <a:tc>
                  <a:txBody>
                    <a:bodyPr/>
                    <a:lstStyle/>
                    <a:p>
                      <a:r>
                        <a:rPr lang="zh-CN" altLang="en-US" sz="1800" b="1" dirty="0" smtClean="0">
                          <a:latin typeface="仿宋" pitchFamily="49" charset="-122"/>
                          <a:ea typeface="仿宋" pitchFamily="49" charset="-122"/>
                        </a:rPr>
                        <a:t>电子邮件、教学楼内电子显示屏、学校主页活动预告栏、各校区张贴海报、选课系统讲座管理模块与教务部微信公众平台（国科大教务部）公告。</a:t>
                      </a:r>
                      <a:endParaRPr lang="zh-CN" altLang="en-US" dirty="0"/>
                    </a:p>
                  </a:txBody>
                  <a:tcPr/>
                </a:tc>
              </a:tr>
            </a:tbl>
          </a:graphicData>
        </a:graphic>
      </p:graphicFrame>
    </p:spTree>
    <p:extLst>
      <p:ext uri="{BB962C8B-B14F-4D97-AF65-F5344CB8AC3E}">
        <p14:creationId xmlns:p14="http://schemas.microsoft.com/office/powerpoint/2010/main" val="1113995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0"/>
            <a:ext cx="8229600" cy="1143000"/>
          </a:xfrm>
        </p:spPr>
        <p:txBody>
          <a:bodyPr/>
          <a:lstStyle/>
          <a:p>
            <a:pPr algn="l">
              <a:defRPr/>
            </a:pPr>
            <a:r>
              <a:rPr lang="zh-CN" altLang="en-US" sz="3200" b="1" dirty="0" smtClean="0">
                <a:effectLst>
                  <a:outerShdw blurRad="38100" dist="38100" dir="2700000" algn="tl">
                    <a:srgbClr val="000000">
                      <a:alpha val="43137"/>
                    </a:srgbClr>
                  </a:outerShdw>
                </a:effectLst>
              </a:rPr>
              <a:t>      三、选课说明 </a:t>
            </a:r>
            <a:r>
              <a:rPr lang="en-US" altLang="zh-CN" sz="3200" b="1" dirty="0" smtClean="0">
                <a:effectLst>
                  <a:outerShdw blurRad="38100" dist="38100" dir="2700000" algn="tl">
                    <a:srgbClr val="000000">
                      <a:alpha val="43137"/>
                    </a:srgbClr>
                  </a:outerShdw>
                </a:effectLst>
              </a:rPr>
              <a:t>--- </a:t>
            </a:r>
            <a:r>
              <a:rPr lang="zh-CN" altLang="en-US" sz="3200" b="1" dirty="0" smtClean="0">
                <a:effectLst>
                  <a:outerShdw blurRad="38100" dist="38100" dir="2700000" algn="tl">
                    <a:srgbClr val="000000">
                      <a:alpha val="43137"/>
                    </a:srgbClr>
                  </a:outerShdw>
                </a:effectLst>
              </a:rPr>
              <a:t>公共选修课</a:t>
            </a:r>
            <a:endParaRPr lang="zh-CN" altLang="en-US" sz="3200" dirty="0"/>
          </a:p>
        </p:txBody>
      </p:sp>
      <p:pic>
        <p:nvPicPr>
          <p:cNvPr id="15363" name="Picture 2" descr="1--科学院徽章"/>
          <p:cNvPicPr>
            <a:picLocks noChangeAspect="1" noChangeArrowheads="1"/>
          </p:cNvPicPr>
          <p:nvPr/>
        </p:nvPicPr>
        <p:blipFill>
          <a:blip r:embed="rId2" cstate="print"/>
          <a:srcRect/>
          <a:stretch>
            <a:fillRect/>
          </a:stretch>
        </p:blipFill>
        <p:spPr bwMode="auto">
          <a:xfrm>
            <a:off x="0" y="4763"/>
            <a:ext cx="1187450" cy="1025525"/>
          </a:xfrm>
          <a:prstGeom prst="rect">
            <a:avLst/>
          </a:prstGeom>
          <a:noFill/>
          <a:ln w="9525">
            <a:noFill/>
            <a:miter lim="800000"/>
            <a:headEnd/>
            <a:tailEnd/>
          </a:ln>
        </p:spPr>
      </p:pic>
      <p:pic>
        <p:nvPicPr>
          <p:cNvPr id="15364" name="图片 1" descr="说明: http://www.ucas.ac.cn/images/b-logo.gif"/>
          <p:cNvPicPr>
            <a:picLocks noChangeAspect="1" noChangeArrowheads="1"/>
          </p:cNvPicPr>
          <p:nvPr/>
        </p:nvPicPr>
        <p:blipFill>
          <a:blip r:embed="rId3" cstate="print"/>
          <a:srcRect/>
          <a:stretch>
            <a:fillRect/>
          </a:stretch>
        </p:blipFill>
        <p:spPr bwMode="auto">
          <a:xfrm>
            <a:off x="7851775" y="5931585"/>
            <a:ext cx="1296988" cy="549275"/>
          </a:xfrm>
          <a:prstGeom prst="rect">
            <a:avLst/>
          </a:prstGeom>
          <a:noFill/>
          <a:ln w="9525">
            <a:noFill/>
            <a:miter lim="800000"/>
            <a:headEnd/>
            <a:tailEnd/>
          </a:ln>
        </p:spPr>
      </p:pic>
      <p:graphicFrame>
        <p:nvGraphicFramePr>
          <p:cNvPr id="14" name="图示 13"/>
          <p:cNvGraphicFramePr/>
          <p:nvPr>
            <p:extLst>
              <p:ext uri="{D42A27DB-BD31-4B8C-83A1-F6EECF244321}">
                <p14:modId xmlns:p14="http://schemas.microsoft.com/office/powerpoint/2010/main" val="4117611899"/>
              </p:ext>
            </p:extLst>
          </p:nvPr>
        </p:nvGraphicFramePr>
        <p:xfrm>
          <a:off x="571472" y="908720"/>
          <a:ext cx="8321008" cy="55721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2"/>
          <p:cNvSpPr txBox="1"/>
          <p:nvPr/>
        </p:nvSpPr>
        <p:spPr>
          <a:xfrm>
            <a:off x="1004218" y="6479481"/>
            <a:ext cx="2741456" cy="369332"/>
          </a:xfrm>
          <a:prstGeom prst="rect">
            <a:avLst/>
          </a:prstGeom>
          <a:noFill/>
        </p:spPr>
        <p:txBody>
          <a:bodyPr wrap="none" rtlCol="0">
            <a:spAutoFit/>
          </a:bodyPr>
          <a:lstStyle/>
          <a:p>
            <a:r>
              <a:rPr lang="zh-CN" altLang="en-US" b="1" dirty="0" smtClean="0">
                <a:latin typeface="楷体" pitchFamily="49" charset="-122"/>
                <a:ea typeface="楷体" pitchFamily="49" charset="-122"/>
                <a:hlinkClick r:id="rId9" action="ppaction://hlinkfile"/>
              </a:rPr>
              <a:t>公管学院两用课程信息表</a:t>
            </a:r>
            <a:endParaRPr lang="zh-CN" altLang="en-US" b="1"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说明: http://www.ucas.ac.cn/images/b-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5"/>
          <p:cNvSpPr>
            <a:spLocks noGrp="1"/>
          </p:cNvSpPr>
          <p:nvPr>
            <p:ph type="title"/>
          </p:nvPr>
        </p:nvSpPr>
        <p:spPr>
          <a:xfrm>
            <a:off x="2123728" y="692696"/>
            <a:ext cx="5616624" cy="504056"/>
          </a:xfrm>
          <a:prstGeom prst="rect">
            <a:avLst/>
          </a:prstGeom>
          <a:solidFill>
            <a:schemeClr val="tx2">
              <a:lumMod val="60000"/>
              <a:lumOff val="40000"/>
            </a:schemeClr>
          </a:solidFill>
        </p:spPr>
        <p:style>
          <a:lnRef idx="3">
            <a:schemeClr val="lt1"/>
          </a:lnRef>
          <a:fillRef idx="1">
            <a:schemeClr val="accent2"/>
          </a:fillRef>
          <a:effectRef idx="1">
            <a:schemeClr val="accent2"/>
          </a:effectRef>
          <a:fontRef idx="minor">
            <a:schemeClr val="lt1"/>
          </a:fontRef>
        </p:style>
        <p:txBody>
          <a:bodyPr wrap="none" lIns="504000" anchor="ctr">
            <a:normAutofit/>
          </a:bodyPr>
          <a:lstStyle/>
          <a:p>
            <a:pPr algn="l">
              <a:defRPr/>
            </a:pPr>
            <a:r>
              <a:rPr lang="zh-CN" altLang="en-US" sz="1800" b="1" dirty="0">
                <a:solidFill>
                  <a:srgbClr val="FFFFFF"/>
                </a:solidFill>
                <a:effectLst>
                  <a:outerShdw blurRad="38100" dist="38100" dir="2700000" algn="tl">
                    <a:srgbClr val="000000"/>
                  </a:outerShdw>
                </a:effectLst>
                <a:latin typeface="+mn-ea"/>
              </a:rPr>
              <a:t>一、基本情况 </a:t>
            </a:r>
          </a:p>
        </p:txBody>
      </p:sp>
      <p:sp>
        <p:nvSpPr>
          <p:cNvPr id="7" name="内容占位符 6"/>
          <p:cNvSpPr>
            <a:spLocks noGrp="1"/>
          </p:cNvSpPr>
          <p:nvPr>
            <p:ph idx="1"/>
          </p:nvPr>
        </p:nvSpPr>
        <p:spPr>
          <a:xfrm>
            <a:off x="2123728" y="1340768"/>
            <a:ext cx="5616624" cy="432048"/>
          </a:xfrm>
          <a:prstGeom prst="rect">
            <a:avLst/>
          </a:prstGeom>
          <a:solidFill>
            <a:schemeClr val="tx2">
              <a:lumMod val="20000"/>
              <a:lumOff val="80000"/>
            </a:schemeClr>
          </a:solidFill>
          <a:ln w="38100">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normAutofit/>
          </a:bodyPr>
          <a:lstStyle/>
          <a:p>
            <a:pPr marL="0" indent="0" algn="l">
              <a:buNone/>
              <a:defRPr/>
            </a:pPr>
            <a:r>
              <a:rPr lang="zh-CN" altLang="en-US" sz="1800" b="1" dirty="0">
                <a:solidFill>
                  <a:srgbClr val="000000"/>
                </a:solidFill>
                <a:effectLst>
                  <a:outerShdw blurRad="38100" dist="38100" dir="2700000" algn="tl">
                    <a:srgbClr val="FFFFFF"/>
                  </a:outerShdw>
                </a:effectLst>
                <a:latin typeface="+mn-ea"/>
              </a:rPr>
              <a:t>二、学分要求及课程简介 </a:t>
            </a:r>
          </a:p>
        </p:txBody>
      </p:sp>
      <p:sp>
        <p:nvSpPr>
          <p:cNvPr id="8" name="矩形 7"/>
          <p:cNvSpPr/>
          <p:nvPr/>
        </p:nvSpPr>
        <p:spPr>
          <a:xfrm>
            <a:off x="2123728" y="1916832"/>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a:solidFill>
                  <a:srgbClr val="000000"/>
                </a:solidFill>
                <a:effectLst>
                  <a:outerShdw blurRad="38100" dist="38100" dir="2700000" algn="tl">
                    <a:srgbClr val="FFFFFF"/>
                  </a:outerShdw>
                </a:effectLst>
              </a:rPr>
              <a:t>三</a:t>
            </a:r>
            <a:r>
              <a:rPr lang="zh-CN" altLang="en-US" sz="2000" b="1" dirty="0" smtClean="0">
                <a:solidFill>
                  <a:srgbClr val="000000"/>
                </a:solidFill>
                <a:effectLst>
                  <a:outerShdw blurRad="38100" dist="38100" dir="2700000" algn="tl">
                    <a:srgbClr val="FFFFFF"/>
                  </a:outerShdw>
                </a:effectLst>
              </a:rPr>
              <a:t>、选课说明</a:t>
            </a:r>
            <a:endParaRPr lang="zh-CN" altLang="en-US" b="1" dirty="0">
              <a:solidFill>
                <a:srgbClr val="000000"/>
              </a:solidFill>
              <a:effectLst>
                <a:outerShdw blurRad="38100" dist="38100" dir="2700000" algn="tl">
                  <a:srgbClr val="FFFFFF"/>
                </a:outerShdw>
              </a:effectLst>
            </a:endParaRPr>
          </a:p>
        </p:txBody>
      </p:sp>
      <p:sp>
        <p:nvSpPr>
          <p:cNvPr id="9" name="矩形 8"/>
          <p:cNvSpPr/>
          <p:nvPr/>
        </p:nvSpPr>
        <p:spPr>
          <a:xfrm>
            <a:off x="2123728" y="2492896"/>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smtClean="0">
                <a:solidFill>
                  <a:srgbClr val="000000"/>
                </a:solidFill>
                <a:effectLst>
                  <a:outerShdw blurRad="38100" dist="38100" dir="2700000" algn="tl">
                    <a:srgbClr val="FFFFFF"/>
                  </a:outerShdw>
                </a:effectLst>
              </a:rPr>
              <a:t>四、选课及变更程序</a:t>
            </a:r>
            <a:endParaRPr lang="zh-CN" altLang="en-US" b="1" dirty="0">
              <a:solidFill>
                <a:srgbClr val="000000"/>
              </a:solidFill>
              <a:effectLst>
                <a:outerShdw blurRad="38100" dist="38100" dir="2700000" algn="tl">
                  <a:srgbClr val="FFFFFF"/>
                </a:outerShdw>
              </a:effectLst>
            </a:endParaRPr>
          </a:p>
        </p:txBody>
      </p:sp>
      <p:sp>
        <p:nvSpPr>
          <p:cNvPr id="10" name="矩形 9"/>
          <p:cNvSpPr/>
          <p:nvPr/>
        </p:nvSpPr>
        <p:spPr>
          <a:xfrm>
            <a:off x="2123728" y="3068960"/>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smtClean="0">
                <a:solidFill>
                  <a:srgbClr val="000000"/>
                </a:solidFill>
                <a:effectLst>
                  <a:outerShdw blurRad="38100" dist="38100" dir="2700000" algn="tl">
                    <a:srgbClr val="FFFFFF"/>
                  </a:outerShdw>
                </a:effectLst>
              </a:rPr>
              <a:t>五、课程评估</a:t>
            </a:r>
            <a:endParaRPr lang="zh-CN" altLang="en-US" b="1" dirty="0">
              <a:solidFill>
                <a:srgbClr val="000000"/>
              </a:solidFill>
              <a:effectLst>
                <a:outerShdw blurRad="38100" dist="38100" dir="2700000" algn="tl">
                  <a:srgbClr val="FFFFFF"/>
                </a:outerShdw>
              </a:effectLst>
            </a:endParaRPr>
          </a:p>
        </p:txBody>
      </p:sp>
      <p:sp>
        <p:nvSpPr>
          <p:cNvPr id="11" name="矩形 10"/>
          <p:cNvSpPr/>
          <p:nvPr/>
        </p:nvSpPr>
        <p:spPr>
          <a:xfrm>
            <a:off x="2123728" y="3645024"/>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a:solidFill>
                  <a:srgbClr val="000000"/>
                </a:solidFill>
                <a:effectLst>
                  <a:outerShdw blurRad="38100" dist="38100" dir="2700000" algn="tl">
                    <a:srgbClr val="FFFFFF"/>
                  </a:outerShdw>
                </a:effectLst>
              </a:rPr>
              <a:t>六</a:t>
            </a:r>
            <a:r>
              <a:rPr lang="zh-CN" altLang="en-US" sz="2000" b="1" dirty="0" smtClean="0">
                <a:solidFill>
                  <a:srgbClr val="000000"/>
                </a:solidFill>
                <a:effectLst>
                  <a:outerShdw blurRad="38100" dist="38100" dir="2700000" algn="tl">
                    <a:srgbClr val="FFFFFF"/>
                  </a:outerShdw>
                </a:effectLst>
              </a:rPr>
              <a:t>、课程考核</a:t>
            </a:r>
            <a:endParaRPr lang="zh-CN" altLang="en-US" b="1" dirty="0">
              <a:solidFill>
                <a:srgbClr val="000000"/>
              </a:solidFill>
              <a:effectLst>
                <a:outerShdw blurRad="38100" dist="38100" dir="2700000" algn="tl">
                  <a:srgbClr val="FFFFFF"/>
                </a:outerShdw>
              </a:effectLst>
            </a:endParaRPr>
          </a:p>
        </p:txBody>
      </p:sp>
      <p:sp>
        <p:nvSpPr>
          <p:cNvPr id="12" name="矩形 11"/>
          <p:cNvSpPr/>
          <p:nvPr/>
        </p:nvSpPr>
        <p:spPr>
          <a:xfrm>
            <a:off x="2123728" y="4221088"/>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七、跨学科课程兼修计划（</a:t>
            </a:r>
            <a:r>
              <a:rPr lang="en-US" altLang="zh-CN" sz="2000" b="1" dirty="0">
                <a:latin typeface="+mn-ea"/>
              </a:rPr>
              <a:t>Program-10</a:t>
            </a:r>
            <a:r>
              <a:rPr lang="zh-CN" altLang="en-US" sz="2000" b="1" dirty="0">
                <a:latin typeface="+mn-ea"/>
              </a:rPr>
              <a:t>） </a:t>
            </a:r>
          </a:p>
        </p:txBody>
      </p:sp>
      <p:sp>
        <p:nvSpPr>
          <p:cNvPr id="13" name="矩形 12"/>
          <p:cNvSpPr/>
          <p:nvPr/>
        </p:nvSpPr>
        <p:spPr>
          <a:xfrm>
            <a:off x="2123728" y="4797152"/>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smtClean="0">
                <a:latin typeface="+mn-ea"/>
              </a:rPr>
              <a:t>八、主要时间节点</a:t>
            </a:r>
            <a:endParaRPr lang="zh-CN" altLang="en-US" sz="2000" b="1" dirty="0">
              <a:latin typeface="+mn-ea"/>
            </a:endParaRPr>
          </a:p>
        </p:txBody>
      </p:sp>
      <p:sp>
        <p:nvSpPr>
          <p:cNvPr id="14" name="矩形 13"/>
          <p:cNvSpPr/>
          <p:nvPr/>
        </p:nvSpPr>
        <p:spPr>
          <a:xfrm>
            <a:off x="2123728" y="5373216"/>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九</a:t>
            </a:r>
            <a:r>
              <a:rPr lang="zh-CN" altLang="en-US" sz="2000" b="1" dirty="0" smtClean="0">
                <a:latin typeface="+mn-ea"/>
              </a:rPr>
              <a:t>、信息发布与咨询</a:t>
            </a:r>
            <a:endParaRPr lang="zh-CN" altLang="en-US" sz="2000" b="1" dirty="0">
              <a:latin typeface="+mn-ea"/>
            </a:endParaRPr>
          </a:p>
        </p:txBody>
      </p:sp>
      <p:sp>
        <p:nvSpPr>
          <p:cNvPr id="15" name="五边形 14"/>
          <p:cNvSpPr/>
          <p:nvPr/>
        </p:nvSpPr>
        <p:spPr bwMode="auto">
          <a:xfrm>
            <a:off x="1259632" y="764704"/>
            <a:ext cx="839788" cy="401637"/>
          </a:xfrm>
          <a:prstGeom prst="homePlate">
            <a:avLst>
              <a:gd name="adj" fmla="val 110078"/>
            </a:avLst>
          </a:prstGeom>
          <a:solidFill>
            <a:schemeClr val="tx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l">
              <a:defRPr/>
            </a:pPr>
            <a:endParaRPr lang="zh-CN" altLang="en-US">
              <a:solidFill>
                <a:schemeClr val="tx1"/>
              </a:solidFill>
            </a:endParaRPr>
          </a:p>
        </p:txBody>
      </p:sp>
    </p:spTree>
    <p:extLst>
      <p:ext uri="{BB962C8B-B14F-4D97-AF65-F5344CB8AC3E}">
        <p14:creationId xmlns:p14="http://schemas.microsoft.com/office/powerpoint/2010/main" val="33924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43000" y="0"/>
            <a:ext cx="7572375" cy="909638"/>
          </a:xfrm>
        </p:spPr>
        <p:txBody>
          <a:bodyPr rtlCol="0">
            <a:normAutofit/>
          </a:bodyPr>
          <a:lstStyle/>
          <a:p>
            <a:pPr algn="l" eaLnBrk="1" fontAlgn="auto" hangingPunct="1">
              <a:spcAft>
                <a:spcPts val="0"/>
              </a:spcAft>
              <a:defRPr/>
            </a:pPr>
            <a:r>
              <a:rPr lang="zh-CN" altLang="en-US" sz="2800" b="1" dirty="0" smtClean="0">
                <a:effectLst>
                  <a:outerShdw blurRad="38100" dist="38100" dir="2700000" algn="tl">
                    <a:srgbClr val="000000">
                      <a:alpha val="43137"/>
                    </a:srgbClr>
                  </a:outerShdw>
                </a:effectLst>
              </a:rPr>
              <a:t>三、选课说明 </a:t>
            </a: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公共必修课</a:t>
            </a:r>
          </a:p>
        </p:txBody>
      </p:sp>
      <p:sp>
        <p:nvSpPr>
          <p:cNvPr id="19459" name="Rectangle 3"/>
          <p:cNvSpPr>
            <a:spLocks noGrp="1" noChangeArrowheads="1"/>
          </p:cNvSpPr>
          <p:nvPr>
            <p:ph idx="1"/>
          </p:nvPr>
        </p:nvSpPr>
        <p:spPr>
          <a:xfrm>
            <a:off x="428625" y="1143000"/>
            <a:ext cx="8434388" cy="4714875"/>
          </a:xfrm>
          <a:extLst/>
        </p:spPr>
        <p:txBody>
          <a:bodyPr rtlCol="0">
            <a:normAutofit/>
          </a:bodyPr>
          <a:lstStyle/>
          <a:p>
            <a:pPr marL="457200" indent="-457200" eaLnBrk="1" fontAlgn="auto" hangingPunct="1">
              <a:spcAft>
                <a:spcPts val="0"/>
              </a:spcAft>
              <a:buSzPct val="100000"/>
              <a:buFont typeface="Arial" pitchFamily="34" charset="0"/>
              <a:buNone/>
              <a:defRPr/>
            </a:pPr>
            <a:endParaRPr lang="zh-CN" sz="2000" b="1" dirty="0" smtClean="0">
              <a:solidFill>
                <a:srgbClr val="F62C0A"/>
              </a:solidFill>
              <a:latin typeface="楷体_GB2312" pitchFamily="49" charset="-122"/>
              <a:ea typeface="楷体_GB2312" pitchFamily="49" charset="-122"/>
            </a:endParaRPr>
          </a:p>
          <a:p>
            <a:pPr eaLnBrk="1" fontAlgn="auto" hangingPunct="1">
              <a:spcAft>
                <a:spcPts val="0"/>
              </a:spcAft>
              <a:buClr>
                <a:srgbClr val="262673"/>
              </a:buClr>
              <a:buSzPct val="100000"/>
              <a:buFont typeface="Arial" pitchFamily="34" charset="0"/>
              <a:buNone/>
              <a:defRPr/>
            </a:pPr>
            <a:endParaRPr lang="en-US" altLang="zh-CN" sz="2000" b="1" dirty="0" smtClean="0">
              <a:latin typeface="楷体_GB2312" pitchFamily="49" charset="-122"/>
              <a:ea typeface="楷体_GB2312" pitchFamily="49" charset="-122"/>
            </a:endParaRPr>
          </a:p>
          <a:p>
            <a:pPr eaLnBrk="1" fontAlgn="auto" hangingPunct="1">
              <a:spcAft>
                <a:spcPts val="0"/>
              </a:spcAft>
              <a:buClr>
                <a:srgbClr val="262673"/>
              </a:buClr>
              <a:buSzPct val="100000"/>
              <a:buFont typeface="Arial" pitchFamily="34" charset="0"/>
              <a:buNone/>
              <a:defRPr/>
            </a:pPr>
            <a:endParaRPr lang="zh-CN" sz="2000" b="1" dirty="0" smtClean="0">
              <a:latin typeface="楷体_GB2312" pitchFamily="49" charset="-122"/>
              <a:ea typeface="楷体_GB2312" pitchFamily="49" charset="-122"/>
            </a:endParaRPr>
          </a:p>
        </p:txBody>
      </p:sp>
      <p:pic>
        <p:nvPicPr>
          <p:cNvPr id="16388" name="Picture 2" descr="1--科学院徽章"/>
          <p:cNvPicPr>
            <a:picLocks noChangeAspect="1" noChangeArrowheads="1"/>
          </p:cNvPicPr>
          <p:nvPr/>
        </p:nvPicPr>
        <p:blipFill>
          <a:blip r:embed="rId2" cstate="print"/>
          <a:srcRect/>
          <a:stretch>
            <a:fillRect/>
          </a:stretch>
        </p:blipFill>
        <p:spPr bwMode="auto">
          <a:xfrm>
            <a:off x="0" y="0"/>
            <a:ext cx="1187450" cy="1025525"/>
          </a:xfrm>
          <a:prstGeom prst="rect">
            <a:avLst/>
          </a:prstGeom>
          <a:noFill/>
          <a:ln w="9525">
            <a:noFill/>
            <a:miter lim="800000"/>
            <a:headEnd/>
            <a:tailEnd/>
          </a:ln>
        </p:spPr>
      </p:pic>
      <p:pic>
        <p:nvPicPr>
          <p:cNvPr id="16389" name="图片 1" descr="说明: http://www.ucas.ac.cn/images/b-logo.gif"/>
          <p:cNvPicPr>
            <a:picLocks noChangeAspect="1" noChangeArrowheads="1"/>
          </p:cNvPicPr>
          <p:nvPr/>
        </p:nvPicPr>
        <p:blipFill>
          <a:blip r:embed="rId3" cstate="print"/>
          <a:srcRect/>
          <a:stretch>
            <a:fillRect/>
          </a:stretch>
        </p:blipFill>
        <p:spPr bwMode="auto">
          <a:xfrm>
            <a:off x="7851775" y="6308725"/>
            <a:ext cx="1296988" cy="549275"/>
          </a:xfrm>
          <a:prstGeom prst="rect">
            <a:avLst/>
          </a:prstGeom>
          <a:noFill/>
          <a:ln w="9525">
            <a:noFill/>
            <a:miter lim="800000"/>
            <a:headEnd/>
            <a:tailEnd/>
          </a:ln>
        </p:spPr>
      </p:pic>
      <p:graphicFrame>
        <p:nvGraphicFramePr>
          <p:cNvPr id="6" name="表格 5"/>
          <p:cNvGraphicFramePr>
            <a:graphicFrameLocks noGrp="1"/>
          </p:cNvGraphicFramePr>
          <p:nvPr>
            <p:extLst>
              <p:ext uri="{D42A27DB-BD31-4B8C-83A1-F6EECF244321}">
                <p14:modId xmlns:p14="http://schemas.microsoft.com/office/powerpoint/2010/main" val="909840518"/>
              </p:ext>
            </p:extLst>
          </p:nvPr>
        </p:nvGraphicFramePr>
        <p:xfrm>
          <a:off x="500063" y="1071563"/>
          <a:ext cx="8286809" cy="5047247"/>
        </p:xfrm>
        <a:graphic>
          <a:graphicData uri="http://schemas.openxmlformats.org/drawingml/2006/table">
            <a:tbl>
              <a:tblPr firstRow="1" bandRow="1">
                <a:effectLst/>
                <a:tableStyleId>{7DF18680-E054-41AD-8BC1-D1AEF772440D}</a:tableStyleId>
              </a:tblPr>
              <a:tblGrid>
                <a:gridCol w="2428894"/>
                <a:gridCol w="1643072"/>
                <a:gridCol w="1000134"/>
                <a:gridCol w="1847812"/>
                <a:gridCol w="1366897"/>
              </a:tblGrid>
              <a:tr h="140014">
                <a:tc>
                  <a:txBody>
                    <a:bodyPr/>
                    <a:lstStyle/>
                    <a:p>
                      <a:pPr algn="ctr"/>
                      <a:r>
                        <a:rPr lang="zh-CN" altLang="en-US" sz="1600" b="1" dirty="0" smtClean="0">
                          <a:latin typeface="华文仿宋" pitchFamily="2" charset="-122"/>
                          <a:ea typeface="华文仿宋" pitchFamily="2" charset="-122"/>
                        </a:rPr>
                        <a:t>课程名称</a:t>
                      </a:r>
                      <a:endParaRPr lang="zh-CN" altLang="en-US" sz="1600" b="1" dirty="0">
                        <a:latin typeface="华文仿宋" pitchFamily="2" charset="-122"/>
                        <a:ea typeface="华文仿宋" pitchFamily="2"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zh-CN" altLang="en-US" sz="1600" b="1" dirty="0" smtClean="0">
                          <a:latin typeface="华文仿宋" pitchFamily="2" charset="-122"/>
                          <a:ea typeface="华文仿宋" pitchFamily="2" charset="-122"/>
                        </a:rPr>
                        <a:t>开课单位</a:t>
                      </a:r>
                      <a:endParaRPr lang="zh-CN" altLang="en-US" sz="1600" b="1" dirty="0">
                        <a:latin typeface="华文仿宋" pitchFamily="2" charset="-122"/>
                        <a:ea typeface="华文仿宋" pitchFamily="2"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zh-CN" altLang="en-US" sz="1600" b="1" dirty="0" smtClean="0">
                          <a:latin typeface="华文仿宋" pitchFamily="2" charset="-122"/>
                          <a:ea typeface="华文仿宋" pitchFamily="2" charset="-122"/>
                        </a:rPr>
                        <a:t>修读范围</a:t>
                      </a:r>
                      <a:endParaRPr lang="zh-CN" altLang="en-US" sz="1600" b="1" dirty="0">
                        <a:latin typeface="华文仿宋" pitchFamily="2" charset="-122"/>
                        <a:ea typeface="华文仿宋" pitchFamily="2"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zh-CN" altLang="en-US" sz="1600" b="1" dirty="0" smtClean="0">
                          <a:latin typeface="华文仿宋" pitchFamily="2" charset="-122"/>
                          <a:ea typeface="华文仿宋" pitchFamily="2" charset="-122"/>
                        </a:rPr>
                        <a:t>开课学期</a:t>
                      </a:r>
                      <a:endParaRPr lang="zh-CN" altLang="en-US" sz="1600" b="1" dirty="0">
                        <a:latin typeface="华文仿宋" pitchFamily="2" charset="-122"/>
                        <a:ea typeface="华文仿宋" pitchFamily="2"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zh-CN" altLang="en-US" sz="1600" b="1" dirty="0" smtClean="0">
                          <a:latin typeface="华文仿宋" pitchFamily="2" charset="-122"/>
                          <a:ea typeface="华文仿宋" pitchFamily="2" charset="-122"/>
                        </a:rPr>
                        <a:t>备注</a:t>
                      </a:r>
                      <a:endParaRPr lang="zh-CN" altLang="en-US" sz="1600" b="1" dirty="0">
                        <a:latin typeface="华文仿宋" pitchFamily="2" charset="-122"/>
                        <a:ea typeface="华文仿宋" pitchFamily="2"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541020">
                <a:tc>
                  <a:txBody>
                    <a:bodyPr/>
                    <a:lstStyle/>
                    <a:p>
                      <a:pPr algn="ctr"/>
                      <a:r>
                        <a:rPr lang="zh-CN" altLang="en-US" sz="1600" b="1" dirty="0" smtClean="0">
                          <a:latin typeface="华文仿宋" pitchFamily="2" charset="-122"/>
                          <a:ea typeface="华文仿宋" pitchFamily="2" charset="-122"/>
                        </a:rPr>
                        <a:t>中国特色社会主义理论与实践研究</a:t>
                      </a:r>
                      <a:endParaRPr lang="zh-CN" altLang="en-US" sz="1600" b="1" dirty="0">
                        <a:latin typeface="华文仿宋" pitchFamily="2" charset="-122"/>
                        <a:ea typeface="华文仿宋" pitchFamily="2" charset="-122"/>
                      </a:endParaRPr>
                    </a:p>
                  </a:txBody>
                  <a:tcPr anchor="ctr">
                    <a:lnL w="12700" cap="flat" cmpd="sng" algn="ctr">
                      <a:solidFill>
                        <a:schemeClr val="tx1"/>
                      </a:solidFill>
                      <a:prstDash val="solid"/>
                      <a:round/>
                      <a:headEnd type="none" w="med" len="med"/>
                      <a:tailEnd type="none" w="med" len="med"/>
                    </a:lnL>
                    <a:solidFill>
                      <a:schemeClr val="accent5">
                        <a:lumMod val="40000"/>
                        <a:lumOff val="60000"/>
                      </a:schemeClr>
                    </a:solidFill>
                  </a:tcPr>
                </a:tc>
                <a:tc>
                  <a:txBody>
                    <a:bodyPr/>
                    <a:lstStyle/>
                    <a:p>
                      <a:pPr algn="ctr"/>
                      <a:r>
                        <a:rPr lang="zh-CN" altLang="en-US" sz="1600" b="1" dirty="0" smtClean="0">
                          <a:latin typeface="华文仿宋" pitchFamily="2" charset="-122"/>
                          <a:ea typeface="华文仿宋" pitchFamily="2" charset="-122"/>
                        </a:rPr>
                        <a:t>马克思主义学院</a:t>
                      </a:r>
                      <a:endParaRPr lang="zh-CN" altLang="en-US" sz="1600" b="1" dirty="0">
                        <a:latin typeface="华文仿宋" pitchFamily="2" charset="-122"/>
                        <a:ea typeface="华文仿宋" pitchFamily="2" charset="-122"/>
                      </a:endParaRPr>
                    </a:p>
                  </a:txBody>
                  <a:tcPr anchor="ctr">
                    <a:solidFill>
                      <a:schemeClr val="accent5">
                        <a:lumMod val="40000"/>
                        <a:lumOff val="60000"/>
                      </a:schemeClr>
                    </a:solidFill>
                  </a:tcPr>
                </a:tc>
                <a:tc rowSpan="4">
                  <a:txBody>
                    <a:bodyPr/>
                    <a:lstStyle/>
                    <a:p>
                      <a:pPr algn="ctr"/>
                      <a:r>
                        <a:rPr lang="zh-CN" altLang="en-US" sz="1600" b="1" dirty="0" smtClean="0">
                          <a:latin typeface="华文仿宋" pitchFamily="2" charset="-122"/>
                          <a:ea typeface="华文仿宋" pitchFamily="2" charset="-122"/>
                        </a:rPr>
                        <a:t>硕士</a:t>
                      </a:r>
                      <a:endParaRPr lang="en-US" altLang="zh-CN" sz="1600" b="1" dirty="0" smtClean="0">
                        <a:latin typeface="华文仿宋" pitchFamily="2" charset="-122"/>
                        <a:ea typeface="华文仿宋" pitchFamily="2" charset="-122"/>
                      </a:endParaRPr>
                    </a:p>
                    <a:p>
                      <a:pPr algn="ctr"/>
                      <a:r>
                        <a:rPr lang="zh-CN" altLang="en-US" sz="1600" b="1" dirty="0" smtClean="0">
                          <a:latin typeface="华文仿宋" pitchFamily="2" charset="-122"/>
                          <a:ea typeface="华文仿宋" pitchFamily="2" charset="-122"/>
                        </a:rPr>
                        <a:t>硕博</a:t>
                      </a:r>
                      <a:endParaRPr lang="en-US" altLang="zh-CN" sz="1600" b="1" dirty="0" smtClean="0">
                        <a:latin typeface="华文仿宋" pitchFamily="2" charset="-122"/>
                        <a:ea typeface="华文仿宋" pitchFamily="2" charset="-122"/>
                      </a:endParaRPr>
                    </a:p>
                    <a:p>
                      <a:pPr algn="ctr"/>
                      <a:r>
                        <a:rPr lang="zh-CN" altLang="en-US" sz="1600" b="1" dirty="0" smtClean="0">
                          <a:latin typeface="华文仿宋" pitchFamily="2" charset="-122"/>
                          <a:ea typeface="华文仿宋" pitchFamily="2" charset="-122"/>
                        </a:rPr>
                        <a:t>直博</a:t>
                      </a:r>
                    </a:p>
                  </a:txBody>
                  <a:tcPr anchor="ctr">
                    <a:solidFill>
                      <a:schemeClr val="accent5">
                        <a:lumMod val="40000"/>
                        <a:lumOff val="60000"/>
                      </a:schemeClr>
                    </a:solidFill>
                  </a:tcPr>
                </a:tc>
                <a:tc>
                  <a:txBody>
                    <a:bodyPr/>
                    <a:lstStyle/>
                    <a:p>
                      <a:pPr algn="ctr"/>
                      <a:r>
                        <a:rPr lang="zh-CN" altLang="en-US" sz="1600" b="1" dirty="0" smtClean="0">
                          <a:latin typeface="华文仿宋" pitchFamily="2" charset="-122"/>
                          <a:ea typeface="华文仿宋" pitchFamily="2" charset="-122"/>
                        </a:rPr>
                        <a:t>秋季</a:t>
                      </a:r>
                      <a:endParaRPr lang="zh-CN" altLang="en-US" sz="1600" b="1" dirty="0">
                        <a:latin typeface="华文仿宋" pitchFamily="2" charset="-122"/>
                        <a:ea typeface="华文仿宋" pitchFamily="2" charset="-122"/>
                      </a:endParaRPr>
                    </a:p>
                  </a:txBody>
                  <a:tcPr anchor="ctr">
                    <a:solidFill>
                      <a:schemeClr val="accent5">
                        <a:lumMod val="40000"/>
                        <a:lumOff val="60000"/>
                      </a:schemeClr>
                    </a:solidFill>
                  </a:tcPr>
                </a:tc>
                <a:tc rowSpan="8">
                  <a:txBody>
                    <a:bodyPr/>
                    <a:lstStyle/>
                    <a:p>
                      <a:pPr algn="ctr"/>
                      <a:r>
                        <a:rPr lang="zh-CN" altLang="en-US" sz="1600" b="1" dirty="0" smtClean="0">
                          <a:latin typeface="华文仿宋" pitchFamily="2" charset="-122"/>
                          <a:ea typeface="华文仿宋" pitchFamily="2" charset="-122"/>
                        </a:rPr>
                        <a:t>分班课程、根据要求选择</a:t>
                      </a:r>
                      <a:r>
                        <a:rPr lang="en-US" altLang="zh-CN" sz="1600" b="1" dirty="0" smtClean="0">
                          <a:latin typeface="华文仿宋" pitchFamily="2" charset="-122"/>
                          <a:ea typeface="华文仿宋" pitchFamily="2" charset="-122"/>
                        </a:rPr>
                        <a:t>1</a:t>
                      </a:r>
                      <a:r>
                        <a:rPr lang="zh-CN" altLang="en-US" sz="1600" b="1" dirty="0" smtClean="0">
                          <a:latin typeface="华文仿宋" pitchFamily="2" charset="-122"/>
                          <a:ea typeface="华文仿宋" pitchFamily="2" charset="-122"/>
                        </a:rPr>
                        <a:t>个班级修读（英语</a:t>
                      </a:r>
                      <a:r>
                        <a:rPr lang="en-US" altLang="zh-CN" sz="1600" b="1" dirty="0" smtClean="0">
                          <a:latin typeface="华文仿宋" pitchFamily="2" charset="-122"/>
                          <a:ea typeface="华文仿宋" pitchFamily="2" charset="-122"/>
                        </a:rPr>
                        <a:t>A+</a:t>
                      </a:r>
                      <a:r>
                        <a:rPr lang="zh-CN" altLang="en-US" sz="1600" b="1" dirty="0" smtClean="0">
                          <a:latin typeface="华文仿宋" pitchFamily="2" charset="-122"/>
                          <a:ea typeface="华文仿宋" pitchFamily="2" charset="-122"/>
                        </a:rPr>
                        <a:t>和英语</a:t>
                      </a:r>
                      <a:r>
                        <a:rPr lang="en-US" altLang="zh-CN" sz="1600" b="1" dirty="0" smtClean="0">
                          <a:latin typeface="华文仿宋" pitchFamily="2" charset="-122"/>
                          <a:ea typeface="华文仿宋" pitchFamily="2" charset="-122"/>
                        </a:rPr>
                        <a:t>B</a:t>
                      </a:r>
                      <a:r>
                        <a:rPr lang="zh-CN" altLang="en-US" sz="1600" b="1" dirty="0" smtClean="0">
                          <a:latin typeface="华文仿宋" pitchFamily="2" charset="-122"/>
                          <a:ea typeface="华文仿宋" pitchFamily="2" charset="-122"/>
                        </a:rPr>
                        <a:t>按要求选择</a:t>
                      </a:r>
                      <a:r>
                        <a:rPr lang="en-US" altLang="zh-CN" sz="1600" b="1" dirty="0" smtClean="0">
                          <a:latin typeface="华文仿宋" pitchFamily="2" charset="-122"/>
                          <a:ea typeface="华文仿宋" pitchFamily="2" charset="-122"/>
                        </a:rPr>
                        <a:t>2</a:t>
                      </a:r>
                    </a:p>
                    <a:p>
                      <a:pPr algn="ctr"/>
                      <a:r>
                        <a:rPr lang="zh-CN" altLang="en-US" sz="1600" b="1" dirty="0" smtClean="0">
                          <a:latin typeface="华文仿宋" pitchFamily="2" charset="-122"/>
                          <a:ea typeface="华文仿宋" pitchFamily="2" charset="-122"/>
                        </a:rPr>
                        <a:t>个班级）。</a:t>
                      </a:r>
                      <a:endParaRPr lang="zh-CN" altLang="en-US" sz="1600" b="1" dirty="0">
                        <a:latin typeface="华文仿宋" pitchFamily="2" charset="-122"/>
                        <a:ea typeface="华文仿宋" pitchFamily="2" charset="-122"/>
                      </a:endParaRPr>
                    </a:p>
                  </a:txBody>
                  <a:tcPr anchor="ctr">
                    <a:lnR w="12700" cap="flat" cmpd="sng" algn="ctr">
                      <a:solidFill>
                        <a:schemeClr val="tx1"/>
                      </a:solidFill>
                      <a:prstDash val="solid"/>
                      <a:round/>
                      <a:headEnd type="none" w="med" len="med"/>
                      <a:tailEnd type="none" w="med" len="med"/>
                    </a:lnR>
                  </a:tcPr>
                </a:tc>
              </a:tr>
              <a:tr h="370840">
                <a:tc>
                  <a:txBody>
                    <a:bodyPr/>
                    <a:lstStyle/>
                    <a:p>
                      <a:pPr algn="ctr"/>
                      <a:r>
                        <a:rPr lang="zh-CN" altLang="en-US" sz="1600" b="1" dirty="0" smtClean="0">
                          <a:latin typeface="华文仿宋" pitchFamily="2" charset="-122"/>
                          <a:ea typeface="华文仿宋" pitchFamily="2" charset="-122"/>
                        </a:rPr>
                        <a:t>自然辩证法概论</a:t>
                      </a:r>
                      <a:endParaRPr lang="zh-CN" altLang="en-US" sz="1600" b="1" dirty="0">
                        <a:latin typeface="华文仿宋" pitchFamily="2" charset="-122"/>
                        <a:ea typeface="华文仿宋" pitchFamily="2" charset="-122"/>
                      </a:endParaRPr>
                    </a:p>
                  </a:txBody>
                  <a:tcPr anchor="ctr">
                    <a:lnL w="12700" cap="flat" cmpd="sng" algn="ctr">
                      <a:solidFill>
                        <a:schemeClr val="tx1"/>
                      </a:solidFill>
                      <a:prstDash val="solid"/>
                      <a:round/>
                      <a:headEnd type="none" w="med" len="med"/>
                      <a:tailEnd type="none" w="med" len="med"/>
                    </a:lnL>
                    <a:solidFill>
                      <a:schemeClr val="accent5">
                        <a:lumMod val="40000"/>
                        <a:lumOff val="60000"/>
                      </a:schemeClr>
                    </a:solidFill>
                  </a:tcPr>
                </a:tc>
                <a:tc>
                  <a:txBody>
                    <a:bodyPr/>
                    <a:lstStyle/>
                    <a:p>
                      <a:pPr algn="ctr"/>
                      <a:r>
                        <a:rPr lang="zh-CN" altLang="en-US" sz="1600" b="1" dirty="0" smtClean="0">
                          <a:latin typeface="华文仿宋" pitchFamily="2" charset="-122"/>
                          <a:ea typeface="华文仿宋" pitchFamily="2" charset="-122"/>
                        </a:rPr>
                        <a:t>马克思主义学院</a:t>
                      </a:r>
                      <a:endParaRPr lang="zh-CN" altLang="en-US" sz="1600" b="1" dirty="0">
                        <a:latin typeface="华文仿宋" pitchFamily="2" charset="-122"/>
                        <a:ea typeface="华文仿宋" pitchFamily="2" charset="-122"/>
                      </a:endParaRPr>
                    </a:p>
                  </a:txBody>
                  <a:tcPr anchor="ctr">
                    <a:solidFill>
                      <a:schemeClr val="accent5">
                        <a:lumMod val="40000"/>
                        <a:lumOff val="60000"/>
                      </a:schemeClr>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华文仿宋" pitchFamily="2" charset="-122"/>
                        <a:ea typeface="华文仿宋" pitchFamily="2" charset="-122"/>
                      </a:endParaRPr>
                    </a:p>
                  </a:txBody>
                  <a:tcPr anchor="ctr"/>
                </a:tc>
                <a:tc>
                  <a:txBody>
                    <a:bodyPr/>
                    <a:lstStyle/>
                    <a:p>
                      <a:pPr algn="ctr"/>
                      <a:r>
                        <a:rPr lang="zh-CN" altLang="en-US" sz="1600" b="1" dirty="0" smtClean="0">
                          <a:latin typeface="华文仿宋" pitchFamily="2" charset="-122"/>
                          <a:ea typeface="华文仿宋" pitchFamily="2" charset="-122"/>
                        </a:rPr>
                        <a:t>春季</a:t>
                      </a:r>
                      <a:endParaRPr lang="zh-CN" altLang="en-US" sz="1600" b="1" dirty="0">
                        <a:latin typeface="华文仿宋" pitchFamily="2" charset="-122"/>
                        <a:ea typeface="华文仿宋" pitchFamily="2" charset="-122"/>
                      </a:endParaRPr>
                    </a:p>
                  </a:txBody>
                  <a:tcPr anchor="ctr">
                    <a:solidFill>
                      <a:schemeClr val="accent5">
                        <a:lumMod val="40000"/>
                        <a:lumOff val="60000"/>
                      </a:schemeClr>
                    </a:solidFill>
                  </a:tcPr>
                </a:tc>
                <a:tc vMerge="1">
                  <a:txBody>
                    <a:bodyPr/>
                    <a:lstStyle/>
                    <a:p>
                      <a:pPr algn="ctr"/>
                      <a:endParaRPr lang="zh-CN" altLang="en-US" sz="1600" b="1" dirty="0">
                        <a:latin typeface="华文仿宋" pitchFamily="2" charset="-122"/>
                        <a:ea typeface="华文仿宋" pitchFamily="2" charset="-122"/>
                      </a:endParaRPr>
                    </a:p>
                  </a:txBody>
                  <a:tcPr anchor="ctr">
                    <a:lnR w="12700" cap="flat" cmpd="sng" algn="ctr">
                      <a:solidFill>
                        <a:schemeClr val="tx1"/>
                      </a:solidFill>
                      <a:prstDash val="solid"/>
                      <a:round/>
                      <a:headEnd type="none" w="med" len="med"/>
                      <a:tailEnd type="none" w="med" len="med"/>
                    </a:lnR>
                  </a:tcPr>
                </a:tc>
              </a:tr>
              <a:tr h="360696">
                <a:tc>
                  <a:txBody>
                    <a:bodyPr/>
                    <a:lstStyle/>
                    <a:p>
                      <a:pPr algn="ctr"/>
                      <a:r>
                        <a:rPr lang="zh-CN" altLang="en-US" sz="1600" b="1" dirty="0" smtClean="0">
                          <a:latin typeface="华文仿宋" pitchFamily="2" charset="-122"/>
                          <a:ea typeface="华文仿宋" pitchFamily="2" charset="-122"/>
                        </a:rPr>
                        <a:t>人文系列讲座</a:t>
                      </a:r>
                      <a:endParaRPr lang="zh-CN" altLang="en-US" sz="1600" b="1" dirty="0">
                        <a:latin typeface="华文仿宋" pitchFamily="2" charset="-122"/>
                        <a:ea typeface="华文仿宋" pitchFamily="2" charset="-122"/>
                      </a:endParaRPr>
                    </a:p>
                  </a:txBody>
                  <a:tcPr anchor="ctr">
                    <a:lnL w="12700" cap="flat" cmpd="sng" algn="ctr">
                      <a:solidFill>
                        <a:schemeClr val="tx1"/>
                      </a:solidFill>
                      <a:prstDash val="solid"/>
                      <a:round/>
                      <a:headEnd type="none" w="med" len="med"/>
                      <a:tailEnd type="none" w="med" len="med"/>
                    </a:lnL>
                    <a:solidFill>
                      <a:schemeClr val="accent5">
                        <a:lumMod val="40000"/>
                        <a:lumOff val="60000"/>
                      </a:schemeClr>
                    </a:solidFill>
                  </a:tcPr>
                </a:tc>
                <a:tc>
                  <a:txBody>
                    <a:bodyPr/>
                    <a:lstStyle/>
                    <a:p>
                      <a:pPr algn="ctr"/>
                      <a:r>
                        <a:rPr lang="zh-CN" altLang="en-US" sz="1600" b="1" dirty="0" smtClean="0">
                          <a:latin typeface="华文仿宋" pitchFamily="2" charset="-122"/>
                          <a:ea typeface="华文仿宋" pitchFamily="2" charset="-122"/>
                        </a:rPr>
                        <a:t>人文学院</a:t>
                      </a:r>
                      <a:endParaRPr lang="zh-CN" altLang="en-US" sz="1600" b="1" dirty="0">
                        <a:latin typeface="华文仿宋" pitchFamily="2" charset="-122"/>
                        <a:ea typeface="华文仿宋" pitchFamily="2" charset="-122"/>
                      </a:endParaRPr>
                    </a:p>
                  </a:txBody>
                  <a:tcPr anchor="ctr">
                    <a:solidFill>
                      <a:schemeClr val="accent5">
                        <a:lumMod val="40000"/>
                        <a:lumOff val="60000"/>
                      </a:schemeClr>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华文仿宋" pitchFamily="2" charset="-122"/>
                        <a:ea typeface="华文仿宋"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华文仿宋" pitchFamily="2" charset="-122"/>
                          <a:ea typeface="华文仿宋" pitchFamily="2" charset="-122"/>
                        </a:rPr>
                        <a:t>秋季、春季、夏季</a:t>
                      </a:r>
                    </a:p>
                  </a:txBody>
                  <a:tcPr anchor="ctr">
                    <a:solidFill>
                      <a:schemeClr val="accent5">
                        <a:lumMod val="40000"/>
                        <a:lumOff val="60000"/>
                      </a:schemeClr>
                    </a:solidFill>
                  </a:tcPr>
                </a:tc>
                <a:tc vMerge="1">
                  <a:txBody>
                    <a:bodyPr/>
                    <a:lstStyle/>
                    <a:p>
                      <a:pPr algn="ctr"/>
                      <a:endParaRPr lang="zh-CN" altLang="en-US" sz="1600" b="1" dirty="0">
                        <a:latin typeface="华文仿宋" pitchFamily="2" charset="-122"/>
                        <a:ea typeface="华文仿宋" pitchFamily="2" charset="-122"/>
                      </a:endParaRPr>
                    </a:p>
                  </a:txBody>
                  <a:tcPr anchor="ctr">
                    <a:lnR w="12700" cap="flat" cmpd="sng" algn="ctr">
                      <a:solidFill>
                        <a:schemeClr val="tx1"/>
                      </a:solidFill>
                      <a:prstDash val="solid"/>
                      <a:round/>
                      <a:headEnd type="none" w="med" len="med"/>
                      <a:tailEnd type="none" w="med" len="med"/>
                    </a:lnR>
                  </a:tcPr>
                </a:tc>
              </a:tr>
              <a:tr h="495002">
                <a:tc>
                  <a:txBody>
                    <a:bodyPr/>
                    <a:lstStyle/>
                    <a:p>
                      <a:pPr algn="ctr"/>
                      <a:r>
                        <a:rPr lang="zh-CN" altLang="en-US" sz="1600" b="1" dirty="0" smtClean="0">
                          <a:latin typeface="华文仿宋" pitchFamily="2" charset="-122"/>
                          <a:ea typeface="华文仿宋" pitchFamily="2" charset="-122"/>
                        </a:rPr>
                        <a:t>英语</a:t>
                      </a:r>
                      <a:r>
                        <a:rPr lang="en-US" altLang="zh-CN" sz="1600" b="1" dirty="0" smtClean="0">
                          <a:latin typeface="华文仿宋" pitchFamily="2" charset="-122"/>
                          <a:ea typeface="华文仿宋" pitchFamily="2" charset="-122"/>
                        </a:rPr>
                        <a:t>A</a:t>
                      </a:r>
                      <a:endParaRPr lang="zh-CN" altLang="en-US" sz="1600" b="1" dirty="0">
                        <a:latin typeface="华文仿宋" pitchFamily="2" charset="-122"/>
                        <a:ea typeface="华文仿宋" pitchFamily="2" charset="-122"/>
                      </a:endParaRPr>
                    </a:p>
                  </a:txBody>
                  <a:tcPr anchor="ctr">
                    <a:lnL w="12700" cap="flat" cmpd="sng" algn="ctr">
                      <a:solidFill>
                        <a:schemeClr val="tx1"/>
                      </a:solidFill>
                      <a:prstDash val="solid"/>
                      <a:round/>
                      <a:headEnd type="none" w="med" len="med"/>
                      <a:tailEnd type="none" w="med" len="med"/>
                    </a:lnL>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华文仿宋" pitchFamily="2" charset="-122"/>
                          <a:ea typeface="华文仿宋" pitchFamily="2" charset="-122"/>
                        </a:rPr>
                        <a:t>外语系</a:t>
                      </a:r>
                      <a:endParaRPr lang="zh-CN" altLang="en-US" sz="1600" b="1" dirty="0">
                        <a:latin typeface="华文仿宋" pitchFamily="2" charset="-122"/>
                        <a:ea typeface="华文仿宋" pitchFamily="2" charset="-122"/>
                      </a:endParaRPr>
                    </a:p>
                  </a:txBody>
                  <a:tcPr anchor="ctr">
                    <a:solidFill>
                      <a:schemeClr val="accent5">
                        <a:lumMod val="40000"/>
                        <a:lumOff val="60000"/>
                      </a:schemeClr>
                    </a:solidFill>
                  </a:tcPr>
                </a:tc>
                <a:tc vMerge="1">
                  <a:txBody>
                    <a:bodyPr/>
                    <a:lstStyle/>
                    <a:p>
                      <a:pPr algn="ctr"/>
                      <a:endParaRPr lang="zh-CN" altLang="en-US" sz="1600" b="1" dirty="0">
                        <a:latin typeface="华文仿宋" pitchFamily="2" charset="-122"/>
                        <a:ea typeface="华文仿宋" pitchFamily="2" charset="-122"/>
                      </a:endParaRPr>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华文仿宋" pitchFamily="2" charset="-122"/>
                          <a:ea typeface="华文仿宋" pitchFamily="2" charset="-122"/>
                        </a:rPr>
                        <a:t>秋季、春季</a:t>
                      </a:r>
                    </a:p>
                  </a:txBody>
                  <a:tcPr anchor="ctr">
                    <a:solidFill>
                      <a:schemeClr val="accent5">
                        <a:lumMod val="40000"/>
                        <a:lumOff val="60000"/>
                      </a:schemeClr>
                    </a:solidFill>
                  </a:tcPr>
                </a:tc>
                <a:tc vMerge="1">
                  <a:txBody>
                    <a:bodyPr/>
                    <a:lstStyle/>
                    <a:p>
                      <a:endParaRPr lang="zh-CN" altLang="en-US"/>
                    </a:p>
                  </a:txBody>
                  <a:tcPr/>
                </a:tc>
              </a:tr>
              <a:tr h="495002">
                <a:tc>
                  <a:txBody>
                    <a:bodyPr/>
                    <a:lstStyle/>
                    <a:p>
                      <a:pPr algn="ctr"/>
                      <a:r>
                        <a:rPr lang="zh-CN" altLang="en-US" sz="1600" b="1" dirty="0" smtClean="0">
                          <a:latin typeface="华文仿宋" pitchFamily="2" charset="-122"/>
                          <a:ea typeface="华文仿宋" pitchFamily="2" charset="-122"/>
                        </a:rPr>
                        <a:t>中国马克思主义与当代</a:t>
                      </a:r>
                      <a:endParaRPr lang="zh-CN" altLang="en-US" sz="1600" b="1" dirty="0">
                        <a:latin typeface="华文仿宋" pitchFamily="2" charset="-122"/>
                        <a:ea typeface="华文仿宋" pitchFamily="2" charset="-122"/>
                      </a:endParaRPr>
                    </a:p>
                  </a:txBody>
                  <a:tcPr anchor="ctr">
                    <a:lnL w="12700"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pPr algn="ctr"/>
                      <a:r>
                        <a:rPr lang="zh-CN" altLang="en-US" sz="1600" b="1" dirty="0" smtClean="0">
                          <a:latin typeface="华文仿宋" pitchFamily="2" charset="-122"/>
                          <a:ea typeface="华文仿宋" pitchFamily="2" charset="-122"/>
                        </a:rPr>
                        <a:t>马克思主义学院</a:t>
                      </a:r>
                      <a:endParaRPr lang="zh-CN" altLang="en-US" sz="1600" b="1" dirty="0">
                        <a:latin typeface="华文仿宋" pitchFamily="2" charset="-122"/>
                        <a:ea typeface="华文仿宋" pitchFamily="2" charset="-122"/>
                      </a:endParaRPr>
                    </a:p>
                  </a:txBody>
                  <a:tcPr anchor="ctr">
                    <a:solidFill>
                      <a:schemeClr val="accent2">
                        <a:lumMod val="40000"/>
                        <a:lumOff val="60000"/>
                      </a:schemeClr>
                    </a:solidFill>
                  </a:tcPr>
                </a:tc>
                <a:tc rowSpan="2">
                  <a:txBody>
                    <a:bodyPr/>
                    <a:lstStyle/>
                    <a:p>
                      <a:pPr algn="ctr"/>
                      <a:r>
                        <a:rPr lang="zh-CN" altLang="en-US" sz="1600" b="1" dirty="0" smtClean="0">
                          <a:latin typeface="华文仿宋" pitchFamily="2" charset="-122"/>
                          <a:ea typeface="华文仿宋" pitchFamily="2" charset="-122"/>
                        </a:rPr>
                        <a:t>硕博</a:t>
                      </a:r>
                      <a:endParaRPr lang="en-US" altLang="zh-CN" sz="1600" b="1" dirty="0" smtClean="0">
                        <a:latin typeface="华文仿宋" pitchFamily="2" charset="-122"/>
                        <a:ea typeface="华文仿宋" pitchFamily="2" charset="-122"/>
                      </a:endParaRPr>
                    </a:p>
                    <a:p>
                      <a:pPr algn="ctr"/>
                      <a:r>
                        <a:rPr lang="zh-CN" altLang="en-US" sz="1600" b="1" dirty="0" smtClean="0">
                          <a:latin typeface="华文仿宋" pitchFamily="2" charset="-122"/>
                          <a:ea typeface="华文仿宋" pitchFamily="2" charset="-122"/>
                        </a:rPr>
                        <a:t>直博</a:t>
                      </a:r>
                      <a:endParaRPr lang="zh-CN" altLang="en-US" sz="1600" b="1" dirty="0">
                        <a:latin typeface="华文仿宋" pitchFamily="2" charset="-122"/>
                        <a:ea typeface="华文仿宋" pitchFamily="2" charset="-122"/>
                      </a:endParaRPr>
                    </a:p>
                  </a:txBody>
                  <a:tcPr anchor="ctr">
                    <a:solidFill>
                      <a:schemeClr val="accent2">
                        <a:lumMod val="40000"/>
                        <a:lumOff val="60000"/>
                      </a:schemeClr>
                    </a:solidFill>
                  </a:tcPr>
                </a:tc>
                <a:tc>
                  <a:txBody>
                    <a:bodyPr/>
                    <a:lstStyle/>
                    <a:p>
                      <a:pPr algn="ctr"/>
                      <a:r>
                        <a:rPr lang="zh-CN" altLang="en-US" sz="1600" b="1" dirty="0" smtClean="0">
                          <a:latin typeface="华文仿宋" pitchFamily="2" charset="-122"/>
                          <a:ea typeface="华文仿宋" pitchFamily="2" charset="-122"/>
                        </a:rPr>
                        <a:t>秋季</a:t>
                      </a:r>
                      <a:endParaRPr lang="zh-CN" altLang="en-US" sz="1600" b="1" dirty="0">
                        <a:latin typeface="华文仿宋" pitchFamily="2" charset="-122"/>
                        <a:ea typeface="华文仿宋" pitchFamily="2" charset="-122"/>
                      </a:endParaRPr>
                    </a:p>
                  </a:txBody>
                  <a:tcPr anchor="ctr">
                    <a:solidFill>
                      <a:schemeClr val="accent2">
                        <a:lumMod val="40000"/>
                        <a:lumOff val="60000"/>
                      </a:schemeClr>
                    </a:solidFill>
                  </a:tcPr>
                </a:tc>
                <a:tc vMerge="1">
                  <a:txBody>
                    <a:bodyPr/>
                    <a:lstStyle/>
                    <a:p>
                      <a:pPr algn="ctr"/>
                      <a:endParaRPr lang="zh-CN" altLang="en-US" sz="1600" b="1" dirty="0">
                        <a:latin typeface="华文仿宋" pitchFamily="2" charset="-122"/>
                        <a:ea typeface="华文仿宋" pitchFamily="2" charset="-122"/>
                      </a:endParaRPr>
                    </a:p>
                  </a:txBody>
                  <a:tcPr anchor="ctr">
                    <a:lnR w="12700" cap="flat" cmpd="sng" algn="ctr">
                      <a:solidFill>
                        <a:schemeClr val="tx1"/>
                      </a:solidFill>
                      <a:prstDash val="solid"/>
                      <a:round/>
                      <a:headEnd type="none" w="med" len="med"/>
                      <a:tailEnd type="none" w="med" len="med"/>
                    </a:lnR>
                  </a:tcPr>
                </a:tc>
              </a:tr>
              <a:tr h="369147">
                <a:tc>
                  <a:txBody>
                    <a:bodyPr/>
                    <a:lstStyle/>
                    <a:p>
                      <a:pPr algn="ctr"/>
                      <a:r>
                        <a:rPr lang="zh-CN" altLang="en-US" sz="1600" b="1" dirty="0" smtClean="0">
                          <a:latin typeface="华文仿宋" pitchFamily="2" charset="-122"/>
                          <a:ea typeface="华文仿宋" pitchFamily="2" charset="-122"/>
                        </a:rPr>
                        <a:t>英语</a:t>
                      </a:r>
                      <a:r>
                        <a:rPr lang="en-US" altLang="zh-CN" sz="1600" b="1" dirty="0" smtClean="0">
                          <a:latin typeface="华文仿宋" pitchFamily="2" charset="-122"/>
                          <a:ea typeface="华文仿宋" pitchFamily="2" charset="-122"/>
                        </a:rPr>
                        <a:t>B</a:t>
                      </a:r>
                      <a:endParaRPr lang="zh-CN" altLang="en-US" sz="1600" b="1" dirty="0">
                        <a:latin typeface="华文仿宋" pitchFamily="2" charset="-122"/>
                        <a:ea typeface="华文仿宋" pitchFamily="2" charset="-122"/>
                      </a:endParaRPr>
                    </a:p>
                  </a:txBody>
                  <a:tcPr anchor="ctr">
                    <a:lnL w="12700"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华文仿宋" pitchFamily="2" charset="-122"/>
                          <a:ea typeface="华文仿宋" pitchFamily="2" charset="-122"/>
                        </a:rPr>
                        <a:t>外语系</a:t>
                      </a:r>
                      <a:endParaRPr lang="zh-CN" altLang="en-US" sz="1600" b="1" dirty="0">
                        <a:latin typeface="华文仿宋" pitchFamily="2" charset="-122"/>
                        <a:ea typeface="华文仿宋" pitchFamily="2" charset="-122"/>
                      </a:endParaRPr>
                    </a:p>
                  </a:txBody>
                  <a:tcPr anchor="ctr">
                    <a:solidFill>
                      <a:schemeClr val="accent2">
                        <a:lumMod val="40000"/>
                        <a:lumOff val="60000"/>
                      </a:schemeClr>
                    </a:solidFill>
                  </a:tcPr>
                </a:tc>
                <a:tc vMerge="1">
                  <a:txBody>
                    <a:bodyPr/>
                    <a:lstStyle/>
                    <a:p>
                      <a:pPr algn="ctr"/>
                      <a:endParaRPr lang="zh-CN" altLang="en-US" sz="1600" b="1" dirty="0">
                        <a:latin typeface="华文仿宋" pitchFamily="2" charset="-122"/>
                        <a:ea typeface="华文仿宋" pitchFamily="2" charset="-122"/>
                      </a:endParaRPr>
                    </a:p>
                  </a:txBody>
                  <a:tcPr anchor="ctr"/>
                </a:tc>
                <a:tc>
                  <a:txBody>
                    <a:bodyPr/>
                    <a:lstStyle/>
                    <a:p>
                      <a:pPr algn="ctr"/>
                      <a:r>
                        <a:rPr lang="zh-CN" altLang="en-US" sz="1600" b="1" dirty="0" smtClean="0">
                          <a:latin typeface="华文仿宋" pitchFamily="2" charset="-122"/>
                          <a:ea typeface="华文仿宋" pitchFamily="2" charset="-122"/>
                        </a:rPr>
                        <a:t>秋季、春季</a:t>
                      </a:r>
                      <a:endParaRPr lang="zh-CN" altLang="en-US" sz="1600" b="1" dirty="0">
                        <a:latin typeface="华文仿宋" pitchFamily="2" charset="-122"/>
                        <a:ea typeface="华文仿宋" pitchFamily="2" charset="-122"/>
                      </a:endParaRPr>
                    </a:p>
                  </a:txBody>
                  <a:tcPr anchor="ctr">
                    <a:solidFill>
                      <a:schemeClr val="accent2">
                        <a:lumMod val="40000"/>
                        <a:lumOff val="60000"/>
                      </a:schemeClr>
                    </a:solidFill>
                  </a:tcPr>
                </a:tc>
                <a:tc vMerge="1">
                  <a:txBody>
                    <a:bodyPr/>
                    <a:lstStyle/>
                    <a:p>
                      <a:pPr algn="ctr"/>
                      <a:endParaRPr lang="zh-CN" altLang="en-US" sz="1600" b="1" dirty="0">
                        <a:latin typeface="华文仿宋" pitchFamily="2" charset="-122"/>
                        <a:ea typeface="华文仿宋" pitchFamily="2" charset="-122"/>
                      </a:endParaRPr>
                    </a:p>
                  </a:txBody>
                  <a:tcPr anchor="ctr">
                    <a:lnR w="12700" cap="flat" cmpd="sng" algn="ctr">
                      <a:solidFill>
                        <a:schemeClr val="tx1"/>
                      </a:solidFill>
                      <a:prstDash val="solid"/>
                      <a:round/>
                      <a:headEnd type="none" w="med" len="med"/>
                      <a:tailEnd type="none" w="med" len="med"/>
                    </a:lnR>
                  </a:tcPr>
                </a:tc>
              </a:tr>
              <a:tr h="423937">
                <a:tc>
                  <a:txBody>
                    <a:bodyPr/>
                    <a:lstStyle/>
                    <a:p>
                      <a:pPr algn="ctr"/>
                      <a:r>
                        <a:rPr lang="zh-CN" altLang="en-US" sz="1600" b="1" dirty="0" smtClean="0">
                          <a:latin typeface="华文仿宋" pitchFamily="2" charset="-122"/>
                          <a:ea typeface="华文仿宋" pitchFamily="2" charset="-122"/>
                        </a:rPr>
                        <a:t>英语</a:t>
                      </a:r>
                      <a:r>
                        <a:rPr lang="en-US" altLang="zh-CN" sz="1600" b="1" dirty="0" smtClean="0">
                          <a:latin typeface="华文仿宋" pitchFamily="2" charset="-122"/>
                          <a:ea typeface="华文仿宋" pitchFamily="2" charset="-122"/>
                        </a:rPr>
                        <a:t>C</a:t>
                      </a:r>
                      <a:endParaRPr lang="zh-CN" altLang="en-US" sz="1600" b="1" dirty="0">
                        <a:latin typeface="华文仿宋" pitchFamily="2" charset="-122"/>
                        <a:ea typeface="华文仿宋" pitchFamily="2" charset="-122"/>
                      </a:endParaRPr>
                    </a:p>
                  </a:txBody>
                  <a:tcPr anchor="ct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华文仿宋" pitchFamily="2" charset="-122"/>
                          <a:ea typeface="华文仿宋" pitchFamily="2" charset="-122"/>
                        </a:rPr>
                        <a:t>外语系</a:t>
                      </a:r>
                      <a:endParaRPr lang="zh-CN" altLang="en-US" sz="1600" b="1" dirty="0">
                        <a:latin typeface="华文仿宋" pitchFamily="2" charset="-122"/>
                        <a:ea typeface="华文仿宋" pitchFamily="2" charset="-122"/>
                      </a:endParaRPr>
                    </a:p>
                  </a:txBody>
                  <a:tcPr anchor="ctr">
                    <a:solidFill>
                      <a:schemeClr val="accent4">
                        <a:lumMod val="40000"/>
                        <a:lumOff val="60000"/>
                      </a:schemeClr>
                    </a:solidFill>
                  </a:tcPr>
                </a:tc>
                <a:tc rowSpan="3">
                  <a:txBody>
                    <a:bodyPr/>
                    <a:lstStyle/>
                    <a:p>
                      <a:pPr algn="ctr"/>
                      <a:r>
                        <a:rPr lang="zh-CN" altLang="en-US" sz="1600" b="1" dirty="0" smtClean="0">
                          <a:latin typeface="华文仿宋" pitchFamily="2" charset="-122"/>
                          <a:ea typeface="华文仿宋" pitchFamily="2" charset="-122"/>
                        </a:rPr>
                        <a:t>专硕（工硕必修，其它类型的专业硕士参照培养方案确定是否修读）</a:t>
                      </a:r>
                      <a:endParaRPr lang="zh-CN" altLang="en-US" sz="1600" b="1" dirty="0">
                        <a:latin typeface="华文仿宋" pitchFamily="2" charset="-122"/>
                        <a:ea typeface="华文仿宋" pitchFamily="2" charset="-122"/>
                      </a:endParaRPr>
                    </a:p>
                  </a:txBody>
                  <a:tcPr anchor="ctr">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sz="1600" b="1" dirty="0" smtClean="0">
                          <a:latin typeface="华文仿宋" pitchFamily="2" charset="-122"/>
                          <a:ea typeface="华文仿宋" pitchFamily="2" charset="-122"/>
                        </a:rPr>
                        <a:t>春季</a:t>
                      </a:r>
                      <a:endParaRPr lang="zh-CN" altLang="en-US" sz="1600" b="1" dirty="0">
                        <a:latin typeface="华文仿宋" pitchFamily="2" charset="-122"/>
                        <a:ea typeface="华文仿宋" pitchFamily="2" charset="-122"/>
                      </a:endParaRPr>
                    </a:p>
                  </a:txBody>
                  <a:tcPr anchor="ctr">
                    <a:solidFill>
                      <a:schemeClr val="accent4">
                        <a:lumMod val="40000"/>
                        <a:lumOff val="60000"/>
                      </a:schemeClr>
                    </a:solidFill>
                  </a:tcPr>
                </a:tc>
                <a:tc vMerge="1">
                  <a:txBody>
                    <a:bodyPr/>
                    <a:lstStyle/>
                    <a:p>
                      <a:pPr algn="ctr"/>
                      <a:endParaRPr lang="zh-CN" altLang="en-US" sz="1600" b="1" dirty="0">
                        <a:latin typeface="华文仿宋" pitchFamily="2" charset="-122"/>
                        <a:ea typeface="华文仿宋" pitchFamily="2" charset="-122"/>
                      </a:endParaRPr>
                    </a:p>
                  </a:txBody>
                  <a:tcPr anchor="ctr">
                    <a:lnR w="12700" cap="flat" cmpd="sng" algn="ctr">
                      <a:solidFill>
                        <a:schemeClr val="tx1"/>
                      </a:solidFill>
                      <a:prstDash val="solid"/>
                      <a:round/>
                      <a:headEnd type="none" w="med" len="med"/>
                      <a:tailEnd type="none" w="med" len="med"/>
                    </a:lnR>
                  </a:tcPr>
                </a:tc>
              </a:tr>
              <a:tr h="500066">
                <a:tc>
                  <a:txBody>
                    <a:bodyPr/>
                    <a:lstStyle/>
                    <a:p>
                      <a:pPr algn="ctr"/>
                      <a:r>
                        <a:rPr lang="zh-CN" altLang="en-US" sz="1600" b="1" dirty="0" smtClean="0">
                          <a:latin typeface="华文仿宋" pitchFamily="2" charset="-122"/>
                          <a:ea typeface="华文仿宋" pitchFamily="2" charset="-122"/>
                        </a:rPr>
                        <a:t>知识产权</a:t>
                      </a:r>
                      <a:endParaRPr lang="zh-CN" altLang="en-US" sz="1600" b="1" dirty="0">
                        <a:latin typeface="华文仿宋" pitchFamily="2" charset="-122"/>
                        <a:ea typeface="华文仿宋" pitchFamily="2" charset="-122"/>
                      </a:endParaRPr>
                    </a:p>
                  </a:txBody>
                  <a:tcPr anchor="ct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pPr algn="ctr"/>
                      <a:r>
                        <a:rPr lang="zh-CN" altLang="en-US" sz="1600" b="1" dirty="0" smtClean="0">
                          <a:latin typeface="华文仿宋" pitchFamily="2" charset="-122"/>
                          <a:ea typeface="华文仿宋" pitchFamily="2" charset="-122"/>
                        </a:rPr>
                        <a:t>公管学院</a:t>
                      </a:r>
                      <a:endParaRPr lang="zh-CN" altLang="en-US" sz="1600" b="1" dirty="0">
                        <a:latin typeface="华文仿宋" pitchFamily="2" charset="-122"/>
                        <a:ea typeface="华文仿宋" pitchFamily="2" charset="-122"/>
                      </a:endParaRPr>
                    </a:p>
                  </a:txBody>
                  <a:tcPr anchor="ctr">
                    <a:solidFill>
                      <a:schemeClr val="accent4">
                        <a:lumMod val="40000"/>
                        <a:lumOff val="60000"/>
                      </a:schemeClr>
                    </a:solidFill>
                  </a:tcPr>
                </a:tc>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华文仿宋" pitchFamily="2" charset="-122"/>
                          <a:ea typeface="华文仿宋" pitchFamily="2" charset="-122"/>
                        </a:rPr>
                        <a:t>秋季</a:t>
                      </a:r>
                    </a:p>
                    <a:p>
                      <a:pPr algn="ctr"/>
                      <a:endParaRPr lang="zh-CN" altLang="en-US" sz="1600" b="1" dirty="0">
                        <a:latin typeface="华文仿宋" pitchFamily="2" charset="-122"/>
                        <a:ea typeface="华文仿宋" pitchFamily="2" charset="-122"/>
                      </a:endParaRPr>
                    </a:p>
                  </a:txBody>
                  <a:tcPr anchor="ctr">
                    <a:solidFill>
                      <a:schemeClr val="accent4">
                        <a:lumMod val="40000"/>
                        <a:lumOff val="60000"/>
                      </a:schemeClr>
                    </a:solidFill>
                  </a:tcPr>
                </a:tc>
                <a:tc vMerge="1">
                  <a:txBody>
                    <a:bodyPr/>
                    <a:lstStyle/>
                    <a:p>
                      <a:endParaRPr lang="zh-CN" altLang="en-US"/>
                    </a:p>
                  </a:txBody>
                  <a:tcPr/>
                </a:tc>
              </a:tr>
              <a:tr h="667730">
                <a:tc>
                  <a:txBody>
                    <a:bodyPr/>
                    <a:lstStyle/>
                    <a:p>
                      <a:pPr algn="ctr"/>
                      <a:r>
                        <a:rPr lang="zh-CN" altLang="en-US" sz="1600" b="1" dirty="0" smtClean="0">
                          <a:latin typeface="华文仿宋" pitchFamily="2" charset="-122"/>
                          <a:ea typeface="华文仿宋" pitchFamily="2" charset="-122"/>
                        </a:rPr>
                        <a:t>信息检索</a:t>
                      </a:r>
                      <a:endParaRPr lang="zh-CN" altLang="en-US" sz="1600" b="1" dirty="0">
                        <a:latin typeface="华文仿宋" pitchFamily="2" charset="-122"/>
                        <a:ea typeface="华文仿宋" pitchFamily="2"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sz="1600" b="1" dirty="0" smtClean="0">
                          <a:latin typeface="华文仿宋" pitchFamily="2" charset="-122"/>
                          <a:ea typeface="华文仿宋" pitchFamily="2" charset="-122"/>
                        </a:rPr>
                        <a:t>经济与管理学院</a:t>
                      </a:r>
                      <a:endParaRPr lang="zh-CN" altLang="en-US" sz="1600" b="1" dirty="0">
                        <a:latin typeface="华文仿宋" pitchFamily="2" charset="-122"/>
                        <a:ea typeface="华文仿宋" pitchFamily="2" charset="-122"/>
                      </a:endParaRPr>
                    </a:p>
                  </a:txBody>
                  <a:tcPr anchor="ctr">
                    <a:lnB w="12700" cap="flat" cmpd="sng" algn="ctr">
                      <a:solidFill>
                        <a:schemeClr val="tx1"/>
                      </a:solidFill>
                      <a:prstDash val="solid"/>
                      <a:round/>
                      <a:headEnd type="none" w="med" len="med"/>
                      <a:tailEnd type="none" w="med" len="med"/>
                    </a:lnB>
                    <a:solidFill>
                      <a:schemeClr val="accent4">
                        <a:lumMod val="40000"/>
                        <a:lumOff val="60000"/>
                      </a:schemeClr>
                    </a:solidFill>
                  </a:tcPr>
                </a:tc>
                <a:tc vMerge="1">
                  <a:txBody>
                    <a:bodyPr/>
                    <a:lstStyle/>
                    <a:p>
                      <a:endParaRPr lang="zh-CN" altLang="en-US"/>
                    </a:p>
                  </a:txBody>
                  <a:tcPr/>
                </a:tc>
                <a:tc gridSpan="2">
                  <a:txBody>
                    <a:bodyPr/>
                    <a:lstStyle/>
                    <a:p>
                      <a:pPr algn="ctr"/>
                      <a:r>
                        <a:rPr lang="zh-CN" altLang="en-US" sz="1600" b="1" dirty="0" smtClean="0">
                          <a:latin typeface="华文仿宋" pitchFamily="2" charset="-122"/>
                          <a:ea typeface="华文仿宋" pitchFamily="2" charset="-122"/>
                        </a:rPr>
                        <a:t>秋季、春季</a:t>
                      </a:r>
                      <a:endParaRPr lang="zh-CN" altLang="en-US" sz="1600" b="1" dirty="0">
                        <a:latin typeface="华文仿宋" pitchFamily="2" charset="-122"/>
                        <a:ea typeface="华文仿宋" pitchFamily="2"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0"/>
            <a:ext cx="8229600" cy="1143000"/>
          </a:xfrm>
        </p:spPr>
        <p:txBody>
          <a:bodyPr/>
          <a:lstStyle/>
          <a:p>
            <a:pPr algn="l">
              <a:defRPr/>
            </a:pPr>
            <a:r>
              <a:rPr lang="zh-CN" altLang="en-US" sz="2800" b="1" dirty="0" smtClean="0">
                <a:effectLst>
                  <a:outerShdw blurRad="38100" dist="38100" dir="2700000" algn="tl">
                    <a:srgbClr val="000000">
                      <a:alpha val="43137"/>
                    </a:srgbClr>
                  </a:outerShdw>
                </a:effectLst>
              </a:rPr>
              <a:t>        三、选课说明 </a:t>
            </a: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人文系列讲座说明</a:t>
            </a:r>
            <a:endParaRPr lang="zh-CN" altLang="en-US" sz="2800" dirty="0"/>
          </a:p>
        </p:txBody>
      </p:sp>
      <p:pic>
        <p:nvPicPr>
          <p:cNvPr id="17411" name="Picture 2" descr="1--科学院徽章"/>
          <p:cNvPicPr>
            <a:picLocks noChangeAspect="1" noChangeArrowheads="1"/>
          </p:cNvPicPr>
          <p:nvPr/>
        </p:nvPicPr>
        <p:blipFill>
          <a:blip r:embed="rId2" cstate="print"/>
          <a:srcRect/>
          <a:stretch>
            <a:fillRect/>
          </a:stretch>
        </p:blipFill>
        <p:spPr bwMode="auto">
          <a:xfrm>
            <a:off x="0" y="0"/>
            <a:ext cx="1187450" cy="1025525"/>
          </a:xfrm>
          <a:prstGeom prst="rect">
            <a:avLst/>
          </a:prstGeom>
          <a:noFill/>
          <a:ln w="9525">
            <a:noFill/>
            <a:miter lim="800000"/>
            <a:headEnd/>
            <a:tailEnd/>
          </a:ln>
        </p:spPr>
      </p:pic>
      <p:pic>
        <p:nvPicPr>
          <p:cNvPr id="17412" name="图片 1" descr="说明: http://www.ucas.ac.cn/images/b-logo.gif"/>
          <p:cNvPicPr>
            <a:picLocks noChangeAspect="1" noChangeArrowheads="1"/>
          </p:cNvPicPr>
          <p:nvPr/>
        </p:nvPicPr>
        <p:blipFill>
          <a:blip r:embed="rId3" cstate="print"/>
          <a:srcRect/>
          <a:stretch>
            <a:fillRect/>
          </a:stretch>
        </p:blipFill>
        <p:spPr bwMode="auto">
          <a:xfrm>
            <a:off x="7851775" y="6308725"/>
            <a:ext cx="1296988" cy="549275"/>
          </a:xfrm>
          <a:prstGeom prst="rect">
            <a:avLst/>
          </a:prstGeom>
          <a:noFill/>
          <a:ln w="9525">
            <a:noFill/>
            <a:miter lim="800000"/>
            <a:headEnd/>
            <a:tailEnd/>
          </a:ln>
        </p:spPr>
      </p:pic>
      <p:sp>
        <p:nvSpPr>
          <p:cNvPr id="7" name="Rectangle 3"/>
          <p:cNvSpPr>
            <a:spLocks noGrp="1" noChangeArrowheads="1"/>
          </p:cNvSpPr>
          <p:nvPr>
            <p:ph idx="1"/>
          </p:nvPr>
        </p:nvSpPr>
        <p:spPr>
          <a:xfrm>
            <a:off x="428625" y="1214438"/>
            <a:ext cx="8229600" cy="4668837"/>
          </a:xfrm>
          <a:extLst/>
        </p:spPr>
        <p:txBody>
          <a:bodyPr rtlCol="0">
            <a:normAutofit/>
          </a:bodyPr>
          <a:lstStyle/>
          <a:p>
            <a:pPr marL="0" eaLnBrk="1" fontAlgn="auto" hangingPunct="1">
              <a:spcAft>
                <a:spcPts val="0"/>
              </a:spcAft>
              <a:buSzPct val="100000"/>
              <a:buFont typeface="Arial" pitchFamily="34" charset="0"/>
              <a:buNone/>
              <a:defRPr/>
            </a:pPr>
            <a:endParaRPr lang="en-US" altLang="zh-CN" sz="800" b="1" dirty="0" smtClean="0">
              <a:latin typeface="+mn-ea"/>
            </a:endParaRPr>
          </a:p>
          <a:p>
            <a:pPr marL="0" eaLnBrk="1" fontAlgn="auto" hangingPunct="1">
              <a:spcAft>
                <a:spcPts val="0"/>
              </a:spcAft>
              <a:buSzPct val="100000"/>
              <a:buFont typeface="Arial" pitchFamily="34" charset="0"/>
              <a:buNone/>
              <a:defRPr/>
            </a:pPr>
            <a:endParaRPr lang="en-US" altLang="zh-CN" sz="2600" b="1" dirty="0" smtClean="0">
              <a:solidFill>
                <a:srgbClr val="0033CC"/>
              </a:solidFill>
              <a:latin typeface="楷体" pitchFamily="49" charset="-122"/>
              <a:ea typeface="楷体" pitchFamily="49" charset="-122"/>
            </a:endParaRPr>
          </a:p>
          <a:p>
            <a:pPr marL="0" eaLnBrk="1" fontAlgn="auto" hangingPunct="1">
              <a:spcAft>
                <a:spcPts val="0"/>
              </a:spcAft>
              <a:buSzPct val="100000"/>
              <a:buFont typeface="Arial" pitchFamily="34" charset="0"/>
              <a:buNone/>
              <a:defRPr/>
            </a:pPr>
            <a:endParaRPr lang="en-US" altLang="zh-CN" sz="1000" b="1" dirty="0" smtClean="0">
              <a:latin typeface="+mn-ea"/>
            </a:endParaRPr>
          </a:p>
        </p:txBody>
      </p:sp>
      <p:graphicFrame>
        <p:nvGraphicFramePr>
          <p:cNvPr id="8" name="表格 7"/>
          <p:cNvGraphicFramePr>
            <a:graphicFrameLocks noGrp="1"/>
          </p:cNvGraphicFramePr>
          <p:nvPr/>
        </p:nvGraphicFramePr>
        <p:xfrm>
          <a:off x="428625" y="1071563"/>
          <a:ext cx="8286808" cy="5084856"/>
        </p:xfrm>
        <a:graphic>
          <a:graphicData uri="http://schemas.openxmlformats.org/drawingml/2006/table">
            <a:tbl>
              <a:tblPr firstRow="1" bandRow="1">
                <a:tableStyleId>{5C22544A-7EE6-4342-B048-85BDC9FD1C3A}</a:tableStyleId>
              </a:tblPr>
              <a:tblGrid>
                <a:gridCol w="1214446"/>
                <a:gridCol w="7072362"/>
              </a:tblGrid>
              <a:tr h="622386">
                <a:tc>
                  <a:txBody>
                    <a:bodyPr/>
                    <a:lstStyle/>
                    <a:p>
                      <a:pPr algn="ctr"/>
                      <a:r>
                        <a:rPr lang="zh-CN" altLang="en-US" b="1" dirty="0" smtClean="0">
                          <a:solidFill>
                            <a:schemeClr val="tx1"/>
                          </a:solidFill>
                          <a:latin typeface="仿宋" pitchFamily="49" charset="-122"/>
                          <a:ea typeface="仿宋" pitchFamily="49" charset="-122"/>
                        </a:rPr>
                        <a:t>面向对象</a:t>
                      </a:r>
                      <a:endParaRPr lang="zh-CN" altLang="en-US" b="1" dirty="0">
                        <a:solidFill>
                          <a:schemeClr val="tx1"/>
                        </a:solidFill>
                        <a:latin typeface="仿宋" pitchFamily="49" charset="-122"/>
                        <a:ea typeface="仿宋" pitchFamily="49" charset="-122"/>
                      </a:endParaRPr>
                    </a:p>
                  </a:txBody>
                  <a:tcPr anchor="ctr">
                    <a:solidFill>
                      <a:schemeClr val="accent3">
                        <a:lumMod val="20000"/>
                        <a:lumOff val="80000"/>
                      </a:schemeClr>
                    </a:solidFill>
                  </a:tcPr>
                </a:tc>
                <a:tc>
                  <a:txBody>
                    <a:bodyPr/>
                    <a:lstStyle/>
                    <a:p>
                      <a:r>
                        <a:rPr lang="zh-CN" altLang="en-US" sz="1800" b="1" dirty="0" smtClean="0">
                          <a:solidFill>
                            <a:schemeClr val="tx1"/>
                          </a:solidFill>
                          <a:latin typeface="仿宋" pitchFamily="49" charset="-122"/>
                          <a:ea typeface="仿宋" pitchFamily="49" charset="-122"/>
                        </a:rPr>
                        <a:t>作为公共必修课修读，要求参加集中教学的硕士、硕博和直博研究生必须修读。</a:t>
                      </a:r>
                      <a:endParaRPr lang="zh-CN" altLang="en-US" dirty="0">
                        <a:solidFill>
                          <a:schemeClr val="tx1"/>
                        </a:solidFill>
                      </a:endParaRPr>
                    </a:p>
                  </a:txBody>
                  <a:tcPr>
                    <a:solidFill>
                      <a:schemeClr val="accent3">
                        <a:lumMod val="20000"/>
                        <a:lumOff val="80000"/>
                      </a:schemeClr>
                    </a:solidFill>
                  </a:tcPr>
                </a:tc>
              </a:tr>
              <a:tr h="3003257">
                <a:tc>
                  <a:txBody>
                    <a:bodyPr/>
                    <a:lstStyle/>
                    <a:p>
                      <a:pPr algn="ctr"/>
                      <a:r>
                        <a:rPr lang="zh-CN" altLang="en-US" b="1" dirty="0" smtClean="0">
                          <a:latin typeface="仿宋" pitchFamily="49" charset="-122"/>
                          <a:ea typeface="仿宋" pitchFamily="49" charset="-122"/>
                        </a:rPr>
                        <a:t>课程介绍</a:t>
                      </a:r>
                      <a:endParaRPr lang="zh-CN" altLang="en-US" b="1" dirty="0">
                        <a:latin typeface="仿宋" pitchFamily="49" charset="-122"/>
                        <a:ea typeface="仿宋" pitchFamily="49"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chemeClr val="tx1"/>
                          </a:solidFill>
                          <a:latin typeface="华文仿宋" pitchFamily="2" charset="-122"/>
                          <a:ea typeface="华文仿宋" pitchFamily="2" charset="-122"/>
                        </a:rPr>
                        <a:t>人文系列讲座是人文素质教育公共必修课。包括“中国科学与人文论坛”、“明德讲堂”以及我校团委及学生会专门组织的部分讲座。</a:t>
                      </a:r>
                      <a:endParaRPr lang="en-US" altLang="zh-CN" sz="1800" b="0" dirty="0" smtClean="0">
                        <a:solidFill>
                          <a:schemeClr val="tx1"/>
                        </a:solidFill>
                        <a:latin typeface="华文仿宋" pitchFamily="2" charset="-122"/>
                        <a:ea typeface="华文仿宋"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华文仿宋" pitchFamily="2" charset="-122"/>
                          <a:ea typeface="华文仿宋" pitchFamily="2" charset="-122"/>
                          <a:cs typeface="+mn-cs"/>
                        </a:rPr>
                        <a:t>1.</a:t>
                      </a:r>
                      <a:r>
                        <a:rPr lang="zh-CN" altLang="en-US" sz="1800" b="1" kern="1200" dirty="0" smtClean="0">
                          <a:solidFill>
                            <a:schemeClr val="tx1"/>
                          </a:solidFill>
                          <a:latin typeface="华文仿宋" pitchFamily="2" charset="-122"/>
                          <a:ea typeface="华文仿宋" pitchFamily="2" charset="-122"/>
                          <a:cs typeface="+mn-cs"/>
                        </a:rPr>
                        <a:t>“中国科学与人文论坛”：</a:t>
                      </a:r>
                      <a:r>
                        <a:rPr lang="zh-CN" altLang="en-US" sz="1800" b="0" kern="1200" dirty="0" smtClean="0">
                          <a:solidFill>
                            <a:schemeClr val="tx1"/>
                          </a:solidFill>
                          <a:latin typeface="华文仿宋" pitchFamily="2" charset="-122"/>
                          <a:ea typeface="华文仿宋" pitchFamily="2" charset="-122"/>
                          <a:cs typeface="+mn-cs"/>
                        </a:rPr>
                        <a:t>创办于</a:t>
                      </a:r>
                      <a:r>
                        <a:rPr lang="en-US" sz="1800" b="0" kern="1200" dirty="0" smtClean="0">
                          <a:solidFill>
                            <a:schemeClr val="tx1"/>
                          </a:solidFill>
                          <a:latin typeface="华文仿宋" pitchFamily="2" charset="-122"/>
                          <a:ea typeface="华文仿宋" pitchFamily="2" charset="-122"/>
                          <a:cs typeface="+mn-cs"/>
                        </a:rPr>
                        <a:t>2003</a:t>
                      </a:r>
                      <a:r>
                        <a:rPr lang="zh-CN" altLang="en-US" sz="1800" b="0" kern="1200" dirty="0" smtClean="0">
                          <a:solidFill>
                            <a:schemeClr val="tx1"/>
                          </a:solidFill>
                          <a:latin typeface="华文仿宋" pitchFamily="2" charset="-122"/>
                          <a:ea typeface="华文仿宋" pitchFamily="2" charset="-122"/>
                          <a:cs typeface="+mn-cs"/>
                        </a:rPr>
                        <a:t>年</a:t>
                      </a:r>
                      <a:r>
                        <a:rPr lang="en-US" sz="1800" b="0" kern="1200" dirty="0" smtClean="0">
                          <a:solidFill>
                            <a:schemeClr val="tx1"/>
                          </a:solidFill>
                          <a:latin typeface="华文仿宋" pitchFamily="2" charset="-122"/>
                          <a:ea typeface="华文仿宋" pitchFamily="2" charset="-122"/>
                          <a:cs typeface="+mn-cs"/>
                        </a:rPr>
                        <a:t>4</a:t>
                      </a:r>
                      <a:r>
                        <a:rPr lang="zh-CN" altLang="en-US" sz="1800" b="0" kern="1200" dirty="0" smtClean="0">
                          <a:solidFill>
                            <a:schemeClr val="tx1"/>
                          </a:solidFill>
                          <a:latin typeface="华文仿宋" pitchFamily="2" charset="-122"/>
                          <a:ea typeface="华文仿宋" pitchFamily="2" charset="-122"/>
                          <a:cs typeface="+mn-cs"/>
                        </a:rPr>
                        <a:t>月，邀集国内外高层领导和著名学者和专家，就共同关心的政治、科技、教育济等方面的问题进行学术研讨和交流。该论坛不定期举办。</a:t>
                      </a:r>
                      <a:endParaRPr lang="en-US" altLang="zh-CN" sz="1800" b="0" kern="1200" dirty="0" smtClean="0">
                        <a:solidFill>
                          <a:schemeClr val="tx1"/>
                        </a:solidFill>
                        <a:latin typeface="华文仿宋" pitchFamily="2" charset="-122"/>
                        <a:ea typeface="华文仿宋"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华文仿宋" pitchFamily="2" charset="-122"/>
                          <a:ea typeface="华文仿宋" pitchFamily="2" charset="-122"/>
                          <a:cs typeface="+mn-cs"/>
                        </a:rPr>
                        <a:t>2.</a:t>
                      </a:r>
                      <a:r>
                        <a:rPr lang="zh-CN" altLang="en-US" sz="1800" b="1" kern="1200" dirty="0" smtClean="0">
                          <a:solidFill>
                            <a:schemeClr val="tx1"/>
                          </a:solidFill>
                          <a:latin typeface="华文仿宋" pitchFamily="2" charset="-122"/>
                          <a:ea typeface="华文仿宋" pitchFamily="2" charset="-122"/>
                          <a:cs typeface="+mn-cs"/>
                        </a:rPr>
                        <a:t>“明德讲堂”人文系列讲座：</a:t>
                      </a:r>
                      <a:r>
                        <a:rPr lang="zh-CN" altLang="en-US" sz="1800" b="0" kern="1200" dirty="0" smtClean="0">
                          <a:solidFill>
                            <a:schemeClr val="tx1"/>
                          </a:solidFill>
                          <a:latin typeface="华文仿宋" pitchFamily="2" charset="-122"/>
                          <a:ea typeface="华文仿宋" pitchFamily="2" charset="-122"/>
                          <a:cs typeface="+mn-cs"/>
                        </a:rPr>
                        <a:t>包括思想系列、社会系列、历史系列、文艺系列、人生系列等五大系列，每个系列每学期拟安排</a:t>
                      </a:r>
                      <a:r>
                        <a:rPr lang="en-US" sz="1800" b="0" kern="1200" dirty="0" smtClean="0">
                          <a:solidFill>
                            <a:schemeClr val="tx1"/>
                          </a:solidFill>
                          <a:latin typeface="华文仿宋" pitchFamily="2" charset="-122"/>
                          <a:ea typeface="华文仿宋" pitchFamily="2" charset="-122"/>
                          <a:cs typeface="+mn-cs"/>
                        </a:rPr>
                        <a:t>10</a:t>
                      </a:r>
                      <a:r>
                        <a:rPr lang="zh-CN" altLang="en-US" sz="1800" b="0" kern="1200" dirty="0" smtClean="0">
                          <a:solidFill>
                            <a:schemeClr val="tx1"/>
                          </a:solidFill>
                          <a:latin typeface="华文仿宋" pitchFamily="2" charset="-122"/>
                          <a:ea typeface="华文仿宋" pitchFamily="2" charset="-122"/>
                          <a:cs typeface="+mn-cs"/>
                        </a:rPr>
                        <a:t>次讲座，全学年共有约</a:t>
                      </a:r>
                      <a:r>
                        <a:rPr lang="en-US" sz="1800" b="0" kern="1200" dirty="0" smtClean="0">
                          <a:solidFill>
                            <a:schemeClr val="tx1"/>
                          </a:solidFill>
                          <a:latin typeface="华文仿宋" pitchFamily="2" charset="-122"/>
                          <a:ea typeface="华文仿宋" pitchFamily="2" charset="-122"/>
                          <a:cs typeface="+mn-cs"/>
                        </a:rPr>
                        <a:t>100</a:t>
                      </a:r>
                      <a:r>
                        <a:rPr lang="zh-CN" altLang="en-US" sz="1800" b="0" kern="1200" dirty="0" smtClean="0">
                          <a:solidFill>
                            <a:schemeClr val="tx1"/>
                          </a:solidFill>
                          <a:latin typeface="华文仿宋" pitchFamily="2" charset="-122"/>
                          <a:ea typeface="华文仿宋" pitchFamily="2" charset="-122"/>
                          <a:cs typeface="+mn-cs"/>
                        </a:rPr>
                        <a:t>次讲座。</a:t>
                      </a:r>
                      <a:endParaRPr lang="en-US" altLang="zh-CN" sz="1800" b="0" kern="1200" dirty="0" smtClean="0">
                        <a:solidFill>
                          <a:schemeClr val="tx1"/>
                        </a:solidFill>
                        <a:latin typeface="华文仿宋" pitchFamily="2" charset="-122"/>
                        <a:ea typeface="华文仿宋"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华文仿宋" pitchFamily="2" charset="-122"/>
                          <a:ea typeface="华文仿宋" pitchFamily="2" charset="-122"/>
                          <a:cs typeface="+mn-cs"/>
                        </a:rPr>
                        <a:t>3.</a:t>
                      </a:r>
                      <a:r>
                        <a:rPr lang="zh-CN" altLang="en-US" sz="1800" b="1" kern="1200" dirty="0" smtClean="0">
                          <a:solidFill>
                            <a:schemeClr val="tx1"/>
                          </a:solidFill>
                          <a:latin typeface="华文仿宋" pitchFamily="2" charset="-122"/>
                          <a:ea typeface="华文仿宋" pitchFamily="2" charset="-122"/>
                          <a:cs typeface="+mn-cs"/>
                        </a:rPr>
                        <a:t>校团委及学生会专门组织的有关讲座</a:t>
                      </a:r>
                      <a:r>
                        <a:rPr lang="zh-CN" altLang="en-US" sz="1800" b="0" kern="1200" dirty="0" smtClean="0">
                          <a:solidFill>
                            <a:schemeClr val="tx1"/>
                          </a:solidFill>
                          <a:latin typeface="华文仿宋" pitchFamily="2" charset="-122"/>
                          <a:ea typeface="华文仿宋" pitchFamily="2" charset="-122"/>
                          <a:cs typeface="+mn-cs"/>
                        </a:rPr>
                        <a:t>（经过遴选，少量讲座纳入本次课程。具体情况见讲座通知）。</a:t>
                      </a:r>
                      <a:endParaRPr lang="en-US" altLang="zh-CN" sz="1800" b="0" dirty="0" smtClean="0">
                        <a:solidFill>
                          <a:schemeClr val="tx1"/>
                        </a:solidFill>
                        <a:latin typeface="华文仿宋" pitchFamily="2" charset="-122"/>
                        <a:ea typeface="华文仿宋" pitchFamily="2" charset="-122"/>
                      </a:endParaRPr>
                    </a:p>
                  </a:txBody>
                  <a:tcPr anchor="ctr"/>
                </a:tc>
              </a:tr>
              <a:tr h="642942">
                <a:tc>
                  <a:txBody>
                    <a:bodyPr/>
                    <a:lstStyle/>
                    <a:p>
                      <a:pPr algn="ctr"/>
                      <a:r>
                        <a:rPr lang="zh-CN" altLang="en-US" b="1" dirty="0" smtClean="0">
                          <a:latin typeface="仿宋" pitchFamily="49" charset="-122"/>
                          <a:ea typeface="仿宋" pitchFamily="49" charset="-122"/>
                        </a:rPr>
                        <a:t>修读要求</a:t>
                      </a:r>
                      <a:endParaRPr lang="zh-CN" altLang="en-US" b="1" dirty="0">
                        <a:latin typeface="仿宋" pitchFamily="49" charset="-122"/>
                        <a:ea typeface="仿宋" pitchFamily="49" charset="-122"/>
                      </a:endParaRPr>
                    </a:p>
                  </a:txBody>
                  <a:tcPr anchor="ctr">
                    <a:solidFill>
                      <a:schemeClr val="accent3">
                        <a:lumMod val="20000"/>
                        <a:lumOff val="80000"/>
                      </a:schemeClr>
                    </a:solidFill>
                  </a:tcPr>
                </a:tc>
                <a:tc>
                  <a:txBody>
                    <a:bodyPr/>
                    <a:lstStyle/>
                    <a:p>
                      <a:r>
                        <a:rPr lang="zh-CN" altLang="en-US" sz="1800" b="1" kern="1200" dirty="0" smtClean="0">
                          <a:solidFill>
                            <a:schemeClr val="dk1"/>
                          </a:solidFill>
                          <a:latin typeface="仿宋" pitchFamily="49" charset="-122"/>
                          <a:ea typeface="仿宋" pitchFamily="49" charset="-122"/>
                          <a:cs typeface="+mn-cs"/>
                        </a:rPr>
                        <a:t>在以上讲座中任意选听至少</a:t>
                      </a:r>
                      <a:r>
                        <a:rPr lang="en-US" altLang="en-US" sz="1800" b="1" kern="1200" dirty="0" smtClean="0">
                          <a:solidFill>
                            <a:schemeClr val="dk1"/>
                          </a:solidFill>
                          <a:latin typeface="仿宋" pitchFamily="49" charset="-122"/>
                          <a:ea typeface="仿宋" pitchFamily="49" charset="-122"/>
                          <a:cs typeface="+mn-cs"/>
                        </a:rPr>
                        <a:t>8</a:t>
                      </a:r>
                      <a:r>
                        <a:rPr lang="zh-CN" altLang="en-US" sz="1800" b="1" kern="1200" dirty="0" smtClean="0">
                          <a:solidFill>
                            <a:schemeClr val="dk1"/>
                          </a:solidFill>
                          <a:latin typeface="仿宋" pitchFamily="49" charset="-122"/>
                          <a:ea typeface="仿宋" pitchFamily="49" charset="-122"/>
                          <a:cs typeface="+mn-cs"/>
                        </a:rPr>
                        <a:t>次（可以跨学期选听），折合</a:t>
                      </a:r>
                      <a:r>
                        <a:rPr lang="en-US" altLang="en-US" sz="1800" b="1" kern="1200" dirty="0" smtClean="0">
                          <a:solidFill>
                            <a:schemeClr val="dk1"/>
                          </a:solidFill>
                          <a:latin typeface="仿宋" pitchFamily="49" charset="-122"/>
                          <a:ea typeface="仿宋" pitchFamily="49" charset="-122"/>
                          <a:cs typeface="+mn-cs"/>
                        </a:rPr>
                        <a:t>20</a:t>
                      </a:r>
                      <a:r>
                        <a:rPr lang="zh-CN" altLang="en-US" sz="1800" b="1" kern="1200" dirty="0" smtClean="0">
                          <a:solidFill>
                            <a:schemeClr val="dk1"/>
                          </a:solidFill>
                          <a:latin typeface="仿宋" pitchFamily="49" charset="-122"/>
                          <a:ea typeface="仿宋" pitchFamily="49" charset="-122"/>
                          <a:cs typeface="+mn-cs"/>
                        </a:rPr>
                        <a:t>学时，计</a:t>
                      </a:r>
                      <a:r>
                        <a:rPr lang="en-US" altLang="en-US" sz="1800" b="1" kern="1200" dirty="0" smtClean="0">
                          <a:solidFill>
                            <a:schemeClr val="dk1"/>
                          </a:solidFill>
                          <a:latin typeface="仿宋" pitchFamily="49" charset="-122"/>
                          <a:ea typeface="仿宋" pitchFamily="49" charset="-122"/>
                          <a:cs typeface="+mn-cs"/>
                        </a:rPr>
                        <a:t>1</a:t>
                      </a:r>
                      <a:r>
                        <a:rPr lang="zh-CN" altLang="en-US" sz="1800" b="1" kern="1200" dirty="0" smtClean="0">
                          <a:solidFill>
                            <a:schemeClr val="dk1"/>
                          </a:solidFill>
                          <a:latin typeface="仿宋" pitchFamily="49" charset="-122"/>
                          <a:ea typeface="仿宋" pitchFamily="49" charset="-122"/>
                          <a:cs typeface="+mn-cs"/>
                        </a:rPr>
                        <a:t>学分。</a:t>
                      </a:r>
                      <a:endParaRPr lang="zh-CN" altLang="en-US" sz="1800" b="1" kern="1200" dirty="0">
                        <a:solidFill>
                          <a:schemeClr val="dk1"/>
                        </a:solidFill>
                        <a:latin typeface="仿宋" pitchFamily="49" charset="-122"/>
                        <a:ea typeface="仿宋" pitchFamily="49" charset="-122"/>
                        <a:cs typeface="+mn-cs"/>
                      </a:endParaRPr>
                    </a:p>
                  </a:txBody>
                  <a:tcPr anchor="ctr">
                    <a:solidFill>
                      <a:schemeClr val="accent3">
                        <a:lumMod val="20000"/>
                        <a:lumOff val="80000"/>
                      </a:schemeClr>
                    </a:solidFill>
                  </a:tcPr>
                </a:tc>
              </a:tr>
              <a:tr h="798577">
                <a:tc>
                  <a:txBody>
                    <a:bodyPr/>
                    <a:lstStyle/>
                    <a:p>
                      <a:pPr algn="ctr"/>
                      <a:r>
                        <a:rPr lang="zh-CN" altLang="en-US" b="1" dirty="0" smtClean="0">
                          <a:latin typeface="仿宋" pitchFamily="49" charset="-122"/>
                          <a:ea typeface="仿宋" pitchFamily="49" charset="-122"/>
                        </a:rPr>
                        <a:t>讲座信息</a:t>
                      </a:r>
                      <a:endParaRPr lang="en-US" altLang="zh-CN" b="1" dirty="0" smtClean="0">
                        <a:latin typeface="仿宋" pitchFamily="49" charset="-122"/>
                        <a:ea typeface="仿宋" pitchFamily="49" charset="-122"/>
                      </a:endParaRPr>
                    </a:p>
                    <a:p>
                      <a:pPr algn="ctr"/>
                      <a:r>
                        <a:rPr lang="zh-CN" altLang="en-US" b="1" dirty="0" smtClean="0">
                          <a:latin typeface="仿宋" pitchFamily="49" charset="-122"/>
                          <a:ea typeface="仿宋" pitchFamily="49" charset="-122"/>
                        </a:rPr>
                        <a:t>发布途径</a:t>
                      </a:r>
                      <a:endParaRPr lang="zh-CN" altLang="en-US" b="1" dirty="0">
                        <a:latin typeface="仿宋" pitchFamily="49" charset="-122"/>
                        <a:ea typeface="仿宋" pitchFamily="49" charset="-122"/>
                      </a:endParaRPr>
                    </a:p>
                  </a:txBody>
                  <a:tcPr anchor="ctr"/>
                </a:tc>
                <a:tc>
                  <a:txBody>
                    <a:bodyPr/>
                    <a:lstStyle/>
                    <a:p>
                      <a:r>
                        <a:rPr lang="zh-CN" altLang="en-US" sz="1800" b="1" kern="1200" dirty="0" smtClean="0">
                          <a:solidFill>
                            <a:schemeClr val="dk1"/>
                          </a:solidFill>
                          <a:latin typeface="仿宋" pitchFamily="49" charset="-122"/>
                          <a:ea typeface="仿宋" pitchFamily="49" charset="-122"/>
                          <a:cs typeface="+mn-cs"/>
                        </a:rPr>
                        <a:t>电子邮件、海报通知、学校主页活动预告栏等。</a:t>
                      </a:r>
                      <a:endParaRPr lang="zh-CN" altLang="en-US" sz="1800" b="1" kern="1200" dirty="0">
                        <a:solidFill>
                          <a:schemeClr val="dk1"/>
                        </a:solidFill>
                        <a:latin typeface="仿宋" pitchFamily="49" charset="-122"/>
                        <a:ea typeface="仿宋" pitchFamily="49" charset="-122"/>
                        <a:cs typeface="+mn-cs"/>
                      </a:endParaRPr>
                    </a:p>
                  </a:txBody>
                  <a:tcPr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259632" y="188640"/>
            <a:ext cx="5608712" cy="547688"/>
          </a:xfrm>
          <a:prstGeom prst="rect">
            <a:avLst/>
          </a:prstGeom>
        </p:spPr>
        <p:txBody>
          <a:bodyPr/>
          <a:lstStyle/>
          <a:p>
            <a:pPr algn="l">
              <a:defRPr/>
            </a:pPr>
            <a:r>
              <a:rPr lang="zh-CN" altLang="en-US" sz="2800" b="1" dirty="0" smtClean="0">
                <a:effectLst>
                  <a:outerShdw blurRad="38100" dist="38100" dir="2700000" algn="tl">
                    <a:srgbClr val="000000">
                      <a:alpha val="43137"/>
                    </a:srgbClr>
                  </a:outerShdw>
                </a:effectLst>
              </a:rPr>
              <a:t>三、选课说明 </a:t>
            </a:r>
            <a:r>
              <a:rPr lang="en-US" altLang="zh-CN" sz="2800" b="1" dirty="0" smtClean="0">
                <a:effectLst>
                  <a:outerShdw blurRad="38100" dist="38100" dir="2700000" algn="tl">
                    <a:srgbClr val="000000">
                      <a:alpha val="43137"/>
                    </a:srgbClr>
                  </a:outerShdw>
                </a:effectLst>
              </a:rPr>
              <a:t>--- </a:t>
            </a:r>
            <a:r>
              <a:rPr lang="zh-CN" altLang="en-US" sz="2400" b="1" dirty="0" smtClean="0">
                <a:effectLst>
                  <a:outerShdw blurRad="38100" dist="38100" dir="2700000" algn="tl">
                    <a:srgbClr val="000000">
                      <a:alpha val="43137"/>
                    </a:srgbClr>
                  </a:outerShdw>
                </a:effectLst>
              </a:rPr>
              <a:t>硕士英语（英语</a:t>
            </a:r>
            <a:r>
              <a:rPr lang="en-US" altLang="zh-CN" sz="2400" b="1" dirty="0" smtClean="0">
                <a:effectLst>
                  <a:outerShdw blurRad="38100" dist="38100" dir="2700000" algn="tl">
                    <a:srgbClr val="000000">
                      <a:alpha val="43137"/>
                    </a:srgbClr>
                  </a:outerShdw>
                </a:effectLst>
              </a:rPr>
              <a:t>A</a:t>
            </a:r>
            <a:r>
              <a:rPr lang="zh-CN" altLang="en-US" sz="2400" b="1" dirty="0" smtClean="0">
                <a:effectLst>
                  <a:outerShdw blurRad="38100" dist="38100" dir="2700000" algn="tl">
                    <a:srgbClr val="000000">
                      <a:alpha val="43137"/>
                    </a:srgbClr>
                  </a:outerShdw>
                </a:effectLst>
              </a:rPr>
              <a:t>）</a:t>
            </a:r>
          </a:p>
        </p:txBody>
      </p:sp>
      <p:graphicFrame>
        <p:nvGraphicFramePr>
          <p:cNvPr id="65539" name="Group 3"/>
          <p:cNvGraphicFramePr>
            <a:graphicFrameLocks noGrp="1"/>
          </p:cNvGraphicFramePr>
          <p:nvPr>
            <p:ph idx="1"/>
            <p:extLst>
              <p:ext uri="{D42A27DB-BD31-4B8C-83A1-F6EECF244321}">
                <p14:modId xmlns:p14="http://schemas.microsoft.com/office/powerpoint/2010/main" val="614827657"/>
              </p:ext>
            </p:extLst>
          </p:nvPr>
        </p:nvGraphicFramePr>
        <p:xfrm>
          <a:off x="431800" y="1059744"/>
          <a:ext cx="8251825" cy="5002619"/>
        </p:xfrm>
        <a:graphic>
          <a:graphicData uri="http://schemas.openxmlformats.org/drawingml/2006/table">
            <a:tbl>
              <a:tblPr/>
              <a:tblGrid>
                <a:gridCol w="1846263"/>
                <a:gridCol w="6405562"/>
              </a:tblGrid>
              <a:tr h="106050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00"/>
                          </a:solidFill>
                          <a:effectLst/>
                          <a:latin typeface="Arial" charset="0"/>
                          <a:ea typeface="宋体" charset="-122"/>
                        </a:rPr>
                        <a:t>课程性质</a:t>
                      </a:r>
                    </a:p>
                  </a:txBody>
                  <a:tcPr marT="45715" marB="45715"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硕士生的学位必修课，</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3</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学分。秋季和春季两个学期完成学习。</a:t>
                      </a:r>
                      <a:r>
                        <a:rPr kumimoji="1" lang="zh-CN" altLang="en-US" sz="2800" b="0" i="0" u="none" strike="noStrike" cap="none" normalizeH="0" baseline="0" dirty="0" smtClean="0">
                          <a:ln>
                            <a:noFill/>
                          </a:ln>
                          <a:solidFill>
                            <a:schemeClr val="tx1"/>
                          </a:solidFill>
                          <a:effectLst/>
                          <a:latin typeface="Arial" charset="0"/>
                          <a:ea typeface="宋体" charset="-122"/>
                        </a:rPr>
                        <a:t> </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A</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班（</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2</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学时</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周）为综合技能课；</a:t>
                      </a:r>
                    </a:p>
                    <a:p>
                      <a:pPr marL="0" marR="0" lvl="0" indent="0" algn="l" defTabSz="914400" rtl="0" eaLnBrk="0" fontAlgn="base" latinLnBrk="0" hangingPunct="0">
                        <a:lnSpc>
                          <a:spcPct val="80000"/>
                        </a:lnSpc>
                        <a:spcBef>
                          <a:spcPct val="0"/>
                        </a:spcBef>
                        <a:spcAft>
                          <a:spcPct val="0"/>
                        </a:spcAft>
                        <a:buClrTx/>
                        <a:buSzTx/>
                        <a:buFontTx/>
                        <a:buNone/>
                        <a:tabLst/>
                      </a:pP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A+</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班（</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4</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学时</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周）分为读写（</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2</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学时</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周）和听说（</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2</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学时</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周）</a:t>
                      </a:r>
                    </a:p>
                  </a:txBody>
                  <a:tcPr marT="45715" marB="45715"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r>
              <a:tr h="209963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00"/>
                          </a:solidFill>
                          <a:effectLst/>
                          <a:latin typeface="Arial" charset="0"/>
                          <a:ea typeface="宋体" charset="-122"/>
                        </a:rPr>
                        <a:t>分级教学</a:t>
                      </a:r>
                    </a:p>
                  </a:txBody>
                  <a:tcPr marT="45715" marB="45715"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1</a:t>
                      </a:r>
                      <a:r>
                        <a:rPr kumimoji="1" lang="zh-CN" altLang="en-US"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、英语复查分级成绩达</a:t>
                      </a:r>
                      <a:r>
                        <a:rPr kumimoji="1" lang="en-US" altLang="zh-CN"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70</a:t>
                      </a:r>
                      <a:r>
                        <a:rPr kumimoji="1" lang="zh-CN" altLang="en-US"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分通过，登录为英语</a:t>
                      </a:r>
                      <a:r>
                        <a:rPr kumimoji="1" lang="en-US" altLang="zh-CN"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A</a:t>
                      </a:r>
                      <a:r>
                        <a:rPr kumimoji="1" lang="zh-CN" altLang="en-US"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的最终成绩，获得</a:t>
                      </a:r>
                      <a:r>
                        <a:rPr kumimoji="1" lang="en-US" altLang="zh-CN"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3</a:t>
                      </a:r>
                      <a:r>
                        <a:rPr kumimoji="1" lang="zh-CN" altLang="en-US"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学分；未通过学生考试成绩不予登录，必须参加</a:t>
                      </a:r>
                      <a:r>
                        <a:rPr kumimoji="1" lang="en-US" altLang="zh-CN"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A</a:t>
                      </a:r>
                      <a:r>
                        <a:rPr kumimoji="1" lang="zh-CN" altLang="en-US"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班课程学习。 </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2</a:t>
                      </a:r>
                      <a:r>
                        <a:rPr kumimoji="1" lang="zh-CN" altLang="en-US"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、秋季学期末，课程考试，</a:t>
                      </a:r>
                      <a:r>
                        <a:rPr kumimoji="1" lang="en-US" altLang="zh-CN"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70</a:t>
                      </a:r>
                      <a:r>
                        <a:rPr kumimoji="1" lang="zh-CN" altLang="en-US"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分通过，获</a:t>
                      </a:r>
                      <a:r>
                        <a:rPr kumimoji="1" lang="en-US" altLang="zh-CN"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3</a:t>
                      </a:r>
                      <a:r>
                        <a:rPr kumimoji="1" lang="zh-CN" altLang="en-US"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学分；未通过学生</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考试成绩不予登录，继续在春季学期选课。</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3</a:t>
                      </a:r>
                      <a:r>
                        <a:rPr kumimoji="1" lang="zh-CN" altLang="en-US"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、春季学期末，课程考试，</a:t>
                      </a:r>
                      <a:r>
                        <a:rPr kumimoji="1" lang="en-US" altLang="zh-CN"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60</a:t>
                      </a:r>
                      <a:r>
                        <a:rPr kumimoji="1" lang="zh-CN" altLang="en-US"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分通过，获</a:t>
                      </a:r>
                      <a:r>
                        <a:rPr kumimoji="1" lang="en-US" altLang="zh-CN"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3</a:t>
                      </a:r>
                      <a:r>
                        <a:rPr kumimoji="1" lang="zh-CN" altLang="en-US" sz="1800" b="1" i="0" u="none" strike="noStrike" kern="1200" cap="none" normalizeH="0" baseline="0" dirty="0" smtClean="0">
                          <a:ln>
                            <a:noFill/>
                          </a:ln>
                          <a:solidFill>
                            <a:srgbClr val="FF0000"/>
                          </a:solidFill>
                          <a:effectLst/>
                          <a:latin typeface="楷体_GB2312" pitchFamily="49" charset="-122"/>
                          <a:ea typeface="楷体_GB2312" pitchFamily="49" charset="-122"/>
                          <a:cs typeface="+mn-cs"/>
                        </a:rPr>
                        <a:t>学分。</a:t>
                      </a:r>
                    </a:p>
                  </a:txBody>
                  <a:tcPr marT="45715" marB="45715"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r>
              <a:tr h="88869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00"/>
                          </a:solidFill>
                          <a:effectLst/>
                          <a:latin typeface="Arial" charset="0"/>
                          <a:ea typeface="宋体" charset="-122"/>
                        </a:rPr>
                        <a:t>课程补考</a:t>
                      </a:r>
                    </a:p>
                  </a:txBody>
                  <a:tcPr marT="45715" marB="45715"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春季学期考试没有通过的学生，须参加补考；补考时间与考试内容与相应课程期末考试相同，不另行组织；具体补考办法请参加见外语系主页。 </a:t>
                      </a:r>
                    </a:p>
                  </a:txBody>
                  <a:tcPr marT="45715" marB="45715"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r>
              <a:tr h="50138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00"/>
                          </a:solidFill>
                          <a:effectLst/>
                          <a:latin typeface="Arial" charset="0"/>
                          <a:ea typeface="宋体" charset="-122"/>
                        </a:rPr>
                        <a:t>选课内容</a:t>
                      </a:r>
                    </a:p>
                  </a:txBody>
                  <a:tcPr marT="45715" marB="45715"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楷体_GB2312" pitchFamily="49" charset="-122"/>
                          <a:ea typeface="楷体_GB2312" pitchFamily="49" charset="-122"/>
                        </a:rPr>
                        <a:t>A</a:t>
                      </a:r>
                      <a:r>
                        <a:rPr kumimoji="1" lang="zh-CN" altLang="en-US" sz="1800" b="1" i="0" u="none" strike="noStrike" cap="none" normalizeH="0" baseline="0" smtClean="0">
                          <a:ln>
                            <a:noFill/>
                          </a:ln>
                          <a:solidFill>
                            <a:srgbClr val="000000"/>
                          </a:solidFill>
                          <a:effectLst/>
                          <a:latin typeface="楷体_GB2312" pitchFamily="49" charset="-122"/>
                          <a:ea typeface="楷体_GB2312" pitchFamily="49" charset="-122"/>
                        </a:rPr>
                        <a:t>班学生只选一个班。</a:t>
                      </a:r>
                      <a:r>
                        <a:rPr kumimoji="1" lang="en-US" altLang="zh-CN" sz="1800" b="1" i="0" u="none" strike="noStrike" cap="none" normalizeH="0" baseline="0" smtClean="0">
                          <a:ln>
                            <a:noFill/>
                          </a:ln>
                          <a:solidFill>
                            <a:srgbClr val="000000"/>
                          </a:solidFill>
                          <a:effectLst/>
                          <a:latin typeface="楷体_GB2312" pitchFamily="49" charset="-122"/>
                          <a:ea typeface="楷体_GB2312" pitchFamily="49" charset="-122"/>
                        </a:rPr>
                        <a:t>A+</a:t>
                      </a:r>
                      <a:r>
                        <a:rPr kumimoji="1" lang="zh-CN" altLang="en-US" sz="1800" b="1" i="0" u="none" strike="noStrike" cap="none" normalizeH="0" baseline="0" smtClean="0">
                          <a:ln>
                            <a:noFill/>
                          </a:ln>
                          <a:solidFill>
                            <a:srgbClr val="000000"/>
                          </a:solidFill>
                          <a:effectLst/>
                          <a:latin typeface="楷体_GB2312" pitchFamily="49" charset="-122"/>
                          <a:ea typeface="楷体_GB2312" pitchFamily="49" charset="-122"/>
                        </a:rPr>
                        <a:t>班须选二个班。</a:t>
                      </a:r>
                    </a:p>
                  </a:txBody>
                  <a:tcPr marT="45715" marB="45715"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r>
              <a:tr h="4180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00"/>
                          </a:solidFill>
                          <a:effectLst/>
                          <a:latin typeface="Arial" charset="0"/>
                          <a:ea typeface="宋体" charset="-122"/>
                        </a:rPr>
                        <a:t>选课时间</a:t>
                      </a:r>
                    </a:p>
                  </a:txBody>
                  <a:tcPr marT="45715" marB="45715"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rgbClr val="FF0000"/>
                          </a:solidFill>
                          <a:effectLst/>
                          <a:latin typeface="楷体_GB2312" pitchFamily="49" charset="-122"/>
                          <a:ea typeface="楷体_GB2312" pitchFamily="49" charset="-122"/>
                        </a:rPr>
                        <a:t>2017</a:t>
                      </a:r>
                      <a:r>
                        <a:rPr kumimoji="1" lang="zh-CN" altLang="en-US" sz="1800" b="1" i="0" u="none" strike="noStrike" cap="none" normalizeH="0" baseline="0" dirty="0" smtClean="0">
                          <a:ln>
                            <a:noFill/>
                          </a:ln>
                          <a:solidFill>
                            <a:srgbClr val="FF0000"/>
                          </a:solidFill>
                          <a:effectLst/>
                          <a:latin typeface="楷体_GB2312" pitchFamily="49" charset="-122"/>
                          <a:ea typeface="楷体_GB2312" pitchFamily="49" charset="-122"/>
                        </a:rPr>
                        <a:t>年</a:t>
                      </a:r>
                      <a:r>
                        <a:rPr kumimoji="1" lang="en-US" altLang="zh-CN" sz="1800" b="1" i="0" u="none" strike="noStrike" cap="none" normalizeH="0" baseline="0" dirty="0" smtClean="0">
                          <a:ln>
                            <a:noFill/>
                          </a:ln>
                          <a:solidFill>
                            <a:srgbClr val="FF0000"/>
                          </a:solidFill>
                          <a:effectLst/>
                          <a:latin typeface="楷体_GB2312" pitchFamily="49" charset="-122"/>
                          <a:ea typeface="楷体_GB2312" pitchFamily="49" charset="-122"/>
                        </a:rPr>
                        <a:t>9</a:t>
                      </a:r>
                      <a:r>
                        <a:rPr kumimoji="1" lang="zh-CN" altLang="en-US" sz="1800" b="1" i="0" u="none" strike="noStrike" cap="none" normalizeH="0" baseline="0" dirty="0" smtClean="0">
                          <a:ln>
                            <a:noFill/>
                          </a:ln>
                          <a:solidFill>
                            <a:srgbClr val="FF0000"/>
                          </a:solidFill>
                          <a:effectLst/>
                          <a:latin typeface="楷体_GB2312" pitchFamily="49" charset="-122"/>
                          <a:ea typeface="楷体_GB2312" pitchFamily="49" charset="-122"/>
                        </a:rPr>
                        <a:t>月</a:t>
                      </a:r>
                      <a:r>
                        <a:rPr kumimoji="1" lang="en-US" altLang="zh-CN" sz="1800" b="1" i="0" u="none" strike="noStrike" cap="none" normalizeH="0" baseline="0" dirty="0" smtClean="0">
                          <a:ln>
                            <a:noFill/>
                          </a:ln>
                          <a:solidFill>
                            <a:srgbClr val="FF0000"/>
                          </a:solidFill>
                          <a:effectLst/>
                          <a:latin typeface="楷体_GB2312" pitchFamily="49" charset="-122"/>
                          <a:ea typeface="楷体_GB2312" pitchFamily="49" charset="-122"/>
                        </a:rPr>
                        <a:t>14</a:t>
                      </a:r>
                      <a:r>
                        <a:rPr kumimoji="1" lang="zh-CN" altLang="en-US" sz="1800" b="1" i="0" u="none" strike="noStrike" cap="none" normalizeH="0" baseline="0" dirty="0" smtClean="0">
                          <a:ln>
                            <a:noFill/>
                          </a:ln>
                          <a:solidFill>
                            <a:srgbClr val="FF0000"/>
                          </a:solidFill>
                          <a:effectLst/>
                          <a:latin typeface="楷体_GB2312" pitchFamily="49" charset="-122"/>
                          <a:ea typeface="楷体_GB2312" pitchFamily="49" charset="-122"/>
                        </a:rPr>
                        <a:t>日中午</a:t>
                      </a:r>
                      <a:r>
                        <a:rPr kumimoji="1" lang="en-US" altLang="zh-CN" sz="1800" b="1" i="0" u="none" strike="noStrike" cap="none" normalizeH="0" baseline="0" dirty="0" smtClean="0">
                          <a:ln>
                            <a:noFill/>
                          </a:ln>
                          <a:solidFill>
                            <a:srgbClr val="FF0000"/>
                          </a:solidFill>
                          <a:effectLst/>
                          <a:latin typeface="楷体_GB2312" pitchFamily="49" charset="-122"/>
                          <a:ea typeface="楷体_GB2312" pitchFamily="49" charset="-122"/>
                        </a:rPr>
                        <a:t>12</a:t>
                      </a:r>
                      <a:r>
                        <a:rPr kumimoji="1" lang="zh-CN" altLang="en-US" sz="1800" b="1" i="0" u="none" strike="noStrike" cap="none" normalizeH="0" baseline="0" dirty="0" smtClean="0">
                          <a:ln>
                            <a:noFill/>
                          </a:ln>
                          <a:solidFill>
                            <a:srgbClr val="FF0000"/>
                          </a:solidFill>
                          <a:effectLst/>
                          <a:latin typeface="楷体_GB2312" pitchFamily="49" charset="-122"/>
                          <a:ea typeface="楷体_GB2312" pitchFamily="49" charset="-122"/>
                        </a:rPr>
                        <a:t>：</a:t>
                      </a:r>
                      <a:r>
                        <a:rPr kumimoji="1" lang="en-US" altLang="zh-CN" sz="1800" b="1" i="0" u="none" strike="noStrike" cap="none" normalizeH="0" baseline="0" dirty="0" smtClean="0">
                          <a:ln>
                            <a:noFill/>
                          </a:ln>
                          <a:solidFill>
                            <a:srgbClr val="FF0000"/>
                          </a:solidFill>
                          <a:effectLst/>
                          <a:latin typeface="楷体_GB2312" pitchFamily="49" charset="-122"/>
                          <a:ea typeface="楷体_GB2312" pitchFamily="49" charset="-122"/>
                        </a:rPr>
                        <a:t>30</a:t>
                      </a:r>
                      <a:r>
                        <a:rPr kumimoji="1" lang="zh-CN" altLang="en-US" sz="1800" b="1" i="0" u="none" strike="noStrike" cap="none" normalizeH="0" baseline="0" dirty="0" smtClean="0">
                          <a:ln>
                            <a:noFill/>
                          </a:ln>
                          <a:solidFill>
                            <a:srgbClr val="FF0000"/>
                          </a:solidFill>
                          <a:effectLst/>
                          <a:latin typeface="楷体_GB2312" pitchFamily="49" charset="-122"/>
                          <a:ea typeface="楷体_GB2312" pitchFamily="49" charset="-122"/>
                        </a:rPr>
                        <a:t>通过选课系统网上选班</a:t>
                      </a:r>
                    </a:p>
                  </a:txBody>
                  <a:tcPr marT="45715" marB="45715"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r>
            </a:tbl>
          </a:graphicData>
        </a:graphic>
      </p:graphicFrame>
      <p:sp>
        <p:nvSpPr>
          <p:cNvPr id="21527" name="矩形 4"/>
          <p:cNvSpPr>
            <a:spLocks noChangeArrowheads="1"/>
          </p:cNvSpPr>
          <p:nvPr/>
        </p:nvSpPr>
        <p:spPr bwMode="auto">
          <a:xfrm>
            <a:off x="373063" y="6313488"/>
            <a:ext cx="8434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kumimoji="1" lang="zh-CN" altLang="en-US" b="1">
                <a:latin typeface="楷体_GB2312" pitchFamily="49" charset="-122"/>
                <a:ea typeface="楷体_GB2312" pitchFamily="49" charset="-122"/>
              </a:rPr>
              <a:t>其他相关信息查询请登陆 </a:t>
            </a:r>
            <a:r>
              <a:rPr kumimoji="1" lang="en-US" altLang="zh-CN" b="1">
                <a:latin typeface="楷体_GB2312" pitchFamily="49" charset="-122"/>
                <a:ea typeface="楷体_GB2312" pitchFamily="49" charset="-122"/>
              </a:rPr>
              <a:t>foreign.ucas.ac.cn </a:t>
            </a:r>
            <a:r>
              <a:rPr kumimoji="1" lang="en-US" altLang="zh-CN" b="1"/>
              <a:t>/</a:t>
            </a:r>
            <a:r>
              <a:rPr kumimoji="1" lang="zh-CN" altLang="en-US" b="1"/>
              <a:t>公共课程</a:t>
            </a:r>
          </a:p>
        </p:txBody>
      </p:sp>
      <p:pic>
        <p:nvPicPr>
          <p:cNvPr id="5"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5943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187624" y="215900"/>
            <a:ext cx="7344816" cy="547688"/>
          </a:xfrm>
          <a:prstGeom prst="rect">
            <a:avLst/>
          </a:prstGeom>
        </p:spPr>
        <p:txBody>
          <a:bodyPr/>
          <a:lstStyle/>
          <a:p>
            <a:pPr algn="l">
              <a:defRPr/>
            </a:pPr>
            <a:r>
              <a:rPr lang="zh-CN" altLang="en-US" sz="2800" b="1" dirty="0" smtClean="0">
                <a:effectLst>
                  <a:outerShdw blurRad="38100" dist="38100" dir="2700000" algn="tl">
                    <a:srgbClr val="C0C0C0"/>
                  </a:outerShdw>
                </a:effectLst>
              </a:rPr>
              <a:t>三、选课说明 </a:t>
            </a:r>
            <a:r>
              <a:rPr lang="en-US" altLang="zh-CN" sz="2800" b="1" dirty="0" smtClean="0">
                <a:effectLst>
                  <a:outerShdw blurRad="38100" dist="38100" dir="2700000" algn="tl">
                    <a:srgbClr val="C0C0C0"/>
                  </a:outerShdw>
                </a:effectLst>
              </a:rPr>
              <a:t>--- </a:t>
            </a:r>
            <a:r>
              <a:rPr lang="zh-CN" altLang="en-US" sz="2400" b="1" dirty="0" smtClean="0">
                <a:effectLst>
                  <a:outerShdw blurRad="38100" dist="38100" dir="2700000" algn="tl">
                    <a:srgbClr val="C0C0C0"/>
                  </a:outerShdw>
                </a:effectLst>
              </a:rPr>
              <a:t>博士英语（英语</a:t>
            </a:r>
            <a:r>
              <a:rPr lang="en-US" altLang="zh-CN" sz="2400" b="1" dirty="0" smtClean="0">
                <a:effectLst>
                  <a:outerShdw blurRad="38100" dist="38100" dir="2700000" algn="tl">
                    <a:srgbClr val="C0C0C0"/>
                  </a:outerShdw>
                </a:effectLst>
              </a:rPr>
              <a:t>B</a:t>
            </a:r>
            <a:r>
              <a:rPr lang="zh-CN" altLang="en-US" sz="2400" b="1" dirty="0" smtClean="0">
                <a:effectLst>
                  <a:outerShdw blurRad="38100" dist="38100" dir="2700000" algn="tl">
                    <a:srgbClr val="C0C0C0"/>
                  </a:outerShdw>
                </a:effectLst>
              </a:rPr>
              <a:t>）</a:t>
            </a:r>
          </a:p>
        </p:txBody>
      </p:sp>
      <p:graphicFrame>
        <p:nvGraphicFramePr>
          <p:cNvPr id="66563" name="Group 3"/>
          <p:cNvGraphicFramePr>
            <a:graphicFrameLocks noGrp="1"/>
          </p:cNvGraphicFramePr>
          <p:nvPr>
            <p:ph idx="1"/>
            <p:extLst>
              <p:ext uri="{D42A27DB-BD31-4B8C-83A1-F6EECF244321}">
                <p14:modId xmlns:p14="http://schemas.microsoft.com/office/powerpoint/2010/main" val="1071730649"/>
              </p:ext>
            </p:extLst>
          </p:nvPr>
        </p:nvGraphicFramePr>
        <p:xfrm>
          <a:off x="468313" y="1052735"/>
          <a:ext cx="8389967" cy="5313137"/>
        </p:xfrm>
        <a:graphic>
          <a:graphicData uri="http://schemas.openxmlformats.org/drawingml/2006/table">
            <a:tbl>
              <a:tblPr/>
              <a:tblGrid>
                <a:gridCol w="1775466"/>
                <a:gridCol w="6614501"/>
              </a:tblGrid>
              <a:tr h="78199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charset="0"/>
                          <a:ea typeface="宋体" charset="-122"/>
                        </a:rPr>
                        <a:t>课程性质</a:t>
                      </a:r>
                    </a:p>
                  </a:txBody>
                  <a:tcPr marT="45721" marB="45721"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楷体_GB2312" pitchFamily="49" charset="-122"/>
                          <a:ea typeface="楷体_GB2312" pitchFamily="49" charset="-122"/>
                        </a:rPr>
                        <a:t>博士英语必修课</a:t>
                      </a:r>
                      <a:r>
                        <a:rPr kumimoji="0" lang="zh-CN" altLang="en-US" sz="1600" b="1" i="0" u="none" strike="noStrike" cap="none" normalizeH="0" baseline="0" smtClean="0">
                          <a:ln>
                            <a:noFill/>
                          </a:ln>
                          <a:solidFill>
                            <a:schemeClr val="tx1"/>
                          </a:solidFill>
                          <a:effectLst/>
                          <a:latin typeface="Arial" charset="0"/>
                          <a:ea typeface="宋体" charset="-122"/>
                        </a:rPr>
                        <a:t>。</a:t>
                      </a:r>
                      <a:r>
                        <a:rPr kumimoji="1" lang="zh-CN" altLang="en-US" sz="1800" b="1" i="0" u="none" strike="noStrike" cap="none" normalizeH="0" baseline="0" smtClean="0">
                          <a:ln>
                            <a:noFill/>
                          </a:ln>
                          <a:solidFill>
                            <a:srgbClr val="000000"/>
                          </a:solidFill>
                          <a:effectLst/>
                          <a:latin typeface="楷体_GB2312" pitchFamily="49" charset="-122"/>
                          <a:ea typeface="楷体_GB2312" pitchFamily="49" charset="-122"/>
                        </a:rPr>
                        <a:t>通过者，获得博士学位英语相应学分。硕博连读生在取得博士生资格后，其获得的英语</a:t>
                      </a:r>
                      <a:r>
                        <a:rPr kumimoji="1" lang="en-US" altLang="zh-CN" sz="1800" b="1" i="0" u="none" strike="noStrike" cap="none" normalizeH="0" baseline="0" smtClean="0">
                          <a:ln>
                            <a:noFill/>
                          </a:ln>
                          <a:solidFill>
                            <a:srgbClr val="000000"/>
                          </a:solidFill>
                          <a:effectLst/>
                          <a:latin typeface="楷体_GB2312" pitchFamily="49" charset="-122"/>
                          <a:ea typeface="楷体_GB2312" pitchFamily="49" charset="-122"/>
                        </a:rPr>
                        <a:t>B</a:t>
                      </a:r>
                      <a:r>
                        <a:rPr kumimoji="1" lang="zh-CN" altLang="en-US" sz="1800" b="1" i="0" u="none" strike="noStrike" cap="none" normalizeH="0" baseline="0" smtClean="0">
                          <a:ln>
                            <a:noFill/>
                          </a:ln>
                          <a:solidFill>
                            <a:srgbClr val="000000"/>
                          </a:solidFill>
                          <a:effectLst/>
                          <a:latin typeface="楷体_GB2312" pitchFamily="49" charset="-122"/>
                          <a:ea typeface="楷体_GB2312" pitchFamily="49" charset="-122"/>
                        </a:rPr>
                        <a:t>课程学分认定为博士学位英语学分。</a:t>
                      </a:r>
                      <a:endParaRPr kumimoji="1" lang="zh-CN" altLang="en-US" sz="1800" b="1" i="1" u="none" strike="noStrike" cap="none" normalizeH="0" baseline="0" smtClean="0">
                        <a:ln>
                          <a:noFill/>
                        </a:ln>
                        <a:solidFill>
                          <a:srgbClr val="00B0F0"/>
                        </a:solidFill>
                        <a:effectLst/>
                        <a:latin typeface="楷体_GB2312" pitchFamily="49" charset="-122"/>
                        <a:ea typeface="楷体_GB2312" pitchFamily="49" charset="-122"/>
                      </a:endParaRPr>
                    </a:p>
                  </a:txBody>
                  <a:tcPr marT="45721" marB="45721"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r>
              <a:tr h="77073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charset="0"/>
                          <a:ea typeface="宋体" charset="-122"/>
                        </a:rPr>
                        <a:t>选课资格</a:t>
                      </a:r>
                    </a:p>
                  </a:txBody>
                  <a:tcPr marT="45721" marB="45721"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1.</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博士研究生</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未通过英语</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B</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考试的</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a:t>
                      </a:r>
                    </a:p>
                    <a:p>
                      <a:pPr marL="0" marR="0" lvl="0" indent="0" algn="l" defTabSz="914400" rtl="0" eaLnBrk="0" fontAlgn="base" latinLnBrk="0" hangingPunct="0">
                        <a:lnSpc>
                          <a:spcPct val="80000"/>
                        </a:lnSpc>
                        <a:spcBef>
                          <a:spcPct val="0"/>
                        </a:spcBef>
                        <a:spcAft>
                          <a:spcPct val="0"/>
                        </a:spcAft>
                        <a:buClrTx/>
                        <a:buSzTx/>
                        <a:buFontTx/>
                        <a:buNone/>
                        <a:tabLst/>
                      </a:pP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2.</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已通过英语</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A</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考试学术型硕士生</a:t>
                      </a:r>
                    </a:p>
                    <a:p>
                      <a:pPr marL="0" marR="0" lvl="0" indent="0" algn="l" defTabSz="914400" rtl="0" eaLnBrk="0" fontAlgn="base" latinLnBrk="0" hangingPunct="0">
                        <a:lnSpc>
                          <a:spcPct val="80000"/>
                        </a:lnSpc>
                        <a:spcBef>
                          <a:spcPct val="0"/>
                        </a:spcBef>
                        <a:spcAft>
                          <a:spcPct val="0"/>
                        </a:spcAft>
                        <a:buClrTx/>
                        <a:buSzTx/>
                        <a:buFontTx/>
                        <a:buNone/>
                        <a:tabLst/>
                      </a:pP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3.</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每位学生只能参加一次课程学习</a:t>
                      </a:r>
                    </a:p>
                  </a:txBody>
                  <a:tcPr marT="45721" marB="45721"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r>
              <a:tr h="8481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charset="0"/>
                          <a:ea typeface="宋体" charset="-122"/>
                        </a:rPr>
                        <a:t>选课内容</a:t>
                      </a:r>
                    </a:p>
                  </a:txBody>
                  <a:tcPr marT="45721" marB="45721"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rgbClr val="404040"/>
                          </a:solidFill>
                          <a:effectLst/>
                          <a:latin typeface="楷体_GB2312" pitchFamily="49" charset="-122"/>
                          <a:ea typeface="楷体_GB2312" pitchFamily="49" charset="-122"/>
                        </a:rPr>
                        <a:t>1.</a:t>
                      </a:r>
                      <a:r>
                        <a:rPr kumimoji="1" lang="zh-CN" altLang="en-US" sz="1800" b="1" i="0" u="none" strike="noStrike" cap="none" normalizeH="0" baseline="0" smtClean="0">
                          <a:ln>
                            <a:noFill/>
                          </a:ln>
                          <a:solidFill>
                            <a:srgbClr val="000000"/>
                          </a:solidFill>
                          <a:effectLst/>
                          <a:latin typeface="楷体_GB2312" pitchFamily="49" charset="-122"/>
                          <a:ea typeface="楷体_GB2312" pitchFamily="49" charset="-122"/>
                        </a:rPr>
                        <a:t>必须选一门高级写作或高级读写</a:t>
                      </a:r>
                      <a:r>
                        <a:rPr kumimoji="1" lang="zh-CN" altLang="en-US" sz="2800" b="0" i="0" u="none" strike="noStrike" cap="none" normalizeH="0" baseline="0" smtClean="0">
                          <a:ln>
                            <a:noFill/>
                          </a:ln>
                          <a:solidFill>
                            <a:schemeClr val="tx1"/>
                          </a:solidFill>
                          <a:effectLst/>
                          <a:latin typeface="Arial" charset="0"/>
                          <a:ea typeface="宋体" charset="-122"/>
                        </a:rPr>
                        <a:t> ，</a:t>
                      </a:r>
                      <a:r>
                        <a:rPr kumimoji="1" lang="zh-CN" altLang="en-US" sz="1800" b="1" i="0" u="none" strike="noStrike" cap="none" normalizeH="0" baseline="0" smtClean="0">
                          <a:ln>
                            <a:noFill/>
                          </a:ln>
                          <a:solidFill>
                            <a:srgbClr val="000000"/>
                          </a:solidFill>
                          <a:effectLst/>
                          <a:latin typeface="楷体_GB2312" pitchFamily="49" charset="-122"/>
                          <a:ea typeface="楷体_GB2312" pitchFamily="49" charset="-122"/>
                        </a:rPr>
                        <a:t>一门高级口语或高级听说，共计两门（周</a:t>
                      </a:r>
                      <a:r>
                        <a:rPr kumimoji="1" lang="en-US" altLang="zh-CN" sz="1800" b="1" i="0" u="none" strike="noStrike" cap="none" normalizeH="0" baseline="0" smtClean="0">
                          <a:ln>
                            <a:noFill/>
                          </a:ln>
                          <a:solidFill>
                            <a:srgbClr val="000000"/>
                          </a:solidFill>
                          <a:effectLst/>
                          <a:latin typeface="楷体_GB2312" pitchFamily="49" charset="-122"/>
                          <a:ea typeface="楷体_GB2312" pitchFamily="49" charset="-122"/>
                        </a:rPr>
                        <a:t>4</a:t>
                      </a:r>
                      <a:r>
                        <a:rPr kumimoji="1" lang="zh-CN" altLang="en-US" sz="1800" b="1" i="0" u="none" strike="noStrike" cap="none" normalizeH="0" baseline="0" smtClean="0">
                          <a:ln>
                            <a:noFill/>
                          </a:ln>
                          <a:solidFill>
                            <a:srgbClr val="000000"/>
                          </a:solidFill>
                          <a:effectLst/>
                          <a:latin typeface="楷体_GB2312" pitchFamily="49" charset="-122"/>
                          <a:ea typeface="楷体_GB2312" pitchFamily="49" charset="-122"/>
                        </a:rPr>
                        <a:t>学时，共</a:t>
                      </a:r>
                      <a:r>
                        <a:rPr kumimoji="1" lang="en-US" altLang="zh-CN" sz="1800" b="1" i="0" u="none" strike="noStrike" cap="none" normalizeH="0" baseline="0" smtClean="0">
                          <a:ln>
                            <a:noFill/>
                          </a:ln>
                          <a:solidFill>
                            <a:srgbClr val="000000"/>
                          </a:solidFill>
                          <a:effectLst/>
                          <a:latin typeface="楷体_GB2312" pitchFamily="49" charset="-122"/>
                          <a:ea typeface="楷体_GB2312" pitchFamily="49" charset="-122"/>
                        </a:rPr>
                        <a:t>72</a:t>
                      </a:r>
                      <a:r>
                        <a:rPr kumimoji="1" lang="zh-CN" altLang="en-US" sz="1800" b="1" i="0" u="none" strike="noStrike" cap="none" normalizeH="0" baseline="0" smtClean="0">
                          <a:ln>
                            <a:noFill/>
                          </a:ln>
                          <a:solidFill>
                            <a:srgbClr val="000000"/>
                          </a:solidFill>
                          <a:effectLst/>
                          <a:latin typeface="楷体_GB2312" pitchFamily="49" charset="-122"/>
                          <a:ea typeface="楷体_GB2312" pitchFamily="49" charset="-122"/>
                        </a:rPr>
                        <a:t>学时，</a:t>
                      </a:r>
                      <a:r>
                        <a:rPr kumimoji="1" lang="en-US" altLang="zh-CN" sz="1800" b="1" i="0" u="none" strike="noStrike" cap="none" normalizeH="0" baseline="0" smtClean="0">
                          <a:ln>
                            <a:noFill/>
                          </a:ln>
                          <a:solidFill>
                            <a:srgbClr val="000000"/>
                          </a:solidFill>
                          <a:effectLst/>
                          <a:latin typeface="楷体_GB2312" pitchFamily="49" charset="-122"/>
                          <a:ea typeface="楷体_GB2312" pitchFamily="49" charset="-122"/>
                        </a:rPr>
                        <a:t>2</a:t>
                      </a:r>
                      <a:r>
                        <a:rPr kumimoji="1" lang="zh-CN" altLang="en-US" sz="1800" b="1" i="0" u="none" strike="noStrike" cap="none" normalizeH="0" baseline="0" smtClean="0">
                          <a:ln>
                            <a:noFill/>
                          </a:ln>
                          <a:solidFill>
                            <a:srgbClr val="000000"/>
                          </a:solidFill>
                          <a:effectLst/>
                          <a:latin typeface="楷体_GB2312" pitchFamily="49" charset="-122"/>
                          <a:ea typeface="楷体_GB2312" pitchFamily="49" charset="-122"/>
                        </a:rPr>
                        <a:t>学分</a:t>
                      </a:r>
                      <a:r>
                        <a:rPr kumimoji="0" lang="zh-CN" altLang="en-US" sz="1600" b="1" i="0" u="none" strike="noStrike" cap="none" normalizeH="0" baseline="0" smtClean="0">
                          <a:ln>
                            <a:noFill/>
                          </a:ln>
                          <a:solidFill>
                            <a:schemeClr val="tx1"/>
                          </a:solidFill>
                          <a:effectLst/>
                          <a:latin typeface="Arial" charset="0"/>
                          <a:ea typeface="宋体" charset="-122"/>
                        </a:rPr>
                        <a:t>）</a:t>
                      </a:r>
                      <a:r>
                        <a:rPr kumimoji="1" lang="zh-CN" altLang="en-US" sz="1800" b="1" i="0" u="none" strike="noStrike" cap="none" normalizeH="0" baseline="0" smtClean="0">
                          <a:ln>
                            <a:noFill/>
                          </a:ln>
                          <a:solidFill>
                            <a:srgbClr val="000000"/>
                          </a:solidFill>
                          <a:effectLst/>
                          <a:latin typeface="楷体_GB2312" pitchFamily="49" charset="-122"/>
                          <a:ea typeface="楷体_GB2312" pitchFamily="49" charset="-122"/>
                        </a:rPr>
                        <a:t>，不得多选或少选，也不得分两个学期选修。</a:t>
                      </a:r>
                    </a:p>
                  </a:txBody>
                  <a:tcPr marT="45721" marB="45721"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r>
              <a:tr h="11565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charset="0"/>
                          <a:ea typeface="宋体" charset="-122"/>
                        </a:rPr>
                        <a:t>免修考试</a:t>
                      </a:r>
                    </a:p>
                  </a:txBody>
                  <a:tcPr marT="45721" marB="45721"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已通过英语</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A</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的但未修读过英语</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B</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课程的学术型硕士生可报名参加每年</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1</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月、</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6</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月免修考试。每位学生只能参加一次英语</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B</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免修考试。以报名记录为准，缺考者按未通过计。成绩达到</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70</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分可免修本课程，按实际分数登录成绩，未达到</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70</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分的不予登录 。</a:t>
                      </a:r>
                    </a:p>
                  </a:txBody>
                  <a:tcPr marT="45721" marB="45721"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r>
              <a:tr h="96843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charset="0"/>
                          <a:ea typeface="宋体" charset="-122"/>
                        </a:rPr>
                        <a:t>课程补考</a:t>
                      </a:r>
                    </a:p>
                  </a:txBody>
                  <a:tcPr marT="45721" marB="45721"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没有通过考试的学生，须参加补考；补考时间与考试内容与相应课程期末考试相同，不另行组织；具体补考办法请参加见外语系主页。</a:t>
                      </a:r>
                    </a:p>
                  </a:txBody>
                  <a:tcPr marT="45721" marB="45721"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r>
              <a:tr h="52514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charset="0"/>
                          <a:ea typeface="宋体" charset="-122"/>
                        </a:rPr>
                        <a:t>选课时间</a:t>
                      </a:r>
                    </a:p>
                  </a:txBody>
                  <a:tcPr marT="45721" marB="45721"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c>
                  <a:txBody>
                    <a:bodyPr/>
                    <a:lstStyle/>
                    <a:p>
                      <a:r>
                        <a:rPr lang="zh-CN" altLang="zh-CN" sz="1400" b="1" kern="1200" dirty="0" smtClean="0">
                          <a:solidFill>
                            <a:srgbClr val="FF0000"/>
                          </a:solidFill>
                          <a:effectLst/>
                          <a:latin typeface="+mn-lt"/>
                          <a:ea typeface="+mn-ea"/>
                          <a:cs typeface="+mn-cs"/>
                        </a:rPr>
                        <a:t>一年级硕士生选课时间：</a:t>
                      </a:r>
                      <a:r>
                        <a:rPr lang="en-US" altLang="zh-CN" sz="1400" b="1" kern="1200" dirty="0" smtClean="0">
                          <a:solidFill>
                            <a:srgbClr val="FF0000"/>
                          </a:solidFill>
                          <a:effectLst/>
                          <a:latin typeface="+mn-lt"/>
                          <a:ea typeface="+mn-ea"/>
                          <a:cs typeface="+mn-cs"/>
                        </a:rPr>
                        <a:t>2017</a:t>
                      </a:r>
                      <a:r>
                        <a:rPr lang="zh-CN" altLang="zh-CN" sz="1400" b="1" kern="1200" dirty="0" smtClean="0">
                          <a:solidFill>
                            <a:srgbClr val="FF0000"/>
                          </a:solidFill>
                          <a:effectLst/>
                          <a:latin typeface="+mn-lt"/>
                          <a:ea typeface="+mn-ea"/>
                          <a:cs typeface="+mn-cs"/>
                        </a:rPr>
                        <a:t>年</a:t>
                      </a:r>
                      <a:r>
                        <a:rPr lang="en-US" altLang="zh-CN" sz="1400" b="1" kern="1200" dirty="0" smtClean="0">
                          <a:solidFill>
                            <a:srgbClr val="FF0000"/>
                          </a:solidFill>
                          <a:effectLst/>
                          <a:latin typeface="+mn-lt"/>
                          <a:ea typeface="+mn-ea"/>
                          <a:cs typeface="+mn-cs"/>
                        </a:rPr>
                        <a:t>9</a:t>
                      </a:r>
                      <a:r>
                        <a:rPr lang="zh-CN" altLang="zh-CN" sz="1400" b="1" kern="1200" dirty="0" smtClean="0">
                          <a:solidFill>
                            <a:srgbClr val="FF0000"/>
                          </a:solidFill>
                          <a:effectLst/>
                          <a:latin typeface="+mn-lt"/>
                          <a:ea typeface="+mn-ea"/>
                          <a:cs typeface="+mn-cs"/>
                        </a:rPr>
                        <a:t>月</a:t>
                      </a:r>
                      <a:r>
                        <a:rPr lang="en-US" altLang="zh-CN" sz="1400" b="1" kern="1200" dirty="0" smtClean="0">
                          <a:solidFill>
                            <a:srgbClr val="FF0000"/>
                          </a:solidFill>
                          <a:effectLst/>
                          <a:latin typeface="+mn-lt"/>
                          <a:ea typeface="+mn-ea"/>
                          <a:cs typeface="+mn-cs"/>
                        </a:rPr>
                        <a:t>14 </a:t>
                      </a:r>
                      <a:r>
                        <a:rPr lang="zh-CN" altLang="zh-CN" sz="1400" b="1" kern="1200" dirty="0" smtClean="0">
                          <a:solidFill>
                            <a:srgbClr val="FF0000"/>
                          </a:solidFill>
                          <a:effectLst/>
                          <a:latin typeface="+mn-lt"/>
                          <a:ea typeface="+mn-ea"/>
                          <a:cs typeface="+mn-cs"/>
                        </a:rPr>
                        <a:t>日</a:t>
                      </a:r>
                      <a:r>
                        <a:rPr lang="en-US" altLang="zh-CN" sz="1400" b="1" kern="1200" dirty="0" smtClean="0">
                          <a:solidFill>
                            <a:srgbClr val="FF0000"/>
                          </a:solidFill>
                          <a:effectLst/>
                          <a:latin typeface="+mn-lt"/>
                          <a:ea typeface="+mn-ea"/>
                          <a:cs typeface="+mn-cs"/>
                        </a:rPr>
                        <a:t>12:30</a:t>
                      </a:r>
                      <a:r>
                        <a:rPr lang="zh-CN" altLang="zh-CN" sz="1400" b="1" kern="1200" dirty="0" smtClean="0">
                          <a:solidFill>
                            <a:srgbClr val="FF0000"/>
                          </a:solidFill>
                          <a:effectLst/>
                          <a:latin typeface="+mn-lt"/>
                          <a:ea typeface="+mn-ea"/>
                          <a:cs typeface="+mn-cs"/>
                        </a:rPr>
                        <a:t>；</a:t>
                      </a:r>
                      <a:endParaRPr lang="en-US" altLang="zh-CN" sz="1400" b="1" kern="1200" dirty="0" smtClean="0">
                        <a:solidFill>
                          <a:srgbClr val="FF0000"/>
                        </a:solidFill>
                        <a:effectLst/>
                        <a:latin typeface="+mn-lt"/>
                        <a:ea typeface="+mn-ea"/>
                        <a:cs typeface="+mn-cs"/>
                      </a:endParaRPr>
                    </a:p>
                    <a:p>
                      <a:r>
                        <a:rPr lang="zh-CN" altLang="zh-CN" sz="1400" b="1" kern="1200" dirty="0" smtClean="0">
                          <a:solidFill>
                            <a:srgbClr val="FF0000"/>
                          </a:solidFill>
                          <a:effectLst/>
                          <a:latin typeface="+mn-lt"/>
                          <a:ea typeface="+mn-ea"/>
                          <a:cs typeface="+mn-cs"/>
                        </a:rPr>
                        <a:t>一年级直博生选课时间：</a:t>
                      </a:r>
                      <a:r>
                        <a:rPr lang="en-US" altLang="zh-CN" sz="1400" b="1" kern="1200" dirty="0" smtClean="0">
                          <a:solidFill>
                            <a:srgbClr val="FF0000"/>
                          </a:solidFill>
                          <a:effectLst/>
                          <a:latin typeface="+mn-lt"/>
                          <a:ea typeface="+mn-ea"/>
                          <a:cs typeface="+mn-cs"/>
                        </a:rPr>
                        <a:t>2017</a:t>
                      </a:r>
                      <a:r>
                        <a:rPr lang="zh-CN" altLang="zh-CN" sz="1400" b="1" kern="1200" dirty="0" smtClean="0">
                          <a:solidFill>
                            <a:srgbClr val="FF0000"/>
                          </a:solidFill>
                          <a:effectLst/>
                          <a:latin typeface="+mn-lt"/>
                          <a:ea typeface="+mn-ea"/>
                          <a:cs typeface="+mn-cs"/>
                        </a:rPr>
                        <a:t>年</a:t>
                      </a:r>
                      <a:r>
                        <a:rPr lang="en-US" altLang="zh-CN" sz="1400" b="1" kern="1200" dirty="0" smtClean="0">
                          <a:solidFill>
                            <a:srgbClr val="FF0000"/>
                          </a:solidFill>
                          <a:effectLst/>
                          <a:latin typeface="+mn-lt"/>
                          <a:ea typeface="+mn-ea"/>
                          <a:cs typeface="+mn-cs"/>
                        </a:rPr>
                        <a:t>9</a:t>
                      </a:r>
                      <a:r>
                        <a:rPr lang="zh-CN" altLang="zh-CN" sz="1400" b="1" kern="1200" dirty="0" smtClean="0">
                          <a:solidFill>
                            <a:srgbClr val="FF0000"/>
                          </a:solidFill>
                          <a:effectLst/>
                          <a:latin typeface="+mn-lt"/>
                          <a:ea typeface="+mn-ea"/>
                          <a:cs typeface="+mn-cs"/>
                        </a:rPr>
                        <a:t>月</a:t>
                      </a:r>
                      <a:r>
                        <a:rPr lang="en-US" altLang="zh-CN" sz="1400" b="1" kern="1200" dirty="0" smtClean="0">
                          <a:solidFill>
                            <a:srgbClr val="FF0000"/>
                          </a:solidFill>
                          <a:effectLst/>
                          <a:latin typeface="+mn-lt"/>
                          <a:ea typeface="+mn-ea"/>
                          <a:cs typeface="+mn-cs"/>
                        </a:rPr>
                        <a:t>13</a:t>
                      </a:r>
                      <a:r>
                        <a:rPr lang="zh-CN" altLang="zh-CN" sz="1400" b="1" kern="1200" dirty="0" smtClean="0">
                          <a:solidFill>
                            <a:srgbClr val="FF0000"/>
                          </a:solidFill>
                          <a:effectLst/>
                          <a:latin typeface="+mn-lt"/>
                          <a:ea typeface="+mn-ea"/>
                          <a:cs typeface="+mn-cs"/>
                        </a:rPr>
                        <a:t>日</a:t>
                      </a:r>
                      <a:r>
                        <a:rPr lang="en-US" altLang="zh-CN" sz="1400" b="1" kern="1200" dirty="0" smtClean="0">
                          <a:solidFill>
                            <a:srgbClr val="FF0000"/>
                          </a:solidFill>
                          <a:effectLst/>
                          <a:latin typeface="+mn-lt"/>
                          <a:ea typeface="+mn-ea"/>
                          <a:cs typeface="+mn-cs"/>
                        </a:rPr>
                        <a:t> 12:30</a:t>
                      </a:r>
                      <a:r>
                        <a:rPr lang="zh-CN" altLang="en-US" sz="1400" b="0" kern="1200" dirty="0" smtClean="0">
                          <a:solidFill>
                            <a:srgbClr val="FF0000"/>
                          </a:solidFill>
                          <a:effectLst/>
                          <a:latin typeface="+mn-lt"/>
                          <a:ea typeface="+mn-ea"/>
                          <a:cs typeface="+mn-cs"/>
                        </a:rPr>
                        <a:t>；</a:t>
                      </a:r>
                      <a:endParaRPr lang="en-US" altLang="zh-CN" sz="1400" b="0" kern="1200" dirty="0" smtClean="0">
                        <a:solidFill>
                          <a:srgbClr val="FF0000"/>
                        </a:solidFill>
                        <a:effectLst/>
                        <a:latin typeface="+mn-lt"/>
                        <a:ea typeface="+mn-ea"/>
                        <a:cs typeface="+mn-cs"/>
                      </a:endParaRPr>
                    </a:p>
                    <a:p>
                      <a:r>
                        <a:rPr lang="zh-CN" altLang="zh-CN" sz="1400" b="1" kern="1200" dirty="0" smtClean="0">
                          <a:solidFill>
                            <a:srgbClr val="FF0000"/>
                          </a:solidFill>
                          <a:effectLst/>
                          <a:latin typeface="+mn-lt"/>
                          <a:ea typeface="+mn-ea"/>
                          <a:cs typeface="+mn-cs"/>
                        </a:rPr>
                        <a:t>统招博士和高年级硕士选课时间：</a:t>
                      </a:r>
                      <a:r>
                        <a:rPr lang="en-US" altLang="zh-CN" sz="1400" b="1" kern="1200" dirty="0" smtClean="0">
                          <a:solidFill>
                            <a:srgbClr val="FF0000"/>
                          </a:solidFill>
                          <a:effectLst/>
                          <a:latin typeface="+mn-lt"/>
                          <a:ea typeface="+mn-ea"/>
                          <a:cs typeface="+mn-cs"/>
                        </a:rPr>
                        <a:t>2017</a:t>
                      </a:r>
                      <a:r>
                        <a:rPr lang="zh-CN" altLang="zh-CN" sz="1400" b="1" kern="1200" dirty="0" smtClean="0">
                          <a:solidFill>
                            <a:srgbClr val="FF0000"/>
                          </a:solidFill>
                          <a:effectLst/>
                          <a:latin typeface="+mn-lt"/>
                          <a:ea typeface="+mn-ea"/>
                          <a:cs typeface="+mn-cs"/>
                        </a:rPr>
                        <a:t>年</a:t>
                      </a:r>
                      <a:r>
                        <a:rPr lang="en-US" altLang="zh-CN" sz="1400" b="1" kern="1200" dirty="0" smtClean="0">
                          <a:solidFill>
                            <a:srgbClr val="FF0000"/>
                          </a:solidFill>
                          <a:effectLst/>
                          <a:latin typeface="+mn-lt"/>
                          <a:ea typeface="+mn-ea"/>
                          <a:cs typeface="+mn-cs"/>
                        </a:rPr>
                        <a:t>9</a:t>
                      </a:r>
                      <a:r>
                        <a:rPr lang="zh-CN" altLang="zh-CN" sz="1400" b="1" kern="1200" dirty="0" smtClean="0">
                          <a:solidFill>
                            <a:srgbClr val="FF0000"/>
                          </a:solidFill>
                          <a:effectLst/>
                          <a:latin typeface="+mn-lt"/>
                          <a:ea typeface="+mn-ea"/>
                          <a:cs typeface="+mn-cs"/>
                        </a:rPr>
                        <a:t>月</a:t>
                      </a:r>
                      <a:r>
                        <a:rPr lang="en-US" altLang="zh-CN" sz="1400" b="1" kern="1200" dirty="0" smtClean="0">
                          <a:solidFill>
                            <a:srgbClr val="FF0000"/>
                          </a:solidFill>
                          <a:effectLst/>
                          <a:latin typeface="+mn-lt"/>
                          <a:ea typeface="+mn-ea"/>
                          <a:cs typeface="+mn-cs"/>
                        </a:rPr>
                        <a:t>12</a:t>
                      </a:r>
                      <a:r>
                        <a:rPr lang="zh-CN" altLang="zh-CN" sz="1400" b="1" kern="1200" dirty="0" smtClean="0">
                          <a:solidFill>
                            <a:srgbClr val="FF0000"/>
                          </a:solidFill>
                          <a:effectLst/>
                          <a:latin typeface="+mn-lt"/>
                          <a:ea typeface="+mn-ea"/>
                          <a:cs typeface="+mn-cs"/>
                        </a:rPr>
                        <a:t>日</a:t>
                      </a:r>
                      <a:r>
                        <a:rPr lang="en-US" altLang="zh-CN" sz="1400" b="1" kern="1200" dirty="0" smtClean="0">
                          <a:solidFill>
                            <a:srgbClr val="FF0000"/>
                          </a:solidFill>
                          <a:effectLst/>
                          <a:latin typeface="+mn-lt"/>
                          <a:ea typeface="+mn-ea"/>
                          <a:cs typeface="+mn-cs"/>
                        </a:rPr>
                        <a:t>9:00</a:t>
                      </a:r>
                      <a:endParaRPr kumimoji="1" lang="zh-CN" altLang="en-US" sz="1400" b="1" i="0" u="none" strike="noStrike" cap="none" normalizeH="0" baseline="0" dirty="0" smtClean="0">
                        <a:ln>
                          <a:noFill/>
                        </a:ln>
                        <a:solidFill>
                          <a:srgbClr val="FF0000"/>
                        </a:solidFill>
                        <a:effectLst/>
                        <a:latin typeface="楷体_GB2312" pitchFamily="49" charset="-122"/>
                        <a:ea typeface="楷体_GB2312" pitchFamily="49" charset="-122"/>
                      </a:endParaRPr>
                    </a:p>
                  </a:txBody>
                  <a:tcPr marT="45721" marB="45721"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r>
            </a:tbl>
          </a:graphicData>
        </a:graphic>
      </p:graphicFrame>
      <p:sp>
        <p:nvSpPr>
          <p:cNvPr id="22554" name="矩形 4"/>
          <p:cNvSpPr>
            <a:spLocks noChangeArrowheads="1"/>
          </p:cNvSpPr>
          <p:nvPr/>
        </p:nvSpPr>
        <p:spPr bwMode="auto">
          <a:xfrm>
            <a:off x="423892" y="6476128"/>
            <a:ext cx="8434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kumimoji="1" lang="zh-CN" altLang="en-US" b="1" dirty="0">
                <a:latin typeface="楷体_GB2312" pitchFamily="49" charset="-122"/>
                <a:ea typeface="楷体_GB2312" pitchFamily="49" charset="-122"/>
              </a:rPr>
              <a:t>其他相关信息查询请登陆</a:t>
            </a:r>
            <a:r>
              <a:rPr kumimoji="1" lang="en-US" altLang="zh-CN" b="1" dirty="0">
                <a:latin typeface="楷体_GB2312" pitchFamily="49" charset="-122"/>
                <a:ea typeface="楷体_GB2312" pitchFamily="49" charset="-122"/>
              </a:rPr>
              <a:t>foreign.ucas.ac.cn </a:t>
            </a:r>
            <a:r>
              <a:rPr kumimoji="1" lang="en-US" altLang="zh-CN" b="1" dirty="0"/>
              <a:t>/</a:t>
            </a:r>
            <a:r>
              <a:rPr kumimoji="1" lang="zh-CN" altLang="en-US" b="1" dirty="0"/>
              <a:t>公共课程</a:t>
            </a:r>
          </a:p>
        </p:txBody>
      </p:sp>
      <p:pic>
        <p:nvPicPr>
          <p:cNvPr id="5"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78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191114" y="243541"/>
            <a:ext cx="6923112" cy="547688"/>
          </a:xfrm>
          <a:prstGeom prst="rect">
            <a:avLst/>
          </a:prstGeom>
        </p:spPr>
        <p:txBody>
          <a:bodyPr/>
          <a:lstStyle/>
          <a:p>
            <a:pPr algn="l">
              <a:defRPr/>
            </a:pPr>
            <a:r>
              <a:rPr lang="zh-CN" altLang="en-US" sz="2800" b="1" dirty="0" smtClean="0">
                <a:effectLst>
                  <a:outerShdw blurRad="38100" dist="38100" dir="2700000" algn="tl">
                    <a:srgbClr val="C0C0C0"/>
                  </a:outerShdw>
                </a:effectLst>
              </a:rPr>
              <a:t>三、选课说明 </a:t>
            </a:r>
            <a:r>
              <a:rPr lang="en-US" altLang="zh-CN" sz="2800" b="1" dirty="0" smtClean="0">
                <a:effectLst>
                  <a:outerShdw blurRad="38100" dist="38100" dir="2700000" algn="tl">
                    <a:srgbClr val="C0C0C0"/>
                  </a:outerShdw>
                </a:effectLst>
              </a:rPr>
              <a:t>--- </a:t>
            </a:r>
            <a:r>
              <a:rPr lang="zh-CN" altLang="en-US" sz="2400" b="1" dirty="0" smtClean="0">
                <a:effectLst>
                  <a:outerShdw blurRad="38100" dist="38100" dir="2700000" algn="tl">
                    <a:srgbClr val="C0C0C0"/>
                  </a:outerShdw>
                </a:effectLst>
              </a:rPr>
              <a:t>专业硕士英语（英语</a:t>
            </a:r>
            <a:r>
              <a:rPr lang="en-US" altLang="zh-CN" sz="2400" b="1" dirty="0" smtClean="0">
                <a:effectLst>
                  <a:outerShdw blurRad="38100" dist="38100" dir="2700000" algn="tl">
                    <a:srgbClr val="C0C0C0"/>
                  </a:outerShdw>
                </a:effectLst>
              </a:rPr>
              <a:t>C</a:t>
            </a:r>
            <a:r>
              <a:rPr lang="zh-CN" altLang="en-US" sz="2400" b="1" dirty="0" smtClean="0">
                <a:effectLst>
                  <a:outerShdw blurRad="38100" dist="38100" dir="2700000" algn="tl">
                    <a:srgbClr val="C0C0C0"/>
                  </a:outerShdw>
                </a:effectLst>
              </a:rPr>
              <a:t>）</a:t>
            </a:r>
          </a:p>
        </p:txBody>
      </p:sp>
      <p:graphicFrame>
        <p:nvGraphicFramePr>
          <p:cNvPr id="67587" name="Group 3"/>
          <p:cNvGraphicFramePr>
            <a:graphicFrameLocks noGrp="1"/>
          </p:cNvGraphicFramePr>
          <p:nvPr>
            <p:ph idx="1"/>
            <p:extLst>
              <p:ext uri="{D42A27DB-BD31-4B8C-83A1-F6EECF244321}">
                <p14:modId xmlns:p14="http://schemas.microsoft.com/office/powerpoint/2010/main" val="3678476664"/>
              </p:ext>
            </p:extLst>
          </p:nvPr>
        </p:nvGraphicFramePr>
        <p:xfrm>
          <a:off x="431800" y="1099944"/>
          <a:ext cx="8251825" cy="4744549"/>
        </p:xfrm>
        <a:graphic>
          <a:graphicData uri="http://schemas.openxmlformats.org/drawingml/2006/table">
            <a:tbl>
              <a:tblPr/>
              <a:tblGrid>
                <a:gridCol w="1846263"/>
                <a:gridCol w="6405562"/>
              </a:tblGrid>
              <a:tr h="90968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00"/>
                          </a:solidFill>
                          <a:effectLst/>
                          <a:latin typeface="Arial" charset="0"/>
                          <a:ea typeface="宋体" charset="-122"/>
                        </a:rPr>
                        <a:t>课程性质</a:t>
                      </a:r>
                    </a:p>
                  </a:txBody>
                  <a:tcPr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endPar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endParaRPr>
                    </a:p>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Arial" charset="0"/>
                          <a:ea typeface="宋体" charset="-122"/>
                        </a:rPr>
                        <a:t>为专业硕士开设，课程安排在春季学期，</a:t>
                      </a:r>
                      <a:r>
                        <a:rPr kumimoji="0" lang="en-US" altLang="zh-CN" sz="2000" b="1" i="0" u="none" strike="noStrike" cap="none" normalizeH="0" baseline="0" dirty="0" smtClean="0">
                          <a:ln>
                            <a:noFill/>
                          </a:ln>
                          <a:solidFill>
                            <a:srgbClr val="000000"/>
                          </a:solidFill>
                          <a:effectLst/>
                          <a:latin typeface="Arial" charset="0"/>
                          <a:ea typeface="宋体" charset="-122"/>
                        </a:rPr>
                        <a:t>36</a:t>
                      </a:r>
                      <a:r>
                        <a:rPr kumimoji="0" lang="zh-CN" altLang="en-US" sz="2000" b="1" i="0" u="none" strike="noStrike" cap="none" normalizeH="0" baseline="0" dirty="0" smtClean="0">
                          <a:ln>
                            <a:noFill/>
                          </a:ln>
                          <a:solidFill>
                            <a:srgbClr val="000000"/>
                          </a:solidFill>
                          <a:effectLst/>
                          <a:latin typeface="Arial" charset="0"/>
                          <a:ea typeface="宋体" charset="-122"/>
                        </a:rPr>
                        <a:t>学时，</a:t>
                      </a:r>
                      <a:r>
                        <a:rPr kumimoji="0" lang="en-US" altLang="zh-CN" sz="2000" b="1" i="0" u="none" strike="noStrike" cap="none" normalizeH="0" baseline="0" dirty="0" smtClean="0">
                          <a:ln>
                            <a:noFill/>
                          </a:ln>
                          <a:solidFill>
                            <a:srgbClr val="000000"/>
                          </a:solidFill>
                          <a:effectLst/>
                          <a:latin typeface="Arial" charset="0"/>
                          <a:ea typeface="宋体" charset="-122"/>
                        </a:rPr>
                        <a:t>2</a:t>
                      </a:r>
                      <a:r>
                        <a:rPr kumimoji="0" lang="zh-CN" altLang="en-US" sz="2000" b="1" i="0" u="none" strike="noStrike" cap="none" normalizeH="0" baseline="0" dirty="0" smtClean="0">
                          <a:ln>
                            <a:noFill/>
                          </a:ln>
                          <a:solidFill>
                            <a:srgbClr val="000000"/>
                          </a:solidFill>
                          <a:effectLst/>
                          <a:latin typeface="Arial" charset="0"/>
                          <a:ea typeface="宋体" charset="-122"/>
                        </a:rPr>
                        <a:t>学分。</a:t>
                      </a:r>
                    </a:p>
                  </a:txBody>
                  <a:tcPr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r>
              <a:tr h="113362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00"/>
                          </a:solidFill>
                          <a:effectLst/>
                          <a:latin typeface="Arial" charset="0"/>
                          <a:ea typeface="宋体" charset="-122"/>
                        </a:rPr>
                        <a:t>课程要求</a:t>
                      </a:r>
                    </a:p>
                  </a:txBody>
                  <a:tcPr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c>
                  <a:txBody>
                    <a:bodyPr/>
                    <a:lstStyle/>
                    <a:p>
                      <a:pPr marL="533400" marR="0" lvl="0" indent="-533400" algn="l" defTabSz="914400" rtl="0" eaLnBrk="0" fontAlgn="base" latinLnBrk="0" hangingPunct="0">
                        <a:lnSpc>
                          <a:spcPct val="80000"/>
                        </a:lnSpc>
                        <a:spcBef>
                          <a:spcPct val="0"/>
                        </a:spcBef>
                        <a:spcAft>
                          <a:spcPct val="0"/>
                        </a:spcAft>
                        <a:buClrTx/>
                        <a:buSzTx/>
                        <a:buFontTx/>
                        <a:buNone/>
                        <a:tabLst/>
                      </a:pPr>
                      <a:endParaRPr kumimoji="1" lang="zh-CN" altLang="en-US" sz="1000" b="1" i="0" u="none" strike="noStrike" cap="none" normalizeH="0" baseline="0" dirty="0" smtClean="0">
                        <a:ln>
                          <a:noFill/>
                        </a:ln>
                        <a:solidFill>
                          <a:srgbClr val="000000"/>
                        </a:solidFill>
                        <a:effectLst/>
                        <a:latin typeface="楷体_GB2312" pitchFamily="49" charset="-122"/>
                        <a:ea typeface="楷体_GB2312" pitchFamily="49" charset="-122"/>
                      </a:endParaRPr>
                    </a:p>
                    <a:p>
                      <a:pPr marL="0" marR="0" lvl="0" indent="0" algn="l"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进入课程学习的学生均参加期末考试，卷面成绩与平时成绩合成总成绩。</a:t>
                      </a:r>
                    </a:p>
                  </a:txBody>
                  <a:tcPr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r>
              <a:tr h="128588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00"/>
                          </a:solidFill>
                          <a:effectLst/>
                          <a:latin typeface="Arial" charset="0"/>
                          <a:ea typeface="宋体" charset="-122"/>
                        </a:rPr>
                        <a:t>课程补考</a:t>
                      </a:r>
                    </a:p>
                  </a:txBody>
                  <a:tcPr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在校期间考试没有通过的学生，回所后须参加补考；补考时间与考试内容与相应课程期末考试相同，不另行组织；具体补考办法请参加见外语系主页。 </a:t>
                      </a:r>
                    </a:p>
                  </a:txBody>
                  <a:tcPr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r>
              <a:tr h="79230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00"/>
                          </a:solidFill>
                          <a:effectLst/>
                          <a:latin typeface="Arial" charset="0"/>
                          <a:ea typeface="宋体" charset="-122"/>
                        </a:rPr>
                        <a:t>选课内容</a:t>
                      </a:r>
                    </a:p>
                  </a:txBody>
                  <a:tcPr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英语</a:t>
                      </a:r>
                      <a:r>
                        <a:rPr kumimoji="1" lang="en-US" altLang="zh-CN" sz="1800" b="1" i="0" u="none" strike="noStrike" cap="none" normalizeH="0" baseline="0" dirty="0" smtClean="0">
                          <a:ln>
                            <a:noFill/>
                          </a:ln>
                          <a:solidFill>
                            <a:srgbClr val="000000"/>
                          </a:solidFill>
                          <a:effectLst/>
                          <a:latin typeface="楷体_GB2312" pitchFamily="49" charset="-122"/>
                          <a:ea typeface="楷体_GB2312" pitchFamily="49" charset="-122"/>
                        </a:rPr>
                        <a:t>C</a:t>
                      </a: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的学生每人只选一个班。</a:t>
                      </a:r>
                    </a:p>
                  </a:txBody>
                  <a:tcPr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rgbClr val="F2F2F2"/>
                    </a:solidFill>
                  </a:tcPr>
                </a:tc>
              </a:tr>
              <a:tr h="62305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00"/>
                          </a:solidFill>
                          <a:effectLst/>
                          <a:latin typeface="Arial" charset="0"/>
                          <a:ea typeface="宋体" charset="-122"/>
                        </a:rPr>
                        <a:t>选课时间</a:t>
                      </a:r>
                    </a:p>
                  </a:txBody>
                  <a:tcPr anchor="ctr" horzOverflow="overflow">
                    <a:lnL w="38100" cap="flat" cmpd="sng" algn="ctr">
                      <a:solidFill>
                        <a:schemeClr val="bg1"/>
                      </a:solidFill>
                      <a:prstDash val="solid"/>
                      <a:round/>
                      <a:headEnd type="none" w="med" len="med"/>
                      <a:tailEnd type="none" w="med" len="med"/>
                    </a:lnL>
                    <a:lnR w="38100" cap="flat" cmpd="sng" algn="ctr">
                      <a:solidFill>
                        <a:srgbClr val="447884"/>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楷体_GB2312" pitchFamily="49" charset="-122"/>
                          <a:ea typeface="楷体_GB2312" pitchFamily="49" charset="-122"/>
                        </a:rPr>
                        <a:t>春季学期开课</a:t>
                      </a:r>
                    </a:p>
                  </a:txBody>
                  <a:tcPr anchor="ctr" horzOverflow="overflow">
                    <a:lnL w="38100" cap="flat" cmpd="sng" algn="ctr">
                      <a:solidFill>
                        <a:srgbClr val="447884"/>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447884"/>
                      </a:solidFill>
                      <a:prstDash val="solid"/>
                      <a:round/>
                      <a:headEnd type="none" w="med" len="med"/>
                      <a:tailEnd type="none" w="med" len="med"/>
                    </a:lnT>
                    <a:lnB w="38100" cap="flat" cmpd="sng" algn="ctr">
                      <a:solidFill>
                        <a:srgbClr val="447884"/>
                      </a:solidFill>
                      <a:prstDash val="solid"/>
                      <a:round/>
                      <a:headEnd type="none" w="med" len="med"/>
                      <a:tailEnd type="none" w="med" len="med"/>
                    </a:lnB>
                    <a:lnTlToBr>
                      <a:noFill/>
                    </a:lnTlToBr>
                    <a:lnBlToTr>
                      <a:noFill/>
                    </a:lnBlToTr>
                    <a:solidFill>
                      <a:schemeClr val="bg1"/>
                    </a:solidFill>
                  </a:tcPr>
                </a:tc>
              </a:tr>
            </a:tbl>
          </a:graphicData>
        </a:graphic>
      </p:graphicFrame>
      <p:sp>
        <p:nvSpPr>
          <p:cNvPr id="23575" name="矩形 4"/>
          <p:cNvSpPr>
            <a:spLocks noChangeArrowheads="1"/>
          </p:cNvSpPr>
          <p:nvPr/>
        </p:nvSpPr>
        <p:spPr bwMode="auto">
          <a:xfrm>
            <a:off x="373063" y="6313488"/>
            <a:ext cx="8434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kumimoji="1" lang="zh-CN" altLang="en-US" b="1">
                <a:latin typeface="楷体_GB2312" pitchFamily="49" charset="-122"/>
                <a:ea typeface="楷体_GB2312" pitchFamily="49" charset="-122"/>
              </a:rPr>
              <a:t>其他相关信息查询请登陆 </a:t>
            </a:r>
            <a:r>
              <a:rPr kumimoji="1" lang="en-US" altLang="zh-CN" b="1">
                <a:latin typeface="楷体_GB2312" pitchFamily="49" charset="-122"/>
                <a:ea typeface="楷体_GB2312" pitchFamily="49" charset="-122"/>
              </a:rPr>
              <a:t>foreign.ucas.ac.cn/</a:t>
            </a:r>
            <a:r>
              <a:rPr kumimoji="1" lang="zh-CN" altLang="en-US" b="1">
                <a:latin typeface="楷体_GB2312" pitchFamily="49" charset="-122"/>
                <a:ea typeface="楷体_GB2312" pitchFamily="49" charset="-122"/>
              </a:rPr>
              <a:t>公共课程</a:t>
            </a:r>
            <a:endParaRPr lang="zh-CN" altLang="en-US"/>
          </a:p>
        </p:txBody>
      </p:sp>
      <p:pic>
        <p:nvPicPr>
          <p:cNvPr id="5"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13488"/>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5263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87624" y="215900"/>
            <a:ext cx="7499176" cy="547688"/>
          </a:xfrm>
        </p:spPr>
        <p:txBody>
          <a:bodyPr>
            <a:noAutofit/>
          </a:bodyPr>
          <a:lstStyle/>
          <a:p>
            <a:pPr algn="l">
              <a:defRPr/>
            </a:pPr>
            <a:r>
              <a:rPr lang="zh-CN" altLang="en-US" sz="2800" b="1" dirty="0" smtClean="0">
                <a:effectLst>
                  <a:outerShdw blurRad="38100" dist="38100" dir="2700000" algn="tl">
                    <a:srgbClr val="000000">
                      <a:alpha val="43137"/>
                    </a:srgbClr>
                  </a:outerShdw>
                </a:effectLst>
              </a:rPr>
              <a:t>三、选课说明 </a:t>
            </a:r>
            <a:r>
              <a:rPr lang="en-US" altLang="zh-CN" sz="2800" b="1" dirty="0" smtClean="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 外选课程</a:t>
            </a:r>
          </a:p>
        </p:txBody>
      </p:sp>
      <p:sp>
        <p:nvSpPr>
          <p:cNvPr id="56324" name="AutoShape 4"/>
          <p:cNvSpPr>
            <a:spLocks noChangeArrowheads="1"/>
          </p:cNvSpPr>
          <p:nvPr/>
        </p:nvSpPr>
        <p:spPr bwMode="auto">
          <a:xfrm rot="5400000">
            <a:off x="4250532" y="-2729706"/>
            <a:ext cx="571500" cy="8135937"/>
          </a:xfrm>
          <a:prstGeom prst="homePlate">
            <a:avLst>
              <a:gd name="adj" fmla="val 26949"/>
            </a:avLst>
          </a:prstGeom>
          <a:solidFill>
            <a:srgbClr val="87BABF"/>
          </a:solidFill>
          <a:ln w="6350">
            <a:noFill/>
            <a:miter lim="800000"/>
            <a:headEnd/>
            <a:tailEnd/>
          </a:ln>
          <a:effectLst>
            <a:outerShdw dist="35921" dir="2700000" algn="ctr" rotWithShape="0">
              <a:srgbClr val="808080"/>
            </a:outerShdw>
          </a:effectLst>
        </p:spPr>
        <p:txBody>
          <a:bodyPr lIns="0" tIns="0" rIns="0" bIns="0" anchor="ctr">
            <a:spAutoFit/>
          </a:bodyPr>
          <a:lstStyle/>
          <a:p>
            <a:pPr algn="l">
              <a:defRPr/>
            </a:pPr>
            <a:endParaRPr lang="zh-CN" altLang="en-US">
              <a:ea typeface="宋体" pitchFamily="2" charset="-122"/>
            </a:endParaRPr>
          </a:p>
        </p:txBody>
      </p:sp>
      <p:sp>
        <p:nvSpPr>
          <p:cNvPr id="25604" name="AutoShape 5"/>
          <p:cNvSpPr>
            <a:spLocks noChangeArrowheads="1"/>
          </p:cNvSpPr>
          <p:nvPr/>
        </p:nvSpPr>
        <p:spPr bwMode="auto">
          <a:xfrm>
            <a:off x="611188" y="1916113"/>
            <a:ext cx="7921625" cy="919162"/>
          </a:xfrm>
          <a:prstGeom prst="homePlate">
            <a:avLst>
              <a:gd name="adj" fmla="val 24698"/>
            </a:avLst>
          </a:prstGeom>
          <a:solidFill>
            <a:schemeClr val="bg1"/>
          </a:solidFill>
          <a:ln w="19050">
            <a:solidFill>
              <a:schemeClr val="tx1"/>
            </a:solidFill>
            <a:miter lim="800000"/>
            <a:headEnd/>
            <a:tailEnd/>
          </a:ln>
        </p:spPr>
        <p:txBody>
          <a:bodyPr wrap="none" lIns="72000" tIns="0" rIns="0" bIns="0" anchor="ctr"/>
          <a:lstStyle/>
          <a:p>
            <a:pPr algn="l"/>
            <a:endParaRPr lang="zh-CN" altLang="en-US"/>
          </a:p>
        </p:txBody>
      </p:sp>
      <p:sp>
        <p:nvSpPr>
          <p:cNvPr id="25605" name="Text Box 6"/>
          <p:cNvSpPr txBox="1">
            <a:spLocks noChangeArrowheads="1"/>
          </p:cNvSpPr>
          <p:nvPr/>
        </p:nvSpPr>
        <p:spPr bwMode="auto">
          <a:xfrm>
            <a:off x="1116013" y="2081213"/>
            <a:ext cx="70564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a:r>
              <a:rPr lang="zh-CN" altLang="en-US" b="1" dirty="0">
                <a:ea typeface="楷体_GB2312" pitchFamily="49" charset="-122"/>
              </a:rPr>
              <a:t>外选课程主要内容须与《中国科学院大学研究生课程设置方案》中的相关课程内容一致</a:t>
            </a:r>
          </a:p>
        </p:txBody>
      </p:sp>
      <p:sp>
        <p:nvSpPr>
          <p:cNvPr id="25606" name="AutoShape 7"/>
          <p:cNvSpPr>
            <a:spLocks noChangeArrowheads="1"/>
          </p:cNvSpPr>
          <p:nvPr/>
        </p:nvSpPr>
        <p:spPr bwMode="auto">
          <a:xfrm>
            <a:off x="611188" y="2928938"/>
            <a:ext cx="7921625" cy="919162"/>
          </a:xfrm>
          <a:prstGeom prst="homePlate">
            <a:avLst>
              <a:gd name="adj" fmla="val 24698"/>
            </a:avLst>
          </a:prstGeom>
          <a:solidFill>
            <a:schemeClr val="bg1"/>
          </a:solidFill>
          <a:ln w="19050">
            <a:solidFill>
              <a:schemeClr val="tx1"/>
            </a:solidFill>
            <a:miter lim="800000"/>
            <a:headEnd/>
            <a:tailEnd/>
          </a:ln>
        </p:spPr>
        <p:txBody>
          <a:bodyPr wrap="none" lIns="72000" tIns="0" rIns="0" bIns="0" anchor="ctr"/>
          <a:lstStyle/>
          <a:p>
            <a:pPr algn="l"/>
            <a:endParaRPr lang="zh-CN" altLang="en-US"/>
          </a:p>
        </p:txBody>
      </p:sp>
      <p:sp>
        <p:nvSpPr>
          <p:cNvPr id="25607" name="Text Box 8"/>
          <p:cNvSpPr txBox="1">
            <a:spLocks noChangeArrowheads="1"/>
          </p:cNvSpPr>
          <p:nvPr/>
        </p:nvSpPr>
        <p:spPr bwMode="auto">
          <a:xfrm>
            <a:off x="1116013" y="3270250"/>
            <a:ext cx="6780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a:r>
              <a:rPr lang="zh-CN" altLang="en-US" b="1" dirty="0">
                <a:ea typeface="楷体_GB2312" pitchFamily="49" charset="-122"/>
              </a:rPr>
              <a:t>填报《中国科学院大学外选课申请表》，</a:t>
            </a:r>
            <a:r>
              <a:rPr lang="zh-CN" altLang="en-US" b="1" dirty="0" smtClean="0">
                <a:ea typeface="楷体_GB2312" pitchFamily="49" charset="-122"/>
              </a:rPr>
              <a:t>报教务部审批</a:t>
            </a:r>
            <a:endParaRPr lang="zh-CN" altLang="en-US" b="1" dirty="0">
              <a:ea typeface="楷体_GB2312" pitchFamily="49" charset="-122"/>
            </a:endParaRPr>
          </a:p>
        </p:txBody>
      </p:sp>
      <p:sp>
        <p:nvSpPr>
          <p:cNvPr id="25608" name="AutoShape 9"/>
          <p:cNvSpPr>
            <a:spLocks noChangeArrowheads="1"/>
          </p:cNvSpPr>
          <p:nvPr/>
        </p:nvSpPr>
        <p:spPr bwMode="auto">
          <a:xfrm>
            <a:off x="611188" y="3943350"/>
            <a:ext cx="7921625" cy="919163"/>
          </a:xfrm>
          <a:prstGeom prst="homePlate">
            <a:avLst>
              <a:gd name="adj" fmla="val 24698"/>
            </a:avLst>
          </a:prstGeom>
          <a:solidFill>
            <a:schemeClr val="bg1"/>
          </a:solidFill>
          <a:ln w="19050">
            <a:solidFill>
              <a:schemeClr val="tx1"/>
            </a:solidFill>
            <a:miter lim="800000"/>
            <a:headEnd/>
            <a:tailEnd/>
          </a:ln>
        </p:spPr>
        <p:txBody>
          <a:bodyPr wrap="none" lIns="72000" tIns="0" rIns="0" bIns="0" anchor="ctr"/>
          <a:lstStyle/>
          <a:p>
            <a:pPr algn="l"/>
            <a:endParaRPr lang="zh-CN" altLang="en-US"/>
          </a:p>
        </p:txBody>
      </p:sp>
      <p:sp>
        <p:nvSpPr>
          <p:cNvPr id="25609" name="Text Box 10"/>
          <p:cNvSpPr txBox="1">
            <a:spLocks noChangeArrowheads="1"/>
          </p:cNvSpPr>
          <p:nvPr/>
        </p:nvSpPr>
        <p:spPr bwMode="auto">
          <a:xfrm>
            <a:off x="1116013" y="4140200"/>
            <a:ext cx="7056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a:r>
              <a:rPr lang="zh-CN" altLang="en-US" b="1" dirty="0">
                <a:ea typeface="楷体_GB2312" pitchFamily="49" charset="-122"/>
              </a:rPr>
              <a:t>外选课原则上，仅</a:t>
            </a:r>
            <a:r>
              <a:rPr lang="zh-CN" altLang="en-US" b="1" dirty="0" smtClean="0">
                <a:ea typeface="楷体_GB2312" pitchFamily="49" charset="-122"/>
              </a:rPr>
              <a:t>限于 </a:t>
            </a:r>
            <a:r>
              <a:rPr lang="zh-CN" altLang="en-US" b="1" dirty="0" smtClean="0">
                <a:solidFill>
                  <a:srgbClr val="FF0000"/>
                </a:solidFill>
                <a:ea typeface="楷体_GB2312" pitchFamily="49" charset="-122"/>
              </a:rPr>
              <a:t>核心课</a:t>
            </a:r>
            <a:r>
              <a:rPr lang="zh-CN" altLang="en-US" b="1" dirty="0">
                <a:ea typeface="楷体_GB2312" pitchFamily="49" charset="-122"/>
              </a:rPr>
              <a:t>，每人每学年至多选修2门</a:t>
            </a:r>
          </a:p>
        </p:txBody>
      </p:sp>
      <p:sp>
        <p:nvSpPr>
          <p:cNvPr id="25610" name="AutoShape 11"/>
          <p:cNvSpPr>
            <a:spLocks noChangeArrowheads="1"/>
          </p:cNvSpPr>
          <p:nvPr/>
        </p:nvSpPr>
        <p:spPr bwMode="auto">
          <a:xfrm>
            <a:off x="611188" y="4957763"/>
            <a:ext cx="7921625" cy="919162"/>
          </a:xfrm>
          <a:prstGeom prst="homePlate">
            <a:avLst>
              <a:gd name="adj" fmla="val 24698"/>
            </a:avLst>
          </a:prstGeom>
          <a:solidFill>
            <a:schemeClr val="bg1"/>
          </a:solidFill>
          <a:ln w="19050">
            <a:solidFill>
              <a:schemeClr val="tx1"/>
            </a:solidFill>
            <a:miter lim="800000"/>
            <a:headEnd/>
            <a:tailEnd/>
          </a:ln>
        </p:spPr>
        <p:txBody>
          <a:bodyPr wrap="none" lIns="72000" tIns="0" rIns="0" bIns="0" anchor="ctr"/>
          <a:lstStyle/>
          <a:p>
            <a:pPr algn="l"/>
            <a:endParaRPr lang="zh-CN" altLang="en-US"/>
          </a:p>
        </p:txBody>
      </p:sp>
      <p:sp>
        <p:nvSpPr>
          <p:cNvPr id="25611" name="Text Box 12"/>
          <p:cNvSpPr txBox="1">
            <a:spLocks noChangeArrowheads="1"/>
          </p:cNvSpPr>
          <p:nvPr/>
        </p:nvSpPr>
        <p:spPr bwMode="auto">
          <a:xfrm>
            <a:off x="1116013" y="5313363"/>
            <a:ext cx="6780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a:r>
              <a:rPr lang="zh-CN" altLang="en-US" b="1" dirty="0">
                <a:ea typeface="楷体_GB2312" pitchFamily="49" charset="-122"/>
              </a:rPr>
              <a:t>持外选课开课单位教务部门的正式成绩单，</a:t>
            </a:r>
            <a:r>
              <a:rPr lang="zh-CN" altLang="en-US" b="1" dirty="0" smtClean="0">
                <a:ea typeface="楷体_GB2312" pitchFamily="49" charset="-122"/>
              </a:rPr>
              <a:t>交教务部登录</a:t>
            </a:r>
            <a:r>
              <a:rPr lang="zh-CN" altLang="en-US" b="1" dirty="0">
                <a:ea typeface="楷体_GB2312" pitchFamily="49" charset="-122"/>
              </a:rPr>
              <a:t>成绩</a:t>
            </a:r>
          </a:p>
        </p:txBody>
      </p:sp>
      <p:sp>
        <p:nvSpPr>
          <p:cNvPr id="25612" name="Rectangle 13"/>
          <p:cNvSpPr>
            <a:spLocks noChangeArrowheads="1"/>
          </p:cNvSpPr>
          <p:nvPr/>
        </p:nvSpPr>
        <p:spPr bwMode="auto">
          <a:xfrm>
            <a:off x="485775" y="2001838"/>
            <a:ext cx="477838" cy="490537"/>
          </a:xfrm>
          <a:prstGeom prst="rect">
            <a:avLst/>
          </a:prstGeom>
          <a:solidFill>
            <a:srgbClr val="B8E0BC"/>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r>
              <a:rPr kumimoji="1" lang="zh-CN" altLang="en-US" sz="1600" b="1">
                <a:solidFill>
                  <a:srgbClr val="000099"/>
                </a:solidFill>
                <a:ea typeface="Arial Unicode MS" pitchFamily="34" charset="-122"/>
                <a:cs typeface="Arial Unicode MS" pitchFamily="34" charset="-122"/>
              </a:rPr>
              <a:t>１</a:t>
            </a:r>
          </a:p>
        </p:txBody>
      </p:sp>
      <p:sp>
        <p:nvSpPr>
          <p:cNvPr id="25613" name="Rectangle 14"/>
          <p:cNvSpPr>
            <a:spLocks noChangeArrowheads="1"/>
          </p:cNvSpPr>
          <p:nvPr/>
        </p:nvSpPr>
        <p:spPr bwMode="auto">
          <a:xfrm>
            <a:off x="485775" y="3041650"/>
            <a:ext cx="477838" cy="490538"/>
          </a:xfrm>
          <a:prstGeom prst="rect">
            <a:avLst/>
          </a:prstGeom>
          <a:solidFill>
            <a:srgbClr val="B8E0BC"/>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r>
              <a:rPr kumimoji="1" lang="zh-CN" altLang="en-US" sz="1600" b="1">
                <a:solidFill>
                  <a:srgbClr val="000099"/>
                </a:solidFill>
                <a:ea typeface="Arial Unicode MS" pitchFamily="34" charset="-122"/>
                <a:cs typeface="Arial Unicode MS" pitchFamily="34" charset="-122"/>
              </a:rPr>
              <a:t>２</a:t>
            </a:r>
          </a:p>
        </p:txBody>
      </p:sp>
      <p:sp>
        <p:nvSpPr>
          <p:cNvPr id="25614" name="Rectangle 15"/>
          <p:cNvSpPr>
            <a:spLocks noChangeArrowheads="1"/>
          </p:cNvSpPr>
          <p:nvPr/>
        </p:nvSpPr>
        <p:spPr bwMode="auto">
          <a:xfrm>
            <a:off x="485775" y="4056063"/>
            <a:ext cx="477838" cy="490537"/>
          </a:xfrm>
          <a:prstGeom prst="rect">
            <a:avLst/>
          </a:prstGeom>
          <a:solidFill>
            <a:srgbClr val="B8E0BC"/>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r>
              <a:rPr kumimoji="1" lang="zh-CN" altLang="en-US" sz="1600" b="1">
                <a:solidFill>
                  <a:srgbClr val="000099"/>
                </a:solidFill>
                <a:ea typeface="Arial Unicode MS" pitchFamily="34" charset="-122"/>
                <a:cs typeface="Arial Unicode MS" pitchFamily="34" charset="-122"/>
              </a:rPr>
              <a:t>３</a:t>
            </a:r>
          </a:p>
        </p:txBody>
      </p:sp>
      <p:sp>
        <p:nvSpPr>
          <p:cNvPr id="25615" name="Rectangle 16"/>
          <p:cNvSpPr>
            <a:spLocks noChangeArrowheads="1"/>
          </p:cNvSpPr>
          <p:nvPr/>
        </p:nvSpPr>
        <p:spPr bwMode="auto">
          <a:xfrm>
            <a:off x="457200" y="5105400"/>
            <a:ext cx="477838" cy="490538"/>
          </a:xfrm>
          <a:prstGeom prst="rect">
            <a:avLst/>
          </a:prstGeom>
          <a:solidFill>
            <a:srgbClr val="B8E0BC"/>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r>
              <a:rPr kumimoji="1" lang="zh-CN" altLang="en-US" sz="1600" b="1">
                <a:solidFill>
                  <a:srgbClr val="000099"/>
                </a:solidFill>
                <a:ea typeface="Arial Unicode MS" pitchFamily="34" charset="-122"/>
                <a:cs typeface="Arial Unicode MS" pitchFamily="34" charset="-122"/>
              </a:rPr>
              <a:t>４</a:t>
            </a:r>
          </a:p>
        </p:txBody>
      </p:sp>
      <p:sp>
        <p:nvSpPr>
          <p:cNvPr id="25616" name="Rectangle 17"/>
          <p:cNvSpPr>
            <a:spLocks noChangeArrowheads="1"/>
          </p:cNvSpPr>
          <p:nvPr/>
        </p:nvSpPr>
        <p:spPr bwMode="auto">
          <a:xfrm>
            <a:off x="2339975" y="1117600"/>
            <a:ext cx="4427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1" hangingPunct="1"/>
            <a:r>
              <a:rPr lang="zh-CN" altLang="en-US" b="1" dirty="0">
                <a:ea typeface="楷体_GB2312" pitchFamily="49" charset="-122"/>
              </a:rPr>
              <a:t>外选课若需计入总学分，有以下要求：</a:t>
            </a:r>
          </a:p>
        </p:txBody>
      </p:sp>
      <p:pic>
        <p:nvPicPr>
          <p:cNvPr id="17"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13488"/>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4099" y="6465888"/>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2874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说明: http://www.ucas.ac.cn/images/b-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123728" y="1916832"/>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三、选课说明</a:t>
            </a:r>
          </a:p>
        </p:txBody>
      </p:sp>
      <p:sp>
        <p:nvSpPr>
          <p:cNvPr id="9" name="矩形 8"/>
          <p:cNvSpPr/>
          <p:nvPr/>
        </p:nvSpPr>
        <p:spPr>
          <a:xfrm>
            <a:off x="2123728" y="2492896"/>
            <a:ext cx="5616624" cy="466725"/>
          </a:xfrm>
          <a:prstGeom prst="rect">
            <a:avLst/>
          </a:prstGeom>
          <a:solidFill>
            <a:schemeClr val="tx2">
              <a:lumMod val="60000"/>
              <a:lumOff val="40000"/>
            </a:schemeClr>
          </a:solidFill>
          <a:ln w="38100" cap="flat" cmpd="sng" algn="ctr">
            <a:solidFill>
              <a:schemeClr val="bg1"/>
            </a:solidFill>
            <a:prstDash val="solid"/>
          </a:ln>
        </p:spPr>
        <p:style>
          <a:lnRef idx="1">
            <a:schemeClr val="accent6"/>
          </a:lnRef>
          <a:fillRef idx="2">
            <a:schemeClr val="accent6"/>
          </a:fillRef>
          <a:effectRef idx="1">
            <a:schemeClr val="accent6"/>
          </a:effectRef>
          <a:fontRef idx="minor">
            <a:schemeClr val="dk1"/>
          </a:fontRef>
        </p:style>
        <p:txBody>
          <a:bodyPr vert="horz" wrap="none" lIns="504000" tIns="45720" rIns="91440" bIns="45720" rtlCol="0" anchor="ctr">
            <a:normAutofit/>
          </a:bodyPr>
          <a:lstStyle/>
          <a:p>
            <a:pPr>
              <a:spcBef>
                <a:spcPct val="20000"/>
              </a:spcBef>
              <a:defRPr/>
            </a:pPr>
            <a:r>
              <a:rPr lang="zh-CN" altLang="en-US" b="1" dirty="0" smtClean="0">
                <a:solidFill>
                  <a:schemeClr val="bg1"/>
                </a:solidFill>
                <a:effectLst>
                  <a:outerShdw blurRad="38100" dist="38100" dir="2700000" algn="tl">
                    <a:srgbClr val="FFFFFF"/>
                  </a:outerShdw>
                </a:effectLst>
                <a:latin typeface="+mn-ea"/>
              </a:rPr>
              <a:t>四、选课及变更程序</a:t>
            </a:r>
            <a:endParaRPr lang="zh-CN" altLang="en-US" b="1" dirty="0">
              <a:solidFill>
                <a:schemeClr val="bg1"/>
              </a:solidFill>
              <a:effectLst>
                <a:outerShdw blurRad="38100" dist="38100" dir="2700000" algn="tl">
                  <a:srgbClr val="FFFFFF"/>
                </a:outerShdw>
              </a:effectLst>
              <a:latin typeface="+mn-ea"/>
            </a:endParaRPr>
          </a:p>
        </p:txBody>
      </p:sp>
      <p:sp>
        <p:nvSpPr>
          <p:cNvPr id="10" name="矩形 9"/>
          <p:cNvSpPr/>
          <p:nvPr/>
        </p:nvSpPr>
        <p:spPr>
          <a:xfrm>
            <a:off x="2123728" y="3068960"/>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smtClean="0">
                <a:solidFill>
                  <a:srgbClr val="000000"/>
                </a:solidFill>
                <a:effectLst>
                  <a:outerShdw blurRad="38100" dist="38100" dir="2700000" algn="tl">
                    <a:srgbClr val="FFFFFF"/>
                  </a:outerShdw>
                </a:effectLst>
              </a:rPr>
              <a:t>五、课程评估</a:t>
            </a:r>
            <a:endParaRPr lang="zh-CN" altLang="en-US" b="1" dirty="0">
              <a:solidFill>
                <a:srgbClr val="000000"/>
              </a:solidFill>
              <a:effectLst>
                <a:outerShdw blurRad="38100" dist="38100" dir="2700000" algn="tl">
                  <a:srgbClr val="FFFFFF"/>
                </a:outerShdw>
              </a:effectLst>
            </a:endParaRPr>
          </a:p>
        </p:txBody>
      </p:sp>
      <p:sp>
        <p:nvSpPr>
          <p:cNvPr id="11" name="矩形 10"/>
          <p:cNvSpPr/>
          <p:nvPr/>
        </p:nvSpPr>
        <p:spPr>
          <a:xfrm>
            <a:off x="2123728" y="3645024"/>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a:solidFill>
                  <a:srgbClr val="000000"/>
                </a:solidFill>
                <a:effectLst>
                  <a:outerShdw blurRad="38100" dist="38100" dir="2700000" algn="tl">
                    <a:srgbClr val="FFFFFF"/>
                  </a:outerShdw>
                </a:effectLst>
              </a:rPr>
              <a:t>六</a:t>
            </a:r>
            <a:r>
              <a:rPr lang="zh-CN" altLang="en-US" sz="2000" b="1" dirty="0" smtClean="0">
                <a:solidFill>
                  <a:srgbClr val="000000"/>
                </a:solidFill>
                <a:effectLst>
                  <a:outerShdw blurRad="38100" dist="38100" dir="2700000" algn="tl">
                    <a:srgbClr val="FFFFFF"/>
                  </a:outerShdw>
                </a:effectLst>
              </a:rPr>
              <a:t>、课程考核</a:t>
            </a:r>
            <a:endParaRPr lang="zh-CN" altLang="en-US" b="1" dirty="0">
              <a:solidFill>
                <a:srgbClr val="000000"/>
              </a:solidFill>
              <a:effectLst>
                <a:outerShdw blurRad="38100" dist="38100" dir="2700000" algn="tl">
                  <a:srgbClr val="FFFFFF"/>
                </a:outerShdw>
              </a:effectLst>
            </a:endParaRPr>
          </a:p>
        </p:txBody>
      </p:sp>
      <p:sp>
        <p:nvSpPr>
          <p:cNvPr id="12" name="矩形 11"/>
          <p:cNvSpPr/>
          <p:nvPr/>
        </p:nvSpPr>
        <p:spPr>
          <a:xfrm>
            <a:off x="2123728" y="4221088"/>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七、跨学科课程兼修计划（</a:t>
            </a:r>
            <a:r>
              <a:rPr lang="en-US" altLang="zh-CN" sz="2000" b="1" dirty="0">
                <a:latin typeface="+mn-ea"/>
              </a:rPr>
              <a:t>Program-10</a:t>
            </a:r>
            <a:r>
              <a:rPr lang="zh-CN" altLang="en-US" sz="2000" b="1" dirty="0">
                <a:latin typeface="+mn-ea"/>
              </a:rPr>
              <a:t>） </a:t>
            </a:r>
          </a:p>
        </p:txBody>
      </p:sp>
      <p:sp>
        <p:nvSpPr>
          <p:cNvPr id="13" name="矩形 12"/>
          <p:cNvSpPr/>
          <p:nvPr/>
        </p:nvSpPr>
        <p:spPr>
          <a:xfrm>
            <a:off x="2123728" y="4797152"/>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smtClean="0">
                <a:latin typeface="+mn-ea"/>
              </a:rPr>
              <a:t>八、主要时间节点</a:t>
            </a:r>
            <a:endParaRPr lang="zh-CN" altLang="en-US" sz="2000" b="1" dirty="0">
              <a:latin typeface="+mn-ea"/>
            </a:endParaRPr>
          </a:p>
        </p:txBody>
      </p:sp>
      <p:sp>
        <p:nvSpPr>
          <p:cNvPr id="14" name="矩形 13"/>
          <p:cNvSpPr/>
          <p:nvPr/>
        </p:nvSpPr>
        <p:spPr>
          <a:xfrm>
            <a:off x="2123728" y="5373216"/>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九</a:t>
            </a:r>
            <a:r>
              <a:rPr lang="zh-CN" altLang="en-US" sz="2000" b="1" dirty="0" smtClean="0">
                <a:latin typeface="+mn-ea"/>
              </a:rPr>
              <a:t>、信息发布与咨询</a:t>
            </a:r>
            <a:endParaRPr lang="zh-CN" altLang="en-US" sz="2000" b="1" dirty="0">
              <a:latin typeface="+mn-ea"/>
            </a:endParaRPr>
          </a:p>
        </p:txBody>
      </p:sp>
      <p:sp>
        <p:nvSpPr>
          <p:cNvPr id="15" name="五边形 14"/>
          <p:cNvSpPr/>
          <p:nvPr/>
        </p:nvSpPr>
        <p:spPr bwMode="auto">
          <a:xfrm>
            <a:off x="1259632" y="2492896"/>
            <a:ext cx="839788" cy="401637"/>
          </a:xfrm>
          <a:prstGeom prst="homePlate">
            <a:avLst>
              <a:gd name="adj" fmla="val 110078"/>
            </a:avLst>
          </a:prstGeom>
          <a:solidFill>
            <a:schemeClr val="tx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l">
              <a:defRPr/>
            </a:pPr>
            <a:endParaRPr lang="zh-CN" altLang="en-US">
              <a:solidFill>
                <a:schemeClr val="tx1"/>
              </a:solidFill>
            </a:endParaRPr>
          </a:p>
        </p:txBody>
      </p:sp>
      <p:sp>
        <p:nvSpPr>
          <p:cNvPr id="17" name="内容占位符 6"/>
          <p:cNvSpPr txBox="1">
            <a:spLocks/>
          </p:cNvSpPr>
          <p:nvPr/>
        </p:nvSpPr>
        <p:spPr>
          <a:xfrm>
            <a:off x="2123728" y="1340768"/>
            <a:ext cx="5616624" cy="432048"/>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二、学分要求及课程简介 </a:t>
            </a:r>
          </a:p>
        </p:txBody>
      </p:sp>
      <p:sp>
        <p:nvSpPr>
          <p:cNvPr id="19" name="标题 5"/>
          <p:cNvSpPr txBox="1">
            <a:spLocks/>
          </p:cNvSpPr>
          <p:nvPr/>
        </p:nvSpPr>
        <p:spPr>
          <a:xfrm>
            <a:off x="2123728" y="692696"/>
            <a:ext cx="5616624" cy="504056"/>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smtClean="0">
                <a:solidFill>
                  <a:schemeClr val="tx1"/>
                </a:solidFill>
                <a:latin typeface="+mn-ea"/>
              </a:rPr>
              <a:t>一、基本情况 </a:t>
            </a:r>
            <a:endParaRPr lang="zh-CN" altLang="en-US" b="1" dirty="0">
              <a:solidFill>
                <a:schemeClr val="tx1"/>
              </a:solidFill>
              <a:latin typeface="+mn-ea"/>
            </a:endParaRPr>
          </a:p>
        </p:txBody>
      </p:sp>
    </p:spTree>
    <p:extLst>
      <p:ext uri="{BB962C8B-B14F-4D97-AF65-F5344CB8AC3E}">
        <p14:creationId xmlns:p14="http://schemas.microsoft.com/office/powerpoint/2010/main" val="33924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35696" y="215900"/>
            <a:ext cx="6851104" cy="547688"/>
          </a:xfrm>
        </p:spPr>
        <p:txBody>
          <a:bodyPr>
            <a:normAutofit/>
          </a:bodyPr>
          <a:lstStyle/>
          <a:p>
            <a:pPr algn="l">
              <a:defRPr/>
            </a:pPr>
            <a:r>
              <a:rPr lang="zh-CN" altLang="en-US" sz="2800" b="1" dirty="0" smtClean="0">
                <a:effectLst>
                  <a:outerShdw blurRad="38100" dist="38100" dir="2700000" algn="tl">
                    <a:srgbClr val="000000">
                      <a:alpha val="43137"/>
                    </a:srgbClr>
                  </a:outerShdw>
                </a:effectLst>
              </a:rPr>
              <a:t>四、选课及变更程序</a:t>
            </a:r>
          </a:p>
        </p:txBody>
      </p:sp>
      <p:sp>
        <p:nvSpPr>
          <p:cNvPr id="58372" name="AutoShape 4"/>
          <p:cNvSpPr>
            <a:spLocks noChangeArrowheads="1"/>
          </p:cNvSpPr>
          <p:nvPr/>
        </p:nvSpPr>
        <p:spPr bwMode="auto">
          <a:xfrm rot="5400000">
            <a:off x="4197350" y="-2728119"/>
            <a:ext cx="571500" cy="8135938"/>
          </a:xfrm>
          <a:prstGeom prst="homePlate">
            <a:avLst>
              <a:gd name="adj" fmla="val 26949"/>
            </a:avLst>
          </a:prstGeom>
          <a:solidFill>
            <a:srgbClr val="87BABF"/>
          </a:solidFill>
          <a:ln w="6350">
            <a:noFill/>
            <a:miter lim="800000"/>
            <a:headEnd/>
            <a:tailEnd/>
          </a:ln>
          <a:effectLst>
            <a:outerShdw dist="35921" dir="2700000" algn="ctr" rotWithShape="0">
              <a:srgbClr val="808080"/>
            </a:outerShdw>
          </a:effectLst>
        </p:spPr>
        <p:txBody>
          <a:bodyPr lIns="0" tIns="0" rIns="0" bIns="0" anchor="ctr">
            <a:spAutoFit/>
          </a:bodyPr>
          <a:lstStyle/>
          <a:p>
            <a:pPr algn="l">
              <a:defRPr/>
            </a:pPr>
            <a:endParaRPr lang="zh-CN" altLang="en-US">
              <a:ea typeface="宋体" pitchFamily="2" charset="-122"/>
            </a:endParaRPr>
          </a:p>
        </p:txBody>
      </p:sp>
      <p:sp>
        <p:nvSpPr>
          <p:cNvPr id="13317" name="Text Box 6"/>
          <p:cNvSpPr txBox="1">
            <a:spLocks noChangeArrowheads="1"/>
          </p:cNvSpPr>
          <p:nvPr/>
        </p:nvSpPr>
        <p:spPr bwMode="auto">
          <a:xfrm>
            <a:off x="1154113" y="1772816"/>
            <a:ext cx="6657975" cy="648072"/>
          </a:xfrm>
          <a:prstGeom prst="rect">
            <a:avLst/>
          </a:prstGeom>
          <a:noFill/>
          <a:ln w="28575">
            <a:solidFill>
              <a:schemeClr val="tx2">
                <a:lumMod val="75000"/>
                <a:lumOff val="25000"/>
              </a:schemeClr>
            </a:solidFill>
            <a:miter lim="800000"/>
            <a:headEnd/>
            <a:tailEnd/>
          </a:ln>
        </p:spPr>
        <p:txBody>
          <a:bodyPr lIns="72000" tIns="36000" rIns="72000" bIns="36000" anchor="ctr"/>
          <a:lstStyle/>
          <a:p>
            <a:pPr indent="355600" algn="l" eaLnBrk="1" hangingPunct="1">
              <a:buFont typeface="Wingdings" pitchFamily="2" charset="2"/>
              <a:buNone/>
              <a:defRPr/>
            </a:pPr>
            <a:r>
              <a:rPr lang="zh-CN" altLang="en-US" b="1" dirty="0">
                <a:ea typeface="楷体_GB2312" pitchFamily="49" charset="-122"/>
              </a:rPr>
              <a:t>在导师指导下，慎重确定所选课程，并特别注明学位课程</a:t>
            </a:r>
          </a:p>
        </p:txBody>
      </p:sp>
      <p:sp>
        <p:nvSpPr>
          <p:cNvPr id="13319" name="Text Box 8"/>
          <p:cNvSpPr txBox="1">
            <a:spLocks noChangeArrowheads="1"/>
          </p:cNvSpPr>
          <p:nvPr/>
        </p:nvSpPr>
        <p:spPr bwMode="auto">
          <a:xfrm>
            <a:off x="1166949" y="2852936"/>
            <a:ext cx="6657975" cy="900113"/>
          </a:xfrm>
          <a:prstGeom prst="rect">
            <a:avLst/>
          </a:prstGeom>
          <a:noFill/>
          <a:ln w="28575">
            <a:solidFill>
              <a:schemeClr val="tx2">
                <a:lumMod val="75000"/>
                <a:lumOff val="25000"/>
              </a:schemeClr>
            </a:solidFill>
            <a:miter lim="800000"/>
            <a:headEnd/>
            <a:tailEnd/>
          </a:ln>
        </p:spPr>
        <p:txBody>
          <a:bodyPr lIns="72000" tIns="36000" rIns="72000" bIns="36000" anchor="ctr"/>
          <a:lstStyle/>
          <a:p>
            <a:pPr indent="355600" algn="l">
              <a:defRPr/>
            </a:pPr>
            <a:r>
              <a:rPr lang="zh-CN" altLang="en-US" b="1" dirty="0">
                <a:ea typeface="楷体_GB2312" pitchFamily="49" charset="-122"/>
              </a:rPr>
              <a:t>登录</a:t>
            </a:r>
            <a:r>
              <a:rPr lang="zh-CN" altLang="en-US" b="1" dirty="0" smtClean="0">
                <a:ea typeface="楷体_GB2312" pitchFamily="49" charset="-122"/>
              </a:rPr>
              <a:t>“</a:t>
            </a:r>
            <a:r>
              <a:rPr lang="zh-CN" altLang="en-US" b="1" dirty="0">
                <a:ea typeface="楷体_GB2312" pitchFamily="49" charset="-122"/>
              </a:rPr>
              <a:t>选课</a:t>
            </a:r>
            <a:r>
              <a:rPr lang="zh-CN" altLang="en-US" b="1" dirty="0" smtClean="0">
                <a:ea typeface="楷体_GB2312" pitchFamily="49" charset="-122"/>
              </a:rPr>
              <a:t>系统”</a:t>
            </a:r>
            <a:r>
              <a:rPr lang="zh-CN" altLang="en-US" b="1" dirty="0">
                <a:ea typeface="楷体_GB2312" pitchFamily="49" charset="-122"/>
              </a:rPr>
              <a:t>于</a:t>
            </a:r>
            <a:r>
              <a:rPr lang="zh-CN" altLang="en-US" b="1" dirty="0" smtClean="0">
                <a:solidFill>
                  <a:srgbClr val="FF0000"/>
                </a:solidFill>
                <a:ea typeface="楷体_GB2312" pitchFamily="49" charset="-122"/>
              </a:rPr>
              <a:t>9月</a:t>
            </a:r>
            <a:r>
              <a:rPr lang="en-US" altLang="zh-CN" b="1" dirty="0" smtClean="0">
                <a:solidFill>
                  <a:srgbClr val="FF0000"/>
                </a:solidFill>
                <a:ea typeface="楷体_GB2312" pitchFamily="49" charset="-122"/>
              </a:rPr>
              <a:t>7</a:t>
            </a:r>
            <a:r>
              <a:rPr lang="zh-CN" altLang="en-US" b="1" dirty="0" smtClean="0">
                <a:solidFill>
                  <a:srgbClr val="FF0000"/>
                </a:solidFill>
                <a:ea typeface="楷体_GB2312" pitchFamily="49" charset="-122"/>
              </a:rPr>
              <a:t>日至9月</a:t>
            </a:r>
            <a:r>
              <a:rPr lang="en-US" altLang="zh-CN" b="1" dirty="0" smtClean="0">
                <a:solidFill>
                  <a:srgbClr val="FF0000"/>
                </a:solidFill>
                <a:ea typeface="楷体_GB2312" pitchFamily="49" charset="-122"/>
              </a:rPr>
              <a:t>24</a:t>
            </a:r>
            <a:r>
              <a:rPr lang="zh-CN" altLang="en-US" b="1" dirty="0" smtClean="0">
                <a:solidFill>
                  <a:srgbClr val="FF0000"/>
                </a:solidFill>
                <a:ea typeface="楷体_GB2312" pitchFamily="49" charset="-122"/>
              </a:rPr>
              <a:t>日</a:t>
            </a:r>
            <a:r>
              <a:rPr lang="zh-CN" altLang="en-US" b="1" dirty="0">
                <a:ea typeface="楷体_GB2312" pitchFamily="49" charset="-122"/>
              </a:rPr>
              <a:t>在线完成网上选课。选课结束后由学院统一打印</a:t>
            </a:r>
            <a:r>
              <a:rPr lang="zh-CN" altLang="en-US" b="1" dirty="0"/>
              <a:t>《</a:t>
            </a:r>
            <a:r>
              <a:rPr lang="zh-CN" altLang="en-US" b="1" dirty="0">
                <a:ea typeface="楷体_GB2312" pitchFamily="49" charset="-122"/>
              </a:rPr>
              <a:t>中国科学院大学研究生选课登记表》</a:t>
            </a:r>
            <a:r>
              <a:rPr lang="zh-CN" altLang="en-US" dirty="0"/>
              <a:t> ，</a:t>
            </a:r>
            <a:r>
              <a:rPr lang="en-US" altLang="zh-CN" b="1" dirty="0">
                <a:solidFill>
                  <a:srgbClr val="FF0000"/>
                </a:solidFill>
                <a:ea typeface="楷体_GB2312" pitchFamily="49" charset="-122"/>
              </a:rPr>
              <a:t>9</a:t>
            </a:r>
            <a:r>
              <a:rPr lang="zh-CN" altLang="en-US" b="1" dirty="0">
                <a:solidFill>
                  <a:srgbClr val="FF0000"/>
                </a:solidFill>
                <a:ea typeface="楷体_GB2312" pitchFamily="49" charset="-122"/>
              </a:rPr>
              <a:t>月？日各班班长到学院</a:t>
            </a:r>
            <a:r>
              <a:rPr lang="zh-CN" altLang="en-US" b="1" dirty="0" smtClean="0">
                <a:solidFill>
                  <a:srgbClr val="FF0000"/>
                </a:solidFill>
                <a:ea typeface="楷体_GB2312" pitchFamily="49" charset="-122"/>
              </a:rPr>
              <a:t>办公室</a:t>
            </a:r>
            <a:r>
              <a:rPr lang="zh-CN" altLang="en-US" b="1" dirty="0" smtClean="0">
                <a:ea typeface="楷体_GB2312" pitchFamily="49" charset="-122"/>
              </a:rPr>
              <a:t>领取</a:t>
            </a:r>
            <a:endParaRPr lang="zh-CN" altLang="en-US" b="1" dirty="0">
              <a:ea typeface="楷体_GB2312" pitchFamily="49" charset="-122"/>
            </a:endParaRPr>
          </a:p>
        </p:txBody>
      </p:sp>
      <p:sp>
        <p:nvSpPr>
          <p:cNvPr id="13321" name="Text Box 10"/>
          <p:cNvSpPr txBox="1">
            <a:spLocks noChangeArrowheads="1"/>
          </p:cNvSpPr>
          <p:nvPr/>
        </p:nvSpPr>
        <p:spPr bwMode="auto">
          <a:xfrm>
            <a:off x="1154113" y="4101830"/>
            <a:ext cx="6621462" cy="900113"/>
          </a:xfrm>
          <a:prstGeom prst="rect">
            <a:avLst/>
          </a:prstGeom>
          <a:noFill/>
          <a:ln w="28575">
            <a:solidFill>
              <a:schemeClr val="tx2">
                <a:lumMod val="75000"/>
                <a:lumOff val="25000"/>
              </a:schemeClr>
            </a:solidFill>
            <a:miter lim="800000"/>
            <a:headEnd/>
            <a:tailEnd/>
          </a:ln>
        </p:spPr>
        <p:txBody>
          <a:bodyPr lIns="72000" tIns="36000" rIns="72000" bIns="36000" anchor="ctr"/>
          <a:lstStyle/>
          <a:p>
            <a:pPr indent="355600" algn="l">
              <a:defRPr/>
            </a:pPr>
            <a:r>
              <a:rPr lang="zh-CN" altLang="en-US" b="1" dirty="0">
                <a:ea typeface="楷体_GB2312" pitchFamily="49" charset="-122"/>
              </a:rPr>
              <a:t>本人复核签字，然后经导师审核签字，培养单位审核盖章</a:t>
            </a:r>
          </a:p>
        </p:txBody>
      </p:sp>
      <p:sp>
        <p:nvSpPr>
          <p:cNvPr id="13323" name="Text Box 12"/>
          <p:cNvSpPr txBox="1">
            <a:spLocks noChangeArrowheads="1"/>
          </p:cNvSpPr>
          <p:nvPr/>
        </p:nvSpPr>
        <p:spPr bwMode="auto">
          <a:xfrm>
            <a:off x="1135856" y="5380038"/>
            <a:ext cx="6657975" cy="900112"/>
          </a:xfrm>
          <a:prstGeom prst="rect">
            <a:avLst/>
          </a:prstGeom>
          <a:noFill/>
          <a:ln w="28575">
            <a:solidFill>
              <a:schemeClr val="tx2">
                <a:lumMod val="75000"/>
                <a:lumOff val="25000"/>
              </a:schemeClr>
            </a:solidFill>
            <a:miter lim="800000"/>
            <a:headEnd/>
            <a:tailEnd/>
          </a:ln>
        </p:spPr>
        <p:txBody>
          <a:bodyPr lIns="72000" tIns="36000" rIns="72000" bIns="36000" anchor="ctr"/>
          <a:lstStyle/>
          <a:p>
            <a:pPr indent="355600" algn="l">
              <a:defRPr/>
            </a:pPr>
            <a:r>
              <a:rPr lang="en-US" altLang="zh-CN" b="1" dirty="0" smtClean="0">
                <a:solidFill>
                  <a:srgbClr val="FF0000"/>
                </a:solidFill>
                <a:ea typeface="楷体_GB2312" pitchFamily="49" charset="-122"/>
              </a:rPr>
              <a:t>9</a:t>
            </a:r>
            <a:r>
              <a:rPr lang="zh-CN" altLang="en-US" b="1" dirty="0" smtClean="0">
                <a:solidFill>
                  <a:srgbClr val="FF0000"/>
                </a:solidFill>
                <a:ea typeface="楷体_GB2312" pitchFamily="49" charset="-122"/>
              </a:rPr>
              <a:t>月？日</a:t>
            </a:r>
            <a:r>
              <a:rPr lang="zh-CN" altLang="en-US" b="1" dirty="0" smtClean="0">
                <a:ea typeface="楷体_GB2312" pitchFamily="49" charset="-122"/>
              </a:rPr>
              <a:t>前</a:t>
            </a:r>
            <a:r>
              <a:rPr lang="zh-CN" altLang="en-US" b="1" dirty="0">
                <a:ea typeface="楷体_GB2312" pitchFamily="49" charset="-122"/>
              </a:rPr>
              <a:t>班长收齐《中国科学院大学研究生选课登记表》后交学院审核汇总</a:t>
            </a:r>
            <a:r>
              <a:rPr lang="zh-CN" altLang="en-US" b="1" dirty="0" smtClean="0">
                <a:ea typeface="楷体_GB2312" pitchFamily="49" charset="-122"/>
              </a:rPr>
              <a:t>，</a:t>
            </a:r>
            <a:r>
              <a:rPr lang="en-US" altLang="zh-CN" b="1" dirty="0" smtClean="0">
                <a:solidFill>
                  <a:srgbClr val="F62C0A"/>
                </a:solidFill>
                <a:ea typeface="楷体_GB2312" pitchFamily="49" charset="-122"/>
              </a:rPr>
              <a:t>10</a:t>
            </a:r>
            <a:r>
              <a:rPr lang="zh-CN" altLang="en-US" b="1" dirty="0" smtClean="0">
                <a:solidFill>
                  <a:srgbClr val="F62C0A"/>
                </a:solidFill>
                <a:ea typeface="楷体_GB2312" pitchFamily="49" charset="-122"/>
              </a:rPr>
              <a:t>月</a:t>
            </a:r>
            <a:r>
              <a:rPr lang="en-US" altLang="zh-CN" b="1" dirty="0" smtClean="0">
                <a:solidFill>
                  <a:srgbClr val="F62C0A"/>
                </a:solidFill>
                <a:ea typeface="楷体_GB2312" pitchFamily="49" charset="-122"/>
              </a:rPr>
              <a:t>11</a:t>
            </a:r>
            <a:r>
              <a:rPr lang="zh-CN" altLang="en-US" b="1" dirty="0" smtClean="0">
                <a:solidFill>
                  <a:srgbClr val="F62C0A"/>
                </a:solidFill>
                <a:ea typeface="楷体_GB2312" pitchFamily="49" charset="-122"/>
              </a:rPr>
              <a:t>日</a:t>
            </a:r>
            <a:r>
              <a:rPr lang="zh-CN" altLang="en-US" b="1" dirty="0" smtClean="0">
                <a:ea typeface="楷体_GB2312" pitchFamily="49" charset="-122"/>
              </a:rPr>
              <a:t>前上报教务部。</a:t>
            </a:r>
            <a:endParaRPr lang="zh-CN" altLang="en-US" b="1" dirty="0">
              <a:ea typeface="楷体_GB2312" pitchFamily="49" charset="-122"/>
            </a:endParaRPr>
          </a:p>
        </p:txBody>
      </p:sp>
      <p:sp>
        <p:nvSpPr>
          <p:cNvPr id="27656" name="Rectangle 17"/>
          <p:cNvSpPr>
            <a:spLocks noChangeArrowheads="1"/>
          </p:cNvSpPr>
          <p:nvPr/>
        </p:nvSpPr>
        <p:spPr bwMode="auto">
          <a:xfrm>
            <a:off x="3898900" y="973138"/>
            <a:ext cx="1536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1" hangingPunct="1"/>
            <a:r>
              <a:rPr lang="zh-CN" altLang="en-US" b="1">
                <a:ea typeface="楷体_GB2312" pitchFamily="49" charset="-122"/>
              </a:rPr>
              <a:t>选课程序</a:t>
            </a:r>
          </a:p>
        </p:txBody>
      </p:sp>
      <p:cxnSp>
        <p:nvCxnSpPr>
          <p:cNvPr id="18" name="肘形连接符 17"/>
          <p:cNvCxnSpPr>
            <a:cxnSpLocks noChangeShapeType="1"/>
            <a:stCxn id="13317" idx="2"/>
            <a:endCxn id="13319" idx="0"/>
          </p:cNvCxnSpPr>
          <p:nvPr/>
        </p:nvCxnSpPr>
        <p:spPr bwMode="auto">
          <a:xfrm>
            <a:off x="4483101" y="2420888"/>
            <a:ext cx="12836" cy="432048"/>
          </a:xfrm>
          <a:prstGeom prst="straightConnector1">
            <a:avLst/>
          </a:prstGeom>
          <a:noFill/>
          <a:ln w="38100" algn="ctr">
            <a:solidFill>
              <a:schemeClr val="tx1"/>
            </a:solidFill>
            <a:round/>
            <a:headEnd/>
            <a:tailEnd type="arrow" w="med" len="med"/>
          </a:ln>
          <a:effectLst>
            <a:outerShdw dist="23000" dir="5400000" rotWithShape="0">
              <a:srgbClr val="000000">
                <a:alpha val="34999"/>
              </a:srgbClr>
            </a:outerShdw>
          </a:effectLst>
        </p:spPr>
      </p:cxnSp>
      <p:cxnSp>
        <p:nvCxnSpPr>
          <p:cNvPr id="2" name="肘形连接符 17"/>
          <p:cNvCxnSpPr>
            <a:cxnSpLocks noChangeShapeType="1"/>
          </p:cNvCxnSpPr>
          <p:nvPr/>
        </p:nvCxnSpPr>
        <p:spPr bwMode="auto">
          <a:xfrm flipH="1">
            <a:off x="4392613" y="3753049"/>
            <a:ext cx="31092" cy="365254"/>
          </a:xfrm>
          <a:prstGeom prst="straightConnector1">
            <a:avLst/>
          </a:prstGeom>
          <a:noFill/>
          <a:ln w="38100" algn="ctr">
            <a:solidFill>
              <a:schemeClr val="tx1"/>
            </a:solidFill>
            <a:round/>
            <a:headEnd/>
            <a:tailEnd type="arrow" w="med" len="med"/>
          </a:ln>
          <a:effectLst>
            <a:outerShdw dist="23000" dir="5400000" rotWithShape="0">
              <a:srgbClr val="000000">
                <a:alpha val="34999"/>
              </a:srgbClr>
            </a:outerShdw>
          </a:effectLst>
        </p:spPr>
      </p:cxnSp>
      <p:cxnSp>
        <p:nvCxnSpPr>
          <p:cNvPr id="3" name="肘形连接符 17"/>
          <p:cNvCxnSpPr>
            <a:cxnSpLocks noChangeShapeType="1"/>
          </p:cNvCxnSpPr>
          <p:nvPr/>
        </p:nvCxnSpPr>
        <p:spPr bwMode="auto">
          <a:xfrm rot="5400000">
            <a:off x="4205288" y="5189268"/>
            <a:ext cx="374650" cy="0"/>
          </a:xfrm>
          <a:prstGeom prst="straightConnector1">
            <a:avLst/>
          </a:prstGeom>
          <a:noFill/>
          <a:ln w="38100" algn="ctr">
            <a:solidFill>
              <a:schemeClr val="tx1"/>
            </a:solidFill>
            <a:round/>
            <a:headEnd/>
            <a:tailEnd type="arrow" w="med" len="med"/>
          </a:ln>
          <a:effectLst>
            <a:outerShdw dist="23000" dir="5400000" rotWithShape="0">
              <a:srgbClr val="000000">
                <a:alpha val="34999"/>
              </a:srgbClr>
            </a:outerShdw>
          </a:effectLst>
        </p:spPr>
      </p:cxnSp>
      <p:pic>
        <p:nvPicPr>
          <p:cNvPr id="12"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13488"/>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408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6013" y="215900"/>
            <a:ext cx="6624637" cy="547688"/>
          </a:xfrm>
        </p:spPr>
        <p:txBody>
          <a:bodyPr rtlCol="0">
            <a:normAutofit/>
          </a:bodyPr>
          <a:lstStyle/>
          <a:p>
            <a:pPr algn="l" eaLnBrk="1" fontAlgn="auto" hangingPunct="1">
              <a:spcAft>
                <a:spcPts val="0"/>
              </a:spcAft>
              <a:defRPr/>
            </a:pPr>
            <a:r>
              <a:rPr lang="zh-CN" altLang="en-US" sz="2800" b="1" dirty="0" smtClean="0">
                <a:effectLst>
                  <a:outerShdw blurRad="38100" dist="38100" dir="2700000" algn="tl">
                    <a:srgbClr val="000000">
                      <a:alpha val="43137"/>
                    </a:srgbClr>
                  </a:outerShdw>
                </a:effectLst>
              </a:rPr>
              <a:t>四、选课及变更程序</a:t>
            </a:r>
          </a:p>
        </p:txBody>
      </p:sp>
      <p:sp>
        <p:nvSpPr>
          <p:cNvPr id="59396" name="AutoShape 4"/>
          <p:cNvSpPr>
            <a:spLocks noChangeArrowheads="1"/>
          </p:cNvSpPr>
          <p:nvPr/>
        </p:nvSpPr>
        <p:spPr bwMode="auto">
          <a:xfrm rot="5400000">
            <a:off x="4448969" y="-2926556"/>
            <a:ext cx="317500" cy="8208962"/>
          </a:xfrm>
          <a:prstGeom prst="homePlate">
            <a:avLst>
              <a:gd name="adj" fmla="val 26949"/>
            </a:avLst>
          </a:prstGeom>
          <a:solidFill>
            <a:srgbClr val="87BABF"/>
          </a:solidFill>
          <a:ln w="6350">
            <a:noFill/>
            <a:miter lim="800000"/>
            <a:headEnd/>
            <a:tailEnd/>
          </a:ln>
          <a:effectLst>
            <a:outerShdw dist="35921" dir="2700000" algn="ctr" rotWithShape="0">
              <a:srgbClr val="808080"/>
            </a:outerShdw>
          </a:effectLst>
        </p:spPr>
        <p:txBody>
          <a:bodyPr rot="10800000" vert="eaVert" lIns="0" tIns="0" rIns="0" bIns="0" anchor="ctr">
            <a:spAutoFit/>
          </a:bodyPr>
          <a:lstStyle/>
          <a:p>
            <a:pPr fontAlgn="auto">
              <a:spcBef>
                <a:spcPts val="0"/>
              </a:spcBef>
              <a:spcAft>
                <a:spcPts val="0"/>
              </a:spcAft>
              <a:defRPr/>
            </a:pPr>
            <a:endParaRPr lang="zh-CN" altLang="en-US">
              <a:latin typeface="+mn-lt"/>
            </a:endParaRPr>
          </a:p>
        </p:txBody>
      </p:sp>
      <p:sp>
        <p:nvSpPr>
          <p:cNvPr id="22532" name="Text Box 5"/>
          <p:cNvSpPr txBox="1">
            <a:spLocks noChangeArrowheads="1"/>
          </p:cNvSpPr>
          <p:nvPr/>
        </p:nvSpPr>
        <p:spPr bwMode="auto">
          <a:xfrm>
            <a:off x="3419475" y="1052513"/>
            <a:ext cx="2305050" cy="274637"/>
          </a:xfrm>
          <a:prstGeom prst="rect">
            <a:avLst/>
          </a:prstGeom>
          <a:noFill/>
          <a:ln w="9525">
            <a:noFill/>
            <a:miter lim="800000"/>
            <a:headEnd/>
            <a:tailEnd/>
          </a:ln>
        </p:spPr>
        <p:txBody>
          <a:bodyPr lIns="0" tIns="0" rIns="0" bIns="0" anchor="ctr">
            <a:spAutoFit/>
          </a:bodyPr>
          <a:lstStyle/>
          <a:p>
            <a:r>
              <a:rPr lang="zh-CN" altLang="en-US" b="1">
                <a:ea typeface="楷体_GB2312"/>
                <a:cs typeface="楷体_GB2312"/>
              </a:rPr>
              <a:t>增、退选课程序</a:t>
            </a:r>
          </a:p>
        </p:txBody>
      </p:sp>
      <p:sp>
        <p:nvSpPr>
          <p:cNvPr id="28677" name="AutoShape 6"/>
          <p:cNvSpPr>
            <a:spLocks noChangeArrowheads="1"/>
          </p:cNvSpPr>
          <p:nvPr/>
        </p:nvSpPr>
        <p:spPr bwMode="auto">
          <a:xfrm>
            <a:off x="500034" y="1428736"/>
            <a:ext cx="8001056" cy="1009644"/>
          </a:xfrm>
          <a:prstGeom prst="homePlate">
            <a:avLst>
              <a:gd name="adj" fmla="val 19697"/>
            </a:avLst>
          </a:prstGeom>
          <a:ln>
            <a:headEnd/>
            <a:tailEnd/>
          </a:ln>
        </p:spPr>
        <p:style>
          <a:lnRef idx="2">
            <a:schemeClr val="dk1"/>
          </a:lnRef>
          <a:fillRef idx="1">
            <a:schemeClr val="lt1"/>
          </a:fillRef>
          <a:effectRef idx="0">
            <a:schemeClr val="dk1"/>
          </a:effectRef>
          <a:fontRef idx="minor">
            <a:schemeClr val="dk1"/>
          </a:fontRef>
        </p:style>
        <p:txBody>
          <a:bodyPr wrap="none" lIns="72000" tIns="0" rIns="0" bIns="0" anchor="ctr"/>
          <a:lstStyle/>
          <a:p>
            <a:pPr fontAlgn="auto">
              <a:spcBef>
                <a:spcPts val="0"/>
              </a:spcBef>
              <a:spcAft>
                <a:spcPts val="0"/>
              </a:spcAft>
              <a:defRPr/>
            </a:pPr>
            <a:endParaRPr lang="zh-CN" altLang="en-US"/>
          </a:p>
        </p:txBody>
      </p:sp>
      <p:sp>
        <p:nvSpPr>
          <p:cNvPr id="22534" name="Text Box 7"/>
          <p:cNvSpPr txBox="1">
            <a:spLocks noChangeArrowheads="1"/>
          </p:cNvSpPr>
          <p:nvPr/>
        </p:nvSpPr>
        <p:spPr bwMode="auto">
          <a:xfrm>
            <a:off x="928662" y="1571612"/>
            <a:ext cx="7429552" cy="830997"/>
          </a:xfrm>
          <a:prstGeom prst="rect">
            <a:avLst/>
          </a:prstGeom>
          <a:noFill/>
          <a:ln w="9525">
            <a:noFill/>
            <a:miter lim="800000"/>
            <a:headEnd/>
            <a:tailEnd/>
          </a:ln>
        </p:spPr>
        <p:txBody>
          <a:bodyPr wrap="square" lIns="0" tIns="0" rIns="0" bIns="0" anchor="ctr">
            <a:spAutoFit/>
          </a:bodyPr>
          <a:lstStyle/>
          <a:p>
            <a:pPr>
              <a:buFont typeface="Wingdings" pitchFamily="2" charset="2"/>
              <a:buNone/>
            </a:pPr>
            <a:r>
              <a:rPr lang="zh-CN" altLang="en-US" b="1" dirty="0">
                <a:ea typeface="楷体_GB2312"/>
                <a:cs typeface="楷体_GB2312"/>
              </a:rPr>
              <a:t>网络选课封网后，如有增选、退选课程，须由本人向教务部填报《中国科学院大学选课变更申请表》（</a:t>
            </a:r>
            <a:r>
              <a:rPr lang="zh-CN" altLang="en-US" b="1" dirty="0">
                <a:solidFill>
                  <a:srgbClr val="FF0000"/>
                </a:solidFill>
                <a:ea typeface="楷体_GB2312"/>
                <a:cs typeface="楷体_GB2312"/>
              </a:rPr>
              <a:t>申请表需要导师签字、培养单位研究生主管部门审核盖章，报所属学院审核。审核同意后，教务部方予以办理。</a:t>
            </a:r>
            <a:r>
              <a:rPr lang="zh-CN" altLang="en-US" b="1" dirty="0">
                <a:ea typeface="楷体_GB2312"/>
                <a:cs typeface="楷体_GB2312"/>
              </a:rPr>
              <a:t>）</a:t>
            </a:r>
          </a:p>
        </p:txBody>
      </p:sp>
      <p:sp>
        <p:nvSpPr>
          <p:cNvPr id="28679" name="AutoShape 8"/>
          <p:cNvSpPr>
            <a:spLocks noChangeArrowheads="1"/>
          </p:cNvSpPr>
          <p:nvPr/>
        </p:nvSpPr>
        <p:spPr bwMode="auto">
          <a:xfrm>
            <a:off x="500034" y="2643182"/>
            <a:ext cx="8001056" cy="642938"/>
          </a:xfrm>
          <a:prstGeom prst="homePlate">
            <a:avLst>
              <a:gd name="adj" fmla="val 24698"/>
            </a:avLst>
          </a:prstGeom>
          <a:ln>
            <a:headEnd/>
            <a:tailEnd/>
          </a:ln>
        </p:spPr>
        <p:style>
          <a:lnRef idx="2">
            <a:schemeClr val="dk1"/>
          </a:lnRef>
          <a:fillRef idx="1">
            <a:schemeClr val="lt1"/>
          </a:fillRef>
          <a:effectRef idx="0">
            <a:schemeClr val="dk1"/>
          </a:effectRef>
          <a:fontRef idx="minor">
            <a:schemeClr val="dk1"/>
          </a:fontRef>
        </p:style>
        <p:txBody>
          <a:bodyPr wrap="none" lIns="72000" tIns="0" rIns="0" bIns="0" anchor="ctr"/>
          <a:lstStyle/>
          <a:p>
            <a:pPr fontAlgn="auto">
              <a:spcBef>
                <a:spcPts val="0"/>
              </a:spcBef>
              <a:spcAft>
                <a:spcPts val="0"/>
              </a:spcAft>
              <a:defRPr/>
            </a:pPr>
            <a:endParaRPr lang="zh-CN" altLang="en-US"/>
          </a:p>
        </p:txBody>
      </p:sp>
      <p:sp>
        <p:nvSpPr>
          <p:cNvPr id="22536" name="Text Box 9"/>
          <p:cNvSpPr txBox="1">
            <a:spLocks noChangeArrowheads="1"/>
          </p:cNvSpPr>
          <p:nvPr/>
        </p:nvSpPr>
        <p:spPr bwMode="auto">
          <a:xfrm>
            <a:off x="928662" y="2714620"/>
            <a:ext cx="7127875" cy="554037"/>
          </a:xfrm>
          <a:prstGeom prst="rect">
            <a:avLst/>
          </a:prstGeom>
          <a:noFill/>
          <a:ln w="9525">
            <a:noFill/>
            <a:miter lim="800000"/>
            <a:headEnd/>
            <a:tailEnd/>
          </a:ln>
        </p:spPr>
        <p:txBody>
          <a:bodyPr lIns="0" tIns="0" rIns="0" bIns="0" anchor="ctr">
            <a:spAutoFit/>
          </a:bodyPr>
          <a:lstStyle/>
          <a:p>
            <a:r>
              <a:rPr lang="zh-CN" altLang="en-US" b="1" dirty="0">
                <a:ea typeface="楷体_GB2312"/>
                <a:cs typeface="楷体_GB2312"/>
              </a:rPr>
              <a:t>增选课程在网络选课结束后两周内或该课程开课两周内完成，</a:t>
            </a:r>
            <a:r>
              <a:rPr lang="zh-CN" altLang="en-US" b="1" dirty="0">
                <a:solidFill>
                  <a:srgbClr val="FF0000"/>
                </a:solidFill>
                <a:ea typeface="楷体_GB2312"/>
                <a:cs typeface="楷体_GB2312"/>
              </a:rPr>
              <a:t>过时一律不能增选。</a:t>
            </a:r>
          </a:p>
        </p:txBody>
      </p:sp>
      <p:sp>
        <p:nvSpPr>
          <p:cNvPr id="28681" name="AutoShape 10"/>
          <p:cNvSpPr>
            <a:spLocks noChangeArrowheads="1"/>
          </p:cNvSpPr>
          <p:nvPr/>
        </p:nvSpPr>
        <p:spPr bwMode="auto">
          <a:xfrm>
            <a:off x="500034" y="3571877"/>
            <a:ext cx="8001056" cy="642942"/>
          </a:xfrm>
          <a:prstGeom prst="homePlate">
            <a:avLst>
              <a:gd name="adj" fmla="val 24698"/>
            </a:avLst>
          </a:prstGeom>
          <a:ln>
            <a:headEnd/>
            <a:tailEnd/>
          </a:ln>
        </p:spPr>
        <p:style>
          <a:lnRef idx="2">
            <a:schemeClr val="dk1"/>
          </a:lnRef>
          <a:fillRef idx="1">
            <a:schemeClr val="lt1"/>
          </a:fillRef>
          <a:effectRef idx="0">
            <a:schemeClr val="dk1"/>
          </a:effectRef>
          <a:fontRef idx="minor">
            <a:schemeClr val="dk1"/>
          </a:fontRef>
        </p:style>
        <p:txBody>
          <a:bodyPr wrap="none" lIns="72000" tIns="0" rIns="0" bIns="0" anchor="ctr"/>
          <a:lstStyle/>
          <a:p>
            <a:pPr fontAlgn="auto">
              <a:spcBef>
                <a:spcPts val="0"/>
              </a:spcBef>
              <a:spcAft>
                <a:spcPts val="0"/>
              </a:spcAft>
              <a:defRPr/>
            </a:pPr>
            <a:endParaRPr lang="zh-CN" altLang="en-US"/>
          </a:p>
        </p:txBody>
      </p:sp>
      <p:sp>
        <p:nvSpPr>
          <p:cNvPr id="22538" name="Text Box 11"/>
          <p:cNvSpPr txBox="1">
            <a:spLocks noChangeArrowheads="1"/>
          </p:cNvSpPr>
          <p:nvPr/>
        </p:nvSpPr>
        <p:spPr bwMode="auto">
          <a:xfrm>
            <a:off x="928662" y="3786190"/>
            <a:ext cx="7056437" cy="276225"/>
          </a:xfrm>
          <a:prstGeom prst="rect">
            <a:avLst/>
          </a:prstGeom>
          <a:noFill/>
          <a:ln w="9525">
            <a:noFill/>
            <a:miter lim="800000"/>
            <a:headEnd/>
            <a:tailEnd/>
          </a:ln>
        </p:spPr>
        <p:txBody>
          <a:bodyPr lIns="0" tIns="0" rIns="0" bIns="0" anchor="ctr">
            <a:spAutoFit/>
          </a:bodyPr>
          <a:lstStyle/>
          <a:p>
            <a:r>
              <a:rPr lang="zh-CN" altLang="en-US" b="1" dirty="0">
                <a:ea typeface="楷体_GB2312"/>
                <a:cs typeface="楷体_GB2312"/>
              </a:rPr>
              <a:t>退课应在该课程学时完成一半前完成</a:t>
            </a:r>
            <a:r>
              <a:rPr lang="zh-CN" altLang="en-US" b="1" dirty="0"/>
              <a:t>，</a:t>
            </a:r>
            <a:r>
              <a:rPr lang="zh-CN" altLang="en-US" b="1" dirty="0">
                <a:solidFill>
                  <a:srgbClr val="FF0000"/>
                </a:solidFill>
                <a:ea typeface="楷体_GB2312"/>
                <a:cs typeface="楷体_GB2312"/>
              </a:rPr>
              <a:t>学时过半一律不能退课 。</a:t>
            </a:r>
            <a:endParaRPr lang="zh-CN" altLang="en-US" b="1" dirty="0">
              <a:ea typeface="楷体_GB2312"/>
              <a:cs typeface="楷体_GB2312"/>
            </a:endParaRPr>
          </a:p>
        </p:txBody>
      </p:sp>
      <p:sp>
        <p:nvSpPr>
          <p:cNvPr id="22539" name="Rectangle 12"/>
          <p:cNvSpPr>
            <a:spLocks noChangeArrowheads="1"/>
          </p:cNvSpPr>
          <p:nvPr/>
        </p:nvSpPr>
        <p:spPr bwMode="auto">
          <a:xfrm>
            <a:off x="571472" y="1714488"/>
            <a:ext cx="298450" cy="490538"/>
          </a:xfrm>
          <a:prstGeom prst="rect">
            <a:avLst/>
          </a:prstGeom>
          <a:solidFill>
            <a:srgbClr val="B8E0BC"/>
          </a:solidFill>
          <a:ln w="9525">
            <a:noFill/>
            <a:miter lim="800000"/>
            <a:headEnd/>
            <a:tailEnd/>
          </a:ln>
        </p:spPr>
        <p:txBody>
          <a:bodyPr lIns="0" tIns="0" rIns="0" bIns="0" anchor="ctr" anchorCtr="1"/>
          <a:lstStyle/>
          <a:p>
            <a:r>
              <a:rPr kumimoji="1" lang="zh-CN" altLang="en-US" sz="1600" b="1" dirty="0">
                <a:solidFill>
                  <a:srgbClr val="000099"/>
                </a:solidFill>
                <a:latin typeface="Calibri" pitchFamily="34" charset="0"/>
                <a:ea typeface="Arial Unicode MS" pitchFamily="34" charset="-122"/>
                <a:cs typeface="Arial Unicode MS" pitchFamily="34" charset="-122"/>
              </a:rPr>
              <a:t>１</a:t>
            </a:r>
          </a:p>
        </p:txBody>
      </p:sp>
      <p:sp>
        <p:nvSpPr>
          <p:cNvPr id="22540" name="Rectangle 13"/>
          <p:cNvSpPr>
            <a:spLocks noChangeArrowheads="1"/>
          </p:cNvSpPr>
          <p:nvPr/>
        </p:nvSpPr>
        <p:spPr bwMode="auto">
          <a:xfrm>
            <a:off x="571472" y="2714620"/>
            <a:ext cx="298450" cy="490537"/>
          </a:xfrm>
          <a:prstGeom prst="rect">
            <a:avLst/>
          </a:prstGeom>
          <a:solidFill>
            <a:srgbClr val="B8E0BC"/>
          </a:solidFill>
          <a:ln w="9525">
            <a:noFill/>
            <a:miter lim="800000"/>
            <a:headEnd/>
            <a:tailEnd/>
          </a:ln>
        </p:spPr>
        <p:txBody>
          <a:bodyPr lIns="0" tIns="0" rIns="0" bIns="0" anchor="ctr" anchorCtr="1"/>
          <a:lstStyle/>
          <a:p>
            <a:r>
              <a:rPr kumimoji="1" lang="zh-CN" altLang="en-US" sz="1600" b="1">
                <a:solidFill>
                  <a:srgbClr val="000099"/>
                </a:solidFill>
                <a:latin typeface="Calibri" pitchFamily="34" charset="0"/>
                <a:ea typeface="Arial Unicode MS" pitchFamily="34" charset="-122"/>
                <a:cs typeface="Arial Unicode MS" pitchFamily="34" charset="-122"/>
              </a:rPr>
              <a:t>２</a:t>
            </a:r>
          </a:p>
        </p:txBody>
      </p:sp>
      <p:sp>
        <p:nvSpPr>
          <p:cNvPr id="22541" name="Rectangle 14"/>
          <p:cNvSpPr>
            <a:spLocks noChangeArrowheads="1"/>
          </p:cNvSpPr>
          <p:nvPr/>
        </p:nvSpPr>
        <p:spPr bwMode="auto">
          <a:xfrm>
            <a:off x="571472" y="3643314"/>
            <a:ext cx="298450" cy="490538"/>
          </a:xfrm>
          <a:prstGeom prst="rect">
            <a:avLst/>
          </a:prstGeom>
          <a:solidFill>
            <a:srgbClr val="B8E0BC"/>
          </a:solidFill>
          <a:ln w="9525">
            <a:noFill/>
            <a:miter lim="800000"/>
            <a:headEnd/>
            <a:tailEnd/>
          </a:ln>
        </p:spPr>
        <p:txBody>
          <a:bodyPr lIns="0" tIns="0" rIns="0" bIns="0" anchor="ctr" anchorCtr="1"/>
          <a:lstStyle/>
          <a:p>
            <a:r>
              <a:rPr kumimoji="1" lang="zh-CN" altLang="en-US" sz="1600" b="1" dirty="0">
                <a:solidFill>
                  <a:srgbClr val="000099"/>
                </a:solidFill>
                <a:latin typeface="Calibri" pitchFamily="34" charset="0"/>
                <a:ea typeface="Arial Unicode MS" pitchFamily="34" charset="-122"/>
                <a:cs typeface="Arial Unicode MS" pitchFamily="34" charset="-122"/>
              </a:rPr>
              <a:t>３</a:t>
            </a:r>
          </a:p>
        </p:txBody>
      </p:sp>
      <p:pic>
        <p:nvPicPr>
          <p:cNvPr id="22542" name="Picture 2" descr="1--科学院徽章"/>
          <p:cNvPicPr>
            <a:picLocks noChangeAspect="1" noChangeArrowheads="1"/>
          </p:cNvPicPr>
          <p:nvPr/>
        </p:nvPicPr>
        <p:blipFill>
          <a:blip r:embed="rId2" cstate="print"/>
          <a:srcRect/>
          <a:stretch>
            <a:fillRect/>
          </a:stretch>
        </p:blipFill>
        <p:spPr bwMode="auto">
          <a:xfrm>
            <a:off x="0" y="4763"/>
            <a:ext cx="1187450" cy="1025525"/>
          </a:xfrm>
          <a:prstGeom prst="rect">
            <a:avLst/>
          </a:prstGeom>
          <a:noFill/>
          <a:ln w="9525">
            <a:noFill/>
            <a:miter lim="800000"/>
            <a:headEnd/>
            <a:tailEnd/>
          </a:ln>
        </p:spPr>
      </p:pic>
      <p:pic>
        <p:nvPicPr>
          <p:cNvPr id="22543" name="图片 1" descr="说明: http://www.ucas.ac.cn/images/b-logo.gif"/>
          <p:cNvPicPr>
            <a:picLocks noChangeAspect="1" noChangeArrowheads="1"/>
          </p:cNvPicPr>
          <p:nvPr/>
        </p:nvPicPr>
        <p:blipFill>
          <a:blip r:embed="rId3" cstate="print"/>
          <a:srcRect/>
          <a:stretch>
            <a:fillRect/>
          </a:stretch>
        </p:blipFill>
        <p:spPr bwMode="auto">
          <a:xfrm>
            <a:off x="7851775" y="6313488"/>
            <a:ext cx="1296988" cy="549275"/>
          </a:xfrm>
          <a:prstGeom prst="rect">
            <a:avLst/>
          </a:prstGeom>
          <a:noFill/>
          <a:ln w="9525">
            <a:noFill/>
            <a:miter lim="800000"/>
            <a:headEnd/>
            <a:tailEnd/>
          </a:ln>
        </p:spPr>
      </p:pic>
      <p:sp>
        <p:nvSpPr>
          <p:cNvPr id="16" name="AutoShape 10"/>
          <p:cNvSpPr>
            <a:spLocks noChangeArrowheads="1"/>
          </p:cNvSpPr>
          <p:nvPr/>
        </p:nvSpPr>
        <p:spPr bwMode="auto">
          <a:xfrm>
            <a:off x="500034" y="4429132"/>
            <a:ext cx="8001056" cy="785818"/>
          </a:xfrm>
          <a:prstGeom prst="homePlate">
            <a:avLst>
              <a:gd name="adj" fmla="val 24698"/>
            </a:avLst>
          </a:prstGeom>
          <a:ln>
            <a:headEnd/>
            <a:tailEnd/>
          </a:ln>
        </p:spPr>
        <p:style>
          <a:lnRef idx="2">
            <a:schemeClr val="dk1"/>
          </a:lnRef>
          <a:fillRef idx="1">
            <a:schemeClr val="lt1"/>
          </a:fillRef>
          <a:effectRef idx="0">
            <a:schemeClr val="dk1"/>
          </a:effectRef>
          <a:fontRef idx="minor">
            <a:schemeClr val="dk1"/>
          </a:fontRef>
        </p:style>
        <p:txBody>
          <a:bodyPr wrap="none" lIns="72000" tIns="0" rIns="0" bIns="0" anchor="ctr"/>
          <a:lstStyle/>
          <a:p>
            <a:pPr fontAlgn="auto">
              <a:spcBef>
                <a:spcPts val="0"/>
              </a:spcBef>
              <a:spcAft>
                <a:spcPts val="0"/>
              </a:spcAft>
              <a:defRPr/>
            </a:pPr>
            <a:endParaRPr lang="zh-CN" altLang="en-US" dirty="0"/>
          </a:p>
        </p:txBody>
      </p:sp>
      <p:sp>
        <p:nvSpPr>
          <p:cNvPr id="22545" name="Rectangle 13"/>
          <p:cNvSpPr>
            <a:spLocks noChangeArrowheads="1"/>
          </p:cNvSpPr>
          <p:nvPr/>
        </p:nvSpPr>
        <p:spPr bwMode="auto">
          <a:xfrm>
            <a:off x="571472" y="4572008"/>
            <a:ext cx="298450" cy="490537"/>
          </a:xfrm>
          <a:prstGeom prst="rect">
            <a:avLst/>
          </a:prstGeom>
          <a:solidFill>
            <a:srgbClr val="B8E0BC"/>
          </a:solidFill>
          <a:ln w="9525">
            <a:noFill/>
            <a:miter lim="800000"/>
            <a:headEnd/>
            <a:tailEnd/>
          </a:ln>
        </p:spPr>
        <p:txBody>
          <a:bodyPr lIns="0" tIns="0" rIns="0" bIns="0" anchor="ctr" anchorCtr="1"/>
          <a:lstStyle/>
          <a:p>
            <a:r>
              <a:rPr kumimoji="1" lang="en-US" altLang="zh-CN" sz="1600" b="1" dirty="0">
                <a:solidFill>
                  <a:srgbClr val="000099"/>
                </a:solidFill>
                <a:latin typeface="Calibri" pitchFamily="34" charset="0"/>
                <a:ea typeface="Arial Unicode MS" pitchFamily="34" charset="-122"/>
                <a:cs typeface="Arial Unicode MS" pitchFamily="34" charset="-122"/>
              </a:rPr>
              <a:t>4</a:t>
            </a:r>
            <a:endParaRPr kumimoji="1" lang="zh-CN" altLang="en-US" sz="1600" b="1" dirty="0">
              <a:solidFill>
                <a:srgbClr val="000099"/>
              </a:solidFill>
              <a:latin typeface="Calibri" pitchFamily="34" charset="0"/>
              <a:ea typeface="Arial Unicode MS" pitchFamily="34" charset="-122"/>
              <a:cs typeface="Arial Unicode MS" pitchFamily="34" charset="-122"/>
            </a:endParaRPr>
          </a:p>
        </p:txBody>
      </p:sp>
      <p:sp>
        <p:nvSpPr>
          <p:cNvPr id="22546" name="Text Box 11"/>
          <p:cNvSpPr txBox="1">
            <a:spLocks noChangeArrowheads="1"/>
          </p:cNvSpPr>
          <p:nvPr/>
        </p:nvSpPr>
        <p:spPr bwMode="auto">
          <a:xfrm>
            <a:off x="928662" y="4572008"/>
            <a:ext cx="7500990" cy="553998"/>
          </a:xfrm>
          <a:prstGeom prst="rect">
            <a:avLst/>
          </a:prstGeom>
          <a:noFill/>
          <a:ln w="9525">
            <a:noFill/>
            <a:miter lim="800000"/>
            <a:headEnd/>
            <a:tailEnd/>
          </a:ln>
        </p:spPr>
        <p:txBody>
          <a:bodyPr wrap="square" lIns="0" tIns="0" rIns="0" bIns="0" anchor="ctr">
            <a:spAutoFit/>
          </a:bodyPr>
          <a:lstStyle/>
          <a:p>
            <a:r>
              <a:rPr lang="zh-CN" altLang="en-US" b="1" dirty="0" smtClean="0">
                <a:ea typeface="楷体_GB2312"/>
                <a:cs typeface="楷体_GB2312"/>
              </a:rPr>
              <a:t>课程学位课与非学位课属性变更应在课程考核前完成，</a:t>
            </a:r>
            <a:r>
              <a:rPr lang="zh-CN" altLang="en-US" b="1" dirty="0" smtClean="0">
                <a:solidFill>
                  <a:srgbClr val="FF0000"/>
                </a:solidFill>
                <a:ea typeface="楷体_GB2312"/>
                <a:cs typeface="楷体_GB2312"/>
              </a:rPr>
              <a:t>课程考核之后一律</a:t>
            </a:r>
            <a:endParaRPr lang="en-US" altLang="zh-CN" b="1" dirty="0" smtClean="0">
              <a:solidFill>
                <a:srgbClr val="FF0000"/>
              </a:solidFill>
              <a:ea typeface="楷体_GB2312"/>
              <a:cs typeface="楷体_GB2312"/>
            </a:endParaRPr>
          </a:p>
          <a:p>
            <a:r>
              <a:rPr lang="zh-CN" altLang="en-US" b="1" dirty="0" smtClean="0">
                <a:solidFill>
                  <a:srgbClr val="FF0000"/>
                </a:solidFill>
                <a:ea typeface="楷体_GB2312"/>
                <a:cs typeface="楷体_GB2312"/>
              </a:rPr>
              <a:t>不能变更。</a:t>
            </a:r>
            <a:endParaRPr lang="zh-CN" altLang="en-US" b="1" dirty="0">
              <a:solidFill>
                <a:srgbClr val="FF0000"/>
              </a:solidFill>
              <a:ea typeface="楷体_GB2312"/>
              <a:cs typeface="楷体_GB2312"/>
            </a:endParaRPr>
          </a:p>
        </p:txBody>
      </p:sp>
      <p:sp>
        <p:nvSpPr>
          <p:cNvPr id="19" name="AutoShape 10"/>
          <p:cNvSpPr>
            <a:spLocks noChangeArrowheads="1"/>
          </p:cNvSpPr>
          <p:nvPr/>
        </p:nvSpPr>
        <p:spPr bwMode="auto">
          <a:xfrm>
            <a:off x="500034" y="5429264"/>
            <a:ext cx="8001056" cy="785818"/>
          </a:xfrm>
          <a:prstGeom prst="homePlate">
            <a:avLst>
              <a:gd name="adj" fmla="val 24698"/>
            </a:avLst>
          </a:prstGeom>
          <a:ln>
            <a:headEnd/>
            <a:tailEnd/>
          </a:ln>
        </p:spPr>
        <p:style>
          <a:lnRef idx="2">
            <a:schemeClr val="dk1"/>
          </a:lnRef>
          <a:fillRef idx="1">
            <a:schemeClr val="lt1"/>
          </a:fillRef>
          <a:effectRef idx="0">
            <a:schemeClr val="dk1"/>
          </a:effectRef>
          <a:fontRef idx="minor">
            <a:schemeClr val="dk1"/>
          </a:fontRef>
        </p:style>
        <p:txBody>
          <a:bodyPr wrap="none" lIns="72000" tIns="0" rIns="0" bIns="0" anchor="ctr"/>
          <a:lstStyle/>
          <a:p>
            <a:pPr fontAlgn="auto">
              <a:spcBef>
                <a:spcPts val="0"/>
              </a:spcBef>
              <a:spcAft>
                <a:spcPts val="0"/>
              </a:spcAft>
              <a:defRPr/>
            </a:pPr>
            <a:endParaRPr lang="zh-CN" altLang="en-US" dirty="0"/>
          </a:p>
        </p:txBody>
      </p:sp>
      <p:sp>
        <p:nvSpPr>
          <p:cNvPr id="20" name="Rectangle 13"/>
          <p:cNvSpPr>
            <a:spLocks noChangeArrowheads="1"/>
          </p:cNvSpPr>
          <p:nvPr/>
        </p:nvSpPr>
        <p:spPr bwMode="auto">
          <a:xfrm>
            <a:off x="571472" y="5572140"/>
            <a:ext cx="298450" cy="490537"/>
          </a:xfrm>
          <a:prstGeom prst="rect">
            <a:avLst/>
          </a:prstGeom>
          <a:solidFill>
            <a:srgbClr val="B8E0BC"/>
          </a:solidFill>
          <a:ln w="9525">
            <a:noFill/>
            <a:miter lim="800000"/>
            <a:headEnd/>
            <a:tailEnd/>
          </a:ln>
        </p:spPr>
        <p:txBody>
          <a:bodyPr lIns="0" tIns="0" rIns="0" bIns="0" anchor="ctr" anchorCtr="1"/>
          <a:lstStyle/>
          <a:p>
            <a:r>
              <a:rPr kumimoji="1" lang="en-US" altLang="zh-CN" sz="1600" b="1" dirty="0" smtClean="0">
                <a:solidFill>
                  <a:srgbClr val="000099"/>
                </a:solidFill>
                <a:latin typeface="Calibri" pitchFamily="34" charset="0"/>
                <a:ea typeface="Arial Unicode MS" pitchFamily="34" charset="-122"/>
                <a:cs typeface="Arial Unicode MS" pitchFamily="34" charset="-122"/>
              </a:rPr>
              <a:t>5</a:t>
            </a:r>
            <a:endParaRPr kumimoji="1" lang="zh-CN" altLang="en-US" sz="1600" b="1" dirty="0">
              <a:solidFill>
                <a:srgbClr val="000099"/>
              </a:solidFill>
              <a:latin typeface="Calibri" pitchFamily="34" charset="0"/>
              <a:ea typeface="Arial Unicode MS" pitchFamily="34" charset="-122"/>
              <a:cs typeface="Arial Unicode MS" pitchFamily="34" charset="-122"/>
            </a:endParaRPr>
          </a:p>
        </p:txBody>
      </p:sp>
      <p:sp>
        <p:nvSpPr>
          <p:cNvPr id="21" name="Text Box 11"/>
          <p:cNvSpPr txBox="1">
            <a:spLocks noChangeArrowheads="1"/>
          </p:cNvSpPr>
          <p:nvPr/>
        </p:nvSpPr>
        <p:spPr bwMode="auto">
          <a:xfrm>
            <a:off x="928662" y="5500702"/>
            <a:ext cx="7572428" cy="553998"/>
          </a:xfrm>
          <a:prstGeom prst="rect">
            <a:avLst/>
          </a:prstGeom>
          <a:noFill/>
          <a:ln w="9525">
            <a:noFill/>
            <a:miter lim="800000"/>
            <a:headEnd/>
            <a:tailEnd/>
          </a:ln>
        </p:spPr>
        <p:txBody>
          <a:bodyPr wrap="square" lIns="0" tIns="0" rIns="0" bIns="0" anchor="ctr">
            <a:spAutoFit/>
          </a:bodyPr>
          <a:lstStyle/>
          <a:p>
            <a:r>
              <a:rPr lang="zh-CN" altLang="en-US" b="1" smtClean="0">
                <a:ea typeface="楷体_GB2312"/>
                <a:cs typeface="楷体_GB2312"/>
              </a:rPr>
              <a:t>因成绩</a:t>
            </a:r>
            <a:r>
              <a:rPr lang="zh-CN" altLang="en-US" b="1" dirty="0" smtClean="0">
                <a:ea typeface="楷体_GB2312"/>
                <a:cs typeface="楷体_GB2312"/>
              </a:rPr>
              <a:t>原因影响</a:t>
            </a:r>
            <a:r>
              <a:rPr lang="zh-CN" altLang="en-US" b="1" dirty="0">
                <a:ea typeface="楷体_GB2312"/>
                <a:cs typeface="楷体_GB2312"/>
              </a:rPr>
              <a:t>申请奖学金、转博、毕业或者面临</a:t>
            </a:r>
            <a:r>
              <a:rPr lang="zh-CN" altLang="en-US" b="1" dirty="0" smtClean="0">
                <a:ea typeface="楷体_GB2312"/>
                <a:cs typeface="楷体_GB2312"/>
              </a:rPr>
              <a:t>退学等情况，</a:t>
            </a:r>
            <a:r>
              <a:rPr lang="zh-CN" altLang="en-US" b="1" dirty="0">
                <a:ea typeface="楷体_GB2312"/>
                <a:cs typeface="楷体_GB2312"/>
              </a:rPr>
              <a:t>而</a:t>
            </a:r>
            <a:r>
              <a:rPr lang="zh-CN" altLang="en-US" b="1" dirty="0" smtClean="0">
                <a:ea typeface="楷体_GB2312"/>
                <a:cs typeface="楷体_GB2312"/>
              </a:rPr>
              <a:t>申请课程变更者，</a:t>
            </a:r>
            <a:r>
              <a:rPr lang="zh-CN" altLang="en-US" b="1" dirty="0">
                <a:solidFill>
                  <a:srgbClr val="FF0000"/>
                </a:solidFill>
                <a:ea typeface="楷体_GB2312"/>
                <a:cs typeface="楷体_GB2312"/>
              </a:rPr>
              <a:t>一律不予受理。</a:t>
            </a:r>
            <a:r>
              <a:rPr lang="zh-CN" altLang="en-US" b="1" dirty="0">
                <a:ea typeface="楷体_GB2312"/>
                <a:cs typeface="楷体_GB2312"/>
              </a:rPr>
              <a:t>不及格成绩应在毕业前通过补考或重修覆盖。</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说明: http://www.ucas.ac.cn/images/b-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123728" y="1916832"/>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三、选课说明</a:t>
            </a:r>
          </a:p>
        </p:txBody>
      </p:sp>
      <p:sp>
        <p:nvSpPr>
          <p:cNvPr id="9" name="矩形 8"/>
          <p:cNvSpPr/>
          <p:nvPr/>
        </p:nvSpPr>
        <p:spPr>
          <a:xfrm>
            <a:off x="2123728" y="2492896"/>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四、选课及变更程序</a:t>
            </a:r>
          </a:p>
        </p:txBody>
      </p:sp>
      <p:sp>
        <p:nvSpPr>
          <p:cNvPr id="10" name="矩形 9"/>
          <p:cNvSpPr/>
          <p:nvPr/>
        </p:nvSpPr>
        <p:spPr>
          <a:xfrm>
            <a:off x="2123728" y="3068960"/>
            <a:ext cx="5616624" cy="466725"/>
          </a:xfrm>
          <a:prstGeom prst="rect">
            <a:avLst/>
          </a:prstGeom>
          <a:solidFill>
            <a:schemeClr val="tx2">
              <a:lumMod val="60000"/>
              <a:lumOff val="40000"/>
            </a:schemeClr>
          </a:solidFill>
          <a:ln w="38100" cap="flat" cmpd="sng" algn="ctr">
            <a:solidFill>
              <a:schemeClr val="bg1"/>
            </a:solidFill>
            <a:prstDash val="solid"/>
          </a:ln>
        </p:spPr>
        <p:style>
          <a:lnRef idx="1">
            <a:schemeClr val="accent6"/>
          </a:lnRef>
          <a:fillRef idx="2">
            <a:schemeClr val="accent6"/>
          </a:fillRef>
          <a:effectRef idx="1">
            <a:schemeClr val="accent6"/>
          </a:effectRef>
          <a:fontRef idx="minor">
            <a:schemeClr val="dk1"/>
          </a:fontRef>
        </p:style>
        <p:txBody>
          <a:bodyPr vert="horz" wrap="none" lIns="504000" tIns="45720" rIns="91440" bIns="45720" rtlCol="0" anchor="ctr">
            <a:normAutofit/>
          </a:bodyPr>
          <a:lstStyle/>
          <a:p>
            <a:pPr>
              <a:spcBef>
                <a:spcPct val="20000"/>
              </a:spcBef>
              <a:defRPr/>
            </a:pPr>
            <a:r>
              <a:rPr lang="zh-CN" altLang="en-US" b="1" dirty="0" smtClean="0">
                <a:solidFill>
                  <a:schemeClr val="bg1"/>
                </a:solidFill>
                <a:effectLst>
                  <a:outerShdw blurRad="38100" dist="38100" dir="2700000" algn="tl">
                    <a:srgbClr val="FFFFFF"/>
                  </a:outerShdw>
                </a:effectLst>
                <a:latin typeface="+mn-ea"/>
              </a:rPr>
              <a:t>五、课程评估</a:t>
            </a:r>
            <a:endParaRPr lang="zh-CN" altLang="en-US" b="1" dirty="0">
              <a:solidFill>
                <a:schemeClr val="bg1"/>
              </a:solidFill>
              <a:effectLst>
                <a:outerShdw blurRad="38100" dist="38100" dir="2700000" algn="tl">
                  <a:srgbClr val="FFFFFF"/>
                </a:outerShdw>
              </a:effectLst>
              <a:latin typeface="+mn-ea"/>
            </a:endParaRPr>
          </a:p>
        </p:txBody>
      </p:sp>
      <p:sp>
        <p:nvSpPr>
          <p:cNvPr id="11" name="矩形 10"/>
          <p:cNvSpPr/>
          <p:nvPr/>
        </p:nvSpPr>
        <p:spPr>
          <a:xfrm>
            <a:off x="2123728" y="3645024"/>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a:solidFill>
                  <a:srgbClr val="000000"/>
                </a:solidFill>
                <a:effectLst>
                  <a:outerShdw blurRad="38100" dist="38100" dir="2700000" algn="tl">
                    <a:srgbClr val="FFFFFF"/>
                  </a:outerShdw>
                </a:effectLst>
              </a:rPr>
              <a:t>六</a:t>
            </a:r>
            <a:r>
              <a:rPr lang="zh-CN" altLang="en-US" sz="2000" b="1" dirty="0" smtClean="0">
                <a:solidFill>
                  <a:srgbClr val="000000"/>
                </a:solidFill>
                <a:effectLst>
                  <a:outerShdw blurRad="38100" dist="38100" dir="2700000" algn="tl">
                    <a:srgbClr val="FFFFFF"/>
                  </a:outerShdw>
                </a:effectLst>
              </a:rPr>
              <a:t>、课程考核</a:t>
            </a:r>
            <a:endParaRPr lang="zh-CN" altLang="en-US" b="1" dirty="0">
              <a:solidFill>
                <a:srgbClr val="000000"/>
              </a:solidFill>
              <a:effectLst>
                <a:outerShdw blurRad="38100" dist="38100" dir="2700000" algn="tl">
                  <a:srgbClr val="FFFFFF"/>
                </a:outerShdw>
              </a:effectLst>
            </a:endParaRPr>
          </a:p>
        </p:txBody>
      </p:sp>
      <p:sp>
        <p:nvSpPr>
          <p:cNvPr id="12" name="矩形 11"/>
          <p:cNvSpPr/>
          <p:nvPr/>
        </p:nvSpPr>
        <p:spPr>
          <a:xfrm>
            <a:off x="2123728" y="4221088"/>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七、跨学科课程兼修计划（</a:t>
            </a:r>
            <a:r>
              <a:rPr lang="en-US" altLang="zh-CN" sz="2000" b="1" dirty="0">
                <a:latin typeface="+mn-ea"/>
              </a:rPr>
              <a:t>Program-10</a:t>
            </a:r>
            <a:r>
              <a:rPr lang="zh-CN" altLang="en-US" sz="2000" b="1" dirty="0">
                <a:latin typeface="+mn-ea"/>
              </a:rPr>
              <a:t>） </a:t>
            </a:r>
          </a:p>
        </p:txBody>
      </p:sp>
      <p:sp>
        <p:nvSpPr>
          <p:cNvPr id="13" name="矩形 12"/>
          <p:cNvSpPr/>
          <p:nvPr/>
        </p:nvSpPr>
        <p:spPr>
          <a:xfrm>
            <a:off x="2123728" y="4797152"/>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smtClean="0">
                <a:latin typeface="+mn-ea"/>
              </a:rPr>
              <a:t>八、主要时间节点</a:t>
            </a:r>
            <a:endParaRPr lang="zh-CN" altLang="en-US" sz="2000" b="1" dirty="0">
              <a:latin typeface="+mn-ea"/>
            </a:endParaRPr>
          </a:p>
        </p:txBody>
      </p:sp>
      <p:sp>
        <p:nvSpPr>
          <p:cNvPr id="14" name="矩形 13"/>
          <p:cNvSpPr/>
          <p:nvPr/>
        </p:nvSpPr>
        <p:spPr>
          <a:xfrm>
            <a:off x="2123728" y="5373216"/>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九</a:t>
            </a:r>
            <a:r>
              <a:rPr lang="zh-CN" altLang="en-US" sz="2000" b="1" dirty="0" smtClean="0">
                <a:latin typeface="+mn-ea"/>
              </a:rPr>
              <a:t>、信息发布与咨询</a:t>
            </a:r>
            <a:endParaRPr lang="zh-CN" altLang="en-US" sz="2000" b="1" dirty="0">
              <a:latin typeface="+mn-ea"/>
            </a:endParaRPr>
          </a:p>
        </p:txBody>
      </p:sp>
      <p:sp>
        <p:nvSpPr>
          <p:cNvPr id="15" name="五边形 14"/>
          <p:cNvSpPr/>
          <p:nvPr/>
        </p:nvSpPr>
        <p:spPr bwMode="auto">
          <a:xfrm>
            <a:off x="1259632" y="3068960"/>
            <a:ext cx="839788" cy="401637"/>
          </a:xfrm>
          <a:prstGeom prst="homePlate">
            <a:avLst>
              <a:gd name="adj" fmla="val 110078"/>
            </a:avLst>
          </a:prstGeom>
          <a:solidFill>
            <a:schemeClr val="tx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l">
              <a:defRPr/>
            </a:pPr>
            <a:endParaRPr lang="zh-CN" altLang="en-US">
              <a:solidFill>
                <a:schemeClr val="tx1"/>
              </a:solidFill>
            </a:endParaRPr>
          </a:p>
        </p:txBody>
      </p:sp>
      <p:sp>
        <p:nvSpPr>
          <p:cNvPr id="17" name="内容占位符 6"/>
          <p:cNvSpPr txBox="1">
            <a:spLocks/>
          </p:cNvSpPr>
          <p:nvPr/>
        </p:nvSpPr>
        <p:spPr>
          <a:xfrm>
            <a:off x="2123728" y="1340768"/>
            <a:ext cx="5616624" cy="432048"/>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二、学分要求及课程简介 </a:t>
            </a:r>
          </a:p>
        </p:txBody>
      </p:sp>
      <p:sp>
        <p:nvSpPr>
          <p:cNvPr id="19" name="标题 5"/>
          <p:cNvSpPr txBox="1">
            <a:spLocks/>
          </p:cNvSpPr>
          <p:nvPr/>
        </p:nvSpPr>
        <p:spPr>
          <a:xfrm>
            <a:off x="2123728" y="692696"/>
            <a:ext cx="5616624" cy="504056"/>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smtClean="0">
                <a:solidFill>
                  <a:schemeClr val="tx1"/>
                </a:solidFill>
                <a:latin typeface="+mn-ea"/>
              </a:rPr>
              <a:t>一、基本情况 </a:t>
            </a:r>
            <a:endParaRPr lang="zh-CN" altLang="en-US" b="1" dirty="0">
              <a:solidFill>
                <a:schemeClr val="tx1"/>
              </a:solidFill>
              <a:latin typeface="+mn-ea"/>
            </a:endParaRPr>
          </a:p>
        </p:txBody>
      </p:sp>
    </p:spTree>
    <p:extLst>
      <p:ext uri="{BB962C8B-B14F-4D97-AF65-F5344CB8AC3E}">
        <p14:creationId xmlns:p14="http://schemas.microsoft.com/office/powerpoint/2010/main" val="33924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900112" y="2266164"/>
            <a:ext cx="7704138" cy="762000"/>
          </a:xfrm>
          <a:prstGeom prst="rect">
            <a:avLst/>
          </a:prstGeom>
          <a:solidFill>
            <a:schemeClr val="accent5">
              <a:lumMod val="60000"/>
              <a:lumOff val="40000"/>
            </a:schemeClr>
          </a:solidFill>
          <a:ln>
            <a:noFill/>
          </a:ln>
        </p:spPr>
        <p:txBody>
          <a:bodyPr wrap="none" anchor="ctr"/>
          <a:lstStyle/>
          <a:p>
            <a:pPr algn="ctr"/>
            <a:r>
              <a:rPr kumimoji="1" lang="en-US" altLang="zh-CN" sz="3600" b="1" dirty="0" smtClean="0">
                <a:latin typeface="Times New Roman" pitchFamily="18" charset="0"/>
              </a:rPr>
              <a:t>21</a:t>
            </a:r>
            <a:r>
              <a:rPr kumimoji="1" lang="zh-CN" altLang="en-US" sz="3600" b="1" dirty="0" smtClean="0">
                <a:latin typeface="Times New Roman" pitchFamily="18" charset="0"/>
              </a:rPr>
              <a:t>周 </a:t>
            </a:r>
            <a:r>
              <a:rPr kumimoji="1" lang="zh-CN" altLang="en-US" sz="3200" b="1" dirty="0">
                <a:latin typeface="Times New Roman" pitchFamily="18" charset="0"/>
              </a:rPr>
              <a:t>（</a:t>
            </a:r>
            <a:r>
              <a:rPr kumimoji="1" lang="en-US" altLang="zh-CN" sz="3200" b="1" dirty="0" smtClean="0">
                <a:latin typeface="Times New Roman" pitchFamily="18" charset="0"/>
              </a:rPr>
              <a:t>2017</a:t>
            </a:r>
            <a:r>
              <a:rPr kumimoji="1" lang="zh-CN" altLang="en-US" sz="3200" b="1" dirty="0" smtClean="0">
                <a:latin typeface="Times New Roman" pitchFamily="18" charset="0"/>
              </a:rPr>
              <a:t>年</a:t>
            </a:r>
            <a:r>
              <a:rPr kumimoji="1" lang="en-US" altLang="zh-CN" sz="3200" b="1" dirty="0" smtClean="0">
                <a:latin typeface="Times New Roman" pitchFamily="18" charset="0"/>
              </a:rPr>
              <a:t>9</a:t>
            </a:r>
            <a:r>
              <a:rPr kumimoji="1" lang="zh-CN" altLang="en-US" sz="3200" b="1" dirty="0" smtClean="0">
                <a:latin typeface="Times New Roman" pitchFamily="18" charset="0"/>
              </a:rPr>
              <a:t>月</a:t>
            </a:r>
            <a:r>
              <a:rPr kumimoji="1" lang="en-US" altLang="zh-CN" sz="3200" b="1" dirty="0" smtClean="0">
                <a:latin typeface="Times New Roman" pitchFamily="18" charset="0"/>
              </a:rPr>
              <a:t>4</a:t>
            </a:r>
            <a:r>
              <a:rPr kumimoji="1" lang="zh-CN" altLang="en-US" sz="3200" b="1" dirty="0" smtClean="0">
                <a:latin typeface="Times New Roman" pitchFamily="18" charset="0"/>
              </a:rPr>
              <a:t>日</a:t>
            </a:r>
            <a:r>
              <a:rPr kumimoji="1" lang="en-US" altLang="zh-CN" sz="3200" b="1" dirty="0">
                <a:latin typeface="Times New Roman" pitchFamily="18" charset="0"/>
              </a:rPr>
              <a:t>-</a:t>
            </a:r>
            <a:r>
              <a:rPr kumimoji="1" lang="en-US" altLang="zh-CN" sz="3200" b="1" dirty="0" smtClean="0">
                <a:latin typeface="Times New Roman" pitchFamily="18" charset="0"/>
              </a:rPr>
              <a:t>2018</a:t>
            </a:r>
            <a:r>
              <a:rPr kumimoji="1" lang="zh-CN" altLang="en-US" sz="3200" b="1" dirty="0" smtClean="0">
                <a:latin typeface="Times New Roman" pitchFamily="18" charset="0"/>
              </a:rPr>
              <a:t>年</a:t>
            </a:r>
            <a:r>
              <a:rPr kumimoji="1" lang="en-US" altLang="zh-CN" sz="3200" b="1" dirty="0">
                <a:latin typeface="Times New Roman" pitchFamily="18" charset="0"/>
              </a:rPr>
              <a:t>1</a:t>
            </a:r>
            <a:r>
              <a:rPr kumimoji="1" lang="zh-CN" altLang="en-US" sz="3200" b="1" dirty="0" smtClean="0">
                <a:latin typeface="Times New Roman" pitchFamily="18" charset="0"/>
              </a:rPr>
              <a:t>月</a:t>
            </a:r>
            <a:r>
              <a:rPr kumimoji="1" lang="en-US" altLang="zh-CN" sz="3200" b="1" dirty="0" smtClean="0">
                <a:latin typeface="Times New Roman" pitchFamily="18" charset="0"/>
              </a:rPr>
              <a:t>26</a:t>
            </a:r>
            <a:r>
              <a:rPr kumimoji="1" lang="zh-CN" altLang="en-US" sz="3200" b="1" dirty="0" smtClean="0">
                <a:latin typeface="Times New Roman" pitchFamily="18" charset="0"/>
              </a:rPr>
              <a:t>日</a:t>
            </a:r>
            <a:r>
              <a:rPr kumimoji="1" lang="zh-CN" altLang="en-US" sz="3200" b="1" dirty="0">
                <a:latin typeface="Times New Roman" pitchFamily="18" charset="0"/>
              </a:rPr>
              <a:t>）</a:t>
            </a:r>
          </a:p>
        </p:txBody>
      </p:sp>
      <p:sp>
        <p:nvSpPr>
          <p:cNvPr id="6147" name="Rectangle 4"/>
          <p:cNvSpPr>
            <a:spLocks noChangeArrowheads="1"/>
          </p:cNvSpPr>
          <p:nvPr/>
        </p:nvSpPr>
        <p:spPr bwMode="auto">
          <a:xfrm>
            <a:off x="1295400" y="4724400"/>
            <a:ext cx="6913563" cy="706438"/>
          </a:xfrm>
          <a:prstGeom prst="rect">
            <a:avLst/>
          </a:prstGeom>
          <a:solidFill>
            <a:schemeClr val="accent5"/>
          </a:solidFill>
          <a:ln>
            <a:noFill/>
          </a:ln>
        </p:spPr>
        <p:txBody>
          <a:bodyPr wrap="none" anchor="ctr"/>
          <a:lstStyle/>
          <a:p>
            <a:pPr eaLnBrk="1" hangingPunct="1"/>
            <a:endParaRPr kumimoji="1" lang="zh-CN" altLang="en-US" sz="3200" b="1">
              <a:latin typeface="Times New Roman" pitchFamily="18" charset="0"/>
            </a:endParaRPr>
          </a:p>
        </p:txBody>
      </p:sp>
      <p:sp>
        <p:nvSpPr>
          <p:cNvPr id="6148" name="Line 5"/>
          <p:cNvSpPr>
            <a:spLocks noChangeShapeType="1"/>
          </p:cNvSpPr>
          <p:nvPr/>
        </p:nvSpPr>
        <p:spPr bwMode="auto">
          <a:xfrm>
            <a:off x="5791200" y="4705350"/>
            <a:ext cx="0" cy="782638"/>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 name="Text Box 6"/>
          <p:cNvSpPr txBox="1">
            <a:spLocks noChangeArrowheads="1"/>
          </p:cNvSpPr>
          <p:nvPr/>
        </p:nvSpPr>
        <p:spPr bwMode="auto">
          <a:xfrm>
            <a:off x="3657600" y="1676400"/>
            <a:ext cx="2012950" cy="579438"/>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3200" b="1" dirty="0">
                <a:solidFill>
                  <a:srgbClr val="800000"/>
                </a:solidFill>
                <a:latin typeface="Times New Roman" pitchFamily="18" charset="0"/>
                <a:ea typeface="华文细黑" pitchFamily="2" charset="-122"/>
              </a:rPr>
              <a:t>秋季学期  </a:t>
            </a:r>
          </a:p>
        </p:txBody>
      </p:sp>
      <p:sp>
        <p:nvSpPr>
          <p:cNvPr id="6150" name="Rectangle 7"/>
          <p:cNvSpPr>
            <a:spLocks noChangeArrowheads="1"/>
          </p:cNvSpPr>
          <p:nvPr/>
        </p:nvSpPr>
        <p:spPr bwMode="auto">
          <a:xfrm>
            <a:off x="6643702" y="4643446"/>
            <a:ext cx="1311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1" lang="en-US" altLang="zh-CN" sz="3200" b="1" dirty="0">
                <a:latin typeface="Times New Roman" pitchFamily="18" charset="0"/>
              </a:rPr>
              <a:t>4</a:t>
            </a:r>
            <a:r>
              <a:rPr kumimoji="1" lang="zh-CN" altLang="en-US" sz="3200" b="1" dirty="0">
                <a:latin typeface="Times New Roman" pitchFamily="18" charset="0"/>
              </a:rPr>
              <a:t>周</a:t>
            </a:r>
          </a:p>
        </p:txBody>
      </p:sp>
      <p:sp>
        <p:nvSpPr>
          <p:cNvPr id="6151" name="Text Box 8"/>
          <p:cNvSpPr txBox="1">
            <a:spLocks noChangeArrowheads="1"/>
          </p:cNvSpPr>
          <p:nvPr/>
        </p:nvSpPr>
        <p:spPr bwMode="auto">
          <a:xfrm>
            <a:off x="2590800" y="4038600"/>
            <a:ext cx="1809750" cy="579438"/>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3200" b="1">
                <a:solidFill>
                  <a:srgbClr val="800000"/>
                </a:solidFill>
                <a:latin typeface="Times New Roman" pitchFamily="18" charset="0"/>
                <a:ea typeface="华文细黑" pitchFamily="2" charset="-122"/>
              </a:rPr>
              <a:t>春季学期</a:t>
            </a:r>
          </a:p>
        </p:txBody>
      </p:sp>
      <p:sp>
        <p:nvSpPr>
          <p:cNvPr id="6152" name="Text Box 9"/>
          <p:cNvSpPr txBox="1">
            <a:spLocks noChangeArrowheads="1"/>
          </p:cNvSpPr>
          <p:nvPr/>
        </p:nvSpPr>
        <p:spPr bwMode="auto">
          <a:xfrm>
            <a:off x="6115050" y="4076700"/>
            <a:ext cx="1809750" cy="579438"/>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3200" b="1">
                <a:solidFill>
                  <a:srgbClr val="800000"/>
                </a:solidFill>
                <a:latin typeface="Times New Roman" pitchFamily="18" charset="0"/>
                <a:ea typeface="华文细黑" pitchFamily="2" charset="-122"/>
              </a:rPr>
              <a:t>夏季学期</a:t>
            </a:r>
          </a:p>
        </p:txBody>
      </p:sp>
      <p:sp>
        <p:nvSpPr>
          <p:cNvPr id="6153" name="Text Box 10"/>
          <p:cNvSpPr txBox="1">
            <a:spLocks noChangeArrowheads="1"/>
          </p:cNvSpPr>
          <p:nvPr/>
        </p:nvSpPr>
        <p:spPr bwMode="auto">
          <a:xfrm>
            <a:off x="3816350" y="3213100"/>
            <a:ext cx="1871663" cy="503238"/>
          </a:xfrm>
          <a:prstGeom prst="rect">
            <a:avLst/>
          </a:prstGeom>
          <a:noFill/>
          <a:ln w="38100" cmpd="dbl">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1" lang="zh-CN" altLang="en-US" sz="2400" b="1" dirty="0">
                <a:solidFill>
                  <a:srgbClr val="0033CC"/>
                </a:solidFill>
                <a:latin typeface="Times New Roman" pitchFamily="18" charset="0"/>
                <a:ea typeface="华文细黑" pitchFamily="2" charset="-122"/>
              </a:rPr>
              <a:t>寒假</a:t>
            </a:r>
            <a:r>
              <a:rPr kumimoji="1" lang="zh-CN" altLang="en-US" sz="2400" b="1" dirty="0" smtClean="0">
                <a:solidFill>
                  <a:srgbClr val="0033CC"/>
                </a:solidFill>
                <a:latin typeface="Times New Roman" pitchFamily="18" charset="0"/>
                <a:ea typeface="华文细黑" pitchFamily="2" charset="-122"/>
              </a:rPr>
              <a:t>：</a:t>
            </a:r>
            <a:r>
              <a:rPr kumimoji="1" lang="en-US" altLang="zh-CN" sz="2400" b="1" dirty="0" smtClean="0">
                <a:solidFill>
                  <a:srgbClr val="0033CC"/>
                </a:solidFill>
                <a:latin typeface="Times New Roman" pitchFamily="18" charset="0"/>
                <a:ea typeface="华文细黑" pitchFamily="2" charset="-122"/>
              </a:rPr>
              <a:t>5</a:t>
            </a:r>
            <a:r>
              <a:rPr kumimoji="1" lang="zh-CN" altLang="en-US" sz="2400" b="1" dirty="0" smtClean="0">
                <a:solidFill>
                  <a:srgbClr val="0033CC"/>
                </a:solidFill>
                <a:latin typeface="Times New Roman" pitchFamily="18" charset="0"/>
                <a:ea typeface="华文细黑" pitchFamily="2" charset="-122"/>
              </a:rPr>
              <a:t>周</a:t>
            </a:r>
            <a:endParaRPr kumimoji="1" lang="zh-CN" altLang="en-US" sz="2400" b="1" dirty="0">
              <a:solidFill>
                <a:srgbClr val="0033CC"/>
              </a:solidFill>
              <a:latin typeface="Times New Roman" pitchFamily="18" charset="0"/>
              <a:ea typeface="华文细黑" pitchFamily="2" charset="-122"/>
            </a:endParaRPr>
          </a:p>
        </p:txBody>
      </p:sp>
      <p:sp>
        <p:nvSpPr>
          <p:cNvPr id="6154" name="Rectangle 11"/>
          <p:cNvSpPr>
            <a:spLocks noChangeArrowheads="1"/>
          </p:cNvSpPr>
          <p:nvPr/>
        </p:nvSpPr>
        <p:spPr bwMode="auto">
          <a:xfrm>
            <a:off x="1403350" y="4754563"/>
            <a:ext cx="4248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1" lang="en-US" altLang="zh-CN" sz="3200" b="1" dirty="0" smtClean="0">
                <a:latin typeface="Times New Roman" pitchFamily="18" charset="0"/>
              </a:rPr>
              <a:t>  16</a:t>
            </a:r>
            <a:r>
              <a:rPr kumimoji="1" lang="zh-CN" altLang="en-US" sz="3200" b="1" dirty="0" smtClean="0">
                <a:latin typeface="Times New Roman" pitchFamily="18" charset="0"/>
              </a:rPr>
              <a:t>周</a:t>
            </a:r>
            <a:r>
              <a:rPr kumimoji="1" lang="zh-CN" altLang="en-US" b="1" dirty="0" smtClean="0">
                <a:latin typeface="Times New Roman" pitchFamily="18" charset="0"/>
              </a:rPr>
              <a:t>（</a:t>
            </a:r>
            <a:r>
              <a:rPr kumimoji="1" lang="en-US" altLang="zh-CN" b="1" dirty="0" smtClean="0">
                <a:latin typeface="Times New Roman" pitchFamily="18" charset="0"/>
              </a:rPr>
              <a:t>2018</a:t>
            </a:r>
            <a:r>
              <a:rPr kumimoji="1" lang="zh-CN" altLang="en-US" b="1" dirty="0" smtClean="0">
                <a:latin typeface="Times New Roman" pitchFamily="18" charset="0"/>
              </a:rPr>
              <a:t>年</a:t>
            </a:r>
            <a:r>
              <a:rPr kumimoji="1" lang="en-US" altLang="zh-CN" b="1" dirty="0" smtClean="0">
                <a:latin typeface="Times New Roman" pitchFamily="18" charset="0"/>
              </a:rPr>
              <a:t>3</a:t>
            </a:r>
            <a:r>
              <a:rPr kumimoji="1" lang="zh-CN" altLang="en-US" b="1" dirty="0" smtClean="0">
                <a:latin typeface="Times New Roman" pitchFamily="18" charset="0"/>
              </a:rPr>
              <a:t>月</a:t>
            </a:r>
            <a:r>
              <a:rPr kumimoji="1" lang="en-US" altLang="zh-CN" b="1" dirty="0" smtClean="0">
                <a:latin typeface="Times New Roman" pitchFamily="18" charset="0"/>
              </a:rPr>
              <a:t>5</a:t>
            </a:r>
            <a:r>
              <a:rPr kumimoji="1" lang="zh-CN" altLang="en-US" b="1" dirty="0" smtClean="0">
                <a:latin typeface="Times New Roman" pitchFamily="18" charset="0"/>
              </a:rPr>
              <a:t>日</a:t>
            </a:r>
            <a:r>
              <a:rPr kumimoji="1" lang="en-US" altLang="zh-CN" b="1" dirty="0" smtClean="0">
                <a:latin typeface="Times New Roman" pitchFamily="18" charset="0"/>
              </a:rPr>
              <a:t>-6</a:t>
            </a:r>
            <a:r>
              <a:rPr kumimoji="1" lang="zh-CN" altLang="en-US" b="1" dirty="0" smtClean="0">
                <a:latin typeface="Times New Roman" pitchFamily="18" charset="0"/>
              </a:rPr>
              <a:t>月</a:t>
            </a:r>
            <a:r>
              <a:rPr kumimoji="1" lang="en-US" altLang="zh-CN" b="1" dirty="0" smtClean="0">
                <a:latin typeface="Times New Roman" pitchFamily="18" charset="0"/>
              </a:rPr>
              <a:t>24</a:t>
            </a:r>
            <a:r>
              <a:rPr kumimoji="1" lang="zh-CN" altLang="en-US" b="1" dirty="0" smtClean="0">
                <a:latin typeface="Times New Roman" pitchFamily="18" charset="0"/>
              </a:rPr>
              <a:t>日）</a:t>
            </a:r>
            <a:endParaRPr kumimoji="1" lang="zh-CN" altLang="en-US" b="1" dirty="0">
              <a:latin typeface="Times New Roman" pitchFamily="18" charset="0"/>
            </a:endParaRPr>
          </a:p>
        </p:txBody>
      </p:sp>
      <p:sp>
        <p:nvSpPr>
          <p:cNvPr id="6155" name="Text Box 12"/>
          <p:cNvSpPr txBox="1">
            <a:spLocks noChangeArrowheads="1"/>
          </p:cNvSpPr>
          <p:nvPr/>
        </p:nvSpPr>
        <p:spPr bwMode="auto">
          <a:xfrm>
            <a:off x="6072198" y="5072074"/>
            <a:ext cx="2203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1" lang="zh-CN" altLang="en-US" b="1" dirty="0">
                <a:latin typeface="Times New Roman" pitchFamily="18" charset="0"/>
              </a:rPr>
              <a:t>（</a:t>
            </a:r>
            <a:r>
              <a:rPr kumimoji="1" lang="en-US" altLang="zh-CN" b="1" dirty="0">
                <a:latin typeface="Times New Roman" pitchFamily="18" charset="0"/>
              </a:rPr>
              <a:t>6</a:t>
            </a:r>
            <a:r>
              <a:rPr kumimoji="1" lang="zh-CN" altLang="en-US" b="1" dirty="0" smtClean="0">
                <a:latin typeface="Times New Roman" pitchFamily="18" charset="0"/>
              </a:rPr>
              <a:t>月</a:t>
            </a:r>
            <a:r>
              <a:rPr kumimoji="1" lang="en-US" altLang="zh-CN" b="1" dirty="0" smtClean="0">
                <a:latin typeface="Times New Roman" pitchFamily="18" charset="0"/>
              </a:rPr>
              <a:t>25</a:t>
            </a:r>
            <a:r>
              <a:rPr kumimoji="1" lang="zh-CN" altLang="en-US" b="1" dirty="0" smtClean="0">
                <a:latin typeface="Times New Roman" pitchFamily="18" charset="0"/>
              </a:rPr>
              <a:t>日</a:t>
            </a:r>
            <a:r>
              <a:rPr kumimoji="1" lang="en-US" altLang="zh-CN" b="1" dirty="0">
                <a:latin typeface="Times New Roman" pitchFamily="18" charset="0"/>
              </a:rPr>
              <a:t>-7</a:t>
            </a:r>
            <a:r>
              <a:rPr kumimoji="1" lang="zh-CN" altLang="en-US" b="1" dirty="0" smtClean="0">
                <a:latin typeface="Times New Roman" pitchFamily="18" charset="0"/>
              </a:rPr>
              <a:t>月</a:t>
            </a:r>
            <a:r>
              <a:rPr kumimoji="1" lang="en-US" altLang="zh-CN" b="1" dirty="0" smtClean="0">
                <a:latin typeface="Times New Roman" pitchFamily="18" charset="0"/>
              </a:rPr>
              <a:t>22</a:t>
            </a:r>
            <a:r>
              <a:rPr kumimoji="1" lang="zh-CN" altLang="en-US" b="1" dirty="0" smtClean="0">
                <a:latin typeface="Times New Roman" pitchFamily="18" charset="0"/>
              </a:rPr>
              <a:t>日</a:t>
            </a:r>
            <a:r>
              <a:rPr kumimoji="1" lang="zh-CN" altLang="en-US" b="1" dirty="0">
                <a:latin typeface="Times New Roman" pitchFamily="18" charset="0"/>
              </a:rPr>
              <a:t>）</a:t>
            </a:r>
          </a:p>
        </p:txBody>
      </p:sp>
      <p:sp>
        <p:nvSpPr>
          <p:cNvPr id="6156" name="Line 14"/>
          <p:cNvSpPr>
            <a:spLocks noChangeShapeType="1"/>
          </p:cNvSpPr>
          <p:nvPr/>
        </p:nvSpPr>
        <p:spPr bwMode="auto">
          <a:xfrm flipH="1">
            <a:off x="1295400" y="4041775"/>
            <a:ext cx="1296988" cy="682625"/>
          </a:xfrm>
          <a:prstGeom prst="line">
            <a:avLst/>
          </a:prstGeom>
          <a:noFill/>
          <a:ln w="28575">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7" name="Line 15"/>
          <p:cNvSpPr>
            <a:spLocks noChangeShapeType="1"/>
          </p:cNvSpPr>
          <p:nvPr/>
        </p:nvSpPr>
        <p:spPr bwMode="auto">
          <a:xfrm>
            <a:off x="4392613" y="4041775"/>
            <a:ext cx="1331912" cy="682625"/>
          </a:xfrm>
          <a:prstGeom prst="line">
            <a:avLst/>
          </a:prstGeom>
          <a:noFill/>
          <a:ln w="28575">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 name="Line 16"/>
          <p:cNvSpPr>
            <a:spLocks noChangeShapeType="1"/>
          </p:cNvSpPr>
          <p:nvPr/>
        </p:nvSpPr>
        <p:spPr bwMode="auto">
          <a:xfrm flipH="1">
            <a:off x="1223963" y="1700213"/>
            <a:ext cx="2447925" cy="576262"/>
          </a:xfrm>
          <a:prstGeom prst="line">
            <a:avLst/>
          </a:prstGeom>
          <a:noFill/>
          <a:ln w="28575">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9" name="Line 17"/>
          <p:cNvSpPr>
            <a:spLocks noChangeShapeType="1"/>
          </p:cNvSpPr>
          <p:nvPr/>
        </p:nvSpPr>
        <p:spPr bwMode="auto">
          <a:xfrm>
            <a:off x="5651500" y="1700213"/>
            <a:ext cx="2305050" cy="576262"/>
          </a:xfrm>
          <a:prstGeom prst="line">
            <a:avLst/>
          </a:prstGeom>
          <a:noFill/>
          <a:ln w="28575">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 name="Line 18"/>
          <p:cNvSpPr>
            <a:spLocks noChangeShapeType="1"/>
          </p:cNvSpPr>
          <p:nvPr/>
        </p:nvSpPr>
        <p:spPr bwMode="auto">
          <a:xfrm flipH="1">
            <a:off x="5832475" y="4076700"/>
            <a:ext cx="282575" cy="647700"/>
          </a:xfrm>
          <a:prstGeom prst="line">
            <a:avLst/>
          </a:prstGeom>
          <a:noFill/>
          <a:ln w="28575">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Line 19"/>
          <p:cNvSpPr>
            <a:spLocks noChangeShapeType="1"/>
          </p:cNvSpPr>
          <p:nvPr/>
        </p:nvSpPr>
        <p:spPr bwMode="auto">
          <a:xfrm>
            <a:off x="7920038" y="4076700"/>
            <a:ext cx="144462" cy="647700"/>
          </a:xfrm>
          <a:prstGeom prst="line">
            <a:avLst/>
          </a:prstGeom>
          <a:noFill/>
          <a:ln w="28575">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 name="标题 1"/>
          <p:cNvSpPr>
            <a:spLocks noGrp="1"/>
          </p:cNvSpPr>
          <p:nvPr>
            <p:ph type="title"/>
          </p:nvPr>
        </p:nvSpPr>
        <p:spPr>
          <a:xfrm>
            <a:off x="1187624" y="453307"/>
            <a:ext cx="8229600" cy="547687"/>
          </a:xfrm>
          <a:prstGeom prst="rect">
            <a:avLst/>
          </a:prstGeom>
        </p:spPr>
        <p:txBody>
          <a:bodyPr/>
          <a:lstStyle/>
          <a:p>
            <a:pPr algn="l">
              <a:defRPr/>
            </a:pPr>
            <a:r>
              <a:rPr lang="zh-CN" altLang="en-US" sz="2800" b="1" dirty="0" smtClean="0">
                <a:effectLst>
                  <a:outerShdw blurRad="38100" dist="38100" dir="2700000" algn="tl">
                    <a:srgbClr val="C0C0C0"/>
                  </a:outerShdw>
                </a:effectLst>
              </a:rPr>
              <a:t>一、基本情况：</a:t>
            </a:r>
            <a:r>
              <a:rPr lang="en-US" altLang="zh-CN" sz="2800" b="1" dirty="0" smtClean="0">
                <a:effectLst>
                  <a:outerShdw blurRad="38100" dist="38100" dir="2700000" algn="tl">
                    <a:srgbClr val="C0C0C0"/>
                  </a:outerShdw>
                </a:effectLst>
              </a:rPr>
              <a:t>2017-2018</a:t>
            </a:r>
            <a:r>
              <a:rPr lang="zh-CN" altLang="en-US" sz="2800" b="1" dirty="0" smtClean="0">
                <a:effectLst>
                  <a:outerShdw blurRad="38100" dist="38100" dir="2700000" algn="tl">
                    <a:srgbClr val="C0C0C0"/>
                  </a:outerShdw>
                </a:effectLst>
              </a:rPr>
              <a:t>学年学期结构</a:t>
            </a:r>
          </a:p>
        </p:txBody>
      </p:sp>
      <p:pic>
        <p:nvPicPr>
          <p:cNvPr id="19"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14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dirty="0" smtClean="0"/>
              <a:t>      五</a:t>
            </a:r>
            <a:r>
              <a:rPr lang="zh-CN" altLang="en-US" sz="3200" b="1" dirty="0" smtClean="0"/>
              <a:t>、课程评估</a:t>
            </a:r>
            <a:endParaRPr lang="zh-CN" altLang="en-US" sz="3200" b="1" dirty="0"/>
          </a:p>
        </p:txBody>
      </p:sp>
      <p:graphicFrame>
        <p:nvGraphicFramePr>
          <p:cNvPr id="9" name="内容占位符 8"/>
          <p:cNvGraphicFramePr>
            <a:graphicFrameLocks noGrp="1"/>
          </p:cNvGraphicFramePr>
          <p:nvPr>
            <p:ph idx="1"/>
          </p:nvPr>
        </p:nvGraphicFramePr>
        <p:xfrm>
          <a:off x="457200" y="1600200"/>
          <a:ext cx="8229600" cy="4829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1--科学院徽章"/>
          <p:cNvPicPr>
            <a:picLocks noChangeAspect="1" noChangeArrowheads="1"/>
          </p:cNvPicPr>
          <p:nvPr/>
        </p:nvPicPr>
        <p:blipFill>
          <a:blip r:embed="rId7" cstate="print"/>
          <a:srcRect/>
          <a:stretch>
            <a:fillRect/>
          </a:stretch>
        </p:blipFill>
        <p:spPr bwMode="auto">
          <a:xfrm>
            <a:off x="0" y="4763"/>
            <a:ext cx="1187450" cy="1025525"/>
          </a:xfrm>
          <a:prstGeom prst="rect">
            <a:avLst/>
          </a:prstGeom>
          <a:noFill/>
          <a:ln w="9525">
            <a:noFill/>
            <a:miter lim="800000"/>
            <a:headEnd/>
            <a:tailEnd/>
          </a:ln>
        </p:spPr>
      </p:pic>
      <p:pic>
        <p:nvPicPr>
          <p:cNvPr id="5" name="图片 1" descr="说明: http://www.ucas.ac.cn/images/b-logo.gif"/>
          <p:cNvPicPr>
            <a:picLocks noChangeAspect="1" noChangeArrowheads="1"/>
          </p:cNvPicPr>
          <p:nvPr/>
        </p:nvPicPr>
        <p:blipFill>
          <a:blip r:embed="rId8" cstate="print"/>
          <a:srcRect/>
          <a:stretch>
            <a:fillRect/>
          </a:stretch>
        </p:blipFill>
        <p:spPr bwMode="auto">
          <a:xfrm>
            <a:off x="7851775" y="6313488"/>
            <a:ext cx="1296988" cy="549275"/>
          </a:xfrm>
          <a:prstGeom prst="rect">
            <a:avLst/>
          </a:prstGeom>
          <a:noFill/>
          <a:ln w="9525">
            <a:noFill/>
            <a:miter lim="800000"/>
            <a:headEnd/>
            <a:tailEnd/>
          </a:ln>
        </p:spPr>
      </p:pic>
      <p:sp>
        <p:nvSpPr>
          <p:cNvPr id="11" name="圆角矩形 10"/>
          <p:cNvSpPr/>
          <p:nvPr/>
        </p:nvSpPr>
        <p:spPr>
          <a:xfrm>
            <a:off x="428596" y="1500174"/>
            <a:ext cx="8143932"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仿宋" pitchFamily="49" charset="-122"/>
                <a:ea typeface="仿宋" pitchFamily="49" charset="-122"/>
              </a:rPr>
              <a:t>课程评估是任课教师和学院获得课程信息反馈的重要途径，也是</a:t>
            </a:r>
            <a:r>
              <a:rPr lang="zh-CN" altLang="en-US" b="1" dirty="0" smtClean="0">
                <a:solidFill>
                  <a:schemeClr val="tx1"/>
                </a:solidFill>
                <a:latin typeface="仿宋" pitchFamily="49" charset="-122"/>
                <a:ea typeface="仿宋" pitchFamily="49" charset="-122"/>
              </a:rPr>
              <a:t>课程调整的依据，请</a:t>
            </a:r>
            <a:r>
              <a:rPr lang="zh-CN" altLang="en-US" b="1" dirty="0">
                <a:solidFill>
                  <a:schemeClr val="tx1"/>
                </a:solidFill>
                <a:latin typeface="仿宋" pitchFamily="49" charset="-122"/>
                <a:ea typeface="仿宋" pitchFamily="49" charset="-122"/>
              </a:rPr>
              <a:t>同学们认真对所修读的课程进行</a:t>
            </a:r>
            <a:r>
              <a:rPr lang="zh-CN" altLang="en-US" b="1" dirty="0" smtClean="0">
                <a:solidFill>
                  <a:schemeClr val="tx1"/>
                </a:solidFill>
                <a:latin typeface="仿宋" pitchFamily="49" charset="-122"/>
                <a:ea typeface="仿宋" pitchFamily="49" charset="-122"/>
              </a:rPr>
              <a:t>评估。</a:t>
            </a:r>
            <a:endParaRPr lang="zh-CN" altLang="en-US" b="1" dirty="0">
              <a:solidFill>
                <a:schemeClr val="tx1"/>
              </a:solidFill>
              <a:latin typeface="仿宋" pitchFamily="49" charset="-122"/>
              <a:ea typeface="仿宋" pitchFamily="49" charset="-122"/>
            </a:endParaRPr>
          </a:p>
        </p:txBody>
      </p:sp>
      <p:sp>
        <p:nvSpPr>
          <p:cNvPr id="13" name="TextBox 12"/>
          <p:cNvSpPr txBox="1"/>
          <p:nvPr/>
        </p:nvSpPr>
        <p:spPr>
          <a:xfrm>
            <a:off x="428596" y="3071810"/>
            <a:ext cx="1107996" cy="369332"/>
          </a:xfrm>
          <a:prstGeom prst="rect">
            <a:avLst/>
          </a:prstGeom>
          <a:solidFill>
            <a:schemeClr val="accent3">
              <a:lumMod val="40000"/>
              <a:lumOff val="60000"/>
            </a:schemeClr>
          </a:solidFill>
        </p:spPr>
        <p:txBody>
          <a:bodyPr wrap="square" rtlCol="0">
            <a:spAutoFit/>
          </a:bodyPr>
          <a:lstStyle/>
          <a:p>
            <a:r>
              <a:rPr lang="zh-CN" altLang="en-US" b="1" dirty="0" smtClean="0">
                <a:latin typeface="仿宋" pitchFamily="49" charset="-122"/>
                <a:ea typeface="仿宋" pitchFamily="49" charset="-122"/>
              </a:rPr>
              <a:t>评估时间</a:t>
            </a:r>
            <a:endParaRPr lang="zh-CN" altLang="en-US" b="1" dirty="0">
              <a:latin typeface="仿宋" pitchFamily="49" charset="-122"/>
              <a:ea typeface="仿宋" pitchFamily="49" charset="-122"/>
            </a:endParaRPr>
          </a:p>
        </p:txBody>
      </p:sp>
      <p:sp>
        <p:nvSpPr>
          <p:cNvPr id="15" name="Freeform 7"/>
          <p:cNvSpPr>
            <a:spLocks/>
          </p:cNvSpPr>
          <p:nvPr/>
        </p:nvSpPr>
        <p:spPr bwMode="auto">
          <a:xfrm>
            <a:off x="1500165" y="2643182"/>
            <a:ext cx="6929487" cy="1285884"/>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a:solidFill>
              <a:srgbClr val="000000"/>
            </a:solidFill>
            <a:round/>
            <a:headEnd/>
            <a:tailEnd/>
          </a:ln>
        </p:spPr>
        <p:txBody>
          <a:bodyPr/>
          <a:lstStyle/>
          <a:p>
            <a:endParaRPr lang="zh-CN" altLang="en-US">
              <a:latin typeface="Calibri" pitchFamily="34" charset="0"/>
            </a:endParaRPr>
          </a:p>
        </p:txBody>
      </p:sp>
      <p:sp>
        <p:nvSpPr>
          <p:cNvPr id="16" name="TextBox 15"/>
          <p:cNvSpPr txBox="1"/>
          <p:nvPr/>
        </p:nvSpPr>
        <p:spPr>
          <a:xfrm>
            <a:off x="428596" y="4357694"/>
            <a:ext cx="1107996" cy="369332"/>
          </a:xfrm>
          <a:prstGeom prst="rect">
            <a:avLst/>
          </a:prstGeom>
          <a:solidFill>
            <a:schemeClr val="accent3">
              <a:lumMod val="40000"/>
              <a:lumOff val="60000"/>
            </a:schemeClr>
          </a:solidFill>
        </p:spPr>
        <p:txBody>
          <a:bodyPr wrap="square" rtlCol="0">
            <a:spAutoFit/>
          </a:bodyPr>
          <a:lstStyle/>
          <a:p>
            <a:r>
              <a:rPr lang="zh-CN" altLang="en-US" b="1" dirty="0">
                <a:latin typeface="仿宋" pitchFamily="49" charset="-122"/>
                <a:ea typeface="仿宋" pitchFamily="49" charset="-122"/>
              </a:rPr>
              <a:t>必要性</a:t>
            </a:r>
          </a:p>
        </p:txBody>
      </p:sp>
      <p:sp>
        <p:nvSpPr>
          <p:cNvPr id="17" name="Freeform 7"/>
          <p:cNvSpPr>
            <a:spLocks/>
          </p:cNvSpPr>
          <p:nvPr/>
        </p:nvSpPr>
        <p:spPr bwMode="auto">
          <a:xfrm>
            <a:off x="1500167" y="4071943"/>
            <a:ext cx="6929486" cy="928694"/>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a:solidFill>
              <a:srgbClr val="000000"/>
            </a:solidFill>
            <a:round/>
            <a:headEnd/>
            <a:tailEnd/>
          </a:ln>
        </p:spPr>
        <p:txBody>
          <a:bodyPr/>
          <a:lstStyle/>
          <a:p>
            <a:endParaRPr lang="zh-CN" altLang="en-US">
              <a:latin typeface="Calibri" pitchFamily="34" charset="0"/>
            </a:endParaRPr>
          </a:p>
        </p:txBody>
      </p:sp>
      <p:sp>
        <p:nvSpPr>
          <p:cNvPr id="18" name="TextBox 17"/>
          <p:cNvSpPr txBox="1"/>
          <p:nvPr/>
        </p:nvSpPr>
        <p:spPr>
          <a:xfrm>
            <a:off x="428596" y="5572140"/>
            <a:ext cx="1107996" cy="369332"/>
          </a:xfrm>
          <a:prstGeom prst="rect">
            <a:avLst/>
          </a:prstGeom>
          <a:solidFill>
            <a:schemeClr val="accent3">
              <a:lumMod val="40000"/>
              <a:lumOff val="60000"/>
            </a:schemeClr>
          </a:solidFill>
        </p:spPr>
        <p:txBody>
          <a:bodyPr wrap="square" rtlCol="0">
            <a:spAutoFit/>
          </a:bodyPr>
          <a:lstStyle/>
          <a:p>
            <a:r>
              <a:rPr lang="zh-CN" altLang="en-US" b="1" dirty="0" smtClean="0">
                <a:latin typeface="仿宋" pitchFamily="49" charset="-122"/>
                <a:ea typeface="仿宋" pitchFamily="49" charset="-122"/>
              </a:rPr>
              <a:t>注意事项</a:t>
            </a:r>
            <a:endParaRPr lang="zh-CN" altLang="en-US" b="1" dirty="0">
              <a:latin typeface="仿宋" pitchFamily="49" charset="-122"/>
              <a:ea typeface="仿宋" pitchFamily="49" charset="-122"/>
            </a:endParaRPr>
          </a:p>
        </p:txBody>
      </p:sp>
      <p:sp>
        <p:nvSpPr>
          <p:cNvPr id="19" name="Freeform 7"/>
          <p:cNvSpPr>
            <a:spLocks/>
          </p:cNvSpPr>
          <p:nvPr/>
        </p:nvSpPr>
        <p:spPr bwMode="auto">
          <a:xfrm>
            <a:off x="1500166" y="5286388"/>
            <a:ext cx="6929486" cy="887411"/>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a:solidFill>
              <a:srgbClr val="000000"/>
            </a:solidFill>
            <a:round/>
            <a:headEnd/>
            <a:tailEnd/>
          </a:ln>
        </p:spPr>
        <p:txBody>
          <a:bodyPr/>
          <a:lstStyle/>
          <a:p>
            <a:endParaRPr lang="zh-CN" altLang="en-US">
              <a:latin typeface="Calibri" pitchFamily="34" charset="0"/>
            </a:endParaRPr>
          </a:p>
        </p:txBody>
      </p:sp>
      <p:sp>
        <p:nvSpPr>
          <p:cNvPr id="20" name="TextBox 19"/>
          <p:cNvSpPr txBox="1"/>
          <p:nvPr/>
        </p:nvSpPr>
        <p:spPr>
          <a:xfrm>
            <a:off x="1714480" y="2714620"/>
            <a:ext cx="6786610" cy="1200329"/>
          </a:xfrm>
          <a:prstGeom prst="rect">
            <a:avLst/>
          </a:prstGeom>
          <a:noFill/>
        </p:spPr>
        <p:txBody>
          <a:bodyPr wrap="square" rtlCol="0">
            <a:spAutoFit/>
          </a:bodyPr>
          <a:lstStyle/>
          <a:p>
            <a:r>
              <a:rPr lang="zh-CN" altLang="en-US" b="1" dirty="0" smtClean="0">
                <a:latin typeface="楷体" pitchFamily="49" charset="-122"/>
                <a:ea typeface="楷体" pitchFamily="49" charset="-122"/>
              </a:rPr>
              <a:t>开始时间：每门课程学时的</a:t>
            </a:r>
            <a:r>
              <a:rPr lang="en-US" altLang="zh-CN" b="1" dirty="0" smtClean="0">
                <a:latin typeface="楷体" pitchFamily="49" charset="-122"/>
                <a:ea typeface="楷体" pitchFamily="49" charset="-122"/>
              </a:rPr>
              <a:t>2/3</a:t>
            </a:r>
            <a:r>
              <a:rPr lang="zh-CN" altLang="en-US" b="1" dirty="0" smtClean="0">
                <a:latin typeface="楷体" pitchFamily="49" charset="-122"/>
                <a:ea typeface="楷体" pitchFamily="49" charset="-122"/>
              </a:rPr>
              <a:t>时，会群发邮件给选课同学通知课程开始评估；</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结束时间：秋季、春季学期课程分别为秋季、春季学期最后一周周日的</a:t>
            </a:r>
            <a:r>
              <a:rPr lang="en-US" altLang="zh-CN" b="1" dirty="0" smtClean="0">
                <a:latin typeface="楷体" pitchFamily="49" charset="-122"/>
                <a:ea typeface="楷体" pitchFamily="49" charset="-122"/>
              </a:rPr>
              <a:t>24</a:t>
            </a:r>
            <a:r>
              <a:rPr lang="zh-CN" altLang="en-US" b="1" dirty="0" smtClean="0">
                <a:latin typeface="楷体" pitchFamily="49" charset="-122"/>
                <a:ea typeface="楷体" pitchFamily="49" charset="-122"/>
              </a:rPr>
              <a:t>点；夏季学期课程为夏季学期结束后</a:t>
            </a:r>
            <a:r>
              <a:rPr lang="en-US" altLang="zh-CN" b="1" dirty="0" smtClean="0">
                <a:latin typeface="楷体" pitchFamily="49" charset="-122"/>
                <a:ea typeface="楷体" pitchFamily="49" charset="-122"/>
              </a:rPr>
              <a:t>2</a:t>
            </a:r>
            <a:r>
              <a:rPr lang="zh-CN" altLang="en-US" b="1" dirty="0" smtClean="0">
                <a:latin typeface="楷体" pitchFamily="49" charset="-122"/>
                <a:ea typeface="楷体" pitchFamily="49" charset="-122"/>
              </a:rPr>
              <a:t>周内。</a:t>
            </a:r>
            <a:endParaRPr lang="zh-CN" altLang="en-US" b="1" dirty="0">
              <a:latin typeface="楷体" pitchFamily="49" charset="-122"/>
              <a:ea typeface="楷体" pitchFamily="49" charset="-122"/>
            </a:endParaRPr>
          </a:p>
        </p:txBody>
      </p:sp>
      <p:sp>
        <p:nvSpPr>
          <p:cNvPr id="21" name="TextBox 20"/>
          <p:cNvSpPr txBox="1"/>
          <p:nvPr/>
        </p:nvSpPr>
        <p:spPr>
          <a:xfrm>
            <a:off x="1785918" y="5429264"/>
            <a:ext cx="6500858" cy="646331"/>
          </a:xfrm>
          <a:prstGeom prst="rect">
            <a:avLst/>
          </a:prstGeom>
          <a:noFill/>
        </p:spPr>
        <p:txBody>
          <a:bodyPr wrap="square" rtlCol="0">
            <a:spAutoFit/>
          </a:bodyPr>
          <a:lstStyle/>
          <a:p>
            <a:r>
              <a:rPr kumimoji="1" lang="zh-CN" altLang="en-US" b="1" dirty="0" smtClean="0">
                <a:latin typeface="华文楷体" pitchFamily="2" charset="-122"/>
                <a:ea typeface="华文楷体" pitchFamily="2" charset="-122"/>
              </a:rPr>
              <a:t>务必使用学校提供的邮箱，实在不愿使用者必须将该邮 箱关联到常用信箱，以免漏接信息。</a:t>
            </a:r>
            <a:endParaRPr lang="zh-CN" altLang="en-US" dirty="0"/>
          </a:p>
        </p:txBody>
      </p:sp>
      <p:sp>
        <p:nvSpPr>
          <p:cNvPr id="22" name="TextBox 21"/>
          <p:cNvSpPr txBox="1"/>
          <p:nvPr/>
        </p:nvSpPr>
        <p:spPr>
          <a:xfrm>
            <a:off x="1714480" y="4214818"/>
            <a:ext cx="6643734" cy="646331"/>
          </a:xfrm>
          <a:prstGeom prst="rect">
            <a:avLst/>
          </a:prstGeom>
          <a:noFill/>
        </p:spPr>
        <p:txBody>
          <a:bodyPr wrap="square" rtlCol="0">
            <a:spAutoFit/>
          </a:bodyPr>
          <a:lstStyle/>
          <a:p>
            <a:r>
              <a:rPr lang="zh-CN" altLang="en-US" b="1" dirty="0">
                <a:latin typeface="楷体" pitchFamily="49" charset="-122"/>
                <a:ea typeface="楷体" pitchFamily="49" charset="-122"/>
              </a:rPr>
              <a:t>未在规定时间段内进行课程评估的</a:t>
            </a:r>
            <a:r>
              <a:rPr lang="zh-CN" altLang="en-US" b="1" dirty="0" smtClean="0">
                <a:latin typeface="楷体" pitchFamily="49" charset="-122"/>
                <a:ea typeface="楷体" pitchFamily="49" charset="-122"/>
              </a:rPr>
              <a:t>同学在一段时间内不能在网上查询成绩，本学年未评估课程成绩在下一学年第二学期才能查询。</a:t>
            </a:r>
            <a:endParaRPr lang="zh-CN" altLang="en-US" b="1" dirty="0">
              <a:latin typeface="楷体" pitchFamily="49" charset="-122"/>
              <a:ea typeface="楷体"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说明: http://www.ucas.ac.cn/images/b-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123728" y="1916832"/>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三、选课说明</a:t>
            </a:r>
          </a:p>
        </p:txBody>
      </p:sp>
      <p:sp>
        <p:nvSpPr>
          <p:cNvPr id="9" name="矩形 8"/>
          <p:cNvSpPr/>
          <p:nvPr/>
        </p:nvSpPr>
        <p:spPr>
          <a:xfrm>
            <a:off x="2123728" y="2492896"/>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四、选课及变更程序</a:t>
            </a:r>
          </a:p>
        </p:txBody>
      </p:sp>
      <p:sp>
        <p:nvSpPr>
          <p:cNvPr id="10" name="矩形 9"/>
          <p:cNvSpPr/>
          <p:nvPr/>
        </p:nvSpPr>
        <p:spPr>
          <a:xfrm>
            <a:off x="2123728" y="3068960"/>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五、课程评估</a:t>
            </a:r>
          </a:p>
        </p:txBody>
      </p:sp>
      <p:sp>
        <p:nvSpPr>
          <p:cNvPr id="11" name="矩形 10"/>
          <p:cNvSpPr/>
          <p:nvPr/>
        </p:nvSpPr>
        <p:spPr>
          <a:xfrm>
            <a:off x="2123728" y="3645024"/>
            <a:ext cx="5616624" cy="466725"/>
          </a:xfrm>
          <a:prstGeom prst="rect">
            <a:avLst/>
          </a:prstGeom>
          <a:solidFill>
            <a:schemeClr val="tx2">
              <a:lumMod val="60000"/>
              <a:lumOff val="40000"/>
            </a:schemeClr>
          </a:solidFill>
          <a:ln w="38100" cap="flat" cmpd="sng" algn="ctr">
            <a:solidFill>
              <a:schemeClr val="bg1"/>
            </a:solidFill>
            <a:prstDash val="solid"/>
          </a:ln>
        </p:spPr>
        <p:style>
          <a:lnRef idx="1">
            <a:schemeClr val="accent6"/>
          </a:lnRef>
          <a:fillRef idx="2">
            <a:schemeClr val="accent6"/>
          </a:fillRef>
          <a:effectRef idx="1">
            <a:schemeClr val="accent6"/>
          </a:effectRef>
          <a:fontRef idx="minor">
            <a:schemeClr val="dk1"/>
          </a:fontRef>
        </p:style>
        <p:txBody>
          <a:bodyPr vert="horz" wrap="none" lIns="504000" tIns="45720" rIns="91440" bIns="45720" rtlCol="0" anchor="ctr">
            <a:normAutofit/>
          </a:bodyPr>
          <a:lstStyle/>
          <a:p>
            <a:pPr>
              <a:spcBef>
                <a:spcPct val="20000"/>
              </a:spcBef>
              <a:defRPr/>
            </a:pPr>
            <a:r>
              <a:rPr lang="zh-CN" altLang="en-US" b="1" dirty="0">
                <a:solidFill>
                  <a:schemeClr val="bg1"/>
                </a:solidFill>
                <a:effectLst>
                  <a:outerShdw blurRad="38100" dist="38100" dir="2700000" algn="tl">
                    <a:srgbClr val="FFFFFF"/>
                  </a:outerShdw>
                </a:effectLst>
                <a:latin typeface="+mn-ea"/>
              </a:rPr>
              <a:t>六</a:t>
            </a:r>
            <a:r>
              <a:rPr lang="zh-CN" altLang="en-US" b="1" dirty="0" smtClean="0">
                <a:solidFill>
                  <a:schemeClr val="bg1"/>
                </a:solidFill>
                <a:effectLst>
                  <a:outerShdw blurRad="38100" dist="38100" dir="2700000" algn="tl">
                    <a:srgbClr val="FFFFFF"/>
                  </a:outerShdw>
                </a:effectLst>
                <a:latin typeface="+mn-ea"/>
              </a:rPr>
              <a:t>、课程考核</a:t>
            </a:r>
            <a:endParaRPr lang="zh-CN" altLang="en-US" b="1" dirty="0">
              <a:solidFill>
                <a:schemeClr val="bg1"/>
              </a:solidFill>
              <a:effectLst>
                <a:outerShdw blurRad="38100" dist="38100" dir="2700000" algn="tl">
                  <a:srgbClr val="FFFFFF"/>
                </a:outerShdw>
              </a:effectLst>
              <a:latin typeface="+mn-ea"/>
            </a:endParaRPr>
          </a:p>
        </p:txBody>
      </p:sp>
      <p:sp>
        <p:nvSpPr>
          <p:cNvPr id="12" name="矩形 11"/>
          <p:cNvSpPr/>
          <p:nvPr/>
        </p:nvSpPr>
        <p:spPr>
          <a:xfrm>
            <a:off x="2123728" y="4221088"/>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七、跨学科课程兼修计划（</a:t>
            </a:r>
            <a:r>
              <a:rPr lang="en-US" altLang="zh-CN" sz="2000" b="1" dirty="0">
                <a:latin typeface="+mn-ea"/>
              </a:rPr>
              <a:t>Program-10</a:t>
            </a:r>
            <a:r>
              <a:rPr lang="zh-CN" altLang="en-US" sz="2000" b="1" dirty="0">
                <a:latin typeface="+mn-ea"/>
              </a:rPr>
              <a:t>） </a:t>
            </a:r>
          </a:p>
        </p:txBody>
      </p:sp>
      <p:sp>
        <p:nvSpPr>
          <p:cNvPr id="13" name="矩形 12"/>
          <p:cNvSpPr/>
          <p:nvPr/>
        </p:nvSpPr>
        <p:spPr>
          <a:xfrm>
            <a:off x="2123728" y="4797152"/>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smtClean="0">
                <a:latin typeface="+mn-ea"/>
              </a:rPr>
              <a:t>八、主要时间节点</a:t>
            </a:r>
            <a:endParaRPr lang="zh-CN" altLang="en-US" sz="2000" b="1" dirty="0">
              <a:latin typeface="+mn-ea"/>
            </a:endParaRPr>
          </a:p>
        </p:txBody>
      </p:sp>
      <p:sp>
        <p:nvSpPr>
          <p:cNvPr id="14" name="矩形 13"/>
          <p:cNvSpPr/>
          <p:nvPr/>
        </p:nvSpPr>
        <p:spPr>
          <a:xfrm>
            <a:off x="2123728" y="5373216"/>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九</a:t>
            </a:r>
            <a:r>
              <a:rPr lang="zh-CN" altLang="en-US" sz="2000" b="1" dirty="0" smtClean="0">
                <a:latin typeface="+mn-ea"/>
              </a:rPr>
              <a:t>、信息发布与咨询</a:t>
            </a:r>
            <a:endParaRPr lang="zh-CN" altLang="en-US" sz="2000" b="1" dirty="0">
              <a:latin typeface="+mn-ea"/>
            </a:endParaRPr>
          </a:p>
        </p:txBody>
      </p:sp>
      <p:sp>
        <p:nvSpPr>
          <p:cNvPr id="15" name="五边形 14"/>
          <p:cNvSpPr/>
          <p:nvPr/>
        </p:nvSpPr>
        <p:spPr bwMode="auto">
          <a:xfrm>
            <a:off x="1259632" y="3645024"/>
            <a:ext cx="839788" cy="401637"/>
          </a:xfrm>
          <a:prstGeom prst="homePlate">
            <a:avLst>
              <a:gd name="adj" fmla="val 110078"/>
            </a:avLst>
          </a:prstGeom>
          <a:solidFill>
            <a:schemeClr val="tx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l">
              <a:defRPr/>
            </a:pPr>
            <a:endParaRPr lang="zh-CN" altLang="en-US">
              <a:solidFill>
                <a:schemeClr val="tx1"/>
              </a:solidFill>
            </a:endParaRPr>
          </a:p>
        </p:txBody>
      </p:sp>
      <p:sp>
        <p:nvSpPr>
          <p:cNvPr id="17" name="内容占位符 6"/>
          <p:cNvSpPr txBox="1">
            <a:spLocks/>
          </p:cNvSpPr>
          <p:nvPr/>
        </p:nvSpPr>
        <p:spPr>
          <a:xfrm>
            <a:off x="2123728" y="1340768"/>
            <a:ext cx="5616624" cy="432048"/>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二、学分要求及课程简介 </a:t>
            </a:r>
          </a:p>
        </p:txBody>
      </p:sp>
      <p:sp>
        <p:nvSpPr>
          <p:cNvPr id="19" name="标题 5"/>
          <p:cNvSpPr txBox="1">
            <a:spLocks/>
          </p:cNvSpPr>
          <p:nvPr/>
        </p:nvSpPr>
        <p:spPr>
          <a:xfrm>
            <a:off x="2123728" y="692696"/>
            <a:ext cx="5616624" cy="504056"/>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smtClean="0">
                <a:solidFill>
                  <a:schemeClr val="tx1"/>
                </a:solidFill>
                <a:latin typeface="+mn-ea"/>
              </a:rPr>
              <a:t>一、基本情况 </a:t>
            </a:r>
            <a:endParaRPr lang="zh-CN" altLang="en-US" b="1" dirty="0">
              <a:solidFill>
                <a:schemeClr val="tx1"/>
              </a:solidFill>
              <a:latin typeface="+mn-ea"/>
            </a:endParaRPr>
          </a:p>
        </p:txBody>
      </p:sp>
    </p:spTree>
    <p:extLst>
      <p:ext uri="{BB962C8B-B14F-4D97-AF65-F5344CB8AC3E}">
        <p14:creationId xmlns:p14="http://schemas.microsoft.com/office/powerpoint/2010/main" val="33924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lstStyle/>
          <a:p>
            <a:pPr algn="l"/>
            <a:r>
              <a:rPr lang="zh-CN" altLang="en-US" b="1" dirty="0" smtClean="0">
                <a:effectLst>
                  <a:outerShdw blurRad="38100" dist="38100" dir="2700000" algn="tl">
                    <a:srgbClr val="000000">
                      <a:alpha val="43137"/>
                    </a:srgbClr>
                  </a:outerShdw>
                </a:effectLst>
              </a:rPr>
              <a:t>     </a:t>
            </a:r>
            <a:r>
              <a:rPr lang="zh-CN" altLang="en-US" sz="3200" b="1" dirty="0" smtClean="0">
                <a:effectLst>
                  <a:outerShdw blurRad="38100" dist="38100" dir="2700000" algn="tl">
                    <a:srgbClr val="000000">
                      <a:alpha val="43137"/>
                    </a:srgbClr>
                  </a:outerShdw>
                </a:effectLst>
              </a:rPr>
              <a:t>六、课程考核</a:t>
            </a:r>
            <a:r>
              <a:rPr lang="en-US" altLang="zh-CN" sz="3200" b="1" dirty="0" smtClean="0">
                <a:effectLst>
                  <a:outerShdw blurRad="38100" dist="38100" dir="2700000" algn="tl">
                    <a:srgbClr val="000000">
                      <a:alpha val="43137"/>
                    </a:srgbClr>
                  </a:outerShdw>
                </a:effectLst>
              </a:rPr>
              <a:t>-</a:t>
            </a:r>
            <a:r>
              <a:rPr lang="zh-CN" altLang="en-US" sz="3200" b="1" dirty="0" smtClean="0">
                <a:effectLst>
                  <a:outerShdw blurRad="38100" dist="38100" dir="2700000" algn="tl">
                    <a:srgbClr val="000000">
                      <a:alpha val="43137"/>
                    </a:srgbClr>
                  </a:outerShdw>
                </a:effectLst>
              </a:rPr>
              <a:t>考场公布与查询</a:t>
            </a:r>
            <a:endParaRPr lang="zh-CN" altLang="en-US" sz="3200"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3554033889"/>
              </p:ext>
            </p:extLst>
          </p:nvPr>
        </p:nvGraphicFramePr>
        <p:xfrm>
          <a:off x="428596" y="128586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1--科学院徽章"/>
          <p:cNvPicPr>
            <a:picLocks noChangeAspect="1" noChangeArrowheads="1"/>
          </p:cNvPicPr>
          <p:nvPr/>
        </p:nvPicPr>
        <p:blipFill>
          <a:blip r:embed="rId7" cstate="print"/>
          <a:srcRect/>
          <a:stretch>
            <a:fillRect/>
          </a:stretch>
        </p:blipFill>
        <p:spPr bwMode="auto">
          <a:xfrm>
            <a:off x="0" y="4763"/>
            <a:ext cx="1187450" cy="1025525"/>
          </a:xfrm>
          <a:prstGeom prst="rect">
            <a:avLst/>
          </a:prstGeom>
          <a:noFill/>
          <a:ln w="9525">
            <a:noFill/>
            <a:miter lim="800000"/>
            <a:headEnd/>
            <a:tailEnd/>
          </a:ln>
        </p:spPr>
      </p:pic>
      <p:pic>
        <p:nvPicPr>
          <p:cNvPr id="5" name="图片 1" descr="说明: http://www.ucas.ac.cn/images/b-logo.gif"/>
          <p:cNvPicPr>
            <a:picLocks noChangeAspect="1" noChangeArrowheads="1"/>
          </p:cNvPicPr>
          <p:nvPr/>
        </p:nvPicPr>
        <p:blipFill>
          <a:blip r:embed="rId8" cstate="print"/>
          <a:srcRect/>
          <a:stretch>
            <a:fillRect/>
          </a:stretch>
        </p:blipFill>
        <p:spPr bwMode="auto">
          <a:xfrm>
            <a:off x="7847013" y="6308725"/>
            <a:ext cx="1296987" cy="5492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71538" y="357166"/>
            <a:ext cx="7570787" cy="547688"/>
          </a:xfrm>
        </p:spPr>
        <p:txBody>
          <a:bodyPr rtlCol="0">
            <a:noAutofit/>
          </a:bodyPr>
          <a:lstStyle/>
          <a:p>
            <a:pPr algn="l" eaLnBrk="1" fontAlgn="auto" hangingPunct="1">
              <a:spcAft>
                <a:spcPts val="0"/>
              </a:spcAft>
              <a:defRPr/>
            </a:pPr>
            <a:r>
              <a:rPr lang="zh-CN" altLang="en-US" sz="3200" b="1" dirty="0" smtClean="0">
                <a:effectLst>
                  <a:outerShdw blurRad="38100" dist="38100" dir="2700000" algn="tl">
                    <a:srgbClr val="000000">
                      <a:alpha val="43137"/>
                    </a:srgbClr>
                  </a:outerShdw>
                </a:effectLst>
              </a:rPr>
              <a:t>六、课程考核</a:t>
            </a:r>
            <a:r>
              <a:rPr lang="en-US" altLang="zh-CN" sz="3200" b="1" dirty="0" smtClean="0">
                <a:effectLst>
                  <a:outerShdw blurRad="38100" dist="38100" dir="2700000" algn="tl">
                    <a:srgbClr val="000000">
                      <a:alpha val="43137"/>
                    </a:srgbClr>
                  </a:outerShdw>
                </a:effectLst>
              </a:rPr>
              <a:t>-</a:t>
            </a:r>
            <a:r>
              <a:rPr lang="zh-CN" altLang="en-US" sz="3200" b="1" dirty="0" smtClean="0">
                <a:effectLst>
                  <a:outerShdw blurRad="38100" dist="38100" dir="2700000" algn="tl">
                    <a:srgbClr val="000000">
                      <a:alpha val="43137"/>
                    </a:srgbClr>
                  </a:outerShdw>
                </a:effectLst>
              </a:rPr>
              <a:t>具体规定</a:t>
            </a:r>
          </a:p>
        </p:txBody>
      </p:sp>
      <p:sp>
        <p:nvSpPr>
          <p:cNvPr id="32771" name="AutoShape 5"/>
          <p:cNvSpPr>
            <a:spLocks noChangeArrowheads="1"/>
          </p:cNvSpPr>
          <p:nvPr/>
        </p:nvSpPr>
        <p:spPr bwMode="auto">
          <a:xfrm>
            <a:off x="611188" y="1268413"/>
            <a:ext cx="7921625" cy="755650"/>
          </a:xfrm>
          <a:prstGeom prst="homePlate">
            <a:avLst>
              <a:gd name="adj" fmla="val 30042"/>
            </a:avLst>
          </a:prstGeom>
          <a:solidFill>
            <a:schemeClr val="bg1"/>
          </a:solidFill>
          <a:ln w="19050">
            <a:solidFill>
              <a:schemeClr val="accent5">
                <a:lumMod val="75000"/>
              </a:schemeClr>
            </a:solidFill>
            <a:miter lim="800000"/>
            <a:headEnd/>
            <a:tailEnd/>
          </a:ln>
        </p:spPr>
        <p:txBody>
          <a:bodyPr wrap="none" lIns="72000" tIns="0" rIns="0" bIns="0" anchor="ctr"/>
          <a:lstStyle/>
          <a:p>
            <a:pPr fontAlgn="auto">
              <a:spcBef>
                <a:spcPts val="0"/>
              </a:spcBef>
              <a:spcAft>
                <a:spcPts val="0"/>
              </a:spcAft>
              <a:defRPr/>
            </a:pPr>
            <a:endParaRPr lang="zh-CN" altLang="en-US">
              <a:latin typeface="+mn-lt"/>
              <a:ea typeface="+mn-ea"/>
            </a:endParaRPr>
          </a:p>
        </p:txBody>
      </p:sp>
      <p:sp>
        <p:nvSpPr>
          <p:cNvPr id="24580" name="Text Box 6"/>
          <p:cNvSpPr txBox="1">
            <a:spLocks noChangeArrowheads="1"/>
          </p:cNvSpPr>
          <p:nvPr/>
        </p:nvSpPr>
        <p:spPr bwMode="auto">
          <a:xfrm>
            <a:off x="1116013" y="1554163"/>
            <a:ext cx="7056437" cy="304800"/>
          </a:xfrm>
          <a:prstGeom prst="rect">
            <a:avLst/>
          </a:prstGeom>
          <a:noFill/>
          <a:ln w="9525">
            <a:noFill/>
            <a:miter lim="800000"/>
            <a:headEnd/>
            <a:tailEnd/>
          </a:ln>
        </p:spPr>
        <p:txBody>
          <a:bodyPr lIns="0" tIns="0" rIns="0" bIns="0" anchor="ctr">
            <a:spAutoFit/>
          </a:bodyPr>
          <a:lstStyle/>
          <a:p>
            <a:r>
              <a:rPr lang="zh-CN" altLang="en-US" sz="2000" b="1" dirty="0">
                <a:ea typeface="楷体_GB2312"/>
                <a:cs typeface="楷体_GB2312"/>
              </a:rPr>
              <a:t>课程考核成绩包括三方面：平时考核、期中考核和期末考核。</a:t>
            </a:r>
          </a:p>
        </p:txBody>
      </p:sp>
      <p:sp>
        <p:nvSpPr>
          <p:cNvPr id="32773" name="AutoShape 7"/>
          <p:cNvSpPr>
            <a:spLocks noChangeArrowheads="1"/>
          </p:cNvSpPr>
          <p:nvPr/>
        </p:nvSpPr>
        <p:spPr bwMode="auto">
          <a:xfrm>
            <a:off x="606425" y="2139950"/>
            <a:ext cx="7921625" cy="752475"/>
          </a:xfrm>
          <a:prstGeom prst="homePlate">
            <a:avLst>
              <a:gd name="adj" fmla="val 30169"/>
            </a:avLst>
          </a:prstGeom>
          <a:solidFill>
            <a:schemeClr val="bg1"/>
          </a:solidFill>
          <a:ln w="19050">
            <a:solidFill>
              <a:schemeClr val="accent5">
                <a:lumMod val="75000"/>
              </a:schemeClr>
            </a:solidFill>
            <a:miter lim="800000"/>
            <a:headEnd/>
            <a:tailEnd/>
          </a:ln>
        </p:spPr>
        <p:txBody>
          <a:bodyPr wrap="none" lIns="72000" tIns="0" rIns="0" bIns="0" anchor="ctr"/>
          <a:lstStyle/>
          <a:p>
            <a:pPr fontAlgn="auto">
              <a:spcBef>
                <a:spcPts val="0"/>
              </a:spcBef>
              <a:spcAft>
                <a:spcPts val="0"/>
              </a:spcAft>
              <a:defRPr/>
            </a:pPr>
            <a:endParaRPr lang="zh-CN" altLang="en-US">
              <a:solidFill>
                <a:srgbClr val="F62C0A"/>
              </a:solidFill>
              <a:latin typeface="+mn-lt"/>
              <a:ea typeface="+mn-ea"/>
            </a:endParaRPr>
          </a:p>
        </p:txBody>
      </p:sp>
      <p:sp>
        <p:nvSpPr>
          <p:cNvPr id="62472" name="Text Box 8"/>
          <p:cNvSpPr txBox="1">
            <a:spLocks noChangeArrowheads="1"/>
          </p:cNvSpPr>
          <p:nvPr/>
        </p:nvSpPr>
        <p:spPr bwMode="auto">
          <a:xfrm>
            <a:off x="1174750" y="2363788"/>
            <a:ext cx="6780213" cy="304800"/>
          </a:xfrm>
          <a:prstGeom prst="rect">
            <a:avLst/>
          </a:prstGeom>
          <a:noFill/>
          <a:ln w="6350">
            <a:noFill/>
            <a:miter lim="800000"/>
            <a:headEnd/>
            <a:tailEnd/>
          </a:ln>
          <a:effectLst/>
        </p:spPr>
        <p:txBody>
          <a:bodyPr lIns="0" tIns="0" rIns="0" bIns="0" anchor="ctr">
            <a:spAutoFit/>
          </a:bodyPr>
          <a:lstStyle/>
          <a:p>
            <a:pPr fontAlgn="auto">
              <a:spcBef>
                <a:spcPts val="0"/>
              </a:spcBef>
              <a:spcAft>
                <a:spcPts val="0"/>
              </a:spcAft>
              <a:defRPr/>
            </a:pPr>
            <a:r>
              <a:rPr lang="zh-CN" altLang="en-US" sz="2000" b="1" dirty="0">
                <a:latin typeface="+mn-lt"/>
                <a:ea typeface="楷体_GB2312" pitchFamily="49" charset="-122"/>
              </a:rPr>
              <a:t>期末考核方式：考试、考查。</a:t>
            </a:r>
            <a:r>
              <a:rPr lang="zh-CN" altLang="en-US" sz="2000" dirty="0">
                <a:effectLst>
                  <a:outerShdw blurRad="38100" dist="38100" dir="2700000" algn="tl">
                    <a:srgbClr val="C0C0C0"/>
                  </a:outerShdw>
                </a:effectLst>
                <a:latin typeface="+mn-lt"/>
                <a:ea typeface="楷体_GB2312" pitchFamily="49" charset="-122"/>
              </a:rPr>
              <a:t> </a:t>
            </a:r>
          </a:p>
        </p:txBody>
      </p:sp>
      <p:sp>
        <p:nvSpPr>
          <p:cNvPr id="32775" name="AutoShape 9"/>
          <p:cNvSpPr>
            <a:spLocks noChangeArrowheads="1"/>
          </p:cNvSpPr>
          <p:nvPr/>
        </p:nvSpPr>
        <p:spPr bwMode="auto">
          <a:xfrm>
            <a:off x="611188" y="3071813"/>
            <a:ext cx="7921625" cy="919162"/>
          </a:xfrm>
          <a:prstGeom prst="homePlate">
            <a:avLst>
              <a:gd name="adj" fmla="val 24698"/>
            </a:avLst>
          </a:prstGeom>
          <a:solidFill>
            <a:schemeClr val="bg1"/>
          </a:solidFill>
          <a:ln w="19050">
            <a:solidFill>
              <a:schemeClr val="accent5">
                <a:lumMod val="75000"/>
              </a:schemeClr>
            </a:solidFill>
            <a:miter lim="800000"/>
            <a:headEnd/>
            <a:tailEnd/>
          </a:ln>
        </p:spPr>
        <p:txBody>
          <a:bodyPr wrap="none" lIns="72000" tIns="0" rIns="0" bIns="0" anchor="ctr"/>
          <a:lstStyle/>
          <a:p>
            <a:pPr fontAlgn="auto">
              <a:spcBef>
                <a:spcPts val="0"/>
              </a:spcBef>
              <a:spcAft>
                <a:spcPts val="0"/>
              </a:spcAft>
              <a:defRPr/>
            </a:pPr>
            <a:endParaRPr lang="zh-CN" altLang="en-US">
              <a:latin typeface="+mn-lt"/>
              <a:ea typeface="+mn-ea"/>
            </a:endParaRPr>
          </a:p>
        </p:txBody>
      </p:sp>
      <p:sp>
        <p:nvSpPr>
          <p:cNvPr id="24584" name="Text Box 10"/>
          <p:cNvSpPr txBox="1">
            <a:spLocks noChangeArrowheads="1"/>
          </p:cNvSpPr>
          <p:nvPr/>
        </p:nvSpPr>
        <p:spPr bwMode="auto">
          <a:xfrm>
            <a:off x="1142976" y="3286124"/>
            <a:ext cx="7127875" cy="615553"/>
          </a:xfrm>
          <a:prstGeom prst="rect">
            <a:avLst/>
          </a:prstGeom>
          <a:noFill/>
          <a:ln w="9525">
            <a:noFill/>
            <a:miter lim="800000"/>
            <a:headEnd/>
            <a:tailEnd/>
          </a:ln>
        </p:spPr>
        <p:txBody>
          <a:bodyPr lIns="0" tIns="0" rIns="0" bIns="0" anchor="ctr">
            <a:spAutoFit/>
          </a:bodyPr>
          <a:lstStyle/>
          <a:p>
            <a:r>
              <a:rPr lang="zh-CN" altLang="en-US" sz="2000" b="1" dirty="0">
                <a:ea typeface="楷体_GB2312"/>
                <a:cs typeface="楷体_GB2312"/>
              </a:rPr>
              <a:t>考试方式：课堂闭卷、课堂开卷、读书报告、大开卷等</a:t>
            </a:r>
            <a:r>
              <a:rPr lang="zh-CN" altLang="en-US" sz="2000" b="1" dirty="0" smtClean="0">
                <a:ea typeface="楷体_GB2312"/>
                <a:cs typeface="楷体_GB2312"/>
              </a:rPr>
              <a:t>形式；</a:t>
            </a:r>
            <a:endParaRPr lang="en-US" altLang="zh-CN" sz="2000" b="1" dirty="0" smtClean="0">
              <a:ea typeface="楷体_GB2312"/>
              <a:cs typeface="楷体_GB2312"/>
            </a:endParaRPr>
          </a:p>
          <a:p>
            <a:r>
              <a:rPr lang="zh-CN" altLang="en-US" sz="2000" b="1" dirty="0">
                <a:ea typeface="楷体_GB2312"/>
                <a:cs typeface="楷体_GB2312"/>
              </a:rPr>
              <a:t>核心</a:t>
            </a:r>
            <a:r>
              <a:rPr lang="zh-CN" altLang="en-US" sz="2000" b="1" dirty="0" smtClean="0">
                <a:ea typeface="楷体_GB2312"/>
                <a:cs typeface="楷体_GB2312"/>
              </a:rPr>
              <a:t>课与英语必修课均为闭卷笔试。</a:t>
            </a:r>
            <a:endParaRPr lang="zh-CN" altLang="en-US" sz="2000" b="1" dirty="0">
              <a:ea typeface="楷体_GB2312"/>
              <a:cs typeface="楷体_GB2312"/>
            </a:endParaRPr>
          </a:p>
        </p:txBody>
      </p:sp>
      <p:sp>
        <p:nvSpPr>
          <p:cNvPr id="32777" name="AutoShape 11"/>
          <p:cNvSpPr>
            <a:spLocks noChangeArrowheads="1"/>
          </p:cNvSpPr>
          <p:nvPr/>
        </p:nvSpPr>
        <p:spPr bwMode="auto">
          <a:xfrm>
            <a:off x="611188" y="4149725"/>
            <a:ext cx="7921625" cy="919163"/>
          </a:xfrm>
          <a:prstGeom prst="homePlate">
            <a:avLst>
              <a:gd name="adj" fmla="val 24698"/>
            </a:avLst>
          </a:prstGeom>
          <a:solidFill>
            <a:schemeClr val="bg1"/>
          </a:solidFill>
          <a:ln w="19050">
            <a:solidFill>
              <a:schemeClr val="accent5">
                <a:lumMod val="75000"/>
              </a:schemeClr>
            </a:solidFill>
            <a:miter lim="800000"/>
            <a:headEnd/>
            <a:tailEnd/>
          </a:ln>
        </p:spPr>
        <p:txBody>
          <a:bodyPr wrap="none" lIns="72000" tIns="0" rIns="0" bIns="0" anchor="ctr"/>
          <a:lstStyle/>
          <a:p>
            <a:pPr fontAlgn="auto">
              <a:spcBef>
                <a:spcPts val="0"/>
              </a:spcBef>
              <a:spcAft>
                <a:spcPts val="0"/>
              </a:spcAft>
              <a:defRPr/>
            </a:pPr>
            <a:endParaRPr lang="zh-CN" altLang="en-US">
              <a:latin typeface="+mn-lt"/>
              <a:ea typeface="+mn-ea"/>
            </a:endParaRPr>
          </a:p>
        </p:txBody>
      </p:sp>
      <p:sp>
        <p:nvSpPr>
          <p:cNvPr id="24586" name="Text Box 12"/>
          <p:cNvSpPr txBox="1">
            <a:spLocks noChangeArrowheads="1"/>
          </p:cNvSpPr>
          <p:nvPr/>
        </p:nvSpPr>
        <p:spPr bwMode="auto">
          <a:xfrm>
            <a:off x="1071538" y="4286256"/>
            <a:ext cx="7072337" cy="615553"/>
          </a:xfrm>
          <a:prstGeom prst="rect">
            <a:avLst/>
          </a:prstGeom>
          <a:noFill/>
          <a:ln w="9525">
            <a:noFill/>
            <a:miter lim="800000"/>
            <a:headEnd/>
            <a:tailEnd/>
          </a:ln>
        </p:spPr>
        <p:txBody>
          <a:bodyPr wrap="square" lIns="0" tIns="0" rIns="0" bIns="0" anchor="ctr">
            <a:spAutoFit/>
          </a:bodyPr>
          <a:lstStyle/>
          <a:p>
            <a:r>
              <a:rPr lang="zh-CN" altLang="en-US" sz="2000" b="1" dirty="0">
                <a:ea typeface="楷体_GB2312"/>
                <a:cs typeface="楷体_GB2312"/>
              </a:rPr>
              <a:t>采用考试方式进行考核的课程，以</a:t>
            </a:r>
            <a:r>
              <a:rPr lang="zh-CN" altLang="en-US" sz="2000" b="1" dirty="0" smtClean="0">
                <a:ea typeface="楷体_GB2312"/>
                <a:cs typeface="楷体_GB2312"/>
              </a:rPr>
              <a:t>百分制成绩或等级成绩记录</a:t>
            </a:r>
            <a:r>
              <a:rPr lang="zh-CN" altLang="en-US" sz="2000" b="1" dirty="0">
                <a:ea typeface="楷体_GB2312"/>
                <a:cs typeface="楷体_GB2312"/>
              </a:rPr>
              <a:t>成绩；采用考查方式进行考核的课程，</a:t>
            </a:r>
            <a:r>
              <a:rPr lang="zh-CN" altLang="en-US" sz="2000" b="1" dirty="0" smtClean="0">
                <a:ea typeface="楷体_GB2312"/>
                <a:cs typeface="楷体_GB2312"/>
              </a:rPr>
              <a:t>以合格成绩记录</a:t>
            </a:r>
            <a:r>
              <a:rPr lang="zh-CN" altLang="en-US" sz="2000" b="1" dirty="0">
                <a:ea typeface="楷体_GB2312"/>
                <a:cs typeface="楷体_GB2312"/>
              </a:rPr>
              <a:t>成绩。</a:t>
            </a:r>
          </a:p>
        </p:txBody>
      </p:sp>
      <p:sp>
        <p:nvSpPr>
          <p:cNvPr id="24587" name="Rectangle 13"/>
          <p:cNvSpPr>
            <a:spLocks noChangeArrowheads="1"/>
          </p:cNvSpPr>
          <p:nvPr/>
        </p:nvSpPr>
        <p:spPr bwMode="auto">
          <a:xfrm>
            <a:off x="723900" y="1462088"/>
            <a:ext cx="239713" cy="488950"/>
          </a:xfrm>
          <a:prstGeom prst="rect">
            <a:avLst/>
          </a:prstGeom>
          <a:solidFill>
            <a:srgbClr val="B8E0BC"/>
          </a:solidFill>
          <a:ln w="9525">
            <a:noFill/>
            <a:miter lim="800000"/>
            <a:headEnd/>
            <a:tailEnd/>
          </a:ln>
        </p:spPr>
        <p:txBody>
          <a:bodyPr lIns="0" tIns="0" rIns="0" bIns="0" anchor="ctr" anchorCtr="1"/>
          <a:lstStyle/>
          <a:p>
            <a:r>
              <a:rPr kumimoji="1" lang="zh-CN" altLang="en-US" sz="1600" b="1" dirty="0">
                <a:solidFill>
                  <a:srgbClr val="000099"/>
                </a:solidFill>
                <a:latin typeface="Calibri" pitchFamily="34" charset="0"/>
                <a:ea typeface="Arial Unicode MS" pitchFamily="34" charset="-122"/>
                <a:cs typeface="Arial Unicode MS" pitchFamily="34" charset="-122"/>
              </a:rPr>
              <a:t>１</a:t>
            </a:r>
          </a:p>
        </p:txBody>
      </p:sp>
      <p:sp>
        <p:nvSpPr>
          <p:cNvPr id="24588" name="Rectangle 14"/>
          <p:cNvSpPr>
            <a:spLocks noChangeArrowheads="1"/>
          </p:cNvSpPr>
          <p:nvPr/>
        </p:nvSpPr>
        <p:spPr bwMode="auto">
          <a:xfrm>
            <a:off x="742950" y="2271713"/>
            <a:ext cx="238125" cy="490537"/>
          </a:xfrm>
          <a:prstGeom prst="rect">
            <a:avLst/>
          </a:prstGeom>
          <a:solidFill>
            <a:srgbClr val="B8E0BC"/>
          </a:solidFill>
          <a:ln w="9525">
            <a:noFill/>
            <a:miter lim="800000"/>
            <a:headEnd/>
            <a:tailEnd/>
          </a:ln>
        </p:spPr>
        <p:txBody>
          <a:bodyPr lIns="0" tIns="0" rIns="0" bIns="0" anchor="ctr" anchorCtr="1"/>
          <a:lstStyle/>
          <a:p>
            <a:r>
              <a:rPr kumimoji="1" lang="zh-CN" altLang="en-US" sz="1600" b="1">
                <a:solidFill>
                  <a:srgbClr val="000099"/>
                </a:solidFill>
                <a:latin typeface="Calibri" pitchFamily="34" charset="0"/>
                <a:ea typeface="Arial Unicode MS" pitchFamily="34" charset="-122"/>
                <a:cs typeface="Arial Unicode MS" pitchFamily="34" charset="-122"/>
              </a:rPr>
              <a:t>２</a:t>
            </a:r>
          </a:p>
        </p:txBody>
      </p:sp>
      <p:sp>
        <p:nvSpPr>
          <p:cNvPr id="24589" name="Rectangle 15"/>
          <p:cNvSpPr>
            <a:spLocks noChangeArrowheads="1"/>
          </p:cNvSpPr>
          <p:nvPr/>
        </p:nvSpPr>
        <p:spPr bwMode="auto">
          <a:xfrm>
            <a:off x="723900" y="3319463"/>
            <a:ext cx="293688" cy="490537"/>
          </a:xfrm>
          <a:prstGeom prst="rect">
            <a:avLst/>
          </a:prstGeom>
          <a:solidFill>
            <a:srgbClr val="B8E0BC"/>
          </a:solidFill>
          <a:ln w="9525">
            <a:noFill/>
            <a:miter lim="800000"/>
            <a:headEnd/>
            <a:tailEnd/>
          </a:ln>
        </p:spPr>
        <p:txBody>
          <a:bodyPr lIns="0" tIns="0" rIns="0" bIns="0" anchor="ctr" anchorCtr="1"/>
          <a:lstStyle/>
          <a:p>
            <a:r>
              <a:rPr kumimoji="1" lang="zh-CN" altLang="en-US" sz="1600" b="1">
                <a:solidFill>
                  <a:srgbClr val="000099"/>
                </a:solidFill>
                <a:latin typeface="Calibri" pitchFamily="34" charset="0"/>
                <a:ea typeface="Arial Unicode MS" pitchFamily="34" charset="-122"/>
                <a:cs typeface="Arial Unicode MS" pitchFamily="34" charset="-122"/>
              </a:rPr>
              <a:t>３</a:t>
            </a:r>
          </a:p>
        </p:txBody>
      </p:sp>
      <p:sp>
        <p:nvSpPr>
          <p:cNvPr id="24590" name="Rectangle 16"/>
          <p:cNvSpPr>
            <a:spLocks noChangeArrowheads="1"/>
          </p:cNvSpPr>
          <p:nvPr/>
        </p:nvSpPr>
        <p:spPr bwMode="auto">
          <a:xfrm>
            <a:off x="723900" y="4398963"/>
            <a:ext cx="257175" cy="488950"/>
          </a:xfrm>
          <a:prstGeom prst="rect">
            <a:avLst/>
          </a:prstGeom>
          <a:solidFill>
            <a:srgbClr val="B8E0BC"/>
          </a:solidFill>
          <a:ln w="9525">
            <a:noFill/>
            <a:miter lim="800000"/>
            <a:headEnd/>
            <a:tailEnd/>
          </a:ln>
        </p:spPr>
        <p:txBody>
          <a:bodyPr lIns="0" tIns="0" rIns="0" bIns="0" anchor="ctr" anchorCtr="1"/>
          <a:lstStyle/>
          <a:p>
            <a:r>
              <a:rPr kumimoji="1" lang="zh-CN" altLang="en-US" sz="1600" b="1">
                <a:solidFill>
                  <a:srgbClr val="000099"/>
                </a:solidFill>
                <a:latin typeface="Calibri" pitchFamily="34" charset="0"/>
                <a:ea typeface="Arial Unicode MS" pitchFamily="34" charset="-122"/>
                <a:cs typeface="Arial Unicode MS" pitchFamily="34" charset="-122"/>
              </a:rPr>
              <a:t>４</a:t>
            </a:r>
          </a:p>
        </p:txBody>
      </p:sp>
      <p:sp>
        <p:nvSpPr>
          <p:cNvPr id="32783" name="AutoShape 17"/>
          <p:cNvSpPr>
            <a:spLocks noChangeArrowheads="1"/>
          </p:cNvSpPr>
          <p:nvPr/>
        </p:nvSpPr>
        <p:spPr bwMode="auto">
          <a:xfrm>
            <a:off x="611188" y="5192713"/>
            <a:ext cx="7921625" cy="919162"/>
          </a:xfrm>
          <a:prstGeom prst="homePlate">
            <a:avLst>
              <a:gd name="adj" fmla="val 24698"/>
            </a:avLst>
          </a:prstGeom>
          <a:solidFill>
            <a:schemeClr val="bg1"/>
          </a:solidFill>
          <a:ln w="19050">
            <a:solidFill>
              <a:schemeClr val="accent5">
                <a:lumMod val="75000"/>
              </a:schemeClr>
            </a:solidFill>
            <a:miter lim="800000"/>
            <a:headEnd/>
            <a:tailEnd/>
          </a:ln>
        </p:spPr>
        <p:txBody>
          <a:bodyPr wrap="none" lIns="72000" tIns="0" rIns="0" bIns="0" anchor="ctr"/>
          <a:lstStyle/>
          <a:p>
            <a:pPr fontAlgn="auto">
              <a:spcBef>
                <a:spcPts val="0"/>
              </a:spcBef>
              <a:spcAft>
                <a:spcPts val="0"/>
              </a:spcAft>
              <a:defRPr/>
            </a:pPr>
            <a:endParaRPr lang="zh-CN" altLang="en-US">
              <a:latin typeface="+mn-lt"/>
              <a:ea typeface="+mn-ea"/>
            </a:endParaRPr>
          </a:p>
        </p:txBody>
      </p:sp>
      <p:sp>
        <p:nvSpPr>
          <p:cNvPr id="24592" name="Text Box 18"/>
          <p:cNvSpPr txBox="1">
            <a:spLocks noChangeArrowheads="1"/>
          </p:cNvSpPr>
          <p:nvPr/>
        </p:nvSpPr>
        <p:spPr bwMode="auto">
          <a:xfrm>
            <a:off x="1116013" y="5381625"/>
            <a:ext cx="6780212" cy="609600"/>
          </a:xfrm>
          <a:prstGeom prst="rect">
            <a:avLst/>
          </a:prstGeom>
          <a:noFill/>
          <a:ln w="9525">
            <a:noFill/>
            <a:miter lim="800000"/>
            <a:headEnd/>
            <a:tailEnd/>
          </a:ln>
        </p:spPr>
        <p:txBody>
          <a:bodyPr lIns="0" tIns="0" rIns="0" bIns="0" anchor="ctr">
            <a:spAutoFit/>
          </a:bodyPr>
          <a:lstStyle/>
          <a:p>
            <a:r>
              <a:rPr lang="zh-CN" altLang="en-US" sz="2000" b="1" dirty="0">
                <a:ea typeface="楷体_GB2312"/>
                <a:cs typeface="楷体_GB2312"/>
              </a:rPr>
              <a:t>校外选课的课程成绩，须持课程开设单位研究生教务部门开具的正式成绩单，交教务部登录成绩。</a:t>
            </a:r>
          </a:p>
        </p:txBody>
      </p:sp>
      <p:sp>
        <p:nvSpPr>
          <p:cNvPr id="24593" name="Rectangle 19"/>
          <p:cNvSpPr>
            <a:spLocks noChangeArrowheads="1"/>
          </p:cNvSpPr>
          <p:nvPr/>
        </p:nvSpPr>
        <p:spPr bwMode="auto">
          <a:xfrm>
            <a:off x="723900" y="5440363"/>
            <a:ext cx="257175" cy="492125"/>
          </a:xfrm>
          <a:prstGeom prst="rect">
            <a:avLst/>
          </a:prstGeom>
          <a:solidFill>
            <a:srgbClr val="B8E0BC"/>
          </a:solidFill>
          <a:ln w="9525">
            <a:noFill/>
            <a:miter lim="800000"/>
            <a:headEnd/>
            <a:tailEnd/>
          </a:ln>
        </p:spPr>
        <p:txBody>
          <a:bodyPr lIns="0" tIns="0" rIns="0" bIns="0" anchor="ctr" anchorCtr="1"/>
          <a:lstStyle/>
          <a:p>
            <a:r>
              <a:rPr kumimoji="1" lang="zh-CN" altLang="en-US" sz="1600" b="1">
                <a:solidFill>
                  <a:srgbClr val="000099"/>
                </a:solidFill>
                <a:latin typeface="Calibri" pitchFamily="34" charset="0"/>
                <a:ea typeface="Arial Unicode MS" pitchFamily="34" charset="-122"/>
                <a:cs typeface="Arial Unicode MS" pitchFamily="34" charset="-122"/>
              </a:rPr>
              <a:t>5</a:t>
            </a:r>
          </a:p>
        </p:txBody>
      </p:sp>
      <p:pic>
        <p:nvPicPr>
          <p:cNvPr id="24594" name="Picture 2" descr="1--科学院徽章"/>
          <p:cNvPicPr>
            <a:picLocks noChangeAspect="1" noChangeArrowheads="1"/>
          </p:cNvPicPr>
          <p:nvPr/>
        </p:nvPicPr>
        <p:blipFill>
          <a:blip r:embed="rId2" cstate="print"/>
          <a:srcRect/>
          <a:stretch>
            <a:fillRect/>
          </a:stretch>
        </p:blipFill>
        <p:spPr bwMode="auto">
          <a:xfrm>
            <a:off x="0" y="4763"/>
            <a:ext cx="1187450" cy="1025525"/>
          </a:xfrm>
          <a:prstGeom prst="rect">
            <a:avLst/>
          </a:prstGeom>
          <a:noFill/>
          <a:ln w="9525">
            <a:noFill/>
            <a:miter lim="800000"/>
            <a:headEnd/>
            <a:tailEnd/>
          </a:ln>
        </p:spPr>
      </p:pic>
      <p:pic>
        <p:nvPicPr>
          <p:cNvPr id="24595" name="图片 1" descr="说明: http://www.ucas.ac.cn/images/b-logo.gif"/>
          <p:cNvPicPr>
            <a:picLocks noChangeAspect="1" noChangeArrowheads="1"/>
          </p:cNvPicPr>
          <p:nvPr/>
        </p:nvPicPr>
        <p:blipFill>
          <a:blip r:embed="rId3" cstate="print"/>
          <a:srcRect/>
          <a:stretch>
            <a:fillRect/>
          </a:stretch>
        </p:blipFill>
        <p:spPr bwMode="auto">
          <a:xfrm>
            <a:off x="7851775" y="6308725"/>
            <a:ext cx="1296988" cy="549275"/>
          </a:xfrm>
          <a:prstGeom prst="rect">
            <a:avLst/>
          </a:prstGeom>
          <a:noFill/>
          <a:ln w="9525">
            <a:noFill/>
            <a:miter lim="800000"/>
            <a:headEnd/>
            <a:tailEnd/>
          </a:ln>
        </p:spPr>
      </p:pic>
      <p:pic>
        <p:nvPicPr>
          <p:cNvPr id="24596" name="图片 1" descr="说明: http://www.ucas.ac.cn/images/b-logo.gif"/>
          <p:cNvPicPr>
            <a:picLocks noChangeAspect="1" noChangeArrowheads="1"/>
          </p:cNvPicPr>
          <p:nvPr/>
        </p:nvPicPr>
        <p:blipFill>
          <a:blip r:embed="rId3" cstate="print"/>
          <a:srcRect/>
          <a:stretch>
            <a:fillRect/>
          </a:stretch>
        </p:blipFill>
        <p:spPr bwMode="auto">
          <a:xfrm>
            <a:off x="7847013" y="6308725"/>
            <a:ext cx="1296987" cy="54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87450" y="215900"/>
            <a:ext cx="7499350" cy="547688"/>
          </a:xfrm>
        </p:spPr>
        <p:txBody>
          <a:bodyPr rtlCol="0">
            <a:normAutofit/>
          </a:bodyPr>
          <a:lstStyle/>
          <a:p>
            <a:pPr algn="l" eaLnBrk="1" fontAlgn="auto" hangingPunct="1">
              <a:spcAft>
                <a:spcPts val="0"/>
              </a:spcAft>
              <a:defRPr/>
            </a:pPr>
            <a:r>
              <a:rPr lang="zh-CN" altLang="en-US" sz="2800" b="1" dirty="0" smtClean="0">
                <a:effectLst>
                  <a:outerShdw blurRad="38100" dist="38100" dir="2700000" algn="tl">
                    <a:srgbClr val="000000">
                      <a:alpha val="43137"/>
                    </a:srgbClr>
                  </a:outerShdw>
                </a:effectLst>
              </a:rPr>
              <a:t>六、课程考核</a:t>
            </a:r>
            <a:r>
              <a:rPr lang="en-US" altLang="zh-CN" sz="2800" b="1" dirty="0" smtClean="0">
                <a:effectLst>
                  <a:outerShdw blurRad="38100" dist="38100" dir="2700000" algn="tl">
                    <a:srgbClr val="000000">
                      <a:alpha val="43137"/>
                    </a:srgbClr>
                  </a:outerShdw>
                </a:effectLst>
              </a:rPr>
              <a:t>-</a:t>
            </a:r>
            <a:r>
              <a:rPr lang="zh-CN" altLang="en-US" sz="2800" b="1" dirty="0" smtClean="0">
                <a:effectLst>
                  <a:outerShdw blurRad="38100" dist="38100" dir="2700000" algn="tl">
                    <a:srgbClr val="000000">
                      <a:alpha val="43137"/>
                    </a:srgbClr>
                  </a:outerShdw>
                </a:effectLst>
              </a:rPr>
              <a:t>缓考、补考和重修</a:t>
            </a:r>
          </a:p>
        </p:txBody>
      </p:sp>
      <p:sp>
        <p:nvSpPr>
          <p:cNvPr id="63493" name="AutoShape 5"/>
          <p:cNvSpPr>
            <a:spLocks noChangeArrowheads="1"/>
          </p:cNvSpPr>
          <p:nvPr/>
        </p:nvSpPr>
        <p:spPr bwMode="auto">
          <a:xfrm>
            <a:off x="357158" y="1928802"/>
            <a:ext cx="1262062" cy="274637"/>
          </a:xfrm>
          <a:prstGeom prst="homePlate">
            <a:avLst>
              <a:gd name="adj" fmla="val 14987"/>
            </a:avLst>
          </a:prstGeom>
          <a:solidFill>
            <a:srgbClr val="87BABF"/>
          </a:solidFill>
          <a:ln w="6350">
            <a:noFill/>
            <a:miter lim="800000"/>
            <a:headEnd/>
            <a:tailEnd/>
          </a:ln>
          <a:effectLst>
            <a:outerShdw dist="35921" dir="2700000" algn="ctr" rotWithShape="0">
              <a:schemeClr val="bg2"/>
            </a:outerShdw>
          </a:effectLst>
        </p:spPr>
        <p:txBody>
          <a:bodyPr lIns="0" tIns="0" rIns="0" bIns="0" anchor="ctr">
            <a:spAutoFit/>
          </a:bodyPr>
          <a:lstStyle/>
          <a:p>
            <a:pPr fontAlgn="auto">
              <a:spcBef>
                <a:spcPts val="0"/>
              </a:spcBef>
              <a:spcAft>
                <a:spcPts val="0"/>
              </a:spcAft>
              <a:defRPr/>
            </a:pPr>
            <a:endParaRPr lang="zh-CN" altLang="en-US">
              <a:latin typeface="+mn-lt"/>
            </a:endParaRPr>
          </a:p>
        </p:txBody>
      </p:sp>
      <p:sp>
        <p:nvSpPr>
          <p:cNvPr id="63494" name="Text Box 6"/>
          <p:cNvSpPr txBox="1">
            <a:spLocks noChangeArrowheads="1"/>
          </p:cNvSpPr>
          <p:nvPr/>
        </p:nvSpPr>
        <p:spPr bwMode="auto">
          <a:xfrm>
            <a:off x="539750" y="1857365"/>
            <a:ext cx="982663" cy="369332"/>
          </a:xfrm>
          <a:prstGeom prst="rect">
            <a:avLst/>
          </a:prstGeom>
          <a:noFill/>
          <a:ln w="6350">
            <a:noFill/>
            <a:miter lim="800000"/>
            <a:headEnd/>
            <a:tailEnd/>
          </a:ln>
          <a:effectLst/>
        </p:spPr>
        <p:txBody>
          <a:bodyPr wrap="square" lIns="0" tIns="0" rIns="0" bIns="0" anchor="ctr">
            <a:spAutoFit/>
          </a:bodyPr>
          <a:lstStyle/>
          <a:p>
            <a:pPr fontAlgn="auto">
              <a:spcBef>
                <a:spcPts val="0"/>
              </a:spcBef>
              <a:spcAft>
                <a:spcPts val="0"/>
              </a:spcAft>
              <a:defRPr/>
            </a:pPr>
            <a:r>
              <a:rPr lang="zh-CN" altLang="en-US" sz="2400" b="1" dirty="0">
                <a:effectLst>
                  <a:outerShdw blurRad="38100" dist="38100" dir="2700000" algn="tl">
                    <a:srgbClr val="C0C0C0"/>
                  </a:outerShdw>
                </a:effectLst>
                <a:latin typeface="+mn-lt"/>
                <a:ea typeface="楷体_GB2312" pitchFamily="49" charset="-122"/>
              </a:rPr>
              <a:t>缓考</a:t>
            </a:r>
          </a:p>
        </p:txBody>
      </p:sp>
      <p:sp>
        <p:nvSpPr>
          <p:cNvPr id="23557" name="Freeform 7"/>
          <p:cNvSpPr>
            <a:spLocks/>
          </p:cNvSpPr>
          <p:nvPr/>
        </p:nvSpPr>
        <p:spPr bwMode="auto">
          <a:xfrm>
            <a:off x="1643042" y="1428736"/>
            <a:ext cx="7204075" cy="1101725"/>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a:solidFill>
              <a:srgbClr val="000000"/>
            </a:solidFill>
            <a:round/>
            <a:headEnd/>
            <a:tailEnd/>
          </a:ln>
        </p:spPr>
        <p:txBody>
          <a:bodyPr/>
          <a:lstStyle/>
          <a:p>
            <a:endParaRPr lang="zh-CN" altLang="en-US">
              <a:latin typeface="Calibri" pitchFamily="34" charset="0"/>
            </a:endParaRPr>
          </a:p>
        </p:txBody>
      </p:sp>
      <p:sp>
        <p:nvSpPr>
          <p:cNvPr id="23558" name="Rectangle 8"/>
          <p:cNvSpPr>
            <a:spLocks noChangeArrowheads="1"/>
          </p:cNvSpPr>
          <p:nvPr/>
        </p:nvSpPr>
        <p:spPr bwMode="auto">
          <a:xfrm>
            <a:off x="1928794" y="1571612"/>
            <a:ext cx="6724650" cy="923925"/>
          </a:xfrm>
          <a:prstGeom prst="rect">
            <a:avLst/>
          </a:prstGeom>
          <a:noFill/>
          <a:ln w="9525">
            <a:noFill/>
            <a:miter lim="800000"/>
            <a:headEnd/>
            <a:tailEnd/>
          </a:ln>
        </p:spPr>
        <p:txBody>
          <a:bodyPr lIns="0" tIns="0" rIns="0" bIns="0" anchor="ctr">
            <a:spAutoFit/>
          </a:bodyPr>
          <a:lstStyle/>
          <a:p>
            <a:pPr marL="190500" lvl="1" indent="-188913" defTabSz="330200">
              <a:spcBef>
                <a:spcPct val="20000"/>
              </a:spcBef>
              <a:buFont typeface="Arial" pitchFamily="34" charset="0"/>
              <a:buChar char="•"/>
              <a:tabLst>
                <a:tab pos="8521700" algn="r"/>
              </a:tabLst>
            </a:pPr>
            <a:r>
              <a:rPr lang="zh-CN" altLang="en-US" sz="2000" b="1" dirty="0">
                <a:latin typeface="Calibri" pitchFamily="34" charset="0"/>
                <a:ea typeface="楷体_GB2312"/>
                <a:cs typeface="楷体_GB2312"/>
              </a:rPr>
              <a:t>考前提出申请，填报《中国科学院大学缓考申请表》，经教务部批准，缓考成绩按正常考核成绩登录。</a:t>
            </a:r>
            <a:r>
              <a:rPr lang="zh-CN" altLang="en-US" b="1" dirty="0">
                <a:latin typeface="Calibri" pitchFamily="34" charset="0"/>
              </a:rPr>
              <a:t>（</a:t>
            </a:r>
            <a:r>
              <a:rPr lang="zh-CN" altLang="en-US" b="1" dirty="0">
                <a:solidFill>
                  <a:srgbClr val="FF0000"/>
                </a:solidFill>
                <a:latin typeface="Calibri" pitchFamily="34" charset="0"/>
              </a:rPr>
              <a:t>注意：无故缺考记零分</a:t>
            </a:r>
            <a:r>
              <a:rPr lang="en-US" altLang="zh-CN" b="1" dirty="0">
                <a:solidFill>
                  <a:srgbClr val="FF0000"/>
                </a:solidFill>
                <a:latin typeface="Calibri" pitchFamily="34" charset="0"/>
              </a:rPr>
              <a:t>,</a:t>
            </a:r>
            <a:r>
              <a:rPr lang="zh-CN" altLang="en-US" b="1" dirty="0">
                <a:solidFill>
                  <a:srgbClr val="FF0000"/>
                </a:solidFill>
                <a:latin typeface="Calibri" pitchFamily="34" charset="0"/>
              </a:rPr>
              <a:t>原则上不予补考</a:t>
            </a:r>
            <a:r>
              <a:rPr lang="zh-CN" altLang="en-US" b="1" dirty="0">
                <a:latin typeface="Calibri" pitchFamily="34" charset="0"/>
              </a:rPr>
              <a:t>）</a:t>
            </a:r>
            <a:endParaRPr lang="zh-CN" altLang="de-DE" sz="2000" b="1" dirty="0">
              <a:latin typeface="Calibri" pitchFamily="34" charset="0"/>
              <a:ea typeface="楷体_GB2312"/>
              <a:cs typeface="楷体_GB2312"/>
            </a:endParaRPr>
          </a:p>
        </p:txBody>
      </p:sp>
      <p:sp>
        <p:nvSpPr>
          <p:cNvPr id="63497" name="AutoShape 9"/>
          <p:cNvSpPr>
            <a:spLocks noChangeArrowheads="1"/>
          </p:cNvSpPr>
          <p:nvPr/>
        </p:nvSpPr>
        <p:spPr bwMode="auto">
          <a:xfrm>
            <a:off x="395288" y="3371850"/>
            <a:ext cx="1262062" cy="274638"/>
          </a:xfrm>
          <a:prstGeom prst="homePlate">
            <a:avLst>
              <a:gd name="adj" fmla="val 14987"/>
            </a:avLst>
          </a:prstGeom>
          <a:solidFill>
            <a:srgbClr val="87BABF"/>
          </a:solidFill>
          <a:ln w="6350">
            <a:noFill/>
            <a:miter lim="800000"/>
            <a:headEnd/>
            <a:tailEnd/>
          </a:ln>
          <a:effectLst>
            <a:outerShdw dist="35921" dir="2700000" algn="ctr" rotWithShape="0">
              <a:schemeClr val="bg2"/>
            </a:outerShdw>
          </a:effectLst>
        </p:spPr>
        <p:txBody>
          <a:bodyPr lIns="0" tIns="0" rIns="0" bIns="0" anchor="ctr">
            <a:spAutoFit/>
          </a:bodyPr>
          <a:lstStyle/>
          <a:p>
            <a:pPr fontAlgn="auto">
              <a:spcBef>
                <a:spcPts val="0"/>
              </a:spcBef>
              <a:spcAft>
                <a:spcPts val="0"/>
              </a:spcAft>
              <a:defRPr/>
            </a:pPr>
            <a:endParaRPr lang="zh-CN" altLang="en-US">
              <a:latin typeface="+mn-lt"/>
            </a:endParaRPr>
          </a:p>
        </p:txBody>
      </p:sp>
      <p:sp>
        <p:nvSpPr>
          <p:cNvPr id="63498" name="Text Box 10"/>
          <p:cNvSpPr txBox="1">
            <a:spLocks noChangeArrowheads="1"/>
          </p:cNvSpPr>
          <p:nvPr/>
        </p:nvSpPr>
        <p:spPr bwMode="auto">
          <a:xfrm>
            <a:off x="534988" y="3330575"/>
            <a:ext cx="982662" cy="365125"/>
          </a:xfrm>
          <a:prstGeom prst="rect">
            <a:avLst/>
          </a:prstGeom>
          <a:noFill/>
          <a:ln w="6350">
            <a:noFill/>
            <a:miter lim="800000"/>
            <a:headEnd/>
            <a:tailEnd/>
          </a:ln>
          <a:effectLst/>
        </p:spPr>
        <p:txBody>
          <a:bodyPr lIns="0" tIns="0" rIns="0" bIns="0" anchor="ctr">
            <a:spAutoFit/>
          </a:bodyPr>
          <a:lstStyle/>
          <a:p>
            <a:pPr fontAlgn="auto">
              <a:spcBef>
                <a:spcPts val="0"/>
              </a:spcBef>
              <a:spcAft>
                <a:spcPts val="0"/>
              </a:spcAft>
              <a:defRPr/>
            </a:pPr>
            <a:r>
              <a:rPr lang="zh-CN" altLang="en-US" sz="2400" b="1" dirty="0">
                <a:effectLst>
                  <a:outerShdw blurRad="38100" dist="38100" dir="2700000" algn="tl">
                    <a:srgbClr val="C0C0C0"/>
                  </a:outerShdw>
                </a:effectLst>
                <a:latin typeface="+mn-lt"/>
                <a:ea typeface="楷体_GB2312" pitchFamily="49" charset="-122"/>
              </a:rPr>
              <a:t>补考</a:t>
            </a:r>
          </a:p>
        </p:txBody>
      </p:sp>
      <p:sp>
        <p:nvSpPr>
          <p:cNvPr id="23561" name="Freeform 11"/>
          <p:cNvSpPr>
            <a:spLocks/>
          </p:cNvSpPr>
          <p:nvPr/>
        </p:nvSpPr>
        <p:spPr bwMode="auto">
          <a:xfrm>
            <a:off x="1643042" y="2643182"/>
            <a:ext cx="7204075" cy="1684346"/>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a:solidFill>
              <a:srgbClr val="000000"/>
            </a:solidFill>
            <a:round/>
            <a:headEnd/>
            <a:tailEnd/>
          </a:ln>
        </p:spPr>
        <p:txBody>
          <a:bodyPr/>
          <a:lstStyle/>
          <a:p>
            <a:endParaRPr lang="zh-CN" altLang="en-US">
              <a:latin typeface="Calibri" pitchFamily="34" charset="0"/>
            </a:endParaRPr>
          </a:p>
        </p:txBody>
      </p:sp>
      <p:sp>
        <p:nvSpPr>
          <p:cNvPr id="23562" name="Rectangle 12"/>
          <p:cNvSpPr>
            <a:spLocks noChangeArrowheads="1"/>
          </p:cNvSpPr>
          <p:nvPr/>
        </p:nvSpPr>
        <p:spPr bwMode="auto">
          <a:xfrm>
            <a:off x="1714480" y="3057525"/>
            <a:ext cx="7072362" cy="1292662"/>
          </a:xfrm>
          <a:prstGeom prst="rect">
            <a:avLst/>
          </a:prstGeom>
          <a:noFill/>
          <a:ln w="9525">
            <a:noFill/>
            <a:miter lim="800000"/>
            <a:headEnd/>
            <a:tailEnd/>
          </a:ln>
        </p:spPr>
        <p:txBody>
          <a:bodyPr wrap="square" lIns="0" tIns="0" rIns="0" bIns="0" anchor="ctr">
            <a:spAutoFit/>
          </a:bodyPr>
          <a:lstStyle/>
          <a:p>
            <a:pPr marL="190500" lvl="1" indent="-188913" defTabSz="330200">
              <a:spcBef>
                <a:spcPct val="20000"/>
              </a:spcBef>
              <a:buFont typeface="Arial" pitchFamily="34" charset="0"/>
              <a:buChar char="•"/>
              <a:tabLst>
                <a:tab pos="8521700" algn="r"/>
              </a:tabLst>
            </a:pPr>
            <a:r>
              <a:rPr lang="zh-CN" altLang="en-US" sz="2000" b="1" dirty="0">
                <a:latin typeface="楷体_GB2312"/>
                <a:ea typeface="楷体_GB2312"/>
                <a:cs typeface="楷体_GB2312"/>
              </a:rPr>
              <a:t>课程考核不及格或不通过者，可以补考一次。补考一般在下一学期开学四周内完成，考核方式不变，补考通过后，按</a:t>
            </a:r>
            <a:r>
              <a:rPr lang="zh-CN" altLang="en-US" sz="2000" b="1" dirty="0">
                <a:latin typeface="Calibri" pitchFamily="34" charset="0"/>
                <a:ea typeface="楷体_GB2312"/>
                <a:cs typeface="楷体_GB2312"/>
              </a:rPr>
              <a:t>“</a:t>
            </a:r>
            <a:r>
              <a:rPr lang="zh-CN" altLang="en-US" sz="2000" b="1" dirty="0">
                <a:latin typeface="楷体_GB2312"/>
                <a:ea typeface="楷体_GB2312"/>
                <a:cs typeface="楷体_GB2312"/>
              </a:rPr>
              <a:t>60分</a:t>
            </a:r>
            <a:r>
              <a:rPr lang="zh-CN" altLang="en-US" sz="2000" b="1" dirty="0">
                <a:latin typeface="Calibri" pitchFamily="34" charset="0"/>
                <a:ea typeface="楷体_GB2312"/>
                <a:cs typeface="楷体_GB2312"/>
              </a:rPr>
              <a:t>”、“及格”</a:t>
            </a:r>
            <a:r>
              <a:rPr lang="zh-CN" altLang="en-US" sz="2000" b="1" dirty="0">
                <a:latin typeface="楷体_GB2312"/>
                <a:ea typeface="楷体_GB2312"/>
                <a:cs typeface="楷体_GB2312"/>
              </a:rPr>
              <a:t>或</a:t>
            </a:r>
            <a:r>
              <a:rPr lang="zh-CN" altLang="en-US" sz="2000" b="1" dirty="0">
                <a:latin typeface="Calibri" pitchFamily="34" charset="0"/>
                <a:ea typeface="楷体_GB2312"/>
                <a:cs typeface="楷体_GB2312"/>
              </a:rPr>
              <a:t>“</a:t>
            </a:r>
            <a:r>
              <a:rPr lang="zh-CN" altLang="en-US" sz="2000" b="1" dirty="0">
                <a:latin typeface="楷体_GB2312"/>
                <a:ea typeface="楷体_GB2312"/>
                <a:cs typeface="楷体_GB2312"/>
              </a:rPr>
              <a:t>通过</a:t>
            </a:r>
            <a:r>
              <a:rPr lang="zh-CN" altLang="en-US" sz="2000" b="1" dirty="0">
                <a:latin typeface="Calibri" pitchFamily="34" charset="0"/>
                <a:ea typeface="楷体_GB2312"/>
                <a:cs typeface="楷体_GB2312"/>
              </a:rPr>
              <a:t>”</a:t>
            </a:r>
            <a:r>
              <a:rPr lang="zh-CN" altLang="en-US" sz="2000" b="1" dirty="0">
                <a:latin typeface="楷体_GB2312"/>
                <a:ea typeface="楷体_GB2312"/>
                <a:cs typeface="楷体_GB2312"/>
              </a:rPr>
              <a:t>登录成绩</a:t>
            </a:r>
            <a:r>
              <a:rPr lang="zh-CN" altLang="en-US" sz="2000" b="1" dirty="0" smtClean="0">
                <a:latin typeface="楷体_GB2312"/>
                <a:ea typeface="楷体_GB2312"/>
                <a:cs typeface="楷体_GB2312"/>
              </a:rPr>
              <a:t>。</a:t>
            </a:r>
            <a:endParaRPr lang="en-US" altLang="zh-CN" sz="2000" b="1" dirty="0" smtClean="0">
              <a:latin typeface="楷体_GB2312"/>
              <a:ea typeface="楷体_GB2312"/>
              <a:cs typeface="楷体_GB2312"/>
            </a:endParaRPr>
          </a:p>
          <a:p>
            <a:pPr marL="190500" lvl="1" indent="-188913" defTabSz="330200">
              <a:spcBef>
                <a:spcPct val="20000"/>
              </a:spcBef>
              <a:buFont typeface="Arial" pitchFamily="34" charset="0"/>
              <a:buChar char="•"/>
              <a:tabLst>
                <a:tab pos="8521700" algn="r"/>
              </a:tabLst>
            </a:pPr>
            <a:r>
              <a:rPr lang="zh-CN" altLang="en-US" sz="2000" b="1" dirty="0">
                <a:solidFill>
                  <a:srgbClr val="FF0000"/>
                </a:solidFill>
                <a:latin typeface="楷体_GB2312"/>
                <a:ea typeface="楷体_GB2312"/>
                <a:cs typeface="楷体_GB2312"/>
              </a:rPr>
              <a:t>三</a:t>
            </a:r>
            <a:r>
              <a:rPr lang="zh-CN" altLang="en-US" sz="2000" b="1" dirty="0" smtClean="0">
                <a:solidFill>
                  <a:srgbClr val="FF0000"/>
                </a:solidFill>
                <a:latin typeface="楷体_GB2312"/>
                <a:ea typeface="楷体_GB2312"/>
                <a:cs typeface="楷体_GB2312"/>
              </a:rPr>
              <a:t>门政治课及部分课程无补考，不及格或不通过只能重修。</a:t>
            </a:r>
            <a:endParaRPr lang="zh-CN" altLang="de-DE" sz="2000" b="1" dirty="0">
              <a:solidFill>
                <a:srgbClr val="FF0000"/>
              </a:solidFill>
              <a:latin typeface="楷体_GB2312"/>
              <a:ea typeface="楷体_GB2312"/>
              <a:cs typeface="楷体_GB2312"/>
            </a:endParaRPr>
          </a:p>
        </p:txBody>
      </p:sp>
      <p:sp>
        <p:nvSpPr>
          <p:cNvPr id="63501" name="AutoShape 13"/>
          <p:cNvSpPr>
            <a:spLocks noChangeArrowheads="1"/>
          </p:cNvSpPr>
          <p:nvPr/>
        </p:nvSpPr>
        <p:spPr bwMode="auto">
          <a:xfrm>
            <a:off x="357158" y="5072074"/>
            <a:ext cx="1262062" cy="274638"/>
          </a:xfrm>
          <a:prstGeom prst="homePlate">
            <a:avLst>
              <a:gd name="adj" fmla="val 14987"/>
            </a:avLst>
          </a:prstGeom>
          <a:solidFill>
            <a:srgbClr val="87BABF"/>
          </a:solidFill>
          <a:ln w="6350">
            <a:noFill/>
            <a:miter lim="800000"/>
            <a:headEnd/>
            <a:tailEnd/>
          </a:ln>
          <a:effectLst>
            <a:outerShdw dist="35921" dir="2700000" algn="ctr" rotWithShape="0">
              <a:schemeClr val="bg2"/>
            </a:outerShdw>
          </a:effectLst>
        </p:spPr>
        <p:txBody>
          <a:bodyPr lIns="0" tIns="0" rIns="0" bIns="0" anchor="ctr">
            <a:spAutoFit/>
          </a:bodyPr>
          <a:lstStyle/>
          <a:p>
            <a:pPr fontAlgn="auto">
              <a:spcBef>
                <a:spcPts val="0"/>
              </a:spcBef>
              <a:spcAft>
                <a:spcPts val="0"/>
              </a:spcAft>
              <a:defRPr/>
            </a:pPr>
            <a:endParaRPr lang="zh-CN" altLang="en-US">
              <a:latin typeface="+mn-lt"/>
            </a:endParaRPr>
          </a:p>
        </p:txBody>
      </p:sp>
      <p:sp>
        <p:nvSpPr>
          <p:cNvPr id="63502" name="Text Box 14"/>
          <p:cNvSpPr txBox="1">
            <a:spLocks noChangeArrowheads="1"/>
          </p:cNvSpPr>
          <p:nvPr/>
        </p:nvSpPr>
        <p:spPr bwMode="auto">
          <a:xfrm>
            <a:off x="428596" y="5000636"/>
            <a:ext cx="982662" cy="365125"/>
          </a:xfrm>
          <a:prstGeom prst="rect">
            <a:avLst/>
          </a:prstGeom>
          <a:noFill/>
          <a:ln w="6350">
            <a:noFill/>
            <a:miter lim="800000"/>
            <a:headEnd/>
            <a:tailEnd/>
          </a:ln>
          <a:effectLst/>
        </p:spPr>
        <p:txBody>
          <a:bodyPr lIns="0" tIns="0" rIns="0" bIns="0" anchor="ctr">
            <a:spAutoFit/>
          </a:bodyPr>
          <a:lstStyle/>
          <a:p>
            <a:pPr fontAlgn="auto">
              <a:spcBef>
                <a:spcPts val="0"/>
              </a:spcBef>
              <a:spcAft>
                <a:spcPts val="0"/>
              </a:spcAft>
              <a:defRPr/>
            </a:pPr>
            <a:r>
              <a:rPr lang="zh-CN" altLang="en-US" sz="2400" b="1" dirty="0">
                <a:effectLst>
                  <a:outerShdw blurRad="38100" dist="38100" dir="2700000" algn="tl">
                    <a:srgbClr val="C0C0C0"/>
                  </a:outerShdw>
                </a:effectLst>
                <a:latin typeface="+mn-lt"/>
                <a:ea typeface="楷体_GB2312" pitchFamily="49" charset="-122"/>
              </a:rPr>
              <a:t>重修</a:t>
            </a:r>
          </a:p>
        </p:txBody>
      </p:sp>
      <p:sp>
        <p:nvSpPr>
          <p:cNvPr id="23565" name="Freeform 15"/>
          <p:cNvSpPr>
            <a:spLocks/>
          </p:cNvSpPr>
          <p:nvPr/>
        </p:nvSpPr>
        <p:spPr bwMode="auto">
          <a:xfrm>
            <a:off x="1571604" y="4643446"/>
            <a:ext cx="7204075" cy="1101725"/>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a:solidFill>
              <a:srgbClr val="000000"/>
            </a:solidFill>
            <a:round/>
            <a:headEnd/>
            <a:tailEnd/>
          </a:ln>
        </p:spPr>
        <p:txBody>
          <a:bodyPr/>
          <a:lstStyle/>
          <a:p>
            <a:endParaRPr lang="zh-CN" altLang="en-US">
              <a:latin typeface="Calibri" pitchFamily="34" charset="0"/>
            </a:endParaRPr>
          </a:p>
        </p:txBody>
      </p:sp>
      <p:sp>
        <p:nvSpPr>
          <p:cNvPr id="23566" name="Rectangle 16"/>
          <p:cNvSpPr>
            <a:spLocks noChangeArrowheads="1"/>
          </p:cNvSpPr>
          <p:nvPr/>
        </p:nvSpPr>
        <p:spPr bwMode="auto">
          <a:xfrm>
            <a:off x="1857356" y="4786322"/>
            <a:ext cx="6724650" cy="914400"/>
          </a:xfrm>
          <a:prstGeom prst="rect">
            <a:avLst/>
          </a:prstGeom>
          <a:noFill/>
          <a:ln w="9525">
            <a:noFill/>
            <a:miter lim="800000"/>
            <a:headEnd/>
            <a:tailEnd/>
          </a:ln>
        </p:spPr>
        <p:txBody>
          <a:bodyPr lIns="0" tIns="0" rIns="0" bIns="0" anchor="ctr">
            <a:spAutoFit/>
          </a:bodyPr>
          <a:lstStyle/>
          <a:p>
            <a:pPr marL="190500" lvl="1" indent="-188913" defTabSz="330200">
              <a:spcBef>
                <a:spcPct val="20000"/>
              </a:spcBef>
              <a:buFont typeface="Arial" pitchFamily="34" charset="0"/>
              <a:buChar char="•"/>
              <a:tabLst>
                <a:tab pos="8521700" algn="r"/>
              </a:tabLst>
            </a:pPr>
            <a:r>
              <a:rPr lang="zh-CN" altLang="en-US" sz="2000" b="1" dirty="0">
                <a:latin typeface="Calibri" pitchFamily="34" charset="0"/>
                <a:ea typeface="楷体_GB2312"/>
                <a:cs typeface="楷体_GB2312"/>
              </a:rPr>
              <a:t>考核不及格</a:t>
            </a:r>
            <a:r>
              <a:rPr lang="zh-CN" altLang="en-US" sz="2000" b="1" dirty="0">
                <a:latin typeface="楷体_GB2312"/>
                <a:ea typeface="楷体_GB2312"/>
                <a:cs typeface="楷体_GB2312"/>
              </a:rPr>
              <a:t>或不通过者,</a:t>
            </a:r>
            <a:r>
              <a:rPr lang="zh-CN" altLang="en-US" sz="2000" b="1" dirty="0">
                <a:latin typeface="Calibri" pitchFamily="34" charset="0"/>
                <a:ea typeface="楷体_GB2312"/>
                <a:cs typeface="楷体_GB2312"/>
              </a:rPr>
              <a:t>也可选择重修。重修须向教务部填报《中国科学院大学课程重修申请表》，成绩按正常考核成绩登录，但要缴纳听课费。</a:t>
            </a:r>
            <a:endParaRPr lang="de-DE" altLang="zh-CN" sz="2000" b="1" dirty="0">
              <a:latin typeface="Calibri" pitchFamily="34" charset="0"/>
              <a:ea typeface="楷体_GB2312"/>
              <a:cs typeface="楷体_GB2312"/>
            </a:endParaRPr>
          </a:p>
        </p:txBody>
      </p:sp>
      <p:sp>
        <p:nvSpPr>
          <p:cNvPr id="23567" name="Rectangle 16"/>
          <p:cNvSpPr>
            <a:spLocks noChangeArrowheads="1"/>
          </p:cNvSpPr>
          <p:nvPr/>
        </p:nvSpPr>
        <p:spPr bwMode="auto">
          <a:xfrm>
            <a:off x="428596" y="5857892"/>
            <a:ext cx="8251825" cy="369888"/>
          </a:xfrm>
          <a:prstGeom prst="rect">
            <a:avLst/>
          </a:prstGeom>
          <a:noFill/>
          <a:ln w="9525">
            <a:noFill/>
            <a:miter lim="800000"/>
            <a:headEnd/>
            <a:tailEnd/>
          </a:ln>
        </p:spPr>
        <p:txBody>
          <a:bodyPr>
            <a:spAutoFit/>
          </a:bodyPr>
          <a:lstStyle/>
          <a:p>
            <a:r>
              <a:rPr lang="zh-CN" altLang="en-US" b="1" dirty="0">
                <a:solidFill>
                  <a:srgbClr val="FF0000"/>
                </a:solidFill>
                <a:latin typeface="Calibri" pitchFamily="34" charset="0"/>
              </a:rPr>
              <a:t>若考试不及格，可参加补考或者重修，否则不及格的课程成绩将记录在成绩单</a:t>
            </a:r>
            <a:r>
              <a:rPr lang="zh-CN" altLang="en-US" b="1" dirty="0" smtClean="0">
                <a:solidFill>
                  <a:srgbClr val="FF0000"/>
                </a:solidFill>
                <a:latin typeface="Calibri" pitchFamily="34" charset="0"/>
              </a:rPr>
              <a:t>中。</a:t>
            </a:r>
            <a:endParaRPr lang="zh-CN" altLang="en-US" b="1" dirty="0">
              <a:latin typeface="Calibri" pitchFamily="34" charset="0"/>
            </a:endParaRPr>
          </a:p>
        </p:txBody>
      </p:sp>
      <p:pic>
        <p:nvPicPr>
          <p:cNvPr id="23568" name="Picture 2" descr="1--科学院徽章"/>
          <p:cNvPicPr>
            <a:picLocks noChangeAspect="1" noChangeArrowheads="1"/>
          </p:cNvPicPr>
          <p:nvPr/>
        </p:nvPicPr>
        <p:blipFill>
          <a:blip r:embed="rId3" cstate="print"/>
          <a:srcRect/>
          <a:stretch>
            <a:fillRect/>
          </a:stretch>
        </p:blipFill>
        <p:spPr bwMode="auto">
          <a:xfrm>
            <a:off x="0" y="4763"/>
            <a:ext cx="1187450" cy="1025525"/>
          </a:xfrm>
          <a:prstGeom prst="rect">
            <a:avLst/>
          </a:prstGeom>
          <a:noFill/>
          <a:ln w="9525">
            <a:noFill/>
            <a:miter lim="800000"/>
            <a:headEnd/>
            <a:tailEnd/>
          </a:ln>
        </p:spPr>
      </p:pic>
      <p:pic>
        <p:nvPicPr>
          <p:cNvPr id="23569" name="图片 1" descr="说明: http://www.ucas.ac.cn/images/b-logo.gif"/>
          <p:cNvPicPr>
            <a:picLocks noChangeAspect="1" noChangeArrowheads="1"/>
          </p:cNvPicPr>
          <p:nvPr/>
        </p:nvPicPr>
        <p:blipFill>
          <a:blip r:embed="rId4" cstate="print"/>
          <a:srcRect/>
          <a:stretch>
            <a:fillRect/>
          </a:stretch>
        </p:blipFill>
        <p:spPr bwMode="auto">
          <a:xfrm>
            <a:off x="7851775" y="6308725"/>
            <a:ext cx="1296988" cy="54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142852"/>
            <a:ext cx="7543824" cy="1143000"/>
          </a:xfrm>
        </p:spPr>
        <p:txBody>
          <a:bodyPr/>
          <a:lstStyle/>
          <a:p>
            <a:pPr algn="l"/>
            <a:r>
              <a:rPr lang="zh-CN" altLang="en-US" sz="3200" b="1" dirty="0" smtClean="0"/>
              <a:t>六、考核不及格对学生的影响</a:t>
            </a:r>
            <a:endParaRPr lang="zh-CN" altLang="en-US" sz="3200" b="1" dirty="0"/>
          </a:p>
        </p:txBody>
      </p:sp>
      <p:sp>
        <p:nvSpPr>
          <p:cNvPr id="3" name="内容占位符 2"/>
          <p:cNvSpPr>
            <a:spLocks noGrp="1"/>
          </p:cNvSpPr>
          <p:nvPr>
            <p:ph idx="1"/>
          </p:nvPr>
        </p:nvSpPr>
        <p:spPr/>
        <p:txBody>
          <a:bodyPr/>
          <a:lstStyle/>
          <a:p>
            <a:pPr>
              <a:buNone/>
            </a:pPr>
            <a:endParaRPr lang="en-US" altLang="zh-CN" sz="2000" dirty="0" smtClean="0">
              <a:latin typeface="楷体" pitchFamily="49" charset="-122"/>
              <a:ea typeface="楷体" pitchFamily="49" charset="-122"/>
            </a:endParaRPr>
          </a:p>
          <a:p>
            <a:pPr>
              <a:buNone/>
            </a:pPr>
            <a:endParaRPr lang="en-US" altLang="zh-CN" sz="2000" dirty="0" smtClean="0">
              <a:latin typeface="楷体" pitchFamily="49" charset="-122"/>
              <a:ea typeface="楷体" pitchFamily="49" charset="-122"/>
            </a:endParaRPr>
          </a:p>
          <a:p>
            <a:pPr>
              <a:buNone/>
            </a:pPr>
            <a:r>
              <a:rPr lang="zh-CN" altLang="en-US" sz="2000" dirty="0" smtClean="0">
                <a:latin typeface="楷体" pitchFamily="49" charset="-122"/>
                <a:ea typeface="楷体" pitchFamily="49" charset="-122"/>
              </a:rPr>
              <a:t>   </a:t>
            </a:r>
            <a:endParaRPr lang="en-US" altLang="zh-CN" sz="2000" dirty="0" smtClean="0">
              <a:latin typeface="楷体" pitchFamily="49" charset="-122"/>
              <a:ea typeface="楷体" pitchFamily="49" charset="-122"/>
            </a:endParaRPr>
          </a:p>
          <a:p>
            <a:pPr>
              <a:buNone/>
            </a:pPr>
            <a:r>
              <a:rPr lang="zh-CN" altLang="en-US" sz="2000" dirty="0" smtClean="0">
                <a:latin typeface="楷体" pitchFamily="49" charset="-122"/>
                <a:ea typeface="楷体" pitchFamily="49" charset="-122"/>
              </a:rPr>
              <a:t>   </a:t>
            </a:r>
          </a:p>
          <a:p>
            <a:pPr>
              <a:buNone/>
            </a:pPr>
            <a:endParaRPr lang="zh-CN" altLang="en-US" dirty="0"/>
          </a:p>
        </p:txBody>
      </p:sp>
      <p:pic>
        <p:nvPicPr>
          <p:cNvPr id="4" name="Picture 2" descr="1--科学院徽章"/>
          <p:cNvPicPr>
            <a:picLocks noChangeAspect="1" noChangeArrowheads="1"/>
          </p:cNvPicPr>
          <p:nvPr/>
        </p:nvPicPr>
        <p:blipFill>
          <a:blip r:embed="rId2" cstate="print"/>
          <a:srcRect/>
          <a:stretch>
            <a:fillRect/>
          </a:stretch>
        </p:blipFill>
        <p:spPr bwMode="auto">
          <a:xfrm>
            <a:off x="0" y="4763"/>
            <a:ext cx="1187450" cy="1025525"/>
          </a:xfrm>
          <a:prstGeom prst="rect">
            <a:avLst/>
          </a:prstGeom>
          <a:noFill/>
          <a:ln w="9525">
            <a:noFill/>
            <a:miter lim="800000"/>
            <a:headEnd/>
            <a:tailEnd/>
          </a:ln>
        </p:spPr>
      </p:pic>
      <p:pic>
        <p:nvPicPr>
          <p:cNvPr id="5" name="图片 1" descr="说明: http://www.ucas.ac.cn/images/b-logo.gif"/>
          <p:cNvPicPr>
            <a:picLocks noChangeAspect="1" noChangeArrowheads="1"/>
          </p:cNvPicPr>
          <p:nvPr/>
        </p:nvPicPr>
        <p:blipFill>
          <a:blip r:embed="rId3" cstate="print"/>
          <a:srcRect/>
          <a:stretch>
            <a:fillRect/>
          </a:stretch>
        </p:blipFill>
        <p:spPr bwMode="auto">
          <a:xfrm>
            <a:off x="7847013" y="6308725"/>
            <a:ext cx="1296987" cy="549275"/>
          </a:xfrm>
          <a:prstGeom prst="rect">
            <a:avLst/>
          </a:prstGeom>
          <a:noFill/>
          <a:ln w="9525">
            <a:noFill/>
            <a:miter lim="800000"/>
            <a:headEnd/>
            <a:tailEnd/>
          </a:ln>
        </p:spPr>
      </p:pic>
      <p:sp>
        <p:nvSpPr>
          <p:cNvPr id="6" name="矩形 5"/>
          <p:cNvSpPr/>
          <p:nvPr/>
        </p:nvSpPr>
        <p:spPr>
          <a:xfrm>
            <a:off x="785786" y="4714884"/>
            <a:ext cx="7572428"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zh-CN" altLang="en-US" sz="2400" dirty="0" smtClean="0">
                <a:latin typeface="楷体" pitchFamily="49" charset="-122"/>
                <a:ea typeface="楷体" pitchFamily="49" charset="-122"/>
              </a:rPr>
              <a:t>此外，不及格成绩对就业落户、申请奖学金、转博等很多方面均有影响，不及格成绩请通过补考或重修的形式进行覆盖。</a:t>
            </a:r>
          </a:p>
        </p:txBody>
      </p:sp>
      <p:sp>
        <p:nvSpPr>
          <p:cNvPr id="7" name="矩形 6"/>
          <p:cNvSpPr/>
          <p:nvPr/>
        </p:nvSpPr>
        <p:spPr>
          <a:xfrm>
            <a:off x="785786" y="1643050"/>
            <a:ext cx="7572428" cy="27860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zh-CN" altLang="en-US" sz="2400" b="1" dirty="0" smtClean="0">
                <a:latin typeface="仿宋" pitchFamily="49" charset="-122"/>
                <a:ea typeface="仿宋" pitchFamily="49" charset="-122"/>
              </a:rPr>
              <a:t>根据</a:t>
            </a:r>
            <a:r>
              <a:rPr lang="en-US" altLang="zh-CN" sz="2400" b="1" dirty="0" smtClean="0">
                <a:latin typeface="仿宋" pitchFamily="49" charset="-122"/>
                <a:ea typeface="仿宋" pitchFamily="49" charset="-122"/>
              </a:rPr>
              <a:t>《</a:t>
            </a:r>
            <a:r>
              <a:rPr lang="zh-CN" altLang="en-US" sz="2400" b="1" dirty="0" smtClean="0">
                <a:latin typeface="仿宋" pitchFamily="49" charset="-122"/>
                <a:ea typeface="仿宋" pitchFamily="49" charset="-122"/>
              </a:rPr>
              <a:t>中国科学院大学学生管理规定</a:t>
            </a:r>
            <a:r>
              <a:rPr lang="en-US" altLang="zh-CN" sz="2400" b="1" dirty="0" smtClean="0">
                <a:latin typeface="仿宋" pitchFamily="49" charset="-122"/>
                <a:ea typeface="仿宋" pitchFamily="49" charset="-122"/>
              </a:rPr>
              <a:t>》</a:t>
            </a:r>
            <a:r>
              <a:rPr lang="zh-CN" altLang="en-US" sz="2400" b="1" dirty="0" smtClean="0">
                <a:latin typeface="仿宋" pitchFamily="49" charset="-122"/>
                <a:ea typeface="仿宋" pitchFamily="49" charset="-122"/>
              </a:rPr>
              <a:t>之</a:t>
            </a:r>
            <a:endParaRPr lang="en-US" altLang="zh-CN" sz="2400" b="1" dirty="0" smtClean="0">
              <a:latin typeface="仿宋" pitchFamily="49" charset="-122"/>
              <a:ea typeface="仿宋" pitchFamily="49" charset="-122"/>
            </a:endParaRPr>
          </a:p>
          <a:p>
            <a:pPr>
              <a:buNone/>
            </a:pPr>
            <a:r>
              <a:rPr lang="zh-CN" altLang="en-US" sz="2400" b="1" dirty="0" smtClean="0">
                <a:latin typeface="楷体" pitchFamily="49" charset="-122"/>
                <a:ea typeface="楷体" pitchFamily="49" charset="-122"/>
              </a:rPr>
              <a:t>第二十三条</a:t>
            </a:r>
            <a:r>
              <a:rPr lang="zh-CN" altLang="en-US" sz="2400" dirty="0" smtClean="0">
                <a:latin typeface="楷体" pitchFamily="49" charset="-122"/>
                <a:ea typeface="楷体" pitchFamily="49" charset="-122"/>
              </a:rPr>
              <a:t>  学生如有下列情形之一的，应予退学：</a:t>
            </a:r>
          </a:p>
          <a:p>
            <a:pPr>
              <a:buNone/>
            </a:pPr>
            <a:r>
              <a:rPr lang="zh-CN" altLang="en-US" sz="2400" b="1" dirty="0" smtClean="0">
                <a:latin typeface="楷体" pitchFamily="49" charset="-122"/>
                <a:ea typeface="楷体" pitchFamily="49" charset="-122"/>
              </a:rPr>
              <a:t>一、硕士生一学期有两门学位课程考试不及格、经过重修仍有一门学位课不及格的，或修读年限内累计出现三门及以上学位课不及格的；</a:t>
            </a:r>
            <a:endParaRPr lang="en-US" altLang="zh-CN" sz="2400" b="1" dirty="0" smtClean="0">
              <a:latin typeface="楷体" pitchFamily="49" charset="-122"/>
              <a:ea typeface="楷体" pitchFamily="49" charset="-122"/>
            </a:endParaRPr>
          </a:p>
          <a:p>
            <a:pPr>
              <a:buNone/>
            </a:pPr>
            <a:r>
              <a:rPr lang="zh-CN" altLang="en-US" sz="2400" b="1" dirty="0" smtClean="0">
                <a:latin typeface="楷体" pitchFamily="49" charset="-122"/>
                <a:ea typeface="楷体" pitchFamily="49" charset="-122"/>
              </a:rPr>
              <a:t>二、博士生有一门学位课程考试不及格、经过重修仍不及格的，或修读年限内累计出现两门学位课不及格的。</a:t>
            </a:r>
            <a:endParaRPr lang="en-US" altLang="zh-CN" sz="2400" b="1" dirty="0" smtClean="0">
              <a:latin typeface="楷体" pitchFamily="49" charset="-122"/>
              <a:ea typeface="楷体"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说明: http://www.ucas.ac.cn/images/b-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123728" y="1916832"/>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三、选课说明</a:t>
            </a:r>
          </a:p>
        </p:txBody>
      </p:sp>
      <p:sp>
        <p:nvSpPr>
          <p:cNvPr id="9" name="矩形 8"/>
          <p:cNvSpPr/>
          <p:nvPr/>
        </p:nvSpPr>
        <p:spPr>
          <a:xfrm>
            <a:off x="2123728" y="2492896"/>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四、选课及变更程序</a:t>
            </a:r>
          </a:p>
        </p:txBody>
      </p:sp>
      <p:sp>
        <p:nvSpPr>
          <p:cNvPr id="10" name="矩形 9"/>
          <p:cNvSpPr/>
          <p:nvPr/>
        </p:nvSpPr>
        <p:spPr>
          <a:xfrm>
            <a:off x="2123728" y="3068960"/>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五、课程评估</a:t>
            </a:r>
          </a:p>
        </p:txBody>
      </p:sp>
      <p:sp>
        <p:nvSpPr>
          <p:cNvPr id="11" name="矩形 10"/>
          <p:cNvSpPr/>
          <p:nvPr/>
        </p:nvSpPr>
        <p:spPr>
          <a:xfrm>
            <a:off x="2123728" y="3645024"/>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六、课程考核</a:t>
            </a:r>
          </a:p>
        </p:txBody>
      </p:sp>
      <p:sp>
        <p:nvSpPr>
          <p:cNvPr id="12" name="矩形 11"/>
          <p:cNvSpPr/>
          <p:nvPr/>
        </p:nvSpPr>
        <p:spPr>
          <a:xfrm>
            <a:off x="2123728" y="4221088"/>
            <a:ext cx="5616624" cy="466725"/>
          </a:xfrm>
          <a:prstGeom prst="rect">
            <a:avLst/>
          </a:prstGeom>
          <a:solidFill>
            <a:schemeClr val="tx2">
              <a:lumMod val="60000"/>
              <a:lumOff val="40000"/>
            </a:schemeClr>
          </a:solidFill>
          <a:ln w="38100" cap="flat" cmpd="sng" algn="ctr">
            <a:solidFill>
              <a:schemeClr val="bg1"/>
            </a:solidFill>
            <a:prstDash val="solid"/>
          </a:ln>
        </p:spPr>
        <p:style>
          <a:lnRef idx="1">
            <a:schemeClr val="accent6"/>
          </a:lnRef>
          <a:fillRef idx="2">
            <a:schemeClr val="accent6"/>
          </a:fillRef>
          <a:effectRef idx="1">
            <a:schemeClr val="accent6"/>
          </a:effectRef>
          <a:fontRef idx="minor">
            <a:schemeClr val="dk1"/>
          </a:fontRef>
        </p:style>
        <p:txBody>
          <a:bodyPr vert="horz" wrap="none" lIns="504000" tIns="45720" rIns="91440" bIns="45720" rtlCol="0" anchor="ctr">
            <a:normAutofit/>
          </a:bodyPr>
          <a:lstStyle/>
          <a:p>
            <a:pPr>
              <a:spcBef>
                <a:spcPct val="20000"/>
              </a:spcBef>
              <a:defRPr/>
            </a:pPr>
            <a:r>
              <a:rPr lang="zh-CN" altLang="en-US" b="1" dirty="0">
                <a:solidFill>
                  <a:schemeClr val="bg1"/>
                </a:solidFill>
                <a:effectLst>
                  <a:outerShdw blurRad="38100" dist="38100" dir="2700000" algn="tl">
                    <a:srgbClr val="FFFFFF"/>
                  </a:outerShdw>
                </a:effectLst>
                <a:latin typeface="+mn-ea"/>
              </a:rPr>
              <a:t>七、跨学科课程兼修计划（</a:t>
            </a:r>
            <a:r>
              <a:rPr lang="en-US" altLang="zh-CN" b="1" dirty="0">
                <a:solidFill>
                  <a:schemeClr val="bg1"/>
                </a:solidFill>
                <a:effectLst>
                  <a:outerShdw blurRad="38100" dist="38100" dir="2700000" algn="tl">
                    <a:srgbClr val="FFFFFF"/>
                  </a:outerShdw>
                </a:effectLst>
                <a:latin typeface="+mn-ea"/>
              </a:rPr>
              <a:t>Program-10</a:t>
            </a:r>
            <a:r>
              <a:rPr lang="zh-CN" altLang="en-US" b="1" dirty="0">
                <a:solidFill>
                  <a:schemeClr val="bg1"/>
                </a:solidFill>
                <a:effectLst>
                  <a:outerShdw blurRad="38100" dist="38100" dir="2700000" algn="tl">
                    <a:srgbClr val="FFFFFF"/>
                  </a:outerShdw>
                </a:effectLst>
                <a:latin typeface="+mn-ea"/>
              </a:rPr>
              <a:t>） </a:t>
            </a:r>
          </a:p>
        </p:txBody>
      </p:sp>
      <p:sp>
        <p:nvSpPr>
          <p:cNvPr id="13" name="矩形 12"/>
          <p:cNvSpPr/>
          <p:nvPr/>
        </p:nvSpPr>
        <p:spPr>
          <a:xfrm>
            <a:off x="2123728" y="4797152"/>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smtClean="0">
                <a:latin typeface="+mn-ea"/>
              </a:rPr>
              <a:t>八、主要时间节点</a:t>
            </a:r>
            <a:endParaRPr lang="zh-CN" altLang="en-US" sz="2000" b="1" dirty="0">
              <a:latin typeface="+mn-ea"/>
            </a:endParaRPr>
          </a:p>
        </p:txBody>
      </p:sp>
      <p:sp>
        <p:nvSpPr>
          <p:cNvPr id="14" name="矩形 13"/>
          <p:cNvSpPr/>
          <p:nvPr/>
        </p:nvSpPr>
        <p:spPr>
          <a:xfrm>
            <a:off x="2123728" y="5373216"/>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九</a:t>
            </a:r>
            <a:r>
              <a:rPr lang="zh-CN" altLang="en-US" sz="2000" b="1" dirty="0" smtClean="0">
                <a:latin typeface="+mn-ea"/>
              </a:rPr>
              <a:t>、信息发布与咨询</a:t>
            </a:r>
            <a:endParaRPr lang="zh-CN" altLang="en-US" sz="2000" b="1" dirty="0">
              <a:latin typeface="+mn-ea"/>
            </a:endParaRPr>
          </a:p>
        </p:txBody>
      </p:sp>
      <p:sp>
        <p:nvSpPr>
          <p:cNvPr id="15" name="五边形 14"/>
          <p:cNvSpPr/>
          <p:nvPr/>
        </p:nvSpPr>
        <p:spPr bwMode="auto">
          <a:xfrm>
            <a:off x="1259632" y="4221088"/>
            <a:ext cx="839788" cy="401637"/>
          </a:xfrm>
          <a:prstGeom prst="homePlate">
            <a:avLst>
              <a:gd name="adj" fmla="val 110078"/>
            </a:avLst>
          </a:prstGeom>
          <a:solidFill>
            <a:schemeClr val="tx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l">
              <a:defRPr/>
            </a:pPr>
            <a:endParaRPr lang="zh-CN" altLang="en-US">
              <a:solidFill>
                <a:schemeClr val="tx1"/>
              </a:solidFill>
            </a:endParaRPr>
          </a:p>
        </p:txBody>
      </p:sp>
      <p:sp>
        <p:nvSpPr>
          <p:cNvPr id="17" name="内容占位符 6"/>
          <p:cNvSpPr txBox="1">
            <a:spLocks/>
          </p:cNvSpPr>
          <p:nvPr/>
        </p:nvSpPr>
        <p:spPr>
          <a:xfrm>
            <a:off x="2123728" y="1340768"/>
            <a:ext cx="5616624" cy="432048"/>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二、学分要求及课程简介 </a:t>
            </a:r>
          </a:p>
        </p:txBody>
      </p:sp>
      <p:sp>
        <p:nvSpPr>
          <p:cNvPr id="19" name="标题 5"/>
          <p:cNvSpPr txBox="1">
            <a:spLocks/>
          </p:cNvSpPr>
          <p:nvPr/>
        </p:nvSpPr>
        <p:spPr>
          <a:xfrm>
            <a:off x="2123728" y="692696"/>
            <a:ext cx="5616624" cy="504056"/>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smtClean="0">
                <a:solidFill>
                  <a:schemeClr val="tx1"/>
                </a:solidFill>
                <a:latin typeface="+mn-ea"/>
              </a:rPr>
              <a:t>一、基本情况 </a:t>
            </a:r>
            <a:endParaRPr lang="zh-CN" altLang="en-US" b="1" dirty="0">
              <a:solidFill>
                <a:schemeClr val="tx1"/>
              </a:solidFill>
              <a:latin typeface="+mn-ea"/>
            </a:endParaRPr>
          </a:p>
        </p:txBody>
      </p:sp>
    </p:spTree>
    <p:extLst>
      <p:ext uri="{BB962C8B-B14F-4D97-AF65-F5344CB8AC3E}">
        <p14:creationId xmlns:p14="http://schemas.microsoft.com/office/powerpoint/2010/main" val="33924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07704" y="215900"/>
            <a:ext cx="6779096" cy="547688"/>
          </a:xfrm>
        </p:spPr>
        <p:txBody>
          <a:bodyPr>
            <a:normAutofit/>
          </a:bodyPr>
          <a:lstStyle/>
          <a:p>
            <a:pPr algn="l">
              <a:defRPr/>
            </a:pPr>
            <a:r>
              <a:rPr lang="zh-CN" altLang="en-US" sz="2000" b="1" dirty="0" smtClean="0">
                <a:solidFill>
                  <a:srgbClr val="FF0000"/>
                </a:solidFill>
                <a:effectLst>
                  <a:outerShdw blurRad="38100" dist="38100" dir="2700000" algn="tl">
                    <a:srgbClr val="000000">
                      <a:alpha val="43137"/>
                    </a:srgbClr>
                  </a:outerShdw>
                </a:effectLst>
              </a:rPr>
              <a:t>七、跨学科课程兼修计划（</a:t>
            </a:r>
            <a:r>
              <a:rPr lang="en-US" altLang="zh-CN" sz="2000" b="1" dirty="0" smtClean="0">
                <a:solidFill>
                  <a:srgbClr val="FF0000"/>
                </a:solidFill>
                <a:effectLst>
                  <a:outerShdw blurRad="38100" dist="38100" dir="2700000" algn="tl">
                    <a:srgbClr val="000000">
                      <a:alpha val="43137"/>
                    </a:srgbClr>
                  </a:outerShdw>
                </a:effectLst>
              </a:rPr>
              <a:t>Program-10</a:t>
            </a:r>
            <a:r>
              <a:rPr lang="zh-CN" altLang="en-US" sz="2000" b="1" dirty="0" smtClean="0">
                <a:solidFill>
                  <a:srgbClr val="FF0000"/>
                </a:solidFill>
                <a:effectLst>
                  <a:outerShdw blurRad="38100" dist="38100" dir="2700000" algn="tl">
                    <a:srgbClr val="000000">
                      <a:alpha val="43137"/>
                    </a:srgbClr>
                  </a:outerShdw>
                </a:effectLst>
              </a:rPr>
              <a:t>） </a:t>
            </a:r>
          </a:p>
        </p:txBody>
      </p:sp>
      <p:sp>
        <p:nvSpPr>
          <p:cNvPr id="34819" name="AutoShape 4"/>
          <p:cNvSpPr>
            <a:spLocks noChangeArrowheads="1"/>
          </p:cNvSpPr>
          <p:nvPr/>
        </p:nvSpPr>
        <p:spPr bwMode="auto">
          <a:xfrm>
            <a:off x="539750" y="1030364"/>
            <a:ext cx="8135938" cy="792086"/>
          </a:xfrm>
          <a:prstGeom prst="homePlate">
            <a:avLst>
              <a:gd name="adj" fmla="val 26533"/>
            </a:avLst>
          </a:prstGeom>
          <a:solidFill>
            <a:schemeClr val="bg1"/>
          </a:solidFill>
          <a:ln w="19050">
            <a:solidFill>
              <a:schemeClr val="accent5">
                <a:lumMod val="75000"/>
              </a:schemeClr>
            </a:solidFill>
            <a:miter lim="800000"/>
            <a:headEnd/>
            <a:tailEnd/>
          </a:ln>
        </p:spPr>
        <p:txBody>
          <a:bodyPr wrap="none" lIns="72000" tIns="0" rIns="0" bIns="0" anchor="ctr"/>
          <a:lstStyle/>
          <a:p>
            <a:pPr algn="l"/>
            <a:endParaRPr lang="zh-CN" altLang="en-US"/>
          </a:p>
        </p:txBody>
      </p:sp>
      <p:sp>
        <p:nvSpPr>
          <p:cNvPr id="34820" name="Text Box 5"/>
          <p:cNvSpPr txBox="1">
            <a:spLocks noChangeArrowheads="1"/>
          </p:cNvSpPr>
          <p:nvPr/>
        </p:nvSpPr>
        <p:spPr bwMode="auto">
          <a:xfrm>
            <a:off x="1055670" y="1289088"/>
            <a:ext cx="7246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eaLnBrk="1" hangingPunct="1"/>
            <a:r>
              <a:rPr lang="zh-CN" altLang="en-US" b="1" dirty="0">
                <a:ea typeface="楷体_GB2312" pitchFamily="49" charset="-122"/>
              </a:rPr>
              <a:t>属职业资质课程的培训项目，</a:t>
            </a:r>
            <a:r>
              <a:rPr lang="zh-CN" altLang="en-US" b="1" dirty="0" smtClean="0">
                <a:ea typeface="楷体_GB2312" pitchFamily="49" charset="-122"/>
              </a:rPr>
              <a:t>共有</a:t>
            </a:r>
            <a:r>
              <a:rPr lang="en-US" altLang="zh-CN" b="1" dirty="0" smtClean="0">
                <a:solidFill>
                  <a:srgbClr val="F62C0A"/>
                </a:solidFill>
                <a:ea typeface="楷体_GB2312" pitchFamily="49" charset="-122"/>
              </a:rPr>
              <a:t>8</a:t>
            </a:r>
            <a:r>
              <a:rPr lang="zh-CN" altLang="en-US" b="1" dirty="0" smtClean="0">
                <a:ea typeface="楷体_GB2312" pitchFamily="49" charset="-122"/>
              </a:rPr>
              <a:t>个</a:t>
            </a:r>
            <a:r>
              <a:rPr lang="zh-CN" altLang="en-US" b="1" dirty="0">
                <a:ea typeface="楷体_GB2312" pitchFamily="49" charset="-122"/>
              </a:rPr>
              <a:t>项目。</a:t>
            </a:r>
            <a:endParaRPr lang="zh-CN" altLang="en-US" b="1" dirty="0">
              <a:solidFill>
                <a:srgbClr val="F62C0A"/>
              </a:solidFill>
              <a:ea typeface="楷体_GB2312" pitchFamily="49" charset="-122"/>
            </a:endParaRPr>
          </a:p>
        </p:txBody>
      </p:sp>
      <p:sp>
        <p:nvSpPr>
          <p:cNvPr id="34821" name="AutoShape 6"/>
          <p:cNvSpPr>
            <a:spLocks noChangeArrowheads="1"/>
          </p:cNvSpPr>
          <p:nvPr/>
        </p:nvSpPr>
        <p:spPr bwMode="auto">
          <a:xfrm>
            <a:off x="539750" y="1871663"/>
            <a:ext cx="8135938" cy="885825"/>
          </a:xfrm>
          <a:prstGeom prst="homePlate">
            <a:avLst>
              <a:gd name="adj" fmla="val 26533"/>
            </a:avLst>
          </a:prstGeom>
          <a:solidFill>
            <a:schemeClr val="bg1"/>
          </a:solidFill>
          <a:ln w="19050">
            <a:solidFill>
              <a:schemeClr val="accent5">
                <a:lumMod val="75000"/>
              </a:schemeClr>
            </a:solidFill>
            <a:miter lim="800000"/>
            <a:headEnd/>
            <a:tailEnd/>
          </a:ln>
        </p:spPr>
        <p:txBody>
          <a:bodyPr wrap="none" lIns="72000" tIns="0" rIns="0" bIns="0" anchor="ctr"/>
          <a:lstStyle/>
          <a:p>
            <a:pPr algn="l"/>
            <a:endParaRPr lang="zh-CN" altLang="en-US"/>
          </a:p>
        </p:txBody>
      </p:sp>
      <p:sp>
        <p:nvSpPr>
          <p:cNvPr id="34822" name="Text Box 7"/>
          <p:cNvSpPr txBox="1">
            <a:spLocks noChangeArrowheads="1"/>
          </p:cNvSpPr>
          <p:nvPr/>
        </p:nvSpPr>
        <p:spPr bwMode="auto">
          <a:xfrm>
            <a:off x="1044575" y="1955800"/>
            <a:ext cx="7343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eaLnBrk="1" hangingPunct="1"/>
            <a:r>
              <a:rPr lang="zh-CN" altLang="en-US" b="1" dirty="0">
                <a:ea typeface="楷体_GB2312" pitchFamily="49" charset="-122"/>
              </a:rPr>
              <a:t>旨在为</a:t>
            </a:r>
            <a:r>
              <a:rPr lang="zh-CN" altLang="en-US" b="1" dirty="0" smtClean="0">
                <a:ea typeface="楷体_GB2312" pitchFamily="49" charset="-122"/>
              </a:rPr>
              <a:t>我校部分</a:t>
            </a:r>
            <a:r>
              <a:rPr lang="zh-CN" altLang="en-US" b="1" dirty="0">
                <a:ea typeface="楷体_GB2312" pitchFamily="49" charset="-122"/>
              </a:rPr>
              <a:t>学有余力的优良学生增加跨学科专业资质的培训培养，有效扩展其专业知识结构，增强知识实用技能，适应社会发展需求</a:t>
            </a:r>
          </a:p>
        </p:txBody>
      </p:sp>
      <p:sp>
        <p:nvSpPr>
          <p:cNvPr id="34823" name="AutoShape 8"/>
          <p:cNvSpPr>
            <a:spLocks noChangeArrowheads="1"/>
          </p:cNvSpPr>
          <p:nvPr/>
        </p:nvSpPr>
        <p:spPr bwMode="auto">
          <a:xfrm>
            <a:off x="529431" y="2806700"/>
            <a:ext cx="8146257" cy="885825"/>
          </a:xfrm>
          <a:prstGeom prst="homePlate">
            <a:avLst>
              <a:gd name="adj" fmla="val 26533"/>
            </a:avLst>
          </a:prstGeom>
          <a:solidFill>
            <a:schemeClr val="bg1"/>
          </a:solidFill>
          <a:ln w="19050">
            <a:solidFill>
              <a:schemeClr val="accent5">
                <a:lumMod val="75000"/>
              </a:schemeClr>
            </a:solidFill>
            <a:miter lim="800000"/>
            <a:headEnd/>
            <a:tailEnd/>
          </a:ln>
        </p:spPr>
        <p:txBody>
          <a:bodyPr wrap="none" lIns="72000" tIns="0" rIns="0" bIns="0" anchor="ctr"/>
          <a:lstStyle/>
          <a:p>
            <a:pPr algn="l"/>
            <a:endParaRPr lang="zh-CN" altLang="en-US"/>
          </a:p>
        </p:txBody>
      </p:sp>
      <p:sp>
        <p:nvSpPr>
          <p:cNvPr id="34824" name="Text Box 9"/>
          <p:cNvSpPr txBox="1">
            <a:spLocks noChangeArrowheads="1"/>
          </p:cNvSpPr>
          <p:nvPr/>
        </p:nvSpPr>
        <p:spPr bwMode="auto">
          <a:xfrm>
            <a:off x="1044575" y="2847975"/>
            <a:ext cx="7343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eaLnBrk="1" hangingPunct="1"/>
            <a:r>
              <a:rPr lang="zh-CN" altLang="en-US" b="1" dirty="0">
                <a:ea typeface="楷体_GB2312" pitchFamily="49" charset="-122"/>
              </a:rPr>
              <a:t>认真研读</a:t>
            </a:r>
            <a:r>
              <a:rPr lang="en-US" altLang="zh-CN" b="1" dirty="0">
                <a:ea typeface="楷体_GB2312" pitchFamily="49" charset="-122"/>
              </a:rPr>
              <a:t>program-10</a:t>
            </a:r>
            <a:r>
              <a:rPr lang="zh-CN" altLang="en-US" b="1" dirty="0">
                <a:ea typeface="楷体_GB2312" pitchFamily="49" charset="-122"/>
              </a:rPr>
              <a:t>的实施办法（总则）和项目方案（分则），特别注意每个项目要求的选修条件</a:t>
            </a:r>
            <a:endParaRPr lang="en-US" altLang="zh-CN" b="1" dirty="0">
              <a:ea typeface="楷体_GB2312" pitchFamily="49" charset="-122"/>
            </a:endParaRPr>
          </a:p>
          <a:p>
            <a:r>
              <a:rPr lang="zh-CN" altLang="en-US" b="1" dirty="0">
                <a:ea typeface="楷体_GB2312" pitchFamily="49" charset="-122"/>
              </a:rPr>
              <a:t>（</a:t>
            </a:r>
            <a:r>
              <a:rPr lang="zh-CN" altLang="en-US" sz="1400" b="1" dirty="0">
                <a:ea typeface="楷体_GB2312" pitchFamily="49" charset="-122"/>
              </a:rPr>
              <a:t>网络查询：</a:t>
            </a:r>
            <a:r>
              <a:rPr lang="en-US" altLang="zh-CN" sz="1400" b="1" dirty="0">
                <a:ea typeface="楷体_GB2312" pitchFamily="49" charset="-122"/>
                <a:hlinkClick r:id="rId2"/>
              </a:rPr>
              <a:t>http://www.ucas.ac.cn</a:t>
            </a:r>
            <a:r>
              <a:rPr lang="zh-CN" altLang="en-US" sz="1400" b="1" dirty="0">
                <a:ea typeface="楷体_GB2312" pitchFamily="49" charset="-122"/>
              </a:rPr>
              <a:t> </a:t>
            </a:r>
            <a:r>
              <a:rPr lang="en-US" altLang="zh-CN" sz="1400" i="1" dirty="0" smtClean="0">
                <a:solidFill>
                  <a:srgbClr val="222268"/>
                </a:solidFill>
              </a:rPr>
              <a:t>→</a:t>
            </a:r>
            <a:r>
              <a:rPr lang="zh-CN" altLang="en-US" sz="1400" i="1" dirty="0" smtClean="0">
                <a:solidFill>
                  <a:srgbClr val="222268"/>
                </a:solidFill>
              </a:rPr>
              <a:t>学生</a:t>
            </a:r>
            <a:r>
              <a:rPr lang="en-US" altLang="zh-CN" sz="1400" i="1" dirty="0" smtClean="0">
                <a:solidFill>
                  <a:srgbClr val="222268"/>
                </a:solidFill>
              </a:rPr>
              <a:t>→</a:t>
            </a:r>
            <a:r>
              <a:rPr lang="zh-CN" altLang="en-US" sz="1400" i="1" dirty="0" smtClean="0">
                <a:solidFill>
                  <a:srgbClr val="222268"/>
                </a:solidFill>
              </a:rPr>
              <a:t>课程学习</a:t>
            </a:r>
            <a:r>
              <a:rPr lang="en-US" altLang="zh-CN" sz="1400" i="1" dirty="0" smtClean="0">
                <a:solidFill>
                  <a:srgbClr val="222268"/>
                </a:solidFill>
              </a:rPr>
              <a:t>→</a:t>
            </a:r>
            <a:r>
              <a:rPr lang="zh-CN" altLang="en-US" sz="1400" i="1" dirty="0">
                <a:solidFill>
                  <a:srgbClr val="222268"/>
                </a:solidFill>
                <a:ea typeface="楷体_GB2312" pitchFamily="49" charset="-122"/>
              </a:rPr>
              <a:t>规章制度</a:t>
            </a:r>
            <a:r>
              <a:rPr lang="zh-CN" altLang="en-US" sz="1400" i="1" dirty="0">
                <a:solidFill>
                  <a:srgbClr val="222268"/>
                </a:solidFill>
              </a:rPr>
              <a:t>→ </a:t>
            </a:r>
            <a:r>
              <a:rPr lang="en-US" altLang="zh-CN" sz="1400" i="1" dirty="0">
                <a:solidFill>
                  <a:srgbClr val="222268"/>
                </a:solidFill>
                <a:ea typeface="楷体_GB2312" pitchFamily="49" charset="-122"/>
              </a:rPr>
              <a:t>program-10</a:t>
            </a:r>
            <a:r>
              <a:rPr lang="en-US" altLang="zh-CN" sz="1400" i="1" dirty="0">
                <a:solidFill>
                  <a:srgbClr val="222268"/>
                </a:solidFill>
              </a:rPr>
              <a:t> </a:t>
            </a:r>
            <a:r>
              <a:rPr lang="zh-CN" altLang="en-US" sz="1400" b="1" dirty="0">
                <a:ea typeface="楷体_GB2312" pitchFamily="49" charset="-122"/>
              </a:rPr>
              <a:t>）</a:t>
            </a:r>
          </a:p>
        </p:txBody>
      </p:sp>
      <p:sp>
        <p:nvSpPr>
          <p:cNvPr id="34825" name="AutoShape 10"/>
          <p:cNvSpPr>
            <a:spLocks noChangeArrowheads="1"/>
          </p:cNvSpPr>
          <p:nvPr/>
        </p:nvSpPr>
        <p:spPr bwMode="auto">
          <a:xfrm>
            <a:off x="539750" y="3740150"/>
            <a:ext cx="8135938" cy="885825"/>
          </a:xfrm>
          <a:prstGeom prst="homePlate">
            <a:avLst>
              <a:gd name="adj" fmla="val 26533"/>
            </a:avLst>
          </a:prstGeom>
          <a:solidFill>
            <a:schemeClr val="bg1"/>
          </a:solidFill>
          <a:ln w="19050">
            <a:solidFill>
              <a:schemeClr val="accent5">
                <a:lumMod val="75000"/>
              </a:schemeClr>
            </a:solidFill>
            <a:miter lim="800000"/>
            <a:headEnd/>
            <a:tailEnd/>
          </a:ln>
        </p:spPr>
        <p:txBody>
          <a:bodyPr wrap="none" lIns="72000" tIns="0" rIns="0" bIns="0" anchor="ctr"/>
          <a:lstStyle/>
          <a:p>
            <a:pPr algn="l"/>
            <a:endParaRPr lang="zh-CN" altLang="en-US"/>
          </a:p>
        </p:txBody>
      </p:sp>
      <p:sp>
        <p:nvSpPr>
          <p:cNvPr id="34826" name="Text Box 11"/>
          <p:cNvSpPr txBox="1">
            <a:spLocks noChangeArrowheads="1"/>
          </p:cNvSpPr>
          <p:nvPr/>
        </p:nvSpPr>
        <p:spPr bwMode="auto">
          <a:xfrm>
            <a:off x="1044575" y="3983038"/>
            <a:ext cx="6964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a:r>
              <a:rPr lang="zh-CN" altLang="en-US" b="1" dirty="0">
                <a:ea typeface="楷体_GB2312" pitchFamily="49" charset="-122"/>
              </a:rPr>
              <a:t>符合选修条件的学生在学期间只能修读一个课程证书项目</a:t>
            </a:r>
          </a:p>
        </p:txBody>
      </p:sp>
      <p:sp>
        <p:nvSpPr>
          <p:cNvPr id="34827" name="Rectangle 12"/>
          <p:cNvSpPr>
            <a:spLocks noChangeArrowheads="1"/>
          </p:cNvSpPr>
          <p:nvPr/>
        </p:nvSpPr>
        <p:spPr bwMode="auto">
          <a:xfrm>
            <a:off x="593812" y="1249363"/>
            <a:ext cx="245268" cy="469900"/>
          </a:xfrm>
          <a:prstGeom prst="rect">
            <a:avLst/>
          </a:prstGeom>
          <a:solidFill>
            <a:srgbClr val="B8E0BC"/>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r>
              <a:rPr kumimoji="1" lang="zh-CN" altLang="en-US" sz="1600" b="1">
                <a:solidFill>
                  <a:srgbClr val="000099"/>
                </a:solidFill>
                <a:ea typeface="Arial Unicode MS" pitchFamily="34" charset="-122"/>
                <a:cs typeface="Arial Unicode MS" pitchFamily="34" charset="-122"/>
              </a:rPr>
              <a:t>１</a:t>
            </a:r>
          </a:p>
        </p:txBody>
      </p:sp>
      <p:sp>
        <p:nvSpPr>
          <p:cNvPr id="34828" name="Rectangle 13"/>
          <p:cNvSpPr>
            <a:spLocks noChangeArrowheads="1"/>
          </p:cNvSpPr>
          <p:nvPr/>
        </p:nvSpPr>
        <p:spPr bwMode="auto">
          <a:xfrm>
            <a:off x="593812" y="2068513"/>
            <a:ext cx="245268" cy="469900"/>
          </a:xfrm>
          <a:prstGeom prst="rect">
            <a:avLst/>
          </a:prstGeom>
          <a:solidFill>
            <a:srgbClr val="B8E0BC"/>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r>
              <a:rPr kumimoji="1" lang="zh-CN" altLang="en-US" sz="1600" b="1" dirty="0">
                <a:solidFill>
                  <a:srgbClr val="000099"/>
                </a:solidFill>
                <a:ea typeface="Arial Unicode MS" pitchFamily="34" charset="-122"/>
                <a:cs typeface="Arial Unicode MS" pitchFamily="34" charset="-122"/>
              </a:rPr>
              <a:t>２</a:t>
            </a:r>
          </a:p>
        </p:txBody>
      </p:sp>
      <p:sp>
        <p:nvSpPr>
          <p:cNvPr id="34829" name="Rectangle 14"/>
          <p:cNvSpPr>
            <a:spLocks noChangeArrowheads="1"/>
          </p:cNvSpPr>
          <p:nvPr/>
        </p:nvSpPr>
        <p:spPr bwMode="auto">
          <a:xfrm>
            <a:off x="593812" y="3003550"/>
            <a:ext cx="245268" cy="469900"/>
          </a:xfrm>
          <a:prstGeom prst="rect">
            <a:avLst/>
          </a:prstGeom>
          <a:solidFill>
            <a:srgbClr val="B8E0BC"/>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r>
              <a:rPr kumimoji="1" lang="zh-CN" altLang="en-US" sz="1600" b="1" dirty="0">
                <a:solidFill>
                  <a:srgbClr val="000099"/>
                </a:solidFill>
                <a:ea typeface="Arial Unicode MS" pitchFamily="34" charset="-122"/>
                <a:cs typeface="Arial Unicode MS" pitchFamily="34" charset="-122"/>
              </a:rPr>
              <a:t>３</a:t>
            </a:r>
          </a:p>
        </p:txBody>
      </p:sp>
      <p:sp>
        <p:nvSpPr>
          <p:cNvPr id="34830" name="Rectangle 15"/>
          <p:cNvSpPr>
            <a:spLocks noChangeArrowheads="1"/>
          </p:cNvSpPr>
          <p:nvPr/>
        </p:nvSpPr>
        <p:spPr bwMode="auto">
          <a:xfrm>
            <a:off x="593812" y="3937000"/>
            <a:ext cx="245268" cy="469900"/>
          </a:xfrm>
          <a:prstGeom prst="rect">
            <a:avLst/>
          </a:prstGeom>
          <a:solidFill>
            <a:srgbClr val="B8E0BC"/>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r>
              <a:rPr kumimoji="1" lang="zh-CN" altLang="en-US" sz="1600" b="1">
                <a:solidFill>
                  <a:srgbClr val="000099"/>
                </a:solidFill>
                <a:ea typeface="Arial Unicode MS" pitchFamily="34" charset="-122"/>
                <a:cs typeface="Arial Unicode MS" pitchFamily="34" charset="-122"/>
              </a:rPr>
              <a:t>４</a:t>
            </a:r>
          </a:p>
        </p:txBody>
      </p:sp>
      <p:sp>
        <p:nvSpPr>
          <p:cNvPr id="34831" name="AutoShape 16"/>
          <p:cNvSpPr>
            <a:spLocks noChangeArrowheads="1"/>
          </p:cNvSpPr>
          <p:nvPr/>
        </p:nvSpPr>
        <p:spPr bwMode="auto">
          <a:xfrm>
            <a:off x="539750" y="4675188"/>
            <a:ext cx="8135938" cy="885825"/>
          </a:xfrm>
          <a:prstGeom prst="homePlate">
            <a:avLst>
              <a:gd name="adj" fmla="val 26533"/>
            </a:avLst>
          </a:prstGeom>
          <a:solidFill>
            <a:schemeClr val="bg1"/>
          </a:solidFill>
          <a:ln w="19050">
            <a:solidFill>
              <a:schemeClr val="accent5">
                <a:lumMod val="75000"/>
              </a:schemeClr>
            </a:solidFill>
            <a:miter lim="800000"/>
            <a:headEnd/>
            <a:tailEnd/>
          </a:ln>
        </p:spPr>
        <p:txBody>
          <a:bodyPr wrap="none" lIns="72000" tIns="0" rIns="0" bIns="0" anchor="ctr"/>
          <a:lstStyle/>
          <a:p>
            <a:pPr algn="l"/>
            <a:endParaRPr lang="zh-CN" altLang="en-US"/>
          </a:p>
        </p:txBody>
      </p:sp>
      <p:sp>
        <p:nvSpPr>
          <p:cNvPr id="34832" name="Text Box 17"/>
          <p:cNvSpPr txBox="1">
            <a:spLocks noChangeArrowheads="1"/>
          </p:cNvSpPr>
          <p:nvPr/>
        </p:nvSpPr>
        <p:spPr bwMode="auto">
          <a:xfrm>
            <a:off x="1044575" y="4787900"/>
            <a:ext cx="7394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a:r>
              <a:rPr lang="zh-CN" altLang="en-US" b="1" dirty="0">
                <a:ea typeface="楷体_GB2312" pitchFamily="49" charset="-122"/>
              </a:rPr>
              <a:t>由于是项目负责制，每个院系的项目具体要求包括审核办法、截止时间都不尽相同，注意随时查看相关通知</a:t>
            </a:r>
          </a:p>
        </p:txBody>
      </p:sp>
      <p:sp>
        <p:nvSpPr>
          <p:cNvPr id="34833" name="Rectangle 18"/>
          <p:cNvSpPr>
            <a:spLocks noChangeArrowheads="1"/>
          </p:cNvSpPr>
          <p:nvPr/>
        </p:nvSpPr>
        <p:spPr bwMode="auto">
          <a:xfrm>
            <a:off x="593812" y="4872038"/>
            <a:ext cx="245268" cy="469900"/>
          </a:xfrm>
          <a:prstGeom prst="rect">
            <a:avLst/>
          </a:prstGeom>
          <a:solidFill>
            <a:srgbClr val="B8E0BC"/>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r>
              <a:rPr kumimoji="1" lang="zh-CN" altLang="en-US" sz="1600" b="1">
                <a:solidFill>
                  <a:srgbClr val="000099"/>
                </a:solidFill>
                <a:ea typeface="Arial Unicode MS" pitchFamily="34" charset="-122"/>
                <a:cs typeface="Arial Unicode MS" pitchFamily="34" charset="-122"/>
              </a:rPr>
              <a:t>5</a:t>
            </a:r>
          </a:p>
        </p:txBody>
      </p:sp>
      <p:sp>
        <p:nvSpPr>
          <p:cNvPr id="34834" name="AutoShape 19"/>
          <p:cNvSpPr>
            <a:spLocks noChangeArrowheads="1"/>
          </p:cNvSpPr>
          <p:nvPr/>
        </p:nvSpPr>
        <p:spPr bwMode="auto">
          <a:xfrm>
            <a:off x="539750" y="5610225"/>
            <a:ext cx="8135938" cy="584497"/>
          </a:xfrm>
          <a:prstGeom prst="homePlate">
            <a:avLst>
              <a:gd name="adj" fmla="val 26533"/>
            </a:avLst>
          </a:prstGeom>
          <a:solidFill>
            <a:schemeClr val="bg1"/>
          </a:solidFill>
          <a:ln w="19050">
            <a:solidFill>
              <a:schemeClr val="accent5">
                <a:lumMod val="75000"/>
              </a:schemeClr>
            </a:solidFill>
            <a:miter lim="800000"/>
            <a:headEnd/>
            <a:tailEnd/>
          </a:ln>
        </p:spPr>
        <p:txBody>
          <a:bodyPr wrap="none" lIns="72000" tIns="0" rIns="0" bIns="0" anchor="ctr"/>
          <a:lstStyle/>
          <a:p>
            <a:pPr algn="l"/>
            <a:endParaRPr lang="zh-CN" altLang="en-US"/>
          </a:p>
        </p:txBody>
      </p:sp>
      <p:sp>
        <p:nvSpPr>
          <p:cNvPr id="34835" name="Text Box 20"/>
          <p:cNvSpPr txBox="1">
            <a:spLocks noChangeArrowheads="1"/>
          </p:cNvSpPr>
          <p:nvPr/>
        </p:nvSpPr>
        <p:spPr bwMode="auto">
          <a:xfrm>
            <a:off x="1044575" y="5791200"/>
            <a:ext cx="739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a:r>
              <a:rPr lang="zh-CN" altLang="en-US" b="1" dirty="0">
                <a:ea typeface="楷体_GB2312" pitchFamily="49" charset="-122"/>
              </a:rPr>
              <a:t>选课结束后，自己下载、打印选课单，本人审核鉴字后交送项目所在院系</a:t>
            </a:r>
          </a:p>
        </p:txBody>
      </p:sp>
      <p:sp>
        <p:nvSpPr>
          <p:cNvPr id="34836" name="Rectangle 21"/>
          <p:cNvSpPr>
            <a:spLocks noChangeArrowheads="1"/>
          </p:cNvSpPr>
          <p:nvPr/>
        </p:nvSpPr>
        <p:spPr bwMode="auto">
          <a:xfrm>
            <a:off x="593812" y="5724822"/>
            <a:ext cx="245268" cy="469900"/>
          </a:xfrm>
          <a:prstGeom prst="rect">
            <a:avLst/>
          </a:prstGeom>
          <a:solidFill>
            <a:srgbClr val="B8E0BC"/>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r>
              <a:rPr kumimoji="1" lang="zh-CN" altLang="en-US" sz="1600" b="1" dirty="0">
                <a:solidFill>
                  <a:srgbClr val="000099"/>
                </a:solidFill>
                <a:ea typeface="Arial Unicode MS" pitchFamily="34" charset="-122"/>
                <a:cs typeface="Arial Unicode MS" pitchFamily="34" charset="-122"/>
              </a:rPr>
              <a:t>6</a:t>
            </a:r>
          </a:p>
        </p:txBody>
      </p:sp>
      <p:pic>
        <p:nvPicPr>
          <p:cNvPr id="21"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 descr="说明: http://www.ucas.ac.cn/images/b-logo.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45312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说明: http://www.ucas.ac.cn/images/b-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123728" y="1916832"/>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三、选课说明</a:t>
            </a:r>
          </a:p>
        </p:txBody>
      </p:sp>
      <p:sp>
        <p:nvSpPr>
          <p:cNvPr id="9" name="矩形 8"/>
          <p:cNvSpPr/>
          <p:nvPr/>
        </p:nvSpPr>
        <p:spPr>
          <a:xfrm>
            <a:off x="2123728" y="2492896"/>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四、选课及变更程序</a:t>
            </a:r>
          </a:p>
        </p:txBody>
      </p:sp>
      <p:sp>
        <p:nvSpPr>
          <p:cNvPr id="10" name="矩形 9"/>
          <p:cNvSpPr/>
          <p:nvPr/>
        </p:nvSpPr>
        <p:spPr>
          <a:xfrm>
            <a:off x="2123728" y="3068960"/>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五、课程评估</a:t>
            </a:r>
          </a:p>
        </p:txBody>
      </p:sp>
      <p:sp>
        <p:nvSpPr>
          <p:cNvPr id="11" name="矩形 10"/>
          <p:cNvSpPr/>
          <p:nvPr/>
        </p:nvSpPr>
        <p:spPr>
          <a:xfrm>
            <a:off x="2123728" y="3645024"/>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六、课程考核</a:t>
            </a:r>
          </a:p>
        </p:txBody>
      </p:sp>
      <p:sp>
        <p:nvSpPr>
          <p:cNvPr id="12" name="矩形 11"/>
          <p:cNvSpPr/>
          <p:nvPr/>
        </p:nvSpPr>
        <p:spPr>
          <a:xfrm>
            <a:off x="2123728" y="4221088"/>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七、跨学科课程兼修计划（</a:t>
            </a:r>
            <a:r>
              <a:rPr lang="en-US" altLang="zh-CN" b="1" dirty="0" smtClean="0">
                <a:solidFill>
                  <a:schemeClr val="tx1"/>
                </a:solidFill>
                <a:latin typeface="+mn-ea"/>
              </a:rPr>
              <a:t>Program-10</a:t>
            </a:r>
            <a:r>
              <a:rPr lang="zh-CN" altLang="en-US" b="1" dirty="0" smtClean="0">
                <a:solidFill>
                  <a:schemeClr val="tx1"/>
                </a:solidFill>
                <a:latin typeface="+mn-ea"/>
              </a:rPr>
              <a:t>） </a:t>
            </a:r>
          </a:p>
        </p:txBody>
      </p:sp>
      <p:sp>
        <p:nvSpPr>
          <p:cNvPr id="13" name="矩形 12"/>
          <p:cNvSpPr/>
          <p:nvPr/>
        </p:nvSpPr>
        <p:spPr>
          <a:xfrm>
            <a:off x="2123728" y="4797152"/>
            <a:ext cx="5616624" cy="466725"/>
          </a:xfrm>
          <a:prstGeom prst="rect">
            <a:avLst/>
          </a:prstGeom>
          <a:solidFill>
            <a:schemeClr val="tx2">
              <a:lumMod val="60000"/>
              <a:lumOff val="40000"/>
            </a:schemeClr>
          </a:solidFill>
          <a:ln w="38100" cap="flat" cmpd="sng" algn="ctr">
            <a:solidFill>
              <a:schemeClr val="bg1"/>
            </a:solidFill>
            <a:prstDash val="solid"/>
          </a:ln>
        </p:spPr>
        <p:style>
          <a:lnRef idx="1">
            <a:schemeClr val="accent6"/>
          </a:lnRef>
          <a:fillRef idx="2">
            <a:schemeClr val="accent6"/>
          </a:fillRef>
          <a:effectRef idx="1">
            <a:schemeClr val="accent6"/>
          </a:effectRef>
          <a:fontRef idx="minor">
            <a:schemeClr val="dk1"/>
          </a:fontRef>
        </p:style>
        <p:txBody>
          <a:bodyPr vert="horz" wrap="none" lIns="504000" tIns="45720" rIns="91440" bIns="45720" rtlCol="0" anchor="ctr">
            <a:normAutofit/>
          </a:bodyPr>
          <a:lstStyle/>
          <a:p>
            <a:pPr>
              <a:spcBef>
                <a:spcPct val="20000"/>
              </a:spcBef>
              <a:defRPr/>
            </a:pPr>
            <a:r>
              <a:rPr lang="zh-CN" altLang="en-US" b="1" dirty="0" smtClean="0">
                <a:solidFill>
                  <a:schemeClr val="bg1"/>
                </a:solidFill>
                <a:effectLst>
                  <a:outerShdw blurRad="38100" dist="38100" dir="2700000" algn="tl">
                    <a:srgbClr val="FFFFFF"/>
                  </a:outerShdw>
                </a:effectLst>
                <a:latin typeface="+mn-ea"/>
              </a:rPr>
              <a:t>八、主要时间节点</a:t>
            </a:r>
            <a:endParaRPr lang="zh-CN" altLang="en-US" b="1" dirty="0">
              <a:solidFill>
                <a:schemeClr val="bg1"/>
              </a:solidFill>
              <a:effectLst>
                <a:outerShdw blurRad="38100" dist="38100" dir="2700000" algn="tl">
                  <a:srgbClr val="FFFFFF"/>
                </a:outerShdw>
              </a:effectLst>
              <a:latin typeface="+mn-ea"/>
            </a:endParaRPr>
          </a:p>
        </p:txBody>
      </p:sp>
      <p:sp>
        <p:nvSpPr>
          <p:cNvPr id="14" name="矩形 13"/>
          <p:cNvSpPr/>
          <p:nvPr/>
        </p:nvSpPr>
        <p:spPr>
          <a:xfrm>
            <a:off x="2123728" y="5373216"/>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九</a:t>
            </a:r>
            <a:r>
              <a:rPr lang="zh-CN" altLang="en-US" sz="2000" b="1" dirty="0" smtClean="0">
                <a:latin typeface="+mn-ea"/>
              </a:rPr>
              <a:t>、信息发布与咨询</a:t>
            </a:r>
            <a:endParaRPr lang="zh-CN" altLang="en-US" sz="2000" b="1" dirty="0">
              <a:latin typeface="+mn-ea"/>
            </a:endParaRPr>
          </a:p>
        </p:txBody>
      </p:sp>
      <p:sp>
        <p:nvSpPr>
          <p:cNvPr id="15" name="五边形 14"/>
          <p:cNvSpPr/>
          <p:nvPr/>
        </p:nvSpPr>
        <p:spPr bwMode="auto">
          <a:xfrm>
            <a:off x="1259632" y="4797152"/>
            <a:ext cx="839788" cy="401637"/>
          </a:xfrm>
          <a:prstGeom prst="homePlate">
            <a:avLst>
              <a:gd name="adj" fmla="val 110078"/>
            </a:avLst>
          </a:prstGeom>
          <a:solidFill>
            <a:schemeClr val="tx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l">
              <a:defRPr/>
            </a:pPr>
            <a:endParaRPr lang="zh-CN" altLang="en-US">
              <a:solidFill>
                <a:schemeClr val="tx1"/>
              </a:solidFill>
            </a:endParaRPr>
          </a:p>
        </p:txBody>
      </p:sp>
      <p:sp>
        <p:nvSpPr>
          <p:cNvPr id="17" name="内容占位符 6"/>
          <p:cNvSpPr txBox="1">
            <a:spLocks/>
          </p:cNvSpPr>
          <p:nvPr/>
        </p:nvSpPr>
        <p:spPr>
          <a:xfrm>
            <a:off x="2123728" y="1340768"/>
            <a:ext cx="5616624" cy="432048"/>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二、学分要求及课程简介 </a:t>
            </a:r>
          </a:p>
        </p:txBody>
      </p:sp>
      <p:sp>
        <p:nvSpPr>
          <p:cNvPr id="19" name="标题 5"/>
          <p:cNvSpPr txBox="1">
            <a:spLocks/>
          </p:cNvSpPr>
          <p:nvPr/>
        </p:nvSpPr>
        <p:spPr>
          <a:xfrm>
            <a:off x="2123728" y="692696"/>
            <a:ext cx="5616624" cy="504056"/>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smtClean="0">
                <a:solidFill>
                  <a:schemeClr val="tx1"/>
                </a:solidFill>
                <a:latin typeface="+mn-ea"/>
              </a:rPr>
              <a:t>一、基本情况 </a:t>
            </a:r>
            <a:endParaRPr lang="zh-CN" altLang="en-US" b="1" dirty="0">
              <a:solidFill>
                <a:schemeClr val="tx1"/>
              </a:solidFill>
              <a:latin typeface="+mn-ea"/>
            </a:endParaRPr>
          </a:p>
        </p:txBody>
      </p:sp>
    </p:spTree>
    <p:extLst>
      <p:ext uri="{BB962C8B-B14F-4D97-AF65-F5344CB8AC3E}">
        <p14:creationId xmlns:p14="http://schemas.microsoft.com/office/powerpoint/2010/main" val="33924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187624" y="4406"/>
            <a:ext cx="7499176" cy="547688"/>
          </a:xfrm>
        </p:spPr>
        <p:txBody>
          <a:bodyPr>
            <a:normAutofit/>
          </a:bodyPr>
          <a:lstStyle/>
          <a:p>
            <a:pPr algn="l">
              <a:defRPr/>
            </a:pPr>
            <a:r>
              <a:rPr lang="zh-CN" altLang="en-US" sz="2800" b="1" dirty="0" smtClean="0">
                <a:effectLst>
                  <a:outerShdw blurRad="38100" dist="38100" dir="2700000" algn="tl">
                    <a:srgbClr val="000000">
                      <a:alpha val="43137"/>
                    </a:srgbClr>
                  </a:outerShdw>
                </a:effectLst>
              </a:rPr>
              <a:t>八、主要时间节点</a:t>
            </a:r>
          </a:p>
        </p:txBody>
      </p:sp>
      <p:pic>
        <p:nvPicPr>
          <p:cNvPr id="4"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72" y="6309320"/>
            <a:ext cx="1434109"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Group 55"/>
          <p:cNvGraphicFramePr>
            <a:graphicFrameLocks noGrp="1"/>
          </p:cNvGraphicFramePr>
          <p:nvPr>
            <p:extLst>
              <p:ext uri="{D42A27DB-BD31-4B8C-83A1-F6EECF244321}">
                <p14:modId xmlns:p14="http://schemas.microsoft.com/office/powerpoint/2010/main" val="269536221"/>
              </p:ext>
            </p:extLst>
          </p:nvPr>
        </p:nvGraphicFramePr>
        <p:xfrm>
          <a:off x="577548" y="552094"/>
          <a:ext cx="8470900" cy="6097424"/>
        </p:xfrm>
        <a:graphic>
          <a:graphicData uri="http://schemas.openxmlformats.org/drawingml/2006/table">
            <a:tbl>
              <a:tblPr/>
              <a:tblGrid>
                <a:gridCol w="2628900"/>
                <a:gridCol w="5842000"/>
              </a:tblGrid>
              <a:tr h="3826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outerShdw blurRad="38100" dist="38100" dir="2700000" algn="tl">
                              <a:srgbClr val="FFFFFF"/>
                            </a:outerShdw>
                          </a:effectLst>
                          <a:latin typeface="Arial" charset="0"/>
                          <a:ea typeface="宋体" charset="-122"/>
                        </a:rPr>
                        <a:t>时间节点</a:t>
                      </a: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rgbClr val="A5CB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Arial" charset="0"/>
                          <a:ea typeface="宋体" charset="-122"/>
                        </a:rPr>
                        <a:t>事项</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rgbClr val="A5CBCF"/>
                    </a:solidFill>
                  </a:tcPr>
                </a:tc>
              </a:tr>
              <a:tr h="3991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Arial" charset="0"/>
                          <a:ea typeface="宋体" charset="-122"/>
                        </a:rPr>
                        <a:t>?</a:t>
                      </a:r>
                      <a:r>
                        <a:rPr kumimoji="1" lang="zh-CN" altLang="en-US" sz="1400" b="1" i="0" u="none" strike="noStrike" cap="none" normalizeH="0" baseline="0" dirty="0" smtClean="0">
                          <a:ln>
                            <a:noFill/>
                          </a:ln>
                          <a:solidFill>
                            <a:schemeClr val="tx1"/>
                          </a:solidFill>
                          <a:effectLst/>
                          <a:latin typeface="Arial" charset="0"/>
                          <a:ea typeface="宋体" charset="-122"/>
                        </a:rPr>
                        <a:t>月</a:t>
                      </a:r>
                      <a:r>
                        <a:rPr kumimoji="1" lang="en-US" altLang="zh-CN" sz="1400" b="1" i="0" u="none" strike="noStrike" cap="none" normalizeH="0" baseline="0" dirty="0" smtClean="0">
                          <a:ln>
                            <a:noFill/>
                          </a:ln>
                          <a:solidFill>
                            <a:schemeClr val="tx1"/>
                          </a:solidFill>
                          <a:effectLst/>
                          <a:latin typeface="Arial" charset="0"/>
                          <a:ea typeface="宋体" charset="-122"/>
                        </a:rPr>
                        <a:t>?</a:t>
                      </a:r>
                      <a:r>
                        <a:rPr kumimoji="1" lang="zh-CN" altLang="en-US" sz="1400" b="1" i="0" u="none" strike="noStrike" cap="none" normalizeH="0" baseline="0" dirty="0" smtClean="0">
                          <a:ln>
                            <a:noFill/>
                          </a:ln>
                          <a:solidFill>
                            <a:schemeClr val="tx1"/>
                          </a:solidFill>
                          <a:effectLst/>
                          <a:latin typeface="Arial" charset="0"/>
                          <a:ea typeface="宋体" charset="-122"/>
                        </a:rPr>
                        <a:t>日</a:t>
                      </a:r>
                      <a:endParaRPr kumimoji="0" lang="zh-CN" altLang="en-US" sz="1400" b="1" i="0" u="none" strike="noStrike" cap="none" normalizeH="0" baseline="0" dirty="0" smtClean="0">
                        <a:ln>
                          <a:noFill/>
                        </a:ln>
                        <a:solidFill>
                          <a:schemeClr val="tx1"/>
                        </a:solidFill>
                        <a:effectLst/>
                        <a:latin typeface="Arial" charset="0"/>
                        <a:ea typeface="宋体" charset="-122"/>
                      </a:endParaRP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Arial" charset="0"/>
                          <a:ea typeface="宋体" charset="-122"/>
                        </a:rPr>
                        <a:t>英语</a:t>
                      </a:r>
                      <a:r>
                        <a:rPr kumimoji="1" lang="en-US" altLang="zh-CN" sz="1400" b="1" i="0" u="none" strike="noStrike" cap="none" normalizeH="0" baseline="0" dirty="0" smtClean="0">
                          <a:ln>
                            <a:noFill/>
                          </a:ln>
                          <a:solidFill>
                            <a:schemeClr val="tx1"/>
                          </a:solidFill>
                          <a:effectLst/>
                          <a:latin typeface="Arial" charset="0"/>
                          <a:ea typeface="宋体" charset="-122"/>
                        </a:rPr>
                        <a:t>A</a:t>
                      </a:r>
                      <a:r>
                        <a:rPr kumimoji="1" lang="zh-CN" altLang="en-US" sz="1400" b="1" i="0" u="none" strike="noStrike" cap="none" normalizeH="0" baseline="0" dirty="0" smtClean="0">
                          <a:ln>
                            <a:noFill/>
                          </a:ln>
                          <a:solidFill>
                            <a:schemeClr val="tx1"/>
                          </a:solidFill>
                          <a:effectLst/>
                          <a:latin typeface="Arial" charset="0"/>
                          <a:ea typeface="宋体" charset="-122"/>
                        </a:rPr>
                        <a:t>复查分级考试</a:t>
                      </a:r>
                      <a:endParaRPr kumimoji="0" lang="zh-CN" altLang="en-US" sz="1400" b="1" i="0" u="none" strike="noStrike" cap="none" normalizeH="0" baseline="0" dirty="0" smtClean="0">
                        <a:ln>
                          <a:noFill/>
                        </a:ln>
                        <a:solidFill>
                          <a:schemeClr val="tx1"/>
                        </a:solidFill>
                        <a:effectLst/>
                        <a:latin typeface="Arial" charset="0"/>
                        <a:ea typeface="宋体" charset="-122"/>
                      </a:endParaRP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r h="382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0000"/>
                          </a:solidFill>
                          <a:effectLst/>
                          <a:latin typeface="Arial" charset="0"/>
                          <a:ea typeface="宋体" charset="-122"/>
                        </a:rPr>
                        <a:t>9月</a:t>
                      </a:r>
                      <a:r>
                        <a:rPr kumimoji="0" lang="en-US" altLang="zh-CN" sz="1400" b="1" i="0" u="none" strike="noStrike" cap="none" normalizeH="0" baseline="0" dirty="0" smtClean="0">
                          <a:ln>
                            <a:noFill/>
                          </a:ln>
                          <a:solidFill>
                            <a:srgbClr val="FF0000"/>
                          </a:solidFill>
                          <a:effectLst/>
                          <a:latin typeface="Arial" charset="0"/>
                          <a:ea typeface="宋体" charset="-122"/>
                        </a:rPr>
                        <a:t>7</a:t>
                      </a:r>
                      <a:r>
                        <a:rPr kumimoji="0" lang="zh-CN" altLang="en-US" sz="1400" b="1" i="0" u="none" strike="noStrike" cap="none" normalizeH="0" baseline="0" dirty="0" smtClean="0">
                          <a:ln>
                            <a:noFill/>
                          </a:ln>
                          <a:solidFill>
                            <a:srgbClr val="FF0000"/>
                          </a:solidFill>
                          <a:effectLst/>
                          <a:latin typeface="Arial" charset="0"/>
                          <a:ea typeface="宋体" charset="-122"/>
                        </a:rPr>
                        <a:t>日</a:t>
                      </a:r>
                      <a:r>
                        <a:rPr kumimoji="0" lang="en-US" altLang="zh-CN" sz="1400" b="1" i="0" u="none" strike="noStrike" cap="none" normalizeH="0" baseline="0" dirty="0" smtClean="0">
                          <a:ln>
                            <a:noFill/>
                          </a:ln>
                          <a:solidFill>
                            <a:srgbClr val="FF0000"/>
                          </a:solidFill>
                          <a:effectLst/>
                          <a:latin typeface="Arial" charset="0"/>
                          <a:ea typeface="宋体" charset="-122"/>
                        </a:rPr>
                        <a:t>12:30</a:t>
                      </a:r>
                      <a:r>
                        <a:rPr kumimoji="0" lang="zh-CN" altLang="en-US" sz="1400" b="1" i="0" u="none" strike="noStrike" cap="none" normalizeH="0" baseline="0" dirty="0" smtClean="0">
                          <a:ln>
                            <a:noFill/>
                          </a:ln>
                          <a:solidFill>
                            <a:srgbClr val="FF0000"/>
                          </a:solidFill>
                          <a:effectLst/>
                          <a:latin typeface="Arial" charset="0"/>
                          <a:ea typeface="宋体" charset="-122"/>
                        </a:rPr>
                        <a:t> </a:t>
                      </a:r>
                      <a:r>
                        <a:rPr kumimoji="0" lang="en-US" altLang="zh-CN" sz="1400" b="1" i="0" u="none" strike="noStrike" cap="none" normalizeH="0" baseline="0" dirty="0" smtClean="0">
                          <a:ln>
                            <a:noFill/>
                          </a:ln>
                          <a:solidFill>
                            <a:srgbClr val="FF0000"/>
                          </a:solidFill>
                          <a:effectLst/>
                          <a:latin typeface="Arial" charset="0"/>
                          <a:ea typeface="宋体" charset="-122"/>
                        </a:rPr>
                        <a:t>~</a:t>
                      </a:r>
                      <a:r>
                        <a:rPr kumimoji="0" lang="zh-CN" altLang="en-US" sz="1400" b="1" i="0" u="none" strike="noStrike" cap="none" normalizeH="0" baseline="0" dirty="0" smtClean="0">
                          <a:ln>
                            <a:noFill/>
                          </a:ln>
                          <a:solidFill>
                            <a:srgbClr val="FF0000"/>
                          </a:solidFill>
                          <a:effectLst/>
                          <a:latin typeface="Arial" charset="0"/>
                          <a:ea typeface="宋体" charset="-122"/>
                        </a:rPr>
                        <a:t> 9月</a:t>
                      </a:r>
                      <a:r>
                        <a:rPr kumimoji="0" lang="en-US" altLang="zh-CN" sz="1400" b="1" i="0" u="none" strike="noStrike" cap="none" normalizeH="0" baseline="0" dirty="0" smtClean="0">
                          <a:ln>
                            <a:noFill/>
                          </a:ln>
                          <a:solidFill>
                            <a:srgbClr val="FF0000"/>
                          </a:solidFill>
                          <a:effectLst/>
                          <a:latin typeface="Arial" charset="0"/>
                          <a:ea typeface="宋体" charset="-122"/>
                        </a:rPr>
                        <a:t>24</a:t>
                      </a:r>
                      <a:r>
                        <a:rPr kumimoji="0" lang="zh-CN" altLang="en-US" sz="1400" b="1" i="0" u="none" strike="noStrike" cap="none" normalizeH="0" baseline="0" dirty="0" smtClean="0">
                          <a:ln>
                            <a:noFill/>
                          </a:ln>
                          <a:solidFill>
                            <a:srgbClr val="FF0000"/>
                          </a:solidFill>
                          <a:effectLst/>
                          <a:latin typeface="Arial" charset="0"/>
                          <a:ea typeface="宋体" charset="-122"/>
                        </a:rPr>
                        <a:t>日</a:t>
                      </a:r>
                      <a:r>
                        <a:rPr kumimoji="0" lang="en-US" altLang="zh-CN" sz="1400" b="1" i="0" u="none" strike="noStrike" cap="none" normalizeH="0" baseline="0" dirty="0" smtClean="0">
                          <a:ln>
                            <a:noFill/>
                          </a:ln>
                          <a:solidFill>
                            <a:srgbClr val="FF0000"/>
                          </a:solidFill>
                          <a:effectLst/>
                          <a:latin typeface="Arial" charset="0"/>
                          <a:ea typeface="宋体" charset="-122"/>
                        </a:rPr>
                        <a:t>17:00</a:t>
                      </a:r>
                      <a:endParaRPr kumimoji="0" lang="zh-CN" altLang="en-US" sz="1400" b="1" i="0" u="none" strike="noStrike" cap="none" normalizeH="0" baseline="0" dirty="0" smtClean="0">
                        <a:ln>
                          <a:noFill/>
                        </a:ln>
                        <a:solidFill>
                          <a:srgbClr val="FF0000"/>
                        </a:solidFill>
                        <a:effectLst/>
                        <a:latin typeface="Arial" charset="0"/>
                        <a:ea typeface="宋体" charset="-122"/>
                      </a:endParaRP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0000"/>
                          </a:solidFill>
                          <a:effectLst/>
                          <a:latin typeface="Arial" charset="0"/>
                          <a:ea typeface="宋体" charset="-122"/>
                        </a:rPr>
                        <a:t>在线完成网上选课</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r h="382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9</a:t>
                      </a:r>
                      <a:r>
                        <a:rPr kumimoji="0" lang="zh-CN" altLang="zh-CN" sz="1400" b="1" i="0" u="none" strike="noStrike" kern="1200" cap="none" normalizeH="0" baseline="0" dirty="0" smtClean="0">
                          <a:ln>
                            <a:noFill/>
                          </a:ln>
                          <a:solidFill>
                            <a:srgbClr val="FF0000"/>
                          </a:solidFill>
                          <a:effectLst/>
                          <a:latin typeface="Arial" charset="0"/>
                          <a:ea typeface="宋体" charset="-122"/>
                          <a:cs typeface="+mn-cs"/>
                        </a:rPr>
                        <a:t>月</a:t>
                      </a: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12</a:t>
                      </a:r>
                      <a:r>
                        <a:rPr kumimoji="0" lang="zh-CN" altLang="zh-CN" sz="1400" b="1" i="0" u="none" strike="noStrike" kern="1200" cap="none" normalizeH="0" baseline="0" dirty="0" smtClean="0">
                          <a:ln>
                            <a:noFill/>
                          </a:ln>
                          <a:solidFill>
                            <a:srgbClr val="FF0000"/>
                          </a:solidFill>
                          <a:effectLst/>
                          <a:latin typeface="Arial" charset="0"/>
                          <a:ea typeface="宋体" charset="-122"/>
                          <a:cs typeface="+mn-cs"/>
                        </a:rPr>
                        <a:t>日</a:t>
                      </a: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9:00</a:t>
                      </a:r>
                      <a:endParaRPr kumimoji="0" lang="zh-CN" altLang="zh-CN" sz="1400" b="1" i="0" u="none" strike="noStrike" kern="1200" cap="none" normalizeH="0" baseline="0" dirty="0" smtClean="0">
                        <a:ln>
                          <a:noFill/>
                        </a:ln>
                        <a:solidFill>
                          <a:srgbClr val="FF0000"/>
                        </a:solidFill>
                        <a:effectLst/>
                        <a:latin typeface="Arial" charset="0"/>
                        <a:ea typeface="宋体" charset="-122"/>
                        <a:cs typeface="+mn-cs"/>
                      </a:endParaRP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1400" b="1" i="0" u="none" strike="noStrike" kern="1200" cap="none" normalizeH="0" baseline="0" dirty="0" smtClean="0">
                          <a:ln>
                            <a:noFill/>
                          </a:ln>
                          <a:solidFill>
                            <a:srgbClr val="FF0000"/>
                          </a:solidFill>
                          <a:effectLst/>
                          <a:latin typeface="Arial" charset="0"/>
                          <a:ea typeface="宋体" charset="-122"/>
                          <a:cs typeface="+mn-cs"/>
                        </a:rPr>
                        <a:t>统招博士和高年级硕士</a:t>
                      </a:r>
                      <a:r>
                        <a:rPr kumimoji="0" lang="zh-CN" altLang="en-US" sz="1400" b="1" i="0" u="none" strike="noStrike" kern="1200" cap="none" normalizeH="0" baseline="0" dirty="0" smtClean="0">
                          <a:ln>
                            <a:noFill/>
                          </a:ln>
                          <a:solidFill>
                            <a:srgbClr val="FF0000"/>
                          </a:solidFill>
                          <a:effectLst/>
                          <a:latin typeface="Arial" charset="0"/>
                          <a:ea typeface="宋体" charset="-122"/>
                          <a:cs typeface="+mn-cs"/>
                        </a:rPr>
                        <a:t>英语</a:t>
                      </a: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B</a:t>
                      </a:r>
                      <a:r>
                        <a:rPr kumimoji="0" lang="zh-CN" altLang="zh-CN" sz="1400" b="1" i="0" u="none" strike="noStrike" kern="1200" cap="none" normalizeH="0" baseline="0" dirty="0" smtClean="0">
                          <a:ln>
                            <a:noFill/>
                          </a:ln>
                          <a:solidFill>
                            <a:srgbClr val="FF0000"/>
                          </a:solidFill>
                          <a:effectLst/>
                          <a:latin typeface="Arial" charset="0"/>
                          <a:ea typeface="宋体" charset="-122"/>
                          <a:cs typeface="+mn-cs"/>
                        </a:rPr>
                        <a:t>选课</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r h="382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2017</a:t>
                      </a:r>
                      <a:r>
                        <a:rPr kumimoji="0" lang="zh-CN" altLang="zh-CN" sz="1400" b="1" i="0" u="none" strike="noStrike" kern="1200" cap="none" normalizeH="0" baseline="0" dirty="0" smtClean="0">
                          <a:ln>
                            <a:noFill/>
                          </a:ln>
                          <a:solidFill>
                            <a:srgbClr val="FF0000"/>
                          </a:solidFill>
                          <a:effectLst/>
                          <a:latin typeface="Arial" charset="0"/>
                          <a:ea typeface="宋体" charset="-122"/>
                          <a:cs typeface="+mn-cs"/>
                        </a:rPr>
                        <a:t>年</a:t>
                      </a: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9</a:t>
                      </a:r>
                      <a:r>
                        <a:rPr kumimoji="0" lang="zh-CN" altLang="zh-CN" sz="1400" b="1" i="0" u="none" strike="noStrike" kern="1200" cap="none" normalizeH="0" baseline="0" dirty="0" smtClean="0">
                          <a:ln>
                            <a:noFill/>
                          </a:ln>
                          <a:solidFill>
                            <a:srgbClr val="FF0000"/>
                          </a:solidFill>
                          <a:effectLst/>
                          <a:latin typeface="Arial" charset="0"/>
                          <a:ea typeface="宋体" charset="-122"/>
                          <a:cs typeface="+mn-cs"/>
                        </a:rPr>
                        <a:t>月</a:t>
                      </a: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13</a:t>
                      </a:r>
                      <a:r>
                        <a:rPr kumimoji="0" lang="zh-CN" altLang="zh-CN" sz="1400" b="1" i="0" u="none" strike="noStrike" kern="1200" cap="none" normalizeH="0" baseline="0" dirty="0" smtClean="0">
                          <a:ln>
                            <a:noFill/>
                          </a:ln>
                          <a:solidFill>
                            <a:srgbClr val="FF0000"/>
                          </a:solidFill>
                          <a:effectLst/>
                          <a:latin typeface="Arial" charset="0"/>
                          <a:ea typeface="宋体" charset="-122"/>
                          <a:cs typeface="+mn-cs"/>
                        </a:rPr>
                        <a:t>日</a:t>
                      </a: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 12:30</a:t>
                      </a:r>
                      <a:endParaRPr kumimoji="0" lang="zh-CN" altLang="en-US" sz="1400" b="1" i="0" u="none" strike="noStrike" kern="1200" cap="none" normalizeH="0" baseline="0" dirty="0" smtClean="0">
                        <a:ln>
                          <a:noFill/>
                        </a:ln>
                        <a:solidFill>
                          <a:srgbClr val="FF0000"/>
                        </a:solidFill>
                        <a:effectLst/>
                        <a:latin typeface="Arial" charset="0"/>
                        <a:ea typeface="宋体" charset="-122"/>
                        <a:cs typeface="+mn-cs"/>
                      </a:endParaRP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kern="1200" cap="none" normalizeH="0" baseline="0" dirty="0" smtClean="0">
                          <a:ln>
                            <a:noFill/>
                          </a:ln>
                          <a:solidFill>
                            <a:srgbClr val="FF0000"/>
                          </a:solidFill>
                          <a:effectLst/>
                          <a:latin typeface="Arial" charset="0"/>
                          <a:ea typeface="宋体" charset="-122"/>
                          <a:cs typeface="+mn-cs"/>
                        </a:rPr>
                        <a:t>一年级直博生“中国马克思主义与当代”</a:t>
                      </a:r>
                      <a:r>
                        <a:rPr kumimoji="0" lang="zh-CN" altLang="en-US" sz="1400" b="1" i="0" u="none" strike="noStrike" kern="1200" cap="none" normalizeH="0" baseline="0" dirty="0" smtClean="0">
                          <a:ln>
                            <a:noFill/>
                          </a:ln>
                          <a:solidFill>
                            <a:srgbClr val="FF0000"/>
                          </a:solidFill>
                          <a:effectLst/>
                          <a:latin typeface="Arial" charset="0"/>
                          <a:ea typeface="宋体" charset="-122"/>
                          <a:cs typeface="+mn-cs"/>
                        </a:rPr>
                        <a:t>与“英语</a:t>
                      </a: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B</a:t>
                      </a:r>
                      <a:r>
                        <a:rPr kumimoji="0" lang="zh-CN" altLang="en-US" sz="1400" b="1" i="0" u="none" strike="noStrike" kern="1200" cap="none" normalizeH="0" baseline="0" dirty="0" smtClean="0">
                          <a:ln>
                            <a:noFill/>
                          </a:ln>
                          <a:solidFill>
                            <a:srgbClr val="FF0000"/>
                          </a:solidFill>
                          <a:effectLst/>
                          <a:latin typeface="Arial" charset="0"/>
                          <a:ea typeface="宋体" charset="-122"/>
                          <a:cs typeface="+mn-cs"/>
                        </a:rPr>
                        <a:t>”选课</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r h="382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2017</a:t>
                      </a:r>
                      <a:r>
                        <a:rPr kumimoji="0" lang="zh-CN" altLang="zh-CN" sz="1400" b="1" i="0" u="none" strike="noStrike" kern="1200" cap="none" normalizeH="0" baseline="0" dirty="0" smtClean="0">
                          <a:ln>
                            <a:noFill/>
                          </a:ln>
                          <a:solidFill>
                            <a:srgbClr val="FF0000"/>
                          </a:solidFill>
                          <a:effectLst/>
                          <a:latin typeface="Arial" charset="0"/>
                          <a:ea typeface="宋体" charset="-122"/>
                          <a:cs typeface="+mn-cs"/>
                        </a:rPr>
                        <a:t>年</a:t>
                      </a: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9</a:t>
                      </a:r>
                      <a:r>
                        <a:rPr kumimoji="0" lang="zh-CN" altLang="zh-CN" sz="1400" b="1" i="0" u="none" strike="noStrike" kern="1200" cap="none" normalizeH="0" baseline="0" dirty="0" smtClean="0">
                          <a:ln>
                            <a:noFill/>
                          </a:ln>
                          <a:solidFill>
                            <a:srgbClr val="FF0000"/>
                          </a:solidFill>
                          <a:effectLst/>
                          <a:latin typeface="Arial" charset="0"/>
                          <a:ea typeface="宋体" charset="-122"/>
                          <a:cs typeface="+mn-cs"/>
                        </a:rPr>
                        <a:t>月</a:t>
                      </a: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14 </a:t>
                      </a:r>
                      <a:r>
                        <a:rPr kumimoji="0" lang="zh-CN" altLang="zh-CN" sz="1400" b="1" i="0" u="none" strike="noStrike" kern="1200" cap="none" normalizeH="0" baseline="0" dirty="0" smtClean="0">
                          <a:ln>
                            <a:noFill/>
                          </a:ln>
                          <a:solidFill>
                            <a:srgbClr val="FF0000"/>
                          </a:solidFill>
                          <a:effectLst/>
                          <a:latin typeface="Arial" charset="0"/>
                          <a:ea typeface="宋体" charset="-122"/>
                          <a:cs typeface="+mn-cs"/>
                        </a:rPr>
                        <a:t>日</a:t>
                      </a: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12:30</a:t>
                      </a:r>
                      <a:endParaRPr kumimoji="0" lang="zh-CN" altLang="en-US" sz="1400" b="1" i="0" u="none" strike="noStrike" kern="1200" cap="none" normalizeH="0" baseline="0" dirty="0" smtClean="0">
                        <a:ln>
                          <a:noFill/>
                        </a:ln>
                        <a:solidFill>
                          <a:srgbClr val="FF0000"/>
                        </a:solidFill>
                        <a:effectLst/>
                        <a:latin typeface="Arial" charset="0"/>
                        <a:ea typeface="宋体" charset="-122"/>
                        <a:cs typeface="+mn-cs"/>
                      </a:endParaRP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kern="1200" cap="none" normalizeH="0" baseline="0" dirty="0" smtClean="0">
                          <a:ln>
                            <a:noFill/>
                          </a:ln>
                          <a:solidFill>
                            <a:srgbClr val="FF0000"/>
                          </a:solidFill>
                          <a:effectLst/>
                          <a:latin typeface="Arial" charset="0"/>
                          <a:ea typeface="宋体" charset="-122"/>
                          <a:cs typeface="+mn-cs"/>
                        </a:rPr>
                        <a:t>一年级硕士生“中国马克思主义与当代”</a:t>
                      </a:r>
                      <a:r>
                        <a:rPr kumimoji="0" lang="zh-CN" altLang="en-US" sz="1400" b="1" i="0" u="none" strike="noStrike" kern="1200" cap="none" normalizeH="0" baseline="0" dirty="0" smtClean="0">
                          <a:ln>
                            <a:noFill/>
                          </a:ln>
                          <a:solidFill>
                            <a:srgbClr val="FF0000"/>
                          </a:solidFill>
                          <a:effectLst/>
                          <a:latin typeface="Arial" charset="0"/>
                          <a:ea typeface="宋体" charset="-122"/>
                          <a:cs typeface="+mn-cs"/>
                        </a:rPr>
                        <a:t>、“英语</a:t>
                      </a: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B</a:t>
                      </a:r>
                      <a:r>
                        <a:rPr kumimoji="0" lang="zh-CN" altLang="en-US" sz="1400" b="1" i="0" u="none" strike="noStrike" kern="1200" cap="none" normalizeH="0" baseline="0" dirty="0" smtClean="0">
                          <a:ln>
                            <a:noFill/>
                          </a:ln>
                          <a:solidFill>
                            <a:srgbClr val="FF0000"/>
                          </a:solidFill>
                          <a:effectLst/>
                          <a:latin typeface="Arial" charset="0"/>
                          <a:ea typeface="宋体" charset="-122"/>
                          <a:cs typeface="+mn-cs"/>
                        </a:rPr>
                        <a:t>”（学硕）、“英语</a:t>
                      </a:r>
                      <a:r>
                        <a:rPr kumimoji="0" lang="en-US" altLang="zh-CN" sz="1400" b="1" i="0" u="none" strike="noStrike" kern="1200" cap="none" normalizeH="0" baseline="0" dirty="0" smtClean="0">
                          <a:ln>
                            <a:noFill/>
                          </a:ln>
                          <a:solidFill>
                            <a:srgbClr val="FF0000"/>
                          </a:solidFill>
                          <a:effectLst/>
                          <a:latin typeface="Arial" charset="0"/>
                          <a:ea typeface="宋体" charset="-122"/>
                          <a:cs typeface="+mn-cs"/>
                        </a:rPr>
                        <a:t>A</a:t>
                      </a:r>
                      <a:r>
                        <a:rPr kumimoji="0" lang="zh-CN" altLang="en-US" sz="1400" b="1" i="0" u="none" strike="noStrike" kern="1200" cap="none" normalizeH="0" baseline="0" dirty="0" smtClean="0">
                          <a:ln>
                            <a:noFill/>
                          </a:ln>
                          <a:solidFill>
                            <a:srgbClr val="FF0000"/>
                          </a:solidFill>
                          <a:effectLst/>
                          <a:latin typeface="Arial" charset="0"/>
                          <a:ea typeface="宋体" charset="-122"/>
                          <a:cs typeface="+mn-cs"/>
                        </a:rPr>
                        <a:t>” 和英语公选课选课</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r h="44655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9月</a:t>
                      </a:r>
                      <a:r>
                        <a:rPr kumimoji="0" lang="en-US" altLang="zh-CN" sz="1400" b="1" i="0" u="none" strike="noStrike" cap="none" normalizeH="0" baseline="0" dirty="0" smtClean="0">
                          <a:ln>
                            <a:noFill/>
                          </a:ln>
                          <a:solidFill>
                            <a:schemeClr val="tx1"/>
                          </a:solidFill>
                          <a:effectLst/>
                          <a:latin typeface="Arial" charset="0"/>
                          <a:ea typeface="宋体" charset="-122"/>
                        </a:rPr>
                        <a:t>24</a:t>
                      </a:r>
                      <a:r>
                        <a:rPr kumimoji="0" lang="zh-CN" altLang="en-US" sz="1400" b="1" i="0" u="none" strike="noStrike" cap="none" normalizeH="0" baseline="0" dirty="0" smtClean="0">
                          <a:ln>
                            <a:noFill/>
                          </a:ln>
                          <a:solidFill>
                            <a:schemeClr val="tx1"/>
                          </a:solidFill>
                          <a:effectLst/>
                          <a:latin typeface="Arial" charset="0"/>
                          <a:ea typeface="宋体" charset="-122"/>
                        </a:rPr>
                        <a:t>日</a:t>
                      </a:r>
                      <a:r>
                        <a:rPr kumimoji="0" lang="en-US" altLang="zh-CN" sz="1400" b="1" i="0" u="none" strike="noStrike" cap="none" normalizeH="0" baseline="0" dirty="0" smtClean="0">
                          <a:ln>
                            <a:noFill/>
                          </a:ln>
                          <a:solidFill>
                            <a:schemeClr val="tx1"/>
                          </a:solidFill>
                          <a:effectLst/>
                          <a:latin typeface="Arial" charset="0"/>
                          <a:ea typeface="宋体" charset="-122"/>
                        </a:rPr>
                        <a:t>17:00</a:t>
                      </a:r>
                      <a:endParaRPr kumimoji="0" lang="zh-CN" altLang="en-US" sz="1400" b="1" i="0" u="none" strike="noStrike" cap="none" normalizeH="0" baseline="0" dirty="0" smtClean="0">
                        <a:ln>
                          <a:noFill/>
                        </a:ln>
                        <a:solidFill>
                          <a:schemeClr val="tx1"/>
                        </a:solidFill>
                        <a:effectLst/>
                        <a:latin typeface="Arial" charset="0"/>
                        <a:ea typeface="宋体" charset="-122"/>
                      </a:endParaRP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网络选课截止</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r h="4337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a:t>
                      </a:r>
                      <a:endParaRPr kumimoji="0" lang="en-US" altLang="zh-CN" sz="1400" b="1" i="0" u="none" strike="noStrike" cap="none" normalizeH="0" baseline="0" dirty="0" smtClean="0">
                        <a:ln>
                          <a:noFill/>
                        </a:ln>
                        <a:solidFill>
                          <a:schemeClr val="tx1"/>
                        </a:solidFill>
                        <a:effectLst/>
                        <a:latin typeface="Arial" charset="0"/>
                        <a:ea typeface="宋体" charset="-122"/>
                      </a:endParaRP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各班班长到学院办公室领取各班的《中国科学院大学研究生选课登记表》</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r h="4209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a:t>
                      </a:r>
                      <a:endParaRPr kumimoji="0" lang="en-US" altLang="zh-CN" sz="1400" b="1" i="0" u="none" strike="noStrike" cap="none" normalizeH="0" baseline="0" dirty="0" smtClean="0">
                        <a:ln>
                          <a:noFill/>
                        </a:ln>
                        <a:solidFill>
                          <a:schemeClr val="tx1"/>
                        </a:solidFill>
                        <a:effectLst/>
                        <a:latin typeface="Arial" charset="0"/>
                        <a:ea typeface="宋体" charset="-122"/>
                      </a:endParaRP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各班班长收齐《中国科学院大学研究生选课登记表》后交院系审核汇总</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r h="462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网络选课结束后两周内</a:t>
                      </a:r>
                      <a:endParaRPr kumimoji="0" lang="en-US" altLang="zh-CN" sz="1400" b="1" i="0" u="none" strike="noStrike" cap="none" normalizeH="0" baseline="0" dirty="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或该课程开课两周内</a:t>
                      </a: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完成增选课手续</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r h="46882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课程学时完成一半前</a:t>
                      </a: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完成退课手续</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r h="4626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课程考核之前</a:t>
                      </a: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完成课程学位课与非学位课属性变更手续</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r h="462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课程学时</a:t>
                      </a:r>
                      <a:r>
                        <a:rPr kumimoji="0" lang="en-US" altLang="zh-CN" sz="1400" b="1" i="0" u="none" strike="noStrike" cap="none" normalizeH="0" baseline="0" dirty="0" smtClean="0">
                          <a:ln>
                            <a:noFill/>
                          </a:ln>
                          <a:solidFill>
                            <a:schemeClr val="tx1"/>
                          </a:solidFill>
                          <a:effectLst/>
                          <a:latin typeface="Arial" charset="0"/>
                          <a:ea typeface="宋体" charset="-122"/>
                        </a:rPr>
                        <a:t>2/3</a:t>
                      </a:r>
                      <a:r>
                        <a:rPr kumimoji="0" lang="zh-CN" altLang="en-US" sz="1400" b="1" i="0" u="none" strike="noStrike" cap="none" normalizeH="0" baseline="0" dirty="0" smtClean="0">
                          <a:ln>
                            <a:noFill/>
                          </a:ln>
                          <a:solidFill>
                            <a:schemeClr val="tx1"/>
                          </a:solidFill>
                          <a:effectLst/>
                          <a:latin typeface="Arial" charset="0"/>
                          <a:ea typeface="宋体" charset="-122"/>
                        </a:rPr>
                        <a:t>左右开始</a:t>
                      </a: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网络课程评估。（群发邮件给注册邮箱</a:t>
                      </a:r>
                      <a:r>
                        <a:rPr kumimoji="0" lang="en-US" altLang="zh-CN" sz="1400" b="1" i="0" u="none" strike="noStrike" cap="none" normalizeH="0" baseline="0" dirty="0" smtClean="0">
                          <a:ln>
                            <a:noFill/>
                          </a:ln>
                          <a:solidFill>
                            <a:schemeClr val="tx1"/>
                          </a:solidFill>
                          <a:effectLst/>
                          <a:latin typeface="Arial" charset="0"/>
                          <a:ea typeface="宋体" charset="-122"/>
                        </a:rPr>
                        <a:t>,</a:t>
                      </a:r>
                      <a:r>
                        <a:rPr kumimoji="0" lang="zh-CN" altLang="en-US" sz="1400" b="1" i="0" u="none" strike="noStrike" cap="none" normalizeH="0" baseline="0" dirty="0" smtClean="0">
                          <a:ln>
                            <a:noFill/>
                          </a:ln>
                          <a:solidFill>
                            <a:schemeClr val="tx1"/>
                          </a:solidFill>
                          <a:effectLst/>
                          <a:latin typeface="Arial" charset="0"/>
                          <a:ea typeface="宋体" charset="-122"/>
                        </a:rPr>
                        <a:t>请及时查收邮件</a:t>
                      </a:r>
                      <a:r>
                        <a:rPr kumimoji="0" lang="en-US" altLang="zh-CN" sz="1400" b="1" i="0" u="none" strike="noStrike" cap="none" normalizeH="0" baseline="0" dirty="0" smtClean="0">
                          <a:ln>
                            <a:noFill/>
                          </a:ln>
                          <a:solidFill>
                            <a:schemeClr val="tx1"/>
                          </a:solidFill>
                          <a:effectLst/>
                          <a:latin typeface="Arial" charset="0"/>
                          <a:ea typeface="宋体" charset="-122"/>
                        </a:rPr>
                        <a:t>;</a:t>
                      </a:r>
                      <a:r>
                        <a:rPr kumimoji="0" lang="zh-CN" altLang="en-US" sz="1400" b="1" i="0" u="none" strike="noStrike" cap="none" normalizeH="0" baseline="0" dirty="0" smtClean="0">
                          <a:ln>
                            <a:noFill/>
                          </a:ln>
                          <a:solidFill>
                            <a:schemeClr val="tx1"/>
                          </a:solidFill>
                          <a:effectLst/>
                          <a:latin typeface="Arial" charset="0"/>
                          <a:ea typeface="宋体" charset="-122"/>
                        </a:rPr>
                        <a:t>每个学生必须参加，否则在第一学年不能查询成绩）</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r h="3666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下一学期开学四周内</a:t>
                      </a:r>
                    </a:p>
                  </a:txBody>
                  <a:tcPr marT="45712" marB="45712" anchor="ctr" horzOverflow="overflow">
                    <a:lnL w="28575" cap="flat" cmpd="sng" algn="ctr">
                      <a:solidFill>
                        <a:schemeClr val="bg1"/>
                      </a:solidFill>
                      <a:prstDash val="solid"/>
                      <a:round/>
                      <a:headEnd type="none" w="med" len="med"/>
                      <a:tailEnd type="none" w="med" len="med"/>
                    </a:lnL>
                    <a:lnR w="28575" cap="flat" cmpd="sng" algn="ctr">
                      <a:solidFill>
                        <a:srgbClr val="4B7DAB"/>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ea typeface="宋体" charset="-122"/>
                        </a:rPr>
                        <a:t>补考</a:t>
                      </a:r>
                    </a:p>
                  </a:txBody>
                  <a:tcPr marT="45712" marB="45712" anchor="ctr" horzOverflow="overflow">
                    <a:lnL w="28575" cap="flat" cmpd="sng" algn="ctr">
                      <a:solidFill>
                        <a:srgbClr val="4B7DAB"/>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4B7DAB"/>
                      </a:solidFill>
                      <a:prstDash val="solid"/>
                      <a:round/>
                      <a:headEnd type="none" w="med" len="med"/>
                      <a:tailEnd type="none" w="med" len="med"/>
                    </a:lnT>
                    <a:lnB w="28575" cap="flat" cmpd="sng" algn="ctr">
                      <a:solidFill>
                        <a:srgbClr val="4B7DAB"/>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709240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57645" y="243541"/>
            <a:ext cx="7499176" cy="547688"/>
          </a:xfrm>
        </p:spPr>
        <p:txBody>
          <a:bodyPr>
            <a:normAutofit/>
          </a:bodyPr>
          <a:lstStyle/>
          <a:p>
            <a:pPr algn="l">
              <a:defRPr/>
            </a:pPr>
            <a:r>
              <a:rPr lang="zh-CN" altLang="en-US" sz="2800" b="1" dirty="0" smtClean="0">
                <a:effectLst>
                  <a:outerShdw blurRad="38100" dist="38100" dir="2700000" algn="tl">
                    <a:srgbClr val="000000">
                      <a:alpha val="43137"/>
                    </a:srgbClr>
                  </a:outerShdw>
                </a:effectLst>
              </a:rPr>
              <a:t> 一、基本情况：研究生课程属性</a:t>
            </a:r>
          </a:p>
        </p:txBody>
      </p:sp>
      <p:sp>
        <p:nvSpPr>
          <p:cNvPr id="4099" name="AutoShape 4"/>
          <p:cNvSpPr>
            <a:spLocks noChangeArrowheads="1"/>
          </p:cNvSpPr>
          <p:nvPr/>
        </p:nvSpPr>
        <p:spPr bwMode="auto">
          <a:xfrm>
            <a:off x="2786050" y="1500174"/>
            <a:ext cx="4419600" cy="1071570"/>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zh-CN" altLang="en-US" sz="2400" b="1">
                <a:solidFill>
                  <a:srgbClr val="000000"/>
                </a:solidFill>
                <a:effectLst>
                  <a:outerShdw blurRad="38100" dist="38100" dir="2700000" algn="tl">
                    <a:srgbClr val="FFFFFF"/>
                  </a:outerShdw>
                </a:effectLst>
                <a:ea typeface="黑体" pitchFamily="2" charset="-122"/>
              </a:rPr>
              <a:t>研究生课程类别</a:t>
            </a:r>
          </a:p>
        </p:txBody>
      </p:sp>
      <p:sp>
        <p:nvSpPr>
          <p:cNvPr id="4100" name="Rectangle 5"/>
          <p:cNvSpPr>
            <a:spLocks noChangeArrowheads="1"/>
          </p:cNvSpPr>
          <p:nvPr/>
        </p:nvSpPr>
        <p:spPr bwMode="auto">
          <a:xfrm>
            <a:off x="357158" y="3143248"/>
            <a:ext cx="519162" cy="22272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eaLnBrk="1" hangingPunct="1">
              <a:defRPr/>
            </a:pPr>
            <a:r>
              <a:rPr lang="zh-CN" altLang="en-US" b="1" dirty="0">
                <a:effectLst>
                  <a:outerShdw blurRad="38100" dist="38100" dir="2700000" algn="tl">
                    <a:srgbClr val="000000">
                      <a:alpha val="43137"/>
                    </a:srgbClr>
                  </a:outerShdw>
                </a:effectLst>
                <a:ea typeface="楷体_GB2312" pitchFamily="49" charset="-122"/>
              </a:rPr>
              <a:t>公</a:t>
            </a:r>
          </a:p>
          <a:p>
            <a:pPr eaLnBrk="1" hangingPunct="1">
              <a:defRPr/>
            </a:pPr>
            <a:r>
              <a:rPr lang="zh-CN" altLang="en-US" b="1" dirty="0">
                <a:effectLst>
                  <a:outerShdw blurRad="38100" dist="38100" dir="2700000" algn="tl">
                    <a:srgbClr val="000000">
                      <a:alpha val="43137"/>
                    </a:srgbClr>
                  </a:outerShdw>
                </a:effectLst>
                <a:ea typeface="楷体_GB2312" pitchFamily="49" charset="-122"/>
              </a:rPr>
              <a:t>共</a:t>
            </a:r>
          </a:p>
          <a:p>
            <a:pPr eaLnBrk="1" hangingPunct="1">
              <a:defRPr/>
            </a:pPr>
            <a:r>
              <a:rPr lang="zh-CN" altLang="en-US" b="1" dirty="0">
                <a:effectLst>
                  <a:outerShdw blurRad="38100" dist="38100" dir="2700000" algn="tl">
                    <a:srgbClr val="000000">
                      <a:alpha val="43137"/>
                    </a:srgbClr>
                  </a:outerShdw>
                </a:effectLst>
                <a:ea typeface="楷体_GB2312" pitchFamily="49" charset="-122"/>
              </a:rPr>
              <a:t>必</a:t>
            </a:r>
          </a:p>
          <a:p>
            <a:pPr eaLnBrk="1" hangingPunct="1">
              <a:defRPr/>
            </a:pPr>
            <a:r>
              <a:rPr lang="zh-CN" altLang="en-US" b="1" dirty="0">
                <a:effectLst>
                  <a:outerShdw blurRad="38100" dist="38100" dir="2700000" algn="tl">
                    <a:srgbClr val="000000">
                      <a:alpha val="43137"/>
                    </a:srgbClr>
                  </a:outerShdw>
                </a:effectLst>
                <a:ea typeface="楷体_GB2312" pitchFamily="49" charset="-122"/>
              </a:rPr>
              <a:t>修</a:t>
            </a:r>
          </a:p>
          <a:p>
            <a:pPr eaLnBrk="1" hangingPunct="1">
              <a:defRPr/>
            </a:pPr>
            <a:r>
              <a:rPr lang="zh-CN" altLang="en-US" b="1" dirty="0">
                <a:effectLst>
                  <a:outerShdw blurRad="38100" dist="38100" dir="2700000" algn="tl">
                    <a:srgbClr val="000000">
                      <a:alpha val="43137"/>
                    </a:srgbClr>
                  </a:outerShdw>
                </a:effectLst>
                <a:ea typeface="楷体_GB2312" pitchFamily="49" charset="-122"/>
              </a:rPr>
              <a:t>课</a:t>
            </a:r>
          </a:p>
          <a:p>
            <a:pPr eaLnBrk="1" hangingPunct="1">
              <a:defRPr/>
            </a:pPr>
            <a:r>
              <a:rPr lang="zh-CN" altLang="en-US" b="1" dirty="0">
                <a:effectLst>
                  <a:outerShdw blurRad="38100" dist="38100" dir="2700000" algn="tl">
                    <a:srgbClr val="000000">
                      <a:alpha val="43137"/>
                    </a:srgbClr>
                  </a:outerShdw>
                </a:effectLst>
                <a:ea typeface="楷体_GB2312" pitchFamily="49" charset="-122"/>
              </a:rPr>
              <a:t>程</a:t>
            </a:r>
          </a:p>
        </p:txBody>
      </p:sp>
      <p:sp>
        <p:nvSpPr>
          <p:cNvPr id="4101" name="Rectangle 6"/>
          <p:cNvSpPr>
            <a:spLocks noChangeArrowheads="1"/>
          </p:cNvSpPr>
          <p:nvPr/>
        </p:nvSpPr>
        <p:spPr bwMode="auto">
          <a:xfrm>
            <a:off x="3000364" y="3143248"/>
            <a:ext cx="450850" cy="22272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eaLnBrk="1" hangingPunct="1">
              <a:defRPr/>
            </a:pPr>
            <a:r>
              <a:rPr lang="zh-CN" altLang="en-US" b="1" dirty="0" smtClean="0">
                <a:effectLst>
                  <a:outerShdw blurRad="38100" dist="38100" dir="2700000" algn="tl">
                    <a:srgbClr val="000000">
                      <a:alpha val="43137"/>
                    </a:srgbClr>
                  </a:outerShdw>
                </a:effectLst>
                <a:ea typeface="楷体_GB2312" pitchFamily="49" charset="-122"/>
              </a:rPr>
              <a:t>一</a:t>
            </a:r>
            <a:endParaRPr lang="en-US" altLang="zh-CN" b="1" dirty="0" smtClean="0">
              <a:effectLst>
                <a:outerShdw blurRad="38100" dist="38100" dir="2700000" algn="tl">
                  <a:srgbClr val="000000">
                    <a:alpha val="43137"/>
                  </a:srgbClr>
                </a:outerShdw>
              </a:effectLst>
              <a:ea typeface="楷体_GB2312" pitchFamily="49" charset="-122"/>
            </a:endParaRPr>
          </a:p>
          <a:p>
            <a:pPr eaLnBrk="1" hangingPunct="1">
              <a:defRPr/>
            </a:pPr>
            <a:r>
              <a:rPr lang="zh-CN" altLang="en-US" b="1" dirty="0" smtClean="0">
                <a:effectLst>
                  <a:outerShdw blurRad="38100" dist="38100" dir="2700000" algn="tl">
                    <a:srgbClr val="000000">
                      <a:alpha val="43137"/>
                    </a:srgbClr>
                  </a:outerShdw>
                </a:effectLst>
                <a:ea typeface="楷体_GB2312" pitchFamily="49" charset="-122"/>
              </a:rPr>
              <a:t>级</a:t>
            </a:r>
            <a:endParaRPr lang="en-US" altLang="zh-CN" b="1" dirty="0" smtClean="0">
              <a:effectLst>
                <a:outerShdw blurRad="38100" dist="38100" dir="2700000" algn="tl">
                  <a:srgbClr val="000000">
                    <a:alpha val="43137"/>
                  </a:srgbClr>
                </a:outerShdw>
              </a:effectLst>
              <a:ea typeface="楷体_GB2312" pitchFamily="49" charset="-122"/>
            </a:endParaRPr>
          </a:p>
          <a:p>
            <a:pPr eaLnBrk="1" hangingPunct="1">
              <a:defRPr/>
            </a:pPr>
            <a:r>
              <a:rPr lang="zh-CN" altLang="en-US" b="1" dirty="0" smtClean="0">
                <a:effectLst>
                  <a:outerShdw blurRad="38100" dist="38100" dir="2700000" algn="tl">
                    <a:srgbClr val="000000">
                      <a:alpha val="43137"/>
                    </a:srgbClr>
                  </a:outerShdw>
                </a:effectLst>
                <a:ea typeface="楷体_GB2312" pitchFamily="49" charset="-122"/>
              </a:rPr>
              <a:t>学</a:t>
            </a:r>
            <a:endParaRPr lang="en-US" altLang="zh-CN" b="1" dirty="0" smtClean="0">
              <a:effectLst>
                <a:outerShdw blurRad="38100" dist="38100" dir="2700000" algn="tl">
                  <a:srgbClr val="000000">
                    <a:alpha val="43137"/>
                  </a:srgbClr>
                </a:outerShdw>
              </a:effectLst>
              <a:ea typeface="楷体_GB2312" pitchFamily="49" charset="-122"/>
            </a:endParaRPr>
          </a:p>
          <a:p>
            <a:pPr eaLnBrk="1" hangingPunct="1">
              <a:defRPr/>
            </a:pPr>
            <a:r>
              <a:rPr lang="zh-CN" altLang="en-US" b="1" dirty="0" smtClean="0">
                <a:effectLst>
                  <a:outerShdw blurRad="38100" dist="38100" dir="2700000" algn="tl">
                    <a:srgbClr val="000000">
                      <a:alpha val="43137"/>
                    </a:srgbClr>
                  </a:outerShdw>
                </a:effectLst>
                <a:ea typeface="楷体_GB2312" pitchFamily="49" charset="-122"/>
              </a:rPr>
              <a:t>科</a:t>
            </a:r>
            <a:endParaRPr lang="en-US" altLang="zh-CN" b="1" dirty="0" smtClean="0">
              <a:effectLst>
                <a:outerShdw blurRad="38100" dist="38100" dir="2700000" algn="tl">
                  <a:srgbClr val="000000">
                    <a:alpha val="43137"/>
                  </a:srgbClr>
                </a:outerShdw>
              </a:effectLst>
              <a:ea typeface="楷体_GB2312" pitchFamily="49" charset="-122"/>
            </a:endParaRPr>
          </a:p>
          <a:p>
            <a:pPr eaLnBrk="1" hangingPunct="1">
              <a:defRPr/>
            </a:pPr>
            <a:r>
              <a:rPr lang="zh-CN" altLang="en-US" b="1" dirty="0" smtClean="0">
                <a:effectLst>
                  <a:outerShdw blurRad="38100" dist="38100" dir="2700000" algn="tl">
                    <a:srgbClr val="000000">
                      <a:alpha val="43137"/>
                    </a:srgbClr>
                  </a:outerShdw>
                </a:effectLst>
                <a:ea typeface="楷体_GB2312" pitchFamily="49" charset="-122"/>
              </a:rPr>
              <a:t>普</a:t>
            </a:r>
            <a:endParaRPr lang="en-US" altLang="zh-CN" b="1" dirty="0" smtClean="0">
              <a:effectLst>
                <a:outerShdw blurRad="38100" dist="38100" dir="2700000" algn="tl">
                  <a:srgbClr val="000000">
                    <a:alpha val="43137"/>
                  </a:srgbClr>
                </a:outerShdw>
              </a:effectLst>
              <a:ea typeface="楷体_GB2312" pitchFamily="49" charset="-122"/>
            </a:endParaRPr>
          </a:p>
          <a:p>
            <a:pPr eaLnBrk="1" hangingPunct="1">
              <a:defRPr/>
            </a:pPr>
            <a:r>
              <a:rPr lang="zh-CN" altLang="en-US" b="1" dirty="0" smtClean="0">
                <a:effectLst>
                  <a:outerShdw blurRad="38100" dist="38100" dir="2700000" algn="tl">
                    <a:srgbClr val="000000">
                      <a:alpha val="43137"/>
                    </a:srgbClr>
                  </a:outerShdw>
                </a:effectLst>
                <a:ea typeface="楷体_GB2312" pitchFamily="49" charset="-122"/>
              </a:rPr>
              <a:t>及</a:t>
            </a:r>
            <a:endParaRPr lang="en-US" altLang="zh-CN" b="1" dirty="0" smtClean="0">
              <a:effectLst>
                <a:outerShdw blurRad="38100" dist="38100" dir="2700000" algn="tl">
                  <a:srgbClr val="000000">
                    <a:alpha val="43137"/>
                  </a:srgbClr>
                </a:outerShdw>
              </a:effectLst>
              <a:ea typeface="楷体_GB2312" pitchFamily="49" charset="-122"/>
            </a:endParaRPr>
          </a:p>
          <a:p>
            <a:pPr eaLnBrk="1" hangingPunct="1">
              <a:defRPr/>
            </a:pPr>
            <a:r>
              <a:rPr lang="zh-CN" altLang="en-US" b="1" dirty="0" smtClean="0">
                <a:effectLst>
                  <a:outerShdw blurRad="38100" dist="38100" dir="2700000" algn="tl">
                    <a:srgbClr val="000000">
                      <a:alpha val="43137"/>
                    </a:srgbClr>
                  </a:outerShdw>
                </a:effectLst>
                <a:ea typeface="楷体_GB2312" pitchFamily="49" charset="-122"/>
              </a:rPr>
              <a:t>课</a:t>
            </a:r>
            <a:endParaRPr lang="zh-CN" altLang="en-US" b="1" dirty="0">
              <a:effectLst>
                <a:outerShdw blurRad="38100" dist="38100" dir="2700000" algn="tl">
                  <a:srgbClr val="000000">
                    <a:alpha val="43137"/>
                  </a:srgbClr>
                </a:outerShdw>
              </a:effectLst>
              <a:ea typeface="楷体_GB2312" pitchFamily="49" charset="-122"/>
            </a:endParaRPr>
          </a:p>
        </p:txBody>
      </p:sp>
      <p:sp>
        <p:nvSpPr>
          <p:cNvPr id="4102" name="Rectangle 7"/>
          <p:cNvSpPr>
            <a:spLocks noChangeArrowheads="1"/>
          </p:cNvSpPr>
          <p:nvPr/>
        </p:nvSpPr>
        <p:spPr bwMode="auto">
          <a:xfrm>
            <a:off x="4786314" y="3143248"/>
            <a:ext cx="511473" cy="22272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eaLnBrk="1" hangingPunct="1">
              <a:defRPr/>
            </a:pPr>
            <a:r>
              <a:rPr lang="zh-CN" altLang="en-US" b="1" dirty="0">
                <a:solidFill>
                  <a:srgbClr val="FF0000"/>
                </a:solidFill>
                <a:effectLst>
                  <a:outerShdw blurRad="38100" dist="38100" dir="2700000" algn="tl">
                    <a:srgbClr val="000000">
                      <a:alpha val="43137"/>
                    </a:srgbClr>
                  </a:outerShdw>
                </a:effectLst>
                <a:ea typeface="楷体_GB2312" pitchFamily="49" charset="-122"/>
              </a:rPr>
              <a:t>专</a:t>
            </a:r>
          </a:p>
          <a:p>
            <a:pPr eaLnBrk="1" hangingPunct="1">
              <a:defRPr/>
            </a:pPr>
            <a:r>
              <a:rPr lang="zh-CN" altLang="en-US" b="1" dirty="0">
                <a:solidFill>
                  <a:srgbClr val="FF0000"/>
                </a:solidFill>
                <a:effectLst>
                  <a:outerShdw blurRad="38100" dist="38100" dir="2700000" algn="tl">
                    <a:srgbClr val="000000">
                      <a:alpha val="43137"/>
                    </a:srgbClr>
                  </a:outerShdw>
                </a:effectLst>
                <a:ea typeface="楷体_GB2312" pitchFamily="49" charset="-122"/>
              </a:rPr>
              <a:t>业</a:t>
            </a:r>
          </a:p>
          <a:p>
            <a:pPr eaLnBrk="1" hangingPunct="1">
              <a:defRPr/>
            </a:pPr>
            <a:r>
              <a:rPr lang="zh-CN" altLang="en-US" b="1" dirty="0" smtClean="0">
                <a:solidFill>
                  <a:srgbClr val="FF0000"/>
                </a:solidFill>
                <a:effectLst>
                  <a:outerShdw blurRad="38100" dist="38100" dir="2700000" algn="tl">
                    <a:srgbClr val="000000">
                      <a:alpha val="43137"/>
                    </a:srgbClr>
                  </a:outerShdw>
                </a:effectLst>
                <a:ea typeface="楷体_GB2312" pitchFamily="49" charset="-122"/>
              </a:rPr>
              <a:t>核</a:t>
            </a:r>
            <a:endParaRPr lang="en-US" altLang="zh-CN" b="1" dirty="0" smtClean="0">
              <a:solidFill>
                <a:srgbClr val="FF0000"/>
              </a:solidFill>
              <a:effectLst>
                <a:outerShdw blurRad="38100" dist="38100" dir="2700000" algn="tl">
                  <a:srgbClr val="000000">
                    <a:alpha val="43137"/>
                  </a:srgbClr>
                </a:outerShdw>
              </a:effectLst>
              <a:ea typeface="楷体_GB2312" pitchFamily="49" charset="-122"/>
            </a:endParaRPr>
          </a:p>
          <a:p>
            <a:pPr eaLnBrk="1" hangingPunct="1">
              <a:defRPr/>
            </a:pPr>
            <a:r>
              <a:rPr lang="zh-CN" altLang="en-US" b="1" dirty="0" smtClean="0">
                <a:solidFill>
                  <a:srgbClr val="FF0000"/>
                </a:solidFill>
                <a:effectLst>
                  <a:outerShdw blurRad="38100" dist="38100" dir="2700000" algn="tl">
                    <a:srgbClr val="000000">
                      <a:alpha val="43137"/>
                    </a:srgbClr>
                  </a:outerShdw>
                </a:effectLst>
                <a:ea typeface="楷体_GB2312" pitchFamily="49" charset="-122"/>
              </a:rPr>
              <a:t>心</a:t>
            </a:r>
            <a:endParaRPr lang="en-US" altLang="zh-CN" b="1" dirty="0" smtClean="0">
              <a:solidFill>
                <a:srgbClr val="FF0000"/>
              </a:solidFill>
              <a:effectLst>
                <a:outerShdw blurRad="38100" dist="38100" dir="2700000" algn="tl">
                  <a:srgbClr val="000000">
                    <a:alpha val="43137"/>
                  </a:srgbClr>
                </a:outerShdw>
              </a:effectLst>
              <a:ea typeface="楷体_GB2312" pitchFamily="49" charset="-122"/>
            </a:endParaRPr>
          </a:p>
          <a:p>
            <a:pPr eaLnBrk="1" hangingPunct="1">
              <a:defRPr/>
            </a:pPr>
            <a:r>
              <a:rPr lang="zh-CN" altLang="en-US" b="1" dirty="0" smtClean="0">
                <a:solidFill>
                  <a:srgbClr val="FF0000"/>
                </a:solidFill>
                <a:effectLst>
                  <a:outerShdw blurRad="38100" dist="38100" dir="2700000" algn="tl">
                    <a:srgbClr val="000000">
                      <a:alpha val="43137"/>
                    </a:srgbClr>
                  </a:outerShdw>
                </a:effectLst>
                <a:ea typeface="楷体_GB2312" pitchFamily="49" charset="-122"/>
              </a:rPr>
              <a:t>课</a:t>
            </a:r>
            <a:endParaRPr lang="zh-CN" altLang="en-US" b="1" dirty="0">
              <a:solidFill>
                <a:srgbClr val="FF0000"/>
              </a:solidFill>
              <a:effectLst>
                <a:outerShdw blurRad="38100" dist="38100" dir="2700000" algn="tl">
                  <a:srgbClr val="000000">
                    <a:alpha val="43137"/>
                  </a:srgbClr>
                </a:outerShdw>
              </a:effectLst>
              <a:ea typeface="楷体_GB2312" pitchFamily="49" charset="-122"/>
            </a:endParaRPr>
          </a:p>
        </p:txBody>
      </p:sp>
      <p:sp>
        <p:nvSpPr>
          <p:cNvPr id="4103" name="Rectangle 8"/>
          <p:cNvSpPr>
            <a:spLocks noChangeArrowheads="1"/>
          </p:cNvSpPr>
          <p:nvPr/>
        </p:nvSpPr>
        <p:spPr bwMode="auto">
          <a:xfrm>
            <a:off x="1285852" y="3143248"/>
            <a:ext cx="468288" cy="22272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eaLnBrk="1" hangingPunct="1">
              <a:defRPr/>
            </a:pPr>
            <a:r>
              <a:rPr lang="zh-CN" altLang="en-US" b="1" dirty="0">
                <a:effectLst>
                  <a:outerShdw blurRad="38100" dist="38100" dir="2700000" algn="tl">
                    <a:srgbClr val="000000">
                      <a:alpha val="43137"/>
                    </a:srgbClr>
                  </a:outerShdw>
                </a:effectLst>
                <a:ea typeface="楷体_GB2312" pitchFamily="49" charset="-122"/>
              </a:rPr>
              <a:t>公</a:t>
            </a:r>
          </a:p>
          <a:p>
            <a:pPr eaLnBrk="1" hangingPunct="1">
              <a:defRPr/>
            </a:pPr>
            <a:r>
              <a:rPr lang="zh-CN" altLang="en-US" b="1" dirty="0">
                <a:effectLst>
                  <a:outerShdw blurRad="38100" dist="38100" dir="2700000" algn="tl">
                    <a:srgbClr val="000000">
                      <a:alpha val="43137"/>
                    </a:srgbClr>
                  </a:outerShdw>
                </a:effectLst>
                <a:ea typeface="楷体_GB2312" pitchFamily="49" charset="-122"/>
              </a:rPr>
              <a:t>共</a:t>
            </a:r>
          </a:p>
          <a:p>
            <a:pPr eaLnBrk="1" hangingPunct="1">
              <a:defRPr/>
            </a:pPr>
            <a:r>
              <a:rPr lang="zh-CN" altLang="en-US" b="1" dirty="0">
                <a:effectLst>
                  <a:outerShdw blurRad="38100" dist="38100" dir="2700000" algn="tl">
                    <a:srgbClr val="000000">
                      <a:alpha val="43137"/>
                    </a:srgbClr>
                  </a:outerShdw>
                </a:effectLst>
                <a:ea typeface="楷体_GB2312" pitchFamily="49" charset="-122"/>
              </a:rPr>
              <a:t>选</a:t>
            </a:r>
          </a:p>
          <a:p>
            <a:pPr eaLnBrk="1" hangingPunct="1">
              <a:defRPr/>
            </a:pPr>
            <a:r>
              <a:rPr lang="zh-CN" altLang="en-US" b="1" dirty="0">
                <a:effectLst>
                  <a:outerShdw blurRad="38100" dist="38100" dir="2700000" algn="tl">
                    <a:srgbClr val="000000">
                      <a:alpha val="43137"/>
                    </a:srgbClr>
                  </a:outerShdw>
                </a:effectLst>
                <a:ea typeface="楷体_GB2312" pitchFamily="49" charset="-122"/>
              </a:rPr>
              <a:t>修</a:t>
            </a:r>
          </a:p>
          <a:p>
            <a:pPr eaLnBrk="1" hangingPunct="1">
              <a:defRPr/>
            </a:pPr>
            <a:r>
              <a:rPr lang="zh-CN" altLang="en-US" b="1" dirty="0">
                <a:effectLst>
                  <a:outerShdw blurRad="38100" dist="38100" dir="2700000" algn="tl">
                    <a:srgbClr val="000000">
                      <a:alpha val="43137"/>
                    </a:srgbClr>
                  </a:outerShdw>
                </a:effectLst>
                <a:ea typeface="楷体_GB2312" pitchFamily="49" charset="-122"/>
              </a:rPr>
              <a:t>课</a:t>
            </a:r>
          </a:p>
          <a:p>
            <a:pPr eaLnBrk="1" hangingPunct="1">
              <a:defRPr/>
            </a:pPr>
            <a:r>
              <a:rPr lang="zh-CN" altLang="en-US" b="1" dirty="0">
                <a:effectLst>
                  <a:outerShdw blurRad="38100" dist="38100" dir="2700000" algn="tl">
                    <a:srgbClr val="000000">
                      <a:alpha val="43137"/>
                    </a:srgbClr>
                  </a:outerShdw>
                </a:effectLst>
                <a:ea typeface="楷体_GB2312" pitchFamily="49" charset="-122"/>
              </a:rPr>
              <a:t>程</a:t>
            </a:r>
          </a:p>
        </p:txBody>
      </p:sp>
      <p:sp>
        <p:nvSpPr>
          <p:cNvPr id="4104" name="Rectangle 9"/>
          <p:cNvSpPr>
            <a:spLocks noChangeArrowheads="1"/>
          </p:cNvSpPr>
          <p:nvPr/>
        </p:nvSpPr>
        <p:spPr bwMode="auto">
          <a:xfrm>
            <a:off x="5715008" y="3143248"/>
            <a:ext cx="453802" cy="22272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72000" tIns="216000" rIns="72000"/>
          <a:lstStyle/>
          <a:p>
            <a:pPr algn="ctr">
              <a:defRPr/>
            </a:pPr>
            <a:r>
              <a:rPr lang="zh-CN" altLang="en-US" b="1" dirty="0" smtClean="0">
                <a:solidFill>
                  <a:schemeClr val="tx1"/>
                </a:solidFill>
                <a:effectLst>
                  <a:outerShdw blurRad="38100" dist="38100" dir="2700000" algn="tl">
                    <a:srgbClr val="000000">
                      <a:alpha val="43137"/>
                    </a:srgbClr>
                  </a:outerShdw>
                </a:effectLst>
                <a:ea typeface="楷体_GB2312" pitchFamily="49" charset="-122"/>
              </a:rPr>
              <a:t>专</a:t>
            </a:r>
            <a:endParaRPr lang="en-US" altLang="zh-CN" b="1" dirty="0" smtClean="0">
              <a:solidFill>
                <a:schemeClr val="tx1"/>
              </a:solidFill>
              <a:effectLst>
                <a:outerShdw blurRad="38100" dist="38100" dir="2700000" algn="tl">
                  <a:srgbClr val="000000">
                    <a:alpha val="43137"/>
                  </a:srgbClr>
                </a:outerShdw>
              </a:effectLst>
              <a:ea typeface="楷体_GB2312" pitchFamily="49" charset="-122"/>
            </a:endParaRPr>
          </a:p>
          <a:p>
            <a:pPr algn="ctr">
              <a:defRPr/>
            </a:pPr>
            <a:r>
              <a:rPr lang="zh-CN" altLang="en-US" b="1" dirty="0" smtClean="0">
                <a:solidFill>
                  <a:schemeClr val="tx1"/>
                </a:solidFill>
                <a:effectLst>
                  <a:outerShdw blurRad="38100" dist="38100" dir="2700000" algn="tl">
                    <a:srgbClr val="000000">
                      <a:alpha val="43137"/>
                    </a:srgbClr>
                  </a:outerShdw>
                </a:effectLst>
                <a:ea typeface="楷体_GB2312" pitchFamily="49" charset="-122"/>
              </a:rPr>
              <a:t>业</a:t>
            </a:r>
            <a:endParaRPr lang="en-US" altLang="zh-CN" b="1" dirty="0" smtClean="0">
              <a:solidFill>
                <a:schemeClr val="tx1"/>
              </a:solidFill>
              <a:effectLst>
                <a:outerShdw blurRad="38100" dist="38100" dir="2700000" algn="tl">
                  <a:srgbClr val="000000">
                    <a:alpha val="43137"/>
                  </a:srgbClr>
                </a:outerShdw>
              </a:effectLst>
              <a:ea typeface="楷体_GB2312" pitchFamily="49" charset="-122"/>
            </a:endParaRPr>
          </a:p>
          <a:p>
            <a:pPr algn="ctr">
              <a:defRPr/>
            </a:pPr>
            <a:r>
              <a:rPr lang="zh-CN" altLang="en-US" b="1" dirty="0" smtClean="0">
                <a:solidFill>
                  <a:schemeClr val="tx1"/>
                </a:solidFill>
                <a:effectLst>
                  <a:outerShdw blurRad="38100" dist="38100" dir="2700000" algn="tl">
                    <a:srgbClr val="000000">
                      <a:alpha val="43137"/>
                    </a:srgbClr>
                  </a:outerShdw>
                </a:effectLst>
                <a:ea typeface="楷体_GB2312" pitchFamily="49" charset="-122"/>
              </a:rPr>
              <a:t>普</a:t>
            </a:r>
            <a:endParaRPr lang="en-US" altLang="zh-CN" b="1" dirty="0" smtClean="0">
              <a:solidFill>
                <a:schemeClr val="tx1"/>
              </a:solidFill>
              <a:effectLst>
                <a:outerShdw blurRad="38100" dist="38100" dir="2700000" algn="tl">
                  <a:srgbClr val="000000">
                    <a:alpha val="43137"/>
                  </a:srgbClr>
                </a:outerShdw>
              </a:effectLst>
              <a:ea typeface="楷体_GB2312" pitchFamily="49" charset="-122"/>
            </a:endParaRPr>
          </a:p>
          <a:p>
            <a:pPr algn="ctr">
              <a:defRPr/>
            </a:pPr>
            <a:r>
              <a:rPr lang="zh-CN" altLang="en-US" b="1" dirty="0" smtClean="0">
                <a:solidFill>
                  <a:schemeClr val="tx1"/>
                </a:solidFill>
                <a:effectLst>
                  <a:outerShdw blurRad="38100" dist="38100" dir="2700000" algn="tl">
                    <a:srgbClr val="000000">
                      <a:alpha val="43137"/>
                    </a:srgbClr>
                  </a:outerShdw>
                </a:effectLst>
                <a:ea typeface="楷体_GB2312" pitchFamily="49" charset="-122"/>
              </a:rPr>
              <a:t>及</a:t>
            </a:r>
            <a:endParaRPr lang="en-US" altLang="zh-CN" b="1" dirty="0" smtClean="0">
              <a:solidFill>
                <a:schemeClr val="tx1"/>
              </a:solidFill>
              <a:effectLst>
                <a:outerShdw blurRad="38100" dist="38100" dir="2700000" algn="tl">
                  <a:srgbClr val="000000">
                    <a:alpha val="43137"/>
                  </a:srgbClr>
                </a:outerShdw>
              </a:effectLst>
              <a:ea typeface="楷体_GB2312" pitchFamily="49" charset="-122"/>
            </a:endParaRPr>
          </a:p>
          <a:p>
            <a:pPr algn="ctr">
              <a:defRPr/>
            </a:pPr>
            <a:r>
              <a:rPr lang="zh-CN" altLang="en-US" b="1" dirty="0" smtClean="0">
                <a:solidFill>
                  <a:schemeClr val="tx1"/>
                </a:solidFill>
                <a:effectLst>
                  <a:outerShdw blurRad="38100" dist="38100" dir="2700000" algn="tl">
                    <a:srgbClr val="000000">
                      <a:alpha val="43137"/>
                    </a:srgbClr>
                  </a:outerShdw>
                </a:effectLst>
                <a:ea typeface="楷体_GB2312" pitchFamily="49" charset="-122"/>
              </a:rPr>
              <a:t>课</a:t>
            </a:r>
            <a:endParaRPr lang="zh-CN" altLang="en-US" b="1" dirty="0">
              <a:solidFill>
                <a:schemeClr val="tx1"/>
              </a:solidFill>
              <a:effectLst>
                <a:outerShdw blurRad="38100" dist="38100" dir="2700000" algn="tl">
                  <a:srgbClr val="000000">
                    <a:alpha val="43137"/>
                  </a:srgbClr>
                </a:outerShdw>
              </a:effectLst>
              <a:ea typeface="楷体_GB2312" pitchFamily="49" charset="-122"/>
            </a:endParaRPr>
          </a:p>
        </p:txBody>
      </p:sp>
      <p:sp>
        <p:nvSpPr>
          <p:cNvPr id="4105" name="Rectangle 10"/>
          <p:cNvSpPr>
            <a:spLocks noChangeArrowheads="1"/>
          </p:cNvSpPr>
          <p:nvPr/>
        </p:nvSpPr>
        <p:spPr bwMode="auto">
          <a:xfrm>
            <a:off x="3929058" y="3143248"/>
            <a:ext cx="446484" cy="22272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a:defRPr/>
            </a:pPr>
            <a:r>
              <a:rPr lang="zh-CN" altLang="en-US" b="1" dirty="0" smtClean="0">
                <a:effectLst>
                  <a:outerShdw blurRad="38100" dist="38100" dir="2700000" algn="tl">
                    <a:srgbClr val="000000">
                      <a:alpha val="43137"/>
                    </a:srgbClr>
                  </a:outerShdw>
                </a:effectLst>
                <a:ea typeface="楷体_GB2312" pitchFamily="49" charset="-122"/>
              </a:rPr>
              <a:t>一</a:t>
            </a:r>
            <a:endParaRPr lang="en-US" altLang="zh-CN" b="1" dirty="0" smtClean="0">
              <a:effectLst>
                <a:outerShdw blurRad="38100" dist="38100" dir="2700000" algn="tl">
                  <a:srgbClr val="000000">
                    <a:alpha val="43137"/>
                  </a:srgbClr>
                </a:outerShdw>
              </a:effectLst>
              <a:ea typeface="楷体_GB2312" pitchFamily="49" charset="-122"/>
            </a:endParaRPr>
          </a:p>
          <a:p>
            <a:pPr>
              <a:defRPr/>
            </a:pPr>
            <a:r>
              <a:rPr lang="zh-CN" altLang="en-US" b="1" dirty="0" smtClean="0">
                <a:effectLst>
                  <a:outerShdw blurRad="38100" dist="38100" dir="2700000" algn="tl">
                    <a:srgbClr val="000000">
                      <a:alpha val="43137"/>
                    </a:srgbClr>
                  </a:outerShdw>
                </a:effectLst>
                <a:ea typeface="楷体_GB2312" pitchFamily="49" charset="-122"/>
              </a:rPr>
              <a:t>级</a:t>
            </a:r>
            <a:endParaRPr lang="en-US" altLang="zh-CN" b="1" dirty="0" smtClean="0">
              <a:effectLst>
                <a:outerShdw blurRad="38100" dist="38100" dir="2700000" algn="tl">
                  <a:srgbClr val="000000">
                    <a:alpha val="43137"/>
                  </a:srgbClr>
                </a:outerShdw>
              </a:effectLst>
              <a:ea typeface="楷体_GB2312" pitchFamily="49" charset="-122"/>
            </a:endParaRPr>
          </a:p>
          <a:p>
            <a:pPr>
              <a:defRPr/>
            </a:pPr>
            <a:r>
              <a:rPr lang="zh-CN" altLang="en-US" b="1" dirty="0" smtClean="0">
                <a:effectLst>
                  <a:outerShdw blurRad="38100" dist="38100" dir="2700000" algn="tl">
                    <a:srgbClr val="000000">
                      <a:alpha val="43137"/>
                    </a:srgbClr>
                  </a:outerShdw>
                </a:effectLst>
                <a:ea typeface="楷体_GB2312" pitchFamily="49" charset="-122"/>
              </a:rPr>
              <a:t>学</a:t>
            </a:r>
            <a:endParaRPr lang="en-US" altLang="zh-CN" b="1" dirty="0" smtClean="0">
              <a:effectLst>
                <a:outerShdw blurRad="38100" dist="38100" dir="2700000" algn="tl">
                  <a:srgbClr val="000000">
                    <a:alpha val="43137"/>
                  </a:srgbClr>
                </a:outerShdw>
              </a:effectLst>
              <a:ea typeface="楷体_GB2312" pitchFamily="49" charset="-122"/>
            </a:endParaRPr>
          </a:p>
          <a:p>
            <a:pPr>
              <a:defRPr/>
            </a:pPr>
            <a:r>
              <a:rPr lang="zh-CN" altLang="en-US" b="1" dirty="0" smtClean="0">
                <a:effectLst>
                  <a:outerShdw blurRad="38100" dist="38100" dir="2700000" algn="tl">
                    <a:srgbClr val="000000">
                      <a:alpha val="43137"/>
                    </a:srgbClr>
                  </a:outerShdw>
                </a:effectLst>
                <a:ea typeface="楷体_GB2312" pitchFamily="49" charset="-122"/>
              </a:rPr>
              <a:t>科</a:t>
            </a:r>
            <a:endParaRPr lang="en-US" altLang="zh-CN" b="1" dirty="0" smtClean="0">
              <a:effectLst>
                <a:outerShdw blurRad="38100" dist="38100" dir="2700000" algn="tl">
                  <a:srgbClr val="000000">
                    <a:alpha val="43137"/>
                  </a:srgbClr>
                </a:outerShdw>
              </a:effectLst>
              <a:ea typeface="楷体_GB2312" pitchFamily="49" charset="-122"/>
            </a:endParaRPr>
          </a:p>
          <a:p>
            <a:pPr>
              <a:defRPr/>
            </a:pPr>
            <a:r>
              <a:rPr lang="zh-CN" altLang="en-US" b="1" dirty="0" smtClean="0">
                <a:effectLst>
                  <a:outerShdw blurRad="38100" dist="38100" dir="2700000" algn="tl">
                    <a:srgbClr val="000000">
                      <a:alpha val="43137"/>
                    </a:srgbClr>
                  </a:outerShdw>
                </a:effectLst>
                <a:ea typeface="楷体_GB2312" pitchFamily="49" charset="-122"/>
              </a:rPr>
              <a:t>研</a:t>
            </a:r>
            <a:endParaRPr lang="en-US" altLang="zh-CN" b="1" dirty="0" smtClean="0">
              <a:effectLst>
                <a:outerShdw blurRad="38100" dist="38100" dir="2700000" algn="tl">
                  <a:srgbClr val="000000">
                    <a:alpha val="43137"/>
                  </a:srgbClr>
                </a:outerShdw>
              </a:effectLst>
              <a:ea typeface="楷体_GB2312" pitchFamily="49" charset="-122"/>
            </a:endParaRPr>
          </a:p>
          <a:p>
            <a:pPr>
              <a:defRPr/>
            </a:pPr>
            <a:r>
              <a:rPr lang="zh-CN" altLang="en-US" b="1" dirty="0" smtClean="0">
                <a:effectLst>
                  <a:outerShdw blurRad="38100" dist="38100" dir="2700000" algn="tl">
                    <a:srgbClr val="000000">
                      <a:alpha val="43137"/>
                    </a:srgbClr>
                  </a:outerShdw>
                </a:effectLst>
                <a:ea typeface="楷体_GB2312" pitchFamily="49" charset="-122"/>
              </a:rPr>
              <a:t>讨</a:t>
            </a:r>
            <a:endParaRPr lang="en-US" altLang="zh-CN" b="1" dirty="0" smtClean="0">
              <a:effectLst>
                <a:outerShdw blurRad="38100" dist="38100" dir="2700000" algn="tl">
                  <a:srgbClr val="000000">
                    <a:alpha val="43137"/>
                  </a:srgbClr>
                </a:outerShdw>
              </a:effectLst>
              <a:ea typeface="楷体_GB2312" pitchFamily="49" charset="-122"/>
            </a:endParaRPr>
          </a:p>
          <a:p>
            <a:pPr>
              <a:defRPr/>
            </a:pPr>
            <a:r>
              <a:rPr lang="zh-CN" altLang="en-US" b="1" dirty="0" smtClean="0">
                <a:effectLst>
                  <a:outerShdw blurRad="38100" dist="38100" dir="2700000" algn="tl">
                    <a:srgbClr val="000000">
                      <a:alpha val="43137"/>
                    </a:srgbClr>
                  </a:outerShdw>
                </a:effectLst>
                <a:ea typeface="楷体_GB2312" pitchFamily="49" charset="-122"/>
              </a:rPr>
              <a:t>课</a:t>
            </a:r>
            <a:endParaRPr lang="zh-CN" altLang="en-US" b="1" dirty="0">
              <a:effectLst>
                <a:outerShdw blurRad="38100" dist="38100" dir="2700000" algn="tl">
                  <a:srgbClr val="000000">
                    <a:alpha val="43137"/>
                  </a:srgbClr>
                </a:outerShdw>
              </a:effectLst>
              <a:ea typeface="楷体_GB2312" pitchFamily="49" charset="-122"/>
            </a:endParaRPr>
          </a:p>
        </p:txBody>
      </p:sp>
      <p:sp>
        <p:nvSpPr>
          <p:cNvPr id="4114" name="Rectangle 19"/>
          <p:cNvSpPr>
            <a:spLocks noChangeArrowheads="1"/>
          </p:cNvSpPr>
          <p:nvPr/>
        </p:nvSpPr>
        <p:spPr bwMode="auto">
          <a:xfrm>
            <a:off x="6643702" y="3143248"/>
            <a:ext cx="498772" cy="22272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a:defRPr/>
            </a:pPr>
            <a:r>
              <a:rPr lang="zh-CN" altLang="en-US" b="1" dirty="0" smtClean="0">
                <a:solidFill>
                  <a:schemeClr val="tx1"/>
                </a:solidFill>
                <a:effectLst>
                  <a:outerShdw blurRad="38100" dist="38100" dir="2700000" algn="tl">
                    <a:srgbClr val="000000">
                      <a:alpha val="43137"/>
                    </a:srgbClr>
                  </a:outerShdw>
                </a:effectLst>
                <a:ea typeface="楷体_GB2312" pitchFamily="49" charset="-122"/>
              </a:rPr>
              <a:t>专</a:t>
            </a:r>
            <a:endParaRPr lang="en-US" altLang="zh-CN" b="1" dirty="0" smtClean="0">
              <a:solidFill>
                <a:schemeClr val="tx1"/>
              </a:solidFill>
              <a:effectLst>
                <a:outerShdw blurRad="38100" dist="38100" dir="2700000" algn="tl">
                  <a:srgbClr val="000000">
                    <a:alpha val="43137"/>
                  </a:srgbClr>
                </a:outerShdw>
              </a:effectLst>
              <a:ea typeface="楷体_GB2312" pitchFamily="49" charset="-122"/>
            </a:endParaRPr>
          </a:p>
          <a:p>
            <a:pPr>
              <a:defRPr/>
            </a:pPr>
            <a:r>
              <a:rPr lang="zh-CN" altLang="en-US" b="1" dirty="0" smtClean="0">
                <a:solidFill>
                  <a:schemeClr val="tx1"/>
                </a:solidFill>
                <a:effectLst>
                  <a:outerShdw blurRad="38100" dist="38100" dir="2700000" algn="tl">
                    <a:srgbClr val="000000">
                      <a:alpha val="43137"/>
                    </a:srgbClr>
                  </a:outerShdw>
                </a:effectLst>
                <a:ea typeface="楷体_GB2312" pitchFamily="49" charset="-122"/>
              </a:rPr>
              <a:t>业</a:t>
            </a:r>
            <a:endParaRPr lang="en-US" altLang="zh-CN" b="1" dirty="0" smtClean="0">
              <a:solidFill>
                <a:schemeClr val="tx1"/>
              </a:solidFill>
              <a:effectLst>
                <a:outerShdw blurRad="38100" dist="38100" dir="2700000" algn="tl">
                  <a:srgbClr val="000000">
                    <a:alpha val="43137"/>
                  </a:srgbClr>
                </a:outerShdw>
              </a:effectLst>
              <a:ea typeface="楷体_GB2312" pitchFamily="49" charset="-122"/>
            </a:endParaRPr>
          </a:p>
          <a:p>
            <a:pPr>
              <a:defRPr/>
            </a:pPr>
            <a:r>
              <a:rPr lang="zh-CN" altLang="en-US" b="1" dirty="0" smtClean="0">
                <a:solidFill>
                  <a:schemeClr val="tx1"/>
                </a:solidFill>
                <a:effectLst>
                  <a:outerShdw blurRad="38100" dist="38100" dir="2700000" algn="tl">
                    <a:srgbClr val="000000">
                      <a:alpha val="43137"/>
                    </a:srgbClr>
                  </a:outerShdw>
                </a:effectLst>
                <a:ea typeface="楷体_GB2312" pitchFamily="49" charset="-122"/>
              </a:rPr>
              <a:t>研</a:t>
            </a:r>
            <a:endParaRPr lang="en-US" altLang="zh-CN" b="1" dirty="0" smtClean="0">
              <a:solidFill>
                <a:schemeClr val="tx1"/>
              </a:solidFill>
              <a:effectLst>
                <a:outerShdw blurRad="38100" dist="38100" dir="2700000" algn="tl">
                  <a:srgbClr val="000000">
                    <a:alpha val="43137"/>
                  </a:srgbClr>
                </a:outerShdw>
              </a:effectLst>
              <a:ea typeface="楷体_GB2312" pitchFamily="49" charset="-122"/>
            </a:endParaRPr>
          </a:p>
          <a:p>
            <a:pPr>
              <a:defRPr/>
            </a:pPr>
            <a:r>
              <a:rPr lang="zh-CN" altLang="en-US" b="1" dirty="0" smtClean="0">
                <a:solidFill>
                  <a:schemeClr val="tx1"/>
                </a:solidFill>
                <a:effectLst>
                  <a:outerShdw blurRad="38100" dist="38100" dir="2700000" algn="tl">
                    <a:srgbClr val="000000">
                      <a:alpha val="43137"/>
                    </a:srgbClr>
                  </a:outerShdw>
                </a:effectLst>
                <a:ea typeface="楷体_GB2312" pitchFamily="49" charset="-122"/>
              </a:rPr>
              <a:t>讨</a:t>
            </a:r>
          </a:p>
          <a:p>
            <a:pPr>
              <a:defRPr/>
            </a:pPr>
            <a:r>
              <a:rPr lang="zh-CN" altLang="en-US" b="1" dirty="0" smtClean="0">
                <a:solidFill>
                  <a:schemeClr val="tx1"/>
                </a:solidFill>
                <a:effectLst>
                  <a:outerShdw blurRad="38100" dist="38100" dir="2700000" algn="tl">
                    <a:srgbClr val="000000">
                      <a:alpha val="43137"/>
                    </a:srgbClr>
                  </a:outerShdw>
                </a:effectLst>
                <a:ea typeface="楷体_GB2312" pitchFamily="49" charset="-122"/>
              </a:rPr>
              <a:t>课</a:t>
            </a:r>
            <a:endParaRPr lang="zh-CN" altLang="en-US" b="1" dirty="0">
              <a:solidFill>
                <a:schemeClr val="tx1"/>
              </a:solidFill>
              <a:effectLst>
                <a:outerShdw blurRad="38100" dist="38100" dir="2700000" algn="tl">
                  <a:srgbClr val="000000">
                    <a:alpha val="43137"/>
                  </a:srgbClr>
                </a:outerShdw>
              </a:effectLst>
              <a:ea typeface="楷体_GB2312" pitchFamily="49" charset="-122"/>
            </a:endParaRPr>
          </a:p>
        </p:txBody>
      </p:sp>
      <p:sp>
        <p:nvSpPr>
          <p:cNvPr id="4115" name="Rectangle 20"/>
          <p:cNvSpPr>
            <a:spLocks noChangeArrowheads="1"/>
          </p:cNvSpPr>
          <p:nvPr/>
        </p:nvSpPr>
        <p:spPr bwMode="auto">
          <a:xfrm>
            <a:off x="8358214" y="3143248"/>
            <a:ext cx="500066" cy="221457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eaLnBrk="1" hangingPunct="1">
              <a:defRPr/>
            </a:pPr>
            <a:r>
              <a:rPr lang="zh-CN" altLang="en-US" b="1" dirty="0" smtClean="0">
                <a:solidFill>
                  <a:schemeClr val="accent5">
                    <a:lumMod val="75000"/>
                  </a:schemeClr>
                </a:solidFill>
                <a:effectLst>
                  <a:outerShdw blurRad="38100" dist="38100" dir="2700000" algn="tl">
                    <a:srgbClr val="000000">
                      <a:alpha val="43137"/>
                    </a:srgbClr>
                  </a:outerShdw>
                </a:effectLst>
                <a:ea typeface="楷体_GB2312" pitchFamily="49" charset="-122"/>
              </a:rPr>
              <a:t>科</a:t>
            </a:r>
            <a:endParaRPr lang="en-US" altLang="zh-CN" b="1" dirty="0" smtClean="0">
              <a:solidFill>
                <a:schemeClr val="accent5">
                  <a:lumMod val="75000"/>
                </a:schemeClr>
              </a:solidFill>
              <a:effectLst>
                <a:outerShdw blurRad="38100" dist="38100" dir="2700000" algn="tl">
                  <a:srgbClr val="000000">
                    <a:alpha val="43137"/>
                  </a:srgbClr>
                </a:outerShdw>
              </a:effectLst>
              <a:ea typeface="楷体_GB2312" pitchFamily="49" charset="-122"/>
            </a:endParaRPr>
          </a:p>
          <a:p>
            <a:pPr eaLnBrk="1" hangingPunct="1">
              <a:defRPr/>
            </a:pPr>
            <a:r>
              <a:rPr lang="zh-CN" altLang="en-US" b="1" dirty="0" smtClean="0">
                <a:solidFill>
                  <a:schemeClr val="accent5">
                    <a:lumMod val="75000"/>
                  </a:schemeClr>
                </a:solidFill>
                <a:effectLst>
                  <a:outerShdw blurRad="38100" dist="38100" dir="2700000" algn="tl">
                    <a:srgbClr val="000000">
                      <a:alpha val="43137"/>
                    </a:srgbClr>
                  </a:outerShdw>
                </a:effectLst>
                <a:ea typeface="楷体_GB2312" pitchFamily="49" charset="-122"/>
              </a:rPr>
              <a:t>学</a:t>
            </a:r>
            <a:endParaRPr lang="en-US" altLang="zh-CN" b="1" dirty="0" smtClean="0">
              <a:solidFill>
                <a:schemeClr val="accent5">
                  <a:lumMod val="75000"/>
                </a:schemeClr>
              </a:solidFill>
              <a:effectLst>
                <a:outerShdw blurRad="38100" dist="38100" dir="2700000" algn="tl">
                  <a:srgbClr val="000000">
                    <a:alpha val="43137"/>
                  </a:srgbClr>
                </a:outerShdw>
              </a:effectLst>
              <a:ea typeface="楷体_GB2312" pitchFamily="49" charset="-122"/>
            </a:endParaRPr>
          </a:p>
          <a:p>
            <a:pPr eaLnBrk="1" hangingPunct="1">
              <a:defRPr/>
            </a:pPr>
            <a:r>
              <a:rPr lang="zh-CN" altLang="en-US" b="1" dirty="0" smtClean="0">
                <a:solidFill>
                  <a:schemeClr val="accent5">
                    <a:lumMod val="75000"/>
                  </a:schemeClr>
                </a:solidFill>
                <a:effectLst>
                  <a:outerShdw blurRad="38100" dist="38100" dir="2700000" algn="tl">
                    <a:srgbClr val="000000">
                      <a:alpha val="43137"/>
                    </a:srgbClr>
                  </a:outerShdw>
                </a:effectLst>
                <a:ea typeface="楷体_GB2312" pitchFamily="49" charset="-122"/>
              </a:rPr>
              <a:t>前</a:t>
            </a:r>
            <a:endParaRPr lang="zh-CN" altLang="en-US" b="1" dirty="0">
              <a:solidFill>
                <a:schemeClr val="accent5">
                  <a:lumMod val="75000"/>
                </a:schemeClr>
              </a:solidFill>
              <a:effectLst>
                <a:outerShdw blurRad="38100" dist="38100" dir="2700000" algn="tl">
                  <a:srgbClr val="000000">
                    <a:alpha val="43137"/>
                  </a:srgbClr>
                </a:outerShdw>
              </a:effectLst>
              <a:ea typeface="楷体_GB2312" pitchFamily="49" charset="-122"/>
            </a:endParaRPr>
          </a:p>
          <a:p>
            <a:pPr eaLnBrk="1" hangingPunct="1">
              <a:defRPr/>
            </a:pPr>
            <a:r>
              <a:rPr lang="zh-CN" altLang="en-US" b="1" dirty="0">
                <a:solidFill>
                  <a:schemeClr val="accent5">
                    <a:lumMod val="75000"/>
                  </a:schemeClr>
                </a:solidFill>
                <a:effectLst>
                  <a:outerShdw blurRad="38100" dist="38100" dir="2700000" algn="tl">
                    <a:srgbClr val="000000">
                      <a:alpha val="43137"/>
                    </a:srgbClr>
                  </a:outerShdw>
                </a:effectLst>
                <a:ea typeface="楷体_GB2312" pitchFamily="49" charset="-122"/>
              </a:rPr>
              <a:t>沿</a:t>
            </a:r>
          </a:p>
          <a:p>
            <a:pPr eaLnBrk="1" hangingPunct="1">
              <a:defRPr/>
            </a:pPr>
            <a:r>
              <a:rPr lang="zh-CN" altLang="en-US" b="1" dirty="0" smtClean="0">
                <a:solidFill>
                  <a:schemeClr val="accent5">
                    <a:lumMod val="75000"/>
                  </a:schemeClr>
                </a:solidFill>
                <a:effectLst>
                  <a:outerShdw blurRad="38100" dist="38100" dir="2700000" algn="tl">
                    <a:srgbClr val="000000">
                      <a:alpha val="43137"/>
                    </a:srgbClr>
                  </a:outerShdw>
                </a:effectLst>
                <a:ea typeface="楷体_GB2312" pitchFamily="49" charset="-122"/>
              </a:rPr>
              <a:t>讲</a:t>
            </a:r>
            <a:endParaRPr lang="zh-CN" altLang="en-US" b="1" dirty="0">
              <a:solidFill>
                <a:schemeClr val="accent5">
                  <a:lumMod val="75000"/>
                </a:schemeClr>
              </a:solidFill>
              <a:effectLst>
                <a:outerShdw blurRad="38100" dist="38100" dir="2700000" algn="tl">
                  <a:srgbClr val="000000">
                    <a:alpha val="43137"/>
                  </a:srgbClr>
                </a:outerShdw>
              </a:effectLst>
              <a:ea typeface="楷体_GB2312" pitchFamily="49" charset="-122"/>
            </a:endParaRPr>
          </a:p>
          <a:p>
            <a:pPr eaLnBrk="1" hangingPunct="1">
              <a:defRPr/>
            </a:pPr>
            <a:r>
              <a:rPr lang="zh-CN" altLang="en-US" b="1" dirty="0">
                <a:solidFill>
                  <a:schemeClr val="accent5">
                    <a:lumMod val="75000"/>
                  </a:schemeClr>
                </a:solidFill>
                <a:effectLst>
                  <a:outerShdw blurRad="38100" dist="38100" dir="2700000" algn="tl">
                    <a:srgbClr val="000000">
                      <a:alpha val="43137"/>
                    </a:srgbClr>
                  </a:outerShdw>
                </a:effectLst>
                <a:ea typeface="楷体_GB2312" pitchFamily="49" charset="-122"/>
              </a:rPr>
              <a:t>座</a:t>
            </a:r>
          </a:p>
        </p:txBody>
      </p:sp>
      <p:cxnSp>
        <p:nvCxnSpPr>
          <p:cNvPr id="7182" name="肘形连接符 26"/>
          <p:cNvCxnSpPr>
            <a:cxnSpLocks noChangeShapeType="1"/>
            <a:stCxn id="4099" idx="2"/>
            <a:endCxn id="4103" idx="0"/>
          </p:cNvCxnSpPr>
          <p:nvPr/>
        </p:nvCxnSpPr>
        <p:spPr bwMode="auto">
          <a:xfrm rot="5400000">
            <a:off x="2972171" y="1119569"/>
            <a:ext cx="571504" cy="3475854"/>
          </a:xfrm>
          <a:prstGeom prst="bentConnector3">
            <a:avLst>
              <a:gd name="adj1" fmla="val 50000"/>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7184" name="肘形连接符 28"/>
          <p:cNvCxnSpPr>
            <a:cxnSpLocks noChangeShapeType="1"/>
            <a:stCxn id="4099" idx="2"/>
            <a:endCxn id="4101" idx="0"/>
          </p:cNvCxnSpPr>
          <p:nvPr/>
        </p:nvCxnSpPr>
        <p:spPr bwMode="auto">
          <a:xfrm rot="5400000">
            <a:off x="3825068" y="1972466"/>
            <a:ext cx="571504" cy="1770061"/>
          </a:xfrm>
          <a:prstGeom prst="bentConnector3">
            <a:avLst>
              <a:gd name="adj1" fmla="val 50000"/>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60" name="Rectangle 5"/>
          <p:cNvSpPr>
            <a:spLocks noChangeArrowheads="1"/>
          </p:cNvSpPr>
          <p:nvPr/>
        </p:nvSpPr>
        <p:spPr bwMode="auto">
          <a:xfrm>
            <a:off x="357158" y="5429264"/>
            <a:ext cx="536625" cy="6540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eaLnBrk="1" hangingPunct="1">
              <a:defRPr/>
            </a:pPr>
            <a:r>
              <a:rPr lang="en-US" altLang="zh-CN" sz="1600" b="1" dirty="0">
                <a:effectLst>
                  <a:outerShdw blurRad="38100" dist="38100" dir="2700000" algn="tl">
                    <a:srgbClr val="000000">
                      <a:alpha val="43137"/>
                    </a:srgbClr>
                  </a:outerShdw>
                </a:effectLst>
                <a:ea typeface="楷体_GB2312" pitchFamily="49" charset="-122"/>
              </a:rPr>
              <a:t>GB</a:t>
            </a:r>
          </a:p>
        </p:txBody>
      </p:sp>
      <p:sp>
        <p:nvSpPr>
          <p:cNvPr id="63" name="Rectangle 8"/>
          <p:cNvSpPr>
            <a:spLocks noChangeArrowheads="1"/>
          </p:cNvSpPr>
          <p:nvPr/>
        </p:nvSpPr>
        <p:spPr bwMode="auto">
          <a:xfrm>
            <a:off x="1285852" y="5429264"/>
            <a:ext cx="482576" cy="6540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algn="ctr" eaLnBrk="1" hangingPunct="1">
              <a:defRPr/>
            </a:pPr>
            <a:r>
              <a:rPr lang="en-US" altLang="zh-CN" sz="1600" b="1" dirty="0" smtClean="0">
                <a:effectLst>
                  <a:outerShdw blurRad="38100" dist="38100" dir="2700000" algn="tl">
                    <a:srgbClr val="000000">
                      <a:alpha val="43137"/>
                    </a:srgbClr>
                  </a:outerShdw>
                </a:effectLst>
              </a:rPr>
              <a:t>MGX</a:t>
            </a:r>
            <a:endParaRPr lang="zh-CN" altLang="en-US" sz="1600" b="1" dirty="0">
              <a:effectLst>
                <a:outerShdw blurRad="38100" dist="38100" dir="2700000" algn="tl">
                  <a:srgbClr val="000000">
                    <a:alpha val="43137"/>
                  </a:srgbClr>
                </a:outerShdw>
              </a:effectLst>
              <a:ea typeface="楷体_GB2312" pitchFamily="49" charset="-122"/>
            </a:endParaRPr>
          </a:p>
          <a:p>
            <a:pPr algn="ctr" eaLnBrk="1" hangingPunct="1">
              <a:defRPr/>
            </a:pPr>
            <a:endParaRPr lang="zh-CN" altLang="en-US" sz="1600" b="1" dirty="0">
              <a:effectLst>
                <a:outerShdw blurRad="38100" dist="38100" dir="2700000" algn="tl">
                  <a:srgbClr val="000000">
                    <a:alpha val="43137"/>
                  </a:srgbClr>
                </a:outerShdw>
              </a:effectLst>
              <a:ea typeface="楷体_GB2312" pitchFamily="49" charset="-122"/>
            </a:endParaRPr>
          </a:p>
        </p:txBody>
      </p:sp>
      <p:pic>
        <p:nvPicPr>
          <p:cNvPr id="34"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6"/>
          <p:cNvSpPr>
            <a:spLocks noChangeArrowheads="1"/>
          </p:cNvSpPr>
          <p:nvPr/>
        </p:nvSpPr>
        <p:spPr bwMode="auto">
          <a:xfrm>
            <a:off x="2143108" y="3143248"/>
            <a:ext cx="450850" cy="22272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a:defRPr/>
            </a:pPr>
            <a:r>
              <a:rPr lang="zh-CN" altLang="en-US" b="1" dirty="0" smtClean="0">
                <a:solidFill>
                  <a:srgbClr val="FF0000"/>
                </a:solidFill>
                <a:effectLst>
                  <a:outerShdw blurRad="38100" dist="38100" dir="2700000" algn="tl">
                    <a:srgbClr val="000000">
                      <a:alpha val="43137"/>
                    </a:srgbClr>
                  </a:outerShdw>
                </a:effectLst>
                <a:ea typeface="楷体_GB2312" pitchFamily="49" charset="-122"/>
              </a:rPr>
              <a:t>一</a:t>
            </a:r>
            <a:endParaRPr lang="en-US" altLang="zh-CN" b="1" dirty="0" smtClean="0">
              <a:solidFill>
                <a:srgbClr val="FF0000"/>
              </a:solidFill>
              <a:effectLst>
                <a:outerShdw blurRad="38100" dist="38100" dir="2700000" algn="tl">
                  <a:srgbClr val="000000">
                    <a:alpha val="43137"/>
                  </a:srgbClr>
                </a:outerShdw>
              </a:effectLst>
              <a:ea typeface="楷体_GB2312" pitchFamily="49" charset="-122"/>
            </a:endParaRPr>
          </a:p>
          <a:p>
            <a:pPr>
              <a:defRPr/>
            </a:pPr>
            <a:r>
              <a:rPr lang="zh-CN" altLang="en-US" b="1" dirty="0" smtClean="0">
                <a:solidFill>
                  <a:srgbClr val="FF0000"/>
                </a:solidFill>
                <a:effectLst>
                  <a:outerShdw blurRad="38100" dist="38100" dir="2700000" algn="tl">
                    <a:srgbClr val="000000">
                      <a:alpha val="43137"/>
                    </a:srgbClr>
                  </a:outerShdw>
                </a:effectLst>
                <a:ea typeface="楷体_GB2312" pitchFamily="49" charset="-122"/>
              </a:rPr>
              <a:t>级</a:t>
            </a:r>
            <a:endParaRPr lang="en-US" altLang="zh-CN" b="1" dirty="0" smtClean="0">
              <a:solidFill>
                <a:srgbClr val="FF0000"/>
              </a:solidFill>
              <a:effectLst>
                <a:outerShdw blurRad="38100" dist="38100" dir="2700000" algn="tl">
                  <a:srgbClr val="000000">
                    <a:alpha val="43137"/>
                  </a:srgbClr>
                </a:outerShdw>
              </a:effectLst>
              <a:ea typeface="楷体_GB2312" pitchFamily="49" charset="-122"/>
            </a:endParaRPr>
          </a:p>
          <a:p>
            <a:pPr>
              <a:defRPr/>
            </a:pPr>
            <a:r>
              <a:rPr lang="zh-CN" altLang="en-US" b="1" dirty="0" smtClean="0">
                <a:solidFill>
                  <a:srgbClr val="FF0000"/>
                </a:solidFill>
                <a:effectLst>
                  <a:outerShdw blurRad="38100" dist="38100" dir="2700000" algn="tl">
                    <a:srgbClr val="000000">
                      <a:alpha val="43137"/>
                    </a:srgbClr>
                  </a:outerShdw>
                </a:effectLst>
                <a:ea typeface="楷体_GB2312" pitchFamily="49" charset="-122"/>
              </a:rPr>
              <a:t>学</a:t>
            </a:r>
            <a:endParaRPr lang="en-US" altLang="zh-CN" b="1" dirty="0" smtClean="0">
              <a:solidFill>
                <a:srgbClr val="FF0000"/>
              </a:solidFill>
              <a:effectLst>
                <a:outerShdw blurRad="38100" dist="38100" dir="2700000" algn="tl">
                  <a:srgbClr val="000000">
                    <a:alpha val="43137"/>
                  </a:srgbClr>
                </a:outerShdw>
              </a:effectLst>
              <a:ea typeface="楷体_GB2312" pitchFamily="49" charset="-122"/>
            </a:endParaRPr>
          </a:p>
          <a:p>
            <a:pPr>
              <a:defRPr/>
            </a:pPr>
            <a:r>
              <a:rPr lang="zh-CN" altLang="en-US" b="1" dirty="0" smtClean="0">
                <a:solidFill>
                  <a:srgbClr val="FF0000"/>
                </a:solidFill>
                <a:effectLst>
                  <a:outerShdw blurRad="38100" dist="38100" dir="2700000" algn="tl">
                    <a:srgbClr val="000000">
                      <a:alpha val="43137"/>
                    </a:srgbClr>
                  </a:outerShdw>
                </a:effectLst>
                <a:ea typeface="楷体_GB2312" pitchFamily="49" charset="-122"/>
              </a:rPr>
              <a:t>科</a:t>
            </a:r>
            <a:endParaRPr lang="en-US" altLang="zh-CN" b="1" dirty="0" smtClean="0">
              <a:solidFill>
                <a:srgbClr val="FF0000"/>
              </a:solidFill>
              <a:effectLst>
                <a:outerShdw blurRad="38100" dist="38100" dir="2700000" algn="tl">
                  <a:srgbClr val="000000">
                    <a:alpha val="43137"/>
                  </a:srgbClr>
                </a:outerShdw>
              </a:effectLst>
              <a:ea typeface="楷体_GB2312" pitchFamily="49" charset="-122"/>
            </a:endParaRPr>
          </a:p>
          <a:p>
            <a:pPr>
              <a:defRPr/>
            </a:pPr>
            <a:r>
              <a:rPr lang="zh-CN" altLang="en-US" b="1" dirty="0" smtClean="0">
                <a:solidFill>
                  <a:srgbClr val="FF0000"/>
                </a:solidFill>
                <a:effectLst>
                  <a:outerShdw blurRad="38100" dist="38100" dir="2700000" algn="tl">
                    <a:srgbClr val="000000">
                      <a:alpha val="43137"/>
                    </a:srgbClr>
                  </a:outerShdw>
                </a:effectLst>
                <a:ea typeface="楷体_GB2312" pitchFamily="49" charset="-122"/>
              </a:rPr>
              <a:t>核</a:t>
            </a:r>
            <a:endParaRPr lang="en-US" altLang="zh-CN" b="1" dirty="0" smtClean="0">
              <a:solidFill>
                <a:srgbClr val="FF0000"/>
              </a:solidFill>
              <a:effectLst>
                <a:outerShdw blurRad="38100" dist="38100" dir="2700000" algn="tl">
                  <a:srgbClr val="000000">
                    <a:alpha val="43137"/>
                  </a:srgbClr>
                </a:outerShdw>
              </a:effectLst>
              <a:ea typeface="楷体_GB2312" pitchFamily="49" charset="-122"/>
            </a:endParaRPr>
          </a:p>
          <a:p>
            <a:pPr>
              <a:defRPr/>
            </a:pPr>
            <a:r>
              <a:rPr lang="zh-CN" altLang="en-US" b="1" dirty="0" smtClean="0">
                <a:solidFill>
                  <a:srgbClr val="FF0000"/>
                </a:solidFill>
                <a:effectLst>
                  <a:outerShdw blurRad="38100" dist="38100" dir="2700000" algn="tl">
                    <a:srgbClr val="000000">
                      <a:alpha val="43137"/>
                    </a:srgbClr>
                  </a:outerShdw>
                </a:effectLst>
                <a:ea typeface="楷体_GB2312" pitchFamily="49" charset="-122"/>
              </a:rPr>
              <a:t>心</a:t>
            </a:r>
            <a:endParaRPr lang="zh-CN" altLang="en-US" b="1" dirty="0">
              <a:solidFill>
                <a:srgbClr val="FF0000"/>
              </a:solidFill>
              <a:effectLst>
                <a:outerShdw blurRad="38100" dist="38100" dir="2700000" algn="tl">
                  <a:srgbClr val="000000">
                    <a:alpha val="43137"/>
                  </a:srgbClr>
                </a:outerShdw>
              </a:effectLst>
              <a:ea typeface="楷体_GB2312" pitchFamily="49" charset="-122"/>
            </a:endParaRPr>
          </a:p>
          <a:p>
            <a:pPr>
              <a:defRPr/>
            </a:pPr>
            <a:r>
              <a:rPr lang="zh-CN" altLang="en-US" b="1" dirty="0" smtClean="0">
                <a:solidFill>
                  <a:srgbClr val="FF0000"/>
                </a:solidFill>
                <a:effectLst>
                  <a:outerShdw blurRad="38100" dist="38100" dir="2700000" algn="tl">
                    <a:srgbClr val="000000">
                      <a:alpha val="43137"/>
                    </a:srgbClr>
                  </a:outerShdw>
                </a:effectLst>
                <a:ea typeface="楷体_GB2312" pitchFamily="49" charset="-122"/>
              </a:rPr>
              <a:t>课</a:t>
            </a:r>
            <a:endParaRPr lang="zh-CN" altLang="en-US" b="1" dirty="0">
              <a:solidFill>
                <a:srgbClr val="FF0000"/>
              </a:solidFill>
              <a:effectLst>
                <a:outerShdw blurRad="38100" dist="38100" dir="2700000" algn="tl">
                  <a:srgbClr val="000000">
                    <a:alpha val="43137"/>
                  </a:srgbClr>
                </a:outerShdw>
              </a:effectLst>
              <a:ea typeface="楷体_GB2312" pitchFamily="49" charset="-122"/>
            </a:endParaRPr>
          </a:p>
        </p:txBody>
      </p:sp>
      <p:cxnSp>
        <p:nvCxnSpPr>
          <p:cNvPr id="7194" name="肘形连接符 7193"/>
          <p:cNvCxnSpPr>
            <a:stCxn id="4099" idx="2"/>
            <a:endCxn id="59" idx="0"/>
          </p:cNvCxnSpPr>
          <p:nvPr/>
        </p:nvCxnSpPr>
        <p:spPr>
          <a:xfrm rot="5400000">
            <a:off x="3396440" y="1543838"/>
            <a:ext cx="571504" cy="262731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96" name="肘形连接符 7195"/>
          <p:cNvCxnSpPr>
            <a:stCxn id="4099" idx="2"/>
            <a:endCxn id="4100" idx="0"/>
          </p:cNvCxnSpPr>
          <p:nvPr/>
        </p:nvCxnSpPr>
        <p:spPr>
          <a:xfrm rot="5400000">
            <a:off x="2520543" y="667941"/>
            <a:ext cx="571504" cy="437911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4099" idx="2"/>
            <a:endCxn id="4104" idx="0"/>
          </p:cNvCxnSpPr>
          <p:nvPr/>
        </p:nvCxnSpPr>
        <p:spPr>
          <a:xfrm rot="16200000" flipH="1">
            <a:off x="5183127" y="2384466"/>
            <a:ext cx="571504" cy="9460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099" idx="2"/>
            <a:endCxn id="4102" idx="0"/>
          </p:cNvCxnSpPr>
          <p:nvPr/>
        </p:nvCxnSpPr>
        <p:spPr>
          <a:xfrm rot="16200000" flipH="1">
            <a:off x="4733198" y="2834395"/>
            <a:ext cx="571504" cy="4620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4099" idx="2"/>
            <a:endCxn id="4114" idx="0"/>
          </p:cNvCxnSpPr>
          <p:nvPr/>
        </p:nvCxnSpPr>
        <p:spPr>
          <a:xfrm rot="16200000" flipH="1">
            <a:off x="5658717" y="1908877"/>
            <a:ext cx="571504" cy="189723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4099" idx="2"/>
            <a:endCxn id="4115" idx="0"/>
          </p:cNvCxnSpPr>
          <p:nvPr/>
        </p:nvCxnSpPr>
        <p:spPr>
          <a:xfrm rot="16200000" flipH="1">
            <a:off x="6516296" y="1051297"/>
            <a:ext cx="571504" cy="361239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142844" y="1643050"/>
            <a:ext cx="2357454" cy="890901"/>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0000"/>
                </a:solidFill>
              </a:rPr>
              <a:t>要求每位同学修读本专业所属一级学科核心课以及本学科下各专业的核心课共</a:t>
            </a:r>
            <a:r>
              <a:rPr lang="en-US" altLang="zh-CN" sz="1400" b="1" dirty="0" smtClean="0">
                <a:solidFill>
                  <a:srgbClr val="FF0000"/>
                </a:solidFill>
              </a:rPr>
              <a:t>2-3</a:t>
            </a:r>
            <a:r>
              <a:rPr lang="zh-CN" altLang="en-US" sz="1400" b="1" dirty="0" smtClean="0">
                <a:solidFill>
                  <a:srgbClr val="FF0000"/>
                </a:solidFill>
              </a:rPr>
              <a:t>门</a:t>
            </a:r>
            <a:endParaRPr lang="zh-CN" altLang="en-US" sz="1400" b="1" dirty="0">
              <a:solidFill>
                <a:srgbClr val="FF0000"/>
              </a:solidFill>
            </a:endParaRPr>
          </a:p>
        </p:txBody>
      </p:sp>
      <p:sp>
        <p:nvSpPr>
          <p:cNvPr id="89" name="Rectangle 5"/>
          <p:cNvSpPr>
            <a:spLocks noChangeArrowheads="1"/>
          </p:cNvSpPr>
          <p:nvPr/>
        </p:nvSpPr>
        <p:spPr bwMode="auto">
          <a:xfrm>
            <a:off x="2143108" y="5429264"/>
            <a:ext cx="428627" cy="64294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algn="ctr" eaLnBrk="1" hangingPunct="1">
              <a:defRPr/>
            </a:pPr>
            <a:r>
              <a:rPr lang="en-US" altLang="zh-CN" sz="1600" b="1" dirty="0" smtClean="0">
                <a:effectLst>
                  <a:outerShdw blurRad="38100" dist="38100" dir="2700000" algn="tl">
                    <a:srgbClr val="000000">
                      <a:alpha val="43137"/>
                    </a:srgbClr>
                  </a:outerShdw>
                </a:effectLst>
                <a:ea typeface="楷体_GB2312" pitchFamily="49" charset="-122"/>
              </a:rPr>
              <a:t>1</a:t>
            </a:r>
            <a:endParaRPr lang="en-US" altLang="zh-CN" sz="1600" b="1" dirty="0">
              <a:effectLst>
                <a:outerShdw blurRad="38100" dist="38100" dir="2700000" algn="tl">
                  <a:srgbClr val="000000">
                    <a:alpha val="43137"/>
                  </a:srgbClr>
                </a:outerShdw>
              </a:effectLst>
              <a:ea typeface="楷体_GB2312" pitchFamily="49" charset="-122"/>
            </a:endParaRPr>
          </a:p>
        </p:txBody>
      </p:sp>
      <p:sp>
        <p:nvSpPr>
          <p:cNvPr id="90" name="Rectangle 5"/>
          <p:cNvSpPr>
            <a:spLocks noChangeArrowheads="1"/>
          </p:cNvSpPr>
          <p:nvPr/>
        </p:nvSpPr>
        <p:spPr bwMode="auto">
          <a:xfrm>
            <a:off x="3000364" y="5429264"/>
            <a:ext cx="428628" cy="64294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algn="ctr" eaLnBrk="1" hangingPunct="1">
              <a:defRPr/>
            </a:pPr>
            <a:r>
              <a:rPr lang="en-US" altLang="zh-CN" sz="1600" b="1" dirty="0" smtClean="0">
                <a:effectLst>
                  <a:outerShdw blurRad="38100" dist="38100" dir="2700000" algn="tl">
                    <a:srgbClr val="000000">
                      <a:alpha val="43137"/>
                    </a:srgbClr>
                  </a:outerShdw>
                </a:effectLst>
                <a:ea typeface="楷体_GB2312" pitchFamily="49" charset="-122"/>
              </a:rPr>
              <a:t>2</a:t>
            </a:r>
            <a:endParaRPr lang="en-US" altLang="zh-CN" sz="1600" b="1" dirty="0">
              <a:effectLst>
                <a:outerShdw blurRad="38100" dist="38100" dir="2700000" algn="tl">
                  <a:srgbClr val="000000">
                    <a:alpha val="43137"/>
                  </a:srgbClr>
                </a:outerShdw>
              </a:effectLst>
              <a:ea typeface="楷体_GB2312" pitchFamily="49" charset="-122"/>
            </a:endParaRPr>
          </a:p>
        </p:txBody>
      </p:sp>
      <p:sp>
        <p:nvSpPr>
          <p:cNvPr id="91" name="Rectangle 5"/>
          <p:cNvSpPr>
            <a:spLocks noChangeArrowheads="1"/>
          </p:cNvSpPr>
          <p:nvPr/>
        </p:nvSpPr>
        <p:spPr bwMode="auto">
          <a:xfrm>
            <a:off x="3929058" y="5429264"/>
            <a:ext cx="428628" cy="64294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algn="ctr" eaLnBrk="1" hangingPunct="1">
              <a:defRPr/>
            </a:pPr>
            <a:r>
              <a:rPr lang="en-US" altLang="zh-CN" sz="1600" b="1" dirty="0" smtClean="0">
                <a:effectLst>
                  <a:outerShdw blurRad="38100" dist="38100" dir="2700000" algn="tl">
                    <a:srgbClr val="000000">
                      <a:alpha val="43137"/>
                    </a:srgbClr>
                  </a:outerShdw>
                </a:effectLst>
                <a:ea typeface="楷体_GB2312" pitchFamily="49" charset="-122"/>
              </a:rPr>
              <a:t>3</a:t>
            </a:r>
            <a:endParaRPr lang="en-US" altLang="zh-CN" sz="1600" b="1" dirty="0">
              <a:effectLst>
                <a:outerShdw blurRad="38100" dist="38100" dir="2700000" algn="tl">
                  <a:srgbClr val="000000">
                    <a:alpha val="43137"/>
                  </a:srgbClr>
                </a:outerShdw>
              </a:effectLst>
              <a:ea typeface="楷体_GB2312" pitchFamily="49" charset="-122"/>
            </a:endParaRPr>
          </a:p>
        </p:txBody>
      </p:sp>
      <p:sp>
        <p:nvSpPr>
          <p:cNvPr id="92" name="Rectangle 5"/>
          <p:cNvSpPr>
            <a:spLocks noChangeArrowheads="1"/>
          </p:cNvSpPr>
          <p:nvPr/>
        </p:nvSpPr>
        <p:spPr bwMode="auto">
          <a:xfrm>
            <a:off x="4786314" y="5429264"/>
            <a:ext cx="500066" cy="64294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44000" tIns="216000" rIns="72000"/>
          <a:lstStyle/>
          <a:p>
            <a:pPr algn="ctr" eaLnBrk="1" hangingPunct="1">
              <a:defRPr/>
            </a:pPr>
            <a:r>
              <a:rPr lang="en-US" altLang="zh-CN" sz="1600" b="1" dirty="0" smtClean="0">
                <a:effectLst>
                  <a:outerShdw blurRad="38100" dist="38100" dir="2700000" algn="tl">
                    <a:srgbClr val="000000">
                      <a:alpha val="43137"/>
                    </a:srgbClr>
                  </a:outerShdw>
                </a:effectLst>
                <a:ea typeface="楷体_GB2312" pitchFamily="49" charset="-122"/>
              </a:rPr>
              <a:t>4</a:t>
            </a:r>
            <a:endParaRPr lang="en-US" altLang="zh-CN" sz="1600" b="1" dirty="0">
              <a:effectLst>
                <a:outerShdw blurRad="38100" dist="38100" dir="2700000" algn="tl">
                  <a:srgbClr val="000000">
                    <a:alpha val="43137"/>
                  </a:srgbClr>
                </a:outerShdw>
              </a:effectLst>
              <a:ea typeface="楷体_GB2312" pitchFamily="49" charset="-122"/>
            </a:endParaRPr>
          </a:p>
        </p:txBody>
      </p:sp>
      <p:sp>
        <p:nvSpPr>
          <p:cNvPr id="93" name="Rectangle 5"/>
          <p:cNvSpPr>
            <a:spLocks noChangeArrowheads="1"/>
          </p:cNvSpPr>
          <p:nvPr/>
        </p:nvSpPr>
        <p:spPr bwMode="auto">
          <a:xfrm>
            <a:off x="5715008" y="5429264"/>
            <a:ext cx="500066" cy="64294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44000" tIns="216000" rIns="72000"/>
          <a:lstStyle/>
          <a:p>
            <a:pPr algn="ctr" eaLnBrk="1" hangingPunct="1">
              <a:defRPr/>
            </a:pPr>
            <a:r>
              <a:rPr lang="en-US" altLang="zh-CN" sz="1600" b="1" dirty="0" smtClean="0">
                <a:effectLst>
                  <a:outerShdw blurRad="38100" dist="38100" dir="2700000" algn="tl">
                    <a:srgbClr val="000000">
                      <a:alpha val="43137"/>
                    </a:srgbClr>
                  </a:outerShdw>
                </a:effectLst>
                <a:ea typeface="楷体_GB2312" pitchFamily="49" charset="-122"/>
              </a:rPr>
              <a:t>5</a:t>
            </a:r>
            <a:endParaRPr lang="en-US" altLang="zh-CN" sz="1600" b="1" dirty="0">
              <a:effectLst>
                <a:outerShdw blurRad="38100" dist="38100" dir="2700000" algn="tl">
                  <a:srgbClr val="000000">
                    <a:alpha val="43137"/>
                  </a:srgbClr>
                </a:outerShdw>
              </a:effectLst>
              <a:ea typeface="楷体_GB2312" pitchFamily="49" charset="-122"/>
            </a:endParaRPr>
          </a:p>
        </p:txBody>
      </p:sp>
      <p:sp>
        <p:nvSpPr>
          <p:cNvPr id="94" name="Rectangle 5"/>
          <p:cNvSpPr>
            <a:spLocks noChangeArrowheads="1"/>
          </p:cNvSpPr>
          <p:nvPr/>
        </p:nvSpPr>
        <p:spPr bwMode="auto">
          <a:xfrm>
            <a:off x="6643702" y="5429264"/>
            <a:ext cx="500066" cy="64294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44000" tIns="216000" rIns="72000"/>
          <a:lstStyle/>
          <a:p>
            <a:pPr algn="ctr" eaLnBrk="1" hangingPunct="1">
              <a:defRPr/>
            </a:pPr>
            <a:r>
              <a:rPr lang="en-US" altLang="zh-CN" sz="1600" b="1" dirty="0" smtClean="0">
                <a:effectLst>
                  <a:outerShdw blurRad="38100" dist="38100" dir="2700000" algn="tl">
                    <a:srgbClr val="000000">
                      <a:alpha val="43137"/>
                    </a:srgbClr>
                  </a:outerShdw>
                </a:effectLst>
                <a:ea typeface="楷体_GB2312" pitchFamily="49" charset="-122"/>
              </a:rPr>
              <a:t>6</a:t>
            </a:r>
            <a:endParaRPr lang="en-US" altLang="zh-CN" sz="1600" b="1" dirty="0">
              <a:effectLst>
                <a:outerShdw blurRad="38100" dist="38100" dir="2700000" algn="tl">
                  <a:srgbClr val="000000">
                    <a:alpha val="43137"/>
                  </a:srgbClr>
                </a:outerShdw>
              </a:effectLst>
              <a:ea typeface="楷体_GB2312" pitchFamily="49" charset="-122"/>
            </a:endParaRPr>
          </a:p>
        </p:txBody>
      </p:sp>
      <p:cxnSp>
        <p:nvCxnSpPr>
          <p:cNvPr id="129" name="肘形连接符 128"/>
          <p:cNvCxnSpPr>
            <a:stCxn id="4099" idx="2"/>
            <a:endCxn id="4105" idx="0"/>
          </p:cNvCxnSpPr>
          <p:nvPr/>
        </p:nvCxnSpPr>
        <p:spPr>
          <a:xfrm rot="5400000">
            <a:off x="4288323" y="2435721"/>
            <a:ext cx="571504" cy="84355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19"/>
          <p:cNvSpPr>
            <a:spLocks noChangeArrowheads="1"/>
          </p:cNvSpPr>
          <p:nvPr/>
        </p:nvSpPr>
        <p:spPr bwMode="auto">
          <a:xfrm>
            <a:off x="7500958" y="3143248"/>
            <a:ext cx="498772" cy="22272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08000" tIns="216000" rIns="72000"/>
          <a:lstStyle/>
          <a:p>
            <a:pPr>
              <a:defRPr/>
            </a:pPr>
            <a:r>
              <a:rPr lang="zh-CN" altLang="en-US" b="1" dirty="0" smtClean="0">
                <a:solidFill>
                  <a:schemeClr val="accent5">
                    <a:lumMod val="75000"/>
                  </a:schemeClr>
                </a:solidFill>
                <a:effectLst>
                  <a:outerShdw blurRad="38100" dist="38100" dir="2700000" algn="tl">
                    <a:srgbClr val="000000">
                      <a:alpha val="43137"/>
                    </a:srgbClr>
                  </a:outerShdw>
                </a:effectLst>
                <a:ea typeface="楷体_GB2312" pitchFamily="49" charset="-122"/>
              </a:rPr>
              <a:t>高</a:t>
            </a:r>
            <a:endParaRPr lang="en-US" altLang="zh-CN" b="1" dirty="0" smtClean="0">
              <a:solidFill>
                <a:schemeClr val="accent5">
                  <a:lumMod val="75000"/>
                </a:schemeClr>
              </a:solidFill>
              <a:effectLst>
                <a:outerShdw blurRad="38100" dist="38100" dir="2700000" algn="tl">
                  <a:srgbClr val="000000">
                    <a:alpha val="43137"/>
                  </a:srgbClr>
                </a:outerShdw>
              </a:effectLst>
              <a:ea typeface="楷体_GB2312" pitchFamily="49" charset="-122"/>
            </a:endParaRPr>
          </a:p>
          <a:p>
            <a:pPr>
              <a:defRPr/>
            </a:pPr>
            <a:r>
              <a:rPr lang="zh-CN" altLang="en-US" b="1" dirty="0" smtClean="0">
                <a:solidFill>
                  <a:schemeClr val="accent5">
                    <a:lumMod val="75000"/>
                  </a:schemeClr>
                </a:solidFill>
                <a:effectLst>
                  <a:outerShdw blurRad="38100" dist="38100" dir="2700000" algn="tl">
                    <a:srgbClr val="000000">
                      <a:alpha val="43137"/>
                    </a:srgbClr>
                  </a:outerShdw>
                </a:effectLst>
                <a:ea typeface="楷体_GB2312" pitchFamily="49" charset="-122"/>
              </a:rPr>
              <a:t>级</a:t>
            </a:r>
            <a:endParaRPr lang="en-US" altLang="zh-CN" b="1" dirty="0" smtClean="0">
              <a:solidFill>
                <a:schemeClr val="accent5">
                  <a:lumMod val="75000"/>
                </a:schemeClr>
              </a:solidFill>
              <a:effectLst>
                <a:outerShdw blurRad="38100" dist="38100" dir="2700000" algn="tl">
                  <a:srgbClr val="000000">
                    <a:alpha val="43137"/>
                  </a:srgbClr>
                </a:outerShdw>
              </a:effectLst>
              <a:ea typeface="楷体_GB2312" pitchFamily="49" charset="-122"/>
            </a:endParaRPr>
          </a:p>
          <a:p>
            <a:pPr>
              <a:defRPr/>
            </a:pPr>
            <a:r>
              <a:rPr lang="zh-CN" altLang="en-US" b="1" dirty="0" smtClean="0">
                <a:solidFill>
                  <a:schemeClr val="accent5">
                    <a:lumMod val="75000"/>
                  </a:schemeClr>
                </a:solidFill>
                <a:effectLst>
                  <a:outerShdw blurRad="38100" dist="38100" dir="2700000" algn="tl">
                    <a:srgbClr val="000000">
                      <a:alpha val="43137"/>
                    </a:srgbClr>
                  </a:outerShdw>
                </a:effectLst>
                <a:ea typeface="楷体_GB2312" pitchFamily="49" charset="-122"/>
              </a:rPr>
              <a:t>强</a:t>
            </a:r>
            <a:endParaRPr lang="en-US" altLang="zh-CN" b="1" dirty="0" smtClean="0">
              <a:solidFill>
                <a:schemeClr val="accent5">
                  <a:lumMod val="75000"/>
                </a:schemeClr>
              </a:solidFill>
              <a:effectLst>
                <a:outerShdw blurRad="38100" dist="38100" dir="2700000" algn="tl">
                  <a:srgbClr val="000000">
                    <a:alpha val="43137"/>
                  </a:srgbClr>
                </a:outerShdw>
              </a:effectLst>
              <a:ea typeface="楷体_GB2312" pitchFamily="49" charset="-122"/>
            </a:endParaRPr>
          </a:p>
          <a:p>
            <a:pPr>
              <a:defRPr/>
            </a:pPr>
            <a:r>
              <a:rPr lang="zh-CN" altLang="en-US" b="1" dirty="0" smtClean="0">
                <a:solidFill>
                  <a:schemeClr val="accent5">
                    <a:lumMod val="75000"/>
                  </a:schemeClr>
                </a:solidFill>
                <a:effectLst>
                  <a:outerShdw blurRad="38100" dist="38100" dir="2700000" algn="tl">
                    <a:srgbClr val="000000">
                      <a:alpha val="43137"/>
                    </a:srgbClr>
                  </a:outerShdw>
                </a:effectLst>
                <a:ea typeface="楷体_GB2312" pitchFamily="49" charset="-122"/>
              </a:rPr>
              <a:t>化</a:t>
            </a:r>
          </a:p>
          <a:p>
            <a:pPr>
              <a:defRPr/>
            </a:pPr>
            <a:r>
              <a:rPr lang="zh-CN" altLang="en-US" b="1" dirty="0" smtClean="0">
                <a:solidFill>
                  <a:schemeClr val="accent5">
                    <a:lumMod val="75000"/>
                  </a:schemeClr>
                </a:solidFill>
                <a:effectLst>
                  <a:outerShdw blurRad="38100" dist="38100" dir="2700000" algn="tl">
                    <a:srgbClr val="000000">
                      <a:alpha val="43137"/>
                    </a:srgbClr>
                  </a:outerShdw>
                </a:effectLst>
                <a:ea typeface="楷体_GB2312" pitchFamily="49" charset="-122"/>
              </a:rPr>
              <a:t>课</a:t>
            </a:r>
            <a:endParaRPr lang="zh-CN" altLang="en-US" b="1" dirty="0">
              <a:solidFill>
                <a:schemeClr val="accent5">
                  <a:lumMod val="75000"/>
                </a:schemeClr>
              </a:solidFill>
              <a:effectLst>
                <a:outerShdw blurRad="38100" dist="38100" dir="2700000" algn="tl">
                  <a:srgbClr val="000000">
                    <a:alpha val="43137"/>
                  </a:srgbClr>
                </a:outerShdw>
              </a:effectLst>
              <a:ea typeface="楷体_GB2312" pitchFamily="49" charset="-122"/>
            </a:endParaRPr>
          </a:p>
        </p:txBody>
      </p:sp>
      <p:sp>
        <p:nvSpPr>
          <p:cNvPr id="84" name="Rectangle 5"/>
          <p:cNvSpPr>
            <a:spLocks noChangeArrowheads="1"/>
          </p:cNvSpPr>
          <p:nvPr/>
        </p:nvSpPr>
        <p:spPr bwMode="auto">
          <a:xfrm>
            <a:off x="7500958" y="5429264"/>
            <a:ext cx="500066" cy="64294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144000" tIns="216000" rIns="72000"/>
          <a:lstStyle/>
          <a:p>
            <a:pPr algn="ctr" eaLnBrk="1" hangingPunct="1">
              <a:defRPr/>
            </a:pPr>
            <a:r>
              <a:rPr lang="en-US" altLang="zh-CN" sz="1600" b="1" dirty="0" smtClean="0">
                <a:solidFill>
                  <a:schemeClr val="accent1">
                    <a:lumMod val="75000"/>
                  </a:schemeClr>
                </a:solidFill>
                <a:effectLst>
                  <a:outerShdw blurRad="38100" dist="38100" dir="2700000" algn="tl">
                    <a:srgbClr val="000000">
                      <a:alpha val="43137"/>
                    </a:srgbClr>
                  </a:outerShdw>
                </a:effectLst>
                <a:ea typeface="楷体_GB2312" pitchFamily="49" charset="-122"/>
              </a:rPr>
              <a:t>7</a:t>
            </a:r>
            <a:endParaRPr lang="en-US" altLang="zh-CN" sz="1600" b="1" dirty="0">
              <a:solidFill>
                <a:schemeClr val="accent1">
                  <a:lumMod val="75000"/>
                </a:schemeClr>
              </a:solidFill>
              <a:effectLst>
                <a:outerShdw blurRad="38100" dist="38100" dir="2700000" algn="tl">
                  <a:srgbClr val="000000">
                    <a:alpha val="43137"/>
                  </a:srgbClr>
                </a:outerShdw>
              </a:effectLst>
              <a:ea typeface="楷体_GB2312" pitchFamily="49" charset="-122"/>
            </a:endParaRPr>
          </a:p>
        </p:txBody>
      </p:sp>
      <p:sp>
        <p:nvSpPr>
          <p:cNvPr id="100" name="圆角矩形 99"/>
          <p:cNvSpPr/>
          <p:nvPr/>
        </p:nvSpPr>
        <p:spPr>
          <a:xfrm>
            <a:off x="7500958" y="1643050"/>
            <a:ext cx="1285884" cy="890901"/>
          </a:xfrm>
          <a:prstGeom prst="round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5">
                    <a:lumMod val="75000"/>
                  </a:schemeClr>
                </a:solidFill>
              </a:rPr>
              <a:t>强化课和科学前沿讲座只能作为非学位课修读</a:t>
            </a:r>
            <a:endParaRPr lang="zh-CN" altLang="en-US" sz="1400" b="1" dirty="0">
              <a:solidFill>
                <a:schemeClr val="accent5">
                  <a:lumMod val="75000"/>
                </a:schemeClr>
              </a:solidFill>
            </a:endParaRPr>
          </a:p>
        </p:txBody>
      </p:sp>
    </p:spTree>
    <p:extLst>
      <p:ext uri="{BB962C8B-B14F-4D97-AF65-F5344CB8AC3E}">
        <p14:creationId xmlns:p14="http://schemas.microsoft.com/office/powerpoint/2010/main" val="13186912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说明: http://www.ucas.ac.cn/images/b-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123728" y="1916832"/>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三、选课说明</a:t>
            </a:r>
          </a:p>
        </p:txBody>
      </p:sp>
      <p:sp>
        <p:nvSpPr>
          <p:cNvPr id="9" name="矩形 8"/>
          <p:cNvSpPr/>
          <p:nvPr/>
        </p:nvSpPr>
        <p:spPr>
          <a:xfrm>
            <a:off x="2123728" y="2492896"/>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四、选课及变更程序</a:t>
            </a:r>
          </a:p>
        </p:txBody>
      </p:sp>
      <p:sp>
        <p:nvSpPr>
          <p:cNvPr id="10" name="矩形 9"/>
          <p:cNvSpPr/>
          <p:nvPr/>
        </p:nvSpPr>
        <p:spPr>
          <a:xfrm>
            <a:off x="2123728" y="3068960"/>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五、课程评估</a:t>
            </a:r>
          </a:p>
        </p:txBody>
      </p:sp>
      <p:sp>
        <p:nvSpPr>
          <p:cNvPr id="11" name="矩形 10"/>
          <p:cNvSpPr/>
          <p:nvPr/>
        </p:nvSpPr>
        <p:spPr>
          <a:xfrm>
            <a:off x="2123728" y="3645024"/>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六、课程考核</a:t>
            </a:r>
          </a:p>
        </p:txBody>
      </p:sp>
      <p:sp>
        <p:nvSpPr>
          <p:cNvPr id="12" name="矩形 11"/>
          <p:cNvSpPr/>
          <p:nvPr/>
        </p:nvSpPr>
        <p:spPr>
          <a:xfrm>
            <a:off x="2123728" y="4221088"/>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七、跨学科课程兼修计划（</a:t>
            </a:r>
            <a:r>
              <a:rPr lang="en-US" altLang="zh-CN" b="1" dirty="0" smtClean="0">
                <a:solidFill>
                  <a:schemeClr val="tx1"/>
                </a:solidFill>
                <a:latin typeface="+mn-ea"/>
              </a:rPr>
              <a:t>Program-10</a:t>
            </a:r>
            <a:r>
              <a:rPr lang="zh-CN" altLang="en-US" b="1" dirty="0" smtClean="0">
                <a:solidFill>
                  <a:schemeClr val="tx1"/>
                </a:solidFill>
                <a:latin typeface="+mn-ea"/>
              </a:rPr>
              <a:t>） </a:t>
            </a:r>
          </a:p>
        </p:txBody>
      </p:sp>
      <p:sp>
        <p:nvSpPr>
          <p:cNvPr id="13" name="矩形 12"/>
          <p:cNvSpPr/>
          <p:nvPr/>
        </p:nvSpPr>
        <p:spPr>
          <a:xfrm>
            <a:off x="2123728" y="4797152"/>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八、主要时间节点</a:t>
            </a:r>
          </a:p>
        </p:txBody>
      </p:sp>
      <p:sp>
        <p:nvSpPr>
          <p:cNvPr id="14" name="矩形 13"/>
          <p:cNvSpPr/>
          <p:nvPr/>
        </p:nvSpPr>
        <p:spPr>
          <a:xfrm>
            <a:off x="2123728" y="5373216"/>
            <a:ext cx="5616624" cy="466725"/>
          </a:xfrm>
          <a:prstGeom prst="rect">
            <a:avLst/>
          </a:prstGeom>
          <a:solidFill>
            <a:schemeClr val="tx2">
              <a:lumMod val="60000"/>
              <a:lumOff val="40000"/>
            </a:schemeClr>
          </a:solidFill>
          <a:ln w="38100" cap="flat" cmpd="sng" algn="ctr">
            <a:solidFill>
              <a:schemeClr val="bg1"/>
            </a:solidFill>
            <a:prstDash val="solid"/>
          </a:ln>
        </p:spPr>
        <p:style>
          <a:lnRef idx="1">
            <a:schemeClr val="accent6"/>
          </a:lnRef>
          <a:fillRef idx="2">
            <a:schemeClr val="accent6"/>
          </a:fillRef>
          <a:effectRef idx="1">
            <a:schemeClr val="accent6"/>
          </a:effectRef>
          <a:fontRef idx="minor">
            <a:schemeClr val="dk1"/>
          </a:fontRef>
        </p:style>
        <p:txBody>
          <a:bodyPr vert="horz" wrap="none" lIns="504000" tIns="45720" rIns="91440" bIns="45720" rtlCol="0" anchor="ctr">
            <a:normAutofit/>
          </a:bodyPr>
          <a:lstStyle/>
          <a:p>
            <a:pPr>
              <a:spcBef>
                <a:spcPct val="20000"/>
              </a:spcBef>
              <a:defRPr/>
            </a:pPr>
            <a:r>
              <a:rPr lang="zh-CN" altLang="en-US" b="1" dirty="0">
                <a:solidFill>
                  <a:schemeClr val="bg1"/>
                </a:solidFill>
                <a:effectLst>
                  <a:outerShdw blurRad="38100" dist="38100" dir="2700000" algn="tl">
                    <a:srgbClr val="FFFFFF"/>
                  </a:outerShdw>
                </a:effectLst>
                <a:latin typeface="+mn-ea"/>
              </a:rPr>
              <a:t>九</a:t>
            </a:r>
            <a:r>
              <a:rPr lang="zh-CN" altLang="en-US" b="1" dirty="0" smtClean="0">
                <a:solidFill>
                  <a:schemeClr val="bg1"/>
                </a:solidFill>
                <a:effectLst>
                  <a:outerShdw blurRad="38100" dist="38100" dir="2700000" algn="tl">
                    <a:srgbClr val="FFFFFF"/>
                  </a:outerShdw>
                </a:effectLst>
                <a:latin typeface="+mn-ea"/>
              </a:rPr>
              <a:t>、信息发布与咨询</a:t>
            </a:r>
            <a:endParaRPr lang="zh-CN" altLang="en-US" b="1" dirty="0">
              <a:solidFill>
                <a:schemeClr val="bg1"/>
              </a:solidFill>
              <a:effectLst>
                <a:outerShdw blurRad="38100" dist="38100" dir="2700000" algn="tl">
                  <a:srgbClr val="FFFFFF"/>
                </a:outerShdw>
              </a:effectLst>
              <a:latin typeface="+mn-ea"/>
            </a:endParaRPr>
          </a:p>
        </p:txBody>
      </p:sp>
      <p:sp>
        <p:nvSpPr>
          <p:cNvPr id="15" name="五边形 14"/>
          <p:cNvSpPr/>
          <p:nvPr/>
        </p:nvSpPr>
        <p:spPr bwMode="auto">
          <a:xfrm>
            <a:off x="1259632" y="5373216"/>
            <a:ext cx="839788" cy="401637"/>
          </a:xfrm>
          <a:prstGeom prst="homePlate">
            <a:avLst>
              <a:gd name="adj" fmla="val 110078"/>
            </a:avLst>
          </a:prstGeom>
          <a:solidFill>
            <a:schemeClr val="tx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l">
              <a:defRPr/>
            </a:pPr>
            <a:endParaRPr lang="zh-CN" altLang="en-US">
              <a:solidFill>
                <a:schemeClr val="tx1"/>
              </a:solidFill>
            </a:endParaRPr>
          </a:p>
        </p:txBody>
      </p:sp>
      <p:sp>
        <p:nvSpPr>
          <p:cNvPr id="17" name="内容占位符 6"/>
          <p:cNvSpPr txBox="1">
            <a:spLocks/>
          </p:cNvSpPr>
          <p:nvPr/>
        </p:nvSpPr>
        <p:spPr>
          <a:xfrm>
            <a:off x="2123728" y="1340768"/>
            <a:ext cx="5616624" cy="432048"/>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二、学分要求及课程简介 </a:t>
            </a:r>
          </a:p>
        </p:txBody>
      </p:sp>
      <p:sp>
        <p:nvSpPr>
          <p:cNvPr id="19" name="标题 5"/>
          <p:cNvSpPr txBox="1">
            <a:spLocks/>
          </p:cNvSpPr>
          <p:nvPr/>
        </p:nvSpPr>
        <p:spPr>
          <a:xfrm>
            <a:off x="2123728" y="692696"/>
            <a:ext cx="5616624" cy="504056"/>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smtClean="0">
                <a:solidFill>
                  <a:schemeClr val="tx1"/>
                </a:solidFill>
                <a:latin typeface="+mn-ea"/>
              </a:rPr>
              <a:t>一、基本情况 </a:t>
            </a:r>
            <a:endParaRPr lang="zh-CN" altLang="en-US" b="1" dirty="0">
              <a:solidFill>
                <a:schemeClr val="tx1"/>
              </a:solidFill>
              <a:latin typeface="+mn-ea"/>
            </a:endParaRPr>
          </a:p>
        </p:txBody>
      </p:sp>
    </p:spTree>
    <p:extLst>
      <p:ext uri="{BB962C8B-B14F-4D97-AF65-F5344CB8AC3E}">
        <p14:creationId xmlns:p14="http://schemas.microsoft.com/office/powerpoint/2010/main" val="33924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187624" y="215900"/>
            <a:ext cx="7499176" cy="547688"/>
          </a:xfrm>
        </p:spPr>
        <p:txBody>
          <a:bodyPr>
            <a:normAutofit/>
          </a:bodyPr>
          <a:lstStyle/>
          <a:p>
            <a:pPr algn="l">
              <a:defRPr/>
            </a:pPr>
            <a:r>
              <a:rPr lang="zh-CN" altLang="en-US" sz="2800" b="1" dirty="0" smtClean="0">
                <a:effectLst>
                  <a:outerShdw blurRad="38100" dist="38100" dir="2700000" algn="tl">
                    <a:srgbClr val="000000">
                      <a:alpha val="43137"/>
                    </a:srgbClr>
                  </a:outerShdw>
                </a:effectLst>
              </a:rPr>
              <a:t>九、信息发布与咨询</a:t>
            </a:r>
          </a:p>
        </p:txBody>
      </p:sp>
      <p:graphicFrame>
        <p:nvGraphicFramePr>
          <p:cNvPr id="38947" name="Group 35"/>
          <p:cNvGraphicFramePr>
            <a:graphicFrameLocks noGrp="1"/>
          </p:cNvGraphicFramePr>
          <p:nvPr>
            <p:extLst>
              <p:ext uri="{D42A27DB-BD31-4B8C-83A1-F6EECF244321}">
                <p14:modId xmlns:p14="http://schemas.microsoft.com/office/powerpoint/2010/main" val="654637858"/>
              </p:ext>
            </p:extLst>
          </p:nvPr>
        </p:nvGraphicFramePr>
        <p:xfrm>
          <a:off x="460319" y="1196752"/>
          <a:ext cx="8178800" cy="4330902"/>
        </p:xfrm>
        <a:graphic>
          <a:graphicData uri="http://schemas.openxmlformats.org/drawingml/2006/table">
            <a:tbl>
              <a:tblPr/>
              <a:tblGrid>
                <a:gridCol w="2254293"/>
                <a:gridCol w="2505460"/>
                <a:gridCol w="3419047"/>
              </a:tblGrid>
              <a:tr h="8064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charset="-122"/>
                        </a:rPr>
                        <a:t>选课系统登录问题</a:t>
                      </a:r>
                    </a:p>
                  </a:txBody>
                  <a:tcPr anchor="ctr" horzOverflow="overflow">
                    <a:lnL w="12700" cap="flat" cmpd="sng" algn="ctr">
                      <a:solidFill>
                        <a:schemeClr val="bg1"/>
                      </a:solidFill>
                      <a:prstDash val="solid"/>
                      <a:round/>
                      <a:headEnd type="none" w="med" len="med"/>
                      <a:tailEnd type="none" w="med" len="med"/>
                    </a:lnL>
                    <a:lnR w="38100" cap="flat" cmpd="sng" algn="ctr">
                      <a:solidFill>
                        <a:srgbClr val="3C8C93"/>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accent6"/>
                          </a:solidFill>
                          <a:effectLst/>
                          <a:latin typeface="Arial" charset="0"/>
                          <a:ea typeface="楷体_GB2312" pitchFamily="49" charset="-122"/>
                        </a:rPr>
                        <a:t>网络中心</a:t>
                      </a:r>
                      <a:endParaRPr kumimoji="0" lang="en-US" altLang="zh-CN" sz="2000" b="1" i="0" u="none" strike="noStrike" cap="none" normalizeH="0" baseline="0" dirty="0" smtClean="0">
                        <a:ln>
                          <a:noFill/>
                        </a:ln>
                        <a:solidFill>
                          <a:schemeClr val="accent6"/>
                        </a:solidFill>
                        <a:effectLst/>
                        <a:latin typeface="Arial" charset="0"/>
                        <a:ea typeface="宋体" charset="-122"/>
                      </a:endParaRPr>
                    </a:p>
                  </a:txBody>
                  <a:tcPr anchor="ctr" horzOverflow="overflow">
                    <a:lnL w="38100" cap="flat" cmpd="sng" algn="ctr">
                      <a:solidFill>
                        <a:srgbClr val="3C8C93"/>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accent6"/>
                          </a:solidFill>
                          <a:effectLst/>
                          <a:latin typeface="Arial" charset="0"/>
                          <a:ea typeface="楷体_GB2312" pitchFamily="49" charset="-122"/>
                        </a:rPr>
                        <a:t>电话：</a:t>
                      </a:r>
                      <a:r>
                        <a:rPr kumimoji="1" lang="en-US" altLang="zh-CN" sz="2000" b="1" i="0" u="none" strike="noStrike" cap="none" normalizeH="0" baseline="0" dirty="0" smtClean="0">
                          <a:ln>
                            <a:noFill/>
                          </a:ln>
                          <a:solidFill>
                            <a:schemeClr val="accent6"/>
                          </a:solidFill>
                          <a:effectLst/>
                          <a:latin typeface="Arial" charset="0"/>
                          <a:ea typeface="楷体_GB2312" pitchFamily="49" charset="-122"/>
                        </a:rPr>
                        <a:t> 88256622</a:t>
                      </a:r>
                      <a:endParaRPr kumimoji="0" lang="zh-CN" altLang="en-US" sz="2000" b="1" i="0" u="none" strike="noStrike" cap="none" normalizeH="0" baseline="0" dirty="0" smtClean="0">
                        <a:ln>
                          <a:noFill/>
                        </a:ln>
                        <a:solidFill>
                          <a:schemeClr val="accent6"/>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chemeClr val="bg1"/>
                    </a:solidFill>
                  </a:tcPr>
                </a:tc>
              </a:tr>
              <a:tr h="8064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charset="-122"/>
                        </a:rPr>
                        <a:t>英语选课问题</a:t>
                      </a:r>
                    </a:p>
                  </a:txBody>
                  <a:tcPr anchor="ctr" horzOverflow="overflow">
                    <a:lnL w="12700" cap="flat" cmpd="sng" algn="ctr">
                      <a:solidFill>
                        <a:schemeClr val="bg1"/>
                      </a:solidFill>
                      <a:prstDash val="solid"/>
                      <a:round/>
                      <a:headEnd type="none" w="med" len="med"/>
                      <a:tailEnd type="none" w="med" len="med"/>
                    </a:lnL>
                    <a:lnR w="38100" cap="flat" cmpd="sng" algn="ctr">
                      <a:solidFill>
                        <a:srgbClr val="3C8C93"/>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262673"/>
                          </a:solidFill>
                          <a:effectLst/>
                          <a:latin typeface="Arial" charset="0"/>
                          <a:ea typeface="楷体_GB2312" pitchFamily="49" charset="-122"/>
                        </a:rPr>
                        <a:t>外语系</a:t>
                      </a:r>
                      <a:endParaRPr kumimoji="1" lang="en-US" altLang="zh-CN" sz="2000" b="1" i="0" u="none" strike="noStrike" cap="none" normalizeH="0" baseline="0" dirty="0" smtClean="0">
                        <a:ln>
                          <a:noFill/>
                        </a:ln>
                        <a:solidFill>
                          <a:srgbClr val="262673"/>
                        </a:solidFill>
                        <a:effectLst/>
                        <a:latin typeface="Arial" charset="0"/>
                        <a:ea typeface="楷体_GB2312"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262673"/>
                          </a:solidFill>
                          <a:effectLst/>
                          <a:latin typeface="Arial" charset="0"/>
                          <a:ea typeface="楷体_GB2312" pitchFamily="49" charset="-122"/>
                        </a:rPr>
                        <a:t>foreign.ucas.ac.cn</a:t>
                      </a:r>
                      <a:endParaRPr kumimoji="0" lang="zh-CN" altLang="en-US" sz="2000" b="0" i="0" u="none" strike="noStrike" cap="none" normalizeH="0" baseline="0" dirty="0" smtClean="0">
                        <a:ln>
                          <a:noFill/>
                        </a:ln>
                        <a:solidFill>
                          <a:srgbClr val="262673"/>
                        </a:solidFill>
                        <a:effectLst/>
                        <a:latin typeface="Arial" charset="0"/>
                        <a:ea typeface="宋体" charset="-122"/>
                      </a:endParaRPr>
                    </a:p>
                  </a:txBody>
                  <a:tcPr anchor="ctr" horzOverflow="overflow">
                    <a:lnL w="38100" cap="flat" cmpd="sng" algn="ctr">
                      <a:solidFill>
                        <a:srgbClr val="3C8C93"/>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262673"/>
                          </a:solidFill>
                          <a:effectLst/>
                          <a:latin typeface="Arial" charset="0"/>
                          <a:ea typeface="楷体_GB2312" pitchFamily="49" charset="-122"/>
                        </a:rPr>
                        <a:t>电话：</a:t>
                      </a:r>
                      <a:r>
                        <a:rPr kumimoji="1" lang="en-US" altLang="zh-CN" sz="2000" b="1" i="0" u="none" strike="noStrike" cap="none" normalizeH="0" baseline="0" dirty="0" smtClean="0">
                          <a:ln>
                            <a:noFill/>
                          </a:ln>
                          <a:solidFill>
                            <a:srgbClr val="262673"/>
                          </a:solidFill>
                          <a:effectLst/>
                          <a:latin typeface="Arial" charset="0"/>
                          <a:ea typeface="楷体_GB2312" pitchFamily="49" charset="-122"/>
                        </a:rPr>
                        <a:t>88256056</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262673"/>
                          </a:solidFill>
                          <a:effectLst/>
                          <a:latin typeface="Arial" charset="0"/>
                          <a:ea typeface="楷体_GB2312" pitchFamily="49" charset="-122"/>
                        </a:rPr>
                        <a:t>           69671451</a:t>
                      </a:r>
                      <a:endParaRPr kumimoji="0" lang="zh-CN" altLang="en-US" sz="2000" b="1" i="0" u="none" strike="noStrike" cap="none" normalizeH="0" baseline="0" dirty="0" smtClean="0">
                        <a:ln>
                          <a:noFill/>
                        </a:ln>
                        <a:solidFill>
                          <a:srgbClr val="262673"/>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chemeClr val="bg1"/>
                    </a:solidFill>
                  </a:tcPr>
                </a:tc>
              </a:tr>
              <a:tr h="600963">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charset="-122"/>
                        </a:rPr>
                        <a:t>其它选课问题</a:t>
                      </a:r>
                    </a:p>
                  </a:txBody>
                  <a:tcPr anchor="ctr" horzOverflow="overflow">
                    <a:lnL w="12700" cap="flat" cmpd="sng" algn="ctr">
                      <a:solidFill>
                        <a:schemeClr val="bg1"/>
                      </a:solidFill>
                      <a:prstDash val="solid"/>
                      <a:round/>
                      <a:headEnd type="none" w="med" len="med"/>
                      <a:tailEnd type="none" w="med" len="med"/>
                    </a:lnL>
                    <a:lnR w="38100" cap="flat" cmpd="sng" algn="ctr">
                      <a:solidFill>
                        <a:srgbClr val="3C8C93"/>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latin typeface="Arial" charset="0"/>
                          <a:ea typeface="楷体_GB2312" pitchFamily="49" charset="-122"/>
                        </a:rPr>
                        <a:t>学院办公室</a:t>
                      </a:r>
                      <a:r>
                        <a:rPr kumimoji="0" lang="zh-CN" altLang="en-US" sz="2000" b="1" i="0" u="none" strike="noStrike" cap="none" normalizeH="0" baseline="0" dirty="0" smtClean="0">
                          <a:ln>
                            <a:noFill/>
                          </a:ln>
                          <a:solidFill>
                            <a:srgbClr val="FF0000"/>
                          </a:solidFill>
                          <a:effectLst/>
                          <a:latin typeface="Arial" charset="0"/>
                          <a:ea typeface="宋体" charset="-122"/>
                        </a:rPr>
                        <a:t>（？室）</a:t>
                      </a:r>
                      <a:endParaRPr kumimoji="0" lang="en-US" altLang="zh-CN" sz="2000" b="1" i="0" u="none" strike="noStrike" cap="none" normalizeH="0" baseline="0" dirty="0" smtClean="0">
                        <a:ln>
                          <a:noFill/>
                        </a:ln>
                        <a:solidFill>
                          <a:srgbClr val="FF0000"/>
                        </a:solidFill>
                        <a:effectLst/>
                        <a:latin typeface="Arial" charset="0"/>
                        <a:ea typeface="楷体_GB2312" pitchFamily="49" charset="-122"/>
                      </a:endParaRPr>
                    </a:p>
                  </a:txBody>
                  <a:tcPr anchor="ctr" horzOverflow="overflow">
                    <a:lnL w="38100" cap="flat" cmpd="sng" algn="ctr">
                      <a:solidFill>
                        <a:srgbClr val="3C8C93"/>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latin typeface="Arial" charset="0"/>
                          <a:ea typeface="楷体_GB2312" pitchFamily="49" charset="-122"/>
                        </a:rPr>
                        <a:t>电话：</a:t>
                      </a:r>
                      <a:endParaRPr kumimoji="1" lang="en-US" altLang="zh-CN" sz="2000" b="1" i="0" u="none" strike="noStrike" cap="none" normalizeH="0" baseline="0" dirty="0" smtClean="0">
                        <a:ln>
                          <a:noFill/>
                        </a:ln>
                        <a:solidFill>
                          <a:srgbClr val="FF0000"/>
                        </a:solidFill>
                        <a:effectLst/>
                        <a:latin typeface="Arial" charset="0"/>
                        <a:ea typeface="楷体_GB2312"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chemeClr val="bg1"/>
                    </a:solidFill>
                  </a:tcPr>
                </a:tc>
              </a:tr>
              <a:tr h="12836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262673"/>
                          </a:solidFill>
                          <a:effectLst/>
                          <a:latin typeface="Arial" charset="0"/>
                          <a:ea typeface="楷体_GB2312" pitchFamily="49" charset="-122"/>
                        </a:rPr>
                        <a:t>教务部 </a:t>
                      </a:r>
                      <a:endParaRPr kumimoji="0" lang="zh-CN" altLang="en-US" sz="2000" b="1" i="0" u="none" strike="noStrike" cap="none" normalizeH="0" baseline="0" dirty="0" smtClean="0">
                        <a:ln>
                          <a:noFill/>
                        </a:ln>
                        <a:solidFill>
                          <a:srgbClr val="262673"/>
                        </a:solidFill>
                        <a:effectLst/>
                        <a:latin typeface="Arial" charset="0"/>
                        <a:ea typeface="宋体" charset="-122"/>
                      </a:endParaRPr>
                    </a:p>
                  </a:txBody>
                  <a:tcPr anchor="ctr" horzOverflow="overflow">
                    <a:lnL w="38100" cap="flat" cmpd="sng" algn="ctr">
                      <a:solidFill>
                        <a:srgbClr val="3C8C93"/>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262673"/>
                          </a:solidFill>
                          <a:effectLst/>
                          <a:latin typeface="Arial" charset="0"/>
                          <a:ea typeface="楷体_GB2312" pitchFamily="49" charset="-122"/>
                        </a:rPr>
                        <a:t>电话：</a:t>
                      </a:r>
                      <a:r>
                        <a:rPr kumimoji="1" lang="en-US" altLang="zh-CN" sz="2000" b="1" i="0" u="none" strike="noStrike" cap="none" normalizeH="0" baseline="0" dirty="0" smtClean="0">
                          <a:ln>
                            <a:noFill/>
                          </a:ln>
                          <a:solidFill>
                            <a:srgbClr val="262673"/>
                          </a:solidFill>
                          <a:effectLst/>
                          <a:latin typeface="Arial" charset="0"/>
                          <a:ea typeface="楷体_GB2312" pitchFamily="49" charset="-122"/>
                        </a:rPr>
                        <a:t>69671069\</a:t>
                      </a:r>
                      <a:r>
                        <a:rPr kumimoji="1" lang="zh-CN" altLang="en-US" sz="2000" b="1" i="0" u="none" strike="noStrike" cap="none" normalizeH="0" baseline="0" dirty="0" smtClean="0">
                          <a:ln>
                            <a:noFill/>
                          </a:ln>
                          <a:solidFill>
                            <a:srgbClr val="262673"/>
                          </a:solidFill>
                          <a:effectLst/>
                          <a:latin typeface="Arial" charset="0"/>
                          <a:ea typeface="楷体_GB2312" pitchFamily="49" charset="-122"/>
                        </a:rPr>
                        <a:t> </a:t>
                      </a:r>
                      <a:r>
                        <a:rPr kumimoji="1" lang="en-US" altLang="zh-CN" sz="2000" b="1" i="0" u="none" strike="noStrike" cap="none" normalizeH="0" baseline="0" dirty="0" smtClean="0">
                          <a:ln>
                            <a:noFill/>
                          </a:ln>
                          <a:solidFill>
                            <a:srgbClr val="262673"/>
                          </a:solidFill>
                          <a:effectLst/>
                          <a:latin typeface="Arial" charset="0"/>
                          <a:ea typeface="楷体_GB2312" pitchFamily="49" charset="-122"/>
                        </a:rPr>
                        <a:t>69671070</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262673"/>
                          </a:solidFill>
                          <a:effectLst/>
                          <a:latin typeface="Arial" charset="0"/>
                          <a:ea typeface="楷体_GB2312" pitchFamily="49" charset="-122"/>
                        </a:rPr>
                        <a:t>微信号：国科大教务部</a:t>
                      </a:r>
                      <a:r>
                        <a:rPr kumimoji="1" lang="en-US" altLang="zh-CN" sz="2000" b="1" i="0" u="none" strike="noStrike" cap="none" normalizeH="0" baseline="0" dirty="0" smtClean="0">
                          <a:ln>
                            <a:noFill/>
                          </a:ln>
                          <a:solidFill>
                            <a:srgbClr val="262673"/>
                          </a:solidFill>
                          <a:effectLst/>
                          <a:latin typeface="Arial" charset="0"/>
                          <a:ea typeface="楷体_GB2312" pitchFamily="49" charset="-122"/>
                        </a:rPr>
                        <a:t>(EDU-UCAS)</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262673"/>
                          </a:solidFill>
                          <a:effectLst/>
                          <a:latin typeface="Arial" charset="0"/>
                          <a:ea typeface="楷体_GB2312" pitchFamily="49" charset="-122"/>
                        </a:rPr>
                        <a:t>网站：</a:t>
                      </a:r>
                      <a:r>
                        <a:rPr kumimoji="1" lang="en-US" altLang="zh-CN" sz="2000" b="1" i="0" u="none" strike="noStrike" cap="none" normalizeH="0" baseline="0" dirty="0" smtClean="0">
                          <a:ln>
                            <a:noFill/>
                          </a:ln>
                          <a:solidFill>
                            <a:srgbClr val="262673"/>
                          </a:solidFill>
                          <a:effectLst/>
                          <a:latin typeface="Arial" charset="0"/>
                          <a:ea typeface="楷体_GB2312" pitchFamily="49" charset="-122"/>
                        </a:rPr>
                        <a:t>jwb.ucas.ac.cn       </a:t>
                      </a:r>
                      <a:endParaRPr kumimoji="0" lang="zh-CN" altLang="en-US" sz="2000" b="1" i="0" u="none" strike="noStrike" cap="none" normalizeH="0" baseline="0" dirty="0" smtClean="0">
                        <a:ln>
                          <a:noFill/>
                        </a:ln>
                        <a:solidFill>
                          <a:srgbClr val="262673"/>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chemeClr val="bg1"/>
                    </a:solidFill>
                  </a:tcPr>
                </a:tc>
              </a:tr>
              <a:tr h="8064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Program-10</a:t>
                      </a:r>
                      <a:endParaRPr kumimoji="0" lang="zh-CN" altLang="en-US" sz="20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38100" cap="flat" cmpd="sng" algn="ctr">
                      <a:solidFill>
                        <a:srgbClr val="3C8C93"/>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262673"/>
                          </a:solidFill>
                          <a:effectLst/>
                          <a:latin typeface="Arial" charset="0"/>
                          <a:ea typeface="楷体_GB2312" pitchFamily="49" charset="-122"/>
                        </a:rPr>
                        <a:t>项目所属院系</a:t>
                      </a:r>
                    </a:p>
                  </a:txBody>
                  <a:tcPr anchor="ctr" horzOverflow="overflow">
                    <a:lnL w="38100" cap="flat" cmpd="sng" algn="ctr">
                      <a:solidFill>
                        <a:srgbClr val="3C8C93"/>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rgbClr val="262673"/>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3C8C93"/>
                      </a:solidFill>
                      <a:prstDash val="solid"/>
                      <a:round/>
                      <a:headEnd type="none" w="med" len="med"/>
                      <a:tailEnd type="none" w="med" len="med"/>
                    </a:lnT>
                    <a:lnB w="38100" cap="flat" cmpd="sng" algn="ctr">
                      <a:solidFill>
                        <a:srgbClr val="3C8C93"/>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38940" name="Group 16"/>
          <p:cNvGrpSpPr>
            <a:grpSpLocks/>
          </p:cNvGrpSpPr>
          <p:nvPr/>
        </p:nvGrpSpPr>
        <p:grpSpPr bwMode="auto">
          <a:xfrm>
            <a:off x="639595" y="5697776"/>
            <a:ext cx="7670940" cy="820891"/>
            <a:chOff x="565" y="3246"/>
            <a:chExt cx="4628" cy="673"/>
          </a:xfrm>
        </p:grpSpPr>
        <p:sp>
          <p:nvSpPr>
            <p:cNvPr id="38941" name="AutoShape 17"/>
            <p:cNvSpPr>
              <a:spLocks noChangeArrowheads="1"/>
            </p:cNvSpPr>
            <p:nvPr/>
          </p:nvSpPr>
          <p:spPr bwMode="auto">
            <a:xfrm>
              <a:off x="567" y="3449"/>
              <a:ext cx="4626" cy="389"/>
            </a:xfrm>
            <a:prstGeom prst="parallelogram">
              <a:avLst>
                <a:gd name="adj" fmla="val 84896"/>
              </a:avLst>
            </a:prstGeom>
            <a:solidFill>
              <a:schemeClr val="bg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72000" tIns="0" rIns="0" bIns="0" anchor="ctr"/>
            <a:lstStyle/>
            <a:p>
              <a:pPr algn="l"/>
              <a:endParaRPr lang="zh-CN" altLang="en-US"/>
            </a:p>
          </p:txBody>
        </p:sp>
        <p:sp>
          <p:nvSpPr>
            <p:cNvPr id="38942" name="AutoShape 18"/>
            <p:cNvSpPr>
              <a:spLocks noChangeArrowheads="1"/>
            </p:cNvSpPr>
            <p:nvPr/>
          </p:nvSpPr>
          <p:spPr bwMode="auto">
            <a:xfrm>
              <a:off x="565" y="3266"/>
              <a:ext cx="4505" cy="653"/>
            </a:xfrm>
            <a:prstGeom prst="parallelogram">
              <a:avLst>
                <a:gd name="adj" fmla="val 33345"/>
              </a:avLst>
            </a:prstGeom>
            <a:solidFill>
              <a:srgbClr val="EAEAEA"/>
            </a:solidFill>
            <a:ln w="6350">
              <a:solidFill>
                <a:schemeClr val="bg2"/>
              </a:solidFill>
              <a:miter lim="800000"/>
              <a:headEnd/>
              <a:tailEnd/>
            </a:ln>
          </p:spPr>
          <p:txBody>
            <a:bodyPr wrap="none" lIns="72000" tIns="0" rIns="0" bIns="0" anchor="ctr"/>
            <a:lstStyle/>
            <a:p>
              <a:pPr algn="l"/>
              <a:endParaRPr lang="zh-CN" altLang="en-US"/>
            </a:p>
          </p:txBody>
        </p:sp>
        <p:sp>
          <p:nvSpPr>
            <p:cNvPr id="7" name="Text Box 19"/>
            <p:cNvSpPr txBox="1">
              <a:spLocks noChangeArrowheads="1"/>
            </p:cNvSpPr>
            <p:nvPr/>
          </p:nvSpPr>
          <p:spPr bwMode="auto">
            <a:xfrm>
              <a:off x="638" y="3246"/>
              <a:ext cx="4482" cy="505"/>
            </a:xfrm>
            <a:prstGeom prst="rect">
              <a:avLst/>
            </a:prstGeom>
            <a:solidFill>
              <a:srgbClr val="EAEAEA"/>
            </a:solidFill>
            <a:ln w="6350">
              <a:noFill/>
              <a:miter lim="800000"/>
              <a:headEnd/>
              <a:tailEnd/>
            </a:ln>
            <a:effectLst/>
          </p:spPr>
          <p:txBody>
            <a:bodyPr wrap="square" lIns="0" tIns="0" rIns="0" bIns="0" anchor="ctr">
              <a:spAutoFit/>
            </a:bodyPr>
            <a:lstStyle/>
            <a:p>
              <a:pPr>
                <a:defRPr/>
              </a:pPr>
              <a:r>
                <a:rPr lang="zh-CN" altLang="en-US" sz="2000" b="1" dirty="0" smtClean="0">
                  <a:effectLst>
                    <a:outerShdw blurRad="38100" dist="38100" dir="2700000" algn="tl">
                      <a:srgbClr val="FFFFFF"/>
                    </a:outerShdw>
                  </a:effectLst>
                  <a:ea typeface="楷体_GB2312" pitchFamily="49" charset="-122"/>
                </a:rPr>
                <a:t>请关注教务部网站（</a:t>
              </a:r>
              <a:r>
                <a:rPr lang="en-US" altLang="zh-CN" sz="2000" b="1" dirty="0" smtClean="0">
                  <a:effectLst>
                    <a:outerShdw blurRad="38100" dist="38100" dir="2700000" algn="tl">
                      <a:srgbClr val="FFFFFF"/>
                    </a:outerShdw>
                  </a:effectLst>
                  <a:ea typeface="楷体_GB2312" pitchFamily="49" charset="-122"/>
                </a:rPr>
                <a:t>jwb.ucas.ac.cn</a:t>
              </a:r>
              <a:r>
                <a:rPr lang="zh-CN" altLang="en-US" sz="2000" b="1" dirty="0" smtClean="0">
                  <a:effectLst>
                    <a:outerShdw blurRad="38100" dist="38100" dir="2700000" algn="tl">
                      <a:srgbClr val="FFFFFF"/>
                    </a:outerShdw>
                  </a:effectLst>
                  <a:ea typeface="楷体_GB2312" pitchFamily="49" charset="-122"/>
                </a:rPr>
                <a:t>）、关注教务部微信、教学</a:t>
              </a:r>
              <a:r>
                <a:rPr lang="zh-CN" altLang="en-US" sz="2000" b="1" dirty="0">
                  <a:effectLst>
                    <a:outerShdw blurRad="38100" dist="38100" dir="2700000" algn="tl">
                      <a:srgbClr val="FFFFFF"/>
                    </a:outerShdw>
                  </a:effectLst>
                  <a:ea typeface="楷体_GB2312" pitchFamily="49" charset="-122"/>
                </a:rPr>
                <a:t>楼一</a:t>
              </a:r>
              <a:r>
                <a:rPr lang="zh-CN" altLang="en-US" sz="2000" b="1" dirty="0" smtClean="0">
                  <a:effectLst>
                    <a:outerShdw blurRad="38100" dist="38100" dir="2700000" algn="tl">
                      <a:srgbClr val="FFFFFF"/>
                    </a:outerShdw>
                  </a:effectLst>
                  <a:ea typeface="楷体_GB2312" pitchFamily="49" charset="-122"/>
                </a:rPr>
                <a:t>楼电子屏，有关</a:t>
              </a:r>
              <a:r>
                <a:rPr lang="zh-CN" altLang="en-US" sz="2000" b="1" dirty="0">
                  <a:effectLst>
                    <a:outerShdw blurRad="38100" dist="38100" dir="2700000" algn="tl">
                      <a:srgbClr val="FFFFFF"/>
                    </a:outerShdw>
                  </a:effectLst>
                  <a:ea typeface="楷体_GB2312" pitchFamily="49" charset="-122"/>
                </a:rPr>
                <a:t>课程</a:t>
              </a:r>
              <a:r>
                <a:rPr lang="zh-CN" altLang="en-US" sz="2000" b="1" dirty="0" smtClean="0">
                  <a:effectLst>
                    <a:outerShdw blurRad="38100" dist="38100" dir="2700000" algn="tl">
                      <a:srgbClr val="FFFFFF"/>
                    </a:outerShdw>
                  </a:effectLst>
                  <a:ea typeface="楷体_GB2312" pitchFamily="49" charset="-122"/>
                </a:rPr>
                <a:t>变更信息</a:t>
              </a:r>
              <a:r>
                <a:rPr lang="zh-CN" altLang="en-US" sz="2000" b="1" dirty="0">
                  <a:effectLst>
                    <a:outerShdw blurRad="38100" dist="38100" dir="2700000" algn="tl">
                      <a:srgbClr val="FFFFFF"/>
                    </a:outerShdw>
                  </a:effectLst>
                  <a:ea typeface="楷体_GB2312" pitchFamily="49" charset="-122"/>
                </a:rPr>
                <a:t>和重要通知将及时通知大家</a:t>
              </a:r>
            </a:p>
          </p:txBody>
        </p:sp>
      </p:grpSp>
      <p:pic>
        <p:nvPicPr>
          <p:cNvPr id="8" name="图片 1" descr="说明: http://www.ucas.ac.cn/images/b-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6710" y="6309320"/>
            <a:ext cx="1362671"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9860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9719" y="-69982"/>
            <a:ext cx="8229600" cy="582594"/>
          </a:xfrm>
        </p:spPr>
        <p:txBody>
          <a:bodyPr>
            <a:normAutofit/>
          </a:bodyPr>
          <a:lstStyle/>
          <a:p>
            <a:r>
              <a:rPr lang="zh-CN" altLang="en-US" sz="2000" b="1" dirty="0" smtClean="0"/>
              <a:t>各院系教学主管联系方式</a:t>
            </a:r>
            <a:endParaRPr lang="zh-CN" altLang="en-US" sz="2800" b="1" dirty="0"/>
          </a:p>
        </p:txBody>
      </p:sp>
      <p:pic>
        <p:nvPicPr>
          <p:cNvPr id="4"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6710" y="6309320"/>
            <a:ext cx="1362671"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703214550"/>
              </p:ext>
            </p:extLst>
          </p:nvPr>
        </p:nvGraphicFramePr>
        <p:xfrm>
          <a:off x="251520" y="416685"/>
          <a:ext cx="8712970" cy="6400800"/>
        </p:xfrm>
        <a:graphic>
          <a:graphicData uri="http://schemas.openxmlformats.org/drawingml/2006/table">
            <a:tbl>
              <a:tblPr firstRow="1" firstCol="1" bandRow="1">
                <a:tableStyleId>{5C22544A-7EE6-4342-B048-85BDC9FD1C3A}</a:tableStyleId>
              </a:tblPr>
              <a:tblGrid>
                <a:gridCol w="1742594"/>
                <a:gridCol w="1742594"/>
                <a:gridCol w="1742594"/>
                <a:gridCol w="1742594"/>
                <a:gridCol w="1742594"/>
              </a:tblGrid>
              <a:tr h="153800">
                <a:tc>
                  <a:txBody>
                    <a:bodyPr/>
                    <a:lstStyle/>
                    <a:p>
                      <a:pPr algn="ctr">
                        <a:spcAft>
                          <a:spcPts val="0"/>
                        </a:spcAft>
                      </a:pPr>
                      <a:r>
                        <a:rPr lang="zh-CN" sz="1200" b="1" kern="0" dirty="0">
                          <a:effectLst/>
                          <a:latin typeface="黑体" panose="02010609060101010101" pitchFamily="49" charset="-122"/>
                          <a:ea typeface="黑体" panose="02010609060101010101" pitchFamily="49" charset="-122"/>
                        </a:rPr>
                        <a:t>开课编号</a:t>
                      </a:r>
                      <a:endParaRPr lang="zh-CN" sz="1200" b="1"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b="1" kern="0" dirty="0">
                          <a:effectLst/>
                          <a:latin typeface="黑体" panose="02010609060101010101" pitchFamily="49" charset="-122"/>
                          <a:ea typeface="黑体" panose="02010609060101010101" pitchFamily="49" charset="-122"/>
                        </a:rPr>
                        <a:t>院（系）</a:t>
                      </a:r>
                      <a:endParaRPr lang="zh-CN" sz="1200" b="1"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b="1" kern="0" dirty="0">
                          <a:effectLst/>
                          <a:latin typeface="黑体" panose="02010609060101010101" pitchFamily="49" charset="-122"/>
                          <a:ea typeface="黑体" panose="02010609060101010101" pitchFamily="49" charset="-122"/>
                        </a:rPr>
                        <a:t>姓名</a:t>
                      </a:r>
                      <a:endParaRPr lang="zh-CN" sz="1200" b="1"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b="1" kern="0">
                          <a:effectLst/>
                          <a:latin typeface="黑体" panose="02010609060101010101" pitchFamily="49" charset="-122"/>
                          <a:ea typeface="黑体" panose="02010609060101010101" pitchFamily="49" charset="-122"/>
                        </a:rPr>
                        <a:t>办公电话</a:t>
                      </a:r>
                      <a:endParaRPr lang="zh-CN" sz="1200" b="1"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b="1" kern="0" dirty="0">
                          <a:effectLst/>
                          <a:latin typeface="黑体" panose="02010609060101010101" pitchFamily="49" charset="-122"/>
                          <a:ea typeface="黑体" panose="02010609060101010101" pitchFamily="49" charset="-122"/>
                        </a:rPr>
                        <a:t>办公地址</a:t>
                      </a:r>
                      <a:endParaRPr lang="zh-CN" sz="1200" b="1"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数学学院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dirty="0">
                          <a:effectLst/>
                          <a:latin typeface="黑体" panose="02010609060101010101" pitchFamily="49" charset="-122"/>
                          <a:ea typeface="黑体" panose="02010609060101010101" pitchFamily="49" charset="-122"/>
                        </a:rPr>
                        <a:t>吴老师</a:t>
                      </a:r>
                      <a:endParaRPr lang="zh-CN" sz="1200"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dirty="0">
                          <a:effectLst/>
                          <a:latin typeface="黑体" panose="02010609060101010101" pitchFamily="49" charset="-122"/>
                          <a:ea typeface="黑体" panose="02010609060101010101" pitchFamily="49" charset="-122"/>
                        </a:rPr>
                        <a:t>88256100/69671500</a:t>
                      </a:r>
                      <a:endParaRPr lang="zh-CN" sz="1200"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dirty="0">
                          <a:effectLst/>
                          <a:latin typeface="黑体" panose="02010609060101010101" pitchFamily="49" charset="-122"/>
                          <a:ea typeface="黑体" panose="02010609060101010101" pitchFamily="49" charset="-122"/>
                        </a:rPr>
                        <a:t>学</a:t>
                      </a:r>
                      <a:r>
                        <a:rPr lang="en-US" sz="1200" kern="0" dirty="0">
                          <a:effectLst/>
                          <a:latin typeface="黑体" panose="02010609060101010101" pitchFamily="49" charset="-122"/>
                          <a:ea typeface="黑体" panose="02010609060101010101" pitchFamily="49" charset="-122"/>
                        </a:rPr>
                        <a:t>1-267</a:t>
                      </a:r>
                      <a:endParaRPr lang="zh-CN" sz="1200"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2</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物理学院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朱老师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69671664</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2-123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天文学院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王老师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69671653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2-117</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4</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化学学院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张老师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69672552</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3-372</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5</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材料学院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刘老师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69671733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2-111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6</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生命学院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张老师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69672645</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3-468</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7</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地学院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王老师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88256012/69672731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4-204</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8</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资环学院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李老师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88256152</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4-444</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9</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计算机学院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杨老师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82649883/69671785</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2-358</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10</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电子学院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刘老师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69671869</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2-355</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rowSpan="3">
                  <a:txBody>
                    <a:bodyPr/>
                    <a:lstStyle/>
                    <a:p>
                      <a:pPr algn="ctr">
                        <a:spcAft>
                          <a:spcPts val="0"/>
                        </a:spcAft>
                      </a:pPr>
                      <a:r>
                        <a:rPr lang="en-US" sz="1200" kern="0">
                          <a:effectLst/>
                          <a:latin typeface="黑体" panose="02010609060101010101" pitchFamily="49" charset="-122"/>
                          <a:ea typeface="黑体" panose="02010609060101010101" pitchFamily="49" charset="-122"/>
                        </a:rPr>
                        <a:t>11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工程学院统招</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杨老师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69671698</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2-263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vMerge="1">
                  <a:txBody>
                    <a:bodyPr/>
                    <a:lstStyle/>
                    <a:p>
                      <a:endParaRPr lang="zh-CN" altLang="en-US"/>
                    </a:p>
                  </a:txBody>
                  <a:tcP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建筑中心</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王老师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82640420</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中关村</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vMerge="1">
                  <a:txBody>
                    <a:bodyPr/>
                    <a:lstStyle/>
                    <a:p>
                      <a:endParaRPr lang="zh-CN" altLang="en-US"/>
                    </a:p>
                  </a:txBody>
                  <a:tcP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工程学院在职</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袁老师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88256575</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玉泉路</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12</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管理学院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魏老师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82680683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1-003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13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公管学院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dirty="0">
                          <a:effectLst/>
                          <a:latin typeface="黑体" panose="02010609060101010101" pitchFamily="49" charset="-122"/>
                          <a:ea typeface="黑体" panose="02010609060101010101" pitchFamily="49" charset="-122"/>
                        </a:rPr>
                        <a:t>李老师</a:t>
                      </a:r>
                      <a:endParaRPr lang="zh-CN" sz="1200"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88255270</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1-151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rowSpan="3">
                  <a:txBody>
                    <a:bodyPr/>
                    <a:lstStyle/>
                    <a:p>
                      <a:pPr algn="ctr">
                        <a:spcAft>
                          <a:spcPts val="0"/>
                        </a:spcAft>
                      </a:pPr>
                      <a:r>
                        <a:rPr lang="en-US" sz="1200" kern="0">
                          <a:effectLst/>
                          <a:latin typeface="黑体" panose="02010609060101010101" pitchFamily="49" charset="-122"/>
                          <a:ea typeface="黑体" panose="02010609060101010101" pitchFamily="49" charset="-122"/>
                        </a:rPr>
                        <a:t>14</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人文学院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张老师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69671370</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1-107</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vMerge="1">
                  <a:txBody>
                    <a:bodyPr/>
                    <a:lstStyle/>
                    <a:p>
                      <a:endParaRPr lang="zh-CN" altLang="en-US"/>
                    </a:p>
                  </a:txBody>
                  <a:tcPr/>
                </a:tc>
                <a:tc>
                  <a:txBody>
                    <a:bodyPr/>
                    <a:lstStyle/>
                    <a:p>
                      <a:pPr algn="ctr">
                        <a:spcAft>
                          <a:spcPts val="0"/>
                        </a:spcAft>
                      </a:pPr>
                      <a:r>
                        <a:rPr lang="zh-CN" sz="1200" kern="0" dirty="0">
                          <a:effectLst/>
                          <a:latin typeface="黑体" panose="02010609060101010101" pitchFamily="49" charset="-122"/>
                          <a:ea typeface="黑体" panose="02010609060101010101" pitchFamily="49" charset="-122"/>
                        </a:rPr>
                        <a:t>明德讲堂</a:t>
                      </a:r>
                      <a:endParaRPr lang="zh-CN" sz="1200"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李老师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13401098426</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　</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vMerge="1">
                  <a:txBody>
                    <a:bodyPr/>
                    <a:lstStyle/>
                    <a:p>
                      <a:endParaRPr lang="zh-CN" altLang="en-US"/>
                    </a:p>
                  </a:txBody>
                  <a:tcPr/>
                </a:tc>
                <a:tc>
                  <a:txBody>
                    <a:bodyPr/>
                    <a:lstStyle/>
                    <a:p>
                      <a:pPr algn="ctr">
                        <a:spcAft>
                          <a:spcPts val="0"/>
                        </a:spcAft>
                      </a:pPr>
                      <a:r>
                        <a:rPr lang="zh-CN" sz="1200" kern="0">
                          <a:effectLst/>
                          <a:latin typeface="黑体" panose="02010609060101010101" pitchFamily="49" charset="-122"/>
                          <a:ea typeface="黑体" panose="02010609060101010101" pitchFamily="49" charset="-122"/>
                        </a:rPr>
                        <a:t>体育教研室</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董老师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69671389</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1-009</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15</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外语系</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李老师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88256056/69671451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1-251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16</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中丹学院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徐老师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82680912</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中关村</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17</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国际学院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胡老师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82680563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中关村</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18</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医学院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卢老师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69672480</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3-203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19</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微电子学院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轩老师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69671851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2-281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20</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网络空间安全学院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高老师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82546393/69671861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2-285</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21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未来技术学院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陈老师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69671733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2-111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22</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创新创业学院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李老师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82680700</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中关村</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23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马克思学院</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高老师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88256339</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人文楼</a:t>
                      </a:r>
                      <a:r>
                        <a:rPr lang="en-US" sz="1200" kern="0">
                          <a:effectLst/>
                          <a:latin typeface="黑体" panose="02010609060101010101" pitchFamily="49" charset="-122"/>
                          <a:ea typeface="黑体" panose="02010609060101010101" pitchFamily="49" charset="-122"/>
                        </a:rPr>
                        <a:t>120</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24</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dirty="0">
                          <a:effectLst/>
                          <a:latin typeface="黑体" panose="02010609060101010101" pitchFamily="49" charset="-122"/>
                          <a:ea typeface="黑体" panose="02010609060101010101" pitchFamily="49" charset="-122"/>
                        </a:rPr>
                        <a:t>心理学系</a:t>
                      </a:r>
                      <a:endParaRPr lang="zh-CN" sz="1200"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刘老师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64864191</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　</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rowSpan="2">
                  <a:txBody>
                    <a:bodyPr/>
                    <a:lstStyle/>
                    <a:p>
                      <a:pPr algn="ctr">
                        <a:spcAft>
                          <a:spcPts val="0"/>
                        </a:spcAft>
                      </a:pPr>
                      <a:r>
                        <a:rPr lang="en-US" sz="1200" kern="0">
                          <a:effectLst/>
                          <a:latin typeface="黑体" panose="02010609060101010101" pitchFamily="49" charset="-122"/>
                          <a:ea typeface="黑体" panose="02010609060101010101" pitchFamily="49" charset="-122"/>
                        </a:rPr>
                        <a:t>25</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rowSpan="2">
                  <a:txBody>
                    <a:bodyPr/>
                    <a:lstStyle/>
                    <a:p>
                      <a:pPr algn="ctr">
                        <a:spcAft>
                          <a:spcPts val="0"/>
                        </a:spcAft>
                      </a:pPr>
                      <a:r>
                        <a:rPr lang="zh-CN" sz="1200" kern="0" dirty="0">
                          <a:effectLst/>
                          <a:latin typeface="黑体" panose="02010609060101010101" pitchFamily="49" charset="-122"/>
                          <a:ea typeface="黑体" panose="02010609060101010101" pitchFamily="49" charset="-122"/>
                        </a:rPr>
                        <a:t>人工智能学院</a:t>
                      </a:r>
                      <a:endParaRPr lang="zh-CN" sz="1200"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郭老师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82544763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　</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altLang="en-US" sz="1200" kern="0" dirty="0">
                          <a:effectLst/>
                          <a:latin typeface="黑体" panose="02010609060101010101" pitchFamily="49" charset="-122"/>
                          <a:ea typeface="黑体" panose="02010609060101010101" pitchFamily="49" charset="-122"/>
                        </a:rPr>
                        <a:t>屈</a:t>
                      </a:r>
                      <a:r>
                        <a:rPr lang="zh-CN" sz="1200" kern="0" dirty="0" smtClean="0">
                          <a:effectLst/>
                          <a:latin typeface="黑体" panose="02010609060101010101" pitchFamily="49" charset="-122"/>
                          <a:ea typeface="黑体" panose="02010609060101010101" pitchFamily="49" charset="-122"/>
                        </a:rPr>
                        <a:t>老师</a:t>
                      </a:r>
                      <a:endParaRPr lang="zh-CN" sz="1200"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18810867892</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　</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26</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dirty="0">
                          <a:effectLst/>
                          <a:latin typeface="黑体" panose="02010609060101010101" pitchFamily="49" charset="-122"/>
                          <a:ea typeface="黑体" panose="02010609060101010101" pitchFamily="49" charset="-122"/>
                        </a:rPr>
                        <a:t>纳米技术学院</a:t>
                      </a:r>
                      <a:endParaRPr lang="zh-CN" sz="1200"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许老师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82545546</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　</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en-US" sz="1200" kern="0">
                          <a:effectLst/>
                          <a:latin typeface="黑体" panose="02010609060101010101" pitchFamily="49" charset="-122"/>
                          <a:ea typeface="黑体" panose="02010609060101010101" pitchFamily="49" charset="-122"/>
                        </a:rPr>
                        <a:t>27</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dirty="0">
                          <a:effectLst/>
                          <a:latin typeface="黑体" panose="02010609060101010101" pitchFamily="49" charset="-122"/>
                          <a:ea typeface="黑体" panose="02010609060101010101" pitchFamily="49" charset="-122"/>
                        </a:rPr>
                        <a:t>艺术中心</a:t>
                      </a:r>
                      <a:endParaRPr lang="zh-CN" sz="1200"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陈老师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69671533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学</a:t>
                      </a:r>
                      <a:r>
                        <a:rPr lang="en-US" sz="1200" kern="0">
                          <a:effectLst/>
                          <a:latin typeface="黑体" panose="02010609060101010101" pitchFamily="49" charset="-122"/>
                          <a:ea typeface="黑体" panose="02010609060101010101" pitchFamily="49" charset="-122"/>
                        </a:rPr>
                        <a:t>1-423</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zh-CN" sz="1200" kern="0">
                          <a:effectLst/>
                          <a:latin typeface="黑体" panose="02010609060101010101" pitchFamily="49" charset="-122"/>
                          <a:ea typeface="黑体" panose="02010609060101010101" pitchFamily="49" charset="-122"/>
                        </a:rPr>
                        <a:t>　</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rowSpan="2">
                  <a:txBody>
                    <a:bodyPr/>
                    <a:lstStyle/>
                    <a:p>
                      <a:pPr algn="ctr">
                        <a:spcAft>
                          <a:spcPts val="0"/>
                        </a:spcAft>
                      </a:pPr>
                      <a:r>
                        <a:rPr lang="zh-CN" sz="1200" kern="0" dirty="0">
                          <a:effectLst/>
                          <a:latin typeface="黑体" panose="02010609060101010101" pitchFamily="49" charset="-122"/>
                          <a:ea typeface="黑体" panose="02010609060101010101" pitchFamily="49" charset="-122"/>
                        </a:rPr>
                        <a:t>教务部</a:t>
                      </a:r>
                      <a:endParaRPr lang="zh-CN" sz="1200"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zh-CN" sz="1200" kern="0">
                          <a:effectLst/>
                          <a:latin typeface="黑体" panose="02010609060101010101" pitchFamily="49" charset="-122"/>
                          <a:ea typeface="黑体" panose="02010609060101010101" pitchFamily="49" charset="-122"/>
                        </a:rPr>
                        <a:t>马老师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a:effectLst/>
                          <a:latin typeface="黑体" panose="02010609060101010101" pitchFamily="49" charset="-122"/>
                          <a:ea typeface="黑体" panose="02010609060101010101" pitchFamily="49" charset="-122"/>
                        </a:rPr>
                        <a:t>69671069</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rowSpan="2">
                  <a:txBody>
                    <a:bodyPr/>
                    <a:lstStyle/>
                    <a:p>
                      <a:pPr algn="ctr">
                        <a:spcAft>
                          <a:spcPts val="0"/>
                        </a:spcAft>
                      </a:pPr>
                      <a:r>
                        <a:rPr lang="zh-CN" sz="1200" kern="0">
                          <a:effectLst/>
                          <a:latin typeface="黑体" panose="02010609060101010101" pitchFamily="49" charset="-122"/>
                          <a:ea typeface="黑体" panose="02010609060101010101" pitchFamily="49" charset="-122"/>
                        </a:rPr>
                        <a:t>办公楼</a:t>
                      </a:r>
                      <a:r>
                        <a:rPr lang="en-US" sz="1200" kern="0">
                          <a:effectLst/>
                          <a:latin typeface="黑体" panose="02010609060101010101" pitchFamily="49" charset="-122"/>
                          <a:ea typeface="黑体" panose="02010609060101010101" pitchFamily="49" charset="-122"/>
                        </a:rPr>
                        <a:t>217</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r>
              <a:tr h="153800">
                <a:tc>
                  <a:txBody>
                    <a:bodyPr/>
                    <a:lstStyle/>
                    <a:p>
                      <a:pPr algn="ctr">
                        <a:spcAft>
                          <a:spcPts val="0"/>
                        </a:spcAft>
                      </a:pPr>
                      <a:r>
                        <a:rPr lang="zh-CN" sz="1200" kern="0">
                          <a:effectLst/>
                          <a:latin typeface="黑体" panose="02010609060101010101" pitchFamily="49" charset="-122"/>
                          <a:ea typeface="黑体" panose="02010609060101010101" pitchFamily="49" charset="-122"/>
                        </a:rPr>
                        <a:t>　</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vMerge="1">
                  <a:txBody>
                    <a:bodyPr/>
                    <a:lstStyle/>
                    <a:p>
                      <a:endParaRPr lang="zh-CN" altLang="en-US"/>
                    </a:p>
                  </a:txBody>
                  <a:tcPr/>
                </a:tc>
                <a:tc>
                  <a:txBody>
                    <a:bodyPr/>
                    <a:lstStyle/>
                    <a:p>
                      <a:pPr algn="ctr">
                        <a:spcAft>
                          <a:spcPts val="0"/>
                        </a:spcAft>
                      </a:pPr>
                      <a:r>
                        <a:rPr lang="zh-CN" sz="1200" kern="0">
                          <a:effectLst/>
                          <a:latin typeface="黑体" panose="02010609060101010101" pitchFamily="49" charset="-122"/>
                          <a:ea typeface="黑体" panose="02010609060101010101" pitchFamily="49" charset="-122"/>
                        </a:rPr>
                        <a:t>吴老师</a:t>
                      </a:r>
                      <a:endParaRPr lang="zh-CN" sz="1200" kern="10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a:txBody>
                    <a:bodyPr/>
                    <a:lstStyle/>
                    <a:p>
                      <a:pPr algn="ctr">
                        <a:spcAft>
                          <a:spcPts val="0"/>
                        </a:spcAft>
                      </a:pPr>
                      <a:r>
                        <a:rPr lang="en-US" sz="1200" kern="0" dirty="0">
                          <a:effectLst/>
                          <a:latin typeface="黑体" panose="02010609060101010101" pitchFamily="49" charset="-122"/>
                          <a:ea typeface="黑体" panose="02010609060101010101" pitchFamily="49" charset="-122"/>
                        </a:rPr>
                        <a:t>69671070</a:t>
                      </a:r>
                      <a:endParaRPr lang="zh-CN" sz="1200" kern="100" dirty="0">
                        <a:effectLst/>
                        <a:latin typeface="黑体" panose="02010609060101010101" pitchFamily="49" charset="-122"/>
                        <a:ea typeface="黑体" panose="02010609060101010101" pitchFamily="49" charset="-122"/>
                        <a:cs typeface="Arial" panose="020B0604020202020204" pitchFamily="34" charset="0"/>
                      </a:endParaRPr>
                    </a:p>
                  </a:txBody>
                  <a:tcPr marL="33491" marR="33491" marT="0" marB="0" anchor="ctr"/>
                </a:tc>
                <a:tc v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331640" y="215900"/>
            <a:ext cx="4896544" cy="908844"/>
          </a:xfrm>
          <a:prstGeom prst="rect">
            <a:avLst/>
          </a:prstGeom>
        </p:spPr>
        <p:txBody>
          <a:bodyPr/>
          <a:lstStyle/>
          <a:p>
            <a:pPr algn="l">
              <a:defRPr/>
            </a:pPr>
            <a:r>
              <a:rPr lang="zh-CN" altLang="en-US" sz="2800" b="1" dirty="0" smtClean="0">
                <a:effectLst>
                  <a:outerShdw blurRad="38100" dist="38100" dir="2700000" algn="tl">
                    <a:srgbClr val="C0C0C0"/>
                  </a:outerShdw>
                </a:effectLst>
              </a:rPr>
              <a:t>教务部特别提醒</a:t>
            </a:r>
          </a:p>
        </p:txBody>
      </p:sp>
      <p:sp>
        <p:nvSpPr>
          <p:cNvPr id="20483" name="Rectangle 3"/>
          <p:cNvSpPr>
            <a:spLocks noGrp="1" noChangeArrowheads="1"/>
          </p:cNvSpPr>
          <p:nvPr>
            <p:ph idx="1"/>
          </p:nvPr>
        </p:nvSpPr>
        <p:spPr>
          <a:xfrm>
            <a:off x="611560" y="1772816"/>
            <a:ext cx="8142287" cy="4373108"/>
          </a:xfrm>
          <a:prstGeom prst="rect">
            <a:avLst/>
          </a:prstGeom>
        </p:spPr>
        <p:txBody>
          <a:bodyPr>
            <a:normAutofit/>
          </a:bodyPr>
          <a:lstStyle/>
          <a:p>
            <a:pPr marL="609600" indent="-609600">
              <a:buFontTx/>
              <a:buNone/>
              <a:defRPr/>
            </a:pPr>
            <a:r>
              <a:rPr kumimoji="1" lang="en-US" altLang="zh-CN" b="1" dirty="0" smtClean="0">
                <a:latin typeface="+mj-lt"/>
                <a:ea typeface="华文楷体" pitchFamily="2" charset="-122"/>
              </a:rPr>
              <a:t>1</a:t>
            </a:r>
            <a:r>
              <a:rPr kumimoji="1" lang="zh-CN" altLang="en-US" b="1" dirty="0" smtClean="0">
                <a:latin typeface="+mj-lt"/>
                <a:ea typeface="华文楷体" pitchFamily="2" charset="-122"/>
              </a:rPr>
              <a:t>、</a:t>
            </a:r>
            <a:r>
              <a:rPr kumimoji="1" lang="zh-CN" altLang="en-US" b="1" dirty="0" smtClean="0">
                <a:latin typeface="华文楷体" pitchFamily="2" charset="-122"/>
                <a:ea typeface="华文楷体" pitchFamily="2" charset="-122"/>
              </a:rPr>
              <a:t>务必使用学校提供的邮箱，实在不愿使用者必须将该邮 箱关联到常用信箱，以免漏接信息；</a:t>
            </a:r>
            <a:endParaRPr kumimoji="1" lang="en-US" altLang="zh-CN" b="1" dirty="0" smtClean="0">
              <a:latin typeface="华文楷体" pitchFamily="2" charset="-122"/>
              <a:ea typeface="华文楷体" pitchFamily="2" charset="-122"/>
            </a:endParaRPr>
          </a:p>
          <a:p>
            <a:pPr marL="609600" indent="-609600">
              <a:buFontTx/>
              <a:buNone/>
              <a:defRPr/>
            </a:pPr>
            <a:endParaRPr kumimoji="1" lang="zh-CN" altLang="en-US" b="1" dirty="0" smtClean="0">
              <a:latin typeface="华文楷体" pitchFamily="2" charset="-122"/>
              <a:ea typeface="华文楷体" pitchFamily="2" charset="-122"/>
            </a:endParaRPr>
          </a:p>
          <a:p>
            <a:pPr marL="609600" indent="-609600">
              <a:buFontTx/>
              <a:buNone/>
              <a:defRPr/>
            </a:pPr>
            <a:r>
              <a:rPr kumimoji="1" lang="en-US" altLang="zh-CN" b="1" dirty="0" smtClean="0">
                <a:latin typeface="+mj-lt"/>
                <a:ea typeface="华文楷体" pitchFamily="2" charset="-122"/>
              </a:rPr>
              <a:t>2</a:t>
            </a:r>
            <a:r>
              <a:rPr kumimoji="1" lang="zh-CN" altLang="en-US" b="1" dirty="0" smtClean="0">
                <a:latin typeface="+mj-lt"/>
                <a:ea typeface="华文楷体" pitchFamily="2" charset="-122"/>
              </a:rPr>
              <a:t>、</a:t>
            </a:r>
            <a:r>
              <a:rPr kumimoji="1" lang="zh-CN" altLang="en-US" b="1" dirty="0" smtClean="0">
                <a:latin typeface="华文楷体" pitchFamily="2" charset="-122"/>
                <a:ea typeface="华文楷体" pitchFamily="2" charset="-122"/>
              </a:rPr>
              <a:t>必须参加网上课程评估，否则在一段时间（</a:t>
            </a:r>
            <a:r>
              <a:rPr kumimoji="1" lang="en-US" altLang="zh-CN" b="1" dirty="0" smtClean="0">
                <a:latin typeface="华文楷体" pitchFamily="2" charset="-122"/>
                <a:ea typeface="华文楷体" pitchFamily="2" charset="-122"/>
              </a:rPr>
              <a:t>2019 </a:t>
            </a:r>
            <a:r>
              <a:rPr kumimoji="1" lang="zh-CN" altLang="en-US" b="1" dirty="0" smtClean="0">
                <a:latin typeface="华文楷体" pitchFamily="2" charset="-122"/>
                <a:ea typeface="华文楷体" pitchFamily="2" charset="-122"/>
              </a:rPr>
              <a:t>年</a:t>
            </a:r>
            <a:r>
              <a:rPr kumimoji="1" lang="en-US" altLang="zh-CN" b="1" dirty="0" smtClean="0">
                <a:latin typeface="华文楷体" pitchFamily="2" charset="-122"/>
                <a:ea typeface="华文楷体" pitchFamily="2" charset="-122"/>
              </a:rPr>
              <a:t>1</a:t>
            </a:r>
            <a:r>
              <a:rPr kumimoji="1" lang="zh-CN" altLang="en-US" b="1" dirty="0" smtClean="0">
                <a:latin typeface="华文楷体" pitchFamily="2" charset="-122"/>
                <a:ea typeface="华文楷体" pitchFamily="2" charset="-122"/>
              </a:rPr>
              <a:t>月</a:t>
            </a:r>
            <a:r>
              <a:rPr kumimoji="1" lang="en-US" altLang="zh-CN" b="1" dirty="0" smtClean="0">
                <a:latin typeface="华文楷体" pitchFamily="2" charset="-122"/>
                <a:ea typeface="华文楷体" pitchFamily="2" charset="-122"/>
              </a:rPr>
              <a:t>1</a:t>
            </a:r>
            <a:r>
              <a:rPr kumimoji="1" lang="zh-CN" altLang="en-US" b="1" dirty="0" smtClean="0">
                <a:latin typeface="华文楷体" pitchFamily="2" charset="-122"/>
                <a:ea typeface="华文楷体" pitchFamily="2" charset="-122"/>
              </a:rPr>
              <a:t>日前）内 不能查询成绩。</a:t>
            </a:r>
            <a:endParaRPr kumimoji="1" lang="en-US" altLang="zh-CN" b="1" dirty="0" smtClean="0">
              <a:latin typeface="华文楷体" pitchFamily="2" charset="-122"/>
              <a:ea typeface="华文楷体" pitchFamily="2" charset="-122"/>
            </a:endParaRPr>
          </a:p>
          <a:p>
            <a:pPr marL="609600" indent="-609600">
              <a:buFontTx/>
              <a:buNone/>
              <a:defRPr/>
            </a:pPr>
            <a:endParaRPr kumimoji="1" lang="en-US" altLang="zh-CN" b="1" dirty="0" smtClean="0"/>
          </a:p>
          <a:p>
            <a:pPr marL="609600" indent="-609600">
              <a:buFontTx/>
              <a:buNone/>
              <a:defRPr/>
            </a:pPr>
            <a:endParaRPr kumimoji="1" lang="zh-CN" altLang="en-US" sz="2400" b="1" dirty="0" smtClean="0"/>
          </a:p>
        </p:txBody>
      </p:sp>
      <p:pic>
        <p:nvPicPr>
          <p:cNvPr id="4"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72" y="6309320"/>
            <a:ext cx="1434109"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6444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说明: http://www.ucas.ac.cn/images/b-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123728" y="1916832"/>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三、选课说明</a:t>
            </a:r>
          </a:p>
        </p:txBody>
      </p:sp>
      <p:sp>
        <p:nvSpPr>
          <p:cNvPr id="9" name="矩形 8"/>
          <p:cNvSpPr/>
          <p:nvPr/>
        </p:nvSpPr>
        <p:spPr>
          <a:xfrm>
            <a:off x="2123728" y="2492896"/>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四、选课及变更程序</a:t>
            </a:r>
          </a:p>
        </p:txBody>
      </p:sp>
      <p:sp>
        <p:nvSpPr>
          <p:cNvPr id="10" name="矩形 9"/>
          <p:cNvSpPr/>
          <p:nvPr/>
        </p:nvSpPr>
        <p:spPr>
          <a:xfrm>
            <a:off x="2123728" y="3068960"/>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五、课程评估</a:t>
            </a:r>
          </a:p>
        </p:txBody>
      </p:sp>
      <p:sp>
        <p:nvSpPr>
          <p:cNvPr id="11" name="矩形 10"/>
          <p:cNvSpPr/>
          <p:nvPr/>
        </p:nvSpPr>
        <p:spPr>
          <a:xfrm>
            <a:off x="2123728" y="3645024"/>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六、课程考核</a:t>
            </a:r>
          </a:p>
        </p:txBody>
      </p:sp>
      <p:sp>
        <p:nvSpPr>
          <p:cNvPr id="12" name="矩形 11"/>
          <p:cNvSpPr/>
          <p:nvPr/>
        </p:nvSpPr>
        <p:spPr>
          <a:xfrm>
            <a:off x="2123728" y="4221088"/>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七、跨学科课程兼修计划（</a:t>
            </a:r>
            <a:r>
              <a:rPr lang="en-US" altLang="zh-CN" b="1" dirty="0" smtClean="0">
                <a:solidFill>
                  <a:schemeClr val="tx1"/>
                </a:solidFill>
                <a:latin typeface="+mn-ea"/>
              </a:rPr>
              <a:t>Program-10</a:t>
            </a:r>
            <a:r>
              <a:rPr lang="zh-CN" altLang="en-US" b="1" dirty="0" smtClean="0">
                <a:solidFill>
                  <a:schemeClr val="tx1"/>
                </a:solidFill>
                <a:latin typeface="+mn-ea"/>
              </a:rPr>
              <a:t>） </a:t>
            </a:r>
          </a:p>
        </p:txBody>
      </p:sp>
      <p:sp>
        <p:nvSpPr>
          <p:cNvPr id="13" name="矩形 12"/>
          <p:cNvSpPr/>
          <p:nvPr/>
        </p:nvSpPr>
        <p:spPr>
          <a:xfrm>
            <a:off x="2123728" y="4797152"/>
            <a:ext cx="5616624" cy="466725"/>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八、主要时间节点</a:t>
            </a:r>
          </a:p>
        </p:txBody>
      </p:sp>
      <p:sp>
        <p:nvSpPr>
          <p:cNvPr id="14" name="矩形 13"/>
          <p:cNvSpPr/>
          <p:nvPr/>
        </p:nvSpPr>
        <p:spPr>
          <a:xfrm>
            <a:off x="2123728" y="5373216"/>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九</a:t>
            </a:r>
            <a:r>
              <a:rPr lang="zh-CN" altLang="en-US" sz="2000" b="1" dirty="0" smtClean="0">
                <a:latin typeface="+mn-ea"/>
              </a:rPr>
              <a:t>、信息发布与咨询</a:t>
            </a:r>
            <a:endParaRPr lang="zh-CN" altLang="en-US" sz="2000" b="1" dirty="0">
              <a:latin typeface="+mn-ea"/>
            </a:endParaRPr>
          </a:p>
        </p:txBody>
      </p:sp>
      <p:sp>
        <p:nvSpPr>
          <p:cNvPr id="17" name="内容占位符 6"/>
          <p:cNvSpPr txBox="1">
            <a:spLocks/>
          </p:cNvSpPr>
          <p:nvPr/>
        </p:nvSpPr>
        <p:spPr>
          <a:xfrm>
            <a:off x="2123728" y="1340768"/>
            <a:ext cx="5616624" cy="432048"/>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dirty="0" smtClean="0">
                <a:solidFill>
                  <a:schemeClr val="tx1"/>
                </a:solidFill>
                <a:latin typeface="+mn-ea"/>
              </a:rPr>
              <a:t>二、学分要求及课程简介 </a:t>
            </a:r>
          </a:p>
        </p:txBody>
      </p:sp>
      <p:sp>
        <p:nvSpPr>
          <p:cNvPr id="19" name="标题 5"/>
          <p:cNvSpPr txBox="1">
            <a:spLocks/>
          </p:cNvSpPr>
          <p:nvPr/>
        </p:nvSpPr>
        <p:spPr>
          <a:xfrm>
            <a:off x="2123728" y="692696"/>
            <a:ext cx="5616624" cy="504056"/>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a:spcBef>
                <a:spcPct val="0"/>
              </a:spcBef>
              <a:defRPr/>
            </a:pPr>
            <a:r>
              <a:rPr lang="zh-CN" altLang="en-US" b="1" smtClean="0">
                <a:solidFill>
                  <a:schemeClr val="tx1"/>
                </a:solidFill>
                <a:latin typeface="+mn-ea"/>
              </a:rPr>
              <a:t>一、基本情况 </a:t>
            </a:r>
            <a:endParaRPr lang="zh-CN" altLang="en-US" b="1" dirty="0">
              <a:solidFill>
                <a:schemeClr val="tx1"/>
              </a:solidFill>
              <a:latin typeface="+mn-ea"/>
            </a:endParaRPr>
          </a:p>
        </p:txBody>
      </p:sp>
    </p:spTree>
    <p:extLst>
      <p:ext uri="{BB962C8B-B14F-4D97-AF65-F5344CB8AC3E}">
        <p14:creationId xmlns:p14="http://schemas.microsoft.com/office/powerpoint/2010/main" val="33924405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755576" y="1412776"/>
            <a:ext cx="7848872"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r>
              <a:rPr kumimoji="1" lang="zh-CN" altLang="en-US" sz="4000" b="1" dirty="0">
                <a:solidFill>
                  <a:srgbClr val="FF66FF"/>
                </a:solidFill>
                <a:latin typeface="Times New Roman" pitchFamily="18" charset="0"/>
                <a:ea typeface="华文隶书" pitchFamily="2" charset="-122"/>
              </a:rPr>
              <a:t>  </a:t>
            </a:r>
            <a:r>
              <a:rPr kumimoji="1" lang="zh-CN" altLang="en-US" sz="4000" b="1" dirty="0" smtClean="0">
                <a:solidFill>
                  <a:srgbClr val="F62C0A"/>
                </a:solidFill>
                <a:latin typeface="Times New Roman" pitchFamily="18" charset="0"/>
                <a:ea typeface="华文隶书" pitchFamily="2" charset="-122"/>
              </a:rPr>
              <a:t>祝</a:t>
            </a:r>
            <a:r>
              <a:rPr kumimoji="1" lang="zh-CN" altLang="en-US" sz="4000" b="1" dirty="0">
                <a:solidFill>
                  <a:srgbClr val="F62C0A"/>
                </a:solidFill>
                <a:latin typeface="Times New Roman" pitchFamily="18" charset="0"/>
                <a:ea typeface="华文隶书" pitchFamily="2" charset="-122"/>
              </a:rPr>
              <a:t>各位同学选课顺利，学习进步！</a:t>
            </a:r>
            <a:endParaRPr kumimoji="1" lang="en-US" altLang="zh-CN" sz="4800" b="1" dirty="0">
              <a:solidFill>
                <a:srgbClr val="F62C0A"/>
              </a:solidFill>
              <a:latin typeface="Times New Roman" pitchFamily="18" charset="0"/>
              <a:ea typeface="隶书" pitchFamily="49" charset="-122"/>
            </a:endParaRPr>
          </a:p>
        </p:txBody>
      </p:sp>
      <p:sp>
        <p:nvSpPr>
          <p:cNvPr id="40963" name="Rectangle 6"/>
          <p:cNvSpPr>
            <a:spLocks noChangeArrowheads="1"/>
          </p:cNvSpPr>
          <p:nvPr/>
        </p:nvSpPr>
        <p:spPr bwMode="auto">
          <a:xfrm>
            <a:off x="5076056" y="3993604"/>
            <a:ext cx="20409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kumimoji="1" lang="zh-CN" altLang="en-US" sz="4800" b="1" dirty="0">
                <a:solidFill>
                  <a:srgbClr val="F62C0A"/>
                </a:solidFill>
              </a:rPr>
              <a:t>谢谢！</a:t>
            </a:r>
          </a:p>
        </p:txBody>
      </p:sp>
      <p:pic>
        <p:nvPicPr>
          <p:cNvPr id="4"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3140968"/>
            <a:ext cx="2187680" cy="2187680"/>
          </a:xfrm>
          <a:prstGeom prst="rect">
            <a:avLst/>
          </a:prstGeom>
        </p:spPr>
      </p:pic>
      <p:sp>
        <p:nvSpPr>
          <p:cNvPr id="2" name="文本框 1"/>
          <p:cNvSpPr txBox="1"/>
          <p:nvPr/>
        </p:nvSpPr>
        <p:spPr>
          <a:xfrm>
            <a:off x="1352618" y="5328648"/>
            <a:ext cx="1569660" cy="923330"/>
          </a:xfrm>
          <a:prstGeom prst="rect">
            <a:avLst/>
          </a:prstGeom>
          <a:noFill/>
        </p:spPr>
        <p:txBody>
          <a:bodyPr wrap="none" rtlCol="0">
            <a:spAutoFit/>
          </a:bodyPr>
          <a:lstStyle/>
          <a:p>
            <a:pPr algn="ctr"/>
            <a:r>
              <a:rPr lang="zh-CN" altLang="en-US" dirty="0" smtClean="0">
                <a:latin typeface="黑体" panose="02010609060101010101" pitchFamily="49" charset="-122"/>
                <a:ea typeface="黑体" panose="02010609060101010101" pitchFamily="49" charset="-122"/>
              </a:rPr>
              <a:t>扫一扫关注</a:t>
            </a:r>
            <a:endParaRPr lang="en-US" altLang="zh-CN" dirty="0" smtClean="0">
              <a:latin typeface="黑体" panose="02010609060101010101" pitchFamily="49" charset="-122"/>
              <a:ea typeface="黑体" panose="02010609060101010101" pitchFamily="49" charset="-122"/>
            </a:endParaRPr>
          </a:p>
          <a:p>
            <a:pPr algn="ctr"/>
            <a:r>
              <a:rPr lang="zh-CN" altLang="en-US" dirty="0" smtClean="0">
                <a:latin typeface="黑体" panose="02010609060101010101" pitchFamily="49" charset="-122"/>
                <a:ea typeface="黑体" panose="02010609060101010101" pitchFamily="49" charset="-122"/>
              </a:rPr>
              <a:t>国科大教务部</a:t>
            </a:r>
            <a:endParaRPr lang="en-US" altLang="zh-CN" dirty="0" smtClean="0">
              <a:latin typeface="黑体" panose="02010609060101010101" pitchFamily="49" charset="-122"/>
              <a:ea typeface="黑体" panose="02010609060101010101" pitchFamily="49" charset="-122"/>
            </a:endParaRPr>
          </a:p>
          <a:p>
            <a:pPr algn="ctr"/>
            <a:r>
              <a:rPr lang="en-US" altLang="zh-CN" dirty="0" smtClean="0">
                <a:latin typeface="黑体" panose="02010609060101010101" pitchFamily="49" charset="-122"/>
                <a:ea typeface="黑体" panose="02010609060101010101" pitchFamily="49" charset="-122"/>
              </a:rPr>
              <a:t>EDU-UCAS</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63614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47813" y="215900"/>
            <a:ext cx="7056437" cy="547688"/>
          </a:xfrm>
        </p:spPr>
        <p:txBody>
          <a:bodyPr rtlCol="0">
            <a:normAutofit/>
          </a:bodyPr>
          <a:lstStyle/>
          <a:p>
            <a:pPr algn="l" eaLnBrk="1" fontAlgn="auto" hangingPunct="1">
              <a:spcAft>
                <a:spcPts val="0"/>
              </a:spcAft>
              <a:defRPr/>
            </a:pPr>
            <a:r>
              <a:rPr lang="zh-CN" altLang="en-US" sz="2800" b="1" dirty="0" smtClean="0">
                <a:effectLst>
                  <a:outerShdw blurRad="38100" dist="38100" dir="2700000" algn="tl">
                    <a:srgbClr val="000000">
                      <a:alpha val="43137"/>
                    </a:srgbClr>
                  </a:outerShdw>
                </a:effectLst>
              </a:rPr>
              <a:t>一、学分要求：学位课与非学位课</a:t>
            </a:r>
          </a:p>
        </p:txBody>
      </p:sp>
      <p:sp>
        <p:nvSpPr>
          <p:cNvPr id="7171" name="AutoShape 4"/>
          <p:cNvSpPr>
            <a:spLocks noChangeArrowheads="1"/>
          </p:cNvSpPr>
          <p:nvPr/>
        </p:nvSpPr>
        <p:spPr bwMode="auto">
          <a:xfrm>
            <a:off x="642938" y="3071813"/>
            <a:ext cx="1763712" cy="995362"/>
          </a:xfrm>
          <a:prstGeom prst="roundRect">
            <a:avLst>
              <a:gd name="adj" fmla="val 16667"/>
            </a:avLst>
          </a:prstGeom>
          <a:solidFill>
            <a:schemeClr val="accent1"/>
          </a:solidFill>
          <a:ln w="9525">
            <a:solidFill>
              <a:schemeClr val="bg2"/>
            </a:solidFill>
            <a:round/>
            <a:headEnd/>
            <a:tailEnd/>
          </a:ln>
        </p:spPr>
        <p:txBody>
          <a:bodyPr wrap="none" anchor="ctr"/>
          <a:lstStyle/>
          <a:p>
            <a:pPr algn="ctr" fontAlgn="auto">
              <a:spcBef>
                <a:spcPts val="0"/>
              </a:spcBef>
              <a:spcAft>
                <a:spcPts val="0"/>
              </a:spcAft>
              <a:defRPr/>
            </a:pPr>
            <a:r>
              <a:rPr lang="zh-CN" altLang="en-US" sz="2400" b="1" dirty="0">
                <a:effectLst>
                  <a:outerShdw blurRad="38100" dist="38100" dir="2700000" algn="tl">
                    <a:srgbClr val="000000">
                      <a:alpha val="43137"/>
                    </a:srgbClr>
                  </a:outerShdw>
                </a:effectLst>
                <a:latin typeface="+mn-lt"/>
                <a:ea typeface="黑体" pitchFamily="2" charset="-122"/>
              </a:rPr>
              <a:t>课程</a:t>
            </a:r>
          </a:p>
        </p:txBody>
      </p:sp>
      <p:sp>
        <p:nvSpPr>
          <p:cNvPr id="7174" name="Line 7"/>
          <p:cNvSpPr>
            <a:spLocks noChangeShapeType="1"/>
          </p:cNvSpPr>
          <p:nvPr/>
        </p:nvSpPr>
        <p:spPr bwMode="auto">
          <a:xfrm flipV="1">
            <a:off x="2428875" y="2500313"/>
            <a:ext cx="481013" cy="6731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fontAlgn="auto">
              <a:spcBef>
                <a:spcPts val="0"/>
              </a:spcBef>
              <a:spcAft>
                <a:spcPts val="0"/>
              </a:spcAft>
              <a:defRPr/>
            </a:pPr>
            <a:endParaRPr lang="zh-CN" altLang="en-US">
              <a:effectLst>
                <a:outerShdw blurRad="38100" dist="38100" dir="2700000" algn="tl">
                  <a:srgbClr val="000000">
                    <a:alpha val="43137"/>
                  </a:srgbClr>
                </a:outerShdw>
              </a:effectLst>
            </a:endParaRPr>
          </a:p>
        </p:txBody>
      </p:sp>
      <p:sp>
        <p:nvSpPr>
          <p:cNvPr id="7175" name="Line 8"/>
          <p:cNvSpPr>
            <a:spLocks noChangeShapeType="1"/>
          </p:cNvSpPr>
          <p:nvPr/>
        </p:nvSpPr>
        <p:spPr bwMode="auto">
          <a:xfrm>
            <a:off x="2357438" y="3857625"/>
            <a:ext cx="533400" cy="608013"/>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fontAlgn="auto">
              <a:spcBef>
                <a:spcPts val="0"/>
              </a:spcBef>
              <a:spcAft>
                <a:spcPts val="0"/>
              </a:spcAft>
              <a:defRPr/>
            </a:pPr>
            <a:endParaRPr lang="zh-CN" altLang="en-US">
              <a:effectLst>
                <a:outerShdw blurRad="38100" dist="38100" dir="2700000" algn="tl">
                  <a:srgbClr val="000000">
                    <a:alpha val="43137"/>
                  </a:srgbClr>
                </a:outerShdw>
              </a:effectLst>
            </a:endParaRPr>
          </a:p>
        </p:txBody>
      </p:sp>
      <p:sp>
        <p:nvSpPr>
          <p:cNvPr id="7176" name="Line 9"/>
          <p:cNvSpPr>
            <a:spLocks noChangeShapeType="1"/>
          </p:cNvSpPr>
          <p:nvPr/>
        </p:nvSpPr>
        <p:spPr bwMode="auto">
          <a:xfrm flipV="1">
            <a:off x="3929063" y="2143125"/>
            <a:ext cx="1211262" cy="430213"/>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fontAlgn="auto">
              <a:spcBef>
                <a:spcPts val="0"/>
              </a:spcBef>
              <a:spcAft>
                <a:spcPts val="0"/>
              </a:spcAft>
              <a:defRPr/>
            </a:pPr>
            <a:endParaRPr lang="zh-CN" altLang="en-US">
              <a:effectLst>
                <a:outerShdw blurRad="38100" dist="38100" dir="2700000" algn="tl">
                  <a:srgbClr val="000000">
                    <a:alpha val="43137"/>
                  </a:srgbClr>
                </a:outerShdw>
              </a:effectLst>
            </a:endParaRPr>
          </a:p>
        </p:txBody>
      </p:sp>
      <p:sp>
        <p:nvSpPr>
          <p:cNvPr id="7177" name="Line 10"/>
          <p:cNvSpPr>
            <a:spLocks noChangeShapeType="1"/>
          </p:cNvSpPr>
          <p:nvPr/>
        </p:nvSpPr>
        <p:spPr bwMode="auto">
          <a:xfrm>
            <a:off x="3929063" y="2571750"/>
            <a:ext cx="1228725" cy="398463"/>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fontAlgn="auto">
              <a:spcBef>
                <a:spcPts val="0"/>
              </a:spcBef>
              <a:spcAft>
                <a:spcPts val="0"/>
              </a:spcAft>
              <a:defRPr/>
            </a:pPr>
            <a:endParaRPr lang="zh-CN" altLang="en-US">
              <a:effectLst>
                <a:outerShdw blurRad="38100" dist="38100" dir="2700000" algn="tl">
                  <a:srgbClr val="000000">
                    <a:alpha val="43137"/>
                  </a:srgbClr>
                </a:outerShdw>
              </a:effectLst>
            </a:endParaRPr>
          </a:p>
        </p:txBody>
      </p:sp>
      <p:sp>
        <p:nvSpPr>
          <p:cNvPr id="7178" name="Rectangle 11"/>
          <p:cNvSpPr>
            <a:spLocks noChangeArrowheads="1"/>
          </p:cNvSpPr>
          <p:nvPr/>
        </p:nvSpPr>
        <p:spPr bwMode="auto">
          <a:xfrm>
            <a:off x="5143500" y="1785938"/>
            <a:ext cx="2592388" cy="576262"/>
          </a:xfrm>
          <a:prstGeom prst="rect">
            <a:avLst/>
          </a:prstGeom>
          <a:solidFill>
            <a:schemeClr val="accent1"/>
          </a:solidFill>
          <a:ln w="9525">
            <a:solidFill>
              <a:schemeClr val="bg2"/>
            </a:solidFill>
            <a:miter lim="800000"/>
            <a:headEnd/>
            <a:tailEnd/>
          </a:ln>
        </p:spPr>
        <p:txBody>
          <a:bodyPr wrap="none" anchor="ctr"/>
          <a:lstStyle/>
          <a:p>
            <a:pPr fontAlgn="auto">
              <a:spcBef>
                <a:spcPts val="0"/>
              </a:spcBef>
              <a:spcAft>
                <a:spcPts val="0"/>
              </a:spcAft>
              <a:defRPr/>
            </a:pPr>
            <a:r>
              <a:rPr lang="zh-CN" altLang="en-US" sz="2000" b="1" dirty="0">
                <a:effectLst>
                  <a:outerShdw blurRad="38100" dist="38100" dir="2700000" algn="tl">
                    <a:srgbClr val="000000">
                      <a:alpha val="43137"/>
                    </a:srgbClr>
                  </a:outerShdw>
                </a:effectLst>
                <a:latin typeface="+mn-lt"/>
                <a:ea typeface="楷体_GB2312" pitchFamily="49" charset="-122"/>
              </a:rPr>
              <a:t>公共必修学位课程</a:t>
            </a:r>
          </a:p>
        </p:txBody>
      </p:sp>
      <p:sp>
        <p:nvSpPr>
          <p:cNvPr id="7179" name="Rectangle 12"/>
          <p:cNvSpPr>
            <a:spLocks noChangeArrowheads="1"/>
          </p:cNvSpPr>
          <p:nvPr/>
        </p:nvSpPr>
        <p:spPr bwMode="auto">
          <a:xfrm>
            <a:off x="5143500" y="2643188"/>
            <a:ext cx="2592388" cy="574675"/>
          </a:xfrm>
          <a:prstGeom prst="rect">
            <a:avLst/>
          </a:prstGeom>
          <a:solidFill>
            <a:schemeClr val="accent1"/>
          </a:solidFill>
          <a:ln w="9525">
            <a:solidFill>
              <a:schemeClr val="bg2"/>
            </a:solidFill>
            <a:miter lim="800000"/>
            <a:headEnd/>
            <a:tailEnd/>
          </a:ln>
        </p:spPr>
        <p:txBody>
          <a:bodyPr wrap="none" anchor="ctr"/>
          <a:lstStyle/>
          <a:p>
            <a:pPr fontAlgn="auto">
              <a:spcBef>
                <a:spcPts val="0"/>
              </a:spcBef>
              <a:spcAft>
                <a:spcPts val="0"/>
              </a:spcAft>
              <a:defRPr/>
            </a:pPr>
            <a:r>
              <a:rPr lang="zh-CN" altLang="en-US" sz="2000" b="1" dirty="0">
                <a:effectLst>
                  <a:outerShdw blurRad="38100" dist="38100" dir="2700000" algn="tl">
                    <a:srgbClr val="000000">
                      <a:alpha val="43137"/>
                    </a:srgbClr>
                  </a:outerShdw>
                </a:effectLst>
                <a:latin typeface="+mn-lt"/>
                <a:ea typeface="楷体_GB2312" pitchFamily="49" charset="-122"/>
              </a:rPr>
              <a:t>专业学位课程</a:t>
            </a:r>
          </a:p>
        </p:txBody>
      </p:sp>
      <p:sp>
        <p:nvSpPr>
          <p:cNvPr id="7182" name="Rectangle 15"/>
          <p:cNvSpPr>
            <a:spLocks noChangeArrowheads="1"/>
          </p:cNvSpPr>
          <p:nvPr/>
        </p:nvSpPr>
        <p:spPr bwMode="auto">
          <a:xfrm>
            <a:off x="5143500" y="3571875"/>
            <a:ext cx="2592388" cy="576263"/>
          </a:xfrm>
          <a:prstGeom prst="rect">
            <a:avLst/>
          </a:prstGeom>
          <a:solidFill>
            <a:srgbClr val="A6F8AE"/>
          </a:solidFill>
          <a:ln w="9525">
            <a:solidFill>
              <a:schemeClr val="bg2"/>
            </a:solidFill>
            <a:miter lim="800000"/>
            <a:headEnd/>
            <a:tailEnd/>
          </a:ln>
        </p:spPr>
        <p:txBody>
          <a:bodyPr wrap="none" anchor="ctr"/>
          <a:lstStyle/>
          <a:p>
            <a:pPr fontAlgn="auto">
              <a:spcBef>
                <a:spcPts val="0"/>
              </a:spcBef>
              <a:spcAft>
                <a:spcPts val="0"/>
              </a:spcAft>
              <a:defRPr/>
            </a:pPr>
            <a:r>
              <a:rPr lang="zh-CN" altLang="en-US" sz="2000" b="1" dirty="0">
                <a:effectLst>
                  <a:outerShdw blurRad="38100" dist="38100" dir="2700000" algn="tl">
                    <a:srgbClr val="FFFFFF"/>
                  </a:outerShdw>
                </a:effectLst>
                <a:latin typeface="+mn-lt"/>
                <a:ea typeface="楷体_GB2312" pitchFamily="49" charset="-122"/>
              </a:rPr>
              <a:t>专业选修课</a:t>
            </a:r>
          </a:p>
        </p:txBody>
      </p:sp>
      <p:sp>
        <p:nvSpPr>
          <p:cNvPr id="7183" name="Rectangle 16"/>
          <p:cNvSpPr>
            <a:spLocks noChangeArrowheads="1"/>
          </p:cNvSpPr>
          <p:nvPr/>
        </p:nvSpPr>
        <p:spPr bwMode="auto">
          <a:xfrm>
            <a:off x="5143500" y="4357688"/>
            <a:ext cx="2592388" cy="576262"/>
          </a:xfrm>
          <a:prstGeom prst="rect">
            <a:avLst/>
          </a:prstGeom>
          <a:solidFill>
            <a:srgbClr val="A6F8AE"/>
          </a:solidFill>
          <a:ln w="9525">
            <a:solidFill>
              <a:schemeClr val="bg2"/>
            </a:solidFill>
            <a:miter lim="800000"/>
            <a:headEnd/>
            <a:tailEnd/>
          </a:ln>
        </p:spPr>
        <p:txBody>
          <a:bodyPr wrap="none" anchor="ctr"/>
          <a:lstStyle/>
          <a:p>
            <a:pPr fontAlgn="auto">
              <a:spcBef>
                <a:spcPts val="0"/>
              </a:spcBef>
              <a:spcAft>
                <a:spcPts val="0"/>
              </a:spcAft>
              <a:defRPr/>
            </a:pPr>
            <a:r>
              <a:rPr lang="zh-CN" altLang="en-US" sz="2000" b="1" dirty="0">
                <a:effectLst>
                  <a:outerShdw blurRad="38100" dist="38100" dir="2700000" algn="tl">
                    <a:srgbClr val="FFFFFF"/>
                  </a:outerShdw>
                </a:effectLst>
                <a:latin typeface="+mn-lt"/>
                <a:ea typeface="楷体_GB2312" pitchFamily="49" charset="-122"/>
              </a:rPr>
              <a:t>公共选修课</a:t>
            </a:r>
          </a:p>
        </p:txBody>
      </p:sp>
      <p:sp>
        <p:nvSpPr>
          <p:cNvPr id="9242" name="Line 26"/>
          <p:cNvSpPr>
            <a:spLocks noChangeShapeType="1"/>
          </p:cNvSpPr>
          <p:nvPr/>
        </p:nvSpPr>
        <p:spPr bwMode="auto">
          <a:xfrm>
            <a:off x="4103688" y="4257675"/>
            <a:ext cx="0" cy="0"/>
          </a:xfrm>
          <a:prstGeom prst="line">
            <a:avLst/>
          </a:prstGeom>
          <a:noFill/>
          <a:ln w="19050" cmpd="thinThick">
            <a:solidFill>
              <a:schemeClr val="accent1"/>
            </a:solidFill>
            <a:round/>
            <a:headEnd/>
            <a:tailEnd/>
          </a:ln>
          <a:effectLst>
            <a:outerShdw dist="35921" dir="2700000" algn="ctr" rotWithShape="0">
              <a:schemeClr val="bg2"/>
            </a:outerShdw>
          </a:effectLst>
        </p:spPr>
        <p:txBody>
          <a:bodyPr wrap="none" lIns="0" tIns="0" rIns="0" bIns="0">
            <a:spAutoFit/>
          </a:bodyPr>
          <a:lstStyle/>
          <a:p>
            <a:pPr fontAlgn="auto">
              <a:spcBef>
                <a:spcPts val="0"/>
              </a:spcBef>
              <a:spcAft>
                <a:spcPts val="0"/>
              </a:spcAft>
              <a:defRPr/>
            </a:pPr>
            <a:endParaRPr lang="zh-CN" altLang="en-US">
              <a:latin typeface="+mn-lt"/>
              <a:ea typeface="+mn-ea"/>
            </a:endParaRPr>
          </a:p>
        </p:txBody>
      </p:sp>
      <p:sp>
        <p:nvSpPr>
          <p:cNvPr id="9244" name="Line 28"/>
          <p:cNvSpPr>
            <a:spLocks noChangeShapeType="1"/>
          </p:cNvSpPr>
          <p:nvPr/>
        </p:nvSpPr>
        <p:spPr bwMode="auto">
          <a:xfrm>
            <a:off x="4103688" y="4257675"/>
            <a:ext cx="0" cy="0"/>
          </a:xfrm>
          <a:prstGeom prst="line">
            <a:avLst/>
          </a:prstGeom>
          <a:noFill/>
          <a:ln w="19050" cmpd="thinThick">
            <a:solidFill>
              <a:schemeClr val="accent1"/>
            </a:solidFill>
            <a:round/>
            <a:headEnd/>
            <a:tailEnd/>
          </a:ln>
          <a:effectLst>
            <a:outerShdw dist="35921" dir="2700000" algn="ctr" rotWithShape="0">
              <a:schemeClr val="bg2"/>
            </a:outerShdw>
          </a:effectLst>
        </p:spPr>
        <p:txBody>
          <a:bodyPr wrap="none" lIns="0" tIns="0" rIns="0" bIns="0">
            <a:spAutoFit/>
          </a:bodyPr>
          <a:lstStyle/>
          <a:p>
            <a:pPr fontAlgn="auto">
              <a:spcBef>
                <a:spcPts val="0"/>
              </a:spcBef>
              <a:spcAft>
                <a:spcPts val="0"/>
              </a:spcAft>
              <a:defRPr/>
            </a:pPr>
            <a:endParaRPr lang="zh-CN" altLang="en-US">
              <a:latin typeface="+mn-lt"/>
              <a:ea typeface="+mn-ea"/>
            </a:endParaRPr>
          </a:p>
        </p:txBody>
      </p:sp>
      <p:sp>
        <p:nvSpPr>
          <p:cNvPr id="5134" name="Line 33"/>
          <p:cNvSpPr>
            <a:spLocks noChangeShapeType="1"/>
          </p:cNvSpPr>
          <p:nvPr/>
        </p:nvSpPr>
        <p:spPr bwMode="auto">
          <a:xfrm flipV="1">
            <a:off x="4067175" y="4076700"/>
            <a:ext cx="612775" cy="215900"/>
          </a:xfrm>
          <a:prstGeom prst="line">
            <a:avLst/>
          </a:prstGeom>
          <a:noFill/>
          <a:ln w="9525">
            <a:solidFill>
              <a:schemeClr val="bg2"/>
            </a:solidFill>
            <a:round/>
            <a:headEnd/>
            <a:tailEnd/>
          </a:ln>
        </p:spPr>
        <p:txBody>
          <a:bodyPr/>
          <a:lstStyle/>
          <a:p>
            <a:endParaRPr lang="zh-CN" altLang="en-US"/>
          </a:p>
        </p:txBody>
      </p:sp>
      <p:sp>
        <p:nvSpPr>
          <p:cNvPr id="5135" name="Line 34"/>
          <p:cNvSpPr>
            <a:spLocks noChangeShapeType="1"/>
          </p:cNvSpPr>
          <p:nvPr/>
        </p:nvSpPr>
        <p:spPr bwMode="auto">
          <a:xfrm>
            <a:off x="4067175" y="4797425"/>
            <a:ext cx="612775" cy="287338"/>
          </a:xfrm>
          <a:prstGeom prst="line">
            <a:avLst/>
          </a:prstGeom>
          <a:noFill/>
          <a:ln w="9525">
            <a:solidFill>
              <a:schemeClr val="bg2"/>
            </a:solidFill>
            <a:round/>
            <a:headEnd/>
            <a:tailEnd/>
          </a:ln>
        </p:spPr>
        <p:txBody>
          <a:bodyPr/>
          <a:lstStyle/>
          <a:p>
            <a:endParaRPr lang="zh-CN" altLang="en-US"/>
          </a:p>
        </p:txBody>
      </p:sp>
      <p:pic>
        <p:nvPicPr>
          <p:cNvPr id="5136" name="Picture 2" descr="1--科学院徽章"/>
          <p:cNvPicPr>
            <a:picLocks noChangeAspect="1" noChangeArrowheads="1"/>
          </p:cNvPicPr>
          <p:nvPr/>
        </p:nvPicPr>
        <p:blipFill>
          <a:blip r:embed="rId2" cstate="print"/>
          <a:srcRect/>
          <a:stretch>
            <a:fillRect/>
          </a:stretch>
        </p:blipFill>
        <p:spPr bwMode="auto">
          <a:xfrm>
            <a:off x="0" y="4763"/>
            <a:ext cx="1187450" cy="1025525"/>
          </a:xfrm>
          <a:prstGeom prst="rect">
            <a:avLst/>
          </a:prstGeom>
          <a:noFill/>
          <a:ln w="9525">
            <a:noFill/>
            <a:miter lim="800000"/>
            <a:headEnd/>
            <a:tailEnd/>
          </a:ln>
        </p:spPr>
      </p:pic>
      <p:pic>
        <p:nvPicPr>
          <p:cNvPr id="5137" name="图片 1" descr="说明: http://www.ucas.ac.cn/images/b-logo.gif"/>
          <p:cNvPicPr>
            <a:picLocks noChangeAspect="1" noChangeArrowheads="1"/>
          </p:cNvPicPr>
          <p:nvPr/>
        </p:nvPicPr>
        <p:blipFill>
          <a:blip r:embed="rId3" cstate="print"/>
          <a:srcRect/>
          <a:stretch>
            <a:fillRect/>
          </a:stretch>
        </p:blipFill>
        <p:spPr bwMode="auto">
          <a:xfrm>
            <a:off x="7851775" y="6308725"/>
            <a:ext cx="1296988" cy="549275"/>
          </a:xfrm>
          <a:prstGeom prst="rect">
            <a:avLst/>
          </a:prstGeom>
          <a:noFill/>
          <a:ln w="9525">
            <a:noFill/>
            <a:miter lim="800000"/>
            <a:headEnd/>
            <a:tailEnd/>
          </a:ln>
        </p:spPr>
      </p:pic>
      <p:sp>
        <p:nvSpPr>
          <p:cNvPr id="2" name="圆角矩形 1"/>
          <p:cNvSpPr/>
          <p:nvPr/>
        </p:nvSpPr>
        <p:spPr>
          <a:xfrm>
            <a:off x="3000375" y="2143125"/>
            <a:ext cx="968375" cy="9144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zh-CN" altLang="en-US" dirty="0"/>
              <a:t>学位</a:t>
            </a:r>
            <a:endParaRPr lang="en-US" altLang="zh-CN" dirty="0"/>
          </a:p>
          <a:p>
            <a:pPr algn="ctr" fontAlgn="auto">
              <a:spcBef>
                <a:spcPts val="0"/>
              </a:spcBef>
              <a:spcAft>
                <a:spcPts val="0"/>
              </a:spcAft>
              <a:defRPr/>
            </a:pPr>
            <a:r>
              <a:rPr lang="zh-CN" altLang="en-US" dirty="0"/>
              <a:t>课程</a:t>
            </a:r>
          </a:p>
        </p:txBody>
      </p:sp>
      <p:sp>
        <p:nvSpPr>
          <p:cNvPr id="3" name="圆角矩形 2"/>
          <p:cNvSpPr/>
          <p:nvPr/>
        </p:nvSpPr>
        <p:spPr>
          <a:xfrm>
            <a:off x="3000375" y="4000500"/>
            <a:ext cx="1008063" cy="9144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zh-CN" altLang="en-US" dirty="0"/>
              <a:t>非学位课程</a:t>
            </a:r>
          </a:p>
        </p:txBody>
      </p:sp>
      <p:cxnSp>
        <p:nvCxnSpPr>
          <p:cNvPr id="5" name="直接连接符 4"/>
          <p:cNvCxnSpPr/>
          <p:nvPr/>
        </p:nvCxnSpPr>
        <p:spPr>
          <a:xfrm flipV="1">
            <a:off x="4000500" y="3857625"/>
            <a:ext cx="1116013" cy="377825"/>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4000500" y="4714875"/>
            <a:ext cx="1085850" cy="558800"/>
          </a:xfrm>
          <a:prstGeom prst="line">
            <a:avLst/>
          </a:prstGeom>
        </p:spPr>
        <p:style>
          <a:lnRef idx="1">
            <a:schemeClr val="dk1"/>
          </a:lnRef>
          <a:fillRef idx="0">
            <a:schemeClr val="dk1"/>
          </a:fillRef>
          <a:effectRef idx="0">
            <a:schemeClr val="dk1"/>
          </a:effectRef>
          <a:fontRef idx="minor">
            <a:schemeClr val="tx1"/>
          </a:fontRef>
        </p:style>
      </p:cxnSp>
      <p:sp>
        <p:nvSpPr>
          <p:cNvPr id="22" name="Rectangle 16"/>
          <p:cNvSpPr>
            <a:spLocks noChangeArrowheads="1"/>
          </p:cNvSpPr>
          <p:nvPr/>
        </p:nvSpPr>
        <p:spPr bwMode="auto">
          <a:xfrm>
            <a:off x="5143500" y="5072063"/>
            <a:ext cx="2592388" cy="857250"/>
          </a:xfrm>
          <a:prstGeom prst="rect">
            <a:avLst/>
          </a:prstGeom>
          <a:solidFill>
            <a:srgbClr val="A6F8AE"/>
          </a:solidFill>
          <a:ln w="9525">
            <a:solidFill>
              <a:schemeClr val="bg2"/>
            </a:solidFill>
            <a:miter lim="800000"/>
            <a:headEnd/>
            <a:tailEnd/>
          </a:ln>
        </p:spPr>
        <p:txBody>
          <a:bodyPr wrap="none" anchor="ctr"/>
          <a:lstStyle/>
          <a:p>
            <a:pPr fontAlgn="auto">
              <a:spcBef>
                <a:spcPts val="0"/>
              </a:spcBef>
              <a:spcAft>
                <a:spcPts val="0"/>
              </a:spcAft>
              <a:defRPr/>
            </a:pPr>
            <a:r>
              <a:rPr lang="zh-CN" altLang="en-US" sz="2000" b="1" dirty="0">
                <a:effectLst>
                  <a:outerShdw blurRad="38100" dist="38100" dir="2700000" algn="tl">
                    <a:srgbClr val="FFFFFF"/>
                  </a:outerShdw>
                </a:effectLst>
                <a:latin typeface="+mn-lt"/>
                <a:ea typeface="楷体_GB2312" pitchFamily="49" charset="-122"/>
              </a:rPr>
              <a:t>公共必修非学位课</a:t>
            </a:r>
            <a:endParaRPr lang="en-US" altLang="zh-CN" sz="2000" b="1" dirty="0">
              <a:effectLst>
                <a:outerShdw blurRad="38100" dist="38100" dir="2700000" algn="tl">
                  <a:srgbClr val="FFFFFF"/>
                </a:outerShdw>
              </a:effectLst>
              <a:latin typeface="+mn-lt"/>
              <a:ea typeface="楷体_GB2312" pitchFamily="49" charset="-122"/>
            </a:endParaRPr>
          </a:p>
          <a:p>
            <a:pPr fontAlgn="auto">
              <a:spcBef>
                <a:spcPts val="0"/>
              </a:spcBef>
              <a:spcAft>
                <a:spcPts val="0"/>
              </a:spcAft>
              <a:defRPr/>
            </a:pPr>
            <a:r>
              <a:rPr lang="zh-CN" altLang="en-US" sz="1200" b="1" dirty="0">
                <a:effectLst>
                  <a:outerShdw blurRad="38100" dist="38100" dir="2700000" algn="tl">
                    <a:srgbClr val="FFFFFF"/>
                  </a:outerShdw>
                </a:effectLst>
                <a:latin typeface="+mn-lt"/>
                <a:ea typeface="楷体_GB2312" pitchFamily="49" charset="-122"/>
              </a:rPr>
              <a:t>（专硕必修课：</a:t>
            </a:r>
            <a:r>
              <a:rPr lang="en-US" altLang="zh-CN" sz="1200" b="1" dirty="0">
                <a:effectLst>
                  <a:outerShdw blurRad="38100" dist="38100" dir="2700000" algn="tl">
                    <a:srgbClr val="FFFFFF"/>
                  </a:outerShdw>
                </a:effectLst>
                <a:latin typeface="+mn-lt"/>
                <a:ea typeface="楷体_GB2312" pitchFamily="49" charset="-122"/>
              </a:rPr>
              <a:t>《</a:t>
            </a:r>
            <a:r>
              <a:rPr lang="zh-CN" altLang="en-US" sz="1200" b="1" dirty="0">
                <a:effectLst>
                  <a:outerShdw blurRad="38100" dist="38100" dir="2700000" algn="tl">
                    <a:srgbClr val="FFFFFF"/>
                  </a:outerShdw>
                </a:effectLst>
                <a:latin typeface="+mn-lt"/>
                <a:ea typeface="楷体_GB2312" pitchFamily="49" charset="-122"/>
              </a:rPr>
              <a:t>知识产权</a:t>
            </a:r>
            <a:r>
              <a:rPr lang="en-US" altLang="zh-CN" sz="1200" b="1" dirty="0">
                <a:effectLst>
                  <a:outerShdw blurRad="38100" dist="38100" dir="2700000" algn="tl">
                    <a:srgbClr val="FFFFFF"/>
                  </a:outerShdw>
                </a:effectLst>
                <a:latin typeface="+mn-lt"/>
                <a:ea typeface="楷体_GB2312" pitchFamily="49" charset="-122"/>
              </a:rPr>
              <a:t>》、</a:t>
            </a:r>
          </a:p>
          <a:p>
            <a:pPr fontAlgn="auto">
              <a:spcBef>
                <a:spcPts val="0"/>
              </a:spcBef>
              <a:spcAft>
                <a:spcPts val="0"/>
              </a:spcAft>
              <a:defRPr/>
            </a:pPr>
            <a:r>
              <a:rPr lang="en-US" altLang="zh-CN" sz="1200" b="1" dirty="0">
                <a:effectLst>
                  <a:outerShdw blurRad="38100" dist="38100" dir="2700000" algn="tl">
                    <a:srgbClr val="FFFFFF"/>
                  </a:outerShdw>
                </a:effectLst>
                <a:latin typeface="+mn-lt"/>
                <a:ea typeface="楷体_GB2312" pitchFamily="49" charset="-122"/>
              </a:rPr>
              <a:t>《</a:t>
            </a:r>
            <a:r>
              <a:rPr lang="zh-CN" altLang="en-US" sz="1200" b="1" dirty="0">
                <a:effectLst>
                  <a:outerShdw blurRad="38100" dist="38100" dir="2700000" algn="tl">
                    <a:srgbClr val="FFFFFF"/>
                  </a:outerShdw>
                </a:effectLst>
                <a:latin typeface="+mn-lt"/>
                <a:ea typeface="楷体_GB2312" pitchFamily="49" charset="-122"/>
              </a:rPr>
              <a:t>信息检索</a:t>
            </a:r>
            <a:r>
              <a:rPr lang="en-US" altLang="zh-CN" sz="1200" b="1" dirty="0">
                <a:effectLst>
                  <a:outerShdw blurRad="38100" dist="38100" dir="2700000" algn="tl">
                    <a:srgbClr val="FFFFFF"/>
                  </a:outerShdw>
                </a:effectLst>
                <a:latin typeface="+mn-lt"/>
                <a:ea typeface="楷体_GB2312" pitchFamily="49" charset="-122"/>
              </a:rPr>
              <a:t>》、《</a:t>
            </a:r>
            <a:r>
              <a:rPr lang="zh-CN" altLang="en-US" sz="1200" b="1" dirty="0">
                <a:effectLst>
                  <a:outerShdw blurRad="38100" dist="38100" dir="2700000" algn="tl">
                    <a:srgbClr val="FFFFFF"/>
                  </a:outerShdw>
                </a:effectLst>
                <a:latin typeface="+mn-lt"/>
                <a:ea typeface="楷体_GB2312" pitchFamily="49" charset="-122"/>
              </a:rPr>
              <a:t>专业英语</a:t>
            </a:r>
            <a:r>
              <a:rPr lang="en-US" altLang="zh-CN" sz="1200" b="1" dirty="0">
                <a:effectLst>
                  <a:outerShdw blurRad="38100" dist="38100" dir="2700000" algn="tl">
                    <a:srgbClr val="FFFFFF"/>
                  </a:outerShdw>
                </a:effectLst>
                <a:latin typeface="+mn-lt"/>
                <a:ea typeface="楷体_GB2312" pitchFamily="49" charset="-122"/>
              </a:rPr>
              <a:t>》</a:t>
            </a:r>
            <a:r>
              <a:rPr lang="zh-CN" altLang="en-US" sz="1200" b="1" dirty="0">
                <a:effectLst>
                  <a:outerShdw blurRad="38100" dist="38100" dir="2700000" algn="tl">
                    <a:srgbClr val="FFFFFF"/>
                  </a:outerShdw>
                </a:effectLst>
                <a:latin typeface="+mn-lt"/>
                <a:ea typeface="楷体_GB2312" pitchFamily="49" charset="-12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说明: http://www.ucas.ac.cn/images/b-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123728" y="1916832"/>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a:solidFill>
                  <a:srgbClr val="000000"/>
                </a:solidFill>
                <a:effectLst>
                  <a:outerShdw blurRad="38100" dist="38100" dir="2700000" algn="tl">
                    <a:srgbClr val="FFFFFF"/>
                  </a:outerShdw>
                </a:effectLst>
              </a:rPr>
              <a:t>三</a:t>
            </a:r>
            <a:r>
              <a:rPr lang="zh-CN" altLang="en-US" sz="2000" b="1" dirty="0" smtClean="0">
                <a:solidFill>
                  <a:srgbClr val="000000"/>
                </a:solidFill>
                <a:effectLst>
                  <a:outerShdw blurRad="38100" dist="38100" dir="2700000" algn="tl">
                    <a:srgbClr val="FFFFFF"/>
                  </a:outerShdw>
                </a:effectLst>
              </a:rPr>
              <a:t>、选课说明</a:t>
            </a:r>
            <a:endParaRPr lang="zh-CN" altLang="en-US" b="1" dirty="0">
              <a:solidFill>
                <a:srgbClr val="000000"/>
              </a:solidFill>
              <a:effectLst>
                <a:outerShdw blurRad="38100" dist="38100" dir="2700000" algn="tl">
                  <a:srgbClr val="FFFFFF"/>
                </a:outerShdw>
              </a:effectLst>
            </a:endParaRPr>
          </a:p>
        </p:txBody>
      </p:sp>
      <p:sp>
        <p:nvSpPr>
          <p:cNvPr id="9" name="矩形 8"/>
          <p:cNvSpPr/>
          <p:nvPr/>
        </p:nvSpPr>
        <p:spPr>
          <a:xfrm>
            <a:off x="2123728" y="2492896"/>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smtClean="0">
                <a:solidFill>
                  <a:srgbClr val="000000"/>
                </a:solidFill>
                <a:effectLst>
                  <a:outerShdw blurRad="38100" dist="38100" dir="2700000" algn="tl">
                    <a:srgbClr val="FFFFFF"/>
                  </a:outerShdw>
                </a:effectLst>
              </a:rPr>
              <a:t>四、选课及变更程序</a:t>
            </a:r>
            <a:endParaRPr lang="zh-CN" altLang="en-US" b="1" dirty="0">
              <a:solidFill>
                <a:srgbClr val="000000"/>
              </a:solidFill>
              <a:effectLst>
                <a:outerShdw blurRad="38100" dist="38100" dir="2700000" algn="tl">
                  <a:srgbClr val="FFFFFF"/>
                </a:outerShdw>
              </a:effectLst>
            </a:endParaRPr>
          </a:p>
        </p:txBody>
      </p:sp>
      <p:sp>
        <p:nvSpPr>
          <p:cNvPr id="10" name="矩形 9"/>
          <p:cNvSpPr/>
          <p:nvPr/>
        </p:nvSpPr>
        <p:spPr>
          <a:xfrm>
            <a:off x="2123728" y="3068960"/>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smtClean="0">
                <a:solidFill>
                  <a:srgbClr val="000000"/>
                </a:solidFill>
                <a:effectLst>
                  <a:outerShdw blurRad="38100" dist="38100" dir="2700000" algn="tl">
                    <a:srgbClr val="FFFFFF"/>
                  </a:outerShdw>
                </a:effectLst>
              </a:rPr>
              <a:t>五、课程评估</a:t>
            </a:r>
            <a:endParaRPr lang="zh-CN" altLang="en-US" b="1" dirty="0">
              <a:solidFill>
                <a:srgbClr val="000000"/>
              </a:solidFill>
              <a:effectLst>
                <a:outerShdw blurRad="38100" dist="38100" dir="2700000" algn="tl">
                  <a:srgbClr val="FFFFFF"/>
                </a:outerShdw>
              </a:effectLst>
            </a:endParaRPr>
          </a:p>
        </p:txBody>
      </p:sp>
      <p:sp>
        <p:nvSpPr>
          <p:cNvPr id="11" name="矩形 10"/>
          <p:cNvSpPr/>
          <p:nvPr/>
        </p:nvSpPr>
        <p:spPr>
          <a:xfrm>
            <a:off x="2123728" y="3645024"/>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lgn="l">
              <a:defRPr/>
            </a:pPr>
            <a:r>
              <a:rPr lang="zh-CN" altLang="en-US" sz="2000" b="1" dirty="0">
                <a:solidFill>
                  <a:srgbClr val="000000"/>
                </a:solidFill>
                <a:effectLst>
                  <a:outerShdw blurRad="38100" dist="38100" dir="2700000" algn="tl">
                    <a:srgbClr val="FFFFFF"/>
                  </a:outerShdw>
                </a:effectLst>
              </a:rPr>
              <a:t>六</a:t>
            </a:r>
            <a:r>
              <a:rPr lang="zh-CN" altLang="en-US" sz="2000" b="1" dirty="0" smtClean="0">
                <a:solidFill>
                  <a:srgbClr val="000000"/>
                </a:solidFill>
                <a:effectLst>
                  <a:outerShdw blurRad="38100" dist="38100" dir="2700000" algn="tl">
                    <a:srgbClr val="FFFFFF"/>
                  </a:outerShdw>
                </a:effectLst>
              </a:rPr>
              <a:t>、课程考核</a:t>
            </a:r>
            <a:endParaRPr lang="zh-CN" altLang="en-US" b="1" dirty="0">
              <a:solidFill>
                <a:srgbClr val="000000"/>
              </a:solidFill>
              <a:effectLst>
                <a:outerShdw blurRad="38100" dist="38100" dir="2700000" algn="tl">
                  <a:srgbClr val="FFFFFF"/>
                </a:outerShdw>
              </a:effectLst>
            </a:endParaRPr>
          </a:p>
        </p:txBody>
      </p:sp>
      <p:sp>
        <p:nvSpPr>
          <p:cNvPr id="12" name="矩形 11"/>
          <p:cNvSpPr/>
          <p:nvPr/>
        </p:nvSpPr>
        <p:spPr>
          <a:xfrm>
            <a:off x="2123728" y="4221088"/>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七、跨学科课程兼修计划（</a:t>
            </a:r>
            <a:r>
              <a:rPr lang="en-US" altLang="zh-CN" sz="2000" b="1" dirty="0">
                <a:latin typeface="+mn-ea"/>
              </a:rPr>
              <a:t>Program-10</a:t>
            </a:r>
            <a:r>
              <a:rPr lang="zh-CN" altLang="en-US" sz="2000" b="1" dirty="0">
                <a:latin typeface="+mn-ea"/>
              </a:rPr>
              <a:t>） </a:t>
            </a:r>
          </a:p>
        </p:txBody>
      </p:sp>
      <p:sp>
        <p:nvSpPr>
          <p:cNvPr id="13" name="矩形 12"/>
          <p:cNvSpPr/>
          <p:nvPr/>
        </p:nvSpPr>
        <p:spPr>
          <a:xfrm>
            <a:off x="2123728" y="4797152"/>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smtClean="0">
                <a:latin typeface="+mn-ea"/>
              </a:rPr>
              <a:t>八、主要时间节点</a:t>
            </a:r>
            <a:endParaRPr lang="zh-CN" altLang="en-US" sz="2000" b="1" dirty="0">
              <a:latin typeface="+mn-ea"/>
            </a:endParaRPr>
          </a:p>
        </p:txBody>
      </p:sp>
      <p:sp>
        <p:nvSpPr>
          <p:cNvPr id="14" name="矩形 13"/>
          <p:cNvSpPr/>
          <p:nvPr/>
        </p:nvSpPr>
        <p:spPr>
          <a:xfrm>
            <a:off x="2123728" y="5373216"/>
            <a:ext cx="5616624" cy="466725"/>
          </a:xfrm>
          <a:prstGeom prst="rect">
            <a:avLst/>
          </a:prstGeom>
          <a:solidFill>
            <a:schemeClr val="tx2">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none" lIns="504000" anchor="ctr"/>
          <a:lstStyle/>
          <a:p>
            <a:pPr>
              <a:defRPr/>
            </a:pPr>
            <a:r>
              <a:rPr lang="zh-CN" altLang="en-US" sz="2000" b="1" dirty="0">
                <a:latin typeface="+mn-ea"/>
              </a:rPr>
              <a:t>九</a:t>
            </a:r>
            <a:r>
              <a:rPr lang="zh-CN" altLang="en-US" sz="2000" b="1" dirty="0" smtClean="0">
                <a:latin typeface="+mn-ea"/>
              </a:rPr>
              <a:t>、信息发布与咨询</a:t>
            </a:r>
            <a:endParaRPr lang="zh-CN" altLang="en-US" sz="2000" b="1" dirty="0">
              <a:latin typeface="+mn-ea"/>
            </a:endParaRPr>
          </a:p>
        </p:txBody>
      </p:sp>
      <p:sp>
        <p:nvSpPr>
          <p:cNvPr id="15" name="五边形 14"/>
          <p:cNvSpPr/>
          <p:nvPr/>
        </p:nvSpPr>
        <p:spPr bwMode="auto">
          <a:xfrm>
            <a:off x="1187624" y="1340768"/>
            <a:ext cx="839788" cy="401637"/>
          </a:xfrm>
          <a:prstGeom prst="homePlate">
            <a:avLst>
              <a:gd name="adj" fmla="val 110078"/>
            </a:avLst>
          </a:prstGeom>
          <a:solidFill>
            <a:schemeClr val="tx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l">
              <a:defRPr/>
            </a:pPr>
            <a:endParaRPr lang="zh-CN" altLang="en-US">
              <a:solidFill>
                <a:schemeClr val="tx1"/>
              </a:solidFill>
            </a:endParaRPr>
          </a:p>
        </p:txBody>
      </p:sp>
      <p:sp>
        <p:nvSpPr>
          <p:cNvPr id="17" name="内容占位符 6"/>
          <p:cNvSpPr txBox="1">
            <a:spLocks/>
          </p:cNvSpPr>
          <p:nvPr/>
        </p:nvSpPr>
        <p:spPr>
          <a:xfrm>
            <a:off x="2123728" y="1340768"/>
            <a:ext cx="5616624" cy="432048"/>
          </a:xfrm>
          <a:prstGeom prst="rect">
            <a:avLst/>
          </a:prstGeom>
          <a:solidFill>
            <a:schemeClr val="tx2">
              <a:lumMod val="60000"/>
              <a:lumOff val="40000"/>
            </a:schemeClr>
          </a:solidFill>
          <a:ln w="38100" cap="flat" cmpd="sng" algn="ctr">
            <a:solidFill>
              <a:schemeClr val="bg1"/>
            </a:solidFill>
            <a:prstDash val="solid"/>
          </a:ln>
        </p:spPr>
        <p:style>
          <a:lnRef idx="1">
            <a:schemeClr val="accent6"/>
          </a:lnRef>
          <a:fillRef idx="2">
            <a:schemeClr val="accent6"/>
          </a:fillRef>
          <a:effectRef idx="1">
            <a:schemeClr val="accent6"/>
          </a:effectRef>
          <a:fontRef idx="minor">
            <a:schemeClr val="dk1"/>
          </a:fontRef>
        </p:style>
        <p:txBody>
          <a:bodyPr vert="horz" wrap="none" lIns="504000" tIns="45720" rIns="91440" bIns="45720" rtlCol="0" anchor="ctr">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800" b="1" i="0" u="none" strike="noStrike" kern="1200" cap="none" spc="0" normalizeH="0" baseline="0" noProof="0" smtClean="0">
                <a:ln>
                  <a:noFill/>
                </a:ln>
                <a:solidFill>
                  <a:schemeClr val="bg1"/>
                </a:solidFill>
                <a:effectLst>
                  <a:outerShdw blurRad="38100" dist="38100" dir="2700000" algn="tl">
                    <a:srgbClr val="FFFFFF"/>
                  </a:outerShdw>
                </a:effectLst>
                <a:uLnTx/>
                <a:uFillTx/>
                <a:latin typeface="+mn-ea"/>
                <a:ea typeface="+mn-ea"/>
                <a:cs typeface="+mn-cs"/>
              </a:rPr>
              <a:t>二、学分要求及课程简介 </a:t>
            </a:r>
            <a:endParaRPr kumimoji="0" lang="zh-CN" altLang="en-US" sz="1800" b="1" i="0" u="none" strike="noStrike" kern="1200" cap="none" spc="0" normalizeH="0" baseline="0" noProof="0" dirty="0">
              <a:ln>
                <a:noFill/>
              </a:ln>
              <a:solidFill>
                <a:schemeClr val="bg1"/>
              </a:solidFill>
              <a:effectLst>
                <a:outerShdw blurRad="38100" dist="38100" dir="2700000" algn="tl">
                  <a:srgbClr val="FFFFFF"/>
                </a:outerShdw>
              </a:effectLst>
              <a:uLnTx/>
              <a:uFillTx/>
              <a:latin typeface="+mn-ea"/>
              <a:ea typeface="+mn-ea"/>
              <a:cs typeface="+mn-cs"/>
            </a:endParaRPr>
          </a:p>
        </p:txBody>
      </p:sp>
      <p:sp>
        <p:nvSpPr>
          <p:cNvPr id="19" name="标题 5"/>
          <p:cNvSpPr txBox="1">
            <a:spLocks/>
          </p:cNvSpPr>
          <p:nvPr/>
        </p:nvSpPr>
        <p:spPr>
          <a:xfrm>
            <a:off x="2123728" y="692696"/>
            <a:ext cx="5616624" cy="504056"/>
          </a:xfrm>
          <a:prstGeom prst="rect">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vert="horz" wrap="none" lIns="50400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1800" b="1" i="0" u="none" strike="noStrike" kern="1200" cap="none" spc="0" normalizeH="0" baseline="0" noProof="0" smtClean="0">
                <a:ln>
                  <a:noFill/>
                </a:ln>
                <a:solidFill>
                  <a:schemeClr val="tx1"/>
                </a:solidFill>
                <a:effectLst/>
                <a:uLnTx/>
                <a:uFillTx/>
                <a:latin typeface="+mn-ea"/>
                <a:ea typeface="+mn-ea"/>
                <a:cs typeface="+mn-cs"/>
              </a:rPr>
              <a:t>一、基本情况 </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endParaRPr>
          </a:p>
        </p:txBody>
      </p:sp>
    </p:spTree>
    <p:extLst>
      <p:ext uri="{BB962C8B-B14F-4D97-AF65-F5344CB8AC3E}">
        <p14:creationId xmlns:p14="http://schemas.microsoft.com/office/powerpoint/2010/main" val="33924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15616" y="215900"/>
            <a:ext cx="7571184" cy="547688"/>
          </a:xfrm>
        </p:spPr>
        <p:txBody>
          <a:bodyPr>
            <a:normAutofit/>
          </a:bodyPr>
          <a:lstStyle/>
          <a:p>
            <a:pPr algn="l">
              <a:defRPr/>
            </a:pPr>
            <a:r>
              <a:rPr lang="zh-CN" altLang="en-US" sz="2800" b="1" dirty="0" smtClean="0">
                <a:effectLst>
                  <a:outerShdw blurRad="38100" dist="38100" dir="2700000" algn="tl">
                    <a:srgbClr val="000000">
                      <a:alpha val="43137"/>
                    </a:srgbClr>
                  </a:outerShdw>
                </a:effectLst>
              </a:rPr>
              <a:t>二、学分要求及课程简介</a:t>
            </a:r>
            <a:endParaRPr lang="en-US" altLang="zh-CN" sz="2800" b="1" dirty="0" smtClean="0">
              <a:effectLst>
                <a:outerShdw blurRad="38100" dist="38100" dir="2700000" algn="tl">
                  <a:srgbClr val="000000">
                    <a:alpha val="43137"/>
                  </a:srgbClr>
                </a:outerShdw>
              </a:effectLst>
            </a:endParaRPr>
          </a:p>
        </p:txBody>
      </p:sp>
      <p:graphicFrame>
        <p:nvGraphicFramePr>
          <p:cNvPr id="51204" name="Group 4"/>
          <p:cNvGraphicFramePr>
            <a:graphicFrameLocks noGrp="1"/>
          </p:cNvGraphicFramePr>
          <p:nvPr>
            <p:extLst>
              <p:ext uri="{D42A27DB-BD31-4B8C-83A1-F6EECF244321}">
                <p14:modId xmlns:p14="http://schemas.microsoft.com/office/powerpoint/2010/main" val="575838188"/>
              </p:ext>
            </p:extLst>
          </p:nvPr>
        </p:nvGraphicFramePr>
        <p:xfrm>
          <a:off x="503238" y="1916832"/>
          <a:ext cx="8324850" cy="3671887"/>
        </p:xfrm>
        <a:graphic>
          <a:graphicData uri="http://schemas.openxmlformats.org/drawingml/2006/table">
            <a:tbl>
              <a:tblPr/>
              <a:tblGrid>
                <a:gridCol w="1289055"/>
                <a:gridCol w="2860641"/>
                <a:gridCol w="2767534"/>
                <a:gridCol w="1407620"/>
              </a:tblGrid>
              <a:tr h="78518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cs typeface="Times New Roman" pitchFamily="18" charset="0"/>
                        </a:rPr>
                        <a:t>必修环节</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marL="91439" marR="91439"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cs typeface="Times New Roman" pitchFamily="18" charset="0"/>
                        </a:rPr>
                        <a:t>课程学习</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总学分</a:t>
                      </a:r>
                    </a:p>
                  </a:txBody>
                  <a:tcPr marL="91439" marR="9143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3531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cs typeface="Times New Roman" pitchFamily="18" charset="0"/>
                        </a:rPr>
                        <a:t>硕士生</a:t>
                      </a:r>
                    </a:p>
                  </a:txBody>
                  <a:tcPr marL="91439" marR="91439"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开题报告、中期考核、学术报告、社会实践、论文答辩等，回所完成。（≥5学分）</a:t>
                      </a:r>
                    </a:p>
                  </a:txBody>
                  <a:tcPr marL="91439" marR="91439"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课程学习</a:t>
                      </a:r>
                      <a:r>
                        <a:rPr kumimoji="0" lang="zh-CN" altLang="en-US" sz="1600" b="1" i="0" u="none" strike="noStrike" cap="none" normalizeH="0" baseline="0" dirty="0" smtClean="0">
                          <a:ln>
                            <a:noFill/>
                          </a:ln>
                          <a:solidFill>
                            <a:srgbClr val="FF0000"/>
                          </a:solidFill>
                          <a:effectLst/>
                          <a:latin typeface="楷体_GB2312" pitchFamily="49" charset="-122"/>
                          <a:ea typeface="楷体_GB2312" pitchFamily="49" charset="-122"/>
                          <a:cs typeface="Times New Roman" pitchFamily="18" charset="0"/>
                        </a:rPr>
                        <a:t>≥30学分</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，集中教学阶段</a:t>
                      </a:r>
                      <a:r>
                        <a:rPr kumimoji="0" lang="zh-CN" altLang="en-US" sz="1600" b="1" i="0" u="none" strike="noStrike" cap="none" normalizeH="0" baseline="0" dirty="0" smtClean="0">
                          <a:ln>
                            <a:noFill/>
                          </a:ln>
                          <a:solidFill>
                            <a:srgbClr val="FF0000"/>
                          </a:solidFill>
                          <a:effectLst/>
                          <a:latin typeface="楷体_GB2312" pitchFamily="49" charset="-122"/>
                          <a:ea typeface="楷体_GB2312" pitchFamily="49" charset="-122"/>
                          <a:cs typeface="Times New Roman" pitchFamily="18" charset="0"/>
                        </a:rPr>
                        <a:t>≥</a:t>
                      </a:r>
                      <a:r>
                        <a:rPr kumimoji="0" lang="en-US" altLang="zh-CN" sz="1600" b="1" i="0" u="none" strike="noStrike" cap="none" normalizeH="0" baseline="0" dirty="0" smtClean="0">
                          <a:ln>
                            <a:noFill/>
                          </a:ln>
                          <a:solidFill>
                            <a:srgbClr val="FF0000"/>
                          </a:solidFill>
                          <a:effectLst/>
                          <a:latin typeface="楷体_GB2312" pitchFamily="49" charset="-122"/>
                          <a:ea typeface="楷体_GB2312" pitchFamily="49" charset="-122"/>
                          <a:cs typeface="Times New Roman" pitchFamily="18" charset="0"/>
                        </a:rPr>
                        <a:t>25</a:t>
                      </a:r>
                      <a:r>
                        <a:rPr kumimoji="0" lang="zh-CN" altLang="en-US" sz="1600" b="1" i="0" u="none" strike="noStrike" cap="none" normalizeH="0" baseline="0" dirty="0" smtClean="0">
                          <a:ln>
                            <a:noFill/>
                          </a:ln>
                          <a:solidFill>
                            <a:srgbClr val="FF0000"/>
                          </a:solidFill>
                          <a:effectLst/>
                          <a:latin typeface="楷体_GB2312" pitchFamily="49" charset="-122"/>
                          <a:ea typeface="楷体_GB2312" pitchFamily="49" charset="-122"/>
                          <a:cs typeface="Times New Roman" pitchFamily="18" charset="0"/>
                        </a:rPr>
                        <a:t>学分</a:t>
                      </a:r>
                      <a:endPar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≥35学分</a:t>
                      </a:r>
                    </a:p>
                  </a:txBody>
                  <a:tcPr marL="91439" marR="9143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335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cs typeface="Times New Roman" pitchFamily="18" charset="0"/>
                        </a:rPr>
                        <a:t>硕博生</a:t>
                      </a:r>
                      <a:r>
                        <a:rPr kumimoji="0" lang="en-US" altLang="zh-CN" sz="2000" b="1" i="0" u="none" strike="noStrike" cap="none" normalizeH="0" baseline="0" dirty="0" smtClean="0">
                          <a:ln>
                            <a:noFill/>
                          </a:ln>
                          <a:solidFill>
                            <a:schemeClr val="tx1"/>
                          </a:solidFill>
                          <a:effectLst/>
                          <a:latin typeface="Arial" charset="0"/>
                          <a:ea typeface="楷体_GB2312" pitchFamily="49" charset="-122"/>
                          <a:cs typeface="Times New Roman" pitchFamily="18"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cs typeface="Times New Roman" pitchFamily="18" charset="0"/>
                        </a:rPr>
                        <a:t>直博生</a:t>
                      </a:r>
                    </a:p>
                  </a:txBody>
                  <a:tcPr marL="91439" marR="91439"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同上</a:t>
                      </a:r>
                    </a:p>
                  </a:txBody>
                  <a:tcPr marL="91439" marR="91439"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课程学习≥37学分，其中集中教学阶段</a:t>
                      </a:r>
                      <a:r>
                        <a:rPr kumimoji="0" lang="zh-CN" altLang="en-US" sz="1600" b="1" i="0" u="none" strike="noStrike" cap="none" normalizeH="0" baseline="0" dirty="0" smtClean="0">
                          <a:ln>
                            <a:noFill/>
                          </a:ln>
                          <a:solidFill>
                            <a:srgbClr val="FF0000"/>
                          </a:solidFill>
                          <a:effectLst/>
                          <a:latin typeface="楷体_GB2312" pitchFamily="49" charset="-122"/>
                          <a:ea typeface="楷体_GB2312" pitchFamily="49" charset="-122"/>
                          <a:cs typeface="Times New Roman" pitchFamily="18" charset="0"/>
                        </a:rPr>
                        <a:t>≥</a:t>
                      </a:r>
                      <a:r>
                        <a:rPr kumimoji="0" lang="en-US" altLang="zh-CN" sz="1600" b="1" i="0" u="none" strike="noStrike" cap="none" normalizeH="0" baseline="0" dirty="0" smtClean="0">
                          <a:ln>
                            <a:noFill/>
                          </a:ln>
                          <a:solidFill>
                            <a:srgbClr val="FF0000"/>
                          </a:solidFill>
                          <a:effectLst/>
                          <a:latin typeface="楷体_GB2312" pitchFamily="49" charset="-122"/>
                          <a:ea typeface="楷体_GB2312" pitchFamily="49" charset="-122"/>
                          <a:cs typeface="Times New Roman" pitchFamily="18" charset="0"/>
                        </a:rPr>
                        <a:t>30</a:t>
                      </a:r>
                      <a:r>
                        <a:rPr kumimoji="0" lang="zh-CN" altLang="en-US" sz="1600" b="1" i="0" u="none" strike="noStrike" cap="none" normalizeH="0" baseline="0" dirty="0" smtClean="0">
                          <a:ln>
                            <a:noFill/>
                          </a:ln>
                          <a:solidFill>
                            <a:srgbClr val="FF0000"/>
                          </a:solidFill>
                          <a:effectLst/>
                          <a:latin typeface="楷体_GB2312" pitchFamily="49" charset="-122"/>
                          <a:ea typeface="楷体_GB2312" pitchFamily="49" charset="-122"/>
                          <a:cs typeface="Times New Roman" pitchFamily="18" charset="0"/>
                        </a:rPr>
                        <a:t>学分</a:t>
                      </a: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≥42学分</a:t>
                      </a:r>
                    </a:p>
                  </a:txBody>
                  <a:tcPr marL="91439" marR="9143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65" name="Line 34"/>
          <p:cNvSpPr>
            <a:spLocks noChangeShapeType="1"/>
          </p:cNvSpPr>
          <p:nvPr/>
        </p:nvSpPr>
        <p:spPr bwMode="auto">
          <a:xfrm flipH="1">
            <a:off x="503238" y="1736725"/>
            <a:ext cx="360362" cy="1584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5" name="AutoShape 35"/>
          <p:cNvSpPr>
            <a:spLocks noChangeArrowheads="1"/>
          </p:cNvSpPr>
          <p:nvPr/>
        </p:nvSpPr>
        <p:spPr bwMode="auto">
          <a:xfrm rot="5400000">
            <a:off x="2231800" y="779978"/>
            <a:ext cx="215900" cy="1655763"/>
          </a:xfrm>
          <a:prstGeom prst="rightArrow">
            <a:avLst>
              <a:gd name="adj1" fmla="val 62204"/>
              <a:gd name="adj2" fmla="val 49750"/>
            </a:avLst>
          </a:prstGeom>
          <a:solidFill>
            <a:srgbClr val="3F3FFF"/>
          </a:solidFill>
          <a:ln w="12700">
            <a:solidFill>
              <a:schemeClr val="tx1"/>
            </a:solidFill>
            <a:miter lim="800000"/>
            <a:headEnd/>
            <a:tailEnd/>
          </a:ln>
        </p:spPr>
        <p:txBody>
          <a:bodyPr lIns="90000" tIns="46800" rIns="90000" bIns="46800" anchor="ctr">
            <a:spAutoFit/>
          </a:bodyPr>
          <a:lstStyle/>
          <a:p>
            <a:pPr algn="l"/>
            <a:endParaRPr lang="zh-CN" altLang="en-US"/>
          </a:p>
        </p:txBody>
      </p:sp>
      <p:sp>
        <p:nvSpPr>
          <p:cNvPr id="14" name="Rectangle 10"/>
          <p:cNvSpPr>
            <a:spLocks noChangeArrowheads="1"/>
          </p:cNvSpPr>
          <p:nvPr/>
        </p:nvSpPr>
        <p:spPr bwMode="auto">
          <a:xfrm>
            <a:off x="1331639" y="909638"/>
            <a:ext cx="2016225"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a:defRPr/>
            </a:pPr>
            <a:r>
              <a:rPr lang="zh-CN" altLang="en-US" b="1" dirty="0">
                <a:solidFill>
                  <a:schemeClr val="tx1">
                    <a:lumMod val="95000"/>
                    <a:lumOff val="5000"/>
                  </a:schemeClr>
                </a:solidFill>
                <a:ea typeface="楷体_GB2312" pitchFamily="49" charset="-122"/>
              </a:rPr>
              <a:t>总学分要求</a:t>
            </a:r>
          </a:p>
        </p:txBody>
      </p:sp>
      <p:sp>
        <p:nvSpPr>
          <p:cNvPr id="15" name="Rectangle 10"/>
          <p:cNvSpPr>
            <a:spLocks noChangeArrowheads="1"/>
          </p:cNvSpPr>
          <p:nvPr/>
        </p:nvSpPr>
        <p:spPr bwMode="auto">
          <a:xfrm>
            <a:off x="3779912" y="909638"/>
            <a:ext cx="2016224"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a:defRPr/>
            </a:pPr>
            <a:r>
              <a:rPr lang="zh-CN" altLang="en-US" b="1" dirty="0">
                <a:solidFill>
                  <a:schemeClr val="bg1"/>
                </a:solidFill>
                <a:ea typeface="楷体_GB2312" pitchFamily="49" charset="-122"/>
              </a:rPr>
              <a:t>集中教学课程</a:t>
            </a:r>
          </a:p>
        </p:txBody>
      </p:sp>
      <p:sp>
        <p:nvSpPr>
          <p:cNvPr id="16" name="Rectangle 10"/>
          <p:cNvSpPr>
            <a:spLocks noChangeArrowheads="1"/>
          </p:cNvSpPr>
          <p:nvPr/>
        </p:nvSpPr>
        <p:spPr bwMode="auto">
          <a:xfrm>
            <a:off x="6300193" y="909638"/>
            <a:ext cx="1872208"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a:defRPr/>
            </a:pPr>
            <a:r>
              <a:rPr lang="zh-CN" altLang="en-US" b="1" dirty="0">
                <a:solidFill>
                  <a:schemeClr val="bg1"/>
                </a:solidFill>
                <a:ea typeface="楷体_GB2312" pitchFamily="49" charset="-122"/>
              </a:rPr>
              <a:t>学分分配原则</a:t>
            </a:r>
          </a:p>
        </p:txBody>
      </p:sp>
      <p:pic>
        <p:nvPicPr>
          <p:cNvPr id="9" name="Picture 2" descr="1--科学院徽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 descr="说明: http://www.ucas.ac.cn/images/b-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710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51235"/>
                                        </p:tgtEl>
                                        <p:attrNameLst>
                                          <p:attrName>style.visibility</p:attrName>
                                        </p:attrNameLst>
                                      </p:cBhvr>
                                      <p:to>
                                        <p:strVal val="visible"/>
                                      </p:to>
                                    </p:set>
                                    <p:anim calcmode="lin" valueType="num">
                                      <p:cBhvr>
                                        <p:cTn id="7" dur="500" fill="hold"/>
                                        <p:tgtEl>
                                          <p:spTgt spid="51235"/>
                                        </p:tgtEl>
                                        <p:attrNameLst>
                                          <p:attrName>ppt_x</p:attrName>
                                        </p:attrNameLst>
                                      </p:cBhvr>
                                      <p:tavLst>
                                        <p:tav tm="0">
                                          <p:val>
                                            <p:strVal val="#ppt_x"/>
                                          </p:val>
                                        </p:tav>
                                        <p:tav tm="100000">
                                          <p:val>
                                            <p:strVal val="#ppt_x"/>
                                          </p:val>
                                        </p:tav>
                                      </p:tavLst>
                                    </p:anim>
                                    <p:anim calcmode="lin" valueType="num">
                                      <p:cBhvr>
                                        <p:cTn id="8" dur="500" fill="hold"/>
                                        <p:tgtEl>
                                          <p:spTgt spid="51235"/>
                                        </p:tgtEl>
                                        <p:attrNameLst>
                                          <p:attrName>ppt_y</p:attrName>
                                        </p:attrNameLst>
                                      </p:cBhvr>
                                      <p:tavLst>
                                        <p:tav tm="0">
                                          <p:val>
                                            <p:strVal val="#ppt_y-#ppt_h/2"/>
                                          </p:val>
                                        </p:tav>
                                        <p:tav tm="100000">
                                          <p:val>
                                            <p:strVal val="#ppt_y"/>
                                          </p:val>
                                        </p:tav>
                                      </p:tavLst>
                                    </p:anim>
                                    <p:anim calcmode="lin" valueType="num">
                                      <p:cBhvr>
                                        <p:cTn id="9" dur="500" fill="hold"/>
                                        <p:tgtEl>
                                          <p:spTgt spid="51235"/>
                                        </p:tgtEl>
                                        <p:attrNameLst>
                                          <p:attrName>ppt_w</p:attrName>
                                        </p:attrNameLst>
                                      </p:cBhvr>
                                      <p:tavLst>
                                        <p:tav tm="0">
                                          <p:val>
                                            <p:strVal val="#ppt_w"/>
                                          </p:val>
                                        </p:tav>
                                        <p:tav tm="100000">
                                          <p:val>
                                            <p:strVal val="#ppt_w"/>
                                          </p:val>
                                        </p:tav>
                                      </p:tavLst>
                                    </p:anim>
                                    <p:anim calcmode="lin" valueType="num">
                                      <p:cBhvr>
                                        <p:cTn id="10" dur="500" fill="hold"/>
                                        <p:tgtEl>
                                          <p:spTgt spid="512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1" name="Rectangle 13"/>
          <p:cNvSpPr>
            <a:spLocks noChangeArrowheads="1"/>
          </p:cNvSpPr>
          <p:nvPr/>
        </p:nvSpPr>
        <p:spPr bwMode="auto">
          <a:xfrm>
            <a:off x="404813" y="4978400"/>
            <a:ext cx="1350962" cy="1439863"/>
          </a:xfrm>
          <a:prstGeom prst="rect">
            <a:avLst/>
          </a:prstGeom>
          <a:solidFill>
            <a:schemeClr val="tx2">
              <a:lumMod val="40000"/>
              <a:lumOff val="60000"/>
            </a:schemeClr>
          </a:solidFill>
          <a:ln w="6350">
            <a:noFill/>
            <a:miter lim="800000"/>
            <a:headEnd/>
            <a:tailEnd/>
          </a:ln>
          <a:effectLst>
            <a:outerShdw dist="35921" dir="2700000" algn="ctr" rotWithShape="0">
              <a:schemeClr val="bg2"/>
            </a:outerShdw>
          </a:effectLst>
        </p:spPr>
        <p:txBody>
          <a:bodyPr lIns="0" tIns="0" rIns="0" bIns="0" anchor="ctr"/>
          <a:lstStyle/>
          <a:p>
            <a:pPr algn="ctr" fontAlgn="auto">
              <a:spcBef>
                <a:spcPts val="0"/>
              </a:spcBef>
              <a:spcAft>
                <a:spcPts val="0"/>
              </a:spcAft>
              <a:defRPr/>
            </a:pPr>
            <a:endParaRPr lang="zh-CN" altLang="en-US" dirty="0">
              <a:latin typeface="+mn-lt"/>
            </a:endParaRPr>
          </a:p>
        </p:txBody>
      </p:sp>
      <p:sp>
        <p:nvSpPr>
          <p:cNvPr id="8194" name="Rectangle 2"/>
          <p:cNvSpPr>
            <a:spLocks noGrp="1" noChangeArrowheads="1"/>
          </p:cNvSpPr>
          <p:nvPr>
            <p:ph type="title"/>
          </p:nvPr>
        </p:nvSpPr>
        <p:spPr>
          <a:xfrm>
            <a:off x="1258888" y="215900"/>
            <a:ext cx="7427912" cy="547688"/>
          </a:xfrm>
        </p:spPr>
        <p:txBody>
          <a:bodyPr rtlCol="0">
            <a:normAutofit/>
          </a:bodyPr>
          <a:lstStyle/>
          <a:p>
            <a:pPr algn="l" eaLnBrk="1" fontAlgn="auto" hangingPunct="1">
              <a:spcAft>
                <a:spcPts val="0"/>
              </a:spcAft>
              <a:defRPr/>
            </a:pPr>
            <a:r>
              <a:rPr lang="zh-CN" altLang="en-US" sz="2800" b="1" dirty="0" smtClean="0">
                <a:effectLst>
                  <a:outerShdw blurRad="38100" dist="38100" dir="2700000" algn="tl">
                    <a:srgbClr val="000000">
                      <a:alpha val="43137"/>
                    </a:srgbClr>
                  </a:outerShdw>
                </a:effectLst>
              </a:rPr>
              <a:t>二、学分要求</a:t>
            </a:r>
          </a:p>
        </p:txBody>
      </p:sp>
      <p:sp>
        <p:nvSpPr>
          <p:cNvPr id="53260" name="Rectangle 12"/>
          <p:cNvSpPr>
            <a:spLocks noChangeArrowheads="1"/>
          </p:cNvSpPr>
          <p:nvPr/>
        </p:nvSpPr>
        <p:spPr bwMode="auto">
          <a:xfrm>
            <a:off x="428625" y="1714500"/>
            <a:ext cx="1350963" cy="2928938"/>
          </a:xfrm>
          <a:prstGeom prst="rect">
            <a:avLst/>
          </a:prstGeom>
          <a:solidFill>
            <a:srgbClr val="99FFCC"/>
          </a:solidFill>
          <a:ln w="6350">
            <a:noFill/>
            <a:miter lim="800000"/>
            <a:headEnd/>
            <a:tailEnd/>
          </a:ln>
          <a:effectLst>
            <a:outerShdw dist="35921" dir="2700000" algn="ctr" rotWithShape="0">
              <a:schemeClr val="bg2"/>
            </a:outerShdw>
          </a:effectLst>
        </p:spPr>
        <p:txBody>
          <a:bodyPr lIns="0" tIns="0" rIns="0" bIns="0" anchor="ctr"/>
          <a:lstStyle/>
          <a:p>
            <a:pPr fontAlgn="auto">
              <a:spcBef>
                <a:spcPts val="0"/>
              </a:spcBef>
              <a:spcAft>
                <a:spcPts val="0"/>
              </a:spcAft>
              <a:defRPr/>
            </a:pPr>
            <a:endParaRPr lang="zh-CN" altLang="en-US">
              <a:latin typeface="+mn-lt"/>
            </a:endParaRPr>
          </a:p>
        </p:txBody>
      </p:sp>
      <p:sp>
        <p:nvSpPr>
          <p:cNvPr id="9221" name="Rectangle 14"/>
          <p:cNvSpPr>
            <a:spLocks noChangeArrowheads="1"/>
          </p:cNvSpPr>
          <p:nvPr/>
        </p:nvSpPr>
        <p:spPr bwMode="auto">
          <a:xfrm>
            <a:off x="1868488" y="1685925"/>
            <a:ext cx="7053262" cy="2957513"/>
          </a:xfrm>
          <a:prstGeom prst="rect">
            <a:avLst/>
          </a:prstGeom>
          <a:noFill/>
          <a:ln w="6350">
            <a:solidFill>
              <a:schemeClr val="tx1"/>
            </a:solidFill>
            <a:miter lim="800000"/>
            <a:headEnd/>
            <a:tailEnd/>
          </a:ln>
        </p:spPr>
        <p:txBody>
          <a:bodyPr lIns="0" tIns="0" rIns="0" bIns="0" anchor="ctr"/>
          <a:lstStyle/>
          <a:p>
            <a:endParaRPr lang="zh-CN" altLang="en-US">
              <a:latin typeface="Calibri" pitchFamily="34" charset="0"/>
            </a:endParaRPr>
          </a:p>
        </p:txBody>
      </p:sp>
      <p:sp>
        <p:nvSpPr>
          <p:cNvPr id="9222" name="Text Box 15"/>
          <p:cNvSpPr txBox="1">
            <a:spLocks noChangeArrowheads="1"/>
          </p:cNvSpPr>
          <p:nvPr/>
        </p:nvSpPr>
        <p:spPr bwMode="auto">
          <a:xfrm>
            <a:off x="571500" y="3071813"/>
            <a:ext cx="1092200" cy="492125"/>
          </a:xfrm>
          <a:prstGeom prst="rect">
            <a:avLst/>
          </a:prstGeom>
          <a:noFill/>
          <a:ln w="9525">
            <a:noFill/>
            <a:miter lim="800000"/>
            <a:headEnd/>
            <a:tailEnd/>
          </a:ln>
        </p:spPr>
        <p:txBody>
          <a:bodyPr lIns="0" tIns="0" rIns="0" bIns="0" anchor="ctr">
            <a:spAutoFit/>
          </a:bodyPr>
          <a:lstStyle/>
          <a:p>
            <a:r>
              <a:rPr lang="zh-CN" altLang="en-US" sz="1600" b="1">
                <a:ea typeface="楷体_GB2312"/>
                <a:cs typeface="楷体_GB2312"/>
              </a:rPr>
              <a:t>    必修课</a:t>
            </a:r>
            <a:endParaRPr lang="en-US" altLang="zh-CN" sz="1600" b="1">
              <a:ea typeface="楷体_GB2312"/>
              <a:cs typeface="楷体_GB2312"/>
            </a:endParaRPr>
          </a:p>
          <a:p>
            <a:endParaRPr lang="en-US" altLang="zh-CN" sz="1600" b="1">
              <a:ea typeface="楷体_GB2312"/>
              <a:cs typeface="楷体_GB2312"/>
            </a:endParaRPr>
          </a:p>
        </p:txBody>
      </p:sp>
      <p:sp>
        <p:nvSpPr>
          <p:cNvPr id="9223" name="Rectangle 16"/>
          <p:cNvSpPr>
            <a:spLocks noChangeArrowheads="1"/>
          </p:cNvSpPr>
          <p:nvPr/>
        </p:nvSpPr>
        <p:spPr bwMode="auto">
          <a:xfrm>
            <a:off x="1873250" y="4941888"/>
            <a:ext cx="7056438" cy="1511300"/>
          </a:xfrm>
          <a:prstGeom prst="rect">
            <a:avLst/>
          </a:prstGeom>
          <a:noFill/>
          <a:ln w="6350">
            <a:solidFill>
              <a:schemeClr val="tx1"/>
            </a:solidFill>
            <a:miter lim="800000"/>
            <a:headEnd/>
            <a:tailEnd/>
          </a:ln>
        </p:spPr>
        <p:txBody>
          <a:bodyPr lIns="0" tIns="0" rIns="0" bIns="0" anchor="ctr"/>
          <a:lstStyle/>
          <a:p>
            <a:endParaRPr lang="zh-CN" altLang="en-US">
              <a:latin typeface="Calibri" pitchFamily="34" charset="0"/>
            </a:endParaRPr>
          </a:p>
        </p:txBody>
      </p:sp>
      <p:sp>
        <p:nvSpPr>
          <p:cNvPr id="9224" name="Text Box 17"/>
          <p:cNvSpPr txBox="1">
            <a:spLocks noChangeArrowheads="1"/>
          </p:cNvSpPr>
          <p:nvPr/>
        </p:nvSpPr>
        <p:spPr bwMode="auto">
          <a:xfrm>
            <a:off x="642938" y="5511800"/>
            <a:ext cx="1008062" cy="276225"/>
          </a:xfrm>
          <a:prstGeom prst="rect">
            <a:avLst/>
          </a:prstGeom>
          <a:noFill/>
          <a:ln w="9525">
            <a:noFill/>
            <a:miter lim="800000"/>
            <a:headEnd/>
            <a:tailEnd/>
          </a:ln>
        </p:spPr>
        <p:txBody>
          <a:bodyPr lIns="0" tIns="0" rIns="0" bIns="0" anchor="ctr">
            <a:spAutoFit/>
          </a:bodyPr>
          <a:lstStyle/>
          <a:p>
            <a:r>
              <a:rPr lang="zh-CN" altLang="en-US" b="1">
                <a:ea typeface="楷体_GB2312"/>
                <a:cs typeface="楷体_GB2312"/>
              </a:rPr>
              <a:t>选修课</a:t>
            </a:r>
          </a:p>
        </p:txBody>
      </p:sp>
      <p:sp>
        <p:nvSpPr>
          <p:cNvPr id="53266" name="AutoShape 18"/>
          <p:cNvSpPr>
            <a:spLocks noChangeArrowheads="1"/>
          </p:cNvSpPr>
          <p:nvPr/>
        </p:nvSpPr>
        <p:spPr bwMode="auto">
          <a:xfrm>
            <a:off x="1979613" y="1828800"/>
            <a:ext cx="1262062" cy="457200"/>
          </a:xfrm>
          <a:prstGeom prst="homePlate">
            <a:avLst>
              <a:gd name="adj" fmla="val 23534"/>
            </a:avLst>
          </a:prstGeom>
          <a:solidFill>
            <a:srgbClr val="99FFCC"/>
          </a:solidFill>
          <a:ln w="6350">
            <a:noFill/>
            <a:miter lim="800000"/>
            <a:headEnd/>
            <a:tailEnd/>
          </a:ln>
          <a:effectLst>
            <a:outerShdw dist="35921" dir="2700000" algn="ctr" rotWithShape="0">
              <a:schemeClr val="bg2"/>
            </a:outerShdw>
          </a:effectLst>
        </p:spPr>
        <p:txBody>
          <a:bodyPr lIns="0" tIns="0" rIns="0" bIns="0" anchor="ctr"/>
          <a:lstStyle/>
          <a:p>
            <a:pPr fontAlgn="auto">
              <a:spcBef>
                <a:spcPts val="0"/>
              </a:spcBef>
              <a:spcAft>
                <a:spcPts val="0"/>
              </a:spcAft>
              <a:defRPr/>
            </a:pPr>
            <a:endParaRPr lang="zh-CN" altLang="en-US">
              <a:latin typeface="+mn-lt"/>
            </a:endParaRPr>
          </a:p>
        </p:txBody>
      </p:sp>
      <p:sp>
        <p:nvSpPr>
          <p:cNvPr id="9226" name="Text Box 19"/>
          <p:cNvSpPr txBox="1">
            <a:spLocks noChangeArrowheads="1"/>
          </p:cNvSpPr>
          <p:nvPr/>
        </p:nvSpPr>
        <p:spPr bwMode="auto">
          <a:xfrm>
            <a:off x="2143125" y="1928813"/>
            <a:ext cx="982663" cy="244475"/>
          </a:xfrm>
          <a:prstGeom prst="rect">
            <a:avLst/>
          </a:prstGeom>
          <a:noFill/>
          <a:ln w="9525">
            <a:noFill/>
            <a:miter lim="800000"/>
            <a:headEnd/>
            <a:tailEnd/>
          </a:ln>
        </p:spPr>
        <p:txBody>
          <a:bodyPr lIns="0" tIns="0" rIns="0" bIns="0" anchor="ctr">
            <a:spAutoFit/>
          </a:bodyPr>
          <a:lstStyle/>
          <a:p>
            <a:r>
              <a:rPr lang="zh-CN" altLang="en-US" sz="1600" b="1">
                <a:ea typeface="楷体_GB2312"/>
                <a:cs typeface="楷体_GB2312"/>
              </a:rPr>
              <a:t>专业学位</a:t>
            </a:r>
          </a:p>
        </p:txBody>
      </p:sp>
      <p:sp>
        <p:nvSpPr>
          <p:cNvPr id="9227" name="Freeform 20"/>
          <p:cNvSpPr>
            <a:spLocks/>
          </p:cNvSpPr>
          <p:nvPr/>
        </p:nvSpPr>
        <p:spPr bwMode="auto">
          <a:xfrm>
            <a:off x="3214688" y="1785938"/>
            <a:ext cx="5588000" cy="458787"/>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a:solidFill>
              <a:srgbClr val="000000"/>
            </a:solidFill>
            <a:round/>
            <a:headEnd/>
            <a:tailEnd/>
          </a:ln>
        </p:spPr>
        <p:txBody>
          <a:bodyPr/>
          <a:lstStyle/>
          <a:p>
            <a:endParaRPr lang="zh-CN" altLang="en-US">
              <a:latin typeface="Calibri" pitchFamily="34" charset="0"/>
            </a:endParaRPr>
          </a:p>
        </p:txBody>
      </p:sp>
      <p:sp>
        <p:nvSpPr>
          <p:cNvPr id="9228" name="Rectangle 21"/>
          <p:cNvSpPr>
            <a:spLocks noChangeArrowheads="1"/>
          </p:cNvSpPr>
          <p:nvPr/>
        </p:nvSpPr>
        <p:spPr bwMode="auto">
          <a:xfrm>
            <a:off x="3429000" y="1928813"/>
            <a:ext cx="5421313" cy="215900"/>
          </a:xfrm>
          <a:prstGeom prst="rect">
            <a:avLst/>
          </a:prstGeom>
          <a:noFill/>
          <a:ln w="9525">
            <a:noFill/>
            <a:miter lim="800000"/>
            <a:headEnd/>
            <a:tailEnd/>
          </a:ln>
        </p:spPr>
        <p:txBody>
          <a:bodyPr lIns="0" tIns="0" rIns="0" bIns="0" anchor="ctr">
            <a:spAutoFit/>
          </a:bodyPr>
          <a:lstStyle/>
          <a:p>
            <a:pPr marL="190500" lvl="1" indent="-188913" defTabSz="330200">
              <a:spcBef>
                <a:spcPct val="20000"/>
              </a:spcBef>
              <a:tabLst>
                <a:tab pos="8521700" algn="r"/>
              </a:tabLst>
            </a:pPr>
            <a:r>
              <a:rPr lang="zh-CN" altLang="en-US" sz="1400" b="1">
                <a:latin typeface="Calibri" pitchFamily="34" charset="0"/>
                <a:ea typeface="楷体_GB2312"/>
                <a:cs typeface="楷体_GB2312"/>
              </a:rPr>
              <a:t>在核心课、普及课 与研讨课中选定</a:t>
            </a:r>
            <a:endParaRPr lang="zh-CN" altLang="de-DE" sz="1400" b="1">
              <a:latin typeface="Calibri" pitchFamily="34" charset="0"/>
              <a:ea typeface="楷体_GB2312"/>
              <a:cs typeface="楷体_GB2312"/>
            </a:endParaRPr>
          </a:p>
        </p:txBody>
      </p:sp>
      <p:sp>
        <p:nvSpPr>
          <p:cNvPr id="53270" name="AutoShape 22"/>
          <p:cNvSpPr>
            <a:spLocks noChangeArrowheads="1"/>
          </p:cNvSpPr>
          <p:nvPr/>
        </p:nvSpPr>
        <p:spPr bwMode="auto">
          <a:xfrm>
            <a:off x="1928813" y="2571750"/>
            <a:ext cx="1262062" cy="785813"/>
          </a:xfrm>
          <a:prstGeom prst="homePlate">
            <a:avLst>
              <a:gd name="adj" fmla="val 10065"/>
            </a:avLst>
          </a:prstGeom>
          <a:solidFill>
            <a:srgbClr val="99FFCC"/>
          </a:solidFill>
          <a:ln w="6350">
            <a:noFill/>
            <a:miter lim="800000"/>
            <a:headEnd/>
            <a:tailEnd/>
          </a:ln>
          <a:effectLst>
            <a:outerShdw dist="35921" dir="2700000" algn="ctr" rotWithShape="0">
              <a:schemeClr val="bg2"/>
            </a:outerShdw>
          </a:effectLst>
        </p:spPr>
        <p:txBody>
          <a:bodyPr lIns="0" tIns="0" rIns="0" bIns="0" anchor="ctr"/>
          <a:lstStyle/>
          <a:p>
            <a:pPr fontAlgn="auto">
              <a:spcBef>
                <a:spcPts val="0"/>
              </a:spcBef>
              <a:spcAft>
                <a:spcPts val="0"/>
              </a:spcAft>
              <a:defRPr/>
            </a:pPr>
            <a:endParaRPr lang="zh-CN" altLang="en-US">
              <a:latin typeface="+mn-lt"/>
            </a:endParaRPr>
          </a:p>
        </p:txBody>
      </p:sp>
      <p:sp>
        <p:nvSpPr>
          <p:cNvPr id="9230" name="Text Box 23"/>
          <p:cNvSpPr txBox="1">
            <a:spLocks noChangeArrowheads="1"/>
          </p:cNvSpPr>
          <p:nvPr/>
        </p:nvSpPr>
        <p:spPr bwMode="auto">
          <a:xfrm>
            <a:off x="2143125" y="2857500"/>
            <a:ext cx="1131888" cy="246063"/>
          </a:xfrm>
          <a:prstGeom prst="rect">
            <a:avLst/>
          </a:prstGeom>
          <a:noFill/>
          <a:ln w="9525">
            <a:noFill/>
            <a:miter lim="800000"/>
            <a:headEnd/>
            <a:tailEnd/>
          </a:ln>
        </p:spPr>
        <p:txBody>
          <a:bodyPr lIns="0" tIns="0" rIns="0" bIns="0" anchor="ctr">
            <a:spAutoFit/>
          </a:bodyPr>
          <a:lstStyle/>
          <a:p>
            <a:r>
              <a:rPr lang="zh-CN" altLang="en-US" sz="1600" b="1">
                <a:ea typeface="楷体_GB2312"/>
                <a:cs typeface="楷体_GB2312"/>
              </a:rPr>
              <a:t>公共学位</a:t>
            </a:r>
          </a:p>
        </p:txBody>
      </p:sp>
      <p:sp>
        <p:nvSpPr>
          <p:cNvPr id="9231" name="Freeform 24"/>
          <p:cNvSpPr>
            <a:spLocks/>
          </p:cNvSpPr>
          <p:nvPr/>
        </p:nvSpPr>
        <p:spPr bwMode="auto">
          <a:xfrm>
            <a:off x="3214688" y="2500313"/>
            <a:ext cx="5616575" cy="1000125"/>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a:solidFill>
              <a:srgbClr val="000000"/>
            </a:solidFill>
            <a:round/>
            <a:headEnd/>
            <a:tailEnd/>
          </a:ln>
        </p:spPr>
        <p:txBody>
          <a:bodyPr/>
          <a:lstStyle/>
          <a:p>
            <a:endParaRPr lang="zh-CN" altLang="en-US">
              <a:latin typeface="Calibri" pitchFamily="34" charset="0"/>
            </a:endParaRPr>
          </a:p>
        </p:txBody>
      </p:sp>
      <p:sp>
        <p:nvSpPr>
          <p:cNvPr id="9232" name="Rectangle 25"/>
          <p:cNvSpPr>
            <a:spLocks noChangeArrowheads="1"/>
          </p:cNvSpPr>
          <p:nvPr/>
        </p:nvSpPr>
        <p:spPr bwMode="auto">
          <a:xfrm>
            <a:off x="3357563" y="2643188"/>
            <a:ext cx="5532437" cy="731837"/>
          </a:xfrm>
          <a:prstGeom prst="rect">
            <a:avLst/>
          </a:prstGeom>
          <a:noFill/>
          <a:ln w="9525">
            <a:noFill/>
            <a:miter lim="800000"/>
            <a:headEnd/>
            <a:tailEnd/>
          </a:ln>
        </p:spPr>
        <p:txBody>
          <a:bodyPr lIns="0" tIns="0" rIns="0" bIns="0" anchor="ctr">
            <a:spAutoFit/>
          </a:bodyPr>
          <a:lstStyle/>
          <a:p>
            <a:pPr defTabSz="330200">
              <a:spcBef>
                <a:spcPct val="20000"/>
              </a:spcBef>
              <a:tabLst>
                <a:tab pos="8521700" algn="r"/>
              </a:tabLst>
            </a:pPr>
            <a:r>
              <a:rPr lang="zh-CN" altLang="en-US" sz="1400" b="1" dirty="0">
                <a:latin typeface="楷体_GB2312"/>
                <a:ea typeface="楷体_GB2312"/>
                <a:cs typeface="楷体_GB2312"/>
              </a:rPr>
              <a:t>《中国特色社会主义理论与实践研究》、《自然辩证法概论》、</a:t>
            </a:r>
            <a:r>
              <a:rPr lang="en-US" altLang="zh-CN" sz="1400" b="1" dirty="0">
                <a:latin typeface="楷体_GB2312"/>
                <a:ea typeface="楷体_GB2312"/>
                <a:cs typeface="楷体_GB2312"/>
              </a:rPr>
              <a:t>《</a:t>
            </a:r>
            <a:r>
              <a:rPr lang="zh-CN" altLang="en-US" sz="1400" b="1" dirty="0">
                <a:latin typeface="楷体_GB2312"/>
                <a:ea typeface="楷体_GB2312"/>
                <a:cs typeface="楷体_GB2312"/>
              </a:rPr>
              <a:t>人</a:t>
            </a:r>
            <a:endParaRPr lang="en-US" altLang="zh-CN" sz="1400" b="1" dirty="0">
              <a:latin typeface="楷体_GB2312"/>
              <a:ea typeface="楷体_GB2312"/>
              <a:cs typeface="楷体_GB2312"/>
            </a:endParaRPr>
          </a:p>
          <a:p>
            <a:pPr defTabSz="330200">
              <a:spcBef>
                <a:spcPct val="20000"/>
              </a:spcBef>
              <a:tabLst>
                <a:tab pos="8521700" algn="r"/>
              </a:tabLst>
            </a:pPr>
            <a:r>
              <a:rPr lang="zh-CN" altLang="en-US" sz="1400" b="1" dirty="0">
                <a:latin typeface="楷体_GB2312"/>
                <a:ea typeface="楷体_GB2312"/>
                <a:cs typeface="楷体_GB2312"/>
              </a:rPr>
              <a:t>文系列讲座</a:t>
            </a:r>
            <a:r>
              <a:rPr lang="en-US" altLang="zh-CN" sz="1400" b="1" dirty="0">
                <a:latin typeface="楷体_GB2312"/>
                <a:ea typeface="楷体_GB2312"/>
                <a:cs typeface="楷体_GB2312"/>
              </a:rPr>
              <a:t>》</a:t>
            </a:r>
            <a:r>
              <a:rPr lang="zh-CN" altLang="en-US" sz="1400" b="1" dirty="0">
                <a:latin typeface="楷体_GB2312"/>
                <a:ea typeface="楷体_GB2312"/>
                <a:cs typeface="楷体_GB2312"/>
              </a:rPr>
              <a:t>与《英语</a:t>
            </a:r>
            <a:r>
              <a:rPr lang="en-US" altLang="zh-CN" sz="1400" b="1" dirty="0">
                <a:latin typeface="楷体_GB2312"/>
                <a:ea typeface="楷体_GB2312"/>
                <a:cs typeface="楷体_GB2312"/>
              </a:rPr>
              <a:t>A</a:t>
            </a:r>
            <a:r>
              <a:rPr lang="zh-CN" altLang="en-US" sz="1400" b="1" dirty="0">
                <a:latin typeface="楷体_GB2312"/>
                <a:ea typeface="楷体_GB2312"/>
                <a:cs typeface="楷体_GB2312"/>
              </a:rPr>
              <a:t>》；（硕士、硕博与直博必修）</a:t>
            </a:r>
            <a:endParaRPr lang="en-US" altLang="zh-CN" sz="1400" b="1" dirty="0">
              <a:latin typeface="楷体_GB2312"/>
              <a:ea typeface="楷体_GB2312"/>
              <a:cs typeface="楷体_GB2312"/>
            </a:endParaRPr>
          </a:p>
          <a:p>
            <a:pPr defTabSz="330200">
              <a:spcBef>
                <a:spcPct val="20000"/>
              </a:spcBef>
              <a:tabLst>
                <a:tab pos="8521700" algn="r"/>
              </a:tabLst>
            </a:pPr>
            <a:r>
              <a:rPr lang="zh-CN" altLang="en-US" sz="1400" b="1" dirty="0" smtClean="0">
                <a:latin typeface="楷体_GB2312"/>
                <a:ea typeface="楷体_GB2312"/>
                <a:cs typeface="楷体_GB2312"/>
              </a:rPr>
              <a:t>《中国马克思主义与当代》</a:t>
            </a:r>
            <a:r>
              <a:rPr lang="en-US" altLang="zh-CN" sz="1400" b="1" dirty="0" smtClean="0">
                <a:latin typeface="楷体_GB2312"/>
                <a:ea typeface="楷体_GB2312"/>
                <a:cs typeface="楷体_GB2312"/>
              </a:rPr>
              <a:t> </a:t>
            </a:r>
            <a:r>
              <a:rPr lang="zh-CN" altLang="en-US" sz="1400" b="1" dirty="0">
                <a:latin typeface="楷体_GB2312"/>
                <a:ea typeface="楷体_GB2312"/>
                <a:cs typeface="楷体_GB2312"/>
              </a:rPr>
              <a:t>与</a:t>
            </a:r>
            <a:r>
              <a:rPr lang="en-US" altLang="zh-CN" sz="1400" b="1" dirty="0">
                <a:latin typeface="楷体_GB2312"/>
                <a:ea typeface="楷体_GB2312"/>
                <a:cs typeface="楷体_GB2312"/>
              </a:rPr>
              <a:t>《</a:t>
            </a:r>
            <a:r>
              <a:rPr lang="zh-CN" altLang="en-US" sz="1400" b="1" dirty="0">
                <a:latin typeface="楷体_GB2312"/>
                <a:ea typeface="楷体_GB2312"/>
                <a:cs typeface="楷体_GB2312"/>
              </a:rPr>
              <a:t>英语</a:t>
            </a:r>
            <a:r>
              <a:rPr lang="en-US" altLang="zh-CN" sz="1400" b="1" dirty="0">
                <a:latin typeface="楷体_GB2312"/>
                <a:ea typeface="楷体_GB2312"/>
                <a:cs typeface="楷体_GB2312"/>
              </a:rPr>
              <a:t>B》。（</a:t>
            </a:r>
            <a:r>
              <a:rPr lang="zh-CN" altLang="en-US" sz="1400" b="1" dirty="0">
                <a:latin typeface="楷体_GB2312"/>
                <a:ea typeface="楷体_GB2312"/>
                <a:cs typeface="楷体_GB2312"/>
              </a:rPr>
              <a:t>硕博与直博必修）</a:t>
            </a:r>
            <a:endParaRPr lang="en-US" altLang="zh-CN" sz="1400" b="1" dirty="0">
              <a:latin typeface="楷体_GB2312"/>
              <a:ea typeface="楷体_GB2312"/>
              <a:cs typeface="楷体_GB2312"/>
            </a:endParaRPr>
          </a:p>
        </p:txBody>
      </p:sp>
      <p:sp>
        <p:nvSpPr>
          <p:cNvPr id="53278" name="AutoShape 30"/>
          <p:cNvSpPr>
            <a:spLocks noChangeArrowheads="1"/>
          </p:cNvSpPr>
          <p:nvPr/>
        </p:nvSpPr>
        <p:spPr bwMode="auto">
          <a:xfrm>
            <a:off x="1949450" y="5095875"/>
            <a:ext cx="1262063" cy="468313"/>
          </a:xfrm>
          <a:prstGeom prst="homePlate">
            <a:avLst>
              <a:gd name="adj" fmla="val 19281"/>
            </a:avLst>
          </a:prstGeom>
          <a:solidFill>
            <a:schemeClr val="tx2">
              <a:lumMod val="40000"/>
              <a:lumOff val="60000"/>
            </a:schemeClr>
          </a:solidFill>
          <a:ln w="6350">
            <a:noFill/>
            <a:miter lim="800000"/>
            <a:headEnd/>
            <a:tailEnd/>
          </a:ln>
          <a:effectLst>
            <a:outerShdw dist="35921" dir="2700000" algn="ctr" rotWithShape="0">
              <a:schemeClr val="bg2"/>
            </a:outerShdw>
          </a:effectLst>
        </p:spPr>
        <p:txBody>
          <a:bodyPr lIns="0" tIns="0" rIns="0" bIns="0" anchor="ctr">
            <a:spAutoFit/>
          </a:bodyPr>
          <a:lstStyle/>
          <a:p>
            <a:pPr fontAlgn="auto">
              <a:spcBef>
                <a:spcPts val="0"/>
              </a:spcBef>
              <a:spcAft>
                <a:spcPts val="0"/>
              </a:spcAft>
              <a:defRPr/>
            </a:pPr>
            <a:endParaRPr lang="zh-CN" altLang="en-US" dirty="0">
              <a:latin typeface="+mn-lt"/>
            </a:endParaRPr>
          </a:p>
        </p:txBody>
      </p:sp>
      <p:sp>
        <p:nvSpPr>
          <p:cNvPr id="9234" name="Text Box 31"/>
          <p:cNvSpPr txBox="1">
            <a:spLocks noChangeArrowheads="1"/>
          </p:cNvSpPr>
          <p:nvPr/>
        </p:nvSpPr>
        <p:spPr bwMode="auto">
          <a:xfrm>
            <a:off x="2103438" y="5168900"/>
            <a:ext cx="982662" cy="244475"/>
          </a:xfrm>
          <a:prstGeom prst="rect">
            <a:avLst/>
          </a:prstGeom>
          <a:noFill/>
          <a:ln w="9525">
            <a:noFill/>
            <a:miter lim="800000"/>
            <a:headEnd/>
            <a:tailEnd/>
          </a:ln>
        </p:spPr>
        <p:txBody>
          <a:bodyPr lIns="0" tIns="0" rIns="0" bIns="0" anchor="ctr">
            <a:spAutoFit/>
          </a:bodyPr>
          <a:lstStyle/>
          <a:p>
            <a:r>
              <a:rPr lang="zh-CN" altLang="en-US" sz="1600" b="1">
                <a:ea typeface="楷体_GB2312"/>
                <a:cs typeface="楷体_GB2312"/>
              </a:rPr>
              <a:t>公共选修</a:t>
            </a:r>
          </a:p>
        </p:txBody>
      </p:sp>
      <p:sp>
        <p:nvSpPr>
          <p:cNvPr id="9235" name="Rectangle 32"/>
          <p:cNvSpPr>
            <a:spLocks noChangeArrowheads="1"/>
          </p:cNvSpPr>
          <p:nvPr/>
        </p:nvSpPr>
        <p:spPr bwMode="auto">
          <a:xfrm>
            <a:off x="3398838" y="5168900"/>
            <a:ext cx="5400675" cy="215900"/>
          </a:xfrm>
          <a:prstGeom prst="rect">
            <a:avLst/>
          </a:prstGeom>
          <a:noFill/>
          <a:ln w="9525">
            <a:noFill/>
            <a:miter lim="800000"/>
            <a:headEnd/>
            <a:tailEnd/>
          </a:ln>
        </p:spPr>
        <p:txBody>
          <a:bodyPr lIns="0" tIns="0" rIns="0" bIns="0" anchor="ctr">
            <a:spAutoFit/>
          </a:bodyPr>
          <a:lstStyle/>
          <a:p>
            <a:pPr marL="190500" lvl="1" indent="-188913" defTabSz="330200">
              <a:spcBef>
                <a:spcPct val="20000"/>
              </a:spcBef>
              <a:tabLst>
                <a:tab pos="8521700" algn="r"/>
              </a:tabLst>
            </a:pPr>
            <a:r>
              <a:rPr lang="zh-CN" altLang="en-US" sz="1400" b="1">
                <a:latin typeface="楷体_GB2312"/>
                <a:ea typeface="楷体_GB2312"/>
                <a:cs typeface="楷体_GB2312"/>
              </a:rPr>
              <a:t>含社会科学、人文科学和管理科学类课程等</a:t>
            </a:r>
            <a:endParaRPr lang="zh-CN" altLang="de-DE" sz="1400" b="1">
              <a:latin typeface="楷体_GB2312"/>
              <a:ea typeface="楷体_GB2312"/>
              <a:cs typeface="楷体_GB2312"/>
            </a:endParaRPr>
          </a:p>
        </p:txBody>
      </p:sp>
      <p:sp>
        <p:nvSpPr>
          <p:cNvPr id="9236" name="Freeform 33"/>
          <p:cNvSpPr>
            <a:spLocks/>
          </p:cNvSpPr>
          <p:nvPr/>
        </p:nvSpPr>
        <p:spPr bwMode="auto">
          <a:xfrm>
            <a:off x="3167063" y="5084763"/>
            <a:ext cx="5710237" cy="479425"/>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a:solidFill>
              <a:srgbClr val="000000"/>
            </a:solidFill>
            <a:round/>
            <a:headEnd/>
            <a:tailEnd/>
          </a:ln>
        </p:spPr>
        <p:txBody>
          <a:bodyPr/>
          <a:lstStyle/>
          <a:p>
            <a:endParaRPr lang="zh-CN" altLang="en-US">
              <a:latin typeface="Calibri" pitchFamily="34" charset="0"/>
            </a:endParaRPr>
          </a:p>
        </p:txBody>
      </p:sp>
      <p:sp>
        <p:nvSpPr>
          <p:cNvPr id="53282" name="AutoShape 34"/>
          <p:cNvSpPr>
            <a:spLocks noChangeArrowheads="1"/>
          </p:cNvSpPr>
          <p:nvPr/>
        </p:nvSpPr>
        <p:spPr bwMode="auto">
          <a:xfrm>
            <a:off x="1949450" y="5691188"/>
            <a:ext cx="1262063" cy="466725"/>
          </a:xfrm>
          <a:prstGeom prst="homePlate">
            <a:avLst>
              <a:gd name="adj" fmla="val 19281"/>
            </a:avLst>
          </a:prstGeom>
          <a:solidFill>
            <a:schemeClr val="tx2">
              <a:lumMod val="40000"/>
              <a:lumOff val="60000"/>
            </a:schemeClr>
          </a:solidFill>
          <a:ln w="6350">
            <a:noFill/>
            <a:miter lim="800000"/>
            <a:headEnd/>
            <a:tailEnd/>
          </a:ln>
          <a:effectLst>
            <a:outerShdw dist="35921" dir="2700000" algn="ctr" rotWithShape="0">
              <a:schemeClr val="bg2"/>
            </a:outerShdw>
          </a:effectLst>
        </p:spPr>
        <p:txBody>
          <a:bodyPr lIns="0" tIns="0" rIns="0" bIns="0" anchor="ctr">
            <a:spAutoFit/>
          </a:bodyPr>
          <a:lstStyle/>
          <a:p>
            <a:pPr fontAlgn="auto">
              <a:spcBef>
                <a:spcPts val="0"/>
              </a:spcBef>
              <a:spcAft>
                <a:spcPts val="0"/>
              </a:spcAft>
              <a:defRPr/>
            </a:pPr>
            <a:endParaRPr lang="zh-CN" altLang="en-US">
              <a:latin typeface="+mn-lt"/>
            </a:endParaRPr>
          </a:p>
        </p:txBody>
      </p:sp>
      <p:sp>
        <p:nvSpPr>
          <p:cNvPr id="9238" name="Text Box 35"/>
          <p:cNvSpPr txBox="1">
            <a:spLocks noChangeArrowheads="1"/>
          </p:cNvSpPr>
          <p:nvPr/>
        </p:nvSpPr>
        <p:spPr bwMode="auto">
          <a:xfrm>
            <a:off x="2103438" y="5876925"/>
            <a:ext cx="982662" cy="244475"/>
          </a:xfrm>
          <a:prstGeom prst="rect">
            <a:avLst/>
          </a:prstGeom>
          <a:noFill/>
          <a:ln w="9525">
            <a:noFill/>
            <a:miter lim="800000"/>
            <a:headEnd/>
            <a:tailEnd/>
          </a:ln>
        </p:spPr>
        <p:txBody>
          <a:bodyPr lIns="0" tIns="0" rIns="0" bIns="0" anchor="ctr">
            <a:spAutoFit/>
          </a:bodyPr>
          <a:lstStyle/>
          <a:p>
            <a:r>
              <a:rPr lang="zh-CN" altLang="en-US" sz="1600" b="1">
                <a:ea typeface="楷体_GB2312"/>
                <a:cs typeface="楷体_GB2312"/>
              </a:rPr>
              <a:t>专业选修</a:t>
            </a:r>
          </a:p>
        </p:txBody>
      </p:sp>
      <p:sp>
        <p:nvSpPr>
          <p:cNvPr id="9239" name="Rectangle 36"/>
          <p:cNvSpPr>
            <a:spLocks noChangeArrowheads="1"/>
          </p:cNvSpPr>
          <p:nvPr/>
        </p:nvSpPr>
        <p:spPr bwMode="auto">
          <a:xfrm>
            <a:off x="3398838" y="5768975"/>
            <a:ext cx="5400675" cy="215900"/>
          </a:xfrm>
          <a:prstGeom prst="rect">
            <a:avLst/>
          </a:prstGeom>
          <a:noFill/>
          <a:ln w="9525">
            <a:noFill/>
            <a:miter lim="800000"/>
            <a:headEnd/>
            <a:tailEnd/>
          </a:ln>
        </p:spPr>
        <p:txBody>
          <a:bodyPr lIns="0" tIns="0" rIns="0" bIns="0" anchor="ctr">
            <a:spAutoFit/>
          </a:bodyPr>
          <a:lstStyle/>
          <a:p>
            <a:pPr marL="190500" lvl="1" indent="-188913" defTabSz="330200">
              <a:spcBef>
                <a:spcPct val="20000"/>
              </a:spcBef>
              <a:tabLst>
                <a:tab pos="8521700" algn="r"/>
              </a:tabLst>
            </a:pPr>
            <a:r>
              <a:rPr lang="zh-CN" altLang="en-US" sz="1400" b="1">
                <a:latin typeface="Calibri" pitchFamily="34" charset="0"/>
                <a:ea typeface="楷体_GB2312"/>
                <a:cs typeface="楷体_GB2312"/>
              </a:rPr>
              <a:t>在核心课、普及课 、研讨课、高级强化课与科学前沿讲座中选定</a:t>
            </a:r>
            <a:endParaRPr lang="zh-CN" altLang="de-DE" sz="1400" b="1">
              <a:latin typeface="Calibri" pitchFamily="34" charset="0"/>
              <a:ea typeface="楷体_GB2312"/>
              <a:cs typeface="楷体_GB2312"/>
            </a:endParaRPr>
          </a:p>
        </p:txBody>
      </p:sp>
      <p:sp>
        <p:nvSpPr>
          <p:cNvPr id="9240" name="Freeform 37"/>
          <p:cNvSpPr>
            <a:spLocks/>
          </p:cNvSpPr>
          <p:nvPr/>
        </p:nvSpPr>
        <p:spPr bwMode="auto">
          <a:xfrm>
            <a:off x="3182938" y="5649913"/>
            <a:ext cx="5710237" cy="550862"/>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a:solidFill>
              <a:srgbClr val="000000"/>
            </a:solidFill>
            <a:round/>
            <a:headEnd/>
            <a:tailEnd/>
          </a:ln>
        </p:spPr>
        <p:txBody>
          <a:bodyPr/>
          <a:lstStyle/>
          <a:p>
            <a:endParaRPr lang="zh-CN" altLang="en-US">
              <a:latin typeface="Calibri" pitchFamily="34" charset="0"/>
            </a:endParaRPr>
          </a:p>
        </p:txBody>
      </p:sp>
      <p:sp>
        <p:nvSpPr>
          <p:cNvPr id="53286" name="AutoShape 38"/>
          <p:cNvSpPr>
            <a:spLocks noChangeArrowheads="1"/>
          </p:cNvSpPr>
          <p:nvPr/>
        </p:nvSpPr>
        <p:spPr bwMode="auto">
          <a:xfrm rot="5400000">
            <a:off x="4787107" y="750093"/>
            <a:ext cx="215900" cy="1655763"/>
          </a:xfrm>
          <a:prstGeom prst="rightArrow">
            <a:avLst>
              <a:gd name="adj1" fmla="val 62204"/>
              <a:gd name="adj2" fmla="val 49750"/>
            </a:avLst>
          </a:prstGeom>
          <a:solidFill>
            <a:srgbClr val="3F3FFF"/>
          </a:solidFill>
          <a:ln w="12700">
            <a:solidFill>
              <a:schemeClr val="tx1"/>
            </a:solidFill>
            <a:miter lim="800000"/>
            <a:headEnd/>
            <a:tailEnd/>
          </a:ln>
        </p:spPr>
        <p:txBody>
          <a:bodyPr lIns="90000" tIns="46800" rIns="90000" bIns="46800" anchor="ctr">
            <a:spAutoFit/>
          </a:bodyPr>
          <a:lstStyle/>
          <a:p>
            <a:endParaRPr lang="zh-CN" altLang="en-US">
              <a:latin typeface="Calibri" pitchFamily="34" charset="0"/>
            </a:endParaRPr>
          </a:p>
        </p:txBody>
      </p:sp>
      <p:sp>
        <p:nvSpPr>
          <p:cNvPr id="38" name="Rectangle 10"/>
          <p:cNvSpPr>
            <a:spLocks noChangeArrowheads="1"/>
          </p:cNvSpPr>
          <p:nvPr/>
        </p:nvSpPr>
        <p:spPr bwMode="auto">
          <a:xfrm>
            <a:off x="1216025" y="909638"/>
            <a:ext cx="1993900"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fontAlgn="auto">
              <a:spcBef>
                <a:spcPts val="0"/>
              </a:spcBef>
              <a:spcAft>
                <a:spcPts val="0"/>
              </a:spcAft>
              <a:defRPr/>
            </a:pPr>
            <a:r>
              <a:rPr lang="zh-CN" altLang="en-US" b="1" dirty="0">
                <a:solidFill>
                  <a:schemeClr val="bg1"/>
                </a:solidFill>
                <a:latin typeface="+mn-lt"/>
                <a:ea typeface="楷体_GB2312" pitchFamily="49" charset="-122"/>
              </a:rPr>
              <a:t>总学分要求</a:t>
            </a:r>
          </a:p>
        </p:txBody>
      </p:sp>
      <p:sp>
        <p:nvSpPr>
          <p:cNvPr id="39" name="Rectangle 10"/>
          <p:cNvSpPr>
            <a:spLocks noChangeArrowheads="1"/>
          </p:cNvSpPr>
          <p:nvPr/>
        </p:nvSpPr>
        <p:spPr bwMode="auto">
          <a:xfrm>
            <a:off x="3732213" y="909638"/>
            <a:ext cx="2117725"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fontAlgn="auto">
              <a:spcBef>
                <a:spcPts val="0"/>
              </a:spcBef>
              <a:spcAft>
                <a:spcPts val="0"/>
              </a:spcAft>
              <a:defRPr/>
            </a:pPr>
            <a:r>
              <a:rPr lang="zh-CN" altLang="en-US" b="1" dirty="0">
                <a:solidFill>
                  <a:schemeClr val="bg1"/>
                </a:solidFill>
                <a:latin typeface="+mn-lt"/>
                <a:ea typeface="楷体_GB2312" pitchFamily="49" charset="-122"/>
              </a:rPr>
              <a:t>学分分配原则</a:t>
            </a:r>
          </a:p>
        </p:txBody>
      </p:sp>
      <p:sp>
        <p:nvSpPr>
          <p:cNvPr id="40" name="Rectangle 10"/>
          <p:cNvSpPr>
            <a:spLocks noChangeArrowheads="1"/>
          </p:cNvSpPr>
          <p:nvPr/>
        </p:nvSpPr>
        <p:spPr bwMode="auto">
          <a:xfrm>
            <a:off x="6215063" y="909638"/>
            <a:ext cx="2101850"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fontAlgn="auto">
              <a:spcBef>
                <a:spcPts val="0"/>
              </a:spcBef>
              <a:spcAft>
                <a:spcPts val="0"/>
              </a:spcAft>
              <a:defRPr/>
            </a:pPr>
            <a:r>
              <a:rPr lang="zh-CN" altLang="en-US" b="1" dirty="0">
                <a:latin typeface="+mn-lt"/>
                <a:ea typeface="楷体_GB2312" pitchFamily="49" charset="-122"/>
              </a:rPr>
              <a:t>集中教学课程</a:t>
            </a:r>
          </a:p>
        </p:txBody>
      </p:sp>
      <p:pic>
        <p:nvPicPr>
          <p:cNvPr id="9245" name="Picture 2" descr="1--科学院徽章"/>
          <p:cNvPicPr>
            <a:picLocks noChangeAspect="1" noChangeArrowheads="1"/>
          </p:cNvPicPr>
          <p:nvPr/>
        </p:nvPicPr>
        <p:blipFill>
          <a:blip r:embed="rId3" cstate="print"/>
          <a:srcRect/>
          <a:stretch>
            <a:fillRect/>
          </a:stretch>
        </p:blipFill>
        <p:spPr bwMode="auto">
          <a:xfrm>
            <a:off x="0" y="4763"/>
            <a:ext cx="1187450" cy="1025525"/>
          </a:xfrm>
          <a:prstGeom prst="rect">
            <a:avLst/>
          </a:prstGeom>
          <a:noFill/>
          <a:ln w="9525">
            <a:noFill/>
            <a:miter lim="800000"/>
            <a:headEnd/>
            <a:tailEnd/>
          </a:ln>
        </p:spPr>
      </p:pic>
      <p:sp>
        <p:nvSpPr>
          <p:cNvPr id="30" name="AutoShape 22"/>
          <p:cNvSpPr>
            <a:spLocks noChangeArrowheads="1"/>
          </p:cNvSpPr>
          <p:nvPr/>
        </p:nvSpPr>
        <p:spPr bwMode="auto">
          <a:xfrm>
            <a:off x="2000250" y="3786188"/>
            <a:ext cx="1262063" cy="714375"/>
          </a:xfrm>
          <a:prstGeom prst="homePlate">
            <a:avLst>
              <a:gd name="adj" fmla="val 10065"/>
            </a:avLst>
          </a:prstGeom>
          <a:solidFill>
            <a:srgbClr val="99FFCC"/>
          </a:solidFill>
          <a:ln w="6350">
            <a:noFill/>
            <a:miter lim="800000"/>
            <a:headEnd/>
            <a:tailEnd/>
          </a:ln>
          <a:effectLst>
            <a:outerShdw dist="35921" dir="2700000" algn="ctr" rotWithShape="0">
              <a:schemeClr val="bg2"/>
            </a:outerShdw>
          </a:effectLst>
        </p:spPr>
        <p:txBody>
          <a:bodyPr lIns="0" tIns="0" rIns="0" bIns="0" anchor="ctr"/>
          <a:lstStyle/>
          <a:p>
            <a:pPr algn="ctr" fontAlgn="auto">
              <a:spcBef>
                <a:spcPts val="0"/>
              </a:spcBef>
              <a:spcAft>
                <a:spcPts val="0"/>
              </a:spcAft>
              <a:defRPr/>
            </a:pPr>
            <a:r>
              <a:rPr lang="zh-CN" altLang="en-US" sz="1400" b="1" dirty="0">
                <a:latin typeface="楷体" pitchFamily="49" charset="-122"/>
                <a:ea typeface="楷体" pitchFamily="49" charset="-122"/>
              </a:rPr>
              <a:t>公共必修非学位（工硕）</a:t>
            </a:r>
          </a:p>
        </p:txBody>
      </p:sp>
      <p:sp>
        <p:nvSpPr>
          <p:cNvPr id="9247" name="Freeform 24"/>
          <p:cNvSpPr>
            <a:spLocks/>
          </p:cNvSpPr>
          <p:nvPr/>
        </p:nvSpPr>
        <p:spPr bwMode="auto">
          <a:xfrm>
            <a:off x="3214688" y="3714750"/>
            <a:ext cx="5616575" cy="785813"/>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a:solidFill>
              <a:srgbClr val="000000"/>
            </a:solidFill>
            <a:round/>
            <a:headEnd/>
            <a:tailEnd/>
          </a:ln>
        </p:spPr>
        <p:txBody>
          <a:bodyPr/>
          <a:lstStyle/>
          <a:p>
            <a:endParaRPr lang="zh-CN" altLang="en-US">
              <a:latin typeface="Calibri" pitchFamily="34" charset="0"/>
            </a:endParaRPr>
          </a:p>
        </p:txBody>
      </p:sp>
      <p:sp>
        <p:nvSpPr>
          <p:cNvPr id="9248" name="矩形 31"/>
          <p:cNvSpPr>
            <a:spLocks noChangeArrowheads="1"/>
          </p:cNvSpPr>
          <p:nvPr/>
        </p:nvSpPr>
        <p:spPr bwMode="auto">
          <a:xfrm>
            <a:off x="3429000" y="3857625"/>
            <a:ext cx="5429250" cy="566738"/>
          </a:xfrm>
          <a:prstGeom prst="rect">
            <a:avLst/>
          </a:prstGeom>
          <a:noFill/>
          <a:ln w="9525">
            <a:noFill/>
            <a:miter lim="800000"/>
            <a:headEnd/>
            <a:tailEnd/>
          </a:ln>
        </p:spPr>
        <p:txBody>
          <a:bodyPr>
            <a:spAutoFit/>
          </a:bodyPr>
          <a:lstStyle/>
          <a:p>
            <a:pPr defTabSz="330200">
              <a:spcBef>
                <a:spcPct val="20000"/>
              </a:spcBef>
              <a:tabLst>
                <a:tab pos="8521700" algn="r"/>
              </a:tabLst>
            </a:pPr>
            <a:r>
              <a:rPr lang="en-US" altLang="zh-CN" sz="1400" b="1">
                <a:latin typeface="楷体_GB2312"/>
                <a:ea typeface="楷体_GB2312"/>
                <a:cs typeface="楷体_GB2312"/>
              </a:rPr>
              <a:t>《</a:t>
            </a:r>
            <a:r>
              <a:rPr lang="zh-CN" altLang="en-US" sz="1400" b="1">
                <a:latin typeface="楷体_GB2312"/>
                <a:ea typeface="楷体_GB2312"/>
                <a:cs typeface="楷体_GB2312"/>
              </a:rPr>
              <a:t>信息检索</a:t>
            </a:r>
            <a:r>
              <a:rPr lang="en-US" altLang="zh-CN" sz="1400" b="1">
                <a:latin typeface="楷体_GB2312"/>
                <a:ea typeface="楷体_GB2312"/>
                <a:cs typeface="楷体_GB2312"/>
              </a:rPr>
              <a:t>》、《</a:t>
            </a:r>
            <a:r>
              <a:rPr lang="zh-CN" altLang="en-US" sz="1400" b="1">
                <a:latin typeface="楷体_GB2312"/>
                <a:ea typeface="楷体_GB2312"/>
                <a:cs typeface="楷体_GB2312"/>
              </a:rPr>
              <a:t>知识产权</a:t>
            </a:r>
            <a:r>
              <a:rPr lang="en-US" altLang="zh-CN" sz="1400" b="1">
                <a:latin typeface="楷体_GB2312"/>
                <a:ea typeface="楷体_GB2312"/>
                <a:cs typeface="楷体_GB2312"/>
              </a:rPr>
              <a:t>》</a:t>
            </a:r>
            <a:r>
              <a:rPr lang="zh-CN" altLang="en-US" sz="1400" b="1">
                <a:latin typeface="楷体_GB2312"/>
                <a:ea typeface="楷体_GB2312"/>
                <a:cs typeface="楷体_GB2312"/>
              </a:rPr>
              <a:t>与</a:t>
            </a:r>
            <a:r>
              <a:rPr lang="en-US" altLang="zh-CN" sz="1400" b="1">
                <a:latin typeface="楷体_GB2312"/>
                <a:ea typeface="楷体_GB2312"/>
                <a:cs typeface="楷体_GB2312"/>
              </a:rPr>
              <a:t>《</a:t>
            </a:r>
            <a:r>
              <a:rPr lang="zh-CN" altLang="en-US" sz="1400" b="1">
                <a:latin typeface="楷体_GB2312"/>
                <a:ea typeface="楷体_GB2312"/>
                <a:cs typeface="楷体_GB2312"/>
              </a:rPr>
              <a:t>专业英语</a:t>
            </a:r>
            <a:r>
              <a:rPr lang="en-US" altLang="zh-CN" sz="1400" b="1">
                <a:latin typeface="楷体_GB2312"/>
                <a:ea typeface="楷体_GB2312"/>
                <a:cs typeface="楷体_GB2312"/>
              </a:rPr>
              <a:t>》</a:t>
            </a:r>
            <a:r>
              <a:rPr lang="zh-CN" altLang="en-US" sz="1400" b="1">
                <a:latin typeface="楷体_GB2312"/>
                <a:ea typeface="楷体_GB2312"/>
                <a:cs typeface="楷体_GB2312"/>
              </a:rPr>
              <a:t>。</a:t>
            </a:r>
            <a:endParaRPr lang="en-US" altLang="zh-CN" sz="1400" b="1">
              <a:latin typeface="楷体_GB2312"/>
              <a:ea typeface="楷体_GB2312"/>
              <a:cs typeface="楷体_GB2312"/>
            </a:endParaRPr>
          </a:p>
          <a:p>
            <a:pPr defTabSz="330200">
              <a:spcBef>
                <a:spcPct val="20000"/>
              </a:spcBef>
              <a:tabLst>
                <a:tab pos="8521700" algn="r"/>
              </a:tabLst>
            </a:pPr>
            <a:r>
              <a:rPr lang="zh-CN" altLang="en-US" sz="1400" b="1">
                <a:latin typeface="楷体_GB2312"/>
                <a:ea typeface="楷体_GB2312"/>
                <a:cs typeface="楷体_GB2312"/>
              </a:rPr>
              <a:t> 工程硕士必修、专业硕士视培养方案确定是否修读。</a:t>
            </a:r>
            <a:endParaRPr lang="en-US" altLang="zh-CN" sz="1400" b="1">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53286"/>
                                        </p:tgtEl>
                                        <p:attrNameLst>
                                          <p:attrName>style.visibility</p:attrName>
                                        </p:attrNameLst>
                                      </p:cBhvr>
                                      <p:to>
                                        <p:strVal val="visible"/>
                                      </p:to>
                                    </p:set>
                                    <p:anim calcmode="lin" valueType="num">
                                      <p:cBhvr>
                                        <p:cTn id="7" dur="500" fill="hold"/>
                                        <p:tgtEl>
                                          <p:spTgt spid="53286"/>
                                        </p:tgtEl>
                                        <p:attrNameLst>
                                          <p:attrName>ppt_x</p:attrName>
                                        </p:attrNameLst>
                                      </p:cBhvr>
                                      <p:tavLst>
                                        <p:tav tm="0">
                                          <p:val>
                                            <p:strVal val="#ppt_x"/>
                                          </p:val>
                                        </p:tav>
                                        <p:tav tm="100000">
                                          <p:val>
                                            <p:strVal val="#ppt_x"/>
                                          </p:val>
                                        </p:tav>
                                      </p:tavLst>
                                    </p:anim>
                                    <p:anim calcmode="lin" valueType="num">
                                      <p:cBhvr>
                                        <p:cTn id="8" dur="500" fill="hold"/>
                                        <p:tgtEl>
                                          <p:spTgt spid="53286"/>
                                        </p:tgtEl>
                                        <p:attrNameLst>
                                          <p:attrName>ppt_y</p:attrName>
                                        </p:attrNameLst>
                                      </p:cBhvr>
                                      <p:tavLst>
                                        <p:tav tm="0">
                                          <p:val>
                                            <p:strVal val="#ppt_y-#ppt_h/2"/>
                                          </p:val>
                                        </p:tav>
                                        <p:tav tm="100000">
                                          <p:val>
                                            <p:strVal val="#ppt_y"/>
                                          </p:val>
                                        </p:tav>
                                      </p:tavLst>
                                    </p:anim>
                                    <p:anim calcmode="lin" valueType="num">
                                      <p:cBhvr>
                                        <p:cTn id="9" dur="500" fill="hold"/>
                                        <p:tgtEl>
                                          <p:spTgt spid="53286"/>
                                        </p:tgtEl>
                                        <p:attrNameLst>
                                          <p:attrName>ppt_w</p:attrName>
                                        </p:attrNameLst>
                                      </p:cBhvr>
                                      <p:tavLst>
                                        <p:tav tm="0">
                                          <p:val>
                                            <p:strVal val="#ppt_w"/>
                                          </p:val>
                                        </p:tav>
                                        <p:tav tm="100000">
                                          <p:val>
                                            <p:strVal val="#ppt_w"/>
                                          </p:val>
                                        </p:tav>
                                      </p:tavLst>
                                    </p:anim>
                                    <p:anim calcmode="lin" valueType="num">
                                      <p:cBhvr>
                                        <p:cTn id="10" dur="500" fill="hold"/>
                                        <p:tgtEl>
                                          <p:spTgt spid="532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229353"/>
            <a:ext cx="8100392" cy="576064"/>
          </a:xfrm>
        </p:spPr>
        <p:txBody>
          <a:bodyPr>
            <a:noAutofit/>
          </a:bodyPr>
          <a:lstStyle/>
          <a:p>
            <a:r>
              <a:rPr lang="en-US" altLang="zh-CN" sz="2800" dirty="0" smtClean="0"/>
              <a:t>2017-2018</a:t>
            </a:r>
            <a:r>
              <a:rPr lang="zh-CN" altLang="en-US" sz="2800" dirty="0" smtClean="0"/>
              <a:t>学年集中教学研究生课程学习学分要求</a:t>
            </a:r>
            <a:endParaRPr lang="zh-CN" altLang="en-US" sz="2800"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2663951654"/>
              </p:ext>
            </p:extLst>
          </p:nvPr>
        </p:nvGraphicFramePr>
        <p:xfrm>
          <a:off x="500034" y="1928802"/>
          <a:ext cx="8034116" cy="3324397"/>
        </p:xfrm>
        <a:graphic>
          <a:graphicData uri="http://schemas.openxmlformats.org/drawingml/2006/table">
            <a:tbl>
              <a:tblPr firstRow="1" firstCol="1" lastRow="1" lastCol="1" bandRow="1" bandCol="1">
                <a:tableStyleId>{5C22544A-7EE6-4342-B048-85BDC9FD1C3A}</a:tableStyleId>
              </a:tblPr>
              <a:tblGrid>
                <a:gridCol w="537636"/>
                <a:gridCol w="889413"/>
                <a:gridCol w="2858827"/>
                <a:gridCol w="889413"/>
                <a:gridCol w="889413"/>
                <a:gridCol w="889413"/>
                <a:gridCol w="1080001"/>
              </a:tblGrid>
              <a:tr h="561663">
                <a:tc>
                  <a:txBody>
                    <a:bodyPr/>
                    <a:lstStyle/>
                    <a:p>
                      <a:pPr algn="ctr">
                        <a:lnSpc>
                          <a:spcPct val="150000"/>
                        </a:lnSpc>
                        <a:spcAft>
                          <a:spcPts val="0"/>
                        </a:spcAft>
                      </a:pPr>
                      <a:r>
                        <a:rPr lang="zh-CN" sz="1200" kern="100" dirty="0">
                          <a:effectLst/>
                        </a:rPr>
                        <a:t>序号</a:t>
                      </a:r>
                      <a:endParaRPr lang="zh-CN" sz="1200" kern="100" dirty="0">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学生类别</a:t>
                      </a:r>
                      <a:endParaRPr lang="zh-CN" sz="1200" kern="100" dirty="0">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公共必修课程及学分</a:t>
                      </a:r>
                      <a:endParaRPr lang="zh-CN" sz="1200" kern="100" dirty="0">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公共</a:t>
                      </a:r>
                      <a:r>
                        <a:rPr lang="zh-CN" sz="1200" kern="100" dirty="0" smtClean="0">
                          <a:effectLst/>
                        </a:rPr>
                        <a:t>选修课</a:t>
                      </a:r>
                      <a:endParaRPr lang="en-US" altLang="zh-CN" sz="1200" kern="100" dirty="0" smtClean="0">
                        <a:effectLst/>
                      </a:endParaRPr>
                    </a:p>
                    <a:p>
                      <a:pPr algn="ctr">
                        <a:lnSpc>
                          <a:spcPct val="150000"/>
                        </a:lnSpc>
                        <a:spcAft>
                          <a:spcPts val="0"/>
                        </a:spcAft>
                      </a:pPr>
                      <a:r>
                        <a:rPr lang="zh-CN" sz="1200" kern="100" dirty="0" smtClean="0">
                          <a:effectLst/>
                        </a:rPr>
                        <a:t>学分</a:t>
                      </a:r>
                      <a:r>
                        <a:rPr lang="zh-CN" sz="1200" kern="100" dirty="0">
                          <a:effectLst/>
                        </a:rPr>
                        <a:t>要求</a:t>
                      </a:r>
                      <a:endParaRPr lang="zh-CN" sz="1200" kern="100" dirty="0">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专业学位课</a:t>
                      </a:r>
                    </a:p>
                    <a:p>
                      <a:pPr algn="ctr">
                        <a:lnSpc>
                          <a:spcPct val="150000"/>
                        </a:lnSpc>
                        <a:spcAft>
                          <a:spcPts val="0"/>
                        </a:spcAft>
                      </a:pPr>
                      <a:r>
                        <a:rPr lang="zh-CN" sz="1200" kern="100" dirty="0">
                          <a:effectLst/>
                        </a:rPr>
                        <a:t>学分要求</a:t>
                      </a:r>
                      <a:endParaRPr lang="zh-CN" sz="1200" kern="100" dirty="0">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altLang="en-US" sz="1200" kern="100" dirty="0" smtClean="0">
                          <a:effectLst/>
                          <a:latin typeface="Times New Roman"/>
                          <a:ea typeface="宋体"/>
                        </a:rPr>
                        <a:t>总学分</a:t>
                      </a:r>
                      <a:endParaRPr lang="en-US" altLang="zh-CN" sz="1200" kern="100" dirty="0" smtClean="0">
                        <a:effectLst/>
                        <a:latin typeface="Times New Roman"/>
                        <a:ea typeface="宋体"/>
                      </a:endParaRPr>
                    </a:p>
                    <a:p>
                      <a:pPr algn="ctr">
                        <a:lnSpc>
                          <a:spcPct val="150000"/>
                        </a:lnSpc>
                        <a:spcAft>
                          <a:spcPts val="0"/>
                        </a:spcAft>
                      </a:pPr>
                      <a:r>
                        <a:rPr lang="zh-CN" altLang="en-US" sz="1200" kern="100" dirty="0" smtClean="0">
                          <a:effectLst/>
                          <a:latin typeface="Times New Roman"/>
                          <a:ea typeface="宋体"/>
                        </a:rPr>
                        <a:t>要求</a:t>
                      </a:r>
                      <a:endParaRPr lang="zh-CN" sz="1200" kern="100" dirty="0">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集中教学</a:t>
                      </a:r>
                    </a:p>
                    <a:p>
                      <a:pPr algn="ctr">
                        <a:lnSpc>
                          <a:spcPct val="150000"/>
                        </a:lnSpc>
                        <a:spcAft>
                          <a:spcPts val="0"/>
                        </a:spcAft>
                      </a:pPr>
                      <a:r>
                        <a:rPr lang="zh-CN" sz="1200" kern="100" dirty="0">
                          <a:effectLst/>
                        </a:rPr>
                        <a:t>总学分要求</a:t>
                      </a:r>
                      <a:endParaRPr lang="zh-CN" sz="1200" kern="100" dirty="0">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3325">
                <a:tc>
                  <a:txBody>
                    <a:bodyPr/>
                    <a:lstStyle/>
                    <a:p>
                      <a:pPr algn="ctr">
                        <a:lnSpc>
                          <a:spcPct val="150000"/>
                        </a:lnSpc>
                        <a:spcAft>
                          <a:spcPts val="0"/>
                        </a:spcAft>
                      </a:pPr>
                      <a:r>
                        <a:rPr lang="en-US" sz="1200" kern="100" dirty="0">
                          <a:solidFill>
                            <a:srgbClr val="FF0000"/>
                          </a:solidFill>
                          <a:effectLst/>
                        </a:rPr>
                        <a:t>1</a:t>
                      </a:r>
                      <a:endParaRPr lang="zh-CN" sz="1200"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b="1" kern="100" dirty="0">
                          <a:solidFill>
                            <a:srgbClr val="FF0000"/>
                          </a:solidFill>
                          <a:effectLst/>
                        </a:rPr>
                        <a:t>硕士</a:t>
                      </a:r>
                    </a:p>
                    <a:p>
                      <a:pPr algn="ctr">
                        <a:lnSpc>
                          <a:spcPct val="150000"/>
                        </a:lnSpc>
                        <a:spcAft>
                          <a:spcPts val="0"/>
                        </a:spcAft>
                      </a:pPr>
                      <a:r>
                        <a:rPr lang="zh-CN" sz="1200" b="1" kern="100" dirty="0">
                          <a:solidFill>
                            <a:srgbClr val="FF0000"/>
                          </a:solidFill>
                          <a:effectLst/>
                        </a:rPr>
                        <a:t>（学术型）</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zh-CN" altLang="zh-CN" sz="1200" b="1" kern="100" dirty="0" smtClean="0">
                          <a:solidFill>
                            <a:srgbClr val="FF0000"/>
                          </a:solidFill>
                          <a:effectLst/>
                        </a:rPr>
                        <a:t>自然辩证法</a:t>
                      </a:r>
                      <a:r>
                        <a:rPr lang="zh-CN" altLang="en-US" sz="1200" b="1" kern="100" dirty="0" smtClean="0">
                          <a:solidFill>
                            <a:srgbClr val="FF0000"/>
                          </a:solidFill>
                          <a:effectLst/>
                        </a:rPr>
                        <a:t>概论</a:t>
                      </a:r>
                      <a:r>
                        <a:rPr lang="zh-CN" altLang="zh-CN" sz="1200" b="1" kern="100" dirty="0" smtClean="0">
                          <a:solidFill>
                            <a:srgbClr val="FF0000"/>
                          </a:solidFill>
                          <a:effectLst/>
                        </a:rPr>
                        <a:t>（</a:t>
                      </a:r>
                      <a:r>
                        <a:rPr lang="en-US" altLang="zh-CN" sz="1200" b="1" kern="100" dirty="0" smtClean="0">
                          <a:solidFill>
                            <a:srgbClr val="FF0000"/>
                          </a:solidFill>
                          <a:effectLst/>
                        </a:rPr>
                        <a:t>1</a:t>
                      </a:r>
                      <a:r>
                        <a:rPr lang="zh-CN" altLang="zh-CN" sz="1200" b="1" kern="100" dirty="0" smtClean="0">
                          <a:solidFill>
                            <a:srgbClr val="FF0000"/>
                          </a:solidFill>
                          <a:effectLst/>
                        </a:rPr>
                        <a:t>学分）；</a:t>
                      </a:r>
                    </a:p>
                    <a:p>
                      <a:pPr algn="just">
                        <a:lnSpc>
                          <a:spcPct val="150000"/>
                        </a:lnSpc>
                        <a:spcAft>
                          <a:spcPts val="0"/>
                        </a:spcAft>
                      </a:pPr>
                      <a:r>
                        <a:rPr lang="zh-CN" sz="1200" b="1" kern="100" dirty="0" smtClean="0">
                          <a:solidFill>
                            <a:srgbClr val="FF0000"/>
                          </a:solidFill>
                          <a:effectLst/>
                        </a:rPr>
                        <a:t>中国</a:t>
                      </a:r>
                      <a:r>
                        <a:rPr lang="zh-CN" sz="1200" b="1" kern="100" dirty="0">
                          <a:solidFill>
                            <a:srgbClr val="FF0000"/>
                          </a:solidFill>
                          <a:effectLst/>
                        </a:rPr>
                        <a:t>特色社会主义理论与实践研究（</a:t>
                      </a:r>
                      <a:r>
                        <a:rPr lang="en-US" sz="1200" b="1" kern="100" dirty="0">
                          <a:solidFill>
                            <a:srgbClr val="FF0000"/>
                          </a:solidFill>
                          <a:effectLst/>
                        </a:rPr>
                        <a:t>1</a:t>
                      </a:r>
                      <a:r>
                        <a:rPr lang="zh-CN" sz="1200" b="1" kern="100" dirty="0">
                          <a:solidFill>
                            <a:srgbClr val="FF0000"/>
                          </a:solidFill>
                          <a:effectLst/>
                        </a:rPr>
                        <a:t>学分）；</a:t>
                      </a:r>
                    </a:p>
                    <a:p>
                      <a:pPr algn="just">
                        <a:lnSpc>
                          <a:spcPct val="150000"/>
                        </a:lnSpc>
                        <a:spcAft>
                          <a:spcPts val="0"/>
                        </a:spcAft>
                      </a:pPr>
                      <a:r>
                        <a:rPr lang="zh-CN" sz="1200" b="1" kern="100" dirty="0">
                          <a:solidFill>
                            <a:srgbClr val="FF0000"/>
                          </a:solidFill>
                          <a:effectLst/>
                        </a:rPr>
                        <a:t>人文系列讲座（</a:t>
                      </a:r>
                      <a:r>
                        <a:rPr lang="en-US" sz="1200" b="1" kern="100" dirty="0">
                          <a:solidFill>
                            <a:srgbClr val="FF0000"/>
                          </a:solidFill>
                          <a:effectLst/>
                        </a:rPr>
                        <a:t>1</a:t>
                      </a:r>
                      <a:r>
                        <a:rPr lang="zh-CN" sz="1200" b="1" kern="100" dirty="0">
                          <a:solidFill>
                            <a:srgbClr val="FF0000"/>
                          </a:solidFill>
                          <a:effectLst/>
                        </a:rPr>
                        <a:t>学分</a:t>
                      </a:r>
                      <a:r>
                        <a:rPr lang="en-US" sz="1200" b="1" kern="100" dirty="0">
                          <a:solidFill>
                            <a:srgbClr val="FF0000"/>
                          </a:solidFill>
                          <a:effectLst/>
                        </a:rPr>
                        <a:t>)</a:t>
                      </a:r>
                      <a:r>
                        <a:rPr lang="zh-CN" sz="1200" b="1" kern="100" dirty="0" smtClean="0">
                          <a:solidFill>
                            <a:srgbClr val="FF0000"/>
                          </a:solidFill>
                          <a:effectLst/>
                        </a:rPr>
                        <a:t>；</a:t>
                      </a:r>
                      <a:endParaRPr lang="en-US" altLang="zh-CN" sz="1200" b="1" kern="100" dirty="0" smtClean="0">
                        <a:solidFill>
                          <a:srgbClr val="FF0000"/>
                        </a:solidFill>
                        <a:effectLst/>
                      </a:endParaRPr>
                    </a:p>
                    <a:p>
                      <a:pPr algn="just">
                        <a:lnSpc>
                          <a:spcPct val="150000"/>
                        </a:lnSpc>
                        <a:spcAft>
                          <a:spcPts val="0"/>
                        </a:spcAft>
                      </a:pPr>
                      <a:r>
                        <a:rPr lang="zh-CN" sz="1200" b="1" kern="100" dirty="0" smtClean="0">
                          <a:solidFill>
                            <a:srgbClr val="FF0000"/>
                          </a:solidFill>
                          <a:effectLst/>
                        </a:rPr>
                        <a:t>硕士</a:t>
                      </a:r>
                      <a:r>
                        <a:rPr lang="zh-CN" sz="1200" b="1" kern="100" dirty="0">
                          <a:solidFill>
                            <a:srgbClr val="FF0000"/>
                          </a:solidFill>
                          <a:effectLst/>
                        </a:rPr>
                        <a:t>学位英语（英语</a:t>
                      </a:r>
                      <a:r>
                        <a:rPr lang="en-US" sz="1200" b="1" kern="100" dirty="0">
                          <a:solidFill>
                            <a:srgbClr val="FF0000"/>
                          </a:solidFill>
                          <a:effectLst/>
                        </a:rPr>
                        <a:t>A</a:t>
                      </a:r>
                      <a:r>
                        <a:rPr lang="zh-CN" sz="1200" b="1" kern="100" dirty="0">
                          <a:solidFill>
                            <a:srgbClr val="FF0000"/>
                          </a:solidFill>
                          <a:effectLst/>
                        </a:rPr>
                        <a:t>）（</a:t>
                      </a:r>
                      <a:r>
                        <a:rPr lang="en-US" sz="1200" b="1" kern="100" dirty="0">
                          <a:solidFill>
                            <a:srgbClr val="FF0000"/>
                          </a:solidFill>
                          <a:effectLst/>
                        </a:rPr>
                        <a:t>3</a:t>
                      </a:r>
                      <a:r>
                        <a:rPr lang="zh-CN" sz="1200" b="1" kern="100" dirty="0">
                          <a:solidFill>
                            <a:srgbClr val="FF0000"/>
                          </a:solidFill>
                          <a:effectLst/>
                        </a:rPr>
                        <a:t>学分）</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b="1" kern="100" dirty="0">
                          <a:solidFill>
                            <a:srgbClr val="FF0000"/>
                          </a:solidFill>
                          <a:effectLst/>
                        </a:rPr>
                        <a:t>≥</a:t>
                      </a:r>
                      <a:r>
                        <a:rPr lang="en-US" sz="1200" b="1" kern="100" dirty="0">
                          <a:solidFill>
                            <a:srgbClr val="FF0000"/>
                          </a:solidFill>
                          <a:effectLst/>
                        </a:rPr>
                        <a:t>2</a:t>
                      </a:r>
                      <a:r>
                        <a:rPr lang="zh-CN" sz="1200" b="1" kern="100" dirty="0">
                          <a:solidFill>
                            <a:srgbClr val="FF0000"/>
                          </a:solidFill>
                          <a:effectLst/>
                        </a:rPr>
                        <a:t>学分</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b="1" kern="100" dirty="0">
                          <a:solidFill>
                            <a:srgbClr val="FF0000"/>
                          </a:solidFill>
                          <a:effectLst/>
                        </a:rPr>
                        <a:t>≥</a:t>
                      </a:r>
                      <a:r>
                        <a:rPr lang="en-US" sz="1200" b="1" kern="100" dirty="0">
                          <a:solidFill>
                            <a:srgbClr val="FF0000"/>
                          </a:solidFill>
                          <a:effectLst/>
                        </a:rPr>
                        <a:t>12</a:t>
                      </a:r>
                      <a:r>
                        <a:rPr lang="zh-CN" sz="1200" b="1" kern="100" dirty="0">
                          <a:solidFill>
                            <a:srgbClr val="FF0000"/>
                          </a:solidFill>
                          <a:effectLst/>
                        </a:rPr>
                        <a:t>学分</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200" b="1" kern="100" dirty="0" smtClean="0">
                          <a:solidFill>
                            <a:srgbClr val="FF0000"/>
                          </a:solidFill>
                          <a:effectLst/>
                        </a:rPr>
                        <a:t>≥</a:t>
                      </a:r>
                      <a:r>
                        <a:rPr lang="en-US" sz="1200" b="1" kern="100" dirty="0" smtClean="0">
                          <a:solidFill>
                            <a:srgbClr val="FF0000"/>
                          </a:solidFill>
                          <a:effectLst/>
                        </a:rPr>
                        <a:t>30</a:t>
                      </a:r>
                      <a:r>
                        <a:rPr lang="zh-CN" altLang="en-US" sz="1200" b="1" kern="100" dirty="0" smtClean="0">
                          <a:solidFill>
                            <a:srgbClr val="FF0000"/>
                          </a:solidFill>
                          <a:effectLst/>
                        </a:rPr>
                        <a:t>学分</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kern="100" dirty="0">
                          <a:solidFill>
                            <a:srgbClr val="FF0000"/>
                          </a:solidFill>
                          <a:effectLst/>
                        </a:rPr>
                        <a:t>≥</a:t>
                      </a:r>
                      <a:r>
                        <a:rPr lang="en-US" sz="1200" kern="100" dirty="0">
                          <a:solidFill>
                            <a:srgbClr val="FF0000"/>
                          </a:solidFill>
                          <a:effectLst/>
                        </a:rPr>
                        <a:t>25</a:t>
                      </a:r>
                      <a:r>
                        <a:rPr lang="zh-CN" sz="1200" kern="100" dirty="0">
                          <a:solidFill>
                            <a:srgbClr val="FF0000"/>
                          </a:solidFill>
                          <a:effectLst/>
                        </a:rPr>
                        <a:t>学分</a:t>
                      </a:r>
                      <a:endParaRPr lang="zh-CN" sz="1200"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31">
                <a:tc>
                  <a:txBody>
                    <a:bodyPr/>
                    <a:lstStyle/>
                    <a:p>
                      <a:pPr algn="ctr">
                        <a:lnSpc>
                          <a:spcPct val="150000"/>
                        </a:lnSpc>
                        <a:spcAft>
                          <a:spcPts val="0"/>
                        </a:spcAft>
                      </a:pPr>
                      <a:r>
                        <a:rPr lang="en-US" sz="1200" kern="100">
                          <a:solidFill>
                            <a:srgbClr val="FF0000"/>
                          </a:solidFill>
                          <a:effectLst/>
                        </a:rPr>
                        <a:t>2</a:t>
                      </a:r>
                      <a:endParaRPr lang="zh-CN" sz="1200" kern="10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b="1" kern="100" dirty="0">
                          <a:solidFill>
                            <a:srgbClr val="FF0000"/>
                          </a:solidFill>
                          <a:effectLst/>
                        </a:rPr>
                        <a:t>硕</a:t>
                      </a:r>
                      <a:r>
                        <a:rPr lang="zh-CN" sz="1200" b="1" kern="100" dirty="0" smtClean="0">
                          <a:solidFill>
                            <a:srgbClr val="FF0000"/>
                          </a:solidFill>
                          <a:effectLst/>
                        </a:rPr>
                        <a:t>博生</a:t>
                      </a:r>
                      <a:r>
                        <a:rPr lang="en-US" altLang="zh-CN" sz="1200" b="1" kern="100" dirty="0" smtClean="0">
                          <a:solidFill>
                            <a:srgbClr val="FF0000"/>
                          </a:solidFill>
                          <a:effectLst/>
                        </a:rPr>
                        <a:t>/</a:t>
                      </a:r>
                    </a:p>
                    <a:p>
                      <a:pPr algn="ctr">
                        <a:lnSpc>
                          <a:spcPct val="150000"/>
                        </a:lnSpc>
                        <a:spcAft>
                          <a:spcPts val="0"/>
                        </a:spcAft>
                      </a:pPr>
                      <a:r>
                        <a:rPr lang="zh-CN" altLang="en-US" sz="1200" b="1" kern="100" dirty="0" smtClean="0">
                          <a:solidFill>
                            <a:srgbClr val="FF0000"/>
                          </a:solidFill>
                          <a:effectLst/>
                          <a:latin typeface="Times New Roman"/>
                          <a:ea typeface="宋体"/>
                        </a:rPr>
                        <a:t>直博生</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zh-CN" sz="1200" b="1" kern="100" dirty="0">
                          <a:solidFill>
                            <a:srgbClr val="FF0000"/>
                          </a:solidFill>
                          <a:effectLst/>
                        </a:rPr>
                        <a:t>同</a:t>
                      </a:r>
                      <a:r>
                        <a:rPr lang="en-US" sz="1200" b="1" kern="100" dirty="0">
                          <a:solidFill>
                            <a:srgbClr val="FF0000"/>
                          </a:solidFill>
                          <a:effectLst/>
                        </a:rPr>
                        <a:t>1+</a:t>
                      </a:r>
                      <a:r>
                        <a:rPr lang="zh-CN" sz="1200" b="1" kern="100" dirty="0">
                          <a:solidFill>
                            <a:srgbClr val="FF0000"/>
                          </a:solidFill>
                          <a:effectLst/>
                        </a:rPr>
                        <a:t>中国马克思主义与当代（</a:t>
                      </a:r>
                      <a:r>
                        <a:rPr lang="en-US" sz="1200" b="1" kern="100" dirty="0">
                          <a:solidFill>
                            <a:srgbClr val="FF0000"/>
                          </a:solidFill>
                          <a:effectLst/>
                        </a:rPr>
                        <a:t>1</a:t>
                      </a:r>
                      <a:r>
                        <a:rPr lang="zh-CN" sz="1200" b="1" kern="100" dirty="0">
                          <a:solidFill>
                            <a:srgbClr val="FF0000"/>
                          </a:solidFill>
                          <a:effectLst/>
                        </a:rPr>
                        <a:t>学分）</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b="1" kern="100" dirty="0">
                          <a:solidFill>
                            <a:srgbClr val="FF0000"/>
                          </a:solidFill>
                          <a:effectLst/>
                        </a:rPr>
                        <a:t>≥</a:t>
                      </a:r>
                      <a:r>
                        <a:rPr lang="en-US" sz="1200" b="1" kern="100" dirty="0">
                          <a:solidFill>
                            <a:srgbClr val="FF0000"/>
                          </a:solidFill>
                          <a:effectLst/>
                        </a:rPr>
                        <a:t>2</a:t>
                      </a:r>
                      <a:r>
                        <a:rPr lang="zh-CN" sz="1200" b="1" kern="100" dirty="0">
                          <a:solidFill>
                            <a:srgbClr val="FF0000"/>
                          </a:solidFill>
                          <a:effectLst/>
                        </a:rPr>
                        <a:t>学分</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b="1" kern="100" dirty="0">
                          <a:solidFill>
                            <a:srgbClr val="FF0000"/>
                          </a:solidFill>
                          <a:effectLst/>
                        </a:rPr>
                        <a:t>≥</a:t>
                      </a:r>
                      <a:r>
                        <a:rPr lang="en-US" sz="1200" b="1" kern="100" dirty="0" smtClean="0">
                          <a:solidFill>
                            <a:srgbClr val="FF0000"/>
                          </a:solidFill>
                          <a:effectLst/>
                        </a:rPr>
                        <a:t>16</a:t>
                      </a:r>
                      <a:r>
                        <a:rPr lang="zh-CN" sz="1200" b="1" kern="100" dirty="0" smtClean="0">
                          <a:solidFill>
                            <a:srgbClr val="FF0000"/>
                          </a:solidFill>
                          <a:effectLst/>
                        </a:rPr>
                        <a:t>学分</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200" b="1" kern="100" dirty="0" smtClean="0">
                          <a:solidFill>
                            <a:srgbClr val="FF0000"/>
                          </a:solidFill>
                          <a:effectLst/>
                        </a:rPr>
                        <a:t>≥</a:t>
                      </a:r>
                      <a:r>
                        <a:rPr lang="en-US" sz="1200" b="1" kern="100" dirty="0" smtClean="0">
                          <a:solidFill>
                            <a:srgbClr val="FF0000"/>
                          </a:solidFill>
                          <a:effectLst/>
                        </a:rPr>
                        <a:t>37</a:t>
                      </a:r>
                      <a:r>
                        <a:rPr lang="zh-CN" altLang="en-US" sz="1200" b="1" kern="100" dirty="0" smtClean="0">
                          <a:solidFill>
                            <a:srgbClr val="FF0000"/>
                          </a:solidFill>
                          <a:effectLst/>
                        </a:rPr>
                        <a:t>学分</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kern="100" dirty="0" smtClean="0">
                          <a:solidFill>
                            <a:srgbClr val="FF0000"/>
                          </a:solidFill>
                          <a:effectLst/>
                        </a:rPr>
                        <a:t>≥</a:t>
                      </a:r>
                      <a:r>
                        <a:rPr lang="en-US" sz="1200" kern="100" dirty="0" smtClean="0">
                          <a:solidFill>
                            <a:srgbClr val="FF0000"/>
                          </a:solidFill>
                          <a:effectLst/>
                        </a:rPr>
                        <a:t>30</a:t>
                      </a:r>
                      <a:r>
                        <a:rPr lang="zh-CN" sz="1200" kern="100" dirty="0" smtClean="0">
                          <a:solidFill>
                            <a:srgbClr val="FF0000"/>
                          </a:solidFill>
                          <a:effectLst/>
                        </a:rPr>
                        <a:t>学分</a:t>
                      </a:r>
                      <a:endParaRPr lang="zh-CN" sz="1200"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61663">
                <a:tc>
                  <a:txBody>
                    <a:bodyPr/>
                    <a:lstStyle/>
                    <a:p>
                      <a:pPr algn="ctr">
                        <a:lnSpc>
                          <a:spcPct val="150000"/>
                        </a:lnSpc>
                        <a:spcAft>
                          <a:spcPts val="0"/>
                        </a:spcAft>
                      </a:pPr>
                      <a:r>
                        <a:rPr lang="en-US" sz="1200" kern="100">
                          <a:solidFill>
                            <a:srgbClr val="FF0000"/>
                          </a:solidFill>
                          <a:effectLst/>
                        </a:rPr>
                        <a:t>3</a:t>
                      </a:r>
                      <a:endParaRPr lang="zh-CN" sz="1200" kern="10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b="1" kern="100">
                          <a:solidFill>
                            <a:srgbClr val="FF0000"/>
                          </a:solidFill>
                          <a:effectLst/>
                        </a:rPr>
                        <a:t>工程硕士</a:t>
                      </a:r>
                      <a:endParaRPr lang="zh-CN" sz="1200" b="1" kern="10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zh-CN" sz="1200" b="1" kern="100" dirty="0">
                          <a:solidFill>
                            <a:srgbClr val="FF0000"/>
                          </a:solidFill>
                          <a:effectLst/>
                        </a:rPr>
                        <a:t>同</a:t>
                      </a:r>
                      <a:r>
                        <a:rPr lang="en-US" sz="1200" b="1" kern="100" dirty="0">
                          <a:solidFill>
                            <a:srgbClr val="FF0000"/>
                          </a:solidFill>
                          <a:effectLst/>
                        </a:rPr>
                        <a:t>1+</a:t>
                      </a:r>
                      <a:r>
                        <a:rPr lang="zh-CN" sz="1200" b="1" kern="100" dirty="0">
                          <a:solidFill>
                            <a:srgbClr val="FF0000"/>
                          </a:solidFill>
                          <a:effectLst/>
                        </a:rPr>
                        <a:t>知识产权（</a:t>
                      </a:r>
                      <a:r>
                        <a:rPr lang="en-US" sz="1200" b="1" kern="100" dirty="0">
                          <a:solidFill>
                            <a:srgbClr val="FF0000"/>
                          </a:solidFill>
                          <a:effectLst/>
                        </a:rPr>
                        <a:t>1</a:t>
                      </a:r>
                      <a:r>
                        <a:rPr lang="zh-CN" sz="1200" b="1" kern="100" dirty="0">
                          <a:solidFill>
                            <a:srgbClr val="FF0000"/>
                          </a:solidFill>
                          <a:effectLst/>
                        </a:rPr>
                        <a:t>学分）</a:t>
                      </a:r>
                      <a:r>
                        <a:rPr lang="en-US" sz="1200" b="1" kern="100" dirty="0">
                          <a:solidFill>
                            <a:srgbClr val="FF0000"/>
                          </a:solidFill>
                          <a:effectLst/>
                        </a:rPr>
                        <a:t>+</a:t>
                      </a:r>
                      <a:r>
                        <a:rPr lang="zh-CN" sz="1200" b="1" kern="100" dirty="0">
                          <a:solidFill>
                            <a:srgbClr val="FF0000"/>
                          </a:solidFill>
                          <a:effectLst/>
                        </a:rPr>
                        <a:t>信息检索（</a:t>
                      </a:r>
                      <a:r>
                        <a:rPr lang="en-US" sz="1200" b="1" kern="100" dirty="0">
                          <a:solidFill>
                            <a:srgbClr val="FF0000"/>
                          </a:solidFill>
                          <a:effectLst/>
                        </a:rPr>
                        <a:t>1</a:t>
                      </a:r>
                      <a:r>
                        <a:rPr lang="zh-CN" sz="1200" b="1" kern="100" dirty="0">
                          <a:solidFill>
                            <a:srgbClr val="FF0000"/>
                          </a:solidFill>
                          <a:effectLst/>
                        </a:rPr>
                        <a:t>学分）</a:t>
                      </a:r>
                      <a:r>
                        <a:rPr lang="en-US" sz="1200" b="1" kern="100" dirty="0">
                          <a:solidFill>
                            <a:srgbClr val="FF0000"/>
                          </a:solidFill>
                          <a:effectLst/>
                        </a:rPr>
                        <a:t>+</a:t>
                      </a:r>
                      <a:r>
                        <a:rPr lang="zh-CN" sz="1200" b="1" kern="100" dirty="0">
                          <a:solidFill>
                            <a:srgbClr val="FF0000"/>
                          </a:solidFill>
                          <a:effectLst/>
                        </a:rPr>
                        <a:t>专业</a:t>
                      </a:r>
                      <a:r>
                        <a:rPr lang="zh-CN" sz="1200" b="1" kern="100" dirty="0" smtClean="0">
                          <a:solidFill>
                            <a:srgbClr val="FF0000"/>
                          </a:solidFill>
                          <a:effectLst/>
                        </a:rPr>
                        <a:t>英语</a:t>
                      </a:r>
                      <a:r>
                        <a:rPr lang="zh-CN" altLang="en-US" sz="1200" b="1" kern="100" dirty="0" smtClean="0">
                          <a:solidFill>
                            <a:srgbClr val="FF0000"/>
                          </a:solidFill>
                          <a:effectLst/>
                        </a:rPr>
                        <a:t>（英语</a:t>
                      </a:r>
                      <a:r>
                        <a:rPr lang="en-US" altLang="zh-CN" sz="1200" b="1" kern="100" dirty="0" smtClean="0">
                          <a:solidFill>
                            <a:srgbClr val="FF0000"/>
                          </a:solidFill>
                          <a:effectLst/>
                        </a:rPr>
                        <a:t>C）</a:t>
                      </a:r>
                      <a:r>
                        <a:rPr lang="zh-CN" sz="1200" b="1" kern="100" dirty="0" smtClean="0">
                          <a:solidFill>
                            <a:srgbClr val="FF0000"/>
                          </a:solidFill>
                          <a:effectLst/>
                        </a:rPr>
                        <a:t>（</a:t>
                      </a:r>
                      <a:r>
                        <a:rPr lang="en-US" sz="1200" b="1" kern="100" dirty="0">
                          <a:solidFill>
                            <a:srgbClr val="FF0000"/>
                          </a:solidFill>
                          <a:effectLst/>
                        </a:rPr>
                        <a:t>2</a:t>
                      </a:r>
                      <a:r>
                        <a:rPr lang="zh-CN" sz="1200" b="1" kern="100" dirty="0">
                          <a:solidFill>
                            <a:srgbClr val="FF0000"/>
                          </a:solidFill>
                          <a:effectLst/>
                        </a:rPr>
                        <a:t>学分）</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b="1" kern="100">
                          <a:solidFill>
                            <a:srgbClr val="FF0000"/>
                          </a:solidFill>
                          <a:effectLst/>
                        </a:rPr>
                        <a:t>≥</a:t>
                      </a:r>
                      <a:r>
                        <a:rPr lang="en-US" sz="1200" b="1" kern="100">
                          <a:solidFill>
                            <a:srgbClr val="FF0000"/>
                          </a:solidFill>
                          <a:effectLst/>
                        </a:rPr>
                        <a:t>2</a:t>
                      </a:r>
                      <a:r>
                        <a:rPr lang="zh-CN" sz="1200" b="1" kern="100">
                          <a:solidFill>
                            <a:srgbClr val="FF0000"/>
                          </a:solidFill>
                          <a:effectLst/>
                        </a:rPr>
                        <a:t>学分</a:t>
                      </a:r>
                      <a:endParaRPr lang="zh-CN" sz="1200" b="1" kern="10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b="1" kern="100" dirty="0">
                          <a:solidFill>
                            <a:srgbClr val="FF0000"/>
                          </a:solidFill>
                          <a:effectLst/>
                        </a:rPr>
                        <a:t>≥</a:t>
                      </a:r>
                      <a:r>
                        <a:rPr lang="en-US" sz="1200" b="1" kern="100" dirty="0">
                          <a:solidFill>
                            <a:srgbClr val="FF0000"/>
                          </a:solidFill>
                          <a:effectLst/>
                        </a:rPr>
                        <a:t>12</a:t>
                      </a:r>
                      <a:r>
                        <a:rPr lang="zh-CN" sz="1200" b="1" kern="100" dirty="0">
                          <a:solidFill>
                            <a:srgbClr val="FF0000"/>
                          </a:solidFill>
                          <a:effectLst/>
                        </a:rPr>
                        <a:t>学分</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200" b="1" kern="100" dirty="0" smtClean="0">
                          <a:solidFill>
                            <a:srgbClr val="FF0000"/>
                          </a:solidFill>
                          <a:effectLst/>
                        </a:rPr>
                        <a:t>≥</a:t>
                      </a:r>
                      <a:r>
                        <a:rPr lang="en-US" sz="1200" b="1" kern="100" dirty="0" smtClean="0">
                          <a:solidFill>
                            <a:srgbClr val="FF0000"/>
                          </a:solidFill>
                          <a:effectLst/>
                        </a:rPr>
                        <a:t>30</a:t>
                      </a:r>
                      <a:r>
                        <a:rPr lang="zh-CN" altLang="en-US" sz="1200" b="1" kern="100" dirty="0" smtClean="0">
                          <a:solidFill>
                            <a:srgbClr val="FF0000"/>
                          </a:solidFill>
                          <a:effectLst/>
                        </a:rPr>
                        <a:t>学分</a:t>
                      </a:r>
                      <a:endParaRPr lang="zh-CN" sz="1200" b="1"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kern="100" dirty="0">
                          <a:solidFill>
                            <a:srgbClr val="FF0000"/>
                          </a:solidFill>
                          <a:effectLst/>
                        </a:rPr>
                        <a:t>≥</a:t>
                      </a:r>
                      <a:r>
                        <a:rPr lang="en-US" sz="1200" kern="100" dirty="0">
                          <a:solidFill>
                            <a:srgbClr val="FF0000"/>
                          </a:solidFill>
                          <a:effectLst/>
                        </a:rPr>
                        <a:t>25</a:t>
                      </a:r>
                      <a:r>
                        <a:rPr lang="zh-CN" sz="1200" kern="100" dirty="0">
                          <a:solidFill>
                            <a:srgbClr val="FF0000"/>
                          </a:solidFill>
                          <a:effectLst/>
                        </a:rPr>
                        <a:t>学分</a:t>
                      </a:r>
                      <a:endParaRPr lang="zh-CN" sz="1200"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31">
                <a:tc>
                  <a:txBody>
                    <a:bodyPr/>
                    <a:lstStyle/>
                    <a:p>
                      <a:pPr algn="ctr">
                        <a:lnSpc>
                          <a:spcPct val="150000"/>
                        </a:lnSpc>
                        <a:spcAft>
                          <a:spcPts val="0"/>
                        </a:spcAft>
                      </a:pPr>
                      <a:r>
                        <a:rPr lang="en-US" sz="1200" kern="100">
                          <a:solidFill>
                            <a:srgbClr val="FF0000"/>
                          </a:solidFill>
                          <a:effectLst/>
                        </a:rPr>
                        <a:t>4</a:t>
                      </a:r>
                      <a:endParaRPr lang="zh-CN" sz="1200" kern="10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kern="100">
                          <a:solidFill>
                            <a:srgbClr val="FF0000"/>
                          </a:solidFill>
                          <a:effectLst/>
                        </a:rPr>
                        <a:t>其它</a:t>
                      </a:r>
                      <a:endParaRPr lang="zh-CN" sz="1200" kern="10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zh-CN" sz="1200" kern="100" dirty="0">
                          <a:solidFill>
                            <a:srgbClr val="FF0000"/>
                          </a:solidFill>
                          <a:effectLst/>
                        </a:rPr>
                        <a:t>同</a:t>
                      </a:r>
                      <a:r>
                        <a:rPr lang="en-US" sz="1200" kern="100" dirty="0">
                          <a:solidFill>
                            <a:srgbClr val="FF0000"/>
                          </a:solidFill>
                          <a:effectLst/>
                        </a:rPr>
                        <a:t>1+ </a:t>
                      </a:r>
                      <a:r>
                        <a:rPr lang="zh-CN" sz="1200" kern="100" dirty="0">
                          <a:solidFill>
                            <a:srgbClr val="FF0000"/>
                          </a:solidFill>
                          <a:effectLst/>
                        </a:rPr>
                        <a:t>参考培养方案</a:t>
                      </a:r>
                      <a:endParaRPr lang="zh-CN" sz="1200"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kern="100">
                          <a:solidFill>
                            <a:srgbClr val="FF0000"/>
                          </a:solidFill>
                          <a:effectLst/>
                        </a:rPr>
                        <a:t>≥</a:t>
                      </a:r>
                      <a:r>
                        <a:rPr lang="en-US" sz="1200" kern="100">
                          <a:solidFill>
                            <a:srgbClr val="FF0000"/>
                          </a:solidFill>
                          <a:effectLst/>
                        </a:rPr>
                        <a:t>2</a:t>
                      </a:r>
                      <a:r>
                        <a:rPr lang="zh-CN" sz="1200" kern="100">
                          <a:solidFill>
                            <a:srgbClr val="FF0000"/>
                          </a:solidFill>
                          <a:effectLst/>
                        </a:rPr>
                        <a:t>学分</a:t>
                      </a:r>
                      <a:endParaRPr lang="zh-CN" sz="1200" kern="10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kern="100" dirty="0">
                          <a:solidFill>
                            <a:srgbClr val="FF0000"/>
                          </a:solidFill>
                          <a:effectLst/>
                        </a:rPr>
                        <a:t>≥</a:t>
                      </a:r>
                      <a:r>
                        <a:rPr lang="en-US" sz="1200" kern="100" dirty="0">
                          <a:solidFill>
                            <a:srgbClr val="FF0000"/>
                          </a:solidFill>
                          <a:effectLst/>
                        </a:rPr>
                        <a:t>12</a:t>
                      </a:r>
                      <a:r>
                        <a:rPr lang="zh-CN" sz="1200" kern="100" dirty="0">
                          <a:solidFill>
                            <a:srgbClr val="FF0000"/>
                          </a:solidFill>
                          <a:effectLst/>
                        </a:rPr>
                        <a:t>学分</a:t>
                      </a:r>
                      <a:endParaRPr lang="zh-CN" sz="1200"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200" b="1" kern="100" dirty="0" smtClean="0">
                          <a:solidFill>
                            <a:srgbClr val="FF0000"/>
                          </a:solidFill>
                          <a:effectLst/>
                        </a:rPr>
                        <a:t>≥</a:t>
                      </a:r>
                      <a:r>
                        <a:rPr lang="en-US" sz="1200" b="1" kern="100" dirty="0" smtClean="0">
                          <a:solidFill>
                            <a:srgbClr val="FF0000"/>
                          </a:solidFill>
                          <a:effectLst/>
                        </a:rPr>
                        <a:t>30</a:t>
                      </a:r>
                      <a:r>
                        <a:rPr lang="zh-CN" altLang="en-US" sz="1200" b="1" kern="100" dirty="0" smtClean="0">
                          <a:solidFill>
                            <a:srgbClr val="FF0000"/>
                          </a:solidFill>
                          <a:effectLst/>
                        </a:rPr>
                        <a:t>学分</a:t>
                      </a:r>
                      <a:endParaRPr lang="zh-CN" sz="1200" kern="100" dirty="0">
                        <a:solidFill>
                          <a:srgbClr val="FF0000"/>
                        </a:solidFill>
                        <a:effectLst/>
                        <a:latin typeface="Times New Roman"/>
                        <a:ea typeface="宋体"/>
                      </a:endParaRPr>
                    </a:p>
                  </a:txBody>
                  <a:tcPr marL="59404" marR="59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sz="1200" kern="100" dirty="0">
                          <a:solidFill>
                            <a:srgbClr val="FF0000"/>
                          </a:solidFill>
                          <a:effectLst/>
                        </a:rPr>
                        <a:t>≥</a:t>
                      </a:r>
                      <a:r>
                        <a:rPr lang="en-US" sz="1200" kern="100" dirty="0">
                          <a:solidFill>
                            <a:srgbClr val="FF0000"/>
                          </a:solidFill>
                          <a:effectLst/>
                        </a:rPr>
                        <a:t>25</a:t>
                      </a:r>
                      <a:r>
                        <a:rPr lang="zh-CN" sz="1200" kern="100" dirty="0">
                          <a:solidFill>
                            <a:srgbClr val="FF0000"/>
                          </a:solidFill>
                          <a:effectLst/>
                        </a:rPr>
                        <a:t>学分</a:t>
                      </a:r>
                      <a:endParaRPr lang="zh-CN" sz="1200" kern="100" dirty="0">
                        <a:solidFill>
                          <a:srgbClr val="FF0000"/>
                        </a:solidFill>
                        <a:effectLst/>
                        <a:latin typeface="Times New Roman"/>
                        <a:ea typeface="宋体"/>
                      </a:endParaRPr>
                    </a:p>
                  </a:txBody>
                  <a:tcPr marL="59404" marR="59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4" name="Picture 2" descr="1--科学院徽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6"/>
            <a:ext cx="1187624" cy="102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1216438" y="909638"/>
            <a:ext cx="1992833"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a:defRPr/>
            </a:pPr>
            <a:r>
              <a:rPr lang="zh-CN" altLang="en-US" b="1" dirty="0">
                <a:solidFill>
                  <a:schemeClr val="bg1"/>
                </a:solidFill>
                <a:ea typeface="楷体_GB2312" pitchFamily="49" charset="-122"/>
              </a:rPr>
              <a:t>总学分要求</a:t>
            </a:r>
          </a:p>
        </p:txBody>
      </p:sp>
      <p:sp>
        <p:nvSpPr>
          <p:cNvPr id="7" name="Rectangle 10"/>
          <p:cNvSpPr>
            <a:spLocks noChangeArrowheads="1"/>
          </p:cNvSpPr>
          <p:nvPr/>
        </p:nvSpPr>
        <p:spPr bwMode="auto">
          <a:xfrm>
            <a:off x="3751820" y="909638"/>
            <a:ext cx="1908175"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a:defRPr/>
            </a:pPr>
            <a:r>
              <a:rPr lang="zh-CN" altLang="en-US" b="1" dirty="0">
                <a:ea typeface="楷体_GB2312" pitchFamily="49" charset="-122"/>
              </a:rPr>
              <a:t>集中教学课程</a:t>
            </a:r>
          </a:p>
        </p:txBody>
      </p:sp>
      <p:sp>
        <p:nvSpPr>
          <p:cNvPr id="8" name="Rectangle 10"/>
          <p:cNvSpPr>
            <a:spLocks noChangeArrowheads="1"/>
          </p:cNvSpPr>
          <p:nvPr/>
        </p:nvSpPr>
        <p:spPr bwMode="auto">
          <a:xfrm>
            <a:off x="6372200" y="909638"/>
            <a:ext cx="1871690" cy="476250"/>
          </a:xfrm>
          <a:prstGeom prst="rect">
            <a:avLst/>
          </a:prstGeom>
          <a:solidFill>
            <a:srgbClr val="DDDDDD"/>
          </a:solidFill>
          <a:ln w="6350">
            <a:noFill/>
            <a:miter lim="800000"/>
            <a:headEnd/>
            <a:tailEnd/>
          </a:ln>
          <a:effectLst>
            <a:outerShdw dist="35921" dir="2700000" algn="ctr" rotWithShape="0">
              <a:schemeClr val="bg2"/>
            </a:outerShdw>
          </a:effectLst>
        </p:spPr>
        <p:txBody>
          <a:bodyPr lIns="0" tIns="0" rIns="0" bIns="0" anchor="ctr"/>
          <a:lstStyle/>
          <a:p>
            <a:pPr algn="ctr"/>
            <a:r>
              <a:rPr lang="zh-CN" altLang="en-US" b="1" dirty="0">
                <a:solidFill>
                  <a:schemeClr val="bg1"/>
                </a:solidFill>
                <a:ea typeface="楷体_GB2312" pitchFamily="49" charset="-122"/>
              </a:rPr>
              <a:t>学分分配原则</a:t>
            </a:r>
          </a:p>
        </p:txBody>
      </p:sp>
      <p:sp>
        <p:nvSpPr>
          <p:cNvPr id="10" name="TextBox 9"/>
          <p:cNvSpPr txBox="1"/>
          <p:nvPr/>
        </p:nvSpPr>
        <p:spPr>
          <a:xfrm>
            <a:off x="395536" y="1605023"/>
            <a:ext cx="5570756" cy="307777"/>
          </a:xfrm>
          <a:prstGeom prst="rect">
            <a:avLst/>
          </a:prstGeom>
          <a:noFill/>
        </p:spPr>
        <p:txBody>
          <a:bodyPr wrap="none" rtlCol="0">
            <a:spAutoFit/>
          </a:bodyPr>
          <a:lstStyle/>
          <a:p>
            <a:r>
              <a:rPr lang="zh-CN" altLang="zh-CN" sz="1400" b="1" dirty="0"/>
              <a:t>根据学校相关文件</a:t>
            </a:r>
            <a:r>
              <a:rPr lang="zh-CN" altLang="zh-CN" sz="1400" b="1" dirty="0" smtClean="0"/>
              <a:t>，</a:t>
            </a:r>
            <a:r>
              <a:rPr lang="zh-CN" altLang="en-US" sz="1400" b="1" dirty="0" smtClean="0"/>
              <a:t>特</a:t>
            </a:r>
            <a:r>
              <a:rPr lang="zh-CN" altLang="zh-CN" sz="1400" b="1" dirty="0" smtClean="0"/>
              <a:t>制定</a:t>
            </a:r>
            <a:r>
              <a:rPr lang="zh-CN" altLang="zh-CN" sz="1400" b="1" dirty="0"/>
              <a:t>研究生集中教学期间课程学习学分要求：</a:t>
            </a:r>
            <a:endParaRPr lang="zh-CN" altLang="en-US" sz="1400" dirty="0"/>
          </a:p>
        </p:txBody>
      </p:sp>
      <p:sp>
        <p:nvSpPr>
          <p:cNvPr id="11" name="TextBox 10"/>
          <p:cNvSpPr txBox="1"/>
          <p:nvPr/>
        </p:nvSpPr>
        <p:spPr>
          <a:xfrm>
            <a:off x="428596" y="5500702"/>
            <a:ext cx="8169224" cy="830997"/>
          </a:xfrm>
          <a:prstGeom prst="rect">
            <a:avLst/>
          </a:prstGeom>
          <a:noFill/>
        </p:spPr>
        <p:txBody>
          <a:bodyPr wrap="none" rtlCol="0">
            <a:spAutoFit/>
          </a:bodyPr>
          <a:lstStyle/>
          <a:p>
            <a:pPr lvl="0"/>
            <a:r>
              <a:rPr lang="en-US" altLang="zh-CN" sz="1200" b="1" dirty="0" smtClean="0"/>
              <a:t>1. </a:t>
            </a:r>
            <a:r>
              <a:rPr lang="zh-CN" altLang="zh-CN" sz="1200" b="1" dirty="0" smtClean="0"/>
              <a:t>硕士</a:t>
            </a:r>
            <a:r>
              <a:rPr lang="en-US" altLang="zh-CN" sz="1200" b="1" dirty="0"/>
              <a:t>(</a:t>
            </a:r>
            <a:r>
              <a:rPr lang="zh-CN" altLang="zh-CN" sz="1200" b="1" dirty="0"/>
              <a:t>含学术型</a:t>
            </a:r>
            <a:r>
              <a:rPr lang="zh-CN" altLang="zh-CN" sz="1200" b="1" dirty="0" smtClean="0"/>
              <a:t>和</a:t>
            </a:r>
            <a:r>
              <a:rPr lang="zh-CN" altLang="en-US" sz="1200" b="1" dirty="0" smtClean="0"/>
              <a:t>专业硕士</a:t>
            </a:r>
            <a:r>
              <a:rPr lang="en-US" altLang="zh-CN" sz="1200" b="1" dirty="0" smtClean="0"/>
              <a:t>)</a:t>
            </a:r>
            <a:r>
              <a:rPr lang="zh-CN" altLang="zh-CN" sz="1200" b="1" dirty="0"/>
              <a:t>研究生课程学习总学分要求不低于</a:t>
            </a:r>
            <a:r>
              <a:rPr lang="en-US" altLang="zh-CN" sz="1200" b="1" dirty="0"/>
              <a:t>30</a:t>
            </a:r>
            <a:r>
              <a:rPr lang="zh-CN" altLang="zh-CN" sz="1200" b="1" dirty="0"/>
              <a:t>学分，若修不满要求的总学分，可回所再继续修读。 </a:t>
            </a:r>
            <a:endParaRPr lang="zh-CN" altLang="zh-CN" sz="1200" dirty="0"/>
          </a:p>
          <a:p>
            <a:pPr lvl="0"/>
            <a:r>
              <a:rPr lang="en-US" altLang="zh-CN" sz="1200" b="1" dirty="0" smtClean="0"/>
              <a:t>2. </a:t>
            </a:r>
            <a:r>
              <a:rPr lang="zh-CN" altLang="zh-CN" sz="1200" b="1" dirty="0" smtClean="0"/>
              <a:t>硕</a:t>
            </a:r>
            <a:r>
              <a:rPr lang="zh-CN" altLang="zh-CN" sz="1200" b="1" dirty="0"/>
              <a:t>博连读生课程学习总学分要求不低于</a:t>
            </a:r>
            <a:r>
              <a:rPr lang="en-US" altLang="zh-CN" sz="1200" b="1" dirty="0"/>
              <a:t>37</a:t>
            </a:r>
            <a:r>
              <a:rPr lang="zh-CN" altLang="zh-CN" sz="1200" b="1" dirty="0"/>
              <a:t>学分</a:t>
            </a:r>
            <a:r>
              <a:rPr lang="zh-CN" altLang="zh-CN" sz="1200" b="1" dirty="0" smtClean="0"/>
              <a:t>，若修不满要求的总学分，可回所再继续修读。</a:t>
            </a:r>
            <a:endParaRPr lang="zh-CN" altLang="zh-CN" sz="1200" dirty="0" smtClean="0"/>
          </a:p>
          <a:p>
            <a:pPr lvl="0"/>
            <a:r>
              <a:rPr lang="en-US" altLang="zh-CN" sz="1200" b="1" dirty="0" smtClean="0"/>
              <a:t>3. </a:t>
            </a:r>
            <a:r>
              <a:rPr lang="zh-CN" altLang="zh-CN" sz="1200" b="1" dirty="0" smtClean="0"/>
              <a:t>本表所列</a:t>
            </a:r>
            <a:r>
              <a:rPr lang="zh-CN" altLang="zh-CN" sz="1200" b="1" dirty="0"/>
              <a:t>学分仅为集中教学研究生课程学习的学分要求，不包括其它必修环节（开题、中期考核等）的学分要求。</a:t>
            </a:r>
            <a:endParaRPr lang="zh-CN" altLang="zh-CN" sz="1200" dirty="0"/>
          </a:p>
          <a:p>
            <a:r>
              <a:rPr lang="en-US" altLang="zh-CN" sz="1200" b="1" dirty="0" smtClean="0"/>
              <a:t>4.</a:t>
            </a:r>
            <a:r>
              <a:rPr lang="zh-CN" altLang="zh-CN" sz="1200" b="1" dirty="0" smtClean="0"/>
              <a:t>各研究所如有更高的学分要求，以研究所的要求为准。</a:t>
            </a:r>
            <a:endParaRPr lang="zh-CN" altLang="en-US" sz="1200" dirty="0"/>
          </a:p>
        </p:txBody>
      </p:sp>
      <p:pic>
        <p:nvPicPr>
          <p:cNvPr id="12" name="图片 1" descr="说明: http://www.ucas.ac.cn/images/b-logo.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1699" y="6309320"/>
            <a:ext cx="1297682"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808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1844</TotalTime>
  <Words>5101</Words>
  <Application>Microsoft Office PowerPoint</Application>
  <PresentationFormat>全屏显示(4:3)</PresentationFormat>
  <Paragraphs>852</Paragraphs>
  <Slides>45</Slides>
  <Notes>6</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主题</vt:lpstr>
      <vt:lpstr>课程学习与选课须知</vt:lpstr>
      <vt:lpstr>一、基本情况 </vt:lpstr>
      <vt:lpstr>一、基本情况：2017-2018学年学期结构</vt:lpstr>
      <vt:lpstr> 一、基本情况：研究生课程属性</vt:lpstr>
      <vt:lpstr>一、学分要求：学位课与非学位课</vt:lpstr>
      <vt:lpstr>PowerPoint 演示文稿</vt:lpstr>
      <vt:lpstr>二、学分要求及课程简介</vt:lpstr>
      <vt:lpstr>二、学分要求</vt:lpstr>
      <vt:lpstr>2017-2018学年集中教学研究生课程学习学分要求</vt:lpstr>
      <vt:lpstr>二、学分要求及课程简介 --- 硕士生</vt:lpstr>
      <vt:lpstr>二、学分要求及课程简介 --- 硕博/直博生</vt:lpstr>
      <vt:lpstr>二、学分要求--- 普博生</vt:lpstr>
      <vt:lpstr>PowerPoint 演示文稿</vt:lpstr>
      <vt:lpstr>三、选课说明—每学期选课学分上下限</vt:lpstr>
      <vt:lpstr>三、选课说明—专业课</vt:lpstr>
      <vt:lpstr>三、选课说明—核心课与普及课</vt:lpstr>
      <vt:lpstr>三、选课说明 --- 研讨课</vt:lpstr>
      <vt:lpstr>三、选课说明 --- 科学前沿讲座</vt:lpstr>
      <vt:lpstr>      三、选课说明 --- 公共选修课</vt:lpstr>
      <vt:lpstr>三、选课说明 --- 公共必修课</vt:lpstr>
      <vt:lpstr>        三、选课说明 --- 人文系列讲座说明</vt:lpstr>
      <vt:lpstr>三、选课说明 --- 硕士英语（英语A）</vt:lpstr>
      <vt:lpstr>三、选课说明 --- 博士英语（英语B）</vt:lpstr>
      <vt:lpstr>三、选课说明 --- 专业硕士英语（英语C）</vt:lpstr>
      <vt:lpstr>三、选课说明 --- 外选课程</vt:lpstr>
      <vt:lpstr>PowerPoint 演示文稿</vt:lpstr>
      <vt:lpstr>四、选课及变更程序</vt:lpstr>
      <vt:lpstr>四、选课及变更程序</vt:lpstr>
      <vt:lpstr>PowerPoint 演示文稿</vt:lpstr>
      <vt:lpstr>      五、课程评估</vt:lpstr>
      <vt:lpstr>PowerPoint 演示文稿</vt:lpstr>
      <vt:lpstr>     六、课程考核-考场公布与查询</vt:lpstr>
      <vt:lpstr>六、课程考核-具体规定</vt:lpstr>
      <vt:lpstr>六、课程考核-缓考、补考和重修</vt:lpstr>
      <vt:lpstr>六、考核不及格对学生的影响</vt:lpstr>
      <vt:lpstr>PowerPoint 演示文稿</vt:lpstr>
      <vt:lpstr>七、跨学科课程兼修计划（Program-10） </vt:lpstr>
      <vt:lpstr>PowerPoint 演示文稿</vt:lpstr>
      <vt:lpstr>八、主要时间节点</vt:lpstr>
      <vt:lpstr>PowerPoint 演示文稿</vt:lpstr>
      <vt:lpstr>九、信息发布与咨询</vt:lpstr>
      <vt:lpstr>各院系教学主管联系方式</vt:lpstr>
      <vt:lpstr>教务部特别提醒</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课程学习与选课须知</dc:title>
  <dc:creator>abby</dc:creator>
  <cp:lastModifiedBy>zhang</cp:lastModifiedBy>
  <cp:revision>248</cp:revision>
  <dcterms:created xsi:type="dcterms:W3CDTF">2014-08-25T00:30:03Z</dcterms:created>
  <dcterms:modified xsi:type="dcterms:W3CDTF">2017-08-02T07:52:04Z</dcterms:modified>
</cp:coreProperties>
</file>