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7" r:id="rId4"/>
    <p:sldId id="261" r:id="rId5"/>
    <p:sldId id="262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9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0A4346F-9162-4694-8746-B0DE5BDFAB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defTabSz="901700">
              <a:defRPr sz="1200"/>
            </a:lvl1pPr>
          </a:lstStyle>
          <a:p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CF4425A-4D36-4E97-AF5A-71F04470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384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endParaRPr lang="en-US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A8D63D9-7BD2-4178-9453-D4FA685EA3C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5850"/>
            <a:ext cx="29384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15" tIns="45107" rIns="90215" bIns="45107" numCol="1" anchor="b" anchorCtr="0" compatLnSpc="1">
            <a:prstTxWarp prst="textNoShape">
              <a:avLst/>
            </a:prstTxWarp>
          </a:bodyPr>
          <a:lstStyle>
            <a:lvl1pPr defTabSz="901700">
              <a:defRPr sz="1200"/>
            </a:lvl1pPr>
          </a:lstStyle>
          <a:p>
            <a:endParaRPr lang="en-US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62480C07-737A-48FD-A368-C20645C5C3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05850"/>
            <a:ext cx="29384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15" tIns="45107" rIns="90215" bIns="45107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fld id="{0D67AF1D-04A1-4B04-A0A9-0EF91119BC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40C6E19-1E90-4843-95D4-89BC39F096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E1722F-A35C-4CC3-9EBD-0C8371C241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455AB1A-983B-4DCD-B7A4-8DBC60D80F5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B6836C2-1424-4649-AE2A-151A723570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D1502E5-0D52-4C72-B9FC-8E181E93A2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3E7FA11-FF1D-4742-BBCD-88675157E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1736849-95F1-4FDE-B2FB-CE0FAEDEA4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F14C-766B-4941-A1E3-54C9FD026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810E7-A121-48CD-92AF-AF4F389D0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5659-359C-4E80-9E40-AB5A21A35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FD7EB-D9A2-4032-B64F-01E32E5A05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3F303F-2ABA-4A85-BA61-1262F94E6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6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EF8-1039-4056-A0E1-5861ECD3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68E41-1CF5-4AAA-B0DF-7E0FAAA1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12B82-5DAD-47E7-9F80-BD7435731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AE92-80C9-4F2D-B4BE-3AA9D66E3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67D64C-4A17-4B01-8489-95536AAC1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82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398E1-12E1-4AA6-8DD3-0104F4F8A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84E27-41A1-431A-8096-DD8574D2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FB535-44AA-444E-9AA0-23399460F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9251-DE55-4795-98EE-6EABCCAA9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20257-FDF5-43D9-950D-6A4C6058B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89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3BD4-820C-4C36-8A53-CB7ED40B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0C2D-11EE-4242-82A7-2C8972AC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90DB-F8EF-4EB0-B4CA-38F8DD096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DE3F2-C97A-4156-83C2-8F736F200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28C910-40D9-41CE-BE6E-CC2165BA2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9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2B24-A95A-4653-9819-3309D15E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C55D-229C-48DD-ACB2-DC0320AA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0F6F-2742-4665-8AC2-BC3ECABD2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A0F67-0A6B-4A45-8410-89AB62B85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4D5D01-C486-4736-801C-D6D987714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7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214A-2D51-4C90-AD38-86AFEF92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E16F-E5C5-463D-9A19-512275793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41E4A-7770-4BB2-BE68-97A7BECE1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8B8-0704-4108-ADF7-BE420266E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F138-E7EA-4183-BFF9-67AADA3E7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638B6-F7F0-439A-8C69-F0796F194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1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68A-111A-472A-A221-6F3367F0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EB16-E54E-4878-BA95-D7B8C75A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4B7E-43F4-49CD-BB09-11B92B4D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9B8D2-07E2-4710-B3EA-F51B6BA53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729FC-034A-4242-910C-3DDA1B03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49FA3E-6B38-4294-ABFC-FA7E8566E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F6A63-112B-4DDF-AD57-0EB86EC6E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1CC8A7-BD47-4E39-94FB-272EDDD73E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4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116-BE0E-4720-9D23-D685B44A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159F7-EF46-49CF-8ECC-F2180C3A1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3FEB1-376B-42DB-AB9B-8AF493362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61D27A-CC11-457A-96E4-C517D2958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7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F270E-CF3A-4B35-8308-A1C66F7BF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6338D-FA8A-47FA-9147-4EC5DB753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387EC-EC6B-48FB-A4A9-FEEA57ECE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34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0FB-E5E4-460E-A980-CBDC2EB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FEF0-28E6-4B21-937C-A3BFE950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0B87-9429-4E3D-9D41-A404D3A50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4843-FCE2-47F8-8C33-5F8BDE114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9214-DC85-4123-A7EA-1413FEF73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64348E-3A21-46A8-A348-39306CAE0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6D84-DD83-4C67-BF0D-0AAE9376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8710D-6124-4DA0-BF21-AD5EF6EC8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75D4C-6EC1-44BF-99F0-C014892C2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756E-0614-4BED-9D22-30D47F13B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50EE-DD33-42B3-A817-F5395E5448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90ECFE-B714-4D29-BEEE-8AD195ABF1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rgbClr val="000066">
                <a:gamma/>
                <a:shade val="5882"/>
                <a:invGamma/>
              </a:srgb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57D1C-9A3A-4537-A0C0-02A27F159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3D0BFC-9E39-4A0C-B0DF-DB0F5331D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0C43349-840A-4ABD-9F60-8E0C42A946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8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Netprog: Buffer Overflow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A786BCF-50DD-4E3F-A437-F9B3C1904F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1E6A91-A101-4CC8-9C82-207AA0FB38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F899-2D44-493A-9D81-DCCED1BB0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A35C9-BBF8-46A9-A179-DC3B2D5089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A364C-B8CE-4627-A7C0-98A91FAA362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6D2566A7-9256-4BD1-98A1-96A823E4C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524000"/>
          </a:xfrm>
        </p:spPr>
        <p:txBody>
          <a:bodyPr anchor="ctr"/>
          <a:lstStyle/>
          <a:p>
            <a:r>
              <a:rPr lang="en-US" altLang="en-US" sz="4400" dirty="0"/>
              <a:t>Buffer Overflow Exploits</a:t>
            </a:r>
            <a:endParaRPr lang="en-US" altLang="en-US" sz="3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B09F35A-36A1-4C1B-9E04-6FD4B07F5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1676400"/>
            <a:ext cx="6400800" cy="3962400"/>
          </a:xfrm>
        </p:spPr>
        <p:txBody>
          <a:bodyPr/>
          <a:lstStyle/>
          <a:p>
            <a:r>
              <a:rPr lang="en-US" altLang="en-US" sz="3200" dirty="0"/>
              <a:t>Taken shamelessly from:</a:t>
            </a:r>
          </a:p>
          <a:p>
            <a:r>
              <a:rPr lang="en-US" altLang="en-US" sz="3200" dirty="0"/>
              <a:t>https://courses.cs.washington.edu/courses/cse451/05sp/section/overflow1.ppt</a:t>
            </a:r>
          </a:p>
          <a:p>
            <a:endParaRPr lang="en-US" altLang="en-US" sz="3200" dirty="0"/>
          </a:p>
          <a:p>
            <a:r>
              <a:rPr lang="en-US" altLang="en-US" sz="3200" dirty="0"/>
              <a:t>Taken shamelessly from:</a:t>
            </a:r>
          </a:p>
          <a:p>
            <a:r>
              <a:rPr lang="en-US" altLang="en-US" sz="3200" b="1" dirty="0"/>
              <a:t>http://www.cs.rpi.edu/~hollingd/netprog/overflow.ppt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AFE5EEF-BDEC-41D0-BCC5-CEA6C2F253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AED9C3-A531-4489-9756-92587745B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722581-15E1-4BC4-95AC-F9C0690401E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DBCB7C4-F7E6-46AB-8FA1-3CFF125AB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2895600" cy="1600200"/>
          </a:xfrm>
        </p:spPr>
        <p:txBody>
          <a:bodyPr/>
          <a:lstStyle/>
          <a:p>
            <a:r>
              <a:rPr lang="en-US" altLang="en-US"/>
              <a:t>Sample</a:t>
            </a:r>
            <a:br>
              <a:rPr lang="en-US" altLang="en-US"/>
            </a:br>
            <a:r>
              <a:rPr lang="en-US" altLang="en-US"/>
              <a:t>Stack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528658D-E58C-4465-9561-02464D07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"/>
            <a:ext cx="4876800" cy="2590800"/>
          </a:xfrm>
          <a:solidFill>
            <a:schemeClr val="accent2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18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addressof(y=3) </a:t>
            </a:r>
            <a:r>
              <a:rPr lang="en-US" altLang="en-US" sz="2400" b="1" i="1">
                <a:solidFill>
                  <a:schemeClr val="bg2"/>
                </a:solidFill>
              </a:rPr>
              <a:t>return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saved stack pointer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buf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53F81913-32C0-40CA-A2CC-BE8ADB8D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71800"/>
            <a:ext cx="2667000" cy="2209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x=2;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foo(18);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y=3;</a:t>
            </a:r>
          </a:p>
          <a:p>
            <a:pPr>
              <a:spcBef>
                <a:spcPct val="20000"/>
              </a:spcBef>
            </a:pPr>
            <a:endParaRPr lang="en-US" altLang="en-US" sz="28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F2B3E31D-BBB2-433B-A796-4D30DDFD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4267200" cy="3276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void foo(int j) {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   int x,y;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	 char buf[100];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   x=j;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	  …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643A02AF-060E-410A-9A06-5763755F8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276600"/>
            <a:ext cx="13716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FC19DF12-50C5-4D47-B484-7954585875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267200"/>
            <a:ext cx="16764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EAC6E4-6B98-4E10-BC6F-12C056C6B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9A686E3-B737-4577-AF9D-FA2B9689B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B5D48-501C-45F3-AA6B-8B714FFE05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733B0BB6-51F1-4C1A-BC53-91E0A445C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“Smashing the Stack”*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91453D9-2BDD-4D41-93B6-4296C61CC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733800"/>
          </a:xfrm>
        </p:spPr>
        <p:txBody>
          <a:bodyPr/>
          <a:lstStyle/>
          <a:p>
            <a:r>
              <a:rPr lang="en-US" altLang="en-US"/>
              <a:t>The general idea is to overflow a buffer so that it overwrites the return address.</a:t>
            </a:r>
          </a:p>
          <a:p>
            <a:r>
              <a:rPr lang="en-US" altLang="en-US"/>
              <a:t>When the function is done it will jump to whatever address is on the stack.</a:t>
            </a:r>
          </a:p>
          <a:p>
            <a:r>
              <a:rPr lang="en-US" altLang="en-US"/>
              <a:t>We put some code in the buffer and set the return address to point to it!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0BC21A98-0CD0-4ECA-B58D-B8F4FAF1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656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0">
                <a:solidFill>
                  <a:schemeClr val="tx2"/>
                </a:solidFill>
              </a:rPr>
              <a:t>*taken from the title of an article in Phrack 49-7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B1DDD80-9D82-4155-8DB1-C7D13D4ED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9B2C10B-72E7-4A03-A90D-24D56133A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85B67-ACED-4215-A861-42D11055630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3E24CDF-631A-474C-9052-8331789B7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419600" cy="1143000"/>
          </a:xfrm>
        </p:spPr>
        <p:txBody>
          <a:bodyPr/>
          <a:lstStyle/>
          <a:p>
            <a:pPr algn="l"/>
            <a:r>
              <a:rPr lang="en-US" altLang="en-US"/>
              <a:t>Before and After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62296AD6-0B84-465C-B1AF-786BE928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1000"/>
            <a:ext cx="3654425" cy="1771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void foo(char *s) {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	char buf[100];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	strcpy(buf,s);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	…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543B2EE7-5487-4FAD-84A5-E57711EA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438400"/>
            <a:ext cx="2590800" cy="609600"/>
          </a:xfrm>
          <a:prstGeom prst="rect">
            <a:avLst/>
          </a:prstGeom>
          <a:solidFill>
            <a:srgbClr val="00FF99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address of </a:t>
            </a:r>
            <a:r>
              <a:rPr lang="en-US" altLang="en-US" sz="3200">
                <a:solidFill>
                  <a:schemeClr val="bg2"/>
                </a:solidFill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1E1609F3-7CFB-4481-848E-54EC89DF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0"/>
            <a:ext cx="2590800" cy="6096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return-address</a:t>
            </a:r>
            <a:endParaRPr lang="en-US" altLang="en-US" sz="3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F77B656E-87F4-409B-A57A-316EF57E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657600"/>
            <a:ext cx="2590800" cy="609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saved sp</a:t>
            </a:r>
            <a:endParaRPr lang="en-US" altLang="en-US" sz="3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ED12495C-FE09-4201-B672-0AB56BCE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67200"/>
            <a:ext cx="2590800" cy="18288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buf</a:t>
            </a:r>
            <a:endParaRPr lang="en-US" altLang="en-US" sz="3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CD2AB5CC-12FF-4A03-AC65-54037160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38400"/>
            <a:ext cx="2590800" cy="609600"/>
          </a:xfrm>
          <a:prstGeom prst="rect">
            <a:avLst/>
          </a:prstGeom>
          <a:solidFill>
            <a:srgbClr val="00FF99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address of </a:t>
            </a:r>
            <a:r>
              <a:rPr lang="en-US" altLang="en-US" sz="3200">
                <a:solidFill>
                  <a:schemeClr val="bg2"/>
                </a:solidFill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9199E499-75AE-4F4E-B682-DBEB9F55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2590800" cy="3048000"/>
          </a:xfrm>
          <a:prstGeom prst="rect">
            <a:avLst/>
          </a:prstGeom>
          <a:solidFill>
            <a:srgbClr val="DDDDDD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pointer to pgm</a:t>
            </a:r>
          </a:p>
          <a:p>
            <a:pPr algn="ctr">
              <a:spcBef>
                <a:spcPct val="20000"/>
              </a:spcBef>
            </a:pPr>
            <a:endParaRPr lang="en-US" altLang="en-US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</a:pPr>
            <a:endParaRPr lang="en-US" altLang="en-US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</a:pPr>
            <a:endParaRPr lang="en-US" altLang="en-US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</a:pPr>
            <a:endParaRPr lang="en-US" altLang="en-US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2"/>
                </a:solidFill>
              </a:rPr>
              <a:t>Small Program</a:t>
            </a:r>
          </a:p>
        </p:txBody>
      </p:sp>
      <p:sp>
        <p:nvSpPr>
          <p:cNvPr id="71699" name="Freeform 19">
            <a:extLst>
              <a:ext uri="{FF2B5EF4-FFF2-40B4-BE49-F238E27FC236}">
                <a16:creationId xmlns:a16="http://schemas.microsoft.com/office/drawing/2014/main" id="{9686FB54-858A-4885-AC4B-36757BD7DB49}"/>
              </a:ext>
            </a:extLst>
          </p:cNvPr>
          <p:cNvSpPr>
            <a:spLocks/>
          </p:cNvSpPr>
          <p:nvPr/>
        </p:nvSpPr>
        <p:spPr bwMode="auto">
          <a:xfrm>
            <a:off x="6683375" y="3086100"/>
            <a:ext cx="1196975" cy="2833688"/>
          </a:xfrm>
          <a:custGeom>
            <a:avLst/>
            <a:gdLst>
              <a:gd name="T0" fmla="*/ 78 w 754"/>
              <a:gd name="T1" fmla="*/ 161 h 1785"/>
              <a:gd name="T2" fmla="*/ 661 w 754"/>
              <a:gd name="T3" fmla="*/ 232 h 1785"/>
              <a:gd name="T4" fmla="*/ 638 w 754"/>
              <a:gd name="T5" fmla="*/ 1552 h 1785"/>
              <a:gd name="T6" fmla="*/ 0 w 754"/>
              <a:gd name="T7" fmla="*/ 1633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4" h="1785">
                <a:moveTo>
                  <a:pt x="78" y="161"/>
                </a:moveTo>
                <a:cubicBezTo>
                  <a:pt x="176" y="173"/>
                  <a:pt x="568" y="0"/>
                  <a:pt x="661" y="232"/>
                </a:cubicBezTo>
                <a:cubicBezTo>
                  <a:pt x="754" y="464"/>
                  <a:pt x="748" y="1319"/>
                  <a:pt x="638" y="1552"/>
                </a:cubicBezTo>
                <a:cubicBezTo>
                  <a:pt x="528" y="1785"/>
                  <a:pt x="133" y="1616"/>
                  <a:pt x="0" y="1633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283A0-C359-47A0-BBC5-F13C6C528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8867A-09EF-4344-973B-E98BB6F67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DB98DE-5326-4426-B35A-D9E8C10264D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F0C8F5C-889F-487D-AEB0-867E7272F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B349E16-2CFD-4D42-916F-C256A33CE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know what value the pointer should have (the new “return address”).</a:t>
            </a:r>
          </a:p>
          <a:p>
            <a:pPr lvl="1"/>
            <a:r>
              <a:rPr lang="en-US" altLang="en-US"/>
              <a:t>It’s the address of the buffer, but how do we know what address this is?</a:t>
            </a:r>
          </a:p>
          <a:p>
            <a:pPr lvl="1"/>
            <a:endParaRPr lang="en-US" altLang="en-US"/>
          </a:p>
          <a:p>
            <a:r>
              <a:rPr lang="en-US" altLang="en-US"/>
              <a:t>How do we build the “small program” and put it in a string?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36C0-B24D-4B33-A71A-1B081B8E1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B53F-2F30-4834-B4DF-911CBF6FD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7EA89F-529C-4727-A86D-33B700DD99A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03B22DD-EC86-4A08-AE77-0CCA4E541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Guessing Addresses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52A5F0C-05A4-437D-BB10-C3AA62AD2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Typically you need the source code so you can </a:t>
            </a:r>
            <a:r>
              <a:rPr lang="en-US" altLang="en-US" i="1"/>
              <a:t>estimate</a:t>
            </a:r>
            <a:r>
              <a:rPr lang="en-US" altLang="en-US"/>
              <a:t> the address of both the buffer and the return-address.</a:t>
            </a:r>
          </a:p>
          <a:p>
            <a:endParaRPr lang="en-US" altLang="en-US"/>
          </a:p>
          <a:p>
            <a:r>
              <a:rPr lang="en-US" altLang="en-US"/>
              <a:t>An estimate is often good enough! (more on this in a bit).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99C2-2401-413E-9C95-038EF9117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E6545-48E3-496E-86B1-D6253F42B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40F04-0304-4F7B-B568-53C5714353C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56BBD701-E1F7-4B0F-9C2E-DCF6E6D1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the </a:t>
            </a:r>
            <a:br>
              <a:rPr lang="en-US" altLang="en-US"/>
            </a:br>
            <a:r>
              <a:rPr lang="en-US" altLang="en-US"/>
              <a:t>small program</a:t>
            </a:r>
          </a:p>
        </p:txBody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C1C73E68-2E66-4A90-81FD-9E4E3F938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Typically, the small program stuffed in to the buffer does an exec().</a:t>
            </a:r>
          </a:p>
          <a:p>
            <a:endParaRPr lang="en-US" altLang="en-US"/>
          </a:p>
          <a:p>
            <a:r>
              <a:rPr lang="en-US" altLang="en-US"/>
              <a:t>Sometimes it changes the password db or other files…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FAA0E-1293-44B8-ACE2-B4477E714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8761-1146-4478-9449-94DB5800E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F0C67E-1B59-4329-94F2-62BF16657C2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050D1E7-E7C5-4375-A092-E88A7E610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exec()</a:t>
            </a:r>
            <a:r>
              <a:rPr lang="en-US" altLang="en-US"/>
              <a:t> example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F2A6BCB-836E-46A2-ADC0-3F1D74A64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char *args[] = {"/bin/ls", NULL};</a:t>
            </a:r>
          </a:p>
          <a:p>
            <a:pPr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void execls(void) {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execv("/bin/ls",args);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printf(“I’m not printed\n");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ACD2D-13EB-4C94-8C9A-104EE3C3B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9B1F-75DB-43B4-A286-3DDECA51E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6C289-7DD9-4699-8AEF-36A8298774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0E5B9BB-C7D9-4A78-B03D-C95244260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a String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BF0162F-E187-45EC-8F17-F19AF3751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take code like the previous slide, and generate machine language.</a:t>
            </a:r>
          </a:p>
          <a:p>
            <a:r>
              <a:rPr lang="en-US" altLang="en-US"/>
              <a:t>Copy down the individual byte values and build a string.</a:t>
            </a:r>
          </a:p>
          <a:p>
            <a:r>
              <a:rPr lang="en-US" altLang="en-US"/>
              <a:t>To do a simple exec requires less than 100 bytes.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D10E4-62B8-4C24-AAEB-96FAF17DA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35078-6FF3-4462-A87A-F2F454EB5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825088-B0D3-4D00-98F3-832FB72B9C9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845CC6F-5308-4FFC-BAFD-FE3515033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Sample Program/String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769A4D8-543B-4522-811B-760B8FB6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Does an exec() of /bin/ls: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unsigned char cde[] =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"\xeb\x1f\x5e\x89\x76\x08\x31\xc0”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“\x88\x46\x07\x89\x46\x0c\xb0\x0b"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"\x89\xf3\x8d\x4e\x08\x8d\x56\x0c”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“\xcd\x80\x31\xdb\x89\xd8\x40\xcd"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"\x80\xe8\xdc\xff\xff\xff/bin/ls";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C0750-94CF-4FB2-AED6-FBFF062D47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2B98D-3530-471A-A692-9D8C63E2C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D83F47-49E0-4532-B58A-426F60F2CB9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CFE3F39-E139-4E5A-A9BC-06FBDC7D8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issues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419B565-7FDF-4772-9BA9-CDD2D89ED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small program should be position-independent – able to run at any memory location.</a:t>
            </a:r>
          </a:p>
          <a:p>
            <a:endParaRPr lang="en-US" altLang="en-US"/>
          </a:p>
          <a:p>
            <a:r>
              <a:rPr lang="en-US" altLang="en-US"/>
              <a:t>It can’t be too large, or we can’t fit the program and the new return-address on the stack!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63D-E1C0-4B3C-9D84-B29D4E1498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BBD9-8249-4725-8DD5-95F0674CF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33B36-260E-4DE7-9CDA-A9D3979A64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8EA0107-2BAA-4C7D-9A4E-05B7D07A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Serious Stuff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C21E26C-10DD-4D15-A0C2-C4882F385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sz="2400"/>
              <a:t>Try a web search for “buffer overflow exploit”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“Smashing the Stack for Fun and Profit”</a:t>
            </a:r>
          </a:p>
          <a:p>
            <a:endParaRPr lang="en-US" altLang="en-US" sz="2400"/>
          </a:p>
          <a:p>
            <a:r>
              <a:rPr lang="en-US" altLang="en-US" sz="2400"/>
              <a:t>Check alt.2600, rootshell.com, antionline.com – you can find long lists of </a:t>
            </a:r>
            <a:r>
              <a:rPr lang="en-US" altLang="en-US" sz="2400" i="1"/>
              <a:t>exploits</a:t>
            </a:r>
            <a:r>
              <a:rPr lang="en-US" altLang="en-US" sz="2400"/>
              <a:t> based on buffer overflow.</a:t>
            </a:r>
          </a:p>
          <a:p>
            <a:endParaRPr lang="en-US" altLang="en-US" sz="2400"/>
          </a:p>
          <a:p>
            <a:r>
              <a:rPr lang="en-US" altLang="en-US" sz="2400"/>
              <a:t>Even the original version of ssh had a problem! (after they made a big deal that there were no buffer overflow problems in their code).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31800-A745-4094-8DB5-FEFED138D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BEFC-3261-47AB-9B10-26C66E4908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B681E-4DFA-4879-A982-79D65BEFE2C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81870B7-6BA6-4EEC-AD55-0FD9032D4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Sample Overflow Program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8748DDC-CC26-450E-A72B-E594EF5EA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(see other slides on pages 3-5…)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0C3EA-FD2A-4A66-8891-3A063C003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6D5F-0E34-40B8-B1D9-83C892F3AB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615F1A-67F7-4CE1-A6E6-3C02F35545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FABB924-B652-49B3-AFC5-F851D037F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a real program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949ED39-FCBD-4412-9C6B-A90CD5FDC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that the idea is to feed a server a string that is too big for a buffer.</a:t>
            </a:r>
          </a:p>
          <a:p>
            <a:r>
              <a:rPr lang="en-US" altLang="en-US"/>
              <a:t>This string overflows the buffer and overwrites the return address on the stack. </a:t>
            </a:r>
          </a:p>
          <a:p>
            <a:r>
              <a:rPr lang="en-US" altLang="en-US"/>
              <a:t>Assuming we put our small program in the string, we need to know it’s address.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782B-4221-444E-92F8-E4CB2BCD4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057C-421E-41E4-BC7E-E6F884F06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E8F56-B115-4B61-8FF9-7D54DAE4CF8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18C538C9-7A4B-4EA2-8B7C-46A82E1D3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NOPs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B7AA240-B9FB-45E1-8698-B0DB6E5FA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CPUs have a </a:t>
            </a:r>
            <a:r>
              <a:rPr lang="en-US" altLang="en-US" i="1"/>
              <a:t>No-Operation</a:t>
            </a:r>
            <a:r>
              <a:rPr lang="en-US" altLang="en-US"/>
              <a:t> instruction – it does nothing but advance the instruction pointer.</a:t>
            </a:r>
          </a:p>
          <a:p>
            <a:r>
              <a:rPr lang="en-US" altLang="en-US"/>
              <a:t>Usually we can put a bunch of these ahead of our program (in the string).</a:t>
            </a:r>
          </a:p>
          <a:p>
            <a:r>
              <a:rPr lang="en-US" altLang="en-US"/>
              <a:t>As long as the new return-address points to a NOP we are OK.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1D93E72-7FC0-47B7-91E0-24CBAD036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50475C1-132C-49C3-BBC0-C12E911E2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5A3C3A-C9F4-45F0-99A7-E438E7BA2D8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8D982F0-5EBD-47CC-9871-09053D0CB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Using NOPs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AE676A5-C79C-4DDB-80AA-EEE85C67C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2286000"/>
            <a:ext cx="5257800" cy="2362200"/>
          </a:xfrm>
          <a:solidFill>
            <a:schemeClr val="tx1"/>
          </a:solidFill>
        </p:spPr>
        <p:txBody>
          <a:bodyPr/>
          <a:lstStyle/>
          <a:p>
            <a:endParaRPr lang="en-US" altLang="en-US">
              <a:solidFill>
                <a:schemeClr val="bg2"/>
              </a:solidFill>
            </a:endParaRPr>
          </a:p>
          <a:p>
            <a:pPr algn="ctr"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Real program 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(exec /bin/ls or whatever)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0CC74648-D5BB-4386-AA6B-FAA1EB47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2578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971CEFDD-2B08-4FFF-986E-4456287A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5257800" cy="14478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altLang="en-US" sz="3200" b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0">
                <a:solidFill>
                  <a:schemeClr val="bg2"/>
                </a:solidFill>
              </a:rPr>
              <a:t>nop instructions</a:t>
            </a:r>
          </a:p>
        </p:txBody>
      </p:sp>
      <p:sp>
        <p:nvSpPr>
          <p:cNvPr id="80902" name="Freeform 6">
            <a:extLst>
              <a:ext uri="{FF2B5EF4-FFF2-40B4-BE49-F238E27FC236}">
                <a16:creationId xmlns:a16="http://schemas.microsoft.com/office/drawing/2014/main" id="{FC403435-8709-400E-AED1-D3BA32D87D3F}"/>
              </a:ext>
            </a:extLst>
          </p:cNvPr>
          <p:cNvSpPr>
            <a:spLocks/>
          </p:cNvSpPr>
          <p:nvPr/>
        </p:nvSpPr>
        <p:spPr bwMode="auto">
          <a:xfrm>
            <a:off x="1160463" y="1468438"/>
            <a:ext cx="2420937" cy="4144962"/>
          </a:xfrm>
          <a:custGeom>
            <a:avLst/>
            <a:gdLst>
              <a:gd name="T0" fmla="*/ 1525 w 1525"/>
              <a:gd name="T1" fmla="*/ 323 h 2611"/>
              <a:gd name="T2" fmla="*/ 805 w 1525"/>
              <a:gd name="T3" fmla="*/ 323 h 2611"/>
              <a:gd name="T4" fmla="*/ 25 w 1525"/>
              <a:gd name="T5" fmla="*/ 2260 h 2611"/>
              <a:gd name="T6" fmla="*/ 955 w 1525"/>
              <a:gd name="T7" fmla="*/ 2427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5" h="2611">
                <a:moveTo>
                  <a:pt x="1525" y="323"/>
                </a:moveTo>
                <a:cubicBezTo>
                  <a:pt x="1241" y="159"/>
                  <a:pt x="1055" y="0"/>
                  <a:pt x="805" y="323"/>
                </a:cubicBezTo>
                <a:cubicBezTo>
                  <a:pt x="555" y="646"/>
                  <a:pt x="0" y="1909"/>
                  <a:pt x="25" y="2260"/>
                </a:cubicBezTo>
                <a:cubicBezTo>
                  <a:pt x="50" y="2611"/>
                  <a:pt x="761" y="2392"/>
                  <a:pt x="955" y="2427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2773B36B-B917-47F6-87C2-881FD584E459}"/>
              </a:ext>
            </a:extLst>
          </p:cNvPr>
          <p:cNvSpPr txBox="1">
            <a:spLocks noChangeArrowheads="1"/>
          </p:cNvSpPr>
          <p:nvPr/>
        </p:nvSpPr>
        <p:spPr bwMode="auto">
          <a:xfrm rot="-2183785">
            <a:off x="1654175" y="3538538"/>
            <a:ext cx="1671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point </a:t>
            </a:r>
          </a:p>
          <a:p>
            <a:r>
              <a:rPr lang="en-US" altLang="en-US"/>
              <a:t>anywhere</a:t>
            </a:r>
          </a:p>
          <a:p>
            <a:r>
              <a:rPr lang="en-US" altLang="en-US"/>
              <a:t>in here</a:t>
            </a:r>
          </a:p>
        </p:txBody>
      </p:sp>
      <p:sp>
        <p:nvSpPr>
          <p:cNvPr id="80904" name="Oval 8">
            <a:extLst>
              <a:ext uri="{FF2B5EF4-FFF2-40B4-BE49-F238E27FC236}">
                <a16:creationId xmlns:a16="http://schemas.microsoft.com/office/drawing/2014/main" id="{3166B78E-FB70-4E58-A147-C20BC694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980FBA17-E0BB-426E-B7C9-89276E5AD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19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B0D78722-4C38-43C7-85FA-9BD9FDAAD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53000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65707-15CD-4A75-BCF9-5A175F92F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8B09D-8CC8-4A25-BC09-378032EBF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F34E4-7A67-4243-836D-52A27F37AD0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501C0346-BA61-4E78-BE89-639BE7724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the stack size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88FD608-0A58-4B97-96C0-551A628E0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also guess at the location of the return address relative to the overflowed buffer.</a:t>
            </a:r>
          </a:p>
          <a:p>
            <a:endParaRPr lang="en-US" altLang="en-US"/>
          </a:p>
          <a:p>
            <a:r>
              <a:rPr lang="en-US" altLang="en-US"/>
              <a:t>Put in a bunch of new return addresses!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B8B2E24-545E-4397-BDD6-AB2EFE21C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FA9DFF9-9C67-40D5-9519-17332029E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F104D-DA4A-4704-9B00-43CD5DABB05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38D8517-F4B1-480F-A127-E659B5AA7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/>
          <a:lstStyle/>
          <a:p>
            <a:r>
              <a:rPr lang="en-US" altLang="en-US"/>
              <a:t>Estimating the Location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641633C-F9A5-4C08-AF74-D33F6A41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05200"/>
            <a:ext cx="52578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200" b="0">
                <a:solidFill>
                  <a:schemeClr val="bg2"/>
                </a:solidFill>
              </a:rPr>
              <a:t>Real program 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BDF70B4A-A87A-43DB-8655-4B0CCE35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52578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9121EC94-8888-479B-8329-29C92A99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5257800" cy="14478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altLang="en-US" sz="3200" b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0">
                <a:solidFill>
                  <a:schemeClr val="bg2"/>
                </a:solidFill>
              </a:rPr>
              <a:t>nop instructions</a:t>
            </a:r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191109DF-4ABC-4DC5-8B11-5F68A83F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52578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id="{CA90CBC7-C741-4B0A-8884-8751AF92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1200"/>
            <a:ext cx="52578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6" name="Rectangle 12">
            <a:extLst>
              <a:ext uri="{FF2B5EF4-FFF2-40B4-BE49-F238E27FC236}">
                <a16:creationId xmlns:a16="http://schemas.microsoft.com/office/drawing/2014/main" id="{B70E9018-1BF1-4D82-9D84-B21D4787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52578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E7FDB7E2-EFA0-4DC6-8A7E-154C6B90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19200"/>
            <a:ext cx="52578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02098052-0271-4509-90E1-ACA589D6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00200"/>
            <a:ext cx="52578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>
                <a:solidFill>
                  <a:schemeClr val="bg2"/>
                </a:solidFill>
              </a:rPr>
              <a:t>new return address</a:t>
            </a:r>
          </a:p>
        </p:txBody>
      </p:sp>
      <p:sp>
        <p:nvSpPr>
          <p:cNvPr id="82961" name="Freeform 17">
            <a:extLst>
              <a:ext uri="{FF2B5EF4-FFF2-40B4-BE49-F238E27FC236}">
                <a16:creationId xmlns:a16="http://schemas.microsoft.com/office/drawing/2014/main" id="{D3DE9F83-412A-4B16-A3B9-F923E52ECF93}"/>
              </a:ext>
            </a:extLst>
          </p:cNvPr>
          <p:cNvSpPr>
            <a:spLocks/>
          </p:cNvSpPr>
          <p:nvPr/>
        </p:nvSpPr>
        <p:spPr bwMode="auto">
          <a:xfrm>
            <a:off x="947738" y="1198563"/>
            <a:ext cx="3492500" cy="4445000"/>
          </a:xfrm>
          <a:custGeom>
            <a:avLst/>
            <a:gdLst>
              <a:gd name="T0" fmla="*/ 2200 w 2200"/>
              <a:gd name="T1" fmla="*/ 175 h 2800"/>
              <a:gd name="T2" fmla="*/ 340 w 2200"/>
              <a:gd name="T3" fmla="*/ 376 h 2800"/>
              <a:gd name="T4" fmla="*/ 159 w 2200"/>
              <a:gd name="T5" fmla="*/ 2430 h 2800"/>
              <a:gd name="T6" fmla="*/ 1089 w 2200"/>
              <a:gd name="T7" fmla="*/ 2597 h 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0" h="2800">
                <a:moveTo>
                  <a:pt x="2200" y="175"/>
                </a:moveTo>
                <a:cubicBezTo>
                  <a:pt x="1890" y="209"/>
                  <a:pt x="680" y="0"/>
                  <a:pt x="340" y="376"/>
                </a:cubicBezTo>
                <a:cubicBezTo>
                  <a:pt x="0" y="752"/>
                  <a:pt x="34" y="2060"/>
                  <a:pt x="159" y="2430"/>
                </a:cubicBezTo>
                <a:cubicBezTo>
                  <a:pt x="284" y="2800"/>
                  <a:pt x="895" y="2562"/>
                  <a:pt x="1089" y="2597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8" name="Freeform 24">
            <a:extLst>
              <a:ext uri="{FF2B5EF4-FFF2-40B4-BE49-F238E27FC236}">
                <a16:creationId xmlns:a16="http://schemas.microsoft.com/office/drawing/2014/main" id="{B7A1C8C2-3C63-42F5-AAE9-249AEDAE0A60}"/>
              </a:ext>
            </a:extLst>
          </p:cNvPr>
          <p:cNvSpPr>
            <a:spLocks/>
          </p:cNvSpPr>
          <p:nvPr/>
        </p:nvSpPr>
        <p:spPr bwMode="auto">
          <a:xfrm>
            <a:off x="925513" y="1254125"/>
            <a:ext cx="3503612" cy="4384675"/>
          </a:xfrm>
          <a:custGeom>
            <a:avLst/>
            <a:gdLst>
              <a:gd name="T0" fmla="*/ 2207 w 2207"/>
              <a:gd name="T1" fmla="*/ 362 h 2762"/>
              <a:gd name="T2" fmla="*/ 341 w 2207"/>
              <a:gd name="T3" fmla="*/ 338 h 2762"/>
              <a:gd name="T4" fmla="*/ 160 w 2207"/>
              <a:gd name="T5" fmla="*/ 2392 h 2762"/>
              <a:gd name="T6" fmla="*/ 1090 w 2207"/>
              <a:gd name="T7" fmla="*/ 2559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7" h="2762">
                <a:moveTo>
                  <a:pt x="2207" y="362"/>
                </a:moveTo>
                <a:cubicBezTo>
                  <a:pt x="1896" y="359"/>
                  <a:pt x="682" y="0"/>
                  <a:pt x="341" y="338"/>
                </a:cubicBezTo>
                <a:cubicBezTo>
                  <a:pt x="0" y="676"/>
                  <a:pt x="35" y="2022"/>
                  <a:pt x="160" y="2392"/>
                </a:cubicBezTo>
                <a:cubicBezTo>
                  <a:pt x="285" y="2762"/>
                  <a:pt x="896" y="2524"/>
                  <a:pt x="1090" y="2559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9" name="Freeform 25">
            <a:extLst>
              <a:ext uri="{FF2B5EF4-FFF2-40B4-BE49-F238E27FC236}">
                <a16:creationId xmlns:a16="http://schemas.microsoft.com/office/drawing/2014/main" id="{4E5CFB11-60A5-4AF3-A86E-366A1E9F813F}"/>
              </a:ext>
            </a:extLst>
          </p:cNvPr>
          <p:cNvSpPr>
            <a:spLocks/>
          </p:cNvSpPr>
          <p:nvPr/>
        </p:nvSpPr>
        <p:spPr bwMode="auto">
          <a:xfrm>
            <a:off x="908050" y="1323975"/>
            <a:ext cx="3554413" cy="4314825"/>
          </a:xfrm>
          <a:custGeom>
            <a:avLst/>
            <a:gdLst>
              <a:gd name="T0" fmla="*/ 2239 w 2239"/>
              <a:gd name="T1" fmla="*/ 582 h 2718"/>
              <a:gd name="T2" fmla="*/ 346 w 2239"/>
              <a:gd name="T3" fmla="*/ 294 h 2718"/>
              <a:gd name="T4" fmla="*/ 165 w 2239"/>
              <a:gd name="T5" fmla="*/ 2348 h 2718"/>
              <a:gd name="T6" fmla="*/ 1095 w 2239"/>
              <a:gd name="T7" fmla="*/ 2515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9" h="2718">
                <a:moveTo>
                  <a:pt x="2239" y="582"/>
                </a:moveTo>
                <a:cubicBezTo>
                  <a:pt x="1924" y="533"/>
                  <a:pt x="692" y="0"/>
                  <a:pt x="346" y="294"/>
                </a:cubicBezTo>
                <a:cubicBezTo>
                  <a:pt x="0" y="588"/>
                  <a:pt x="40" y="1978"/>
                  <a:pt x="165" y="2348"/>
                </a:cubicBezTo>
                <a:cubicBezTo>
                  <a:pt x="290" y="2718"/>
                  <a:pt x="901" y="2480"/>
                  <a:pt x="1095" y="2515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Freeform 26">
            <a:extLst>
              <a:ext uri="{FF2B5EF4-FFF2-40B4-BE49-F238E27FC236}">
                <a16:creationId xmlns:a16="http://schemas.microsoft.com/office/drawing/2014/main" id="{DF4B383E-9E1C-40E1-AD50-EF50C339E2EC}"/>
              </a:ext>
            </a:extLst>
          </p:cNvPr>
          <p:cNvSpPr>
            <a:spLocks/>
          </p:cNvSpPr>
          <p:nvPr/>
        </p:nvSpPr>
        <p:spPr bwMode="auto">
          <a:xfrm>
            <a:off x="906463" y="1419225"/>
            <a:ext cx="3556000" cy="4260850"/>
          </a:xfrm>
          <a:custGeom>
            <a:avLst/>
            <a:gdLst>
              <a:gd name="T0" fmla="*/ 2240 w 2240"/>
              <a:gd name="T1" fmla="*/ 751 h 2684"/>
              <a:gd name="T2" fmla="*/ 346 w 2240"/>
              <a:gd name="T3" fmla="*/ 260 h 2684"/>
              <a:gd name="T4" fmla="*/ 165 w 2240"/>
              <a:gd name="T5" fmla="*/ 2314 h 2684"/>
              <a:gd name="T6" fmla="*/ 1095 w 2240"/>
              <a:gd name="T7" fmla="*/ 2481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0" h="2684">
                <a:moveTo>
                  <a:pt x="2240" y="751"/>
                </a:moveTo>
                <a:cubicBezTo>
                  <a:pt x="1924" y="670"/>
                  <a:pt x="692" y="0"/>
                  <a:pt x="346" y="260"/>
                </a:cubicBezTo>
                <a:cubicBezTo>
                  <a:pt x="0" y="520"/>
                  <a:pt x="40" y="1944"/>
                  <a:pt x="165" y="2314"/>
                </a:cubicBezTo>
                <a:cubicBezTo>
                  <a:pt x="290" y="2684"/>
                  <a:pt x="901" y="2446"/>
                  <a:pt x="1095" y="2481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1" name="Freeform 27">
            <a:extLst>
              <a:ext uri="{FF2B5EF4-FFF2-40B4-BE49-F238E27FC236}">
                <a16:creationId xmlns:a16="http://schemas.microsoft.com/office/drawing/2014/main" id="{63A0BAAE-9DF7-47E9-A263-579DC9609F91}"/>
              </a:ext>
            </a:extLst>
          </p:cNvPr>
          <p:cNvSpPr>
            <a:spLocks/>
          </p:cNvSpPr>
          <p:nvPr/>
        </p:nvSpPr>
        <p:spPr bwMode="auto">
          <a:xfrm>
            <a:off x="908050" y="1479550"/>
            <a:ext cx="3543300" cy="4200525"/>
          </a:xfrm>
          <a:custGeom>
            <a:avLst/>
            <a:gdLst>
              <a:gd name="T0" fmla="*/ 2232 w 2232"/>
              <a:gd name="T1" fmla="*/ 942 h 2646"/>
              <a:gd name="T2" fmla="*/ 345 w 2232"/>
              <a:gd name="T3" fmla="*/ 222 h 2646"/>
              <a:gd name="T4" fmla="*/ 164 w 2232"/>
              <a:gd name="T5" fmla="*/ 2276 h 2646"/>
              <a:gd name="T6" fmla="*/ 1094 w 2232"/>
              <a:gd name="T7" fmla="*/ 2443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2646">
                <a:moveTo>
                  <a:pt x="2232" y="942"/>
                </a:moveTo>
                <a:cubicBezTo>
                  <a:pt x="1917" y="823"/>
                  <a:pt x="690" y="0"/>
                  <a:pt x="345" y="222"/>
                </a:cubicBezTo>
                <a:cubicBezTo>
                  <a:pt x="0" y="444"/>
                  <a:pt x="39" y="1906"/>
                  <a:pt x="164" y="2276"/>
                </a:cubicBezTo>
                <a:cubicBezTo>
                  <a:pt x="289" y="2646"/>
                  <a:pt x="900" y="2408"/>
                  <a:pt x="1094" y="2443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2" name="Freeform 28">
            <a:extLst>
              <a:ext uri="{FF2B5EF4-FFF2-40B4-BE49-F238E27FC236}">
                <a16:creationId xmlns:a16="http://schemas.microsoft.com/office/drawing/2014/main" id="{3C85BD83-150C-41DD-A07D-F1AB0027AB58}"/>
              </a:ext>
            </a:extLst>
          </p:cNvPr>
          <p:cNvSpPr>
            <a:spLocks/>
          </p:cNvSpPr>
          <p:nvPr/>
        </p:nvSpPr>
        <p:spPr bwMode="auto">
          <a:xfrm>
            <a:off x="912813" y="1541463"/>
            <a:ext cx="3516312" cy="4138612"/>
          </a:xfrm>
          <a:custGeom>
            <a:avLst/>
            <a:gdLst>
              <a:gd name="T0" fmla="*/ 2215 w 2215"/>
              <a:gd name="T1" fmla="*/ 1139 h 2607"/>
              <a:gd name="T2" fmla="*/ 342 w 2215"/>
              <a:gd name="T3" fmla="*/ 183 h 2607"/>
              <a:gd name="T4" fmla="*/ 161 w 2215"/>
              <a:gd name="T5" fmla="*/ 2237 h 2607"/>
              <a:gd name="T6" fmla="*/ 1091 w 2215"/>
              <a:gd name="T7" fmla="*/ 2404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5" h="2607">
                <a:moveTo>
                  <a:pt x="2215" y="1139"/>
                </a:moveTo>
                <a:cubicBezTo>
                  <a:pt x="1903" y="978"/>
                  <a:pt x="684" y="0"/>
                  <a:pt x="342" y="183"/>
                </a:cubicBezTo>
                <a:cubicBezTo>
                  <a:pt x="0" y="366"/>
                  <a:pt x="36" y="1867"/>
                  <a:pt x="161" y="2237"/>
                </a:cubicBezTo>
                <a:cubicBezTo>
                  <a:pt x="286" y="2607"/>
                  <a:pt x="897" y="2369"/>
                  <a:pt x="1091" y="2404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66E1-0059-4602-B2BA-234F890D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F5D92-320C-4F6D-8858-5FC3019E8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B13B6-816D-47C0-9CD3-BD3D55E475B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0510F93-5988-415D-8F87-50AB63DD4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Potential Problems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480AD60-FD5E-4923-8F18-DBCCFBCC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Buffer overflow is just the most common programming problem exploited.</a:t>
            </a:r>
          </a:p>
          <a:p>
            <a:endParaRPr lang="en-US" altLang="en-US"/>
          </a:p>
          <a:p>
            <a:r>
              <a:rPr lang="en-US" altLang="en-US"/>
              <a:t>Integer arithmetic can also be a problem!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foo = malloc(num * sizeof(struct blah));</a:t>
            </a:r>
          </a:p>
          <a:p>
            <a:pPr lvl="1"/>
            <a:endParaRPr lang="en-US" altLang="en-US" sz="2000" b="1"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i="1">
                <a:latin typeface="Courier New" panose="02070309020205020404" pitchFamily="49" charset="0"/>
              </a:rPr>
              <a:t>what if num is 2^32-1? what if num is -1?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9C78-A1E5-413C-BAA1-5EBA6E3BA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DBF20-2D18-49BB-ABC7-3ADDFE9D1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2351B4-215F-4EE0-8223-2C8E61EE283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0D52419-8B06-46FF-B7AC-81B98A031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7B8ABA9-F768-4213-9CD1-F2A319E09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Don't use strcpy.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Check the return value on all calls to library functions like malloc (as well as all system calls).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Don't use multiplication (or addition).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Might as well not use subtraction or division either.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It's probably best to avoid writing programs at all…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709A-630F-44B8-B3FB-773EA56D1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E8292-74B9-4EF4-96B0-0872BF2E1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F1A57-F53A-49A8-A638-A181F47D9F4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0F9E849-93F1-492F-A932-D1059D27B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The Problem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DDF791-55AA-4A16-9019-61EF19A17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419600"/>
          </a:xfrm>
          <a:solidFill>
            <a:schemeClr val="tx1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void foo(char *s) {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	char buf[10];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	strcpy(buf,s);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	printf(“buf is %s\n”,s);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bg2"/>
                </a:solidFill>
                <a:latin typeface="Courier New" panose="02070309020205020404" pitchFamily="49" charset="0"/>
              </a:rPr>
              <a:t>foo(“thisstringistoolongforfoo”);</a:t>
            </a:r>
          </a:p>
          <a:p>
            <a:pPr>
              <a:buFontTx/>
              <a:buNone/>
            </a:pPr>
            <a:endParaRPr lang="en-US" altLang="en-US" sz="28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3965-A9DB-4BB4-AB00-9206F5149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9C00F-9EBD-4A43-9DD7-6C74E14D0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C04768-CFFE-4A5E-BC8E-9EF469087FB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18AFF9F-D6ED-4DFF-BD30-8C7CC8DA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Exploitation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194CCE6-D152-462A-A62A-4BAB31F4D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general idea is to give servers very large strings that will overflow a buffer.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For a server with sloppy code – it’s easy to crash the server by overflowing a buffer (SEGV typically).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It’s sometimes possible to actually make the server do whatever you want (instead of crashing).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E44B-32BB-4E65-BB23-191D35AD5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AB30A-C51A-4160-B13F-BE992986CD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2CD127-CC1C-49AC-9503-EC4410E721C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8C5094DB-8806-43C2-ABD3-D71D75BB3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Necessary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C48BEFC-27EB-4033-8DE8-7191F7B4C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functions and the stack.</a:t>
            </a:r>
          </a:p>
          <a:p>
            <a:r>
              <a:rPr lang="en-US" altLang="en-US"/>
              <a:t>A little knowledge of assembly/machine language.</a:t>
            </a:r>
          </a:p>
          <a:p>
            <a:r>
              <a:rPr lang="en-US" altLang="en-US"/>
              <a:t>How system calls are made (at the machine code level).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exec()</a:t>
            </a:r>
            <a:r>
              <a:rPr lang="en-US" altLang="en-US"/>
              <a:t> system calls </a:t>
            </a:r>
          </a:p>
          <a:p>
            <a:r>
              <a:rPr lang="en-US" altLang="en-US"/>
              <a:t>How to “guess” some key parameters.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68978-332D-4FA4-9EDF-C61495A536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EECA5-8554-47D5-B9A3-07AD4B8E6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FE7C-CF55-4AA0-9D11-4D2C96CB609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64934C3-A2EF-41DE-B360-DE5C12F64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CPU/OS dependency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4F08E47-0620-4409-ABE7-D1E63C65C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Building an exploit requires knowledge of the specific CPU and operating system of the target.</a:t>
            </a:r>
          </a:p>
          <a:p>
            <a:r>
              <a:rPr lang="en-US" altLang="en-US"/>
              <a:t>I’ll just talk about x86 and Linux, but the methods work for other CPUs and OSs.</a:t>
            </a:r>
          </a:p>
          <a:p>
            <a:r>
              <a:rPr lang="en-US" altLang="en-US"/>
              <a:t>Some details are very different, but the concepts are the same.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DDA19-DC9D-4BB8-B81F-C8F2C90A15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8ADB-7329-4342-A235-F554A76AB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2F673-AC62-4162-9D84-9122B2406A7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E30DAEA-2F33-430F-8F64-C40F864A8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Call Stack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5D949CF-E5DD-472A-BA2D-8468B6A52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 function call is made, the return address is put on the stack. </a:t>
            </a:r>
          </a:p>
          <a:p>
            <a:r>
              <a:rPr lang="en-US" altLang="en-US"/>
              <a:t>Often the values of parameters are put on the stack.</a:t>
            </a:r>
          </a:p>
          <a:p>
            <a:r>
              <a:rPr lang="en-US" altLang="en-US"/>
              <a:t>Usually the function saves the stack frame pointer (on the stack).</a:t>
            </a:r>
          </a:p>
          <a:p>
            <a:r>
              <a:rPr lang="en-US" altLang="en-US"/>
              <a:t>Local variables are on the stack.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B0B15-0820-4076-935D-2F33AE84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F252-B793-4849-BE38-424FA4FDD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6FA254-2D4C-4A7D-B882-1BBD7738D4B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72FD6B-A29F-44DF-ADCE-58D039C6A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Direction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86312C9-C135-46B3-9F80-D64AE4C95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 Linux (x86) the stack grows from high addresses to low.</a:t>
            </a:r>
          </a:p>
          <a:p>
            <a:endParaRPr lang="en-US" altLang="en-US"/>
          </a:p>
          <a:p>
            <a:r>
              <a:rPr lang="en-US" altLang="en-US"/>
              <a:t>Pushing something on the stack moves the Top Of Stack towards the address 0.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0B40A4F4-D98F-46FD-9927-62EB6A0FE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Netprog: Buffer Overflow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8A0A36EB-CD09-473E-9EC0-6712BD502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E49EB-BED7-4B76-B61F-67AE1E207E5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C1BC817-A3F1-4CC0-8FB8-6CE6C44AB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Stack Frame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8DC62EF-142B-4B23-A3FB-C557E6CD6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5200" y="2057400"/>
            <a:ext cx="4572000" cy="4038600"/>
          </a:xfrm>
          <a:solidFill>
            <a:schemeClr val="tx1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Parameters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Return Address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Calling Stack Pointer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Local Variables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03DF8238-E852-4F46-B8C9-9B9E0712A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457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48E24801-20E0-4A11-B70F-96E8411B8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457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8EC53058-B989-4251-9D55-609EDC370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51200"/>
            <a:ext cx="457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0E699451-3C0A-4308-B67F-FEFDBE11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35400"/>
            <a:ext cx="457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5BDEC002-3E6F-457E-B980-2E28FA7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00000000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902DC018-62F8-46A6-8BEE-B69F0840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Addresses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0CCC15BC-0A5F-45DF-99D4-7411D3A4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SP</a:t>
            </a:r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D254F14E-A474-4E8A-B371-0162FB8A0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19600"/>
            <a:ext cx="457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D1B3D13A-26AE-4C07-A883-B7BED831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SP+</a:t>
            </a:r>
            <a:r>
              <a:rPr lang="en-US" altLang="en-US" i="1">
                <a:solidFill>
                  <a:schemeClr val="tx2"/>
                </a:solidFill>
              </a:rPr>
              <a:t>offset</a:t>
            </a:r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5486CF1E-9198-4D7C-B963-F48C96D14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10000"/>
            <a:ext cx="457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197F89BD-2046-4FAC-9280-0934B0325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648200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6">
            <a:extLst>
              <a:ext uri="{FF2B5EF4-FFF2-40B4-BE49-F238E27FC236}">
                <a16:creationId xmlns:a16="http://schemas.microsoft.com/office/drawing/2014/main" id="{B5325316-0093-4B18-BD63-5CCE8E02B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410200"/>
            <a:ext cx="4572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59F7D030-16AB-43C7-A510-4A182FB7B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1148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7D1D2473-5B51-458F-A535-EE863F0F4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56784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low</a:t>
            </a:r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7B5FB7D0-488D-42D7-A6A0-A99C628D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high</a:t>
            </a:r>
          </a:p>
        </p:txBody>
      </p:sp>
      <p:sp>
        <p:nvSpPr>
          <p:cNvPr id="69652" name="Line 20">
            <a:extLst>
              <a:ext uri="{FF2B5EF4-FFF2-40B4-BE49-F238E27FC236}">
                <a16:creationId xmlns:a16="http://schemas.microsoft.com/office/drawing/2014/main" id="{FCAF6D09-DD07-42D9-9C69-143DA3ACD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304800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1977</TotalTime>
  <Words>1216</Words>
  <Application>Microsoft Office PowerPoint</Application>
  <PresentationFormat>On-screen Show (4:3)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Courier New</vt:lpstr>
      <vt:lpstr>Default Design</vt:lpstr>
      <vt:lpstr>Buffer Overflow Exploits</vt:lpstr>
      <vt:lpstr>Serious Stuff</vt:lpstr>
      <vt:lpstr>The Problem</vt:lpstr>
      <vt:lpstr>Exploitation</vt:lpstr>
      <vt:lpstr>Background Necessary</vt:lpstr>
      <vt:lpstr>CPU/OS dependency</vt:lpstr>
      <vt:lpstr>C Call Stack</vt:lpstr>
      <vt:lpstr>Stack Direction</vt:lpstr>
      <vt:lpstr>A Stack Frame</vt:lpstr>
      <vt:lpstr>Sample Stack</vt:lpstr>
      <vt:lpstr>“Smashing the Stack”*</vt:lpstr>
      <vt:lpstr>Before and After</vt:lpstr>
      <vt:lpstr>Issues</vt:lpstr>
      <vt:lpstr>Guessing Addresses</vt:lpstr>
      <vt:lpstr>Building the  small program</vt:lpstr>
      <vt:lpstr>exec() example</vt:lpstr>
      <vt:lpstr>Generating a String</vt:lpstr>
      <vt:lpstr>A Sample Program/String</vt:lpstr>
      <vt:lpstr>Some important issues</vt:lpstr>
      <vt:lpstr>Sample Overflow Program</vt:lpstr>
      <vt:lpstr>Attacking a real program</vt:lpstr>
      <vt:lpstr>NOPs</vt:lpstr>
      <vt:lpstr>Using NOPs</vt:lpstr>
      <vt:lpstr>Estimating the stack size</vt:lpstr>
      <vt:lpstr>Estimating the Location </vt:lpstr>
      <vt:lpstr>Other Potential Problems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</dc:title>
  <dc:creator>Dave H</dc:creator>
  <cp:lastModifiedBy>Shiva Prasad Bhusal</cp:lastModifiedBy>
  <cp:revision>44</cp:revision>
  <cp:lastPrinted>1999-03-15T22:01:41Z</cp:lastPrinted>
  <dcterms:created xsi:type="dcterms:W3CDTF">1998-02-23T18:58:46Z</dcterms:created>
  <dcterms:modified xsi:type="dcterms:W3CDTF">2017-11-01T02:58:00Z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hollingd@cs.rpi.edu</vt:lpwstr>
  </property>
  <property fmtid="{D5CDD505-2E9C-101B-9397-08002B2CF9AE}" pid="8" name="HomePage">
    <vt:lpwstr>www.cs.rpi.edu/courses/netprog/</vt:lpwstr>
  </property>
  <property fmtid="{D5CDD505-2E9C-101B-9397-08002B2CF9AE}" pid="9" name="Other">
    <vt:lpwstr>Network Programming Spring 98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C:\dave\Netprog\ppt\HTML</vt:lpwstr>
  </property>
</Properties>
</file>