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8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240C-809D-49C3-94FD-F7827E1B5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13AEC-67E7-4278-81C6-34794011B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912F5-93D3-41D1-9636-DB616DEC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05067-E623-4C0D-9BBB-EA8AAA39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44C61-19EB-4475-B59A-FB2B60FD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6652-0FD5-4142-B97A-AAA86D10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7A9E4-BB16-4DD8-819A-39FC08BBC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069A7-A2E2-47E0-B5A9-4B7E2F9F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94B15-6F5C-43FE-8816-73F974E7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8B557-AE0A-4E4A-9886-1F73254E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E4348-7876-4029-B943-7C449F9EB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00E20-ED57-4137-B2B0-2123981DA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7C3EF-D49E-4B1D-B539-76E6BE35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F8A33-6729-4228-B9B1-0F610D47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1830-E055-4F84-95E9-B6025417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3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2962-330F-4834-8EE3-152C8BC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4C3D7-FF68-4DDE-BE86-6B389F06C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746FA-4EDF-49ED-AAD6-F960DA05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64410-B698-4BE8-9E71-FBBE652B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2CAEE-EA98-474C-BCC6-8C9B81C6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8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7B85-A194-42DD-8F0E-77EC4CC52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0D8D8-00A1-42A3-8323-9D4EDF7D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18E3-3B08-4D74-838A-BABF3556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5E78D-B2F9-4F98-B9C7-BF020695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D46E4-2709-4C5E-BA73-25B415D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7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D6EF-19B4-49C7-B473-B8D7CA17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E63E-9E0C-4338-BF9A-2C6E3FE1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821D0-0F38-414A-B665-BEC6524DD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3E5DC-D7E6-4C68-8928-363E0466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4A7E5-9ED3-4140-A1EF-FCFD5843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FE1D9-3313-465C-850D-CED10857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7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AF31-29AA-4E55-9791-2668525F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F2E41-B2C0-46A2-9BF0-FDCC9EBE0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53019-AD16-4C7E-BA94-F9D5C90E9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35C2C-0F84-4913-AD9F-9DD837844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97F08-A948-41EC-AA44-33C9431E3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AA382-EEE8-4D4F-84FB-06B07A1E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BE3CD-FE4A-47E1-BE8B-0A79A2A6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ADCEF-A6AF-42FC-A1E9-0EA336F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8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CE50-211F-47FA-B3FE-4211DEEA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96C39-B84A-4D12-83AF-686392C2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DF50C-FC1B-4E6E-AA29-3E0F674D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7DB98-3472-47A7-9633-CB463D3E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7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36061-683B-424B-B6F9-59386488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9764D-6F5A-4186-9FC5-AE93DC6A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1D3D5-8C37-4B6F-A338-93B9ADFF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5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0C33-82EC-4B95-8DCA-2F82E27F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4792-B801-4E4E-AD92-62370962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3E6C7-B70A-4F85-AF53-AADE87EFB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1E2EF-5122-4F1A-81DB-A01C2DD8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57999-1F6E-4A6B-A0F1-1BA13AC2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72DC4-FE74-4495-BA1A-2F1D555B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3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06C0-0E9B-49AA-8688-442DBB54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1F7AE-34F7-40C4-8774-120F3BC2C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BEC56-5F7B-40E3-8553-B023307BC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D3B50-3528-4743-818E-019F365A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2EF6-D220-4740-A0B3-9EC7EA83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4F426-9ACE-4F2A-A272-8E148FED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8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C55F2-668C-4702-ABC9-20B662FB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56671-FB7B-4861-96E3-DB836FE9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2FEF7-47B2-4A28-A1D8-51EDC273E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477B3-23FA-4E9D-AF68-B0379F946B8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9769-045A-4A5D-9A2D-555DCEC7B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70FB2-98AF-4941-92F4-1407421E5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6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A8EB-466A-466C-B424-4448B4D9B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Queries for beginners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93AB4-30FB-4F43-895F-5FE60A640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and Tricks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7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EFA6C492-093F-4BC4-AF36-D6E6DCFE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6368-ED79-4739-B825-05CE8BB0767D}" type="slidenum">
              <a:rPr lang="he-IL" altLang="en-US"/>
              <a:pPr/>
              <a:t>10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AF3A17D-2DC8-43B5-BB5D-2CA139440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SQL Query (</a:t>
            </a:r>
            <a:r>
              <a:rPr lang="en-US" altLang="en-US" dirty="0">
                <a:solidFill>
                  <a:srgbClr val="FF0000"/>
                </a:solidFill>
              </a:rPr>
              <a:t>Drop</a:t>
            </a:r>
            <a:r>
              <a:rPr lang="en-US" altLang="en-US" dirty="0"/>
              <a:t>)</a:t>
            </a:r>
          </a:p>
        </p:txBody>
      </p:sp>
      <p:graphicFrame>
        <p:nvGraphicFramePr>
          <p:cNvPr id="144387" name="Group 3">
            <a:extLst>
              <a:ext uri="{FF2B5EF4-FFF2-40B4-BE49-F238E27FC236}">
                <a16:creationId xmlns:a16="http://schemas.microsoft.com/office/drawing/2014/main" id="{4468668E-4A90-4EFF-84DD-A353BF77A337}"/>
              </a:ext>
            </a:extLst>
          </p:cNvPr>
          <p:cNvGraphicFramePr>
            <a:graphicFrameLocks noGrp="1"/>
          </p:cNvGraphicFramePr>
          <p:nvPr/>
        </p:nvGraphicFramePr>
        <p:xfrm>
          <a:off x="5448300" y="1350466"/>
          <a:ext cx="5999989" cy="2407920"/>
        </p:xfrm>
        <a:graphic>
          <a:graphicData uri="http://schemas.openxmlformats.org/drawingml/2006/table">
            <a:tbl>
              <a:tblPr/>
              <a:tblGrid>
                <a:gridCol w="1117711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$19.99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  <p:sp>
        <p:nvSpPr>
          <p:cNvPr id="144419" name="Rectangle 35">
            <a:extLst>
              <a:ext uri="{FF2B5EF4-FFF2-40B4-BE49-F238E27FC236}">
                <a16:creationId xmlns:a16="http://schemas.microsoft.com/office/drawing/2014/main" id="{31B250C6-3386-4EFE-B1A8-D6E4EBD77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82" y="3891736"/>
            <a:ext cx="2177263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DROP TABLE Product </a:t>
            </a:r>
          </a:p>
        </p:txBody>
      </p:sp>
      <p:sp>
        <p:nvSpPr>
          <p:cNvPr id="144420" name="Text Box 36">
            <a:extLst>
              <a:ext uri="{FF2B5EF4-FFF2-40B4-BE49-F238E27FC236}">
                <a16:creationId xmlns:a16="http://schemas.microsoft.com/office/drawing/2014/main" id="{98B66DD0-BBA7-4ECC-95DC-E4C97708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1981200"/>
            <a:ext cx="838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4421" name="AutoShape 37">
            <a:extLst>
              <a:ext uri="{FF2B5EF4-FFF2-40B4-BE49-F238E27FC236}">
                <a16:creationId xmlns:a16="http://schemas.microsoft.com/office/drawing/2014/main" id="{FDEE74DD-43C0-4A57-8E44-2562BB78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5" y="3997732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55" name="Oval 71">
            <a:extLst>
              <a:ext uri="{FF2B5EF4-FFF2-40B4-BE49-F238E27FC236}">
                <a16:creationId xmlns:a16="http://schemas.microsoft.com/office/drawing/2014/main" id="{8E930FFF-4F89-4F1C-8516-40663EAA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663" y="5917288"/>
            <a:ext cx="1180892" cy="519351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/>
              <a:t>“Drop”</a:t>
            </a:r>
          </a:p>
        </p:txBody>
      </p:sp>
    </p:spTree>
    <p:extLst>
      <p:ext uri="{BB962C8B-B14F-4D97-AF65-F5344CB8AC3E}">
        <p14:creationId xmlns:p14="http://schemas.microsoft.com/office/powerpoint/2010/main" val="363591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0" grpId="0" autoUpdateAnimBg="0"/>
      <p:bldP spid="14445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C431-4DA7-4959-B60F-C9EC298E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D8F4B-1BEA-4E40-AAE6-8E9D5761B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Stands for </a:t>
            </a:r>
            <a:r>
              <a:rPr lang="en-US" b="1" dirty="0"/>
              <a:t>S</a:t>
            </a:r>
            <a:r>
              <a:rPr lang="en-US" dirty="0"/>
              <a:t>tructured </a:t>
            </a:r>
            <a:r>
              <a:rPr lang="en-US" b="1" dirty="0"/>
              <a:t>Q</a:t>
            </a:r>
            <a:r>
              <a:rPr lang="en-US" dirty="0"/>
              <a:t>uery </a:t>
            </a:r>
            <a:r>
              <a:rPr lang="en-US" b="1" dirty="0"/>
              <a:t>L</a:t>
            </a:r>
            <a:r>
              <a:rPr lang="en-US" dirty="0"/>
              <a:t>anguage </a:t>
            </a:r>
          </a:p>
          <a:p>
            <a:r>
              <a:rPr lang="en-US" dirty="0"/>
              <a:t>Query language to directly interact with the database</a:t>
            </a:r>
          </a:p>
          <a:p>
            <a:r>
              <a:rPr lang="en-US" dirty="0"/>
              <a:t>Database consists of tables, columns and rows  </a:t>
            </a:r>
          </a:p>
          <a:p>
            <a:r>
              <a:rPr lang="en-US" dirty="0"/>
              <a:t>SQL can be embedded with other programming languages ( PHP, Java etc. 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9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>
            <a:extLst>
              <a:ext uri="{FF2B5EF4-FFF2-40B4-BE49-F238E27FC236}">
                <a16:creationId xmlns:a16="http://schemas.microsoft.com/office/drawing/2014/main" id="{570E3C70-0333-4037-8FB3-3AEFC657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5164-B8F7-4A63-96AC-AC61BD38647C}" type="slidenum">
              <a:rPr lang="he-IL" altLang="en-US"/>
              <a:pPr/>
              <a:t>3</a:t>
            </a:fld>
            <a:endParaRPr lang="en-US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DE21FA27-C734-4843-ADCA-F6A7EDADC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346199"/>
            <a:ext cx="10515600" cy="27781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Tables in SQL </a:t>
            </a:r>
            <a:br>
              <a:rPr lang="en-US" altLang="en-US" dirty="0"/>
            </a:br>
            <a:r>
              <a:rPr lang="en-US" sz="1800" dirty="0"/>
              <a:t>https://courses.cs.washington.edu/courses/cse544/06sp/lectures/lecture-sql.ppt</a:t>
            </a:r>
            <a:br>
              <a:rPr lang="en-US" dirty="0"/>
            </a:br>
            <a:br>
              <a:rPr lang="en-US" altLang="en-US" dirty="0"/>
            </a:br>
            <a:endParaRPr lang="en-US" altLang="en-US" dirty="0"/>
          </a:p>
        </p:txBody>
      </p:sp>
      <p:graphicFrame>
        <p:nvGraphicFramePr>
          <p:cNvPr id="141367" name="Group 55">
            <a:extLst>
              <a:ext uri="{FF2B5EF4-FFF2-40B4-BE49-F238E27FC236}">
                <a16:creationId xmlns:a16="http://schemas.microsoft.com/office/drawing/2014/main" id="{23B2E2BB-131B-4F44-99D0-C643DA7B5969}"/>
              </a:ext>
            </a:extLst>
          </p:cNvPr>
          <p:cNvGraphicFramePr>
            <a:graphicFrameLocks noGrp="1"/>
          </p:cNvGraphicFramePr>
          <p:nvPr/>
        </p:nvGraphicFramePr>
        <p:xfrm>
          <a:off x="2667000" y="2209800"/>
          <a:ext cx="7696200" cy="3556000"/>
        </p:xfrm>
        <a:graphic>
          <a:graphicData uri="http://schemas.openxmlformats.org/drawingml/2006/table">
            <a:tbl>
              <a:tblPr/>
              <a:tblGrid>
                <a:gridCol w="1924050">
                  <a:extLst>
                    <a:ext uri="{9D8B030D-6E8A-4147-A177-3AD203B41FA5}">
                      <a16:colId xmlns:a16="http://schemas.microsoft.com/office/drawing/2014/main" val="1871079911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117592090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18885269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010554521"/>
                    </a:ext>
                  </a:extLst>
                </a:gridCol>
              </a:tblGrid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05393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742942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630917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424306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80510"/>
                  </a:ext>
                </a:extLst>
              </a:tr>
            </a:tbl>
          </a:graphicData>
        </a:graphic>
      </p:graphicFrame>
      <p:sp>
        <p:nvSpPr>
          <p:cNvPr id="141368" name="Text Box 56">
            <a:extLst>
              <a:ext uri="{FF2B5EF4-FFF2-40B4-BE49-F238E27FC236}">
                <a16:creationId xmlns:a16="http://schemas.microsoft.com/office/drawing/2014/main" id="{99308B29-4F38-46D7-ACC3-DD784C70D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76400"/>
            <a:ext cx="9199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1369" name="AutoShape 57">
            <a:extLst>
              <a:ext uri="{FF2B5EF4-FFF2-40B4-BE49-F238E27FC236}">
                <a16:creationId xmlns:a16="http://schemas.microsoft.com/office/drawing/2014/main" id="{61C19187-B5DB-495B-A7D2-FBE111C8D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9665" y="304801"/>
            <a:ext cx="4011803" cy="519351"/>
          </a:xfrm>
          <a:prstGeom prst="wedgeEllipseCallout">
            <a:avLst>
              <a:gd name="adj1" fmla="val 593"/>
              <a:gd name="adj2" fmla="val 297181"/>
            </a:avLst>
          </a:prstGeom>
          <a:solidFill>
            <a:srgbClr val="C0C0C0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Attribute names or columns </a:t>
            </a:r>
          </a:p>
        </p:txBody>
      </p:sp>
      <p:sp>
        <p:nvSpPr>
          <p:cNvPr id="141370" name="AutoShape 58">
            <a:extLst>
              <a:ext uri="{FF2B5EF4-FFF2-40B4-BE49-F238E27FC236}">
                <a16:creationId xmlns:a16="http://schemas.microsoft.com/office/drawing/2014/main" id="{0D893C51-4B1B-4F7C-87D3-80060E5C5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125" y="228601"/>
            <a:ext cx="1778415" cy="519351"/>
          </a:xfrm>
          <a:prstGeom prst="wedgeEllipseCallout">
            <a:avLst>
              <a:gd name="adj1" fmla="val -23120"/>
              <a:gd name="adj2" fmla="val 211796"/>
            </a:avLst>
          </a:prstGeom>
          <a:solidFill>
            <a:srgbClr val="C0C0C0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Table name</a:t>
            </a:r>
          </a:p>
        </p:txBody>
      </p:sp>
      <p:sp>
        <p:nvSpPr>
          <p:cNvPr id="141372" name="AutoShape 60">
            <a:extLst>
              <a:ext uri="{FF2B5EF4-FFF2-40B4-BE49-F238E27FC236}">
                <a16:creationId xmlns:a16="http://schemas.microsoft.com/office/drawing/2014/main" id="{5049BCAC-B219-4BF7-93E1-63CA282BC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681" y="6096001"/>
            <a:ext cx="2168739" cy="519351"/>
          </a:xfrm>
          <a:prstGeom prst="wedgeEllipseCallout">
            <a:avLst>
              <a:gd name="adj1" fmla="val -1884"/>
              <a:gd name="adj2" fmla="val -120514"/>
            </a:avLst>
          </a:prstGeom>
          <a:solidFill>
            <a:srgbClr val="C0C0C0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Tuples or rows</a:t>
            </a:r>
          </a:p>
        </p:txBody>
      </p:sp>
    </p:spTree>
    <p:extLst>
      <p:ext uri="{BB962C8B-B14F-4D97-AF65-F5344CB8AC3E}">
        <p14:creationId xmlns:p14="http://schemas.microsoft.com/office/powerpoint/2010/main" val="404688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69" grpId="0" animBg="1" autoUpdateAnimBg="0"/>
      <p:bldP spid="141370" grpId="0" animBg="1" autoUpdateAnimBg="0"/>
      <p:bldP spid="14137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EFA6C492-093F-4BC4-AF36-D6E6DCFE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6368-ED79-4739-B825-05CE8BB0767D}" type="slidenum">
              <a:rPr lang="he-IL" altLang="en-US"/>
              <a:pPr/>
              <a:t>4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AF3A17D-2DC8-43B5-BB5D-2CA139440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Simple SQL Query ( Selection )</a:t>
            </a:r>
            <a:br>
              <a:rPr lang="en-US" altLang="en-US" dirty="0"/>
            </a:br>
            <a:r>
              <a:rPr lang="en-US" sz="2200" dirty="0"/>
              <a:t>https://courses.cs.washington.edu/courses/cse544/06sp/lectures/lecture-sql.ppt</a:t>
            </a:r>
            <a:endParaRPr lang="en-US" altLang="en-US" dirty="0"/>
          </a:p>
        </p:txBody>
      </p:sp>
      <p:graphicFrame>
        <p:nvGraphicFramePr>
          <p:cNvPr id="144387" name="Group 3">
            <a:extLst>
              <a:ext uri="{FF2B5EF4-FFF2-40B4-BE49-F238E27FC236}">
                <a16:creationId xmlns:a16="http://schemas.microsoft.com/office/drawing/2014/main" id="{4468668E-4A90-4EFF-84DD-A353BF77A337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1981200"/>
          <a:ext cx="5410200" cy="167640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  <p:sp>
        <p:nvSpPr>
          <p:cNvPr id="144419" name="Rectangle 35">
            <a:extLst>
              <a:ext uri="{FF2B5EF4-FFF2-40B4-BE49-F238E27FC236}">
                <a16:creationId xmlns:a16="http://schemas.microsoft.com/office/drawing/2014/main" id="{31B250C6-3386-4EFE-B1A8-D6E4EBD77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3810000"/>
            <a:ext cx="2844305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>
                <a:solidFill>
                  <a:schemeClr val="accent2"/>
                </a:solidFill>
              </a:rPr>
              <a:t>SELECT</a:t>
            </a:r>
            <a:r>
              <a:rPr lang="en-US" altLang="en-US" dirty="0"/>
              <a:t>   *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FROM</a:t>
            </a:r>
            <a:r>
              <a:rPr lang="en-US" altLang="en-US" dirty="0"/>
              <a:t>      Product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WHERE</a:t>
            </a:r>
            <a:r>
              <a:rPr lang="en-US" altLang="en-US" dirty="0"/>
              <a:t>   category=‘Gadgets’</a:t>
            </a:r>
          </a:p>
        </p:txBody>
      </p:sp>
      <p:sp>
        <p:nvSpPr>
          <p:cNvPr id="144420" name="Text Box 36">
            <a:extLst>
              <a:ext uri="{FF2B5EF4-FFF2-40B4-BE49-F238E27FC236}">
                <a16:creationId xmlns:a16="http://schemas.microsoft.com/office/drawing/2014/main" id="{98B66DD0-BBA7-4ECC-95DC-E4C97708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1981200"/>
            <a:ext cx="838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4421" name="AutoShape 37">
            <a:extLst>
              <a:ext uri="{FF2B5EF4-FFF2-40B4-BE49-F238E27FC236}">
                <a16:creationId xmlns:a16="http://schemas.microsoft.com/office/drawing/2014/main" id="{FDEE74DD-43C0-4A57-8E44-2562BB78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>
            <a:extLst>
              <a:ext uri="{FF2B5EF4-FFF2-40B4-BE49-F238E27FC236}">
                <a16:creationId xmlns:a16="http://schemas.microsoft.com/office/drawing/2014/main" id="{4B4A474C-9B94-4282-82F9-20A0E8FCC289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5257800"/>
          <a:ext cx="5410200" cy="100584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471056316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06687884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307463965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874029005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103226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8573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708121"/>
                  </a:ext>
                </a:extLst>
              </a:tr>
            </a:tbl>
          </a:graphicData>
        </a:graphic>
      </p:graphicFrame>
      <p:sp>
        <p:nvSpPr>
          <p:cNvPr id="144455" name="Oval 71">
            <a:extLst>
              <a:ext uri="{FF2B5EF4-FFF2-40B4-BE49-F238E27FC236}">
                <a16:creationId xmlns:a16="http://schemas.microsoft.com/office/drawing/2014/main" id="{8E930FFF-4F89-4F1C-8516-40663EAA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802" y="5917288"/>
            <a:ext cx="1710611" cy="519351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“selection”</a:t>
            </a:r>
          </a:p>
        </p:txBody>
      </p:sp>
    </p:spTree>
    <p:extLst>
      <p:ext uri="{BB962C8B-B14F-4D97-AF65-F5344CB8AC3E}">
        <p14:creationId xmlns:p14="http://schemas.microsoft.com/office/powerpoint/2010/main" val="311161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0" grpId="0" autoUpdateAnimBg="0"/>
      <p:bldP spid="14445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>
            <a:extLst>
              <a:ext uri="{FF2B5EF4-FFF2-40B4-BE49-F238E27FC236}">
                <a16:creationId xmlns:a16="http://schemas.microsoft.com/office/drawing/2014/main" id="{3C1B4F6E-BF2F-4203-960D-8DECA0CF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093-855A-41BF-863E-8C3683591E9D}" type="slidenum">
              <a:rPr lang="he-IL" altLang="en-US"/>
              <a:pPr/>
              <a:t>5</a:t>
            </a:fld>
            <a:endParaRPr lang="en-US" altLang="en-US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F56E0288-D3B6-492C-8206-F669F609A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Simple SQL Query ( selection and projection)</a:t>
            </a:r>
            <a:br>
              <a:rPr lang="en-US" altLang="en-US" dirty="0"/>
            </a:br>
            <a:r>
              <a:rPr lang="en-US" sz="2000" dirty="0"/>
              <a:t>https://courses.cs.washington.edu/courses/cse544/06sp/lectures/lecture-sql.ppt</a:t>
            </a:r>
            <a:endParaRPr lang="en-US" altLang="en-US" dirty="0"/>
          </a:p>
        </p:txBody>
      </p:sp>
      <p:graphicFrame>
        <p:nvGraphicFramePr>
          <p:cNvPr id="145411" name="Group 3">
            <a:extLst>
              <a:ext uri="{FF2B5EF4-FFF2-40B4-BE49-F238E27FC236}">
                <a16:creationId xmlns:a16="http://schemas.microsoft.com/office/drawing/2014/main" id="{EB2C5040-E8C4-44CC-B449-B10F6C21FDA5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1981201"/>
          <a:ext cx="5410200" cy="167640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373567139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64757401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30137297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4152907466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70377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84565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892626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59372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72109"/>
                  </a:ext>
                </a:extLst>
              </a:tr>
            </a:tbl>
          </a:graphicData>
        </a:graphic>
      </p:graphicFrame>
      <p:sp>
        <p:nvSpPr>
          <p:cNvPr id="145443" name="Rectangle 35">
            <a:extLst>
              <a:ext uri="{FF2B5EF4-FFF2-40B4-BE49-F238E27FC236}">
                <a16:creationId xmlns:a16="http://schemas.microsoft.com/office/drawing/2014/main" id="{09EF0944-CEC4-4807-9F1B-E328BF30D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10000"/>
            <a:ext cx="3666966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 PName, Price, Manufacturer</a:t>
            </a:r>
            <a:br>
              <a:rPr lang="en-US" altLang="en-US"/>
            </a:b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 Product</a:t>
            </a:r>
            <a:br>
              <a:rPr lang="en-US" altLang="en-US"/>
            </a:br>
            <a:r>
              <a:rPr lang="en-US" altLang="en-US">
                <a:solidFill>
                  <a:schemeClr val="accent2"/>
                </a:solidFill>
              </a:rPr>
              <a:t>WHERE</a:t>
            </a:r>
            <a:r>
              <a:rPr lang="en-US" altLang="en-US"/>
              <a:t>   Price &gt; 100</a:t>
            </a:r>
          </a:p>
        </p:txBody>
      </p:sp>
      <p:sp>
        <p:nvSpPr>
          <p:cNvPr id="145444" name="Text Box 36">
            <a:extLst>
              <a:ext uri="{FF2B5EF4-FFF2-40B4-BE49-F238E27FC236}">
                <a16:creationId xmlns:a16="http://schemas.microsoft.com/office/drawing/2014/main" id="{8F6BC328-F9E9-4AFF-AFDB-B76343ACB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1981200"/>
            <a:ext cx="838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5445" name="AutoShape 37">
            <a:extLst>
              <a:ext uri="{FF2B5EF4-FFF2-40B4-BE49-F238E27FC236}">
                <a16:creationId xmlns:a16="http://schemas.microsoft.com/office/drawing/2014/main" id="{86891485-AC89-4C38-85DF-4A031879F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5468" name="Group 60">
            <a:extLst>
              <a:ext uri="{FF2B5EF4-FFF2-40B4-BE49-F238E27FC236}">
                <a16:creationId xmlns:a16="http://schemas.microsoft.com/office/drawing/2014/main" id="{4B8D516C-9D94-4237-87DB-188359382564}"/>
              </a:ext>
            </a:extLst>
          </p:cNvPr>
          <p:cNvGraphicFramePr>
            <a:graphicFrameLocks noGrp="1"/>
          </p:cNvGraphicFramePr>
          <p:nvPr/>
        </p:nvGraphicFramePr>
        <p:xfrm>
          <a:off x="5638800" y="5257800"/>
          <a:ext cx="4057650" cy="100584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2603532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50745523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226080116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27898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607345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946373"/>
                  </a:ext>
                </a:extLst>
              </a:tr>
            </a:tbl>
          </a:graphicData>
        </a:graphic>
      </p:graphicFrame>
      <p:sp>
        <p:nvSpPr>
          <p:cNvPr id="145470" name="Oval 62">
            <a:extLst>
              <a:ext uri="{FF2B5EF4-FFF2-40B4-BE49-F238E27FC236}">
                <a16:creationId xmlns:a16="http://schemas.microsoft.com/office/drawing/2014/main" id="{09F61D34-C2DD-4E8B-B38F-471598AEC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059" y="5447893"/>
            <a:ext cx="2283159" cy="908864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“selection” and</a:t>
            </a:r>
          </a:p>
          <a:p>
            <a:pPr algn="ctr"/>
            <a:r>
              <a:rPr lang="en-US" altLang="en-US"/>
              <a:t>“projection”</a:t>
            </a:r>
          </a:p>
        </p:txBody>
      </p:sp>
    </p:spTree>
    <p:extLst>
      <p:ext uri="{BB962C8B-B14F-4D97-AF65-F5344CB8AC3E}">
        <p14:creationId xmlns:p14="http://schemas.microsoft.com/office/powerpoint/2010/main" val="134919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4" grpId="0" autoUpdateAnimBg="0"/>
      <p:bldP spid="14547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EFA6C492-093F-4BC4-AF36-D6E6DCFE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6368-ED79-4739-B825-05CE8BB0767D}" type="slidenum">
              <a:rPr lang="he-IL" altLang="en-US"/>
              <a:pPr/>
              <a:t>6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AF3A17D-2DC8-43B5-BB5D-2CA139440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SQL Query (Deletion)</a:t>
            </a:r>
          </a:p>
        </p:txBody>
      </p:sp>
      <p:graphicFrame>
        <p:nvGraphicFramePr>
          <p:cNvPr id="144387" name="Group 3">
            <a:extLst>
              <a:ext uri="{FF2B5EF4-FFF2-40B4-BE49-F238E27FC236}">
                <a16:creationId xmlns:a16="http://schemas.microsoft.com/office/drawing/2014/main" id="{4468668E-4A90-4EFF-84DD-A353BF77A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56390"/>
              </p:ext>
            </p:extLst>
          </p:nvPr>
        </p:nvGraphicFramePr>
        <p:xfrm>
          <a:off x="5010150" y="1981200"/>
          <a:ext cx="5276850" cy="1676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  <p:sp>
        <p:nvSpPr>
          <p:cNvPr id="144419" name="Rectangle 35">
            <a:extLst>
              <a:ext uri="{FF2B5EF4-FFF2-40B4-BE49-F238E27FC236}">
                <a16:creationId xmlns:a16="http://schemas.microsoft.com/office/drawing/2014/main" id="{31B250C6-3386-4EFE-B1A8-D6E4EBD77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3810000"/>
            <a:ext cx="2844305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Delete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FROM</a:t>
            </a:r>
            <a:r>
              <a:rPr lang="en-US" altLang="en-US" dirty="0"/>
              <a:t>      Product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WHERE</a:t>
            </a:r>
            <a:r>
              <a:rPr lang="en-US" altLang="en-US" dirty="0"/>
              <a:t>   category=‘Gadgets’</a:t>
            </a:r>
          </a:p>
        </p:txBody>
      </p:sp>
      <p:sp>
        <p:nvSpPr>
          <p:cNvPr id="144420" name="Text Box 36">
            <a:extLst>
              <a:ext uri="{FF2B5EF4-FFF2-40B4-BE49-F238E27FC236}">
                <a16:creationId xmlns:a16="http://schemas.microsoft.com/office/drawing/2014/main" id="{98B66DD0-BBA7-4ECC-95DC-E4C97708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1981200"/>
            <a:ext cx="838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4421" name="AutoShape 37">
            <a:extLst>
              <a:ext uri="{FF2B5EF4-FFF2-40B4-BE49-F238E27FC236}">
                <a16:creationId xmlns:a16="http://schemas.microsoft.com/office/drawing/2014/main" id="{FDEE74DD-43C0-4A57-8E44-2562BB78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>
            <a:extLst>
              <a:ext uri="{FF2B5EF4-FFF2-40B4-BE49-F238E27FC236}">
                <a16:creationId xmlns:a16="http://schemas.microsoft.com/office/drawing/2014/main" id="{4B4A474C-9B94-4282-82F9-20A0E8FCC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83324"/>
              </p:ext>
            </p:extLst>
          </p:nvPr>
        </p:nvGraphicFramePr>
        <p:xfrm>
          <a:off x="4800600" y="5257800"/>
          <a:ext cx="5410200" cy="100584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471056316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06687884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307463965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874029005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103226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8573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708121"/>
                  </a:ext>
                </a:extLst>
              </a:tr>
            </a:tbl>
          </a:graphicData>
        </a:graphic>
      </p:graphicFrame>
      <p:sp>
        <p:nvSpPr>
          <p:cNvPr id="144455" name="Oval 71">
            <a:extLst>
              <a:ext uri="{FF2B5EF4-FFF2-40B4-BE49-F238E27FC236}">
                <a16:creationId xmlns:a16="http://schemas.microsoft.com/office/drawing/2014/main" id="{8E930FFF-4F89-4F1C-8516-40663EAA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473" y="5917288"/>
            <a:ext cx="1653266" cy="519351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/>
              <a:t>“Deletion”</a:t>
            </a:r>
          </a:p>
        </p:txBody>
      </p:sp>
    </p:spTree>
    <p:extLst>
      <p:ext uri="{BB962C8B-B14F-4D97-AF65-F5344CB8AC3E}">
        <p14:creationId xmlns:p14="http://schemas.microsoft.com/office/powerpoint/2010/main" val="27904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0" grpId="0" autoUpdateAnimBg="0"/>
      <p:bldP spid="14445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EFA6C492-093F-4BC4-AF36-D6E6DCFE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6368-ED79-4739-B825-05CE8BB0767D}" type="slidenum">
              <a:rPr lang="he-IL" altLang="en-US"/>
              <a:pPr/>
              <a:t>7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AF3A17D-2DC8-43B5-BB5D-2CA139440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SQL Query (Insertion)</a:t>
            </a:r>
          </a:p>
        </p:txBody>
      </p:sp>
      <p:graphicFrame>
        <p:nvGraphicFramePr>
          <p:cNvPr id="144387" name="Group 3">
            <a:extLst>
              <a:ext uri="{FF2B5EF4-FFF2-40B4-BE49-F238E27FC236}">
                <a16:creationId xmlns:a16="http://schemas.microsoft.com/office/drawing/2014/main" id="{4468668E-4A90-4EFF-84DD-A353BF77A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343576"/>
              </p:ext>
            </p:extLst>
          </p:nvPr>
        </p:nvGraphicFramePr>
        <p:xfrm>
          <a:off x="5448300" y="1350466"/>
          <a:ext cx="5999989" cy="2391884"/>
        </p:xfrm>
        <a:graphic>
          <a:graphicData uri="http://schemas.openxmlformats.org/drawingml/2006/table">
            <a:tbl>
              <a:tblPr/>
              <a:tblGrid>
                <a:gridCol w="1117711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  <p:sp>
        <p:nvSpPr>
          <p:cNvPr id="144419" name="Rectangle 35">
            <a:extLst>
              <a:ext uri="{FF2B5EF4-FFF2-40B4-BE49-F238E27FC236}">
                <a16:creationId xmlns:a16="http://schemas.microsoft.com/office/drawing/2014/main" id="{31B250C6-3386-4EFE-B1A8-D6E4EBD77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82" y="3891736"/>
            <a:ext cx="4327082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INSERT  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INTO</a:t>
            </a:r>
            <a:r>
              <a:rPr lang="en-US" altLang="en-US" dirty="0"/>
              <a:t>      Product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(‘</a:t>
            </a:r>
            <a:r>
              <a:rPr lang="en-US" altLang="en-US" dirty="0" err="1">
                <a:solidFill>
                  <a:schemeClr val="accent2"/>
                </a:solidFill>
              </a:rPr>
              <a:t>MultiTouch</a:t>
            </a:r>
            <a:r>
              <a:rPr lang="en-US" altLang="en-US" dirty="0">
                <a:solidFill>
                  <a:schemeClr val="accent2"/>
                </a:solidFill>
              </a:rPr>
              <a:t>’, 203.99, ‘Household’, ‘Hitachi’)</a:t>
            </a:r>
            <a:endParaRPr lang="en-US" altLang="en-US" dirty="0"/>
          </a:p>
        </p:txBody>
      </p:sp>
      <p:sp>
        <p:nvSpPr>
          <p:cNvPr id="144420" name="Text Box 36">
            <a:extLst>
              <a:ext uri="{FF2B5EF4-FFF2-40B4-BE49-F238E27FC236}">
                <a16:creationId xmlns:a16="http://schemas.microsoft.com/office/drawing/2014/main" id="{98B66DD0-BBA7-4ECC-95DC-E4C97708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1981200"/>
            <a:ext cx="838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4421" name="AutoShape 37">
            <a:extLst>
              <a:ext uri="{FF2B5EF4-FFF2-40B4-BE49-F238E27FC236}">
                <a16:creationId xmlns:a16="http://schemas.microsoft.com/office/drawing/2014/main" id="{FDEE74DD-43C0-4A57-8E44-2562BB78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5" y="3997732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55" name="Oval 71">
            <a:extLst>
              <a:ext uri="{FF2B5EF4-FFF2-40B4-BE49-F238E27FC236}">
                <a16:creationId xmlns:a16="http://schemas.microsoft.com/office/drawing/2014/main" id="{8E930FFF-4F89-4F1C-8516-40663EAA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567" y="5917288"/>
            <a:ext cx="1709079" cy="519351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/>
              <a:t>“Insertion”</a:t>
            </a: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AFBAABE0-2E28-4C76-A0DE-07B8B769D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274907"/>
              </p:ext>
            </p:extLst>
          </p:nvPr>
        </p:nvGraphicFramePr>
        <p:xfrm>
          <a:off x="5343524" y="4366217"/>
          <a:ext cx="4625926" cy="2407920"/>
        </p:xfrm>
        <a:graphic>
          <a:graphicData uri="http://schemas.openxmlformats.org/drawingml/2006/table">
            <a:tbl>
              <a:tblPr/>
              <a:tblGrid>
                <a:gridCol w="1041886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344980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344980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02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0" grpId="0" autoUpdateAnimBg="0"/>
      <p:bldP spid="14445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EFA6C492-093F-4BC4-AF36-D6E6DCFE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6368-ED79-4739-B825-05CE8BB0767D}" type="slidenum">
              <a:rPr lang="he-IL" altLang="en-US"/>
              <a:pPr/>
              <a:t>8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AF3A17D-2DC8-43B5-BB5D-2CA139440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SQL Query (Update)</a:t>
            </a:r>
          </a:p>
        </p:txBody>
      </p:sp>
      <p:graphicFrame>
        <p:nvGraphicFramePr>
          <p:cNvPr id="144387" name="Group 3">
            <a:extLst>
              <a:ext uri="{FF2B5EF4-FFF2-40B4-BE49-F238E27FC236}">
                <a16:creationId xmlns:a16="http://schemas.microsoft.com/office/drawing/2014/main" id="{4468668E-4A90-4EFF-84DD-A353BF77A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16428"/>
              </p:ext>
            </p:extLst>
          </p:nvPr>
        </p:nvGraphicFramePr>
        <p:xfrm>
          <a:off x="5448300" y="1350466"/>
          <a:ext cx="5999989" cy="2407920"/>
        </p:xfrm>
        <a:graphic>
          <a:graphicData uri="http://schemas.openxmlformats.org/drawingml/2006/table">
            <a:tbl>
              <a:tblPr/>
              <a:tblGrid>
                <a:gridCol w="1117711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  <p:sp>
        <p:nvSpPr>
          <p:cNvPr id="144419" name="Rectangle 35">
            <a:extLst>
              <a:ext uri="{FF2B5EF4-FFF2-40B4-BE49-F238E27FC236}">
                <a16:creationId xmlns:a16="http://schemas.microsoft.com/office/drawing/2014/main" id="{31B250C6-3386-4EFE-B1A8-D6E4EBD77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82" y="3891736"/>
            <a:ext cx="2403991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UPDATE Product 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SET Price=29.99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WHERE </a:t>
            </a:r>
            <a:r>
              <a:rPr lang="en-US" altLang="en-US" dirty="0" err="1">
                <a:solidFill>
                  <a:schemeClr val="accent2"/>
                </a:solidFill>
              </a:rPr>
              <a:t>Pname</a:t>
            </a:r>
            <a:r>
              <a:rPr lang="en-US" altLang="en-US" dirty="0">
                <a:solidFill>
                  <a:schemeClr val="accent2"/>
                </a:solidFill>
              </a:rPr>
              <a:t>=‘Gizmo’</a:t>
            </a:r>
            <a:endParaRPr lang="en-US" altLang="en-US" dirty="0"/>
          </a:p>
        </p:txBody>
      </p:sp>
      <p:sp>
        <p:nvSpPr>
          <p:cNvPr id="144420" name="Text Box 36">
            <a:extLst>
              <a:ext uri="{FF2B5EF4-FFF2-40B4-BE49-F238E27FC236}">
                <a16:creationId xmlns:a16="http://schemas.microsoft.com/office/drawing/2014/main" id="{98B66DD0-BBA7-4ECC-95DC-E4C97708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1981200"/>
            <a:ext cx="838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4421" name="AutoShape 37">
            <a:extLst>
              <a:ext uri="{FF2B5EF4-FFF2-40B4-BE49-F238E27FC236}">
                <a16:creationId xmlns:a16="http://schemas.microsoft.com/office/drawing/2014/main" id="{FDEE74DD-43C0-4A57-8E44-2562BB78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5" y="3997732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55" name="Oval 71">
            <a:extLst>
              <a:ext uri="{FF2B5EF4-FFF2-40B4-BE49-F238E27FC236}">
                <a16:creationId xmlns:a16="http://schemas.microsoft.com/office/drawing/2014/main" id="{8E930FFF-4F89-4F1C-8516-40663EAA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249" y="5917288"/>
            <a:ext cx="1499716" cy="519351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/>
              <a:t>“Update”</a:t>
            </a: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AFBAABE0-2E28-4C76-A0DE-07B8B769D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255902"/>
              </p:ext>
            </p:extLst>
          </p:nvPr>
        </p:nvGraphicFramePr>
        <p:xfrm>
          <a:off x="4857802" y="4366217"/>
          <a:ext cx="5597372" cy="2359812"/>
        </p:xfrm>
        <a:graphic>
          <a:graphicData uri="http://schemas.openxmlformats.org/drawingml/2006/table">
            <a:tbl>
              <a:tblPr/>
              <a:tblGrid>
                <a:gridCol w="1260683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1081837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71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0" grpId="0" autoUpdateAnimBg="0"/>
      <p:bldP spid="14445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EFA6C492-093F-4BC4-AF36-D6E6DCFE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6368-ED79-4739-B825-05CE8BB0767D}" type="slidenum">
              <a:rPr lang="he-IL" altLang="en-US"/>
              <a:pPr/>
              <a:t>9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AF3A17D-2DC8-43B5-BB5D-2CA139440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SQL Query (</a:t>
            </a:r>
            <a:r>
              <a:rPr lang="en-US" altLang="en-US" dirty="0">
                <a:solidFill>
                  <a:srgbClr val="FF0000"/>
                </a:solidFill>
              </a:rPr>
              <a:t>Truncate</a:t>
            </a:r>
            <a:r>
              <a:rPr lang="en-US" altLang="en-US" dirty="0"/>
              <a:t>)</a:t>
            </a:r>
          </a:p>
        </p:txBody>
      </p:sp>
      <p:graphicFrame>
        <p:nvGraphicFramePr>
          <p:cNvPr id="144387" name="Group 3">
            <a:extLst>
              <a:ext uri="{FF2B5EF4-FFF2-40B4-BE49-F238E27FC236}">
                <a16:creationId xmlns:a16="http://schemas.microsoft.com/office/drawing/2014/main" id="{4468668E-4A90-4EFF-84DD-A353BF77A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77004"/>
              </p:ext>
            </p:extLst>
          </p:nvPr>
        </p:nvGraphicFramePr>
        <p:xfrm>
          <a:off x="5448300" y="1350466"/>
          <a:ext cx="5999989" cy="2407920"/>
        </p:xfrm>
        <a:graphic>
          <a:graphicData uri="http://schemas.openxmlformats.org/drawingml/2006/table">
            <a:tbl>
              <a:tblPr/>
              <a:tblGrid>
                <a:gridCol w="1117711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$19.99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  <p:sp>
        <p:nvSpPr>
          <p:cNvPr id="144419" name="Rectangle 35">
            <a:extLst>
              <a:ext uri="{FF2B5EF4-FFF2-40B4-BE49-F238E27FC236}">
                <a16:creationId xmlns:a16="http://schemas.microsoft.com/office/drawing/2014/main" id="{31B250C6-3386-4EFE-B1A8-D6E4EBD77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82" y="3891736"/>
            <a:ext cx="263758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TRUNCATE TABLE Product </a:t>
            </a:r>
          </a:p>
        </p:txBody>
      </p:sp>
      <p:sp>
        <p:nvSpPr>
          <p:cNvPr id="144420" name="Text Box 36">
            <a:extLst>
              <a:ext uri="{FF2B5EF4-FFF2-40B4-BE49-F238E27FC236}">
                <a16:creationId xmlns:a16="http://schemas.microsoft.com/office/drawing/2014/main" id="{98B66DD0-BBA7-4ECC-95DC-E4C97708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1981200"/>
            <a:ext cx="838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4421" name="AutoShape 37">
            <a:extLst>
              <a:ext uri="{FF2B5EF4-FFF2-40B4-BE49-F238E27FC236}">
                <a16:creationId xmlns:a16="http://schemas.microsoft.com/office/drawing/2014/main" id="{FDEE74DD-43C0-4A57-8E44-2562BB78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5" y="3997732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55" name="Oval 71">
            <a:extLst>
              <a:ext uri="{FF2B5EF4-FFF2-40B4-BE49-F238E27FC236}">
                <a16:creationId xmlns:a16="http://schemas.microsoft.com/office/drawing/2014/main" id="{8E930FFF-4F89-4F1C-8516-40663EAA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134" y="5917288"/>
            <a:ext cx="1691948" cy="519351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/>
              <a:t>“Truncate”</a:t>
            </a: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AFBAABE0-2E28-4C76-A0DE-07B8B769D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752285"/>
              </p:ext>
            </p:extLst>
          </p:nvPr>
        </p:nvGraphicFramePr>
        <p:xfrm>
          <a:off x="4857802" y="4366217"/>
          <a:ext cx="5597372" cy="2359812"/>
        </p:xfrm>
        <a:graphic>
          <a:graphicData uri="http://schemas.openxmlformats.org/drawingml/2006/table">
            <a:tbl>
              <a:tblPr/>
              <a:tblGrid>
                <a:gridCol w="1260683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1081837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51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0" grpId="0" autoUpdateAnimBg="0"/>
      <p:bldP spid="144455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437</Words>
  <Application>Microsoft Office PowerPoint</Application>
  <PresentationFormat>Widescreen</PresentationFormat>
  <Paragraphs>282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SQL Queries for beginners </vt:lpstr>
      <vt:lpstr>Introduction</vt:lpstr>
      <vt:lpstr>Tables in SQL  https://courses.cs.washington.edu/courses/cse544/06sp/lectures/lecture-sql.ppt  </vt:lpstr>
      <vt:lpstr>Simple SQL Query ( Selection ) https://courses.cs.washington.edu/courses/cse544/06sp/lectures/lecture-sql.ppt</vt:lpstr>
      <vt:lpstr>Simple SQL Query ( selection and projection) https://courses.cs.washington.edu/courses/cse544/06sp/lectures/lecture-sql.ppt</vt:lpstr>
      <vt:lpstr>Simple SQL Query (Deletion)</vt:lpstr>
      <vt:lpstr>Simple SQL Query (Insertion)</vt:lpstr>
      <vt:lpstr>Simple SQL Query (Update)</vt:lpstr>
      <vt:lpstr>Simple SQL Query (Truncate)</vt:lpstr>
      <vt:lpstr>Simple SQL Query (Drop)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 Prasad Bhusal</dc:creator>
  <cp:lastModifiedBy>Shiva Prasad Bhusal</cp:lastModifiedBy>
  <cp:revision>51</cp:revision>
  <dcterms:created xsi:type="dcterms:W3CDTF">2017-11-29T13:39:01Z</dcterms:created>
  <dcterms:modified xsi:type="dcterms:W3CDTF">2017-11-29T14:18:08Z</dcterms:modified>
</cp:coreProperties>
</file>