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ie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eltext"/>
          <p:cNvSpPr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" name="Textebene 1…"/>
          <p:cNvSpPr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Zitat hier eingeben."/>
          <p:cNvSpPr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03" name="-Christian Bauer"/>
          <p:cNvSpPr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-Christian Bauer</a:t>
            </a:r>
          </a:p>
        </p:txBody>
      </p:sp>
      <p:sp>
        <p:nvSpPr>
          <p:cNvPr id="104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" name="Lini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" name="Lini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Lorem Ipsum Dolor"/>
          <p:cNvSpPr/>
          <p:nvPr>
            <p:ph type="body" sz="quarter" idx="13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131" name="Bild"/>
          <p:cNvSpPr/>
          <p:nvPr>
            <p:ph type="pic" idx="14"/>
          </p:nvPr>
        </p:nvSpPr>
        <p:spPr>
          <a:xfrm>
            <a:off x="950022" y="890804"/>
            <a:ext cx="22479001" cy="7327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Titeltext"/>
          <p:cNvSpPr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ts val="2300"/>
              </a:spcBef>
              <a:defRPr cap="none" sz="9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3" name="Textebene 1…"/>
          <p:cNvSpPr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4" name="Foliennummer"/>
          <p:cNvSpPr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" name="Titeltext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2300"/>
              </a:spcBef>
              <a:defRPr cap="none" sz="9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4" name="Textebene 1…"/>
          <p:cNvSpPr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ctr"/>
          <a:lstStyle>
            <a:lvl1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2192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5" name="Foliennummer"/>
          <p:cNvSpPr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i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Titeltext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2300"/>
              </a:spcBef>
              <a:defRPr cap="none" sz="9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5" name="Foliennummer"/>
          <p:cNvSpPr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Bild"/>
          <p:cNvSpPr/>
          <p:nvPr>
            <p:ph type="pic" sz="half" idx="13"/>
          </p:nvPr>
        </p:nvSpPr>
        <p:spPr>
          <a:xfrm>
            <a:off x="12636500" y="3736398"/>
            <a:ext cx="10795000" cy="892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Titeltext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2300"/>
              </a:spcBef>
              <a:defRPr cap="none" sz="9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6" name="Textebene 1…"/>
          <p:cNvSpPr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 anchor="ctr"/>
          <a:lstStyle>
            <a:lvl1pPr marL="508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524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032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540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7" name="Foliennummer"/>
          <p:cNvSpPr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ild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Foliennummer"/>
          <p:cNvSpPr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text"/>
          <p:cNvSpPr/>
          <p:nvPr>
            <p:ph type="title"/>
          </p:nvPr>
        </p:nvSpPr>
        <p:spPr>
          <a:xfrm>
            <a:off x="4127500" y="9820275"/>
            <a:ext cx="16122650" cy="762000"/>
          </a:xfrm>
          <a:prstGeom prst="rect">
            <a:avLst/>
          </a:prstGeom>
        </p:spPr>
        <p:txBody>
          <a:bodyPr lIns="0" tIns="0" rIns="0" bIns="0" anchor="b"/>
          <a:lstStyle>
            <a:lvl1pPr defTabSz="1828800">
              <a:lnSpc>
                <a:spcPts val="6000"/>
              </a:lnSpc>
              <a:spcBef>
                <a:spcPts val="0"/>
              </a:spcBef>
              <a:defRPr cap="none" sz="480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3" name="Textebene 1…"/>
          <p:cNvSpPr/>
          <p:nvPr>
            <p:ph type="body" sz="quarter" idx="1"/>
          </p:nvPr>
        </p:nvSpPr>
        <p:spPr>
          <a:xfrm>
            <a:off x="4127500" y="11318875"/>
            <a:ext cx="16122650" cy="558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4" name="Linie"/>
          <p:cNvSpPr/>
          <p:nvPr/>
        </p:nvSpPr>
        <p:spPr>
          <a:xfrm>
            <a:off x="4127500" y="12271375"/>
            <a:ext cx="16122650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i="0" spc="0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5" name="TU_Logo_lang_RGB_rot_PPT-1.jpeg" descr="TU_Logo_lang_RGB_rot_PPT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8975" y="1079500"/>
            <a:ext cx="4321175" cy="241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TU_130227_PPT_Bild-Nike.jpeg" descr="TU_130227_PPT_Bild-Nik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0" y="4572000"/>
            <a:ext cx="17208500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Foliennummer"/>
          <p:cNvSpPr/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 lIns="0" tIns="0" rIns="0" bIns="0"/>
          <a:lstStyle>
            <a:lvl1pPr algn="l" defTabSz="18288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U_Logo_lang_RGB_rot_PPT-2.jpeg" descr="TU_Logo_lang_RGB_rot_PPT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3300" y="1079500"/>
            <a:ext cx="2736850" cy="1524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7" name="Gruppieren"/>
          <p:cNvGrpSpPr/>
          <p:nvPr/>
        </p:nvGrpSpPr>
        <p:grpSpPr>
          <a:xfrm>
            <a:off x="17513299" y="12557125"/>
            <a:ext cx="2733677" cy="863600"/>
            <a:chOff x="0" y="0"/>
            <a:chExt cx="2733675" cy="863600"/>
          </a:xfrm>
        </p:grpSpPr>
        <p:sp>
          <p:nvSpPr>
            <p:cNvPr id="195" name="Rechteck"/>
            <p:cNvSpPr/>
            <p:nvPr/>
          </p:nvSpPr>
          <p:spPr>
            <a:xfrm>
              <a:off x="-1" y="0"/>
              <a:ext cx="2733677" cy="863600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1828800">
                <a:spcBef>
                  <a:spcPts val="0"/>
                </a:spcBef>
                <a:defRPr i="0" spc="0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Dezentrales Logo…"/>
            <p:cNvSpPr/>
            <p:nvPr/>
          </p:nvSpPr>
          <p:spPr>
            <a:xfrm>
              <a:off x="238288" y="52414"/>
              <a:ext cx="2257099" cy="758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ctr" defTabSz="1828800">
                <a:spcBef>
                  <a:spcPts val="0"/>
                </a:spcBef>
                <a:defRPr i="0" spc="0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Dezentrales Logo</a:t>
              </a:r>
            </a:p>
            <a:p>
              <a:pPr algn="ctr" defTabSz="1828800">
                <a:spcBef>
                  <a:spcPts val="0"/>
                </a:spcBef>
                <a:defRPr i="0" spc="0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optional</a:t>
              </a:r>
            </a:p>
          </p:txBody>
        </p:sp>
      </p:grpSp>
      <p:pic>
        <p:nvPicPr>
          <p:cNvPr id="198" name="TU_130227_PPT_Bild-Nike_Streifen.jpeg" descr="TU_130227_PPT_Bild-Nike_Streife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0" y="1079500"/>
            <a:ext cx="13900150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Foliennummer"/>
          <p:cNvSpPr/>
          <p:nvPr>
            <p:ph type="sldNum" sz="quarter" idx="2"/>
          </p:nvPr>
        </p:nvSpPr>
        <p:spPr>
          <a:xfrm>
            <a:off x="4127500" y="13115925"/>
            <a:ext cx="521246" cy="518443"/>
          </a:xfrm>
          <a:prstGeom prst="rect">
            <a:avLst/>
          </a:prstGeom>
        </p:spPr>
        <p:txBody>
          <a:bodyPr lIns="0" tIns="0" rIns="0" bIns="0"/>
          <a:lstStyle>
            <a:lvl1pPr algn="l" defTabSz="18288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Titeltext"/>
          <p:cNvSpPr/>
          <p:nvPr>
            <p:ph type="title"/>
          </p:nvPr>
        </p:nvSpPr>
        <p:spPr>
          <a:xfrm>
            <a:off x="4127500" y="3435350"/>
            <a:ext cx="16122650" cy="762000"/>
          </a:xfrm>
          <a:prstGeom prst="rect">
            <a:avLst/>
          </a:prstGeom>
        </p:spPr>
        <p:txBody>
          <a:bodyPr lIns="0" tIns="0" rIns="0" bIns="0" anchor="b"/>
          <a:lstStyle>
            <a:lvl1pPr defTabSz="1828800">
              <a:lnSpc>
                <a:spcPts val="6000"/>
              </a:lnSpc>
              <a:spcBef>
                <a:spcPts val="0"/>
              </a:spcBef>
              <a:defRPr cap="none" sz="480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1" name="Textebene 1…"/>
          <p:cNvSpPr/>
          <p:nvPr>
            <p:ph type="body" sz="half" idx="1"/>
          </p:nvPr>
        </p:nvSpPr>
        <p:spPr>
          <a:xfrm>
            <a:off x="4127500" y="4699000"/>
            <a:ext cx="16122650" cy="7283450"/>
          </a:xfrm>
          <a:prstGeom prst="rect">
            <a:avLst/>
          </a:prstGeom>
        </p:spPr>
        <p:txBody>
          <a:bodyPr lIns="0" tIns="0" rIns="0" bIns="0"/>
          <a:lstStyle>
            <a:lvl1pPr marL="685800" indent="-685800" defTabSz="1828800">
              <a:lnSpc>
                <a:spcPts val="4400"/>
              </a:lnSpc>
              <a:spcBef>
                <a:spcPts val="0"/>
              </a:spcBef>
              <a:buSzTx/>
              <a:buFontTx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20044" indent="-380294" defTabSz="1828800">
              <a:lnSpc>
                <a:spcPts val="4400"/>
              </a:lnSpc>
              <a:spcBef>
                <a:spcPts val="0"/>
              </a:spcBef>
              <a:buSzPct val="100000"/>
              <a:buFontTx/>
              <a:buChar char="–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19212" indent="-355600" defTabSz="1828800">
              <a:lnSpc>
                <a:spcPts val="4400"/>
              </a:lnSpc>
              <a:spcBef>
                <a:spcPts val="0"/>
              </a:spcBef>
              <a:buSzPct val="100000"/>
              <a:buFontTx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indent="-355600" defTabSz="1828800">
              <a:lnSpc>
                <a:spcPts val="4400"/>
              </a:lnSpc>
              <a:spcBef>
                <a:spcPts val="0"/>
              </a:spcBef>
              <a:buSzPct val="100000"/>
              <a:buFontTx/>
              <a:buChar char="–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indent="-355600" defTabSz="1828800">
              <a:lnSpc>
                <a:spcPts val="4400"/>
              </a:lnSpc>
              <a:spcBef>
                <a:spcPts val="0"/>
              </a:spcBef>
              <a:buSzPct val="100000"/>
              <a:buFontTx/>
              <a:buChar char="»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hteck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ie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eltext"/>
          <p:cNvSpPr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5" name="Textebene 1…"/>
          <p:cNvSpPr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xt"/>
          <p:cNvSpPr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4" name="Foliennummer"/>
          <p:cNvSpPr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ie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Bild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eltext"/>
          <p:cNvSpPr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4" name="Textebene 1…"/>
          <p:cNvSpPr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i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4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i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Textebene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ie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Bild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eltext"/>
          <p:cNvSpPr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4" name="Textebene 1…"/>
          <p:cNvSpPr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bene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ild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ild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ild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bene 1…"/>
          <p:cNvSpPr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22860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45720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68580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91440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asted-image.jpeg" descr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833" r="0" b="78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1" name="Rechteck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12" name="Lini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Hallway  BO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Hallway  BOt</a:t>
            </a:r>
          </a:p>
        </p:txBody>
      </p:sp>
      <p:sp>
        <p:nvSpPr>
          <p:cNvPr id="214" name="Jonathan Will, Sebastian Bräuer, Antonia Düker | Design Milestone Presentation | Networked Embedded Systems"/>
          <p:cNvSpPr/>
          <p:nvPr>
            <p:ph type="body" sz="quarter" idx="1"/>
          </p:nvPr>
        </p:nvSpPr>
        <p:spPr>
          <a:xfrm>
            <a:off x="1016000" y="11514071"/>
            <a:ext cx="22352000" cy="100813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Jonathan Will, Sebastian Bräuer, Antonia Düker | Design Milestone Presentation | Networked Embedded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7" name="pasted-image.jpeg" descr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0661" t="0" r="2066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Outli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Outline</a:t>
            </a:r>
          </a:p>
        </p:txBody>
      </p:sp>
      <p:sp>
        <p:nvSpPr>
          <p:cNvPr id="219" name="Project Idea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defRPr sz="4500"/>
            </a:pPr>
            <a:r>
              <a:t>Project Idea</a:t>
            </a:r>
          </a:p>
          <a:p>
            <a:pPr marL="635000" indent="-635000">
              <a:defRPr sz="4500"/>
            </a:pPr>
            <a:r>
              <a:t>System Requirements</a:t>
            </a:r>
          </a:p>
          <a:p>
            <a:pPr marL="635000" indent="-635000">
              <a:defRPr sz="4500"/>
            </a:pPr>
            <a:r>
              <a:t>Functional Specification</a:t>
            </a:r>
          </a:p>
          <a:p>
            <a:pPr marL="635000" indent="-635000">
              <a:defRPr sz="4500"/>
            </a:pPr>
            <a:r>
              <a:t>Hardware Components</a:t>
            </a:r>
          </a:p>
          <a:p>
            <a:pPr marL="635000" indent="-635000">
              <a:defRPr sz="4500"/>
            </a:pPr>
            <a:r>
              <a:t>Communication Architecture</a:t>
            </a:r>
          </a:p>
          <a:p>
            <a:pPr marL="635000" indent="-635000">
              <a:defRPr sz="4500"/>
            </a:pPr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" name="Building Guidanc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Building Guidance</a:t>
            </a:r>
          </a:p>
        </p:txBody>
      </p:sp>
      <p:pic>
        <p:nvPicPr>
          <p:cNvPr id="223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rcRect l="11666" t="494" r="11666" b="22839"/>
          <a:stretch>
            <a:fillRect/>
          </a:stretch>
        </p:blipFill>
        <p:spPr>
          <a:xfrm>
            <a:off x="3970699" y="7328787"/>
            <a:ext cx="8273222" cy="5518725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Entry Points welcomes user"/>
          <p:cNvSpPr/>
          <p:nvPr/>
        </p:nvSpPr>
        <p:spPr>
          <a:xfrm>
            <a:off x="13309824" y="4158106"/>
            <a:ext cx="4853771" cy="181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spcBef>
                <a:spcPts val="1900"/>
              </a:spcBef>
              <a:defRPr spc="48" sz="4800"/>
            </a:lvl1pPr>
          </a:lstStyle>
          <a:p>
            <a:pPr/>
            <a:r>
              <a:t>Entry Points welcomes user</a:t>
            </a:r>
          </a:p>
        </p:txBody>
      </p:sp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56587" y="7312737"/>
            <a:ext cx="8646233" cy="555088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inie"/>
          <p:cNvSpPr/>
          <p:nvPr/>
        </p:nvSpPr>
        <p:spPr>
          <a:xfrm flipH="1" flipV="1">
            <a:off x="8354364" y="10083210"/>
            <a:ext cx="1786268" cy="2732027"/>
          </a:xfrm>
          <a:prstGeom prst="line">
            <a:avLst/>
          </a:prstGeom>
          <a:ln w="76200">
            <a:solidFill>
              <a:srgbClr val="FEFB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7" name="Linie"/>
          <p:cNvSpPr/>
          <p:nvPr/>
        </p:nvSpPr>
        <p:spPr>
          <a:xfrm flipV="1">
            <a:off x="5800887" y="10042498"/>
            <a:ext cx="2183634" cy="2813451"/>
          </a:xfrm>
          <a:prstGeom prst="line">
            <a:avLst/>
          </a:prstGeom>
          <a:ln w="63500">
            <a:solidFill>
              <a:srgbClr val="FEFB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8" name="Lighting guides the way"/>
          <p:cNvSpPr/>
          <p:nvPr/>
        </p:nvSpPr>
        <p:spPr>
          <a:xfrm>
            <a:off x="8220181" y="4158106"/>
            <a:ext cx="3966778" cy="181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821531">
              <a:spcBef>
                <a:spcPts val="1900"/>
              </a:spcBef>
              <a:defRPr spc="48" sz="4800"/>
            </a:lvl1pPr>
          </a:lstStyle>
          <a:p>
            <a:pPr/>
            <a:r>
              <a:t>Lighting guides the way</a:t>
            </a:r>
          </a:p>
        </p:txBody>
      </p:sp>
      <p:sp>
        <p:nvSpPr>
          <p:cNvPr id="229" name="Kreis"/>
          <p:cNvSpPr/>
          <p:nvPr/>
        </p:nvSpPr>
        <p:spPr>
          <a:xfrm>
            <a:off x="13732456" y="9727031"/>
            <a:ext cx="985668" cy="985669"/>
          </a:xfrm>
          <a:prstGeom prst="ellipse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30" name="Kreis"/>
          <p:cNvSpPr/>
          <p:nvPr/>
        </p:nvSpPr>
        <p:spPr>
          <a:xfrm>
            <a:off x="16441109" y="7584366"/>
            <a:ext cx="985668" cy="985668"/>
          </a:xfrm>
          <a:prstGeom prst="ellipse">
            <a:avLst/>
          </a:prstGeom>
          <a:gradFill>
            <a:gsLst>
              <a:gs pos="0">
                <a:srgbClr val="496392"/>
              </a:gs>
              <a:gs pos="100000">
                <a:srgbClr val="A8C3D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31" name="Kreis"/>
          <p:cNvSpPr/>
          <p:nvPr/>
        </p:nvSpPr>
        <p:spPr>
          <a:xfrm>
            <a:off x="20441285" y="10395836"/>
            <a:ext cx="985668" cy="985669"/>
          </a:xfrm>
          <a:prstGeom prst="ellipse">
            <a:avLst/>
          </a:prstGeom>
          <a:gradFill>
            <a:gsLst>
              <a:gs pos="0">
                <a:srgbClr val="438F8B"/>
              </a:gs>
              <a:gs pos="100000">
                <a:srgbClr val="9ED4B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32" name="Embedded System…"/>
          <p:cNvSpPr/>
          <p:nvPr/>
        </p:nvSpPr>
        <p:spPr>
          <a:xfrm>
            <a:off x="18313097" y="4080318"/>
            <a:ext cx="597148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Embedded System</a:t>
            </a:r>
          </a:p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Connection to Internet</a:t>
            </a:r>
          </a:p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Voice Interface</a:t>
            </a:r>
          </a:p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Decentral Communication</a:t>
            </a:r>
          </a:p>
        </p:txBody>
      </p:sp>
      <p:cxnSp>
        <p:nvCxnSpPr>
          <p:cNvPr id="233" name="Verbindungslinie"/>
          <p:cNvCxnSpPr>
            <a:stCxn id="230" idx="0"/>
            <a:endCxn id="231" idx="0"/>
          </p:cNvCxnSpPr>
          <p:nvPr/>
        </p:nvCxnSpPr>
        <p:spPr>
          <a:xfrm>
            <a:off x="16933943" y="8077200"/>
            <a:ext cx="4000177" cy="2811471"/>
          </a:xfrm>
          <a:prstGeom prst="straightConnector1">
            <a:avLst/>
          </a:prstGeom>
          <a:ln w="114300" cap="rnd">
            <a:solidFill>
              <a:srgbClr val="414141"/>
            </a:solidFill>
            <a:custDash>
              <a:ds d="100000" sp="200000"/>
            </a:custDash>
            <a:miter lim="400000"/>
            <a:headEnd type="stealth"/>
            <a:tailEnd type="stealth"/>
          </a:ln>
        </p:spPr>
      </p:cxnSp>
      <p:cxnSp>
        <p:nvCxnSpPr>
          <p:cNvPr id="234" name="Verbindungslinie"/>
          <p:cNvCxnSpPr>
            <a:stCxn id="236" idx="0"/>
            <a:endCxn id="229" idx="0"/>
          </p:cNvCxnSpPr>
          <p:nvPr/>
        </p:nvCxnSpPr>
        <p:spPr>
          <a:xfrm flipH="1" flipV="1">
            <a:off x="14225289" y="10219865"/>
            <a:ext cx="4388002" cy="1737193"/>
          </a:xfrm>
          <a:prstGeom prst="straightConnector1">
            <a:avLst/>
          </a:prstGeom>
          <a:ln w="114300" cap="rnd">
            <a:solidFill>
              <a:srgbClr val="414141"/>
            </a:solidFill>
            <a:custDash>
              <a:ds d="100000" sp="200000"/>
            </a:custDash>
            <a:miter lim="400000"/>
            <a:headEnd type="stealth"/>
            <a:tailEnd type="stealth"/>
          </a:ln>
        </p:spPr>
      </p:cxnSp>
      <p:cxnSp>
        <p:nvCxnSpPr>
          <p:cNvPr id="235" name="Verbindungslinie"/>
          <p:cNvCxnSpPr>
            <a:stCxn id="229" idx="0"/>
            <a:endCxn id="230" idx="0"/>
          </p:cNvCxnSpPr>
          <p:nvPr/>
        </p:nvCxnSpPr>
        <p:spPr>
          <a:xfrm flipV="1">
            <a:off x="14225289" y="8077200"/>
            <a:ext cx="2708655" cy="2142666"/>
          </a:xfrm>
          <a:prstGeom prst="straightConnector1">
            <a:avLst/>
          </a:prstGeom>
          <a:ln w="114300" cap="rnd">
            <a:solidFill>
              <a:srgbClr val="414141"/>
            </a:solidFill>
            <a:custDash>
              <a:ds d="100000" sp="200000"/>
            </a:custDash>
            <a:miter lim="400000"/>
            <a:headEnd type="stealth"/>
            <a:tailEnd type="stealth"/>
          </a:ln>
        </p:spPr>
      </p:cxnSp>
      <p:sp>
        <p:nvSpPr>
          <p:cNvPr id="236" name="Kreis"/>
          <p:cNvSpPr/>
          <p:nvPr/>
        </p:nvSpPr>
        <p:spPr>
          <a:xfrm>
            <a:off x="18120456" y="11464224"/>
            <a:ext cx="985668" cy="985668"/>
          </a:xfrm>
          <a:prstGeom prst="ellipse">
            <a:avLst/>
          </a:prstGeom>
          <a:gradFill>
            <a:gsLst>
              <a:gs pos="0">
                <a:srgbClr val="81758A"/>
              </a:gs>
              <a:gs pos="100000">
                <a:srgbClr val="C0B7C9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cxnSp>
        <p:nvCxnSpPr>
          <p:cNvPr id="237" name="Verbindungslinie"/>
          <p:cNvCxnSpPr>
            <a:stCxn id="231" idx="0"/>
            <a:endCxn id="236" idx="0"/>
          </p:cNvCxnSpPr>
          <p:nvPr/>
        </p:nvCxnSpPr>
        <p:spPr>
          <a:xfrm flipH="1">
            <a:off x="18613290" y="10888670"/>
            <a:ext cx="2320830" cy="1068388"/>
          </a:xfrm>
          <a:prstGeom prst="straightConnector1">
            <a:avLst/>
          </a:prstGeom>
          <a:ln w="114300" cap="rnd">
            <a:solidFill>
              <a:srgbClr val="414141"/>
            </a:solidFill>
            <a:custDash>
              <a:ds d="100000" sp="200000"/>
            </a:custDash>
            <a:miter lim="400000"/>
            <a:headEnd type="stealth"/>
            <a:tailEnd type="stealth"/>
          </a:ln>
        </p:spPr>
      </p:cxnSp>
      <p:sp>
        <p:nvSpPr>
          <p:cNvPr id="238" name="Connection to one Entry Point…"/>
          <p:cNvSpPr/>
          <p:nvPr/>
        </p:nvSpPr>
        <p:spPr>
          <a:xfrm>
            <a:off x="842660" y="4200793"/>
            <a:ext cx="6197703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Connection to one Entry Point</a:t>
            </a:r>
          </a:p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Blinking the way</a:t>
            </a:r>
          </a:p>
          <a:p>
            <a:pPr marL="390143" indent="-390143">
              <a:spcBef>
                <a:spcPts val="0"/>
              </a:spcBef>
              <a:buSzPct val="75000"/>
              <a:buChar char="•"/>
              <a:defRPr i="0" spc="0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Hand over to next lights</a:t>
            </a:r>
          </a:p>
        </p:txBody>
      </p:sp>
      <p:sp>
        <p:nvSpPr>
          <p:cNvPr id="239" name="Linie"/>
          <p:cNvSpPr/>
          <p:nvPr/>
        </p:nvSpPr>
        <p:spPr>
          <a:xfrm>
            <a:off x="5800886" y="7366512"/>
            <a:ext cx="2088561" cy="2088561"/>
          </a:xfrm>
          <a:prstGeom prst="line">
            <a:avLst/>
          </a:prstGeom>
          <a:ln w="63500">
            <a:solidFill>
              <a:srgbClr val="FEFB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40" name="Linie"/>
          <p:cNvSpPr/>
          <p:nvPr/>
        </p:nvSpPr>
        <p:spPr>
          <a:xfrm flipH="1">
            <a:off x="8370239" y="7349206"/>
            <a:ext cx="2033917" cy="2123173"/>
          </a:xfrm>
          <a:prstGeom prst="line">
            <a:avLst/>
          </a:prstGeom>
          <a:ln w="76200">
            <a:solidFill>
              <a:srgbClr val="FEFB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System Requir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System Requirements</a:t>
            </a:r>
          </a:p>
        </p:txBody>
      </p:sp>
      <p:sp>
        <p:nvSpPr>
          <p:cNvPr id="244" name="The system should guide the user the way to the requested room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system should guide the user the way to the requested room.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There are at least two entry points at one floor.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At the entry point a user can call for guidance.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user gets asked where he wants to go.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system shows the user the right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" name="Functional Specific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Functional Specification</a:t>
            </a:r>
          </a:p>
        </p:txBody>
      </p:sp>
      <p:sp>
        <p:nvSpPr>
          <p:cNvPr id="248" name="Entry Points are connected to a network and connected to each other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Entry Points are connected to a network and connected to each other.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At each entry point a voice interface is realized.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system has a wake word.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users intention is analyzed.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best route for the users request is calculated.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lighting for the route is submitted to other affected entry points/control units</a:t>
            </a:r>
          </a:p>
          <a:p>
            <a:pPr marL="609600" indent="-609600">
              <a:spcBef>
                <a:spcPts val="3400"/>
              </a:spcBef>
              <a:buClr>
                <a:srgbClr val="929292"/>
              </a:buClr>
              <a:buSzPct val="60000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lighting is showing the right way.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51" name="pasted-image.jpeg" descr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509957"/>
            <a:ext cx="12065000" cy="10696087"/>
          </a:xfrm>
          <a:prstGeom prst="rect">
            <a:avLst/>
          </a:prstGeom>
        </p:spPr>
      </p:pic>
      <p:sp>
        <p:nvSpPr>
          <p:cNvPr id="252" name="Hardware Compon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Hardware Components</a:t>
            </a:r>
          </a:p>
        </p:txBody>
      </p:sp>
      <p:sp>
        <p:nvSpPr>
          <p:cNvPr id="253" name="Entry Points: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Entry Points: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Beagle Bone Black 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LED Stripes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Microphone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Speaker</a:t>
            </a:r>
          </a:p>
          <a:p>
            <a:pPr marL="508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Nodes: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Beagle Bone Black </a:t>
            </a:r>
          </a:p>
          <a:p>
            <a:pPr lvl="1" marL="1016000" indent="-508000">
              <a:buClr>
                <a:srgbClr val="929292"/>
              </a:buClr>
              <a:buSzPct val="65000"/>
              <a:buChar char="❖"/>
              <a:defRPr sz="4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BLE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Functional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Functional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59" name="pasted-image.pdf" descr="pasted-image.pdf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8043" t="0" r="2951" b="35690"/>
          <a:stretch>
            <a:fillRect/>
          </a:stretch>
        </p:blipFill>
        <p:spPr>
          <a:xfrm>
            <a:off x="0" y="1379827"/>
            <a:ext cx="12065000" cy="12336173"/>
          </a:xfrm>
          <a:prstGeom prst="rect">
            <a:avLst/>
          </a:prstGeom>
        </p:spPr>
      </p:pic>
      <p:sp>
        <p:nvSpPr>
          <p:cNvPr id="260" name="Timeli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Timeline</a:t>
            </a:r>
          </a:p>
        </p:txBody>
      </p:sp>
      <p:sp>
        <p:nvSpPr>
          <p:cNvPr id="261" name="Jonathan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Jonathan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User Routing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Architecture Design</a:t>
            </a:r>
          </a:p>
          <a:p>
            <a:pPr marL="554736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Sebastian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BLE / User Authentication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Node Communication</a:t>
            </a:r>
          </a:p>
          <a:p>
            <a:pPr marL="554736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Antonia 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Alexa</a:t>
            </a:r>
          </a:p>
          <a:p>
            <a:pPr lvl="1" marL="1109472" indent="-554736" defTabSz="751205">
              <a:spcBef>
                <a:spcPts val="3000"/>
              </a:spcBef>
              <a:buClr>
                <a:srgbClr val="929292"/>
              </a:buClr>
              <a:buSzPct val="60000"/>
              <a:buChar char="❖"/>
              <a:defRPr sz="455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LED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asted-image.jpeg" descr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0" t="339" r="110" b="15514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