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26.png" ContentType="image/png"/>
  <Override PartName="/ppt/media/image11.png" ContentType="image/png"/>
  <Override PartName="/ppt/media/image2.png" ContentType="image/png"/>
  <Override PartName="/ppt/media/image17.png" ContentType="image/png"/>
  <Override PartName="/ppt/media/image8.png" ContentType="image/png"/>
  <Override PartName="/ppt/media/image12.png" ContentType="image/png"/>
  <Override PartName="/ppt/media/image3.png" ContentType="image/png"/>
  <Override PartName="/ppt/media/image18.png" ContentType="image/png"/>
  <Override PartName="/ppt/media/image9.png" ContentType="image/png"/>
  <Override PartName="/ppt/media/image20.png" ContentType="image/png"/>
  <Override PartName="/ppt/media/image13.png" ContentType="image/png"/>
  <Override PartName="/ppt/media/image4.png" ContentType="image/png"/>
  <Override PartName="/ppt/media/image30.png" ContentType="image/png"/>
  <Override PartName="/ppt/media/image31.png" ContentType="image/png"/>
  <Override PartName="/ppt/media/image32.png" ContentType="image/png"/>
  <Override PartName="/ppt/media/image7.png" ContentType="image/png"/>
  <Override PartName="/ppt/media/image16.png" ContentType="image/png"/>
  <Override PartName="/ppt/media/image10.png" ContentType="image/png"/>
  <Override PartName="/ppt/media/image1.png" ContentType="image/png"/>
  <Override PartName="/ppt/media/image33.png" ContentType="image/png"/>
  <Override PartName="/ppt/media/image6.png" ContentType="image/png"/>
  <Override PartName="/ppt/media/image15.png" ContentType="image/png"/>
  <Override PartName="/ppt/media/image5.png" ContentType="image/png"/>
  <Override PartName="/ppt/media/image14.png" ContentType="image/png"/>
  <Override PartName="/ppt/media/image19.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12.xml.rels" ContentType="application/vnd.openxmlformats-package.relationships+xml"/>
  <Override PartName="/ppt/slides/_rels/slide49.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51.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6.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2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41.xml.rels" ContentType="application/vnd.openxmlformats-package.relationships+xml"/>
  <Override PartName="/ppt/slides/_rels/slide39.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60" Type="http://schemas.openxmlformats.org/officeDocument/2006/relationships/slide" Target="slides/slide47.xml"/><Relationship Id="rId61" Type="http://schemas.openxmlformats.org/officeDocument/2006/relationships/slide" Target="slides/slide48.xml"/><Relationship Id="rId62" Type="http://schemas.openxmlformats.org/officeDocument/2006/relationships/slide" Target="slides/slide49.xml"/><Relationship Id="rId63" Type="http://schemas.openxmlformats.org/officeDocument/2006/relationships/slide" Target="slides/slide50.xml"/><Relationship Id="rId64" Type="http://schemas.openxmlformats.org/officeDocument/2006/relationships/slide" Target="slides/slide51.xml"/><Relationship Id="rId6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42" name="PlaceHolder 2"/>
          <p:cNvSpPr>
            <a:spLocks noGrp="1"/>
          </p:cNvSpPr>
          <p:nvPr>
            <p:ph/>
          </p:nvPr>
        </p:nvSpPr>
        <p:spPr>
          <a:xfrm>
            <a:off x="504000" y="1769040"/>
            <a:ext cx="442656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43" name="PlaceHolder 3"/>
          <p:cNvSpPr>
            <a:spLocks noGrp="1"/>
          </p:cNvSpPr>
          <p:nvPr>
            <p:ph/>
          </p:nvPr>
        </p:nvSpPr>
        <p:spPr>
          <a:xfrm>
            <a:off x="5152320" y="1769040"/>
            <a:ext cx="4426560" cy="43840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44" name="PlaceHolder 4"/>
          <p:cNvSpPr>
            <a:spLocks noGrp="1"/>
          </p:cNvSpPr>
          <p:nvPr>
            <p:ph/>
          </p:nvPr>
        </p:nvSpPr>
        <p:spPr>
          <a:xfrm>
            <a:off x="504000" y="4059000"/>
            <a:ext cx="442656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50" name="PlaceHolder 2"/>
          <p:cNvSpPr>
            <a:spLocks noGrp="1"/>
          </p:cNvSpPr>
          <p:nvPr>
            <p:ph/>
          </p:nvPr>
        </p:nvSpPr>
        <p:spPr>
          <a:xfrm>
            <a:off x="504000" y="1769040"/>
            <a:ext cx="4426560" cy="43840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51" name="PlaceHolder 3"/>
          <p:cNvSpPr>
            <a:spLocks noGrp="1"/>
          </p:cNvSpPr>
          <p:nvPr>
            <p:ph/>
          </p:nvPr>
        </p:nvSpPr>
        <p:spPr>
          <a:xfrm>
            <a:off x="5152320" y="1769040"/>
            <a:ext cx="442656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52" name="PlaceHolder 4"/>
          <p:cNvSpPr>
            <a:spLocks noGrp="1"/>
          </p:cNvSpPr>
          <p:nvPr>
            <p:ph/>
          </p:nvPr>
        </p:nvSpPr>
        <p:spPr>
          <a:xfrm>
            <a:off x="5152320" y="4059000"/>
            <a:ext cx="442656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58" name="PlaceHolder 2"/>
          <p:cNvSpPr>
            <a:spLocks noGrp="1"/>
          </p:cNvSpPr>
          <p:nvPr>
            <p:ph/>
          </p:nvPr>
        </p:nvSpPr>
        <p:spPr>
          <a:xfrm>
            <a:off x="504000" y="1769040"/>
            <a:ext cx="442656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59" name="PlaceHolder 3"/>
          <p:cNvSpPr>
            <a:spLocks noGrp="1"/>
          </p:cNvSpPr>
          <p:nvPr>
            <p:ph/>
          </p:nvPr>
        </p:nvSpPr>
        <p:spPr>
          <a:xfrm>
            <a:off x="5152320" y="1769040"/>
            <a:ext cx="442656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60" name="PlaceHolder 4"/>
          <p:cNvSpPr>
            <a:spLocks noGrp="1"/>
          </p:cNvSpPr>
          <p:nvPr>
            <p:ph/>
          </p:nvPr>
        </p:nvSpPr>
        <p:spPr>
          <a:xfrm>
            <a:off x="504000" y="4059000"/>
            <a:ext cx="907128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4" name="PlaceHolder 2"/>
          <p:cNvSpPr>
            <a:spLocks noGrp="1"/>
          </p:cNvSpPr>
          <p:nvPr>
            <p:ph/>
          </p:nvPr>
        </p:nvSpPr>
        <p:spPr>
          <a:xfrm>
            <a:off x="504000" y="1769040"/>
            <a:ext cx="907128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5" name="PlaceHolder 3"/>
          <p:cNvSpPr>
            <a:spLocks noGrp="1"/>
          </p:cNvSpPr>
          <p:nvPr>
            <p:ph/>
          </p:nvPr>
        </p:nvSpPr>
        <p:spPr>
          <a:xfrm>
            <a:off x="504000" y="4059000"/>
            <a:ext cx="907128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12" name="PlaceHolder 2"/>
          <p:cNvSpPr>
            <a:spLocks noGrp="1"/>
          </p:cNvSpPr>
          <p:nvPr>
            <p:ph/>
          </p:nvPr>
        </p:nvSpPr>
        <p:spPr>
          <a:xfrm>
            <a:off x="504000" y="1769040"/>
            <a:ext cx="442656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3" name="PlaceHolder 3"/>
          <p:cNvSpPr>
            <a:spLocks noGrp="1"/>
          </p:cNvSpPr>
          <p:nvPr>
            <p:ph/>
          </p:nvPr>
        </p:nvSpPr>
        <p:spPr>
          <a:xfrm>
            <a:off x="5152320" y="1769040"/>
            <a:ext cx="442656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4" name="PlaceHolder 4"/>
          <p:cNvSpPr>
            <a:spLocks noGrp="1"/>
          </p:cNvSpPr>
          <p:nvPr>
            <p:ph/>
          </p:nvPr>
        </p:nvSpPr>
        <p:spPr>
          <a:xfrm>
            <a:off x="504000" y="4059000"/>
            <a:ext cx="442656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5" name="PlaceHolder 5"/>
          <p:cNvSpPr>
            <a:spLocks noGrp="1"/>
          </p:cNvSpPr>
          <p:nvPr>
            <p:ph/>
          </p:nvPr>
        </p:nvSpPr>
        <p:spPr>
          <a:xfrm>
            <a:off x="5152320" y="4059000"/>
            <a:ext cx="4426560" cy="20908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24" name="PlaceHolder 2"/>
          <p:cNvSpPr>
            <a:spLocks noGrp="1"/>
          </p:cNvSpPr>
          <p:nvPr>
            <p:ph/>
          </p:nvPr>
        </p:nvSpPr>
        <p:spPr>
          <a:xfrm>
            <a:off x="504000" y="1769040"/>
            <a:ext cx="9071280" cy="43840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28" name="PlaceHolder 2"/>
          <p:cNvSpPr>
            <a:spLocks noGrp="1"/>
          </p:cNvSpPr>
          <p:nvPr>
            <p:ph/>
          </p:nvPr>
        </p:nvSpPr>
        <p:spPr>
          <a:xfrm>
            <a:off x="504000" y="1769040"/>
            <a:ext cx="9071280" cy="43840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33" name="PlaceHolder 2"/>
          <p:cNvSpPr>
            <a:spLocks noGrp="1"/>
          </p:cNvSpPr>
          <p:nvPr>
            <p:ph/>
          </p:nvPr>
        </p:nvSpPr>
        <p:spPr>
          <a:xfrm>
            <a:off x="504000" y="1769040"/>
            <a:ext cx="4426560" cy="43840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34" name="PlaceHolder 3"/>
          <p:cNvSpPr>
            <a:spLocks noGrp="1"/>
          </p:cNvSpPr>
          <p:nvPr>
            <p:ph/>
          </p:nvPr>
        </p:nvSpPr>
        <p:spPr>
          <a:xfrm>
            <a:off x="5152320" y="1769040"/>
            <a:ext cx="4426560" cy="43840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Nhấn để chỉnh sửa định dạng cho tiêu đề</a:t>
            </a:r>
            <a:endParaRPr b="0" lang="en-US" sz="4400" spc="-1" strike="noStrike">
              <a:solidFill>
                <a:schemeClr val="dk1"/>
              </a:solidFill>
              <a:latin typeface="Arial"/>
            </a:endParaRPr>
          </a:p>
        </p:txBody>
      </p:sp>
      <p:sp>
        <p:nvSpPr>
          <p:cNvPr id="38" name="PlaceHolder 2"/>
          <p:cNvSpPr>
            <a:spLocks noGrp="1"/>
          </p:cNvSpPr>
          <p:nvPr>
            <p:ph type="body"/>
          </p:nvPr>
        </p:nvSpPr>
        <p:spPr>
          <a:xfrm>
            <a:off x="504000" y="1769040"/>
            <a:ext cx="442656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
        <p:nvSpPr>
          <p:cNvPr id="39" name="PlaceHolder 3"/>
          <p:cNvSpPr>
            <a:spLocks noGrp="1"/>
          </p:cNvSpPr>
          <p:nvPr>
            <p:ph type="body"/>
          </p:nvPr>
        </p:nvSpPr>
        <p:spPr>
          <a:xfrm>
            <a:off x="504000" y="4059360"/>
            <a:ext cx="442656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
        <p:nvSpPr>
          <p:cNvPr id="40" name="PlaceHolder 4"/>
          <p:cNvSpPr>
            <a:spLocks noGrp="1"/>
          </p:cNvSpPr>
          <p:nvPr>
            <p:ph type="body"/>
          </p:nvPr>
        </p:nvSpPr>
        <p:spPr>
          <a:xfrm>
            <a:off x="5152680" y="1769040"/>
            <a:ext cx="4426560" cy="43840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Nhấn để chỉnh sửa định dạng cho tiêu đề</a:t>
            </a:r>
            <a:endParaRPr b="0" lang="en-US" sz="4400" spc="-1" strike="noStrike">
              <a:solidFill>
                <a:schemeClr val="dk1"/>
              </a:solidFill>
              <a:latin typeface="Arial"/>
            </a:endParaRPr>
          </a:p>
        </p:txBody>
      </p:sp>
      <p:sp>
        <p:nvSpPr>
          <p:cNvPr id="46" name="PlaceHolder 2"/>
          <p:cNvSpPr>
            <a:spLocks noGrp="1"/>
          </p:cNvSpPr>
          <p:nvPr>
            <p:ph type="body"/>
          </p:nvPr>
        </p:nvSpPr>
        <p:spPr>
          <a:xfrm>
            <a:off x="504000" y="1769040"/>
            <a:ext cx="4426560" cy="43840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
        <p:nvSpPr>
          <p:cNvPr id="47" name="PlaceHolder 3"/>
          <p:cNvSpPr>
            <a:spLocks noGrp="1"/>
          </p:cNvSpPr>
          <p:nvPr>
            <p:ph type="body"/>
          </p:nvPr>
        </p:nvSpPr>
        <p:spPr>
          <a:xfrm>
            <a:off x="5152680" y="1769040"/>
            <a:ext cx="442656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
        <p:nvSpPr>
          <p:cNvPr id="48" name="PlaceHolder 4"/>
          <p:cNvSpPr>
            <a:spLocks noGrp="1"/>
          </p:cNvSpPr>
          <p:nvPr>
            <p:ph type="body"/>
          </p:nvPr>
        </p:nvSpPr>
        <p:spPr>
          <a:xfrm>
            <a:off x="5152680" y="4059360"/>
            <a:ext cx="442656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Nhấn để chỉnh sửa định dạng cho tiêu đề</a:t>
            </a:r>
            <a:endParaRPr b="0" lang="en-US" sz="4400" spc="-1" strike="noStrike">
              <a:solidFill>
                <a:schemeClr val="dk1"/>
              </a:solidFill>
              <a:latin typeface="Arial"/>
            </a:endParaRPr>
          </a:p>
        </p:txBody>
      </p:sp>
      <p:sp>
        <p:nvSpPr>
          <p:cNvPr id="54" name="PlaceHolder 2"/>
          <p:cNvSpPr>
            <a:spLocks noGrp="1"/>
          </p:cNvSpPr>
          <p:nvPr>
            <p:ph type="body"/>
          </p:nvPr>
        </p:nvSpPr>
        <p:spPr>
          <a:xfrm>
            <a:off x="504000" y="1769040"/>
            <a:ext cx="442656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
        <p:nvSpPr>
          <p:cNvPr id="55" name="PlaceHolder 3"/>
          <p:cNvSpPr>
            <a:spLocks noGrp="1"/>
          </p:cNvSpPr>
          <p:nvPr>
            <p:ph type="body"/>
          </p:nvPr>
        </p:nvSpPr>
        <p:spPr>
          <a:xfrm>
            <a:off x="5152680" y="1769040"/>
            <a:ext cx="442656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
        <p:nvSpPr>
          <p:cNvPr id="56" name="PlaceHolder 4"/>
          <p:cNvSpPr>
            <a:spLocks noGrp="1"/>
          </p:cNvSpPr>
          <p:nvPr>
            <p:ph type="body"/>
          </p:nvPr>
        </p:nvSpPr>
        <p:spPr>
          <a:xfrm>
            <a:off x="504000" y="4059360"/>
            <a:ext cx="907128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Nhấn để chỉnh sửa định dạng cho tiêu đề</a:t>
            </a:r>
            <a:endParaRPr b="0" lang="en-US" sz="4400" spc="-1" strike="noStrike">
              <a:solidFill>
                <a:schemeClr val="dk1"/>
              </a:solidFill>
              <a:latin typeface="Arial"/>
            </a:endParaRPr>
          </a:p>
        </p:txBody>
      </p:sp>
      <p:sp>
        <p:nvSpPr>
          <p:cNvPr id="1" name="PlaceHolder 2"/>
          <p:cNvSpPr>
            <a:spLocks noGrp="1"/>
          </p:cNvSpPr>
          <p:nvPr>
            <p:ph type="body"/>
          </p:nvPr>
        </p:nvSpPr>
        <p:spPr>
          <a:xfrm>
            <a:off x="504000" y="1769040"/>
            <a:ext cx="907128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
        <p:nvSpPr>
          <p:cNvPr id="2" name="PlaceHolder 3"/>
          <p:cNvSpPr>
            <a:spLocks noGrp="1"/>
          </p:cNvSpPr>
          <p:nvPr>
            <p:ph type="body"/>
          </p:nvPr>
        </p:nvSpPr>
        <p:spPr>
          <a:xfrm>
            <a:off x="504000" y="4059360"/>
            <a:ext cx="907128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Nhấn để chỉnh sửa định dạng cho tiêu đề</a:t>
            </a:r>
            <a:endParaRPr b="0" lang="en-US" sz="4400" spc="-1" strike="noStrike">
              <a:solidFill>
                <a:schemeClr val="dk1"/>
              </a:solidFill>
              <a:latin typeface="Arial"/>
            </a:endParaRPr>
          </a:p>
        </p:txBody>
      </p:sp>
      <p:sp>
        <p:nvSpPr>
          <p:cNvPr id="7" name="PlaceHolder 2"/>
          <p:cNvSpPr>
            <a:spLocks noGrp="1"/>
          </p:cNvSpPr>
          <p:nvPr>
            <p:ph type="body"/>
          </p:nvPr>
        </p:nvSpPr>
        <p:spPr>
          <a:xfrm>
            <a:off x="504000" y="1769040"/>
            <a:ext cx="442656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
        <p:nvSpPr>
          <p:cNvPr id="8" name="PlaceHolder 3"/>
          <p:cNvSpPr>
            <a:spLocks noGrp="1"/>
          </p:cNvSpPr>
          <p:nvPr>
            <p:ph type="body"/>
          </p:nvPr>
        </p:nvSpPr>
        <p:spPr>
          <a:xfrm>
            <a:off x="5152680" y="1769040"/>
            <a:ext cx="442656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
        <p:nvSpPr>
          <p:cNvPr id="9" name="PlaceHolder 4"/>
          <p:cNvSpPr>
            <a:spLocks noGrp="1"/>
          </p:cNvSpPr>
          <p:nvPr>
            <p:ph type="body"/>
          </p:nvPr>
        </p:nvSpPr>
        <p:spPr>
          <a:xfrm>
            <a:off x="5152680" y="4059360"/>
            <a:ext cx="442656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
        <p:nvSpPr>
          <p:cNvPr id="10" name="PlaceHolder 5"/>
          <p:cNvSpPr>
            <a:spLocks noGrp="1"/>
          </p:cNvSpPr>
          <p:nvPr>
            <p:ph type="body"/>
          </p:nvPr>
        </p:nvSpPr>
        <p:spPr>
          <a:xfrm>
            <a:off x="504000" y="4059360"/>
            <a:ext cx="4426560" cy="2090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Nhấn để chỉnh sửa định dạng cho tiêu đề</a:t>
            </a:r>
            <a:endParaRPr b="0" lang="en-US" sz="4400" spc="-1" strike="noStrike">
              <a:solidFill>
                <a:schemeClr val="dk1"/>
              </a:solidFill>
              <a:latin typeface="Arial"/>
            </a:endParaRPr>
          </a:p>
        </p:txBody>
      </p:sp>
      <p:sp>
        <p:nvSpPr>
          <p:cNvPr id="17" name="PlaceHolder 2"/>
          <p:cNvSpPr>
            <a:spLocks noGrp="1"/>
          </p:cNvSpPr>
          <p:nvPr>
            <p:ph type="body"/>
          </p:nvPr>
        </p:nvSpPr>
        <p:spPr>
          <a:xfrm>
            <a:off x="504000" y="1769040"/>
            <a:ext cx="9071280" cy="43840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
        <p:nvSpPr>
          <p:cNvPr id="18" name="PlaceHolder 3"/>
          <p:cNvSpPr>
            <a:spLocks noGrp="1"/>
          </p:cNvSpPr>
          <p:nvPr>
            <p:ph type="body"/>
          </p:nvPr>
        </p:nvSpPr>
        <p:spPr>
          <a:xfrm>
            <a:off x="504000" y="1769040"/>
            <a:ext cx="9071280" cy="43840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pic>
        <p:nvPicPr>
          <p:cNvPr id="19" name="Picture 36" descr=""/>
          <p:cNvPicPr/>
          <p:nvPr/>
        </p:nvPicPr>
        <p:blipFill>
          <a:blip r:embed="rId2"/>
          <a:stretch/>
        </p:blipFill>
        <p:spPr>
          <a:xfrm>
            <a:off x="2292120" y="1768680"/>
            <a:ext cx="5494680" cy="4384080"/>
          </a:xfrm>
          <a:prstGeom prst="rect">
            <a:avLst/>
          </a:prstGeom>
          <a:ln w="0">
            <a:noFill/>
          </a:ln>
        </p:spPr>
      </p:pic>
      <p:pic>
        <p:nvPicPr>
          <p:cNvPr id="20" name="Picture 37" descr=""/>
          <p:cNvPicPr/>
          <p:nvPr/>
        </p:nvPicPr>
        <p:blipFill>
          <a:blip r:embed="rId3"/>
          <a:stretch/>
        </p:blipFill>
        <p:spPr>
          <a:xfrm>
            <a:off x="2292120" y="1768680"/>
            <a:ext cx="5494680" cy="43840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Nhấn để chỉnh sửa định dạng cho tiêu đề</a:t>
            </a:r>
            <a:endParaRPr b="0" lang="en-US" sz="4400" spc="-1" strike="noStrike">
              <a:solidFill>
                <a:schemeClr val="dk1"/>
              </a:solidFill>
              <a:latin typeface="Arial"/>
            </a:endParaRPr>
          </a:p>
        </p:txBody>
      </p:sp>
      <p:sp>
        <p:nvSpPr>
          <p:cNvPr id="22"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Arial"/>
              </a:rPr>
              <a:t>Cấp phác thảo thứ hai</a:t>
            </a:r>
            <a:endParaRPr b="0" lang="en-US" sz="20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Cấp phác thảo thứ ba</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Cấp phác thảo thứ tư</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Cấp phác thảo thứ năm</a:t>
            </a:r>
            <a:endParaRPr b="0" lang="en-US" sz="20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Cấp phác thảo thứ sáu</a:t>
            </a:r>
            <a:endParaRPr b="0" lang="en-US" sz="20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Cấp phác thảo thứ bảy</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Nhấn để chỉnh sửa định dạng cho tiêu đề</a:t>
            </a:r>
            <a:endParaRPr b="0" lang="en-US" sz="4400" spc="-1" strike="noStrike">
              <a:solidFill>
                <a:schemeClr val="dk1"/>
              </a:solidFill>
              <a:latin typeface="Arial"/>
            </a:endParaRPr>
          </a:p>
        </p:txBody>
      </p:sp>
      <p:sp>
        <p:nvSpPr>
          <p:cNvPr id="26" name="PlaceHolder 2"/>
          <p:cNvSpPr>
            <a:spLocks noGrp="1"/>
          </p:cNvSpPr>
          <p:nvPr>
            <p:ph type="body"/>
          </p:nvPr>
        </p:nvSpPr>
        <p:spPr>
          <a:xfrm>
            <a:off x="504000" y="1769040"/>
            <a:ext cx="9071280" cy="43840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Nhấn để chỉnh sửa định dạng cho tiêu đề</a:t>
            </a:r>
            <a:endParaRPr b="0" lang="en-US" sz="4400" spc="-1" strike="noStrike">
              <a:solidFill>
                <a:schemeClr val="dk1"/>
              </a:solidFill>
              <a:latin typeface="Arial"/>
            </a:endParaRPr>
          </a:p>
        </p:txBody>
      </p:sp>
      <p:sp>
        <p:nvSpPr>
          <p:cNvPr id="30" name="PlaceHolder 2"/>
          <p:cNvSpPr>
            <a:spLocks noGrp="1"/>
          </p:cNvSpPr>
          <p:nvPr>
            <p:ph type="body"/>
          </p:nvPr>
        </p:nvSpPr>
        <p:spPr>
          <a:xfrm>
            <a:off x="504000" y="1769040"/>
            <a:ext cx="4426560" cy="43840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
        <p:nvSpPr>
          <p:cNvPr id="31" name="PlaceHolder 3"/>
          <p:cNvSpPr>
            <a:spLocks noGrp="1"/>
          </p:cNvSpPr>
          <p:nvPr>
            <p:ph type="body"/>
          </p:nvPr>
        </p:nvSpPr>
        <p:spPr>
          <a:xfrm>
            <a:off x="5152680" y="1769040"/>
            <a:ext cx="4426560" cy="43840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Nhấn để chỉnh sửa định dạng văn bản phác thảo</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chemeClr val="dk1"/>
                </a:solidFill>
                <a:latin typeface="Arial"/>
              </a:rPr>
              <a:t>Cấp phác thảo thứ hai</a:t>
            </a:r>
            <a:endParaRPr b="0" lang="en-US" sz="2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chemeClr val="dk1"/>
                </a:solidFill>
                <a:latin typeface="Arial"/>
              </a:rPr>
              <a:t>Cấp phác thảo thứ ba</a:t>
            </a:r>
            <a:endParaRPr b="0" lang="en-US" sz="2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chemeClr val="dk1"/>
                </a:solidFill>
                <a:latin typeface="Arial"/>
              </a:rPr>
              <a:t>Cấp phác thảo thứ tư</a:t>
            </a:r>
            <a:endParaRPr b="0" lang="en-US" sz="2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năm</a:t>
            </a:r>
            <a:endParaRPr b="0" lang="en-US" sz="2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sáu</a:t>
            </a:r>
            <a:endParaRPr b="0" lang="en-US" sz="2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chemeClr val="dk1"/>
                </a:solidFill>
                <a:latin typeface="Arial"/>
              </a:rPr>
              <a:t>Cấp phác thảo thứ bảy</a:t>
            </a:r>
            <a:endParaRPr b="0" lang="en-US" sz="2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280" cy="126180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Nhấn để chỉnh sửa định dạng cho tiêu đề</a:t>
            </a:r>
            <a:endParaRPr b="0" lang="en-US" sz="4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6.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6.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6.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6.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6.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6.xml"/>
</Relationships>
</file>

<file path=ppt/slides/_rels/slide2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
</Relationships>
</file>

<file path=ppt/slides/_rels/slide3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6.xml"/>
</Relationships>
</file>

<file path=ppt/slides/_rels/slide3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6.xml"/>
</Relationships>
</file>

<file path=ppt/slides/_rels/slide3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6.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6.xml"/>
</Relationships>
</file>

<file path=ppt/slides/_rels/slide3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6.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6.xml"/>
</Relationships>
</file>

<file path=ppt/slides/_rels/slide4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6.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6.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6.xml"/>
</Relationships>
</file>

<file path=ppt/slides/_rels/slide4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Đào tạo sinh viên thực tập</a:t>
            </a:r>
            <a:endParaRPr b="0" lang="vi-VN" sz="4400" spc="-1" strike="noStrike">
              <a:solidFill>
                <a:srgbClr val="000000"/>
              </a:solidFill>
              <a:latin typeface="Calibri"/>
            </a:endParaRPr>
          </a:p>
        </p:txBody>
      </p:sp>
      <p:sp>
        <p:nvSpPr>
          <p:cNvPr id="62"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3200" spc="-1" strike="noStrike">
                <a:solidFill>
                  <a:srgbClr val="000000"/>
                </a:solidFill>
                <a:latin typeface="Arial"/>
                <a:ea typeface="DejaVu Sans"/>
              </a:rPr>
              <a:t>Lập trình mạng</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Quá trình đóng gói</a:t>
            </a:r>
            <a:endParaRPr b="0" lang="vi-VN" sz="4400" spc="-1" strike="noStrike">
              <a:solidFill>
                <a:srgbClr val="000000"/>
              </a:solidFill>
              <a:latin typeface="Calibri"/>
            </a:endParaRPr>
          </a:p>
        </p:txBody>
      </p:sp>
      <p:sp>
        <p:nvSpPr>
          <p:cNvPr id="86"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87" name="Picture 66" descr=""/>
          <p:cNvPicPr/>
          <p:nvPr/>
        </p:nvPicPr>
        <p:blipFill>
          <a:blip r:embed="rId1"/>
          <a:stretch/>
        </p:blipFill>
        <p:spPr>
          <a:xfrm>
            <a:off x="2011680" y="2640240"/>
            <a:ext cx="5875560" cy="2937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Quá trình đóng gói</a:t>
            </a:r>
            <a:endParaRPr b="0" lang="vi-VN" sz="4400" spc="-1" strike="noStrike">
              <a:solidFill>
                <a:srgbClr val="000000"/>
              </a:solidFill>
              <a:latin typeface="Calibri"/>
            </a:endParaRPr>
          </a:p>
        </p:txBody>
      </p:sp>
      <p:sp>
        <p:nvSpPr>
          <p:cNvPr id="89"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90" name="Picture 69" descr=""/>
          <p:cNvPicPr/>
          <p:nvPr/>
        </p:nvPicPr>
        <p:blipFill>
          <a:blip r:embed="rId1"/>
          <a:stretch/>
        </p:blipFill>
        <p:spPr>
          <a:xfrm>
            <a:off x="1752120" y="2548800"/>
            <a:ext cx="6202800" cy="31201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Quá trình đóng gói</a:t>
            </a:r>
            <a:endParaRPr b="0" lang="vi-VN" sz="4400" spc="-1" strike="noStrike">
              <a:solidFill>
                <a:srgbClr val="000000"/>
              </a:solidFill>
              <a:latin typeface="Calibri"/>
            </a:endParaRPr>
          </a:p>
        </p:txBody>
      </p:sp>
      <p:sp>
        <p:nvSpPr>
          <p:cNvPr id="92"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93" name="Picture 72" descr=""/>
          <p:cNvPicPr/>
          <p:nvPr/>
        </p:nvPicPr>
        <p:blipFill>
          <a:blip r:embed="rId1"/>
          <a:stretch/>
        </p:blipFill>
        <p:spPr>
          <a:xfrm>
            <a:off x="1752120" y="2548800"/>
            <a:ext cx="6202800" cy="3120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Quá trình đóng gói</a:t>
            </a:r>
            <a:endParaRPr b="0" lang="vi-VN" sz="4400" spc="-1" strike="noStrike">
              <a:solidFill>
                <a:srgbClr val="000000"/>
              </a:solidFill>
              <a:latin typeface="Calibri"/>
            </a:endParaRPr>
          </a:p>
        </p:txBody>
      </p:sp>
      <p:sp>
        <p:nvSpPr>
          <p:cNvPr id="95"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96" name="Picture 75" descr=""/>
          <p:cNvPicPr/>
          <p:nvPr/>
        </p:nvPicPr>
        <p:blipFill>
          <a:blip r:embed="rId1"/>
          <a:stretch/>
        </p:blipFill>
        <p:spPr>
          <a:xfrm>
            <a:off x="1920240" y="2560320"/>
            <a:ext cx="6347160" cy="3281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Quá trình đóng gói</a:t>
            </a:r>
            <a:endParaRPr b="0" lang="vi-VN" sz="4400" spc="-1" strike="noStrike">
              <a:solidFill>
                <a:srgbClr val="000000"/>
              </a:solidFill>
              <a:latin typeface="Calibri"/>
            </a:endParaRPr>
          </a:p>
        </p:txBody>
      </p:sp>
      <p:sp>
        <p:nvSpPr>
          <p:cNvPr id="98"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99" name="Picture 78" descr=""/>
          <p:cNvPicPr/>
          <p:nvPr/>
        </p:nvPicPr>
        <p:blipFill>
          <a:blip r:embed="rId1"/>
          <a:stretch/>
        </p:blipFill>
        <p:spPr>
          <a:xfrm>
            <a:off x="1828800" y="2397600"/>
            <a:ext cx="6462360" cy="3271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Quá trình đóng gói</a:t>
            </a:r>
            <a:endParaRPr b="0" lang="vi-VN" sz="4400" spc="-1" strike="noStrike">
              <a:solidFill>
                <a:srgbClr val="000000"/>
              </a:solidFill>
              <a:latin typeface="Calibri"/>
            </a:endParaRPr>
          </a:p>
        </p:txBody>
      </p:sp>
      <p:sp>
        <p:nvSpPr>
          <p:cNvPr id="101"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02" name="Picture 81" descr=""/>
          <p:cNvPicPr/>
          <p:nvPr/>
        </p:nvPicPr>
        <p:blipFill>
          <a:blip r:embed="rId1"/>
          <a:stretch/>
        </p:blipFill>
        <p:spPr>
          <a:xfrm>
            <a:off x="1737360" y="2468880"/>
            <a:ext cx="6401520" cy="33001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Tầng ứng dụng</a:t>
            </a:r>
            <a:endParaRPr b="0" lang="vi-VN" sz="4400" spc="-1" strike="noStrike">
              <a:solidFill>
                <a:srgbClr val="000000"/>
              </a:solidFill>
              <a:latin typeface="Calibri"/>
            </a:endParaRPr>
          </a:p>
        </p:txBody>
      </p:sp>
      <p:sp>
        <p:nvSpPr>
          <p:cNvPr id="104"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Giao tiếp giữa các trình ứng dụng</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Các mô hình ứng dụng</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Tên miền và DNS</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Tìm hiểu HTTP, Email, FTP</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Giao tiếp giữa các tiến trình ứng dụng</a:t>
            </a:r>
            <a:endParaRPr b="0" lang="vi-VN" sz="4400" spc="-1" strike="noStrike">
              <a:solidFill>
                <a:srgbClr val="000000"/>
              </a:solidFill>
              <a:latin typeface="Calibri"/>
            </a:endParaRPr>
          </a:p>
        </p:txBody>
      </p:sp>
      <p:sp>
        <p:nvSpPr>
          <p:cNvPr id="106"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Socket</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Dùng socket để gọi dịch vụ của tầng giao vận để trao đổi thông điệp.</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Định danh cho tiếp trình bởi: IP, Port.</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endParaRPr b="0" lang="vi-VN" sz="3200" spc="-1" strike="noStrike">
              <a:solidFill>
                <a:srgbClr val="000000"/>
              </a:solidFill>
              <a:latin typeface="Calibri"/>
            </a:endParaRPr>
          </a:p>
        </p:txBody>
      </p:sp>
      <p:pic>
        <p:nvPicPr>
          <p:cNvPr id="107" name="Picture 86" descr=""/>
          <p:cNvPicPr/>
          <p:nvPr/>
        </p:nvPicPr>
        <p:blipFill>
          <a:blip r:embed="rId1"/>
          <a:stretch/>
        </p:blipFill>
        <p:spPr>
          <a:xfrm>
            <a:off x="1502640" y="4397040"/>
            <a:ext cx="6508440" cy="19119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Các mô hình ứng dụng</a:t>
            </a:r>
            <a:endParaRPr b="0" lang="vi-VN" sz="4400" spc="-1" strike="noStrike">
              <a:solidFill>
                <a:srgbClr val="000000"/>
              </a:solidFill>
              <a:latin typeface="Calibri"/>
            </a:endParaRPr>
          </a:p>
        </p:txBody>
      </p:sp>
      <p:sp>
        <p:nvSpPr>
          <p:cNvPr id="109"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Khách chủ</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Ngang hàng</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Mô hình lai</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Tên miền và dịch vụ DNS</a:t>
            </a:r>
            <a:endParaRPr b="0" lang="vi-VN" sz="4400" spc="-1" strike="noStrike">
              <a:solidFill>
                <a:srgbClr val="000000"/>
              </a:solidFill>
              <a:latin typeface="Calibri"/>
            </a:endParaRPr>
          </a:p>
        </p:txBody>
      </p:sp>
      <p:sp>
        <p:nvSpPr>
          <p:cNvPr id="111"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Tên miền: Định danh cho các nút mạng trên tầng ứng dụng</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Quản lý tập chung trên internet: ICANN, VNNIC</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DNS: hệ thống tên miền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Là không gian thông tin tên miền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Nội dung</a:t>
            </a:r>
            <a:endParaRPr b="0" lang="vi-VN" sz="4400" spc="-1" strike="noStrike">
              <a:solidFill>
                <a:srgbClr val="000000"/>
              </a:solidFill>
              <a:latin typeface="Calibri"/>
            </a:endParaRPr>
          </a:p>
        </p:txBody>
      </p:sp>
      <p:sp>
        <p:nvSpPr>
          <p:cNvPr id="64" name="TextShape 2"/>
          <p:cNvSpPr/>
          <p:nvPr/>
        </p:nvSpPr>
        <p:spPr>
          <a:xfrm>
            <a:off x="504000" y="1769040"/>
            <a:ext cx="9071280" cy="508860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Font typeface="StarSymbol"/>
              <a:buAutoNum type="arabicPeriod"/>
            </a:pPr>
            <a:r>
              <a:rPr b="0" lang="en-US" sz="3200" spc="-1" strike="noStrike">
                <a:solidFill>
                  <a:srgbClr val="000000"/>
                </a:solidFill>
                <a:latin typeface="Arial"/>
                <a:ea typeface="DejaVu Sans"/>
              </a:rPr>
              <a:t>Mô hình OSI và TCP/IP</a:t>
            </a:r>
            <a:endParaRPr b="0" lang="vi-VN" sz="3200" spc="-1" strike="noStrike">
              <a:solidFill>
                <a:srgbClr val="000000"/>
              </a:solidFill>
              <a:latin typeface="Calibri"/>
            </a:endParaRPr>
          </a:p>
          <a:p>
            <a:pPr marL="432000" indent="-324000" defTabSz="914400">
              <a:lnSpc>
                <a:spcPct val="100000"/>
              </a:lnSpc>
              <a:buClr>
                <a:srgbClr val="000000"/>
              </a:buClr>
              <a:buFont typeface="StarSymbol"/>
              <a:buAutoNum type="arabicPeriod"/>
            </a:pPr>
            <a:r>
              <a:rPr b="0" lang="en-US" sz="3200" spc="-1" strike="noStrike">
                <a:solidFill>
                  <a:srgbClr val="000000"/>
                </a:solidFill>
                <a:latin typeface="Arial"/>
                <a:ea typeface="DejaVu Sans"/>
              </a:rPr>
              <a:t>Tầng ứng dụng.</a:t>
            </a:r>
            <a:endParaRPr b="0" lang="vi-VN" sz="3200" spc="-1" strike="noStrike">
              <a:solidFill>
                <a:srgbClr val="000000"/>
              </a:solidFill>
              <a:latin typeface="Calibri"/>
            </a:endParaRPr>
          </a:p>
          <a:p>
            <a:pPr marL="432000" indent="-324000" defTabSz="914400">
              <a:lnSpc>
                <a:spcPct val="100000"/>
              </a:lnSpc>
              <a:buClr>
                <a:srgbClr val="000000"/>
              </a:buClr>
              <a:buFont typeface="StarSymbol"/>
              <a:buAutoNum type="arabicPeriod"/>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Tầng giao vận.</a:t>
            </a:r>
            <a:endParaRPr b="0" lang="vi-VN" sz="3200" spc="-1" strike="noStrike">
              <a:solidFill>
                <a:srgbClr val="000000"/>
              </a:solidFill>
              <a:latin typeface="Calibri"/>
            </a:endParaRPr>
          </a:p>
          <a:p>
            <a:pPr marL="432000" indent="-324000" defTabSz="914400">
              <a:lnSpc>
                <a:spcPct val="100000"/>
              </a:lnSpc>
              <a:buClr>
                <a:srgbClr val="000000"/>
              </a:buClr>
              <a:buFont typeface="StarSymbol"/>
              <a:buAutoNum type="arabicPeriod"/>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Thư viện lập trình winsock</a:t>
            </a:r>
            <a:endParaRPr b="0" lang="vi-VN" sz="3200" spc="-1" strike="noStrike">
              <a:solidFill>
                <a:srgbClr val="000000"/>
              </a:solidFill>
              <a:latin typeface="Calibri"/>
            </a:endParaRPr>
          </a:p>
          <a:p>
            <a:pPr marL="432000" indent="-324000" defTabSz="914400">
              <a:lnSpc>
                <a:spcPct val="100000"/>
              </a:lnSpc>
              <a:buClr>
                <a:srgbClr val="000000"/>
              </a:buClr>
              <a:buFont typeface="StarSymbol"/>
              <a:buAutoNum type="arabicPeriod"/>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Sử dụng thư viện winsock cơ bản</a:t>
            </a:r>
            <a:endParaRPr b="0" lang="vi-VN" sz="3200" spc="-1" strike="noStrike">
              <a:solidFill>
                <a:srgbClr val="000000"/>
              </a:solidFill>
              <a:latin typeface="Calibri"/>
            </a:endParaRPr>
          </a:p>
          <a:p>
            <a:pPr marL="432000" indent="-324000" defTabSz="914400">
              <a:lnSpc>
                <a:spcPct val="100000"/>
              </a:lnSpc>
              <a:buClr>
                <a:srgbClr val="000000"/>
              </a:buClr>
              <a:buFont typeface="StarSymbol"/>
              <a:buAutoNum type="arabicPeriod"/>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Các chế độ vào ra trên winsock</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endParaRPr b="0" lang="en-US" sz="4400" spc="-1" strike="noStrike">
              <a:solidFill>
                <a:srgbClr val="000000"/>
              </a:solidFill>
              <a:latin typeface="Arial"/>
              <a:ea typeface="DejaVu Sans"/>
            </a:endParaRPr>
          </a:p>
        </p:txBody>
      </p:sp>
      <p:sp>
        <p:nvSpPr>
          <p:cNvPr id="113"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14" name="Picture 93" descr=""/>
          <p:cNvPicPr/>
          <p:nvPr/>
        </p:nvPicPr>
        <p:blipFill>
          <a:blip r:embed="rId1"/>
          <a:stretch/>
        </p:blipFill>
        <p:spPr>
          <a:xfrm>
            <a:off x="1005840" y="1791000"/>
            <a:ext cx="8412120" cy="48841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HTTP</a:t>
            </a:r>
            <a:endParaRPr b="0" lang="vi-VN" sz="4400" spc="-1" strike="noStrike">
              <a:solidFill>
                <a:srgbClr val="000000"/>
              </a:solidFill>
              <a:latin typeface="Calibri"/>
            </a:endParaRPr>
          </a:p>
        </p:txBody>
      </p:sp>
      <p:sp>
        <p:nvSpPr>
          <p:cNvPr id="116"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HyperText Transfer Protocol</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Mô hình client/server</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endParaRPr b="0" lang="vi-VN" sz="3200" spc="-1" strike="noStrike">
              <a:solidFill>
                <a:srgbClr val="000000"/>
              </a:solidFill>
              <a:latin typeface="Calibri"/>
            </a:endParaRPr>
          </a:p>
        </p:txBody>
      </p:sp>
      <p:pic>
        <p:nvPicPr>
          <p:cNvPr id="117" name="Picture 96" descr=""/>
          <p:cNvPicPr/>
          <p:nvPr/>
        </p:nvPicPr>
        <p:blipFill>
          <a:blip r:embed="rId1"/>
          <a:stretch/>
        </p:blipFill>
        <p:spPr>
          <a:xfrm>
            <a:off x="6069600" y="3383280"/>
            <a:ext cx="3348360" cy="3435840"/>
          </a:xfrm>
          <a:prstGeom prst="rect">
            <a:avLst/>
          </a:prstGeom>
          <a:ln w="0">
            <a:noFill/>
          </a:ln>
        </p:spPr>
      </p:pic>
      <p:pic>
        <p:nvPicPr>
          <p:cNvPr id="118" name="Picture 97" descr=""/>
          <p:cNvPicPr/>
          <p:nvPr/>
        </p:nvPicPr>
        <p:blipFill>
          <a:blip r:embed="rId2"/>
          <a:stretch/>
        </p:blipFill>
        <p:spPr>
          <a:xfrm>
            <a:off x="317520" y="4136400"/>
            <a:ext cx="5625720" cy="23554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HTTP</a:t>
            </a:r>
            <a:endParaRPr b="0" lang="vi-VN" sz="4400" spc="-1" strike="noStrike">
              <a:solidFill>
                <a:srgbClr val="000000"/>
              </a:solidFill>
              <a:latin typeface="Calibri"/>
            </a:endParaRPr>
          </a:p>
        </p:txBody>
      </p:sp>
      <p:sp>
        <p:nvSpPr>
          <p:cNvPr id="120"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21" name="Picture 100" descr=""/>
          <p:cNvPicPr/>
          <p:nvPr/>
        </p:nvPicPr>
        <p:blipFill>
          <a:blip r:embed="rId1"/>
          <a:stretch/>
        </p:blipFill>
        <p:spPr>
          <a:xfrm>
            <a:off x="1040400" y="2286000"/>
            <a:ext cx="8103240" cy="39992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HTTP</a:t>
            </a:r>
            <a:endParaRPr b="0" lang="vi-VN" sz="4400" spc="-1" strike="noStrike">
              <a:solidFill>
                <a:srgbClr val="000000"/>
              </a:solidFill>
              <a:latin typeface="Calibri"/>
            </a:endParaRPr>
          </a:p>
        </p:txBody>
      </p:sp>
      <p:sp>
        <p:nvSpPr>
          <p:cNvPr id="123"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24" name="Picture 103" descr=""/>
          <p:cNvPicPr/>
          <p:nvPr/>
        </p:nvPicPr>
        <p:blipFill>
          <a:blip r:embed="rId1"/>
          <a:stretch/>
        </p:blipFill>
        <p:spPr>
          <a:xfrm>
            <a:off x="1920240" y="2011680"/>
            <a:ext cx="6491880" cy="47739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Email</a:t>
            </a:r>
            <a:endParaRPr b="0" lang="vi-VN" sz="4400" spc="-1" strike="noStrike">
              <a:solidFill>
                <a:srgbClr val="000000"/>
              </a:solidFill>
              <a:latin typeface="Calibri"/>
            </a:endParaRPr>
          </a:p>
        </p:txBody>
      </p:sp>
      <p:sp>
        <p:nvSpPr>
          <p:cNvPr id="126"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27" name="Picture 106" descr=""/>
          <p:cNvPicPr/>
          <p:nvPr/>
        </p:nvPicPr>
        <p:blipFill>
          <a:blip r:embed="rId1"/>
          <a:stretch/>
        </p:blipFill>
        <p:spPr>
          <a:xfrm>
            <a:off x="1645920" y="2134800"/>
            <a:ext cx="7288560" cy="42656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FTP</a:t>
            </a:r>
            <a:endParaRPr b="0" lang="vi-VN" sz="4400" spc="-1" strike="noStrike">
              <a:solidFill>
                <a:srgbClr val="000000"/>
              </a:solidFill>
              <a:latin typeface="Calibri"/>
            </a:endParaRPr>
          </a:p>
        </p:txBody>
      </p:sp>
      <p:sp>
        <p:nvSpPr>
          <p:cNvPr id="129"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30" name="Picture 109" descr=""/>
          <p:cNvPicPr/>
          <p:nvPr/>
        </p:nvPicPr>
        <p:blipFill>
          <a:blip r:embed="rId1"/>
          <a:stretch/>
        </p:blipFill>
        <p:spPr>
          <a:xfrm>
            <a:off x="1817640" y="2383200"/>
            <a:ext cx="6591240" cy="37699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FTP</a:t>
            </a:r>
            <a:endParaRPr b="0" lang="vi-VN" sz="4400" spc="-1" strike="noStrike">
              <a:solidFill>
                <a:srgbClr val="000000"/>
              </a:solidFill>
              <a:latin typeface="Calibri"/>
            </a:endParaRPr>
          </a:p>
        </p:txBody>
      </p:sp>
      <p:sp>
        <p:nvSpPr>
          <p:cNvPr id="132"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33" name="Picture 112" descr=""/>
          <p:cNvPicPr/>
          <p:nvPr/>
        </p:nvPicPr>
        <p:blipFill>
          <a:blip r:embed="rId1"/>
          <a:stretch/>
        </p:blipFill>
        <p:spPr>
          <a:xfrm rot="12000">
            <a:off x="1360080" y="2553480"/>
            <a:ext cx="7492680" cy="38340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Tầng giao vận</a:t>
            </a:r>
            <a:endParaRPr b="0" lang="vi-VN" sz="4400" spc="-1" strike="noStrike">
              <a:solidFill>
                <a:srgbClr val="000000"/>
              </a:solidFill>
              <a:latin typeface="Calibri"/>
            </a:endParaRPr>
          </a:p>
        </p:txBody>
      </p:sp>
      <p:sp>
        <p:nvSpPr>
          <p:cNvPr id="135"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36" name="Picture 115" descr=""/>
          <p:cNvPicPr/>
          <p:nvPr/>
        </p:nvPicPr>
        <p:blipFill>
          <a:blip r:embed="rId1"/>
          <a:stretch/>
        </p:blipFill>
        <p:spPr>
          <a:xfrm>
            <a:off x="731520" y="2194560"/>
            <a:ext cx="8137800" cy="39841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Giao thức UDP</a:t>
            </a:r>
            <a:endParaRPr b="0" lang="vi-VN" sz="4400" spc="-1" strike="noStrike">
              <a:solidFill>
                <a:srgbClr val="000000"/>
              </a:solidFill>
              <a:latin typeface="Calibri"/>
            </a:endParaRPr>
          </a:p>
        </p:txBody>
      </p:sp>
      <p:sp>
        <p:nvSpPr>
          <p:cNvPr id="138"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Giao thức hướng không kết nối.</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Chỉ gửi tin 1 lần, không gửi lại.</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Lợi ích:</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Giảm độ trễ.</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Đơn giản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header nhỏ</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Gửi dữ liệu nhanh và nhiều nhất có thể.</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Nhược điểm:</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Tắc ngẽn.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Không tin cậy</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Giao thức TCP</a:t>
            </a:r>
            <a:endParaRPr b="0" lang="vi-VN" sz="4400" spc="-1" strike="noStrike">
              <a:solidFill>
                <a:srgbClr val="000000"/>
              </a:solidFill>
              <a:latin typeface="Calibri"/>
            </a:endParaRPr>
          </a:p>
        </p:txBody>
      </p:sp>
      <p:sp>
        <p:nvSpPr>
          <p:cNvPr id="140"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Truyền thông tin cậy</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Có cơ chế xác định</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gói tin lỗi và gửi lại</a:t>
            </a:r>
            <a:endParaRPr b="0" lang="vi-VN" sz="3200" spc="-1" strike="noStrike">
              <a:solidFill>
                <a:srgbClr val="000000"/>
              </a:solidFill>
              <a:latin typeface="Calibri"/>
            </a:endParaRPr>
          </a:p>
        </p:txBody>
      </p:sp>
      <p:pic>
        <p:nvPicPr>
          <p:cNvPr id="141" name="Picture 120" descr=""/>
          <p:cNvPicPr/>
          <p:nvPr/>
        </p:nvPicPr>
        <p:blipFill>
          <a:blip r:embed="rId1"/>
          <a:stretch/>
        </p:blipFill>
        <p:spPr>
          <a:xfrm>
            <a:off x="4937760" y="1954080"/>
            <a:ext cx="5028840" cy="36313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Mô hình OSI</a:t>
            </a:r>
            <a:endParaRPr b="0" lang="vi-VN" sz="4400" spc="-1" strike="noStrike">
              <a:solidFill>
                <a:srgbClr val="000000"/>
              </a:solidFill>
              <a:latin typeface="Calibri"/>
            </a:endParaRPr>
          </a:p>
        </p:txBody>
      </p:sp>
      <p:sp>
        <p:nvSpPr>
          <p:cNvPr id="66"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Mô hình 7 tầng kinh điển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endParaRPr b="0" lang="vi-VN" sz="3200" spc="-1" strike="noStrike">
              <a:solidFill>
                <a:srgbClr val="000000"/>
              </a:solidFill>
              <a:latin typeface="Calibri"/>
            </a:endParaRPr>
          </a:p>
        </p:txBody>
      </p:sp>
      <p:pic>
        <p:nvPicPr>
          <p:cNvPr id="67" name="Picture 46" descr=""/>
          <p:cNvPicPr/>
          <p:nvPr/>
        </p:nvPicPr>
        <p:blipFill>
          <a:blip r:embed="rId1"/>
          <a:stretch/>
        </p:blipFill>
        <p:spPr>
          <a:xfrm>
            <a:off x="743400" y="2468880"/>
            <a:ext cx="7943040" cy="1132920"/>
          </a:xfrm>
          <a:prstGeom prst="rect">
            <a:avLst/>
          </a:prstGeom>
          <a:ln w="0">
            <a:noFill/>
          </a:ln>
        </p:spPr>
      </p:pic>
      <p:pic>
        <p:nvPicPr>
          <p:cNvPr id="68" name="Picture 47" descr=""/>
          <p:cNvPicPr/>
          <p:nvPr/>
        </p:nvPicPr>
        <p:blipFill>
          <a:blip r:embed="rId2"/>
          <a:stretch/>
        </p:blipFill>
        <p:spPr>
          <a:xfrm>
            <a:off x="3200400" y="3863520"/>
            <a:ext cx="3104280" cy="354276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Tổng quan TCP</a:t>
            </a:r>
            <a:endParaRPr b="0" lang="vi-VN" sz="4400" spc="-1" strike="noStrike">
              <a:solidFill>
                <a:srgbClr val="000000"/>
              </a:solidFill>
              <a:latin typeface="Calibri"/>
            </a:endParaRPr>
          </a:p>
        </p:txBody>
      </p:sp>
      <p:sp>
        <p:nvSpPr>
          <p:cNvPr id="143"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44" name="Picture 123" descr=""/>
          <p:cNvPicPr/>
          <p:nvPr/>
        </p:nvPicPr>
        <p:blipFill>
          <a:blip r:embed="rId1"/>
          <a:stretch/>
        </p:blipFill>
        <p:spPr>
          <a:xfrm>
            <a:off x="1211040" y="2286000"/>
            <a:ext cx="6743880" cy="37033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Bắt tay 3 bước</a:t>
            </a:r>
            <a:endParaRPr b="0" lang="vi-VN" sz="4400" spc="-1" strike="noStrike">
              <a:solidFill>
                <a:srgbClr val="000000"/>
              </a:solidFill>
              <a:latin typeface="Calibri"/>
            </a:endParaRPr>
          </a:p>
        </p:txBody>
      </p:sp>
      <p:sp>
        <p:nvSpPr>
          <p:cNvPr id="146"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47" name="Picture 126" descr=""/>
          <p:cNvPicPr/>
          <p:nvPr/>
        </p:nvPicPr>
        <p:blipFill>
          <a:blip r:embed="rId1"/>
          <a:stretch/>
        </p:blipFill>
        <p:spPr>
          <a:xfrm>
            <a:off x="1041120" y="1920240"/>
            <a:ext cx="8143920" cy="42328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Thư viện lập trình Winsock</a:t>
            </a:r>
            <a:endParaRPr b="0" lang="vi-VN" sz="4400" spc="-1" strike="noStrike">
              <a:solidFill>
                <a:srgbClr val="000000"/>
              </a:solidFill>
              <a:latin typeface="Calibri"/>
            </a:endParaRPr>
          </a:p>
        </p:txBody>
      </p:sp>
      <p:sp>
        <p:nvSpPr>
          <p:cNvPr id="149"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Windows Socket (WinSock)</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Bộ thư viện liên kết động của Microsoft.</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Cung cấp các API dùng để xây dựng ứng dụng mạng hiệu năng cao.</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endParaRPr b="0" lang="vi-VN" sz="3200" spc="-1" strike="noStrike">
              <a:solidFill>
                <a:srgbClr val="000000"/>
              </a:solidFill>
              <a:latin typeface="Calibri"/>
            </a:endParaRPr>
          </a:p>
        </p:txBody>
      </p:sp>
      <p:pic>
        <p:nvPicPr>
          <p:cNvPr id="150" name="Picture 129" descr=""/>
          <p:cNvPicPr/>
          <p:nvPr/>
        </p:nvPicPr>
        <p:blipFill>
          <a:blip r:embed="rId1"/>
          <a:stretch/>
        </p:blipFill>
        <p:spPr>
          <a:xfrm>
            <a:off x="2834640" y="4389120"/>
            <a:ext cx="3847320" cy="255996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Kiến trúc</a:t>
            </a:r>
            <a:endParaRPr b="0" lang="vi-VN" sz="4400" spc="-1" strike="noStrike">
              <a:solidFill>
                <a:srgbClr val="000000"/>
              </a:solidFill>
              <a:latin typeface="Calibri"/>
            </a:endParaRPr>
          </a:p>
        </p:txBody>
      </p:sp>
      <p:sp>
        <p:nvSpPr>
          <p:cNvPr id="152" name="TextShape 2"/>
          <p:cNvSpPr/>
          <p:nvPr/>
        </p:nvSpPr>
        <p:spPr>
          <a:xfrm>
            <a:off x="504000" y="1769040"/>
            <a:ext cx="9071280" cy="536292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Windows Socket (WinSock)</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Phiên bản hiện tại là WinSock 2.2</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Các ứng dụng sẽ giao tiếp với thư viện liên kết động ở tầng trên cùng: WS2_32.DLL.</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Provider do nhà sản xuất của các giao thức cung cấp.</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Tầng này bổ sung giao thức của các tầng mạng khác nhau cho WinSock như TCP/IP, IPX/SPX, AppleTalk, NetBIOS...tầng này vẫn chạy ở UserMode.</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WinSock Kernel Mode Driver (AFD.SYS) là driver chạy ở KernelMode, nhận dữ liệu từ tầng trên, quản lý kết nối, bộ đệm, tài nguyên liên quan đến socket và giao tiếp với driver điều khiển thiết bị.</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Kiến trúc</a:t>
            </a:r>
            <a:endParaRPr b="0" lang="vi-VN" sz="4400" spc="-1" strike="noStrike">
              <a:solidFill>
                <a:srgbClr val="000000"/>
              </a:solidFill>
              <a:latin typeface="Calibri"/>
            </a:endParaRPr>
          </a:p>
        </p:txBody>
      </p:sp>
      <p:sp>
        <p:nvSpPr>
          <p:cNvPr id="154"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Transport Protocols là các driver ở tầng thấp nhất, điều khiển trực tiếp thiết bị. Các driver này do nhà sản xuất phần cứng xây dựng, và giao tiếp với AFD.SYS thông qua giao diện TDI ( Transport Driver Interface)</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Việc lập trình Socket sẽ chỉ thao tác với đối tượng SOCKET.</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Mỗi ứng dụng cần có một SOCKET trước khi muốn trao đổi dữ liệu với ứng dụng khác.</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Liên kết logic nối giữa các SOCKET sẽ là kênh truyền dữ liệu của hai ứng dụng</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Sử dụng</a:t>
            </a:r>
            <a:endParaRPr b="0" lang="vi-VN" sz="4400" spc="-1" strike="noStrike">
              <a:solidFill>
                <a:srgbClr val="000000"/>
              </a:solidFill>
              <a:latin typeface="Calibri"/>
            </a:endParaRPr>
          </a:p>
        </p:txBody>
      </p:sp>
      <p:sp>
        <p:nvSpPr>
          <p:cNvPr id="156"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Thêm tiêu đề WINSOCK2.H vào đầu mỗi tệp mã nguồn.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Thêm thư viện WS2_32.LIB vào mỗi Project bằng cách: Project =&gt; Property =&gt; Configuration Properties=&gt;Linker=&gt;Input=&gt;Additional Dependencies</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Hoặc thêm khai báo tiền xử lý</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#pragma comment(lib, "Ws2_32.lib")</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UDP Socket</a:t>
            </a:r>
            <a:endParaRPr b="0" lang="vi-VN" sz="4400" spc="-1" strike="noStrike">
              <a:solidFill>
                <a:srgbClr val="000000"/>
              </a:solidFill>
              <a:latin typeface="Calibri"/>
            </a:endParaRPr>
          </a:p>
        </p:txBody>
      </p:sp>
      <p:sp>
        <p:nvSpPr>
          <p:cNvPr id="158"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59" name="Picture 141" descr=""/>
          <p:cNvPicPr/>
          <p:nvPr/>
        </p:nvPicPr>
        <p:blipFill>
          <a:blip r:embed="rId1"/>
          <a:stretch/>
        </p:blipFill>
        <p:spPr>
          <a:xfrm>
            <a:off x="1972080" y="1914840"/>
            <a:ext cx="5342760" cy="494280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TCP Socket</a:t>
            </a:r>
            <a:endParaRPr b="0" lang="vi-VN" sz="4400" spc="-1" strike="noStrike">
              <a:solidFill>
                <a:srgbClr val="000000"/>
              </a:solidFill>
              <a:latin typeface="Calibri"/>
            </a:endParaRPr>
          </a:p>
        </p:txBody>
      </p:sp>
      <p:sp>
        <p:nvSpPr>
          <p:cNvPr id="161"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62" name="Picture 144" descr=""/>
          <p:cNvPicPr/>
          <p:nvPr/>
        </p:nvPicPr>
        <p:blipFill>
          <a:blip r:embed="rId1"/>
          <a:stretch/>
        </p:blipFill>
        <p:spPr>
          <a:xfrm>
            <a:off x="2705760" y="1920240"/>
            <a:ext cx="4700520" cy="470052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Các chế độ vào ra</a:t>
            </a:r>
            <a:endParaRPr b="0" lang="vi-VN" sz="4400" spc="-1" strike="noStrike">
              <a:solidFill>
                <a:srgbClr val="000000"/>
              </a:solidFill>
              <a:latin typeface="Calibri"/>
            </a:endParaRPr>
          </a:p>
        </p:txBody>
      </p:sp>
      <p:sp>
        <p:nvSpPr>
          <p:cNvPr id="164" name="TextShape 2"/>
          <p:cNvSpPr/>
          <p:nvPr/>
        </p:nvSpPr>
        <p:spPr>
          <a:xfrm>
            <a:off x="504000" y="1769040"/>
            <a:ext cx="9071280" cy="554580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Blocking (hay synchronous):</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Hàm vào ra sẽ chặn dừng luồng cho tới khi thao tác vào ra hoàn tất.</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Là chế độ mặc định.</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hạn chế sử dụng nếu có GUI</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Non-Blocking (hay asynchronous):</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Các thao tác vào ra trên SOCKET sẽ trở về nơi gọi ngay lập tức và tiếp tục thực thi luồng. Kết quả của thao tác vào ra sẽ được thông báo cho chương trình dưới một cơ chế đồng bộ nào đó.</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Các hàm vào ra bất đồng bộ sẽ trả về mã lỗi WSAEWOULDBLOCK nếu thao tác đó không thể hoàn tất ngay và mất thời gian đáng kể(chấp nhận kết nối, nhận dữ liệu, gửi dữ liệu...)</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Socket cần chuyển sang chế độ này bằng hàm ioctlsocket()</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Các kỹ thuật vào ra trên Winsock</a:t>
            </a:r>
            <a:endParaRPr b="0" lang="vi-VN" sz="4400" spc="-1" strike="noStrike">
              <a:solidFill>
                <a:srgbClr val="000000"/>
              </a:solidFill>
              <a:latin typeface="Calibri"/>
            </a:endParaRPr>
          </a:p>
        </p:txBody>
      </p:sp>
      <p:sp>
        <p:nvSpPr>
          <p:cNvPr id="166"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Kỹ thuật đa luồng</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Kỹ thuật lựa chọn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Kỹ thuật vào ra bất đồng bộ</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Kỹ thuật vào ra theo sự kiện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Kỹ thuật chồng chập (overlapped)</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Mô hình OSI</a:t>
            </a:r>
            <a:endParaRPr b="0" lang="vi-VN" sz="4400" spc="-1" strike="noStrike">
              <a:solidFill>
                <a:srgbClr val="000000"/>
              </a:solidFill>
              <a:latin typeface="Calibri"/>
            </a:endParaRPr>
          </a:p>
        </p:txBody>
      </p:sp>
      <p:sp>
        <p:nvSpPr>
          <p:cNvPr id="70"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Tầng ứng dụng: cung cấp các ứng dụng trên tầng mạng (web, mail, ftp, …)</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Tầng trình diễn: Biểu diễn dữ liệu của ứng dụng (mã hóa, nén, chuyển đổi, …)</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Tầng phiên: quản lý phiên làm việc, đồng bộ hóa, khôi phục quá trình trao đổi dữ liệu.</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Tầng giao vận: Xử lý viạngệc truyền nhận dữ liệu cho các ứng dụng chạy trên nút mạng đầu cuối</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Kỹ thuật đa luồng</a:t>
            </a:r>
            <a:endParaRPr b="0" lang="vi-VN" sz="4400" spc="-1" strike="noStrike">
              <a:solidFill>
                <a:srgbClr val="000000"/>
              </a:solidFill>
              <a:latin typeface="Calibri"/>
            </a:endParaRPr>
          </a:p>
        </p:txBody>
      </p:sp>
      <p:sp>
        <p:nvSpPr>
          <p:cNvPr id="168"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69" name="Picture 151" descr=""/>
          <p:cNvPicPr/>
          <p:nvPr/>
        </p:nvPicPr>
        <p:blipFill>
          <a:blip r:embed="rId1"/>
          <a:stretch/>
        </p:blipFill>
        <p:spPr>
          <a:xfrm>
            <a:off x="1828800" y="2011680"/>
            <a:ext cx="5920200" cy="411444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Kỹ thuật thăm dò</a:t>
            </a:r>
            <a:endParaRPr b="0" lang="vi-VN" sz="4400" spc="-1" strike="noStrike">
              <a:solidFill>
                <a:srgbClr val="000000"/>
              </a:solidFill>
              <a:latin typeface="Calibri"/>
            </a:endParaRPr>
          </a:p>
        </p:txBody>
      </p:sp>
      <p:sp>
        <p:nvSpPr>
          <p:cNvPr id="171"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Sử dụng hàm select():</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2600" spc="-1" strike="noStrike">
                <a:solidFill>
                  <a:srgbClr val="000000"/>
                </a:solidFill>
                <a:latin typeface="Arial"/>
                <a:ea typeface="DejaVu Sans"/>
              </a:rPr>
              <a:t>Thăm dò các trạng thái trên socket</a:t>
            </a:r>
            <a:endParaRPr b="0" lang="vi-VN" sz="26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2600" spc="-1" strike="noStrike">
                <a:solidFill>
                  <a:srgbClr val="000000"/>
                </a:solidFill>
                <a:latin typeface="Arial"/>
                <a:ea typeface="DejaVu Sans"/>
              </a:rPr>
              <a:t>(gửi dữ liệu, nhận dữ liệu, kết nối</a:t>
            </a:r>
            <a:endParaRPr b="0" lang="vi-VN" sz="26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thành công, yêu cầu kết nối...)</a:t>
            </a:r>
            <a:endParaRPr b="0" lang="vi-VN" sz="26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2600" spc="-1" strike="noStrike">
                <a:solidFill>
                  <a:srgbClr val="000000"/>
                </a:solidFill>
                <a:latin typeface="Arial"/>
                <a:ea typeface="DejaVu Sans"/>
              </a:rPr>
              <a:t>Các socket cần thăm dò được đặt</a:t>
            </a:r>
            <a:endParaRPr b="0" lang="vi-VN" sz="26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2600" spc="-1" strike="noStrike">
                <a:solidFill>
                  <a:srgbClr val="000000"/>
                </a:solidFill>
                <a:latin typeface="Arial"/>
                <a:ea typeface="DejaVu Sans"/>
              </a:rPr>
              <a:t>vào cấu trúc fd_set</a:t>
            </a:r>
            <a:endParaRPr b="0" lang="vi-VN" sz="26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2600" spc="-1" strike="noStrike">
                <a:solidFill>
                  <a:srgbClr val="000000"/>
                </a:solidFill>
                <a:latin typeface="Arial"/>
                <a:ea typeface="DejaVu Sans"/>
              </a:rPr>
              <a:t>Dùng 1 Thread.</a:t>
            </a:r>
            <a:endParaRPr b="0" lang="vi-VN" sz="26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2600" spc="-1" strike="noStrike">
                <a:solidFill>
                  <a:srgbClr val="000000"/>
                </a:solidFill>
                <a:latin typeface="Arial"/>
                <a:ea typeface="DejaVu Sans"/>
              </a:rPr>
              <a:t>Tối đa 1024 kết nối.</a:t>
            </a:r>
            <a:endParaRPr b="0" lang="vi-VN" sz="2600" spc="-1" strike="noStrike">
              <a:solidFill>
                <a:srgbClr val="000000"/>
              </a:solidFill>
              <a:latin typeface="Calibri"/>
            </a:endParaRPr>
          </a:p>
        </p:txBody>
      </p:sp>
      <p:pic>
        <p:nvPicPr>
          <p:cNvPr id="172" name="Picture 154" descr=""/>
          <p:cNvPicPr/>
          <p:nvPr/>
        </p:nvPicPr>
        <p:blipFill>
          <a:blip r:embed="rId1"/>
          <a:stretch/>
        </p:blipFill>
        <p:spPr>
          <a:xfrm>
            <a:off x="6800400" y="2103120"/>
            <a:ext cx="2462040" cy="374868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Kỹ thuật vào ra theo thông báo</a:t>
            </a:r>
            <a:endParaRPr b="0" lang="vi-VN" sz="4400" spc="-1" strike="noStrike">
              <a:solidFill>
                <a:srgbClr val="000000"/>
              </a:solidFill>
              <a:latin typeface="Calibri"/>
            </a:endParaRPr>
          </a:p>
        </p:txBody>
      </p:sp>
      <p:sp>
        <p:nvSpPr>
          <p:cNvPr id="174" name="TextShape 2"/>
          <p:cNvSpPr/>
          <p:nvPr/>
        </p:nvSpPr>
        <p:spPr>
          <a:xfrm>
            <a:off x="504000" y="1769040"/>
            <a:ext cx="9071280" cy="536292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Ứng dụng GUI có thể nhận được các thông điệp từ WinSock qua cửa sổ của ứng dụng.</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Khi có sự kiện xảy ra trên socket, một thông điệp được thông báo tới cửa sổ ứng dụng</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Hàm WSAAsyncSelect() được sử dụng để chuyển socket sang chế độ không chặn dừng và thiết lập tham số cho việc xử lý sự kiện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Sử dụng hàm WndProc để xử lý các sự kiện.</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Kỹ thuật vào ra theo sự kiện</a:t>
            </a:r>
            <a:endParaRPr b="0" lang="vi-VN" sz="4400" spc="-1" strike="noStrike">
              <a:solidFill>
                <a:srgbClr val="000000"/>
              </a:solidFill>
              <a:latin typeface="Calibri"/>
            </a:endParaRPr>
          </a:p>
        </p:txBody>
      </p:sp>
      <p:sp>
        <p:nvSpPr>
          <p:cNvPr id="176"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Dùng hàm WSAEventSelect()</a:t>
            </a:r>
            <a:endParaRPr b="0" lang="vi-VN" sz="3200" spc="-1" strike="noStrike">
              <a:solidFill>
                <a:srgbClr val="000000"/>
              </a:solidFill>
              <a:latin typeface="Calibri"/>
            </a:endParaRPr>
          </a:p>
        </p:txBody>
      </p:sp>
      <p:pic>
        <p:nvPicPr>
          <p:cNvPr id="177" name="Picture 159" descr=""/>
          <p:cNvPicPr/>
          <p:nvPr/>
        </p:nvPicPr>
        <p:blipFill>
          <a:blip r:embed="rId1"/>
          <a:stretch/>
        </p:blipFill>
        <p:spPr>
          <a:xfrm>
            <a:off x="1005840" y="2286000"/>
            <a:ext cx="7996680" cy="475452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Kỹ thuật Overlapped</a:t>
            </a:r>
            <a:endParaRPr b="0" lang="vi-VN" sz="4400" spc="-1" strike="noStrike">
              <a:solidFill>
                <a:srgbClr val="000000"/>
              </a:solidFill>
              <a:latin typeface="Calibri"/>
            </a:endParaRPr>
          </a:p>
        </p:txBody>
      </p:sp>
      <p:sp>
        <p:nvSpPr>
          <p:cNvPr id="179" name="TextShape 2"/>
          <p:cNvSpPr/>
          <p:nvPr/>
        </p:nvSpPr>
        <p:spPr>
          <a:xfrm>
            <a:off x="504000" y="1769040"/>
            <a:ext cx="9071280" cy="536292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Sử dụng cấu trúc WSAOVERLAPPED chứa thông tin về các thao tác vào ra</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Để sử dụng kỹ thuật overlapped, socket phải được khởi tạo với cờ điều khiển tương ứng</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Một số hàm sử dụng kỹ thuật overlapped: WSASend(), WSASendTo(), WSARecv(), WSARecvFrom(), WSAIoctl(), WSARecvMsg(), AcceptEx(), ConnectEx()</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Hiệu năng cao hơn do có thể gửi đồng thời nhiều yêu cầu vào ra tới hệ thống</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Các hàm sử dụng kỹ thuật overlapped sẽ trả về kết quả ngay. Các phương pháp xử lý kết quả:</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Đợi thông báo từ một sự kiện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Thực hiện một thủ tục dạng CALLBACK (completion routine)</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Kỹ thuật Overlapped</a:t>
            </a:r>
            <a:endParaRPr b="0" lang="vi-VN" sz="4400" spc="-1" strike="noStrike">
              <a:solidFill>
                <a:srgbClr val="000000"/>
              </a:solidFill>
              <a:latin typeface="Calibri"/>
            </a:endParaRPr>
          </a:p>
        </p:txBody>
      </p:sp>
      <p:sp>
        <p:nvSpPr>
          <p:cNvPr id="181"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82" name="Picture 164" descr=""/>
          <p:cNvPicPr/>
          <p:nvPr/>
        </p:nvPicPr>
        <p:blipFill>
          <a:blip r:embed="rId1"/>
          <a:stretch/>
        </p:blipFill>
        <p:spPr>
          <a:xfrm>
            <a:off x="1097280" y="2120760"/>
            <a:ext cx="7319160" cy="437112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Kỹ thuật Overlapped</a:t>
            </a:r>
            <a:endParaRPr b="0" lang="vi-VN" sz="4400" spc="-1" strike="noStrike">
              <a:solidFill>
                <a:srgbClr val="000000"/>
              </a:solidFill>
              <a:latin typeface="Calibri"/>
            </a:endParaRPr>
          </a:p>
        </p:txBody>
      </p:sp>
      <p:sp>
        <p:nvSpPr>
          <p:cNvPr id="184"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185" name="Picture 167" descr=""/>
          <p:cNvPicPr/>
          <p:nvPr/>
        </p:nvPicPr>
        <p:blipFill>
          <a:blip r:embed="rId1"/>
          <a:stretch/>
        </p:blipFill>
        <p:spPr>
          <a:xfrm>
            <a:off x="1005840" y="2011680"/>
            <a:ext cx="7591320" cy="457164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Đánh giá</a:t>
            </a:r>
            <a:endParaRPr b="0" lang="vi-VN" sz="4400" spc="-1" strike="noStrike">
              <a:solidFill>
                <a:srgbClr val="000000"/>
              </a:solidFill>
              <a:latin typeface="Calibri"/>
            </a:endParaRPr>
          </a:p>
        </p:txBody>
      </p:sp>
      <p:sp>
        <p:nvSpPr>
          <p:cNvPr id="187"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Kỹ thuật đa luồng:</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Ưu điểm: đơn giản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Nhược điểm: Sử dụng tài nguyên không hiệu quả, không áp dụng cho ứng dụng phục vụ quá nhiều client</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Kỹ thuật thăm dò (select())</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Ưu điểm: đơn giản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Nhược điểm:</a:t>
            </a:r>
            <a:endParaRPr b="0" lang="vi-VN" sz="3200" spc="-1" strike="noStrike">
              <a:solidFill>
                <a:srgbClr val="000000"/>
              </a:solidFill>
              <a:latin typeface="Calibri"/>
            </a:endParaRPr>
          </a:p>
          <a:p>
            <a:pPr lvl="1" marL="864000" indent="-324000" defTabSz="914400">
              <a:lnSpc>
                <a:spcPct val="100000"/>
              </a:lnSpc>
              <a:buClr>
                <a:srgbClr val="000000"/>
              </a:buClr>
              <a:buSzPct val="75000"/>
              <a:buFont typeface="Symbol" charset="2"/>
              <a:buChar char=""/>
            </a:pPr>
            <a:r>
              <a:rPr b="0" lang="en-US" sz="2800" spc="-1" strike="noStrike">
                <a:solidFill>
                  <a:srgbClr val="000000"/>
                </a:solidFill>
                <a:latin typeface="Arial"/>
                <a:ea typeface="DejaVu Sans"/>
              </a:rPr>
              <a:t>Giới hạn bởi cấu trúc fd_set chỉ quản lý được 1024 socket</a:t>
            </a:r>
            <a:endParaRPr b="0" lang="vi-VN" sz="2800" spc="-1" strike="noStrike">
              <a:solidFill>
                <a:srgbClr val="000000"/>
              </a:solidFill>
              <a:latin typeface="Calibri"/>
            </a:endParaRPr>
          </a:p>
          <a:p>
            <a:pPr lvl="1" marL="864000" indent="-324000" defTabSz="914400">
              <a:lnSpc>
                <a:spcPct val="100000"/>
              </a:lnSpc>
              <a:buClr>
                <a:srgbClr val="000000"/>
              </a:buClr>
              <a:buSzPct val="75000"/>
              <a:buFont typeface="Symbol" charset="2"/>
              <a:buChar char=""/>
            </a:pPr>
            <a:r>
              <a:rPr b="0" lang="en-US" sz="2800" spc="-1" strike="noStrike">
                <a:solidFill>
                  <a:srgbClr val="000000"/>
                </a:solidFill>
                <a:latin typeface="Arial"/>
                <a:ea typeface="DejaVu Sans"/>
              </a:rPr>
              <a:t>Quản lý nhiều socket: hàm select() không hiệu quả  không áp dụng cho ứng dụng phục vụ quá nhiều client</a:t>
            </a:r>
            <a:endParaRPr b="0" lang="vi-VN"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Đánh giá</a:t>
            </a:r>
            <a:endParaRPr b="0" lang="vi-VN" sz="4400" spc="-1" strike="noStrike">
              <a:solidFill>
                <a:srgbClr val="000000"/>
              </a:solidFill>
              <a:latin typeface="Calibri"/>
            </a:endParaRPr>
          </a:p>
        </p:txBody>
      </p:sp>
      <p:sp>
        <p:nvSpPr>
          <p:cNvPr id="189" name="TextShape 2"/>
          <p:cNvSpPr/>
          <p:nvPr/>
        </p:nvSpPr>
        <p:spPr>
          <a:xfrm>
            <a:off x="504000" y="1769040"/>
            <a:ext cx="9071280" cy="536292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Kỹ thuật vào ra theo thông báo:</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Ưu điểm: đơn giản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Nhược điểm:</a:t>
            </a:r>
            <a:endParaRPr b="0" lang="vi-VN" sz="3200" spc="-1" strike="noStrike">
              <a:solidFill>
                <a:srgbClr val="000000"/>
              </a:solidFill>
              <a:latin typeface="Calibri"/>
            </a:endParaRPr>
          </a:p>
          <a:p>
            <a:pPr lvl="1" marL="864000" indent="-324000" defTabSz="914400">
              <a:lnSpc>
                <a:spcPct val="100000"/>
              </a:lnSpc>
              <a:buClr>
                <a:srgbClr val="000000"/>
              </a:buClr>
              <a:buSzPct val="75000"/>
              <a:buFont typeface="Symbol" charset="2"/>
              <a:buChar char=""/>
            </a:pPr>
            <a:r>
              <a:rPr b="0" lang="en-US" sz="2800" spc="-1" strike="noStrike">
                <a:solidFill>
                  <a:srgbClr val="000000"/>
                </a:solidFill>
                <a:latin typeface="Arial"/>
                <a:ea typeface="DejaVu Sans"/>
              </a:rPr>
              <a:t>Yêu cầu ứng dụng phải có cửa sổ</a:t>
            </a:r>
            <a:endParaRPr b="0" lang="vi-VN" sz="2800" spc="-1" strike="noStrike">
              <a:solidFill>
                <a:srgbClr val="000000"/>
              </a:solidFill>
              <a:latin typeface="Calibri"/>
            </a:endParaRPr>
          </a:p>
          <a:p>
            <a:pPr lvl="1" marL="864000" indent="-324000" defTabSz="914400">
              <a:lnSpc>
                <a:spcPct val="100000"/>
              </a:lnSpc>
              <a:buClr>
                <a:srgbClr val="000000"/>
              </a:buClr>
              <a:buSzPct val="75000"/>
              <a:buFont typeface="Symbol" charset="2"/>
              <a:buChar char=""/>
            </a:pPr>
            <a:r>
              <a:rPr b="0" lang="en-US" sz="2800" spc="-1" strike="noStrike">
                <a:solidFill>
                  <a:srgbClr val="000000"/>
                </a:solidFill>
                <a:latin typeface="Arial"/>
                <a:ea typeface="DejaVu Sans"/>
              </a:rPr>
              <a:t>Một cửa sổ trở thành nút thắt cổ chai trong ứng dụng nếu phải xử lý quá nhiều kết nối</a:t>
            </a:r>
            <a:endParaRPr b="0" lang="vi-VN" sz="28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Kỹ thuật vào ra theo sự kiện: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Ưu điểm: đơn giản, không yêu cầu ứng dụng phải có cửa sổ</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Nhược điểm: mỗi luồng chỉ quản lý được 64 bộ nghe sự kiện cần kết hợp kỹ thuật đa luồng để xử lý được nhiều kết nối hơn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Kỹ thuật vào ra overlapped theo sự kiện: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Ưu điểm: hiệu năng cao</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Hạn chế: mỗi luồng chỉ quản lý được 64 bộ nghe sự kiện</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Đánh giá</a:t>
            </a:r>
            <a:endParaRPr b="0" lang="vi-VN" sz="4400" spc="-1" strike="noStrike">
              <a:solidFill>
                <a:srgbClr val="000000"/>
              </a:solidFill>
              <a:latin typeface="Calibri"/>
            </a:endParaRPr>
          </a:p>
        </p:txBody>
      </p:sp>
      <p:sp>
        <p:nvSpPr>
          <p:cNvPr id="191"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Kỹ thuật vào ra overlapped, xử lý bằng completon routine</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Ưu điểm: hiệu năng cao, không hạn chế số kết nối có thể xử lý</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Hạn chế: completion routine không thực hiện được các tác vụ nặng</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Kỹ thuật vào ra overlapped theo completion port</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Ưu điểm: hiệu năng cao, không hạn chế số kết nối có thể xử lý. Là mô hình phù hợp nhất cho các ứng dụng cần xử lý số kết nối lớn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Hạn chế: khó sử dụng </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Mô hình OSI</a:t>
            </a:r>
            <a:endParaRPr b="0" lang="vi-VN" sz="4400" spc="-1" strike="noStrike">
              <a:solidFill>
                <a:srgbClr val="000000"/>
              </a:solidFill>
              <a:latin typeface="Calibri"/>
            </a:endParaRPr>
          </a:p>
        </p:txBody>
      </p:sp>
      <p:sp>
        <p:nvSpPr>
          <p:cNvPr id="72" name="TextShape 2"/>
          <p:cNvSpPr/>
          <p:nvPr/>
        </p:nvSpPr>
        <p:spPr>
          <a:xfrm>
            <a:off x="504000" y="1769040"/>
            <a:ext cx="9071280" cy="536292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Tầng Mạng: chọn đường, chuyển tiếp gói tin từ nguồn tới đích.</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Tầng liên kết dữ liệu: Truyền nút mạng giữa các liên kết vật lý giữa các nút mạng kế tiếp nhau.</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Tầng vật lý: chuyển dữ liệu bit thành tín hiệu và đường truyền.</a:t>
            </a:r>
            <a:r>
              <a:rPr b="0" lang="en-US" sz="3200" spc="-1" strike="noStrike">
                <a:solidFill>
                  <a:srgbClr val="000000"/>
                </a:solidFill>
                <a:latin typeface="Arial"/>
                <a:ea typeface="DejaVu Sans"/>
              </a:rPr>
              <a:t>	</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ff3333"/>
                </a:solidFill>
                <a:latin typeface="Arial"/>
                <a:ea typeface="DejaVu Sans"/>
              </a:rPr>
              <a:t>Đây là mô hình tham chiếu cơ sở, các mô hình khác xây dựng từ OSI lên.</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ff3333"/>
                </a:solidFill>
                <a:latin typeface="Arial"/>
                <a:ea typeface="DejaVu Sans"/>
              </a:rPr>
              <a:t>Không sử dụng trong thực tế.</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Đánh giá</a:t>
            </a:r>
            <a:endParaRPr b="0" lang="vi-VN" sz="4400" spc="-1" strike="noStrike">
              <a:solidFill>
                <a:srgbClr val="000000"/>
              </a:solidFill>
              <a:latin typeface="Calibri"/>
            </a:endParaRPr>
          </a:p>
        </p:txBody>
      </p:sp>
      <p:sp>
        <p:nvSpPr>
          <p:cNvPr id="193"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Client:</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Overlapped I/O hoặc WSAEventSelect khi cần quản lý nhiều socket</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Nếu ứng dụng có cửa sổ: WSAAsyncSelect là giải pháp tốt nhất</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Server: Overlapped I/O Completion port</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Bài tập 1</a:t>
            </a:r>
            <a:endParaRPr b="0" lang="vi-VN" sz="4400" spc="-1" strike="noStrike">
              <a:solidFill>
                <a:srgbClr val="000000"/>
              </a:solidFill>
              <a:latin typeface="Calibri"/>
            </a:endParaRPr>
          </a:p>
        </p:txBody>
      </p:sp>
      <p:sp>
        <p:nvSpPr>
          <p:cNvPr id="195" name="TextShape 2"/>
          <p:cNvSpPr/>
          <p:nvPr/>
        </p:nvSpPr>
        <p:spPr>
          <a:xfrm>
            <a:off x="504000" y="1769040"/>
            <a:ext cx="9071280" cy="5088600"/>
          </a:xfrm>
          <a:prstGeom prst="rect">
            <a:avLst/>
          </a:prstGeom>
          <a:noFill/>
          <a:ln w="0">
            <a:noFill/>
          </a:ln>
        </p:spPr>
        <p:style>
          <a:lnRef idx="0"/>
          <a:fillRef idx="0"/>
          <a:effectRef idx="0"/>
          <a:fontRef idx="minor"/>
        </p:style>
        <p:txBody>
          <a:bodyPr lIns="0" rIns="0" tIns="0" bIns="0" anchor="t">
            <a:noAutofit/>
          </a:bodyPr>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Viết bài tập chat sử dụng mô hình Client/Server:</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Bước 1: Client đăng nhập lên server để lấy danh sách các user đang đăng nhập vào hệ thống.</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Bước 2: chọn 1 client để chat và 2 client bắt đầu chat với nhau thông qua server.</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Sử dụng UDP và TCP</a:t>
            </a:r>
            <a:endParaRPr b="0" lang="vi-VN" sz="3200" spc="-1" strike="noStrike">
              <a:solidFill>
                <a:srgbClr val="000000"/>
              </a:solidFill>
              <a:latin typeface="Calibri"/>
            </a:endParaRPr>
          </a:p>
          <a:p>
            <a:pPr marL="432000" indent="-324000" defTabSz="914400">
              <a:lnSpc>
                <a:spcPct val="100000"/>
              </a:lnSpc>
              <a:buClr>
                <a:srgbClr val="000000"/>
              </a:buClr>
              <a:buSzPct val="45000"/>
              <a:buFont typeface="Wingdings" charset="2"/>
              <a:buChar char=""/>
            </a:pPr>
            <a:r>
              <a:rPr b="0" lang="en-US" sz="3200" spc="-1" strike="noStrike">
                <a:solidFill>
                  <a:srgbClr val="000000"/>
                </a:solidFill>
                <a:latin typeface="Arial"/>
                <a:ea typeface="DejaVu Sans"/>
              </a:rPr>
              <a:t>Dùng socket bất đồng bộ</a:t>
            </a:r>
            <a:endParaRPr b="0" lang="vi-V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Mô hình TCP/</a:t>
            </a:r>
            <a:endParaRPr b="0" lang="vi-VN" sz="4400" spc="-1" strike="noStrike">
              <a:solidFill>
                <a:srgbClr val="000000"/>
              </a:solidFill>
              <a:latin typeface="Calibri"/>
            </a:endParaRPr>
          </a:p>
        </p:txBody>
      </p:sp>
      <p:sp>
        <p:nvSpPr>
          <p:cNvPr id="74"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75" name="Picture 54" descr=""/>
          <p:cNvPicPr/>
          <p:nvPr/>
        </p:nvPicPr>
        <p:blipFill>
          <a:blip r:embed="rId1"/>
          <a:stretch/>
        </p:blipFill>
        <p:spPr>
          <a:xfrm>
            <a:off x="970920" y="2286000"/>
            <a:ext cx="8284680" cy="4023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Chồng giao thức TCP/</a:t>
            </a:r>
            <a:endParaRPr b="0" lang="vi-VN" sz="4400" spc="-1" strike="noStrike">
              <a:solidFill>
                <a:srgbClr val="000000"/>
              </a:solidFill>
              <a:latin typeface="Calibri"/>
            </a:endParaRPr>
          </a:p>
        </p:txBody>
      </p:sp>
      <p:sp>
        <p:nvSpPr>
          <p:cNvPr id="77"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78" name="Picture 57" descr=""/>
          <p:cNvPicPr/>
          <p:nvPr/>
        </p:nvPicPr>
        <p:blipFill>
          <a:blip r:embed="rId1"/>
          <a:stretch/>
        </p:blipFill>
        <p:spPr>
          <a:xfrm>
            <a:off x="1337040" y="2194560"/>
            <a:ext cx="7257960" cy="3856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Quá trình đóng gói</a:t>
            </a:r>
            <a:endParaRPr b="0" lang="vi-VN" sz="4400" spc="-1" strike="noStrike">
              <a:solidFill>
                <a:srgbClr val="000000"/>
              </a:solidFill>
              <a:latin typeface="Calibri"/>
            </a:endParaRPr>
          </a:p>
        </p:txBody>
      </p:sp>
      <p:sp>
        <p:nvSpPr>
          <p:cNvPr id="80"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81" name="Picture 60" descr=""/>
          <p:cNvPicPr/>
          <p:nvPr/>
        </p:nvPicPr>
        <p:blipFill>
          <a:blip r:embed="rId1"/>
          <a:stretch/>
        </p:blipFill>
        <p:spPr>
          <a:xfrm>
            <a:off x="1920240" y="2447640"/>
            <a:ext cx="6424200" cy="33127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p:nvPr/>
        </p:nvSpPr>
        <p:spPr>
          <a:xfrm>
            <a:off x="504000" y="301320"/>
            <a:ext cx="9071280" cy="1261800"/>
          </a:xfrm>
          <a:prstGeom prst="rect">
            <a:avLst/>
          </a:prstGeom>
          <a:noFill/>
          <a:ln w="0">
            <a:noFill/>
          </a:ln>
        </p:spPr>
        <p:style>
          <a:lnRef idx="0"/>
          <a:fillRef idx="0"/>
          <a:effectRef idx="0"/>
          <a:fontRef idx="minor"/>
        </p:style>
        <p:txBody>
          <a:bodyPr lIns="0" rIns="0" tIns="0" bIns="0" anchor="ctr">
            <a:noAutofit/>
          </a:bodyPr>
          <a:p>
            <a:pPr algn="ctr" defTabSz="914400">
              <a:lnSpc>
                <a:spcPct val="100000"/>
              </a:lnSpc>
            </a:pPr>
            <a:r>
              <a:rPr b="0" lang="en-US" sz="4400" spc="-1" strike="noStrike">
                <a:solidFill>
                  <a:srgbClr val="000000"/>
                </a:solidFill>
                <a:latin typeface="Arial"/>
                <a:ea typeface="DejaVu Sans"/>
              </a:rPr>
              <a:t>Quá trình đóng gói</a:t>
            </a:r>
            <a:endParaRPr b="0" lang="vi-VN" sz="4400" spc="-1" strike="noStrike">
              <a:solidFill>
                <a:srgbClr val="000000"/>
              </a:solidFill>
              <a:latin typeface="Calibri"/>
            </a:endParaRPr>
          </a:p>
        </p:txBody>
      </p:sp>
      <p:sp>
        <p:nvSpPr>
          <p:cNvPr id="83" name="TextShape 2"/>
          <p:cNvSpPr/>
          <p:nvPr/>
        </p:nvSpPr>
        <p:spPr>
          <a:xfrm>
            <a:off x="504000" y="1769040"/>
            <a:ext cx="9071280" cy="43840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n-US" sz="3200" spc="-1" strike="noStrike">
              <a:solidFill>
                <a:srgbClr val="000000"/>
              </a:solidFill>
              <a:latin typeface="Arial"/>
              <a:ea typeface="DejaVu Sans"/>
            </a:endParaRPr>
          </a:p>
        </p:txBody>
      </p:sp>
      <p:pic>
        <p:nvPicPr>
          <p:cNvPr id="84" name="Picture 63" descr=""/>
          <p:cNvPicPr/>
          <p:nvPr/>
        </p:nvPicPr>
        <p:blipFill>
          <a:blip r:embed="rId1"/>
          <a:stretch/>
        </p:blipFill>
        <p:spPr>
          <a:xfrm>
            <a:off x="1573920" y="2468880"/>
            <a:ext cx="6838200" cy="3490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654</TotalTime>
  <Application>Collabora_Office/24.04.6.1$Linux_X86_64 LibreOffice_project/cd7968a4dd2965f3e44fa29f528007aa4a54dc97</Application>
  <AppVersion>15.0000</AppVersion>
  <Words>1737</Words>
  <Paragraphs>196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2019-07-29T08:59:13Z</dcterms:created>
  <dc:creator/>
  <dc:description/>
  <dc:language>en-US</dc:language>
  <cp:lastModifiedBy>AnhPhTe</cp:lastModifiedBy>
  <dcterms:modified xsi:type="dcterms:W3CDTF">2024-10-03T07:20:54Z</dcterms:modified>
  <cp:revision>179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r8>52</vt:r8>
  </property>
</Properties>
</file>