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8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9" d="100"/>
          <a:sy n="129" d="100"/>
        </p:scale>
        <p:origin x="-108" y="-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03292-8DFB-47D6-812F-DEE815B63F65}" type="datetimeFigureOut">
              <a:rPr lang="en-US" smtClean="0"/>
              <a:pPr/>
              <a:t>5/22/2013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54EBB-D438-4F05-89F5-1A78A06F27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03292-8DFB-47D6-812F-DEE815B63F65}" type="datetimeFigureOut">
              <a:rPr lang="en-US" smtClean="0"/>
              <a:pPr/>
              <a:t>5/22/2013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54EBB-D438-4F05-89F5-1A78A06F27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03292-8DFB-47D6-812F-DEE815B63F65}" type="datetimeFigureOut">
              <a:rPr lang="en-US" smtClean="0"/>
              <a:pPr/>
              <a:t>5/22/2013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54EBB-D438-4F05-89F5-1A78A06F27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tx1"/>
              </a:buClr>
              <a:defRPr/>
            </a:lvl1pPr>
            <a:lvl2pPr>
              <a:buClr>
                <a:schemeClr val="tx1"/>
              </a:buClr>
              <a:defRPr/>
            </a:lvl2pPr>
            <a:lvl3pPr>
              <a:buClr>
                <a:schemeClr val="tx1"/>
              </a:buClr>
              <a:defRPr/>
            </a:lvl3pPr>
            <a:lvl4pPr>
              <a:buClr>
                <a:schemeClr val="tx1"/>
              </a:buClr>
              <a:defRPr/>
            </a:lvl4pPr>
            <a:lvl5pPr>
              <a:buClr>
                <a:schemeClr val="tx1"/>
              </a:buClr>
              <a:defRPr/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03292-8DFB-47D6-812F-DEE815B63F65}" type="datetimeFigureOut">
              <a:rPr lang="en-US" smtClean="0"/>
              <a:pPr/>
              <a:t>5/22/2013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54EBB-D438-4F05-89F5-1A78A06F27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03292-8DFB-47D6-812F-DEE815B63F65}" type="datetimeFigureOut">
              <a:rPr lang="en-US" smtClean="0"/>
              <a:pPr/>
              <a:t>5/22/2013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54EBB-D438-4F05-89F5-1A78A06F27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03292-8DFB-47D6-812F-DEE815B63F65}" type="datetimeFigureOut">
              <a:rPr lang="en-US" smtClean="0"/>
              <a:pPr/>
              <a:t>5/22/2013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54EBB-D438-4F05-89F5-1A78A06F27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03292-8DFB-47D6-812F-DEE815B63F65}" type="datetimeFigureOut">
              <a:rPr lang="en-US" smtClean="0"/>
              <a:pPr/>
              <a:t>5/22/2013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54EBB-D438-4F05-89F5-1A78A06F27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03292-8DFB-47D6-812F-DEE815B63F65}" type="datetimeFigureOut">
              <a:rPr lang="en-US" smtClean="0"/>
              <a:pPr/>
              <a:t>5/22/2013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AE54EBB-D438-4F05-89F5-1A78A06F278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03292-8DFB-47D6-812F-DEE815B63F65}" type="datetimeFigureOut">
              <a:rPr lang="en-US" smtClean="0"/>
              <a:pPr/>
              <a:t>5/22/2013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54EBB-D438-4F05-89F5-1A78A06F27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03292-8DFB-47D6-812F-DEE815B63F65}" type="datetimeFigureOut">
              <a:rPr lang="en-US" smtClean="0"/>
              <a:pPr/>
              <a:t>5/22/2013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DAE54EBB-D438-4F05-89F5-1A78A06F27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91803292-8DFB-47D6-812F-DEE815B63F65}" type="datetimeFigureOut">
              <a:rPr lang="en-US" smtClean="0"/>
              <a:pPr/>
              <a:t>5/22/2013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54EBB-D438-4F05-89F5-1A78A06F27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91803292-8DFB-47D6-812F-DEE815B63F65}" type="datetimeFigureOut">
              <a:rPr lang="en-US" smtClean="0"/>
              <a:pPr/>
              <a:t>5/22/2013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DAE54EBB-D438-4F05-89F5-1A78A06F278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Arial" pitchFamily="34" charset="0"/>
        <a:buChar char="•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 pitchFamily="34" charset="0"/>
        <a:buChar char="•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Arial" pitchFamily="34" charset="0"/>
        <a:buChar char="•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 pitchFamily="34" charset="0"/>
        <a:buChar char="•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1905000"/>
            <a:ext cx="6934200" cy="838200"/>
          </a:xfrm>
        </p:spPr>
        <p:txBody>
          <a:bodyPr>
            <a:normAutofit/>
          </a:bodyPr>
          <a:lstStyle/>
          <a:p>
            <a:pPr algn="ctr"/>
            <a:r>
              <a:rPr lang="en-US" sz="4400" cap="none" dirty="0" smtClean="0">
                <a:solidFill>
                  <a:schemeClr val="tx1"/>
                </a:solidFill>
                <a:latin typeface="+mn-lt"/>
              </a:rPr>
              <a:t>Input Device Framework</a:t>
            </a:r>
            <a:endParaRPr lang="en-US" sz="4400" cap="none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2667000"/>
            <a:ext cx="6629400" cy="1905000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n-US" sz="2200" dirty="0" smtClean="0"/>
              <a:t>An infrastructure for interfacing</a:t>
            </a:r>
            <a:r>
              <a:rPr lang="en-US" sz="2200" dirty="0"/>
              <a:t> </a:t>
            </a:r>
            <a:r>
              <a:rPr lang="en-US" sz="2200" dirty="0" smtClean="0"/>
              <a:t>software</a:t>
            </a:r>
          </a:p>
          <a:p>
            <a:pPr algn="ctr"/>
            <a:r>
              <a:rPr lang="en-US" sz="2200" dirty="0" smtClean="0"/>
              <a:t>with human-driven hardware</a:t>
            </a:r>
          </a:p>
          <a:p>
            <a:pPr algn="ctr"/>
            <a:endParaRPr lang="en-US" sz="2800" dirty="0"/>
          </a:p>
          <a:p>
            <a:pPr algn="ctr"/>
            <a:r>
              <a:rPr lang="en-US" sz="2800" dirty="0" smtClean="0"/>
              <a:t>Derek </a:t>
            </a:r>
            <a:r>
              <a:rPr lang="en-US" sz="2800" dirty="0" err="1" smtClean="0"/>
              <a:t>Bankieris</a:t>
            </a:r>
            <a:endParaRPr lang="en-US" sz="2800" dirty="0" smtClean="0"/>
          </a:p>
          <a:p>
            <a:pPr algn="ctr"/>
            <a:r>
              <a:rPr lang="en-US" sz="2400" dirty="0" smtClean="0"/>
              <a:t>ER7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6948411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Allows interfaces to be served by multiple devices and for devices to serve multiple interfaces</a:t>
            </a:r>
          </a:p>
          <a:p>
            <a:r>
              <a:rPr lang="en-US" dirty="0" smtClean="0"/>
              <a:t>Clear </a:t>
            </a:r>
            <a:r>
              <a:rPr lang="en-US" dirty="0"/>
              <a:t>path for adding new control interfaces and physical devices</a:t>
            </a:r>
          </a:p>
          <a:p>
            <a:r>
              <a:rPr lang="en-US" dirty="0"/>
              <a:t>Fully </a:t>
            </a:r>
            <a:r>
              <a:rPr lang="en-US" dirty="0" smtClean="0"/>
              <a:t>extensible – </a:t>
            </a:r>
            <a:r>
              <a:rPr lang="en-US" dirty="0"/>
              <a:t>object-oriented design written in C++</a:t>
            </a:r>
          </a:p>
          <a:p>
            <a:r>
              <a:rPr lang="en-US" dirty="0"/>
              <a:t>Same code base for Linux &amp; </a:t>
            </a:r>
            <a:r>
              <a:rPr lang="en-US" dirty="0" smtClean="0"/>
              <a:t>Mac</a:t>
            </a:r>
          </a:p>
          <a:p>
            <a:r>
              <a:rPr lang="en-US" dirty="0" smtClean="0"/>
              <a:t>Supports </a:t>
            </a:r>
            <a:r>
              <a:rPr lang="en-US" smtClean="0"/>
              <a:t>remote network devices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685893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Controller interfaces developed for basic flight and camera control</a:t>
            </a:r>
          </a:p>
          <a:p>
            <a:r>
              <a:rPr lang="en-US" dirty="0" smtClean="0"/>
              <a:t>Hardware interfaces developed for several joysticks, mice, foot pedals, and game controllers</a:t>
            </a:r>
          </a:p>
          <a:p>
            <a:r>
              <a:rPr lang="en-US" dirty="0" smtClean="0"/>
              <a:t>Support for virtual input devices</a:t>
            </a:r>
          </a:p>
          <a:p>
            <a:r>
              <a:rPr lang="en-US" dirty="0" smtClean="0"/>
              <a:t>Integrated into the </a:t>
            </a:r>
            <a:r>
              <a:rPr lang="en-US" dirty="0" err="1" smtClean="0"/>
              <a:t>NExSyS</a:t>
            </a:r>
            <a:r>
              <a:rPr lang="en-US" dirty="0" smtClean="0"/>
              <a:t> simulation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64052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 smtClean="0"/>
              <a:t>Background</a:t>
            </a:r>
          </a:p>
          <a:p>
            <a:pPr>
              <a:buClr>
                <a:schemeClr val="tx1"/>
              </a:buClr>
            </a:pPr>
            <a:r>
              <a:rPr lang="en-US" dirty="0" smtClean="0"/>
              <a:t>Shortfalls of existing library</a:t>
            </a:r>
          </a:p>
          <a:p>
            <a:pPr>
              <a:buClr>
                <a:schemeClr val="tx1"/>
              </a:buClr>
            </a:pPr>
            <a:r>
              <a:rPr lang="en-US" dirty="0" smtClean="0"/>
              <a:t>Structure of new framework</a:t>
            </a:r>
          </a:p>
          <a:p>
            <a:pPr>
              <a:buClr>
                <a:schemeClr val="tx1"/>
              </a:buClr>
            </a:pPr>
            <a:r>
              <a:rPr lang="en-US" dirty="0" smtClean="0"/>
              <a:t>Current state and ongoing work</a:t>
            </a:r>
          </a:p>
          <a:p>
            <a:pPr>
              <a:buClr>
                <a:schemeClr val="tx1"/>
              </a:buClr>
            </a:pPr>
            <a:r>
              <a:rPr lang="en-US" dirty="0" smtClean="0"/>
              <a:t>Open questions and answers</a:t>
            </a:r>
          </a:p>
        </p:txBody>
      </p:sp>
    </p:spTree>
    <p:extLst>
      <p:ext uri="{BB962C8B-B14F-4D97-AF65-F5344CB8AC3E}">
        <p14:creationId xmlns:p14="http://schemas.microsoft.com/office/powerpoint/2010/main" xmlns="" val="1136436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Human-in-the-loop simulations require human input</a:t>
            </a:r>
          </a:p>
          <a:p>
            <a:r>
              <a:rPr lang="en-US" dirty="0" smtClean="0"/>
              <a:t>Hand controllers and control panels provide such an interface</a:t>
            </a:r>
          </a:p>
          <a:p>
            <a:r>
              <a:rPr lang="en-US" dirty="0" smtClean="0"/>
              <a:t>Wide range of types and formats of data</a:t>
            </a:r>
          </a:p>
          <a:p>
            <a:r>
              <a:rPr lang="en-US" dirty="0" smtClean="0"/>
              <a:t>Need for a library that delivers information in a standard way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46516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Trick Hand Controller 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Provides abstraction from the physical hardware</a:t>
            </a:r>
          </a:p>
          <a:p>
            <a:r>
              <a:rPr lang="en-US" dirty="0" smtClean="0"/>
              <a:t>Presents a generic data structure</a:t>
            </a:r>
          </a:p>
          <a:p>
            <a:r>
              <a:rPr lang="en-US" dirty="0" smtClean="0"/>
              <a:t>Written in C</a:t>
            </a:r>
          </a:p>
          <a:p>
            <a:r>
              <a:rPr lang="en-US" dirty="0" smtClean="0"/>
              <a:t>Supports Linux and Mac</a:t>
            </a:r>
          </a:p>
          <a:p>
            <a:r>
              <a:rPr lang="en-US" dirty="0" smtClean="0"/>
              <a:t>Over 15 years old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9760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Shortfalls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Difficult to add new devices</a:t>
            </a:r>
          </a:p>
          <a:p>
            <a:r>
              <a:rPr lang="en-US" dirty="0" smtClean="0"/>
              <a:t>Generic data structure does not extend or specialize well</a:t>
            </a:r>
          </a:p>
          <a:p>
            <a:r>
              <a:rPr lang="en-US" dirty="0" smtClean="0"/>
              <a:t>Utilizes different code for Linux </a:t>
            </a:r>
            <a:r>
              <a:rPr lang="en-US" dirty="0" err="1" smtClean="0"/>
              <a:t>vs</a:t>
            </a:r>
            <a:r>
              <a:rPr lang="en-US" dirty="0" smtClean="0"/>
              <a:t> Mac</a:t>
            </a:r>
          </a:p>
          <a:p>
            <a:r>
              <a:rPr lang="en-US" dirty="0" smtClean="0"/>
              <a:t>No support for remote devices</a:t>
            </a:r>
          </a:p>
          <a:p>
            <a:r>
              <a:rPr lang="en-US" dirty="0" smtClean="0"/>
              <a:t>Mappings are hard-coded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16210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Framework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76" indent="0" algn="ctr">
              <a:buNone/>
            </a:pPr>
            <a:r>
              <a:rPr lang="en-US" sz="3600" dirty="0" smtClean="0"/>
              <a:t>Simulation Interface Layer</a:t>
            </a:r>
          </a:p>
          <a:p>
            <a:r>
              <a:rPr lang="en-US" dirty="0" smtClean="0"/>
              <a:t>Represents the point at which external data enters the </a:t>
            </a:r>
            <a:r>
              <a:rPr lang="en-US" dirty="0" err="1" smtClean="0"/>
              <a:t>sim</a:t>
            </a:r>
            <a:endParaRPr lang="en-US" dirty="0" smtClean="0"/>
          </a:p>
          <a:p>
            <a:r>
              <a:rPr lang="en-US" dirty="0" smtClean="0"/>
              <a:t>Allows the programmer to declare specific interfaces into each control system</a:t>
            </a:r>
          </a:p>
          <a:p>
            <a:r>
              <a:rPr lang="en-US" dirty="0" smtClean="0"/>
              <a:t>Insulates control system code from the details of physical devices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34691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Framework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76" indent="0" algn="ctr">
              <a:buNone/>
            </a:pPr>
            <a:r>
              <a:rPr lang="en-US" sz="3600" dirty="0" smtClean="0"/>
              <a:t>Hardware Interface </a:t>
            </a:r>
            <a:r>
              <a:rPr lang="en-US" sz="3600" dirty="0"/>
              <a:t>Layer</a:t>
            </a:r>
          </a:p>
          <a:p>
            <a:r>
              <a:rPr lang="en-US" dirty="0"/>
              <a:t>Represents </a:t>
            </a:r>
            <a:r>
              <a:rPr lang="en-US" dirty="0" smtClean="0"/>
              <a:t>physical devices</a:t>
            </a:r>
            <a:endParaRPr lang="en-US" dirty="0"/>
          </a:p>
          <a:p>
            <a:r>
              <a:rPr lang="en-US" dirty="0" smtClean="0"/>
              <a:t>Responsible for all aspects of communication with the hardware</a:t>
            </a:r>
            <a:endParaRPr lang="en-US" dirty="0"/>
          </a:p>
          <a:p>
            <a:r>
              <a:rPr lang="en-US" dirty="0" smtClean="0"/>
              <a:t>Classifies devices by their communication medium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52096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Framework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6576" indent="0" algn="ctr">
              <a:buNone/>
            </a:pPr>
            <a:r>
              <a:rPr lang="en-US" sz="3600" dirty="0" smtClean="0"/>
              <a:t>Input Abstraction </a:t>
            </a:r>
            <a:r>
              <a:rPr lang="en-US" sz="3600" dirty="0"/>
              <a:t>Layer</a:t>
            </a:r>
          </a:p>
          <a:p>
            <a:r>
              <a:rPr lang="en-US" dirty="0" smtClean="0"/>
              <a:t>Exposes specific inputs available on each physical device</a:t>
            </a:r>
          </a:p>
          <a:p>
            <a:r>
              <a:rPr lang="en-US" dirty="0" smtClean="0"/>
              <a:t>Acts as the conduit through which the simulation interface is tied to the hardware interface</a:t>
            </a:r>
          </a:p>
          <a:p>
            <a:r>
              <a:rPr lang="en-US" dirty="0" smtClean="0"/>
              <a:t>Allows for programming against a particular device irrespective of its communication medium</a:t>
            </a:r>
          </a:p>
        </p:txBody>
      </p:sp>
    </p:spTree>
    <p:extLst>
      <p:ext uri="{BB962C8B-B14F-4D97-AF65-F5344CB8AC3E}">
        <p14:creationId xmlns:p14="http://schemas.microsoft.com/office/powerpoint/2010/main" xmlns="" val="35707067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Ensures devices meet control system contracts</a:t>
            </a:r>
          </a:p>
          <a:p>
            <a:r>
              <a:rPr lang="en-US" dirty="0" smtClean="0"/>
              <a:t>Complete flexibility of interpreting device inputs</a:t>
            </a:r>
          </a:p>
          <a:p>
            <a:r>
              <a:rPr lang="en-US" dirty="0" smtClean="0"/>
              <a:t>Can be fully configured at run time</a:t>
            </a:r>
          </a:p>
          <a:p>
            <a:r>
              <a:rPr lang="en-US" dirty="0" smtClean="0"/>
              <a:t>Supports dynamic reassignment</a:t>
            </a:r>
          </a:p>
          <a:p>
            <a:r>
              <a:rPr lang="en-US" dirty="0" smtClean="0"/>
              <a:t>Provides methods for scaling, inverting, normalizing, and combining inputs</a:t>
            </a:r>
          </a:p>
        </p:txBody>
      </p:sp>
    </p:spTree>
    <p:extLst>
      <p:ext uri="{BB962C8B-B14F-4D97-AF65-F5344CB8AC3E}">
        <p14:creationId xmlns:p14="http://schemas.microsoft.com/office/powerpoint/2010/main" xmlns="" val="3668886530"/>
      </p:ext>
    </p:extLst>
  </p:cSld>
  <p:clrMapOvr>
    <a:masterClrMapping/>
  </p:clrMapOvr>
</p:sld>
</file>

<file path=ppt/theme/theme1.xml><?xml version="1.0" encoding="utf-8"?>
<a:theme xmlns:a="http://schemas.openxmlformats.org/drawingml/2006/main" name="Technic">
  <a:themeElements>
    <a:clrScheme name="Custom 1">
      <a:dk1>
        <a:srgbClr val="548DD4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226</TotalTime>
  <Words>342</Words>
  <Application>Microsoft Office PowerPoint</Application>
  <PresentationFormat>On-screen Show (4:3)</PresentationFormat>
  <Paragraphs>61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Technic</vt:lpstr>
      <vt:lpstr>Input Device Framework</vt:lpstr>
      <vt:lpstr>Outline</vt:lpstr>
      <vt:lpstr>Background</vt:lpstr>
      <vt:lpstr>Trick Hand Controller Library</vt:lpstr>
      <vt:lpstr>Shortfalls</vt:lpstr>
      <vt:lpstr>New Framework Structure</vt:lpstr>
      <vt:lpstr>New Framework Structure</vt:lpstr>
      <vt:lpstr>New Framework Structure</vt:lpstr>
      <vt:lpstr>Benefits</vt:lpstr>
      <vt:lpstr>Benefits</vt:lpstr>
      <vt:lpstr>Current State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Sean</dc:creator>
  <cp:lastModifiedBy>Trick Lab Floor Goblin</cp:lastModifiedBy>
  <cp:revision>33</cp:revision>
  <dcterms:created xsi:type="dcterms:W3CDTF">2012-11-16T15:15:49Z</dcterms:created>
  <dcterms:modified xsi:type="dcterms:W3CDTF">2013-05-22T16:06:54Z</dcterms:modified>
</cp:coreProperties>
</file>