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84" r:id="rId4"/>
    <p:sldId id="272" r:id="rId5"/>
    <p:sldId id="264" r:id="rId6"/>
    <p:sldId id="281" r:id="rId7"/>
    <p:sldId id="282" r:id="rId8"/>
    <p:sldId id="287" r:id="rId9"/>
    <p:sldId id="283" r:id="rId10"/>
    <p:sldId id="285" r:id="rId11"/>
    <p:sldId id="28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1"/>
    <p:restoredTop sz="94621"/>
  </p:normalViewPr>
  <p:slideViewPr>
    <p:cSldViewPr snapToGrid="0" snapToObjects="1">
      <p:cViewPr>
        <p:scale>
          <a:sx n="68" d="100"/>
          <a:sy n="68" d="100"/>
        </p:scale>
        <p:origin x="175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office.msn.com.cn/"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0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8705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extLst>
      <p:ext uri="{BB962C8B-B14F-4D97-AF65-F5344CB8AC3E}">
        <p14:creationId xmlns:p14="http://schemas.microsoft.com/office/powerpoint/2010/main" val="5304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7" dirty="0" smtClean="0">
                <a:solidFill>
                  <a:srgbClr val="000000"/>
                </a:solidFill>
                <a:latin typeface="Segoe UI Light"/>
                <a:ea typeface="微软雅黑"/>
                <a:cs typeface="Segoe UI Light"/>
              </a:rPr>
              <a:t>背景图片素材</a:t>
            </a:r>
            <a:endParaRPr lang="zh-CN" altLang="en-US" sz="1867" dirty="0">
              <a:solidFill>
                <a:srgbClr val="000000"/>
              </a:solidFill>
              <a:latin typeface="Segoe UI Light"/>
              <a:ea typeface="微软雅黑"/>
              <a:cs typeface="Segoe UI Light"/>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7" smtClean="0">
                <a:solidFill>
                  <a:srgbClr val="000000"/>
                </a:solidFill>
                <a:latin typeface="Segoe UI Light"/>
                <a:cs typeface="Segoe UI Light"/>
              </a:rPr>
              <a:t>OfficePLUS</a:t>
            </a:r>
            <a:endParaRPr lang="zh-CN" altLang="en-US" sz="1067" dirty="0">
              <a:solidFill>
                <a:srgbClr val="000000"/>
              </a:solidFill>
              <a:latin typeface="Segoe UI Light"/>
              <a:cs typeface="Segoe UI Light"/>
            </a:endParaRPr>
          </a:p>
        </p:txBody>
      </p:sp>
    </p:spTree>
    <p:extLst>
      <p:ext uri="{BB962C8B-B14F-4D97-AF65-F5344CB8AC3E}">
        <p14:creationId xmlns:p14="http://schemas.microsoft.com/office/powerpoint/2010/main" val="3748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smtClean="0">
                <a:solidFill>
                  <a:srgbClr val="FFFFFF"/>
                </a:solidFill>
                <a:latin typeface="Segoe UI Light"/>
                <a:ea typeface="微软雅黑"/>
                <a:cs typeface="Segoe UI Light"/>
              </a:rPr>
              <a:t>标注</a:t>
            </a:r>
            <a:endParaRPr lang="zh-CN" altLang="en-US" sz="1867" dirty="0">
              <a:solidFill>
                <a:srgbClr val="FFFFFF"/>
              </a:solidFill>
              <a:latin typeface="Segoe UI Light"/>
              <a:ea typeface="微软雅黑"/>
              <a:cs typeface="Segoe UI Light"/>
            </a:endParaRP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smtClean="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r>
              <a:rPr lang="zh-CN" altLang="en-US" sz="1333" dirty="0" smtClean="0">
                <a:solidFill>
                  <a:srgbClr val="FFFFFF"/>
                </a:solidFill>
                <a:latin typeface="Segoe UI Light"/>
                <a:ea typeface="微软雅黑"/>
                <a:cs typeface="Segoe UI Light"/>
              </a:rPr>
              <a:t>行距</a:t>
            </a:r>
            <a:endParaRPr lang="en-US" altLang="zh-CN" sz="1333" dirty="0" smtClean="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smtClean="0">
                <a:solidFill>
                  <a:srgbClr val="FFFFFF"/>
                </a:solidFill>
                <a:latin typeface="Segoe UI Light"/>
                <a:ea typeface="微软雅黑"/>
                <a:cs typeface="Segoe UI Light"/>
              </a:rPr>
              <a:t>背景图片出处</a:t>
            </a: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smtClean="0">
              <a:solidFill>
                <a:srgbClr val="FFFFFF"/>
              </a:solidFill>
              <a:latin typeface="Segoe UI Light"/>
              <a:ea typeface="微软雅黑"/>
              <a:cs typeface="Segoe UI Light"/>
            </a:endParaRPr>
          </a:p>
          <a:p>
            <a:pPr defTabSz="609585">
              <a:lnSpc>
                <a:spcPct val="130000"/>
              </a:lnSpc>
            </a:pPr>
            <a:r>
              <a:rPr lang="zh-CN" altLang="en-US" sz="1333" dirty="0" smtClean="0">
                <a:solidFill>
                  <a:srgbClr val="FFFFFF"/>
                </a:solidFill>
                <a:latin typeface="Segoe UI Light"/>
                <a:ea typeface="微软雅黑"/>
                <a:cs typeface="Segoe UI Light"/>
              </a:rPr>
              <a:t>声明</a:t>
            </a:r>
            <a:endParaRPr lang="en-US" altLang="zh-CN" sz="1333" dirty="0" smtClean="0">
              <a:solidFill>
                <a:srgbClr val="FFFFFF"/>
              </a:solidFill>
              <a:latin typeface="Segoe UI Light"/>
              <a:ea typeface="微软雅黑"/>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smtClean="0">
                <a:solidFill>
                  <a:srgbClr val="FFFFFF"/>
                </a:solidFill>
                <a:latin typeface="Segoe UI Light"/>
                <a:ea typeface="微软雅黑"/>
                <a:cs typeface="Segoe UI Light"/>
              </a:rPr>
              <a:t>英文 </a:t>
            </a:r>
            <a:r>
              <a:rPr lang="en-US" altLang="zh-CN" sz="1333" smtClean="0">
                <a:solidFill>
                  <a:srgbClr val="FFFFFF"/>
                </a:solidFill>
                <a:latin typeface="Segoe UI Light"/>
                <a:ea typeface="微软雅黑" charset="0"/>
                <a:cs typeface="Segoe UI Light"/>
              </a:rPr>
              <a:t>Century Gothic</a:t>
            </a:r>
            <a:endParaRPr lang="en-US" altLang="zh-CN" sz="1333" dirty="0" smtClean="0">
              <a:solidFill>
                <a:srgbClr val="FFFFFF"/>
              </a:solidFill>
              <a:latin typeface="Segoe UI Light"/>
              <a:ea typeface="微软雅黑" charset="0"/>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smtClean="0">
                <a:solidFill>
                  <a:srgbClr val="FFFFFF"/>
                </a:solidFill>
                <a:latin typeface="Segoe UI Light"/>
                <a:ea typeface="微软雅黑"/>
                <a:cs typeface="Segoe UI Light"/>
              </a:rPr>
              <a:t>中文 微软雅黑</a:t>
            </a:r>
            <a:endParaRPr lang="en-US" altLang="zh-CN" sz="1333" dirty="0" smtClean="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r>
              <a:rPr lang="zh-CN" altLang="en-US" sz="1333" dirty="0" smtClean="0">
                <a:solidFill>
                  <a:srgbClr val="FFFFFF"/>
                </a:solidFill>
                <a:latin typeface="Segoe UI Light"/>
                <a:ea typeface="微软雅黑"/>
                <a:cs typeface="Segoe UI Light"/>
              </a:rPr>
              <a:t>正文 </a:t>
            </a:r>
            <a:r>
              <a:rPr lang="en-US" altLang="zh-CN" sz="1333" dirty="0" smtClean="0">
                <a:solidFill>
                  <a:srgbClr val="FFFFFF"/>
                </a:solidFill>
                <a:latin typeface="Segoe UI Light"/>
                <a:ea typeface="微软雅黑"/>
                <a:cs typeface="Segoe UI Light"/>
              </a:rPr>
              <a:t>1.3</a:t>
            </a: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smtClean="0">
              <a:solidFill>
                <a:srgbClr val="FFFFFF"/>
              </a:solidFill>
              <a:latin typeface="Segoe UI Light"/>
              <a:ea typeface="微软雅黑"/>
              <a:cs typeface="Segoe UI Light"/>
            </a:endParaRPr>
          </a:p>
          <a:p>
            <a:pPr defTabSz="609585">
              <a:lnSpc>
                <a:spcPct val="130000"/>
              </a:lnSpc>
            </a:pPr>
            <a:r>
              <a:rPr lang="en-US" altLang="zh-CN" sz="1333" dirty="0" err="1" smtClean="0">
                <a:solidFill>
                  <a:srgbClr val="FFFFFF"/>
                </a:solidFill>
                <a:latin typeface="Segoe UI Light"/>
                <a:ea typeface="微软雅黑"/>
                <a:cs typeface="Segoe UI Light"/>
              </a:rPr>
              <a:t>cn.bing.com</a:t>
            </a:r>
            <a:endParaRPr lang="zh-CN" altLang="en-US" sz="1333" dirty="0" smtClean="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smtClean="0">
              <a:solidFill>
                <a:srgbClr val="FFFFFF"/>
              </a:solidFill>
              <a:latin typeface="Segoe UI Light"/>
              <a:ea typeface="微软雅黑"/>
              <a:cs typeface="Segoe UI Light"/>
            </a:endParaRPr>
          </a:p>
          <a:p>
            <a:pPr defTabSz="609585">
              <a:lnSpc>
                <a:spcPct val="130000"/>
              </a:lnSpc>
            </a:pPr>
            <a:r>
              <a:rPr lang="zh-CN" altLang="en-US" sz="1333" dirty="0">
                <a:solidFill>
                  <a:prstClr val="white"/>
                </a:solidFill>
                <a:latin typeface="Century Gothic"/>
                <a:ea typeface="微软雅黑" charset="0"/>
              </a:rPr>
              <a:t>互联网是一个开放共享的平台</a:t>
            </a:r>
          </a:p>
          <a:p>
            <a:pPr defTabSz="609585">
              <a:lnSpc>
                <a:spcPct val="130000"/>
              </a:lnSpc>
            </a:pPr>
            <a:r>
              <a:rPr kumimoji="1" lang="en-US" altLang="zh-CN" sz="1333" dirty="0">
                <a:solidFill>
                  <a:prstClr val="white"/>
                </a:solidFill>
                <a:latin typeface="Segoe UI Light"/>
                <a:ea typeface="微软雅黑" charset="0"/>
                <a:cs typeface="Segoe UI Light"/>
              </a:rPr>
              <a:t>OfficePLUS</a:t>
            </a:r>
            <a:r>
              <a:rPr lang="zh-CN" altLang="en-US" sz="1333" dirty="0" smtClean="0">
                <a:solidFill>
                  <a:prstClr val="white"/>
                </a:solidFill>
                <a:latin typeface="Century Gothic"/>
                <a:ea typeface="微软雅黑" charset="0"/>
              </a:rPr>
              <a:t> 部分</a:t>
            </a:r>
            <a:r>
              <a:rPr lang="zh-CN" altLang="en-US" sz="1333" dirty="0">
                <a:solidFill>
                  <a:prstClr val="white"/>
                </a:solidFill>
                <a:latin typeface="Century Gothic"/>
                <a:ea typeface="微软雅黑" charset="0"/>
              </a:rPr>
              <a:t>设计灵感与元素来源于网络</a:t>
            </a:r>
          </a:p>
          <a:p>
            <a:pPr defTabSz="609585">
              <a:lnSpc>
                <a:spcPct val="130000"/>
              </a:lnSpc>
            </a:pPr>
            <a:r>
              <a:rPr lang="zh-CN" altLang="en-US" sz="1333" dirty="0">
                <a:solidFill>
                  <a:prstClr val="white"/>
                </a:solidFill>
                <a:latin typeface="Century Gothic"/>
                <a:ea typeface="微软雅黑" charset="0"/>
              </a:rPr>
              <a:t>如有建议请</a:t>
            </a:r>
            <a:r>
              <a:rPr lang="zh-CN" altLang="en-US" sz="1333" dirty="0" smtClean="0">
                <a:solidFill>
                  <a:prstClr val="white"/>
                </a:solidFill>
                <a:latin typeface="Century Gothic"/>
                <a:ea typeface="微软雅黑" charset="0"/>
              </a:rPr>
              <a:t>联系 </a:t>
            </a:r>
            <a:r>
              <a:rPr lang="zh-CN" altLang="en-US" sz="1333" dirty="0" smtClean="0">
                <a:solidFill>
                  <a:prstClr val="white"/>
                </a:solidFill>
                <a:latin typeface="Segoe UI Light" charset="0"/>
                <a:ea typeface="Segoe UI Light" charset="0"/>
                <a:cs typeface="Segoe UI Light" charset="0"/>
              </a:rPr>
              <a:t>officeplus@microsoft.com</a:t>
            </a:r>
            <a:endParaRPr lang="en-US" altLang="zh-CN" sz="1333" dirty="0" smtClean="0">
              <a:solidFill>
                <a:srgbClr val="FFFFFF"/>
              </a:solidFill>
              <a:latin typeface="Segoe UI Light"/>
              <a:ea typeface="微软雅黑"/>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smtClean="0">
                <a:solidFill>
                  <a:prstClr val="white"/>
                </a:solidFill>
                <a:latin typeface="Segoe UI Light"/>
                <a:ea typeface="微软雅黑" charset="0"/>
                <a:cs typeface="Segoe UI Light"/>
              </a:rPr>
              <a:t>OfficePLUS</a:t>
            </a:r>
            <a:endParaRPr lang="zh-CN" altLang="en-US" sz="1067"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2320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25130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6" r:id="rId3"/>
    <p:sldLayoutId id="2147483657" r:id="rId4"/>
    <p:sldLayoutId id="2147483655" r:id="rId5"/>
    <p:sldLayoutId id="2147483651" r:id="rId6"/>
    <p:sldLayoutId id="2147483652" r:id="rId7"/>
    <p:sldLayoutId id="2147483653" r:id="rId8"/>
    <p:sldLayoutId id="214748365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grpSp>
        <p:nvGrpSpPr>
          <p:cNvPr id="119" name="组 118"/>
          <p:cNvGrpSpPr/>
          <p:nvPr/>
        </p:nvGrpSpPr>
        <p:grpSpPr>
          <a:xfrm>
            <a:off x="8352822" y="-1510253"/>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0" name="文本框 129"/>
          <p:cNvSpPr txBox="1"/>
          <p:nvPr/>
        </p:nvSpPr>
        <p:spPr>
          <a:xfrm>
            <a:off x="5066380" y="4429471"/>
            <a:ext cx="2975524" cy="1338828"/>
          </a:xfrm>
          <a:prstGeom prst="rect">
            <a:avLst/>
          </a:prstGeom>
          <a:noFill/>
        </p:spPr>
        <p:txBody>
          <a:bodyPr wrap="square" rtlCol="0">
            <a:spAutoFit/>
          </a:bodyPr>
          <a:lstStyle/>
          <a:p>
            <a:pPr>
              <a:lnSpc>
                <a:spcPct val="150000"/>
              </a:lnSpc>
            </a:pPr>
            <a:r>
              <a:rPr kumimoji="1" lang="zh-CN" altLang="en-US" b="1" dirty="0" smtClean="0">
                <a:solidFill>
                  <a:schemeClr val="bg1"/>
                </a:solidFill>
                <a:latin typeface="SimHei" charset="0"/>
                <a:ea typeface="SimHei" charset="0"/>
                <a:cs typeface="SimHei" charset="0"/>
              </a:rPr>
              <a:t>姓名：贾正权</a:t>
            </a:r>
          </a:p>
          <a:p>
            <a:pPr>
              <a:lnSpc>
                <a:spcPct val="150000"/>
              </a:lnSpc>
            </a:pPr>
            <a:r>
              <a:rPr kumimoji="1" lang="zh-CN" altLang="en-US" b="1" dirty="0" smtClean="0">
                <a:solidFill>
                  <a:schemeClr val="bg1"/>
                </a:solidFill>
                <a:latin typeface="SimHei" charset="0"/>
                <a:ea typeface="SimHei" charset="0"/>
                <a:cs typeface="SimHei" charset="0"/>
              </a:rPr>
              <a:t>学号：</a:t>
            </a:r>
            <a:r>
              <a:rPr kumimoji="1" lang="en-US" altLang="zh-CN" b="1" dirty="0" smtClean="0">
                <a:solidFill>
                  <a:schemeClr val="bg1"/>
                </a:solidFill>
                <a:latin typeface="SimHei" charset="0"/>
                <a:ea typeface="SimHei" charset="0"/>
                <a:cs typeface="SimHei" charset="0"/>
              </a:rPr>
              <a:t>11303090106</a:t>
            </a:r>
            <a:endParaRPr kumimoji="1" lang="zh-CN" altLang="en-US" b="1" dirty="0" smtClean="0">
              <a:solidFill>
                <a:schemeClr val="bg1"/>
              </a:solidFill>
              <a:latin typeface="SimHei" charset="0"/>
              <a:ea typeface="SimHei" charset="0"/>
              <a:cs typeface="SimHei" charset="0"/>
            </a:endParaRPr>
          </a:p>
          <a:p>
            <a:pPr>
              <a:lnSpc>
                <a:spcPct val="150000"/>
              </a:lnSpc>
            </a:pPr>
            <a:r>
              <a:rPr kumimoji="1" lang="zh-CN" altLang="en-US" b="1" dirty="0" smtClean="0">
                <a:solidFill>
                  <a:schemeClr val="bg1"/>
                </a:solidFill>
                <a:latin typeface="SimHei" charset="0"/>
                <a:ea typeface="SimHei" charset="0"/>
                <a:cs typeface="SimHei" charset="0"/>
              </a:rPr>
              <a:t>指导老师：王勇</a:t>
            </a:r>
            <a:endParaRPr kumimoji="1" lang="zh-CN" altLang="en-US" b="1" dirty="0">
              <a:solidFill>
                <a:schemeClr val="bg1"/>
              </a:solidFill>
              <a:latin typeface="SimHei" charset="0"/>
              <a:ea typeface="SimHei" charset="0"/>
              <a:cs typeface="SimHei" charset="0"/>
            </a:endParaRPr>
          </a:p>
        </p:txBody>
      </p:sp>
      <p:sp>
        <p:nvSpPr>
          <p:cNvPr id="116" name="文本框 115"/>
          <p:cNvSpPr txBox="1"/>
          <p:nvPr/>
        </p:nvSpPr>
        <p:spPr>
          <a:xfrm>
            <a:off x="2140197" y="1500811"/>
            <a:ext cx="7310676" cy="2092881"/>
          </a:xfrm>
          <a:prstGeom prst="rect">
            <a:avLst/>
          </a:prstGeom>
          <a:noFill/>
          <a:ln>
            <a:noFill/>
          </a:ln>
        </p:spPr>
        <p:txBody>
          <a:bodyPr wrap="square" rtlCol="0">
            <a:spAutoFit/>
          </a:bodyPr>
          <a:lstStyle/>
          <a:p>
            <a:pPr algn="ctr">
              <a:lnSpc>
                <a:spcPts val="7820"/>
              </a:lnSpc>
            </a:pPr>
            <a:r>
              <a:rPr kumimoji="1" lang="zh-CN" altLang="en-US" sz="5200" b="1" dirty="0" smtClean="0">
                <a:solidFill>
                  <a:schemeClr val="bg1"/>
                </a:solidFill>
                <a:latin typeface="SimHei" charset="0"/>
                <a:ea typeface="SimHei" charset="0"/>
                <a:cs typeface="SimHei" charset="0"/>
              </a:rPr>
              <a:t>网络信息抓取以及处理系统设计与实现</a:t>
            </a:r>
            <a:endParaRPr kumimoji="1" lang="zh-CN" altLang="en-US" sz="6600" b="1" dirty="0">
              <a:solidFill>
                <a:schemeClr val="bg1"/>
              </a:solidFill>
              <a:latin typeface="SimHei" charset="0"/>
              <a:ea typeface="SimHei" charset="0"/>
              <a:cs typeface="SimHei" charset="0"/>
            </a:endParaRPr>
          </a:p>
        </p:txBody>
      </p:sp>
    </p:spTree>
    <p:extLst>
      <p:ext uri="{BB962C8B-B14F-4D97-AF65-F5344CB8AC3E}">
        <p14:creationId xmlns:p14="http://schemas.microsoft.com/office/powerpoint/2010/main" val="20691106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solidFill>
                  <a:schemeClr val="bg2">
                    <a:lumMod val="25000"/>
                  </a:schemeClr>
                </a:solidFill>
                <a:latin typeface="SimHei" charset="0"/>
                <a:ea typeface="SimHei" charset="0"/>
                <a:cs typeface="SimHei" charset="0"/>
              </a:rPr>
              <a:t>PART</a:t>
            </a:r>
            <a:r>
              <a:rPr kumimoji="1" lang="zh-CN" altLang="en-US" dirty="0" smtClean="0">
                <a:solidFill>
                  <a:schemeClr val="bg2">
                    <a:lumMod val="25000"/>
                  </a:schemeClr>
                </a:solidFill>
                <a:latin typeface="SimHei" charset="0"/>
                <a:ea typeface="SimHei" charset="0"/>
                <a:cs typeface="SimHei" charset="0"/>
              </a:rPr>
              <a:t> </a:t>
            </a:r>
            <a:r>
              <a:rPr kumimoji="1" lang="en-US" altLang="zh-CN" dirty="0">
                <a:solidFill>
                  <a:schemeClr val="bg2">
                    <a:lumMod val="25000"/>
                  </a:schemeClr>
                </a:solidFill>
                <a:latin typeface="SimHei" charset="0"/>
                <a:ea typeface="SimHei" charset="0"/>
                <a:cs typeface="SimHei" charset="0"/>
              </a:rPr>
              <a:t>4</a:t>
            </a:r>
            <a:r>
              <a:rPr kumimoji="1" lang="zh-CN" altLang="en-US" dirty="0" smtClean="0">
                <a:solidFill>
                  <a:schemeClr val="bg2">
                    <a:lumMod val="25000"/>
                  </a:schemeClr>
                </a:solidFill>
                <a:latin typeface="SimHei" charset="0"/>
                <a:ea typeface="SimHei" charset="0"/>
                <a:cs typeface="SimHei" charset="0"/>
              </a:rPr>
              <a:t> 工作回顾</a:t>
            </a:r>
            <a:endParaRPr kumimoji="1" lang="zh-CN" altLang="en-US" dirty="0">
              <a:solidFill>
                <a:schemeClr val="bg2">
                  <a:lumMod val="25000"/>
                </a:schemeClr>
              </a:solidFill>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311676" y="1962149"/>
            <a:ext cx="1427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76251" y="1916431"/>
            <a:ext cx="12021938" cy="45719"/>
          </a:xfrm>
          <a:prstGeom prst="rect">
            <a:avLst/>
          </a:prstGeom>
          <a:noFill/>
          <a:ln w="9525">
            <a:noFill/>
            <a:miter lim="800000"/>
            <a:headEnd/>
            <a:tailEnd/>
          </a:ln>
          <a:effectLst>
            <a:glow>
              <a:schemeClr val="accent1">
                <a:alpha val="40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1311676" y="1292571"/>
            <a:ext cx="17079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386874" y="-162153"/>
            <a:ext cx="205144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2"/>
          <a:stretch>
            <a:fillRect/>
          </a:stretch>
        </p:blipFill>
        <p:spPr>
          <a:xfrm>
            <a:off x="0" y="6050756"/>
            <a:ext cx="12192000" cy="648909"/>
          </a:xfrm>
          <a:prstGeom prst="rect">
            <a:avLst/>
          </a:prstGeom>
        </p:spPr>
      </p:pic>
      <p:grpSp>
        <p:nvGrpSpPr>
          <p:cNvPr id="15" name="组 14"/>
          <p:cNvGrpSpPr/>
          <p:nvPr/>
        </p:nvGrpSpPr>
        <p:grpSpPr>
          <a:xfrm>
            <a:off x="76200" y="3638850"/>
            <a:ext cx="12103100" cy="2400300"/>
            <a:chOff x="0" y="3619800"/>
            <a:chExt cx="12103100" cy="2400300"/>
          </a:xfrm>
        </p:grpSpPr>
        <p:pic>
          <p:nvPicPr>
            <p:cNvPr id="11" name="图片 10"/>
            <p:cNvPicPr>
              <a:picLocks noChangeAspect="1"/>
            </p:cNvPicPr>
            <p:nvPr/>
          </p:nvPicPr>
          <p:blipFill>
            <a:blip r:embed="rId3"/>
            <a:stretch>
              <a:fillRect/>
            </a:stretch>
          </p:blipFill>
          <p:spPr>
            <a:xfrm>
              <a:off x="0" y="3645200"/>
              <a:ext cx="6032500" cy="2374900"/>
            </a:xfrm>
            <a:prstGeom prst="rect">
              <a:avLst/>
            </a:prstGeom>
          </p:spPr>
        </p:pic>
        <p:pic>
          <p:nvPicPr>
            <p:cNvPr id="6" name="图片 5"/>
            <p:cNvPicPr>
              <a:picLocks noChangeAspect="1"/>
            </p:cNvPicPr>
            <p:nvPr/>
          </p:nvPicPr>
          <p:blipFill>
            <a:blip r:embed="rId4"/>
            <a:stretch>
              <a:fillRect/>
            </a:stretch>
          </p:blipFill>
          <p:spPr>
            <a:xfrm>
              <a:off x="6032500" y="3619800"/>
              <a:ext cx="6070600" cy="2400300"/>
            </a:xfrm>
            <a:prstGeom prst="rect">
              <a:avLst/>
            </a:prstGeom>
          </p:spPr>
        </p:pic>
      </p:grpSp>
      <p:pic>
        <p:nvPicPr>
          <p:cNvPr id="17" name="图片 16"/>
          <p:cNvPicPr>
            <a:picLocks noChangeAspect="1"/>
          </p:cNvPicPr>
          <p:nvPr/>
        </p:nvPicPr>
        <p:blipFill>
          <a:blip r:embed="rId5"/>
          <a:stretch>
            <a:fillRect/>
          </a:stretch>
        </p:blipFill>
        <p:spPr>
          <a:xfrm>
            <a:off x="-12700" y="1389223"/>
            <a:ext cx="12192000" cy="2063455"/>
          </a:xfrm>
          <a:prstGeom prst="rect">
            <a:avLst/>
          </a:prstGeom>
        </p:spPr>
      </p:pic>
    </p:spTree>
    <p:extLst>
      <p:ext uri="{BB962C8B-B14F-4D97-AF65-F5344CB8AC3E}">
        <p14:creationId xmlns:p14="http://schemas.microsoft.com/office/powerpoint/2010/main" val="142129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3067050" y="1752600"/>
            <a:ext cx="6512488" cy="830997"/>
          </a:xfrm>
          <a:prstGeom prst="rect">
            <a:avLst/>
          </a:prstGeom>
          <a:noFill/>
        </p:spPr>
        <p:txBody>
          <a:bodyPr wrap="none" rtlCol="0">
            <a:spAutoFit/>
          </a:bodyPr>
          <a:lstStyle/>
          <a:p>
            <a:r>
              <a:rPr kumimoji="1" lang="en-US" altLang="zh-CN" sz="4800" b="1" dirty="0" smtClean="0">
                <a:solidFill>
                  <a:schemeClr val="bg1">
                    <a:lumMod val="50000"/>
                  </a:schemeClr>
                </a:solidFill>
                <a:latin typeface="Microsoft YaHei" charset="0"/>
                <a:ea typeface="Microsoft YaHei" charset="0"/>
                <a:cs typeface="Microsoft YaHei" charset="0"/>
              </a:rPr>
              <a:t>Thanks </a:t>
            </a:r>
            <a:r>
              <a:rPr kumimoji="1" lang="en-US" altLang="zh-CN" sz="4800" b="1" dirty="0">
                <a:solidFill>
                  <a:schemeClr val="bg1">
                    <a:lumMod val="50000"/>
                  </a:schemeClr>
                </a:solidFill>
                <a:latin typeface="Microsoft YaHei" charset="0"/>
                <a:ea typeface="Microsoft YaHei" charset="0"/>
                <a:cs typeface="Microsoft YaHei" charset="0"/>
              </a:rPr>
              <a:t>for watching</a:t>
            </a:r>
            <a:endParaRPr kumimoji="1" lang="zh-CN" altLang="en-US" sz="4800" b="1" dirty="0">
              <a:solidFill>
                <a:schemeClr val="bg1">
                  <a:lumMod val="50000"/>
                </a:schemeClr>
              </a:solidFill>
              <a:latin typeface="Microsoft YaHei" charset="0"/>
              <a:ea typeface="Microsoft YaHei" charset="0"/>
              <a:cs typeface="Microsoft YaHei"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069" y="2716947"/>
            <a:ext cx="3346450" cy="3346450"/>
          </a:xfrm>
          <a:prstGeom prst="rect">
            <a:avLst/>
          </a:prstGeom>
        </p:spPr>
      </p:pic>
    </p:spTree>
    <p:extLst>
      <p:ext uri="{BB962C8B-B14F-4D97-AF65-F5344CB8AC3E}">
        <p14:creationId xmlns:p14="http://schemas.microsoft.com/office/powerpoint/2010/main" val="126199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zh-CN" altLang="en-US" sz="6000" b="1" dirty="0" smtClean="0">
                  <a:solidFill>
                    <a:schemeClr val="bg1"/>
                  </a:solidFill>
                  <a:latin typeface="SimHei" charset="0"/>
                  <a:ea typeface="SimHei" charset="0"/>
                  <a:cs typeface="SimHei" charset="0"/>
                </a:rPr>
                <a:t>概要</a:t>
              </a:r>
              <a:endParaRPr kumimoji="1" lang="zh-CN" altLang="en-US" sz="6000" b="1" dirty="0">
                <a:solidFill>
                  <a:schemeClr val="bg1"/>
                </a:solidFill>
                <a:latin typeface="SimHei" charset="0"/>
                <a:ea typeface="SimHei" charset="0"/>
                <a:cs typeface="SimHei" charset="0"/>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5171455" y="2632304"/>
            <a:ext cx="2428016" cy="584775"/>
          </a:xfrm>
          <a:prstGeom prst="rect">
            <a:avLst/>
          </a:prstGeom>
          <a:noFill/>
          <a:ln>
            <a:noFill/>
          </a:ln>
        </p:spPr>
        <p:txBody>
          <a:bodyPr wrap="square" rtlCol="0">
            <a:spAutoFit/>
          </a:bodyPr>
          <a:lstStyle/>
          <a:p>
            <a:r>
              <a:rPr kumimoji="1" lang="zh-CN" altLang="en-US" sz="3200" b="1" dirty="0" smtClean="0">
                <a:solidFill>
                  <a:schemeClr val="bg1"/>
                </a:solidFill>
                <a:latin typeface="Microsoft YaHei" charset="0"/>
                <a:ea typeface="Microsoft YaHei" charset="0"/>
                <a:cs typeface="Microsoft YaHei" charset="0"/>
              </a:rPr>
              <a:t>项目简介</a:t>
            </a:r>
            <a:endParaRPr kumimoji="1" lang="zh-CN" altLang="en-US" sz="3200" b="1" dirty="0">
              <a:solidFill>
                <a:schemeClr val="bg1"/>
              </a:solidFill>
              <a:latin typeface="Microsoft YaHei" charset="0"/>
              <a:ea typeface="Microsoft YaHei" charset="0"/>
              <a:cs typeface="Microsoft YaHei" charset="0"/>
            </a:endParaRPr>
          </a:p>
        </p:txBody>
      </p:sp>
      <p:sp>
        <p:nvSpPr>
          <p:cNvPr id="21" name="文本框 20"/>
          <p:cNvSpPr txBox="1"/>
          <p:nvPr/>
        </p:nvSpPr>
        <p:spPr>
          <a:xfrm>
            <a:off x="5171455" y="3440836"/>
            <a:ext cx="2428016" cy="584775"/>
          </a:xfrm>
          <a:prstGeom prst="rect">
            <a:avLst/>
          </a:prstGeom>
          <a:noFill/>
          <a:ln>
            <a:noFill/>
          </a:ln>
        </p:spPr>
        <p:txBody>
          <a:bodyPr wrap="square" rtlCol="0">
            <a:spAutoFit/>
          </a:bodyPr>
          <a:lstStyle/>
          <a:p>
            <a:r>
              <a:rPr kumimoji="1" lang="zh-CN" altLang="en-US" sz="3200" b="1" dirty="0" smtClean="0">
                <a:solidFill>
                  <a:schemeClr val="bg1"/>
                </a:solidFill>
                <a:latin typeface="Microsoft YaHei" charset="0"/>
                <a:ea typeface="Microsoft YaHei" charset="0"/>
                <a:cs typeface="Microsoft YaHei" charset="0"/>
              </a:rPr>
              <a:t>技术架构</a:t>
            </a:r>
            <a:endParaRPr kumimoji="1" lang="zh-CN" altLang="en-US" sz="3200" b="1" dirty="0">
              <a:solidFill>
                <a:schemeClr val="bg1"/>
              </a:solidFill>
              <a:latin typeface="Microsoft YaHei" charset="0"/>
              <a:ea typeface="Microsoft YaHei" charset="0"/>
              <a:cs typeface="Microsoft YaHei" charset="0"/>
            </a:endParaRPr>
          </a:p>
        </p:txBody>
      </p:sp>
      <p:sp>
        <p:nvSpPr>
          <p:cNvPr id="22" name="文本框 21"/>
          <p:cNvSpPr txBox="1"/>
          <p:nvPr/>
        </p:nvSpPr>
        <p:spPr>
          <a:xfrm>
            <a:off x="5171455" y="4249368"/>
            <a:ext cx="2428016" cy="584775"/>
          </a:xfrm>
          <a:prstGeom prst="rect">
            <a:avLst/>
          </a:prstGeom>
          <a:noFill/>
          <a:ln>
            <a:noFill/>
          </a:ln>
        </p:spPr>
        <p:txBody>
          <a:bodyPr wrap="square" rtlCol="0">
            <a:spAutoFit/>
          </a:bodyPr>
          <a:lstStyle/>
          <a:p>
            <a:r>
              <a:rPr kumimoji="1" lang="zh-CN" altLang="en-US" sz="3200" b="1" dirty="0" smtClean="0">
                <a:solidFill>
                  <a:schemeClr val="bg1"/>
                </a:solidFill>
                <a:latin typeface="Microsoft YaHei" charset="0"/>
                <a:ea typeface="Microsoft YaHei" charset="0"/>
                <a:cs typeface="Microsoft YaHei" charset="0"/>
              </a:rPr>
              <a:t>系统实现</a:t>
            </a:r>
            <a:endParaRPr kumimoji="1" lang="zh-CN" altLang="en-US" sz="3200" b="1" dirty="0">
              <a:solidFill>
                <a:schemeClr val="bg1"/>
              </a:solidFill>
              <a:latin typeface="Microsoft YaHei" charset="0"/>
              <a:ea typeface="Microsoft YaHei" charset="0"/>
              <a:cs typeface="Microsoft YaHei" charset="0"/>
            </a:endParaRPr>
          </a:p>
        </p:txBody>
      </p:sp>
      <p:sp>
        <p:nvSpPr>
          <p:cNvPr id="23" name="文本框 22"/>
          <p:cNvSpPr txBox="1"/>
          <p:nvPr/>
        </p:nvSpPr>
        <p:spPr>
          <a:xfrm>
            <a:off x="5171455" y="5057899"/>
            <a:ext cx="2428016" cy="584775"/>
          </a:xfrm>
          <a:prstGeom prst="rect">
            <a:avLst/>
          </a:prstGeom>
          <a:noFill/>
          <a:ln>
            <a:noFill/>
          </a:ln>
        </p:spPr>
        <p:txBody>
          <a:bodyPr wrap="square" rtlCol="0">
            <a:spAutoFit/>
          </a:bodyPr>
          <a:lstStyle/>
          <a:p>
            <a:r>
              <a:rPr kumimoji="1" lang="zh-CN" altLang="en-US" sz="3200" b="1" dirty="0" smtClean="0">
                <a:solidFill>
                  <a:schemeClr val="bg1"/>
                </a:solidFill>
                <a:latin typeface="Microsoft YaHei" charset="0"/>
                <a:ea typeface="Microsoft YaHei" charset="0"/>
                <a:cs typeface="Microsoft YaHei" charset="0"/>
              </a:rPr>
              <a:t>工作回顾</a:t>
            </a:r>
            <a:endParaRPr kumimoji="1" lang="zh-CN" altLang="en-US" sz="3200" b="1" dirty="0">
              <a:solidFill>
                <a:schemeClr val="bg1"/>
              </a:solidFill>
              <a:latin typeface="Microsoft YaHei" charset="0"/>
              <a:ea typeface="Microsoft YaHei" charset="0"/>
              <a:cs typeface="Microsoft YaHei" charset="0"/>
            </a:endParaRP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solidFill>
                  <a:schemeClr val="bg1"/>
                </a:solidFill>
              </a:rPr>
              <a:t>1</a:t>
            </a:r>
            <a:endParaRPr kumimoji="1" lang="zh-CN" altLang="en-US" sz="2800" b="1" dirty="0">
              <a:solidFill>
                <a:schemeClr val="bg1"/>
              </a:solidFill>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chemeClr val="bg1"/>
                </a:solidFill>
              </a:rPr>
              <a:t>2</a:t>
            </a:r>
            <a:endParaRPr kumimoji="1" lang="zh-CN" altLang="en-US" sz="2800" b="1" dirty="0">
              <a:solidFill>
                <a:schemeClr val="bg1"/>
              </a:solidFill>
            </a:endParaRPr>
          </a:p>
        </p:txBody>
      </p:sp>
      <p:sp>
        <p:nvSpPr>
          <p:cNvPr id="26" name="椭圆 25"/>
          <p:cNvSpPr/>
          <p:nvPr/>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chemeClr val="bg1"/>
                </a:solidFill>
              </a:rPr>
              <a:t>3</a:t>
            </a:r>
            <a:endParaRPr kumimoji="1" lang="zh-CN" altLang="en-US" sz="2800" b="1" dirty="0">
              <a:solidFill>
                <a:schemeClr val="bg1"/>
              </a:solidFill>
            </a:endParaRPr>
          </a:p>
        </p:txBody>
      </p:sp>
      <p:sp>
        <p:nvSpPr>
          <p:cNvPr id="27" name="椭圆 26"/>
          <p:cNvSpPr/>
          <p:nvPr/>
        </p:nvSpPr>
        <p:spPr>
          <a:xfrm>
            <a:off x="4285386" y="5062982"/>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solidFill>
                  <a:schemeClr val="bg1"/>
                </a:solidFill>
              </a:rPr>
              <a:t>4</a:t>
            </a:r>
            <a:endParaRPr kumimoji="1" lang="zh-CN" altLang="en-US" sz="2800" b="1" dirty="0">
              <a:solidFill>
                <a:schemeClr val="bg1"/>
              </a:solidFill>
            </a:endParaRPr>
          </a:p>
        </p:txBody>
      </p:sp>
    </p:spTree>
    <p:extLst>
      <p:ext uri="{BB962C8B-B14F-4D97-AF65-F5344CB8AC3E}">
        <p14:creationId xmlns:p14="http://schemas.microsoft.com/office/powerpoint/2010/main" val="1633938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2773382" cy="529569"/>
          </a:xfrm>
        </p:spPr>
        <p:txBody>
          <a:bodyPr/>
          <a:lstStyle/>
          <a:p>
            <a:r>
              <a:rPr kumimoji="1" lang="en-US" altLang="zh-CN" dirty="0" smtClean="0"/>
              <a:t>PART</a:t>
            </a:r>
            <a:r>
              <a:rPr kumimoji="1" lang="zh-CN" altLang="en-US" dirty="0" smtClean="0"/>
              <a:t> </a:t>
            </a:r>
            <a:r>
              <a:rPr kumimoji="1" lang="en-US" altLang="zh-CN" dirty="0"/>
              <a:t>1</a:t>
            </a:r>
            <a:r>
              <a:rPr kumimoji="1" lang="zh-CN" altLang="en-US" dirty="0" smtClean="0"/>
              <a:t> </a:t>
            </a:r>
            <a:r>
              <a:rPr kumimoji="1" lang="zh-CN" altLang="en-US" dirty="0" smtClean="0">
                <a:latin typeface="SimHei" charset="0"/>
                <a:ea typeface="SimHei" charset="0"/>
                <a:cs typeface="SimHei" charset="0"/>
              </a:rPr>
              <a:t>项目简介</a:t>
            </a:r>
            <a:endParaRPr kumimoji="1" lang="zh-CN" altLang="en-US" dirty="0">
              <a:latin typeface="SimHei" charset="0"/>
              <a:ea typeface="SimHei" charset="0"/>
              <a:cs typeface="SimHei" charset="0"/>
            </a:endParaRPr>
          </a:p>
        </p:txBody>
      </p:sp>
      <p:sp>
        <p:nvSpPr>
          <p:cNvPr id="14" name="矩形 13"/>
          <p:cNvSpPr/>
          <p:nvPr/>
        </p:nvSpPr>
        <p:spPr>
          <a:xfrm>
            <a:off x="2996705" y="2759206"/>
            <a:ext cx="6661645" cy="732508"/>
          </a:xfrm>
          <a:prstGeom prst="rect">
            <a:avLst/>
          </a:prstGeom>
        </p:spPr>
        <p:txBody>
          <a:bodyPr wrap="square">
            <a:spAutoFit/>
          </a:bodyPr>
          <a:lstStyle/>
          <a:p>
            <a:pPr lvl="0">
              <a:lnSpc>
                <a:spcPct val="130000"/>
              </a:lnSpc>
            </a:pPr>
            <a:r>
              <a:rPr lang="zh-CN" altLang="en-US" sz="3200" b="1" dirty="0" smtClean="0">
                <a:solidFill>
                  <a:schemeClr val="bg1"/>
                </a:solidFill>
                <a:latin typeface="Microsoft YaHei" charset="0"/>
                <a:ea typeface="Microsoft YaHei" charset="0"/>
                <a:cs typeface="Microsoft YaHei" charset="0"/>
              </a:rPr>
              <a:t>大数据时代背景下更好的理解数据</a:t>
            </a:r>
          </a:p>
        </p:txBody>
      </p:sp>
      <p:sp>
        <p:nvSpPr>
          <p:cNvPr id="4" name="文本框 3"/>
          <p:cNvSpPr txBox="1"/>
          <p:nvPr/>
        </p:nvSpPr>
        <p:spPr>
          <a:xfrm>
            <a:off x="2665303" y="3651201"/>
            <a:ext cx="7622600" cy="2505301"/>
          </a:xfrm>
          <a:prstGeom prst="rect">
            <a:avLst/>
          </a:prstGeom>
          <a:noFill/>
        </p:spPr>
        <p:txBody>
          <a:bodyPr wrap="none" rtlCol="0">
            <a:spAutoFit/>
          </a:bodyPr>
          <a:lstStyle/>
          <a:p>
            <a:pPr marL="457200" lvl="0" indent="-457200">
              <a:lnSpc>
                <a:spcPct val="130000"/>
              </a:lnSpc>
              <a:buFont typeface="Wingdings" charset="2"/>
              <a:buChar char="Ø"/>
            </a:pPr>
            <a:r>
              <a:rPr lang="zh-CN" altLang="en-US" sz="3200" b="1" dirty="0" smtClean="0">
                <a:solidFill>
                  <a:schemeClr val="bg1"/>
                </a:solidFill>
                <a:latin typeface="SimHei" charset="0"/>
                <a:ea typeface="SimHei" charset="0"/>
                <a:cs typeface="SimHei" charset="0"/>
              </a:rPr>
              <a:t>高效的网络爬虫是获取数据的基本工具</a:t>
            </a:r>
          </a:p>
          <a:p>
            <a:pPr marL="457200" lvl="0" indent="-457200">
              <a:lnSpc>
                <a:spcPct val="130000"/>
              </a:lnSpc>
              <a:buFont typeface="Wingdings" charset="2"/>
              <a:buChar char="Ø"/>
            </a:pPr>
            <a:r>
              <a:rPr lang="zh-CN" altLang="en-US" sz="3200" b="1" dirty="0" smtClean="0">
                <a:solidFill>
                  <a:schemeClr val="bg1"/>
                </a:solidFill>
                <a:latin typeface="SimHei" charset="0"/>
                <a:ea typeface="SimHei" charset="0"/>
                <a:cs typeface="SimHei" charset="0"/>
              </a:rPr>
              <a:t>数据处理与分析提取关键信息</a:t>
            </a:r>
            <a:endParaRPr lang="zh-CN" altLang="en-US" sz="3200" b="1" dirty="0">
              <a:solidFill>
                <a:schemeClr val="bg1"/>
              </a:solidFill>
              <a:latin typeface="SimHei" charset="0"/>
              <a:ea typeface="SimHei" charset="0"/>
              <a:cs typeface="SimHei" charset="0"/>
            </a:endParaRPr>
          </a:p>
          <a:p>
            <a:pPr marL="457200" lvl="0" indent="-457200">
              <a:lnSpc>
                <a:spcPct val="130000"/>
              </a:lnSpc>
              <a:buFont typeface="Wingdings" charset="2"/>
              <a:buChar char="Ø"/>
            </a:pPr>
            <a:r>
              <a:rPr lang="zh-CN" altLang="en-US" sz="3200" b="1" dirty="0" smtClean="0">
                <a:solidFill>
                  <a:schemeClr val="bg1"/>
                </a:solidFill>
                <a:latin typeface="SimHei" charset="0"/>
                <a:ea typeface="SimHei" charset="0"/>
                <a:cs typeface="SimHei" charset="0"/>
              </a:rPr>
              <a:t>对所学习的编程知识进行综合性实践</a:t>
            </a:r>
            <a:endParaRPr lang="en-US" altLang="zh-CN" sz="3200" b="1" dirty="0">
              <a:solidFill>
                <a:schemeClr val="bg1"/>
              </a:solidFill>
              <a:latin typeface="SimHei" charset="0"/>
              <a:ea typeface="SimHei" charset="0"/>
              <a:cs typeface="SimHei" charset="0"/>
            </a:endParaRPr>
          </a:p>
          <a:p>
            <a:endParaRPr kumimoji="1" lang="zh-CN" altLang="en-US" sz="3200" b="1" dirty="0">
              <a:latin typeface="SimHei" charset="0"/>
              <a:ea typeface="SimHei" charset="0"/>
              <a:cs typeface="SimHei" charset="0"/>
            </a:endParaRPr>
          </a:p>
        </p:txBody>
      </p:sp>
      <p:sp>
        <p:nvSpPr>
          <p:cNvPr id="3" name="文本框 2"/>
          <p:cNvSpPr txBox="1"/>
          <p:nvPr/>
        </p:nvSpPr>
        <p:spPr>
          <a:xfrm>
            <a:off x="4686300" y="1390651"/>
            <a:ext cx="2686050" cy="1200329"/>
          </a:xfrm>
          <a:prstGeom prst="rect">
            <a:avLst/>
          </a:prstGeom>
          <a:noFill/>
        </p:spPr>
        <p:txBody>
          <a:bodyPr wrap="square" rtlCol="0">
            <a:spAutoFit/>
          </a:bodyPr>
          <a:lstStyle/>
          <a:p>
            <a:r>
              <a:rPr kumimoji="1" lang="zh-CN" altLang="en-US" sz="3600" b="1" dirty="0">
                <a:solidFill>
                  <a:schemeClr val="bg1"/>
                </a:solidFill>
                <a:latin typeface="SimHei" charset="0"/>
                <a:ea typeface="SimHei" charset="0"/>
                <a:cs typeface="SimHei" charset="0"/>
              </a:rPr>
              <a:t>目的与意义</a:t>
            </a:r>
          </a:p>
          <a:p>
            <a:endParaRPr kumimoji="1" lang="zh-CN" altLang="en-US" sz="3600" b="1" dirty="0">
              <a:solidFill>
                <a:schemeClr val="bg1"/>
              </a:solidFill>
            </a:endParaRPr>
          </a:p>
        </p:txBody>
      </p:sp>
    </p:spTree>
    <p:extLst>
      <p:ext uri="{BB962C8B-B14F-4D97-AF65-F5344CB8AC3E}">
        <p14:creationId xmlns:p14="http://schemas.microsoft.com/office/powerpoint/2010/main" val="51457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2773382" cy="529569"/>
          </a:xfrm>
        </p:spPr>
        <p:txBody>
          <a:bodyPr/>
          <a:lstStyle/>
          <a:p>
            <a:r>
              <a:rPr kumimoji="1" lang="en-US" altLang="zh-CN" dirty="0" smtClean="0"/>
              <a:t>PART</a:t>
            </a:r>
            <a:r>
              <a:rPr kumimoji="1" lang="zh-CN" altLang="en-US" dirty="0" smtClean="0"/>
              <a:t> </a:t>
            </a:r>
            <a:r>
              <a:rPr kumimoji="1" lang="en-US" altLang="zh-CN" dirty="0"/>
              <a:t>1</a:t>
            </a:r>
            <a:r>
              <a:rPr kumimoji="1" lang="zh-CN" altLang="en-US" dirty="0" smtClean="0"/>
              <a:t> </a:t>
            </a:r>
            <a:r>
              <a:rPr kumimoji="1" lang="zh-CN" altLang="en-US" dirty="0" smtClean="0">
                <a:latin typeface="SimHei" charset="0"/>
                <a:ea typeface="SimHei" charset="0"/>
                <a:cs typeface="SimHei" charset="0"/>
              </a:rPr>
              <a:t>项目简介</a:t>
            </a:r>
            <a:endParaRPr kumimoji="1" lang="zh-CN" altLang="en-US" dirty="0">
              <a:latin typeface="SimHei" charset="0"/>
              <a:ea typeface="SimHei" charset="0"/>
              <a:cs typeface="SimHei" charset="0"/>
            </a:endParaRPr>
          </a:p>
        </p:txBody>
      </p:sp>
      <p:sp>
        <p:nvSpPr>
          <p:cNvPr id="14" name="矩形 13"/>
          <p:cNvSpPr/>
          <p:nvPr/>
        </p:nvSpPr>
        <p:spPr>
          <a:xfrm>
            <a:off x="2958605" y="1540006"/>
            <a:ext cx="6661645" cy="2012859"/>
          </a:xfrm>
          <a:prstGeom prst="rect">
            <a:avLst/>
          </a:prstGeom>
        </p:spPr>
        <p:txBody>
          <a:bodyPr wrap="square">
            <a:spAutoFit/>
          </a:bodyPr>
          <a:lstStyle/>
          <a:p>
            <a:pPr lvl="0">
              <a:lnSpc>
                <a:spcPct val="130000"/>
              </a:lnSpc>
            </a:pPr>
            <a:r>
              <a:rPr lang="zh-CN" altLang="en-US" sz="3200" b="1" dirty="0" smtClean="0">
                <a:solidFill>
                  <a:schemeClr val="bg1"/>
                </a:solidFill>
                <a:latin typeface="Microsoft YaHei" charset="0"/>
                <a:ea typeface="Microsoft YaHei" charset="0"/>
                <a:cs typeface="Microsoft YaHei" charset="0"/>
              </a:rPr>
              <a:t>通过网络爬虫抓取微博用户数据然后对其离线批量处理和数据可视化系统</a:t>
            </a:r>
          </a:p>
        </p:txBody>
      </p:sp>
      <p:sp>
        <p:nvSpPr>
          <p:cNvPr id="4" name="文本框 3"/>
          <p:cNvSpPr txBox="1"/>
          <p:nvPr/>
        </p:nvSpPr>
        <p:spPr>
          <a:xfrm>
            <a:off x="4760803" y="3803559"/>
            <a:ext cx="3057247" cy="2505301"/>
          </a:xfrm>
          <a:prstGeom prst="rect">
            <a:avLst/>
          </a:prstGeom>
          <a:noFill/>
        </p:spPr>
        <p:txBody>
          <a:bodyPr wrap="none" rtlCol="0">
            <a:spAutoFit/>
          </a:bodyPr>
          <a:lstStyle/>
          <a:p>
            <a:pPr lvl="0">
              <a:lnSpc>
                <a:spcPct val="130000"/>
              </a:lnSpc>
            </a:pPr>
            <a:r>
              <a:rPr lang="en-US" altLang="zh-CN" sz="3200" b="1" dirty="0">
                <a:solidFill>
                  <a:schemeClr val="bg1"/>
                </a:solidFill>
                <a:latin typeface="SimHei" charset="0"/>
                <a:ea typeface="SimHei" charset="0"/>
                <a:cs typeface="SimHei" charset="0"/>
              </a:rPr>
              <a:t>1</a:t>
            </a:r>
            <a:r>
              <a:rPr lang="zh-CN" altLang="en-US" sz="3200" b="1" dirty="0">
                <a:solidFill>
                  <a:schemeClr val="bg1"/>
                </a:solidFill>
                <a:latin typeface="SimHei" charset="0"/>
                <a:ea typeface="SimHei" charset="0"/>
                <a:cs typeface="SimHei" charset="0"/>
              </a:rPr>
              <a:t> 爬取微博数据</a:t>
            </a:r>
          </a:p>
          <a:p>
            <a:pPr lvl="0">
              <a:lnSpc>
                <a:spcPct val="130000"/>
              </a:lnSpc>
            </a:pPr>
            <a:r>
              <a:rPr lang="en-US" altLang="zh-CN" sz="3200" b="1" dirty="0">
                <a:solidFill>
                  <a:schemeClr val="bg1"/>
                </a:solidFill>
                <a:latin typeface="SimHei" charset="0"/>
                <a:ea typeface="SimHei" charset="0"/>
                <a:cs typeface="SimHei" charset="0"/>
              </a:rPr>
              <a:t>2</a:t>
            </a:r>
            <a:r>
              <a:rPr lang="zh-CN" altLang="en-US" sz="3200" b="1" dirty="0">
                <a:solidFill>
                  <a:schemeClr val="bg1"/>
                </a:solidFill>
                <a:latin typeface="SimHei" charset="0"/>
                <a:ea typeface="SimHei" charset="0"/>
                <a:cs typeface="SimHei" charset="0"/>
              </a:rPr>
              <a:t> 数据处理</a:t>
            </a:r>
          </a:p>
          <a:p>
            <a:pPr lvl="0">
              <a:lnSpc>
                <a:spcPct val="130000"/>
              </a:lnSpc>
            </a:pPr>
            <a:r>
              <a:rPr lang="en-US" altLang="zh-CN" sz="3200" b="1" dirty="0">
                <a:solidFill>
                  <a:schemeClr val="bg1"/>
                </a:solidFill>
                <a:latin typeface="SimHei" charset="0"/>
                <a:ea typeface="SimHei" charset="0"/>
                <a:cs typeface="SimHei" charset="0"/>
              </a:rPr>
              <a:t>3</a:t>
            </a:r>
            <a:r>
              <a:rPr lang="zh-CN" altLang="en-US" sz="3200" b="1" dirty="0">
                <a:solidFill>
                  <a:schemeClr val="bg1"/>
                </a:solidFill>
                <a:latin typeface="SimHei" charset="0"/>
                <a:ea typeface="SimHei" charset="0"/>
                <a:cs typeface="SimHei" charset="0"/>
              </a:rPr>
              <a:t> 数据可视化</a:t>
            </a:r>
            <a:endParaRPr lang="en-US" altLang="zh-CN" sz="3200" b="1" dirty="0">
              <a:solidFill>
                <a:schemeClr val="bg1"/>
              </a:solidFill>
              <a:latin typeface="SimHei" charset="0"/>
              <a:ea typeface="SimHei" charset="0"/>
              <a:cs typeface="SimHei" charset="0"/>
            </a:endParaRPr>
          </a:p>
          <a:p>
            <a:endParaRPr kumimoji="1" lang="zh-CN" altLang="en-US" sz="3200" b="1" dirty="0">
              <a:latin typeface="SimHei" charset="0"/>
              <a:ea typeface="SimHei" charset="0"/>
              <a:cs typeface="SimHei" charset="0"/>
            </a:endParaRPr>
          </a:p>
        </p:txBody>
      </p:sp>
    </p:spTree>
    <p:extLst>
      <p:ext uri="{BB962C8B-B14F-4D97-AF65-F5344CB8AC3E}">
        <p14:creationId xmlns:p14="http://schemas.microsoft.com/office/powerpoint/2010/main" val="3500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a:t>2</a:t>
            </a:r>
            <a:r>
              <a:rPr kumimoji="1" lang="zh-CN" altLang="en-US" dirty="0" smtClean="0"/>
              <a:t> </a:t>
            </a:r>
            <a:r>
              <a:rPr kumimoji="1" lang="zh-CN" altLang="en-US" dirty="0" smtClean="0">
                <a:latin typeface="SimHei" charset="0"/>
                <a:ea typeface="SimHei" charset="0"/>
                <a:cs typeface="SimHei" charset="0"/>
              </a:rPr>
              <a:t>技术架构</a:t>
            </a:r>
            <a:endParaRPr kumimoji="1" lang="zh-CN" altLang="en-US" dirty="0">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8902661" y="1314450"/>
            <a:ext cx="2152650" cy="1077218"/>
          </a:xfrm>
          <a:prstGeom prst="rect">
            <a:avLst/>
          </a:prstGeom>
          <a:noFill/>
        </p:spPr>
        <p:txBody>
          <a:bodyPr wrap="square" rtlCol="0">
            <a:spAutoFit/>
          </a:bodyPr>
          <a:lstStyle/>
          <a:p>
            <a:r>
              <a:rPr kumimoji="1" lang="zh-CN" altLang="en-US" sz="3200" b="1" dirty="0" smtClean="0">
                <a:solidFill>
                  <a:schemeClr val="bg1"/>
                </a:solidFill>
                <a:latin typeface="SimHei" charset="0"/>
                <a:ea typeface="SimHei" charset="0"/>
                <a:cs typeface="SimHei" charset="0"/>
              </a:rPr>
              <a:t>爬虫抓取数据流程</a:t>
            </a:r>
            <a:endParaRPr kumimoji="1" lang="zh-CN" altLang="en-US" sz="3200" b="1" dirty="0">
              <a:solidFill>
                <a:schemeClr val="bg1"/>
              </a:solidFill>
              <a:latin typeface="SimHei" charset="0"/>
              <a:ea typeface="SimHei" charset="0"/>
              <a:cs typeface="SimHei" charset="0"/>
            </a:endParaRPr>
          </a:p>
        </p:txBody>
      </p:sp>
      <p:sp>
        <p:nvSpPr>
          <p:cNvPr id="11" name="Rectangle 8"/>
          <p:cNvSpPr>
            <a:spLocks noChangeArrowheads="1"/>
          </p:cNvSpPr>
          <p:nvPr/>
        </p:nvSpPr>
        <p:spPr bwMode="auto">
          <a:xfrm>
            <a:off x="1132254" y="1028699"/>
            <a:ext cx="170617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31" name="图片 9" descr="Http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853" y="1028699"/>
            <a:ext cx="8479507"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08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a:t>2</a:t>
            </a:r>
            <a:r>
              <a:rPr kumimoji="1" lang="zh-CN" altLang="en-US" dirty="0" smtClean="0"/>
              <a:t> </a:t>
            </a:r>
            <a:r>
              <a:rPr kumimoji="1" lang="zh-CN" altLang="en-US" dirty="0" smtClean="0">
                <a:latin typeface="SimHei" charset="0"/>
                <a:ea typeface="SimHei" charset="0"/>
                <a:cs typeface="SimHei" charset="0"/>
              </a:rPr>
              <a:t>技术架构</a:t>
            </a:r>
            <a:endParaRPr kumimoji="1" lang="zh-CN" altLang="en-US" dirty="0">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4131152" y="5454076"/>
            <a:ext cx="3538171" cy="584775"/>
          </a:xfrm>
          <a:prstGeom prst="rect">
            <a:avLst/>
          </a:prstGeom>
          <a:noFill/>
        </p:spPr>
        <p:txBody>
          <a:bodyPr wrap="square" rtlCol="0">
            <a:spAutoFit/>
          </a:bodyPr>
          <a:lstStyle/>
          <a:p>
            <a:r>
              <a:rPr kumimoji="1" lang="zh-CN" altLang="en-US" sz="3200" b="1" dirty="0" smtClean="0">
                <a:solidFill>
                  <a:schemeClr val="bg1"/>
                </a:solidFill>
                <a:latin typeface="SimHei" charset="0"/>
                <a:ea typeface="SimHei" charset="0"/>
                <a:cs typeface="SimHei" charset="0"/>
              </a:rPr>
              <a:t>解析</a:t>
            </a:r>
            <a:r>
              <a:rPr kumimoji="1" lang="zh-CN" altLang="en-US" sz="3200" b="1" smtClean="0">
                <a:solidFill>
                  <a:schemeClr val="bg1"/>
                </a:solidFill>
                <a:latin typeface="SimHei" charset="0"/>
                <a:ea typeface="SimHei" charset="0"/>
                <a:cs typeface="SimHei" charset="0"/>
              </a:rPr>
              <a:t>页面中的数据</a:t>
            </a:r>
            <a:endParaRPr kumimoji="1" lang="zh-CN" altLang="en-US" sz="3200" b="1" dirty="0">
              <a:solidFill>
                <a:schemeClr val="bg1"/>
              </a:solidFill>
              <a:latin typeface="SimHei" charset="0"/>
              <a:ea typeface="SimHei" charset="0"/>
              <a:cs typeface="SimHei" charset="0"/>
            </a:endParaRPr>
          </a:p>
        </p:txBody>
      </p:sp>
      <p:sp>
        <p:nvSpPr>
          <p:cNvPr id="4" name="Rectangle 4"/>
          <p:cNvSpPr>
            <a:spLocks noChangeArrowheads="1"/>
          </p:cNvSpPr>
          <p:nvPr/>
        </p:nvSpPr>
        <p:spPr bwMode="auto">
          <a:xfrm>
            <a:off x="1311676" y="1962149"/>
            <a:ext cx="1427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76251" y="1916431"/>
            <a:ext cx="12021938" cy="45719"/>
          </a:xfrm>
          <a:prstGeom prst="rect">
            <a:avLst/>
          </a:prstGeom>
          <a:noFill/>
          <a:ln w="9525">
            <a:noFill/>
            <a:miter lim="800000"/>
            <a:headEnd/>
            <a:tailEnd/>
          </a:ln>
          <a:effectLst>
            <a:glow>
              <a:schemeClr val="accent1">
                <a:alpha val="40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1311676" y="1292571"/>
            <a:ext cx="17079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2059" name="Picture 11" descr="内容解析模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676" y="1292572"/>
            <a:ext cx="9055507" cy="402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6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a:t>2</a:t>
            </a:r>
            <a:r>
              <a:rPr kumimoji="1" lang="zh-CN" altLang="en-US" dirty="0" smtClean="0"/>
              <a:t> </a:t>
            </a:r>
            <a:r>
              <a:rPr kumimoji="1" lang="zh-CN" altLang="en-US" dirty="0" smtClean="0">
                <a:latin typeface="SimHei" charset="0"/>
                <a:ea typeface="SimHei" charset="0"/>
                <a:cs typeface="SimHei" charset="0"/>
              </a:rPr>
              <a:t>技术架构</a:t>
            </a:r>
            <a:endParaRPr kumimoji="1" lang="zh-CN" altLang="en-US" dirty="0">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4312483" y="5724559"/>
            <a:ext cx="4349474" cy="584775"/>
          </a:xfrm>
          <a:prstGeom prst="rect">
            <a:avLst/>
          </a:prstGeom>
          <a:noFill/>
        </p:spPr>
        <p:txBody>
          <a:bodyPr wrap="square" rtlCol="0">
            <a:spAutoFit/>
          </a:bodyPr>
          <a:lstStyle/>
          <a:p>
            <a:r>
              <a:rPr kumimoji="1" lang="zh-CN" altLang="en-US" sz="3200" b="1" smtClean="0">
                <a:solidFill>
                  <a:schemeClr val="bg1"/>
                </a:solidFill>
                <a:latin typeface="SimHei" charset="0"/>
                <a:ea typeface="SimHei" charset="0"/>
                <a:cs typeface="SimHei" charset="0"/>
              </a:rPr>
              <a:t>数据可视化平台架构</a:t>
            </a:r>
            <a:endParaRPr kumimoji="1" lang="zh-CN" altLang="en-US" sz="3200" b="1" dirty="0">
              <a:solidFill>
                <a:schemeClr val="bg1"/>
              </a:solidFill>
              <a:latin typeface="SimHei" charset="0"/>
              <a:ea typeface="SimHei" charset="0"/>
              <a:cs typeface="SimHei" charset="0"/>
            </a:endParaRPr>
          </a:p>
        </p:txBody>
      </p:sp>
      <p:sp>
        <p:nvSpPr>
          <p:cNvPr id="4" name="Rectangle 4"/>
          <p:cNvSpPr>
            <a:spLocks noChangeArrowheads="1"/>
          </p:cNvSpPr>
          <p:nvPr/>
        </p:nvSpPr>
        <p:spPr bwMode="auto">
          <a:xfrm>
            <a:off x="1311676" y="1962149"/>
            <a:ext cx="1427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76251" y="1916431"/>
            <a:ext cx="12021938" cy="45719"/>
          </a:xfrm>
          <a:prstGeom prst="rect">
            <a:avLst/>
          </a:prstGeom>
          <a:noFill/>
          <a:ln w="9525">
            <a:noFill/>
            <a:miter lim="800000"/>
            <a:headEnd/>
            <a:tailEnd/>
          </a:ln>
          <a:effectLst>
            <a:glow>
              <a:schemeClr val="accent1">
                <a:alpha val="40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1311676" y="1292571"/>
            <a:ext cx="17079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386874" y="-162153"/>
            <a:ext cx="205144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4097" name="图片 14" descr="web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172" y="627246"/>
            <a:ext cx="8334099" cy="565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9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3</a:t>
            </a:r>
            <a:r>
              <a:rPr kumimoji="1" lang="zh-CN" altLang="en-US" dirty="0" smtClean="0"/>
              <a:t> </a:t>
            </a:r>
            <a:r>
              <a:rPr kumimoji="1" lang="zh-CN" altLang="en-US" dirty="0" smtClean="0">
                <a:latin typeface="SimHei" charset="0"/>
                <a:ea typeface="SimHei" charset="0"/>
                <a:cs typeface="SimHei" charset="0"/>
              </a:rPr>
              <a:t>系统实现</a:t>
            </a:r>
            <a:endParaRPr kumimoji="1" lang="zh-CN" altLang="en-US" dirty="0">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311676" y="1962149"/>
            <a:ext cx="1427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76251" y="1916431"/>
            <a:ext cx="12021938" cy="45719"/>
          </a:xfrm>
          <a:prstGeom prst="rect">
            <a:avLst/>
          </a:prstGeom>
          <a:noFill/>
          <a:ln w="9525">
            <a:noFill/>
            <a:miter lim="800000"/>
            <a:headEnd/>
            <a:tailEnd/>
          </a:ln>
          <a:effectLst>
            <a:glow>
              <a:schemeClr val="accent1">
                <a:alpha val="40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1311676" y="1292571"/>
            <a:ext cx="17079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386874" y="-162153"/>
            <a:ext cx="205144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文本框 11"/>
          <p:cNvSpPr txBox="1"/>
          <p:nvPr/>
        </p:nvSpPr>
        <p:spPr>
          <a:xfrm>
            <a:off x="3953459" y="5960588"/>
            <a:ext cx="4493538" cy="461665"/>
          </a:xfrm>
          <a:prstGeom prst="rect">
            <a:avLst/>
          </a:prstGeom>
          <a:noFill/>
        </p:spPr>
        <p:txBody>
          <a:bodyPr wrap="none" rtlCol="0">
            <a:spAutoFit/>
          </a:bodyPr>
          <a:lstStyle/>
          <a:p>
            <a:r>
              <a:rPr kumimoji="1" lang="zh-CN" altLang="en-US" sz="2400" b="1" smtClean="0">
                <a:solidFill>
                  <a:schemeClr val="bg1"/>
                </a:solidFill>
                <a:latin typeface="SimHei" charset="0"/>
                <a:ea typeface="SimHei" charset="0"/>
                <a:cs typeface="SimHei" charset="0"/>
              </a:rPr>
              <a:t>爬虫产生数据量</a:t>
            </a:r>
            <a:r>
              <a:rPr kumimoji="1" lang="zh-CN" altLang="en-US" sz="2400" b="1" dirty="0" smtClean="0">
                <a:solidFill>
                  <a:schemeClr val="bg1"/>
                </a:solidFill>
                <a:latin typeface="SimHei" charset="0"/>
                <a:ea typeface="SimHei" charset="0"/>
                <a:cs typeface="SimHei" charset="0"/>
              </a:rPr>
              <a:t>与数据处理结果</a:t>
            </a:r>
            <a:endParaRPr kumimoji="1" lang="zh-CN" altLang="en-US" sz="2400" b="1" dirty="0">
              <a:solidFill>
                <a:schemeClr val="bg1"/>
              </a:solidFill>
              <a:latin typeface="SimHei" charset="0"/>
              <a:ea typeface="SimHei" charset="0"/>
              <a:cs typeface="SimHei" charset="0"/>
            </a:endParaRPr>
          </a:p>
        </p:txBody>
      </p:sp>
      <p:pic>
        <p:nvPicPr>
          <p:cNvPr id="15" name="图片 14"/>
          <p:cNvPicPr>
            <a:picLocks noChangeAspect="1"/>
          </p:cNvPicPr>
          <p:nvPr/>
        </p:nvPicPr>
        <p:blipFill>
          <a:blip r:embed="rId2"/>
          <a:stretch>
            <a:fillRect/>
          </a:stretch>
        </p:blipFill>
        <p:spPr>
          <a:xfrm>
            <a:off x="937320" y="1405224"/>
            <a:ext cx="5511800" cy="1587500"/>
          </a:xfrm>
          <a:prstGeom prst="rect">
            <a:avLst/>
          </a:prstGeom>
        </p:spPr>
      </p:pic>
      <p:pic>
        <p:nvPicPr>
          <p:cNvPr id="6" name="图片 5"/>
          <p:cNvPicPr>
            <a:picLocks noChangeAspect="1"/>
          </p:cNvPicPr>
          <p:nvPr/>
        </p:nvPicPr>
        <p:blipFill>
          <a:blip r:embed="rId3"/>
          <a:stretch>
            <a:fillRect/>
          </a:stretch>
        </p:blipFill>
        <p:spPr>
          <a:xfrm>
            <a:off x="7251425" y="2098618"/>
            <a:ext cx="3987800" cy="2590800"/>
          </a:xfrm>
          <a:prstGeom prst="rect">
            <a:avLst/>
          </a:prstGeom>
        </p:spPr>
      </p:pic>
      <p:pic>
        <p:nvPicPr>
          <p:cNvPr id="8" name="图片 7"/>
          <p:cNvPicPr>
            <a:picLocks noChangeAspect="1"/>
          </p:cNvPicPr>
          <p:nvPr/>
        </p:nvPicPr>
        <p:blipFill>
          <a:blip r:embed="rId4"/>
          <a:stretch>
            <a:fillRect/>
          </a:stretch>
        </p:blipFill>
        <p:spPr>
          <a:xfrm>
            <a:off x="937320" y="3497981"/>
            <a:ext cx="5511800" cy="1957350"/>
          </a:xfrm>
          <a:prstGeom prst="rect">
            <a:avLst/>
          </a:prstGeom>
        </p:spPr>
      </p:pic>
    </p:spTree>
    <p:extLst>
      <p:ext uri="{BB962C8B-B14F-4D97-AF65-F5344CB8AC3E}">
        <p14:creationId xmlns:p14="http://schemas.microsoft.com/office/powerpoint/2010/main" val="150972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PART</a:t>
            </a:r>
            <a:r>
              <a:rPr kumimoji="1" lang="zh-CN" altLang="en-US" dirty="0" smtClean="0"/>
              <a:t> </a:t>
            </a:r>
            <a:r>
              <a:rPr kumimoji="1" lang="en-US" altLang="zh-CN" dirty="0" smtClean="0"/>
              <a:t>3</a:t>
            </a:r>
            <a:r>
              <a:rPr kumimoji="1" lang="zh-CN" altLang="en-US" dirty="0" smtClean="0"/>
              <a:t> </a:t>
            </a:r>
            <a:r>
              <a:rPr kumimoji="1" lang="zh-CN" altLang="en-US" dirty="0" smtClean="0">
                <a:latin typeface="SimHei" charset="0"/>
                <a:ea typeface="SimHei" charset="0"/>
                <a:cs typeface="SimHei" charset="0"/>
              </a:rPr>
              <a:t>系统实现</a:t>
            </a:r>
            <a:endParaRPr kumimoji="1" lang="zh-CN" altLang="en-US" dirty="0">
              <a:latin typeface="SimHei" charset="0"/>
              <a:ea typeface="SimHei" charset="0"/>
              <a:cs typeface="SimHei" charset="0"/>
            </a:endParaRPr>
          </a:p>
        </p:txBody>
      </p:sp>
      <p:sp>
        <p:nvSpPr>
          <p:cNvPr id="5" name="Rectangle 4"/>
          <p:cNvSpPr>
            <a:spLocks noChangeArrowheads="1"/>
          </p:cNvSpPr>
          <p:nvPr/>
        </p:nvSpPr>
        <p:spPr bwMode="auto">
          <a:xfrm>
            <a:off x="476250" y="789968"/>
            <a:ext cx="175381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1311676" y="1962149"/>
            <a:ext cx="142706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476251" y="1916431"/>
            <a:ext cx="12021938" cy="45719"/>
          </a:xfrm>
          <a:prstGeom prst="rect">
            <a:avLst/>
          </a:prstGeom>
          <a:noFill/>
          <a:ln w="9525">
            <a:noFill/>
            <a:miter lim="800000"/>
            <a:headEnd/>
            <a:tailEnd/>
          </a:ln>
          <a:effectLst>
            <a:glow>
              <a:schemeClr val="accent1">
                <a:alpha val="40000"/>
              </a:schemeClr>
            </a:glow>
            <a:outerShdw blurRad="63500" dist="38099" dir="2700000" algn="ctr" rotWithShape="0">
              <a:schemeClr val="bg2">
                <a:alpha val="74998"/>
              </a:schemeClr>
            </a:outerShdw>
          </a:effectLst>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1311676" y="1292571"/>
            <a:ext cx="17079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386874" y="-162153"/>
            <a:ext cx="205144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2"/>
          <a:stretch>
            <a:fillRect/>
          </a:stretch>
        </p:blipFill>
        <p:spPr>
          <a:xfrm>
            <a:off x="1081451" y="1330708"/>
            <a:ext cx="3150854" cy="4151021"/>
          </a:xfrm>
          <a:prstGeom prst="rect">
            <a:avLst/>
          </a:prstGeom>
        </p:spPr>
      </p:pic>
      <p:sp>
        <p:nvSpPr>
          <p:cNvPr id="12" name="文本框 11"/>
          <p:cNvSpPr txBox="1"/>
          <p:nvPr/>
        </p:nvSpPr>
        <p:spPr>
          <a:xfrm>
            <a:off x="4991100" y="5874755"/>
            <a:ext cx="2031325" cy="461665"/>
          </a:xfrm>
          <a:prstGeom prst="rect">
            <a:avLst/>
          </a:prstGeom>
          <a:noFill/>
        </p:spPr>
        <p:txBody>
          <a:bodyPr wrap="none" rtlCol="0">
            <a:spAutoFit/>
          </a:bodyPr>
          <a:lstStyle/>
          <a:p>
            <a:r>
              <a:rPr kumimoji="1" lang="zh-CN" altLang="en-US" sz="2400" b="1" dirty="0" smtClean="0">
                <a:solidFill>
                  <a:schemeClr val="bg1"/>
                </a:solidFill>
                <a:latin typeface="SimHei" charset="0"/>
                <a:ea typeface="SimHei" charset="0"/>
                <a:cs typeface="SimHei" charset="0"/>
              </a:rPr>
              <a:t>系统实现界面</a:t>
            </a:r>
            <a:endParaRPr kumimoji="1" lang="zh-CN" altLang="en-US" sz="2400" b="1" dirty="0">
              <a:solidFill>
                <a:schemeClr val="bg1"/>
              </a:solidFill>
              <a:latin typeface="SimHei" charset="0"/>
              <a:ea typeface="SimHei" charset="0"/>
              <a:cs typeface="SimHei" charset="0"/>
            </a:endParaRPr>
          </a:p>
        </p:txBody>
      </p:sp>
      <p:pic>
        <p:nvPicPr>
          <p:cNvPr id="13" name="图片 12"/>
          <p:cNvPicPr>
            <a:picLocks noChangeAspect="1"/>
          </p:cNvPicPr>
          <p:nvPr/>
        </p:nvPicPr>
        <p:blipFill>
          <a:blip r:embed="rId3"/>
          <a:stretch>
            <a:fillRect/>
          </a:stretch>
        </p:blipFill>
        <p:spPr>
          <a:xfrm>
            <a:off x="8115445" y="1292571"/>
            <a:ext cx="3073702" cy="4189158"/>
          </a:xfrm>
          <a:prstGeom prst="rect">
            <a:avLst/>
          </a:prstGeom>
        </p:spPr>
      </p:pic>
      <p:pic>
        <p:nvPicPr>
          <p:cNvPr id="14" name="图片 13"/>
          <p:cNvPicPr>
            <a:picLocks noChangeAspect="1"/>
          </p:cNvPicPr>
          <p:nvPr/>
        </p:nvPicPr>
        <p:blipFill>
          <a:blip r:embed="rId4"/>
          <a:stretch>
            <a:fillRect/>
          </a:stretch>
        </p:blipFill>
        <p:spPr>
          <a:xfrm>
            <a:off x="4633980" y="1330708"/>
            <a:ext cx="3079790" cy="4151021"/>
          </a:xfrm>
          <a:prstGeom prst="rect">
            <a:avLst/>
          </a:prstGeom>
        </p:spPr>
      </p:pic>
    </p:spTree>
    <p:extLst>
      <p:ext uri="{BB962C8B-B14F-4D97-AF65-F5344CB8AC3E}">
        <p14:creationId xmlns:p14="http://schemas.microsoft.com/office/powerpoint/2010/main" val="177460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156</Words>
  <Application>Microsoft Macintosh PowerPoint</Application>
  <PresentationFormat>宽屏</PresentationFormat>
  <Paragraphs>36</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Century Gothic</vt:lpstr>
      <vt:lpstr>Microsoft YaHei</vt:lpstr>
      <vt:lpstr>Segoe UI Light</vt:lpstr>
      <vt:lpstr>SimHei</vt:lpstr>
      <vt:lpstr>Wingdings</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贾正权</cp:lastModifiedBy>
  <cp:revision>187</cp:revision>
  <dcterms:created xsi:type="dcterms:W3CDTF">2015-09-05T08:54:39Z</dcterms:created>
  <dcterms:modified xsi:type="dcterms:W3CDTF">2017-06-06T17:58:27Z</dcterms:modified>
</cp:coreProperties>
</file>