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288000" cy="10287000"/>
  <p:notesSz cx="6858000" cy="9144000"/>
  <p:embeddedFontLst>
    <p:embeddedFont>
      <p:font typeface="Times New Roman Bold" charset="1" panose="02030802070405020303"/>
      <p:regular r:id="rId18"/>
    </p:embeddedFont>
    <p:embeddedFont>
      <p:font typeface="Trebuchet MS" charset="1" panose="020B0603020202020204"/>
      <p:regular r:id="rId19"/>
    </p:embeddedFont>
    <p:embeddedFont>
      <p:font typeface="Calibri (MS)" charset="1" panose="020F0502020204030204"/>
      <p:regular r:id="rId20"/>
    </p:embeddedFont>
    <p:embeddedFont>
      <p:font typeface="Trebuchet MS Bold" charset="1" panose="020B0703020202020204"/>
      <p:regular r:id="rId21"/>
    </p:embeddedFont>
    <p:embeddedFont>
      <p:font typeface="Canva Sans Bold" charset="1" panose="020B0803030501040103"/>
      <p:regular r:id="rId22"/>
    </p:embeddedFont>
    <p:embeddedFont>
      <p:font typeface="Times New Roman" charset="1" panose="02030502070405020303"/>
      <p:regular r:id="rId23"/>
    </p:embeddedFont>
    <p:embeddedFont>
      <p:font typeface="Canva Sans" charset="1" panose="020B0503030501040103"/>
      <p:regular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jpe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Relationship Id="rId4" Target="../media/image18.jpeg" Type="http://schemas.openxmlformats.org/officeDocument/2006/relationships/image"/><Relationship Id="rId5" Target="../media/image19.jpe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Relationship Id="rId4" Target="../media/image17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Relationship Id="rId3" Target="../media/image5.svg" Type="http://schemas.openxmlformats.org/officeDocument/2006/relationships/image"/><Relationship Id="rId4" Target="../media/image3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Relationship Id="rId4" Target="../media/image8.png" Type="http://schemas.openxmlformats.org/officeDocument/2006/relationships/image"/><Relationship Id="rId5" Target="../media/image9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Relationship Id="rId4" Target="../media/image12.png" Type="http://schemas.openxmlformats.org/officeDocument/2006/relationships/image"/><Relationship Id="rId5" Target="../media/image3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Relationship Id="rId4" Target="../media/image13.png" Type="http://schemas.openxmlformats.org/officeDocument/2006/relationships/image"/><Relationship Id="rId5" Target="../media/image3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0.png" Type="http://schemas.openxmlformats.org/officeDocument/2006/relationships/image"/><Relationship Id="rId3" Target="../media/image11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14.jpeg" Type="http://schemas.openxmlformats.org/officeDocument/2006/relationships/image"/><Relationship Id="rId5" Target="../media/image3.jpe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16.svg" Type="http://schemas.openxmlformats.org/officeDocument/2006/relationships/image"/><Relationship Id="rId4" Target="../media/image17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6015038"/>
            <a:ext cx="671512" cy="4271962"/>
            <a:chOff x="0" y="0"/>
            <a:chExt cx="671512" cy="427196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71449" cy="4271899"/>
            </a:xfrm>
            <a:custGeom>
              <a:avLst/>
              <a:gdLst/>
              <a:ahLst/>
              <a:cxnLst/>
              <a:rect r="r" b="b" t="t" l="l"/>
              <a:pathLst>
                <a:path h="4271899" w="671449">
                  <a:moveTo>
                    <a:pt x="0" y="0"/>
                  </a:moveTo>
                  <a:lnTo>
                    <a:pt x="0" y="4271899"/>
                  </a:lnTo>
                  <a:lnTo>
                    <a:pt x="671449" y="42718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1250947" y="1422397"/>
            <a:ext cx="2746372" cy="2127247"/>
            <a:chOff x="0" y="0"/>
            <a:chExt cx="2746375" cy="212725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63500" y="477774"/>
              <a:ext cx="1846453" cy="1585976"/>
            </a:xfrm>
            <a:custGeom>
              <a:avLst/>
              <a:gdLst/>
              <a:ahLst/>
              <a:cxnLst/>
              <a:rect r="r" b="b" t="t" l="l"/>
              <a:pathLst>
                <a:path h="1585976" w="1846453">
                  <a:moveTo>
                    <a:pt x="1449324" y="0"/>
                  </a:moveTo>
                  <a:lnTo>
                    <a:pt x="397129" y="0"/>
                  </a:lnTo>
                  <a:lnTo>
                    <a:pt x="0" y="793115"/>
                  </a:lnTo>
                  <a:lnTo>
                    <a:pt x="397129" y="1585976"/>
                  </a:lnTo>
                  <a:lnTo>
                    <a:pt x="1449324" y="1585976"/>
                  </a:lnTo>
                  <a:lnTo>
                    <a:pt x="1846453" y="793115"/>
                  </a:lnTo>
                  <a:lnTo>
                    <a:pt x="1449324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  <p:sp>
          <p:nvSpPr>
            <p:cNvPr name="Freeform 6" id="6"/>
            <p:cNvSpPr/>
            <p:nvPr/>
          </p:nvSpPr>
          <p:spPr>
            <a:xfrm flipH="false" flipV="false" rot="0">
              <a:off x="1709547" y="63500"/>
              <a:ext cx="973328" cy="843026"/>
            </a:xfrm>
            <a:custGeom>
              <a:avLst/>
              <a:gdLst/>
              <a:ahLst/>
              <a:cxnLst/>
              <a:rect r="r" b="b" t="t" l="l"/>
              <a:pathLst>
                <a:path h="843026" w="973328">
                  <a:moveTo>
                    <a:pt x="762254" y="0"/>
                  </a:moveTo>
                  <a:lnTo>
                    <a:pt x="211074" y="0"/>
                  </a:lnTo>
                  <a:lnTo>
                    <a:pt x="0" y="421386"/>
                  </a:lnTo>
                  <a:lnTo>
                    <a:pt x="211074" y="843026"/>
                  </a:lnTo>
                  <a:lnTo>
                    <a:pt x="762254" y="843026"/>
                  </a:lnTo>
                  <a:lnTo>
                    <a:pt x="973328" y="421386"/>
                  </a:lnTo>
                  <a:lnTo>
                    <a:pt x="762254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grpSp>
        <p:nvGrpSpPr>
          <p:cNvPr name="Group 7" id="7"/>
          <p:cNvGrpSpPr>
            <a:grpSpLocks noChangeAspect="true"/>
          </p:cNvGrpSpPr>
          <p:nvPr/>
        </p:nvGrpSpPr>
        <p:grpSpPr>
          <a:xfrm rot="0">
            <a:off x="5629275" y="1785938"/>
            <a:ext cx="2502789" cy="2157412"/>
            <a:chOff x="0" y="0"/>
            <a:chExt cx="2502789" cy="2157412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2500249" cy="2157349"/>
            </a:xfrm>
            <a:custGeom>
              <a:avLst/>
              <a:gdLst/>
              <a:ahLst/>
              <a:cxnLst/>
              <a:rect r="r" b="b" t="t" l="l"/>
              <a:pathLst>
                <a:path h="2157349" w="2500249">
                  <a:moveTo>
                    <a:pt x="539369" y="0"/>
                  </a:moveTo>
                  <a:lnTo>
                    <a:pt x="0" y="1078611"/>
                  </a:lnTo>
                  <a:lnTo>
                    <a:pt x="539242" y="2157349"/>
                  </a:lnTo>
                  <a:lnTo>
                    <a:pt x="1961007" y="2157349"/>
                  </a:lnTo>
                  <a:lnTo>
                    <a:pt x="2500249" y="1078611"/>
                  </a:lnTo>
                  <a:lnTo>
                    <a:pt x="1961007" y="0"/>
                  </a:lnTo>
                  <a:close/>
                </a:path>
              </a:pathLst>
            </a:custGeom>
            <a:solidFill>
              <a:srgbClr val="42D0A1"/>
            </a:solidFill>
          </p:spPr>
        </p:sp>
      </p:grpSp>
      <p:grpSp>
        <p:nvGrpSpPr>
          <p:cNvPr name="Group 9" id="9"/>
          <p:cNvGrpSpPr>
            <a:grpSpLocks noChangeAspect="true"/>
          </p:cNvGrpSpPr>
          <p:nvPr/>
        </p:nvGrpSpPr>
        <p:grpSpPr>
          <a:xfrm rot="0">
            <a:off x="5700712" y="7843838"/>
            <a:ext cx="1084678" cy="928688"/>
            <a:chOff x="0" y="0"/>
            <a:chExt cx="1084682" cy="928688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084707" cy="928624"/>
            </a:xfrm>
            <a:custGeom>
              <a:avLst/>
              <a:gdLst/>
              <a:ahLst/>
              <a:cxnLst/>
              <a:rect r="r" b="b" t="t" l="l"/>
              <a:pathLst>
                <a:path h="928624" w="1084707">
                  <a:moveTo>
                    <a:pt x="232283" y="0"/>
                  </a:moveTo>
                  <a:lnTo>
                    <a:pt x="0" y="464439"/>
                  </a:lnTo>
                  <a:lnTo>
                    <a:pt x="232156" y="928624"/>
                  </a:lnTo>
                  <a:lnTo>
                    <a:pt x="853567" y="928624"/>
                  </a:lnTo>
                  <a:lnTo>
                    <a:pt x="1084707" y="466725"/>
                  </a:lnTo>
                  <a:lnTo>
                    <a:pt x="1084707" y="462026"/>
                  </a:lnTo>
                  <a:lnTo>
                    <a:pt x="853567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sp>
        <p:nvSpPr>
          <p:cNvPr name="Freeform 11" id="11"/>
          <p:cNvSpPr/>
          <p:nvPr/>
        </p:nvSpPr>
        <p:spPr>
          <a:xfrm flipH="false" flipV="false" rot="0">
            <a:off x="11104369" y="-63503"/>
            <a:ext cx="7247125" cy="10413997"/>
          </a:xfrm>
          <a:custGeom>
            <a:avLst/>
            <a:gdLst/>
            <a:ahLst/>
            <a:cxnLst/>
            <a:rect r="r" b="b" t="t" l="l"/>
            <a:pathLst>
              <a:path h="10413997" w="7247125">
                <a:moveTo>
                  <a:pt x="0" y="0"/>
                </a:moveTo>
                <a:lnTo>
                  <a:pt x="7247125" y="0"/>
                </a:lnTo>
                <a:lnTo>
                  <a:pt x="7247125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014412" y="9701212"/>
            <a:ext cx="3214688" cy="300038"/>
          </a:xfrm>
          <a:custGeom>
            <a:avLst/>
            <a:gdLst/>
            <a:ahLst/>
            <a:cxnLst/>
            <a:rect r="r" b="b" t="t" l="l"/>
            <a:pathLst>
              <a:path h="300038" w="3214688">
                <a:moveTo>
                  <a:pt x="0" y="0"/>
                </a:moveTo>
                <a:lnTo>
                  <a:pt x="3214688" y="0"/>
                </a:lnTo>
                <a:lnTo>
                  <a:pt x="3214688" y="300038"/>
                </a:lnTo>
                <a:lnTo>
                  <a:pt x="0" y="30003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66666" t="0" r="-66666" b="0"/>
            </a:stretch>
          </a:blipFill>
        </p:spPr>
      </p:sp>
      <p:grpSp>
        <p:nvGrpSpPr>
          <p:cNvPr name="Group 13" id="13"/>
          <p:cNvGrpSpPr>
            <a:grpSpLocks noChangeAspect="true"/>
          </p:cNvGrpSpPr>
          <p:nvPr/>
        </p:nvGrpSpPr>
        <p:grpSpPr>
          <a:xfrm rot="0">
            <a:off x="1314450" y="1485900"/>
            <a:ext cx="2614612" cy="2000250"/>
            <a:chOff x="0" y="0"/>
            <a:chExt cx="2614612" cy="200025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2614549" cy="2000250"/>
            </a:xfrm>
            <a:custGeom>
              <a:avLst/>
              <a:gdLst/>
              <a:ahLst/>
              <a:cxnLst/>
              <a:rect r="r" b="b" t="t" l="l"/>
              <a:pathLst>
                <a:path h="2000250" w="2614549">
                  <a:moveTo>
                    <a:pt x="0" y="2000250"/>
                  </a:moveTo>
                  <a:lnTo>
                    <a:pt x="2614549" y="2000250"/>
                  </a:lnTo>
                  <a:lnTo>
                    <a:pt x="261454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</p:grpSp>
      <p:sp>
        <p:nvSpPr>
          <p:cNvPr name="TextBox 15" id="15"/>
          <p:cNvSpPr txBox="true"/>
          <p:nvPr/>
        </p:nvSpPr>
        <p:spPr>
          <a:xfrm rot="0">
            <a:off x="2286000" y="-118358"/>
            <a:ext cx="4462605" cy="891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719"/>
              </a:lnSpc>
            </a:pPr>
            <a:r>
              <a:rPr lang="en-US" b="true" sz="4800">
                <a:solidFill>
                  <a:srgbClr val="0F0F0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Digital Portfolio 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7030128" y="9677971"/>
            <a:ext cx="112090" cy="2970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3923252" y="4992176"/>
            <a:ext cx="11345275" cy="22117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76"/>
              </a:lnSpc>
            </a:pPr>
            <a:r>
              <a:rPr lang="en-US" sz="36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STUDENT NAME: B. Sandhiya REGISTER NO AND NMID: 222402542/asunm161222402542 DEPARTMENT: Computer science COLLEGE: COLLEGE/UNIVERSITY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3923252" y="7163876"/>
            <a:ext cx="105432" cy="5829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76"/>
              </a:lnSpc>
            </a:pPr>
            <a:r>
              <a:rPr lang="en-US" sz="36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5060299" y="7163876"/>
            <a:ext cx="10846365" cy="5829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76"/>
              </a:lnSpc>
            </a:pPr>
            <a:r>
              <a:rPr lang="en-US" sz="36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Prince Shri Venkateshwara Arts&amp; Science college/Madras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3923252" y="7706801"/>
            <a:ext cx="1913192" cy="5829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76"/>
              </a:lnSpc>
            </a:pPr>
            <a:r>
              <a:rPr lang="en-US" sz="36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University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6015038"/>
            <a:ext cx="671512" cy="4271962"/>
            <a:chOff x="0" y="0"/>
            <a:chExt cx="671512" cy="427196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71449" cy="4271899"/>
            </a:xfrm>
            <a:custGeom>
              <a:avLst/>
              <a:gdLst/>
              <a:ahLst/>
              <a:cxnLst/>
              <a:rect r="r" b="b" t="t" l="l"/>
              <a:pathLst>
                <a:path h="4271899" w="671449">
                  <a:moveTo>
                    <a:pt x="0" y="0"/>
                  </a:moveTo>
                  <a:lnTo>
                    <a:pt x="0" y="4271899"/>
                  </a:lnTo>
                  <a:lnTo>
                    <a:pt x="671449" y="42718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10044112" y="2543175"/>
            <a:ext cx="471488" cy="486223"/>
            <a:chOff x="0" y="0"/>
            <a:chExt cx="471488" cy="486219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71424" cy="485775"/>
            </a:xfrm>
            <a:custGeom>
              <a:avLst/>
              <a:gdLst/>
              <a:ahLst/>
              <a:cxnLst/>
              <a:rect r="r" b="b" t="t" l="l"/>
              <a:pathLst>
                <a:path h="485775" w="471424">
                  <a:moveTo>
                    <a:pt x="0" y="0"/>
                  </a:moveTo>
                  <a:lnTo>
                    <a:pt x="0" y="485775"/>
                  </a:lnTo>
                  <a:lnTo>
                    <a:pt x="471424" y="485775"/>
                  </a:lnTo>
                  <a:lnTo>
                    <a:pt x="471424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11104369" y="-63503"/>
            <a:ext cx="7247125" cy="10413997"/>
          </a:xfrm>
          <a:custGeom>
            <a:avLst/>
            <a:gdLst/>
            <a:ahLst/>
            <a:cxnLst/>
            <a:rect r="r" b="b" t="t" l="l"/>
            <a:pathLst>
              <a:path h="10413997" w="7247125">
                <a:moveTo>
                  <a:pt x="0" y="0"/>
                </a:moveTo>
                <a:lnTo>
                  <a:pt x="7247125" y="0"/>
                </a:lnTo>
                <a:lnTo>
                  <a:pt x="7247125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00012" y="5072062"/>
            <a:ext cx="3700462" cy="5127374"/>
          </a:xfrm>
          <a:custGeom>
            <a:avLst/>
            <a:gdLst/>
            <a:ahLst/>
            <a:cxnLst/>
            <a:rect r="r" b="b" t="t" l="l"/>
            <a:pathLst>
              <a:path h="5127374" w="3700462">
                <a:moveTo>
                  <a:pt x="0" y="0"/>
                </a:moveTo>
                <a:lnTo>
                  <a:pt x="3700463" y="0"/>
                </a:lnTo>
                <a:lnTo>
                  <a:pt x="3700463" y="5127375"/>
                </a:lnTo>
                <a:lnTo>
                  <a:pt x="0" y="512737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-1429" r="0" b="-1539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4689252" y="2906795"/>
            <a:ext cx="5526340" cy="6216485"/>
          </a:xfrm>
          <a:custGeom>
            <a:avLst/>
            <a:gdLst/>
            <a:ahLst/>
            <a:cxnLst/>
            <a:rect r="r" b="b" t="t" l="l"/>
            <a:pathLst>
              <a:path h="6216485" w="5526340">
                <a:moveTo>
                  <a:pt x="0" y="0"/>
                </a:moveTo>
                <a:lnTo>
                  <a:pt x="5526340" y="0"/>
                </a:lnTo>
                <a:lnTo>
                  <a:pt x="5526340" y="6216485"/>
                </a:lnTo>
                <a:lnTo>
                  <a:pt x="0" y="6216485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-324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128712" y="9684791"/>
            <a:ext cx="2702585" cy="2985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 spc="29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</a:t>
            </a:r>
            <a:r>
              <a:rPr lang="en-US" b="true" sz="1650" spc="29">
                <a:solidFill>
                  <a:srgbClr val="2D83C3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Annual Review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6915828" y="9677971"/>
            <a:ext cx="226124" cy="2970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 spc="14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10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109662" y="903427"/>
            <a:ext cx="10923946" cy="10970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925"/>
              </a:lnSpc>
            </a:pPr>
            <a:r>
              <a:rPr lang="en-US" b="true" sz="6375" spc="25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RESULTS AND SCREENSHOTS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6015038"/>
            <a:ext cx="671512" cy="4271962"/>
            <a:chOff x="0" y="0"/>
            <a:chExt cx="671512" cy="427196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71449" cy="4271899"/>
            </a:xfrm>
            <a:custGeom>
              <a:avLst/>
              <a:gdLst/>
              <a:ahLst/>
              <a:cxnLst/>
              <a:rect r="r" b="b" t="t" l="l"/>
              <a:pathLst>
                <a:path h="4271899" w="671449">
                  <a:moveTo>
                    <a:pt x="0" y="0"/>
                  </a:moveTo>
                  <a:lnTo>
                    <a:pt x="0" y="4271899"/>
                  </a:lnTo>
                  <a:lnTo>
                    <a:pt x="671449" y="42718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10044112" y="2543175"/>
            <a:ext cx="471488" cy="486223"/>
            <a:chOff x="0" y="0"/>
            <a:chExt cx="471488" cy="486219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71424" cy="485775"/>
            </a:xfrm>
            <a:custGeom>
              <a:avLst/>
              <a:gdLst/>
              <a:ahLst/>
              <a:cxnLst/>
              <a:rect r="r" b="b" t="t" l="l"/>
              <a:pathLst>
                <a:path h="485775" w="471424">
                  <a:moveTo>
                    <a:pt x="0" y="0"/>
                  </a:moveTo>
                  <a:lnTo>
                    <a:pt x="0" y="485775"/>
                  </a:lnTo>
                  <a:lnTo>
                    <a:pt x="471424" y="485775"/>
                  </a:lnTo>
                  <a:lnTo>
                    <a:pt x="471424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11104369" y="-63503"/>
            <a:ext cx="7247125" cy="10413997"/>
          </a:xfrm>
          <a:custGeom>
            <a:avLst/>
            <a:gdLst/>
            <a:ahLst/>
            <a:cxnLst/>
            <a:rect r="r" b="b" t="t" l="l"/>
            <a:pathLst>
              <a:path h="10413997" w="7247125">
                <a:moveTo>
                  <a:pt x="0" y="0"/>
                </a:moveTo>
                <a:lnTo>
                  <a:pt x="7247125" y="0"/>
                </a:lnTo>
                <a:lnTo>
                  <a:pt x="7247125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2500312" y="9701212"/>
            <a:ext cx="114300" cy="266548"/>
          </a:xfrm>
          <a:custGeom>
            <a:avLst/>
            <a:gdLst/>
            <a:ahLst/>
            <a:cxnLst/>
            <a:rect r="r" b="b" t="t" l="l"/>
            <a:pathLst>
              <a:path h="266548" w="114300">
                <a:moveTo>
                  <a:pt x="0" y="0"/>
                </a:moveTo>
                <a:lnTo>
                  <a:pt x="114300" y="0"/>
                </a:lnTo>
                <a:lnTo>
                  <a:pt x="114300" y="266548"/>
                </a:lnTo>
                <a:lnTo>
                  <a:pt x="0" y="26654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1132999" y="477269"/>
            <a:ext cx="5582012" cy="12407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080"/>
              </a:lnSpc>
            </a:pPr>
            <a:r>
              <a:rPr lang="en-US" b="true" sz="7200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CONCLUSION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6915828" y="9677971"/>
            <a:ext cx="226124" cy="2970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 spc="14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11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417128" y="2911488"/>
            <a:ext cx="16291712" cy="36479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770"/>
              </a:lnSpc>
            </a:pPr>
            <a:r>
              <a:rPr lang="en-US" sz="4124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Each project presented here reflects not only my skills and technical abilities, but also my passion for continuous growth, creativity, and meaningful problem-solving. Whether through collaboration, innovation, or attention to detail, I strive to bring value to every opportunity.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18058" y="4652327"/>
            <a:ext cx="17451884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https://13410cs2024-coder.github.io/TNSDC-FWD-DP/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2613233" y="933450"/>
            <a:ext cx="3694509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Github link 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1F1F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6015038"/>
            <a:ext cx="671512" cy="4271962"/>
            <a:chOff x="0" y="0"/>
            <a:chExt cx="671512" cy="427196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71449" cy="4271899"/>
            </a:xfrm>
            <a:custGeom>
              <a:avLst/>
              <a:gdLst/>
              <a:ahLst/>
              <a:cxnLst/>
              <a:rect r="r" b="b" t="t" l="l"/>
              <a:pathLst>
                <a:path h="4271899" w="671449">
                  <a:moveTo>
                    <a:pt x="0" y="0"/>
                  </a:moveTo>
                  <a:lnTo>
                    <a:pt x="0" y="4271899"/>
                  </a:lnTo>
                  <a:lnTo>
                    <a:pt x="671449" y="42718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10044112" y="2543175"/>
            <a:ext cx="471488" cy="486223"/>
            <a:chOff x="0" y="0"/>
            <a:chExt cx="471488" cy="486219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71424" cy="485775"/>
            </a:xfrm>
            <a:custGeom>
              <a:avLst/>
              <a:gdLst/>
              <a:ahLst/>
              <a:cxnLst/>
              <a:rect r="r" b="b" t="t" l="l"/>
              <a:pathLst>
                <a:path h="485775" w="471424">
                  <a:moveTo>
                    <a:pt x="0" y="0"/>
                  </a:moveTo>
                  <a:lnTo>
                    <a:pt x="0" y="485775"/>
                  </a:lnTo>
                  <a:lnTo>
                    <a:pt x="471424" y="485775"/>
                  </a:lnTo>
                  <a:lnTo>
                    <a:pt x="471424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11102273" y="-63503"/>
            <a:ext cx="7249230" cy="10413997"/>
          </a:xfrm>
          <a:custGeom>
            <a:avLst/>
            <a:gdLst/>
            <a:ahLst/>
            <a:cxnLst/>
            <a:rect r="r" b="b" t="t" l="l"/>
            <a:pathLst>
              <a:path h="10413997" w="7249230">
                <a:moveTo>
                  <a:pt x="0" y="0"/>
                </a:moveTo>
                <a:lnTo>
                  <a:pt x="7249230" y="0"/>
                </a:lnTo>
                <a:lnTo>
                  <a:pt x="7249230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014412" y="9701212"/>
            <a:ext cx="3214688" cy="300038"/>
          </a:xfrm>
          <a:custGeom>
            <a:avLst/>
            <a:gdLst/>
            <a:ahLst/>
            <a:cxnLst/>
            <a:rect r="r" b="b" t="t" l="l"/>
            <a:pathLst>
              <a:path h="300038" w="3214688">
                <a:moveTo>
                  <a:pt x="0" y="0"/>
                </a:moveTo>
                <a:lnTo>
                  <a:pt x="3214688" y="0"/>
                </a:lnTo>
                <a:lnTo>
                  <a:pt x="3214688" y="300038"/>
                </a:lnTo>
                <a:lnTo>
                  <a:pt x="0" y="30003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66666" t="0" r="-66666" b="0"/>
            </a:stretch>
          </a:blipFill>
        </p:spPr>
      </p:sp>
      <p:grpSp>
        <p:nvGrpSpPr>
          <p:cNvPr name="Group 8" id="8"/>
          <p:cNvGrpSpPr>
            <a:grpSpLocks noChangeAspect="true"/>
          </p:cNvGrpSpPr>
          <p:nvPr/>
        </p:nvGrpSpPr>
        <p:grpSpPr>
          <a:xfrm rot="0">
            <a:off x="700088" y="9614935"/>
            <a:ext cx="5557171" cy="444646"/>
            <a:chOff x="0" y="0"/>
            <a:chExt cx="5557164" cy="44464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557139" cy="444627"/>
            </a:xfrm>
            <a:custGeom>
              <a:avLst/>
              <a:gdLst/>
              <a:ahLst/>
              <a:cxnLst/>
              <a:rect r="r" b="b" t="t" l="l"/>
              <a:pathLst>
                <a:path h="444627" w="5557139">
                  <a:moveTo>
                    <a:pt x="0" y="444627"/>
                  </a:moveTo>
                  <a:lnTo>
                    <a:pt x="5557139" y="444627"/>
                  </a:lnTo>
                  <a:lnTo>
                    <a:pt x="5557139" y="0"/>
                  </a:lnTo>
                  <a:lnTo>
                    <a:pt x="0" y="0"/>
                  </a:lnTo>
                  <a:lnTo>
                    <a:pt x="0" y="444627"/>
                  </a:lnTo>
                  <a:close/>
                </a:path>
              </a:pathLst>
            </a:custGeom>
            <a:solidFill>
              <a:srgbClr val="F2F2F2">
                <a:alpha val="43529"/>
              </a:srgbClr>
            </a:solidFill>
          </p:spPr>
        </p:sp>
      </p:grpSp>
      <p:grpSp>
        <p:nvGrpSpPr>
          <p:cNvPr name="Group 10" id="10"/>
          <p:cNvGrpSpPr>
            <a:grpSpLocks noChangeAspect="true"/>
          </p:cNvGrpSpPr>
          <p:nvPr/>
        </p:nvGrpSpPr>
        <p:grpSpPr>
          <a:xfrm rot="0">
            <a:off x="11165776" y="0"/>
            <a:ext cx="7122224" cy="10287000"/>
            <a:chOff x="0" y="0"/>
            <a:chExt cx="7122223" cy="102870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7122287" cy="10287000"/>
            </a:xfrm>
            <a:custGeom>
              <a:avLst/>
              <a:gdLst/>
              <a:ahLst/>
              <a:cxnLst/>
              <a:rect r="r" b="b" t="t" l="l"/>
              <a:pathLst>
                <a:path h="10287000" w="7122287">
                  <a:moveTo>
                    <a:pt x="0" y="0"/>
                  </a:moveTo>
                  <a:lnTo>
                    <a:pt x="0" y="10287000"/>
                  </a:lnTo>
                  <a:lnTo>
                    <a:pt x="7122287" y="10287000"/>
                  </a:lnTo>
                  <a:lnTo>
                    <a:pt x="7122287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</p:grpSp>
      <p:sp>
        <p:nvSpPr>
          <p:cNvPr name="TextBox 12" id="12"/>
          <p:cNvSpPr txBox="true"/>
          <p:nvPr/>
        </p:nvSpPr>
        <p:spPr>
          <a:xfrm rot="0">
            <a:off x="1109662" y="1165460"/>
            <a:ext cx="5916978" cy="109703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925"/>
              </a:lnSpc>
            </a:pPr>
            <a:r>
              <a:rPr lang="en-US" b="true" sz="6375" spc="6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PROJECT TITLE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7030128" y="9677971"/>
            <a:ext cx="112090" cy="2970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2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671512" y="2888371"/>
            <a:ext cx="16561032" cy="9144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79"/>
              </a:lnSpc>
            </a:pPr>
            <a:r>
              <a:rPr lang="en-US" b="true" sz="51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Digital portfolio using front End web Development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63503" y="-63503"/>
            <a:ext cx="18414997" cy="10413997"/>
          </a:xfrm>
          <a:custGeom>
            <a:avLst/>
            <a:gdLst/>
            <a:ahLst/>
            <a:cxnLst/>
            <a:rect r="r" b="b" t="t" l="l"/>
            <a:pathLst>
              <a:path h="10413997" w="18414997">
                <a:moveTo>
                  <a:pt x="0" y="0"/>
                </a:moveTo>
                <a:lnTo>
                  <a:pt x="18414997" y="0"/>
                </a:lnTo>
                <a:lnTo>
                  <a:pt x="18414997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6030575" y="9201150"/>
            <a:ext cx="371475" cy="371475"/>
          </a:xfrm>
          <a:custGeom>
            <a:avLst/>
            <a:gdLst/>
            <a:ahLst/>
            <a:cxnLst/>
            <a:rect r="r" b="b" t="t" l="l"/>
            <a:pathLst>
              <a:path h="371475" w="371475">
                <a:moveTo>
                  <a:pt x="0" y="0"/>
                </a:moveTo>
                <a:lnTo>
                  <a:pt x="371475" y="0"/>
                </a:lnTo>
                <a:lnTo>
                  <a:pt x="371475" y="371475"/>
                </a:lnTo>
                <a:lnTo>
                  <a:pt x="0" y="37147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700088" y="9614935"/>
            <a:ext cx="5557171" cy="444646"/>
            <a:chOff x="0" y="0"/>
            <a:chExt cx="5557164" cy="44464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5557139" cy="444627"/>
            </a:xfrm>
            <a:custGeom>
              <a:avLst/>
              <a:gdLst/>
              <a:ahLst/>
              <a:cxnLst/>
              <a:rect r="r" b="b" t="t" l="l"/>
              <a:pathLst>
                <a:path h="444627" w="5557139">
                  <a:moveTo>
                    <a:pt x="0" y="444627"/>
                  </a:moveTo>
                  <a:lnTo>
                    <a:pt x="5557139" y="444627"/>
                  </a:lnTo>
                  <a:lnTo>
                    <a:pt x="5557139" y="0"/>
                  </a:lnTo>
                  <a:lnTo>
                    <a:pt x="0" y="0"/>
                  </a:lnTo>
                  <a:lnTo>
                    <a:pt x="0" y="444627"/>
                  </a:lnTo>
                  <a:close/>
                </a:path>
              </a:pathLst>
            </a:custGeom>
            <a:solidFill>
              <a:srgbClr val="F2F2F2"/>
            </a:solidFill>
          </p:spPr>
        </p:sp>
      </p:grpSp>
      <p:sp>
        <p:nvSpPr>
          <p:cNvPr name="Freeform 6" id="6"/>
          <p:cNvSpPr/>
          <p:nvPr/>
        </p:nvSpPr>
        <p:spPr>
          <a:xfrm flipH="false" flipV="false" rot="0">
            <a:off x="71438" y="5729288"/>
            <a:ext cx="2600239" cy="4514850"/>
          </a:xfrm>
          <a:custGeom>
            <a:avLst/>
            <a:gdLst/>
            <a:ahLst/>
            <a:cxnLst/>
            <a:rect r="r" b="b" t="t" l="l"/>
            <a:pathLst>
              <a:path h="4514850" w="2600239">
                <a:moveTo>
                  <a:pt x="0" y="0"/>
                </a:moveTo>
                <a:lnTo>
                  <a:pt x="2600239" y="0"/>
                </a:lnTo>
                <a:lnTo>
                  <a:pt x="2600239" y="4514850"/>
                </a:lnTo>
                <a:lnTo>
                  <a:pt x="0" y="4514850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3" t="0" r="0" b="0"/>
            </a:stretch>
          </a:blipFill>
        </p:spPr>
      </p:sp>
      <p:grpSp>
        <p:nvGrpSpPr>
          <p:cNvPr name="Group 7" id="7"/>
          <p:cNvGrpSpPr>
            <a:grpSpLocks noChangeAspect="true"/>
          </p:cNvGrpSpPr>
          <p:nvPr/>
        </p:nvGrpSpPr>
        <p:grpSpPr>
          <a:xfrm rot="0">
            <a:off x="11102273" y="-63503"/>
            <a:ext cx="7249230" cy="10413997"/>
            <a:chOff x="0" y="0"/>
            <a:chExt cx="7249223" cy="104140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63500" y="63500"/>
              <a:ext cx="7122287" cy="10287000"/>
            </a:xfrm>
            <a:custGeom>
              <a:avLst/>
              <a:gdLst/>
              <a:ahLst/>
              <a:cxnLst/>
              <a:rect r="r" b="b" t="t" l="l"/>
              <a:pathLst>
                <a:path h="10287000" w="7122287">
                  <a:moveTo>
                    <a:pt x="0" y="0"/>
                  </a:moveTo>
                  <a:lnTo>
                    <a:pt x="0" y="10287000"/>
                  </a:lnTo>
                  <a:lnTo>
                    <a:pt x="7122287" y="10287000"/>
                  </a:lnTo>
                  <a:lnTo>
                    <a:pt x="7122287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5414137" y="8478774"/>
              <a:ext cx="971550" cy="971550"/>
            </a:xfrm>
            <a:custGeom>
              <a:avLst/>
              <a:gdLst/>
              <a:ahLst/>
              <a:cxnLst/>
              <a:rect r="r" b="b" t="t" l="l"/>
              <a:pathLst>
                <a:path h="971550" w="971550">
                  <a:moveTo>
                    <a:pt x="0" y="971550"/>
                  </a:moveTo>
                  <a:lnTo>
                    <a:pt x="971550" y="971550"/>
                  </a:lnTo>
                  <a:lnTo>
                    <a:pt x="97155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</p:grpSp>
      <p:sp>
        <p:nvSpPr>
          <p:cNvPr name="TextBox 10" id="10"/>
          <p:cNvSpPr txBox="true"/>
          <p:nvPr/>
        </p:nvSpPr>
        <p:spPr>
          <a:xfrm rot="0">
            <a:off x="1128712" y="9684791"/>
            <a:ext cx="2702585" cy="29858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 spc="29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</a:t>
            </a:r>
            <a:r>
              <a:rPr lang="en-US" b="true" sz="1650" spc="29">
                <a:solidFill>
                  <a:srgbClr val="2D83C3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Annual Review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7030128" y="9677971"/>
            <a:ext cx="112090" cy="2970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3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1109662" y="567185"/>
            <a:ext cx="3559969" cy="12407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080"/>
              </a:lnSpc>
            </a:pPr>
            <a:r>
              <a:rPr lang="en-US" b="true" sz="7200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AGENDA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4151576" y="2217315"/>
            <a:ext cx="7007647" cy="58045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23"/>
              </a:lnSpc>
            </a:pPr>
            <a:r>
              <a:rPr lang="en-US" sz="4200" spc="25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1.Problem Statement 2.Project Overview 3.End Users 4.Tools and Technologies 5.Portfolio design and Layout 6.Features and Functionality 7.Results and Screenshots 8.</a:t>
            </a:r>
            <a:r>
              <a:rPr lang="en-US" sz="4200" spc="25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-US" sz="4200" spc="25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 9.Github Link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6015038"/>
            <a:ext cx="671512" cy="4271962"/>
            <a:chOff x="0" y="0"/>
            <a:chExt cx="671512" cy="427196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71449" cy="4271899"/>
            </a:xfrm>
            <a:custGeom>
              <a:avLst/>
              <a:gdLst/>
              <a:ahLst/>
              <a:cxnLst/>
              <a:rect r="r" b="b" t="t" l="l"/>
              <a:pathLst>
                <a:path h="4271899" w="671449">
                  <a:moveTo>
                    <a:pt x="0" y="0"/>
                  </a:moveTo>
                  <a:lnTo>
                    <a:pt x="0" y="4271899"/>
                  </a:lnTo>
                  <a:lnTo>
                    <a:pt x="671449" y="42718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1104369" y="-63503"/>
            <a:ext cx="7247125" cy="10413997"/>
          </a:xfrm>
          <a:custGeom>
            <a:avLst/>
            <a:gdLst/>
            <a:ahLst/>
            <a:cxnLst/>
            <a:rect r="r" b="b" t="t" l="l"/>
            <a:pathLst>
              <a:path h="10413997" w="7247125">
                <a:moveTo>
                  <a:pt x="0" y="0"/>
                </a:moveTo>
                <a:lnTo>
                  <a:pt x="7247125" y="0"/>
                </a:lnTo>
                <a:lnTo>
                  <a:pt x="7247125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1987212" y="4400550"/>
            <a:ext cx="4142489" cy="4886325"/>
          </a:xfrm>
          <a:custGeom>
            <a:avLst/>
            <a:gdLst/>
            <a:ahLst/>
            <a:cxnLst/>
            <a:rect r="r" b="b" t="t" l="l"/>
            <a:pathLst>
              <a:path h="4886325" w="4142489">
                <a:moveTo>
                  <a:pt x="0" y="0"/>
                </a:moveTo>
                <a:lnTo>
                  <a:pt x="4142490" y="0"/>
                </a:lnTo>
                <a:lnTo>
                  <a:pt x="4142490" y="4886325"/>
                </a:lnTo>
                <a:lnTo>
                  <a:pt x="0" y="488632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21" t="0" r="0" b="0"/>
            </a:stretch>
          </a:blipFill>
        </p:spPr>
      </p: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10044112" y="2543175"/>
            <a:ext cx="471488" cy="486223"/>
            <a:chOff x="0" y="0"/>
            <a:chExt cx="471488" cy="486219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71424" cy="485775"/>
            </a:xfrm>
            <a:custGeom>
              <a:avLst/>
              <a:gdLst/>
              <a:ahLst/>
              <a:cxnLst/>
              <a:rect r="r" b="b" t="t" l="l"/>
              <a:pathLst>
                <a:path h="485775" w="471424">
                  <a:moveTo>
                    <a:pt x="0" y="0"/>
                  </a:moveTo>
                  <a:lnTo>
                    <a:pt x="0" y="485775"/>
                  </a:lnTo>
                  <a:lnTo>
                    <a:pt x="471424" y="485775"/>
                  </a:lnTo>
                  <a:lnTo>
                    <a:pt x="471424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1014412" y="9701212"/>
            <a:ext cx="3214688" cy="300038"/>
          </a:xfrm>
          <a:custGeom>
            <a:avLst/>
            <a:gdLst/>
            <a:ahLst/>
            <a:cxnLst/>
            <a:rect r="r" b="b" t="t" l="l"/>
            <a:pathLst>
              <a:path h="300038" w="3214688">
                <a:moveTo>
                  <a:pt x="0" y="0"/>
                </a:moveTo>
                <a:lnTo>
                  <a:pt x="3214688" y="0"/>
                </a:lnTo>
                <a:lnTo>
                  <a:pt x="3214688" y="300038"/>
                </a:lnTo>
                <a:lnTo>
                  <a:pt x="0" y="30003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66666" t="0" r="-66666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251109" y="1031253"/>
            <a:ext cx="8571090" cy="8493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24"/>
              </a:lnSpc>
            </a:pPr>
            <a:r>
              <a:rPr lang="en-US" b="true" sz="6375" spc="25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PROBLEM</a:t>
            </a:r>
            <a:r>
              <a:rPr lang="en-US" b="true" sz="6375" spc="25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 </a:t>
            </a:r>
            <a:r>
              <a:rPr lang="en-US" b="true" sz="6375" spc="25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STATEMENT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838095" y="1703346"/>
            <a:ext cx="100851" cy="9004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940"/>
              </a:lnSpc>
            </a:pPr>
            <a:r>
              <a:rPr lang="en-US" sz="3176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7030128" y="9677971"/>
            <a:ext cx="112090" cy="2970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4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466877" y="2036721"/>
            <a:ext cx="11075041" cy="5670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24"/>
              </a:lnSpc>
            </a:pPr>
            <a:r>
              <a:rPr lang="en-US" sz="3176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Intoday's digital age, students needastructured way to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55524" y="2598696"/>
            <a:ext cx="11710025" cy="281495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24"/>
              </a:lnSpc>
            </a:pPr>
            <a:r>
              <a:rPr lang="en-US" sz="3176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showcase their skills, projects, and achievements online. Traditional resumes and paper-based portfolios lack interactivity and real-time accessibility. A digital portfolio provides an engaging, organized, and professional platform for personal and academic representation.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6015038"/>
            <a:ext cx="671512" cy="4271962"/>
            <a:chOff x="0" y="0"/>
            <a:chExt cx="671512" cy="427196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71449" cy="4271899"/>
            </a:xfrm>
            <a:custGeom>
              <a:avLst/>
              <a:gdLst/>
              <a:ahLst/>
              <a:cxnLst/>
              <a:rect r="r" b="b" t="t" l="l"/>
              <a:pathLst>
                <a:path h="4271899" w="671449">
                  <a:moveTo>
                    <a:pt x="0" y="0"/>
                  </a:moveTo>
                  <a:lnTo>
                    <a:pt x="0" y="4271899"/>
                  </a:lnTo>
                  <a:lnTo>
                    <a:pt x="671449" y="42718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1104369" y="-63503"/>
            <a:ext cx="7247125" cy="10413997"/>
          </a:xfrm>
          <a:custGeom>
            <a:avLst/>
            <a:gdLst/>
            <a:ahLst/>
            <a:cxnLst/>
            <a:rect r="r" b="b" t="t" l="l"/>
            <a:pathLst>
              <a:path h="10413997" w="7247125">
                <a:moveTo>
                  <a:pt x="0" y="0"/>
                </a:moveTo>
                <a:lnTo>
                  <a:pt x="7247125" y="0"/>
                </a:lnTo>
                <a:lnTo>
                  <a:pt x="7247125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>
            <a:grpSpLocks noChangeAspect="true"/>
          </p:cNvGrpSpPr>
          <p:nvPr/>
        </p:nvGrpSpPr>
        <p:grpSpPr>
          <a:xfrm rot="0">
            <a:off x="10044112" y="2543175"/>
            <a:ext cx="471488" cy="486223"/>
            <a:chOff x="0" y="0"/>
            <a:chExt cx="471488" cy="486219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471424" cy="485775"/>
            </a:xfrm>
            <a:custGeom>
              <a:avLst/>
              <a:gdLst/>
              <a:ahLst/>
              <a:cxnLst/>
              <a:rect r="r" b="b" t="t" l="l"/>
              <a:pathLst>
                <a:path h="485775" w="471424">
                  <a:moveTo>
                    <a:pt x="0" y="0"/>
                  </a:moveTo>
                  <a:lnTo>
                    <a:pt x="0" y="485775"/>
                  </a:lnTo>
                  <a:lnTo>
                    <a:pt x="471424" y="485775"/>
                  </a:lnTo>
                  <a:lnTo>
                    <a:pt x="471424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sp>
        <p:nvSpPr>
          <p:cNvPr name="Freeform 7" id="7"/>
          <p:cNvSpPr/>
          <p:nvPr/>
        </p:nvSpPr>
        <p:spPr>
          <a:xfrm flipH="false" flipV="false" rot="0">
            <a:off x="12987338" y="3971925"/>
            <a:ext cx="5300662" cy="5715000"/>
          </a:xfrm>
          <a:custGeom>
            <a:avLst/>
            <a:gdLst/>
            <a:ahLst/>
            <a:cxnLst/>
            <a:rect r="r" b="b" t="t" l="l"/>
            <a:pathLst>
              <a:path h="5715000" w="5300662">
                <a:moveTo>
                  <a:pt x="0" y="0"/>
                </a:moveTo>
                <a:lnTo>
                  <a:pt x="5300662" y="0"/>
                </a:lnTo>
                <a:lnTo>
                  <a:pt x="5300662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-76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014412" y="9701212"/>
            <a:ext cx="3214688" cy="300038"/>
          </a:xfrm>
          <a:custGeom>
            <a:avLst/>
            <a:gdLst/>
            <a:ahLst/>
            <a:cxnLst/>
            <a:rect r="r" b="b" t="t" l="l"/>
            <a:pathLst>
              <a:path h="300038" w="3214688">
                <a:moveTo>
                  <a:pt x="0" y="0"/>
                </a:moveTo>
                <a:lnTo>
                  <a:pt x="3214688" y="0"/>
                </a:lnTo>
                <a:lnTo>
                  <a:pt x="3214688" y="300038"/>
                </a:lnTo>
                <a:lnTo>
                  <a:pt x="0" y="30003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66666" t="0" r="-66666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109662" y="1098785"/>
            <a:ext cx="7998514" cy="116370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696"/>
              </a:lnSpc>
            </a:pPr>
            <a:r>
              <a:rPr lang="en-US" b="true" sz="6375" spc="6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PROJECT</a:t>
            </a:r>
            <a:r>
              <a:rPr lang="en-US" b="true" sz="6375" spc="6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 </a:t>
            </a:r>
            <a:r>
              <a:rPr lang="en-US" b="true" sz="6375" spc="6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OVERVIEW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3010024" y="2334920"/>
            <a:ext cx="119948" cy="10618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9444"/>
              </a:lnSpc>
            </a:pPr>
            <a:r>
              <a:rPr lang="en-US" sz="377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 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7030128" y="9677971"/>
            <a:ext cx="112090" cy="2970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5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310458" y="2734970"/>
            <a:ext cx="13910710" cy="6618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251"/>
              </a:lnSpc>
            </a:pPr>
            <a:r>
              <a:rPr lang="en-US" sz="377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"This digitalportfolio showcases acurated collection of my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64141" y="3401720"/>
            <a:ext cx="14413325" cy="33288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251"/>
              </a:lnSpc>
            </a:pPr>
            <a:r>
              <a:rPr lang="en-US" sz="3777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work, highlighting skills in design, development, and creative problem-solving. It includes projects across various domains, demonstrating technical proficiency and a strong sense of visual storytelling. The portfolio is designed for easy navigation and reflects my personal brand and growth."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6015038"/>
            <a:ext cx="671512" cy="4271962"/>
            <a:chOff x="0" y="0"/>
            <a:chExt cx="671512" cy="427196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71449" cy="4271899"/>
            </a:xfrm>
            <a:custGeom>
              <a:avLst/>
              <a:gdLst/>
              <a:ahLst/>
              <a:cxnLst/>
              <a:rect r="r" b="b" t="t" l="l"/>
              <a:pathLst>
                <a:path h="4271899" w="671449">
                  <a:moveTo>
                    <a:pt x="0" y="0"/>
                  </a:moveTo>
                  <a:lnTo>
                    <a:pt x="0" y="4271899"/>
                  </a:lnTo>
                  <a:lnTo>
                    <a:pt x="671449" y="42718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1085850" y="9258300"/>
            <a:ext cx="3270437" cy="728662"/>
            <a:chOff x="0" y="0"/>
            <a:chExt cx="3270440" cy="728662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3270504" cy="728726"/>
            </a:xfrm>
            <a:custGeom>
              <a:avLst/>
              <a:gdLst/>
              <a:ahLst/>
              <a:cxnLst/>
              <a:rect r="r" b="b" t="t" l="l"/>
              <a:pathLst>
                <a:path h="728726" w="3270504">
                  <a:moveTo>
                    <a:pt x="0" y="728726"/>
                  </a:moveTo>
                  <a:lnTo>
                    <a:pt x="3270504" y="728726"/>
                  </a:lnTo>
                  <a:lnTo>
                    <a:pt x="3270504" y="0"/>
                  </a:lnTo>
                  <a:lnTo>
                    <a:pt x="0" y="0"/>
                  </a:lnTo>
                  <a:lnTo>
                    <a:pt x="0" y="728726"/>
                  </a:lnTo>
                  <a:close/>
                </a:path>
              </a:pathLst>
            </a:custGeom>
            <a:solidFill>
              <a:srgbClr val="FFFFFF"/>
            </a:solidFill>
          </p:spPr>
        </p:sp>
      </p:grp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10044112" y="2543175"/>
            <a:ext cx="471488" cy="486223"/>
            <a:chOff x="0" y="0"/>
            <a:chExt cx="471488" cy="486219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71424" cy="485775"/>
            </a:xfrm>
            <a:custGeom>
              <a:avLst/>
              <a:gdLst/>
              <a:ahLst/>
              <a:cxnLst/>
              <a:rect r="r" b="b" t="t" l="l"/>
              <a:pathLst>
                <a:path h="485775" w="471424">
                  <a:moveTo>
                    <a:pt x="0" y="0"/>
                  </a:moveTo>
                  <a:lnTo>
                    <a:pt x="0" y="485775"/>
                  </a:lnTo>
                  <a:lnTo>
                    <a:pt x="471424" y="485775"/>
                  </a:lnTo>
                  <a:lnTo>
                    <a:pt x="471424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11104369" y="-63503"/>
            <a:ext cx="7247125" cy="10413997"/>
          </a:xfrm>
          <a:custGeom>
            <a:avLst/>
            <a:gdLst/>
            <a:ahLst/>
            <a:cxnLst/>
            <a:rect r="r" b="b" t="t" l="l"/>
            <a:pathLst>
              <a:path h="10413997" w="7247125">
                <a:moveTo>
                  <a:pt x="0" y="0"/>
                </a:moveTo>
                <a:lnTo>
                  <a:pt x="7247125" y="0"/>
                </a:lnTo>
                <a:lnTo>
                  <a:pt x="7247125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049179" y="1287570"/>
            <a:ext cx="7638088" cy="8113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503"/>
              </a:lnSpc>
            </a:pPr>
            <a:r>
              <a:rPr lang="en-US" b="true" sz="4800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WHO ARE THE END USERS?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3958561" y="2121532"/>
            <a:ext cx="88944" cy="8011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866"/>
              </a:lnSpc>
            </a:pPr>
            <a:r>
              <a:rPr lang="en-US" sz="2746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7030128" y="9677971"/>
            <a:ext cx="112090" cy="2970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6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631927" y="2407282"/>
            <a:ext cx="11420866" cy="5154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25"/>
              </a:lnSpc>
            </a:pPr>
            <a:r>
              <a:rPr lang="en-US" sz="2746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1.Teachers/Instructors–Assess students' learning, progress, and reflections.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230954" y="3378832"/>
            <a:ext cx="10198789" cy="5154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25"/>
              </a:lnSpc>
            </a:pPr>
            <a:r>
              <a:rPr lang="en-US" sz="2746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2.Students (Self-assessment) – Use it to reflect on their own growth.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411061" y="4350382"/>
            <a:ext cx="11871246" cy="10012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825"/>
              </a:lnSpc>
            </a:pPr>
            <a:r>
              <a:rPr lang="en-US" sz="2746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3.Peers/Classmates – Review or provide feedback during collaborative or peer- assessment activities.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10576" y="5807707"/>
            <a:ext cx="12484408" cy="5154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25"/>
              </a:lnSpc>
            </a:pPr>
            <a:r>
              <a:rPr lang="en-US" sz="2746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4.Parents/Guardians – View progress or understand the student’s learning journey.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238868" y="6779257"/>
            <a:ext cx="12222585" cy="51542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25"/>
              </a:lnSpc>
            </a:pPr>
            <a:r>
              <a:rPr lang="en-US" sz="2746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5.Administrators – Evaluate the effectiveness of curriculum or teaching methods.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6015038"/>
            <a:ext cx="671512" cy="4271962"/>
            <a:chOff x="0" y="0"/>
            <a:chExt cx="671512" cy="427196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71449" cy="4271899"/>
            </a:xfrm>
            <a:custGeom>
              <a:avLst/>
              <a:gdLst/>
              <a:ahLst/>
              <a:cxnLst/>
              <a:rect r="r" b="b" t="t" l="l"/>
              <a:pathLst>
                <a:path h="4271899" w="671449">
                  <a:moveTo>
                    <a:pt x="0" y="0"/>
                  </a:moveTo>
                  <a:lnTo>
                    <a:pt x="0" y="4271899"/>
                  </a:lnTo>
                  <a:lnTo>
                    <a:pt x="671449" y="42718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1104369" y="-63503"/>
            <a:ext cx="7247125" cy="10413997"/>
          </a:xfrm>
          <a:custGeom>
            <a:avLst/>
            <a:gdLst/>
            <a:ahLst/>
            <a:cxnLst/>
            <a:rect r="r" b="b" t="t" l="l"/>
            <a:pathLst>
              <a:path h="10413997" w="7247125">
                <a:moveTo>
                  <a:pt x="0" y="0"/>
                </a:moveTo>
                <a:lnTo>
                  <a:pt x="7247125" y="0"/>
                </a:lnTo>
                <a:lnTo>
                  <a:pt x="7247125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0" y="2214562"/>
            <a:ext cx="4042801" cy="4871056"/>
          </a:xfrm>
          <a:custGeom>
            <a:avLst/>
            <a:gdLst/>
            <a:ahLst/>
            <a:cxnLst/>
            <a:rect r="r" b="b" t="t" l="l"/>
            <a:pathLst>
              <a:path h="4871056" w="4042801">
                <a:moveTo>
                  <a:pt x="0" y="0"/>
                </a:moveTo>
                <a:lnTo>
                  <a:pt x="4042801" y="0"/>
                </a:lnTo>
                <a:lnTo>
                  <a:pt x="4042801" y="4871057"/>
                </a:lnTo>
                <a:lnTo>
                  <a:pt x="0" y="4871057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3" t="0" r="0" b="0"/>
            </a:stretch>
          </a:blipFill>
        </p:spPr>
      </p: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10044112" y="2543175"/>
            <a:ext cx="471488" cy="486223"/>
            <a:chOff x="0" y="0"/>
            <a:chExt cx="471488" cy="486219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71424" cy="485775"/>
            </a:xfrm>
            <a:custGeom>
              <a:avLst/>
              <a:gdLst/>
              <a:ahLst/>
              <a:cxnLst/>
              <a:rect r="r" b="b" t="t" l="l"/>
              <a:pathLst>
                <a:path h="485775" w="471424">
                  <a:moveTo>
                    <a:pt x="0" y="0"/>
                  </a:moveTo>
                  <a:lnTo>
                    <a:pt x="0" y="485775"/>
                  </a:lnTo>
                  <a:lnTo>
                    <a:pt x="471424" y="485775"/>
                  </a:lnTo>
                  <a:lnTo>
                    <a:pt x="471424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name="Group 8" id="8"/>
          <p:cNvGrpSpPr>
            <a:grpSpLocks noChangeAspect="true"/>
          </p:cNvGrpSpPr>
          <p:nvPr/>
        </p:nvGrpSpPr>
        <p:grpSpPr>
          <a:xfrm rot="0">
            <a:off x="13966822" y="7980359"/>
            <a:ext cx="812797" cy="1198559"/>
            <a:chOff x="0" y="0"/>
            <a:chExt cx="812800" cy="1198562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63500" y="63500"/>
              <a:ext cx="685800" cy="685800"/>
            </a:xfrm>
            <a:custGeom>
              <a:avLst/>
              <a:gdLst/>
              <a:ahLst/>
              <a:cxnLst/>
              <a:rect r="r" b="b" t="t" l="l"/>
              <a:pathLst>
                <a:path h="685800" w="685800">
                  <a:moveTo>
                    <a:pt x="0" y="0"/>
                  </a:moveTo>
                  <a:lnTo>
                    <a:pt x="685800" y="0"/>
                  </a:lnTo>
                  <a:lnTo>
                    <a:pt x="685800" y="685800"/>
                  </a:lnTo>
                  <a:lnTo>
                    <a:pt x="0" y="685800"/>
                  </a:lnTo>
                  <a:close/>
                </a:path>
              </a:pathLst>
            </a:custGeom>
            <a:solidFill>
              <a:srgbClr val="42AF51"/>
            </a:solid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63500" y="863600"/>
              <a:ext cx="271526" cy="271526"/>
            </a:xfrm>
            <a:custGeom>
              <a:avLst/>
              <a:gdLst/>
              <a:ahLst/>
              <a:cxnLst/>
              <a:rect r="r" b="b" t="t" l="l"/>
              <a:pathLst>
                <a:path h="271526" w="271526">
                  <a:moveTo>
                    <a:pt x="0" y="0"/>
                  </a:moveTo>
                  <a:lnTo>
                    <a:pt x="0" y="271526"/>
                  </a:lnTo>
                  <a:lnTo>
                    <a:pt x="271526" y="271526"/>
                  </a:lnTo>
                  <a:lnTo>
                    <a:pt x="271526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name="Freeform 11" id="11"/>
          <p:cNvSpPr/>
          <p:nvPr/>
        </p:nvSpPr>
        <p:spPr>
          <a:xfrm flipH="false" flipV="false" rot="0">
            <a:off x="1014412" y="9701212"/>
            <a:ext cx="3214688" cy="300038"/>
          </a:xfrm>
          <a:custGeom>
            <a:avLst/>
            <a:gdLst/>
            <a:ahLst/>
            <a:cxnLst/>
            <a:rect r="r" b="b" t="t" l="l"/>
            <a:pathLst>
              <a:path h="300038" w="3214688">
                <a:moveTo>
                  <a:pt x="0" y="0"/>
                </a:moveTo>
                <a:lnTo>
                  <a:pt x="3214688" y="0"/>
                </a:lnTo>
                <a:lnTo>
                  <a:pt x="3214688" y="300038"/>
                </a:lnTo>
                <a:lnTo>
                  <a:pt x="0" y="30003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-66666" t="0" r="-66666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837248" y="1221629"/>
            <a:ext cx="8092964" cy="9305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559"/>
              </a:lnSpc>
            </a:pPr>
            <a:r>
              <a:rPr lang="en-US" b="true" sz="5400" spc="16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TOOLS AND TECHNIQUES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7030128" y="9677971"/>
            <a:ext cx="112090" cy="2970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7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4427191" y="3305261"/>
            <a:ext cx="12852930" cy="17076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90"/>
              </a:lnSpc>
            </a:pPr>
            <a:r>
              <a:rPr lang="en-US" b="true" sz="3237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HTML-to structure the content(headings, text, images, links). CSS-to design and style the portfolio (colors, fonts, layout). JavaScript-to add interactivity(forms, animations, navigation). 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6015038"/>
            <a:ext cx="671512" cy="4271962"/>
            <a:chOff x="0" y="0"/>
            <a:chExt cx="671512" cy="427196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71449" cy="4271899"/>
            </a:xfrm>
            <a:custGeom>
              <a:avLst/>
              <a:gdLst/>
              <a:ahLst/>
              <a:cxnLst/>
              <a:rect r="r" b="b" t="t" l="l"/>
              <a:pathLst>
                <a:path h="4271899" w="671449">
                  <a:moveTo>
                    <a:pt x="0" y="0"/>
                  </a:moveTo>
                  <a:lnTo>
                    <a:pt x="0" y="4271899"/>
                  </a:lnTo>
                  <a:lnTo>
                    <a:pt x="671449" y="42718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1104369" y="-63503"/>
            <a:ext cx="7247125" cy="10413997"/>
          </a:xfrm>
          <a:custGeom>
            <a:avLst/>
            <a:gdLst/>
            <a:ahLst/>
            <a:cxnLst/>
            <a:rect r="r" b="b" t="t" l="l"/>
            <a:pathLst>
              <a:path h="10413997" w="7247125">
                <a:moveTo>
                  <a:pt x="0" y="0"/>
                </a:moveTo>
                <a:lnTo>
                  <a:pt x="7247125" y="0"/>
                </a:lnTo>
                <a:lnTo>
                  <a:pt x="7247125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2500312" y="9701212"/>
            <a:ext cx="114300" cy="266548"/>
          </a:xfrm>
          <a:custGeom>
            <a:avLst/>
            <a:gdLst/>
            <a:ahLst/>
            <a:cxnLst/>
            <a:rect r="r" b="b" t="t" l="l"/>
            <a:pathLst>
              <a:path h="266548" w="114300">
                <a:moveTo>
                  <a:pt x="0" y="0"/>
                </a:moveTo>
                <a:lnTo>
                  <a:pt x="114300" y="0"/>
                </a:lnTo>
                <a:lnTo>
                  <a:pt x="114300" y="266548"/>
                </a:lnTo>
                <a:lnTo>
                  <a:pt x="0" y="26654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6" id="6"/>
          <p:cNvGrpSpPr>
            <a:grpSpLocks noChangeAspect="true"/>
          </p:cNvGrpSpPr>
          <p:nvPr/>
        </p:nvGrpSpPr>
        <p:grpSpPr>
          <a:xfrm rot="0">
            <a:off x="15087600" y="787708"/>
            <a:ext cx="685800" cy="685800"/>
            <a:chOff x="0" y="0"/>
            <a:chExt cx="685800" cy="685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685800" cy="685800"/>
            </a:xfrm>
            <a:custGeom>
              <a:avLst/>
              <a:gdLst/>
              <a:ahLst/>
              <a:cxnLst/>
              <a:rect r="r" b="b" t="t" l="l"/>
              <a:pathLst>
                <a:path h="685800" w="685800">
                  <a:moveTo>
                    <a:pt x="0" y="0"/>
                  </a:moveTo>
                  <a:lnTo>
                    <a:pt x="685800" y="0"/>
                  </a:lnTo>
                  <a:lnTo>
                    <a:pt x="685800" y="685800"/>
                  </a:lnTo>
                  <a:lnTo>
                    <a:pt x="0" y="68580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sp>
        <p:nvSpPr>
          <p:cNvPr name="TextBox 8" id="8"/>
          <p:cNvSpPr txBox="true"/>
          <p:nvPr/>
        </p:nvSpPr>
        <p:spPr>
          <a:xfrm rot="0">
            <a:off x="16915828" y="9677971"/>
            <a:ext cx="112090" cy="2970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310"/>
              </a:lnSpc>
            </a:pPr>
            <a:r>
              <a:rPr lang="en-US" sz="165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8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1109662" y="359626"/>
            <a:ext cx="11499580" cy="10308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400"/>
              </a:lnSpc>
            </a:pPr>
            <a:r>
              <a:rPr lang="en-US" b="true" sz="6000" spc="24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POTFOLIO DESIGN AND LAYOUT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911439" y="2139439"/>
            <a:ext cx="12870894" cy="4769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61"/>
              </a:lnSpc>
            </a:pPr>
            <a:r>
              <a:rPr lang="en-US" sz="2725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1.GRID— Organizes content in rows and columns for clean, balanced visuals.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1339310" y="3094644"/>
            <a:ext cx="14038240" cy="4769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61"/>
              </a:lnSpc>
            </a:pPr>
            <a:r>
              <a:rPr lang="en-US" sz="2725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2.Mansonry— Uses uneven grid layouts with variable item sizes, like Pinterest style.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613581" y="4049849"/>
            <a:ext cx="15518654" cy="4769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61"/>
              </a:lnSpc>
            </a:pPr>
            <a:r>
              <a:rPr lang="en-US" sz="2725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3.SINGLE—PAGE(SPA)-All content on one scrolling page, often with smooth navigation links.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51314" y="5005054"/>
            <a:ext cx="16461572" cy="9545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61"/>
              </a:lnSpc>
            </a:pPr>
            <a:r>
              <a:rPr lang="en-US" sz="2725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4.CAROUSEL— Displays items in a sliding or rotating frame, ideal for showcasing projects one at a time.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696269" y="6437862"/>
            <a:ext cx="13310064" cy="4769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61"/>
              </a:lnSpc>
            </a:pPr>
            <a:r>
              <a:rPr lang="en-US" sz="2725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5.TILE— Uses uniform tiles or cards for each project/item, easy to scan quickly.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0" y="6015038"/>
            <a:ext cx="671512" cy="4271962"/>
            <a:chOff x="0" y="0"/>
            <a:chExt cx="671512" cy="427196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71449" cy="4271899"/>
            </a:xfrm>
            <a:custGeom>
              <a:avLst/>
              <a:gdLst/>
              <a:ahLst/>
              <a:cxnLst/>
              <a:rect r="r" b="b" t="t" l="l"/>
              <a:pathLst>
                <a:path h="4271899" w="671449">
                  <a:moveTo>
                    <a:pt x="0" y="0"/>
                  </a:moveTo>
                  <a:lnTo>
                    <a:pt x="0" y="4271899"/>
                  </a:lnTo>
                  <a:lnTo>
                    <a:pt x="671449" y="42718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1104369" y="-63503"/>
            <a:ext cx="7247125" cy="10413997"/>
          </a:xfrm>
          <a:custGeom>
            <a:avLst/>
            <a:gdLst/>
            <a:ahLst/>
            <a:cxnLst/>
            <a:rect r="r" b="b" t="t" l="l"/>
            <a:pathLst>
              <a:path h="10413997" w="7247125">
                <a:moveTo>
                  <a:pt x="0" y="0"/>
                </a:moveTo>
                <a:lnTo>
                  <a:pt x="7247125" y="0"/>
                </a:lnTo>
                <a:lnTo>
                  <a:pt x="7247125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132999" y="463934"/>
            <a:ext cx="13806335" cy="12407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080"/>
              </a:lnSpc>
            </a:pPr>
            <a:r>
              <a:rPr lang="en-US" b="true" sz="7200">
                <a:solidFill>
                  <a:srgbClr val="000000"/>
                </a:solidFill>
                <a:latin typeface="Trebuchet MS Bold"/>
                <a:ea typeface="Trebuchet MS Bold"/>
                <a:cs typeface="Trebuchet MS Bold"/>
                <a:sym typeface="Trebuchet MS Bold"/>
              </a:rPr>
              <a:t>FEATURES AND FUNCTIONALITY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40001" y="2376821"/>
            <a:ext cx="17445428" cy="46040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56"/>
              </a:lnSpc>
            </a:pPr>
            <a:r>
              <a:rPr lang="en-US" sz="4328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A digital portfolio is a curated collection of work and information presented digitally to showcase skills, experiences, and achievements. It's commonly used by students, professionals, artists, designers, developers, and freelancers. Below is a breakdown of the key features and functionalities you should consider including in a well-structured digital portfolio.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DAGx6i8zgKg</dc:identifier>
  <dcterms:modified xsi:type="dcterms:W3CDTF">2011-08-01T06:04:30Z</dcterms:modified>
  <cp:revision>1</cp:revision>
  <dc:title>PPT FWD TNSDC 2025.pptx_20250828_195700_0000.pdf</dc:title>
</cp:coreProperties>
</file>