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71" r:id="rId7"/>
    <p:sldId id="261" r:id="rId8"/>
    <p:sldId id="262" r:id="rId9"/>
    <p:sldId id="263" r:id="rId10"/>
    <p:sldId id="264" r:id="rId11"/>
    <p:sldId id="265" r:id="rId12"/>
    <p:sldId id="266" r:id="rId13"/>
    <p:sldId id="267" r:id="rId14"/>
    <p:sldId id="268" r:id="rId15"/>
    <p:sldId id="269" r:id="rId16"/>
    <p:sldId id="272" r:id="rId17"/>
    <p:sldId id="270" r:id="rId18"/>
  </p:sldIdLst>
  <p:sldSz cx="9753600" cy="7315200"/>
  <p:notesSz cx="6858000" cy="9144000"/>
  <p:embeddedFontLst>
    <p:embeddedFont>
      <p:font typeface="Calibri" panose="020F0502020204030204" pitchFamily="34" charset="0"/>
      <p:regular r:id="rId19"/>
      <p:bold r:id="rId20"/>
      <p:italic r:id="rId21"/>
      <p:boldItalic r:id="rId22"/>
    </p:embeddedFont>
    <p:embeddedFont>
      <p:font typeface="Glacial Indifference Bold" panose="020B0604020202020204" charset="0"/>
      <p:regular r:id="rId23"/>
    </p:embeddedFont>
    <p:embeddedFont>
      <p:font typeface="League Spartan" panose="020B0604020202020204" charset="0"/>
      <p:regular r:id="rId24"/>
    </p:embeddedFont>
    <p:embeddedFont>
      <p:font typeface="Montserrat Light" panose="00000400000000000000" pitchFamily="2" charset="0"/>
      <p:regular r:id="rId25"/>
      <p:italic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34D5A9-7F9A-4CC6-9B4C-275F00229E52}" v="12" dt="2022-10-05T17:49:40.3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50" d="100"/>
          <a:sy n="50" d="100"/>
        </p:scale>
        <p:origin x="1644" y="1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433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vya Singh" userId="6d6fcc965864f1cf" providerId="LiveId" clId="{FF34D5A9-7F9A-4CC6-9B4C-275F00229E52}"/>
    <pc:docChg chg="custSel addSld delSld modSld sldOrd">
      <pc:chgData name="Divya Singh" userId="6d6fcc965864f1cf" providerId="LiveId" clId="{FF34D5A9-7F9A-4CC6-9B4C-275F00229E52}" dt="2022-10-05T17:57:01.706" v="859" actId="20577"/>
      <pc:docMkLst>
        <pc:docMk/>
      </pc:docMkLst>
      <pc:sldChg chg="addSp delSp modSp mod">
        <pc:chgData name="Divya Singh" userId="6d6fcc965864f1cf" providerId="LiveId" clId="{FF34D5A9-7F9A-4CC6-9B4C-275F00229E52}" dt="2022-10-05T15:39:02.755" v="338" actId="20577"/>
        <pc:sldMkLst>
          <pc:docMk/>
          <pc:sldMk cId="0" sldId="256"/>
        </pc:sldMkLst>
        <pc:spChg chg="mod">
          <ac:chgData name="Divya Singh" userId="6d6fcc965864f1cf" providerId="LiveId" clId="{FF34D5A9-7F9A-4CC6-9B4C-275F00229E52}" dt="2022-10-05T15:26:04.559" v="18" actId="14100"/>
          <ac:spMkLst>
            <pc:docMk/>
            <pc:sldMk cId="0" sldId="256"/>
            <ac:spMk id="3" creationId="{00000000-0000-0000-0000-000000000000}"/>
          </ac:spMkLst>
        </pc:spChg>
        <pc:spChg chg="del mod">
          <ac:chgData name="Divya Singh" userId="6d6fcc965864f1cf" providerId="LiveId" clId="{FF34D5A9-7F9A-4CC6-9B4C-275F00229E52}" dt="2022-10-05T15:36:35.849" v="320" actId="21"/>
          <ac:spMkLst>
            <pc:docMk/>
            <pc:sldMk cId="0" sldId="256"/>
            <ac:spMk id="4" creationId="{00000000-0000-0000-0000-000000000000}"/>
          </ac:spMkLst>
        </pc:spChg>
        <pc:spChg chg="add del mod">
          <ac:chgData name="Divya Singh" userId="6d6fcc965864f1cf" providerId="LiveId" clId="{FF34D5A9-7F9A-4CC6-9B4C-275F00229E52}" dt="2022-10-05T15:25:51.948" v="17"/>
          <ac:spMkLst>
            <pc:docMk/>
            <pc:sldMk cId="0" sldId="256"/>
            <ac:spMk id="7" creationId="{E6E03F81-580B-B437-8503-6B2002D401B7}"/>
          </ac:spMkLst>
        </pc:spChg>
        <pc:spChg chg="add mod">
          <ac:chgData name="Divya Singh" userId="6d6fcc965864f1cf" providerId="LiveId" clId="{FF34D5A9-7F9A-4CC6-9B4C-275F00229E52}" dt="2022-10-05T15:37:30.530" v="324" actId="1076"/>
          <ac:spMkLst>
            <pc:docMk/>
            <pc:sldMk cId="0" sldId="256"/>
            <ac:spMk id="8" creationId="{34760F8F-706B-BBA8-B763-4141750B7E1E}"/>
          </ac:spMkLst>
        </pc:spChg>
        <pc:spChg chg="add mod">
          <ac:chgData name="Divya Singh" userId="6d6fcc965864f1cf" providerId="LiveId" clId="{FF34D5A9-7F9A-4CC6-9B4C-275F00229E52}" dt="2022-10-05T15:39:02.755" v="338" actId="20577"/>
          <ac:spMkLst>
            <pc:docMk/>
            <pc:sldMk cId="0" sldId="256"/>
            <ac:spMk id="9" creationId="{8AE95318-E59D-30B2-C5A7-354931ED8F15}"/>
          </ac:spMkLst>
        </pc:spChg>
        <pc:spChg chg="add mod">
          <ac:chgData name="Divya Singh" userId="6d6fcc965864f1cf" providerId="LiveId" clId="{FF34D5A9-7F9A-4CC6-9B4C-275F00229E52}" dt="2022-10-05T15:37:17.286" v="322" actId="1076"/>
          <ac:spMkLst>
            <pc:docMk/>
            <pc:sldMk cId="0" sldId="256"/>
            <ac:spMk id="10" creationId="{86C17B37-CB55-818A-E991-210A14ACC019}"/>
          </ac:spMkLst>
        </pc:spChg>
        <pc:picChg chg="mod">
          <ac:chgData name="Divya Singh" userId="6d6fcc965864f1cf" providerId="LiveId" clId="{FF34D5A9-7F9A-4CC6-9B4C-275F00229E52}" dt="2022-10-05T15:36:02.221" v="293" actId="1076"/>
          <ac:picMkLst>
            <pc:docMk/>
            <pc:sldMk cId="0" sldId="256"/>
            <ac:picMk id="2" creationId="{00000000-0000-0000-0000-000000000000}"/>
          </ac:picMkLst>
        </pc:picChg>
        <pc:picChg chg="add mod">
          <ac:chgData name="Divya Singh" userId="6d6fcc965864f1cf" providerId="LiveId" clId="{FF34D5A9-7F9A-4CC6-9B4C-275F00229E52}" dt="2022-10-05T15:37:51.503" v="329" actId="14100"/>
          <ac:picMkLst>
            <pc:docMk/>
            <pc:sldMk cId="0" sldId="256"/>
            <ac:picMk id="6" creationId="{71317936-50F9-DA15-7F13-8D7C568D1710}"/>
          </ac:picMkLst>
        </pc:picChg>
      </pc:sldChg>
      <pc:sldChg chg="modSp mod">
        <pc:chgData name="Divya Singh" userId="6d6fcc965864f1cf" providerId="LiveId" clId="{FF34D5A9-7F9A-4CC6-9B4C-275F00229E52}" dt="2022-10-05T16:31:14.857" v="441" actId="2710"/>
        <pc:sldMkLst>
          <pc:docMk/>
          <pc:sldMk cId="0" sldId="257"/>
        </pc:sldMkLst>
        <pc:spChg chg="mod">
          <ac:chgData name="Divya Singh" userId="6d6fcc965864f1cf" providerId="LiveId" clId="{FF34D5A9-7F9A-4CC6-9B4C-275F00229E52}" dt="2022-10-05T16:27:26.038" v="434" actId="20578"/>
          <ac:spMkLst>
            <pc:docMk/>
            <pc:sldMk cId="0" sldId="257"/>
            <ac:spMk id="4" creationId="{00000000-0000-0000-0000-000000000000}"/>
          </ac:spMkLst>
        </pc:spChg>
        <pc:spChg chg="mod">
          <ac:chgData name="Divya Singh" userId="6d6fcc965864f1cf" providerId="LiveId" clId="{FF34D5A9-7F9A-4CC6-9B4C-275F00229E52}" dt="2022-10-05T16:26:44.430" v="374" actId="1076"/>
          <ac:spMkLst>
            <pc:docMk/>
            <pc:sldMk cId="0" sldId="257"/>
            <ac:spMk id="5" creationId="{00000000-0000-0000-0000-000000000000}"/>
          </ac:spMkLst>
        </pc:spChg>
        <pc:spChg chg="mod">
          <ac:chgData name="Divya Singh" userId="6d6fcc965864f1cf" providerId="LiveId" clId="{FF34D5A9-7F9A-4CC6-9B4C-275F00229E52}" dt="2022-10-05T16:30:15.315" v="437" actId="20577"/>
          <ac:spMkLst>
            <pc:docMk/>
            <pc:sldMk cId="0" sldId="257"/>
            <ac:spMk id="9" creationId="{00000000-0000-0000-0000-000000000000}"/>
          </ac:spMkLst>
        </pc:spChg>
        <pc:spChg chg="mod">
          <ac:chgData name="Divya Singh" userId="6d6fcc965864f1cf" providerId="LiveId" clId="{FF34D5A9-7F9A-4CC6-9B4C-275F00229E52}" dt="2022-10-05T16:31:14.857" v="441" actId="2710"/>
          <ac:spMkLst>
            <pc:docMk/>
            <pc:sldMk cId="0" sldId="257"/>
            <ac:spMk id="10" creationId="{00000000-0000-0000-0000-000000000000}"/>
          </ac:spMkLst>
        </pc:spChg>
        <pc:grpChg chg="mod">
          <ac:chgData name="Divya Singh" userId="6d6fcc965864f1cf" providerId="LiveId" clId="{FF34D5A9-7F9A-4CC6-9B4C-275F00229E52}" dt="2022-10-05T16:30:23.780" v="438" actId="1076"/>
          <ac:grpSpMkLst>
            <pc:docMk/>
            <pc:sldMk cId="0" sldId="257"/>
            <ac:grpSpMk id="6" creationId="{00000000-0000-0000-0000-000000000000}"/>
          </ac:grpSpMkLst>
        </pc:grpChg>
      </pc:sldChg>
      <pc:sldChg chg="modSp mod">
        <pc:chgData name="Divya Singh" userId="6d6fcc965864f1cf" providerId="LiveId" clId="{FF34D5A9-7F9A-4CC6-9B4C-275F00229E52}" dt="2022-10-05T16:51:11.381" v="443" actId="113"/>
        <pc:sldMkLst>
          <pc:docMk/>
          <pc:sldMk cId="0" sldId="258"/>
        </pc:sldMkLst>
        <pc:spChg chg="mod">
          <ac:chgData name="Divya Singh" userId="6d6fcc965864f1cf" providerId="LiveId" clId="{FF34D5A9-7F9A-4CC6-9B4C-275F00229E52}" dt="2022-10-05T16:51:11.381" v="443" actId="113"/>
          <ac:spMkLst>
            <pc:docMk/>
            <pc:sldMk cId="0" sldId="258"/>
            <ac:spMk id="3" creationId="{00000000-0000-0000-0000-000000000000}"/>
          </ac:spMkLst>
        </pc:spChg>
      </pc:sldChg>
      <pc:sldChg chg="modSp mod">
        <pc:chgData name="Divya Singh" userId="6d6fcc965864f1cf" providerId="LiveId" clId="{FF34D5A9-7F9A-4CC6-9B4C-275F00229E52}" dt="2022-10-05T16:52:32.091" v="450" actId="14100"/>
        <pc:sldMkLst>
          <pc:docMk/>
          <pc:sldMk cId="0" sldId="259"/>
        </pc:sldMkLst>
        <pc:spChg chg="mod">
          <ac:chgData name="Divya Singh" userId="6d6fcc965864f1cf" providerId="LiveId" clId="{FF34D5A9-7F9A-4CC6-9B4C-275F00229E52}" dt="2022-10-05T16:51:41.795" v="444" actId="1076"/>
          <ac:spMkLst>
            <pc:docMk/>
            <pc:sldMk cId="0" sldId="259"/>
            <ac:spMk id="7" creationId="{00000000-0000-0000-0000-000000000000}"/>
          </ac:spMkLst>
        </pc:spChg>
        <pc:spChg chg="mod">
          <ac:chgData name="Divya Singh" userId="6d6fcc965864f1cf" providerId="LiveId" clId="{FF34D5A9-7F9A-4CC6-9B4C-275F00229E52}" dt="2022-10-05T16:52:17.886" v="448" actId="1076"/>
          <ac:spMkLst>
            <pc:docMk/>
            <pc:sldMk cId="0" sldId="259"/>
            <ac:spMk id="8" creationId="{00000000-0000-0000-0000-000000000000}"/>
          </ac:spMkLst>
        </pc:spChg>
        <pc:picChg chg="mod">
          <ac:chgData name="Divya Singh" userId="6d6fcc965864f1cf" providerId="LiveId" clId="{FF34D5A9-7F9A-4CC6-9B4C-275F00229E52}" dt="2022-10-05T16:52:32.091" v="450" actId="14100"/>
          <ac:picMkLst>
            <pc:docMk/>
            <pc:sldMk cId="0" sldId="259"/>
            <ac:picMk id="2" creationId="{00000000-0000-0000-0000-000000000000}"/>
          </ac:picMkLst>
        </pc:picChg>
      </pc:sldChg>
      <pc:sldChg chg="ord">
        <pc:chgData name="Divya Singh" userId="6d6fcc965864f1cf" providerId="LiveId" clId="{FF34D5A9-7F9A-4CC6-9B4C-275F00229E52}" dt="2022-10-05T17:07:40.427" v="455"/>
        <pc:sldMkLst>
          <pc:docMk/>
          <pc:sldMk cId="0" sldId="260"/>
        </pc:sldMkLst>
      </pc:sldChg>
      <pc:sldChg chg="modSp mod">
        <pc:chgData name="Divya Singh" userId="6d6fcc965864f1cf" providerId="LiveId" clId="{FF34D5A9-7F9A-4CC6-9B4C-275F00229E52}" dt="2022-10-05T17:21:46.549" v="568" actId="113"/>
        <pc:sldMkLst>
          <pc:docMk/>
          <pc:sldMk cId="0" sldId="261"/>
        </pc:sldMkLst>
        <pc:spChg chg="mod">
          <ac:chgData name="Divya Singh" userId="6d6fcc965864f1cf" providerId="LiveId" clId="{FF34D5A9-7F9A-4CC6-9B4C-275F00229E52}" dt="2022-10-05T17:21:46.549" v="568" actId="113"/>
          <ac:spMkLst>
            <pc:docMk/>
            <pc:sldMk cId="0" sldId="261"/>
            <ac:spMk id="6" creationId="{00000000-0000-0000-0000-000000000000}"/>
          </ac:spMkLst>
        </pc:spChg>
      </pc:sldChg>
      <pc:sldChg chg="modSp mod">
        <pc:chgData name="Divya Singh" userId="6d6fcc965864f1cf" providerId="LiveId" clId="{FF34D5A9-7F9A-4CC6-9B4C-275F00229E52}" dt="2022-10-05T17:22:20.714" v="571" actId="113"/>
        <pc:sldMkLst>
          <pc:docMk/>
          <pc:sldMk cId="0" sldId="262"/>
        </pc:sldMkLst>
        <pc:spChg chg="mod">
          <ac:chgData name="Divya Singh" userId="6d6fcc965864f1cf" providerId="LiveId" clId="{FF34D5A9-7F9A-4CC6-9B4C-275F00229E52}" dt="2022-10-05T17:22:20.714" v="571" actId="113"/>
          <ac:spMkLst>
            <pc:docMk/>
            <pc:sldMk cId="0" sldId="262"/>
            <ac:spMk id="7" creationId="{00000000-0000-0000-0000-000000000000}"/>
          </ac:spMkLst>
        </pc:spChg>
      </pc:sldChg>
      <pc:sldChg chg="modSp mod">
        <pc:chgData name="Divya Singh" userId="6d6fcc965864f1cf" providerId="LiveId" clId="{FF34D5A9-7F9A-4CC6-9B4C-275F00229E52}" dt="2022-10-05T17:22:49.234" v="573" actId="255"/>
        <pc:sldMkLst>
          <pc:docMk/>
          <pc:sldMk cId="0" sldId="264"/>
        </pc:sldMkLst>
        <pc:spChg chg="mod">
          <ac:chgData name="Divya Singh" userId="6d6fcc965864f1cf" providerId="LiveId" clId="{FF34D5A9-7F9A-4CC6-9B4C-275F00229E52}" dt="2022-10-05T17:22:49.234" v="573" actId="255"/>
          <ac:spMkLst>
            <pc:docMk/>
            <pc:sldMk cId="0" sldId="264"/>
            <ac:spMk id="7" creationId="{00000000-0000-0000-0000-000000000000}"/>
          </ac:spMkLst>
        </pc:spChg>
      </pc:sldChg>
      <pc:sldChg chg="modSp mod">
        <pc:chgData name="Divya Singh" userId="6d6fcc965864f1cf" providerId="LiveId" clId="{FF34D5A9-7F9A-4CC6-9B4C-275F00229E52}" dt="2022-10-05T17:24:53.171" v="579" actId="255"/>
        <pc:sldMkLst>
          <pc:docMk/>
          <pc:sldMk cId="0" sldId="267"/>
        </pc:sldMkLst>
        <pc:spChg chg="mod">
          <ac:chgData name="Divya Singh" userId="6d6fcc965864f1cf" providerId="LiveId" clId="{FF34D5A9-7F9A-4CC6-9B4C-275F00229E52}" dt="2022-10-05T17:24:53.171" v="579" actId="255"/>
          <ac:spMkLst>
            <pc:docMk/>
            <pc:sldMk cId="0" sldId="267"/>
            <ac:spMk id="6" creationId="{00000000-0000-0000-0000-000000000000}"/>
          </ac:spMkLst>
        </pc:spChg>
      </pc:sldChg>
      <pc:sldChg chg="modSp mod">
        <pc:chgData name="Divya Singh" userId="6d6fcc965864f1cf" providerId="LiveId" clId="{FF34D5A9-7F9A-4CC6-9B4C-275F00229E52}" dt="2022-10-05T17:25:59.751" v="582" actId="113"/>
        <pc:sldMkLst>
          <pc:docMk/>
          <pc:sldMk cId="0" sldId="269"/>
        </pc:sldMkLst>
        <pc:spChg chg="mod">
          <ac:chgData name="Divya Singh" userId="6d6fcc965864f1cf" providerId="LiveId" clId="{FF34D5A9-7F9A-4CC6-9B4C-275F00229E52}" dt="2022-10-05T17:25:35.598" v="580" actId="113"/>
          <ac:spMkLst>
            <pc:docMk/>
            <pc:sldMk cId="0" sldId="269"/>
            <ac:spMk id="10" creationId="{00000000-0000-0000-0000-000000000000}"/>
          </ac:spMkLst>
        </pc:spChg>
        <pc:spChg chg="mod">
          <ac:chgData name="Divya Singh" userId="6d6fcc965864f1cf" providerId="LiveId" clId="{FF34D5A9-7F9A-4CC6-9B4C-275F00229E52}" dt="2022-10-05T17:25:48.165" v="581" actId="113"/>
          <ac:spMkLst>
            <pc:docMk/>
            <pc:sldMk cId="0" sldId="269"/>
            <ac:spMk id="14" creationId="{00000000-0000-0000-0000-000000000000}"/>
          </ac:spMkLst>
        </pc:spChg>
        <pc:spChg chg="mod">
          <ac:chgData name="Divya Singh" userId="6d6fcc965864f1cf" providerId="LiveId" clId="{FF34D5A9-7F9A-4CC6-9B4C-275F00229E52}" dt="2022-10-05T17:25:59.751" v="582" actId="113"/>
          <ac:spMkLst>
            <pc:docMk/>
            <pc:sldMk cId="0" sldId="269"/>
            <ac:spMk id="18" creationId="{00000000-0000-0000-0000-000000000000}"/>
          </ac:spMkLst>
        </pc:spChg>
      </pc:sldChg>
      <pc:sldChg chg="addSp delSp modSp mod">
        <pc:chgData name="Divya Singh" userId="6d6fcc965864f1cf" providerId="LiveId" clId="{FF34D5A9-7F9A-4CC6-9B4C-275F00229E52}" dt="2022-10-05T17:57:01.706" v="859" actId="20577"/>
        <pc:sldMkLst>
          <pc:docMk/>
          <pc:sldMk cId="0" sldId="270"/>
        </pc:sldMkLst>
        <pc:spChg chg="mod">
          <ac:chgData name="Divya Singh" userId="6d6fcc965864f1cf" providerId="LiveId" clId="{FF34D5A9-7F9A-4CC6-9B4C-275F00229E52}" dt="2022-10-05T17:39:24.096" v="737" actId="20577"/>
          <ac:spMkLst>
            <pc:docMk/>
            <pc:sldMk cId="0" sldId="270"/>
            <ac:spMk id="4" creationId="{00000000-0000-0000-0000-000000000000}"/>
          </ac:spMkLst>
        </pc:spChg>
        <pc:spChg chg="mod">
          <ac:chgData name="Divya Singh" userId="6d6fcc965864f1cf" providerId="LiveId" clId="{FF34D5A9-7F9A-4CC6-9B4C-275F00229E52}" dt="2022-10-05T17:39:59.129" v="754" actId="20577"/>
          <ac:spMkLst>
            <pc:docMk/>
            <pc:sldMk cId="0" sldId="270"/>
            <ac:spMk id="5" creationId="{00000000-0000-0000-0000-000000000000}"/>
          </ac:spMkLst>
        </pc:spChg>
        <pc:spChg chg="mod">
          <ac:chgData name="Divya Singh" userId="6d6fcc965864f1cf" providerId="LiveId" clId="{FF34D5A9-7F9A-4CC6-9B4C-275F00229E52}" dt="2022-10-05T17:40:07.344" v="802" actId="20577"/>
          <ac:spMkLst>
            <pc:docMk/>
            <pc:sldMk cId="0" sldId="270"/>
            <ac:spMk id="6" creationId="{00000000-0000-0000-0000-000000000000}"/>
          </ac:spMkLst>
        </pc:spChg>
        <pc:spChg chg="mod">
          <ac:chgData name="Divya Singh" userId="6d6fcc965864f1cf" providerId="LiveId" clId="{FF34D5A9-7F9A-4CC6-9B4C-275F00229E52}" dt="2022-10-05T17:40:25.197" v="818" actId="20577"/>
          <ac:spMkLst>
            <pc:docMk/>
            <pc:sldMk cId="0" sldId="270"/>
            <ac:spMk id="7" creationId="{00000000-0000-0000-0000-000000000000}"/>
          </ac:spMkLst>
        </pc:spChg>
        <pc:spChg chg="del">
          <ac:chgData name="Divya Singh" userId="6d6fcc965864f1cf" providerId="LiveId" clId="{FF34D5A9-7F9A-4CC6-9B4C-275F00229E52}" dt="2022-10-05T17:40:18.067" v="805" actId="478"/>
          <ac:spMkLst>
            <pc:docMk/>
            <pc:sldMk cId="0" sldId="270"/>
            <ac:spMk id="8" creationId="{00000000-0000-0000-0000-000000000000}"/>
          </ac:spMkLst>
        </pc:spChg>
        <pc:spChg chg="mod">
          <ac:chgData name="Divya Singh" userId="6d6fcc965864f1cf" providerId="LiveId" clId="{FF34D5A9-7F9A-4CC6-9B4C-275F00229E52}" dt="2022-10-05T17:40:30.491" v="824" actId="20577"/>
          <ac:spMkLst>
            <pc:docMk/>
            <pc:sldMk cId="0" sldId="270"/>
            <ac:spMk id="9" creationId="{00000000-0000-0000-0000-000000000000}"/>
          </ac:spMkLst>
        </pc:spChg>
        <pc:spChg chg="mod">
          <ac:chgData name="Divya Singh" userId="6d6fcc965864f1cf" providerId="LiveId" clId="{FF34D5A9-7F9A-4CC6-9B4C-275F00229E52}" dt="2022-10-05T17:40:36.157" v="838" actId="20577"/>
          <ac:spMkLst>
            <pc:docMk/>
            <pc:sldMk cId="0" sldId="270"/>
            <ac:spMk id="10" creationId="{00000000-0000-0000-0000-000000000000}"/>
          </ac:spMkLst>
        </pc:spChg>
        <pc:spChg chg="mod">
          <ac:chgData name="Divya Singh" userId="6d6fcc965864f1cf" providerId="LiveId" clId="{FF34D5A9-7F9A-4CC6-9B4C-275F00229E52}" dt="2022-10-05T17:47:57.988" v="841" actId="14100"/>
          <ac:spMkLst>
            <pc:docMk/>
            <pc:sldMk cId="0" sldId="270"/>
            <ac:spMk id="11" creationId="{00000000-0000-0000-0000-000000000000}"/>
          </ac:spMkLst>
        </pc:spChg>
        <pc:spChg chg="add mod">
          <ac:chgData name="Divya Singh" userId="6d6fcc965864f1cf" providerId="LiveId" clId="{FF34D5A9-7F9A-4CC6-9B4C-275F00229E52}" dt="2022-10-05T17:57:01.706" v="859" actId="20577"/>
          <ac:spMkLst>
            <pc:docMk/>
            <pc:sldMk cId="0" sldId="270"/>
            <ac:spMk id="14" creationId="{263F28B5-A092-17AF-7820-A57D863C77F1}"/>
          </ac:spMkLst>
        </pc:spChg>
        <pc:grpChg chg="mod">
          <ac:chgData name="Divya Singh" userId="6d6fcc965864f1cf" providerId="LiveId" clId="{FF34D5A9-7F9A-4CC6-9B4C-275F00229E52}" dt="2022-10-05T17:39:45.744" v="739" actId="1076"/>
          <ac:grpSpMkLst>
            <pc:docMk/>
            <pc:sldMk cId="0" sldId="270"/>
            <ac:grpSpMk id="3" creationId="{00000000-0000-0000-0000-000000000000}"/>
          </ac:grpSpMkLst>
        </pc:grpChg>
        <pc:picChg chg="del mod">
          <ac:chgData name="Divya Singh" userId="6d6fcc965864f1cf" providerId="LiveId" clId="{FF34D5A9-7F9A-4CC6-9B4C-275F00229E52}" dt="2022-10-05T17:31:50.394" v="584" actId="21"/>
          <ac:picMkLst>
            <pc:docMk/>
            <pc:sldMk cId="0" sldId="270"/>
            <ac:picMk id="2" creationId="{00000000-0000-0000-0000-000000000000}"/>
          </ac:picMkLst>
        </pc:picChg>
        <pc:picChg chg="add mod">
          <ac:chgData name="Divya Singh" userId="6d6fcc965864f1cf" providerId="LiveId" clId="{FF34D5A9-7F9A-4CC6-9B4C-275F00229E52}" dt="2022-10-05T17:32:49.485" v="591" actId="14100"/>
          <ac:picMkLst>
            <pc:docMk/>
            <pc:sldMk cId="0" sldId="270"/>
            <ac:picMk id="13" creationId="{1EAED41C-A738-0AF8-E9CD-066CB4E92874}"/>
          </ac:picMkLst>
        </pc:picChg>
      </pc:sldChg>
      <pc:sldChg chg="new del">
        <pc:chgData name="Divya Singh" userId="6d6fcc965864f1cf" providerId="LiveId" clId="{FF34D5A9-7F9A-4CC6-9B4C-275F00229E52}" dt="2022-10-05T17:06:40.107" v="452" actId="2696"/>
        <pc:sldMkLst>
          <pc:docMk/>
          <pc:sldMk cId="2775283466" sldId="271"/>
        </pc:sldMkLst>
      </pc:sldChg>
      <pc:sldChg chg="addSp modSp add mod">
        <pc:chgData name="Divya Singh" userId="6d6fcc965864f1cf" providerId="LiveId" clId="{FF34D5A9-7F9A-4CC6-9B4C-275F00229E52}" dt="2022-10-05T17:33:13.474" v="592" actId="14100"/>
        <pc:sldMkLst>
          <pc:docMk/>
          <pc:sldMk cId="3236975052" sldId="271"/>
        </pc:sldMkLst>
        <pc:spChg chg="mod">
          <ac:chgData name="Divya Singh" userId="6d6fcc965864f1cf" providerId="LiveId" clId="{FF34D5A9-7F9A-4CC6-9B4C-275F00229E52}" dt="2022-10-05T17:07:57.743" v="468" actId="20577"/>
          <ac:spMkLst>
            <pc:docMk/>
            <pc:sldMk cId="3236975052" sldId="271"/>
            <ac:spMk id="4" creationId="{00000000-0000-0000-0000-000000000000}"/>
          </ac:spMkLst>
        </pc:spChg>
        <pc:spChg chg="mod">
          <ac:chgData name="Divya Singh" userId="6d6fcc965864f1cf" providerId="LiveId" clId="{FF34D5A9-7F9A-4CC6-9B4C-275F00229E52}" dt="2022-10-05T17:13:04.666" v="543" actId="20577"/>
          <ac:spMkLst>
            <pc:docMk/>
            <pc:sldMk cId="3236975052" sldId="271"/>
            <ac:spMk id="7" creationId="{00000000-0000-0000-0000-000000000000}"/>
          </ac:spMkLst>
        </pc:spChg>
        <pc:spChg chg="mod">
          <ac:chgData name="Divya Singh" userId="6d6fcc965864f1cf" providerId="LiveId" clId="{FF34D5A9-7F9A-4CC6-9B4C-275F00229E52}" dt="2022-10-05T17:13:13.363" v="544" actId="6549"/>
          <ac:spMkLst>
            <pc:docMk/>
            <pc:sldMk cId="3236975052" sldId="271"/>
            <ac:spMk id="8" creationId="{00000000-0000-0000-0000-000000000000}"/>
          </ac:spMkLst>
        </pc:spChg>
        <pc:spChg chg="add mod">
          <ac:chgData name="Divya Singh" userId="6d6fcc965864f1cf" providerId="LiveId" clId="{FF34D5A9-7F9A-4CC6-9B4C-275F00229E52}" dt="2022-10-05T17:20:53.328" v="551" actId="207"/>
          <ac:spMkLst>
            <pc:docMk/>
            <pc:sldMk cId="3236975052" sldId="271"/>
            <ac:spMk id="9" creationId="{74B2ED79-AFEF-D91E-4282-F3E2CD74FBB4}"/>
          </ac:spMkLst>
        </pc:spChg>
        <pc:spChg chg="add mod">
          <ac:chgData name="Divya Singh" userId="6d6fcc965864f1cf" providerId="LiveId" clId="{FF34D5A9-7F9A-4CC6-9B4C-275F00229E52}" dt="2022-10-05T17:21:19.917" v="565" actId="20577"/>
          <ac:spMkLst>
            <pc:docMk/>
            <pc:sldMk cId="3236975052" sldId="271"/>
            <ac:spMk id="10" creationId="{BA95AB06-6F3C-B818-ABD4-0E0C71F9BE58}"/>
          </ac:spMkLst>
        </pc:spChg>
        <pc:picChg chg="mod">
          <ac:chgData name="Divya Singh" userId="6d6fcc965864f1cf" providerId="LiveId" clId="{FF34D5A9-7F9A-4CC6-9B4C-275F00229E52}" dt="2022-10-05T17:33:13.474" v="592" actId="14100"/>
          <ac:picMkLst>
            <pc:docMk/>
            <pc:sldMk cId="3236975052" sldId="271"/>
            <ac:picMk id="2" creationId="{00000000-0000-0000-0000-000000000000}"/>
          </ac:picMkLst>
        </pc:picChg>
      </pc:sldChg>
      <pc:sldChg chg="modSp add mod ord">
        <pc:chgData name="Divya Singh" userId="6d6fcc965864f1cf" providerId="LiveId" clId="{FF34D5A9-7F9A-4CC6-9B4C-275F00229E52}" dt="2022-10-05T17:36:42.976" v="689" actId="207"/>
        <pc:sldMkLst>
          <pc:docMk/>
          <pc:sldMk cId="2337129265" sldId="272"/>
        </pc:sldMkLst>
        <pc:spChg chg="mod">
          <ac:chgData name="Divya Singh" userId="6d6fcc965864f1cf" providerId="LiveId" clId="{FF34D5A9-7F9A-4CC6-9B4C-275F00229E52}" dt="2022-10-05T17:34:47.165" v="684" actId="20577"/>
          <ac:spMkLst>
            <pc:docMk/>
            <pc:sldMk cId="2337129265" sldId="272"/>
            <ac:spMk id="9" creationId="{74B2ED79-AFEF-D91E-4282-F3E2CD74FBB4}"/>
          </ac:spMkLst>
        </pc:spChg>
        <pc:spChg chg="mod">
          <ac:chgData name="Divya Singh" userId="6d6fcc965864f1cf" providerId="LiveId" clId="{FF34D5A9-7F9A-4CC6-9B4C-275F00229E52}" dt="2022-10-05T17:36:42.976" v="689" actId="207"/>
          <ac:spMkLst>
            <pc:docMk/>
            <pc:sldMk cId="2337129265" sldId="272"/>
            <ac:spMk id="10" creationId="{BA95AB06-6F3C-B818-ABD4-0E0C71F9BE5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ieeexplore.ieee.org/document/9404551" TargetMode="External"/><Relationship Id="rId2" Type="http://schemas.openxmlformats.org/officeDocument/2006/relationships/image" Target="../media/image20.jpg"/><Relationship Id="rId1" Type="http://schemas.openxmlformats.org/officeDocument/2006/relationships/slideLayout" Target="../slideLayouts/slideLayout7.xml"/><Relationship Id="rId4" Type="http://schemas.openxmlformats.org/officeDocument/2006/relationships/hyperlink" Target="https://www.slideshare.net/irjetjournal/irjet-iot-based-anti-theft-detection-and-alerting-system-using-raspberry-pi"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19631" r="19631"/>
          <a:stretch>
            <a:fillRect/>
          </a:stretch>
        </p:blipFill>
        <p:spPr>
          <a:xfrm>
            <a:off x="6934200" y="0"/>
            <a:ext cx="2819400" cy="7315200"/>
          </a:xfrm>
          <a:prstGeom prst="rect">
            <a:avLst/>
          </a:prstGeom>
        </p:spPr>
      </p:pic>
      <p:sp>
        <p:nvSpPr>
          <p:cNvPr id="3" name="TextBox 3"/>
          <p:cNvSpPr txBox="1"/>
          <p:nvPr/>
        </p:nvSpPr>
        <p:spPr>
          <a:xfrm>
            <a:off x="424194" y="381000"/>
            <a:ext cx="7119605" cy="1269578"/>
          </a:xfrm>
          <a:prstGeom prst="rect">
            <a:avLst/>
          </a:prstGeom>
        </p:spPr>
        <p:txBody>
          <a:bodyPr wrap="square" lIns="0" tIns="0" rIns="0" bIns="0" rtlCol="0" anchor="t">
            <a:spAutoFit/>
          </a:bodyPr>
          <a:lstStyle/>
          <a:p>
            <a:pPr>
              <a:lnSpc>
                <a:spcPts val="3276"/>
              </a:lnSpc>
            </a:pPr>
            <a:r>
              <a:rPr lang="en-US" sz="2559" spc="511" dirty="0">
                <a:solidFill>
                  <a:srgbClr val="000000"/>
                </a:solidFill>
                <a:latin typeface="League Spartan"/>
              </a:rPr>
              <a:t>HOME SECURITY SYSTEM USING RASPBERRY PI WITH IOT</a:t>
            </a:r>
          </a:p>
          <a:p>
            <a:pPr>
              <a:lnSpc>
                <a:spcPts val="3276"/>
              </a:lnSpc>
            </a:pPr>
            <a:endParaRPr lang="en-US" sz="2559" spc="511" dirty="0">
              <a:solidFill>
                <a:srgbClr val="000000"/>
              </a:solidFill>
              <a:latin typeface="League Spartan"/>
            </a:endParaRPr>
          </a:p>
        </p:txBody>
      </p:sp>
      <p:pic>
        <p:nvPicPr>
          <p:cNvPr id="6" name="Picture 5">
            <a:extLst>
              <a:ext uri="{FF2B5EF4-FFF2-40B4-BE49-F238E27FC236}">
                <a16:creationId xmlns:a16="http://schemas.microsoft.com/office/drawing/2014/main" id="{71317936-50F9-DA15-7F13-8D7C568D17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1237231"/>
            <a:ext cx="4191000" cy="3037707"/>
          </a:xfrm>
          <a:prstGeom prst="rect">
            <a:avLst/>
          </a:prstGeom>
        </p:spPr>
      </p:pic>
      <p:sp>
        <p:nvSpPr>
          <p:cNvPr id="8" name="TextBox 7">
            <a:extLst>
              <a:ext uri="{FF2B5EF4-FFF2-40B4-BE49-F238E27FC236}">
                <a16:creationId xmlns:a16="http://schemas.microsoft.com/office/drawing/2014/main" id="{34760F8F-706B-BBA8-B763-4141750B7E1E}"/>
              </a:ext>
            </a:extLst>
          </p:cNvPr>
          <p:cNvSpPr txBox="1"/>
          <p:nvPr/>
        </p:nvSpPr>
        <p:spPr>
          <a:xfrm>
            <a:off x="304800" y="4367271"/>
            <a:ext cx="4191000" cy="1015663"/>
          </a:xfrm>
          <a:prstGeom prst="rect">
            <a:avLst/>
          </a:prstGeom>
          <a:noFill/>
        </p:spPr>
        <p:txBody>
          <a:bodyPr wrap="square" rtlCol="0">
            <a:spAutoFit/>
          </a:bodyPr>
          <a:lstStyle/>
          <a:p>
            <a:r>
              <a:rPr lang="en-US" sz="2400" b="1" dirty="0"/>
              <a:t>PRESENTED BY:</a:t>
            </a:r>
          </a:p>
          <a:p>
            <a:r>
              <a:rPr lang="en-US" dirty="0" err="1"/>
              <a:t>Ayush</a:t>
            </a:r>
            <a:r>
              <a:rPr lang="en-US" dirty="0"/>
              <a:t> Gupta [20102018]</a:t>
            </a:r>
          </a:p>
          <a:p>
            <a:r>
              <a:rPr lang="en-US" dirty="0"/>
              <a:t>Divya Singh [20102019]</a:t>
            </a:r>
            <a:endParaRPr lang="en-IN" dirty="0"/>
          </a:p>
        </p:txBody>
      </p:sp>
      <p:sp>
        <p:nvSpPr>
          <p:cNvPr id="9" name="TextBox 8">
            <a:extLst>
              <a:ext uri="{FF2B5EF4-FFF2-40B4-BE49-F238E27FC236}">
                <a16:creationId xmlns:a16="http://schemas.microsoft.com/office/drawing/2014/main" id="{8AE95318-E59D-30B2-C5A7-354931ED8F15}"/>
              </a:ext>
            </a:extLst>
          </p:cNvPr>
          <p:cNvSpPr txBox="1"/>
          <p:nvPr/>
        </p:nvSpPr>
        <p:spPr>
          <a:xfrm>
            <a:off x="4102100" y="4321105"/>
            <a:ext cx="2819400" cy="1107996"/>
          </a:xfrm>
          <a:prstGeom prst="rect">
            <a:avLst/>
          </a:prstGeom>
          <a:noFill/>
        </p:spPr>
        <p:txBody>
          <a:bodyPr wrap="square" rtlCol="0">
            <a:spAutoFit/>
          </a:bodyPr>
          <a:lstStyle/>
          <a:p>
            <a:r>
              <a:rPr lang="en-US" sz="2400" b="1" dirty="0"/>
              <a:t>UNDER THE SUPERVISION OF:</a:t>
            </a:r>
          </a:p>
          <a:p>
            <a:r>
              <a:rPr lang="en-US" dirty="0" err="1"/>
              <a:t>Ms.Monika</a:t>
            </a:r>
            <a:r>
              <a:rPr lang="en-US" dirty="0"/>
              <a:t> </a:t>
            </a:r>
            <a:endParaRPr lang="en-IN" dirty="0"/>
          </a:p>
        </p:txBody>
      </p:sp>
      <p:sp>
        <p:nvSpPr>
          <p:cNvPr id="10" name="TextBox 9">
            <a:extLst>
              <a:ext uri="{FF2B5EF4-FFF2-40B4-BE49-F238E27FC236}">
                <a16:creationId xmlns:a16="http://schemas.microsoft.com/office/drawing/2014/main" id="{86C17B37-CB55-818A-E991-210A14ACC019}"/>
              </a:ext>
            </a:extLst>
          </p:cNvPr>
          <p:cNvSpPr txBox="1"/>
          <p:nvPr/>
        </p:nvSpPr>
        <p:spPr>
          <a:xfrm flipH="1">
            <a:off x="304800" y="6087635"/>
            <a:ext cx="6858000" cy="707886"/>
          </a:xfrm>
          <a:prstGeom prst="rect">
            <a:avLst/>
          </a:prstGeom>
          <a:noFill/>
        </p:spPr>
        <p:txBody>
          <a:bodyPr wrap="square" rtlCol="0">
            <a:spAutoFit/>
          </a:bodyPr>
          <a:lstStyle/>
          <a:p>
            <a:r>
              <a:rPr lang="en-US" sz="2000" b="1" dirty="0"/>
              <a:t>                                    Department Of ECE</a:t>
            </a:r>
          </a:p>
          <a:p>
            <a:r>
              <a:rPr lang="en-IN" sz="2000" b="1" dirty="0"/>
              <a:t>Jaypee Institute of Information Technology, Noida , UP, India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29993" r="22069"/>
          <a:stretch>
            <a:fillRect/>
          </a:stretch>
        </p:blipFill>
        <p:spPr>
          <a:xfrm>
            <a:off x="6469346" y="0"/>
            <a:ext cx="3610333" cy="7531515"/>
          </a:xfrm>
          <a:prstGeom prst="rect">
            <a:avLst/>
          </a:prstGeom>
        </p:spPr>
      </p:pic>
      <p:grpSp>
        <p:nvGrpSpPr>
          <p:cNvPr id="3" name="Group 3"/>
          <p:cNvGrpSpPr/>
          <p:nvPr/>
        </p:nvGrpSpPr>
        <p:grpSpPr>
          <a:xfrm>
            <a:off x="-1063814" y="893692"/>
            <a:ext cx="8391624" cy="5168312"/>
            <a:chOff x="0" y="0"/>
            <a:chExt cx="11188832" cy="6891084"/>
          </a:xfrm>
        </p:grpSpPr>
        <p:sp>
          <p:nvSpPr>
            <p:cNvPr id="4" name="AutoShape 4"/>
            <p:cNvSpPr/>
            <p:nvPr/>
          </p:nvSpPr>
          <p:spPr>
            <a:xfrm>
              <a:off x="0" y="0"/>
              <a:ext cx="11188832" cy="1716724"/>
            </a:xfrm>
            <a:prstGeom prst="rect">
              <a:avLst/>
            </a:prstGeom>
            <a:solidFill>
              <a:srgbClr val="8FFFB9"/>
            </a:solidFill>
          </p:spPr>
        </p:sp>
        <p:sp>
          <p:nvSpPr>
            <p:cNvPr id="5" name="TextBox 5"/>
            <p:cNvSpPr txBox="1"/>
            <p:nvPr/>
          </p:nvSpPr>
          <p:spPr>
            <a:xfrm>
              <a:off x="1986124" y="619028"/>
              <a:ext cx="7782991" cy="744356"/>
            </a:xfrm>
            <a:prstGeom prst="rect">
              <a:avLst/>
            </a:prstGeom>
          </p:spPr>
          <p:txBody>
            <a:bodyPr lIns="0" tIns="0" rIns="0" bIns="0" rtlCol="0" anchor="t">
              <a:spAutoFit/>
            </a:bodyPr>
            <a:lstStyle/>
            <a:p>
              <a:pPr algn="l">
                <a:lnSpc>
                  <a:spcPts val="4645"/>
                </a:lnSpc>
              </a:pPr>
              <a:r>
                <a:rPr lang="en-US" sz="3441">
                  <a:solidFill>
                    <a:srgbClr val="000000"/>
                  </a:solidFill>
                  <a:latin typeface="League Spartan"/>
                </a:rPr>
                <a:t>PROPOSED SOLUTION</a:t>
              </a:r>
            </a:p>
          </p:txBody>
        </p:sp>
        <p:sp>
          <p:nvSpPr>
            <p:cNvPr id="6" name="TextBox 6"/>
            <p:cNvSpPr txBox="1"/>
            <p:nvPr/>
          </p:nvSpPr>
          <p:spPr>
            <a:xfrm>
              <a:off x="1986124" y="2355499"/>
              <a:ext cx="7782991" cy="384127"/>
            </a:xfrm>
            <a:prstGeom prst="rect">
              <a:avLst/>
            </a:prstGeom>
          </p:spPr>
          <p:txBody>
            <a:bodyPr lIns="0" tIns="0" rIns="0" bIns="0" rtlCol="0" anchor="t">
              <a:spAutoFit/>
            </a:bodyPr>
            <a:lstStyle/>
            <a:p>
              <a:pPr algn="l">
                <a:lnSpc>
                  <a:spcPts val="2459"/>
                </a:lnSpc>
              </a:pPr>
              <a:r>
                <a:rPr lang="en-US" sz="1821">
                  <a:solidFill>
                    <a:srgbClr val="000000"/>
                  </a:solidFill>
                  <a:latin typeface="League Spartan"/>
                </a:rPr>
                <a:t>ANTI-THEFT DETECTION USING RASPBERRY PI</a:t>
              </a:r>
            </a:p>
          </p:txBody>
        </p:sp>
        <p:sp>
          <p:nvSpPr>
            <p:cNvPr id="7" name="TextBox 7"/>
            <p:cNvSpPr txBox="1"/>
            <p:nvPr/>
          </p:nvSpPr>
          <p:spPr>
            <a:xfrm>
              <a:off x="1986124" y="2775427"/>
              <a:ext cx="7761149" cy="4115657"/>
            </a:xfrm>
            <a:prstGeom prst="rect">
              <a:avLst/>
            </a:prstGeom>
          </p:spPr>
          <p:txBody>
            <a:bodyPr lIns="0" tIns="0" rIns="0" bIns="0" rtlCol="0" anchor="t">
              <a:spAutoFit/>
            </a:bodyPr>
            <a:lstStyle/>
            <a:p>
              <a:pPr algn="l">
                <a:lnSpc>
                  <a:spcPts val="2675"/>
                </a:lnSpc>
              </a:pPr>
              <a:r>
                <a:rPr lang="en-US" b="1" spc="74" dirty="0">
                  <a:solidFill>
                    <a:srgbClr val="000000"/>
                  </a:solidFill>
                  <a:latin typeface="Montserrat Light"/>
                </a:rPr>
                <a:t>Whenever the thief enters in the house, and the steps on the floor immediately it is sensed by the sensor which passes on the signal to the raspberry pi controller. The controller in turn processes it to be valid signal and then moves the camera to the area where the movement was detected and then transmits it over the internet for the home owner to check the image</a:t>
              </a:r>
              <a:r>
                <a:rPr lang="en-US" sz="1486" spc="74" dirty="0">
                  <a:solidFill>
                    <a:srgbClr val="000000"/>
                  </a:solidFill>
                  <a:latin typeface="Montserrat Light"/>
                </a:rPr>
                <a:t>.</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16275" t="12392" b="9140"/>
          <a:stretch>
            <a:fillRect/>
          </a:stretch>
        </p:blipFill>
        <p:spPr>
          <a:xfrm>
            <a:off x="0" y="0"/>
            <a:ext cx="9753600" cy="7315200"/>
          </a:xfrm>
          <a:prstGeom prst="rect">
            <a:avLst/>
          </a:prstGeom>
        </p:spPr>
      </p:pic>
      <p:sp>
        <p:nvSpPr>
          <p:cNvPr id="3" name="TextBox 3"/>
          <p:cNvSpPr txBox="1"/>
          <p:nvPr/>
        </p:nvSpPr>
        <p:spPr>
          <a:xfrm>
            <a:off x="0" y="2830449"/>
            <a:ext cx="2217641" cy="1520951"/>
          </a:xfrm>
          <a:prstGeom prst="rect">
            <a:avLst/>
          </a:prstGeom>
        </p:spPr>
        <p:txBody>
          <a:bodyPr lIns="0" tIns="0" rIns="0" bIns="0" rtlCol="0" anchor="t">
            <a:spAutoFit/>
          </a:bodyPr>
          <a:lstStyle/>
          <a:p>
            <a:pPr algn="ctr">
              <a:lnSpc>
                <a:spcPts val="4104"/>
              </a:lnSpc>
            </a:pPr>
            <a:r>
              <a:rPr lang="en-US" sz="2400">
                <a:solidFill>
                  <a:srgbClr val="000000"/>
                </a:solidFill>
                <a:latin typeface="Glacial Indifference Bold"/>
              </a:rPr>
              <a:t>Components and sensors used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8178899" y="5740499"/>
            <a:ext cx="3149402" cy="3149402"/>
            <a:chOff x="0" y="0"/>
            <a:chExt cx="6350000" cy="6350000"/>
          </a:xfrm>
        </p:grpSpPr>
        <p:sp>
          <p:nvSpPr>
            <p:cNvPr id="3" name="Freeform 3"/>
            <p:cNvSpPr/>
            <p:nvPr/>
          </p:nvSpPr>
          <p:spPr>
            <a:xfrm>
              <a:off x="-156812" y="-5088"/>
              <a:ext cx="6663624" cy="6360176"/>
            </a:xfrm>
            <a:custGeom>
              <a:avLst/>
              <a:gdLst/>
              <a:ahLst/>
              <a:cxnLst/>
              <a:rect l="l" t="t" r="r" b="b"/>
              <a:pathLst>
                <a:path w="6663624" h="6360176">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8FFFB9"/>
            </a:solidFill>
          </p:spPr>
        </p:sp>
      </p:grpSp>
      <p:grpSp>
        <p:nvGrpSpPr>
          <p:cNvPr id="4" name="Group 4"/>
          <p:cNvGrpSpPr>
            <a:grpSpLocks noChangeAspect="1"/>
          </p:cNvGrpSpPr>
          <p:nvPr/>
        </p:nvGrpSpPr>
        <p:grpSpPr>
          <a:xfrm>
            <a:off x="-1574701" y="5740499"/>
            <a:ext cx="3149402" cy="3149402"/>
            <a:chOff x="0" y="0"/>
            <a:chExt cx="6350000" cy="6350000"/>
          </a:xfrm>
        </p:grpSpPr>
        <p:sp>
          <p:nvSpPr>
            <p:cNvPr id="5" name="Freeform 5"/>
            <p:cNvSpPr/>
            <p:nvPr/>
          </p:nvSpPr>
          <p:spPr>
            <a:xfrm>
              <a:off x="-156812" y="-5088"/>
              <a:ext cx="6663624" cy="6360176"/>
            </a:xfrm>
            <a:custGeom>
              <a:avLst/>
              <a:gdLst/>
              <a:ahLst/>
              <a:cxnLst/>
              <a:rect l="l" t="t" r="r" b="b"/>
              <a:pathLst>
                <a:path w="6663624" h="6360176">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8FFFB9"/>
            </a:solidFill>
          </p:spPr>
        </p:sp>
      </p:grpSp>
      <p:grpSp>
        <p:nvGrpSpPr>
          <p:cNvPr id="6" name="Group 6"/>
          <p:cNvGrpSpPr>
            <a:grpSpLocks noChangeAspect="1"/>
          </p:cNvGrpSpPr>
          <p:nvPr/>
        </p:nvGrpSpPr>
        <p:grpSpPr>
          <a:xfrm>
            <a:off x="-1574701" y="-1574701"/>
            <a:ext cx="3149402" cy="3149402"/>
            <a:chOff x="0" y="0"/>
            <a:chExt cx="6350000" cy="6350000"/>
          </a:xfrm>
        </p:grpSpPr>
        <p:sp>
          <p:nvSpPr>
            <p:cNvPr id="7" name="Freeform 7"/>
            <p:cNvSpPr/>
            <p:nvPr/>
          </p:nvSpPr>
          <p:spPr>
            <a:xfrm>
              <a:off x="-156812" y="-5088"/>
              <a:ext cx="6663624" cy="6360176"/>
            </a:xfrm>
            <a:custGeom>
              <a:avLst/>
              <a:gdLst/>
              <a:ahLst/>
              <a:cxnLst/>
              <a:rect l="l" t="t" r="r" b="b"/>
              <a:pathLst>
                <a:path w="6663624" h="6360176">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8FFFB9"/>
            </a:solidFill>
          </p:spPr>
        </p:sp>
      </p:grpSp>
      <p:grpSp>
        <p:nvGrpSpPr>
          <p:cNvPr id="8" name="Group 8"/>
          <p:cNvGrpSpPr>
            <a:grpSpLocks noChangeAspect="1"/>
          </p:cNvGrpSpPr>
          <p:nvPr/>
        </p:nvGrpSpPr>
        <p:grpSpPr>
          <a:xfrm>
            <a:off x="8178899" y="-1574701"/>
            <a:ext cx="3149402" cy="3149402"/>
            <a:chOff x="0" y="0"/>
            <a:chExt cx="6350000" cy="6350000"/>
          </a:xfrm>
        </p:grpSpPr>
        <p:sp>
          <p:nvSpPr>
            <p:cNvPr id="9" name="Freeform 9"/>
            <p:cNvSpPr/>
            <p:nvPr/>
          </p:nvSpPr>
          <p:spPr>
            <a:xfrm>
              <a:off x="-156812" y="-5088"/>
              <a:ext cx="6663624" cy="6360176"/>
            </a:xfrm>
            <a:custGeom>
              <a:avLst/>
              <a:gdLst/>
              <a:ahLst/>
              <a:cxnLst/>
              <a:rect l="l" t="t" r="r" b="b"/>
              <a:pathLst>
                <a:path w="6663624" h="6360176">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8FFFB9"/>
            </a:solidFill>
          </p:spPr>
        </p:sp>
      </p:grpSp>
      <p:sp>
        <p:nvSpPr>
          <p:cNvPr id="10" name="AutoShape 10"/>
          <p:cNvSpPr/>
          <p:nvPr/>
        </p:nvSpPr>
        <p:spPr>
          <a:xfrm>
            <a:off x="731520" y="731520"/>
            <a:ext cx="3985568" cy="5852160"/>
          </a:xfrm>
          <a:prstGeom prst="rect">
            <a:avLst/>
          </a:prstGeom>
          <a:solidFill>
            <a:srgbClr val="000000"/>
          </a:solidFill>
        </p:spPr>
      </p:sp>
      <p:sp>
        <p:nvSpPr>
          <p:cNvPr id="11" name="AutoShape 11"/>
          <p:cNvSpPr/>
          <p:nvPr/>
        </p:nvSpPr>
        <p:spPr>
          <a:xfrm>
            <a:off x="5036512" y="731520"/>
            <a:ext cx="3985568" cy="5852160"/>
          </a:xfrm>
          <a:prstGeom prst="rect">
            <a:avLst/>
          </a:prstGeom>
          <a:solidFill>
            <a:srgbClr val="000000"/>
          </a:solidFill>
        </p:spPr>
      </p:sp>
      <p:grpSp>
        <p:nvGrpSpPr>
          <p:cNvPr id="12" name="Group 12"/>
          <p:cNvGrpSpPr/>
          <p:nvPr/>
        </p:nvGrpSpPr>
        <p:grpSpPr>
          <a:xfrm>
            <a:off x="1119383" y="4218936"/>
            <a:ext cx="3209842" cy="1810741"/>
            <a:chOff x="0" y="0"/>
            <a:chExt cx="4279789" cy="2414321"/>
          </a:xfrm>
        </p:grpSpPr>
        <p:sp>
          <p:nvSpPr>
            <p:cNvPr id="13" name="AutoShape 13"/>
            <p:cNvSpPr/>
            <p:nvPr/>
          </p:nvSpPr>
          <p:spPr>
            <a:xfrm>
              <a:off x="1651530" y="1671338"/>
              <a:ext cx="976730" cy="120595"/>
            </a:xfrm>
            <a:prstGeom prst="rect">
              <a:avLst/>
            </a:prstGeom>
            <a:solidFill>
              <a:srgbClr val="8FFFB9"/>
            </a:solidFill>
          </p:spPr>
        </p:sp>
        <p:sp>
          <p:nvSpPr>
            <p:cNvPr id="14" name="TextBox 14"/>
            <p:cNvSpPr txBox="1"/>
            <p:nvPr/>
          </p:nvSpPr>
          <p:spPr>
            <a:xfrm>
              <a:off x="0" y="-47625"/>
              <a:ext cx="4279789" cy="1510664"/>
            </a:xfrm>
            <a:prstGeom prst="rect">
              <a:avLst/>
            </a:prstGeom>
          </p:spPr>
          <p:txBody>
            <a:bodyPr lIns="0" tIns="0" rIns="0" bIns="0" rtlCol="0" anchor="t">
              <a:spAutoFit/>
            </a:bodyPr>
            <a:lstStyle/>
            <a:p>
              <a:pPr algn="ctr">
                <a:lnSpc>
                  <a:spcPts val="4590"/>
                </a:lnSpc>
              </a:pPr>
              <a:r>
                <a:rPr lang="en-US" sz="3400">
                  <a:solidFill>
                    <a:srgbClr val="FFFFFF"/>
                  </a:solidFill>
                  <a:latin typeface="League Spartan"/>
                </a:rPr>
                <a:t>RASPBERRY PI 3</a:t>
              </a:r>
            </a:p>
          </p:txBody>
        </p:sp>
        <p:sp>
          <p:nvSpPr>
            <p:cNvPr id="15" name="TextBox 15"/>
            <p:cNvSpPr txBox="1"/>
            <p:nvPr/>
          </p:nvSpPr>
          <p:spPr>
            <a:xfrm>
              <a:off x="64737" y="2144446"/>
              <a:ext cx="4150316" cy="269875"/>
            </a:xfrm>
            <a:prstGeom prst="rect">
              <a:avLst/>
            </a:prstGeom>
          </p:spPr>
          <p:txBody>
            <a:bodyPr lIns="0" tIns="0" rIns="0" bIns="0" rtlCol="0" anchor="t">
              <a:spAutoFit/>
            </a:bodyPr>
            <a:lstStyle/>
            <a:p>
              <a:pPr algn="ctr">
                <a:lnSpc>
                  <a:spcPts val="1800"/>
                </a:lnSpc>
              </a:pPr>
              <a:endParaRPr/>
            </a:p>
          </p:txBody>
        </p:sp>
      </p:grpSp>
      <p:grpSp>
        <p:nvGrpSpPr>
          <p:cNvPr id="16" name="Group 16"/>
          <p:cNvGrpSpPr/>
          <p:nvPr/>
        </p:nvGrpSpPr>
        <p:grpSpPr>
          <a:xfrm>
            <a:off x="5443649" y="4218936"/>
            <a:ext cx="3209842" cy="1343949"/>
            <a:chOff x="0" y="0"/>
            <a:chExt cx="4279789" cy="1791932"/>
          </a:xfrm>
        </p:grpSpPr>
        <p:sp>
          <p:nvSpPr>
            <p:cNvPr id="17" name="AutoShape 17"/>
            <p:cNvSpPr/>
            <p:nvPr/>
          </p:nvSpPr>
          <p:spPr>
            <a:xfrm>
              <a:off x="1651530" y="1671338"/>
              <a:ext cx="976730" cy="120595"/>
            </a:xfrm>
            <a:prstGeom prst="rect">
              <a:avLst/>
            </a:prstGeom>
            <a:solidFill>
              <a:srgbClr val="8FFFB9"/>
            </a:solidFill>
          </p:spPr>
        </p:sp>
        <p:sp>
          <p:nvSpPr>
            <p:cNvPr id="18" name="TextBox 18"/>
            <p:cNvSpPr txBox="1"/>
            <p:nvPr/>
          </p:nvSpPr>
          <p:spPr>
            <a:xfrm>
              <a:off x="0" y="-47625"/>
              <a:ext cx="4279789" cy="1510664"/>
            </a:xfrm>
            <a:prstGeom prst="rect">
              <a:avLst/>
            </a:prstGeom>
          </p:spPr>
          <p:txBody>
            <a:bodyPr lIns="0" tIns="0" rIns="0" bIns="0" rtlCol="0" anchor="t">
              <a:spAutoFit/>
            </a:bodyPr>
            <a:lstStyle/>
            <a:p>
              <a:pPr algn="ctr">
                <a:lnSpc>
                  <a:spcPts val="4590"/>
                </a:lnSpc>
              </a:pPr>
              <a:r>
                <a:rPr lang="en-US" sz="3400">
                  <a:solidFill>
                    <a:srgbClr val="FFFFFF"/>
                  </a:solidFill>
                  <a:latin typeface="League Spartan"/>
                </a:rPr>
                <a:t>ARDUINO UNO</a:t>
              </a:r>
            </a:p>
          </p:txBody>
        </p:sp>
      </p:grpSp>
      <p:pic>
        <p:nvPicPr>
          <p:cNvPr id="19" name="Picture 19"/>
          <p:cNvPicPr>
            <a:picLocks noChangeAspect="1"/>
          </p:cNvPicPr>
          <p:nvPr/>
        </p:nvPicPr>
        <p:blipFill>
          <a:blip r:embed="rId2"/>
          <a:srcRect l="2927" r="2439"/>
          <a:stretch>
            <a:fillRect/>
          </a:stretch>
        </p:blipFill>
        <p:spPr>
          <a:xfrm>
            <a:off x="955598" y="1342794"/>
            <a:ext cx="3555745" cy="2111668"/>
          </a:xfrm>
          <a:prstGeom prst="rect">
            <a:avLst/>
          </a:prstGeom>
        </p:spPr>
      </p:pic>
      <p:pic>
        <p:nvPicPr>
          <p:cNvPr id="20" name="Picture 20"/>
          <p:cNvPicPr>
            <a:picLocks noChangeAspect="1"/>
          </p:cNvPicPr>
          <p:nvPr/>
        </p:nvPicPr>
        <p:blipFill>
          <a:blip r:embed="rId3"/>
          <a:srcRect/>
          <a:stretch>
            <a:fillRect/>
          </a:stretch>
        </p:blipFill>
        <p:spPr>
          <a:xfrm>
            <a:off x="5310071" y="1418047"/>
            <a:ext cx="3476997" cy="2315680"/>
          </a:xfrm>
          <a:prstGeom prst="rect">
            <a:avLst/>
          </a:prstGeom>
        </p:spPr>
      </p:pic>
      <p:sp>
        <p:nvSpPr>
          <p:cNvPr id="21" name="TextBox 21"/>
          <p:cNvSpPr txBox="1"/>
          <p:nvPr/>
        </p:nvSpPr>
        <p:spPr>
          <a:xfrm>
            <a:off x="5036512" y="1053234"/>
            <a:ext cx="3985568" cy="289560"/>
          </a:xfrm>
          <a:prstGeom prst="rect">
            <a:avLst/>
          </a:prstGeom>
        </p:spPr>
        <p:txBody>
          <a:bodyPr lIns="0" tIns="0" rIns="0" bIns="0" rtlCol="0" anchor="t">
            <a:spAutoFit/>
          </a:bodyPr>
          <a:lstStyle/>
          <a:p>
            <a:pPr algn="ctr">
              <a:lnSpc>
                <a:spcPts val="2430"/>
              </a:lnSpc>
              <a:spcBef>
                <a:spcPct val="0"/>
              </a:spcBef>
            </a:pPr>
            <a:r>
              <a:rPr lang="en-US" sz="1800">
                <a:solidFill>
                  <a:srgbClr val="FFFFFF"/>
                </a:solidFill>
                <a:latin typeface="League Spartan"/>
              </a:rPr>
              <a:t>ALTERNATIVE</a:t>
            </a:r>
          </a:p>
        </p:txBody>
      </p:sp>
      <p:sp>
        <p:nvSpPr>
          <p:cNvPr id="22" name="TextBox 22"/>
          <p:cNvSpPr txBox="1"/>
          <p:nvPr/>
        </p:nvSpPr>
        <p:spPr>
          <a:xfrm>
            <a:off x="2389678" y="1053234"/>
            <a:ext cx="687586" cy="289560"/>
          </a:xfrm>
          <a:prstGeom prst="rect">
            <a:avLst/>
          </a:prstGeom>
        </p:spPr>
        <p:txBody>
          <a:bodyPr lIns="0" tIns="0" rIns="0" bIns="0" rtlCol="0" anchor="t">
            <a:spAutoFit/>
          </a:bodyPr>
          <a:lstStyle/>
          <a:p>
            <a:pPr algn="ctr">
              <a:lnSpc>
                <a:spcPts val="2430"/>
              </a:lnSpc>
              <a:spcBef>
                <a:spcPct val="0"/>
              </a:spcBef>
            </a:pPr>
            <a:r>
              <a:rPr lang="en-US" sz="1800">
                <a:solidFill>
                  <a:srgbClr val="FFFFFF"/>
                </a:solidFill>
                <a:latin typeface="League Spartan"/>
              </a:rPr>
              <a:t>USED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35207" r="5266"/>
          <a:stretch>
            <a:fillRect/>
          </a:stretch>
        </p:blipFill>
        <p:spPr>
          <a:xfrm>
            <a:off x="6322960" y="0"/>
            <a:ext cx="7741208" cy="7315200"/>
          </a:xfrm>
          <a:prstGeom prst="rect">
            <a:avLst/>
          </a:prstGeom>
        </p:spPr>
      </p:pic>
      <p:grpSp>
        <p:nvGrpSpPr>
          <p:cNvPr id="3" name="Group 3"/>
          <p:cNvGrpSpPr/>
          <p:nvPr/>
        </p:nvGrpSpPr>
        <p:grpSpPr>
          <a:xfrm>
            <a:off x="-1063814" y="986737"/>
            <a:ext cx="8418230" cy="5499875"/>
            <a:chOff x="0" y="0"/>
            <a:chExt cx="11224307" cy="7333165"/>
          </a:xfrm>
        </p:grpSpPr>
        <p:sp>
          <p:nvSpPr>
            <p:cNvPr id="4" name="AutoShape 4"/>
            <p:cNvSpPr/>
            <p:nvPr/>
          </p:nvSpPr>
          <p:spPr>
            <a:xfrm>
              <a:off x="0" y="0"/>
              <a:ext cx="11224307" cy="1722167"/>
            </a:xfrm>
            <a:prstGeom prst="rect">
              <a:avLst/>
            </a:prstGeom>
            <a:solidFill>
              <a:srgbClr val="8FFFB9"/>
            </a:solidFill>
          </p:spPr>
        </p:sp>
        <p:sp>
          <p:nvSpPr>
            <p:cNvPr id="5" name="TextBox 5"/>
            <p:cNvSpPr txBox="1"/>
            <p:nvPr/>
          </p:nvSpPr>
          <p:spPr>
            <a:xfrm>
              <a:off x="1992421" y="630667"/>
              <a:ext cx="7807667" cy="737040"/>
            </a:xfrm>
            <a:prstGeom prst="rect">
              <a:avLst/>
            </a:prstGeom>
          </p:spPr>
          <p:txBody>
            <a:bodyPr lIns="0" tIns="0" rIns="0" bIns="0" rtlCol="0" anchor="t">
              <a:spAutoFit/>
            </a:bodyPr>
            <a:lstStyle/>
            <a:p>
              <a:pPr algn="l">
                <a:lnSpc>
                  <a:spcPts val="4660"/>
                </a:lnSpc>
              </a:pPr>
              <a:r>
                <a:rPr lang="en-US" sz="3452">
                  <a:solidFill>
                    <a:srgbClr val="000000"/>
                  </a:solidFill>
                  <a:latin typeface="League Spartan"/>
                </a:rPr>
                <a:t>ABOUT RASPBERRY PI</a:t>
              </a:r>
            </a:p>
          </p:txBody>
        </p:sp>
        <p:sp>
          <p:nvSpPr>
            <p:cNvPr id="6" name="TextBox 6"/>
            <p:cNvSpPr txBox="1"/>
            <p:nvPr/>
          </p:nvSpPr>
          <p:spPr>
            <a:xfrm>
              <a:off x="1824819" y="1998373"/>
              <a:ext cx="7785756" cy="5334792"/>
            </a:xfrm>
            <a:prstGeom prst="rect">
              <a:avLst/>
            </a:prstGeom>
          </p:spPr>
          <p:txBody>
            <a:bodyPr lIns="0" tIns="0" rIns="0" bIns="0" rtlCol="0" anchor="t">
              <a:spAutoFit/>
            </a:bodyPr>
            <a:lstStyle/>
            <a:p>
              <a:pPr algn="l"/>
              <a:r>
                <a:rPr lang="en-US" sz="2000" b="1" spc="59" dirty="0">
                  <a:solidFill>
                    <a:srgbClr val="000000"/>
                  </a:solidFill>
                  <a:latin typeface="Montserrat Light"/>
                </a:rPr>
                <a:t>The Raspberry Pi 3 Model B is the third generation Raspberry Pi.  This powerful credit-card sized single board computer can be used for many applications and supersedes the original Raspberry Pi Model B+ and Raspberry Pi 2 Model B. Whilst maintaining the popular board format the Raspberry Pi 3  Model B brings you a more powerful processer, 10x faster than the first generation Raspberry Pi. Additionally it adds wireless LAN &amp; Bluetooth connectivity making it the ideal solution for powerful connected designs. </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336636" y="6583680"/>
            <a:ext cx="10426872" cy="1110195"/>
          </a:xfrm>
          <a:prstGeom prst="rect">
            <a:avLst/>
          </a:prstGeom>
          <a:solidFill>
            <a:srgbClr val="000000"/>
          </a:solidFill>
        </p:spPr>
      </p:sp>
      <p:sp>
        <p:nvSpPr>
          <p:cNvPr id="3" name="AutoShape 3"/>
          <p:cNvSpPr/>
          <p:nvPr/>
        </p:nvSpPr>
        <p:spPr>
          <a:xfrm>
            <a:off x="1605466" y="-485522"/>
            <a:ext cx="6542668" cy="2663876"/>
          </a:xfrm>
          <a:prstGeom prst="rect">
            <a:avLst/>
          </a:prstGeom>
          <a:solidFill>
            <a:srgbClr val="000000"/>
          </a:solidFill>
        </p:spPr>
      </p:sp>
      <p:grpSp>
        <p:nvGrpSpPr>
          <p:cNvPr id="4" name="Group 4"/>
          <p:cNvGrpSpPr>
            <a:grpSpLocks noChangeAspect="1"/>
          </p:cNvGrpSpPr>
          <p:nvPr/>
        </p:nvGrpSpPr>
        <p:grpSpPr>
          <a:xfrm>
            <a:off x="4230288" y="2989794"/>
            <a:ext cx="1773760" cy="1773753"/>
            <a:chOff x="0" y="0"/>
            <a:chExt cx="6350000" cy="6349975"/>
          </a:xfrm>
        </p:grpSpPr>
        <p:sp>
          <p:nvSpPr>
            <p:cNvPr id="5" name="Freeform 5"/>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2"/>
              <a:stretch>
                <a:fillRect l="-11349" r="-11349"/>
              </a:stretch>
            </a:blipFill>
          </p:spPr>
        </p:sp>
      </p:grpSp>
      <p:grpSp>
        <p:nvGrpSpPr>
          <p:cNvPr id="6" name="Group 6"/>
          <p:cNvGrpSpPr>
            <a:grpSpLocks noChangeAspect="1"/>
          </p:cNvGrpSpPr>
          <p:nvPr/>
        </p:nvGrpSpPr>
        <p:grpSpPr>
          <a:xfrm>
            <a:off x="1894553" y="2989794"/>
            <a:ext cx="1773760" cy="1773753"/>
            <a:chOff x="0" y="0"/>
            <a:chExt cx="6350000" cy="6349975"/>
          </a:xfrm>
        </p:grpSpPr>
        <p:sp>
          <p:nvSpPr>
            <p:cNvPr id="7" name="Freeform 7"/>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3"/>
              <a:stretch>
                <a:fillRect l="-12499" r="-12499"/>
              </a:stretch>
            </a:blipFill>
          </p:spPr>
        </p:sp>
      </p:grpSp>
      <p:grpSp>
        <p:nvGrpSpPr>
          <p:cNvPr id="8" name="Group 8"/>
          <p:cNvGrpSpPr>
            <a:grpSpLocks noChangeAspect="1"/>
          </p:cNvGrpSpPr>
          <p:nvPr/>
        </p:nvGrpSpPr>
        <p:grpSpPr>
          <a:xfrm>
            <a:off x="6569141" y="2989794"/>
            <a:ext cx="1773760" cy="1773753"/>
            <a:chOff x="0" y="0"/>
            <a:chExt cx="6350000" cy="6349975"/>
          </a:xfrm>
        </p:grpSpPr>
        <p:sp>
          <p:nvSpPr>
            <p:cNvPr id="9" name="Freeform 9"/>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4"/>
              <a:stretch>
                <a:fillRect l="-16761" r="-16761"/>
              </a:stretch>
            </a:blipFill>
          </p:spPr>
        </p:sp>
      </p:grpSp>
      <p:sp>
        <p:nvSpPr>
          <p:cNvPr id="10" name="TextBox 10"/>
          <p:cNvSpPr txBox="1"/>
          <p:nvPr/>
        </p:nvSpPr>
        <p:spPr>
          <a:xfrm>
            <a:off x="2090434" y="708652"/>
            <a:ext cx="5572732" cy="461010"/>
          </a:xfrm>
          <a:prstGeom prst="rect">
            <a:avLst/>
          </a:prstGeom>
        </p:spPr>
        <p:txBody>
          <a:bodyPr lIns="0" tIns="0" rIns="0" bIns="0" rtlCol="0" anchor="t">
            <a:spAutoFit/>
          </a:bodyPr>
          <a:lstStyle/>
          <a:p>
            <a:pPr algn="ctr">
              <a:lnSpc>
                <a:spcPts val="3780"/>
              </a:lnSpc>
            </a:pPr>
            <a:r>
              <a:rPr lang="en-US" sz="2800">
                <a:solidFill>
                  <a:srgbClr val="FFFFFF"/>
                </a:solidFill>
                <a:latin typeface="League Spartan"/>
              </a:rPr>
              <a:t>Sensors and modules used</a:t>
            </a:r>
          </a:p>
        </p:txBody>
      </p:sp>
      <p:sp>
        <p:nvSpPr>
          <p:cNvPr id="11" name="TextBox 11"/>
          <p:cNvSpPr txBox="1"/>
          <p:nvPr/>
        </p:nvSpPr>
        <p:spPr>
          <a:xfrm>
            <a:off x="1655774" y="5042353"/>
            <a:ext cx="2012212" cy="594360"/>
          </a:xfrm>
          <a:prstGeom prst="rect">
            <a:avLst/>
          </a:prstGeom>
        </p:spPr>
        <p:txBody>
          <a:bodyPr lIns="0" tIns="0" rIns="0" bIns="0" rtlCol="0" anchor="t">
            <a:spAutoFit/>
          </a:bodyPr>
          <a:lstStyle/>
          <a:p>
            <a:pPr algn="ctr">
              <a:lnSpc>
                <a:spcPts val="2430"/>
              </a:lnSpc>
            </a:pPr>
            <a:r>
              <a:rPr lang="en-US" sz="1800">
                <a:solidFill>
                  <a:srgbClr val="000000"/>
                </a:solidFill>
                <a:latin typeface="League Spartan"/>
              </a:rPr>
              <a:t>CAMERA MODULE</a:t>
            </a:r>
          </a:p>
        </p:txBody>
      </p:sp>
      <p:sp>
        <p:nvSpPr>
          <p:cNvPr id="12" name="TextBox 12"/>
          <p:cNvSpPr txBox="1"/>
          <p:nvPr/>
        </p:nvSpPr>
        <p:spPr>
          <a:xfrm>
            <a:off x="3991836" y="5194753"/>
            <a:ext cx="2012212" cy="289560"/>
          </a:xfrm>
          <a:prstGeom prst="rect">
            <a:avLst/>
          </a:prstGeom>
        </p:spPr>
        <p:txBody>
          <a:bodyPr lIns="0" tIns="0" rIns="0" bIns="0" rtlCol="0" anchor="t">
            <a:spAutoFit/>
          </a:bodyPr>
          <a:lstStyle/>
          <a:p>
            <a:pPr algn="ctr">
              <a:lnSpc>
                <a:spcPts val="2430"/>
              </a:lnSpc>
            </a:pPr>
            <a:r>
              <a:rPr lang="en-US" sz="1800">
                <a:solidFill>
                  <a:srgbClr val="000000"/>
                </a:solidFill>
                <a:latin typeface="League Spartan"/>
              </a:rPr>
              <a:t>SERVO MOTOR</a:t>
            </a:r>
          </a:p>
        </p:txBody>
      </p:sp>
      <p:sp>
        <p:nvSpPr>
          <p:cNvPr id="13" name="TextBox 13"/>
          <p:cNvSpPr txBox="1"/>
          <p:nvPr/>
        </p:nvSpPr>
        <p:spPr>
          <a:xfrm>
            <a:off x="6330689" y="5194753"/>
            <a:ext cx="2012212" cy="289560"/>
          </a:xfrm>
          <a:prstGeom prst="rect">
            <a:avLst/>
          </a:prstGeom>
        </p:spPr>
        <p:txBody>
          <a:bodyPr lIns="0" tIns="0" rIns="0" bIns="0" rtlCol="0" anchor="t">
            <a:spAutoFit/>
          </a:bodyPr>
          <a:lstStyle/>
          <a:p>
            <a:pPr algn="ctr">
              <a:lnSpc>
                <a:spcPts val="2430"/>
              </a:lnSpc>
            </a:pPr>
            <a:r>
              <a:rPr lang="en-US" sz="1800">
                <a:solidFill>
                  <a:srgbClr val="000000"/>
                </a:solidFill>
                <a:latin typeface="League Spartan"/>
              </a:rPr>
              <a:t>PIEZO SENSOR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31520" y="731520"/>
            <a:ext cx="6802730" cy="838099"/>
            <a:chOff x="0" y="0"/>
            <a:chExt cx="9070307" cy="1117466"/>
          </a:xfrm>
        </p:grpSpPr>
        <p:sp>
          <p:nvSpPr>
            <p:cNvPr id="3" name="TextBox 3"/>
            <p:cNvSpPr txBox="1"/>
            <p:nvPr/>
          </p:nvSpPr>
          <p:spPr>
            <a:xfrm>
              <a:off x="0" y="-66675"/>
              <a:ext cx="9070307" cy="912495"/>
            </a:xfrm>
            <a:prstGeom prst="rect">
              <a:avLst/>
            </a:prstGeom>
          </p:spPr>
          <p:txBody>
            <a:bodyPr lIns="0" tIns="0" rIns="0" bIns="0" rtlCol="0" anchor="t">
              <a:spAutoFit/>
            </a:bodyPr>
            <a:lstStyle/>
            <a:p>
              <a:pPr algn="l">
                <a:lnSpc>
                  <a:spcPts val="5670"/>
                </a:lnSpc>
              </a:pPr>
              <a:r>
                <a:rPr lang="en-US" sz="4200">
                  <a:solidFill>
                    <a:srgbClr val="000000"/>
                  </a:solidFill>
                  <a:latin typeface="League Spartan"/>
                </a:rPr>
                <a:t>ABOUT</a:t>
              </a:r>
            </a:p>
          </p:txBody>
        </p:sp>
        <p:sp>
          <p:nvSpPr>
            <p:cNvPr id="4" name="AutoShape 4"/>
            <p:cNvSpPr/>
            <p:nvPr/>
          </p:nvSpPr>
          <p:spPr>
            <a:xfrm>
              <a:off x="0" y="996871"/>
              <a:ext cx="976730" cy="120595"/>
            </a:xfrm>
            <a:prstGeom prst="rect">
              <a:avLst/>
            </a:prstGeom>
            <a:solidFill>
              <a:srgbClr val="8FFFB9"/>
            </a:solidFill>
          </p:spPr>
        </p:sp>
      </p:grpSp>
      <p:grpSp>
        <p:nvGrpSpPr>
          <p:cNvPr id="5" name="Group 5"/>
          <p:cNvGrpSpPr>
            <a:grpSpLocks noChangeAspect="1"/>
          </p:cNvGrpSpPr>
          <p:nvPr/>
        </p:nvGrpSpPr>
        <p:grpSpPr>
          <a:xfrm>
            <a:off x="8178899" y="-1089179"/>
            <a:ext cx="3149402" cy="3149402"/>
            <a:chOff x="0" y="0"/>
            <a:chExt cx="6350000" cy="6350000"/>
          </a:xfrm>
        </p:grpSpPr>
        <p:sp>
          <p:nvSpPr>
            <p:cNvPr id="6" name="Freeform 6"/>
            <p:cNvSpPr/>
            <p:nvPr/>
          </p:nvSpPr>
          <p:spPr>
            <a:xfrm>
              <a:off x="-156812" y="-5088"/>
              <a:ext cx="6663624" cy="6360176"/>
            </a:xfrm>
            <a:custGeom>
              <a:avLst/>
              <a:gdLst/>
              <a:ahLst/>
              <a:cxnLst/>
              <a:rect l="l" t="t" r="r" b="b"/>
              <a:pathLst>
                <a:path w="6663624" h="6360176">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8FFFB9"/>
            </a:solidFill>
          </p:spPr>
        </p:sp>
      </p:grpSp>
      <p:grpSp>
        <p:nvGrpSpPr>
          <p:cNvPr id="7" name="Group 7"/>
          <p:cNvGrpSpPr/>
          <p:nvPr/>
        </p:nvGrpSpPr>
        <p:grpSpPr>
          <a:xfrm>
            <a:off x="731520" y="2060223"/>
            <a:ext cx="4642759" cy="494015"/>
            <a:chOff x="0" y="0"/>
            <a:chExt cx="6190345" cy="658686"/>
          </a:xfrm>
        </p:grpSpPr>
        <p:sp>
          <p:nvSpPr>
            <p:cNvPr id="8" name="TextBox 8"/>
            <p:cNvSpPr txBox="1"/>
            <p:nvPr/>
          </p:nvSpPr>
          <p:spPr>
            <a:xfrm>
              <a:off x="0" y="-28575"/>
              <a:ext cx="6190345" cy="501867"/>
            </a:xfrm>
            <a:prstGeom prst="rect">
              <a:avLst/>
            </a:prstGeom>
          </p:spPr>
          <p:txBody>
            <a:bodyPr lIns="0" tIns="0" rIns="0" bIns="0" rtlCol="0" anchor="t">
              <a:spAutoFit/>
            </a:bodyPr>
            <a:lstStyle/>
            <a:p>
              <a:pPr algn="l">
                <a:lnSpc>
                  <a:spcPts val="3194"/>
                </a:lnSpc>
              </a:pPr>
              <a:r>
                <a:rPr lang="en-US" sz="2366">
                  <a:solidFill>
                    <a:srgbClr val="000000"/>
                  </a:solidFill>
                  <a:latin typeface="League Spartan"/>
                </a:rPr>
                <a:t>SERVO MOTOR</a:t>
              </a:r>
            </a:p>
          </p:txBody>
        </p:sp>
        <p:sp>
          <p:nvSpPr>
            <p:cNvPr id="9" name="AutoShape 9"/>
            <p:cNvSpPr/>
            <p:nvPr/>
          </p:nvSpPr>
          <p:spPr>
            <a:xfrm>
              <a:off x="0" y="576383"/>
              <a:ext cx="666603" cy="82304"/>
            </a:xfrm>
            <a:prstGeom prst="rect">
              <a:avLst/>
            </a:prstGeom>
            <a:solidFill>
              <a:srgbClr val="8FFFB9"/>
            </a:solidFill>
          </p:spPr>
        </p:sp>
      </p:grpSp>
      <p:sp>
        <p:nvSpPr>
          <p:cNvPr id="10" name="TextBox 10"/>
          <p:cNvSpPr txBox="1"/>
          <p:nvPr/>
        </p:nvSpPr>
        <p:spPr>
          <a:xfrm>
            <a:off x="731520" y="2678272"/>
            <a:ext cx="7611381" cy="886076"/>
          </a:xfrm>
          <a:prstGeom prst="rect">
            <a:avLst/>
          </a:prstGeom>
        </p:spPr>
        <p:txBody>
          <a:bodyPr lIns="0" tIns="0" rIns="0" bIns="0" rtlCol="0" anchor="t">
            <a:spAutoFit/>
          </a:bodyPr>
          <a:lstStyle/>
          <a:p>
            <a:pPr>
              <a:lnSpc>
                <a:spcPts val="1417"/>
              </a:lnSpc>
              <a:spcBef>
                <a:spcPct val="0"/>
              </a:spcBef>
            </a:pPr>
            <a:r>
              <a:rPr lang="en-US" sz="1049" b="1" dirty="0">
                <a:solidFill>
                  <a:srgbClr val="000000"/>
                </a:solidFill>
                <a:latin typeface="Montserrat Light"/>
              </a:rPr>
              <a:t>A SERVO MOTOR IS A TYPE OF MOTOR THAT CAN ROTATE WITH GREAT PRECISION. NORMALLY THIS TYPE OF MOTOR CONSISTS OF A CONTROL CIRCUIT THAT PROVIDES FEEDBACK ON THE CURRENT POSITION OF THE MOTOR SHAFT, THIS FEEDBACK ALLOWS THE SERVO MOTORS TO ROTATE WITH GREAT PRECISION. IF YOU WANT TO ROTATE AN OBJECT AT SOME SPECIFIC ANGLES OR DISTANCE, THEN YOU USE A SERVO MOTOR. IT IS JUST MADE UP OF A SIMPLE MOTOR WHICH RUNS THROUGH A SERVO MECHANISM.</a:t>
            </a:r>
          </a:p>
        </p:txBody>
      </p:sp>
      <p:grpSp>
        <p:nvGrpSpPr>
          <p:cNvPr id="11" name="Group 11"/>
          <p:cNvGrpSpPr/>
          <p:nvPr/>
        </p:nvGrpSpPr>
        <p:grpSpPr>
          <a:xfrm>
            <a:off x="731520" y="3677447"/>
            <a:ext cx="4642759" cy="459725"/>
            <a:chOff x="0" y="0"/>
            <a:chExt cx="6190345" cy="612966"/>
          </a:xfrm>
        </p:grpSpPr>
        <p:sp>
          <p:nvSpPr>
            <p:cNvPr id="12" name="TextBox 12"/>
            <p:cNvSpPr txBox="1"/>
            <p:nvPr/>
          </p:nvSpPr>
          <p:spPr>
            <a:xfrm>
              <a:off x="0" y="-38100"/>
              <a:ext cx="6190345" cy="465672"/>
            </a:xfrm>
            <a:prstGeom prst="rect">
              <a:avLst/>
            </a:prstGeom>
          </p:spPr>
          <p:txBody>
            <a:bodyPr lIns="0" tIns="0" rIns="0" bIns="0" rtlCol="0" anchor="t">
              <a:spAutoFit/>
            </a:bodyPr>
            <a:lstStyle/>
            <a:p>
              <a:pPr algn="l">
                <a:lnSpc>
                  <a:spcPts val="2924"/>
                </a:lnSpc>
              </a:pPr>
              <a:r>
                <a:rPr lang="en-US" sz="2166">
                  <a:solidFill>
                    <a:srgbClr val="000000"/>
                  </a:solidFill>
                  <a:latin typeface="League Spartan"/>
                </a:rPr>
                <a:t>CAMERA MODULE</a:t>
              </a:r>
            </a:p>
          </p:txBody>
        </p:sp>
        <p:sp>
          <p:nvSpPr>
            <p:cNvPr id="13" name="AutoShape 13"/>
            <p:cNvSpPr/>
            <p:nvPr/>
          </p:nvSpPr>
          <p:spPr>
            <a:xfrm>
              <a:off x="0" y="530662"/>
              <a:ext cx="666603" cy="82304"/>
            </a:xfrm>
            <a:prstGeom prst="rect">
              <a:avLst/>
            </a:prstGeom>
            <a:solidFill>
              <a:srgbClr val="8FFFB9"/>
            </a:solidFill>
          </p:spPr>
        </p:sp>
      </p:grpSp>
      <p:sp>
        <p:nvSpPr>
          <p:cNvPr id="14" name="TextBox 14"/>
          <p:cNvSpPr txBox="1"/>
          <p:nvPr/>
        </p:nvSpPr>
        <p:spPr>
          <a:xfrm>
            <a:off x="731520" y="4295496"/>
            <a:ext cx="7611381" cy="706540"/>
          </a:xfrm>
          <a:prstGeom prst="rect">
            <a:avLst/>
          </a:prstGeom>
        </p:spPr>
        <p:txBody>
          <a:bodyPr lIns="0" tIns="0" rIns="0" bIns="0" rtlCol="0" anchor="t">
            <a:spAutoFit/>
          </a:bodyPr>
          <a:lstStyle/>
          <a:p>
            <a:pPr>
              <a:lnSpc>
                <a:spcPts val="1417"/>
              </a:lnSpc>
            </a:pPr>
            <a:r>
              <a:rPr lang="en-US" sz="1049" b="1" dirty="0">
                <a:solidFill>
                  <a:srgbClr val="000000"/>
                </a:solidFill>
                <a:latin typeface="Montserrat Light"/>
              </a:rPr>
              <a:t>PI CAMERA MODULE IS A CAMERA WHICH CAN BE USED TO TAKE PICTURES AND HIGH DEFINITION VIDEO.</a:t>
            </a:r>
          </a:p>
          <a:p>
            <a:pPr>
              <a:lnSpc>
                <a:spcPts val="1417"/>
              </a:lnSpc>
            </a:pPr>
            <a:r>
              <a:rPr lang="en-US" sz="1049" b="1" dirty="0">
                <a:solidFill>
                  <a:srgbClr val="000000"/>
                </a:solidFill>
                <a:latin typeface="Montserrat Light"/>
              </a:rPr>
              <a:t>Raspberry Pi Board has CSI (Camera Serial Interface) interface to which we can attach </a:t>
            </a:r>
            <a:r>
              <a:rPr lang="en-US" sz="1049" b="1" dirty="0" err="1">
                <a:solidFill>
                  <a:srgbClr val="000000"/>
                </a:solidFill>
                <a:latin typeface="Montserrat Light"/>
              </a:rPr>
              <a:t>PiCamera</a:t>
            </a:r>
            <a:r>
              <a:rPr lang="en-US" sz="1049" b="1" dirty="0">
                <a:solidFill>
                  <a:srgbClr val="000000"/>
                </a:solidFill>
                <a:latin typeface="Montserrat Light"/>
              </a:rPr>
              <a:t> module directly.</a:t>
            </a:r>
          </a:p>
          <a:p>
            <a:pPr>
              <a:lnSpc>
                <a:spcPts val="1417"/>
              </a:lnSpc>
            </a:pPr>
            <a:r>
              <a:rPr lang="en-US" sz="1049" b="1" dirty="0">
                <a:solidFill>
                  <a:srgbClr val="000000"/>
                </a:solidFill>
                <a:latin typeface="Montserrat Light"/>
              </a:rPr>
              <a:t>This Pi Camera module can attach to the Raspberry Pi’s CSI port using 15-pin ribbon cable.</a:t>
            </a:r>
          </a:p>
          <a:p>
            <a:pPr>
              <a:lnSpc>
                <a:spcPts val="1417"/>
              </a:lnSpc>
              <a:spcBef>
                <a:spcPct val="0"/>
              </a:spcBef>
            </a:pPr>
            <a:endParaRPr lang="en-US" sz="1049" dirty="0">
              <a:solidFill>
                <a:srgbClr val="000000"/>
              </a:solidFill>
              <a:latin typeface="Montserrat Light"/>
            </a:endParaRPr>
          </a:p>
        </p:txBody>
      </p:sp>
      <p:grpSp>
        <p:nvGrpSpPr>
          <p:cNvPr id="15" name="Group 15"/>
          <p:cNvGrpSpPr/>
          <p:nvPr/>
        </p:nvGrpSpPr>
        <p:grpSpPr>
          <a:xfrm>
            <a:off x="731520" y="5109331"/>
            <a:ext cx="4642759" cy="459725"/>
            <a:chOff x="0" y="0"/>
            <a:chExt cx="6190345" cy="612966"/>
          </a:xfrm>
        </p:grpSpPr>
        <p:sp>
          <p:nvSpPr>
            <p:cNvPr id="16" name="TextBox 16"/>
            <p:cNvSpPr txBox="1"/>
            <p:nvPr/>
          </p:nvSpPr>
          <p:spPr>
            <a:xfrm>
              <a:off x="0" y="-38100"/>
              <a:ext cx="6190345" cy="465672"/>
            </a:xfrm>
            <a:prstGeom prst="rect">
              <a:avLst/>
            </a:prstGeom>
          </p:spPr>
          <p:txBody>
            <a:bodyPr lIns="0" tIns="0" rIns="0" bIns="0" rtlCol="0" anchor="t">
              <a:spAutoFit/>
            </a:bodyPr>
            <a:lstStyle/>
            <a:p>
              <a:pPr algn="l">
                <a:lnSpc>
                  <a:spcPts val="2924"/>
                </a:lnSpc>
              </a:pPr>
              <a:r>
                <a:rPr lang="en-US" sz="2166">
                  <a:solidFill>
                    <a:srgbClr val="000000"/>
                  </a:solidFill>
                  <a:latin typeface="League Spartan"/>
                </a:rPr>
                <a:t>PIEZO SENSOR</a:t>
              </a:r>
            </a:p>
          </p:txBody>
        </p:sp>
        <p:sp>
          <p:nvSpPr>
            <p:cNvPr id="17" name="AutoShape 17"/>
            <p:cNvSpPr/>
            <p:nvPr/>
          </p:nvSpPr>
          <p:spPr>
            <a:xfrm>
              <a:off x="0" y="530662"/>
              <a:ext cx="666603" cy="82304"/>
            </a:xfrm>
            <a:prstGeom prst="rect">
              <a:avLst/>
            </a:prstGeom>
            <a:solidFill>
              <a:srgbClr val="8FFFB9"/>
            </a:solidFill>
          </p:spPr>
        </p:sp>
      </p:grpSp>
      <p:sp>
        <p:nvSpPr>
          <p:cNvPr id="18" name="TextBox 18"/>
          <p:cNvSpPr txBox="1"/>
          <p:nvPr/>
        </p:nvSpPr>
        <p:spPr>
          <a:xfrm>
            <a:off x="731520" y="5727381"/>
            <a:ext cx="7611381" cy="706540"/>
          </a:xfrm>
          <a:prstGeom prst="rect">
            <a:avLst/>
          </a:prstGeom>
        </p:spPr>
        <p:txBody>
          <a:bodyPr lIns="0" tIns="0" rIns="0" bIns="0" rtlCol="0" anchor="t">
            <a:spAutoFit/>
          </a:bodyPr>
          <a:lstStyle/>
          <a:p>
            <a:pPr>
              <a:lnSpc>
                <a:spcPts val="1417"/>
              </a:lnSpc>
              <a:spcBef>
                <a:spcPct val="0"/>
              </a:spcBef>
            </a:pPr>
            <a:r>
              <a:rPr lang="en-US" sz="1049" dirty="0">
                <a:solidFill>
                  <a:srgbClr val="000000"/>
                </a:solidFill>
                <a:latin typeface="Montserrat Light"/>
              </a:rPr>
              <a:t> </a:t>
            </a:r>
            <a:r>
              <a:rPr lang="en-US" sz="1049" b="1" dirty="0">
                <a:solidFill>
                  <a:srgbClr val="000000"/>
                </a:solidFill>
                <a:latin typeface="Montserrat Light"/>
              </a:rPr>
              <a:t>PIEZO SENSORS DETECT CHANGES IN THE ENVIRONMENT AND CONVERT THEM INTO ELECTRICAL ENERGY. A PIEZOELECTRIC SENSOR SENSES MECHANICAL CHANGES IN THE ENVIRONMENT AND PRODUCES A USEABLE ELECTRICAL SIGNAL OUTPUT, WHICH CAN BE USED TO MEASURE THE MECHANICAL CHANGES OR GENERATE DISPLACEMENT WITH THE ELECTRICAL OUTPUT.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19337" t="14995" r="11481" b="1987"/>
          <a:stretch>
            <a:fillRect/>
          </a:stretch>
        </p:blipFill>
        <p:spPr>
          <a:xfrm>
            <a:off x="0" y="-863600"/>
            <a:ext cx="9753600" cy="8178800"/>
          </a:xfrm>
          <a:prstGeom prst="rect">
            <a:avLst/>
          </a:prstGeom>
        </p:spPr>
      </p:pic>
      <p:grpSp>
        <p:nvGrpSpPr>
          <p:cNvPr id="3" name="Group 3"/>
          <p:cNvGrpSpPr/>
          <p:nvPr/>
        </p:nvGrpSpPr>
        <p:grpSpPr>
          <a:xfrm>
            <a:off x="731520" y="681514"/>
            <a:ext cx="6802730" cy="888105"/>
            <a:chOff x="0" y="-66675"/>
            <a:chExt cx="9070307" cy="1184141"/>
          </a:xfrm>
        </p:grpSpPr>
        <p:sp>
          <p:nvSpPr>
            <p:cNvPr id="4" name="TextBox 4"/>
            <p:cNvSpPr txBox="1"/>
            <p:nvPr/>
          </p:nvSpPr>
          <p:spPr>
            <a:xfrm>
              <a:off x="0" y="-66675"/>
              <a:ext cx="9070307" cy="946414"/>
            </a:xfrm>
            <a:prstGeom prst="rect">
              <a:avLst/>
            </a:prstGeom>
          </p:spPr>
          <p:txBody>
            <a:bodyPr lIns="0" tIns="0" rIns="0" bIns="0" rtlCol="0" anchor="t">
              <a:spAutoFit/>
            </a:bodyPr>
            <a:lstStyle/>
            <a:p>
              <a:pPr algn="l">
                <a:lnSpc>
                  <a:spcPts val="5670"/>
                </a:lnSpc>
              </a:pPr>
              <a:endParaRPr lang="en-US" sz="4200" dirty="0">
                <a:solidFill>
                  <a:srgbClr val="888888"/>
                </a:solidFill>
                <a:latin typeface="League Spartan"/>
              </a:endParaRPr>
            </a:p>
          </p:txBody>
        </p:sp>
        <p:sp>
          <p:nvSpPr>
            <p:cNvPr id="5" name="AutoShape 5"/>
            <p:cNvSpPr/>
            <p:nvPr/>
          </p:nvSpPr>
          <p:spPr>
            <a:xfrm>
              <a:off x="0" y="996871"/>
              <a:ext cx="976730" cy="120595"/>
            </a:xfrm>
            <a:prstGeom prst="rect">
              <a:avLst/>
            </a:prstGeom>
            <a:solidFill>
              <a:srgbClr val="242424"/>
            </a:solidFill>
          </p:spPr>
        </p:sp>
      </p:grpSp>
      <p:grpSp>
        <p:nvGrpSpPr>
          <p:cNvPr id="6" name="Group 6"/>
          <p:cNvGrpSpPr/>
          <p:nvPr/>
        </p:nvGrpSpPr>
        <p:grpSpPr>
          <a:xfrm>
            <a:off x="731519" y="1569619"/>
            <a:ext cx="8107680" cy="1231382"/>
            <a:chOff x="-1" y="-849195"/>
            <a:chExt cx="10810239" cy="1641842"/>
          </a:xfrm>
        </p:grpSpPr>
        <p:sp>
          <p:nvSpPr>
            <p:cNvPr id="7" name="TextBox 7"/>
            <p:cNvSpPr txBox="1"/>
            <p:nvPr/>
          </p:nvSpPr>
          <p:spPr>
            <a:xfrm>
              <a:off x="-1" y="-849195"/>
              <a:ext cx="9789368" cy="797483"/>
            </a:xfrm>
            <a:prstGeom prst="rect">
              <a:avLst/>
            </a:prstGeom>
          </p:spPr>
          <p:txBody>
            <a:bodyPr lIns="0" tIns="0" rIns="0" bIns="0" rtlCol="0" anchor="t">
              <a:spAutoFit/>
            </a:bodyPr>
            <a:lstStyle/>
            <a:p>
              <a:pPr algn="l">
                <a:lnSpc>
                  <a:spcPts val="4787"/>
                </a:lnSpc>
              </a:pPr>
              <a:endParaRPr lang="en-US" sz="3546" dirty="0">
                <a:solidFill>
                  <a:srgbClr val="F0F0F0"/>
                </a:solidFill>
                <a:latin typeface="League Spartan"/>
              </a:endParaRPr>
            </a:p>
          </p:txBody>
        </p:sp>
        <p:sp>
          <p:nvSpPr>
            <p:cNvPr id="8" name="TextBox 8"/>
            <p:cNvSpPr txBox="1"/>
            <p:nvPr/>
          </p:nvSpPr>
          <p:spPr>
            <a:xfrm>
              <a:off x="-1" y="421606"/>
              <a:ext cx="10810239" cy="371041"/>
            </a:xfrm>
            <a:prstGeom prst="rect">
              <a:avLst/>
            </a:prstGeom>
          </p:spPr>
          <p:txBody>
            <a:bodyPr wrap="square" lIns="0" tIns="0" rIns="0" bIns="0" rtlCol="0" anchor="t">
              <a:spAutoFit/>
            </a:bodyPr>
            <a:lstStyle/>
            <a:p>
              <a:pPr algn="l">
                <a:lnSpc>
                  <a:spcPts val="2279"/>
                </a:lnSpc>
              </a:pPr>
              <a:endParaRPr lang="en-US" spc="63" dirty="0">
                <a:solidFill>
                  <a:srgbClr val="F0F0F0"/>
                </a:solidFill>
                <a:latin typeface="Montserrat Light"/>
              </a:endParaRPr>
            </a:p>
          </p:txBody>
        </p:sp>
      </p:grpSp>
      <p:sp>
        <p:nvSpPr>
          <p:cNvPr id="9" name="TextBox 8">
            <a:extLst>
              <a:ext uri="{FF2B5EF4-FFF2-40B4-BE49-F238E27FC236}">
                <a16:creationId xmlns:a16="http://schemas.microsoft.com/office/drawing/2014/main" id="{74B2ED79-AFEF-D91E-4282-F3E2CD74FBB4}"/>
              </a:ext>
            </a:extLst>
          </p:cNvPr>
          <p:cNvSpPr txBox="1"/>
          <p:nvPr/>
        </p:nvSpPr>
        <p:spPr>
          <a:xfrm flipH="1">
            <a:off x="380998" y="279400"/>
            <a:ext cx="8458200" cy="1107996"/>
          </a:xfrm>
          <a:prstGeom prst="rect">
            <a:avLst/>
          </a:prstGeom>
          <a:noFill/>
        </p:spPr>
        <p:txBody>
          <a:bodyPr wrap="square" rtlCol="0">
            <a:spAutoFit/>
          </a:bodyPr>
          <a:lstStyle/>
          <a:p>
            <a:r>
              <a:rPr lang="en-US" sz="3600" b="1" dirty="0">
                <a:solidFill>
                  <a:schemeClr val="accent1">
                    <a:lumMod val="75000"/>
                  </a:schemeClr>
                </a:solidFill>
              </a:rPr>
              <a:t>                   </a:t>
            </a:r>
            <a:r>
              <a:rPr lang="en-US" sz="6600" b="1" dirty="0">
                <a:solidFill>
                  <a:schemeClr val="accent1">
                    <a:lumMod val="75000"/>
                  </a:schemeClr>
                </a:solidFill>
              </a:rPr>
              <a:t>CONCLUSION</a:t>
            </a:r>
            <a:r>
              <a:rPr lang="en-US" sz="4000" b="1" dirty="0">
                <a:solidFill>
                  <a:schemeClr val="accent1">
                    <a:lumMod val="75000"/>
                  </a:schemeClr>
                </a:solidFill>
              </a:rPr>
              <a:t> </a:t>
            </a:r>
            <a:endParaRPr lang="en-IN" sz="4000" b="1" dirty="0">
              <a:solidFill>
                <a:schemeClr val="accent1">
                  <a:lumMod val="75000"/>
                </a:schemeClr>
              </a:solidFill>
            </a:endParaRPr>
          </a:p>
        </p:txBody>
      </p:sp>
      <p:sp>
        <p:nvSpPr>
          <p:cNvPr id="10" name="TextBox 9">
            <a:extLst>
              <a:ext uri="{FF2B5EF4-FFF2-40B4-BE49-F238E27FC236}">
                <a16:creationId xmlns:a16="http://schemas.microsoft.com/office/drawing/2014/main" id="{BA95AB06-6F3C-B818-ABD4-0E0C71F9BE58}"/>
              </a:ext>
            </a:extLst>
          </p:cNvPr>
          <p:cNvSpPr txBox="1"/>
          <p:nvPr/>
        </p:nvSpPr>
        <p:spPr>
          <a:xfrm>
            <a:off x="914401" y="1479173"/>
            <a:ext cx="7890664" cy="4154984"/>
          </a:xfrm>
          <a:prstGeom prst="rect">
            <a:avLst/>
          </a:prstGeom>
          <a:noFill/>
        </p:spPr>
        <p:txBody>
          <a:bodyPr wrap="square" rtlCol="0">
            <a:spAutoFit/>
          </a:bodyPr>
          <a:lstStyle/>
          <a:p>
            <a:r>
              <a:rPr lang="en-US" sz="2400" b="1" dirty="0">
                <a:solidFill>
                  <a:schemeClr val="bg1"/>
                </a:solidFill>
              </a:rPr>
              <a:t>The project "IOT Based Raspberry Pi Home Security System Using Motion Detector" has demonstrated how to get a fully functional embedded product developed from scratch. This incorporated the cross aggregation and organization of fundamental libraries, the arrangement of implanted Linux and distributed computing innovation. This system is highly recommended to home territory observation for example individual office lodge, bank storage space, stopping passage. At whatever point the movement is distinguished through. The fundamental Advantage of the undertaking is Easy to actualize, Minimal effort with High quality.</a:t>
            </a:r>
            <a:endParaRPr lang="en-IN" sz="2400" b="1" dirty="0">
              <a:solidFill>
                <a:schemeClr val="bg1"/>
              </a:solidFill>
            </a:endParaRPr>
          </a:p>
        </p:txBody>
      </p:sp>
    </p:spTree>
    <p:extLst>
      <p:ext uri="{BB962C8B-B14F-4D97-AF65-F5344CB8AC3E}">
        <p14:creationId xmlns:p14="http://schemas.microsoft.com/office/powerpoint/2010/main" val="2337129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723900" y="1295400"/>
            <a:ext cx="3798204" cy="4333215"/>
            <a:chOff x="-50800" y="-66675"/>
            <a:chExt cx="5064272" cy="5777621"/>
          </a:xfrm>
        </p:grpSpPr>
        <p:sp>
          <p:nvSpPr>
            <p:cNvPr id="4" name="TextBox 4"/>
            <p:cNvSpPr txBox="1"/>
            <p:nvPr/>
          </p:nvSpPr>
          <p:spPr>
            <a:xfrm>
              <a:off x="0" y="-66675"/>
              <a:ext cx="5013472" cy="946413"/>
            </a:xfrm>
            <a:prstGeom prst="rect">
              <a:avLst/>
            </a:prstGeom>
          </p:spPr>
          <p:txBody>
            <a:bodyPr lIns="0" tIns="0" rIns="0" bIns="0" rtlCol="0" anchor="t">
              <a:spAutoFit/>
            </a:bodyPr>
            <a:lstStyle/>
            <a:p>
              <a:pPr algn="l">
                <a:lnSpc>
                  <a:spcPts val="5670"/>
                </a:lnSpc>
              </a:pPr>
              <a:r>
                <a:rPr lang="en-US" sz="4200" dirty="0">
                  <a:solidFill>
                    <a:srgbClr val="000000"/>
                  </a:solidFill>
                  <a:latin typeface="League Spartan"/>
                </a:rPr>
                <a:t>REFERENCE</a:t>
              </a:r>
            </a:p>
          </p:txBody>
        </p:sp>
        <p:sp>
          <p:nvSpPr>
            <p:cNvPr id="5" name="TextBox 5"/>
            <p:cNvSpPr txBox="1"/>
            <p:nvPr/>
          </p:nvSpPr>
          <p:spPr>
            <a:xfrm>
              <a:off x="0" y="2667821"/>
              <a:ext cx="4560315" cy="410369"/>
            </a:xfrm>
            <a:prstGeom prst="rect">
              <a:avLst/>
            </a:prstGeom>
          </p:spPr>
          <p:txBody>
            <a:bodyPr lIns="0" tIns="0" rIns="0" bIns="0" rtlCol="0" anchor="t">
              <a:spAutoFit/>
            </a:bodyPr>
            <a:lstStyle/>
            <a:p>
              <a:pPr algn="l">
                <a:lnSpc>
                  <a:spcPts val="2430"/>
                </a:lnSpc>
              </a:pPr>
              <a:endParaRPr lang="en-US" sz="1800" dirty="0">
                <a:solidFill>
                  <a:srgbClr val="000000"/>
                </a:solidFill>
                <a:latin typeface="League Spartan"/>
              </a:endParaRPr>
            </a:p>
          </p:txBody>
        </p:sp>
        <p:sp>
          <p:nvSpPr>
            <p:cNvPr id="6" name="TextBox 6"/>
            <p:cNvSpPr txBox="1"/>
            <p:nvPr/>
          </p:nvSpPr>
          <p:spPr>
            <a:xfrm>
              <a:off x="0" y="3083690"/>
              <a:ext cx="4581895" cy="273067"/>
            </a:xfrm>
            <a:prstGeom prst="rect">
              <a:avLst/>
            </a:prstGeom>
          </p:spPr>
          <p:txBody>
            <a:bodyPr lIns="0" tIns="0" rIns="0" bIns="0" rtlCol="0" anchor="t">
              <a:spAutoFit/>
            </a:bodyPr>
            <a:lstStyle/>
            <a:p>
              <a:pPr algn="l">
                <a:lnSpc>
                  <a:spcPts val="1800"/>
                </a:lnSpc>
              </a:pPr>
              <a:endParaRPr lang="en-US" sz="1000" spc="50" dirty="0">
                <a:solidFill>
                  <a:srgbClr val="000000"/>
                </a:solidFill>
                <a:latin typeface="Montserrat Light"/>
              </a:endParaRPr>
            </a:p>
          </p:txBody>
        </p:sp>
        <p:sp>
          <p:nvSpPr>
            <p:cNvPr id="7" name="TextBox 7"/>
            <p:cNvSpPr txBox="1"/>
            <p:nvPr/>
          </p:nvSpPr>
          <p:spPr>
            <a:xfrm>
              <a:off x="-50800" y="4132792"/>
              <a:ext cx="4611115" cy="410369"/>
            </a:xfrm>
            <a:prstGeom prst="rect">
              <a:avLst/>
            </a:prstGeom>
          </p:spPr>
          <p:txBody>
            <a:bodyPr wrap="square" lIns="0" tIns="0" rIns="0" bIns="0" rtlCol="0" anchor="t">
              <a:spAutoFit/>
            </a:bodyPr>
            <a:lstStyle/>
            <a:p>
              <a:pPr algn="l">
                <a:lnSpc>
                  <a:spcPts val="2430"/>
                </a:lnSpc>
              </a:pPr>
              <a:endParaRPr lang="en-US" sz="1800" dirty="0">
                <a:solidFill>
                  <a:srgbClr val="000000"/>
                </a:solidFill>
                <a:latin typeface="League Spartan"/>
              </a:endParaRPr>
            </a:p>
          </p:txBody>
        </p:sp>
        <p:sp>
          <p:nvSpPr>
            <p:cNvPr id="9" name="TextBox 9"/>
            <p:cNvSpPr txBox="1"/>
            <p:nvPr/>
          </p:nvSpPr>
          <p:spPr>
            <a:xfrm>
              <a:off x="0" y="5022010"/>
              <a:ext cx="4560315" cy="410369"/>
            </a:xfrm>
            <a:prstGeom prst="rect">
              <a:avLst/>
            </a:prstGeom>
          </p:spPr>
          <p:txBody>
            <a:bodyPr lIns="0" tIns="0" rIns="0" bIns="0" rtlCol="0" anchor="t">
              <a:spAutoFit/>
            </a:bodyPr>
            <a:lstStyle/>
            <a:p>
              <a:pPr algn="l">
                <a:lnSpc>
                  <a:spcPts val="2430"/>
                </a:lnSpc>
              </a:pPr>
              <a:endParaRPr lang="en-US" sz="1800" dirty="0">
                <a:solidFill>
                  <a:srgbClr val="000000"/>
                </a:solidFill>
                <a:latin typeface="League Spartan"/>
              </a:endParaRPr>
            </a:p>
          </p:txBody>
        </p:sp>
        <p:sp>
          <p:nvSpPr>
            <p:cNvPr id="10" name="TextBox 10"/>
            <p:cNvSpPr txBox="1"/>
            <p:nvPr/>
          </p:nvSpPr>
          <p:spPr>
            <a:xfrm>
              <a:off x="0" y="5437879"/>
              <a:ext cx="4581895" cy="273067"/>
            </a:xfrm>
            <a:prstGeom prst="rect">
              <a:avLst/>
            </a:prstGeom>
          </p:spPr>
          <p:txBody>
            <a:bodyPr lIns="0" tIns="0" rIns="0" bIns="0" rtlCol="0" anchor="t">
              <a:spAutoFit/>
            </a:bodyPr>
            <a:lstStyle/>
            <a:p>
              <a:pPr algn="l">
                <a:lnSpc>
                  <a:spcPts val="1800"/>
                </a:lnSpc>
              </a:pPr>
              <a:endParaRPr lang="en-US" sz="1000" spc="50" dirty="0">
                <a:solidFill>
                  <a:srgbClr val="000000"/>
                </a:solidFill>
                <a:latin typeface="Montserrat Light"/>
              </a:endParaRPr>
            </a:p>
          </p:txBody>
        </p:sp>
        <p:sp>
          <p:nvSpPr>
            <p:cNvPr id="11" name="AutoShape 11"/>
            <p:cNvSpPr/>
            <p:nvPr/>
          </p:nvSpPr>
          <p:spPr>
            <a:xfrm>
              <a:off x="0" y="879738"/>
              <a:ext cx="1930400" cy="122828"/>
            </a:xfrm>
            <a:prstGeom prst="rect">
              <a:avLst/>
            </a:prstGeom>
            <a:solidFill>
              <a:srgbClr val="8FFFB9"/>
            </a:solidFill>
          </p:spPr>
        </p:sp>
      </p:grpSp>
      <p:pic>
        <p:nvPicPr>
          <p:cNvPr id="13" name="Picture 12">
            <a:extLst>
              <a:ext uri="{FF2B5EF4-FFF2-40B4-BE49-F238E27FC236}">
                <a16:creationId xmlns:a16="http://schemas.microsoft.com/office/drawing/2014/main" id="{1EAED41C-A738-0AF8-E9CD-066CB4E928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1400" y="-228600"/>
            <a:ext cx="5892800" cy="7772400"/>
          </a:xfrm>
          <a:prstGeom prst="rect">
            <a:avLst/>
          </a:prstGeom>
        </p:spPr>
      </p:pic>
      <p:sp>
        <p:nvSpPr>
          <p:cNvPr id="14" name="TextBox 13">
            <a:extLst>
              <a:ext uri="{FF2B5EF4-FFF2-40B4-BE49-F238E27FC236}">
                <a16:creationId xmlns:a16="http://schemas.microsoft.com/office/drawing/2014/main" id="{263F28B5-A092-17AF-7820-A57D863C77F1}"/>
              </a:ext>
            </a:extLst>
          </p:cNvPr>
          <p:cNvSpPr txBox="1"/>
          <p:nvPr/>
        </p:nvSpPr>
        <p:spPr>
          <a:xfrm>
            <a:off x="762000" y="2364346"/>
            <a:ext cx="3749532" cy="3939540"/>
          </a:xfrm>
          <a:prstGeom prst="rect">
            <a:avLst/>
          </a:prstGeom>
          <a:noFill/>
        </p:spPr>
        <p:txBody>
          <a:bodyPr wrap="square" rtlCol="0">
            <a:spAutoFit/>
          </a:bodyPr>
          <a:lstStyle/>
          <a:p>
            <a:pPr marL="342900" indent="-342900">
              <a:buFont typeface="Wingdings" panose="05000000000000000000" pitchFamily="2" charset="2"/>
              <a:buChar char="Ø"/>
            </a:pPr>
            <a:r>
              <a:rPr lang="en-IN" sz="2000" b="1" dirty="0">
                <a:hlinkClick r:id="rId3"/>
              </a:rPr>
              <a:t>https://ieeexplore.ieee.org/document/9404551</a:t>
            </a:r>
            <a:endParaRPr lang="en-IN" sz="2000" b="1" dirty="0"/>
          </a:p>
          <a:p>
            <a:pPr marL="342900" indent="-342900">
              <a:buFont typeface="Wingdings" panose="05000000000000000000" pitchFamily="2" charset="2"/>
              <a:buChar char="Ø"/>
            </a:pPr>
            <a:endParaRPr lang="en-IN" sz="2000" b="1" dirty="0"/>
          </a:p>
          <a:p>
            <a:pPr marL="342900" indent="-342900">
              <a:buFont typeface="Wingdings" panose="05000000000000000000" pitchFamily="2" charset="2"/>
              <a:buChar char="Ø"/>
            </a:pPr>
            <a:r>
              <a:rPr lang="en-IN" sz="2000" b="1" dirty="0">
                <a:hlinkClick r:id="rId4"/>
              </a:rPr>
              <a:t>https://www.slideshare.net/irjetjournal</a:t>
            </a:r>
            <a:r>
              <a:rPr lang="en-IN" sz="2000" b="1">
                <a:hlinkClick r:id="rId4"/>
              </a:rPr>
              <a:t>/irjet-iot-based-anti-theft-detection-and-alerting-system-using-raspberry-pi</a:t>
            </a:r>
            <a:endParaRPr lang="en-IN" sz="2000" b="1"/>
          </a:p>
          <a:p>
            <a:pPr marL="342900" indent="-342900">
              <a:buFont typeface="Wingdings" panose="05000000000000000000" pitchFamily="2" charset="2"/>
              <a:buChar char="Ø"/>
            </a:pPr>
            <a:endParaRPr lang="en-IN" sz="2000" b="1" dirty="0"/>
          </a:p>
          <a:p>
            <a:pPr marL="285750" indent="-285750">
              <a:buFont typeface="Wingdings" panose="05000000000000000000" pitchFamily="2" charset="2"/>
              <a:buChar char="Ø"/>
            </a:pPr>
            <a:r>
              <a:rPr lang="en-US" b="1" dirty="0"/>
              <a:t>Internet of things with raspberry Pi 3: leverage the power of raspberry Pi 3 and </a:t>
            </a:r>
            <a:r>
              <a:rPr lang="en-US" b="1" dirty="0" err="1"/>
              <a:t>javascript</a:t>
            </a:r>
            <a:r>
              <a:rPr lang="en-US" b="1" dirty="0"/>
              <a:t> to build exciting IoT projects by Rao, </a:t>
            </a:r>
            <a:r>
              <a:rPr lang="en-US" b="1" dirty="0" err="1"/>
              <a:t>Manessh</a:t>
            </a:r>
            <a:endParaRPr lang="en-IN"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8174053" y="5007370"/>
            <a:ext cx="3149402" cy="3149402"/>
            <a:chOff x="0" y="0"/>
            <a:chExt cx="6350000" cy="6350000"/>
          </a:xfrm>
        </p:grpSpPr>
        <p:sp>
          <p:nvSpPr>
            <p:cNvPr id="3" name="Freeform 3"/>
            <p:cNvSpPr/>
            <p:nvPr/>
          </p:nvSpPr>
          <p:spPr>
            <a:xfrm>
              <a:off x="-156812" y="-5088"/>
              <a:ext cx="6663624" cy="6360176"/>
            </a:xfrm>
            <a:custGeom>
              <a:avLst/>
              <a:gdLst/>
              <a:ahLst/>
              <a:cxnLst/>
              <a:rect l="l" t="t" r="r" b="b"/>
              <a:pathLst>
                <a:path w="6663624" h="6360176">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8FFFB9"/>
            </a:solidFill>
          </p:spPr>
        </p:sp>
      </p:grpSp>
      <p:sp>
        <p:nvSpPr>
          <p:cNvPr id="4" name="AutoShape 4"/>
          <p:cNvSpPr/>
          <p:nvPr/>
        </p:nvSpPr>
        <p:spPr>
          <a:xfrm>
            <a:off x="-336636" y="6583680"/>
            <a:ext cx="10426872" cy="1110195"/>
          </a:xfrm>
          <a:prstGeom prst="rect">
            <a:avLst/>
          </a:prstGeom>
          <a:solidFill>
            <a:srgbClr val="000000"/>
          </a:solidFill>
        </p:spPr>
        <p:txBody>
          <a:bodyPr/>
          <a:lstStyle/>
          <a:p>
            <a:r>
              <a:rPr lang="en-US" sz="2800" b="1" dirty="0">
                <a:solidFill>
                  <a:schemeClr val="bg1"/>
                </a:solidFill>
              </a:rPr>
              <a:t>                                    MINOR PROJECT PRESENTATION</a:t>
            </a:r>
          </a:p>
        </p:txBody>
      </p:sp>
      <p:sp>
        <p:nvSpPr>
          <p:cNvPr id="5" name="TextBox 5"/>
          <p:cNvSpPr txBox="1"/>
          <p:nvPr/>
        </p:nvSpPr>
        <p:spPr>
          <a:xfrm>
            <a:off x="1015008" y="7685152"/>
            <a:ext cx="6802730" cy="133350"/>
          </a:xfrm>
          <a:prstGeom prst="rect">
            <a:avLst/>
          </a:prstGeom>
        </p:spPr>
        <p:txBody>
          <a:bodyPr lIns="0" tIns="0" rIns="0" bIns="0" rtlCol="0" anchor="t">
            <a:spAutoFit/>
          </a:bodyPr>
          <a:lstStyle/>
          <a:p>
            <a:pPr algn="ctr">
              <a:lnSpc>
                <a:spcPts val="1050"/>
              </a:lnSpc>
            </a:pPr>
            <a:r>
              <a:rPr lang="en-US" sz="750" spc="300">
                <a:solidFill>
                  <a:srgbClr val="8FFFB9"/>
                </a:solidFill>
                <a:latin typeface="League Spartan"/>
              </a:rPr>
              <a:t>PITCH DECK | SEPT. 2020</a:t>
            </a:r>
          </a:p>
        </p:txBody>
      </p:sp>
      <p:grpSp>
        <p:nvGrpSpPr>
          <p:cNvPr id="6" name="Group 6"/>
          <p:cNvGrpSpPr/>
          <p:nvPr/>
        </p:nvGrpSpPr>
        <p:grpSpPr>
          <a:xfrm>
            <a:off x="-389002" y="381000"/>
            <a:ext cx="8290560" cy="4909415"/>
            <a:chOff x="0" y="0"/>
            <a:chExt cx="11054080" cy="6545886"/>
          </a:xfrm>
        </p:grpSpPr>
        <p:sp>
          <p:nvSpPr>
            <p:cNvPr id="7" name="AutoShape 7"/>
            <p:cNvSpPr/>
            <p:nvPr/>
          </p:nvSpPr>
          <p:spPr>
            <a:xfrm>
              <a:off x="0" y="0"/>
              <a:ext cx="11054080" cy="1566575"/>
            </a:xfrm>
            <a:prstGeom prst="rect">
              <a:avLst/>
            </a:prstGeom>
            <a:solidFill>
              <a:srgbClr val="8FFFB9"/>
            </a:solidFill>
          </p:spPr>
        </p:sp>
        <p:sp>
          <p:nvSpPr>
            <p:cNvPr id="8" name="TextBox 8"/>
            <p:cNvSpPr txBox="1"/>
            <p:nvPr/>
          </p:nvSpPr>
          <p:spPr>
            <a:xfrm>
              <a:off x="1622723" y="392706"/>
              <a:ext cx="9070307" cy="925195"/>
            </a:xfrm>
            <a:prstGeom prst="rect">
              <a:avLst/>
            </a:prstGeom>
          </p:spPr>
          <p:txBody>
            <a:bodyPr lIns="0" tIns="0" rIns="0" bIns="0" rtlCol="0" anchor="t">
              <a:spAutoFit/>
            </a:bodyPr>
            <a:lstStyle/>
            <a:p>
              <a:pPr algn="l">
                <a:lnSpc>
                  <a:spcPts val="5670"/>
                </a:lnSpc>
              </a:pPr>
              <a:r>
                <a:rPr lang="en-US" sz="4200" dirty="0">
                  <a:solidFill>
                    <a:srgbClr val="000000"/>
                  </a:solidFill>
                  <a:latin typeface="League Spartan"/>
                </a:rPr>
                <a:t>TODAY'S OVERVIEW</a:t>
              </a:r>
            </a:p>
          </p:txBody>
        </p:sp>
        <p:sp>
          <p:nvSpPr>
            <p:cNvPr id="9" name="TextBox 9"/>
            <p:cNvSpPr txBox="1"/>
            <p:nvPr/>
          </p:nvSpPr>
          <p:spPr>
            <a:xfrm>
              <a:off x="1622723" y="2319281"/>
              <a:ext cx="9070307" cy="410369"/>
            </a:xfrm>
            <a:prstGeom prst="rect">
              <a:avLst/>
            </a:prstGeom>
          </p:spPr>
          <p:txBody>
            <a:bodyPr lIns="0" tIns="0" rIns="0" bIns="0" rtlCol="0" anchor="t">
              <a:spAutoFit/>
            </a:bodyPr>
            <a:lstStyle/>
            <a:p>
              <a:pPr algn="l">
                <a:lnSpc>
                  <a:spcPts val="2430"/>
                </a:lnSpc>
              </a:pPr>
              <a:r>
                <a:rPr lang="en-US" sz="2000" b="1" dirty="0">
                  <a:solidFill>
                    <a:srgbClr val="000000"/>
                  </a:solidFill>
                  <a:latin typeface="League Spartan"/>
                </a:rPr>
                <a:t>MAJOR TALKING POINTS:</a:t>
              </a:r>
            </a:p>
          </p:txBody>
        </p:sp>
        <p:sp>
          <p:nvSpPr>
            <p:cNvPr id="10" name="TextBox 10"/>
            <p:cNvSpPr txBox="1"/>
            <p:nvPr/>
          </p:nvSpPr>
          <p:spPr>
            <a:xfrm>
              <a:off x="1622723" y="2852568"/>
              <a:ext cx="9070307" cy="3693318"/>
            </a:xfrm>
            <a:prstGeom prst="rect">
              <a:avLst/>
            </a:prstGeom>
          </p:spPr>
          <p:txBody>
            <a:bodyPr lIns="0" tIns="0" rIns="0" bIns="0" rtlCol="0" anchor="t">
              <a:spAutoFit/>
            </a:bodyPr>
            <a:lstStyle/>
            <a:p>
              <a:pPr marL="285750" indent="-285750">
                <a:buFont typeface="Wingdings" panose="05000000000000000000" pitchFamily="2" charset="2"/>
                <a:buChar char="Ø"/>
              </a:pPr>
              <a:r>
                <a:rPr lang="en-US" spc="49" dirty="0">
                  <a:solidFill>
                    <a:srgbClr val="000000"/>
                  </a:solidFill>
                  <a:latin typeface="Montserrat Light"/>
                </a:rPr>
                <a:t>Abstract</a:t>
              </a:r>
            </a:p>
            <a:p>
              <a:pPr marL="285750" indent="-285750" algn="l">
                <a:buFont typeface="Wingdings" panose="05000000000000000000" pitchFamily="2" charset="2"/>
                <a:buChar char="Ø"/>
              </a:pPr>
              <a:r>
                <a:rPr lang="en-US" spc="50" dirty="0">
                  <a:solidFill>
                    <a:srgbClr val="000000"/>
                  </a:solidFill>
                  <a:latin typeface="Montserrat Light"/>
                </a:rPr>
                <a:t>Introduction</a:t>
              </a:r>
            </a:p>
            <a:p>
              <a:pPr marL="285750" indent="-285750" algn="l">
                <a:buFont typeface="Wingdings" panose="05000000000000000000" pitchFamily="2" charset="2"/>
                <a:buChar char="Ø"/>
              </a:pPr>
              <a:r>
                <a:rPr lang="en-US" spc="50" dirty="0">
                  <a:solidFill>
                    <a:srgbClr val="000000"/>
                  </a:solidFill>
                  <a:latin typeface="Montserrat Light"/>
                </a:rPr>
                <a:t>Scope of project</a:t>
              </a:r>
            </a:p>
            <a:p>
              <a:pPr marL="285750" indent="-285750" algn="l">
                <a:buFont typeface="Wingdings" panose="05000000000000000000" pitchFamily="2" charset="2"/>
                <a:buChar char="Ø"/>
              </a:pPr>
              <a:r>
                <a:rPr lang="en-US" spc="50" dirty="0">
                  <a:solidFill>
                    <a:srgbClr val="000000"/>
                  </a:solidFill>
                  <a:latin typeface="Montserrat Light"/>
                </a:rPr>
                <a:t>Impact of IOT on anti-theft technology</a:t>
              </a:r>
            </a:p>
            <a:p>
              <a:pPr marL="285750" indent="-285750" algn="l">
                <a:buFont typeface="Wingdings" panose="05000000000000000000" pitchFamily="2" charset="2"/>
                <a:buChar char="Ø"/>
              </a:pPr>
              <a:r>
                <a:rPr lang="en-US" spc="50" dirty="0">
                  <a:solidFill>
                    <a:srgbClr val="000000"/>
                  </a:solidFill>
                  <a:latin typeface="Montserrat Light"/>
                </a:rPr>
                <a:t>Work done in this dimension</a:t>
              </a:r>
            </a:p>
            <a:p>
              <a:pPr marL="285750" indent="-285750" algn="l">
                <a:buFont typeface="Wingdings" panose="05000000000000000000" pitchFamily="2" charset="2"/>
                <a:buChar char="Ø"/>
              </a:pPr>
              <a:r>
                <a:rPr lang="en-US" spc="50" dirty="0">
                  <a:solidFill>
                    <a:srgbClr val="000000"/>
                  </a:solidFill>
                  <a:latin typeface="Montserrat Light"/>
                </a:rPr>
                <a:t>Our solution</a:t>
              </a:r>
            </a:p>
            <a:p>
              <a:pPr marL="285750" indent="-285750" algn="l">
                <a:buFont typeface="Wingdings" panose="05000000000000000000" pitchFamily="2" charset="2"/>
                <a:buChar char="Ø"/>
              </a:pPr>
              <a:r>
                <a:rPr lang="en-US" spc="49" dirty="0">
                  <a:solidFill>
                    <a:srgbClr val="000000"/>
                  </a:solidFill>
                  <a:latin typeface="Montserrat Light"/>
                </a:rPr>
                <a:t>Components and sensors </a:t>
              </a:r>
            </a:p>
            <a:p>
              <a:pPr marL="285750" indent="-285750" algn="l">
                <a:buFont typeface="Wingdings" panose="05000000000000000000" pitchFamily="2" charset="2"/>
                <a:buChar char="Ø"/>
              </a:pPr>
              <a:r>
                <a:rPr lang="en-US" spc="49" dirty="0">
                  <a:solidFill>
                    <a:srgbClr val="000000"/>
                  </a:solidFill>
                  <a:latin typeface="Montserrat Light"/>
                </a:rPr>
                <a:t>Alternatives</a:t>
              </a:r>
            </a:p>
            <a:p>
              <a:pPr marL="285750" indent="-285750" algn="l">
                <a:buFont typeface="Wingdings" panose="05000000000000000000" pitchFamily="2" charset="2"/>
                <a:buChar char="Ø"/>
              </a:pPr>
              <a:r>
                <a:rPr lang="en-US" spc="50" dirty="0">
                  <a:solidFill>
                    <a:srgbClr val="000000"/>
                  </a:solidFill>
                  <a:latin typeface="Montserrat Light"/>
                </a:rPr>
                <a:t>Conclusion</a:t>
              </a:r>
            </a:p>
            <a:p>
              <a:pPr marL="285750" indent="-285750" algn="l">
                <a:buFont typeface="Wingdings" panose="05000000000000000000" pitchFamily="2" charset="2"/>
                <a:buChar char="Ø"/>
              </a:pPr>
              <a:r>
                <a:rPr lang="en-US" spc="50" dirty="0">
                  <a:solidFill>
                    <a:srgbClr val="000000"/>
                  </a:solidFill>
                  <a:latin typeface="Montserrat Light"/>
                </a:rPr>
                <a:t>References</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540171" y="6912777"/>
            <a:ext cx="6802730" cy="133350"/>
          </a:xfrm>
          <a:prstGeom prst="rect">
            <a:avLst/>
          </a:prstGeom>
        </p:spPr>
        <p:txBody>
          <a:bodyPr lIns="0" tIns="0" rIns="0" bIns="0" rtlCol="0" anchor="t">
            <a:spAutoFit/>
          </a:bodyPr>
          <a:lstStyle/>
          <a:p>
            <a:pPr algn="ctr">
              <a:lnSpc>
                <a:spcPts val="1050"/>
              </a:lnSpc>
            </a:pPr>
            <a:r>
              <a:rPr lang="en-US" sz="750" spc="300">
                <a:solidFill>
                  <a:srgbClr val="8FFFB9"/>
                </a:solidFill>
                <a:latin typeface="League Spartan"/>
              </a:rPr>
              <a:t>PITCH DECK | SEPT. 2020</a:t>
            </a:r>
          </a:p>
        </p:txBody>
      </p:sp>
      <p:sp>
        <p:nvSpPr>
          <p:cNvPr id="3" name="TextBox 3"/>
          <p:cNvSpPr txBox="1"/>
          <p:nvPr/>
        </p:nvSpPr>
        <p:spPr>
          <a:xfrm>
            <a:off x="731520" y="1984023"/>
            <a:ext cx="6802730" cy="4407617"/>
          </a:xfrm>
          <a:prstGeom prst="rect">
            <a:avLst/>
          </a:prstGeom>
        </p:spPr>
        <p:txBody>
          <a:bodyPr lIns="0" tIns="0" rIns="0" bIns="0" rtlCol="0" anchor="t">
            <a:spAutoFit/>
          </a:bodyPr>
          <a:lstStyle/>
          <a:p>
            <a:pPr algn="l">
              <a:lnSpc>
                <a:spcPts val="2294"/>
              </a:lnSpc>
            </a:pPr>
            <a:r>
              <a:rPr lang="en-US" b="1" spc="63" dirty="0">
                <a:solidFill>
                  <a:srgbClr val="000000"/>
                </a:solidFill>
                <a:latin typeface="Montserrat Light"/>
              </a:rPr>
              <a:t>To secure and guard our house in our absence, we propose the 10T based Anti-theft detection and alert System using Raspberry Pi. This system monitors the entire floor for movement. One single step anywhere on the floor is tracked and user is alarmed through mail over IOT. In this system, secure flooring tile connected with IOT, when the system is to be turned on, then whoever comes inside the house it passes the information over IOT. Whenever the thief enters in the house, and steps on the floor immediately it is sensed by the sensor which passes on the signal to raspberry pi controller. The controller in turn processes it to be valid signal and then moves the camera to the area where movement was detected and then transmits it over the Internet for the home owner to check the image</a:t>
            </a:r>
            <a:r>
              <a:rPr lang="en-US" sz="1274" spc="63" dirty="0">
                <a:solidFill>
                  <a:srgbClr val="000000"/>
                </a:solidFill>
                <a:latin typeface="Montserrat Light"/>
              </a:rPr>
              <a:t>.</a:t>
            </a:r>
          </a:p>
        </p:txBody>
      </p:sp>
      <p:grpSp>
        <p:nvGrpSpPr>
          <p:cNvPr id="4" name="Group 4"/>
          <p:cNvGrpSpPr/>
          <p:nvPr/>
        </p:nvGrpSpPr>
        <p:grpSpPr>
          <a:xfrm>
            <a:off x="731520" y="731520"/>
            <a:ext cx="6802730" cy="838099"/>
            <a:chOff x="0" y="0"/>
            <a:chExt cx="9070307" cy="1117466"/>
          </a:xfrm>
        </p:grpSpPr>
        <p:sp>
          <p:nvSpPr>
            <p:cNvPr id="5" name="TextBox 5"/>
            <p:cNvSpPr txBox="1"/>
            <p:nvPr/>
          </p:nvSpPr>
          <p:spPr>
            <a:xfrm>
              <a:off x="0" y="-66675"/>
              <a:ext cx="9070307" cy="912495"/>
            </a:xfrm>
            <a:prstGeom prst="rect">
              <a:avLst/>
            </a:prstGeom>
          </p:spPr>
          <p:txBody>
            <a:bodyPr lIns="0" tIns="0" rIns="0" bIns="0" rtlCol="0" anchor="t">
              <a:spAutoFit/>
            </a:bodyPr>
            <a:lstStyle/>
            <a:p>
              <a:pPr algn="l">
                <a:lnSpc>
                  <a:spcPts val="5670"/>
                </a:lnSpc>
              </a:pPr>
              <a:r>
                <a:rPr lang="en-US" sz="4200">
                  <a:solidFill>
                    <a:srgbClr val="000000"/>
                  </a:solidFill>
                  <a:latin typeface="League Spartan"/>
                </a:rPr>
                <a:t>ABSTRACT</a:t>
              </a:r>
            </a:p>
          </p:txBody>
        </p:sp>
        <p:sp>
          <p:nvSpPr>
            <p:cNvPr id="6" name="AutoShape 6"/>
            <p:cNvSpPr/>
            <p:nvPr/>
          </p:nvSpPr>
          <p:spPr>
            <a:xfrm>
              <a:off x="0" y="996871"/>
              <a:ext cx="976730" cy="120595"/>
            </a:xfrm>
            <a:prstGeom prst="rect">
              <a:avLst/>
            </a:prstGeom>
            <a:solidFill>
              <a:srgbClr val="8FFFB9"/>
            </a:solidFill>
          </p:spPr>
        </p:sp>
      </p:grpSp>
      <p:grpSp>
        <p:nvGrpSpPr>
          <p:cNvPr id="7" name="Group 7"/>
          <p:cNvGrpSpPr>
            <a:grpSpLocks noChangeAspect="1"/>
          </p:cNvGrpSpPr>
          <p:nvPr/>
        </p:nvGrpSpPr>
        <p:grpSpPr>
          <a:xfrm>
            <a:off x="8178899" y="-1089179"/>
            <a:ext cx="3149402" cy="3149402"/>
            <a:chOff x="0" y="0"/>
            <a:chExt cx="6350000" cy="6350000"/>
          </a:xfrm>
        </p:grpSpPr>
        <p:sp>
          <p:nvSpPr>
            <p:cNvPr id="8" name="Freeform 8"/>
            <p:cNvSpPr/>
            <p:nvPr/>
          </p:nvSpPr>
          <p:spPr>
            <a:xfrm>
              <a:off x="-156812" y="-5088"/>
              <a:ext cx="6663624" cy="6360176"/>
            </a:xfrm>
            <a:custGeom>
              <a:avLst/>
              <a:gdLst/>
              <a:ahLst/>
              <a:cxnLst/>
              <a:rect l="l" t="t" r="r" b="b"/>
              <a:pathLst>
                <a:path w="6663624" h="6360176">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8FFFB9"/>
            </a:solidFill>
          </p:spPr>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19337" t="14995" r="11481" b="1987"/>
          <a:stretch>
            <a:fillRect/>
          </a:stretch>
        </p:blipFill>
        <p:spPr>
          <a:xfrm>
            <a:off x="0" y="-304800"/>
            <a:ext cx="9753600" cy="7772400"/>
          </a:xfrm>
          <a:prstGeom prst="rect">
            <a:avLst/>
          </a:prstGeom>
        </p:spPr>
      </p:pic>
      <p:grpSp>
        <p:nvGrpSpPr>
          <p:cNvPr id="3" name="Group 3"/>
          <p:cNvGrpSpPr/>
          <p:nvPr/>
        </p:nvGrpSpPr>
        <p:grpSpPr>
          <a:xfrm>
            <a:off x="731520" y="731520"/>
            <a:ext cx="6802730" cy="838099"/>
            <a:chOff x="0" y="0"/>
            <a:chExt cx="9070307" cy="1117466"/>
          </a:xfrm>
        </p:grpSpPr>
        <p:sp>
          <p:nvSpPr>
            <p:cNvPr id="4" name="TextBox 4"/>
            <p:cNvSpPr txBox="1"/>
            <p:nvPr/>
          </p:nvSpPr>
          <p:spPr>
            <a:xfrm>
              <a:off x="0" y="-66675"/>
              <a:ext cx="9070307" cy="912495"/>
            </a:xfrm>
            <a:prstGeom prst="rect">
              <a:avLst/>
            </a:prstGeom>
          </p:spPr>
          <p:txBody>
            <a:bodyPr lIns="0" tIns="0" rIns="0" bIns="0" rtlCol="0" anchor="t">
              <a:spAutoFit/>
            </a:bodyPr>
            <a:lstStyle/>
            <a:p>
              <a:pPr algn="l">
                <a:lnSpc>
                  <a:spcPts val="5670"/>
                </a:lnSpc>
              </a:pPr>
              <a:r>
                <a:rPr lang="en-US" sz="4200">
                  <a:solidFill>
                    <a:srgbClr val="888888"/>
                  </a:solidFill>
                  <a:latin typeface="League Spartan"/>
                </a:rPr>
                <a:t>INTRODUCTION</a:t>
              </a:r>
            </a:p>
          </p:txBody>
        </p:sp>
        <p:sp>
          <p:nvSpPr>
            <p:cNvPr id="5" name="AutoShape 5"/>
            <p:cNvSpPr/>
            <p:nvPr/>
          </p:nvSpPr>
          <p:spPr>
            <a:xfrm>
              <a:off x="0" y="996871"/>
              <a:ext cx="976730" cy="120595"/>
            </a:xfrm>
            <a:prstGeom prst="rect">
              <a:avLst/>
            </a:prstGeom>
            <a:solidFill>
              <a:srgbClr val="242424"/>
            </a:solidFill>
          </p:spPr>
        </p:sp>
      </p:grpSp>
      <p:grpSp>
        <p:nvGrpSpPr>
          <p:cNvPr id="6" name="Group 6"/>
          <p:cNvGrpSpPr/>
          <p:nvPr/>
        </p:nvGrpSpPr>
        <p:grpSpPr>
          <a:xfrm>
            <a:off x="731519" y="1569619"/>
            <a:ext cx="8107680" cy="5360718"/>
            <a:chOff x="-1" y="-849195"/>
            <a:chExt cx="10810239" cy="7147624"/>
          </a:xfrm>
        </p:grpSpPr>
        <p:sp>
          <p:nvSpPr>
            <p:cNvPr id="7" name="TextBox 7"/>
            <p:cNvSpPr txBox="1"/>
            <p:nvPr/>
          </p:nvSpPr>
          <p:spPr>
            <a:xfrm>
              <a:off x="-1" y="-849195"/>
              <a:ext cx="9789369" cy="757652"/>
            </a:xfrm>
            <a:prstGeom prst="rect">
              <a:avLst/>
            </a:prstGeom>
          </p:spPr>
          <p:txBody>
            <a:bodyPr lIns="0" tIns="0" rIns="0" bIns="0" rtlCol="0" anchor="t">
              <a:spAutoFit/>
            </a:bodyPr>
            <a:lstStyle/>
            <a:p>
              <a:pPr algn="l">
                <a:lnSpc>
                  <a:spcPts val="4787"/>
                </a:lnSpc>
              </a:pPr>
              <a:r>
                <a:rPr lang="en-US" sz="3546" dirty="0">
                  <a:solidFill>
                    <a:srgbClr val="F0F0F0"/>
                  </a:solidFill>
                  <a:latin typeface="League Spartan"/>
                </a:rPr>
                <a:t>Need for security system</a:t>
              </a:r>
            </a:p>
          </p:txBody>
        </p:sp>
        <p:sp>
          <p:nvSpPr>
            <p:cNvPr id="8" name="TextBox 8"/>
            <p:cNvSpPr txBox="1"/>
            <p:nvPr/>
          </p:nvSpPr>
          <p:spPr>
            <a:xfrm>
              <a:off x="-1" y="421606"/>
              <a:ext cx="10810239" cy="5876823"/>
            </a:xfrm>
            <a:prstGeom prst="rect">
              <a:avLst/>
            </a:prstGeom>
          </p:spPr>
          <p:txBody>
            <a:bodyPr wrap="square" lIns="0" tIns="0" rIns="0" bIns="0" rtlCol="0" anchor="t">
              <a:spAutoFit/>
            </a:bodyPr>
            <a:lstStyle/>
            <a:p>
              <a:pPr algn="l">
                <a:lnSpc>
                  <a:spcPts val="2279"/>
                </a:lnSpc>
              </a:pPr>
              <a:r>
                <a:rPr lang="en-US" spc="63" dirty="0">
                  <a:solidFill>
                    <a:srgbClr val="F0F0F0"/>
                  </a:solidFill>
                  <a:latin typeface="Montserrat Light"/>
                </a:rPr>
                <a:t>Home security system is the most sort after mechanism to ensure the safety of valuables and to safeguard personal security as well. The development of burglar alert gadgets can limit the event of theft, while it can also identify and record suspicious trespassing. In places with high density like railroad stations and schools we can install face acknowledgment innovation which can identify hoodlums and suspicious people.  Now-a-days, Security has become the most challenging task. Everyone wants safety but in present scenario, nothing is safe not even in their own houses.  We generally lock houses when going out of the house. But just locking the home is not enough, there must be a system which safety our home, belongings and income from theft is the necessary requirements for home security system and keep track of the activities and report to the owner accordingly and works according to the response of the owner.</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188096" y="-485522"/>
            <a:ext cx="5377407" cy="1660457"/>
            <a:chOff x="0" y="0"/>
            <a:chExt cx="7169876" cy="2213943"/>
          </a:xfrm>
        </p:grpSpPr>
        <p:sp>
          <p:nvSpPr>
            <p:cNvPr id="3" name="AutoShape 3"/>
            <p:cNvSpPr/>
            <p:nvPr/>
          </p:nvSpPr>
          <p:spPr>
            <a:xfrm>
              <a:off x="0" y="0"/>
              <a:ext cx="7169876" cy="2213943"/>
            </a:xfrm>
            <a:prstGeom prst="rect">
              <a:avLst/>
            </a:prstGeom>
            <a:solidFill>
              <a:srgbClr val="000000"/>
            </a:solidFill>
          </p:spPr>
        </p:sp>
        <p:sp>
          <p:nvSpPr>
            <p:cNvPr id="4" name="TextBox 4"/>
            <p:cNvSpPr txBox="1"/>
            <p:nvPr/>
          </p:nvSpPr>
          <p:spPr>
            <a:xfrm>
              <a:off x="301361" y="1329308"/>
              <a:ext cx="6567153" cy="379730"/>
            </a:xfrm>
            <a:prstGeom prst="rect">
              <a:avLst/>
            </a:prstGeom>
          </p:spPr>
          <p:txBody>
            <a:bodyPr lIns="0" tIns="0" rIns="0" bIns="0" rtlCol="0" anchor="t">
              <a:spAutoFit/>
            </a:bodyPr>
            <a:lstStyle/>
            <a:p>
              <a:pPr algn="ctr">
                <a:lnSpc>
                  <a:spcPts val="2430"/>
                </a:lnSpc>
              </a:pPr>
              <a:r>
                <a:rPr lang="en-US" sz="1800">
                  <a:solidFill>
                    <a:srgbClr val="8FFFB9"/>
                  </a:solidFill>
                  <a:latin typeface="League Spartan"/>
                </a:rPr>
                <a:t>SCOPE OF THE PROJECT</a:t>
              </a:r>
            </a:p>
          </p:txBody>
        </p:sp>
      </p:grpSp>
      <p:grpSp>
        <p:nvGrpSpPr>
          <p:cNvPr id="5" name="Group 5"/>
          <p:cNvGrpSpPr/>
          <p:nvPr/>
        </p:nvGrpSpPr>
        <p:grpSpPr>
          <a:xfrm>
            <a:off x="1809953" y="1795238"/>
            <a:ext cx="5755551" cy="3724724"/>
            <a:chOff x="0" y="0"/>
            <a:chExt cx="7674068" cy="4966299"/>
          </a:xfrm>
        </p:grpSpPr>
        <p:sp>
          <p:nvSpPr>
            <p:cNvPr id="6" name="TextBox 6"/>
            <p:cNvSpPr txBox="1"/>
            <p:nvPr/>
          </p:nvSpPr>
          <p:spPr>
            <a:xfrm>
              <a:off x="0" y="-47625"/>
              <a:ext cx="7674068" cy="4456945"/>
            </a:xfrm>
            <a:prstGeom prst="rect">
              <a:avLst/>
            </a:prstGeom>
          </p:spPr>
          <p:txBody>
            <a:bodyPr lIns="0" tIns="0" rIns="0" bIns="0" rtlCol="0" anchor="t">
              <a:spAutoFit/>
            </a:bodyPr>
            <a:lstStyle/>
            <a:p>
              <a:pPr algn="ctr">
                <a:lnSpc>
                  <a:spcPts val="4457"/>
                </a:lnSpc>
              </a:pPr>
              <a:r>
                <a:rPr lang="en-US" sz="3302">
                  <a:solidFill>
                    <a:srgbClr val="000000"/>
                  </a:solidFill>
                  <a:latin typeface="League Spartan"/>
                </a:rPr>
                <a:t>THE SYSTEM CAN BE USED TO GUARD ROOMS, SECURITY VAULTS AT BANKS OR OTHER SECURITY SENSITIVE AREAS.</a:t>
              </a:r>
            </a:p>
          </p:txBody>
        </p:sp>
        <p:sp>
          <p:nvSpPr>
            <p:cNvPr id="7" name="TextBox 7"/>
            <p:cNvSpPr txBox="1"/>
            <p:nvPr/>
          </p:nvSpPr>
          <p:spPr>
            <a:xfrm>
              <a:off x="203587" y="4672429"/>
              <a:ext cx="7131170" cy="293870"/>
            </a:xfrm>
            <a:prstGeom prst="rect">
              <a:avLst/>
            </a:prstGeom>
          </p:spPr>
          <p:txBody>
            <a:bodyPr lIns="0" tIns="0" rIns="0" bIns="0" rtlCol="0" anchor="t">
              <a:spAutoFit/>
            </a:bodyPr>
            <a:lstStyle/>
            <a:p>
              <a:pPr algn="ctr">
                <a:lnSpc>
                  <a:spcPts val="1981"/>
                </a:lnSpc>
              </a:pPr>
              <a:endParaRPr/>
            </a:p>
          </p:txBody>
        </p:sp>
      </p:grpSp>
      <p:pic>
        <p:nvPicPr>
          <p:cNvPr id="8" name="Picture 8"/>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325568" y="6203330"/>
            <a:ext cx="1102463" cy="760700"/>
          </a:xfrm>
          <a:prstGeom prst="rect">
            <a:avLst/>
          </a:prstGeom>
        </p:spPr>
      </p:pic>
      <p:grpSp>
        <p:nvGrpSpPr>
          <p:cNvPr id="9" name="Group 9"/>
          <p:cNvGrpSpPr>
            <a:grpSpLocks noChangeAspect="1"/>
          </p:cNvGrpSpPr>
          <p:nvPr/>
        </p:nvGrpSpPr>
        <p:grpSpPr>
          <a:xfrm>
            <a:off x="8178899" y="5740499"/>
            <a:ext cx="3149402" cy="3149402"/>
            <a:chOff x="0" y="0"/>
            <a:chExt cx="6350000" cy="6350000"/>
          </a:xfrm>
        </p:grpSpPr>
        <p:sp>
          <p:nvSpPr>
            <p:cNvPr id="10" name="Freeform 10"/>
            <p:cNvSpPr/>
            <p:nvPr/>
          </p:nvSpPr>
          <p:spPr>
            <a:xfrm>
              <a:off x="-156812" y="-5088"/>
              <a:ext cx="6663624" cy="6360176"/>
            </a:xfrm>
            <a:custGeom>
              <a:avLst/>
              <a:gdLst/>
              <a:ahLst/>
              <a:cxnLst/>
              <a:rect l="l" t="t" r="r" b="b"/>
              <a:pathLst>
                <a:path w="6663624" h="6360176">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8FFFB9"/>
            </a:solidFill>
          </p:spPr>
        </p:sp>
      </p:grpSp>
      <p:grpSp>
        <p:nvGrpSpPr>
          <p:cNvPr id="11" name="Group 11"/>
          <p:cNvGrpSpPr>
            <a:grpSpLocks noChangeAspect="1"/>
          </p:cNvGrpSpPr>
          <p:nvPr/>
        </p:nvGrpSpPr>
        <p:grpSpPr>
          <a:xfrm>
            <a:off x="-1574701" y="5740499"/>
            <a:ext cx="3149402" cy="3149402"/>
            <a:chOff x="0" y="0"/>
            <a:chExt cx="6350000" cy="6350000"/>
          </a:xfrm>
        </p:grpSpPr>
        <p:sp>
          <p:nvSpPr>
            <p:cNvPr id="12" name="Freeform 12"/>
            <p:cNvSpPr/>
            <p:nvPr/>
          </p:nvSpPr>
          <p:spPr>
            <a:xfrm>
              <a:off x="-156812" y="-5088"/>
              <a:ext cx="6663624" cy="6360176"/>
            </a:xfrm>
            <a:custGeom>
              <a:avLst/>
              <a:gdLst/>
              <a:ahLst/>
              <a:cxnLst/>
              <a:rect l="l" t="t" r="r" b="b"/>
              <a:pathLst>
                <a:path w="6663624" h="6360176">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8FFFB9"/>
            </a:solidFill>
          </p:spPr>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19337" t="14995" r="11481" b="1987"/>
          <a:stretch>
            <a:fillRect/>
          </a:stretch>
        </p:blipFill>
        <p:spPr>
          <a:xfrm>
            <a:off x="0" y="-863600"/>
            <a:ext cx="9753600" cy="8178800"/>
          </a:xfrm>
          <a:prstGeom prst="rect">
            <a:avLst/>
          </a:prstGeom>
        </p:spPr>
      </p:pic>
      <p:grpSp>
        <p:nvGrpSpPr>
          <p:cNvPr id="3" name="Group 3"/>
          <p:cNvGrpSpPr/>
          <p:nvPr/>
        </p:nvGrpSpPr>
        <p:grpSpPr>
          <a:xfrm>
            <a:off x="731520" y="681514"/>
            <a:ext cx="6802730" cy="888105"/>
            <a:chOff x="0" y="-66675"/>
            <a:chExt cx="9070307" cy="1184141"/>
          </a:xfrm>
        </p:grpSpPr>
        <p:sp>
          <p:nvSpPr>
            <p:cNvPr id="4" name="TextBox 4"/>
            <p:cNvSpPr txBox="1"/>
            <p:nvPr/>
          </p:nvSpPr>
          <p:spPr>
            <a:xfrm>
              <a:off x="0" y="-66675"/>
              <a:ext cx="9070307" cy="946414"/>
            </a:xfrm>
            <a:prstGeom prst="rect">
              <a:avLst/>
            </a:prstGeom>
          </p:spPr>
          <p:txBody>
            <a:bodyPr lIns="0" tIns="0" rIns="0" bIns="0" rtlCol="0" anchor="t">
              <a:spAutoFit/>
            </a:bodyPr>
            <a:lstStyle/>
            <a:p>
              <a:pPr algn="l">
                <a:lnSpc>
                  <a:spcPts val="5670"/>
                </a:lnSpc>
              </a:pPr>
              <a:endParaRPr lang="en-US" sz="4200" dirty="0">
                <a:solidFill>
                  <a:srgbClr val="888888"/>
                </a:solidFill>
                <a:latin typeface="League Spartan"/>
              </a:endParaRPr>
            </a:p>
          </p:txBody>
        </p:sp>
        <p:sp>
          <p:nvSpPr>
            <p:cNvPr id="5" name="AutoShape 5"/>
            <p:cNvSpPr/>
            <p:nvPr/>
          </p:nvSpPr>
          <p:spPr>
            <a:xfrm>
              <a:off x="0" y="996871"/>
              <a:ext cx="976730" cy="120595"/>
            </a:xfrm>
            <a:prstGeom prst="rect">
              <a:avLst/>
            </a:prstGeom>
            <a:solidFill>
              <a:srgbClr val="242424"/>
            </a:solidFill>
          </p:spPr>
        </p:sp>
      </p:grpSp>
      <p:grpSp>
        <p:nvGrpSpPr>
          <p:cNvPr id="6" name="Group 6"/>
          <p:cNvGrpSpPr/>
          <p:nvPr/>
        </p:nvGrpSpPr>
        <p:grpSpPr>
          <a:xfrm>
            <a:off x="731519" y="1569619"/>
            <a:ext cx="8107680" cy="1231382"/>
            <a:chOff x="-1" y="-849195"/>
            <a:chExt cx="10810239" cy="1641842"/>
          </a:xfrm>
        </p:grpSpPr>
        <p:sp>
          <p:nvSpPr>
            <p:cNvPr id="7" name="TextBox 7"/>
            <p:cNvSpPr txBox="1"/>
            <p:nvPr/>
          </p:nvSpPr>
          <p:spPr>
            <a:xfrm>
              <a:off x="-1" y="-849195"/>
              <a:ext cx="9789368" cy="797483"/>
            </a:xfrm>
            <a:prstGeom prst="rect">
              <a:avLst/>
            </a:prstGeom>
          </p:spPr>
          <p:txBody>
            <a:bodyPr lIns="0" tIns="0" rIns="0" bIns="0" rtlCol="0" anchor="t">
              <a:spAutoFit/>
            </a:bodyPr>
            <a:lstStyle/>
            <a:p>
              <a:pPr algn="l">
                <a:lnSpc>
                  <a:spcPts val="4787"/>
                </a:lnSpc>
              </a:pPr>
              <a:endParaRPr lang="en-US" sz="3546" dirty="0">
                <a:solidFill>
                  <a:srgbClr val="F0F0F0"/>
                </a:solidFill>
                <a:latin typeface="League Spartan"/>
              </a:endParaRPr>
            </a:p>
          </p:txBody>
        </p:sp>
        <p:sp>
          <p:nvSpPr>
            <p:cNvPr id="8" name="TextBox 8"/>
            <p:cNvSpPr txBox="1"/>
            <p:nvPr/>
          </p:nvSpPr>
          <p:spPr>
            <a:xfrm>
              <a:off x="-1" y="421606"/>
              <a:ext cx="10810239" cy="371041"/>
            </a:xfrm>
            <a:prstGeom prst="rect">
              <a:avLst/>
            </a:prstGeom>
          </p:spPr>
          <p:txBody>
            <a:bodyPr wrap="square" lIns="0" tIns="0" rIns="0" bIns="0" rtlCol="0" anchor="t">
              <a:spAutoFit/>
            </a:bodyPr>
            <a:lstStyle/>
            <a:p>
              <a:pPr algn="l">
                <a:lnSpc>
                  <a:spcPts val="2279"/>
                </a:lnSpc>
              </a:pPr>
              <a:endParaRPr lang="en-US" spc="63" dirty="0">
                <a:solidFill>
                  <a:srgbClr val="F0F0F0"/>
                </a:solidFill>
                <a:latin typeface="Montserrat Light"/>
              </a:endParaRPr>
            </a:p>
          </p:txBody>
        </p:sp>
      </p:grpSp>
      <p:sp>
        <p:nvSpPr>
          <p:cNvPr id="9" name="TextBox 8">
            <a:extLst>
              <a:ext uri="{FF2B5EF4-FFF2-40B4-BE49-F238E27FC236}">
                <a16:creationId xmlns:a16="http://schemas.microsoft.com/office/drawing/2014/main" id="{74B2ED79-AFEF-D91E-4282-F3E2CD74FBB4}"/>
              </a:ext>
            </a:extLst>
          </p:cNvPr>
          <p:cNvSpPr txBox="1"/>
          <p:nvPr/>
        </p:nvSpPr>
        <p:spPr>
          <a:xfrm flipH="1">
            <a:off x="380998" y="279400"/>
            <a:ext cx="8458200" cy="707886"/>
          </a:xfrm>
          <a:prstGeom prst="rect">
            <a:avLst/>
          </a:prstGeom>
          <a:noFill/>
        </p:spPr>
        <p:txBody>
          <a:bodyPr wrap="square" rtlCol="0">
            <a:spAutoFit/>
          </a:bodyPr>
          <a:lstStyle/>
          <a:p>
            <a:r>
              <a:rPr lang="en-US" sz="3600" b="1" dirty="0">
                <a:solidFill>
                  <a:schemeClr val="accent1">
                    <a:lumMod val="75000"/>
                  </a:schemeClr>
                </a:solidFill>
              </a:rPr>
              <a:t>         </a:t>
            </a:r>
            <a:r>
              <a:rPr lang="en-US" sz="4000" b="1" dirty="0">
                <a:solidFill>
                  <a:schemeClr val="accent1">
                    <a:lumMod val="75000"/>
                  </a:schemeClr>
                </a:solidFill>
              </a:rPr>
              <a:t>GLOBAL SCOPE OF THIS PROJECT</a:t>
            </a:r>
            <a:endParaRPr lang="en-IN" sz="4000" b="1" dirty="0">
              <a:solidFill>
                <a:schemeClr val="accent1">
                  <a:lumMod val="75000"/>
                </a:schemeClr>
              </a:solidFill>
            </a:endParaRPr>
          </a:p>
        </p:txBody>
      </p:sp>
      <p:sp>
        <p:nvSpPr>
          <p:cNvPr id="10" name="TextBox 9">
            <a:extLst>
              <a:ext uri="{FF2B5EF4-FFF2-40B4-BE49-F238E27FC236}">
                <a16:creationId xmlns:a16="http://schemas.microsoft.com/office/drawing/2014/main" id="{BA95AB06-6F3C-B818-ABD4-0E0C71F9BE58}"/>
              </a:ext>
            </a:extLst>
          </p:cNvPr>
          <p:cNvSpPr txBox="1"/>
          <p:nvPr/>
        </p:nvSpPr>
        <p:spPr>
          <a:xfrm>
            <a:off x="914401" y="1479173"/>
            <a:ext cx="7890664" cy="4493538"/>
          </a:xfrm>
          <a:prstGeom prst="rect">
            <a:avLst/>
          </a:prstGeom>
          <a:noFill/>
        </p:spPr>
        <p:txBody>
          <a:bodyPr wrap="square" rtlCol="0">
            <a:spAutoFit/>
          </a:bodyPr>
          <a:lstStyle/>
          <a:p>
            <a:r>
              <a:rPr lang="en-US" sz="2200" dirty="0">
                <a:solidFill>
                  <a:schemeClr val="bg1"/>
                </a:solidFill>
              </a:rPr>
              <a:t>The widespread adoption of Internet of things (IOT) technologies has resulted in a smartly connected world to live in . It has gone into a brilliant time with a quickly developing innovation in the field of home security. The key idea of Internet of Things is to integrate each gadget/framework, for example, television, home appliances, advanced mobile phones and sensors associated with the Internet to be observed and controlled from anywhere . The primary targets of IoT are to manufacture exceptionally interconnected framework where gadgets will be the clients of the web . The Internet of Things (IoT) is a novel system administration worldview which permits the correspondence among a wide range of physical framework with the plenty of uses in the fields of agriculture, medicine, home security to name a few</a:t>
            </a:r>
            <a:r>
              <a:rPr lang="en-US" sz="2200" dirty="0"/>
              <a:t>.</a:t>
            </a:r>
            <a:endParaRPr lang="en-IN" sz="2200" dirty="0"/>
          </a:p>
        </p:txBody>
      </p:sp>
    </p:spTree>
    <p:extLst>
      <p:ext uri="{BB962C8B-B14F-4D97-AF65-F5344CB8AC3E}">
        <p14:creationId xmlns:p14="http://schemas.microsoft.com/office/powerpoint/2010/main" val="3236975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CFDF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5325" r="5325"/>
          <a:stretch>
            <a:fillRect/>
          </a:stretch>
        </p:blipFill>
        <p:spPr>
          <a:xfrm>
            <a:off x="0" y="0"/>
            <a:ext cx="4006870" cy="7315200"/>
          </a:xfrm>
          <a:prstGeom prst="rect">
            <a:avLst/>
          </a:prstGeom>
        </p:spPr>
      </p:pic>
      <p:grpSp>
        <p:nvGrpSpPr>
          <p:cNvPr id="3" name="Group 3"/>
          <p:cNvGrpSpPr/>
          <p:nvPr/>
        </p:nvGrpSpPr>
        <p:grpSpPr>
          <a:xfrm>
            <a:off x="4006870" y="550997"/>
            <a:ext cx="5502875" cy="6720248"/>
            <a:chOff x="0" y="-47625"/>
            <a:chExt cx="7337166" cy="8960329"/>
          </a:xfrm>
        </p:grpSpPr>
        <p:sp>
          <p:nvSpPr>
            <p:cNvPr id="4" name="TextBox 4"/>
            <p:cNvSpPr txBox="1"/>
            <p:nvPr/>
          </p:nvSpPr>
          <p:spPr>
            <a:xfrm>
              <a:off x="0" y="-47625"/>
              <a:ext cx="7337166" cy="1511536"/>
            </a:xfrm>
            <a:prstGeom prst="rect">
              <a:avLst/>
            </a:prstGeom>
          </p:spPr>
          <p:txBody>
            <a:bodyPr lIns="0" tIns="0" rIns="0" bIns="0" rtlCol="0" anchor="t">
              <a:spAutoFit/>
            </a:bodyPr>
            <a:lstStyle/>
            <a:p>
              <a:pPr algn="l">
                <a:lnSpc>
                  <a:spcPts val="4637"/>
                </a:lnSpc>
              </a:pPr>
              <a:r>
                <a:rPr lang="en-US" sz="3435">
                  <a:solidFill>
                    <a:srgbClr val="01273B"/>
                  </a:solidFill>
                  <a:latin typeface="League Spartan"/>
                </a:rPr>
                <a:t>IMPACT OF IOT ON ANTI THEFT TECHNOLOGY</a:t>
              </a:r>
            </a:p>
          </p:txBody>
        </p:sp>
        <p:sp>
          <p:nvSpPr>
            <p:cNvPr id="5" name="TextBox 5"/>
            <p:cNvSpPr txBox="1"/>
            <p:nvPr/>
          </p:nvSpPr>
          <p:spPr>
            <a:xfrm>
              <a:off x="0" y="2136472"/>
              <a:ext cx="7337166" cy="363214"/>
            </a:xfrm>
            <a:prstGeom prst="rect">
              <a:avLst/>
            </a:prstGeom>
          </p:spPr>
          <p:txBody>
            <a:bodyPr lIns="0" tIns="0" rIns="0" bIns="0" rtlCol="0" anchor="t">
              <a:spAutoFit/>
            </a:bodyPr>
            <a:lstStyle/>
            <a:p>
              <a:pPr algn="l">
                <a:lnSpc>
                  <a:spcPts val="2318"/>
                </a:lnSpc>
              </a:pPr>
              <a:r>
                <a:rPr lang="en-US" sz="1717">
                  <a:solidFill>
                    <a:srgbClr val="01273B"/>
                  </a:solidFill>
                  <a:latin typeface="League Spartan"/>
                </a:rPr>
                <a:t>TRANSFORMING SECURITY</a:t>
              </a:r>
            </a:p>
          </p:txBody>
        </p:sp>
        <p:sp>
          <p:nvSpPr>
            <p:cNvPr id="6" name="TextBox 6"/>
            <p:cNvSpPr txBox="1"/>
            <p:nvPr/>
          </p:nvSpPr>
          <p:spPr>
            <a:xfrm>
              <a:off x="0" y="2547030"/>
              <a:ext cx="7316575" cy="6365674"/>
            </a:xfrm>
            <a:prstGeom prst="rect">
              <a:avLst/>
            </a:prstGeom>
          </p:spPr>
          <p:txBody>
            <a:bodyPr lIns="0" tIns="0" rIns="0" bIns="0" rtlCol="0" anchor="t">
              <a:spAutoFit/>
            </a:bodyPr>
            <a:lstStyle/>
            <a:p>
              <a:pPr>
                <a:lnSpc>
                  <a:spcPts val="2214"/>
                </a:lnSpc>
              </a:pPr>
              <a:r>
                <a:rPr lang="en-US" sz="1600" b="1" spc="61" dirty="0">
                  <a:solidFill>
                    <a:srgbClr val="01273B"/>
                  </a:solidFill>
                  <a:latin typeface="Montserrat Light"/>
                </a:rPr>
                <a:t>The widespread adoption of Internet of things (IOT) technologies has resulted in a smartly connected world to live in. The key idea of Internet of Things is to integrate each gadget/framework, for example, television, home appliances, advanced mobile phones and sensors associated with the Internet to be observed and controlled from anywhere. The objective and scope of the design built in this paper is to develop an efficient and low-cost system that constantly screens the region where it is installed to recognize any suspicious activities or trespassers. IOT based system is superior to other methods that are used for home security purposes. IoT based system is quite costly and have a few disadvantages in effectiveness and availability to the client.</a:t>
              </a:r>
            </a:p>
            <a:p>
              <a:pPr algn="l">
                <a:lnSpc>
                  <a:spcPts val="2257"/>
                </a:lnSpc>
              </a:pPr>
              <a:endParaRPr lang="en-US" sz="1230" spc="61" dirty="0">
                <a:solidFill>
                  <a:srgbClr val="01273B"/>
                </a:solidFill>
                <a:latin typeface="Montserrat Light"/>
              </a:endParaRPr>
            </a:p>
          </p:txBody>
        </p:sp>
        <p:sp>
          <p:nvSpPr>
            <p:cNvPr id="7" name="AutoShape 7"/>
            <p:cNvSpPr/>
            <p:nvPr/>
          </p:nvSpPr>
          <p:spPr>
            <a:xfrm>
              <a:off x="0" y="1525683"/>
              <a:ext cx="932005" cy="115073"/>
            </a:xfrm>
            <a:prstGeom prst="rect">
              <a:avLst/>
            </a:prstGeom>
            <a:solidFill>
              <a:srgbClr val="4993AE"/>
            </a:solidFill>
          </p:spPr>
        </p:sp>
      </p:grpSp>
      <p:grpSp>
        <p:nvGrpSpPr>
          <p:cNvPr id="8" name="Group 8"/>
          <p:cNvGrpSpPr>
            <a:grpSpLocks noChangeAspect="1"/>
          </p:cNvGrpSpPr>
          <p:nvPr/>
        </p:nvGrpSpPr>
        <p:grpSpPr>
          <a:xfrm>
            <a:off x="1781375" y="-757400"/>
            <a:ext cx="1514799" cy="1514799"/>
            <a:chOff x="0" y="0"/>
            <a:chExt cx="6350000" cy="6350000"/>
          </a:xfrm>
        </p:grpSpPr>
        <p:sp>
          <p:nvSpPr>
            <p:cNvPr id="9" name="Freeform 9"/>
            <p:cNvSpPr/>
            <p:nvPr/>
          </p:nvSpPr>
          <p:spPr>
            <a:xfrm>
              <a:off x="-156812" y="-5088"/>
              <a:ext cx="6663624" cy="6360176"/>
            </a:xfrm>
            <a:custGeom>
              <a:avLst/>
              <a:gdLst/>
              <a:ahLst/>
              <a:cxnLst/>
              <a:rect l="l" t="t" r="r" b="b"/>
              <a:pathLst>
                <a:path w="6663624" h="6360176">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4993AE"/>
            </a:solidFill>
          </p:spPr>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29993" r="22069"/>
          <a:stretch>
            <a:fillRect/>
          </a:stretch>
        </p:blipFill>
        <p:spPr>
          <a:xfrm>
            <a:off x="6469346" y="0"/>
            <a:ext cx="3610333" cy="7531515"/>
          </a:xfrm>
          <a:prstGeom prst="rect">
            <a:avLst/>
          </a:prstGeom>
        </p:spPr>
      </p:pic>
      <p:grpSp>
        <p:nvGrpSpPr>
          <p:cNvPr id="3" name="Group 3"/>
          <p:cNvGrpSpPr/>
          <p:nvPr/>
        </p:nvGrpSpPr>
        <p:grpSpPr>
          <a:xfrm>
            <a:off x="-1063814" y="586687"/>
            <a:ext cx="8418230" cy="6179409"/>
            <a:chOff x="0" y="0"/>
            <a:chExt cx="11224307" cy="8239210"/>
          </a:xfrm>
        </p:grpSpPr>
        <p:sp>
          <p:nvSpPr>
            <p:cNvPr id="4" name="AutoShape 4"/>
            <p:cNvSpPr/>
            <p:nvPr/>
          </p:nvSpPr>
          <p:spPr>
            <a:xfrm>
              <a:off x="0" y="0"/>
              <a:ext cx="11224307" cy="1722167"/>
            </a:xfrm>
            <a:prstGeom prst="rect">
              <a:avLst/>
            </a:prstGeom>
            <a:solidFill>
              <a:srgbClr val="8FFFB9"/>
            </a:solidFill>
          </p:spPr>
        </p:sp>
        <p:sp>
          <p:nvSpPr>
            <p:cNvPr id="5" name="TextBox 5"/>
            <p:cNvSpPr txBox="1"/>
            <p:nvPr/>
          </p:nvSpPr>
          <p:spPr>
            <a:xfrm>
              <a:off x="1992421" y="630667"/>
              <a:ext cx="7807667" cy="737040"/>
            </a:xfrm>
            <a:prstGeom prst="rect">
              <a:avLst/>
            </a:prstGeom>
          </p:spPr>
          <p:txBody>
            <a:bodyPr lIns="0" tIns="0" rIns="0" bIns="0" rtlCol="0" anchor="t">
              <a:spAutoFit/>
            </a:bodyPr>
            <a:lstStyle/>
            <a:p>
              <a:pPr algn="l">
                <a:lnSpc>
                  <a:spcPts val="4660"/>
                </a:lnSpc>
              </a:pPr>
              <a:r>
                <a:rPr lang="en-US" sz="3452">
                  <a:solidFill>
                    <a:srgbClr val="000000"/>
                  </a:solidFill>
                  <a:latin typeface="League Spartan"/>
                </a:rPr>
                <a:t>IMPACT OF IOT (CONTD.)</a:t>
              </a:r>
            </a:p>
          </p:txBody>
        </p:sp>
        <p:sp>
          <p:nvSpPr>
            <p:cNvPr id="6" name="TextBox 6"/>
            <p:cNvSpPr txBox="1"/>
            <p:nvPr/>
          </p:nvSpPr>
          <p:spPr>
            <a:xfrm>
              <a:off x="1992421" y="2363028"/>
              <a:ext cx="7807667" cy="380126"/>
            </a:xfrm>
            <a:prstGeom prst="rect">
              <a:avLst/>
            </a:prstGeom>
          </p:spPr>
          <p:txBody>
            <a:bodyPr lIns="0" tIns="0" rIns="0" bIns="0" rtlCol="0" anchor="t">
              <a:spAutoFit/>
            </a:bodyPr>
            <a:lstStyle/>
            <a:p>
              <a:pPr algn="l">
                <a:lnSpc>
                  <a:spcPts val="2467"/>
                </a:lnSpc>
              </a:pPr>
              <a:r>
                <a:rPr lang="en-US" sz="1827">
                  <a:solidFill>
                    <a:srgbClr val="000000"/>
                  </a:solidFill>
                  <a:latin typeface="League Spartan"/>
                </a:rPr>
                <a:t>SERVICE LIKE NO OTHER</a:t>
              </a:r>
            </a:p>
          </p:txBody>
        </p:sp>
        <p:sp>
          <p:nvSpPr>
            <p:cNvPr id="7" name="TextBox 7"/>
            <p:cNvSpPr txBox="1"/>
            <p:nvPr/>
          </p:nvSpPr>
          <p:spPr>
            <a:xfrm>
              <a:off x="1973757" y="2875350"/>
              <a:ext cx="7785756" cy="5363860"/>
            </a:xfrm>
            <a:prstGeom prst="rect">
              <a:avLst/>
            </a:prstGeom>
          </p:spPr>
          <p:txBody>
            <a:bodyPr lIns="0" tIns="0" rIns="0" bIns="0" rtlCol="0" anchor="t">
              <a:spAutoFit/>
            </a:bodyPr>
            <a:lstStyle/>
            <a:p>
              <a:pPr algn="l">
                <a:lnSpc>
                  <a:spcPts val="2142"/>
                </a:lnSpc>
              </a:pPr>
              <a:r>
                <a:rPr lang="en-US" sz="1600" b="1" spc="59" dirty="0">
                  <a:solidFill>
                    <a:srgbClr val="000000"/>
                  </a:solidFill>
                  <a:latin typeface="Montserrat Light"/>
                </a:rPr>
                <a:t>IoT based anti theft systems are implemented on vehicles successfully. So, we propose this system consisting of PIR, IR, Piezoelectric and Sound sensors. A camera and Raspberry pi circuit is employed with a USB drive to enable storage. When a movement is detected in the secured zone, the system with the assistance of a camera captures the pictures and video to recognize the zone of movement. The raspberry controller presently transmits the pictures and video over IOT to be seen by the client on the web. Likewise, it stores the information in USB for further reference. The client would now be able to interpret the information sent on the web through IoT to see the pictures of the incident remotely and the Raspberry Pi to start the signal alert.</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336636" y="6583680"/>
            <a:ext cx="10426872" cy="1110195"/>
          </a:xfrm>
          <a:prstGeom prst="rect">
            <a:avLst/>
          </a:prstGeom>
          <a:solidFill>
            <a:srgbClr val="000000"/>
          </a:solidFill>
        </p:spPr>
      </p:sp>
      <p:sp>
        <p:nvSpPr>
          <p:cNvPr id="3" name="AutoShape 3"/>
          <p:cNvSpPr/>
          <p:nvPr/>
        </p:nvSpPr>
        <p:spPr>
          <a:xfrm>
            <a:off x="1605466" y="-485522"/>
            <a:ext cx="6542668" cy="2663876"/>
          </a:xfrm>
          <a:prstGeom prst="rect">
            <a:avLst/>
          </a:prstGeom>
          <a:solidFill>
            <a:srgbClr val="000000"/>
          </a:solidFill>
        </p:spPr>
      </p:sp>
      <p:grpSp>
        <p:nvGrpSpPr>
          <p:cNvPr id="4" name="Group 4"/>
          <p:cNvGrpSpPr>
            <a:grpSpLocks noChangeAspect="1"/>
          </p:cNvGrpSpPr>
          <p:nvPr/>
        </p:nvGrpSpPr>
        <p:grpSpPr>
          <a:xfrm>
            <a:off x="1724699" y="3041791"/>
            <a:ext cx="1773746" cy="1773746"/>
            <a:chOff x="0" y="0"/>
            <a:chExt cx="6350000" cy="6350000"/>
          </a:xfrm>
        </p:grpSpPr>
        <p:sp>
          <p:nvSpPr>
            <p:cNvPr id="5" name="Freeform 5"/>
            <p:cNvSpPr/>
            <p:nvPr/>
          </p:nvSpPr>
          <p:spPr>
            <a:xfrm>
              <a:off x="-156812" y="-5088"/>
              <a:ext cx="6663624" cy="6360176"/>
            </a:xfrm>
            <a:custGeom>
              <a:avLst/>
              <a:gdLst/>
              <a:ahLst/>
              <a:cxnLst/>
              <a:rect l="l" t="t" r="r" b="b"/>
              <a:pathLst>
                <a:path w="6663624" h="6360176">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8FFFB9"/>
            </a:solidFill>
          </p:spPr>
        </p:sp>
      </p:grpSp>
      <p:grpSp>
        <p:nvGrpSpPr>
          <p:cNvPr id="6" name="Group 6"/>
          <p:cNvGrpSpPr>
            <a:grpSpLocks noChangeAspect="1"/>
          </p:cNvGrpSpPr>
          <p:nvPr/>
        </p:nvGrpSpPr>
        <p:grpSpPr>
          <a:xfrm>
            <a:off x="3989927" y="2981120"/>
            <a:ext cx="1773746" cy="1773746"/>
            <a:chOff x="0" y="0"/>
            <a:chExt cx="6350000" cy="6350000"/>
          </a:xfrm>
        </p:grpSpPr>
        <p:sp>
          <p:nvSpPr>
            <p:cNvPr id="7" name="Freeform 7"/>
            <p:cNvSpPr/>
            <p:nvPr/>
          </p:nvSpPr>
          <p:spPr>
            <a:xfrm>
              <a:off x="-156812" y="-5088"/>
              <a:ext cx="6663624" cy="6360176"/>
            </a:xfrm>
            <a:custGeom>
              <a:avLst/>
              <a:gdLst/>
              <a:ahLst/>
              <a:cxnLst/>
              <a:rect l="l" t="t" r="r" b="b"/>
              <a:pathLst>
                <a:path w="6663624" h="6360176">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8FFFB9"/>
            </a:solidFill>
          </p:spPr>
        </p:sp>
      </p:grpSp>
      <p:grpSp>
        <p:nvGrpSpPr>
          <p:cNvPr id="8" name="Group 8"/>
          <p:cNvGrpSpPr>
            <a:grpSpLocks noChangeAspect="1"/>
          </p:cNvGrpSpPr>
          <p:nvPr/>
        </p:nvGrpSpPr>
        <p:grpSpPr>
          <a:xfrm>
            <a:off x="6255155" y="2981120"/>
            <a:ext cx="1773746" cy="1773746"/>
            <a:chOff x="0" y="0"/>
            <a:chExt cx="6350000" cy="6350000"/>
          </a:xfrm>
        </p:grpSpPr>
        <p:sp>
          <p:nvSpPr>
            <p:cNvPr id="9" name="Freeform 9"/>
            <p:cNvSpPr/>
            <p:nvPr/>
          </p:nvSpPr>
          <p:spPr>
            <a:xfrm>
              <a:off x="-156812" y="-5088"/>
              <a:ext cx="6663624" cy="6360176"/>
            </a:xfrm>
            <a:custGeom>
              <a:avLst/>
              <a:gdLst/>
              <a:ahLst/>
              <a:cxnLst/>
              <a:rect l="l" t="t" r="r" b="b"/>
              <a:pathLst>
                <a:path w="6663624" h="6360176">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8FFFB9"/>
            </a:solidFill>
          </p:spPr>
        </p:sp>
      </p:grpSp>
      <p:pic>
        <p:nvPicPr>
          <p:cNvPr id="10" name="Picture 10"/>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314120" y="3370959"/>
            <a:ext cx="1188559" cy="994068"/>
          </a:xfrm>
          <a:prstGeom prst="rect">
            <a:avLst/>
          </a:prstGeom>
        </p:spPr>
      </p:pic>
      <p:pic>
        <p:nvPicPr>
          <p:cNvPr id="11" name="Picture 11"/>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047659" y="3266251"/>
            <a:ext cx="1127825" cy="1159446"/>
          </a:xfrm>
          <a:prstGeom prst="rect">
            <a:avLst/>
          </a:prstGeom>
        </p:spPr>
      </p:pic>
      <p:pic>
        <p:nvPicPr>
          <p:cNvPr id="12" name="Picture 12"/>
          <p:cNvPicPr>
            <a:picLocks noChangeAspect="1"/>
          </p:cNvPicPr>
          <p:nvPr/>
        </p:nvPicPr>
        <p:blipFill>
          <a:blip r:embed="rId6"/>
          <a:srcRect l="19981" r="16158"/>
          <a:stretch>
            <a:fillRect/>
          </a:stretch>
        </p:blipFill>
        <p:spPr>
          <a:xfrm>
            <a:off x="6721197" y="3382535"/>
            <a:ext cx="941969" cy="982493"/>
          </a:xfrm>
          <a:prstGeom prst="rect">
            <a:avLst/>
          </a:prstGeom>
        </p:spPr>
      </p:pic>
      <p:sp>
        <p:nvSpPr>
          <p:cNvPr id="13" name="TextBox 13"/>
          <p:cNvSpPr txBox="1"/>
          <p:nvPr/>
        </p:nvSpPr>
        <p:spPr>
          <a:xfrm>
            <a:off x="2090434" y="708652"/>
            <a:ext cx="5572732" cy="461010"/>
          </a:xfrm>
          <a:prstGeom prst="rect">
            <a:avLst/>
          </a:prstGeom>
        </p:spPr>
        <p:txBody>
          <a:bodyPr lIns="0" tIns="0" rIns="0" bIns="0" rtlCol="0" anchor="t">
            <a:spAutoFit/>
          </a:bodyPr>
          <a:lstStyle/>
          <a:p>
            <a:pPr algn="ctr">
              <a:lnSpc>
                <a:spcPts val="3780"/>
              </a:lnSpc>
            </a:pPr>
            <a:r>
              <a:rPr lang="en-US" sz="2800">
                <a:solidFill>
                  <a:srgbClr val="FFFFFF"/>
                </a:solidFill>
                <a:latin typeface="League Spartan"/>
              </a:rPr>
              <a:t>Work done in this dimension</a:t>
            </a:r>
          </a:p>
        </p:txBody>
      </p:sp>
      <p:sp>
        <p:nvSpPr>
          <p:cNvPr id="14" name="TextBox 14"/>
          <p:cNvSpPr txBox="1"/>
          <p:nvPr/>
        </p:nvSpPr>
        <p:spPr>
          <a:xfrm>
            <a:off x="1605466" y="5120168"/>
            <a:ext cx="2012212" cy="289560"/>
          </a:xfrm>
          <a:prstGeom prst="rect">
            <a:avLst/>
          </a:prstGeom>
        </p:spPr>
        <p:txBody>
          <a:bodyPr lIns="0" tIns="0" rIns="0" bIns="0" rtlCol="0" anchor="t">
            <a:spAutoFit/>
          </a:bodyPr>
          <a:lstStyle/>
          <a:p>
            <a:pPr algn="ctr">
              <a:lnSpc>
                <a:spcPts val="2430"/>
              </a:lnSpc>
            </a:pPr>
            <a:r>
              <a:rPr lang="en-US" sz="1800">
                <a:solidFill>
                  <a:srgbClr val="000000"/>
                </a:solidFill>
                <a:latin typeface="League Spartan"/>
              </a:rPr>
              <a:t>LOCK AND KEY</a:t>
            </a:r>
          </a:p>
        </p:txBody>
      </p:sp>
      <p:sp>
        <p:nvSpPr>
          <p:cNvPr id="15" name="TextBox 15"/>
          <p:cNvSpPr txBox="1"/>
          <p:nvPr/>
        </p:nvSpPr>
        <p:spPr>
          <a:xfrm>
            <a:off x="3870694" y="5059498"/>
            <a:ext cx="2012212" cy="594360"/>
          </a:xfrm>
          <a:prstGeom prst="rect">
            <a:avLst/>
          </a:prstGeom>
        </p:spPr>
        <p:txBody>
          <a:bodyPr lIns="0" tIns="0" rIns="0" bIns="0" rtlCol="0" anchor="t">
            <a:spAutoFit/>
          </a:bodyPr>
          <a:lstStyle/>
          <a:p>
            <a:pPr algn="ctr">
              <a:lnSpc>
                <a:spcPts val="2430"/>
              </a:lnSpc>
            </a:pPr>
            <a:r>
              <a:rPr lang="en-US" sz="1800">
                <a:solidFill>
                  <a:srgbClr val="000000"/>
                </a:solidFill>
                <a:latin typeface="League Spartan"/>
              </a:rPr>
              <a:t>CCTV SURVEILLANCE</a:t>
            </a:r>
          </a:p>
        </p:txBody>
      </p:sp>
      <p:sp>
        <p:nvSpPr>
          <p:cNvPr id="16" name="TextBox 16"/>
          <p:cNvSpPr txBox="1"/>
          <p:nvPr/>
        </p:nvSpPr>
        <p:spPr>
          <a:xfrm>
            <a:off x="6135922" y="5059498"/>
            <a:ext cx="2012212" cy="594360"/>
          </a:xfrm>
          <a:prstGeom prst="rect">
            <a:avLst/>
          </a:prstGeom>
        </p:spPr>
        <p:txBody>
          <a:bodyPr lIns="0" tIns="0" rIns="0" bIns="0" rtlCol="0" anchor="t">
            <a:spAutoFit/>
          </a:bodyPr>
          <a:lstStyle/>
          <a:p>
            <a:pPr algn="ctr">
              <a:lnSpc>
                <a:spcPts val="2430"/>
              </a:lnSpc>
            </a:pPr>
            <a:r>
              <a:rPr lang="en-US" sz="1800">
                <a:solidFill>
                  <a:srgbClr val="000000"/>
                </a:solidFill>
                <a:latin typeface="League Spartan"/>
              </a:rPr>
              <a:t>SENSOR SECURITY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TotalTime>
  <Words>1426</Words>
  <Application>Microsoft Office PowerPoint</Application>
  <PresentationFormat>Custom</PresentationFormat>
  <Paragraphs>73</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Montserrat Light</vt:lpstr>
      <vt:lpstr>Glacial Indifference Bold</vt:lpstr>
      <vt:lpstr>Calibri</vt:lpstr>
      <vt:lpstr>League Spartan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Security System using Raspberry PI with IOT</dc:title>
  <cp:lastModifiedBy>Divya Singh</cp:lastModifiedBy>
  <cp:revision>1</cp:revision>
  <dcterms:created xsi:type="dcterms:W3CDTF">2006-08-16T00:00:00Z</dcterms:created>
  <dcterms:modified xsi:type="dcterms:W3CDTF">2022-10-05T17:57:13Z</dcterms:modified>
  <dc:identifier>DAFOK8LGX04</dc:identifier>
</cp:coreProperties>
</file>