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 u="heavy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0934" y="2198995"/>
            <a:ext cx="1872614" cy="746125"/>
          </a:xfrm>
          <a:custGeom>
            <a:avLst/>
            <a:gdLst/>
            <a:ahLst/>
            <a:cxnLst/>
            <a:rect l="l" t="t" r="r" b="b"/>
            <a:pathLst>
              <a:path w="1872614" h="746125">
                <a:moveTo>
                  <a:pt x="1499546" y="745498"/>
                </a:moveTo>
                <a:lnTo>
                  <a:pt x="0" y="745498"/>
                </a:lnTo>
                <a:lnTo>
                  <a:pt x="0" y="0"/>
                </a:lnTo>
                <a:lnTo>
                  <a:pt x="1499546" y="0"/>
                </a:lnTo>
                <a:lnTo>
                  <a:pt x="1872296" y="372749"/>
                </a:lnTo>
                <a:lnTo>
                  <a:pt x="1499546" y="745498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8730" y="1649169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698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9268" y="1610211"/>
            <a:ext cx="198899" cy="19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17051" y="2198995"/>
            <a:ext cx="2051685" cy="746125"/>
          </a:xfrm>
          <a:custGeom>
            <a:avLst/>
            <a:gdLst/>
            <a:ahLst/>
            <a:cxnLst/>
            <a:rect l="l" t="t" r="r" b="b"/>
            <a:pathLst>
              <a:path w="2051685" h="746125">
                <a:moveTo>
                  <a:pt x="1678341" y="745498"/>
                </a:moveTo>
                <a:lnTo>
                  <a:pt x="0" y="745498"/>
                </a:lnTo>
                <a:lnTo>
                  <a:pt x="372749" y="372749"/>
                </a:lnTo>
                <a:lnTo>
                  <a:pt x="0" y="0"/>
                </a:lnTo>
                <a:lnTo>
                  <a:pt x="1678341" y="0"/>
                </a:lnTo>
                <a:lnTo>
                  <a:pt x="2051090" y="372749"/>
                </a:lnTo>
                <a:lnTo>
                  <a:pt x="1678341" y="745498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17051" y="2198995"/>
            <a:ext cx="2051685" cy="746125"/>
          </a:xfrm>
          <a:custGeom>
            <a:avLst/>
            <a:gdLst/>
            <a:ahLst/>
            <a:cxnLst/>
            <a:rect l="l" t="t" r="r" b="b"/>
            <a:pathLst>
              <a:path w="2051685" h="746125">
                <a:moveTo>
                  <a:pt x="0" y="0"/>
                </a:moveTo>
                <a:lnTo>
                  <a:pt x="1678341" y="0"/>
                </a:lnTo>
                <a:lnTo>
                  <a:pt x="2051090" y="372749"/>
                </a:lnTo>
                <a:lnTo>
                  <a:pt x="1678341" y="745498"/>
                </a:lnTo>
                <a:lnTo>
                  <a:pt x="0" y="745498"/>
                </a:lnTo>
                <a:lnTo>
                  <a:pt x="372749" y="372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307365" y="2896569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554698"/>
                </a:moveTo>
                <a:lnTo>
                  <a:pt x="0" y="0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207903" y="3291343"/>
            <a:ext cx="198899" cy="198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 u="heavy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78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7" y="1015197"/>
                </a:moveTo>
                <a:lnTo>
                  <a:pt x="0" y="1015197"/>
                </a:lnTo>
                <a:lnTo>
                  <a:pt x="0" y="0"/>
                </a:lnTo>
                <a:lnTo>
                  <a:pt x="1015197" y="0"/>
                </a:lnTo>
                <a:lnTo>
                  <a:pt x="1015197" y="1015197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0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7" y="1015198"/>
                </a:moveTo>
                <a:lnTo>
                  <a:pt x="0" y="1015198"/>
                </a:lnTo>
                <a:lnTo>
                  <a:pt x="1015197" y="0"/>
                </a:lnTo>
                <a:lnTo>
                  <a:pt x="1015197" y="1015198"/>
                </a:lnTo>
                <a:close/>
              </a:path>
            </a:pathLst>
          </a:custGeom>
          <a:solidFill>
            <a:srgbClr val="3849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5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8"/>
                </a:moveTo>
                <a:lnTo>
                  <a:pt x="0" y="0"/>
                </a:lnTo>
                <a:lnTo>
                  <a:pt x="1015197" y="0"/>
                </a:lnTo>
                <a:lnTo>
                  <a:pt x="0" y="1015198"/>
                </a:lnTo>
                <a:close/>
              </a:path>
            </a:pathLst>
          </a:custGeom>
          <a:solidFill>
            <a:srgbClr val="77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62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7" y="1015198"/>
                </a:moveTo>
                <a:lnTo>
                  <a:pt x="0" y="0"/>
                </a:lnTo>
                <a:lnTo>
                  <a:pt x="1015197" y="0"/>
                </a:lnTo>
                <a:lnTo>
                  <a:pt x="1015197" y="1015198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3" y="1015372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7" y="1015197"/>
                </a:moveTo>
                <a:lnTo>
                  <a:pt x="0" y="0"/>
                </a:lnTo>
                <a:lnTo>
                  <a:pt x="1015197" y="0"/>
                </a:lnTo>
                <a:lnTo>
                  <a:pt x="1015197" y="1015197"/>
                </a:lnTo>
                <a:close/>
              </a:path>
            </a:pathLst>
          </a:custGeom>
          <a:solidFill>
            <a:srgbClr val="77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 u="heavy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78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7" y="1015197"/>
                </a:moveTo>
                <a:lnTo>
                  <a:pt x="0" y="1015197"/>
                </a:lnTo>
                <a:lnTo>
                  <a:pt x="0" y="0"/>
                </a:lnTo>
                <a:lnTo>
                  <a:pt x="1015197" y="0"/>
                </a:lnTo>
                <a:lnTo>
                  <a:pt x="1015197" y="1015197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0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7" y="1015198"/>
                </a:moveTo>
                <a:lnTo>
                  <a:pt x="0" y="1015198"/>
                </a:lnTo>
                <a:lnTo>
                  <a:pt x="1015197" y="0"/>
                </a:lnTo>
                <a:lnTo>
                  <a:pt x="1015197" y="1015198"/>
                </a:lnTo>
                <a:close/>
              </a:path>
            </a:pathLst>
          </a:custGeom>
          <a:solidFill>
            <a:srgbClr val="3849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5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8"/>
                </a:moveTo>
                <a:lnTo>
                  <a:pt x="0" y="0"/>
                </a:lnTo>
                <a:lnTo>
                  <a:pt x="1015197" y="0"/>
                </a:lnTo>
                <a:lnTo>
                  <a:pt x="0" y="1015198"/>
                </a:lnTo>
                <a:close/>
              </a:path>
            </a:pathLst>
          </a:custGeom>
          <a:solidFill>
            <a:srgbClr val="77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62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7" y="1015198"/>
                </a:moveTo>
                <a:lnTo>
                  <a:pt x="0" y="0"/>
                </a:lnTo>
                <a:lnTo>
                  <a:pt x="1015197" y="0"/>
                </a:lnTo>
                <a:lnTo>
                  <a:pt x="1015197" y="1015198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3" y="1015372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7" y="1015197"/>
                </a:moveTo>
                <a:lnTo>
                  <a:pt x="0" y="0"/>
                </a:lnTo>
                <a:lnTo>
                  <a:pt x="1015197" y="0"/>
                </a:lnTo>
                <a:lnTo>
                  <a:pt x="1015197" y="1015197"/>
                </a:lnTo>
                <a:close/>
              </a:path>
            </a:pathLst>
          </a:custGeom>
          <a:solidFill>
            <a:srgbClr val="77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68068" y="159212"/>
            <a:ext cx="718820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 u="heavy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2292" y="1219101"/>
            <a:ext cx="3862704" cy="233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9464" y="4735943"/>
            <a:ext cx="318134" cy="25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ttp/www.lua.org/about.html" TargetMode="External"/><Relationship Id="rId2" Type="http://schemas.openxmlformats.org/officeDocument/2006/relationships/hyperlink" Target="http://store.fut-electronics.com/products/wifi-esp8266-12-serial-ttl-module-esp-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300802" TargetMode="External"/><Relationship Id="rId7" Type="http://schemas.openxmlformats.org/officeDocument/2006/relationships/hyperlink" Target="https://www.google.com/search?q=SOIL%2BMOISTURE%2BSENSOR%3A&amp;rlz=1C1RXQR_enIN988IN988&amp;source=lnms&amp;tbm=isch&amp;sa=X&amp;ved=2ahUKEwjpkq7Rs9D6AhXUTmwGHW3KD38Q_AUoAXoECAEQAw&amp;biw=1536&amp;bih=722&amp;dpr=1.25&amp;imgrc=cH7Enh6tRXjuNM" TargetMode="External"/><Relationship Id="rId2" Type="http://schemas.openxmlformats.org/officeDocument/2006/relationships/hyperlink" Target="https://blogs.worldbank.org/water/farmer-led-irrigation-what-why-and-how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rcuitdigest.com/microcontroller-projects/iot-based-smart-irrigation-system-using-esp8266-and-soil-moisture-sensor" TargetMode="External"/><Relationship Id="rId5" Type="http://schemas.openxmlformats.org/officeDocument/2006/relationships/hyperlink" Target="https://www.epa.gov/watersense/weather-based-irrigation-controllers" TargetMode="External"/><Relationship Id="rId4" Type="http://schemas.openxmlformats.org/officeDocument/2006/relationships/hyperlink" Target="https://www.loveyourlandscape.org/expert-advice/water-smart-landscaping/smart-irrigation/shopping-for-a-smart-irrigation-syste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300802" TargetMode="External"/><Relationship Id="rId2" Type="http://schemas.openxmlformats.org/officeDocument/2006/relationships/hyperlink" Target="https://www.loveyourlandscape.org/expert-advice/water-smart-landscaping/smart-irrigation/shopping-for-a-smart-irrigation-syst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loveyourlandscape.org/expert-advice/water-smart-landscaping/smart-irrigation/shopping-for-a-smart-irrigation-syste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loveyourlandscape.org/expert-advice/water-smart-landscaping/smart-irrigation/shopping-for-a-smart-irrigation-syste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62" y="4"/>
            <a:ext cx="3046095" cy="2030730"/>
            <a:chOff x="6098362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78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7"/>
                  </a:moveTo>
                  <a:lnTo>
                    <a:pt x="0" y="1015197"/>
                  </a:ln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0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1015198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384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5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0" y="1015198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62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3" y="1015372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7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8098" y="371471"/>
            <a:ext cx="8222615" cy="838835"/>
          </a:xfrm>
          <a:prstGeom prst="rect">
            <a:avLst/>
          </a:prstGeom>
          <a:solidFill>
            <a:srgbClr val="2A3890"/>
          </a:solidFill>
          <a:ln w="9524">
            <a:solidFill>
              <a:srgbClr val="FFFFF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735"/>
              </a:spcBef>
            </a:pPr>
            <a:r>
              <a:rPr sz="4200" u="none" spc="-5" dirty="0"/>
              <a:t>Smart </a:t>
            </a:r>
            <a:r>
              <a:rPr sz="4200" u="none" spc="-10" dirty="0"/>
              <a:t>Plant </a:t>
            </a:r>
            <a:r>
              <a:rPr sz="4200" u="none" spc="-5" dirty="0"/>
              <a:t>Irrigation</a:t>
            </a:r>
            <a:r>
              <a:rPr sz="4200" u="none" spc="-25" dirty="0"/>
              <a:t> </a:t>
            </a:r>
            <a:r>
              <a:rPr sz="4200" u="none" spc="-5" dirty="0"/>
              <a:t>System</a:t>
            </a:r>
            <a:endParaRPr sz="4200"/>
          </a:p>
        </p:txBody>
      </p:sp>
      <p:sp>
        <p:nvSpPr>
          <p:cNvPr id="10" name="object 10"/>
          <p:cNvSpPr/>
          <p:nvPr/>
        </p:nvSpPr>
        <p:spPr>
          <a:xfrm>
            <a:off x="379272" y="2911601"/>
            <a:ext cx="1557020" cy="429895"/>
          </a:xfrm>
          <a:custGeom>
            <a:avLst/>
            <a:gdLst/>
            <a:ahLst/>
            <a:cxnLst/>
            <a:rect l="l" t="t" r="r" b="b"/>
            <a:pathLst>
              <a:path w="1557020" h="429895">
                <a:moveTo>
                  <a:pt x="757555" y="231775"/>
                </a:moveTo>
                <a:lnTo>
                  <a:pt x="0" y="231775"/>
                </a:lnTo>
                <a:lnTo>
                  <a:pt x="0" y="429895"/>
                </a:lnTo>
                <a:lnTo>
                  <a:pt x="757555" y="429895"/>
                </a:lnTo>
                <a:lnTo>
                  <a:pt x="757555" y="231775"/>
                </a:lnTo>
                <a:close/>
              </a:path>
              <a:path w="1557020" h="429895">
                <a:moveTo>
                  <a:pt x="1557007" y="0"/>
                </a:moveTo>
                <a:lnTo>
                  <a:pt x="0" y="0"/>
                </a:lnTo>
                <a:lnTo>
                  <a:pt x="0" y="198120"/>
                </a:lnTo>
                <a:lnTo>
                  <a:pt x="1557007" y="198120"/>
                </a:lnTo>
                <a:lnTo>
                  <a:pt x="15570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3549" y="2419470"/>
            <a:ext cx="1770380" cy="1080424"/>
          </a:xfrm>
          <a:prstGeom prst="rect">
            <a:avLst/>
          </a:prstGeom>
          <a:ln w="9524">
            <a:solidFill>
              <a:srgbClr val="FFFFF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sz="15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by:</a:t>
            </a:r>
            <a:endParaRPr sz="1500" dirty="0">
              <a:latin typeface="Times New Roman"/>
              <a:cs typeface="Times New Roman"/>
            </a:endParaRPr>
          </a:p>
          <a:p>
            <a:pPr marL="85090" marR="120650">
              <a:lnSpc>
                <a:spcPct val="117000"/>
              </a:lnSpc>
              <a:spcBef>
                <a:spcPts val="1140"/>
              </a:spcBef>
            </a:pPr>
            <a:r>
              <a:rPr lang="en-US" sz="1300" b="1" spc="-5" dirty="0">
                <a:solidFill>
                  <a:srgbClr val="1F1F1F"/>
                </a:solidFill>
                <a:latin typeface="Roboto"/>
                <a:cs typeface="Roboto"/>
              </a:rPr>
              <a:t>DIVYA SINGH</a:t>
            </a:r>
            <a:r>
              <a:rPr sz="1300" b="1" spc="-15" dirty="0">
                <a:solidFill>
                  <a:srgbClr val="1F1F1F"/>
                </a:solidFill>
                <a:latin typeface="Roboto"/>
                <a:cs typeface="Roboto"/>
              </a:rPr>
              <a:t>  </a:t>
            </a:r>
            <a:r>
              <a:rPr sz="1300" b="1" spc="-5" dirty="0">
                <a:solidFill>
                  <a:srgbClr val="1F1F1F"/>
                </a:solidFill>
                <a:latin typeface="Roboto"/>
                <a:cs typeface="Roboto"/>
              </a:rPr>
              <a:t>20102</a:t>
            </a:r>
            <a:r>
              <a:rPr lang="en-US" sz="1300" b="1" spc="-5" dirty="0">
                <a:solidFill>
                  <a:srgbClr val="1F1F1F"/>
                </a:solidFill>
                <a:latin typeface="Roboto"/>
                <a:cs typeface="Roboto"/>
              </a:rPr>
              <a:t>019</a:t>
            </a:r>
            <a:endParaRPr sz="1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08755" y="1347784"/>
            <a:ext cx="1734185" cy="1662430"/>
            <a:chOff x="3608755" y="1347784"/>
            <a:chExt cx="1734185" cy="1662430"/>
          </a:xfrm>
        </p:grpSpPr>
        <p:sp>
          <p:nvSpPr>
            <p:cNvPr id="14" name="object 14"/>
            <p:cNvSpPr/>
            <p:nvPr/>
          </p:nvSpPr>
          <p:spPr>
            <a:xfrm>
              <a:off x="3618292" y="1357309"/>
              <a:ext cx="1714496" cy="16430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13517" y="1352547"/>
              <a:ext cx="1724660" cy="1652905"/>
            </a:xfrm>
            <a:custGeom>
              <a:avLst/>
              <a:gdLst/>
              <a:ahLst/>
              <a:cxnLst/>
              <a:rect l="l" t="t" r="r" b="b"/>
              <a:pathLst>
                <a:path w="1724660" h="1652905">
                  <a:moveTo>
                    <a:pt x="0" y="0"/>
                  </a:moveTo>
                  <a:lnTo>
                    <a:pt x="1724046" y="0"/>
                  </a:lnTo>
                  <a:lnTo>
                    <a:pt x="1724046" y="1652596"/>
                  </a:lnTo>
                  <a:lnTo>
                    <a:pt x="0" y="16525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59946" y="4373991"/>
            <a:ext cx="6379210" cy="697865"/>
          </a:xfrm>
          <a:prstGeom prst="rect">
            <a:avLst/>
          </a:prstGeom>
          <a:solidFill>
            <a:srgbClr val="2A3890"/>
          </a:solidFill>
          <a:ln w="9524">
            <a:solidFill>
              <a:srgbClr val="FFFFF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Department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ECE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Jaypee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Institute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15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Technology,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Noida, </a:t>
            </a:r>
            <a:r>
              <a:rPr sz="15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U.P.,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India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3587" y="3000368"/>
            <a:ext cx="2722245" cy="847090"/>
          </a:xfrm>
          <a:prstGeom prst="rect">
            <a:avLst/>
          </a:prstGeom>
          <a:solidFill>
            <a:srgbClr val="2A3890"/>
          </a:solidFill>
          <a:ln w="9524">
            <a:solidFill>
              <a:srgbClr val="FFFFFF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Under the Supervision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of: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79317" y="3543292"/>
            <a:ext cx="1259684" cy="192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0"/>
              </a:lnSpc>
            </a:pPr>
            <a:r>
              <a:rPr sz="1300" b="1" spc="-5" dirty="0" err="1">
                <a:solidFill>
                  <a:srgbClr val="212121"/>
                </a:solidFill>
                <a:latin typeface="Roboto"/>
                <a:cs typeface="Roboto"/>
              </a:rPr>
              <a:t>Ms</a:t>
            </a:r>
            <a:r>
              <a:rPr sz="1300" b="1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lang="en-US" sz="1300" b="1" spc="-10" dirty="0">
                <a:solidFill>
                  <a:srgbClr val="212121"/>
                </a:solidFill>
                <a:latin typeface="Roboto"/>
                <a:cs typeface="Roboto"/>
              </a:rPr>
              <a:t>MONIKA 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72543" y="4737506"/>
            <a:ext cx="93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Impact"/>
                <a:cs typeface="Impact"/>
              </a:rPr>
              <a:t>1</a:t>
            </a:r>
            <a:endParaRPr sz="1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7953" y="88537"/>
            <a:ext cx="4159250" cy="4587875"/>
            <a:chOff x="4677953" y="88537"/>
            <a:chExt cx="4159250" cy="4587875"/>
          </a:xfrm>
        </p:grpSpPr>
        <p:sp>
          <p:nvSpPr>
            <p:cNvPr id="3" name="object 3"/>
            <p:cNvSpPr/>
            <p:nvPr/>
          </p:nvSpPr>
          <p:spPr>
            <a:xfrm>
              <a:off x="4682715" y="93299"/>
              <a:ext cx="4149725" cy="4578350"/>
            </a:xfrm>
            <a:custGeom>
              <a:avLst/>
              <a:gdLst/>
              <a:ahLst/>
              <a:cxnLst/>
              <a:rect l="l" t="t" r="r" b="b"/>
              <a:pathLst>
                <a:path w="4149725" h="4578350">
                  <a:moveTo>
                    <a:pt x="4149591" y="4578290"/>
                  </a:moveTo>
                  <a:lnTo>
                    <a:pt x="0" y="4578290"/>
                  </a:lnTo>
                  <a:lnTo>
                    <a:pt x="0" y="0"/>
                  </a:lnTo>
                  <a:lnTo>
                    <a:pt x="4149591" y="0"/>
                  </a:lnTo>
                  <a:lnTo>
                    <a:pt x="4149591" y="4578290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82715" y="93299"/>
              <a:ext cx="4149725" cy="4578350"/>
            </a:xfrm>
            <a:custGeom>
              <a:avLst/>
              <a:gdLst/>
              <a:ahLst/>
              <a:cxnLst/>
              <a:rect l="l" t="t" r="r" b="b"/>
              <a:pathLst>
                <a:path w="4149725" h="4578350">
                  <a:moveTo>
                    <a:pt x="0" y="0"/>
                  </a:moveTo>
                  <a:lnTo>
                    <a:pt x="4149591" y="0"/>
                  </a:lnTo>
                  <a:lnTo>
                    <a:pt x="4149591" y="4578290"/>
                  </a:lnTo>
                  <a:lnTo>
                    <a:pt x="0" y="457829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NodeMCU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2292" y="378160"/>
            <a:ext cx="3837304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213995" indent="-32067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It is an open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source development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board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and  ﬁrmware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based in the widely used </a:t>
            </a:r>
            <a:r>
              <a:rPr sz="1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2"/>
              </a:rPr>
              <a:t>ESP8266 </a:t>
            </a:r>
            <a:r>
              <a:rPr sz="12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2"/>
              </a:rPr>
              <a:t>-12E  </a:t>
            </a:r>
            <a:r>
              <a:rPr sz="1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2"/>
              </a:rPr>
              <a:t>WiFi</a:t>
            </a:r>
            <a:r>
              <a:rPr sz="12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1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2"/>
              </a:rPr>
              <a:t>module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332740" marR="5715" indent="-320675">
              <a:lnSpc>
                <a:spcPct val="114999"/>
              </a:lnSpc>
              <a:buClr>
                <a:srgbClr val="FFFFFF"/>
              </a:buClr>
              <a:buFont typeface="Arial"/>
              <a:buChar char="●"/>
              <a:tabLst>
                <a:tab pos="370840" algn="l"/>
                <a:tab pos="371475" algn="l"/>
              </a:tabLst>
            </a:pPr>
            <a:r>
              <a:rPr dirty="0"/>
              <a:t>	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It allows you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to program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the ESP8266 WIFI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module 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with the simple and </a:t>
            </a:r>
            <a:r>
              <a:rPr sz="1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3"/>
              </a:rPr>
              <a:t>powerful </a:t>
            </a:r>
            <a:r>
              <a:rPr sz="1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3"/>
              </a:rPr>
              <a:t>LUA </a:t>
            </a:r>
            <a:r>
              <a:rPr sz="12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3"/>
              </a:rPr>
              <a:t>programming  </a:t>
            </a:r>
            <a:r>
              <a:rPr sz="1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3"/>
              </a:rPr>
              <a:t>language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  <a:hlinkClick r:id="rId3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or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Arduino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IDE.</a:t>
            </a:r>
            <a:endParaRPr sz="1200">
              <a:latin typeface="Roboto"/>
              <a:cs typeface="Roboto"/>
            </a:endParaRPr>
          </a:p>
          <a:p>
            <a:pPr marL="332740" marR="5080" indent="-320675">
              <a:lnSpc>
                <a:spcPct val="1149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With just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few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lines of code you can establish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 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WiFi connection and deﬁne input/output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pins  according to your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needs exactly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like arduino, turning  your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ESP8266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into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web server and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lot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more.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It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is 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the WiFi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equivalent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of ethernet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module.</a:t>
            </a:r>
            <a:endParaRPr sz="1200">
              <a:latin typeface="Roboto"/>
              <a:cs typeface="Roboto"/>
            </a:endParaRPr>
          </a:p>
          <a:p>
            <a:pPr marL="332740" marR="81280" indent="-320675">
              <a:lnSpc>
                <a:spcPct val="114999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Now you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have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internet of things (iot)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real tool. With 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its USB-TTL , the nodeMCU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Dev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board supports 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directly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ﬂashing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from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USB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port.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It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combines  features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of WIFI access point and station + 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microcontroller.</a:t>
            </a:r>
            <a:endParaRPr sz="1200">
              <a:latin typeface="Roboto"/>
              <a:cs typeface="Roboto"/>
            </a:endParaRPr>
          </a:p>
          <a:p>
            <a:pPr marL="332740" marR="74295" indent="-320675">
              <a:lnSpc>
                <a:spcPct val="114999"/>
              </a:lnSpc>
              <a:buClr>
                <a:srgbClr val="FFFFFF"/>
              </a:buClr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dirty="0"/>
              <a:t>	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These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features make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the NodeMCU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extremely 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powerful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tool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for Wiﬁ networking. It can be used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as 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access point and/or station, host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webserver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or 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connect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internet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to fetch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or upload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data.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4074" y="457474"/>
            <a:ext cx="4377916" cy="4377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0896" y="4290391"/>
            <a:ext cx="863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Fig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4-</a:t>
            </a:r>
            <a:r>
              <a:rPr sz="900" b="1" u="sng" spc="-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NodeMCU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8269" y="4735943"/>
            <a:ext cx="12192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Impact"/>
                <a:cs typeface="Impact"/>
              </a:rPr>
              <a:t>9</a:t>
            </a:r>
            <a:endParaRPr sz="1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03667"/>
            <a:ext cx="9144000" cy="1240155"/>
            <a:chOff x="0" y="3903667"/>
            <a:chExt cx="9144000" cy="1240155"/>
          </a:xfrm>
        </p:grpSpPr>
        <p:sp>
          <p:nvSpPr>
            <p:cNvPr id="3" name="object 3"/>
            <p:cNvSpPr/>
            <p:nvPr/>
          </p:nvSpPr>
          <p:spPr>
            <a:xfrm>
              <a:off x="6181128" y="3903675"/>
              <a:ext cx="2962910" cy="988060"/>
            </a:xfrm>
            <a:custGeom>
              <a:avLst/>
              <a:gdLst/>
              <a:ahLst/>
              <a:cxnLst/>
              <a:rect l="l" t="t" r="r" b="b"/>
              <a:pathLst>
                <a:path w="2962909" h="988060">
                  <a:moveTo>
                    <a:pt x="989101" y="0"/>
                  </a:moveTo>
                  <a:lnTo>
                    <a:pt x="0" y="987894"/>
                  </a:lnTo>
                  <a:lnTo>
                    <a:pt x="989101" y="987894"/>
                  </a:lnTo>
                  <a:lnTo>
                    <a:pt x="989101" y="0"/>
                  </a:lnTo>
                  <a:close/>
                </a:path>
                <a:path w="2962909" h="988060">
                  <a:moveTo>
                    <a:pt x="2962846" y="987894"/>
                  </a:moveTo>
                  <a:lnTo>
                    <a:pt x="1973745" y="0"/>
                  </a:lnTo>
                  <a:lnTo>
                    <a:pt x="1973745" y="987894"/>
                  </a:lnTo>
                  <a:lnTo>
                    <a:pt x="2962846" y="987894"/>
                  </a:lnTo>
                  <a:close/>
                </a:path>
              </a:pathLst>
            </a:custGeom>
            <a:solidFill>
              <a:srgbClr val="EF6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70260" y="3903667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8" y="987898"/>
                  </a:moveTo>
                  <a:lnTo>
                    <a:pt x="0" y="987898"/>
                  </a:lnTo>
                  <a:lnTo>
                    <a:pt x="0" y="0"/>
                  </a:lnTo>
                  <a:lnTo>
                    <a:pt x="989098" y="0"/>
                  </a:lnTo>
                  <a:lnTo>
                    <a:pt x="989098" y="987898"/>
                  </a:lnTo>
                  <a:close/>
                </a:path>
              </a:pathLst>
            </a:custGeom>
            <a:solidFill>
              <a:srgbClr val="D133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54733" y="3903667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8" y="987898"/>
                  </a:moveTo>
                  <a:lnTo>
                    <a:pt x="0" y="0"/>
                  </a:lnTo>
                  <a:lnTo>
                    <a:pt x="989098" y="0"/>
                  </a:lnTo>
                  <a:lnTo>
                    <a:pt x="989098" y="987898"/>
                  </a:lnTo>
                  <a:close/>
                </a:path>
              </a:pathLst>
            </a:custGeom>
            <a:solidFill>
              <a:srgbClr val="9C2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91590"/>
              <a:ext cx="9144000" cy="252095"/>
            </a:xfrm>
            <a:custGeom>
              <a:avLst/>
              <a:gdLst/>
              <a:ahLst/>
              <a:cxnLst/>
              <a:rect l="l" t="t" r="r" b="b"/>
              <a:pathLst>
                <a:path w="9144000" h="252095">
                  <a:moveTo>
                    <a:pt x="9143981" y="251999"/>
                  </a:moveTo>
                  <a:lnTo>
                    <a:pt x="0" y="25199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2519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6936" y="405236"/>
            <a:ext cx="8530590" cy="617855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3200" spc="-5" dirty="0"/>
              <a:t>Circuit</a:t>
            </a:r>
            <a:r>
              <a:rPr sz="3200" spc="-15" dirty="0"/>
              <a:t> </a:t>
            </a:r>
            <a:r>
              <a:rPr sz="3200" spc="-5" dirty="0"/>
              <a:t>Diagram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8724906" y="4548501"/>
            <a:ext cx="188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Impact"/>
                <a:cs typeface="Impact"/>
              </a:rPr>
              <a:t>10</a:t>
            </a:r>
            <a:endParaRPr sz="1400">
              <a:latin typeface="Impact"/>
              <a:cs typeface="Impac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9063" y="4481748"/>
            <a:ext cx="1168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Fig 7-</a:t>
            </a:r>
            <a:r>
              <a:rPr sz="900" b="1" u="sng" spc="-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Circuit</a:t>
            </a:r>
            <a:r>
              <a:rPr sz="900" b="1" u="sng" spc="-6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 </a:t>
            </a:r>
            <a:r>
              <a:rPr sz="900" b="1" u="sng" spc="-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Diagram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2395" y="1139722"/>
            <a:ext cx="4479190" cy="3090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488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903667"/>
            <a:ext cx="9144000" cy="1240155"/>
            <a:chOff x="0" y="3903667"/>
            <a:chExt cx="9144000" cy="1240155"/>
          </a:xfrm>
        </p:grpSpPr>
        <p:sp>
          <p:nvSpPr>
            <p:cNvPr id="4" name="object 4"/>
            <p:cNvSpPr/>
            <p:nvPr/>
          </p:nvSpPr>
          <p:spPr>
            <a:xfrm>
              <a:off x="6181137" y="3903667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8" y="987898"/>
                  </a:moveTo>
                  <a:lnTo>
                    <a:pt x="0" y="987898"/>
                  </a:lnTo>
                  <a:lnTo>
                    <a:pt x="989098" y="0"/>
                  </a:lnTo>
                  <a:lnTo>
                    <a:pt x="989098" y="987898"/>
                  </a:lnTo>
                  <a:close/>
                </a:path>
              </a:pathLst>
            </a:custGeom>
            <a:solidFill>
              <a:srgbClr val="EF6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0260" y="3903667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8" y="987898"/>
                  </a:moveTo>
                  <a:lnTo>
                    <a:pt x="0" y="987898"/>
                  </a:lnTo>
                  <a:lnTo>
                    <a:pt x="0" y="0"/>
                  </a:lnTo>
                  <a:lnTo>
                    <a:pt x="989098" y="0"/>
                  </a:lnTo>
                  <a:lnTo>
                    <a:pt x="989098" y="987898"/>
                  </a:lnTo>
                  <a:close/>
                </a:path>
              </a:pathLst>
            </a:custGeom>
            <a:solidFill>
              <a:srgbClr val="D133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4733" y="3903667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8" y="987898"/>
                  </a:moveTo>
                  <a:lnTo>
                    <a:pt x="0" y="0"/>
                  </a:lnTo>
                  <a:lnTo>
                    <a:pt x="989098" y="0"/>
                  </a:lnTo>
                  <a:lnTo>
                    <a:pt x="989098" y="987898"/>
                  </a:lnTo>
                  <a:close/>
                </a:path>
              </a:pathLst>
            </a:custGeom>
            <a:solidFill>
              <a:srgbClr val="9C2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91590"/>
              <a:ext cx="9144000" cy="252095"/>
            </a:xfrm>
            <a:custGeom>
              <a:avLst/>
              <a:gdLst/>
              <a:ahLst/>
              <a:cxnLst/>
              <a:rect l="l" t="t" r="r" b="b"/>
              <a:pathLst>
                <a:path w="9144000" h="252095">
                  <a:moveTo>
                    <a:pt x="9143981" y="251999"/>
                  </a:moveTo>
                  <a:lnTo>
                    <a:pt x="0" y="25199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2519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6198" y="49481"/>
            <a:ext cx="8530590" cy="622300"/>
            <a:chOff x="206198" y="49481"/>
            <a:chExt cx="8530590" cy="622300"/>
          </a:xfrm>
        </p:grpSpPr>
        <p:sp>
          <p:nvSpPr>
            <p:cNvPr id="9" name="object 9"/>
            <p:cNvSpPr/>
            <p:nvPr/>
          </p:nvSpPr>
          <p:spPr>
            <a:xfrm>
              <a:off x="210960" y="54243"/>
              <a:ext cx="8521065" cy="612775"/>
            </a:xfrm>
            <a:custGeom>
              <a:avLst/>
              <a:gdLst/>
              <a:ahLst/>
              <a:cxnLst/>
              <a:rect l="l" t="t" r="r" b="b"/>
              <a:pathLst>
                <a:path w="8521065" h="612775">
                  <a:moveTo>
                    <a:pt x="8520571" y="612299"/>
                  </a:moveTo>
                  <a:lnTo>
                    <a:pt x="0" y="612299"/>
                  </a:lnTo>
                  <a:lnTo>
                    <a:pt x="0" y="0"/>
                  </a:lnTo>
                  <a:lnTo>
                    <a:pt x="8520571" y="0"/>
                  </a:lnTo>
                  <a:lnTo>
                    <a:pt x="8520571" y="6122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960" y="54243"/>
              <a:ext cx="8521065" cy="612775"/>
            </a:xfrm>
            <a:custGeom>
              <a:avLst/>
              <a:gdLst/>
              <a:ahLst/>
              <a:cxnLst/>
              <a:rect l="l" t="t" r="r" b="b"/>
              <a:pathLst>
                <a:path w="8521065" h="612775">
                  <a:moveTo>
                    <a:pt x="0" y="0"/>
                  </a:moveTo>
                  <a:lnTo>
                    <a:pt x="8520571" y="0"/>
                  </a:lnTo>
                  <a:lnTo>
                    <a:pt x="8520571" y="612299"/>
                  </a:lnTo>
                  <a:lnTo>
                    <a:pt x="0" y="612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44560" y="112028"/>
            <a:ext cx="1649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Flow</a:t>
            </a:r>
            <a:r>
              <a:rPr sz="3000" spc="-85" dirty="0"/>
              <a:t> </a:t>
            </a:r>
            <a:r>
              <a:rPr sz="3000" spc="-5" dirty="0"/>
              <a:t>Chart</a:t>
            </a:r>
            <a:endParaRPr sz="3000"/>
          </a:p>
        </p:txBody>
      </p:sp>
      <p:grpSp>
        <p:nvGrpSpPr>
          <p:cNvPr id="12" name="object 12"/>
          <p:cNvGrpSpPr/>
          <p:nvPr/>
        </p:nvGrpSpPr>
        <p:grpSpPr>
          <a:xfrm>
            <a:off x="3389168" y="754463"/>
            <a:ext cx="2164715" cy="351155"/>
            <a:chOff x="3389168" y="754463"/>
            <a:chExt cx="2164715" cy="351155"/>
          </a:xfrm>
        </p:grpSpPr>
        <p:sp>
          <p:nvSpPr>
            <p:cNvPr id="13" name="object 13"/>
            <p:cNvSpPr/>
            <p:nvPr/>
          </p:nvSpPr>
          <p:spPr>
            <a:xfrm>
              <a:off x="3401868" y="767163"/>
              <a:ext cx="2139315" cy="325755"/>
            </a:xfrm>
            <a:custGeom>
              <a:avLst/>
              <a:gdLst/>
              <a:ahLst/>
              <a:cxnLst/>
              <a:rect l="l" t="t" r="r" b="b"/>
              <a:pathLst>
                <a:path w="2139315" h="325755">
                  <a:moveTo>
                    <a:pt x="1069347" y="325499"/>
                  </a:moveTo>
                  <a:lnTo>
                    <a:pt x="992980" y="325090"/>
                  </a:lnTo>
                  <a:lnTo>
                    <a:pt x="918062" y="323883"/>
                  </a:lnTo>
                  <a:lnTo>
                    <a:pt x="844774" y="321904"/>
                  </a:lnTo>
                  <a:lnTo>
                    <a:pt x="773297" y="319181"/>
                  </a:lnTo>
                  <a:lnTo>
                    <a:pt x="703811" y="315742"/>
                  </a:lnTo>
                  <a:lnTo>
                    <a:pt x="636499" y="311614"/>
                  </a:lnTo>
                  <a:lnTo>
                    <a:pt x="571540" y="306825"/>
                  </a:lnTo>
                  <a:lnTo>
                    <a:pt x="509117" y="301403"/>
                  </a:lnTo>
                  <a:lnTo>
                    <a:pt x="449409" y="295374"/>
                  </a:lnTo>
                  <a:lnTo>
                    <a:pt x="392598" y="288766"/>
                  </a:lnTo>
                  <a:lnTo>
                    <a:pt x="338864" y="281608"/>
                  </a:lnTo>
                  <a:lnTo>
                    <a:pt x="288390" y="273926"/>
                  </a:lnTo>
                  <a:lnTo>
                    <a:pt x="241355" y="265748"/>
                  </a:lnTo>
                  <a:lnTo>
                    <a:pt x="197940" y="257102"/>
                  </a:lnTo>
                  <a:lnTo>
                    <a:pt x="158327" y="248015"/>
                  </a:lnTo>
                  <a:lnTo>
                    <a:pt x="91231" y="228628"/>
                  </a:lnTo>
                  <a:lnTo>
                    <a:pt x="41512" y="207808"/>
                  </a:lnTo>
                  <a:lnTo>
                    <a:pt x="2685" y="174372"/>
                  </a:lnTo>
                  <a:lnTo>
                    <a:pt x="0" y="162749"/>
                  </a:lnTo>
                  <a:lnTo>
                    <a:pt x="6826" y="144386"/>
                  </a:lnTo>
                  <a:lnTo>
                    <a:pt x="60131" y="108945"/>
                  </a:lnTo>
                  <a:lnTo>
                    <a:pt x="105743" y="92186"/>
                  </a:lnTo>
                  <a:lnTo>
                    <a:pt x="163414" y="76281"/>
                  </a:lnTo>
                  <a:lnTo>
                    <a:pt x="232711" y="61389"/>
                  </a:lnTo>
                  <a:lnTo>
                    <a:pt x="313199" y="47669"/>
                  </a:lnTo>
                  <a:lnTo>
                    <a:pt x="354244" y="41744"/>
                  </a:lnTo>
                  <a:lnTo>
                    <a:pt x="397088" y="36183"/>
                  </a:lnTo>
                  <a:lnTo>
                    <a:pt x="441624" y="30991"/>
                  </a:lnTo>
                  <a:lnTo>
                    <a:pt x="487746" y="26176"/>
                  </a:lnTo>
                  <a:lnTo>
                    <a:pt x="535348" y="21745"/>
                  </a:lnTo>
                  <a:lnTo>
                    <a:pt x="634566" y="14060"/>
                  </a:lnTo>
                  <a:lnTo>
                    <a:pt x="738426" y="7989"/>
                  </a:lnTo>
                  <a:lnTo>
                    <a:pt x="846077" y="3586"/>
                  </a:lnTo>
                  <a:lnTo>
                    <a:pt x="956668" y="905"/>
                  </a:lnTo>
                  <a:lnTo>
                    <a:pt x="1069347" y="0"/>
                  </a:lnTo>
                  <a:lnTo>
                    <a:pt x="1145718" y="408"/>
                  </a:lnTo>
                  <a:lnTo>
                    <a:pt x="1220638" y="1616"/>
                  </a:lnTo>
                  <a:lnTo>
                    <a:pt x="1293928" y="3595"/>
                  </a:lnTo>
                  <a:lnTo>
                    <a:pt x="1365407" y="6317"/>
                  </a:lnTo>
                  <a:lnTo>
                    <a:pt x="1434893" y="9757"/>
                  </a:lnTo>
                  <a:lnTo>
                    <a:pt x="1502206" y="13884"/>
                  </a:lnTo>
                  <a:lnTo>
                    <a:pt x="1567165" y="18674"/>
                  </a:lnTo>
                  <a:lnTo>
                    <a:pt x="1629589" y="24096"/>
                  </a:lnTo>
                  <a:lnTo>
                    <a:pt x="1689297" y="30125"/>
                  </a:lnTo>
                  <a:lnTo>
                    <a:pt x="1746108" y="36733"/>
                  </a:lnTo>
                  <a:lnTo>
                    <a:pt x="1799840" y="43891"/>
                  </a:lnTo>
                  <a:lnTo>
                    <a:pt x="1850314" y="51573"/>
                  </a:lnTo>
                  <a:lnTo>
                    <a:pt x="1897348" y="59751"/>
                  </a:lnTo>
                  <a:lnTo>
                    <a:pt x="1940762" y="68398"/>
                  </a:lnTo>
                  <a:lnTo>
                    <a:pt x="1980373" y="77485"/>
                  </a:lnTo>
                  <a:lnTo>
                    <a:pt x="2047468" y="96872"/>
                  </a:lnTo>
                  <a:lnTo>
                    <a:pt x="2097185" y="117692"/>
                  </a:lnTo>
                  <a:lnTo>
                    <a:pt x="2136010" y="151126"/>
                  </a:lnTo>
                  <a:lnTo>
                    <a:pt x="2138695" y="162749"/>
                  </a:lnTo>
                  <a:lnTo>
                    <a:pt x="2136010" y="174372"/>
                  </a:lnTo>
                  <a:lnTo>
                    <a:pt x="2097185" y="207808"/>
                  </a:lnTo>
                  <a:lnTo>
                    <a:pt x="2047468" y="228628"/>
                  </a:lnTo>
                  <a:lnTo>
                    <a:pt x="1980373" y="248015"/>
                  </a:lnTo>
                  <a:lnTo>
                    <a:pt x="1940762" y="257102"/>
                  </a:lnTo>
                  <a:lnTo>
                    <a:pt x="1897348" y="265748"/>
                  </a:lnTo>
                  <a:lnTo>
                    <a:pt x="1850314" y="273926"/>
                  </a:lnTo>
                  <a:lnTo>
                    <a:pt x="1799840" y="281608"/>
                  </a:lnTo>
                  <a:lnTo>
                    <a:pt x="1746108" y="288766"/>
                  </a:lnTo>
                  <a:lnTo>
                    <a:pt x="1689297" y="295374"/>
                  </a:lnTo>
                  <a:lnTo>
                    <a:pt x="1629589" y="301403"/>
                  </a:lnTo>
                  <a:lnTo>
                    <a:pt x="1567165" y="306825"/>
                  </a:lnTo>
                  <a:lnTo>
                    <a:pt x="1502206" y="311614"/>
                  </a:lnTo>
                  <a:lnTo>
                    <a:pt x="1434893" y="315742"/>
                  </a:lnTo>
                  <a:lnTo>
                    <a:pt x="1365407" y="319181"/>
                  </a:lnTo>
                  <a:lnTo>
                    <a:pt x="1293928" y="321904"/>
                  </a:lnTo>
                  <a:lnTo>
                    <a:pt x="1220638" y="323883"/>
                  </a:lnTo>
                  <a:lnTo>
                    <a:pt x="1145718" y="325090"/>
                  </a:lnTo>
                  <a:lnTo>
                    <a:pt x="1069347" y="325499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1868" y="767163"/>
              <a:ext cx="2139315" cy="325755"/>
            </a:xfrm>
            <a:custGeom>
              <a:avLst/>
              <a:gdLst/>
              <a:ahLst/>
              <a:cxnLst/>
              <a:rect l="l" t="t" r="r" b="b"/>
              <a:pathLst>
                <a:path w="2139315" h="325755">
                  <a:moveTo>
                    <a:pt x="0" y="162749"/>
                  </a:moveTo>
                  <a:lnTo>
                    <a:pt x="6826" y="144386"/>
                  </a:lnTo>
                  <a:lnTo>
                    <a:pt x="27014" y="126398"/>
                  </a:lnTo>
                  <a:lnTo>
                    <a:pt x="105743" y="92186"/>
                  </a:lnTo>
                  <a:lnTo>
                    <a:pt x="163414" y="76281"/>
                  </a:lnTo>
                  <a:lnTo>
                    <a:pt x="232711" y="61389"/>
                  </a:lnTo>
                  <a:lnTo>
                    <a:pt x="313199" y="47669"/>
                  </a:lnTo>
                  <a:lnTo>
                    <a:pt x="354244" y="41744"/>
                  </a:lnTo>
                  <a:lnTo>
                    <a:pt x="397088" y="36183"/>
                  </a:lnTo>
                  <a:lnTo>
                    <a:pt x="441624" y="30991"/>
                  </a:lnTo>
                  <a:lnTo>
                    <a:pt x="487746" y="26176"/>
                  </a:lnTo>
                  <a:lnTo>
                    <a:pt x="535348" y="21745"/>
                  </a:lnTo>
                  <a:lnTo>
                    <a:pt x="584324" y="17704"/>
                  </a:lnTo>
                  <a:lnTo>
                    <a:pt x="634566" y="14060"/>
                  </a:lnTo>
                  <a:lnTo>
                    <a:pt x="685969" y="10819"/>
                  </a:lnTo>
                  <a:lnTo>
                    <a:pt x="738426" y="7989"/>
                  </a:lnTo>
                  <a:lnTo>
                    <a:pt x="791831" y="5576"/>
                  </a:lnTo>
                  <a:lnTo>
                    <a:pt x="846077" y="3586"/>
                  </a:lnTo>
                  <a:lnTo>
                    <a:pt x="901058" y="2027"/>
                  </a:lnTo>
                  <a:lnTo>
                    <a:pt x="956668" y="905"/>
                  </a:lnTo>
                  <a:lnTo>
                    <a:pt x="1012800" y="227"/>
                  </a:lnTo>
                  <a:lnTo>
                    <a:pt x="1069347" y="0"/>
                  </a:lnTo>
                  <a:lnTo>
                    <a:pt x="1145718" y="408"/>
                  </a:lnTo>
                  <a:lnTo>
                    <a:pt x="1220638" y="1616"/>
                  </a:lnTo>
                  <a:lnTo>
                    <a:pt x="1293928" y="3595"/>
                  </a:lnTo>
                  <a:lnTo>
                    <a:pt x="1365407" y="6317"/>
                  </a:lnTo>
                  <a:lnTo>
                    <a:pt x="1434893" y="9757"/>
                  </a:lnTo>
                  <a:lnTo>
                    <a:pt x="1502206" y="13884"/>
                  </a:lnTo>
                  <a:lnTo>
                    <a:pt x="1567165" y="18674"/>
                  </a:lnTo>
                  <a:lnTo>
                    <a:pt x="1629589" y="24096"/>
                  </a:lnTo>
                  <a:lnTo>
                    <a:pt x="1689297" y="30125"/>
                  </a:lnTo>
                  <a:lnTo>
                    <a:pt x="1746107" y="36733"/>
                  </a:lnTo>
                  <a:lnTo>
                    <a:pt x="1799840" y="43891"/>
                  </a:lnTo>
                  <a:lnTo>
                    <a:pt x="1850314" y="51573"/>
                  </a:lnTo>
                  <a:lnTo>
                    <a:pt x="1897348" y="59751"/>
                  </a:lnTo>
                  <a:lnTo>
                    <a:pt x="1940762" y="68398"/>
                  </a:lnTo>
                  <a:lnTo>
                    <a:pt x="1980373" y="77485"/>
                  </a:lnTo>
                  <a:lnTo>
                    <a:pt x="2047468" y="96872"/>
                  </a:lnTo>
                  <a:lnTo>
                    <a:pt x="2097185" y="117692"/>
                  </a:lnTo>
                  <a:lnTo>
                    <a:pt x="2136010" y="151126"/>
                  </a:lnTo>
                  <a:lnTo>
                    <a:pt x="2138695" y="162749"/>
                  </a:lnTo>
                  <a:lnTo>
                    <a:pt x="2115074" y="196929"/>
                  </a:lnTo>
                  <a:lnTo>
                    <a:pt x="2074589" y="218383"/>
                  </a:lnTo>
                  <a:lnTo>
                    <a:pt x="2016002" y="238514"/>
                  </a:lnTo>
                  <a:lnTo>
                    <a:pt x="1940762" y="257102"/>
                  </a:lnTo>
                  <a:lnTo>
                    <a:pt x="1897348" y="265748"/>
                  </a:lnTo>
                  <a:lnTo>
                    <a:pt x="1850314" y="273926"/>
                  </a:lnTo>
                  <a:lnTo>
                    <a:pt x="1799840" y="281608"/>
                  </a:lnTo>
                  <a:lnTo>
                    <a:pt x="1746107" y="288766"/>
                  </a:lnTo>
                  <a:lnTo>
                    <a:pt x="1689297" y="295374"/>
                  </a:lnTo>
                  <a:lnTo>
                    <a:pt x="1629589" y="301403"/>
                  </a:lnTo>
                  <a:lnTo>
                    <a:pt x="1567165" y="306825"/>
                  </a:lnTo>
                  <a:lnTo>
                    <a:pt x="1502206" y="311614"/>
                  </a:lnTo>
                  <a:lnTo>
                    <a:pt x="1434893" y="315742"/>
                  </a:lnTo>
                  <a:lnTo>
                    <a:pt x="1365407" y="319181"/>
                  </a:lnTo>
                  <a:lnTo>
                    <a:pt x="1293928" y="321904"/>
                  </a:lnTo>
                  <a:lnTo>
                    <a:pt x="1220638" y="323883"/>
                  </a:lnTo>
                  <a:lnTo>
                    <a:pt x="1145718" y="325090"/>
                  </a:lnTo>
                  <a:lnTo>
                    <a:pt x="1069347" y="325499"/>
                  </a:lnTo>
                  <a:lnTo>
                    <a:pt x="992980" y="325090"/>
                  </a:lnTo>
                  <a:lnTo>
                    <a:pt x="918062" y="323883"/>
                  </a:lnTo>
                  <a:lnTo>
                    <a:pt x="844774" y="321904"/>
                  </a:lnTo>
                  <a:lnTo>
                    <a:pt x="773297" y="319181"/>
                  </a:lnTo>
                  <a:lnTo>
                    <a:pt x="703811" y="315742"/>
                  </a:lnTo>
                  <a:lnTo>
                    <a:pt x="636499" y="311614"/>
                  </a:lnTo>
                  <a:lnTo>
                    <a:pt x="571540" y="306825"/>
                  </a:lnTo>
                  <a:lnTo>
                    <a:pt x="509117" y="301403"/>
                  </a:lnTo>
                  <a:lnTo>
                    <a:pt x="449409" y="295374"/>
                  </a:lnTo>
                  <a:lnTo>
                    <a:pt x="392598" y="288766"/>
                  </a:lnTo>
                  <a:lnTo>
                    <a:pt x="338864" y="281608"/>
                  </a:lnTo>
                  <a:lnTo>
                    <a:pt x="288390" y="273926"/>
                  </a:lnTo>
                  <a:lnTo>
                    <a:pt x="241355" y="265748"/>
                  </a:lnTo>
                  <a:lnTo>
                    <a:pt x="197940" y="257102"/>
                  </a:lnTo>
                  <a:lnTo>
                    <a:pt x="158327" y="248015"/>
                  </a:lnTo>
                  <a:lnTo>
                    <a:pt x="91231" y="228628"/>
                  </a:lnTo>
                  <a:lnTo>
                    <a:pt x="41512" y="207808"/>
                  </a:lnTo>
                  <a:lnTo>
                    <a:pt x="2685" y="174372"/>
                  </a:lnTo>
                  <a:lnTo>
                    <a:pt x="0" y="162749"/>
                  </a:lnTo>
                  <a:close/>
                </a:path>
              </a:pathLst>
            </a:custGeom>
            <a:ln w="25399">
              <a:solidFill>
                <a:srgbClr val="171F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75487" y="803422"/>
            <a:ext cx="591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50753" y="1092627"/>
            <a:ext cx="41275" cy="231140"/>
            <a:chOff x="4450753" y="1092627"/>
            <a:chExt cx="41275" cy="231140"/>
          </a:xfrm>
        </p:grpSpPr>
        <p:sp>
          <p:nvSpPr>
            <p:cNvPr id="17" name="object 17"/>
            <p:cNvSpPr/>
            <p:nvPr/>
          </p:nvSpPr>
          <p:spPr>
            <a:xfrm>
              <a:off x="4471240" y="10926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0"/>
                  </a:moveTo>
                  <a:lnTo>
                    <a:pt x="0" y="183149"/>
                  </a:lnTo>
                </a:path>
              </a:pathLst>
            </a:custGeom>
            <a:ln w="9524">
              <a:solidFill>
                <a:srgbClr val="1C28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5516" y="12757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24" y="43224"/>
                  </a:moveTo>
                  <a:lnTo>
                    <a:pt x="0" y="0"/>
                  </a:lnTo>
                  <a:lnTo>
                    <a:pt x="31474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1C28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5516" y="12757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24" y="43224"/>
                  </a:lnTo>
                  <a:lnTo>
                    <a:pt x="3147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C28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76967" y="1332852"/>
            <a:ext cx="1588770" cy="457200"/>
          </a:xfrm>
          <a:prstGeom prst="rect">
            <a:avLst/>
          </a:prstGeom>
          <a:solidFill>
            <a:srgbClr val="212D74"/>
          </a:solidFill>
          <a:ln w="25399">
            <a:solidFill>
              <a:srgbClr val="171F54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45110" marR="239395" indent="53975">
              <a:lnSpc>
                <a:spcPct val="100000"/>
              </a:lnSpc>
              <a:spcBef>
                <a:spcPts val="56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SOIL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MOISTURE 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SENSOR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03767" y="1785288"/>
            <a:ext cx="1335405" cy="730885"/>
            <a:chOff x="3803767" y="1785288"/>
            <a:chExt cx="1335405" cy="730885"/>
          </a:xfrm>
        </p:grpSpPr>
        <p:sp>
          <p:nvSpPr>
            <p:cNvPr id="22" name="object 22"/>
            <p:cNvSpPr/>
            <p:nvPr/>
          </p:nvSpPr>
          <p:spPr>
            <a:xfrm>
              <a:off x="4471241" y="1790051"/>
              <a:ext cx="0" cy="198755"/>
            </a:xfrm>
            <a:custGeom>
              <a:avLst/>
              <a:gdLst/>
              <a:ahLst/>
              <a:cxnLst/>
              <a:rect l="l" t="t" r="r" b="b"/>
              <a:pathLst>
                <a:path h="198755">
                  <a:moveTo>
                    <a:pt x="0" y="0"/>
                  </a:moveTo>
                  <a:lnTo>
                    <a:pt x="0" y="198449"/>
                  </a:lnTo>
                </a:path>
              </a:pathLst>
            </a:custGeom>
            <a:ln w="9524">
              <a:solidFill>
                <a:srgbClr val="1C28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5516" y="198850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74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1C28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5516" y="198850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7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C28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6467" y="2045770"/>
              <a:ext cx="1310005" cy="457200"/>
            </a:xfrm>
            <a:custGeom>
              <a:avLst/>
              <a:gdLst/>
              <a:ahLst/>
              <a:cxnLst/>
              <a:rect l="l" t="t" r="r" b="b"/>
              <a:pathLst>
                <a:path w="1310004" h="457200">
                  <a:moveTo>
                    <a:pt x="654748" y="457199"/>
                  </a:moveTo>
                  <a:lnTo>
                    <a:pt x="0" y="228599"/>
                  </a:lnTo>
                  <a:lnTo>
                    <a:pt x="654748" y="0"/>
                  </a:lnTo>
                  <a:lnTo>
                    <a:pt x="1309497" y="228599"/>
                  </a:lnTo>
                  <a:lnTo>
                    <a:pt x="654748" y="457199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6467" y="2045770"/>
              <a:ext cx="1310005" cy="457200"/>
            </a:xfrm>
            <a:custGeom>
              <a:avLst/>
              <a:gdLst/>
              <a:ahLst/>
              <a:cxnLst/>
              <a:rect l="l" t="t" r="r" b="b"/>
              <a:pathLst>
                <a:path w="1310004" h="457200">
                  <a:moveTo>
                    <a:pt x="0" y="228599"/>
                  </a:moveTo>
                  <a:lnTo>
                    <a:pt x="654748" y="0"/>
                  </a:lnTo>
                  <a:lnTo>
                    <a:pt x="1309497" y="228599"/>
                  </a:lnTo>
                  <a:lnTo>
                    <a:pt x="654748" y="457199"/>
                  </a:lnTo>
                  <a:lnTo>
                    <a:pt x="0" y="228599"/>
                  </a:lnTo>
                  <a:close/>
                </a:path>
              </a:pathLst>
            </a:custGeom>
            <a:ln w="25399">
              <a:solidFill>
                <a:srgbClr val="171F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43211" y="2172266"/>
            <a:ext cx="4559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S&gt;X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26039" y="2274370"/>
            <a:ext cx="848994" cy="902969"/>
          </a:xfrm>
          <a:custGeom>
            <a:avLst/>
            <a:gdLst/>
            <a:ahLst/>
            <a:cxnLst/>
            <a:rect l="l" t="t" r="r" b="b"/>
            <a:pathLst>
              <a:path w="848995" h="902969">
                <a:moveTo>
                  <a:pt x="0" y="0"/>
                </a:moveTo>
                <a:lnTo>
                  <a:pt x="833098" y="0"/>
                </a:lnTo>
              </a:path>
              <a:path w="848995" h="902969">
                <a:moveTo>
                  <a:pt x="848548" y="0"/>
                </a:moveTo>
                <a:lnTo>
                  <a:pt x="848548" y="474899"/>
                </a:lnTo>
              </a:path>
              <a:path w="848995" h="902969">
                <a:moveTo>
                  <a:pt x="848548" y="474999"/>
                </a:moveTo>
                <a:lnTo>
                  <a:pt x="848548" y="902798"/>
                </a:lnTo>
              </a:path>
            </a:pathLst>
          </a:custGeom>
          <a:ln w="9524">
            <a:solidFill>
              <a:srgbClr val="1C28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536769" y="2269607"/>
          <a:ext cx="1267460" cy="139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2773">
                <a:tc>
                  <a:txBody>
                    <a:bodyPr/>
                    <a:lstStyle/>
                    <a:p>
                      <a:pPr marL="122555">
                        <a:lnSpc>
                          <a:spcPts val="101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22555" marR="188595" algn="just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  U  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6348E"/>
                      </a:solidFill>
                      <a:prstDash val="solid"/>
                    </a:lnR>
                    <a:lnB w="28575">
                      <a:solidFill>
                        <a:srgbClr val="171F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6348E"/>
                      </a:solidFill>
                      <a:prstDash val="solid"/>
                    </a:lnL>
                    <a:lnT w="9525">
                      <a:solidFill>
                        <a:srgbClr val="1C287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MOTOR</a:t>
                      </a: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28575">
                      <a:solidFill>
                        <a:srgbClr val="171F54"/>
                      </a:solidFill>
                      <a:prstDash val="solid"/>
                    </a:lnL>
                    <a:lnR w="28575">
                      <a:solidFill>
                        <a:srgbClr val="171F54"/>
                      </a:solidFill>
                      <a:prstDash val="solid"/>
                    </a:lnR>
                    <a:lnT w="28575">
                      <a:solidFill>
                        <a:srgbClr val="171F54"/>
                      </a:solidFill>
                      <a:prstDash val="solid"/>
                    </a:lnT>
                    <a:lnB w="28575">
                      <a:solidFill>
                        <a:srgbClr val="171F54"/>
                      </a:solidFill>
                      <a:prstDash val="solid"/>
                    </a:lnB>
                    <a:solidFill>
                      <a:srgbClr val="212D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71F54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6078291" y="2200162"/>
            <a:ext cx="95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78291" y="2337322"/>
            <a:ext cx="10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A  L  S  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25863" y="3177143"/>
            <a:ext cx="945515" cy="550545"/>
          </a:xfrm>
          <a:prstGeom prst="rect">
            <a:avLst/>
          </a:prstGeom>
          <a:solidFill>
            <a:srgbClr val="212D74"/>
          </a:solidFill>
          <a:ln w="25399">
            <a:solidFill>
              <a:srgbClr val="171F5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22369" y="3923867"/>
            <a:ext cx="885825" cy="367665"/>
            <a:chOff x="2722369" y="3923867"/>
            <a:chExt cx="885825" cy="367665"/>
          </a:xfrm>
        </p:grpSpPr>
        <p:sp>
          <p:nvSpPr>
            <p:cNvPr id="34" name="object 34"/>
            <p:cNvSpPr/>
            <p:nvPr/>
          </p:nvSpPr>
          <p:spPr>
            <a:xfrm>
              <a:off x="2735069" y="3936567"/>
              <a:ext cx="860425" cy="342265"/>
            </a:xfrm>
            <a:custGeom>
              <a:avLst/>
              <a:gdLst/>
              <a:ahLst/>
              <a:cxnLst/>
              <a:rect l="l" t="t" r="r" b="b"/>
              <a:pathLst>
                <a:path w="860425" h="342264">
                  <a:moveTo>
                    <a:pt x="430199" y="341999"/>
                  </a:moveTo>
                  <a:lnTo>
                    <a:pt x="366625" y="340144"/>
                  </a:lnTo>
                  <a:lnTo>
                    <a:pt x="305949" y="334758"/>
                  </a:lnTo>
                  <a:lnTo>
                    <a:pt x="248834" y="326103"/>
                  </a:lnTo>
                  <a:lnTo>
                    <a:pt x="195948" y="314446"/>
                  </a:lnTo>
                  <a:lnTo>
                    <a:pt x="147954" y="300050"/>
                  </a:lnTo>
                  <a:lnTo>
                    <a:pt x="105518" y="283181"/>
                  </a:lnTo>
                  <a:lnTo>
                    <a:pt x="69305" y="264103"/>
                  </a:lnTo>
                  <a:lnTo>
                    <a:pt x="18213" y="220380"/>
                  </a:lnTo>
                  <a:lnTo>
                    <a:pt x="0" y="170999"/>
                  </a:lnTo>
                  <a:lnTo>
                    <a:pt x="4664" y="145728"/>
                  </a:lnTo>
                  <a:lnTo>
                    <a:pt x="39982" y="98906"/>
                  </a:lnTo>
                  <a:lnTo>
                    <a:pt x="105518" y="58807"/>
                  </a:lnTo>
                  <a:lnTo>
                    <a:pt x="147954" y="41940"/>
                  </a:lnTo>
                  <a:lnTo>
                    <a:pt x="195948" y="27546"/>
                  </a:lnTo>
                  <a:lnTo>
                    <a:pt x="248834" y="15891"/>
                  </a:lnTo>
                  <a:lnTo>
                    <a:pt x="305949" y="7239"/>
                  </a:lnTo>
                  <a:lnTo>
                    <a:pt x="366625" y="1853"/>
                  </a:lnTo>
                  <a:lnTo>
                    <a:pt x="430199" y="0"/>
                  </a:lnTo>
                  <a:lnTo>
                    <a:pt x="493766" y="1853"/>
                  </a:lnTo>
                  <a:lnTo>
                    <a:pt x="554439" y="7239"/>
                  </a:lnTo>
                  <a:lnTo>
                    <a:pt x="611552" y="15891"/>
                  </a:lnTo>
                  <a:lnTo>
                    <a:pt x="664439" y="27546"/>
                  </a:lnTo>
                  <a:lnTo>
                    <a:pt x="712434" y="41940"/>
                  </a:lnTo>
                  <a:lnTo>
                    <a:pt x="754871" y="58807"/>
                  </a:lnTo>
                  <a:lnTo>
                    <a:pt x="791086" y="77884"/>
                  </a:lnTo>
                  <a:lnTo>
                    <a:pt x="842182" y="121609"/>
                  </a:lnTo>
                  <a:lnTo>
                    <a:pt x="860398" y="170999"/>
                  </a:lnTo>
                  <a:lnTo>
                    <a:pt x="855733" y="196265"/>
                  </a:lnTo>
                  <a:lnTo>
                    <a:pt x="820411" y="243082"/>
                  </a:lnTo>
                  <a:lnTo>
                    <a:pt x="754871" y="283181"/>
                  </a:lnTo>
                  <a:lnTo>
                    <a:pt x="712434" y="300050"/>
                  </a:lnTo>
                  <a:lnTo>
                    <a:pt x="664439" y="314446"/>
                  </a:lnTo>
                  <a:lnTo>
                    <a:pt x="611552" y="326103"/>
                  </a:lnTo>
                  <a:lnTo>
                    <a:pt x="554439" y="334758"/>
                  </a:lnTo>
                  <a:lnTo>
                    <a:pt x="493766" y="340144"/>
                  </a:lnTo>
                  <a:lnTo>
                    <a:pt x="430199" y="341999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35069" y="3936567"/>
              <a:ext cx="860425" cy="342265"/>
            </a:xfrm>
            <a:custGeom>
              <a:avLst/>
              <a:gdLst/>
              <a:ahLst/>
              <a:cxnLst/>
              <a:rect l="l" t="t" r="r" b="b"/>
              <a:pathLst>
                <a:path w="860425" h="342264">
                  <a:moveTo>
                    <a:pt x="0" y="170999"/>
                  </a:moveTo>
                  <a:lnTo>
                    <a:pt x="4664" y="145728"/>
                  </a:lnTo>
                  <a:lnTo>
                    <a:pt x="18213" y="121609"/>
                  </a:lnTo>
                  <a:lnTo>
                    <a:pt x="69305" y="77884"/>
                  </a:lnTo>
                  <a:lnTo>
                    <a:pt x="105518" y="58807"/>
                  </a:lnTo>
                  <a:lnTo>
                    <a:pt x="147954" y="41940"/>
                  </a:lnTo>
                  <a:lnTo>
                    <a:pt x="195948" y="27546"/>
                  </a:lnTo>
                  <a:lnTo>
                    <a:pt x="248834" y="15891"/>
                  </a:lnTo>
                  <a:lnTo>
                    <a:pt x="305949" y="7239"/>
                  </a:lnTo>
                  <a:lnTo>
                    <a:pt x="366625" y="1853"/>
                  </a:lnTo>
                  <a:lnTo>
                    <a:pt x="430199" y="0"/>
                  </a:lnTo>
                  <a:lnTo>
                    <a:pt x="493766" y="1853"/>
                  </a:lnTo>
                  <a:lnTo>
                    <a:pt x="554439" y="7239"/>
                  </a:lnTo>
                  <a:lnTo>
                    <a:pt x="611552" y="15891"/>
                  </a:lnTo>
                  <a:lnTo>
                    <a:pt x="664439" y="27546"/>
                  </a:lnTo>
                  <a:lnTo>
                    <a:pt x="712434" y="41940"/>
                  </a:lnTo>
                  <a:lnTo>
                    <a:pt x="754871" y="58807"/>
                  </a:lnTo>
                  <a:lnTo>
                    <a:pt x="791086" y="77884"/>
                  </a:lnTo>
                  <a:lnTo>
                    <a:pt x="842182" y="121609"/>
                  </a:lnTo>
                  <a:lnTo>
                    <a:pt x="860398" y="170999"/>
                  </a:lnTo>
                  <a:lnTo>
                    <a:pt x="842182" y="220380"/>
                  </a:lnTo>
                  <a:lnTo>
                    <a:pt x="791086" y="264103"/>
                  </a:lnTo>
                  <a:lnTo>
                    <a:pt x="754871" y="283181"/>
                  </a:lnTo>
                  <a:lnTo>
                    <a:pt x="712434" y="300050"/>
                  </a:lnTo>
                  <a:lnTo>
                    <a:pt x="664439" y="314446"/>
                  </a:lnTo>
                  <a:lnTo>
                    <a:pt x="611552" y="326103"/>
                  </a:lnTo>
                  <a:lnTo>
                    <a:pt x="554439" y="334758"/>
                  </a:lnTo>
                  <a:lnTo>
                    <a:pt x="493766" y="340144"/>
                  </a:lnTo>
                  <a:lnTo>
                    <a:pt x="430199" y="341999"/>
                  </a:lnTo>
                  <a:lnTo>
                    <a:pt x="366625" y="340144"/>
                  </a:lnTo>
                  <a:lnTo>
                    <a:pt x="305949" y="334758"/>
                  </a:lnTo>
                  <a:lnTo>
                    <a:pt x="248834" y="326103"/>
                  </a:lnTo>
                  <a:lnTo>
                    <a:pt x="195948" y="314446"/>
                  </a:lnTo>
                  <a:lnTo>
                    <a:pt x="147954" y="300050"/>
                  </a:lnTo>
                  <a:lnTo>
                    <a:pt x="105518" y="283181"/>
                  </a:lnTo>
                  <a:lnTo>
                    <a:pt x="69305" y="264103"/>
                  </a:lnTo>
                  <a:lnTo>
                    <a:pt x="18213" y="220380"/>
                  </a:lnTo>
                  <a:lnTo>
                    <a:pt x="4664" y="196265"/>
                  </a:lnTo>
                  <a:lnTo>
                    <a:pt x="0" y="170999"/>
                  </a:lnTo>
                  <a:close/>
                </a:path>
              </a:pathLst>
            </a:custGeom>
            <a:ln w="25399">
              <a:solidFill>
                <a:srgbClr val="171F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946463" y="3997321"/>
            <a:ext cx="437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613163" y="3923867"/>
            <a:ext cx="824230" cy="467359"/>
            <a:chOff x="5613163" y="3923867"/>
            <a:chExt cx="824230" cy="467359"/>
          </a:xfrm>
        </p:grpSpPr>
        <p:sp>
          <p:nvSpPr>
            <p:cNvPr id="38" name="object 38"/>
            <p:cNvSpPr/>
            <p:nvPr/>
          </p:nvSpPr>
          <p:spPr>
            <a:xfrm>
              <a:off x="5625863" y="3936567"/>
              <a:ext cx="798830" cy="441959"/>
            </a:xfrm>
            <a:custGeom>
              <a:avLst/>
              <a:gdLst/>
              <a:ahLst/>
              <a:cxnLst/>
              <a:rect l="l" t="t" r="r" b="b"/>
              <a:pathLst>
                <a:path w="798829" h="441960">
                  <a:moveTo>
                    <a:pt x="399149" y="441599"/>
                  </a:moveTo>
                  <a:lnTo>
                    <a:pt x="340170" y="439205"/>
                  </a:lnTo>
                  <a:lnTo>
                    <a:pt x="283876" y="432251"/>
                  </a:lnTo>
                  <a:lnTo>
                    <a:pt x="230886" y="421078"/>
                  </a:lnTo>
                  <a:lnTo>
                    <a:pt x="181816" y="406028"/>
                  </a:lnTo>
                  <a:lnTo>
                    <a:pt x="137285" y="387442"/>
                  </a:lnTo>
                  <a:lnTo>
                    <a:pt x="97911" y="365662"/>
                  </a:lnTo>
                  <a:lnTo>
                    <a:pt x="64310" y="341029"/>
                  </a:lnTo>
                  <a:lnTo>
                    <a:pt x="37101" y="313885"/>
                  </a:lnTo>
                  <a:lnTo>
                    <a:pt x="4328" y="253428"/>
                  </a:lnTo>
                  <a:lnTo>
                    <a:pt x="0" y="220799"/>
                  </a:lnTo>
                  <a:lnTo>
                    <a:pt x="4328" y="188170"/>
                  </a:lnTo>
                  <a:lnTo>
                    <a:pt x="37101" y="127713"/>
                  </a:lnTo>
                  <a:lnTo>
                    <a:pt x="64310" y="100569"/>
                  </a:lnTo>
                  <a:lnTo>
                    <a:pt x="97911" y="75936"/>
                  </a:lnTo>
                  <a:lnTo>
                    <a:pt x="137285" y="54156"/>
                  </a:lnTo>
                  <a:lnTo>
                    <a:pt x="181816" y="35570"/>
                  </a:lnTo>
                  <a:lnTo>
                    <a:pt x="230886" y="20520"/>
                  </a:lnTo>
                  <a:lnTo>
                    <a:pt x="283876" y="9347"/>
                  </a:lnTo>
                  <a:lnTo>
                    <a:pt x="340170" y="2393"/>
                  </a:lnTo>
                  <a:lnTo>
                    <a:pt x="399149" y="0"/>
                  </a:lnTo>
                  <a:lnTo>
                    <a:pt x="458133" y="2393"/>
                  </a:lnTo>
                  <a:lnTo>
                    <a:pt x="514430" y="9347"/>
                  </a:lnTo>
                  <a:lnTo>
                    <a:pt x="567422" y="20520"/>
                  </a:lnTo>
                  <a:lnTo>
                    <a:pt x="616492" y="35570"/>
                  </a:lnTo>
                  <a:lnTo>
                    <a:pt x="661022" y="54156"/>
                  </a:lnTo>
                  <a:lnTo>
                    <a:pt x="700395" y="75936"/>
                  </a:lnTo>
                  <a:lnTo>
                    <a:pt x="733994" y="100569"/>
                  </a:lnTo>
                  <a:lnTo>
                    <a:pt x="761201" y="127713"/>
                  </a:lnTo>
                  <a:lnTo>
                    <a:pt x="793970" y="188170"/>
                  </a:lnTo>
                  <a:lnTo>
                    <a:pt x="798298" y="220799"/>
                  </a:lnTo>
                  <a:lnTo>
                    <a:pt x="793970" y="253428"/>
                  </a:lnTo>
                  <a:lnTo>
                    <a:pt x="761201" y="313885"/>
                  </a:lnTo>
                  <a:lnTo>
                    <a:pt x="733994" y="341029"/>
                  </a:lnTo>
                  <a:lnTo>
                    <a:pt x="700395" y="365662"/>
                  </a:lnTo>
                  <a:lnTo>
                    <a:pt x="661022" y="387442"/>
                  </a:lnTo>
                  <a:lnTo>
                    <a:pt x="616492" y="406028"/>
                  </a:lnTo>
                  <a:lnTo>
                    <a:pt x="567422" y="421078"/>
                  </a:lnTo>
                  <a:lnTo>
                    <a:pt x="514430" y="432251"/>
                  </a:lnTo>
                  <a:lnTo>
                    <a:pt x="458133" y="439205"/>
                  </a:lnTo>
                  <a:lnTo>
                    <a:pt x="399149" y="441599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25863" y="3936567"/>
              <a:ext cx="798830" cy="441959"/>
            </a:xfrm>
            <a:custGeom>
              <a:avLst/>
              <a:gdLst/>
              <a:ahLst/>
              <a:cxnLst/>
              <a:rect l="l" t="t" r="r" b="b"/>
              <a:pathLst>
                <a:path w="798829" h="441960">
                  <a:moveTo>
                    <a:pt x="0" y="220799"/>
                  </a:moveTo>
                  <a:lnTo>
                    <a:pt x="4328" y="188170"/>
                  </a:lnTo>
                  <a:lnTo>
                    <a:pt x="16901" y="157027"/>
                  </a:lnTo>
                  <a:lnTo>
                    <a:pt x="64310" y="100569"/>
                  </a:lnTo>
                  <a:lnTo>
                    <a:pt x="97911" y="75936"/>
                  </a:lnTo>
                  <a:lnTo>
                    <a:pt x="137285" y="54156"/>
                  </a:lnTo>
                  <a:lnTo>
                    <a:pt x="181816" y="35570"/>
                  </a:lnTo>
                  <a:lnTo>
                    <a:pt x="230886" y="20520"/>
                  </a:lnTo>
                  <a:lnTo>
                    <a:pt x="283876" y="9347"/>
                  </a:lnTo>
                  <a:lnTo>
                    <a:pt x="340170" y="2393"/>
                  </a:lnTo>
                  <a:lnTo>
                    <a:pt x="399149" y="0"/>
                  </a:lnTo>
                  <a:lnTo>
                    <a:pt x="458133" y="2393"/>
                  </a:lnTo>
                  <a:lnTo>
                    <a:pt x="514430" y="9347"/>
                  </a:lnTo>
                  <a:lnTo>
                    <a:pt x="567422" y="20520"/>
                  </a:lnTo>
                  <a:lnTo>
                    <a:pt x="616492" y="35570"/>
                  </a:lnTo>
                  <a:lnTo>
                    <a:pt x="661022" y="54156"/>
                  </a:lnTo>
                  <a:lnTo>
                    <a:pt x="700395" y="75936"/>
                  </a:lnTo>
                  <a:lnTo>
                    <a:pt x="733994" y="100569"/>
                  </a:lnTo>
                  <a:lnTo>
                    <a:pt x="761201" y="127713"/>
                  </a:lnTo>
                  <a:lnTo>
                    <a:pt x="793970" y="188170"/>
                  </a:lnTo>
                  <a:lnTo>
                    <a:pt x="798298" y="220799"/>
                  </a:lnTo>
                  <a:lnTo>
                    <a:pt x="781399" y="284571"/>
                  </a:lnTo>
                  <a:lnTo>
                    <a:pt x="733994" y="341029"/>
                  </a:lnTo>
                  <a:lnTo>
                    <a:pt x="700395" y="365662"/>
                  </a:lnTo>
                  <a:lnTo>
                    <a:pt x="661022" y="387442"/>
                  </a:lnTo>
                  <a:lnTo>
                    <a:pt x="616492" y="406028"/>
                  </a:lnTo>
                  <a:lnTo>
                    <a:pt x="567422" y="421078"/>
                  </a:lnTo>
                  <a:lnTo>
                    <a:pt x="514430" y="432251"/>
                  </a:lnTo>
                  <a:lnTo>
                    <a:pt x="458133" y="439205"/>
                  </a:lnTo>
                  <a:lnTo>
                    <a:pt x="399149" y="441599"/>
                  </a:lnTo>
                  <a:lnTo>
                    <a:pt x="340170" y="439205"/>
                  </a:lnTo>
                  <a:lnTo>
                    <a:pt x="283876" y="432251"/>
                  </a:lnTo>
                  <a:lnTo>
                    <a:pt x="230886" y="421078"/>
                  </a:lnTo>
                  <a:lnTo>
                    <a:pt x="181816" y="406028"/>
                  </a:lnTo>
                  <a:lnTo>
                    <a:pt x="137285" y="387442"/>
                  </a:lnTo>
                  <a:lnTo>
                    <a:pt x="97911" y="365662"/>
                  </a:lnTo>
                  <a:lnTo>
                    <a:pt x="64310" y="341029"/>
                  </a:lnTo>
                  <a:lnTo>
                    <a:pt x="37101" y="313885"/>
                  </a:lnTo>
                  <a:lnTo>
                    <a:pt x="4328" y="253428"/>
                  </a:lnTo>
                  <a:lnTo>
                    <a:pt x="0" y="220799"/>
                  </a:lnTo>
                  <a:close/>
                </a:path>
              </a:pathLst>
            </a:custGeom>
            <a:ln w="25399">
              <a:solidFill>
                <a:srgbClr val="171F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840650" y="4063384"/>
            <a:ext cx="3689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50456" y="3695455"/>
            <a:ext cx="46355" cy="259079"/>
            <a:chOff x="2950456" y="3695455"/>
            <a:chExt cx="46355" cy="259079"/>
          </a:xfrm>
        </p:grpSpPr>
        <p:sp>
          <p:nvSpPr>
            <p:cNvPr id="42" name="object 42"/>
            <p:cNvSpPr/>
            <p:nvPr/>
          </p:nvSpPr>
          <p:spPr>
            <a:xfrm>
              <a:off x="2955219" y="3700217"/>
              <a:ext cx="21590" cy="207010"/>
            </a:xfrm>
            <a:custGeom>
              <a:avLst/>
              <a:gdLst/>
              <a:ahLst/>
              <a:cxnLst/>
              <a:rect l="l" t="t" r="r" b="b"/>
              <a:pathLst>
                <a:path w="21589" h="207010">
                  <a:moveTo>
                    <a:pt x="10587" y="-4762"/>
                  </a:moveTo>
                  <a:lnTo>
                    <a:pt x="10587" y="211312"/>
                  </a:lnTo>
                </a:path>
              </a:pathLst>
            </a:custGeom>
            <a:ln w="30699">
              <a:solidFill>
                <a:srgbClr val="1C28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0744" y="3905142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20049" y="44624"/>
                  </a:moveTo>
                  <a:lnTo>
                    <a:pt x="0" y="3224"/>
                  </a:lnTo>
                  <a:lnTo>
                    <a:pt x="31299" y="0"/>
                  </a:lnTo>
                  <a:lnTo>
                    <a:pt x="20049" y="44624"/>
                  </a:lnTo>
                  <a:close/>
                </a:path>
              </a:pathLst>
            </a:custGeom>
            <a:solidFill>
              <a:srgbClr val="1C28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60744" y="3905142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0" y="3224"/>
                  </a:moveTo>
                  <a:lnTo>
                    <a:pt x="20049" y="44624"/>
                  </a:lnTo>
                  <a:lnTo>
                    <a:pt x="31299" y="0"/>
                  </a:lnTo>
                  <a:lnTo>
                    <a:pt x="0" y="3224"/>
                  </a:lnTo>
                  <a:close/>
                </a:path>
              </a:pathLst>
            </a:custGeom>
            <a:ln w="9524">
              <a:solidFill>
                <a:srgbClr val="1C28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938600" y="3727317"/>
            <a:ext cx="41275" cy="200025"/>
            <a:chOff x="5938600" y="3727317"/>
            <a:chExt cx="41275" cy="200025"/>
          </a:xfrm>
        </p:grpSpPr>
        <p:sp>
          <p:nvSpPr>
            <p:cNvPr id="46" name="object 46"/>
            <p:cNvSpPr/>
            <p:nvPr/>
          </p:nvSpPr>
          <p:spPr>
            <a:xfrm>
              <a:off x="5959088" y="372731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1949"/>
                  </a:lnTo>
                </a:path>
              </a:pathLst>
            </a:custGeom>
            <a:ln w="9524">
              <a:solidFill>
                <a:srgbClr val="1C28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43363" y="38792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49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49"/>
                  </a:lnTo>
                  <a:close/>
                </a:path>
              </a:pathLst>
            </a:custGeom>
            <a:solidFill>
              <a:srgbClr val="1C28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43363" y="38792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49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C28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738703" y="4523203"/>
            <a:ext cx="160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Impact"/>
                <a:cs typeface="Impact"/>
              </a:rPr>
              <a:t>11</a:t>
            </a:r>
            <a:endParaRPr sz="1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374" y="321474"/>
            <a:ext cx="1964689" cy="1136015"/>
          </a:xfrm>
          <a:prstGeom prst="rect">
            <a:avLst/>
          </a:prstGeom>
          <a:ln w="9524">
            <a:solidFill>
              <a:srgbClr val="D13369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85090" marR="77470" algn="just">
              <a:lnSpc>
                <a:spcPct val="114599"/>
              </a:lnSpc>
              <a:spcBef>
                <a:spcPts val="415"/>
              </a:spcBef>
            </a:pP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The </a:t>
            </a:r>
            <a:r>
              <a:rPr sz="1200" b="1" dirty="0">
                <a:solidFill>
                  <a:srgbClr val="424242"/>
                </a:solidFill>
                <a:latin typeface="Roboto"/>
                <a:cs typeface="Roboto"/>
              </a:rPr>
              <a:t>smart </a:t>
            </a: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plant </a:t>
            </a: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irrigation  </a:t>
            </a: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system is user </a:t>
            </a: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friendly  </a:t>
            </a: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platform </a:t>
            </a: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to </a:t>
            </a: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learn </a:t>
            </a: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and  </a:t>
            </a: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enhance </a:t>
            </a: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your </a:t>
            </a: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skill </a:t>
            </a: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about  </a:t>
            </a:r>
            <a:r>
              <a:rPr sz="1200" b="1" dirty="0">
                <a:solidFill>
                  <a:srgbClr val="424242"/>
                </a:solidFill>
                <a:latin typeface="Roboto"/>
                <a:cs typeface="Roboto"/>
              </a:rPr>
              <a:t>smart </a:t>
            </a: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watering</a:t>
            </a:r>
            <a:r>
              <a:rPr sz="1200" b="1" spc="-3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system.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947" y="3490243"/>
            <a:ext cx="2242820" cy="1000760"/>
          </a:xfrm>
          <a:prstGeom prst="rect">
            <a:avLst/>
          </a:prstGeom>
          <a:ln w="9524">
            <a:solidFill>
              <a:srgbClr val="9C244D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5090" marR="81280" algn="just">
              <a:lnSpc>
                <a:spcPct val="115399"/>
              </a:lnSpc>
              <a:spcBef>
                <a:spcPts val="380"/>
              </a:spcBef>
            </a:pPr>
            <a:r>
              <a:rPr sz="1300" b="1" spc="-5" dirty="0">
                <a:solidFill>
                  <a:srgbClr val="424242"/>
                </a:solidFill>
                <a:latin typeface="Roboto"/>
                <a:cs typeface="Roboto"/>
              </a:rPr>
              <a:t>With the help of </a:t>
            </a:r>
            <a:r>
              <a:rPr sz="1300" b="1" spc="-10" dirty="0">
                <a:solidFill>
                  <a:srgbClr val="424242"/>
                </a:solidFill>
                <a:latin typeface="Roboto"/>
                <a:cs typeface="Roboto"/>
              </a:rPr>
              <a:t>the  </a:t>
            </a:r>
            <a:r>
              <a:rPr sz="1300" b="1" spc="-5" dirty="0">
                <a:solidFill>
                  <a:srgbClr val="424242"/>
                </a:solidFill>
                <a:latin typeface="Roboto"/>
                <a:cs typeface="Roboto"/>
              </a:rPr>
              <a:t>sensors, it can </a:t>
            </a:r>
            <a:r>
              <a:rPr sz="1300" b="1" spc="-10" dirty="0">
                <a:solidFill>
                  <a:srgbClr val="424242"/>
                </a:solidFill>
                <a:latin typeface="Roboto"/>
                <a:cs typeface="Roboto"/>
              </a:rPr>
              <a:t>accurately  </a:t>
            </a:r>
            <a:r>
              <a:rPr sz="1300" b="1" spc="-5" dirty="0">
                <a:solidFill>
                  <a:srgbClr val="424242"/>
                </a:solidFill>
                <a:latin typeface="Roboto"/>
                <a:cs typeface="Roboto"/>
              </a:rPr>
              <a:t>determine the soil </a:t>
            </a:r>
            <a:r>
              <a:rPr sz="1300" b="1" spc="-10" dirty="0">
                <a:solidFill>
                  <a:srgbClr val="424242"/>
                </a:solidFill>
                <a:latin typeface="Roboto"/>
                <a:cs typeface="Roboto"/>
              </a:rPr>
              <a:t>moisture  levels.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67205" y="1610211"/>
            <a:ext cx="5370830" cy="1928495"/>
            <a:chOff x="3467205" y="1610211"/>
            <a:chExt cx="5370830" cy="1928495"/>
          </a:xfrm>
        </p:grpSpPr>
        <p:sp>
          <p:nvSpPr>
            <p:cNvPr id="5" name="object 5"/>
            <p:cNvSpPr/>
            <p:nvPr/>
          </p:nvSpPr>
          <p:spPr>
            <a:xfrm>
              <a:off x="3471967" y="2198995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1678346" y="745498"/>
                  </a:moveTo>
                  <a:lnTo>
                    <a:pt x="0" y="745498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46" y="0"/>
                  </a:lnTo>
                  <a:lnTo>
                    <a:pt x="2051095" y="372749"/>
                  </a:lnTo>
                  <a:lnTo>
                    <a:pt x="1678346" y="745498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71967" y="2198995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0" y="0"/>
                  </a:moveTo>
                  <a:lnTo>
                    <a:pt x="1678346" y="0"/>
                  </a:lnTo>
                  <a:lnTo>
                    <a:pt x="2051095" y="372749"/>
                  </a:lnTo>
                  <a:lnTo>
                    <a:pt x="1678346" y="745498"/>
                  </a:lnTo>
                  <a:lnTo>
                    <a:pt x="0" y="745498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8991" y="1649169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698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9541" y="1610211"/>
              <a:ext cx="198899" cy="198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6889" y="2198995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46" y="745498"/>
                  </a:moveTo>
                  <a:lnTo>
                    <a:pt x="0" y="745498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46" y="0"/>
                  </a:lnTo>
                  <a:lnTo>
                    <a:pt x="2051095" y="372749"/>
                  </a:lnTo>
                  <a:lnTo>
                    <a:pt x="1678346" y="745498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6889" y="2198995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46" y="0"/>
                  </a:lnTo>
                  <a:lnTo>
                    <a:pt x="2051095" y="372749"/>
                  </a:lnTo>
                  <a:lnTo>
                    <a:pt x="1678346" y="745498"/>
                  </a:lnTo>
                  <a:lnTo>
                    <a:pt x="0" y="745498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03762" y="2944494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69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4312" y="3339268"/>
              <a:ext cx="198899" cy="198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1811" y="2198995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46" y="745498"/>
                  </a:moveTo>
                  <a:lnTo>
                    <a:pt x="0" y="745498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46" y="0"/>
                  </a:lnTo>
                  <a:lnTo>
                    <a:pt x="2051095" y="372749"/>
                  </a:lnTo>
                  <a:lnTo>
                    <a:pt x="1678346" y="745498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1811" y="2198995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46" y="0"/>
                  </a:lnTo>
                  <a:lnTo>
                    <a:pt x="2051095" y="372749"/>
                  </a:lnTo>
                  <a:lnTo>
                    <a:pt x="1678346" y="745498"/>
                  </a:lnTo>
                  <a:lnTo>
                    <a:pt x="0" y="745498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69259" y="1649169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698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69784" y="1610211"/>
              <a:ext cx="198899" cy="198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1697" y="2379695"/>
            <a:ext cx="10941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Advantages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8667" y="440299"/>
            <a:ext cx="2051685" cy="1071880"/>
          </a:xfrm>
          <a:prstGeom prst="rect">
            <a:avLst/>
          </a:prstGeom>
          <a:ln w="9524">
            <a:solidFill>
              <a:srgbClr val="9C244D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5090" marR="81915" algn="just">
              <a:lnSpc>
                <a:spcPct val="115399"/>
              </a:lnSpc>
              <a:spcBef>
                <a:spcPts val="380"/>
              </a:spcBef>
            </a:pPr>
            <a:r>
              <a:rPr sz="1300" b="1" u="none" spc="-5" dirty="0">
                <a:solidFill>
                  <a:srgbClr val="424242"/>
                </a:solidFill>
                <a:latin typeface="Roboto"/>
                <a:cs typeface="Roboto"/>
              </a:rPr>
              <a:t>It can </a:t>
            </a:r>
            <a:r>
              <a:rPr sz="1300" b="1" u="none" spc="-10" dirty="0">
                <a:solidFill>
                  <a:srgbClr val="424242"/>
                </a:solidFill>
                <a:latin typeface="Roboto"/>
                <a:cs typeface="Roboto"/>
              </a:rPr>
              <a:t>provide high  accuracy </a:t>
            </a:r>
            <a:r>
              <a:rPr sz="1300" b="1" u="none" spc="-5" dirty="0">
                <a:solidFill>
                  <a:srgbClr val="424242"/>
                </a:solidFill>
                <a:latin typeface="Roboto"/>
                <a:cs typeface="Roboto"/>
              </a:rPr>
              <a:t>water </a:t>
            </a:r>
            <a:r>
              <a:rPr sz="1300" b="1" u="none" spc="-10" dirty="0">
                <a:solidFill>
                  <a:srgbClr val="424242"/>
                </a:solidFill>
                <a:latin typeface="Roboto"/>
                <a:cs typeface="Roboto"/>
              </a:rPr>
              <a:t>supply  </a:t>
            </a:r>
            <a:r>
              <a:rPr sz="1300" b="1" u="none" spc="-5" dirty="0">
                <a:solidFill>
                  <a:srgbClr val="424242"/>
                </a:solidFill>
                <a:latin typeface="Roboto"/>
                <a:cs typeface="Roboto"/>
              </a:rPr>
              <a:t>and </a:t>
            </a:r>
            <a:r>
              <a:rPr sz="1300" b="1" u="none" spc="-10" dirty="0">
                <a:solidFill>
                  <a:srgbClr val="424242"/>
                </a:solidFill>
                <a:latin typeface="Roboto"/>
                <a:cs typeface="Roboto"/>
              </a:rPr>
              <a:t>avoid </a:t>
            </a:r>
            <a:r>
              <a:rPr sz="1300" b="1" u="none" spc="-5" dirty="0">
                <a:solidFill>
                  <a:srgbClr val="424242"/>
                </a:solidFill>
                <a:latin typeface="Roboto"/>
                <a:cs typeface="Roboto"/>
              </a:rPr>
              <a:t>water </a:t>
            </a:r>
            <a:r>
              <a:rPr sz="1300" b="1" u="none" spc="-15" dirty="0">
                <a:solidFill>
                  <a:srgbClr val="424242"/>
                </a:solidFill>
                <a:latin typeface="Roboto"/>
                <a:cs typeface="Roboto"/>
              </a:rPr>
              <a:t>from  </a:t>
            </a:r>
            <a:r>
              <a:rPr sz="1300" b="1" u="none" spc="-10" dirty="0">
                <a:solidFill>
                  <a:srgbClr val="424242"/>
                </a:solidFill>
                <a:latin typeface="Roboto"/>
                <a:cs typeface="Roboto"/>
              </a:rPr>
              <a:t>wastage.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85961" y="511698"/>
            <a:ext cx="2051685" cy="1000760"/>
          </a:xfrm>
          <a:custGeom>
            <a:avLst/>
            <a:gdLst/>
            <a:ahLst/>
            <a:cxnLst/>
            <a:rect l="l" t="t" r="r" b="b"/>
            <a:pathLst>
              <a:path w="2051684" h="1000760">
                <a:moveTo>
                  <a:pt x="0" y="0"/>
                </a:moveTo>
                <a:lnTo>
                  <a:pt x="2051095" y="0"/>
                </a:lnTo>
                <a:lnTo>
                  <a:pt x="2051095" y="1000197"/>
                </a:lnTo>
                <a:lnTo>
                  <a:pt x="0" y="10001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133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71689" y="551957"/>
            <a:ext cx="188658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14599"/>
              </a:lnSpc>
              <a:spcBef>
                <a:spcPts val="100"/>
              </a:spcBef>
            </a:pP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Due </a:t>
            </a: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to automatically  </a:t>
            </a: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handling, user </a:t>
            </a: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requires  </a:t>
            </a:r>
            <a:r>
              <a:rPr sz="1200" b="1" spc="-5" dirty="0">
                <a:solidFill>
                  <a:srgbClr val="424242"/>
                </a:solidFill>
                <a:latin typeface="Roboto"/>
                <a:cs typeface="Roboto"/>
              </a:rPr>
              <a:t>less</a:t>
            </a:r>
            <a:r>
              <a:rPr sz="1200" b="1" spc="-1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200" b="1" spc="-20" dirty="0">
                <a:solidFill>
                  <a:srgbClr val="424242"/>
                </a:solidFill>
                <a:latin typeface="Roboto"/>
                <a:cs typeface="Roboto"/>
              </a:rPr>
              <a:t>manpower.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27944" y="4735943"/>
            <a:ext cx="182245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5" dirty="0">
                <a:latin typeface="Impact"/>
                <a:cs typeface="Impact"/>
              </a:rPr>
              <a:t>12</a:t>
            </a:r>
            <a:endParaRPr sz="1400">
              <a:latin typeface="Impact"/>
              <a:cs typeface="Impac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8136" y="2380193"/>
            <a:ext cx="835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6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Smart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4231" y="2392744"/>
            <a:ext cx="8337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Irrigation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54349" y="2380190"/>
            <a:ext cx="699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05475" y="2379691"/>
            <a:ext cx="859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sz="16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IoT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2364" y="3562892"/>
            <a:ext cx="2242820" cy="1230630"/>
          </a:xfrm>
          <a:prstGeom prst="rect">
            <a:avLst/>
          </a:prstGeom>
          <a:ln w="9524">
            <a:solidFill>
              <a:srgbClr val="D13369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5725" marR="81915" algn="just">
              <a:lnSpc>
                <a:spcPct val="115399"/>
              </a:lnSpc>
              <a:spcBef>
                <a:spcPts val="380"/>
              </a:spcBef>
            </a:pPr>
            <a:r>
              <a:rPr sz="1300" b="1" spc="-5" dirty="0">
                <a:solidFill>
                  <a:srgbClr val="424242"/>
                </a:solidFill>
                <a:latin typeface="Roboto"/>
                <a:cs typeface="Roboto"/>
              </a:rPr>
              <a:t>This system </a:t>
            </a:r>
            <a:r>
              <a:rPr sz="1300" b="1" spc="-10" dirty="0">
                <a:solidFill>
                  <a:srgbClr val="424242"/>
                </a:solidFill>
                <a:latin typeface="Roboto"/>
                <a:cs typeface="Roboto"/>
              </a:rPr>
              <a:t>automatically  provides </a:t>
            </a:r>
            <a:r>
              <a:rPr sz="1300" b="1" spc="-5" dirty="0">
                <a:solidFill>
                  <a:srgbClr val="424242"/>
                </a:solidFill>
                <a:latin typeface="Roboto"/>
                <a:cs typeface="Roboto"/>
              </a:rPr>
              <a:t>water supply </a:t>
            </a:r>
            <a:r>
              <a:rPr sz="1300" b="1" spc="-10" dirty="0">
                <a:solidFill>
                  <a:srgbClr val="424242"/>
                </a:solidFill>
                <a:latin typeface="Roboto"/>
                <a:cs typeface="Roboto"/>
              </a:rPr>
              <a:t>to  </a:t>
            </a:r>
            <a:r>
              <a:rPr sz="1300" b="1" spc="-5" dirty="0">
                <a:solidFill>
                  <a:srgbClr val="424242"/>
                </a:solidFill>
                <a:latin typeface="Roboto"/>
                <a:cs typeface="Roboto"/>
              </a:rPr>
              <a:t>the ﬁeld. User can </a:t>
            </a:r>
            <a:r>
              <a:rPr sz="1300" b="1" spc="-10" dirty="0">
                <a:solidFill>
                  <a:srgbClr val="424242"/>
                </a:solidFill>
                <a:latin typeface="Roboto"/>
                <a:cs typeface="Roboto"/>
              </a:rPr>
              <a:t>manually  operate </a:t>
            </a:r>
            <a:r>
              <a:rPr sz="1300" b="1" spc="-5" dirty="0">
                <a:solidFill>
                  <a:srgbClr val="424242"/>
                </a:solidFill>
                <a:latin typeface="Roboto"/>
                <a:cs typeface="Roboto"/>
              </a:rPr>
              <a:t>(turn ON or </a:t>
            </a:r>
            <a:r>
              <a:rPr sz="1300" b="1" spc="-10" dirty="0">
                <a:solidFill>
                  <a:srgbClr val="424242"/>
                </a:solidFill>
                <a:latin typeface="Roboto"/>
                <a:cs typeface="Roboto"/>
              </a:rPr>
              <a:t>OFF)  valve.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39" y="648863"/>
            <a:ext cx="8056880" cy="4427855"/>
            <a:chOff x="359639" y="648863"/>
            <a:chExt cx="8056880" cy="4427855"/>
          </a:xfrm>
        </p:grpSpPr>
        <p:sp>
          <p:nvSpPr>
            <p:cNvPr id="3" name="object 3"/>
            <p:cNvSpPr/>
            <p:nvPr/>
          </p:nvSpPr>
          <p:spPr>
            <a:xfrm>
              <a:off x="364324" y="653626"/>
              <a:ext cx="8047355" cy="600710"/>
            </a:xfrm>
            <a:custGeom>
              <a:avLst/>
              <a:gdLst/>
              <a:ahLst/>
              <a:cxnLst/>
              <a:rect l="l" t="t" r="r" b="b"/>
              <a:pathLst>
                <a:path w="8047355" h="600710">
                  <a:moveTo>
                    <a:pt x="8047308" y="600171"/>
                  </a:moveTo>
                  <a:lnTo>
                    <a:pt x="0" y="600171"/>
                  </a:lnTo>
                  <a:lnTo>
                    <a:pt x="0" y="0"/>
                  </a:lnTo>
                  <a:lnTo>
                    <a:pt x="8047308" y="0"/>
                  </a:lnTo>
                  <a:lnTo>
                    <a:pt x="8047308" y="600171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4401" y="653626"/>
              <a:ext cx="8047355" cy="4418330"/>
            </a:xfrm>
            <a:custGeom>
              <a:avLst/>
              <a:gdLst/>
              <a:ahLst/>
              <a:cxnLst/>
              <a:rect l="l" t="t" r="r" b="b"/>
              <a:pathLst>
                <a:path w="8047355" h="4418330">
                  <a:moveTo>
                    <a:pt x="0" y="0"/>
                  </a:moveTo>
                  <a:lnTo>
                    <a:pt x="8047306" y="0"/>
                  </a:lnTo>
                  <a:lnTo>
                    <a:pt x="8047306" y="4418088"/>
                  </a:lnTo>
                  <a:lnTo>
                    <a:pt x="0" y="441808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748" y="800829"/>
            <a:ext cx="165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none" spc="-15" dirty="0">
                <a:latin typeface="Roboto"/>
                <a:cs typeface="Roboto"/>
              </a:rPr>
              <a:t>GLOBAL</a:t>
            </a:r>
            <a:r>
              <a:rPr sz="1800" b="1" u="none" spc="-60" dirty="0">
                <a:latin typeface="Roboto"/>
                <a:cs typeface="Roboto"/>
              </a:rPr>
              <a:t> </a:t>
            </a:r>
            <a:r>
              <a:rPr sz="1800" b="1" u="none" spc="-10" dirty="0">
                <a:latin typeface="Roboto"/>
                <a:cs typeface="Roboto"/>
              </a:rPr>
              <a:t>SCOPE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8748" y="1263244"/>
            <a:ext cx="7529195" cy="340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111111"/>
                </a:solidFill>
                <a:latin typeface="Roboto"/>
                <a:cs typeface="Roboto"/>
              </a:rPr>
              <a:t>Our </a:t>
            </a:r>
            <a:r>
              <a:rPr sz="1600" b="1" spc="-10" dirty="0">
                <a:solidFill>
                  <a:srgbClr val="111111"/>
                </a:solidFill>
                <a:latin typeface="Roboto"/>
                <a:cs typeface="Roboto"/>
              </a:rPr>
              <a:t>project </a:t>
            </a:r>
            <a:r>
              <a:rPr sz="1600" b="1" dirty="0">
                <a:solidFill>
                  <a:srgbClr val="111111"/>
                </a:solidFill>
                <a:latin typeface="Roboto"/>
                <a:cs typeface="Roboto"/>
              </a:rPr>
              <a:t>Smart </a:t>
            </a:r>
            <a:r>
              <a:rPr sz="1600" b="1" spc="-5" dirty="0">
                <a:solidFill>
                  <a:srgbClr val="111111"/>
                </a:solidFill>
                <a:latin typeface="Roboto"/>
                <a:cs typeface="Roboto"/>
              </a:rPr>
              <a:t>irrigation system is need </a:t>
            </a:r>
            <a:r>
              <a:rPr sz="1600" b="1" spc="-15" dirty="0">
                <a:solidFill>
                  <a:srgbClr val="111111"/>
                </a:solidFill>
                <a:latin typeface="Roboto"/>
                <a:cs typeface="Roboto"/>
              </a:rPr>
              <a:t>to </a:t>
            </a:r>
            <a:r>
              <a:rPr sz="1600" b="1" spc="-5" dirty="0">
                <a:solidFill>
                  <a:srgbClr val="111111"/>
                </a:solidFill>
                <a:latin typeface="Roboto"/>
                <a:cs typeface="Roboto"/>
              </a:rPr>
              <a:t>be adapted </a:t>
            </a:r>
            <a:r>
              <a:rPr sz="1600" b="1" spc="-20" dirty="0">
                <a:solidFill>
                  <a:srgbClr val="111111"/>
                </a:solidFill>
                <a:latin typeface="Roboto"/>
                <a:cs typeface="Roboto"/>
              </a:rPr>
              <a:t>globally.</a:t>
            </a:r>
            <a:endParaRPr sz="1600">
              <a:latin typeface="Roboto"/>
              <a:cs typeface="Roboto"/>
            </a:endParaRPr>
          </a:p>
          <a:p>
            <a:pPr marL="469265" marR="5715" indent="-344170" algn="just">
              <a:lnSpc>
                <a:spcPct val="116700"/>
              </a:lnSpc>
              <a:spcBef>
                <a:spcPts val="1605"/>
              </a:spcBef>
              <a:buFont typeface="Arial"/>
              <a:buChar char="●"/>
              <a:tabLst>
                <a:tab pos="469900" algn="l"/>
              </a:tabLst>
            </a:pPr>
            <a:r>
              <a:rPr sz="1500" spc="-35" dirty="0">
                <a:solidFill>
                  <a:srgbClr val="111111"/>
                </a:solidFill>
                <a:latin typeface="Roboto"/>
                <a:cs typeface="Roboto"/>
              </a:rPr>
              <a:t>Today,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discussions about climate change,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drought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and ﬂash ﬂooding as well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as 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how these phenomena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affect agriculture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and water rights dominate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public  discourse.</a:t>
            </a:r>
            <a:endParaRPr sz="1500">
              <a:latin typeface="Roboto"/>
              <a:cs typeface="Roboto"/>
            </a:endParaRPr>
          </a:p>
          <a:p>
            <a:pPr marL="469265" marR="13970" indent="-344170" algn="just">
              <a:lnSpc>
                <a:spcPct val="116700"/>
              </a:lnSpc>
              <a:buFont typeface="Arial"/>
              <a:buChar char="●"/>
              <a:tabLst>
                <a:tab pos="469900" algn="l"/>
              </a:tabLst>
            </a:pPr>
            <a:r>
              <a:rPr sz="1500" spc="-15" dirty="0">
                <a:solidFill>
                  <a:srgbClr val="111111"/>
                </a:solidFill>
                <a:latin typeface="Roboto"/>
                <a:cs typeface="Roboto"/>
              </a:rPr>
              <a:t>Simultaneously,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regulatory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agencies worldwide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are </a:t>
            </a:r>
            <a:r>
              <a:rPr sz="1500" dirty="0">
                <a:solidFill>
                  <a:srgbClr val="111111"/>
                </a:solidFill>
                <a:latin typeface="Roboto"/>
                <a:cs typeface="Roboto"/>
              </a:rPr>
              <a:t>starting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to require sustainable 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farming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practices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while economic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competition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is</a:t>
            </a:r>
            <a:r>
              <a:rPr sz="1500" spc="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omnipresent.</a:t>
            </a:r>
            <a:endParaRPr sz="1500">
              <a:latin typeface="Roboto"/>
              <a:cs typeface="Roboto"/>
            </a:endParaRPr>
          </a:p>
          <a:p>
            <a:pPr marL="469265" marR="7620" indent="-344170" algn="just">
              <a:lnSpc>
                <a:spcPct val="116700"/>
              </a:lnSpc>
              <a:buFont typeface="Arial"/>
              <a:buChar char="●"/>
              <a:tabLst>
                <a:tab pos="469900" algn="l"/>
              </a:tabLst>
            </a:pP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Intersectoral competition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is taking place on </a:t>
            </a:r>
            <a:r>
              <a:rPr sz="1500" dirty="0">
                <a:solidFill>
                  <a:srgbClr val="111111"/>
                </a:solidFill>
                <a:latin typeface="Roboto"/>
                <a:cs typeface="Roboto"/>
              </a:rPr>
              <a:t>a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global scale while water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resources  are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becoming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scarcer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in speciﬁc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regions, yet more variable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and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extreme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in others.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It 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is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therefore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important for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agricultural practice to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become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more</a:t>
            </a:r>
            <a:r>
              <a:rPr sz="1500" spc="7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resource-eﬃcient.</a:t>
            </a:r>
            <a:endParaRPr sz="1500">
              <a:latin typeface="Roboto"/>
              <a:cs typeface="Roboto"/>
            </a:endParaRPr>
          </a:p>
          <a:p>
            <a:pPr marL="469265" marR="5080" indent="-344170" algn="just">
              <a:lnSpc>
                <a:spcPct val="116700"/>
              </a:lnSpc>
              <a:buFont typeface="Arial"/>
              <a:buChar char="●"/>
              <a:tabLst>
                <a:tab pos="469900" algn="l"/>
              </a:tabLst>
            </a:pP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Physical, technical, digital and ﬁnancial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factors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accompany this enormous task </a:t>
            </a:r>
            <a:r>
              <a:rPr sz="1500" dirty="0">
                <a:solidFill>
                  <a:srgbClr val="111111"/>
                </a:solidFill>
                <a:latin typeface="Roboto"/>
                <a:cs typeface="Roboto"/>
              </a:rPr>
              <a:t>– 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one that will ultimately deﬁne the stability of the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water-energy-food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nexus for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both  </a:t>
            </a:r>
            <a:r>
              <a:rPr sz="1500" spc="-20" dirty="0">
                <a:solidFill>
                  <a:srgbClr val="111111"/>
                </a:solidFill>
                <a:latin typeface="Roboto"/>
                <a:cs typeface="Roboto"/>
              </a:rPr>
              <a:t>today’s </a:t>
            </a:r>
            <a:r>
              <a:rPr sz="1500" spc="-5" dirty="0">
                <a:solidFill>
                  <a:srgbClr val="111111"/>
                </a:solidFill>
                <a:latin typeface="Roboto"/>
                <a:cs typeface="Roboto"/>
              </a:rPr>
              <a:t>society and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future</a:t>
            </a:r>
            <a:r>
              <a:rPr sz="1500" spc="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11111"/>
                </a:solidFill>
                <a:latin typeface="Roboto"/>
                <a:cs typeface="Roboto"/>
              </a:rPr>
              <a:t>generations.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90" y="0"/>
            <a:ext cx="4572000" cy="5143500"/>
            <a:chOff x="457199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64" y="4495490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90740" y="182824"/>
              <a:ext cx="3896995" cy="4619625"/>
            </a:xfrm>
            <a:custGeom>
              <a:avLst/>
              <a:gdLst/>
              <a:ahLst/>
              <a:cxnLst/>
              <a:rect l="l" t="t" r="r" b="b"/>
              <a:pathLst>
                <a:path w="3896995" h="4619625">
                  <a:moveTo>
                    <a:pt x="0" y="0"/>
                  </a:moveTo>
                  <a:lnTo>
                    <a:pt x="3896992" y="0"/>
                  </a:lnTo>
                  <a:lnTo>
                    <a:pt x="3896992" y="4619390"/>
                  </a:lnTo>
                  <a:lnTo>
                    <a:pt x="0" y="461939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4049" y="1832371"/>
            <a:ext cx="4045585" cy="1119505"/>
          </a:xfrm>
          <a:prstGeom prst="rect">
            <a:avLst/>
          </a:prstGeom>
          <a:ln w="9524">
            <a:solidFill>
              <a:srgbClr val="2A389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85090" marR="186055">
              <a:lnSpc>
                <a:spcPct val="100400"/>
              </a:lnSpc>
              <a:spcBef>
                <a:spcPts val="35"/>
              </a:spcBef>
            </a:pPr>
            <a:r>
              <a:rPr sz="3300" spc="-5" dirty="0">
                <a:solidFill>
                  <a:srgbClr val="2A3890"/>
                </a:solidFill>
                <a:latin typeface="Impact"/>
                <a:cs typeface="Impact"/>
              </a:rPr>
              <a:t>How the project is </a:t>
            </a:r>
            <a:r>
              <a:rPr sz="3300" dirty="0">
                <a:solidFill>
                  <a:srgbClr val="2A3890"/>
                </a:solidFill>
                <a:latin typeface="Impact"/>
                <a:cs typeface="Impact"/>
              </a:rPr>
              <a:t>a  </a:t>
            </a:r>
            <a:r>
              <a:rPr sz="3300" spc="-5" dirty="0">
                <a:solidFill>
                  <a:srgbClr val="2A3890"/>
                </a:solidFill>
                <a:latin typeface="Impact"/>
                <a:cs typeface="Impact"/>
              </a:rPr>
              <a:t>Global scope</a:t>
            </a:r>
            <a:r>
              <a:rPr sz="3300" spc="-95" dirty="0">
                <a:solidFill>
                  <a:srgbClr val="2A3890"/>
                </a:solidFill>
                <a:latin typeface="Impact"/>
                <a:cs typeface="Impact"/>
              </a:rPr>
              <a:t> </a:t>
            </a:r>
            <a:r>
              <a:rPr sz="3300" spc="-5" dirty="0">
                <a:solidFill>
                  <a:srgbClr val="2A3890"/>
                </a:solidFill>
                <a:latin typeface="Impact"/>
                <a:cs typeface="Impact"/>
              </a:rPr>
              <a:t>project?</a:t>
            </a:r>
            <a:endParaRPr sz="3300">
              <a:latin typeface="Impact"/>
              <a:cs typeface="Impac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77305" y="914863"/>
            <a:ext cx="363283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16700"/>
              </a:lnSpc>
              <a:spcBef>
                <a:spcPts val="1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There is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need for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irrigation 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all over the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world.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300"/>
              </a:spcBef>
              <a:buChar char="●"/>
              <a:tabLst>
                <a:tab pos="356235" algn="l"/>
                <a:tab pos="356870" algn="l"/>
                <a:tab pos="753745" algn="l"/>
                <a:tab pos="1612900" algn="l"/>
                <a:tab pos="2339340" algn="l"/>
                <a:tab pos="292862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As	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different	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places	have	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293" y="1714962"/>
            <a:ext cx="3658870" cy="247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715" algn="just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climate, soil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and the amount of water  it is important that the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irrigation 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made considering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all these  things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that it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be used world  wide.</a:t>
            </a:r>
            <a:endParaRPr sz="1500">
              <a:latin typeface="Arial"/>
              <a:cs typeface="Arial"/>
            </a:endParaRPr>
          </a:p>
          <a:p>
            <a:pPr marL="379095" marR="5080" indent="-367030" algn="just">
              <a:lnSpc>
                <a:spcPct val="118300"/>
              </a:lnSpc>
              <a:spcBef>
                <a:spcPts val="254"/>
              </a:spcBef>
              <a:buSzPct val="120000"/>
              <a:buChar char="●"/>
              <a:tabLst>
                <a:tab pos="37973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Modern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advancements in irrigation  allow farmers and agricultural workers  to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supply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water to their land directly  and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efficiently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water their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crops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2248" y="675148"/>
            <a:ext cx="7983855" cy="3793490"/>
          </a:xfrm>
          <a:custGeom>
            <a:avLst/>
            <a:gdLst/>
            <a:ahLst/>
            <a:cxnLst/>
            <a:rect l="l" t="t" r="r" b="b"/>
            <a:pathLst>
              <a:path w="7983855" h="3793490">
                <a:moveTo>
                  <a:pt x="0" y="0"/>
                </a:moveTo>
                <a:lnTo>
                  <a:pt x="7983583" y="0"/>
                </a:lnTo>
                <a:lnTo>
                  <a:pt x="7983583" y="3793192"/>
                </a:lnTo>
                <a:lnTo>
                  <a:pt x="0" y="379319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528" y="703342"/>
            <a:ext cx="7736840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7620" indent="-359410" algn="just">
              <a:lnSpc>
                <a:spcPct val="113999"/>
              </a:lnSpc>
              <a:spcBef>
                <a:spcPts val="100"/>
              </a:spcBef>
              <a:buChar char="●"/>
              <a:tabLst>
                <a:tab pos="372110" algn="l"/>
              </a:tabLst>
            </a:pP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Water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management remotely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is also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challenging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task, especially the 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becomes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difficult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during the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shortage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water,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may 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otherwise damage the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crop.</a:t>
            </a:r>
            <a:endParaRPr sz="1700">
              <a:latin typeface="Arial"/>
              <a:cs typeface="Arial"/>
            </a:endParaRPr>
          </a:p>
          <a:p>
            <a:pPr marL="371475" marR="5080" indent="-359410" algn="just">
              <a:lnSpc>
                <a:spcPct val="113999"/>
              </a:lnSpc>
              <a:buChar char="●"/>
              <a:tabLst>
                <a:tab pos="37211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By using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moisture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water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supply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for irrigation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managed 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easily by analyzing the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condition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soil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climate.</a:t>
            </a:r>
            <a:endParaRPr sz="1700">
              <a:latin typeface="Arial"/>
              <a:cs typeface="Arial"/>
            </a:endParaRPr>
          </a:p>
          <a:p>
            <a:pPr marL="371475" marR="7620" indent="-359410" algn="just">
              <a:lnSpc>
                <a:spcPct val="113999"/>
              </a:lnSpc>
              <a:buChar char="●"/>
              <a:tabLst>
                <a:tab pos="37211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Soil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moisture sensors smartly measure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soil moisture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and based on that  data, field is irrigated automatically with less human interventions. The  farmer is also given the power to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control,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when the water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stopped 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through his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phone.</a:t>
            </a:r>
            <a:endParaRPr sz="1700">
              <a:latin typeface="Arial"/>
              <a:cs typeface="Arial"/>
            </a:endParaRPr>
          </a:p>
          <a:p>
            <a:pPr marL="371475" marR="14604" indent="-359410" algn="just">
              <a:lnSpc>
                <a:spcPct val="113999"/>
              </a:lnSpc>
              <a:buFont typeface="Arial"/>
              <a:buChar char="●"/>
              <a:tabLst>
                <a:tab pos="372110" algn="l"/>
              </a:tabLst>
            </a:pP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There are 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lot of countries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suffering from extremely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high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baseline water  stress </a:t>
            </a:r>
            <a:r>
              <a:rPr sz="1700" spc="-10" dirty="0">
                <a:solidFill>
                  <a:srgbClr val="F4F4F4"/>
                </a:solidFill>
                <a:latin typeface="Roboto"/>
                <a:cs typeface="Roboto"/>
              </a:rPr>
              <a:t>therefore </a:t>
            </a:r>
            <a:r>
              <a:rPr sz="1700" spc="-5" dirty="0">
                <a:solidFill>
                  <a:srgbClr val="F4F4F4"/>
                </a:solidFill>
                <a:latin typeface="Roboto"/>
                <a:cs typeface="Roboto"/>
              </a:rPr>
              <a:t>is </a:t>
            </a:r>
            <a:r>
              <a:rPr sz="1700" dirty="0">
                <a:solidFill>
                  <a:srgbClr val="F4F4F4"/>
                </a:solidFill>
                <a:latin typeface="Roboto"/>
                <a:cs typeface="Roboto"/>
              </a:rPr>
              <a:t>a </a:t>
            </a:r>
            <a:r>
              <a:rPr sz="1700" spc="-5" dirty="0">
                <a:solidFill>
                  <a:srgbClr val="F4F4F4"/>
                </a:solidFill>
                <a:latin typeface="Roboto"/>
                <a:cs typeface="Roboto"/>
              </a:rPr>
              <a:t>need for the global adaptation of </a:t>
            </a:r>
            <a:r>
              <a:rPr sz="1700" dirty="0">
                <a:solidFill>
                  <a:srgbClr val="F4F4F4"/>
                </a:solidFill>
                <a:latin typeface="Roboto"/>
                <a:cs typeface="Roboto"/>
              </a:rPr>
              <a:t>smart </a:t>
            </a:r>
            <a:r>
              <a:rPr sz="1700" spc="-10" dirty="0">
                <a:solidFill>
                  <a:srgbClr val="F4F4F4"/>
                </a:solidFill>
                <a:latin typeface="Roboto"/>
                <a:cs typeface="Roboto"/>
              </a:rPr>
              <a:t>irrigation  practices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064D9-B34F-E9DE-B959-8C0CE568BEEE}"/>
              </a:ext>
            </a:extLst>
          </p:cNvPr>
          <p:cNvSpPr txBox="1"/>
          <p:nvPr/>
        </p:nvSpPr>
        <p:spPr>
          <a:xfrm>
            <a:off x="2057400" y="36195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923EE-0544-2927-6CB0-716BF7EAEA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2786063" cy="3714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52679-D60A-630F-FE09-2EAFC3F78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066800"/>
            <a:ext cx="2786063" cy="3714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806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7B978-4D23-0A07-FF1F-2CAB7B15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81572" y="3275"/>
            <a:ext cx="3980856" cy="53078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262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62" y="4"/>
            <a:ext cx="3046095" cy="2030730"/>
            <a:chOff x="6098362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78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7"/>
                  </a:moveTo>
                  <a:lnTo>
                    <a:pt x="0" y="1015197"/>
                  </a:ln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0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1015198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384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5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0" y="1015198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62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3" y="1015372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7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60618" y="58292"/>
            <a:ext cx="1761489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References</a:t>
            </a:r>
            <a:endParaRPr sz="2900"/>
          </a:p>
        </p:txBody>
      </p:sp>
      <p:sp>
        <p:nvSpPr>
          <p:cNvPr id="10" name="object 10"/>
          <p:cNvSpPr/>
          <p:nvPr/>
        </p:nvSpPr>
        <p:spPr>
          <a:xfrm>
            <a:off x="529098" y="546473"/>
            <a:ext cx="8172450" cy="4597400"/>
          </a:xfrm>
          <a:custGeom>
            <a:avLst/>
            <a:gdLst/>
            <a:ahLst/>
            <a:cxnLst/>
            <a:rect l="l" t="t" r="r" b="b"/>
            <a:pathLst>
              <a:path w="8172450" h="4597400">
                <a:moveTo>
                  <a:pt x="0" y="0"/>
                </a:moveTo>
                <a:lnTo>
                  <a:pt x="8171983" y="0"/>
                </a:lnTo>
                <a:lnTo>
                  <a:pt x="8171983" y="4597015"/>
                </a:lnTo>
              </a:path>
              <a:path w="8172450" h="4597400">
                <a:moveTo>
                  <a:pt x="0" y="4597015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2124" y="610862"/>
            <a:ext cx="7972425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700" dirty="0">
              <a:latin typeface="Roboto"/>
              <a:cs typeface="Roboto"/>
            </a:endParaRPr>
          </a:p>
          <a:p>
            <a:pPr marL="469265" marR="175260" indent="-37528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N. A. M. Leh, M. S. A. M. Kamaldin, Z. Muhammad and N. A. Kamarzaman,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"Smart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Irrigation 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System Using Internet of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Things,"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2019 IEEE 9th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International Conference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on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System  Engineering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Technology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(ICSET), 2019, pp. 96-101, doi:</a:t>
            </a:r>
            <a:r>
              <a:rPr sz="1400" spc="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10.1109/ICSEngT.2019.8906497..</a:t>
            </a:r>
            <a:endParaRPr sz="1400" dirty="0">
              <a:latin typeface="Roboto"/>
              <a:cs typeface="Roboto"/>
            </a:endParaRPr>
          </a:p>
          <a:p>
            <a:pPr marL="469265" marR="5080" indent="-37528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K. K.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Kishore,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M. H. Sai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Kumar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and M. B. S.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Murthy,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"Automatic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plant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monitoring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system,"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2017  International Conference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on 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Trends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Electronics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and Informatics (ICEI), 2017, pp.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744-748, doi:  10.1109/ICOEI.2017.8300802</a:t>
            </a:r>
            <a:endParaRPr sz="1400" dirty="0">
              <a:latin typeface="Roboto"/>
              <a:cs typeface="Roboto"/>
            </a:endParaRPr>
          </a:p>
          <a:p>
            <a:pPr marL="469265" marR="1139825" indent="-37528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Blog-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Farmer-led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irrigation: the what,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why,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how-to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guide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2"/>
              </a:rPr>
              <a:t>https://blogs.worldbank.org/water/farmer-led-irrigation-what-why-and-how-guide</a:t>
            </a:r>
            <a:endParaRPr sz="1400" dirty="0">
              <a:latin typeface="Roboto"/>
              <a:cs typeface="Roboto"/>
            </a:endParaRPr>
          </a:p>
          <a:p>
            <a:pPr marL="469900" indent="-37528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3"/>
              </a:rPr>
              <a:t>https://ieeexplore.ieee.org/document/8300802</a:t>
            </a:r>
            <a:endParaRPr sz="1400" dirty="0">
              <a:latin typeface="Roboto"/>
              <a:cs typeface="Roboto"/>
            </a:endParaRPr>
          </a:p>
          <a:p>
            <a:pPr marL="469900" indent="-375285">
              <a:lnSpc>
                <a:spcPct val="100000"/>
              </a:lnSpc>
              <a:buSzPct val="107692"/>
              <a:buAutoNum type="arabicPeriod"/>
              <a:tabLst>
                <a:tab pos="469265" algn="l"/>
                <a:tab pos="469900" algn="l"/>
              </a:tabLst>
            </a:pPr>
            <a:r>
              <a:rPr sz="13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4"/>
              </a:rPr>
              <a:t>https://www.loveyourlandscape.org/expert-advice/water-smart-landscaping/smart-irrigation/shopping</a:t>
            </a:r>
            <a:endParaRPr sz="1300" dirty="0">
              <a:latin typeface="Roboto"/>
              <a:cs typeface="Roboto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3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4"/>
              </a:rPr>
              <a:t>-for-a-smart-irrigation-system/</a:t>
            </a:r>
            <a:endParaRPr sz="1300" dirty="0">
              <a:latin typeface="Roboto"/>
              <a:cs typeface="Roboto"/>
            </a:endParaRPr>
          </a:p>
          <a:p>
            <a:pPr marL="469900" indent="-365125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13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5"/>
              </a:rPr>
              <a:t>https://www.epa.gov/watersense/weather-based-irrigation-controllers</a:t>
            </a:r>
            <a:endParaRPr sz="1300" dirty="0">
              <a:latin typeface="Roboto"/>
              <a:cs typeface="Roboto"/>
            </a:endParaRPr>
          </a:p>
          <a:p>
            <a:pPr marL="469265" marR="8890" indent="-365125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13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6"/>
              </a:rPr>
              <a:t>https://circuitdigest.com/microcontroller-projects/iot-based-smart-irrigation-system-using-esp8266-an  d-soil-moisture-sensor</a:t>
            </a:r>
            <a:endParaRPr sz="1300" dirty="0">
              <a:latin typeface="Roboto"/>
              <a:cs typeface="Roboto"/>
            </a:endParaRPr>
          </a:p>
          <a:p>
            <a:pPr marL="469900" indent="-365125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FFFFFF"/>
                </a:solidFill>
                <a:latin typeface="Roboto"/>
                <a:cs typeface="Roboto"/>
                <a:hlinkClick r:id="rId7"/>
              </a:rPr>
              <a:t>https://www.google.com/search?q=SOIL+MOISTURE+SENSOR:&amp;rlz=1C1RXQR_enIN988IN988&amp;source</a:t>
            </a:r>
            <a:endParaRPr sz="1300" dirty="0">
              <a:latin typeface="Roboto"/>
              <a:cs typeface="Roboto"/>
            </a:endParaRPr>
          </a:p>
          <a:p>
            <a:pPr marL="469265" marR="3556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Roboto"/>
                <a:cs typeface="Roboto"/>
                <a:hlinkClick r:id="rId7"/>
              </a:rPr>
              <a:t>=lnms&amp;tbm=isch&amp;sa=X&amp;ved=2ahUKEwjpkq7Rs9D6AhXUTmwGHW3KD38Q_AUoAXoECAEQAw&amp;biw=1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  <a:hlinkClick r:id="rId7"/>
              </a:rPr>
              <a:t>536&amp;bih=722&amp;dpr=1.25#imgrc=cH7Enh6tRXjuNM</a:t>
            </a:r>
            <a:endParaRPr sz="1300" dirty="0">
              <a:latin typeface="Roboto"/>
              <a:cs typeface="Roboto"/>
            </a:endParaRPr>
          </a:p>
          <a:p>
            <a:pPr marL="469265" marR="8890" indent="-365125">
              <a:lnSpc>
                <a:spcPct val="100000"/>
              </a:lnSpc>
              <a:buAutoNum type="arabicPeriod" startAt="9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https://circuitdigest.com/microcontroller-projects/iot-based-smart-irrigation-system-using-esp8266-an  d-soil-moisture-sensor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488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56135"/>
            <a:ext cx="9144000" cy="4187825"/>
            <a:chOff x="0" y="956135"/>
            <a:chExt cx="9144000" cy="4187825"/>
          </a:xfrm>
        </p:grpSpPr>
        <p:sp>
          <p:nvSpPr>
            <p:cNvPr id="4" name="object 4"/>
            <p:cNvSpPr/>
            <p:nvPr/>
          </p:nvSpPr>
          <p:spPr>
            <a:xfrm>
              <a:off x="6181137" y="3903667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8" y="987898"/>
                  </a:moveTo>
                  <a:lnTo>
                    <a:pt x="0" y="987898"/>
                  </a:lnTo>
                  <a:lnTo>
                    <a:pt x="989098" y="0"/>
                  </a:lnTo>
                  <a:lnTo>
                    <a:pt x="989098" y="987898"/>
                  </a:lnTo>
                  <a:close/>
                </a:path>
              </a:pathLst>
            </a:custGeom>
            <a:solidFill>
              <a:srgbClr val="EF6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0260" y="3903667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8" y="987898"/>
                  </a:moveTo>
                  <a:lnTo>
                    <a:pt x="0" y="987898"/>
                  </a:lnTo>
                  <a:lnTo>
                    <a:pt x="0" y="0"/>
                  </a:lnTo>
                  <a:lnTo>
                    <a:pt x="989098" y="0"/>
                  </a:lnTo>
                  <a:lnTo>
                    <a:pt x="989098" y="987898"/>
                  </a:lnTo>
                  <a:close/>
                </a:path>
              </a:pathLst>
            </a:custGeom>
            <a:solidFill>
              <a:srgbClr val="D133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4733" y="3903667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8" y="987898"/>
                  </a:moveTo>
                  <a:lnTo>
                    <a:pt x="0" y="0"/>
                  </a:lnTo>
                  <a:lnTo>
                    <a:pt x="989098" y="0"/>
                  </a:lnTo>
                  <a:lnTo>
                    <a:pt x="989098" y="987898"/>
                  </a:lnTo>
                  <a:close/>
                </a:path>
              </a:pathLst>
            </a:custGeom>
            <a:solidFill>
              <a:srgbClr val="9C2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91590"/>
              <a:ext cx="9144000" cy="252095"/>
            </a:xfrm>
            <a:custGeom>
              <a:avLst/>
              <a:gdLst/>
              <a:ahLst/>
              <a:cxnLst/>
              <a:rect l="l" t="t" r="r" b="b"/>
              <a:pathLst>
                <a:path w="9144000" h="252095">
                  <a:moveTo>
                    <a:pt x="9143981" y="251999"/>
                  </a:moveTo>
                  <a:lnTo>
                    <a:pt x="0" y="25199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2519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1699" y="960898"/>
              <a:ext cx="8521065" cy="3366135"/>
            </a:xfrm>
            <a:custGeom>
              <a:avLst/>
              <a:gdLst/>
              <a:ahLst/>
              <a:cxnLst/>
              <a:rect l="l" t="t" r="r" b="b"/>
              <a:pathLst>
                <a:path w="8521065" h="3366135">
                  <a:moveTo>
                    <a:pt x="0" y="0"/>
                  </a:moveTo>
                  <a:lnTo>
                    <a:pt x="8520582" y="0"/>
                  </a:lnTo>
                  <a:lnTo>
                    <a:pt x="8520582" y="3365993"/>
                  </a:lnTo>
                  <a:lnTo>
                    <a:pt x="0" y="33659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699" y="267374"/>
            <a:ext cx="8521065" cy="608330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3000" spc="-5" dirty="0">
                <a:hlinkClick r:id="rId2"/>
              </a:rPr>
              <a:t>Abstract</a:t>
            </a:r>
            <a:endParaRPr sz="3000"/>
          </a:p>
        </p:txBody>
      </p:sp>
      <p:sp>
        <p:nvSpPr>
          <p:cNvPr id="10" name="object 10"/>
          <p:cNvSpPr txBox="1"/>
          <p:nvPr/>
        </p:nvSpPr>
        <p:spPr>
          <a:xfrm>
            <a:off x="505992" y="994808"/>
            <a:ext cx="8237855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4604" indent="-33655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9250" algn="l"/>
              </a:tabLst>
            </a:pP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The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automatic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plant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monitoring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system has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recently attracted tremendous interest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due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to the 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potential application in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emerging </a:t>
            </a:r>
            <a:r>
              <a:rPr sz="1400" spc="-1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technology.</a:t>
            </a:r>
            <a:endParaRPr sz="1400">
              <a:latin typeface="Roboto"/>
              <a:cs typeface="Roboto"/>
            </a:endParaRPr>
          </a:p>
          <a:p>
            <a:pPr marL="348615" marR="10160" indent="-336550" algn="just">
              <a:lnSpc>
                <a:spcPct val="114999"/>
              </a:lnSpc>
              <a:buFont typeface="Arial"/>
              <a:buChar char="●"/>
              <a:tabLst>
                <a:tab pos="349250" algn="l"/>
              </a:tabLst>
            </a:pP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This helps in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providing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the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appropriate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amount of water for plants so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reduces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some situations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like 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mud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cracks,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water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logging.</a:t>
            </a:r>
            <a:endParaRPr sz="1400">
              <a:latin typeface="Roboto"/>
              <a:cs typeface="Roboto"/>
            </a:endParaRPr>
          </a:p>
          <a:p>
            <a:pPr marL="348615" marR="14604" indent="-336550" algn="just">
              <a:lnSpc>
                <a:spcPct val="114999"/>
              </a:lnSpc>
              <a:buFont typeface="Arial"/>
              <a:buChar char="●"/>
              <a:tabLst>
                <a:tab pos="349250" algn="l"/>
              </a:tabLst>
            </a:pP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This also helps in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irrigating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the ﬁeld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even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during night time, so does not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require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the farmer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to switch 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ON the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motor </a:t>
            </a:r>
            <a:r>
              <a:rPr sz="1400" spc="-1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manually.</a:t>
            </a:r>
            <a:endParaRPr sz="1400">
              <a:latin typeface="Roboto"/>
              <a:cs typeface="Roboto"/>
            </a:endParaRPr>
          </a:p>
          <a:p>
            <a:pPr marL="348615" marR="5080" indent="-336550" algn="just">
              <a:lnSpc>
                <a:spcPct val="114999"/>
              </a:lnSpc>
              <a:buFont typeface="Arial"/>
              <a:buChar char="●"/>
              <a:tabLst>
                <a:tab pos="349250" algn="l"/>
              </a:tabLst>
            </a:pPr>
            <a:r>
              <a:rPr sz="140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Smart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irrigation systems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are </a:t>
            </a:r>
            <a:r>
              <a:rPr sz="140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a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combination of an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advanced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technology of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sprinklers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with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nozzles 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that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improve coverage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and irrigation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controllers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that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are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watering and water conservation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systems 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that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monitor moisture-related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conditions on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your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property and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automatically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adjust watering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to 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optimal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 levels.</a:t>
            </a:r>
            <a:endParaRPr sz="1400">
              <a:latin typeface="Roboto"/>
              <a:cs typeface="Roboto"/>
            </a:endParaRPr>
          </a:p>
          <a:p>
            <a:pPr marL="348615" marR="5715" indent="-336550" algn="just">
              <a:lnSpc>
                <a:spcPct val="114999"/>
              </a:lnSpc>
              <a:buFont typeface="Arial"/>
              <a:buChar char="●"/>
              <a:tabLst>
                <a:tab pos="349250" algn="l"/>
              </a:tabLst>
            </a:pP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There are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two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general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types of </a:t>
            </a:r>
            <a:r>
              <a:rPr sz="140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smart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irrigation technology: weather based and soil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moisture based. 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Both can help you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save </a:t>
            </a:r>
            <a:r>
              <a:rPr sz="1400" spc="-2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water,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but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there are </a:t>
            </a:r>
            <a:r>
              <a:rPr sz="1400" spc="-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some important</a:t>
            </a:r>
            <a:r>
              <a:rPr sz="1400" spc="25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 </a:t>
            </a:r>
            <a:r>
              <a:rPr sz="1400" spc="-10" dirty="0">
                <a:solidFill>
                  <a:srgbClr val="2A3890"/>
                </a:solidFill>
                <a:latin typeface="Roboto"/>
                <a:cs typeface="Roboto"/>
                <a:hlinkClick r:id="rId3"/>
              </a:rPr>
              <a:t>differences.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3234" y="4630349"/>
            <a:ext cx="114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Impact"/>
                <a:cs typeface="Impact"/>
              </a:rPr>
              <a:t>2</a:t>
            </a:r>
            <a:endParaRPr sz="1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9" y="0"/>
            <a:ext cx="8521065" cy="632460"/>
          </a:xfrm>
          <a:custGeom>
            <a:avLst/>
            <a:gdLst/>
            <a:ahLst/>
            <a:cxnLst/>
            <a:rect l="l" t="t" r="r" b="b"/>
            <a:pathLst>
              <a:path w="8521065" h="632460">
                <a:moveTo>
                  <a:pt x="0" y="0"/>
                </a:moveTo>
                <a:lnTo>
                  <a:pt x="8520582" y="0"/>
                </a:lnTo>
                <a:lnTo>
                  <a:pt x="8520582" y="632098"/>
                </a:lnTo>
                <a:lnTo>
                  <a:pt x="0" y="6320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9966" y="58801"/>
            <a:ext cx="6436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0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Impact"/>
                <a:cs typeface="Impact"/>
              </a:rPr>
              <a:t>Weather-Based Smart Irrigation</a:t>
            </a:r>
            <a:r>
              <a:rPr sz="2800" b="1" u="heavy" spc="50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Impact"/>
                <a:cs typeface="Impact"/>
              </a:rPr>
              <a:t> </a:t>
            </a:r>
            <a:r>
              <a:rPr sz="2800" b="1" u="heavy" spc="-10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Impact"/>
                <a:cs typeface="Impact"/>
              </a:rPr>
              <a:t>Technology</a:t>
            </a:r>
            <a:endParaRPr sz="2800">
              <a:latin typeface="Impact"/>
              <a:cs typeface="Impac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6936" y="627336"/>
            <a:ext cx="4010025" cy="4521200"/>
            <a:chOff x="306936" y="627336"/>
            <a:chExt cx="4010025" cy="4521200"/>
          </a:xfrm>
        </p:grpSpPr>
        <p:sp>
          <p:nvSpPr>
            <p:cNvPr id="5" name="object 5"/>
            <p:cNvSpPr/>
            <p:nvPr/>
          </p:nvSpPr>
          <p:spPr>
            <a:xfrm>
              <a:off x="311699" y="632098"/>
              <a:ext cx="4000500" cy="4511675"/>
            </a:xfrm>
            <a:custGeom>
              <a:avLst/>
              <a:gdLst/>
              <a:ahLst/>
              <a:cxnLst/>
              <a:rect l="l" t="t" r="r" b="b"/>
              <a:pathLst>
                <a:path w="4000500" h="4511675">
                  <a:moveTo>
                    <a:pt x="3999891" y="4511390"/>
                  </a:moveTo>
                  <a:lnTo>
                    <a:pt x="0" y="4511390"/>
                  </a:lnTo>
                  <a:lnTo>
                    <a:pt x="0" y="0"/>
                  </a:lnTo>
                  <a:lnTo>
                    <a:pt x="3999891" y="0"/>
                  </a:lnTo>
                  <a:lnTo>
                    <a:pt x="3999891" y="4511390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699" y="632098"/>
              <a:ext cx="4000500" cy="4511675"/>
            </a:xfrm>
            <a:custGeom>
              <a:avLst/>
              <a:gdLst/>
              <a:ahLst/>
              <a:cxnLst/>
              <a:rect l="l" t="t" r="r" b="b"/>
              <a:pathLst>
                <a:path w="4000500" h="4511675">
                  <a:moveTo>
                    <a:pt x="0" y="0"/>
                  </a:moveTo>
                  <a:lnTo>
                    <a:pt x="3999891" y="0"/>
                  </a:lnTo>
                  <a:lnTo>
                    <a:pt x="3999891" y="4511390"/>
                  </a:lnTo>
                  <a:lnTo>
                    <a:pt x="0" y="451139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5138" y="672992"/>
            <a:ext cx="3708400" cy="63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marR="5080" indent="-316865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29565" algn="l"/>
              </a:tabLst>
            </a:pP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Also known as </a:t>
            </a:r>
            <a:r>
              <a:rPr sz="1150" spc="-2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ET-based </a:t>
            </a:r>
            <a:r>
              <a:rPr sz="1150" spc="-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technology, </a:t>
            </a:r>
            <a:r>
              <a:rPr sz="115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a 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weather-based irrigation system includes either </a:t>
            </a:r>
            <a:r>
              <a:rPr sz="115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a 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mini on-site weather station or weather</a:t>
            </a:r>
            <a:r>
              <a:rPr sz="1150" spc="5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sensor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138" y="1277638"/>
            <a:ext cx="3708400" cy="385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marR="5080" algn="just">
              <a:lnSpc>
                <a:spcPct val="114999"/>
              </a:lnSpc>
              <a:spcBef>
                <a:spcPts val="100"/>
              </a:spcBef>
            </a:pP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capable of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monitoring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conditions such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as  temperature, rainfall,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and solar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radiation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on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your  property.</a:t>
            </a:r>
            <a:endParaRPr sz="1150">
              <a:latin typeface="Roboto"/>
              <a:cs typeface="Roboto"/>
            </a:endParaRPr>
          </a:p>
          <a:p>
            <a:pPr marL="328930" marR="5715" indent="-316865" algn="just">
              <a:lnSpc>
                <a:spcPct val="114999"/>
              </a:lnSpc>
              <a:buFont typeface="Arial"/>
              <a:buChar char="●"/>
              <a:tabLst>
                <a:tab pos="329565" algn="l"/>
              </a:tabLst>
            </a:pP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Depending on the model, the sensor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hardware  requires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an existing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controller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be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replaced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with </a:t>
            </a:r>
            <a:r>
              <a:rPr sz="115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a 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weather-based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controller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with the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technology  integrated into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the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controller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or come as an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add-on  receiver to your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existing</a:t>
            </a:r>
            <a:r>
              <a:rPr sz="1150" spc="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150" spc="-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controller.</a:t>
            </a:r>
            <a:endParaRPr sz="1150">
              <a:latin typeface="Roboto"/>
              <a:cs typeface="Roboto"/>
            </a:endParaRPr>
          </a:p>
          <a:p>
            <a:pPr marL="328930" marR="5715" indent="-316865" algn="just">
              <a:lnSpc>
                <a:spcPct val="114999"/>
              </a:lnSpc>
              <a:buFont typeface="Arial"/>
              <a:buChar char="●"/>
              <a:tabLst>
                <a:tab pos="329565" algn="l"/>
              </a:tabLst>
            </a:pP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Typically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the sensors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are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quite small and can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be 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mounted inconspicuously on </a:t>
            </a:r>
            <a:r>
              <a:rPr sz="115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a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building,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fence post 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or other object in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your</a:t>
            </a:r>
            <a:r>
              <a:rPr sz="1150" spc="-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yard.</a:t>
            </a:r>
            <a:endParaRPr sz="1150">
              <a:latin typeface="Roboto"/>
              <a:cs typeface="Roboto"/>
            </a:endParaRPr>
          </a:p>
          <a:p>
            <a:pPr marL="328930" marR="6350" indent="-316865" algn="just">
              <a:lnSpc>
                <a:spcPct val="114999"/>
              </a:lnSpc>
              <a:buFont typeface="Arial"/>
              <a:buChar char="●"/>
              <a:tabLst>
                <a:tab pos="329565" algn="l"/>
              </a:tabLst>
            </a:pP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Most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have wireless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communication between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the 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sensor and the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150" spc="-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controller.</a:t>
            </a:r>
            <a:endParaRPr sz="1150">
              <a:latin typeface="Roboto"/>
              <a:cs typeface="Roboto"/>
            </a:endParaRPr>
          </a:p>
          <a:p>
            <a:pPr marL="328930" indent="-316865" algn="just">
              <a:lnSpc>
                <a:spcPct val="100000"/>
              </a:lnSpc>
              <a:spcBef>
                <a:spcPts val="204"/>
              </a:spcBef>
              <a:buFont typeface="Arial"/>
              <a:buChar char="●"/>
              <a:tabLst>
                <a:tab pos="329565" algn="l"/>
              </a:tabLst>
            </a:pP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They are relatively</a:t>
            </a:r>
            <a:r>
              <a:rPr sz="1150" spc="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expensive.</a:t>
            </a:r>
            <a:endParaRPr sz="1150">
              <a:latin typeface="Roboto"/>
              <a:cs typeface="Roboto"/>
            </a:endParaRPr>
          </a:p>
          <a:p>
            <a:pPr marL="328930" marR="8255" indent="-316865" algn="just">
              <a:lnSpc>
                <a:spcPct val="114999"/>
              </a:lnSpc>
              <a:buFont typeface="Arial"/>
              <a:buChar char="●"/>
              <a:tabLst>
                <a:tab pos="329565" algn="l"/>
              </a:tabLst>
            </a:pP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In addition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to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the water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savings,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the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increase in 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plant health, which has the potential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to reduce the  money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spend on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treating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plant health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problems, can 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be signiﬁcant enough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to more 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than </a:t>
            </a:r>
            <a:r>
              <a:rPr sz="1150" spc="-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warrant the  expense.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9740" y="1548446"/>
            <a:ext cx="3899042" cy="2046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45507" y="4737506"/>
            <a:ext cx="1200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Impact"/>
                <a:cs typeface="Impact"/>
              </a:rPr>
              <a:t>3</a:t>
            </a:r>
            <a:endParaRPr sz="1400">
              <a:latin typeface="Impact"/>
              <a:cs typeface="Impac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5817" y="3711767"/>
            <a:ext cx="2691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Fig 1-</a:t>
            </a:r>
            <a:r>
              <a:rPr sz="900" b="1" u="sng" spc="-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Weather-Based Smart Irrigation</a:t>
            </a:r>
            <a:r>
              <a:rPr sz="900" b="1" u="sng" spc="-4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 </a:t>
            </a:r>
            <a:r>
              <a:rPr sz="900" b="1" u="sng" spc="-1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Technology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7928" y="690261"/>
            <a:ext cx="4159250" cy="4286885"/>
            <a:chOff x="4677928" y="690261"/>
            <a:chExt cx="4159250" cy="4286885"/>
          </a:xfrm>
        </p:grpSpPr>
        <p:sp>
          <p:nvSpPr>
            <p:cNvPr id="3" name="object 3"/>
            <p:cNvSpPr/>
            <p:nvPr/>
          </p:nvSpPr>
          <p:spPr>
            <a:xfrm>
              <a:off x="4682690" y="695023"/>
              <a:ext cx="4149725" cy="4277360"/>
            </a:xfrm>
            <a:custGeom>
              <a:avLst/>
              <a:gdLst/>
              <a:ahLst/>
              <a:cxnLst/>
              <a:rect l="l" t="t" r="r" b="b"/>
              <a:pathLst>
                <a:path w="4149725" h="4277360">
                  <a:moveTo>
                    <a:pt x="4149591" y="4277091"/>
                  </a:moveTo>
                  <a:lnTo>
                    <a:pt x="0" y="4277091"/>
                  </a:lnTo>
                  <a:lnTo>
                    <a:pt x="0" y="0"/>
                  </a:lnTo>
                  <a:lnTo>
                    <a:pt x="4149591" y="0"/>
                  </a:lnTo>
                  <a:lnTo>
                    <a:pt x="4149591" y="4277091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82690" y="695023"/>
              <a:ext cx="4149725" cy="4277360"/>
            </a:xfrm>
            <a:custGeom>
              <a:avLst/>
              <a:gdLst/>
              <a:ahLst/>
              <a:cxnLst/>
              <a:rect l="l" t="t" r="r" b="b"/>
              <a:pathLst>
                <a:path w="4149725" h="4277360">
                  <a:moveTo>
                    <a:pt x="0" y="0"/>
                  </a:moveTo>
                  <a:lnTo>
                    <a:pt x="4149591" y="0"/>
                  </a:lnTo>
                  <a:lnTo>
                    <a:pt x="4149591" y="4277091"/>
                  </a:lnTo>
                  <a:lnTo>
                    <a:pt x="0" y="42770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92264" y="734520"/>
            <a:ext cx="3855720" cy="4021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This technology uses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sensors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to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measure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the actual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moisture content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of 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soil.</a:t>
            </a:r>
            <a:endParaRPr sz="1200">
              <a:latin typeface="Arial"/>
              <a:cs typeface="Arial"/>
            </a:endParaRPr>
          </a:p>
          <a:p>
            <a:pPr marL="332740" marR="393065" indent="-320675">
              <a:lnSpc>
                <a:spcPct val="114999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There are two distinct types of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moisture-based  systems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available.</a:t>
            </a:r>
            <a:endParaRPr sz="1200">
              <a:latin typeface="Arial"/>
              <a:cs typeface="Arial"/>
            </a:endParaRPr>
          </a:p>
          <a:p>
            <a:pPr marL="332740" marR="43180" indent="-320675">
              <a:lnSpc>
                <a:spcPct val="114999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The first,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referred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to as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suspended-cycle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irrigation,  uses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traditional timed and automated watering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schedule.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The only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difference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is that it doesn’t allow  watering to happen if the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soil moisture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threshold is  too high.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However,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if the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soil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is too dry it won’t  adjust the pre-programmed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schedule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to allow for  additional watering.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Many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of these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sensors can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be  added to an existing traditional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controller.</a:t>
            </a:r>
            <a:endParaRPr sz="1200">
              <a:latin typeface="Arial"/>
              <a:cs typeface="Arial"/>
            </a:endParaRPr>
          </a:p>
          <a:p>
            <a:pPr marL="332740" marR="27940" indent="-320675">
              <a:lnSpc>
                <a:spcPct val="114999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The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second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type of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moisture-based smart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irrigation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system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water-on-demand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system.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This one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maintains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two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soil moisture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thresholds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–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high and  low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–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and automatically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calls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for water as needed to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maintain soil moisture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between the two. This type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requires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that the existing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controller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replaced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with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a controller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with its own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sensors.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2582" y="85724"/>
            <a:ext cx="6238875" cy="411480"/>
          </a:xfrm>
          <a:custGeom>
            <a:avLst/>
            <a:gdLst/>
            <a:ahLst/>
            <a:cxnLst/>
            <a:rect l="l" t="t" r="r" b="b"/>
            <a:pathLst>
              <a:path w="6238875" h="411480">
                <a:moveTo>
                  <a:pt x="6238824" y="411479"/>
                </a:moveTo>
                <a:lnTo>
                  <a:pt x="0" y="411479"/>
                </a:lnTo>
                <a:lnTo>
                  <a:pt x="0" y="0"/>
                </a:lnTo>
                <a:lnTo>
                  <a:pt x="6238824" y="0"/>
                </a:lnTo>
                <a:lnTo>
                  <a:pt x="6238824" y="41147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699" y="0"/>
            <a:ext cx="8521065" cy="632460"/>
          </a:xfrm>
          <a:prstGeom prst="rect">
            <a:avLst/>
          </a:prstGeom>
          <a:ln w="9524">
            <a:solidFill>
              <a:srgbClr val="2A389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565"/>
              </a:spcBef>
            </a:pPr>
            <a:r>
              <a:rPr sz="2700" b="1" u="heavy" spc="-10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Impact"/>
                <a:cs typeface="Impact"/>
              </a:rPr>
              <a:t>Moisture-Based Smart Irrigation</a:t>
            </a:r>
            <a:r>
              <a:rPr sz="2700" b="1" u="heavy" spc="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Impact"/>
                <a:cs typeface="Impact"/>
              </a:rPr>
              <a:t> </a:t>
            </a:r>
            <a:r>
              <a:rPr sz="2700" b="1" u="heavy" spc="-10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Impact"/>
                <a:cs typeface="Impact"/>
              </a:rPr>
              <a:t>Technology</a:t>
            </a:r>
            <a:endParaRPr sz="2700">
              <a:latin typeface="Impact"/>
              <a:cs typeface="Impac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1773" y="1413272"/>
            <a:ext cx="3406543" cy="2316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0773" y="3798692"/>
            <a:ext cx="271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Fig </a:t>
            </a:r>
            <a:r>
              <a:rPr sz="900" dirty="0">
                <a:latin typeface="Arial"/>
                <a:cs typeface="Arial"/>
              </a:rPr>
              <a:t>2-</a:t>
            </a:r>
            <a:r>
              <a:rPr sz="900" b="1" u="sng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Moisture-Based </a:t>
            </a:r>
            <a:r>
              <a:rPr sz="900" b="1" u="sng" spc="-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Smart Irrigation</a:t>
            </a:r>
            <a:r>
              <a:rPr sz="900" b="1" u="sng" spc="-5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 </a:t>
            </a:r>
            <a:r>
              <a:rPr sz="900" b="1" u="sng" spc="-1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Technology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33303" y="4735943"/>
            <a:ext cx="247015" cy="314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400" dirty="0">
                <a:latin typeface="Impact"/>
                <a:cs typeface="Impact"/>
              </a:rPr>
              <a:t>4</a:t>
            </a:fld>
            <a:endParaRPr sz="1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90" y="0"/>
            <a:ext cx="4572000" cy="5143500"/>
            <a:chOff x="457199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64" y="4495490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0590" y="407199"/>
              <a:ext cx="4114800" cy="3917950"/>
            </a:xfrm>
            <a:custGeom>
              <a:avLst/>
              <a:gdLst/>
              <a:ahLst/>
              <a:cxnLst/>
              <a:rect l="l" t="t" r="r" b="b"/>
              <a:pathLst>
                <a:path w="4114800" h="3917950">
                  <a:moveTo>
                    <a:pt x="0" y="0"/>
                  </a:moveTo>
                  <a:lnTo>
                    <a:pt x="4114791" y="0"/>
                  </a:lnTo>
                  <a:lnTo>
                    <a:pt x="4114791" y="3917692"/>
                  </a:lnTo>
                  <a:lnTo>
                    <a:pt x="0" y="391769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4049" y="1731646"/>
            <a:ext cx="4045585" cy="1219835"/>
          </a:xfrm>
          <a:prstGeom prst="rect">
            <a:avLst/>
          </a:prstGeom>
          <a:ln w="9524">
            <a:solidFill>
              <a:srgbClr val="2A389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1323975" marR="342265" indent="-976630">
              <a:lnSpc>
                <a:spcPct val="100800"/>
              </a:lnSpc>
              <a:spcBef>
                <a:spcPts val="1270"/>
              </a:spcBef>
            </a:pPr>
            <a:r>
              <a:rPr sz="3100" spc="-5" dirty="0">
                <a:solidFill>
                  <a:srgbClr val="2A3890"/>
                </a:solidFill>
                <a:latin typeface="Impact"/>
                <a:cs typeface="Impact"/>
              </a:rPr>
              <a:t>Why Smart</a:t>
            </a:r>
            <a:r>
              <a:rPr sz="3100" spc="-90" dirty="0">
                <a:solidFill>
                  <a:srgbClr val="2A3890"/>
                </a:solidFill>
                <a:latin typeface="Impact"/>
                <a:cs typeface="Impact"/>
              </a:rPr>
              <a:t> </a:t>
            </a:r>
            <a:r>
              <a:rPr sz="3100" spc="-5" dirty="0">
                <a:solidFill>
                  <a:srgbClr val="2A3890"/>
                </a:solidFill>
                <a:latin typeface="Impact"/>
                <a:cs typeface="Impact"/>
              </a:rPr>
              <a:t>Irrigation  System?</a:t>
            </a:r>
            <a:endParaRPr sz="3100">
              <a:latin typeface="Impact"/>
              <a:cs typeface="Impac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3303" y="4735943"/>
            <a:ext cx="247015" cy="314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400" dirty="0">
                <a:latin typeface="Impact"/>
                <a:cs typeface="Impact"/>
              </a:rPr>
              <a:t>5</a:t>
            </a:fld>
            <a:endParaRPr sz="1400">
              <a:latin typeface="Impact"/>
              <a:cs typeface="Impac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9511" y="526900"/>
            <a:ext cx="385254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13300"/>
              </a:lnSpc>
              <a:spcBef>
                <a:spcPts val="100"/>
              </a:spcBef>
              <a:buFont typeface="Arial"/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Irrigation is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process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providing the  desire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amounts of water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the  agricultural land.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9511" y="1355576"/>
            <a:ext cx="385762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33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  <a:tab pos="913765" algn="l"/>
                <a:tab pos="1671320" algn="l"/>
                <a:tab pos="1797685" algn="l"/>
                <a:tab pos="2115185" algn="l"/>
                <a:tab pos="2641600" algn="l"/>
                <a:tab pos="3143250" algn="l"/>
                <a:tab pos="3683000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Thi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oces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y	</a:t>
            </a:r>
            <a:r>
              <a:rPr sz="1600" spc="-3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beneﬁcia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in  minimizin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g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runoff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ought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0814" y="1940410"/>
            <a:ext cx="3149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situations for the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crops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cultivation.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9511" y="2216635"/>
            <a:ext cx="3853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  <a:tab pos="904240" algn="l"/>
                <a:tab pos="1273175" algn="l"/>
                <a:tab pos="2251075" algn="l"/>
                <a:tab pos="3205480" algn="l"/>
                <a:tab pos="3555365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Du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o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alarmin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g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change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9511" y="2460474"/>
            <a:ext cx="385889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2065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climate, farmers cannot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rely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on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natural 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rainwater.</a:t>
            </a:r>
            <a:endParaRPr sz="1600">
              <a:latin typeface="Roboto"/>
              <a:cs typeface="Roboto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Irrigation is important </a:t>
            </a:r>
            <a:r>
              <a:rPr sz="16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yield</a:t>
            </a:r>
            <a:r>
              <a:rPr sz="1600" spc="22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good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0814" y="3289147"/>
            <a:ext cx="350456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  <a:tabLst>
                <a:tab pos="796290" algn="l"/>
                <a:tab pos="1489710" algn="l"/>
                <a:tab pos="1836420" algn="l"/>
                <a:tab pos="2307590" algn="l"/>
                <a:tab pos="3307079" algn="l"/>
              </a:tabLst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qualit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op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th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seasona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or  non-seasonable period.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098" y="535773"/>
            <a:ext cx="7910195" cy="3804285"/>
          </a:xfrm>
          <a:custGeom>
            <a:avLst/>
            <a:gdLst/>
            <a:ahLst/>
            <a:cxnLst/>
            <a:rect l="l" t="t" r="r" b="b"/>
            <a:pathLst>
              <a:path w="7910195" h="3804285">
                <a:moveTo>
                  <a:pt x="0" y="0"/>
                </a:moveTo>
                <a:lnTo>
                  <a:pt x="7910084" y="0"/>
                </a:lnTo>
                <a:lnTo>
                  <a:pt x="7910084" y="3803992"/>
                </a:lnTo>
                <a:lnTo>
                  <a:pt x="0" y="380399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1648" y="600161"/>
            <a:ext cx="7311390" cy="35001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79095" marR="5080" indent="-359410">
              <a:lnSpc>
                <a:spcPts val="2020"/>
              </a:lnSpc>
              <a:spcBef>
                <a:spcPts val="18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modern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agriculture, 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a smart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Plant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irrigation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system is one of the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best 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techniques that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give more production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in minimum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duration.</a:t>
            </a:r>
            <a:endParaRPr sz="17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●"/>
            </a:pPr>
            <a:endParaRPr sz="1500">
              <a:latin typeface="Roboto"/>
              <a:cs typeface="Roboto"/>
            </a:endParaRPr>
          </a:p>
          <a:p>
            <a:pPr marL="379095" marR="673735" indent="-359410">
              <a:lnSpc>
                <a:spcPts val="202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700" spc="-4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many extend, this </a:t>
            </a:r>
            <a:r>
              <a:rPr sz="1700" dirty="0">
                <a:solidFill>
                  <a:srgbClr val="FFFFFF"/>
                </a:solidFill>
                <a:latin typeface="Roboto"/>
                <a:cs typeface="Roboto"/>
              </a:rPr>
              <a:t>smart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irrigation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system is designed and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fully  automated </a:t>
            </a:r>
            <a:r>
              <a:rPr sz="17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minimize </a:t>
            </a:r>
            <a:r>
              <a:rPr sz="1700" spc="-5" dirty="0">
                <a:solidFill>
                  <a:srgbClr val="FFFFFF"/>
                </a:solidFill>
                <a:latin typeface="Roboto"/>
                <a:cs typeface="Roboto"/>
              </a:rPr>
              <a:t>manual handling in</a:t>
            </a:r>
            <a:r>
              <a:rPr sz="17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Roboto"/>
                <a:cs typeface="Roboto"/>
              </a:rPr>
              <a:t>agriculture.</a:t>
            </a:r>
            <a:endParaRPr sz="17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1450">
              <a:latin typeface="Roboto"/>
              <a:cs typeface="Roboto"/>
            </a:endParaRPr>
          </a:p>
          <a:p>
            <a:pPr marL="379095" marR="10795" indent="-367030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And one of the good things is that it is very comfortable for users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(or  farmers)to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understand the concept of IoT and sensors for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smart 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irrigation.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har char="●"/>
            </a:pPr>
            <a:endParaRPr sz="1600">
              <a:latin typeface="Roboto"/>
              <a:cs typeface="Roboto"/>
            </a:endParaRPr>
          </a:p>
          <a:p>
            <a:pPr marL="379095" marR="356870" indent="-367030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It can help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you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learn how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various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sensors can be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deployed and  utilization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of their data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generate events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control irrigation  systems.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5507" y="4735943"/>
            <a:ext cx="12192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Impact"/>
                <a:cs typeface="Impact"/>
              </a:rPr>
              <a:t>6</a:t>
            </a:r>
            <a:endParaRPr sz="1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3" y="1777298"/>
            <a:ext cx="8222615" cy="1131785"/>
          </a:xfrm>
          <a:prstGeom prst="rect">
            <a:avLst/>
          </a:prstGeom>
          <a:solidFill>
            <a:srgbClr val="2A3890"/>
          </a:solidFill>
          <a:ln w="9524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301750" marR="264795" indent="-1042035">
              <a:lnSpc>
                <a:spcPct val="100699"/>
              </a:lnSpc>
              <a:spcBef>
                <a:spcPts val="290"/>
              </a:spcBef>
            </a:pPr>
            <a:r>
              <a:rPr lang="en-US" sz="3600" u="none" spc="-30" dirty="0">
                <a:latin typeface="Roboto"/>
                <a:cs typeface="Roboto"/>
              </a:rPr>
              <a:t>I</a:t>
            </a:r>
            <a:r>
              <a:rPr sz="3600" u="none" spc="-30" dirty="0">
                <a:latin typeface="Roboto"/>
                <a:cs typeface="Roboto"/>
              </a:rPr>
              <a:t> </a:t>
            </a:r>
            <a:r>
              <a:rPr sz="3600" u="none" spc="-10" dirty="0">
                <a:latin typeface="Roboto"/>
                <a:cs typeface="Roboto"/>
              </a:rPr>
              <a:t>will </a:t>
            </a:r>
            <a:r>
              <a:rPr sz="3600" u="none" spc="-5" dirty="0">
                <a:latin typeface="Roboto"/>
                <a:cs typeface="Roboto"/>
              </a:rPr>
              <a:t>be </a:t>
            </a:r>
            <a:r>
              <a:rPr sz="3600" u="none" spc="-10" dirty="0">
                <a:latin typeface="Roboto"/>
                <a:cs typeface="Roboto"/>
              </a:rPr>
              <a:t>working </a:t>
            </a:r>
            <a:r>
              <a:rPr sz="3600" u="none" spc="-5" dirty="0">
                <a:latin typeface="Roboto"/>
                <a:cs typeface="Roboto"/>
              </a:rPr>
              <a:t>on </a:t>
            </a:r>
            <a:r>
              <a:rPr sz="3600" u="none" spc="-15" dirty="0">
                <a:latin typeface="Roboto"/>
                <a:cs typeface="Roboto"/>
              </a:rPr>
              <a:t>Moisture-Based  </a:t>
            </a:r>
            <a:r>
              <a:rPr sz="3600" u="none" spc="10" dirty="0">
                <a:latin typeface="Roboto"/>
                <a:cs typeface="Roboto"/>
              </a:rPr>
              <a:t>Smart </a:t>
            </a:r>
            <a:r>
              <a:rPr sz="3600" u="none" spc="-15" dirty="0">
                <a:latin typeface="Roboto"/>
                <a:cs typeface="Roboto"/>
              </a:rPr>
              <a:t>Irrigation</a:t>
            </a:r>
            <a:r>
              <a:rPr sz="3600" u="none" spc="-105" dirty="0">
                <a:latin typeface="Roboto"/>
                <a:cs typeface="Roboto"/>
              </a:rPr>
              <a:t> </a:t>
            </a:r>
            <a:r>
              <a:rPr sz="3600" u="none" spc="-25" dirty="0">
                <a:latin typeface="Roboto"/>
                <a:cs typeface="Roboto"/>
              </a:rPr>
              <a:t>Technology</a:t>
            </a:r>
            <a:endParaRPr sz="36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45507" y="4735943"/>
            <a:ext cx="12192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Impact"/>
                <a:cs typeface="Impact"/>
              </a:rPr>
              <a:t>6</a:t>
            </a:r>
            <a:endParaRPr sz="1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62" y="4"/>
            <a:ext cx="3046095" cy="2030730"/>
            <a:chOff x="6098362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78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7"/>
                  </a:moveTo>
                  <a:lnTo>
                    <a:pt x="0" y="1015197"/>
                  </a:ln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0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1015198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384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5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0" y="1015198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62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3" y="1015372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7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12071" y="175928"/>
            <a:ext cx="27127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/>
              <a:t>Proposed</a:t>
            </a:r>
            <a:r>
              <a:rPr sz="3400" spc="-85" dirty="0"/>
              <a:t> </a:t>
            </a:r>
            <a:r>
              <a:rPr sz="3400" spc="-5" dirty="0"/>
              <a:t>Work</a:t>
            </a:r>
            <a:endParaRPr sz="3400"/>
          </a:p>
        </p:txBody>
      </p:sp>
      <p:sp>
        <p:nvSpPr>
          <p:cNvPr id="10" name="object 10"/>
          <p:cNvSpPr/>
          <p:nvPr/>
        </p:nvSpPr>
        <p:spPr>
          <a:xfrm>
            <a:off x="311699" y="795298"/>
            <a:ext cx="8521065" cy="4126865"/>
          </a:xfrm>
          <a:custGeom>
            <a:avLst/>
            <a:gdLst/>
            <a:ahLst/>
            <a:cxnLst/>
            <a:rect l="l" t="t" r="r" b="b"/>
            <a:pathLst>
              <a:path w="8521065" h="4126865">
                <a:moveTo>
                  <a:pt x="0" y="0"/>
                </a:moveTo>
                <a:lnTo>
                  <a:pt x="8520582" y="0"/>
                </a:lnTo>
                <a:lnTo>
                  <a:pt x="8520582" y="4126491"/>
                </a:lnTo>
                <a:lnTo>
                  <a:pt x="0" y="412649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5248" y="818032"/>
            <a:ext cx="8261984" cy="412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2700" indent="-36703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Initially we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have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collect the analog output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value from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the soil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moisture  sensors.</a:t>
            </a:r>
            <a:endParaRPr sz="1800">
              <a:latin typeface="Roboto"/>
              <a:cs typeface="Roboto"/>
            </a:endParaRPr>
          </a:p>
          <a:p>
            <a:pPr marL="435609" indent="-423545" algn="just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436245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And we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have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ﬁx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particular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threshold value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for particular</a:t>
            </a:r>
            <a:r>
              <a:rPr sz="18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sensors.</a:t>
            </a:r>
            <a:endParaRPr sz="1800">
              <a:latin typeface="Roboto"/>
              <a:cs typeface="Roboto"/>
            </a:endParaRPr>
          </a:p>
          <a:p>
            <a:pPr marL="379095" marR="14604" indent="-367030" algn="just">
              <a:lnSpc>
                <a:spcPct val="114999"/>
              </a:lnSpc>
              <a:buFont typeface="Arial"/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If the output analog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value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than the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threshold value,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then it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indicates 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that the soil is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dry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condition.</a:t>
            </a:r>
            <a:endParaRPr sz="1800">
              <a:latin typeface="Roboto"/>
              <a:cs typeface="Roboto"/>
            </a:endParaRPr>
          </a:p>
          <a:p>
            <a:pPr marL="379095" marR="22860" indent="-367030" algn="just">
              <a:lnSpc>
                <a:spcPct val="114999"/>
              </a:lnSpc>
              <a:buFont typeface="Arial"/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So we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have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switch on the water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motor.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The water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motor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is used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pump 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water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dry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sectors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them wet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using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relay,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which will be acting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as 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switch.</a:t>
            </a:r>
            <a:endParaRPr sz="1800">
              <a:latin typeface="Roboto"/>
              <a:cs typeface="Roboto"/>
            </a:endParaRPr>
          </a:p>
          <a:p>
            <a:pPr marL="379095" marR="5080" indent="-367030" algn="just">
              <a:lnSpc>
                <a:spcPct val="114999"/>
              </a:lnSpc>
              <a:buFont typeface="Arial"/>
              <a:buChar char="●"/>
              <a:tabLst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Water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is pumped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into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the dairy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sector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until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entire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soil will be becoming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wet. 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After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particular time the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dry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soil becomes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wet.</a:t>
            </a:r>
            <a:endParaRPr sz="1800">
              <a:latin typeface="Roboto"/>
              <a:cs typeface="Roboto"/>
            </a:endParaRPr>
          </a:p>
          <a:p>
            <a:pPr marL="379095" marR="6350" indent="-367030" algn="just">
              <a:lnSpc>
                <a:spcPct val="114999"/>
              </a:lnSpc>
              <a:buFont typeface="Arial"/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If the output of the soil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moisture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sensor is less than the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prescribed threshold  values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it indicates the soil is wet condition. So that water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motor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will come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into 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switched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off.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1588" y="4737506"/>
            <a:ext cx="95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Impact"/>
                <a:cs typeface="Impact"/>
              </a:rPr>
              <a:t>7</a:t>
            </a:r>
            <a:endParaRPr sz="1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0"/>
            <a:ext cx="8521065" cy="632460"/>
          </a:xfrm>
          <a:prstGeom prst="rect">
            <a:avLst/>
          </a:prstGeom>
          <a:ln w="9524">
            <a:solidFill>
              <a:srgbClr val="2A389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555"/>
              </a:spcBef>
            </a:pPr>
            <a:r>
              <a:rPr sz="3000" u="heavy" spc="-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</a:rPr>
              <a:t>Components </a:t>
            </a:r>
            <a:r>
              <a:rPr sz="3000" u="heavy" spc="-10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</a:rPr>
              <a:t>Used </a:t>
            </a:r>
            <a:r>
              <a:rPr sz="3000" u="heavy" spc="-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</a:rPr>
              <a:t>in</a:t>
            </a:r>
            <a:r>
              <a:rPr sz="3000" u="heavy" spc="-2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</a:rPr>
              <a:t> </a:t>
            </a:r>
            <a:r>
              <a:rPr sz="3000" u="heavy" spc="-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</a:rPr>
              <a:t>Project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06936" y="679536"/>
            <a:ext cx="4010025" cy="4397375"/>
            <a:chOff x="306936" y="679536"/>
            <a:chExt cx="4010025" cy="4397375"/>
          </a:xfrm>
        </p:grpSpPr>
        <p:sp>
          <p:nvSpPr>
            <p:cNvPr id="4" name="object 4"/>
            <p:cNvSpPr/>
            <p:nvPr/>
          </p:nvSpPr>
          <p:spPr>
            <a:xfrm>
              <a:off x="311699" y="684298"/>
              <a:ext cx="4000500" cy="4387850"/>
            </a:xfrm>
            <a:custGeom>
              <a:avLst/>
              <a:gdLst/>
              <a:ahLst/>
              <a:cxnLst/>
              <a:rect l="l" t="t" r="r" b="b"/>
              <a:pathLst>
                <a:path w="4000500" h="4387850">
                  <a:moveTo>
                    <a:pt x="3999891" y="4387491"/>
                  </a:moveTo>
                  <a:lnTo>
                    <a:pt x="0" y="4387491"/>
                  </a:lnTo>
                  <a:lnTo>
                    <a:pt x="0" y="0"/>
                  </a:lnTo>
                  <a:lnTo>
                    <a:pt x="3999891" y="0"/>
                  </a:lnTo>
                  <a:lnTo>
                    <a:pt x="3999891" y="4387491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684298"/>
              <a:ext cx="4000500" cy="4387850"/>
            </a:xfrm>
            <a:custGeom>
              <a:avLst/>
              <a:gdLst/>
              <a:ahLst/>
              <a:cxnLst/>
              <a:rect l="l" t="t" r="r" b="b"/>
              <a:pathLst>
                <a:path w="4000500" h="4387850">
                  <a:moveTo>
                    <a:pt x="0" y="0"/>
                  </a:moveTo>
                  <a:lnTo>
                    <a:pt x="3999891" y="0"/>
                  </a:lnTo>
                  <a:lnTo>
                    <a:pt x="3999891" y="4387491"/>
                  </a:lnTo>
                  <a:lnTo>
                    <a:pt x="0" y="43874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34217" y="750210"/>
            <a:ext cx="16948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cs typeface="Impact"/>
              </a:rPr>
              <a:t>SOIL MOISTURE</a:t>
            </a:r>
            <a:r>
              <a:rPr sz="1400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cs typeface="Impact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cs typeface="Impact"/>
              </a:rPr>
              <a:t>SENSOR</a:t>
            </a:r>
            <a:r>
              <a:rPr sz="1400" spc="-5" dirty="0">
                <a:solidFill>
                  <a:srgbClr val="FFFFFF"/>
                </a:solidFill>
                <a:latin typeface="Impact"/>
                <a:cs typeface="Impact"/>
              </a:rPr>
              <a:t>:</a:t>
            </a:r>
            <a:endParaRPr sz="1400">
              <a:latin typeface="Impact"/>
              <a:cs typeface="Impac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632" y="1211728"/>
            <a:ext cx="3723004" cy="367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89230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The basic soil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moisture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consists of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two  electrodes,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and those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probes are kept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the  soil.</a:t>
            </a:r>
            <a:endParaRPr sz="1300">
              <a:latin typeface="Roboto"/>
              <a:cs typeface="Roboto"/>
            </a:endParaRPr>
          </a:p>
          <a:p>
            <a:pPr marL="340360" marR="5080" indent="-328295">
              <a:lnSpc>
                <a:spcPct val="114999"/>
              </a:lnSpc>
              <a:buClr>
                <a:srgbClr val="FFFFFF"/>
              </a:buClr>
              <a:buFont typeface="Arial"/>
              <a:buChar char="●"/>
              <a:tabLst>
                <a:tab pos="381635" algn="l"/>
                <a:tab pos="382270" algn="l"/>
              </a:tabLst>
            </a:pPr>
            <a:r>
              <a:rPr dirty="0"/>
              <a:t>	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When the soil consists of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water,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as water is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 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good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conductor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electricity,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so water acts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as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 short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circuit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path for those two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electrodes.</a:t>
            </a:r>
            <a:endParaRPr sz="1300">
              <a:latin typeface="Roboto"/>
              <a:cs typeface="Roboto"/>
            </a:endParaRPr>
          </a:p>
          <a:p>
            <a:pPr marL="340360" marR="5080" indent="-328295">
              <a:lnSpc>
                <a:spcPct val="114999"/>
              </a:lnSpc>
              <a:buClr>
                <a:srgbClr val="FFFFFF"/>
              </a:buClr>
              <a:buFont typeface="Arial"/>
              <a:buChar char="●"/>
              <a:tabLst>
                <a:tab pos="381635" algn="l"/>
                <a:tab pos="382270" algn="l"/>
              </a:tabLst>
            </a:pPr>
            <a:r>
              <a:rPr dirty="0"/>
              <a:t>	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As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result current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ﬂows between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those  electrodes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and generates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voltage across the  variable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resistor.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So the conductance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values  are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moisture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content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readings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the 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sensor.</a:t>
            </a:r>
            <a:endParaRPr sz="1300">
              <a:latin typeface="Roboto"/>
              <a:cs typeface="Roboto"/>
            </a:endParaRPr>
          </a:p>
          <a:p>
            <a:pPr marL="340360" marR="146050" indent="-328295">
              <a:lnSpc>
                <a:spcPct val="1149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As it consists of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NOT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gate so it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generates 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high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values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for dry soil, i.e. which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doesn’t 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contain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moisture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produces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lower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values 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for wet soil. Soil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moisture measures the  volumetric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water content in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soil.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09763" y="1564571"/>
            <a:ext cx="2447920" cy="214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58876" y="4737506"/>
            <a:ext cx="120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Impact"/>
                <a:cs typeface="Impact"/>
              </a:rPr>
              <a:t>8</a:t>
            </a:r>
            <a:endParaRPr sz="1400">
              <a:latin typeface="Impact"/>
              <a:cs typeface="Impac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9910" y="3795197"/>
            <a:ext cx="1452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Fig 3-</a:t>
            </a:r>
            <a:r>
              <a:rPr sz="900" b="1" u="sng" spc="-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Soil </a:t>
            </a:r>
            <a:r>
              <a:rPr sz="900" b="1" u="sng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Moisture</a:t>
            </a:r>
            <a:r>
              <a:rPr sz="900" b="1" u="sng" spc="-7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 </a:t>
            </a:r>
            <a:r>
              <a:rPr sz="900" b="1" u="sng" spc="-5" dirty="0">
                <a:solidFill>
                  <a:srgbClr val="2A3890"/>
                </a:solidFill>
                <a:uFill>
                  <a:solidFill>
                    <a:srgbClr val="2A3890"/>
                  </a:solidFill>
                </a:uFill>
                <a:latin typeface="Arial"/>
                <a:cs typeface="Arial"/>
              </a:rPr>
              <a:t>Sensor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</TotalTime>
  <Words>1864</Words>
  <Application>Microsoft Office PowerPoint</Application>
  <PresentationFormat>On-screen Show (16:9)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Impact</vt:lpstr>
      <vt:lpstr>Roboto</vt:lpstr>
      <vt:lpstr>Times New Roman</vt:lpstr>
      <vt:lpstr>Office Theme</vt:lpstr>
      <vt:lpstr>Smart Plant Irrigation System</vt:lpstr>
      <vt:lpstr>Abstract</vt:lpstr>
      <vt:lpstr>Weather-Based Smart Irrigation Technology</vt:lpstr>
      <vt:lpstr>Moisture-Based Smart Irrigation Technology</vt:lpstr>
      <vt:lpstr>PowerPoint Presentation</vt:lpstr>
      <vt:lpstr>PowerPoint Presentation</vt:lpstr>
      <vt:lpstr>I will be working on Moisture-Based  Smart Irrigation Technology</vt:lpstr>
      <vt:lpstr>Proposed Work</vt:lpstr>
      <vt:lpstr>Components Used in Project</vt:lpstr>
      <vt:lpstr>NodeMCU</vt:lpstr>
      <vt:lpstr>Circuit Diagram</vt:lpstr>
      <vt:lpstr>Flow Chart</vt:lpstr>
      <vt:lpstr>It can provide high  accuracy water supply  and avoid water from  wastage.</vt:lpstr>
      <vt:lpstr>GLOBAL SCOPE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project-1</dc:title>
  <cp:lastModifiedBy>Divya Singh</cp:lastModifiedBy>
  <cp:revision>5</cp:revision>
  <dcterms:created xsi:type="dcterms:W3CDTF">2023-03-20T16:13:52Z</dcterms:created>
  <dcterms:modified xsi:type="dcterms:W3CDTF">2023-05-03T05:34:44Z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2023-03-20T00:00:00Z</vt:filetime>
  </property>
</Properties>
</file>