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jpeg" ContentType="image/jpeg"/>
  <Override PartName="/ppt/media/image7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0C5645A-6710-41F7-98EF-44573A4BFB7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274788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0" y="4857840"/>
            <a:ext cx="9143640" cy="285480"/>
          </a:xfrm>
          <a:prstGeom prst="rect">
            <a:avLst/>
          </a:prstGeom>
          <a:solidFill>
            <a:srgbClr val="2a2f32"/>
          </a:solidFill>
          <a:ln w="25560">
            <a:noFill/>
          </a:ln>
        </p:spPr>
      </p:sp>
      <p:sp>
        <p:nvSpPr>
          <p:cNvPr id="38" name="CustomShape 2"/>
          <p:cNvSpPr/>
          <p:nvPr/>
        </p:nvSpPr>
        <p:spPr>
          <a:xfrm>
            <a:off x="214200" y="4901040"/>
            <a:ext cx="3142800" cy="21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DejaVu Sans"/>
              </a:rPr>
              <a:t>TECHNOLOGY FOR THE MOBILE WORLD</a:t>
            </a: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7988040" y="4901040"/>
            <a:ext cx="1089000" cy="21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ffffff"/>
                </a:solidFill>
                <a:latin typeface="Arial"/>
                <a:ea typeface="DejaVu Sans"/>
              </a:rPr>
              <a:t>CONFIDENTIAL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214880" y="2428920"/>
            <a:ext cx="4571280" cy="57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DejaVu Sans"/>
              </a:rPr>
              <a:t>Li Guanglei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华文中宋"/>
                <a:ea typeface="华文中宋"/>
              </a:rPr>
              <a:t>2018/09/05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2843640" y="1143000"/>
            <a:ext cx="6042240" cy="121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华文中宋"/>
                <a:ea typeface="华文中宋"/>
              </a:rPr>
              <a:t>PELT </a:t>
            </a:r>
            <a:r>
              <a:rPr b="1" lang="en-US" sz="3200">
                <a:solidFill>
                  <a:srgbClr val="ffffff"/>
                </a:solidFill>
                <a:latin typeface="华文中宋"/>
                <a:ea typeface="华文中宋"/>
              </a:rPr>
              <a:t>简介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PELT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简介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Linux kernel v4.18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struct sched_avg {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u64 last_update_time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u64 load_sum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u64 runnable_load_sum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u32 util_sum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u32 period_contrib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unsigned long load_avg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unsigned long runnable_load_avg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unsigned long util_avg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struct util_est util_est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} ___cacheline_aligned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load_sum: 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	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          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调度实体衰减累加负载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load_avg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：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	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           调度实体的平均负载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runnable_load_sum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：调度实体在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runnable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时的衰减累加负载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runnable_load_avg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：  调度实体在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runnable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时的平均负载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PELT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代码在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v4.18.rc5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之后单独迁移到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kernel/sched/pelt.c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文件中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6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7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PELT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简介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 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调度实体负载总和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进程运行的时间横轴，以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1ms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为一个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period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周期，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Li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是一个调度实体在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i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个时间周期内的负载，虽然进程已经又运行了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i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个周期，它对当前系统负载仍有贡献 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Li*y^i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，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y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是衰减系数， 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y^32=0.5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，距离当前时间点越远，衰减系数越大，对调度实体总的负载影响越小。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统计多个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PI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周期内调度实体对系统负载的贡献 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L=L0+L1*y+L2*y^2+L3*y^3+......L32*y^32+...... (y^32=0.5)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调度实体某一个历史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period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周期的负载，每经过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32ms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，都会衰减一半，后边也使用此方法计算经过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32ms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整数倍的负载衰减。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10" name="Table 3"/>
          <p:cNvGraphicFramePr/>
          <p:nvPr/>
        </p:nvGraphicFramePr>
        <p:xfrm>
          <a:off x="2123640" y="2427840"/>
          <a:ext cx="6095520" cy="37044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10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Arial"/>
                        </a:rPr>
                        <a:t>·····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Arial"/>
                        </a:rPr>
                        <a:t>·····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" name="CustomShape 4"/>
          <p:cNvSpPr/>
          <p:nvPr/>
        </p:nvSpPr>
        <p:spPr>
          <a:xfrm>
            <a:off x="1403640" y="2859840"/>
            <a:ext cx="7272360" cy="360"/>
          </a:xfrm>
          <a:prstGeom prst="straightConnector1">
            <a:avLst/>
          </a:prstGeom>
          <a:noFill/>
          <a:ln w="255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12" name="CustomShape 5"/>
          <p:cNvSpPr/>
          <p:nvPr/>
        </p:nvSpPr>
        <p:spPr>
          <a:xfrm>
            <a:off x="640440" y="2859840"/>
            <a:ext cx="114264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Task running</a:t>
            </a:r>
            <a:endParaRPr/>
          </a:p>
        </p:txBody>
      </p:sp>
      <p:sp>
        <p:nvSpPr>
          <p:cNvPr id="113" name="CustomShape 6"/>
          <p:cNvSpPr/>
          <p:nvPr/>
        </p:nvSpPr>
        <p:spPr>
          <a:xfrm>
            <a:off x="3950280" y="2211840"/>
            <a:ext cx="45360" cy="21564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</p:sp>
      <p:sp>
        <p:nvSpPr>
          <p:cNvPr id="114" name="CustomShape 7"/>
          <p:cNvSpPr/>
          <p:nvPr/>
        </p:nvSpPr>
        <p:spPr>
          <a:xfrm>
            <a:off x="4526280" y="2211840"/>
            <a:ext cx="45360" cy="215640"/>
          </a:xfrm>
          <a:prstGeom prst="righ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</p:sp>
      <p:sp>
        <p:nvSpPr>
          <p:cNvPr id="115" name="CustomShape 8"/>
          <p:cNvSpPr/>
          <p:nvPr/>
        </p:nvSpPr>
        <p:spPr>
          <a:xfrm>
            <a:off x="3856680" y="2211840"/>
            <a:ext cx="80136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华文中宋"/>
                <a:ea typeface="华文中宋"/>
              </a:rPr>
              <a:t>Period=1ms</a:t>
            </a:r>
            <a:endParaRPr/>
          </a:p>
        </p:txBody>
      </p:sp>
      <p:sp>
        <p:nvSpPr>
          <p:cNvPr id="116" name="CustomShape 9"/>
          <p:cNvSpPr/>
          <p:nvPr/>
        </p:nvSpPr>
        <p:spPr>
          <a:xfrm>
            <a:off x="8100360" y="2211840"/>
            <a:ext cx="503640" cy="14364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00b05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华文中宋"/>
                <a:ea typeface="华文中宋"/>
              </a:rPr>
              <a:t>now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PELT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简介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 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衰减因子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[kernel/sched/sched-pelt.h]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static const u32 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[] = {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0xffffffff, 0xfa83b2da, 0xf5257d14, 0xefe4b99a, 0xeac0c6e6, 0xe5b906e6,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0xe0ccdeeb, 0xdbfbb796, 0xd744fcc9, 0xd2a81d91, 0xce248c14, 0xc9b9bd85,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0xc5672a10, 0xc12c4cc9, 0xbd08a39e, 0xb8fbaf46, 0xb504f333, 0xb123f581,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0xad583ee9, 0xa9a15ab4, 0xa5fed6a9, 0xa2704302, 0x9ef5325f, 0x9b8d39b9,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0x9837f050, 0x94f4efa8, 0x91c3d373, 0x8ea4398a, 0x8b95c1e3, 0x88980e80,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0x85aac367, 0x82cd8698,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runnable_avg_yN_inv[i]=(2^32-1) * y^i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y^32=1/2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i=0~31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y~=0.9785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Static const u32 runnable_avg_yN_org[] = {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0.999, 0.978, 0.957, 0.937, 0.917, 0.897,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……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0.522, 0.510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runnable_avg_yN_org[i]=runnable_avg_yN_inv[i]&gt;&gt;32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PELT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简介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 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计算第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n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个周期的衰减值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static u64 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(u64 val, u64 n)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val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表示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n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个周期前的负载值，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n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表示第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n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个周期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t0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时刻负载为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val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，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t1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时刻，红色历史时间区域衰减负载值是：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val*y^n=val* runnable_avg_yN_inv[n]&gt;&gt;32</a:t>
            </a:r>
            <a:endParaRPr/>
          </a:p>
        </p:txBody>
      </p:sp>
      <p:graphicFrame>
        <p:nvGraphicFramePr>
          <p:cNvPr id="121" name="Table 3"/>
          <p:cNvGraphicFramePr/>
          <p:nvPr/>
        </p:nvGraphicFramePr>
        <p:xfrm>
          <a:off x="2123640" y="2427840"/>
          <a:ext cx="5486040" cy="37044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10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Arial"/>
                        </a:rPr>
                        <a:t>·····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……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Arial"/>
                        </a:rPr>
                        <a:t>·····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2" name="CustomShape 4"/>
          <p:cNvSpPr/>
          <p:nvPr/>
        </p:nvSpPr>
        <p:spPr>
          <a:xfrm>
            <a:off x="1403640" y="2859840"/>
            <a:ext cx="7272360" cy="360"/>
          </a:xfrm>
          <a:prstGeom prst="straightConnector1">
            <a:avLst/>
          </a:prstGeom>
          <a:noFill/>
          <a:ln w="255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23" name="CustomShape 5"/>
          <p:cNvSpPr/>
          <p:nvPr/>
        </p:nvSpPr>
        <p:spPr>
          <a:xfrm>
            <a:off x="640440" y="2859840"/>
            <a:ext cx="114264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Task running</a:t>
            </a:r>
            <a:endParaRPr/>
          </a:p>
        </p:txBody>
      </p:sp>
      <p:sp>
        <p:nvSpPr>
          <p:cNvPr id="124" name="CustomShape 6"/>
          <p:cNvSpPr/>
          <p:nvPr/>
        </p:nvSpPr>
        <p:spPr>
          <a:xfrm>
            <a:off x="5174280" y="2211840"/>
            <a:ext cx="45360" cy="21564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</p:sp>
      <p:sp>
        <p:nvSpPr>
          <p:cNvPr id="125" name="CustomShape 7"/>
          <p:cNvSpPr/>
          <p:nvPr/>
        </p:nvSpPr>
        <p:spPr>
          <a:xfrm>
            <a:off x="5750280" y="2211840"/>
            <a:ext cx="45360" cy="215640"/>
          </a:xfrm>
          <a:prstGeom prst="righ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</p:sp>
      <p:sp>
        <p:nvSpPr>
          <p:cNvPr id="126" name="CustomShape 8"/>
          <p:cNvSpPr/>
          <p:nvPr/>
        </p:nvSpPr>
        <p:spPr>
          <a:xfrm>
            <a:off x="5080680" y="2211840"/>
            <a:ext cx="80136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华文中宋"/>
                <a:ea typeface="华文中宋"/>
              </a:rPr>
              <a:t>Period=1ms</a:t>
            </a:r>
            <a:endParaRPr/>
          </a:p>
        </p:txBody>
      </p:sp>
      <p:sp>
        <p:nvSpPr>
          <p:cNvPr id="127" name="CustomShape 9"/>
          <p:cNvSpPr/>
          <p:nvPr/>
        </p:nvSpPr>
        <p:spPr>
          <a:xfrm>
            <a:off x="7380360" y="2211840"/>
            <a:ext cx="719640" cy="14364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00b05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华文中宋"/>
                <a:ea typeface="华文中宋"/>
              </a:rPr>
              <a:t>Now t1</a:t>
            </a:r>
            <a:endParaRPr/>
          </a:p>
        </p:txBody>
      </p:sp>
      <p:sp>
        <p:nvSpPr>
          <p:cNvPr id="128" name="CustomShape 10"/>
          <p:cNvSpPr/>
          <p:nvPr/>
        </p:nvSpPr>
        <p:spPr>
          <a:xfrm>
            <a:off x="2915640" y="2139840"/>
            <a:ext cx="1511640" cy="21564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00b05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华文中宋"/>
                <a:ea typeface="华文中宋"/>
              </a:rPr>
              <a:t>Last update time t0 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PELT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简介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 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查询连续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n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个周期的累加衰减负载（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1&lt;=n&lt;=32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）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[v4.12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中删除 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(05296e7535)]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static const u32 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[] = {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	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0, 1002, 1982, 2941, 3880, 4798, 5697, 6576, 7437, 8279, 9103, 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	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9909,10698,11470,12226,12966,13690,14398,15091,15769,16433,17082, 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	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17718,18340,18949,19545,20128,20698,21256,21802,22336,22859,23371,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runnable_avg_yN_sum[n]=1024*(y^1+y^2+y^3+……+y^n)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1024:1ms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period=1024us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y~=0.9785; y^32=1/2</a:t>
            </a:r>
            <a:endParaRPr/>
          </a:p>
        </p:txBody>
      </p:sp>
      <p:graphicFrame>
        <p:nvGraphicFramePr>
          <p:cNvPr id="131" name="Table 3"/>
          <p:cNvGraphicFramePr/>
          <p:nvPr/>
        </p:nvGraphicFramePr>
        <p:xfrm>
          <a:off x="2123640" y="3159000"/>
          <a:ext cx="5486040" cy="37044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10200"/>
              </a:tblGrid>
              <a:tr h="37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Arial"/>
                        </a:rPr>
                        <a:t>·····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Arial"/>
                        </a:rPr>
                        <a:t>·····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Arial"/>
                        </a:rPr>
                        <a:t>·····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L1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2" name="CustomShape 4"/>
          <p:cNvSpPr/>
          <p:nvPr/>
        </p:nvSpPr>
        <p:spPr>
          <a:xfrm>
            <a:off x="1403640" y="3591000"/>
            <a:ext cx="7272360" cy="360"/>
          </a:xfrm>
          <a:prstGeom prst="straightConnector1">
            <a:avLst/>
          </a:prstGeom>
          <a:noFill/>
          <a:ln w="255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33" name="CustomShape 5"/>
          <p:cNvSpPr/>
          <p:nvPr/>
        </p:nvSpPr>
        <p:spPr>
          <a:xfrm>
            <a:off x="640440" y="3591000"/>
            <a:ext cx="114264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Task running</a:t>
            </a:r>
            <a:endParaRPr/>
          </a:p>
        </p:txBody>
      </p:sp>
      <p:sp>
        <p:nvSpPr>
          <p:cNvPr id="134" name="CustomShape 6"/>
          <p:cNvSpPr/>
          <p:nvPr/>
        </p:nvSpPr>
        <p:spPr>
          <a:xfrm>
            <a:off x="5174280" y="2931840"/>
            <a:ext cx="45360" cy="21564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</p:sp>
      <p:sp>
        <p:nvSpPr>
          <p:cNvPr id="135" name="CustomShape 7"/>
          <p:cNvSpPr/>
          <p:nvPr/>
        </p:nvSpPr>
        <p:spPr>
          <a:xfrm>
            <a:off x="5750280" y="2931840"/>
            <a:ext cx="45360" cy="215640"/>
          </a:xfrm>
          <a:prstGeom prst="righ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</p:sp>
      <p:sp>
        <p:nvSpPr>
          <p:cNvPr id="136" name="CustomShape 8"/>
          <p:cNvSpPr/>
          <p:nvPr/>
        </p:nvSpPr>
        <p:spPr>
          <a:xfrm>
            <a:off x="5080680" y="2943000"/>
            <a:ext cx="801360" cy="21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华文中宋"/>
                <a:ea typeface="华文中宋"/>
              </a:rPr>
              <a:t>Period=1ms</a:t>
            </a:r>
            <a:endParaRPr/>
          </a:p>
        </p:txBody>
      </p:sp>
      <p:sp>
        <p:nvSpPr>
          <p:cNvPr id="137" name="CustomShape 9"/>
          <p:cNvSpPr/>
          <p:nvPr/>
        </p:nvSpPr>
        <p:spPr>
          <a:xfrm>
            <a:off x="7380360" y="2943000"/>
            <a:ext cx="719640" cy="14364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00b05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华文中宋"/>
                <a:ea typeface="华文中宋"/>
              </a:rPr>
              <a:t>Now t1</a:t>
            </a:r>
            <a:endParaRPr/>
          </a:p>
        </p:txBody>
      </p:sp>
      <p:sp>
        <p:nvSpPr>
          <p:cNvPr id="138" name="CustomShape 10"/>
          <p:cNvSpPr/>
          <p:nvPr/>
        </p:nvSpPr>
        <p:spPr>
          <a:xfrm>
            <a:off x="2915640" y="2859840"/>
            <a:ext cx="1511640" cy="21564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00b05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华文中宋"/>
                <a:ea typeface="华文中宋"/>
              </a:rPr>
              <a:t>Last update time t0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PELT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简介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32364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task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负载计算：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*           d1          d2           d3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*           ^           ^            ^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*           |           |            |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*         |&lt;-&gt;|&lt;-----------------&gt;|&lt;---&gt;|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* ... |---x---|------| ... |------|-----x (now)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*                                          p-1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* u' = (u + d1) y^p + 1024 \Sum y^n + d3 y^0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*                                          n=1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*     = u y^p +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(Step 1)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           p-1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*        d1 y^p + 1024 \Sum y^n + d3 y^0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(Step 2)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           n=1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984807"/>
                </a:solidFill>
                <a:latin typeface="华文中宋"/>
                <a:ea typeface="华文中宋"/>
              </a:rPr>
              <a:t>u´= </a:t>
            </a:r>
            <a:r>
              <a:rPr lang="en-US" sz="1000">
                <a:solidFill>
                  <a:srgbClr val="ff0000"/>
                </a:solidFill>
                <a:latin typeface="华文中宋"/>
                <a:ea typeface="华文中宋"/>
              </a:rPr>
              <a:t>(u+delta1)*y^p </a:t>
            </a:r>
            <a:r>
              <a:rPr lang="en-US" sz="1000">
                <a:solidFill>
                  <a:srgbClr val="984807"/>
                </a:solidFill>
                <a:latin typeface="华文中宋"/>
                <a:ea typeface="华文中宋"/>
              </a:rPr>
              <a:t>+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1024* (y^1+y^2+……+y^(p-1))  + delta3*y^0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984807"/>
                </a:solidFill>
                <a:latin typeface="华文中宋"/>
                <a:ea typeface="华文中宋"/>
              </a:rPr>
              <a:t>   </a:t>
            </a:r>
            <a:r>
              <a:rPr lang="en-US" sz="1000">
                <a:solidFill>
                  <a:srgbClr val="984807"/>
                </a:solidFill>
                <a:latin typeface="华文中宋"/>
                <a:ea typeface="华文中宋"/>
              </a:rPr>
              <a:t>= </a:t>
            </a:r>
            <a:r>
              <a:rPr lang="en-US" sz="1000">
                <a:solidFill>
                  <a:srgbClr val="ff0000"/>
                </a:solidFill>
                <a:latin typeface="华文中宋"/>
                <a:ea typeface="华文中宋"/>
              </a:rPr>
              <a:t>u*y^p + delta1*y^p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+</a:t>
            </a:r>
            <a:r>
              <a:rPr lang="en-US" sz="1000">
                <a:solidFill>
                  <a:srgbClr val="984807"/>
                </a:solidFill>
                <a:latin typeface="华文中宋"/>
                <a:ea typeface="华文中宋"/>
              </a:rPr>
              <a:t> </a:t>
            </a:r>
            <a:r>
              <a:rPr lang="en-US" sz="1000">
                <a:solidFill>
                  <a:srgbClr val="00b050"/>
                </a:solidFill>
                <a:latin typeface="华文中宋"/>
                <a:ea typeface="华文中宋"/>
              </a:rPr>
              <a:t>1024* (y^1+y^2+……+y^(p-1)) 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+ delta3*y^0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984807"/>
                </a:solidFill>
                <a:latin typeface="华文中宋"/>
                <a:ea typeface="华文中宋"/>
              </a:rPr>
              <a:t>  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= decay_load(u, p)+ decay_load(delta1, p)+ LOAD_AVG_MAX - decay_load(LOAD_AVG_MAX, p)-1024 + delta3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由此可见，进程负载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=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历史负载衰减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+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本次更新的负载累加衰减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=udecay+contrib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LOAD_AVG_MAX=47742= 1024+1024*y+1024*y^2+……+y^n+…+y^inf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	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(n&gt;345)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LOAD_AVG_MAX=1024+</a:t>
            </a:r>
            <a:r>
              <a:rPr lang="en-US" sz="1000">
                <a:solidFill>
                  <a:srgbClr val="00b050"/>
                </a:solidFill>
                <a:latin typeface="华文中宋"/>
                <a:ea typeface="华文中宋"/>
              </a:rPr>
              <a:t>1024* (y^1+y^2+…+y^(p-1)) </a:t>
            </a:r>
            <a:r>
              <a:rPr lang="en-US" sz="1000">
                <a:solidFill>
                  <a:srgbClr val="984807"/>
                </a:solidFill>
                <a:latin typeface="华文中宋"/>
                <a:ea typeface="华文中宋"/>
              </a:rPr>
              <a:t>+ </a:t>
            </a:r>
            <a:r>
              <a:rPr lang="en-US" sz="1000">
                <a:solidFill>
                  <a:srgbClr val="00b0f0"/>
                </a:solidFill>
                <a:latin typeface="华文中宋"/>
                <a:ea typeface="华文中宋"/>
              </a:rPr>
              <a:t>1024* (y^p+…+y^inf)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b0f0"/>
                </a:solidFill>
                <a:latin typeface="华文中宋"/>
                <a:ea typeface="华文中宋"/>
              </a:rPr>
              <a:t>1024* (y^p+…+y^inf)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=1024*y^p(1+y+y^2+…+y^inf)=y^p*LOAD_AVG_MAX=decay_load(LOAD_AVG_MAX, p)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load_avg = </a:t>
            </a:r>
            <a:r>
              <a:rPr lang="en-US" sz="1000">
                <a:solidFill>
                  <a:srgbClr val="e46c0a"/>
                </a:solidFill>
                <a:latin typeface="华文中宋"/>
                <a:ea typeface="华文中宋"/>
              </a:rPr>
              <a:t>load.weight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 * </a:t>
            </a:r>
            <a:r>
              <a:rPr lang="en-US" sz="1000">
                <a:solidFill>
                  <a:srgbClr val="ff0000"/>
                </a:solidFill>
                <a:latin typeface="华文中宋"/>
                <a:ea typeface="华文中宋"/>
              </a:rPr>
              <a:t>load_sum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/(LOAD_AVG_MAX-1024+period_contrib)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runnable_load_avg = </a:t>
            </a:r>
            <a:r>
              <a:rPr lang="en-US" sz="1000">
                <a:solidFill>
                  <a:srgbClr val="e46c0a"/>
                </a:solidFill>
                <a:latin typeface="华文中宋"/>
                <a:ea typeface="华文中宋"/>
              </a:rPr>
              <a:t>runnable_weight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 * </a:t>
            </a:r>
            <a:r>
              <a:rPr lang="en-US" sz="1000">
                <a:solidFill>
                  <a:srgbClr val="ff0000"/>
                </a:solidFill>
                <a:latin typeface="华文中宋"/>
                <a:ea typeface="华文中宋"/>
              </a:rPr>
              <a:t>runnable_load_sum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/(LOAD_AVG_MAX-1024+period_contrib)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util_avg=</a:t>
            </a:r>
            <a:r>
              <a:rPr lang="en-US" sz="1000">
                <a:solidFill>
                  <a:srgbClr val="ff0000"/>
                </a:solidFill>
                <a:latin typeface="华文中宋"/>
                <a:ea typeface="华文中宋"/>
              </a:rPr>
              <a:t>util_sum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/(LOAD_AVG_MAX-1024+period_contrib)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2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3" name="CustomShape 5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4" name="CustomShape 6"/>
          <p:cNvSpPr/>
          <p:nvPr/>
        </p:nvSpPr>
        <p:spPr>
          <a:xfrm>
            <a:off x="3924000" y="1995840"/>
            <a:ext cx="3456000" cy="146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*                    p-1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* c2 = 1024 \Sum y^n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*                    n=1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*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*                    inf              inf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*    = 1024 ( \Sum y^n - \Sum y^n - y^0 )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*                    n=0            n=p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华文中宋"/>
              </a:rPr>
              <a:t>	</a:t>
            </a:r>
            <a:endParaRPr/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32000" y="655560"/>
            <a:ext cx="3957120" cy="1411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PELT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简介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39564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进程负载计算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divider = LOAD_AVG_MAX - 1024 + sa-&gt;period_contrib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t1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时刻平均负载的计算：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load_avg={decay(t0) + contrib(t1-t0)*weight}/divider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runnable_load_avg={decay(t0) + contrib(t1-t0)*weight}/divide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util_avg={decay(t0) + contrib(t1-t0)*weight}/divider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t2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时刻平均负载的计算：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load_avg={decay(t1) + contrib(t2-t1)*weight}/divider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runnable_load_avg={decay(t1) + contrib(t2-t1)*weight}/divider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util_avg=decay(t0) /divider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	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(contrib=0)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t4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时刻平均负载的计算：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load_avg=decay(t3)/divider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runnable_load_avg=decay(t3)/divider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util_avg=decay(t3) /divider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49" name="Table 4"/>
          <p:cNvGraphicFramePr/>
          <p:nvPr/>
        </p:nvGraphicFramePr>
        <p:xfrm>
          <a:off x="1979640" y="1203480"/>
          <a:ext cx="6408360" cy="370440"/>
        </p:xfrm>
        <a:graphic>
          <a:graphicData uri="http://schemas.openxmlformats.org/drawingml/2006/table">
            <a:tbl>
              <a:tblPr/>
              <a:tblGrid>
                <a:gridCol w="533880"/>
                <a:gridCol w="533880"/>
                <a:gridCol w="533880"/>
                <a:gridCol w="533880"/>
                <a:gridCol w="533880"/>
                <a:gridCol w="533880"/>
                <a:gridCol w="533880"/>
                <a:gridCol w="533880"/>
                <a:gridCol w="533880"/>
                <a:gridCol w="533880"/>
                <a:gridCol w="533880"/>
                <a:gridCol w="535680"/>
              </a:tblGrid>
              <a:tr h="431640"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50" name="CustomShape 5"/>
          <p:cNvSpPr/>
          <p:nvPr/>
        </p:nvSpPr>
        <p:spPr>
          <a:xfrm>
            <a:off x="1403640" y="1707480"/>
            <a:ext cx="7272360" cy="360"/>
          </a:xfrm>
          <a:prstGeom prst="straightConnector1">
            <a:avLst/>
          </a:prstGeom>
          <a:noFill/>
          <a:ln w="255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51" name="CustomShape 6"/>
          <p:cNvSpPr/>
          <p:nvPr/>
        </p:nvSpPr>
        <p:spPr>
          <a:xfrm>
            <a:off x="426600" y="987480"/>
            <a:ext cx="1138320" cy="637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b050"/>
                </a:solidFill>
                <a:latin typeface="华文中宋"/>
                <a:ea typeface="华文中宋"/>
              </a:rPr>
              <a:t>task running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c000"/>
                </a:solidFill>
                <a:latin typeface="华文中宋"/>
                <a:ea typeface="华文中宋"/>
              </a:rPr>
              <a:t>task in rq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0000"/>
                </a:solidFill>
                <a:latin typeface="华文中宋"/>
                <a:ea typeface="华文中宋"/>
              </a:rPr>
              <a:t>task blocked</a:t>
            </a:r>
            <a:endParaRPr/>
          </a:p>
        </p:txBody>
      </p:sp>
      <p:sp>
        <p:nvSpPr>
          <p:cNvPr id="152" name="CustomShape 7"/>
          <p:cNvSpPr/>
          <p:nvPr/>
        </p:nvSpPr>
        <p:spPr>
          <a:xfrm>
            <a:off x="3996000" y="987480"/>
            <a:ext cx="359640" cy="14364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00b05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华文中宋"/>
                <a:ea typeface="华文中宋"/>
              </a:rPr>
              <a:t> </a:t>
            </a:r>
            <a:r>
              <a:rPr lang="en-US" sz="1000">
                <a:solidFill>
                  <a:srgbClr val="ffffff"/>
                </a:solidFill>
                <a:latin typeface="华文中宋"/>
                <a:ea typeface="华文中宋"/>
              </a:rPr>
              <a:t>t1</a:t>
            </a:r>
            <a:endParaRPr/>
          </a:p>
        </p:txBody>
      </p:sp>
      <p:sp>
        <p:nvSpPr>
          <p:cNvPr id="153" name="CustomShape 8"/>
          <p:cNvSpPr/>
          <p:nvPr/>
        </p:nvSpPr>
        <p:spPr>
          <a:xfrm>
            <a:off x="5076000" y="987480"/>
            <a:ext cx="359640" cy="14364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c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华文中宋"/>
                <a:ea typeface="华文中宋"/>
              </a:rPr>
              <a:t> </a:t>
            </a:r>
            <a:r>
              <a:rPr lang="en-US" sz="1000">
                <a:solidFill>
                  <a:srgbClr val="ffffff"/>
                </a:solidFill>
                <a:latin typeface="华文中宋"/>
                <a:ea typeface="华文中宋"/>
              </a:rPr>
              <a:t>t2</a:t>
            </a:r>
            <a:endParaRPr/>
          </a:p>
        </p:txBody>
      </p:sp>
      <p:sp>
        <p:nvSpPr>
          <p:cNvPr id="154" name="CustomShape 9"/>
          <p:cNvSpPr/>
          <p:nvPr/>
        </p:nvSpPr>
        <p:spPr>
          <a:xfrm>
            <a:off x="7236360" y="987480"/>
            <a:ext cx="359640" cy="14364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00b05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华文中宋"/>
                <a:ea typeface="华文中宋"/>
              </a:rPr>
              <a:t> </a:t>
            </a:r>
            <a:r>
              <a:rPr lang="en-US" sz="1000">
                <a:solidFill>
                  <a:srgbClr val="ffffff"/>
                </a:solidFill>
                <a:latin typeface="华文中宋"/>
                <a:ea typeface="华文中宋"/>
              </a:rPr>
              <a:t>t3</a:t>
            </a:r>
            <a:endParaRPr/>
          </a:p>
        </p:txBody>
      </p:sp>
      <p:sp>
        <p:nvSpPr>
          <p:cNvPr id="155" name="CustomShape 10"/>
          <p:cNvSpPr/>
          <p:nvPr/>
        </p:nvSpPr>
        <p:spPr>
          <a:xfrm>
            <a:off x="8244360" y="987480"/>
            <a:ext cx="359640" cy="14364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0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华文中宋"/>
                <a:ea typeface="华文中宋"/>
              </a:rPr>
              <a:t> </a:t>
            </a:r>
            <a:r>
              <a:rPr lang="en-US" sz="1000">
                <a:solidFill>
                  <a:srgbClr val="ffffff"/>
                </a:solidFill>
                <a:latin typeface="华文中宋"/>
                <a:ea typeface="华文中宋"/>
              </a:rPr>
              <a:t>t4</a:t>
            </a:r>
            <a:endParaRPr/>
          </a:p>
        </p:txBody>
      </p:sp>
      <p:sp>
        <p:nvSpPr>
          <p:cNvPr id="156" name="CustomShape 11"/>
          <p:cNvSpPr/>
          <p:nvPr/>
        </p:nvSpPr>
        <p:spPr>
          <a:xfrm>
            <a:off x="2411640" y="987480"/>
            <a:ext cx="359640" cy="14364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00b05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华文中宋"/>
                <a:ea typeface="华文中宋"/>
              </a:rPr>
              <a:t> </a:t>
            </a:r>
            <a:r>
              <a:rPr lang="en-US" sz="1000">
                <a:solidFill>
                  <a:srgbClr val="ffffff"/>
                </a:solidFill>
                <a:latin typeface="华文中宋"/>
                <a:ea typeface="华文中宋"/>
              </a:rPr>
              <a:t>t0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PELT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简介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59" name="Table 3"/>
          <p:cNvGraphicFramePr/>
          <p:nvPr/>
        </p:nvGraphicFramePr>
        <p:xfrm>
          <a:off x="467640" y="987480"/>
          <a:ext cx="8424720" cy="3474360"/>
        </p:xfrm>
        <a:graphic>
          <a:graphicData uri="http://schemas.openxmlformats.org/drawingml/2006/table">
            <a:tbl>
              <a:tblPr/>
              <a:tblGrid>
                <a:gridCol w="1656000"/>
                <a:gridCol w="3528360"/>
                <a:gridCol w="2592000"/>
                <a:gridCol w="648360"/>
              </a:tblGrid>
              <a:tr h="546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*_avg = decay + contirb*weight/divider</a:t>
                      </a:r>
                      <a:endParaRPr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weight/task status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(load/runnable/runing)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decay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contrib</a:t>
                      </a:r>
                      <a:endParaRPr/>
                    </a:p>
                  </a:txBody>
                  <a:tcPr/>
                </a:tc>
              </a:tr>
              <a:tr h="24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se-&gt;avg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task blocked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load=0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decay : load_sum =</a:t>
                      </a:r>
                      <a:endParaRPr/>
                    </a:p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decay_load(sa-&gt;load_sum, p)</a:t>
                      </a:r>
                      <a:endParaRPr/>
                    </a:p>
                    <a:p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decay : runnable_load_sum =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decay_load(sa-&gt;runnable_load_sum, p)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decay : util_sum =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decay_load(sa-&gt;util_sum, p)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43720"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runnable=0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4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running=0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4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se-&gt;avg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task in rq, not running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scale_load_down(se-&gt;load.weight)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contrib</a:t>
                      </a:r>
                      <a:endParaRPr/>
                    </a:p>
                  </a:txBody>
                  <a:tcPr/>
                </a:tc>
              </a:tr>
              <a:tr h="243720"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scale_load_down(se-&gt;runnable_weight)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contrib</a:t>
                      </a:r>
                      <a:endParaRPr/>
                    </a:p>
                  </a:txBody>
                  <a:tcPr/>
                </a:tc>
              </a:tr>
              <a:tr h="24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running=0     (cfs_rq-&gt;curr != se)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4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se-&gt;avg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task in rq and running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scale_load_down(se-&gt;load.weight)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contrib</a:t>
                      </a:r>
                      <a:endParaRPr/>
                    </a:p>
                  </a:txBody>
                  <a:tcPr/>
                </a:tc>
              </a:tr>
              <a:tr h="243720"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scale_load_down(se-&gt;runnable_weight)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contrib</a:t>
                      </a:r>
                      <a:endParaRPr/>
                    </a:p>
                  </a:txBody>
                  <a:tcPr/>
                </a:tc>
              </a:tr>
              <a:tr h="243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scale_cpu     (cfs_rq-&gt;curr == se)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contrib</a:t>
                      </a:r>
                      <a:endParaRPr/>
                    </a:p>
                  </a:txBody>
                  <a:tcPr/>
                </a:tc>
              </a:tr>
              <a:tr h="243720"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cfs_rq-&gt;avg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task in rq and running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scale_load_down(cfs_rq-&gt;load.weight)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contrib</a:t>
                      </a:r>
                      <a:endParaRPr/>
                    </a:p>
                  </a:txBody>
                  <a:tcPr/>
                </a:tc>
              </a:tr>
              <a:tr h="243720"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scale_load_down(cfs_rq-&gt;runnable_weight)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contrib</a:t>
                      </a:r>
                      <a:endParaRPr/>
                    </a:p>
                  </a:txBody>
                  <a:tcPr/>
                </a:tc>
              </a:tr>
              <a:tr h="247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scale_cpu     (cfs_rq-&gt;curr != NULL)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contrib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0" name="CustomShape 4"/>
          <p:cNvSpPr/>
          <p:nvPr/>
        </p:nvSpPr>
        <p:spPr>
          <a:xfrm>
            <a:off x="395640" y="699480"/>
            <a:ext cx="843480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task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与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cfs-rq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平均负载的计算：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1" name="CustomShape 5"/>
          <p:cNvSpPr/>
          <p:nvPr/>
        </p:nvSpPr>
        <p:spPr>
          <a:xfrm>
            <a:off x="395640" y="4515840"/>
            <a:ext cx="8434800" cy="28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ff0000"/>
                </a:solidFill>
                <a:latin typeface="华文中宋"/>
                <a:ea typeface="华文中宋"/>
              </a:rPr>
              <a:t>V4.15-rc1 Commit: 1ea6c46a23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PELT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简介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39564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Question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V4.15-rc1 Commit: 1ea6c46a23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对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task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平均负载的计算发生了变化：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华文中宋"/>
                <a:ea typeface="华文中宋"/>
              </a:rPr>
              <a:t>se-&gt;avg =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变为：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华文中宋"/>
                <a:ea typeface="华文中宋"/>
              </a:rPr>
              <a:t>se-&gt;avg =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华文中宋"/>
                <a:ea typeface="华文中宋"/>
              </a:rPr>
              <a:t>	</a:t>
            </a:r>
            <a:r>
              <a:rPr i="1" lang="en-US" sz="1000">
                <a:solidFill>
                  <a:srgbClr val="000000"/>
                </a:solidFill>
                <a:latin typeface="华文中宋"/>
                <a:ea typeface="华文中宋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5" name="图片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72360" y="699480"/>
            <a:ext cx="2499480" cy="249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55640" y="3241800"/>
            <a:ext cx="3015720" cy="6404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404040"/>
                </a:solidFill>
                <a:latin typeface="Arial"/>
                <a:ea typeface="微软雅黑"/>
              </a:rPr>
              <a:t>谢谢！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428000" y="3241800"/>
            <a:ext cx="4032720" cy="943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p>
            <a:pPr>
              <a:lnSpc>
                <a:spcPct val="150000"/>
              </a:lnSpc>
            </a:pPr>
            <a:r>
              <a:rPr lang="en-US" sz="800">
                <a:solidFill>
                  <a:srgbClr val="000000"/>
                </a:solidFill>
                <a:latin typeface="微软雅黑"/>
                <a:ea typeface="微软雅黑"/>
              </a:rPr>
              <a:t>本文件所含数据和信息都属于紫光展锐机密及紫光展锐财产，紫光展锐保留所有相关权利。当您接受这份文件时，即表示您同意此份文件内含机密信息，且同意在未获得紫光展锐同意前，不使用或复制、整个或部分文件。紫光展锐有权在未经事先通知的情况下，对本文件做任何修改。紫光展锐对本文件所含数据和信息不做任何保证，在任何情况下，紫光展锐均不负责任何与文件相关的直接或间接的、任何伤害或损失。 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Agenda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基本概念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基于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vruntime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的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cfs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调度算法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Why PELT?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PELT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简介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基本概念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1000">
                <a:solidFill>
                  <a:srgbClr val="000000"/>
                </a:solidFill>
                <a:latin typeface="Arial"/>
                <a:ea typeface="华文中宋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华文中宋"/>
              </a:rPr>
              <a:t>进程类型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交互是进程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: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人机交互进程，如鼠标键盘，触摸屏，系统响应越快越好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批处理进程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: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占用较多系统资源，如编译代码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实时进程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: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对延时有严格要求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调度策略与调度器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用户进程的调度策略　         调度器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SCHED_NORMAL                cfs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SCHED_BATCH                   cfs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SCHED_FIFO                      realtime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SCHED_RR                         realtime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SCHED_IDLE                      idle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SCHED_DEADLINE             deadline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内核中进程的权重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struct load_weight {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unsigned long weight;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	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	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//prio_to_weight[40]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u32 inv_weight;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	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	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//prio_to_wmult[40]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基本概念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 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用户空间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nice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值、内核进程优先级和权重关系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89" name="Table 3"/>
          <p:cNvGraphicFramePr/>
          <p:nvPr/>
        </p:nvGraphicFramePr>
        <p:xfrm>
          <a:off x="611640" y="1286640"/>
          <a:ext cx="7992360" cy="1500840"/>
        </p:xfrm>
        <a:graphic>
          <a:graphicData uri="http://schemas.openxmlformats.org/drawingml/2006/table">
            <a:tbl>
              <a:tblPr/>
              <a:tblGrid>
                <a:gridCol w="1800000"/>
                <a:gridCol w="1752120"/>
                <a:gridCol w="887760"/>
                <a:gridCol w="1536120"/>
                <a:gridCol w="2016360"/>
              </a:tblGrid>
              <a:tr h="471600">
                <a:tc>
                  <a:txBody>
                    <a:bodyPr/>
                    <a:p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内核进程优先级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(0~139)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用户空间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nice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值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n-US" sz="12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调度实体权重 </a:t>
                      </a:r>
                      <a:endParaRPr/>
                    </a:p>
                  </a:txBody>
                  <a:tcPr/>
                </a:tc>
              </a:tr>
              <a:tr h="514800">
                <a:tc>
                  <a:txBody>
                    <a:bodyPr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0~99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实时进程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(rt_priority)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514440">
                <a:tc>
                  <a:txBody>
                    <a:bodyPr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100~139</a:t>
                      </a:r>
                      <a:endParaRPr/>
                    </a:p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普通进程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(static_prio)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NICE_TO_PRIO(nice)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-20~19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prio_to_weight[40]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12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p-&gt;se.load-&gt;weight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0" name="CustomShape 4"/>
          <p:cNvSpPr/>
          <p:nvPr/>
        </p:nvSpPr>
        <p:spPr>
          <a:xfrm flipH="1">
            <a:off x="2411640" y="2499840"/>
            <a:ext cx="1728000" cy="360"/>
          </a:xfrm>
          <a:prstGeom prst="straightConnector1">
            <a:avLst/>
          </a:prstGeom>
          <a:noFill/>
          <a:ln w="1584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91" name="CustomShape 5"/>
          <p:cNvSpPr/>
          <p:nvPr/>
        </p:nvSpPr>
        <p:spPr>
          <a:xfrm>
            <a:off x="5076000" y="2499840"/>
            <a:ext cx="1511640" cy="360"/>
          </a:xfrm>
          <a:prstGeom prst="straightConnector1">
            <a:avLst/>
          </a:prstGeom>
          <a:noFill/>
          <a:ln w="15840">
            <a:solidFill>
              <a:srgbClr val="4a7ebb"/>
            </a:solidFill>
            <a:round/>
            <a:tailEnd len="med" type="arrow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基本概念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static const int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[40] = {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-20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88761,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71755,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56483,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46273,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36291,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-15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29154,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23254,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18705,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14949,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11916,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-10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9548,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7620,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6100,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 4904,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3906,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-5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3121,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2501,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1991,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1586,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1277,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0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1024,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820,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655,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 526,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423,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5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335,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272,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215,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 172,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137,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10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110,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87,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70,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  56,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 45,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15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 36,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29,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23,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 18,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 15,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static const u32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[40] = {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-20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48388,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59856,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76040,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92818,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118348,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-15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147320,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184698,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229616,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287308,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360437,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-10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449829,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563644,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704093,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875809,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1099582,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-5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1376151,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1717300,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2157191,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2708050,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3363326,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0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4194304,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5237765,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6557202,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8165337,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10153587, 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5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12820798,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15790321,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19976592,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24970740,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31350126,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10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39045157,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49367440,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61356676,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76695844,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95443717,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i="1" lang="en-US" sz="1000">
                <a:solidFill>
                  <a:srgbClr val="000000"/>
                </a:solidFill>
                <a:latin typeface="Arial"/>
                <a:ea typeface="DejaVu Sans"/>
              </a:rPr>
              <a:t>/* 15 */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119304647,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148102320,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186737708,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238609294,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286331153,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000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prio_to_wmult[i]=2^32/prio_to_weight[i]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nice_0_weight =1024,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每降低一个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nice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级别，优先级提高一个级别，相应进程多获得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10% cpu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时间；每升高一个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nice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级别，优先级降低一个级别，相应进程少获得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10% cpu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时间。如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A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和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B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进程的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nice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值为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0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，权重都是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1024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，各获得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50%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的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cpu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时间。如果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A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进程增加一个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nice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值，权重变为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820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，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B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进程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nice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不变，权重不变，则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A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进程获得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cpu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时间：</a:t>
            </a:r>
            <a:r>
              <a:rPr lang="en-US" sz="1000">
                <a:solidFill>
                  <a:srgbClr val="000000"/>
                </a:solidFill>
                <a:latin typeface="Arial"/>
                <a:ea typeface="华文中宋"/>
              </a:rPr>
              <a:t>820/(1024+820)≈44.5%</a:t>
            </a:r>
            <a:r>
              <a:rPr lang="en-US" sz="1000">
                <a:solidFill>
                  <a:srgbClr val="000000"/>
                </a:solidFill>
                <a:latin typeface="Arial"/>
                <a:ea typeface="华文中宋"/>
              </a:rPr>
              <a:t>，</a:t>
            </a:r>
            <a:r>
              <a:rPr lang="en-US" sz="1000">
                <a:solidFill>
                  <a:srgbClr val="000000"/>
                </a:solidFill>
                <a:latin typeface="Arial"/>
                <a:ea typeface="华文中宋"/>
              </a:rPr>
              <a:t>B</a:t>
            </a:r>
            <a:r>
              <a:rPr lang="en-US" sz="1000">
                <a:solidFill>
                  <a:srgbClr val="000000"/>
                </a:solidFill>
                <a:latin typeface="Arial"/>
                <a:ea typeface="华文中宋"/>
              </a:rPr>
              <a:t>进程获得</a:t>
            </a:r>
            <a:r>
              <a:rPr lang="en-US" sz="1000">
                <a:solidFill>
                  <a:srgbClr val="000000"/>
                </a:solidFill>
                <a:latin typeface="Arial"/>
                <a:ea typeface="华文中宋"/>
              </a:rPr>
              <a:t>cpu</a:t>
            </a:r>
            <a:r>
              <a:rPr lang="en-US" sz="1000">
                <a:solidFill>
                  <a:srgbClr val="000000"/>
                </a:solidFill>
                <a:latin typeface="Arial"/>
                <a:ea typeface="华文中宋"/>
              </a:rPr>
              <a:t>时间：</a:t>
            </a:r>
            <a:r>
              <a:rPr lang="en-US" sz="1000">
                <a:solidFill>
                  <a:srgbClr val="000000"/>
                </a:solidFill>
                <a:latin typeface="Arial"/>
                <a:ea typeface="华文中宋"/>
              </a:rPr>
              <a:t>1024/(1024+820)≈55.5%</a:t>
            </a:r>
            <a:r>
              <a:rPr lang="en-US" sz="1000">
                <a:solidFill>
                  <a:srgbClr val="000000"/>
                </a:solidFill>
                <a:latin typeface="Arial"/>
                <a:ea typeface="华文中宋"/>
              </a:rPr>
              <a:t>。</a:t>
            </a:r>
            <a:r>
              <a:rPr lang="en-US" sz="1000">
                <a:solidFill>
                  <a:srgbClr val="000000"/>
                </a:solidFill>
                <a:latin typeface="Arial"/>
                <a:ea typeface="华文中宋"/>
              </a:rPr>
              <a:t>cpu</a:t>
            </a:r>
            <a:r>
              <a:rPr lang="en-US" sz="1000">
                <a:solidFill>
                  <a:srgbClr val="000000"/>
                </a:solidFill>
                <a:latin typeface="Arial"/>
                <a:ea typeface="华文中宋"/>
              </a:rPr>
              <a:t>时间差约为</a:t>
            </a:r>
            <a:r>
              <a:rPr lang="en-US" sz="1000">
                <a:solidFill>
                  <a:srgbClr val="000000"/>
                </a:solidFill>
                <a:latin typeface="Arial"/>
                <a:ea typeface="华文中宋"/>
              </a:rPr>
              <a:t>10%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基于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vruntime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的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cfs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调度算法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在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2.6.23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版本引入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cfs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调度算法，引入虚拟时间：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vruntime = delta_exec * nice_0_weight / weight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vruntime = (delta_exec * (nice_0_weight * inv_weight)) &gt;&gt; 32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nice_0_weight = 1024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weight = prio_to_weight[i]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inv_weight = prio_to_wmult[i]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inv_weight = 2^32/weight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进程优先级越大，进程权重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weight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值越大，对比经过实际运行时间来说，虚拟时间增长越慢（越小）；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cfs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中的就绪队列以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vruntime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为键值的红黑树，按虚拟时间从小到大排序，虚拟时间最小的进程最先被调度，相互追赶，以达到虚拟运行时间相同的目的。因而优先级越大的进程，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scale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到真实时钟的时间更长，也可以理解为按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weight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比重给进程分配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cpu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时间。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Why PELT?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 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为什么引入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PELT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算法？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调度算法需要尽量准确的推测每个进程对系统的需求，才能更好的完成调度任务。因此，只能通过进程过去的调度信息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-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即主要是进程的历史负载，作为该进程未来对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CPU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需求的依据。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3.8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版本之前的内核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CFS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调度器在计算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CPU load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的时候采用的是跟踪每个运行队列上的负载（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per-rq load tracking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）需要注意的是：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CFS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中的“运行队列”实际上是有多个，至少每个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CPU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就有一个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runqueue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。而且，当使用“按组调度”（ 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group scheduling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）功能时，每个控制组（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control group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）都有自己的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per-CPU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运行队列。对于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per-rq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的负载跟踪方法，调度器可以了解到每个运行队列对整个系统负载的贡献。这样的统计信息足以帮助组调度器（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group scheduler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）在控制组之间分配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CPU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时间，但从整个系统的角度看，我们并不知道当前负载来自何处。除此之外，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per-rq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的负载跟踪方法还有另外一个问题，即使在工作负载相对稳定的情况下，跟踪到的运行队列的负载值也会变化很大。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Why PELT?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 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per-entity load tracking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有什么好处？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有了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Per-entity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负载跟踪机制，在没有增加调度器开销的情况下，调度器现在对每个进程和“调度进程组”对系统负载的贡献有了更清晰的认识。有了更精细的统计数据（指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 entity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负载值）通常是好的，但人们可能会怀疑这些信息是否真的对调度器有用。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我们可以通过跟踪的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 entity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负载值做一些有用的事情。最明显的使用场景可能是用于负载均衡：即把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runnable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进程平均分配到系统的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CPU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上，使每个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CPU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承载大致相同的负载。如果内核知道每个进程对系统负载有多大贡献，它可以很容易地计算迁移到另一个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CPU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的效果。这样进程迁移的结果应该更准确，从而使得负载平衡不易出错。目前已经有一些补丁利用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 entity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负载跟踪来改进调度器的负载均衡，相信这些补丁会在不久的将来进入到内核主线。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的目标是将“小”进程收集到系统中的部分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CPU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上，从而允许系统中的其他处理器进入低功耗模式。在这种情况下，显然我们需要一种方法来计算得出哪些进程是“小”的进程。利用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per-entity load tracking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，内核可以轻松的进行识别。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内核中的其他子系统也可以使用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 entity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负载值做一些“文章”。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CPU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频率调节器（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CPU frequency governor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）和功率调节器（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CPU power governor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）可以利用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 entity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负载值来猜测在不久的将来，系统需要提供多少的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CPU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计算能力。既然有了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per-entity load tracking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这样的基础设施，我们期待看到开发人员可以使用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per-entity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负载信息来优化系统的行为。虽然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per-entity load tracking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仍然不是一个能够预测未来的水晶球，但至少我们对当前的系统中的进程对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CPU</a:t>
            </a: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资源的需求有了更好的理解。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华文中宋"/>
                <a:ea typeface="华文中宋"/>
              </a:rPr>
              <a:t>参考文章：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57120" y="277560"/>
            <a:ext cx="6086160" cy="72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PELT</a:t>
            </a:r>
            <a:r>
              <a:rPr lang="en-US" sz="1400">
                <a:solidFill>
                  <a:srgbClr val="000000"/>
                </a:solidFill>
                <a:latin typeface="华文中宋"/>
                <a:ea typeface="华文中宋"/>
              </a:rPr>
              <a:t>简介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699480"/>
            <a:ext cx="8434800" cy="41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task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负载描述符－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struct sched_avg{}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 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Linux kernel v3.8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sched_avg-&gt;runnable_avg_sum: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调度实体在就绪队列里可运行状态下总的衰减累加时间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sched_avg-&gt;runnable_avg_period: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调度实体在系统中总的衰减累加时间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sched_avg-&gt;load_avg_contrib: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进程平均负载的贡献度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cfs_rq-&gt;runnable_load_avg: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用于累加在该就绪队列上所有调度实体的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load_avg_contrib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总和，在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smp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负载均衡调度器中用于衡量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CPU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是否繁忙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task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负载计算：</a:t>
            </a:r>
            <a:r>
              <a:rPr lang="en-US" sz="1000">
                <a:solidFill>
                  <a:srgbClr val="000000"/>
                </a:solidFill>
                <a:latin typeface="华文中宋"/>
                <a:ea typeface="华文中宋"/>
              </a:rPr>
              <a:t>load_avg_contrib=runnable_avg_sum*weight/runnable_avg_period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02" name="Table 3"/>
          <p:cNvGraphicFramePr/>
          <p:nvPr/>
        </p:nvGraphicFramePr>
        <p:xfrm>
          <a:off x="467640" y="987480"/>
          <a:ext cx="8352720" cy="2355120"/>
        </p:xfrm>
        <a:graphic>
          <a:graphicData uri="http://schemas.openxmlformats.org/drawingml/2006/table">
            <a:tbl>
              <a:tblPr/>
              <a:tblGrid>
                <a:gridCol w="2376000"/>
                <a:gridCol w="2808000"/>
                <a:gridCol w="3168720"/>
              </a:tblGrid>
              <a:tr h="441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v3.8 </a:t>
                      </a:r>
                      <a:r>
                        <a:rPr b="1" lang="en-US" sz="10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引入</a:t>
                      </a:r>
                      <a:r>
                        <a:rPr b="1" lang="en-US" sz="10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PELT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4.4.83 sprdroid8.1_trunk_18b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  <a:latin typeface="华文中宋"/>
                          <a:ea typeface="华文中宋"/>
                        </a:rPr>
                        <a:t>4.18</a:t>
                      </a:r>
                      <a:endParaRPr/>
                    </a:p>
                  </a:txBody>
                  <a:tcPr/>
                </a:tc>
              </a:tr>
              <a:tr h="1913760">
                <a:tc>
                  <a:txBody>
                    <a:bodyPr/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sched_entity.sched_avg</a:t>
                      </a:r>
                      <a:endParaRPr/>
                    </a:p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struct sched_avg{</a:t>
                      </a:r>
                      <a:endParaRPr/>
                    </a:p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u32 runnable_avg_sum, </a:t>
                      </a:r>
                      <a:endParaRPr/>
                    </a:p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u32 runnable_avg_period; </a:t>
                      </a:r>
                      <a:endParaRPr/>
                    </a:p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u64 last_runnable_update;</a:t>
                      </a:r>
                      <a:endParaRPr/>
                    </a:p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unsigned long load_avg_contrib</a:t>
                      </a:r>
                      <a:endParaRPr/>
                    </a:p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}</a:t>
                      </a:r>
                      <a:endParaRPr/>
                    </a:p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struct cfs_rq{</a:t>
                      </a:r>
                      <a:endParaRPr/>
                    </a:p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struct sched_avg avg;</a:t>
                      </a:r>
                      <a:endParaRPr/>
                    </a:p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u64 </a:t>
                      </a:r>
                      <a:r>
                        <a:rPr lang="en-US" sz="1000">
                          <a:solidFill>
                            <a:srgbClr val="ff3300"/>
                          </a:solidFill>
                          <a:latin typeface="华文中宋"/>
                          <a:ea typeface="华文中宋"/>
                        </a:rPr>
                        <a:t>runnable_load_sum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;</a:t>
                      </a:r>
                      <a:endParaRPr/>
                    </a:p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unsigned long </a:t>
                      </a:r>
                      <a:r>
                        <a:rPr lang="en-US" sz="1000">
                          <a:solidFill>
                            <a:srgbClr val="ff3300"/>
                          </a:solidFill>
                          <a:latin typeface="华文中宋"/>
                          <a:ea typeface="华文中宋"/>
                        </a:rPr>
                        <a:t>runnable_load_avg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;</a:t>
                      </a:r>
                      <a:endParaRPr/>
                    </a:p>
                    <a:p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}  v4.3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struct sched_avg{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u64 last_update_time;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u64 load_sum;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u32 util_sum;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u32 period_contrib;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unsigned long load_avg;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unsigned long util_avg; (9d89c257df)v4.3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struct sched_avg{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u64 last_update_time;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u64 load_sum;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ff3300"/>
                          </a:solidFill>
                          <a:latin typeface="华文中宋"/>
                          <a:ea typeface="华文中宋"/>
                        </a:rPr>
                        <a:t>u64 runnable_load_sum; (1ea6c46a23) v4.15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u32 util_sum;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u32 period_contrib;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unsigned long load_avg;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ff3300"/>
                          </a:solidFill>
                          <a:latin typeface="华文中宋"/>
                          <a:ea typeface="华文中宋"/>
                        </a:rPr>
                        <a:t>unsigned long runnable_load_avg; (1ea6c46a23)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unsigned long util_avg;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ff3300"/>
                          </a:solidFill>
                          <a:latin typeface="华文中宋"/>
                          <a:ea typeface="华文中宋"/>
                        </a:rPr>
                        <a:t>struct util_est util_est; (7f65ea42eb) v4.17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华文中宋"/>
                          <a:ea typeface="华文中宋"/>
                        </a:rPr>
                        <a:t>}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