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Calibri (MS)" charset="1" panose="020F0502020204030204"/>
      <p:regular r:id="rId22"/>
    </p:embeddedFont>
    <p:embeddedFont>
      <p:font typeface="Trebuchet MS Bold" charset="1" panose="020B0703020202020204"/>
      <p:regular r:id="rId23"/>
    </p:embeddedFont>
    <p:embeddedFont>
      <p:font typeface="Canva Sans Bold" charset="1" panose="020B0803030501040103"/>
      <p:regular r:id="rId24"/>
    </p:embeddedFont>
    <p:embeddedFont>
      <p:font typeface="Times New Roman" charset="1" panose="02030502070405020303"/>
      <p:regular r:id="rId25"/>
    </p:embeddedFont>
    <p:embeddedFont>
      <p:font typeface="Canva Sans" charset="1" panose="020B0503030501040103"/>
      <p:regular r:id="rId26"/>
    </p:embeddedFont>
    <p:embeddedFont>
      <p:font typeface="Calibri (MS) Bold" charset="1" panose="020F070203040403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91" t="0" r="-91" b="0"/>
            </a:stretch>
          </a:blipFill>
        </p:spPr>
      </p:sp>
      <p:grpSp>
        <p:nvGrpSpPr>
          <p:cNvPr name="Group 23" id="23"/>
          <p:cNvGrpSpPr/>
          <p:nvPr/>
        </p:nvGrpSpPr>
        <p:grpSpPr>
          <a:xfrm rot="0">
            <a:off x="5629275" y="1785938"/>
            <a:ext cx="2500312" cy="2157412"/>
            <a:chOff x="0" y="0"/>
            <a:chExt cx="3333749" cy="2876549"/>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1"/>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8" y="-258792"/>
            <a:ext cx="11444288" cy="2667000"/>
          </a:xfrm>
          <a:prstGeom prst="rect">
            <a:avLst/>
          </a:prstGeom>
        </p:spPr>
        <p:txBody>
          <a:bodyPr anchor="t" rtlCol="false" tIns="0" lIns="0" bIns="0" rIns="0">
            <a:spAutoFit/>
          </a:bodyPr>
          <a:lstStyle/>
          <a:p>
            <a:pPr algn="l">
              <a:lnSpc>
                <a:spcPts val="9360"/>
              </a:lnSpc>
            </a:pPr>
            <a:r>
              <a:rPr lang="en-US" sz="7800" b="true">
                <a:solidFill>
                  <a:srgbClr val="0F0F0F"/>
                </a:solidFill>
                <a:latin typeface="Times New Roman Bold"/>
                <a:ea typeface="Times New Roman Bold"/>
                <a:cs typeface="Times New Roman Bold"/>
                <a:sym typeface="Times New Roman Bold"/>
              </a:rPr>
              <a:t>Digital Portfolio </a:t>
            </a:r>
          </a:p>
          <a:p>
            <a:pPr algn="l">
              <a:lnSpc>
                <a:spcPts val="9360"/>
              </a:lnSpc>
            </a:pPr>
          </a:p>
        </p:txBody>
      </p:sp>
      <p:grpSp>
        <p:nvGrpSpPr>
          <p:cNvPr name="Group 28" id="28"/>
          <p:cNvGrpSpPr/>
          <p:nvPr/>
        </p:nvGrpSpPr>
        <p:grpSpPr>
          <a:xfrm rot="0">
            <a:off x="1014412" y="9701212"/>
            <a:ext cx="3214688" cy="300038"/>
            <a:chOff x="0" y="0"/>
            <a:chExt cx="4286251" cy="400051"/>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1641632" y="4524122"/>
            <a:ext cx="12733020" cy="3867150"/>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NAME:R.SUNDARAJAN</a:t>
            </a:r>
          </a:p>
          <a:p>
            <a:pPr algn="l">
              <a:lnSpc>
                <a:spcPts val="4320"/>
              </a:lnSpc>
            </a:pPr>
            <a:r>
              <a:rPr lang="en-US" sz="3600">
                <a:solidFill>
                  <a:srgbClr val="000000"/>
                </a:solidFill>
                <a:latin typeface="Calibri (MS)"/>
                <a:ea typeface="Calibri (MS)"/>
                <a:cs typeface="Calibri (MS)"/>
                <a:sym typeface="Calibri (MS)"/>
              </a:rPr>
              <a:t>REGISTER NO AND NMID: 222402599 AND 123A620ABF410B6AADE4A170591CF0A9</a:t>
            </a:r>
          </a:p>
          <a:p>
            <a:pPr algn="l">
              <a:lnSpc>
                <a:spcPts val="4320"/>
              </a:lnSpc>
            </a:pPr>
            <a:r>
              <a:rPr lang="en-US" sz="3600">
                <a:solidFill>
                  <a:srgbClr val="000000"/>
                </a:solidFill>
                <a:latin typeface="Calibri (MS)"/>
                <a:ea typeface="Calibri (MS)"/>
                <a:cs typeface="Calibri (MS)"/>
                <a:sym typeface="Calibri (MS)"/>
              </a:rPr>
              <a:t>DEPARTMENT: COMPUTER SCIENCE AND DATA SCIENCE </a:t>
            </a:r>
          </a:p>
          <a:p>
            <a:pPr algn="l">
              <a:lnSpc>
                <a:spcPts val="4320"/>
              </a:lnSpc>
            </a:pPr>
            <a:r>
              <a:rPr lang="en-US" sz="3600">
                <a:solidFill>
                  <a:srgbClr val="000000"/>
                </a:solidFill>
                <a:latin typeface="Calibri (MS)"/>
                <a:ea typeface="Calibri (MS)"/>
                <a:cs typeface="Calibri (MS)"/>
                <a:sym typeface="Calibri (MS)"/>
              </a:rPr>
              <a:t>COLLEGE: PRINCE SHRI VENKATESWARA ARTS AND SCIENCE COLLEGE</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22" id="22"/>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00012" y="5072060"/>
            <a:ext cx="3700462" cy="5129212"/>
            <a:chOff x="0" y="0"/>
            <a:chExt cx="4933949" cy="6838949"/>
          </a:xfrm>
        </p:grpSpPr>
        <p:sp>
          <p:nvSpPr>
            <p:cNvPr name="Freeform 24" id="24"/>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58" r="0" b="-1458"/>
              </a:stretch>
            </a:blipFill>
          </p:spPr>
        </p:sp>
      </p:grpSp>
      <p:grpSp>
        <p:nvGrpSpPr>
          <p:cNvPr name="Group 25" id="25"/>
          <p:cNvGrpSpPr/>
          <p:nvPr/>
        </p:nvGrpSpPr>
        <p:grpSpPr>
          <a:xfrm rot="0">
            <a:off x="3789045" y="2356721"/>
            <a:ext cx="4767576" cy="5479973"/>
            <a:chOff x="0" y="0"/>
            <a:chExt cx="6356768" cy="7306631"/>
          </a:xfrm>
        </p:grpSpPr>
        <p:sp>
          <p:nvSpPr>
            <p:cNvPr name="Freeform 26" id="26"/>
            <p:cNvSpPr/>
            <p:nvPr/>
          </p:nvSpPr>
          <p:spPr>
            <a:xfrm flipH="false" flipV="false" rot="0">
              <a:off x="0" y="0"/>
              <a:ext cx="6356731" cy="7306691"/>
            </a:xfrm>
            <a:custGeom>
              <a:avLst/>
              <a:gdLst/>
              <a:ahLst/>
              <a:cxnLst/>
              <a:rect r="r" b="b" t="t" l="l"/>
              <a:pathLst>
                <a:path h="7306691" w="6356731">
                  <a:moveTo>
                    <a:pt x="0" y="0"/>
                  </a:moveTo>
                  <a:lnTo>
                    <a:pt x="6356731" y="0"/>
                  </a:lnTo>
                  <a:lnTo>
                    <a:pt x="6356731" y="7306691"/>
                  </a:lnTo>
                  <a:lnTo>
                    <a:pt x="0" y="7306691"/>
                  </a:lnTo>
                  <a:lnTo>
                    <a:pt x="0" y="0"/>
                  </a:lnTo>
                  <a:close/>
                </a:path>
              </a:pathLst>
            </a:custGeom>
            <a:blipFill>
              <a:blip r:embed="rId3"/>
              <a:stretch>
                <a:fillRect l="-55" t="0" r="-56" b="0"/>
              </a:stretch>
            </a:blipFill>
          </p:spPr>
        </p:sp>
      </p:grpSp>
      <p:grpSp>
        <p:nvGrpSpPr>
          <p:cNvPr name="Group 27" id="27"/>
          <p:cNvGrpSpPr/>
          <p:nvPr/>
        </p:nvGrpSpPr>
        <p:grpSpPr>
          <a:xfrm rot="0">
            <a:off x="9095899" y="2356721"/>
            <a:ext cx="3766498" cy="6356958"/>
            <a:chOff x="0" y="0"/>
            <a:chExt cx="5021997" cy="8475944"/>
          </a:xfrm>
        </p:grpSpPr>
        <p:sp>
          <p:nvSpPr>
            <p:cNvPr name="Freeform 28" id="28"/>
            <p:cNvSpPr/>
            <p:nvPr/>
          </p:nvSpPr>
          <p:spPr>
            <a:xfrm flipH="false" flipV="false" rot="0">
              <a:off x="0" y="0"/>
              <a:ext cx="5021961" cy="8475980"/>
            </a:xfrm>
            <a:custGeom>
              <a:avLst/>
              <a:gdLst/>
              <a:ahLst/>
              <a:cxnLst/>
              <a:rect r="r" b="b" t="t" l="l"/>
              <a:pathLst>
                <a:path h="8475980" w="5021961">
                  <a:moveTo>
                    <a:pt x="0" y="0"/>
                  </a:moveTo>
                  <a:lnTo>
                    <a:pt x="5021961" y="0"/>
                  </a:lnTo>
                  <a:lnTo>
                    <a:pt x="5021961" y="8475980"/>
                  </a:lnTo>
                  <a:lnTo>
                    <a:pt x="0" y="8475980"/>
                  </a:lnTo>
                  <a:lnTo>
                    <a:pt x="0" y="0"/>
                  </a:lnTo>
                  <a:close/>
                </a:path>
              </a:pathLst>
            </a:custGeom>
            <a:blipFill>
              <a:blip r:embed="rId4"/>
              <a:stretch>
                <a:fillRect l="0" t="-33" r="0" b="-32"/>
              </a:stretch>
            </a:blipFill>
          </p:spPr>
        </p:sp>
      </p:grpSp>
      <p:sp>
        <p:nvSpPr>
          <p:cNvPr name="TextBox 29" id="29"/>
          <p:cNvSpPr txBox="true"/>
          <p:nvPr/>
        </p:nvSpPr>
        <p:spPr>
          <a:xfrm rot="0">
            <a:off x="1109662" y="979867"/>
            <a:ext cx="12720638" cy="1008584"/>
          </a:xfrm>
          <a:prstGeom prst="rect">
            <a:avLst/>
          </a:prstGeom>
        </p:spPr>
        <p:txBody>
          <a:bodyPr anchor="t" rtlCol="false" tIns="0" lIns="0" bIns="0" rIns="0">
            <a:spAutoFit/>
          </a:bodyPr>
          <a:lstStyle/>
          <a:p>
            <a:pPr algn="l">
              <a:lnSpc>
                <a:spcPts val="7650"/>
              </a:lnSpc>
            </a:pPr>
            <a:r>
              <a:rPr lang="en-US" b="true" sz="6375" spc="22">
                <a:solidFill>
                  <a:srgbClr val="00BF63"/>
                </a:solidFill>
                <a:latin typeface="Trebuchet MS Bold"/>
                <a:ea typeface="Trebuchet MS Bold"/>
                <a:cs typeface="Trebuchet MS Bold"/>
                <a:sym typeface="Trebuchet MS Bold"/>
              </a:rPr>
              <a:t>RESULTS AND SCREENSHOTS</a:t>
            </a:r>
          </a:p>
        </p:txBody>
      </p:sp>
      <p:sp>
        <p:nvSpPr>
          <p:cNvPr name="TextBox 30" id="30"/>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843962"/>
            <a:ext cx="271462" cy="271462"/>
            <a:chOff x="0" y="0"/>
            <a:chExt cx="361949" cy="361949"/>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132998" y="553401"/>
            <a:ext cx="6868002" cy="1152958"/>
          </a:xfrm>
          <a:prstGeom prst="rect">
            <a:avLst/>
          </a:prstGeom>
        </p:spPr>
        <p:txBody>
          <a:bodyPr anchor="t" rtlCol="false" tIns="0" lIns="0" bIns="0" rIns="0">
            <a:spAutoFit/>
          </a:bodyPr>
          <a:lstStyle/>
          <a:p>
            <a:pPr algn="l">
              <a:lnSpc>
                <a:spcPts val="8640"/>
              </a:lnSpc>
            </a:pPr>
            <a:r>
              <a:rPr lang="en-US" sz="7200" b="true">
                <a:solidFill>
                  <a:srgbClr val="FF914D"/>
                </a:solidFill>
                <a:latin typeface="Trebuchet MS Bold"/>
                <a:ea typeface="Trebuchet MS Bold"/>
                <a:cs typeface="Trebuchet MS Bold"/>
                <a:sym typeface="Trebuchet MS Bold"/>
              </a:rPr>
              <a:t>CONCLUSION</a:t>
            </a:r>
          </a:p>
        </p:txBody>
      </p:sp>
      <p:sp>
        <p:nvSpPr>
          <p:cNvPr name="TextBox 27" id="27"/>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28" id="28"/>
          <p:cNvSpPr txBox="true"/>
          <p:nvPr/>
        </p:nvSpPr>
        <p:spPr>
          <a:xfrm rot="0">
            <a:off x="1028700" y="2495550"/>
            <a:ext cx="12510711" cy="7143750"/>
          </a:xfrm>
          <a:prstGeom prst="rect">
            <a:avLst/>
          </a:prstGeom>
        </p:spPr>
        <p:txBody>
          <a:bodyPr anchor="t" rtlCol="false" tIns="0" lIns="0" bIns="0" rIns="0">
            <a:spAutoFit/>
          </a:bodyPr>
          <a:lstStyle/>
          <a:p>
            <a:pPr algn="l">
              <a:lnSpc>
                <a:spcPts val="5518"/>
              </a:lnSpc>
            </a:pPr>
            <a:r>
              <a:rPr lang="en-US" sz="4599">
                <a:solidFill>
                  <a:srgbClr val="000000"/>
                </a:solidFill>
                <a:latin typeface="Calibri (MS)"/>
                <a:ea typeface="Calibri (MS)"/>
                <a:cs typeface="Calibri (MS)"/>
                <a:sym typeface="Calibri (MS)"/>
              </a:rPr>
              <a:t>1.  The portfolio shows my background and interests.Sections are arranged in a simple order.Skills and education are clearly mentioned.It is user-friendly and responsive.This is a useful step for my future career.</a:t>
            </a:r>
          </a:p>
          <a:p>
            <a:pPr algn="l">
              <a:lnSpc>
                <a:spcPts val="5518"/>
              </a:lnSpc>
            </a:pPr>
            <a:r>
              <a:rPr lang="en-US" sz="4599">
                <a:solidFill>
                  <a:srgbClr val="000000"/>
                </a:solidFill>
                <a:latin typeface="Calibri (MS)"/>
                <a:ea typeface="Calibri (MS)"/>
                <a:cs typeface="Calibri (MS)"/>
                <a:sym typeface="Calibri (MS)"/>
              </a:rPr>
              <a:t> 2.  My portfolio is an online representation of me.It covers my About, Education, Skills, and Hobbies.The design is simple, clean, and readable.It can be accessed anytime through a browser.This project improved my basic web development knowledge.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13898" y="-671512"/>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1"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49" cy="361949"/>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41900"/>
            <a:ext cx="5864542" cy="990600"/>
          </a:xfrm>
          <a:prstGeom prst="rect">
            <a:avLst/>
          </a:prstGeom>
        </p:spPr>
        <p:txBody>
          <a:bodyPr anchor="t" rtlCol="false" tIns="0" lIns="0" bIns="0" rIns="0">
            <a:spAutoFit/>
          </a:bodyPr>
          <a:lstStyle/>
          <a:p>
            <a:pPr algn="l">
              <a:lnSpc>
                <a:spcPts val="7650"/>
              </a:lnSpc>
            </a:pPr>
            <a:r>
              <a:rPr lang="en-US" b="true" sz="6375" spc="7">
                <a:solidFill>
                  <a:srgbClr val="FF914D"/>
                </a:solidFill>
                <a:latin typeface="Trebuchet MS Bold"/>
                <a:ea typeface="Trebuchet MS Bold"/>
                <a:cs typeface="Trebuchet MS Bold"/>
                <a:sym typeface="Trebuchet MS Bold"/>
              </a:rPr>
              <a:t>PROJECT TITLE</a:t>
            </a:r>
          </a:p>
        </p:txBody>
      </p:sp>
      <p:grpSp>
        <p:nvGrpSpPr>
          <p:cNvPr name="Group 14" id="14"/>
          <p:cNvGrpSpPr/>
          <p:nvPr/>
        </p:nvGrpSpPr>
        <p:grpSpPr>
          <a:xfrm rot="0">
            <a:off x="1014412" y="9701212"/>
            <a:ext cx="3214688" cy="300038"/>
            <a:chOff x="0" y="0"/>
            <a:chExt cx="4286251" cy="400051"/>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p:nvPr/>
        </p:nvGrpSpPr>
        <p:grpSpPr>
          <a:xfrm rot="0">
            <a:off x="700088" y="9615488"/>
            <a:ext cx="5557838" cy="442912"/>
            <a:chOff x="0" y="0"/>
            <a:chExt cx="7410451" cy="590549"/>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3397990" y="4557077"/>
            <a:ext cx="11492021" cy="982345"/>
          </a:xfrm>
          <a:prstGeom prst="rect">
            <a:avLst/>
          </a:prstGeom>
        </p:spPr>
        <p:txBody>
          <a:bodyPr anchor="t" rtlCol="false" tIns="0" lIns="0" bIns="0" rIns="0">
            <a:spAutoFit/>
          </a:bodyPr>
          <a:lstStyle/>
          <a:p>
            <a:pPr algn="ctr">
              <a:lnSpc>
                <a:spcPts val="7278"/>
              </a:lnSpc>
            </a:pPr>
            <a:r>
              <a:rPr lang="en-US" sz="5198" b="true">
                <a:solidFill>
                  <a:srgbClr val="FF3131"/>
                </a:solidFill>
                <a:latin typeface="Canva Sans Bold"/>
                <a:ea typeface="Canva Sans Bold"/>
                <a:cs typeface="Canva Sans Bold"/>
                <a:sym typeface="Canva Sans Bold"/>
              </a:rPr>
              <a:t>"GRADUATE PORTFOLIO  WEBSITE"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1" cy="10287000"/>
            <a:chOff x="0" y="0"/>
            <a:chExt cx="24963375"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7" id="7"/>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p:nvPr/>
        </p:nvGrpSpPr>
        <p:grpSpPr>
          <a:xfrm rot="0">
            <a:off x="700088" y="9615488"/>
            <a:ext cx="5557838" cy="442912"/>
            <a:chOff x="0" y="0"/>
            <a:chExt cx="7410451" cy="590549"/>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p:nvPr/>
        </p:nvGrpSpPr>
        <p:grpSpPr>
          <a:xfrm rot="0">
            <a:off x="71438" y="5729285"/>
            <a:ext cx="2600325" cy="4514850"/>
            <a:chOff x="0" y="0"/>
            <a:chExt cx="3467100" cy="6019800"/>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67" t="0" r="-67" b="0"/>
              </a:stretch>
            </a:blipFill>
          </p:spPr>
        </p:sp>
      </p:grpSp>
      <p:sp>
        <p:nvSpPr>
          <p:cNvPr name="TextBox 17" id="17"/>
          <p:cNvSpPr txBox="true"/>
          <p:nvPr/>
        </p:nvSpPr>
        <p:spPr>
          <a:xfrm rot="0">
            <a:off x="1109662" y="643317"/>
            <a:ext cx="3535680" cy="1162050"/>
          </a:xfrm>
          <a:prstGeom prst="rect">
            <a:avLst/>
          </a:prstGeom>
        </p:spPr>
        <p:txBody>
          <a:bodyPr anchor="t" rtlCol="false" tIns="0" lIns="0" bIns="0" rIns="0">
            <a:spAutoFit/>
          </a:bodyPr>
          <a:lstStyle/>
          <a:p>
            <a:pPr algn="l">
              <a:lnSpc>
                <a:spcPts val="8640"/>
              </a:lnSpc>
            </a:pPr>
            <a:r>
              <a:rPr lang="en-US" sz="7200" b="true">
                <a:solidFill>
                  <a:srgbClr val="FF3131"/>
                </a:solidFill>
                <a:latin typeface="Trebuchet MS Bold"/>
                <a:ea typeface="Trebuchet MS Bold"/>
                <a:cs typeface="Trebuchet MS Bold"/>
                <a:sym typeface="Trebuchet MS Bold"/>
              </a:rPr>
              <a:t>AGENDA</a:t>
            </a:r>
          </a:p>
        </p:txBody>
      </p:sp>
      <p:sp>
        <p:nvSpPr>
          <p:cNvPr name="TextBox 18" id="18"/>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436570"/>
            <a:ext cx="7360920" cy="7328148"/>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886777" indent="-295592" lvl="2">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p:nvPr/>
        </p:nvGrpSpPr>
        <p:grpSpPr>
          <a:xfrm rot="0">
            <a:off x="12908375" y="4371975"/>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42" t="0" r="-42" b="0"/>
              </a:stretch>
            </a:blipFill>
          </p:spPr>
        </p:sp>
      </p:grpSp>
      <p:grpSp>
        <p:nvGrpSpPr>
          <p:cNvPr name="Group 28" id="28"/>
          <p:cNvGrpSpPr/>
          <p:nvPr/>
        </p:nvGrpSpPr>
        <p:grpSpPr>
          <a:xfrm rot="0">
            <a:off x="10044112" y="2543175"/>
            <a:ext cx="471488" cy="485775"/>
            <a:chOff x="0" y="0"/>
            <a:chExt cx="628651"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0042"/>
            <a:ext cx="8455343" cy="1019810"/>
          </a:xfrm>
          <a:prstGeom prst="rect">
            <a:avLst/>
          </a:prstGeom>
        </p:spPr>
        <p:txBody>
          <a:bodyPr anchor="t" rtlCol="false" tIns="0" lIns="0" bIns="0" rIns="0">
            <a:spAutoFit/>
          </a:bodyPr>
          <a:lstStyle/>
          <a:p>
            <a:pPr algn="l">
              <a:lnSpc>
                <a:spcPts val="7650"/>
              </a:lnSpc>
            </a:pPr>
            <a:r>
              <a:rPr lang="en-US" b="true" sz="6375" spc="22">
                <a:solidFill>
                  <a:srgbClr val="42AF51"/>
                </a:solidFill>
                <a:latin typeface="Trebuchet MS Bold"/>
                <a:ea typeface="Trebuchet MS Bold"/>
                <a:cs typeface="Trebuchet MS Bold"/>
                <a:sym typeface="Trebuchet MS Bold"/>
              </a:rPr>
              <a:t>PROBLEM	STATEMENT</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4" id="34"/>
          <p:cNvSpPr txBox="true"/>
          <p:nvPr/>
        </p:nvSpPr>
        <p:spPr>
          <a:xfrm rot="0">
            <a:off x="671512" y="2641282"/>
            <a:ext cx="12379890" cy="6202680"/>
          </a:xfrm>
          <a:prstGeom prst="rect">
            <a:avLst/>
          </a:prstGeom>
        </p:spPr>
        <p:txBody>
          <a:bodyPr anchor="t" rtlCol="false" tIns="0" lIns="0" bIns="0" rIns="0">
            <a:spAutoFit/>
          </a:bodyPr>
          <a:lstStyle/>
          <a:p>
            <a:pPr algn="just">
              <a:lnSpc>
                <a:spcPts val="9180"/>
              </a:lnSpc>
            </a:pPr>
            <a:r>
              <a:rPr lang="en-US" sz="5100" spc="-197">
                <a:solidFill>
                  <a:srgbClr val="000000"/>
                </a:solidFill>
                <a:latin typeface="Times New Roman"/>
                <a:ea typeface="Times New Roman"/>
                <a:cs typeface="Times New Roman"/>
                <a:sym typeface="Times New Roman"/>
              </a:rPr>
              <a:t>     1.Students and job seekers often rely only on resumes to showcase skills.Traditional resumes lack interactivity and creativity.Recruiters find it hard to assess true potential.A digital portfolio can bridge this gap effectively.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49" cy="361949"/>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p:nvPr/>
        </p:nvGrpSpPr>
        <p:grpSpPr>
          <a:xfrm rot="0">
            <a:off x="12987338" y="3971925"/>
            <a:ext cx="5300662" cy="5715000"/>
            <a:chOff x="0" y="0"/>
            <a:chExt cx="7067549"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1"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41900"/>
            <a:ext cx="7895272" cy="1019810"/>
          </a:xfrm>
          <a:prstGeom prst="rect">
            <a:avLst/>
          </a:prstGeom>
        </p:spPr>
        <p:txBody>
          <a:bodyPr anchor="t" rtlCol="false" tIns="0" lIns="0" bIns="0" rIns="0">
            <a:spAutoFit/>
          </a:bodyPr>
          <a:lstStyle/>
          <a:p>
            <a:pPr algn="l">
              <a:lnSpc>
                <a:spcPts val="7650"/>
              </a:lnSpc>
            </a:pPr>
            <a:r>
              <a:rPr lang="en-US" b="true" sz="6375" spc="7">
                <a:solidFill>
                  <a:srgbClr val="FF66C4"/>
                </a:solidFill>
                <a:latin typeface="Trebuchet MS Bold"/>
                <a:ea typeface="Trebuchet MS Bold"/>
                <a:cs typeface="Trebuchet MS Bold"/>
                <a:sym typeface="Trebuchet MS Bold"/>
              </a:rPr>
              <a:t>PROJECT	OVERVIEW</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0" y="3431595"/>
            <a:ext cx="14030325" cy="6315075"/>
          </a:xfrm>
          <a:prstGeom prst="rect">
            <a:avLst/>
          </a:prstGeom>
        </p:spPr>
        <p:txBody>
          <a:bodyPr anchor="t" rtlCol="false" tIns="0" lIns="0" bIns="0" rIns="0">
            <a:spAutoFit/>
          </a:bodyPr>
          <a:lstStyle/>
          <a:p>
            <a:pPr algn="l" marL="1203484" indent="-401161" lvl="2">
              <a:lnSpc>
                <a:spcPts val="6838"/>
              </a:lnSpc>
              <a:buAutoNum type="arabicPeriod" startAt="1"/>
            </a:pPr>
            <a:r>
              <a:rPr lang="en-US" sz="5700">
                <a:solidFill>
                  <a:srgbClr val="000000"/>
                </a:solidFill>
                <a:latin typeface="Calibri (MS)"/>
                <a:ea typeface="Calibri (MS)"/>
                <a:cs typeface="Calibri (MS)"/>
                <a:sym typeface="Calibri (MS)"/>
              </a:rPr>
              <a:t>Basic PortfolioThis project is a simple personal website about me. It includes sections like About Me, Education, Hobbies, Skills, and Contact with my profile image. The goal is to give a neat introduction to my academic journey.</a:t>
            </a:r>
          </a:p>
          <a:p>
            <a:pPr algn="l" marL="1203484" indent="-401161" lvl="2">
              <a:lnSpc>
                <a:spcPts val="683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1"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49" cy="361949"/>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35149"/>
            <a:ext cx="7521893" cy="779778"/>
          </a:xfrm>
          <a:prstGeom prst="rect">
            <a:avLst/>
          </a:prstGeom>
        </p:spPr>
        <p:txBody>
          <a:bodyPr anchor="t" rtlCol="false" tIns="0" lIns="0" bIns="0" rIns="0">
            <a:spAutoFit/>
          </a:bodyPr>
          <a:lstStyle/>
          <a:p>
            <a:pPr algn="l">
              <a:lnSpc>
                <a:spcPts val="5759"/>
              </a:lnSpc>
            </a:pPr>
            <a:r>
              <a:rPr lang="en-US" b="true" sz="4800" spc="-15">
                <a:solidFill>
                  <a:srgbClr val="8C52FF"/>
                </a:solidFill>
                <a:latin typeface="Trebuchet MS Bold"/>
                <a:ea typeface="Trebuchet MS Bold"/>
                <a:cs typeface="Trebuchet MS Bold"/>
                <a:sym typeface="Trebuchet MS Bold"/>
              </a:rPr>
              <a:t>WHO ARE THE END USERS?</a:t>
            </a:r>
          </a:p>
        </p:txBody>
      </p:sp>
      <p:grpSp>
        <p:nvGrpSpPr>
          <p:cNvPr name="Group 29" id="29"/>
          <p:cNvGrpSpPr/>
          <p:nvPr/>
        </p:nvGrpSpPr>
        <p:grpSpPr>
          <a:xfrm rot="0">
            <a:off x="1085850" y="9258300"/>
            <a:ext cx="3271838" cy="728662"/>
            <a:chOff x="0" y="0"/>
            <a:chExt cx="4362451" cy="971549"/>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218597" y="2197417"/>
            <a:ext cx="17142141" cy="6225540"/>
          </a:xfrm>
          <a:prstGeom prst="rect">
            <a:avLst/>
          </a:prstGeom>
        </p:spPr>
        <p:txBody>
          <a:bodyPr anchor="t" rtlCol="false" tIns="0" lIns="0" bIns="0" rIns="0">
            <a:spAutoFit/>
          </a:bodyPr>
          <a:lstStyle/>
          <a:p>
            <a:pPr algn="ctr">
              <a:lnSpc>
                <a:spcPts val="5459"/>
              </a:lnSpc>
            </a:pPr>
          </a:p>
          <a:p>
            <a:pPr algn="ctr">
              <a:lnSpc>
                <a:spcPts val="5459"/>
              </a:lnSpc>
            </a:pPr>
            <a:r>
              <a:rPr lang="en-US" sz="3900">
                <a:solidFill>
                  <a:srgbClr val="000000"/>
                </a:solidFill>
                <a:latin typeface="Canva Sans"/>
                <a:ea typeface="Canva Sans"/>
                <a:cs typeface="Canva Sans"/>
                <a:sym typeface="Canva Sans"/>
              </a:rPr>
              <a:t>1.The end users of my digital portfolio are recruiters and hiring managers who can easily access my profile, skills, and achievements to evaluate me for internships or job opportunities.</a:t>
            </a:r>
          </a:p>
          <a:p>
            <a:pPr algn="ctr">
              <a:lnSpc>
                <a:spcPts val="5459"/>
              </a:lnSpc>
            </a:pPr>
          </a:p>
          <a:p>
            <a:pPr algn="ctr">
              <a:lnSpc>
                <a:spcPts val="5459"/>
              </a:lnSpc>
            </a:pPr>
            <a:r>
              <a:rPr lang="en-US" sz="3900">
                <a:solidFill>
                  <a:srgbClr val="000000"/>
                </a:solidFill>
                <a:latin typeface="Canva Sans"/>
                <a:ea typeface="Canva Sans"/>
                <a:cs typeface="Canva Sans"/>
                <a:sym typeface="Canva Sans"/>
              </a:rPr>
              <a:t>2.My digital portfolio is mainly intended for college faculty and mentors, who can review my academic progress, projects, and skills to guide me in my career path.</a:t>
            </a:r>
          </a:p>
          <a:p>
            <a:pPr algn="ctr">
              <a:lnSpc>
                <a:spcPts val="545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0" y="2214562"/>
            <a:ext cx="4043362" cy="4872038"/>
            <a:chOff x="0" y="0"/>
            <a:chExt cx="5391150" cy="6496051"/>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0" t="-34" r="0" b="-34"/>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1"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49" cy="361949"/>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8" y="1281112"/>
            <a:ext cx="14644688" cy="868680"/>
          </a:xfrm>
          <a:prstGeom prst="rect">
            <a:avLst/>
          </a:prstGeom>
        </p:spPr>
        <p:txBody>
          <a:bodyPr anchor="t" rtlCol="false" tIns="0" lIns="0" bIns="0" rIns="0">
            <a:spAutoFit/>
          </a:bodyPr>
          <a:lstStyle/>
          <a:p>
            <a:pPr algn="l">
              <a:lnSpc>
                <a:spcPts val="6480"/>
              </a:lnSpc>
            </a:pPr>
            <a:r>
              <a:rPr lang="en-US" b="true" sz="5400" spc="15">
                <a:solidFill>
                  <a:srgbClr val="FF66C4"/>
                </a:solidFill>
                <a:latin typeface="Trebuchet MS Bold"/>
                <a:ea typeface="Trebuchet MS Bold"/>
                <a:cs typeface="Trebuchet MS Bold"/>
                <a:sym typeface="Trebuchet MS Bold"/>
              </a:rPr>
              <a:t>TOOLS AND TECHNIQUES</a:t>
            </a:r>
          </a:p>
        </p:txBody>
      </p:sp>
      <p:grpSp>
        <p:nvGrpSpPr>
          <p:cNvPr name="Group 31" id="31"/>
          <p:cNvGrpSpPr/>
          <p:nvPr/>
        </p:nvGrpSpPr>
        <p:grpSpPr>
          <a:xfrm rot="0">
            <a:off x="1014412" y="9701212"/>
            <a:ext cx="3214688" cy="300038"/>
            <a:chOff x="0" y="0"/>
            <a:chExt cx="4286251" cy="400051"/>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697941"/>
            <a:ext cx="226693"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4" id="34"/>
          <p:cNvSpPr txBox="true"/>
          <p:nvPr/>
        </p:nvSpPr>
        <p:spPr>
          <a:xfrm rot="0">
            <a:off x="4091940" y="1809750"/>
            <a:ext cx="10104120" cy="8277225"/>
          </a:xfrm>
          <a:prstGeom prst="rect">
            <a:avLst/>
          </a:prstGeom>
        </p:spPr>
        <p:txBody>
          <a:bodyPr anchor="t" rtlCol="false" tIns="0" lIns="0" bIns="0" rIns="0">
            <a:spAutoFit/>
          </a:bodyPr>
          <a:lstStyle/>
          <a:p>
            <a:pPr algn="l">
              <a:lnSpc>
                <a:spcPts val="4320"/>
              </a:lnSpc>
            </a:pPr>
          </a:p>
          <a:p>
            <a:pPr algn="l">
              <a:lnSpc>
                <a:spcPts val="4320"/>
              </a:lnSpc>
            </a:pPr>
            <a:r>
              <a:rPr lang="en-US" sz="3600" b="true">
                <a:solidFill>
                  <a:srgbClr val="000000"/>
                </a:solidFill>
                <a:latin typeface="Calibri (MS) Bold"/>
                <a:ea typeface="Calibri (MS) Bold"/>
                <a:cs typeface="Calibri (MS) Bold"/>
                <a:sym typeface="Calibri (MS) Bold"/>
              </a:rPr>
              <a:t>1.HTML</a:t>
            </a:r>
            <a:r>
              <a:rPr lang="en-US" sz="3600">
                <a:solidFill>
                  <a:srgbClr val="000000"/>
                </a:solidFill>
                <a:latin typeface="Calibri (MS)"/>
                <a:ea typeface="Calibri (MS)"/>
                <a:cs typeface="Calibri (MS)"/>
                <a:sym typeface="Calibri (MS)"/>
              </a:rPr>
              <a:t> → Used to create the structure of the portfolio (headings, paragraphs, sections).</a:t>
            </a:r>
          </a:p>
          <a:p>
            <a:pPr algn="l">
              <a:lnSpc>
                <a:spcPts val="4320"/>
              </a:lnSpc>
            </a:pPr>
            <a:r>
              <a:rPr lang="en-US" sz="3600" b="true">
                <a:solidFill>
                  <a:srgbClr val="000000"/>
                </a:solidFill>
                <a:latin typeface="Calibri (MS) Bold"/>
                <a:ea typeface="Calibri (MS) Bold"/>
                <a:cs typeface="Calibri (MS) Bold"/>
                <a:sym typeface="Calibri (MS) Bold"/>
              </a:rPr>
              <a:t>CSS</a:t>
            </a:r>
            <a:r>
              <a:rPr lang="en-US" sz="3600">
                <a:solidFill>
                  <a:srgbClr val="000000"/>
                </a:solidFill>
                <a:latin typeface="Calibri (MS)"/>
                <a:ea typeface="Calibri (MS)"/>
                <a:cs typeface="Calibri (MS)"/>
                <a:sym typeface="Calibri (MS)"/>
              </a:rPr>
              <a:t> → Used to add design, colors, and styling.</a:t>
            </a:r>
          </a:p>
          <a:p>
            <a:pPr algn="l">
              <a:lnSpc>
                <a:spcPts val="4320"/>
              </a:lnSpc>
            </a:pPr>
            <a:r>
              <a:rPr lang="en-US" sz="3600" b="true">
                <a:solidFill>
                  <a:srgbClr val="000000"/>
                </a:solidFill>
                <a:latin typeface="Calibri (MS) Bold"/>
                <a:ea typeface="Calibri (MS) Bold"/>
                <a:cs typeface="Calibri (MS) Bold"/>
                <a:sym typeface="Calibri (MS) Bold"/>
              </a:rPr>
              <a:t>GitHub Pages</a:t>
            </a:r>
            <a:r>
              <a:rPr lang="en-US" sz="3600">
                <a:solidFill>
                  <a:srgbClr val="000000"/>
                </a:solidFill>
                <a:latin typeface="Calibri (MS)"/>
                <a:ea typeface="Calibri (MS)"/>
                <a:cs typeface="Calibri (MS)"/>
                <a:sym typeface="Calibri (MS)"/>
              </a:rPr>
              <a:t> → Used to host the portfolio online and share it easily.</a:t>
            </a:r>
          </a:p>
          <a:p>
            <a:pPr algn="l">
              <a:lnSpc>
                <a:spcPts val="4320"/>
              </a:lnSpc>
            </a:pPr>
          </a:p>
          <a:p>
            <a:pPr algn="l">
              <a:lnSpc>
                <a:spcPts val="4320"/>
              </a:lnSpc>
            </a:pPr>
            <a:r>
              <a:rPr lang="en-US" sz="3600" b="true">
                <a:solidFill>
                  <a:srgbClr val="000000"/>
                </a:solidFill>
                <a:latin typeface="Calibri (MS) Bold"/>
                <a:ea typeface="Calibri (MS) Bold"/>
                <a:cs typeface="Calibri (MS) Bold"/>
                <a:sym typeface="Calibri (MS) Bold"/>
              </a:rPr>
              <a:t>2.HTML</a:t>
            </a:r>
            <a:r>
              <a:rPr lang="en-US" sz="3600">
                <a:solidFill>
                  <a:srgbClr val="000000"/>
                </a:solidFill>
                <a:latin typeface="Calibri (MS)"/>
                <a:ea typeface="Calibri (MS)"/>
                <a:cs typeface="Calibri (MS)"/>
                <a:sym typeface="Calibri (MS)"/>
              </a:rPr>
              <a:t> → For writing the content such as About Me, Education, Skills, and Hobbies.</a:t>
            </a:r>
          </a:p>
          <a:p>
            <a:pPr algn="l">
              <a:lnSpc>
                <a:spcPts val="4320"/>
              </a:lnSpc>
            </a:pPr>
            <a:r>
              <a:rPr lang="en-US" sz="3600" b="true">
                <a:solidFill>
                  <a:srgbClr val="000000"/>
                </a:solidFill>
                <a:latin typeface="Calibri (MS) Bold"/>
                <a:ea typeface="Calibri (MS) Bold"/>
                <a:cs typeface="Calibri (MS) Bold"/>
                <a:sym typeface="Calibri (MS) Bold"/>
              </a:rPr>
              <a:t>CSS</a:t>
            </a:r>
            <a:r>
              <a:rPr lang="en-US" sz="3600">
                <a:solidFill>
                  <a:srgbClr val="000000"/>
                </a:solidFill>
                <a:latin typeface="Calibri (MS)"/>
                <a:ea typeface="Calibri (MS)"/>
                <a:cs typeface="Calibri (MS)"/>
                <a:sym typeface="Calibri (MS)"/>
              </a:rPr>
              <a:t> → For formatting text, setting background colors, and styling images.</a:t>
            </a:r>
          </a:p>
          <a:p>
            <a:pPr algn="l">
              <a:lnSpc>
                <a:spcPts val="4320"/>
              </a:lnSpc>
            </a:pPr>
            <a:r>
              <a:rPr lang="en-US" sz="3600" b="true">
                <a:solidFill>
                  <a:srgbClr val="000000"/>
                </a:solidFill>
                <a:latin typeface="Calibri (MS) Bold"/>
                <a:ea typeface="Calibri (MS) Bold"/>
                <a:cs typeface="Calibri (MS) Bold"/>
                <a:sym typeface="Calibri (MS) Bold"/>
              </a:rPr>
              <a:t>Web Browser</a:t>
            </a:r>
            <a:r>
              <a:rPr lang="en-US" sz="3600">
                <a:solidFill>
                  <a:srgbClr val="000000"/>
                </a:solidFill>
                <a:latin typeface="Calibri (MS)"/>
                <a:ea typeface="Calibri (MS)"/>
                <a:cs typeface="Calibri (MS)"/>
                <a:sym typeface="Calibri (MS)"/>
              </a:rPr>
              <a:t> → To test and view the portfolio while developing.</a:t>
            </a:r>
          </a:p>
          <a:p>
            <a:pPr algn="l">
              <a:lnSpc>
                <a:spcPts val="4320"/>
              </a:lnSpc>
            </a:pPr>
            <a:r>
              <a:rPr lang="en-US" sz="3600" b="true">
                <a:solidFill>
                  <a:srgbClr val="000000"/>
                </a:solidFill>
                <a:latin typeface="Calibri (MS) Bold"/>
                <a:ea typeface="Calibri (MS) Bold"/>
                <a:cs typeface="Calibri (MS) Bold"/>
                <a:sym typeface="Calibri (MS) Bold"/>
              </a:rPr>
              <a:t>GitHub</a:t>
            </a:r>
            <a:r>
              <a:rPr lang="en-US" sz="3600">
                <a:solidFill>
                  <a:srgbClr val="000000"/>
                </a:solidFill>
                <a:latin typeface="Calibri (MS)"/>
                <a:ea typeface="Calibri (MS)"/>
                <a:cs typeface="Calibri (MS)"/>
                <a:sym typeface="Calibri (MS)"/>
              </a:rPr>
              <a:t> → To upload and make the portfolio publicly available.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14030325" y="8843962"/>
            <a:ext cx="271462" cy="271462"/>
            <a:chOff x="0" y="0"/>
            <a:chExt cx="361949" cy="361949"/>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697941"/>
            <a:ext cx="342900" cy="299720"/>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31005"/>
            <a:ext cx="13192125" cy="949242"/>
          </a:xfrm>
          <a:prstGeom prst="rect">
            <a:avLst/>
          </a:prstGeom>
        </p:spPr>
        <p:txBody>
          <a:bodyPr anchor="t" rtlCol="false" tIns="0" lIns="0" bIns="0" rIns="0">
            <a:spAutoFit/>
          </a:bodyPr>
          <a:lstStyle/>
          <a:p>
            <a:pPr algn="l">
              <a:lnSpc>
                <a:spcPts val="7200"/>
              </a:lnSpc>
            </a:pPr>
            <a:r>
              <a:rPr lang="en-US" b="true" sz="6000" spc="21">
                <a:solidFill>
                  <a:srgbClr val="17AFE3"/>
                </a:solidFill>
                <a:latin typeface="Trebuchet MS Bold"/>
                <a:ea typeface="Trebuchet MS Bold"/>
                <a:cs typeface="Trebuchet MS Bold"/>
                <a:sym typeface="Trebuchet MS Bold"/>
              </a:rPr>
              <a:t>POTFOLIO DESIGN AND LAYOUT</a:t>
            </a:r>
          </a:p>
        </p:txBody>
      </p:sp>
      <p:sp>
        <p:nvSpPr>
          <p:cNvPr name="TextBox 28" id="28"/>
          <p:cNvSpPr txBox="true"/>
          <p:nvPr/>
        </p:nvSpPr>
        <p:spPr>
          <a:xfrm rot="0">
            <a:off x="1242066" y="2138362"/>
            <a:ext cx="12660054" cy="7829550"/>
          </a:xfrm>
          <a:prstGeom prst="rect">
            <a:avLst/>
          </a:prstGeom>
        </p:spPr>
        <p:txBody>
          <a:bodyPr anchor="t" rtlCol="false" tIns="0" lIns="0" bIns="0" rIns="0">
            <a:spAutoFit/>
          </a:bodyPr>
          <a:lstStyle/>
          <a:p>
            <a:pPr algn="l">
              <a:lnSpc>
                <a:spcPts val="5040"/>
              </a:lnSpc>
            </a:pPr>
          </a:p>
          <a:p>
            <a:pPr algn="l">
              <a:lnSpc>
                <a:spcPts val="5040"/>
              </a:lnSpc>
            </a:pPr>
            <a:r>
              <a:rPr lang="en-US" sz="4200">
                <a:solidFill>
                  <a:srgbClr val="000000"/>
                </a:solidFill>
                <a:latin typeface="Calibri (MS)"/>
                <a:ea typeface="Calibri (MS)"/>
                <a:cs typeface="Calibri (MS)"/>
                <a:sym typeface="Calibri (MS)"/>
              </a:rPr>
              <a:t>1.Home → A welcome message with my name and profile image.</a:t>
            </a:r>
          </a:p>
          <a:p>
            <a:pPr algn="l">
              <a:lnSpc>
                <a:spcPts val="5040"/>
              </a:lnSpc>
            </a:pPr>
            <a:r>
              <a:rPr lang="en-US" sz="4200">
                <a:solidFill>
                  <a:srgbClr val="000000"/>
                </a:solidFill>
                <a:latin typeface="Calibri (MS)"/>
                <a:ea typeface="Calibri (MS)"/>
                <a:cs typeface="Calibri (MS)"/>
                <a:sym typeface="Calibri (MS)"/>
              </a:rPr>
              <a:t>About Me → A short paragraph about myself.</a:t>
            </a:r>
          </a:p>
          <a:p>
            <a:pPr algn="l">
              <a:lnSpc>
                <a:spcPts val="5040"/>
              </a:lnSpc>
            </a:pPr>
            <a:r>
              <a:rPr lang="en-US" sz="4200">
                <a:solidFill>
                  <a:srgbClr val="000000"/>
                </a:solidFill>
                <a:latin typeface="Calibri (MS)"/>
                <a:ea typeface="Calibri (MS)"/>
                <a:cs typeface="Calibri (MS)"/>
                <a:sym typeface="Calibri (MS)"/>
              </a:rPr>
              <a:t>Skills → A simple bullet or numbered list of my skills.</a:t>
            </a:r>
          </a:p>
          <a:p>
            <a:pPr algn="l">
              <a:lnSpc>
                <a:spcPts val="5040"/>
              </a:lnSpc>
            </a:pPr>
            <a:r>
              <a:rPr lang="en-US" sz="4200">
                <a:solidFill>
                  <a:srgbClr val="000000"/>
                </a:solidFill>
                <a:latin typeface="Calibri (MS)"/>
                <a:ea typeface="Calibri (MS)"/>
                <a:cs typeface="Calibri (MS)"/>
                <a:sym typeface="Calibri (MS)"/>
              </a:rPr>
              <a:t>Education → Details in table format or plain text (School, College, Year).</a:t>
            </a:r>
          </a:p>
          <a:p>
            <a:pPr algn="l">
              <a:lnSpc>
                <a:spcPts val="5040"/>
              </a:lnSpc>
            </a:pPr>
            <a:r>
              <a:rPr lang="en-US" sz="4200">
                <a:solidFill>
                  <a:srgbClr val="000000"/>
                </a:solidFill>
                <a:latin typeface="Calibri (MS)"/>
                <a:ea typeface="Calibri (MS)"/>
                <a:cs typeface="Calibri (MS)"/>
                <a:sym typeface="Calibri (MS)"/>
              </a:rPr>
              <a:t>Hobbies → A simple list of hobbies.</a:t>
            </a:r>
          </a:p>
          <a:p>
            <a:pPr algn="l">
              <a:lnSpc>
                <a:spcPts val="5040"/>
              </a:lnSpc>
            </a:pPr>
            <a:r>
              <a:rPr lang="en-US" sz="4200">
                <a:solidFill>
                  <a:srgbClr val="000000"/>
                </a:solidFill>
                <a:latin typeface="Calibri (MS)"/>
                <a:ea typeface="Calibri (MS)"/>
                <a:cs typeface="Calibri (MS)"/>
                <a:sym typeface="Calibri (MS)"/>
              </a:rPr>
              <a:t>Contact → My phone number, email, and address in plain text.</a:t>
            </a:r>
          </a:p>
          <a:p>
            <a:pPr algn="l">
              <a:lnSpc>
                <a:spcPts val="5040"/>
              </a:lnSpc>
            </a:pPr>
            <a:r>
              <a:rPr lang="en-US" sz="4200">
                <a:solidFill>
                  <a:srgbClr val="000000"/>
                </a:solidFill>
                <a:latin typeface="Calibri (MS)"/>
                <a:ea typeface="Calibri (MS)"/>
                <a:cs typeface="Calibri (MS)"/>
                <a:sym typeface="Calibri (MS)"/>
              </a:rPr>
              <a:t>Responsive → On mobile, everything stacks in a single column.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22" id="22"/>
          <p:cNvSpPr txBox="true"/>
          <p:nvPr/>
        </p:nvSpPr>
        <p:spPr>
          <a:xfrm rot="0">
            <a:off x="1132998" y="540066"/>
            <a:ext cx="16022002" cy="1175385"/>
          </a:xfrm>
          <a:prstGeom prst="rect">
            <a:avLst/>
          </a:prstGeom>
        </p:spPr>
        <p:txBody>
          <a:bodyPr anchor="t" rtlCol="false" tIns="0" lIns="0" bIns="0" rIns="0">
            <a:spAutoFit/>
          </a:bodyPr>
          <a:lstStyle/>
          <a:p>
            <a:pPr algn="l">
              <a:lnSpc>
                <a:spcPts val="8640"/>
              </a:lnSpc>
            </a:pPr>
            <a:r>
              <a:rPr lang="en-US" sz="7200" b="true">
                <a:solidFill>
                  <a:srgbClr val="00BF63"/>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262439" y="2057400"/>
            <a:ext cx="12510711" cy="8229600"/>
          </a:xfrm>
          <a:prstGeom prst="rect">
            <a:avLst/>
          </a:prstGeom>
        </p:spPr>
        <p:txBody>
          <a:bodyPr anchor="t" rtlCol="false" tIns="0" lIns="0" bIns="0" rIns="0">
            <a:spAutoFit/>
          </a:bodyPr>
          <a:lstStyle/>
          <a:p>
            <a:pPr algn="l">
              <a:lnSpc>
                <a:spcPts val="6360"/>
              </a:lnSpc>
            </a:pPr>
            <a:r>
              <a:rPr lang="en-US" sz="5299">
                <a:solidFill>
                  <a:srgbClr val="000000"/>
                </a:solidFill>
                <a:latin typeface="Calibri (MS)"/>
                <a:ea typeface="Calibri (MS)"/>
                <a:cs typeface="Calibri (MS)"/>
                <a:sym typeface="Calibri (MS)"/>
              </a:rPr>
              <a:t>Set 1  Navigation bar with smooth scrolling – helps to move across sections easily.Project showcase with details – highlights my academic and personal works.Interactive hover effects – makes the portfolio engaging to explore.Responsive design – adjusts neatly on all devices.Organized layout – keeps sections clear and simple.</a:t>
            </a:r>
          </a:p>
          <a:p>
            <a:pPr algn="l">
              <a:lnSpc>
                <a:spcPts val="6360"/>
              </a:lnSpc>
            </a:pPr>
            <a:r>
              <a:rPr lang="en-US" sz="5299">
                <a:solidFill>
                  <a:srgbClr val="000000"/>
                </a:solidFill>
                <a:latin typeface="Calibri (MS)"/>
                <a:ea typeface="Calibri (MS)"/>
                <a:cs typeface="Calibri (MS)"/>
                <a:sym typeface="Calibri (MS)"/>
              </a:rPr>
              <a:t>  </a:t>
            </a:r>
          </a:p>
          <a:p>
            <a:pPr algn="l">
              <a:lnSpc>
                <a:spcPts val="63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DAGzIUDPMXg</dc:identifier>
  <dcterms:modified xsi:type="dcterms:W3CDTF">2011-08-01T06:04:30Z</dcterms:modified>
  <cp:revision>1</cp:revision>
  <dc:title>PPT_FWD_TNSDC_2025[1].pptx_20250911_092850_0000.pptx</dc:title>
</cp:coreProperties>
</file>