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2" r:id="rId2"/>
    <p:sldId id="260" r:id="rId3"/>
    <p:sldId id="256" r:id="rId4"/>
    <p:sldId id="258" r:id="rId5"/>
    <p:sldId id="259" r:id="rId6"/>
    <p:sldId id="257" r:id="rId7"/>
    <p:sldId id="264" r:id="rId8"/>
    <p:sldId id="265" r:id="rId9"/>
    <p:sldId id="266" r:id="rId10"/>
    <p:sldId id="267" r:id="rId11"/>
    <p:sldId id="269" r:id="rId12"/>
    <p:sldId id="268" r:id="rId13"/>
    <p:sldId id="270" r:id="rId14"/>
    <p:sldId id="272" r:id="rId15"/>
    <p:sldId id="271" r:id="rId16"/>
    <p:sldId id="273" r:id="rId17"/>
    <p:sldId id="275"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重学Java设计模式" id="{EAD8400B-2511-6543-B52A-B05B5C2B90A4}">
          <p14:sldIdLst>
            <p14:sldId id="262"/>
          </p14:sldIdLst>
        </p14:section>
        <p14:section name="第1章：设计模式介绍" id="{021C1AB1-7684-0049-898A-A7DA54A5D488}">
          <p14:sldIdLst>
            <p14:sldId id="260"/>
            <p14:sldId id="256"/>
            <p14:sldId id="258"/>
            <p14:sldId id="259"/>
          </p14:sldIdLst>
        </p14:section>
        <p14:section name="第2章：六大设计模式原则" id="{983CE400-8410-B044-A87E-D095F8512A88}">
          <p14:sldIdLst>
            <p14:sldId id="257"/>
            <p14:sldId id="264"/>
            <p14:sldId id="265"/>
            <p14:sldId id="266"/>
            <p14:sldId id="267"/>
            <p14:sldId id="269"/>
            <p14:sldId id="268"/>
            <p14:sldId id="270"/>
            <p14:sldId id="272"/>
            <p14:sldId id="271"/>
            <p14:sldId id="273"/>
            <p14:sldId id="275"/>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3D3F"/>
    <a:srgbClr val="D72E43"/>
    <a:srgbClr val="E3443E"/>
    <a:srgbClr val="A80100"/>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80031"/>
  </p:normalViewPr>
  <p:slideViewPr>
    <p:cSldViewPr snapToGrid="0" snapToObjects="1">
      <p:cViewPr varScale="1">
        <p:scale>
          <a:sx n="87" d="100"/>
          <a:sy n="87" d="100"/>
        </p:scale>
        <p:origin x="1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3513E-8777-384F-BF50-565235350325}" type="datetimeFigureOut">
              <a:rPr kumimoji="1" lang="zh-CN" altLang="en-US" smtClean="0"/>
              <a:t>2022/3/10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ACFC7-DDB1-344E-839F-3E9A781B1DD5}" type="slidenum">
              <a:rPr kumimoji="1" lang="zh-CN" altLang="en-US" smtClean="0"/>
              <a:t>‹#›</a:t>
            </a:fld>
            <a:endParaRPr kumimoji="1" lang="zh-CN" altLang="en-US"/>
          </a:p>
        </p:txBody>
      </p:sp>
    </p:spTree>
    <p:extLst>
      <p:ext uri="{BB962C8B-B14F-4D97-AF65-F5344CB8AC3E}">
        <p14:creationId xmlns:p14="http://schemas.microsoft.com/office/powerpoint/2010/main" val="376224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a:t>
            </a:fld>
            <a:endParaRPr kumimoji="1" lang="zh-CN" altLang="en-US"/>
          </a:p>
        </p:txBody>
      </p:sp>
    </p:spTree>
    <p:extLst>
      <p:ext uri="{BB962C8B-B14F-4D97-AF65-F5344CB8AC3E}">
        <p14:creationId xmlns:p14="http://schemas.microsoft.com/office/powerpoint/2010/main" val="2544139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皇帝给大臣传指，领导给下属安排工作，跑你到工位说，那个小傅哥，怎么明天开个会呗，你看你行程有没问题不。这显然不成立吗。通知你，要不是发个邮件、要不拍个小弟群里圈你，明天开会</a:t>
            </a:r>
            <a:endParaRPr kumimoji="1" lang="en-US" altLang="zh-CN" dirty="0"/>
          </a:p>
          <a:p>
            <a:pPr marL="228600" indent="-228600">
              <a:buAutoNum type="arabicPeriod"/>
            </a:pPr>
            <a:r>
              <a:rPr kumimoji="1" lang="zh-CN" altLang="en-US" dirty="0"/>
              <a:t>虽然领导层，也就是上层服务，要调用下层模块提供的功能。但这个过程只是定义的标准，不会做过调用细节处理，也处理不过来。</a:t>
            </a:r>
            <a:endParaRPr kumimoji="1" lang="en-US" altLang="zh-CN" dirty="0"/>
          </a:p>
          <a:p>
            <a:pPr marL="228600" indent="-228600">
              <a:buAutoNum type="arabicPeriod"/>
            </a:pPr>
            <a:endParaRPr kumimoji="1" lang="en-US" altLang="zh-CN" dirty="0"/>
          </a:p>
          <a:p>
            <a:pPr marL="228600" indent="-228600">
              <a:buAutoNum type="arabicPeriod"/>
            </a:pPr>
            <a:r>
              <a:rPr kumimoji="1" lang="zh-CN" altLang="en-US" dirty="0"/>
              <a:t>这一章讲场景，下一章说案例</a:t>
            </a:r>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17</a:t>
            </a:fld>
            <a:endParaRPr kumimoji="1" lang="zh-CN" altLang="en-US"/>
          </a:p>
        </p:txBody>
      </p:sp>
    </p:spTree>
    <p:extLst>
      <p:ext uri="{BB962C8B-B14F-4D97-AF65-F5344CB8AC3E}">
        <p14:creationId xmlns:p14="http://schemas.microsoft.com/office/powerpoint/2010/main" val="259072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18</a:t>
            </a:fld>
            <a:endParaRPr kumimoji="1" lang="zh-CN" altLang="en-US"/>
          </a:p>
        </p:txBody>
      </p:sp>
    </p:spTree>
    <p:extLst>
      <p:ext uri="{BB962C8B-B14F-4D97-AF65-F5344CB8AC3E}">
        <p14:creationId xmlns:p14="http://schemas.microsoft.com/office/powerpoint/2010/main" val="281153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7</a:t>
            </a:fld>
            <a:endParaRPr kumimoji="1" lang="zh-CN" altLang="en-US"/>
          </a:p>
        </p:txBody>
      </p:sp>
    </p:spTree>
    <p:extLst>
      <p:ext uri="{BB962C8B-B14F-4D97-AF65-F5344CB8AC3E}">
        <p14:creationId xmlns:p14="http://schemas.microsoft.com/office/powerpoint/2010/main" val="2287697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8</a:t>
            </a:fld>
            <a:endParaRPr kumimoji="1" lang="zh-CN" altLang="en-US"/>
          </a:p>
        </p:txBody>
      </p:sp>
    </p:spTree>
    <p:extLst>
      <p:ext uri="{BB962C8B-B14F-4D97-AF65-F5344CB8AC3E}">
        <p14:creationId xmlns:p14="http://schemas.microsoft.com/office/powerpoint/2010/main" val="139266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11</a:t>
            </a:fld>
            <a:endParaRPr kumimoji="1" lang="zh-CN" altLang="en-US"/>
          </a:p>
        </p:txBody>
      </p:sp>
    </p:spTree>
    <p:extLst>
      <p:ext uri="{BB962C8B-B14F-4D97-AF65-F5344CB8AC3E}">
        <p14:creationId xmlns:p14="http://schemas.microsoft.com/office/powerpoint/2010/main" val="1667246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 越少知道越少，如果领导总是插手你的事，不仅不会提升工作效率，反而还会降低工作效率。就像产品跟研发说，你这块再给我加个功能，那不就是一行的代码吗，你搞定下，你是专业的。</a:t>
            </a:r>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12</a:t>
            </a:fld>
            <a:endParaRPr kumimoji="1" lang="zh-CN" altLang="en-US"/>
          </a:p>
        </p:txBody>
      </p:sp>
    </p:spTree>
    <p:extLst>
      <p:ext uri="{BB962C8B-B14F-4D97-AF65-F5344CB8AC3E}">
        <p14:creationId xmlns:p14="http://schemas.microsoft.com/office/powerpoint/2010/main" val="252945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设计模式就来自于生活，生活中就有很多设计模式</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13</a:t>
            </a:fld>
            <a:endParaRPr kumimoji="1" lang="zh-CN" altLang="en-US"/>
          </a:p>
        </p:txBody>
      </p:sp>
    </p:spTree>
    <p:extLst>
      <p:ext uri="{BB962C8B-B14F-4D97-AF65-F5344CB8AC3E}">
        <p14:creationId xmlns:p14="http://schemas.microsoft.com/office/powerpoint/2010/main" val="261834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杨树林、小沈阳有个小品，四大才子，大小姐出题，</a:t>
            </a:r>
            <a:r>
              <a:rPr kumimoji="1" lang="en-US" altLang="zh-CN" dirty="0"/>
              <a:t>1+1</a:t>
            </a:r>
            <a:r>
              <a:rPr kumimoji="1" lang="zh-CN" altLang="en-US" dirty="0"/>
              <a:t>等于几，小沈阳说杨树林他们家祖传数学的，杨树林为了避开这个回答，说传女不传男。</a:t>
            </a:r>
            <a:r>
              <a:rPr lang="zh-CN" altLang="en-US" sz="1200" b="0" i="0" kern="1200" dirty="0">
                <a:solidFill>
                  <a:schemeClr val="tx1"/>
                </a:solidFill>
                <a:effectLst/>
                <a:latin typeface="+mn-lt"/>
                <a:ea typeface="+mn-ea"/>
                <a:cs typeface="+mn-cs"/>
              </a:rPr>
              <a:t>我们家的确是祖传数学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传女不传男</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14</a:t>
            </a:fld>
            <a:endParaRPr kumimoji="1" lang="zh-CN" altLang="en-US"/>
          </a:p>
        </p:txBody>
      </p:sp>
    </p:spTree>
    <p:extLst>
      <p:ext uri="{BB962C8B-B14F-4D97-AF65-F5344CB8AC3E}">
        <p14:creationId xmlns:p14="http://schemas.microsoft.com/office/powerpoint/2010/main" val="174063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62003" lvl="0" indent="-162003">
              <a:lnSpc>
                <a:spcPct val="150000"/>
              </a:lnSpc>
              <a:buFont typeface="Arial" panose="020B0604020202020204" pitchFamily="34" charset="0"/>
              <a:buChar char="•"/>
              <a:defRPr/>
            </a:pPr>
            <a:r>
              <a:rPr lang="zh-CN" altLang="en-US" sz="1200" dirty="0">
                <a:solidFill>
                  <a:schemeClr val="tx1"/>
                </a:solidFill>
                <a:latin typeface="+mn-ea"/>
                <a:sym typeface="+mn-lt"/>
              </a:rPr>
              <a:t>解决复杂场景的设计主要分为：分治、抽象和知识。</a:t>
            </a:r>
            <a:endParaRPr lang="en-US" altLang="zh-CN" sz="1200" dirty="0">
              <a:solidFill>
                <a:schemeClr val="tx1"/>
              </a:solidFill>
              <a:latin typeface="+mn-ea"/>
              <a:sym typeface="+mn-lt"/>
            </a:endParaRPr>
          </a:p>
          <a:p>
            <a:pPr marL="162003" lvl="0" indent="-162003">
              <a:lnSpc>
                <a:spcPct val="150000"/>
              </a:lnSpc>
              <a:buFont typeface="Arial" panose="020B0604020202020204" pitchFamily="34" charset="0"/>
              <a:buChar char="•"/>
              <a:defRPr/>
            </a:pPr>
            <a:r>
              <a:rPr lang="zh-CN" altLang="en-US" sz="1200" dirty="0">
                <a:solidFill>
                  <a:schemeClr val="tx1"/>
                </a:solidFill>
                <a:latin typeface="+mn-ea"/>
                <a:sym typeface="+mn-lt"/>
              </a:rPr>
              <a:t>运用设计模式在分治层面合理切割问题空间为更小规模的若干子问题，而问题越小就容易被理解和处理，做到高内聚低耦合。</a:t>
            </a:r>
            <a:endParaRPr lang="en-US" altLang="zh-CN" sz="1200" dirty="0">
              <a:solidFill>
                <a:schemeClr val="tx1"/>
              </a:solidFill>
              <a:latin typeface="+mn-ea"/>
              <a:sym typeface="+mn-lt"/>
            </a:endParaRPr>
          </a:p>
          <a:p>
            <a:endParaRPr kumimoji="1" lang="zh-CN" altLang="en-US"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15</a:t>
            </a:fld>
            <a:endParaRPr kumimoji="1" lang="zh-CN" altLang="en-US"/>
          </a:p>
        </p:txBody>
      </p:sp>
    </p:spTree>
    <p:extLst>
      <p:ext uri="{BB962C8B-B14F-4D97-AF65-F5344CB8AC3E}">
        <p14:creationId xmlns:p14="http://schemas.microsoft.com/office/powerpoint/2010/main" val="319271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这一章说概念，下一章讲场景</a:t>
            </a:r>
            <a:endParaRPr kumimoji="1" lang="en-US" altLang="zh-CN" sz="4400" dirty="0"/>
          </a:p>
          <a:p>
            <a:endParaRPr kumimoji="1" lang="en-US" altLang="zh-CN" sz="4400" dirty="0"/>
          </a:p>
          <a:p>
            <a:r>
              <a:rPr kumimoji="1" lang="zh-CN" altLang="en-US" sz="4400" dirty="0"/>
              <a:t>这一章节会带着大家用更好理解的方式，来学习依赖倒置，其实依赖倒置也是实现开闭原则的重要途径之一，降低类间的耦合，提供系统的稳定性和可维护性。细节只的是实现</a:t>
            </a:r>
            <a:endParaRPr kumimoji="1" lang="en-US" altLang="zh-CN" sz="4400" dirty="0"/>
          </a:p>
        </p:txBody>
      </p:sp>
      <p:sp>
        <p:nvSpPr>
          <p:cNvPr id="4" name="灯片编号占位符 3"/>
          <p:cNvSpPr>
            <a:spLocks noGrp="1"/>
          </p:cNvSpPr>
          <p:nvPr>
            <p:ph type="sldNum" sz="quarter" idx="5"/>
          </p:nvPr>
        </p:nvSpPr>
        <p:spPr/>
        <p:txBody>
          <a:bodyPr/>
          <a:lstStyle/>
          <a:p>
            <a:fld id="{F27ACFC7-DDB1-344E-839F-3E9A781B1DD5}" type="slidenum">
              <a:rPr kumimoji="1" lang="zh-CN" altLang="en-US" smtClean="0"/>
              <a:t>16</a:t>
            </a:fld>
            <a:endParaRPr kumimoji="1" lang="zh-CN" altLang="en-US"/>
          </a:p>
        </p:txBody>
      </p:sp>
    </p:spTree>
    <p:extLst>
      <p:ext uri="{BB962C8B-B14F-4D97-AF65-F5344CB8AC3E}">
        <p14:creationId xmlns:p14="http://schemas.microsoft.com/office/powerpoint/2010/main" val="334850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A3391-2734-B44A-A9FF-4BB0CD2D3E1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065B26F-CC0D-5842-BBDB-E2B17B42B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D119158-667A-FB4E-B8B5-1C7C9482A68D}"/>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714F6D3F-48B4-A043-A8C6-93FBF48C496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27537B5-18D9-ED4A-AD81-3E3EBE3046D7}"/>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284813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CECFD-C5B7-3540-89FC-A6FB320281E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D8BEDE1-1E2F-4D4B-BE9B-66888F98B40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655389E-E9B0-A148-A8F1-7694510F203B}"/>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0630F35A-CC7A-B743-93D1-A0EF64CF676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9D14F38-0217-4D4C-9262-58FBE1A72C5C}"/>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406988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85D40E-0A60-E240-85B3-78DF5F456D6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3D126E1-FD51-4043-B92D-7A573A98C0A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29C0197-5DAA-0A45-A990-12D87B9796DA}"/>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5ED54F17-61D3-AF44-B27F-6ABEDF9D4A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0B1DF04-0426-6A48-9649-70E48E108CD1}"/>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338497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F575C-2C6F-6446-A0F9-6196C650A22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F406458-6427-4749-90F2-34A9EE6491B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AE89F2C-9098-F440-BE58-B48780F5E6D4}"/>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CFF67BC7-42F7-3846-BAD5-66F8B76B319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29D3478-9443-0343-9CEF-6C7AAF1F1678}"/>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157848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1F83F-7C70-A54A-8F58-8DCDE5BF099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03A5BBC-D95F-974E-A66D-6E5E96F87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9FC4009-752C-F845-BA37-7007F851A7BA}"/>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BCB1ED63-CE0F-3F42-8810-E104A2053C0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C80F438-A4AA-B241-8050-D99B1E70B6A9}"/>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296574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778F6-84EA-AF4D-9AA3-D2461FC3515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B85AB71-A0A4-9F46-8FEA-E4A2E6C4A1C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D7641AA-663D-304D-BEE8-21826B82934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096B32C-1596-2E4D-B61D-88A8DDDE90D6}"/>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6" name="页脚占位符 5">
            <a:extLst>
              <a:ext uri="{FF2B5EF4-FFF2-40B4-BE49-F238E27FC236}">
                <a16:creationId xmlns:a16="http://schemas.microsoft.com/office/drawing/2014/main" id="{DF9255BE-842D-B841-9A77-C5E195329C4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3807716-554E-104D-8ED7-B5734DF3CF53}"/>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105923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1C4B6-A243-5742-8A96-3CC2FA7CE22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6AE7726-67FF-024C-8772-3D6250318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E94FC53-EA91-D547-89CA-ACFD44C9EBF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8E16061-5E2C-9C4A-8CF7-9AFBD9C5D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75410F3-196A-8E47-94C2-4CBE5F53E1B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0756408-4831-EF40-AC43-6896A83E089A}"/>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8" name="页脚占位符 7">
            <a:extLst>
              <a:ext uri="{FF2B5EF4-FFF2-40B4-BE49-F238E27FC236}">
                <a16:creationId xmlns:a16="http://schemas.microsoft.com/office/drawing/2014/main" id="{A726383B-BE05-1B49-ACF1-7AFA0549F6D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9FFE31E-8E57-B740-AFC9-28983F541B13}"/>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282161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6C04D-7EF3-9543-A491-74E1E597C45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09B8670-30BC-5846-BF6F-209FD0AC115D}"/>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4" name="页脚占位符 3">
            <a:extLst>
              <a:ext uri="{FF2B5EF4-FFF2-40B4-BE49-F238E27FC236}">
                <a16:creationId xmlns:a16="http://schemas.microsoft.com/office/drawing/2014/main" id="{752C03D7-5A83-A24F-BCA6-F0E1C32DCC5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30FBE34-B895-1842-8582-880A982BC715}"/>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215691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D7FDAA-BC6D-D44D-A165-24F2D254E14E}"/>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3" name="页脚占位符 2">
            <a:extLst>
              <a:ext uri="{FF2B5EF4-FFF2-40B4-BE49-F238E27FC236}">
                <a16:creationId xmlns:a16="http://schemas.microsoft.com/office/drawing/2014/main" id="{394FCDEF-74F9-784D-8782-31755E7950F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5559751-9A3E-ED43-8B40-DFCC81FC59C2}"/>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108333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D9C57-D42C-0B44-9622-15DAD5825D1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76C431D-B4B1-9742-B7CC-ADCD398D6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358C818-1F96-9A45-B7D3-9B98B3F49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8E4BCA9-DFCA-5E40-AAEF-5805A463D2D2}"/>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6" name="页脚占位符 5">
            <a:extLst>
              <a:ext uri="{FF2B5EF4-FFF2-40B4-BE49-F238E27FC236}">
                <a16:creationId xmlns:a16="http://schemas.microsoft.com/office/drawing/2014/main" id="{F59D74AC-E742-EB45-89C2-7AF5477361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0069D5-B579-204B-BA74-355A6AD55C36}"/>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405789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69A89-7DD0-244F-990D-29EDCD3DCD3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4E68290-2911-D64C-B20A-0F9574526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30DB599-C8C8-2244-808E-71A80E7DA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F86DB5D-1D49-8E48-B325-CB49309CB1FC}"/>
              </a:ext>
            </a:extLst>
          </p:cNvPr>
          <p:cNvSpPr>
            <a:spLocks noGrp="1"/>
          </p:cNvSpPr>
          <p:nvPr>
            <p:ph type="dt" sz="half" idx="10"/>
          </p:nvPr>
        </p:nvSpPr>
        <p:spPr/>
        <p:txBody>
          <a:bodyPr/>
          <a:lstStyle/>
          <a:p>
            <a:fld id="{09B68B07-A161-0343-89C9-3CA09E00E5F4}" type="datetimeFigureOut">
              <a:rPr kumimoji="1" lang="zh-CN" altLang="en-US" smtClean="0"/>
              <a:t>2022/3/10</a:t>
            </a:fld>
            <a:endParaRPr kumimoji="1" lang="zh-CN" altLang="en-US"/>
          </a:p>
        </p:txBody>
      </p:sp>
      <p:sp>
        <p:nvSpPr>
          <p:cNvPr id="6" name="页脚占位符 5">
            <a:extLst>
              <a:ext uri="{FF2B5EF4-FFF2-40B4-BE49-F238E27FC236}">
                <a16:creationId xmlns:a16="http://schemas.microsoft.com/office/drawing/2014/main" id="{BD911A8B-0CD3-D34D-8C13-241DB16094A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ED613D-ADE4-8241-ABE1-E4E98E4C0ECC}"/>
              </a:ext>
            </a:extLst>
          </p:cNvPr>
          <p:cNvSpPr>
            <a:spLocks noGrp="1"/>
          </p:cNvSpPr>
          <p:nvPr>
            <p:ph type="sldNum" sz="quarter" idx="12"/>
          </p:nvPr>
        </p:nvSpPr>
        <p:spPr/>
        <p:txBody>
          <a:bodyPr/>
          <a:lstStyle/>
          <a:p>
            <a:fld id="{E35C7AC8-8E5F-C043-90FF-1381A801786C}" type="slidenum">
              <a:rPr kumimoji="1" lang="zh-CN" altLang="en-US" smtClean="0"/>
              <a:t>‹#›</a:t>
            </a:fld>
            <a:endParaRPr kumimoji="1" lang="zh-CN" altLang="en-US"/>
          </a:p>
        </p:txBody>
      </p:sp>
    </p:spTree>
    <p:extLst>
      <p:ext uri="{BB962C8B-B14F-4D97-AF65-F5344CB8AC3E}">
        <p14:creationId xmlns:p14="http://schemas.microsoft.com/office/powerpoint/2010/main" val="185425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7EB154-F2C8-384E-BA90-33C081D72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25274C1-7944-E846-A0F2-2470E9DFA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74710AF-C69F-3B49-BA90-665D542F2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68B07-A161-0343-89C9-3CA09E00E5F4}" type="datetimeFigureOut">
              <a:rPr kumimoji="1" lang="zh-CN" altLang="en-US" smtClean="0"/>
              <a:t>2022/3/10</a:t>
            </a:fld>
            <a:endParaRPr kumimoji="1" lang="zh-CN" altLang="en-US"/>
          </a:p>
        </p:txBody>
      </p:sp>
      <p:sp>
        <p:nvSpPr>
          <p:cNvPr id="5" name="页脚占位符 4">
            <a:extLst>
              <a:ext uri="{FF2B5EF4-FFF2-40B4-BE49-F238E27FC236}">
                <a16:creationId xmlns:a16="http://schemas.microsoft.com/office/drawing/2014/main" id="{6F85A5D7-CC59-DE48-A3DC-8789A1DD0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17E3EAD-2EE5-324F-AE36-6C01F231E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zh-CN" altLang="en-US" dirty="0"/>
          </a:p>
        </p:txBody>
      </p:sp>
    </p:spTree>
    <p:extLst>
      <p:ext uri="{BB962C8B-B14F-4D97-AF65-F5344CB8AC3E}">
        <p14:creationId xmlns:p14="http://schemas.microsoft.com/office/powerpoint/2010/main" val="40342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refactoringguru.cn/pattern-language-book" TargetMode="External"/><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6937AE7D-8F3E-9F4A-B405-70149BB9D351}"/>
              </a:ext>
            </a:extLst>
          </p:cNvPr>
          <p:cNvGrpSpPr/>
          <p:nvPr/>
        </p:nvGrpSpPr>
        <p:grpSpPr>
          <a:xfrm>
            <a:off x="2926079" y="-109728"/>
            <a:ext cx="6339841" cy="7174894"/>
            <a:chOff x="2926079" y="0"/>
            <a:chExt cx="6339841" cy="7174894"/>
          </a:xfrm>
        </p:grpSpPr>
        <p:pic>
          <p:nvPicPr>
            <p:cNvPr id="6" name="图片 5">
              <a:extLst>
                <a:ext uri="{FF2B5EF4-FFF2-40B4-BE49-F238E27FC236}">
                  <a16:creationId xmlns:a16="http://schemas.microsoft.com/office/drawing/2014/main" id="{76DF553D-60E1-EC4E-900F-2497E37EC126}"/>
                </a:ext>
              </a:extLst>
            </p:cNvPr>
            <p:cNvPicPr>
              <a:picLocks noChangeAspect="1"/>
            </p:cNvPicPr>
            <p:nvPr/>
          </p:nvPicPr>
          <p:blipFill>
            <a:blip r:embed="rId3"/>
            <a:stretch>
              <a:fillRect/>
            </a:stretch>
          </p:blipFill>
          <p:spPr>
            <a:xfrm>
              <a:off x="3339384" y="0"/>
              <a:ext cx="5513232" cy="1340343"/>
            </a:xfrm>
            <a:prstGeom prst="rect">
              <a:avLst/>
            </a:prstGeom>
          </p:spPr>
        </p:pic>
        <p:pic>
          <p:nvPicPr>
            <p:cNvPr id="7" name="图片 6">
              <a:extLst>
                <a:ext uri="{FF2B5EF4-FFF2-40B4-BE49-F238E27FC236}">
                  <a16:creationId xmlns:a16="http://schemas.microsoft.com/office/drawing/2014/main" id="{A32F52EA-1DF4-854E-AA08-CAD8FB442FE5}"/>
                </a:ext>
              </a:extLst>
            </p:cNvPr>
            <p:cNvPicPr>
              <a:picLocks noChangeAspect="1"/>
            </p:cNvPicPr>
            <p:nvPr/>
          </p:nvPicPr>
          <p:blipFill>
            <a:blip r:embed="rId4"/>
            <a:stretch>
              <a:fillRect/>
            </a:stretch>
          </p:blipFill>
          <p:spPr>
            <a:xfrm>
              <a:off x="3339384" y="1340344"/>
              <a:ext cx="5513232" cy="1333740"/>
            </a:xfrm>
            <a:prstGeom prst="rect">
              <a:avLst/>
            </a:prstGeom>
          </p:spPr>
        </p:pic>
        <p:pic>
          <p:nvPicPr>
            <p:cNvPr id="8" name="图片 7">
              <a:extLst>
                <a:ext uri="{FF2B5EF4-FFF2-40B4-BE49-F238E27FC236}">
                  <a16:creationId xmlns:a16="http://schemas.microsoft.com/office/drawing/2014/main" id="{059088C5-1F84-7F45-BBB6-A1E83721FB15}"/>
                </a:ext>
              </a:extLst>
            </p:cNvPr>
            <p:cNvPicPr>
              <a:picLocks noChangeAspect="1"/>
            </p:cNvPicPr>
            <p:nvPr/>
          </p:nvPicPr>
          <p:blipFill>
            <a:blip r:embed="rId5"/>
            <a:stretch>
              <a:fillRect/>
            </a:stretch>
          </p:blipFill>
          <p:spPr>
            <a:xfrm>
              <a:off x="2926079" y="2674084"/>
              <a:ext cx="6339841" cy="1617981"/>
            </a:xfrm>
            <a:prstGeom prst="rect">
              <a:avLst/>
            </a:prstGeom>
          </p:spPr>
        </p:pic>
        <p:pic>
          <p:nvPicPr>
            <p:cNvPr id="9" name="图片 8">
              <a:extLst>
                <a:ext uri="{FF2B5EF4-FFF2-40B4-BE49-F238E27FC236}">
                  <a16:creationId xmlns:a16="http://schemas.microsoft.com/office/drawing/2014/main" id="{0A7442B0-12B9-1C42-9017-5D083F44DF29}"/>
                </a:ext>
              </a:extLst>
            </p:cNvPr>
            <p:cNvPicPr>
              <a:picLocks noChangeAspect="1"/>
            </p:cNvPicPr>
            <p:nvPr/>
          </p:nvPicPr>
          <p:blipFill>
            <a:blip r:embed="rId6"/>
            <a:stretch>
              <a:fillRect/>
            </a:stretch>
          </p:blipFill>
          <p:spPr>
            <a:xfrm>
              <a:off x="3085338" y="4292065"/>
              <a:ext cx="2669286" cy="2847239"/>
            </a:xfrm>
            <a:prstGeom prst="rect">
              <a:avLst/>
            </a:prstGeom>
          </p:spPr>
        </p:pic>
        <p:pic>
          <p:nvPicPr>
            <p:cNvPr id="10" name="图片 9">
              <a:extLst>
                <a:ext uri="{FF2B5EF4-FFF2-40B4-BE49-F238E27FC236}">
                  <a16:creationId xmlns:a16="http://schemas.microsoft.com/office/drawing/2014/main" id="{46D39FC7-F02B-D34B-9CCC-3A2E10BBE65F}"/>
                </a:ext>
              </a:extLst>
            </p:cNvPr>
            <p:cNvPicPr>
              <a:picLocks noChangeAspect="1"/>
            </p:cNvPicPr>
            <p:nvPr/>
          </p:nvPicPr>
          <p:blipFill>
            <a:blip r:embed="rId7"/>
            <a:stretch>
              <a:fillRect/>
            </a:stretch>
          </p:blipFill>
          <p:spPr>
            <a:xfrm>
              <a:off x="6473954" y="4292065"/>
              <a:ext cx="2669286" cy="2882829"/>
            </a:xfrm>
            <a:prstGeom prst="rect">
              <a:avLst/>
            </a:prstGeom>
          </p:spPr>
        </p:pic>
      </p:grpSp>
      <p:sp>
        <p:nvSpPr>
          <p:cNvPr id="13" name="圆角矩形 12">
            <a:extLst>
              <a:ext uri="{FF2B5EF4-FFF2-40B4-BE49-F238E27FC236}">
                <a16:creationId xmlns:a16="http://schemas.microsoft.com/office/drawing/2014/main" id="{D0AD0FF2-A863-C849-A0D9-8B2741520474}"/>
              </a:ext>
            </a:extLst>
          </p:cNvPr>
          <p:cNvSpPr/>
          <p:nvPr/>
        </p:nvSpPr>
        <p:spPr>
          <a:xfrm rot="2714456">
            <a:off x="5365236" y="4485021"/>
            <a:ext cx="1461526" cy="1461526"/>
          </a:xfrm>
          <a:prstGeom prst="roundRect">
            <a:avLst>
              <a:gd name="adj" fmla="val 17165"/>
            </a:avLst>
          </a:prstGeom>
          <a:gradFill>
            <a:gsLst>
              <a:gs pos="0">
                <a:srgbClr val="C00000">
                  <a:shade val="30000"/>
                  <a:satMod val="115000"/>
                </a:srgbClr>
              </a:gs>
              <a:gs pos="24000">
                <a:srgbClr val="C00000">
                  <a:shade val="67500"/>
                  <a:satMod val="115000"/>
                </a:srgbClr>
              </a:gs>
              <a:gs pos="41000">
                <a:srgbClr val="C00000">
                  <a:shade val="100000"/>
                  <a:satMod val="115000"/>
                </a:srgbClr>
              </a:gs>
            </a:gsLst>
            <a:lin ang="13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a:extLst>
              <a:ext uri="{FF2B5EF4-FFF2-40B4-BE49-F238E27FC236}">
                <a16:creationId xmlns:a16="http://schemas.microsoft.com/office/drawing/2014/main" id="{8BFF4F3E-8EFA-544A-93F7-3127A2332C0C}"/>
              </a:ext>
            </a:extLst>
          </p:cNvPr>
          <p:cNvPicPr>
            <a:picLocks noChangeAspect="1"/>
          </p:cNvPicPr>
          <p:nvPr/>
        </p:nvPicPr>
        <p:blipFill>
          <a:blip r:embed="rId8"/>
          <a:stretch>
            <a:fillRect/>
          </a:stretch>
        </p:blipFill>
        <p:spPr>
          <a:xfrm>
            <a:off x="5967729" y="4495518"/>
            <a:ext cx="256542" cy="256542"/>
          </a:xfrm>
          <a:prstGeom prst="rect">
            <a:avLst/>
          </a:prstGeom>
        </p:spPr>
      </p:pic>
      <p:sp>
        <p:nvSpPr>
          <p:cNvPr id="15" name="文本框 14">
            <a:extLst>
              <a:ext uri="{FF2B5EF4-FFF2-40B4-BE49-F238E27FC236}">
                <a16:creationId xmlns:a16="http://schemas.microsoft.com/office/drawing/2014/main" id="{80EE002B-47CF-7643-A7B6-C2F584306744}"/>
              </a:ext>
            </a:extLst>
          </p:cNvPr>
          <p:cNvSpPr txBox="1"/>
          <p:nvPr/>
        </p:nvSpPr>
        <p:spPr>
          <a:xfrm>
            <a:off x="5286979" y="4963509"/>
            <a:ext cx="1654620" cy="307777"/>
          </a:xfrm>
          <a:prstGeom prst="rect">
            <a:avLst/>
          </a:prstGeom>
          <a:noFill/>
        </p:spPr>
        <p:txBody>
          <a:bodyPr wrap="none" rtlCol="0">
            <a:spAutoFit/>
          </a:bodyPr>
          <a:lstStyle/>
          <a:p>
            <a:r>
              <a:rPr kumimoji="1" lang="zh-CN" altLang="en-US" sz="1400" b="1" dirty="0">
                <a:solidFill>
                  <a:schemeClr val="bg1"/>
                </a:solidFill>
                <a:latin typeface="PingFang SC" panose="020B0400000000000000" pitchFamily="34" charset="-122"/>
                <a:ea typeface="PingFang SC" panose="020B0400000000000000" pitchFamily="34" charset="-122"/>
              </a:rPr>
              <a:t>重学</a:t>
            </a:r>
            <a:r>
              <a:rPr kumimoji="1" lang="en-US" altLang="zh-CN" sz="1400" b="1" dirty="0">
                <a:solidFill>
                  <a:schemeClr val="bg1"/>
                </a:solidFill>
                <a:latin typeface="PingFang SC" panose="020B0400000000000000" pitchFamily="34" charset="-122"/>
                <a:ea typeface="PingFang SC" panose="020B0400000000000000" pitchFamily="34" charset="-122"/>
              </a:rPr>
              <a:t>Java</a:t>
            </a:r>
            <a:r>
              <a:rPr kumimoji="1" lang="zh-CN" altLang="en-US" sz="1400" b="1" dirty="0">
                <a:solidFill>
                  <a:schemeClr val="bg1"/>
                </a:solidFill>
                <a:latin typeface="PingFang SC" panose="020B0400000000000000" pitchFamily="34" charset="-122"/>
                <a:ea typeface="PingFang SC" panose="020B0400000000000000" pitchFamily="34" charset="-122"/>
              </a:rPr>
              <a:t>设计模式</a:t>
            </a:r>
          </a:p>
        </p:txBody>
      </p:sp>
      <p:sp>
        <p:nvSpPr>
          <p:cNvPr id="16" name="文本框 15">
            <a:extLst>
              <a:ext uri="{FF2B5EF4-FFF2-40B4-BE49-F238E27FC236}">
                <a16:creationId xmlns:a16="http://schemas.microsoft.com/office/drawing/2014/main" id="{9023E8AE-E8E2-6B42-9F14-9831CDB48082}"/>
              </a:ext>
            </a:extLst>
          </p:cNvPr>
          <p:cNvSpPr txBox="1"/>
          <p:nvPr/>
        </p:nvSpPr>
        <p:spPr>
          <a:xfrm>
            <a:off x="5286979" y="5200780"/>
            <a:ext cx="1766327" cy="369332"/>
          </a:xfrm>
          <a:prstGeom prst="rect">
            <a:avLst/>
          </a:prstGeom>
          <a:noFill/>
        </p:spPr>
        <p:txBody>
          <a:bodyPr wrap="square">
            <a:spAutoFit/>
          </a:bodyPr>
          <a:lstStyle/>
          <a:p>
            <a:r>
              <a:rPr lang="zh-CN" altLang="en-US" dirty="0">
                <a:solidFill>
                  <a:schemeClr val="bg1"/>
                </a:solidFill>
                <a:latin typeface="Nanum Brush Script" panose="03060600000000000000" pitchFamily="66" charset="-127"/>
              </a:rPr>
              <a:t>CodeDesignTutorials</a:t>
            </a:r>
          </a:p>
        </p:txBody>
      </p:sp>
      <p:sp>
        <p:nvSpPr>
          <p:cNvPr id="17" name="圆角矩形 16">
            <a:extLst>
              <a:ext uri="{FF2B5EF4-FFF2-40B4-BE49-F238E27FC236}">
                <a16:creationId xmlns:a16="http://schemas.microsoft.com/office/drawing/2014/main" id="{2FE264C0-C223-9443-B8C0-70F3F8E8F5BA}"/>
              </a:ext>
            </a:extLst>
          </p:cNvPr>
          <p:cNvSpPr/>
          <p:nvPr/>
        </p:nvSpPr>
        <p:spPr>
          <a:xfrm>
            <a:off x="5205983" y="5973333"/>
            <a:ext cx="1780032" cy="367643"/>
          </a:xfrm>
          <a:prstGeom prst="roundRect">
            <a:avLst/>
          </a:prstGeom>
          <a:solidFill>
            <a:srgbClr val="A801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PingFang SC" panose="020B0400000000000000" pitchFamily="34" charset="-122"/>
                <a:ea typeface="PingFang SC" panose="020B0400000000000000" pitchFamily="34" charset="-122"/>
              </a:rPr>
              <a:t>小傅哥，带你卷！</a:t>
            </a:r>
          </a:p>
        </p:txBody>
      </p:sp>
      <p:cxnSp>
        <p:nvCxnSpPr>
          <p:cNvPr id="18" name="直线连接符 17">
            <a:extLst>
              <a:ext uri="{FF2B5EF4-FFF2-40B4-BE49-F238E27FC236}">
                <a16:creationId xmlns:a16="http://schemas.microsoft.com/office/drawing/2014/main" id="{B9FBBD52-6F9B-F443-8A04-147520C5C796}"/>
              </a:ext>
            </a:extLst>
          </p:cNvPr>
          <p:cNvCxnSpPr/>
          <p:nvPr/>
        </p:nvCxnSpPr>
        <p:spPr>
          <a:xfrm>
            <a:off x="5231126" y="5959886"/>
            <a:ext cx="17548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3D688C49-21A2-DC42-A49F-C029B4BC7325}"/>
              </a:ext>
            </a:extLst>
          </p:cNvPr>
          <p:cNvSpPr/>
          <p:nvPr/>
        </p:nvSpPr>
        <p:spPr>
          <a:xfrm>
            <a:off x="810768" y="2598774"/>
            <a:ext cx="9808028" cy="1660451"/>
          </a:xfrm>
          <a:prstGeom prst="roundRect">
            <a:avLst>
              <a:gd name="adj" fmla="val 9324"/>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a:solidFill>
                  <a:schemeClr val="tx1"/>
                </a:solidFill>
                <a:latin typeface="XINGKAI SC LIGHT" panose="02010600040101010101" pitchFamily="2" charset="-122"/>
                <a:ea typeface="XINGKAI SC LIGHT" panose="02010600040101010101" pitchFamily="2" charset="-122"/>
              </a:rPr>
              <a:t>《</a:t>
            </a:r>
            <a:r>
              <a:rPr kumimoji="1" lang="zh-CN" altLang="en-US" sz="3200" b="1" dirty="0">
                <a:solidFill>
                  <a:schemeClr val="tx1"/>
                </a:solidFill>
                <a:latin typeface="XINGKAI SC LIGHT" panose="02010600040101010101" pitchFamily="2" charset="-122"/>
                <a:ea typeface="XINGKAI SC LIGHT" panose="02010600040101010101" pitchFamily="2" charset="-122"/>
              </a:rPr>
              <a:t>重学</a:t>
            </a:r>
            <a:r>
              <a:rPr kumimoji="1" lang="en" altLang="zh-CN" sz="3200" b="1" dirty="0">
                <a:solidFill>
                  <a:schemeClr val="tx1"/>
                </a:solidFill>
                <a:latin typeface="XINGKAI SC LIGHT" panose="02010600040101010101" pitchFamily="2" charset="-122"/>
                <a:ea typeface="XINGKAI SC LIGHT" panose="02010600040101010101" pitchFamily="2" charset="-122"/>
              </a:rPr>
              <a:t>Java</a:t>
            </a:r>
            <a:r>
              <a:rPr kumimoji="1" lang="zh-CN" altLang="en-US" sz="3200" b="1" dirty="0">
                <a:solidFill>
                  <a:schemeClr val="tx1"/>
                </a:solidFill>
                <a:latin typeface="XINGKAI SC LIGHT" panose="02010600040101010101" pitchFamily="2" charset="-122"/>
                <a:ea typeface="XINGKAI SC LIGHT" panose="02010600040101010101" pitchFamily="2" charset="-122"/>
              </a:rPr>
              <a:t>设计模式</a:t>
            </a:r>
            <a:r>
              <a:rPr kumimoji="1" lang="en-US" altLang="zh-CN" sz="3200" b="1" dirty="0">
                <a:solidFill>
                  <a:schemeClr val="tx1"/>
                </a:solidFill>
                <a:latin typeface="XINGKAI SC LIGHT" panose="02010600040101010101" pitchFamily="2" charset="-122"/>
                <a:ea typeface="XINGKAI SC LIGHT" panose="02010600040101010101" pitchFamily="2" charset="-122"/>
              </a:rPr>
              <a:t>》- </a:t>
            </a:r>
            <a:r>
              <a:rPr kumimoji="1" lang="zh-CN" altLang="en-US" sz="3200" b="1" dirty="0">
                <a:solidFill>
                  <a:schemeClr val="tx1"/>
                </a:solidFill>
                <a:latin typeface="XINGKAI SC LIGHT" panose="02010600040101010101" pitchFamily="2" charset="-122"/>
                <a:ea typeface="XINGKAI SC LIGHT" panose="02010600040101010101" pitchFamily="2" charset="-122"/>
              </a:rPr>
              <a:t>互联网大厂真实场景实践！</a:t>
            </a:r>
            <a:endParaRPr kumimoji="1" lang="en-US" altLang="zh-CN" sz="3200" b="1" dirty="0">
              <a:solidFill>
                <a:schemeClr val="tx1"/>
              </a:solidFill>
              <a:latin typeface="XINGKAI SC LIGHT" panose="02010600040101010101" pitchFamily="2" charset="-122"/>
              <a:ea typeface="XINGKAI SC LIGHT" panose="02010600040101010101" pitchFamily="2" charset="-122"/>
            </a:endParaRPr>
          </a:p>
          <a:p>
            <a:pPr algn="ctr"/>
            <a:r>
              <a:rPr kumimoji="1" lang="zh-CN" altLang="en-US" sz="3200" b="1" dirty="0">
                <a:solidFill>
                  <a:schemeClr val="tx1"/>
                </a:solidFill>
                <a:latin typeface="XINGKAI SC LIGHT" panose="02010600040101010101" pitchFamily="2" charset="-122"/>
                <a:ea typeface="XINGKAI SC LIGHT" panose="02010600040101010101" pitchFamily="2" charset="-122"/>
              </a:rPr>
              <a:t>小傅哥</a:t>
            </a:r>
          </a:p>
        </p:txBody>
      </p:sp>
      <p:pic>
        <p:nvPicPr>
          <p:cNvPr id="11" name="图片 10">
            <a:extLst>
              <a:ext uri="{FF2B5EF4-FFF2-40B4-BE49-F238E27FC236}">
                <a16:creationId xmlns:a16="http://schemas.microsoft.com/office/drawing/2014/main" id="{C6587F22-08EA-1D45-AF18-B81E765F0514}"/>
              </a:ext>
            </a:extLst>
          </p:cNvPr>
          <p:cNvPicPr>
            <a:picLocks noChangeAspect="1"/>
          </p:cNvPicPr>
          <p:nvPr/>
        </p:nvPicPr>
        <p:blipFill>
          <a:blip r:embed="rId9"/>
          <a:stretch>
            <a:fillRect/>
          </a:stretch>
        </p:blipFill>
        <p:spPr>
          <a:xfrm>
            <a:off x="588190" y="863291"/>
            <a:ext cx="2067560" cy="2067560"/>
          </a:xfrm>
          <a:prstGeom prst="rect">
            <a:avLst/>
          </a:prstGeom>
        </p:spPr>
      </p:pic>
      <p:pic>
        <p:nvPicPr>
          <p:cNvPr id="12" name="图片 11">
            <a:extLst>
              <a:ext uri="{FF2B5EF4-FFF2-40B4-BE49-F238E27FC236}">
                <a16:creationId xmlns:a16="http://schemas.microsoft.com/office/drawing/2014/main" id="{ACB952EC-5FE1-B849-AB42-764FCE69432D}"/>
              </a:ext>
            </a:extLst>
          </p:cNvPr>
          <p:cNvPicPr>
            <a:picLocks noChangeAspect="1"/>
          </p:cNvPicPr>
          <p:nvPr/>
        </p:nvPicPr>
        <p:blipFill>
          <a:blip r:embed="rId10"/>
          <a:stretch>
            <a:fillRect/>
          </a:stretch>
        </p:blipFill>
        <p:spPr>
          <a:xfrm>
            <a:off x="8873147" y="3855301"/>
            <a:ext cx="2107320" cy="2067560"/>
          </a:xfrm>
          <a:prstGeom prst="rect">
            <a:avLst/>
          </a:prstGeom>
        </p:spPr>
      </p:pic>
      <p:sp>
        <p:nvSpPr>
          <p:cNvPr id="26" name="文本框 25">
            <a:extLst>
              <a:ext uri="{FF2B5EF4-FFF2-40B4-BE49-F238E27FC236}">
                <a16:creationId xmlns:a16="http://schemas.microsoft.com/office/drawing/2014/main" id="{DD8A3E6C-1036-444E-A2EA-C27F894BE90C}"/>
              </a:ext>
            </a:extLst>
          </p:cNvPr>
          <p:cNvSpPr txBox="1"/>
          <p:nvPr/>
        </p:nvSpPr>
        <p:spPr>
          <a:xfrm>
            <a:off x="9159492" y="6570858"/>
            <a:ext cx="2918608" cy="200055"/>
          </a:xfrm>
          <a:prstGeom prst="rect">
            <a:avLst/>
          </a:prstGeom>
          <a:noFill/>
        </p:spPr>
        <p:txBody>
          <a:bodyPr wrap="square">
            <a:spAutoFit/>
          </a:bodyPr>
          <a:lstStyle/>
          <a:p>
            <a:r>
              <a:rPr lang="zh-CN" altLang="en-US" sz="700" dirty="0">
                <a:latin typeface="PingFang SC" panose="020B0400000000000000" pitchFamily="34" charset="-122"/>
                <a:ea typeface="PingFang SC" panose="020B0400000000000000" pitchFamily="34" charset="-122"/>
              </a:rPr>
              <a:t>参考图稿来源：https://refactoringguru.cn</a:t>
            </a:r>
          </a:p>
        </p:txBody>
      </p:sp>
    </p:spTree>
    <p:extLst>
      <p:ext uri="{BB962C8B-B14F-4D97-AF65-F5344CB8AC3E}">
        <p14:creationId xmlns:p14="http://schemas.microsoft.com/office/powerpoint/2010/main" val="309764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a:extLst>
              <a:ext uri="{FF2B5EF4-FFF2-40B4-BE49-F238E27FC236}">
                <a16:creationId xmlns:a16="http://schemas.microsoft.com/office/drawing/2014/main" id="{81E78ADB-BB54-3C42-9014-3EA434A04FB4}"/>
              </a:ext>
            </a:extLst>
          </p:cNvPr>
          <p:cNvSpPr/>
          <p:nvPr/>
        </p:nvSpPr>
        <p:spPr>
          <a:xfrm>
            <a:off x="1627632" y="365760"/>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卡</a:t>
            </a:r>
          </a:p>
        </p:txBody>
      </p:sp>
      <p:sp>
        <p:nvSpPr>
          <p:cNvPr id="5" name="剪去单角的矩形 4">
            <a:extLst>
              <a:ext uri="{FF2B5EF4-FFF2-40B4-BE49-F238E27FC236}">
                <a16:creationId xmlns:a16="http://schemas.microsoft.com/office/drawing/2014/main" id="{08DE8676-F915-CB47-8048-FF6735D327BC}"/>
              </a:ext>
            </a:extLst>
          </p:cNvPr>
          <p:cNvSpPr/>
          <p:nvPr/>
        </p:nvSpPr>
        <p:spPr>
          <a:xfrm>
            <a:off x="1627632" y="2676145"/>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银行卡</a:t>
            </a:r>
          </a:p>
        </p:txBody>
      </p:sp>
      <p:sp>
        <p:nvSpPr>
          <p:cNvPr id="6" name="剪去单角的矩形 5">
            <a:extLst>
              <a:ext uri="{FF2B5EF4-FFF2-40B4-BE49-F238E27FC236}">
                <a16:creationId xmlns:a16="http://schemas.microsoft.com/office/drawing/2014/main" id="{CC010DA9-63A7-464B-B429-9050CDBE15D8}"/>
              </a:ext>
            </a:extLst>
          </p:cNvPr>
          <p:cNvSpPr/>
          <p:nvPr/>
        </p:nvSpPr>
        <p:spPr>
          <a:xfrm>
            <a:off x="6022848" y="2676145"/>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地铁卡 </a:t>
            </a:r>
          </a:p>
        </p:txBody>
      </p:sp>
      <p:cxnSp>
        <p:nvCxnSpPr>
          <p:cNvPr id="9" name="直线箭头连接符 8">
            <a:extLst>
              <a:ext uri="{FF2B5EF4-FFF2-40B4-BE49-F238E27FC236}">
                <a16:creationId xmlns:a16="http://schemas.microsoft.com/office/drawing/2014/main" id="{7E80D47A-E40F-C149-8CC2-F52F1383F2EB}"/>
              </a:ext>
            </a:extLst>
          </p:cNvPr>
          <p:cNvCxnSpPr>
            <a:stCxn id="5" idx="3"/>
            <a:endCxn id="4" idx="1"/>
          </p:cNvCxnSpPr>
          <p:nvPr/>
        </p:nvCxnSpPr>
        <p:spPr>
          <a:xfrm flipV="1">
            <a:off x="3279648" y="1999488"/>
            <a:ext cx="0" cy="676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7386224C-7F5A-EF43-B44A-FCFDAA29B13C}"/>
              </a:ext>
            </a:extLst>
          </p:cNvPr>
          <p:cNvCxnSpPr>
            <a:stCxn id="6" idx="3"/>
            <a:endCxn id="4" idx="1"/>
          </p:cNvCxnSpPr>
          <p:nvPr/>
        </p:nvCxnSpPr>
        <p:spPr>
          <a:xfrm rot="16200000" flipV="1">
            <a:off x="5138928" y="140209"/>
            <a:ext cx="676657" cy="4395216"/>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剪去单角的矩形 6">
            <a:extLst>
              <a:ext uri="{FF2B5EF4-FFF2-40B4-BE49-F238E27FC236}">
                <a16:creationId xmlns:a16="http://schemas.microsoft.com/office/drawing/2014/main" id="{8F155B99-0233-8042-8F74-E835B066BDF1}"/>
              </a:ext>
            </a:extLst>
          </p:cNvPr>
          <p:cNvSpPr/>
          <p:nvPr/>
        </p:nvSpPr>
        <p:spPr>
          <a:xfrm>
            <a:off x="1627632" y="4986530"/>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储蓄卡 </a:t>
            </a:r>
          </a:p>
        </p:txBody>
      </p:sp>
      <p:cxnSp>
        <p:nvCxnSpPr>
          <p:cNvPr id="3" name="直线箭头连接符 2">
            <a:extLst>
              <a:ext uri="{FF2B5EF4-FFF2-40B4-BE49-F238E27FC236}">
                <a16:creationId xmlns:a16="http://schemas.microsoft.com/office/drawing/2014/main" id="{21A5AB5B-9D1C-AC49-AEC8-B8E4734BE1B7}"/>
              </a:ext>
            </a:extLst>
          </p:cNvPr>
          <p:cNvCxnSpPr>
            <a:stCxn id="7" idx="3"/>
            <a:endCxn id="5" idx="1"/>
          </p:cNvCxnSpPr>
          <p:nvPr/>
        </p:nvCxnSpPr>
        <p:spPr>
          <a:xfrm flipV="1">
            <a:off x="3279648" y="4309873"/>
            <a:ext cx="0" cy="676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39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25B626B5-DD24-F848-9DDB-A341E51865E7}"/>
              </a:ext>
            </a:extLst>
          </p:cNvPr>
          <p:cNvSpPr txBox="1">
            <a:spLocks/>
          </p:cNvSpPr>
          <p:nvPr/>
        </p:nvSpPr>
        <p:spPr>
          <a:xfrm>
            <a:off x="1" y="1720146"/>
            <a:ext cx="12192000"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algn="ctr"/>
            <a:endParaRPr lang="en-US" altLang="zh-CN" sz="6600" dirty="0">
              <a:solidFill>
                <a:schemeClr val="tx1">
                  <a:lumMod val="85000"/>
                  <a:lumOff val="15000"/>
                </a:schemeClr>
              </a:solidFill>
              <a:latin typeface="Wawati SC" pitchFamily="82" charset="-122"/>
              <a:ea typeface="Wawati SC" pitchFamily="82" charset="-122"/>
              <a:cs typeface="+mn-ea"/>
              <a:sym typeface="+mn-lt"/>
            </a:endParaRPr>
          </a:p>
        </p:txBody>
      </p:sp>
      <p:sp>
        <p:nvSpPr>
          <p:cNvPr id="6" name="文本框 5">
            <a:extLst>
              <a:ext uri="{FF2B5EF4-FFF2-40B4-BE49-F238E27FC236}">
                <a16:creationId xmlns:a16="http://schemas.microsoft.com/office/drawing/2014/main" id="{7F8629B9-B787-CC49-991B-6C91BFAD7C17}"/>
              </a:ext>
            </a:extLst>
          </p:cNvPr>
          <p:cNvSpPr txBox="1"/>
          <p:nvPr/>
        </p:nvSpPr>
        <p:spPr>
          <a:xfrm>
            <a:off x="3047999" y="5332214"/>
            <a:ext cx="6096000" cy="369332"/>
          </a:xfrm>
          <a:prstGeom prst="rect">
            <a:avLst/>
          </a:prstGeom>
          <a:noFill/>
        </p:spPr>
        <p:txBody>
          <a:bodyPr wrap="square">
            <a:spAutoFit/>
          </a:bodyPr>
          <a:lstStyle/>
          <a:p>
            <a:pPr algn="ctr"/>
            <a:r>
              <a:rPr lang="zh-CN" altLang="en-US" sz="18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迪米特法则原则</a:t>
            </a:r>
            <a:endParaRPr lang="zh-CN" altLang="en-US" sz="10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endParaRPr>
          </a:p>
        </p:txBody>
      </p:sp>
      <p:grpSp>
        <p:nvGrpSpPr>
          <p:cNvPr id="7" name="组合 6">
            <a:extLst>
              <a:ext uri="{FF2B5EF4-FFF2-40B4-BE49-F238E27FC236}">
                <a16:creationId xmlns:a16="http://schemas.microsoft.com/office/drawing/2014/main" id="{0A3B3EBB-8DCB-A849-B1A7-CFA5EB488E13}"/>
              </a:ext>
            </a:extLst>
          </p:cNvPr>
          <p:cNvGrpSpPr/>
          <p:nvPr/>
        </p:nvGrpSpPr>
        <p:grpSpPr>
          <a:xfrm>
            <a:off x="2926079" y="-109728"/>
            <a:ext cx="6339841" cy="7174894"/>
            <a:chOff x="2926079" y="0"/>
            <a:chExt cx="6339841" cy="7174894"/>
          </a:xfrm>
        </p:grpSpPr>
        <p:pic>
          <p:nvPicPr>
            <p:cNvPr id="8" name="图片 7">
              <a:extLst>
                <a:ext uri="{FF2B5EF4-FFF2-40B4-BE49-F238E27FC236}">
                  <a16:creationId xmlns:a16="http://schemas.microsoft.com/office/drawing/2014/main" id="{A32C34E6-B517-A841-BA5A-0D92AC4C8DEC}"/>
                </a:ext>
              </a:extLst>
            </p:cNvPr>
            <p:cNvPicPr>
              <a:picLocks noChangeAspect="1"/>
            </p:cNvPicPr>
            <p:nvPr/>
          </p:nvPicPr>
          <p:blipFill>
            <a:blip r:embed="rId3"/>
            <a:stretch>
              <a:fillRect/>
            </a:stretch>
          </p:blipFill>
          <p:spPr>
            <a:xfrm>
              <a:off x="3339384" y="0"/>
              <a:ext cx="5513232" cy="1340343"/>
            </a:xfrm>
            <a:prstGeom prst="rect">
              <a:avLst/>
            </a:prstGeom>
          </p:spPr>
        </p:pic>
        <p:pic>
          <p:nvPicPr>
            <p:cNvPr id="9" name="图片 8">
              <a:extLst>
                <a:ext uri="{FF2B5EF4-FFF2-40B4-BE49-F238E27FC236}">
                  <a16:creationId xmlns:a16="http://schemas.microsoft.com/office/drawing/2014/main" id="{61893400-53A8-1D40-8999-D8BC26758C48}"/>
                </a:ext>
              </a:extLst>
            </p:cNvPr>
            <p:cNvPicPr>
              <a:picLocks noChangeAspect="1"/>
            </p:cNvPicPr>
            <p:nvPr/>
          </p:nvPicPr>
          <p:blipFill>
            <a:blip r:embed="rId4"/>
            <a:stretch>
              <a:fillRect/>
            </a:stretch>
          </p:blipFill>
          <p:spPr>
            <a:xfrm>
              <a:off x="3339384" y="1340344"/>
              <a:ext cx="5513232" cy="1333740"/>
            </a:xfrm>
            <a:prstGeom prst="rect">
              <a:avLst/>
            </a:prstGeom>
          </p:spPr>
        </p:pic>
        <p:pic>
          <p:nvPicPr>
            <p:cNvPr id="10" name="图片 9">
              <a:extLst>
                <a:ext uri="{FF2B5EF4-FFF2-40B4-BE49-F238E27FC236}">
                  <a16:creationId xmlns:a16="http://schemas.microsoft.com/office/drawing/2014/main" id="{B4FA7EB1-3E09-9B42-895D-1596CE39F6CF}"/>
                </a:ext>
              </a:extLst>
            </p:cNvPr>
            <p:cNvPicPr>
              <a:picLocks noChangeAspect="1"/>
            </p:cNvPicPr>
            <p:nvPr/>
          </p:nvPicPr>
          <p:blipFill>
            <a:blip r:embed="rId5"/>
            <a:stretch>
              <a:fillRect/>
            </a:stretch>
          </p:blipFill>
          <p:spPr>
            <a:xfrm>
              <a:off x="2926079" y="2674084"/>
              <a:ext cx="6339841" cy="1617981"/>
            </a:xfrm>
            <a:prstGeom prst="rect">
              <a:avLst/>
            </a:prstGeom>
          </p:spPr>
        </p:pic>
        <p:pic>
          <p:nvPicPr>
            <p:cNvPr id="11" name="图片 10">
              <a:extLst>
                <a:ext uri="{FF2B5EF4-FFF2-40B4-BE49-F238E27FC236}">
                  <a16:creationId xmlns:a16="http://schemas.microsoft.com/office/drawing/2014/main" id="{F789A2CC-EC3E-1F4F-92BE-CDA8DD6497AA}"/>
                </a:ext>
              </a:extLst>
            </p:cNvPr>
            <p:cNvPicPr>
              <a:picLocks noChangeAspect="1"/>
            </p:cNvPicPr>
            <p:nvPr/>
          </p:nvPicPr>
          <p:blipFill>
            <a:blip r:embed="rId6"/>
            <a:stretch>
              <a:fillRect/>
            </a:stretch>
          </p:blipFill>
          <p:spPr>
            <a:xfrm>
              <a:off x="3085338" y="4292065"/>
              <a:ext cx="2669286" cy="2847239"/>
            </a:xfrm>
            <a:prstGeom prst="rect">
              <a:avLst/>
            </a:prstGeom>
          </p:spPr>
        </p:pic>
        <p:pic>
          <p:nvPicPr>
            <p:cNvPr id="12" name="图片 11">
              <a:extLst>
                <a:ext uri="{FF2B5EF4-FFF2-40B4-BE49-F238E27FC236}">
                  <a16:creationId xmlns:a16="http://schemas.microsoft.com/office/drawing/2014/main" id="{3D156A68-8BDF-774E-A16E-CC9F7D2B2C4E}"/>
                </a:ext>
              </a:extLst>
            </p:cNvPr>
            <p:cNvPicPr>
              <a:picLocks noChangeAspect="1"/>
            </p:cNvPicPr>
            <p:nvPr/>
          </p:nvPicPr>
          <p:blipFill>
            <a:blip r:embed="rId7"/>
            <a:stretch>
              <a:fillRect/>
            </a:stretch>
          </p:blipFill>
          <p:spPr>
            <a:xfrm>
              <a:off x="6473954" y="4292065"/>
              <a:ext cx="2669286" cy="2882829"/>
            </a:xfrm>
            <a:prstGeom prst="rect">
              <a:avLst/>
            </a:prstGeom>
          </p:spPr>
        </p:pic>
      </p:grpSp>
      <p:sp>
        <p:nvSpPr>
          <p:cNvPr id="13" name="圆角矩形 12">
            <a:extLst>
              <a:ext uri="{FF2B5EF4-FFF2-40B4-BE49-F238E27FC236}">
                <a16:creationId xmlns:a16="http://schemas.microsoft.com/office/drawing/2014/main" id="{1CDDE813-4415-0648-91DE-5E82C07B7EAC}"/>
              </a:ext>
            </a:extLst>
          </p:cNvPr>
          <p:cNvSpPr/>
          <p:nvPr/>
        </p:nvSpPr>
        <p:spPr>
          <a:xfrm rot="2714456">
            <a:off x="5365236" y="4485021"/>
            <a:ext cx="1461526" cy="1461526"/>
          </a:xfrm>
          <a:prstGeom prst="roundRect">
            <a:avLst>
              <a:gd name="adj" fmla="val 17165"/>
            </a:avLst>
          </a:prstGeom>
          <a:gradFill>
            <a:gsLst>
              <a:gs pos="0">
                <a:srgbClr val="C00000">
                  <a:shade val="30000"/>
                  <a:satMod val="115000"/>
                </a:srgbClr>
              </a:gs>
              <a:gs pos="24000">
                <a:srgbClr val="C00000">
                  <a:shade val="67500"/>
                  <a:satMod val="115000"/>
                </a:srgbClr>
              </a:gs>
              <a:gs pos="41000">
                <a:srgbClr val="C00000">
                  <a:shade val="100000"/>
                  <a:satMod val="115000"/>
                </a:srgbClr>
              </a:gs>
            </a:gsLst>
            <a:lin ang="13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a:extLst>
              <a:ext uri="{FF2B5EF4-FFF2-40B4-BE49-F238E27FC236}">
                <a16:creationId xmlns:a16="http://schemas.microsoft.com/office/drawing/2014/main" id="{D9719BF0-F8E7-D346-ACB5-5F330A4FE5A5}"/>
              </a:ext>
            </a:extLst>
          </p:cNvPr>
          <p:cNvPicPr>
            <a:picLocks noChangeAspect="1"/>
          </p:cNvPicPr>
          <p:nvPr/>
        </p:nvPicPr>
        <p:blipFill>
          <a:blip r:embed="rId8"/>
          <a:stretch>
            <a:fillRect/>
          </a:stretch>
        </p:blipFill>
        <p:spPr>
          <a:xfrm>
            <a:off x="5967729" y="4495518"/>
            <a:ext cx="256542" cy="256542"/>
          </a:xfrm>
          <a:prstGeom prst="rect">
            <a:avLst/>
          </a:prstGeom>
        </p:spPr>
      </p:pic>
      <p:sp>
        <p:nvSpPr>
          <p:cNvPr id="15" name="文本框 14">
            <a:extLst>
              <a:ext uri="{FF2B5EF4-FFF2-40B4-BE49-F238E27FC236}">
                <a16:creationId xmlns:a16="http://schemas.microsoft.com/office/drawing/2014/main" id="{0114A935-51F8-3E48-A0F7-887ADCD77C34}"/>
              </a:ext>
            </a:extLst>
          </p:cNvPr>
          <p:cNvSpPr txBox="1"/>
          <p:nvPr/>
        </p:nvSpPr>
        <p:spPr>
          <a:xfrm>
            <a:off x="5286979" y="4963509"/>
            <a:ext cx="1654620" cy="307777"/>
          </a:xfrm>
          <a:prstGeom prst="rect">
            <a:avLst/>
          </a:prstGeom>
          <a:noFill/>
        </p:spPr>
        <p:txBody>
          <a:bodyPr wrap="none" rtlCol="0">
            <a:spAutoFit/>
          </a:bodyPr>
          <a:lstStyle/>
          <a:p>
            <a:r>
              <a:rPr kumimoji="1" lang="zh-CN" altLang="en-US" sz="1400" b="1" dirty="0">
                <a:solidFill>
                  <a:schemeClr val="bg1"/>
                </a:solidFill>
                <a:latin typeface="PingFang SC" panose="020B0400000000000000" pitchFamily="34" charset="-122"/>
                <a:ea typeface="PingFang SC" panose="020B0400000000000000" pitchFamily="34" charset="-122"/>
              </a:rPr>
              <a:t>重学</a:t>
            </a:r>
            <a:r>
              <a:rPr kumimoji="1" lang="en-US" altLang="zh-CN" sz="1400" b="1" dirty="0">
                <a:solidFill>
                  <a:schemeClr val="bg1"/>
                </a:solidFill>
                <a:latin typeface="PingFang SC" panose="020B0400000000000000" pitchFamily="34" charset="-122"/>
                <a:ea typeface="PingFang SC" panose="020B0400000000000000" pitchFamily="34" charset="-122"/>
              </a:rPr>
              <a:t>Java</a:t>
            </a:r>
            <a:r>
              <a:rPr kumimoji="1" lang="zh-CN" altLang="en-US" sz="1400" b="1" dirty="0">
                <a:solidFill>
                  <a:schemeClr val="bg1"/>
                </a:solidFill>
                <a:latin typeface="PingFang SC" panose="020B0400000000000000" pitchFamily="34" charset="-122"/>
                <a:ea typeface="PingFang SC" panose="020B0400000000000000" pitchFamily="34" charset="-122"/>
              </a:rPr>
              <a:t>设计模式</a:t>
            </a:r>
          </a:p>
        </p:txBody>
      </p:sp>
      <p:sp>
        <p:nvSpPr>
          <p:cNvPr id="16" name="文本框 15">
            <a:extLst>
              <a:ext uri="{FF2B5EF4-FFF2-40B4-BE49-F238E27FC236}">
                <a16:creationId xmlns:a16="http://schemas.microsoft.com/office/drawing/2014/main" id="{21077201-E258-E94C-8F2C-D7857B80F04C}"/>
              </a:ext>
            </a:extLst>
          </p:cNvPr>
          <p:cNvSpPr txBox="1"/>
          <p:nvPr/>
        </p:nvSpPr>
        <p:spPr>
          <a:xfrm>
            <a:off x="5286979" y="5200780"/>
            <a:ext cx="1766327" cy="369332"/>
          </a:xfrm>
          <a:prstGeom prst="rect">
            <a:avLst/>
          </a:prstGeom>
          <a:noFill/>
        </p:spPr>
        <p:txBody>
          <a:bodyPr wrap="square">
            <a:spAutoFit/>
          </a:bodyPr>
          <a:lstStyle/>
          <a:p>
            <a:r>
              <a:rPr lang="zh-CN" altLang="en-US" dirty="0">
                <a:solidFill>
                  <a:schemeClr val="bg1"/>
                </a:solidFill>
                <a:latin typeface="Nanum Brush Script" panose="03060600000000000000" pitchFamily="66" charset="-127"/>
              </a:rPr>
              <a:t>CodeDesignTutorials</a:t>
            </a:r>
          </a:p>
        </p:txBody>
      </p:sp>
      <p:sp>
        <p:nvSpPr>
          <p:cNvPr id="17" name="圆角矩形 16">
            <a:extLst>
              <a:ext uri="{FF2B5EF4-FFF2-40B4-BE49-F238E27FC236}">
                <a16:creationId xmlns:a16="http://schemas.microsoft.com/office/drawing/2014/main" id="{9329DCFD-83B7-EC47-873E-9D9368891F7A}"/>
              </a:ext>
            </a:extLst>
          </p:cNvPr>
          <p:cNvSpPr/>
          <p:nvPr/>
        </p:nvSpPr>
        <p:spPr>
          <a:xfrm>
            <a:off x="5205983" y="5973333"/>
            <a:ext cx="1780032" cy="367643"/>
          </a:xfrm>
          <a:prstGeom prst="roundRect">
            <a:avLst/>
          </a:prstGeom>
          <a:solidFill>
            <a:srgbClr val="A801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PingFang SC" panose="020B0400000000000000" pitchFamily="34" charset="-122"/>
                <a:ea typeface="PingFang SC" panose="020B0400000000000000" pitchFamily="34" charset="-122"/>
              </a:rPr>
              <a:t>小傅哥，带你卷！</a:t>
            </a:r>
          </a:p>
        </p:txBody>
      </p:sp>
      <p:cxnSp>
        <p:nvCxnSpPr>
          <p:cNvPr id="18" name="直线连接符 17">
            <a:extLst>
              <a:ext uri="{FF2B5EF4-FFF2-40B4-BE49-F238E27FC236}">
                <a16:creationId xmlns:a16="http://schemas.microsoft.com/office/drawing/2014/main" id="{3F260CF0-93B3-E640-9B28-95FE18AD4AEE}"/>
              </a:ext>
            </a:extLst>
          </p:cNvPr>
          <p:cNvCxnSpPr/>
          <p:nvPr/>
        </p:nvCxnSpPr>
        <p:spPr>
          <a:xfrm>
            <a:off x="5231126" y="5959886"/>
            <a:ext cx="17548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C1025C4F-698A-2546-8CFA-E7E5175E7BAA}"/>
              </a:ext>
            </a:extLst>
          </p:cNvPr>
          <p:cNvSpPr/>
          <p:nvPr/>
        </p:nvSpPr>
        <p:spPr>
          <a:xfrm>
            <a:off x="0" y="-19454"/>
            <a:ext cx="12192000" cy="6877454"/>
          </a:xfrm>
          <a:prstGeom prst="roundRect">
            <a:avLst>
              <a:gd name="adj" fmla="val 9324"/>
            </a:avLst>
          </a:prstGeom>
          <a:solidFill>
            <a:schemeClr val="bg1">
              <a:alpha val="929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85000"/>
                    <a:lumOff val="15000"/>
                  </a:schemeClr>
                </a:solidFill>
                <a:latin typeface="Wawati SC" pitchFamily="82" charset="-122"/>
                <a:ea typeface="Wawati SC" pitchFamily="82" charset="-122"/>
                <a:cs typeface="+mn-ea"/>
                <a:sym typeface="+mn-lt"/>
              </a:rPr>
              <a:t>第</a:t>
            </a:r>
            <a:r>
              <a:rPr lang="en-US" altLang="zh-CN" sz="6600" b="1" dirty="0">
                <a:solidFill>
                  <a:schemeClr val="tx1">
                    <a:lumMod val="85000"/>
                    <a:lumOff val="15000"/>
                  </a:schemeClr>
                </a:solidFill>
                <a:latin typeface="Wawati SC" pitchFamily="82" charset="-122"/>
                <a:ea typeface="Wawati SC" pitchFamily="82" charset="-122"/>
                <a:cs typeface="+mn-ea"/>
                <a:sym typeface="+mn-lt"/>
              </a:rPr>
              <a:t>2</a:t>
            </a:r>
            <a:r>
              <a:rPr lang="zh-CN" altLang="en-US" sz="6600" b="1" dirty="0">
                <a:solidFill>
                  <a:schemeClr val="tx1">
                    <a:lumMod val="85000"/>
                    <a:lumOff val="15000"/>
                  </a:schemeClr>
                </a:solidFill>
                <a:latin typeface="Wawati SC" pitchFamily="82" charset="-122"/>
                <a:ea typeface="Wawati SC" pitchFamily="82" charset="-122"/>
                <a:cs typeface="+mn-ea"/>
                <a:sym typeface="+mn-lt"/>
              </a:rPr>
              <a:t>章 六大设计原则</a:t>
            </a:r>
            <a:endParaRPr lang="en-US" altLang="zh-CN" sz="6600" b="1" dirty="0">
              <a:solidFill>
                <a:schemeClr val="tx1">
                  <a:lumMod val="85000"/>
                  <a:lumOff val="15000"/>
                </a:schemeClr>
              </a:solidFill>
              <a:latin typeface="Wawati SC" pitchFamily="82" charset="-122"/>
              <a:ea typeface="Wawati SC" pitchFamily="82" charset="-122"/>
              <a:cs typeface="+mn-ea"/>
              <a:sym typeface="+mn-lt"/>
            </a:endParaRPr>
          </a:p>
        </p:txBody>
      </p:sp>
      <p:pic>
        <p:nvPicPr>
          <p:cNvPr id="20" name="图片 19">
            <a:extLst>
              <a:ext uri="{FF2B5EF4-FFF2-40B4-BE49-F238E27FC236}">
                <a16:creationId xmlns:a16="http://schemas.microsoft.com/office/drawing/2014/main" id="{F677A7BD-381D-A240-AC80-3C004D55C334}"/>
              </a:ext>
            </a:extLst>
          </p:cNvPr>
          <p:cNvPicPr>
            <a:picLocks noChangeAspect="1"/>
          </p:cNvPicPr>
          <p:nvPr/>
        </p:nvPicPr>
        <p:blipFill>
          <a:blip r:embed="rId9"/>
          <a:stretch>
            <a:fillRect/>
          </a:stretch>
        </p:blipFill>
        <p:spPr>
          <a:xfrm>
            <a:off x="588190" y="863291"/>
            <a:ext cx="2067560" cy="2067560"/>
          </a:xfrm>
          <a:prstGeom prst="rect">
            <a:avLst/>
          </a:prstGeom>
        </p:spPr>
      </p:pic>
      <p:pic>
        <p:nvPicPr>
          <p:cNvPr id="21" name="图片 20">
            <a:extLst>
              <a:ext uri="{FF2B5EF4-FFF2-40B4-BE49-F238E27FC236}">
                <a16:creationId xmlns:a16="http://schemas.microsoft.com/office/drawing/2014/main" id="{EB47E011-0F23-0642-934B-3514E5A4AF8A}"/>
              </a:ext>
            </a:extLst>
          </p:cNvPr>
          <p:cNvPicPr>
            <a:picLocks noChangeAspect="1"/>
          </p:cNvPicPr>
          <p:nvPr/>
        </p:nvPicPr>
        <p:blipFill>
          <a:blip r:embed="rId10"/>
          <a:stretch>
            <a:fillRect/>
          </a:stretch>
        </p:blipFill>
        <p:spPr>
          <a:xfrm>
            <a:off x="8873147" y="3855301"/>
            <a:ext cx="2107320" cy="2067560"/>
          </a:xfrm>
          <a:prstGeom prst="rect">
            <a:avLst/>
          </a:prstGeom>
        </p:spPr>
      </p:pic>
      <p:sp>
        <p:nvSpPr>
          <p:cNvPr id="22" name="文本框 21">
            <a:extLst>
              <a:ext uri="{FF2B5EF4-FFF2-40B4-BE49-F238E27FC236}">
                <a16:creationId xmlns:a16="http://schemas.microsoft.com/office/drawing/2014/main" id="{5E496DAC-FFB3-8E4D-B9CD-2E2F28A0BE81}"/>
              </a:ext>
            </a:extLst>
          </p:cNvPr>
          <p:cNvSpPr txBox="1"/>
          <p:nvPr/>
        </p:nvSpPr>
        <p:spPr>
          <a:xfrm>
            <a:off x="9159492" y="6570858"/>
            <a:ext cx="2918608" cy="200055"/>
          </a:xfrm>
          <a:prstGeom prst="rect">
            <a:avLst/>
          </a:prstGeom>
          <a:noFill/>
        </p:spPr>
        <p:txBody>
          <a:bodyPr wrap="square">
            <a:spAutoFit/>
          </a:bodyPr>
          <a:lstStyle/>
          <a:p>
            <a:r>
              <a:rPr lang="zh-CN" altLang="en-US" sz="700" dirty="0">
                <a:latin typeface="PingFang SC" panose="020B0400000000000000" pitchFamily="34" charset="-122"/>
                <a:ea typeface="PingFang SC" panose="020B0400000000000000" pitchFamily="34" charset="-122"/>
              </a:rPr>
              <a:t>参考图稿来源：https://refactoringguru.cn</a:t>
            </a:r>
          </a:p>
        </p:txBody>
      </p:sp>
      <p:sp>
        <p:nvSpPr>
          <p:cNvPr id="23" name="文本框 22">
            <a:extLst>
              <a:ext uri="{FF2B5EF4-FFF2-40B4-BE49-F238E27FC236}">
                <a16:creationId xmlns:a16="http://schemas.microsoft.com/office/drawing/2014/main" id="{4D67C327-A46F-294C-AF78-388412390533}"/>
              </a:ext>
            </a:extLst>
          </p:cNvPr>
          <p:cNvSpPr txBox="1"/>
          <p:nvPr/>
        </p:nvSpPr>
        <p:spPr>
          <a:xfrm>
            <a:off x="4434731" y="4153660"/>
            <a:ext cx="3470822" cy="646331"/>
          </a:xfrm>
          <a:prstGeom prst="rect">
            <a:avLst/>
          </a:prstGeom>
          <a:noFill/>
        </p:spPr>
        <p:txBody>
          <a:bodyPr wrap="none" rtlCol="0">
            <a:spAutoFit/>
          </a:bodyPr>
          <a:lstStyle/>
          <a:p>
            <a:r>
              <a:rPr kumimoji="1" lang="en-US" altLang="zh-CN" sz="3600" dirty="0">
                <a:solidFill>
                  <a:schemeClr val="tx1">
                    <a:lumMod val="75000"/>
                    <a:lumOff val="25000"/>
                  </a:schemeClr>
                </a:solidFill>
                <a:latin typeface="Wawati SC" pitchFamily="82" charset="-122"/>
                <a:ea typeface="Wawati SC" pitchFamily="82" charset="-122"/>
              </a:rPr>
              <a:t>2.4</a:t>
            </a:r>
            <a:r>
              <a:rPr kumimoji="1" lang="zh-CN" altLang="en-US" sz="3600" dirty="0">
                <a:solidFill>
                  <a:schemeClr val="tx1">
                    <a:lumMod val="75000"/>
                    <a:lumOff val="25000"/>
                  </a:schemeClr>
                </a:solidFill>
                <a:latin typeface="Wawati SC" pitchFamily="82" charset="-122"/>
                <a:ea typeface="Wawati SC" pitchFamily="82" charset="-122"/>
              </a:rPr>
              <a:t> 迪米特法则</a:t>
            </a:r>
          </a:p>
        </p:txBody>
      </p:sp>
    </p:spTree>
    <p:extLst>
      <p:ext uri="{BB962C8B-B14F-4D97-AF65-F5344CB8AC3E}">
        <p14:creationId xmlns:p14="http://schemas.microsoft.com/office/powerpoint/2010/main" val="84523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4</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、迪米特法则原则</a:t>
            </a:r>
          </a:p>
        </p:txBody>
      </p:sp>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迪米特法则</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最少知道、减少依赖</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3"/>
          <a:stretch>
            <a:fillRect/>
          </a:stretch>
        </p:blipFill>
        <p:spPr>
          <a:xfrm>
            <a:off x="2278825" y="2219490"/>
            <a:ext cx="493033" cy="493033"/>
          </a:xfrm>
          <a:prstGeom prst="rect">
            <a:avLst/>
          </a:prstGeom>
          <a:effectLst>
            <a:outerShdw blurRad="50800" dist="38100" dir="2700000" algn="tl" rotWithShape="0">
              <a:prstClr val="black">
                <a:alpha val="40000"/>
              </a:prstClr>
            </a:outerShdw>
          </a:effectLst>
        </p:spPr>
      </p:pic>
      <p:sp>
        <p:nvSpPr>
          <p:cNvPr id="54" name="Rounded Rectangle 4">
            <a:extLst>
              <a:ext uri="{FF2B5EF4-FFF2-40B4-BE49-F238E27FC236}">
                <a16:creationId xmlns:a16="http://schemas.microsoft.com/office/drawing/2014/main" id="{A3272151-2C4C-5B46-8DC7-C804CBDECFF1}"/>
              </a:ext>
            </a:extLst>
          </p:cNvPr>
          <p:cNvSpPr/>
          <p:nvPr/>
        </p:nvSpPr>
        <p:spPr>
          <a:xfrm>
            <a:off x="4878550"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878550"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学生成绩</a:t>
            </a:r>
            <a:r>
              <a:rPr lang="en-US" altLang="zh-CN" sz="1693" b="1" dirty="0">
                <a:solidFill>
                  <a:srgbClr val="C00000"/>
                </a:solidFill>
                <a:latin typeface="+mn-ea"/>
              </a:rPr>
              <a:t>&amp;</a:t>
            </a:r>
            <a:r>
              <a:rPr lang="zh-CN" altLang="en-US" sz="1693" b="1" dirty="0">
                <a:solidFill>
                  <a:srgbClr val="C00000"/>
                </a:solidFill>
                <a:latin typeface="+mn-ea"/>
              </a:rPr>
              <a:t>排名</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878551" y="3908959"/>
            <a:ext cx="2715316" cy="255134"/>
          </a:xfrm>
          <a:prstGeom prst="rect">
            <a:avLst/>
          </a:prstGeom>
          <a:noFill/>
        </p:spPr>
        <p:txBody>
          <a:bodyPr wrap="square" rtlCol="0">
            <a:spAutoFit/>
          </a:bodyPr>
          <a:lstStyle/>
          <a:p>
            <a:pPr algn="ctr"/>
            <a:r>
              <a:rPr lang="zh-CN" altLang="en-US" sz="1058" dirty="0">
                <a:latin typeface="+mn-ea"/>
              </a:rPr>
              <a:t>校长、教师、学生、成绩、排名</a:t>
            </a:r>
          </a:p>
        </p:txBody>
      </p:sp>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zh-CN" altLang="en-US" sz="1058" dirty="0">
                <a:latin typeface="+mn-ea"/>
              </a:rPr>
              <a:t>高内聚、低耦合</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219490"/>
            <a:ext cx="493033" cy="493033"/>
          </a:xfrm>
          <a:prstGeom prst="rect">
            <a:avLst/>
          </a:prstGeom>
          <a:effectLst>
            <a:outerShdw blurRad="50800" dist="38100" dir="2700000" algn="tl" rotWithShape="0">
              <a:prstClr val="black">
                <a:alpha val="40000"/>
              </a:prstClr>
            </a:outerShdw>
          </a:effectLst>
        </p:spPr>
      </p:pic>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迪米特法则：</a:t>
            </a:r>
            <a:r>
              <a:rPr lang="zh-CN" altLang="en-US" sz="1600"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意义在于降低类之间的耦合。由于每个对象尽量减少对其他对象的了解，因此，很容易使得系统的功能模块功能独立，相互之间不存在（或很少有）依赖关系。</a:t>
            </a:r>
          </a:p>
        </p:txBody>
      </p:sp>
      <p:pic>
        <p:nvPicPr>
          <p:cNvPr id="3" name="图片 2">
            <a:extLst>
              <a:ext uri="{FF2B5EF4-FFF2-40B4-BE49-F238E27FC236}">
                <a16:creationId xmlns:a16="http://schemas.microsoft.com/office/drawing/2014/main" id="{92694A16-9821-AC40-AD78-6D673B7A3736}"/>
              </a:ext>
            </a:extLst>
          </p:cNvPr>
          <p:cNvPicPr>
            <a:picLocks noChangeAspect="1"/>
          </p:cNvPicPr>
          <p:nvPr/>
        </p:nvPicPr>
        <p:blipFill>
          <a:blip r:embed="rId5"/>
          <a:stretch>
            <a:fillRect/>
          </a:stretch>
        </p:blipFill>
        <p:spPr>
          <a:xfrm>
            <a:off x="5980266" y="2193261"/>
            <a:ext cx="548765" cy="5487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762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25B626B5-DD24-F848-9DDB-A341E51865E7}"/>
              </a:ext>
            </a:extLst>
          </p:cNvPr>
          <p:cNvSpPr txBox="1">
            <a:spLocks/>
          </p:cNvSpPr>
          <p:nvPr/>
        </p:nvSpPr>
        <p:spPr>
          <a:xfrm>
            <a:off x="1" y="1720146"/>
            <a:ext cx="12192000"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algn="ctr"/>
            <a:endParaRPr lang="en-US" altLang="zh-CN" sz="6600" dirty="0">
              <a:solidFill>
                <a:schemeClr val="tx1">
                  <a:lumMod val="85000"/>
                  <a:lumOff val="15000"/>
                </a:schemeClr>
              </a:solidFill>
              <a:latin typeface="Wawati SC" pitchFamily="82" charset="-122"/>
              <a:ea typeface="Wawati SC" pitchFamily="82" charset="-122"/>
              <a:cs typeface="+mn-ea"/>
              <a:sym typeface="+mn-lt"/>
            </a:endParaRPr>
          </a:p>
        </p:txBody>
      </p:sp>
      <p:sp>
        <p:nvSpPr>
          <p:cNvPr id="6" name="文本框 5">
            <a:extLst>
              <a:ext uri="{FF2B5EF4-FFF2-40B4-BE49-F238E27FC236}">
                <a16:creationId xmlns:a16="http://schemas.microsoft.com/office/drawing/2014/main" id="{7F8629B9-B787-CC49-991B-6C91BFAD7C17}"/>
              </a:ext>
            </a:extLst>
          </p:cNvPr>
          <p:cNvSpPr txBox="1"/>
          <p:nvPr/>
        </p:nvSpPr>
        <p:spPr>
          <a:xfrm>
            <a:off x="3047999" y="5332214"/>
            <a:ext cx="6096000" cy="369332"/>
          </a:xfrm>
          <a:prstGeom prst="rect">
            <a:avLst/>
          </a:prstGeom>
          <a:noFill/>
        </p:spPr>
        <p:txBody>
          <a:bodyPr wrap="square">
            <a:spAutoFit/>
          </a:bodyPr>
          <a:lstStyle/>
          <a:p>
            <a:pPr algn="ctr"/>
            <a:r>
              <a:rPr lang="zh-CN" altLang="en-US" sz="18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迪米特法则原则</a:t>
            </a:r>
            <a:endParaRPr lang="zh-CN" altLang="en-US" sz="10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endParaRPr>
          </a:p>
        </p:txBody>
      </p:sp>
      <p:grpSp>
        <p:nvGrpSpPr>
          <p:cNvPr id="7" name="组合 6">
            <a:extLst>
              <a:ext uri="{FF2B5EF4-FFF2-40B4-BE49-F238E27FC236}">
                <a16:creationId xmlns:a16="http://schemas.microsoft.com/office/drawing/2014/main" id="{0A3B3EBB-8DCB-A849-B1A7-CFA5EB488E13}"/>
              </a:ext>
            </a:extLst>
          </p:cNvPr>
          <p:cNvGrpSpPr/>
          <p:nvPr/>
        </p:nvGrpSpPr>
        <p:grpSpPr>
          <a:xfrm>
            <a:off x="2926079" y="-109728"/>
            <a:ext cx="6339841" cy="7174894"/>
            <a:chOff x="2926079" y="0"/>
            <a:chExt cx="6339841" cy="7174894"/>
          </a:xfrm>
        </p:grpSpPr>
        <p:pic>
          <p:nvPicPr>
            <p:cNvPr id="8" name="图片 7">
              <a:extLst>
                <a:ext uri="{FF2B5EF4-FFF2-40B4-BE49-F238E27FC236}">
                  <a16:creationId xmlns:a16="http://schemas.microsoft.com/office/drawing/2014/main" id="{A32C34E6-B517-A841-BA5A-0D92AC4C8DEC}"/>
                </a:ext>
              </a:extLst>
            </p:cNvPr>
            <p:cNvPicPr>
              <a:picLocks noChangeAspect="1"/>
            </p:cNvPicPr>
            <p:nvPr/>
          </p:nvPicPr>
          <p:blipFill>
            <a:blip r:embed="rId3"/>
            <a:stretch>
              <a:fillRect/>
            </a:stretch>
          </p:blipFill>
          <p:spPr>
            <a:xfrm>
              <a:off x="3339384" y="0"/>
              <a:ext cx="5513232" cy="1340343"/>
            </a:xfrm>
            <a:prstGeom prst="rect">
              <a:avLst/>
            </a:prstGeom>
          </p:spPr>
        </p:pic>
        <p:pic>
          <p:nvPicPr>
            <p:cNvPr id="9" name="图片 8">
              <a:extLst>
                <a:ext uri="{FF2B5EF4-FFF2-40B4-BE49-F238E27FC236}">
                  <a16:creationId xmlns:a16="http://schemas.microsoft.com/office/drawing/2014/main" id="{61893400-53A8-1D40-8999-D8BC26758C48}"/>
                </a:ext>
              </a:extLst>
            </p:cNvPr>
            <p:cNvPicPr>
              <a:picLocks noChangeAspect="1"/>
            </p:cNvPicPr>
            <p:nvPr/>
          </p:nvPicPr>
          <p:blipFill>
            <a:blip r:embed="rId4"/>
            <a:stretch>
              <a:fillRect/>
            </a:stretch>
          </p:blipFill>
          <p:spPr>
            <a:xfrm>
              <a:off x="3339384" y="1340344"/>
              <a:ext cx="5513232" cy="1333740"/>
            </a:xfrm>
            <a:prstGeom prst="rect">
              <a:avLst/>
            </a:prstGeom>
          </p:spPr>
        </p:pic>
        <p:pic>
          <p:nvPicPr>
            <p:cNvPr id="10" name="图片 9">
              <a:extLst>
                <a:ext uri="{FF2B5EF4-FFF2-40B4-BE49-F238E27FC236}">
                  <a16:creationId xmlns:a16="http://schemas.microsoft.com/office/drawing/2014/main" id="{B4FA7EB1-3E09-9B42-895D-1596CE39F6CF}"/>
                </a:ext>
              </a:extLst>
            </p:cNvPr>
            <p:cNvPicPr>
              <a:picLocks noChangeAspect="1"/>
            </p:cNvPicPr>
            <p:nvPr/>
          </p:nvPicPr>
          <p:blipFill>
            <a:blip r:embed="rId5"/>
            <a:stretch>
              <a:fillRect/>
            </a:stretch>
          </p:blipFill>
          <p:spPr>
            <a:xfrm>
              <a:off x="2926079" y="2674084"/>
              <a:ext cx="6339841" cy="1617981"/>
            </a:xfrm>
            <a:prstGeom prst="rect">
              <a:avLst/>
            </a:prstGeom>
          </p:spPr>
        </p:pic>
        <p:pic>
          <p:nvPicPr>
            <p:cNvPr id="11" name="图片 10">
              <a:extLst>
                <a:ext uri="{FF2B5EF4-FFF2-40B4-BE49-F238E27FC236}">
                  <a16:creationId xmlns:a16="http://schemas.microsoft.com/office/drawing/2014/main" id="{F789A2CC-EC3E-1F4F-92BE-CDA8DD6497AA}"/>
                </a:ext>
              </a:extLst>
            </p:cNvPr>
            <p:cNvPicPr>
              <a:picLocks noChangeAspect="1"/>
            </p:cNvPicPr>
            <p:nvPr/>
          </p:nvPicPr>
          <p:blipFill>
            <a:blip r:embed="rId6"/>
            <a:stretch>
              <a:fillRect/>
            </a:stretch>
          </p:blipFill>
          <p:spPr>
            <a:xfrm>
              <a:off x="3085338" y="4292065"/>
              <a:ext cx="2669286" cy="2847239"/>
            </a:xfrm>
            <a:prstGeom prst="rect">
              <a:avLst/>
            </a:prstGeom>
          </p:spPr>
        </p:pic>
        <p:pic>
          <p:nvPicPr>
            <p:cNvPr id="12" name="图片 11">
              <a:extLst>
                <a:ext uri="{FF2B5EF4-FFF2-40B4-BE49-F238E27FC236}">
                  <a16:creationId xmlns:a16="http://schemas.microsoft.com/office/drawing/2014/main" id="{3D156A68-8BDF-774E-A16E-CC9F7D2B2C4E}"/>
                </a:ext>
              </a:extLst>
            </p:cNvPr>
            <p:cNvPicPr>
              <a:picLocks noChangeAspect="1"/>
            </p:cNvPicPr>
            <p:nvPr/>
          </p:nvPicPr>
          <p:blipFill>
            <a:blip r:embed="rId7"/>
            <a:stretch>
              <a:fillRect/>
            </a:stretch>
          </p:blipFill>
          <p:spPr>
            <a:xfrm>
              <a:off x="6473954" y="4292065"/>
              <a:ext cx="2669286" cy="2882829"/>
            </a:xfrm>
            <a:prstGeom prst="rect">
              <a:avLst/>
            </a:prstGeom>
          </p:spPr>
        </p:pic>
      </p:grpSp>
      <p:sp>
        <p:nvSpPr>
          <p:cNvPr id="13" name="圆角矩形 12">
            <a:extLst>
              <a:ext uri="{FF2B5EF4-FFF2-40B4-BE49-F238E27FC236}">
                <a16:creationId xmlns:a16="http://schemas.microsoft.com/office/drawing/2014/main" id="{1CDDE813-4415-0648-91DE-5E82C07B7EAC}"/>
              </a:ext>
            </a:extLst>
          </p:cNvPr>
          <p:cNvSpPr/>
          <p:nvPr/>
        </p:nvSpPr>
        <p:spPr>
          <a:xfrm rot="2714456">
            <a:off x="5365236" y="4485021"/>
            <a:ext cx="1461526" cy="1461526"/>
          </a:xfrm>
          <a:prstGeom prst="roundRect">
            <a:avLst>
              <a:gd name="adj" fmla="val 17165"/>
            </a:avLst>
          </a:prstGeom>
          <a:gradFill>
            <a:gsLst>
              <a:gs pos="0">
                <a:srgbClr val="C00000">
                  <a:shade val="30000"/>
                  <a:satMod val="115000"/>
                </a:srgbClr>
              </a:gs>
              <a:gs pos="24000">
                <a:srgbClr val="C00000">
                  <a:shade val="67500"/>
                  <a:satMod val="115000"/>
                </a:srgbClr>
              </a:gs>
              <a:gs pos="41000">
                <a:srgbClr val="C00000">
                  <a:shade val="100000"/>
                  <a:satMod val="115000"/>
                </a:srgbClr>
              </a:gs>
            </a:gsLst>
            <a:lin ang="13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a:extLst>
              <a:ext uri="{FF2B5EF4-FFF2-40B4-BE49-F238E27FC236}">
                <a16:creationId xmlns:a16="http://schemas.microsoft.com/office/drawing/2014/main" id="{D9719BF0-F8E7-D346-ACB5-5F330A4FE5A5}"/>
              </a:ext>
            </a:extLst>
          </p:cNvPr>
          <p:cNvPicPr>
            <a:picLocks noChangeAspect="1"/>
          </p:cNvPicPr>
          <p:nvPr/>
        </p:nvPicPr>
        <p:blipFill>
          <a:blip r:embed="rId8"/>
          <a:stretch>
            <a:fillRect/>
          </a:stretch>
        </p:blipFill>
        <p:spPr>
          <a:xfrm>
            <a:off x="5967729" y="4495518"/>
            <a:ext cx="256542" cy="256542"/>
          </a:xfrm>
          <a:prstGeom prst="rect">
            <a:avLst/>
          </a:prstGeom>
        </p:spPr>
      </p:pic>
      <p:sp>
        <p:nvSpPr>
          <p:cNvPr id="15" name="文本框 14">
            <a:extLst>
              <a:ext uri="{FF2B5EF4-FFF2-40B4-BE49-F238E27FC236}">
                <a16:creationId xmlns:a16="http://schemas.microsoft.com/office/drawing/2014/main" id="{0114A935-51F8-3E48-A0F7-887ADCD77C34}"/>
              </a:ext>
            </a:extLst>
          </p:cNvPr>
          <p:cNvSpPr txBox="1"/>
          <p:nvPr/>
        </p:nvSpPr>
        <p:spPr>
          <a:xfrm>
            <a:off x="5286979" y="4963509"/>
            <a:ext cx="1654620" cy="307777"/>
          </a:xfrm>
          <a:prstGeom prst="rect">
            <a:avLst/>
          </a:prstGeom>
          <a:noFill/>
        </p:spPr>
        <p:txBody>
          <a:bodyPr wrap="none" rtlCol="0">
            <a:spAutoFit/>
          </a:bodyPr>
          <a:lstStyle/>
          <a:p>
            <a:r>
              <a:rPr kumimoji="1" lang="zh-CN" altLang="en-US" sz="1400" b="1" dirty="0">
                <a:solidFill>
                  <a:schemeClr val="bg1"/>
                </a:solidFill>
                <a:latin typeface="PingFang SC" panose="020B0400000000000000" pitchFamily="34" charset="-122"/>
                <a:ea typeface="PingFang SC" panose="020B0400000000000000" pitchFamily="34" charset="-122"/>
              </a:rPr>
              <a:t>重学</a:t>
            </a:r>
            <a:r>
              <a:rPr kumimoji="1" lang="en-US" altLang="zh-CN" sz="1400" b="1" dirty="0">
                <a:solidFill>
                  <a:schemeClr val="bg1"/>
                </a:solidFill>
                <a:latin typeface="PingFang SC" panose="020B0400000000000000" pitchFamily="34" charset="-122"/>
                <a:ea typeface="PingFang SC" panose="020B0400000000000000" pitchFamily="34" charset="-122"/>
              </a:rPr>
              <a:t>Java</a:t>
            </a:r>
            <a:r>
              <a:rPr kumimoji="1" lang="zh-CN" altLang="en-US" sz="1400" b="1" dirty="0">
                <a:solidFill>
                  <a:schemeClr val="bg1"/>
                </a:solidFill>
                <a:latin typeface="PingFang SC" panose="020B0400000000000000" pitchFamily="34" charset="-122"/>
                <a:ea typeface="PingFang SC" panose="020B0400000000000000" pitchFamily="34" charset="-122"/>
              </a:rPr>
              <a:t>设计模式</a:t>
            </a:r>
          </a:p>
        </p:txBody>
      </p:sp>
      <p:sp>
        <p:nvSpPr>
          <p:cNvPr id="16" name="文本框 15">
            <a:extLst>
              <a:ext uri="{FF2B5EF4-FFF2-40B4-BE49-F238E27FC236}">
                <a16:creationId xmlns:a16="http://schemas.microsoft.com/office/drawing/2014/main" id="{21077201-E258-E94C-8F2C-D7857B80F04C}"/>
              </a:ext>
            </a:extLst>
          </p:cNvPr>
          <p:cNvSpPr txBox="1"/>
          <p:nvPr/>
        </p:nvSpPr>
        <p:spPr>
          <a:xfrm>
            <a:off x="5286979" y="5200780"/>
            <a:ext cx="1766327" cy="369332"/>
          </a:xfrm>
          <a:prstGeom prst="rect">
            <a:avLst/>
          </a:prstGeom>
          <a:noFill/>
        </p:spPr>
        <p:txBody>
          <a:bodyPr wrap="square">
            <a:spAutoFit/>
          </a:bodyPr>
          <a:lstStyle/>
          <a:p>
            <a:r>
              <a:rPr lang="zh-CN" altLang="en-US" dirty="0">
                <a:solidFill>
                  <a:schemeClr val="bg1"/>
                </a:solidFill>
                <a:latin typeface="Nanum Brush Script" panose="03060600000000000000" pitchFamily="66" charset="-127"/>
              </a:rPr>
              <a:t>CodeDesignTutorials</a:t>
            </a:r>
          </a:p>
        </p:txBody>
      </p:sp>
      <p:sp>
        <p:nvSpPr>
          <p:cNvPr id="17" name="圆角矩形 16">
            <a:extLst>
              <a:ext uri="{FF2B5EF4-FFF2-40B4-BE49-F238E27FC236}">
                <a16:creationId xmlns:a16="http://schemas.microsoft.com/office/drawing/2014/main" id="{9329DCFD-83B7-EC47-873E-9D9368891F7A}"/>
              </a:ext>
            </a:extLst>
          </p:cNvPr>
          <p:cNvSpPr/>
          <p:nvPr/>
        </p:nvSpPr>
        <p:spPr>
          <a:xfrm>
            <a:off x="5205983" y="5973333"/>
            <a:ext cx="1780032" cy="367643"/>
          </a:xfrm>
          <a:prstGeom prst="roundRect">
            <a:avLst/>
          </a:prstGeom>
          <a:solidFill>
            <a:srgbClr val="A801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PingFang SC" panose="020B0400000000000000" pitchFamily="34" charset="-122"/>
                <a:ea typeface="PingFang SC" panose="020B0400000000000000" pitchFamily="34" charset="-122"/>
              </a:rPr>
              <a:t>小傅哥，带你卷！</a:t>
            </a:r>
          </a:p>
        </p:txBody>
      </p:sp>
      <p:cxnSp>
        <p:nvCxnSpPr>
          <p:cNvPr id="18" name="直线连接符 17">
            <a:extLst>
              <a:ext uri="{FF2B5EF4-FFF2-40B4-BE49-F238E27FC236}">
                <a16:creationId xmlns:a16="http://schemas.microsoft.com/office/drawing/2014/main" id="{3F260CF0-93B3-E640-9B28-95FE18AD4AEE}"/>
              </a:ext>
            </a:extLst>
          </p:cNvPr>
          <p:cNvCxnSpPr/>
          <p:nvPr/>
        </p:nvCxnSpPr>
        <p:spPr>
          <a:xfrm>
            <a:off x="5231126" y="5959886"/>
            <a:ext cx="17548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C1025C4F-698A-2546-8CFA-E7E5175E7BAA}"/>
              </a:ext>
            </a:extLst>
          </p:cNvPr>
          <p:cNvSpPr/>
          <p:nvPr/>
        </p:nvSpPr>
        <p:spPr>
          <a:xfrm>
            <a:off x="0" y="-19454"/>
            <a:ext cx="12192000" cy="6877454"/>
          </a:xfrm>
          <a:prstGeom prst="roundRect">
            <a:avLst>
              <a:gd name="adj" fmla="val 9324"/>
            </a:avLst>
          </a:prstGeom>
          <a:solidFill>
            <a:schemeClr val="bg1">
              <a:alpha val="929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85000"/>
                    <a:lumOff val="15000"/>
                  </a:schemeClr>
                </a:solidFill>
                <a:latin typeface="Wawati SC" pitchFamily="82" charset="-122"/>
                <a:ea typeface="Wawati SC" pitchFamily="82" charset="-122"/>
                <a:cs typeface="+mn-ea"/>
                <a:sym typeface="+mn-lt"/>
              </a:rPr>
              <a:t>第</a:t>
            </a:r>
            <a:r>
              <a:rPr lang="en-US" altLang="zh-CN" sz="6600" b="1" dirty="0">
                <a:solidFill>
                  <a:schemeClr val="tx1">
                    <a:lumMod val="85000"/>
                    <a:lumOff val="15000"/>
                  </a:schemeClr>
                </a:solidFill>
                <a:latin typeface="Wawati SC" pitchFamily="82" charset="-122"/>
                <a:ea typeface="Wawati SC" pitchFamily="82" charset="-122"/>
                <a:cs typeface="+mn-ea"/>
                <a:sym typeface="+mn-lt"/>
              </a:rPr>
              <a:t>2</a:t>
            </a:r>
            <a:r>
              <a:rPr lang="zh-CN" altLang="en-US" sz="6600" b="1" dirty="0">
                <a:solidFill>
                  <a:schemeClr val="tx1">
                    <a:lumMod val="85000"/>
                    <a:lumOff val="15000"/>
                  </a:schemeClr>
                </a:solidFill>
                <a:latin typeface="Wawati SC" pitchFamily="82" charset="-122"/>
                <a:ea typeface="Wawati SC" pitchFamily="82" charset="-122"/>
                <a:cs typeface="+mn-ea"/>
                <a:sym typeface="+mn-lt"/>
              </a:rPr>
              <a:t>章 六大设计原则</a:t>
            </a:r>
            <a:endParaRPr lang="en-US" altLang="zh-CN" sz="6600" b="1" dirty="0">
              <a:solidFill>
                <a:schemeClr val="tx1">
                  <a:lumMod val="85000"/>
                  <a:lumOff val="15000"/>
                </a:schemeClr>
              </a:solidFill>
              <a:latin typeface="Wawati SC" pitchFamily="82" charset="-122"/>
              <a:ea typeface="Wawati SC" pitchFamily="82" charset="-122"/>
              <a:cs typeface="+mn-ea"/>
              <a:sym typeface="+mn-lt"/>
            </a:endParaRPr>
          </a:p>
        </p:txBody>
      </p:sp>
      <p:pic>
        <p:nvPicPr>
          <p:cNvPr id="20" name="图片 19">
            <a:extLst>
              <a:ext uri="{FF2B5EF4-FFF2-40B4-BE49-F238E27FC236}">
                <a16:creationId xmlns:a16="http://schemas.microsoft.com/office/drawing/2014/main" id="{F677A7BD-381D-A240-AC80-3C004D55C334}"/>
              </a:ext>
            </a:extLst>
          </p:cNvPr>
          <p:cNvPicPr>
            <a:picLocks noChangeAspect="1"/>
          </p:cNvPicPr>
          <p:nvPr/>
        </p:nvPicPr>
        <p:blipFill>
          <a:blip r:embed="rId9"/>
          <a:stretch>
            <a:fillRect/>
          </a:stretch>
        </p:blipFill>
        <p:spPr>
          <a:xfrm>
            <a:off x="588190" y="863291"/>
            <a:ext cx="2067560" cy="2067560"/>
          </a:xfrm>
          <a:prstGeom prst="rect">
            <a:avLst/>
          </a:prstGeom>
        </p:spPr>
      </p:pic>
      <p:pic>
        <p:nvPicPr>
          <p:cNvPr id="21" name="图片 20">
            <a:extLst>
              <a:ext uri="{FF2B5EF4-FFF2-40B4-BE49-F238E27FC236}">
                <a16:creationId xmlns:a16="http://schemas.microsoft.com/office/drawing/2014/main" id="{EB47E011-0F23-0642-934B-3514E5A4AF8A}"/>
              </a:ext>
            </a:extLst>
          </p:cNvPr>
          <p:cNvPicPr>
            <a:picLocks noChangeAspect="1"/>
          </p:cNvPicPr>
          <p:nvPr/>
        </p:nvPicPr>
        <p:blipFill>
          <a:blip r:embed="rId10"/>
          <a:stretch>
            <a:fillRect/>
          </a:stretch>
        </p:blipFill>
        <p:spPr>
          <a:xfrm>
            <a:off x="8873147" y="3855301"/>
            <a:ext cx="2107320" cy="2067560"/>
          </a:xfrm>
          <a:prstGeom prst="rect">
            <a:avLst/>
          </a:prstGeom>
        </p:spPr>
      </p:pic>
      <p:sp>
        <p:nvSpPr>
          <p:cNvPr id="22" name="文本框 21">
            <a:extLst>
              <a:ext uri="{FF2B5EF4-FFF2-40B4-BE49-F238E27FC236}">
                <a16:creationId xmlns:a16="http://schemas.microsoft.com/office/drawing/2014/main" id="{5E496DAC-FFB3-8E4D-B9CD-2E2F28A0BE81}"/>
              </a:ext>
            </a:extLst>
          </p:cNvPr>
          <p:cNvSpPr txBox="1"/>
          <p:nvPr/>
        </p:nvSpPr>
        <p:spPr>
          <a:xfrm>
            <a:off x="9159492" y="6570858"/>
            <a:ext cx="2918608" cy="200055"/>
          </a:xfrm>
          <a:prstGeom prst="rect">
            <a:avLst/>
          </a:prstGeom>
          <a:noFill/>
        </p:spPr>
        <p:txBody>
          <a:bodyPr wrap="square">
            <a:spAutoFit/>
          </a:bodyPr>
          <a:lstStyle/>
          <a:p>
            <a:r>
              <a:rPr lang="zh-CN" altLang="en-US" sz="700" dirty="0">
                <a:latin typeface="PingFang SC" panose="020B0400000000000000" pitchFamily="34" charset="-122"/>
                <a:ea typeface="PingFang SC" panose="020B0400000000000000" pitchFamily="34" charset="-122"/>
              </a:rPr>
              <a:t>参考图稿来源：https://refactoringguru.cn</a:t>
            </a:r>
          </a:p>
        </p:txBody>
      </p:sp>
      <p:sp>
        <p:nvSpPr>
          <p:cNvPr id="23" name="文本框 22">
            <a:extLst>
              <a:ext uri="{FF2B5EF4-FFF2-40B4-BE49-F238E27FC236}">
                <a16:creationId xmlns:a16="http://schemas.microsoft.com/office/drawing/2014/main" id="{4D67C327-A46F-294C-AF78-388412390533}"/>
              </a:ext>
            </a:extLst>
          </p:cNvPr>
          <p:cNvSpPr txBox="1"/>
          <p:nvPr/>
        </p:nvSpPr>
        <p:spPr>
          <a:xfrm>
            <a:off x="4434731" y="4153660"/>
            <a:ext cx="3849131" cy="646331"/>
          </a:xfrm>
          <a:prstGeom prst="rect">
            <a:avLst/>
          </a:prstGeom>
          <a:noFill/>
        </p:spPr>
        <p:txBody>
          <a:bodyPr wrap="none" rtlCol="0">
            <a:spAutoFit/>
          </a:bodyPr>
          <a:lstStyle/>
          <a:p>
            <a:r>
              <a:rPr kumimoji="1" lang="en-US" altLang="zh-CN" sz="3600" dirty="0">
                <a:solidFill>
                  <a:schemeClr val="tx1">
                    <a:lumMod val="75000"/>
                    <a:lumOff val="25000"/>
                  </a:schemeClr>
                </a:solidFill>
                <a:latin typeface="Wawati SC" pitchFamily="82" charset="-122"/>
                <a:ea typeface="Wawati SC" pitchFamily="82" charset="-122"/>
              </a:rPr>
              <a:t>2.5</a:t>
            </a:r>
            <a:r>
              <a:rPr kumimoji="1" lang="zh-CN" altLang="en-US" sz="3600" dirty="0">
                <a:solidFill>
                  <a:schemeClr val="tx1">
                    <a:lumMod val="75000"/>
                    <a:lumOff val="25000"/>
                  </a:schemeClr>
                </a:solidFill>
                <a:latin typeface="Wawati SC" pitchFamily="82" charset="-122"/>
                <a:ea typeface="Wawati SC" pitchFamily="82" charset="-122"/>
              </a:rPr>
              <a:t> 接口隔离原则</a:t>
            </a:r>
          </a:p>
        </p:txBody>
      </p:sp>
    </p:spTree>
    <p:extLst>
      <p:ext uri="{BB962C8B-B14F-4D97-AF65-F5344CB8AC3E}">
        <p14:creationId xmlns:p14="http://schemas.microsoft.com/office/powerpoint/2010/main" val="340370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98A9758-63CF-D745-98ED-FCCABB4DFE5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01855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5</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、接口隔离原则</a:t>
            </a:r>
          </a:p>
        </p:txBody>
      </p:sp>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接口隔离原则</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更小的接口、更具体的接口</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3"/>
          <a:stretch>
            <a:fillRect/>
          </a:stretch>
        </p:blipFill>
        <p:spPr>
          <a:xfrm>
            <a:off x="2278825" y="2219490"/>
            <a:ext cx="493033" cy="493033"/>
          </a:xfrm>
          <a:prstGeom prst="rect">
            <a:avLst/>
          </a:prstGeom>
          <a:effectLst>
            <a:outerShdw blurRad="50800" dist="38100" dir="2700000" algn="tl" rotWithShape="0">
              <a:prstClr val="black">
                <a:alpha val="40000"/>
              </a:prstClr>
            </a:outerShdw>
          </a:effectLst>
        </p:spPr>
      </p:pic>
      <p:sp>
        <p:nvSpPr>
          <p:cNvPr id="54" name="Rounded Rectangle 4">
            <a:extLst>
              <a:ext uri="{FF2B5EF4-FFF2-40B4-BE49-F238E27FC236}">
                <a16:creationId xmlns:a16="http://schemas.microsoft.com/office/drawing/2014/main" id="{A3272151-2C4C-5B46-8DC7-C804CBDECFF1}"/>
              </a:ext>
            </a:extLst>
          </p:cNvPr>
          <p:cNvSpPr/>
          <p:nvPr/>
        </p:nvSpPr>
        <p:spPr>
          <a:xfrm>
            <a:off x="4878550"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878550"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王者荣耀</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878551" y="3908959"/>
            <a:ext cx="2715316" cy="255134"/>
          </a:xfrm>
          <a:prstGeom prst="rect">
            <a:avLst/>
          </a:prstGeom>
          <a:noFill/>
        </p:spPr>
        <p:txBody>
          <a:bodyPr wrap="square" rtlCol="0">
            <a:spAutoFit/>
          </a:bodyPr>
          <a:lstStyle/>
          <a:p>
            <a:pPr algn="ctr"/>
            <a:r>
              <a:rPr lang="zh-CN" altLang="en-US" sz="1058" dirty="0">
                <a:latin typeface="+mn-ea"/>
              </a:rPr>
              <a:t>射箭、隐袭、沉默、眩晕</a:t>
            </a:r>
          </a:p>
        </p:txBody>
      </p:sp>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zh-CN" altLang="en-US" sz="1058" dirty="0">
                <a:latin typeface="+mn-ea"/>
              </a:rPr>
              <a:t>高内聚、低耦合</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219490"/>
            <a:ext cx="493033" cy="493033"/>
          </a:xfrm>
          <a:prstGeom prst="rect">
            <a:avLst/>
          </a:prstGeom>
          <a:effectLst>
            <a:outerShdw blurRad="50800" dist="38100" dir="2700000" algn="tl" rotWithShape="0">
              <a:prstClr val="black">
                <a:alpha val="40000"/>
              </a:prstClr>
            </a:outerShdw>
          </a:effectLst>
        </p:spPr>
      </p:pic>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接口隔离原则：</a:t>
            </a:r>
            <a:r>
              <a:rPr lang="zh-CN" altLang="en-US" sz="1600"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要求程序员尽量将臃肿庞大的接口拆分为更小的和更具体的接口，让接口中只包含客户感兴趣的方法。</a:t>
            </a:r>
          </a:p>
        </p:txBody>
      </p:sp>
      <p:pic>
        <p:nvPicPr>
          <p:cNvPr id="4" name="图片 3">
            <a:extLst>
              <a:ext uri="{FF2B5EF4-FFF2-40B4-BE49-F238E27FC236}">
                <a16:creationId xmlns:a16="http://schemas.microsoft.com/office/drawing/2014/main" id="{D587A6BB-23F3-B14F-9EEE-8AED686590CB}"/>
              </a:ext>
            </a:extLst>
          </p:cNvPr>
          <p:cNvPicPr>
            <a:picLocks noChangeAspect="1"/>
          </p:cNvPicPr>
          <p:nvPr/>
        </p:nvPicPr>
        <p:blipFill>
          <a:blip r:embed="rId5"/>
          <a:stretch>
            <a:fillRect/>
          </a:stretch>
        </p:blipFill>
        <p:spPr>
          <a:xfrm>
            <a:off x="5772872" y="2123326"/>
            <a:ext cx="1082867" cy="68535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459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25B626B5-DD24-F848-9DDB-A341E51865E7}"/>
              </a:ext>
            </a:extLst>
          </p:cNvPr>
          <p:cNvSpPr txBox="1">
            <a:spLocks/>
          </p:cNvSpPr>
          <p:nvPr/>
        </p:nvSpPr>
        <p:spPr>
          <a:xfrm>
            <a:off x="1" y="1720146"/>
            <a:ext cx="12192000"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algn="ctr"/>
            <a:endParaRPr lang="en-US" altLang="zh-CN" sz="6600" dirty="0">
              <a:solidFill>
                <a:schemeClr val="tx1">
                  <a:lumMod val="85000"/>
                  <a:lumOff val="15000"/>
                </a:schemeClr>
              </a:solidFill>
              <a:latin typeface="Wawati SC" pitchFamily="82" charset="-122"/>
              <a:ea typeface="Wawati SC" pitchFamily="82" charset="-122"/>
              <a:cs typeface="+mn-ea"/>
              <a:sym typeface="+mn-lt"/>
            </a:endParaRPr>
          </a:p>
        </p:txBody>
      </p:sp>
      <p:sp>
        <p:nvSpPr>
          <p:cNvPr id="6" name="文本框 5">
            <a:extLst>
              <a:ext uri="{FF2B5EF4-FFF2-40B4-BE49-F238E27FC236}">
                <a16:creationId xmlns:a16="http://schemas.microsoft.com/office/drawing/2014/main" id="{7F8629B9-B787-CC49-991B-6C91BFAD7C17}"/>
              </a:ext>
            </a:extLst>
          </p:cNvPr>
          <p:cNvSpPr txBox="1"/>
          <p:nvPr/>
        </p:nvSpPr>
        <p:spPr>
          <a:xfrm>
            <a:off x="3047999" y="5332214"/>
            <a:ext cx="6096000" cy="369332"/>
          </a:xfrm>
          <a:prstGeom prst="rect">
            <a:avLst/>
          </a:prstGeom>
          <a:noFill/>
        </p:spPr>
        <p:txBody>
          <a:bodyPr wrap="square">
            <a:spAutoFit/>
          </a:bodyPr>
          <a:lstStyle/>
          <a:p>
            <a:pPr algn="ctr"/>
            <a:r>
              <a:rPr lang="zh-CN" altLang="en-US" sz="18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迪米特法则原则</a:t>
            </a:r>
            <a:endParaRPr lang="zh-CN" altLang="en-US" sz="1000"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endParaRPr>
          </a:p>
        </p:txBody>
      </p:sp>
      <p:grpSp>
        <p:nvGrpSpPr>
          <p:cNvPr id="7" name="组合 6">
            <a:extLst>
              <a:ext uri="{FF2B5EF4-FFF2-40B4-BE49-F238E27FC236}">
                <a16:creationId xmlns:a16="http://schemas.microsoft.com/office/drawing/2014/main" id="{0A3B3EBB-8DCB-A849-B1A7-CFA5EB488E13}"/>
              </a:ext>
            </a:extLst>
          </p:cNvPr>
          <p:cNvGrpSpPr/>
          <p:nvPr/>
        </p:nvGrpSpPr>
        <p:grpSpPr>
          <a:xfrm>
            <a:off x="2926079" y="-109728"/>
            <a:ext cx="6339841" cy="7174894"/>
            <a:chOff x="2926079" y="0"/>
            <a:chExt cx="6339841" cy="7174894"/>
          </a:xfrm>
        </p:grpSpPr>
        <p:pic>
          <p:nvPicPr>
            <p:cNvPr id="8" name="图片 7">
              <a:extLst>
                <a:ext uri="{FF2B5EF4-FFF2-40B4-BE49-F238E27FC236}">
                  <a16:creationId xmlns:a16="http://schemas.microsoft.com/office/drawing/2014/main" id="{A32C34E6-B517-A841-BA5A-0D92AC4C8DEC}"/>
                </a:ext>
              </a:extLst>
            </p:cNvPr>
            <p:cNvPicPr>
              <a:picLocks noChangeAspect="1"/>
            </p:cNvPicPr>
            <p:nvPr/>
          </p:nvPicPr>
          <p:blipFill>
            <a:blip r:embed="rId3"/>
            <a:stretch>
              <a:fillRect/>
            </a:stretch>
          </p:blipFill>
          <p:spPr>
            <a:xfrm>
              <a:off x="3339384" y="0"/>
              <a:ext cx="5513232" cy="1340343"/>
            </a:xfrm>
            <a:prstGeom prst="rect">
              <a:avLst/>
            </a:prstGeom>
          </p:spPr>
        </p:pic>
        <p:pic>
          <p:nvPicPr>
            <p:cNvPr id="9" name="图片 8">
              <a:extLst>
                <a:ext uri="{FF2B5EF4-FFF2-40B4-BE49-F238E27FC236}">
                  <a16:creationId xmlns:a16="http://schemas.microsoft.com/office/drawing/2014/main" id="{61893400-53A8-1D40-8999-D8BC26758C48}"/>
                </a:ext>
              </a:extLst>
            </p:cNvPr>
            <p:cNvPicPr>
              <a:picLocks noChangeAspect="1"/>
            </p:cNvPicPr>
            <p:nvPr/>
          </p:nvPicPr>
          <p:blipFill>
            <a:blip r:embed="rId4"/>
            <a:stretch>
              <a:fillRect/>
            </a:stretch>
          </p:blipFill>
          <p:spPr>
            <a:xfrm>
              <a:off x="3339384" y="1340344"/>
              <a:ext cx="5513232" cy="1333740"/>
            </a:xfrm>
            <a:prstGeom prst="rect">
              <a:avLst/>
            </a:prstGeom>
          </p:spPr>
        </p:pic>
        <p:pic>
          <p:nvPicPr>
            <p:cNvPr id="10" name="图片 9">
              <a:extLst>
                <a:ext uri="{FF2B5EF4-FFF2-40B4-BE49-F238E27FC236}">
                  <a16:creationId xmlns:a16="http://schemas.microsoft.com/office/drawing/2014/main" id="{B4FA7EB1-3E09-9B42-895D-1596CE39F6CF}"/>
                </a:ext>
              </a:extLst>
            </p:cNvPr>
            <p:cNvPicPr>
              <a:picLocks noChangeAspect="1"/>
            </p:cNvPicPr>
            <p:nvPr/>
          </p:nvPicPr>
          <p:blipFill>
            <a:blip r:embed="rId5"/>
            <a:stretch>
              <a:fillRect/>
            </a:stretch>
          </p:blipFill>
          <p:spPr>
            <a:xfrm>
              <a:off x="2926079" y="2674084"/>
              <a:ext cx="6339841" cy="1617981"/>
            </a:xfrm>
            <a:prstGeom prst="rect">
              <a:avLst/>
            </a:prstGeom>
          </p:spPr>
        </p:pic>
        <p:pic>
          <p:nvPicPr>
            <p:cNvPr id="11" name="图片 10">
              <a:extLst>
                <a:ext uri="{FF2B5EF4-FFF2-40B4-BE49-F238E27FC236}">
                  <a16:creationId xmlns:a16="http://schemas.microsoft.com/office/drawing/2014/main" id="{F789A2CC-EC3E-1F4F-92BE-CDA8DD6497AA}"/>
                </a:ext>
              </a:extLst>
            </p:cNvPr>
            <p:cNvPicPr>
              <a:picLocks noChangeAspect="1"/>
            </p:cNvPicPr>
            <p:nvPr/>
          </p:nvPicPr>
          <p:blipFill>
            <a:blip r:embed="rId6"/>
            <a:stretch>
              <a:fillRect/>
            </a:stretch>
          </p:blipFill>
          <p:spPr>
            <a:xfrm>
              <a:off x="3085338" y="4292065"/>
              <a:ext cx="2669286" cy="2847239"/>
            </a:xfrm>
            <a:prstGeom prst="rect">
              <a:avLst/>
            </a:prstGeom>
          </p:spPr>
        </p:pic>
        <p:pic>
          <p:nvPicPr>
            <p:cNvPr id="12" name="图片 11">
              <a:extLst>
                <a:ext uri="{FF2B5EF4-FFF2-40B4-BE49-F238E27FC236}">
                  <a16:creationId xmlns:a16="http://schemas.microsoft.com/office/drawing/2014/main" id="{3D156A68-8BDF-774E-A16E-CC9F7D2B2C4E}"/>
                </a:ext>
              </a:extLst>
            </p:cNvPr>
            <p:cNvPicPr>
              <a:picLocks noChangeAspect="1"/>
            </p:cNvPicPr>
            <p:nvPr/>
          </p:nvPicPr>
          <p:blipFill>
            <a:blip r:embed="rId7"/>
            <a:stretch>
              <a:fillRect/>
            </a:stretch>
          </p:blipFill>
          <p:spPr>
            <a:xfrm>
              <a:off x="6473954" y="4292065"/>
              <a:ext cx="2669286" cy="2882829"/>
            </a:xfrm>
            <a:prstGeom prst="rect">
              <a:avLst/>
            </a:prstGeom>
          </p:spPr>
        </p:pic>
      </p:grpSp>
      <p:sp>
        <p:nvSpPr>
          <p:cNvPr id="13" name="圆角矩形 12">
            <a:extLst>
              <a:ext uri="{FF2B5EF4-FFF2-40B4-BE49-F238E27FC236}">
                <a16:creationId xmlns:a16="http://schemas.microsoft.com/office/drawing/2014/main" id="{1CDDE813-4415-0648-91DE-5E82C07B7EAC}"/>
              </a:ext>
            </a:extLst>
          </p:cNvPr>
          <p:cNvSpPr/>
          <p:nvPr/>
        </p:nvSpPr>
        <p:spPr>
          <a:xfrm rot="2714456">
            <a:off x="5365236" y="4485021"/>
            <a:ext cx="1461526" cy="1461526"/>
          </a:xfrm>
          <a:prstGeom prst="roundRect">
            <a:avLst>
              <a:gd name="adj" fmla="val 17165"/>
            </a:avLst>
          </a:prstGeom>
          <a:gradFill>
            <a:gsLst>
              <a:gs pos="0">
                <a:srgbClr val="C00000">
                  <a:shade val="30000"/>
                  <a:satMod val="115000"/>
                </a:srgbClr>
              </a:gs>
              <a:gs pos="24000">
                <a:srgbClr val="C00000">
                  <a:shade val="67500"/>
                  <a:satMod val="115000"/>
                </a:srgbClr>
              </a:gs>
              <a:gs pos="41000">
                <a:srgbClr val="C00000">
                  <a:shade val="100000"/>
                  <a:satMod val="115000"/>
                </a:srgbClr>
              </a:gs>
            </a:gsLst>
            <a:lin ang="13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a:extLst>
              <a:ext uri="{FF2B5EF4-FFF2-40B4-BE49-F238E27FC236}">
                <a16:creationId xmlns:a16="http://schemas.microsoft.com/office/drawing/2014/main" id="{D9719BF0-F8E7-D346-ACB5-5F330A4FE5A5}"/>
              </a:ext>
            </a:extLst>
          </p:cNvPr>
          <p:cNvPicPr>
            <a:picLocks noChangeAspect="1"/>
          </p:cNvPicPr>
          <p:nvPr/>
        </p:nvPicPr>
        <p:blipFill>
          <a:blip r:embed="rId8"/>
          <a:stretch>
            <a:fillRect/>
          </a:stretch>
        </p:blipFill>
        <p:spPr>
          <a:xfrm>
            <a:off x="5967729" y="4495518"/>
            <a:ext cx="256542" cy="256542"/>
          </a:xfrm>
          <a:prstGeom prst="rect">
            <a:avLst/>
          </a:prstGeom>
        </p:spPr>
      </p:pic>
      <p:sp>
        <p:nvSpPr>
          <p:cNvPr id="15" name="文本框 14">
            <a:extLst>
              <a:ext uri="{FF2B5EF4-FFF2-40B4-BE49-F238E27FC236}">
                <a16:creationId xmlns:a16="http://schemas.microsoft.com/office/drawing/2014/main" id="{0114A935-51F8-3E48-A0F7-887ADCD77C34}"/>
              </a:ext>
            </a:extLst>
          </p:cNvPr>
          <p:cNvSpPr txBox="1"/>
          <p:nvPr/>
        </p:nvSpPr>
        <p:spPr>
          <a:xfrm>
            <a:off x="5286979" y="4963509"/>
            <a:ext cx="1654620" cy="307777"/>
          </a:xfrm>
          <a:prstGeom prst="rect">
            <a:avLst/>
          </a:prstGeom>
          <a:noFill/>
        </p:spPr>
        <p:txBody>
          <a:bodyPr wrap="none" rtlCol="0">
            <a:spAutoFit/>
          </a:bodyPr>
          <a:lstStyle/>
          <a:p>
            <a:r>
              <a:rPr kumimoji="1" lang="zh-CN" altLang="en-US" sz="1400" b="1" dirty="0">
                <a:solidFill>
                  <a:schemeClr val="bg1"/>
                </a:solidFill>
                <a:latin typeface="PingFang SC" panose="020B0400000000000000" pitchFamily="34" charset="-122"/>
                <a:ea typeface="PingFang SC" panose="020B0400000000000000" pitchFamily="34" charset="-122"/>
              </a:rPr>
              <a:t>重学</a:t>
            </a:r>
            <a:r>
              <a:rPr kumimoji="1" lang="en-US" altLang="zh-CN" sz="1400" b="1" dirty="0">
                <a:solidFill>
                  <a:schemeClr val="bg1"/>
                </a:solidFill>
                <a:latin typeface="PingFang SC" panose="020B0400000000000000" pitchFamily="34" charset="-122"/>
                <a:ea typeface="PingFang SC" panose="020B0400000000000000" pitchFamily="34" charset="-122"/>
              </a:rPr>
              <a:t>Java</a:t>
            </a:r>
            <a:r>
              <a:rPr kumimoji="1" lang="zh-CN" altLang="en-US" sz="1400" b="1" dirty="0">
                <a:solidFill>
                  <a:schemeClr val="bg1"/>
                </a:solidFill>
                <a:latin typeface="PingFang SC" panose="020B0400000000000000" pitchFamily="34" charset="-122"/>
                <a:ea typeface="PingFang SC" panose="020B0400000000000000" pitchFamily="34" charset="-122"/>
              </a:rPr>
              <a:t>设计模式</a:t>
            </a:r>
          </a:p>
        </p:txBody>
      </p:sp>
      <p:sp>
        <p:nvSpPr>
          <p:cNvPr id="16" name="文本框 15">
            <a:extLst>
              <a:ext uri="{FF2B5EF4-FFF2-40B4-BE49-F238E27FC236}">
                <a16:creationId xmlns:a16="http://schemas.microsoft.com/office/drawing/2014/main" id="{21077201-E258-E94C-8F2C-D7857B80F04C}"/>
              </a:ext>
            </a:extLst>
          </p:cNvPr>
          <p:cNvSpPr txBox="1"/>
          <p:nvPr/>
        </p:nvSpPr>
        <p:spPr>
          <a:xfrm>
            <a:off x="5286979" y="5200780"/>
            <a:ext cx="1766327" cy="369332"/>
          </a:xfrm>
          <a:prstGeom prst="rect">
            <a:avLst/>
          </a:prstGeom>
          <a:noFill/>
        </p:spPr>
        <p:txBody>
          <a:bodyPr wrap="square">
            <a:spAutoFit/>
          </a:bodyPr>
          <a:lstStyle/>
          <a:p>
            <a:r>
              <a:rPr lang="zh-CN" altLang="en-US" dirty="0">
                <a:solidFill>
                  <a:schemeClr val="bg1"/>
                </a:solidFill>
                <a:latin typeface="Nanum Brush Script" panose="03060600000000000000" pitchFamily="66" charset="-127"/>
              </a:rPr>
              <a:t>CodeDesignTutorials</a:t>
            </a:r>
          </a:p>
        </p:txBody>
      </p:sp>
      <p:sp>
        <p:nvSpPr>
          <p:cNvPr id="17" name="圆角矩形 16">
            <a:extLst>
              <a:ext uri="{FF2B5EF4-FFF2-40B4-BE49-F238E27FC236}">
                <a16:creationId xmlns:a16="http://schemas.microsoft.com/office/drawing/2014/main" id="{9329DCFD-83B7-EC47-873E-9D9368891F7A}"/>
              </a:ext>
            </a:extLst>
          </p:cNvPr>
          <p:cNvSpPr/>
          <p:nvPr/>
        </p:nvSpPr>
        <p:spPr>
          <a:xfrm>
            <a:off x="5205983" y="5973333"/>
            <a:ext cx="1780032" cy="367643"/>
          </a:xfrm>
          <a:prstGeom prst="roundRect">
            <a:avLst/>
          </a:prstGeom>
          <a:solidFill>
            <a:srgbClr val="A801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PingFang SC" panose="020B0400000000000000" pitchFamily="34" charset="-122"/>
                <a:ea typeface="PingFang SC" panose="020B0400000000000000" pitchFamily="34" charset="-122"/>
              </a:rPr>
              <a:t>小傅哥，带你卷！</a:t>
            </a:r>
          </a:p>
        </p:txBody>
      </p:sp>
      <p:cxnSp>
        <p:nvCxnSpPr>
          <p:cNvPr id="18" name="直线连接符 17">
            <a:extLst>
              <a:ext uri="{FF2B5EF4-FFF2-40B4-BE49-F238E27FC236}">
                <a16:creationId xmlns:a16="http://schemas.microsoft.com/office/drawing/2014/main" id="{3F260CF0-93B3-E640-9B28-95FE18AD4AEE}"/>
              </a:ext>
            </a:extLst>
          </p:cNvPr>
          <p:cNvCxnSpPr/>
          <p:nvPr/>
        </p:nvCxnSpPr>
        <p:spPr>
          <a:xfrm>
            <a:off x="5231126" y="5959886"/>
            <a:ext cx="17548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C1025C4F-698A-2546-8CFA-E7E5175E7BAA}"/>
              </a:ext>
            </a:extLst>
          </p:cNvPr>
          <p:cNvSpPr/>
          <p:nvPr/>
        </p:nvSpPr>
        <p:spPr>
          <a:xfrm>
            <a:off x="0" y="-19454"/>
            <a:ext cx="12192000" cy="6877454"/>
          </a:xfrm>
          <a:prstGeom prst="roundRect">
            <a:avLst>
              <a:gd name="adj" fmla="val 9324"/>
            </a:avLst>
          </a:prstGeom>
          <a:solidFill>
            <a:schemeClr val="bg1">
              <a:alpha val="929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85000"/>
                    <a:lumOff val="15000"/>
                  </a:schemeClr>
                </a:solidFill>
                <a:latin typeface="Wawati SC" pitchFamily="82" charset="-122"/>
                <a:ea typeface="Wawati SC" pitchFamily="82" charset="-122"/>
                <a:cs typeface="+mn-ea"/>
                <a:sym typeface="+mn-lt"/>
              </a:rPr>
              <a:t>第</a:t>
            </a:r>
            <a:r>
              <a:rPr lang="en-US" altLang="zh-CN" sz="6600" b="1" dirty="0">
                <a:solidFill>
                  <a:schemeClr val="tx1">
                    <a:lumMod val="85000"/>
                    <a:lumOff val="15000"/>
                  </a:schemeClr>
                </a:solidFill>
                <a:latin typeface="Wawati SC" pitchFamily="82" charset="-122"/>
                <a:ea typeface="Wawati SC" pitchFamily="82" charset="-122"/>
                <a:cs typeface="+mn-ea"/>
                <a:sym typeface="+mn-lt"/>
              </a:rPr>
              <a:t>2</a:t>
            </a:r>
            <a:r>
              <a:rPr lang="zh-CN" altLang="en-US" sz="6600" b="1" dirty="0">
                <a:solidFill>
                  <a:schemeClr val="tx1">
                    <a:lumMod val="85000"/>
                    <a:lumOff val="15000"/>
                  </a:schemeClr>
                </a:solidFill>
                <a:latin typeface="Wawati SC" pitchFamily="82" charset="-122"/>
                <a:ea typeface="Wawati SC" pitchFamily="82" charset="-122"/>
                <a:cs typeface="+mn-ea"/>
                <a:sym typeface="+mn-lt"/>
              </a:rPr>
              <a:t>章 六大设计原则</a:t>
            </a:r>
            <a:endParaRPr lang="en-US" altLang="zh-CN" sz="6600" b="1" dirty="0">
              <a:solidFill>
                <a:schemeClr val="tx1">
                  <a:lumMod val="85000"/>
                  <a:lumOff val="15000"/>
                </a:schemeClr>
              </a:solidFill>
              <a:latin typeface="Wawati SC" pitchFamily="82" charset="-122"/>
              <a:ea typeface="Wawati SC" pitchFamily="82" charset="-122"/>
              <a:cs typeface="+mn-ea"/>
              <a:sym typeface="+mn-lt"/>
            </a:endParaRPr>
          </a:p>
        </p:txBody>
      </p:sp>
      <p:pic>
        <p:nvPicPr>
          <p:cNvPr id="20" name="图片 19">
            <a:extLst>
              <a:ext uri="{FF2B5EF4-FFF2-40B4-BE49-F238E27FC236}">
                <a16:creationId xmlns:a16="http://schemas.microsoft.com/office/drawing/2014/main" id="{F677A7BD-381D-A240-AC80-3C004D55C334}"/>
              </a:ext>
            </a:extLst>
          </p:cNvPr>
          <p:cNvPicPr>
            <a:picLocks noChangeAspect="1"/>
          </p:cNvPicPr>
          <p:nvPr/>
        </p:nvPicPr>
        <p:blipFill>
          <a:blip r:embed="rId9"/>
          <a:stretch>
            <a:fillRect/>
          </a:stretch>
        </p:blipFill>
        <p:spPr>
          <a:xfrm>
            <a:off x="588190" y="863291"/>
            <a:ext cx="2067560" cy="2067560"/>
          </a:xfrm>
          <a:prstGeom prst="rect">
            <a:avLst/>
          </a:prstGeom>
        </p:spPr>
      </p:pic>
      <p:pic>
        <p:nvPicPr>
          <p:cNvPr id="21" name="图片 20">
            <a:extLst>
              <a:ext uri="{FF2B5EF4-FFF2-40B4-BE49-F238E27FC236}">
                <a16:creationId xmlns:a16="http://schemas.microsoft.com/office/drawing/2014/main" id="{EB47E011-0F23-0642-934B-3514E5A4AF8A}"/>
              </a:ext>
            </a:extLst>
          </p:cNvPr>
          <p:cNvPicPr>
            <a:picLocks noChangeAspect="1"/>
          </p:cNvPicPr>
          <p:nvPr/>
        </p:nvPicPr>
        <p:blipFill>
          <a:blip r:embed="rId10"/>
          <a:stretch>
            <a:fillRect/>
          </a:stretch>
        </p:blipFill>
        <p:spPr>
          <a:xfrm>
            <a:off x="8873147" y="3855301"/>
            <a:ext cx="2107320" cy="2067560"/>
          </a:xfrm>
          <a:prstGeom prst="rect">
            <a:avLst/>
          </a:prstGeom>
        </p:spPr>
      </p:pic>
      <p:sp>
        <p:nvSpPr>
          <p:cNvPr id="22" name="文本框 21">
            <a:extLst>
              <a:ext uri="{FF2B5EF4-FFF2-40B4-BE49-F238E27FC236}">
                <a16:creationId xmlns:a16="http://schemas.microsoft.com/office/drawing/2014/main" id="{5E496DAC-FFB3-8E4D-B9CD-2E2F28A0BE81}"/>
              </a:ext>
            </a:extLst>
          </p:cNvPr>
          <p:cNvSpPr txBox="1"/>
          <p:nvPr/>
        </p:nvSpPr>
        <p:spPr>
          <a:xfrm>
            <a:off x="9159492" y="6570858"/>
            <a:ext cx="2918608" cy="200055"/>
          </a:xfrm>
          <a:prstGeom prst="rect">
            <a:avLst/>
          </a:prstGeom>
          <a:noFill/>
        </p:spPr>
        <p:txBody>
          <a:bodyPr wrap="square">
            <a:spAutoFit/>
          </a:bodyPr>
          <a:lstStyle/>
          <a:p>
            <a:r>
              <a:rPr lang="zh-CN" altLang="en-US" sz="700" dirty="0">
                <a:latin typeface="PingFang SC" panose="020B0400000000000000" pitchFamily="34" charset="-122"/>
                <a:ea typeface="PingFang SC" panose="020B0400000000000000" pitchFamily="34" charset="-122"/>
              </a:rPr>
              <a:t>参考图稿来源：https://refactoringguru.cn</a:t>
            </a:r>
          </a:p>
        </p:txBody>
      </p:sp>
      <p:sp>
        <p:nvSpPr>
          <p:cNvPr id="23" name="文本框 22">
            <a:extLst>
              <a:ext uri="{FF2B5EF4-FFF2-40B4-BE49-F238E27FC236}">
                <a16:creationId xmlns:a16="http://schemas.microsoft.com/office/drawing/2014/main" id="{4D67C327-A46F-294C-AF78-388412390533}"/>
              </a:ext>
            </a:extLst>
          </p:cNvPr>
          <p:cNvSpPr txBox="1"/>
          <p:nvPr/>
        </p:nvSpPr>
        <p:spPr>
          <a:xfrm>
            <a:off x="4434731" y="4153660"/>
            <a:ext cx="3849131" cy="646331"/>
          </a:xfrm>
          <a:prstGeom prst="rect">
            <a:avLst/>
          </a:prstGeom>
          <a:noFill/>
        </p:spPr>
        <p:txBody>
          <a:bodyPr wrap="none" rtlCol="0">
            <a:spAutoFit/>
          </a:bodyPr>
          <a:lstStyle/>
          <a:p>
            <a:r>
              <a:rPr kumimoji="1" lang="en-US" altLang="zh-CN" sz="3600" dirty="0">
                <a:solidFill>
                  <a:schemeClr val="tx1">
                    <a:lumMod val="75000"/>
                    <a:lumOff val="25000"/>
                  </a:schemeClr>
                </a:solidFill>
                <a:latin typeface="Wawati SC" pitchFamily="82" charset="-122"/>
                <a:ea typeface="Wawati SC" pitchFamily="82" charset="-122"/>
              </a:rPr>
              <a:t>2.6</a:t>
            </a:r>
            <a:r>
              <a:rPr kumimoji="1" lang="zh-CN" altLang="en-US" sz="3600" dirty="0">
                <a:solidFill>
                  <a:schemeClr val="tx1">
                    <a:lumMod val="75000"/>
                    <a:lumOff val="25000"/>
                  </a:schemeClr>
                </a:solidFill>
                <a:latin typeface="Wawati SC" pitchFamily="82" charset="-122"/>
                <a:ea typeface="Wawati SC" pitchFamily="82" charset="-122"/>
              </a:rPr>
              <a:t> 依赖倒置原则</a:t>
            </a:r>
          </a:p>
        </p:txBody>
      </p:sp>
    </p:spTree>
    <p:extLst>
      <p:ext uri="{BB962C8B-B14F-4D97-AF65-F5344CB8AC3E}">
        <p14:creationId xmlns:p14="http://schemas.microsoft.com/office/powerpoint/2010/main" val="285315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5312BB6E-A5F0-244F-B262-654A36816508}"/>
              </a:ext>
            </a:extLst>
          </p:cNvPr>
          <p:cNvSpPr/>
          <p:nvPr/>
        </p:nvSpPr>
        <p:spPr>
          <a:xfrm>
            <a:off x="2787445" y="840658"/>
            <a:ext cx="1843548" cy="1548581"/>
          </a:xfrm>
          <a:prstGeom prst="roundRect">
            <a:avLst>
              <a:gd name="adj" fmla="val 8096"/>
            </a:avLst>
          </a:prstGeom>
          <a:solidFill>
            <a:srgbClr val="DE3D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82458C62-F005-0243-9DA8-7B44C3C68279}"/>
              </a:ext>
            </a:extLst>
          </p:cNvPr>
          <p:cNvSpPr/>
          <p:nvPr/>
        </p:nvSpPr>
        <p:spPr>
          <a:xfrm>
            <a:off x="2787445" y="3692013"/>
            <a:ext cx="1843548" cy="1548581"/>
          </a:xfrm>
          <a:prstGeom prst="roundRect">
            <a:avLst>
              <a:gd name="adj" fmla="val 809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 name="直线箭头连接符 6">
            <a:extLst>
              <a:ext uri="{FF2B5EF4-FFF2-40B4-BE49-F238E27FC236}">
                <a16:creationId xmlns:a16="http://schemas.microsoft.com/office/drawing/2014/main" id="{BAED58CE-4502-4C4F-8BA1-0929D8B5D684}"/>
              </a:ext>
            </a:extLst>
          </p:cNvPr>
          <p:cNvCxnSpPr>
            <a:stCxn id="4" idx="2"/>
            <a:endCxn id="5" idx="0"/>
          </p:cNvCxnSpPr>
          <p:nvPr/>
        </p:nvCxnSpPr>
        <p:spPr>
          <a:xfrm>
            <a:off x="3709219" y="2389239"/>
            <a:ext cx="0" cy="1302774"/>
          </a:xfrm>
          <a:prstGeom prst="straightConnector1">
            <a:avLst/>
          </a:prstGeom>
          <a:ln w="28575">
            <a:solidFill>
              <a:srgbClr val="E3443E"/>
            </a:solidFill>
            <a:tailEnd type="triangle"/>
          </a:ln>
        </p:spPr>
        <p:style>
          <a:lnRef idx="1">
            <a:schemeClr val="accent1"/>
          </a:lnRef>
          <a:fillRef idx="0">
            <a:schemeClr val="accent1"/>
          </a:fillRef>
          <a:effectRef idx="0">
            <a:schemeClr val="accent1"/>
          </a:effectRef>
          <a:fontRef idx="minor">
            <a:schemeClr val="tx1"/>
          </a:fontRef>
        </p:style>
      </p:cxnSp>
      <p:sp>
        <p:nvSpPr>
          <p:cNvPr id="8" name="圆角矩形 7">
            <a:extLst>
              <a:ext uri="{FF2B5EF4-FFF2-40B4-BE49-F238E27FC236}">
                <a16:creationId xmlns:a16="http://schemas.microsoft.com/office/drawing/2014/main" id="{C42C3FD1-9FBB-D24B-A6B9-6AB8BE0EE336}"/>
              </a:ext>
            </a:extLst>
          </p:cNvPr>
          <p:cNvSpPr/>
          <p:nvPr/>
        </p:nvSpPr>
        <p:spPr>
          <a:xfrm>
            <a:off x="7231626" y="840658"/>
            <a:ext cx="1843548" cy="1548581"/>
          </a:xfrm>
          <a:prstGeom prst="roundRect">
            <a:avLst>
              <a:gd name="adj" fmla="val 8096"/>
            </a:avLst>
          </a:prstGeom>
          <a:solidFill>
            <a:srgbClr val="DE3D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a:extLst>
              <a:ext uri="{FF2B5EF4-FFF2-40B4-BE49-F238E27FC236}">
                <a16:creationId xmlns:a16="http://schemas.microsoft.com/office/drawing/2014/main" id="{DDBD74E9-8F80-7E4C-B4EC-C973A9EA8BA7}"/>
              </a:ext>
            </a:extLst>
          </p:cNvPr>
          <p:cNvSpPr/>
          <p:nvPr/>
        </p:nvSpPr>
        <p:spPr>
          <a:xfrm>
            <a:off x="7231626" y="3692013"/>
            <a:ext cx="1843548" cy="1548581"/>
          </a:xfrm>
          <a:prstGeom prst="roundRect">
            <a:avLst>
              <a:gd name="adj" fmla="val 809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30142A8F-311F-9641-8865-E76164043F8F}"/>
              </a:ext>
            </a:extLst>
          </p:cNvPr>
          <p:cNvCxnSpPr>
            <a:stCxn id="9" idx="0"/>
            <a:endCxn id="8" idx="2"/>
          </p:cNvCxnSpPr>
          <p:nvPr/>
        </p:nvCxnSpPr>
        <p:spPr>
          <a:xfrm flipV="1">
            <a:off x="8153400" y="2389239"/>
            <a:ext cx="0" cy="130277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6717283-DA79-CE4C-89E9-5319F6BDDB7A}"/>
              </a:ext>
            </a:extLst>
          </p:cNvPr>
          <p:cNvSpPr txBox="1"/>
          <p:nvPr/>
        </p:nvSpPr>
        <p:spPr>
          <a:xfrm>
            <a:off x="3709219" y="2855960"/>
            <a:ext cx="655949" cy="369332"/>
          </a:xfrm>
          <a:prstGeom prst="rect">
            <a:avLst/>
          </a:prstGeom>
          <a:noFill/>
        </p:spPr>
        <p:txBody>
          <a:bodyPr wrap="none" rtlCol="0">
            <a:spAutoFit/>
          </a:bodyPr>
          <a:lstStyle/>
          <a:p>
            <a:r>
              <a:rPr kumimoji="1" lang="zh-CN" altLang="en-US" b="1" dirty="0">
                <a:latin typeface="Wawati SC" pitchFamily="82" charset="-122"/>
                <a:ea typeface="Wawati SC" pitchFamily="82" charset="-122"/>
              </a:rPr>
              <a:t>依赖</a:t>
            </a:r>
          </a:p>
        </p:txBody>
      </p:sp>
      <p:sp>
        <p:nvSpPr>
          <p:cNvPr id="14" name="文本框 13">
            <a:extLst>
              <a:ext uri="{FF2B5EF4-FFF2-40B4-BE49-F238E27FC236}">
                <a16:creationId xmlns:a16="http://schemas.microsoft.com/office/drawing/2014/main" id="{406B38BA-84DF-A54E-88F0-69901ADC7328}"/>
              </a:ext>
            </a:extLst>
          </p:cNvPr>
          <p:cNvSpPr txBox="1"/>
          <p:nvPr/>
        </p:nvSpPr>
        <p:spPr>
          <a:xfrm>
            <a:off x="7507069" y="2855960"/>
            <a:ext cx="655949" cy="369332"/>
          </a:xfrm>
          <a:prstGeom prst="rect">
            <a:avLst/>
          </a:prstGeom>
          <a:noFill/>
        </p:spPr>
        <p:txBody>
          <a:bodyPr wrap="none" rtlCol="0">
            <a:spAutoFit/>
          </a:bodyPr>
          <a:lstStyle/>
          <a:p>
            <a:r>
              <a:rPr kumimoji="1" lang="zh-CN" altLang="en-US" b="1" dirty="0">
                <a:latin typeface="Wawati SC" pitchFamily="82" charset="-122"/>
                <a:ea typeface="Wawati SC" pitchFamily="82" charset="-122"/>
              </a:rPr>
              <a:t>倒置</a:t>
            </a:r>
          </a:p>
        </p:txBody>
      </p:sp>
      <p:cxnSp>
        <p:nvCxnSpPr>
          <p:cNvPr id="16" name="直线箭头连接符 15">
            <a:extLst>
              <a:ext uri="{FF2B5EF4-FFF2-40B4-BE49-F238E27FC236}">
                <a16:creationId xmlns:a16="http://schemas.microsoft.com/office/drawing/2014/main" id="{6B15A0A0-A3E3-E049-AD7E-726C41226591}"/>
              </a:ext>
            </a:extLst>
          </p:cNvPr>
          <p:cNvCxnSpPr>
            <a:stCxn id="13" idx="3"/>
            <a:endCxn id="14" idx="1"/>
          </p:cNvCxnSpPr>
          <p:nvPr/>
        </p:nvCxnSpPr>
        <p:spPr>
          <a:xfrm>
            <a:off x="4365168" y="3040626"/>
            <a:ext cx="3141901" cy="0"/>
          </a:xfrm>
          <a:prstGeom prst="straightConnector1">
            <a:avLst/>
          </a:prstGeom>
          <a:ln w="285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B76C5FE1-BB24-E848-80F1-F0FE7A5A9E3E}"/>
              </a:ext>
            </a:extLst>
          </p:cNvPr>
          <p:cNvSpPr/>
          <p:nvPr/>
        </p:nvSpPr>
        <p:spPr>
          <a:xfrm>
            <a:off x="2953364" y="1774722"/>
            <a:ext cx="393291" cy="330365"/>
          </a:xfrm>
          <a:prstGeom prst="roundRect">
            <a:avLst>
              <a:gd name="adj" fmla="val 809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17">
            <a:extLst>
              <a:ext uri="{FF2B5EF4-FFF2-40B4-BE49-F238E27FC236}">
                <a16:creationId xmlns:a16="http://schemas.microsoft.com/office/drawing/2014/main" id="{DD7BC574-779E-424F-AE39-7D2DBCF734F9}"/>
              </a:ext>
            </a:extLst>
          </p:cNvPr>
          <p:cNvSpPr/>
          <p:nvPr/>
        </p:nvSpPr>
        <p:spPr>
          <a:xfrm>
            <a:off x="3512573" y="1774722"/>
            <a:ext cx="393291" cy="330365"/>
          </a:xfrm>
          <a:prstGeom prst="roundRect">
            <a:avLst>
              <a:gd name="adj" fmla="val 809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圆角矩形 18">
            <a:extLst>
              <a:ext uri="{FF2B5EF4-FFF2-40B4-BE49-F238E27FC236}">
                <a16:creationId xmlns:a16="http://schemas.microsoft.com/office/drawing/2014/main" id="{2C69B966-020B-324B-BFF8-9A77439EBB9A}"/>
              </a:ext>
            </a:extLst>
          </p:cNvPr>
          <p:cNvSpPr/>
          <p:nvPr/>
        </p:nvSpPr>
        <p:spPr>
          <a:xfrm>
            <a:off x="4066335" y="1767839"/>
            <a:ext cx="393291" cy="330365"/>
          </a:xfrm>
          <a:prstGeom prst="roundRect">
            <a:avLst>
              <a:gd name="adj" fmla="val 809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a:extLst>
              <a:ext uri="{FF2B5EF4-FFF2-40B4-BE49-F238E27FC236}">
                <a16:creationId xmlns:a16="http://schemas.microsoft.com/office/drawing/2014/main" id="{F90A9D5B-8265-0B46-83C1-9B37EC69EC24}"/>
              </a:ext>
            </a:extLst>
          </p:cNvPr>
          <p:cNvSpPr/>
          <p:nvPr/>
        </p:nvSpPr>
        <p:spPr>
          <a:xfrm>
            <a:off x="7966372" y="1774721"/>
            <a:ext cx="393291" cy="330365"/>
          </a:xfrm>
          <a:prstGeom prst="roundRect">
            <a:avLst>
              <a:gd name="adj" fmla="val 8096"/>
            </a:avLst>
          </a:prstGeom>
          <a:solidFill>
            <a:schemeClr val="bg1">
              <a:lumMod val="95000"/>
            </a:schemeClr>
          </a:solid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99EA3FB9-35C9-414B-B8B0-C8041A3B077F}"/>
              </a:ext>
            </a:extLst>
          </p:cNvPr>
          <p:cNvSpPr/>
          <p:nvPr/>
        </p:nvSpPr>
        <p:spPr>
          <a:xfrm>
            <a:off x="7956753" y="4304380"/>
            <a:ext cx="393291" cy="330365"/>
          </a:xfrm>
          <a:prstGeom prst="roundRect">
            <a:avLst>
              <a:gd name="adj" fmla="val 8096"/>
            </a:avLst>
          </a:prstGeom>
          <a:solidFill>
            <a:srgbClr val="DE3D3F"/>
          </a:solid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C63DA43D-1699-D145-9767-B43A554B8DB5}"/>
              </a:ext>
            </a:extLst>
          </p:cNvPr>
          <p:cNvSpPr txBox="1"/>
          <p:nvPr/>
        </p:nvSpPr>
        <p:spPr>
          <a:xfrm>
            <a:off x="2787445" y="938669"/>
            <a:ext cx="1843548" cy="461665"/>
          </a:xfrm>
          <a:prstGeom prst="rect">
            <a:avLst/>
          </a:prstGeom>
          <a:noFill/>
        </p:spPr>
        <p:txBody>
          <a:bodyPr wrap="square" rtlCol="0">
            <a:spAutoFit/>
          </a:bodyPr>
          <a:lstStyle/>
          <a:p>
            <a:pPr algn="ctr"/>
            <a:r>
              <a:rPr kumimoji="1" lang="zh-CN" altLang="en-US" sz="2400" b="1" dirty="0">
                <a:solidFill>
                  <a:schemeClr val="bg1"/>
                </a:solidFill>
                <a:latin typeface="Wawati SC" pitchFamily="82" charset="-122"/>
                <a:ea typeface="Wawati SC" pitchFamily="82" charset="-122"/>
              </a:rPr>
              <a:t>上级</a:t>
            </a:r>
          </a:p>
        </p:txBody>
      </p:sp>
      <p:sp>
        <p:nvSpPr>
          <p:cNvPr id="25" name="文本框 24">
            <a:extLst>
              <a:ext uri="{FF2B5EF4-FFF2-40B4-BE49-F238E27FC236}">
                <a16:creationId xmlns:a16="http://schemas.microsoft.com/office/drawing/2014/main" id="{D871CB75-5BB3-DD46-ABCF-6B7D96E75E91}"/>
              </a:ext>
            </a:extLst>
          </p:cNvPr>
          <p:cNvSpPr txBox="1"/>
          <p:nvPr/>
        </p:nvSpPr>
        <p:spPr>
          <a:xfrm>
            <a:off x="7231624" y="938669"/>
            <a:ext cx="1843548" cy="461665"/>
          </a:xfrm>
          <a:prstGeom prst="rect">
            <a:avLst/>
          </a:prstGeom>
          <a:noFill/>
        </p:spPr>
        <p:txBody>
          <a:bodyPr wrap="square" rtlCol="0">
            <a:spAutoFit/>
          </a:bodyPr>
          <a:lstStyle/>
          <a:p>
            <a:pPr algn="ctr"/>
            <a:r>
              <a:rPr kumimoji="1" lang="zh-CN" altLang="en-US" sz="2400" b="1" dirty="0">
                <a:solidFill>
                  <a:schemeClr val="bg1"/>
                </a:solidFill>
                <a:latin typeface="Wawati SC" pitchFamily="82" charset="-122"/>
                <a:ea typeface="Wawati SC" pitchFamily="82" charset="-122"/>
              </a:rPr>
              <a:t>上级</a:t>
            </a:r>
          </a:p>
        </p:txBody>
      </p:sp>
      <p:sp>
        <p:nvSpPr>
          <p:cNvPr id="26" name="文本框 25">
            <a:extLst>
              <a:ext uri="{FF2B5EF4-FFF2-40B4-BE49-F238E27FC236}">
                <a16:creationId xmlns:a16="http://schemas.microsoft.com/office/drawing/2014/main" id="{889287B9-A89D-1D4B-B538-FF13D3E894A2}"/>
              </a:ext>
            </a:extLst>
          </p:cNvPr>
          <p:cNvSpPr txBox="1"/>
          <p:nvPr/>
        </p:nvSpPr>
        <p:spPr>
          <a:xfrm>
            <a:off x="2787445" y="3774915"/>
            <a:ext cx="1843548" cy="461665"/>
          </a:xfrm>
          <a:prstGeom prst="rect">
            <a:avLst/>
          </a:prstGeom>
          <a:noFill/>
        </p:spPr>
        <p:txBody>
          <a:bodyPr wrap="square" rtlCol="0">
            <a:spAutoFit/>
          </a:bodyPr>
          <a:lstStyle/>
          <a:p>
            <a:pPr algn="ctr"/>
            <a:r>
              <a:rPr kumimoji="1" lang="zh-CN" altLang="en-US" sz="2400" b="1" dirty="0">
                <a:solidFill>
                  <a:schemeClr val="tx1">
                    <a:lumMod val="85000"/>
                    <a:lumOff val="15000"/>
                  </a:schemeClr>
                </a:solidFill>
                <a:latin typeface="Wawati SC" pitchFamily="82" charset="-122"/>
                <a:ea typeface="Wawati SC" pitchFamily="82" charset="-122"/>
              </a:rPr>
              <a:t>下级</a:t>
            </a:r>
          </a:p>
        </p:txBody>
      </p:sp>
      <p:sp>
        <p:nvSpPr>
          <p:cNvPr id="27" name="文本框 26">
            <a:extLst>
              <a:ext uri="{FF2B5EF4-FFF2-40B4-BE49-F238E27FC236}">
                <a16:creationId xmlns:a16="http://schemas.microsoft.com/office/drawing/2014/main" id="{BEA2F680-52A5-8947-8A53-B5B0A7F1FCA4}"/>
              </a:ext>
            </a:extLst>
          </p:cNvPr>
          <p:cNvSpPr txBox="1"/>
          <p:nvPr/>
        </p:nvSpPr>
        <p:spPr>
          <a:xfrm>
            <a:off x="7241243" y="3774914"/>
            <a:ext cx="1843548" cy="461665"/>
          </a:xfrm>
          <a:prstGeom prst="rect">
            <a:avLst/>
          </a:prstGeom>
          <a:noFill/>
        </p:spPr>
        <p:txBody>
          <a:bodyPr wrap="square" rtlCol="0">
            <a:spAutoFit/>
          </a:bodyPr>
          <a:lstStyle/>
          <a:p>
            <a:pPr algn="ctr"/>
            <a:r>
              <a:rPr kumimoji="1" lang="zh-CN" altLang="en-US" sz="2400" b="1" dirty="0">
                <a:solidFill>
                  <a:schemeClr val="tx1">
                    <a:lumMod val="85000"/>
                    <a:lumOff val="15000"/>
                  </a:schemeClr>
                </a:solidFill>
                <a:latin typeface="Wawati SC" pitchFamily="82" charset="-122"/>
                <a:ea typeface="Wawati SC" pitchFamily="82" charset="-122"/>
              </a:rPr>
              <a:t>上级</a:t>
            </a:r>
          </a:p>
        </p:txBody>
      </p:sp>
    </p:spTree>
    <p:extLst>
      <p:ext uri="{BB962C8B-B14F-4D97-AF65-F5344CB8AC3E}">
        <p14:creationId xmlns:p14="http://schemas.microsoft.com/office/powerpoint/2010/main" val="152144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6</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、依赖倒置原则</a:t>
            </a:r>
          </a:p>
        </p:txBody>
      </p:sp>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依赖倒置原则</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依赖接口、降低耦合</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3"/>
          <a:stretch>
            <a:fillRect/>
          </a:stretch>
        </p:blipFill>
        <p:spPr>
          <a:xfrm>
            <a:off x="2278825" y="2219490"/>
            <a:ext cx="493033" cy="493033"/>
          </a:xfrm>
          <a:prstGeom prst="rect">
            <a:avLst/>
          </a:prstGeom>
          <a:effectLst>
            <a:outerShdw blurRad="50800" dist="38100" dir="2700000" algn="tl" rotWithShape="0">
              <a:prstClr val="black">
                <a:alpha val="40000"/>
              </a:prstClr>
            </a:outerShdw>
          </a:effectLst>
        </p:spPr>
      </p:pic>
      <p:sp>
        <p:nvSpPr>
          <p:cNvPr id="54" name="Rounded Rectangle 4">
            <a:extLst>
              <a:ext uri="{FF2B5EF4-FFF2-40B4-BE49-F238E27FC236}">
                <a16:creationId xmlns:a16="http://schemas.microsoft.com/office/drawing/2014/main" id="{A3272151-2C4C-5B46-8DC7-C804CBDECFF1}"/>
              </a:ext>
            </a:extLst>
          </p:cNvPr>
          <p:cNvSpPr/>
          <p:nvPr/>
        </p:nvSpPr>
        <p:spPr>
          <a:xfrm>
            <a:off x="4878550"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878550"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用户抽奖</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878551" y="3908959"/>
            <a:ext cx="2715316" cy="255134"/>
          </a:xfrm>
          <a:prstGeom prst="rect">
            <a:avLst/>
          </a:prstGeom>
          <a:noFill/>
        </p:spPr>
        <p:txBody>
          <a:bodyPr wrap="square" rtlCol="0">
            <a:spAutoFit/>
          </a:bodyPr>
          <a:lstStyle/>
          <a:p>
            <a:pPr algn="ctr"/>
            <a:r>
              <a:rPr lang="zh-CN" altLang="en-US" sz="1058" dirty="0">
                <a:latin typeface="+mn-ea"/>
              </a:rPr>
              <a:t>随机抽奖、权重抽奖</a:t>
            </a:r>
          </a:p>
        </p:txBody>
      </p:sp>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zh-CN" altLang="en-US" sz="1058" dirty="0">
                <a:latin typeface="+mn-ea"/>
              </a:rPr>
              <a:t>高内聚、低耦合</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219490"/>
            <a:ext cx="493033" cy="493033"/>
          </a:xfrm>
          <a:prstGeom prst="rect">
            <a:avLst/>
          </a:prstGeom>
          <a:effectLst>
            <a:outerShdw blurRad="50800" dist="38100" dir="2700000" algn="tl" rotWithShape="0">
              <a:prstClr val="black">
                <a:alpha val="40000"/>
              </a:prstClr>
            </a:outerShdw>
          </a:effectLst>
        </p:spPr>
      </p:pic>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依赖倒置原则：</a:t>
            </a:r>
            <a:r>
              <a:rPr lang="zh-CN" altLang="en-US" sz="1600" dirty="0">
                <a:solidFill>
                  <a:schemeClr val="tx1">
                    <a:lumMod val="85000"/>
                    <a:lumOff val="15000"/>
                  </a:schemeClr>
                </a:solidFill>
                <a:latin typeface="Xingkai SC Light" panose="02010600040101010101" pitchFamily="2" charset="-122"/>
                <a:ea typeface="Xingkai SC Light" panose="02010600040101010101" pitchFamily="2" charset="-122"/>
                <a:cs typeface="+mn-ea"/>
              </a:rPr>
              <a:t>程序要依赖于抽象接口，不要依赖于具体实现。简单的说就是要求对抽象进行编程，不要对实现进行编程，这样就降低了客户与实现模块间的耦合。</a:t>
            </a:r>
          </a:p>
        </p:txBody>
      </p:sp>
      <p:pic>
        <p:nvPicPr>
          <p:cNvPr id="3" name="图片 2">
            <a:extLst>
              <a:ext uri="{FF2B5EF4-FFF2-40B4-BE49-F238E27FC236}">
                <a16:creationId xmlns:a16="http://schemas.microsoft.com/office/drawing/2014/main" id="{866F0DDD-5370-4346-81CC-2C2478508A47}"/>
              </a:ext>
            </a:extLst>
          </p:cNvPr>
          <p:cNvPicPr>
            <a:picLocks noChangeAspect="1"/>
          </p:cNvPicPr>
          <p:nvPr/>
        </p:nvPicPr>
        <p:blipFill>
          <a:blip r:embed="rId5"/>
          <a:stretch>
            <a:fillRect/>
          </a:stretch>
        </p:blipFill>
        <p:spPr>
          <a:xfrm>
            <a:off x="5980159" y="2207520"/>
            <a:ext cx="512097" cy="5120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8706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C5A129D-38FE-0940-8073-CE010EF32A10}"/>
              </a:ext>
            </a:extLst>
          </p:cNvPr>
          <p:cNvPicPr>
            <a:picLocks noChangeAspect="1"/>
          </p:cNvPicPr>
          <p:nvPr/>
        </p:nvPicPr>
        <p:blipFill>
          <a:blip r:embed="rId2"/>
          <a:stretch>
            <a:fillRect/>
          </a:stretch>
        </p:blipFill>
        <p:spPr>
          <a:xfrm>
            <a:off x="0" y="0"/>
            <a:ext cx="12192000" cy="8534400"/>
          </a:xfrm>
          <a:prstGeom prst="rect">
            <a:avLst/>
          </a:prstGeom>
        </p:spPr>
      </p:pic>
      <p:sp>
        <p:nvSpPr>
          <p:cNvPr id="6" name="文本框 5">
            <a:extLst>
              <a:ext uri="{FF2B5EF4-FFF2-40B4-BE49-F238E27FC236}">
                <a16:creationId xmlns:a16="http://schemas.microsoft.com/office/drawing/2014/main" id="{5364744F-2791-B745-8BB1-DAE4C26FF49E}"/>
              </a:ext>
            </a:extLst>
          </p:cNvPr>
          <p:cNvSpPr txBox="1"/>
          <p:nvPr/>
        </p:nvSpPr>
        <p:spPr>
          <a:xfrm>
            <a:off x="2865120" y="1011936"/>
            <a:ext cx="1880643" cy="1107996"/>
          </a:xfrm>
          <a:prstGeom prst="rect">
            <a:avLst/>
          </a:prstGeom>
          <a:noFill/>
        </p:spPr>
        <p:txBody>
          <a:bodyPr wrap="none" rtlCol="0">
            <a:spAutoFit/>
          </a:bodyPr>
          <a:lstStyle/>
          <a:p>
            <a:r>
              <a:rPr kumimoji="1" lang="zh-CN" altLang="en-US" sz="6600" b="1" dirty="0">
                <a:solidFill>
                  <a:schemeClr val="bg1"/>
                </a:solidFill>
                <a:latin typeface="XINGKAI SC LIGHT" panose="02010600040101010101" pitchFamily="2" charset="-122"/>
                <a:ea typeface="XINGKAI SC LIGHT" panose="02010600040101010101" pitchFamily="2" charset="-122"/>
              </a:rPr>
              <a:t>码农</a:t>
            </a:r>
          </a:p>
        </p:txBody>
      </p:sp>
      <p:sp>
        <p:nvSpPr>
          <p:cNvPr id="7" name="文本框 6">
            <a:extLst>
              <a:ext uri="{FF2B5EF4-FFF2-40B4-BE49-F238E27FC236}">
                <a16:creationId xmlns:a16="http://schemas.microsoft.com/office/drawing/2014/main" id="{7716A675-5CC3-0942-95DD-52CF9669D6FB}"/>
              </a:ext>
            </a:extLst>
          </p:cNvPr>
          <p:cNvSpPr txBox="1"/>
          <p:nvPr/>
        </p:nvSpPr>
        <p:spPr>
          <a:xfrm>
            <a:off x="4376928" y="6334780"/>
            <a:ext cx="3738524" cy="523220"/>
          </a:xfrm>
          <a:prstGeom prst="rect">
            <a:avLst/>
          </a:prstGeom>
          <a:noFill/>
        </p:spPr>
        <p:txBody>
          <a:bodyPr wrap="none" rtlCol="0">
            <a:spAutoFit/>
          </a:bodyPr>
          <a:lstStyle/>
          <a:p>
            <a:r>
              <a:rPr kumimoji="1" lang="en-US" altLang="zh-CN" sz="2800" b="1" dirty="0">
                <a:solidFill>
                  <a:srgbClr val="FFC000"/>
                </a:solidFill>
                <a:latin typeface="Xingkai SC" panose="02010600040101010101" pitchFamily="2" charset="-122"/>
                <a:ea typeface="Xingkai SC" panose="02010600040101010101" pitchFamily="2" charset="-122"/>
              </a:rPr>
              <a:t>Java</a:t>
            </a:r>
            <a:r>
              <a:rPr kumimoji="1" lang="zh-CN" altLang="en-US" sz="2800" b="1" dirty="0">
                <a:solidFill>
                  <a:srgbClr val="FFC000"/>
                </a:solidFill>
                <a:latin typeface="Xingkai SC" panose="02010600040101010101" pitchFamily="2" charset="-122"/>
                <a:ea typeface="Xingkai SC" panose="02010600040101010101" pitchFamily="2" charset="-122"/>
              </a:rPr>
              <a:t> 设计模式学习实践</a:t>
            </a:r>
          </a:p>
        </p:txBody>
      </p:sp>
    </p:spTree>
    <p:extLst>
      <p:ext uri="{BB962C8B-B14F-4D97-AF65-F5344CB8AC3E}">
        <p14:creationId xmlns:p14="http://schemas.microsoft.com/office/powerpoint/2010/main" val="399291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8CB8D9A2-FA33-1C4E-8FFD-DBB6479E10E8}"/>
              </a:ext>
            </a:extLst>
          </p:cNvPr>
          <p:cNvGrpSpPr/>
          <p:nvPr/>
        </p:nvGrpSpPr>
        <p:grpSpPr>
          <a:xfrm>
            <a:off x="2926079" y="-109728"/>
            <a:ext cx="6339841" cy="7174894"/>
            <a:chOff x="2926079" y="0"/>
            <a:chExt cx="6339841" cy="7174894"/>
          </a:xfrm>
        </p:grpSpPr>
        <p:pic>
          <p:nvPicPr>
            <p:cNvPr id="5" name="图片 4">
              <a:extLst>
                <a:ext uri="{FF2B5EF4-FFF2-40B4-BE49-F238E27FC236}">
                  <a16:creationId xmlns:a16="http://schemas.microsoft.com/office/drawing/2014/main" id="{0530C25C-4A1C-244C-B729-A2DB54BE7CD6}"/>
                </a:ext>
              </a:extLst>
            </p:cNvPr>
            <p:cNvPicPr>
              <a:picLocks noChangeAspect="1"/>
            </p:cNvPicPr>
            <p:nvPr/>
          </p:nvPicPr>
          <p:blipFill>
            <a:blip r:embed="rId2"/>
            <a:stretch>
              <a:fillRect/>
            </a:stretch>
          </p:blipFill>
          <p:spPr>
            <a:xfrm>
              <a:off x="3339384" y="0"/>
              <a:ext cx="5513232" cy="1340343"/>
            </a:xfrm>
            <a:prstGeom prst="rect">
              <a:avLst/>
            </a:prstGeom>
          </p:spPr>
        </p:pic>
        <p:pic>
          <p:nvPicPr>
            <p:cNvPr id="7" name="图片 6">
              <a:extLst>
                <a:ext uri="{FF2B5EF4-FFF2-40B4-BE49-F238E27FC236}">
                  <a16:creationId xmlns:a16="http://schemas.microsoft.com/office/drawing/2014/main" id="{43D69349-D2BD-274F-BCC1-90E283FFB17E}"/>
                </a:ext>
              </a:extLst>
            </p:cNvPr>
            <p:cNvPicPr>
              <a:picLocks noChangeAspect="1"/>
            </p:cNvPicPr>
            <p:nvPr/>
          </p:nvPicPr>
          <p:blipFill>
            <a:blip r:embed="rId3"/>
            <a:stretch>
              <a:fillRect/>
            </a:stretch>
          </p:blipFill>
          <p:spPr>
            <a:xfrm>
              <a:off x="3339384" y="1340344"/>
              <a:ext cx="5513232" cy="1333740"/>
            </a:xfrm>
            <a:prstGeom prst="rect">
              <a:avLst/>
            </a:prstGeom>
          </p:spPr>
        </p:pic>
        <p:pic>
          <p:nvPicPr>
            <p:cNvPr id="9" name="图片 8">
              <a:extLst>
                <a:ext uri="{FF2B5EF4-FFF2-40B4-BE49-F238E27FC236}">
                  <a16:creationId xmlns:a16="http://schemas.microsoft.com/office/drawing/2014/main" id="{B4A6C659-FA0B-874D-8102-8AA38BA49F35}"/>
                </a:ext>
              </a:extLst>
            </p:cNvPr>
            <p:cNvPicPr>
              <a:picLocks noChangeAspect="1"/>
            </p:cNvPicPr>
            <p:nvPr/>
          </p:nvPicPr>
          <p:blipFill>
            <a:blip r:embed="rId4"/>
            <a:stretch>
              <a:fillRect/>
            </a:stretch>
          </p:blipFill>
          <p:spPr>
            <a:xfrm>
              <a:off x="2926079" y="2674084"/>
              <a:ext cx="6339841" cy="1617981"/>
            </a:xfrm>
            <a:prstGeom prst="rect">
              <a:avLst/>
            </a:prstGeom>
          </p:spPr>
        </p:pic>
        <p:pic>
          <p:nvPicPr>
            <p:cNvPr id="11" name="图片 10">
              <a:extLst>
                <a:ext uri="{FF2B5EF4-FFF2-40B4-BE49-F238E27FC236}">
                  <a16:creationId xmlns:a16="http://schemas.microsoft.com/office/drawing/2014/main" id="{BAD711F9-98C4-A64E-A9C9-9A586BA925CA}"/>
                </a:ext>
              </a:extLst>
            </p:cNvPr>
            <p:cNvPicPr>
              <a:picLocks noChangeAspect="1"/>
            </p:cNvPicPr>
            <p:nvPr/>
          </p:nvPicPr>
          <p:blipFill>
            <a:blip r:embed="rId5"/>
            <a:stretch>
              <a:fillRect/>
            </a:stretch>
          </p:blipFill>
          <p:spPr>
            <a:xfrm>
              <a:off x="3085338" y="4292065"/>
              <a:ext cx="2669286" cy="2847239"/>
            </a:xfrm>
            <a:prstGeom prst="rect">
              <a:avLst/>
            </a:prstGeom>
          </p:spPr>
        </p:pic>
        <p:pic>
          <p:nvPicPr>
            <p:cNvPr id="13" name="图片 12">
              <a:extLst>
                <a:ext uri="{FF2B5EF4-FFF2-40B4-BE49-F238E27FC236}">
                  <a16:creationId xmlns:a16="http://schemas.microsoft.com/office/drawing/2014/main" id="{2250388A-A988-694F-AB57-595EABE1A8A5}"/>
                </a:ext>
              </a:extLst>
            </p:cNvPr>
            <p:cNvPicPr>
              <a:picLocks noChangeAspect="1"/>
            </p:cNvPicPr>
            <p:nvPr/>
          </p:nvPicPr>
          <p:blipFill>
            <a:blip r:embed="rId6"/>
            <a:stretch>
              <a:fillRect/>
            </a:stretch>
          </p:blipFill>
          <p:spPr>
            <a:xfrm>
              <a:off x="6473954" y="4292065"/>
              <a:ext cx="2669286" cy="2882829"/>
            </a:xfrm>
            <a:prstGeom prst="rect">
              <a:avLst/>
            </a:prstGeom>
          </p:spPr>
        </p:pic>
      </p:grpSp>
      <p:pic>
        <p:nvPicPr>
          <p:cNvPr id="16" name="图片 15">
            <a:extLst>
              <a:ext uri="{FF2B5EF4-FFF2-40B4-BE49-F238E27FC236}">
                <a16:creationId xmlns:a16="http://schemas.microsoft.com/office/drawing/2014/main" id="{CD2E6E74-1715-304F-9971-98D09573C895}"/>
              </a:ext>
            </a:extLst>
          </p:cNvPr>
          <p:cNvPicPr>
            <a:picLocks noChangeAspect="1"/>
          </p:cNvPicPr>
          <p:nvPr/>
        </p:nvPicPr>
        <p:blipFill>
          <a:blip r:embed="rId7"/>
          <a:stretch>
            <a:fillRect/>
          </a:stretch>
        </p:blipFill>
        <p:spPr>
          <a:xfrm>
            <a:off x="298448" y="2931952"/>
            <a:ext cx="2067560" cy="2067560"/>
          </a:xfrm>
          <a:prstGeom prst="rect">
            <a:avLst/>
          </a:prstGeom>
        </p:spPr>
      </p:pic>
      <p:pic>
        <p:nvPicPr>
          <p:cNvPr id="18" name="图片 17">
            <a:extLst>
              <a:ext uri="{FF2B5EF4-FFF2-40B4-BE49-F238E27FC236}">
                <a16:creationId xmlns:a16="http://schemas.microsoft.com/office/drawing/2014/main" id="{755DDEDE-DA39-EE47-B936-6051B69226FB}"/>
              </a:ext>
            </a:extLst>
          </p:cNvPr>
          <p:cNvPicPr>
            <a:picLocks noChangeAspect="1"/>
          </p:cNvPicPr>
          <p:nvPr/>
        </p:nvPicPr>
        <p:blipFill>
          <a:blip r:embed="rId8"/>
          <a:stretch>
            <a:fillRect/>
          </a:stretch>
        </p:blipFill>
        <p:spPr>
          <a:xfrm>
            <a:off x="9585020" y="2931952"/>
            <a:ext cx="2107320" cy="2067560"/>
          </a:xfrm>
          <a:prstGeom prst="rect">
            <a:avLst/>
          </a:prstGeom>
        </p:spPr>
      </p:pic>
      <p:sp>
        <p:nvSpPr>
          <p:cNvPr id="20" name="圆角矩形 19">
            <a:extLst>
              <a:ext uri="{FF2B5EF4-FFF2-40B4-BE49-F238E27FC236}">
                <a16:creationId xmlns:a16="http://schemas.microsoft.com/office/drawing/2014/main" id="{88CBB299-8F11-9245-872A-012400EE349A}"/>
              </a:ext>
            </a:extLst>
          </p:cNvPr>
          <p:cNvSpPr/>
          <p:nvPr/>
        </p:nvSpPr>
        <p:spPr>
          <a:xfrm rot="2714456">
            <a:off x="5365236" y="4485021"/>
            <a:ext cx="1461526" cy="1461526"/>
          </a:xfrm>
          <a:prstGeom prst="roundRect">
            <a:avLst>
              <a:gd name="adj" fmla="val 17165"/>
            </a:avLst>
          </a:prstGeom>
          <a:gradFill>
            <a:gsLst>
              <a:gs pos="0">
                <a:srgbClr val="C00000">
                  <a:shade val="30000"/>
                  <a:satMod val="115000"/>
                </a:srgbClr>
              </a:gs>
              <a:gs pos="24000">
                <a:srgbClr val="C00000">
                  <a:shade val="67500"/>
                  <a:satMod val="115000"/>
                </a:srgbClr>
              </a:gs>
              <a:gs pos="41000">
                <a:srgbClr val="C00000">
                  <a:shade val="100000"/>
                  <a:satMod val="115000"/>
                </a:srgbClr>
              </a:gs>
            </a:gsLst>
            <a:lin ang="138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2" name="图片 21">
            <a:extLst>
              <a:ext uri="{FF2B5EF4-FFF2-40B4-BE49-F238E27FC236}">
                <a16:creationId xmlns:a16="http://schemas.microsoft.com/office/drawing/2014/main" id="{6C5B3F0A-E069-004A-BD51-85BEAA65798A}"/>
              </a:ext>
            </a:extLst>
          </p:cNvPr>
          <p:cNvPicPr>
            <a:picLocks noChangeAspect="1"/>
          </p:cNvPicPr>
          <p:nvPr/>
        </p:nvPicPr>
        <p:blipFill>
          <a:blip r:embed="rId9"/>
          <a:stretch>
            <a:fillRect/>
          </a:stretch>
        </p:blipFill>
        <p:spPr>
          <a:xfrm>
            <a:off x="5967729" y="4495518"/>
            <a:ext cx="256542" cy="256542"/>
          </a:xfrm>
          <a:prstGeom prst="rect">
            <a:avLst/>
          </a:prstGeom>
        </p:spPr>
      </p:pic>
      <p:sp>
        <p:nvSpPr>
          <p:cNvPr id="23" name="文本框 22">
            <a:extLst>
              <a:ext uri="{FF2B5EF4-FFF2-40B4-BE49-F238E27FC236}">
                <a16:creationId xmlns:a16="http://schemas.microsoft.com/office/drawing/2014/main" id="{AA70DA75-5715-794A-908D-BBDFD9EA90E1}"/>
              </a:ext>
            </a:extLst>
          </p:cNvPr>
          <p:cNvSpPr txBox="1"/>
          <p:nvPr/>
        </p:nvSpPr>
        <p:spPr>
          <a:xfrm>
            <a:off x="5286979" y="4963509"/>
            <a:ext cx="1654620" cy="307777"/>
          </a:xfrm>
          <a:prstGeom prst="rect">
            <a:avLst/>
          </a:prstGeom>
          <a:noFill/>
        </p:spPr>
        <p:txBody>
          <a:bodyPr wrap="none" rtlCol="0">
            <a:spAutoFit/>
          </a:bodyPr>
          <a:lstStyle/>
          <a:p>
            <a:r>
              <a:rPr kumimoji="1" lang="zh-CN" altLang="en-US" sz="1400" b="1" dirty="0">
                <a:solidFill>
                  <a:schemeClr val="bg1"/>
                </a:solidFill>
                <a:latin typeface="PingFang SC" panose="020B0400000000000000" pitchFamily="34" charset="-122"/>
                <a:ea typeface="PingFang SC" panose="020B0400000000000000" pitchFamily="34" charset="-122"/>
              </a:rPr>
              <a:t>重学</a:t>
            </a:r>
            <a:r>
              <a:rPr kumimoji="1" lang="en-US" altLang="zh-CN" sz="1400" b="1" dirty="0">
                <a:solidFill>
                  <a:schemeClr val="bg1"/>
                </a:solidFill>
                <a:latin typeface="PingFang SC" panose="020B0400000000000000" pitchFamily="34" charset="-122"/>
                <a:ea typeface="PingFang SC" panose="020B0400000000000000" pitchFamily="34" charset="-122"/>
              </a:rPr>
              <a:t>Java</a:t>
            </a:r>
            <a:r>
              <a:rPr kumimoji="1" lang="zh-CN" altLang="en-US" sz="1400" b="1" dirty="0">
                <a:solidFill>
                  <a:schemeClr val="bg1"/>
                </a:solidFill>
                <a:latin typeface="PingFang SC" panose="020B0400000000000000" pitchFamily="34" charset="-122"/>
                <a:ea typeface="PingFang SC" panose="020B0400000000000000" pitchFamily="34" charset="-122"/>
              </a:rPr>
              <a:t>设计模式</a:t>
            </a:r>
          </a:p>
        </p:txBody>
      </p:sp>
      <p:sp>
        <p:nvSpPr>
          <p:cNvPr id="28" name="文本框 27">
            <a:extLst>
              <a:ext uri="{FF2B5EF4-FFF2-40B4-BE49-F238E27FC236}">
                <a16:creationId xmlns:a16="http://schemas.microsoft.com/office/drawing/2014/main" id="{5A6FDD73-D184-1340-A7AE-964B2E85BCE6}"/>
              </a:ext>
            </a:extLst>
          </p:cNvPr>
          <p:cNvSpPr txBox="1"/>
          <p:nvPr/>
        </p:nvSpPr>
        <p:spPr>
          <a:xfrm>
            <a:off x="5286979" y="5200780"/>
            <a:ext cx="1766327" cy="369332"/>
          </a:xfrm>
          <a:prstGeom prst="rect">
            <a:avLst/>
          </a:prstGeom>
          <a:noFill/>
        </p:spPr>
        <p:txBody>
          <a:bodyPr wrap="square">
            <a:spAutoFit/>
          </a:bodyPr>
          <a:lstStyle/>
          <a:p>
            <a:r>
              <a:rPr lang="zh-CN" altLang="en-US" dirty="0">
                <a:solidFill>
                  <a:schemeClr val="bg1"/>
                </a:solidFill>
                <a:latin typeface="Nanum Brush Script" panose="03060600000000000000" pitchFamily="66" charset="-127"/>
              </a:rPr>
              <a:t>CodeDesignTutorials</a:t>
            </a:r>
          </a:p>
        </p:txBody>
      </p:sp>
      <p:sp>
        <p:nvSpPr>
          <p:cNvPr id="29" name="圆角矩形 28">
            <a:extLst>
              <a:ext uri="{FF2B5EF4-FFF2-40B4-BE49-F238E27FC236}">
                <a16:creationId xmlns:a16="http://schemas.microsoft.com/office/drawing/2014/main" id="{2B246BD1-54EA-EE42-B5A8-7CB9E233E7A0}"/>
              </a:ext>
            </a:extLst>
          </p:cNvPr>
          <p:cNvSpPr/>
          <p:nvPr/>
        </p:nvSpPr>
        <p:spPr>
          <a:xfrm>
            <a:off x="5205983" y="5973333"/>
            <a:ext cx="1780032" cy="367643"/>
          </a:xfrm>
          <a:prstGeom prst="roundRect">
            <a:avLst/>
          </a:prstGeom>
          <a:solidFill>
            <a:srgbClr val="A801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PingFang SC" panose="020B0400000000000000" pitchFamily="34" charset="-122"/>
                <a:ea typeface="PingFang SC" panose="020B0400000000000000" pitchFamily="34" charset="-122"/>
              </a:rPr>
              <a:t>小傅哥，带你卷！</a:t>
            </a:r>
          </a:p>
        </p:txBody>
      </p:sp>
      <p:cxnSp>
        <p:nvCxnSpPr>
          <p:cNvPr id="31" name="直线连接符 30">
            <a:extLst>
              <a:ext uri="{FF2B5EF4-FFF2-40B4-BE49-F238E27FC236}">
                <a16:creationId xmlns:a16="http://schemas.microsoft.com/office/drawing/2014/main" id="{FCDC6954-5078-6948-9F19-E1766D1E3E47}"/>
              </a:ext>
            </a:extLst>
          </p:cNvPr>
          <p:cNvCxnSpPr/>
          <p:nvPr/>
        </p:nvCxnSpPr>
        <p:spPr>
          <a:xfrm>
            <a:off x="5231126" y="5959886"/>
            <a:ext cx="175488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圆角矩形 31">
            <a:extLst>
              <a:ext uri="{FF2B5EF4-FFF2-40B4-BE49-F238E27FC236}">
                <a16:creationId xmlns:a16="http://schemas.microsoft.com/office/drawing/2014/main" id="{869EC21C-71C1-F94B-BE6E-6F4C7FA9CCFB}"/>
              </a:ext>
            </a:extLst>
          </p:cNvPr>
          <p:cNvSpPr/>
          <p:nvPr/>
        </p:nvSpPr>
        <p:spPr>
          <a:xfrm>
            <a:off x="4857084" y="1598797"/>
            <a:ext cx="2477832" cy="1660451"/>
          </a:xfrm>
          <a:prstGeom prst="roundRect">
            <a:avLst>
              <a:gd name="adj" fmla="val 9324"/>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a:extLst>
              <a:ext uri="{FF2B5EF4-FFF2-40B4-BE49-F238E27FC236}">
                <a16:creationId xmlns:a16="http://schemas.microsoft.com/office/drawing/2014/main" id="{36F72EB8-40B9-6C4B-9D1C-9B7D40C25FFF}"/>
              </a:ext>
            </a:extLst>
          </p:cNvPr>
          <p:cNvSpPr txBox="1"/>
          <p:nvPr/>
        </p:nvSpPr>
        <p:spPr>
          <a:xfrm>
            <a:off x="4857083" y="1709254"/>
            <a:ext cx="2477832" cy="369332"/>
          </a:xfrm>
          <a:prstGeom prst="rect">
            <a:avLst/>
          </a:prstGeom>
          <a:noFill/>
        </p:spPr>
        <p:txBody>
          <a:bodyPr wrap="square" rtlCol="0">
            <a:spAutoFit/>
          </a:bodyPr>
          <a:lstStyle/>
          <a:p>
            <a:pPr algn="ctr"/>
            <a:r>
              <a:rPr kumimoji="1" lang="zh-CN" altLang="en-US" dirty="0">
                <a:latin typeface="PingFang SC" panose="020B0400000000000000" pitchFamily="34" charset="-122"/>
                <a:ea typeface="PingFang SC" panose="020B0400000000000000" pitchFamily="34" charset="-122"/>
              </a:rPr>
              <a:t>  设计模式介绍</a:t>
            </a:r>
          </a:p>
        </p:txBody>
      </p:sp>
      <p:sp>
        <p:nvSpPr>
          <p:cNvPr id="34" name="文本框 33">
            <a:extLst>
              <a:ext uri="{FF2B5EF4-FFF2-40B4-BE49-F238E27FC236}">
                <a16:creationId xmlns:a16="http://schemas.microsoft.com/office/drawing/2014/main" id="{FECCA4B8-8BE8-8B4F-BBD7-8BB5CEFAF919}"/>
              </a:ext>
            </a:extLst>
          </p:cNvPr>
          <p:cNvSpPr txBox="1"/>
          <p:nvPr/>
        </p:nvSpPr>
        <p:spPr>
          <a:xfrm>
            <a:off x="5231125" y="2132500"/>
            <a:ext cx="2103789" cy="954107"/>
          </a:xfrm>
          <a:prstGeom prst="rect">
            <a:avLst/>
          </a:prstGeom>
          <a:noFill/>
        </p:spPr>
        <p:txBody>
          <a:bodyPr wrap="square" rtlCol="0">
            <a:spAutoFit/>
          </a:bodyPr>
          <a:lstStyle/>
          <a:p>
            <a:r>
              <a:rPr kumimoji="1" lang="zh-CN" altLang="en-US" sz="1400" dirty="0">
                <a:solidFill>
                  <a:schemeClr val="tx1">
                    <a:lumMod val="65000"/>
                    <a:lumOff val="35000"/>
                  </a:schemeClr>
                </a:solidFill>
                <a:latin typeface="PingFang SC" panose="020B0400000000000000" pitchFamily="34" charset="-122"/>
                <a:ea typeface="PingFang SC" panose="020B0400000000000000" pitchFamily="34" charset="-122"/>
              </a:rPr>
              <a:t>设计模式是什么</a:t>
            </a:r>
            <a:endParaRPr kumimoji="1" lang="en-US" altLang="zh-CN" sz="1400" dirty="0">
              <a:solidFill>
                <a:schemeClr val="tx1">
                  <a:lumMod val="65000"/>
                  <a:lumOff val="35000"/>
                </a:schemeClr>
              </a:solidFill>
              <a:latin typeface="PingFang SC" panose="020B0400000000000000" pitchFamily="34" charset="-122"/>
              <a:ea typeface="PingFang SC" panose="020B0400000000000000" pitchFamily="34" charset="-122"/>
            </a:endParaRPr>
          </a:p>
          <a:p>
            <a:r>
              <a:rPr kumimoji="1" lang="zh-CN" altLang="en-US" sz="1400" dirty="0">
                <a:solidFill>
                  <a:schemeClr val="tx1">
                    <a:lumMod val="65000"/>
                    <a:lumOff val="35000"/>
                  </a:schemeClr>
                </a:solidFill>
                <a:latin typeface="PingFang SC" panose="020B0400000000000000" pitchFamily="34" charset="-122"/>
                <a:ea typeface="PingFang SC" panose="020B0400000000000000" pitchFamily="34" charset="-122"/>
              </a:rPr>
              <a:t>谁发明了设计模式</a:t>
            </a:r>
            <a:endParaRPr kumimoji="1" lang="en-US" altLang="zh-CN" sz="1400" dirty="0">
              <a:solidFill>
                <a:schemeClr val="tx1">
                  <a:lumMod val="65000"/>
                  <a:lumOff val="35000"/>
                </a:schemeClr>
              </a:solidFill>
              <a:latin typeface="PingFang SC" panose="020B0400000000000000" pitchFamily="34" charset="-122"/>
              <a:ea typeface="PingFang SC" panose="020B0400000000000000" pitchFamily="34" charset="-122"/>
            </a:endParaRPr>
          </a:p>
          <a:p>
            <a:r>
              <a:rPr kumimoji="1" lang="zh-CN" altLang="en-US" sz="1400" dirty="0">
                <a:solidFill>
                  <a:schemeClr val="tx1">
                    <a:lumMod val="65000"/>
                    <a:lumOff val="35000"/>
                  </a:schemeClr>
                </a:solidFill>
                <a:latin typeface="PingFang SC" panose="020B0400000000000000" pitchFamily="34" charset="-122"/>
                <a:ea typeface="PingFang SC" panose="020B0400000000000000" pitchFamily="34" charset="-122"/>
              </a:rPr>
              <a:t>设计模式有哪些种类</a:t>
            </a:r>
            <a:endParaRPr kumimoji="1" lang="en-US" altLang="zh-CN" sz="1400" dirty="0">
              <a:solidFill>
                <a:schemeClr val="tx1">
                  <a:lumMod val="65000"/>
                  <a:lumOff val="35000"/>
                </a:schemeClr>
              </a:solidFill>
              <a:latin typeface="PingFang SC" panose="020B0400000000000000" pitchFamily="34" charset="-122"/>
              <a:ea typeface="PingFang SC" panose="020B0400000000000000" pitchFamily="34" charset="-122"/>
            </a:endParaRPr>
          </a:p>
          <a:p>
            <a:r>
              <a:rPr kumimoji="1" lang="zh-CN" altLang="en-US" sz="1400" dirty="0">
                <a:solidFill>
                  <a:schemeClr val="tx1">
                    <a:lumMod val="65000"/>
                    <a:lumOff val="35000"/>
                  </a:schemeClr>
                </a:solidFill>
                <a:latin typeface="PingFang SC" panose="020B0400000000000000" pitchFamily="34" charset="-122"/>
                <a:ea typeface="PingFang SC" panose="020B0400000000000000" pitchFamily="34" charset="-122"/>
              </a:rPr>
              <a:t>该如何学习设计模式</a:t>
            </a:r>
          </a:p>
        </p:txBody>
      </p:sp>
      <p:pic>
        <p:nvPicPr>
          <p:cNvPr id="36" name="图片 35">
            <a:extLst>
              <a:ext uri="{FF2B5EF4-FFF2-40B4-BE49-F238E27FC236}">
                <a16:creationId xmlns:a16="http://schemas.microsoft.com/office/drawing/2014/main" id="{6357A9C9-4CFC-9040-9F0F-FAA902A1274C}"/>
              </a:ext>
            </a:extLst>
          </p:cNvPr>
          <p:cNvPicPr>
            <a:picLocks noChangeAspect="1"/>
          </p:cNvPicPr>
          <p:nvPr/>
        </p:nvPicPr>
        <p:blipFill>
          <a:blip r:embed="rId10"/>
          <a:stretch>
            <a:fillRect/>
          </a:stretch>
        </p:blipFill>
        <p:spPr>
          <a:xfrm>
            <a:off x="5033052" y="1720074"/>
            <a:ext cx="345862" cy="345862"/>
          </a:xfrm>
          <a:prstGeom prst="rect">
            <a:avLst/>
          </a:prstGeom>
        </p:spPr>
      </p:pic>
      <p:sp>
        <p:nvSpPr>
          <p:cNvPr id="38" name="文本框 37">
            <a:extLst>
              <a:ext uri="{FF2B5EF4-FFF2-40B4-BE49-F238E27FC236}">
                <a16:creationId xmlns:a16="http://schemas.microsoft.com/office/drawing/2014/main" id="{DBEAB42F-C720-304D-AD8A-09BF97B7B5E5}"/>
              </a:ext>
            </a:extLst>
          </p:cNvPr>
          <p:cNvSpPr txBox="1"/>
          <p:nvPr/>
        </p:nvSpPr>
        <p:spPr>
          <a:xfrm>
            <a:off x="9368539" y="6596390"/>
            <a:ext cx="2918608" cy="261610"/>
          </a:xfrm>
          <a:prstGeom prst="rect">
            <a:avLst/>
          </a:prstGeom>
          <a:noFill/>
        </p:spPr>
        <p:txBody>
          <a:bodyPr wrap="square">
            <a:spAutoFit/>
          </a:bodyPr>
          <a:lstStyle/>
          <a:p>
            <a:r>
              <a:rPr lang="zh-CN" altLang="en-US" sz="1100" dirty="0">
                <a:latin typeface="PingFang SC" panose="020B0400000000000000" pitchFamily="34" charset="-122"/>
                <a:ea typeface="PingFang SC" panose="020B0400000000000000" pitchFamily="34" charset="-122"/>
              </a:rPr>
              <a:t>参考图稿来源：https://refactoringguru.cn</a:t>
            </a:r>
          </a:p>
        </p:txBody>
      </p:sp>
      <p:sp>
        <p:nvSpPr>
          <p:cNvPr id="40" name="文本框 39">
            <a:extLst>
              <a:ext uri="{FF2B5EF4-FFF2-40B4-BE49-F238E27FC236}">
                <a16:creationId xmlns:a16="http://schemas.microsoft.com/office/drawing/2014/main" id="{63188085-9F9C-6647-A9C1-E70CC8060224}"/>
              </a:ext>
            </a:extLst>
          </p:cNvPr>
          <p:cNvSpPr txBox="1"/>
          <p:nvPr/>
        </p:nvSpPr>
        <p:spPr>
          <a:xfrm>
            <a:off x="112492" y="488696"/>
            <a:ext cx="3020239" cy="1077218"/>
          </a:xfrm>
          <a:prstGeom prst="rect">
            <a:avLst/>
          </a:prstGeom>
          <a:noFill/>
        </p:spPr>
        <p:txBody>
          <a:bodyPr wrap="square">
            <a:spAutoFit/>
          </a:bodyPr>
          <a:lstStyle/>
          <a:p>
            <a:r>
              <a:rPr lang="zh-CN" altLang="en-US" sz="1600" b="1" i="0" dirty="0">
                <a:solidFill>
                  <a:srgbClr val="444444"/>
                </a:solidFill>
                <a:effectLst/>
                <a:latin typeface="PingFang SC" panose="020B0400000000000000" pitchFamily="34" charset="-122"/>
                <a:ea typeface="PingFang SC" panose="020B0400000000000000" pitchFamily="34" charset="-122"/>
              </a:rPr>
              <a:t>设计模式</a:t>
            </a:r>
            <a:r>
              <a:rPr lang="zh-CN" altLang="en-US" sz="1600" dirty="0">
                <a:solidFill>
                  <a:srgbClr val="444444"/>
                </a:solidFill>
                <a:latin typeface="PingFang SC" panose="020B0400000000000000" pitchFamily="34" charset="-122"/>
                <a:ea typeface="PingFang SC" panose="020B0400000000000000" pitchFamily="34" charset="-122"/>
              </a:rPr>
              <a:t>是系统服务设计中针对场景的一种解决方案，可以解决功能逻辑开发中的共性问题</a:t>
            </a:r>
            <a:r>
              <a:rPr lang="zh-CN" altLang="en-US" sz="1600" b="0" i="0" dirty="0">
                <a:solidFill>
                  <a:srgbClr val="444444"/>
                </a:solidFill>
                <a:effectLst/>
                <a:latin typeface="PingFang SC" panose="020B0400000000000000" pitchFamily="34" charset="-122"/>
                <a:ea typeface="PingFang SC" panose="020B0400000000000000" pitchFamily="34" charset="-122"/>
              </a:rPr>
              <a:t>。</a:t>
            </a:r>
            <a:endParaRPr lang="zh-CN" altLang="en-US" sz="1600" dirty="0">
              <a:latin typeface="PingFang SC" panose="020B0400000000000000" pitchFamily="34" charset="-122"/>
              <a:ea typeface="PingFang SC" panose="020B0400000000000000" pitchFamily="34" charset="-122"/>
            </a:endParaRPr>
          </a:p>
        </p:txBody>
      </p:sp>
      <p:sp>
        <p:nvSpPr>
          <p:cNvPr id="42" name="文本框 41">
            <a:extLst>
              <a:ext uri="{FF2B5EF4-FFF2-40B4-BE49-F238E27FC236}">
                <a16:creationId xmlns:a16="http://schemas.microsoft.com/office/drawing/2014/main" id="{B8671152-7EEC-A440-AC4B-2E15EE258EE2}"/>
              </a:ext>
            </a:extLst>
          </p:cNvPr>
          <p:cNvSpPr txBox="1"/>
          <p:nvPr/>
        </p:nvSpPr>
        <p:spPr>
          <a:xfrm>
            <a:off x="9104987" y="437554"/>
            <a:ext cx="2918608" cy="1569660"/>
          </a:xfrm>
          <a:prstGeom prst="rect">
            <a:avLst/>
          </a:prstGeom>
          <a:noFill/>
        </p:spPr>
        <p:txBody>
          <a:bodyPr wrap="square">
            <a:spAutoFit/>
          </a:bodyPr>
          <a:lstStyle/>
          <a:p>
            <a:r>
              <a:rPr lang="zh-CN" altLang="en-US" sz="1600" b="1" i="0" dirty="0">
                <a:solidFill>
                  <a:srgbClr val="444444"/>
                </a:solidFill>
                <a:effectLst/>
                <a:latin typeface="PingFang SC" panose="020B0400000000000000" pitchFamily="34" charset="-122"/>
                <a:ea typeface="PingFang SC" panose="020B0400000000000000" pitchFamily="34" charset="-122"/>
              </a:rPr>
              <a:t>模式的概念</a:t>
            </a:r>
            <a:r>
              <a:rPr lang="zh-CN" altLang="en-US" sz="1600" b="0" i="0" dirty="0">
                <a:solidFill>
                  <a:srgbClr val="444444"/>
                </a:solidFill>
                <a:effectLst/>
                <a:latin typeface="PingFang SC" panose="020B0400000000000000" pitchFamily="34" charset="-122"/>
                <a:ea typeface="PingFang SC" panose="020B0400000000000000" pitchFamily="34" charset="-122"/>
              </a:rPr>
              <a:t>是由克里斯托佛</a:t>
            </a:r>
            <a:r>
              <a:rPr lang="en-US" altLang="zh-CN" sz="1600" b="0" i="0" dirty="0">
                <a:solidFill>
                  <a:srgbClr val="444444"/>
                </a:solidFill>
                <a:effectLst/>
                <a:latin typeface="PingFang SC" panose="020B0400000000000000" pitchFamily="34" charset="-122"/>
                <a:ea typeface="PingFang SC" panose="020B0400000000000000" pitchFamily="34" charset="-122"/>
              </a:rPr>
              <a:t>·</a:t>
            </a:r>
            <a:r>
              <a:rPr lang="zh-CN" altLang="en-US" sz="1600" b="0" i="0" dirty="0">
                <a:solidFill>
                  <a:srgbClr val="444444"/>
                </a:solidFill>
                <a:effectLst/>
                <a:latin typeface="PingFang SC" panose="020B0400000000000000" pitchFamily="34" charset="-122"/>
                <a:ea typeface="PingFang SC" panose="020B0400000000000000" pitchFamily="34" charset="-122"/>
              </a:rPr>
              <a:t>亚历山大在其著作 </a:t>
            </a:r>
            <a:r>
              <a:rPr lang="en-US" altLang="zh-CN" sz="1600" b="0" i="0" dirty="0">
                <a:solidFill>
                  <a:srgbClr val="444444"/>
                </a:solidFill>
                <a:effectLst/>
                <a:latin typeface="PingFang SC" panose="020B0400000000000000" pitchFamily="34" charset="-122"/>
                <a:ea typeface="PingFang SC" panose="020B0400000000000000" pitchFamily="34" charset="-122"/>
              </a:rPr>
              <a:t>《</a:t>
            </a:r>
            <a:r>
              <a:rPr lang="zh-CN" altLang="en-US" sz="1600" b="1" i="0" u="none" strike="noStrike" dirty="0">
                <a:solidFill>
                  <a:schemeClr val="tx1">
                    <a:lumMod val="65000"/>
                    <a:lumOff val="35000"/>
                  </a:schemeClr>
                </a:solidFill>
                <a:effectLst/>
                <a:latin typeface="PingFang SC" panose="020B0400000000000000" pitchFamily="34" charset="-122"/>
                <a:ea typeface="PingFang SC" panose="020B0400000000000000" pitchFamily="34" charset="-122"/>
                <a:hlinkClick r:id="rId11">
                  <a:extLst>
                    <a:ext uri="{A12FA001-AC4F-418D-AE19-62706E023703}">
                      <ahyp:hlinkClr xmlns:ahyp="http://schemas.microsoft.com/office/drawing/2018/hyperlinkcolor" val="tx"/>
                    </a:ext>
                  </a:extLst>
                </a:hlinkClick>
              </a:rPr>
              <a:t>建筑模式语言</a:t>
            </a:r>
            <a:r>
              <a:rPr lang="en-US" altLang="zh-CN" sz="1600" b="0" i="0" dirty="0">
                <a:solidFill>
                  <a:srgbClr val="444444"/>
                </a:solidFill>
                <a:effectLst/>
                <a:latin typeface="PingFang SC" panose="020B0400000000000000" pitchFamily="34" charset="-122"/>
                <a:ea typeface="PingFang SC" panose="020B0400000000000000" pitchFamily="34" charset="-122"/>
              </a:rPr>
              <a:t>》 </a:t>
            </a:r>
            <a:r>
              <a:rPr lang="zh-CN" altLang="en-US" sz="1600" b="0" i="0" dirty="0">
                <a:solidFill>
                  <a:srgbClr val="444444"/>
                </a:solidFill>
                <a:effectLst/>
                <a:latin typeface="PingFang SC" panose="020B0400000000000000" pitchFamily="34" charset="-122"/>
                <a:ea typeface="PingFang SC" panose="020B0400000000000000" pitchFamily="34" charset="-122"/>
              </a:rPr>
              <a:t>中首次提出的。 本书介绍了城市设计的 “语言”， 而此类 “语言” 的基本单元就是模式。 </a:t>
            </a:r>
            <a:endParaRPr lang="zh-CN" altLang="en-US" sz="1600"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238021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B3A7E24A-F0AB-4E40-9049-923B033A1441}"/>
              </a:ext>
            </a:extLst>
          </p:cNvPr>
          <p:cNvSpPr/>
          <p:nvPr/>
        </p:nvSpPr>
        <p:spPr>
          <a:xfrm>
            <a:off x="134112" y="38653"/>
            <a:ext cx="2639114" cy="6336667"/>
          </a:xfrm>
          <a:prstGeom prst="roundRect">
            <a:avLst>
              <a:gd name="adj" fmla="val 4194"/>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D5D8F8A9-E72A-BB49-A194-474C0BA64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746" y="38654"/>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D8B1641-838B-6444-A3D1-94DC4CC5B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746" y="1157016"/>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62F8CC0-C400-124A-9132-EFC491C91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746" y="2275378"/>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3064420-E10F-9642-824B-BD23EF5E36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746" y="3393740"/>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FC61AF5-DE68-6F46-BC88-2949B5E0BB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6746" y="4512102"/>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B02D09-DF1C-844F-A61F-D657B74ACC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7148" y="53007"/>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1290367B-6783-7346-B4D4-73FF0BC32A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7148" y="1171369"/>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81F86AE2-D836-334E-A994-D6D31C0BA3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7148" y="2289731"/>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C9D1505-EDCC-924D-84EE-9C4C89FF27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7148" y="3408093"/>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4C8CDD2B-4F14-5249-8C32-B16444F6B3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7148" y="4526455"/>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5EAD21FF-E199-F444-B1F5-DFB2C235D1A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7149" y="5644817"/>
            <a:ext cx="1022705"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21467896-80D7-3042-BC0A-DCB8E91FDC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07172" y="56877"/>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5AA7E6FC-BD4F-CA4C-A1BB-330AEF6733B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50677" y="53007"/>
            <a:ext cx="1022706" cy="73050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4AFDF2E-5FFE-684B-82C7-289FD27019AF}"/>
              </a:ext>
            </a:extLst>
          </p:cNvPr>
          <p:cNvSpPr txBox="1"/>
          <p:nvPr/>
        </p:nvSpPr>
        <p:spPr>
          <a:xfrm>
            <a:off x="236662" y="339868"/>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工厂方法</a:t>
            </a:r>
          </a:p>
        </p:txBody>
      </p:sp>
      <p:sp>
        <p:nvSpPr>
          <p:cNvPr id="19" name="文本框 18">
            <a:extLst>
              <a:ext uri="{FF2B5EF4-FFF2-40B4-BE49-F238E27FC236}">
                <a16:creationId xmlns:a16="http://schemas.microsoft.com/office/drawing/2014/main" id="{F1FE2044-DD01-AC48-B966-0AA564FE9CD1}"/>
              </a:ext>
            </a:extLst>
          </p:cNvPr>
          <p:cNvSpPr txBox="1"/>
          <p:nvPr/>
        </p:nvSpPr>
        <p:spPr>
          <a:xfrm>
            <a:off x="236662" y="141659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抽象工厂</a:t>
            </a:r>
          </a:p>
        </p:txBody>
      </p:sp>
      <p:sp>
        <p:nvSpPr>
          <p:cNvPr id="20" name="文本框 19">
            <a:extLst>
              <a:ext uri="{FF2B5EF4-FFF2-40B4-BE49-F238E27FC236}">
                <a16:creationId xmlns:a16="http://schemas.microsoft.com/office/drawing/2014/main" id="{A305FE7C-5245-2444-80E3-27F2C66DCF72}"/>
              </a:ext>
            </a:extLst>
          </p:cNvPr>
          <p:cNvSpPr txBox="1"/>
          <p:nvPr/>
        </p:nvSpPr>
        <p:spPr>
          <a:xfrm>
            <a:off x="236662" y="2508550"/>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生成器</a:t>
            </a:r>
          </a:p>
        </p:txBody>
      </p:sp>
      <p:sp>
        <p:nvSpPr>
          <p:cNvPr id="21" name="文本框 20">
            <a:extLst>
              <a:ext uri="{FF2B5EF4-FFF2-40B4-BE49-F238E27FC236}">
                <a16:creationId xmlns:a16="http://schemas.microsoft.com/office/drawing/2014/main" id="{41BC8C9D-6827-634D-A168-05AF2D46ED27}"/>
              </a:ext>
            </a:extLst>
          </p:cNvPr>
          <p:cNvSpPr txBox="1"/>
          <p:nvPr/>
        </p:nvSpPr>
        <p:spPr>
          <a:xfrm>
            <a:off x="236662" y="3626912"/>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原型</a:t>
            </a:r>
          </a:p>
        </p:txBody>
      </p:sp>
      <p:sp>
        <p:nvSpPr>
          <p:cNvPr id="22" name="文本框 21">
            <a:extLst>
              <a:ext uri="{FF2B5EF4-FFF2-40B4-BE49-F238E27FC236}">
                <a16:creationId xmlns:a16="http://schemas.microsoft.com/office/drawing/2014/main" id="{AD54B34A-656E-7642-8ECF-6C9809A10610}"/>
              </a:ext>
            </a:extLst>
          </p:cNvPr>
          <p:cNvSpPr txBox="1"/>
          <p:nvPr/>
        </p:nvSpPr>
        <p:spPr>
          <a:xfrm>
            <a:off x="236662" y="4877354"/>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单例</a:t>
            </a:r>
          </a:p>
        </p:txBody>
      </p:sp>
      <p:sp>
        <p:nvSpPr>
          <p:cNvPr id="24" name="文本框 23">
            <a:extLst>
              <a:ext uri="{FF2B5EF4-FFF2-40B4-BE49-F238E27FC236}">
                <a16:creationId xmlns:a16="http://schemas.microsoft.com/office/drawing/2014/main" id="{44FEFC34-565D-2344-8FBF-4ECD67E8BD13}"/>
              </a:ext>
            </a:extLst>
          </p:cNvPr>
          <p:cNvSpPr txBox="1"/>
          <p:nvPr/>
        </p:nvSpPr>
        <p:spPr>
          <a:xfrm>
            <a:off x="3293471" y="279759"/>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适配器</a:t>
            </a:r>
          </a:p>
        </p:txBody>
      </p:sp>
      <p:sp>
        <p:nvSpPr>
          <p:cNvPr id="25" name="文本框 24">
            <a:extLst>
              <a:ext uri="{FF2B5EF4-FFF2-40B4-BE49-F238E27FC236}">
                <a16:creationId xmlns:a16="http://schemas.microsoft.com/office/drawing/2014/main" id="{3CC9F67B-FA07-244D-9594-B0AF83A4A73E}"/>
              </a:ext>
            </a:extLst>
          </p:cNvPr>
          <p:cNvSpPr txBox="1"/>
          <p:nvPr/>
        </p:nvSpPr>
        <p:spPr>
          <a:xfrm>
            <a:off x="3293471" y="142808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桥接</a:t>
            </a:r>
          </a:p>
        </p:txBody>
      </p:sp>
      <p:sp>
        <p:nvSpPr>
          <p:cNvPr id="26" name="文本框 25">
            <a:extLst>
              <a:ext uri="{FF2B5EF4-FFF2-40B4-BE49-F238E27FC236}">
                <a16:creationId xmlns:a16="http://schemas.microsoft.com/office/drawing/2014/main" id="{BC8E9191-7CC5-F548-8F0B-D181EABCB8C7}"/>
              </a:ext>
            </a:extLst>
          </p:cNvPr>
          <p:cNvSpPr txBox="1"/>
          <p:nvPr/>
        </p:nvSpPr>
        <p:spPr>
          <a:xfrm>
            <a:off x="3293471" y="2654983"/>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组合</a:t>
            </a:r>
          </a:p>
        </p:txBody>
      </p:sp>
      <p:sp>
        <p:nvSpPr>
          <p:cNvPr id="27" name="文本框 26">
            <a:extLst>
              <a:ext uri="{FF2B5EF4-FFF2-40B4-BE49-F238E27FC236}">
                <a16:creationId xmlns:a16="http://schemas.microsoft.com/office/drawing/2014/main" id="{20E0F711-2E5F-9D4E-A718-A10CFBC2F27B}"/>
              </a:ext>
            </a:extLst>
          </p:cNvPr>
          <p:cNvSpPr txBox="1"/>
          <p:nvPr/>
        </p:nvSpPr>
        <p:spPr>
          <a:xfrm>
            <a:off x="3293471" y="3723099"/>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装饰</a:t>
            </a:r>
          </a:p>
        </p:txBody>
      </p:sp>
      <p:sp>
        <p:nvSpPr>
          <p:cNvPr id="28" name="文本框 27">
            <a:extLst>
              <a:ext uri="{FF2B5EF4-FFF2-40B4-BE49-F238E27FC236}">
                <a16:creationId xmlns:a16="http://schemas.microsoft.com/office/drawing/2014/main" id="{47FDEAD1-389A-154D-8F57-D33E3553AB7A}"/>
              </a:ext>
            </a:extLst>
          </p:cNvPr>
          <p:cNvSpPr txBox="1"/>
          <p:nvPr/>
        </p:nvSpPr>
        <p:spPr>
          <a:xfrm>
            <a:off x="3293471" y="484146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外观</a:t>
            </a:r>
          </a:p>
        </p:txBody>
      </p:sp>
      <p:sp>
        <p:nvSpPr>
          <p:cNvPr id="29" name="文本框 28">
            <a:extLst>
              <a:ext uri="{FF2B5EF4-FFF2-40B4-BE49-F238E27FC236}">
                <a16:creationId xmlns:a16="http://schemas.microsoft.com/office/drawing/2014/main" id="{EE94C93D-3D77-6E4B-A968-33DC0C184E1F}"/>
              </a:ext>
            </a:extLst>
          </p:cNvPr>
          <p:cNvSpPr txBox="1"/>
          <p:nvPr/>
        </p:nvSpPr>
        <p:spPr>
          <a:xfrm>
            <a:off x="3293471" y="588536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享原</a:t>
            </a:r>
          </a:p>
        </p:txBody>
      </p:sp>
      <p:sp>
        <p:nvSpPr>
          <p:cNvPr id="30" name="文本框 29">
            <a:extLst>
              <a:ext uri="{FF2B5EF4-FFF2-40B4-BE49-F238E27FC236}">
                <a16:creationId xmlns:a16="http://schemas.microsoft.com/office/drawing/2014/main" id="{A3DAEC6A-4687-E048-A009-4DA24A646E33}"/>
              </a:ext>
            </a:extLst>
          </p:cNvPr>
          <p:cNvSpPr txBox="1"/>
          <p:nvPr/>
        </p:nvSpPr>
        <p:spPr>
          <a:xfrm>
            <a:off x="5118886" y="332213"/>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代理</a:t>
            </a:r>
          </a:p>
        </p:txBody>
      </p:sp>
      <p:pic>
        <p:nvPicPr>
          <p:cNvPr id="1054" name="Picture 30">
            <a:extLst>
              <a:ext uri="{FF2B5EF4-FFF2-40B4-BE49-F238E27FC236}">
                <a16:creationId xmlns:a16="http://schemas.microsoft.com/office/drawing/2014/main" id="{EBBDD70E-4C4A-A542-B484-69E9FD758DF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50677" y="1157016"/>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88379D15-F925-4B46-AD08-20630E1BB97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0677" y="2143298"/>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610EBCFE-5DB5-6A48-9FDE-14E29A9FD61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50677" y="3319019"/>
            <a:ext cx="1022706"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39166251-CA6D-BB46-96BA-5842F729191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50676" y="4394972"/>
            <a:ext cx="1022707" cy="73050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B2DE3C9F-CEC2-B04F-9323-7245AF01B58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50676" y="5658607"/>
            <a:ext cx="1022707" cy="73050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4F3ACC8D-7EB1-3D4B-B3B7-7124FBE7743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53944" y="53007"/>
            <a:ext cx="1022705"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a:extLst>
              <a:ext uri="{FF2B5EF4-FFF2-40B4-BE49-F238E27FC236}">
                <a16:creationId xmlns:a16="http://schemas.microsoft.com/office/drawing/2014/main" id="{D1483289-91C9-B04B-84A5-41B8510DF7A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953944" y="1062829"/>
            <a:ext cx="1022705"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a:extLst>
              <a:ext uri="{FF2B5EF4-FFF2-40B4-BE49-F238E27FC236}">
                <a16:creationId xmlns:a16="http://schemas.microsoft.com/office/drawing/2014/main" id="{CB34D1F7-4058-4042-B0BC-DFB28E4C479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953944" y="2143298"/>
            <a:ext cx="1022705" cy="730504"/>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a:extLst>
              <a:ext uri="{FF2B5EF4-FFF2-40B4-BE49-F238E27FC236}">
                <a16:creationId xmlns:a16="http://schemas.microsoft.com/office/drawing/2014/main" id="{D3DE7936-F9B0-0F47-A408-D54B4E59568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953944" y="3319019"/>
            <a:ext cx="1022705" cy="730504"/>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a:extLst>
              <a:ext uri="{FF2B5EF4-FFF2-40B4-BE49-F238E27FC236}">
                <a16:creationId xmlns:a16="http://schemas.microsoft.com/office/drawing/2014/main" id="{769F27EB-27A4-A740-BC99-687BB2B1E21E}"/>
              </a:ext>
            </a:extLst>
          </p:cNvPr>
          <p:cNvSpPr txBox="1"/>
          <p:nvPr/>
        </p:nvSpPr>
        <p:spPr>
          <a:xfrm>
            <a:off x="7327970" y="327432"/>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责任链</a:t>
            </a:r>
          </a:p>
        </p:txBody>
      </p:sp>
      <p:sp>
        <p:nvSpPr>
          <p:cNvPr id="42" name="文本框 41">
            <a:extLst>
              <a:ext uri="{FF2B5EF4-FFF2-40B4-BE49-F238E27FC236}">
                <a16:creationId xmlns:a16="http://schemas.microsoft.com/office/drawing/2014/main" id="{1653DB9F-449C-2C4F-9311-78D58D230DF4}"/>
              </a:ext>
            </a:extLst>
          </p:cNvPr>
          <p:cNvSpPr txBox="1"/>
          <p:nvPr/>
        </p:nvSpPr>
        <p:spPr>
          <a:xfrm>
            <a:off x="7327970" y="1475754"/>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命令</a:t>
            </a:r>
          </a:p>
        </p:txBody>
      </p:sp>
      <p:sp>
        <p:nvSpPr>
          <p:cNvPr id="43" name="文本框 42">
            <a:extLst>
              <a:ext uri="{FF2B5EF4-FFF2-40B4-BE49-F238E27FC236}">
                <a16:creationId xmlns:a16="http://schemas.microsoft.com/office/drawing/2014/main" id="{4DA35FC5-870D-424A-B495-C64D1A3A0146}"/>
              </a:ext>
            </a:extLst>
          </p:cNvPr>
          <p:cNvSpPr txBox="1"/>
          <p:nvPr/>
        </p:nvSpPr>
        <p:spPr>
          <a:xfrm>
            <a:off x="7327970" y="2702656"/>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迭代器</a:t>
            </a:r>
          </a:p>
        </p:txBody>
      </p:sp>
      <p:sp>
        <p:nvSpPr>
          <p:cNvPr id="44" name="文本框 43">
            <a:extLst>
              <a:ext uri="{FF2B5EF4-FFF2-40B4-BE49-F238E27FC236}">
                <a16:creationId xmlns:a16="http://schemas.microsoft.com/office/drawing/2014/main" id="{1650F880-4F13-244A-8416-24E7AC946D74}"/>
              </a:ext>
            </a:extLst>
          </p:cNvPr>
          <p:cNvSpPr txBox="1"/>
          <p:nvPr/>
        </p:nvSpPr>
        <p:spPr>
          <a:xfrm>
            <a:off x="7327970" y="3770772"/>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中介者</a:t>
            </a:r>
          </a:p>
        </p:txBody>
      </p:sp>
      <p:sp>
        <p:nvSpPr>
          <p:cNvPr id="45" name="文本框 44">
            <a:extLst>
              <a:ext uri="{FF2B5EF4-FFF2-40B4-BE49-F238E27FC236}">
                <a16:creationId xmlns:a16="http://schemas.microsoft.com/office/drawing/2014/main" id="{68542CC0-091F-7242-BEFA-51E8C92E3528}"/>
              </a:ext>
            </a:extLst>
          </p:cNvPr>
          <p:cNvSpPr txBox="1"/>
          <p:nvPr/>
        </p:nvSpPr>
        <p:spPr>
          <a:xfrm>
            <a:off x="7327970" y="4889134"/>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备忘录</a:t>
            </a:r>
          </a:p>
        </p:txBody>
      </p:sp>
      <p:sp>
        <p:nvSpPr>
          <p:cNvPr id="46" name="文本框 45">
            <a:extLst>
              <a:ext uri="{FF2B5EF4-FFF2-40B4-BE49-F238E27FC236}">
                <a16:creationId xmlns:a16="http://schemas.microsoft.com/office/drawing/2014/main" id="{F080611C-443F-E340-A1F5-EE0CE73C6EDC}"/>
              </a:ext>
            </a:extLst>
          </p:cNvPr>
          <p:cNvSpPr txBox="1"/>
          <p:nvPr/>
        </p:nvSpPr>
        <p:spPr>
          <a:xfrm>
            <a:off x="7327970" y="5933034"/>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观察者</a:t>
            </a:r>
          </a:p>
        </p:txBody>
      </p:sp>
      <p:sp>
        <p:nvSpPr>
          <p:cNvPr id="47" name="文本框 46">
            <a:extLst>
              <a:ext uri="{FF2B5EF4-FFF2-40B4-BE49-F238E27FC236}">
                <a16:creationId xmlns:a16="http://schemas.microsoft.com/office/drawing/2014/main" id="{BB6E5C89-047F-1A48-89F4-EC9E381D37A1}"/>
              </a:ext>
            </a:extLst>
          </p:cNvPr>
          <p:cNvSpPr txBox="1"/>
          <p:nvPr/>
        </p:nvSpPr>
        <p:spPr>
          <a:xfrm>
            <a:off x="9952548" y="279759"/>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状态</a:t>
            </a:r>
          </a:p>
        </p:txBody>
      </p:sp>
      <p:sp>
        <p:nvSpPr>
          <p:cNvPr id="48" name="文本框 47">
            <a:extLst>
              <a:ext uri="{FF2B5EF4-FFF2-40B4-BE49-F238E27FC236}">
                <a16:creationId xmlns:a16="http://schemas.microsoft.com/office/drawing/2014/main" id="{B1B8F128-B011-1A4F-89C2-0BB6E5E7E9BE}"/>
              </a:ext>
            </a:extLst>
          </p:cNvPr>
          <p:cNvSpPr txBox="1"/>
          <p:nvPr/>
        </p:nvSpPr>
        <p:spPr>
          <a:xfrm>
            <a:off x="9952548" y="1428081"/>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策略</a:t>
            </a:r>
          </a:p>
        </p:txBody>
      </p:sp>
      <p:sp>
        <p:nvSpPr>
          <p:cNvPr id="49" name="文本框 48">
            <a:extLst>
              <a:ext uri="{FF2B5EF4-FFF2-40B4-BE49-F238E27FC236}">
                <a16:creationId xmlns:a16="http://schemas.microsoft.com/office/drawing/2014/main" id="{995480E5-B3EF-904B-B9E3-0B3A58ED7372}"/>
              </a:ext>
            </a:extLst>
          </p:cNvPr>
          <p:cNvSpPr txBox="1"/>
          <p:nvPr/>
        </p:nvSpPr>
        <p:spPr>
          <a:xfrm>
            <a:off x="9952548" y="2654983"/>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模板</a:t>
            </a:r>
          </a:p>
        </p:txBody>
      </p:sp>
      <p:sp>
        <p:nvSpPr>
          <p:cNvPr id="50" name="文本框 49">
            <a:extLst>
              <a:ext uri="{FF2B5EF4-FFF2-40B4-BE49-F238E27FC236}">
                <a16:creationId xmlns:a16="http://schemas.microsoft.com/office/drawing/2014/main" id="{46EE8F2F-E72B-AA4A-A38F-143906D849B1}"/>
              </a:ext>
            </a:extLst>
          </p:cNvPr>
          <p:cNvSpPr txBox="1"/>
          <p:nvPr/>
        </p:nvSpPr>
        <p:spPr>
          <a:xfrm>
            <a:off x="9952548" y="3723099"/>
            <a:ext cx="1022706" cy="276999"/>
          </a:xfrm>
          <a:prstGeom prst="rect">
            <a:avLst/>
          </a:prstGeom>
          <a:noFill/>
        </p:spPr>
        <p:txBody>
          <a:bodyPr wrap="square" rtlCol="0">
            <a:spAutoFit/>
          </a:bodyPr>
          <a:lstStyle/>
          <a:p>
            <a:pPr algn="ctr"/>
            <a:r>
              <a:rPr kumimoji="1" lang="zh-CN" altLang="en-US" sz="1200" b="1" dirty="0">
                <a:latin typeface="PingFang SC" panose="020B0400000000000000" pitchFamily="34" charset="-122"/>
                <a:ea typeface="PingFang SC" panose="020B0400000000000000" pitchFamily="34" charset="-122"/>
              </a:rPr>
              <a:t>访问者</a:t>
            </a:r>
          </a:p>
        </p:txBody>
      </p:sp>
      <p:sp>
        <p:nvSpPr>
          <p:cNvPr id="52" name="圆角矩形 51">
            <a:extLst>
              <a:ext uri="{FF2B5EF4-FFF2-40B4-BE49-F238E27FC236}">
                <a16:creationId xmlns:a16="http://schemas.microsoft.com/office/drawing/2014/main" id="{218A4D2F-6283-9542-BE2B-AC7F4567C267}"/>
              </a:ext>
            </a:extLst>
          </p:cNvPr>
          <p:cNvSpPr/>
          <p:nvPr/>
        </p:nvSpPr>
        <p:spPr>
          <a:xfrm>
            <a:off x="3497318" y="38654"/>
            <a:ext cx="3532560" cy="6350458"/>
          </a:xfrm>
          <a:prstGeom prst="roundRect">
            <a:avLst>
              <a:gd name="adj" fmla="val 2291"/>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圆角矩形 52">
            <a:extLst>
              <a:ext uri="{FF2B5EF4-FFF2-40B4-BE49-F238E27FC236}">
                <a16:creationId xmlns:a16="http://schemas.microsoft.com/office/drawing/2014/main" id="{31A23433-98BC-4542-8DDB-C1C7855B1A55}"/>
              </a:ext>
            </a:extLst>
          </p:cNvPr>
          <p:cNvSpPr/>
          <p:nvPr/>
        </p:nvSpPr>
        <p:spPr>
          <a:xfrm>
            <a:off x="7421384" y="31757"/>
            <a:ext cx="4636504" cy="6350458"/>
          </a:xfrm>
          <a:prstGeom prst="roundRect">
            <a:avLst>
              <a:gd name="adj" fmla="val 1874"/>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C80138A7-9058-8743-B0AC-466A575941B7}"/>
              </a:ext>
            </a:extLst>
          </p:cNvPr>
          <p:cNvSpPr txBox="1"/>
          <p:nvPr/>
        </p:nvSpPr>
        <p:spPr>
          <a:xfrm>
            <a:off x="134112" y="6432795"/>
            <a:ext cx="2639114" cy="307777"/>
          </a:xfrm>
          <a:prstGeom prst="rect">
            <a:avLst/>
          </a:prstGeom>
          <a:noFill/>
        </p:spPr>
        <p:txBody>
          <a:bodyPr wrap="square" rtlCol="0">
            <a:spAutoFit/>
          </a:bodyPr>
          <a:lstStyle/>
          <a:p>
            <a:pPr algn="ctr"/>
            <a:r>
              <a:rPr kumimoji="1" lang="zh-CN" altLang="en-US" sz="1400" b="1" dirty="0">
                <a:latin typeface="PingFang SC" panose="020B0400000000000000" pitchFamily="34" charset="-122"/>
                <a:ea typeface="PingFang SC" panose="020B0400000000000000" pitchFamily="34" charset="-122"/>
              </a:rPr>
              <a:t>创建型模式</a:t>
            </a:r>
          </a:p>
        </p:txBody>
      </p:sp>
      <p:sp>
        <p:nvSpPr>
          <p:cNvPr id="55" name="文本框 54">
            <a:extLst>
              <a:ext uri="{FF2B5EF4-FFF2-40B4-BE49-F238E27FC236}">
                <a16:creationId xmlns:a16="http://schemas.microsoft.com/office/drawing/2014/main" id="{3415F391-C479-F94E-B563-B6ACD7405C01}"/>
              </a:ext>
            </a:extLst>
          </p:cNvPr>
          <p:cNvSpPr txBox="1"/>
          <p:nvPr/>
        </p:nvSpPr>
        <p:spPr>
          <a:xfrm>
            <a:off x="3497319" y="6432795"/>
            <a:ext cx="3532559" cy="307777"/>
          </a:xfrm>
          <a:prstGeom prst="rect">
            <a:avLst/>
          </a:prstGeom>
          <a:noFill/>
        </p:spPr>
        <p:txBody>
          <a:bodyPr wrap="square" rtlCol="0">
            <a:spAutoFit/>
          </a:bodyPr>
          <a:lstStyle/>
          <a:p>
            <a:pPr algn="ctr"/>
            <a:r>
              <a:rPr kumimoji="1" lang="zh-CN" altLang="en-US" sz="1400" b="1" dirty="0">
                <a:latin typeface="PingFang SC" panose="020B0400000000000000" pitchFamily="34" charset="-122"/>
                <a:ea typeface="PingFang SC" panose="020B0400000000000000" pitchFamily="34" charset="-122"/>
              </a:rPr>
              <a:t>结构型模式</a:t>
            </a:r>
          </a:p>
        </p:txBody>
      </p:sp>
      <p:sp>
        <p:nvSpPr>
          <p:cNvPr id="56" name="文本框 55">
            <a:extLst>
              <a:ext uri="{FF2B5EF4-FFF2-40B4-BE49-F238E27FC236}">
                <a16:creationId xmlns:a16="http://schemas.microsoft.com/office/drawing/2014/main" id="{0E88F70B-58E2-964C-BA42-A64868F8E81C}"/>
              </a:ext>
            </a:extLst>
          </p:cNvPr>
          <p:cNvSpPr txBox="1"/>
          <p:nvPr/>
        </p:nvSpPr>
        <p:spPr>
          <a:xfrm>
            <a:off x="7421384" y="6424352"/>
            <a:ext cx="4636504" cy="307777"/>
          </a:xfrm>
          <a:prstGeom prst="rect">
            <a:avLst/>
          </a:prstGeom>
          <a:noFill/>
        </p:spPr>
        <p:txBody>
          <a:bodyPr wrap="square" rtlCol="0">
            <a:spAutoFit/>
          </a:bodyPr>
          <a:lstStyle/>
          <a:p>
            <a:pPr algn="ctr"/>
            <a:r>
              <a:rPr kumimoji="1" lang="zh-CN" altLang="en-US" sz="1400" b="1" dirty="0">
                <a:latin typeface="PingFang SC" panose="020B0400000000000000" pitchFamily="34" charset="-122"/>
                <a:ea typeface="PingFang SC" panose="020B0400000000000000" pitchFamily="34" charset="-122"/>
              </a:rPr>
              <a:t>行为模式</a:t>
            </a:r>
          </a:p>
        </p:txBody>
      </p:sp>
      <p:sp>
        <p:nvSpPr>
          <p:cNvPr id="8" name="文本框 7">
            <a:extLst>
              <a:ext uri="{FF2B5EF4-FFF2-40B4-BE49-F238E27FC236}">
                <a16:creationId xmlns:a16="http://schemas.microsoft.com/office/drawing/2014/main" id="{80D9414F-59BD-6B4C-87B4-4A25E54D26D2}"/>
              </a:ext>
            </a:extLst>
          </p:cNvPr>
          <p:cNvSpPr txBox="1"/>
          <p:nvPr/>
        </p:nvSpPr>
        <p:spPr>
          <a:xfrm>
            <a:off x="10261906" y="2966730"/>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58" name="文本框 57">
            <a:extLst>
              <a:ext uri="{FF2B5EF4-FFF2-40B4-BE49-F238E27FC236}">
                <a16:creationId xmlns:a16="http://schemas.microsoft.com/office/drawing/2014/main" id="{5C2E6966-906A-DE43-BFD5-633D1DB93F6B}"/>
              </a:ext>
            </a:extLst>
          </p:cNvPr>
          <p:cNvSpPr txBox="1"/>
          <p:nvPr/>
        </p:nvSpPr>
        <p:spPr>
          <a:xfrm>
            <a:off x="560137" y="584492"/>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59" name="文本框 58">
            <a:extLst>
              <a:ext uri="{FF2B5EF4-FFF2-40B4-BE49-F238E27FC236}">
                <a16:creationId xmlns:a16="http://schemas.microsoft.com/office/drawing/2014/main" id="{510CF06C-C6EE-F74A-A474-C43A791044F6}"/>
              </a:ext>
            </a:extLst>
          </p:cNvPr>
          <p:cNvSpPr txBox="1"/>
          <p:nvPr/>
        </p:nvSpPr>
        <p:spPr>
          <a:xfrm>
            <a:off x="539233" y="1667187"/>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0" name="文本框 59">
            <a:extLst>
              <a:ext uri="{FF2B5EF4-FFF2-40B4-BE49-F238E27FC236}">
                <a16:creationId xmlns:a16="http://schemas.microsoft.com/office/drawing/2014/main" id="{36D2A070-58D5-D746-8563-62768FFD17AD}"/>
              </a:ext>
            </a:extLst>
          </p:cNvPr>
          <p:cNvSpPr txBox="1"/>
          <p:nvPr/>
        </p:nvSpPr>
        <p:spPr>
          <a:xfrm>
            <a:off x="539233" y="5190813"/>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1" name="文本框 60">
            <a:extLst>
              <a:ext uri="{FF2B5EF4-FFF2-40B4-BE49-F238E27FC236}">
                <a16:creationId xmlns:a16="http://schemas.microsoft.com/office/drawing/2014/main" id="{35822FC3-1AC6-2C49-8491-F3360B55F065}"/>
              </a:ext>
            </a:extLst>
          </p:cNvPr>
          <p:cNvSpPr txBox="1"/>
          <p:nvPr/>
        </p:nvSpPr>
        <p:spPr>
          <a:xfrm>
            <a:off x="3611518" y="507310"/>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2" name="文本框 61">
            <a:extLst>
              <a:ext uri="{FF2B5EF4-FFF2-40B4-BE49-F238E27FC236}">
                <a16:creationId xmlns:a16="http://schemas.microsoft.com/office/drawing/2014/main" id="{8559097D-0913-B146-823C-43A9E21F56C9}"/>
              </a:ext>
            </a:extLst>
          </p:cNvPr>
          <p:cNvSpPr txBox="1"/>
          <p:nvPr/>
        </p:nvSpPr>
        <p:spPr>
          <a:xfrm>
            <a:off x="5433611" y="556758"/>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3" name="文本框 62">
            <a:extLst>
              <a:ext uri="{FF2B5EF4-FFF2-40B4-BE49-F238E27FC236}">
                <a16:creationId xmlns:a16="http://schemas.microsoft.com/office/drawing/2014/main" id="{6217C70C-6632-2D47-AECD-0A38FDEF17CB}"/>
              </a:ext>
            </a:extLst>
          </p:cNvPr>
          <p:cNvSpPr txBox="1"/>
          <p:nvPr/>
        </p:nvSpPr>
        <p:spPr>
          <a:xfrm>
            <a:off x="3594192" y="2881736"/>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4" name="文本框 63">
            <a:extLst>
              <a:ext uri="{FF2B5EF4-FFF2-40B4-BE49-F238E27FC236}">
                <a16:creationId xmlns:a16="http://schemas.microsoft.com/office/drawing/2014/main" id="{3A53698B-4A0B-ED4B-A7E4-793D3DDD6EC2}"/>
              </a:ext>
            </a:extLst>
          </p:cNvPr>
          <p:cNvSpPr txBox="1"/>
          <p:nvPr/>
        </p:nvSpPr>
        <p:spPr>
          <a:xfrm>
            <a:off x="10300137" y="1705080"/>
            <a:ext cx="415498" cy="369332"/>
          </a:xfrm>
          <a:prstGeom prst="rect">
            <a:avLst/>
          </a:prstGeom>
          <a:noFill/>
        </p:spPr>
        <p:txBody>
          <a:bodyPr wrap="none" rtlCol="0">
            <a:spAutoFit/>
          </a:bodyPr>
          <a:lstStyle/>
          <a:p>
            <a:r>
              <a:rPr kumimoji="1" lang="en-US" altLang="zh-CN" dirty="0"/>
              <a:t>✔️</a:t>
            </a:r>
            <a:endParaRPr kumimoji="1" lang="zh-CN" altLang="en-US" dirty="0"/>
          </a:p>
        </p:txBody>
      </p:sp>
      <p:sp>
        <p:nvSpPr>
          <p:cNvPr id="65" name="文本框 64">
            <a:extLst>
              <a:ext uri="{FF2B5EF4-FFF2-40B4-BE49-F238E27FC236}">
                <a16:creationId xmlns:a16="http://schemas.microsoft.com/office/drawing/2014/main" id="{7EDA78B2-F364-764B-AA35-D1900C3EAEC6}"/>
              </a:ext>
            </a:extLst>
          </p:cNvPr>
          <p:cNvSpPr txBox="1"/>
          <p:nvPr/>
        </p:nvSpPr>
        <p:spPr>
          <a:xfrm>
            <a:off x="9931237" y="2609178"/>
            <a:ext cx="415498" cy="369332"/>
          </a:xfrm>
          <a:prstGeom prst="rect">
            <a:avLst/>
          </a:prstGeom>
          <a:noFill/>
        </p:spPr>
        <p:txBody>
          <a:bodyPr wrap="none" rtlCol="0">
            <a:spAutoFit/>
          </a:bodyPr>
          <a:lstStyle/>
          <a:p>
            <a:r>
              <a:rPr kumimoji="1" lang="en-US" altLang="zh-CN" dirty="0"/>
              <a:t>✔️</a:t>
            </a:r>
            <a:endParaRPr kumimoji="1" lang="zh-CN" altLang="en-US" dirty="0"/>
          </a:p>
        </p:txBody>
      </p:sp>
    </p:spTree>
    <p:extLst>
      <p:ext uri="{BB962C8B-B14F-4D97-AF65-F5344CB8AC3E}">
        <p14:creationId xmlns:p14="http://schemas.microsoft.com/office/powerpoint/2010/main" val="96230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E9F42B-F3CC-604B-AE49-60066141D4CA}"/>
              </a:ext>
            </a:extLst>
          </p:cNvPr>
          <p:cNvSpPr txBox="1"/>
          <p:nvPr/>
        </p:nvSpPr>
        <p:spPr>
          <a:xfrm>
            <a:off x="316992" y="2228671"/>
            <a:ext cx="11753088" cy="1200329"/>
          </a:xfrm>
          <a:prstGeom prst="rect">
            <a:avLst/>
          </a:prstGeom>
          <a:noFill/>
        </p:spPr>
        <p:txBody>
          <a:bodyPr wrap="square">
            <a:spAutoFit/>
          </a:bodyPr>
          <a:lstStyle/>
          <a:p>
            <a:r>
              <a:rPr lang="zh-CN" altLang="en-US" sz="3600" b="1" dirty="0">
                <a:solidFill>
                  <a:srgbClr val="A80100"/>
                </a:solidFill>
                <a:latin typeface="PingFang SC" panose="020B0400000000000000" pitchFamily="34" charset="-122"/>
                <a:ea typeface="PingFang SC" panose="020B0400000000000000" pitchFamily="34" charset="-122"/>
              </a:rPr>
              <a:t>源码地址</a:t>
            </a:r>
            <a:r>
              <a:rPr lang="en-US" altLang="zh-CN" sz="3600" b="1" dirty="0">
                <a:solidFill>
                  <a:srgbClr val="A80100"/>
                </a:solidFill>
                <a:latin typeface="PingFang SC" panose="020B0400000000000000" pitchFamily="34" charset="-122"/>
                <a:ea typeface="PingFang SC" panose="020B0400000000000000" pitchFamily="34" charset="-122"/>
              </a:rPr>
              <a:t>(</a:t>
            </a:r>
            <a:r>
              <a:rPr lang="zh-CN" altLang="en-US" sz="3600" b="1" dirty="0">
                <a:solidFill>
                  <a:srgbClr val="A80100"/>
                </a:solidFill>
                <a:latin typeface="PingFang SC" panose="020B0400000000000000" pitchFamily="34" charset="-122"/>
                <a:ea typeface="PingFang SC" panose="020B0400000000000000" pitchFamily="34" charset="-122"/>
              </a:rPr>
              <a:t>陆续更新</a:t>
            </a:r>
            <a:r>
              <a:rPr lang="en-US" altLang="zh-CN" sz="3600" b="1" dirty="0">
                <a:solidFill>
                  <a:srgbClr val="A80100"/>
                </a:solidFill>
                <a:latin typeface="PingFang SC" panose="020B0400000000000000" pitchFamily="34" charset="-122"/>
                <a:ea typeface="PingFang SC" panose="020B0400000000000000" pitchFamily="34" charset="-122"/>
              </a:rPr>
              <a:t>)</a:t>
            </a:r>
            <a:r>
              <a:rPr lang="zh-CN" altLang="en-US" sz="3600" dirty="0">
                <a:solidFill>
                  <a:srgbClr val="A80100"/>
                </a:solidFill>
                <a:latin typeface="PingFang SC" panose="020B0400000000000000" pitchFamily="34" charset="-122"/>
                <a:ea typeface="PingFang SC" panose="020B0400000000000000" pitchFamily="34" charset="-122"/>
              </a:rPr>
              <a:t>：</a:t>
            </a:r>
            <a:r>
              <a:rPr lang="zh-CN" altLang="en-US" sz="3600" dirty="0">
                <a:solidFill>
                  <a:srgbClr val="DE3D3F"/>
                </a:solidFill>
                <a:latin typeface="PingFang SC" panose="020B0400000000000000" pitchFamily="34" charset="-122"/>
                <a:ea typeface="PingFang SC" panose="020B0400000000000000" pitchFamily="34" charset="-122"/>
              </a:rPr>
              <a:t>https://github.com/fuzhengwei/CodeDesignTutorials</a:t>
            </a:r>
          </a:p>
        </p:txBody>
      </p:sp>
    </p:spTree>
    <p:extLst>
      <p:ext uri="{BB962C8B-B14F-4D97-AF65-F5344CB8AC3E}">
        <p14:creationId xmlns:p14="http://schemas.microsoft.com/office/powerpoint/2010/main" val="13935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1</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、单一职责原则</a:t>
            </a:r>
          </a:p>
        </p:txBody>
      </p:sp>
      <p:grpSp>
        <p:nvGrpSpPr>
          <p:cNvPr id="66" name="组合 65">
            <a:extLst>
              <a:ext uri="{FF2B5EF4-FFF2-40B4-BE49-F238E27FC236}">
                <a16:creationId xmlns:a16="http://schemas.microsoft.com/office/drawing/2014/main" id="{E17C53BF-EE96-E64F-A568-F7D0EAF858ED}"/>
              </a:ext>
            </a:extLst>
          </p:cNvPr>
          <p:cNvGrpSpPr/>
          <p:nvPr/>
        </p:nvGrpSpPr>
        <p:grpSpPr>
          <a:xfrm>
            <a:off x="1147798" y="1770950"/>
            <a:ext cx="2759561" cy="2996121"/>
            <a:chOff x="1147798" y="1770950"/>
            <a:chExt cx="2759561" cy="2996121"/>
          </a:xfrm>
        </p:grpSpPr>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原则定义</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一个类应该只有一个发生变化的原因</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2"/>
            <a:stretch>
              <a:fillRect/>
            </a:stretch>
          </p:blipFill>
          <p:spPr>
            <a:xfrm>
              <a:off x="2278825" y="2305983"/>
              <a:ext cx="493033" cy="493033"/>
            </a:xfrm>
            <a:prstGeom prst="rect">
              <a:avLst/>
            </a:prstGeom>
            <a:effectLst>
              <a:outerShdw blurRad="50800" dist="38100" dir="2700000" algn="tl" rotWithShape="0">
                <a:prstClr val="black">
                  <a:alpha val="40000"/>
                </a:prstClr>
              </a:outerShdw>
            </a:effectLst>
          </p:spPr>
        </p:pic>
      </p:grpSp>
      <p:grpSp>
        <p:nvGrpSpPr>
          <p:cNvPr id="67" name="组合 66">
            <a:extLst>
              <a:ext uri="{FF2B5EF4-FFF2-40B4-BE49-F238E27FC236}">
                <a16:creationId xmlns:a16="http://schemas.microsoft.com/office/drawing/2014/main" id="{177865F2-C04E-D84F-A60B-E0C67760F157}"/>
              </a:ext>
            </a:extLst>
          </p:cNvPr>
          <p:cNvGrpSpPr/>
          <p:nvPr/>
        </p:nvGrpSpPr>
        <p:grpSpPr>
          <a:xfrm>
            <a:off x="4878550" y="1770950"/>
            <a:ext cx="2759561" cy="2996121"/>
            <a:chOff x="4738342" y="1770950"/>
            <a:chExt cx="2759561" cy="2996121"/>
          </a:xfrm>
        </p:grpSpPr>
        <p:sp>
          <p:nvSpPr>
            <p:cNvPr id="54" name="Rounded Rectangle 4">
              <a:extLst>
                <a:ext uri="{FF2B5EF4-FFF2-40B4-BE49-F238E27FC236}">
                  <a16:creationId xmlns:a16="http://schemas.microsoft.com/office/drawing/2014/main" id="{A3272151-2C4C-5B46-8DC7-C804CBDECFF1}"/>
                </a:ext>
              </a:extLst>
            </p:cNvPr>
            <p:cNvSpPr/>
            <p:nvPr/>
          </p:nvSpPr>
          <p:spPr>
            <a:xfrm>
              <a:off x="473834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73834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模拟场景</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738343" y="3908959"/>
              <a:ext cx="2715316" cy="255134"/>
            </a:xfrm>
            <a:prstGeom prst="rect">
              <a:avLst/>
            </a:prstGeom>
            <a:noFill/>
          </p:spPr>
          <p:txBody>
            <a:bodyPr wrap="square" rtlCol="0">
              <a:spAutoFit/>
            </a:bodyPr>
            <a:lstStyle/>
            <a:p>
              <a:pPr algn="ctr"/>
              <a:r>
                <a:rPr lang="zh-CN" altLang="en-US" sz="1058" dirty="0">
                  <a:latin typeface="+mn-ea"/>
                </a:rPr>
                <a:t>访客用户 </a:t>
              </a:r>
              <a:r>
                <a:rPr lang="en-US" altLang="zh-CN" sz="1058" dirty="0">
                  <a:latin typeface="+mn-ea"/>
                </a:rPr>
                <a:t>•</a:t>
              </a:r>
              <a:r>
                <a:rPr lang="zh-CN" altLang="en-US" sz="1058" dirty="0">
                  <a:latin typeface="+mn-ea"/>
                </a:rPr>
                <a:t> 普通用户 </a:t>
              </a:r>
              <a:r>
                <a:rPr lang="en-US" altLang="zh-CN" sz="1058" dirty="0">
                  <a:latin typeface="+mn-ea"/>
                </a:rPr>
                <a:t>• </a:t>
              </a:r>
              <a:r>
                <a:rPr lang="zh-CN" altLang="en-US" sz="1058" dirty="0">
                  <a:latin typeface="+mn-ea"/>
                </a:rPr>
                <a:t> </a:t>
              </a:r>
              <a:r>
                <a:rPr lang="en-US" altLang="zh-CN" sz="1058" dirty="0">
                  <a:latin typeface="+mn-ea"/>
                </a:rPr>
                <a:t>VIP</a:t>
              </a:r>
              <a:r>
                <a:rPr lang="zh-CN" altLang="en-US" sz="1058" dirty="0">
                  <a:latin typeface="+mn-ea"/>
                </a:rPr>
                <a:t>用户</a:t>
              </a:r>
            </a:p>
          </p:txBody>
        </p:sp>
        <p:pic>
          <p:nvPicPr>
            <p:cNvPr id="59" name="图片 58">
              <a:extLst>
                <a:ext uri="{FF2B5EF4-FFF2-40B4-BE49-F238E27FC236}">
                  <a16:creationId xmlns:a16="http://schemas.microsoft.com/office/drawing/2014/main" id="{B429E647-34DD-3242-8935-2DA60E2F8685}"/>
                </a:ext>
              </a:extLst>
            </p:cNvPr>
            <p:cNvPicPr>
              <a:picLocks noChangeAspect="1"/>
            </p:cNvPicPr>
            <p:nvPr/>
          </p:nvPicPr>
          <p:blipFill>
            <a:blip r:embed="rId3"/>
            <a:stretch>
              <a:fillRect/>
            </a:stretch>
          </p:blipFill>
          <p:spPr>
            <a:xfrm>
              <a:off x="5750751" y="2305983"/>
              <a:ext cx="700107" cy="493033"/>
            </a:xfrm>
            <a:prstGeom prst="rect">
              <a:avLst/>
            </a:prstGeom>
            <a:effectLst>
              <a:outerShdw blurRad="50800" dist="38100" dir="2700000" algn="tl" rotWithShape="0">
                <a:prstClr val="black">
                  <a:alpha val="40000"/>
                </a:prstClr>
              </a:outerShdw>
            </a:effectLst>
          </p:spPr>
        </p:pic>
      </p:grpSp>
      <p:grpSp>
        <p:nvGrpSpPr>
          <p:cNvPr id="68" name="组合 67">
            <a:extLst>
              <a:ext uri="{FF2B5EF4-FFF2-40B4-BE49-F238E27FC236}">
                <a16:creationId xmlns:a16="http://schemas.microsoft.com/office/drawing/2014/main" id="{238D303D-4BCC-F44C-A396-FCC4FE670F98}"/>
              </a:ext>
            </a:extLst>
          </p:cNvPr>
          <p:cNvGrpSpPr/>
          <p:nvPr/>
        </p:nvGrpSpPr>
        <p:grpSpPr>
          <a:xfrm>
            <a:off x="8609302" y="1770950"/>
            <a:ext cx="2759561" cy="2996121"/>
            <a:chOff x="8609302" y="1770950"/>
            <a:chExt cx="2759561" cy="2996121"/>
          </a:xfrm>
        </p:grpSpPr>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en-US" altLang="zh-CN" sz="1058" dirty="0">
                  <a:latin typeface="+mn-ea"/>
                </a:rPr>
                <a:t>ifelse</a:t>
              </a:r>
              <a:r>
                <a:rPr lang="zh-CN" altLang="en-US" sz="1058" dirty="0">
                  <a:latin typeface="+mn-ea"/>
                </a:rPr>
                <a:t> </a:t>
              </a:r>
              <a:r>
                <a:rPr lang="en-US" altLang="zh-CN" sz="1058" dirty="0">
                  <a:latin typeface="+mn-ea"/>
                </a:rPr>
                <a:t>•</a:t>
              </a:r>
              <a:r>
                <a:rPr lang="zh-CN" altLang="en-US" sz="1058" dirty="0">
                  <a:latin typeface="+mn-ea"/>
                </a:rPr>
                <a:t> 判断实现 </a:t>
              </a:r>
              <a:r>
                <a:rPr lang="en-US" altLang="zh-CN" sz="1058" dirty="0">
                  <a:latin typeface="+mn-ea"/>
                </a:rPr>
                <a:t>• </a:t>
              </a:r>
              <a:r>
                <a:rPr lang="zh-CN" altLang="en-US" sz="1058" dirty="0">
                  <a:latin typeface="+mn-ea"/>
                </a:rPr>
                <a:t> 不易维护</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305983"/>
              <a:ext cx="493033" cy="493033"/>
            </a:xfrm>
            <a:prstGeom prst="rect">
              <a:avLst/>
            </a:prstGeom>
            <a:effectLst>
              <a:outerShdw blurRad="50800" dist="38100" dir="2700000" algn="tl" rotWithShape="0">
                <a:prstClr val="black">
                  <a:alpha val="40000"/>
                </a:prstClr>
              </a:outerShdw>
            </a:effectLst>
          </p:spPr>
        </p:pic>
      </p:grpSp>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XINGKAI SC LIGHT" panose="02010600040101010101" pitchFamily="2" charset="-122"/>
                <a:ea typeface="XINGKAI SC LIGHT" panose="02010600040101010101" pitchFamily="2" charset="-122"/>
              </a:rPr>
              <a:t>单一职责原则</a:t>
            </a:r>
            <a:r>
              <a:rPr lang="zh-CN" altLang="en-US" sz="1600" dirty="0">
                <a:solidFill>
                  <a:schemeClr val="tx1"/>
                </a:solidFill>
                <a:latin typeface="Xingkai SC Light" panose="02010600040101010101" pitchFamily="2" charset="-122"/>
                <a:ea typeface="Xingkai SC Light" panose="02010600040101010101" pitchFamily="2" charset="-122"/>
              </a:rPr>
              <a:t>（</a:t>
            </a:r>
            <a:r>
              <a:rPr lang="en" altLang="zh-CN" sz="1600" dirty="0">
                <a:solidFill>
                  <a:schemeClr val="tx1"/>
                </a:solidFill>
                <a:latin typeface="Xingkai SC Light" panose="02010600040101010101" pitchFamily="2" charset="-122"/>
                <a:ea typeface="Xingkai SC Light" panose="02010600040101010101" pitchFamily="2" charset="-122"/>
              </a:rPr>
              <a:t>SRP</a:t>
            </a:r>
            <a:r>
              <a:rPr lang="zh-CN" altLang="en" sz="1600" dirty="0">
                <a:solidFill>
                  <a:schemeClr val="tx1"/>
                </a:solidFill>
                <a:latin typeface="Xingkai SC Light" panose="02010600040101010101" pitchFamily="2" charset="-122"/>
                <a:ea typeface="Xingkai SC Light" panose="02010600040101010101" pitchFamily="2" charset="-122"/>
              </a:rPr>
              <a:t>：</a:t>
            </a:r>
            <a:r>
              <a:rPr lang="en" altLang="zh-CN" sz="1600" dirty="0">
                <a:solidFill>
                  <a:schemeClr val="tx1"/>
                </a:solidFill>
                <a:latin typeface="Xingkai SC Light" panose="02010600040101010101" pitchFamily="2" charset="-122"/>
                <a:ea typeface="Xingkai SC Light" panose="02010600040101010101" pitchFamily="2" charset="-122"/>
              </a:rPr>
              <a:t>Single responsibility principle</a:t>
            </a:r>
            <a:r>
              <a:rPr lang="zh-CN" altLang="en" sz="1600" dirty="0">
                <a:solidFill>
                  <a:schemeClr val="tx1"/>
                </a:solidFill>
                <a:latin typeface="Xingkai SC Light" panose="02010600040101010101" pitchFamily="2" charset="-122"/>
                <a:ea typeface="Xingkai SC Light" panose="02010600040101010101" pitchFamily="2" charset="-122"/>
              </a:rPr>
              <a:t>）</a:t>
            </a:r>
            <a:r>
              <a:rPr lang="zh-CN" altLang="en-US" sz="1600" dirty="0">
                <a:solidFill>
                  <a:schemeClr val="tx1"/>
                </a:solidFill>
                <a:latin typeface="Xingkai SC Light" panose="02010600040101010101" pitchFamily="2" charset="-122"/>
                <a:ea typeface="Xingkai SC Light" panose="02010600040101010101" pitchFamily="2" charset="-122"/>
              </a:rPr>
              <a:t>又称单一功能原则，面向对象五个基本原则（</a:t>
            </a:r>
            <a:r>
              <a:rPr lang="en" altLang="zh-CN" sz="1600" dirty="0">
                <a:solidFill>
                  <a:schemeClr val="tx1"/>
                </a:solidFill>
                <a:latin typeface="Xingkai SC Light" panose="02010600040101010101" pitchFamily="2" charset="-122"/>
                <a:ea typeface="Xingkai SC Light" panose="02010600040101010101" pitchFamily="2" charset="-122"/>
              </a:rPr>
              <a:t>SOLID</a:t>
            </a:r>
            <a:r>
              <a:rPr lang="zh-CN" altLang="en" sz="1600" dirty="0">
                <a:solidFill>
                  <a:schemeClr val="tx1"/>
                </a:solidFill>
                <a:latin typeface="Xingkai SC Light" panose="02010600040101010101" pitchFamily="2" charset="-122"/>
                <a:ea typeface="Xingkai SC Light" panose="02010600040101010101" pitchFamily="2" charset="-122"/>
              </a:rPr>
              <a:t>）</a:t>
            </a:r>
            <a:r>
              <a:rPr lang="zh-CN" altLang="en-US" sz="1600" dirty="0">
                <a:solidFill>
                  <a:schemeClr val="tx1"/>
                </a:solidFill>
                <a:latin typeface="Xingkai SC Light" panose="02010600040101010101" pitchFamily="2" charset="-122"/>
                <a:ea typeface="Xingkai SC Light" panose="02010600040101010101" pitchFamily="2" charset="-122"/>
              </a:rPr>
              <a:t>之一。</a:t>
            </a:r>
            <a:endParaRPr kumimoji="1" lang="zh-CN" altLang="en-US" sz="1600" dirty="0">
              <a:solidFill>
                <a:schemeClr val="tx1"/>
              </a:solidFill>
              <a:latin typeface="Xingkai SC Light" panose="02010600040101010101" pitchFamily="2" charset="-122"/>
              <a:ea typeface="Xingkai SC Light" panose="02010600040101010101" pitchFamily="2" charset="-122"/>
            </a:endParaRPr>
          </a:p>
        </p:txBody>
      </p:sp>
    </p:spTree>
    <p:extLst>
      <p:ext uri="{BB962C8B-B14F-4D97-AF65-F5344CB8AC3E}">
        <p14:creationId xmlns:p14="http://schemas.microsoft.com/office/powerpoint/2010/main" val="113918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2</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、开闭原则</a:t>
            </a:r>
          </a:p>
        </p:txBody>
      </p:sp>
      <p:grpSp>
        <p:nvGrpSpPr>
          <p:cNvPr id="66" name="组合 65">
            <a:extLst>
              <a:ext uri="{FF2B5EF4-FFF2-40B4-BE49-F238E27FC236}">
                <a16:creationId xmlns:a16="http://schemas.microsoft.com/office/drawing/2014/main" id="{E17C53BF-EE96-E64F-A568-F7D0EAF858ED}"/>
              </a:ext>
            </a:extLst>
          </p:cNvPr>
          <p:cNvGrpSpPr/>
          <p:nvPr/>
        </p:nvGrpSpPr>
        <p:grpSpPr>
          <a:xfrm>
            <a:off x="1147798" y="1770950"/>
            <a:ext cx="2759561" cy="2996121"/>
            <a:chOff x="1147798" y="1770950"/>
            <a:chExt cx="2759561" cy="2996121"/>
          </a:xfrm>
        </p:grpSpPr>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开闭原则</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扩展开放，修改封闭</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3"/>
            <a:stretch>
              <a:fillRect/>
            </a:stretch>
          </p:blipFill>
          <p:spPr>
            <a:xfrm>
              <a:off x="2278825" y="2305983"/>
              <a:ext cx="493033" cy="493033"/>
            </a:xfrm>
            <a:prstGeom prst="rect">
              <a:avLst/>
            </a:prstGeom>
            <a:effectLst>
              <a:outerShdw blurRad="50800" dist="38100" dir="2700000" algn="tl" rotWithShape="0">
                <a:prstClr val="black">
                  <a:alpha val="40000"/>
                </a:prstClr>
              </a:outerShdw>
            </a:effectLst>
          </p:spPr>
        </p:pic>
      </p:grpSp>
      <p:sp>
        <p:nvSpPr>
          <p:cNvPr id="54" name="Rounded Rectangle 4">
            <a:extLst>
              <a:ext uri="{FF2B5EF4-FFF2-40B4-BE49-F238E27FC236}">
                <a16:creationId xmlns:a16="http://schemas.microsoft.com/office/drawing/2014/main" id="{A3272151-2C4C-5B46-8DC7-C804CBDECFF1}"/>
              </a:ext>
            </a:extLst>
          </p:cNvPr>
          <p:cNvSpPr/>
          <p:nvPr/>
        </p:nvSpPr>
        <p:spPr>
          <a:xfrm>
            <a:off x="4878550"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878550"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面积计算</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878551" y="3908959"/>
            <a:ext cx="2715316" cy="255134"/>
          </a:xfrm>
          <a:prstGeom prst="rect">
            <a:avLst/>
          </a:prstGeom>
          <a:noFill/>
        </p:spPr>
        <p:txBody>
          <a:bodyPr wrap="square" rtlCol="0">
            <a:spAutoFit/>
          </a:bodyPr>
          <a:lstStyle/>
          <a:p>
            <a:pPr algn="ctr"/>
            <a:r>
              <a:rPr lang="zh-CN" altLang="en-US" sz="1058" dirty="0">
                <a:latin typeface="+mn-ea"/>
              </a:rPr>
              <a:t>长方形 </a:t>
            </a:r>
            <a:r>
              <a:rPr lang="en-US" altLang="zh-CN" sz="1058" dirty="0">
                <a:latin typeface="+mn-ea"/>
              </a:rPr>
              <a:t>•</a:t>
            </a:r>
            <a:r>
              <a:rPr lang="zh-CN" altLang="en-US" sz="1058" dirty="0">
                <a:latin typeface="+mn-ea"/>
              </a:rPr>
              <a:t> 三角形 </a:t>
            </a:r>
            <a:r>
              <a:rPr lang="en-US" altLang="zh-CN" sz="1058" dirty="0">
                <a:latin typeface="+mn-ea"/>
              </a:rPr>
              <a:t>• </a:t>
            </a:r>
            <a:r>
              <a:rPr lang="zh-CN" altLang="en-US" sz="1058" dirty="0">
                <a:latin typeface="+mn-ea"/>
              </a:rPr>
              <a:t> 圆形</a:t>
            </a:r>
          </a:p>
        </p:txBody>
      </p:sp>
      <p:grpSp>
        <p:nvGrpSpPr>
          <p:cNvPr id="68" name="组合 67">
            <a:extLst>
              <a:ext uri="{FF2B5EF4-FFF2-40B4-BE49-F238E27FC236}">
                <a16:creationId xmlns:a16="http://schemas.microsoft.com/office/drawing/2014/main" id="{238D303D-4BCC-F44C-A396-FCC4FE670F98}"/>
              </a:ext>
            </a:extLst>
          </p:cNvPr>
          <p:cNvGrpSpPr/>
          <p:nvPr/>
        </p:nvGrpSpPr>
        <p:grpSpPr>
          <a:xfrm>
            <a:off x="8609302" y="1770950"/>
            <a:ext cx="2759561" cy="2996121"/>
            <a:chOff x="8609302" y="1770950"/>
            <a:chExt cx="2759561" cy="2996121"/>
          </a:xfrm>
        </p:grpSpPr>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zh-CN" altLang="en-US" sz="1058" dirty="0">
                  <a:latin typeface="+mn-ea"/>
                </a:rPr>
                <a:t>破坏方法 </a:t>
              </a:r>
              <a:r>
                <a:rPr lang="en-US" altLang="zh-CN" sz="1058" dirty="0">
                  <a:latin typeface="+mn-ea"/>
                </a:rPr>
                <a:t>•</a:t>
              </a:r>
              <a:r>
                <a:rPr lang="zh-CN" altLang="en-US" sz="1058" dirty="0">
                  <a:latin typeface="+mn-ea"/>
                </a:rPr>
                <a:t> 继承扩展</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305983"/>
              <a:ext cx="493033" cy="493033"/>
            </a:xfrm>
            <a:prstGeom prst="rect">
              <a:avLst/>
            </a:prstGeom>
            <a:effectLst>
              <a:outerShdw blurRad="50800" dist="38100" dir="2700000" algn="tl" rotWithShape="0">
                <a:prstClr val="black">
                  <a:alpha val="40000"/>
                </a:prstClr>
              </a:outerShdw>
            </a:effectLst>
          </p:spPr>
        </p:pic>
      </p:grpSp>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XINGKAI SC LIGHT" panose="02010600040101010101" pitchFamily="2" charset="-122"/>
                <a:ea typeface="XINGKAI SC LIGHT" panose="02010600040101010101" pitchFamily="2" charset="-122"/>
              </a:rPr>
              <a:t>开闭原则规定</a:t>
            </a:r>
            <a:r>
              <a:rPr lang="zh-CN" altLang="en-US" sz="1600" dirty="0">
                <a:solidFill>
                  <a:schemeClr val="tx1"/>
                </a:solidFill>
                <a:latin typeface="Xingkai SC Light" panose="02010600040101010101" pitchFamily="2" charset="-122"/>
                <a:ea typeface="Xingkai SC Light" panose="02010600040101010101" pitchFamily="2" charset="-122"/>
              </a:rPr>
              <a:t>“软件中的对象（类，模块，函数等等）应该对于扩展是开放的，但是对于修改是封闭的”</a:t>
            </a:r>
          </a:p>
        </p:txBody>
      </p:sp>
      <p:pic>
        <p:nvPicPr>
          <p:cNvPr id="3" name="图片 2">
            <a:extLst>
              <a:ext uri="{FF2B5EF4-FFF2-40B4-BE49-F238E27FC236}">
                <a16:creationId xmlns:a16="http://schemas.microsoft.com/office/drawing/2014/main" id="{FBCFD191-E636-5542-822F-1872B6D3F03F}"/>
              </a:ext>
            </a:extLst>
          </p:cNvPr>
          <p:cNvPicPr>
            <a:picLocks noChangeAspect="1"/>
          </p:cNvPicPr>
          <p:nvPr/>
        </p:nvPicPr>
        <p:blipFill>
          <a:blip r:embed="rId5"/>
          <a:stretch>
            <a:fillRect/>
          </a:stretch>
        </p:blipFill>
        <p:spPr>
          <a:xfrm>
            <a:off x="6006883" y="2305982"/>
            <a:ext cx="502894" cy="49303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0384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587F8A25-E515-D342-9A64-D2BF6FA543BD}"/>
              </a:ext>
            </a:extLst>
          </p:cNvPr>
          <p:cNvSpPr txBox="1">
            <a:spLocks/>
          </p:cNvSpPr>
          <p:nvPr/>
        </p:nvSpPr>
        <p:spPr>
          <a:xfrm>
            <a:off x="457589" y="269298"/>
            <a:ext cx="6476553" cy="685359"/>
          </a:xfrm>
          <a:prstGeom prst="rect">
            <a:avLst/>
          </a:prstGeom>
        </p:spPr>
        <p:txBody>
          <a:bodyPr/>
          <a:lstStyle>
            <a:lvl1pPr marL="0" indent="0" algn="l" defTabSz="1028065" rtl="0" eaLnBrk="1" latinLnBrk="0" hangingPunct="1">
              <a:spcBef>
                <a:spcPct val="20000"/>
              </a:spcBef>
              <a:buFontTx/>
              <a:buNone/>
              <a:defRPr sz="3200" b="1" kern="1200">
                <a:solidFill>
                  <a:srgbClr val="E2231A"/>
                </a:solidFill>
                <a:latin typeface="Microsoft YaHei" charset="-122"/>
                <a:ea typeface="Microsoft YaHei" charset="-122"/>
                <a:cs typeface="Microsoft YaHei" charset="-122"/>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r>
              <a:rPr lang="en-US" altLang="zh-CN"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3</a:t>
            </a:r>
            <a:r>
              <a:rPr lang="zh-CN" altLang="en-US" sz="3386"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、里氏替换原则</a:t>
            </a:r>
          </a:p>
        </p:txBody>
      </p:sp>
      <p:sp>
        <p:nvSpPr>
          <p:cNvPr id="20" name="Rounded Rectangle 4">
            <a:extLst>
              <a:ext uri="{FF2B5EF4-FFF2-40B4-BE49-F238E27FC236}">
                <a16:creationId xmlns:a16="http://schemas.microsoft.com/office/drawing/2014/main" id="{FD835581-2B48-AF47-985A-42E116B90135}"/>
              </a:ext>
            </a:extLst>
          </p:cNvPr>
          <p:cNvSpPr/>
          <p:nvPr/>
        </p:nvSpPr>
        <p:spPr>
          <a:xfrm>
            <a:off x="1147798"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22" name="文本框 21">
            <a:extLst>
              <a:ext uri="{FF2B5EF4-FFF2-40B4-BE49-F238E27FC236}">
                <a16:creationId xmlns:a16="http://schemas.microsoft.com/office/drawing/2014/main" id="{93FE1862-82D6-7C46-BCA1-C321297B4238}"/>
              </a:ext>
            </a:extLst>
          </p:cNvPr>
          <p:cNvSpPr txBox="1"/>
          <p:nvPr/>
        </p:nvSpPr>
        <p:spPr>
          <a:xfrm>
            <a:off x="1147798"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里氏替换原则</a:t>
            </a:r>
          </a:p>
        </p:txBody>
      </p:sp>
      <p:sp>
        <p:nvSpPr>
          <p:cNvPr id="23" name="文本框 22">
            <a:extLst>
              <a:ext uri="{FF2B5EF4-FFF2-40B4-BE49-F238E27FC236}">
                <a16:creationId xmlns:a16="http://schemas.microsoft.com/office/drawing/2014/main" id="{8CF472E5-805D-7C4B-9947-4716FF1180A5}"/>
              </a:ext>
            </a:extLst>
          </p:cNvPr>
          <p:cNvSpPr txBox="1"/>
          <p:nvPr/>
        </p:nvSpPr>
        <p:spPr>
          <a:xfrm>
            <a:off x="1147799" y="3908959"/>
            <a:ext cx="2715316" cy="255134"/>
          </a:xfrm>
          <a:prstGeom prst="rect">
            <a:avLst/>
          </a:prstGeom>
          <a:noFill/>
        </p:spPr>
        <p:txBody>
          <a:bodyPr wrap="square" rtlCol="0">
            <a:spAutoFit/>
          </a:bodyPr>
          <a:lstStyle/>
          <a:p>
            <a:pPr algn="ctr"/>
            <a:r>
              <a:rPr lang="zh-CN" altLang="en-US" sz="1058" dirty="0">
                <a:latin typeface="+mn-ea"/>
              </a:rPr>
              <a:t>兼容性、维护性、扩展性</a:t>
            </a:r>
          </a:p>
        </p:txBody>
      </p:sp>
      <p:pic>
        <p:nvPicPr>
          <p:cNvPr id="53" name="图片 52">
            <a:extLst>
              <a:ext uri="{FF2B5EF4-FFF2-40B4-BE49-F238E27FC236}">
                <a16:creationId xmlns:a16="http://schemas.microsoft.com/office/drawing/2014/main" id="{CC3D935B-F2B4-CA42-8841-E391FBF1B84A}"/>
              </a:ext>
            </a:extLst>
          </p:cNvPr>
          <p:cNvPicPr>
            <a:picLocks noChangeAspect="1"/>
          </p:cNvPicPr>
          <p:nvPr/>
        </p:nvPicPr>
        <p:blipFill>
          <a:blip r:embed="rId3"/>
          <a:stretch>
            <a:fillRect/>
          </a:stretch>
        </p:blipFill>
        <p:spPr>
          <a:xfrm>
            <a:off x="2278825" y="2219490"/>
            <a:ext cx="493033" cy="493033"/>
          </a:xfrm>
          <a:prstGeom prst="rect">
            <a:avLst/>
          </a:prstGeom>
          <a:effectLst>
            <a:outerShdw blurRad="50800" dist="38100" dir="2700000" algn="tl" rotWithShape="0">
              <a:prstClr val="black">
                <a:alpha val="40000"/>
              </a:prstClr>
            </a:outerShdw>
          </a:effectLst>
        </p:spPr>
      </p:pic>
      <p:sp>
        <p:nvSpPr>
          <p:cNvPr id="54" name="Rounded Rectangle 4">
            <a:extLst>
              <a:ext uri="{FF2B5EF4-FFF2-40B4-BE49-F238E27FC236}">
                <a16:creationId xmlns:a16="http://schemas.microsoft.com/office/drawing/2014/main" id="{A3272151-2C4C-5B46-8DC7-C804CBDECFF1}"/>
              </a:ext>
            </a:extLst>
          </p:cNvPr>
          <p:cNvSpPr/>
          <p:nvPr/>
        </p:nvSpPr>
        <p:spPr>
          <a:xfrm>
            <a:off x="4878550"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55" name="文本框 54">
            <a:extLst>
              <a:ext uri="{FF2B5EF4-FFF2-40B4-BE49-F238E27FC236}">
                <a16:creationId xmlns:a16="http://schemas.microsoft.com/office/drawing/2014/main" id="{BB22FBCD-D4A2-A749-908C-2948C6D0B306}"/>
              </a:ext>
            </a:extLst>
          </p:cNvPr>
          <p:cNvSpPr txBox="1"/>
          <p:nvPr/>
        </p:nvSpPr>
        <p:spPr>
          <a:xfrm>
            <a:off x="4878550"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银行卡</a:t>
            </a:r>
          </a:p>
        </p:txBody>
      </p:sp>
      <p:sp>
        <p:nvSpPr>
          <p:cNvPr id="56" name="文本框 55">
            <a:extLst>
              <a:ext uri="{FF2B5EF4-FFF2-40B4-BE49-F238E27FC236}">
                <a16:creationId xmlns:a16="http://schemas.microsoft.com/office/drawing/2014/main" id="{223E20C5-6354-044C-B4D6-D8529945D5EF}"/>
              </a:ext>
            </a:extLst>
          </p:cNvPr>
          <p:cNvSpPr txBox="1"/>
          <p:nvPr/>
        </p:nvSpPr>
        <p:spPr>
          <a:xfrm>
            <a:off x="4878551" y="3908959"/>
            <a:ext cx="2715316" cy="255134"/>
          </a:xfrm>
          <a:prstGeom prst="rect">
            <a:avLst/>
          </a:prstGeom>
          <a:noFill/>
        </p:spPr>
        <p:txBody>
          <a:bodyPr wrap="square" rtlCol="0">
            <a:spAutoFit/>
          </a:bodyPr>
          <a:lstStyle/>
          <a:p>
            <a:pPr algn="ctr"/>
            <a:r>
              <a:rPr lang="zh-CN" altLang="en-US" sz="1058" dirty="0">
                <a:latin typeface="+mn-ea"/>
              </a:rPr>
              <a:t>信用卡、储蓄卡、地铁卡、饭卡</a:t>
            </a:r>
          </a:p>
        </p:txBody>
      </p:sp>
      <p:sp>
        <p:nvSpPr>
          <p:cNvPr id="60" name="Rounded Rectangle 4">
            <a:extLst>
              <a:ext uri="{FF2B5EF4-FFF2-40B4-BE49-F238E27FC236}">
                <a16:creationId xmlns:a16="http://schemas.microsoft.com/office/drawing/2014/main" id="{F6609698-76BD-D44F-93EB-8071451838E7}"/>
              </a:ext>
            </a:extLst>
          </p:cNvPr>
          <p:cNvSpPr/>
          <p:nvPr/>
        </p:nvSpPr>
        <p:spPr>
          <a:xfrm>
            <a:off x="8609302" y="1770950"/>
            <a:ext cx="2715316" cy="2996121"/>
          </a:xfrm>
          <a:prstGeom prst="roundRect">
            <a:avLst>
              <a:gd name="adj" fmla="val 243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905" b="1" dirty="0">
              <a:solidFill>
                <a:srgbClr val="C00000"/>
              </a:solidFill>
            </a:endParaRPr>
          </a:p>
        </p:txBody>
      </p:sp>
      <p:sp>
        <p:nvSpPr>
          <p:cNvPr id="61" name="文本框 60">
            <a:extLst>
              <a:ext uri="{FF2B5EF4-FFF2-40B4-BE49-F238E27FC236}">
                <a16:creationId xmlns:a16="http://schemas.microsoft.com/office/drawing/2014/main" id="{5D2F3745-4FA4-D04A-94FC-2CD28FD90042}"/>
              </a:ext>
            </a:extLst>
          </p:cNvPr>
          <p:cNvSpPr txBox="1"/>
          <p:nvPr/>
        </p:nvSpPr>
        <p:spPr>
          <a:xfrm>
            <a:off x="8609302" y="3109830"/>
            <a:ext cx="2759561" cy="352854"/>
          </a:xfrm>
          <a:prstGeom prst="rect">
            <a:avLst/>
          </a:prstGeom>
          <a:noFill/>
        </p:spPr>
        <p:txBody>
          <a:bodyPr wrap="square" rtlCol="0">
            <a:spAutoFit/>
          </a:bodyPr>
          <a:lstStyle/>
          <a:p>
            <a:pPr algn="ctr"/>
            <a:r>
              <a:rPr lang="zh-CN" altLang="en-US" sz="1693" b="1" dirty="0">
                <a:solidFill>
                  <a:srgbClr val="C00000"/>
                </a:solidFill>
                <a:latin typeface="+mn-ea"/>
              </a:rPr>
              <a:t>编码实现</a:t>
            </a:r>
          </a:p>
        </p:txBody>
      </p:sp>
      <p:sp>
        <p:nvSpPr>
          <p:cNvPr id="62" name="文本框 61">
            <a:extLst>
              <a:ext uri="{FF2B5EF4-FFF2-40B4-BE49-F238E27FC236}">
                <a16:creationId xmlns:a16="http://schemas.microsoft.com/office/drawing/2014/main" id="{E746D5D7-CF11-CE45-ADF2-40EEB4C88A46}"/>
              </a:ext>
            </a:extLst>
          </p:cNvPr>
          <p:cNvSpPr txBox="1"/>
          <p:nvPr/>
        </p:nvSpPr>
        <p:spPr>
          <a:xfrm>
            <a:off x="8609303" y="3908959"/>
            <a:ext cx="2715316" cy="255134"/>
          </a:xfrm>
          <a:prstGeom prst="rect">
            <a:avLst/>
          </a:prstGeom>
          <a:noFill/>
        </p:spPr>
        <p:txBody>
          <a:bodyPr wrap="square" rtlCol="0">
            <a:spAutoFit/>
          </a:bodyPr>
          <a:lstStyle/>
          <a:p>
            <a:pPr algn="ctr"/>
            <a:r>
              <a:rPr lang="zh-CN" altLang="en-US" sz="1058" dirty="0">
                <a:latin typeface="+mn-ea"/>
              </a:rPr>
              <a:t>银行卡类、正向、逆向</a:t>
            </a:r>
          </a:p>
        </p:txBody>
      </p:sp>
      <p:pic>
        <p:nvPicPr>
          <p:cNvPr id="65" name="图片 64">
            <a:extLst>
              <a:ext uri="{FF2B5EF4-FFF2-40B4-BE49-F238E27FC236}">
                <a16:creationId xmlns:a16="http://schemas.microsoft.com/office/drawing/2014/main" id="{2391F3AA-A4D0-8944-A315-D52FE8ECB29C}"/>
              </a:ext>
            </a:extLst>
          </p:cNvPr>
          <p:cNvPicPr>
            <a:picLocks noChangeAspect="1"/>
          </p:cNvPicPr>
          <p:nvPr/>
        </p:nvPicPr>
        <p:blipFill>
          <a:blip r:embed="rId4"/>
          <a:stretch>
            <a:fillRect/>
          </a:stretch>
        </p:blipFill>
        <p:spPr>
          <a:xfrm>
            <a:off x="9742565" y="2219490"/>
            <a:ext cx="493033" cy="493033"/>
          </a:xfrm>
          <a:prstGeom prst="rect">
            <a:avLst/>
          </a:prstGeom>
          <a:effectLst>
            <a:outerShdw blurRad="50800" dist="38100" dir="2700000" algn="tl" rotWithShape="0">
              <a:prstClr val="black">
                <a:alpha val="40000"/>
              </a:prstClr>
            </a:outerShdw>
          </a:effectLst>
        </p:spPr>
      </p:pic>
      <p:sp>
        <p:nvSpPr>
          <p:cNvPr id="69" name="圆角矩形 68">
            <a:extLst>
              <a:ext uri="{FF2B5EF4-FFF2-40B4-BE49-F238E27FC236}">
                <a16:creationId xmlns:a16="http://schemas.microsoft.com/office/drawing/2014/main" id="{E3CC9A0F-2A75-A548-8A30-11B39E7451A3}"/>
              </a:ext>
            </a:extLst>
          </p:cNvPr>
          <p:cNvSpPr/>
          <p:nvPr/>
        </p:nvSpPr>
        <p:spPr>
          <a:xfrm>
            <a:off x="1147798" y="5352288"/>
            <a:ext cx="10176820" cy="597408"/>
          </a:xfrm>
          <a:prstGeom prst="roundRect">
            <a:avLst/>
          </a:prstGeom>
          <a:noFill/>
          <a:ln>
            <a:solidFill>
              <a:schemeClr val="tx1">
                <a:lumMod val="75000"/>
                <a:lumOff val="25000"/>
              </a:schemeClr>
            </a:solidFill>
            <a:prstDash val="dash"/>
            <a:extLst>
              <a:ext uri="{C807C97D-BFC1-408E-A445-0C87EB9F89A2}">
                <ask:lineSketchStyleProps xmlns:ask="http://schemas.microsoft.com/office/drawing/2018/sketchyshapes">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85000"/>
                    <a:lumOff val="15000"/>
                  </a:schemeClr>
                </a:solidFill>
                <a:latin typeface="Xingkai SC Light" panose="02010600040101010101" pitchFamily="2" charset="-122"/>
                <a:ea typeface="Xingkai SC Light" panose="02010600040101010101" pitchFamily="2" charset="-122"/>
                <a:cs typeface="+mn-ea"/>
                <a:sym typeface="+mn-lt"/>
              </a:rPr>
              <a:t>里氏替换</a:t>
            </a:r>
            <a:r>
              <a:rPr lang="zh-CN" altLang="en-US" sz="1600" b="1" dirty="0">
                <a:solidFill>
                  <a:schemeClr val="tx1"/>
                </a:solidFill>
                <a:latin typeface="XINGKAI SC LIGHT" panose="02010600040101010101" pitchFamily="2" charset="-122"/>
                <a:ea typeface="XINGKAI SC LIGHT" panose="02010600040101010101" pitchFamily="2" charset="-122"/>
              </a:rPr>
              <a:t>原则，</a:t>
            </a:r>
            <a:r>
              <a:rPr lang="zh-CN" altLang="en-US" sz="1600" dirty="0">
                <a:solidFill>
                  <a:schemeClr val="tx1"/>
                </a:solidFill>
                <a:latin typeface="Xingkai SC Light" panose="02010600040101010101" pitchFamily="2" charset="-122"/>
                <a:ea typeface="Xingkai SC Light" panose="02010600040101010101" pitchFamily="2" charset="-122"/>
              </a:rPr>
              <a:t>继承必须确保超类所拥有的性质在子类中依然成立。</a:t>
            </a:r>
          </a:p>
        </p:txBody>
      </p:sp>
      <p:pic>
        <p:nvPicPr>
          <p:cNvPr id="4" name="图片 3">
            <a:extLst>
              <a:ext uri="{FF2B5EF4-FFF2-40B4-BE49-F238E27FC236}">
                <a16:creationId xmlns:a16="http://schemas.microsoft.com/office/drawing/2014/main" id="{A205BE45-AB81-1545-A7F0-ACC683A49903}"/>
              </a:ext>
            </a:extLst>
          </p:cNvPr>
          <p:cNvPicPr>
            <a:picLocks noChangeAspect="1"/>
          </p:cNvPicPr>
          <p:nvPr/>
        </p:nvPicPr>
        <p:blipFill>
          <a:blip r:embed="rId5"/>
          <a:stretch>
            <a:fillRect/>
          </a:stretch>
        </p:blipFill>
        <p:spPr>
          <a:xfrm>
            <a:off x="5884992" y="2114790"/>
            <a:ext cx="702432" cy="70243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7791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a:extLst>
              <a:ext uri="{FF2B5EF4-FFF2-40B4-BE49-F238E27FC236}">
                <a16:creationId xmlns:a16="http://schemas.microsoft.com/office/drawing/2014/main" id="{81E78ADB-BB54-3C42-9014-3EA434A04FB4}"/>
              </a:ext>
            </a:extLst>
          </p:cNvPr>
          <p:cNvSpPr/>
          <p:nvPr/>
        </p:nvSpPr>
        <p:spPr>
          <a:xfrm>
            <a:off x="1627632" y="365760"/>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卡</a:t>
            </a:r>
          </a:p>
        </p:txBody>
      </p:sp>
      <p:sp>
        <p:nvSpPr>
          <p:cNvPr id="5" name="剪去单角的矩形 4">
            <a:extLst>
              <a:ext uri="{FF2B5EF4-FFF2-40B4-BE49-F238E27FC236}">
                <a16:creationId xmlns:a16="http://schemas.microsoft.com/office/drawing/2014/main" id="{08DE8676-F915-CB47-8048-FF6735D327BC}"/>
              </a:ext>
            </a:extLst>
          </p:cNvPr>
          <p:cNvSpPr/>
          <p:nvPr/>
        </p:nvSpPr>
        <p:spPr>
          <a:xfrm>
            <a:off x="1627632" y="2676145"/>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储蓄卡 </a:t>
            </a:r>
          </a:p>
        </p:txBody>
      </p:sp>
      <p:sp>
        <p:nvSpPr>
          <p:cNvPr id="6" name="剪去单角的矩形 5">
            <a:extLst>
              <a:ext uri="{FF2B5EF4-FFF2-40B4-BE49-F238E27FC236}">
                <a16:creationId xmlns:a16="http://schemas.microsoft.com/office/drawing/2014/main" id="{CC010DA9-63A7-464B-B429-9050CDBE15D8}"/>
              </a:ext>
            </a:extLst>
          </p:cNvPr>
          <p:cNvSpPr/>
          <p:nvPr/>
        </p:nvSpPr>
        <p:spPr>
          <a:xfrm>
            <a:off x="6022848" y="2676145"/>
            <a:ext cx="3304032" cy="1633728"/>
          </a:xfrm>
          <a:prstGeom prst="snip1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chemeClr val="tx1"/>
                </a:solidFill>
              </a:rPr>
              <a:t>地铁卡 </a:t>
            </a:r>
          </a:p>
        </p:txBody>
      </p:sp>
      <p:cxnSp>
        <p:nvCxnSpPr>
          <p:cNvPr id="9" name="直线箭头连接符 8">
            <a:extLst>
              <a:ext uri="{FF2B5EF4-FFF2-40B4-BE49-F238E27FC236}">
                <a16:creationId xmlns:a16="http://schemas.microsoft.com/office/drawing/2014/main" id="{7E80D47A-E40F-C149-8CC2-F52F1383F2EB}"/>
              </a:ext>
            </a:extLst>
          </p:cNvPr>
          <p:cNvCxnSpPr>
            <a:stCxn id="5" idx="3"/>
            <a:endCxn id="4" idx="1"/>
          </p:cNvCxnSpPr>
          <p:nvPr/>
        </p:nvCxnSpPr>
        <p:spPr>
          <a:xfrm flipV="1">
            <a:off x="3279648" y="1999488"/>
            <a:ext cx="0" cy="676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7386224C-7F5A-EF43-B44A-FCFDAA29B13C}"/>
              </a:ext>
            </a:extLst>
          </p:cNvPr>
          <p:cNvCxnSpPr>
            <a:stCxn id="6" idx="3"/>
            <a:endCxn id="4" idx="1"/>
          </p:cNvCxnSpPr>
          <p:nvPr/>
        </p:nvCxnSpPr>
        <p:spPr>
          <a:xfrm rot="16200000" flipV="1">
            <a:off x="5138928" y="140209"/>
            <a:ext cx="676657" cy="4395216"/>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8856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1138</Words>
  <Application>Microsoft Macintosh PowerPoint</Application>
  <PresentationFormat>宽屏</PresentationFormat>
  <Paragraphs>159</Paragraphs>
  <Slides>18</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等线 Light</vt:lpstr>
      <vt:lpstr>Nanum Brush Script</vt:lpstr>
      <vt:lpstr>PingFang SC</vt:lpstr>
      <vt:lpstr>Wawati SC</vt:lpstr>
      <vt:lpstr>Xingkai SC</vt:lpstr>
      <vt:lpstr>Xingkai SC Light</vt:lpstr>
      <vt:lpstr>Xingkai SC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197</cp:revision>
  <dcterms:created xsi:type="dcterms:W3CDTF">2022-02-19T05:54:31Z</dcterms:created>
  <dcterms:modified xsi:type="dcterms:W3CDTF">2022-03-10T11:11:20Z</dcterms:modified>
</cp:coreProperties>
</file>