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62" r:id="rId2"/>
    <p:sldId id="260" r:id="rId3"/>
    <p:sldId id="256" r:id="rId4"/>
    <p:sldId id="258" r:id="rId5"/>
    <p:sldId id="259" r:id="rId6"/>
    <p:sldId id="257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重学Java设计模式" id="{EAD8400B-2511-6543-B52A-B05B5C2B90A4}">
          <p14:sldIdLst>
            <p14:sldId id="262"/>
          </p14:sldIdLst>
        </p14:section>
        <p14:section name="第1章：设计模式介绍" id="{021C1AB1-7684-0049-898A-A7DA54A5D488}">
          <p14:sldIdLst>
            <p14:sldId id="260"/>
            <p14:sldId id="256"/>
            <p14:sldId id="258"/>
            <p14:sldId id="259"/>
          </p14:sldIdLst>
        </p14:section>
        <p14:section name="第2章：六大设计模式原则" id="{983CE400-8410-B044-A87E-D095F8512A88}">
          <p14:sldIdLst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0100"/>
    <a:srgbClr val="FF85FF"/>
    <a:srgbClr val="DE3D3F"/>
    <a:srgbClr val="E3443E"/>
    <a:srgbClr val="D72E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43"/>
    <p:restoredTop sz="94696"/>
  </p:normalViewPr>
  <p:slideViewPr>
    <p:cSldViewPr snapToGrid="0" snapToObjects="1">
      <p:cViewPr varScale="1">
        <p:scale>
          <a:sx n="105" d="100"/>
          <a:sy n="105" d="100"/>
        </p:scale>
        <p:origin x="10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33513E-8777-384F-BF50-565235350325}" type="datetimeFigureOut">
              <a:rPr kumimoji="1" lang="zh-CN" altLang="en-US" smtClean="0"/>
              <a:t>2022/3/5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7ACFC7-DDB1-344E-839F-3E9A781B1D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2242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BA3391-2734-B44A-A9FF-4BB0CD2D3E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065B26F-CC0D-5842-BBDB-E2B17B42B3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119158-667A-FB4E-B8B5-1C7C9482A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8B07-A161-0343-89C9-3CA09E00E5F4}" type="datetimeFigureOut">
              <a:rPr kumimoji="1" lang="zh-CN" altLang="en-US" smtClean="0"/>
              <a:t>2022/3/5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4F6D3F-48B4-A043-A8C6-93FBF48C4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7537B5-18D9-ED4A-AD81-3E3EBE304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C7AC8-8E5F-C043-90FF-1381A80178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48138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8CECFD-C5B7-3540-89FC-A6FB32028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8BEDE1-1E2F-4D4B-BE9B-66888F98B4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55389E-E9B0-A148-A8F1-7694510F2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8B07-A161-0343-89C9-3CA09E00E5F4}" type="datetimeFigureOut">
              <a:rPr kumimoji="1" lang="zh-CN" altLang="en-US" smtClean="0"/>
              <a:t>2022/3/5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30F35A-CC7A-B743-93D1-A0EF64CF6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D14F38-0217-4D4C-9262-58FBE1A72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C7AC8-8E5F-C043-90FF-1381A80178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69884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885D40E-0A60-E240-85B3-78DF5F456D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3D126E1-FD51-4043-B92D-7A573A98C0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9C0197-5DAA-0A45-A990-12D87B979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8B07-A161-0343-89C9-3CA09E00E5F4}" type="datetimeFigureOut">
              <a:rPr kumimoji="1" lang="zh-CN" altLang="en-US" smtClean="0"/>
              <a:t>2022/3/5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D54F17-61D3-AF44-B27F-6ABEDF9D4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B1DF04-0426-6A48-9649-70E48E108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C7AC8-8E5F-C043-90FF-1381A80178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84971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BF575C-2C6F-6446-A0F9-6196C650A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406458-6427-4749-90F2-34A9EE649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E89F2C-9098-F440-BE58-B48780F5E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8B07-A161-0343-89C9-3CA09E00E5F4}" type="datetimeFigureOut">
              <a:rPr kumimoji="1" lang="zh-CN" altLang="en-US" smtClean="0"/>
              <a:t>2022/3/5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F67BC7-42F7-3846-BAD5-66F8B76B3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9D3478-9443-0343-9CEF-6C7AAF1F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C7AC8-8E5F-C043-90FF-1381A80178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8489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B1F83F-7C70-A54A-8F58-8DCDE5BF0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3A5BBC-D95F-974E-A66D-6E5E96F87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FC4009-752C-F845-BA37-7007F851A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8B07-A161-0343-89C9-3CA09E00E5F4}" type="datetimeFigureOut">
              <a:rPr kumimoji="1" lang="zh-CN" altLang="en-US" smtClean="0"/>
              <a:t>2022/3/5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B1ED63-CE0F-3F42-8810-E104A205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80F438-A4AA-B241-8050-D99B1E70B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C7AC8-8E5F-C043-90FF-1381A80178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65745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A778F6-84EA-AF4D-9AA3-D2461FC35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85AB71-A0A4-9F46-8FEA-E4A2E6C4A1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D7641AA-663D-304D-BEE8-21826B8293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96B32C-1596-2E4D-B61D-88A8DDDE9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8B07-A161-0343-89C9-3CA09E00E5F4}" type="datetimeFigureOut">
              <a:rPr kumimoji="1" lang="zh-CN" altLang="en-US" smtClean="0"/>
              <a:t>2022/3/5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9255BE-842D-B841-9A77-C5E195329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807716-554E-104D-8ED7-B5734DF3C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C7AC8-8E5F-C043-90FF-1381A80178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59234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41C4B6-A243-5742-8A96-3CC2FA7CE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AE7726-67FF-024C-8772-3D6250318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E94FC53-EA91-D547-89CA-ACFD44C9EB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8E16061-5E2C-9C4A-8CF7-9AFBD9C5D3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75410F3-196A-8E47-94C2-4CBE5F53E1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0756408-4831-EF40-AC43-6896A83E0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8B07-A161-0343-89C9-3CA09E00E5F4}" type="datetimeFigureOut">
              <a:rPr kumimoji="1" lang="zh-CN" altLang="en-US" smtClean="0"/>
              <a:t>2022/3/5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726383B-BE05-1B49-ACF1-7AFA0549F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9FFE31E-8E57-B740-AFC9-28983F541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C7AC8-8E5F-C043-90FF-1381A80178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21611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86C04D-7EF3-9543-A491-74E1E597C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09B8670-30BC-5846-BF6F-209FD0AC1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8B07-A161-0343-89C9-3CA09E00E5F4}" type="datetimeFigureOut">
              <a:rPr kumimoji="1" lang="zh-CN" altLang="en-US" smtClean="0"/>
              <a:t>2022/3/5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52C03D7-5A83-A24F-BCA6-F0E1C32DC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30FBE34-B895-1842-8582-880A982BC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C7AC8-8E5F-C043-90FF-1381A80178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56914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CD7FDAA-BC6D-D44D-A165-24F2D254E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8B07-A161-0343-89C9-3CA09E00E5F4}" type="datetimeFigureOut">
              <a:rPr kumimoji="1" lang="zh-CN" altLang="en-US" smtClean="0"/>
              <a:t>2022/3/5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94FCDEF-74F9-784D-8782-31755E795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5559751-9A3E-ED43-8B40-DFCC81FC5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C7AC8-8E5F-C043-90FF-1381A80178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3333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7D9C57-D42C-0B44-9622-15DAD5825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6C431D-B4B1-9742-B7CC-ADCD398D6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358C818-1F96-9A45-B7D3-9B98B3F49E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E4BCA9-DFCA-5E40-AAEF-5805A463D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8B07-A161-0343-89C9-3CA09E00E5F4}" type="datetimeFigureOut">
              <a:rPr kumimoji="1" lang="zh-CN" altLang="en-US" smtClean="0"/>
              <a:t>2022/3/5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59D74AC-E742-EB45-89C2-7AF547736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0069D5-B579-204B-BA74-355A6AD55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C7AC8-8E5F-C043-90FF-1381A80178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57899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F69A89-7DD0-244F-990D-29EDCD3DC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4E68290-2911-D64C-B20A-0F95745264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30DB599-C8C8-2244-808E-71A80E7DA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86DB5D-1D49-8E48-B325-CB49309CB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8B07-A161-0343-89C9-3CA09E00E5F4}" type="datetimeFigureOut">
              <a:rPr kumimoji="1" lang="zh-CN" altLang="en-US" smtClean="0"/>
              <a:t>2022/3/5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911A8B-0CD3-D34D-8C13-241DB1609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ED613D-ADE4-8241-ABE1-E4E98E4C0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C7AC8-8E5F-C043-90FF-1381A80178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4251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47EB154-F2C8-384E-BA90-33C081D72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5274C1-7944-E846-A0F2-2470E9DFA4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4710AF-C69F-3B49-BA90-665D542F2E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68B07-A161-0343-89C9-3CA09E00E5F4}" type="datetimeFigureOut">
              <a:rPr kumimoji="1" lang="zh-CN" altLang="en-US" smtClean="0"/>
              <a:t>2022/3/5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85A5D7-CC59-DE48-A3DC-8789A1DD00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7E3EAD-2EE5-324F-AE36-6C01F231E8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424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hyperlink" Target="https://refactoringguru.cn/pattern-language-book" TargetMode="External"/><Relationship Id="rId5" Type="http://schemas.openxmlformats.org/officeDocument/2006/relationships/image" Target="../media/image4.pn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3" Type="http://schemas.openxmlformats.org/officeDocument/2006/relationships/image" Target="../media/image12.png"/><Relationship Id="rId21" Type="http://schemas.openxmlformats.org/officeDocument/2006/relationships/image" Target="../media/image30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" Type="http://schemas.openxmlformats.org/officeDocument/2006/relationships/image" Target="../media/image11.png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23" Type="http://schemas.openxmlformats.org/officeDocument/2006/relationships/image" Target="../media/image32.png"/><Relationship Id="rId10" Type="http://schemas.openxmlformats.org/officeDocument/2006/relationships/image" Target="../media/image19.png"/><Relationship Id="rId19" Type="http://schemas.openxmlformats.org/officeDocument/2006/relationships/image" Target="../media/image28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Relationship Id="rId22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6937AE7D-8F3E-9F4A-B405-70149BB9D351}"/>
              </a:ext>
            </a:extLst>
          </p:cNvPr>
          <p:cNvGrpSpPr/>
          <p:nvPr/>
        </p:nvGrpSpPr>
        <p:grpSpPr>
          <a:xfrm>
            <a:off x="2926079" y="-109728"/>
            <a:ext cx="6339841" cy="7174894"/>
            <a:chOff x="2926079" y="0"/>
            <a:chExt cx="6339841" cy="7174894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76DF553D-60E1-EC4E-900F-2497E37EC1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39384" y="0"/>
              <a:ext cx="5513232" cy="1340343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A32F52EA-1DF4-854E-AA08-CAD8FB442F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39384" y="1340344"/>
              <a:ext cx="5513232" cy="1333740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059088C5-1F84-7F45-BBB6-A1E83721FB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26079" y="2674084"/>
              <a:ext cx="6339841" cy="1617981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0A7442B0-12B9-1C42-9017-5D083F44DF2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85338" y="4292065"/>
              <a:ext cx="2669286" cy="2847239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46D39FC7-F02B-D34B-9CCC-3A2E10BBE6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73954" y="4292065"/>
              <a:ext cx="2669286" cy="2882829"/>
            </a:xfrm>
            <a:prstGeom prst="rect">
              <a:avLst/>
            </a:prstGeom>
          </p:spPr>
        </p:pic>
      </p:grp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D0AD0FF2-A863-C849-A0D9-8B2741520474}"/>
              </a:ext>
            </a:extLst>
          </p:cNvPr>
          <p:cNvSpPr/>
          <p:nvPr/>
        </p:nvSpPr>
        <p:spPr>
          <a:xfrm rot="2714456">
            <a:off x="5365236" y="4485021"/>
            <a:ext cx="1461526" cy="1461526"/>
          </a:xfrm>
          <a:prstGeom prst="roundRect">
            <a:avLst>
              <a:gd name="adj" fmla="val 17165"/>
            </a:avLst>
          </a:prstGeom>
          <a:gradFill>
            <a:gsLst>
              <a:gs pos="0">
                <a:srgbClr val="C00000">
                  <a:shade val="30000"/>
                  <a:satMod val="115000"/>
                </a:srgbClr>
              </a:gs>
              <a:gs pos="24000">
                <a:srgbClr val="C00000">
                  <a:shade val="67500"/>
                  <a:satMod val="115000"/>
                </a:srgbClr>
              </a:gs>
              <a:gs pos="41000">
                <a:srgbClr val="C00000">
                  <a:shade val="100000"/>
                  <a:satMod val="115000"/>
                </a:srgbClr>
              </a:gs>
            </a:gsLst>
            <a:lin ang="13800000" scaled="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8BFF4F3E-8EFA-544A-93F7-3127A2332C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67729" y="4495518"/>
            <a:ext cx="256542" cy="256542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80EE002B-47CF-7643-A7B6-C2F584306744}"/>
              </a:ext>
            </a:extLst>
          </p:cNvPr>
          <p:cNvSpPr txBox="1"/>
          <p:nvPr/>
        </p:nvSpPr>
        <p:spPr>
          <a:xfrm>
            <a:off x="5286979" y="4963509"/>
            <a:ext cx="16546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b="1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重学</a:t>
            </a:r>
            <a:r>
              <a:rPr kumimoji="1" lang="en-US" altLang="zh-CN" sz="1400" b="1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Java</a:t>
            </a:r>
            <a:r>
              <a:rPr kumimoji="1" lang="zh-CN" altLang="en-US" sz="1400" b="1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设计模式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023E8AE-E8E2-6B42-9F14-9831CDB48082}"/>
              </a:ext>
            </a:extLst>
          </p:cNvPr>
          <p:cNvSpPr txBox="1"/>
          <p:nvPr/>
        </p:nvSpPr>
        <p:spPr>
          <a:xfrm>
            <a:off x="5286979" y="5200780"/>
            <a:ext cx="17663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Nanum Brush Script" panose="03060600000000000000" pitchFamily="66" charset="-127"/>
              </a:rPr>
              <a:t>CodeDesignTutorials</a:t>
            </a:r>
          </a:p>
        </p:txBody>
      </p:sp>
      <p:sp>
        <p:nvSpPr>
          <p:cNvPr id="17" name="圆角矩形 16">
            <a:extLst>
              <a:ext uri="{FF2B5EF4-FFF2-40B4-BE49-F238E27FC236}">
                <a16:creationId xmlns:a16="http://schemas.microsoft.com/office/drawing/2014/main" id="{2FE264C0-C223-9443-B8C0-70F3F8E8F5BA}"/>
              </a:ext>
            </a:extLst>
          </p:cNvPr>
          <p:cNvSpPr/>
          <p:nvPr/>
        </p:nvSpPr>
        <p:spPr>
          <a:xfrm>
            <a:off x="5205983" y="5973333"/>
            <a:ext cx="1780032" cy="367643"/>
          </a:xfrm>
          <a:prstGeom prst="roundRect">
            <a:avLst/>
          </a:prstGeom>
          <a:solidFill>
            <a:srgbClr val="A80100"/>
          </a:solidFill>
          <a:ln>
            <a:solidFill>
              <a:srgbClr val="C0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小傅哥，带你卷！</a:t>
            </a:r>
          </a:p>
        </p:txBody>
      </p: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B9FBBD52-6F9B-F443-8A04-147520C5C796}"/>
              </a:ext>
            </a:extLst>
          </p:cNvPr>
          <p:cNvCxnSpPr/>
          <p:nvPr/>
        </p:nvCxnSpPr>
        <p:spPr>
          <a:xfrm>
            <a:off x="5231126" y="5959886"/>
            <a:ext cx="1754889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>
            <a:extLst>
              <a:ext uri="{FF2B5EF4-FFF2-40B4-BE49-F238E27FC236}">
                <a16:creationId xmlns:a16="http://schemas.microsoft.com/office/drawing/2014/main" id="{3D688C49-21A2-DC42-A49F-C029B4BC7325}"/>
              </a:ext>
            </a:extLst>
          </p:cNvPr>
          <p:cNvSpPr/>
          <p:nvPr/>
        </p:nvSpPr>
        <p:spPr>
          <a:xfrm>
            <a:off x="810768" y="2598774"/>
            <a:ext cx="9808028" cy="1660451"/>
          </a:xfrm>
          <a:prstGeom prst="roundRect">
            <a:avLst>
              <a:gd name="adj" fmla="val 9324"/>
            </a:avLst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b="1" dirty="0">
                <a:solidFill>
                  <a:schemeClr val="tx1"/>
                </a:solidFill>
                <a:latin typeface="XINGKAI SC LIGHT" panose="02010600040101010101" pitchFamily="2" charset="-122"/>
                <a:ea typeface="XINGKAI SC LIGHT" panose="02010600040101010101" pitchFamily="2" charset="-122"/>
              </a:rPr>
              <a:t>《</a:t>
            </a:r>
            <a:r>
              <a:rPr kumimoji="1" lang="zh-CN" altLang="en-US" sz="3200" b="1" dirty="0">
                <a:solidFill>
                  <a:schemeClr val="tx1"/>
                </a:solidFill>
                <a:latin typeface="XINGKAI SC LIGHT" panose="02010600040101010101" pitchFamily="2" charset="-122"/>
                <a:ea typeface="XINGKAI SC LIGHT" panose="02010600040101010101" pitchFamily="2" charset="-122"/>
              </a:rPr>
              <a:t>重学</a:t>
            </a:r>
            <a:r>
              <a:rPr kumimoji="1" lang="en" altLang="zh-CN" sz="3200" b="1" dirty="0">
                <a:solidFill>
                  <a:schemeClr val="tx1"/>
                </a:solidFill>
                <a:latin typeface="XINGKAI SC LIGHT" panose="02010600040101010101" pitchFamily="2" charset="-122"/>
                <a:ea typeface="XINGKAI SC LIGHT" panose="02010600040101010101" pitchFamily="2" charset="-122"/>
              </a:rPr>
              <a:t>Java</a:t>
            </a:r>
            <a:r>
              <a:rPr kumimoji="1" lang="zh-CN" altLang="en-US" sz="3200" b="1" dirty="0">
                <a:solidFill>
                  <a:schemeClr val="tx1"/>
                </a:solidFill>
                <a:latin typeface="XINGKAI SC LIGHT" panose="02010600040101010101" pitchFamily="2" charset="-122"/>
                <a:ea typeface="XINGKAI SC LIGHT" panose="02010600040101010101" pitchFamily="2" charset="-122"/>
              </a:rPr>
              <a:t>设计模式</a:t>
            </a:r>
            <a:r>
              <a:rPr kumimoji="1" lang="en-US" altLang="zh-CN" sz="3200" b="1" dirty="0">
                <a:solidFill>
                  <a:schemeClr val="tx1"/>
                </a:solidFill>
                <a:latin typeface="XINGKAI SC LIGHT" panose="02010600040101010101" pitchFamily="2" charset="-122"/>
                <a:ea typeface="XINGKAI SC LIGHT" panose="02010600040101010101" pitchFamily="2" charset="-122"/>
              </a:rPr>
              <a:t>》- </a:t>
            </a:r>
            <a:r>
              <a:rPr kumimoji="1" lang="zh-CN" altLang="en-US" sz="3200" b="1" dirty="0">
                <a:solidFill>
                  <a:schemeClr val="tx1"/>
                </a:solidFill>
                <a:latin typeface="XINGKAI SC LIGHT" panose="02010600040101010101" pitchFamily="2" charset="-122"/>
                <a:ea typeface="XINGKAI SC LIGHT" panose="02010600040101010101" pitchFamily="2" charset="-122"/>
              </a:rPr>
              <a:t>互联网大厂真实场景实践！</a:t>
            </a:r>
            <a:endParaRPr kumimoji="1" lang="en-US" altLang="zh-CN" sz="3200" b="1" dirty="0">
              <a:solidFill>
                <a:schemeClr val="tx1"/>
              </a:solidFill>
              <a:latin typeface="XINGKAI SC LIGHT" panose="02010600040101010101" pitchFamily="2" charset="-122"/>
              <a:ea typeface="XINGKAI SC LIGHT" panose="02010600040101010101" pitchFamily="2" charset="-122"/>
            </a:endParaRPr>
          </a:p>
          <a:p>
            <a:pPr algn="ctr"/>
            <a:r>
              <a:rPr kumimoji="1" lang="zh-CN" altLang="en-US" sz="3200" b="1" dirty="0">
                <a:solidFill>
                  <a:schemeClr val="tx1"/>
                </a:solidFill>
                <a:latin typeface="XINGKAI SC LIGHT" panose="02010600040101010101" pitchFamily="2" charset="-122"/>
                <a:ea typeface="XINGKAI SC LIGHT" panose="02010600040101010101" pitchFamily="2" charset="-122"/>
              </a:rPr>
              <a:t>小傅哥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6587F22-08EA-1D45-AF18-B81E765F051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8190" y="863291"/>
            <a:ext cx="2067560" cy="206756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CB952EC-5FE1-B849-AB42-764FCE69432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73147" y="3855301"/>
            <a:ext cx="2107320" cy="2067560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DD8A3E6C-1036-444E-A2EA-C27F894BE90C}"/>
              </a:ext>
            </a:extLst>
          </p:cNvPr>
          <p:cNvSpPr txBox="1"/>
          <p:nvPr/>
        </p:nvSpPr>
        <p:spPr>
          <a:xfrm>
            <a:off x="9159492" y="6570858"/>
            <a:ext cx="2918608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700" dirty="0">
                <a:latin typeface="PingFang SC" panose="020B0400000000000000" pitchFamily="34" charset="-122"/>
                <a:ea typeface="PingFang SC" panose="020B0400000000000000" pitchFamily="34" charset="-122"/>
              </a:rPr>
              <a:t>参考图稿来源：https://refactoringguru.cn</a:t>
            </a:r>
          </a:p>
        </p:txBody>
      </p:sp>
    </p:spTree>
    <p:extLst>
      <p:ext uri="{BB962C8B-B14F-4D97-AF65-F5344CB8AC3E}">
        <p14:creationId xmlns:p14="http://schemas.microsoft.com/office/powerpoint/2010/main" val="3097647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C5A129D-38FE-0940-8073-CE010EF32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85344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364744F-2791-B745-8BB1-DAE4C26FF49E}"/>
              </a:ext>
            </a:extLst>
          </p:cNvPr>
          <p:cNvSpPr txBox="1"/>
          <p:nvPr/>
        </p:nvSpPr>
        <p:spPr>
          <a:xfrm>
            <a:off x="2865120" y="1011936"/>
            <a:ext cx="188064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6600" b="1" dirty="0">
                <a:solidFill>
                  <a:schemeClr val="bg1"/>
                </a:solidFill>
                <a:latin typeface="XINGKAI SC LIGHT" panose="02010600040101010101" pitchFamily="2" charset="-122"/>
                <a:ea typeface="XINGKAI SC LIGHT" panose="02010600040101010101" pitchFamily="2" charset="-122"/>
              </a:rPr>
              <a:t>码农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716A675-5CC3-0942-95DD-52CF9669D6FB}"/>
              </a:ext>
            </a:extLst>
          </p:cNvPr>
          <p:cNvSpPr txBox="1"/>
          <p:nvPr/>
        </p:nvSpPr>
        <p:spPr>
          <a:xfrm>
            <a:off x="4376928" y="6334780"/>
            <a:ext cx="37385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>
                <a:solidFill>
                  <a:srgbClr val="FFC000"/>
                </a:solidFill>
                <a:latin typeface="Xingkai SC" panose="02010600040101010101" pitchFamily="2" charset="-122"/>
                <a:ea typeface="Xingkai SC" panose="02010600040101010101" pitchFamily="2" charset="-122"/>
              </a:rPr>
              <a:t>Java</a:t>
            </a:r>
            <a:r>
              <a:rPr kumimoji="1" lang="zh-CN" altLang="en-US" sz="2800" b="1" dirty="0">
                <a:solidFill>
                  <a:srgbClr val="FFC000"/>
                </a:solidFill>
                <a:latin typeface="Xingkai SC" panose="02010600040101010101" pitchFamily="2" charset="-122"/>
                <a:ea typeface="Xingkai SC" panose="02010600040101010101" pitchFamily="2" charset="-122"/>
              </a:rPr>
              <a:t> 设计模式学习实践</a:t>
            </a:r>
          </a:p>
        </p:txBody>
      </p:sp>
    </p:spTree>
    <p:extLst>
      <p:ext uri="{BB962C8B-B14F-4D97-AF65-F5344CB8AC3E}">
        <p14:creationId xmlns:p14="http://schemas.microsoft.com/office/powerpoint/2010/main" val="3992910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8CB8D9A2-FA33-1C4E-8FFD-DBB6479E10E8}"/>
              </a:ext>
            </a:extLst>
          </p:cNvPr>
          <p:cNvGrpSpPr/>
          <p:nvPr/>
        </p:nvGrpSpPr>
        <p:grpSpPr>
          <a:xfrm>
            <a:off x="2926079" y="-109728"/>
            <a:ext cx="6339841" cy="7174894"/>
            <a:chOff x="2926079" y="0"/>
            <a:chExt cx="6339841" cy="7174894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0530C25C-4A1C-244C-B729-A2DB54BE7C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39384" y="0"/>
              <a:ext cx="5513232" cy="1340343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43D69349-D2BD-274F-BCC1-90E283FFB1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39384" y="1340344"/>
              <a:ext cx="5513232" cy="1333740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B4A6C659-FA0B-874D-8102-8AA38BA49F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26079" y="2674084"/>
              <a:ext cx="6339841" cy="1617981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BAD711F9-98C4-A64E-A9C9-9A586BA925C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85338" y="4292065"/>
              <a:ext cx="2669286" cy="2847239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2250388A-A988-694F-AB57-595EABE1A8A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73954" y="4292065"/>
              <a:ext cx="2669286" cy="2882829"/>
            </a:xfrm>
            <a:prstGeom prst="rect">
              <a:avLst/>
            </a:prstGeom>
          </p:spPr>
        </p:pic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id="{CD2E6E74-1715-304F-9971-98D09573C8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8448" y="2931952"/>
            <a:ext cx="2067560" cy="206756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755DDEDE-DA39-EE47-B936-6051B69226F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85020" y="2931952"/>
            <a:ext cx="2107320" cy="2067560"/>
          </a:xfrm>
          <a:prstGeom prst="rect">
            <a:avLst/>
          </a:prstGeom>
        </p:spPr>
      </p:pic>
      <p:sp>
        <p:nvSpPr>
          <p:cNvPr id="20" name="圆角矩形 19">
            <a:extLst>
              <a:ext uri="{FF2B5EF4-FFF2-40B4-BE49-F238E27FC236}">
                <a16:creationId xmlns:a16="http://schemas.microsoft.com/office/drawing/2014/main" id="{88CBB299-8F11-9245-872A-012400EE349A}"/>
              </a:ext>
            </a:extLst>
          </p:cNvPr>
          <p:cNvSpPr/>
          <p:nvPr/>
        </p:nvSpPr>
        <p:spPr>
          <a:xfrm rot="2714456">
            <a:off x="5365236" y="4485021"/>
            <a:ext cx="1461526" cy="1461526"/>
          </a:xfrm>
          <a:prstGeom prst="roundRect">
            <a:avLst>
              <a:gd name="adj" fmla="val 17165"/>
            </a:avLst>
          </a:prstGeom>
          <a:gradFill>
            <a:gsLst>
              <a:gs pos="0">
                <a:srgbClr val="C00000">
                  <a:shade val="30000"/>
                  <a:satMod val="115000"/>
                </a:srgbClr>
              </a:gs>
              <a:gs pos="24000">
                <a:srgbClr val="C00000">
                  <a:shade val="67500"/>
                  <a:satMod val="115000"/>
                </a:srgbClr>
              </a:gs>
              <a:gs pos="41000">
                <a:srgbClr val="C00000">
                  <a:shade val="100000"/>
                  <a:satMod val="115000"/>
                </a:srgbClr>
              </a:gs>
            </a:gsLst>
            <a:lin ang="13800000" scaled="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6C5B3F0A-E069-004A-BD51-85BEAA65798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67729" y="4495518"/>
            <a:ext cx="256542" cy="256542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AA70DA75-5715-794A-908D-BBDFD9EA90E1}"/>
              </a:ext>
            </a:extLst>
          </p:cNvPr>
          <p:cNvSpPr txBox="1"/>
          <p:nvPr/>
        </p:nvSpPr>
        <p:spPr>
          <a:xfrm>
            <a:off x="5286979" y="4963509"/>
            <a:ext cx="16546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b="1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重学</a:t>
            </a:r>
            <a:r>
              <a:rPr kumimoji="1" lang="en-US" altLang="zh-CN" sz="1400" b="1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Java</a:t>
            </a:r>
            <a:r>
              <a:rPr kumimoji="1" lang="zh-CN" altLang="en-US" sz="1400" b="1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设计模式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5A6FDD73-D184-1340-A7AE-964B2E85BCE6}"/>
              </a:ext>
            </a:extLst>
          </p:cNvPr>
          <p:cNvSpPr txBox="1"/>
          <p:nvPr/>
        </p:nvSpPr>
        <p:spPr>
          <a:xfrm>
            <a:off x="5286979" y="5200780"/>
            <a:ext cx="17663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Nanum Brush Script" panose="03060600000000000000" pitchFamily="66" charset="-127"/>
              </a:rPr>
              <a:t>CodeDesignTutorials</a:t>
            </a:r>
          </a:p>
        </p:txBody>
      </p:sp>
      <p:sp>
        <p:nvSpPr>
          <p:cNvPr id="29" name="圆角矩形 28">
            <a:extLst>
              <a:ext uri="{FF2B5EF4-FFF2-40B4-BE49-F238E27FC236}">
                <a16:creationId xmlns:a16="http://schemas.microsoft.com/office/drawing/2014/main" id="{2B246BD1-54EA-EE42-B5A8-7CB9E233E7A0}"/>
              </a:ext>
            </a:extLst>
          </p:cNvPr>
          <p:cNvSpPr/>
          <p:nvPr/>
        </p:nvSpPr>
        <p:spPr>
          <a:xfrm>
            <a:off x="5205983" y="5973333"/>
            <a:ext cx="1780032" cy="367643"/>
          </a:xfrm>
          <a:prstGeom prst="roundRect">
            <a:avLst/>
          </a:prstGeom>
          <a:solidFill>
            <a:srgbClr val="A80100"/>
          </a:solidFill>
          <a:ln>
            <a:solidFill>
              <a:srgbClr val="C0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小傅哥，带你卷！</a:t>
            </a:r>
          </a:p>
        </p:txBody>
      </p:sp>
      <p:cxnSp>
        <p:nvCxnSpPr>
          <p:cNvPr id="31" name="直线连接符 30">
            <a:extLst>
              <a:ext uri="{FF2B5EF4-FFF2-40B4-BE49-F238E27FC236}">
                <a16:creationId xmlns:a16="http://schemas.microsoft.com/office/drawing/2014/main" id="{FCDC6954-5078-6948-9F19-E1766D1E3E47}"/>
              </a:ext>
            </a:extLst>
          </p:cNvPr>
          <p:cNvCxnSpPr/>
          <p:nvPr/>
        </p:nvCxnSpPr>
        <p:spPr>
          <a:xfrm>
            <a:off x="5231126" y="5959886"/>
            <a:ext cx="1754889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圆角矩形 31">
            <a:extLst>
              <a:ext uri="{FF2B5EF4-FFF2-40B4-BE49-F238E27FC236}">
                <a16:creationId xmlns:a16="http://schemas.microsoft.com/office/drawing/2014/main" id="{869EC21C-71C1-F94B-BE6E-6F4C7FA9CCFB}"/>
              </a:ext>
            </a:extLst>
          </p:cNvPr>
          <p:cNvSpPr/>
          <p:nvPr/>
        </p:nvSpPr>
        <p:spPr>
          <a:xfrm>
            <a:off x="4857084" y="1598797"/>
            <a:ext cx="2477832" cy="1660451"/>
          </a:xfrm>
          <a:prstGeom prst="roundRect">
            <a:avLst>
              <a:gd name="adj" fmla="val 9324"/>
            </a:avLst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36F72EB8-40B9-6C4B-9D1C-9B7D40C25FFF}"/>
              </a:ext>
            </a:extLst>
          </p:cNvPr>
          <p:cNvSpPr txBox="1"/>
          <p:nvPr/>
        </p:nvSpPr>
        <p:spPr>
          <a:xfrm>
            <a:off x="4857083" y="1709254"/>
            <a:ext cx="2477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  设计模式介绍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FECCA4B8-8BE8-8B4F-BBD7-8BB5CEFAF919}"/>
              </a:ext>
            </a:extLst>
          </p:cNvPr>
          <p:cNvSpPr txBox="1"/>
          <p:nvPr/>
        </p:nvSpPr>
        <p:spPr>
          <a:xfrm>
            <a:off x="5231125" y="2132500"/>
            <a:ext cx="21037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设计模式是什么</a:t>
            </a:r>
            <a:endParaRPr kumimoji="1"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r>
              <a:rPr kumimoji="1"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谁发明了设计模式</a:t>
            </a:r>
            <a:endParaRPr kumimoji="1"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r>
              <a:rPr kumimoji="1"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设计模式有哪些种类</a:t>
            </a:r>
            <a:endParaRPr kumimoji="1"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r>
              <a:rPr kumimoji="1"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该如何学习设计模式</a:t>
            </a:r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6357A9C9-4CFC-9040-9F0F-FAA902A1274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33052" y="1720074"/>
            <a:ext cx="345862" cy="345862"/>
          </a:xfrm>
          <a:prstGeom prst="rect">
            <a:avLst/>
          </a:prstGeom>
        </p:spPr>
      </p:pic>
      <p:sp>
        <p:nvSpPr>
          <p:cNvPr id="38" name="文本框 37">
            <a:extLst>
              <a:ext uri="{FF2B5EF4-FFF2-40B4-BE49-F238E27FC236}">
                <a16:creationId xmlns:a16="http://schemas.microsoft.com/office/drawing/2014/main" id="{DBEAB42F-C720-304D-AD8A-09BF97B7B5E5}"/>
              </a:ext>
            </a:extLst>
          </p:cNvPr>
          <p:cNvSpPr txBox="1"/>
          <p:nvPr/>
        </p:nvSpPr>
        <p:spPr>
          <a:xfrm>
            <a:off x="9368539" y="6596390"/>
            <a:ext cx="291860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100" dirty="0">
                <a:latin typeface="PingFang SC" panose="020B0400000000000000" pitchFamily="34" charset="-122"/>
                <a:ea typeface="PingFang SC" panose="020B0400000000000000" pitchFamily="34" charset="-122"/>
              </a:rPr>
              <a:t>参考图稿来源：https://refactoringguru.cn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63188085-9F9C-6647-A9C1-E70CC8060224}"/>
              </a:ext>
            </a:extLst>
          </p:cNvPr>
          <p:cNvSpPr txBox="1"/>
          <p:nvPr/>
        </p:nvSpPr>
        <p:spPr>
          <a:xfrm>
            <a:off x="112492" y="488696"/>
            <a:ext cx="302023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1" i="0" dirty="0">
                <a:solidFill>
                  <a:srgbClr val="444444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设计模式</a:t>
            </a:r>
            <a:r>
              <a:rPr lang="zh-CN" altLang="en-US" sz="1600" dirty="0">
                <a:solidFill>
                  <a:srgbClr val="444444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是系统服务设计中针对场景的一种解决方案，可以解决功能逻辑开发中的共性问题</a:t>
            </a:r>
            <a:r>
              <a:rPr lang="zh-CN" altLang="en-US" sz="1600" b="0" i="0" dirty="0">
                <a:solidFill>
                  <a:srgbClr val="444444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。</a:t>
            </a:r>
            <a:endParaRPr lang="zh-CN" altLang="en-US" sz="16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B8671152-7EEC-A440-AC4B-2E15EE258EE2}"/>
              </a:ext>
            </a:extLst>
          </p:cNvPr>
          <p:cNvSpPr txBox="1"/>
          <p:nvPr/>
        </p:nvSpPr>
        <p:spPr>
          <a:xfrm>
            <a:off x="9104987" y="437554"/>
            <a:ext cx="291860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1" i="0" dirty="0">
                <a:solidFill>
                  <a:srgbClr val="444444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模式的概念</a:t>
            </a:r>
            <a:r>
              <a:rPr lang="zh-CN" altLang="en-US" sz="1600" b="0" i="0" dirty="0">
                <a:solidFill>
                  <a:srgbClr val="444444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是由克里斯托佛</a:t>
            </a:r>
            <a:r>
              <a:rPr lang="en-US" altLang="zh-CN" sz="1600" b="0" i="0" dirty="0">
                <a:solidFill>
                  <a:srgbClr val="444444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·</a:t>
            </a:r>
            <a:r>
              <a:rPr lang="zh-CN" altLang="en-US" sz="1600" b="0" i="0" dirty="0">
                <a:solidFill>
                  <a:srgbClr val="444444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亚历山大在其著作 </a:t>
            </a:r>
            <a:r>
              <a:rPr lang="en-US" altLang="zh-CN" sz="1600" b="0" i="0" dirty="0">
                <a:solidFill>
                  <a:srgbClr val="444444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《</a:t>
            </a:r>
            <a:r>
              <a:rPr lang="zh-CN" altLang="en-US" sz="1600" b="1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建筑模式语言</a:t>
            </a:r>
            <a:r>
              <a:rPr lang="en-US" altLang="zh-CN" sz="1600" b="0" i="0" dirty="0">
                <a:solidFill>
                  <a:srgbClr val="444444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》 </a:t>
            </a:r>
            <a:r>
              <a:rPr lang="zh-CN" altLang="en-US" sz="1600" b="0" i="0" dirty="0">
                <a:solidFill>
                  <a:srgbClr val="444444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中首次提出的。 本书介绍了城市设计的 “语言”， 而此类 “语言” 的基本单元就是模式。 </a:t>
            </a:r>
            <a:endParaRPr lang="zh-CN" altLang="en-US" sz="16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0211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>
            <a:extLst>
              <a:ext uri="{FF2B5EF4-FFF2-40B4-BE49-F238E27FC236}">
                <a16:creationId xmlns:a16="http://schemas.microsoft.com/office/drawing/2014/main" id="{B3A7E24A-F0AB-4E40-9049-923B033A1441}"/>
              </a:ext>
            </a:extLst>
          </p:cNvPr>
          <p:cNvSpPr/>
          <p:nvPr/>
        </p:nvSpPr>
        <p:spPr>
          <a:xfrm>
            <a:off x="134112" y="38653"/>
            <a:ext cx="2639114" cy="6336667"/>
          </a:xfrm>
          <a:prstGeom prst="roundRect">
            <a:avLst>
              <a:gd name="adj" fmla="val 4194"/>
            </a:avLst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5D8F8A9-E72A-BB49-A194-474C0BA64D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746" y="38654"/>
            <a:ext cx="1022706" cy="730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D8B1641-838B-6444-A3D1-94DC4CC5BB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746" y="1157016"/>
            <a:ext cx="1022706" cy="730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D62F8CC0-C400-124A-9132-EFC491C91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746" y="2275378"/>
            <a:ext cx="1022706" cy="730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3064420-E10F-9642-824B-BD23EF5E36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746" y="3393740"/>
            <a:ext cx="1022706" cy="730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8FC61AF5-DE68-6F46-BC88-2949B5E0BB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746" y="4512102"/>
            <a:ext cx="1022706" cy="730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17B02D09-DF1C-844F-A61F-D657B74ACC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7148" y="53007"/>
            <a:ext cx="1022706" cy="730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1290367B-6783-7346-B4D4-73FF0BC32A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7148" y="1171369"/>
            <a:ext cx="1022706" cy="730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81F86AE2-D836-334E-A994-D6D31C0BA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7148" y="2289731"/>
            <a:ext cx="1022706" cy="730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4C9D1505-EDCC-924D-84EE-9C4C89FF27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7148" y="3408093"/>
            <a:ext cx="1022706" cy="730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>
            <a:extLst>
              <a:ext uri="{FF2B5EF4-FFF2-40B4-BE49-F238E27FC236}">
                <a16:creationId xmlns:a16="http://schemas.microsoft.com/office/drawing/2014/main" id="{4C8CDD2B-4F14-5249-8C32-B16444F6B3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7148" y="4526455"/>
            <a:ext cx="1022706" cy="730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>
            <a:extLst>
              <a:ext uri="{FF2B5EF4-FFF2-40B4-BE49-F238E27FC236}">
                <a16:creationId xmlns:a16="http://schemas.microsoft.com/office/drawing/2014/main" id="{5EAD21FF-E199-F444-B1F5-DFB2C235D1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7149" y="5644817"/>
            <a:ext cx="1022705" cy="730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>
            <a:extLst>
              <a:ext uri="{FF2B5EF4-FFF2-40B4-BE49-F238E27FC236}">
                <a16:creationId xmlns:a16="http://schemas.microsoft.com/office/drawing/2014/main" id="{21467896-80D7-3042-BC0A-DCB8E91FDC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7172" y="56877"/>
            <a:ext cx="1022706" cy="730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>
            <a:extLst>
              <a:ext uri="{FF2B5EF4-FFF2-40B4-BE49-F238E27FC236}">
                <a16:creationId xmlns:a16="http://schemas.microsoft.com/office/drawing/2014/main" id="{5AA7E6FC-BD4F-CA4C-A1BB-330AEF6733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0677" y="53007"/>
            <a:ext cx="1022706" cy="730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C4AFDF2E-5FFE-684B-82C7-289FD27019AF}"/>
              </a:ext>
            </a:extLst>
          </p:cNvPr>
          <p:cNvSpPr txBox="1"/>
          <p:nvPr/>
        </p:nvSpPr>
        <p:spPr>
          <a:xfrm>
            <a:off x="236662" y="339868"/>
            <a:ext cx="1022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工厂方法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1FE2044-DD01-AC48-B966-0AA564FE9CD1}"/>
              </a:ext>
            </a:extLst>
          </p:cNvPr>
          <p:cNvSpPr txBox="1"/>
          <p:nvPr/>
        </p:nvSpPr>
        <p:spPr>
          <a:xfrm>
            <a:off x="236662" y="1416591"/>
            <a:ext cx="1022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抽象工厂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305FE7C-5245-2444-80E3-27F2C66DCF72}"/>
              </a:ext>
            </a:extLst>
          </p:cNvPr>
          <p:cNvSpPr txBox="1"/>
          <p:nvPr/>
        </p:nvSpPr>
        <p:spPr>
          <a:xfrm>
            <a:off x="236662" y="2508550"/>
            <a:ext cx="1022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生成器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1BC8C9D-6827-634D-A168-05AF2D46ED27}"/>
              </a:ext>
            </a:extLst>
          </p:cNvPr>
          <p:cNvSpPr txBox="1"/>
          <p:nvPr/>
        </p:nvSpPr>
        <p:spPr>
          <a:xfrm>
            <a:off x="236662" y="3626912"/>
            <a:ext cx="1022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原型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D54B34A-656E-7642-8ECF-6C9809A10610}"/>
              </a:ext>
            </a:extLst>
          </p:cNvPr>
          <p:cNvSpPr txBox="1"/>
          <p:nvPr/>
        </p:nvSpPr>
        <p:spPr>
          <a:xfrm>
            <a:off x="236662" y="4877354"/>
            <a:ext cx="1022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单例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4FEFC34-565D-2344-8FBF-4ECD67E8BD13}"/>
              </a:ext>
            </a:extLst>
          </p:cNvPr>
          <p:cNvSpPr txBox="1"/>
          <p:nvPr/>
        </p:nvSpPr>
        <p:spPr>
          <a:xfrm>
            <a:off x="3293471" y="279759"/>
            <a:ext cx="1022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适配器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CC9F67B-FA07-244D-9594-B0AF83A4A73E}"/>
              </a:ext>
            </a:extLst>
          </p:cNvPr>
          <p:cNvSpPr txBox="1"/>
          <p:nvPr/>
        </p:nvSpPr>
        <p:spPr>
          <a:xfrm>
            <a:off x="3293471" y="1428081"/>
            <a:ext cx="1022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桥接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BC8E9191-7CC5-F548-8F0B-D181EABCB8C7}"/>
              </a:ext>
            </a:extLst>
          </p:cNvPr>
          <p:cNvSpPr txBox="1"/>
          <p:nvPr/>
        </p:nvSpPr>
        <p:spPr>
          <a:xfrm>
            <a:off x="3293471" y="2654983"/>
            <a:ext cx="1022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组合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20E0F711-2E5F-9D4E-A718-A10CFBC2F27B}"/>
              </a:ext>
            </a:extLst>
          </p:cNvPr>
          <p:cNvSpPr txBox="1"/>
          <p:nvPr/>
        </p:nvSpPr>
        <p:spPr>
          <a:xfrm>
            <a:off x="3293471" y="3723099"/>
            <a:ext cx="1022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装饰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47FDEAD1-389A-154D-8F57-D33E3553AB7A}"/>
              </a:ext>
            </a:extLst>
          </p:cNvPr>
          <p:cNvSpPr txBox="1"/>
          <p:nvPr/>
        </p:nvSpPr>
        <p:spPr>
          <a:xfrm>
            <a:off x="3293471" y="4841461"/>
            <a:ext cx="1022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外观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EE94C93D-3D77-6E4B-A968-33DC0C184E1F}"/>
              </a:ext>
            </a:extLst>
          </p:cNvPr>
          <p:cNvSpPr txBox="1"/>
          <p:nvPr/>
        </p:nvSpPr>
        <p:spPr>
          <a:xfrm>
            <a:off x="3293471" y="5885361"/>
            <a:ext cx="1022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享原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A3DAEC6A-4687-E048-A009-4DA24A646E33}"/>
              </a:ext>
            </a:extLst>
          </p:cNvPr>
          <p:cNvSpPr txBox="1"/>
          <p:nvPr/>
        </p:nvSpPr>
        <p:spPr>
          <a:xfrm>
            <a:off x="5118886" y="332213"/>
            <a:ext cx="1022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代理</a:t>
            </a:r>
          </a:p>
        </p:txBody>
      </p:sp>
      <p:pic>
        <p:nvPicPr>
          <p:cNvPr id="1054" name="Picture 30">
            <a:extLst>
              <a:ext uri="{FF2B5EF4-FFF2-40B4-BE49-F238E27FC236}">
                <a16:creationId xmlns:a16="http://schemas.microsoft.com/office/drawing/2014/main" id="{EBBDD70E-4C4A-A542-B484-69E9FD758D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0677" y="1157016"/>
            <a:ext cx="1022706" cy="730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>
            <a:extLst>
              <a:ext uri="{FF2B5EF4-FFF2-40B4-BE49-F238E27FC236}">
                <a16:creationId xmlns:a16="http://schemas.microsoft.com/office/drawing/2014/main" id="{88379D15-F925-4B46-AD08-20630E1BB9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0677" y="2143298"/>
            <a:ext cx="1022706" cy="730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>
            <a:extLst>
              <a:ext uri="{FF2B5EF4-FFF2-40B4-BE49-F238E27FC236}">
                <a16:creationId xmlns:a16="http://schemas.microsoft.com/office/drawing/2014/main" id="{610EBCFE-5DB5-6A48-9FDE-14E29A9FD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0677" y="3319019"/>
            <a:ext cx="1022706" cy="730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>
            <a:extLst>
              <a:ext uri="{FF2B5EF4-FFF2-40B4-BE49-F238E27FC236}">
                <a16:creationId xmlns:a16="http://schemas.microsoft.com/office/drawing/2014/main" id="{39166251-CA6D-BB46-96BA-5842F72919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0676" y="4394972"/>
            <a:ext cx="1022707" cy="730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>
            <a:extLst>
              <a:ext uri="{FF2B5EF4-FFF2-40B4-BE49-F238E27FC236}">
                <a16:creationId xmlns:a16="http://schemas.microsoft.com/office/drawing/2014/main" id="{B2DE3C9F-CEC2-B04F-9323-7245AF01B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0676" y="5658607"/>
            <a:ext cx="1022707" cy="730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4" name="Picture 40">
            <a:extLst>
              <a:ext uri="{FF2B5EF4-FFF2-40B4-BE49-F238E27FC236}">
                <a16:creationId xmlns:a16="http://schemas.microsoft.com/office/drawing/2014/main" id="{4F3ACC8D-7EB1-3D4B-B3B7-7124FBE774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944" y="53007"/>
            <a:ext cx="1022705" cy="730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6" name="Picture 42">
            <a:extLst>
              <a:ext uri="{FF2B5EF4-FFF2-40B4-BE49-F238E27FC236}">
                <a16:creationId xmlns:a16="http://schemas.microsoft.com/office/drawing/2014/main" id="{D1483289-91C9-B04B-84A5-41B8510DF7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944" y="1062829"/>
            <a:ext cx="1022705" cy="730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8" name="Picture 44">
            <a:extLst>
              <a:ext uri="{FF2B5EF4-FFF2-40B4-BE49-F238E27FC236}">
                <a16:creationId xmlns:a16="http://schemas.microsoft.com/office/drawing/2014/main" id="{CB34D1F7-4058-4042-B0BC-DFB28E4C47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944" y="2143298"/>
            <a:ext cx="1022705" cy="730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0" name="Picture 46">
            <a:extLst>
              <a:ext uri="{FF2B5EF4-FFF2-40B4-BE49-F238E27FC236}">
                <a16:creationId xmlns:a16="http://schemas.microsoft.com/office/drawing/2014/main" id="{D3DE7936-F9B0-0F47-A408-D54B4E5956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944" y="3319019"/>
            <a:ext cx="1022705" cy="730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文本框 40">
            <a:extLst>
              <a:ext uri="{FF2B5EF4-FFF2-40B4-BE49-F238E27FC236}">
                <a16:creationId xmlns:a16="http://schemas.microsoft.com/office/drawing/2014/main" id="{769F27EB-27A4-A740-BC99-687BB2B1E21E}"/>
              </a:ext>
            </a:extLst>
          </p:cNvPr>
          <p:cNvSpPr txBox="1"/>
          <p:nvPr/>
        </p:nvSpPr>
        <p:spPr>
          <a:xfrm>
            <a:off x="7327970" y="327432"/>
            <a:ext cx="1022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责任链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1653DB9F-449C-2C4F-9311-78D58D230DF4}"/>
              </a:ext>
            </a:extLst>
          </p:cNvPr>
          <p:cNvSpPr txBox="1"/>
          <p:nvPr/>
        </p:nvSpPr>
        <p:spPr>
          <a:xfrm>
            <a:off x="7327970" y="1475754"/>
            <a:ext cx="1022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命令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4DA35FC5-870D-424A-B495-C64D1A3A0146}"/>
              </a:ext>
            </a:extLst>
          </p:cNvPr>
          <p:cNvSpPr txBox="1"/>
          <p:nvPr/>
        </p:nvSpPr>
        <p:spPr>
          <a:xfrm>
            <a:off x="7327970" y="2702656"/>
            <a:ext cx="1022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迭代器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1650F880-4F13-244A-8416-24E7AC946D74}"/>
              </a:ext>
            </a:extLst>
          </p:cNvPr>
          <p:cNvSpPr txBox="1"/>
          <p:nvPr/>
        </p:nvSpPr>
        <p:spPr>
          <a:xfrm>
            <a:off x="7327970" y="3770772"/>
            <a:ext cx="1022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中介者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68542CC0-091F-7242-BEFA-51E8C92E3528}"/>
              </a:ext>
            </a:extLst>
          </p:cNvPr>
          <p:cNvSpPr txBox="1"/>
          <p:nvPr/>
        </p:nvSpPr>
        <p:spPr>
          <a:xfrm>
            <a:off x="7327970" y="4889134"/>
            <a:ext cx="1022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备忘录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F080611C-443F-E340-A1F5-EE0CE73C6EDC}"/>
              </a:ext>
            </a:extLst>
          </p:cNvPr>
          <p:cNvSpPr txBox="1"/>
          <p:nvPr/>
        </p:nvSpPr>
        <p:spPr>
          <a:xfrm>
            <a:off x="7327970" y="5933034"/>
            <a:ext cx="1022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观察者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BB6E5C89-047F-1A48-89F4-EC9E381D37A1}"/>
              </a:ext>
            </a:extLst>
          </p:cNvPr>
          <p:cNvSpPr txBox="1"/>
          <p:nvPr/>
        </p:nvSpPr>
        <p:spPr>
          <a:xfrm>
            <a:off x="9952548" y="279759"/>
            <a:ext cx="1022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状态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B1B8F128-B011-1A4F-89C2-0BB6E5E7E9BE}"/>
              </a:ext>
            </a:extLst>
          </p:cNvPr>
          <p:cNvSpPr txBox="1"/>
          <p:nvPr/>
        </p:nvSpPr>
        <p:spPr>
          <a:xfrm>
            <a:off x="9952548" y="1428081"/>
            <a:ext cx="1022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策略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995480E5-B3EF-904B-B9E3-0B3A58ED7372}"/>
              </a:ext>
            </a:extLst>
          </p:cNvPr>
          <p:cNvSpPr txBox="1"/>
          <p:nvPr/>
        </p:nvSpPr>
        <p:spPr>
          <a:xfrm>
            <a:off x="9952548" y="2654983"/>
            <a:ext cx="1022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模板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46EE8F2F-E72B-AA4A-A38F-143906D849B1}"/>
              </a:ext>
            </a:extLst>
          </p:cNvPr>
          <p:cNvSpPr txBox="1"/>
          <p:nvPr/>
        </p:nvSpPr>
        <p:spPr>
          <a:xfrm>
            <a:off x="9952548" y="3723099"/>
            <a:ext cx="1022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访问者</a:t>
            </a:r>
          </a:p>
        </p:txBody>
      </p:sp>
      <p:sp>
        <p:nvSpPr>
          <p:cNvPr id="52" name="圆角矩形 51">
            <a:extLst>
              <a:ext uri="{FF2B5EF4-FFF2-40B4-BE49-F238E27FC236}">
                <a16:creationId xmlns:a16="http://schemas.microsoft.com/office/drawing/2014/main" id="{218A4D2F-6283-9542-BE2B-AC7F4567C267}"/>
              </a:ext>
            </a:extLst>
          </p:cNvPr>
          <p:cNvSpPr/>
          <p:nvPr/>
        </p:nvSpPr>
        <p:spPr>
          <a:xfrm>
            <a:off x="3497318" y="38654"/>
            <a:ext cx="3532560" cy="6350458"/>
          </a:xfrm>
          <a:prstGeom prst="roundRect">
            <a:avLst>
              <a:gd name="adj" fmla="val 2291"/>
            </a:avLst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3" name="圆角矩形 52">
            <a:extLst>
              <a:ext uri="{FF2B5EF4-FFF2-40B4-BE49-F238E27FC236}">
                <a16:creationId xmlns:a16="http://schemas.microsoft.com/office/drawing/2014/main" id="{31A23433-98BC-4542-8DDB-C1C7855B1A55}"/>
              </a:ext>
            </a:extLst>
          </p:cNvPr>
          <p:cNvSpPr/>
          <p:nvPr/>
        </p:nvSpPr>
        <p:spPr>
          <a:xfrm>
            <a:off x="7421384" y="31757"/>
            <a:ext cx="4636504" cy="6350458"/>
          </a:xfrm>
          <a:prstGeom prst="roundRect">
            <a:avLst>
              <a:gd name="adj" fmla="val 1874"/>
            </a:avLst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80138A7-9058-8743-B0AC-466A575941B7}"/>
              </a:ext>
            </a:extLst>
          </p:cNvPr>
          <p:cNvSpPr txBox="1"/>
          <p:nvPr/>
        </p:nvSpPr>
        <p:spPr>
          <a:xfrm>
            <a:off x="134112" y="6432795"/>
            <a:ext cx="26391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创建型模式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3415F391-C479-F94E-B563-B6ACD7405C01}"/>
              </a:ext>
            </a:extLst>
          </p:cNvPr>
          <p:cNvSpPr txBox="1"/>
          <p:nvPr/>
        </p:nvSpPr>
        <p:spPr>
          <a:xfrm>
            <a:off x="3497319" y="6432795"/>
            <a:ext cx="3532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结构型模式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0E88F70B-58E2-964C-BA42-A64868F8E81C}"/>
              </a:ext>
            </a:extLst>
          </p:cNvPr>
          <p:cNvSpPr txBox="1"/>
          <p:nvPr/>
        </p:nvSpPr>
        <p:spPr>
          <a:xfrm>
            <a:off x="7421384" y="6424352"/>
            <a:ext cx="4636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行为模式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0D9414F-59BD-6B4C-87B4-4A25E54D26D2}"/>
              </a:ext>
            </a:extLst>
          </p:cNvPr>
          <p:cNvSpPr txBox="1"/>
          <p:nvPr/>
        </p:nvSpPr>
        <p:spPr>
          <a:xfrm>
            <a:off x="10261906" y="296673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✔️</a:t>
            </a:r>
            <a:endParaRPr kumimoji="1" lang="zh-CN" altLang="en-US" dirty="0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5C2E6966-906A-DE43-BFD5-633D1DB93F6B}"/>
              </a:ext>
            </a:extLst>
          </p:cNvPr>
          <p:cNvSpPr txBox="1"/>
          <p:nvPr/>
        </p:nvSpPr>
        <p:spPr>
          <a:xfrm>
            <a:off x="560137" y="58449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✔️</a:t>
            </a:r>
            <a:endParaRPr kumimoji="1" lang="zh-CN" altLang="en-US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510CF06C-C6EE-F74A-A474-C43A791044F6}"/>
              </a:ext>
            </a:extLst>
          </p:cNvPr>
          <p:cNvSpPr txBox="1"/>
          <p:nvPr/>
        </p:nvSpPr>
        <p:spPr>
          <a:xfrm>
            <a:off x="539233" y="166718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✔️</a:t>
            </a:r>
            <a:endParaRPr kumimoji="1" lang="zh-CN" altLang="en-US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36D2A070-58D5-D746-8563-62768FFD17AD}"/>
              </a:ext>
            </a:extLst>
          </p:cNvPr>
          <p:cNvSpPr txBox="1"/>
          <p:nvPr/>
        </p:nvSpPr>
        <p:spPr>
          <a:xfrm>
            <a:off x="539233" y="519081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✔️</a:t>
            </a:r>
            <a:endParaRPr kumimoji="1" lang="zh-CN" altLang="en-US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35822FC3-1AC6-2C49-8491-F3360B55F065}"/>
              </a:ext>
            </a:extLst>
          </p:cNvPr>
          <p:cNvSpPr txBox="1"/>
          <p:nvPr/>
        </p:nvSpPr>
        <p:spPr>
          <a:xfrm>
            <a:off x="3611518" y="50731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✔️</a:t>
            </a:r>
            <a:endParaRPr kumimoji="1" lang="zh-CN" altLang="en-US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8559097D-0913-B146-823C-43A9E21F56C9}"/>
              </a:ext>
            </a:extLst>
          </p:cNvPr>
          <p:cNvSpPr txBox="1"/>
          <p:nvPr/>
        </p:nvSpPr>
        <p:spPr>
          <a:xfrm>
            <a:off x="5433611" y="55675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✔️</a:t>
            </a:r>
            <a:endParaRPr kumimoji="1" lang="zh-CN" altLang="en-US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6217C70C-6632-2D47-AECD-0A38FDEF17CB}"/>
              </a:ext>
            </a:extLst>
          </p:cNvPr>
          <p:cNvSpPr txBox="1"/>
          <p:nvPr/>
        </p:nvSpPr>
        <p:spPr>
          <a:xfrm>
            <a:off x="3594192" y="288173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✔️</a:t>
            </a:r>
            <a:endParaRPr kumimoji="1" lang="zh-CN" altLang="en-US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3A53698B-4A0B-ED4B-A7E4-793D3DDD6EC2}"/>
              </a:ext>
            </a:extLst>
          </p:cNvPr>
          <p:cNvSpPr txBox="1"/>
          <p:nvPr/>
        </p:nvSpPr>
        <p:spPr>
          <a:xfrm>
            <a:off x="10300137" y="170508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✔️</a:t>
            </a:r>
            <a:endParaRPr kumimoji="1" lang="zh-CN" altLang="en-US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7EDA78B2-F364-764B-AA35-D1900C3EAEC6}"/>
              </a:ext>
            </a:extLst>
          </p:cNvPr>
          <p:cNvSpPr txBox="1"/>
          <p:nvPr/>
        </p:nvSpPr>
        <p:spPr>
          <a:xfrm>
            <a:off x="9931237" y="260917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✔️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2307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CE9F42B-F3CC-604B-AE49-60066141D4CA}"/>
              </a:ext>
            </a:extLst>
          </p:cNvPr>
          <p:cNvSpPr txBox="1"/>
          <p:nvPr/>
        </p:nvSpPr>
        <p:spPr>
          <a:xfrm>
            <a:off x="316992" y="2228671"/>
            <a:ext cx="1175308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rgbClr val="A8010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源码地址</a:t>
            </a:r>
            <a:r>
              <a:rPr lang="en-US" altLang="zh-CN" sz="3600" b="1" dirty="0">
                <a:solidFill>
                  <a:srgbClr val="A8010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(</a:t>
            </a:r>
            <a:r>
              <a:rPr lang="zh-CN" altLang="en-US" sz="3600" b="1" dirty="0">
                <a:solidFill>
                  <a:srgbClr val="A8010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陆续更新</a:t>
            </a:r>
            <a:r>
              <a:rPr lang="en-US" altLang="zh-CN" sz="3600" b="1" dirty="0">
                <a:solidFill>
                  <a:srgbClr val="A8010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)</a:t>
            </a:r>
            <a:r>
              <a:rPr lang="zh-CN" altLang="en-US" sz="3600" dirty="0">
                <a:solidFill>
                  <a:srgbClr val="A8010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：</a:t>
            </a:r>
            <a:r>
              <a:rPr lang="zh-CN" altLang="en-US" sz="3600" dirty="0">
                <a:solidFill>
                  <a:srgbClr val="DE3D3F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https://github.com/fuzhengwei/CodeDesignTutorials</a:t>
            </a:r>
          </a:p>
        </p:txBody>
      </p:sp>
    </p:spTree>
    <p:extLst>
      <p:ext uri="{BB962C8B-B14F-4D97-AF65-F5344CB8AC3E}">
        <p14:creationId xmlns:p14="http://schemas.microsoft.com/office/powerpoint/2010/main" val="139352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1">
            <a:extLst>
              <a:ext uri="{FF2B5EF4-FFF2-40B4-BE49-F238E27FC236}">
                <a16:creationId xmlns:a16="http://schemas.microsoft.com/office/drawing/2014/main" id="{587F8A25-E515-D342-9A64-D2BF6FA543BD}"/>
              </a:ext>
            </a:extLst>
          </p:cNvPr>
          <p:cNvSpPr txBox="1">
            <a:spLocks/>
          </p:cNvSpPr>
          <p:nvPr/>
        </p:nvSpPr>
        <p:spPr>
          <a:xfrm>
            <a:off x="457589" y="269298"/>
            <a:ext cx="6476553" cy="685359"/>
          </a:xfrm>
          <a:prstGeom prst="rect">
            <a:avLst/>
          </a:prstGeom>
        </p:spPr>
        <p:txBody>
          <a:bodyPr/>
          <a:lstStyle>
            <a:lvl1pPr marL="0" indent="0" algn="l" defTabSz="1028065" rtl="0" eaLnBrk="1" latinLnBrk="0" hangingPunct="1">
              <a:spcBef>
                <a:spcPct val="20000"/>
              </a:spcBef>
              <a:buFontTx/>
              <a:buNone/>
              <a:defRPr sz="3200" b="1" kern="1200">
                <a:solidFill>
                  <a:srgbClr val="E2231A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835660" indent="-321310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8587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0022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1457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2892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4327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56990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71340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386" dirty="0">
                <a:solidFill>
                  <a:schemeClr val="tx1">
                    <a:lumMod val="85000"/>
                    <a:lumOff val="15000"/>
                  </a:schemeClr>
                </a:solidFill>
                <a:latin typeface="Xingkai SC Light" panose="02010600040101010101" pitchFamily="2" charset="-122"/>
                <a:ea typeface="Xingkai SC Light" panose="02010600040101010101" pitchFamily="2" charset="-122"/>
                <a:cs typeface="+mn-ea"/>
                <a:sym typeface="+mn-lt"/>
              </a:rPr>
              <a:t>1</a:t>
            </a:r>
            <a:r>
              <a:rPr lang="zh-CN" altLang="en-US" sz="3386" dirty="0">
                <a:solidFill>
                  <a:schemeClr val="tx1">
                    <a:lumMod val="85000"/>
                    <a:lumOff val="15000"/>
                  </a:schemeClr>
                </a:solidFill>
                <a:latin typeface="Xingkai SC Light" panose="02010600040101010101" pitchFamily="2" charset="-122"/>
                <a:ea typeface="Xingkai SC Light" panose="02010600040101010101" pitchFamily="2" charset="-122"/>
                <a:cs typeface="+mn-ea"/>
                <a:sym typeface="+mn-lt"/>
              </a:rPr>
              <a:t>、单一职责原则</a:t>
            </a:r>
            <a:endParaRPr lang="zh-CN" altLang="en-US" sz="3386" dirty="0">
              <a:solidFill>
                <a:schemeClr val="tx1">
                  <a:lumMod val="85000"/>
                  <a:lumOff val="15000"/>
                </a:schemeClr>
              </a:solidFill>
              <a:latin typeface="Xingkai SC Light" panose="02010600040101010101" pitchFamily="2" charset="-122"/>
              <a:ea typeface="Xingkai SC Light" panose="02010600040101010101" pitchFamily="2" charset="-122"/>
              <a:cs typeface="+mn-ea"/>
              <a:sym typeface="+mn-lt"/>
            </a:endParaRPr>
          </a:p>
        </p:txBody>
      </p: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E17C53BF-EE96-E64F-A568-F7D0EAF858ED}"/>
              </a:ext>
            </a:extLst>
          </p:cNvPr>
          <p:cNvGrpSpPr/>
          <p:nvPr/>
        </p:nvGrpSpPr>
        <p:grpSpPr>
          <a:xfrm>
            <a:off x="1147798" y="1770950"/>
            <a:ext cx="2759561" cy="2996121"/>
            <a:chOff x="1147798" y="1770950"/>
            <a:chExt cx="2759561" cy="2996121"/>
          </a:xfrm>
        </p:grpSpPr>
        <p:sp>
          <p:nvSpPr>
            <p:cNvPr id="20" name="Rounded Rectangle 4">
              <a:extLst>
                <a:ext uri="{FF2B5EF4-FFF2-40B4-BE49-F238E27FC236}">
                  <a16:creationId xmlns:a16="http://schemas.microsoft.com/office/drawing/2014/main" id="{FD835581-2B48-AF47-985A-42E116B90135}"/>
                </a:ext>
              </a:extLst>
            </p:cNvPr>
            <p:cNvSpPr/>
            <p:nvPr/>
          </p:nvSpPr>
          <p:spPr>
            <a:xfrm>
              <a:off x="1147798" y="1770950"/>
              <a:ext cx="2715316" cy="2996121"/>
            </a:xfrm>
            <a:prstGeom prst="roundRect">
              <a:avLst>
                <a:gd name="adj" fmla="val 243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sz="1905" b="1" dirty="0">
                <a:solidFill>
                  <a:srgbClr val="C00000"/>
                </a:solidFill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93FE1862-82D6-7C46-BCA1-C321297B4238}"/>
                </a:ext>
              </a:extLst>
            </p:cNvPr>
            <p:cNvSpPr txBox="1"/>
            <p:nvPr/>
          </p:nvSpPr>
          <p:spPr>
            <a:xfrm>
              <a:off x="1147798" y="3109830"/>
              <a:ext cx="2759561" cy="3528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93" b="1" dirty="0">
                  <a:solidFill>
                    <a:srgbClr val="C00000"/>
                  </a:solidFill>
                  <a:latin typeface="+mn-ea"/>
                </a:rPr>
                <a:t>原则定义</a:t>
              </a: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8CF472E5-805D-7C4B-9947-4716FF1180A5}"/>
                </a:ext>
              </a:extLst>
            </p:cNvPr>
            <p:cNvSpPr txBox="1"/>
            <p:nvPr/>
          </p:nvSpPr>
          <p:spPr>
            <a:xfrm>
              <a:off x="1147799" y="3908959"/>
              <a:ext cx="2715316" cy="2551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58" dirty="0">
                  <a:latin typeface="+mn-ea"/>
                </a:rPr>
                <a:t>一个类应该只有一个发生变化的原因</a:t>
              </a:r>
            </a:p>
          </p:txBody>
        </p:sp>
        <p:pic>
          <p:nvPicPr>
            <p:cNvPr id="53" name="图片 52">
              <a:extLst>
                <a:ext uri="{FF2B5EF4-FFF2-40B4-BE49-F238E27FC236}">
                  <a16:creationId xmlns:a16="http://schemas.microsoft.com/office/drawing/2014/main" id="{CC3D935B-F2B4-CA42-8841-E391FBF1B8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78825" y="2305983"/>
              <a:ext cx="493033" cy="4930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177865F2-C04E-D84F-A60B-E0C67760F157}"/>
              </a:ext>
            </a:extLst>
          </p:cNvPr>
          <p:cNvGrpSpPr/>
          <p:nvPr/>
        </p:nvGrpSpPr>
        <p:grpSpPr>
          <a:xfrm>
            <a:off x="4878550" y="1770950"/>
            <a:ext cx="2759561" cy="2996121"/>
            <a:chOff x="4738342" y="1770950"/>
            <a:chExt cx="2759561" cy="2996121"/>
          </a:xfrm>
        </p:grpSpPr>
        <p:sp>
          <p:nvSpPr>
            <p:cNvPr id="54" name="Rounded Rectangle 4">
              <a:extLst>
                <a:ext uri="{FF2B5EF4-FFF2-40B4-BE49-F238E27FC236}">
                  <a16:creationId xmlns:a16="http://schemas.microsoft.com/office/drawing/2014/main" id="{A3272151-2C4C-5B46-8DC7-C804CBDECFF1}"/>
                </a:ext>
              </a:extLst>
            </p:cNvPr>
            <p:cNvSpPr/>
            <p:nvPr/>
          </p:nvSpPr>
          <p:spPr>
            <a:xfrm>
              <a:off x="4738342" y="1770950"/>
              <a:ext cx="2715316" cy="2996121"/>
            </a:xfrm>
            <a:prstGeom prst="roundRect">
              <a:avLst>
                <a:gd name="adj" fmla="val 243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sz="1905" b="1" dirty="0">
                <a:solidFill>
                  <a:srgbClr val="C00000"/>
                </a:solidFill>
              </a:endParaRP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BB22FBCD-D4A2-A749-908C-2948C6D0B306}"/>
                </a:ext>
              </a:extLst>
            </p:cNvPr>
            <p:cNvSpPr txBox="1"/>
            <p:nvPr/>
          </p:nvSpPr>
          <p:spPr>
            <a:xfrm>
              <a:off x="4738342" y="3109830"/>
              <a:ext cx="2759561" cy="3528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93" b="1" dirty="0">
                  <a:solidFill>
                    <a:srgbClr val="C00000"/>
                  </a:solidFill>
                  <a:latin typeface="+mn-ea"/>
                </a:rPr>
                <a:t>模拟场景</a:t>
              </a:r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223E20C5-6354-044C-B4D6-D8529945D5EF}"/>
                </a:ext>
              </a:extLst>
            </p:cNvPr>
            <p:cNvSpPr txBox="1"/>
            <p:nvPr/>
          </p:nvSpPr>
          <p:spPr>
            <a:xfrm>
              <a:off x="4738343" y="3908959"/>
              <a:ext cx="2715316" cy="2551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58" dirty="0">
                  <a:latin typeface="+mn-ea"/>
                </a:rPr>
                <a:t>访客用户 </a:t>
              </a:r>
              <a:r>
                <a:rPr lang="en-US" altLang="zh-CN" sz="1058" dirty="0">
                  <a:latin typeface="+mn-ea"/>
                </a:rPr>
                <a:t>•</a:t>
              </a:r>
              <a:r>
                <a:rPr lang="zh-CN" altLang="en-US" sz="1058" dirty="0">
                  <a:latin typeface="+mn-ea"/>
                </a:rPr>
                <a:t> 普通用户 </a:t>
              </a:r>
              <a:r>
                <a:rPr lang="en-US" altLang="zh-CN" sz="1058" dirty="0">
                  <a:latin typeface="+mn-ea"/>
                </a:rPr>
                <a:t>• </a:t>
              </a:r>
              <a:r>
                <a:rPr lang="zh-CN" altLang="en-US" sz="1058" dirty="0">
                  <a:latin typeface="+mn-ea"/>
                </a:rPr>
                <a:t> </a:t>
              </a:r>
              <a:r>
                <a:rPr lang="en-US" altLang="zh-CN" sz="1058" dirty="0">
                  <a:latin typeface="+mn-ea"/>
                </a:rPr>
                <a:t>VIP</a:t>
              </a:r>
              <a:r>
                <a:rPr lang="zh-CN" altLang="en-US" sz="1058" dirty="0">
                  <a:latin typeface="+mn-ea"/>
                </a:rPr>
                <a:t>用户</a:t>
              </a:r>
            </a:p>
          </p:txBody>
        </p:sp>
        <p:pic>
          <p:nvPicPr>
            <p:cNvPr id="59" name="图片 58">
              <a:extLst>
                <a:ext uri="{FF2B5EF4-FFF2-40B4-BE49-F238E27FC236}">
                  <a16:creationId xmlns:a16="http://schemas.microsoft.com/office/drawing/2014/main" id="{B429E647-34DD-3242-8935-2DA60E2F86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50751" y="2305983"/>
              <a:ext cx="700107" cy="4930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238D303D-4BCC-F44C-A396-FCC4FE670F98}"/>
              </a:ext>
            </a:extLst>
          </p:cNvPr>
          <p:cNvGrpSpPr/>
          <p:nvPr/>
        </p:nvGrpSpPr>
        <p:grpSpPr>
          <a:xfrm>
            <a:off x="8609302" y="1770950"/>
            <a:ext cx="2759561" cy="2996121"/>
            <a:chOff x="8609302" y="1770950"/>
            <a:chExt cx="2759561" cy="2996121"/>
          </a:xfrm>
        </p:grpSpPr>
        <p:sp>
          <p:nvSpPr>
            <p:cNvPr id="60" name="Rounded Rectangle 4">
              <a:extLst>
                <a:ext uri="{FF2B5EF4-FFF2-40B4-BE49-F238E27FC236}">
                  <a16:creationId xmlns:a16="http://schemas.microsoft.com/office/drawing/2014/main" id="{F6609698-76BD-D44F-93EB-8071451838E7}"/>
                </a:ext>
              </a:extLst>
            </p:cNvPr>
            <p:cNvSpPr/>
            <p:nvPr/>
          </p:nvSpPr>
          <p:spPr>
            <a:xfrm>
              <a:off x="8609302" y="1770950"/>
              <a:ext cx="2715316" cy="2996121"/>
            </a:xfrm>
            <a:prstGeom prst="roundRect">
              <a:avLst>
                <a:gd name="adj" fmla="val 243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sz="1905" b="1" dirty="0">
                <a:solidFill>
                  <a:srgbClr val="C00000"/>
                </a:solidFill>
              </a:endParaRPr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5D2F3745-4FA4-D04A-94FC-2CD28FD90042}"/>
                </a:ext>
              </a:extLst>
            </p:cNvPr>
            <p:cNvSpPr txBox="1"/>
            <p:nvPr/>
          </p:nvSpPr>
          <p:spPr>
            <a:xfrm>
              <a:off x="8609302" y="3109830"/>
              <a:ext cx="2759561" cy="3528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93" b="1" dirty="0">
                  <a:solidFill>
                    <a:srgbClr val="C00000"/>
                  </a:solidFill>
                  <a:latin typeface="+mn-ea"/>
                </a:rPr>
                <a:t>编码实现</a:t>
              </a:r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E746D5D7-CF11-CE45-ADF2-40EEB4C88A46}"/>
                </a:ext>
              </a:extLst>
            </p:cNvPr>
            <p:cNvSpPr txBox="1"/>
            <p:nvPr/>
          </p:nvSpPr>
          <p:spPr>
            <a:xfrm>
              <a:off x="8609303" y="3908959"/>
              <a:ext cx="2715316" cy="2551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58" dirty="0">
                  <a:latin typeface="+mn-ea"/>
                </a:rPr>
                <a:t>ifelse</a:t>
              </a:r>
              <a:r>
                <a:rPr lang="zh-CN" altLang="en-US" sz="1058" dirty="0">
                  <a:latin typeface="+mn-ea"/>
                </a:rPr>
                <a:t> </a:t>
              </a:r>
              <a:r>
                <a:rPr lang="en-US" altLang="zh-CN" sz="1058" dirty="0">
                  <a:latin typeface="+mn-ea"/>
                </a:rPr>
                <a:t>•</a:t>
              </a:r>
              <a:r>
                <a:rPr lang="zh-CN" altLang="en-US" sz="1058" dirty="0">
                  <a:latin typeface="+mn-ea"/>
                </a:rPr>
                <a:t> 判断实现 </a:t>
              </a:r>
              <a:r>
                <a:rPr lang="en-US" altLang="zh-CN" sz="1058" dirty="0">
                  <a:latin typeface="+mn-ea"/>
                </a:rPr>
                <a:t>• </a:t>
              </a:r>
              <a:r>
                <a:rPr lang="zh-CN" altLang="en-US" sz="1058" dirty="0">
                  <a:latin typeface="+mn-ea"/>
                </a:rPr>
                <a:t> 不易维护</a:t>
              </a:r>
            </a:p>
          </p:txBody>
        </p:sp>
        <p:pic>
          <p:nvPicPr>
            <p:cNvPr id="65" name="图片 64">
              <a:extLst>
                <a:ext uri="{FF2B5EF4-FFF2-40B4-BE49-F238E27FC236}">
                  <a16:creationId xmlns:a16="http://schemas.microsoft.com/office/drawing/2014/main" id="{2391F3AA-A4D0-8944-A315-D52FE8ECB2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742565" y="2305983"/>
              <a:ext cx="493033" cy="4930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69" name="圆角矩形 68">
            <a:extLst>
              <a:ext uri="{FF2B5EF4-FFF2-40B4-BE49-F238E27FC236}">
                <a16:creationId xmlns:a16="http://schemas.microsoft.com/office/drawing/2014/main" id="{E3CC9A0F-2A75-A548-8A30-11B39E7451A3}"/>
              </a:ext>
            </a:extLst>
          </p:cNvPr>
          <p:cNvSpPr/>
          <p:nvPr/>
        </p:nvSpPr>
        <p:spPr>
          <a:xfrm>
            <a:off x="1147798" y="5352288"/>
            <a:ext cx="10176820" cy="597408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  <a:latin typeface="XINGKAI SC LIGHT" panose="02010600040101010101" pitchFamily="2" charset="-122"/>
                <a:ea typeface="XINGKAI SC LIGHT" panose="02010600040101010101" pitchFamily="2" charset="-122"/>
              </a:rPr>
              <a:t>单一职责原则</a:t>
            </a:r>
            <a:r>
              <a:rPr lang="zh-CN" altLang="en-US" sz="1600" dirty="0">
                <a:solidFill>
                  <a:schemeClr val="tx1"/>
                </a:solidFill>
                <a:latin typeface="Xingkai SC Light" panose="02010600040101010101" pitchFamily="2" charset="-122"/>
                <a:ea typeface="Xingkai SC Light" panose="02010600040101010101" pitchFamily="2" charset="-122"/>
              </a:rPr>
              <a:t>（</a:t>
            </a:r>
            <a:r>
              <a:rPr lang="en" altLang="zh-CN" sz="1600" dirty="0">
                <a:solidFill>
                  <a:schemeClr val="tx1"/>
                </a:solidFill>
                <a:latin typeface="Xingkai SC Light" panose="02010600040101010101" pitchFamily="2" charset="-122"/>
                <a:ea typeface="Xingkai SC Light" panose="02010600040101010101" pitchFamily="2" charset="-122"/>
              </a:rPr>
              <a:t>SRP</a:t>
            </a:r>
            <a:r>
              <a:rPr lang="zh-CN" altLang="en" sz="1600" dirty="0">
                <a:solidFill>
                  <a:schemeClr val="tx1"/>
                </a:solidFill>
                <a:latin typeface="Xingkai SC Light" panose="02010600040101010101" pitchFamily="2" charset="-122"/>
                <a:ea typeface="Xingkai SC Light" panose="02010600040101010101" pitchFamily="2" charset="-122"/>
              </a:rPr>
              <a:t>：</a:t>
            </a:r>
            <a:r>
              <a:rPr lang="en" altLang="zh-CN" sz="1600" dirty="0">
                <a:solidFill>
                  <a:schemeClr val="tx1"/>
                </a:solidFill>
                <a:latin typeface="Xingkai SC Light" panose="02010600040101010101" pitchFamily="2" charset="-122"/>
                <a:ea typeface="Xingkai SC Light" panose="02010600040101010101" pitchFamily="2" charset="-122"/>
              </a:rPr>
              <a:t>Single responsibility principle</a:t>
            </a:r>
            <a:r>
              <a:rPr lang="zh-CN" altLang="en" sz="1600" dirty="0">
                <a:solidFill>
                  <a:schemeClr val="tx1"/>
                </a:solidFill>
                <a:latin typeface="Xingkai SC Light" panose="02010600040101010101" pitchFamily="2" charset="-122"/>
                <a:ea typeface="Xingkai SC Light" panose="02010600040101010101" pitchFamily="2" charset="-122"/>
              </a:rPr>
              <a:t>）</a:t>
            </a:r>
            <a:r>
              <a:rPr lang="zh-CN" altLang="en-US" sz="1600" dirty="0">
                <a:solidFill>
                  <a:schemeClr val="tx1"/>
                </a:solidFill>
                <a:latin typeface="Xingkai SC Light" panose="02010600040101010101" pitchFamily="2" charset="-122"/>
                <a:ea typeface="Xingkai SC Light" panose="02010600040101010101" pitchFamily="2" charset="-122"/>
              </a:rPr>
              <a:t>又称单一功能原则，面向对象五个基本原则（</a:t>
            </a:r>
            <a:r>
              <a:rPr lang="en" altLang="zh-CN" sz="1600" dirty="0">
                <a:solidFill>
                  <a:schemeClr val="tx1"/>
                </a:solidFill>
                <a:latin typeface="Xingkai SC Light" panose="02010600040101010101" pitchFamily="2" charset="-122"/>
                <a:ea typeface="Xingkai SC Light" panose="02010600040101010101" pitchFamily="2" charset="-122"/>
              </a:rPr>
              <a:t>SOLID</a:t>
            </a:r>
            <a:r>
              <a:rPr lang="zh-CN" altLang="en" sz="1600" dirty="0">
                <a:solidFill>
                  <a:schemeClr val="tx1"/>
                </a:solidFill>
                <a:latin typeface="Xingkai SC Light" panose="02010600040101010101" pitchFamily="2" charset="-122"/>
                <a:ea typeface="Xingkai SC Light" panose="02010600040101010101" pitchFamily="2" charset="-122"/>
              </a:rPr>
              <a:t>）</a:t>
            </a:r>
            <a:r>
              <a:rPr lang="zh-CN" altLang="en-US" sz="1600" dirty="0">
                <a:solidFill>
                  <a:schemeClr val="tx1"/>
                </a:solidFill>
                <a:latin typeface="Xingkai SC Light" panose="02010600040101010101" pitchFamily="2" charset="-122"/>
                <a:ea typeface="Xingkai SC Light" panose="02010600040101010101" pitchFamily="2" charset="-122"/>
              </a:rPr>
              <a:t>之一。</a:t>
            </a:r>
            <a:endParaRPr kumimoji="1" lang="zh-CN" altLang="en-US" sz="1600" dirty="0">
              <a:solidFill>
                <a:schemeClr val="tx1"/>
              </a:solidFill>
              <a:latin typeface="Xingkai SC Light" panose="02010600040101010101" pitchFamily="2" charset="-122"/>
              <a:ea typeface="Xingkai SC Light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9188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292</Words>
  <Application>Microsoft Macintosh PowerPoint</Application>
  <PresentationFormat>宽屏</PresentationFormat>
  <Paragraphs>62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等线</vt:lpstr>
      <vt:lpstr>等线 Light</vt:lpstr>
      <vt:lpstr>Nanum Brush Script</vt:lpstr>
      <vt:lpstr>PingFang SC</vt:lpstr>
      <vt:lpstr>Xingkai SC</vt:lpstr>
      <vt:lpstr>Xingkai SC Light</vt:lpstr>
      <vt:lpstr>Xingkai SC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119</cp:revision>
  <dcterms:created xsi:type="dcterms:W3CDTF">2022-02-19T05:54:31Z</dcterms:created>
  <dcterms:modified xsi:type="dcterms:W3CDTF">2022-03-05T07:44:18Z</dcterms:modified>
</cp:coreProperties>
</file>