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2" r:id="rId2"/>
    <p:sldId id="260" r:id="rId3"/>
    <p:sldId id="256" r:id="rId4"/>
    <p:sldId id="258" r:id="rId5"/>
    <p:sldId id="259" r:id="rId6"/>
    <p:sldId id="257" r:id="rId7"/>
    <p:sldId id="264" r:id="rId8"/>
    <p:sldId id="265" r:id="rId9"/>
    <p:sldId id="266" r:id="rId10"/>
    <p:sldId id="267" r:id="rId11"/>
    <p:sldId id="269" r:id="rId12"/>
    <p:sldId id="268" r:id="rId13"/>
    <p:sldId id="270" r:id="rId14"/>
    <p:sldId id="272"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重学Java设计模式" id="{EAD8400B-2511-6543-B52A-B05B5C2B90A4}">
          <p14:sldIdLst>
            <p14:sldId id="262"/>
          </p14:sldIdLst>
        </p14:section>
        <p14:section name="第1章：设计模式介绍" id="{021C1AB1-7684-0049-898A-A7DA54A5D488}">
          <p14:sldIdLst>
            <p14:sldId id="260"/>
            <p14:sldId id="256"/>
            <p14:sldId id="258"/>
            <p14:sldId id="259"/>
          </p14:sldIdLst>
        </p14:section>
        <p14:section name="第2章：六大设计模式原则" id="{983CE400-8410-B044-A87E-D095F8512A88}">
          <p14:sldIdLst>
            <p14:sldId id="257"/>
            <p14:sldId id="264"/>
            <p14:sldId id="265"/>
            <p14:sldId id="266"/>
            <p14:sldId id="267"/>
            <p14:sldId id="269"/>
            <p14:sldId id="268"/>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100"/>
    <a:srgbClr val="FF85FF"/>
    <a:srgbClr val="DE3D3F"/>
    <a:srgbClr val="E3443E"/>
    <a:srgbClr val="D72E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0031"/>
  </p:normalViewPr>
  <p:slideViewPr>
    <p:cSldViewPr snapToGrid="0" snapToObjects="1">
      <p:cViewPr varScale="1">
        <p:scale>
          <a:sx n="87" d="100"/>
          <a:sy n="87" d="100"/>
        </p:scale>
        <p:origin x="1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3513E-8777-384F-BF50-565235350325}" type="datetimeFigureOut">
              <a:rPr kumimoji="1" lang="zh-CN" altLang="en-US" smtClean="0"/>
              <a:t>2022/3/10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ACFC7-DDB1-344E-839F-3E9A781B1DD5}" type="slidenum">
              <a:rPr kumimoji="1" lang="zh-CN" altLang="en-US" smtClean="0"/>
              <a:t>‹#›</a:t>
            </a:fld>
            <a:endParaRPr kumimoji="1" lang="zh-CN" altLang="en-US"/>
          </a:p>
        </p:txBody>
      </p:sp>
    </p:spTree>
    <p:extLst>
      <p:ext uri="{BB962C8B-B14F-4D97-AF65-F5344CB8AC3E}">
        <p14:creationId xmlns:p14="http://schemas.microsoft.com/office/powerpoint/2010/main" val="376224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a:t>
            </a:fld>
            <a:endParaRPr kumimoji="1" lang="zh-CN" altLang="en-US"/>
          </a:p>
        </p:txBody>
      </p:sp>
    </p:spTree>
    <p:extLst>
      <p:ext uri="{BB962C8B-B14F-4D97-AF65-F5344CB8AC3E}">
        <p14:creationId xmlns:p14="http://schemas.microsoft.com/office/powerpoint/2010/main" val="254413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7</a:t>
            </a:fld>
            <a:endParaRPr kumimoji="1" lang="zh-CN" altLang="en-US"/>
          </a:p>
        </p:txBody>
      </p:sp>
    </p:spTree>
    <p:extLst>
      <p:ext uri="{BB962C8B-B14F-4D97-AF65-F5344CB8AC3E}">
        <p14:creationId xmlns:p14="http://schemas.microsoft.com/office/powerpoint/2010/main" val="2287697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8</a:t>
            </a:fld>
            <a:endParaRPr kumimoji="1" lang="zh-CN" altLang="en-US"/>
          </a:p>
        </p:txBody>
      </p:sp>
    </p:spTree>
    <p:extLst>
      <p:ext uri="{BB962C8B-B14F-4D97-AF65-F5344CB8AC3E}">
        <p14:creationId xmlns:p14="http://schemas.microsoft.com/office/powerpoint/2010/main" val="139266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11</a:t>
            </a:fld>
            <a:endParaRPr kumimoji="1" lang="zh-CN" altLang="en-US"/>
          </a:p>
        </p:txBody>
      </p:sp>
    </p:spTree>
    <p:extLst>
      <p:ext uri="{BB962C8B-B14F-4D97-AF65-F5344CB8AC3E}">
        <p14:creationId xmlns:p14="http://schemas.microsoft.com/office/powerpoint/2010/main" val="166724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越少知道越少，如果领导总是插手你的事，不仅不会提升工作效率，反而还会降低工作效率。就像产品跟研发说，你这块再给我加个功能，那不就是一行的代码吗，你搞定下，你是专业的。</a:t>
            </a:r>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12</a:t>
            </a:fld>
            <a:endParaRPr kumimoji="1" lang="zh-CN" altLang="en-US"/>
          </a:p>
        </p:txBody>
      </p:sp>
    </p:spTree>
    <p:extLst>
      <p:ext uri="{BB962C8B-B14F-4D97-AF65-F5344CB8AC3E}">
        <p14:creationId xmlns:p14="http://schemas.microsoft.com/office/powerpoint/2010/main" val="252945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设计模式就来自于生活，生活中就有很多设计模式</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13</a:t>
            </a:fld>
            <a:endParaRPr kumimoji="1" lang="zh-CN" altLang="en-US"/>
          </a:p>
        </p:txBody>
      </p:sp>
    </p:spTree>
    <p:extLst>
      <p:ext uri="{BB962C8B-B14F-4D97-AF65-F5344CB8AC3E}">
        <p14:creationId xmlns:p14="http://schemas.microsoft.com/office/powerpoint/2010/main" val="261834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杨树林、小沈阳有个小品，四大才子，大小姐出题，</a:t>
            </a:r>
            <a:r>
              <a:rPr kumimoji="1" lang="en-US" altLang="zh-CN" dirty="0"/>
              <a:t>1+1</a:t>
            </a:r>
            <a:r>
              <a:rPr kumimoji="1" lang="zh-CN" altLang="en-US" dirty="0"/>
              <a:t>等于几，小沈阳说杨树林他们家祖传数学的，杨树林为了避开这个回答，说传女不传男。</a:t>
            </a:r>
            <a:r>
              <a:rPr lang="zh-CN" altLang="en-US" sz="1200" b="0" i="0" kern="1200" dirty="0">
                <a:solidFill>
                  <a:schemeClr val="tx1"/>
                </a:solidFill>
                <a:effectLst/>
                <a:latin typeface="+mn-lt"/>
                <a:ea typeface="+mn-ea"/>
                <a:cs typeface="+mn-cs"/>
              </a:rPr>
              <a:t>我们家的确是祖传数学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传女不传男</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14</a:t>
            </a:fld>
            <a:endParaRPr kumimoji="1" lang="zh-CN" altLang="en-US"/>
          </a:p>
        </p:txBody>
      </p:sp>
    </p:spTree>
    <p:extLst>
      <p:ext uri="{BB962C8B-B14F-4D97-AF65-F5344CB8AC3E}">
        <p14:creationId xmlns:p14="http://schemas.microsoft.com/office/powerpoint/2010/main" val="174063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62003" lvl="0" indent="-162003">
              <a:lnSpc>
                <a:spcPct val="150000"/>
              </a:lnSpc>
              <a:buFont typeface="Arial" panose="020B0604020202020204" pitchFamily="34" charset="0"/>
              <a:buChar char="•"/>
              <a:defRPr/>
            </a:pPr>
            <a:r>
              <a:rPr lang="zh-CN" altLang="en-US" sz="1200" dirty="0">
                <a:solidFill>
                  <a:schemeClr val="tx1"/>
                </a:solidFill>
                <a:latin typeface="+mn-ea"/>
                <a:sym typeface="+mn-lt"/>
              </a:rPr>
              <a:t>解决复杂场景的设计主要分为：分治、抽象和知识。</a:t>
            </a:r>
            <a:endParaRPr lang="en-US" altLang="zh-CN" sz="1200" dirty="0">
              <a:solidFill>
                <a:schemeClr val="tx1"/>
              </a:solidFill>
              <a:latin typeface="+mn-ea"/>
              <a:sym typeface="+mn-lt"/>
            </a:endParaRPr>
          </a:p>
          <a:p>
            <a:pPr marL="162003" lvl="0" indent="-162003">
              <a:lnSpc>
                <a:spcPct val="150000"/>
              </a:lnSpc>
              <a:buFont typeface="Arial" panose="020B0604020202020204" pitchFamily="34" charset="0"/>
              <a:buChar char="•"/>
              <a:defRPr/>
            </a:pPr>
            <a:r>
              <a:rPr lang="zh-CN" altLang="en-US" sz="1200" dirty="0">
                <a:solidFill>
                  <a:schemeClr val="tx1"/>
                </a:solidFill>
                <a:latin typeface="+mn-ea"/>
                <a:sym typeface="+mn-lt"/>
              </a:rPr>
              <a:t>运用设计模式在分治层面合理切割问题空间为更小规模的若干子问题，而问题越小就容易被理解和处理，做到高内聚低耦合。</a:t>
            </a:r>
            <a:endParaRPr lang="en-US" altLang="zh-CN" sz="1200" dirty="0">
              <a:solidFill>
                <a:schemeClr val="tx1"/>
              </a:solidFill>
              <a:latin typeface="+mn-ea"/>
              <a:sym typeface="+mn-lt"/>
            </a:endParaRPr>
          </a:p>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15</a:t>
            </a:fld>
            <a:endParaRPr kumimoji="1" lang="zh-CN" altLang="en-US"/>
          </a:p>
        </p:txBody>
      </p:sp>
    </p:spTree>
    <p:extLst>
      <p:ext uri="{BB962C8B-B14F-4D97-AF65-F5344CB8AC3E}">
        <p14:creationId xmlns:p14="http://schemas.microsoft.com/office/powerpoint/2010/main" val="319271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A3391-2734-B44A-A9FF-4BB0CD2D3E1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065B26F-CC0D-5842-BBDB-E2B17B42B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D119158-667A-FB4E-B8B5-1C7C9482A68D}"/>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714F6D3F-48B4-A043-A8C6-93FBF48C49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7537B5-18D9-ED4A-AD81-3E3EBE3046D7}"/>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84813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CECFD-C5B7-3540-89FC-A6FB320281E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8BEDE1-1E2F-4D4B-BE9B-66888F98B40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655389E-E9B0-A148-A8F1-7694510F203B}"/>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0630F35A-CC7A-B743-93D1-A0EF64CF67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D14F38-0217-4D4C-9262-58FBE1A72C5C}"/>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40698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85D40E-0A60-E240-85B3-78DF5F456D6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3D126E1-FD51-4043-B92D-7A573A98C0A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29C0197-5DAA-0A45-A990-12D87B9796D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5ED54F17-61D3-AF44-B27F-6ABEDF9D4A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0B1DF04-0426-6A48-9649-70E48E108CD1}"/>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338497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F575C-2C6F-6446-A0F9-6196C650A22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06458-6427-4749-90F2-34A9EE6491B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AE89F2C-9098-F440-BE58-B48780F5E6D4}"/>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CFF67BC7-42F7-3846-BAD5-66F8B76B31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9D3478-9443-0343-9CEF-6C7AAF1F1678}"/>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57848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F83F-7C70-A54A-8F58-8DCDE5BF099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03A5BBC-D95F-974E-A66D-6E5E96F87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9FC4009-752C-F845-BA37-7007F851A7B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BCB1ED63-CE0F-3F42-8810-E104A2053C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80F438-A4AA-B241-8050-D99B1E70B6A9}"/>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96574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78F6-84EA-AF4D-9AA3-D2461FC3515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B85AB71-A0A4-9F46-8FEA-E4A2E6C4A1C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7641AA-663D-304D-BEE8-21826B82934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096B32C-1596-2E4D-B61D-88A8DDDE90D6}"/>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DF9255BE-842D-B841-9A77-C5E195329C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3807716-554E-104D-8ED7-B5734DF3CF53}"/>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05923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1C4B6-A243-5742-8A96-3CC2FA7CE22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6AE7726-67FF-024C-8772-3D6250318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94FC53-EA91-D547-89CA-ACFD44C9EBF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8E16061-5E2C-9C4A-8CF7-9AFBD9C5D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75410F3-196A-8E47-94C2-4CBE5F53E1B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0756408-4831-EF40-AC43-6896A83E089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8" name="页脚占位符 7">
            <a:extLst>
              <a:ext uri="{FF2B5EF4-FFF2-40B4-BE49-F238E27FC236}">
                <a16:creationId xmlns:a16="http://schemas.microsoft.com/office/drawing/2014/main" id="{A726383B-BE05-1B49-ACF1-7AFA0549F6D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9FFE31E-8E57-B740-AFC9-28983F541B13}"/>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82161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6C04D-7EF3-9543-A491-74E1E597C45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09B8670-30BC-5846-BF6F-209FD0AC115D}"/>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4" name="页脚占位符 3">
            <a:extLst>
              <a:ext uri="{FF2B5EF4-FFF2-40B4-BE49-F238E27FC236}">
                <a16:creationId xmlns:a16="http://schemas.microsoft.com/office/drawing/2014/main" id="{752C03D7-5A83-A24F-BCA6-F0E1C32DCC5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30FBE34-B895-1842-8582-880A982BC715}"/>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15691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D7FDAA-BC6D-D44D-A165-24F2D254E14E}"/>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3" name="页脚占位符 2">
            <a:extLst>
              <a:ext uri="{FF2B5EF4-FFF2-40B4-BE49-F238E27FC236}">
                <a16:creationId xmlns:a16="http://schemas.microsoft.com/office/drawing/2014/main" id="{394FCDEF-74F9-784D-8782-31755E7950F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5559751-9A3E-ED43-8B40-DFCC81FC59C2}"/>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08333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D9C57-D42C-0B44-9622-15DAD5825D1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76C431D-B4B1-9742-B7CC-ADCD398D6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358C818-1F96-9A45-B7D3-9B98B3F4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8E4BCA9-DFCA-5E40-AAEF-5805A463D2D2}"/>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F59D74AC-E742-EB45-89C2-7AF5477361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0069D5-B579-204B-BA74-355A6AD55C36}"/>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405789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69A89-7DD0-244F-990D-29EDCD3DCD3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4E68290-2911-D64C-B20A-0F9574526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30DB599-C8C8-2244-808E-71A80E7DA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86DB5D-1D49-8E48-B325-CB49309CB1FC}"/>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BD911A8B-0CD3-D34D-8C13-241DB16094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ED613D-ADE4-8241-ABE1-E4E98E4C0ECC}"/>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85425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7EB154-F2C8-384E-BA90-33C081D72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25274C1-7944-E846-A0F2-2470E9DFA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74710AF-C69F-3B49-BA90-665D542F2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6F85A5D7-CC59-DE48-A3DC-8789A1DD0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17E3EAD-2EE5-324F-AE36-6C01F231E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zh-CN" altLang="en-US" dirty="0"/>
          </a:p>
        </p:txBody>
      </p:sp>
    </p:spTree>
    <p:extLst>
      <p:ext uri="{BB962C8B-B14F-4D97-AF65-F5344CB8AC3E}">
        <p14:creationId xmlns:p14="http://schemas.microsoft.com/office/powerpoint/2010/main" val="40342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refactoringguru.cn/pattern-language-book" TargetMode="External"/><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937AE7D-8F3E-9F4A-B405-70149BB9D351}"/>
              </a:ext>
            </a:extLst>
          </p:cNvPr>
          <p:cNvGrpSpPr/>
          <p:nvPr/>
        </p:nvGrpSpPr>
        <p:grpSpPr>
          <a:xfrm>
            <a:off x="2926079" y="-109728"/>
            <a:ext cx="6339841" cy="7174894"/>
            <a:chOff x="2926079" y="0"/>
            <a:chExt cx="6339841" cy="7174894"/>
          </a:xfrm>
        </p:grpSpPr>
        <p:pic>
          <p:nvPicPr>
            <p:cNvPr id="6" name="图片 5">
              <a:extLst>
                <a:ext uri="{FF2B5EF4-FFF2-40B4-BE49-F238E27FC236}">
                  <a16:creationId xmlns:a16="http://schemas.microsoft.com/office/drawing/2014/main" id="{76DF553D-60E1-EC4E-900F-2497E37EC126}"/>
                </a:ext>
              </a:extLst>
            </p:cNvPr>
            <p:cNvPicPr>
              <a:picLocks noChangeAspect="1"/>
            </p:cNvPicPr>
            <p:nvPr/>
          </p:nvPicPr>
          <p:blipFill>
            <a:blip r:embed="rId3"/>
            <a:stretch>
              <a:fillRect/>
            </a:stretch>
          </p:blipFill>
          <p:spPr>
            <a:xfrm>
              <a:off x="3339384" y="0"/>
              <a:ext cx="5513232" cy="1340343"/>
            </a:xfrm>
            <a:prstGeom prst="rect">
              <a:avLst/>
            </a:prstGeom>
          </p:spPr>
        </p:pic>
        <p:pic>
          <p:nvPicPr>
            <p:cNvPr id="7" name="图片 6">
              <a:extLst>
                <a:ext uri="{FF2B5EF4-FFF2-40B4-BE49-F238E27FC236}">
                  <a16:creationId xmlns:a16="http://schemas.microsoft.com/office/drawing/2014/main" id="{A32F52EA-1DF4-854E-AA08-CAD8FB442FE5}"/>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8" name="图片 7">
              <a:extLst>
                <a:ext uri="{FF2B5EF4-FFF2-40B4-BE49-F238E27FC236}">
                  <a16:creationId xmlns:a16="http://schemas.microsoft.com/office/drawing/2014/main" id="{059088C5-1F84-7F45-BBB6-A1E83721FB15}"/>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9" name="图片 8">
              <a:extLst>
                <a:ext uri="{FF2B5EF4-FFF2-40B4-BE49-F238E27FC236}">
                  <a16:creationId xmlns:a16="http://schemas.microsoft.com/office/drawing/2014/main" id="{0A7442B0-12B9-1C42-9017-5D083F44DF29}"/>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0" name="图片 9">
              <a:extLst>
                <a:ext uri="{FF2B5EF4-FFF2-40B4-BE49-F238E27FC236}">
                  <a16:creationId xmlns:a16="http://schemas.microsoft.com/office/drawing/2014/main" id="{46D39FC7-F02B-D34B-9CCC-3A2E10BBE65F}"/>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D0AD0FF2-A863-C849-A0D9-8B2741520474}"/>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8BFF4F3E-8EFA-544A-93F7-3127A2332C0C}"/>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80EE002B-47CF-7643-A7B6-C2F58430674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9023E8AE-E8E2-6B42-9F14-9831CDB48082}"/>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2FE264C0-C223-9443-B8C0-70F3F8E8F5B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B9FBBD52-6F9B-F443-8A04-147520C5C796}"/>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3D688C49-21A2-DC42-A49F-C029B4BC7325}"/>
              </a:ext>
            </a:extLst>
          </p:cNvPr>
          <p:cNvSpPr/>
          <p:nvPr/>
        </p:nvSpPr>
        <p:spPr>
          <a:xfrm>
            <a:off x="810768" y="2598774"/>
            <a:ext cx="9808028" cy="1660451"/>
          </a:xfrm>
          <a:prstGeom prst="roundRect">
            <a:avLst>
              <a:gd name="adj" fmla="val 932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solidFill>
                  <a:schemeClr val="tx1"/>
                </a:solidFill>
                <a:latin typeface="XINGKAI SC LIGHT" panose="02010600040101010101" pitchFamily="2" charset="-122"/>
                <a:ea typeface="XINGKAI SC LIGHT" panose="02010600040101010101" pitchFamily="2" charset="-122"/>
              </a:rPr>
              <a:t>《</a:t>
            </a:r>
            <a:r>
              <a:rPr kumimoji="1" lang="zh-CN" altLang="en-US" sz="3200" b="1" dirty="0">
                <a:solidFill>
                  <a:schemeClr val="tx1"/>
                </a:solidFill>
                <a:latin typeface="XINGKAI SC LIGHT" panose="02010600040101010101" pitchFamily="2" charset="-122"/>
                <a:ea typeface="XINGKAI SC LIGHT" panose="02010600040101010101" pitchFamily="2" charset="-122"/>
              </a:rPr>
              <a:t>重学</a:t>
            </a:r>
            <a:r>
              <a:rPr kumimoji="1" lang="en" altLang="zh-CN" sz="3200" b="1" dirty="0">
                <a:solidFill>
                  <a:schemeClr val="tx1"/>
                </a:solidFill>
                <a:latin typeface="XINGKAI SC LIGHT" panose="02010600040101010101" pitchFamily="2" charset="-122"/>
                <a:ea typeface="XINGKAI SC LIGHT" panose="02010600040101010101" pitchFamily="2" charset="-122"/>
              </a:rPr>
              <a:t>Java</a:t>
            </a:r>
            <a:r>
              <a:rPr kumimoji="1" lang="zh-CN" altLang="en-US" sz="3200" b="1" dirty="0">
                <a:solidFill>
                  <a:schemeClr val="tx1"/>
                </a:solidFill>
                <a:latin typeface="XINGKAI SC LIGHT" panose="02010600040101010101" pitchFamily="2" charset="-122"/>
                <a:ea typeface="XINGKAI SC LIGHT" panose="02010600040101010101" pitchFamily="2" charset="-122"/>
              </a:rPr>
              <a:t>设计模式</a:t>
            </a:r>
            <a:r>
              <a:rPr kumimoji="1" lang="en-US" altLang="zh-CN" sz="3200" b="1" dirty="0">
                <a:solidFill>
                  <a:schemeClr val="tx1"/>
                </a:solidFill>
                <a:latin typeface="XINGKAI SC LIGHT" panose="02010600040101010101" pitchFamily="2" charset="-122"/>
                <a:ea typeface="XINGKAI SC LIGHT" panose="02010600040101010101" pitchFamily="2" charset="-122"/>
              </a:rPr>
              <a:t>》- </a:t>
            </a:r>
            <a:r>
              <a:rPr kumimoji="1" lang="zh-CN" altLang="en-US" sz="3200" b="1" dirty="0">
                <a:solidFill>
                  <a:schemeClr val="tx1"/>
                </a:solidFill>
                <a:latin typeface="XINGKAI SC LIGHT" panose="02010600040101010101" pitchFamily="2" charset="-122"/>
                <a:ea typeface="XINGKAI SC LIGHT" panose="02010600040101010101" pitchFamily="2" charset="-122"/>
              </a:rPr>
              <a:t>互联网大厂真实场景实践！</a:t>
            </a:r>
            <a:endParaRPr kumimoji="1" lang="en-US" altLang="zh-CN" sz="3200" b="1" dirty="0">
              <a:solidFill>
                <a:schemeClr val="tx1"/>
              </a:solidFill>
              <a:latin typeface="XINGKAI SC LIGHT" panose="02010600040101010101" pitchFamily="2" charset="-122"/>
              <a:ea typeface="XINGKAI SC LIGHT" panose="02010600040101010101" pitchFamily="2" charset="-122"/>
            </a:endParaRPr>
          </a:p>
          <a:p>
            <a:pPr algn="ctr"/>
            <a:r>
              <a:rPr kumimoji="1" lang="zh-CN" altLang="en-US" sz="3200" b="1" dirty="0">
                <a:solidFill>
                  <a:schemeClr val="tx1"/>
                </a:solidFill>
                <a:latin typeface="XINGKAI SC LIGHT" panose="02010600040101010101" pitchFamily="2" charset="-122"/>
                <a:ea typeface="XINGKAI SC LIGHT" panose="02010600040101010101" pitchFamily="2" charset="-122"/>
              </a:rPr>
              <a:t>小傅哥</a:t>
            </a:r>
          </a:p>
        </p:txBody>
      </p:sp>
      <p:pic>
        <p:nvPicPr>
          <p:cNvPr id="11" name="图片 10">
            <a:extLst>
              <a:ext uri="{FF2B5EF4-FFF2-40B4-BE49-F238E27FC236}">
                <a16:creationId xmlns:a16="http://schemas.microsoft.com/office/drawing/2014/main" id="{C6587F22-08EA-1D45-AF18-B81E765F051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12" name="图片 11">
            <a:extLst>
              <a:ext uri="{FF2B5EF4-FFF2-40B4-BE49-F238E27FC236}">
                <a16:creationId xmlns:a16="http://schemas.microsoft.com/office/drawing/2014/main" id="{ACB952EC-5FE1-B849-AB42-764FCE69432D}"/>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6" name="文本框 25">
            <a:extLst>
              <a:ext uri="{FF2B5EF4-FFF2-40B4-BE49-F238E27FC236}">
                <a16:creationId xmlns:a16="http://schemas.microsoft.com/office/drawing/2014/main" id="{DD8A3E6C-1036-444E-A2EA-C27F894BE90C}"/>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Tree>
    <p:extLst>
      <p:ext uri="{BB962C8B-B14F-4D97-AF65-F5344CB8AC3E}">
        <p14:creationId xmlns:p14="http://schemas.microsoft.com/office/powerpoint/2010/main" val="309764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a:extLst>
              <a:ext uri="{FF2B5EF4-FFF2-40B4-BE49-F238E27FC236}">
                <a16:creationId xmlns:a16="http://schemas.microsoft.com/office/drawing/2014/main" id="{81E78ADB-BB54-3C42-9014-3EA434A04FB4}"/>
              </a:ext>
            </a:extLst>
          </p:cNvPr>
          <p:cNvSpPr/>
          <p:nvPr/>
        </p:nvSpPr>
        <p:spPr>
          <a:xfrm>
            <a:off x="1627632" y="36576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卡</a:t>
            </a:r>
          </a:p>
        </p:txBody>
      </p:sp>
      <p:sp>
        <p:nvSpPr>
          <p:cNvPr id="5" name="剪去单角的矩形 4">
            <a:extLst>
              <a:ext uri="{FF2B5EF4-FFF2-40B4-BE49-F238E27FC236}">
                <a16:creationId xmlns:a16="http://schemas.microsoft.com/office/drawing/2014/main" id="{08DE8676-F915-CB47-8048-FF6735D327BC}"/>
              </a:ext>
            </a:extLst>
          </p:cNvPr>
          <p:cNvSpPr/>
          <p:nvPr/>
        </p:nvSpPr>
        <p:spPr>
          <a:xfrm>
            <a:off x="1627632"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银行卡</a:t>
            </a:r>
          </a:p>
        </p:txBody>
      </p:sp>
      <p:sp>
        <p:nvSpPr>
          <p:cNvPr id="6" name="剪去单角的矩形 5">
            <a:extLst>
              <a:ext uri="{FF2B5EF4-FFF2-40B4-BE49-F238E27FC236}">
                <a16:creationId xmlns:a16="http://schemas.microsoft.com/office/drawing/2014/main" id="{CC010DA9-63A7-464B-B429-9050CDBE15D8}"/>
              </a:ext>
            </a:extLst>
          </p:cNvPr>
          <p:cNvSpPr/>
          <p:nvPr/>
        </p:nvSpPr>
        <p:spPr>
          <a:xfrm>
            <a:off x="6022848"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地铁卡 </a:t>
            </a:r>
          </a:p>
        </p:txBody>
      </p:sp>
      <p:cxnSp>
        <p:nvCxnSpPr>
          <p:cNvPr id="9" name="直线箭头连接符 8">
            <a:extLst>
              <a:ext uri="{FF2B5EF4-FFF2-40B4-BE49-F238E27FC236}">
                <a16:creationId xmlns:a16="http://schemas.microsoft.com/office/drawing/2014/main" id="{7E80D47A-E40F-C149-8CC2-F52F1383F2EB}"/>
              </a:ext>
            </a:extLst>
          </p:cNvPr>
          <p:cNvCxnSpPr>
            <a:stCxn id="5" idx="3"/>
            <a:endCxn id="4" idx="1"/>
          </p:cNvCxnSpPr>
          <p:nvPr/>
        </p:nvCxnSpPr>
        <p:spPr>
          <a:xfrm flipV="1">
            <a:off x="3279648" y="1999488"/>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7386224C-7F5A-EF43-B44A-FCFDAA29B13C}"/>
              </a:ext>
            </a:extLst>
          </p:cNvPr>
          <p:cNvCxnSpPr>
            <a:stCxn id="6" idx="3"/>
            <a:endCxn id="4" idx="1"/>
          </p:cNvCxnSpPr>
          <p:nvPr/>
        </p:nvCxnSpPr>
        <p:spPr>
          <a:xfrm rot="16200000" flipV="1">
            <a:off x="5138928" y="140209"/>
            <a:ext cx="676657" cy="4395216"/>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剪去单角的矩形 6">
            <a:extLst>
              <a:ext uri="{FF2B5EF4-FFF2-40B4-BE49-F238E27FC236}">
                <a16:creationId xmlns:a16="http://schemas.microsoft.com/office/drawing/2014/main" id="{8F155B99-0233-8042-8F74-E835B066BDF1}"/>
              </a:ext>
            </a:extLst>
          </p:cNvPr>
          <p:cNvSpPr/>
          <p:nvPr/>
        </p:nvSpPr>
        <p:spPr>
          <a:xfrm>
            <a:off x="1627632" y="498653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储蓄卡 </a:t>
            </a:r>
          </a:p>
        </p:txBody>
      </p:sp>
      <p:cxnSp>
        <p:nvCxnSpPr>
          <p:cNvPr id="3" name="直线箭头连接符 2">
            <a:extLst>
              <a:ext uri="{FF2B5EF4-FFF2-40B4-BE49-F238E27FC236}">
                <a16:creationId xmlns:a16="http://schemas.microsoft.com/office/drawing/2014/main" id="{21A5AB5B-9D1C-AC49-AEC8-B8E4734BE1B7}"/>
              </a:ext>
            </a:extLst>
          </p:cNvPr>
          <p:cNvCxnSpPr>
            <a:stCxn id="7" idx="3"/>
            <a:endCxn id="5" idx="1"/>
          </p:cNvCxnSpPr>
          <p:nvPr/>
        </p:nvCxnSpPr>
        <p:spPr>
          <a:xfrm flipV="1">
            <a:off x="3279648" y="4309873"/>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39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25B626B5-DD24-F848-9DDB-A341E51865E7}"/>
              </a:ext>
            </a:extLst>
          </p:cNvPr>
          <p:cNvSpPr txBox="1">
            <a:spLocks/>
          </p:cNvSpPr>
          <p:nvPr/>
        </p:nvSpPr>
        <p:spPr>
          <a:xfrm>
            <a:off x="1" y="1720146"/>
            <a:ext cx="12192000"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gn="ctr"/>
            <a:endParaRPr lang="en-US" altLang="zh-CN" sz="6600" dirty="0">
              <a:solidFill>
                <a:schemeClr val="tx1">
                  <a:lumMod val="85000"/>
                  <a:lumOff val="15000"/>
                </a:schemeClr>
              </a:solidFill>
              <a:latin typeface="Wawati SC" pitchFamily="82" charset="-122"/>
              <a:ea typeface="Wawati SC" pitchFamily="82" charset="-122"/>
              <a:cs typeface="+mn-ea"/>
              <a:sym typeface="+mn-lt"/>
            </a:endParaRPr>
          </a:p>
        </p:txBody>
      </p:sp>
      <p:sp>
        <p:nvSpPr>
          <p:cNvPr id="6" name="文本框 5">
            <a:extLst>
              <a:ext uri="{FF2B5EF4-FFF2-40B4-BE49-F238E27FC236}">
                <a16:creationId xmlns:a16="http://schemas.microsoft.com/office/drawing/2014/main" id="{7F8629B9-B787-CC49-991B-6C91BFAD7C17}"/>
              </a:ext>
            </a:extLst>
          </p:cNvPr>
          <p:cNvSpPr txBox="1"/>
          <p:nvPr/>
        </p:nvSpPr>
        <p:spPr>
          <a:xfrm>
            <a:off x="3047999" y="5332214"/>
            <a:ext cx="6096000" cy="369332"/>
          </a:xfrm>
          <a:prstGeom prst="rect">
            <a:avLst/>
          </a:prstGeom>
          <a:noFill/>
        </p:spPr>
        <p:txBody>
          <a:bodyPr wrap="square">
            <a:spAutoFit/>
          </a:bodyPr>
          <a:lstStyle/>
          <a:p>
            <a:pPr algn="ctr"/>
            <a:r>
              <a:rPr lang="zh-CN" altLang="en-US" sz="18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endParaRPr lang="zh-CN" altLang="en-US" sz="10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endParaRPr>
          </a:p>
        </p:txBody>
      </p:sp>
      <p:grpSp>
        <p:nvGrpSpPr>
          <p:cNvPr id="7" name="组合 6">
            <a:extLst>
              <a:ext uri="{FF2B5EF4-FFF2-40B4-BE49-F238E27FC236}">
                <a16:creationId xmlns:a16="http://schemas.microsoft.com/office/drawing/2014/main" id="{0A3B3EBB-8DCB-A849-B1A7-CFA5EB488E13}"/>
              </a:ext>
            </a:extLst>
          </p:cNvPr>
          <p:cNvGrpSpPr/>
          <p:nvPr/>
        </p:nvGrpSpPr>
        <p:grpSpPr>
          <a:xfrm>
            <a:off x="2926079" y="-109728"/>
            <a:ext cx="6339841" cy="7174894"/>
            <a:chOff x="2926079" y="0"/>
            <a:chExt cx="6339841" cy="7174894"/>
          </a:xfrm>
        </p:grpSpPr>
        <p:pic>
          <p:nvPicPr>
            <p:cNvPr id="8" name="图片 7">
              <a:extLst>
                <a:ext uri="{FF2B5EF4-FFF2-40B4-BE49-F238E27FC236}">
                  <a16:creationId xmlns:a16="http://schemas.microsoft.com/office/drawing/2014/main" id="{A32C34E6-B517-A841-BA5A-0D92AC4C8DEC}"/>
                </a:ext>
              </a:extLst>
            </p:cNvPr>
            <p:cNvPicPr>
              <a:picLocks noChangeAspect="1"/>
            </p:cNvPicPr>
            <p:nvPr/>
          </p:nvPicPr>
          <p:blipFill>
            <a:blip r:embed="rId3"/>
            <a:stretch>
              <a:fillRect/>
            </a:stretch>
          </p:blipFill>
          <p:spPr>
            <a:xfrm>
              <a:off x="3339384" y="0"/>
              <a:ext cx="5513232" cy="1340343"/>
            </a:xfrm>
            <a:prstGeom prst="rect">
              <a:avLst/>
            </a:prstGeom>
          </p:spPr>
        </p:pic>
        <p:pic>
          <p:nvPicPr>
            <p:cNvPr id="9" name="图片 8">
              <a:extLst>
                <a:ext uri="{FF2B5EF4-FFF2-40B4-BE49-F238E27FC236}">
                  <a16:creationId xmlns:a16="http://schemas.microsoft.com/office/drawing/2014/main" id="{61893400-53A8-1D40-8999-D8BC26758C48}"/>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10" name="图片 9">
              <a:extLst>
                <a:ext uri="{FF2B5EF4-FFF2-40B4-BE49-F238E27FC236}">
                  <a16:creationId xmlns:a16="http://schemas.microsoft.com/office/drawing/2014/main" id="{B4FA7EB1-3E09-9B42-895D-1596CE39F6CF}"/>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F789A2CC-EC3E-1F4F-92BE-CDA8DD6497AA}"/>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2" name="图片 11">
              <a:extLst>
                <a:ext uri="{FF2B5EF4-FFF2-40B4-BE49-F238E27FC236}">
                  <a16:creationId xmlns:a16="http://schemas.microsoft.com/office/drawing/2014/main" id="{3D156A68-8BDF-774E-A16E-CC9F7D2B2C4E}"/>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1CDDE813-4415-0648-91DE-5E82C07B7EAC}"/>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D9719BF0-F8E7-D346-ACB5-5F330A4FE5A5}"/>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0114A935-51F8-3E48-A0F7-887ADCD77C3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21077201-E258-E94C-8F2C-D7857B80F04C}"/>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9329DCFD-83B7-EC47-873E-9D9368891F7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3F260CF0-93B3-E640-9B28-95FE18AD4AEE}"/>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C1025C4F-698A-2546-8CFA-E7E5175E7BAA}"/>
              </a:ext>
            </a:extLst>
          </p:cNvPr>
          <p:cNvSpPr/>
          <p:nvPr/>
        </p:nvSpPr>
        <p:spPr>
          <a:xfrm>
            <a:off x="0" y="-19454"/>
            <a:ext cx="12192000" cy="6877454"/>
          </a:xfrm>
          <a:prstGeom prst="roundRect">
            <a:avLst>
              <a:gd name="adj" fmla="val 9324"/>
            </a:avLst>
          </a:prstGeom>
          <a:solidFill>
            <a:schemeClr val="bg1">
              <a:alpha val="929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85000"/>
                    <a:lumOff val="15000"/>
                  </a:schemeClr>
                </a:solidFill>
                <a:latin typeface="Wawati SC" pitchFamily="82" charset="-122"/>
                <a:ea typeface="Wawati SC" pitchFamily="82" charset="-122"/>
                <a:cs typeface="+mn-ea"/>
                <a:sym typeface="+mn-lt"/>
              </a:rPr>
              <a:t>第</a:t>
            </a:r>
            <a:r>
              <a:rPr lang="en-US" altLang="zh-CN" sz="6600" b="1" dirty="0">
                <a:solidFill>
                  <a:schemeClr val="tx1">
                    <a:lumMod val="85000"/>
                    <a:lumOff val="15000"/>
                  </a:schemeClr>
                </a:solidFill>
                <a:latin typeface="Wawati SC" pitchFamily="82" charset="-122"/>
                <a:ea typeface="Wawati SC" pitchFamily="82" charset="-122"/>
                <a:cs typeface="+mn-ea"/>
                <a:sym typeface="+mn-lt"/>
              </a:rPr>
              <a:t>2</a:t>
            </a:r>
            <a:r>
              <a:rPr lang="zh-CN" altLang="en-US" sz="6600" b="1" dirty="0">
                <a:solidFill>
                  <a:schemeClr val="tx1">
                    <a:lumMod val="85000"/>
                    <a:lumOff val="15000"/>
                  </a:schemeClr>
                </a:solidFill>
                <a:latin typeface="Wawati SC" pitchFamily="82" charset="-122"/>
                <a:ea typeface="Wawati SC" pitchFamily="82" charset="-122"/>
                <a:cs typeface="+mn-ea"/>
                <a:sym typeface="+mn-lt"/>
              </a:rPr>
              <a:t>章 六大设计原则</a:t>
            </a:r>
            <a:endParaRPr lang="en-US" altLang="zh-CN" sz="6600" b="1" dirty="0">
              <a:solidFill>
                <a:schemeClr val="tx1">
                  <a:lumMod val="85000"/>
                  <a:lumOff val="15000"/>
                </a:schemeClr>
              </a:solidFill>
              <a:latin typeface="Wawati SC" pitchFamily="82" charset="-122"/>
              <a:ea typeface="Wawati SC" pitchFamily="82" charset="-122"/>
              <a:cs typeface="+mn-ea"/>
              <a:sym typeface="+mn-lt"/>
            </a:endParaRPr>
          </a:p>
        </p:txBody>
      </p:sp>
      <p:pic>
        <p:nvPicPr>
          <p:cNvPr id="20" name="图片 19">
            <a:extLst>
              <a:ext uri="{FF2B5EF4-FFF2-40B4-BE49-F238E27FC236}">
                <a16:creationId xmlns:a16="http://schemas.microsoft.com/office/drawing/2014/main" id="{F677A7BD-381D-A240-AC80-3C004D55C33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21" name="图片 20">
            <a:extLst>
              <a:ext uri="{FF2B5EF4-FFF2-40B4-BE49-F238E27FC236}">
                <a16:creationId xmlns:a16="http://schemas.microsoft.com/office/drawing/2014/main" id="{EB47E011-0F23-0642-934B-3514E5A4AF8A}"/>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2" name="文本框 21">
            <a:extLst>
              <a:ext uri="{FF2B5EF4-FFF2-40B4-BE49-F238E27FC236}">
                <a16:creationId xmlns:a16="http://schemas.microsoft.com/office/drawing/2014/main" id="{5E496DAC-FFB3-8E4D-B9CD-2E2F28A0BE81}"/>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
        <p:nvSpPr>
          <p:cNvPr id="23" name="文本框 22">
            <a:extLst>
              <a:ext uri="{FF2B5EF4-FFF2-40B4-BE49-F238E27FC236}">
                <a16:creationId xmlns:a16="http://schemas.microsoft.com/office/drawing/2014/main" id="{4D67C327-A46F-294C-AF78-388412390533}"/>
              </a:ext>
            </a:extLst>
          </p:cNvPr>
          <p:cNvSpPr txBox="1"/>
          <p:nvPr/>
        </p:nvSpPr>
        <p:spPr>
          <a:xfrm>
            <a:off x="4434731" y="4153660"/>
            <a:ext cx="3470822" cy="646331"/>
          </a:xfrm>
          <a:prstGeom prst="rect">
            <a:avLst/>
          </a:prstGeom>
          <a:noFill/>
        </p:spPr>
        <p:txBody>
          <a:bodyPr wrap="none" rtlCol="0">
            <a:spAutoFit/>
          </a:bodyPr>
          <a:lstStyle/>
          <a:p>
            <a:r>
              <a:rPr kumimoji="1" lang="en-US" altLang="zh-CN" sz="3600" dirty="0">
                <a:solidFill>
                  <a:schemeClr val="tx1">
                    <a:lumMod val="75000"/>
                    <a:lumOff val="25000"/>
                  </a:schemeClr>
                </a:solidFill>
                <a:latin typeface="Wawati SC" pitchFamily="82" charset="-122"/>
                <a:ea typeface="Wawati SC" pitchFamily="82" charset="-122"/>
              </a:rPr>
              <a:t>2.4</a:t>
            </a:r>
            <a:r>
              <a:rPr kumimoji="1" lang="zh-CN" altLang="en-US" sz="3600" dirty="0">
                <a:solidFill>
                  <a:schemeClr val="tx1">
                    <a:lumMod val="75000"/>
                    <a:lumOff val="25000"/>
                  </a:schemeClr>
                </a:solidFill>
                <a:latin typeface="Wawati SC" pitchFamily="82" charset="-122"/>
                <a:ea typeface="Wawati SC" pitchFamily="82" charset="-122"/>
              </a:rPr>
              <a:t> 迪米特法则</a:t>
            </a:r>
          </a:p>
        </p:txBody>
      </p:sp>
    </p:spTree>
    <p:extLst>
      <p:ext uri="{BB962C8B-B14F-4D97-AF65-F5344CB8AC3E}">
        <p14:creationId xmlns:p14="http://schemas.microsoft.com/office/powerpoint/2010/main" val="84523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4</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迪米特法则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最少知道、减少依赖</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学生成绩</a:t>
            </a:r>
            <a:r>
              <a:rPr lang="en-US" altLang="zh-CN" sz="1693" b="1" dirty="0">
                <a:solidFill>
                  <a:srgbClr val="C00000"/>
                </a:solidFill>
                <a:latin typeface="+mn-ea"/>
              </a:rPr>
              <a:t>&amp;</a:t>
            </a:r>
            <a:r>
              <a:rPr lang="zh-CN" altLang="en-US" sz="1693" b="1" dirty="0">
                <a:solidFill>
                  <a:srgbClr val="C00000"/>
                </a:solidFill>
                <a:latin typeface="+mn-ea"/>
              </a:rPr>
              <a:t>排名</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校长、教师、学生、成绩、排名</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高内聚、低耦合</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迪米特法则：</a:t>
            </a:r>
            <a:r>
              <a:rPr lang="zh-CN" altLang="en-US" sz="1600"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意义在于降低类之间的耦合。由于每个对象尽量减少对其他对象的了解，因此，很容易使得系统的功能模块功能独立，相互之间不存在（或很少有）依赖关系。</a:t>
            </a:r>
          </a:p>
        </p:txBody>
      </p:sp>
      <p:pic>
        <p:nvPicPr>
          <p:cNvPr id="3" name="图片 2">
            <a:extLst>
              <a:ext uri="{FF2B5EF4-FFF2-40B4-BE49-F238E27FC236}">
                <a16:creationId xmlns:a16="http://schemas.microsoft.com/office/drawing/2014/main" id="{92694A16-9821-AC40-AD78-6D673B7A3736}"/>
              </a:ext>
            </a:extLst>
          </p:cNvPr>
          <p:cNvPicPr>
            <a:picLocks noChangeAspect="1"/>
          </p:cNvPicPr>
          <p:nvPr/>
        </p:nvPicPr>
        <p:blipFill>
          <a:blip r:embed="rId5"/>
          <a:stretch>
            <a:fillRect/>
          </a:stretch>
        </p:blipFill>
        <p:spPr>
          <a:xfrm>
            <a:off x="5980266" y="2193261"/>
            <a:ext cx="548765" cy="5487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762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25B626B5-DD24-F848-9DDB-A341E51865E7}"/>
              </a:ext>
            </a:extLst>
          </p:cNvPr>
          <p:cNvSpPr txBox="1">
            <a:spLocks/>
          </p:cNvSpPr>
          <p:nvPr/>
        </p:nvSpPr>
        <p:spPr>
          <a:xfrm>
            <a:off x="1" y="1720146"/>
            <a:ext cx="12192000"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gn="ctr"/>
            <a:endParaRPr lang="en-US" altLang="zh-CN" sz="6600" dirty="0">
              <a:solidFill>
                <a:schemeClr val="tx1">
                  <a:lumMod val="85000"/>
                  <a:lumOff val="15000"/>
                </a:schemeClr>
              </a:solidFill>
              <a:latin typeface="Wawati SC" pitchFamily="82" charset="-122"/>
              <a:ea typeface="Wawati SC" pitchFamily="82" charset="-122"/>
              <a:cs typeface="+mn-ea"/>
              <a:sym typeface="+mn-lt"/>
            </a:endParaRPr>
          </a:p>
        </p:txBody>
      </p:sp>
      <p:sp>
        <p:nvSpPr>
          <p:cNvPr id="6" name="文本框 5">
            <a:extLst>
              <a:ext uri="{FF2B5EF4-FFF2-40B4-BE49-F238E27FC236}">
                <a16:creationId xmlns:a16="http://schemas.microsoft.com/office/drawing/2014/main" id="{7F8629B9-B787-CC49-991B-6C91BFAD7C17}"/>
              </a:ext>
            </a:extLst>
          </p:cNvPr>
          <p:cNvSpPr txBox="1"/>
          <p:nvPr/>
        </p:nvSpPr>
        <p:spPr>
          <a:xfrm>
            <a:off x="3047999" y="5332214"/>
            <a:ext cx="6096000" cy="369332"/>
          </a:xfrm>
          <a:prstGeom prst="rect">
            <a:avLst/>
          </a:prstGeom>
          <a:noFill/>
        </p:spPr>
        <p:txBody>
          <a:bodyPr wrap="square">
            <a:spAutoFit/>
          </a:bodyPr>
          <a:lstStyle/>
          <a:p>
            <a:pPr algn="ctr"/>
            <a:r>
              <a:rPr lang="zh-CN" altLang="en-US" sz="18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endParaRPr lang="zh-CN" altLang="en-US" sz="10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endParaRPr>
          </a:p>
        </p:txBody>
      </p:sp>
      <p:grpSp>
        <p:nvGrpSpPr>
          <p:cNvPr id="7" name="组合 6">
            <a:extLst>
              <a:ext uri="{FF2B5EF4-FFF2-40B4-BE49-F238E27FC236}">
                <a16:creationId xmlns:a16="http://schemas.microsoft.com/office/drawing/2014/main" id="{0A3B3EBB-8DCB-A849-B1A7-CFA5EB488E13}"/>
              </a:ext>
            </a:extLst>
          </p:cNvPr>
          <p:cNvGrpSpPr/>
          <p:nvPr/>
        </p:nvGrpSpPr>
        <p:grpSpPr>
          <a:xfrm>
            <a:off x="2926079" y="-109728"/>
            <a:ext cx="6339841" cy="7174894"/>
            <a:chOff x="2926079" y="0"/>
            <a:chExt cx="6339841" cy="7174894"/>
          </a:xfrm>
        </p:grpSpPr>
        <p:pic>
          <p:nvPicPr>
            <p:cNvPr id="8" name="图片 7">
              <a:extLst>
                <a:ext uri="{FF2B5EF4-FFF2-40B4-BE49-F238E27FC236}">
                  <a16:creationId xmlns:a16="http://schemas.microsoft.com/office/drawing/2014/main" id="{A32C34E6-B517-A841-BA5A-0D92AC4C8DEC}"/>
                </a:ext>
              </a:extLst>
            </p:cNvPr>
            <p:cNvPicPr>
              <a:picLocks noChangeAspect="1"/>
            </p:cNvPicPr>
            <p:nvPr/>
          </p:nvPicPr>
          <p:blipFill>
            <a:blip r:embed="rId3"/>
            <a:stretch>
              <a:fillRect/>
            </a:stretch>
          </p:blipFill>
          <p:spPr>
            <a:xfrm>
              <a:off x="3339384" y="0"/>
              <a:ext cx="5513232" cy="1340343"/>
            </a:xfrm>
            <a:prstGeom prst="rect">
              <a:avLst/>
            </a:prstGeom>
          </p:spPr>
        </p:pic>
        <p:pic>
          <p:nvPicPr>
            <p:cNvPr id="9" name="图片 8">
              <a:extLst>
                <a:ext uri="{FF2B5EF4-FFF2-40B4-BE49-F238E27FC236}">
                  <a16:creationId xmlns:a16="http://schemas.microsoft.com/office/drawing/2014/main" id="{61893400-53A8-1D40-8999-D8BC26758C48}"/>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10" name="图片 9">
              <a:extLst>
                <a:ext uri="{FF2B5EF4-FFF2-40B4-BE49-F238E27FC236}">
                  <a16:creationId xmlns:a16="http://schemas.microsoft.com/office/drawing/2014/main" id="{B4FA7EB1-3E09-9B42-895D-1596CE39F6CF}"/>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F789A2CC-EC3E-1F4F-92BE-CDA8DD6497AA}"/>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2" name="图片 11">
              <a:extLst>
                <a:ext uri="{FF2B5EF4-FFF2-40B4-BE49-F238E27FC236}">
                  <a16:creationId xmlns:a16="http://schemas.microsoft.com/office/drawing/2014/main" id="{3D156A68-8BDF-774E-A16E-CC9F7D2B2C4E}"/>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1CDDE813-4415-0648-91DE-5E82C07B7EAC}"/>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D9719BF0-F8E7-D346-ACB5-5F330A4FE5A5}"/>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0114A935-51F8-3E48-A0F7-887ADCD77C3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21077201-E258-E94C-8F2C-D7857B80F04C}"/>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9329DCFD-83B7-EC47-873E-9D9368891F7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3F260CF0-93B3-E640-9B28-95FE18AD4AEE}"/>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C1025C4F-698A-2546-8CFA-E7E5175E7BAA}"/>
              </a:ext>
            </a:extLst>
          </p:cNvPr>
          <p:cNvSpPr/>
          <p:nvPr/>
        </p:nvSpPr>
        <p:spPr>
          <a:xfrm>
            <a:off x="0" y="-19454"/>
            <a:ext cx="12192000" cy="6877454"/>
          </a:xfrm>
          <a:prstGeom prst="roundRect">
            <a:avLst>
              <a:gd name="adj" fmla="val 9324"/>
            </a:avLst>
          </a:prstGeom>
          <a:solidFill>
            <a:schemeClr val="bg1">
              <a:alpha val="929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85000"/>
                    <a:lumOff val="15000"/>
                  </a:schemeClr>
                </a:solidFill>
                <a:latin typeface="Wawati SC" pitchFamily="82" charset="-122"/>
                <a:ea typeface="Wawati SC" pitchFamily="82" charset="-122"/>
                <a:cs typeface="+mn-ea"/>
                <a:sym typeface="+mn-lt"/>
              </a:rPr>
              <a:t>第</a:t>
            </a:r>
            <a:r>
              <a:rPr lang="en-US" altLang="zh-CN" sz="6600" b="1" dirty="0">
                <a:solidFill>
                  <a:schemeClr val="tx1">
                    <a:lumMod val="85000"/>
                    <a:lumOff val="15000"/>
                  </a:schemeClr>
                </a:solidFill>
                <a:latin typeface="Wawati SC" pitchFamily="82" charset="-122"/>
                <a:ea typeface="Wawati SC" pitchFamily="82" charset="-122"/>
                <a:cs typeface="+mn-ea"/>
                <a:sym typeface="+mn-lt"/>
              </a:rPr>
              <a:t>2</a:t>
            </a:r>
            <a:r>
              <a:rPr lang="zh-CN" altLang="en-US" sz="6600" b="1" dirty="0">
                <a:solidFill>
                  <a:schemeClr val="tx1">
                    <a:lumMod val="85000"/>
                    <a:lumOff val="15000"/>
                  </a:schemeClr>
                </a:solidFill>
                <a:latin typeface="Wawati SC" pitchFamily="82" charset="-122"/>
                <a:ea typeface="Wawati SC" pitchFamily="82" charset="-122"/>
                <a:cs typeface="+mn-ea"/>
                <a:sym typeface="+mn-lt"/>
              </a:rPr>
              <a:t>章 六大设计原则</a:t>
            </a:r>
            <a:endParaRPr lang="en-US" altLang="zh-CN" sz="6600" b="1" dirty="0">
              <a:solidFill>
                <a:schemeClr val="tx1">
                  <a:lumMod val="85000"/>
                  <a:lumOff val="15000"/>
                </a:schemeClr>
              </a:solidFill>
              <a:latin typeface="Wawati SC" pitchFamily="82" charset="-122"/>
              <a:ea typeface="Wawati SC" pitchFamily="82" charset="-122"/>
              <a:cs typeface="+mn-ea"/>
              <a:sym typeface="+mn-lt"/>
            </a:endParaRPr>
          </a:p>
        </p:txBody>
      </p:sp>
      <p:pic>
        <p:nvPicPr>
          <p:cNvPr id="20" name="图片 19">
            <a:extLst>
              <a:ext uri="{FF2B5EF4-FFF2-40B4-BE49-F238E27FC236}">
                <a16:creationId xmlns:a16="http://schemas.microsoft.com/office/drawing/2014/main" id="{F677A7BD-381D-A240-AC80-3C004D55C33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21" name="图片 20">
            <a:extLst>
              <a:ext uri="{FF2B5EF4-FFF2-40B4-BE49-F238E27FC236}">
                <a16:creationId xmlns:a16="http://schemas.microsoft.com/office/drawing/2014/main" id="{EB47E011-0F23-0642-934B-3514E5A4AF8A}"/>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2" name="文本框 21">
            <a:extLst>
              <a:ext uri="{FF2B5EF4-FFF2-40B4-BE49-F238E27FC236}">
                <a16:creationId xmlns:a16="http://schemas.microsoft.com/office/drawing/2014/main" id="{5E496DAC-FFB3-8E4D-B9CD-2E2F28A0BE81}"/>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
        <p:nvSpPr>
          <p:cNvPr id="23" name="文本框 22">
            <a:extLst>
              <a:ext uri="{FF2B5EF4-FFF2-40B4-BE49-F238E27FC236}">
                <a16:creationId xmlns:a16="http://schemas.microsoft.com/office/drawing/2014/main" id="{4D67C327-A46F-294C-AF78-388412390533}"/>
              </a:ext>
            </a:extLst>
          </p:cNvPr>
          <p:cNvSpPr txBox="1"/>
          <p:nvPr/>
        </p:nvSpPr>
        <p:spPr>
          <a:xfrm>
            <a:off x="4434731" y="4153660"/>
            <a:ext cx="3849131" cy="646331"/>
          </a:xfrm>
          <a:prstGeom prst="rect">
            <a:avLst/>
          </a:prstGeom>
          <a:noFill/>
        </p:spPr>
        <p:txBody>
          <a:bodyPr wrap="none" rtlCol="0">
            <a:spAutoFit/>
          </a:bodyPr>
          <a:lstStyle/>
          <a:p>
            <a:r>
              <a:rPr kumimoji="1" lang="en-US" altLang="zh-CN" sz="3600" dirty="0">
                <a:solidFill>
                  <a:schemeClr val="tx1">
                    <a:lumMod val="75000"/>
                    <a:lumOff val="25000"/>
                  </a:schemeClr>
                </a:solidFill>
                <a:latin typeface="Wawati SC" pitchFamily="82" charset="-122"/>
                <a:ea typeface="Wawati SC" pitchFamily="82" charset="-122"/>
              </a:rPr>
              <a:t>2.5</a:t>
            </a:r>
            <a:r>
              <a:rPr kumimoji="1" lang="zh-CN" altLang="en-US" sz="3600" dirty="0">
                <a:solidFill>
                  <a:schemeClr val="tx1">
                    <a:lumMod val="75000"/>
                    <a:lumOff val="25000"/>
                  </a:schemeClr>
                </a:solidFill>
                <a:latin typeface="Wawati SC" pitchFamily="82" charset="-122"/>
                <a:ea typeface="Wawati SC" pitchFamily="82" charset="-122"/>
              </a:rPr>
              <a:t> 接口隔离原则</a:t>
            </a:r>
          </a:p>
        </p:txBody>
      </p:sp>
    </p:spTree>
    <p:extLst>
      <p:ext uri="{BB962C8B-B14F-4D97-AF65-F5344CB8AC3E}">
        <p14:creationId xmlns:p14="http://schemas.microsoft.com/office/powerpoint/2010/main" val="340370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98A9758-63CF-D745-98ED-FCCABB4DFE5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1855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4</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、接口隔离原则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接口隔离原则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更小的接口、更具体的接口</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王者荣耀</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射箭、隐袭、沉默、眩晕</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高内聚、低耦合</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接口隔离原则：</a:t>
            </a:r>
            <a:r>
              <a:rPr lang="zh-CN" altLang="en-US" sz="1600"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要求程序员尽量将臃肿庞大的接口拆分为更小的和更具体的接口，让接口中只包含客户感兴趣的方法。</a:t>
            </a:r>
          </a:p>
        </p:txBody>
      </p:sp>
      <p:pic>
        <p:nvPicPr>
          <p:cNvPr id="4" name="图片 3">
            <a:extLst>
              <a:ext uri="{FF2B5EF4-FFF2-40B4-BE49-F238E27FC236}">
                <a16:creationId xmlns:a16="http://schemas.microsoft.com/office/drawing/2014/main" id="{D587A6BB-23F3-B14F-9EEE-8AED686590CB}"/>
              </a:ext>
            </a:extLst>
          </p:cNvPr>
          <p:cNvPicPr>
            <a:picLocks noChangeAspect="1"/>
          </p:cNvPicPr>
          <p:nvPr/>
        </p:nvPicPr>
        <p:blipFill>
          <a:blip r:embed="rId5"/>
          <a:stretch>
            <a:fillRect/>
          </a:stretch>
        </p:blipFill>
        <p:spPr>
          <a:xfrm>
            <a:off x="5772872" y="2123326"/>
            <a:ext cx="1082867" cy="6853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459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C5A129D-38FE-0940-8073-CE010EF32A10}"/>
              </a:ext>
            </a:extLst>
          </p:cNvPr>
          <p:cNvPicPr>
            <a:picLocks noChangeAspect="1"/>
          </p:cNvPicPr>
          <p:nvPr/>
        </p:nvPicPr>
        <p:blipFill>
          <a:blip r:embed="rId2"/>
          <a:stretch>
            <a:fillRect/>
          </a:stretch>
        </p:blipFill>
        <p:spPr>
          <a:xfrm>
            <a:off x="0" y="0"/>
            <a:ext cx="12192000" cy="8534400"/>
          </a:xfrm>
          <a:prstGeom prst="rect">
            <a:avLst/>
          </a:prstGeom>
        </p:spPr>
      </p:pic>
      <p:sp>
        <p:nvSpPr>
          <p:cNvPr id="6" name="文本框 5">
            <a:extLst>
              <a:ext uri="{FF2B5EF4-FFF2-40B4-BE49-F238E27FC236}">
                <a16:creationId xmlns:a16="http://schemas.microsoft.com/office/drawing/2014/main" id="{5364744F-2791-B745-8BB1-DAE4C26FF49E}"/>
              </a:ext>
            </a:extLst>
          </p:cNvPr>
          <p:cNvSpPr txBox="1"/>
          <p:nvPr/>
        </p:nvSpPr>
        <p:spPr>
          <a:xfrm>
            <a:off x="2865120" y="1011936"/>
            <a:ext cx="1880643" cy="1107996"/>
          </a:xfrm>
          <a:prstGeom prst="rect">
            <a:avLst/>
          </a:prstGeom>
          <a:noFill/>
        </p:spPr>
        <p:txBody>
          <a:bodyPr wrap="none" rtlCol="0">
            <a:spAutoFit/>
          </a:bodyPr>
          <a:lstStyle/>
          <a:p>
            <a:r>
              <a:rPr kumimoji="1" lang="zh-CN" altLang="en-US" sz="6600" b="1" dirty="0">
                <a:solidFill>
                  <a:schemeClr val="bg1"/>
                </a:solidFill>
                <a:latin typeface="XINGKAI SC LIGHT" panose="02010600040101010101" pitchFamily="2" charset="-122"/>
                <a:ea typeface="XINGKAI SC LIGHT" panose="02010600040101010101" pitchFamily="2" charset="-122"/>
              </a:rPr>
              <a:t>码农</a:t>
            </a:r>
          </a:p>
        </p:txBody>
      </p:sp>
      <p:sp>
        <p:nvSpPr>
          <p:cNvPr id="7" name="文本框 6">
            <a:extLst>
              <a:ext uri="{FF2B5EF4-FFF2-40B4-BE49-F238E27FC236}">
                <a16:creationId xmlns:a16="http://schemas.microsoft.com/office/drawing/2014/main" id="{7716A675-5CC3-0942-95DD-52CF9669D6FB}"/>
              </a:ext>
            </a:extLst>
          </p:cNvPr>
          <p:cNvSpPr txBox="1"/>
          <p:nvPr/>
        </p:nvSpPr>
        <p:spPr>
          <a:xfrm>
            <a:off x="4376928" y="6334780"/>
            <a:ext cx="3738524" cy="523220"/>
          </a:xfrm>
          <a:prstGeom prst="rect">
            <a:avLst/>
          </a:prstGeom>
          <a:noFill/>
        </p:spPr>
        <p:txBody>
          <a:bodyPr wrap="none" rtlCol="0">
            <a:spAutoFit/>
          </a:bodyPr>
          <a:lstStyle/>
          <a:p>
            <a:r>
              <a:rPr kumimoji="1" lang="en-US" altLang="zh-CN" sz="2800" b="1" dirty="0">
                <a:solidFill>
                  <a:srgbClr val="FFC000"/>
                </a:solidFill>
                <a:latin typeface="Xingkai SC" panose="02010600040101010101" pitchFamily="2" charset="-122"/>
                <a:ea typeface="Xingkai SC" panose="02010600040101010101" pitchFamily="2" charset="-122"/>
              </a:rPr>
              <a:t>Java</a:t>
            </a:r>
            <a:r>
              <a:rPr kumimoji="1" lang="zh-CN" altLang="en-US" sz="2800" b="1" dirty="0">
                <a:solidFill>
                  <a:srgbClr val="FFC000"/>
                </a:solidFill>
                <a:latin typeface="Xingkai SC" panose="02010600040101010101" pitchFamily="2" charset="-122"/>
                <a:ea typeface="Xingkai SC" panose="02010600040101010101" pitchFamily="2" charset="-122"/>
              </a:rPr>
              <a:t> 设计模式学习实践</a:t>
            </a:r>
          </a:p>
        </p:txBody>
      </p:sp>
    </p:spTree>
    <p:extLst>
      <p:ext uri="{BB962C8B-B14F-4D97-AF65-F5344CB8AC3E}">
        <p14:creationId xmlns:p14="http://schemas.microsoft.com/office/powerpoint/2010/main" val="399291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CB8D9A2-FA33-1C4E-8FFD-DBB6479E10E8}"/>
              </a:ext>
            </a:extLst>
          </p:cNvPr>
          <p:cNvGrpSpPr/>
          <p:nvPr/>
        </p:nvGrpSpPr>
        <p:grpSpPr>
          <a:xfrm>
            <a:off x="2926079" y="-109728"/>
            <a:ext cx="6339841" cy="7174894"/>
            <a:chOff x="2926079" y="0"/>
            <a:chExt cx="6339841" cy="7174894"/>
          </a:xfrm>
        </p:grpSpPr>
        <p:pic>
          <p:nvPicPr>
            <p:cNvPr id="5" name="图片 4">
              <a:extLst>
                <a:ext uri="{FF2B5EF4-FFF2-40B4-BE49-F238E27FC236}">
                  <a16:creationId xmlns:a16="http://schemas.microsoft.com/office/drawing/2014/main" id="{0530C25C-4A1C-244C-B729-A2DB54BE7CD6}"/>
                </a:ext>
              </a:extLst>
            </p:cNvPr>
            <p:cNvPicPr>
              <a:picLocks noChangeAspect="1"/>
            </p:cNvPicPr>
            <p:nvPr/>
          </p:nvPicPr>
          <p:blipFill>
            <a:blip r:embed="rId2"/>
            <a:stretch>
              <a:fillRect/>
            </a:stretch>
          </p:blipFill>
          <p:spPr>
            <a:xfrm>
              <a:off x="3339384" y="0"/>
              <a:ext cx="5513232" cy="1340343"/>
            </a:xfrm>
            <a:prstGeom prst="rect">
              <a:avLst/>
            </a:prstGeom>
          </p:spPr>
        </p:pic>
        <p:pic>
          <p:nvPicPr>
            <p:cNvPr id="7" name="图片 6">
              <a:extLst>
                <a:ext uri="{FF2B5EF4-FFF2-40B4-BE49-F238E27FC236}">
                  <a16:creationId xmlns:a16="http://schemas.microsoft.com/office/drawing/2014/main" id="{43D69349-D2BD-274F-BCC1-90E283FFB17E}"/>
                </a:ext>
              </a:extLst>
            </p:cNvPr>
            <p:cNvPicPr>
              <a:picLocks noChangeAspect="1"/>
            </p:cNvPicPr>
            <p:nvPr/>
          </p:nvPicPr>
          <p:blipFill>
            <a:blip r:embed="rId3"/>
            <a:stretch>
              <a:fillRect/>
            </a:stretch>
          </p:blipFill>
          <p:spPr>
            <a:xfrm>
              <a:off x="3339384" y="1340344"/>
              <a:ext cx="5513232" cy="1333740"/>
            </a:xfrm>
            <a:prstGeom prst="rect">
              <a:avLst/>
            </a:prstGeom>
          </p:spPr>
        </p:pic>
        <p:pic>
          <p:nvPicPr>
            <p:cNvPr id="9" name="图片 8">
              <a:extLst>
                <a:ext uri="{FF2B5EF4-FFF2-40B4-BE49-F238E27FC236}">
                  <a16:creationId xmlns:a16="http://schemas.microsoft.com/office/drawing/2014/main" id="{B4A6C659-FA0B-874D-8102-8AA38BA49F35}"/>
                </a:ext>
              </a:extLst>
            </p:cNvPr>
            <p:cNvPicPr>
              <a:picLocks noChangeAspect="1"/>
            </p:cNvPicPr>
            <p:nvPr/>
          </p:nvPicPr>
          <p:blipFill>
            <a:blip r:embed="rId4"/>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BAD711F9-98C4-A64E-A9C9-9A586BA925CA}"/>
                </a:ext>
              </a:extLst>
            </p:cNvPr>
            <p:cNvPicPr>
              <a:picLocks noChangeAspect="1"/>
            </p:cNvPicPr>
            <p:nvPr/>
          </p:nvPicPr>
          <p:blipFill>
            <a:blip r:embed="rId5"/>
            <a:stretch>
              <a:fillRect/>
            </a:stretch>
          </p:blipFill>
          <p:spPr>
            <a:xfrm>
              <a:off x="3085338" y="4292065"/>
              <a:ext cx="2669286" cy="2847239"/>
            </a:xfrm>
            <a:prstGeom prst="rect">
              <a:avLst/>
            </a:prstGeom>
          </p:spPr>
        </p:pic>
        <p:pic>
          <p:nvPicPr>
            <p:cNvPr id="13" name="图片 12">
              <a:extLst>
                <a:ext uri="{FF2B5EF4-FFF2-40B4-BE49-F238E27FC236}">
                  <a16:creationId xmlns:a16="http://schemas.microsoft.com/office/drawing/2014/main" id="{2250388A-A988-694F-AB57-595EABE1A8A5}"/>
                </a:ext>
              </a:extLst>
            </p:cNvPr>
            <p:cNvPicPr>
              <a:picLocks noChangeAspect="1"/>
            </p:cNvPicPr>
            <p:nvPr/>
          </p:nvPicPr>
          <p:blipFill>
            <a:blip r:embed="rId6"/>
            <a:stretch>
              <a:fillRect/>
            </a:stretch>
          </p:blipFill>
          <p:spPr>
            <a:xfrm>
              <a:off x="6473954" y="4292065"/>
              <a:ext cx="2669286" cy="2882829"/>
            </a:xfrm>
            <a:prstGeom prst="rect">
              <a:avLst/>
            </a:prstGeom>
          </p:spPr>
        </p:pic>
      </p:grpSp>
      <p:pic>
        <p:nvPicPr>
          <p:cNvPr id="16" name="图片 15">
            <a:extLst>
              <a:ext uri="{FF2B5EF4-FFF2-40B4-BE49-F238E27FC236}">
                <a16:creationId xmlns:a16="http://schemas.microsoft.com/office/drawing/2014/main" id="{CD2E6E74-1715-304F-9971-98D09573C895}"/>
              </a:ext>
            </a:extLst>
          </p:cNvPr>
          <p:cNvPicPr>
            <a:picLocks noChangeAspect="1"/>
          </p:cNvPicPr>
          <p:nvPr/>
        </p:nvPicPr>
        <p:blipFill>
          <a:blip r:embed="rId7"/>
          <a:stretch>
            <a:fillRect/>
          </a:stretch>
        </p:blipFill>
        <p:spPr>
          <a:xfrm>
            <a:off x="298448" y="2931952"/>
            <a:ext cx="2067560" cy="2067560"/>
          </a:xfrm>
          <a:prstGeom prst="rect">
            <a:avLst/>
          </a:prstGeom>
        </p:spPr>
      </p:pic>
      <p:pic>
        <p:nvPicPr>
          <p:cNvPr id="18" name="图片 17">
            <a:extLst>
              <a:ext uri="{FF2B5EF4-FFF2-40B4-BE49-F238E27FC236}">
                <a16:creationId xmlns:a16="http://schemas.microsoft.com/office/drawing/2014/main" id="{755DDEDE-DA39-EE47-B936-6051B69226FB}"/>
              </a:ext>
            </a:extLst>
          </p:cNvPr>
          <p:cNvPicPr>
            <a:picLocks noChangeAspect="1"/>
          </p:cNvPicPr>
          <p:nvPr/>
        </p:nvPicPr>
        <p:blipFill>
          <a:blip r:embed="rId8"/>
          <a:stretch>
            <a:fillRect/>
          </a:stretch>
        </p:blipFill>
        <p:spPr>
          <a:xfrm>
            <a:off x="9585020" y="2931952"/>
            <a:ext cx="2107320" cy="2067560"/>
          </a:xfrm>
          <a:prstGeom prst="rect">
            <a:avLst/>
          </a:prstGeom>
        </p:spPr>
      </p:pic>
      <p:sp>
        <p:nvSpPr>
          <p:cNvPr id="20" name="圆角矩形 19">
            <a:extLst>
              <a:ext uri="{FF2B5EF4-FFF2-40B4-BE49-F238E27FC236}">
                <a16:creationId xmlns:a16="http://schemas.microsoft.com/office/drawing/2014/main" id="{88CBB299-8F11-9245-872A-012400EE349A}"/>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 name="图片 21">
            <a:extLst>
              <a:ext uri="{FF2B5EF4-FFF2-40B4-BE49-F238E27FC236}">
                <a16:creationId xmlns:a16="http://schemas.microsoft.com/office/drawing/2014/main" id="{6C5B3F0A-E069-004A-BD51-85BEAA65798A}"/>
              </a:ext>
            </a:extLst>
          </p:cNvPr>
          <p:cNvPicPr>
            <a:picLocks noChangeAspect="1"/>
          </p:cNvPicPr>
          <p:nvPr/>
        </p:nvPicPr>
        <p:blipFill>
          <a:blip r:embed="rId9"/>
          <a:stretch>
            <a:fillRect/>
          </a:stretch>
        </p:blipFill>
        <p:spPr>
          <a:xfrm>
            <a:off x="5967729" y="4495518"/>
            <a:ext cx="256542" cy="256542"/>
          </a:xfrm>
          <a:prstGeom prst="rect">
            <a:avLst/>
          </a:prstGeom>
        </p:spPr>
      </p:pic>
      <p:sp>
        <p:nvSpPr>
          <p:cNvPr id="23" name="文本框 22">
            <a:extLst>
              <a:ext uri="{FF2B5EF4-FFF2-40B4-BE49-F238E27FC236}">
                <a16:creationId xmlns:a16="http://schemas.microsoft.com/office/drawing/2014/main" id="{AA70DA75-5715-794A-908D-BBDFD9EA90E1}"/>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28" name="文本框 27">
            <a:extLst>
              <a:ext uri="{FF2B5EF4-FFF2-40B4-BE49-F238E27FC236}">
                <a16:creationId xmlns:a16="http://schemas.microsoft.com/office/drawing/2014/main" id="{5A6FDD73-D184-1340-A7AE-964B2E85BCE6}"/>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29" name="圆角矩形 28">
            <a:extLst>
              <a:ext uri="{FF2B5EF4-FFF2-40B4-BE49-F238E27FC236}">
                <a16:creationId xmlns:a16="http://schemas.microsoft.com/office/drawing/2014/main" id="{2B246BD1-54EA-EE42-B5A8-7CB9E233E7A0}"/>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31" name="直线连接符 30">
            <a:extLst>
              <a:ext uri="{FF2B5EF4-FFF2-40B4-BE49-F238E27FC236}">
                <a16:creationId xmlns:a16="http://schemas.microsoft.com/office/drawing/2014/main" id="{FCDC6954-5078-6948-9F19-E1766D1E3E47}"/>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圆角矩形 31">
            <a:extLst>
              <a:ext uri="{FF2B5EF4-FFF2-40B4-BE49-F238E27FC236}">
                <a16:creationId xmlns:a16="http://schemas.microsoft.com/office/drawing/2014/main" id="{869EC21C-71C1-F94B-BE6E-6F4C7FA9CCFB}"/>
              </a:ext>
            </a:extLst>
          </p:cNvPr>
          <p:cNvSpPr/>
          <p:nvPr/>
        </p:nvSpPr>
        <p:spPr>
          <a:xfrm>
            <a:off x="4857084" y="1598797"/>
            <a:ext cx="2477832" cy="1660451"/>
          </a:xfrm>
          <a:prstGeom prst="roundRect">
            <a:avLst>
              <a:gd name="adj" fmla="val 932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36F72EB8-40B9-6C4B-9D1C-9B7D40C25FFF}"/>
              </a:ext>
            </a:extLst>
          </p:cNvPr>
          <p:cNvSpPr txBox="1"/>
          <p:nvPr/>
        </p:nvSpPr>
        <p:spPr>
          <a:xfrm>
            <a:off x="4857083" y="1709254"/>
            <a:ext cx="2477832" cy="369332"/>
          </a:xfrm>
          <a:prstGeom prst="rect">
            <a:avLst/>
          </a:prstGeom>
          <a:noFill/>
        </p:spPr>
        <p:txBody>
          <a:bodyPr wrap="square" rtlCol="0">
            <a:spAutoFit/>
          </a:bodyPr>
          <a:lstStyle/>
          <a:p>
            <a:pPr algn="ctr"/>
            <a:r>
              <a:rPr kumimoji="1" lang="zh-CN" altLang="en-US" dirty="0">
                <a:latin typeface="PingFang SC" panose="020B0400000000000000" pitchFamily="34" charset="-122"/>
                <a:ea typeface="PingFang SC" panose="020B0400000000000000" pitchFamily="34" charset="-122"/>
              </a:rPr>
              <a:t>  设计模式介绍</a:t>
            </a:r>
          </a:p>
        </p:txBody>
      </p:sp>
      <p:sp>
        <p:nvSpPr>
          <p:cNvPr id="34" name="文本框 33">
            <a:extLst>
              <a:ext uri="{FF2B5EF4-FFF2-40B4-BE49-F238E27FC236}">
                <a16:creationId xmlns:a16="http://schemas.microsoft.com/office/drawing/2014/main" id="{FECCA4B8-8BE8-8B4F-BBD7-8BB5CEFAF919}"/>
              </a:ext>
            </a:extLst>
          </p:cNvPr>
          <p:cNvSpPr txBox="1"/>
          <p:nvPr/>
        </p:nvSpPr>
        <p:spPr>
          <a:xfrm>
            <a:off x="5231125" y="2132500"/>
            <a:ext cx="2103789" cy="954107"/>
          </a:xfrm>
          <a:prstGeom prst="rect">
            <a:avLst/>
          </a:prstGeom>
          <a:noFill/>
        </p:spPr>
        <p:txBody>
          <a:bodyPr wrap="square" rtlCol="0">
            <a:spAutoFit/>
          </a:bodyPr>
          <a:lstStyle/>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设计模式是什么</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谁发明了设计模式</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设计模式有哪些种类</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该如何学习设计模式</a:t>
            </a:r>
          </a:p>
        </p:txBody>
      </p:sp>
      <p:pic>
        <p:nvPicPr>
          <p:cNvPr id="36" name="图片 35">
            <a:extLst>
              <a:ext uri="{FF2B5EF4-FFF2-40B4-BE49-F238E27FC236}">
                <a16:creationId xmlns:a16="http://schemas.microsoft.com/office/drawing/2014/main" id="{6357A9C9-4CFC-9040-9F0F-FAA902A1274C}"/>
              </a:ext>
            </a:extLst>
          </p:cNvPr>
          <p:cNvPicPr>
            <a:picLocks noChangeAspect="1"/>
          </p:cNvPicPr>
          <p:nvPr/>
        </p:nvPicPr>
        <p:blipFill>
          <a:blip r:embed="rId10"/>
          <a:stretch>
            <a:fillRect/>
          </a:stretch>
        </p:blipFill>
        <p:spPr>
          <a:xfrm>
            <a:off x="5033052" y="1720074"/>
            <a:ext cx="345862" cy="345862"/>
          </a:xfrm>
          <a:prstGeom prst="rect">
            <a:avLst/>
          </a:prstGeom>
        </p:spPr>
      </p:pic>
      <p:sp>
        <p:nvSpPr>
          <p:cNvPr id="38" name="文本框 37">
            <a:extLst>
              <a:ext uri="{FF2B5EF4-FFF2-40B4-BE49-F238E27FC236}">
                <a16:creationId xmlns:a16="http://schemas.microsoft.com/office/drawing/2014/main" id="{DBEAB42F-C720-304D-AD8A-09BF97B7B5E5}"/>
              </a:ext>
            </a:extLst>
          </p:cNvPr>
          <p:cNvSpPr txBox="1"/>
          <p:nvPr/>
        </p:nvSpPr>
        <p:spPr>
          <a:xfrm>
            <a:off x="9368539" y="6596390"/>
            <a:ext cx="2918608" cy="261610"/>
          </a:xfrm>
          <a:prstGeom prst="rect">
            <a:avLst/>
          </a:prstGeom>
          <a:noFill/>
        </p:spPr>
        <p:txBody>
          <a:bodyPr wrap="square">
            <a:spAutoFit/>
          </a:bodyPr>
          <a:lstStyle/>
          <a:p>
            <a:r>
              <a:rPr lang="zh-CN" altLang="en-US" sz="1100" dirty="0">
                <a:latin typeface="PingFang SC" panose="020B0400000000000000" pitchFamily="34" charset="-122"/>
                <a:ea typeface="PingFang SC" panose="020B0400000000000000" pitchFamily="34" charset="-122"/>
              </a:rPr>
              <a:t>参考图稿来源：https://refactoringguru.cn</a:t>
            </a:r>
          </a:p>
        </p:txBody>
      </p:sp>
      <p:sp>
        <p:nvSpPr>
          <p:cNvPr id="40" name="文本框 39">
            <a:extLst>
              <a:ext uri="{FF2B5EF4-FFF2-40B4-BE49-F238E27FC236}">
                <a16:creationId xmlns:a16="http://schemas.microsoft.com/office/drawing/2014/main" id="{63188085-9F9C-6647-A9C1-E70CC8060224}"/>
              </a:ext>
            </a:extLst>
          </p:cNvPr>
          <p:cNvSpPr txBox="1"/>
          <p:nvPr/>
        </p:nvSpPr>
        <p:spPr>
          <a:xfrm>
            <a:off x="112492" y="488696"/>
            <a:ext cx="3020239" cy="1077218"/>
          </a:xfrm>
          <a:prstGeom prst="rect">
            <a:avLst/>
          </a:prstGeom>
          <a:noFill/>
        </p:spPr>
        <p:txBody>
          <a:bodyPr wrap="square">
            <a:spAutoFit/>
          </a:bodyPr>
          <a:lstStyle/>
          <a:p>
            <a:r>
              <a:rPr lang="zh-CN" altLang="en-US" sz="1600" b="1" i="0" dirty="0">
                <a:solidFill>
                  <a:srgbClr val="444444"/>
                </a:solidFill>
                <a:effectLst/>
                <a:latin typeface="PingFang SC" panose="020B0400000000000000" pitchFamily="34" charset="-122"/>
                <a:ea typeface="PingFang SC" panose="020B0400000000000000" pitchFamily="34" charset="-122"/>
              </a:rPr>
              <a:t>设计模式</a:t>
            </a:r>
            <a:r>
              <a:rPr lang="zh-CN" altLang="en-US" sz="1600" dirty="0">
                <a:solidFill>
                  <a:srgbClr val="444444"/>
                </a:solidFill>
                <a:latin typeface="PingFang SC" panose="020B0400000000000000" pitchFamily="34" charset="-122"/>
                <a:ea typeface="PingFang SC" panose="020B0400000000000000" pitchFamily="34" charset="-122"/>
              </a:rPr>
              <a:t>是系统服务设计中针对场景的一种解决方案，可以解决功能逻辑开发中的共性问题</a:t>
            </a:r>
            <a:r>
              <a:rPr lang="zh-CN" altLang="en-US" sz="1600" b="0" i="0" dirty="0">
                <a:solidFill>
                  <a:srgbClr val="444444"/>
                </a:solidFill>
                <a:effectLst/>
                <a:latin typeface="PingFang SC" panose="020B0400000000000000" pitchFamily="34" charset="-122"/>
                <a:ea typeface="PingFang SC" panose="020B0400000000000000" pitchFamily="34" charset="-122"/>
              </a:rPr>
              <a:t>。</a:t>
            </a:r>
            <a:endParaRPr lang="zh-CN" altLang="en-US" sz="1600" dirty="0">
              <a:latin typeface="PingFang SC" panose="020B0400000000000000" pitchFamily="34" charset="-122"/>
              <a:ea typeface="PingFang SC" panose="020B0400000000000000" pitchFamily="34" charset="-122"/>
            </a:endParaRPr>
          </a:p>
        </p:txBody>
      </p:sp>
      <p:sp>
        <p:nvSpPr>
          <p:cNvPr id="42" name="文本框 41">
            <a:extLst>
              <a:ext uri="{FF2B5EF4-FFF2-40B4-BE49-F238E27FC236}">
                <a16:creationId xmlns:a16="http://schemas.microsoft.com/office/drawing/2014/main" id="{B8671152-7EEC-A440-AC4B-2E15EE258EE2}"/>
              </a:ext>
            </a:extLst>
          </p:cNvPr>
          <p:cNvSpPr txBox="1"/>
          <p:nvPr/>
        </p:nvSpPr>
        <p:spPr>
          <a:xfrm>
            <a:off x="9104987" y="437554"/>
            <a:ext cx="2918608" cy="1569660"/>
          </a:xfrm>
          <a:prstGeom prst="rect">
            <a:avLst/>
          </a:prstGeom>
          <a:noFill/>
        </p:spPr>
        <p:txBody>
          <a:bodyPr wrap="square">
            <a:spAutoFit/>
          </a:bodyPr>
          <a:lstStyle/>
          <a:p>
            <a:r>
              <a:rPr lang="zh-CN" altLang="en-US" sz="1600" b="1" i="0" dirty="0">
                <a:solidFill>
                  <a:srgbClr val="444444"/>
                </a:solidFill>
                <a:effectLst/>
                <a:latin typeface="PingFang SC" panose="020B0400000000000000" pitchFamily="34" charset="-122"/>
                <a:ea typeface="PingFang SC" panose="020B0400000000000000" pitchFamily="34" charset="-122"/>
              </a:rPr>
              <a:t>模式的概念</a:t>
            </a:r>
            <a:r>
              <a:rPr lang="zh-CN" altLang="en-US" sz="1600" b="0" i="0" dirty="0">
                <a:solidFill>
                  <a:srgbClr val="444444"/>
                </a:solidFill>
                <a:effectLst/>
                <a:latin typeface="PingFang SC" panose="020B0400000000000000" pitchFamily="34" charset="-122"/>
                <a:ea typeface="PingFang SC" panose="020B0400000000000000" pitchFamily="34" charset="-122"/>
              </a:rPr>
              <a:t>是由克里斯托佛</a:t>
            </a:r>
            <a:r>
              <a:rPr lang="en-US" altLang="zh-CN" sz="1600" b="0" i="0" dirty="0">
                <a:solidFill>
                  <a:srgbClr val="444444"/>
                </a:solidFill>
                <a:effectLst/>
                <a:latin typeface="PingFang SC" panose="020B0400000000000000" pitchFamily="34" charset="-122"/>
                <a:ea typeface="PingFang SC" panose="020B0400000000000000" pitchFamily="34" charset="-122"/>
              </a:rPr>
              <a:t>·</a:t>
            </a:r>
            <a:r>
              <a:rPr lang="zh-CN" altLang="en-US" sz="1600" b="0" i="0" dirty="0">
                <a:solidFill>
                  <a:srgbClr val="444444"/>
                </a:solidFill>
                <a:effectLst/>
                <a:latin typeface="PingFang SC" panose="020B0400000000000000" pitchFamily="34" charset="-122"/>
                <a:ea typeface="PingFang SC" panose="020B0400000000000000" pitchFamily="34" charset="-122"/>
              </a:rPr>
              <a:t>亚历山大在其著作 </a:t>
            </a:r>
            <a:r>
              <a:rPr lang="en-US" altLang="zh-CN" sz="1600" b="0" i="0" dirty="0">
                <a:solidFill>
                  <a:srgbClr val="444444"/>
                </a:solidFill>
                <a:effectLst/>
                <a:latin typeface="PingFang SC" panose="020B0400000000000000" pitchFamily="34" charset="-122"/>
                <a:ea typeface="PingFang SC" panose="020B0400000000000000" pitchFamily="34" charset="-122"/>
              </a:rPr>
              <a:t>《</a:t>
            </a:r>
            <a:r>
              <a:rPr lang="zh-CN" altLang="en-US" sz="1600" b="1" i="0" u="none" strike="noStrike" dirty="0">
                <a:solidFill>
                  <a:schemeClr val="tx1">
                    <a:lumMod val="65000"/>
                    <a:lumOff val="35000"/>
                  </a:schemeClr>
                </a:solidFill>
                <a:effectLst/>
                <a:latin typeface="PingFang SC" panose="020B0400000000000000" pitchFamily="34" charset="-122"/>
                <a:ea typeface="PingFang SC" panose="020B0400000000000000" pitchFamily="34" charset="-122"/>
                <a:hlinkClick r:id="rId11">
                  <a:extLst>
                    <a:ext uri="{A12FA001-AC4F-418D-AE19-62706E023703}">
                      <ahyp:hlinkClr xmlns:ahyp="http://schemas.microsoft.com/office/drawing/2018/hyperlinkcolor" val="tx"/>
                    </a:ext>
                  </a:extLst>
                </a:hlinkClick>
              </a:rPr>
              <a:t>建筑模式语言</a:t>
            </a:r>
            <a:r>
              <a:rPr lang="en-US" altLang="zh-CN" sz="1600" b="0" i="0" dirty="0">
                <a:solidFill>
                  <a:srgbClr val="444444"/>
                </a:solidFill>
                <a:effectLst/>
                <a:latin typeface="PingFang SC" panose="020B0400000000000000" pitchFamily="34" charset="-122"/>
                <a:ea typeface="PingFang SC" panose="020B0400000000000000" pitchFamily="34" charset="-122"/>
              </a:rPr>
              <a:t>》 </a:t>
            </a:r>
            <a:r>
              <a:rPr lang="zh-CN" altLang="en-US" sz="1600" b="0" i="0" dirty="0">
                <a:solidFill>
                  <a:srgbClr val="444444"/>
                </a:solidFill>
                <a:effectLst/>
                <a:latin typeface="PingFang SC" panose="020B0400000000000000" pitchFamily="34" charset="-122"/>
                <a:ea typeface="PingFang SC" panose="020B0400000000000000" pitchFamily="34" charset="-122"/>
              </a:rPr>
              <a:t>中首次提出的。 本书介绍了城市设计的 “语言”， 而此类 “语言” 的基本单元就是模式。 </a:t>
            </a:r>
            <a:endParaRPr lang="zh-CN" altLang="en-US" sz="16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38021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B3A7E24A-F0AB-4E40-9049-923B033A1441}"/>
              </a:ext>
            </a:extLst>
          </p:cNvPr>
          <p:cNvSpPr/>
          <p:nvPr/>
        </p:nvSpPr>
        <p:spPr>
          <a:xfrm>
            <a:off x="134112" y="38653"/>
            <a:ext cx="2639114" cy="6336667"/>
          </a:xfrm>
          <a:prstGeom prst="roundRect">
            <a:avLst>
              <a:gd name="adj" fmla="val 4194"/>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D5D8F8A9-E72A-BB49-A194-474C0BA64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746" y="38654"/>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D8B1641-838B-6444-A3D1-94DC4CC5B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46" y="1157016"/>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2F8CC0-C400-124A-9132-EFC491C91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46" y="2275378"/>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3064420-E10F-9642-824B-BD23EF5E3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746" y="3393740"/>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C61AF5-DE68-6F46-BC88-2949B5E0BB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746" y="4512102"/>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B02D09-DF1C-844F-A61F-D657B74ACC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7148" y="53007"/>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290367B-6783-7346-B4D4-73FF0BC32A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7148" y="1171369"/>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81F86AE2-D836-334E-A994-D6D31C0BA3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7148" y="2289731"/>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C9D1505-EDCC-924D-84EE-9C4C89FF27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7148" y="3408093"/>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4C8CDD2B-4F14-5249-8C32-B16444F6B3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148" y="4526455"/>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EAD21FF-E199-F444-B1F5-DFB2C235D1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7149" y="5644817"/>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21467896-80D7-3042-BC0A-DCB8E91FDC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07172" y="56877"/>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5AA7E6FC-BD4F-CA4C-A1BB-330AEF6733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0677" y="53007"/>
            <a:ext cx="1022706" cy="73050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4AFDF2E-5FFE-684B-82C7-289FD27019AF}"/>
              </a:ext>
            </a:extLst>
          </p:cNvPr>
          <p:cNvSpPr txBox="1"/>
          <p:nvPr/>
        </p:nvSpPr>
        <p:spPr>
          <a:xfrm>
            <a:off x="236662" y="339868"/>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工厂方法</a:t>
            </a:r>
          </a:p>
        </p:txBody>
      </p:sp>
      <p:sp>
        <p:nvSpPr>
          <p:cNvPr id="19" name="文本框 18">
            <a:extLst>
              <a:ext uri="{FF2B5EF4-FFF2-40B4-BE49-F238E27FC236}">
                <a16:creationId xmlns:a16="http://schemas.microsoft.com/office/drawing/2014/main" id="{F1FE2044-DD01-AC48-B966-0AA564FE9CD1}"/>
              </a:ext>
            </a:extLst>
          </p:cNvPr>
          <p:cNvSpPr txBox="1"/>
          <p:nvPr/>
        </p:nvSpPr>
        <p:spPr>
          <a:xfrm>
            <a:off x="236662" y="141659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抽象工厂</a:t>
            </a:r>
          </a:p>
        </p:txBody>
      </p:sp>
      <p:sp>
        <p:nvSpPr>
          <p:cNvPr id="20" name="文本框 19">
            <a:extLst>
              <a:ext uri="{FF2B5EF4-FFF2-40B4-BE49-F238E27FC236}">
                <a16:creationId xmlns:a16="http://schemas.microsoft.com/office/drawing/2014/main" id="{A305FE7C-5245-2444-80E3-27F2C66DCF72}"/>
              </a:ext>
            </a:extLst>
          </p:cNvPr>
          <p:cNvSpPr txBox="1"/>
          <p:nvPr/>
        </p:nvSpPr>
        <p:spPr>
          <a:xfrm>
            <a:off x="236662" y="2508550"/>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生成器</a:t>
            </a:r>
          </a:p>
        </p:txBody>
      </p:sp>
      <p:sp>
        <p:nvSpPr>
          <p:cNvPr id="21" name="文本框 20">
            <a:extLst>
              <a:ext uri="{FF2B5EF4-FFF2-40B4-BE49-F238E27FC236}">
                <a16:creationId xmlns:a16="http://schemas.microsoft.com/office/drawing/2014/main" id="{41BC8C9D-6827-634D-A168-05AF2D46ED27}"/>
              </a:ext>
            </a:extLst>
          </p:cNvPr>
          <p:cNvSpPr txBox="1"/>
          <p:nvPr/>
        </p:nvSpPr>
        <p:spPr>
          <a:xfrm>
            <a:off x="236662" y="362691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原型</a:t>
            </a:r>
          </a:p>
        </p:txBody>
      </p:sp>
      <p:sp>
        <p:nvSpPr>
          <p:cNvPr id="22" name="文本框 21">
            <a:extLst>
              <a:ext uri="{FF2B5EF4-FFF2-40B4-BE49-F238E27FC236}">
                <a16:creationId xmlns:a16="http://schemas.microsoft.com/office/drawing/2014/main" id="{AD54B34A-656E-7642-8ECF-6C9809A10610}"/>
              </a:ext>
            </a:extLst>
          </p:cNvPr>
          <p:cNvSpPr txBox="1"/>
          <p:nvPr/>
        </p:nvSpPr>
        <p:spPr>
          <a:xfrm>
            <a:off x="236662" y="487735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单例</a:t>
            </a:r>
          </a:p>
        </p:txBody>
      </p:sp>
      <p:sp>
        <p:nvSpPr>
          <p:cNvPr id="24" name="文本框 23">
            <a:extLst>
              <a:ext uri="{FF2B5EF4-FFF2-40B4-BE49-F238E27FC236}">
                <a16:creationId xmlns:a16="http://schemas.microsoft.com/office/drawing/2014/main" id="{44FEFC34-565D-2344-8FBF-4ECD67E8BD13}"/>
              </a:ext>
            </a:extLst>
          </p:cNvPr>
          <p:cNvSpPr txBox="1"/>
          <p:nvPr/>
        </p:nvSpPr>
        <p:spPr>
          <a:xfrm>
            <a:off x="3293471" y="27975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适配器</a:t>
            </a:r>
          </a:p>
        </p:txBody>
      </p:sp>
      <p:sp>
        <p:nvSpPr>
          <p:cNvPr id="25" name="文本框 24">
            <a:extLst>
              <a:ext uri="{FF2B5EF4-FFF2-40B4-BE49-F238E27FC236}">
                <a16:creationId xmlns:a16="http://schemas.microsoft.com/office/drawing/2014/main" id="{3CC9F67B-FA07-244D-9594-B0AF83A4A73E}"/>
              </a:ext>
            </a:extLst>
          </p:cNvPr>
          <p:cNvSpPr txBox="1"/>
          <p:nvPr/>
        </p:nvSpPr>
        <p:spPr>
          <a:xfrm>
            <a:off x="3293471" y="142808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桥接</a:t>
            </a:r>
          </a:p>
        </p:txBody>
      </p:sp>
      <p:sp>
        <p:nvSpPr>
          <p:cNvPr id="26" name="文本框 25">
            <a:extLst>
              <a:ext uri="{FF2B5EF4-FFF2-40B4-BE49-F238E27FC236}">
                <a16:creationId xmlns:a16="http://schemas.microsoft.com/office/drawing/2014/main" id="{BC8E9191-7CC5-F548-8F0B-D181EABCB8C7}"/>
              </a:ext>
            </a:extLst>
          </p:cNvPr>
          <p:cNvSpPr txBox="1"/>
          <p:nvPr/>
        </p:nvSpPr>
        <p:spPr>
          <a:xfrm>
            <a:off x="3293471" y="265498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组合</a:t>
            </a:r>
          </a:p>
        </p:txBody>
      </p:sp>
      <p:sp>
        <p:nvSpPr>
          <p:cNvPr id="27" name="文本框 26">
            <a:extLst>
              <a:ext uri="{FF2B5EF4-FFF2-40B4-BE49-F238E27FC236}">
                <a16:creationId xmlns:a16="http://schemas.microsoft.com/office/drawing/2014/main" id="{20E0F711-2E5F-9D4E-A718-A10CFBC2F27B}"/>
              </a:ext>
            </a:extLst>
          </p:cNvPr>
          <p:cNvSpPr txBox="1"/>
          <p:nvPr/>
        </p:nvSpPr>
        <p:spPr>
          <a:xfrm>
            <a:off x="3293471" y="372309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装饰</a:t>
            </a:r>
          </a:p>
        </p:txBody>
      </p:sp>
      <p:sp>
        <p:nvSpPr>
          <p:cNvPr id="28" name="文本框 27">
            <a:extLst>
              <a:ext uri="{FF2B5EF4-FFF2-40B4-BE49-F238E27FC236}">
                <a16:creationId xmlns:a16="http://schemas.microsoft.com/office/drawing/2014/main" id="{47FDEAD1-389A-154D-8F57-D33E3553AB7A}"/>
              </a:ext>
            </a:extLst>
          </p:cNvPr>
          <p:cNvSpPr txBox="1"/>
          <p:nvPr/>
        </p:nvSpPr>
        <p:spPr>
          <a:xfrm>
            <a:off x="3293471" y="484146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外观</a:t>
            </a:r>
          </a:p>
        </p:txBody>
      </p:sp>
      <p:sp>
        <p:nvSpPr>
          <p:cNvPr id="29" name="文本框 28">
            <a:extLst>
              <a:ext uri="{FF2B5EF4-FFF2-40B4-BE49-F238E27FC236}">
                <a16:creationId xmlns:a16="http://schemas.microsoft.com/office/drawing/2014/main" id="{EE94C93D-3D77-6E4B-A968-33DC0C184E1F}"/>
              </a:ext>
            </a:extLst>
          </p:cNvPr>
          <p:cNvSpPr txBox="1"/>
          <p:nvPr/>
        </p:nvSpPr>
        <p:spPr>
          <a:xfrm>
            <a:off x="3293471" y="588536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享原</a:t>
            </a:r>
          </a:p>
        </p:txBody>
      </p:sp>
      <p:sp>
        <p:nvSpPr>
          <p:cNvPr id="30" name="文本框 29">
            <a:extLst>
              <a:ext uri="{FF2B5EF4-FFF2-40B4-BE49-F238E27FC236}">
                <a16:creationId xmlns:a16="http://schemas.microsoft.com/office/drawing/2014/main" id="{A3DAEC6A-4687-E048-A009-4DA24A646E33}"/>
              </a:ext>
            </a:extLst>
          </p:cNvPr>
          <p:cNvSpPr txBox="1"/>
          <p:nvPr/>
        </p:nvSpPr>
        <p:spPr>
          <a:xfrm>
            <a:off x="5118886" y="33221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代理</a:t>
            </a:r>
          </a:p>
        </p:txBody>
      </p:sp>
      <p:pic>
        <p:nvPicPr>
          <p:cNvPr id="1054" name="Picture 30">
            <a:extLst>
              <a:ext uri="{FF2B5EF4-FFF2-40B4-BE49-F238E27FC236}">
                <a16:creationId xmlns:a16="http://schemas.microsoft.com/office/drawing/2014/main" id="{EBBDD70E-4C4A-A542-B484-69E9FD758DF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0677" y="1157016"/>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88379D15-F925-4B46-AD08-20630E1BB97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677" y="2143298"/>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610EBCFE-5DB5-6A48-9FDE-14E29A9FD6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50677" y="3319019"/>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39166251-CA6D-BB46-96BA-5842F729191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50676" y="4394972"/>
            <a:ext cx="1022707" cy="73050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B2DE3C9F-CEC2-B04F-9323-7245AF01B58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50676" y="5658607"/>
            <a:ext cx="1022707" cy="73050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4F3ACC8D-7EB1-3D4B-B3B7-7124FBE7743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53944" y="53007"/>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D1483289-91C9-B04B-84A5-41B8510DF7A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53944" y="1062829"/>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a:extLst>
              <a:ext uri="{FF2B5EF4-FFF2-40B4-BE49-F238E27FC236}">
                <a16:creationId xmlns:a16="http://schemas.microsoft.com/office/drawing/2014/main" id="{CB34D1F7-4058-4042-B0BC-DFB28E4C479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53944" y="2143298"/>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D3DE7936-F9B0-0F47-A408-D54B4E59568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953944" y="3319019"/>
            <a:ext cx="1022705" cy="730504"/>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769F27EB-27A4-A740-BC99-687BB2B1E21E}"/>
              </a:ext>
            </a:extLst>
          </p:cNvPr>
          <p:cNvSpPr txBox="1"/>
          <p:nvPr/>
        </p:nvSpPr>
        <p:spPr>
          <a:xfrm>
            <a:off x="7327970" y="32743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责任链</a:t>
            </a:r>
          </a:p>
        </p:txBody>
      </p:sp>
      <p:sp>
        <p:nvSpPr>
          <p:cNvPr id="42" name="文本框 41">
            <a:extLst>
              <a:ext uri="{FF2B5EF4-FFF2-40B4-BE49-F238E27FC236}">
                <a16:creationId xmlns:a16="http://schemas.microsoft.com/office/drawing/2014/main" id="{1653DB9F-449C-2C4F-9311-78D58D230DF4}"/>
              </a:ext>
            </a:extLst>
          </p:cNvPr>
          <p:cNvSpPr txBox="1"/>
          <p:nvPr/>
        </p:nvSpPr>
        <p:spPr>
          <a:xfrm>
            <a:off x="7327970" y="147575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命令</a:t>
            </a:r>
          </a:p>
        </p:txBody>
      </p:sp>
      <p:sp>
        <p:nvSpPr>
          <p:cNvPr id="43" name="文本框 42">
            <a:extLst>
              <a:ext uri="{FF2B5EF4-FFF2-40B4-BE49-F238E27FC236}">
                <a16:creationId xmlns:a16="http://schemas.microsoft.com/office/drawing/2014/main" id="{4DA35FC5-870D-424A-B495-C64D1A3A0146}"/>
              </a:ext>
            </a:extLst>
          </p:cNvPr>
          <p:cNvSpPr txBox="1"/>
          <p:nvPr/>
        </p:nvSpPr>
        <p:spPr>
          <a:xfrm>
            <a:off x="7327970" y="2702656"/>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迭代器</a:t>
            </a:r>
          </a:p>
        </p:txBody>
      </p:sp>
      <p:sp>
        <p:nvSpPr>
          <p:cNvPr id="44" name="文本框 43">
            <a:extLst>
              <a:ext uri="{FF2B5EF4-FFF2-40B4-BE49-F238E27FC236}">
                <a16:creationId xmlns:a16="http://schemas.microsoft.com/office/drawing/2014/main" id="{1650F880-4F13-244A-8416-24E7AC946D74}"/>
              </a:ext>
            </a:extLst>
          </p:cNvPr>
          <p:cNvSpPr txBox="1"/>
          <p:nvPr/>
        </p:nvSpPr>
        <p:spPr>
          <a:xfrm>
            <a:off x="7327970" y="377077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中介者</a:t>
            </a:r>
          </a:p>
        </p:txBody>
      </p:sp>
      <p:sp>
        <p:nvSpPr>
          <p:cNvPr id="45" name="文本框 44">
            <a:extLst>
              <a:ext uri="{FF2B5EF4-FFF2-40B4-BE49-F238E27FC236}">
                <a16:creationId xmlns:a16="http://schemas.microsoft.com/office/drawing/2014/main" id="{68542CC0-091F-7242-BEFA-51E8C92E3528}"/>
              </a:ext>
            </a:extLst>
          </p:cNvPr>
          <p:cNvSpPr txBox="1"/>
          <p:nvPr/>
        </p:nvSpPr>
        <p:spPr>
          <a:xfrm>
            <a:off x="7327970" y="488913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备忘录</a:t>
            </a:r>
          </a:p>
        </p:txBody>
      </p:sp>
      <p:sp>
        <p:nvSpPr>
          <p:cNvPr id="46" name="文本框 45">
            <a:extLst>
              <a:ext uri="{FF2B5EF4-FFF2-40B4-BE49-F238E27FC236}">
                <a16:creationId xmlns:a16="http://schemas.microsoft.com/office/drawing/2014/main" id="{F080611C-443F-E340-A1F5-EE0CE73C6EDC}"/>
              </a:ext>
            </a:extLst>
          </p:cNvPr>
          <p:cNvSpPr txBox="1"/>
          <p:nvPr/>
        </p:nvSpPr>
        <p:spPr>
          <a:xfrm>
            <a:off x="7327970" y="593303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观察者</a:t>
            </a:r>
          </a:p>
        </p:txBody>
      </p:sp>
      <p:sp>
        <p:nvSpPr>
          <p:cNvPr id="47" name="文本框 46">
            <a:extLst>
              <a:ext uri="{FF2B5EF4-FFF2-40B4-BE49-F238E27FC236}">
                <a16:creationId xmlns:a16="http://schemas.microsoft.com/office/drawing/2014/main" id="{BB6E5C89-047F-1A48-89F4-EC9E381D37A1}"/>
              </a:ext>
            </a:extLst>
          </p:cNvPr>
          <p:cNvSpPr txBox="1"/>
          <p:nvPr/>
        </p:nvSpPr>
        <p:spPr>
          <a:xfrm>
            <a:off x="9952548" y="27975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状态</a:t>
            </a:r>
          </a:p>
        </p:txBody>
      </p:sp>
      <p:sp>
        <p:nvSpPr>
          <p:cNvPr id="48" name="文本框 47">
            <a:extLst>
              <a:ext uri="{FF2B5EF4-FFF2-40B4-BE49-F238E27FC236}">
                <a16:creationId xmlns:a16="http://schemas.microsoft.com/office/drawing/2014/main" id="{B1B8F128-B011-1A4F-89C2-0BB6E5E7E9BE}"/>
              </a:ext>
            </a:extLst>
          </p:cNvPr>
          <p:cNvSpPr txBox="1"/>
          <p:nvPr/>
        </p:nvSpPr>
        <p:spPr>
          <a:xfrm>
            <a:off x="9952548" y="142808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策略</a:t>
            </a:r>
          </a:p>
        </p:txBody>
      </p:sp>
      <p:sp>
        <p:nvSpPr>
          <p:cNvPr id="49" name="文本框 48">
            <a:extLst>
              <a:ext uri="{FF2B5EF4-FFF2-40B4-BE49-F238E27FC236}">
                <a16:creationId xmlns:a16="http://schemas.microsoft.com/office/drawing/2014/main" id="{995480E5-B3EF-904B-B9E3-0B3A58ED7372}"/>
              </a:ext>
            </a:extLst>
          </p:cNvPr>
          <p:cNvSpPr txBox="1"/>
          <p:nvPr/>
        </p:nvSpPr>
        <p:spPr>
          <a:xfrm>
            <a:off x="9952548" y="265498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模板</a:t>
            </a:r>
          </a:p>
        </p:txBody>
      </p:sp>
      <p:sp>
        <p:nvSpPr>
          <p:cNvPr id="50" name="文本框 49">
            <a:extLst>
              <a:ext uri="{FF2B5EF4-FFF2-40B4-BE49-F238E27FC236}">
                <a16:creationId xmlns:a16="http://schemas.microsoft.com/office/drawing/2014/main" id="{46EE8F2F-E72B-AA4A-A38F-143906D849B1}"/>
              </a:ext>
            </a:extLst>
          </p:cNvPr>
          <p:cNvSpPr txBox="1"/>
          <p:nvPr/>
        </p:nvSpPr>
        <p:spPr>
          <a:xfrm>
            <a:off x="9952548" y="372309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访问者</a:t>
            </a:r>
          </a:p>
        </p:txBody>
      </p:sp>
      <p:sp>
        <p:nvSpPr>
          <p:cNvPr id="52" name="圆角矩形 51">
            <a:extLst>
              <a:ext uri="{FF2B5EF4-FFF2-40B4-BE49-F238E27FC236}">
                <a16:creationId xmlns:a16="http://schemas.microsoft.com/office/drawing/2014/main" id="{218A4D2F-6283-9542-BE2B-AC7F4567C267}"/>
              </a:ext>
            </a:extLst>
          </p:cNvPr>
          <p:cNvSpPr/>
          <p:nvPr/>
        </p:nvSpPr>
        <p:spPr>
          <a:xfrm>
            <a:off x="3497318" y="38654"/>
            <a:ext cx="3532560" cy="6350458"/>
          </a:xfrm>
          <a:prstGeom prst="roundRect">
            <a:avLst>
              <a:gd name="adj" fmla="val 2291"/>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圆角矩形 52">
            <a:extLst>
              <a:ext uri="{FF2B5EF4-FFF2-40B4-BE49-F238E27FC236}">
                <a16:creationId xmlns:a16="http://schemas.microsoft.com/office/drawing/2014/main" id="{31A23433-98BC-4542-8DDB-C1C7855B1A55}"/>
              </a:ext>
            </a:extLst>
          </p:cNvPr>
          <p:cNvSpPr/>
          <p:nvPr/>
        </p:nvSpPr>
        <p:spPr>
          <a:xfrm>
            <a:off x="7421384" y="31757"/>
            <a:ext cx="4636504" cy="6350458"/>
          </a:xfrm>
          <a:prstGeom prst="roundRect">
            <a:avLst>
              <a:gd name="adj" fmla="val 1874"/>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C80138A7-9058-8743-B0AC-466A575941B7}"/>
              </a:ext>
            </a:extLst>
          </p:cNvPr>
          <p:cNvSpPr txBox="1"/>
          <p:nvPr/>
        </p:nvSpPr>
        <p:spPr>
          <a:xfrm>
            <a:off x="134112" y="6432795"/>
            <a:ext cx="2639114"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创建型模式</a:t>
            </a:r>
          </a:p>
        </p:txBody>
      </p:sp>
      <p:sp>
        <p:nvSpPr>
          <p:cNvPr id="55" name="文本框 54">
            <a:extLst>
              <a:ext uri="{FF2B5EF4-FFF2-40B4-BE49-F238E27FC236}">
                <a16:creationId xmlns:a16="http://schemas.microsoft.com/office/drawing/2014/main" id="{3415F391-C479-F94E-B563-B6ACD7405C01}"/>
              </a:ext>
            </a:extLst>
          </p:cNvPr>
          <p:cNvSpPr txBox="1"/>
          <p:nvPr/>
        </p:nvSpPr>
        <p:spPr>
          <a:xfrm>
            <a:off x="3497319" y="6432795"/>
            <a:ext cx="3532559"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结构型模式</a:t>
            </a:r>
          </a:p>
        </p:txBody>
      </p:sp>
      <p:sp>
        <p:nvSpPr>
          <p:cNvPr id="56" name="文本框 55">
            <a:extLst>
              <a:ext uri="{FF2B5EF4-FFF2-40B4-BE49-F238E27FC236}">
                <a16:creationId xmlns:a16="http://schemas.microsoft.com/office/drawing/2014/main" id="{0E88F70B-58E2-964C-BA42-A64868F8E81C}"/>
              </a:ext>
            </a:extLst>
          </p:cNvPr>
          <p:cNvSpPr txBox="1"/>
          <p:nvPr/>
        </p:nvSpPr>
        <p:spPr>
          <a:xfrm>
            <a:off x="7421384" y="6424352"/>
            <a:ext cx="4636504"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行为模式</a:t>
            </a:r>
          </a:p>
        </p:txBody>
      </p:sp>
      <p:sp>
        <p:nvSpPr>
          <p:cNvPr id="8" name="文本框 7">
            <a:extLst>
              <a:ext uri="{FF2B5EF4-FFF2-40B4-BE49-F238E27FC236}">
                <a16:creationId xmlns:a16="http://schemas.microsoft.com/office/drawing/2014/main" id="{80D9414F-59BD-6B4C-87B4-4A25E54D26D2}"/>
              </a:ext>
            </a:extLst>
          </p:cNvPr>
          <p:cNvSpPr txBox="1"/>
          <p:nvPr/>
        </p:nvSpPr>
        <p:spPr>
          <a:xfrm>
            <a:off x="10261906" y="296673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58" name="文本框 57">
            <a:extLst>
              <a:ext uri="{FF2B5EF4-FFF2-40B4-BE49-F238E27FC236}">
                <a16:creationId xmlns:a16="http://schemas.microsoft.com/office/drawing/2014/main" id="{5C2E6966-906A-DE43-BFD5-633D1DB93F6B}"/>
              </a:ext>
            </a:extLst>
          </p:cNvPr>
          <p:cNvSpPr txBox="1"/>
          <p:nvPr/>
        </p:nvSpPr>
        <p:spPr>
          <a:xfrm>
            <a:off x="560137" y="584492"/>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59" name="文本框 58">
            <a:extLst>
              <a:ext uri="{FF2B5EF4-FFF2-40B4-BE49-F238E27FC236}">
                <a16:creationId xmlns:a16="http://schemas.microsoft.com/office/drawing/2014/main" id="{510CF06C-C6EE-F74A-A474-C43A791044F6}"/>
              </a:ext>
            </a:extLst>
          </p:cNvPr>
          <p:cNvSpPr txBox="1"/>
          <p:nvPr/>
        </p:nvSpPr>
        <p:spPr>
          <a:xfrm>
            <a:off x="539233" y="1667187"/>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0" name="文本框 59">
            <a:extLst>
              <a:ext uri="{FF2B5EF4-FFF2-40B4-BE49-F238E27FC236}">
                <a16:creationId xmlns:a16="http://schemas.microsoft.com/office/drawing/2014/main" id="{36D2A070-58D5-D746-8563-62768FFD17AD}"/>
              </a:ext>
            </a:extLst>
          </p:cNvPr>
          <p:cNvSpPr txBox="1"/>
          <p:nvPr/>
        </p:nvSpPr>
        <p:spPr>
          <a:xfrm>
            <a:off x="539233" y="5190813"/>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1" name="文本框 60">
            <a:extLst>
              <a:ext uri="{FF2B5EF4-FFF2-40B4-BE49-F238E27FC236}">
                <a16:creationId xmlns:a16="http://schemas.microsoft.com/office/drawing/2014/main" id="{35822FC3-1AC6-2C49-8491-F3360B55F065}"/>
              </a:ext>
            </a:extLst>
          </p:cNvPr>
          <p:cNvSpPr txBox="1"/>
          <p:nvPr/>
        </p:nvSpPr>
        <p:spPr>
          <a:xfrm>
            <a:off x="3611518" y="50731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2" name="文本框 61">
            <a:extLst>
              <a:ext uri="{FF2B5EF4-FFF2-40B4-BE49-F238E27FC236}">
                <a16:creationId xmlns:a16="http://schemas.microsoft.com/office/drawing/2014/main" id="{8559097D-0913-B146-823C-43A9E21F56C9}"/>
              </a:ext>
            </a:extLst>
          </p:cNvPr>
          <p:cNvSpPr txBox="1"/>
          <p:nvPr/>
        </p:nvSpPr>
        <p:spPr>
          <a:xfrm>
            <a:off x="5433611" y="556758"/>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3" name="文本框 62">
            <a:extLst>
              <a:ext uri="{FF2B5EF4-FFF2-40B4-BE49-F238E27FC236}">
                <a16:creationId xmlns:a16="http://schemas.microsoft.com/office/drawing/2014/main" id="{6217C70C-6632-2D47-AECD-0A38FDEF17CB}"/>
              </a:ext>
            </a:extLst>
          </p:cNvPr>
          <p:cNvSpPr txBox="1"/>
          <p:nvPr/>
        </p:nvSpPr>
        <p:spPr>
          <a:xfrm>
            <a:off x="3594192" y="2881736"/>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4" name="文本框 63">
            <a:extLst>
              <a:ext uri="{FF2B5EF4-FFF2-40B4-BE49-F238E27FC236}">
                <a16:creationId xmlns:a16="http://schemas.microsoft.com/office/drawing/2014/main" id="{3A53698B-4A0B-ED4B-A7E4-793D3DDD6EC2}"/>
              </a:ext>
            </a:extLst>
          </p:cNvPr>
          <p:cNvSpPr txBox="1"/>
          <p:nvPr/>
        </p:nvSpPr>
        <p:spPr>
          <a:xfrm>
            <a:off x="10300137" y="170508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5" name="文本框 64">
            <a:extLst>
              <a:ext uri="{FF2B5EF4-FFF2-40B4-BE49-F238E27FC236}">
                <a16:creationId xmlns:a16="http://schemas.microsoft.com/office/drawing/2014/main" id="{7EDA78B2-F364-764B-AA35-D1900C3EAEC6}"/>
              </a:ext>
            </a:extLst>
          </p:cNvPr>
          <p:cNvSpPr txBox="1"/>
          <p:nvPr/>
        </p:nvSpPr>
        <p:spPr>
          <a:xfrm>
            <a:off x="9931237" y="2609178"/>
            <a:ext cx="415498" cy="369332"/>
          </a:xfrm>
          <a:prstGeom prst="rect">
            <a:avLst/>
          </a:prstGeom>
          <a:noFill/>
        </p:spPr>
        <p:txBody>
          <a:bodyPr wrap="none" rtlCol="0">
            <a:spAutoFit/>
          </a:bodyPr>
          <a:lstStyle/>
          <a:p>
            <a:r>
              <a:rPr kumimoji="1" lang="en-US" altLang="zh-CN" dirty="0"/>
              <a:t>✔️</a:t>
            </a:r>
            <a:endParaRPr kumimoji="1" lang="zh-CN" altLang="en-US" dirty="0"/>
          </a:p>
        </p:txBody>
      </p:sp>
    </p:spTree>
    <p:extLst>
      <p:ext uri="{BB962C8B-B14F-4D97-AF65-F5344CB8AC3E}">
        <p14:creationId xmlns:p14="http://schemas.microsoft.com/office/powerpoint/2010/main" val="9623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E9F42B-F3CC-604B-AE49-60066141D4CA}"/>
              </a:ext>
            </a:extLst>
          </p:cNvPr>
          <p:cNvSpPr txBox="1"/>
          <p:nvPr/>
        </p:nvSpPr>
        <p:spPr>
          <a:xfrm>
            <a:off x="316992" y="2228671"/>
            <a:ext cx="11753088" cy="1200329"/>
          </a:xfrm>
          <a:prstGeom prst="rect">
            <a:avLst/>
          </a:prstGeom>
          <a:noFill/>
        </p:spPr>
        <p:txBody>
          <a:bodyPr wrap="square">
            <a:spAutoFit/>
          </a:bodyPr>
          <a:lstStyle/>
          <a:p>
            <a:r>
              <a:rPr lang="zh-CN" altLang="en-US" sz="3600" b="1" dirty="0">
                <a:solidFill>
                  <a:srgbClr val="A80100"/>
                </a:solidFill>
                <a:latin typeface="PingFang SC" panose="020B0400000000000000" pitchFamily="34" charset="-122"/>
                <a:ea typeface="PingFang SC" panose="020B0400000000000000" pitchFamily="34" charset="-122"/>
              </a:rPr>
              <a:t>源码地址</a:t>
            </a:r>
            <a:r>
              <a:rPr lang="en-US" altLang="zh-CN" sz="3600" b="1" dirty="0">
                <a:solidFill>
                  <a:srgbClr val="A80100"/>
                </a:solidFill>
                <a:latin typeface="PingFang SC" panose="020B0400000000000000" pitchFamily="34" charset="-122"/>
                <a:ea typeface="PingFang SC" panose="020B0400000000000000" pitchFamily="34" charset="-122"/>
              </a:rPr>
              <a:t>(</a:t>
            </a:r>
            <a:r>
              <a:rPr lang="zh-CN" altLang="en-US" sz="3600" b="1" dirty="0">
                <a:solidFill>
                  <a:srgbClr val="A80100"/>
                </a:solidFill>
                <a:latin typeface="PingFang SC" panose="020B0400000000000000" pitchFamily="34" charset="-122"/>
                <a:ea typeface="PingFang SC" panose="020B0400000000000000" pitchFamily="34" charset="-122"/>
              </a:rPr>
              <a:t>陆续更新</a:t>
            </a:r>
            <a:r>
              <a:rPr lang="en-US" altLang="zh-CN" sz="3600" b="1" dirty="0">
                <a:solidFill>
                  <a:srgbClr val="A80100"/>
                </a:solidFill>
                <a:latin typeface="PingFang SC" panose="020B0400000000000000" pitchFamily="34" charset="-122"/>
                <a:ea typeface="PingFang SC" panose="020B0400000000000000" pitchFamily="34" charset="-122"/>
              </a:rPr>
              <a:t>)</a:t>
            </a:r>
            <a:r>
              <a:rPr lang="zh-CN" altLang="en-US" sz="3600" dirty="0">
                <a:solidFill>
                  <a:srgbClr val="A80100"/>
                </a:solidFill>
                <a:latin typeface="PingFang SC" panose="020B0400000000000000" pitchFamily="34" charset="-122"/>
                <a:ea typeface="PingFang SC" panose="020B0400000000000000" pitchFamily="34" charset="-122"/>
              </a:rPr>
              <a:t>：</a:t>
            </a:r>
            <a:r>
              <a:rPr lang="zh-CN" altLang="en-US" sz="3600" dirty="0">
                <a:solidFill>
                  <a:srgbClr val="DE3D3F"/>
                </a:solidFill>
                <a:latin typeface="PingFang SC" panose="020B0400000000000000" pitchFamily="34" charset="-122"/>
                <a:ea typeface="PingFang SC" panose="020B0400000000000000" pitchFamily="34" charset="-122"/>
              </a:rPr>
              <a:t>https://github.com/fuzhengwei/CodeDesignTutorials</a:t>
            </a:r>
          </a:p>
        </p:txBody>
      </p:sp>
    </p:spTree>
    <p:extLst>
      <p:ext uri="{BB962C8B-B14F-4D97-AF65-F5344CB8AC3E}">
        <p14:creationId xmlns:p14="http://schemas.microsoft.com/office/powerpoint/2010/main" val="13935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1</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、单一职责原则</a:t>
            </a:r>
          </a:p>
        </p:txBody>
      </p:sp>
      <p:grpSp>
        <p:nvGrpSpPr>
          <p:cNvPr id="66" name="组合 65">
            <a:extLst>
              <a:ext uri="{FF2B5EF4-FFF2-40B4-BE49-F238E27FC236}">
                <a16:creationId xmlns:a16="http://schemas.microsoft.com/office/drawing/2014/main" id="{E17C53BF-EE96-E64F-A568-F7D0EAF858ED}"/>
              </a:ext>
            </a:extLst>
          </p:cNvPr>
          <p:cNvGrpSpPr/>
          <p:nvPr/>
        </p:nvGrpSpPr>
        <p:grpSpPr>
          <a:xfrm>
            <a:off x="1147798" y="1770950"/>
            <a:ext cx="2759561" cy="2996121"/>
            <a:chOff x="1147798" y="1770950"/>
            <a:chExt cx="2759561" cy="2996121"/>
          </a:xfrm>
        </p:grpSpPr>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原则定义</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一个类应该只有一个发生变化的原因</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2"/>
            <a:stretch>
              <a:fillRect/>
            </a:stretch>
          </p:blipFill>
          <p:spPr>
            <a:xfrm>
              <a:off x="2278825" y="2305983"/>
              <a:ext cx="493033" cy="493033"/>
            </a:xfrm>
            <a:prstGeom prst="rect">
              <a:avLst/>
            </a:prstGeom>
            <a:effectLst>
              <a:outerShdw blurRad="50800" dist="38100" dir="2700000" algn="tl" rotWithShape="0">
                <a:prstClr val="black">
                  <a:alpha val="40000"/>
                </a:prstClr>
              </a:outerShdw>
            </a:effectLst>
          </p:spPr>
        </p:pic>
      </p:grpSp>
      <p:grpSp>
        <p:nvGrpSpPr>
          <p:cNvPr id="67" name="组合 66">
            <a:extLst>
              <a:ext uri="{FF2B5EF4-FFF2-40B4-BE49-F238E27FC236}">
                <a16:creationId xmlns:a16="http://schemas.microsoft.com/office/drawing/2014/main" id="{177865F2-C04E-D84F-A60B-E0C67760F157}"/>
              </a:ext>
            </a:extLst>
          </p:cNvPr>
          <p:cNvGrpSpPr/>
          <p:nvPr/>
        </p:nvGrpSpPr>
        <p:grpSpPr>
          <a:xfrm>
            <a:off x="4878550" y="1770950"/>
            <a:ext cx="2759561" cy="2996121"/>
            <a:chOff x="4738342" y="1770950"/>
            <a:chExt cx="2759561" cy="2996121"/>
          </a:xfrm>
        </p:grpSpPr>
        <p:sp>
          <p:nvSpPr>
            <p:cNvPr id="54" name="Rounded Rectangle 4">
              <a:extLst>
                <a:ext uri="{FF2B5EF4-FFF2-40B4-BE49-F238E27FC236}">
                  <a16:creationId xmlns:a16="http://schemas.microsoft.com/office/drawing/2014/main" id="{A3272151-2C4C-5B46-8DC7-C804CBDECFF1}"/>
                </a:ext>
              </a:extLst>
            </p:cNvPr>
            <p:cNvSpPr/>
            <p:nvPr/>
          </p:nvSpPr>
          <p:spPr>
            <a:xfrm>
              <a:off x="473834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73834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模拟场景</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738343" y="3908959"/>
              <a:ext cx="2715316" cy="255134"/>
            </a:xfrm>
            <a:prstGeom prst="rect">
              <a:avLst/>
            </a:prstGeom>
            <a:noFill/>
          </p:spPr>
          <p:txBody>
            <a:bodyPr wrap="square" rtlCol="0">
              <a:spAutoFit/>
            </a:bodyPr>
            <a:lstStyle/>
            <a:p>
              <a:pPr algn="ctr"/>
              <a:r>
                <a:rPr lang="zh-CN" altLang="en-US" sz="1058" dirty="0">
                  <a:latin typeface="+mn-ea"/>
                </a:rPr>
                <a:t>访客用户 </a:t>
              </a:r>
              <a:r>
                <a:rPr lang="en-US" altLang="zh-CN" sz="1058" dirty="0">
                  <a:latin typeface="+mn-ea"/>
                </a:rPr>
                <a:t>•</a:t>
              </a:r>
              <a:r>
                <a:rPr lang="zh-CN" altLang="en-US" sz="1058" dirty="0">
                  <a:latin typeface="+mn-ea"/>
                </a:rPr>
                <a:t> 普通用户 </a:t>
              </a:r>
              <a:r>
                <a:rPr lang="en-US" altLang="zh-CN" sz="1058" dirty="0">
                  <a:latin typeface="+mn-ea"/>
                </a:rPr>
                <a:t>• </a:t>
              </a:r>
              <a:r>
                <a:rPr lang="zh-CN" altLang="en-US" sz="1058" dirty="0">
                  <a:latin typeface="+mn-ea"/>
                </a:rPr>
                <a:t> </a:t>
              </a:r>
              <a:r>
                <a:rPr lang="en-US" altLang="zh-CN" sz="1058" dirty="0">
                  <a:latin typeface="+mn-ea"/>
                </a:rPr>
                <a:t>VIP</a:t>
              </a:r>
              <a:r>
                <a:rPr lang="zh-CN" altLang="en-US" sz="1058" dirty="0">
                  <a:latin typeface="+mn-ea"/>
                </a:rPr>
                <a:t>用户</a:t>
              </a:r>
            </a:p>
          </p:txBody>
        </p:sp>
        <p:pic>
          <p:nvPicPr>
            <p:cNvPr id="59" name="图片 58">
              <a:extLst>
                <a:ext uri="{FF2B5EF4-FFF2-40B4-BE49-F238E27FC236}">
                  <a16:creationId xmlns:a16="http://schemas.microsoft.com/office/drawing/2014/main" id="{B429E647-34DD-3242-8935-2DA60E2F8685}"/>
                </a:ext>
              </a:extLst>
            </p:cNvPr>
            <p:cNvPicPr>
              <a:picLocks noChangeAspect="1"/>
            </p:cNvPicPr>
            <p:nvPr/>
          </p:nvPicPr>
          <p:blipFill>
            <a:blip r:embed="rId3"/>
            <a:stretch>
              <a:fillRect/>
            </a:stretch>
          </p:blipFill>
          <p:spPr>
            <a:xfrm>
              <a:off x="5750751" y="2305983"/>
              <a:ext cx="700107" cy="493033"/>
            </a:xfrm>
            <a:prstGeom prst="rect">
              <a:avLst/>
            </a:prstGeom>
            <a:effectLst>
              <a:outerShdw blurRad="50800" dist="38100" dir="2700000" algn="tl" rotWithShape="0">
                <a:prstClr val="black">
                  <a:alpha val="40000"/>
                </a:prstClr>
              </a:outerShdw>
            </a:effectLst>
          </p:spPr>
        </p:pic>
      </p:grpSp>
      <p:grpSp>
        <p:nvGrpSpPr>
          <p:cNvPr id="68" name="组合 67">
            <a:extLst>
              <a:ext uri="{FF2B5EF4-FFF2-40B4-BE49-F238E27FC236}">
                <a16:creationId xmlns:a16="http://schemas.microsoft.com/office/drawing/2014/main" id="{238D303D-4BCC-F44C-A396-FCC4FE670F98}"/>
              </a:ext>
            </a:extLst>
          </p:cNvPr>
          <p:cNvGrpSpPr/>
          <p:nvPr/>
        </p:nvGrpSpPr>
        <p:grpSpPr>
          <a:xfrm>
            <a:off x="8609302" y="1770950"/>
            <a:ext cx="2759561" cy="2996121"/>
            <a:chOff x="8609302" y="1770950"/>
            <a:chExt cx="2759561" cy="2996121"/>
          </a:xfrm>
        </p:grpSpPr>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en-US" altLang="zh-CN" sz="1058" dirty="0">
                  <a:latin typeface="+mn-ea"/>
                </a:rPr>
                <a:t>ifelse</a:t>
              </a:r>
              <a:r>
                <a:rPr lang="zh-CN" altLang="en-US" sz="1058" dirty="0">
                  <a:latin typeface="+mn-ea"/>
                </a:rPr>
                <a:t> </a:t>
              </a:r>
              <a:r>
                <a:rPr lang="en-US" altLang="zh-CN" sz="1058" dirty="0">
                  <a:latin typeface="+mn-ea"/>
                </a:rPr>
                <a:t>•</a:t>
              </a:r>
              <a:r>
                <a:rPr lang="zh-CN" altLang="en-US" sz="1058" dirty="0">
                  <a:latin typeface="+mn-ea"/>
                </a:rPr>
                <a:t> 判断实现 </a:t>
              </a:r>
              <a:r>
                <a:rPr lang="en-US" altLang="zh-CN" sz="1058" dirty="0">
                  <a:latin typeface="+mn-ea"/>
                </a:rPr>
                <a:t>• </a:t>
              </a:r>
              <a:r>
                <a:rPr lang="zh-CN" altLang="en-US" sz="1058" dirty="0">
                  <a:latin typeface="+mn-ea"/>
                </a:rPr>
                <a:t> 不易维护</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305983"/>
              <a:ext cx="493033" cy="493033"/>
            </a:xfrm>
            <a:prstGeom prst="rect">
              <a:avLst/>
            </a:prstGeom>
            <a:effectLst>
              <a:outerShdw blurRad="50800" dist="38100" dir="2700000" algn="tl" rotWithShape="0">
                <a:prstClr val="black">
                  <a:alpha val="40000"/>
                </a:prstClr>
              </a:outerShdw>
            </a:effectLst>
          </p:spPr>
        </p:pic>
      </p:grpSp>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XINGKAI SC LIGHT" panose="02010600040101010101" pitchFamily="2" charset="-122"/>
                <a:ea typeface="XINGKAI SC LIGHT" panose="02010600040101010101" pitchFamily="2" charset="-122"/>
              </a:rPr>
              <a:t>单一职责原则</a:t>
            </a:r>
            <a:r>
              <a:rPr lang="zh-CN" altLang="en-US" sz="1600" dirty="0">
                <a:solidFill>
                  <a:schemeClr val="tx1"/>
                </a:solidFill>
                <a:latin typeface="Xingkai SC Light" panose="02010600040101010101" pitchFamily="2" charset="-122"/>
                <a:ea typeface="Xingkai SC Light" panose="02010600040101010101" pitchFamily="2" charset="-122"/>
              </a:rPr>
              <a:t>（</a:t>
            </a:r>
            <a:r>
              <a:rPr lang="en" altLang="zh-CN" sz="1600" dirty="0">
                <a:solidFill>
                  <a:schemeClr val="tx1"/>
                </a:solidFill>
                <a:latin typeface="Xingkai SC Light" panose="02010600040101010101" pitchFamily="2" charset="-122"/>
                <a:ea typeface="Xingkai SC Light" panose="02010600040101010101" pitchFamily="2" charset="-122"/>
              </a:rPr>
              <a:t>SRP</a:t>
            </a:r>
            <a:r>
              <a:rPr lang="zh-CN" altLang="en" sz="1600" dirty="0">
                <a:solidFill>
                  <a:schemeClr val="tx1"/>
                </a:solidFill>
                <a:latin typeface="Xingkai SC Light" panose="02010600040101010101" pitchFamily="2" charset="-122"/>
                <a:ea typeface="Xingkai SC Light" panose="02010600040101010101" pitchFamily="2" charset="-122"/>
              </a:rPr>
              <a:t>：</a:t>
            </a:r>
            <a:r>
              <a:rPr lang="en" altLang="zh-CN" sz="1600" dirty="0">
                <a:solidFill>
                  <a:schemeClr val="tx1"/>
                </a:solidFill>
                <a:latin typeface="Xingkai SC Light" panose="02010600040101010101" pitchFamily="2" charset="-122"/>
                <a:ea typeface="Xingkai SC Light" panose="02010600040101010101" pitchFamily="2" charset="-122"/>
              </a:rPr>
              <a:t>Single responsibility principle</a:t>
            </a:r>
            <a:r>
              <a:rPr lang="zh-CN" altLang="en" sz="1600" dirty="0">
                <a:solidFill>
                  <a:schemeClr val="tx1"/>
                </a:solidFill>
                <a:latin typeface="Xingkai SC Light" panose="02010600040101010101" pitchFamily="2" charset="-122"/>
                <a:ea typeface="Xingkai SC Light" panose="02010600040101010101" pitchFamily="2" charset="-122"/>
              </a:rPr>
              <a:t>）</a:t>
            </a:r>
            <a:r>
              <a:rPr lang="zh-CN" altLang="en-US" sz="1600" dirty="0">
                <a:solidFill>
                  <a:schemeClr val="tx1"/>
                </a:solidFill>
                <a:latin typeface="Xingkai SC Light" panose="02010600040101010101" pitchFamily="2" charset="-122"/>
                <a:ea typeface="Xingkai SC Light" panose="02010600040101010101" pitchFamily="2" charset="-122"/>
              </a:rPr>
              <a:t>又称单一功能原则，面向对象五个基本原则（</a:t>
            </a:r>
            <a:r>
              <a:rPr lang="en" altLang="zh-CN" sz="1600" dirty="0">
                <a:solidFill>
                  <a:schemeClr val="tx1"/>
                </a:solidFill>
                <a:latin typeface="Xingkai SC Light" panose="02010600040101010101" pitchFamily="2" charset="-122"/>
                <a:ea typeface="Xingkai SC Light" panose="02010600040101010101" pitchFamily="2" charset="-122"/>
              </a:rPr>
              <a:t>SOLID</a:t>
            </a:r>
            <a:r>
              <a:rPr lang="zh-CN" altLang="en" sz="1600" dirty="0">
                <a:solidFill>
                  <a:schemeClr val="tx1"/>
                </a:solidFill>
                <a:latin typeface="Xingkai SC Light" panose="02010600040101010101" pitchFamily="2" charset="-122"/>
                <a:ea typeface="Xingkai SC Light" panose="02010600040101010101" pitchFamily="2" charset="-122"/>
              </a:rPr>
              <a:t>）</a:t>
            </a:r>
            <a:r>
              <a:rPr lang="zh-CN" altLang="en-US" sz="1600" dirty="0">
                <a:solidFill>
                  <a:schemeClr val="tx1"/>
                </a:solidFill>
                <a:latin typeface="Xingkai SC Light" panose="02010600040101010101" pitchFamily="2" charset="-122"/>
                <a:ea typeface="Xingkai SC Light" panose="02010600040101010101" pitchFamily="2" charset="-122"/>
              </a:rPr>
              <a:t>之一。</a:t>
            </a:r>
            <a:endParaRPr kumimoji="1" lang="zh-CN" altLang="en-US" sz="1600" dirty="0">
              <a:solidFill>
                <a:schemeClr val="tx1"/>
              </a:solidFill>
              <a:latin typeface="Xingkai SC Light" panose="02010600040101010101" pitchFamily="2" charset="-122"/>
              <a:ea typeface="Xingkai SC Light" panose="02010600040101010101" pitchFamily="2" charset="-122"/>
            </a:endParaRPr>
          </a:p>
        </p:txBody>
      </p:sp>
    </p:spTree>
    <p:extLst>
      <p:ext uri="{BB962C8B-B14F-4D97-AF65-F5344CB8AC3E}">
        <p14:creationId xmlns:p14="http://schemas.microsoft.com/office/powerpoint/2010/main" val="113918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2</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、开闭原则</a:t>
            </a:r>
          </a:p>
        </p:txBody>
      </p:sp>
      <p:grpSp>
        <p:nvGrpSpPr>
          <p:cNvPr id="66" name="组合 65">
            <a:extLst>
              <a:ext uri="{FF2B5EF4-FFF2-40B4-BE49-F238E27FC236}">
                <a16:creationId xmlns:a16="http://schemas.microsoft.com/office/drawing/2014/main" id="{E17C53BF-EE96-E64F-A568-F7D0EAF858ED}"/>
              </a:ext>
            </a:extLst>
          </p:cNvPr>
          <p:cNvGrpSpPr/>
          <p:nvPr/>
        </p:nvGrpSpPr>
        <p:grpSpPr>
          <a:xfrm>
            <a:off x="1147798" y="1770950"/>
            <a:ext cx="2759561" cy="2996121"/>
            <a:chOff x="1147798" y="1770950"/>
            <a:chExt cx="2759561" cy="2996121"/>
          </a:xfrm>
        </p:grpSpPr>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开闭原则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扩展开放，修改封闭</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305983"/>
              <a:ext cx="493033" cy="493033"/>
            </a:xfrm>
            <a:prstGeom prst="rect">
              <a:avLst/>
            </a:prstGeom>
            <a:effectLst>
              <a:outerShdw blurRad="50800" dist="38100" dir="2700000" algn="tl" rotWithShape="0">
                <a:prstClr val="black">
                  <a:alpha val="40000"/>
                </a:prstClr>
              </a:outerShdw>
            </a:effectLst>
          </p:spPr>
        </p:pic>
      </p:grpSp>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面积计算</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长方形 </a:t>
            </a:r>
            <a:r>
              <a:rPr lang="en-US" altLang="zh-CN" sz="1058" dirty="0">
                <a:latin typeface="+mn-ea"/>
              </a:rPr>
              <a:t>•</a:t>
            </a:r>
            <a:r>
              <a:rPr lang="zh-CN" altLang="en-US" sz="1058" dirty="0">
                <a:latin typeface="+mn-ea"/>
              </a:rPr>
              <a:t> 三角形 </a:t>
            </a:r>
            <a:r>
              <a:rPr lang="en-US" altLang="zh-CN" sz="1058" dirty="0">
                <a:latin typeface="+mn-ea"/>
              </a:rPr>
              <a:t>• </a:t>
            </a:r>
            <a:r>
              <a:rPr lang="zh-CN" altLang="en-US" sz="1058" dirty="0">
                <a:latin typeface="+mn-ea"/>
              </a:rPr>
              <a:t> 圆形</a:t>
            </a:r>
          </a:p>
        </p:txBody>
      </p:sp>
      <p:grpSp>
        <p:nvGrpSpPr>
          <p:cNvPr id="68" name="组合 67">
            <a:extLst>
              <a:ext uri="{FF2B5EF4-FFF2-40B4-BE49-F238E27FC236}">
                <a16:creationId xmlns:a16="http://schemas.microsoft.com/office/drawing/2014/main" id="{238D303D-4BCC-F44C-A396-FCC4FE670F98}"/>
              </a:ext>
            </a:extLst>
          </p:cNvPr>
          <p:cNvGrpSpPr/>
          <p:nvPr/>
        </p:nvGrpSpPr>
        <p:grpSpPr>
          <a:xfrm>
            <a:off x="8609302" y="1770950"/>
            <a:ext cx="2759561" cy="2996121"/>
            <a:chOff x="8609302" y="1770950"/>
            <a:chExt cx="2759561" cy="2996121"/>
          </a:xfrm>
        </p:grpSpPr>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破坏方法 </a:t>
              </a:r>
              <a:r>
                <a:rPr lang="en-US" altLang="zh-CN" sz="1058" dirty="0">
                  <a:latin typeface="+mn-ea"/>
                </a:rPr>
                <a:t>•</a:t>
              </a:r>
              <a:r>
                <a:rPr lang="zh-CN" altLang="en-US" sz="1058" dirty="0">
                  <a:latin typeface="+mn-ea"/>
                </a:rPr>
                <a:t> 继承扩展</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305983"/>
              <a:ext cx="493033" cy="493033"/>
            </a:xfrm>
            <a:prstGeom prst="rect">
              <a:avLst/>
            </a:prstGeom>
            <a:effectLst>
              <a:outerShdw blurRad="50800" dist="38100" dir="2700000" algn="tl" rotWithShape="0">
                <a:prstClr val="black">
                  <a:alpha val="40000"/>
                </a:prstClr>
              </a:outerShdw>
            </a:effectLst>
          </p:spPr>
        </p:pic>
      </p:grpSp>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XINGKAI SC LIGHT" panose="02010600040101010101" pitchFamily="2" charset="-122"/>
                <a:ea typeface="XINGKAI SC LIGHT" panose="02010600040101010101" pitchFamily="2" charset="-122"/>
              </a:rPr>
              <a:t>开闭原则规定</a:t>
            </a:r>
            <a:r>
              <a:rPr lang="zh-CN" altLang="en-US" sz="1600" dirty="0">
                <a:solidFill>
                  <a:schemeClr val="tx1"/>
                </a:solidFill>
                <a:latin typeface="Xingkai SC Light" panose="02010600040101010101" pitchFamily="2" charset="-122"/>
                <a:ea typeface="Xingkai SC Light" panose="02010600040101010101" pitchFamily="2" charset="-122"/>
              </a:rPr>
              <a:t>“软件中的对象（类，模块，函数等等）应该对于扩展是开放的，但是对于修改是封闭的”</a:t>
            </a:r>
          </a:p>
        </p:txBody>
      </p:sp>
      <p:pic>
        <p:nvPicPr>
          <p:cNvPr id="3" name="图片 2">
            <a:extLst>
              <a:ext uri="{FF2B5EF4-FFF2-40B4-BE49-F238E27FC236}">
                <a16:creationId xmlns:a16="http://schemas.microsoft.com/office/drawing/2014/main" id="{FBCFD191-E636-5542-822F-1872B6D3F03F}"/>
              </a:ext>
            </a:extLst>
          </p:cNvPr>
          <p:cNvPicPr>
            <a:picLocks noChangeAspect="1"/>
          </p:cNvPicPr>
          <p:nvPr/>
        </p:nvPicPr>
        <p:blipFill>
          <a:blip r:embed="rId5"/>
          <a:stretch>
            <a:fillRect/>
          </a:stretch>
        </p:blipFill>
        <p:spPr>
          <a:xfrm>
            <a:off x="6006883" y="2305982"/>
            <a:ext cx="502894" cy="4930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384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3</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、里氏替换原则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里氏替换原则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兼容性、维护性、扩展性</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银行卡</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信用卡、储蓄卡、地铁卡、饭卡</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银行卡类、正向、逆向</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里氏替换</a:t>
            </a:r>
            <a:r>
              <a:rPr lang="zh-CN" altLang="en-US" sz="1600" b="1" dirty="0">
                <a:solidFill>
                  <a:schemeClr val="tx1"/>
                </a:solidFill>
                <a:latin typeface="XINGKAI SC LIGHT" panose="02010600040101010101" pitchFamily="2" charset="-122"/>
                <a:ea typeface="XINGKAI SC LIGHT" panose="02010600040101010101" pitchFamily="2" charset="-122"/>
              </a:rPr>
              <a:t>原则，</a:t>
            </a:r>
            <a:r>
              <a:rPr lang="zh-CN" altLang="en-US" sz="1600" dirty="0">
                <a:solidFill>
                  <a:schemeClr val="tx1"/>
                </a:solidFill>
                <a:latin typeface="Xingkai SC Light" panose="02010600040101010101" pitchFamily="2" charset="-122"/>
                <a:ea typeface="Xingkai SC Light" panose="02010600040101010101" pitchFamily="2" charset="-122"/>
              </a:rPr>
              <a:t>继承必须确保超类所拥有的性质在子类中依然成立。</a:t>
            </a:r>
          </a:p>
        </p:txBody>
      </p:sp>
      <p:pic>
        <p:nvPicPr>
          <p:cNvPr id="4" name="图片 3">
            <a:extLst>
              <a:ext uri="{FF2B5EF4-FFF2-40B4-BE49-F238E27FC236}">
                <a16:creationId xmlns:a16="http://schemas.microsoft.com/office/drawing/2014/main" id="{A205BE45-AB81-1545-A7F0-ACC683A49903}"/>
              </a:ext>
            </a:extLst>
          </p:cNvPr>
          <p:cNvPicPr>
            <a:picLocks noChangeAspect="1"/>
          </p:cNvPicPr>
          <p:nvPr/>
        </p:nvPicPr>
        <p:blipFill>
          <a:blip r:embed="rId5"/>
          <a:stretch>
            <a:fillRect/>
          </a:stretch>
        </p:blipFill>
        <p:spPr>
          <a:xfrm>
            <a:off x="5884992" y="2114790"/>
            <a:ext cx="702432" cy="7024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7791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a:extLst>
              <a:ext uri="{FF2B5EF4-FFF2-40B4-BE49-F238E27FC236}">
                <a16:creationId xmlns:a16="http://schemas.microsoft.com/office/drawing/2014/main" id="{81E78ADB-BB54-3C42-9014-3EA434A04FB4}"/>
              </a:ext>
            </a:extLst>
          </p:cNvPr>
          <p:cNvSpPr/>
          <p:nvPr/>
        </p:nvSpPr>
        <p:spPr>
          <a:xfrm>
            <a:off x="1627632" y="36576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卡</a:t>
            </a:r>
          </a:p>
        </p:txBody>
      </p:sp>
      <p:sp>
        <p:nvSpPr>
          <p:cNvPr id="5" name="剪去单角的矩形 4">
            <a:extLst>
              <a:ext uri="{FF2B5EF4-FFF2-40B4-BE49-F238E27FC236}">
                <a16:creationId xmlns:a16="http://schemas.microsoft.com/office/drawing/2014/main" id="{08DE8676-F915-CB47-8048-FF6735D327BC}"/>
              </a:ext>
            </a:extLst>
          </p:cNvPr>
          <p:cNvSpPr/>
          <p:nvPr/>
        </p:nvSpPr>
        <p:spPr>
          <a:xfrm>
            <a:off x="1627632"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储蓄卡 </a:t>
            </a:r>
          </a:p>
        </p:txBody>
      </p:sp>
      <p:sp>
        <p:nvSpPr>
          <p:cNvPr id="6" name="剪去单角的矩形 5">
            <a:extLst>
              <a:ext uri="{FF2B5EF4-FFF2-40B4-BE49-F238E27FC236}">
                <a16:creationId xmlns:a16="http://schemas.microsoft.com/office/drawing/2014/main" id="{CC010DA9-63A7-464B-B429-9050CDBE15D8}"/>
              </a:ext>
            </a:extLst>
          </p:cNvPr>
          <p:cNvSpPr/>
          <p:nvPr/>
        </p:nvSpPr>
        <p:spPr>
          <a:xfrm>
            <a:off x="6022848"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地铁卡 </a:t>
            </a:r>
          </a:p>
        </p:txBody>
      </p:sp>
      <p:cxnSp>
        <p:nvCxnSpPr>
          <p:cNvPr id="9" name="直线箭头连接符 8">
            <a:extLst>
              <a:ext uri="{FF2B5EF4-FFF2-40B4-BE49-F238E27FC236}">
                <a16:creationId xmlns:a16="http://schemas.microsoft.com/office/drawing/2014/main" id="{7E80D47A-E40F-C149-8CC2-F52F1383F2EB}"/>
              </a:ext>
            </a:extLst>
          </p:cNvPr>
          <p:cNvCxnSpPr>
            <a:stCxn id="5" idx="3"/>
            <a:endCxn id="4" idx="1"/>
          </p:cNvCxnSpPr>
          <p:nvPr/>
        </p:nvCxnSpPr>
        <p:spPr>
          <a:xfrm flipV="1">
            <a:off x="3279648" y="1999488"/>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7386224C-7F5A-EF43-B44A-FCFDAA29B13C}"/>
              </a:ext>
            </a:extLst>
          </p:cNvPr>
          <p:cNvCxnSpPr>
            <a:stCxn id="6" idx="3"/>
            <a:endCxn id="4" idx="1"/>
          </p:cNvCxnSpPr>
          <p:nvPr/>
        </p:nvCxnSpPr>
        <p:spPr>
          <a:xfrm rot="16200000" flipV="1">
            <a:off x="5138928" y="140209"/>
            <a:ext cx="676657" cy="4395216"/>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8856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838</Words>
  <Application>Microsoft Macintosh PowerPoint</Application>
  <PresentationFormat>宽屏</PresentationFormat>
  <Paragraphs>128</Paragraphs>
  <Slides>15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Nanum Brush Script</vt:lpstr>
      <vt:lpstr>PingFang SC</vt:lpstr>
      <vt:lpstr>Wawati SC</vt:lpstr>
      <vt:lpstr>Xingkai SC</vt:lpstr>
      <vt:lpstr>Xingkai SC Light</vt:lpstr>
      <vt:lpstr>Xingkai SC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171</cp:revision>
  <dcterms:created xsi:type="dcterms:W3CDTF">2022-02-19T05:54:31Z</dcterms:created>
  <dcterms:modified xsi:type="dcterms:W3CDTF">2022-03-10T00:22:17Z</dcterms:modified>
</cp:coreProperties>
</file>