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4" r:id="rId3"/>
    <p:sldId id="257" r:id="rId4"/>
    <p:sldId id="258" r:id="rId5"/>
    <p:sldId id="265" r:id="rId6"/>
    <p:sldId id="262" r:id="rId7"/>
    <p:sldId id="260" r:id="rId8"/>
    <p:sldId id="26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>
        <p:scale>
          <a:sx n="71" d="100"/>
          <a:sy n="71" d="100"/>
        </p:scale>
        <p:origin x="2264" y="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57F64-DEB8-7145-855A-2D6C58021F6B}" type="datetimeFigureOut">
              <a:rPr kumimoji="1" lang="zh-CN" altLang="en-US" smtClean="0"/>
              <a:t>16/11/25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2BF3-EE06-F84C-B95C-949FD6832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74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22BF3-EE06-F84C-B95C-949FD68325B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26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0762-6B36-4171-9B88-5811FF0F115B}" type="datetimeFigureOut">
              <a:rPr lang="en-US" smtClean="0"/>
              <a:t>11/25/16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505E-2C82-45D4-99AF-E19F86B21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913891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  <a:t>A new R package</a:t>
            </a:r>
            <a:b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</a:br>
            <a: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  <a:t/>
            </a:r>
            <a:br>
              <a:rPr kumimoji="1" lang="en-US" altLang="zh-CN" sz="3200" dirty="0" smtClean="0">
                <a:latin typeface="Wawati SC" charset="-122"/>
                <a:ea typeface="Wawati SC" charset="-122"/>
                <a:cs typeface="Wawati SC" charset="-122"/>
              </a:rPr>
            </a:b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statTarget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Hemi Luan</a:t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err="1" smtClean="0">
                <a:latin typeface="Arial" charset="0"/>
                <a:ea typeface="Arial" charset="0"/>
                <a:cs typeface="Arial" charset="0"/>
              </a:rPr>
              <a:t>hemi.luan@gmail.com</a:t>
            </a: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kumimoji="1" lang="en-US" altLang="zh-CN" sz="1800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zh-CN" sz="1800" dirty="0" smtClean="0">
                <a:latin typeface="Arial" charset="0"/>
                <a:ea typeface="Arial" charset="0"/>
                <a:cs typeface="Arial" charset="0"/>
              </a:rPr>
              <a:t>Hong Kong Baptist University</a:t>
            </a:r>
            <a:endParaRPr kumimoji="1" lang="zh-CN" altLang="en-US" sz="18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1412" y="1588452"/>
            <a:ext cx="430581" cy="3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8518" y="1703295"/>
            <a:ext cx="730623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err="1" smtClean="0">
                <a:solidFill>
                  <a:srgbClr val="C00000"/>
                </a:solidFill>
                <a:latin typeface="Helvetica" charset="0"/>
              </a:rPr>
              <a:t>statTarget</a:t>
            </a:r>
            <a:r>
              <a:rPr lang="en-US" altLang="zh-CN" sz="2800" dirty="0" smtClean="0">
                <a:solidFill>
                  <a:srgbClr val="C00000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An easy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to use tool provide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graphical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user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interface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for</a:t>
            </a:r>
            <a:r>
              <a:rPr lang="zh-CN" altLang="en-US" dirty="0" smtClean="0">
                <a:solidFill>
                  <a:prstClr val="black"/>
                </a:solidFill>
                <a:latin typeface="Helvetica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quality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control based signal correction, integration of </a:t>
            </a:r>
            <a:r>
              <a:rPr lang="en-US" altLang="zh-CN" dirty="0" err="1">
                <a:solidFill>
                  <a:prstClr val="black"/>
                </a:solidFill>
                <a:latin typeface="Helvetica" charset="0"/>
              </a:rPr>
              <a:t>metabolomic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 data from multiple batches, and the comprehensive statistic analysis for non-targeted and targeted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approaches.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78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835696" y="980728"/>
            <a:ext cx="5544616" cy="324036"/>
          </a:xfrm>
          <a:prstGeom prst="roundRect">
            <a:avLst/>
          </a:prstGeom>
          <a:solidFill>
            <a:schemeClr val="accent1">
              <a:alpha val="7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</a:rPr>
              <a:t>Samples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and QC samples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2640" y="1670387"/>
            <a:ext cx="2520280" cy="324036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1 (LC-MS-</a:t>
            </a:r>
            <a:r>
              <a:rPr lang="en-US" altLang="zh-CN" dirty="0" err="1" smtClean="0">
                <a:solidFill>
                  <a:schemeClr val="tx1"/>
                </a:solidFill>
              </a:rPr>
              <a:t>ESI</a:t>
            </a:r>
            <a:r>
              <a:rPr lang="en-US" altLang="zh-CN" dirty="0" smtClean="0">
                <a:solidFill>
                  <a:schemeClr val="tx1"/>
                </a:solidFill>
              </a:rPr>
              <a:t>+)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56956" y="1656333"/>
            <a:ext cx="2520280" cy="324036"/>
          </a:xfrm>
          <a:prstGeom prst="roundRect">
            <a:avLst/>
          </a:prstGeom>
          <a:solidFill>
            <a:srgbClr val="002060">
              <a:alpha val="29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2 (LC-MS-</a:t>
            </a:r>
            <a:r>
              <a:rPr lang="en-US" altLang="zh-CN" dirty="0" err="1" smtClean="0">
                <a:solidFill>
                  <a:schemeClr val="tx1"/>
                </a:solidFill>
              </a:rPr>
              <a:t>ESI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29264" y="1654681"/>
            <a:ext cx="2520280" cy="324036"/>
          </a:xfrm>
          <a:prstGeom prst="roundRect">
            <a:avLst/>
          </a:prstGeom>
          <a:solidFill>
            <a:srgbClr val="FF0000">
              <a:alpha val="25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Aliquot 3 (GC-MS-</a:t>
            </a:r>
            <a:r>
              <a:rPr lang="en-US" altLang="zh-CN" dirty="0" err="1" smtClean="0">
                <a:solidFill>
                  <a:schemeClr val="tx1"/>
                </a:solidFill>
              </a:rPr>
              <a:t>EI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195736" y="1304764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04169" y="132047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48264" y="132047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12640" y="2166698"/>
            <a:ext cx="2520280" cy="83025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Sample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preparation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(proteins precipitation with methanol)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56956" y="2166698"/>
            <a:ext cx="2520280" cy="83025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Sample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preparation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(proteins precipitation with methanol)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120172" y="2166698"/>
            <a:ext cx="2520280" cy="83025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ethyl </a:t>
            </a:r>
            <a:r>
              <a:rPr lang="en-US" dirty="0" err="1" smtClean="0">
                <a:solidFill>
                  <a:schemeClr val="tx1"/>
                </a:solidFill>
              </a:rPr>
              <a:t>chloroformate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MCF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derivatization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41634" y="3418698"/>
            <a:ext cx="799960" cy="1368152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LC-MS-</a:t>
            </a:r>
            <a:r>
              <a:rPr lang="en-US" dirty="0" err="1" smtClean="0">
                <a:solidFill>
                  <a:schemeClr val="tx1"/>
                </a:solidFill>
              </a:rPr>
              <a:t>ESI</a:t>
            </a:r>
            <a:r>
              <a:rPr lang="en-US" dirty="0" smtClean="0">
                <a:solidFill>
                  <a:schemeClr val="tx1"/>
                </a:solidFill>
              </a:rPr>
              <a:t>+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16629" y="3418698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14164" y="3686261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16629" y="3953265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14163" y="4246138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16629" y="4525173"/>
            <a:ext cx="1396409" cy="21602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365799" y="3434072"/>
            <a:ext cx="799960" cy="1368152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LC-MS-</a:t>
            </a:r>
            <a:r>
              <a:rPr lang="en-US" dirty="0" err="1" smtClean="0">
                <a:solidFill>
                  <a:schemeClr val="tx1"/>
                </a:solidFill>
              </a:rPr>
              <a:t>ESI</a:t>
            </a:r>
            <a:r>
              <a:rPr lang="en-US" dirty="0" smtClean="0">
                <a:solidFill>
                  <a:schemeClr val="tx1"/>
                </a:solidFill>
              </a:rPr>
              <a:t>+-analysis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55747" y="3443014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438329" y="3701635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40794" y="3968639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38328" y="4261512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40794" y="4540547"/>
            <a:ext cx="1396409" cy="21602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169048" y="3424655"/>
            <a:ext cx="799960" cy="1368152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GC-MS-</a:t>
            </a:r>
            <a:r>
              <a:rPr lang="en-US" dirty="0" err="1" smtClean="0">
                <a:solidFill>
                  <a:schemeClr val="tx1"/>
                </a:solidFill>
              </a:rPr>
              <a:t>EI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44043" y="3424655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241578" y="3692218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Batch2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244043" y="3959222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241577" y="4252095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Batch4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043" y="4531130"/>
            <a:ext cx="1396409" cy="21602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Batch5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75556" y="4909448"/>
            <a:ext cx="2520280" cy="576064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347864" y="4902005"/>
            <a:ext cx="2520280" cy="576064"/>
          </a:xfrm>
          <a:prstGeom prst="roundRect">
            <a:avLst/>
          </a:prstGeom>
          <a:solidFill>
            <a:srgbClr val="002060">
              <a:alpha val="29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155918" y="4909448"/>
            <a:ext cx="2482068" cy="576064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Signal correction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(QC-</a:t>
            </a:r>
            <a:r>
              <a:rPr lang="en-US" sz="1600" dirty="0" err="1" smtClean="0">
                <a:solidFill>
                  <a:schemeClr val="tx1"/>
                </a:solidFill>
              </a:rPr>
              <a:t>RLSC</a:t>
            </a:r>
            <a:r>
              <a:rPr lang="en-US" sz="1600" dirty="0" smtClean="0">
                <a:solidFill>
                  <a:schemeClr val="tx1"/>
                </a:solidFill>
              </a:rPr>
              <a:t> algorithm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1496" y="1620400"/>
            <a:ext cx="8125346" cy="1735846"/>
          </a:xfrm>
          <a:prstGeom prst="rect">
            <a:avLst/>
          </a:prstGeom>
          <a:noFill/>
          <a:ln w="41275" cmpd="thickThin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63888" y="2986914"/>
            <a:ext cx="274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Samples preparation</a:t>
            </a:r>
            <a:endParaRPr 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524477" y="3356246"/>
            <a:ext cx="8125346" cy="2593033"/>
          </a:xfrm>
          <a:prstGeom prst="rect">
            <a:avLst/>
          </a:prstGeom>
          <a:noFill/>
          <a:ln w="41275" cmpd="thickThin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36503" y="5579947"/>
            <a:ext cx="456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Quality </a:t>
            </a:r>
            <a:r>
              <a:rPr lang="en-US" b="1" dirty="0"/>
              <a:t>control and quality assurance strategy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94412" y="6299196"/>
            <a:ext cx="5298563" cy="324036"/>
          </a:xfrm>
          <a:prstGeom prst="roundRect">
            <a:avLst/>
          </a:prstGeom>
          <a:solidFill>
            <a:srgbClr val="00B050">
              <a:alpha val="3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69048" y="6299196"/>
            <a:ext cx="2468938" cy="324036"/>
          </a:xfrm>
          <a:prstGeom prst="roundRect">
            <a:avLst/>
          </a:prstGeom>
          <a:solidFill>
            <a:srgbClr val="FF0000">
              <a:alpha val="25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227587" y="5949279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788024" y="5948350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7688" y="5949279"/>
            <a:ext cx="0" cy="34991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166002" y="218127"/>
            <a:ext cx="512101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Work flow of large scale </a:t>
            </a:r>
            <a:r>
              <a:rPr lang="en-US" altLang="zh-CN" sz="2400" b="1" dirty="0" err="1" smtClean="0"/>
              <a:t>metabolomcis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79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1239848" y="4301030"/>
            <a:ext cx="7219773" cy="25612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59909" y="856990"/>
            <a:ext cx="1775559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 info.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316203" y="1781366"/>
            <a:ext cx="1872208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80% rule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07482" y="2705372"/>
            <a:ext cx="1871614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Missing value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231896" y="2285264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531226" y="3483080"/>
            <a:ext cx="3698037" cy="416978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Variance </a:t>
            </a:r>
            <a:r>
              <a:rPr lang="en-US" sz="1600" dirty="0" smtClean="0">
                <a:solidFill>
                  <a:schemeClr val="tx1"/>
                </a:solidFill>
              </a:rPr>
              <a:t>stabilization  </a:t>
            </a:r>
            <a:r>
              <a:rPr lang="en-US" sz="1600" dirty="0">
                <a:solidFill>
                  <a:schemeClr val="tx1"/>
                </a:solidFill>
              </a:rPr>
              <a:t>and normalization</a:t>
            </a: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6045200" y="3984166"/>
            <a:ext cx="139" cy="297548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3948644" y="4838655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ROC &amp;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AUC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634757" y="6313355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Odd. ratio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7696" y="2282559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Multiple </a:t>
            </a:r>
            <a:r>
              <a:rPr lang="en-US" altLang="zh-CN" sz="1400" dirty="0">
                <a:latin typeface="ArialMT" charset="0"/>
              </a:rPr>
              <a:t>imputations</a:t>
            </a:r>
            <a:endParaRPr lang="zh-CN" altLang="en-US" sz="1400" dirty="0"/>
          </a:p>
        </p:txBody>
      </p:sp>
      <p:sp>
        <p:nvSpPr>
          <p:cNvPr id="73" name="圆角矩形 72"/>
          <p:cNvSpPr/>
          <p:nvPr/>
        </p:nvSpPr>
        <p:spPr>
          <a:xfrm>
            <a:off x="1445792" y="3453734"/>
            <a:ext cx="2627929" cy="410938"/>
          </a:xfrm>
          <a:prstGeom prst="roundRect">
            <a:avLst/>
          </a:prstGeom>
          <a:solidFill>
            <a:srgbClr val="FF0000">
              <a:alpha val="36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QC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based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Signal Correction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8936" y="3106945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MT" charset="0"/>
              </a:rPr>
              <a:t>QC-RLSC</a:t>
            </a:r>
            <a:endParaRPr lang="zh-CN" altLang="en-US" sz="1400" dirty="0"/>
          </a:p>
        </p:txBody>
      </p:sp>
      <p:cxnSp>
        <p:nvCxnSpPr>
          <p:cNvPr id="78" name="直接箭头连接符 16"/>
          <p:cNvCxnSpPr/>
          <p:nvPr/>
        </p:nvCxnSpPr>
        <p:spPr>
          <a:xfrm>
            <a:off x="3217310" y="3137755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圆角矩形 80"/>
          <p:cNvSpPr/>
          <p:nvPr/>
        </p:nvSpPr>
        <p:spPr>
          <a:xfrm>
            <a:off x="6118610" y="866141"/>
            <a:ext cx="1872208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Metabolite Profile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6153310" y="1825947"/>
            <a:ext cx="1872208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80% rule</a:t>
            </a:r>
          </a:p>
        </p:txBody>
      </p:sp>
      <p:cxnSp>
        <p:nvCxnSpPr>
          <p:cNvPr id="83" name="直接箭头连接符 8"/>
          <p:cNvCxnSpPr>
            <a:stCxn id="84" idx="1"/>
          </p:cNvCxnSpPr>
          <p:nvPr/>
        </p:nvCxnSpPr>
        <p:spPr>
          <a:xfrm flipH="1">
            <a:off x="5625334" y="2022109"/>
            <a:ext cx="527976" cy="0"/>
          </a:xfrm>
          <a:prstGeom prst="straightConnector1">
            <a:avLst/>
          </a:prstGeom>
          <a:ln w="25400">
            <a:solidFill>
              <a:schemeClr val="tx1">
                <a:alpha val="63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"/>
          <p:cNvSpPr txBox="1"/>
          <p:nvPr/>
        </p:nvSpPr>
        <p:spPr>
          <a:xfrm>
            <a:off x="5712709" y="16531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5" name="椭圆 84"/>
          <p:cNvSpPr/>
          <p:nvPr/>
        </p:nvSpPr>
        <p:spPr>
          <a:xfrm>
            <a:off x="4649611" y="1798391"/>
            <a:ext cx="859520" cy="419880"/>
          </a:xfrm>
          <a:prstGeom prst="ellipse">
            <a:avLst/>
          </a:prstGeom>
          <a:solidFill>
            <a:schemeClr val="tx1">
              <a:lumMod val="50000"/>
              <a:lumOff val="50000"/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Nosie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118610" y="2701441"/>
            <a:ext cx="1871614" cy="392324"/>
          </a:xfrm>
          <a:prstGeom prst="roundRect">
            <a:avLst/>
          </a:prstGeom>
          <a:solidFill>
            <a:schemeClr val="bg2">
              <a:lumMod val="75000"/>
              <a:alpha val="36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Missing value</a:t>
            </a:r>
          </a:p>
        </p:txBody>
      </p:sp>
      <p:cxnSp>
        <p:nvCxnSpPr>
          <p:cNvPr id="87" name="直接箭头连接符 16"/>
          <p:cNvCxnSpPr/>
          <p:nvPr/>
        </p:nvCxnSpPr>
        <p:spPr>
          <a:xfrm>
            <a:off x="7069003" y="2254976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322584" y="2274413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Multiple </a:t>
            </a:r>
            <a:r>
              <a:rPr lang="en-US" altLang="zh-CN" sz="1400" dirty="0">
                <a:latin typeface="ArialMT" charset="0"/>
              </a:rPr>
              <a:t>imputations</a:t>
            </a:r>
            <a:endParaRPr lang="zh-CN" altLang="en-US" sz="1400" dirty="0"/>
          </a:p>
        </p:txBody>
      </p:sp>
      <p:cxnSp>
        <p:nvCxnSpPr>
          <p:cNvPr id="89" name="直接箭头连接符 16"/>
          <p:cNvCxnSpPr/>
          <p:nvPr/>
        </p:nvCxnSpPr>
        <p:spPr>
          <a:xfrm>
            <a:off x="7065246" y="1474747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6"/>
          <p:cNvCxnSpPr/>
          <p:nvPr/>
        </p:nvCxnSpPr>
        <p:spPr>
          <a:xfrm>
            <a:off x="7080099" y="3121825"/>
            <a:ext cx="7502" cy="265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8"/>
          <p:cNvCxnSpPr>
            <a:stCxn id="5" idx="3"/>
          </p:cNvCxnSpPr>
          <p:nvPr/>
        </p:nvCxnSpPr>
        <p:spPr>
          <a:xfrm>
            <a:off x="4188411" y="1977528"/>
            <a:ext cx="343634" cy="0"/>
          </a:xfrm>
          <a:prstGeom prst="straightConnector1">
            <a:avLst/>
          </a:prstGeom>
          <a:ln w="25400">
            <a:solidFill>
              <a:schemeClr val="tx1">
                <a:alpha val="63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"/>
          <p:cNvSpPr txBox="1"/>
          <p:nvPr/>
        </p:nvSpPr>
        <p:spPr>
          <a:xfrm>
            <a:off x="4200500" y="165277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95" name="直接箭头连接符 16"/>
          <p:cNvCxnSpPr/>
          <p:nvPr/>
        </p:nvCxnSpPr>
        <p:spPr>
          <a:xfrm>
            <a:off x="4174376" y="3665555"/>
            <a:ext cx="308634" cy="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6509867" y="5536452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Fold changes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772783" y="5581631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Volcano plot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3288267" y="856891"/>
            <a:ext cx="1824465" cy="482969"/>
          </a:xfrm>
          <a:prstGeom prst="roundRect">
            <a:avLst/>
          </a:prstGeom>
          <a:solidFill>
            <a:schemeClr val="accent1">
              <a:alpha val="4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Metabolite Profile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5460720" y="4845312"/>
            <a:ext cx="1137459" cy="393426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PLS-DA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488759" y="6329129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OPLS-DA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2998220" y="5503346"/>
            <a:ext cx="1528854" cy="407641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Random Forest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393823" y="4862518"/>
            <a:ext cx="1174600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PCA</a:t>
            </a:r>
          </a:p>
        </p:txBody>
      </p:sp>
      <p:sp>
        <p:nvSpPr>
          <p:cNvPr id="35" name="矩形 34"/>
          <p:cNvSpPr/>
          <p:nvPr/>
        </p:nvSpPr>
        <p:spPr>
          <a:xfrm>
            <a:off x="3199685" y="433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u="sng" dirty="0">
                <a:latin typeface=""/>
              </a:rPr>
              <a:t> C</a:t>
            </a:r>
            <a:r>
              <a:rPr lang="en-US" altLang="zh-CN" i="1" u="sng" dirty="0" smtClean="0">
                <a:latin typeface=""/>
              </a:rPr>
              <a:t>omprehensive statistic </a:t>
            </a:r>
            <a:r>
              <a:rPr lang="en-US" altLang="zh-CN" i="1" u="sng" dirty="0">
                <a:latin typeface=""/>
              </a:rPr>
              <a:t>analysis</a:t>
            </a:r>
            <a:endParaRPr lang="zh-CN" altLang="en-US" i="1" u="sng" dirty="0"/>
          </a:p>
        </p:txBody>
      </p:sp>
      <p:sp>
        <p:nvSpPr>
          <p:cNvPr id="109" name="圆角矩形 108"/>
          <p:cNvSpPr/>
          <p:nvPr/>
        </p:nvSpPr>
        <p:spPr>
          <a:xfrm>
            <a:off x="1888337" y="6193980"/>
            <a:ext cx="1999923" cy="502962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Descriptive statistics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579602" y="5536452"/>
            <a:ext cx="1131923" cy="362895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chemeClr val="tx1"/>
                </a:solidFill>
              </a:rPr>
              <a:t>Box plot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800730" y="4845312"/>
            <a:ext cx="1424381" cy="39232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P- value</a:t>
            </a:r>
          </a:p>
        </p:txBody>
      </p:sp>
      <p:sp>
        <p:nvSpPr>
          <p:cNvPr id="49" name="弧 48"/>
          <p:cNvSpPr/>
          <p:nvPr/>
        </p:nvSpPr>
        <p:spPr>
          <a:xfrm>
            <a:off x="2691222" y="1419161"/>
            <a:ext cx="480524" cy="685379"/>
          </a:xfrm>
          <a:prstGeom prst="arc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弧 113"/>
          <p:cNvSpPr/>
          <p:nvPr/>
        </p:nvSpPr>
        <p:spPr>
          <a:xfrm flipH="1">
            <a:off x="3323679" y="1408051"/>
            <a:ext cx="736045" cy="699084"/>
          </a:xfrm>
          <a:prstGeom prst="arc">
            <a:avLst>
              <a:gd name="adj1" fmla="val 17076007"/>
              <a:gd name="adj2" fmla="val 0"/>
            </a:avLst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11027" y="239645"/>
            <a:ext cx="343209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The pipeline of </a:t>
            </a:r>
            <a:r>
              <a:rPr lang="en-US" altLang="zh-CN" sz="2400" b="1" dirty="0" err="1" smtClean="0"/>
              <a:t>statTarget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75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096871" y="950260"/>
            <a:ext cx="34514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i="1" dirty="0" err="1">
                <a:solidFill>
                  <a:srgbClr val="C00000"/>
                </a:solidFill>
                <a:latin typeface="Helvetica" charset="0"/>
              </a:rPr>
              <a:t>statTarget</a:t>
            </a:r>
            <a:r>
              <a:rPr lang="en-US" altLang="zh-CN" sz="2800" i="1" dirty="0">
                <a:solidFill>
                  <a:srgbClr val="C00000"/>
                </a:solidFill>
                <a:latin typeface="Helvetica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          A 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graphical user interface, easy to use tool provide quality control based signal correction, integration of </a:t>
            </a:r>
            <a:r>
              <a:rPr lang="en-US" altLang="zh-CN" dirty="0" err="1">
                <a:solidFill>
                  <a:prstClr val="black"/>
                </a:solidFill>
                <a:latin typeface="Helvetica" charset="0"/>
              </a:rPr>
              <a:t>metabolomic</a:t>
            </a:r>
            <a:r>
              <a:rPr lang="en-US" altLang="zh-CN" dirty="0">
                <a:solidFill>
                  <a:prstClr val="black"/>
                </a:solidFill>
                <a:latin typeface="Helvetica" charset="0"/>
              </a:rPr>
              <a:t> data from multiple batches, and the comprehensive statistic analysis for non-targeted and targeted </a:t>
            </a:r>
            <a:r>
              <a:rPr lang="en-US" altLang="zh-CN" dirty="0" smtClean="0">
                <a:solidFill>
                  <a:prstClr val="black"/>
                </a:solidFill>
                <a:latin typeface="Helvetica" charset="0"/>
              </a:rPr>
              <a:t>approaches.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4" y="816678"/>
            <a:ext cx="3123016" cy="52622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28772" y="44734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prstClr val="black"/>
                </a:solidFill>
                <a:latin typeface="Helvetica" charset="0"/>
              </a:rPr>
              <a:t>Main - GUI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65" y="867325"/>
            <a:ext cx="3393223" cy="1735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65" y="2948880"/>
            <a:ext cx="3393223" cy="31300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40442" y="447346"/>
            <a:ext cx="3058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Helvetica" charset="0"/>
              </a:rPr>
              <a:t>Component 1 – </a:t>
            </a:r>
            <a:r>
              <a:rPr lang="en-US" altLang="zh-CN" sz="1600" smtClean="0">
                <a:solidFill>
                  <a:prstClr val="black"/>
                </a:solidFill>
                <a:latin typeface="Helvetica" charset="0"/>
              </a:rPr>
              <a:t>Shift Correction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140442" y="2610326"/>
            <a:ext cx="3158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Helvetica" charset="0"/>
              </a:rPr>
              <a:t>Component 2 </a:t>
            </a:r>
            <a:r>
              <a:rPr lang="en-US" altLang="zh-CN" sz="1600" smtClean="0">
                <a:solidFill>
                  <a:prstClr val="black"/>
                </a:solidFill>
                <a:latin typeface="Helvetica" charset="0"/>
              </a:rPr>
              <a:t>Statistical Analysis</a:t>
            </a:r>
            <a:endParaRPr lang="zh-CN" altLang="en-US" sz="1600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1576398" y="1843664"/>
            <a:ext cx="3281082" cy="102235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557473" y="3125679"/>
            <a:ext cx="2300560" cy="14463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5" y="2905327"/>
            <a:ext cx="3975100" cy="2032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0" y="1453426"/>
            <a:ext cx="3975100" cy="60960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573688" y="159744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08563" y="1412776"/>
            <a:ext cx="301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 information (</a:t>
            </a:r>
            <a:r>
              <a:rPr kumimoji="1" lang="en-US" altLang="zh-CN" dirty="0" err="1"/>
              <a:t>Pheno</a:t>
            </a:r>
            <a:r>
              <a:rPr kumimoji="1" lang="en-US" altLang="zh-CN" dirty="0"/>
              <a:t> File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96356" y="540666"/>
            <a:ext cx="218502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 smtClean="0"/>
              <a:t>Shift Correction</a:t>
            </a:r>
            <a:endParaRPr lang="zh-CN" altLang="en-US" sz="2400" b="1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3565667" y="194234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22427" y="1757681"/>
            <a:ext cx="304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Expression data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Profile File)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831881" y="3347410"/>
            <a:ext cx="75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581800" y="3024244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ArialMT" charset="0"/>
              </a:rPr>
              <a:t>Removing </a:t>
            </a:r>
            <a:r>
              <a:rPr lang="en-US" altLang="zh-CN" sz="1600" dirty="0">
                <a:latin typeface="ArialMT" charset="0"/>
              </a:rPr>
              <a:t>peaks with more than 80% missing </a:t>
            </a:r>
            <a:r>
              <a:rPr lang="en-US" altLang="zh-CN" sz="1600" dirty="0" smtClean="0">
                <a:latin typeface="ArialMT" charset="0"/>
              </a:rPr>
              <a:t>values (NA or 0) in each group.</a:t>
            </a:r>
            <a:endParaRPr lang="zh-CN" altLang="en-US" sz="1600" dirty="0"/>
          </a:p>
        </p:txBody>
      </p:sp>
      <p:cxnSp>
        <p:nvCxnSpPr>
          <p:cNvPr id="16" name="直线箭头连接符 15"/>
          <p:cNvCxnSpPr/>
          <p:nvPr/>
        </p:nvCxnSpPr>
        <p:spPr>
          <a:xfrm>
            <a:off x="3822916" y="3625316"/>
            <a:ext cx="766905" cy="28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89821" y="3695890"/>
            <a:ext cx="4275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The smoothing parameter which controls the bias-variance tradeoff. if the 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altLang="zh-CN" sz="16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span</a:t>
            </a:r>
            <a:r>
              <a:rPr lang="en-US" altLang="zh-CN" sz="1600" dirty="0" smtClean="0">
                <a:latin typeface="Arial" charset="0"/>
                <a:ea typeface="Arial" charset="0"/>
                <a:cs typeface="Arial" charset="0"/>
              </a:rPr>
              <a:t> (0.20~0.75)</a:t>
            </a:r>
            <a:r>
              <a:rPr lang="zh-CN" alt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is set at '0', the generalised cross-validation will be performed to avoid overfitting the observed data.</a:t>
            </a: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3814413" y="4022167"/>
            <a:ext cx="767387" cy="13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9821" y="5068593"/>
            <a:ext cx="42759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Arial" charset="0"/>
                <a:ea typeface="Arial" charset="0"/>
                <a:cs typeface="Arial" charset="0"/>
              </a:rPr>
              <a:t>Lets you specify local constant regression (i.e., the Nadaraya-Watson estimator, degree=0), local linear regression (degree=1), or local polynomial fits (degree=2, the default).</a:t>
            </a: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2452112" y="4524629"/>
            <a:ext cx="696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3080" y="5068593"/>
            <a:ext cx="4273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charset="0"/>
                <a:ea typeface="Arial" charset="0"/>
                <a:cs typeface="Arial" charset="0"/>
              </a:rPr>
              <a:t>The parameter for imputation method.(i.e., nearest neighbor averaging, "KNN"; minimum values for imputed variables, "min", median values for imputed variables (Group dependent) "median"</a:t>
            </a:r>
          </a:p>
        </p:txBody>
      </p:sp>
    </p:spTree>
    <p:extLst>
      <p:ext uri="{BB962C8B-B14F-4D97-AF65-F5344CB8AC3E}">
        <p14:creationId xmlns:p14="http://schemas.microsoft.com/office/powerpoint/2010/main" val="17570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799"/>
              </p:ext>
            </p:extLst>
          </p:nvPr>
        </p:nvGraphicFramePr>
        <p:xfrm>
          <a:off x="1014398" y="1546779"/>
          <a:ext cx="5515162" cy="1862871"/>
        </p:xfrm>
        <a:graphic>
          <a:graphicData uri="http://schemas.openxmlformats.org/drawingml/2006/table">
            <a:tbl>
              <a:tblPr/>
              <a:tblGrid>
                <a:gridCol w="1934422"/>
                <a:gridCol w="1193580"/>
                <a:gridCol w="1193580"/>
                <a:gridCol w="1193580"/>
              </a:tblGrid>
              <a:tr h="28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sample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class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order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QC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QC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QC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batch01_C05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batch01_S07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batch01_C10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1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batch01_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QC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NA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14398" y="3859330"/>
          <a:ext cx="7648764" cy="2801380"/>
        </p:xfrm>
        <a:graphic>
          <a:graphicData uri="http://schemas.openxmlformats.org/drawingml/2006/table">
            <a:tbl>
              <a:tblPr/>
              <a:tblGrid>
                <a:gridCol w="1216531"/>
                <a:gridCol w="1691957"/>
                <a:gridCol w="1566109"/>
                <a:gridCol w="1510177"/>
                <a:gridCol w="1663990"/>
              </a:tblGrid>
              <a:tr h="185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batch01_QC02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batch01_C05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78.02055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14023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452.00345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27397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16898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138.96337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6635.4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8062.3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6380.5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73.53838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26493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25944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385.12885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57625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56964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59045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78490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237.02815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105490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90166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92315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90442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222.02744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34676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34025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30253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30470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399.33298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42457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44250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41942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209710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394.23541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36120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5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446.13947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7789.3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9748.6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8932.4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2324057" y="218774"/>
            <a:ext cx="4280732" cy="707864"/>
            <a:chOff x="3947" y="1254998"/>
            <a:chExt cx="1179774" cy="707864"/>
          </a:xfrm>
        </p:grpSpPr>
        <p:sp>
          <p:nvSpPr>
            <p:cNvPr id="7" name="圆角矩形 6"/>
            <p:cNvSpPr/>
            <p:nvPr/>
          </p:nvSpPr>
          <p:spPr>
            <a:xfrm>
              <a:off x="3947" y="1254998"/>
              <a:ext cx="1179774" cy="7078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24680" y="1275731"/>
              <a:ext cx="1138308" cy="666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Data input for shift correction</a:t>
              </a:r>
              <a:endParaRPr lang="zh-CN" altLang="en-US" sz="2000" b="1" kern="12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98367" y="1191616"/>
            <a:ext cx="365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Meta information (</a:t>
            </a:r>
            <a:r>
              <a:rPr kumimoji="1" lang="en-US" altLang="zh-CN" dirty="0" err="1" smtClean="0"/>
              <a:t>Pheno</a:t>
            </a:r>
            <a:r>
              <a:rPr kumimoji="1" lang="en-US" altLang="zh-CN" dirty="0" smtClean="0"/>
              <a:t> File)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14398" y="3521088"/>
            <a:ext cx="445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Expression data (Profile File)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077405" y="937062"/>
            <a:ext cx="138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Saved as .csv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 rot="5400000">
            <a:off x="3760562" y="-643574"/>
            <a:ext cx="245998" cy="4675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 flipV="1">
            <a:off x="6357228" y="1735281"/>
            <a:ext cx="703550" cy="16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172692" y="1903574"/>
            <a:ext cx="2866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 smtClean="0">
                <a:solidFill>
                  <a:srgbClr val="FF0000"/>
                </a:solidFill>
              </a:rPr>
              <a:t>* The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title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could be not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changed</a:t>
            </a:r>
            <a:endParaRPr kumimoji="1" lang="zh-CN" altLang="en-US" sz="11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100" dirty="0" smtClean="0">
                <a:solidFill>
                  <a:srgbClr val="FF0000"/>
                </a:solidFill>
              </a:rPr>
              <a:t>The name of QC samples must contains the “QC”. “NA” in the class denotes the Quality controls</a:t>
            </a:r>
            <a:endParaRPr kumimoji="1" lang="en-US" altLang="zh-CN" sz="11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100" dirty="0" smtClean="0">
                <a:solidFill>
                  <a:srgbClr val="FF0000"/>
                </a:solidFill>
              </a:rPr>
              <a:t>*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The class or group should be</a:t>
            </a:r>
            <a:r>
              <a:rPr kumimoji="1" lang="zh-CN" altLang="en-US" sz="11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100" dirty="0">
                <a:solidFill>
                  <a:srgbClr val="FF0000"/>
                </a:solidFill>
              </a:rPr>
              <a:t>ordinal 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number, </a:t>
            </a:r>
            <a:r>
              <a:rPr kumimoji="1" lang="en-US" altLang="zh-CN" sz="1100" dirty="0">
                <a:solidFill>
                  <a:srgbClr val="FF0000"/>
                </a:solidFill>
              </a:rPr>
              <a:t>e</a:t>
            </a:r>
            <a:r>
              <a:rPr kumimoji="1" lang="en-US" altLang="zh-CN" sz="1100" dirty="0" smtClean="0">
                <a:solidFill>
                  <a:srgbClr val="FF0000"/>
                </a:solidFill>
              </a:rPr>
              <a:t>.g., 1,2,3,4,5… 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4179044"/>
            <a:ext cx="1283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FF0000"/>
                </a:solidFill>
              </a:rPr>
              <a:t>U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nique m/z 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or  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Metabolites unique ID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774424" y="4033992"/>
            <a:ext cx="508641" cy="1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8207849" y="5517232"/>
            <a:ext cx="690044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75197" y="4423427"/>
            <a:ext cx="137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Concentration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Intensity</a:t>
            </a:r>
          </a:p>
          <a:p>
            <a:pPr algn="ctr"/>
            <a:r>
              <a:rPr kumimoji="1" lang="en-US" altLang="zh-CN" sz="1200" b="1" dirty="0">
                <a:solidFill>
                  <a:srgbClr val="FF0000"/>
                </a:solidFill>
              </a:rPr>
              <a:t>o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r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Ratio</a:t>
            </a:r>
          </a:p>
          <a:p>
            <a:pPr algn="ctr"/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7229463" y="3472375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734778" y="3211312"/>
            <a:ext cx="1370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Sample ID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0" y="2235861"/>
            <a:ext cx="3393223" cy="3130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3" y="1484784"/>
            <a:ext cx="3406611" cy="28803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5856" y="162880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459411" y="1416060"/>
            <a:ext cx="1372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/>
              <a:t>Expression data 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155752" y="426357"/>
            <a:ext cx="26073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smtClean="0"/>
              <a:t>Statistical Analysis </a:t>
            </a:r>
            <a:endParaRPr lang="zh-CN" altLang="en-US" sz="2400" b="1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611286" y="2276872"/>
            <a:ext cx="60067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11960" y="1872117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MT" charset="0"/>
              </a:rPr>
              <a:t>Removing </a:t>
            </a:r>
            <a:r>
              <a:rPr lang="en-US" altLang="zh-CN" sz="1400" dirty="0">
                <a:latin typeface="ArialMT" charset="0"/>
              </a:rPr>
              <a:t>peaks with more than 80% missing </a:t>
            </a:r>
            <a:r>
              <a:rPr lang="en-US" altLang="zh-CN" sz="1400" dirty="0" smtClean="0">
                <a:latin typeface="ArialMT" charset="0"/>
              </a:rPr>
              <a:t>values (NA or 0) in each group.</a:t>
            </a:r>
            <a:endParaRPr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3641221" y="2915720"/>
            <a:ext cx="570739" cy="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19860" y="2406512"/>
            <a:ext cx="4273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charset="0"/>
                <a:ea typeface="Arial" charset="0"/>
                <a:cs typeface="Arial" charset="0"/>
              </a:rPr>
              <a:t>The parameter for imputation method.(i.e., nearest neighbor averaging, "KNN"; minimum values for imputed variables, "min", median values for imputed variables (Group dependent) "median"</a:t>
            </a: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649121" y="3274127"/>
            <a:ext cx="570739" cy="73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19861" y="3709802"/>
            <a:ext cx="4672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Generalised logarithm (glog) </a:t>
            </a:r>
            <a:r>
              <a:rPr lang="zh-CN" altLang="en-US" sz="1400" dirty="0" smtClean="0"/>
              <a:t>transformation</a:t>
            </a:r>
            <a:r>
              <a:rPr lang="en-US" altLang="zh-CN" sz="1400" dirty="0" smtClean="0"/>
              <a:t> for </a:t>
            </a:r>
            <a:r>
              <a:rPr lang="en-US" altLang="zh-CN" sz="1400" dirty="0"/>
              <a:t>Variance stabilization </a:t>
            </a:r>
            <a:endParaRPr lang="zh-CN" altLang="en-US" sz="1400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3657021" y="3581822"/>
            <a:ext cx="570739" cy="99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35659" y="4297861"/>
            <a:ext cx="48493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Scaling method before statistic analysis (PCA or </a:t>
            </a:r>
            <a:r>
              <a:rPr lang="zh-CN" altLang="en-US" sz="1400" dirty="0" smtClean="0"/>
              <a:t>PLS)</a:t>
            </a:r>
            <a:r>
              <a:rPr lang="zh-CN" altLang="en-US" sz="1400" dirty="0"/>
              <a:t>. </a:t>
            </a:r>
            <a:r>
              <a:rPr lang="zh-CN" altLang="en-US" sz="1400" dirty="0" smtClean="0"/>
              <a:t>Pareto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Pareto scaling. </a:t>
            </a:r>
            <a:r>
              <a:rPr lang="zh-CN" altLang="en-US" sz="1400" dirty="0" smtClean="0"/>
              <a:t>Auto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Auto scaling (or unit variance scaling). </a:t>
            </a:r>
            <a:r>
              <a:rPr lang="zh-CN" altLang="en-US" sz="1400" dirty="0" smtClean="0"/>
              <a:t>Vast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vast scaling. </a:t>
            </a:r>
            <a:r>
              <a:rPr lang="zh-CN" altLang="en-US" sz="1400" dirty="0" smtClean="0"/>
              <a:t>Range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can </a:t>
            </a:r>
            <a:r>
              <a:rPr lang="zh-CN" altLang="en-US" sz="1400" dirty="0"/>
              <a:t>be used for specifying the Range scaling.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576047" y="3953301"/>
            <a:ext cx="882461" cy="18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91260" y="5603788"/>
            <a:ext cx="3846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Multiple statistical </a:t>
            </a:r>
            <a:r>
              <a:rPr lang="zh-CN" altLang="en-US" sz="1400" dirty="0" smtClean="0"/>
              <a:t>analysis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and </a:t>
            </a:r>
            <a:r>
              <a:rPr lang="en-US" altLang="zh-CN" sz="1400" dirty="0" err="1"/>
              <a:t>univariate</a:t>
            </a:r>
            <a:r>
              <a:rPr lang="en-US" altLang="zh-CN" sz="1400" dirty="0"/>
              <a:t> analysis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518451" y="5342178"/>
            <a:ext cx="3247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The number of permutation times for PLS-DA model</a:t>
            </a:r>
          </a:p>
        </p:txBody>
      </p:sp>
      <p:sp>
        <p:nvSpPr>
          <p:cNvPr id="32" name="弧 31"/>
          <p:cNvSpPr/>
          <p:nvPr/>
        </p:nvSpPr>
        <p:spPr>
          <a:xfrm rot="13930689">
            <a:off x="238763" y="4087914"/>
            <a:ext cx="1985714" cy="1851610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弧 32"/>
          <p:cNvSpPr/>
          <p:nvPr/>
        </p:nvSpPr>
        <p:spPr>
          <a:xfrm rot="13930689">
            <a:off x="256384" y="4440137"/>
            <a:ext cx="1985714" cy="1851610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488242" y="5828597"/>
            <a:ext cx="3723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Principal components in </a:t>
            </a:r>
            <a:r>
              <a:rPr lang="zh-CN" altLang="en-US" sz="1400" dirty="0" smtClean="0"/>
              <a:t>PCA</a:t>
            </a:r>
            <a:r>
              <a:rPr lang="en-US" altLang="zh-CN" sz="1400" dirty="0" smtClean="0"/>
              <a:t>-PLS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model for the </a:t>
            </a:r>
            <a:r>
              <a:rPr lang="zh-CN" altLang="en-US" sz="1400" dirty="0" smtClean="0"/>
              <a:t>x</a:t>
            </a:r>
            <a:r>
              <a:rPr lang="en-US" altLang="zh-CN" sz="1400" dirty="0" smtClean="0"/>
              <a:t> or y</a:t>
            </a:r>
            <a:r>
              <a:rPr lang="zh-CN" altLang="en-US" sz="1400" dirty="0" smtClean="0"/>
              <a:t>-</a:t>
            </a:r>
            <a:r>
              <a:rPr lang="zh-CN" altLang="en-US" sz="1400" dirty="0"/>
              <a:t>axis</a:t>
            </a:r>
          </a:p>
        </p:txBody>
      </p:sp>
      <p:sp>
        <p:nvSpPr>
          <p:cNvPr id="35" name="弧 34"/>
          <p:cNvSpPr/>
          <p:nvPr/>
        </p:nvSpPr>
        <p:spPr>
          <a:xfrm rot="13930689">
            <a:off x="180367" y="4898968"/>
            <a:ext cx="2137747" cy="2055969"/>
          </a:xfrm>
          <a:prstGeom prst="arc">
            <a:avLst/>
          </a:prstGeom>
          <a:ln>
            <a:head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8452" y="6427516"/>
            <a:ext cx="5421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The number of variables in Gini plot of Randomforest model (=&lt; 100).</a:t>
            </a:r>
          </a:p>
        </p:txBody>
      </p:sp>
    </p:spTree>
    <p:extLst>
      <p:ext uri="{BB962C8B-B14F-4D97-AF65-F5344CB8AC3E}">
        <p14:creationId xmlns:p14="http://schemas.microsoft.com/office/powerpoint/2010/main" val="5343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764385" y="245170"/>
            <a:ext cx="4280732" cy="707864"/>
            <a:chOff x="3947" y="1254998"/>
            <a:chExt cx="1179774" cy="707864"/>
          </a:xfrm>
        </p:grpSpPr>
        <p:sp>
          <p:nvSpPr>
            <p:cNvPr id="4" name="圆角矩形 3"/>
            <p:cNvSpPr/>
            <p:nvPr/>
          </p:nvSpPr>
          <p:spPr>
            <a:xfrm>
              <a:off x="3947" y="1254998"/>
              <a:ext cx="1179774" cy="70786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圆角矩形 4"/>
            <p:cNvSpPr/>
            <p:nvPr/>
          </p:nvSpPr>
          <p:spPr>
            <a:xfrm>
              <a:off x="24680" y="1275731"/>
              <a:ext cx="1138308" cy="666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smtClean="0"/>
                <a:t>Data input for statistical analysis </a:t>
              </a:r>
              <a:endParaRPr lang="zh-CN" altLang="en-US" sz="2000" b="1" kern="1200" dirty="0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395263" y="2040056"/>
          <a:ext cx="6687786" cy="4452726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955398"/>
                <a:gridCol w="955398"/>
                <a:gridCol w="955398"/>
                <a:gridCol w="955398"/>
                <a:gridCol w="955398"/>
                <a:gridCol w="955398"/>
                <a:gridCol w="955398"/>
              </a:tblGrid>
              <a:tr h="231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0.0269394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0.212481308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0.421938647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0.072731082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0.476999498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0.004056653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0.104999071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0.014279731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0.024105957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0.167094773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50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0.004056653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0.570556469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0.171406702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0.02019163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0.061832702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0.014602305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4.650099858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0.022114445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0.007105695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0.156819962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0.045739012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0.36876884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0.019088228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0.006108264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0.278668387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0.008098186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0.235025541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0.182280343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0.025622084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0.046807751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0.019498917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0.683527006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0.035527196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0.014959372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0.430006029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0.004056653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0.060402839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0.015232417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0.007500019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0.149098523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0.015402529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1.036678761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0.155572884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0.022977097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0.152309431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0.036884932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6.041892945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0.103977726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0.017530557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0.299275534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  <a:tr h="3837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0.031621389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6.028034401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0.352036582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0.086246923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0.935893131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679" marR="12679" marT="12679" marB="0" anchor="b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1527785" y="2040056"/>
            <a:ext cx="684549" cy="445272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475315" y="2040056"/>
            <a:ext cx="684549" cy="445272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849251" y="1636927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77357" y="953034"/>
            <a:ext cx="188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Sample 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name</a:t>
            </a:r>
          </a:p>
          <a:p>
            <a:pPr algn="ctr"/>
            <a:r>
              <a:rPr kumimoji="1" lang="en-US" altLang="zh-CN" sz="1200" b="1" dirty="0">
                <a:solidFill>
                  <a:srgbClr val="FF0000"/>
                </a:solidFill>
              </a:rPr>
              <a:t>o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r 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 Sample unique ID</a:t>
            </a:r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855934" y="1633271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 rot="5400000">
            <a:off x="5480076" y="-30776"/>
            <a:ext cx="282760" cy="445272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7296129" y="1717083"/>
            <a:ext cx="3036" cy="3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12257" y="1419434"/>
            <a:ext cx="137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FF0000"/>
                </a:solidFill>
              </a:rPr>
              <a:t>Metabolites ID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 flipH="1">
            <a:off x="8215571" y="3973006"/>
            <a:ext cx="690044" cy="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875197" y="2778807"/>
            <a:ext cx="137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Concentration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Intensity</a:t>
            </a:r>
          </a:p>
          <a:p>
            <a:pPr algn="ctr"/>
            <a:r>
              <a:rPr kumimoji="1" lang="en-US" altLang="zh-CN" sz="1200" b="1" dirty="0">
                <a:solidFill>
                  <a:srgbClr val="FF0000"/>
                </a:solidFill>
              </a:rPr>
              <a:t>o</a:t>
            </a:r>
            <a:r>
              <a:rPr kumimoji="1" lang="en-US" altLang="zh-CN" sz="1200" b="1" dirty="0" smtClean="0">
                <a:solidFill>
                  <a:srgbClr val="FF0000"/>
                </a:solidFill>
              </a:rPr>
              <a:t>r</a:t>
            </a:r>
          </a:p>
          <a:p>
            <a:pPr algn="ctr"/>
            <a:r>
              <a:rPr kumimoji="1" lang="en-US" altLang="zh-CN" sz="1200" b="1" dirty="0" smtClean="0">
                <a:solidFill>
                  <a:srgbClr val="FF0000"/>
                </a:solidFill>
              </a:rPr>
              <a:t>Ratio</a:t>
            </a:r>
          </a:p>
          <a:p>
            <a:pPr algn="ctr"/>
            <a:endParaRPr kumimoji="1"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89056" y="1400404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Saved as .csv --Stat File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84001" y="1288608"/>
            <a:ext cx="1150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</a:rPr>
              <a:t>Group Factor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856</Words>
  <Application>Microsoft Macintosh PowerPoint</Application>
  <PresentationFormat>全屏显示(4:3)</PresentationFormat>
  <Paragraphs>294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ArialMT</vt:lpstr>
      <vt:lpstr>Calibri</vt:lpstr>
      <vt:lpstr>Helvetica</vt:lpstr>
      <vt:lpstr>Wawati SC</vt:lpstr>
      <vt:lpstr>宋体</vt:lpstr>
      <vt:lpstr>Arial</vt:lpstr>
      <vt:lpstr>Office 主题​​</vt:lpstr>
      <vt:lpstr>A new R package  statTarget  Hemi Luan  hemi.luan@gmail.com  Hong Kong Baptist University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luan</dc:creator>
  <cp:lastModifiedBy>Microsoft Office 用户</cp:lastModifiedBy>
  <cp:revision>51</cp:revision>
  <dcterms:created xsi:type="dcterms:W3CDTF">2014-11-27T07:38:09Z</dcterms:created>
  <dcterms:modified xsi:type="dcterms:W3CDTF">2016-11-25T14:22:49Z</dcterms:modified>
</cp:coreProperties>
</file>