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/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A9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Combination"/>
          <p:cNvGrpSpPr>
            <a:grpSpLocks/>
          </p:cNvGrpSpPr>
          <p:nvPr/>
        </p:nvGrpSpPr>
        <p:grpSpPr>
          <a:xfrm>
            <a:off x="-1587" y="-47625"/>
            <a:ext cx="1447800" cy="5973759"/>
            <a:chOff x="-1587" y="-47625"/>
            <a:chExt cx="1447800" cy="5973759"/>
          </a:xfrm>
        </p:grpSpPr>
        <p:sp>
          <p:nvSpPr>
            <p:cNvPr id="905" name="曲线"/>
            <p:cNvSpPr>
              <a:spLocks/>
            </p:cNvSpPr>
            <p:nvPr/>
          </p:nvSpPr>
          <p:spPr>
            <a:xfrm rot="415968">
              <a:off x="346075" y="-47625"/>
              <a:ext cx="1100137" cy="597375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341" y="0"/>
                  </a:moveTo>
                  <a:cubicBezTo>
                    <a:pt x="17970" y="13"/>
                    <a:pt x="21600" y="29"/>
                    <a:pt x="20539" y="631"/>
                  </a:cubicBezTo>
                  <a:cubicBezTo>
                    <a:pt x="19467" y="1233"/>
                    <a:pt x="8380" y="2323"/>
                    <a:pt x="7956" y="3607"/>
                  </a:cubicBezTo>
                  <a:cubicBezTo>
                    <a:pt x="7545" y="4893"/>
                    <a:pt x="18307" y="6727"/>
                    <a:pt x="18020" y="8335"/>
                  </a:cubicBezTo>
                  <a:cubicBezTo>
                    <a:pt x="17733" y="9940"/>
                    <a:pt x="6609" y="11825"/>
                    <a:pt x="6223" y="13246"/>
                  </a:cubicBezTo>
                  <a:cubicBezTo>
                    <a:pt x="5836" y="14665"/>
                    <a:pt x="16698" y="15492"/>
                    <a:pt x="15701" y="16856"/>
                  </a:cubicBezTo>
                  <a:cubicBezTo>
                    <a:pt x="14703" y="18220"/>
                    <a:pt x="224" y="21432"/>
                    <a:pt x="224" y="21432"/>
                  </a:cubicBezTo>
                  <a:lnTo>
                    <a:pt x="224" y="21432"/>
                  </a:lnTo>
                  <a:cubicBezTo>
                    <a:pt x="187" y="21457"/>
                    <a:pt x="62" y="21563"/>
                    <a:pt x="24" y="21581"/>
                  </a:cubicBezTo>
                  <a:cubicBezTo>
                    <a:pt x="0" y="21600"/>
                    <a:pt x="12" y="21572"/>
                    <a:pt x="24" y="21544"/>
                  </a:cubicBezTo>
                </a:path>
              </a:pathLst>
            </a:custGeom>
            <a:noFill/>
            <a:ln w="6350" cap="flat" cmpd="sng">
              <a:solidFill>
                <a:schemeClr val="accent1"/>
              </a:solidFill>
              <a:prstDash val="solid"/>
              <a:miter/>
            </a:ln>
          </p:spPr>
        </p:sp>
        <p:sp>
          <p:nvSpPr>
            <p:cNvPr id="906" name="曲线"/>
            <p:cNvSpPr>
              <a:spLocks/>
            </p:cNvSpPr>
            <p:nvPr/>
          </p:nvSpPr>
          <p:spPr>
            <a:xfrm>
              <a:off x="-1587" y="9525"/>
              <a:ext cx="1042987" cy="553720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26" y="0"/>
                  </a:moveTo>
                  <a:cubicBezTo>
                    <a:pt x="14246" y="1706"/>
                    <a:pt x="17653" y="3413"/>
                    <a:pt x="16798" y="4894"/>
                  </a:cubicBezTo>
                  <a:cubicBezTo>
                    <a:pt x="15930" y="6375"/>
                    <a:pt x="5025" y="7701"/>
                    <a:pt x="5656" y="8890"/>
                  </a:cubicBezTo>
                  <a:cubicBezTo>
                    <a:pt x="6287" y="10079"/>
                    <a:pt x="19547" y="10849"/>
                    <a:pt x="20573" y="12023"/>
                  </a:cubicBezTo>
                  <a:cubicBezTo>
                    <a:pt x="21600" y="13197"/>
                    <a:pt x="12286" y="14471"/>
                    <a:pt x="11826" y="15939"/>
                  </a:cubicBezTo>
                  <a:cubicBezTo>
                    <a:pt x="11365" y="17408"/>
                    <a:pt x="19284" y="20071"/>
                    <a:pt x="17785" y="20837"/>
                  </a:cubicBezTo>
                  <a:cubicBezTo>
                    <a:pt x="16298" y="21600"/>
                    <a:pt x="5761" y="20482"/>
                    <a:pt x="2880" y="20522"/>
                  </a:cubicBezTo>
                  <a:cubicBezTo>
                    <a:pt x="0" y="20562"/>
                    <a:pt x="486" y="21072"/>
                    <a:pt x="486" y="21072"/>
                  </a:cubicBezTo>
                  <a:lnTo>
                    <a:pt x="486" y="21072"/>
                  </a:lnTo>
                </a:path>
              </a:pathLst>
            </a:custGeom>
            <a:noFill/>
            <a:ln w="12700" cap="flat" cmpd="sng">
              <a:solidFill>
                <a:srgbClr val="41719C"/>
              </a:solidFill>
              <a:prstDash val="solid"/>
              <a:miter/>
            </a:ln>
          </p:spPr>
        </p:sp>
        <p:sp>
          <p:nvSpPr>
            <p:cNvPr id="907" name="曲线"/>
            <p:cNvSpPr>
              <a:spLocks/>
            </p:cNvSpPr>
            <p:nvPr/>
          </p:nvSpPr>
          <p:spPr>
            <a:xfrm>
              <a:off x="0" y="0"/>
              <a:ext cx="1279525" cy="565150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9513" y="1354"/>
                    <a:pt x="19036" y="2708"/>
                    <a:pt x="20323" y="3650"/>
                  </a:cubicBezTo>
                  <a:cubicBezTo>
                    <a:pt x="21600" y="4594"/>
                    <a:pt x="8569" y="4764"/>
                    <a:pt x="7700" y="5654"/>
                  </a:cubicBezTo>
                  <a:cubicBezTo>
                    <a:pt x="6821" y="6545"/>
                    <a:pt x="14778" y="8011"/>
                    <a:pt x="15079" y="8991"/>
                  </a:cubicBezTo>
                  <a:cubicBezTo>
                    <a:pt x="15379" y="9974"/>
                    <a:pt x="10049" y="10668"/>
                    <a:pt x="9502" y="11545"/>
                  </a:cubicBezTo>
                  <a:cubicBezTo>
                    <a:pt x="8955" y="12423"/>
                    <a:pt x="12430" y="13319"/>
                    <a:pt x="11797" y="14256"/>
                  </a:cubicBezTo>
                  <a:cubicBezTo>
                    <a:pt x="11164" y="15192"/>
                    <a:pt x="5866" y="16377"/>
                    <a:pt x="5727" y="17161"/>
                  </a:cubicBezTo>
                  <a:cubicBezTo>
                    <a:pt x="5598" y="17947"/>
                    <a:pt x="9942" y="18498"/>
                    <a:pt x="10982" y="18969"/>
                  </a:cubicBezTo>
                  <a:cubicBezTo>
                    <a:pt x="12011" y="19440"/>
                    <a:pt x="12837" y="19760"/>
                    <a:pt x="11958" y="19988"/>
                  </a:cubicBezTo>
                  <a:cubicBezTo>
                    <a:pt x="11089" y="20219"/>
                    <a:pt x="7475" y="20185"/>
                    <a:pt x="5727" y="20342"/>
                  </a:cubicBezTo>
                  <a:cubicBezTo>
                    <a:pt x="3978" y="20500"/>
                    <a:pt x="2402" y="20723"/>
                    <a:pt x="1469" y="20932"/>
                  </a:cubicBezTo>
                  <a:cubicBezTo>
                    <a:pt x="536" y="21141"/>
                    <a:pt x="160" y="21600"/>
                    <a:pt x="160" y="21600"/>
                  </a:cubicBezTo>
                  <a:lnTo>
                    <a:pt x="160" y="2160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/>
            </a:ln>
          </p:spPr>
        </p:sp>
      </p:grpSp>
      <p:sp>
        <p:nvSpPr>
          <p:cNvPr id="909" name="Text box"/>
          <p:cNvSpPr>
            <a:spLocks noGrp="1"/>
          </p:cNvSpPr>
          <p:nvPr>
            <p:ph type="ctrTitle"/>
          </p:nvPr>
        </p:nvSpPr>
        <p:spPr>
          <a:xfrm>
            <a:off x="687387" y="2130425"/>
            <a:ext cx="7775575" cy="1470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0" i="0" u="none" strike="noStrike" kern="0" cap="none" spc="0" baseline="0">
                <a:solidFill>
                  <a:schemeClr val="tx2"/>
                </a:solidFill>
                <a:latin typeface="Times New Roman" charset="0"/>
                <a:ea typeface="宋体" charset="0"/>
                <a:cs typeface="Lucida Sans" charset="0"/>
              </a:rPr>
              <a:t>单击此处编辑母版标题样式</a:t>
            </a:r>
          </a:p>
        </p:txBody>
      </p:sp>
      <p:sp>
        <p:nvSpPr>
          <p:cNvPr id="910" name="Text box"/>
          <p:cNvSpPr>
            <a:spLocks noGrp="1"/>
          </p:cNvSpPr>
          <p:nvPr>
            <p:ph type="subTitle" idx="1"/>
          </p:nvPr>
        </p:nvSpPr>
        <p:spPr>
          <a:xfrm>
            <a:off x="1371600" y="3887787"/>
            <a:ext cx="6403974" cy="1752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Lucida Sans" charset="0"/>
              </a:rPr>
              <a:t>单击此处编辑母版副标题样式</a:t>
            </a:r>
          </a:p>
        </p:txBody>
      </p:sp>
      <p:sp>
        <p:nvSpPr>
          <p:cNvPr id="911" name="Text box"/>
          <p:cNvSpPr>
            <a:spLocks noGrp="1"/>
          </p:cNvSpPr>
          <p:nvPr>
            <p:ph type="dt"/>
          </p:nvPr>
        </p:nvSpPr>
        <p:spPr>
          <a:xfrm>
            <a:off x="463550" y="6245225"/>
            <a:ext cx="2165350" cy="4762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Lucida Sans" charset="0"/>
              </a:rPr>
              <a:t>Date/Time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Times New Roman" charset="0"/>
              <a:ea typeface="宋体" charset="0"/>
              <a:cs typeface="Lucida Sans" charset="0"/>
            </a:endParaRPr>
          </a:p>
        </p:txBody>
      </p:sp>
      <p:sp>
        <p:nvSpPr>
          <p:cNvPr id="912" name="Text box"/>
          <p:cNvSpPr>
            <a:spLocks noGrp="1"/>
          </p:cNvSpPr>
          <p:nvPr>
            <p:ph type="ftr"/>
          </p:nvPr>
        </p:nvSpPr>
        <p:spPr>
          <a:xfrm>
            <a:off x="3170237" y="6245225"/>
            <a:ext cx="2938462" cy="4762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Times New Roman" charset="0"/>
              <a:ea typeface="宋体" charset="0"/>
              <a:cs typeface="Lucida Sans" charset="0"/>
            </a:endParaRPr>
          </a:p>
        </p:txBody>
      </p:sp>
      <p:sp>
        <p:nvSpPr>
          <p:cNvPr id="913" name="Text box"/>
          <p:cNvSpPr>
            <a:spLocks noGrp="1"/>
          </p:cNvSpPr>
          <p:nvPr>
            <p:ph type="sldNum"/>
          </p:nvPr>
        </p:nvSpPr>
        <p:spPr>
          <a:xfrm>
            <a:off x="6650037" y="6245225"/>
            <a:ext cx="2022475" cy="4762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Lucida Sans" charset="0"/>
              </a:rPr>
              <a:t>‹#›</a:t>
            </a:fld>
            <a:endParaRPr lang="zh-CN" altLang="en-US" sz="1400" b="0" i="0" u="none" strike="noStrike" kern="0" cap="none" spc="0" baseline="0">
              <a:solidFill>
                <a:schemeClr val="tx1"/>
              </a:solidFill>
              <a:latin typeface="Times New Roman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5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63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3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61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39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7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21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24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05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Combination"/>
          <p:cNvGrpSpPr>
            <a:grpSpLocks/>
          </p:cNvGrpSpPr>
          <p:nvPr/>
        </p:nvGrpSpPr>
        <p:grpSpPr>
          <a:xfrm rot="21600000" flipH="1">
            <a:off x="7696200" y="-47625"/>
            <a:ext cx="1447800" cy="5973759"/>
            <a:chOff x="7696200" y="-47625"/>
            <a:chExt cx="1447800" cy="5973759"/>
          </a:xfrm>
        </p:grpSpPr>
        <p:sp>
          <p:nvSpPr>
            <p:cNvPr id="896" name="曲线"/>
            <p:cNvSpPr>
              <a:spLocks/>
            </p:cNvSpPr>
            <p:nvPr/>
          </p:nvSpPr>
          <p:spPr>
            <a:xfrm rot="415968">
              <a:off x="8043861" y="-47625"/>
              <a:ext cx="1100137" cy="597375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341" y="0"/>
                  </a:moveTo>
                  <a:cubicBezTo>
                    <a:pt x="17970" y="13"/>
                    <a:pt x="21600" y="29"/>
                    <a:pt x="20539" y="631"/>
                  </a:cubicBezTo>
                  <a:cubicBezTo>
                    <a:pt x="19467" y="1233"/>
                    <a:pt x="8380" y="2323"/>
                    <a:pt x="7956" y="3607"/>
                  </a:cubicBezTo>
                  <a:cubicBezTo>
                    <a:pt x="7545" y="4893"/>
                    <a:pt x="18307" y="6727"/>
                    <a:pt x="18020" y="8335"/>
                  </a:cubicBezTo>
                  <a:cubicBezTo>
                    <a:pt x="17733" y="9940"/>
                    <a:pt x="6609" y="11825"/>
                    <a:pt x="6223" y="13246"/>
                  </a:cubicBezTo>
                  <a:cubicBezTo>
                    <a:pt x="5836" y="14665"/>
                    <a:pt x="16698" y="15492"/>
                    <a:pt x="15701" y="16856"/>
                  </a:cubicBezTo>
                  <a:cubicBezTo>
                    <a:pt x="14703" y="18220"/>
                    <a:pt x="224" y="21432"/>
                    <a:pt x="224" y="21432"/>
                  </a:cubicBezTo>
                  <a:lnTo>
                    <a:pt x="224" y="21432"/>
                  </a:lnTo>
                  <a:cubicBezTo>
                    <a:pt x="187" y="21457"/>
                    <a:pt x="62" y="21563"/>
                    <a:pt x="24" y="21581"/>
                  </a:cubicBezTo>
                  <a:cubicBezTo>
                    <a:pt x="0" y="21600"/>
                    <a:pt x="12" y="21572"/>
                    <a:pt x="24" y="21544"/>
                  </a:cubicBezTo>
                </a:path>
              </a:pathLst>
            </a:custGeom>
            <a:noFill/>
            <a:ln w="6350" cap="flat" cmpd="sng">
              <a:solidFill>
                <a:schemeClr val="accent1"/>
              </a:solidFill>
              <a:prstDash val="solid"/>
              <a:miter/>
            </a:ln>
          </p:spPr>
        </p:sp>
        <p:sp>
          <p:nvSpPr>
            <p:cNvPr id="897" name="曲线"/>
            <p:cNvSpPr>
              <a:spLocks/>
            </p:cNvSpPr>
            <p:nvPr/>
          </p:nvSpPr>
          <p:spPr>
            <a:xfrm>
              <a:off x="7696199" y="9525"/>
              <a:ext cx="1042987" cy="553720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26" y="0"/>
                  </a:moveTo>
                  <a:cubicBezTo>
                    <a:pt x="14246" y="1706"/>
                    <a:pt x="17653" y="3413"/>
                    <a:pt x="16798" y="4894"/>
                  </a:cubicBezTo>
                  <a:cubicBezTo>
                    <a:pt x="15930" y="6375"/>
                    <a:pt x="5025" y="7701"/>
                    <a:pt x="5656" y="8890"/>
                  </a:cubicBezTo>
                  <a:cubicBezTo>
                    <a:pt x="6287" y="10079"/>
                    <a:pt x="19547" y="10849"/>
                    <a:pt x="20573" y="12023"/>
                  </a:cubicBezTo>
                  <a:cubicBezTo>
                    <a:pt x="21600" y="13197"/>
                    <a:pt x="12286" y="14471"/>
                    <a:pt x="11826" y="15939"/>
                  </a:cubicBezTo>
                  <a:cubicBezTo>
                    <a:pt x="11365" y="17408"/>
                    <a:pt x="19284" y="20071"/>
                    <a:pt x="17785" y="20837"/>
                  </a:cubicBezTo>
                  <a:cubicBezTo>
                    <a:pt x="16298" y="21600"/>
                    <a:pt x="5761" y="20482"/>
                    <a:pt x="2880" y="20522"/>
                  </a:cubicBezTo>
                  <a:cubicBezTo>
                    <a:pt x="0" y="20562"/>
                    <a:pt x="486" y="21072"/>
                    <a:pt x="486" y="21072"/>
                  </a:cubicBezTo>
                  <a:lnTo>
                    <a:pt x="486" y="21072"/>
                  </a:lnTo>
                </a:path>
              </a:pathLst>
            </a:custGeom>
            <a:noFill/>
            <a:ln w="12700" cap="flat" cmpd="sng">
              <a:solidFill>
                <a:srgbClr val="41719C"/>
              </a:solidFill>
              <a:prstDash val="solid"/>
              <a:miter/>
            </a:ln>
          </p:spPr>
        </p:sp>
        <p:sp>
          <p:nvSpPr>
            <p:cNvPr id="898" name="曲线"/>
            <p:cNvSpPr>
              <a:spLocks/>
            </p:cNvSpPr>
            <p:nvPr/>
          </p:nvSpPr>
          <p:spPr>
            <a:xfrm>
              <a:off x="7697787" y="0"/>
              <a:ext cx="1279525" cy="565150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9508" y="1354"/>
                    <a:pt x="19027" y="2708"/>
                    <a:pt x="20313" y="3650"/>
                  </a:cubicBezTo>
                  <a:cubicBezTo>
                    <a:pt x="21600" y="4594"/>
                    <a:pt x="8564" y="4764"/>
                    <a:pt x="7696" y="5654"/>
                  </a:cubicBezTo>
                  <a:cubicBezTo>
                    <a:pt x="6817" y="6545"/>
                    <a:pt x="14771" y="8011"/>
                    <a:pt x="15071" y="8991"/>
                  </a:cubicBezTo>
                  <a:cubicBezTo>
                    <a:pt x="15371" y="9974"/>
                    <a:pt x="10044" y="10668"/>
                    <a:pt x="9497" y="11545"/>
                  </a:cubicBezTo>
                  <a:cubicBezTo>
                    <a:pt x="8950" y="12423"/>
                    <a:pt x="12424" y="13319"/>
                    <a:pt x="11791" y="14256"/>
                  </a:cubicBezTo>
                  <a:cubicBezTo>
                    <a:pt x="11159" y="15192"/>
                    <a:pt x="5863" y="16377"/>
                    <a:pt x="5724" y="17161"/>
                  </a:cubicBezTo>
                  <a:cubicBezTo>
                    <a:pt x="5595" y="17947"/>
                    <a:pt x="9937" y="18498"/>
                    <a:pt x="10976" y="18969"/>
                  </a:cubicBezTo>
                  <a:cubicBezTo>
                    <a:pt x="12005" y="19440"/>
                    <a:pt x="12831" y="19760"/>
                    <a:pt x="11952" y="19988"/>
                  </a:cubicBezTo>
                  <a:cubicBezTo>
                    <a:pt x="11084" y="20219"/>
                    <a:pt x="7471" y="20185"/>
                    <a:pt x="5724" y="20342"/>
                  </a:cubicBezTo>
                  <a:cubicBezTo>
                    <a:pt x="3976" y="20500"/>
                    <a:pt x="2401" y="20723"/>
                    <a:pt x="1468" y="20932"/>
                  </a:cubicBezTo>
                  <a:cubicBezTo>
                    <a:pt x="535" y="21141"/>
                    <a:pt x="160" y="21600"/>
                    <a:pt x="160" y="21600"/>
                  </a:cubicBezTo>
                  <a:lnTo>
                    <a:pt x="160" y="21600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/>
            </a:ln>
          </p:spPr>
        </p:sp>
      </p:grpSp>
      <p:sp>
        <p:nvSpPr>
          <p:cNvPr id="900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32775" cy="11445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01" name="Text box"/>
          <p:cNvSpPr>
            <a:spLocks noGrp="1"/>
          </p:cNvSpPr>
          <p:nvPr>
            <p:ph type="body" idx="1"/>
          </p:nvPr>
        </p:nvSpPr>
        <p:spPr>
          <a:xfrm>
            <a:off x="457200" y="1601787"/>
            <a:ext cx="8232775" cy="45291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  <a:p>
            <a:pPr lvl="4"/>
            <a:r>
              <a:rPr lang="zh-CN" altLang="en-US"/>
              <a:t>第六级</a:t>
            </a:r>
            <a:endParaRPr lang="en-US" altLang="zh-CN"/>
          </a:p>
          <a:p>
            <a:pPr lvl="4"/>
            <a:r>
              <a:rPr lang="zh-CN" altLang="en-US"/>
              <a:t>第七级</a:t>
            </a:r>
            <a:endParaRPr lang="en-US" altLang="zh-CN"/>
          </a:p>
          <a:p>
            <a:pPr lvl="4"/>
            <a:r>
              <a:rPr lang="zh-CN" altLang="en-US"/>
              <a:t>第八级</a:t>
            </a:r>
          </a:p>
        </p:txBody>
      </p:sp>
      <p:sp>
        <p:nvSpPr>
          <p:cNvPr id="902" name="Text box"/>
          <p:cNvSpPr>
            <a:spLocks noGrp="1"/>
          </p:cNvSpPr>
          <p:nvPr>
            <p:ph type="dt"/>
          </p:nvPr>
        </p:nvSpPr>
        <p:spPr>
          <a:xfrm>
            <a:off x="463550" y="6245225"/>
            <a:ext cx="2165350" cy="4762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Date/Time</a:t>
            </a:r>
            <a:endParaRPr lang="zh-CN" altLang="en-US" sz="1400"/>
          </a:p>
        </p:txBody>
      </p:sp>
      <p:sp>
        <p:nvSpPr>
          <p:cNvPr id="903" name="Text box"/>
          <p:cNvSpPr>
            <a:spLocks noGrp="1"/>
          </p:cNvSpPr>
          <p:nvPr>
            <p:ph type="ftr"/>
          </p:nvPr>
        </p:nvSpPr>
        <p:spPr>
          <a:xfrm>
            <a:off x="3170237" y="6245225"/>
            <a:ext cx="2938462" cy="4762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endParaRPr lang="zh-CN" altLang="en-US" sz="1400"/>
          </a:p>
        </p:txBody>
      </p:sp>
      <p:sp>
        <p:nvSpPr>
          <p:cNvPr id="904" name="Text box"/>
          <p:cNvSpPr>
            <a:spLocks noGrp="1"/>
          </p:cNvSpPr>
          <p:nvPr>
            <p:ph type="sldNum"/>
          </p:nvPr>
        </p:nvSpPr>
        <p:spPr>
          <a:xfrm>
            <a:off x="6650037" y="6245225"/>
            <a:ext cx="2022475" cy="4762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Times New Roman" charset="0"/>
                <a:ea typeface="宋体" charset="0"/>
                <a:cs typeface="Lucida Sans" charset="0"/>
              </a:rPr>
              <a:t>‹#›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2271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marL="0" indent="0" algn="ctr" defTabSz="914400" rtl="0" eaLnBrk="1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baseline="0">
          <a:solidFill>
            <a:schemeClr val="tx2"/>
          </a:solidFill>
          <a:latin typeface="Times New Roman" charset="0"/>
          <a:ea typeface="宋体" charset="0"/>
          <a:cs typeface="Times New Roman" charset="0"/>
        </a:defRPr>
      </a:lvl1pPr>
    </p:titleStyle>
    <p:bodyStyle>
      <a:lvl1pPr marL="342900" indent="-3429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•"/>
        <a:defRPr sz="3200" b="0" i="0" u="none" baseline="0">
          <a:solidFill>
            <a:schemeClr val="tx1"/>
          </a:solidFill>
          <a:latin typeface="Times New Roman" charset="0"/>
          <a:ea typeface="宋体" charset="0"/>
          <a:cs typeface="Times New Roman" charset="0"/>
        </a:defRPr>
      </a:lvl1pPr>
      <a:lvl2pPr marL="742950" indent="-28575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–"/>
        <a:defRPr sz="2800" b="0" i="0" u="none" baseline="0">
          <a:solidFill>
            <a:schemeClr val="tx1"/>
          </a:solidFill>
          <a:latin typeface="Times New Roman" charset="0"/>
          <a:ea typeface="宋体" charset="0"/>
          <a:cs typeface="Times New Roman" charset="0"/>
        </a:defRPr>
      </a:lvl2pPr>
      <a:lvl3pPr marL="11430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•"/>
        <a:defRPr sz="2400" b="0" i="0" u="none" baseline="0">
          <a:solidFill>
            <a:schemeClr val="tx1"/>
          </a:solidFill>
          <a:latin typeface="Times New Roman" charset="0"/>
          <a:ea typeface="宋体" charset="0"/>
          <a:cs typeface="Times New Roman" charset="0"/>
        </a:defRPr>
      </a:lvl3pPr>
      <a:lvl4pPr marL="16002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–"/>
        <a:defRPr sz="2000" b="0" i="0" u="none" baseline="0">
          <a:solidFill>
            <a:schemeClr val="tx1"/>
          </a:solidFill>
          <a:latin typeface="Times New Roman" charset="0"/>
          <a:ea typeface="宋体" charset="0"/>
          <a:cs typeface="Times New Roman" charset="0"/>
        </a:defRPr>
      </a:lvl4pPr>
      <a:lvl5pPr marL="20574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•"/>
        <a:defRPr sz="2000" b="0" i="0" u="none" baseline="0">
          <a:solidFill>
            <a:schemeClr val="tx1"/>
          </a:solidFill>
          <a:latin typeface="Times New Roman" charset="0"/>
          <a:ea typeface="宋体" charset="0"/>
          <a:cs typeface="Times New Roman" charset="0"/>
        </a:defRPr>
      </a:lvl5pPr>
      <a:lvl6pPr marL="20574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•"/>
        <a:defRPr sz="2000" b="0" i="0" u="none" baseline="0">
          <a:solidFill>
            <a:schemeClr val="tx1"/>
          </a:solidFill>
          <a:latin typeface="Times New Roman" charset="0"/>
          <a:ea typeface="宋体" charset="0"/>
          <a:cs typeface="Times New Roman" charset="0"/>
        </a:defRPr>
      </a:lvl6pPr>
      <a:lvl7pPr marL="20574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•"/>
        <a:defRPr sz="2000" b="0" i="0" u="none" baseline="0">
          <a:solidFill>
            <a:schemeClr val="tx1"/>
          </a:solidFill>
          <a:latin typeface="Times New Roman" charset="0"/>
          <a:ea typeface="宋体" charset="0"/>
          <a:cs typeface="Times New Roman" charset="0"/>
        </a:defRPr>
      </a:lvl7pPr>
      <a:lvl8pPr marL="20574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•"/>
        <a:defRPr sz="2000" b="0" i="0" u="none" baseline="0">
          <a:solidFill>
            <a:schemeClr val="tx1"/>
          </a:solidFill>
          <a:latin typeface="Times New Roman" charset="0"/>
          <a:ea typeface="宋体" charset="0"/>
          <a:cs typeface="Times New Roman" charset="0"/>
        </a:defRPr>
      </a:lvl8pPr>
      <a:lvl9pPr marL="20574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•"/>
        <a:defRPr sz="2000" b="0" i="0" u="none" baseline="0">
          <a:solidFill>
            <a:schemeClr val="tx1"/>
          </a:solidFill>
          <a:latin typeface="Times New Roman" charset="0"/>
          <a:ea typeface="宋体" charset="0"/>
          <a:cs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13504bca2024-png.github.io/My-portfolio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"/>
          <p:cNvSpPr>
            <a:spLocks noGrp="1"/>
          </p:cNvSpPr>
          <p:nvPr>
            <p:ph type="ctrTitle"/>
          </p:nvPr>
        </p:nvSpPr>
        <p:spPr>
          <a:xfrm>
            <a:off x="333379" y="206404"/>
            <a:ext cx="7772400" cy="147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DIGITAL PORTFOLIO</a:t>
            </a:r>
            <a:endParaRPr lang="zh-CN" altLang="en-US" sz="4400" b="0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subTitle" idx="1"/>
          </p:nvPr>
        </p:nvSpPr>
        <p:spPr>
          <a:xfrm>
            <a:off x="1019180" y="2171726"/>
            <a:ext cx="6400800" cy="17525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         </a:t>
            </a:r>
            <a:r>
              <a:rPr lang="en-US" altLang="zh-CN" sz="3200" b="0" i="0" u="none" strike="noStrike" kern="1200" cap="none" spc="0" baseline="0" dirty="0" err="1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NAME:Vishnu</a:t>
            </a:r>
            <a:r>
              <a:rPr lang="en-US" altLang="zh-CN" sz="3200" b="0" i="0" u="none" strike="noStrike" kern="1200" cap="none" spc="0" baseline="0" dirty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 </a:t>
            </a:r>
            <a:r>
              <a:rPr lang="en-US" altLang="zh-CN" sz="3200" b="0" i="0" u="none" strike="noStrike" kern="1200" cap="none" spc="0" baseline="0" dirty="0" err="1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Varadhan.B</a:t>
            </a:r>
            <a:endParaRPr lang="en-US" altLang="zh-CN" sz="3200" b="0" i="0" u="none" strike="noStrike" kern="1200" cap="none" spc="0" baseline="0" dirty="0">
              <a:solidFill>
                <a:srgbClr val="000000"/>
              </a:solidFill>
              <a:latin typeface="Calibri" charset="0"/>
              <a:ea typeface="宋体" charset="0"/>
              <a:cs typeface="Lucida Sans" charset="0"/>
            </a:endParaRPr>
          </a:p>
          <a:p>
            <a:pPr marL="0" indent="0" algn="ctr">
              <a:buNone/>
            </a:pPr>
            <a:r>
              <a:rPr lang="en-US" altLang="zh-CN" sz="3200" b="0" i="0" u="none" strike="noStrike" kern="1200" cap="none" spc="0" baseline="0" dirty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REGISTER NO &amp; NMID: </a:t>
            </a:r>
            <a:r>
              <a:rPr lang="en-US" altLang="zh-CN" kern="1200" dirty="0">
                <a:solidFill>
                  <a:srgbClr val="000000"/>
                </a:solidFill>
                <a:latin typeface="Calibri" charset="0"/>
                <a:cs typeface="Lucida Sans" charset="0"/>
              </a:rPr>
              <a:t>212400982/227277BE4CDF7CC945D4763CE6BC9F04</a:t>
            </a:r>
            <a:endParaRPr lang="en-US" altLang="zh-CN" sz="3200" b="0" i="0" u="none" strike="noStrike" kern="1200" cap="none" spc="0" baseline="0" dirty="0">
              <a:solidFill>
                <a:srgbClr val="000000"/>
              </a:solidFill>
              <a:latin typeface="Calibri" charset="0"/>
              <a:ea typeface="宋体" charset="0"/>
              <a:cs typeface="Lucida Sans" charset="0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DEPARTMENT: II BCA B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COLLEGE: Prince Shri Venkateshwara Arts and Science College / Madras University</a:t>
            </a:r>
            <a:endParaRPr lang="zh-CN" altLang="en-US" sz="3200" b="0" i="0" u="none" strike="noStrike" kern="1200" cap="none" spc="0" baseline="0" dirty="0">
              <a:solidFill>
                <a:srgbClr val="000000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95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"/>
          <p:cNvSpPr>
            <a:spLocks noGrp="1"/>
          </p:cNvSpPr>
          <p:nvPr>
            <p:ph type="title"/>
          </p:nvPr>
        </p:nvSpPr>
        <p:spPr>
          <a:xfrm>
            <a:off x="457200" y="217488"/>
            <a:ext cx="8229600" cy="1143000"/>
          </a:xfrm>
          <a:prstGeom prst="rect">
            <a:avLst/>
          </a:prstGeom>
          <a:gradFill rotWithShape="0">
            <a:gsLst>
              <a:gs pos="0">
                <a:srgbClr val="9EEAFF">
                  <a:alpha val="100000"/>
                </a:srgbClr>
              </a:gs>
              <a:gs pos="35000">
                <a:srgbClr val="BBEFFF">
                  <a:alpha val="100000"/>
                </a:srgbClr>
              </a:gs>
              <a:gs pos="100000">
                <a:srgbClr val="E4F9FF">
                  <a:alpha val="100000"/>
                </a:srgbClr>
              </a:gs>
            </a:gsLst>
            <a:lin ang="16200000" scaled="1"/>
          </a:gradFill>
          <a:ln w="9525" cap="flat" cmpd="sng">
            <a:solidFill>
              <a:srgbClr val="46AAC5"/>
            </a:solidFill>
            <a:prstDash val="solid"/>
            <a:miter/>
          </a:ln>
          <a:effectLst>
            <a:outerShdw blurRad="40005" dist="20320" dir="5400000" algn="t" rotWithShape="0">
              <a:srgbClr val="000000">
                <a:alpha val="24313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 dirty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Results &amp; </a:t>
            </a:r>
            <a:r>
              <a:rPr lang="en-US" altLang="zh-CN" kern="1200" dirty="0">
                <a:solidFill>
                  <a:srgbClr val="000000"/>
                </a:solidFill>
                <a:latin typeface="Calibri" charset="0"/>
                <a:cs typeface="Lucida Sans" charset="0"/>
              </a:rPr>
              <a:t>Screenshot</a:t>
            </a:r>
            <a:endParaRPr lang="zh-CN" altLang="en-US" sz="4400" b="0" i="0" u="none" strike="noStrike" kern="1200" cap="none" spc="0" baseline="0" dirty="0">
              <a:solidFill>
                <a:srgbClr val="000000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C1FBB-9A9D-40FE-AF4E-4CF135BE14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497" y="1657350"/>
            <a:ext cx="481300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1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 rotWithShape="0">
            <a:gsLst>
              <a:gs pos="0">
                <a:srgbClr val="9EEAFF">
                  <a:alpha val="100000"/>
                </a:srgbClr>
              </a:gs>
              <a:gs pos="35000">
                <a:srgbClr val="BBEFFF">
                  <a:alpha val="100000"/>
                </a:srgbClr>
              </a:gs>
              <a:gs pos="100000">
                <a:srgbClr val="E4F9FF">
                  <a:alpha val="100000"/>
                </a:srgbClr>
              </a:gs>
            </a:gsLst>
            <a:lin ang="16200000" scaled="1"/>
          </a:gradFill>
          <a:ln w="9525" cap="flat" cmpd="sng">
            <a:solidFill>
              <a:srgbClr val="46AAC5"/>
            </a:solidFill>
            <a:prstDash val="solid"/>
            <a:miter/>
          </a:ln>
          <a:effectLst>
            <a:outerShdw blurRad="40005" dist="20320" dir="5400000" algn="t" rotWithShape="0">
              <a:srgbClr val="000000">
                <a:alpha val="24313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Conclusion</a:t>
            </a:r>
            <a:endParaRPr lang="zh-CN" altLang="en-US" sz="4400" b="0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926" name="Text box" descr="*#TXT_SIGN#*"/>
          <p:cNvSpPr txBox="1">
            <a:spLocks noChangeAspect="1"/>
          </p:cNvSpPr>
          <p:nvPr/>
        </p:nvSpPr>
        <p:spPr>
          <a:xfrm>
            <a:off x="454018" y="1828772"/>
            <a:ext cx="8232781" cy="436195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A digital portfolio enhances career opportunities.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Provides an organized platform to showcase talents.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Supports long-term personal branding.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Future Plans: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Add certificate gallery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Include testimonials/references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Advanced animations and blog section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15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 rotWithShape="0">
            <a:gsLst>
              <a:gs pos="0">
                <a:srgbClr val="9EEAFF">
                  <a:alpha val="100000"/>
                </a:srgbClr>
              </a:gs>
              <a:gs pos="35000">
                <a:srgbClr val="BBEFFF">
                  <a:alpha val="100000"/>
                </a:srgbClr>
              </a:gs>
              <a:gs pos="100000">
                <a:srgbClr val="E4F9FF">
                  <a:alpha val="100000"/>
                </a:srgbClr>
              </a:gs>
            </a:gsLst>
            <a:lin ang="16200000" scaled="1"/>
          </a:gradFill>
          <a:ln w="9525" cap="flat" cmpd="sng">
            <a:solidFill>
              <a:srgbClr val="46AAC5"/>
            </a:solidFill>
            <a:prstDash val="solid"/>
            <a:miter/>
          </a:ln>
          <a:effectLst>
            <a:outerShdw blurRad="40005" dist="20320" dir="5400000" algn="t" rotWithShape="0">
              <a:srgbClr val="000000">
                <a:alpha val="24313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GitHub Link</a:t>
            </a:r>
            <a:endParaRPr lang="zh-CN" altLang="en-US" sz="4400" b="0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7F58AB-BC9D-4D88-9385-C72B4E66DE5F}"/>
              </a:ext>
            </a:extLst>
          </p:cNvPr>
          <p:cNvSpPr txBox="1"/>
          <p:nvPr/>
        </p:nvSpPr>
        <p:spPr>
          <a:xfrm>
            <a:off x="1200150" y="2964656"/>
            <a:ext cx="777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hlinkClick r:id="rId2"/>
              </a:rPr>
              <a:t>https://13504bca2024-png.github.io/My-portfolio/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61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 rotWithShape="0">
            <a:gsLst>
              <a:gs pos="0">
                <a:srgbClr val="9EEAFF">
                  <a:alpha val="100000"/>
                </a:srgbClr>
              </a:gs>
              <a:gs pos="35000">
                <a:srgbClr val="BBEFFF">
                  <a:alpha val="100000"/>
                </a:srgbClr>
              </a:gs>
              <a:gs pos="100000">
                <a:srgbClr val="E4F9FF">
                  <a:alpha val="100000"/>
                </a:srgbClr>
              </a:gs>
            </a:gsLst>
            <a:lin ang="16200000" scaled="1"/>
          </a:gradFill>
          <a:ln w="9525" cap="flat" cmpd="sng">
            <a:solidFill>
              <a:srgbClr val="46AAC5"/>
            </a:solidFill>
            <a:prstDash val="solid"/>
            <a:miter/>
          </a:ln>
          <a:effectLst>
            <a:outerShdw blurRad="40005" dist="20320" dir="5400000" algn="t" rotWithShape="0">
              <a:srgbClr val="000000">
                <a:alpha val="24313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Project Title</a:t>
            </a:r>
            <a:endParaRPr lang="zh-CN" altLang="en-US" sz="4400" b="0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927" name="Text box" descr="*#TXT_SIGN#*"/>
          <p:cNvSpPr txBox="1">
            <a:spLocks/>
          </p:cNvSpPr>
          <p:nvPr/>
        </p:nvSpPr>
        <p:spPr>
          <a:xfrm>
            <a:off x="457193" y="2104993"/>
            <a:ext cx="4571930" cy="419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 dirty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📌 Digital Portfolio</a:t>
            </a:r>
          </a:p>
        </p:txBody>
      </p:sp>
    </p:spTree>
    <p:extLst>
      <p:ext uri="{BB962C8B-B14F-4D97-AF65-F5344CB8AC3E}">
        <p14:creationId xmlns:p14="http://schemas.microsoft.com/office/powerpoint/2010/main" val="113442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 rotWithShape="0">
            <a:gsLst>
              <a:gs pos="0">
                <a:srgbClr val="9EEAFF">
                  <a:alpha val="100000"/>
                </a:srgbClr>
              </a:gs>
              <a:gs pos="35000">
                <a:srgbClr val="BBEFFF">
                  <a:alpha val="100000"/>
                </a:srgbClr>
              </a:gs>
              <a:gs pos="100000">
                <a:srgbClr val="E4F9FF">
                  <a:alpha val="100000"/>
                </a:srgbClr>
              </a:gs>
            </a:gsLst>
            <a:lin ang="16200000" scaled="1"/>
          </a:gradFill>
          <a:ln w="9525" cap="flat" cmpd="sng">
            <a:solidFill>
              <a:srgbClr val="46AAC5"/>
            </a:solidFill>
            <a:prstDash val="solid"/>
            <a:miter/>
          </a:ln>
          <a:effectLst>
            <a:outerShdw blurRad="40005" dist="20320" dir="5400000" algn="t" rotWithShape="0">
              <a:srgbClr val="000000">
                <a:alpha val="24313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Agenda</a:t>
            </a:r>
            <a:endParaRPr lang="zh-CN" altLang="en-US" sz="4400" b="0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918" name="Text box" descr="*#TXT_SIGN#*"/>
          <p:cNvSpPr txBox="1">
            <a:spLocks/>
          </p:cNvSpPr>
          <p:nvPr/>
        </p:nvSpPr>
        <p:spPr>
          <a:xfrm>
            <a:off x="828662" y="1781147"/>
            <a:ext cx="5924460" cy="46863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 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Tools &amp;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Portfolio Layout &amp; Design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Features &amp; Highlights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Results &amp; Demonstrations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GitHub Repository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0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 rotWithShape="0">
            <a:gsLst>
              <a:gs pos="0">
                <a:srgbClr val="9EEAFF">
                  <a:alpha val="100000"/>
                </a:srgbClr>
              </a:gs>
              <a:gs pos="35000">
                <a:srgbClr val="BBEFFF">
                  <a:alpha val="100000"/>
                </a:srgbClr>
              </a:gs>
              <a:gs pos="100000">
                <a:srgbClr val="E4F9FF">
                  <a:alpha val="100000"/>
                </a:srgbClr>
              </a:gs>
            </a:gsLst>
            <a:lin ang="16200000" scaled="1"/>
          </a:gradFill>
          <a:ln w="9525" cap="flat" cmpd="sng">
            <a:solidFill>
              <a:srgbClr val="46AAC5"/>
            </a:solidFill>
            <a:prstDash val="solid"/>
            <a:miter/>
          </a:ln>
          <a:effectLst>
            <a:outerShdw blurRad="40005" dist="20320" dir="5400000" algn="t" rotWithShape="0">
              <a:srgbClr val="000000">
                <a:alpha val="24313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Problem Statement</a:t>
            </a:r>
            <a:endParaRPr lang="zh-CN" altLang="en-US" sz="4400" b="0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919" name="Text box" descr="*#TXT_SIGN#*"/>
          <p:cNvSpPr txBox="1">
            <a:spLocks/>
          </p:cNvSpPr>
          <p:nvPr/>
        </p:nvSpPr>
        <p:spPr>
          <a:xfrm>
            <a:off x="460368" y="2047843"/>
            <a:ext cx="6816620" cy="43020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2009" tIns="72009" rIns="72009" bIns="324104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Resumes and CVs often fail to demonstrate creativity and technical skills.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Many students face difficulty showcasing projects effectively.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A professional online space can help present skills in a structured way.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A digital portfolio provides visibility and helps in building personal branding.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45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 rotWithShape="0">
            <a:gsLst>
              <a:gs pos="0">
                <a:srgbClr val="9EEAFF">
                  <a:alpha val="100000"/>
                </a:srgbClr>
              </a:gs>
              <a:gs pos="35000">
                <a:srgbClr val="BBEFFF">
                  <a:alpha val="100000"/>
                </a:srgbClr>
              </a:gs>
              <a:gs pos="100000">
                <a:srgbClr val="E4F9FF">
                  <a:alpha val="100000"/>
                </a:srgbClr>
              </a:gs>
            </a:gsLst>
            <a:lin ang="16200000" scaled="1"/>
          </a:gradFill>
          <a:ln w="9525" cap="flat" cmpd="sng">
            <a:solidFill>
              <a:srgbClr val="46AAC5"/>
            </a:solidFill>
            <a:prstDash val="solid"/>
            <a:miter/>
          </a:ln>
          <a:effectLst>
            <a:outerShdw blurRad="40005" dist="20320" dir="5400000" algn="t" rotWithShape="0">
              <a:srgbClr val="000000">
                <a:alpha val="24313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Project Overview</a:t>
            </a:r>
            <a:endParaRPr lang="zh-CN" altLang="en-US" sz="4400" b="0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920" name="Text box" descr="*#TXT_SIGN#*"/>
          <p:cNvSpPr txBox="1">
            <a:spLocks noChangeAspect="1"/>
          </p:cNvSpPr>
          <p:nvPr/>
        </p:nvSpPr>
        <p:spPr>
          <a:xfrm>
            <a:off x="457200" y="1743048"/>
            <a:ext cx="7920990" cy="4715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>
              <a:avLst/>
            </a:prstTxWarp>
          </a:bodyPr>
          <a:lstStyle/>
          <a:p>
            <a:pPr marL="0" indent="0" algn="l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   A modern portfolio website designed to:</a:t>
            </a:r>
          </a:p>
          <a:p>
            <a:pPr marL="342900" indent="-342900" algn="l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Highlight academic records and certifications</a:t>
            </a:r>
          </a:p>
          <a:p>
            <a:pPr marL="342900" indent="-342900" algn="l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Showcase technical abilities</a:t>
            </a:r>
          </a:p>
          <a:p>
            <a:pPr marL="342900" indent="-342900" algn="l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Present completed projects with details</a:t>
            </a:r>
          </a:p>
          <a:p>
            <a:pPr marL="342900" indent="-342900" algn="l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Provide contact and networking options</a:t>
            </a:r>
          </a:p>
          <a:p>
            <a:pPr marL="342900" indent="-342900" algn="l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Focused on responsive design and easy accessibility.</a:t>
            </a:r>
          </a:p>
          <a:p>
            <a:pPr marL="342900" indent="-342900" algn="l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Acts as a bridge between students and recruiters.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zh-CN" altLang="en-US" sz="16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3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 rotWithShape="0">
            <a:gsLst>
              <a:gs pos="0">
                <a:srgbClr val="9EEAFF">
                  <a:alpha val="100000"/>
                </a:srgbClr>
              </a:gs>
              <a:gs pos="35000">
                <a:srgbClr val="BBEFFF">
                  <a:alpha val="100000"/>
                </a:srgbClr>
              </a:gs>
              <a:gs pos="100000">
                <a:srgbClr val="E4F9FF">
                  <a:alpha val="100000"/>
                </a:srgbClr>
              </a:gs>
            </a:gsLst>
            <a:lin ang="16200000" scaled="1"/>
          </a:gradFill>
          <a:ln w="9525" cap="flat" cmpd="sng">
            <a:solidFill>
              <a:srgbClr val="46AAC5"/>
            </a:solidFill>
            <a:prstDash val="solid"/>
            <a:miter/>
          </a:ln>
          <a:effectLst>
            <a:outerShdw blurRad="40005" dist="20320" dir="5400000" algn="t" rotWithShape="0">
              <a:srgbClr val="000000">
                <a:alpha val="24313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                      End Users</a:t>
            </a:r>
            <a:endParaRPr lang="zh-CN" altLang="en-US" sz="4400" b="0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clr" r:id="rId2">
            <p14:nvContentPartPr>
              <p14:cNvPr id="921" name="Mobile phone user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7061092" y="5105322"/>
              <a:ext cx="71841" cy="71841"/>
            </p14:xfrm>
          </p:contentPart>
        </mc:Choice>
        <mc:Fallback xmlns=""/>
      </mc:AlternateContent>
      <p:sp>
        <p:nvSpPr>
          <p:cNvPr id="922" name="Text box" descr="*#TXT_SIGN#*"/>
          <p:cNvSpPr txBox="1">
            <a:spLocks/>
          </p:cNvSpPr>
          <p:nvPr/>
        </p:nvSpPr>
        <p:spPr>
          <a:xfrm>
            <a:off x="460368" y="1476352"/>
            <a:ext cx="6937270" cy="39115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20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20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Hiring Managers &amp; Recruiters – Quick skill evaluation.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20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Employers – Selecting candidates for roles.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20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Educational Institutes – For internships and project reviews.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20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Peers – For collaboration and networking.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20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Clients – To check professional competence before hiring.</a:t>
            </a:r>
            <a:endParaRPr lang="zh-CN" altLang="en-US" sz="22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4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 rotWithShape="0">
            <a:gsLst>
              <a:gs pos="0">
                <a:srgbClr val="9EEAFF">
                  <a:alpha val="100000"/>
                </a:srgbClr>
              </a:gs>
              <a:gs pos="35000">
                <a:srgbClr val="BBEFFF">
                  <a:alpha val="100000"/>
                </a:srgbClr>
              </a:gs>
              <a:gs pos="100000">
                <a:srgbClr val="E4F9FF">
                  <a:alpha val="100000"/>
                </a:srgbClr>
              </a:gs>
            </a:gsLst>
            <a:lin ang="16200000" scaled="1"/>
          </a:gradFill>
          <a:ln w="9525" cap="flat" cmpd="sng">
            <a:solidFill>
              <a:srgbClr val="46AAC5"/>
            </a:solidFill>
            <a:prstDash val="solid"/>
            <a:miter/>
          </a:ln>
          <a:effectLst>
            <a:outerShdw blurRad="40005" dist="20320" dir="5400000" algn="t" rotWithShape="0">
              <a:srgbClr val="000000">
                <a:alpha val="24313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Tools &amp; Technologies</a:t>
            </a:r>
            <a:endParaRPr lang="zh-CN" altLang="en-US" sz="4400" b="0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923" name="Text box" descr="*#TXT_SIGN#*"/>
          <p:cNvSpPr txBox="1">
            <a:spLocks noChangeAspect="1"/>
          </p:cNvSpPr>
          <p:nvPr/>
        </p:nvSpPr>
        <p:spPr>
          <a:xfrm>
            <a:off x="455475" y="1838297"/>
            <a:ext cx="7164408" cy="467670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Frontend – HTML, CSS, JavaScript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Frameworks – Bootstrap / Tailwind CSS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Version Control – Git, GitHub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Design Principle – Responsive &amp; User-Centered Design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Extras – Simple animations and icons for better UI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56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 rotWithShape="0">
            <a:gsLst>
              <a:gs pos="0">
                <a:srgbClr val="9EEAFF">
                  <a:alpha val="100000"/>
                </a:srgbClr>
              </a:gs>
              <a:gs pos="35000">
                <a:srgbClr val="BBEFFF">
                  <a:alpha val="100000"/>
                </a:srgbClr>
              </a:gs>
              <a:gs pos="100000">
                <a:srgbClr val="E4F9FF">
                  <a:alpha val="100000"/>
                </a:srgbClr>
              </a:gs>
            </a:gsLst>
            <a:lin ang="16200000" scaled="1"/>
          </a:gradFill>
          <a:ln w="9525" cap="flat" cmpd="sng">
            <a:solidFill>
              <a:srgbClr val="46AAC5"/>
            </a:solidFill>
            <a:prstDash val="solid"/>
            <a:miter/>
          </a:ln>
          <a:effectLst>
            <a:outerShdw blurRad="40005" dist="20320" dir="5400000" algn="t" rotWithShape="0">
              <a:srgbClr val="000000">
                <a:alpha val="24313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Portfolio Design &amp; Layout</a:t>
            </a:r>
            <a:endParaRPr lang="zh-CN" altLang="en-US" sz="4400" b="0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924" name="Text box" descr="*#TXT_SIGN#*"/>
          <p:cNvSpPr txBox="1">
            <a:spLocks/>
          </p:cNvSpPr>
          <p:nvPr/>
        </p:nvSpPr>
        <p:spPr>
          <a:xfrm>
            <a:off x="457200" y="1685899"/>
            <a:ext cx="8229600" cy="46805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Sections included: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About Me – Career goals and personal summary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Skills – Technical expertise and software knowledge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Projects – Case studies with descriptions &amp; images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Contact Me – Email, LinkedIn, GitHub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Design Highlights: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Consistent and professional theme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Smooth transitions and user-friendly navigation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Droid Sans" charset="0"/>
              </a:rPr>
              <a:t>Optimized for all screen sizes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8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 rotWithShape="0">
            <a:gsLst>
              <a:gs pos="0">
                <a:srgbClr val="9EEAFF">
                  <a:alpha val="100000"/>
                </a:srgbClr>
              </a:gs>
              <a:gs pos="35000">
                <a:srgbClr val="BBEFFF">
                  <a:alpha val="100000"/>
                </a:srgbClr>
              </a:gs>
              <a:gs pos="100000">
                <a:srgbClr val="E4F9FF">
                  <a:alpha val="100000"/>
                </a:srgbClr>
              </a:gs>
            </a:gsLst>
            <a:lin ang="16200000" scaled="1"/>
          </a:gradFill>
          <a:ln w="9525" cap="flat" cmpd="sng">
            <a:solidFill>
              <a:srgbClr val="46AAC5"/>
            </a:solidFill>
            <a:prstDash val="solid"/>
            <a:miter/>
          </a:ln>
          <a:effectLst>
            <a:outerShdw blurRad="40005" dist="20320" dir="5400000" algn="t" rotWithShape="0">
              <a:srgbClr val="000000">
                <a:alpha val="24313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Lucida Sans" charset="0"/>
              </a:rPr>
              <a:t>Features &amp; Highlights</a:t>
            </a:r>
            <a:endParaRPr lang="zh-CN" altLang="en-US" sz="4400" b="0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925" name="Text box" descr="*#TXT_SIGN#*"/>
          <p:cNvSpPr txBox="1">
            <a:spLocks/>
          </p:cNvSpPr>
          <p:nvPr/>
        </p:nvSpPr>
        <p:spPr>
          <a:xfrm>
            <a:off x="457200" y="1739873"/>
            <a:ext cx="8229599" cy="45846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Responsive design for all devices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Interactive project showcase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Smooth menu navigation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Contact form &amp; social media links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Easy customization for updates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charset="0"/>
              <a:buChar char="●"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Simple UI for better user experience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57395"/>
      </p:ext>
    </p:extLst>
  </p:cSld>
  <p:clrMapOvr>
    <a:masterClrMapping/>
  </p:clrMapOvr>
</p:sld>
</file>

<file path=ppt/theme/theme1.xml><?xml version="1.0" encoding="utf-8"?>
<a:theme xmlns:a="http://schemas.openxmlformats.org/drawingml/2006/main" name="蓝色渐变">
  <a:themeElements>
    <a:clrScheme name="蓝色渐变">
      <a:dk1>
        <a:srgbClr val="FFFFFF"/>
      </a:dk1>
      <a:lt1>
        <a:srgbClr val="000099"/>
      </a:lt1>
      <a:dk2>
        <a:srgbClr val="CCFFFF"/>
      </a:dk2>
      <a:lt2>
        <a:srgbClr val="003366"/>
      </a:lt2>
      <a:accent1>
        <a:srgbClr val="3366CC"/>
      </a:accent1>
      <a:accent2>
        <a:srgbClr val="00B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CCFF"/>
      </a:hlink>
      <a:folHlink>
        <a:srgbClr val="FFE701"/>
      </a:folHlink>
    </a:clrScheme>
    <a:fontScheme name="蓝色渐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蓝色渐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50</TotalTime>
  <Words>385</Words>
  <Application>Microsoft Office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Calibri</vt:lpstr>
      <vt:lpstr>Droid Sans</vt:lpstr>
      <vt:lpstr>Lucida Sans</vt:lpstr>
      <vt:lpstr>Times New Roman</vt:lpstr>
      <vt:lpstr>蓝色渐变</vt:lpstr>
      <vt:lpstr>DIGITAL PORTFOLIO</vt:lpstr>
      <vt:lpstr>Project Title</vt:lpstr>
      <vt:lpstr>Agenda</vt:lpstr>
      <vt:lpstr>Problem Statement</vt:lpstr>
      <vt:lpstr>Project Overview</vt:lpstr>
      <vt:lpstr>                      End Users</vt:lpstr>
      <vt:lpstr>Tools &amp; Technologies</vt:lpstr>
      <vt:lpstr>Portfolio Design &amp; Layout</vt:lpstr>
      <vt:lpstr>Features &amp; Highlights</vt:lpstr>
      <vt:lpstr>Results &amp; Screenshot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Thirukailash</dc:creator>
  <dc:description>generated using python-pptx</dc:description>
  <cp:lastModifiedBy>tecdo</cp:lastModifiedBy>
  <cp:revision>3</cp:revision>
  <dcterms:created xsi:type="dcterms:W3CDTF">2013-01-27T09:14:16Z</dcterms:created>
  <dcterms:modified xsi:type="dcterms:W3CDTF">2025-09-02T17:26:02Z</dcterms:modified>
</cp:coreProperties>
</file>