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3"/>
    <p:sldId id="348" r:id="rId4"/>
    <p:sldId id="470" r:id="rId5"/>
    <p:sldId id="471" r:id="rId6"/>
    <p:sldId id="474" r:id="rId7"/>
    <p:sldId id="528" r:id="rId8"/>
    <p:sldId id="533" r:id="rId9"/>
    <p:sldId id="534" r:id="rId10"/>
    <p:sldId id="535" r:id="rId11"/>
    <p:sldId id="539" r:id="rId12"/>
    <p:sldId id="553" r:id="rId13"/>
    <p:sldId id="552" r:id="rId14"/>
    <p:sldId id="554" r:id="rId15"/>
    <p:sldId id="755" r:id="rId16"/>
    <p:sldId id="551" r:id="rId17"/>
    <p:sldId id="556" r:id="rId18"/>
    <p:sldId id="665" r:id="rId19"/>
    <p:sldId id="667" r:id="rId20"/>
    <p:sldId id="663" r:id="rId21"/>
    <p:sldId id="668" r:id="rId22"/>
    <p:sldId id="669" r:id="rId23"/>
    <p:sldId id="671" r:id="rId24"/>
    <p:sldId id="670" r:id="rId26"/>
    <p:sldId id="672" r:id="rId27"/>
    <p:sldId id="673" r:id="rId28"/>
    <p:sldId id="674" r:id="rId29"/>
    <p:sldId id="675" r:id="rId30"/>
    <p:sldId id="676" r:id="rId31"/>
    <p:sldId id="841" r:id="rId32"/>
    <p:sldId id="677" r:id="rId33"/>
    <p:sldId id="678" r:id="rId34"/>
    <p:sldId id="679" r:id="rId35"/>
    <p:sldId id="680" r:id="rId36"/>
    <p:sldId id="681" r:id="rId37"/>
    <p:sldId id="682" r:id="rId38"/>
    <p:sldId id="683" r:id="rId39"/>
    <p:sldId id="684" r:id="rId40"/>
    <p:sldId id="685" r:id="rId41"/>
    <p:sldId id="686" r:id="rId42"/>
    <p:sldId id="687" r:id="rId43"/>
    <p:sldId id="688" r:id="rId44"/>
    <p:sldId id="689" r:id="rId45"/>
    <p:sldId id="690" r:id="rId46"/>
    <p:sldId id="691" r:id="rId47"/>
    <p:sldId id="692" r:id="rId48"/>
    <p:sldId id="700" r:id="rId49"/>
    <p:sldId id="693" r:id="rId50"/>
    <p:sldId id="694" r:id="rId51"/>
    <p:sldId id="695" r:id="rId52"/>
    <p:sldId id="696" r:id="rId53"/>
    <p:sldId id="697" r:id="rId54"/>
    <p:sldId id="698" r:id="rId55"/>
    <p:sldId id="699" r:id="rId56"/>
    <p:sldId id="701" r:id="rId57"/>
    <p:sldId id="702" r:id="rId58"/>
    <p:sldId id="703" r:id="rId59"/>
    <p:sldId id="704" r:id="rId60"/>
    <p:sldId id="705" r:id="rId61"/>
    <p:sldId id="706" r:id="rId62"/>
    <p:sldId id="707" r:id="rId63"/>
    <p:sldId id="708" r:id="rId64"/>
    <p:sldId id="709" r:id="rId65"/>
    <p:sldId id="710" r:id="rId66"/>
    <p:sldId id="711" r:id="rId67"/>
    <p:sldId id="712" r:id="rId68"/>
    <p:sldId id="713" r:id="rId69"/>
    <p:sldId id="714" r:id="rId70"/>
    <p:sldId id="715" r:id="rId71"/>
    <p:sldId id="716" r:id="rId72"/>
    <p:sldId id="717" r:id="rId73"/>
    <p:sldId id="718" r:id="rId74"/>
    <p:sldId id="719" r:id="rId75"/>
    <p:sldId id="720" r:id="rId76"/>
    <p:sldId id="750" r:id="rId77"/>
    <p:sldId id="751" r:id="rId78"/>
    <p:sldId id="752" r:id="rId79"/>
    <p:sldId id="753" r:id="rId80"/>
    <p:sldId id="754" r:id="rId81"/>
    <p:sldId id="721" r:id="rId82"/>
    <p:sldId id="734" r:id="rId83"/>
    <p:sldId id="739" r:id="rId84"/>
    <p:sldId id="740" r:id="rId85"/>
    <p:sldId id="742" r:id="rId86"/>
    <p:sldId id="741" r:id="rId87"/>
    <p:sldId id="743" r:id="rId88"/>
    <p:sldId id="744" r:id="rId89"/>
    <p:sldId id="745" r:id="rId90"/>
    <p:sldId id="746" r:id="rId91"/>
    <p:sldId id="747" r:id="rId92"/>
    <p:sldId id="748" r:id="rId93"/>
    <p:sldId id="749" r:id="rId94"/>
    <p:sldId id="756" r:id="rId95"/>
    <p:sldId id="757" r:id="rId96"/>
    <p:sldId id="758" r:id="rId97"/>
    <p:sldId id="759" r:id="rId98"/>
    <p:sldId id="760" r:id="rId99"/>
    <p:sldId id="761" r:id="rId100"/>
    <p:sldId id="762" r:id="rId101"/>
    <p:sldId id="763" r:id="rId102"/>
    <p:sldId id="764" r:id="rId103"/>
  </p:sldIdLst>
  <p:sldSz cx="9144000" cy="6858000" type="screen4x3"/>
  <p:notesSz cx="6858000" cy="9144000"/>
  <p:custDataLst>
    <p:tags r:id="rId107"/>
  </p:custDataLst>
  <p:defaultTextStyle>
    <a:defPPr>
      <a:defRPr lang="en-US"/>
    </a:defPPr>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隶书" panose="02010509060101010101" pitchFamily="49" charset="-122"/>
        <a:cs typeface="+mn-cs"/>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隶书" panose="02010509060101010101" pitchFamily="49" charset="-122"/>
        <a:cs typeface="+mn-cs"/>
      </a:defRPr>
    </a:lvl5pPr>
    <a:lvl6pPr marL="2286000" lvl="5"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隶书" panose="02010509060101010101" pitchFamily="49" charset="-122"/>
        <a:cs typeface="+mn-cs"/>
      </a:defRPr>
    </a:lvl6pPr>
    <a:lvl7pPr marL="2743200" lvl="6"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隶书" panose="02010509060101010101" pitchFamily="49" charset="-122"/>
        <a:cs typeface="+mn-cs"/>
      </a:defRPr>
    </a:lvl7pPr>
    <a:lvl8pPr marL="3200400" lvl="7"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隶书" panose="02010509060101010101" pitchFamily="49" charset="-122"/>
        <a:cs typeface="+mn-cs"/>
      </a:defRPr>
    </a:lvl8pPr>
    <a:lvl9pPr marL="3657600" lvl="8"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隶书" panose="02010509060101010101"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00"/>
    <a:srgbClr val="33CC33"/>
    <a:srgbClr val="99FF33"/>
    <a:srgbClr val="66FF33"/>
    <a:srgbClr val="00FFCC"/>
    <a:srgbClr val="8000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8585"/>
    <p:restoredTop sz="80805"/>
  </p:normalViewPr>
  <p:slideViewPr>
    <p:cSldViewPr showGuides="1">
      <p:cViewPr varScale="1">
        <p:scale>
          <a:sx n="72" d="100"/>
          <a:sy n="72" d="100"/>
        </p:scale>
        <p:origin x="1008"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7" Type="http://schemas.openxmlformats.org/officeDocument/2006/relationships/tags" Target="tags/tag13.xml"/><Relationship Id="rId106" Type="http://schemas.openxmlformats.org/officeDocument/2006/relationships/tableStyles" Target="tableStyles.xml"/><Relationship Id="rId105" Type="http://schemas.openxmlformats.org/officeDocument/2006/relationships/viewProps" Target="viewProps.xml"/><Relationship Id="rId104" Type="http://schemas.openxmlformats.org/officeDocument/2006/relationships/presProps" Target="presProps.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4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57.emf"/><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73.emf"/><Relationship Id="rId1" Type="http://schemas.openxmlformats.org/officeDocument/2006/relationships/image" Target="../media/image7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79.wmf"/><Relationship Id="rId1" Type="http://schemas.openxmlformats.org/officeDocument/2006/relationships/image" Target="../media/image78.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image" Target="../media/image8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image" Target="../media/image8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30.vml.rels><?xml version="1.0" encoding="UTF-8" standalone="yes"?>
<Relationships xmlns="http://schemas.openxmlformats.org/package/2006/relationships"><Relationship Id="rId4" Type="http://schemas.openxmlformats.org/officeDocument/2006/relationships/image" Target="../media/image98.wmf"/><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31.vml.rels><?xml version="1.0" encoding="UTF-8" standalone="yes"?>
<Relationships xmlns="http://schemas.openxmlformats.org/package/2006/relationships"><Relationship Id="rId4" Type="http://schemas.openxmlformats.org/officeDocument/2006/relationships/image" Target="../media/image97.wmf"/><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32.vml.rels><?xml version="1.0" encoding="UTF-8" standalone="yes"?>
<Relationships xmlns="http://schemas.openxmlformats.org/package/2006/relationships"><Relationship Id="rId5" Type="http://schemas.openxmlformats.org/officeDocument/2006/relationships/image" Target="../media/image104.wmf"/><Relationship Id="rId4" Type="http://schemas.openxmlformats.org/officeDocument/2006/relationships/image" Target="../media/image103.wmf"/><Relationship Id="rId3" Type="http://schemas.openxmlformats.org/officeDocument/2006/relationships/image" Target="../media/image97.wmf"/><Relationship Id="rId2" Type="http://schemas.openxmlformats.org/officeDocument/2006/relationships/image" Target="../media/image102.wmf"/><Relationship Id="rId1" Type="http://schemas.openxmlformats.org/officeDocument/2006/relationships/image" Target="../media/image101.wmf"/></Relationships>
</file>

<file path=ppt/drawings/_rels/vmlDrawing33.vml.rels><?xml version="1.0" encoding="UTF-8" standalone="yes"?>
<Relationships xmlns="http://schemas.openxmlformats.org/package/2006/relationships"><Relationship Id="rId4" Type="http://schemas.openxmlformats.org/officeDocument/2006/relationships/image" Target="../media/image97.wmf"/><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s>
</file>

<file path=ppt/drawings/_rels/vmlDrawing34.vml.rels><?xml version="1.0" encoding="UTF-8" standalone="yes"?>
<Relationships xmlns="http://schemas.openxmlformats.org/package/2006/relationships"><Relationship Id="rId4" Type="http://schemas.openxmlformats.org/officeDocument/2006/relationships/image" Target="../media/image110.wmf"/><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5.wmf"/></Relationships>
</file>

<file path=ppt/drawings/_rels/vmlDrawing35.vml.rels><?xml version="1.0" encoding="UTF-8" standalone="yes"?>
<Relationships xmlns="http://schemas.openxmlformats.org/package/2006/relationships"><Relationship Id="rId4" Type="http://schemas.openxmlformats.org/officeDocument/2006/relationships/image" Target="../media/image114.wmf"/><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1"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94758C4D-12A4-4B51-A233-6C9CB1FFFCFD}" type="datetimeFigureOut">
              <a:rPr kumimoji="1" lang="zh-CN" altLang="en-US" sz="1200" b="1"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rPr>
            </a:fld>
            <a:endParaRPr kumimoji="1" lang="zh-CN" altLang="en-US" sz="1200" b="1"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1"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nchorCtr="0"/>
          <a:p>
            <a:pPr lvl="0"/>
            <a:r>
              <a:rPr lang="en-US" altLang="zh-CN" dirty="0">
                <a:ea typeface="宋体" panose="02010600030101010101" pitchFamily="2" charset="-122"/>
              </a:rPr>
              <a:t>Int()</a:t>
            </a:r>
            <a:r>
              <a:rPr lang="zh-CN" altLang="en-US" dirty="0">
                <a:ea typeface="宋体" panose="02010600030101010101" pitchFamily="2" charset="-122"/>
              </a:rPr>
              <a:t>可采用四舍五入方式，本质上是将（</a:t>
            </a:r>
            <a:r>
              <a:rPr lang="en-US" altLang="zh-CN" dirty="0">
                <a:ea typeface="宋体" panose="02010600030101010101" pitchFamily="2" charset="-122"/>
              </a:rPr>
              <a:t>Umin,Umax</a:t>
            </a:r>
            <a:r>
              <a:rPr lang="zh-CN" altLang="en-US" dirty="0">
                <a:ea typeface="宋体" panose="02010600030101010101" pitchFamily="2" charset="-122"/>
              </a:rPr>
              <a:t>）上的点分布在（</a:t>
            </a:r>
            <a:r>
              <a:rPr lang="en-US" altLang="zh-CN" dirty="0">
                <a:ea typeface="宋体" panose="02010600030101010101" pitchFamily="2" charset="-122"/>
              </a:rPr>
              <a:t>2^l-1</a:t>
            </a:r>
            <a:r>
              <a:rPr lang="zh-CN" altLang="en-US" dirty="0">
                <a:ea typeface="宋体" panose="02010600030101010101" pitchFamily="2" charset="-122"/>
              </a:rPr>
              <a:t>）个区间上，看每个</a:t>
            </a:r>
            <a:r>
              <a:rPr lang="en-US" altLang="zh-CN" dirty="0">
                <a:ea typeface="宋体" panose="02010600030101010101" pitchFamily="2" charset="-122"/>
              </a:rPr>
              <a:t>x</a:t>
            </a:r>
            <a:r>
              <a:rPr lang="zh-CN" altLang="en-US" dirty="0">
                <a:ea typeface="宋体" panose="02010600030101010101" pitchFamily="2" charset="-122"/>
              </a:rPr>
              <a:t>由哪个区间端点来表示合适（离哪个点近就由哪个点表示，即为四舍五入方式）</a:t>
            </a:r>
            <a:endParaRPr lang="zh-CN" altLang="en-US" dirty="0">
              <a:ea typeface="宋体" panose="02010600030101010101" pitchFamily="2" charset="-122"/>
            </a:endParaRPr>
          </a:p>
          <a:p>
            <a:pPr lvl="0"/>
            <a:endParaRPr lang="zh-CN" altLang="en-US" dirty="0">
              <a:ea typeface="宋体" panose="02010600030101010101" pitchFamily="2" charset="-122"/>
            </a:endParaRPr>
          </a:p>
        </p:txBody>
      </p:sp>
      <p:sp>
        <p:nvSpPr>
          <p:cNvPr id="266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幻灯片图像占位符 1"/>
          <p:cNvSpPr>
            <a:spLocks noGrp="1" noRot="1" noChangeAspect="1" noTextEdit="1"/>
          </p:cNvSpPr>
          <p:nvPr>
            <p:ph type="sldImg"/>
          </p:nvPr>
        </p:nvSpPr>
        <p:spPr>
          <a:ln>
            <a:solidFill>
              <a:srgbClr val="000000">
                <a:alpha val="100000"/>
              </a:srgbClr>
            </a:solidFill>
            <a:miter lim="800000"/>
          </a:ln>
        </p:spPr>
      </p:sp>
      <p:sp>
        <p:nvSpPr>
          <p:cNvPr id="33795" name="备注占位符 2"/>
          <p:cNvSpPr>
            <a:spLocks noGrp="1"/>
          </p:cNvSpPr>
          <p:nvPr>
            <p:ph type="body" idx="1"/>
          </p:nvPr>
        </p:nvSpPr>
        <p:spPr>
          <a:noFill/>
          <a:ln>
            <a:noFill/>
          </a:ln>
        </p:spPr>
        <p:txBody>
          <a:bodyPr wrap="square" lIns="91440" tIns="45720" rIns="91440" bIns="45720" anchor="t" anchorCtr="0"/>
          <a:p>
            <a:pPr lvl="0"/>
            <a:r>
              <a:rPr lang="en-US" altLang="zh-CN" dirty="0">
                <a:ea typeface="宋体" panose="02010600030101010101" pitchFamily="2" charset="-122"/>
              </a:rPr>
              <a:t>Int()</a:t>
            </a:r>
            <a:r>
              <a:rPr lang="zh-CN" altLang="en-US" dirty="0">
                <a:ea typeface="宋体" panose="02010600030101010101" pitchFamily="2" charset="-122"/>
              </a:rPr>
              <a:t>此处为向下取整，但实际上也可采用四舍五入方式（可自行约定）。本质上是将（</a:t>
            </a:r>
            <a:r>
              <a:rPr lang="en-US" altLang="zh-CN" dirty="0">
                <a:ea typeface="宋体" panose="02010600030101010101" pitchFamily="2" charset="-122"/>
              </a:rPr>
              <a:t>Umin,Umax</a:t>
            </a:r>
            <a:r>
              <a:rPr lang="zh-CN" altLang="en-US" dirty="0">
                <a:ea typeface="宋体" panose="02010600030101010101" pitchFamily="2" charset="-122"/>
              </a:rPr>
              <a:t>）上的点分布在（</a:t>
            </a:r>
            <a:r>
              <a:rPr lang="en-US" altLang="zh-CN" dirty="0">
                <a:ea typeface="宋体" panose="02010600030101010101" pitchFamily="2" charset="-122"/>
              </a:rPr>
              <a:t>2^l-1</a:t>
            </a:r>
            <a:r>
              <a:rPr lang="zh-CN" altLang="en-US" dirty="0">
                <a:ea typeface="宋体" panose="02010600030101010101" pitchFamily="2" charset="-122"/>
              </a:rPr>
              <a:t>）个区间。向下取整的意思就是某一段上的数都取到最小的整数上，四舍五入是看离哪个点近就由哪个点表示</a:t>
            </a:r>
            <a:endParaRPr lang="zh-CN" altLang="en-US" dirty="0">
              <a:ea typeface="宋体" panose="02010600030101010101" pitchFamily="2" charset="-122"/>
            </a:endParaRPr>
          </a:p>
        </p:txBody>
      </p:sp>
      <p:sp>
        <p:nvSpPr>
          <p:cNvPr id="337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幻灯片图像占位符 1"/>
          <p:cNvSpPr>
            <a:spLocks noGrp="1" noRot="1" noChangeAspect="1" noTextEdit="1"/>
          </p:cNvSpPr>
          <p:nvPr>
            <p:ph type="sldImg"/>
          </p:nvPr>
        </p:nvSpPr>
        <p:spPr>
          <a:ln>
            <a:solidFill>
              <a:srgbClr val="000000">
                <a:alpha val="100000"/>
              </a:srgbClr>
            </a:solidFill>
            <a:miter lim="800000"/>
          </a:ln>
        </p:spPr>
      </p:sp>
      <p:sp>
        <p:nvSpPr>
          <p:cNvPr id="93187"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931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b="1" dirty="0">
                <a:latin typeface="Times New Roman" panose="02020603050405020304" pitchFamily="18" charset="0"/>
                <a:ea typeface="隶书" panose="02010509060101010101" pitchFamily="49" charset="-122"/>
              </a:rPr>
            </a:fld>
            <a:endParaRPr lang="zh-CN" altLang="en-US" b="1" dirty="0">
              <a:latin typeface="Times New Roman" panose="02020603050405020304" pitchFamily="18" charset="0"/>
              <a:ea typeface="隶书" panose="02010509060101010101" pitchFamily="49"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幻灯片图像占位符 1"/>
          <p:cNvSpPr>
            <a:spLocks noGrp="1" noRot="1" noChangeAspect="1" noTextEdit="1"/>
          </p:cNvSpPr>
          <p:nvPr>
            <p:ph type="sldImg"/>
          </p:nvPr>
        </p:nvSpPr>
        <p:spPr>
          <a:ln>
            <a:solidFill>
              <a:srgbClr val="000000">
                <a:alpha val="100000"/>
              </a:srgbClr>
            </a:solidFill>
            <a:miter lim="800000"/>
          </a:ln>
        </p:spPr>
      </p:sp>
      <p:sp>
        <p:nvSpPr>
          <p:cNvPr id="95235"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952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b="1" dirty="0">
                <a:latin typeface="Times New Roman" panose="02020603050405020304" pitchFamily="18" charset="0"/>
                <a:ea typeface="隶书" panose="02010509060101010101" pitchFamily="49" charset="-122"/>
              </a:rPr>
            </a:fld>
            <a:endParaRPr lang="zh-CN" altLang="en-US" b="1" dirty="0">
              <a:latin typeface="Times New Roman" panose="02020603050405020304" pitchFamily="18" charset="0"/>
              <a:ea typeface="隶书" panose="02010509060101010101" pitchFamily="49"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幻灯片图像占位符 1"/>
          <p:cNvSpPr>
            <a:spLocks noGrp="1" noRot="1" noChangeAspect="1" noTextEdit="1"/>
          </p:cNvSpPr>
          <p:nvPr>
            <p:ph type="sldImg"/>
          </p:nvPr>
        </p:nvSpPr>
        <p:spPr>
          <a:ln>
            <a:solidFill>
              <a:srgbClr val="000000">
                <a:alpha val="100000"/>
              </a:srgbClr>
            </a:solidFill>
            <a:miter lim="800000"/>
          </a:ln>
        </p:spPr>
      </p:sp>
      <p:sp>
        <p:nvSpPr>
          <p:cNvPr id="97283"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972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b="1" dirty="0">
                <a:latin typeface="Times New Roman" panose="02020603050405020304" pitchFamily="18" charset="0"/>
                <a:ea typeface="隶书" panose="02010509060101010101" pitchFamily="49" charset="-122"/>
              </a:rPr>
            </a:fld>
            <a:endParaRPr lang="zh-CN" altLang="en-US" b="1" dirty="0">
              <a:latin typeface="Times New Roman" panose="02020603050405020304" pitchFamily="18" charset="0"/>
              <a:ea typeface="隶书" panose="02010509060101010101" pitchFamily="49"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幻灯片图像占位符 1"/>
          <p:cNvSpPr>
            <a:spLocks noGrp="1" noRot="1" noChangeAspect="1" noTextEdit="1"/>
          </p:cNvSpPr>
          <p:nvPr>
            <p:ph type="sldImg"/>
          </p:nvPr>
        </p:nvSpPr>
        <p:spPr>
          <a:ln>
            <a:solidFill>
              <a:srgbClr val="000000">
                <a:alpha val="100000"/>
              </a:srgbClr>
            </a:solidFill>
            <a:miter lim="800000"/>
          </a:ln>
        </p:spPr>
      </p:sp>
      <p:sp>
        <p:nvSpPr>
          <p:cNvPr id="110595"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1105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b="1" dirty="0">
                <a:latin typeface="Times New Roman" panose="02020603050405020304" pitchFamily="18" charset="0"/>
                <a:ea typeface="隶书" panose="02010509060101010101" pitchFamily="49" charset="-122"/>
              </a:rPr>
            </a:fld>
            <a:endParaRPr lang="zh-CN" altLang="en-US" b="1" dirty="0">
              <a:latin typeface="Times New Roman" panose="02020603050405020304" pitchFamily="18" charset="0"/>
              <a:ea typeface="隶书" panose="02010509060101010101" pitchFamily="49"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隶书" panose="02010509060101010101" pitchFamily="49"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隶书" panose="02010509060101010101" pitchFamily="49"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隶书" panose="02010509060101010101" pitchFamily="49"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隶书" panose="02010509060101010101" pitchFamily="49"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隶书" panose="02010509060101010101" pitchFamily="49"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隶书" panose="02010509060101010101" pitchFamily="49"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3" name="矩形 1"/>
          <p:cNvSpPr/>
          <p:nvPr/>
        </p:nvSpPr>
        <p:spPr>
          <a:xfrm>
            <a:off x="0" y="0"/>
            <a:ext cx="9144000" cy="54868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457200" y="557808"/>
            <a:ext cx="8229600" cy="1143000"/>
          </a:xfrm>
        </p:spPr>
        <p:txBody>
          <a:bodyPr/>
          <a:lstStyle>
            <a:lvl1pPr>
              <a:defRPr sz="4000">
                <a:solidFill>
                  <a:schemeClr val="tx2">
                    <a:lumMod val="75000"/>
                  </a:schemeClr>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14" name="文本占位符 13"/>
          <p:cNvSpPr>
            <a:spLocks noGrp="1"/>
          </p:cNvSpPr>
          <p:nvPr>
            <p:ph type="body" sz="quarter" idx="13"/>
          </p:nvPr>
        </p:nvSpPr>
        <p:spPr>
          <a:xfrm>
            <a:off x="107504" y="51135"/>
            <a:ext cx="1800225" cy="433387"/>
          </a:xfrm>
        </p:spPr>
        <p:txBody>
          <a:bodyPr/>
          <a:lstStyle>
            <a:lvl1pPr marL="0" indent="0">
              <a:buNone/>
              <a:defRPr sz="2000">
                <a:solidFill>
                  <a:schemeClr val="bg1"/>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endParaRPr lang="zh-CN" altLang="en-US" dirty="0"/>
          </a:p>
        </p:txBody>
      </p:sp>
      <p:sp>
        <p:nvSpPr>
          <p:cNvPr id="15" name="文本占位符 13"/>
          <p:cNvSpPr>
            <a:spLocks noGrp="1"/>
          </p:cNvSpPr>
          <p:nvPr>
            <p:ph type="body" sz="quarter" idx="14"/>
          </p:nvPr>
        </p:nvSpPr>
        <p:spPr>
          <a:xfrm>
            <a:off x="7164263" y="51135"/>
            <a:ext cx="1800225" cy="433387"/>
          </a:xfrm>
        </p:spPr>
        <p:txBody>
          <a:bodyPr/>
          <a:lstStyle>
            <a:lvl1pPr marL="0" indent="0" algn="r">
              <a:buNone/>
              <a:defRPr sz="2000">
                <a:solidFill>
                  <a:schemeClr val="bg1"/>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隶书" panose="02010509060101010101" pitchFamily="49" charset="-122"/>
              <a:cs typeface="+mn-cs"/>
            </a:endParaRPr>
          </a:p>
        </p:txBody>
      </p:sp>
      <p:sp>
        <p:nvSpPr>
          <p:cNvPr id="7"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隶书" panose="02010509060101010101" pitchFamily="49" charset="-122"/>
              <a:cs typeface="+mn-cs"/>
            </a:endParaRPr>
          </a:p>
        </p:txBody>
      </p:sp>
      <p:sp>
        <p:nvSpPr>
          <p:cNvPr id="8"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
            <a:pPr algn="r" eaLnBrk="1" hangingPunct="1">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隶书" panose="02010509060101010101" pitchFamily="49"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隶书" panose="02010509060101010101" pitchFamily="49"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隶书" panose="02010509060101010101" pitchFamily="49"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隶书" panose="02010509060101010101" pitchFamily="49"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隶书" panose="02010509060101010101" pitchFamily="49"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隶书" panose="02010509060101010101" pitchFamily="49"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隶书" panose="02010509060101010101" pitchFamily="49"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隶书" panose="02010509060101010101" pitchFamily="49"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隶书" panose="02010509060101010101" pitchFamily="49"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隶书" panose="02010509060101010101" pitchFamily="49"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隶书" panose="02010509060101010101" pitchFamily="49"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隶书" panose="02010509060101010101" pitchFamily="49"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隶书" panose="02010509060101010101" pitchFamily="49"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隶书" panose="02010509060101010101" pitchFamily="49"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隶书" panose="02010509060101010101" pitchFamily="49"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隶书" panose="02010509060101010101" pitchFamily="49"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GIF"/><Relationship Id="rId1" Type="http://schemas.openxmlformats.org/officeDocument/2006/relationships/image" Target="../media/image19.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23.wmf"/><Relationship Id="rId5" Type="http://schemas.openxmlformats.org/officeDocument/2006/relationships/oleObject" Target="../embeddings/oleObject5.bin"/><Relationship Id="rId4" Type="http://schemas.openxmlformats.org/officeDocument/2006/relationships/image" Target="../media/image22.wmf"/><Relationship Id="rId3" Type="http://schemas.openxmlformats.org/officeDocument/2006/relationships/oleObject" Target="../embeddings/oleObject4.bin"/><Relationship Id="rId2" Type="http://schemas.openxmlformats.org/officeDocument/2006/relationships/image" Target="../media/image21.wmf"/><Relationship Id="rId1"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25.wmf"/><Relationship Id="rId3" Type="http://schemas.openxmlformats.org/officeDocument/2006/relationships/oleObject" Target="../embeddings/oleObject7.bin"/><Relationship Id="rId2" Type="http://schemas.openxmlformats.org/officeDocument/2006/relationships/image" Target="../media/image24.wmf"/><Relationship Id="rId1"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27.wmf"/><Relationship Id="rId3" Type="http://schemas.openxmlformats.org/officeDocument/2006/relationships/oleObject" Target="../embeddings/oleObject9.bin"/><Relationship Id="rId2" Type="http://schemas.openxmlformats.org/officeDocument/2006/relationships/image" Target="../media/image26.wmf"/><Relationship Id="rId1"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29.wmf"/><Relationship Id="rId3" Type="http://schemas.openxmlformats.org/officeDocument/2006/relationships/oleObject" Target="../embeddings/oleObject11.bin"/><Relationship Id="rId2" Type="http://schemas.openxmlformats.org/officeDocument/2006/relationships/image" Target="../media/image28.wmf"/><Relationship Id="rId1" Type="http://schemas.openxmlformats.org/officeDocument/2006/relationships/oleObject" Target="../embeddings/oleObject10.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30.wmf"/><Relationship Id="rId1" Type="http://schemas.openxmlformats.org/officeDocument/2006/relationships/oleObject" Target="../embeddings/oleObject12.bin"/></Relationships>
</file>

<file path=ppt/slides/_rels/slide27.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32.wmf"/><Relationship Id="rId3" Type="http://schemas.openxmlformats.org/officeDocument/2006/relationships/oleObject" Target="../embeddings/oleObject14.bin"/><Relationship Id="rId2" Type="http://schemas.openxmlformats.org/officeDocument/2006/relationships/image" Target="../media/image31.wmf"/><Relationship Id="rId1" Type="http://schemas.openxmlformats.org/officeDocument/2006/relationships/oleObject" Target="../embeddings/oleObject13.bin"/></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6.wmf"/><Relationship Id="rId7" Type="http://schemas.openxmlformats.org/officeDocument/2006/relationships/oleObject" Target="../embeddings/oleObject18.bin"/><Relationship Id="rId6" Type="http://schemas.openxmlformats.org/officeDocument/2006/relationships/image" Target="../media/image35.wmf"/><Relationship Id="rId5" Type="http://schemas.openxmlformats.org/officeDocument/2006/relationships/oleObject" Target="../embeddings/oleObject17.bin"/><Relationship Id="rId4" Type="http://schemas.openxmlformats.org/officeDocument/2006/relationships/image" Target="../media/image34.wmf"/><Relationship Id="rId3" Type="http://schemas.openxmlformats.org/officeDocument/2006/relationships/oleObject" Target="../embeddings/oleObject16.bin"/><Relationship Id="rId2" Type="http://schemas.openxmlformats.org/officeDocument/2006/relationships/image" Target="../media/image33.wmf"/><Relationship Id="rId11" Type="http://schemas.openxmlformats.org/officeDocument/2006/relationships/notesSlide" Target="../notesSlides/notesSlide2.xml"/><Relationship Id="rId10" Type="http://schemas.openxmlformats.org/officeDocument/2006/relationships/vmlDrawing" Target="../drawings/vmlDrawing9.vml"/><Relationship Id="rId1" Type="http://schemas.openxmlformats.org/officeDocument/2006/relationships/oleObject" Target="../embeddings/oleObject15.bin"/></Relationships>
</file>

<file path=ppt/slides/_rels/slide29.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6" Type="http://schemas.openxmlformats.org/officeDocument/2006/relationships/notesSlide" Target="../notesSlides/notesSlide3.xml"/><Relationship Id="rId15" Type="http://schemas.openxmlformats.org/officeDocument/2006/relationships/slideLayout" Target="../slideLayouts/slideLayout6.xml"/><Relationship Id="rId14" Type="http://schemas.openxmlformats.org/officeDocument/2006/relationships/tags" Target="../tags/tag12.xml"/><Relationship Id="rId13" Type="http://schemas.openxmlformats.org/officeDocument/2006/relationships/image" Target="../media/image38.svg"/><Relationship Id="rId12" Type="http://schemas.openxmlformats.org/officeDocument/2006/relationships/image" Target="../media/image37.png"/><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3.wmf"/><Relationship Id="rId7" Type="http://schemas.openxmlformats.org/officeDocument/2006/relationships/image" Target="../media/image42.wmf"/><Relationship Id="rId6" Type="http://schemas.openxmlformats.org/officeDocument/2006/relationships/image" Target="../media/image41.wmf"/><Relationship Id="rId5" Type="http://schemas.openxmlformats.org/officeDocument/2006/relationships/oleObject" Target="../embeddings/oleObject21.bin"/><Relationship Id="rId4" Type="http://schemas.openxmlformats.org/officeDocument/2006/relationships/image" Target="../media/image40.wmf"/><Relationship Id="rId3" Type="http://schemas.openxmlformats.org/officeDocument/2006/relationships/oleObject" Target="../embeddings/oleObject20.bin"/><Relationship Id="rId2" Type="http://schemas.openxmlformats.org/officeDocument/2006/relationships/image" Target="../media/image39.wmf"/><Relationship Id="rId10" Type="http://schemas.openxmlformats.org/officeDocument/2006/relationships/vmlDrawing" Target="../drawings/vmlDrawing10.vml"/><Relationship Id="rId1" Type="http://schemas.openxmlformats.org/officeDocument/2006/relationships/oleObject" Target="../embeddings/oleObject19.bin"/></Relationships>
</file>

<file path=ppt/slides/_rels/slide32.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2.xml"/><Relationship Id="rId6" Type="http://schemas.openxmlformats.org/officeDocument/2006/relationships/image" Target="../media/image46.wmf"/><Relationship Id="rId5" Type="http://schemas.openxmlformats.org/officeDocument/2006/relationships/oleObject" Target="../embeddings/oleObject24.bin"/><Relationship Id="rId4" Type="http://schemas.openxmlformats.org/officeDocument/2006/relationships/image" Target="../media/image45.wmf"/><Relationship Id="rId3" Type="http://schemas.openxmlformats.org/officeDocument/2006/relationships/oleObject" Target="../embeddings/oleObject23.bin"/><Relationship Id="rId2" Type="http://schemas.openxmlformats.org/officeDocument/2006/relationships/image" Target="../media/image44.wmf"/><Relationship Id="rId1" Type="http://schemas.openxmlformats.org/officeDocument/2006/relationships/oleObject" Target="../embeddings/oleObject22.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47.emf"/><Relationship Id="rId1" Type="http://schemas.openxmlformats.org/officeDocument/2006/relationships/oleObject" Target="../embeddings/oleObject25.bin"/></Relationships>
</file>

<file path=ppt/slides/_rels/slide35.xml.rels><?xml version="1.0" encoding="UTF-8" standalone="yes"?>
<Relationships xmlns="http://schemas.openxmlformats.org/package/2006/relationships"><Relationship Id="rId7" Type="http://schemas.openxmlformats.org/officeDocument/2006/relationships/vmlDrawing" Target="../drawings/vmlDrawing13.vml"/><Relationship Id="rId6" Type="http://schemas.openxmlformats.org/officeDocument/2006/relationships/slideLayout" Target="../slideLayouts/slideLayout2.xml"/><Relationship Id="rId5" Type="http://schemas.openxmlformats.org/officeDocument/2006/relationships/image" Target="../media/image50.wmf"/><Relationship Id="rId4" Type="http://schemas.openxmlformats.org/officeDocument/2006/relationships/image" Target="../media/image49.emf"/><Relationship Id="rId3" Type="http://schemas.openxmlformats.org/officeDocument/2006/relationships/oleObject" Target="../embeddings/oleObject27.bin"/><Relationship Id="rId2" Type="http://schemas.openxmlformats.org/officeDocument/2006/relationships/image" Target="../media/image48.emf"/><Relationship Id="rId1" Type="http://schemas.openxmlformats.org/officeDocument/2006/relationships/oleObject" Target="../embeddings/oleObject26.bin"/></Relationships>
</file>

<file path=ppt/slides/_rels/slide36.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2.xml"/><Relationship Id="rId3" Type="http://schemas.openxmlformats.org/officeDocument/2006/relationships/image" Target="../media/image52.emf"/><Relationship Id="rId2" Type="http://schemas.openxmlformats.org/officeDocument/2006/relationships/oleObject" Target="../embeddings/oleObject28.bin"/><Relationship Id="rId1" Type="http://schemas.openxmlformats.org/officeDocument/2006/relationships/image" Target="../media/image51.wmf"/></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9" Type="http://schemas.openxmlformats.org/officeDocument/2006/relationships/image" Target="../media/image58.wmf"/><Relationship Id="rId8" Type="http://schemas.openxmlformats.org/officeDocument/2006/relationships/image" Target="../media/image57.emf"/><Relationship Id="rId7" Type="http://schemas.openxmlformats.org/officeDocument/2006/relationships/oleObject" Target="../embeddings/oleObject32.bin"/><Relationship Id="rId6" Type="http://schemas.openxmlformats.org/officeDocument/2006/relationships/image" Target="../media/image56.emf"/><Relationship Id="rId5" Type="http://schemas.openxmlformats.org/officeDocument/2006/relationships/oleObject" Target="../embeddings/oleObject31.bin"/><Relationship Id="rId4" Type="http://schemas.openxmlformats.org/officeDocument/2006/relationships/image" Target="../media/image55.emf"/><Relationship Id="rId3" Type="http://schemas.openxmlformats.org/officeDocument/2006/relationships/oleObject" Target="../embeddings/oleObject30.bin"/><Relationship Id="rId2" Type="http://schemas.openxmlformats.org/officeDocument/2006/relationships/image" Target="../media/image54.emf"/><Relationship Id="rId11" Type="http://schemas.openxmlformats.org/officeDocument/2006/relationships/vmlDrawing" Target="../drawings/vmlDrawing15.vml"/><Relationship Id="rId10" Type="http://schemas.openxmlformats.org/officeDocument/2006/relationships/slideLayout" Target="../slideLayouts/slideLayout2.xml"/><Relationship Id="rId1" Type="http://schemas.openxmlformats.org/officeDocument/2006/relationships/oleObject" Target="../embeddings/oleObject29.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vmlDrawing" Target="../drawings/vmlDrawing16.vml"/><Relationship Id="rId7" Type="http://schemas.openxmlformats.org/officeDocument/2006/relationships/slideLayout" Target="../slideLayouts/slideLayout2.xml"/><Relationship Id="rId6" Type="http://schemas.openxmlformats.org/officeDocument/2006/relationships/image" Target="../media/image61.wmf"/><Relationship Id="rId5" Type="http://schemas.openxmlformats.org/officeDocument/2006/relationships/oleObject" Target="../embeddings/oleObject35.bin"/><Relationship Id="rId4" Type="http://schemas.openxmlformats.org/officeDocument/2006/relationships/image" Target="../media/image60.wmf"/><Relationship Id="rId3" Type="http://schemas.openxmlformats.org/officeDocument/2006/relationships/oleObject" Target="../embeddings/oleObject34.bin"/><Relationship Id="rId2" Type="http://schemas.openxmlformats.org/officeDocument/2006/relationships/image" Target="../media/image59.wmf"/><Relationship Id="rId1" Type="http://schemas.openxmlformats.org/officeDocument/2006/relationships/oleObject" Target="../embeddings/oleObject33.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62.wmf"/><Relationship Id="rId1" Type="http://schemas.openxmlformats.org/officeDocument/2006/relationships/oleObject" Target="../embeddings/oleObject36.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63.wmf"/><Relationship Id="rId1" Type="http://schemas.openxmlformats.org/officeDocument/2006/relationships/oleObject" Target="../embeddings/oleObject37.bin"/></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4.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6.png"/></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67.emf"/><Relationship Id="rId1" Type="http://schemas.openxmlformats.org/officeDocument/2006/relationships/oleObject" Target="../embeddings/oleObject38.bin"/></Relationships>
</file>

<file path=ppt/slides/_rels/slide55.xml.rels><?xml version="1.0" encoding="UTF-8" standalone="yes"?>
<Relationships xmlns="http://schemas.openxmlformats.org/package/2006/relationships"><Relationship Id="rId7" Type="http://schemas.openxmlformats.org/officeDocument/2006/relationships/vmlDrawing" Target="../drawings/vmlDrawing20.vml"/><Relationship Id="rId6" Type="http://schemas.openxmlformats.org/officeDocument/2006/relationships/slideLayout" Target="../slideLayouts/slideLayout2.xml"/><Relationship Id="rId5" Type="http://schemas.openxmlformats.org/officeDocument/2006/relationships/image" Target="../media/image70.wmf"/><Relationship Id="rId4" Type="http://schemas.openxmlformats.org/officeDocument/2006/relationships/oleObject" Target="../embeddings/oleObject40.bin"/><Relationship Id="rId3" Type="http://schemas.openxmlformats.org/officeDocument/2006/relationships/image" Target="../media/image69.wmf"/><Relationship Id="rId2" Type="http://schemas.openxmlformats.org/officeDocument/2006/relationships/oleObject" Target="../embeddings/oleObject39.bin"/><Relationship Id="rId1" Type="http://schemas.openxmlformats.org/officeDocument/2006/relationships/image" Target="../media/image68.png"/></Relationships>
</file>

<file path=ppt/slides/_rels/slide5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0.wmf"/><Relationship Id="rId7" Type="http://schemas.openxmlformats.org/officeDocument/2006/relationships/oleObject" Target="../embeddings/oleObject43.bin"/><Relationship Id="rId6" Type="http://schemas.openxmlformats.org/officeDocument/2006/relationships/image" Target="../media/image73.emf"/><Relationship Id="rId5" Type="http://schemas.openxmlformats.org/officeDocument/2006/relationships/oleObject" Target="../embeddings/oleObject42.bin"/><Relationship Id="rId4" Type="http://schemas.openxmlformats.org/officeDocument/2006/relationships/image" Target="../media/image72.wmf"/><Relationship Id="rId3" Type="http://schemas.openxmlformats.org/officeDocument/2006/relationships/oleObject" Target="../embeddings/oleObject41.bin"/><Relationship Id="rId2" Type="http://schemas.openxmlformats.org/officeDocument/2006/relationships/image" Target="D:/dbzhao/&#31649;&#29702;/&#30740;&#31350;&#29983;&#38498;&#35762;&#35838;/Computional Intelligence/matlab example figures/ga_int3a.gif" TargetMode="External"/><Relationship Id="rId10" Type="http://schemas.openxmlformats.org/officeDocument/2006/relationships/vmlDrawing" Target="../drawings/vmlDrawing21.vml"/><Relationship Id="rId1" Type="http://schemas.openxmlformats.org/officeDocument/2006/relationships/image" Target="../media/image71.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5.png"/><Relationship Id="rId1" Type="http://schemas.openxmlformats.org/officeDocument/2006/relationships/image" Target="../media/image74.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6.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2.xml"/><Relationship Id="rId2" Type="http://schemas.openxmlformats.org/officeDocument/2006/relationships/image" Target="../media/image77.wmf"/><Relationship Id="rId1" Type="http://schemas.openxmlformats.org/officeDocument/2006/relationships/oleObject" Target="../embeddings/oleObject44.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vmlDrawing" Target="../drawings/vmlDrawing23.vml"/><Relationship Id="rId7" Type="http://schemas.openxmlformats.org/officeDocument/2006/relationships/slideLayout" Target="../slideLayouts/slideLayout2.xml"/><Relationship Id="rId6" Type="http://schemas.openxmlformats.org/officeDocument/2006/relationships/image" Target="../media/image80.emf"/><Relationship Id="rId5" Type="http://schemas.openxmlformats.org/officeDocument/2006/relationships/oleObject" Target="../embeddings/oleObject47.bin"/><Relationship Id="rId4" Type="http://schemas.openxmlformats.org/officeDocument/2006/relationships/image" Target="../media/image79.wmf"/><Relationship Id="rId3" Type="http://schemas.openxmlformats.org/officeDocument/2006/relationships/oleObject" Target="../embeddings/oleObject46.bin"/><Relationship Id="rId2" Type="http://schemas.openxmlformats.org/officeDocument/2006/relationships/image" Target="../media/image78.wmf"/><Relationship Id="rId1" Type="http://schemas.openxmlformats.org/officeDocument/2006/relationships/oleObject" Target="../embeddings/oleObject45.bin"/></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2.wmf"/><Relationship Id="rId1" Type="http://schemas.openxmlformats.org/officeDocument/2006/relationships/image" Target="../media/image81.wmf"/></Relationships>
</file>

<file path=ppt/slides/_rels/slide68.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2.xml"/><Relationship Id="rId4" Type="http://schemas.openxmlformats.org/officeDocument/2006/relationships/image" Target="../media/image84.emf"/><Relationship Id="rId3" Type="http://schemas.openxmlformats.org/officeDocument/2006/relationships/oleObject" Target="../embeddings/oleObject49.bin"/><Relationship Id="rId2" Type="http://schemas.openxmlformats.org/officeDocument/2006/relationships/image" Target="../media/image83.emf"/><Relationship Id="rId1" Type="http://schemas.openxmlformats.org/officeDocument/2006/relationships/oleObject" Target="../embeddings/oleObject48.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oleObject" Target="../embeddings/oleObject1.bin"/><Relationship Id="rId1" Type="http://schemas.openxmlformats.org/officeDocument/2006/relationships/image" Target="../media/image8.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2.xml"/><Relationship Id="rId2" Type="http://schemas.openxmlformats.org/officeDocument/2006/relationships/image" Target="../media/image85.wmf"/><Relationship Id="rId1" Type="http://schemas.openxmlformats.org/officeDocument/2006/relationships/oleObject" Target="../embeddings/oleObject50.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6" Type="http://schemas.openxmlformats.org/officeDocument/2006/relationships/vmlDrawing" Target="../drawings/vmlDrawing26.vml"/><Relationship Id="rId5" Type="http://schemas.openxmlformats.org/officeDocument/2006/relationships/slideLayout" Target="../slideLayouts/slideLayout2.xml"/><Relationship Id="rId4" Type="http://schemas.openxmlformats.org/officeDocument/2006/relationships/image" Target="../media/image87.wmf"/><Relationship Id="rId3" Type="http://schemas.openxmlformats.org/officeDocument/2006/relationships/oleObject" Target="../embeddings/oleObject52.bin"/><Relationship Id="rId2" Type="http://schemas.openxmlformats.org/officeDocument/2006/relationships/image" Target="../media/image86.wmf"/><Relationship Id="rId1" Type="http://schemas.openxmlformats.org/officeDocument/2006/relationships/oleObject" Target="../embeddings/oleObject51.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oleObject" Target="../embeddings/oleObject2.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6" Type="http://schemas.openxmlformats.org/officeDocument/2006/relationships/vmlDrawing" Target="../drawings/vmlDrawing27.vml"/><Relationship Id="rId5" Type="http://schemas.openxmlformats.org/officeDocument/2006/relationships/slideLayout" Target="../slideLayouts/slideLayout2.xml"/><Relationship Id="rId4" Type="http://schemas.openxmlformats.org/officeDocument/2006/relationships/image" Target="../media/image90.png"/><Relationship Id="rId3" Type="http://schemas.openxmlformats.org/officeDocument/2006/relationships/oleObject" Target="../embeddings/oleObject54.bin"/><Relationship Id="rId2" Type="http://schemas.openxmlformats.org/officeDocument/2006/relationships/image" Target="../media/image89.wmf"/><Relationship Id="rId1" Type="http://schemas.openxmlformats.org/officeDocument/2006/relationships/oleObject" Target="../embeddings/oleObject53.bin"/></Relationships>
</file>

<file path=ppt/slides/_rels/slide82.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2.xml"/><Relationship Id="rId2" Type="http://schemas.openxmlformats.org/officeDocument/2006/relationships/image" Target="../media/image91.wmf"/><Relationship Id="rId1" Type="http://schemas.openxmlformats.org/officeDocument/2006/relationships/oleObject" Target="../embeddings/oleObject55.bin"/></Relationships>
</file>

<file path=ppt/slides/_rels/slide83.xml.rels><?xml version="1.0" encoding="UTF-8" standalone="yes"?>
<Relationships xmlns="http://schemas.openxmlformats.org/package/2006/relationships"><Relationship Id="rId8" Type="http://schemas.openxmlformats.org/officeDocument/2006/relationships/vmlDrawing" Target="../drawings/vmlDrawing29.vml"/><Relationship Id="rId7" Type="http://schemas.openxmlformats.org/officeDocument/2006/relationships/slideLayout" Target="../slideLayouts/slideLayout2.xml"/><Relationship Id="rId6" Type="http://schemas.openxmlformats.org/officeDocument/2006/relationships/image" Target="../media/image94.wmf"/><Relationship Id="rId5" Type="http://schemas.openxmlformats.org/officeDocument/2006/relationships/oleObject" Target="../embeddings/oleObject58.bin"/><Relationship Id="rId4" Type="http://schemas.openxmlformats.org/officeDocument/2006/relationships/image" Target="../media/image93.wmf"/><Relationship Id="rId3" Type="http://schemas.openxmlformats.org/officeDocument/2006/relationships/oleObject" Target="../embeddings/oleObject57.bin"/><Relationship Id="rId2" Type="http://schemas.openxmlformats.org/officeDocument/2006/relationships/image" Target="../media/image92.wmf"/><Relationship Id="rId1" Type="http://schemas.openxmlformats.org/officeDocument/2006/relationships/oleObject" Target="../embeddings/oleObject56.bin"/></Relationships>
</file>

<file path=ppt/slides/_rels/slide8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8.wmf"/><Relationship Id="rId7" Type="http://schemas.openxmlformats.org/officeDocument/2006/relationships/oleObject" Target="../embeddings/oleObject62.bin"/><Relationship Id="rId6" Type="http://schemas.openxmlformats.org/officeDocument/2006/relationships/image" Target="../media/image97.wmf"/><Relationship Id="rId5" Type="http://schemas.openxmlformats.org/officeDocument/2006/relationships/oleObject" Target="../embeddings/oleObject61.bin"/><Relationship Id="rId4" Type="http://schemas.openxmlformats.org/officeDocument/2006/relationships/image" Target="../media/image96.wmf"/><Relationship Id="rId3" Type="http://schemas.openxmlformats.org/officeDocument/2006/relationships/oleObject" Target="../embeddings/oleObject60.bin"/><Relationship Id="rId2" Type="http://schemas.openxmlformats.org/officeDocument/2006/relationships/image" Target="../media/image95.wmf"/><Relationship Id="rId10" Type="http://schemas.openxmlformats.org/officeDocument/2006/relationships/vmlDrawing" Target="../drawings/vmlDrawing30.vml"/><Relationship Id="rId1" Type="http://schemas.openxmlformats.org/officeDocument/2006/relationships/oleObject" Target="../embeddings/oleObject59.bin"/></Relationships>
</file>

<file path=ppt/slides/_rels/slide8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7.wmf"/><Relationship Id="rId7" Type="http://schemas.openxmlformats.org/officeDocument/2006/relationships/oleObject" Target="../embeddings/oleObject66.bin"/><Relationship Id="rId6" Type="http://schemas.openxmlformats.org/officeDocument/2006/relationships/image" Target="../media/image100.wmf"/><Relationship Id="rId5" Type="http://schemas.openxmlformats.org/officeDocument/2006/relationships/oleObject" Target="../embeddings/oleObject65.bin"/><Relationship Id="rId4" Type="http://schemas.openxmlformats.org/officeDocument/2006/relationships/image" Target="../media/image99.wmf"/><Relationship Id="rId3" Type="http://schemas.openxmlformats.org/officeDocument/2006/relationships/oleObject" Target="../embeddings/oleObject64.bin"/><Relationship Id="rId2" Type="http://schemas.openxmlformats.org/officeDocument/2006/relationships/image" Target="../media/image98.wmf"/><Relationship Id="rId10" Type="http://schemas.openxmlformats.org/officeDocument/2006/relationships/vmlDrawing" Target="../drawings/vmlDrawing31.vml"/><Relationship Id="rId1" Type="http://schemas.openxmlformats.org/officeDocument/2006/relationships/oleObject" Target="../embeddings/oleObject63.bin"/></Relationships>
</file>

<file path=ppt/slides/_rels/slide86.xml.rels><?xml version="1.0" encoding="UTF-8" standalone="yes"?>
<Relationships xmlns="http://schemas.openxmlformats.org/package/2006/relationships"><Relationship Id="rId9" Type="http://schemas.openxmlformats.org/officeDocument/2006/relationships/oleObject" Target="../embeddings/oleObject71.bin"/><Relationship Id="rId8" Type="http://schemas.openxmlformats.org/officeDocument/2006/relationships/image" Target="../media/image103.wmf"/><Relationship Id="rId7" Type="http://schemas.openxmlformats.org/officeDocument/2006/relationships/oleObject" Target="../embeddings/oleObject70.bin"/><Relationship Id="rId6" Type="http://schemas.openxmlformats.org/officeDocument/2006/relationships/image" Target="../media/image97.wmf"/><Relationship Id="rId5" Type="http://schemas.openxmlformats.org/officeDocument/2006/relationships/oleObject" Target="../embeddings/oleObject69.bin"/><Relationship Id="rId4" Type="http://schemas.openxmlformats.org/officeDocument/2006/relationships/image" Target="../media/image102.wmf"/><Relationship Id="rId3" Type="http://schemas.openxmlformats.org/officeDocument/2006/relationships/oleObject" Target="../embeddings/oleObject68.bin"/><Relationship Id="rId2" Type="http://schemas.openxmlformats.org/officeDocument/2006/relationships/image" Target="../media/image101.wmf"/><Relationship Id="rId13" Type="http://schemas.openxmlformats.org/officeDocument/2006/relationships/notesSlide" Target="../notesSlides/notesSlide4.xml"/><Relationship Id="rId12" Type="http://schemas.openxmlformats.org/officeDocument/2006/relationships/vmlDrawing" Target="../drawings/vmlDrawing32.vml"/><Relationship Id="rId11" Type="http://schemas.openxmlformats.org/officeDocument/2006/relationships/slideLayout" Target="../slideLayouts/slideLayout2.xml"/><Relationship Id="rId10" Type="http://schemas.openxmlformats.org/officeDocument/2006/relationships/image" Target="../media/image104.wmf"/><Relationship Id="rId1" Type="http://schemas.openxmlformats.org/officeDocument/2006/relationships/oleObject" Target="../embeddings/oleObject67.bin"/></Relationships>
</file>

<file path=ppt/slides/_rels/slide87.xml.rels><?xml version="1.0" encoding="UTF-8" standalone="yes"?>
<Relationships xmlns="http://schemas.openxmlformats.org/package/2006/relationships"><Relationship Id="rId9" Type="http://schemas.openxmlformats.org/officeDocument/2006/relationships/image" Target="../media/image97.wmf"/><Relationship Id="rId8" Type="http://schemas.openxmlformats.org/officeDocument/2006/relationships/oleObject" Target="../embeddings/oleObject76.bin"/><Relationship Id="rId7" Type="http://schemas.openxmlformats.org/officeDocument/2006/relationships/image" Target="../media/image107.wmf"/><Relationship Id="rId6" Type="http://schemas.openxmlformats.org/officeDocument/2006/relationships/oleObject" Target="../embeddings/oleObject75.bin"/><Relationship Id="rId5" Type="http://schemas.openxmlformats.org/officeDocument/2006/relationships/image" Target="../media/image106.wmf"/><Relationship Id="rId4" Type="http://schemas.openxmlformats.org/officeDocument/2006/relationships/oleObject" Target="../embeddings/oleObject74.bin"/><Relationship Id="rId3" Type="http://schemas.openxmlformats.org/officeDocument/2006/relationships/oleObject" Target="../embeddings/oleObject73.bin"/><Relationship Id="rId2" Type="http://schemas.openxmlformats.org/officeDocument/2006/relationships/image" Target="../media/image105.wmf"/><Relationship Id="rId12" Type="http://schemas.openxmlformats.org/officeDocument/2006/relationships/notesSlide" Target="../notesSlides/notesSlide5.xml"/><Relationship Id="rId11" Type="http://schemas.openxmlformats.org/officeDocument/2006/relationships/vmlDrawing" Target="../drawings/vmlDrawing33.vml"/><Relationship Id="rId10" Type="http://schemas.openxmlformats.org/officeDocument/2006/relationships/slideLayout" Target="../slideLayouts/slideLayout2.xml"/><Relationship Id="rId1" Type="http://schemas.openxmlformats.org/officeDocument/2006/relationships/oleObject" Target="../embeddings/oleObject72.bin"/></Relationships>
</file>

<file path=ppt/slides/_rels/slide88.xml.rels><?xml version="1.0" encoding="UTF-8" standalone="yes"?>
<Relationships xmlns="http://schemas.openxmlformats.org/package/2006/relationships"><Relationship Id="rId9" Type="http://schemas.openxmlformats.org/officeDocument/2006/relationships/image" Target="../media/image110.wmf"/><Relationship Id="rId8" Type="http://schemas.openxmlformats.org/officeDocument/2006/relationships/oleObject" Target="../embeddings/oleObject81.bin"/><Relationship Id="rId7" Type="http://schemas.openxmlformats.org/officeDocument/2006/relationships/image" Target="../media/image109.wmf"/><Relationship Id="rId6" Type="http://schemas.openxmlformats.org/officeDocument/2006/relationships/oleObject" Target="../embeddings/oleObject80.bin"/><Relationship Id="rId5" Type="http://schemas.openxmlformats.org/officeDocument/2006/relationships/image" Target="../media/image108.wmf"/><Relationship Id="rId4" Type="http://schemas.openxmlformats.org/officeDocument/2006/relationships/oleObject" Target="../embeddings/oleObject79.bin"/><Relationship Id="rId3" Type="http://schemas.openxmlformats.org/officeDocument/2006/relationships/oleObject" Target="../embeddings/oleObject78.bin"/><Relationship Id="rId2" Type="http://schemas.openxmlformats.org/officeDocument/2006/relationships/image" Target="../media/image105.wmf"/><Relationship Id="rId12" Type="http://schemas.openxmlformats.org/officeDocument/2006/relationships/notesSlide" Target="../notesSlides/notesSlide6.xml"/><Relationship Id="rId11" Type="http://schemas.openxmlformats.org/officeDocument/2006/relationships/vmlDrawing" Target="../drawings/vmlDrawing34.vml"/><Relationship Id="rId10" Type="http://schemas.openxmlformats.org/officeDocument/2006/relationships/slideLayout" Target="../slideLayouts/slideLayout2.xml"/><Relationship Id="rId1" Type="http://schemas.openxmlformats.org/officeDocument/2006/relationships/oleObject" Target="../embeddings/oleObject77.bin"/></Relationships>
</file>

<file path=ppt/slides/_rels/slide8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4.wmf"/><Relationship Id="rId7" Type="http://schemas.openxmlformats.org/officeDocument/2006/relationships/oleObject" Target="../embeddings/oleObject85.bin"/><Relationship Id="rId6" Type="http://schemas.openxmlformats.org/officeDocument/2006/relationships/image" Target="../media/image113.wmf"/><Relationship Id="rId5" Type="http://schemas.openxmlformats.org/officeDocument/2006/relationships/oleObject" Target="../embeddings/oleObject84.bin"/><Relationship Id="rId4" Type="http://schemas.openxmlformats.org/officeDocument/2006/relationships/image" Target="../media/image112.wmf"/><Relationship Id="rId3" Type="http://schemas.openxmlformats.org/officeDocument/2006/relationships/oleObject" Target="../embeddings/oleObject83.bin"/><Relationship Id="rId2" Type="http://schemas.openxmlformats.org/officeDocument/2006/relationships/image" Target="../media/image111.wmf"/><Relationship Id="rId10" Type="http://schemas.openxmlformats.org/officeDocument/2006/relationships/vmlDrawing" Target="../drawings/vmlDrawing35.vml"/><Relationship Id="rId1" Type="http://schemas.openxmlformats.org/officeDocument/2006/relationships/oleObject" Target="../embeddings/oleObject82.bin"/></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slides/_rels/slide90.xml.rels><?xml version="1.0" encoding="UTF-8" standalone="yes"?>
<Relationships xmlns="http://schemas.openxmlformats.org/package/2006/relationships"><Relationship Id="rId9" Type="http://schemas.openxmlformats.org/officeDocument/2006/relationships/vmlDrawing" Target="../drawings/vmlDrawing36.vml"/><Relationship Id="rId8" Type="http://schemas.openxmlformats.org/officeDocument/2006/relationships/slideLayout" Target="../slideLayouts/slideLayout2.xml"/><Relationship Id="rId7" Type="http://schemas.openxmlformats.org/officeDocument/2006/relationships/image" Target="../media/image116.wmf"/><Relationship Id="rId6" Type="http://schemas.openxmlformats.org/officeDocument/2006/relationships/oleObject" Target="../embeddings/oleObject89.bin"/><Relationship Id="rId5" Type="http://schemas.openxmlformats.org/officeDocument/2006/relationships/oleObject" Target="../embeddings/oleObject88.bin"/><Relationship Id="rId4" Type="http://schemas.openxmlformats.org/officeDocument/2006/relationships/image" Target="../media/image115.wmf"/><Relationship Id="rId3" Type="http://schemas.openxmlformats.org/officeDocument/2006/relationships/oleObject" Target="../embeddings/oleObject87.bin"/><Relationship Id="rId2" Type="http://schemas.openxmlformats.org/officeDocument/2006/relationships/image" Target="../media/image113.wmf"/><Relationship Id="rId1" Type="http://schemas.openxmlformats.org/officeDocument/2006/relationships/oleObject" Target="../embeddings/oleObject86.bin"/></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7.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7.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8.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9.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0.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ctrTitle"/>
          </p:nvPr>
        </p:nvSpPr>
        <p:spPr>
          <a:xfrm>
            <a:off x="742950" y="1125538"/>
            <a:ext cx="7772400" cy="1143000"/>
          </a:xfrm>
          <a:ln/>
        </p:spPr>
        <p:txBody>
          <a:bodyPr vert="horz" wrap="square" lIns="91440" tIns="45720" rIns="91440" bIns="45720" anchor="ctr" anchorCtr="0"/>
          <a:p>
            <a:pPr eaLnBrk="1" hangingPunct="1">
              <a:buClrTx/>
              <a:buSzTx/>
              <a:buFontTx/>
            </a:pPr>
            <a:r>
              <a:rPr lang="zh-CN" altLang="en-US" sz="4800" dirty="0">
                <a:solidFill>
                  <a:srgbClr val="002060"/>
                </a:solidFill>
                <a:latin typeface="微软雅黑" panose="020B0503020204020204" pitchFamily="34" charset="-122"/>
                <a:ea typeface="宋体" panose="02010600030101010101" pitchFamily="2" charset="-122"/>
              </a:rPr>
              <a:t>机器人智能控制</a:t>
            </a:r>
            <a:endParaRPr lang="zh-CN" altLang="en-US" sz="4800" dirty="0">
              <a:solidFill>
                <a:srgbClr val="002060"/>
              </a:solidFill>
              <a:latin typeface="微软雅黑" panose="020B0503020204020204" pitchFamily="34" charset="-122"/>
              <a:ea typeface="宋体" panose="02010600030101010101" pitchFamily="2" charset="-122"/>
            </a:endParaRPr>
          </a:p>
        </p:txBody>
      </p:sp>
      <p:sp>
        <p:nvSpPr>
          <p:cNvPr id="14339" name="Rectangle 3"/>
          <p:cNvSpPr>
            <a:spLocks noGrp="1" noChangeArrowheads="1"/>
          </p:cNvSpPr>
          <p:nvPr>
            <p:ph type="subTitle" idx="1"/>
          </p:nvPr>
        </p:nvSpPr>
        <p:spPr>
          <a:xfrm>
            <a:off x="1428750" y="2276475"/>
            <a:ext cx="6400800" cy="1439863"/>
          </a:xfrm>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1" lang="zh-CN" altLang="en-US" sz="2400" b="0" i="0" u="none" strike="noStrike" kern="1200" cap="none" spc="0" normalizeH="0" baseline="0" noProof="0" dirty="0">
                <a:ln>
                  <a:noFill/>
                </a:ln>
                <a:solidFill>
                  <a:schemeClr val="tx2">
                    <a:lumMod val="75000"/>
                  </a:schemeClr>
                </a:solidFill>
                <a:effectLst/>
                <a:uLnTx/>
                <a:uFillTx/>
                <a:latin typeface="Times New Roman" panose="02020603050405020304" pitchFamily="18" charset="0"/>
                <a:ea typeface="隶书" panose="02010509060101010101" pitchFamily="49" charset="-122"/>
                <a:cs typeface="+mn-cs"/>
              </a:rPr>
              <a:t>蒲志强 袁如意</a:t>
            </a:r>
            <a:endParaRPr kumimoji="1" lang="zh-CN" altLang="en-US" sz="2400" b="0" i="0" u="none" strike="noStrike" kern="1200" cap="none" spc="0" normalizeH="0" baseline="0" noProof="0" dirty="0">
              <a:ln>
                <a:noFill/>
              </a:ln>
              <a:solidFill>
                <a:schemeClr val="tx2">
                  <a:lumMod val="75000"/>
                </a:schemeClr>
              </a:solidFill>
              <a:effectLst/>
              <a:uLnTx/>
              <a:uFillTx/>
              <a:latin typeface="Times New Roman" panose="02020603050405020304" pitchFamily="18" charset="0"/>
              <a:ea typeface="隶书" panose="02010509060101010101" pitchFamily="49" charset="-122"/>
              <a:cs typeface="+mn-cs"/>
            </a:endParaRPr>
          </a:p>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1" lang="zh-CN" altLang="en-US" sz="2400" b="0" i="0" u="none" strike="noStrike" kern="1200" cap="none" spc="0" normalizeH="0" baseline="0" noProof="0" dirty="0">
                <a:ln>
                  <a:noFill/>
                </a:ln>
                <a:solidFill>
                  <a:schemeClr val="tx2">
                    <a:lumMod val="75000"/>
                  </a:schemeClr>
                </a:solidFill>
                <a:effectLst/>
                <a:uLnTx/>
                <a:uFillTx/>
                <a:latin typeface="Times New Roman" panose="02020603050405020304" pitchFamily="18" charset="0"/>
                <a:ea typeface="隶书" panose="02010509060101010101" pitchFamily="49" charset="-122"/>
                <a:cs typeface="+mn-cs"/>
              </a:rPr>
              <a:t>中国科学院自动化研究所</a:t>
            </a:r>
            <a:endParaRPr kumimoji="1" lang="en-US" altLang="zh-CN" sz="2400" b="0" i="0" u="none" strike="noStrike" kern="1200" cap="none" spc="0" normalizeH="0" baseline="0" noProof="0" dirty="0">
              <a:ln>
                <a:noFill/>
              </a:ln>
              <a:solidFill>
                <a:schemeClr val="tx2">
                  <a:lumMod val="75000"/>
                </a:schemeClr>
              </a:solidFill>
              <a:effectLst/>
              <a:uLnTx/>
              <a:uFillTx/>
              <a:latin typeface="Times New Roman" panose="02020603050405020304" pitchFamily="18" charset="0"/>
              <a:ea typeface="隶书" panose="02010509060101010101" pitchFamily="49" charset="-122"/>
              <a:cs typeface="+mn-cs"/>
            </a:endParaRPr>
          </a:p>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1" lang="zh-CN" altLang="en-US" sz="2400" b="0" i="0" u="none" strike="noStrike" kern="1200" cap="none" spc="0" normalizeH="0" baseline="0" noProof="0" dirty="0">
                <a:ln>
                  <a:noFill/>
                </a:ln>
                <a:solidFill>
                  <a:schemeClr val="tx2">
                    <a:lumMod val="75000"/>
                  </a:schemeClr>
                </a:solidFill>
                <a:effectLst/>
                <a:uLnTx/>
                <a:uFillTx/>
                <a:latin typeface="Times New Roman" panose="02020603050405020304" pitchFamily="18" charset="0"/>
                <a:ea typeface="隶书" panose="02010509060101010101" pitchFamily="49" charset="-122"/>
                <a:cs typeface="+mn-cs"/>
              </a:rPr>
              <a:t>20</a:t>
            </a:r>
            <a:r>
              <a:rPr kumimoji="1" lang="en-US" altLang="zh-CN" sz="2400" b="0" i="0" u="none" strike="noStrike" kern="1200" cap="none" spc="0" normalizeH="0" baseline="0" noProof="0" dirty="0">
                <a:ln>
                  <a:noFill/>
                </a:ln>
                <a:solidFill>
                  <a:schemeClr val="tx2">
                    <a:lumMod val="75000"/>
                  </a:schemeClr>
                </a:solidFill>
                <a:effectLst/>
                <a:uLnTx/>
                <a:uFillTx/>
                <a:latin typeface="Times New Roman" panose="02020603050405020304" pitchFamily="18" charset="0"/>
                <a:ea typeface="隶书" panose="02010509060101010101" pitchFamily="49" charset="-122"/>
                <a:cs typeface="+mn-cs"/>
              </a:rPr>
              <a:t>24</a:t>
            </a:r>
            <a:r>
              <a:rPr kumimoji="1" lang="zh-CN" altLang="en-US" sz="2400" b="0" i="0" u="none" strike="noStrike" kern="1200" cap="none" spc="0" normalizeH="0" baseline="0" noProof="0" dirty="0">
                <a:ln>
                  <a:noFill/>
                </a:ln>
                <a:solidFill>
                  <a:schemeClr val="tx2">
                    <a:lumMod val="75000"/>
                  </a:schemeClr>
                </a:solidFill>
                <a:effectLst/>
                <a:uLnTx/>
                <a:uFillTx/>
                <a:latin typeface="Times New Roman" panose="02020603050405020304" pitchFamily="18" charset="0"/>
                <a:ea typeface="隶书" panose="02010509060101010101" pitchFamily="49" charset="-122"/>
                <a:cs typeface="+mn-cs"/>
              </a:rPr>
              <a:t>年秋季</a:t>
            </a:r>
            <a:endParaRPr kumimoji="1" lang="zh-CN" altLang="en-US" sz="2400" b="0" i="0" u="none" strike="noStrike" kern="1200" cap="none" spc="0" normalizeH="0" baseline="0" noProof="0" dirty="0">
              <a:ln>
                <a:noFill/>
              </a:ln>
              <a:solidFill>
                <a:schemeClr val="tx2">
                  <a:lumMod val="75000"/>
                </a:schemeClr>
              </a:solidFill>
              <a:effectLst/>
              <a:uLnTx/>
              <a:uFillTx/>
              <a:latin typeface="Times New Roman" panose="02020603050405020304" pitchFamily="18" charset="0"/>
              <a:ea typeface="隶书" panose="02010509060101010101" pitchFamily="49" charset="-122"/>
              <a:cs typeface="+mn-cs"/>
            </a:endParaRPr>
          </a:p>
        </p:txBody>
      </p:sp>
      <p:pic>
        <p:nvPicPr>
          <p:cNvPr id="5" name="图片 4"/>
          <p:cNvPicPr>
            <a:picLocks noChangeAspect="1"/>
          </p:cNvPicPr>
          <p:nvPr/>
        </p:nvPicPr>
        <p:blipFill rotWithShape="1">
          <a:blip r:embed="rId1"/>
          <a:srcRect l="6287" r="18844"/>
          <a:stretch>
            <a:fillRect/>
          </a:stretch>
        </p:blipFill>
        <p:spPr>
          <a:xfrm>
            <a:off x="4557713" y="3933825"/>
            <a:ext cx="2246313" cy="179863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6" name="图片 5"/>
          <p:cNvPicPr>
            <a:picLocks noChangeAspect="1"/>
          </p:cNvPicPr>
          <p:nvPr/>
        </p:nvPicPr>
        <p:blipFill>
          <a:blip r:embed="rId2"/>
          <a:stretch>
            <a:fillRect/>
          </a:stretch>
        </p:blipFill>
        <p:spPr>
          <a:xfrm>
            <a:off x="2149475" y="3933825"/>
            <a:ext cx="2408238" cy="179863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7" name="图片 6"/>
          <p:cNvPicPr>
            <a:picLocks noChangeAspect="1"/>
          </p:cNvPicPr>
          <p:nvPr/>
        </p:nvPicPr>
        <p:blipFill rotWithShape="1">
          <a:blip r:embed="rId3"/>
          <a:srcRect l="10244" r="9651" b="4561"/>
          <a:stretch>
            <a:fillRect/>
          </a:stretch>
        </p:blipFill>
        <p:spPr>
          <a:xfrm>
            <a:off x="34925" y="3933825"/>
            <a:ext cx="2089150" cy="179863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4103" name="Picture 5" descr="E:\学习\智能控制-信息学院春季\Neural Network\自动化标志.png"/>
          <p:cNvPicPr>
            <a:picLocks noChangeAspect="1"/>
          </p:cNvPicPr>
          <p:nvPr/>
        </p:nvPicPr>
        <p:blipFill>
          <a:blip r:embed="rId4"/>
          <a:stretch>
            <a:fillRect/>
          </a:stretch>
        </p:blipFill>
        <p:spPr>
          <a:xfrm>
            <a:off x="7812088" y="11113"/>
            <a:ext cx="1231900" cy="1227137"/>
          </a:xfrm>
          <a:prstGeom prst="rect">
            <a:avLst/>
          </a:prstGeom>
          <a:noFill/>
          <a:ln w="9525">
            <a:noFill/>
          </a:ln>
        </p:spPr>
      </p:pic>
      <p:pic>
        <p:nvPicPr>
          <p:cNvPr id="9" name="Picture 48" descr="04"/>
          <p:cNvPicPr>
            <a:picLocks noChangeArrowheads="1"/>
          </p:cNvPicPr>
          <p:nvPr/>
        </p:nvPicPr>
        <p:blipFill>
          <a:blip r:embed="rId5"/>
          <a:srcRect/>
          <a:stretch>
            <a:fillRect/>
          </a:stretch>
        </p:blipFill>
        <p:spPr bwMode="auto">
          <a:xfrm>
            <a:off x="6877050" y="3933825"/>
            <a:ext cx="2195513" cy="179863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4105" name="灯片编号占位符 1"/>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背景介绍</a:t>
            </a:r>
            <a:endParaRPr lang="zh-CN" altLang="en-US" kern="1200" dirty="0">
              <a:latin typeface="微软雅黑" panose="020B0503020204020204" pitchFamily="34" charset="-122"/>
              <a:ea typeface="宋体" panose="02010600030101010101" pitchFamily="2" charset="-122"/>
              <a:cs typeface="+mn-cs"/>
            </a:endParaRPr>
          </a:p>
        </p:txBody>
      </p:sp>
      <p:sp>
        <p:nvSpPr>
          <p:cNvPr id="13315"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en-US" altLang="zh-CN" kern="1200" dirty="0">
                <a:latin typeface="微软雅黑" panose="020B0503020204020204" pitchFamily="34" charset="-122"/>
                <a:ea typeface="宋体" panose="02010600030101010101" pitchFamily="2" charset="-122"/>
                <a:cs typeface="+mn-cs"/>
              </a:rPr>
              <a:t>2. </a:t>
            </a:r>
            <a:r>
              <a:rPr lang="zh-CN" altLang="en-US" kern="1200" dirty="0">
                <a:latin typeface="微软雅黑" panose="020B0503020204020204" pitchFamily="34" charset="-122"/>
                <a:ea typeface="宋体" panose="02010600030101010101" pitchFamily="2" charset="-122"/>
                <a:cs typeface="+mn-cs"/>
              </a:rPr>
              <a:t>产生与发展</a:t>
            </a:r>
            <a:endParaRPr lang="zh-CN" altLang="en-US" kern="1200" dirty="0">
              <a:latin typeface="微软雅黑" panose="020B0503020204020204" pitchFamily="34" charset="-122"/>
              <a:ea typeface="宋体" panose="02010600030101010101" pitchFamily="2" charset="-122"/>
              <a:cs typeface="+mn-cs"/>
            </a:endParaRPr>
          </a:p>
        </p:txBody>
      </p:sp>
      <p:sp>
        <p:nvSpPr>
          <p:cNvPr id="13316" name="Rectangle 3"/>
          <p:cNvSpPr txBox="1"/>
          <p:nvPr/>
        </p:nvSpPr>
        <p:spPr>
          <a:xfrm>
            <a:off x="539750" y="1268413"/>
            <a:ext cx="7989888" cy="4876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gn="just">
              <a:lnSpc>
                <a:spcPct val="120000"/>
              </a:lnSpc>
            </a:pPr>
            <a:r>
              <a:rPr lang="en-US" altLang="zh-CN" b="1" dirty="0">
                <a:solidFill>
                  <a:srgbClr val="558ED5"/>
                </a:solidFill>
                <a:latin typeface="黑体" panose="02010609060101010101" pitchFamily="49" charset="-122"/>
                <a:ea typeface="宋体" panose="02010600030101010101" pitchFamily="2" charset="-122"/>
              </a:rPr>
              <a:t>20</a:t>
            </a:r>
            <a:r>
              <a:rPr lang="zh-CN" altLang="en-US" b="1" dirty="0">
                <a:solidFill>
                  <a:srgbClr val="558ED5"/>
                </a:solidFill>
                <a:latin typeface="黑体" panose="02010609060101010101" pitchFamily="49" charset="-122"/>
                <a:ea typeface="宋体" panose="02010600030101010101" pitchFamily="2" charset="-122"/>
              </a:rPr>
              <a:t>世纪</a:t>
            </a:r>
            <a:r>
              <a:rPr lang="en-US" altLang="zh-CN" b="1" dirty="0">
                <a:solidFill>
                  <a:srgbClr val="558ED5"/>
                </a:solidFill>
                <a:latin typeface="黑体" panose="02010609060101010101" pitchFamily="49" charset="-122"/>
                <a:ea typeface="宋体" panose="02010600030101010101" pitchFamily="2" charset="-122"/>
              </a:rPr>
              <a:t>50</a:t>
            </a:r>
            <a:r>
              <a:rPr lang="zh-CN" altLang="en-US" b="1" dirty="0">
                <a:solidFill>
                  <a:srgbClr val="558ED5"/>
                </a:solidFill>
                <a:latin typeface="黑体" panose="02010609060101010101" pitchFamily="49" charset="-122"/>
                <a:ea typeface="宋体" panose="02010600030101010101" pitchFamily="2" charset="-122"/>
              </a:rPr>
              <a:t>年代和</a:t>
            </a:r>
            <a:r>
              <a:rPr lang="en-US" altLang="zh-CN" b="1" dirty="0">
                <a:solidFill>
                  <a:srgbClr val="558ED5"/>
                </a:solidFill>
                <a:latin typeface="黑体" panose="02010609060101010101" pitchFamily="49" charset="-122"/>
                <a:ea typeface="宋体" panose="02010600030101010101" pitchFamily="2" charset="-122"/>
              </a:rPr>
              <a:t>60</a:t>
            </a:r>
            <a:r>
              <a:rPr lang="zh-CN" altLang="en-US" b="1" dirty="0">
                <a:solidFill>
                  <a:srgbClr val="558ED5"/>
                </a:solidFill>
                <a:latin typeface="黑体" panose="02010609060101010101" pitchFamily="49" charset="-122"/>
                <a:ea typeface="宋体" panose="02010600030101010101" pitchFamily="2" charset="-122"/>
              </a:rPr>
              <a:t>年代</a:t>
            </a:r>
            <a:endParaRPr lang="zh-CN" altLang="en-US" b="1" dirty="0">
              <a:solidFill>
                <a:srgbClr val="558ED5"/>
              </a:solidFill>
              <a:latin typeface="黑体" panose="02010609060101010101" pitchFamily="49" charset="-122"/>
              <a:ea typeface="宋体" panose="02010600030101010101" pitchFamily="2" charset="-122"/>
            </a:endParaRPr>
          </a:p>
          <a:p>
            <a:pPr marL="742950" lvl="1" indent="-285750" algn="just">
              <a:lnSpc>
                <a:spcPct val="120000"/>
              </a:lnSpc>
            </a:pPr>
            <a:r>
              <a:rPr lang="zh-CN" altLang="en-US" dirty="0">
                <a:latin typeface="黑体" panose="02010609060101010101" pitchFamily="49" charset="-122"/>
                <a:ea typeface="宋体" panose="02010600030101010101" pitchFamily="2" charset="-122"/>
              </a:rPr>
              <a:t>少数几个计算机科学家独立地进行所谓的</a:t>
            </a:r>
            <a:r>
              <a:rPr lang="zh-CN" altLang="en-US" dirty="0">
                <a:latin typeface="Arial" panose="020B0604020202020204" pitchFamily="34" charset="0"/>
                <a:ea typeface="宋体" panose="02010600030101010101" pitchFamily="2" charset="-122"/>
              </a:rPr>
              <a:t>“</a:t>
            </a:r>
            <a:r>
              <a:rPr lang="zh-CN" altLang="en-US" dirty="0">
                <a:latin typeface="黑体" panose="02010609060101010101" pitchFamily="49" charset="-122"/>
                <a:ea typeface="宋体" panose="02010600030101010101" pitchFamily="2" charset="-122"/>
              </a:rPr>
              <a:t>人工进化系统</a:t>
            </a:r>
            <a:r>
              <a:rPr lang="zh-CN" altLang="en-US" dirty="0">
                <a:latin typeface="Arial" panose="020B0604020202020204" pitchFamily="34" charset="0"/>
                <a:ea typeface="宋体" panose="02010600030101010101" pitchFamily="2" charset="-122"/>
              </a:rPr>
              <a:t>”</a:t>
            </a:r>
            <a:r>
              <a:rPr lang="zh-CN" altLang="en-US" dirty="0">
                <a:latin typeface="黑体" panose="02010609060101010101" pitchFamily="49" charset="-122"/>
                <a:ea typeface="宋体" panose="02010600030101010101" pitchFamily="2" charset="-122"/>
              </a:rPr>
              <a:t>研究，其出发点是进化的思想可以发展成为许多工程问题的优化工具。</a:t>
            </a:r>
            <a:endParaRPr lang="zh-CN" altLang="en-US" dirty="0">
              <a:latin typeface="黑体" panose="02010609060101010101" pitchFamily="49" charset="-122"/>
              <a:ea typeface="宋体" panose="02010600030101010101" pitchFamily="2" charset="-122"/>
            </a:endParaRPr>
          </a:p>
          <a:p>
            <a:pPr marL="742950" lvl="1" indent="-285750" algn="just">
              <a:lnSpc>
                <a:spcPct val="120000"/>
              </a:lnSpc>
            </a:pPr>
            <a:r>
              <a:rPr lang="zh-CN" altLang="en-US" dirty="0">
                <a:latin typeface="黑体" panose="02010609060101010101" pitchFamily="49" charset="-122"/>
                <a:ea typeface="宋体" panose="02010600030101010101" pitchFamily="2" charset="-122"/>
              </a:rPr>
              <a:t>遵循适者生存的仿自然法则。</a:t>
            </a:r>
            <a:endParaRPr lang="zh-CN" altLang="en-US" dirty="0">
              <a:latin typeface="黑体" panose="02010609060101010101" pitchFamily="49" charset="-122"/>
              <a:ea typeface="宋体" panose="02010600030101010101" pitchFamily="2" charset="-122"/>
            </a:endParaRPr>
          </a:p>
          <a:p>
            <a:pPr marL="742950" lvl="1" indent="-285750" algn="just">
              <a:lnSpc>
                <a:spcPct val="120000"/>
              </a:lnSpc>
            </a:pPr>
            <a:r>
              <a:rPr lang="zh-CN" altLang="en-US" dirty="0">
                <a:latin typeface="黑体" panose="02010609060101010101" pitchFamily="49" charset="-122"/>
                <a:ea typeface="宋体" panose="02010600030101010101" pitchFamily="2" charset="-122"/>
              </a:rPr>
              <a:t>有些系统基于种群，引入选择和变异操作。</a:t>
            </a:r>
            <a:endParaRPr lang="zh-CN" altLang="en-US" dirty="0">
              <a:latin typeface="黑体" panose="02010609060101010101" pitchFamily="49" charset="-122"/>
              <a:ea typeface="宋体" panose="02010600030101010101" pitchFamily="2" charset="-122"/>
            </a:endParaRPr>
          </a:p>
          <a:p>
            <a:pPr marL="742950" lvl="1" indent="-285750" algn="just">
              <a:lnSpc>
                <a:spcPct val="120000"/>
              </a:lnSpc>
            </a:pPr>
            <a:r>
              <a:rPr lang="zh-CN" altLang="en-US" dirty="0">
                <a:latin typeface="黑体" panose="02010609060101010101" pitchFamily="49" charset="-122"/>
                <a:ea typeface="宋体" panose="02010600030101010101" pitchFamily="2" charset="-122"/>
              </a:rPr>
              <a:t>有些系统对生物染色体抽象处理，引入二进制编码。</a:t>
            </a:r>
            <a:endParaRPr lang="zh-CN" altLang="en-US" dirty="0">
              <a:latin typeface="黑体" panose="02010609060101010101" pitchFamily="49" charset="-122"/>
              <a:ea typeface="宋体" panose="02010600030101010101" pitchFamily="2" charset="-122"/>
            </a:endParaRPr>
          </a:p>
        </p:txBody>
      </p:sp>
      <p:sp>
        <p:nvSpPr>
          <p:cNvPr id="13317" name="灯片编号占位符 1"/>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
        <p:nvSpPr>
          <p:cNvPr id="109571"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en-US" altLang="zh-CN" kern="1200" dirty="0">
                <a:latin typeface="微软雅黑" panose="020B0503020204020204" pitchFamily="34" charset="-122"/>
                <a:ea typeface="宋体" panose="02010600030101010101" pitchFamily="2" charset="-122"/>
                <a:cs typeface="+mn-cs"/>
              </a:rPr>
              <a:t>3.</a:t>
            </a:r>
            <a:r>
              <a:rPr lang="zh-CN" altLang="en-US" kern="1200" dirty="0">
                <a:latin typeface="微软雅黑" panose="020B0503020204020204" pitchFamily="34" charset="-122"/>
                <a:ea typeface="宋体" panose="02010600030101010101" pitchFamily="2" charset="-122"/>
                <a:cs typeface="+mn-cs"/>
              </a:rPr>
              <a:t>算法细节</a:t>
            </a:r>
            <a:endParaRPr lang="zh-CN" altLang="en-US" kern="1200" dirty="0">
              <a:latin typeface="微软雅黑" panose="020B0503020204020204" pitchFamily="34" charset="-122"/>
              <a:ea typeface="宋体" panose="02010600030101010101" pitchFamily="2" charset="-122"/>
              <a:cs typeface="+mn-cs"/>
            </a:endParaRPr>
          </a:p>
        </p:txBody>
      </p:sp>
      <p:sp>
        <p:nvSpPr>
          <p:cNvPr id="109572" name="Rectangle 3"/>
          <p:cNvSpPr txBox="1"/>
          <p:nvPr/>
        </p:nvSpPr>
        <p:spPr>
          <a:xfrm>
            <a:off x="325438" y="620713"/>
            <a:ext cx="8639175"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zh-CN" altLang="en-US" dirty="0">
                <a:solidFill>
                  <a:schemeClr val="tx2"/>
                </a:solidFill>
                <a:latin typeface="黑体" panose="02010609060101010101" pitchFamily="49" charset="-122"/>
                <a:ea typeface="宋体" panose="02010600030101010101" pitchFamily="2" charset="-122"/>
              </a:rPr>
              <a:t>算法流程</a:t>
            </a:r>
            <a:endParaRPr lang="en-US" altLang="zh-CN" dirty="0">
              <a:solidFill>
                <a:schemeClr val="tx2"/>
              </a:solidFill>
              <a:latin typeface="黑体" panose="02010609060101010101" pitchFamily="49" charset="-122"/>
              <a:ea typeface="宋体" panose="02010600030101010101" pitchFamily="2" charset="-122"/>
            </a:endParaRPr>
          </a:p>
        </p:txBody>
      </p:sp>
      <p:sp>
        <p:nvSpPr>
          <p:cNvPr id="109573" name="矩形 1"/>
          <p:cNvSpPr/>
          <p:nvPr/>
        </p:nvSpPr>
        <p:spPr>
          <a:xfrm>
            <a:off x="611188" y="1268413"/>
            <a:ext cx="8137525" cy="44021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0" indent="-457200" algn="just" eaLnBrk="1" hangingPunct="1">
              <a:spcBef>
                <a:spcPct val="0"/>
              </a:spcBef>
              <a:spcAft>
                <a:spcPts val="1200"/>
              </a:spcAft>
              <a:buFont typeface="Times New Roman" panose="02020603050405020304" pitchFamily="18" charset="0"/>
              <a:buChar char="−"/>
            </a:pPr>
            <a:r>
              <a:rPr lang="zh-CN" altLang="en-US" sz="2400" dirty="0">
                <a:solidFill>
                  <a:schemeClr val="tx2"/>
                </a:solidFill>
                <a:latin typeface="Times New Roman" panose="02020603050405020304" pitchFamily="18" charset="0"/>
                <a:ea typeface="黑体" panose="02010609060101010101" pitchFamily="49" charset="-122"/>
              </a:rPr>
              <a:t>初始化：在给定初始条件（包括</a:t>
            </a:r>
            <a:r>
              <a:rPr lang="en-US" altLang="zh-CN" sz="2400" dirty="0">
                <a:solidFill>
                  <a:schemeClr val="tx2"/>
                </a:solidFill>
                <a:latin typeface="Times New Roman" panose="02020603050405020304" pitchFamily="18" charset="0"/>
                <a:ea typeface="黑体" panose="02010609060101010101" pitchFamily="49" charset="-122"/>
              </a:rPr>
              <a:t>terminal sets, function sets</a:t>
            </a:r>
            <a:r>
              <a:rPr lang="zh-CN" altLang="en-US" sz="2400" dirty="0">
                <a:solidFill>
                  <a:schemeClr val="tx2"/>
                </a:solidFill>
                <a:latin typeface="Times New Roman" panose="02020603050405020304" pitchFamily="18" charset="0"/>
                <a:ea typeface="黑体" panose="02010609060101010101" pitchFamily="49" charset="-122"/>
              </a:rPr>
              <a:t>和参数）后生成随机种群</a:t>
            </a:r>
            <a:endParaRPr lang="zh-CN" altLang="en-US" sz="2400" dirty="0">
              <a:solidFill>
                <a:schemeClr val="tx2"/>
              </a:solidFill>
              <a:latin typeface="Times New Roman" panose="02020603050405020304" pitchFamily="18" charset="0"/>
              <a:ea typeface="黑体" panose="02010609060101010101" pitchFamily="49" charset="-122"/>
            </a:endParaRPr>
          </a:p>
          <a:p>
            <a:pPr marL="457200" lvl="0" indent="-457200" algn="just" eaLnBrk="1" hangingPunct="1">
              <a:spcBef>
                <a:spcPct val="0"/>
              </a:spcBef>
              <a:spcAft>
                <a:spcPts val="1200"/>
              </a:spcAft>
              <a:buFont typeface="Times New Roman" panose="02020603050405020304" pitchFamily="18" charset="0"/>
              <a:buChar char="−"/>
            </a:pPr>
            <a:r>
              <a:rPr lang="zh-CN" altLang="en-US" sz="2400" dirty="0">
                <a:solidFill>
                  <a:schemeClr val="tx2"/>
                </a:solidFill>
                <a:latin typeface="Times New Roman" panose="02020603050405020304" pitchFamily="18" charset="0"/>
                <a:ea typeface="黑体" panose="02010609060101010101" pitchFamily="49" charset="-122"/>
              </a:rPr>
              <a:t>通过</a:t>
            </a:r>
            <a:r>
              <a:rPr lang="en-US" altLang="zh-CN" sz="2400" dirty="0">
                <a:solidFill>
                  <a:schemeClr val="tx2"/>
                </a:solidFill>
                <a:latin typeface="Times New Roman" panose="02020603050405020304" pitchFamily="18" charset="0"/>
                <a:ea typeface="黑体" panose="02010609060101010101" pitchFamily="49" charset="-122"/>
              </a:rPr>
              <a:t>(</a:t>
            </a:r>
            <a:r>
              <a:rPr lang="zh-CN" altLang="en-US" sz="2400" dirty="0">
                <a:solidFill>
                  <a:schemeClr val="tx2"/>
                </a:solidFill>
                <a:latin typeface="Times New Roman" panose="02020603050405020304" pitchFamily="18" charset="0"/>
                <a:ea typeface="黑体" panose="02010609060101010101" pitchFamily="49" charset="-122"/>
              </a:rPr>
              <a:t>多种方法</a:t>
            </a:r>
            <a:r>
              <a:rPr lang="en-US" altLang="zh-CN" sz="2400" dirty="0">
                <a:solidFill>
                  <a:schemeClr val="tx2"/>
                </a:solidFill>
                <a:latin typeface="Times New Roman" panose="02020603050405020304" pitchFamily="18" charset="0"/>
                <a:ea typeface="黑体" panose="02010609060101010101" pitchFamily="49" charset="-122"/>
              </a:rPr>
              <a:t>)</a:t>
            </a:r>
            <a:r>
              <a:rPr lang="zh-CN" altLang="en-US" sz="2400" dirty="0">
                <a:solidFill>
                  <a:schemeClr val="tx2"/>
                </a:solidFill>
                <a:latin typeface="Times New Roman" panose="02020603050405020304" pitchFamily="18" charset="0"/>
                <a:ea typeface="黑体" panose="02010609060101010101" pitchFamily="49" charset="-122"/>
              </a:rPr>
              <a:t>比较，评估适应性</a:t>
            </a:r>
            <a:r>
              <a:rPr lang="en-US" altLang="zh-CN" sz="2400" dirty="0">
                <a:solidFill>
                  <a:schemeClr val="tx2"/>
                </a:solidFill>
                <a:latin typeface="Times New Roman" panose="02020603050405020304" pitchFamily="18" charset="0"/>
                <a:ea typeface="黑体" panose="02010609060101010101" pitchFamily="49" charset="-122"/>
              </a:rPr>
              <a:t>(fitness evaluation)</a:t>
            </a:r>
            <a:endParaRPr lang="en-US" altLang="zh-CN" sz="2400" dirty="0">
              <a:solidFill>
                <a:schemeClr val="tx2"/>
              </a:solidFill>
              <a:latin typeface="Times New Roman" panose="02020603050405020304" pitchFamily="18" charset="0"/>
              <a:ea typeface="黑体" panose="02010609060101010101" pitchFamily="49" charset="-122"/>
            </a:endParaRPr>
          </a:p>
          <a:p>
            <a:pPr marL="457200" lvl="0" indent="-457200" algn="just" eaLnBrk="1" hangingPunct="1">
              <a:spcBef>
                <a:spcPct val="0"/>
              </a:spcBef>
              <a:spcAft>
                <a:spcPts val="1200"/>
              </a:spcAft>
              <a:buFont typeface="Times New Roman" panose="02020603050405020304" pitchFamily="18" charset="0"/>
              <a:buChar char="−"/>
            </a:pPr>
            <a:r>
              <a:rPr lang="zh-CN" altLang="en-US" sz="2400" dirty="0">
                <a:solidFill>
                  <a:schemeClr val="tx2"/>
                </a:solidFill>
                <a:latin typeface="Times New Roman" panose="02020603050405020304" pitchFamily="18" charset="0"/>
                <a:ea typeface="黑体" panose="02010609060101010101" pitchFamily="49" charset="-122"/>
              </a:rPr>
              <a:t>依据</a:t>
            </a:r>
            <a:r>
              <a:rPr lang="en-US" altLang="zh-CN" sz="2400" dirty="0">
                <a:solidFill>
                  <a:schemeClr val="tx2"/>
                </a:solidFill>
                <a:latin typeface="Times New Roman" panose="02020603050405020304" pitchFamily="18" charset="0"/>
                <a:ea typeface="黑体" panose="02010609060101010101" pitchFamily="49" charset="-122"/>
              </a:rPr>
              <a:t>fitness</a:t>
            </a:r>
            <a:r>
              <a:rPr lang="zh-CN" altLang="en-US" sz="2400" dirty="0">
                <a:solidFill>
                  <a:schemeClr val="tx2"/>
                </a:solidFill>
                <a:latin typeface="Times New Roman" panose="02020603050405020304" pitchFamily="18" charset="0"/>
                <a:ea typeface="黑体" panose="02010609060101010101" pitchFamily="49" charset="-122"/>
              </a:rPr>
              <a:t>进行概率性选择（</a:t>
            </a:r>
            <a:r>
              <a:rPr lang="en-US" altLang="zh-CN" sz="2400" dirty="0">
                <a:solidFill>
                  <a:schemeClr val="tx2"/>
                </a:solidFill>
                <a:latin typeface="Times New Roman" panose="02020603050405020304" pitchFamily="18" charset="0"/>
                <a:ea typeface="黑体" panose="02010609060101010101" pitchFamily="49" charset="-122"/>
              </a:rPr>
              <a:t>probabilistically selected based on fitness</a:t>
            </a:r>
            <a:r>
              <a:rPr lang="zh-CN" altLang="en-US" sz="2400" dirty="0">
                <a:solidFill>
                  <a:schemeClr val="tx2"/>
                </a:solidFill>
                <a:latin typeface="Times New Roman" panose="02020603050405020304" pitchFamily="18" charset="0"/>
                <a:ea typeface="黑体" panose="02010609060101010101" pitchFamily="49" charset="-122"/>
              </a:rPr>
              <a:t>）</a:t>
            </a:r>
            <a:endParaRPr lang="en-US" altLang="zh-CN" sz="2400" dirty="0">
              <a:solidFill>
                <a:schemeClr val="tx2"/>
              </a:solidFill>
              <a:latin typeface="Times New Roman" panose="02020603050405020304" pitchFamily="18" charset="0"/>
              <a:ea typeface="黑体" panose="02010609060101010101" pitchFamily="49" charset="-122"/>
            </a:endParaRPr>
          </a:p>
          <a:p>
            <a:pPr marL="457200" lvl="0" indent="-457200" algn="just" eaLnBrk="1" hangingPunct="1">
              <a:spcBef>
                <a:spcPct val="0"/>
              </a:spcBef>
              <a:spcAft>
                <a:spcPts val="1200"/>
              </a:spcAft>
              <a:buFont typeface="Times New Roman" panose="02020603050405020304" pitchFamily="18" charset="0"/>
              <a:buChar char="−"/>
            </a:pPr>
            <a:r>
              <a:rPr lang="zh-CN" altLang="en-US" sz="2400" dirty="0">
                <a:solidFill>
                  <a:schemeClr val="tx2"/>
                </a:solidFill>
                <a:latin typeface="Times New Roman" panose="02020603050405020304" pitchFamily="18" charset="0"/>
                <a:ea typeface="黑体" panose="02010609060101010101" pitchFamily="49" charset="-122"/>
              </a:rPr>
              <a:t>被选择的程序作为父系，通过交叉</a:t>
            </a:r>
            <a:r>
              <a:rPr lang="en-US" altLang="zh-CN" sz="2400" dirty="0">
                <a:solidFill>
                  <a:schemeClr val="tx2"/>
                </a:solidFill>
                <a:latin typeface="Times New Roman" panose="02020603050405020304" pitchFamily="18" charset="0"/>
                <a:ea typeface="黑体" panose="02010609060101010101" pitchFamily="49" charset="-122"/>
              </a:rPr>
              <a:t>(Crossover)</a:t>
            </a:r>
            <a:r>
              <a:rPr lang="zh-CN" altLang="en-US" sz="2400" dirty="0">
                <a:solidFill>
                  <a:schemeClr val="tx2"/>
                </a:solidFill>
                <a:latin typeface="Times New Roman" panose="02020603050405020304" pitchFamily="18" charset="0"/>
                <a:ea typeface="黑体" panose="02010609060101010101" pitchFamily="49" charset="-122"/>
              </a:rPr>
              <a:t>、变异</a:t>
            </a:r>
            <a:r>
              <a:rPr lang="en-US" altLang="zh-CN" sz="2400" dirty="0">
                <a:solidFill>
                  <a:schemeClr val="tx2"/>
                </a:solidFill>
                <a:latin typeface="Times New Roman" panose="02020603050405020304" pitchFamily="18" charset="0"/>
                <a:ea typeface="黑体" panose="02010609060101010101" pitchFamily="49" charset="-122"/>
              </a:rPr>
              <a:t>(Mutation)</a:t>
            </a:r>
            <a:r>
              <a:rPr lang="zh-CN" altLang="en-US" sz="2400" dirty="0">
                <a:solidFill>
                  <a:schemeClr val="tx2"/>
                </a:solidFill>
                <a:latin typeface="Times New Roman" panose="02020603050405020304" pitchFamily="18" charset="0"/>
                <a:ea typeface="黑体" panose="02010609060101010101" pitchFamily="49" charset="-122"/>
              </a:rPr>
              <a:t>、复制</a:t>
            </a:r>
            <a:r>
              <a:rPr lang="en-US" altLang="zh-CN" sz="2400" dirty="0">
                <a:solidFill>
                  <a:schemeClr val="tx2"/>
                </a:solidFill>
                <a:latin typeface="Times New Roman" panose="02020603050405020304" pitchFamily="18" charset="0"/>
                <a:ea typeface="黑体" panose="02010609060101010101" pitchFamily="49" charset="-122"/>
              </a:rPr>
              <a:t>(Reproduction)</a:t>
            </a:r>
            <a:r>
              <a:rPr lang="zh-CN" altLang="en-US" sz="2400" dirty="0">
                <a:solidFill>
                  <a:schemeClr val="tx2"/>
                </a:solidFill>
                <a:latin typeface="Times New Roman" panose="02020603050405020304" pitchFamily="18" charset="0"/>
                <a:ea typeface="黑体" panose="02010609060101010101" pitchFamily="49" charset="-122"/>
              </a:rPr>
              <a:t>等遗传算子</a:t>
            </a:r>
            <a:r>
              <a:rPr lang="en-US" altLang="zh-CN" sz="2400" dirty="0">
                <a:solidFill>
                  <a:schemeClr val="tx2"/>
                </a:solidFill>
                <a:latin typeface="Times New Roman" panose="02020603050405020304" pitchFamily="18" charset="0"/>
                <a:ea typeface="黑体" panose="02010609060101010101" pitchFamily="49" charset="-122"/>
              </a:rPr>
              <a:t>(genetic operators)</a:t>
            </a:r>
            <a:r>
              <a:rPr lang="zh-CN" altLang="en-US" sz="2400" dirty="0">
                <a:solidFill>
                  <a:schemeClr val="tx2"/>
                </a:solidFill>
                <a:latin typeface="Times New Roman" panose="02020603050405020304" pitchFamily="18" charset="0"/>
                <a:ea typeface="黑体" panose="02010609060101010101" pitchFamily="49" charset="-122"/>
              </a:rPr>
              <a:t>生成下一代</a:t>
            </a:r>
            <a:r>
              <a:rPr lang="en-US" altLang="zh-CN" sz="2400" dirty="0">
                <a:solidFill>
                  <a:schemeClr val="tx2"/>
                </a:solidFill>
                <a:latin typeface="Times New Roman" panose="02020603050405020304" pitchFamily="18" charset="0"/>
                <a:ea typeface="黑体" panose="02010609060101010101" pitchFamily="49" charset="-122"/>
              </a:rPr>
              <a:t>(next generation)</a:t>
            </a:r>
            <a:endParaRPr lang="en-US" altLang="zh-CN" sz="2400" dirty="0">
              <a:solidFill>
                <a:schemeClr val="tx2"/>
              </a:solidFill>
              <a:latin typeface="Times New Roman" panose="02020603050405020304" pitchFamily="18" charset="0"/>
              <a:ea typeface="黑体" panose="02010609060101010101" pitchFamily="49" charset="-122"/>
            </a:endParaRPr>
          </a:p>
          <a:p>
            <a:pPr marL="457200" lvl="0" indent="-457200" algn="just" eaLnBrk="1" hangingPunct="1">
              <a:spcBef>
                <a:spcPct val="0"/>
              </a:spcBef>
              <a:spcAft>
                <a:spcPts val="1200"/>
              </a:spcAft>
              <a:buFont typeface="Times New Roman" panose="02020603050405020304" pitchFamily="18" charset="0"/>
              <a:buChar char="−"/>
            </a:pPr>
            <a:r>
              <a:rPr lang="zh-CN" altLang="en-US" sz="2400" dirty="0">
                <a:solidFill>
                  <a:schemeClr val="tx2"/>
                </a:solidFill>
                <a:latin typeface="Times New Roman" panose="02020603050405020304" pitchFamily="18" charset="0"/>
                <a:ea typeface="黑体" panose="02010609060101010101" pitchFamily="49" charset="-122"/>
              </a:rPr>
              <a:t>判断是否符合终止标准</a:t>
            </a:r>
            <a:r>
              <a:rPr lang="en-US" altLang="zh-CN" sz="2400" dirty="0">
                <a:solidFill>
                  <a:schemeClr val="tx2"/>
                </a:solidFill>
                <a:latin typeface="Times New Roman" panose="02020603050405020304" pitchFamily="18" charset="0"/>
                <a:ea typeface="黑体" panose="02010609060101010101" pitchFamily="49" charset="-122"/>
              </a:rPr>
              <a:t>(Termination Criterion)</a:t>
            </a:r>
            <a:r>
              <a:rPr lang="zh-CN" altLang="en-US" sz="2400" dirty="0">
                <a:solidFill>
                  <a:schemeClr val="tx2"/>
                </a:solidFill>
                <a:latin typeface="Times New Roman" panose="02020603050405020304" pitchFamily="18" charset="0"/>
                <a:ea typeface="黑体" panose="02010609060101010101" pitchFamily="49" charset="-122"/>
              </a:rPr>
              <a:t>，不符合则继续迭代</a:t>
            </a:r>
            <a:endParaRPr lang="zh-CN" altLang="en-US" sz="2400" dirty="0">
              <a:solidFill>
                <a:schemeClr val="tx2"/>
              </a:solidFill>
              <a:latin typeface="Times New Roman" panose="02020603050405020304" pitchFamily="18" charset="0"/>
              <a:ea typeface="黑体" panose="02010609060101010101" pitchFamily="49" charset="-122"/>
            </a:endParaRPr>
          </a:p>
        </p:txBody>
      </p:sp>
      <p:sp>
        <p:nvSpPr>
          <p:cNvPr id="8" name="矩形 7"/>
          <p:cNvSpPr/>
          <p:nvPr/>
        </p:nvSpPr>
        <p:spPr>
          <a:xfrm>
            <a:off x="677863" y="5661025"/>
            <a:ext cx="8070850" cy="1130300"/>
          </a:xfrm>
          <a:prstGeom prst="rect">
            <a:avLst/>
          </a:prstGeom>
        </p:spPr>
        <p:txBody>
          <a:bodyPr>
            <a:spAutoFit/>
          </a:bodyPr>
          <a:lstStyle/>
          <a:p>
            <a:pPr marL="0" marR="0" lvl="0" indent="0" algn="just" defTabSz="914400" rtl="0" eaLnBrk="1" fontAlgn="base" latinLnBrk="0" hangingPunct="1">
              <a:lnSpc>
                <a:spcPct val="15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accent6">
                    <a:lumMod val="50000"/>
                  </a:schemeClr>
                </a:solidFill>
                <a:effectLst/>
                <a:uLnTx/>
                <a:uFillTx/>
                <a:latin typeface="Times New Roman" panose="02020603050405020304" pitchFamily="18" charset="0"/>
                <a:ea typeface="黑体" panose="02010609060101010101" pitchFamily="49" charset="-122"/>
                <a:cs typeface="Times New Roman" panose="02020603050405020304" pitchFamily="18" charset="0"/>
              </a:rPr>
              <a:t>应用：生成能够拟合特定数据集的函数（与现有方法的对比分析？）</a:t>
            </a:r>
            <a:endParaRPr kumimoji="1" lang="zh-CN" altLang="en-US" sz="2400" b="0" i="0" u="none" strike="noStrike" kern="1200" cap="none" spc="0" normalizeH="0" baseline="0" noProof="0" dirty="0">
              <a:ln>
                <a:noFill/>
              </a:ln>
              <a:solidFill>
                <a:schemeClr val="accent6">
                  <a:lumMod val="50000"/>
                </a:schemeClr>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背景介绍</a:t>
            </a:r>
            <a:endParaRPr lang="zh-CN" altLang="en-US" kern="1200" dirty="0">
              <a:latin typeface="微软雅黑" panose="020B0503020204020204" pitchFamily="34" charset="-122"/>
              <a:ea typeface="宋体" panose="02010600030101010101" pitchFamily="2" charset="-122"/>
              <a:cs typeface="+mn-cs"/>
            </a:endParaRPr>
          </a:p>
        </p:txBody>
      </p:sp>
      <p:sp>
        <p:nvSpPr>
          <p:cNvPr id="14339"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产生与发展</a:t>
            </a:r>
            <a:endParaRPr lang="zh-CN" altLang="en-US" kern="1200" dirty="0">
              <a:latin typeface="微软雅黑" panose="020B0503020204020204" pitchFamily="34" charset="-122"/>
              <a:ea typeface="宋体" panose="02010600030101010101" pitchFamily="2" charset="-122"/>
              <a:cs typeface="+mn-cs"/>
            </a:endParaRPr>
          </a:p>
        </p:txBody>
      </p:sp>
      <p:sp>
        <p:nvSpPr>
          <p:cNvPr id="14340" name="Rectangle 3"/>
          <p:cNvSpPr txBox="1"/>
          <p:nvPr/>
        </p:nvSpPr>
        <p:spPr>
          <a:xfrm>
            <a:off x="685800" y="1700213"/>
            <a:ext cx="7989888" cy="411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gn="just">
              <a:lnSpc>
                <a:spcPct val="120000"/>
              </a:lnSpc>
            </a:pPr>
            <a:r>
              <a:rPr lang="en-US" altLang="zh-CN" b="1" dirty="0">
                <a:solidFill>
                  <a:srgbClr val="558ED5"/>
                </a:solidFill>
                <a:latin typeface="黑体" panose="02010609060101010101" pitchFamily="49" charset="-122"/>
                <a:ea typeface="宋体" panose="02010600030101010101" pitchFamily="2" charset="-122"/>
              </a:rPr>
              <a:t>20</a:t>
            </a:r>
            <a:r>
              <a:rPr lang="zh-CN" altLang="en-US" b="1" dirty="0">
                <a:solidFill>
                  <a:srgbClr val="558ED5"/>
                </a:solidFill>
                <a:latin typeface="黑体" panose="02010609060101010101" pitchFamily="49" charset="-122"/>
                <a:ea typeface="宋体" panose="02010600030101010101" pitchFamily="2" charset="-122"/>
              </a:rPr>
              <a:t>世纪</a:t>
            </a:r>
            <a:r>
              <a:rPr lang="en-US" altLang="zh-CN" b="1" dirty="0">
                <a:solidFill>
                  <a:srgbClr val="558ED5"/>
                </a:solidFill>
                <a:latin typeface="黑体" panose="02010609060101010101" pitchFamily="49" charset="-122"/>
                <a:ea typeface="宋体" panose="02010600030101010101" pitchFamily="2" charset="-122"/>
              </a:rPr>
              <a:t>60</a:t>
            </a:r>
            <a:r>
              <a:rPr lang="zh-CN" altLang="en-US" b="1" dirty="0">
                <a:solidFill>
                  <a:srgbClr val="558ED5"/>
                </a:solidFill>
                <a:latin typeface="黑体" panose="02010609060101010101" pitchFamily="49" charset="-122"/>
                <a:ea typeface="宋体" panose="02010600030101010101" pitchFamily="2" charset="-122"/>
              </a:rPr>
              <a:t>年代初期</a:t>
            </a:r>
            <a:endParaRPr lang="zh-CN" altLang="en-US" b="1" dirty="0">
              <a:solidFill>
                <a:srgbClr val="558ED5"/>
              </a:solidFill>
              <a:latin typeface="黑体" panose="02010609060101010101" pitchFamily="49" charset="-122"/>
              <a:ea typeface="宋体" panose="02010600030101010101" pitchFamily="2" charset="-122"/>
            </a:endParaRPr>
          </a:p>
          <a:p>
            <a:pPr marL="742950" lvl="1" indent="-285750" algn="just">
              <a:lnSpc>
                <a:spcPct val="120000"/>
              </a:lnSpc>
            </a:pPr>
            <a:r>
              <a:rPr lang="zh-CN" altLang="en-US" dirty="0">
                <a:latin typeface="黑体" panose="02010609060101010101" pitchFamily="49" charset="-122"/>
                <a:ea typeface="宋体" panose="02010600030101010101" pitchFamily="2" charset="-122"/>
              </a:rPr>
              <a:t>柏林工业大学的</a:t>
            </a:r>
            <a:r>
              <a:rPr lang="en-US" altLang="zh-CN" dirty="0">
                <a:latin typeface="黑体" panose="02010609060101010101" pitchFamily="49" charset="-122"/>
                <a:ea typeface="宋体" panose="02010600030101010101" pitchFamily="2" charset="-122"/>
              </a:rPr>
              <a:t>Rechenberg</a:t>
            </a:r>
            <a:r>
              <a:rPr lang="zh-CN" altLang="en-US" dirty="0">
                <a:latin typeface="黑体" panose="02010609060101010101" pitchFamily="49" charset="-122"/>
                <a:ea typeface="宋体" panose="02010600030101010101" pitchFamily="2" charset="-122"/>
              </a:rPr>
              <a:t>和</a:t>
            </a:r>
            <a:r>
              <a:rPr lang="en-US" altLang="zh-CN" dirty="0">
                <a:latin typeface="黑体" panose="02010609060101010101" pitchFamily="49" charset="-122"/>
                <a:ea typeface="宋体" panose="02010600030101010101" pitchFamily="2" charset="-122"/>
              </a:rPr>
              <a:t>Schwefel</a:t>
            </a:r>
            <a:r>
              <a:rPr lang="zh-CN" altLang="en-US" dirty="0">
                <a:latin typeface="黑体" panose="02010609060101010101" pitchFamily="49" charset="-122"/>
                <a:ea typeface="宋体" panose="02010600030101010101" pitchFamily="2" charset="-122"/>
              </a:rPr>
              <a:t>等在进行风洞试验时，由于描述物体形状的参数难以用传统方法进行优化，提出了利用生物变异的思想来随机改变参数值，效果很好。</a:t>
            </a:r>
            <a:endParaRPr lang="zh-CN" altLang="en-US" dirty="0">
              <a:latin typeface="黑体" panose="02010609060101010101" pitchFamily="49" charset="-122"/>
              <a:ea typeface="宋体" panose="02010600030101010101" pitchFamily="2" charset="-122"/>
            </a:endParaRPr>
          </a:p>
          <a:p>
            <a:pPr marL="742950" lvl="1" indent="-285750" algn="just">
              <a:lnSpc>
                <a:spcPct val="120000"/>
              </a:lnSpc>
            </a:pPr>
            <a:r>
              <a:rPr lang="zh-CN" altLang="en-US" dirty="0">
                <a:latin typeface="黑体" panose="02010609060101010101" pitchFamily="49" charset="-122"/>
                <a:ea typeface="宋体" panose="02010600030101010101" pitchFamily="2" charset="-122"/>
              </a:rPr>
              <a:t>对这种方法深入研究，形成了另一个分支</a:t>
            </a:r>
            <a:endParaRPr lang="zh-CN" altLang="en-US" dirty="0">
              <a:latin typeface="黑体" panose="02010609060101010101" pitchFamily="49" charset="-122"/>
              <a:ea typeface="宋体" panose="02010600030101010101" pitchFamily="2" charset="-122"/>
            </a:endParaRPr>
          </a:p>
          <a:p>
            <a:pPr marL="742950" lvl="1" indent="-285750" algn="just">
              <a:lnSpc>
                <a:spcPct val="120000"/>
              </a:lnSpc>
              <a:buNone/>
            </a:pPr>
            <a:r>
              <a:rPr lang="zh-CN" altLang="en-US" dirty="0">
                <a:solidFill>
                  <a:srgbClr val="FF0000"/>
                </a:solidFill>
                <a:latin typeface="黑体" panose="02010609060101010101" pitchFamily="49" charset="-122"/>
                <a:ea typeface="宋体" panose="02010600030101010101" pitchFamily="2" charset="-122"/>
              </a:rPr>
              <a:t>进化策略</a:t>
            </a:r>
            <a:r>
              <a:rPr lang="en-US" altLang="zh-CN" dirty="0">
                <a:solidFill>
                  <a:srgbClr val="FF0000"/>
                </a:solidFill>
                <a:latin typeface="黑体" panose="02010609060101010101" pitchFamily="49" charset="-122"/>
                <a:ea typeface="宋体" panose="02010600030101010101" pitchFamily="2" charset="-122"/>
              </a:rPr>
              <a:t>ES(Evolutionary Strategy)</a:t>
            </a:r>
            <a:r>
              <a:rPr lang="zh-CN" altLang="en-US" dirty="0">
                <a:latin typeface="黑体" panose="02010609060101010101" pitchFamily="49" charset="-122"/>
                <a:ea typeface="宋体" panose="02010600030101010101" pitchFamily="2" charset="-122"/>
              </a:rPr>
              <a:t>。</a:t>
            </a:r>
            <a:endParaRPr lang="zh-CN" altLang="en-US" dirty="0">
              <a:latin typeface="黑体" panose="02010609060101010101" pitchFamily="49" charset="-122"/>
              <a:ea typeface="宋体" panose="02010600030101010101" pitchFamily="2" charset="-122"/>
            </a:endParaRPr>
          </a:p>
        </p:txBody>
      </p:sp>
      <p:sp>
        <p:nvSpPr>
          <p:cNvPr id="14341" name="灯片编号占位符 1"/>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背景介绍</a:t>
            </a:r>
            <a:endParaRPr lang="zh-CN" altLang="en-US" kern="1200" dirty="0">
              <a:latin typeface="微软雅黑" panose="020B0503020204020204" pitchFamily="34" charset="-122"/>
              <a:ea typeface="宋体" panose="02010600030101010101" pitchFamily="2" charset="-122"/>
              <a:cs typeface="+mn-cs"/>
            </a:endParaRPr>
          </a:p>
        </p:txBody>
      </p:sp>
      <p:sp>
        <p:nvSpPr>
          <p:cNvPr id="15363"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产生与发展</a:t>
            </a:r>
            <a:endParaRPr lang="zh-CN" altLang="en-US" kern="1200" dirty="0">
              <a:latin typeface="微软雅黑" panose="020B0503020204020204" pitchFamily="34" charset="-122"/>
              <a:ea typeface="宋体" panose="02010600030101010101" pitchFamily="2" charset="-122"/>
              <a:cs typeface="+mn-cs"/>
            </a:endParaRPr>
          </a:p>
        </p:txBody>
      </p:sp>
      <p:sp>
        <p:nvSpPr>
          <p:cNvPr id="15364" name="Rectangle 3"/>
          <p:cNvSpPr txBox="1"/>
          <p:nvPr/>
        </p:nvSpPr>
        <p:spPr>
          <a:xfrm>
            <a:off x="468313" y="1700213"/>
            <a:ext cx="8207375" cy="440055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gn="just">
              <a:lnSpc>
                <a:spcPct val="120000"/>
              </a:lnSpc>
            </a:pPr>
            <a:r>
              <a:rPr lang="en-US" altLang="zh-CN" b="1" dirty="0">
                <a:solidFill>
                  <a:srgbClr val="558ED5"/>
                </a:solidFill>
                <a:latin typeface="黑体" panose="02010609060101010101" pitchFamily="49" charset="-122"/>
                <a:ea typeface="宋体" panose="02010600030101010101" pitchFamily="2" charset="-122"/>
              </a:rPr>
              <a:t>20</a:t>
            </a:r>
            <a:r>
              <a:rPr lang="zh-CN" altLang="en-US" b="1" dirty="0">
                <a:solidFill>
                  <a:srgbClr val="558ED5"/>
                </a:solidFill>
                <a:latin typeface="黑体" panose="02010609060101010101" pitchFamily="49" charset="-122"/>
                <a:ea typeface="宋体" panose="02010600030101010101" pitchFamily="2" charset="-122"/>
              </a:rPr>
              <a:t>世纪</a:t>
            </a:r>
            <a:r>
              <a:rPr lang="en-US" altLang="zh-CN" b="1" dirty="0">
                <a:solidFill>
                  <a:srgbClr val="558ED5"/>
                </a:solidFill>
                <a:latin typeface="黑体" panose="02010609060101010101" pitchFamily="49" charset="-122"/>
                <a:ea typeface="宋体" panose="02010600030101010101" pitchFamily="2" charset="-122"/>
              </a:rPr>
              <a:t>60</a:t>
            </a:r>
            <a:r>
              <a:rPr lang="zh-CN" altLang="en-US" b="1" dirty="0">
                <a:solidFill>
                  <a:srgbClr val="558ED5"/>
                </a:solidFill>
                <a:latin typeface="黑体" panose="02010609060101010101" pitchFamily="49" charset="-122"/>
                <a:ea typeface="宋体" panose="02010600030101010101" pitchFamily="2" charset="-122"/>
              </a:rPr>
              <a:t>年代初期</a:t>
            </a:r>
            <a:endParaRPr lang="zh-CN" altLang="en-US" b="1" dirty="0">
              <a:solidFill>
                <a:srgbClr val="558ED5"/>
              </a:solidFill>
              <a:latin typeface="黑体" panose="02010609060101010101" pitchFamily="49" charset="-122"/>
              <a:ea typeface="宋体" panose="02010600030101010101" pitchFamily="2" charset="-122"/>
            </a:endParaRPr>
          </a:p>
          <a:p>
            <a:pPr marL="742950" lvl="1" indent="-285750" algn="just">
              <a:lnSpc>
                <a:spcPct val="120000"/>
              </a:lnSpc>
            </a:pPr>
            <a:r>
              <a:rPr lang="en-US" altLang="zh-CN" dirty="0">
                <a:latin typeface="黑体" panose="02010609060101010101" pitchFamily="49" charset="-122"/>
                <a:ea typeface="宋体" panose="02010600030101010101" pitchFamily="2" charset="-122"/>
              </a:rPr>
              <a:t>L.J.Fogel</a:t>
            </a:r>
            <a:r>
              <a:rPr lang="zh-CN" altLang="en-US" dirty="0">
                <a:latin typeface="黑体" panose="02010609060101010101" pitchFamily="49" charset="-122"/>
                <a:ea typeface="宋体" panose="02010600030101010101" pitchFamily="2" charset="-122"/>
              </a:rPr>
              <a:t>等人在设计有限自动机时提出了</a:t>
            </a:r>
            <a:endParaRPr lang="zh-CN" altLang="en-US" dirty="0">
              <a:latin typeface="黑体" panose="02010609060101010101" pitchFamily="49" charset="-122"/>
              <a:ea typeface="宋体" panose="02010600030101010101" pitchFamily="2" charset="-122"/>
            </a:endParaRPr>
          </a:p>
          <a:p>
            <a:pPr marL="742950" lvl="1" indent="-285750" algn="just">
              <a:lnSpc>
                <a:spcPct val="120000"/>
              </a:lnSpc>
              <a:buFontTx/>
              <a:buNone/>
            </a:pPr>
            <a:r>
              <a:rPr lang="zh-CN" altLang="en-US" dirty="0">
                <a:solidFill>
                  <a:srgbClr val="FF0000"/>
                </a:solidFill>
                <a:latin typeface="黑体" panose="02010609060101010101" pitchFamily="49" charset="-122"/>
                <a:ea typeface="宋体" panose="02010600030101010101" pitchFamily="2" charset="-122"/>
              </a:rPr>
              <a:t>   进化规划</a:t>
            </a:r>
            <a:r>
              <a:rPr lang="en-US" altLang="zh-CN" dirty="0">
                <a:solidFill>
                  <a:srgbClr val="FF0000"/>
                </a:solidFill>
                <a:latin typeface="黑体" panose="02010609060101010101" pitchFamily="49" charset="-122"/>
                <a:ea typeface="宋体" panose="02010600030101010101" pitchFamily="2" charset="-122"/>
              </a:rPr>
              <a:t>EP(Evolutionary Programming) </a:t>
            </a:r>
            <a:r>
              <a:rPr lang="zh-CN" altLang="en-US" dirty="0">
                <a:latin typeface="黑体" panose="02010609060101010101" pitchFamily="49" charset="-122"/>
                <a:ea typeface="宋体" panose="02010600030101010101" pitchFamily="2" charset="-122"/>
              </a:rPr>
              <a:t>。</a:t>
            </a:r>
            <a:endParaRPr lang="zh-CN" altLang="en-US" dirty="0">
              <a:solidFill>
                <a:srgbClr val="FF0000"/>
              </a:solidFill>
              <a:latin typeface="黑体" panose="02010609060101010101" pitchFamily="49" charset="-122"/>
              <a:ea typeface="宋体" panose="02010600030101010101" pitchFamily="2" charset="-122"/>
            </a:endParaRPr>
          </a:p>
          <a:p>
            <a:pPr marL="742950" lvl="1" indent="-285750" algn="just">
              <a:lnSpc>
                <a:spcPct val="120000"/>
              </a:lnSpc>
            </a:pPr>
            <a:r>
              <a:rPr lang="zh-CN" altLang="en-US" dirty="0">
                <a:latin typeface="黑体" panose="02010609060101010101" pitchFamily="49" charset="-122"/>
                <a:ea typeface="宋体" panose="02010600030101010101" pitchFamily="2" charset="-122"/>
              </a:rPr>
              <a:t>将此方法应用到数据诊断、模式识别和分类及控制系统设计等问题中，取得了较好的效果。</a:t>
            </a:r>
            <a:endParaRPr lang="zh-CN" altLang="en-US" dirty="0">
              <a:latin typeface="黑体" panose="02010609060101010101" pitchFamily="49" charset="-122"/>
              <a:ea typeface="宋体" panose="02010600030101010101" pitchFamily="2" charset="-122"/>
            </a:endParaRPr>
          </a:p>
          <a:p>
            <a:pPr marL="742950" lvl="1" indent="-285750" algn="just">
              <a:lnSpc>
                <a:spcPct val="120000"/>
              </a:lnSpc>
            </a:pPr>
            <a:r>
              <a:rPr lang="zh-CN" altLang="en-US" dirty="0">
                <a:latin typeface="黑体" panose="02010609060101010101" pitchFamily="49" charset="-122"/>
                <a:ea typeface="宋体" panose="02010600030101010101" pitchFamily="2" charset="-122"/>
              </a:rPr>
              <a:t>后来用于数值优化和神经网络的训练上。</a:t>
            </a:r>
            <a:endParaRPr lang="zh-CN" altLang="en-US" dirty="0">
              <a:latin typeface="黑体" panose="02010609060101010101" pitchFamily="49" charset="-122"/>
              <a:ea typeface="宋体" panose="02010600030101010101" pitchFamily="2" charset="-122"/>
            </a:endParaRPr>
          </a:p>
        </p:txBody>
      </p:sp>
      <p:sp>
        <p:nvSpPr>
          <p:cNvPr id="15365" name="灯片编号占位符 1"/>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背景介绍</a:t>
            </a:r>
            <a:endParaRPr lang="zh-CN" altLang="en-US" kern="1200" dirty="0">
              <a:latin typeface="微软雅黑" panose="020B0503020204020204" pitchFamily="34" charset="-122"/>
              <a:ea typeface="宋体" panose="02010600030101010101" pitchFamily="2" charset="-122"/>
              <a:cs typeface="+mn-cs"/>
            </a:endParaRPr>
          </a:p>
        </p:txBody>
      </p:sp>
      <p:sp>
        <p:nvSpPr>
          <p:cNvPr id="16387"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产生与发展</a:t>
            </a:r>
            <a:endParaRPr lang="zh-CN" altLang="en-US" kern="1200" dirty="0">
              <a:latin typeface="微软雅黑" panose="020B0503020204020204" pitchFamily="34" charset="-122"/>
              <a:ea typeface="宋体" panose="02010600030101010101" pitchFamily="2" charset="-122"/>
              <a:cs typeface="+mn-cs"/>
            </a:endParaRPr>
          </a:p>
        </p:txBody>
      </p:sp>
      <p:sp>
        <p:nvSpPr>
          <p:cNvPr id="16388" name="Rectangle 3"/>
          <p:cNvSpPr txBox="1"/>
          <p:nvPr/>
        </p:nvSpPr>
        <p:spPr>
          <a:xfrm>
            <a:off x="323850" y="981075"/>
            <a:ext cx="5543550" cy="23622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gn="just">
              <a:lnSpc>
                <a:spcPct val="120000"/>
              </a:lnSpc>
            </a:pPr>
            <a:r>
              <a:rPr lang="en-US" altLang="zh-CN" b="1" dirty="0">
                <a:solidFill>
                  <a:srgbClr val="558ED5"/>
                </a:solidFill>
                <a:latin typeface="黑体" panose="02010609060101010101" pitchFamily="49" charset="-122"/>
                <a:ea typeface="宋体" panose="02010600030101010101" pitchFamily="2" charset="-122"/>
              </a:rPr>
              <a:t>20</a:t>
            </a:r>
            <a:r>
              <a:rPr lang="zh-CN" altLang="en-US" b="1" dirty="0">
                <a:solidFill>
                  <a:srgbClr val="558ED5"/>
                </a:solidFill>
                <a:latin typeface="黑体" panose="02010609060101010101" pitchFamily="49" charset="-122"/>
                <a:ea typeface="宋体" panose="02010600030101010101" pitchFamily="2" charset="-122"/>
              </a:rPr>
              <a:t>世纪</a:t>
            </a:r>
            <a:r>
              <a:rPr lang="en-US" altLang="zh-CN" b="1" dirty="0">
                <a:solidFill>
                  <a:srgbClr val="558ED5"/>
                </a:solidFill>
                <a:latin typeface="黑体" panose="02010609060101010101" pitchFamily="49" charset="-122"/>
                <a:ea typeface="宋体" panose="02010600030101010101" pitchFamily="2" charset="-122"/>
              </a:rPr>
              <a:t>60</a:t>
            </a:r>
            <a:r>
              <a:rPr lang="zh-CN" altLang="en-US" b="1" dirty="0">
                <a:solidFill>
                  <a:srgbClr val="558ED5"/>
                </a:solidFill>
                <a:latin typeface="黑体" panose="02010609060101010101" pitchFamily="49" charset="-122"/>
                <a:ea typeface="宋体" panose="02010600030101010101" pitchFamily="2" charset="-122"/>
              </a:rPr>
              <a:t>年代中期</a:t>
            </a:r>
            <a:endParaRPr lang="zh-CN" altLang="en-US" b="1" dirty="0">
              <a:solidFill>
                <a:srgbClr val="558ED5"/>
              </a:solidFill>
              <a:latin typeface="黑体" panose="02010609060101010101" pitchFamily="49" charset="-122"/>
              <a:ea typeface="宋体" panose="02010600030101010101" pitchFamily="2" charset="-122"/>
            </a:endParaRPr>
          </a:p>
          <a:p>
            <a:pPr marL="742950" lvl="1" indent="-285750" algn="just">
              <a:lnSpc>
                <a:spcPct val="120000"/>
              </a:lnSpc>
            </a:pPr>
            <a:r>
              <a:rPr lang="zh-CN" altLang="en-US" dirty="0">
                <a:latin typeface="黑体" panose="02010609060101010101" pitchFamily="49" charset="-122"/>
                <a:ea typeface="宋体" panose="02010600030101010101" pitchFamily="2" charset="-122"/>
              </a:rPr>
              <a:t>美国</a:t>
            </a:r>
            <a:r>
              <a:rPr lang="en-US" altLang="zh-CN" dirty="0">
                <a:latin typeface="黑体" panose="02010609060101010101" pitchFamily="49" charset="-122"/>
                <a:ea typeface="宋体" panose="02010600030101010101" pitchFamily="2" charset="-122"/>
              </a:rPr>
              <a:t>Michigan</a:t>
            </a:r>
            <a:r>
              <a:rPr lang="zh-CN" altLang="en-US" dirty="0">
                <a:latin typeface="黑体" panose="02010609060101010101" pitchFamily="49" charset="-122"/>
                <a:ea typeface="宋体" panose="02010600030101010101" pitchFamily="2" charset="-122"/>
              </a:rPr>
              <a:t>大学的</a:t>
            </a:r>
            <a:r>
              <a:rPr lang="en-US" altLang="zh-CN" dirty="0">
                <a:latin typeface="黑体" panose="02010609060101010101" pitchFamily="49" charset="-122"/>
                <a:ea typeface="宋体" panose="02010600030101010101" pitchFamily="2" charset="-122"/>
              </a:rPr>
              <a:t>John Holland</a:t>
            </a:r>
            <a:r>
              <a:rPr lang="zh-CN" altLang="en-US" dirty="0">
                <a:latin typeface="黑体" panose="02010609060101010101" pitchFamily="49" charset="-122"/>
                <a:ea typeface="宋体" panose="02010600030101010101" pitchFamily="2" charset="-122"/>
              </a:rPr>
              <a:t>提出了位串编码技术，适用于变异操作，并用于自然和人工系统的自适应行为研究。</a:t>
            </a:r>
            <a:endParaRPr lang="zh-CN" altLang="en-US" dirty="0">
              <a:latin typeface="黑体" panose="02010609060101010101" pitchFamily="49" charset="-122"/>
              <a:ea typeface="宋体" panose="02010600030101010101" pitchFamily="2" charset="-122"/>
            </a:endParaRPr>
          </a:p>
        </p:txBody>
      </p:sp>
      <p:pic>
        <p:nvPicPr>
          <p:cNvPr id="16389" name="Picture 2" descr="https://timgsa.baidu.com/timg?image&amp;quality=80&amp;size=b9999_10000&amp;sec=1519896124267&amp;di=82518a22c5bdf3eee02a2f0c0277c794&amp;imgtype=0&amp;src=http%3A%2F%2Fphoto.hanyu.iciba.com%2Fupload%2Fchinesewiki%2F5%2FC%2F5Cyy.jpg"/>
          <p:cNvPicPr>
            <a:picLocks noChangeAspect="1"/>
          </p:cNvPicPr>
          <p:nvPr/>
        </p:nvPicPr>
        <p:blipFill>
          <a:blip r:embed="rId1"/>
          <a:stretch>
            <a:fillRect/>
          </a:stretch>
        </p:blipFill>
        <p:spPr>
          <a:xfrm>
            <a:off x="6011863" y="1125538"/>
            <a:ext cx="2632075" cy="2468562"/>
          </a:xfrm>
          <a:prstGeom prst="rect">
            <a:avLst/>
          </a:prstGeom>
          <a:noFill/>
          <a:ln w="9525">
            <a:noFill/>
          </a:ln>
        </p:spPr>
      </p:pic>
      <p:sp>
        <p:nvSpPr>
          <p:cNvPr id="16390" name="矩形 1"/>
          <p:cNvSpPr/>
          <p:nvPr/>
        </p:nvSpPr>
        <p:spPr>
          <a:xfrm>
            <a:off x="323850" y="4221163"/>
            <a:ext cx="7888288" cy="21605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gn="just">
              <a:lnSpc>
                <a:spcPct val="120000"/>
              </a:lnSpc>
            </a:pPr>
            <a:r>
              <a:rPr lang="en-US" altLang="zh-CN" b="1" dirty="0">
                <a:solidFill>
                  <a:srgbClr val="558ED5"/>
                </a:solidFill>
                <a:latin typeface="黑体" panose="02010609060101010101" pitchFamily="49" charset="-122"/>
                <a:ea typeface="隶书" panose="02010509060101010101" pitchFamily="49" charset="-122"/>
              </a:rPr>
              <a:t>1975</a:t>
            </a:r>
            <a:r>
              <a:rPr lang="zh-CN" altLang="en-US" b="1" dirty="0">
                <a:solidFill>
                  <a:srgbClr val="558ED5"/>
                </a:solidFill>
                <a:latin typeface="黑体" panose="02010609060101010101" pitchFamily="49" charset="-122"/>
                <a:ea typeface="隶书" panose="02010509060101010101" pitchFamily="49" charset="-122"/>
              </a:rPr>
              <a:t>年</a:t>
            </a:r>
            <a:endParaRPr lang="zh-CN" altLang="en-US" b="1" dirty="0">
              <a:solidFill>
                <a:srgbClr val="558ED5"/>
              </a:solidFill>
              <a:latin typeface="黑体" panose="02010609060101010101" pitchFamily="49" charset="-122"/>
              <a:ea typeface="隶书" panose="02010509060101010101" pitchFamily="49" charset="-122"/>
            </a:endParaRPr>
          </a:p>
          <a:p>
            <a:pPr marL="457200" lvl="1" indent="0" algn="just" eaLnBrk="1" hangingPunct="1">
              <a:lnSpc>
                <a:spcPct val="120000"/>
              </a:lnSpc>
              <a:spcBef>
                <a:spcPct val="0"/>
              </a:spcBef>
              <a:buFontTx/>
              <a:buNone/>
            </a:pPr>
            <a:r>
              <a:rPr lang="en-US" altLang="zh-CN" dirty="0">
                <a:latin typeface="黑体" panose="02010609060101010101" pitchFamily="49" charset="-122"/>
                <a:ea typeface="隶书" panose="02010509060101010101" pitchFamily="49" charset="-122"/>
              </a:rPr>
              <a:t>Holland</a:t>
            </a:r>
            <a:r>
              <a:rPr lang="zh-CN" altLang="en-US" dirty="0">
                <a:latin typeface="黑体" panose="02010609060101010101" pitchFamily="49" charset="-122"/>
                <a:ea typeface="隶书" panose="02010509060101010101" pitchFamily="49" charset="-122"/>
              </a:rPr>
              <a:t>出版了开创性著作“</a:t>
            </a:r>
            <a:r>
              <a:rPr lang="en-US" altLang="zh-CN" dirty="0">
                <a:latin typeface="黑体" panose="02010609060101010101" pitchFamily="49" charset="-122"/>
                <a:ea typeface="隶书" panose="02010509060101010101" pitchFamily="49" charset="-122"/>
              </a:rPr>
              <a:t>Adaption in Natural and Artificial Systems”</a:t>
            </a:r>
            <a:r>
              <a:rPr lang="zh-CN" altLang="en-US" dirty="0">
                <a:latin typeface="黑体" panose="02010609060101010101" pitchFamily="49" charset="-122"/>
                <a:ea typeface="隶书" panose="02010509060101010101" pitchFamily="49" charset="-122"/>
              </a:rPr>
              <a:t>，提出了</a:t>
            </a:r>
            <a:r>
              <a:rPr lang="zh-CN" altLang="en-US" u="sng" dirty="0">
                <a:solidFill>
                  <a:srgbClr val="FF0000"/>
                </a:solidFill>
                <a:latin typeface="黑体" panose="02010609060101010101" pitchFamily="49" charset="-122"/>
                <a:ea typeface="隶书" panose="02010509060101010101" pitchFamily="49" charset="-122"/>
              </a:rPr>
              <a:t>遗传算法</a:t>
            </a:r>
            <a:r>
              <a:rPr lang="en-US" altLang="zh-CN" u="sng" dirty="0">
                <a:solidFill>
                  <a:srgbClr val="FF0000"/>
                </a:solidFill>
                <a:latin typeface="黑体" panose="02010609060101010101" pitchFamily="49" charset="-122"/>
                <a:ea typeface="隶书" panose="02010509060101010101" pitchFamily="49" charset="-122"/>
              </a:rPr>
              <a:t>Genetic Algorithm (GA)</a:t>
            </a:r>
            <a:endParaRPr lang="en-US" altLang="zh-CN" u="sng" dirty="0">
              <a:solidFill>
                <a:srgbClr val="FF0000"/>
              </a:solidFill>
              <a:latin typeface="黑体" panose="02010609060101010101" pitchFamily="49" charset="-122"/>
              <a:ea typeface="隶书" panose="02010509060101010101" pitchFamily="49" charset="-122"/>
            </a:endParaRPr>
          </a:p>
        </p:txBody>
      </p:sp>
      <p:sp>
        <p:nvSpPr>
          <p:cNvPr id="16391"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背景介绍</a:t>
            </a:r>
            <a:endParaRPr lang="zh-CN" altLang="en-US" kern="1200" dirty="0">
              <a:latin typeface="微软雅黑" panose="020B0503020204020204" pitchFamily="34" charset="-122"/>
              <a:ea typeface="宋体" panose="02010600030101010101" pitchFamily="2" charset="-122"/>
              <a:cs typeface="+mn-cs"/>
            </a:endParaRPr>
          </a:p>
        </p:txBody>
      </p:sp>
      <p:sp>
        <p:nvSpPr>
          <p:cNvPr id="17411"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产生与发展</a:t>
            </a:r>
            <a:endParaRPr lang="zh-CN" altLang="en-US" kern="1200" dirty="0">
              <a:latin typeface="微软雅黑" panose="020B0503020204020204" pitchFamily="34" charset="-122"/>
              <a:ea typeface="宋体" panose="02010600030101010101" pitchFamily="2" charset="-122"/>
              <a:cs typeface="+mn-cs"/>
            </a:endParaRPr>
          </a:p>
        </p:txBody>
      </p:sp>
      <p:sp>
        <p:nvSpPr>
          <p:cNvPr id="17412" name="Rectangle 3"/>
          <p:cNvSpPr txBox="1"/>
          <p:nvPr/>
        </p:nvSpPr>
        <p:spPr>
          <a:xfrm>
            <a:off x="323850" y="981075"/>
            <a:ext cx="8064500" cy="511175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gn="just">
              <a:lnSpc>
                <a:spcPct val="120000"/>
              </a:lnSpc>
            </a:pPr>
            <a:r>
              <a:rPr lang="en-US" altLang="zh-CN" b="1" dirty="0">
                <a:solidFill>
                  <a:srgbClr val="558ED5"/>
                </a:solidFill>
                <a:latin typeface="黑体" panose="02010609060101010101" pitchFamily="49" charset="-122"/>
                <a:ea typeface="宋体" panose="02010600030101010101" pitchFamily="2" charset="-122"/>
              </a:rPr>
              <a:t>20</a:t>
            </a:r>
            <a:r>
              <a:rPr lang="zh-CN" altLang="en-US" b="1" dirty="0">
                <a:solidFill>
                  <a:srgbClr val="558ED5"/>
                </a:solidFill>
                <a:latin typeface="黑体" panose="02010609060101010101" pitchFamily="49" charset="-122"/>
                <a:ea typeface="宋体" panose="02010600030101010101" pitchFamily="2" charset="-122"/>
              </a:rPr>
              <a:t>世纪</a:t>
            </a:r>
            <a:r>
              <a:rPr lang="en-US" altLang="zh-CN" b="1" dirty="0">
                <a:solidFill>
                  <a:srgbClr val="558ED5"/>
                </a:solidFill>
                <a:latin typeface="黑体" panose="02010609060101010101" pitchFamily="49" charset="-122"/>
                <a:ea typeface="宋体" panose="02010600030101010101" pitchFamily="2" charset="-122"/>
              </a:rPr>
              <a:t>90</a:t>
            </a:r>
            <a:r>
              <a:rPr lang="zh-CN" altLang="en-US" b="1" dirty="0">
                <a:solidFill>
                  <a:srgbClr val="558ED5"/>
                </a:solidFill>
                <a:latin typeface="黑体" panose="02010609060101010101" pitchFamily="49" charset="-122"/>
                <a:ea typeface="宋体" panose="02010600030101010101" pitchFamily="2" charset="-122"/>
              </a:rPr>
              <a:t>年代</a:t>
            </a:r>
            <a:endParaRPr lang="zh-CN" altLang="en-US" b="1" dirty="0">
              <a:solidFill>
                <a:srgbClr val="558ED5"/>
              </a:solidFill>
              <a:latin typeface="黑体" panose="02010609060101010101" pitchFamily="49" charset="-122"/>
              <a:ea typeface="宋体" panose="02010600030101010101" pitchFamily="2" charset="-122"/>
            </a:endParaRPr>
          </a:p>
          <a:p>
            <a:pPr marL="742950" lvl="1" indent="-285750" algn="just">
              <a:lnSpc>
                <a:spcPct val="120000"/>
              </a:lnSpc>
            </a:pPr>
            <a:r>
              <a:rPr lang="en-US" altLang="zh-CN" dirty="0">
                <a:latin typeface="黑体" panose="02010609060101010101" pitchFamily="49" charset="-122"/>
                <a:ea typeface="宋体" panose="02010600030101010101" pitchFamily="2" charset="-122"/>
              </a:rPr>
              <a:t>1992</a:t>
            </a:r>
            <a:r>
              <a:rPr lang="zh-CN" altLang="en-US" dirty="0">
                <a:latin typeface="黑体" panose="02010609060101010101" pitchFamily="49" charset="-122"/>
                <a:ea typeface="宋体" panose="02010600030101010101" pitchFamily="2" charset="-122"/>
              </a:rPr>
              <a:t>年，美国斯坦福大学的</a:t>
            </a:r>
            <a:r>
              <a:rPr lang="en-US" altLang="zh-CN" dirty="0">
                <a:latin typeface="黑体" panose="02010609060101010101" pitchFamily="49" charset="-122"/>
                <a:ea typeface="宋体" panose="02010600030101010101" pitchFamily="2" charset="-122"/>
              </a:rPr>
              <a:t>Koza</a:t>
            </a:r>
            <a:r>
              <a:rPr lang="zh-CN" altLang="en-US" dirty="0">
                <a:latin typeface="黑体" panose="02010609060101010101" pitchFamily="49" charset="-122"/>
                <a:ea typeface="宋体" panose="02010600030101010101" pitchFamily="2" charset="-122"/>
              </a:rPr>
              <a:t>在其出版的著作中提出</a:t>
            </a:r>
            <a:r>
              <a:rPr lang="zh-CN" altLang="en-US" dirty="0">
                <a:solidFill>
                  <a:srgbClr val="FF0000"/>
                </a:solidFill>
                <a:latin typeface="黑体" panose="02010609060101010101" pitchFamily="49" charset="-122"/>
                <a:ea typeface="宋体" panose="02010600030101010101" pitchFamily="2" charset="-122"/>
              </a:rPr>
              <a:t>遗传规划（也叫遗传编程，</a:t>
            </a:r>
            <a:r>
              <a:rPr lang="en-US" altLang="zh-CN" dirty="0">
                <a:solidFill>
                  <a:srgbClr val="FF0000"/>
                </a:solidFill>
                <a:latin typeface="黑体" panose="02010609060101010101" pitchFamily="49" charset="-122"/>
                <a:ea typeface="宋体" panose="02010600030101010101" pitchFamily="2" charset="-122"/>
              </a:rPr>
              <a:t>Genetic Programming,GP</a:t>
            </a:r>
            <a:r>
              <a:rPr lang="zh-CN" altLang="en-US" dirty="0">
                <a:solidFill>
                  <a:srgbClr val="FF0000"/>
                </a:solidFill>
                <a:latin typeface="黑体" panose="02010609060101010101" pitchFamily="49" charset="-122"/>
                <a:ea typeface="宋体" panose="02010600030101010101" pitchFamily="2" charset="-122"/>
              </a:rPr>
              <a:t>）</a:t>
            </a:r>
            <a:r>
              <a:rPr lang="zh-CN" altLang="en-US" dirty="0">
                <a:latin typeface="黑体" panose="02010609060101010101" pitchFamily="49" charset="-122"/>
                <a:ea typeface="宋体" panose="02010600030101010101" pitchFamily="2" charset="-122"/>
              </a:rPr>
              <a:t>算法。</a:t>
            </a:r>
            <a:endParaRPr lang="en-US" altLang="zh-CN" dirty="0">
              <a:latin typeface="黑体" panose="02010609060101010101" pitchFamily="49" charset="-122"/>
              <a:ea typeface="宋体" panose="02010600030101010101" pitchFamily="2" charset="-122"/>
            </a:endParaRPr>
          </a:p>
          <a:p>
            <a:pPr marL="742950" lvl="1" indent="-285750" algn="just">
              <a:lnSpc>
                <a:spcPct val="120000"/>
              </a:lnSpc>
            </a:pPr>
            <a:r>
              <a:rPr lang="en-US" altLang="zh-CN" dirty="0">
                <a:latin typeface="黑体" panose="02010609060101010101" pitchFamily="49" charset="-122"/>
                <a:ea typeface="宋体" panose="02010600030101010101" pitchFamily="2" charset="-122"/>
              </a:rPr>
              <a:t>GP</a:t>
            </a:r>
            <a:r>
              <a:rPr lang="zh-CN" altLang="en-US" dirty="0">
                <a:latin typeface="黑体" panose="02010609060101010101" pitchFamily="49" charset="-122"/>
                <a:ea typeface="宋体" panose="02010600030101010101" pitchFamily="2" charset="-122"/>
              </a:rPr>
              <a:t>采用层次化的树结构表达问题，类似于计算机程序分行或分段描述问题</a:t>
            </a:r>
            <a:endParaRPr lang="en-US" altLang="zh-CN" dirty="0">
              <a:latin typeface="黑体" panose="02010609060101010101" pitchFamily="49" charset="-122"/>
              <a:ea typeface="宋体" panose="02010600030101010101" pitchFamily="2" charset="-122"/>
            </a:endParaRPr>
          </a:p>
          <a:p>
            <a:pPr marL="742950" lvl="1" indent="-285750" algn="just">
              <a:lnSpc>
                <a:spcPct val="120000"/>
              </a:lnSpc>
            </a:pPr>
            <a:r>
              <a:rPr lang="en-US" altLang="zh-CN" dirty="0">
                <a:latin typeface="黑体" panose="02010609060101010101" pitchFamily="49" charset="-122"/>
                <a:ea typeface="宋体" panose="02010600030101010101" pitchFamily="2" charset="-122"/>
              </a:rPr>
              <a:t>GP</a:t>
            </a:r>
            <a:r>
              <a:rPr lang="zh-CN" altLang="en-US" dirty="0">
                <a:latin typeface="黑体" panose="02010609060101010101" pitchFamily="49" charset="-122"/>
                <a:ea typeface="宋体" panose="02010600030101010101" pitchFamily="2" charset="-122"/>
              </a:rPr>
              <a:t>也采用遗传算子（复制、选择、变异等）对种群不断迭代，因此可以看成是</a:t>
            </a:r>
            <a:r>
              <a:rPr lang="en-US" altLang="zh-CN" dirty="0">
                <a:latin typeface="黑体" panose="02010609060101010101" pitchFamily="49" charset="-122"/>
                <a:ea typeface="宋体" panose="02010600030101010101" pitchFamily="2" charset="-122"/>
              </a:rPr>
              <a:t>GA</a:t>
            </a:r>
            <a:r>
              <a:rPr lang="zh-CN" altLang="en-US" dirty="0">
                <a:latin typeface="黑体" panose="02010609060101010101" pitchFamily="49" charset="-122"/>
                <a:ea typeface="宋体" panose="02010600030101010101" pitchFamily="2" charset="-122"/>
              </a:rPr>
              <a:t>的特殊情况</a:t>
            </a:r>
            <a:endParaRPr lang="zh-CN" altLang="en-US" dirty="0">
              <a:latin typeface="黑体" panose="02010609060101010101" pitchFamily="49" charset="-122"/>
              <a:ea typeface="宋体" panose="02010600030101010101" pitchFamily="2" charset="-122"/>
            </a:endParaRPr>
          </a:p>
        </p:txBody>
      </p:sp>
      <p:sp>
        <p:nvSpPr>
          <p:cNvPr id="17413"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背景介绍</a:t>
            </a:r>
            <a:endParaRPr lang="zh-CN" altLang="en-US" kern="1200" dirty="0">
              <a:latin typeface="微软雅黑" panose="020B0503020204020204" pitchFamily="34" charset="-122"/>
              <a:ea typeface="宋体" panose="02010600030101010101" pitchFamily="2" charset="-122"/>
              <a:cs typeface="+mn-cs"/>
            </a:endParaRPr>
          </a:p>
        </p:txBody>
      </p:sp>
      <p:sp>
        <p:nvSpPr>
          <p:cNvPr id="18435"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产生与发展</a:t>
            </a:r>
            <a:endParaRPr lang="zh-CN" altLang="en-US" kern="1200" dirty="0">
              <a:latin typeface="微软雅黑" panose="020B0503020204020204" pitchFamily="34" charset="-122"/>
              <a:ea typeface="宋体" panose="02010600030101010101" pitchFamily="2" charset="-122"/>
              <a:cs typeface="+mn-cs"/>
            </a:endParaRPr>
          </a:p>
        </p:txBody>
      </p:sp>
      <p:sp>
        <p:nvSpPr>
          <p:cNvPr id="18436" name="Rectangle 3"/>
          <p:cNvSpPr txBox="1"/>
          <p:nvPr/>
        </p:nvSpPr>
        <p:spPr>
          <a:xfrm>
            <a:off x="0" y="836613"/>
            <a:ext cx="9144000" cy="5688012"/>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gn="just">
              <a:lnSpc>
                <a:spcPct val="120000"/>
              </a:lnSpc>
            </a:pPr>
            <a:r>
              <a:rPr lang="en-US" altLang="zh-CN" b="1" dirty="0">
                <a:solidFill>
                  <a:srgbClr val="558ED5"/>
                </a:solidFill>
                <a:latin typeface="黑体" panose="02010609060101010101" pitchFamily="49" charset="-122"/>
                <a:ea typeface="宋体" panose="02010600030101010101" pitchFamily="2" charset="-122"/>
              </a:rPr>
              <a:t>40</a:t>
            </a:r>
            <a:r>
              <a:rPr lang="zh-CN" altLang="en-US" b="1" dirty="0">
                <a:solidFill>
                  <a:srgbClr val="558ED5"/>
                </a:solidFill>
                <a:latin typeface="黑体" panose="02010609060101010101" pitchFamily="49" charset="-122"/>
                <a:ea typeface="宋体" panose="02010600030101010101" pitchFamily="2" charset="-122"/>
              </a:rPr>
              <a:t>余年来</a:t>
            </a:r>
            <a:endParaRPr lang="zh-CN" altLang="en-US" b="1" dirty="0">
              <a:solidFill>
                <a:srgbClr val="558ED5"/>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latin typeface="黑体" panose="02010609060101010101" pitchFamily="49" charset="-122"/>
                <a:ea typeface="宋体" panose="02010600030101010101" pitchFamily="2" charset="-122"/>
              </a:rPr>
              <a:t>遗传算法本身逐渐成熟，用来解决实际问题或建模的应用范围不断扩展。</a:t>
            </a:r>
            <a:endParaRPr lang="zh-CN" altLang="en-US" dirty="0">
              <a:latin typeface="黑体" panose="02010609060101010101" pitchFamily="49" charset="-122"/>
              <a:ea typeface="宋体" panose="02010600030101010101" pitchFamily="2" charset="-122"/>
            </a:endParaRPr>
          </a:p>
          <a:p>
            <a:pPr marL="742950" lvl="1" indent="-285750">
              <a:lnSpc>
                <a:spcPct val="120000"/>
              </a:lnSpc>
            </a:pPr>
            <a:r>
              <a:rPr lang="zh-CN" altLang="en-US" dirty="0">
                <a:latin typeface="黑体" panose="02010609060101010101" pitchFamily="49" charset="-122"/>
                <a:ea typeface="宋体" panose="02010600030101010101" pitchFamily="2" charset="-122"/>
              </a:rPr>
              <a:t>很多遗传算法与</a:t>
            </a:r>
            <a:r>
              <a:rPr lang="en-US" altLang="zh-CN" dirty="0">
                <a:latin typeface="黑体" panose="02010609060101010101" pitchFamily="49" charset="-122"/>
                <a:ea typeface="宋体" panose="02010600030101010101" pitchFamily="2" charset="-122"/>
              </a:rPr>
              <a:t>Holland</a:t>
            </a:r>
            <a:r>
              <a:rPr lang="zh-CN" altLang="en-US" dirty="0">
                <a:latin typeface="黑体" panose="02010609060101010101" pitchFamily="49" charset="-122"/>
                <a:ea typeface="宋体" panose="02010600030101010101" pitchFamily="2" charset="-122"/>
              </a:rPr>
              <a:t>的算法已有很大区别，但改进方法的灵感都来自大自然的生物进化。</a:t>
            </a:r>
            <a:endParaRPr lang="en-US" altLang="zh-CN" dirty="0">
              <a:latin typeface="黑体" panose="02010609060101010101" pitchFamily="49" charset="-122"/>
              <a:ea typeface="宋体" panose="02010600030101010101" pitchFamily="2" charset="-122"/>
            </a:endParaRPr>
          </a:p>
          <a:p>
            <a:pPr marL="742950" lvl="1" indent="-285750">
              <a:lnSpc>
                <a:spcPct val="120000"/>
              </a:lnSpc>
            </a:pPr>
            <a:r>
              <a:rPr lang="zh-CN" altLang="en-US" dirty="0">
                <a:latin typeface="黑体" panose="02010609060101010101" pitchFamily="49" charset="-122"/>
                <a:ea typeface="宋体" panose="02010600030101010101" pitchFamily="2" charset="-122"/>
              </a:rPr>
              <a:t>进化计算与人工神经网络、模糊系统理论形成了一个新的研究方向：</a:t>
            </a:r>
            <a:r>
              <a:rPr lang="zh-CN" altLang="en-US" dirty="0">
                <a:solidFill>
                  <a:schemeClr val="accent2"/>
                </a:solidFill>
                <a:latin typeface="黑体" panose="02010609060101010101" pitchFamily="49" charset="-122"/>
                <a:ea typeface="宋体" panose="02010600030101010101" pitchFamily="2" charset="-122"/>
              </a:rPr>
              <a:t>计算智能</a:t>
            </a:r>
            <a:r>
              <a:rPr lang="zh-CN" altLang="en-US" dirty="0">
                <a:latin typeface="黑体" panose="02010609060101010101" pitchFamily="49" charset="-122"/>
                <a:ea typeface="宋体" panose="02010600030101010101" pitchFamily="2" charset="-122"/>
              </a:rPr>
              <a:t>。</a:t>
            </a:r>
            <a:endParaRPr lang="zh-CN" altLang="en-US" dirty="0">
              <a:latin typeface="黑体" panose="02010609060101010101" pitchFamily="49" charset="-122"/>
              <a:ea typeface="宋体" panose="02010600030101010101" pitchFamily="2" charset="-122"/>
            </a:endParaRPr>
          </a:p>
          <a:p>
            <a:pPr marL="742950" lvl="1" indent="-285750">
              <a:lnSpc>
                <a:spcPct val="120000"/>
              </a:lnSpc>
            </a:pPr>
            <a:r>
              <a:rPr lang="zh-CN" altLang="en-US" dirty="0">
                <a:latin typeface="黑体" panose="02010609060101010101" pitchFamily="49" charset="-122"/>
                <a:ea typeface="宋体" panose="02010600030101010101" pitchFamily="2" charset="-122"/>
              </a:rPr>
              <a:t>人工智能已从传统的基于符号处理的符号主义、向以神经网络为代表的连接主义和进化计算为代表的进化主义方向发展。</a:t>
            </a:r>
            <a:endParaRPr lang="zh-CN" altLang="en-US" dirty="0">
              <a:latin typeface="黑体" panose="02010609060101010101" pitchFamily="49" charset="-122"/>
              <a:ea typeface="宋体" panose="02010600030101010101" pitchFamily="2" charset="-122"/>
            </a:endParaRPr>
          </a:p>
          <a:p>
            <a:pPr marL="742950" lvl="1" indent="-285750">
              <a:lnSpc>
                <a:spcPct val="120000"/>
              </a:lnSpc>
            </a:pPr>
            <a:endParaRPr lang="zh-CN" altLang="en-US" dirty="0">
              <a:latin typeface="黑体" panose="02010609060101010101" pitchFamily="49" charset="-122"/>
              <a:ea typeface="宋体" panose="02010600030101010101" pitchFamily="2" charset="-122"/>
            </a:endParaRPr>
          </a:p>
        </p:txBody>
      </p:sp>
      <p:sp>
        <p:nvSpPr>
          <p:cNvPr id="18437" name="灯片编号占位符 1"/>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17375E"/>
                </a:solidFill>
                <a:latin typeface="黑体" panose="02010609060101010101" pitchFamily="49" charset="-122"/>
                <a:ea typeface="宋体" panose="02010600030101010101" pitchFamily="2" charset="-122"/>
                <a:cs typeface="+mj-cs"/>
              </a:rPr>
              <a:t>二、基本遗传算法</a:t>
            </a:r>
            <a:endParaRPr lang="zh-CN" altLang="en-US" kern="1200" dirty="0">
              <a:solidFill>
                <a:srgbClr val="17375E"/>
              </a:solidFill>
              <a:latin typeface="黑体" panose="02010609060101010101" pitchFamily="49" charset="-122"/>
              <a:ea typeface="宋体" panose="02010600030101010101" pitchFamily="2" charset="-122"/>
              <a:cs typeface="+mj-cs"/>
            </a:endParaRPr>
          </a:p>
        </p:txBody>
      </p:sp>
      <p:sp>
        <p:nvSpPr>
          <p:cNvPr id="19459" name="矩形 3"/>
          <p:cNvSpPr/>
          <p:nvPr/>
        </p:nvSpPr>
        <p:spPr>
          <a:xfrm>
            <a:off x="900113" y="1820863"/>
            <a:ext cx="7705725" cy="43783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120000"/>
              </a:lnSpc>
              <a:spcBef>
                <a:spcPct val="0"/>
              </a:spcBef>
              <a:buFontTx/>
              <a:buNone/>
            </a:pPr>
            <a:r>
              <a:rPr lang="zh-CN" altLang="en-US" sz="2800" dirty="0">
                <a:latin typeface="黑体" panose="02010609060101010101" pitchFamily="49" charset="-122"/>
                <a:ea typeface="宋体" panose="02010600030101010101" pitchFamily="2" charset="-122"/>
              </a:rPr>
              <a:t>基本遗传算法 </a:t>
            </a:r>
            <a:r>
              <a:rPr lang="en-US" altLang="zh-CN" sz="2800" dirty="0">
                <a:latin typeface="黑体" panose="02010609060101010101" pitchFamily="49" charset="-122"/>
                <a:ea typeface="宋体" panose="02010600030101010101" pitchFamily="2" charset="-122"/>
              </a:rPr>
              <a:t>Simple Genetic Algorithm (SGA)</a:t>
            </a:r>
            <a:endParaRPr lang="en-US" altLang="zh-CN" sz="2800" dirty="0">
              <a:latin typeface="黑体" panose="02010609060101010101" pitchFamily="49" charset="-122"/>
              <a:ea typeface="宋体" panose="02010600030101010101" pitchFamily="2" charset="-122"/>
            </a:endParaRPr>
          </a:p>
          <a:p>
            <a:pPr marL="0" lvl="0" indent="0" eaLnBrk="1" hangingPunct="1">
              <a:lnSpc>
                <a:spcPct val="125000"/>
              </a:lnSpc>
              <a:spcBef>
                <a:spcPct val="0"/>
              </a:spcBef>
              <a:buFontTx/>
              <a:buNone/>
            </a:pPr>
            <a:r>
              <a:rPr lang="en-US" altLang="zh-CN" sz="2800" dirty="0">
                <a:solidFill>
                  <a:srgbClr val="0070C0"/>
                </a:solidFill>
                <a:latin typeface="Times New Roman" panose="02020603050405020304" pitchFamily="18" charset="0"/>
                <a:ea typeface="隶书" panose="02010509060101010101" pitchFamily="49" charset="-122"/>
              </a:rPr>
              <a:t>1. </a:t>
            </a:r>
            <a:r>
              <a:rPr lang="zh-CN" altLang="en-US" sz="2800" dirty="0">
                <a:solidFill>
                  <a:srgbClr val="0070C0"/>
                </a:solidFill>
                <a:latin typeface="Times New Roman" panose="02020603050405020304" pitchFamily="18" charset="0"/>
                <a:ea typeface="隶书" panose="02010509060101010101" pitchFamily="49" charset="-122"/>
              </a:rPr>
              <a:t>基本概念</a:t>
            </a:r>
            <a:endParaRPr lang="en-US" altLang="zh-CN" sz="2800" dirty="0">
              <a:solidFill>
                <a:srgbClr val="0070C0"/>
              </a:solidFill>
              <a:latin typeface="Times New Roman" panose="02020603050405020304" pitchFamily="18" charset="0"/>
              <a:ea typeface="隶书" panose="02010509060101010101" pitchFamily="49" charset="-122"/>
            </a:endParaRPr>
          </a:p>
          <a:p>
            <a:pPr marL="0" lvl="0" indent="0" eaLnBrk="1" hangingPunct="1">
              <a:lnSpc>
                <a:spcPct val="125000"/>
              </a:lnSpc>
              <a:spcBef>
                <a:spcPct val="0"/>
              </a:spcBef>
              <a:buFontTx/>
              <a:buNone/>
            </a:pPr>
            <a:r>
              <a:rPr lang="en-US" altLang="zh-CN" sz="2800" dirty="0">
                <a:solidFill>
                  <a:srgbClr val="0070C0"/>
                </a:solidFill>
                <a:latin typeface="Times New Roman" panose="02020603050405020304" pitchFamily="18" charset="0"/>
                <a:ea typeface="隶书" panose="02010509060101010101" pitchFamily="49" charset="-122"/>
              </a:rPr>
              <a:t>2. </a:t>
            </a:r>
            <a:r>
              <a:rPr lang="zh-CN" altLang="en-US" sz="2800" dirty="0">
                <a:solidFill>
                  <a:srgbClr val="0070C0"/>
                </a:solidFill>
                <a:latin typeface="Times New Roman" panose="02020603050405020304" pitchFamily="18" charset="0"/>
                <a:ea typeface="隶书" panose="02010509060101010101" pitchFamily="49" charset="-122"/>
              </a:rPr>
              <a:t>个体：编码方法，个体数</a:t>
            </a:r>
            <a:endParaRPr lang="zh-CN" altLang="en-US" sz="2800" dirty="0">
              <a:solidFill>
                <a:srgbClr val="0070C0"/>
              </a:solidFill>
              <a:latin typeface="Times New Roman" panose="02020603050405020304" pitchFamily="18" charset="0"/>
              <a:ea typeface="隶书" panose="02010509060101010101" pitchFamily="49" charset="-122"/>
            </a:endParaRPr>
          </a:p>
          <a:p>
            <a:pPr marL="0" lvl="0" indent="0" eaLnBrk="1" hangingPunct="1">
              <a:lnSpc>
                <a:spcPct val="125000"/>
              </a:lnSpc>
              <a:spcBef>
                <a:spcPct val="0"/>
              </a:spcBef>
              <a:buFontTx/>
              <a:buNone/>
            </a:pPr>
            <a:r>
              <a:rPr lang="en-US" altLang="zh-CN" sz="2800" dirty="0">
                <a:solidFill>
                  <a:srgbClr val="0070C0"/>
                </a:solidFill>
                <a:latin typeface="Times New Roman" panose="02020603050405020304" pitchFamily="18" charset="0"/>
                <a:ea typeface="隶书" panose="02010509060101010101" pitchFamily="49" charset="-122"/>
              </a:rPr>
              <a:t>3. </a:t>
            </a:r>
            <a:r>
              <a:rPr lang="zh-CN" altLang="en-US" sz="2800" dirty="0">
                <a:solidFill>
                  <a:srgbClr val="0070C0"/>
                </a:solidFill>
                <a:latin typeface="Times New Roman" panose="02020603050405020304" pitchFamily="18" charset="0"/>
                <a:ea typeface="隶书" panose="02010509060101010101" pitchFamily="49" charset="-122"/>
              </a:rPr>
              <a:t>适应度：定义，尺度变换</a:t>
            </a:r>
            <a:endParaRPr lang="zh-CN" altLang="en-US" sz="2800" dirty="0">
              <a:solidFill>
                <a:srgbClr val="0070C0"/>
              </a:solidFill>
              <a:latin typeface="Times New Roman" panose="02020603050405020304" pitchFamily="18" charset="0"/>
              <a:ea typeface="隶书" panose="02010509060101010101" pitchFamily="49" charset="-122"/>
            </a:endParaRPr>
          </a:p>
          <a:p>
            <a:pPr marL="0" lvl="0" indent="0" eaLnBrk="1" hangingPunct="1">
              <a:lnSpc>
                <a:spcPct val="125000"/>
              </a:lnSpc>
              <a:spcBef>
                <a:spcPct val="0"/>
              </a:spcBef>
              <a:buFontTx/>
              <a:buNone/>
            </a:pPr>
            <a:r>
              <a:rPr lang="en-US" altLang="zh-CN" sz="2800" dirty="0">
                <a:solidFill>
                  <a:srgbClr val="0070C0"/>
                </a:solidFill>
                <a:latin typeface="Times New Roman" panose="02020603050405020304" pitchFamily="18" charset="0"/>
                <a:ea typeface="隶书" panose="02010509060101010101" pitchFamily="49" charset="-122"/>
              </a:rPr>
              <a:t>4. </a:t>
            </a:r>
            <a:r>
              <a:rPr lang="zh-CN" altLang="en-US" sz="2800" dirty="0">
                <a:solidFill>
                  <a:srgbClr val="0070C0"/>
                </a:solidFill>
                <a:latin typeface="Times New Roman" panose="02020603050405020304" pitchFamily="18" charset="0"/>
                <a:ea typeface="隶书" panose="02010509060101010101" pitchFamily="49" charset="-122"/>
              </a:rPr>
              <a:t>遗传操作：选择，交叉，变异</a:t>
            </a:r>
            <a:endParaRPr lang="zh-CN" altLang="en-US" sz="2800" dirty="0">
              <a:solidFill>
                <a:srgbClr val="0070C0"/>
              </a:solidFill>
              <a:latin typeface="Times New Roman" panose="02020603050405020304" pitchFamily="18" charset="0"/>
              <a:ea typeface="隶书" panose="02010509060101010101" pitchFamily="49" charset="-122"/>
            </a:endParaRPr>
          </a:p>
          <a:p>
            <a:pPr marL="0" lvl="0" indent="0" eaLnBrk="1" hangingPunct="1">
              <a:lnSpc>
                <a:spcPct val="125000"/>
              </a:lnSpc>
              <a:spcBef>
                <a:spcPct val="0"/>
              </a:spcBef>
              <a:buFontTx/>
              <a:buNone/>
            </a:pPr>
            <a:r>
              <a:rPr lang="en-US" altLang="zh-CN" sz="2800" dirty="0">
                <a:solidFill>
                  <a:srgbClr val="0070C0"/>
                </a:solidFill>
                <a:latin typeface="Times New Roman" panose="02020603050405020304" pitchFamily="18" charset="0"/>
                <a:ea typeface="隶书" panose="02010509060101010101" pitchFamily="49" charset="-122"/>
              </a:rPr>
              <a:t>5. </a:t>
            </a:r>
            <a:r>
              <a:rPr lang="zh-CN" altLang="en-US" sz="2800" dirty="0">
                <a:solidFill>
                  <a:srgbClr val="0070C0"/>
                </a:solidFill>
                <a:latin typeface="Times New Roman" panose="02020603050405020304" pitchFamily="18" charset="0"/>
                <a:ea typeface="隶书" panose="02010509060101010101" pitchFamily="49" charset="-122"/>
              </a:rPr>
              <a:t>终止条件</a:t>
            </a:r>
            <a:endParaRPr lang="zh-CN" altLang="en-US" sz="2800" dirty="0">
              <a:solidFill>
                <a:srgbClr val="0070C0"/>
              </a:solidFill>
              <a:latin typeface="Times New Roman" panose="02020603050405020304" pitchFamily="18" charset="0"/>
              <a:ea typeface="隶书" panose="02010509060101010101" pitchFamily="49" charset="-122"/>
            </a:endParaRPr>
          </a:p>
          <a:p>
            <a:pPr marL="0" lvl="0" indent="0" eaLnBrk="1" hangingPunct="1">
              <a:lnSpc>
                <a:spcPct val="125000"/>
              </a:lnSpc>
              <a:spcBef>
                <a:spcPct val="0"/>
              </a:spcBef>
              <a:buFontTx/>
              <a:buNone/>
            </a:pPr>
            <a:r>
              <a:rPr lang="en-US" altLang="zh-CN" sz="2800" dirty="0">
                <a:solidFill>
                  <a:srgbClr val="0070C0"/>
                </a:solidFill>
                <a:latin typeface="Times New Roman" panose="02020603050405020304" pitchFamily="18" charset="0"/>
                <a:ea typeface="隶书" panose="02010509060101010101" pitchFamily="49" charset="-122"/>
              </a:rPr>
              <a:t>6. </a:t>
            </a:r>
            <a:r>
              <a:rPr lang="zh-CN" altLang="en-US" sz="2800" dirty="0">
                <a:solidFill>
                  <a:srgbClr val="0070C0"/>
                </a:solidFill>
                <a:latin typeface="Times New Roman" panose="02020603050405020304" pitchFamily="18" charset="0"/>
                <a:ea typeface="隶书" panose="02010509060101010101" pitchFamily="49" charset="-122"/>
              </a:rPr>
              <a:t>例子向导</a:t>
            </a:r>
            <a:endParaRPr lang="zh-CN" altLang="en-US" sz="2800" dirty="0">
              <a:solidFill>
                <a:srgbClr val="0070C0"/>
              </a:solidFill>
              <a:latin typeface="Times New Roman" panose="02020603050405020304" pitchFamily="18" charset="0"/>
              <a:ea typeface="隶书" panose="02010509060101010101" pitchFamily="49" charset="-122"/>
            </a:endParaRPr>
          </a:p>
          <a:p>
            <a:pPr marL="0" lvl="0" indent="0" eaLnBrk="1" hangingPunct="1">
              <a:lnSpc>
                <a:spcPct val="125000"/>
              </a:lnSpc>
              <a:spcBef>
                <a:spcPct val="0"/>
              </a:spcBef>
              <a:buFontTx/>
              <a:buNone/>
            </a:pPr>
            <a:r>
              <a:rPr lang="en-US" altLang="zh-CN" sz="2800" dirty="0">
                <a:solidFill>
                  <a:srgbClr val="0070C0"/>
                </a:solidFill>
                <a:latin typeface="Times New Roman" panose="02020603050405020304" pitchFamily="18" charset="0"/>
                <a:ea typeface="隶书" panose="02010509060101010101" pitchFamily="49" charset="-122"/>
              </a:rPr>
              <a:t>7. </a:t>
            </a:r>
            <a:r>
              <a:rPr lang="zh-CN" altLang="en-US" sz="2800" dirty="0">
                <a:solidFill>
                  <a:srgbClr val="0070C0"/>
                </a:solidFill>
                <a:latin typeface="Times New Roman" panose="02020603050405020304" pitchFamily="18" charset="0"/>
                <a:ea typeface="隶书" panose="02010509060101010101" pitchFamily="49" charset="-122"/>
              </a:rPr>
              <a:t>例子讨论</a:t>
            </a:r>
            <a:endParaRPr lang="zh-CN" altLang="en-US" sz="2800" dirty="0">
              <a:solidFill>
                <a:srgbClr val="0070C0"/>
              </a:solidFill>
              <a:latin typeface="Times New Roman" panose="02020603050405020304" pitchFamily="18" charset="0"/>
              <a:ea typeface="隶书" panose="02010509060101010101" pitchFamily="49" charset="-122"/>
            </a:endParaRPr>
          </a:p>
        </p:txBody>
      </p:sp>
      <p:sp>
        <p:nvSpPr>
          <p:cNvPr id="19460"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20483"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en-US" altLang="zh-CN" kern="1200" dirty="0">
                <a:latin typeface="微软雅黑" panose="020B0503020204020204" pitchFamily="34" charset="-122"/>
                <a:ea typeface="宋体" panose="02010600030101010101" pitchFamily="2" charset="-122"/>
                <a:cs typeface="+mn-cs"/>
              </a:rPr>
              <a:t>1. </a:t>
            </a:r>
            <a:r>
              <a:rPr lang="zh-CN" altLang="en-US" kern="1200" dirty="0">
                <a:latin typeface="微软雅黑" panose="020B0503020204020204" pitchFamily="34" charset="-122"/>
                <a:ea typeface="宋体" panose="02010600030101010101" pitchFamily="2" charset="-122"/>
                <a:cs typeface="+mn-cs"/>
              </a:rPr>
              <a:t>基本概念</a:t>
            </a:r>
            <a:endParaRPr lang="zh-CN" altLang="en-US" kern="1200" dirty="0">
              <a:latin typeface="微软雅黑" panose="020B0503020204020204" pitchFamily="34" charset="-122"/>
              <a:ea typeface="宋体" panose="02010600030101010101" pitchFamily="2" charset="-122"/>
              <a:cs typeface="+mn-cs"/>
            </a:endParaRPr>
          </a:p>
        </p:txBody>
      </p:sp>
      <p:sp>
        <p:nvSpPr>
          <p:cNvPr id="20484" name="Rectangle 3"/>
          <p:cNvSpPr txBox="1"/>
          <p:nvPr/>
        </p:nvSpPr>
        <p:spPr>
          <a:xfrm>
            <a:off x="395288" y="620713"/>
            <a:ext cx="8445500" cy="5256212"/>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536575" eaLnBrk="1" hangingPunct="1">
              <a:buFont typeface="Wingdings" panose="05000000000000000000" pitchFamily="2" charset="2"/>
              <a:buNone/>
            </a:pPr>
            <a:r>
              <a:rPr lang="zh-CN" altLang="en-US" sz="2000" b="1" dirty="0">
                <a:ea typeface="宋体" panose="02010600030101010101" pitchFamily="2" charset="-122"/>
              </a:rPr>
              <a:t>遗传算法的基本思想是从初始种群出发，采用优胜劣汰、适者生存的自然法则选择个体，并通过杂交、变异来产生新一代种群，如此逐代进化，直到满足目标为止。遗传算法所涉及到的基本概念主要有以下几个：</a:t>
            </a:r>
            <a:endParaRPr lang="zh-CN" altLang="en-US" sz="2000" b="1" dirty="0">
              <a:ea typeface="宋体" panose="02010600030101010101" pitchFamily="2" charset="-122"/>
            </a:endParaRPr>
          </a:p>
          <a:p>
            <a:pPr marL="0" lvl="0" indent="536575" eaLnBrk="1" hangingPunct="1">
              <a:buClr>
                <a:srgbClr val="FF0000"/>
              </a:buClr>
              <a:buFont typeface="Wingdings" panose="05000000000000000000" pitchFamily="2" charset="2"/>
              <a:buChar char="ü"/>
            </a:pPr>
            <a:r>
              <a:rPr lang="zh-CN" altLang="en-US" sz="2000" b="1" dirty="0">
                <a:solidFill>
                  <a:srgbClr val="FF0000"/>
                </a:solidFill>
                <a:ea typeface="宋体" panose="02010600030101010101" pitchFamily="2" charset="-122"/>
              </a:rPr>
              <a:t>种群</a:t>
            </a:r>
            <a:r>
              <a:rPr lang="zh-CN" altLang="fr-FR" sz="2000" b="1" dirty="0">
                <a:ea typeface="宋体" panose="02010600030101010101" pitchFamily="2" charset="-122"/>
              </a:rPr>
              <a:t>（</a:t>
            </a:r>
            <a:r>
              <a:rPr lang="fr-FR" altLang="zh-CN" sz="2000" b="1" dirty="0">
                <a:ea typeface="宋体" panose="02010600030101010101" pitchFamily="2" charset="-122"/>
              </a:rPr>
              <a:t>Population</a:t>
            </a:r>
            <a:r>
              <a:rPr lang="zh-CN" altLang="fr-FR" sz="2000" b="1" dirty="0">
                <a:ea typeface="宋体" panose="02010600030101010101" pitchFamily="2" charset="-122"/>
              </a:rPr>
              <a:t>）：种群是指用遗传算法求解问题时，初始给定的多个解的集合。遗传算法的求解过程是从这个子集开始的。</a:t>
            </a:r>
            <a:endParaRPr lang="zh-CN" altLang="fr-FR" sz="2000" b="1" dirty="0">
              <a:ea typeface="宋体" panose="02010600030101010101" pitchFamily="2" charset="-122"/>
            </a:endParaRPr>
          </a:p>
          <a:p>
            <a:pPr marL="0" lvl="0" indent="536575" eaLnBrk="1" hangingPunct="1">
              <a:buClr>
                <a:srgbClr val="FF0000"/>
              </a:buClr>
              <a:buFont typeface="Wingdings" panose="05000000000000000000" pitchFamily="2" charset="2"/>
              <a:buChar char="ü"/>
            </a:pPr>
            <a:r>
              <a:rPr lang="zh-CN" altLang="fr-FR" sz="2000" b="1" dirty="0">
                <a:solidFill>
                  <a:srgbClr val="FF0000"/>
                </a:solidFill>
                <a:ea typeface="宋体" panose="02010600030101010101" pitchFamily="2" charset="-122"/>
              </a:rPr>
              <a:t>个体</a:t>
            </a:r>
            <a:r>
              <a:rPr lang="zh-CN" altLang="fr-FR" sz="2000" b="1" dirty="0">
                <a:ea typeface="宋体" panose="02010600030101010101" pitchFamily="2" charset="-122"/>
              </a:rPr>
              <a:t>（</a:t>
            </a:r>
            <a:r>
              <a:rPr lang="en-US" altLang="zh-CN" sz="2000" b="1" dirty="0">
                <a:ea typeface="宋体" panose="02010600030101010101" pitchFamily="2" charset="-122"/>
              </a:rPr>
              <a:t>Individual</a:t>
            </a:r>
            <a:r>
              <a:rPr lang="zh-CN" altLang="en-US" sz="2000" b="1" dirty="0">
                <a:ea typeface="宋体" panose="02010600030101010101" pitchFamily="2" charset="-122"/>
              </a:rPr>
              <a:t>）：个体是指种群中的单个元素，它通常由一个用于描述其基本遗传结构的数据结构来表示。例如，可以用</a:t>
            </a:r>
            <a:r>
              <a:rPr lang="en-US" altLang="zh-CN" sz="2000" b="1" dirty="0">
                <a:ea typeface="宋体" panose="02010600030101010101" pitchFamily="2" charset="-122"/>
              </a:rPr>
              <a:t>0</a:t>
            </a:r>
            <a:r>
              <a:rPr lang="zh-CN" altLang="en-US" sz="2000" b="1" dirty="0">
                <a:ea typeface="宋体" panose="02010600030101010101" pitchFamily="2" charset="-122"/>
              </a:rPr>
              <a:t>、</a:t>
            </a:r>
            <a:r>
              <a:rPr lang="en-US" altLang="zh-CN" sz="2000" b="1" dirty="0">
                <a:ea typeface="宋体" panose="02010600030101010101" pitchFamily="2" charset="-122"/>
              </a:rPr>
              <a:t>1</a:t>
            </a:r>
            <a:r>
              <a:rPr lang="zh-CN" altLang="en-US" sz="2000" b="1" dirty="0">
                <a:ea typeface="宋体" panose="02010600030101010101" pitchFamily="2" charset="-122"/>
              </a:rPr>
              <a:t>组成的长度为</a:t>
            </a:r>
            <a:r>
              <a:rPr lang="en-US" altLang="zh-CN" sz="2000" b="1" dirty="0">
                <a:ea typeface="宋体" panose="02010600030101010101" pitchFamily="2" charset="-122"/>
              </a:rPr>
              <a:t>l</a:t>
            </a:r>
            <a:r>
              <a:rPr lang="zh-CN" altLang="en-US" sz="2000" b="1" dirty="0">
                <a:solidFill>
                  <a:srgbClr val="FF0000"/>
                </a:solidFill>
                <a:ea typeface="宋体" panose="02010600030101010101" pitchFamily="2" charset="-122"/>
              </a:rPr>
              <a:t>的串来表示个体。</a:t>
            </a:r>
            <a:r>
              <a:rPr lang="zh-CN" altLang="en-US" sz="2000" b="1" dirty="0">
                <a:solidFill>
                  <a:srgbClr val="FF0000"/>
                </a:solidFill>
                <a:highlight>
                  <a:srgbClr val="FFFF00"/>
                </a:highlight>
                <a:ea typeface="宋体" panose="02010600030101010101" pitchFamily="2" charset="-122"/>
              </a:rPr>
              <a:t>每个个体就是一个潜在的解</a:t>
            </a:r>
            <a:endParaRPr lang="zh-CN" altLang="en-US" sz="2000" b="1" dirty="0">
              <a:ea typeface="宋体" panose="02010600030101010101" pitchFamily="2" charset="-122"/>
            </a:endParaRPr>
          </a:p>
          <a:p>
            <a:pPr marL="0" lvl="0" indent="536575" eaLnBrk="1" hangingPunct="1">
              <a:buClr>
                <a:srgbClr val="FF0000"/>
              </a:buClr>
              <a:buFont typeface="Wingdings" panose="05000000000000000000" pitchFamily="2" charset="2"/>
              <a:buChar char="ü"/>
            </a:pPr>
            <a:r>
              <a:rPr lang="zh-CN" altLang="en-US" sz="2000" b="1" dirty="0">
                <a:solidFill>
                  <a:srgbClr val="FF0000"/>
                </a:solidFill>
                <a:ea typeface="宋体" panose="02010600030101010101" pitchFamily="2" charset="-122"/>
              </a:rPr>
              <a:t>染色体</a:t>
            </a:r>
            <a:r>
              <a:rPr lang="zh-CN" altLang="en-US" sz="2000" b="1" dirty="0">
                <a:ea typeface="宋体" panose="02010600030101010101" pitchFamily="2" charset="-122"/>
              </a:rPr>
              <a:t>（</a:t>
            </a:r>
            <a:r>
              <a:rPr lang="en-US" altLang="zh-CN" sz="2000" b="1" dirty="0">
                <a:ea typeface="宋体" panose="02010600030101010101" pitchFamily="2" charset="-122"/>
              </a:rPr>
              <a:t>Chromos</a:t>
            </a:r>
            <a:r>
              <a:rPr lang="zh-CN" altLang="en-US" sz="2000" b="1" dirty="0">
                <a:ea typeface="宋体" panose="02010600030101010101" pitchFamily="2" charset="-122"/>
              </a:rPr>
              <a:t>）：染色体是指对个体进行编码后所得到的编码串。染色体中的每</a:t>
            </a:r>
            <a:r>
              <a:rPr lang="en-US" altLang="zh-CN" sz="2000" b="1" dirty="0">
                <a:ea typeface="宋体" panose="02010600030101010101" pitchFamily="2" charset="-122"/>
              </a:rPr>
              <a:t>1</a:t>
            </a:r>
            <a:r>
              <a:rPr lang="zh-CN" altLang="en-US" sz="2000" b="1" dirty="0">
                <a:ea typeface="宋体" panose="02010600030101010101" pitchFamily="2" charset="-122"/>
              </a:rPr>
              <a:t>位称为基因，染色体上由若干个基因构成的一个有效信息段称为基因组。</a:t>
            </a:r>
            <a:endParaRPr lang="zh-CN" altLang="en-US" sz="2000" b="1" dirty="0">
              <a:ea typeface="宋体" panose="02010600030101010101" pitchFamily="2" charset="-122"/>
            </a:endParaRPr>
          </a:p>
          <a:p>
            <a:pPr marL="0" lvl="0" indent="536575" eaLnBrk="1" hangingPunct="1">
              <a:buClr>
                <a:srgbClr val="FF0000"/>
              </a:buClr>
              <a:buFont typeface="Wingdings" panose="05000000000000000000" pitchFamily="2" charset="2"/>
              <a:buChar char="ü"/>
            </a:pPr>
            <a:r>
              <a:rPr lang="zh-CN" altLang="en-US" sz="2000" b="1" dirty="0">
                <a:solidFill>
                  <a:srgbClr val="FF0000"/>
                </a:solidFill>
                <a:ea typeface="宋体" panose="02010600030101010101" pitchFamily="2" charset="-122"/>
              </a:rPr>
              <a:t>适应度</a:t>
            </a:r>
            <a:r>
              <a:rPr lang="zh-CN" altLang="en-US" sz="2000" b="1" dirty="0">
                <a:ea typeface="宋体" panose="02010600030101010101" pitchFamily="2" charset="-122"/>
              </a:rPr>
              <a:t>（</a:t>
            </a:r>
            <a:r>
              <a:rPr lang="en-US" altLang="zh-CN" sz="2000" b="1" dirty="0">
                <a:ea typeface="宋体" panose="02010600030101010101" pitchFamily="2" charset="-122"/>
              </a:rPr>
              <a:t>Fitness</a:t>
            </a:r>
            <a:r>
              <a:rPr lang="zh-CN" altLang="en-US" sz="2000" b="1" dirty="0">
                <a:ea typeface="宋体" panose="02010600030101010101" pitchFamily="2" charset="-122"/>
              </a:rPr>
              <a:t>）</a:t>
            </a:r>
            <a:r>
              <a:rPr lang="zh-CN" altLang="en-US" sz="2000" b="1" dirty="0">
                <a:solidFill>
                  <a:srgbClr val="FF0000"/>
                </a:solidFill>
                <a:ea typeface="宋体" panose="02010600030101010101" pitchFamily="2" charset="-122"/>
              </a:rPr>
              <a:t>函数</a:t>
            </a:r>
            <a:r>
              <a:rPr lang="zh-CN" altLang="en-US" sz="2000" b="1" dirty="0">
                <a:ea typeface="宋体" panose="02010600030101010101" pitchFamily="2" charset="-122"/>
              </a:rPr>
              <a:t>：适应度函数是一种用来对种群中个体的环境适应性进行度量的函数。其函数值是遗传算法实现优胜劣汰的主要依据</a:t>
            </a:r>
            <a:endParaRPr lang="zh-CN" altLang="en-US" sz="2000" b="1" dirty="0">
              <a:ea typeface="宋体" panose="02010600030101010101" pitchFamily="2" charset="-122"/>
            </a:endParaRPr>
          </a:p>
          <a:p>
            <a:pPr marL="0" lvl="0" indent="536575" eaLnBrk="1" hangingPunct="1">
              <a:buClr>
                <a:srgbClr val="FF0000"/>
              </a:buClr>
              <a:buFont typeface="Wingdings" panose="05000000000000000000" pitchFamily="2" charset="2"/>
              <a:buChar char="ü"/>
            </a:pPr>
            <a:r>
              <a:rPr lang="zh-CN" altLang="en-US" sz="2000" b="1" dirty="0">
                <a:solidFill>
                  <a:srgbClr val="FF0000"/>
                </a:solidFill>
                <a:ea typeface="宋体" panose="02010600030101010101" pitchFamily="2" charset="-122"/>
              </a:rPr>
              <a:t>遗传操作</a:t>
            </a:r>
            <a:r>
              <a:rPr lang="zh-CN" altLang="en-US" sz="2000" b="1" dirty="0">
                <a:ea typeface="宋体" panose="02010600030101010101" pitchFamily="2" charset="-122"/>
              </a:rPr>
              <a:t>（</a:t>
            </a:r>
            <a:r>
              <a:rPr lang="en-US" altLang="zh-CN" sz="2000" b="1" dirty="0">
                <a:ea typeface="宋体" panose="02010600030101010101" pitchFamily="2" charset="-122"/>
              </a:rPr>
              <a:t>Genetic Operator</a:t>
            </a:r>
            <a:r>
              <a:rPr lang="zh-CN" altLang="en-US" sz="2000" b="1" dirty="0">
                <a:ea typeface="宋体" panose="02010600030101010101" pitchFamily="2" charset="-122"/>
              </a:rPr>
              <a:t>）：遗传操作是指作用于种群而产生新的种群的操作。标准的遗传操作包括以下三种基本形式：</a:t>
            </a:r>
            <a:endParaRPr lang="zh-CN" altLang="en-US" sz="2000" b="1" dirty="0">
              <a:ea typeface="宋体" panose="02010600030101010101" pitchFamily="2" charset="-122"/>
            </a:endParaRPr>
          </a:p>
          <a:p>
            <a:pPr marL="0" lvl="0" indent="536575" eaLnBrk="1" hangingPunct="1">
              <a:buClr>
                <a:srgbClr val="FF0000"/>
              </a:buClr>
              <a:buFont typeface="Wingdings" panose="05000000000000000000" pitchFamily="2" charset="2"/>
              <a:buChar char="Ø"/>
            </a:pPr>
            <a:r>
              <a:rPr lang="zh-CN" altLang="en-US" sz="2000" b="1" dirty="0">
                <a:ea typeface="宋体" panose="02010600030101010101" pitchFamily="2" charset="-122"/>
              </a:rPr>
              <a:t>    选择（</a:t>
            </a:r>
            <a:r>
              <a:rPr lang="en-US" altLang="zh-CN" sz="2000" b="1" dirty="0">
                <a:ea typeface="宋体" panose="02010600030101010101" pitchFamily="2" charset="-122"/>
              </a:rPr>
              <a:t>Selection</a:t>
            </a:r>
            <a:r>
              <a:rPr lang="zh-CN" altLang="en-US" sz="2000" b="1" dirty="0">
                <a:ea typeface="宋体" panose="02010600030101010101" pitchFamily="2" charset="-122"/>
              </a:rPr>
              <a:t>）</a:t>
            </a:r>
            <a:endParaRPr lang="zh-CN" altLang="en-US" sz="2000" b="1" dirty="0">
              <a:ea typeface="宋体" panose="02010600030101010101" pitchFamily="2" charset="-122"/>
            </a:endParaRPr>
          </a:p>
          <a:p>
            <a:pPr marL="0" lvl="0" indent="536575" eaLnBrk="1" hangingPunct="1">
              <a:buClr>
                <a:srgbClr val="FF0000"/>
              </a:buClr>
              <a:buFont typeface="Wingdings" panose="05000000000000000000" pitchFamily="2" charset="2"/>
              <a:buChar char="Ø"/>
            </a:pPr>
            <a:r>
              <a:rPr lang="zh-CN" altLang="en-US" sz="2000" b="1" dirty="0">
                <a:ea typeface="宋体" panose="02010600030101010101" pitchFamily="2" charset="-122"/>
              </a:rPr>
              <a:t>    交叉（</a:t>
            </a:r>
            <a:r>
              <a:rPr lang="en-US" altLang="zh-CN" sz="2000" b="1" dirty="0">
                <a:ea typeface="宋体" panose="02010600030101010101" pitchFamily="2" charset="-122"/>
              </a:rPr>
              <a:t>Crosssover</a:t>
            </a:r>
            <a:r>
              <a:rPr lang="zh-CN" altLang="en-US" sz="2000" b="1" dirty="0">
                <a:ea typeface="宋体" panose="02010600030101010101" pitchFamily="2" charset="-122"/>
              </a:rPr>
              <a:t>）</a:t>
            </a:r>
            <a:endParaRPr lang="zh-CN" altLang="en-US" sz="2000" b="1" dirty="0">
              <a:ea typeface="宋体" panose="02010600030101010101" pitchFamily="2" charset="-122"/>
            </a:endParaRPr>
          </a:p>
          <a:p>
            <a:pPr marL="0" lvl="0" indent="536575" eaLnBrk="1" hangingPunct="1">
              <a:buClr>
                <a:srgbClr val="FF0000"/>
              </a:buClr>
              <a:buFont typeface="Wingdings" panose="05000000000000000000" pitchFamily="2" charset="2"/>
              <a:buChar char="Ø"/>
            </a:pPr>
            <a:r>
              <a:rPr lang="zh-CN" altLang="en-US" sz="2000" b="1" dirty="0">
                <a:ea typeface="宋体" panose="02010600030101010101" pitchFamily="2" charset="-122"/>
              </a:rPr>
              <a:t>    变异（</a:t>
            </a:r>
            <a:r>
              <a:rPr lang="en-US" altLang="zh-CN" sz="2000" b="1" dirty="0">
                <a:ea typeface="宋体" panose="02010600030101010101" pitchFamily="2" charset="-122"/>
              </a:rPr>
              <a:t>Mutation</a:t>
            </a:r>
            <a:r>
              <a:rPr lang="zh-CN" altLang="en-US" sz="2000" b="1" dirty="0">
                <a:ea typeface="宋体" panose="02010600030101010101" pitchFamily="2" charset="-122"/>
              </a:rPr>
              <a:t>）</a:t>
            </a:r>
            <a:r>
              <a:rPr lang="zh-CN" altLang="en-US" sz="2000" b="1" dirty="0">
                <a:solidFill>
                  <a:srgbClr val="0000CC"/>
                </a:solidFill>
                <a:ea typeface="宋体" panose="02010600030101010101" pitchFamily="2" charset="-122"/>
              </a:rPr>
              <a:t> </a:t>
            </a:r>
            <a:endParaRPr lang="zh-CN" altLang="en-US" sz="2000" b="1" dirty="0">
              <a:solidFill>
                <a:srgbClr val="0000CC"/>
              </a:solidFill>
              <a:ea typeface="宋体" panose="02010600030101010101" pitchFamily="2" charset="-122"/>
            </a:endParaRPr>
          </a:p>
          <a:p>
            <a:pPr marL="0" lvl="0" indent="536575" eaLnBrk="1" hangingPunct="1">
              <a:lnSpc>
                <a:spcPct val="90000"/>
              </a:lnSpc>
              <a:buFont typeface="Arial" panose="020B0604020202020204" pitchFamily="34" charset="0"/>
              <a:buChar char="•"/>
            </a:pPr>
            <a:endParaRPr lang="en-US" altLang="zh-CN" sz="1800" b="1" dirty="0">
              <a:ea typeface="宋体" panose="02010600030101010101" pitchFamily="2" charset="-122"/>
            </a:endParaRPr>
          </a:p>
        </p:txBody>
      </p:sp>
      <p:sp>
        <p:nvSpPr>
          <p:cNvPr id="20485" name="灯片编号占位符 1"/>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21507"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基本概念</a:t>
            </a:r>
            <a:endParaRPr lang="zh-CN" altLang="en-US" kern="1200" dirty="0">
              <a:latin typeface="微软雅黑" panose="020B0503020204020204" pitchFamily="34" charset="-122"/>
              <a:ea typeface="宋体" panose="02010600030101010101" pitchFamily="2" charset="-122"/>
              <a:cs typeface="+mn-cs"/>
            </a:endParaRPr>
          </a:p>
        </p:txBody>
      </p:sp>
      <p:sp>
        <p:nvSpPr>
          <p:cNvPr id="21508" name="Rectangle 3"/>
          <p:cNvSpPr txBox="1"/>
          <p:nvPr/>
        </p:nvSpPr>
        <p:spPr>
          <a:xfrm>
            <a:off x="539750" y="1700213"/>
            <a:ext cx="3810000" cy="411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r>
              <a:rPr lang="zh-CN" altLang="en-US" sz="2400" b="1" dirty="0">
                <a:ea typeface="宋体" panose="02010600030101010101" pitchFamily="2" charset="-122"/>
              </a:rPr>
              <a:t>遗传算法的基本流程</a:t>
            </a:r>
            <a:endParaRPr lang="zh-CN" altLang="en-US" sz="2400" b="1" dirty="0">
              <a:ea typeface="宋体" panose="02010600030101010101" pitchFamily="2" charset="-122"/>
            </a:endParaRPr>
          </a:p>
          <a:p>
            <a:pPr marL="342900" lvl="0" indent="-342900">
              <a:buFont typeface="Wingdings" panose="05000000000000000000" pitchFamily="2" charset="2"/>
              <a:buNone/>
            </a:pPr>
            <a:endParaRPr lang="en-US" altLang="zh-CN" sz="2400" b="1" dirty="0">
              <a:ea typeface="宋体" panose="02010600030101010101" pitchFamily="2" charset="-122"/>
            </a:endParaRPr>
          </a:p>
        </p:txBody>
      </p:sp>
      <p:pic>
        <p:nvPicPr>
          <p:cNvPr id="21509" name="Picture 4" descr="optimization2"/>
          <p:cNvPicPr>
            <a:picLocks noChangeAspect="1"/>
          </p:cNvPicPr>
          <p:nvPr/>
        </p:nvPicPr>
        <p:blipFill>
          <a:blip r:embed="rId1"/>
          <a:stretch>
            <a:fillRect/>
          </a:stretch>
        </p:blipFill>
        <p:spPr>
          <a:xfrm>
            <a:off x="5492750" y="1989138"/>
            <a:ext cx="3440113" cy="3105150"/>
          </a:xfrm>
          <a:prstGeom prst="rect">
            <a:avLst/>
          </a:prstGeom>
          <a:noFill/>
          <a:ln w="9525">
            <a:noFill/>
          </a:ln>
        </p:spPr>
      </p:pic>
      <p:sp>
        <p:nvSpPr>
          <p:cNvPr id="21510" name="Text Box 6"/>
          <p:cNvSpPr txBox="1"/>
          <p:nvPr/>
        </p:nvSpPr>
        <p:spPr>
          <a:xfrm>
            <a:off x="6330950" y="5326063"/>
            <a:ext cx="25908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lang="zh-CN" altLang="en-US" sz="2000" b="1" dirty="0">
                <a:latin typeface="Times New Roman" panose="02020603050405020304" pitchFamily="18" charset="0"/>
                <a:ea typeface="隶书" panose="02010509060101010101" pitchFamily="49" charset="-122"/>
              </a:rPr>
              <a:t>逼近最优解的过程</a:t>
            </a:r>
            <a:endParaRPr lang="zh-CN" altLang="en-US" sz="2000" b="1" dirty="0">
              <a:latin typeface="Times New Roman" panose="02020603050405020304" pitchFamily="18" charset="0"/>
              <a:ea typeface="隶书" panose="02010509060101010101" pitchFamily="49" charset="-122"/>
            </a:endParaRPr>
          </a:p>
        </p:txBody>
      </p:sp>
      <p:grpSp>
        <p:nvGrpSpPr>
          <p:cNvPr id="21511" name="Group 14"/>
          <p:cNvGrpSpPr/>
          <p:nvPr/>
        </p:nvGrpSpPr>
        <p:grpSpPr>
          <a:xfrm>
            <a:off x="777875" y="1728788"/>
            <a:ext cx="4486275" cy="4486275"/>
            <a:chOff x="582" y="1218"/>
            <a:chExt cx="2826" cy="2826"/>
          </a:xfrm>
        </p:grpSpPr>
        <p:grpSp>
          <p:nvGrpSpPr>
            <p:cNvPr id="21513" name="Group 8"/>
            <p:cNvGrpSpPr/>
            <p:nvPr/>
          </p:nvGrpSpPr>
          <p:grpSpPr>
            <a:xfrm>
              <a:off x="582" y="1218"/>
              <a:ext cx="2826" cy="2826"/>
              <a:chOff x="582" y="1218"/>
              <a:chExt cx="2826" cy="2826"/>
            </a:xfrm>
          </p:grpSpPr>
          <p:pic>
            <p:nvPicPr>
              <p:cNvPr id="21515" name="Picture 5" descr="GAPROC0"/>
              <p:cNvPicPr>
                <a:picLocks noChangeAspect="1"/>
              </p:cNvPicPr>
              <p:nvPr/>
            </p:nvPicPr>
            <p:blipFill>
              <a:blip r:embed="rId2"/>
              <a:stretch>
                <a:fillRect/>
              </a:stretch>
            </p:blipFill>
            <p:spPr>
              <a:xfrm>
                <a:off x="582" y="1218"/>
                <a:ext cx="2826" cy="2814"/>
              </a:xfrm>
              <a:prstGeom prst="rect">
                <a:avLst/>
              </a:prstGeom>
              <a:noFill/>
              <a:ln w="9525">
                <a:noFill/>
              </a:ln>
            </p:spPr>
          </p:pic>
          <p:sp>
            <p:nvSpPr>
              <p:cNvPr id="21516" name="Text Box 7"/>
              <p:cNvSpPr txBox="1"/>
              <p:nvPr/>
            </p:nvSpPr>
            <p:spPr>
              <a:xfrm>
                <a:off x="768" y="3792"/>
                <a:ext cx="2160" cy="252"/>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lang="zh-CN" altLang="en-US" sz="2000" b="1" dirty="0">
                    <a:latin typeface="Times New Roman" panose="02020603050405020304" pitchFamily="18" charset="0"/>
                    <a:ea typeface="隶书" panose="02010509060101010101" pitchFamily="49" charset="-122"/>
                  </a:rPr>
                  <a:t>遗传算法的基本流程</a:t>
                </a:r>
                <a:endParaRPr lang="zh-CN" altLang="en-US" sz="2000" b="1" dirty="0">
                  <a:latin typeface="Times New Roman" panose="02020603050405020304" pitchFamily="18" charset="0"/>
                  <a:ea typeface="隶书" panose="02010509060101010101" pitchFamily="49" charset="-122"/>
                </a:endParaRPr>
              </a:p>
            </p:txBody>
          </p:sp>
        </p:grpSp>
        <p:sp>
          <p:nvSpPr>
            <p:cNvPr id="21514" name="AutoShape 12"/>
            <p:cNvSpPr/>
            <p:nvPr/>
          </p:nvSpPr>
          <p:spPr>
            <a:xfrm>
              <a:off x="912" y="2400"/>
              <a:ext cx="720" cy="192"/>
            </a:xfrm>
            <a:prstGeom prst="diamond">
              <a:avLst/>
            </a:prstGeom>
            <a:solidFill>
              <a:srgbClr val="FFFFCC"/>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zh-CN" altLang="en-US" sz="1200" b="1" dirty="0">
                  <a:latin typeface="Times New Roman" panose="02020603050405020304" pitchFamily="18" charset="0"/>
                  <a:ea typeface="隶书" panose="02010509060101010101" pitchFamily="49" charset="-122"/>
                </a:rPr>
                <a:t>算法结束</a:t>
              </a:r>
              <a:r>
                <a:rPr lang="en-US" altLang="zh-CN" sz="1200" b="1" dirty="0">
                  <a:latin typeface="Times New Roman" panose="02020603050405020304" pitchFamily="18" charset="0"/>
                  <a:ea typeface="隶书" panose="02010509060101010101" pitchFamily="49" charset="-122"/>
                </a:rPr>
                <a:t>?</a:t>
              </a:r>
              <a:endParaRPr lang="en-US" altLang="zh-CN" sz="1200" b="1" dirty="0">
                <a:latin typeface="Times New Roman" panose="02020603050405020304" pitchFamily="18" charset="0"/>
                <a:ea typeface="隶书" panose="02010509060101010101" pitchFamily="49" charset="-122"/>
              </a:endParaRPr>
            </a:p>
          </p:txBody>
        </p:sp>
      </p:grpSp>
      <p:sp>
        <p:nvSpPr>
          <p:cNvPr id="21512" name="灯片编号占位符 1"/>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22531"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en-US" altLang="zh-CN" kern="1200" dirty="0">
                <a:latin typeface="微软雅黑" panose="020B0503020204020204" pitchFamily="34" charset="-122"/>
                <a:ea typeface="宋体" panose="02010600030101010101" pitchFamily="2" charset="-122"/>
                <a:cs typeface="+mn-cs"/>
              </a:rPr>
              <a:t>2. </a:t>
            </a:r>
            <a:r>
              <a:rPr lang="zh-CN" altLang="en-US" kern="1200" dirty="0">
                <a:latin typeface="微软雅黑" panose="020B0503020204020204" pitchFamily="34" charset="-122"/>
                <a:ea typeface="宋体" panose="02010600030101010101" pitchFamily="2" charset="-122"/>
                <a:cs typeface="+mn-cs"/>
              </a:rPr>
              <a:t>个体</a:t>
            </a:r>
            <a:endParaRPr lang="zh-CN" altLang="en-US" kern="1200" dirty="0">
              <a:latin typeface="微软雅黑" panose="020B0503020204020204" pitchFamily="34" charset="-122"/>
              <a:ea typeface="宋体" panose="02010600030101010101" pitchFamily="2" charset="-122"/>
              <a:cs typeface="+mn-cs"/>
            </a:endParaRPr>
          </a:p>
        </p:txBody>
      </p:sp>
      <p:sp>
        <p:nvSpPr>
          <p:cNvPr id="22532" name="Freeform 14"/>
          <p:cNvSpPr/>
          <p:nvPr/>
        </p:nvSpPr>
        <p:spPr>
          <a:xfrm>
            <a:off x="611188" y="3687763"/>
            <a:ext cx="2938462" cy="2393950"/>
          </a:xfrm>
          <a:custGeom>
            <a:avLst/>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Lst>
            <a:pathLst>
              <a:path w="2080" h="1800">
                <a:moveTo>
                  <a:pt x="360" y="696"/>
                </a:moveTo>
                <a:lnTo>
                  <a:pt x="232" y="424"/>
                </a:lnTo>
                <a:lnTo>
                  <a:pt x="496" y="96"/>
                </a:lnTo>
                <a:lnTo>
                  <a:pt x="1040" y="208"/>
                </a:lnTo>
                <a:lnTo>
                  <a:pt x="1568" y="0"/>
                </a:lnTo>
                <a:lnTo>
                  <a:pt x="1808" y="536"/>
                </a:lnTo>
                <a:lnTo>
                  <a:pt x="1768" y="960"/>
                </a:lnTo>
                <a:lnTo>
                  <a:pt x="2048" y="1176"/>
                </a:lnTo>
                <a:lnTo>
                  <a:pt x="2080" y="1688"/>
                </a:lnTo>
                <a:lnTo>
                  <a:pt x="1528" y="1752"/>
                </a:lnTo>
                <a:lnTo>
                  <a:pt x="1176" y="1440"/>
                </a:lnTo>
                <a:lnTo>
                  <a:pt x="896" y="1800"/>
                </a:lnTo>
                <a:lnTo>
                  <a:pt x="320" y="1520"/>
                </a:lnTo>
                <a:lnTo>
                  <a:pt x="0" y="1344"/>
                </a:lnTo>
                <a:lnTo>
                  <a:pt x="312" y="992"/>
                </a:lnTo>
                <a:lnTo>
                  <a:pt x="208" y="672"/>
                </a:lnTo>
                <a:lnTo>
                  <a:pt x="360" y="696"/>
                </a:lnTo>
                <a:close/>
              </a:path>
            </a:pathLst>
          </a:custGeom>
          <a:solidFill>
            <a:schemeClr val="bg1">
              <a:alpha val="100000"/>
            </a:scheme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22533" name="Rectangle 3"/>
          <p:cNvSpPr txBox="1"/>
          <p:nvPr/>
        </p:nvSpPr>
        <p:spPr>
          <a:xfrm>
            <a:off x="395288" y="1052513"/>
            <a:ext cx="7924800" cy="20161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zh-CN" altLang="en-US" dirty="0">
                <a:latin typeface="黑体" panose="02010609060101010101" pitchFamily="49" charset="-122"/>
                <a:ea typeface="宋体" panose="02010600030101010101" pitchFamily="2" charset="-122"/>
              </a:rPr>
              <a:t>待优化的参数：单变量，多变量</a:t>
            </a:r>
            <a:endParaRPr lang="zh-CN" altLang="en-US" dirty="0">
              <a:latin typeface="黑体" panose="02010609060101010101" pitchFamily="49" charset="-122"/>
              <a:ea typeface="宋体" panose="02010600030101010101" pitchFamily="2" charset="-122"/>
            </a:endParaRPr>
          </a:p>
          <a:p>
            <a:pPr marL="742950" lvl="1" indent="-285750">
              <a:lnSpc>
                <a:spcPct val="120000"/>
              </a:lnSpc>
            </a:pPr>
            <a:r>
              <a:rPr lang="zh-CN" altLang="en-US" dirty="0">
                <a:latin typeface="黑体" panose="02010609060101010101" pitchFamily="49" charset="-122"/>
                <a:ea typeface="宋体" panose="02010600030101010101" pitchFamily="2" charset="-122"/>
              </a:rPr>
              <a:t>编码：二进制，十进制，符号</a:t>
            </a:r>
            <a:endParaRPr lang="zh-CN" altLang="en-US" dirty="0">
              <a:latin typeface="黑体" panose="02010609060101010101" pitchFamily="49" charset="-122"/>
              <a:ea typeface="宋体" panose="02010600030101010101" pitchFamily="2" charset="-122"/>
            </a:endParaRPr>
          </a:p>
          <a:p>
            <a:pPr marL="742950" lvl="1" indent="-285750">
              <a:lnSpc>
                <a:spcPct val="120000"/>
              </a:lnSpc>
            </a:pPr>
            <a:r>
              <a:rPr lang="zh-CN" altLang="en-US" dirty="0">
                <a:latin typeface="黑体" panose="02010609060101010101" pitchFamily="49" charset="-122"/>
                <a:ea typeface="宋体" panose="02010600030101010101" pitchFamily="2" charset="-122"/>
              </a:rPr>
              <a:t>个体数（</a:t>
            </a:r>
            <a:r>
              <a:rPr lang="en-US" altLang="zh-CN" i="1" dirty="0">
                <a:latin typeface="黑体" panose="02010609060101010101" pitchFamily="49" charset="-122"/>
                <a:ea typeface="宋体" panose="02010600030101010101" pitchFamily="2" charset="-122"/>
              </a:rPr>
              <a:t>M</a:t>
            </a:r>
            <a:r>
              <a:rPr lang="zh-CN" altLang="en-US" dirty="0">
                <a:latin typeface="黑体" panose="02010609060101010101" pitchFamily="49" charset="-122"/>
                <a:ea typeface="宋体" panose="02010600030101010101" pitchFamily="2" charset="-122"/>
              </a:rPr>
              <a:t>）：初始种群的数目</a:t>
            </a:r>
            <a:endParaRPr lang="zh-CN" altLang="en-US" dirty="0">
              <a:latin typeface="黑体" panose="02010609060101010101" pitchFamily="49" charset="-122"/>
              <a:ea typeface="宋体" panose="02010600030101010101" pitchFamily="2" charset="-122"/>
            </a:endParaRPr>
          </a:p>
        </p:txBody>
      </p:sp>
      <p:sp>
        <p:nvSpPr>
          <p:cNvPr id="22534" name="Text Box 18"/>
          <p:cNvSpPr txBox="1"/>
          <p:nvPr/>
        </p:nvSpPr>
        <p:spPr>
          <a:xfrm>
            <a:off x="6175375" y="5413375"/>
            <a:ext cx="1543050" cy="457200"/>
          </a:xfrm>
          <a:prstGeom prst="rect">
            <a:avLst/>
          </a:prstGeom>
          <a:solidFill>
            <a:schemeClr val="bg1"/>
          </a:soli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zh-CN" sz="2400" dirty="0">
                <a:latin typeface="Arial" panose="020B0604020202020204" pitchFamily="34" charset="0"/>
                <a:ea typeface="宋体" panose="02010600030101010101" pitchFamily="2" charset="-122"/>
              </a:rPr>
              <a:t>01110101</a:t>
            </a:r>
            <a:endParaRPr lang="en-US" altLang="zh-CN" sz="2400" dirty="0">
              <a:latin typeface="Arial" panose="020B0604020202020204" pitchFamily="34" charset="0"/>
              <a:ea typeface="宋体" panose="02010600030101010101" pitchFamily="2" charset="-122"/>
            </a:endParaRPr>
          </a:p>
        </p:txBody>
      </p:sp>
      <p:sp>
        <p:nvSpPr>
          <p:cNvPr id="22535" name="Text Box 21"/>
          <p:cNvSpPr txBox="1"/>
          <p:nvPr/>
        </p:nvSpPr>
        <p:spPr>
          <a:xfrm>
            <a:off x="6154738" y="3816350"/>
            <a:ext cx="1543050" cy="457200"/>
          </a:xfrm>
          <a:prstGeom prst="rect">
            <a:avLst/>
          </a:prstGeom>
          <a:solidFill>
            <a:schemeClr val="bg1"/>
          </a:soli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zh-CN" sz="2400" dirty="0">
                <a:latin typeface="Arial" panose="020B0604020202020204" pitchFamily="34" charset="0"/>
                <a:ea typeface="宋体" panose="02010600030101010101" pitchFamily="2" charset="-122"/>
              </a:rPr>
              <a:t>10010001</a:t>
            </a:r>
            <a:endParaRPr lang="en-US" altLang="zh-CN" sz="2400" dirty="0">
              <a:latin typeface="Arial" panose="020B0604020202020204" pitchFamily="34" charset="0"/>
              <a:ea typeface="宋体" panose="02010600030101010101" pitchFamily="2" charset="-122"/>
            </a:endParaRPr>
          </a:p>
        </p:txBody>
      </p:sp>
      <p:sp>
        <p:nvSpPr>
          <p:cNvPr id="22536" name="Text Box 19"/>
          <p:cNvSpPr txBox="1"/>
          <p:nvPr/>
        </p:nvSpPr>
        <p:spPr>
          <a:xfrm>
            <a:off x="5983288" y="4902200"/>
            <a:ext cx="1543050" cy="457200"/>
          </a:xfrm>
          <a:prstGeom prst="rect">
            <a:avLst/>
          </a:prstGeom>
          <a:solidFill>
            <a:schemeClr val="bg1"/>
          </a:soli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zh-CN" sz="2400" dirty="0">
                <a:latin typeface="Arial" panose="020B0604020202020204" pitchFamily="34" charset="0"/>
                <a:ea typeface="宋体" panose="02010600030101010101" pitchFamily="2" charset="-122"/>
              </a:rPr>
              <a:t>01001001</a:t>
            </a:r>
            <a:endParaRPr lang="en-US" altLang="zh-CN" sz="2400" dirty="0">
              <a:latin typeface="Arial" panose="020B0604020202020204" pitchFamily="34" charset="0"/>
              <a:ea typeface="宋体" panose="02010600030101010101" pitchFamily="2" charset="-122"/>
            </a:endParaRPr>
          </a:p>
        </p:txBody>
      </p:sp>
      <p:sp>
        <p:nvSpPr>
          <p:cNvPr id="22537" name="Text Box 20"/>
          <p:cNvSpPr txBox="1"/>
          <p:nvPr/>
        </p:nvSpPr>
        <p:spPr>
          <a:xfrm>
            <a:off x="6370638" y="4397375"/>
            <a:ext cx="1543050" cy="457200"/>
          </a:xfrm>
          <a:prstGeom prst="rect">
            <a:avLst/>
          </a:prstGeom>
          <a:solidFill>
            <a:schemeClr val="bg1"/>
          </a:solid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zh-CN" sz="2400" dirty="0">
                <a:latin typeface="Arial" panose="020B0604020202020204" pitchFamily="34" charset="0"/>
                <a:ea typeface="宋体" panose="02010600030101010101" pitchFamily="2" charset="-122"/>
              </a:rPr>
              <a:t>10010010</a:t>
            </a:r>
            <a:endParaRPr lang="en-US" altLang="zh-CN" sz="2400" dirty="0">
              <a:latin typeface="Arial" panose="020B0604020202020204" pitchFamily="34" charset="0"/>
              <a:ea typeface="宋体" panose="02010600030101010101" pitchFamily="2" charset="-122"/>
            </a:endParaRPr>
          </a:p>
        </p:txBody>
      </p:sp>
      <p:sp>
        <p:nvSpPr>
          <p:cNvPr id="22538" name="Line 10"/>
          <p:cNvSpPr/>
          <p:nvPr/>
        </p:nvSpPr>
        <p:spPr>
          <a:xfrm rot="-5400000">
            <a:off x="4556125" y="2882900"/>
            <a:ext cx="9525" cy="2576513"/>
          </a:xfrm>
          <a:prstGeom prst="line">
            <a:avLst/>
          </a:prstGeom>
          <a:ln w="76200" cap="flat" cmpd="sng">
            <a:solidFill>
              <a:schemeClr val="accent2"/>
            </a:solidFill>
            <a:prstDash val="solid"/>
            <a:headEnd type="none" w="med" len="med"/>
            <a:tailEnd type="arrow" w="med" len="med"/>
          </a:ln>
        </p:spPr>
      </p:sp>
      <p:sp>
        <p:nvSpPr>
          <p:cNvPr id="22539" name="Text Box 11"/>
          <p:cNvSpPr txBox="1"/>
          <p:nvPr/>
        </p:nvSpPr>
        <p:spPr>
          <a:xfrm>
            <a:off x="6011863" y="2995613"/>
            <a:ext cx="2843212" cy="519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zh-CN" altLang="en-US" sz="2800" b="1" dirty="0">
                <a:solidFill>
                  <a:srgbClr val="FF0000"/>
                </a:solidFill>
                <a:latin typeface="Arial" panose="020B0604020202020204" pitchFamily="34" charset="0"/>
                <a:ea typeface="宋体" panose="02010600030101010101" pitchFamily="2" charset="-122"/>
              </a:rPr>
              <a:t>基因空间</a:t>
            </a:r>
            <a:r>
              <a:rPr lang="en-US" altLang="zh-CN" sz="2800" b="1" dirty="0">
                <a:solidFill>
                  <a:srgbClr val="FF0000"/>
                </a:solidFill>
                <a:latin typeface="Arial" panose="020B0604020202020204" pitchFamily="34" charset="0"/>
                <a:ea typeface="宋体" panose="02010600030101010101" pitchFamily="2" charset="-122"/>
              </a:rPr>
              <a:t>= {0,1}</a:t>
            </a:r>
            <a:r>
              <a:rPr lang="en-US" altLang="zh-CN" sz="2800" b="1" baseline="30000" dirty="0">
                <a:solidFill>
                  <a:srgbClr val="FF0000"/>
                </a:solidFill>
                <a:latin typeface="Arial" panose="020B0604020202020204" pitchFamily="34" charset="0"/>
                <a:ea typeface="宋体" panose="02010600030101010101" pitchFamily="2" charset="-122"/>
              </a:rPr>
              <a:t>L</a:t>
            </a:r>
            <a:endParaRPr lang="en-US" altLang="zh-CN" sz="2800" b="1" baseline="30000" dirty="0">
              <a:solidFill>
                <a:srgbClr val="FF0000"/>
              </a:solidFill>
              <a:latin typeface="Arial" panose="020B0604020202020204" pitchFamily="34" charset="0"/>
              <a:ea typeface="宋体" panose="02010600030101010101" pitchFamily="2" charset="-122"/>
            </a:endParaRPr>
          </a:p>
        </p:txBody>
      </p:sp>
      <p:sp>
        <p:nvSpPr>
          <p:cNvPr id="22540" name="AutoShape 12"/>
          <p:cNvSpPr/>
          <p:nvPr/>
        </p:nvSpPr>
        <p:spPr>
          <a:xfrm>
            <a:off x="5961063" y="3609975"/>
            <a:ext cx="2505075" cy="2346325"/>
          </a:xfrm>
          <a:prstGeom prst="cube">
            <a:avLst>
              <a:gd name="adj" fmla="val 25000"/>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endParaRPr lang="zh-CN" altLang="en-US" sz="2800" b="1" dirty="0">
              <a:latin typeface="Times New Roman" panose="02020603050405020304" pitchFamily="18" charset="0"/>
              <a:ea typeface="隶书" panose="02010509060101010101" pitchFamily="49" charset="-122"/>
            </a:endParaRPr>
          </a:p>
        </p:txBody>
      </p:sp>
      <p:sp>
        <p:nvSpPr>
          <p:cNvPr id="22541" name="Text Box 13"/>
          <p:cNvSpPr txBox="1"/>
          <p:nvPr/>
        </p:nvSpPr>
        <p:spPr>
          <a:xfrm>
            <a:off x="1474788" y="4579938"/>
            <a:ext cx="140970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zh-CN" altLang="en-US" sz="2400" b="1" dirty="0">
                <a:latin typeface="Arial" panose="020B0604020202020204" pitchFamily="34" charset="0"/>
                <a:ea typeface="宋体" panose="02010600030101010101" pitchFamily="2" charset="-122"/>
              </a:rPr>
              <a:t>变量空间</a:t>
            </a:r>
            <a:endParaRPr lang="zh-CN" altLang="en-US" sz="2400" b="1" dirty="0">
              <a:latin typeface="Arial" panose="020B0604020202020204" pitchFamily="34" charset="0"/>
              <a:ea typeface="宋体" panose="02010600030101010101" pitchFamily="2" charset="-122"/>
            </a:endParaRPr>
          </a:p>
        </p:txBody>
      </p:sp>
      <p:sp>
        <p:nvSpPr>
          <p:cNvPr id="22542" name="Text Box 15"/>
          <p:cNvSpPr txBox="1"/>
          <p:nvPr/>
        </p:nvSpPr>
        <p:spPr>
          <a:xfrm>
            <a:off x="4067175" y="3571875"/>
            <a:ext cx="7969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zh-CN" altLang="en-US" sz="2400" b="1" dirty="0">
                <a:latin typeface="Arial" panose="020B0604020202020204" pitchFamily="34" charset="0"/>
                <a:ea typeface="宋体" panose="02010600030101010101" pitchFamily="2" charset="-122"/>
              </a:rPr>
              <a:t>编码</a:t>
            </a:r>
            <a:endParaRPr lang="zh-CN" altLang="en-US" sz="2400" b="1" dirty="0">
              <a:latin typeface="Arial" panose="020B0604020202020204" pitchFamily="34" charset="0"/>
              <a:ea typeface="宋体" panose="02010600030101010101" pitchFamily="2" charset="-122"/>
            </a:endParaRPr>
          </a:p>
        </p:txBody>
      </p:sp>
      <p:sp>
        <p:nvSpPr>
          <p:cNvPr id="22543" name="Line 16"/>
          <p:cNvSpPr/>
          <p:nvPr/>
        </p:nvSpPr>
        <p:spPr>
          <a:xfrm rot="-5400000">
            <a:off x="4686300" y="4598988"/>
            <a:ext cx="0" cy="2159000"/>
          </a:xfrm>
          <a:prstGeom prst="line">
            <a:avLst/>
          </a:prstGeom>
          <a:ln w="76200" cap="flat" cmpd="sng">
            <a:solidFill>
              <a:schemeClr val="accent2"/>
            </a:solidFill>
            <a:prstDash val="solid"/>
            <a:headEnd type="arrow" w="med" len="med"/>
            <a:tailEnd type="none" w="med" len="med"/>
          </a:ln>
        </p:spPr>
      </p:sp>
      <p:sp>
        <p:nvSpPr>
          <p:cNvPr id="22544" name="Text Box 17"/>
          <p:cNvSpPr txBox="1"/>
          <p:nvPr/>
        </p:nvSpPr>
        <p:spPr>
          <a:xfrm>
            <a:off x="4138613" y="5156200"/>
            <a:ext cx="7969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zh-CN" altLang="en-US" sz="2400" b="1" dirty="0">
                <a:latin typeface="Arial" panose="020B0604020202020204" pitchFamily="34" charset="0"/>
                <a:ea typeface="宋体" panose="02010600030101010101" pitchFamily="2" charset="-122"/>
              </a:rPr>
              <a:t>解码</a:t>
            </a:r>
            <a:endParaRPr lang="zh-CN" altLang="en-US" sz="2400" b="1" dirty="0">
              <a:latin typeface="Arial" panose="020B0604020202020204" pitchFamily="34" charset="0"/>
              <a:ea typeface="宋体" panose="02010600030101010101" pitchFamily="2" charset="-122"/>
            </a:endParaRPr>
          </a:p>
        </p:txBody>
      </p:sp>
      <p:sp>
        <p:nvSpPr>
          <p:cNvPr id="22545" name="灯片编号占位符 1"/>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ctrTitle"/>
          </p:nvPr>
        </p:nvSpPr>
        <p:spPr>
          <a:xfrm>
            <a:off x="685800" y="1412875"/>
            <a:ext cx="7772400" cy="1143000"/>
          </a:xfrm>
          <a:ln/>
        </p:spPr>
        <p:txBody>
          <a:bodyPr vert="horz" wrap="square" lIns="91440" tIns="45720" rIns="91440" bIns="45720" anchor="ctr" anchorCtr="0"/>
          <a:p>
            <a:pPr eaLnBrk="1" hangingPunct="1">
              <a:lnSpc>
                <a:spcPct val="130000"/>
              </a:lnSpc>
              <a:buClrTx/>
              <a:buSzTx/>
              <a:buFontTx/>
            </a:pPr>
            <a:r>
              <a:rPr lang="zh-CN" altLang="en-US" sz="4800" dirty="0">
                <a:solidFill>
                  <a:srgbClr val="002060"/>
                </a:solidFill>
                <a:latin typeface="微软雅黑" panose="020B0503020204020204" pitchFamily="34" charset="-122"/>
                <a:ea typeface="宋体" panose="02010600030101010101" pitchFamily="2" charset="-122"/>
              </a:rPr>
              <a:t>第七讲 智能优化方法之</a:t>
            </a:r>
            <a:br>
              <a:rPr lang="en-US" altLang="zh-CN" sz="4800" dirty="0">
                <a:solidFill>
                  <a:srgbClr val="002060"/>
                </a:solidFill>
                <a:latin typeface="微软雅黑" panose="020B0503020204020204" pitchFamily="34" charset="-122"/>
                <a:ea typeface="宋体" panose="02010600030101010101" pitchFamily="2" charset="-122"/>
              </a:rPr>
            </a:br>
            <a:r>
              <a:rPr lang="zh-CN" altLang="en-US" sz="4800" dirty="0">
                <a:solidFill>
                  <a:srgbClr val="002060"/>
                </a:solidFill>
                <a:latin typeface="微软雅黑" panose="020B0503020204020204" pitchFamily="34" charset="-122"/>
                <a:ea typeface="宋体" panose="02010600030101010101" pitchFamily="2" charset="-122"/>
              </a:rPr>
              <a:t>遗传算法</a:t>
            </a:r>
            <a:endParaRPr lang="zh-CN" altLang="en-US" sz="4800" dirty="0">
              <a:solidFill>
                <a:srgbClr val="002060"/>
              </a:solidFill>
              <a:latin typeface="微软雅黑" panose="020B0503020204020204" pitchFamily="34" charset="-122"/>
              <a:ea typeface="宋体" panose="02010600030101010101" pitchFamily="2" charset="-122"/>
            </a:endParaRPr>
          </a:p>
        </p:txBody>
      </p:sp>
      <p:pic>
        <p:nvPicPr>
          <p:cNvPr id="5123" name="Picture 5" descr="E:\学习\智能控制-信息学院春季\Neural Network\自动化标志.png"/>
          <p:cNvPicPr>
            <a:picLocks noChangeAspect="1"/>
          </p:cNvPicPr>
          <p:nvPr/>
        </p:nvPicPr>
        <p:blipFill>
          <a:blip r:embed="rId1"/>
          <a:stretch>
            <a:fillRect/>
          </a:stretch>
        </p:blipFill>
        <p:spPr>
          <a:xfrm>
            <a:off x="7812088" y="11113"/>
            <a:ext cx="1231900" cy="1227137"/>
          </a:xfrm>
          <a:prstGeom prst="rect">
            <a:avLst/>
          </a:prstGeom>
          <a:noFill/>
          <a:ln w="9525">
            <a:noFill/>
          </a:ln>
        </p:spPr>
      </p:pic>
      <p:sp>
        <p:nvSpPr>
          <p:cNvPr id="6" name="Rectangle 3"/>
          <p:cNvSpPr>
            <a:spLocks noGrp="1" noChangeArrowheads="1"/>
          </p:cNvSpPr>
          <p:nvPr>
            <p:ph type="subTitle" idx="1"/>
          </p:nvPr>
        </p:nvSpPr>
        <p:spPr>
          <a:xfrm>
            <a:off x="1428750" y="2997200"/>
            <a:ext cx="6400800" cy="1439863"/>
          </a:xfrm>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1" lang="zh-CN" altLang="en-US" sz="2400" b="0" i="0" u="none" strike="noStrike" kern="1200" cap="none" spc="0" normalizeH="0" baseline="0" noProof="0" dirty="0">
                <a:ln>
                  <a:noFill/>
                </a:ln>
                <a:solidFill>
                  <a:schemeClr val="tx2">
                    <a:lumMod val="75000"/>
                  </a:schemeClr>
                </a:solidFill>
                <a:effectLst/>
                <a:uLnTx/>
                <a:uFillTx/>
                <a:latin typeface="Times New Roman" panose="02020603050405020304" pitchFamily="18" charset="0"/>
                <a:ea typeface="隶书" panose="02010509060101010101" pitchFamily="49" charset="-122"/>
                <a:cs typeface="+mn-cs"/>
              </a:rPr>
              <a:t>蒲志强 研究员</a:t>
            </a:r>
            <a:endParaRPr kumimoji="1" lang="en-US" altLang="zh-CN" sz="2400" b="0" i="0" u="none" strike="noStrike" kern="1200" cap="none" spc="0" normalizeH="0" baseline="0" noProof="0" dirty="0">
              <a:ln>
                <a:noFill/>
              </a:ln>
              <a:solidFill>
                <a:schemeClr val="tx2">
                  <a:lumMod val="75000"/>
                </a:schemeClr>
              </a:solidFill>
              <a:effectLst/>
              <a:uLnTx/>
              <a:uFillTx/>
              <a:latin typeface="Times New Roman" panose="02020603050405020304" pitchFamily="18" charset="0"/>
              <a:ea typeface="隶书" panose="02010509060101010101" pitchFamily="49" charset="-122"/>
              <a:cs typeface="+mn-cs"/>
            </a:endParaRPr>
          </a:p>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Times New Roman" panose="02020603050405020304" pitchFamily="18" charset="0"/>
                <a:ea typeface="隶书" panose="02010509060101010101" pitchFamily="49" charset="-122"/>
                <a:cs typeface="+mn-cs"/>
              </a:rPr>
              <a:t>zhiqiang.pu@ia.ac.cn</a:t>
            </a:r>
            <a:endParaRPr kumimoji="1" lang="zh-CN" altLang="en-US" sz="2400" b="0" i="0" u="none" strike="noStrike" kern="1200" cap="none" spc="0" normalizeH="0" baseline="0" noProof="0" dirty="0">
              <a:ln>
                <a:noFill/>
              </a:ln>
              <a:solidFill>
                <a:schemeClr val="tx2">
                  <a:lumMod val="75000"/>
                </a:schemeClr>
              </a:solidFill>
              <a:effectLst/>
              <a:uLnTx/>
              <a:uFillTx/>
              <a:latin typeface="Times New Roman" panose="02020603050405020304" pitchFamily="18" charset="0"/>
              <a:ea typeface="隶书" panose="02010509060101010101" pitchFamily="49" charset="-122"/>
              <a:cs typeface="+mn-cs"/>
            </a:endParaRPr>
          </a:p>
        </p:txBody>
      </p:sp>
      <p:pic>
        <p:nvPicPr>
          <p:cNvPr id="15" name="图片 14"/>
          <p:cNvPicPr>
            <a:picLocks noChangeAspect="1"/>
          </p:cNvPicPr>
          <p:nvPr/>
        </p:nvPicPr>
        <p:blipFill rotWithShape="1">
          <a:blip r:embed="rId2"/>
          <a:srcRect l="6287" r="18844"/>
          <a:stretch>
            <a:fillRect/>
          </a:stretch>
        </p:blipFill>
        <p:spPr>
          <a:xfrm>
            <a:off x="4557713" y="3933825"/>
            <a:ext cx="2246313" cy="179863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6" name="图片 15"/>
          <p:cNvPicPr>
            <a:picLocks noChangeAspect="1"/>
          </p:cNvPicPr>
          <p:nvPr/>
        </p:nvPicPr>
        <p:blipFill>
          <a:blip r:embed="rId3"/>
          <a:stretch>
            <a:fillRect/>
          </a:stretch>
        </p:blipFill>
        <p:spPr>
          <a:xfrm>
            <a:off x="2149475" y="3933825"/>
            <a:ext cx="2408238" cy="179863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7" name="图片 16"/>
          <p:cNvPicPr>
            <a:picLocks noChangeAspect="1"/>
          </p:cNvPicPr>
          <p:nvPr/>
        </p:nvPicPr>
        <p:blipFill rotWithShape="1">
          <a:blip r:embed="rId4"/>
          <a:srcRect l="10244" r="9651" b="4561"/>
          <a:stretch>
            <a:fillRect/>
          </a:stretch>
        </p:blipFill>
        <p:spPr>
          <a:xfrm>
            <a:off x="34925" y="3933825"/>
            <a:ext cx="2089150" cy="179863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8" name="Picture 48" descr="04"/>
          <p:cNvPicPr>
            <a:picLocks noChangeArrowheads="1"/>
          </p:cNvPicPr>
          <p:nvPr/>
        </p:nvPicPr>
        <p:blipFill>
          <a:blip r:embed="rId5"/>
          <a:srcRect/>
          <a:stretch>
            <a:fillRect/>
          </a:stretch>
        </p:blipFill>
        <p:spPr bwMode="auto">
          <a:xfrm>
            <a:off x="6877050" y="3933825"/>
            <a:ext cx="2195513" cy="179863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5129" name="灯片编号占位符 1"/>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23555"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个体</a:t>
            </a:r>
            <a:endParaRPr lang="zh-CN" altLang="en-US" kern="1200" dirty="0">
              <a:latin typeface="微软雅黑" panose="020B0503020204020204" pitchFamily="34" charset="-122"/>
              <a:ea typeface="宋体" panose="02010600030101010101" pitchFamily="2" charset="-122"/>
              <a:cs typeface="+mn-cs"/>
            </a:endParaRPr>
          </a:p>
        </p:txBody>
      </p:sp>
      <p:sp>
        <p:nvSpPr>
          <p:cNvPr id="23556" name="Rectangle 3"/>
          <p:cNvSpPr txBox="1"/>
          <p:nvPr/>
        </p:nvSpPr>
        <p:spPr>
          <a:xfrm>
            <a:off x="685800" y="2209800"/>
            <a:ext cx="7772400" cy="38862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en-US" altLang="zh-CN" i="1" dirty="0">
                <a:latin typeface="黑体" panose="02010609060101010101" pitchFamily="49" charset="-122"/>
                <a:ea typeface="宋体" panose="02010600030101010101" pitchFamily="2" charset="-122"/>
              </a:rPr>
              <a:t>M </a:t>
            </a:r>
            <a:r>
              <a:rPr lang="zh-CN" altLang="en-US" dirty="0">
                <a:latin typeface="黑体" panose="02010609060101010101" pitchFamily="49" charset="-122"/>
                <a:ea typeface="宋体" panose="02010600030101010101" pitchFamily="2" charset="-122"/>
              </a:rPr>
              <a:t>越大，个体的多样性越高，但运行效率变低</a:t>
            </a:r>
            <a:endParaRPr lang="zh-CN" altLang="en-US" dirty="0">
              <a:latin typeface="黑体" panose="02010609060101010101" pitchFamily="49" charset="-122"/>
              <a:ea typeface="宋体" panose="02010600030101010101" pitchFamily="2" charset="-122"/>
            </a:endParaRPr>
          </a:p>
          <a:p>
            <a:pPr marL="342900" lvl="0" indent="-342900">
              <a:lnSpc>
                <a:spcPct val="120000"/>
              </a:lnSpc>
            </a:pPr>
            <a:r>
              <a:rPr lang="en-US" altLang="zh-CN" i="1" dirty="0">
                <a:latin typeface="黑体" panose="02010609060101010101" pitchFamily="49" charset="-122"/>
                <a:ea typeface="宋体" panose="02010600030101010101" pitchFamily="2" charset="-122"/>
              </a:rPr>
              <a:t>M </a:t>
            </a:r>
            <a:r>
              <a:rPr lang="zh-CN" altLang="en-US" dirty="0">
                <a:latin typeface="黑体" panose="02010609060101010101" pitchFamily="49" charset="-122"/>
                <a:ea typeface="宋体" panose="02010600030101010101" pitchFamily="2" charset="-122"/>
              </a:rPr>
              <a:t>越小，可提高算法的运行速度，但个体的多样性变差</a:t>
            </a:r>
            <a:endParaRPr lang="zh-CN" altLang="en-US" dirty="0">
              <a:latin typeface="黑体" panose="02010609060101010101" pitchFamily="49" charset="-122"/>
              <a:ea typeface="宋体" panose="02010600030101010101" pitchFamily="2" charset="-122"/>
            </a:endParaRPr>
          </a:p>
          <a:p>
            <a:pPr marL="342900" lvl="0" indent="-342900">
              <a:lnSpc>
                <a:spcPct val="120000"/>
              </a:lnSpc>
            </a:pPr>
            <a:r>
              <a:rPr lang="zh-CN" altLang="en-US" dirty="0">
                <a:latin typeface="黑体" panose="02010609060101010101" pitchFamily="49" charset="-122"/>
                <a:ea typeface="宋体" panose="02010600030101010101" pitchFamily="2" charset="-122"/>
              </a:rPr>
              <a:t>一般取</a:t>
            </a:r>
            <a:r>
              <a:rPr lang="en-US" altLang="zh-CN" dirty="0">
                <a:latin typeface="黑体" panose="02010609060101010101" pitchFamily="49" charset="-122"/>
                <a:ea typeface="宋体" panose="02010600030101010101" pitchFamily="2" charset="-122"/>
              </a:rPr>
              <a:t>20-100</a:t>
            </a:r>
            <a:endParaRPr lang="en-US" altLang="zh-CN" dirty="0">
              <a:latin typeface="黑体" panose="02010609060101010101" pitchFamily="49" charset="-122"/>
              <a:ea typeface="宋体" panose="02010600030101010101" pitchFamily="2" charset="-122"/>
            </a:endParaRPr>
          </a:p>
        </p:txBody>
      </p:sp>
      <p:sp>
        <p:nvSpPr>
          <p:cNvPr id="23557" name="矩形 1"/>
          <p:cNvSpPr/>
          <p:nvPr/>
        </p:nvSpPr>
        <p:spPr>
          <a:xfrm>
            <a:off x="349250" y="1196975"/>
            <a:ext cx="3228975" cy="584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隶书" panose="02010509060101010101" pitchFamily="49" charset="-122"/>
              </a:rPr>
              <a:t> 个体数的选取</a:t>
            </a:r>
            <a:endParaRPr lang="zh-CN" altLang="en-US" b="1" dirty="0">
              <a:latin typeface="Times New Roman" panose="02020603050405020304" pitchFamily="18" charset="0"/>
              <a:ea typeface="隶书" panose="02010509060101010101" pitchFamily="49" charset="-122"/>
            </a:endParaRPr>
          </a:p>
        </p:txBody>
      </p:sp>
      <p:sp>
        <p:nvSpPr>
          <p:cNvPr id="23558"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24579"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个体</a:t>
            </a:r>
            <a:endParaRPr lang="zh-CN" altLang="en-US" kern="1200" dirty="0">
              <a:latin typeface="微软雅黑" panose="020B0503020204020204" pitchFamily="34" charset="-122"/>
              <a:ea typeface="宋体" panose="02010600030101010101" pitchFamily="2" charset="-122"/>
              <a:cs typeface="+mn-cs"/>
            </a:endParaRPr>
          </a:p>
        </p:txBody>
      </p:sp>
      <p:sp>
        <p:nvSpPr>
          <p:cNvPr id="24580" name="矩形 1"/>
          <p:cNvSpPr/>
          <p:nvPr/>
        </p:nvSpPr>
        <p:spPr>
          <a:xfrm>
            <a:off x="179388" y="692150"/>
            <a:ext cx="4672012" cy="5857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隶书" panose="02010509060101010101" pitchFamily="49" charset="-122"/>
              </a:rPr>
              <a:t> 个体编码</a:t>
            </a:r>
            <a:r>
              <a:rPr lang="en-US" altLang="zh-CN" b="1" dirty="0">
                <a:solidFill>
                  <a:srgbClr val="17375E"/>
                </a:solidFill>
                <a:latin typeface="黑体" panose="02010609060101010101" pitchFamily="49" charset="-122"/>
                <a:ea typeface="隶书" panose="02010509060101010101" pitchFamily="49" charset="-122"/>
              </a:rPr>
              <a:t>-</a:t>
            </a:r>
            <a:r>
              <a:rPr lang="zh-CN" altLang="en-US" b="1" dirty="0">
                <a:solidFill>
                  <a:srgbClr val="17375E"/>
                </a:solidFill>
                <a:latin typeface="黑体" panose="02010609060101010101" pitchFamily="49" charset="-122"/>
                <a:ea typeface="隶书" panose="02010509060101010101" pitchFamily="49" charset="-122"/>
              </a:rPr>
              <a:t>二进制编码</a:t>
            </a:r>
            <a:endParaRPr lang="zh-CN" altLang="en-US" b="1" dirty="0">
              <a:latin typeface="Times New Roman" panose="02020603050405020304" pitchFamily="18" charset="0"/>
              <a:ea typeface="隶书" panose="02010509060101010101" pitchFamily="49" charset="-122"/>
            </a:endParaRPr>
          </a:p>
        </p:txBody>
      </p:sp>
      <p:grpSp>
        <p:nvGrpSpPr>
          <p:cNvPr id="3" name="组合 2"/>
          <p:cNvGrpSpPr/>
          <p:nvPr/>
        </p:nvGrpSpPr>
        <p:grpSpPr>
          <a:xfrm>
            <a:off x="323850" y="1354138"/>
            <a:ext cx="8305800" cy="2952750"/>
            <a:chOff x="323528" y="1354727"/>
            <a:chExt cx="8305800" cy="2952105"/>
          </a:xfrm>
        </p:grpSpPr>
        <p:sp>
          <p:nvSpPr>
            <p:cNvPr id="24588" name="Rectangle 3"/>
            <p:cNvSpPr txBox="1"/>
            <p:nvPr/>
          </p:nvSpPr>
          <p:spPr>
            <a:xfrm>
              <a:off x="323528" y="1354727"/>
              <a:ext cx="8305800" cy="71985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zh-CN" altLang="en-US" sz="2800" dirty="0">
                  <a:solidFill>
                    <a:srgbClr val="FF0000"/>
                  </a:solidFill>
                  <a:latin typeface="黑体" panose="02010609060101010101" pitchFamily="49" charset="-122"/>
                  <a:ea typeface="宋体" panose="02010600030101010101" pitchFamily="2" charset="-122"/>
                </a:rPr>
                <a:t>编码方法</a:t>
              </a:r>
              <a:endParaRPr lang="zh-CN" altLang="en-US" sz="2800" dirty="0">
                <a:solidFill>
                  <a:srgbClr val="FF0000"/>
                </a:solidFill>
                <a:latin typeface="黑体" panose="02010609060101010101" pitchFamily="49" charset="-122"/>
                <a:ea typeface="宋体" panose="02010600030101010101" pitchFamily="2" charset="-122"/>
              </a:endParaRPr>
            </a:p>
            <a:p>
              <a:pPr marL="342900" lvl="0" indent="-342900">
                <a:lnSpc>
                  <a:spcPct val="120000"/>
                </a:lnSpc>
              </a:pPr>
              <a:endParaRPr lang="zh-CN" altLang="en-US" b="1" dirty="0">
                <a:ea typeface="宋体" panose="02010600030101010101" pitchFamily="2" charset="-122"/>
              </a:endParaRPr>
            </a:p>
            <a:p>
              <a:pPr marL="342900" lvl="0" indent="-342900">
                <a:lnSpc>
                  <a:spcPct val="120000"/>
                </a:lnSpc>
              </a:pPr>
              <a:endParaRPr lang="zh-CN" altLang="en-US" b="1" dirty="0">
                <a:ea typeface="宋体" panose="02010600030101010101" pitchFamily="2" charset="-122"/>
              </a:endParaRPr>
            </a:p>
            <a:p>
              <a:pPr marL="342900" lvl="0" indent="-342900">
                <a:lnSpc>
                  <a:spcPct val="120000"/>
                </a:lnSpc>
              </a:pPr>
              <a:endParaRPr lang="zh-CN" altLang="en-US" sz="2000" b="1" dirty="0">
                <a:ea typeface="宋体" panose="02010600030101010101" pitchFamily="2" charset="-122"/>
              </a:endParaRPr>
            </a:p>
            <a:p>
              <a:pPr marL="342900" lvl="0" indent="-342900">
                <a:lnSpc>
                  <a:spcPct val="120000"/>
                </a:lnSpc>
              </a:pPr>
              <a:endParaRPr lang="zh-CN" altLang="en-US" sz="2800" b="1" dirty="0">
                <a:ea typeface="宋体" panose="02010600030101010101" pitchFamily="2" charset="-122"/>
              </a:endParaRPr>
            </a:p>
          </p:txBody>
        </p:sp>
        <p:graphicFrame>
          <p:nvGraphicFramePr>
            <p:cNvPr id="24589" name="Object 6"/>
            <p:cNvGraphicFramePr>
              <a:graphicFrameLocks noChangeAspect="1"/>
            </p:cNvGraphicFramePr>
            <p:nvPr/>
          </p:nvGraphicFramePr>
          <p:xfrm>
            <a:off x="539552" y="2245716"/>
            <a:ext cx="6120457" cy="2061116"/>
          </p:xfrm>
          <a:graphic>
            <a:graphicData uri="http://schemas.openxmlformats.org/presentationml/2006/ole">
              <mc:AlternateContent xmlns:mc="http://schemas.openxmlformats.org/markup-compatibility/2006">
                <mc:Choice xmlns:v="urn:schemas-microsoft-com:vml" Requires="v">
                  <p:oleObj spid="_x0000_s3078" name="" r:id="rId1" imgW="2717800" imgH="914400" progId="Equation.DSMT4">
                    <p:embed/>
                  </p:oleObj>
                </mc:Choice>
                <mc:Fallback>
                  <p:oleObj name="" r:id="rId1" imgW="2717800" imgH="914400" progId="Equation.DSMT4">
                    <p:embed/>
                    <p:pic>
                      <p:nvPicPr>
                        <p:cNvPr id="0" name="图片 3077"/>
                        <p:cNvPicPr/>
                        <p:nvPr/>
                      </p:nvPicPr>
                      <p:blipFill>
                        <a:blip r:embed="rId2"/>
                        <a:stretch>
                          <a:fillRect/>
                        </a:stretch>
                      </p:blipFill>
                      <p:spPr>
                        <a:xfrm>
                          <a:off x="539552" y="2245716"/>
                          <a:ext cx="6120457" cy="2061116"/>
                        </a:xfrm>
                        <a:prstGeom prst="rect">
                          <a:avLst/>
                        </a:prstGeom>
                        <a:solidFill>
                          <a:schemeClr val="bg1"/>
                        </a:solidFill>
                        <a:ln w="38100">
                          <a:noFill/>
                          <a:miter/>
                        </a:ln>
                      </p:spPr>
                    </p:pic>
                  </p:oleObj>
                </mc:Fallback>
              </mc:AlternateContent>
            </a:graphicData>
          </a:graphic>
        </p:graphicFrame>
      </p:grpSp>
      <p:grpSp>
        <p:nvGrpSpPr>
          <p:cNvPr id="4" name="组合 3"/>
          <p:cNvGrpSpPr/>
          <p:nvPr/>
        </p:nvGrpSpPr>
        <p:grpSpPr>
          <a:xfrm>
            <a:off x="371475" y="4667250"/>
            <a:ext cx="8305800" cy="1785938"/>
            <a:chOff x="371227" y="4667095"/>
            <a:chExt cx="8305800" cy="1786241"/>
          </a:xfrm>
        </p:grpSpPr>
        <p:graphicFrame>
          <p:nvGraphicFramePr>
            <p:cNvPr id="24584" name="Object 7"/>
            <p:cNvGraphicFramePr>
              <a:graphicFrameLocks noChangeAspect="1"/>
            </p:cNvGraphicFramePr>
            <p:nvPr/>
          </p:nvGraphicFramePr>
          <p:xfrm>
            <a:off x="539552" y="5458960"/>
            <a:ext cx="2519511" cy="989240"/>
          </p:xfrm>
          <a:graphic>
            <a:graphicData uri="http://schemas.openxmlformats.org/presentationml/2006/ole">
              <mc:AlternateContent xmlns:mc="http://schemas.openxmlformats.org/markup-compatibility/2006">
                <mc:Choice xmlns:v="urn:schemas-microsoft-com:vml" Requires="v">
                  <p:oleObj spid="_x0000_s3076" name="" r:id="rId3" imgW="1002665" imgH="393700" progId="Equation.DSMT4">
                    <p:embed/>
                  </p:oleObj>
                </mc:Choice>
                <mc:Fallback>
                  <p:oleObj name="" r:id="rId3" imgW="1002665" imgH="393700" progId="Equation.DSMT4">
                    <p:embed/>
                    <p:pic>
                      <p:nvPicPr>
                        <p:cNvPr id="0" name="图片 3075"/>
                        <p:cNvPicPr/>
                        <p:nvPr/>
                      </p:nvPicPr>
                      <p:blipFill>
                        <a:blip r:embed="rId4"/>
                        <a:stretch>
                          <a:fillRect/>
                        </a:stretch>
                      </p:blipFill>
                      <p:spPr>
                        <a:xfrm>
                          <a:off x="539552" y="5458960"/>
                          <a:ext cx="2519511" cy="989240"/>
                        </a:xfrm>
                        <a:prstGeom prst="rect">
                          <a:avLst/>
                        </a:prstGeom>
                        <a:solidFill>
                          <a:schemeClr val="bg1"/>
                        </a:solidFill>
                        <a:ln w="38100">
                          <a:noFill/>
                          <a:miter/>
                        </a:ln>
                      </p:spPr>
                    </p:pic>
                  </p:oleObj>
                </mc:Fallback>
              </mc:AlternateContent>
            </a:graphicData>
          </a:graphic>
        </p:graphicFrame>
        <p:graphicFrame>
          <p:nvGraphicFramePr>
            <p:cNvPr id="24585" name="Object 8"/>
            <p:cNvGraphicFramePr>
              <a:graphicFrameLocks noChangeAspect="1"/>
            </p:cNvGraphicFramePr>
            <p:nvPr/>
          </p:nvGraphicFramePr>
          <p:xfrm>
            <a:off x="4355976" y="5458960"/>
            <a:ext cx="3563182" cy="994376"/>
          </p:xfrm>
          <a:graphic>
            <a:graphicData uri="http://schemas.openxmlformats.org/presentationml/2006/ole">
              <mc:AlternateContent xmlns:mc="http://schemas.openxmlformats.org/markup-compatibility/2006">
                <mc:Choice xmlns:v="urn:schemas-microsoft-com:vml" Requires="v">
                  <p:oleObj spid="_x0000_s3077" name="" r:id="rId5" imgW="1548765" imgH="431800" progId="Equation.DSMT4">
                    <p:embed/>
                  </p:oleObj>
                </mc:Choice>
                <mc:Fallback>
                  <p:oleObj name="" r:id="rId5" imgW="1548765" imgH="431800" progId="Equation.DSMT4">
                    <p:embed/>
                    <p:pic>
                      <p:nvPicPr>
                        <p:cNvPr id="0" name="图片 3076"/>
                        <p:cNvPicPr/>
                        <p:nvPr/>
                      </p:nvPicPr>
                      <p:blipFill>
                        <a:blip r:embed="rId6"/>
                        <a:stretch>
                          <a:fillRect/>
                        </a:stretch>
                      </p:blipFill>
                      <p:spPr>
                        <a:xfrm>
                          <a:off x="4355976" y="5458960"/>
                          <a:ext cx="3563182" cy="994376"/>
                        </a:xfrm>
                        <a:prstGeom prst="rect">
                          <a:avLst/>
                        </a:prstGeom>
                        <a:solidFill>
                          <a:schemeClr val="bg1"/>
                        </a:solidFill>
                        <a:ln w="38100">
                          <a:noFill/>
                          <a:miter/>
                        </a:ln>
                      </p:spPr>
                    </p:pic>
                  </p:oleObj>
                </mc:Fallback>
              </mc:AlternateContent>
            </a:graphicData>
          </a:graphic>
        </p:graphicFrame>
        <p:sp>
          <p:nvSpPr>
            <p:cNvPr id="24586" name="Line 1040"/>
            <p:cNvSpPr/>
            <p:nvPr/>
          </p:nvSpPr>
          <p:spPr>
            <a:xfrm>
              <a:off x="3275087" y="5923575"/>
              <a:ext cx="792162" cy="0"/>
            </a:xfrm>
            <a:prstGeom prst="line">
              <a:avLst/>
            </a:prstGeom>
            <a:ln w="76200" cap="flat" cmpd="sng">
              <a:solidFill>
                <a:schemeClr val="accent2"/>
              </a:solidFill>
              <a:prstDash val="solid"/>
              <a:headEnd type="triangle" w="med" len="med"/>
              <a:tailEnd type="triangle" w="med" len="med"/>
            </a:ln>
          </p:spPr>
        </p:sp>
        <p:sp>
          <p:nvSpPr>
            <p:cNvPr id="24587" name="Rectangle 3"/>
            <p:cNvSpPr txBox="1"/>
            <p:nvPr/>
          </p:nvSpPr>
          <p:spPr>
            <a:xfrm>
              <a:off x="371227" y="4667095"/>
              <a:ext cx="8305800" cy="71985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zh-CN" altLang="en-US" sz="2800" dirty="0">
                  <a:solidFill>
                    <a:srgbClr val="FF0000"/>
                  </a:solidFill>
                  <a:latin typeface="黑体" panose="02010609060101010101" pitchFamily="49" charset="-122"/>
                  <a:ea typeface="宋体" panose="02010600030101010101" pitchFamily="2" charset="-122"/>
                </a:rPr>
                <a:t>编码精度和编码长度</a:t>
              </a:r>
              <a:endParaRPr lang="zh-CN" altLang="en-US" sz="2800" dirty="0">
                <a:solidFill>
                  <a:srgbClr val="FF0000"/>
                </a:solidFill>
                <a:latin typeface="黑体" panose="02010609060101010101" pitchFamily="49" charset="-122"/>
                <a:ea typeface="宋体" panose="02010600030101010101" pitchFamily="2" charset="-122"/>
              </a:endParaRPr>
            </a:p>
            <a:p>
              <a:pPr marL="342900" lvl="0" indent="-342900">
                <a:lnSpc>
                  <a:spcPct val="120000"/>
                </a:lnSpc>
              </a:pPr>
              <a:endParaRPr lang="zh-CN" altLang="en-US" b="1" dirty="0">
                <a:ea typeface="宋体" panose="02010600030101010101" pitchFamily="2" charset="-122"/>
              </a:endParaRPr>
            </a:p>
            <a:p>
              <a:pPr marL="342900" lvl="0" indent="-342900">
                <a:lnSpc>
                  <a:spcPct val="120000"/>
                </a:lnSpc>
              </a:pPr>
              <a:endParaRPr lang="zh-CN" altLang="en-US" b="1" dirty="0">
                <a:ea typeface="宋体" panose="02010600030101010101" pitchFamily="2" charset="-122"/>
              </a:endParaRPr>
            </a:p>
            <a:p>
              <a:pPr marL="342900" lvl="0" indent="-342900">
                <a:lnSpc>
                  <a:spcPct val="120000"/>
                </a:lnSpc>
              </a:pPr>
              <a:endParaRPr lang="zh-CN" altLang="en-US" sz="2000" b="1" dirty="0">
                <a:ea typeface="宋体" panose="02010600030101010101" pitchFamily="2" charset="-122"/>
              </a:endParaRPr>
            </a:p>
            <a:p>
              <a:pPr marL="342900" lvl="0" indent="-342900">
                <a:lnSpc>
                  <a:spcPct val="120000"/>
                </a:lnSpc>
              </a:pPr>
              <a:endParaRPr lang="zh-CN" altLang="en-US" sz="2800" b="1" dirty="0">
                <a:ea typeface="宋体" panose="02010600030101010101" pitchFamily="2" charset="-122"/>
              </a:endParaRPr>
            </a:p>
          </p:txBody>
        </p:sp>
      </p:grpSp>
      <p:sp>
        <p:nvSpPr>
          <p:cNvPr id="24583" name="灯片编号占位符 4"/>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25603"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个体</a:t>
            </a:r>
            <a:endParaRPr lang="zh-CN" altLang="en-US" kern="1200" dirty="0">
              <a:latin typeface="微软雅黑" panose="020B0503020204020204" pitchFamily="34" charset="-122"/>
              <a:ea typeface="宋体" panose="02010600030101010101" pitchFamily="2" charset="-122"/>
              <a:cs typeface="+mn-cs"/>
            </a:endParaRPr>
          </a:p>
        </p:txBody>
      </p:sp>
      <p:sp>
        <p:nvSpPr>
          <p:cNvPr id="25604" name="Rectangle 3"/>
          <p:cNvSpPr txBox="1"/>
          <p:nvPr/>
        </p:nvSpPr>
        <p:spPr>
          <a:xfrm>
            <a:off x="298450" y="1557338"/>
            <a:ext cx="8305800" cy="2519362"/>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zh-CN" altLang="en-US" sz="2800" dirty="0">
                <a:solidFill>
                  <a:srgbClr val="FF0000"/>
                </a:solidFill>
                <a:latin typeface="黑体" panose="02010609060101010101" pitchFamily="49" charset="-122"/>
                <a:ea typeface="宋体" panose="02010600030101010101" pitchFamily="2" charset="-122"/>
              </a:rPr>
              <a:t>举例</a:t>
            </a:r>
            <a:endParaRPr lang="zh-CN" altLang="en-US" sz="2800" dirty="0">
              <a:solidFill>
                <a:srgbClr val="FF0000"/>
              </a:solidFill>
              <a:latin typeface="黑体" panose="02010609060101010101" pitchFamily="49" charset="-122"/>
              <a:ea typeface="宋体" panose="02010600030101010101" pitchFamily="2" charset="-122"/>
            </a:endParaRPr>
          </a:p>
          <a:p>
            <a:pPr marL="342900" lvl="0" indent="-342900">
              <a:lnSpc>
                <a:spcPct val="120000"/>
              </a:lnSpc>
              <a:buNone/>
            </a:pPr>
            <a:r>
              <a:rPr lang="en-US" altLang="zh-CN" sz="2800" dirty="0">
                <a:solidFill>
                  <a:srgbClr val="17375E"/>
                </a:solidFill>
                <a:latin typeface="Times New Roman" panose="02020603050405020304" pitchFamily="18" charset="0"/>
                <a:ea typeface="黑体" panose="02010609060101010101" pitchFamily="49" charset="-122"/>
              </a:rPr>
              <a:t>  (</a:t>
            </a:r>
            <a:r>
              <a:rPr lang="en-US" altLang="zh-CN" sz="2800" i="1" dirty="0">
                <a:solidFill>
                  <a:srgbClr val="17375E"/>
                </a:solidFill>
                <a:latin typeface="Times New Roman" panose="02020603050405020304" pitchFamily="18" charset="0"/>
                <a:ea typeface="黑体" panose="02010609060101010101" pitchFamily="49" charset="-122"/>
                <a:sym typeface="Wingdings" panose="05000000000000000000" pitchFamily="2" charset="2"/>
              </a:rPr>
              <a:t>U</a:t>
            </a:r>
            <a:r>
              <a:rPr lang="en-US" altLang="zh-CN" sz="2800" baseline="-25000" dirty="0">
                <a:solidFill>
                  <a:srgbClr val="17375E"/>
                </a:solidFill>
                <a:latin typeface="Times New Roman" panose="02020603050405020304" pitchFamily="18" charset="0"/>
                <a:ea typeface="黑体" panose="02010609060101010101" pitchFamily="49" charset="-122"/>
                <a:sym typeface="Wingdings" panose="05000000000000000000" pitchFamily="2" charset="2"/>
              </a:rPr>
              <a:t>min</a:t>
            </a:r>
            <a:r>
              <a:rPr lang="en-US" altLang="zh-CN" sz="2800" dirty="0">
                <a:solidFill>
                  <a:srgbClr val="17375E"/>
                </a:solidFill>
                <a:latin typeface="Times New Roman" panose="02020603050405020304" pitchFamily="18" charset="0"/>
                <a:ea typeface="黑体" panose="02010609060101010101" pitchFamily="49" charset="-122"/>
                <a:sym typeface="Wingdings" panose="05000000000000000000" pitchFamily="2" charset="2"/>
              </a:rPr>
              <a:t>, </a:t>
            </a:r>
            <a:r>
              <a:rPr lang="en-US" altLang="zh-CN" sz="2800" i="1" dirty="0">
                <a:solidFill>
                  <a:srgbClr val="17375E"/>
                </a:solidFill>
                <a:latin typeface="Times New Roman" panose="02020603050405020304" pitchFamily="18" charset="0"/>
                <a:ea typeface="黑体" panose="02010609060101010101" pitchFamily="49" charset="-122"/>
                <a:sym typeface="Wingdings" panose="05000000000000000000" pitchFamily="2" charset="2"/>
              </a:rPr>
              <a:t>U</a:t>
            </a:r>
            <a:r>
              <a:rPr lang="en-US" altLang="zh-CN" sz="2800" baseline="-25000" dirty="0">
                <a:solidFill>
                  <a:srgbClr val="17375E"/>
                </a:solidFill>
                <a:latin typeface="Times New Roman" panose="02020603050405020304" pitchFamily="18" charset="0"/>
                <a:ea typeface="黑体" panose="02010609060101010101" pitchFamily="49" charset="-122"/>
                <a:sym typeface="Wingdings" panose="05000000000000000000" pitchFamily="2" charset="2"/>
              </a:rPr>
              <a:t>max</a:t>
            </a:r>
            <a:r>
              <a:rPr lang="en-US" altLang="zh-CN" sz="2800" dirty="0">
                <a:solidFill>
                  <a:srgbClr val="17375E"/>
                </a:solidFill>
                <a:latin typeface="Times New Roman" panose="02020603050405020304" pitchFamily="18" charset="0"/>
                <a:ea typeface="黑体" panose="02010609060101010101" pitchFamily="49" charset="-122"/>
                <a:sym typeface="Wingdings" panose="05000000000000000000" pitchFamily="2" charset="2"/>
              </a:rPr>
              <a:t>) = (-12.3, 23.4)</a:t>
            </a:r>
            <a:endParaRPr lang="en-US" altLang="zh-CN" sz="2800" dirty="0">
              <a:solidFill>
                <a:srgbClr val="17375E"/>
              </a:solidFill>
              <a:latin typeface="Times New Roman" panose="02020603050405020304" pitchFamily="18" charset="0"/>
              <a:ea typeface="黑体" panose="02010609060101010101" pitchFamily="49" charset="-122"/>
              <a:sym typeface="Wingdings" panose="05000000000000000000" pitchFamily="2" charset="2"/>
            </a:endParaRPr>
          </a:p>
          <a:p>
            <a:pPr marL="342900" lvl="0" indent="-342900">
              <a:lnSpc>
                <a:spcPct val="120000"/>
              </a:lnSpc>
              <a:buNone/>
            </a:pPr>
            <a:r>
              <a:rPr lang="en-US" altLang="zh-CN" sz="2800" dirty="0">
                <a:solidFill>
                  <a:srgbClr val="17375E"/>
                </a:solidFill>
                <a:latin typeface="Times New Roman" panose="02020603050405020304" pitchFamily="18" charset="0"/>
                <a:ea typeface="黑体" panose="02010609060101010101" pitchFamily="49" charset="-122"/>
                <a:sym typeface="Wingdings" panose="05000000000000000000" pitchFamily="2" charset="2"/>
              </a:rPr>
              <a:t>  </a:t>
            </a:r>
            <a:r>
              <a:rPr lang="el-GR" altLang="zh-CN" sz="2800" i="1" dirty="0">
                <a:solidFill>
                  <a:srgbClr val="17375E"/>
                </a:solidFill>
                <a:latin typeface="Times New Roman" panose="02020603050405020304" pitchFamily="18" charset="0"/>
                <a:ea typeface="黑体" panose="02010609060101010101" pitchFamily="49" charset="-122"/>
                <a:sym typeface="Wingdings" panose="05000000000000000000" pitchFamily="2" charset="2"/>
              </a:rPr>
              <a:t>δ</a:t>
            </a:r>
            <a:r>
              <a:rPr lang="en-US" altLang="zh-CN" sz="2800" i="1" dirty="0">
                <a:solidFill>
                  <a:srgbClr val="17375E"/>
                </a:solidFill>
                <a:latin typeface="Times New Roman" panose="02020603050405020304" pitchFamily="18" charset="0"/>
                <a:ea typeface="黑体" panose="02010609060101010101" pitchFamily="49" charset="-122"/>
                <a:sym typeface="Wingdings" panose="05000000000000000000" pitchFamily="2" charset="2"/>
              </a:rPr>
              <a:t> </a:t>
            </a:r>
            <a:r>
              <a:rPr lang="en-US" altLang="zh-CN" sz="2800" dirty="0">
                <a:solidFill>
                  <a:srgbClr val="17375E"/>
                </a:solidFill>
                <a:latin typeface="Times New Roman" panose="02020603050405020304" pitchFamily="18" charset="0"/>
                <a:ea typeface="黑体" panose="02010609060101010101" pitchFamily="49" charset="-122"/>
                <a:sym typeface="Wingdings" panose="05000000000000000000" pitchFamily="2" charset="2"/>
              </a:rPr>
              <a:t>= 0.1</a:t>
            </a:r>
            <a:endParaRPr lang="en-US" altLang="zh-CN" sz="2800" dirty="0">
              <a:solidFill>
                <a:srgbClr val="17375E"/>
              </a:solidFill>
              <a:latin typeface="Times New Roman" panose="02020603050405020304" pitchFamily="18" charset="0"/>
              <a:ea typeface="黑体" panose="02010609060101010101" pitchFamily="49" charset="-122"/>
              <a:sym typeface="Wingdings" panose="05000000000000000000" pitchFamily="2" charset="2"/>
            </a:endParaRPr>
          </a:p>
          <a:p>
            <a:pPr marL="342900" lvl="0" indent="-342900">
              <a:lnSpc>
                <a:spcPct val="120000"/>
              </a:lnSpc>
              <a:buNone/>
            </a:pPr>
            <a:r>
              <a:rPr lang="en-US" altLang="zh-CN" sz="2800" i="1" dirty="0">
                <a:solidFill>
                  <a:srgbClr val="17375E"/>
                </a:solidFill>
                <a:latin typeface="Times New Roman" panose="02020603050405020304" pitchFamily="18" charset="0"/>
                <a:ea typeface="黑体" panose="02010609060101010101" pitchFamily="49" charset="-122"/>
                <a:sym typeface="Wingdings" panose="05000000000000000000" pitchFamily="2" charset="2"/>
              </a:rPr>
              <a:t>  x </a:t>
            </a:r>
            <a:r>
              <a:rPr lang="en-US" altLang="zh-CN" sz="2800" dirty="0">
                <a:solidFill>
                  <a:srgbClr val="17375E"/>
                </a:solidFill>
                <a:latin typeface="Times New Roman" panose="02020603050405020304" pitchFamily="18" charset="0"/>
                <a:ea typeface="黑体" panose="02010609060101010101" pitchFamily="49" charset="-122"/>
                <a:sym typeface="Wingdings" panose="05000000000000000000" pitchFamily="2" charset="2"/>
              </a:rPr>
              <a:t>= 6.7</a:t>
            </a:r>
            <a:endParaRPr lang="en-US" altLang="zh-CN" sz="2800" dirty="0">
              <a:solidFill>
                <a:srgbClr val="17375E"/>
              </a:solidFill>
              <a:latin typeface="Times New Roman" panose="02020603050405020304" pitchFamily="18" charset="0"/>
              <a:ea typeface="黑体" panose="02010609060101010101" pitchFamily="49" charset="-122"/>
              <a:sym typeface="Wingdings" panose="05000000000000000000" pitchFamily="2" charset="2"/>
            </a:endParaRPr>
          </a:p>
          <a:p>
            <a:pPr marL="342900" lvl="0" indent="-342900">
              <a:lnSpc>
                <a:spcPct val="120000"/>
              </a:lnSpc>
              <a:buNone/>
            </a:pPr>
            <a:r>
              <a:rPr lang="zh-CN" altLang="en-US" sz="2800" dirty="0">
                <a:solidFill>
                  <a:srgbClr val="17375E"/>
                </a:solidFill>
                <a:latin typeface="黑体" panose="02010609060101010101" pitchFamily="49" charset="-122"/>
                <a:ea typeface="宋体" panose="02010600030101010101" pitchFamily="2" charset="-122"/>
                <a:sym typeface="Wingdings" panose="05000000000000000000" pitchFamily="2" charset="2"/>
              </a:rPr>
              <a:t>  试写出</a:t>
            </a:r>
            <a:r>
              <a:rPr lang="en-US" altLang="zh-CN" sz="2800" i="1" dirty="0">
                <a:solidFill>
                  <a:srgbClr val="17375E"/>
                </a:solidFill>
                <a:latin typeface="Times New Roman" panose="02020603050405020304" pitchFamily="18" charset="0"/>
                <a:ea typeface="宋体" panose="02010600030101010101" pitchFamily="2" charset="-122"/>
                <a:sym typeface="Wingdings" panose="05000000000000000000" pitchFamily="2" charset="2"/>
              </a:rPr>
              <a:t>x</a:t>
            </a:r>
            <a:r>
              <a:rPr lang="zh-CN" altLang="en-US" sz="2800" dirty="0">
                <a:solidFill>
                  <a:srgbClr val="17375E"/>
                </a:solidFill>
                <a:latin typeface="黑体" panose="02010609060101010101" pitchFamily="49" charset="-122"/>
                <a:ea typeface="宋体" panose="02010600030101010101" pitchFamily="2" charset="-122"/>
                <a:sym typeface="Wingdings" panose="05000000000000000000" pitchFamily="2" charset="2"/>
              </a:rPr>
              <a:t>的二进制编码</a:t>
            </a:r>
            <a:r>
              <a:rPr lang="en-US" altLang="zh-CN" sz="2800" i="1" dirty="0">
                <a:solidFill>
                  <a:srgbClr val="17375E"/>
                </a:solidFill>
                <a:latin typeface="Times New Roman" panose="02020603050405020304" pitchFamily="18" charset="0"/>
                <a:ea typeface="宋体" panose="02010600030101010101" pitchFamily="2" charset="-122"/>
                <a:sym typeface="Wingdings" panose="05000000000000000000" pitchFamily="2" charset="2"/>
              </a:rPr>
              <a:t>X</a:t>
            </a:r>
            <a:endParaRPr lang="en-US" altLang="zh-CN" sz="2800" i="1" dirty="0">
              <a:solidFill>
                <a:srgbClr val="17375E"/>
              </a:solidFill>
              <a:latin typeface="Times New Roman" panose="02020603050405020304" pitchFamily="18" charset="0"/>
              <a:ea typeface="宋体" panose="02010600030101010101" pitchFamily="2" charset="-122"/>
            </a:endParaRPr>
          </a:p>
        </p:txBody>
      </p:sp>
      <p:grpSp>
        <p:nvGrpSpPr>
          <p:cNvPr id="3" name="组合 2"/>
          <p:cNvGrpSpPr/>
          <p:nvPr/>
        </p:nvGrpSpPr>
        <p:grpSpPr>
          <a:xfrm>
            <a:off x="731838" y="4868863"/>
            <a:ext cx="6924675" cy="1595437"/>
            <a:chOff x="467544" y="4869160"/>
            <a:chExt cx="6924675" cy="1595041"/>
          </a:xfrm>
        </p:grpSpPr>
        <p:graphicFrame>
          <p:nvGraphicFramePr>
            <p:cNvPr id="25608" name="Object 9"/>
            <p:cNvGraphicFramePr>
              <a:graphicFrameLocks noChangeAspect="1"/>
            </p:cNvGraphicFramePr>
            <p:nvPr/>
          </p:nvGraphicFramePr>
          <p:xfrm>
            <a:off x="467544" y="4869160"/>
            <a:ext cx="1800225" cy="442913"/>
          </p:xfrm>
          <a:graphic>
            <a:graphicData uri="http://schemas.openxmlformats.org/presentationml/2006/ole">
              <mc:AlternateContent xmlns:mc="http://schemas.openxmlformats.org/markup-compatibility/2006">
                <mc:Choice xmlns:v="urn:schemas-microsoft-com:vml" Requires="v">
                  <p:oleObj spid="_x0000_s3080" name="" r:id="rId1" imgW="723265" imgH="177800" progId="Equation.DSMT4">
                    <p:embed/>
                  </p:oleObj>
                </mc:Choice>
                <mc:Fallback>
                  <p:oleObj name="" r:id="rId1" imgW="723265" imgH="177800" progId="Equation.DSMT4">
                    <p:embed/>
                    <p:pic>
                      <p:nvPicPr>
                        <p:cNvPr id="0" name="图片 3079"/>
                        <p:cNvPicPr/>
                        <p:nvPr/>
                      </p:nvPicPr>
                      <p:blipFill>
                        <a:blip r:embed="rId2"/>
                        <a:stretch>
                          <a:fillRect/>
                        </a:stretch>
                      </p:blipFill>
                      <p:spPr>
                        <a:xfrm>
                          <a:off x="467544" y="4869160"/>
                          <a:ext cx="1800225" cy="442913"/>
                        </a:xfrm>
                        <a:prstGeom prst="rect">
                          <a:avLst/>
                        </a:prstGeom>
                        <a:solidFill>
                          <a:schemeClr val="bg1"/>
                        </a:solidFill>
                        <a:ln w="38100">
                          <a:noFill/>
                          <a:miter/>
                        </a:ln>
                      </p:spPr>
                    </p:pic>
                  </p:oleObj>
                </mc:Fallback>
              </mc:AlternateContent>
            </a:graphicData>
          </a:graphic>
        </p:graphicFrame>
        <p:graphicFrame>
          <p:nvGraphicFramePr>
            <p:cNvPr id="25609" name="Object 10"/>
            <p:cNvGraphicFramePr>
              <a:graphicFrameLocks noChangeAspect="1"/>
            </p:cNvGraphicFramePr>
            <p:nvPr/>
          </p:nvGraphicFramePr>
          <p:xfrm>
            <a:off x="467544" y="5416451"/>
            <a:ext cx="6924675" cy="1047750"/>
          </p:xfrm>
          <a:graphic>
            <a:graphicData uri="http://schemas.openxmlformats.org/presentationml/2006/ole">
              <mc:AlternateContent xmlns:mc="http://schemas.openxmlformats.org/markup-compatibility/2006">
                <mc:Choice xmlns:v="urn:schemas-microsoft-com:vml" Requires="v">
                  <p:oleObj spid="_x0000_s3081" name="" r:id="rId3" imgW="2768600" imgH="419100" progId="Equation.DSMT4">
                    <p:embed/>
                  </p:oleObj>
                </mc:Choice>
                <mc:Fallback>
                  <p:oleObj name="" r:id="rId3" imgW="2768600" imgH="419100" progId="Equation.DSMT4">
                    <p:embed/>
                    <p:pic>
                      <p:nvPicPr>
                        <p:cNvPr id="0" name="图片 3080"/>
                        <p:cNvPicPr/>
                        <p:nvPr/>
                      </p:nvPicPr>
                      <p:blipFill>
                        <a:blip r:embed="rId4"/>
                        <a:stretch>
                          <a:fillRect/>
                        </a:stretch>
                      </p:blipFill>
                      <p:spPr>
                        <a:xfrm>
                          <a:off x="467544" y="5416451"/>
                          <a:ext cx="6924675" cy="1047750"/>
                        </a:xfrm>
                        <a:prstGeom prst="rect">
                          <a:avLst/>
                        </a:prstGeom>
                        <a:solidFill>
                          <a:schemeClr val="bg1"/>
                        </a:solidFill>
                        <a:ln w="38100">
                          <a:noFill/>
                          <a:miter/>
                        </a:ln>
                      </p:spPr>
                    </p:pic>
                  </p:oleObj>
                </mc:Fallback>
              </mc:AlternateContent>
            </a:graphicData>
          </a:graphic>
        </p:graphicFrame>
      </p:grpSp>
      <p:sp>
        <p:nvSpPr>
          <p:cNvPr id="25606" name="矩形 15"/>
          <p:cNvSpPr/>
          <p:nvPr/>
        </p:nvSpPr>
        <p:spPr>
          <a:xfrm>
            <a:off x="179388" y="692150"/>
            <a:ext cx="4672012" cy="5857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隶书" panose="02010509060101010101" pitchFamily="49" charset="-122"/>
              </a:rPr>
              <a:t> 个体编码</a:t>
            </a:r>
            <a:r>
              <a:rPr lang="en-US" altLang="zh-CN" b="1" dirty="0">
                <a:solidFill>
                  <a:srgbClr val="17375E"/>
                </a:solidFill>
                <a:latin typeface="黑体" panose="02010609060101010101" pitchFamily="49" charset="-122"/>
                <a:ea typeface="隶书" panose="02010509060101010101" pitchFamily="49" charset="-122"/>
              </a:rPr>
              <a:t>-</a:t>
            </a:r>
            <a:r>
              <a:rPr lang="zh-CN" altLang="en-US" b="1" dirty="0">
                <a:solidFill>
                  <a:srgbClr val="17375E"/>
                </a:solidFill>
                <a:latin typeface="黑体" panose="02010609060101010101" pitchFamily="49" charset="-122"/>
                <a:ea typeface="隶书" panose="02010509060101010101" pitchFamily="49" charset="-122"/>
              </a:rPr>
              <a:t>二进制编码</a:t>
            </a:r>
            <a:endParaRPr lang="zh-CN" altLang="en-US" b="1" dirty="0">
              <a:latin typeface="Times New Roman" panose="02020603050405020304" pitchFamily="18" charset="0"/>
              <a:ea typeface="隶书" panose="02010509060101010101" pitchFamily="49" charset="-122"/>
            </a:endParaRPr>
          </a:p>
        </p:txBody>
      </p:sp>
      <p:sp>
        <p:nvSpPr>
          <p:cNvPr id="25607" name="灯片编号占位符 1"/>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27651"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个体</a:t>
            </a:r>
            <a:endParaRPr lang="zh-CN" altLang="en-US" kern="1200" dirty="0">
              <a:latin typeface="微软雅黑" panose="020B0503020204020204" pitchFamily="34" charset="-122"/>
              <a:ea typeface="宋体" panose="02010600030101010101" pitchFamily="2" charset="-122"/>
              <a:cs typeface="+mn-cs"/>
            </a:endParaRPr>
          </a:p>
        </p:txBody>
      </p:sp>
      <p:sp>
        <p:nvSpPr>
          <p:cNvPr id="27652" name="矩形 5"/>
          <p:cNvSpPr/>
          <p:nvPr/>
        </p:nvSpPr>
        <p:spPr>
          <a:xfrm>
            <a:off x="179388" y="692150"/>
            <a:ext cx="4259262" cy="5857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隶书" panose="02010509060101010101" pitchFamily="49" charset="-122"/>
              </a:rPr>
              <a:t> 个体编码</a:t>
            </a:r>
            <a:r>
              <a:rPr lang="en-US" altLang="zh-CN" b="1" dirty="0">
                <a:solidFill>
                  <a:srgbClr val="17375E"/>
                </a:solidFill>
                <a:latin typeface="黑体" panose="02010609060101010101" pitchFamily="49" charset="-122"/>
                <a:ea typeface="隶书" panose="02010509060101010101" pitchFamily="49" charset="-122"/>
              </a:rPr>
              <a:t>-</a:t>
            </a:r>
            <a:r>
              <a:rPr lang="zh-CN" altLang="en-US" b="1" dirty="0">
                <a:solidFill>
                  <a:srgbClr val="17375E"/>
                </a:solidFill>
                <a:latin typeface="黑体" panose="02010609060101010101" pitchFamily="49" charset="-122"/>
                <a:ea typeface="隶书" panose="02010509060101010101" pitchFamily="49" charset="-122"/>
              </a:rPr>
              <a:t>格雷编码</a:t>
            </a:r>
            <a:endParaRPr lang="zh-CN" altLang="en-US" b="1" dirty="0">
              <a:latin typeface="Times New Roman" panose="02020603050405020304" pitchFamily="18" charset="0"/>
              <a:ea typeface="隶书" panose="02010509060101010101" pitchFamily="49" charset="-122"/>
            </a:endParaRPr>
          </a:p>
        </p:txBody>
      </p:sp>
      <p:sp>
        <p:nvSpPr>
          <p:cNvPr id="27653" name="Rectangle 3"/>
          <p:cNvSpPr txBox="1"/>
          <p:nvPr/>
        </p:nvSpPr>
        <p:spPr>
          <a:xfrm>
            <a:off x="250825" y="1484313"/>
            <a:ext cx="5562600" cy="537368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zh-CN" altLang="en-US" sz="2800" dirty="0">
                <a:solidFill>
                  <a:schemeClr val="tx2"/>
                </a:solidFill>
                <a:latin typeface="黑体" panose="02010609060101010101" pitchFamily="49" charset="-122"/>
                <a:ea typeface="宋体" panose="02010600030101010101" pitchFamily="2" charset="-122"/>
              </a:rPr>
              <a:t>二进制码</a:t>
            </a:r>
            <a:endParaRPr lang="zh-CN" altLang="en-US" sz="2800"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endParaRPr lang="zh-CN" altLang="en-US" sz="2400" dirty="0">
              <a:solidFill>
                <a:schemeClr val="tx2"/>
              </a:solidFill>
              <a:latin typeface="黑体" panose="02010609060101010101" pitchFamily="49" charset="-122"/>
              <a:ea typeface="宋体" panose="02010600030101010101" pitchFamily="2" charset="-122"/>
            </a:endParaRPr>
          </a:p>
          <a:p>
            <a:pPr marL="342900" lvl="0" indent="-342900">
              <a:lnSpc>
                <a:spcPct val="120000"/>
              </a:lnSpc>
            </a:pPr>
            <a:r>
              <a:rPr lang="zh-CN" altLang="en-US" sz="2800" dirty="0">
                <a:solidFill>
                  <a:schemeClr val="tx2"/>
                </a:solidFill>
                <a:latin typeface="黑体" panose="02010609060101010101" pitchFamily="49" charset="-122"/>
                <a:ea typeface="宋体" panose="02010600030101010101" pitchFamily="2" charset="-122"/>
              </a:rPr>
              <a:t>格雷码</a:t>
            </a:r>
            <a:endParaRPr lang="zh-CN" altLang="en-US" sz="2800"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endParaRPr lang="en-US" altLang="zh-CN" sz="2400"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endParaRPr lang="zh-CN" altLang="en-US" sz="2400" dirty="0">
              <a:solidFill>
                <a:schemeClr val="tx2"/>
              </a:solidFill>
              <a:latin typeface="黑体" panose="02010609060101010101" pitchFamily="49" charset="-122"/>
              <a:ea typeface="宋体" panose="02010600030101010101" pitchFamily="2" charset="-122"/>
            </a:endParaRPr>
          </a:p>
          <a:p>
            <a:pPr marL="342900" lvl="0" indent="-342900">
              <a:lnSpc>
                <a:spcPct val="120000"/>
              </a:lnSpc>
            </a:pPr>
            <a:r>
              <a:rPr lang="zh-CN" altLang="en-US" sz="2800" dirty="0">
                <a:solidFill>
                  <a:schemeClr val="tx2"/>
                </a:solidFill>
                <a:latin typeface="黑体" panose="02010609060101010101" pitchFamily="49" charset="-122"/>
                <a:ea typeface="宋体" panose="02010600030101010101" pitchFamily="2" charset="-122"/>
              </a:rPr>
              <a:t>格雷码属于可靠性编码，是一种错误最小化的编码方式。编码串之间的一位差异，对应的参数值也只是微小的差别。相当于提高了遗传算法的局部搜索能力。</a:t>
            </a:r>
            <a:endParaRPr lang="zh-CN" altLang="en-US" sz="2800" dirty="0">
              <a:solidFill>
                <a:schemeClr val="tx2"/>
              </a:solidFill>
              <a:latin typeface="黑体" panose="02010609060101010101" pitchFamily="49" charset="-122"/>
              <a:ea typeface="宋体" panose="02010600030101010101" pitchFamily="2" charset="-122"/>
            </a:endParaRPr>
          </a:p>
        </p:txBody>
      </p:sp>
      <p:graphicFrame>
        <p:nvGraphicFramePr>
          <p:cNvPr id="8" name="Group 109"/>
          <p:cNvGraphicFramePr>
            <a:graphicFrameLocks noGrp="1"/>
          </p:cNvGraphicFramePr>
          <p:nvPr/>
        </p:nvGraphicFramePr>
        <p:xfrm>
          <a:off x="6019800" y="990600"/>
          <a:ext cx="2895600" cy="5754688"/>
        </p:xfrm>
        <a:graphic>
          <a:graphicData uri="http://schemas.openxmlformats.org/drawingml/2006/table">
            <a:tbl>
              <a:tblPr/>
              <a:tblGrid>
                <a:gridCol w="965200"/>
                <a:gridCol w="965200"/>
                <a:gridCol w="965200"/>
              </a:tblGrid>
              <a:tr h="335300">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rPr>
                        <a:t>十进制</a:t>
                      </a:r>
                      <a:endParaRPr kumimoji="1" lang="zh-CN" altLang="en-US" sz="16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rPr>
                        <a:t>二进制</a:t>
                      </a:r>
                      <a:endParaRPr kumimoji="1" lang="zh-CN" altLang="en-US" sz="16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rPr>
                        <a:t>格雷码</a:t>
                      </a:r>
                      <a:endParaRPr kumimoji="1" lang="zh-CN" altLang="en-US" sz="1600" b="1" i="0" u="none" strike="noStrike" cap="none" normalizeH="0" baseline="0">
                        <a:ln>
                          <a:noFill/>
                        </a:ln>
                        <a:solidFill>
                          <a:schemeClr val="tx1"/>
                        </a:solidFill>
                        <a:effectLst/>
                        <a:latin typeface="Times New Roman" panose="02020603050405020304" pitchFamily="18"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5300">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0</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0000</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0000</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52439">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1</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0001</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0001</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5300">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2</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0010</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0011</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5300">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3</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0011</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0010</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5300">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4</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0100</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0110</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5300">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5</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0101</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0111</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5300">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6</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0110</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0101</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5300">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rgbClr val="FF0000"/>
                          </a:solidFill>
                          <a:effectLst/>
                          <a:latin typeface="Arial" panose="020B0604020202020204" pitchFamily="34" charset="0"/>
                          <a:ea typeface="隶书" panose="02010509060101010101" pitchFamily="49" charset="-122"/>
                        </a:rPr>
                        <a:t>7</a:t>
                      </a:r>
                      <a:endParaRPr kumimoji="1" lang="en-US" altLang="zh-CN" sz="1600" b="1" i="0" u="none" strike="noStrike" cap="none" normalizeH="0" baseline="0">
                        <a:ln>
                          <a:noFill/>
                        </a:ln>
                        <a:solidFill>
                          <a:srgbClr val="FF0000"/>
                        </a:solidFill>
                        <a:effectLst/>
                        <a:latin typeface="Arial" panose="020B0604020202020204" pitchFamily="34" charset="0"/>
                        <a:ea typeface="隶书" panose="02010509060101010101" pitchFamily="49"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rgbClr val="FF0000"/>
                          </a:solidFill>
                          <a:effectLst/>
                          <a:latin typeface="Arial" panose="020B0604020202020204" pitchFamily="34" charset="0"/>
                          <a:ea typeface="隶书" panose="02010509060101010101" pitchFamily="49" charset="-122"/>
                        </a:rPr>
                        <a:t>0111</a:t>
                      </a:r>
                      <a:endParaRPr kumimoji="1" lang="en-US" altLang="zh-CN" sz="1600" b="1" i="0" u="none" strike="noStrike" cap="none" normalizeH="0" baseline="0">
                        <a:ln>
                          <a:noFill/>
                        </a:ln>
                        <a:solidFill>
                          <a:srgbClr val="FF0000"/>
                        </a:solidFill>
                        <a:effectLst/>
                        <a:latin typeface="Arial" panose="020B0604020202020204" pitchFamily="34"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rgbClr val="FF0000"/>
                          </a:solidFill>
                          <a:effectLst/>
                          <a:latin typeface="Arial" panose="020B0604020202020204" pitchFamily="34" charset="0"/>
                          <a:ea typeface="隶书" panose="02010509060101010101" pitchFamily="49" charset="-122"/>
                        </a:rPr>
                        <a:t>0100</a:t>
                      </a:r>
                      <a:endParaRPr kumimoji="1" lang="en-US" altLang="zh-CN" sz="1600" b="1" i="0" u="none" strike="noStrike" cap="none" normalizeH="0" baseline="0">
                        <a:ln>
                          <a:noFill/>
                        </a:ln>
                        <a:solidFill>
                          <a:srgbClr val="FF0000"/>
                        </a:solidFill>
                        <a:effectLst/>
                        <a:latin typeface="Arial" panose="020B0604020202020204" pitchFamily="34"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5300">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rgbClr val="FF0000"/>
                          </a:solidFill>
                          <a:effectLst/>
                          <a:latin typeface="Arial" panose="020B0604020202020204" pitchFamily="34" charset="0"/>
                          <a:ea typeface="隶书" panose="02010509060101010101" pitchFamily="49" charset="-122"/>
                        </a:rPr>
                        <a:t>8</a:t>
                      </a:r>
                      <a:endParaRPr kumimoji="1" lang="en-US" altLang="zh-CN" sz="1600" b="1" i="0" u="none" strike="noStrike" cap="none" normalizeH="0" baseline="0">
                        <a:ln>
                          <a:noFill/>
                        </a:ln>
                        <a:solidFill>
                          <a:srgbClr val="FF0000"/>
                        </a:solidFill>
                        <a:effectLst/>
                        <a:latin typeface="Arial" panose="020B0604020202020204" pitchFamily="34" charset="0"/>
                        <a:ea typeface="隶书" panose="02010509060101010101" pitchFamily="49"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rgbClr val="FF0000"/>
                          </a:solidFill>
                          <a:effectLst/>
                          <a:latin typeface="Arial" panose="020B0604020202020204" pitchFamily="34" charset="0"/>
                          <a:ea typeface="隶书" panose="02010509060101010101" pitchFamily="49" charset="-122"/>
                        </a:rPr>
                        <a:t>1000</a:t>
                      </a:r>
                      <a:endParaRPr kumimoji="1" lang="en-US" altLang="zh-CN" sz="1600" b="1" i="0" u="none" strike="noStrike" cap="none" normalizeH="0" baseline="0">
                        <a:ln>
                          <a:noFill/>
                        </a:ln>
                        <a:solidFill>
                          <a:srgbClr val="FF0000"/>
                        </a:solidFill>
                        <a:effectLst/>
                        <a:latin typeface="Arial" panose="020B0604020202020204" pitchFamily="34"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rgbClr val="FF0000"/>
                          </a:solidFill>
                          <a:effectLst/>
                          <a:latin typeface="Arial" panose="020B0604020202020204" pitchFamily="34" charset="0"/>
                          <a:ea typeface="隶书" panose="02010509060101010101" pitchFamily="49" charset="-122"/>
                        </a:rPr>
                        <a:t>1100</a:t>
                      </a:r>
                      <a:endParaRPr kumimoji="1" lang="en-US" altLang="zh-CN" sz="1600" b="1" i="0" u="none" strike="noStrike" cap="none" normalizeH="0" baseline="0">
                        <a:ln>
                          <a:noFill/>
                        </a:ln>
                        <a:solidFill>
                          <a:srgbClr val="FF0000"/>
                        </a:solidFill>
                        <a:effectLst/>
                        <a:latin typeface="Arial" panose="020B0604020202020204" pitchFamily="34"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6728">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9</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1001</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1101</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5300">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10</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1010</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1111</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5300">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11</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1011</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1110</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5300">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12</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1100</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1010</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5300">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13</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1101</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1011</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5300">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14</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1110</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1001</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132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15</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1111</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rPr>
                        <a:t>1000</a:t>
                      </a:r>
                      <a:endParaRPr kumimoji="1"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27730" name="Object 7"/>
          <p:cNvGraphicFramePr>
            <a:graphicFrameLocks noChangeAspect="1"/>
          </p:cNvGraphicFramePr>
          <p:nvPr/>
        </p:nvGraphicFramePr>
        <p:xfrm>
          <a:off x="2917825" y="1557338"/>
          <a:ext cx="1863725" cy="1179512"/>
        </p:xfrm>
        <a:graphic>
          <a:graphicData uri="http://schemas.openxmlformats.org/presentationml/2006/ole">
            <mc:AlternateContent xmlns:mc="http://schemas.openxmlformats.org/markup-compatibility/2006">
              <mc:Choice xmlns:v="urn:schemas-microsoft-com:vml" Requires="v">
                <p:oleObj spid="_x0000_s3082" name="" r:id="rId1" imgW="622300" imgH="393700" progId="Equation.DSMT4">
                  <p:embed/>
                </p:oleObj>
              </mc:Choice>
              <mc:Fallback>
                <p:oleObj name="" r:id="rId1" imgW="622300" imgH="393700" progId="Equation.DSMT4">
                  <p:embed/>
                  <p:pic>
                    <p:nvPicPr>
                      <p:cNvPr id="0" name="图片 3081"/>
                      <p:cNvPicPr/>
                      <p:nvPr/>
                    </p:nvPicPr>
                    <p:blipFill>
                      <a:blip r:embed="rId2"/>
                      <a:stretch>
                        <a:fillRect/>
                      </a:stretch>
                    </p:blipFill>
                    <p:spPr>
                      <a:xfrm>
                        <a:off x="2917825" y="1557338"/>
                        <a:ext cx="1863725" cy="1179512"/>
                      </a:xfrm>
                      <a:prstGeom prst="rect">
                        <a:avLst/>
                      </a:prstGeom>
                      <a:solidFill>
                        <a:schemeClr val="bg1"/>
                      </a:solidFill>
                      <a:ln w="38100">
                        <a:noFill/>
                        <a:miter/>
                      </a:ln>
                    </p:spPr>
                  </p:pic>
                </p:oleObj>
              </mc:Fallback>
            </mc:AlternateContent>
          </a:graphicData>
        </a:graphic>
      </p:graphicFrame>
      <p:graphicFrame>
        <p:nvGraphicFramePr>
          <p:cNvPr id="27731" name="Object 8"/>
          <p:cNvGraphicFramePr>
            <a:graphicFrameLocks noChangeAspect="1"/>
          </p:cNvGraphicFramePr>
          <p:nvPr/>
        </p:nvGraphicFramePr>
        <p:xfrm>
          <a:off x="2917825" y="2997200"/>
          <a:ext cx="1903413" cy="1179513"/>
        </p:xfrm>
        <a:graphic>
          <a:graphicData uri="http://schemas.openxmlformats.org/presentationml/2006/ole">
            <mc:AlternateContent xmlns:mc="http://schemas.openxmlformats.org/markup-compatibility/2006">
              <mc:Choice xmlns:v="urn:schemas-microsoft-com:vml" Requires="v">
                <p:oleObj spid="_x0000_s3079" name="" r:id="rId3" imgW="635000" imgH="393700" progId="Equation.DSMT4">
                  <p:embed/>
                </p:oleObj>
              </mc:Choice>
              <mc:Fallback>
                <p:oleObj name="" r:id="rId3" imgW="635000" imgH="393700" progId="Equation.DSMT4">
                  <p:embed/>
                  <p:pic>
                    <p:nvPicPr>
                      <p:cNvPr id="0" name="图片 3078"/>
                      <p:cNvPicPr/>
                      <p:nvPr/>
                    </p:nvPicPr>
                    <p:blipFill>
                      <a:blip r:embed="rId4"/>
                      <a:stretch>
                        <a:fillRect/>
                      </a:stretch>
                    </p:blipFill>
                    <p:spPr>
                      <a:xfrm>
                        <a:off x="2917825" y="2997200"/>
                        <a:ext cx="1903413" cy="1179513"/>
                      </a:xfrm>
                      <a:prstGeom prst="rect">
                        <a:avLst/>
                      </a:prstGeom>
                      <a:solidFill>
                        <a:schemeClr val="bg1"/>
                      </a:solidFill>
                      <a:ln w="38100">
                        <a:noFill/>
                        <a:miter/>
                      </a:ln>
                    </p:spPr>
                  </p:pic>
                </p:oleObj>
              </mc:Fallback>
            </mc:AlternateContent>
          </a:graphicData>
        </a:graphic>
      </p:graphicFrame>
      <p:sp>
        <p:nvSpPr>
          <p:cNvPr id="27732" name="Line 1039"/>
          <p:cNvSpPr/>
          <p:nvPr/>
        </p:nvSpPr>
        <p:spPr>
          <a:xfrm flipH="1" flipV="1">
            <a:off x="4787900" y="2133600"/>
            <a:ext cx="1079500" cy="1871663"/>
          </a:xfrm>
          <a:prstGeom prst="line">
            <a:avLst/>
          </a:prstGeom>
          <a:ln w="38100" cap="flat" cmpd="sng">
            <a:solidFill>
              <a:schemeClr val="accent2"/>
            </a:solidFill>
            <a:prstDash val="solid"/>
            <a:headEnd type="none" w="med" len="med"/>
            <a:tailEnd type="triangle" w="lg" len="lg"/>
          </a:ln>
        </p:spPr>
      </p:sp>
      <p:sp>
        <p:nvSpPr>
          <p:cNvPr id="27733" name="Line 1040"/>
          <p:cNvSpPr/>
          <p:nvPr/>
        </p:nvSpPr>
        <p:spPr>
          <a:xfrm flipH="1" flipV="1">
            <a:off x="4787900" y="3573463"/>
            <a:ext cx="1079500" cy="431800"/>
          </a:xfrm>
          <a:prstGeom prst="line">
            <a:avLst/>
          </a:prstGeom>
          <a:ln w="38100" cap="flat" cmpd="sng">
            <a:solidFill>
              <a:schemeClr val="accent2"/>
            </a:solidFill>
            <a:prstDash val="solid"/>
            <a:headEnd type="none" w="med" len="med"/>
            <a:tailEnd type="triangle" w="lg" len="lg"/>
          </a:ln>
        </p:spPr>
      </p:sp>
      <p:sp>
        <p:nvSpPr>
          <p:cNvPr id="27734" name="灯片编号占位符 1"/>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
        <p:nvSpPr>
          <p:cNvPr id="2" name="文本框 1"/>
          <p:cNvSpPr txBox="1"/>
          <p:nvPr/>
        </p:nvSpPr>
        <p:spPr>
          <a:xfrm>
            <a:off x="4211955" y="50800"/>
            <a:ext cx="3048000" cy="1383665"/>
          </a:xfrm>
          <a:prstGeom prst="rect">
            <a:avLst/>
          </a:prstGeom>
          <a:noFill/>
        </p:spPr>
        <p:txBody>
          <a:bodyPr wrap="square" rtlCol="0">
            <a:spAutoFit/>
          </a:bodyPr>
          <a:p>
            <a:r>
              <a:rPr lang="zh-CN" altLang="en-US"/>
              <a:t>每次只翻转一位比较稳定，但是不好</a:t>
            </a:r>
            <a:r>
              <a:rPr lang="zh-CN" altLang="en-US"/>
              <a:t>理解</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28675"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个体</a:t>
            </a:r>
            <a:endParaRPr lang="zh-CN" altLang="en-US" kern="1200" dirty="0">
              <a:latin typeface="微软雅黑" panose="020B0503020204020204" pitchFamily="34" charset="-122"/>
              <a:ea typeface="宋体" panose="02010600030101010101" pitchFamily="2" charset="-122"/>
              <a:cs typeface="+mn-cs"/>
            </a:endParaRPr>
          </a:p>
        </p:txBody>
      </p:sp>
      <p:sp>
        <p:nvSpPr>
          <p:cNvPr id="28676" name="矩形 5"/>
          <p:cNvSpPr/>
          <p:nvPr/>
        </p:nvSpPr>
        <p:spPr>
          <a:xfrm>
            <a:off x="179388" y="692150"/>
            <a:ext cx="2706687" cy="5857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0" indent="-457200" eaLnBrk="1" hangingPunct="1">
              <a:spcBef>
                <a:spcPct val="0"/>
              </a:spcBef>
              <a:buFont typeface="Wingdings" panose="05000000000000000000" pitchFamily="2" charset="2"/>
              <a:buChar char="Ø"/>
            </a:pPr>
            <a:r>
              <a:rPr lang="zh-CN" altLang="en-US" b="1" dirty="0">
                <a:solidFill>
                  <a:srgbClr val="17375E"/>
                </a:solidFill>
                <a:latin typeface="黑体" panose="02010609060101010101" pitchFamily="49" charset="-122"/>
                <a:ea typeface="隶书" panose="02010509060101010101" pitchFamily="49" charset="-122"/>
              </a:rPr>
              <a:t>格雷码特性</a:t>
            </a:r>
            <a:endParaRPr lang="zh-CN" altLang="en-US" b="1" dirty="0">
              <a:latin typeface="Times New Roman" panose="02020603050405020304" pitchFamily="18" charset="0"/>
              <a:ea typeface="隶书" panose="02010509060101010101" pitchFamily="49" charset="-122"/>
            </a:endParaRPr>
          </a:p>
        </p:txBody>
      </p:sp>
      <p:sp>
        <p:nvSpPr>
          <p:cNvPr id="28677" name="矩形 1"/>
          <p:cNvSpPr/>
          <p:nvPr/>
        </p:nvSpPr>
        <p:spPr>
          <a:xfrm>
            <a:off x="176213" y="1365250"/>
            <a:ext cx="8713787" cy="12001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0" indent="-457200" algn="just" eaLnBrk="1" hangingPunct="1">
              <a:spcBef>
                <a:spcPct val="0"/>
              </a:spcBef>
            </a:pPr>
            <a:r>
              <a:rPr lang="zh-CN" altLang="en-US" sz="2400" dirty="0">
                <a:latin typeface="黑体" panose="02010609060101010101" pitchFamily="49" charset="-122"/>
                <a:ea typeface="宋体" panose="02010600030101010101" pitchFamily="2" charset="-122"/>
              </a:rPr>
              <a:t>格雷码是一种变权码，每一位码没有固定的大小，很难直接进行比较大小和算术运算，常用到与二进制码之间的转化。</a:t>
            </a:r>
            <a:endParaRPr lang="en-US" altLang="zh-CN" sz="2400" dirty="0">
              <a:latin typeface="黑体" panose="02010609060101010101" pitchFamily="49" charset="-122"/>
              <a:ea typeface="宋体" panose="02010600030101010101" pitchFamily="2" charset="-122"/>
            </a:endParaRPr>
          </a:p>
          <a:p>
            <a:pPr marL="457200" lvl="0" indent="-457200" algn="just" eaLnBrk="1" hangingPunct="1">
              <a:spcBef>
                <a:spcPct val="0"/>
              </a:spcBef>
            </a:pPr>
            <a:r>
              <a:rPr lang="zh-CN" altLang="en-US" sz="2400" dirty="0">
                <a:latin typeface="黑体" panose="02010609060101010101" pitchFamily="49" charset="-122"/>
                <a:ea typeface="宋体" panose="02010600030101010101" pitchFamily="2" charset="-122"/>
              </a:rPr>
              <a:t>格雷码的十进制数奇偶性与其码字中</a:t>
            </a:r>
            <a:r>
              <a:rPr lang="en-US" altLang="zh-CN" sz="2400" dirty="0">
                <a:latin typeface="黑体" panose="02010609060101010101" pitchFamily="49" charset="-122"/>
                <a:ea typeface="宋体" panose="02010600030101010101" pitchFamily="2" charset="-122"/>
              </a:rPr>
              <a:t>1</a:t>
            </a:r>
            <a:r>
              <a:rPr lang="zh-CN" altLang="en-US" sz="2400" dirty="0">
                <a:latin typeface="黑体" panose="02010609060101010101" pitchFamily="49" charset="-122"/>
                <a:ea typeface="宋体" panose="02010600030101010101" pitchFamily="2" charset="-122"/>
              </a:rPr>
              <a:t>的个数的奇偶性相同。</a:t>
            </a:r>
            <a:endParaRPr lang="zh-CN" altLang="en-US" sz="2400" dirty="0">
              <a:latin typeface="黑体" panose="02010609060101010101" pitchFamily="49" charset="-122"/>
              <a:ea typeface="宋体" panose="02010600030101010101" pitchFamily="2" charset="-122"/>
            </a:endParaRPr>
          </a:p>
        </p:txBody>
      </p:sp>
      <p:grpSp>
        <p:nvGrpSpPr>
          <p:cNvPr id="4" name="组合 3"/>
          <p:cNvGrpSpPr/>
          <p:nvPr/>
        </p:nvGrpSpPr>
        <p:grpSpPr>
          <a:xfrm>
            <a:off x="179388" y="2916238"/>
            <a:ext cx="8710612" cy="3392487"/>
            <a:chOff x="179512" y="2916233"/>
            <a:chExt cx="8709722" cy="3393087"/>
          </a:xfrm>
        </p:grpSpPr>
        <p:sp>
          <p:nvSpPr>
            <p:cNvPr id="28680" name="矩形 13"/>
            <p:cNvSpPr/>
            <p:nvPr/>
          </p:nvSpPr>
          <p:spPr>
            <a:xfrm>
              <a:off x="179512" y="2916233"/>
              <a:ext cx="4766775" cy="58430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0" indent="-457200" eaLnBrk="1" hangingPunct="1">
                <a:spcBef>
                  <a:spcPct val="0"/>
                </a:spcBef>
                <a:buFont typeface="Wingdings" panose="05000000000000000000" pitchFamily="2" charset="2"/>
                <a:buChar char="Ø"/>
              </a:pPr>
              <a:r>
                <a:rPr lang="zh-CN" altLang="en-US" b="1" dirty="0">
                  <a:solidFill>
                    <a:srgbClr val="17375E"/>
                  </a:solidFill>
                  <a:latin typeface="黑体" panose="02010609060101010101" pitchFamily="49" charset="-122"/>
                  <a:ea typeface="隶书" panose="02010509060101010101" pitchFamily="49" charset="-122"/>
                </a:rPr>
                <a:t>格雷码的递归生成规则</a:t>
              </a:r>
              <a:endParaRPr lang="zh-CN" altLang="en-US" b="1" dirty="0">
                <a:latin typeface="Times New Roman" panose="02020603050405020304" pitchFamily="18" charset="0"/>
                <a:ea typeface="隶书" panose="02010509060101010101" pitchFamily="49" charset="-122"/>
              </a:endParaRPr>
            </a:p>
          </p:txBody>
        </p:sp>
        <p:sp>
          <p:nvSpPr>
            <p:cNvPr id="28681" name="矩形 2"/>
            <p:cNvSpPr/>
            <p:nvPr/>
          </p:nvSpPr>
          <p:spPr>
            <a:xfrm>
              <a:off x="251520" y="3631664"/>
              <a:ext cx="8637714" cy="2677656"/>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0" indent="-457200" algn="just" eaLnBrk="1" hangingPunct="1">
                <a:spcBef>
                  <a:spcPct val="0"/>
                </a:spcBef>
                <a:buFont typeface="Calibri" panose="020F0502020204030204" pitchFamily="34" charset="0"/>
                <a:buAutoNum type="arabicPeriod"/>
              </a:pPr>
              <a:r>
                <a:rPr lang="en-US" altLang="zh-CN" sz="2400" dirty="0">
                  <a:latin typeface="黑体" panose="02010609060101010101" pitchFamily="49" charset="-122"/>
                  <a:ea typeface="宋体" panose="02010600030101010101" pitchFamily="2" charset="-122"/>
                </a:rPr>
                <a:t>1</a:t>
              </a:r>
              <a:r>
                <a:rPr lang="zh-CN" altLang="en-US" sz="2400" dirty="0">
                  <a:latin typeface="黑体" panose="02010609060101010101" pitchFamily="49" charset="-122"/>
                  <a:ea typeface="宋体" panose="02010600030101010101" pitchFamily="2" charset="-122"/>
                </a:rPr>
                <a:t>位格雷码有两个码字</a:t>
              </a:r>
              <a:endParaRPr lang="zh-CN" altLang="en-US" sz="2400" dirty="0">
                <a:latin typeface="黑体" panose="02010609060101010101" pitchFamily="49" charset="-122"/>
                <a:ea typeface="宋体" panose="02010600030101010101" pitchFamily="2" charset="-122"/>
              </a:endParaRPr>
            </a:p>
            <a:p>
              <a:pPr marL="457200" lvl="0" indent="-457200" algn="just" eaLnBrk="1" hangingPunct="1">
                <a:spcBef>
                  <a:spcPct val="0"/>
                </a:spcBef>
                <a:buFont typeface="Calibri" panose="020F0502020204030204" pitchFamily="34" charset="0"/>
                <a:buAutoNum type="arabicPeriod"/>
              </a:pPr>
              <a:r>
                <a:rPr lang="en-US" altLang="zh-CN" sz="2400" dirty="0">
                  <a:latin typeface="黑体" panose="02010609060101010101" pitchFamily="49" charset="-122"/>
                  <a:ea typeface="宋体" panose="02010600030101010101" pitchFamily="2" charset="-122"/>
                </a:rPr>
                <a:t>(n+1)</a:t>
              </a:r>
              <a:r>
                <a:rPr lang="zh-CN" altLang="en-US" sz="2400" dirty="0">
                  <a:latin typeface="黑体" panose="02010609060101010101" pitchFamily="49" charset="-122"/>
                  <a:ea typeface="宋体" panose="02010600030101010101" pitchFamily="2" charset="-122"/>
                </a:rPr>
                <a:t>位格雷码中的前</a:t>
              </a:r>
              <a:r>
                <a:rPr lang="en-US" altLang="zh-CN" sz="2400" dirty="0">
                  <a:latin typeface="黑体" panose="02010609060101010101" pitchFamily="49" charset="-122"/>
                  <a:ea typeface="宋体" panose="02010600030101010101" pitchFamily="2" charset="-122"/>
                </a:rPr>
                <a:t>2</a:t>
              </a:r>
              <a:r>
                <a:rPr lang="en-US" altLang="zh-CN" sz="2400" baseline="30000" dirty="0">
                  <a:latin typeface="黑体" panose="02010609060101010101" pitchFamily="49" charset="-122"/>
                  <a:ea typeface="宋体" panose="02010600030101010101" pitchFamily="2" charset="-122"/>
                </a:rPr>
                <a:t>n</a:t>
              </a:r>
              <a:r>
                <a:rPr lang="zh-CN" altLang="en-US" sz="2400" dirty="0">
                  <a:latin typeface="黑体" panose="02010609060101010101" pitchFamily="49" charset="-122"/>
                  <a:ea typeface="宋体" panose="02010600030101010101" pitchFamily="2" charset="-122"/>
                </a:rPr>
                <a:t>个码字等于</a:t>
              </a:r>
              <a:r>
                <a:rPr lang="en-US" altLang="zh-CN" sz="2400" dirty="0">
                  <a:latin typeface="黑体" panose="02010609060101010101" pitchFamily="49" charset="-122"/>
                  <a:ea typeface="宋体" panose="02010600030101010101" pitchFamily="2" charset="-122"/>
                </a:rPr>
                <a:t>n</a:t>
              </a:r>
              <a:r>
                <a:rPr lang="zh-CN" altLang="en-US" sz="2400" dirty="0">
                  <a:latin typeface="黑体" panose="02010609060101010101" pitchFamily="49" charset="-122"/>
                  <a:ea typeface="宋体" panose="02010600030101010101" pitchFamily="2" charset="-122"/>
                </a:rPr>
                <a:t>位格雷码的码字，按顺序书写，加前缀</a:t>
              </a:r>
              <a:r>
                <a:rPr lang="en-US" altLang="zh-CN" sz="2400" dirty="0">
                  <a:latin typeface="黑体" panose="02010609060101010101" pitchFamily="49" charset="-122"/>
                  <a:ea typeface="宋体" panose="02010600030101010101" pitchFamily="2" charset="-122"/>
                </a:rPr>
                <a:t>0</a:t>
              </a:r>
              <a:endParaRPr lang="en-US" altLang="zh-CN" sz="2400" dirty="0">
                <a:latin typeface="黑体" panose="02010609060101010101" pitchFamily="49" charset="-122"/>
                <a:ea typeface="宋体" panose="02010600030101010101" pitchFamily="2" charset="-122"/>
              </a:endParaRPr>
            </a:p>
            <a:p>
              <a:pPr marL="457200" lvl="0" indent="-457200" algn="just" eaLnBrk="1" hangingPunct="1">
                <a:spcBef>
                  <a:spcPct val="0"/>
                </a:spcBef>
                <a:buFont typeface="Calibri" panose="020F0502020204030204" pitchFamily="34" charset="0"/>
                <a:buAutoNum type="arabicPeriod"/>
              </a:pPr>
              <a:r>
                <a:rPr lang="en-US" altLang="zh-CN" sz="2400" dirty="0">
                  <a:latin typeface="黑体" panose="02010609060101010101" pitchFamily="49" charset="-122"/>
                  <a:ea typeface="宋体" panose="02010600030101010101" pitchFamily="2" charset="-122"/>
                </a:rPr>
                <a:t>(n+1)</a:t>
              </a:r>
              <a:r>
                <a:rPr lang="zh-CN" altLang="en-US" sz="2400" dirty="0">
                  <a:latin typeface="黑体" panose="02010609060101010101" pitchFamily="49" charset="-122"/>
                  <a:ea typeface="宋体" panose="02010600030101010101" pitchFamily="2" charset="-122"/>
                </a:rPr>
                <a:t>位格雷码中的后</a:t>
              </a:r>
              <a:r>
                <a:rPr lang="en-US" altLang="zh-CN" sz="2400" dirty="0">
                  <a:latin typeface="黑体" panose="02010609060101010101" pitchFamily="49" charset="-122"/>
                  <a:ea typeface="宋体" panose="02010600030101010101" pitchFamily="2" charset="-122"/>
                </a:rPr>
                <a:t>2</a:t>
              </a:r>
              <a:r>
                <a:rPr lang="en-US" altLang="zh-CN" sz="2400" baseline="30000" dirty="0">
                  <a:latin typeface="黑体" panose="02010609060101010101" pitchFamily="49" charset="-122"/>
                  <a:ea typeface="宋体" panose="02010600030101010101" pitchFamily="2" charset="-122"/>
                </a:rPr>
                <a:t>n</a:t>
              </a:r>
              <a:r>
                <a:rPr lang="zh-CN" altLang="en-US" sz="2400" dirty="0">
                  <a:latin typeface="黑体" panose="02010609060101010101" pitchFamily="49" charset="-122"/>
                  <a:ea typeface="宋体" panose="02010600030101010101" pitchFamily="2" charset="-122"/>
                </a:rPr>
                <a:t>个码字等于</a:t>
              </a:r>
              <a:r>
                <a:rPr lang="en-US" altLang="zh-CN" sz="2400" dirty="0">
                  <a:latin typeface="黑体" panose="02010609060101010101" pitchFamily="49" charset="-122"/>
                  <a:ea typeface="宋体" panose="02010600030101010101" pitchFamily="2" charset="-122"/>
                </a:rPr>
                <a:t>n</a:t>
              </a:r>
              <a:r>
                <a:rPr lang="zh-CN" altLang="en-US" sz="2400" dirty="0">
                  <a:latin typeface="黑体" panose="02010609060101010101" pitchFamily="49" charset="-122"/>
                  <a:ea typeface="宋体" panose="02010600030101010101" pitchFamily="2" charset="-122"/>
                </a:rPr>
                <a:t>位格雷码的码字，按逆序书写，加前缀</a:t>
              </a:r>
              <a:r>
                <a:rPr lang="en-US" altLang="zh-CN" sz="2400" dirty="0">
                  <a:latin typeface="黑体" panose="02010609060101010101" pitchFamily="49" charset="-122"/>
                  <a:ea typeface="宋体" panose="02010600030101010101" pitchFamily="2" charset="-122"/>
                </a:rPr>
                <a:t>1 </a:t>
              </a:r>
              <a:endParaRPr lang="en-US" altLang="zh-CN" sz="2400" dirty="0">
                <a:latin typeface="黑体" panose="02010609060101010101" pitchFamily="49" charset="-122"/>
                <a:ea typeface="宋体" panose="02010600030101010101" pitchFamily="2" charset="-122"/>
              </a:endParaRPr>
            </a:p>
            <a:p>
              <a:pPr marL="457200" lvl="0" indent="-457200" algn="just" eaLnBrk="1" hangingPunct="1">
                <a:spcBef>
                  <a:spcPct val="0"/>
                </a:spcBef>
                <a:buFont typeface="Calibri" panose="020F0502020204030204" pitchFamily="34" charset="0"/>
                <a:buAutoNum type="arabicPeriod"/>
              </a:pPr>
              <a:r>
                <a:rPr lang="en-US" altLang="zh-CN" sz="2400" dirty="0">
                  <a:latin typeface="黑体" panose="02010609060101010101" pitchFamily="49" charset="-122"/>
                  <a:ea typeface="宋体" panose="02010600030101010101" pitchFamily="2" charset="-122"/>
                </a:rPr>
                <a:t>n+1</a:t>
              </a:r>
              <a:r>
                <a:rPr lang="zh-CN" altLang="en-US" sz="2400" dirty="0">
                  <a:latin typeface="黑体" panose="02010609060101010101" pitchFamily="49" charset="-122"/>
                  <a:ea typeface="宋体" panose="02010600030101010101" pitchFamily="2" charset="-122"/>
                </a:rPr>
                <a:t>位格雷码的集合 </a:t>
              </a:r>
              <a:r>
                <a:rPr lang="en-US" altLang="zh-CN" sz="2400" dirty="0">
                  <a:latin typeface="黑体" panose="02010609060101010101" pitchFamily="49" charset="-122"/>
                  <a:ea typeface="宋体" panose="02010600030101010101" pitchFamily="2" charset="-122"/>
                </a:rPr>
                <a:t>= n</a:t>
              </a:r>
              <a:r>
                <a:rPr lang="zh-CN" altLang="en-US" sz="2400" dirty="0">
                  <a:latin typeface="黑体" panose="02010609060101010101" pitchFamily="49" charset="-122"/>
                  <a:ea typeface="宋体" panose="02010600030101010101" pitchFamily="2" charset="-122"/>
                </a:rPr>
                <a:t>位格雷码集合</a:t>
              </a:r>
              <a:r>
                <a:rPr lang="en-US" altLang="zh-CN" sz="2400" dirty="0">
                  <a:latin typeface="黑体" panose="02010609060101010101" pitchFamily="49" charset="-122"/>
                  <a:ea typeface="宋体" panose="02010600030101010101" pitchFamily="2" charset="-122"/>
                </a:rPr>
                <a:t>(</a:t>
              </a:r>
              <a:r>
                <a:rPr lang="zh-CN" altLang="en-US" sz="2400" dirty="0">
                  <a:latin typeface="黑体" panose="02010609060101010101" pitchFamily="49" charset="-122"/>
                  <a:ea typeface="宋体" panose="02010600030101010101" pitchFamily="2" charset="-122"/>
                </a:rPr>
                <a:t>顺序</a:t>
              </a:r>
              <a:r>
                <a:rPr lang="en-US" altLang="zh-CN" sz="2400" dirty="0">
                  <a:latin typeface="黑体" panose="02010609060101010101" pitchFamily="49" charset="-122"/>
                  <a:ea typeface="宋体" panose="02010600030101010101" pitchFamily="2" charset="-122"/>
                </a:rPr>
                <a:t>)</a:t>
              </a:r>
              <a:r>
                <a:rPr lang="zh-CN" altLang="en-US" sz="2400" dirty="0">
                  <a:latin typeface="黑体" panose="02010609060101010101" pitchFamily="49" charset="-122"/>
                  <a:ea typeface="宋体" panose="02010600030101010101" pitchFamily="2" charset="-122"/>
                </a:rPr>
                <a:t>加前缀</a:t>
              </a:r>
              <a:r>
                <a:rPr lang="en-US" altLang="zh-CN" sz="2400" dirty="0">
                  <a:latin typeface="黑体" panose="02010609060101010101" pitchFamily="49" charset="-122"/>
                  <a:ea typeface="宋体" panose="02010600030101010101" pitchFamily="2" charset="-122"/>
                </a:rPr>
                <a:t>0 + n</a:t>
              </a:r>
              <a:r>
                <a:rPr lang="zh-CN" altLang="en-US" sz="2400" dirty="0">
                  <a:latin typeface="黑体" panose="02010609060101010101" pitchFamily="49" charset="-122"/>
                  <a:ea typeface="宋体" panose="02010600030101010101" pitchFamily="2" charset="-122"/>
                </a:rPr>
                <a:t>位格雷码集合</a:t>
              </a:r>
              <a:r>
                <a:rPr lang="en-US" altLang="zh-CN" sz="2400" dirty="0">
                  <a:latin typeface="黑体" panose="02010609060101010101" pitchFamily="49" charset="-122"/>
                  <a:ea typeface="宋体" panose="02010600030101010101" pitchFamily="2" charset="-122"/>
                </a:rPr>
                <a:t>(</a:t>
              </a:r>
              <a:r>
                <a:rPr lang="zh-CN" altLang="en-US" sz="2400" dirty="0">
                  <a:latin typeface="黑体" panose="02010609060101010101" pitchFamily="49" charset="-122"/>
                  <a:ea typeface="宋体" panose="02010600030101010101" pitchFamily="2" charset="-122"/>
                </a:rPr>
                <a:t>逆序</a:t>
              </a:r>
              <a:r>
                <a:rPr lang="en-US" altLang="zh-CN" sz="2400" dirty="0">
                  <a:latin typeface="黑体" panose="02010609060101010101" pitchFamily="49" charset="-122"/>
                  <a:ea typeface="宋体" panose="02010600030101010101" pitchFamily="2" charset="-122"/>
                </a:rPr>
                <a:t>)</a:t>
              </a:r>
              <a:r>
                <a:rPr lang="zh-CN" altLang="en-US" sz="2400" dirty="0">
                  <a:latin typeface="黑体" panose="02010609060101010101" pitchFamily="49" charset="-122"/>
                  <a:ea typeface="宋体" panose="02010600030101010101" pitchFamily="2" charset="-122"/>
                </a:rPr>
                <a:t>加前缀</a:t>
              </a:r>
              <a:r>
                <a:rPr lang="en-US" altLang="zh-CN" sz="2400" dirty="0">
                  <a:latin typeface="黑体" panose="02010609060101010101" pitchFamily="49" charset="-122"/>
                  <a:ea typeface="宋体" panose="02010600030101010101" pitchFamily="2" charset="-122"/>
                </a:rPr>
                <a:t>1</a:t>
              </a:r>
              <a:endParaRPr lang="zh-CN" altLang="en-US" sz="2400" dirty="0">
                <a:latin typeface="黑体" panose="02010609060101010101" pitchFamily="49" charset="-122"/>
                <a:ea typeface="宋体" panose="02010600030101010101" pitchFamily="2" charset="-122"/>
              </a:endParaRPr>
            </a:p>
          </p:txBody>
        </p:sp>
      </p:grpSp>
      <p:sp>
        <p:nvSpPr>
          <p:cNvPr id="28679" name="灯片编号占位符 1"/>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29699"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个体</a:t>
            </a:r>
            <a:endParaRPr lang="zh-CN" altLang="en-US" kern="1200" dirty="0">
              <a:latin typeface="微软雅黑" panose="020B0503020204020204" pitchFamily="34" charset="-122"/>
              <a:ea typeface="宋体" panose="02010600030101010101" pitchFamily="2" charset="-122"/>
              <a:cs typeface="+mn-cs"/>
            </a:endParaRPr>
          </a:p>
        </p:txBody>
      </p:sp>
      <p:sp>
        <p:nvSpPr>
          <p:cNvPr id="29700" name="矩形 5"/>
          <p:cNvSpPr/>
          <p:nvPr/>
        </p:nvSpPr>
        <p:spPr>
          <a:xfrm>
            <a:off x="179388" y="692150"/>
            <a:ext cx="5589587" cy="5857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0" indent="-457200" eaLnBrk="1" hangingPunct="1">
              <a:spcBef>
                <a:spcPct val="0"/>
              </a:spcBef>
              <a:buFont typeface="Wingdings" panose="05000000000000000000" pitchFamily="2" charset="2"/>
              <a:buChar char="Ø"/>
            </a:pPr>
            <a:r>
              <a:rPr lang="zh-CN" altLang="en-US" b="1" dirty="0">
                <a:solidFill>
                  <a:srgbClr val="17375E"/>
                </a:solidFill>
                <a:latin typeface="黑体" panose="02010609060101010101" pitchFamily="49" charset="-122"/>
                <a:ea typeface="隶书" panose="02010509060101010101" pitchFamily="49" charset="-122"/>
              </a:rPr>
              <a:t>格雷码与二进制码间的转换</a:t>
            </a:r>
            <a:endParaRPr lang="zh-CN" altLang="en-US" b="1" dirty="0">
              <a:latin typeface="Times New Roman" panose="02020603050405020304" pitchFamily="18" charset="0"/>
              <a:ea typeface="隶书" panose="02010509060101010101" pitchFamily="49" charset="-122"/>
            </a:endParaRPr>
          </a:p>
        </p:txBody>
      </p:sp>
      <p:sp>
        <p:nvSpPr>
          <p:cNvPr id="29701" name="Rectangle 2"/>
          <p:cNvSpPr/>
          <p:nvPr/>
        </p:nvSpPr>
        <p:spPr>
          <a:xfrm>
            <a:off x="107950" y="1484313"/>
            <a:ext cx="8856663" cy="2093912"/>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304800" defTabSz="914400">
              <a:spcBef>
                <a:spcPct val="0"/>
              </a:spcBef>
              <a:buFontTx/>
              <a:buNone/>
              <a:tabLst>
                <a:tab pos="457200" algn="l"/>
              </a:tabLst>
            </a:pPr>
            <a:r>
              <a:rPr lang="en-US" altLang="zh-CN" sz="2400" dirty="0">
                <a:solidFill>
                  <a:srgbClr val="FF0000"/>
                </a:solidFill>
                <a:latin typeface="黑体" panose="02010609060101010101" pitchFamily="49" charset="-122"/>
                <a:ea typeface="黑体" panose="02010609060101010101" pitchFamily="49" charset="-122"/>
              </a:rPr>
              <a:t>n</a:t>
            </a:r>
            <a:r>
              <a:rPr lang="zh-CN" altLang="en-US" sz="2400" dirty="0">
                <a:solidFill>
                  <a:srgbClr val="FF0000"/>
                </a:solidFill>
                <a:latin typeface="黑体" panose="02010609060101010101" pitchFamily="49" charset="-122"/>
                <a:ea typeface="黑体" panose="02010609060101010101" pitchFamily="49" charset="-122"/>
              </a:rPr>
              <a:t>位二进制码→</a:t>
            </a:r>
            <a:r>
              <a:rPr lang="en-US" altLang="zh-CN" sz="2400" dirty="0">
                <a:solidFill>
                  <a:srgbClr val="FF0000"/>
                </a:solidFill>
                <a:latin typeface="黑体" panose="02010609060101010101" pitchFamily="49" charset="-122"/>
                <a:ea typeface="黑体" panose="02010609060101010101" pitchFamily="49" charset="-122"/>
              </a:rPr>
              <a:t>n</a:t>
            </a:r>
            <a:r>
              <a:rPr lang="zh-CN" altLang="en-US" sz="2400" dirty="0">
                <a:solidFill>
                  <a:srgbClr val="FF0000"/>
                </a:solidFill>
                <a:latin typeface="黑体" panose="02010609060101010101" pitchFamily="49" charset="-122"/>
                <a:ea typeface="黑体" panose="02010609060101010101" pitchFamily="49" charset="-122"/>
              </a:rPr>
              <a:t>位格雷码（编码）：</a:t>
            </a:r>
            <a:endParaRPr lang="en-US" altLang="zh-CN" sz="2400" dirty="0">
              <a:solidFill>
                <a:srgbClr val="FF0000"/>
              </a:solidFill>
              <a:latin typeface="黑体" panose="02010609060101010101" pitchFamily="49" charset="-122"/>
              <a:ea typeface="黑体" panose="02010609060101010101" pitchFamily="49" charset="-122"/>
            </a:endParaRPr>
          </a:p>
          <a:p>
            <a:pPr marL="0" lvl="0" indent="304800" defTabSz="914400">
              <a:spcBef>
                <a:spcPct val="0"/>
              </a:spcBef>
              <a:buFontTx/>
              <a:buChar char="•"/>
              <a:tabLst>
                <a:tab pos="457200" algn="l"/>
              </a:tabLst>
            </a:pPr>
            <a:r>
              <a:rPr lang="zh-CN" altLang="en-US" sz="2400" dirty="0">
                <a:solidFill>
                  <a:srgbClr val="333333"/>
                </a:solidFill>
                <a:latin typeface="黑体" panose="02010609060101010101" pitchFamily="49" charset="-122"/>
                <a:ea typeface="黑体" panose="02010609060101010101" pitchFamily="49" charset="-122"/>
              </a:rPr>
              <a:t>对</a:t>
            </a:r>
            <a:r>
              <a:rPr lang="en-US" altLang="zh-CN" sz="2400" dirty="0">
                <a:solidFill>
                  <a:srgbClr val="333333"/>
                </a:solidFill>
                <a:latin typeface="黑体" panose="02010609060101010101" pitchFamily="49" charset="-122"/>
                <a:ea typeface="黑体" panose="02010609060101010101" pitchFamily="49" charset="-122"/>
              </a:rPr>
              <a:t>n</a:t>
            </a:r>
            <a:r>
              <a:rPr lang="zh-CN" altLang="en-US" sz="2400" dirty="0">
                <a:solidFill>
                  <a:srgbClr val="333333"/>
                </a:solidFill>
                <a:latin typeface="黑体" panose="02010609060101010101" pitchFamily="49" charset="-122"/>
                <a:ea typeface="黑体" panose="02010609060101010101" pitchFamily="49" charset="-122"/>
              </a:rPr>
              <a:t>位二进制的码字，从右到左，以</a:t>
            </a:r>
            <a:r>
              <a:rPr lang="en-US" altLang="zh-CN" sz="2400" dirty="0">
                <a:solidFill>
                  <a:srgbClr val="333333"/>
                </a:solidFill>
                <a:latin typeface="黑体" panose="02010609060101010101" pitchFamily="49" charset="-122"/>
                <a:ea typeface="黑体" panose="02010609060101010101" pitchFamily="49" charset="-122"/>
              </a:rPr>
              <a:t>0</a:t>
            </a:r>
            <a:r>
              <a:rPr lang="zh-CN" altLang="en-US" sz="2400" dirty="0">
                <a:solidFill>
                  <a:srgbClr val="333333"/>
                </a:solidFill>
                <a:latin typeface="黑体" panose="02010609060101010101" pitchFamily="49" charset="-122"/>
                <a:ea typeface="黑体" panose="02010609060101010101" pitchFamily="49" charset="-122"/>
              </a:rPr>
              <a:t>到</a:t>
            </a:r>
            <a:r>
              <a:rPr lang="en-US" altLang="zh-CN" sz="2400" dirty="0">
                <a:solidFill>
                  <a:srgbClr val="333333"/>
                </a:solidFill>
                <a:latin typeface="黑体" panose="02010609060101010101" pitchFamily="49" charset="-122"/>
                <a:ea typeface="黑体" panose="02010609060101010101" pitchFamily="49" charset="-122"/>
              </a:rPr>
              <a:t>n-1</a:t>
            </a:r>
            <a:r>
              <a:rPr lang="zh-CN" altLang="en-US" sz="2400" dirty="0">
                <a:solidFill>
                  <a:srgbClr val="333333"/>
                </a:solidFill>
                <a:latin typeface="黑体" panose="02010609060101010101" pitchFamily="49" charset="-122"/>
                <a:ea typeface="黑体" panose="02010609060101010101" pitchFamily="49" charset="-122"/>
              </a:rPr>
              <a:t>编号</a:t>
            </a:r>
            <a:endParaRPr lang="zh-CN" altLang="en-US" sz="2400" dirty="0">
              <a:latin typeface="黑体" panose="02010609060101010101" pitchFamily="49" charset="-122"/>
              <a:ea typeface="黑体" panose="02010609060101010101" pitchFamily="49" charset="-122"/>
            </a:endParaRPr>
          </a:p>
          <a:p>
            <a:pPr marL="0" lvl="0" indent="304800" defTabSz="914400">
              <a:spcBef>
                <a:spcPct val="0"/>
              </a:spcBef>
              <a:buFontTx/>
              <a:buChar char="•"/>
              <a:tabLst>
                <a:tab pos="457200" algn="l"/>
              </a:tabLst>
            </a:pPr>
            <a:r>
              <a:rPr lang="zh-CN" altLang="en-US" sz="2400" dirty="0">
                <a:solidFill>
                  <a:srgbClr val="333333"/>
                </a:solidFill>
                <a:latin typeface="黑体" panose="02010609060101010101" pitchFamily="49" charset="-122"/>
                <a:ea typeface="黑体" panose="02010609060101010101" pitchFamily="49" charset="-122"/>
              </a:rPr>
              <a:t>如果二进制码字的第</a:t>
            </a:r>
            <a:r>
              <a:rPr lang="en-US" altLang="zh-CN" sz="2400" dirty="0">
                <a:solidFill>
                  <a:srgbClr val="333333"/>
                </a:solidFill>
                <a:latin typeface="黑体" panose="02010609060101010101" pitchFamily="49" charset="-122"/>
                <a:ea typeface="黑体" panose="02010609060101010101" pitchFamily="49" charset="-122"/>
              </a:rPr>
              <a:t>i</a:t>
            </a:r>
            <a:r>
              <a:rPr lang="zh-CN" altLang="en-US" sz="2400" dirty="0">
                <a:solidFill>
                  <a:srgbClr val="333333"/>
                </a:solidFill>
                <a:latin typeface="黑体" panose="02010609060101010101" pitchFamily="49" charset="-122"/>
                <a:ea typeface="黑体" panose="02010609060101010101" pitchFamily="49" charset="-122"/>
              </a:rPr>
              <a:t>位和</a:t>
            </a:r>
            <a:r>
              <a:rPr lang="en-US" altLang="zh-CN" sz="2400" dirty="0">
                <a:solidFill>
                  <a:srgbClr val="333333"/>
                </a:solidFill>
                <a:latin typeface="黑体" panose="02010609060101010101" pitchFamily="49" charset="-122"/>
                <a:ea typeface="黑体" panose="02010609060101010101" pitchFamily="49" charset="-122"/>
              </a:rPr>
              <a:t>i+1</a:t>
            </a:r>
            <a:r>
              <a:rPr lang="zh-CN" altLang="en-US" sz="2400" dirty="0">
                <a:solidFill>
                  <a:srgbClr val="333333"/>
                </a:solidFill>
                <a:latin typeface="黑体" panose="02010609060101010101" pitchFamily="49" charset="-122"/>
                <a:ea typeface="黑体" panose="02010609060101010101" pitchFamily="49" charset="-122"/>
              </a:rPr>
              <a:t>位相同，则对应的格雷码的第</a:t>
            </a:r>
            <a:r>
              <a:rPr lang="en-US" altLang="zh-CN" sz="2400" dirty="0">
                <a:solidFill>
                  <a:srgbClr val="333333"/>
                </a:solidFill>
                <a:latin typeface="黑体" panose="02010609060101010101" pitchFamily="49" charset="-122"/>
                <a:ea typeface="黑体" panose="02010609060101010101" pitchFamily="49" charset="-122"/>
              </a:rPr>
              <a:t>i</a:t>
            </a:r>
            <a:r>
              <a:rPr lang="zh-CN" altLang="en-US" sz="2400" dirty="0">
                <a:solidFill>
                  <a:srgbClr val="333333"/>
                </a:solidFill>
                <a:latin typeface="黑体" panose="02010609060101010101" pitchFamily="49" charset="-122"/>
                <a:ea typeface="黑体" panose="02010609060101010101" pitchFamily="49" charset="-122"/>
              </a:rPr>
              <a:t>位为</a:t>
            </a:r>
            <a:r>
              <a:rPr lang="en-US" altLang="zh-CN" sz="2400" dirty="0">
                <a:solidFill>
                  <a:srgbClr val="333333"/>
                </a:solidFill>
                <a:latin typeface="黑体" panose="02010609060101010101" pitchFamily="49" charset="-122"/>
                <a:ea typeface="黑体" panose="02010609060101010101" pitchFamily="49" charset="-122"/>
              </a:rPr>
              <a:t>0</a:t>
            </a:r>
            <a:r>
              <a:rPr lang="zh-CN" altLang="en-US" sz="2400" dirty="0">
                <a:solidFill>
                  <a:srgbClr val="333333"/>
                </a:solidFill>
                <a:latin typeface="黑体" panose="02010609060101010101" pitchFamily="49" charset="-122"/>
                <a:ea typeface="黑体" panose="02010609060101010101" pitchFamily="49" charset="-122"/>
              </a:rPr>
              <a:t>，否则为</a:t>
            </a:r>
            <a:r>
              <a:rPr lang="en-US" altLang="zh-CN" sz="2400" dirty="0">
                <a:solidFill>
                  <a:srgbClr val="333333"/>
                </a:solidFill>
                <a:latin typeface="黑体" panose="02010609060101010101" pitchFamily="49" charset="-122"/>
                <a:ea typeface="黑体" panose="02010609060101010101" pitchFamily="49" charset="-122"/>
              </a:rPr>
              <a:t>1</a:t>
            </a:r>
            <a:r>
              <a:rPr lang="zh-CN" altLang="en-US" sz="2400" dirty="0">
                <a:solidFill>
                  <a:srgbClr val="333333"/>
                </a:solidFill>
                <a:latin typeface="黑体" panose="02010609060101010101" pitchFamily="49" charset="-122"/>
                <a:ea typeface="黑体" panose="02010609060101010101" pitchFamily="49" charset="-122"/>
              </a:rPr>
              <a:t>（当</a:t>
            </a:r>
            <a:r>
              <a:rPr lang="en-US" altLang="zh-CN" sz="2400" dirty="0">
                <a:solidFill>
                  <a:srgbClr val="333333"/>
                </a:solidFill>
                <a:latin typeface="黑体" panose="02010609060101010101" pitchFamily="49" charset="-122"/>
                <a:ea typeface="黑体" panose="02010609060101010101" pitchFamily="49" charset="-122"/>
              </a:rPr>
              <a:t>i+1=n</a:t>
            </a:r>
            <a:r>
              <a:rPr lang="zh-CN" altLang="en-US" sz="2400" dirty="0">
                <a:solidFill>
                  <a:srgbClr val="333333"/>
                </a:solidFill>
                <a:latin typeface="黑体" panose="02010609060101010101" pitchFamily="49" charset="-122"/>
                <a:ea typeface="黑体" panose="02010609060101010101" pitchFamily="49" charset="-122"/>
              </a:rPr>
              <a:t>时，二进制码字的第</a:t>
            </a:r>
            <a:r>
              <a:rPr lang="en-US" altLang="zh-CN" sz="2400" dirty="0">
                <a:solidFill>
                  <a:srgbClr val="333333"/>
                </a:solidFill>
                <a:latin typeface="黑体" panose="02010609060101010101" pitchFamily="49" charset="-122"/>
                <a:ea typeface="黑体" panose="02010609060101010101" pitchFamily="49" charset="-122"/>
              </a:rPr>
              <a:t>n</a:t>
            </a:r>
            <a:r>
              <a:rPr lang="zh-CN" altLang="en-US" sz="2400" dirty="0">
                <a:solidFill>
                  <a:srgbClr val="333333"/>
                </a:solidFill>
                <a:latin typeface="黑体" panose="02010609060101010101" pitchFamily="49" charset="-122"/>
                <a:ea typeface="黑体" panose="02010609060101010101" pitchFamily="49" charset="-122"/>
              </a:rPr>
              <a:t>位被认为是</a:t>
            </a:r>
            <a:r>
              <a:rPr lang="en-US" altLang="zh-CN" sz="2400" dirty="0">
                <a:solidFill>
                  <a:srgbClr val="333333"/>
                </a:solidFill>
                <a:latin typeface="黑体" panose="02010609060101010101" pitchFamily="49" charset="-122"/>
                <a:ea typeface="黑体" panose="02010609060101010101" pitchFamily="49" charset="-122"/>
              </a:rPr>
              <a:t>0</a:t>
            </a:r>
            <a:r>
              <a:rPr lang="zh-CN" altLang="en-US" sz="2400" dirty="0">
                <a:solidFill>
                  <a:srgbClr val="333333"/>
                </a:solidFill>
                <a:latin typeface="黑体" panose="02010609060101010101" pitchFamily="49" charset="-122"/>
                <a:ea typeface="黑体" panose="02010609060101010101" pitchFamily="49" charset="-122"/>
              </a:rPr>
              <a:t>，即第</a:t>
            </a:r>
            <a:r>
              <a:rPr lang="en-US" altLang="zh-CN" sz="2400" dirty="0">
                <a:solidFill>
                  <a:srgbClr val="333333"/>
                </a:solidFill>
                <a:latin typeface="黑体" panose="02010609060101010101" pitchFamily="49" charset="-122"/>
                <a:ea typeface="黑体" panose="02010609060101010101" pitchFamily="49" charset="-122"/>
              </a:rPr>
              <a:t>n-1</a:t>
            </a:r>
            <a:r>
              <a:rPr lang="zh-CN" altLang="en-US" sz="2400" dirty="0">
                <a:solidFill>
                  <a:srgbClr val="333333"/>
                </a:solidFill>
                <a:latin typeface="黑体" panose="02010609060101010101" pitchFamily="49" charset="-122"/>
                <a:ea typeface="黑体" panose="02010609060101010101" pitchFamily="49" charset="-122"/>
              </a:rPr>
              <a:t>位不变）。</a:t>
            </a:r>
            <a:endParaRPr lang="en-US" altLang="zh-CN" sz="2400" dirty="0">
              <a:latin typeface="黑体" panose="02010609060101010101" pitchFamily="49" charset="-122"/>
              <a:ea typeface="黑体" panose="02010609060101010101" pitchFamily="49" charset="-122"/>
            </a:endParaRPr>
          </a:p>
          <a:p>
            <a:pPr marL="0" lvl="0" indent="304800" defTabSz="914400">
              <a:spcBef>
                <a:spcPct val="0"/>
              </a:spcBef>
              <a:buFontTx/>
              <a:buNone/>
              <a:tabLst>
                <a:tab pos="457200" algn="l"/>
              </a:tabLst>
            </a:pPr>
            <a:r>
              <a:rPr lang="zh-CN" altLang="en-US" sz="1000" b="1" dirty="0">
                <a:solidFill>
                  <a:srgbClr val="333333"/>
                </a:solidFill>
                <a:ea typeface="黑体" panose="02010609060101010101" pitchFamily="49" charset="-122"/>
              </a:rPr>
              <a:t> </a:t>
            </a:r>
            <a:endParaRPr lang="zh-CN" altLang="en-US" sz="2800" b="1" dirty="0">
              <a:latin typeface="Times New Roman" panose="02020603050405020304" pitchFamily="18" charset="0"/>
              <a:ea typeface="黑体" panose="02010609060101010101" pitchFamily="49" charset="-122"/>
            </a:endParaRPr>
          </a:p>
        </p:txBody>
      </p:sp>
      <p:sp>
        <p:nvSpPr>
          <p:cNvPr id="29702" name="Rectangle 3"/>
          <p:cNvSpPr/>
          <p:nvPr/>
        </p:nvSpPr>
        <p:spPr>
          <a:xfrm>
            <a:off x="0" y="631825"/>
            <a:ext cx="9144000" cy="0"/>
          </a:xfrm>
          <a:prstGeom prst="rect">
            <a:avLst/>
          </a:prstGeom>
          <a:solidFill>
            <a:srgbClr val="FFFFFF"/>
          </a:solid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304800">
              <a:spcBef>
                <a:spcPct val="0"/>
              </a:spcBef>
              <a:buFontTx/>
              <a:buNone/>
            </a:pPr>
            <a:r>
              <a:rPr lang="en-US" altLang="zh-CN" sz="1000" b="1" dirty="0">
                <a:solidFill>
                  <a:srgbClr val="333333"/>
                </a:solidFill>
                <a:ea typeface="隶书" panose="02010509060101010101" pitchFamily="49" charset="-122"/>
              </a:rPr>
              <a:t> </a:t>
            </a:r>
            <a:endParaRPr lang="en-US" altLang="zh-CN" sz="2800" b="1" dirty="0">
              <a:latin typeface="Times New Roman" panose="02020603050405020304" pitchFamily="18" charset="0"/>
              <a:ea typeface="隶书" panose="02010509060101010101" pitchFamily="49" charset="-122"/>
            </a:endParaRPr>
          </a:p>
        </p:txBody>
      </p:sp>
      <p:sp>
        <p:nvSpPr>
          <p:cNvPr id="7" name="Rectangle 5"/>
          <p:cNvSpPr/>
          <p:nvPr/>
        </p:nvSpPr>
        <p:spPr>
          <a:xfrm>
            <a:off x="179388" y="4221163"/>
            <a:ext cx="8640762" cy="172402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304800" defTabSz="914400">
              <a:spcBef>
                <a:spcPct val="0"/>
              </a:spcBef>
              <a:buFontTx/>
              <a:buNone/>
              <a:tabLst>
                <a:tab pos="457200" algn="l"/>
              </a:tabLst>
            </a:pPr>
            <a:r>
              <a:rPr lang="en-US" altLang="zh-CN" sz="2400" dirty="0">
                <a:solidFill>
                  <a:srgbClr val="FF0000"/>
                </a:solidFill>
                <a:latin typeface="黑体" panose="02010609060101010101" pitchFamily="49" charset="-122"/>
                <a:ea typeface="黑体" panose="02010609060101010101" pitchFamily="49" charset="-122"/>
              </a:rPr>
              <a:t>n</a:t>
            </a:r>
            <a:r>
              <a:rPr lang="zh-CN" altLang="en-US" sz="2400" dirty="0">
                <a:solidFill>
                  <a:srgbClr val="FF0000"/>
                </a:solidFill>
                <a:latin typeface="黑体" panose="02010609060101010101" pitchFamily="49" charset="-122"/>
                <a:ea typeface="黑体" panose="02010609060101010101" pitchFamily="49" charset="-122"/>
              </a:rPr>
              <a:t>位格雷码→</a:t>
            </a:r>
            <a:r>
              <a:rPr lang="en-US" altLang="zh-CN" sz="2400" dirty="0">
                <a:solidFill>
                  <a:srgbClr val="FF0000"/>
                </a:solidFill>
                <a:latin typeface="黑体" panose="02010609060101010101" pitchFamily="49" charset="-122"/>
                <a:ea typeface="黑体" panose="02010609060101010101" pitchFamily="49" charset="-122"/>
              </a:rPr>
              <a:t>n</a:t>
            </a:r>
            <a:r>
              <a:rPr lang="zh-CN" altLang="en-US" sz="2400" dirty="0">
                <a:solidFill>
                  <a:srgbClr val="FF0000"/>
                </a:solidFill>
                <a:latin typeface="黑体" panose="02010609060101010101" pitchFamily="49" charset="-122"/>
                <a:ea typeface="黑体" panose="02010609060101010101" pitchFamily="49" charset="-122"/>
              </a:rPr>
              <a:t>位二进制码（解码）：</a:t>
            </a:r>
            <a:endParaRPr lang="zh-CN" altLang="en-US" sz="2400" dirty="0">
              <a:solidFill>
                <a:srgbClr val="FF0000"/>
              </a:solidFill>
              <a:latin typeface="黑体" panose="02010609060101010101" pitchFamily="49" charset="-122"/>
              <a:ea typeface="黑体" panose="02010609060101010101" pitchFamily="49" charset="-122"/>
            </a:endParaRPr>
          </a:p>
          <a:p>
            <a:pPr marL="0" lvl="0" indent="304800" defTabSz="914400">
              <a:spcBef>
                <a:spcPct val="0"/>
              </a:spcBef>
              <a:buFontTx/>
              <a:buNone/>
              <a:tabLst>
                <a:tab pos="457200" algn="l"/>
              </a:tabLst>
            </a:pPr>
            <a:r>
              <a:rPr lang="zh-CN" altLang="en-US" sz="2400" dirty="0">
                <a:solidFill>
                  <a:srgbClr val="333333"/>
                </a:solidFill>
                <a:latin typeface="黑体" panose="02010609060101010101" pitchFamily="49" charset="-122"/>
                <a:ea typeface="黑体" panose="02010609060101010101" pitchFamily="49" charset="-122"/>
              </a:rPr>
              <a:t>从左边第二位起，将每位与左边一位</a:t>
            </a:r>
            <a:r>
              <a:rPr lang="zh-CN" altLang="en-US" sz="2400" dirty="0">
                <a:solidFill>
                  <a:srgbClr val="FF0000"/>
                </a:solidFill>
                <a:latin typeface="黑体" panose="02010609060101010101" pitchFamily="49" charset="-122"/>
                <a:ea typeface="黑体" panose="02010609060101010101" pitchFamily="49" charset="-122"/>
              </a:rPr>
              <a:t>解码后的值</a:t>
            </a:r>
            <a:r>
              <a:rPr lang="zh-CN" altLang="en-US" sz="2400" dirty="0">
                <a:solidFill>
                  <a:srgbClr val="333333"/>
                </a:solidFill>
                <a:latin typeface="黑体" panose="02010609060101010101" pitchFamily="49" charset="-122"/>
                <a:ea typeface="黑体" panose="02010609060101010101" pitchFamily="49" charset="-122"/>
              </a:rPr>
              <a:t>异或，作为该位解码后的值（最左边一位依然不变）。依次异或转换后的值（二进制数）就是格雷码转换后二进制码的值。</a:t>
            </a:r>
            <a:endParaRPr lang="zh-CN" altLang="en-US" sz="2400" dirty="0">
              <a:latin typeface="黑体" panose="02010609060101010101" pitchFamily="49" charset="-122"/>
              <a:ea typeface="黑体" panose="02010609060101010101" pitchFamily="49" charset="-122"/>
            </a:endParaRPr>
          </a:p>
          <a:p>
            <a:pPr marL="0" lvl="0" indent="304800" defTabSz="914400">
              <a:spcBef>
                <a:spcPct val="0"/>
              </a:spcBef>
              <a:buFontTx/>
              <a:buNone/>
              <a:tabLst>
                <a:tab pos="457200" algn="l"/>
              </a:tabLst>
            </a:pPr>
            <a:r>
              <a:rPr lang="zh-CN" altLang="en-US" sz="1000" b="1" dirty="0">
                <a:solidFill>
                  <a:srgbClr val="333333"/>
                </a:solidFill>
                <a:ea typeface="黑体" panose="02010609060101010101" pitchFamily="49" charset="-122"/>
              </a:rPr>
              <a:t> </a:t>
            </a:r>
            <a:endParaRPr lang="zh-CN" altLang="en-US" sz="2800" b="1" dirty="0">
              <a:latin typeface="Times New Roman" panose="02020603050405020304" pitchFamily="18" charset="0"/>
              <a:ea typeface="黑体" panose="02010609060101010101" pitchFamily="49" charset="-122"/>
            </a:endParaRPr>
          </a:p>
        </p:txBody>
      </p:sp>
      <p:sp>
        <p:nvSpPr>
          <p:cNvPr id="29704" name="Rectangle 6"/>
          <p:cNvSpPr/>
          <p:nvPr/>
        </p:nvSpPr>
        <p:spPr>
          <a:xfrm>
            <a:off x="152400" y="784225"/>
            <a:ext cx="9144000" cy="0"/>
          </a:xfrm>
          <a:prstGeom prst="rect">
            <a:avLst/>
          </a:prstGeom>
          <a:solidFill>
            <a:srgbClr val="FFFFFF"/>
          </a:solid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304800">
              <a:spcBef>
                <a:spcPct val="0"/>
              </a:spcBef>
              <a:buFontTx/>
              <a:buNone/>
            </a:pPr>
            <a:r>
              <a:rPr lang="en-US" altLang="zh-CN" sz="1000" b="1" dirty="0">
                <a:solidFill>
                  <a:srgbClr val="333333"/>
                </a:solidFill>
                <a:ea typeface="隶书" panose="02010509060101010101" pitchFamily="49" charset="-122"/>
              </a:rPr>
              <a:t> </a:t>
            </a:r>
            <a:endParaRPr lang="en-US" altLang="zh-CN" sz="2800" b="1" dirty="0">
              <a:latin typeface="Times New Roman" panose="02020603050405020304" pitchFamily="18" charset="0"/>
              <a:ea typeface="隶书" panose="02010509060101010101" pitchFamily="49" charset="-122"/>
            </a:endParaRPr>
          </a:p>
        </p:txBody>
      </p:sp>
      <p:graphicFrame>
        <p:nvGraphicFramePr>
          <p:cNvPr id="29705" name="对象 9"/>
          <p:cNvGraphicFramePr>
            <a:graphicFrameLocks noChangeAspect="1"/>
          </p:cNvGraphicFramePr>
          <p:nvPr/>
        </p:nvGraphicFramePr>
        <p:xfrm>
          <a:off x="1835150" y="3429000"/>
          <a:ext cx="5021263" cy="685800"/>
        </p:xfrm>
        <a:graphic>
          <a:graphicData uri="http://schemas.openxmlformats.org/presentationml/2006/ole">
            <mc:AlternateContent xmlns:mc="http://schemas.openxmlformats.org/markup-compatibility/2006">
              <mc:Choice xmlns:v="urn:schemas-microsoft-com:vml" Requires="v">
                <p:oleObj spid="_x0000_s3085" name="" r:id="rId1" imgW="1676400" imgH="228600" progId="Equation.DSMT4">
                  <p:embed/>
                </p:oleObj>
              </mc:Choice>
              <mc:Fallback>
                <p:oleObj name="" r:id="rId1" imgW="1676400" imgH="228600" progId="Equation.DSMT4">
                  <p:embed/>
                  <p:pic>
                    <p:nvPicPr>
                      <p:cNvPr id="0" name="图片 3084"/>
                      <p:cNvPicPr/>
                      <p:nvPr/>
                    </p:nvPicPr>
                    <p:blipFill>
                      <a:blip r:embed="rId2"/>
                      <a:stretch>
                        <a:fillRect/>
                      </a:stretch>
                    </p:blipFill>
                    <p:spPr>
                      <a:xfrm>
                        <a:off x="1835150" y="3429000"/>
                        <a:ext cx="5021263" cy="685800"/>
                      </a:xfrm>
                      <a:prstGeom prst="rect">
                        <a:avLst/>
                      </a:prstGeom>
                      <a:solidFill>
                        <a:schemeClr val="bg1"/>
                      </a:solidFill>
                      <a:ln w="38100">
                        <a:noFill/>
                        <a:miter/>
                      </a:ln>
                    </p:spPr>
                  </p:pic>
                </p:oleObj>
              </mc:Fallback>
            </mc:AlternateContent>
          </a:graphicData>
        </a:graphic>
      </p:graphicFrame>
      <p:graphicFrame>
        <p:nvGraphicFramePr>
          <p:cNvPr id="11" name="对象 10"/>
          <p:cNvGraphicFramePr>
            <a:graphicFrameLocks noChangeAspect="1"/>
          </p:cNvGraphicFramePr>
          <p:nvPr/>
        </p:nvGraphicFramePr>
        <p:xfrm>
          <a:off x="1835150" y="5876925"/>
          <a:ext cx="5021263" cy="685800"/>
        </p:xfrm>
        <a:graphic>
          <a:graphicData uri="http://schemas.openxmlformats.org/presentationml/2006/ole">
            <mc:AlternateContent xmlns:mc="http://schemas.openxmlformats.org/markup-compatibility/2006">
              <mc:Choice xmlns:v="urn:schemas-microsoft-com:vml" Requires="v">
                <p:oleObj spid="_x0000_s3083" name="" r:id="rId3" imgW="1676400" imgH="228600" progId="Equation.DSMT4">
                  <p:embed/>
                </p:oleObj>
              </mc:Choice>
              <mc:Fallback>
                <p:oleObj name="" r:id="rId3" imgW="1676400" imgH="228600" progId="Equation.DSMT4">
                  <p:embed/>
                  <p:pic>
                    <p:nvPicPr>
                      <p:cNvPr id="0" name="图片 3082"/>
                      <p:cNvPicPr/>
                      <p:nvPr/>
                    </p:nvPicPr>
                    <p:blipFill>
                      <a:blip r:embed="rId4"/>
                      <a:stretch>
                        <a:fillRect/>
                      </a:stretch>
                    </p:blipFill>
                    <p:spPr>
                      <a:xfrm>
                        <a:off x="1835150" y="5876925"/>
                        <a:ext cx="5021263" cy="685800"/>
                      </a:xfrm>
                      <a:prstGeom prst="rect">
                        <a:avLst/>
                      </a:prstGeom>
                      <a:solidFill>
                        <a:schemeClr val="bg1"/>
                      </a:solidFill>
                      <a:ln w="38100">
                        <a:noFill/>
                        <a:miter/>
                      </a:ln>
                    </p:spPr>
                  </p:pic>
                </p:oleObj>
              </mc:Fallback>
            </mc:AlternateContent>
          </a:graphicData>
        </a:graphic>
      </p:graphicFrame>
      <p:sp>
        <p:nvSpPr>
          <p:cNvPr id="29707" name="灯片编号占位符 1"/>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30723"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个体</a:t>
            </a:r>
            <a:endParaRPr lang="zh-CN" altLang="en-US" kern="1200" dirty="0">
              <a:latin typeface="微软雅黑" panose="020B0503020204020204" pitchFamily="34" charset="-122"/>
              <a:ea typeface="宋体" panose="02010600030101010101" pitchFamily="2" charset="-122"/>
              <a:cs typeface="+mn-cs"/>
            </a:endParaRPr>
          </a:p>
        </p:txBody>
      </p:sp>
      <p:sp>
        <p:nvSpPr>
          <p:cNvPr id="30724" name="Rectangle 3"/>
          <p:cNvSpPr/>
          <p:nvPr/>
        </p:nvSpPr>
        <p:spPr>
          <a:xfrm>
            <a:off x="0" y="631825"/>
            <a:ext cx="9144000" cy="0"/>
          </a:xfrm>
          <a:prstGeom prst="rect">
            <a:avLst/>
          </a:prstGeom>
          <a:solidFill>
            <a:srgbClr val="FFFFFF"/>
          </a:solid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304800">
              <a:spcBef>
                <a:spcPct val="0"/>
              </a:spcBef>
              <a:buFontTx/>
              <a:buNone/>
            </a:pPr>
            <a:r>
              <a:rPr lang="en-US" altLang="zh-CN" sz="1000" b="1" dirty="0">
                <a:solidFill>
                  <a:srgbClr val="333333"/>
                </a:solidFill>
                <a:ea typeface="隶书" panose="02010509060101010101" pitchFamily="49" charset="-122"/>
              </a:rPr>
              <a:t> </a:t>
            </a:r>
            <a:endParaRPr lang="en-US" altLang="zh-CN" sz="2800" b="1" dirty="0">
              <a:latin typeface="Times New Roman" panose="02020603050405020304" pitchFamily="18" charset="0"/>
              <a:ea typeface="隶书" panose="02010509060101010101" pitchFamily="49" charset="-122"/>
            </a:endParaRPr>
          </a:p>
        </p:txBody>
      </p:sp>
      <p:sp>
        <p:nvSpPr>
          <p:cNvPr id="30725" name="Rectangle 6"/>
          <p:cNvSpPr/>
          <p:nvPr/>
        </p:nvSpPr>
        <p:spPr>
          <a:xfrm>
            <a:off x="152400" y="784225"/>
            <a:ext cx="9144000" cy="0"/>
          </a:xfrm>
          <a:prstGeom prst="rect">
            <a:avLst/>
          </a:prstGeom>
          <a:solidFill>
            <a:srgbClr val="FFFFFF"/>
          </a:solid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304800">
              <a:spcBef>
                <a:spcPct val="0"/>
              </a:spcBef>
              <a:buFontTx/>
              <a:buNone/>
            </a:pPr>
            <a:r>
              <a:rPr lang="en-US" altLang="zh-CN" sz="1000" b="1" dirty="0">
                <a:solidFill>
                  <a:srgbClr val="333333"/>
                </a:solidFill>
                <a:ea typeface="隶书" panose="02010509060101010101" pitchFamily="49" charset="-122"/>
              </a:rPr>
              <a:t> </a:t>
            </a:r>
            <a:endParaRPr lang="en-US" altLang="zh-CN" sz="2800" b="1" dirty="0">
              <a:latin typeface="Times New Roman" panose="02020603050405020304" pitchFamily="18" charset="0"/>
              <a:ea typeface="隶书" panose="02010509060101010101" pitchFamily="49" charset="-122"/>
            </a:endParaRPr>
          </a:p>
        </p:txBody>
      </p:sp>
      <p:sp>
        <p:nvSpPr>
          <p:cNvPr id="30726" name="矩形 11"/>
          <p:cNvSpPr/>
          <p:nvPr/>
        </p:nvSpPr>
        <p:spPr>
          <a:xfrm>
            <a:off x="179388" y="692150"/>
            <a:ext cx="4672012" cy="5857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隶书" panose="02010509060101010101" pitchFamily="49" charset="-122"/>
              </a:rPr>
              <a:t> 个体编码</a:t>
            </a:r>
            <a:r>
              <a:rPr lang="en-US" altLang="zh-CN" b="1" dirty="0">
                <a:solidFill>
                  <a:srgbClr val="17375E"/>
                </a:solidFill>
                <a:latin typeface="黑体" panose="02010609060101010101" pitchFamily="49" charset="-122"/>
                <a:ea typeface="隶书" panose="02010509060101010101" pitchFamily="49" charset="-122"/>
              </a:rPr>
              <a:t>-</a:t>
            </a:r>
            <a:r>
              <a:rPr lang="zh-CN" altLang="en-US" b="1" dirty="0">
                <a:solidFill>
                  <a:srgbClr val="17375E"/>
                </a:solidFill>
                <a:latin typeface="黑体" panose="02010609060101010101" pitchFamily="49" charset="-122"/>
                <a:ea typeface="隶书" panose="02010509060101010101" pitchFamily="49" charset="-122"/>
              </a:rPr>
              <a:t>浮点数编码</a:t>
            </a:r>
            <a:endParaRPr lang="zh-CN" altLang="en-US" b="1" dirty="0">
              <a:latin typeface="Times New Roman" panose="02020603050405020304" pitchFamily="18" charset="0"/>
              <a:ea typeface="隶书" panose="02010509060101010101" pitchFamily="49" charset="-122"/>
            </a:endParaRPr>
          </a:p>
        </p:txBody>
      </p:sp>
      <p:sp>
        <p:nvSpPr>
          <p:cNvPr id="30727" name="Rectangle 3"/>
          <p:cNvSpPr txBox="1"/>
          <p:nvPr/>
        </p:nvSpPr>
        <p:spPr>
          <a:xfrm>
            <a:off x="685800" y="1341438"/>
            <a:ext cx="7772400" cy="2879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zh-CN" altLang="en-US" sz="2800" dirty="0">
                <a:solidFill>
                  <a:schemeClr val="tx2"/>
                </a:solidFill>
                <a:latin typeface="黑体" panose="02010609060101010101" pitchFamily="49" charset="-122"/>
                <a:ea typeface="宋体" panose="02010600030101010101" pitchFamily="2" charset="-122"/>
              </a:rPr>
              <a:t>在多参数、高精度的函数优化时，二进制编码可能使搜索空间变得很大，使遗传算法的运行性能变差。</a:t>
            </a:r>
            <a:endParaRPr lang="zh-CN" altLang="en-US" sz="2800" dirty="0">
              <a:solidFill>
                <a:schemeClr val="tx2"/>
              </a:solidFill>
              <a:latin typeface="黑体" panose="02010609060101010101" pitchFamily="49" charset="-122"/>
              <a:ea typeface="宋体" panose="02010600030101010101" pitchFamily="2" charset="-122"/>
            </a:endParaRPr>
          </a:p>
          <a:p>
            <a:pPr marL="342900" lvl="0" indent="-342900">
              <a:lnSpc>
                <a:spcPct val="120000"/>
              </a:lnSpc>
            </a:pPr>
            <a:r>
              <a:rPr lang="zh-CN" altLang="en-US" sz="2800" dirty="0">
                <a:solidFill>
                  <a:schemeClr val="tx2"/>
                </a:solidFill>
                <a:latin typeface="黑体" panose="02010609060101010101" pitchFamily="49" charset="-122"/>
                <a:ea typeface="宋体" panose="02010600030101010101" pitchFamily="2" charset="-122"/>
              </a:rPr>
              <a:t>使用变量的真实值，也称为真值编码。</a:t>
            </a:r>
            <a:endParaRPr lang="zh-CN" altLang="en-US" sz="2800" dirty="0">
              <a:solidFill>
                <a:schemeClr val="tx2"/>
              </a:solidFill>
              <a:latin typeface="黑体" panose="02010609060101010101" pitchFamily="49" charset="-122"/>
              <a:ea typeface="宋体" panose="02010600030101010101" pitchFamily="2" charset="-122"/>
            </a:endParaRPr>
          </a:p>
          <a:p>
            <a:pPr marL="342900" lvl="0" indent="-342900">
              <a:lnSpc>
                <a:spcPct val="120000"/>
              </a:lnSpc>
            </a:pPr>
            <a:r>
              <a:rPr lang="zh-CN" altLang="en-US" sz="2800" dirty="0">
                <a:solidFill>
                  <a:schemeClr val="tx2"/>
                </a:solidFill>
                <a:latin typeface="黑体" panose="02010609060101010101" pitchFamily="49" charset="-122"/>
                <a:ea typeface="宋体" panose="02010600030101010101" pitchFamily="2" charset="-122"/>
              </a:rPr>
              <a:t>函数优化问题，应用较多。</a:t>
            </a:r>
            <a:endParaRPr lang="zh-CN" altLang="en-US" sz="2800" dirty="0">
              <a:solidFill>
                <a:schemeClr val="tx2"/>
              </a:solidFill>
              <a:latin typeface="黑体" panose="02010609060101010101" pitchFamily="49" charset="-122"/>
              <a:ea typeface="宋体" panose="02010600030101010101" pitchFamily="2" charset="-122"/>
            </a:endParaRPr>
          </a:p>
        </p:txBody>
      </p:sp>
      <p:graphicFrame>
        <p:nvGraphicFramePr>
          <p:cNvPr id="30728" name="Object 5"/>
          <p:cNvGraphicFramePr>
            <a:graphicFrameLocks noChangeAspect="1"/>
          </p:cNvGraphicFramePr>
          <p:nvPr/>
        </p:nvGraphicFramePr>
        <p:xfrm>
          <a:off x="2843213" y="4365625"/>
          <a:ext cx="3465512" cy="2168525"/>
        </p:xfrm>
        <a:graphic>
          <a:graphicData uri="http://schemas.openxmlformats.org/presentationml/2006/ole">
            <mc:AlternateContent xmlns:mc="http://schemas.openxmlformats.org/markup-compatibility/2006">
              <mc:Choice xmlns:v="urn:schemas-microsoft-com:vml" Requires="v">
                <p:oleObj spid="_x0000_s3084" name="" r:id="rId1" imgW="1155700" imgH="723900" progId="Equation.DSMT4">
                  <p:embed/>
                </p:oleObj>
              </mc:Choice>
              <mc:Fallback>
                <p:oleObj name="" r:id="rId1" imgW="1155700" imgH="723900" progId="Equation.DSMT4">
                  <p:embed/>
                  <p:pic>
                    <p:nvPicPr>
                      <p:cNvPr id="0" name="图片 3083"/>
                      <p:cNvPicPr/>
                      <p:nvPr/>
                    </p:nvPicPr>
                    <p:blipFill>
                      <a:blip r:embed="rId2"/>
                      <a:stretch>
                        <a:fillRect/>
                      </a:stretch>
                    </p:blipFill>
                    <p:spPr>
                      <a:xfrm>
                        <a:off x="2843213" y="4365625"/>
                        <a:ext cx="3465512" cy="2168525"/>
                      </a:xfrm>
                      <a:prstGeom prst="rect">
                        <a:avLst/>
                      </a:prstGeom>
                      <a:solidFill>
                        <a:schemeClr val="bg1"/>
                      </a:solidFill>
                      <a:ln w="38100">
                        <a:noFill/>
                        <a:miter/>
                      </a:ln>
                    </p:spPr>
                  </p:pic>
                </p:oleObj>
              </mc:Fallback>
            </mc:AlternateContent>
          </a:graphicData>
        </a:graphic>
      </p:graphicFrame>
      <p:sp>
        <p:nvSpPr>
          <p:cNvPr id="30729" name="AutoShape 1035"/>
          <p:cNvSpPr/>
          <p:nvPr/>
        </p:nvSpPr>
        <p:spPr>
          <a:xfrm>
            <a:off x="4716463" y="5084763"/>
            <a:ext cx="503237" cy="649287"/>
          </a:xfrm>
          <a:prstGeom prst="downArrow">
            <a:avLst>
              <a:gd name="adj1" fmla="val 50000"/>
              <a:gd name="adj2" fmla="val 32255"/>
            </a:avLst>
          </a:prstGeom>
          <a:solidFill>
            <a:schemeClr val="accent2"/>
          </a:solidFill>
          <a:ln w="9525" cap="flat" cmpd="sng">
            <a:solidFill>
              <a:schemeClr val="accent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endParaRPr lang="zh-CN" altLang="en-US" sz="2800" b="1" dirty="0">
              <a:latin typeface="Times New Roman" panose="02020603050405020304" pitchFamily="18" charset="0"/>
              <a:ea typeface="隶书" panose="02010509060101010101" pitchFamily="49" charset="-122"/>
            </a:endParaRPr>
          </a:p>
        </p:txBody>
      </p:sp>
      <p:sp>
        <p:nvSpPr>
          <p:cNvPr id="30730" name="灯片编号占位符 1"/>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31747"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个体</a:t>
            </a:r>
            <a:endParaRPr lang="zh-CN" altLang="en-US" kern="1200" dirty="0">
              <a:latin typeface="微软雅黑" panose="020B0503020204020204" pitchFamily="34" charset="-122"/>
              <a:ea typeface="宋体" panose="02010600030101010101" pitchFamily="2" charset="-122"/>
              <a:cs typeface="+mn-cs"/>
            </a:endParaRPr>
          </a:p>
        </p:txBody>
      </p:sp>
      <p:sp>
        <p:nvSpPr>
          <p:cNvPr id="31748" name="Rectangle 3"/>
          <p:cNvSpPr/>
          <p:nvPr/>
        </p:nvSpPr>
        <p:spPr>
          <a:xfrm>
            <a:off x="0" y="631825"/>
            <a:ext cx="9144000" cy="0"/>
          </a:xfrm>
          <a:prstGeom prst="rect">
            <a:avLst/>
          </a:prstGeom>
          <a:solidFill>
            <a:srgbClr val="FFFFFF"/>
          </a:solid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304800">
              <a:spcBef>
                <a:spcPct val="0"/>
              </a:spcBef>
              <a:buFontTx/>
              <a:buNone/>
            </a:pPr>
            <a:r>
              <a:rPr lang="en-US" altLang="zh-CN" sz="1000" b="1" dirty="0">
                <a:solidFill>
                  <a:srgbClr val="333333"/>
                </a:solidFill>
                <a:ea typeface="隶书" panose="02010509060101010101" pitchFamily="49" charset="-122"/>
              </a:rPr>
              <a:t> </a:t>
            </a:r>
            <a:endParaRPr lang="en-US" altLang="zh-CN" sz="2800" b="1" dirty="0">
              <a:latin typeface="Times New Roman" panose="02020603050405020304" pitchFamily="18" charset="0"/>
              <a:ea typeface="隶书" panose="02010509060101010101" pitchFamily="49" charset="-122"/>
            </a:endParaRPr>
          </a:p>
        </p:txBody>
      </p:sp>
      <p:sp>
        <p:nvSpPr>
          <p:cNvPr id="31749" name="Rectangle 6"/>
          <p:cNvSpPr/>
          <p:nvPr/>
        </p:nvSpPr>
        <p:spPr>
          <a:xfrm>
            <a:off x="152400" y="784225"/>
            <a:ext cx="9144000" cy="0"/>
          </a:xfrm>
          <a:prstGeom prst="rect">
            <a:avLst/>
          </a:prstGeom>
          <a:solidFill>
            <a:srgbClr val="FFFFFF"/>
          </a:solid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304800">
              <a:spcBef>
                <a:spcPct val="0"/>
              </a:spcBef>
              <a:buFontTx/>
              <a:buNone/>
            </a:pPr>
            <a:r>
              <a:rPr lang="en-US" altLang="zh-CN" sz="1000" b="1" dirty="0">
                <a:solidFill>
                  <a:srgbClr val="333333"/>
                </a:solidFill>
                <a:ea typeface="隶书" panose="02010509060101010101" pitchFamily="49" charset="-122"/>
              </a:rPr>
              <a:t> </a:t>
            </a:r>
            <a:endParaRPr lang="en-US" altLang="zh-CN" sz="2800" b="1" dirty="0">
              <a:latin typeface="Times New Roman" panose="02020603050405020304" pitchFamily="18" charset="0"/>
              <a:ea typeface="隶书" panose="02010509060101010101" pitchFamily="49" charset="-122"/>
            </a:endParaRPr>
          </a:p>
        </p:txBody>
      </p:sp>
      <p:sp>
        <p:nvSpPr>
          <p:cNvPr id="31750" name="矩形 11"/>
          <p:cNvSpPr/>
          <p:nvPr/>
        </p:nvSpPr>
        <p:spPr>
          <a:xfrm>
            <a:off x="179388" y="692150"/>
            <a:ext cx="4259262" cy="5857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隶书" panose="02010509060101010101" pitchFamily="49" charset="-122"/>
              </a:rPr>
              <a:t> 个体编码</a:t>
            </a:r>
            <a:r>
              <a:rPr lang="en-US" altLang="zh-CN" b="1" dirty="0">
                <a:solidFill>
                  <a:srgbClr val="17375E"/>
                </a:solidFill>
                <a:latin typeface="黑体" panose="02010609060101010101" pitchFamily="49" charset="-122"/>
                <a:ea typeface="隶书" panose="02010509060101010101" pitchFamily="49" charset="-122"/>
              </a:rPr>
              <a:t>-</a:t>
            </a:r>
            <a:r>
              <a:rPr lang="zh-CN" altLang="en-US" b="1" dirty="0">
                <a:solidFill>
                  <a:srgbClr val="17375E"/>
                </a:solidFill>
                <a:latin typeface="黑体" panose="02010609060101010101" pitchFamily="49" charset="-122"/>
                <a:ea typeface="隶书" panose="02010509060101010101" pitchFamily="49" charset="-122"/>
              </a:rPr>
              <a:t>符号编码</a:t>
            </a:r>
            <a:endParaRPr lang="zh-CN" altLang="en-US" b="1" dirty="0">
              <a:latin typeface="Times New Roman" panose="02020603050405020304" pitchFamily="18" charset="0"/>
              <a:ea typeface="隶书" panose="02010509060101010101" pitchFamily="49" charset="-122"/>
            </a:endParaRPr>
          </a:p>
        </p:txBody>
      </p:sp>
      <p:sp>
        <p:nvSpPr>
          <p:cNvPr id="31751" name="Rectangle 1027"/>
          <p:cNvSpPr txBox="1"/>
          <p:nvPr/>
        </p:nvSpPr>
        <p:spPr>
          <a:xfrm>
            <a:off x="539750" y="1557338"/>
            <a:ext cx="8062913" cy="17272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zh-CN" altLang="en-US" sz="2800" dirty="0">
                <a:solidFill>
                  <a:schemeClr val="tx2"/>
                </a:solidFill>
                <a:latin typeface="黑体" panose="02010609060101010101" pitchFamily="49" charset="-122"/>
                <a:ea typeface="宋体" panose="02010600030101010101" pitchFamily="2" charset="-122"/>
              </a:rPr>
              <a:t>染色体编码串中的基因值取自一个无数值含义、而只有代码含义的符号集，如：</a:t>
            </a:r>
            <a:endParaRPr lang="zh-CN" altLang="en-US" b="1" dirty="0">
              <a:solidFill>
                <a:schemeClr val="tx2"/>
              </a:solidFill>
              <a:ea typeface="宋体" panose="02010600030101010101" pitchFamily="2" charset="-122"/>
            </a:endParaRPr>
          </a:p>
        </p:txBody>
      </p:sp>
      <p:sp>
        <p:nvSpPr>
          <p:cNvPr id="31752" name="矩形 1"/>
          <p:cNvSpPr/>
          <p:nvPr/>
        </p:nvSpPr>
        <p:spPr>
          <a:xfrm>
            <a:off x="539750" y="4940300"/>
            <a:ext cx="8135938" cy="11255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zh-CN" altLang="en-US" sz="2800" dirty="0">
                <a:solidFill>
                  <a:schemeClr val="tx2"/>
                </a:solidFill>
                <a:latin typeface="黑体" panose="02010609060101010101" pitchFamily="49" charset="-122"/>
                <a:ea typeface="宋体" panose="02010600030101010101" pitchFamily="2" charset="-122"/>
              </a:rPr>
              <a:t>特点：编码代表实际意义，而交叉和变异操作需要特别设计。</a:t>
            </a:r>
            <a:endParaRPr lang="zh-CN" altLang="en-US" sz="2800" dirty="0">
              <a:solidFill>
                <a:schemeClr val="tx2"/>
              </a:solidFill>
              <a:latin typeface="黑体" panose="02010609060101010101" pitchFamily="49" charset="-122"/>
              <a:ea typeface="宋体" panose="02010600030101010101" pitchFamily="2" charset="-122"/>
            </a:endParaRPr>
          </a:p>
        </p:txBody>
      </p:sp>
      <p:graphicFrame>
        <p:nvGraphicFramePr>
          <p:cNvPr id="31753" name="对象 2"/>
          <p:cNvGraphicFramePr>
            <a:graphicFrameLocks noChangeAspect="1"/>
          </p:cNvGraphicFramePr>
          <p:nvPr/>
        </p:nvGraphicFramePr>
        <p:xfrm>
          <a:off x="1979613" y="3738563"/>
          <a:ext cx="4919662" cy="571500"/>
        </p:xfrm>
        <a:graphic>
          <a:graphicData uri="http://schemas.openxmlformats.org/presentationml/2006/ole">
            <mc:AlternateContent xmlns:mc="http://schemas.openxmlformats.org/markup-compatibility/2006">
              <mc:Choice xmlns:v="urn:schemas-microsoft-com:vml" Requires="v">
                <p:oleObj spid="_x0000_s3086" name="" r:id="rId1" imgW="1638300" imgH="190500" progId="Equation.DSMT4">
                  <p:embed/>
                </p:oleObj>
              </mc:Choice>
              <mc:Fallback>
                <p:oleObj name="" r:id="rId1" imgW="1638300" imgH="190500" progId="Equation.DSMT4">
                  <p:embed/>
                  <p:pic>
                    <p:nvPicPr>
                      <p:cNvPr id="0" name="图片 3085"/>
                      <p:cNvPicPr/>
                      <p:nvPr/>
                    </p:nvPicPr>
                    <p:blipFill>
                      <a:blip r:embed="rId2"/>
                      <a:stretch>
                        <a:fillRect/>
                      </a:stretch>
                    </p:blipFill>
                    <p:spPr>
                      <a:xfrm>
                        <a:off x="1979613" y="3738563"/>
                        <a:ext cx="4919662" cy="571500"/>
                      </a:xfrm>
                      <a:prstGeom prst="rect">
                        <a:avLst/>
                      </a:prstGeom>
                      <a:solidFill>
                        <a:schemeClr val="bg1"/>
                      </a:solidFill>
                      <a:ln w="38100">
                        <a:noFill/>
                        <a:miter/>
                      </a:ln>
                    </p:spPr>
                  </p:pic>
                </p:oleObj>
              </mc:Fallback>
            </mc:AlternateContent>
          </a:graphicData>
        </a:graphic>
      </p:graphicFrame>
      <p:graphicFrame>
        <p:nvGraphicFramePr>
          <p:cNvPr id="31754" name="对象 3"/>
          <p:cNvGraphicFramePr>
            <a:graphicFrameLocks noChangeAspect="1"/>
          </p:cNvGraphicFramePr>
          <p:nvPr/>
        </p:nvGraphicFramePr>
        <p:xfrm>
          <a:off x="1979613" y="2924175"/>
          <a:ext cx="4840287" cy="571500"/>
        </p:xfrm>
        <a:graphic>
          <a:graphicData uri="http://schemas.openxmlformats.org/presentationml/2006/ole">
            <mc:AlternateContent xmlns:mc="http://schemas.openxmlformats.org/markup-compatibility/2006">
              <mc:Choice xmlns:v="urn:schemas-microsoft-com:vml" Requires="v">
                <p:oleObj spid="_x0000_s3087" name="" r:id="rId3" imgW="1612900" imgH="190500" progId="Equation.DSMT4">
                  <p:embed/>
                </p:oleObj>
              </mc:Choice>
              <mc:Fallback>
                <p:oleObj name="" r:id="rId3" imgW="1612900" imgH="190500" progId="Equation.DSMT4">
                  <p:embed/>
                  <p:pic>
                    <p:nvPicPr>
                      <p:cNvPr id="0" name="图片 3086"/>
                      <p:cNvPicPr/>
                      <p:nvPr/>
                    </p:nvPicPr>
                    <p:blipFill>
                      <a:blip r:embed="rId4"/>
                      <a:stretch>
                        <a:fillRect/>
                      </a:stretch>
                    </p:blipFill>
                    <p:spPr>
                      <a:xfrm>
                        <a:off x="1979613" y="2924175"/>
                        <a:ext cx="4840287" cy="571500"/>
                      </a:xfrm>
                      <a:prstGeom prst="rect">
                        <a:avLst/>
                      </a:prstGeom>
                      <a:solidFill>
                        <a:schemeClr val="bg1"/>
                      </a:solidFill>
                      <a:ln w="38100">
                        <a:noFill/>
                        <a:miter/>
                      </a:ln>
                    </p:spPr>
                  </p:pic>
                </p:oleObj>
              </mc:Fallback>
            </mc:AlternateContent>
          </a:graphicData>
        </a:graphic>
      </p:graphicFrame>
      <p:sp>
        <p:nvSpPr>
          <p:cNvPr id="31755" name="灯片编号占位符 1"/>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32771"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个体</a:t>
            </a:r>
            <a:endParaRPr lang="zh-CN" altLang="en-US" kern="1200" dirty="0">
              <a:latin typeface="微软雅黑" panose="020B0503020204020204" pitchFamily="34" charset="-122"/>
              <a:ea typeface="宋体" panose="02010600030101010101" pitchFamily="2" charset="-122"/>
              <a:cs typeface="+mn-cs"/>
            </a:endParaRPr>
          </a:p>
        </p:txBody>
      </p:sp>
      <p:sp>
        <p:nvSpPr>
          <p:cNvPr id="32772" name="Rectangle 3"/>
          <p:cNvSpPr/>
          <p:nvPr/>
        </p:nvSpPr>
        <p:spPr>
          <a:xfrm>
            <a:off x="0" y="631825"/>
            <a:ext cx="9144000" cy="0"/>
          </a:xfrm>
          <a:prstGeom prst="rect">
            <a:avLst/>
          </a:prstGeom>
          <a:solidFill>
            <a:srgbClr val="FFFFFF"/>
          </a:solid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304800">
              <a:spcBef>
                <a:spcPct val="0"/>
              </a:spcBef>
              <a:buFontTx/>
              <a:buNone/>
            </a:pPr>
            <a:r>
              <a:rPr lang="en-US" altLang="zh-CN" sz="1000" b="1" dirty="0">
                <a:solidFill>
                  <a:srgbClr val="333333"/>
                </a:solidFill>
                <a:ea typeface="隶书" panose="02010509060101010101" pitchFamily="49" charset="-122"/>
              </a:rPr>
              <a:t> </a:t>
            </a:r>
            <a:endParaRPr lang="en-US" altLang="zh-CN" sz="2800" b="1" dirty="0">
              <a:latin typeface="Times New Roman" panose="02020603050405020304" pitchFamily="18" charset="0"/>
              <a:ea typeface="隶书" panose="02010509060101010101" pitchFamily="49" charset="-122"/>
            </a:endParaRPr>
          </a:p>
        </p:txBody>
      </p:sp>
      <p:sp>
        <p:nvSpPr>
          <p:cNvPr id="32773" name="Rectangle 6"/>
          <p:cNvSpPr/>
          <p:nvPr/>
        </p:nvSpPr>
        <p:spPr>
          <a:xfrm>
            <a:off x="152400" y="784225"/>
            <a:ext cx="9144000" cy="0"/>
          </a:xfrm>
          <a:prstGeom prst="rect">
            <a:avLst/>
          </a:prstGeom>
          <a:solidFill>
            <a:srgbClr val="FFFFFF"/>
          </a:solid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304800">
              <a:spcBef>
                <a:spcPct val="0"/>
              </a:spcBef>
              <a:buFontTx/>
              <a:buNone/>
            </a:pPr>
            <a:r>
              <a:rPr lang="en-US" altLang="zh-CN" sz="1000" b="1" dirty="0">
                <a:solidFill>
                  <a:srgbClr val="333333"/>
                </a:solidFill>
                <a:ea typeface="隶书" panose="02010509060101010101" pitchFamily="49" charset="-122"/>
              </a:rPr>
              <a:t> </a:t>
            </a:r>
            <a:endParaRPr lang="en-US" altLang="zh-CN" sz="2800" b="1" dirty="0">
              <a:latin typeface="Times New Roman" panose="02020603050405020304" pitchFamily="18" charset="0"/>
              <a:ea typeface="隶书" panose="02010509060101010101" pitchFamily="49" charset="-122"/>
            </a:endParaRPr>
          </a:p>
        </p:txBody>
      </p:sp>
      <p:sp>
        <p:nvSpPr>
          <p:cNvPr id="32774" name="矩形 11"/>
          <p:cNvSpPr/>
          <p:nvPr/>
        </p:nvSpPr>
        <p:spPr>
          <a:xfrm>
            <a:off x="179388" y="692150"/>
            <a:ext cx="3228975" cy="5857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隶书" panose="02010509060101010101" pitchFamily="49" charset="-122"/>
              </a:rPr>
              <a:t> 个体编码练习</a:t>
            </a:r>
            <a:endParaRPr lang="zh-CN" altLang="en-US" b="1" dirty="0">
              <a:latin typeface="Times New Roman" panose="02020603050405020304" pitchFamily="18" charset="0"/>
              <a:ea typeface="隶书" panose="02010509060101010101" pitchFamily="49" charset="-122"/>
            </a:endParaRPr>
          </a:p>
        </p:txBody>
      </p:sp>
      <p:graphicFrame>
        <p:nvGraphicFramePr>
          <p:cNvPr id="10" name="对象 9"/>
          <p:cNvGraphicFramePr>
            <a:graphicFrameLocks noChangeAspect="1"/>
          </p:cNvGraphicFramePr>
          <p:nvPr/>
        </p:nvGraphicFramePr>
        <p:xfrm>
          <a:off x="744538" y="4217988"/>
          <a:ext cx="5111750" cy="881062"/>
        </p:xfrm>
        <a:graphic>
          <a:graphicData uri="http://schemas.openxmlformats.org/presentationml/2006/ole">
            <mc:AlternateContent xmlns:mc="http://schemas.openxmlformats.org/markup-compatibility/2006">
              <mc:Choice xmlns:v="urn:schemas-microsoft-com:vml" Requires="v">
                <p:oleObj spid="_x0000_s3092" name="" r:id="rId1" imgW="2286000" imgH="393700" progId="Equation.DSMT4">
                  <p:embed/>
                </p:oleObj>
              </mc:Choice>
              <mc:Fallback>
                <p:oleObj name="" r:id="rId1" imgW="2286000" imgH="393700" progId="Equation.DSMT4">
                  <p:embed/>
                  <p:pic>
                    <p:nvPicPr>
                      <p:cNvPr id="0" name="图片 3091"/>
                      <p:cNvPicPr/>
                      <p:nvPr/>
                    </p:nvPicPr>
                    <p:blipFill>
                      <a:blip r:embed="rId2"/>
                      <a:stretch>
                        <a:fillRect/>
                      </a:stretch>
                    </p:blipFill>
                    <p:spPr>
                      <a:xfrm>
                        <a:off x="744538" y="4217988"/>
                        <a:ext cx="5111750" cy="881062"/>
                      </a:xfrm>
                      <a:prstGeom prst="rect">
                        <a:avLst/>
                      </a:prstGeom>
                      <a:solidFill>
                        <a:schemeClr val="bg1"/>
                      </a:solidFill>
                      <a:ln w="38100">
                        <a:noFill/>
                        <a:miter/>
                      </a:ln>
                    </p:spPr>
                  </p:pic>
                </p:oleObj>
              </mc:Fallback>
            </mc:AlternateContent>
          </a:graphicData>
        </a:graphic>
      </p:graphicFrame>
      <p:graphicFrame>
        <p:nvGraphicFramePr>
          <p:cNvPr id="16" name="对象 15"/>
          <p:cNvGraphicFramePr>
            <a:graphicFrameLocks noChangeAspect="1"/>
          </p:cNvGraphicFramePr>
          <p:nvPr/>
        </p:nvGraphicFramePr>
        <p:xfrm>
          <a:off x="744538" y="5010150"/>
          <a:ext cx="5921375" cy="1014413"/>
        </p:xfrm>
        <a:graphic>
          <a:graphicData uri="http://schemas.openxmlformats.org/presentationml/2006/ole">
            <mc:AlternateContent xmlns:mc="http://schemas.openxmlformats.org/markup-compatibility/2006">
              <mc:Choice xmlns:v="urn:schemas-microsoft-com:vml" Requires="v">
                <p:oleObj spid="_x0000_s3089" name="" r:id="rId3" imgW="2819400" imgH="482600" progId="Equation.DSMT4">
                  <p:embed/>
                </p:oleObj>
              </mc:Choice>
              <mc:Fallback>
                <p:oleObj name="" r:id="rId3" imgW="2819400" imgH="482600" progId="Equation.DSMT4">
                  <p:embed/>
                  <p:pic>
                    <p:nvPicPr>
                      <p:cNvPr id="0" name="图片 3088"/>
                      <p:cNvPicPr/>
                      <p:nvPr/>
                    </p:nvPicPr>
                    <p:blipFill>
                      <a:blip r:embed="rId4"/>
                      <a:stretch>
                        <a:fillRect/>
                      </a:stretch>
                    </p:blipFill>
                    <p:spPr>
                      <a:xfrm>
                        <a:off x="744538" y="5010150"/>
                        <a:ext cx="5921375" cy="1014413"/>
                      </a:xfrm>
                      <a:prstGeom prst="rect">
                        <a:avLst/>
                      </a:prstGeom>
                      <a:solidFill>
                        <a:schemeClr val="bg1"/>
                      </a:solidFill>
                      <a:ln w="38100">
                        <a:noFill/>
                        <a:miter/>
                      </a:ln>
                    </p:spPr>
                  </p:pic>
                </p:oleObj>
              </mc:Fallback>
            </mc:AlternateContent>
          </a:graphicData>
        </a:graphic>
      </p:graphicFrame>
      <p:graphicFrame>
        <p:nvGraphicFramePr>
          <p:cNvPr id="17" name="对象 16"/>
          <p:cNvGraphicFramePr>
            <a:graphicFrameLocks noChangeAspect="1"/>
          </p:cNvGraphicFramePr>
          <p:nvPr/>
        </p:nvGraphicFramePr>
        <p:xfrm>
          <a:off x="744538" y="6143625"/>
          <a:ext cx="5043487" cy="525463"/>
        </p:xfrm>
        <a:graphic>
          <a:graphicData uri="http://schemas.openxmlformats.org/presentationml/2006/ole">
            <mc:AlternateContent xmlns:mc="http://schemas.openxmlformats.org/markup-compatibility/2006">
              <mc:Choice xmlns:v="urn:schemas-microsoft-com:vml" Requires="v">
                <p:oleObj spid="_x0000_s3091" name="" r:id="rId5" imgW="2425700" imgH="254000" progId="Equation.DSMT4">
                  <p:embed/>
                </p:oleObj>
              </mc:Choice>
              <mc:Fallback>
                <p:oleObj name="" r:id="rId5" imgW="2425700" imgH="254000" progId="Equation.DSMT4">
                  <p:embed/>
                  <p:pic>
                    <p:nvPicPr>
                      <p:cNvPr id="0" name="图片 3090"/>
                      <p:cNvPicPr/>
                      <p:nvPr/>
                    </p:nvPicPr>
                    <p:blipFill>
                      <a:blip r:embed="rId6"/>
                      <a:stretch>
                        <a:fillRect/>
                      </a:stretch>
                    </p:blipFill>
                    <p:spPr>
                      <a:xfrm>
                        <a:off x="744538" y="6143625"/>
                        <a:ext cx="5043487" cy="525463"/>
                      </a:xfrm>
                      <a:prstGeom prst="rect">
                        <a:avLst/>
                      </a:prstGeom>
                      <a:solidFill>
                        <a:schemeClr val="bg1"/>
                      </a:solidFill>
                      <a:ln w="38100">
                        <a:noFill/>
                        <a:miter/>
                      </a:ln>
                    </p:spPr>
                  </p:pic>
                </p:oleObj>
              </mc:Fallback>
            </mc:AlternateContent>
          </a:graphicData>
        </a:graphic>
      </p:graphicFrame>
      <p:grpSp>
        <p:nvGrpSpPr>
          <p:cNvPr id="32778" name="组合 18"/>
          <p:cNvGrpSpPr/>
          <p:nvPr/>
        </p:nvGrpSpPr>
        <p:grpSpPr>
          <a:xfrm>
            <a:off x="280988" y="1412875"/>
            <a:ext cx="6954837" cy="2663825"/>
            <a:chOff x="280988" y="1412776"/>
            <a:chExt cx="6954837" cy="2664296"/>
          </a:xfrm>
        </p:grpSpPr>
        <p:sp>
          <p:nvSpPr>
            <p:cNvPr id="32780" name="Rectangle 11"/>
            <p:cNvSpPr/>
            <p:nvPr/>
          </p:nvSpPr>
          <p:spPr>
            <a:xfrm>
              <a:off x="280988" y="1882775"/>
              <a:ext cx="6954837" cy="11264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914400" lvl="1" indent="-457200" eaLnBrk="1" hangingPunct="1">
                <a:lnSpc>
                  <a:spcPct val="120000"/>
                </a:lnSpc>
                <a:spcBef>
                  <a:spcPct val="0"/>
                </a:spcBef>
                <a:buFont typeface="Arial" panose="020B0604020202020204" pitchFamily="34" charset="0"/>
                <a:buChar char="•"/>
              </a:pPr>
              <a:r>
                <a:rPr lang="zh-CN" altLang="en-US" b="1" dirty="0">
                  <a:solidFill>
                    <a:schemeClr val="tx2"/>
                  </a:solidFill>
                  <a:latin typeface="Times New Roman" panose="02020603050405020304" pitchFamily="18" charset="0"/>
                  <a:ea typeface="隶书" panose="02010509060101010101" pitchFamily="49" charset="-122"/>
                </a:rPr>
                <a:t>取值范围：</a:t>
              </a:r>
              <a:r>
                <a:rPr lang="en-US" altLang="zh-CN" b="1" dirty="0">
                  <a:solidFill>
                    <a:schemeClr val="tx2"/>
                  </a:solidFill>
                  <a:latin typeface="Times New Roman" panose="02020603050405020304" pitchFamily="18" charset="0"/>
                  <a:ea typeface="隶书" panose="02010509060101010101" pitchFamily="49" charset="-122"/>
                </a:rPr>
                <a:t>(</a:t>
              </a:r>
              <a:r>
                <a:rPr lang="en-US" altLang="zh-CN" b="1" i="1" dirty="0">
                  <a:solidFill>
                    <a:schemeClr val="tx2"/>
                  </a:solidFill>
                  <a:latin typeface="Times New Roman" panose="02020603050405020304" pitchFamily="18" charset="0"/>
                  <a:ea typeface="隶书" panose="02010509060101010101" pitchFamily="49" charset="-122"/>
                  <a:sym typeface="Wingdings" panose="05000000000000000000" pitchFamily="2" charset="2"/>
                </a:rPr>
                <a:t>U</a:t>
              </a:r>
              <a:r>
                <a:rPr lang="en-US" altLang="zh-CN" b="1" baseline="-25000" dirty="0">
                  <a:solidFill>
                    <a:schemeClr val="tx2"/>
                  </a:solidFill>
                  <a:latin typeface="Times New Roman" panose="02020603050405020304" pitchFamily="18" charset="0"/>
                  <a:ea typeface="隶书" panose="02010509060101010101" pitchFamily="49" charset="-122"/>
                  <a:sym typeface="Wingdings" panose="05000000000000000000" pitchFamily="2" charset="2"/>
                </a:rPr>
                <a:t>min</a:t>
              </a:r>
              <a:r>
                <a:rPr lang="en-US" altLang="zh-CN" b="1" dirty="0">
                  <a:solidFill>
                    <a:schemeClr val="tx2"/>
                  </a:solidFill>
                  <a:latin typeface="Times New Roman" panose="02020603050405020304" pitchFamily="18" charset="0"/>
                  <a:ea typeface="隶书" panose="02010509060101010101" pitchFamily="49" charset="-122"/>
                  <a:sym typeface="Wingdings" panose="05000000000000000000" pitchFamily="2" charset="2"/>
                </a:rPr>
                <a:t>,</a:t>
              </a:r>
              <a:r>
                <a:rPr lang="en-US" altLang="zh-CN" b="1" i="1" dirty="0">
                  <a:solidFill>
                    <a:schemeClr val="tx2"/>
                  </a:solidFill>
                  <a:latin typeface="Times New Roman" panose="02020603050405020304" pitchFamily="18" charset="0"/>
                  <a:ea typeface="隶书" panose="02010509060101010101" pitchFamily="49" charset="-122"/>
                  <a:sym typeface="Wingdings" panose="05000000000000000000" pitchFamily="2" charset="2"/>
                </a:rPr>
                <a:t>U</a:t>
              </a:r>
              <a:r>
                <a:rPr lang="en-US" altLang="zh-CN" b="1" baseline="-25000" dirty="0">
                  <a:solidFill>
                    <a:schemeClr val="tx2"/>
                  </a:solidFill>
                  <a:latin typeface="Times New Roman" panose="02020603050405020304" pitchFamily="18" charset="0"/>
                  <a:ea typeface="隶书" panose="02010509060101010101" pitchFamily="49" charset="-122"/>
                  <a:sym typeface="Wingdings" panose="05000000000000000000" pitchFamily="2" charset="2"/>
                </a:rPr>
                <a:t>max</a:t>
              </a:r>
              <a:r>
                <a:rPr lang="en-US" altLang="zh-CN" b="1" dirty="0">
                  <a:solidFill>
                    <a:schemeClr val="tx2"/>
                  </a:solidFill>
                  <a:latin typeface="Times New Roman" panose="02020603050405020304" pitchFamily="18" charset="0"/>
                  <a:ea typeface="隶书" panose="02010509060101010101" pitchFamily="49" charset="-122"/>
                  <a:sym typeface="Wingdings" panose="05000000000000000000" pitchFamily="2" charset="2"/>
                </a:rPr>
                <a:t>)=(-10, 10)</a:t>
              </a:r>
              <a:endParaRPr lang="en-US" altLang="zh-CN" b="1" dirty="0">
                <a:solidFill>
                  <a:schemeClr val="tx2"/>
                </a:solidFill>
                <a:latin typeface="Times New Roman" panose="02020603050405020304" pitchFamily="18" charset="0"/>
                <a:ea typeface="隶书" panose="02010509060101010101" pitchFamily="49" charset="-122"/>
                <a:sym typeface="Wingdings" panose="05000000000000000000" pitchFamily="2" charset="2"/>
              </a:endParaRPr>
            </a:p>
            <a:p>
              <a:pPr marL="914400" lvl="1" indent="-457200" eaLnBrk="1" hangingPunct="1">
                <a:lnSpc>
                  <a:spcPct val="120000"/>
                </a:lnSpc>
                <a:spcBef>
                  <a:spcPct val="0"/>
                </a:spcBef>
                <a:buFont typeface="Arial" panose="020B0604020202020204" pitchFamily="34" charset="0"/>
                <a:buChar char="•"/>
              </a:pPr>
              <a:r>
                <a:rPr lang="zh-CN" altLang="en-US" b="1" dirty="0">
                  <a:solidFill>
                    <a:schemeClr val="tx2"/>
                  </a:solidFill>
                  <a:latin typeface="Times New Roman" panose="02020603050405020304" pitchFamily="18" charset="0"/>
                  <a:ea typeface="隶书" panose="02010509060101010101" pitchFamily="49" charset="-122"/>
                  <a:sym typeface="Wingdings" panose="05000000000000000000" pitchFamily="2" charset="2"/>
                </a:rPr>
                <a:t>精度精度：        </a:t>
              </a:r>
              <a:r>
                <a:rPr lang="en-US" altLang="zh-CN" b="1" i="1" dirty="0">
                  <a:solidFill>
                    <a:schemeClr val="tx2"/>
                  </a:solidFill>
                  <a:latin typeface="Symbol" panose="05050102010706020507" pitchFamily="18" charset="2"/>
                  <a:ea typeface="隶书" panose="02010509060101010101" pitchFamily="49" charset="-122"/>
                  <a:sym typeface="Wingdings" panose="05000000000000000000" pitchFamily="2" charset="2"/>
                </a:rPr>
                <a:t>d</a:t>
              </a:r>
              <a:r>
                <a:rPr lang="en-US" altLang="zh-CN" b="1" dirty="0">
                  <a:solidFill>
                    <a:schemeClr val="tx2"/>
                  </a:solidFill>
                  <a:latin typeface="Times New Roman" panose="02020603050405020304" pitchFamily="18" charset="0"/>
                  <a:ea typeface="隶书" panose="02010509060101010101" pitchFamily="49" charset="-122"/>
                  <a:sym typeface="Wingdings" panose="05000000000000000000" pitchFamily="2" charset="2"/>
                </a:rPr>
                <a:t>=0.1</a:t>
              </a:r>
              <a:endParaRPr lang="en-US" altLang="zh-CN" b="1" dirty="0">
                <a:solidFill>
                  <a:schemeClr val="tx2"/>
                </a:solidFill>
                <a:latin typeface="Times New Roman" panose="02020603050405020304" pitchFamily="18" charset="0"/>
                <a:ea typeface="隶书" panose="02010509060101010101" pitchFamily="49" charset="-122"/>
                <a:sym typeface="Wingdings" panose="05000000000000000000" pitchFamily="2" charset="2"/>
              </a:endParaRPr>
            </a:p>
          </p:txBody>
        </p:sp>
        <p:sp>
          <p:nvSpPr>
            <p:cNvPr id="32781" name="矩形 5"/>
            <p:cNvSpPr/>
            <p:nvPr/>
          </p:nvSpPr>
          <p:spPr>
            <a:xfrm>
              <a:off x="683568" y="1412776"/>
              <a:ext cx="902811" cy="60939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120000"/>
                </a:lnSpc>
                <a:spcBef>
                  <a:spcPct val="0"/>
                </a:spcBef>
                <a:buFontTx/>
                <a:buNone/>
              </a:pPr>
              <a:r>
                <a:rPr lang="zh-CN" altLang="en-US" sz="2800" dirty="0">
                  <a:solidFill>
                    <a:srgbClr val="FF0000"/>
                  </a:solidFill>
                  <a:latin typeface="隶书" panose="02010509060101010101" pitchFamily="49" charset="-122"/>
                  <a:ea typeface="隶书" panose="02010509060101010101" pitchFamily="49" charset="-122"/>
                </a:rPr>
                <a:t>已知</a:t>
              </a:r>
              <a:endParaRPr lang="zh-CN" altLang="en-US" sz="2800" dirty="0">
                <a:solidFill>
                  <a:srgbClr val="FF0000"/>
                </a:solidFill>
                <a:latin typeface="隶书" panose="02010509060101010101" pitchFamily="49" charset="-122"/>
                <a:ea typeface="隶书" panose="02010509060101010101" pitchFamily="49" charset="-122"/>
              </a:endParaRPr>
            </a:p>
          </p:txBody>
        </p:sp>
        <p:sp>
          <p:nvSpPr>
            <p:cNvPr id="32782" name="矩形 13"/>
            <p:cNvSpPr/>
            <p:nvPr/>
          </p:nvSpPr>
          <p:spPr>
            <a:xfrm>
              <a:off x="683568" y="2891610"/>
              <a:ext cx="6288901" cy="60939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20000"/>
                </a:lnSpc>
                <a:spcBef>
                  <a:spcPct val="0"/>
                </a:spcBef>
                <a:buFontTx/>
                <a:buNone/>
              </a:pPr>
              <a:r>
                <a:rPr lang="zh-CN" altLang="en-US" sz="2800" dirty="0">
                  <a:solidFill>
                    <a:srgbClr val="FF0000"/>
                  </a:solidFill>
                  <a:latin typeface="隶书" panose="02010509060101010101" pitchFamily="49" charset="-122"/>
                  <a:ea typeface="隶书" panose="02010509060101010101" pitchFamily="49" charset="-122"/>
                </a:rPr>
                <a:t>写出以下个体的二进制编码和格雷编码</a:t>
              </a:r>
              <a:endParaRPr lang="zh-CN" altLang="en-US" sz="2800" dirty="0">
                <a:solidFill>
                  <a:srgbClr val="FF0000"/>
                </a:solidFill>
                <a:latin typeface="隶书" panose="02010509060101010101" pitchFamily="49" charset="-122"/>
                <a:ea typeface="隶书" panose="02010509060101010101" pitchFamily="49" charset="-122"/>
              </a:endParaRPr>
            </a:p>
          </p:txBody>
        </p:sp>
        <p:graphicFrame>
          <p:nvGraphicFramePr>
            <p:cNvPr id="32783" name="对象 6"/>
            <p:cNvGraphicFramePr>
              <a:graphicFrameLocks noChangeAspect="1"/>
            </p:cNvGraphicFramePr>
            <p:nvPr/>
          </p:nvGraphicFramePr>
          <p:xfrm>
            <a:off x="2555776" y="3458252"/>
            <a:ext cx="2997633" cy="589398"/>
          </p:xfrm>
          <a:graphic>
            <a:graphicData uri="http://schemas.openxmlformats.org/presentationml/2006/ole">
              <mc:AlternateContent xmlns:mc="http://schemas.openxmlformats.org/markup-compatibility/2006">
                <mc:Choice xmlns:v="urn:schemas-microsoft-com:vml" Requires="v">
                  <p:oleObj spid="_x0000_s3088" name="" r:id="rId7" imgW="965200" imgH="190500" progId="Equation.DSMT4">
                    <p:embed/>
                  </p:oleObj>
                </mc:Choice>
                <mc:Fallback>
                  <p:oleObj name="" r:id="rId7" imgW="965200" imgH="190500" progId="Equation.DSMT4">
                    <p:embed/>
                    <p:pic>
                      <p:nvPicPr>
                        <p:cNvPr id="0" name="图片 3087"/>
                        <p:cNvPicPr/>
                        <p:nvPr/>
                      </p:nvPicPr>
                      <p:blipFill>
                        <a:blip r:embed="rId8"/>
                        <a:stretch>
                          <a:fillRect/>
                        </a:stretch>
                      </p:blipFill>
                      <p:spPr>
                        <a:xfrm>
                          <a:off x="2555776" y="3458252"/>
                          <a:ext cx="2997633" cy="589398"/>
                        </a:xfrm>
                        <a:prstGeom prst="rect">
                          <a:avLst/>
                        </a:prstGeom>
                        <a:solidFill>
                          <a:schemeClr val="bg1"/>
                        </a:solidFill>
                        <a:ln w="38100">
                          <a:noFill/>
                          <a:miter/>
                        </a:ln>
                      </p:spPr>
                    </p:pic>
                  </p:oleObj>
                </mc:Fallback>
              </mc:AlternateContent>
            </a:graphicData>
          </a:graphic>
        </p:graphicFrame>
        <p:sp>
          <p:nvSpPr>
            <p:cNvPr id="18" name="矩形 17"/>
            <p:cNvSpPr/>
            <p:nvPr/>
          </p:nvSpPr>
          <p:spPr>
            <a:xfrm>
              <a:off x="684213" y="1484227"/>
              <a:ext cx="6288087" cy="259284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lt1"/>
                </a:solidFill>
                <a:effectLst/>
                <a:uLnTx/>
                <a:uFillTx/>
                <a:latin typeface="+mn-lt"/>
                <a:ea typeface="+mn-ea"/>
                <a:cs typeface="+mn-cs"/>
              </a:endParaRPr>
            </a:p>
          </p:txBody>
        </p:sp>
      </p:grpSp>
      <p:sp>
        <p:nvSpPr>
          <p:cNvPr id="32779" name="灯片编号占位符 1"/>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9" name="灯片编号占位符 1"/>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zh-CN" altLang="en-US" sz="900" b="1" dirty="0">
                <a:solidFill>
                  <a:srgbClr val="898989"/>
                </a:solidFill>
                <a:latin typeface="Times New Roman" panose="02020603050405020304" pitchFamily="18" charset="0"/>
                <a:ea typeface="隶书" panose="02010509060101010101" pitchFamily="49" charset="-122"/>
              </a:rPr>
            </a:fld>
            <a:endParaRPr lang="zh-CN" altLang="en-US" sz="900" b="1" dirty="0">
              <a:solidFill>
                <a:srgbClr val="898989"/>
              </a:solidFill>
              <a:latin typeface="Times New Roman" panose="02020603050405020304" pitchFamily="18" charset="0"/>
              <a:ea typeface="隶书" panose="02010509060101010101" pitchFamily="49" charset="-122"/>
            </a:endParaRPr>
          </a:p>
        </p:txBody>
      </p:sp>
      <p:sp>
        <p:nvSpPr>
          <p:cNvPr id="3" name="标题 2"/>
          <p:cNvSpPr>
            <a:spLocks noGrp="1"/>
          </p:cNvSpPr>
          <p:nvPr>
            <p:ph type="title"/>
            <p:custDataLst>
              <p:tags r:id="rId1"/>
            </p:custDataLst>
          </p:nvPr>
        </p:nvSpPr>
        <p:spPr>
          <a:xfrm>
            <a:off x="820609" y="1031134"/>
            <a:ext cx="8100000" cy="594000"/>
          </a:xfrm>
        </p:spPr>
        <p:txBody>
          <a:bodyPr/>
          <a:lstStyle/>
          <a:p>
            <a:r>
              <a:rPr lang="zh-CN" altLang="en-US" dirty="0"/>
              <a:t>基本遗传算法</a:t>
            </a:r>
            <a:endParaRPr lang="zh-CN" altLang="en-US" dirty="0"/>
          </a:p>
        </p:txBody>
      </p:sp>
      <p:sp>
        <p:nvSpPr>
          <p:cNvPr id="2" name="椭圆 1"/>
          <p:cNvSpPr/>
          <p:nvPr>
            <p:custDataLst>
              <p:tags r:id="rId2"/>
            </p:custDataLst>
          </p:nvPr>
        </p:nvSpPr>
        <p:spPr>
          <a:xfrm>
            <a:off x="4032774" y="3296723"/>
            <a:ext cx="1078399" cy="1078399"/>
          </a:xfrm>
          <a:prstGeom prst="ellipse">
            <a:avLst/>
          </a:prstGeom>
          <a:noFill/>
          <a:ln w="508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4" name="任意多边形: 形状 25"/>
          <p:cNvSpPr/>
          <p:nvPr>
            <p:custDataLst>
              <p:tags r:id="rId3"/>
            </p:custDataLst>
          </p:nvPr>
        </p:nvSpPr>
        <p:spPr>
          <a:xfrm flipH="1">
            <a:off x="1151345" y="2145390"/>
            <a:ext cx="1955012" cy="1005737"/>
          </a:xfrm>
          <a:custGeom>
            <a:avLst/>
            <a:gdLst>
              <a:gd name="connsiteX0" fmla="*/ 0 w 2979534"/>
              <a:gd name="connsiteY0" fmla="*/ 0 h 1899874"/>
              <a:gd name="connsiteX1" fmla="*/ 2979534 w 2979534"/>
              <a:gd name="connsiteY1" fmla="*/ 0 h 1899874"/>
              <a:gd name="connsiteX2" fmla="*/ 2979534 w 2979534"/>
              <a:gd name="connsiteY2" fmla="*/ 1507390 h 1899874"/>
              <a:gd name="connsiteX3" fmla="*/ 1354752 w 2979534"/>
              <a:gd name="connsiteY3" fmla="*/ 1507390 h 1899874"/>
              <a:gd name="connsiteX4" fmla="*/ 919837 w 2979534"/>
              <a:gd name="connsiteY4" fmla="*/ 1899874 h 1899874"/>
              <a:gd name="connsiteX5" fmla="*/ 949571 w 2979534"/>
              <a:gd name="connsiteY5" fmla="*/ 1507390 h 1899874"/>
              <a:gd name="connsiteX6" fmla="*/ 0 w 2979534"/>
              <a:gd name="connsiteY6" fmla="*/ 1507390 h 1899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9534" h="1899874">
                <a:moveTo>
                  <a:pt x="0" y="0"/>
                </a:moveTo>
                <a:lnTo>
                  <a:pt x="2979534" y="0"/>
                </a:lnTo>
                <a:lnTo>
                  <a:pt x="2979534" y="1507390"/>
                </a:lnTo>
                <a:lnTo>
                  <a:pt x="1354752" y="1507390"/>
                </a:lnTo>
                <a:lnTo>
                  <a:pt x="919837" y="1899874"/>
                </a:lnTo>
                <a:lnTo>
                  <a:pt x="949571" y="1507390"/>
                </a:lnTo>
                <a:lnTo>
                  <a:pt x="0" y="1507390"/>
                </a:lnTo>
                <a:close/>
              </a:path>
            </a:pathLst>
          </a:custGeom>
          <a:solidFill>
            <a:schemeClr val="accent1">
              <a:lumMod val="60000"/>
              <a:lumOff val="40000"/>
              <a:alpha val="2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p>
        </p:txBody>
      </p:sp>
      <p:sp>
        <p:nvSpPr>
          <p:cNvPr id="5" name="任意多边形: 形状 20"/>
          <p:cNvSpPr/>
          <p:nvPr>
            <p:custDataLst>
              <p:tags r:id="rId4"/>
            </p:custDataLst>
          </p:nvPr>
        </p:nvSpPr>
        <p:spPr>
          <a:xfrm>
            <a:off x="1658656" y="2323068"/>
            <a:ext cx="2276693" cy="1005736"/>
          </a:xfrm>
          <a:custGeom>
            <a:avLst/>
            <a:gdLst>
              <a:gd name="connsiteX0" fmla="*/ 0 w 3231726"/>
              <a:gd name="connsiteY0" fmla="*/ 0 h 2185192"/>
              <a:gd name="connsiteX1" fmla="*/ 3231726 w 3231726"/>
              <a:gd name="connsiteY1" fmla="*/ 0 h 2185192"/>
              <a:gd name="connsiteX2" fmla="*/ 3231726 w 3231726"/>
              <a:gd name="connsiteY2" fmla="*/ 1836000 h 2185192"/>
              <a:gd name="connsiteX3" fmla="*/ 2925662 w 3231726"/>
              <a:gd name="connsiteY3" fmla="*/ 1836000 h 2185192"/>
              <a:gd name="connsiteX4" fmla="*/ 3062302 w 3231726"/>
              <a:gd name="connsiteY4" fmla="*/ 2185192 h 2185192"/>
              <a:gd name="connsiteX5" fmla="*/ 2490350 w 3231726"/>
              <a:gd name="connsiteY5" fmla="*/ 1836000 h 2185192"/>
              <a:gd name="connsiteX6" fmla="*/ 0 w 3231726"/>
              <a:gd name="connsiteY6" fmla="*/ 1836000 h 2185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1726" h="2185192">
                <a:moveTo>
                  <a:pt x="0" y="0"/>
                </a:moveTo>
                <a:lnTo>
                  <a:pt x="3231726" y="0"/>
                </a:lnTo>
                <a:lnTo>
                  <a:pt x="3231726" y="1836000"/>
                </a:lnTo>
                <a:lnTo>
                  <a:pt x="2925662" y="1836000"/>
                </a:lnTo>
                <a:lnTo>
                  <a:pt x="3062302" y="2185192"/>
                </a:lnTo>
                <a:lnTo>
                  <a:pt x="2490350" y="1836000"/>
                </a:lnTo>
                <a:lnTo>
                  <a:pt x="0" y="183600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81000" rIns="81000" rtlCol="0" anchor="ctr">
            <a:noAutofit/>
          </a:bodyPr>
          <a:p>
            <a:pPr algn="ctr"/>
            <a:r>
              <a:rPr lang="zh-CN" altLang="en-US" sz="1200" kern="0" dirty="0">
                <a:ln>
                  <a:noFill/>
                  <a:prstDash val="sysDot"/>
                </a:ln>
                <a:solidFill>
                  <a:schemeClr val="lt1">
                    <a:lumMod val="100000"/>
                  </a:schemeClr>
                </a:solidFill>
                <a:latin typeface="+mn-ea"/>
                <a:cs typeface="+mn-ea"/>
              </a:rPr>
              <a:t>个体</a:t>
            </a:r>
            <a:endParaRPr lang="zh-CN" altLang="en-US" sz="1200" kern="0" dirty="0">
              <a:ln>
                <a:noFill/>
                <a:prstDash val="sysDot"/>
              </a:ln>
              <a:solidFill>
                <a:schemeClr val="lt1">
                  <a:lumMod val="100000"/>
                </a:schemeClr>
              </a:solidFill>
              <a:latin typeface="+mn-ea"/>
              <a:cs typeface="+mn-ea"/>
            </a:endParaRPr>
          </a:p>
        </p:txBody>
      </p:sp>
      <p:sp>
        <p:nvSpPr>
          <p:cNvPr id="6" name="任意多边形: 形状 13"/>
          <p:cNvSpPr/>
          <p:nvPr>
            <p:custDataLst>
              <p:tags r:id="rId5"/>
            </p:custDataLst>
          </p:nvPr>
        </p:nvSpPr>
        <p:spPr>
          <a:xfrm>
            <a:off x="890783" y="3325304"/>
            <a:ext cx="2806863" cy="890877"/>
          </a:xfrm>
          <a:custGeom>
            <a:avLst/>
            <a:gdLst>
              <a:gd name="connsiteX0" fmla="*/ 0 w 3480888"/>
              <a:gd name="connsiteY0" fmla="*/ 0 h 1533525"/>
              <a:gd name="connsiteX1" fmla="*/ 3149648 w 3480888"/>
              <a:gd name="connsiteY1" fmla="*/ 0 h 1533525"/>
              <a:gd name="connsiteX2" fmla="*/ 3149648 w 3480888"/>
              <a:gd name="connsiteY2" fmla="*/ 823081 h 1533525"/>
              <a:gd name="connsiteX3" fmla="*/ 3480888 w 3480888"/>
              <a:gd name="connsiteY3" fmla="*/ 914457 h 1533525"/>
              <a:gd name="connsiteX4" fmla="*/ 3149648 w 3480888"/>
              <a:gd name="connsiteY4" fmla="*/ 1120562 h 1533525"/>
              <a:gd name="connsiteX5" fmla="*/ 3149648 w 3480888"/>
              <a:gd name="connsiteY5" fmla="*/ 1533525 h 1533525"/>
              <a:gd name="connsiteX6" fmla="*/ 0 w 3480888"/>
              <a:gd name="connsiteY6" fmla="*/ 1533525 h 1533525"/>
              <a:gd name="connsiteX0-1" fmla="*/ 0 w 3474538"/>
              <a:gd name="connsiteY0-2" fmla="*/ 0 h 1533525"/>
              <a:gd name="connsiteX1-3" fmla="*/ 3149648 w 3474538"/>
              <a:gd name="connsiteY1-4" fmla="*/ 0 h 1533525"/>
              <a:gd name="connsiteX2-5" fmla="*/ 3149648 w 3474538"/>
              <a:gd name="connsiteY2-6" fmla="*/ 823081 h 1533525"/>
              <a:gd name="connsiteX3-7" fmla="*/ 3474538 w 3474538"/>
              <a:gd name="connsiteY3-8" fmla="*/ 958907 h 1533525"/>
              <a:gd name="connsiteX4-9" fmla="*/ 3149648 w 3474538"/>
              <a:gd name="connsiteY4-10" fmla="*/ 1120562 h 1533525"/>
              <a:gd name="connsiteX5-11" fmla="*/ 3149648 w 3474538"/>
              <a:gd name="connsiteY5-12" fmla="*/ 1533525 h 1533525"/>
              <a:gd name="connsiteX6-13" fmla="*/ 0 w 3474538"/>
              <a:gd name="connsiteY6-14" fmla="*/ 1533525 h 1533525"/>
              <a:gd name="connsiteX7" fmla="*/ 0 w 3474538"/>
              <a:gd name="connsiteY7" fmla="*/ 0 h 1533525"/>
              <a:gd name="connsiteX0-15" fmla="*/ 0 w 3474538"/>
              <a:gd name="connsiteY0-16" fmla="*/ 0 h 1533525"/>
              <a:gd name="connsiteX1-17" fmla="*/ 3149648 w 3474538"/>
              <a:gd name="connsiteY1-18" fmla="*/ 0 h 1533525"/>
              <a:gd name="connsiteX2-19" fmla="*/ 3149648 w 3474538"/>
              <a:gd name="connsiteY2-20" fmla="*/ 823081 h 1533525"/>
              <a:gd name="connsiteX3-21" fmla="*/ 3474538 w 3474538"/>
              <a:gd name="connsiteY3-22" fmla="*/ 1157079 h 1533525"/>
              <a:gd name="connsiteX4-23" fmla="*/ 3149648 w 3474538"/>
              <a:gd name="connsiteY4-24" fmla="*/ 1120562 h 1533525"/>
              <a:gd name="connsiteX5-25" fmla="*/ 3149648 w 3474538"/>
              <a:gd name="connsiteY5-26" fmla="*/ 1533525 h 1533525"/>
              <a:gd name="connsiteX6-27" fmla="*/ 0 w 3474538"/>
              <a:gd name="connsiteY6-28" fmla="*/ 1533525 h 1533525"/>
              <a:gd name="connsiteX7-29" fmla="*/ 0 w 3474538"/>
              <a:gd name="connsiteY7-30" fmla="*/ 0 h 1533525"/>
              <a:gd name="connsiteX0-31" fmla="*/ 0 w 3547544"/>
              <a:gd name="connsiteY0-32" fmla="*/ 0 h 1533525"/>
              <a:gd name="connsiteX1-33" fmla="*/ 3149648 w 3547544"/>
              <a:gd name="connsiteY1-34" fmla="*/ 0 h 1533525"/>
              <a:gd name="connsiteX2-35" fmla="*/ 3149648 w 3547544"/>
              <a:gd name="connsiteY2-36" fmla="*/ 823081 h 1533525"/>
              <a:gd name="connsiteX3-37" fmla="*/ 3547544 w 3547544"/>
              <a:gd name="connsiteY3-38" fmla="*/ 920928 h 1533525"/>
              <a:gd name="connsiteX4-39" fmla="*/ 3149648 w 3547544"/>
              <a:gd name="connsiteY4-40" fmla="*/ 1120562 h 1533525"/>
              <a:gd name="connsiteX5-41" fmla="*/ 3149648 w 3547544"/>
              <a:gd name="connsiteY5-42" fmla="*/ 1533525 h 1533525"/>
              <a:gd name="connsiteX6-43" fmla="*/ 0 w 3547544"/>
              <a:gd name="connsiteY6-44" fmla="*/ 1533525 h 1533525"/>
              <a:gd name="connsiteX7-45" fmla="*/ 0 w 3547544"/>
              <a:gd name="connsiteY7-46" fmla="*/ 0 h 15335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3547544" h="1533525">
                <a:moveTo>
                  <a:pt x="0" y="0"/>
                </a:moveTo>
                <a:lnTo>
                  <a:pt x="3149648" y="0"/>
                </a:lnTo>
                <a:lnTo>
                  <a:pt x="3149648" y="823081"/>
                </a:lnTo>
                <a:lnTo>
                  <a:pt x="3547544" y="920928"/>
                </a:lnTo>
                <a:lnTo>
                  <a:pt x="3149648" y="1120562"/>
                </a:lnTo>
                <a:lnTo>
                  <a:pt x="3149648" y="1533525"/>
                </a:lnTo>
                <a:lnTo>
                  <a:pt x="0" y="1533525"/>
                </a:lnTo>
                <a:lnTo>
                  <a:pt x="0" y="0"/>
                </a:lnTo>
                <a:close/>
              </a:path>
            </a:pathLst>
          </a:custGeom>
          <a:solidFill>
            <a:schemeClr val="accent1"/>
          </a:solidFill>
          <a:ln w="15875">
            <a:noFill/>
          </a:ln>
        </p:spPr>
        <p:style>
          <a:lnRef idx="2">
            <a:schemeClr val="accent1">
              <a:shade val="15000"/>
            </a:schemeClr>
          </a:lnRef>
          <a:fillRef idx="1">
            <a:schemeClr val="accent1"/>
          </a:fillRef>
          <a:effectRef idx="0">
            <a:schemeClr val="accent1"/>
          </a:effectRef>
          <a:fontRef idx="minor">
            <a:schemeClr val="lt1"/>
          </a:fontRef>
        </p:style>
        <p:txBody>
          <a:bodyPr wrap="square" lIns="162000" tIns="189000" rIns="540000" rtlCol="0" anchor="ctr">
            <a:noAutofit/>
          </a:bodyPr>
          <a:p>
            <a:pPr algn="ctr"/>
            <a:r>
              <a:rPr lang="zh-CN" altLang="en-US" sz="1200" kern="0" dirty="0">
                <a:ln>
                  <a:noFill/>
                  <a:prstDash val="sysDot"/>
                </a:ln>
                <a:solidFill>
                  <a:schemeClr val="lt1">
                    <a:lumMod val="100000"/>
                  </a:schemeClr>
                </a:solidFill>
                <a:latin typeface="+mn-ea"/>
                <a:cs typeface="+mn-ea"/>
              </a:rPr>
              <a:t>写出以下个体的二进制编码和格雷编码</a:t>
            </a:r>
            <a:endParaRPr lang="zh-CN" altLang="en-US" sz="1200" kern="0" dirty="0">
              <a:ln>
                <a:noFill/>
                <a:prstDash val="sysDot"/>
              </a:ln>
              <a:solidFill>
                <a:schemeClr val="lt1">
                  <a:lumMod val="100000"/>
                </a:schemeClr>
              </a:solidFill>
              <a:latin typeface="+mn-ea"/>
              <a:cs typeface="+mn-ea"/>
            </a:endParaRPr>
          </a:p>
        </p:txBody>
      </p:sp>
      <p:sp>
        <p:nvSpPr>
          <p:cNvPr id="9" name="任意多边形: 形状 9"/>
          <p:cNvSpPr/>
          <p:nvPr>
            <p:custDataLst>
              <p:tags r:id="rId6"/>
            </p:custDataLst>
          </p:nvPr>
        </p:nvSpPr>
        <p:spPr>
          <a:xfrm>
            <a:off x="1851576" y="4390418"/>
            <a:ext cx="2455696" cy="867607"/>
          </a:xfrm>
          <a:custGeom>
            <a:avLst/>
            <a:gdLst>
              <a:gd name="connsiteX0" fmla="*/ 0 w 3480888"/>
              <a:gd name="connsiteY0" fmla="*/ 0 h 1533525"/>
              <a:gd name="connsiteX1" fmla="*/ 3149648 w 3480888"/>
              <a:gd name="connsiteY1" fmla="*/ 0 h 1533525"/>
              <a:gd name="connsiteX2" fmla="*/ 3149648 w 3480888"/>
              <a:gd name="connsiteY2" fmla="*/ 823081 h 1533525"/>
              <a:gd name="connsiteX3" fmla="*/ 3480888 w 3480888"/>
              <a:gd name="connsiteY3" fmla="*/ 914457 h 1533525"/>
              <a:gd name="connsiteX4" fmla="*/ 3149648 w 3480888"/>
              <a:gd name="connsiteY4" fmla="*/ 1120562 h 1533525"/>
              <a:gd name="connsiteX5" fmla="*/ 3149648 w 3480888"/>
              <a:gd name="connsiteY5" fmla="*/ 1533525 h 1533525"/>
              <a:gd name="connsiteX6" fmla="*/ 0 w 3480888"/>
              <a:gd name="connsiteY6" fmla="*/ 1533525 h 1533525"/>
              <a:gd name="connsiteX0-1" fmla="*/ 0 w 3474538"/>
              <a:gd name="connsiteY0-2" fmla="*/ 0 h 1533525"/>
              <a:gd name="connsiteX1-3" fmla="*/ 3149648 w 3474538"/>
              <a:gd name="connsiteY1-4" fmla="*/ 0 h 1533525"/>
              <a:gd name="connsiteX2-5" fmla="*/ 3149648 w 3474538"/>
              <a:gd name="connsiteY2-6" fmla="*/ 823081 h 1533525"/>
              <a:gd name="connsiteX3-7" fmla="*/ 3474538 w 3474538"/>
              <a:gd name="connsiteY3-8" fmla="*/ 958907 h 1533525"/>
              <a:gd name="connsiteX4-9" fmla="*/ 3149648 w 3474538"/>
              <a:gd name="connsiteY4-10" fmla="*/ 1120562 h 1533525"/>
              <a:gd name="connsiteX5-11" fmla="*/ 3149648 w 3474538"/>
              <a:gd name="connsiteY5-12" fmla="*/ 1533525 h 1533525"/>
              <a:gd name="connsiteX6-13" fmla="*/ 0 w 3474538"/>
              <a:gd name="connsiteY6-14" fmla="*/ 1533525 h 1533525"/>
              <a:gd name="connsiteX7" fmla="*/ 0 w 3474538"/>
              <a:gd name="connsiteY7" fmla="*/ 0 h 1533525"/>
              <a:gd name="connsiteX0-15" fmla="*/ 0 w 3485890"/>
              <a:gd name="connsiteY0-16" fmla="*/ 0 h 1533525"/>
              <a:gd name="connsiteX1-17" fmla="*/ 3149648 w 3485890"/>
              <a:gd name="connsiteY1-18" fmla="*/ 0 h 1533525"/>
              <a:gd name="connsiteX2-19" fmla="*/ 3149648 w 3485890"/>
              <a:gd name="connsiteY2-20" fmla="*/ 823081 h 1533525"/>
              <a:gd name="connsiteX3-21" fmla="*/ 3485890 w 3485890"/>
              <a:gd name="connsiteY3-22" fmla="*/ 682983 h 1533525"/>
              <a:gd name="connsiteX4-23" fmla="*/ 3149648 w 3485890"/>
              <a:gd name="connsiteY4-24" fmla="*/ 1120562 h 1533525"/>
              <a:gd name="connsiteX5-25" fmla="*/ 3149648 w 3485890"/>
              <a:gd name="connsiteY5-26" fmla="*/ 1533525 h 1533525"/>
              <a:gd name="connsiteX6-27" fmla="*/ 0 w 3485890"/>
              <a:gd name="connsiteY6-28" fmla="*/ 1533525 h 1533525"/>
              <a:gd name="connsiteX7-29" fmla="*/ 0 w 3485890"/>
              <a:gd name="connsiteY7-30" fmla="*/ 0 h 1533525"/>
              <a:gd name="connsiteX0-31" fmla="*/ 0 w 3485890"/>
              <a:gd name="connsiteY0-32" fmla="*/ 0 h 1533525"/>
              <a:gd name="connsiteX1-33" fmla="*/ 3149648 w 3485890"/>
              <a:gd name="connsiteY1-34" fmla="*/ 0 h 1533525"/>
              <a:gd name="connsiteX2-35" fmla="*/ 3159662 w 3485890"/>
              <a:gd name="connsiteY2-36" fmla="*/ 516784 h 1533525"/>
              <a:gd name="connsiteX3-37" fmla="*/ 3485890 w 3485890"/>
              <a:gd name="connsiteY3-38" fmla="*/ 682983 h 1533525"/>
              <a:gd name="connsiteX4-39" fmla="*/ 3149648 w 3485890"/>
              <a:gd name="connsiteY4-40" fmla="*/ 1120562 h 1533525"/>
              <a:gd name="connsiteX5-41" fmla="*/ 3149648 w 3485890"/>
              <a:gd name="connsiteY5-42" fmla="*/ 1533525 h 1533525"/>
              <a:gd name="connsiteX6-43" fmla="*/ 0 w 3485890"/>
              <a:gd name="connsiteY6-44" fmla="*/ 1533525 h 1533525"/>
              <a:gd name="connsiteX7-45" fmla="*/ 0 w 3485890"/>
              <a:gd name="connsiteY7-46" fmla="*/ 0 h 1533525"/>
              <a:gd name="connsiteX0-47" fmla="*/ 0 w 3485890"/>
              <a:gd name="connsiteY0-48" fmla="*/ 0 h 1533525"/>
              <a:gd name="connsiteX1-49" fmla="*/ 3149648 w 3485890"/>
              <a:gd name="connsiteY1-50" fmla="*/ 0 h 1533525"/>
              <a:gd name="connsiteX2-51" fmla="*/ 3159662 w 3485890"/>
              <a:gd name="connsiteY2-52" fmla="*/ 516784 h 1533525"/>
              <a:gd name="connsiteX3-53" fmla="*/ 3485890 w 3485890"/>
              <a:gd name="connsiteY3-54" fmla="*/ 682983 h 1533525"/>
              <a:gd name="connsiteX4-55" fmla="*/ 3159662 w 3485890"/>
              <a:gd name="connsiteY4-56" fmla="*/ 814266 h 1533525"/>
              <a:gd name="connsiteX5-57" fmla="*/ 3149648 w 3485890"/>
              <a:gd name="connsiteY5-58" fmla="*/ 1533525 h 1533525"/>
              <a:gd name="connsiteX6-59" fmla="*/ 0 w 3485890"/>
              <a:gd name="connsiteY6-60" fmla="*/ 1533525 h 1533525"/>
              <a:gd name="connsiteX7-61" fmla="*/ 0 w 3485890"/>
              <a:gd name="connsiteY7-62" fmla="*/ 0 h 1533525"/>
              <a:gd name="connsiteX0-63" fmla="*/ 0 w 3405779"/>
              <a:gd name="connsiteY0-64" fmla="*/ 0 h 1533525"/>
              <a:gd name="connsiteX1-65" fmla="*/ 3149648 w 3405779"/>
              <a:gd name="connsiteY1-66" fmla="*/ 0 h 1533525"/>
              <a:gd name="connsiteX2-67" fmla="*/ 3159662 w 3405779"/>
              <a:gd name="connsiteY2-68" fmla="*/ 516784 h 1533525"/>
              <a:gd name="connsiteX3-69" fmla="*/ 3405779 w 3405779"/>
              <a:gd name="connsiteY3-70" fmla="*/ 198013 h 1533525"/>
              <a:gd name="connsiteX4-71" fmla="*/ 3159662 w 3405779"/>
              <a:gd name="connsiteY4-72" fmla="*/ 814266 h 1533525"/>
              <a:gd name="connsiteX5-73" fmla="*/ 3149648 w 3405779"/>
              <a:gd name="connsiteY5-74" fmla="*/ 1533525 h 1533525"/>
              <a:gd name="connsiteX6-75" fmla="*/ 0 w 3405779"/>
              <a:gd name="connsiteY6-76" fmla="*/ 1533525 h 1533525"/>
              <a:gd name="connsiteX7-77" fmla="*/ 0 w 3405779"/>
              <a:gd name="connsiteY7-78" fmla="*/ 0 h 15335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3405779" h="1533525">
                <a:moveTo>
                  <a:pt x="0" y="0"/>
                </a:moveTo>
                <a:lnTo>
                  <a:pt x="3149648" y="0"/>
                </a:lnTo>
                <a:lnTo>
                  <a:pt x="3159662" y="516784"/>
                </a:lnTo>
                <a:lnTo>
                  <a:pt x="3405779" y="198013"/>
                </a:lnTo>
                <a:lnTo>
                  <a:pt x="3159662" y="814266"/>
                </a:lnTo>
                <a:lnTo>
                  <a:pt x="3149648" y="1533525"/>
                </a:lnTo>
                <a:lnTo>
                  <a:pt x="0" y="1533525"/>
                </a:lnTo>
                <a:lnTo>
                  <a:pt x="0" y="0"/>
                </a:lnTo>
                <a:close/>
              </a:path>
            </a:pathLst>
          </a:custGeom>
          <a:solidFill>
            <a:schemeClr val="accent1"/>
          </a:solidFill>
          <a:ln w="15875">
            <a:noFill/>
          </a:ln>
        </p:spPr>
        <p:style>
          <a:lnRef idx="2">
            <a:schemeClr val="accent1">
              <a:shade val="15000"/>
            </a:schemeClr>
          </a:lnRef>
          <a:fillRef idx="1">
            <a:schemeClr val="accent1"/>
          </a:fillRef>
          <a:effectRef idx="0">
            <a:schemeClr val="accent1"/>
          </a:effectRef>
          <a:fontRef idx="minor">
            <a:schemeClr val="lt1"/>
          </a:fontRef>
        </p:style>
        <p:txBody>
          <a:bodyPr wrap="square" tIns="216000" rIns="297000" rtlCol="0" anchor="ctr">
            <a:noAutofit/>
          </a:bodyPr>
          <a:p>
            <a:pPr algn="ctr"/>
            <a:r>
              <a:rPr lang="zh-CN" altLang="en-US" sz="1200" kern="0" dirty="0">
                <a:ln>
                  <a:noFill/>
                  <a:prstDash val="sysDot"/>
                </a:ln>
                <a:solidFill>
                  <a:schemeClr val="lt1">
                    <a:lumMod val="100000"/>
                  </a:schemeClr>
                </a:solidFill>
                <a:latin typeface="+mn-ea"/>
                <a:cs typeface="+mn-ea"/>
              </a:rPr>
              <a:t>精度精度：        d=0.1</a:t>
            </a:r>
            <a:endParaRPr lang="zh-CN" altLang="en-US" sz="1200" kern="0" dirty="0">
              <a:ln>
                <a:noFill/>
                <a:prstDash val="sysDot"/>
              </a:ln>
              <a:solidFill>
                <a:schemeClr val="lt1">
                  <a:lumMod val="100000"/>
                </a:schemeClr>
              </a:solidFill>
              <a:latin typeface="+mn-ea"/>
              <a:cs typeface="+mn-ea"/>
            </a:endParaRPr>
          </a:p>
        </p:txBody>
      </p:sp>
      <p:sp>
        <p:nvSpPr>
          <p:cNvPr id="11" name="任意多边形: 形状 7"/>
          <p:cNvSpPr/>
          <p:nvPr>
            <p:custDataLst>
              <p:tags r:id="rId7"/>
            </p:custDataLst>
          </p:nvPr>
        </p:nvSpPr>
        <p:spPr>
          <a:xfrm>
            <a:off x="6037247" y="2138721"/>
            <a:ext cx="1955012" cy="1005737"/>
          </a:xfrm>
          <a:custGeom>
            <a:avLst/>
            <a:gdLst>
              <a:gd name="connsiteX0" fmla="*/ 0 w 2979534"/>
              <a:gd name="connsiteY0" fmla="*/ 0 h 1899874"/>
              <a:gd name="connsiteX1" fmla="*/ 2979534 w 2979534"/>
              <a:gd name="connsiteY1" fmla="*/ 0 h 1899874"/>
              <a:gd name="connsiteX2" fmla="*/ 2979534 w 2979534"/>
              <a:gd name="connsiteY2" fmla="*/ 1507390 h 1899874"/>
              <a:gd name="connsiteX3" fmla="*/ 1354752 w 2979534"/>
              <a:gd name="connsiteY3" fmla="*/ 1507390 h 1899874"/>
              <a:gd name="connsiteX4" fmla="*/ 919837 w 2979534"/>
              <a:gd name="connsiteY4" fmla="*/ 1899874 h 1899874"/>
              <a:gd name="connsiteX5" fmla="*/ 949571 w 2979534"/>
              <a:gd name="connsiteY5" fmla="*/ 1507390 h 1899874"/>
              <a:gd name="connsiteX6" fmla="*/ 0 w 2979534"/>
              <a:gd name="connsiteY6" fmla="*/ 1507390 h 1899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9534" h="1899874">
                <a:moveTo>
                  <a:pt x="0" y="0"/>
                </a:moveTo>
                <a:lnTo>
                  <a:pt x="2979534" y="0"/>
                </a:lnTo>
                <a:lnTo>
                  <a:pt x="2979534" y="1507390"/>
                </a:lnTo>
                <a:lnTo>
                  <a:pt x="1354752" y="1507390"/>
                </a:lnTo>
                <a:lnTo>
                  <a:pt x="919837" y="1899874"/>
                </a:lnTo>
                <a:lnTo>
                  <a:pt x="949571" y="1507390"/>
                </a:lnTo>
                <a:lnTo>
                  <a:pt x="0" y="1507390"/>
                </a:lnTo>
                <a:close/>
              </a:path>
            </a:pathLst>
          </a:custGeom>
          <a:solidFill>
            <a:schemeClr val="accent1">
              <a:lumMod val="60000"/>
              <a:lumOff val="40000"/>
              <a:alpha val="3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350"/>
          </a:p>
        </p:txBody>
      </p:sp>
      <p:sp>
        <p:nvSpPr>
          <p:cNvPr id="12" name="任意多边形: 形状 12"/>
          <p:cNvSpPr/>
          <p:nvPr>
            <p:custDataLst>
              <p:tags r:id="rId8"/>
            </p:custDataLst>
          </p:nvPr>
        </p:nvSpPr>
        <p:spPr>
          <a:xfrm flipH="1">
            <a:off x="5208401" y="2316399"/>
            <a:ext cx="2276693" cy="1005736"/>
          </a:xfrm>
          <a:custGeom>
            <a:avLst/>
            <a:gdLst>
              <a:gd name="connsiteX0" fmla="*/ 0 w 3231726"/>
              <a:gd name="connsiteY0" fmla="*/ 0 h 2185192"/>
              <a:gd name="connsiteX1" fmla="*/ 3231726 w 3231726"/>
              <a:gd name="connsiteY1" fmla="*/ 0 h 2185192"/>
              <a:gd name="connsiteX2" fmla="*/ 3231726 w 3231726"/>
              <a:gd name="connsiteY2" fmla="*/ 1836000 h 2185192"/>
              <a:gd name="connsiteX3" fmla="*/ 2925662 w 3231726"/>
              <a:gd name="connsiteY3" fmla="*/ 1836000 h 2185192"/>
              <a:gd name="connsiteX4" fmla="*/ 3062302 w 3231726"/>
              <a:gd name="connsiteY4" fmla="*/ 2185192 h 2185192"/>
              <a:gd name="connsiteX5" fmla="*/ 2490350 w 3231726"/>
              <a:gd name="connsiteY5" fmla="*/ 1836000 h 2185192"/>
              <a:gd name="connsiteX6" fmla="*/ 0 w 3231726"/>
              <a:gd name="connsiteY6" fmla="*/ 1836000 h 2185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1726" h="2185192">
                <a:moveTo>
                  <a:pt x="0" y="0"/>
                </a:moveTo>
                <a:lnTo>
                  <a:pt x="3231726" y="0"/>
                </a:lnTo>
                <a:lnTo>
                  <a:pt x="3231726" y="1836000"/>
                </a:lnTo>
                <a:lnTo>
                  <a:pt x="2925662" y="1836000"/>
                </a:lnTo>
                <a:lnTo>
                  <a:pt x="3062302" y="2185192"/>
                </a:lnTo>
                <a:lnTo>
                  <a:pt x="2490350" y="1836000"/>
                </a:lnTo>
                <a:lnTo>
                  <a:pt x="0" y="183600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81000" rIns="81000" rtlCol="0" anchor="ctr">
            <a:noAutofit/>
          </a:bodyPr>
          <a:p>
            <a:pPr algn="ctr"/>
            <a:r>
              <a:rPr lang="zh-CN" altLang="en-US" sz="1200" kern="0" dirty="0">
                <a:ln>
                  <a:noFill/>
                  <a:prstDash val="sysDot"/>
                </a:ln>
                <a:solidFill>
                  <a:schemeClr val="lt1">
                    <a:lumMod val="100000"/>
                  </a:schemeClr>
                </a:solidFill>
                <a:latin typeface="+mn-ea"/>
                <a:cs typeface="+mn-ea"/>
              </a:rPr>
              <a:t>个体编码练习</a:t>
            </a:r>
            <a:endParaRPr lang="zh-CN" altLang="en-US" sz="1200" kern="0" dirty="0">
              <a:ln>
                <a:noFill/>
                <a:prstDash val="sysDot"/>
              </a:ln>
              <a:solidFill>
                <a:schemeClr val="lt1">
                  <a:lumMod val="100000"/>
                </a:schemeClr>
              </a:solidFill>
              <a:latin typeface="+mn-ea"/>
              <a:cs typeface="+mn-ea"/>
            </a:endParaRPr>
          </a:p>
        </p:txBody>
      </p:sp>
      <p:sp>
        <p:nvSpPr>
          <p:cNvPr id="16" name="任意多边形: 形状 17"/>
          <p:cNvSpPr/>
          <p:nvPr>
            <p:custDataLst>
              <p:tags r:id="rId9"/>
            </p:custDataLst>
          </p:nvPr>
        </p:nvSpPr>
        <p:spPr>
          <a:xfrm flipH="1">
            <a:off x="5446575" y="3318635"/>
            <a:ext cx="2806863" cy="890877"/>
          </a:xfrm>
          <a:custGeom>
            <a:avLst/>
            <a:gdLst>
              <a:gd name="connsiteX0" fmla="*/ 0 w 3480888"/>
              <a:gd name="connsiteY0" fmla="*/ 0 h 1533525"/>
              <a:gd name="connsiteX1" fmla="*/ 3149648 w 3480888"/>
              <a:gd name="connsiteY1" fmla="*/ 0 h 1533525"/>
              <a:gd name="connsiteX2" fmla="*/ 3149648 w 3480888"/>
              <a:gd name="connsiteY2" fmla="*/ 823081 h 1533525"/>
              <a:gd name="connsiteX3" fmla="*/ 3480888 w 3480888"/>
              <a:gd name="connsiteY3" fmla="*/ 914457 h 1533525"/>
              <a:gd name="connsiteX4" fmla="*/ 3149648 w 3480888"/>
              <a:gd name="connsiteY4" fmla="*/ 1120562 h 1533525"/>
              <a:gd name="connsiteX5" fmla="*/ 3149648 w 3480888"/>
              <a:gd name="connsiteY5" fmla="*/ 1533525 h 1533525"/>
              <a:gd name="connsiteX6" fmla="*/ 0 w 3480888"/>
              <a:gd name="connsiteY6" fmla="*/ 1533525 h 1533525"/>
              <a:gd name="connsiteX0-1" fmla="*/ 0 w 3474538"/>
              <a:gd name="connsiteY0-2" fmla="*/ 0 h 1533525"/>
              <a:gd name="connsiteX1-3" fmla="*/ 3149648 w 3474538"/>
              <a:gd name="connsiteY1-4" fmla="*/ 0 h 1533525"/>
              <a:gd name="connsiteX2-5" fmla="*/ 3149648 w 3474538"/>
              <a:gd name="connsiteY2-6" fmla="*/ 823081 h 1533525"/>
              <a:gd name="connsiteX3-7" fmla="*/ 3474538 w 3474538"/>
              <a:gd name="connsiteY3-8" fmla="*/ 958907 h 1533525"/>
              <a:gd name="connsiteX4-9" fmla="*/ 3149648 w 3474538"/>
              <a:gd name="connsiteY4-10" fmla="*/ 1120562 h 1533525"/>
              <a:gd name="connsiteX5-11" fmla="*/ 3149648 w 3474538"/>
              <a:gd name="connsiteY5-12" fmla="*/ 1533525 h 1533525"/>
              <a:gd name="connsiteX6-13" fmla="*/ 0 w 3474538"/>
              <a:gd name="connsiteY6-14" fmla="*/ 1533525 h 1533525"/>
              <a:gd name="connsiteX7" fmla="*/ 0 w 3474538"/>
              <a:gd name="connsiteY7" fmla="*/ 0 h 1533525"/>
              <a:gd name="connsiteX0-15" fmla="*/ 0 w 3474538"/>
              <a:gd name="connsiteY0-16" fmla="*/ 0 h 1533525"/>
              <a:gd name="connsiteX1-17" fmla="*/ 3149648 w 3474538"/>
              <a:gd name="connsiteY1-18" fmla="*/ 0 h 1533525"/>
              <a:gd name="connsiteX2-19" fmla="*/ 3149648 w 3474538"/>
              <a:gd name="connsiteY2-20" fmla="*/ 823081 h 1533525"/>
              <a:gd name="connsiteX3-21" fmla="*/ 3474538 w 3474538"/>
              <a:gd name="connsiteY3-22" fmla="*/ 1157079 h 1533525"/>
              <a:gd name="connsiteX4-23" fmla="*/ 3149648 w 3474538"/>
              <a:gd name="connsiteY4-24" fmla="*/ 1120562 h 1533525"/>
              <a:gd name="connsiteX5-25" fmla="*/ 3149648 w 3474538"/>
              <a:gd name="connsiteY5-26" fmla="*/ 1533525 h 1533525"/>
              <a:gd name="connsiteX6-27" fmla="*/ 0 w 3474538"/>
              <a:gd name="connsiteY6-28" fmla="*/ 1533525 h 1533525"/>
              <a:gd name="connsiteX7-29" fmla="*/ 0 w 3474538"/>
              <a:gd name="connsiteY7-30" fmla="*/ 0 h 1533525"/>
              <a:gd name="connsiteX0-31" fmla="*/ 0 w 3547544"/>
              <a:gd name="connsiteY0-32" fmla="*/ 0 h 1533525"/>
              <a:gd name="connsiteX1-33" fmla="*/ 3149648 w 3547544"/>
              <a:gd name="connsiteY1-34" fmla="*/ 0 h 1533525"/>
              <a:gd name="connsiteX2-35" fmla="*/ 3149648 w 3547544"/>
              <a:gd name="connsiteY2-36" fmla="*/ 823081 h 1533525"/>
              <a:gd name="connsiteX3-37" fmla="*/ 3547544 w 3547544"/>
              <a:gd name="connsiteY3-38" fmla="*/ 920928 h 1533525"/>
              <a:gd name="connsiteX4-39" fmla="*/ 3149648 w 3547544"/>
              <a:gd name="connsiteY4-40" fmla="*/ 1120562 h 1533525"/>
              <a:gd name="connsiteX5-41" fmla="*/ 3149648 w 3547544"/>
              <a:gd name="connsiteY5-42" fmla="*/ 1533525 h 1533525"/>
              <a:gd name="connsiteX6-43" fmla="*/ 0 w 3547544"/>
              <a:gd name="connsiteY6-44" fmla="*/ 1533525 h 1533525"/>
              <a:gd name="connsiteX7-45" fmla="*/ 0 w 3547544"/>
              <a:gd name="connsiteY7-46" fmla="*/ 0 h 15335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3547544" h="1533525">
                <a:moveTo>
                  <a:pt x="0" y="0"/>
                </a:moveTo>
                <a:lnTo>
                  <a:pt x="3149648" y="0"/>
                </a:lnTo>
                <a:lnTo>
                  <a:pt x="3149648" y="823081"/>
                </a:lnTo>
                <a:lnTo>
                  <a:pt x="3547544" y="920928"/>
                </a:lnTo>
                <a:lnTo>
                  <a:pt x="3149648" y="1120562"/>
                </a:lnTo>
                <a:lnTo>
                  <a:pt x="3149648" y="1533525"/>
                </a:lnTo>
                <a:lnTo>
                  <a:pt x="0" y="1533525"/>
                </a:lnTo>
                <a:lnTo>
                  <a:pt x="0" y="0"/>
                </a:lnTo>
                <a:close/>
              </a:path>
            </a:pathLst>
          </a:custGeom>
          <a:solidFill>
            <a:schemeClr val="accent1"/>
          </a:solidFill>
          <a:ln w="15875">
            <a:noFill/>
          </a:ln>
        </p:spPr>
        <p:style>
          <a:lnRef idx="2">
            <a:schemeClr val="accent1">
              <a:shade val="15000"/>
            </a:schemeClr>
          </a:lnRef>
          <a:fillRef idx="1">
            <a:schemeClr val="accent1"/>
          </a:fillRef>
          <a:effectRef idx="0">
            <a:schemeClr val="accent1"/>
          </a:effectRef>
          <a:fontRef idx="minor">
            <a:schemeClr val="lt1"/>
          </a:fontRef>
        </p:style>
        <p:txBody>
          <a:bodyPr wrap="square" lIns="675000" tIns="189000" rIns="297000" rtlCol="0" anchor="ctr">
            <a:noAutofit/>
          </a:bodyPr>
          <a:p>
            <a:pPr algn="ctr"/>
            <a:r>
              <a:rPr lang="zh-CN" altLang="en-US" sz="1200" kern="0" dirty="0">
                <a:ln>
                  <a:noFill/>
                  <a:prstDash val="sysDot"/>
                </a:ln>
                <a:solidFill>
                  <a:schemeClr val="lt1">
                    <a:lumMod val="100000"/>
                  </a:schemeClr>
                </a:solidFill>
                <a:latin typeface="+mn-ea"/>
                <a:cs typeface="+mn-ea"/>
              </a:rPr>
              <a:t>已知</a:t>
            </a:r>
            <a:endParaRPr lang="zh-CN" altLang="en-US" sz="1200" kern="0" dirty="0">
              <a:ln>
                <a:noFill/>
                <a:prstDash val="sysDot"/>
              </a:ln>
              <a:solidFill>
                <a:schemeClr val="lt1">
                  <a:lumMod val="100000"/>
                </a:schemeClr>
              </a:solidFill>
              <a:latin typeface="+mn-ea"/>
              <a:cs typeface="+mn-ea"/>
            </a:endParaRPr>
          </a:p>
        </p:txBody>
      </p:sp>
      <p:sp>
        <p:nvSpPr>
          <p:cNvPr id="17" name="任意多边形: 形状 21"/>
          <p:cNvSpPr/>
          <p:nvPr>
            <p:custDataLst>
              <p:tags r:id="rId10"/>
            </p:custDataLst>
          </p:nvPr>
        </p:nvSpPr>
        <p:spPr>
          <a:xfrm flipH="1">
            <a:off x="4836850" y="4383273"/>
            <a:ext cx="2455696" cy="867607"/>
          </a:xfrm>
          <a:custGeom>
            <a:avLst/>
            <a:gdLst>
              <a:gd name="connsiteX0" fmla="*/ 0 w 3480888"/>
              <a:gd name="connsiteY0" fmla="*/ 0 h 1533525"/>
              <a:gd name="connsiteX1" fmla="*/ 3149648 w 3480888"/>
              <a:gd name="connsiteY1" fmla="*/ 0 h 1533525"/>
              <a:gd name="connsiteX2" fmla="*/ 3149648 w 3480888"/>
              <a:gd name="connsiteY2" fmla="*/ 823081 h 1533525"/>
              <a:gd name="connsiteX3" fmla="*/ 3480888 w 3480888"/>
              <a:gd name="connsiteY3" fmla="*/ 914457 h 1533525"/>
              <a:gd name="connsiteX4" fmla="*/ 3149648 w 3480888"/>
              <a:gd name="connsiteY4" fmla="*/ 1120562 h 1533525"/>
              <a:gd name="connsiteX5" fmla="*/ 3149648 w 3480888"/>
              <a:gd name="connsiteY5" fmla="*/ 1533525 h 1533525"/>
              <a:gd name="connsiteX6" fmla="*/ 0 w 3480888"/>
              <a:gd name="connsiteY6" fmla="*/ 1533525 h 1533525"/>
              <a:gd name="connsiteX0-1" fmla="*/ 0 w 3474538"/>
              <a:gd name="connsiteY0-2" fmla="*/ 0 h 1533525"/>
              <a:gd name="connsiteX1-3" fmla="*/ 3149648 w 3474538"/>
              <a:gd name="connsiteY1-4" fmla="*/ 0 h 1533525"/>
              <a:gd name="connsiteX2-5" fmla="*/ 3149648 w 3474538"/>
              <a:gd name="connsiteY2-6" fmla="*/ 823081 h 1533525"/>
              <a:gd name="connsiteX3-7" fmla="*/ 3474538 w 3474538"/>
              <a:gd name="connsiteY3-8" fmla="*/ 958907 h 1533525"/>
              <a:gd name="connsiteX4-9" fmla="*/ 3149648 w 3474538"/>
              <a:gd name="connsiteY4-10" fmla="*/ 1120562 h 1533525"/>
              <a:gd name="connsiteX5-11" fmla="*/ 3149648 w 3474538"/>
              <a:gd name="connsiteY5-12" fmla="*/ 1533525 h 1533525"/>
              <a:gd name="connsiteX6-13" fmla="*/ 0 w 3474538"/>
              <a:gd name="connsiteY6-14" fmla="*/ 1533525 h 1533525"/>
              <a:gd name="connsiteX7" fmla="*/ 0 w 3474538"/>
              <a:gd name="connsiteY7" fmla="*/ 0 h 1533525"/>
              <a:gd name="connsiteX0-15" fmla="*/ 0 w 3485890"/>
              <a:gd name="connsiteY0-16" fmla="*/ 0 h 1533525"/>
              <a:gd name="connsiteX1-17" fmla="*/ 3149648 w 3485890"/>
              <a:gd name="connsiteY1-18" fmla="*/ 0 h 1533525"/>
              <a:gd name="connsiteX2-19" fmla="*/ 3149648 w 3485890"/>
              <a:gd name="connsiteY2-20" fmla="*/ 823081 h 1533525"/>
              <a:gd name="connsiteX3-21" fmla="*/ 3485890 w 3485890"/>
              <a:gd name="connsiteY3-22" fmla="*/ 682983 h 1533525"/>
              <a:gd name="connsiteX4-23" fmla="*/ 3149648 w 3485890"/>
              <a:gd name="connsiteY4-24" fmla="*/ 1120562 h 1533525"/>
              <a:gd name="connsiteX5-25" fmla="*/ 3149648 w 3485890"/>
              <a:gd name="connsiteY5-26" fmla="*/ 1533525 h 1533525"/>
              <a:gd name="connsiteX6-27" fmla="*/ 0 w 3485890"/>
              <a:gd name="connsiteY6-28" fmla="*/ 1533525 h 1533525"/>
              <a:gd name="connsiteX7-29" fmla="*/ 0 w 3485890"/>
              <a:gd name="connsiteY7-30" fmla="*/ 0 h 1533525"/>
              <a:gd name="connsiteX0-31" fmla="*/ 0 w 3485890"/>
              <a:gd name="connsiteY0-32" fmla="*/ 0 h 1533525"/>
              <a:gd name="connsiteX1-33" fmla="*/ 3149648 w 3485890"/>
              <a:gd name="connsiteY1-34" fmla="*/ 0 h 1533525"/>
              <a:gd name="connsiteX2-35" fmla="*/ 3159662 w 3485890"/>
              <a:gd name="connsiteY2-36" fmla="*/ 516784 h 1533525"/>
              <a:gd name="connsiteX3-37" fmla="*/ 3485890 w 3485890"/>
              <a:gd name="connsiteY3-38" fmla="*/ 682983 h 1533525"/>
              <a:gd name="connsiteX4-39" fmla="*/ 3149648 w 3485890"/>
              <a:gd name="connsiteY4-40" fmla="*/ 1120562 h 1533525"/>
              <a:gd name="connsiteX5-41" fmla="*/ 3149648 w 3485890"/>
              <a:gd name="connsiteY5-42" fmla="*/ 1533525 h 1533525"/>
              <a:gd name="connsiteX6-43" fmla="*/ 0 w 3485890"/>
              <a:gd name="connsiteY6-44" fmla="*/ 1533525 h 1533525"/>
              <a:gd name="connsiteX7-45" fmla="*/ 0 w 3485890"/>
              <a:gd name="connsiteY7-46" fmla="*/ 0 h 1533525"/>
              <a:gd name="connsiteX0-47" fmla="*/ 0 w 3485890"/>
              <a:gd name="connsiteY0-48" fmla="*/ 0 h 1533525"/>
              <a:gd name="connsiteX1-49" fmla="*/ 3149648 w 3485890"/>
              <a:gd name="connsiteY1-50" fmla="*/ 0 h 1533525"/>
              <a:gd name="connsiteX2-51" fmla="*/ 3159662 w 3485890"/>
              <a:gd name="connsiteY2-52" fmla="*/ 516784 h 1533525"/>
              <a:gd name="connsiteX3-53" fmla="*/ 3485890 w 3485890"/>
              <a:gd name="connsiteY3-54" fmla="*/ 682983 h 1533525"/>
              <a:gd name="connsiteX4-55" fmla="*/ 3159662 w 3485890"/>
              <a:gd name="connsiteY4-56" fmla="*/ 814266 h 1533525"/>
              <a:gd name="connsiteX5-57" fmla="*/ 3149648 w 3485890"/>
              <a:gd name="connsiteY5-58" fmla="*/ 1533525 h 1533525"/>
              <a:gd name="connsiteX6-59" fmla="*/ 0 w 3485890"/>
              <a:gd name="connsiteY6-60" fmla="*/ 1533525 h 1533525"/>
              <a:gd name="connsiteX7-61" fmla="*/ 0 w 3485890"/>
              <a:gd name="connsiteY7-62" fmla="*/ 0 h 1533525"/>
              <a:gd name="connsiteX0-63" fmla="*/ 0 w 3405779"/>
              <a:gd name="connsiteY0-64" fmla="*/ 0 h 1533525"/>
              <a:gd name="connsiteX1-65" fmla="*/ 3149648 w 3405779"/>
              <a:gd name="connsiteY1-66" fmla="*/ 0 h 1533525"/>
              <a:gd name="connsiteX2-67" fmla="*/ 3159662 w 3405779"/>
              <a:gd name="connsiteY2-68" fmla="*/ 516784 h 1533525"/>
              <a:gd name="connsiteX3-69" fmla="*/ 3405779 w 3405779"/>
              <a:gd name="connsiteY3-70" fmla="*/ 198013 h 1533525"/>
              <a:gd name="connsiteX4-71" fmla="*/ 3159662 w 3405779"/>
              <a:gd name="connsiteY4-72" fmla="*/ 814266 h 1533525"/>
              <a:gd name="connsiteX5-73" fmla="*/ 3149648 w 3405779"/>
              <a:gd name="connsiteY5-74" fmla="*/ 1533525 h 1533525"/>
              <a:gd name="connsiteX6-75" fmla="*/ 0 w 3405779"/>
              <a:gd name="connsiteY6-76" fmla="*/ 1533525 h 1533525"/>
              <a:gd name="connsiteX7-77" fmla="*/ 0 w 3405779"/>
              <a:gd name="connsiteY7-78" fmla="*/ 0 h 15335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3405779" h="1533525">
                <a:moveTo>
                  <a:pt x="0" y="0"/>
                </a:moveTo>
                <a:lnTo>
                  <a:pt x="3149648" y="0"/>
                </a:lnTo>
                <a:lnTo>
                  <a:pt x="3159662" y="516784"/>
                </a:lnTo>
                <a:lnTo>
                  <a:pt x="3405779" y="198013"/>
                </a:lnTo>
                <a:lnTo>
                  <a:pt x="3159662" y="814266"/>
                </a:lnTo>
                <a:lnTo>
                  <a:pt x="3149648" y="1533525"/>
                </a:lnTo>
                <a:lnTo>
                  <a:pt x="0" y="1533525"/>
                </a:lnTo>
                <a:lnTo>
                  <a:pt x="0" y="0"/>
                </a:lnTo>
                <a:close/>
              </a:path>
            </a:pathLst>
          </a:custGeom>
          <a:solidFill>
            <a:schemeClr val="accent1"/>
          </a:solidFill>
          <a:ln w="15875">
            <a:noFill/>
          </a:ln>
        </p:spPr>
        <p:style>
          <a:lnRef idx="2">
            <a:schemeClr val="accent1">
              <a:shade val="15000"/>
            </a:schemeClr>
          </a:lnRef>
          <a:fillRef idx="1">
            <a:schemeClr val="accent1"/>
          </a:fillRef>
          <a:effectRef idx="0">
            <a:schemeClr val="accent1"/>
          </a:effectRef>
          <a:fontRef idx="minor">
            <a:schemeClr val="lt1"/>
          </a:fontRef>
        </p:style>
        <p:txBody>
          <a:bodyPr wrap="square" lIns="270000" tIns="216000" rIns="81000" rtlCol="0" anchor="ctr">
            <a:noAutofit/>
          </a:bodyPr>
          <a:p>
            <a:pPr algn="ctr"/>
            <a:r>
              <a:rPr lang="zh-CN" altLang="en-US" sz="1200" kern="0" dirty="0">
                <a:ln>
                  <a:noFill/>
                  <a:prstDash val="sysDot"/>
                </a:ln>
                <a:solidFill>
                  <a:schemeClr val="lt1">
                    <a:lumMod val="100000"/>
                  </a:schemeClr>
                </a:solidFill>
                <a:latin typeface="+mn-ea"/>
                <a:cs typeface="+mn-ea"/>
              </a:rPr>
              <a:t>取值范围：(Umin,Umax)=(-10, 10)</a:t>
            </a:r>
            <a:endParaRPr lang="zh-CN" altLang="en-US" sz="1200" kern="0" dirty="0">
              <a:ln>
                <a:noFill/>
                <a:prstDash val="sysDot"/>
              </a:ln>
              <a:solidFill>
                <a:schemeClr val="lt1">
                  <a:lumMod val="100000"/>
                </a:schemeClr>
              </a:solidFill>
              <a:latin typeface="+mn-ea"/>
              <a:cs typeface="+mn-ea"/>
            </a:endParaRPr>
          </a:p>
        </p:txBody>
      </p:sp>
      <p:pic>
        <p:nvPicPr>
          <p:cNvPr id="19" name="图片 7" descr="343439383331313b343532303032333bc6f3d2b5bcf2bde9"/>
          <p:cNvPicPr>
            <a:picLocks noChangeAspect="1"/>
          </p:cNvPicPr>
          <p:nvPr>
            <p:custDataLst>
              <p:tags r:id="rId11"/>
            </p:custDataLst>
          </p:nvPr>
        </p:nvPicPr>
        <p:blipFill>
          <a:blip r:embed="rId12">
            <a:extLst>
              <a:ext uri="{96DAC541-7B7A-43D3-8B79-37D633B846F1}">
                <asvg:svgBlip xmlns:asvg="http://schemas.microsoft.com/office/drawing/2016/SVG/main" r:embed="rId13"/>
              </a:ext>
            </a:extLst>
          </a:blip>
          <a:stretch>
            <a:fillRect/>
          </a:stretch>
        </p:blipFill>
        <p:spPr>
          <a:xfrm>
            <a:off x="4329062" y="3593012"/>
            <a:ext cx="486100" cy="486100"/>
          </a:xfrm>
          <a:prstGeom prst="rect">
            <a:avLst/>
          </a:prstGeom>
        </p:spPr>
      </p:pic>
    </p:spTree>
    <p:custDataLst>
      <p:tags r:id="rId1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a:spLocks noChangeArrowheads="1"/>
          </p:cNvSpPr>
          <p:nvPr/>
        </p:nvSpPr>
        <p:spPr bwMode="auto">
          <a:xfrm>
            <a:off x="1600200" y="2439988"/>
            <a:ext cx="3962400" cy="579438"/>
          </a:xfrm>
          <a:prstGeom prst="rect">
            <a:avLst/>
          </a:prstGeom>
          <a:noFill/>
          <a:ln>
            <a:noFill/>
          </a:ln>
          <a:effectLst/>
        </p:spPr>
        <p:txBody>
          <a:bodyPr>
            <a:spAutoFit/>
          </a:bodyPr>
          <a:lstStyle>
            <a:lvl1pPr eaLnBrk="0" hangingPunct="0">
              <a:defRPr kumimoji="1" sz="2800" b="1">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隶书" panose="02010509060101010101" pitchFamily="49" charset="-122"/>
              </a:defRPr>
            </a:lvl5pPr>
            <a:lvl6pPr marL="25146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隶书" panose="02010509060101010101" pitchFamily="49" charset="-122"/>
              </a:defRPr>
            </a:lvl6pPr>
            <a:lvl7pPr marL="29718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隶书" panose="02010509060101010101" pitchFamily="49" charset="-122"/>
              </a:defRPr>
            </a:lvl7pPr>
            <a:lvl8pPr marL="34290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隶书" panose="02010509060101010101" pitchFamily="49" charset="-122"/>
              </a:defRPr>
            </a:lvl8pPr>
            <a:lvl9pPr marL="38862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3200" b="0" i="0" u="none" strike="noStrike" kern="1200" cap="none" spc="0" normalizeH="0" baseline="0" noProof="0" dirty="0">
                <a:ln>
                  <a:noFill/>
                </a:ln>
                <a:solidFill>
                  <a:schemeClr val="tx2">
                    <a:lumMod val="75000"/>
                  </a:schemeClr>
                </a:solidFill>
                <a:effectLst/>
                <a:uLnTx/>
                <a:uFillTx/>
                <a:latin typeface="Times New Roman" panose="02020603050405020304" pitchFamily="18" charset="0"/>
                <a:ea typeface="隶书" panose="02010509060101010101" pitchFamily="49" charset="-122"/>
                <a:cs typeface="+mn-cs"/>
              </a:rPr>
              <a:t>一、背景介绍</a:t>
            </a:r>
            <a:endParaRPr kumimoji="1" lang="zh-CN" altLang="en-US" sz="3200" b="0" i="0" u="none" strike="noStrike" kern="1200" cap="none" spc="0" normalizeH="0" baseline="0" noProof="0" dirty="0">
              <a:ln>
                <a:noFill/>
              </a:ln>
              <a:solidFill>
                <a:schemeClr val="tx2">
                  <a:lumMod val="75000"/>
                </a:schemeClr>
              </a:solidFill>
              <a:effectLst/>
              <a:uLnTx/>
              <a:uFillTx/>
              <a:latin typeface="隶书" panose="02010509060101010101" pitchFamily="49" charset="-122"/>
              <a:ea typeface="隶书" panose="02010509060101010101" pitchFamily="49" charset="-122"/>
              <a:cs typeface="+mn-cs"/>
            </a:endParaRPr>
          </a:p>
        </p:txBody>
      </p:sp>
      <p:sp>
        <p:nvSpPr>
          <p:cNvPr id="5" name="Text Box 4"/>
          <p:cNvSpPr txBox="1">
            <a:spLocks noChangeArrowheads="1"/>
          </p:cNvSpPr>
          <p:nvPr/>
        </p:nvSpPr>
        <p:spPr bwMode="auto">
          <a:xfrm>
            <a:off x="1600200" y="3151188"/>
            <a:ext cx="5132388" cy="579438"/>
          </a:xfrm>
          <a:prstGeom prst="rect">
            <a:avLst/>
          </a:prstGeom>
          <a:noFill/>
          <a:ln>
            <a:noFill/>
          </a:ln>
          <a:effectLst/>
        </p:spPr>
        <p:txBody>
          <a:bodyPr>
            <a:spAutoFit/>
          </a:bodyPr>
          <a:lstStyle>
            <a:lvl1pPr eaLnBrk="0" hangingPunct="0">
              <a:defRPr kumimoji="1" sz="2800" b="1">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隶书" panose="02010509060101010101" pitchFamily="49" charset="-122"/>
              </a:defRPr>
            </a:lvl5pPr>
            <a:lvl6pPr marL="25146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隶书" panose="02010509060101010101" pitchFamily="49" charset="-122"/>
              </a:defRPr>
            </a:lvl6pPr>
            <a:lvl7pPr marL="29718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隶书" panose="02010509060101010101" pitchFamily="49" charset="-122"/>
              </a:defRPr>
            </a:lvl7pPr>
            <a:lvl8pPr marL="34290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隶书" panose="02010509060101010101" pitchFamily="49" charset="-122"/>
              </a:defRPr>
            </a:lvl8pPr>
            <a:lvl9pPr marL="38862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1200" cap="none" spc="0" normalizeH="0" baseline="0" noProof="0" dirty="0">
                <a:ln>
                  <a:noFill/>
                </a:ln>
                <a:solidFill>
                  <a:schemeClr val="tx2">
                    <a:lumMod val="75000"/>
                  </a:schemeClr>
                </a:solidFill>
                <a:effectLst/>
                <a:uLnTx/>
                <a:uFillTx/>
                <a:latin typeface="Times New Roman" panose="02020603050405020304" pitchFamily="18" charset="0"/>
                <a:ea typeface="隶书" panose="02010509060101010101" pitchFamily="49" charset="-122"/>
                <a:cs typeface="+mn-cs"/>
              </a:rPr>
              <a:t>二</a:t>
            </a:r>
            <a:r>
              <a:rPr kumimoji="1" lang="zh-CN" altLang="en-US" sz="3200" b="0" i="0" u="none" strike="noStrike" kern="1200" cap="none" spc="0" normalizeH="0" baseline="0" noProof="0" dirty="0">
                <a:ln>
                  <a:noFill/>
                </a:ln>
                <a:solidFill>
                  <a:schemeClr val="tx2">
                    <a:lumMod val="75000"/>
                  </a:schemeClr>
                </a:solidFill>
                <a:effectLst/>
                <a:uLnTx/>
                <a:uFillTx/>
                <a:latin typeface="Times New Roman" panose="02020603050405020304" pitchFamily="18" charset="0"/>
                <a:ea typeface="楷体_GB2312" pitchFamily="49" charset="-122"/>
                <a:cs typeface="+mn-cs"/>
              </a:rPr>
              <a:t>、</a:t>
            </a:r>
            <a:r>
              <a:rPr kumimoji="1" lang="zh-CN" altLang="en-US" sz="3200" b="0" i="0" u="none" strike="noStrike" kern="1200" cap="none" spc="0" normalizeH="0" baseline="0" noProof="0" dirty="0">
                <a:ln>
                  <a:noFill/>
                </a:ln>
                <a:solidFill>
                  <a:schemeClr val="tx2">
                    <a:lumMod val="75000"/>
                  </a:schemeClr>
                </a:solidFill>
                <a:effectLst/>
                <a:uLnTx/>
                <a:uFillTx/>
                <a:latin typeface="Times New Roman" panose="02020603050405020304" pitchFamily="18" charset="0"/>
                <a:ea typeface="隶书" panose="02010509060101010101" pitchFamily="49" charset="-122"/>
                <a:cs typeface="+mn-cs"/>
              </a:rPr>
              <a:t>基本遗传算法</a:t>
            </a:r>
            <a:endParaRPr kumimoji="1" lang="en-US" altLang="zh-CN" sz="3200" b="0" i="0" u="none" strike="noStrike" kern="1200" cap="none" spc="0" normalizeH="0" baseline="0" noProof="0" dirty="0">
              <a:ln>
                <a:noFill/>
              </a:ln>
              <a:solidFill>
                <a:schemeClr val="tx2">
                  <a:lumMod val="75000"/>
                </a:schemeClr>
              </a:solidFill>
              <a:effectLst/>
              <a:uLnTx/>
              <a:uFillTx/>
              <a:latin typeface="Times New Roman" panose="02020603050405020304" pitchFamily="18" charset="0"/>
              <a:ea typeface="隶书" panose="02010509060101010101" pitchFamily="49" charset="-122"/>
              <a:cs typeface="+mn-cs"/>
            </a:endParaRPr>
          </a:p>
        </p:txBody>
      </p:sp>
      <p:sp>
        <p:nvSpPr>
          <p:cNvPr id="6" name="Text Box 5"/>
          <p:cNvSpPr txBox="1">
            <a:spLocks noChangeArrowheads="1"/>
          </p:cNvSpPr>
          <p:nvPr/>
        </p:nvSpPr>
        <p:spPr bwMode="auto">
          <a:xfrm>
            <a:off x="1600200" y="3862388"/>
            <a:ext cx="4843463" cy="584200"/>
          </a:xfrm>
          <a:prstGeom prst="rect">
            <a:avLst/>
          </a:prstGeom>
          <a:noFill/>
          <a:ln>
            <a:noFill/>
          </a:ln>
          <a:effectLst/>
        </p:spPr>
        <p:txBody>
          <a:bodyPr>
            <a:spAutoFit/>
          </a:bodyPr>
          <a:lstStyle>
            <a:lvl1pPr eaLnBrk="0" hangingPunct="0">
              <a:defRPr kumimoji="1" sz="2800" b="1">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隶书" panose="02010509060101010101" pitchFamily="49" charset="-122"/>
              </a:defRPr>
            </a:lvl5pPr>
            <a:lvl6pPr marL="25146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隶书" panose="02010509060101010101" pitchFamily="49" charset="-122"/>
              </a:defRPr>
            </a:lvl6pPr>
            <a:lvl7pPr marL="29718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隶书" panose="02010509060101010101" pitchFamily="49" charset="-122"/>
              </a:defRPr>
            </a:lvl7pPr>
            <a:lvl8pPr marL="34290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隶书" panose="02010509060101010101" pitchFamily="49" charset="-122"/>
              </a:defRPr>
            </a:lvl8pPr>
            <a:lvl9pPr marL="38862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1200" cap="none" spc="0" normalizeH="0" baseline="0" noProof="0" dirty="0">
                <a:ln>
                  <a:noFill/>
                </a:ln>
                <a:solidFill>
                  <a:schemeClr val="tx2">
                    <a:lumMod val="75000"/>
                  </a:schemeClr>
                </a:solidFill>
                <a:effectLst/>
                <a:uLnTx/>
                <a:uFillTx/>
                <a:latin typeface="Times New Roman" panose="02020603050405020304" pitchFamily="18" charset="0"/>
                <a:ea typeface="隶书" panose="02010509060101010101" pitchFamily="49" charset="-122"/>
                <a:cs typeface="+mn-cs"/>
              </a:rPr>
              <a:t>三、改进型遗传算法</a:t>
            </a:r>
            <a:endParaRPr kumimoji="1" lang="zh-CN" altLang="en-US" sz="3200" b="0" i="0" u="none" strike="noStrike" kern="1200" cap="none" spc="0" normalizeH="0" baseline="0" noProof="0" dirty="0">
              <a:ln>
                <a:noFill/>
              </a:ln>
              <a:solidFill>
                <a:schemeClr val="tx2">
                  <a:lumMod val="75000"/>
                </a:schemeClr>
              </a:solidFill>
              <a:effectLst/>
              <a:uLnTx/>
              <a:uFillTx/>
              <a:latin typeface="隶书" panose="02010509060101010101" pitchFamily="49" charset="-122"/>
              <a:ea typeface="隶书" panose="02010509060101010101" pitchFamily="49" charset="-122"/>
              <a:cs typeface="+mn-cs"/>
            </a:endParaRPr>
          </a:p>
        </p:txBody>
      </p:sp>
      <p:sp>
        <p:nvSpPr>
          <p:cNvPr id="7" name="Text Box 6"/>
          <p:cNvSpPr txBox="1">
            <a:spLocks noChangeArrowheads="1"/>
          </p:cNvSpPr>
          <p:nvPr/>
        </p:nvSpPr>
        <p:spPr bwMode="auto">
          <a:xfrm>
            <a:off x="1600200" y="4573588"/>
            <a:ext cx="2646363" cy="584200"/>
          </a:xfrm>
          <a:prstGeom prst="rect">
            <a:avLst/>
          </a:prstGeom>
          <a:noFill/>
          <a:ln>
            <a:noFill/>
          </a:ln>
          <a:effectLst/>
        </p:spPr>
        <p:txBody>
          <a:bodyPr wrap="none">
            <a:spAutoFit/>
          </a:bodyPr>
          <a:lstStyle>
            <a:lvl1pPr eaLnBrk="0" hangingPunct="0">
              <a:defRPr kumimoji="1" sz="2800" b="1">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隶书" panose="02010509060101010101" pitchFamily="49" charset="-122"/>
              </a:defRPr>
            </a:lvl5pPr>
            <a:lvl6pPr marL="25146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隶书" panose="02010509060101010101" pitchFamily="49" charset="-122"/>
              </a:defRPr>
            </a:lvl6pPr>
            <a:lvl7pPr marL="29718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隶书" panose="02010509060101010101" pitchFamily="49" charset="-122"/>
              </a:defRPr>
            </a:lvl7pPr>
            <a:lvl8pPr marL="34290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隶书" panose="02010509060101010101" pitchFamily="49" charset="-122"/>
              </a:defRPr>
            </a:lvl8pPr>
            <a:lvl9pPr marL="38862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1200" cap="none" spc="0" normalizeH="0" baseline="0" noProof="0" dirty="0">
                <a:ln>
                  <a:noFill/>
                </a:ln>
                <a:solidFill>
                  <a:schemeClr val="tx2">
                    <a:lumMod val="75000"/>
                  </a:schemeClr>
                </a:solidFill>
                <a:effectLst/>
                <a:uLnTx/>
                <a:uFillTx/>
                <a:latin typeface="隶书" panose="02010509060101010101" pitchFamily="49" charset="-122"/>
                <a:ea typeface="隶书" panose="02010509060101010101" pitchFamily="49" charset="-122"/>
                <a:cs typeface="+mn-cs"/>
              </a:rPr>
              <a:t>四、应用实例</a:t>
            </a:r>
            <a:endParaRPr kumimoji="1" lang="en-US" altLang="zh-CN" sz="3200" b="0" i="0" u="none" strike="noStrike" kern="1200" cap="none" spc="0" normalizeH="0" baseline="0" noProof="0" dirty="0">
              <a:ln>
                <a:noFill/>
              </a:ln>
              <a:solidFill>
                <a:schemeClr val="tx2">
                  <a:lumMod val="75000"/>
                </a:schemeClr>
              </a:solidFill>
              <a:effectLst/>
              <a:uLnTx/>
              <a:uFillTx/>
              <a:latin typeface="隶书" panose="02010509060101010101" pitchFamily="49" charset="-122"/>
              <a:ea typeface="隶书" panose="02010509060101010101" pitchFamily="49" charset="-122"/>
              <a:cs typeface="+mn-cs"/>
            </a:endParaRPr>
          </a:p>
        </p:txBody>
      </p:sp>
      <p:sp>
        <p:nvSpPr>
          <p:cNvPr id="8" name="Rectangle 9"/>
          <p:cNvSpPr>
            <a:spLocks noGrp="1" noChangeArrowheads="1"/>
          </p:cNvSpPr>
          <p:nvPr>
            <p:ph type="title"/>
          </p:nvPr>
        </p:nvSpPr>
        <p:spPr>
          <a:xfrm>
            <a:off x="0" y="1190625"/>
            <a:ext cx="7772400" cy="11430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1200" cap="none" spc="0" normalizeH="0" baseline="0" noProof="0" dirty="0">
                <a:ln>
                  <a:noFill/>
                </a:ln>
                <a:solidFill>
                  <a:schemeClr val="tx2">
                    <a:lumMod val="75000"/>
                  </a:schemeClr>
                </a:solidFill>
                <a:effectLst/>
                <a:uLnTx/>
                <a:uFillTx/>
                <a:latin typeface="+mj-lt"/>
                <a:ea typeface="隶书" panose="02010509060101010101" pitchFamily="49" charset="-122"/>
                <a:cs typeface="+mj-cs"/>
              </a:rPr>
              <a:t>本讲的主要内容</a:t>
            </a:r>
            <a:endParaRPr kumimoji="0" lang="zh-CN" altLang="en-US" sz="4400" b="0" i="0" u="none" strike="noStrike" kern="1200" cap="none" spc="0" normalizeH="0" baseline="0" noProof="0" dirty="0">
              <a:ln>
                <a:noFill/>
              </a:ln>
              <a:solidFill>
                <a:schemeClr val="tx2">
                  <a:lumMod val="75000"/>
                </a:schemeClr>
              </a:solidFill>
              <a:effectLst/>
              <a:uLnTx/>
              <a:uFillTx/>
              <a:latin typeface="+mj-lt"/>
              <a:ea typeface="+mj-ea"/>
              <a:cs typeface="+mj-cs"/>
            </a:endParaRPr>
          </a:p>
        </p:txBody>
      </p:sp>
      <p:sp>
        <p:nvSpPr>
          <p:cNvPr id="6151" name="灯片编号占位符 1"/>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34819"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en-US" altLang="zh-CN" kern="1200" dirty="0">
                <a:latin typeface="微软雅黑" panose="020B0503020204020204" pitchFamily="34" charset="-122"/>
                <a:ea typeface="宋体" panose="02010600030101010101" pitchFamily="2" charset="-122"/>
                <a:cs typeface="+mn-cs"/>
              </a:rPr>
              <a:t>3. </a:t>
            </a:r>
            <a:r>
              <a:rPr lang="zh-CN" altLang="en-US" kern="1200" dirty="0">
                <a:latin typeface="微软雅黑" panose="020B0503020204020204" pitchFamily="34" charset="-122"/>
                <a:ea typeface="宋体" panose="02010600030101010101" pitchFamily="2" charset="-122"/>
                <a:cs typeface="+mn-cs"/>
              </a:rPr>
              <a:t>适应度</a:t>
            </a:r>
            <a:endParaRPr lang="zh-CN" altLang="en-US" kern="1200" dirty="0">
              <a:latin typeface="微软雅黑" panose="020B0503020204020204" pitchFamily="34" charset="-122"/>
              <a:ea typeface="宋体" panose="02010600030101010101" pitchFamily="2" charset="-122"/>
              <a:cs typeface="+mn-cs"/>
            </a:endParaRPr>
          </a:p>
        </p:txBody>
      </p:sp>
      <p:sp>
        <p:nvSpPr>
          <p:cNvPr id="34820" name="Rectangle 3"/>
          <p:cNvSpPr txBox="1"/>
          <p:nvPr/>
        </p:nvSpPr>
        <p:spPr>
          <a:xfrm>
            <a:off x="685800" y="1196975"/>
            <a:ext cx="7924800" cy="5373688"/>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zh-CN" altLang="en-US" dirty="0">
                <a:solidFill>
                  <a:schemeClr val="tx2"/>
                </a:solidFill>
                <a:latin typeface="黑体" panose="02010609060101010101" pitchFamily="49" charset="-122"/>
                <a:ea typeface="宋体" panose="02010600030101010101" pitchFamily="2" charset="-122"/>
              </a:rPr>
              <a:t>适应度：个体在进化过程中有可能达到或接近于最优解的优良程度。</a:t>
            </a:r>
            <a:endParaRPr lang="zh-CN" altLang="en-US" dirty="0">
              <a:solidFill>
                <a:schemeClr val="tx2"/>
              </a:solidFill>
              <a:latin typeface="黑体" panose="02010609060101010101" pitchFamily="49" charset="-122"/>
              <a:ea typeface="宋体" panose="02010600030101010101" pitchFamily="2" charset="-122"/>
            </a:endParaRPr>
          </a:p>
          <a:p>
            <a:pPr marL="342900" lvl="0" indent="-342900">
              <a:lnSpc>
                <a:spcPct val="120000"/>
              </a:lnSpc>
            </a:pPr>
            <a:r>
              <a:rPr lang="zh-CN" altLang="en-US" dirty="0">
                <a:solidFill>
                  <a:schemeClr val="tx2"/>
                </a:solidFill>
                <a:latin typeface="黑体" panose="02010609060101010101" pitchFamily="49" charset="-122"/>
                <a:ea typeface="宋体" panose="02010600030101010101" pitchFamily="2" charset="-122"/>
              </a:rPr>
              <a:t>适应度函数：度量个体适应度的函数，也称为待求解问题的目标函数值。</a:t>
            </a:r>
            <a:endParaRPr lang="zh-CN" altLang="en-US" dirty="0">
              <a:solidFill>
                <a:schemeClr val="tx2"/>
              </a:solidFill>
              <a:latin typeface="黑体" panose="02010609060101010101" pitchFamily="49" charset="-122"/>
              <a:ea typeface="宋体" panose="02010600030101010101" pitchFamily="2" charset="-122"/>
            </a:endParaRPr>
          </a:p>
          <a:p>
            <a:pPr marL="342900" lvl="0" indent="-342900">
              <a:lnSpc>
                <a:spcPct val="120000"/>
              </a:lnSpc>
            </a:pPr>
            <a:r>
              <a:rPr lang="zh-CN" altLang="en-US" dirty="0">
                <a:solidFill>
                  <a:schemeClr val="tx2"/>
                </a:solidFill>
                <a:latin typeface="黑体" panose="02010609060101010101" pitchFamily="49" charset="-122"/>
                <a:ea typeface="宋体" panose="02010600030101010101" pitchFamily="2" charset="-122"/>
              </a:rPr>
              <a:t>适应度</a:t>
            </a:r>
            <a:r>
              <a:rPr lang="zh-CN" altLang="en-US" dirty="0">
                <a:solidFill>
                  <a:srgbClr val="FF0000"/>
                </a:solidFill>
                <a:latin typeface="黑体" panose="02010609060101010101" pitchFamily="49" charset="-122"/>
                <a:ea typeface="宋体" panose="02010600030101010101" pitchFamily="2" charset="-122"/>
              </a:rPr>
              <a:t>尺度变换</a:t>
            </a:r>
            <a:r>
              <a:rPr lang="zh-CN" altLang="en-US" dirty="0">
                <a:solidFill>
                  <a:schemeClr val="tx2"/>
                </a:solidFill>
                <a:latin typeface="黑体" panose="02010609060101010101" pitchFamily="49" charset="-122"/>
                <a:ea typeface="宋体" panose="02010600030101010101" pitchFamily="2" charset="-122"/>
              </a:rPr>
              <a:t>的根据：</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目标函数值的范围及分布</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目标函数的最大值问题</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目标函数的最小值问题</a:t>
            </a:r>
            <a:endParaRPr lang="zh-CN" altLang="en-US" dirty="0">
              <a:solidFill>
                <a:schemeClr val="tx2"/>
              </a:solidFill>
              <a:latin typeface="黑体" panose="02010609060101010101" pitchFamily="49" charset="-122"/>
              <a:ea typeface="宋体" panose="02010600030101010101" pitchFamily="2" charset="-122"/>
            </a:endParaRPr>
          </a:p>
        </p:txBody>
      </p:sp>
      <p:sp>
        <p:nvSpPr>
          <p:cNvPr id="34821" name="灯片编号占位符 1"/>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35843"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适应度</a:t>
            </a:r>
            <a:endParaRPr lang="zh-CN" altLang="en-US" kern="1200" dirty="0">
              <a:latin typeface="微软雅黑" panose="020B0503020204020204" pitchFamily="34" charset="-122"/>
              <a:ea typeface="宋体" panose="02010600030101010101" pitchFamily="2" charset="-122"/>
              <a:cs typeface="+mn-cs"/>
            </a:endParaRPr>
          </a:p>
        </p:txBody>
      </p:sp>
      <p:sp>
        <p:nvSpPr>
          <p:cNvPr id="35844" name="Rectangle 1027"/>
          <p:cNvSpPr txBox="1"/>
          <p:nvPr/>
        </p:nvSpPr>
        <p:spPr>
          <a:xfrm>
            <a:off x="73025" y="908050"/>
            <a:ext cx="6083300" cy="143986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尺度变换</a:t>
            </a:r>
            <a:r>
              <a:rPr lang="en-US" altLang="zh-CN" b="1" dirty="0">
                <a:solidFill>
                  <a:srgbClr val="17375E"/>
                </a:solidFill>
                <a:latin typeface="黑体" panose="02010609060101010101" pitchFamily="49" charset="-122"/>
                <a:ea typeface="宋体" panose="02010600030101010101" pitchFamily="2" charset="-122"/>
              </a:rPr>
              <a:t>1-</a:t>
            </a:r>
            <a:r>
              <a:rPr lang="en-US" altLang="zh-CN" b="1" dirty="0">
                <a:solidFill>
                  <a:srgbClr val="17375E"/>
                </a:solidFill>
                <a:latin typeface="Arial" panose="020B0604020202020204" pitchFamily="34" charset="0"/>
                <a:ea typeface="宋体" panose="02010600030101010101" pitchFamily="2" charset="-122"/>
              </a:rPr>
              <a:t>—</a:t>
            </a:r>
            <a:r>
              <a:rPr lang="zh-CN" altLang="en-US" b="1" dirty="0">
                <a:solidFill>
                  <a:srgbClr val="17375E"/>
                </a:solidFill>
                <a:latin typeface="黑体" panose="02010609060101010101" pitchFamily="49" charset="-122"/>
                <a:ea typeface="宋体" panose="02010600030101010101" pitchFamily="2" charset="-122"/>
              </a:rPr>
              <a:t>线性变换</a:t>
            </a:r>
            <a:endParaRPr lang="zh-CN" altLang="en-US" b="1" dirty="0">
              <a:solidFill>
                <a:srgbClr val="17375E"/>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为保证适应度非负</a:t>
            </a:r>
            <a:endParaRPr lang="zh-CN" altLang="en-US" dirty="0">
              <a:latin typeface="黑体" panose="02010609060101010101" pitchFamily="49" charset="-122"/>
              <a:ea typeface="宋体" panose="02010600030101010101" pitchFamily="2" charset="-122"/>
            </a:endParaRPr>
          </a:p>
        </p:txBody>
      </p:sp>
      <p:graphicFrame>
        <p:nvGraphicFramePr>
          <p:cNvPr id="35845" name="Object 1029"/>
          <p:cNvGraphicFramePr>
            <a:graphicFrameLocks noChangeAspect="1"/>
          </p:cNvGraphicFramePr>
          <p:nvPr/>
        </p:nvGraphicFramePr>
        <p:xfrm>
          <a:off x="684213" y="2460625"/>
          <a:ext cx="2652712" cy="608013"/>
        </p:xfrm>
        <a:graphic>
          <a:graphicData uri="http://schemas.openxmlformats.org/presentationml/2006/ole">
            <mc:AlternateContent xmlns:mc="http://schemas.openxmlformats.org/markup-compatibility/2006">
              <mc:Choice xmlns:v="urn:schemas-microsoft-com:vml" Requires="v">
                <p:oleObj spid="_x0000_s3090" name="" r:id="rId1" imgW="888365" imgH="203200" progId="Equation.DSMT4">
                  <p:embed/>
                </p:oleObj>
              </mc:Choice>
              <mc:Fallback>
                <p:oleObj name="" r:id="rId1" imgW="888365" imgH="203200" progId="Equation.DSMT4">
                  <p:embed/>
                  <p:pic>
                    <p:nvPicPr>
                      <p:cNvPr id="0" name="图片 3089"/>
                      <p:cNvPicPr/>
                      <p:nvPr/>
                    </p:nvPicPr>
                    <p:blipFill>
                      <a:blip r:embed="rId2"/>
                      <a:stretch>
                        <a:fillRect/>
                      </a:stretch>
                    </p:blipFill>
                    <p:spPr>
                      <a:xfrm>
                        <a:off x="684213" y="2460625"/>
                        <a:ext cx="2652712" cy="608013"/>
                      </a:xfrm>
                      <a:prstGeom prst="rect">
                        <a:avLst/>
                      </a:prstGeom>
                      <a:solidFill>
                        <a:schemeClr val="bg1"/>
                      </a:solidFill>
                      <a:ln w="38100">
                        <a:noFill/>
                        <a:miter/>
                      </a:ln>
                    </p:spPr>
                  </p:pic>
                </p:oleObj>
              </mc:Fallback>
            </mc:AlternateContent>
          </a:graphicData>
        </a:graphic>
      </p:graphicFrame>
      <p:graphicFrame>
        <p:nvGraphicFramePr>
          <p:cNvPr id="35846" name="Object 1030"/>
          <p:cNvGraphicFramePr>
            <a:graphicFrameLocks noChangeAspect="1"/>
          </p:cNvGraphicFramePr>
          <p:nvPr/>
        </p:nvGraphicFramePr>
        <p:xfrm>
          <a:off x="3779838" y="2182813"/>
          <a:ext cx="2314575" cy="1174750"/>
        </p:xfrm>
        <a:graphic>
          <a:graphicData uri="http://schemas.openxmlformats.org/presentationml/2006/ole">
            <mc:AlternateContent xmlns:mc="http://schemas.openxmlformats.org/markup-compatibility/2006">
              <mc:Choice xmlns:v="urn:schemas-microsoft-com:vml" Requires="v">
                <p:oleObj spid="_x0000_s3093" name="" r:id="rId3" imgW="927100" imgH="469900" progId="Equation.DSMT4">
                  <p:embed/>
                </p:oleObj>
              </mc:Choice>
              <mc:Fallback>
                <p:oleObj name="" r:id="rId3" imgW="927100" imgH="469900" progId="Equation.DSMT4">
                  <p:embed/>
                  <p:pic>
                    <p:nvPicPr>
                      <p:cNvPr id="0" name="图片 3092"/>
                      <p:cNvPicPr/>
                      <p:nvPr/>
                    </p:nvPicPr>
                    <p:blipFill>
                      <a:blip r:embed="rId4"/>
                      <a:stretch>
                        <a:fillRect/>
                      </a:stretch>
                    </p:blipFill>
                    <p:spPr>
                      <a:xfrm>
                        <a:off x="3779838" y="2182813"/>
                        <a:ext cx="2314575" cy="1174750"/>
                      </a:xfrm>
                      <a:prstGeom prst="rect">
                        <a:avLst/>
                      </a:prstGeom>
                      <a:solidFill>
                        <a:schemeClr val="bg1"/>
                      </a:solidFill>
                      <a:ln w="38100">
                        <a:noFill/>
                        <a:miter/>
                      </a:ln>
                    </p:spPr>
                  </p:pic>
                </p:oleObj>
              </mc:Fallback>
            </mc:AlternateContent>
          </a:graphicData>
        </a:graphic>
      </p:graphicFrame>
      <p:graphicFrame>
        <p:nvGraphicFramePr>
          <p:cNvPr id="35847" name="Object 1031"/>
          <p:cNvGraphicFramePr>
            <a:graphicFrameLocks noChangeAspect="1"/>
          </p:cNvGraphicFramePr>
          <p:nvPr/>
        </p:nvGraphicFramePr>
        <p:xfrm>
          <a:off x="6516688" y="2133600"/>
          <a:ext cx="2343150" cy="1173163"/>
        </p:xfrm>
        <a:graphic>
          <a:graphicData uri="http://schemas.openxmlformats.org/presentationml/2006/ole">
            <mc:AlternateContent xmlns:mc="http://schemas.openxmlformats.org/markup-compatibility/2006">
              <mc:Choice xmlns:v="urn:schemas-microsoft-com:vml" Requires="v">
                <p:oleObj spid="_x0000_s3094" name="" r:id="rId5" imgW="939800" imgH="469900" progId="Equation.DSMT4">
                  <p:embed/>
                </p:oleObj>
              </mc:Choice>
              <mc:Fallback>
                <p:oleObj name="" r:id="rId5" imgW="939800" imgH="469900" progId="Equation.DSMT4">
                  <p:embed/>
                  <p:pic>
                    <p:nvPicPr>
                      <p:cNvPr id="0" name="图片 3093"/>
                      <p:cNvPicPr/>
                      <p:nvPr/>
                    </p:nvPicPr>
                    <p:blipFill>
                      <a:blip r:embed="rId6"/>
                      <a:stretch>
                        <a:fillRect/>
                      </a:stretch>
                    </p:blipFill>
                    <p:spPr>
                      <a:xfrm>
                        <a:off x="6516688" y="2133600"/>
                        <a:ext cx="2343150" cy="1173163"/>
                      </a:xfrm>
                      <a:prstGeom prst="rect">
                        <a:avLst/>
                      </a:prstGeom>
                      <a:solidFill>
                        <a:schemeClr val="bg1"/>
                      </a:solidFill>
                      <a:ln w="38100">
                        <a:noFill/>
                        <a:miter/>
                      </a:ln>
                    </p:spPr>
                  </p:pic>
                </p:oleObj>
              </mc:Fallback>
            </mc:AlternateContent>
          </a:graphicData>
        </a:graphic>
      </p:graphicFrame>
      <p:pic>
        <p:nvPicPr>
          <p:cNvPr id="35848" name="Picture 1032"/>
          <p:cNvPicPr>
            <a:picLocks noChangeAspect="1"/>
          </p:cNvPicPr>
          <p:nvPr/>
        </p:nvPicPr>
        <p:blipFill>
          <a:blip r:embed="rId7"/>
          <a:stretch>
            <a:fillRect/>
          </a:stretch>
        </p:blipFill>
        <p:spPr>
          <a:xfrm>
            <a:off x="0" y="3479800"/>
            <a:ext cx="4505325" cy="3333750"/>
          </a:xfrm>
          <a:prstGeom prst="rect">
            <a:avLst/>
          </a:prstGeom>
          <a:noFill/>
          <a:ln w="9525">
            <a:noFill/>
          </a:ln>
        </p:spPr>
      </p:pic>
      <p:pic>
        <p:nvPicPr>
          <p:cNvPr id="35849" name="Picture 1033"/>
          <p:cNvPicPr>
            <a:picLocks noChangeAspect="1"/>
          </p:cNvPicPr>
          <p:nvPr/>
        </p:nvPicPr>
        <p:blipFill>
          <a:blip r:embed="rId8"/>
          <a:stretch>
            <a:fillRect/>
          </a:stretch>
        </p:blipFill>
        <p:spPr>
          <a:xfrm>
            <a:off x="4572000" y="3479800"/>
            <a:ext cx="4572000" cy="3400425"/>
          </a:xfrm>
          <a:prstGeom prst="rect">
            <a:avLst/>
          </a:prstGeom>
          <a:noFill/>
          <a:ln w="9525">
            <a:noFill/>
          </a:ln>
        </p:spPr>
      </p:pic>
      <p:sp>
        <p:nvSpPr>
          <p:cNvPr id="35850" name="Line 1034"/>
          <p:cNvSpPr/>
          <p:nvPr/>
        </p:nvSpPr>
        <p:spPr>
          <a:xfrm flipV="1">
            <a:off x="4284663" y="5157788"/>
            <a:ext cx="431800" cy="23812"/>
          </a:xfrm>
          <a:prstGeom prst="line">
            <a:avLst/>
          </a:prstGeom>
          <a:ln w="76200" cap="flat" cmpd="sng">
            <a:solidFill>
              <a:schemeClr val="accent2"/>
            </a:solidFill>
            <a:prstDash val="solid"/>
            <a:headEnd type="none" w="med" len="med"/>
            <a:tailEnd type="triangle" w="med" len="med"/>
          </a:ln>
        </p:spPr>
      </p:sp>
      <p:sp>
        <p:nvSpPr>
          <p:cNvPr id="35851" name="灯片编号占位符 1"/>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36867"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适应度</a:t>
            </a:r>
            <a:endParaRPr lang="zh-CN" altLang="en-US" kern="1200" dirty="0">
              <a:latin typeface="微软雅黑" panose="020B0503020204020204" pitchFamily="34" charset="-122"/>
              <a:ea typeface="宋体" panose="02010600030101010101" pitchFamily="2" charset="-122"/>
              <a:cs typeface="+mn-cs"/>
            </a:endParaRPr>
          </a:p>
        </p:txBody>
      </p:sp>
      <p:sp>
        <p:nvSpPr>
          <p:cNvPr id="36868"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尺度变换</a:t>
            </a:r>
            <a:r>
              <a:rPr lang="en-US" altLang="zh-CN" b="1" dirty="0">
                <a:solidFill>
                  <a:srgbClr val="17375E"/>
                </a:solidFill>
                <a:latin typeface="黑体" panose="02010609060101010101" pitchFamily="49" charset="-122"/>
                <a:ea typeface="宋体" panose="02010600030101010101" pitchFamily="2" charset="-122"/>
              </a:rPr>
              <a:t>2</a:t>
            </a:r>
            <a:r>
              <a:rPr lang="en-US" altLang="zh-CN" b="1" dirty="0">
                <a:solidFill>
                  <a:srgbClr val="17375E"/>
                </a:solidFill>
                <a:latin typeface="Arial" panose="020B0604020202020204" pitchFamily="34" charset="0"/>
                <a:ea typeface="宋体" panose="02010600030101010101" pitchFamily="2" charset="-122"/>
              </a:rPr>
              <a:t>—</a:t>
            </a:r>
            <a:r>
              <a:rPr lang="zh-CN" altLang="en-US" b="1" dirty="0">
                <a:solidFill>
                  <a:srgbClr val="17375E"/>
                </a:solidFill>
                <a:latin typeface="黑体" panose="02010609060101010101" pitchFamily="49" charset="-122"/>
                <a:ea typeface="宋体" panose="02010600030101010101" pitchFamily="2" charset="-122"/>
              </a:rPr>
              <a:t>非线性变换</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36869" name="Rectangle 1027"/>
          <p:cNvSpPr txBox="1"/>
          <p:nvPr/>
        </p:nvSpPr>
        <p:spPr>
          <a:xfrm>
            <a:off x="685800" y="2133600"/>
            <a:ext cx="7772400" cy="3962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742950" lvl="1" indent="-285750"/>
            <a:r>
              <a:rPr lang="zh-CN" altLang="en-US" b="1" dirty="0">
                <a:solidFill>
                  <a:schemeClr val="tx2"/>
                </a:solidFill>
                <a:ea typeface="宋体" panose="02010600030101010101" pitchFamily="2" charset="-122"/>
              </a:rPr>
              <a:t>幂函数变换法</a:t>
            </a:r>
            <a:endParaRPr lang="zh-CN" altLang="en-US" b="1" dirty="0">
              <a:solidFill>
                <a:schemeClr val="tx2"/>
              </a:solidFill>
              <a:ea typeface="宋体" panose="02010600030101010101" pitchFamily="2" charset="-122"/>
            </a:endParaRPr>
          </a:p>
          <a:p>
            <a:pPr marL="742950" lvl="1" indent="-285750"/>
            <a:endParaRPr lang="zh-CN" altLang="en-US" b="1" dirty="0">
              <a:solidFill>
                <a:schemeClr val="tx2"/>
              </a:solidFill>
              <a:ea typeface="宋体" panose="02010600030101010101" pitchFamily="2" charset="-122"/>
            </a:endParaRPr>
          </a:p>
          <a:p>
            <a:pPr marL="742950" lvl="1" indent="-285750"/>
            <a:r>
              <a:rPr lang="zh-CN" altLang="en-US" b="1" dirty="0">
                <a:solidFill>
                  <a:schemeClr val="tx2"/>
                </a:solidFill>
                <a:ea typeface="宋体" panose="02010600030101010101" pitchFamily="2" charset="-122"/>
              </a:rPr>
              <a:t>指数函数变换法</a:t>
            </a:r>
            <a:endParaRPr lang="zh-CN" altLang="en-US" b="1" dirty="0">
              <a:solidFill>
                <a:schemeClr val="tx2"/>
              </a:solidFill>
              <a:ea typeface="宋体" panose="02010600030101010101" pitchFamily="2" charset="-122"/>
            </a:endParaRPr>
          </a:p>
          <a:p>
            <a:pPr marL="742950" lvl="1" indent="-285750"/>
            <a:endParaRPr lang="zh-CN" altLang="en-US" b="1" dirty="0">
              <a:solidFill>
                <a:schemeClr val="tx2"/>
              </a:solidFill>
              <a:ea typeface="宋体" panose="02010600030101010101" pitchFamily="2" charset="-122"/>
            </a:endParaRPr>
          </a:p>
          <a:p>
            <a:pPr marL="742950" lvl="1" indent="-285750"/>
            <a:r>
              <a:rPr lang="zh-CN" altLang="en-US" b="1" dirty="0">
                <a:solidFill>
                  <a:schemeClr val="tx2"/>
                </a:solidFill>
                <a:ea typeface="宋体" panose="02010600030101010101" pitchFamily="2" charset="-122"/>
              </a:rPr>
              <a:t>对数函数变换法</a:t>
            </a:r>
            <a:endParaRPr lang="zh-CN" altLang="en-US" b="1" dirty="0">
              <a:solidFill>
                <a:schemeClr val="tx2"/>
              </a:solidFill>
              <a:ea typeface="宋体" panose="02010600030101010101" pitchFamily="2" charset="-122"/>
            </a:endParaRPr>
          </a:p>
        </p:txBody>
      </p:sp>
      <p:graphicFrame>
        <p:nvGraphicFramePr>
          <p:cNvPr id="36870" name="对象 1"/>
          <p:cNvGraphicFramePr>
            <a:graphicFrameLocks noChangeAspect="1"/>
          </p:cNvGraphicFramePr>
          <p:nvPr/>
        </p:nvGraphicFramePr>
        <p:xfrm>
          <a:off x="4724400" y="1989138"/>
          <a:ext cx="1249363" cy="644525"/>
        </p:xfrm>
        <a:graphic>
          <a:graphicData uri="http://schemas.openxmlformats.org/presentationml/2006/ole">
            <mc:AlternateContent xmlns:mc="http://schemas.openxmlformats.org/markup-compatibility/2006">
              <mc:Choice xmlns:v="urn:schemas-microsoft-com:vml" Requires="v">
                <p:oleObj spid="_x0000_s3095" name="" r:id="rId1" imgW="419100" imgH="215900" progId="Equation.DSMT4">
                  <p:embed/>
                </p:oleObj>
              </mc:Choice>
              <mc:Fallback>
                <p:oleObj name="" r:id="rId1" imgW="419100" imgH="215900" progId="Equation.DSMT4">
                  <p:embed/>
                  <p:pic>
                    <p:nvPicPr>
                      <p:cNvPr id="0" name="图片 3094"/>
                      <p:cNvPicPr/>
                      <p:nvPr/>
                    </p:nvPicPr>
                    <p:blipFill>
                      <a:blip r:embed="rId2"/>
                      <a:stretch>
                        <a:fillRect/>
                      </a:stretch>
                    </p:blipFill>
                    <p:spPr>
                      <a:xfrm>
                        <a:off x="4724400" y="1989138"/>
                        <a:ext cx="1249363" cy="644525"/>
                      </a:xfrm>
                      <a:prstGeom prst="rect">
                        <a:avLst/>
                      </a:prstGeom>
                      <a:solidFill>
                        <a:schemeClr val="bg1"/>
                      </a:solidFill>
                      <a:ln w="38100">
                        <a:noFill/>
                        <a:miter/>
                      </a:ln>
                    </p:spPr>
                  </p:pic>
                </p:oleObj>
              </mc:Fallback>
            </mc:AlternateContent>
          </a:graphicData>
        </a:graphic>
      </p:graphicFrame>
      <p:graphicFrame>
        <p:nvGraphicFramePr>
          <p:cNvPr id="36871" name="对象 2"/>
          <p:cNvGraphicFramePr>
            <a:graphicFrameLocks noChangeAspect="1"/>
          </p:cNvGraphicFramePr>
          <p:nvPr/>
        </p:nvGraphicFramePr>
        <p:xfrm>
          <a:off x="4724400" y="3055938"/>
          <a:ext cx="1450975" cy="647700"/>
        </p:xfrm>
        <a:graphic>
          <a:graphicData uri="http://schemas.openxmlformats.org/presentationml/2006/ole">
            <mc:AlternateContent xmlns:mc="http://schemas.openxmlformats.org/markup-compatibility/2006">
              <mc:Choice xmlns:v="urn:schemas-microsoft-com:vml" Requires="v">
                <p:oleObj spid="_x0000_s3096" name="" r:id="rId3" imgW="481965" imgH="215900" progId="Equation.DSMT4">
                  <p:embed/>
                </p:oleObj>
              </mc:Choice>
              <mc:Fallback>
                <p:oleObj name="" r:id="rId3" imgW="481965" imgH="215900" progId="Equation.DSMT4">
                  <p:embed/>
                  <p:pic>
                    <p:nvPicPr>
                      <p:cNvPr id="0" name="图片 3095"/>
                      <p:cNvPicPr/>
                      <p:nvPr/>
                    </p:nvPicPr>
                    <p:blipFill>
                      <a:blip r:embed="rId4"/>
                      <a:stretch>
                        <a:fillRect/>
                      </a:stretch>
                    </p:blipFill>
                    <p:spPr>
                      <a:xfrm>
                        <a:off x="4724400" y="3055938"/>
                        <a:ext cx="1450975" cy="647700"/>
                      </a:xfrm>
                      <a:prstGeom prst="rect">
                        <a:avLst/>
                      </a:prstGeom>
                      <a:solidFill>
                        <a:schemeClr val="bg1"/>
                      </a:solidFill>
                      <a:ln w="38100">
                        <a:noFill/>
                        <a:miter/>
                      </a:ln>
                    </p:spPr>
                  </p:pic>
                </p:oleObj>
              </mc:Fallback>
            </mc:AlternateContent>
          </a:graphicData>
        </a:graphic>
      </p:graphicFrame>
      <p:graphicFrame>
        <p:nvGraphicFramePr>
          <p:cNvPr id="36872" name="对象 3"/>
          <p:cNvGraphicFramePr>
            <a:graphicFrameLocks noChangeAspect="1"/>
          </p:cNvGraphicFramePr>
          <p:nvPr/>
        </p:nvGraphicFramePr>
        <p:xfrm>
          <a:off x="4724400" y="4105275"/>
          <a:ext cx="1641475" cy="573088"/>
        </p:xfrm>
        <a:graphic>
          <a:graphicData uri="http://schemas.openxmlformats.org/presentationml/2006/ole">
            <mc:AlternateContent xmlns:mc="http://schemas.openxmlformats.org/markup-compatibility/2006">
              <mc:Choice xmlns:v="urn:schemas-microsoft-com:vml" Requires="v">
                <p:oleObj spid="_x0000_s3097" name="" r:id="rId5" imgW="546100" imgH="190500" progId="Equation.DSMT4">
                  <p:embed/>
                </p:oleObj>
              </mc:Choice>
              <mc:Fallback>
                <p:oleObj name="" r:id="rId5" imgW="546100" imgH="190500" progId="Equation.DSMT4">
                  <p:embed/>
                  <p:pic>
                    <p:nvPicPr>
                      <p:cNvPr id="0" name="图片 3096"/>
                      <p:cNvPicPr/>
                      <p:nvPr/>
                    </p:nvPicPr>
                    <p:blipFill>
                      <a:blip r:embed="rId6"/>
                      <a:stretch>
                        <a:fillRect/>
                      </a:stretch>
                    </p:blipFill>
                    <p:spPr>
                      <a:xfrm>
                        <a:off x="4724400" y="4105275"/>
                        <a:ext cx="1641475" cy="573088"/>
                      </a:xfrm>
                      <a:prstGeom prst="rect">
                        <a:avLst/>
                      </a:prstGeom>
                      <a:solidFill>
                        <a:schemeClr val="bg1"/>
                      </a:solidFill>
                      <a:ln w="38100">
                        <a:noFill/>
                        <a:miter/>
                      </a:ln>
                    </p:spPr>
                  </p:pic>
                </p:oleObj>
              </mc:Fallback>
            </mc:AlternateContent>
          </a:graphicData>
        </a:graphic>
      </p:graphicFrame>
      <p:sp>
        <p:nvSpPr>
          <p:cNvPr id="36873"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37891"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en-US" altLang="zh-CN" kern="1200" dirty="0">
                <a:latin typeface="微软雅黑" panose="020B0503020204020204" pitchFamily="34" charset="-122"/>
                <a:ea typeface="宋体" panose="02010600030101010101" pitchFamily="2" charset="-122"/>
                <a:cs typeface="+mn-cs"/>
              </a:rPr>
              <a:t>4. </a:t>
            </a:r>
            <a:r>
              <a:rPr lang="zh-CN" altLang="en-US" kern="1200" dirty="0">
                <a:latin typeface="微软雅黑" panose="020B0503020204020204" pitchFamily="34" charset="-122"/>
                <a:ea typeface="宋体" panose="02010600030101010101" pitchFamily="2" charset="-122"/>
                <a:cs typeface="+mn-cs"/>
              </a:rPr>
              <a:t>遗传操作</a:t>
            </a:r>
            <a:r>
              <a:rPr lang="en-US" altLang="zh-CN" kern="1200" dirty="0">
                <a:latin typeface="微软雅黑" panose="020B0503020204020204" pitchFamily="34" charset="-122"/>
                <a:ea typeface="宋体" panose="02010600030101010101" pitchFamily="2" charset="-122"/>
                <a:cs typeface="+mn-cs"/>
              </a:rPr>
              <a:t>-</a:t>
            </a:r>
            <a:r>
              <a:rPr lang="zh-CN" altLang="en-US" kern="1200" dirty="0">
                <a:latin typeface="微软雅黑" panose="020B0503020204020204" pitchFamily="34" charset="-122"/>
                <a:ea typeface="宋体" panose="02010600030101010101" pitchFamily="2" charset="-122"/>
                <a:cs typeface="+mn-cs"/>
              </a:rPr>
              <a:t>选择</a:t>
            </a:r>
            <a:endParaRPr lang="zh-CN" altLang="en-US" kern="1200" dirty="0">
              <a:latin typeface="微软雅黑" panose="020B0503020204020204" pitchFamily="34" charset="-122"/>
              <a:ea typeface="宋体" panose="02010600030101010101" pitchFamily="2" charset="-122"/>
              <a:cs typeface="+mn-cs"/>
            </a:endParaRPr>
          </a:p>
        </p:txBody>
      </p:sp>
      <p:sp>
        <p:nvSpPr>
          <p:cNvPr id="37892" name="Rectangle 3"/>
          <p:cNvSpPr txBox="1"/>
          <p:nvPr/>
        </p:nvSpPr>
        <p:spPr>
          <a:xfrm>
            <a:off x="611188" y="1268413"/>
            <a:ext cx="8153400" cy="4495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buFont typeface="Wingdings" panose="05000000000000000000" pitchFamily="2" charset="2"/>
              <a:buChar char="p"/>
            </a:pPr>
            <a:r>
              <a:rPr lang="zh-CN" altLang="en-US" dirty="0">
                <a:solidFill>
                  <a:srgbClr val="FF0000"/>
                </a:solidFill>
                <a:latin typeface="黑体" panose="02010609060101010101" pitchFamily="49" charset="-122"/>
                <a:ea typeface="宋体" panose="02010600030101010101" pitchFamily="2" charset="-122"/>
              </a:rPr>
              <a:t> 选择（</a:t>
            </a:r>
            <a:r>
              <a:rPr lang="en-US" altLang="zh-CN" dirty="0">
                <a:solidFill>
                  <a:srgbClr val="FF0000"/>
                </a:solidFill>
                <a:latin typeface="黑体" panose="02010609060101010101" pitchFamily="49" charset="-122"/>
                <a:ea typeface="宋体" panose="02010600030101010101" pitchFamily="2" charset="-122"/>
              </a:rPr>
              <a:t>selection</a:t>
            </a:r>
            <a:r>
              <a:rPr lang="zh-CN" altLang="en-US" dirty="0">
                <a:solidFill>
                  <a:srgbClr val="FF0000"/>
                </a:solidFill>
                <a:latin typeface="黑体" panose="02010609060101010101" pitchFamily="49" charset="-122"/>
                <a:ea typeface="宋体" panose="02010600030101010101" pitchFamily="2" charset="-122"/>
              </a:rPr>
              <a:t>）</a:t>
            </a:r>
            <a:endParaRPr lang="en-US" altLang="zh-CN" dirty="0">
              <a:solidFill>
                <a:srgbClr val="FF0000"/>
              </a:solidFill>
              <a:latin typeface="黑体" panose="02010609060101010101" pitchFamily="49" charset="-122"/>
              <a:ea typeface="宋体" panose="02010600030101010101" pitchFamily="2" charset="-122"/>
            </a:endParaRPr>
          </a:p>
          <a:p>
            <a:pPr marL="342900" lvl="0" indent="-342900">
              <a:lnSpc>
                <a:spcPct val="120000"/>
              </a:lnSpc>
              <a:buNone/>
            </a:pPr>
            <a:r>
              <a:rPr lang="en-US" altLang="zh-CN" dirty="0">
                <a:solidFill>
                  <a:srgbClr val="FF0000"/>
                </a:solidFill>
                <a:latin typeface="黑体" panose="02010609060101010101" pitchFamily="49" charset="-122"/>
                <a:ea typeface="宋体" panose="02010600030101010101" pitchFamily="2" charset="-122"/>
              </a:rPr>
              <a:t>    </a:t>
            </a:r>
            <a:r>
              <a:rPr lang="zh-CN" altLang="en-US" dirty="0">
                <a:solidFill>
                  <a:schemeClr val="tx2"/>
                </a:solidFill>
                <a:latin typeface="黑体" panose="02010609060101010101" pitchFamily="49" charset="-122"/>
                <a:ea typeface="宋体" panose="02010600030101010101" pitchFamily="2" charset="-122"/>
              </a:rPr>
              <a:t>是根据个体的适应度及其分布，确定其在下一代中被选择的概率，也称复制。</a:t>
            </a:r>
            <a:endParaRPr lang="zh-CN" altLang="en-US" dirty="0">
              <a:solidFill>
                <a:schemeClr val="tx2"/>
              </a:solidFill>
              <a:latin typeface="黑体" panose="02010609060101010101" pitchFamily="49" charset="-122"/>
              <a:ea typeface="宋体" panose="02010600030101010101" pitchFamily="2" charset="-122"/>
            </a:endParaRPr>
          </a:p>
          <a:p>
            <a:pPr marL="342900" lvl="0" indent="-342900">
              <a:lnSpc>
                <a:spcPct val="120000"/>
              </a:lnSpc>
            </a:pPr>
            <a:r>
              <a:rPr lang="zh-CN" altLang="en-US" dirty="0">
                <a:solidFill>
                  <a:schemeClr val="tx2"/>
                </a:solidFill>
                <a:latin typeface="黑体" panose="02010609060101010101" pitchFamily="49" charset="-122"/>
                <a:ea typeface="宋体" panose="02010600030101010101" pitchFamily="2" charset="-122"/>
              </a:rPr>
              <a:t>个体选择概率的常用分配方法：</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按比例的适应度分配方法</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基于排序的适应度分配</a:t>
            </a:r>
            <a:endParaRPr lang="zh-CN" altLang="en-US" dirty="0">
              <a:solidFill>
                <a:schemeClr val="tx2"/>
              </a:solidFill>
              <a:latin typeface="黑体" panose="02010609060101010101" pitchFamily="49" charset="-122"/>
              <a:ea typeface="宋体" panose="02010600030101010101" pitchFamily="2" charset="-122"/>
            </a:endParaRPr>
          </a:p>
          <a:p>
            <a:pPr marL="1143000" lvl="2" indent="-228600">
              <a:lnSpc>
                <a:spcPct val="120000"/>
              </a:lnSpc>
            </a:pPr>
            <a:r>
              <a:rPr lang="zh-CN" altLang="en-US" sz="2800" dirty="0">
                <a:solidFill>
                  <a:schemeClr val="tx2"/>
                </a:solidFill>
                <a:latin typeface="黑体" panose="02010609060101010101" pitchFamily="49" charset="-122"/>
                <a:ea typeface="宋体" panose="02010600030101010101" pitchFamily="2" charset="-122"/>
              </a:rPr>
              <a:t>适应度仅取决于个体在种群中的位置，而不是实际的目标值。</a:t>
            </a:r>
            <a:endParaRPr lang="zh-CN" altLang="en-US" sz="2800" dirty="0">
              <a:solidFill>
                <a:schemeClr val="tx2"/>
              </a:solidFill>
              <a:latin typeface="黑体" panose="02010609060101010101" pitchFamily="49" charset="-122"/>
              <a:ea typeface="宋体" panose="02010600030101010101" pitchFamily="2" charset="-122"/>
            </a:endParaRPr>
          </a:p>
          <a:p>
            <a:pPr marL="342900" lvl="0" indent="-342900"/>
            <a:endParaRPr lang="en-US" altLang="zh-CN" sz="2800" dirty="0">
              <a:solidFill>
                <a:schemeClr val="tx2"/>
              </a:solidFill>
              <a:latin typeface="黑体" panose="02010609060101010101" pitchFamily="49" charset="-122"/>
              <a:ea typeface="宋体" panose="02010600030101010101" pitchFamily="2" charset="-122"/>
            </a:endParaRPr>
          </a:p>
        </p:txBody>
      </p:sp>
      <p:sp>
        <p:nvSpPr>
          <p:cNvPr id="37893"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38915"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遗传操作</a:t>
            </a:r>
            <a:r>
              <a:rPr lang="en-US" altLang="zh-CN" kern="1200" dirty="0">
                <a:latin typeface="微软雅黑" panose="020B0503020204020204" pitchFamily="34" charset="-122"/>
                <a:ea typeface="宋体" panose="02010600030101010101" pitchFamily="2" charset="-122"/>
                <a:cs typeface="+mn-cs"/>
              </a:rPr>
              <a:t>-</a:t>
            </a:r>
            <a:r>
              <a:rPr lang="zh-CN" altLang="en-US" kern="1200" dirty="0">
                <a:latin typeface="微软雅黑" panose="020B0503020204020204" pitchFamily="34" charset="-122"/>
                <a:ea typeface="宋体" panose="02010600030101010101" pitchFamily="2" charset="-122"/>
                <a:cs typeface="+mn-cs"/>
              </a:rPr>
              <a:t>选择</a:t>
            </a:r>
            <a:endParaRPr lang="zh-CN" altLang="en-US" kern="1200" dirty="0">
              <a:latin typeface="微软雅黑" panose="020B0503020204020204" pitchFamily="34" charset="-122"/>
              <a:ea typeface="宋体" panose="02010600030101010101" pitchFamily="2" charset="-122"/>
              <a:cs typeface="+mn-cs"/>
            </a:endParaRPr>
          </a:p>
        </p:txBody>
      </p:sp>
      <p:sp>
        <p:nvSpPr>
          <p:cNvPr id="38916" name="Rectangle 3"/>
          <p:cNvSpPr txBox="1"/>
          <p:nvPr/>
        </p:nvSpPr>
        <p:spPr>
          <a:xfrm>
            <a:off x="685800" y="2133600"/>
            <a:ext cx="4246563" cy="38100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gn="just">
              <a:lnSpc>
                <a:spcPct val="120000"/>
              </a:lnSpc>
            </a:pPr>
            <a:r>
              <a:rPr lang="zh-CN" altLang="en-US" dirty="0">
                <a:solidFill>
                  <a:schemeClr val="tx2"/>
                </a:solidFill>
                <a:latin typeface="黑体" panose="02010609060101010101" pitchFamily="49" charset="-122"/>
                <a:ea typeface="宋体" panose="02010600030101010101" pitchFamily="2" charset="-122"/>
              </a:rPr>
              <a:t>轮盘赌选择法</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gn="just">
              <a:lnSpc>
                <a:spcPct val="120000"/>
              </a:lnSpc>
            </a:pPr>
            <a:r>
              <a:rPr lang="zh-CN" altLang="en-US" dirty="0">
                <a:solidFill>
                  <a:schemeClr val="tx2"/>
                </a:solidFill>
                <a:latin typeface="黑体" panose="02010609060101010101" pitchFamily="49" charset="-122"/>
                <a:ea typeface="宋体" panose="02010600030101010101" pitchFamily="2" charset="-122"/>
              </a:rPr>
              <a:t>产生</a:t>
            </a:r>
            <a:r>
              <a:rPr lang="en-US" altLang="zh-CN" dirty="0">
                <a:solidFill>
                  <a:schemeClr val="tx2"/>
                </a:solidFill>
                <a:latin typeface="黑体" panose="02010609060101010101" pitchFamily="49" charset="-122"/>
                <a:ea typeface="宋体" panose="02010600030101010101" pitchFamily="2" charset="-122"/>
              </a:rPr>
              <a:t>[0 1]</a:t>
            </a:r>
            <a:r>
              <a:rPr lang="zh-CN" altLang="en-US" dirty="0">
                <a:solidFill>
                  <a:schemeClr val="tx2"/>
                </a:solidFill>
                <a:latin typeface="黑体" panose="02010609060101010101" pitchFamily="49" charset="-122"/>
                <a:ea typeface="宋体" panose="02010600030101010101" pitchFamily="2" charset="-122"/>
              </a:rPr>
              <a:t>之间的随机数，作为选择指针来确定被选个体</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gn="just">
              <a:lnSpc>
                <a:spcPct val="120000"/>
              </a:lnSpc>
            </a:pPr>
            <a:r>
              <a:rPr lang="zh-CN" altLang="en-US" dirty="0">
                <a:solidFill>
                  <a:schemeClr val="tx2"/>
                </a:solidFill>
                <a:latin typeface="黑体" panose="02010609060101010101" pitchFamily="49" charset="-122"/>
                <a:ea typeface="宋体" panose="02010600030101010101" pitchFamily="2" charset="-122"/>
              </a:rPr>
              <a:t>适应度为正</a:t>
            </a:r>
            <a:endParaRPr lang="zh-CN" altLang="en-US" dirty="0">
              <a:solidFill>
                <a:schemeClr val="tx2"/>
              </a:solidFill>
              <a:latin typeface="黑体" panose="02010609060101010101" pitchFamily="49" charset="-122"/>
              <a:ea typeface="宋体" panose="02010600030101010101" pitchFamily="2" charset="-122"/>
            </a:endParaRPr>
          </a:p>
          <a:p>
            <a:pPr marL="342900" lvl="0" indent="-342900" algn="just">
              <a:lnSpc>
                <a:spcPct val="120000"/>
              </a:lnSpc>
            </a:pPr>
            <a:endParaRPr lang="en-US" altLang="zh-CN" dirty="0">
              <a:solidFill>
                <a:schemeClr val="tx2"/>
              </a:solidFill>
              <a:latin typeface="黑体" panose="02010609060101010101" pitchFamily="49" charset="-122"/>
              <a:ea typeface="宋体" panose="02010600030101010101" pitchFamily="2" charset="-122"/>
            </a:endParaRPr>
          </a:p>
        </p:txBody>
      </p:sp>
      <p:graphicFrame>
        <p:nvGraphicFramePr>
          <p:cNvPr id="38917" name="Object 18"/>
          <p:cNvGraphicFramePr>
            <a:graphicFrameLocks noChangeAspect="1"/>
          </p:cNvGraphicFramePr>
          <p:nvPr/>
        </p:nvGraphicFramePr>
        <p:xfrm>
          <a:off x="5292725" y="1773238"/>
          <a:ext cx="3236913" cy="3382962"/>
        </p:xfrm>
        <a:graphic>
          <a:graphicData uri="http://schemas.openxmlformats.org/presentationml/2006/ole">
            <mc:AlternateContent xmlns:mc="http://schemas.openxmlformats.org/markup-compatibility/2006">
              <mc:Choice xmlns:v="urn:schemas-microsoft-com:vml" Requires="v">
                <p:oleObj spid="_x0000_s3098" name="" r:id="rId1" imgW="6070600" imgH="6794500" progId="MSGraph.Chart.8">
                  <p:embed/>
                </p:oleObj>
              </mc:Choice>
              <mc:Fallback>
                <p:oleObj name="" r:id="rId1" imgW="6070600" imgH="6794500" progId="MSGraph.Chart.8">
                  <p:embed/>
                  <p:pic>
                    <p:nvPicPr>
                      <p:cNvPr id="0" name="图片 3097"/>
                      <p:cNvPicPr/>
                      <p:nvPr/>
                    </p:nvPicPr>
                    <p:blipFill>
                      <a:blip r:embed="rId2"/>
                      <a:stretch>
                        <a:fillRect/>
                      </a:stretch>
                    </p:blipFill>
                    <p:spPr>
                      <a:xfrm>
                        <a:off x="5292725" y="1773238"/>
                        <a:ext cx="3236913" cy="3382962"/>
                      </a:xfrm>
                      <a:prstGeom prst="rect">
                        <a:avLst/>
                      </a:prstGeom>
                      <a:noFill/>
                      <a:ln w="38100">
                        <a:noFill/>
                        <a:miter/>
                      </a:ln>
                    </p:spPr>
                  </p:pic>
                </p:oleObj>
              </mc:Fallback>
            </mc:AlternateContent>
          </a:graphicData>
        </a:graphic>
      </p:graphicFrame>
      <p:sp>
        <p:nvSpPr>
          <p:cNvPr id="38918"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选择方法</a:t>
            </a:r>
            <a:r>
              <a:rPr lang="en-US" altLang="zh-CN" b="1" dirty="0">
                <a:solidFill>
                  <a:srgbClr val="17375E"/>
                </a:solidFill>
                <a:latin typeface="黑体" panose="02010609060101010101" pitchFamily="49" charset="-122"/>
                <a:ea typeface="宋体" panose="02010600030101010101" pitchFamily="2" charset="-122"/>
              </a:rPr>
              <a:t>1</a:t>
            </a:r>
            <a:r>
              <a:rPr lang="en-US" altLang="zh-CN" b="1" dirty="0">
                <a:solidFill>
                  <a:srgbClr val="17375E"/>
                </a:solidFill>
                <a:latin typeface="Arial" panose="020B0604020202020204" pitchFamily="34" charset="0"/>
                <a:ea typeface="宋体" panose="02010600030101010101" pitchFamily="2" charset="-122"/>
              </a:rPr>
              <a:t>—</a:t>
            </a:r>
            <a:r>
              <a:rPr lang="zh-CN" altLang="en-US" b="1" dirty="0">
                <a:solidFill>
                  <a:srgbClr val="17375E"/>
                </a:solidFill>
                <a:latin typeface="黑体" panose="02010609060101010101" pitchFamily="49" charset="-122"/>
                <a:ea typeface="宋体" panose="02010600030101010101" pitchFamily="2" charset="-122"/>
              </a:rPr>
              <a:t>轮盘赌</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38919"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39939"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遗传操作</a:t>
            </a:r>
            <a:r>
              <a:rPr lang="en-US" altLang="zh-CN" kern="1200" dirty="0">
                <a:latin typeface="微软雅黑" panose="020B0503020204020204" pitchFamily="34" charset="-122"/>
                <a:ea typeface="宋体" panose="02010600030101010101" pitchFamily="2" charset="-122"/>
                <a:cs typeface="+mn-cs"/>
              </a:rPr>
              <a:t>-</a:t>
            </a:r>
            <a:r>
              <a:rPr lang="zh-CN" altLang="en-US" kern="1200" dirty="0">
                <a:latin typeface="微软雅黑" panose="020B0503020204020204" pitchFamily="34" charset="-122"/>
                <a:ea typeface="宋体" panose="02010600030101010101" pitchFamily="2" charset="-122"/>
                <a:cs typeface="+mn-cs"/>
              </a:rPr>
              <a:t>选择</a:t>
            </a:r>
            <a:endParaRPr lang="zh-CN" altLang="en-US" kern="1200" dirty="0">
              <a:latin typeface="微软雅黑" panose="020B0503020204020204" pitchFamily="34" charset="-122"/>
              <a:ea typeface="宋体" panose="02010600030101010101" pitchFamily="2" charset="-122"/>
              <a:cs typeface="+mn-cs"/>
            </a:endParaRPr>
          </a:p>
        </p:txBody>
      </p:sp>
      <p:grpSp>
        <p:nvGrpSpPr>
          <p:cNvPr id="39940" name="Group 71"/>
          <p:cNvGrpSpPr/>
          <p:nvPr/>
        </p:nvGrpSpPr>
        <p:grpSpPr>
          <a:xfrm>
            <a:off x="3779838" y="2781300"/>
            <a:ext cx="5364162" cy="2133600"/>
            <a:chOff x="524" y="0"/>
            <a:chExt cx="487" cy="239"/>
          </a:xfrm>
        </p:grpSpPr>
        <p:graphicFrame>
          <p:nvGraphicFramePr>
            <p:cNvPr id="39963" name="Object 72"/>
            <p:cNvGraphicFramePr>
              <a:graphicFrameLocks noChangeAspect="1"/>
            </p:cNvGraphicFramePr>
            <p:nvPr/>
          </p:nvGraphicFramePr>
          <p:xfrm>
            <a:off x="524" y="0"/>
            <a:ext cx="487" cy="239"/>
          </p:xfrm>
          <a:graphic>
            <a:graphicData uri="http://schemas.openxmlformats.org/presentationml/2006/ole">
              <mc:AlternateContent xmlns:mc="http://schemas.openxmlformats.org/markup-compatibility/2006">
                <mc:Choice xmlns:v="urn:schemas-microsoft-com:vml" Requires="v">
                  <p:oleObj spid="_x0000_s3099" name="" r:id="rId1" imgW="4374515" imgH="1972310" progId="Excel.Chart.8">
                    <p:embed/>
                  </p:oleObj>
                </mc:Choice>
                <mc:Fallback>
                  <p:oleObj name="" r:id="rId1" imgW="4374515" imgH="1972310" progId="Excel.Chart.8">
                    <p:embed/>
                    <p:pic>
                      <p:nvPicPr>
                        <p:cNvPr id="0" name="图片 3098"/>
                        <p:cNvPicPr/>
                        <p:nvPr/>
                      </p:nvPicPr>
                      <p:blipFill>
                        <a:blip r:embed="rId2"/>
                        <a:stretch>
                          <a:fillRect/>
                        </a:stretch>
                      </p:blipFill>
                      <p:spPr>
                        <a:xfrm>
                          <a:off x="524" y="0"/>
                          <a:ext cx="487" cy="239"/>
                        </a:xfrm>
                        <a:prstGeom prst="rect">
                          <a:avLst/>
                        </a:prstGeom>
                        <a:solidFill>
                          <a:schemeClr val="bg1"/>
                        </a:solidFill>
                        <a:ln w="38100">
                          <a:noFill/>
                          <a:miter/>
                        </a:ln>
                      </p:spPr>
                    </p:pic>
                  </p:oleObj>
                </mc:Fallback>
              </mc:AlternateContent>
            </a:graphicData>
          </a:graphic>
        </p:graphicFrame>
        <p:grpSp>
          <p:nvGrpSpPr>
            <p:cNvPr id="39964" name="Group 73"/>
            <p:cNvGrpSpPr/>
            <p:nvPr/>
          </p:nvGrpSpPr>
          <p:grpSpPr>
            <a:xfrm>
              <a:off x="589" y="151"/>
              <a:ext cx="380" cy="52"/>
              <a:chOff x="589" y="151"/>
              <a:chExt cx="380" cy="52"/>
            </a:xfrm>
          </p:grpSpPr>
          <p:sp>
            <p:nvSpPr>
              <p:cNvPr id="39965" name="Line 74"/>
              <p:cNvSpPr/>
              <p:nvPr/>
            </p:nvSpPr>
            <p:spPr>
              <a:xfrm flipV="1">
                <a:off x="810" y="152"/>
                <a:ext cx="0" cy="51"/>
              </a:xfrm>
              <a:prstGeom prst="line">
                <a:avLst/>
              </a:prstGeom>
              <a:ln w="9525" cap="flat" cmpd="sng">
                <a:solidFill>
                  <a:srgbClr val="000000"/>
                </a:solidFill>
                <a:prstDash val="solid"/>
                <a:headEnd type="none" w="med" len="med"/>
                <a:tailEnd type="triangle" w="med" len="med"/>
              </a:ln>
            </p:spPr>
          </p:sp>
          <p:sp>
            <p:nvSpPr>
              <p:cNvPr id="39966" name="Line 75"/>
              <p:cNvSpPr/>
              <p:nvPr/>
            </p:nvSpPr>
            <p:spPr>
              <a:xfrm flipV="1">
                <a:off x="969" y="151"/>
                <a:ext cx="0" cy="51"/>
              </a:xfrm>
              <a:prstGeom prst="line">
                <a:avLst/>
              </a:prstGeom>
              <a:ln w="9525" cap="flat" cmpd="sng">
                <a:solidFill>
                  <a:srgbClr val="000000"/>
                </a:solidFill>
                <a:prstDash val="solid"/>
                <a:headEnd type="none" w="med" len="med"/>
                <a:tailEnd type="triangle" w="med" len="med"/>
              </a:ln>
            </p:spPr>
          </p:sp>
          <p:sp>
            <p:nvSpPr>
              <p:cNvPr id="39967" name="Line 76"/>
              <p:cNvSpPr/>
              <p:nvPr/>
            </p:nvSpPr>
            <p:spPr>
              <a:xfrm flipV="1">
                <a:off x="589" y="151"/>
                <a:ext cx="0" cy="51"/>
              </a:xfrm>
              <a:prstGeom prst="line">
                <a:avLst/>
              </a:prstGeom>
              <a:ln w="9525" cap="flat" cmpd="sng">
                <a:solidFill>
                  <a:srgbClr val="000000"/>
                </a:solidFill>
                <a:prstDash val="solid"/>
                <a:headEnd type="none" w="med" len="med"/>
                <a:tailEnd type="triangle" w="med" len="med"/>
              </a:ln>
            </p:spPr>
          </p:sp>
          <p:sp>
            <p:nvSpPr>
              <p:cNvPr id="39968" name="Line 77"/>
              <p:cNvSpPr/>
              <p:nvPr/>
            </p:nvSpPr>
            <p:spPr>
              <a:xfrm flipV="1">
                <a:off x="679" y="152"/>
                <a:ext cx="0" cy="51"/>
              </a:xfrm>
              <a:prstGeom prst="line">
                <a:avLst/>
              </a:prstGeom>
              <a:ln w="9525" cap="flat" cmpd="sng">
                <a:solidFill>
                  <a:srgbClr val="000000"/>
                </a:solidFill>
                <a:prstDash val="solid"/>
                <a:headEnd type="none" w="med" len="med"/>
                <a:tailEnd type="triangle" w="med" len="med"/>
              </a:ln>
            </p:spPr>
          </p:sp>
        </p:grpSp>
      </p:grpSp>
      <p:graphicFrame>
        <p:nvGraphicFramePr>
          <p:cNvPr id="39941" name="Object 4"/>
          <p:cNvGraphicFramePr>
            <a:graphicFrameLocks noChangeAspect="1"/>
          </p:cNvGraphicFramePr>
          <p:nvPr/>
        </p:nvGraphicFramePr>
        <p:xfrm>
          <a:off x="0" y="3294063"/>
          <a:ext cx="3810000" cy="3519487"/>
        </p:xfrm>
        <a:graphic>
          <a:graphicData uri="http://schemas.openxmlformats.org/presentationml/2006/ole">
            <mc:AlternateContent xmlns:mc="http://schemas.openxmlformats.org/markup-compatibility/2006">
              <mc:Choice xmlns:v="urn:schemas-microsoft-com:vml" Requires="v">
                <p:oleObj spid="_x0000_s3100" name="" r:id="rId3" imgW="4473575" imgH="4132580" progId="Excel.Chart.8">
                  <p:embed/>
                </p:oleObj>
              </mc:Choice>
              <mc:Fallback>
                <p:oleObj name="" r:id="rId3" imgW="4473575" imgH="4132580" progId="Excel.Chart.8">
                  <p:embed/>
                  <p:pic>
                    <p:nvPicPr>
                      <p:cNvPr id="0" name="图片 3099"/>
                      <p:cNvPicPr/>
                      <p:nvPr/>
                    </p:nvPicPr>
                    <p:blipFill>
                      <a:blip r:embed="rId4"/>
                      <a:stretch>
                        <a:fillRect/>
                      </a:stretch>
                    </p:blipFill>
                    <p:spPr>
                      <a:xfrm>
                        <a:off x="0" y="3294063"/>
                        <a:ext cx="3810000" cy="3519487"/>
                      </a:xfrm>
                      <a:prstGeom prst="rect">
                        <a:avLst/>
                      </a:prstGeom>
                      <a:noFill/>
                      <a:ln w="38100">
                        <a:noFill/>
                        <a:miter/>
                      </a:ln>
                    </p:spPr>
                  </p:pic>
                </p:oleObj>
              </mc:Fallback>
            </mc:AlternateContent>
          </a:graphicData>
        </a:graphic>
      </p:graphicFrame>
      <p:pic>
        <p:nvPicPr>
          <p:cNvPr id="39942" name="Picture 8"/>
          <p:cNvPicPr>
            <a:picLocks noChangeAspect="1"/>
          </p:cNvPicPr>
          <p:nvPr/>
        </p:nvPicPr>
        <p:blipFill>
          <a:blip r:embed="rId5"/>
          <a:stretch>
            <a:fillRect/>
          </a:stretch>
        </p:blipFill>
        <p:spPr>
          <a:xfrm>
            <a:off x="0" y="1052513"/>
            <a:ext cx="9144000" cy="2000250"/>
          </a:xfrm>
          <a:prstGeom prst="rect">
            <a:avLst/>
          </a:prstGeom>
          <a:solidFill>
            <a:schemeClr val="bg1"/>
          </a:solidFill>
          <a:ln w="9525">
            <a:noFill/>
          </a:ln>
        </p:spPr>
      </p:pic>
      <p:graphicFrame>
        <p:nvGraphicFramePr>
          <p:cNvPr id="18" name="Group 79"/>
          <p:cNvGraphicFramePr>
            <a:graphicFrameLocks noGrp="1"/>
          </p:cNvGraphicFramePr>
          <p:nvPr/>
        </p:nvGraphicFramePr>
        <p:xfrm>
          <a:off x="3635375" y="5805488"/>
          <a:ext cx="5508625" cy="520700"/>
        </p:xfrm>
        <a:graphic>
          <a:graphicData uri="http://schemas.openxmlformats.org/drawingml/2006/table">
            <a:tbl>
              <a:tblPr/>
              <a:tblGrid>
                <a:gridCol w="1085850"/>
                <a:gridCol w="1165225"/>
                <a:gridCol w="1044575"/>
                <a:gridCol w="1127125"/>
                <a:gridCol w="1085850"/>
              </a:tblGrid>
              <a:tr h="520700">
                <a:tc>
                  <a:txBody>
                    <a:bodyPr/>
                    <a:lstStyle>
                      <a:lvl1pPr marL="342900" indent="-3429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宋体" panose="02010600030101010101" pitchFamily="2" charset="-122"/>
                          <a:ea typeface="隶书" panose="02010509060101010101" pitchFamily="49" charset="-122"/>
                        </a:rPr>
                        <a:t>随机数</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0.07 </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0.28 </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0.58 </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0.95 </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39957" name="AutoShape 81"/>
          <p:cNvSpPr/>
          <p:nvPr/>
        </p:nvSpPr>
        <p:spPr>
          <a:xfrm>
            <a:off x="2700338" y="3213100"/>
            <a:ext cx="1295400" cy="720725"/>
          </a:xfrm>
          <a:custGeom>
            <a:avLst/>
            <a:gdLst>
              <a:gd name="txL" fmla="*/ 12427 w 21600"/>
              <a:gd name="txT" fmla="*/ 2912 h 21600"/>
              <a:gd name="txR" fmla="*/ 18227 w 21600"/>
              <a:gd name="txB" fmla="*/ 9246 h 21600"/>
            </a:gdLst>
            <a:ahLst/>
            <a:cxnLst>
              <a:cxn ang="17694720">
                <a:pos x="2147483646" y="0"/>
              </a:cxn>
              <a:cxn ang="5898240">
                <a:pos x="2147483646" y="2147483646"/>
              </a:cxn>
              <a:cxn ang="5898240">
                <a:pos x="2147483646" y="2147483646"/>
              </a:cxn>
              <a:cxn ang="0">
                <a:pos x="2147483646" y="2147483646"/>
              </a:cxn>
            </a:cxnLst>
            <a:rect l="txL" t="txT" r="txR" b="tx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accent2">
              <a:alpha val="100000"/>
            </a:schemeClr>
          </a:solidFill>
          <a:ln w="9525" cap="flat" cmpd="sng">
            <a:solidFill>
              <a:schemeClr val="accent2">
                <a:alpha val="100000"/>
              </a:schemeClr>
            </a:solidFill>
            <a:prstDash val="solid"/>
            <a:miter lim="800000"/>
            <a:headEnd type="none" w="med" len="med"/>
            <a:tailEnd type="none" w="med" len="med"/>
          </a:ln>
        </p:spPr>
        <p:txBody>
          <a:bodyPr/>
          <a:p>
            <a:endParaRPr lang="zh-CN" altLang="en-US"/>
          </a:p>
        </p:txBody>
      </p:sp>
      <p:sp>
        <p:nvSpPr>
          <p:cNvPr id="39958" name="Line 83"/>
          <p:cNvSpPr/>
          <p:nvPr/>
        </p:nvSpPr>
        <p:spPr>
          <a:xfrm>
            <a:off x="4572000" y="4868863"/>
            <a:ext cx="792163" cy="936625"/>
          </a:xfrm>
          <a:prstGeom prst="line">
            <a:avLst/>
          </a:prstGeom>
          <a:ln w="57150" cap="flat" cmpd="sng">
            <a:solidFill>
              <a:srgbClr val="FF0000"/>
            </a:solidFill>
            <a:prstDash val="solid"/>
            <a:headEnd type="triangle" w="med" len="med"/>
            <a:tailEnd type="none" w="med" len="med"/>
          </a:ln>
        </p:spPr>
      </p:sp>
      <p:sp>
        <p:nvSpPr>
          <p:cNvPr id="39959" name="Line 84"/>
          <p:cNvSpPr/>
          <p:nvPr/>
        </p:nvSpPr>
        <p:spPr>
          <a:xfrm>
            <a:off x="5580063" y="4868863"/>
            <a:ext cx="792162" cy="936625"/>
          </a:xfrm>
          <a:prstGeom prst="line">
            <a:avLst/>
          </a:prstGeom>
          <a:ln w="57150" cap="flat" cmpd="sng">
            <a:solidFill>
              <a:srgbClr val="FF0000"/>
            </a:solidFill>
            <a:prstDash val="solid"/>
            <a:headEnd type="triangle" w="med" len="med"/>
            <a:tailEnd type="none" w="med" len="med"/>
          </a:ln>
        </p:spPr>
      </p:sp>
      <p:sp>
        <p:nvSpPr>
          <p:cNvPr id="39960" name="Line 85"/>
          <p:cNvSpPr/>
          <p:nvPr/>
        </p:nvSpPr>
        <p:spPr>
          <a:xfrm>
            <a:off x="6948488" y="4868863"/>
            <a:ext cx="576262" cy="936625"/>
          </a:xfrm>
          <a:prstGeom prst="line">
            <a:avLst/>
          </a:prstGeom>
          <a:ln w="57150" cap="flat" cmpd="sng">
            <a:solidFill>
              <a:srgbClr val="FF0000"/>
            </a:solidFill>
            <a:prstDash val="solid"/>
            <a:headEnd type="triangle" w="med" len="med"/>
            <a:tailEnd type="none" w="med" len="med"/>
          </a:ln>
        </p:spPr>
      </p:sp>
      <p:sp>
        <p:nvSpPr>
          <p:cNvPr id="39961" name="Line 86"/>
          <p:cNvSpPr/>
          <p:nvPr/>
        </p:nvSpPr>
        <p:spPr>
          <a:xfrm flipH="1">
            <a:off x="8604250" y="4868863"/>
            <a:ext cx="71438" cy="936625"/>
          </a:xfrm>
          <a:prstGeom prst="line">
            <a:avLst/>
          </a:prstGeom>
          <a:ln w="57150" cap="flat" cmpd="sng">
            <a:solidFill>
              <a:srgbClr val="FF0000"/>
            </a:solidFill>
            <a:prstDash val="solid"/>
            <a:headEnd type="triangle" w="med" len="med"/>
            <a:tailEnd type="none" w="med" len="med"/>
          </a:ln>
        </p:spPr>
      </p:sp>
      <p:sp>
        <p:nvSpPr>
          <p:cNvPr id="39962"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40963"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遗传操作</a:t>
            </a:r>
            <a:r>
              <a:rPr lang="en-US" altLang="zh-CN" kern="1200" dirty="0">
                <a:latin typeface="微软雅黑" panose="020B0503020204020204" pitchFamily="34" charset="-122"/>
                <a:ea typeface="宋体" panose="02010600030101010101" pitchFamily="2" charset="-122"/>
                <a:cs typeface="+mn-cs"/>
              </a:rPr>
              <a:t>-</a:t>
            </a:r>
            <a:r>
              <a:rPr lang="zh-CN" altLang="en-US" kern="1200" dirty="0">
                <a:latin typeface="微软雅黑" panose="020B0503020204020204" pitchFamily="34" charset="-122"/>
                <a:ea typeface="宋体" panose="02010600030101010101" pitchFamily="2" charset="-122"/>
                <a:cs typeface="+mn-cs"/>
              </a:rPr>
              <a:t>选择</a:t>
            </a:r>
            <a:endParaRPr lang="zh-CN" altLang="en-US" kern="1200" dirty="0">
              <a:latin typeface="微软雅黑" panose="020B0503020204020204" pitchFamily="34" charset="-122"/>
              <a:ea typeface="宋体" panose="02010600030101010101" pitchFamily="2" charset="-122"/>
              <a:cs typeface="+mn-cs"/>
            </a:endParaRPr>
          </a:p>
        </p:txBody>
      </p:sp>
      <p:sp>
        <p:nvSpPr>
          <p:cNvPr id="40964"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选择方法</a:t>
            </a:r>
            <a:r>
              <a:rPr lang="en-US" altLang="zh-CN" b="1" dirty="0">
                <a:solidFill>
                  <a:srgbClr val="17375E"/>
                </a:solidFill>
                <a:latin typeface="黑体" panose="02010609060101010101" pitchFamily="49" charset="-122"/>
                <a:ea typeface="宋体" panose="02010600030101010101" pitchFamily="2" charset="-122"/>
              </a:rPr>
              <a:t>2</a:t>
            </a:r>
            <a:r>
              <a:rPr lang="en-US" altLang="zh-CN" b="1" dirty="0">
                <a:solidFill>
                  <a:srgbClr val="17375E"/>
                </a:solidFill>
                <a:latin typeface="Arial" panose="020B0604020202020204" pitchFamily="34" charset="0"/>
                <a:ea typeface="宋体" panose="02010600030101010101" pitchFamily="2" charset="-122"/>
              </a:rPr>
              <a:t>—</a:t>
            </a:r>
            <a:r>
              <a:rPr lang="zh-CN" altLang="en-US" b="1" dirty="0">
                <a:solidFill>
                  <a:srgbClr val="17375E"/>
                </a:solidFill>
                <a:latin typeface="黑体" panose="02010609060101010101" pitchFamily="49" charset="-122"/>
                <a:ea typeface="宋体" panose="02010600030101010101" pitchFamily="2" charset="-122"/>
              </a:rPr>
              <a:t>锦标赛选择法</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40965" name="Rectangle 3"/>
          <p:cNvSpPr txBox="1"/>
          <p:nvPr/>
        </p:nvSpPr>
        <p:spPr>
          <a:xfrm>
            <a:off x="685800" y="1701800"/>
            <a:ext cx="7772400" cy="24479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随机地从种群中挑选一定数目个体，然后将最好的个体选择出来。</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竞赛规模的取值范围：</a:t>
            </a:r>
            <a:r>
              <a:rPr lang="en-US" altLang="zh-CN" dirty="0">
                <a:solidFill>
                  <a:schemeClr val="tx2"/>
                </a:solidFill>
                <a:latin typeface="黑体" panose="02010609060101010101" pitchFamily="49" charset="-122"/>
                <a:ea typeface="宋体" panose="02010600030101010101" pitchFamily="2" charset="-122"/>
              </a:rPr>
              <a:t>[2</a:t>
            </a:r>
            <a:r>
              <a:rPr lang="zh-CN" altLang="en-US" dirty="0">
                <a:solidFill>
                  <a:schemeClr val="tx2"/>
                </a:solidFill>
                <a:latin typeface="黑体" panose="02010609060101010101" pitchFamily="49" charset="-122"/>
                <a:ea typeface="宋体" panose="02010600030101010101" pitchFamily="2" charset="-122"/>
              </a:rPr>
              <a:t>，个体总数</a:t>
            </a:r>
            <a:r>
              <a:rPr lang="en-US" altLang="zh-CN" dirty="0">
                <a:solidFill>
                  <a:schemeClr val="tx2"/>
                </a:solidFill>
                <a:latin typeface="黑体" panose="02010609060101010101" pitchFamily="49" charset="-122"/>
                <a:ea typeface="宋体" panose="02010600030101010101" pitchFamily="2" charset="-122"/>
              </a:rPr>
              <a:t>]</a:t>
            </a:r>
            <a:endParaRPr lang="en-US" altLang="zh-CN"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个体适应度可正可负。</a:t>
            </a:r>
            <a:endParaRPr lang="zh-CN" altLang="en-US" dirty="0">
              <a:solidFill>
                <a:schemeClr val="tx2"/>
              </a:solidFill>
              <a:latin typeface="黑体" panose="02010609060101010101" pitchFamily="49" charset="-122"/>
              <a:ea typeface="宋体" panose="02010600030101010101" pitchFamily="2" charset="-122"/>
            </a:endParaRPr>
          </a:p>
          <a:p>
            <a:pPr marL="342900" lvl="0" indent="-342900"/>
            <a:endParaRPr lang="en-US" altLang="zh-CN" dirty="0">
              <a:solidFill>
                <a:schemeClr val="tx2"/>
              </a:solidFill>
              <a:latin typeface="黑体" panose="02010609060101010101" pitchFamily="49" charset="-122"/>
              <a:ea typeface="宋体" panose="02010600030101010101" pitchFamily="2" charset="-122"/>
            </a:endParaRPr>
          </a:p>
        </p:txBody>
      </p:sp>
      <p:pic>
        <p:nvPicPr>
          <p:cNvPr id="40966" name="Picture 10"/>
          <p:cNvPicPr>
            <a:picLocks noChangeAspect="1"/>
          </p:cNvPicPr>
          <p:nvPr/>
        </p:nvPicPr>
        <p:blipFill>
          <a:blip r:embed="rId1"/>
          <a:stretch>
            <a:fillRect/>
          </a:stretch>
        </p:blipFill>
        <p:spPr>
          <a:xfrm>
            <a:off x="0" y="4122738"/>
            <a:ext cx="9144000" cy="1012825"/>
          </a:xfrm>
          <a:prstGeom prst="rect">
            <a:avLst/>
          </a:prstGeom>
          <a:solidFill>
            <a:schemeClr val="bg1"/>
          </a:solidFill>
          <a:ln w="9525">
            <a:noFill/>
          </a:ln>
        </p:spPr>
      </p:pic>
      <p:graphicFrame>
        <p:nvGraphicFramePr>
          <p:cNvPr id="40967" name="Object 11"/>
          <p:cNvGraphicFramePr>
            <a:graphicFrameLocks noChangeAspect="1"/>
          </p:cNvGraphicFramePr>
          <p:nvPr/>
        </p:nvGraphicFramePr>
        <p:xfrm>
          <a:off x="3779838" y="6102350"/>
          <a:ext cx="1728787" cy="639763"/>
        </p:xfrm>
        <a:graphic>
          <a:graphicData uri="http://schemas.openxmlformats.org/presentationml/2006/ole">
            <mc:AlternateContent xmlns:mc="http://schemas.openxmlformats.org/markup-compatibility/2006">
              <mc:Choice xmlns:v="urn:schemas-microsoft-com:vml" Requires="v">
                <p:oleObj spid="_x0000_s3101" name="" r:id="rId2" imgW="835660" imgH="316230" progId="Excel.Sheet.8">
                  <p:embed/>
                </p:oleObj>
              </mc:Choice>
              <mc:Fallback>
                <p:oleObj name="" r:id="rId2" imgW="835660" imgH="316230" progId="Excel.Sheet.8">
                  <p:embed/>
                  <p:pic>
                    <p:nvPicPr>
                      <p:cNvPr id="0" name="图片 3100"/>
                      <p:cNvPicPr/>
                      <p:nvPr/>
                    </p:nvPicPr>
                    <p:blipFill>
                      <a:blip r:embed="rId3"/>
                      <a:stretch>
                        <a:fillRect/>
                      </a:stretch>
                    </p:blipFill>
                    <p:spPr>
                      <a:xfrm>
                        <a:off x="3779838" y="6102350"/>
                        <a:ext cx="1728787" cy="639763"/>
                      </a:xfrm>
                      <a:prstGeom prst="rect">
                        <a:avLst/>
                      </a:prstGeom>
                      <a:solidFill>
                        <a:schemeClr val="bg1"/>
                      </a:solidFill>
                      <a:ln w="38100">
                        <a:noFill/>
                        <a:miter/>
                      </a:ln>
                    </p:spPr>
                  </p:pic>
                </p:oleObj>
              </mc:Fallback>
            </mc:AlternateContent>
          </a:graphicData>
        </a:graphic>
      </p:graphicFrame>
      <p:sp>
        <p:nvSpPr>
          <p:cNvPr id="40968" name="Line 12"/>
          <p:cNvSpPr/>
          <p:nvPr/>
        </p:nvSpPr>
        <p:spPr>
          <a:xfrm>
            <a:off x="3492500" y="5195888"/>
            <a:ext cx="792163" cy="906462"/>
          </a:xfrm>
          <a:prstGeom prst="line">
            <a:avLst/>
          </a:prstGeom>
          <a:ln w="50800" cap="flat" cmpd="sng">
            <a:solidFill>
              <a:srgbClr val="FF0000"/>
            </a:solidFill>
            <a:prstDash val="solid"/>
            <a:headEnd type="none" w="med" len="med"/>
            <a:tailEnd type="triangle" w="lg" len="lg"/>
          </a:ln>
        </p:spPr>
      </p:sp>
      <p:sp>
        <p:nvSpPr>
          <p:cNvPr id="40969" name="Line 13"/>
          <p:cNvSpPr/>
          <p:nvPr/>
        </p:nvSpPr>
        <p:spPr>
          <a:xfrm flipH="1">
            <a:off x="4643438" y="5195888"/>
            <a:ext cx="865187" cy="906462"/>
          </a:xfrm>
          <a:prstGeom prst="line">
            <a:avLst/>
          </a:prstGeom>
          <a:ln w="50800" cap="flat" cmpd="sng">
            <a:solidFill>
              <a:srgbClr val="FF0000"/>
            </a:solidFill>
            <a:prstDash val="solid"/>
            <a:headEnd type="none" w="med" len="med"/>
            <a:tailEnd type="triangle" w="lg" len="lg"/>
          </a:ln>
        </p:spPr>
      </p:sp>
      <p:sp>
        <p:nvSpPr>
          <p:cNvPr id="40970" name="Line 14"/>
          <p:cNvSpPr/>
          <p:nvPr/>
        </p:nvSpPr>
        <p:spPr>
          <a:xfrm flipH="1">
            <a:off x="5076825" y="5165725"/>
            <a:ext cx="2016125" cy="936625"/>
          </a:xfrm>
          <a:prstGeom prst="line">
            <a:avLst/>
          </a:prstGeom>
          <a:ln w="50800" cap="flat" cmpd="sng">
            <a:solidFill>
              <a:srgbClr val="FF0000"/>
            </a:solidFill>
            <a:prstDash val="solid"/>
            <a:headEnd type="none" w="med" len="med"/>
            <a:tailEnd type="triangle" w="lg" len="lg"/>
          </a:ln>
        </p:spPr>
      </p:sp>
      <p:sp>
        <p:nvSpPr>
          <p:cNvPr id="40971"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41987"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遗传操作</a:t>
            </a:r>
            <a:r>
              <a:rPr lang="en-US" altLang="zh-CN" kern="1200" dirty="0">
                <a:latin typeface="微软雅黑" panose="020B0503020204020204" pitchFamily="34" charset="-122"/>
                <a:ea typeface="宋体" panose="02010600030101010101" pitchFamily="2" charset="-122"/>
                <a:cs typeface="+mn-cs"/>
              </a:rPr>
              <a:t>-</a:t>
            </a:r>
            <a:r>
              <a:rPr lang="zh-CN" altLang="en-US" kern="1200" dirty="0">
                <a:latin typeface="微软雅黑" panose="020B0503020204020204" pitchFamily="34" charset="-122"/>
                <a:ea typeface="宋体" panose="02010600030101010101" pitchFamily="2" charset="-122"/>
                <a:cs typeface="+mn-cs"/>
              </a:rPr>
              <a:t>选择</a:t>
            </a:r>
            <a:endParaRPr lang="zh-CN" altLang="en-US" kern="1200" dirty="0">
              <a:latin typeface="微软雅黑" panose="020B0503020204020204" pitchFamily="34" charset="-122"/>
              <a:ea typeface="宋体" panose="02010600030101010101" pitchFamily="2" charset="-122"/>
              <a:cs typeface="+mn-cs"/>
            </a:endParaRPr>
          </a:p>
        </p:txBody>
      </p:sp>
      <p:sp>
        <p:nvSpPr>
          <p:cNvPr id="41988"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选择方法</a:t>
            </a:r>
            <a:r>
              <a:rPr lang="en-US" altLang="zh-CN" b="1" dirty="0">
                <a:solidFill>
                  <a:srgbClr val="17375E"/>
                </a:solidFill>
                <a:latin typeface="黑体" panose="02010609060101010101" pitchFamily="49" charset="-122"/>
                <a:ea typeface="宋体" panose="02010600030101010101" pitchFamily="2" charset="-122"/>
              </a:rPr>
              <a:t>3</a:t>
            </a:r>
            <a:r>
              <a:rPr lang="en-US" altLang="zh-CN" b="1" dirty="0">
                <a:solidFill>
                  <a:srgbClr val="17375E"/>
                </a:solidFill>
                <a:latin typeface="Arial" panose="020B0604020202020204" pitchFamily="34" charset="0"/>
                <a:ea typeface="宋体" panose="02010600030101010101" pitchFamily="2" charset="-122"/>
              </a:rPr>
              <a:t>—</a:t>
            </a:r>
            <a:r>
              <a:rPr lang="zh-CN" altLang="en-US" b="1" dirty="0">
                <a:solidFill>
                  <a:srgbClr val="17375E"/>
                </a:solidFill>
                <a:latin typeface="黑体" panose="02010609060101010101" pitchFamily="49" charset="-122"/>
                <a:ea typeface="宋体" panose="02010600030101010101" pitchFamily="2" charset="-122"/>
              </a:rPr>
              <a:t>排序选择法</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41989" name="Rectangle 56"/>
          <p:cNvSpPr txBox="1"/>
          <p:nvPr/>
        </p:nvSpPr>
        <p:spPr>
          <a:xfrm>
            <a:off x="0" y="1701800"/>
            <a:ext cx="9144000" cy="24479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对群体中的所有个体按其适应度大小进行降序排序，基于这个排序来分配各个个体被选中的概率。</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适应度可正可负。</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rgbClr val="FF0000"/>
                </a:solidFill>
                <a:latin typeface="黑体" panose="02010609060101010101" pitchFamily="49" charset="-122"/>
                <a:ea typeface="宋体" panose="02010600030101010101" pitchFamily="2" charset="-122"/>
              </a:rPr>
              <a:t>概率值人为设定</a:t>
            </a:r>
            <a:r>
              <a:rPr lang="zh-CN" altLang="en-US" dirty="0">
                <a:solidFill>
                  <a:schemeClr val="tx2"/>
                </a:solidFill>
                <a:latin typeface="黑体" panose="02010609060101010101" pitchFamily="49" charset="-122"/>
                <a:ea typeface="宋体" panose="02010600030101010101" pitchFamily="2" charset="-122"/>
              </a:rPr>
              <a:t>，与适应度的大小无关。</a:t>
            </a:r>
            <a:endParaRPr lang="zh-CN" altLang="en-US" dirty="0">
              <a:solidFill>
                <a:schemeClr val="tx2"/>
              </a:solidFill>
              <a:latin typeface="黑体" panose="02010609060101010101" pitchFamily="49" charset="-122"/>
              <a:ea typeface="宋体" panose="02010600030101010101" pitchFamily="2" charset="-122"/>
            </a:endParaRPr>
          </a:p>
        </p:txBody>
      </p:sp>
      <p:pic>
        <p:nvPicPr>
          <p:cNvPr id="41990" name="Picture 63"/>
          <p:cNvPicPr>
            <a:picLocks noChangeAspect="1"/>
          </p:cNvPicPr>
          <p:nvPr/>
        </p:nvPicPr>
        <p:blipFill>
          <a:blip r:embed="rId1"/>
          <a:stretch>
            <a:fillRect/>
          </a:stretch>
        </p:blipFill>
        <p:spPr>
          <a:xfrm>
            <a:off x="0" y="4365625"/>
            <a:ext cx="9148763" cy="1508125"/>
          </a:xfrm>
          <a:prstGeom prst="rect">
            <a:avLst/>
          </a:prstGeom>
          <a:solidFill>
            <a:schemeClr val="bg1"/>
          </a:solidFill>
          <a:ln w="9525">
            <a:noFill/>
          </a:ln>
        </p:spPr>
      </p:pic>
      <p:sp>
        <p:nvSpPr>
          <p:cNvPr id="41991"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43011"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遗传操作</a:t>
            </a:r>
            <a:r>
              <a:rPr lang="en-US" altLang="zh-CN" kern="1200" dirty="0">
                <a:latin typeface="微软雅黑" panose="020B0503020204020204" pitchFamily="34" charset="-122"/>
                <a:ea typeface="宋体" panose="02010600030101010101" pitchFamily="2" charset="-122"/>
                <a:cs typeface="+mn-cs"/>
              </a:rPr>
              <a:t>-</a:t>
            </a:r>
            <a:r>
              <a:rPr lang="zh-CN" altLang="en-US" kern="1200" dirty="0">
                <a:latin typeface="微软雅黑" panose="020B0503020204020204" pitchFamily="34" charset="-122"/>
                <a:ea typeface="宋体" panose="02010600030101010101" pitchFamily="2" charset="-122"/>
                <a:cs typeface="+mn-cs"/>
              </a:rPr>
              <a:t>选择</a:t>
            </a:r>
            <a:endParaRPr lang="zh-CN" altLang="en-US" kern="1200" dirty="0">
              <a:latin typeface="微软雅黑" panose="020B0503020204020204" pitchFamily="34" charset="-122"/>
              <a:ea typeface="宋体" panose="02010600030101010101" pitchFamily="2" charset="-122"/>
              <a:cs typeface="+mn-cs"/>
            </a:endParaRPr>
          </a:p>
        </p:txBody>
      </p:sp>
      <p:sp>
        <p:nvSpPr>
          <p:cNvPr id="43012"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选择方法</a:t>
            </a:r>
            <a:r>
              <a:rPr lang="en-US" altLang="zh-CN" b="1" dirty="0">
                <a:solidFill>
                  <a:srgbClr val="17375E"/>
                </a:solidFill>
                <a:latin typeface="黑体" panose="02010609060101010101" pitchFamily="49" charset="-122"/>
                <a:ea typeface="宋体" panose="02010600030101010101" pitchFamily="2" charset="-122"/>
              </a:rPr>
              <a:t>4</a:t>
            </a:r>
            <a:r>
              <a:rPr lang="en-US" altLang="zh-CN" b="1" dirty="0">
                <a:solidFill>
                  <a:srgbClr val="17375E"/>
                </a:solidFill>
                <a:latin typeface="Arial" panose="020B0604020202020204" pitchFamily="34" charset="0"/>
                <a:ea typeface="宋体" panose="02010600030101010101" pitchFamily="2" charset="-122"/>
              </a:rPr>
              <a:t>—</a:t>
            </a:r>
            <a:r>
              <a:rPr lang="zh-CN" altLang="en-US" b="1" dirty="0">
                <a:solidFill>
                  <a:srgbClr val="17375E"/>
                </a:solidFill>
                <a:latin typeface="黑体" panose="02010609060101010101" pitchFamily="49" charset="-122"/>
                <a:ea typeface="宋体" panose="02010600030101010101" pitchFamily="2" charset="-122"/>
              </a:rPr>
              <a:t>最佳个体保存法</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43013" name="Rectangle 3"/>
          <p:cNvSpPr txBox="1"/>
          <p:nvPr/>
        </p:nvSpPr>
        <p:spPr>
          <a:xfrm>
            <a:off x="539750" y="1916113"/>
            <a:ext cx="7924800" cy="38100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也称为精英保留（</a:t>
            </a:r>
            <a:r>
              <a:rPr lang="en-US" altLang="zh-CN" dirty="0">
                <a:solidFill>
                  <a:schemeClr val="tx2"/>
                </a:solidFill>
                <a:latin typeface="黑体" panose="02010609060101010101" pitchFamily="49" charset="-122"/>
                <a:ea typeface="宋体" panose="02010600030101010101" pitchFamily="2" charset="-122"/>
              </a:rPr>
              <a:t>elitist preserve</a:t>
            </a:r>
            <a:r>
              <a:rPr lang="zh-CN" altLang="en-US" dirty="0">
                <a:solidFill>
                  <a:schemeClr val="tx2"/>
                </a:solidFill>
                <a:latin typeface="黑体" panose="02010609060101010101" pitchFamily="49" charset="-122"/>
                <a:ea typeface="宋体" panose="02010600030101010101" pitchFamily="2" charset="-122"/>
              </a:rPr>
              <a:t>）策略</a:t>
            </a:r>
            <a:endParaRPr lang="en-US" altLang="zh-CN"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群体中适应度最高的个体不进行交叉和变异操作，而直接复制到下一代。</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可使最优解不被破坏。</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也可能收敛到局部最优。</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通常与前几种选择方法同时使用。</a:t>
            </a:r>
            <a:endParaRPr lang="zh-CN" altLang="en-US" dirty="0">
              <a:solidFill>
                <a:schemeClr val="tx2"/>
              </a:solidFill>
              <a:latin typeface="黑体" panose="02010609060101010101" pitchFamily="49" charset="-122"/>
              <a:ea typeface="宋体" panose="02010600030101010101" pitchFamily="2" charset="-122"/>
            </a:endParaRPr>
          </a:p>
        </p:txBody>
      </p:sp>
      <p:sp>
        <p:nvSpPr>
          <p:cNvPr id="43014"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44035"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遗传操作</a:t>
            </a:r>
            <a:r>
              <a:rPr lang="en-US" altLang="zh-CN" kern="1200" dirty="0">
                <a:latin typeface="微软雅黑" panose="020B0503020204020204" pitchFamily="34" charset="-122"/>
                <a:ea typeface="宋体" panose="02010600030101010101" pitchFamily="2" charset="-122"/>
                <a:cs typeface="+mn-cs"/>
              </a:rPr>
              <a:t>-</a:t>
            </a:r>
            <a:r>
              <a:rPr lang="zh-CN" altLang="en-US" kern="1200" dirty="0">
                <a:latin typeface="微软雅黑" panose="020B0503020204020204" pitchFamily="34" charset="-122"/>
                <a:ea typeface="宋体" panose="02010600030101010101" pitchFamily="2" charset="-122"/>
                <a:cs typeface="+mn-cs"/>
              </a:rPr>
              <a:t>选择</a:t>
            </a:r>
            <a:endParaRPr lang="zh-CN" altLang="en-US" kern="1200" dirty="0">
              <a:latin typeface="微软雅黑" panose="020B0503020204020204" pitchFamily="34" charset="-122"/>
              <a:ea typeface="宋体" panose="02010600030101010101" pitchFamily="2" charset="-122"/>
              <a:cs typeface="+mn-cs"/>
            </a:endParaRPr>
          </a:p>
        </p:txBody>
      </p:sp>
      <p:sp>
        <p:nvSpPr>
          <p:cNvPr id="44036"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选择方法特点</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44037" name="Rectangle 3"/>
          <p:cNvSpPr txBox="1"/>
          <p:nvPr/>
        </p:nvSpPr>
        <p:spPr>
          <a:xfrm>
            <a:off x="685800" y="1989138"/>
            <a:ext cx="7772400" cy="4724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gn="just">
              <a:lnSpc>
                <a:spcPct val="120000"/>
              </a:lnSpc>
            </a:pPr>
            <a:r>
              <a:rPr lang="zh-CN" altLang="en-US" sz="2800" dirty="0">
                <a:solidFill>
                  <a:schemeClr val="tx2"/>
                </a:solidFill>
                <a:latin typeface="黑体" panose="02010609060101010101" pitchFamily="49" charset="-122"/>
                <a:ea typeface="宋体" panose="02010600030101010101" pitchFamily="2" charset="-122"/>
              </a:rPr>
              <a:t>种群中出现个别适应度相当高的个体时，会导致其在种群中快速繁殖，使算法快速收敛到局部最优解。</a:t>
            </a:r>
            <a:endParaRPr lang="zh-CN" altLang="en-US" sz="2800" dirty="0">
              <a:solidFill>
                <a:schemeClr val="tx2"/>
              </a:solidFill>
              <a:latin typeface="黑体" panose="02010609060101010101" pitchFamily="49" charset="-122"/>
              <a:ea typeface="宋体" panose="02010600030101010101" pitchFamily="2" charset="-122"/>
            </a:endParaRPr>
          </a:p>
          <a:p>
            <a:pPr marL="342900" lvl="0" indent="-342900" algn="just">
              <a:lnSpc>
                <a:spcPct val="120000"/>
              </a:lnSpc>
            </a:pPr>
            <a:r>
              <a:rPr lang="zh-CN" altLang="en-US" sz="2800" dirty="0">
                <a:solidFill>
                  <a:schemeClr val="tx2"/>
                </a:solidFill>
                <a:latin typeface="黑体" panose="02010609060101010101" pitchFamily="49" charset="-122"/>
                <a:ea typeface="宋体" panose="02010600030101010101" pitchFamily="2" charset="-122"/>
              </a:rPr>
              <a:t>当个体的适应度彼此非常接近时，且交叉后的个体变化不大，容易使进化过程陷于停顿，难以找到最优解。</a:t>
            </a:r>
            <a:endParaRPr lang="zh-CN" altLang="en-US" sz="2800" dirty="0">
              <a:solidFill>
                <a:schemeClr val="tx2"/>
              </a:solidFill>
              <a:latin typeface="黑体" panose="02010609060101010101" pitchFamily="49" charset="-122"/>
              <a:ea typeface="宋体" panose="02010600030101010101" pitchFamily="2" charset="-122"/>
            </a:endParaRPr>
          </a:p>
          <a:p>
            <a:pPr marL="342900" lvl="0" indent="-342900" algn="just">
              <a:lnSpc>
                <a:spcPct val="120000"/>
              </a:lnSpc>
            </a:pPr>
            <a:r>
              <a:rPr lang="zh-CN" altLang="en-US" sz="2800" dirty="0">
                <a:solidFill>
                  <a:schemeClr val="tx2"/>
                </a:solidFill>
                <a:latin typeface="黑体" panose="02010609060101010101" pitchFamily="49" charset="-122"/>
                <a:ea typeface="宋体" panose="02010600030101010101" pitchFamily="2" charset="-122"/>
              </a:rPr>
              <a:t>解决思路之一：适应度尺度变换。</a:t>
            </a:r>
            <a:endParaRPr lang="zh-CN" altLang="en-US" sz="2800" dirty="0">
              <a:solidFill>
                <a:schemeClr val="tx2"/>
              </a:solidFill>
              <a:latin typeface="黑体" panose="02010609060101010101" pitchFamily="49" charset="-122"/>
              <a:ea typeface="宋体" panose="02010600030101010101" pitchFamily="2" charset="-122"/>
            </a:endParaRPr>
          </a:p>
        </p:txBody>
      </p:sp>
      <p:sp>
        <p:nvSpPr>
          <p:cNvPr id="44038"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17375E"/>
                </a:solidFill>
                <a:latin typeface="黑体" panose="02010609060101010101" pitchFamily="49" charset="-122"/>
                <a:ea typeface="宋体" panose="02010600030101010101" pitchFamily="2" charset="-122"/>
                <a:cs typeface="+mj-cs"/>
              </a:rPr>
              <a:t>一、背景介绍</a:t>
            </a:r>
            <a:endParaRPr lang="zh-CN" altLang="en-US" kern="1200" dirty="0">
              <a:solidFill>
                <a:srgbClr val="17375E"/>
              </a:solidFill>
              <a:latin typeface="黑体" panose="02010609060101010101" pitchFamily="49" charset="-122"/>
              <a:ea typeface="宋体" panose="02010600030101010101" pitchFamily="2" charset="-122"/>
              <a:cs typeface="+mj-cs"/>
            </a:endParaRPr>
          </a:p>
        </p:txBody>
      </p:sp>
      <p:pic>
        <p:nvPicPr>
          <p:cNvPr id="7171" name="Picture 5"/>
          <p:cNvPicPr>
            <a:picLocks noChangeAspect="1"/>
          </p:cNvPicPr>
          <p:nvPr/>
        </p:nvPicPr>
        <p:blipFill>
          <a:blip r:embed="rId1"/>
          <a:stretch>
            <a:fillRect/>
          </a:stretch>
        </p:blipFill>
        <p:spPr>
          <a:xfrm>
            <a:off x="539750" y="1557338"/>
            <a:ext cx="5543550" cy="4967287"/>
          </a:xfrm>
          <a:prstGeom prst="rect">
            <a:avLst/>
          </a:prstGeom>
          <a:noFill/>
          <a:ln w="9525">
            <a:noFill/>
          </a:ln>
        </p:spPr>
      </p:pic>
      <p:sp>
        <p:nvSpPr>
          <p:cNvPr id="3" name="圆角矩形 2"/>
          <p:cNvSpPr/>
          <p:nvPr/>
        </p:nvSpPr>
        <p:spPr>
          <a:xfrm>
            <a:off x="468313" y="2205038"/>
            <a:ext cx="5614988" cy="4392613"/>
          </a:xfrm>
          <a:prstGeom prst="round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1403350" y="2349500"/>
            <a:ext cx="3816350" cy="5222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zh-CN" altLang="en-US" sz="2800" b="1" dirty="0">
                <a:solidFill>
                  <a:srgbClr val="FF0000"/>
                </a:solidFill>
                <a:latin typeface="隶书" panose="02010509060101010101" pitchFamily="49" charset="-122"/>
                <a:ea typeface="隶书" panose="02010509060101010101" pitchFamily="49" charset="-122"/>
              </a:rPr>
              <a:t>启发式随机优化方法</a:t>
            </a:r>
            <a:endParaRPr lang="zh-CN" altLang="en-US" sz="2800" b="1" dirty="0">
              <a:solidFill>
                <a:srgbClr val="FF0000"/>
              </a:solidFill>
              <a:latin typeface="隶书" panose="02010509060101010101" pitchFamily="49" charset="-122"/>
              <a:ea typeface="隶书" panose="02010509060101010101" pitchFamily="49" charset="-122"/>
            </a:endParaRPr>
          </a:p>
        </p:txBody>
      </p:sp>
      <p:grpSp>
        <p:nvGrpSpPr>
          <p:cNvPr id="37" name="组合 36"/>
          <p:cNvGrpSpPr/>
          <p:nvPr/>
        </p:nvGrpSpPr>
        <p:grpSpPr>
          <a:xfrm>
            <a:off x="3851275" y="2420938"/>
            <a:ext cx="4897438" cy="3455987"/>
            <a:chOff x="3851920" y="2420888"/>
            <a:chExt cx="4896544" cy="3456384"/>
          </a:xfrm>
        </p:grpSpPr>
        <p:cxnSp>
          <p:nvCxnSpPr>
            <p:cNvPr id="9" name="直接箭头连接符 8"/>
            <p:cNvCxnSpPr/>
            <p:nvPr/>
          </p:nvCxnSpPr>
          <p:spPr>
            <a:xfrm>
              <a:off x="3851920" y="2420888"/>
              <a:ext cx="3241083" cy="431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6443835" y="2871790"/>
              <a:ext cx="2233204" cy="935144"/>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lt1"/>
                </a:solidFill>
                <a:effectLst/>
                <a:uLnTx/>
                <a:uFillTx/>
                <a:latin typeface="+mn-lt"/>
                <a:ea typeface="+mn-ea"/>
                <a:cs typeface="+mn-cs"/>
              </a:endParaRPr>
            </a:p>
          </p:txBody>
        </p:sp>
        <p:sp>
          <p:nvSpPr>
            <p:cNvPr id="7179" name="矩形 14"/>
            <p:cNvSpPr/>
            <p:nvPr/>
          </p:nvSpPr>
          <p:spPr>
            <a:xfrm>
              <a:off x="6444208" y="2852936"/>
              <a:ext cx="2304256" cy="95410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zh-CN" altLang="en-US" sz="2800" b="1" dirty="0">
                  <a:solidFill>
                    <a:srgbClr val="FF0000"/>
                  </a:solidFill>
                  <a:latin typeface="隶书" panose="02010509060101010101" pitchFamily="49" charset="-122"/>
                  <a:ea typeface="隶书" panose="02010509060101010101" pitchFamily="49" charset="-122"/>
                </a:rPr>
                <a:t>基于微分的优化方法</a:t>
              </a:r>
              <a:endParaRPr lang="zh-CN" altLang="en-US" sz="2800" b="1" dirty="0">
                <a:solidFill>
                  <a:srgbClr val="FF0000"/>
                </a:solidFill>
                <a:latin typeface="隶书" panose="02010509060101010101" pitchFamily="49" charset="-122"/>
                <a:ea typeface="隶书" panose="02010509060101010101" pitchFamily="49" charset="-122"/>
              </a:endParaRPr>
            </a:p>
          </p:txBody>
        </p:sp>
        <p:cxnSp>
          <p:nvCxnSpPr>
            <p:cNvPr id="18" name="直接连接符 17"/>
            <p:cNvCxnSpPr/>
            <p:nvPr/>
          </p:nvCxnSpPr>
          <p:spPr>
            <a:xfrm>
              <a:off x="6659695" y="3806934"/>
              <a:ext cx="0" cy="1836949"/>
            </a:xfrm>
            <a:prstGeom prst="line">
              <a:avLst/>
            </a:prstGeom>
          </p:spPr>
          <p:style>
            <a:lnRef idx="1">
              <a:schemeClr val="accent1"/>
            </a:lnRef>
            <a:fillRef idx="0">
              <a:schemeClr val="accent1"/>
            </a:fillRef>
            <a:effectRef idx="0">
              <a:schemeClr val="accent1"/>
            </a:effectRef>
            <a:fontRef idx="minor">
              <a:schemeClr val="tx1"/>
            </a:fontRef>
          </p:style>
        </p:cxnSp>
        <p:grpSp>
          <p:nvGrpSpPr>
            <p:cNvPr id="7181" name="组合 20"/>
            <p:cNvGrpSpPr/>
            <p:nvPr/>
          </p:nvGrpSpPr>
          <p:grpSpPr>
            <a:xfrm>
              <a:off x="6912260" y="5409800"/>
              <a:ext cx="1368152" cy="467472"/>
              <a:chOff x="6660232" y="2168279"/>
              <a:chExt cx="1368152" cy="467472"/>
            </a:xfrm>
          </p:grpSpPr>
          <p:sp>
            <p:nvSpPr>
              <p:cNvPr id="19" name="圆角矩形 18"/>
              <p:cNvSpPr/>
              <p:nvPr/>
            </p:nvSpPr>
            <p:spPr>
              <a:xfrm>
                <a:off x="6660033" y="2168972"/>
                <a:ext cx="1368175" cy="46677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lt1"/>
                  </a:solidFill>
                  <a:effectLst/>
                  <a:uLnTx/>
                  <a:uFillTx/>
                  <a:latin typeface="+mn-lt"/>
                  <a:ea typeface="+mn-ea"/>
                  <a:cs typeface="+mn-cs"/>
                </a:endParaRPr>
              </a:p>
            </p:txBody>
          </p:sp>
          <p:sp>
            <p:nvSpPr>
              <p:cNvPr id="7190" name="TextBox 19"/>
              <p:cNvSpPr txBox="1"/>
              <p:nvPr/>
            </p:nvSpPr>
            <p:spPr>
              <a:xfrm>
                <a:off x="6723367" y="2184400"/>
                <a:ext cx="1210588"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zh-CN" altLang="en-US" sz="2000" dirty="0">
                    <a:latin typeface="微软雅黑" panose="020B0503020204020204" pitchFamily="34" charset="-122"/>
                    <a:ea typeface="宋体" panose="02010600030101010101" pitchFamily="2" charset="-122"/>
                  </a:rPr>
                  <a:t>间接方法</a:t>
                </a:r>
                <a:endParaRPr lang="zh-CN" altLang="en-US" sz="2000" dirty="0">
                  <a:latin typeface="微软雅黑" panose="020B0503020204020204" pitchFamily="34" charset="-122"/>
                  <a:ea typeface="宋体" panose="02010600030101010101" pitchFamily="2" charset="-122"/>
                </a:endParaRPr>
              </a:p>
            </p:txBody>
          </p:sp>
        </p:grpSp>
        <p:grpSp>
          <p:nvGrpSpPr>
            <p:cNvPr id="7182" name="组合 21"/>
            <p:cNvGrpSpPr/>
            <p:nvPr/>
          </p:nvGrpSpPr>
          <p:grpSpPr>
            <a:xfrm>
              <a:off x="6876256" y="4040730"/>
              <a:ext cx="1368152" cy="467472"/>
              <a:chOff x="6660232" y="2168279"/>
              <a:chExt cx="1368152" cy="467472"/>
            </a:xfrm>
          </p:grpSpPr>
          <p:sp>
            <p:nvSpPr>
              <p:cNvPr id="23" name="圆角矩形 22"/>
              <p:cNvSpPr/>
              <p:nvPr/>
            </p:nvSpPr>
            <p:spPr>
              <a:xfrm>
                <a:off x="6659532" y="2167873"/>
                <a:ext cx="1368175" cy="46836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lt1"/>
                  </a:solidFill>
                  <a:effectLst/>
                  <a:uLnTx/>
                  <a:uFillTx/>
                  <a:latin typeface="+mn-lt"/>
                  <a:ea typeface="+mn-ea"/>
                  <a:cs typeface="+mn-cs"/>
                </a:endParaRPr>
              </a:p>
            </p:txBody>
          </p:sp>
          <p:sp>
            <p:nvSpPr>
              <p:cNvPr id="7188" name="TextBox 23"/>
              <p:cNvSpPr txBox="1"/>
              <p:nvPr/>
            </p:nvSpPr>
            <p:spPr>
              <a:xfrm>
                <a:off x="6723367" y="2204864"/>
                <a:ext cx="1210588"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zh-CN" altLang="en-US" sz="2000" dirty="0">
                    <a:latin typeface="微软雅黑" panose="020B0503020204020204" pitchFamily="34" charset="-122"/>
                    <a:ea typeface="宋体" panose="02010600030101010101" pitchFamily="2" charset="-122"/>
                  </a:rPr>
                  <a:t>直接方法</a:t>
                </a:r>
                <a:endParaRPr lang="zh-CN" altLang="en-US" sz="2000" dirty="0">
                  <a:latin typeface="微软雅黑" panose="020B0503020204020204" pitchFamily="34" charset="-122"/>
                  <a:ea typeface="宋体" panose="02010600030101010101" pitchFamily="2" charset="-122"/>
                </a:endParaRPr>
              </a:p>
            </p:txBody>
          </p:sp>
        </p:grpSp>
        <p:cxnSp>
          <p:nvCxnSpPr>
            <p:cNvPr id="26" name="直接连接符 25"/>
            <p:cNvCxnSpPr>
              <a:stCxn id="23" idx="1"/>
            </p:cNvCxnSpPr>
            <p:nvPr/>
          </p:nvCxnSpPr>
          <p:spPr>
            <a:xfrm flipH="1">
              <a:off x="6659695" y="4273713"/>
              <a:ext cx="215861" cy="0"/>
            </a:xfrm>
            <a:prstGeom prst="line">
              <a:avLst/>
            </a:prstGeom>
          </p:spPr>
          <p:style>
            <a:lnRef idx="1">
              <a:schemeClr val="accent1"/>
            </a:lnRef>
            <a:fillRef idx="0">
              <a:schemeClr val="accent1"/>
            </a:fillRef>
            <a:effectRef idx="0">
              <a:schemeClr val="accent1"/>
            </a:effectRef>
            <a:fontRef idx="minor">
              <a:schemeClr val="tx1"/>
            </a:fontRef>
          </p:style>
        </p:cxnSp>
        <p:sp>
          <p:nvSpPr>
            <p:cNvPr id="7184" name="TextBox 26"/>
            <p:cNvSpPr txBox="1"/>
            <p:nvPr/>
          </p:nvSpPr>
          <p:spPr>
            <a:xfrm>
              <a:off x="7166491" y="4562544"/>
              <a:ext cx="1061189"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800" dirty="0">
                  <a:latin typeface="微软雅黑" panose="020B0503020204020204" pitchFamily="34" charset="-122"/>
                  <a:ea typeface="宋体" panose="02010600030101010101" pitchFamily="2" charset="-122"/>
                </a:rPr>
                <a:t>Newton</a:t>
              </a:r>
              <a:endParaRPr lang="zh-CN" altLang="en-US" sz="1800" dirty="0">
                <a:latin typeface="微软雅黑" panose="020B0503020204020204" pitchFamily="34" charset="-122"/>
                <a:ea typeface="宋体" panose="02010600030101010101" pitchFamily="2" charset="-122"/>
              </a:endParaRPr>
            </a:p>
          </p:txBody>
        </p:sp>
        <p:sp>
          <p:nvSpPr>
            <p:cNvPr id="7185" name="TextBox 27"/>
            <p:cNvSpPr txBox="1"/>
            <p:nvPr/>
          </p:nvSpPr>
          <p:spPr>
            <a:xfrm>
              <a:off x="7187371" y="4931876"/>
              <a:ext cx="1226618"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1800" dirty="0">
                  <a:latin typeface="微软雅黑" panose="020B0503020204020204" pitchFamily="34" charset="-122"/>
                  <a:ea typeface="宋体" panose="02010600030101010101" pitchFamily="2" charset="-122"/>
                </a:rPr>
                <a:t>Fibonacci</a:t>
              </a:r>
              <a:endParaRPr lang="zh-CN" altLang="en-US" sz="1800" dirty="0">
                <a:latin typeface="微软雅黑" panose="020B0503020204020204" pitchFamily="34" charset="-122"/>
                <a:ea typeface="宋体" panose="02010600030101010101" pitchFamily="2" charset="-122"/>
              </a:endParaRPr>
            </a:p>
          </p:txBody>
        </p:sp>
        <p:cxnSp>
          <p:nvCxnSpPr>
            <p:cNvPr id="30" name="直接连接符 29"/>
            <p:cNvCxnSpPr>
              <a:stCxn id="19" idx="1"/>
            </p:cNvCxnSpPr>
            <p:nvPr/>
          </p:nvCxnSpPr>
          <p:spPr>
            <a:xfrm flipH="1">
              <a:off x="6659695" y="5643883"/>
              <a:ext cx="25236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6" name="圆角矩形 35"/>
          <p:cNvSpPr/>
          <p:nvPr/>
        </p:nvSpPr>
        <p:spPr>
          <a:xfrm>
            <a:off x="1385888" y="5426075"/>
            <a:ext cx="1800225" cy="52387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lt1"/>
              </a:solidFill>
              <a:effectLst/>
              <a:uLnTx/>
              <a:uFillTx/>
              <a:latin typeface="+mn-lt"/>
              <a:ea typeface="+mn-ea"/>
              <a:cs typeface="+mn-cs"/>
            </a:endParaRPr>
          </a:p>
        </p:txBody>
      </p:sp>
      <p:sp>
        <p:nvSpPr>
          <p:cNvPr id="7176" name="灯片编号占位符 4"/>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up)">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down)">
                                      <p:cBhvr>
                                        <p:cTn id="2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3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45059"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遗传操作</a:t>
            </a:r>
            <a:r>
              <a:rPr lang="en-US" altLang="zh-CN" kern="1200" dirty="0">
                <a:latin typeface="微软雅黑" panose="020B0503020204020204" pitchFamily="34" charset="-122"/>
                <a:ea typeface="宋体" panose="02010600030101010101" pitchFamily="2" charset="-122"/>
                <a:cs typeface="+mn-cs"/>
              </a:rPr>
              <a:t>-</a:t>
            </a:r>
            <a:r>
              <a:rPr lang="zh-CN" altLang="en-US" kern="1200" dirty="0">
                <a:latin typeface="微软雅黑" panose="020B0503020204020204" pitchFamily="34" charset="-122"/>
                <a:ea typeface="宋体" panose="02010600030101010101" pitchFamily="2" charset="-122"/>
                <a:cs typeface="+mn-cs"/>
              </a:rPr>
              <a:t>选择</a:t>
            </a:r>
            <a:endParaRPr lang="zh-CN" altLang="en-US" kern="1200" dirty="0">
              <a:latin typeface="微软雅黑" panose="020B0503020204020204" pitchFamily="34" charset="-122"/>
              <a:ea typeface="宋体" panose="02010600030101010101" pitchFamily="2" charset="-122"/>
              <a:cs typeface="+mn-cs"/>
            </a:endParaRPr>
          </a:p>
        </p:txBody>
      </p:sp>
      <p:sp>
        <p:nvSpPr>
          <p:cNvPr id="45060" name="Rectangle 1027"/>
          <p:cNvSpPr txBox="1"/>
          <p:nvPr/>
        </p:nvSpPr>
        <p:spPr>
          <a:xfrm>
            <a:off x="73025" y="620713"/>
            <a:ext cx="6083300" cy="7191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选择方法练习</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8" name="Rectangle 6"/>
          <p:cNvSpPr txBox="1"/>
          <p:nvPr/>
        </p:nvSpPr>
        <p:spPr>
          <a:xfrm>
            <a:off x="34925" y="2276475"/>
            <a:ext cx="4606925" cy="533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90000"/>
              </a:lnSpc>
            </a:pPr>
            <a:r>
              <a:rPr lang="zh-CN" altLang="en-US" sz="2800" dirty="0">
                <a:solidFill>
                  <a:schemeClr val="tx2"/>
                </a:solidFill>
                <a:latin typeface="黑体" panose="02010609060101010101" pitchFamily="49" charset="-122"/>
                <a:ea typeface="宋体" panose="02010600030101010101" pitchFamily="2" charset="-122"/>
              </a:rPr>
              <a:t>选择方法：轮盘赌</a:t>
            </a:r>
            <a:endParaRPr lang="zh-CN" altLang="en-US" sz="2800" dirty="0">
              <a:solidFill>
                <a:schemeClr val="tx2"/>
              </a:solidFill>
              <a:latin typeface="黑体" panose="02010609060101010101" pitchFamily="49" charset="-122"/>
              <a:ea typeface="宋体" panose="02010600030101010101" pitchFamily="2" charset="-122"/>
            </a:endParaRPr>
          </a:p>
          <a:p>
            <a:pPr marL="742950" lvl="1" indent="-285750">
              <a:lnSpc>
                <a:spcPct val="90000"/>
              </a:lnSpc>
            </a:pPr>
            <a:endParaRPr lang="en-US" altLang="zh-CN" b="1" dirty="0">
              <a:solidFill>
                <a:schemeClr val="tx2"/>
              </a:solidFill>
              <a:ea typeface="宋体" panose="02010600030101010101" pitchFamily="2" charset="-122"/>
            </a:endParaRPr>
          </a:p>
        </p:txBody>
      </p:sp>
      <p:graphicFrame>
        <p:nvGraphicFramePr>
          <p:cNvPr id="9" name="Object 7"/>
          <p:cNvGraphicFramePr>
            <a:graphicFrameLocks noChangeAspect="1"/>
          </p:cNvGraphicFramePr>
          <p:nvPr/>
        </p:nvGraphicFramePr>
        <p:xfrm>
          <a:off x="504825" y="1268413"/>
          <a:ext cx="7739063" cy="936625"/>
        </p:xfrm>
        <a:graphic>
          <a:graphicData uri="http://schemas.openxmlformats.org/presentationml/2006/ole">
            <mc:AlternateContent xmlns:mc="http://schemas.openxmlformats.org/markup-compatibility/2006">
              <mc:Choice xmlns:v="urn:schemas-microsoft-com:vml" Requires="v">
                <p:oleObj spid="_x0000_s3103" name="" r:id="rId1" imgW="4086860" imgH="530860" progId="Excel.Sheet.8">
                  <p:embed/>
                </p:oleObj>
              </mc:Choice>
              <mc:Fallback>
                <p:oleObj name="" r:id="rId1" imgW="4086860" imgH="530860" progId="Excel.Sheet.8">
                  <p:embed/>
                  <p:pic>
                    <p:nvPicPr>
                      <p:cNvPr id="0" name="图片 3102"/>
                      <p:cNvPicPr/>
                      <p:nvPr/>
                    </p:nvPicPr>
                    <p:blipFill>
                      <a:blip r:embed="rId2"/>
                      <a:stretch>
                        <a:fillRect/>
                      </a:stretch>
                    </p:blipFill>
                    <p:spPr>
                      <a:xfrm>
                        <a:off x="504825" y="1268413"/>
                        <a:ext cx="7739063" cy="936625"/>
                      </a:xfrm>
                      <a:prstGeom prst="rect">
                        <a:avLst/>
                      </a:prstGeom>
                      <a:solidFill>
                        <a:schemeClr val="bg1"/>
                      </a:solidFill>
                      <a:ln w="38100">
                        <a:noFill/>
                        <a:miter/>
                      </a:ln>
                    </p:spPr>
                  </p:pic>
                </p:oleObj>
              </mc:Fallback>
            </mc:AlternateContent>
          </a:graphicData>
        </a:graphic>
      </p:graphicFrame>
      <p:graphicFrame>
        <p:nvGraphicFramePr>
          <p:cNvPr id="10" name="Object 8"/>
          <p:cNvGraphicFramePr>
            <a:graphicFrameLocks noChangeAspect="1"/>
          </p:cNvGraphicFramePr>
          <p:nvPr/>
        </p:nvGraphicFramePr>
        <p:xfrm>
          <a:off x="2411413" y="2976563"/>
          <a:ext cx="6659562" cy="368300"/>
        </p:xfrm>
        <a:graphic>
          <a:graphicData uri="http://schemas.openxmlformats.org/presentationml/2006/ole">
            <mc:AlternateContent xmlns:mc="http://schemas.openxmlformats.org/markup-compatibility/2006">
              <mc:Choice xmlns:v="urn:schemas-microsoft-com:vml" Requires="v">
                <p:oleObj spid="_x0000_s3105" name="" r:id="rId3" imgW="4086860" imgH="236855" progId="Excel.Sheet.8">
                  <p:embed/>
                </p:oleObj>
              </mc:Choice>
              <mc:Fallback>
                <p:oleObj name="" r:id="rId3" imgW="4086860" imgH="236855" progId="Excel.Sheet.8">
                  <p:embed/>
                  <p:pic>
                    <p:nvPicPr>
                      <p:cNvPr id="0" name="图片 3104"/>
                      <p:cNvPicPr/>
                      <p:nvPr/>
                    </p:nvPicPr>
                    <p:blipFill>
                      <a:blip r:embed="rId4"/>
                      <a:stretch>
                        <a:fillRect/>
                      </a:stretch>
                    </p:blipFill>
                    <p:spPr>
                      <a:xfrm>
                        <a:off x="2411413" y="2976563"/>
                        <a:ext cx="6659562" cy="368300"/>
                      </a:xfrm>
                      <a:prstGeom prst="rect">
                        <a:avLst/>
                      </a:prstGeom>
                      <a:solidFill>
                        <a:schemeClr val="bg1"/>
                      </a:solidFill>
                      <a:ln w="38100">
                        <a:noFill/>
                        <a:miter/>
                      </a:ln>
                    </p:spPr>
                  </p:pic>
                </p:oleObj>
              </mc:Fallback>
            </mc:AlternateContent>
          </a:graphicData>
        </a:graphic>
      </p:graphicFrame>
      <p:graphicFrame>
        <p:nvGraphicFramePr>
          <p:cNvPr id="11" name="Object 9"/>
          <p:cNvGraphicFramePr>
            <a:graphicFrameLocks noChangeAspect="1"/>
          </p:cNvGraphicFramePr>
          <p:nvPr/>
        </p:nvGraphicFramePr>
        <p:xfrm>
          <a:off x="2425700" y="3838575"/>
          <a:ext cx="6645275" cy="368300"/>
        </p:xfrm>
        <a:graphic>
          <a:graphicData uri="http://schemas.openxmlformats.org/presentationml/2006/ole">
            <mc:AlternateContent xmlns:mc="http://schemas.openxmlformats.org/markup-compatibility/2006">
              <mc:Choice xmlns:v="urn:schemas-microsoft-com:vml" Requires="v">
                <p:oleObj spid="_x0000_s3102" name="" r:id="rId5" imgW="4086860" imgH="236855" progId="Excel.Sheet.8">
                  <p:embed/>
                </p:oleObj>
              </mc:Choice>
              <mc:Fallback>
                <p:oleObj name="" r:id="rId5" imgW="4086860" imgH="236855" progId="Excel.Sheet.8">
                  <p:embed/>
                  <p:pic>
                    <p:nvPicPr>
                      <p:cNvPr id="0" name="图片 3101"/>
                      <p:cNvPicPr/>
                      <p:nvPr/>
                    </p:nvPicPr>
                    <p:blipFill>
                      <a:blip r:embed="rId6"/>
                      <a:stretch>
                        <a:fillRect/>
                      </a:stretch>
                    </p:blipFill>
                    <p:spPr>
                      <a:xfrm>
                        <a:off x="2425700" y="3838575"/>
                        <a:ext cx="6645275" cy="368300"/>
                      </a:xfrm>
                      <a:prstGeom prst="rect">
                        <a:avLst/>
                      </a:prstGeom>
                      <a:solidFill>
                        <a:schemeClr val="bg1"/>
                      </a:solidFill>
                      <a:ln w="38100">
                        <a:noFill/>
                        <a:miter/>
                      </a:ln>
                    </p:spPr>
                  </p:pic>
                </p:oleObj>
              </mc:Fallback>
            </mc:AlternateContent>
          </a:graphicData>
        </a:graphic>
      </p:graphicFrame>
      <p:graphicFrame>
        <p:nvGraphicFramePr>
          <p:cNvPr id="12" name="Object 11"/>
          <p:cNvGraphicFramePr>
            <a:graphicFrameLocks noChangeAspect="1"/>
          </p:cNvGraphicFramePr>
          <p:nvPr/>
        </p:nvGraphicFramePr>
        <p:xfrm>
          <a:off x="1114425" y="6270625"/>
          <a:ext cx="7956550" cy="479425"/>
        </p:xfrm>
        <a:graphic>
          <a:graphicData uri="http://schemas.openxmlformats.org/presentationml/2006/ole">
            <mc:AlternateContent xmlns:mc="http://schemas.openxmlformats.org/markup-compatibility/2006">
              <mc:Choice xmlns:v="urn:schemas-microsoft-com:vml" Requires="v">
                <p:oleObj spid="_x0000_s3104" name="" r:id="rId7" imgW="4142740" imgH="259715" progId="Excel.Sheet.8">
                  <p:embed/>
                </p:oleObj>
              </mc:Choice>
              <mc:Fallback>
                <p:oleObj name="" r:id="rId7" imgW="4142740" imgH="259715" progId="Excel.Sheet.8">
                  <p:embed/>
                  <p:pic>
                    <p:nvPicPr>
                      <p:cNvPr id="0" name="图片 3103"/>
                      <p:cNvPicPr/>
                      <p:nvPr/>
                    </p:nvPicPr>
                    <p:blipFill>
                      <a:blip r:embed="rId8"/>
                      <a:stretch>
                        <a:fillRect/>
                      </a:stretch>
                    </p:blipFill>
                    <p:spPr>
                      <a:xfrm>
                        <a:off x="1114425" y="6270625"/>
                        <a:ext cx="7956550" cy="479425"/>
                      </a:xfrm>
                      <a:prstGeom prst="rect">
                        <a:avLst/>
                      </a:prstGeom>
                      <a:solidFill>
                        <a:schemeClr val="bg1"/>
                      </a:solidFill>
                      <a:ln w="38100">
                        <a:noFill/>
                        <a:miter/>
                      </a:ln>
                    </p:spPr>
                  </p:pic>
                </p:oleObj>
              </mc:Fallback>
            </mc:AlternateContent>
          </a:graphicData>
        </a:graphic>
      </p:graphicFrame>
      <p:pic>
        <p:nvPicPr>
          <p:cNvPr id="13" name="Picture 13"/>
          <p:cNvPicPr>
            <a:picLocks noChangeAspect="1"/>
          </p:cNvPicPr>
          <p:nvPr/>
        </p:nvPicPr>
        <p:blipFill>
          <a:blip r:embed="rId9"/>
          <a:srcRect t="23622"/>
          <a:stretch>
            <a:fillRect/>
          </a:stretch>
        </p:blipFill>
        <p:spPr>
          <a:xfrm>
            <a:off x="2698750" y="4189413"/>
            <a:ext cx="5472113" cy="2055812"/>
          </a:xfrm>
          <a:prstGeom prst="rect">
            <a:avLst/>
          </a:prstGeom>
          <a:solidFill>
            <a:schemeClr val="bg1"/>
          </a:solidFill>
          <a:ln w="9525">
            <a:noFill/>
          </a:ln>
        </p:spPr>
      </p:pic>
      <p:sp>
        <p:nvSpPr>
          <p:cNvPr id="14" name="Rectangle 14"/>
          <p:cNvSpPr/>
          <p:nvPr/>
        </p:nvSpPr>
        <p:spPr>
          <a:xfrm>
            <a:off x="492125" y="4492625"/>
            <a:ext cx="187960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zh-CN" sz="2800" b="1" dirty="0">
                <a:solidFill>
                  <a:schemeClr val="tx2"/>
                </a:solidFill>
                <a:latin typeface="Times New Roman" panose="02020603050405020304" pitchFamily="18" charset="0"/>
                <a:ea typeface="隶书" panose="02010509060101010101" pitchFamily="49" charset="-122"/>
              </a:rPr>
              <a:t> </a:t>
            </a:r>
            <a:r>
              <a:rPr lang="zh-CN" altLang="en-US" sz="2800" b="1" dirty="0">
                <a:solidFill>
                  <a:schemeClr val="tx2"/>
                </a:solidFill>
                <a:latin typeface="Times New Roman" panose="02020603050405020304" pitchFamily="18" charset="0"/>
                <a:ea typeface="隶书" panose="02010509060101010101" pitchFamily="49" charset="-122"/>
              </a:rPr>
              <a:t>第三步：</a:t>
            </a:r>
            <a:endParaRPr lang="zh-CN" altLang="en-US" sz="2800" b="1" dirty="0">
              <a:solidFill>
                <a:schemeClr val="tx2"/>
              </a:solidFill>
              <a:latin typeface="Times New Roman" panose="02020603050405020304" pitchFamily="18" charset="0"/>
              <a:ea typeface="隶书" panose="02010509060101010101" pitchFamily="49" charset="-122"/>
            </a:endParaRPr>
          </a:p>
        </p:txBody>
      </p:sp>
      <p:sp>
        <p:nvSpPr>
          <p:cNvPr id="16" name="Rectangle 15"/>
          <p:cNvSpPr/>
          <p:nvPr/>
        </p:nvSpPr>
        <p:spPr>
          <a:xfrm>
            <a:off x="34925" y="3735388"/>
            <a:ext cx="233680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1" indent="0" algn="ctr" eaLnBrk="1" hangingPunct="1">
              <a:spcBef>
                <a:spcPct val="0"/>
              </a:spcBef>
              <a:buFontTx/>
              <a:buNone/>
            </a:pPr>
            <a:r>
              <a:rPr lang="en-US" altLang="zh-CN" b="1" dirty="0">
                <a:solidFill>
                  <a:schemeClr val="tx2"/>
                </a:solidFill>
                <a:latin typeface="Times New Roman" panose="02020603050405020304" pitchFamily="18" charset="0"/>
                <a:ea typeface="隶书" panose="02010509060101010101" pitchFamily="49" charset="-122"/>
              </a:rPr>
              <a:t> </a:t>
            </a:r>
            <a:r>
              <a:rPr lang="zh-CN" altLang="en-US" b="1" dirty="0">
                <a:solidFill>
                  <a:schemeClr val="tx2"/>
                </a:solidFill>
                <a:latin typeface="Times New Roman" panose="02020603050405020304" pitchFamily="18" charset="0"/>
                <a:ea typeface="隶书" panose="02010509060101010101" pitchFamily="49" charset="-122"/>
              </a:rPr>
              <a:t>第二步：</a:t>
            </a:r>
            <a:endParaRPr lang="zh-CN" altLang="en-US" b="1" dirty="0">
              <a:solidFill>
                <a:schemeClr val="tx2"/>
              </a:solidFill>
              <a:latin typeface="Times New Roman" panose="02020603050405020304" pitchFamily="18" charset="0"/>
              <a:ea typeface="隶书" panose="02010509060101010101" pitchFamily="49" charset="-122"/>
            </a:endParaRPr>
          </a:p>
        </p:txBody>
      </p:sp>
      <p:sp>
        <p:nvSpPr>
          <p:cNvPr id="17" name="Rectangle 16"/>
          <p:cNvSpPr/>
          <p:nvPr/>
        </p:nvSpPr>
        <p:spPr>
          <a:xfrm>
            <a:off x="34925" y="2917825"/>
            <a:ext cx="233680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1" indent="0" algn="ctr" eaLnBrk="1" hangingPunct="1">
              <a:spcBef>
                <a:spcPct val="0"/>
              </a:spcBef>
              <a:buFontTx/>
              <a:buNone/>
            </a:pPr>
            <a:r>
              <a:rPr lang="en-US" altLang="zh-CN" b="1" dirty="0">
                <a:solidFill>
                  <a:schemeClr val="tx2"/>
                </a:solidFill>
                <a:latin typeface="Times New Roman" panose="02020603050405020304" pitchFamily="18" charset="0"/>
                <a:ea typeface="隶书" panose="02010509060101010101" pitchFamily="49" charset="-122"/>
              </a:rPr>
              <a:t> </a:t>
            </a:r>
            <a:r>
              <a:rPr lang="zh-CN" altLang="en-US" b="1" dirty="0">
                <a:solidFill>
                  <a:schemeClr val="tx2"/>
                </a:solidFill>
                <a:latin typeface="Times New Roman" panose="02020603050405020304" pitchFamily="18" charset="0"/>
                <a:ea typeface="隶书" panose="02010509060101010101" pitchFamily="49" charset="-122"/>
              </a:rPr>
              <a:t>第一步：</a:t>
            </a:r>
            <a:endParaRPr lang="zh-CN" altLang="en-US" b="1" dirty="0">
              <a:solidFill>
                <a:schemeClr val="tx2"/>
              </a:solidFill>
              <a:latin typeface="Times New Roman" panose="02020603050405020304" pitchFamily="18" charset="0"/>
              <a:ea typeface="隶书" panose="02010509060101010101" pitchFamily="49" charset="-122"/>
            </a:endParaRPr>
          </a:p>
        </p:txBody>
      </p:sp>
      <p:sp>
        <p:nvSpPr>
          <p:cNvPr id="45070"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xEl>
                                              <p:charRg st="0" end="9"/>
                                            </p:txEl>
                                          </p:spTgt>
                                        </p:tgtEl>
                                        <p:attrNameLst>
                                          <p:attrName>style.visibility</p:attrName>
                                        </p:attrNameLst>
                                      </p:cBhvr>
                                      <p:to>
                                        <p:strVal val="visible"/>
                                      </p:to>
                                    </p:set>
                                    <p:anim calcmode="lin" valueType="num">
                                      <p:cBhvr additive="base">
                                        <p:cTn id="13" dur="500" fill="hold"/>
                                        <p:tgtEl>
                                          <p:spTgt spid="8">
                                            <p:txEl>
                                              <p:charRg st="0" end="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0-#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0-#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0-#ppt_w/2"/>
                                          </p:val>
                                        </p:tav>
                                        <p:tav tm="100000">
                                          <p:val>
                                            <p:strVal val="#ppt_x"/>
                                          </p:val>
                                        </p:tav>
                                      </p:tavLst>
                                    </p:anim>
                                    <p:anim calcmode="lin" valueType="num">
                                      <p:cBhvr additive="base">
                                        <p:cTn id="4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0-#ppt_w/2"/>
                                          </p:val>
                                        </p:tav>
                                        <p:tav tm="100000">
                                          <p:val>
                                            <p:strVal val="#ppt_x"/>
                                          </p:val>
                                        </p:tav>
                                      </p:tavLst>
                                    </p:anim>
                                    <p:anim calcmode="lin" valueType="num">
                                      <p:cBhvr additive="base">
                                        <p:cTn id="5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0-#ppt_w/2"/>
                                          </p:val>
                                        </p:tav>
                                        <p:tav tm="100000">
                                          <p:val>
                                            <p:strVal val="#ppt_x"/>
                                          </p:val>
                                        </p:tav>
                                      </p:tavLst>
                                    </p:anim>
                                    <p:anim calcmode="lin" valueType="num">
                                      <p:cBhvr additive="base">
                                        <p:cTn id="5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4" grpId="0"/>
      <p:bldP spid="16" grpId="0"/>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46083"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en-US" altLang="zh-CN" kern="1200" dirty="0">
                <a:latin typeface="微软雅黑" panose="020B0503020204020204" pitchFamily="34" charset="-122"/>
                <a:ea typeface="宋体" panose="02010600030101010101" pitchFamily="2" charset="-122"/>
                <a:cs typeface="+mn-cs"/>
              </a:rPr>
              <a:t>4. </a:t>
            </a:r>
            <a:r>
              <a:rPr lang="zh-CN" altLang="en-US" kern="1200" dirty="0">
                <a:latin typeface="微软雅黑" panose="020B0503020204020204" pitchFamily="34" charset="-122"/>
                <a:ea typeface="宋体" panose="02010600030101010101" pitchFamily="2" charset="-122"/>
                <a:cs typeface="+mn-cs"/>
              </a:rPr>
              <a:t>遗传操作</a:t>
            </a:r>
            <a:r>
              <a:rPr lang="en-US" altLang="zh-CN" kern="1200" dirty="0">
                <a:latin typeface="微软雅黑" panose="020B0503020204020204" pitchFamily="34" charset="-122"/>
                <a:ea typeface="宋体" panose="02010600030101010101" pitchFamily="2" charset="-122"/>
                <a:cs typeface="+mn-cs"/>
              </a:rPr>
              <a:t>-</a:t>
            </a:r>
            <a:r>
              <a:rPr lang="zh-CN" altLang="en-US" kern="1200" dirty="0">
                <a:latin typeface="微软雅黑" panose="020B0503020204020204" pitchFamily="34" charset="-122"/>
                <a:ea typeface="宋体" panose="02010600030101010101" pitchFamily="2" charset="-122"/>
                <a:cs typeface="+mn-cs"/>
              </a:rPr>
              <a:t>交叉</a:t>
            </a:r>
            <a:endParaRPr lang="zh-CN" altLang="en-US" kern="1200" dirty="0">
              <a:latin typeface="微软雅黑" panose="020B0503020204020204" pitchFamily="34" charset="-122"/>
              <a:ea typeface="宋体" panose="02010600030101010101" pitchFamily="2" charset="-122"/>
              <a:cs typeface="+mn-cs"/>
            </a:endParaRPr>
          </a:p>
        </p:txBody>
      </p:sp>
      <p:sp>
        <p:nvSpPr>
          <p:cNvPr id="46084" name="Rectangle 3"/>
          <p:cNvSpPr txBox="1"/>
          <p:nvPr/>
        </p:nvSpPr>
        <p:spPr>
          <a:xfrm>
            <a:off x="611188" y="1268413"/>
            <a:ext cx="8153400" cy="4495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buFont typeface="Wingdings" panose="05000000000000000000" pitchFamily="2" charset="2"/>
              <a:buChar char="p"/>
            </a:pPr>
            <a:r>
              <a:rPr lang="zh-CN" altLang="en-US" dirty="0">
                <a:solidFill>
                  <a:srgbClr val="FF0000"/>
                </a:solidFill>
                <a:latin typeface="黑体" panose="02010609060101010101" pitchFamily="49" charset="-122"/>
                <a:ea typeface="宋体" panose="02010600030101010101" pitchFamily="2" charset="-122"/>
              </a:rPr>
              <a:t> 交叉（</a:t>
            </a:r>
            <a:r>
              <a:rPr lang="en-US" altLang="zh-CN" dirty="0">
                <a:solidFill>
                  <a:srgbClr val="FF0000"/>
                </a:solidFill>
                <a:latin typeface="黑体" panose="02010609060101010101" pitchFamily="49" charset="-122"/>
                <a:ea typeface="宋体" panose="02010600030101010101" pitchFamily="2" charset="-122"/>
              </a:rPr>
              <a:t>crossover</a:t>
            </a:r>
            <a:r>
              <a:rPr lang="zh-CN" altLang="en-US" dirty="0">
                <a:solidFill>
                  <a:srgbClr val="FF0000"/>
                </a:solidFill>
                <a:latin typeface="黑体" panose="02010609060101010101" pitchFamily="49" charset="-122"/>
                <a:ea typeface="宋体" panose="02010600030101010101" pitchFamily="2" charset="-122"/>
              </a:rPr>
              <a:t>）</a:t>
            </a:r>
            <a:endParaRPr lang="en-US" altLang="zh-CN" dirty="0">
              <a:solidFill>
                <a:srgbClr val="FF0000"/>
              </a:solidFill>
              <a:latin typeface="黑体" panose="02010609060101010101" pitchFamily="49" charset="-122"/>
              <a:ea typeface="宋体" panose="02010600030101010101" pitchFamily="2" charset="-122"/>
            </a:endParaRPr>
          </a:p>
          <a:p>
            <a:pPr marL="342900" lvl="0" indent="-342900">
              <a:lnSpc>
                <a:spcPct val="120000"/>
              </a:lnSpc>
              <a:buNone/>
            </a:pPr>
            <a:r>
              <a:rPr lang="zh-CN" altLang="en-US" dirty="0">
                <a:solidFill>
                  <a:schemeClr val="tx2"/>
                </a:solidFill>
                <a:latin typeface="黑体" panose="02010609060101010101" pitchFamily="49" charset="-122"/>
                <a:ea typeface="宋体" panose="02010600030101010101" pitchFamily="2" charset="-122"/>
              </a:rPr>
              <a:t>    是指按照某种方式对选择的父代个体的染色体的部分基因进行交配重组，从而形成新的个体。交配重组是自然界中生物遗传进化的一个主要环节，也是遗传算法中产生新的个体的最主要方法。根据个体编码方法的不同，遗传算法中的交叉操作可分为</a:t>
            </a:r>
            <a:r>
              <a:rPr lang="zh-CN" altLang="en-US" dirty="0">
                <a:solidFill>
                  <a:srgbClr val="FF0000"/>
                </a:solidFill>
                <a:latin typeface="黑体" panose="02010609060101010101" pitchFamily="49" charset="-122"/>
                <a:ea typeface="宋体" panose="02010600030101010101" pitchFamily="2" charset="-122"/>
              </a:rPr>
              <a:t>二进制交叉</a:t>
            </a:r>
            <a:r>
              <a:rPr lang="zh-CN" altLang="en-US" dirty="0">
                <a:solidFill>
                  <a:schemeClr val="tx2"/>
                </a:solidFill>
                <a:latin typeface="黑体" panose="02010609060101010101" pitchFamily="49" charset="-122"/>
                <a:ea typeface="宋体" panose="02010600030101010101" pitchFamily="2" charset="-122"/>
              </a:rPr>
              <a:t>和</a:t>
            </a:r>
            <a:r>
              <a:rPr lang="zh-CN" altLang="en-US" dirty="0">
                <a:solidFill>
                  <a:srgbClr val="FF0000"/>
                </a:solidFill>
                <a:latin typeface="黑体" panose="02010609060101010101" pitchFamily="49" charset="-122"/>
                <a:ea typeface="宋体" panose="02010600030101010101" pitchFamily="2" charset="-122"/>
              </a:rPr>
              <a:t>实值交叉</a:t>
            </a:r>
            <a:r>
              <a:rPr lang="zh-CN" altLang="en-US" dirty="0">
                <a:solidFill>
                  <a:schemeClr val="tx2"/>
                </a:solidFill>
                <a:latin typeface="黑体" panose="02010609060101010101" pitchFamily="49" charset="-122"/>
                <a:ea typeface="宋体" panose="02010600030101010101" pitchFamily="2" charset="-122"/>
              </a:rPr>
              <a:t>两种类型。</a:t>
            </a:r>
            <a:endParaRPr lang="zh-CN" altLang="en-US" dirty="0">
              <a:solidFill>
                <a:schemeClr val="tx2"/>
              </a:solidFill>
              <a:latin typeface="黑体" panose="02010609060101010101" pitchFamily="49" charset="-122"/>
              <a:ea typeface="宋体" panose="02010600030101010101" pitchFamily="2" charset="-122"/>
            </a:endParaRPr>
          </a:p>
          <a:p>
            <a:pPr marL="342900" lvl="0" indent="-342900">
              <a:buFont typeface="Arial" panose="020B0604020202020204" pitchFamily="34" charset="0"/>
              <a:buChar char="•"/>
            </a:pPr>
            <a:endParaRPr lang="en-US" altLang="zh-CN" sz="2800" dirty="0">
              <a:solidFill>
                <a:schemeClr val="tx2"/>
              </a:solidFill>
              <a:latin typeface="黑体" panose="02010609060101010101" pitchFamily="49" charset="-122"/>
              <a:ea typeface="宋体" panose="02010600030101010101" pitchFamily="2" charset="-122"/>
            </a:endParaRPr>
          </a:p>
        </p:txBody>
      </p:sp>
      <p:sp>
        <p:nvSpPr>
          <p:cNvPr id="46085"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47107"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遗传操作</a:t>
            </a:r>
            <a:r>
              <a:rPr lang="en-US" altLang="zh-CN" kern="1200" dirty="0">
                <a:latin typeface="微软雅黑" panose="020B0503020204020204" pitchFamily="34" charset="-122"/>
                <a:ea typeface="宋体" panose="02010600030101010101" pitchFamily="2" charset="-122"/>
                <a:cs typeface="+mn-cs"/>
              </a:rPr>
              <a:t>-</a:t>
            </a:r>
            <a:r>
              <a:rPr lang="zh-CN" altLang="en-US" kern="1200" dirty="0">
                <a:latin typeface="微软雅黑" panose="020B0503020204020204" pitchFamily="34" charset="-122"/>
                <a:ea typeface="宋体" panose="02010600030101010101" pitchFamily="2" charset="-122"/>
                <a:cs typeface="+mn-cs"/>
              </a:rPr>
              <a:t>交叉</a:t>
            </a:r>
            <a:endParaRPr lang="zh-CN" altLang="en-US" kern="1200" dirty="0">
              <a:latin typeface="微软雅黑" panose="020B0503020204020204" pitchFamily="34" charset="-122"/>
              <a:ea typeface="宋体" panose="02010600030101010101" pitchFamily="2" charset="-122"/>
              <a:cs typeface="+mn-cs"/>
            </a:endParaRPr>
          </a:p>
        </p:txBody>
      </p:sp>
      <p:sp>
        <p:nvSpPr>
          <p:cNvPr id="47108"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二进制交叉</a:t>
            </a:r>
            <a:r>
              <a:rPr lang="en-US" altLang="zh-CN" b="1" dirty="0">
                <a:solidFill>
                  <a:srgbClr val="17375E"/>
                </a:solidFill>
                <a:latin typeface="黑体" panose="02010609060101010101" pitchFamily="49" charset="-122"/>
                <a:ea typeface="宋体" panose="02010600030101010101" pitchFamily="2" charset="-122"/>
              </a:rPr>
              <a:t>1-</a:t>
            </a:r>
            <a:r>
              <a:rPr lang="zh-CN" altLang="en-US" b="1" dirty="0">
                <a:solidFill>
                  <a:srgbClr val="17375E"/>
                </a:solidFill>
                <a:latin typeface="黑体" panose="02010609060101010101" pitchFamily="49" charset="-122"/>
                <a:ea typeface="宋体" panose="02010600030101010101" pitchFamily="2" charset="-122"/>
              </a:rPr>
              <a:t>单点交叉</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47109" name="Rectangle 3"/>
          <p:cNvSpPr txBox="1"/>
          <p:nvPr/>
        </p:nvSpPr>
        <p:spPr>
          <a:xfrm>
            <a:off x="395288" y="2133600"/>
            <a:ext cx="7772400" cy="381635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742950" lvl="1" indent="-285750">
              <a:lnSpc>
                <a:spcPct val="120000"/>
              </a:lnSpc>
            </a:pPr>
            <a:r>
              <a:rPr lang="zh-CN" altLang="en-US" b="1" dirty="0">
                <a:solidFill>
                  <a:schemeClr val="tx2"/>
                </a:solidFill>
                <a:ea typeface="宋体" panose="02010600030101010101" pitchFamily="2" charset="-122"/>
              </a:rPr>
              <a:t>父个体 </a:t>
            </a:r>
            <a:r>
              <a:rPr lang="en-US" altLang="zh-CN" b="1" dirty="0">
                <a:solidFill>
                  <a:schemeClr val="tx2"/>
                </a:solidFill>
                <a:ea typeface="宋体" panose="02010600030101010101" pitchFamily="2" charset="-122"/>
              </a:rPr>
              <a:t>X1</a:t>
            </a:r>
            <a:r>
              <a:rPr lang="zh-CN" altLang="en-US" b="1" dirty="0">
                <a:solidFill>
                  <a:schemeClr val="tx2"/>
                </a:solidFill>
                <a:ea typeface="宋体" panose="02010600030101010101" pitchFamily="2" charset="-122"/>
              </a:rPr>
              <a:t>：</a:t>
            </a:r>
            <a:r>
              <a:rPr lang="en-US" altLang="zh-CN" b="1" dirty="0">
                <a:solidFill>
                  <a:schemeClr val="tx2"/>
                </a:solidFill>
                <a:ea typeface="宋体" panose="02010600030101010101" pitchFamily="2" charset="-122"/>
              </a:rPr>
              <a:t>10000111</a:t>
            </a:r>
            <a:endParaRPr lang="en-US" altLang="zh-CN" b="1" dirty="0">
              <a:solidFill>
                <a:schemeClr val="tx2"/>
              </a:solidFill>
              <a:ea typeface="宋体" panose="02010600030101010101" pitchFamily="2" charset="-122"/>
            </a:endParaRPr>
          </a:p>
          <a:p>
            <a:pPr marL="742950" lvl="1" indent="-285750">
              <a:lnSpc>
                <a:spcPct val="120000"/>
              </a:lnSpc>
            </a:pPr>
            <a:r>
              <a:rPr lang="zh-CN" altLang="en-US" b="1" dirty="0">
                <a:solidFill>
                  <a:schemeClr val="tx2"/>
                </a:solidFill>
                <a:ea typeface="宋体" panose="02010600030101010101" pitchFamily="2" charset="-122"/>
              </a:rPr>
              <a:t>父个体 </a:t>
            </a:r>
            <a:r>
              <a:rPr lang="en-US" altLang="zh-CN" b="1" dirty="0">
                <a:solidFill>
                  <a:schemeClr val="tx2"/>
                </a:solidFill>
                <a:ea typeface="宋体" panose="02010600030101010101" pitchFamily="2" charset="-122"/>
              </a:rPr>
              <a:t>X2</a:t>
            </a:r>
            <a:r>
              <a:rPr lang="zh-CN" altLang="en-US" b="1" dirty="0">
                <a:solidFill>
                  <a:schemeClr val="tx2"/>
                </a:solidFill>
                <a:ea typeface="宋体" panose="02010600030101010101" pitchFamily="2" charset="-122"/>
              </a:rPr>
              <a:t>：</a:t>
            </a:r>
            <a:r>
              <a:rPr lang="en-US" altLang="zh-CN" b="1" dirty="0">
                <a:solidFill>
                  <a:srgbClr val="FF0000"/>
                </a:solidFill>
                <a:ea typeface="宋体" panose="02010600030101010101" pitchFamily="2" charset="-122"/>
              </a:rPr>
              <a:t>11001010</a:t>
            </a:r>
            <a:endParaRPr lang="en-US" altLang="zh-CN" b="1" dirty="0">
              <a:solidFill>
                <a:srgbClr val="FF0000"/>
              </a:solidFill>
              <a:ea typeface="宋体" panose="02010600030101010101" pitchFamily="2" charset="-122"/>
            </a:endParaRPr>
          </a:p>
          <a:p>
            <a:pPr marL="742950" lvl="1" indent="-285750">
              <a:lnSpc>
                <a:spcPct val="120000"/>
              </a:lnSpc>
            </a:pPr>
            <a:endParaRPr lang="en-US" altLang="zh-CN" b="1" dirty="0">
              <a:solidFill>
                <a:schemeClr val="tx2"/>
              </a:solidFill>
              <a:ea typeface="宋体" panose="02010600030101010101" pitchFamily="2" charset="-122"/>
            </a:endParaRPr>
          </a:p>
          <a:p>
            <a:pPr marL="742950" lvl="1" indent="-285750">
              <a:lnSpc>
                <a:spcPct val="120000"/>
              </a:lnSpc>
            </a:pPr>
            <a:r>
              <a:rPr lang="zh-CN" altLang="en-US" b="1" dirty="0">
                <a:solidFill>
                  <a:schemeClr val="tx2"/>
                </a:solidFill>
                <a:ea typeface="宋体" panose="02010600030101010101" pitchFamily="2" charset="-122"/>
              </a:rPr>
              <a:t>子个体 </a:t>
            </a:r>
            <a:r>
              <a:rPr lang="en-US" altLang="zh-CN" b="1" dirty="0">
                <a:solidFill>
                  <a:schemeClr val="tx2"/>
                </a:solidFill>
                <a:ea typeface="宋体" panose="02010600030101010101" pitchFamily="2" charset="-122"/>
              </a:rPr>
              <a:t>Y1</a:t>
            </a:r>
            <a:r>
              <a:rPr lang="zh-CN" altLang="en-US" b="1" dirty="0">
                <a:solidFill>
                  <a:schemeClr val="tx2"/>
                </a:solidFill>
                <a:ea typeface="宋体" panose="02010600030101010101" pitchFamily="2" charset="-122"/>
              </a:rPr>
              <a:t>：</a:t>
            </a:r>
            <a:r>
              <a:rPr lang="en-US" altLang="zh-CN" b="1" dirty="0">
                <a:solidFill>
                  <a:srgbClr val="FF0000"/>
                </a:solidFill>
                <a:ea typeface="宋体" panose="02010600030101010101" pitchFamily="2" charset="-122"/>
              </a:rPr>
              <a:t>1100</a:t>
            </a:r>
            <a:r>
              <a:rPr lang="en-US" altLang="zh-CN" b="1" dirty="0">
                <a:solidFill>
                  <a:schemeClr val="tx2"/>
                </a:solidFill>
                <a:ea typeface="宋体" panose="02010600030101010101" pitchFamily="2" charset="-122"/>
              </a:rPr>
              <a:t>0111</a:t>
            </a:r>
            <a:endParaRPr lang="en-US" altLang="zh-CN" b="1" dirty="0">
              <a:solidFill>
                <a:schemeClr val="tx2"/>
              </a:solidFill>
              <a:ea typeface="宋体" panose="02010600030101010101" pitchFamily="2" charset="-122"/>
            </a:endParaRPr>
          </a:p>
          <a:p>
            <a:pPr marL="742950" lvl="1" indent="-285750">
              <a:lnSpc>
                <a:spcPct val="120000"/>
              </a:lnSpc>
            </a:pPr>
            <a:r>
              <a:rPr lang="zh-CN" altLang="en-US" b="1" dirty="0">
                <a:solidFill>
                  <a:schemeClr val="tx2"/>
                </a:solidFill>
                <a:ea typeface="宋体" panose="02010600030101010101" pitchFamily="2" charset="-122"/>
              </a:rPr>
              <a:t>子个体 </a:t>
            </a:r>
            <a:r>
              <a:rPr lang="en-US" altLang="zh-CN" b="1" dirty="0">
                <a:solidFill>
                  <a:schemeClr val="tx2"/>
                </a:solidFill>
                <a:ea typeface="宋体" panose="02010600030101010101" pitchFamily="2" charset="-122"/>
              </a:rPr>
              <a:t>Y2</a:t>
            </a:r>
            <a:r>
              <a:rPr lang="zh-CN" altLang="en-US" b="1" dirty="0">
                <a:solidFill>
                  <a:schemeClr val="tx2"/>
                </a:solidFill>
                <a:ea typeface="宋体" panose="02010600030101010101" pitchFamily="2" charset="-122"/>
              </a:rPr>
              <a:t>：</a:t>
            </a:r>
            <a:r>
              <a:rPr lang="en-US" altLang="zh-CN" b="1" dirty="0">
                <a:solidFill>
                  <a:schemeClr val="tx2"/>
                </a:solidFill>
                <a:ea typeface="宋体" panose="02010600030101010101" pitchFamily="2" charset="-122"/>
              </a:rPr>
              <a:t>1000</a:t>
            </a:r>
            <a:r>
              <a:rPr lang="en-US" altLang="zh-CN" b="1" dirty="0">
                <a:solidFill>
                  <a:srgbClr val="FF0000"/>
                </a:solidFill>
                <a:ea typeface="宋体" panose="02010600030101010101" pitchFamily="2" charset="-122"/>
              </a:rPr>
              <a:t>1010</a:t>
            </a:r>
            <a:endParaRPr lang="en-US" altLang="zh-CN" b="1" dirty="0">
              <a:solidFill>
                <a:srgbClr val="FF0000"/>
              </a:solidFill>
              <a:ea typeface="宋体" panose="02010600030101010101" pitchFamily="2" charset="-122"/>
            </a:endParaRPr>
          </a:p>
          <a:p>
            <a:pPr marL="742950" lvl="1" indent="-285750"/>
            <a:endParaRPr lang="en-US" altLang="zh-CN" b="1" dirty="0">
              <a:solidFill>
                <a:schemeClr val="tx2"/>
              </a:solidFill>
              <a:ea typeface="宋体" panose="02010600030101010101" pitchFamily="2" charset="-122"/>
            </a:endParaRPr>
          </a:p>
          <a:p>
            <a:pPr marL="1143000" lvl="2" indent="-228600">
              <a:buFontTx/>
              <a:buNone/>
            </a:pPr>
            <a:endParaRPr lang="en-US" altLang="zh-CN" b="1" dirty="0">
              <a:solidFill>
                <a:schemeClr val="tx2"/>
              </a:solidFill>
              <a:ea typeface="宋体" panose="02010600030101010101" pitchFamily="2" charset="-122"/>
            </a:endParaRPr>
          </a:p>
        </p:txBody>
      </p:sp>
      <p:sp>
        <p:nvSpPr>
          <p:cNvPr id="47110" name="Line 7"/>
          <p:cNvSpPr/>
          <p:nvPr/>
        </p:nvSpPr>
        <p:spPr>
          <a:xfrm>
            <a:off x="3851275" y="1844675"/>
            <a:ext cx="0" cy="3575050"/>
          </a:xfrm>
          <a:prstGeom prst="line">
            <a:avLst/>
          </a:prstGeom>
          <a:ln w="38100" cap="flat" cmpd="sng">
            <a:solidFill>
              <a:schemeClr val="accent2"/>
            </a:solidFill>
            <a:prstDash val="solid"/>
            <a:headEnd type="none" w="med" len="med"/>
            <a:tailEnd type="none" w="med" len="med"/>
          </a:ln>
        </p:spPr>
      </p:sp>
      <p:sp>
        <p:nvSpPr>
          <p:cNvPr id="8" name="Rectangle 8"/>
          <p:cNvSpPr/>
          <p:nvPr/>
        </p:nvSpPr>
        <p:spPr>
          <a:xfrm>
            <a:off x="5505450" y="1916113"/>
            <a:ext cx="3278188" cy="40338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zh-CN" altLang="en-US" b="1" dirty="0">
                <a:solidFill>
                  <a:srgbClr val="FF0000"/>
                </a:solidFill>
                <a:latin typeface="Times New Roman" panose="02020603050405020304" pitchFamily="18" charset="0"/>
                <a:ea typeface="隶书" panose="02010509060101010101" pitchFamily="49" charset="-122"/>
              </a:rPr>
              <a:t>随机选取一个交叉点。</a:t>
            </a:r>
            <a:endParaRPr lang="en-US" altLang="zh-CN" b="1" dirty="0">
              <a:solidFill>
                <a:srgbClr val="FF0000"/>
              </a:solidFill>
              <a:latin typeface="Times New Roman" panose="02020603050405020304" pitchFamily="18" charset="0"/>
              <a:ea typeface="隶书" panose="02010509060101010101" pitchFamily="49" charset="-122"/>
            </a:endParaRPr>
          </a:p>
          <a:p>
            <a:pPr marL="0" lvl="0" indent="0" algn="just" eaLnBrk="1" hangingPunct="1">
              <a:spcBef>
                <a:spcPct val="0"/>
              </a:spcBef>
              <a:buFontTx/>
              <a:buNone/>
            </a:pPr>
            <a:r>
              <a:rPr lang="zh-CN" altLang="en-US" b="1" dirty="0">
                <a:solidFill>
                  <a:srgbClr val="FF0000"/>
                </a:solidFill>
                <a:latin typeface="Times New Roman" panose="02020603050405020304" pitchFamily="18" charset="0"/>
                <a:ea typeface="隶书" panose="02010509060101010101" pitchFamily="49" charset="-122"/>
              </a:rPr>
              <a:t>交叉概率</a:t>
            </a:r>
            <a:r>
              <a:rPr lang="en-US" altLang="zh-CN" b="1" dirty="0">
                <a:solidFill>
                  <a:srgbClr val="FF0000"/>
                </a:solidFill>
                <a:latin typeface="Times New Roman" panose="02020603050405020304" pitchFamily="18" charset="0"/>
                <a:ea typeface="隶书" panose="02010509060101010101" pitchFamily="49" charset="-122"/>
              </a:rPr>
              <a:t>P</a:t>
            </a:r>
            <a:r>
              <a:rPr lang="en-US" altLang="zh-CN" b="1" baseline="-25000" dirty="0">
                <a:solidFill>
                  <a:srgbClr val="FF0000"/>
                </a:solidFill>
                <a:latin typeface="Times New Roman" panose="02020603050405020304" pitchFamily="18" charset="0"/>
                <a:ea typeface="隶书" panose="02010509060101010101" pitchFamily="49" charset="-122"/>
              </a:rPr>
              <a:t>c</a:t>
            </a:r>
            <a:r>
              <a:rPr lang="zh-CN" altLang="en-US" sz="2800" b="1" dirty="0">
                <a:solidFill>
                  <a:srgbClr val="FF0000"/>
                </a:solidFill>
                <a:latin typeface="Times New Roman" panose="02020603050405020304" pitchFamily="18" charset="0"/>
                <a:ea typeface="隶书" panose="02010509060101010101" pitchFamily="49" charset="-122"/>
              </a:rPr>
              <a:t>一般取值较大，建议范围</a:t>
            </a:r>
            <a:r>
              <a:rPr lang="en-US" altLang="zh-CN" sz="2800" b="1" dirty="0">
                <a:solidFill>
                  <a:srgbClr val="FF0000"/>
                </a:solidFill>
                <a:latin typeface="Times New Roman" panose="02020603050405020304" pitchFamily="18" charset="0"/>
                <a:ea typeface="隶书" panose="02010509060101010101" pitchFamily="49" charset="-122"/>
              </a:rPr>
              <a:t>0.4~0.99</a:t>
            </a:r>
            <a:r>
              <a:rPr lang="zh-CN" altLang="en-US" sz="2800" b="1" dirty="0">
                <a:solidFill>
                  <a:srgbClr val="FF0000"/>
                </a:solidFill>
                <a:latin typeface="Times New Roman" panose="02020603050405020304" pitchFamily="18" charset="0"/>
                <a:ea typeface="隶书" panose="02010509060101010101" pitchFamily="49" charset="-122"/>
              </a:rPr>
              <a:t>。</a:t>
            </a:r>
            <a:endParaRPr lang="zh-CN" altLang="en-US" sz="2800" b="1" dirty="0">
              <a:solidFill>
                <a:srgbClr val="FF0000"/>
              </a:solidFill>
              <a:latin typeface="Times New Roman" panose="02020603050405020304" pitchFamily="18" charset="0"/>
              <a:ea typeface="隶书" panose="02010509060101010101" pitchFamily="49" charset="-122"/>
            </a:endParaRPr>
          </a:p>
          <a:p>
            <a:pPr marL="0" lvl="0" indent="0" algn="just" eaLnBrk="1" hangingPunct="1">
              <a:spcBef>
                <a:spcPct val="0"/>
              </a:spcBef>
              <a:buFontTx/>
              <a:buNone/>
            </a:pPr>
            <a:r>
              <a:rPr lang="zh-CN" altLang="en-US" sz="2800" b="1" dirty="0">
                <a:solidFill>
                  <a:srgbClr val="FF0000"/>
                </a:solidFill>
                <a:latin typeface="Times New Roman" panose="02020603050405020304" pitchFamily="18" charset="0"/>
                <a:ea typeface="隶书" panose="02010509060101010101" pitchFamily="49" charset="-122"/>
              </a:rPr>
              <a:t>太大，会破坏优良个体；太小，新个体产生速度过慢。</a:t>
            </a:r>
            <a:endParaRPr lang="zh-CN" altLang="en-US" sz="2800" b="1" dirty="0">
              <a:solidFill>
                <a:srgbClr val="FF0000"/>
              </a:solidFill>
              <a:latin typeface="Times New Roman" panose="02020603050405020304" pitchFamily="18" charset="0"/>
              <a:ea typeface="隶书" panose="02010509060101010101" pitchFamily="49" charset="-122"/>
            </a:endParaRPr>
          </a:p>
          <a:p>
            <a:pPr marL="0" lvl="0" indent="0" algn="ctr" eaLnBrk="1" hangingPunct="1">
              <a:spcBef>
                <a:spcPct val="0"/>
              </a:spcBef>
              <a:buFontTx/>
              <a:buNone/>
            </a:pPr>
            <a:endParaRPr lang="en-US" altLang="zh-CN" sz="2800" b="1" dirty="0">
              <a:solidFill>
                <a:schemeClr val="tx2"/>
              </a:solidFill>
              <a:latin typeface="Times New Roman" panose="02020603050405020304" pitchFamily="18" charset="0"/>
              <a:ea typeface="隶书" panose="02010509060101010101" pitchFamily="49" charset="-122"/>
            </a:endParaRPr>
          </a:p>
        </p:txBody>
      </p:sp>
      <p:sp>
        <p:nvSpPr>
          <p:cNvPr id="47112"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48131"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遗传操作</a:t>
            </a:r>
            <a:r>
              <a:rPr lang="en-US" altLang="zh-CN" kern="1200" dirty="0">
                <a:latin typeface="微软雅黑" panose="020B0503020204020204" pitchFamily="34" charset="-122"/>
                <a:ea typeface="宋体" panose="02010600030101010101" pitchFamily="2" charset="-122"/>
                <a:cs typeface="+mn-cs"/>
              </a:rPr>
              <a:t>-</a:t>
            </a:r>
            <a:r>
              <a:rPr lang="zh-CN" altLang="en-US" kern="1200" dirty="0">
                <a:latin typeface="微软雅黑" panose="020B0503020204020204" pitchFamily="34" charset="-122"/>
                <a:ea typeface="宋体" panose="02010600030101010101" pitchFamily="2" charset="-122"/>
                <a:cs typeface="+mn-cs"/>
              </a:rPr>
              <a:t>交叉</a:t>
            </a:r>
            <a:endParaRPr lang="zh-CN" altLang="en-US" kern="1200" dirty="0">
              <a:latin typeface="微软雅黑" panose="020B0503020204020204" pitchFamily="34" charset="-122"/>
              <a:ea typeface="宋体" panose="02010600030101010101" pitchFamily="2" charset="-122"/>
              <a:cs typeface="+mn-cs"/>
            </a:endParaRPr>
          </a:p>
        </p:txBody>
      </p:sp>
      <p:sp>
        <p:nvSpPr>
          <p:cNvPr id="48132"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二进制交叉</a:t>
            </a:r>
            <a:r>
              <a:rPr lang="en-US" altLang="zh-CN" b="1" dirty="0">
                <a:solidFill>
                  <a:srgbClr val="17375E"/>
                </a:solidFill>
                <a:latin typeface="黑体" panose="02010609060101010101" pitchFamily="49" charset="-122"/>
                <a:ea typeface="宋体" panose="02010600030101010101" pitchFamily="2" charset="-122"/>
              </a:rPr>
              <a:t>2-</a:t>
            </a:r>
            <a:r>
              <a:rPr lang="zh-CN" altLang="en-US" b="1" dirty="0">
                <a:solidFill>
                  <a:srgbClr val="17375E"/>
                </a:solidFill>
                <a:latin typeface="黑体" panose="02010609060101010101" pitchFamily="49" charset="-122"/>
                <a:ea typeface="宋体" panose="02010600030101010101" pitchFamily="2" charset="-122"/>
              </a:rPr>
              <a:t>多点交叉</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48133" name="Rectangle 3"/>
          <p:cNvSpPr txBox="1"/>
          <p:nvPr/>
        </p:nvSpPr>
        <p:spPr>
          <a:xfrm>
            <a:off x="685800" y="2133600"/>
            <a:ext cx="7772400" cy="38100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742950" lvl="1" indent="-285750">
              <a:lnSpc>
                <a:spcPct val="120000"/>
              </a:lnSpc>
            </a:pPr>
            <a:r>
              <a:rPr lang="zh-CN" altLang="en-US" b="1" dirty="0">
                <a:solidFill>
                  <a:schemeClr val="tx2"/>
                </a:solidFill>
                <a:ea typeface="宋体" panose="02010600030101010101" pitchFamily="2" charset="-122"/>
              </a:rPr>
              <a:t>父个体 </a:t>
            </a:r>
            <a:r>
              <a:rPr lang="en-US" altLang="zh-CN" b="1" dirty="0">
                <a:solidFill>
                  <a:schemeClr val="tx2"/>
                </a:solidFill>
                <a:ea typeface="宋体" panose="02010600030101010101" pitchFamily="2" charset="-122"/>
              </a:rPr>
              <a:t>X1</a:t>
            </a:r>
            <a:r>
              <a:rPr lang="zh-CN" altLang="en-US" b="1" dirty="0">
                <a:solidFill>
                  <a:schemeClr val="tx2"/>
                </a:solidFill>
                <a:ea typeface="宋体" panose="02010600030101010101" pitchFamily="2" charset="-122"/>
              </a:rPr>
              <a:t>：</a:t>
            </a:r>
            <a:r>
              <a:rPr lang="en-US" altLang="zh-CN" b="1" dirty="0">
                <a:solidFill>
                  <a:schemeClr val="tx2"/>
                </a:solidFill>
                <a:ea typeface="宋体" panose="02010600030101010101" pitchFamily="2" charset="-122"/>
              </a:rPr>
              <a:t>1000011101101100</a:t>
            </a:r>
            <a:endParaRPr lang="en-US" altLang="zh-CN" b="1" dirty="0">
              <a:solidFill>
                <a:schemeClr val="tx2"/>
              </a:solidFill>
              <a:ea typeface="宋体" panose="02010600030101010101" pitchFamily="2" charset="-122"/>
            </a:endParaRPr>
          </a:p>
          <a:p>
            <a:pPr marL="742950" lvl="1" indent="-285750">
              <a:lnSpc>
                <a:spcPct val="120000"/>
              </a:lnSpc>
            </a:pPr>
            <a:r>
              <a:rPr lang="zh-CN" altLang="en-US" b="1" dirty="0">
                <a:solidFill>
                  <a:schemeClr val="tx2"/>
                </a:solidFill>
                <a:ea typeface="宋体" panose="02010600030101010101" pitchFamily="2" charset="-122"/>
              </a:rPr>
              <a:t>父个体 </a:t>
            </a:r>
            <a:r>
              <a:rPr lang="en-US" altLang="zh-CN" b="1" dirty="0">
                <a:solidFill>
                  <a:schemeClr val="tx2"/>
                </a:solidFill>
                <a:ea typeface="宋体" panose="02010600030101010101" pitchFamily="2" charset="-122"/>
              </a:rPr>
              <a:t>X2</a:t>
            </a:r>
            <a:r>
              <a:rPr lang="zh-CN" altLang="en-US" b="1" dirty="0">
                <a:solidFill>
                  <a:schemeClr val="tx2"/>
                </a:solidFill>
                <a:ea typeface="宋体" panose="02010600030101010101" pitchFamily="2" charset="-122"/>
              </a:rPr>
              <a:t>：</a:t>
            </a:r>
            <a:r>
              <a:rPr lang="en-US" altLang="zh-CN" b="1" dirty="0">
                <a:solidFill>
                  <a:srgbClr val="FF0000"/>
                </a:solidFill>
                <a:ea typeface="宋体" panose="02010600030101010101" pitchFamily="2" charset="-122"/>
              </a:rPr>
              <a:t>1100101011000101</a:t>
            </a:r>
            <a:endParaRPr lang="en-US" altLang="zh-CN" b="1" dirty="0">
              <a:solidFill>
                <a:srgbClr val="FF0000"/>
              </a:solidFill>
              <a:ea typeface="宋体" panose="02010600030101010101" pitchFamily="2" charset="-122"/>
            </a:endParaRPr>
          </a:p>
          <a:p>
            <a:pPr marL="742950" lvl="1" indent="-285750">
              <a:lnSpc>
                <a:spcPct val="120000"/>
              </a:lnSpc>
            </a:pPr>
            <a:endParaRPr lang="en-US" altLang="zh-CN" b="1" dirty="0">
              <a:solidFill>
                <a:schemeClr val="tx2"/>
              </a:solidFill>
              <a:ea typeface="宋体" panose="02010600030101010101" pitchFamily="2" charset="-122"/>
            </a:endParaRPr>
          </a:p>
          <a:p>
            <a:pPr marL="742950" lvl="1" indent="-285750">
              <a:lnSpc>
                <a:spcPct val="120000"/>
              </a:lnSpc>
            </a:pPr>
            <a:r>
              <a:rPr lang="zh-CN" altLang="en-US" b="1" dirty="0">
                <a:solidFill>
                  <a:schemeClr val="tx2"/>
                </a:solidFill>
                <a:ea typeface="宋体" panose="02010600030101010101" pitchFamily="2" charset="-122"/>
              </a:rPr>
              <a:t>子个体 </a:t>
            </a:r>
            <a:r>
              <a:rPr lang="en-US" altLang="zh-CN" b="1" dirty="0">
                <a:solidFill>
                  <a:schemeClr val="tx2"/>
                </a:solidFill>
                <a:ea typeface="宋体" panose="02010600030101010101" pitchFamily="2" charset="-122"/>
              </a:rPr>
              <a:t>Y1</a:t>
            </a:r>
            <a:r>
              <a:rPr lang="zh-CN" altLang="en-US" b="1" dirty="0">
                <a:solidFill>
                  <a:schemeClr val="tx2"/>
                </a:solidFill>
                <a:ea typeface="宋体" panose="02010600030101010101" pitchFamily="2" charset="-122"/>
              </a:rPr>
              <a:t>：</a:t>
            </a:r>
            <a:r>
              <a:rPr lang="en-US" altLang="zh-CN" b="1" dirty="0">
                <a:solidFill>
                  <a:srgbClr val="FF0000"/>
                </a:solidFill>
                <a:ea typeface="宋体" panose="02010600030101010101" pitchFamily="2" charset="-122"/>
              </a:rPr>
              <a:t>1100</a:t>
            </a:r>
            <a:r>
              <a:rPr lang="en-US" altLang="zh-CN" b="1" dirty="0">
                <a:solidFill>
                  <a:schemeClr val="tx2"/>
                </a:solidFill>
                <a:ea typeface="宋体" panose="02010600030101010101" pitchFamily="2" charset="-122"/>
              </a:rPr>
              <a:t>011101</a:t>
            </a:r>
            <a:r>
              <a:rPr lang="en-US" altLang="zh-CN" b="1" dirty="0">
                <a:solidFill>
                  <a:srgbClr val="FF0000"/>
                </a:solidFill>
                <a:ea typeface="宋体" panose="02010600030101010101" pitchFamily="2" charset="-122"/>
              </a:rPr>
              <a:t>000101</a:t>
            </a:r>
            <a:endParaRPr lang="en-US" altLang="zh-CN" b="1" dirty="0">
              <a:solidFill>
                <a:srgbClr val="FF0000"/>
              </a:solidFill>
              <a:ea typeface="宋体" panose="02010600030101010101" pitchFamily="2" charset="-122"/>
            </a:endParaRPr>
          </a:p>
          <a:p>
            <a:pPr marL="742950" lvl="1" indent="-285750">
              <a:lnSpc>
                <a:spcPct val="120000"/>
              </a:lnSpc>
            </a:pPr>
            <a:r>
              <a:rPr lang="zh-CN" altLang="en-US" b="1" dirty="0">
                <a:solidFill>
                  <a:schemeClr val="tx2"/>
                </a:solidFill>
                <a:ea typeface="宋体" panose="02010600030101010101" pitchFamily="2" charset="-122"/>
              </a:rPr>
              <a:t>子个体 </a:t>
            </a:r>
            <a:r>
              <a:rPr lang="en-US" altLang="zh-CN" b="1" dirty="0">
                <a:solidFill>
                  <a:schemeClr val="tx2"/>
                </a:solidFill>
                <a:ea typeface="宋体" panose="02010600030101010101" pitchFamily="2" charset="-122"/>
              </a:rPr>
              <a:t>Y2</a:t>
            </a:r>
            <a:r>
              <a:rPr lang="zh-CN" altLang="en-US" b="1" dirty="0">
                <a:solidFill>
                  <a:schemeClr val="tx2"/>
                </a:solidFill>
                <a:ea typeface="宋体" panose="02010600030101010101" pitchFamily="2" charset="-122"/>
              </a:rPr>
              <a:t>：</a:t>
            </a:r>
            <a:r>
              <a:rPr lang="en-US" altLang="zh-CN" b="1" dirty="0">
                <a:solidFill>
                  <a:schemeClr val="tx2"/>
                </a:solidFill>
                <a:ea typeface="宋体" panose="02010600030101010101" pitchFamily="2" charset="-122"/>
              </a:rPr>
              <a:t>1000</a:t>
            </a:r>
            <a:r>
              <a:rPr lang="en-US" altLang="zh-CN" b="1" dirty="0">
                <a:solidFill>
                  <a:srgbClr val="FF0000"/>
                </a:solidFill>
                <a:ea typeface="宋体" panose="02010600030101010101" pitchFamily="2" charset="-122"/>
              </a:rPr>
              <a:t>101011</a:t>
            </a:r>
            <a:r>
              <a:rPr lang="en-US" altLang="zh-CN" b="1" dirty="0">
                <a:solidFill>
                  <a:schemeClr val="tx2"/>
                </a:solidFill>
                <a:ea typeface="宋体" panose="02010600030101010101" pitchFamily="2" charset="-122"/>
              </a:rPr>
              <a:t>101100</a:t>
            </a:r>
            <a:endParaRPr lang="en-US" altLang="zh-CN" b="1" dirty="0">
              <a:solidFill>
                <a:schemeClr val="tx2"/>
              </a:solidFill>
              <a:ea typeface="宋体" panose="02010600030101010101" pitchFamily="2" charset="-122"/>
            </a:endParaRPr>
          </a:p>
        </p:txBody>
      </p:sp>
      <p:sp>
        <p:nvSpPr>
          <p:cNvPr id="48134" name="Line 5"/>
          <p:cNvSpPr/>
          <p:nvPr/>
        </p:nvSpPr>
        <p:spPr>
          <a:xfrm>
            <a:off x="4140200" y="2060575"/>
            <a:ext cx="0" cy="3430588"/>
          </a:xfrm>
          <a:prstGeom prst="line">
            <a:avLst/>
          </a:prstGeom>
          <a:ln w="38100" cap="flat" cmpd="sng">
            <a:solidFill>
              <a:schemeClr val="accent2"/>
            </a:solidFill>
            <a:prstDash val="solid"/>
            <a:headEnd type="none" w="med" len="med"/>
            <a:tailEnd type="none" w="med" len="med"/>
          </a:ln>
        </p:spPr>
      </p:sp>
      <p:sp>
        <p:nvSpPr>
          <p:cNvPr id="48135" name="Line 6"/>
          <p:cNvSpPr/>
          <p:nvPr/>
        </p:nvSpPr>
        <p:spPr>
          <a:xfrm>
            <a:off x="5219700" y="2060575"/>
            <a:ext cx="0" cy="3430588"/>
          </a:xfrm>
          <a:prstGeom prst="line">
            <a:avLst/>
          </a:prstGeom>
          <a:ln w="38100" cap="flat" cmpd="sng">
            <a:solidFill>
              <a:schemeClr val="accent2"/>
            </a:solidFill>
            <a:prstDash val="solid"/>
            <a:headEnd type="none" w="med" len="med"/>
            <a:tailEnd type="none" w="med" len="med"/>
          </a:ln>
        </p:spPr>
      </p:sp>
      <p:sp>
        <p:nvSpPr>
          <p:cNvPr id="48136"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49155"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遗传操作</a:t>
            </a:r>
            <a:r>
              <a:rPr lang="en-US" altLang="zh-CN" kern="1200" dirty="0">
                <a:latin typeface="微软雅黑" panose="020B0503020204020204" pitchFamily="34" charset="-122"/>
                <a:ea typeface="宋体" panose="02010600030101010101" pitchFamily="2" charset="-122"/>
                <a:cs typeface="+mn-cs"/>
              </a:rPr>
              <a:t>-</a:t>
            </a:r>
            <a:r>
              <a:rPr lang="zh-CN" altLang="en-US" kern="1200" dirty="0">
                <a:latin typeface="微软雅黑" panose="020B0503020204020204" pitchFamily="34" charset="-122"/>
                <a:ea typeface="宋体" panose="02010600030101010101" pitchFamily="2" charset="-122"/>
                <a:cs typeface="+mn-cs"/>
              </a:rPr>
              <a:t>交叉</a:t>
            </a:r>
            <a:endParaRPr lang="zh-CN" altLang="en-US" kern="1200" dirty="0">
              <a:latin typeface="微软雅黑" panose="020B0503020204020204" pitchFamily="34" charset="-122"/>
              <a:ea typeface="宋体" panose="02010600030101010101" pitchFamily="2" charset="-122"/>
              <a:cs typeface="+mn-cs"/>
            </a:endParaRPr>
          </a:p>
        </p:txBody>
      </p:sp>
      <p:sp>
        <p:nvSpPr>
          <p:cNvPr id="49156"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二进制交叉</a:t>
            </a:r>
            <a:r>
              <a:rPr lang="en-US" altLang="zh-CN" b="1" dirty="0">
                <a:solidFill>
                  <a:srgbClr val="17375E"/>
                </a:solidFill>
                <a:latin typeface="黑体" panose="02010609060101010101" pitchFamily="49" charset="-122"/>
                <a:ea typeface="宋体" panose="02010600030101010101" pitchFamily="2" charset="-122"/>
              </a:rPr>
              <a:t>3-</a:t>
            </a:r>
            <a:r>
              <a:rPr lang="zh-CN" altLang="en-US" b="1" dirty="0">
                <a:solidFill>
                  <a:srgbClr val="17375E"/>
                </a:solidFill>
                <a:latin typeface="黑体" panose="02010609060101010101" pitchFamily="49" charset="-122"/>
                <a:ea typeface="宋体" panose="02010600030101010101" pitchFamily="2" charset="-122"/>
              </a:rPr>
              <a:t>随机交叉</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49157" name="Rectangle 3"/>
          <p:cNvSpPr txBox="1"/>
          <p:nvPr/>
        </p:nvSpPr>
        <p:spPr>
          <a:xfrm>
            <a:off x="685800" y="1628775"/>
            <a:ext cx="7772400" cy="496887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742950" lvl="1" indent="-285750">
              <a:lnSpc>
                <a:spcPct val="120000"/>
              </a:lnSpc>
            </a:pPr>
            <a:r>
              <a:rPr lang="zh-CN" altLang="en-US" b="1" dirty="0">
                <a:solidFill>
                  <a:schemeClr val="tx2"/>
                </a:solidFill>
                <a:ea typeface="宋体" panose="02010600030101010101" pitchFamily="2" charset="-122"/>
              </a:rPr>
              <a:t>对个体的每一位随机选择交叉与否。</a:t>
            </a:r>
            <a:endParaRPr lang="zh-CN" altLang="en-US" b="1" dirty="0">
              <a:solidFill>
                <a:schemeClr val="tx2"/>
              </a:solidFill>
              <a:ea typeface="宋体" panose="02010600030101010101" pitchFamily="2" charset="-122"/>
            </a:endParaRPr>
          </a:p>
          <a:p>
            <a:pPr marL="742950" lvl="1" indent="-285750">
              <a:lnSpc>
                <a:spcPct val="120000"/>
              </a:lnSpc>
            </a:pPr>
            <a:endParaRPr lang="zh-CN" altLang="en-US" b="1" dirty="0">
              <a:solidFill>
                <a:schemeClr val="tx2"/>
              </a:solidFill>
              <a:ea typeface="宋体" panose="02010600030101010101" pitchFamily="2" charset="-122"/>
            </a:endParaRPr>
          </a:p>
          <a:p>
            <a:pPr marL="742950" lvl="1" indent="-285750">
              <a:lnSpc>
                <a:spcPct val="120000"/>
              </a:lnSpc>
            </a:pPr>
            <a:r>
              <a:rPr lang="zh-CN" altLang="en-US" b="1" dirty="0">
                <a:solidFill>
                  <a:schemeClr val="tx2"/>
                </a:solidFill>
                <a:ea typeface="宋体" panose="02010600030101010101" pitchFamily="2" charset="-122"/>
              </a:rPr>
              <a:t>父个体 </a:t>
            </a:r>
            <a:r>
              <a:rPr lang="en-US" altLang="zh-CN" b="1" dirty="0">
                <a:solidFill>
                  <a:schemeClr val="tx2"/>
                </a:solidFill>
                <a:ea typeface="宋体" panose="02010600030101010101" pitchFamily="2" charset="-122"/>
              </a:rPr>
              <a:t>X1</a:t>
            </a:r>
            <a:r>
              <a:rPr lang="zh-CN" altLang="en-US" b="1" dirty="0">
                <a:solidFill>
                  <a:schemeClr val="tx2"/>
                </a:solidFill>
                <a:ea typeface="宋体" panose="02010600030101010101" pitchFamily="2" charset="-122"/>
              </a:rPr>
              <a:t>：</a:t>
            </a:r>
            <a:r>
              <a:rPr lang="en-US" altLang="zh-CN" b="1" dirty="0">
                <a:solidFill>
                  <a:schemeClr val="tx2"/>
                </a:solidFill>
                <a:ea typeface="宋体" panose="02010600030101010101" pitchFamily="2" charset="-122"/>
              </a:rPr>
              <a:t>0000000000000000</a:t>
            </a:r>
            <a:endParaRPr lang="en-US" altLang="zh-CN" b="1" dirty="0">
              <a:solidFill>
                <a:schemeClr val="tx2"/>
              </a:solidFill>
              <a:ea typeface="宋体" panose="02010600030101010101" pitchFamily="2" charset="-122"/>
            </a:endParaRPr>
          </a:p>
          <a:p>
            <a:pPr marL="742950" lvl="1" indent="-285750">
              <a:lnSpc>
                <a:spcPct val="120000"/>
              </a:lnSpc>
            </a:pPr>
            <a:r>
              <a:rPr lang="zh-CN" altLang="en-US" b="1" dirty="0">
                <a:solidFill>
                  <a:schemeClr val="tx2"/>
                </a:solidFill>
                <a:ea typeface="宋体" panose="02010600030101010101" pitchFamily="2" charset="-122"/>
              </a:rPr>
              <a:t>父个体 </a:t>
            </a:r>
            <a:r>
              <a:rPr lang="en-US" altLang="zh-CN" b="1" dirty="0">
                <a:solidFill>
                  <a:schemeClr val="tx2"/>
                </a:solidFill>
                <a:ea typeface="宋体" panose="02010600030101010101" pitchFamily="2" charset="-122"/>
              </a:rPr>
              <a:t>X2</a:t>
            </a:r>
            <a:r>
              <a:rPr lang="zh-CN" altLang="en-US" b="1" dirty="0">
                <a:solidFill>
                  <a:schemeClr val="tx2"/>
                </a:solidFill>
                <a:ea typeface="宋体" panose="02010600030101010101" pitchFamily="2" charset="-122"/>
              </a:rPr>
              <a:t>：</a:t>
            </a:r>
            <a:r>
              <a:rPr lang="en-US" altLang="zh-CN" b="1" dirty="0">
                <a:solidFill>
                  <a:srgbClr val="FF0000"/>
                </a:solidFill>
                <a:ea typeface="宋体" panose="02010600030101010101" pitchFamily="2" charset="-122"/>
              </a:rPr>
              <a:t>1111111111111111</a:t>
            </a:r>
            <a:endParaRPr lang="en-US" altLang="zh-CN" b="1" dirty="0">
              <a:solidFill>
                <a:srgbClr val="FF0000"/>
              </a:solidFill>
              <a:ea typeface="宋体" panose="02010600030101010101" pitchFamily="2" charset="-122"/>
            </a:endParaRPr>
          </a:p>
          <a:p>
            <a:pPr marL="742950" lvl="1" indent="-285750">
              <a:lnSpc>
                <a:spcPct val="120000"/>
              </a:lnSpc>
            </a:pPr>
            <a:endParaRPr lang="en-US" altLang="zh-CN" b="1" dirty="0">
              <a:solidFill>
                <a:srgbClr val="FF0000"/>
              </a:solidFill>
              <a:ea typeface="宋体" panose="02010600030101010101" pitchFamily="2" charset="-122"/>
            </a:endParaRPr>
          </a:p>
          <a:p>
            <a:pPr marL="742950" lvl="1" indent="-285750">
              <a:lnSpc>
                <a:spcPct val="120000"/>
              </a:lnSpc>
            </a:pPr>
            <a:r>
              <a:rPr lang="zh-CN" altLang="en-US" b="1" dirty="0">
                <a:solidFill>
                  <a:schemeClr val="tx2"/>
                </a:solidFill>
                <a:ea typeface="宋体" panose="02010600030101010101" pitchFamily="2" charset="-122"/>
              </a:rPr>
              <a:t>子个体 </a:t>
            </a:r>
            <a:r>
              <a:rPr lang="en-US" altLang="zh-CN" b="1" dirty="0">
                <a:solidFill>
                  <a:schemeClr val="tx2"/>
                </a:solidFill>
                <a:ea typeface="宋体" panose="02010600030101010101" pitchFamily="2" charset="-122"/>
              </a:rPr>
              <a:t>Y1</a:t>
            </a:r>
            <a:r>
              <a:rPr lang="zh-CN" altLang="en-US" b="1" dirty="0">
                <a:solidFill>
                  <a:schemeClr val="tx2"/>
                </a:solidFill>
                <a:ea typeface="宋体" panose="02010600030101010101" pitchFamily="2" charset="-122"/>
              </a:rPr>
              <a:t>：</a:t>
            </a:r>
            <a:r>
              <a:rPr lang="en-US" altLang="zh-CN" b="1" dirty="0">
                <a:solidFill>
                  <a:srgbClr val="FF0000"/>
                </a:solidFill>
                <a:ea typeface="宋体" panose="02010600030101010101" pitchFamily="2" charset="-122"/>
              </a:rPr>
              <a:t>11</a:t>
            </a:r>
            <a:r>
              <a:rPr lang="en-US" altLang="zh-CN" b="1" dirty="0">
                <a:solidFill>
                  <a:schemeClr val="tx2"/>
                </a:solidFill>
                <a:ea typeface="宋体" panose="02010600030101010101" pitchFamily="2" charset="-122"/>
              </a:rPr>
              <a:t>0</a:t>
            </a:r>
            <a:r>
              <a:rPr lang="en-US" altLang="zh-CN" b="1" dirty="0">
                <a:solidFill>
                  <a:srgbClr val="FF0000"/>
                </a:solidFill>
                <a:ea typeface="宋体" panose="02010600030101010101" pitchFamily="2" charset="-122"/>
              </a:rPr>
              <a:t>1</a:t>
            </a:r>
            <a:r>
              <a:rPr lang="en-US" altLang="zh-CN" b="1" dirty="0">
                <a:solidFill>
                  <a:schemeClr val="tx2"/>
                </a:solidFill>
                <a:ea typeface="宋体" panose="02010600030101010101" pitchFamily="2" charset="-122"/>
              </a:rPr>
              <a:t>0</a:t>
            </a:r>
            <a:r>
              <a:rPr lang="en-US" altLang="zh-CN" b="1" dirty="0">
                <a:solidFill>
                  <a:srgbClr val="FF0000"/>
                </a:solidFill>
                <a:ea typeface="宋体" panose="02010600030101010101" pitchFamily="2" charset="-122"/>
              </a:rPr>
              <a:t>1</a:t>
            </a:r>
            <a:r>
              <a:rPr lang="en-US" altLang="zh-CN" b="1" dirty="0">
                <a:solidFill>
                  <a:schemeClr val="tx2"/>
                </a:solidFill>
                <a:ea typeface="宋体" panose="02010600030101010101" pitchFamily="2" charset="-122"/>
              </a:rPr>
              <a:t>00</a:t>
            </a:r>
            <a:r>
              <a:rPr lang="en-US" altLang="zh-CN" b="1" dirty="0">
                <a:solidFill>
                  <a:srgbClr val="FF0000"/>
                </a:solidFill>
                <a:ea typeface="宋体" panose="02010600030101010101" pitchFamily="2" charset="-122"/>
              </a:rPr>
              <a:t>1</a:t>
            </a:r>
            <a:r>
              <a:rPr lang="en-US" altLang="zh-CN" b="1" dirty="0">
                <a:solidFill>
                  <a:schemeClr val="tx2"/>
                </a:solidFill>
                <a:ea typeface="宋体" panose="02010600030101010101" pitchFamily="2" charset="-122"/>
              </a:rPr>
              <a:t>0</a:t>
            </a:r>
            <a:r>
              <a:rPr lang="en-US" altLang="zh-CN" b="1" dirty="0">
                <a:solidFill>
                  <a:srgbClr val="FF0000"/>
                </a:solidFill>
                <a:ea typeface="宋体" panose="02010600030101010101" pitchFamily="2" charset="-122"/>
              </a:rPr>
              <a:t>1</a:t>
            </a:r>
            <a:r>
              <a:rPr lang="en-US" altLang="zh-CN" b="1" dirty="0">
                <a:solidFill>
                  <a:schemeClr val="tx2"/>
                </a:solidFill>
                <a:ea typeface="宋体" panose="02010600030101010101" pitchFamily="2" charset="-122"/>
              </a:rPr>
              <a:t>000</a:t>
            </a:r>
            <a:r>
              <a:rPr lang="en-US" altLang="zh-CN" b="1" dirty="0">
                <a:solidFill>
                  <a:srgbClr val="FF0000"/>
                </a:solidFill>
                <a:ea typeface="宋体" panose="02010600030101010101" pitchFamily="2" charset="-122"/>
              </a:rPr>
              <a:t>1</a:t>
            </a:r>
            <a:r>
              <a:rPr lang="en-US" altLang="zh-CN" b="1" dirty="0">
                <a:solidFill>
                  <a:schemeClr val="tx2"/>
                </a:solidFill>
                <a:ea typeface="宋体" panose="02010600030101010101" pitchFamily="2" charset="-122"/>
              </a:rPr>
              <a:t>0</a:t>
            </a:r>
            <a:endParaRPr lang="en-US" altLang="zh-CN" b="1" dirty="0">
              <a:solidFill>
                <a:schemeClr val="tx2"/>
              </a:solidFill>
              <a:ea typeface="宋体" panose="02010600030101010101" pitchFamily="2" charset="-122"/>
            </a:endParaRPr>
          </a:p>
          <a:p>
            <a:pPr marL="742950" lvl="1" indent="-285750">
              <a:lnSpc>
                <a:spcPct val="120000"/>
              </a:lnSpc>
            </a:pPr>
            <a:r>
              <a:rPr lang="zh-CN" altLang="en-US" b="1" dirty="0">
                <a:solidFill>
                  <a:schemeClr val="tx2"/>
                </a:solidFill>
                <a:ea typeface="宋体" panose="02010600030101010101" pitchFamily="2" charset="-122"/>
              </a:rPr>
              <a:t>子个体 </a:t>
            </a:r>
            <a:r>
              <a:rPr lang="en-US" altLang="zh-CN" b="1" dirty="0">
                <a:solidFill>
                  <a:schemeClr val="tx2"/>
                </a:solidFill>
                <a:ea typeface="宋体" panose="02010600030101010101" pitchFamily="2" charset="-122"/>
              </a:rPr>
              <a:t>Y2</a:t>
            </a:r>
            <a:r>
              <a:rPr lang="zh-CN" altLang="en-US" b="1" dirty="0">
                <a:solidFill>
                  <a:schemeClr val="tx2"/>
                </a:solidFill>
                <a:ea typeface="宋体" panose="02010600030101010101" pitchFamily="2" charset="-122"/>
              </a:rPr>
              <a:t>：</a:t>
            </a:r>
            <a:r>
              <a:rPr lang="en-US" altLang="zh-CN" b="1" dirty="0">
                <a:solidFill>
                  <a:schemeClr val="tx2"/>
                </a:solidFill>
                <a:ea typeface="宋体" panose="02010600030101010101" pitchFamily="2" charset="-122"/>
              </a:rPr>
              <a:t>00</a:t>
            </a:r>
            <a:r>
              <a:rPr lang="en-US" altLang="zh-CN" b="1" dirty="0">
                <a:solidFill>
                  <a:srgbClr val="FF0000"/>
                </a:solidFill>
                <a:ea typeface="宋体" panose="02010600030101010101" pitchFamily="2" charset="-122"/>
              </a:rPr>
              <a:t>1</a:t>
            </a:r>
            <a:r>
              <a:rPr lang="en-US" altLang="zh-CN" b="1" dirty="0">
                <a:solidFill>
                  <a:schemeClr val="tx2"/>
                </a:solidFill>
                <a:ea typeface="宋体" panose="02010600030101010101" pitchFamily="2" charset="-122"/>
              </a:rPr>
              <a:t>0</a:t>
            </a:r>
            <a:r>
              <a:rPr lang="en-US" altLang="zh-CN" b="1" dirty="0">
                <a:solidFill>
                  <a:srgbClr val="FF0000"/>
                </a:solidFill>
                <a:ea typeface="宋体" panose="02010600030101010101" pitchFamily="2" charset="-122"/>
              </a:rPr>
              <a:t>1</a:t>
            </a:r>
            <a:r>
              <a:rPr lang="en-US" altLang="zh-CN" b="1" dirty="0">
                <a:solidFill>
                  <a:schemeClr val="tx2"/>
                </a:solidFill>
                <a:ea typeface="宋体" panose="02010600030101010101" pitchFamily="2" charset="-122"/>
              </a:rPr>
              <a:t>0</a:t>
            </a:r>
            <a:r>
              <a:rPr lang="en-US" altLang="zh-CN" b="1" dirty="0">
                <a:solidFill>
                  <a:srgbClr val="FF0000"/>
                </a:solidFill>
                <a:ea typeface="宋体" panose="02010600030101010101" pitchFamily="2" charset="-122"/>
              </a:rPr>
              <a:t>11</a:t>
            </a:r>
            <a:r>
              <a:rPr lang="en-US" altLang="zh-CN" b="1" dirty="0">
                <a:solidFill>
                  <a:schemeClr val="tx2"/>
                </a:solidFill>
                <a:ea typeface="宋体" panose="02010600030101010101" pitchFamily="2" charset="-122"/>
              </a:rPr>
              <a:t>0</a:t>
            </a:r>
            <a:r>
              <a:rPr lang="en-US" altLang="zh-CN" b="1" dirty="0">
                <a:solidFill>
                  <a:srgbClr val="FF0000"/>
                </a:solidFill>
                <a:ea typeface="宋体" panose="02010600030101010101" pitchFamily="2" charset="-122"/>
              </a:rPr>
              <a:t>1</a:t>
            </a:r>
            <a:r>
              <a:rPr lang="en-US" altLang="zh-CN" b="1" dirty="0">
                <a:solidFill>
                  <a:schemeClr val="tx2"/>
                </a:solidFill>
                <a:ea typeface="宋体" panose="02010600030101010101" pitchFamily="2" charset="-122"/>
              </a:rPr>
              <a:t>0</a:t>
            </a:r>
            <a:r>
              <a:rPr lang="en-US" altLang="zh-CN" b="1" dirty="0">
                <a:solidFill>
                  <a:srgbClr val="FF0000"/>
                </a:solidFill>
                <a:ea typeface="宋体" panose="02010600030101010101" pitchFamily="2" charset="-122"/>
              </a:rPr>
              <a:t>111</a:t>
            </a:r>
            <a:r>
              <a:rPr lang="en-US" altLang="zh-CN" b="1" dirty="0">
                <a:solidFill>
                  <a:schemeClr val="tx2"/>
                </a:solidFill>
                <a:ea typeface="宋体" panose="02010600030101010101" pitchFamily="2" charset="-122"/>
              </a:rPr>
              <a:t>0</a:t>
            </a:r>
            <a:r>
              <a:rPr lang="en-US" altLang="zh-CN" b="1" dirty="0">
                <a:solidFill>
                  <a:srgbClr val="FF0000"/>
                </a:solidFill>
                <a:ea typeface="宋体" panose="02010600030101010101" pitchFamily="2" charset="-122"/>
              </a:rPr>
              <a:t>1</a:t>
            </a:r>
            <a:endParaRPr lang="en-US" altLang="zh-CN" b="1" dirty="0">
              <a:solidFill>
                <a:srgbClr val="FF0000"/>
              </a:solidFill>
              <a:ea typeface="宋体" panose="02010600030101010101" pitchFamily="2" charset="-122"/>
            </a:endParaRPr>
          </a:p>
        </p:txBody>
      </p:sp>
      <p:sp>
        <p:nvSpPr>
          <p:cNvPr id="49158"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50179"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遗传操作</a:t>
            </a:r>
            <a:r>
              <a:rPr lang="en-US" altLang="zh-CN" kern="1200" dirty="0">
                <a:latin typeface="微软雅黑" panose="020B0503020204020204" pitchFamily="34" charset="-122"/>
                <a:ea typeface="宋体" panose="02010600030101010101" pitchFamily="2" charset="-122"/>
                <a:cs typeface="+mn-cs"/>
              </a:rPr>
              <a:t>-</a:t>
            </a:r>
            <a:r>
              <a:rPr lang="zh-CN" altLang="en-US" kern="1200" dirty="0">
                <a:latin typeface="微软雅黑" panose="020B0503020204020204" pitchFamily="34" charset="-122"/>
                <a:ea typeface="宋体" panose="02010600030101010101" pitchFamily="2" charset="-122"/>
                <a:cs typeface="+mn-cs"/>
              </a:rPr>
              <a:t>交叉</a:t>
            </a:r>
            <a:endParaRPr lang="zh-CN" altLang="en-US" kern="1200" dirty="0">
              <a:latin typeface="微软雅黑" panose="020B0503020204020204" pitchFamily="34" charset="-122"/>
              <a:ea typeface="宋体" panose="02010600030101010101" pitchFamily="2" charset="-122"/>
              <a:cs typeface="+mn-cs"/>
            </a:endParaRPr>
          </a:p>
        </p:txBody>
      </p:sp>
      <p:sp>
        <p:nvSpPr>
          <p:cNvPr id="50180"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实值交叉</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50181" name="Rectangle 3"/>
          <p:cNvSpPr txBox="1"/>
          <p:nvPr/>
        </p:nvSpPr>
        <p:spPr>
          <a:xfrm>
            <a:off x="-36512" y="1341438"/>
            <a:ext cx="7772400" cy="338455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buFontTx/>
              <a:buNone/>
            </a:pPr>
            <a:endParaRPr lang="zh-CN" altLang="en-US" b="1" dirty="0">
              <a:solidFill>
                <a:schemeClr val="tx2"/>
              </a:solidFill>
              <a:ea typeface="宋体" panose="02010600030101010101" pitchFamily="2" charset="-122"/>
            </a:endParaRPr>
          </a:p>
          <a:p>
            <a:pPr marL="342900" lvl="0" indent="-342900">
              <a:lnSpc>
                <a:spcPct val="120000"/>
              </a:lnSpc>
              <a:buFontTx/>
              <a:buNone/>
            </a:pPr>
            <a:endParaRPr lang="en-US" altLang="zh-CN" sz="2000" b="1" dirty="0">
              <a:solidFill>
                <a:schemeClr val="tx2"/>
              </a:solidFill>
              <a:ea typeface="宋体" panose="02010600030101010101" pitchFamily="2" charset="-122"/>
            </a:endParaRPr>
          </a:p>
          <a:p>
            <a:pPr marL="342900" lvl="0" indent="-342900">
              <a:lnSpc>
                <a:spcPct val="120000"/>
              </a:lnSpc>
              <a:buFontTx/>
              <a:buNone/>
            </a:pPr>
            <a:endParaRPr lang="zh-CN" altLang="en-US" sz="2000" b="1" dirty="0">
              <a:solidFill>
                <a:schemeClr val="tx2"/>
              </a:solidFill>
              <a:ea typeface="宋体" panose="02010600030101010101" pitchFamily="2" charset="-122"/>
            </a:endParaRPr>
          </a:p>
          <a:p>
            <a:pPr marL="742950" lvl="1" indent="-285750">
              <a:lnSpc>
                <a:spcPct val="120000"/>
              </a:lnSpc>
            </a:pPr>
            <a:r>
              <a:rPr lang="zh-CN" altLang="en-US" b="1" dirty="0">
                <a:solidFill>
                  <a:schemeClr val="tx2"/>
                </a:solidFill>
                <a:ea typeface="宋体" panose="02010600030101010101" pitchFamily="2" charset="-122"/>
              </a:rPr>
              <a:t>父个体 </a:t>
            </a:r>
            <a:r>
              <a:rPr lang="en-US" altLang="zh-CN" b="1" i="1" dirty="0">
                <a:solidFill>
                  <a:schemeClr val="tx2"/>
                </a:solidFill>
                <a:ea typeface="宋体" panose="02010600030101010101" pitchFamily="2" charset="-122"/>
              </a:rPr>
              <a:t>X</a:t>
            </a:r>
            <a:r>
              <a:rPr lang="en-US" altLang="zh-CN" b="1" baseline="-25000" dirty="0">
                <a:solidFill>
                  <a:schemeClr val="tx2"/>
                </a:solidFill>
                <a:ea typeface="宋体" panose="02010600030101010101" pitchFamily="2" charset="-122"/>
              </a:rPr>
              <a:t>1</a:t>
            </a:r>
            <a:r>
              <a:rPr lang="zh-CN" altLang="en-US" b="1" dirty="0">
                <a:solidFill>
                  <a:schemeClr val="tx2"/>
                </a:solidFill>
                <a:ea typeface="宋体" panose="02010600030101010101" pitchFamily="2" charset="-122"/>
              </a:rPr>
              <a:t>：</a:t>
            </a:r>
            <a:r>
              <a:rPr lang="en-US" altLang="zh-CN" b="1" dirty="0">
                <a:solidFill>
                  <a:schemeClr val="tx2"/>
                </a:solidFill>
                <a:ea typeface="宋体" panose="02010600030101010101" pitchFamily="2" charset="-122"/>
              </a:rPr>
              <a:t>12.3,  -5.6</a:t>
            </a:r>
            <a:endParaRPr lang="en-US" altLang="zh-CN" b="1" dirty="0">
              <a:solidFill>
                <a:schemeClr val="tx2"/>
              </a:solidFill>
              <a:ea typeface="宋体" panose="02010600030101010101" pitchFamily="2" charset="-122"/>
            </a:endParaRPr>
          </a:p>
          <a:p>
            <a:pPr marL="742950" lvl="1" indent="-285750">
              <a:lnSpc>
                <a:spcPct val="120000"/>
              </a:lnSpc>
            </a:pPr>
            <a:r>
              <a:rPr lang="zh-CN" altLang="en-US" b="1" dirty="0">
                <a:solidFill>
                  <a:schemeClr val="tx2"/>
                </a:solidFill>
                <a:ea typeface="宋体" panose="02010600030101010101" pitchFamily="2" charset="-122"/>
              </a:rPr>
              <a:t>父个体 </a:t>
            </a:r>
            <a:r>
              <a:rPr lang="en-US" altLang="zh-CN" b="1" i="1" dirty="0">
                <a:solidFill>
                  <a:schemeClr val="tx2"/>
                </a:solidFill>
                <a:ea typeface="宋体" panose="02010600030101010101" pitchFamily="2" charset="-122"/>
              </a:rPr>
              <a:t>X</a:t>
            </a:r>
            <a:r>
              <a:rPr lang="en-US" altLang="zh-CN" b="1" baseline="-25000" dirty="0">
                <a:solidFill>
                  <a:schemeClr val="tx2"/>
                </a:solidFill>
                <a:ea typeface="宋体" panose="02010600030101010101" pitchFamily="2" charset="-122"/>
              </a:rPr>
              <a:t>2</a:t>
            </a:r>
            <a:r>
              <a:rPr lang="zh-CN" altLang="en-US" b="1" dirty="0">
                <a:solidFill>
                  <a:schemeClr val="tx2"/>
                </a:solidFill>
                <a:ea typeface="宋体" panose="02010600030101010101" pitchFamily="2" charset="-122"/>
              </a:rPr>
              <a:t>：</a:t>
            </a:r>
            <a:r>
              <a:rPr lang="en-US" altLang="zh-CN" b="1" dirty="0">
                <a:solidFill>
                  <a:schemeClr val="tx2"/>
                </a:solidFill>
                <a:ea typeface="宋体" panose="02010600030101010101" pitchFamily="2" charset="-122"/>
              </a:rPr>
              <a:t>23.4,   8.9</a:t>
            </a:r>
            <a:endParaRPr lang="en-US" altLang="zh-CN" b="1" dirty="0">
              <a:solidFill>
                <a:schemeClr val="tx2"/>
              </a:solidFill>
              <a:ea typeface="宋体" panose="02010600030101010101" pitchFamily="2" charset="-122"/>
            </a:endParaRPr>
          </a:p>
          <a:p>
            <a:pPr marL="742950" lvl="1" indent="-285750">
              <a:lnSpc>
                <a:spcPct val="120000"/>
              </a:lnSpc>
            </a:pPr>
            <a:r>
              <a:rPr lang="zh-CN" altLang="en-US" b="1" dirty="0">
                <a:solidFill>
                  <a:schemeClr val="tx2"/>
                </a:solidFill>
                <a:ea typeface="宋体" panose="02010600030101010101" pitchFamily="2" charset="-122"/>
              </a:rPr>
              <a:t>随机选取     </a:t>
            </a:r>
            <a:r>
              <a:rPr lang="en-US" altLang="zh-CN" b="1" i="1" dirty="0">
                <a:solidFill>
                  <a:schemeClr val="tx2"/>
                </a:solidFill>
                <a:latin typeface="Symbol" panose="05050102010706020507" pitchFamily="18" charset="2"/>
                <a:ea typeface="宋体" panose="02010600030101010101" pitchFamily="2" charset="-122"/>
              </a:rPr>
              <a:t>a</a:t>
            </a:r>
            <a:r>
              <a:rPr lang="en-US" altLang="zh-CN" b="1" dirty="0">
                <a:solidFill>
                  <a:schemeClr val="tx2"/>
                </a:solidFill>
                <a:latin typeface="Symbol" panose="05050102010706020507" pitchFamily="18" charset="2"/>
                <a:ea typeface="宋体" panose="02010600030101010101" pitchFamily="2" charset="-122"/>
              </a:rPr>
              <a:t>=0.4</a:t>
            </a:r>
            <a:endParaRPr lang="en-US" altLang="zh-CN" b="1" dirty="0">
              <a:solidFill>
                <a:schemeClr val="tx2"/>
              </a:solidFill>
              <a:latin typeface="Symbol" panose="05050102010706020507" pitchFamily="18" charset="2"/>
              <a:ea typeface="宋体" panose="02010600030101010101" pitchFamily="2" charset="-122"/>
            </a:endParaRPr>
          </a:p>
        </p:txBody>
      </p:sp>
      <p:graphicFrame>
        <p:nvGraphicFramePr>
          <p:cNvPr id="50182" name="对象 1"/>
          <p:cNvGraphicFramePr>
            <a:graphicFrameLocks noChangeAspect="1"/>
          </p:cNvGraphicFramePr>
          <p:nvPr/>
        </p:nvGraphicFramePr>
        <p:xfrm>
          <a:off x="2370138" y="1476375"/>
          <a:ext cx="4002087" cy="1447800"/>
        </p:xfrm>
        <a:graphic>
          <a:graphicData uri="http://schemas.openxmlformats.org/presentationml/2006/ole">
            <mc:AlternateContent xmlns:mc="http://schemas.openxmlformats.org/markup-compatibility/2006">
              <mc:Choice xmlns:v="urn:schemas-microsoft-com:vml" Requires="v">
                <p:oleObj spid="_x0000_s3111" name="" r:id="rId1" imgW="1333500" imgH="482600" progId="Equation.DSMT4">
                  <p:embed/>
                </p:oleObj>
              </mc:Choice>
              <mc:Fallback>
                <p:oleObj name="" r:id="rId1" imgW="1333500" imgH="482600" progId="Equation.DSMT4">
                  <p:embed/>
                  <p:pic>
                    <p:nvPicPr>
                      <p:cNvPr id="0" name="图片 3110"/>
                      <p:cNvPicPr/>
                      <p:nvPr/>
                    </p:nvPicPr>
                    <p:blipFill>
                      <a:blip r:embed="rId2"/>
                      <a:stretch>
                        <a:fillRect/>
                      </a:stretch>
                    </p:blipFill>
                    <p:spPr>
                      <a:xfrm>
                        <a:off x="2370138" y="1476375"/>
                        <a:ext cx="4002087" cy="1447800"/>
                      </a:xfrm>
                      <a:prstGeom prst="rect">
                        <a:avLst/>
                      </a:prstGeom>
                      <a:solidFill>
                        <a:schemeClr val="bg1"/>
                      </a:solidFill>
                      <a:ln w="38100">
                        <a:noFill/>
                        <a:miter/>
                      </a:ln>
                    </p:spPr>
                  </p:pic>
                </p:oleObj>
              </mc:Fallback>
            </mc:AlternateContent>
          </a:graphicData>
        </a:graphic>
      </p:graphicFrame>
      <p:grpSp>
        <p:nvGrpSpPr>
          <p:cNvPr id="4" name="组合 3"/>
          <p:cNvGrpSpPr/>
          <p:nvPr/>
        </p:nvGrpSpPr>
        <p:grpSpPr>
          <a:xfrm>
            <a:off x="-36512" y="3429000"/>
            <a:ext cx="9109075" cy="3213100"/>
            <a:chOff x="-36512" y="3429000"/>
            <a:chExt cx="9108405" cy="3213100"/>
          </a:xfrm>
        </p:grpSpPr>
        <p:graphicFrame>
          <p:nvGraphicFramePr>
            <p:cNvPr id="50185" name="Object 6"/>
            <p:cNvGraphicFramePr>
              <a:graphicFrameLocks noChangeAspect="1"/>
            </p:cNvGraphicFramePr>
            <p:nvPr/>
          </p:nvGraphicFramePr>
          <p:xfrm>
            <a:off x="5004718" y="3500438"/>
            <a:ext cx="3971925" cy="1143000"/>
          </p:xfrm>
          <a:graphic>
            <a:graphicData uri="http://schemas.openxmlformats.org/presentationml/2006/ole">
              <mc:AlternateContent xmlns:mc="http://schemas.openxmlformats.org/markup-compatibility/2006">
                <mc:Choice xmlns:v="urn:schemas-microsoft-com:vml" Requires="v">
                  <p:oleObj spid="_x0000_s3109" name="" r:id="rId3" imgW="1587500" imgH="457200" progId="Equation.DSMT4">
                    <p:embed/>
                  </p:oleObj>
                </mc:Choice>
                <mc:Fallback>
                  <p:oleObj name="" r:id="rId3" imgW="1587500" imgH="457200" progId="Equation.DSMT4">
                    <p:embed/>
                    <p:pic>
                      <p:nvPicPr>
                        <p:cNvPr id="0" name="图片 3108"/>
                        <p:cNvPicPr/>
                        <p:nvPr/>
                      </p:nvPicPr>
                      <p:blipFill>
                        <a:blip r:embed="rId4"/>
                        <a:stretch>
                          <a:fillRect/>
                        </a:stretch>
                      </p:blipFill>
                      <p:spPr>
                        <a:xfrm>
                          <a:off x="5004718" y="3500438"/>
                          <a:ext cx="3971925" cy="1143000"/>
                        </a:xfrm>
                        <a:prstGeom prst="rect">
                          <a:avLst/>
                        </a:prstGeom>
                        <a:noFill/>
                        <a:ln w="38100">
                          <a:noFill/>
                          <a:miter/>
                        </a:ln>
                      </p:spPr>
                    </p:pic>
                  </p:oleObj>
                </mc:Fallback>
              </mc:AlternateContent>
            </a:graphicData>
          </a:graphic>
        </p:graphicFrame>
        <p:graphicFrame>
          <p:nvGraphicFramePr>
            <p:cNvPr id="50186" name="Object 9"/>
            <p:cNvGraphicFramePr>
              <a:graphicFrameLocks noChangeAspect="1"/>
            </p:cNvGraphicFramePr>
            <p:nvPr/>
          </p:nvGraphicFramePr>
          <p:xfrm>
            <a:off x="5076156" y="5300663"/>
            <a:ext cx="3783012" cy="1144587"/>
          </p:xfrm>
          <a:graphic>
            <a:graphicData uri="http://schemas.openxmlformats.org/presentationml/2006/ole">
              <mc:AlternateContent xmlns:mc="http://schemas.openxmlformats.org/markup-compatibility/2006">
                <mc:Choice xmlns:v="urn:schemas-microsoft-com:vml" Requires="v">
                  <p:oleObj spid="_x0000_s3110" name="" r:id="rId5" imgW="1511300" imgH="457200" progId="Equation.DSMT4">
                    <p:embed/>
                  </p:oleObj>
                </mc:Choice>
                <mc:Fallback>
                  <p:oleObj name="" r:id="rId5" imgW="1511300" imgH="457200" progId="Equation.DSMT4">
                    <p:embed/>
                    <p:pic>
                      <p:nvPicPr>
                        <p:cNvPr id="0" name="图片 3109"/>
                        <p:cNvPicPr/>
                        <p:nvPr/>
                      </p:nvPicPr>
                      <p:blipFill>
                        <a:blip r:embed="rId6"/>
                        <a:stretch>
                          <a:fillRect/>
                        </a:stretch>
                      </p:blipFill>
                      <p:spPr>
                        <a:xfrm>
                          <a:off x="5076156" y="5300663"/>
                          <a:ext cx="3783012" cy="1144587"/>
                        </a:xfrm>
                        <a:prstGeom prst="rect">
                          <a:avLst/>
                        </a:prstGeom>
                        <a:noFill/>
                        <a:ln w="38100">
                          <a:noFill/>
                          <a:miter/>
                        </a:ln>
                      </p:spPr>
                    </p:pic>
                  </p:oleObj>
                </mc:Fallback>
              </mc:AlternateContent>
            </a:graphicData>
          </a:graphic>
        </p:graphicFrame>
        <p:sp>
          <p:nvSpPr>
            <p:cNvPr id="50187" name="AutoShape 10"/>
            <p:cNvSpPr/>
            <p:nvPr/>
          </p:nvSpPr>
          <p:spPr>
            <a:xfrm>
              <a:off x="4787231" y="3429000"/>
              <a:ext cx="4284662" cy="1296988"/>
            </a:xfrm>
            <a:prstGeom prst="roundRect">
              <a:avLst>
                <a:gd name="adj" fmla="val 16667"/>
              </a:avLst>
            </a:prstGeom>
            <a:no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endParaRPr lang="zh-CN" altLang="en-US" sz="2800" b="1" dirty="0">
                <a:latin typeface="Times New Roman" panose="02020603050405020304" pitchFamily="18" charset="0"/>
                <a:ea typeface="隶书" panose="02010509060101010101" pitchFamily="49" charset="-122"/>
              </a:endParaRPr>
            </a:p>
          </p:txBody>
        </p:sp>
        <p:sp>
          <p:nvSpPr>
            <p:cNvPr id="50188" name="Oval 11"/>
            <p:cNvSpPr/>
            <p:nvPr/>
          </p:nvSpPr>
          <p:spPr>
            <a:xfrm>
              <a:off x="4715793" y="5084763"/>
              <a:ext cx="4356100" cy="1557337"/>
            </a:xfrm>
            <a:prstGeom prst="ellipse">
              <a:avLst/>
            </a:prstGeom>
            <a:noFill/>
            <a:ln w="9525" cap="flat" cmpd="sng">
              <a:solidFill>
                <a:schemeClr val="accent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endParaRPr lang="zh-CN" altLang="en-US" sz="2800" b="1" dirty="0">
                <a:latin typeface="Times New Roman" panose="02020603050405020304" pitchFamily="18" charset="0"/>
                <a:ea typeface="隶书" panose="02010509060101010101" pitchFamily="49" charset="-122"/>
              </a:endParaRPr>
            </a:p>
          </p:txBody>
        </p:sp>
        <p:sp>
          <p:nvSpPr>
            <p:cNvPr id="50189" name="Line 12"/>
            <p:cNvSpPr/>
            <p:nvPr/>
          </p:nvSpPr>
          <p:spPr>
            <a:xfrm flipH="1">
              <a:off x="3491879" y="4077072"/>
              <a:ext cx="1295351" cy="803584"/>
            </a:xfrm>
            <a:prstGeom prst="line">
              <a:avLst/>
            </a:prstGeom>
            <a:ln w="57150" cap="flat" cmpd="sng">
              <a:solidFill>
                <a:srgbClr val="FF0000"/>
              </a:solidFill>
              <a:prstDash val="solid"/>
              <a:headEnd type="none" w="med" len="med"/>
              <a:tailEnd type="triangle" w="med" len="med"/>
            </a:ln>
          </p:spPr>
        </p:sp>
        <p:sp>
          <p:nvSpPr>
            <p:cNvPr id="50190" name="Oval 14"/>
            <p:cNvSpPr/>
            <p:nvPr/>
          </p:nvSpPr>
          <p:spPr>
            <a:xfrm>
              <a:off x="2555999" y="4725144"/>
              <a:ext cx="1079500" cy="1439862"/>
            </a:xfrm>
            <a:prstGeom prst="ellipse">
              <a:avLst/>
            </a:prstGeom>
            <a:no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endParaRPr lang="zh-CN" altLang="en-US" sz="2800" b="1" dirty="0">
                <a:latin typeface="Times New Roman" panose="02020603050405020304" pitchFamily="18" charset="0"/>
                <a:ea typeface="隶书" panose="02010509060101010101" pitchFamily="49" charset="-122"/>
              </a:endParaRPr>
            </a:p>
          </p:txBody>
        </p:sp>
        <p:sp>
          <p:nvSpPr>
            <p:cNvPr id="50191" name="Oval 15"/>
            <p:cNvSpPr/>
            <p:nvPr/>
          </p:nvSpPr>
          <p:spPr>
            <a:xfrm>
              <a:off x="3708524" y="4725144"/>
              <a:ext cx="1079500" cy="1439862"/>
            </a:xfrm>
            <a:prstGeom prst="ellipse">
              <a:avLst/>
            </a:prstGeom>
            <a:noFill/>
            <a:ln w="9525" cap="flat" cmpd="sng">
              <a:solidFill>
                <a:schemeClr val="accent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endParaRPr lang="zh-CN" altLang="en-US" sz="2800" b="1" dirty="0">
                <a:latin typeface="Times New Roman" panose="02020603050405020304" pitchFamily="18" charset="0"/>
                <a:ea typeface="隶书" panose="02010509060101010101" pitchFamily="49" charset="-122"/>
              </a:endParaRPr>
            </a:p>
          </p:txBody>
        </p:sp>
        <p:sp>
          <p:nvSpPr>
            <p:cNvPr id="3" name="矩形 2"/>
            <p:cNvSpPr/>
            <p:nvPr/>
          </p:nvSpPr>
          <p:spPr>
            <a:xfrm>
              <a:off x="-36512" y="4879975"/>
              <a:ext cx="5616162" cy="1212850"/>
            </a:xfrm>
            <a:prstGeom prst="rect">
              <a:avLst/>
            </a:prstGeom>
          </p:spPr>
          <p:txBody>
            <a:bodyPr>
              <a:spAutoFit/>
            </a:bodyPr>
            <a:lstStyle/>
            <a:p>
              <a:pPr marL="742950" marR="0" lvl="1" indent="-285750" algn="l" defTabSz="9144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1" lang="zh-CN" altLang="en-US" sz="2800" b="1" i="0" u="none" strike="noStrike" kern="1200" cap="none" spc="0" normalizeH="0" baseline="0" noProof="0" dirty="0">
                  <a:ln>
                    <a:noFill/>
                  </a:ln>
                  <a:solidFill>
                    <a:schemeClr val="tx2"/>
                  </a:solidFill>
                  <a:effectLst/>
                  <a:uLnTx/>
                  <a:uFillTx/>
                  <a:latin typeface="+mn-lt"/>
                  <a:ea typeface="+mn-ea"/>
                  <a:cs typeface="+mn-cs"/>
                </a:rPr>
                <a:t>子个体 </a:t>
              </a:r>
              <a:r>
                <a:rPr kumimoji="1" lang="en-US" altLang="zh-CN" sz="2800" b="1" i="0" u="none" strike="noStrike" kern="1200" cap="none" spc="0" normalizeH="0" baseline="0" noProof="0" dirty="0">
                  <a:ln>
                    <a:noFill/>
                  </a:ln>
                  <a:solidFill>
                    <a:schemeClr val="tx2"/>
                  </a:solidFill>
                  <a:effectLst/>
                  <a:uLnTx/>
                  <a:uFillTx/>
                  <a:latin typeface="+mn-lt"/>
                  <a:ea typeface="+mn-ea"/>
                  <a:cs typeface="+mn-cs"/>
                </a:rPr>
                <a:t>Y1</a:t>
              </a:r>
              <a:r>
                <a:rPr kumimoji="1" lang="zh-CN" altLang="en-US" sz="2800" b="1" i="0" u="none" strike="noStrike" kern="1200" cap="none" spc="0" normalizeH="0" baseline="0" noProof="0" dirty="0">
                  <a:ln>
                    <a:noFill/>
                  </a:ln>
                  <a:solidFill>
                    <a:schemeClr val="tx2"/>
                  </a:solidFill>
                  <a:effectLst/>
                  <a:uLnTx/>
                  <a:uFillTx/>
                  <a:latin typeface="+mn-lt"/>
                  <a:ea typeface="+mn-ea"/>
                  <a:cs typeface="+mn-cs"/>
                </a:rPr>
                <a:t>：</a:t>
              </a:r>
              <a:r>
                <a:rPr kumimoji="1" lang="en-US" altLang="zh-CN" sz="2800" b="1" i="0" u="none" strike="noStrike" kern="1200" cap="none" spc="0" normalizeH="0" baseline="0" noProof="0" dirty="0">
                  <a:ln>
                    <a:noFill/>
                  </a:ln>
                  <a:solidFill>
                    <a:srgbClr val="FF0000"/>
                  </a:solidFill>
                  <a:effectLst/>
                  <a:uLnTx/>
                  <a:uFillTx/>
                  <a:latin typeface="+mn-lt"/>
                  <a:ea typeface="+mn-ea"/>
                  <a:cs typeface="+mn-cs"/>
                </a:rPr>
                <a:t>18.96</a:t>
              </a:r>
              <a:r>
                <a:rPr kumimoji="1" lang="en-US" altLang="zh-CN" sz="2800" b="1" i="0" u="none" strike="noStrike" kern="1200" cap="none" spc="0" normalizeH="0" baseline="0" noProof="0" dirty="0">
                  <a:ln>
                    <a:noFill/>
                  </a:ln>
                  <a:solidFill>
                    <a:schemeClr val="tx2"/>
                  </a:solidFill>
                  <a:effectLst/>
                  <a:uLnTx/>
                  <a:uFillTx/>
                  <a:latin typeface="+mn-lt"/>
                  <a:ea typeface="+mn-ea"/>
                  <a:cs typeface="+mn-cs"/>
                </a:rPr>
                <a:t>,     </a:t>
              </a:r>
              <a:r>
                <a:rPr kumimoji="1" lang="en-US" altLang="zh-CN" sz="2800" b="1" i="0" u="none" strike="noStrike" kern="1200" cap="none" spc="0" normalizeH="0" baseline="0" noProof="0" dirty="0">
                  <a:ln>
                    <a:noFill/>
                  </a:ln>
                  <a:solidFill>
                    <a:schemeClr val="accent2">
                      <a:lumMod val="60000"/>
                      <a:lumOff val="40000"/>
                    </a:schemeClr>
                  </a:solidFill>
                  <a:effectLst/>
                  <a:uLnTx/>
                  <a:uFillTx/>
                  <a:latin typeface="+mn-lt"/>
                  <a:ea typeface="+mn-ea"/>
                  <a:cs typeface="+mn-cs"/>
                </a:rPr>
                <a:t>3.1</a:t>
              </a:r>
              <a:endParaRPr kumimoji="1" lang="en-US" altLang="zh-CN" sz="2800" b="1" i="0" u="none" strike="noStrike" kern="1200" cap="none" spc="0" normalizeH="0" baseline="0" noProof="0" dirty="0">
                <a:ln>
                  <a:noFill/>
                </a:ln>
                <a:solidFill>
                  <a:schemeClr val="accent2">
                    <a:lumMod val="60000"/>
                    <a:lumOff val="40000"/>
                  </a:schemeClr>
                </a:solidFill>
                <a:effectLst/>
                <a:uLnTx/>
                <a:uFillTx/>
                <a:latin typeface="+mn-lt"/>
                <a:ea typeface="+mn-ea"/>
                <a:cs typeface="+mn-cs"/>
              </a:endParaRPr>
            </a:p>
            <a:p>
              <a:pPr marL="742950" marR="0" lvl="1" indent="-285750" algn="l" defTabSz="9144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1" lang="zh-CN" altLang="en-US" sz="2800" b="1" i="0" u="none" strike="noStrike" kern="1200" cap="none" spc="0" normalizeH="0" baseline="0" noProof="0" dirty="0">
                  <a:ln>
                    <a:noFill/>
                  </a:ln>
                  <a:solidFill>
                    <a:schemeClr val="tx2"/>
                  </a:solidFill>
                  <a:effectLst/>
                  <a:uLnTx/>
                  <a:uFillTx/>
                  <a:latin typeface="+mn-lt"/>
                  <a:ea typeface="+mn-ea"/>
                  <a:cs typeface="+mn-cs"/>
                </a:rPr>
                <a:t>子个体 </a:t>
              </a:r>
              <a:r>
                <a:rPr kumimoji="1" lang="en-US" altLang="zh-CN" sz="2800" b="1" i="0" u="none" strike="noStrike" kern="1200" cap="none" spc="0" normalizeH="0" baseline="0" noProof="0" dirty="0">
                  <a:ln>
                    <a:noFill/>
                  </a:ln>
                  <a:solidFill>
                    <a:schemeClr val="tx2"/>
                  </a:solidFill>
                  <a:effectLst/>
                  <a:uLnTx/>
                  <a:uFillTx/>
                  <a:latin typeface="+mn-lt"/>
                  <a:ea typeface="+mn-ea"/>
                  <a:cs typeface="+mn-cs"/>
                </a:rPr>
                <a:t>Y2</a:t>
              </a:r>
              <a:r>
                <a:rPr kumimoji="1" lang="zh-CN" altLang="en-US" sz="2800" b="1" i="0" u="none" strike="noStrike" kern="1200" cap="none" spc="0" normalizeH="0" baseline="0" noProof="0" dirty="0">
                  <a:ln>
                    <a:noFill/>
                  </a:ln>
                  <a:solidFill>
                    <a:schemeClr val="tx2"/>
                  </a:solidFill>
                  <a:effectLst/>
                  <a:uLnTx/>
                  <a:uFillTx/>
                  <a:latin typeface="+mn-lt"/>
                  <a:ea typeface="+mn-ea"/>
                  <a:cs typeface="+mn-cs"/>
                </a:rPr>
                <a:t>：</a:t>
              </a:r>
              <a:r>
                <a:rPr kumimoji="1" lang="en-US" altLang="zh-CN" sz="2800" b="1" i="0" u="none" strike="noStrike" kern="1200" cap="none" spc="0" normalizeH="0" baseline="0" noProof="0" dirty="0">
                  <a:ln>
                    <a:noFill/>
                  </a:ln>
                  <a:solidFill>
                    <a:srgbClr val="FF0000"/>
                  </a:solidFill>
                  <a:effectLst/>
                  <a:uLnTx/>
                  <a:uFillTx/>
                  <a:latin typeface="+mn-lt"/>
                  <a:ea typeface="+mn-ea"/>
                  <a:cs typeface="+mn-cs"/>
                </a:rPr>
                <a:t>16.74</a:t>
              </a:r>
              <a:r>
                <a:rPr kumimoji="1" lang="en-US" altLang="zh-CN" sz="2800" b="1" i="0" u="none" strike="noStrike" kern="1200" cap="none" spc="0" normalizeH="0" baseline="0" noProof="0" dirty="0">
                  <a:ln>
                    <a:noFill/>
                  </a:ln>
                  <a:solidFill>
                    <a:schemeClr val="tx2"/>
                  </a:solidFill>
                  <a:effectLst/>
                  <a:uLnTx/>
                  <a:uFillTx/>
                  <a:latin typeface="+mn-lt"/>
                  <a:ea typeface="+mn-ea"/>
                  <a:cs typeface="+mn-cs"/>
                </a:rPr>
                <a:t>,     </a:t>
              </a:r>
              <a:r>
                <a:rPr kumimoji="1" lang="en-US" altLang="zh-CN" sz="2800" b="1" i="0" u="none" strike="noStrike" kern="1200" cap="none" spc="0" normalizeH="0" baseline="0" noProof="0" dirty="0">
                  <a:ln>
                    <a:noFill/>
                  </a:ln>
                  <a:solidFill>
                    <a:schemeClr val="accent2">
                      <a:lumMod val="60000"/>
                      <a:lumOff val="40000"/>
                    </a:schemeClr>
                  </a:solidFill>
                  <a:effectLst/>
                  <a:uLnTx/>
                  <a:uFillTx/>
                  <a:latin typeface="+mn-lt"/>
                  <a:ea typeface="+mn-ea"/>
                  <a:cs typeface="+mn-cs"/>
                </a:rPr>
                <a:t>0.2</a:t>
              </a:r>
              <a:endParaRPr kumimoji="1" lang="en-US" altLang="zh-CN" sz="2800" b="1" i="0" u="none" strike="noStrike" kern="1200" cap="none" spc="0" normalizeH="0" baseline="0" noProof="0" dirty="0">
                <a:ln>
                  <a:noFill/>
                </a:ln>
                <a:solidFill>
                  <a:schemeClr val="accent2">
                    <a:lumMod val="60000"/>
                    <a:lumOff val="40000"/>
                  </a:schemeClr>
                </a:solidFill>
                <a:effectLst/>
                <a:uLnTx/>
                <a:uFillTx/>
                <a:latin typeface="+mn-lt"/>
                <a:ea typeface="+mn-ea"/>
                <a:cs typeface="+mn-cs"/>
              </a:endParaRPr>
            </a:p>
          </p:txBody>
        </p:sp>
      </p:grpSp>
      <p:sp>
        <p:nvSpPr>
          <p:cNvPr id="50184" name="灯片编号占位符 5"/>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51203"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en-US" altLang="zh-CN" kern="1200" dirty="0">
                <a:latin typeface="微软雅黑" panose="020B0503020204020204" pitchFamily="34" charset="-122"/>
                <a:ea typeface="宋体" panose="02010600030101010101" pitchFamily="2" charset="-122"/>
                <a:cs typeface="+mn-cs"/>
              </a:rPr>
              <a:t>4. </a:t>
            </a:r>
            <a:r>
              <a:rPr lang="zh-CN" altLang="en-US" kern="1200" dirty="0">
                <a:latin typeface="微软雅黑" panose="020B0503020204020204" pitchFamily="34" charset="-122"/>
                <a:ea typeface="宋体" panose="02010600030101010101" pitchFamily="2" charset="-122"/>
                <a:cs typeface="+mn-cs"/>
              </a:rPr>
              <a:t>遗传操作</a:t>
            </a:r>
            <a:r>
              <a:rPr lang="en-US" altLang="zh-CN" kern="1200" dirty="0">
                <a:latin typeface="微软雅黑" panose="020B0503020204020204" pitchFamily="34" charset="-122"/>
                <a:ea typeface="宋体" panose="02010600030101010101" pitchFamily="2" charset="-122"/>
                <a:cs typeface="+mn-cs"/>
              </a:rPr>
              <a:t>-</a:t>
            </a:r>
            <a:r>
              <a:rPr lang="zh-CN" altLang="en-US" kern="1200" dirty="0">
                <a:latin typeface="微软雅黑" panose="020B0503020204020204" pitchFamily="34" charset="-122"/>
                <a:ea typeface="宋体" panose="02010600030101010101" pitchFamily="2" charset="-122"/>
                <a:cs typeface="+mn-cs"/>
              </a:rPr>
              <a:t>变异</a:t>
            </a:r>
            <a:endParaRPr lang="zh-CN" altLang="en-US" kern="1200" dirty="0">
              <a:latin typeface="微软雅黑" panose="020B0503020204020204" pitchFamily="34" charset="-122"/>
              <a:ea typeface="宋体" panose="02010600030101010101" pitchFamily="2" charset="-122"/>
              <a:cs typeface="+mn-cs"/>
            </a:endParaRPr>
          </a:p>
        </p:txBody>
      </p:sp>
      <p:sp>
        <p:nvSpPr>
          <p:cNvPr id="51204" name="Rectangle 3"/>
          <p:cNvSpPr txBox="1"/>
          <p:nvPr/>
        </p:nvSpPr>
        <p:spPr>
          <a:xfrm>
            <a:off x="611188" y="908050"/>
            <a:ext cx="8153400" cy="54737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buFont typeface="Wingdings" panose="05000000000000000000" pitchFamily="2" charset="2"/>
              <a:buChar char="p"/>
            </a:pPr>
            <a:r>
              <a:rPr lang="zh-CN" altLang="en-US" dirty="0">
                <a:solidFill>
                  <a:srgbClr val="FF0000"/>
                </a:solidFill>
                <a:latin typeface="黑体" panose="02010609060101010101" pitchFamily="49" charset="-122"/>
                <a:ea typeface="宋体" panose="02010600030101010101" pitchFamily="2" charset="-122"/>
              </a:rPr>
              <a:t> 变异（</a:t>
            </a:r>
            <a:r>
              <a:rPr lang="en-US" altLang="zh-CN" dirty="0">
                <a:solidFill>
                  <a:srgbClr val="FF0000"/>
                </a:solidFill>
                <a:latin typeface="黑体" panose="02010609060101010101" pitchFamily="49" charset="-122"/>
                <a:ea typeface="宋体" panose="02010600030101010101" pitchFamily="2" charset="-122"/>
              </a:rPr>
              <a:t>mutation</a:t>
            </a:r>
            <a:r>
              <a:rPr lang="zh-CN" altLang="en-US" dirty="0">
                <a:solidFill>
                  <a:srgbClr val="FF0000"/>
                </a:solidFill>
                <a:latin typeface="黑体" panose="02010609060101010101" pitchFamily="49" charset="-122"/>
                <a:ea typeface="宋体" panose="02010600030101010101" pitchFamily="2" charset="-122"/>
              </a:rPr>
              <a:t>）</a:t>
            </a:r>
            <a:endParaRPr lang="en-US" altLang="zh-CN" dirty="0">
              <a:solidFill>
                <a:srgbClr val="FF0000"/>
              </a:solidFill>
              <a:latin typeface="黑体" panose="02010609060101010101" pitchFamily="49" charset="-122"/>
              <a:ea typeface="宋体" panose="02010600030101010101" pitchFamily="2" charset="-122"/>
            </a:endParaRPr>
          </a:p>
          <a:p>
            <a:pPr marL="342900" lvl="0" indent="-342900">
              <a:lnSpc>
                <a:spcPct val="120000"/>
              </a:lnSpc>
              <a:buNone/>
            </a:pPr>
            <a:r>
              <a:rPr lang="zh-CN" altLang="en-US" dirty="0">
                <a:solidFill>
                  <a:schemeClr val="tx2"/>
                </a:solidFill>
                <a:latin typeface="黑体" panose="02010609060101010101" pitchFamily="49" charset="-122"/>
                <a:ea typeface="宋体" panose="02010600030101010101" pitchFamily="2" charset="-122"/>
              </a:rPr>
              <a:t>    是指对选中个体的染色体中的某些基因进行变动，以形成新的个体。变异也是生物遗传和自然进化中的一种基本现象，它可增强种群的多样性。遗传算法中的变异操作增加了算法的局部随机搜索能力，从而可以维持种群的多样性。根据个体编码方式的不同，变异操作可分为</a:t>
            </a:r>
            <a:r>
              <a:rPr lang="zh-CN" altLang="en-US" dirty="0">
                <a:solidFill>
                  <a:srgbClr val="FF0000"/>
                </a:solidFill>
                <a:latin typeface="黑体" panose="02010609060101010101" pitchFamily="49" charset="-122"/>
                <a:ea typeface="宋体" panose="02010600030101010101" pitchFamily="2" charset="-122"/>
              </a:rPr>
              <a:t>二进制变异</a:t>
            </a:r>
            <a:r>
              <a:rPr lang="zh-CN" altLang="en-US" dirty="0">
                <a:solidFill>
                  <a:schemeClr val="tx2"/>
                </a:solidFill>
                <a:latin typeface="黑体" panose="02010609060101010101" pitchFamily="49" charset="-122"/>
                <a:ea typeface="宋体" panose="02010600030101010101" pitchFamily="2" charset="-122"/>
              </a:rPr>
              <a:t>和</a:t>
            </a:r>
            <a:r>
              <a:rPr lang="zh-CN" altLang="en-US" dirty="0">
                <a:solidFill>
                  <a:srgbClr val="FF0000"/>
                </a:solidFill>
                <a:latin typeface="黑体" panose="02010609060101010101" pitchFamily="49" charset="-122"/>
                <a:ea typeface="宋体" panose="02010600030101010101" pitchFamily="2" charset="-122"/>
              </a:rPr>
              <a:t>实值变异</a:t>
            </a:r>
            <a:r>
              <a:rPr lang="zh-CN" altLang="en-US" dirty="0">
                <a:solidFill>
                  <a:schemeClr val="tx2"/>
                </a:solidFill>
                <a:latin typeface="黑体" panose="02010609060101010101" pitchFamily="49" charset="-122"/>
                <a:ea typeface="宋体" panose="02010600030101010101" pitchFamily="2" charset="-122"/>
              </a:rPr>
              <a:t>两种类型。</a:t>
            </a:r>
            <a:endParaRPr lang="en-US" altLang="zh-CN" dirty="0">
              <a:solidFill>
                <a:schemeClr val="tx2"/>
              </a:solidFill>
              <a:latin typeface="黑体" panose="02010609060101010101" pitchFamily="49" charset="-122"/>
              <a:ea typeface="宋体" panose="02010600030101010101" pitchFamily="2" charset="-122"/>
            </a:endParaRPr>
          </a:p>
        </p:txBody>
      </p:sp>
      <p:sp>
        <p:nvSpPr>
          <p:cNvPr id="51205"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52227"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遗传操作</a:t>
            </a:r>
            <a:r>
              <a:rPr lang="en-US" altLang="zh-CN" kern="1200" dirty="0">
                <a:latin typeface="微软雅黑" panose="020B0503020204020204" pitchFamily="34" charset="-122"/>
                <a:ea typeface="宋体" panose="02010600030101010101" pitchFamily="2" charset="-122"/>
                <a:cs typeface="+mn-cs"/>
              </a:rPr>
              <a:t>-</a:t>
            </a:r>
            <a:r>
              <a:rPr lang="zh-CN" altLang="en-US" kern="1200" dirty="0">
                <a:latin typeface="微软雅黑" panose="020B0503020204020204" pitchFamily="34" charset="-122"/>
                <a:ea typeface="宋体" panose="02010600030101010101" pitchFamily="2" charset="-122"/>
                <a:cs typeface="+mn-cs"/>
              </a:rPr>
              <a:t>变异</a:t>
            </a:r>
            <a:endParaRPr lang="zh-CN" altLang="en-US" kern="1200" dirty="0">
              <a:latin typeface="微软雅黑" panose="020B0503020204020204" pitchFamily="34" charset="-122"/>
              <a:ea typeface="宋体" panose="02010600030101010101" pitchFamily="2" charset="-122"/>
              <a:cs typeface="+mn-cs"/>
            </a:endParaRPr>
          </a:p>
        </p:txBody>
      </p:sp>
      <p:sp>
        <p:nvSpPr>
          <p:cNvPr id="52228"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二进制变异</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52229" name="Rectangle 3"/>
          <p:cNvSpPr txBox="1"/>
          <p:nvPr/>
        </p:nvSpPr>
        <p:spPr>
          <a:xfrm>
            <a:off x="685800" y="2133600"/>
            <a:ext cx="7772400" cy="3962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742950" lvl="1" indent="-285750">
              <a:spcBef>
                <a:spcPct val="50000"/>
              </a:spcBef>
            </a:pPr>
            <a:r>
              <a:rPr lang="zh-CN" altLang="en-US" b="1" dirty="0">
                <a:solidFill>
                  <a:schemeClr val="tx2"/>
                </a:solidFill>
                <a:ea typeface="宋体" panose="02010600030101010101" pitchFamily="2" charset="-122"/>
              </a:rPr>
              <a:t>变异前：</a:t>
            </a:r>
            <a:r>
              <a:rPr lang="en-US" altLang="zh-CN" b="1" dirty="0">
                <a:solidFill>
                  <a:schemeClr val="tx2"/>
                </a:solidFill>
                <a:ea typeface="宋体" panose="02010600030101010101" pitchFamily="2" charset="-122"/>
              </a:rPr>
              <a:t>10000111</a:t>
            </a:r>
            <a:endParaRPr lang="en-US" altLang="zh-CN" b="1" dirty="0">
              <a:solidFill>
                <a:schemeClr val="tx2"/>
              </a:solidFill>
              <a:ea typeface="宋体" panose="02010600030101010101" pitchFamily="2" charset="-122"/>
            </a:endParaRPr>
          </a:p>
          <a:p>
            <a:pPr marL="742950" lvl="1" indent="-285750">
              <a:spcBef>
                <a:spcPct val="50000"/>
              </a:spcBef>
            </a:pPr>
            <a:endParaRPr lang="en-US" altLang="zh-CN" b="1" dirty="0">
              <a:solidFill>
                <a:schemeClr val="tx2"/>
              </a:solidFill>
              <a:ea typeface="宋体" panose="02010600030101010101" pitchFamily="2" charset="-122"/>
            </a:endParaRPr>
          </a:p>
          <a:p>
            <a:pPr marL="742950" lvl="1" indent="-285750">
              <a:spcBef>
                <a:spcPct val="50000"/>
              </a:spcBef>
            </a:pPr>
            <a:r>
              <a:rPr lang="zh-CN" altLang="en-US" b="1" dirty="0">
                <a:solidFill>
                  <a:schemeClr val="tx2"/>
                </a:solidFill>
                <a:ea typeface="宋体" panose="02010600030101010101" pitchFamily="2" charset="-122"/>
              </a:rPr>
              <a:t>变异后：</a:t>
            </a:r>
            <a:r>
              <a:rPr lang="en-US" altLang="zh-CN" b="1" dirty="0">
                <a:solidFill>
                  <a:schemeClr val="tx2"/>
                </a:solidFill>
                <a:ea typeface="宋体" panose="02010600030101010101" pitchFamily="2" charset="-122"/>
              </a:rPr>
              <a:t>10</a:t>
            </a:r>
            <a:r>
              <a:rPr lang="en-US" altLang="zh-CN" b="1" dirty="0">
                <a:solidFill>
                  <a:srgbClr val="FF0000"/>
                </a:solidFill>
                <a:ea typeface="宋体" panose="02010600030101010101" pitchFamily="2" charset="-122"/>
              </a:rPr>
              <a:t>1</a:t>
            </a:r>
            <a:r>
              <a:rPr lang="en-US" altLang="zh-CN" b="1" dirty="0">
                <a:solidFill>
                  <a:schemeClr val="tx2"/>
                </a:solidFill>
                <a:ea typeface="宋体" panose="02010600030101010101" pitchFamily="2" charset="-122"/>
              </a:rPr>
              <a:t>00111</a:t>
            </a:r>
            <a:endParaRPr lang="en-US" altLang="zh-CN" b="1" dirty="0">
              <a:solidFill>
                <a:schemeClr val="tx2"/>
              </a:solidFill>
              <a:ea typeface="宋体" panose="02010600030101010101" pitchFamily="2" charset="-122"/>
            </a:endParaRPr>
          </a:p>
          <a:p>
            <a:pPr marL="742950" lvl="1" indent="-285750"/>
            <a:endParaRPr lang="en-US" altLang="zh-CN" b="1" dirty="0">
              <a:solidFill>
                <a:schemeClr val="tx2"/>
              </a:solidFill>
              <a:ea typeface="宋体" panose="02010600030101010101" pitchFamily="2" charset="-122"/>
            </a:endParaRPr>
          </a:p>
        </p:txBody>
      </p:sp>
      <p:sp>
        <p:nvSpPr>
          <p:cNvPr id="7" name="Rectangle 8"/>
          <p:cNvSpPr/>
          <p:nvPr/>
        </p:nvSpPr>
        <p:spPr>
          <a:xfrm>
            <a:off x="5292725" y="1989138"/>
            <a:ext cx="3079750" cy="2971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zh-CN" altLang="en-US" b="1" dirty="0">
                <a:solidFill>
                  <a:srgbClr val="FF0000"/>
                </a:solidFill>
                <a:latin typeface="Times New Roman" panose="02020603050405020304" pitchFamily="18" charset="0"/>
                <a:ea typeface="隶书" panose="02010509060101010101" pitchFamily="49" charset="-122"/>
              </a:rPr>
              <a:t>变异概率</a:t>
            </a:r>
            <a:r>
              <a:rPr lang="en-US" altLang="zh-CN" b="1" dirty="0">
                <a:solidFill>
                  <a:srgbClr val="FF0000"/>
                </a:solidFill>
                <a:latin typeface="Times New Roman" panose="02020603050405020304" pitchFamily="18" charset="0"/>
                <a:ea typeface="隶书" panose="02010509060101010101" pitchFamily="49" charset="-122"/>
              </a:rPr>
              <a:t>P</a:t>
            </a:r>
            <a:r>
              <a:rPr lang="en-US" altLang="zh-CN" b="1" baseline="-25000" dirty="0">
                <a:solidFill>
                  <a:srgbClr val="FF0000"/>
                </a:solidFill>
                <a:latin typeface="Times New Roman" panose="02020603050405020304" pitchFamily="18" charset="0"/>
                <a:ea typeface="隶书" panose="02010509060101010101" pitchFamily="49" charset="-122"/>
              </a:rPr>
              <a:t>m</a:t>
            </a:r>
            <a:r>
              <a:rPr lang="zh-CN" altLang="en-US" sz="2800" b="1" dirty="0">
                <a:solidFill>
                  <a:srgbClr val="FF0000"/>
                </a:solidFill>
                <a:latin typeface="Times New Roman" panose="02020603050405020304" pitchFamily="18" charset="0"/>
                <a:ea typeface="隶书" panose="02010509060101010101" pitchFamily="49" charset="-122"/>
              </a:rPr>
              <a:t>一般取值较小，建议范围</a:t>
            </a:r>
            <a:r>
              <a:rPr lang="en-US" altLang="zh-CN" sz="2800" b="1" dirty="0">
                <a:solidFill>
                  <a:srgbClr val="FF0000"/>
                </a:solidFill>
                <a:latin typeface="Times New Roman" panose="02020603050405020304" pitchFamily="18" charset="0"/>
                <a:ea typeface="隶书" panose="02010509060101010101" pitchFamily="49" charset="-122"/>
              </a:rPr>
              <a:t>0.0001~0.1</a:t>
            </a:r>
            <a:r>
              <a:rPr lang="zh-CN" altLang="en-US" sz="2800" b="1" dirty="0">
                <a:solidFill>
                  <a:srgbClr val="FF0000"/>
                </a:solidFill>
                <a:latin typeface="Times New Roman" panose="02020603050405020304" pitchFamily="18" charset="0"/>
                <a:ea typeface="隶书" panose="02010509060101010101" pitchFamily="49" charset="-122"/>
              </a:rPr>
              <a:t>。  </a:t>
            </a:r>
            <a:endParaRPr lang="zh-CN" altLang="en-US" sz="2800" b="1" dirty="0">
              <a:solidFill>
                <a:srgbClr val="FF0000"/>
              </a:solidFill>
              <a:latin typeface="Times New Roman" panose="02020603050405020304" pitchFamily="18" charset="0"/>
              <a:ea typeface="隶书" panose="02010509060101010101" pitchFamily="49" charset="-122"/>
            </a:endParaRPr>
          </a:p>
          <a:p>
            <a:pPr marL="0" lvl="0" indent="0" algn="ctr" eaLnBrk="1" hangingPunct="1">
              <a:spcBef>
                <a:spcPct val="0"/>
              </a:spcBef>
              <a:buFontTx/>
              <a:buNone/>
            </a:pPr>
            <a:r>
              <a:rPr lang="zh-CN" altLang="en-US" sz="2800" b="1" dirty="0">
                <a:solidFill>
                  <a:srgbClr val="FF0000"/>
                </a:solidFill>
                <a:latin typeface="Times New Roman" panose="02020603050405020304" pitchFamily="18" charset="0"/>
                <a:ea typeface="隶书" panose="02010509060101010101" pitchFamily="49" charset="-122"/>
              </a:rPr>
              <a:t>太大，会破坏优良个体；太小，新个体产生速度过慢。</a:t>
            </a:r>
            <a:endParaRPr lang="zh-CN" altLang="en-US" sz="2800" b="1" dirty="0">
              <a:solidFill>
                <a:srgbClr val="FF0000"/>
              </a:solidFill>
              <a:latin typeface="Times New Roman" panose="02020603050405020304" pitchFamily="18" charset="0"/>
              <a:ea typeface="隶书" panose="02010509060101010101" pitchFamily="49" charset="-122"/>
            </a:endParaRPr>
          </a:p>
        </p:txBody>
      </p:sp>
      <p:sp>
        <p:nvSpPr>
          <p:cNvPr id="52231"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53251"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遗传操作</a:t>
            </a:r>
            <a:r>
              <a:rPr lang="en-US" altLang="zh-CN" kern="1200" dirty="0">
                <a:latin typeface="微软雅黑" panose="020B0503020204020204" pitchFamily="34" charset="-122"/>
                <a:ea typeface="宋体" panose="02010600030101010101" pitchFamily="2" charset="-122"/>
                <a:cs typeface="+mn-cs"/>
              </a:rPr>
              <a:t>-</a:t>
            </a:r>
            <a:r>
              <a:rPr lang="zh-CN" altLang="en-US" kern="1200" dirty="0">
                <a:latin typeface="微软雅黑" panose="020B0503020204020204" pitchFamily="34" charset="-122"/>
                <a:ea typeface="宋体" panose="02010600030101010101" pitchFamily="2" charset="-122"/>
                <a:cs typeface="+mn-cs"/>
              </a:rPr>
              <a:t>变异</a:t>
            </a:r>
            <a:endParaRPr lang="zh-CN" altLang="en-US" kern="1200" dirty="0">
              <a:latin typeface="微软雅黑" panose="020B0503020204020204" pitchFamily="34" charset="-122"/>
              <a:ea typeface="宋体" panose="02010600030101010101" pitchFamily="2" charset="-122"/>
              <a:cs typeface="+mn-cs"/>
            </a:endParaRPr>
          </a:p>
        </p:txBody>
      </p:sp>
      <p:sp>
        <p:nvSpPr>
          <p:cNvPr id="53252"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实值变异</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53253" name="Rectangle 3"/>
          <p:cNvSpPr txBox="1"/>
          <p:nvPr/>
        </p:nvSpPr>
        <p:spPr>
          <a:xfrm>
            <a:off x="685800" y="2133600"/>
            <a:ext cx="7772400" cy="3962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742950" lvl="1" indent="-285750">
              <a:spcBef>
                <a:spcPct val="50000"/>
              </a:spcBef>
            </a:pPr>
            <a:r>
              <a:rPr lang="zh-CN" altLang="en-US" b="1" dirty="0">
                <a:solidFill>
                  <a:schemeClr val="tx2"/>
                </a:solidFill>
                <a:ea typeface="宋体" panose="02010600030101010101" pitchFamily="2" charset="-122"/>
              </a:rPr>
              <a:t>均匀变异：随机选取</a:t>
            </a:r>
            <a:r>
              <a:rPr lang="en-US" altLang="zh-CN" b="1" i="1" dirty="0">
                <a:solidFill>
                  <a:schemeClr val="tx2"/>
                </a:solidFill>
                <a:latin typeface="Symbol" panose="05050102010706020507" pitchFamily="18" charset="2"/>
                <a:ea typeface="宋体" panose="02010600030101010101" pitchFamily="2" charset="-122"/>
              </a:rPr>
              <a:t>a</a:t>
            </a:r>
            <a:endParaRPr lang="en-US" altLang="zh-CN" b="1" i="1" dirty="0">
              <a:solidFill>
                <a:schemeClr val="tx2"/>
              </a:solidFill>
              <a:latin typeface="Symbol" panose="05050102010706020507" pitchFamily="18" charset="2"/>
              <a:ea typeface="宋体" panose="02010600030101010101" pitchFamily="2" charset="-122"/>
            </a:endParaRPr>
          </a:p>
          <a:p>
            <a:pPr marL="742950" lvl="1" indent="-285750">
              <a:spcBef>
                <a:spcPct val="50000"/>
              </a:spcBef>
            </a:pPr>
            <a:endParaRPr lang="en-US" altLang="zh-CN" b="1" dirty="0">
              <a:solidFill>
                <a:schemeClr val="tx2"/>
              </a:solidFill>
              <a:latin typeface="Symbol" panose="05050102010706020507" pitchFamily="18" charset="2"/>
              <a:ea typeface="宋体" panose="02010600030101010101" pitchFamily="2" charset="-122"/>
            </a:endParaRPr>
          </a:p>
          <a:p>
            <a:pPr marL="742950" lvl="1" indent="-285750">
              <a:spcBef>
                <a:spcPct val="50000"/>
              </a:spcBef>
              <a:buFontTx/>
              <a:buChar char="-"/>
            </a:pPr>
            <a:endParaRPr lang="en-US" altLang="zh-CN" b="1" dirty="0">
              <a:solidFill>
                <a:schemeClr val="tx2"/>
              </a:solidFill>
              <a:latin typeface="Symbol" panose="05050102010706020507" pitchFamily="18" charset="2"/>
              <a:ea typeface="宋体" panose="02010600030101010101" pitchFamily="2" charset="-122"/>
            </a:endParaRPr>
          </a:p>
          <a:p>
            <a:pPr marL="742950" lvl="1" indent="-285750">
              <a:spcBef>
                <a:spcPct val="50000"/>
              </a:spcBef>
              <a:buFontTx/>
              <a:buChar char="-"/>
            </a:pPr>
            <a:r>
              <a:rPr lang="zh-CN" altLang="en-US" b="1" dirty="0">
                <a:solidFill>
                  <a:schemeClr val="tx2"/>
                </a:solidFill>
                <a:latin typeface="Symbol" panose="05050102010706020507" pitchFamily="18" charset="2"/>
                <a:ea typeface="宋体" panose="02010600030101010101" pitchFamily="2" charset="-122"/>
              </a:rPr>
              <a:t>高斯变异：随机数符合高斯分布</a:t>
            </a:r>
            <a:endParaRPr lang="zh-CN" altLang="en-US" b="1" i="1" dirty="0">
              <a:solidFill>
                <a:schemeClr val="tx2"/>
              </a:solidFill>
              <a:latin typeface="Symbol" panose="05050102010706020507" pitchFamily="18" charset="2"/>
              <a:ea typeface="宋体" panose="02010600030101010101" pitchFamily="2" charset="-122"/>
            </a:endParaRPr>
          </a:p>
        </p:txBody>
      </p:sp>
      <p:graphicFrame>
        <p:nvGraphicFramePr>
          <p:cNvPr id="53254" name="Object 5"/>
          <p:cNvGraphicFramePr>
            <a:graphicFrameLocks noChangeAspect="1"/>
          </p:cNvGraphicFramePr>
          <p:nvPr/>
        </p:nvGraphicFramePr>
        <p:xfrm>
          <a:off x="2143125" y="2997200"/>
          <a:ext cx="5092700" cy="684213"/>
        </p:xfrm>
        <a:graphic>
          <a:graphicData uri="http://schemas.openxmlformats.org/presentationml/2006/ole">
            <mc:AlternateContent xmlns:mc="http://schemas.openxmlformats.org/markup-compatibility/2006">
              <mc:Choice xmlns:v="urn:schemas-microsoft-com:vml" Requires="v">
                <p:oleObj spid="_x0000_s3112" name="" r:id="rId1" imgW="1701800" imgH="228600" progId="Equation.DSMT4">
                  <p:embed/>
                </p:oleObj>
              </mc:Choice>
              <mc:Fallback>
                <p:oleObj name="" r:id="rId1" imgW="1701800" imgH="228600" progId="Equation.DSMT4">
                  <p:embed/>
                  <p:pic>
                    <p:nvPicPr>
                      <p:cNvPr id="0" name="图片 3111"/>
                      <p:cNvPicPr/>
                      <p:nvPr/>
                    </p:nvPicPr>
                    <p:blipFill>
                      <a:blip r:embed="rId2"/>
                      <a:stretch>
                        <a:fillRect/>
                      </a:stretch>
                    </p:blipFill>
                    <p:spPr>
                      <a:xfrm>
                        <a:off x="2143125" y="2997200"/>
                        <a:ext cx="5092700" cy="684213"/>
                      </a:xfrm>
                      <a:prstGeom prst="rect">
                        <a:avLst/>
                      </a:prstGeom>
                      <a:solidFill>
                        <a:schemeClr val="bg1"/>
                      </a:solidFill>
                      <a:ln w="38100">
                        <a:noFill/>
                        <a:miter/>
                      </a:ln>
                    </p:spPr>
                  </p:pic>
                </p:oleObj>
              </mc:Fallback>
            </mc:AlternateContent>
          </a:graphicData>
        </a:graphic>
      </p:graphicFrame>
      <p:sp>
        <p:nvSpPr>
          <p:cNvPr id="53255"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54275"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en-US" altLang="zh-CN" kern="1200" dirty="0">
                <a:latin typeface="微软雅黑" panose="020B0503020204020204" pitchFamily="34" charset="-122"/>
                <a:ea typeface="宋体" panose="02010600030101010101" pitchFamily="2" charset="-122"/>
                <a:cs typeface="+mn-cs"/>
              </a:rPr>
              <a:t>5. </a:t>
            </a:r>
            <a:r>
              <a:rPr lang="zh-CN" altLang="en-US" kern="1200" dirty="0">
                <a:latin typeface="微软雅黑" panose="020B0503020204020204" pitchFamily="34" charset="-122"/>
                <a:ea typeface="宋体" panose="02010600030101010101" pitchFamily="2" charset="-122"/>
                <a:cs typeface="+mn-cs"/>
              </a:rPr>
              <a:t>终止条件</a:t>
            </a:r>
            <a:endParaRPr lang="zh-CN" altLang="en-US" kern="1200" dirty="0">
              <a:latin typeface="微软雅黑" panose="020B0503020204020204" pitchFamily="34" charset="-122"/>
              <a:ea typeface="宋体" panose="02010600030101010101" pitchFamily="2" charset="-122"/>
              <a:cs typeface="+mn-cs"/>
            </a:endParaRPr>
          </a:p>
        </p:txBody>
      </p:sp>
      <p:sp>
        <p:nvSpPr>
          <p:cNvPr id="54276" name="Rectangle 3"/>
          <p:cNvSpPr txBox="1"/>
          <p:nvPr/>
        </p:nvSpPr>
        <p:spPr>
          <a:xfrm>
            <a:off x="250825" y="1628775"/>
            <a:ext cx="8893175" cy="38100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zh-CN" altLang="en-US" dirty="0">
                <a:solidFill>
                  <a:schemeClr val="tx2"/>
                </a:solidFill>
                <a:latin typeface="黑体" panose="02010609060101010101" pitchFamily="49" charset="-122"/>
                <a:ea typeface="宋体" panose="02010600030101010101" pitchFamily="2" charset="-122"/>
              </a:rPr>
              <a:t>终止代数</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进化计算运行到指定代数就终止</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一般取值为</a:t>
            </a:r>
            <a:r>
              <a:rPr lang="en-US" altLang="zh-CN" dirty="0">
                <a:solidFill>
                  <a:schemeClr val="tx2"/>
                </a:solidFill>
                <a:latin typeface="黑体" panose="02010609060101010101" pitchFamily="49" charset="-122"/>
                <a:ea typeface="宋体" panose="02010600030101010101" pitchFamily="2" charset="-122"/>
              </a:rPr>
              <a:t>50-1000</a:t>
            </a:r>
            <a:endParaRPr lang="en-US" altLang="zh-CN" dirty="0">
              <a:solidFill>
                <a:schemeClr val="tx2"/>
              </a:solidFill>
              <a:latin typeface="黑体" panose="02010609060101010101" pitchFamily="49" charset="-122"/>
              <a:ea typeface="宋体" panose="02010600030101010101" pitchFamily="2" charset="-122"/>
            </a:endParaRPr>
          </a:p>
          <a:p>
            <a:pPr marL="342900" lvl="0" indent="-342900">
              <a:lnSpc>
                <a:spcPct val="120000"/>
              </a:lnSpc>
            </a:pPr>
            <a:r>
              <a:rPr lang="zh-CN" altLang="en-US" dirty="0">
                <a:solidFill>
                  <a:schemeClr val="tx2"/>
                </a:solidFill>
                <a:latin typeface="黑体" panose="02010609060101010101" pitchFamily="49" charset="-122"/>
                <a:ea typeface="宋体" panose="02010600030101010101" pitchFamily="2" charset="-122"/>
              </a:rPr>
              <a:t>判定准则</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连续几代的平均适应度的差异小于一个指定阈值</a:t>
            </a:r>
            <a:endParaRPr lang="zh-CN" altLang="en-US" dirty="0">
              <a:solidFill>
                <a:schemeClr val="tx2"/>
              </a:solidFill>
              <a:latin typeface="黑体" panose="02010609060101010101" pitchFamily="49" charset="-122"/>
              <a:ea typeface="宋体" panose="02010600030101010101" pitchFamily="2" charset="-122"/>
            </a:endParaRPr>
          </a:p>
          <a:p>
            <a:pPr marL="342900" lvl="0" indent="-342900"/>
            <a:endParaRPr lang="en-US" altLang="zh-CN" dirty="0">
              <a:solidFill>
                <a:schemeClr val="tx2"/>
              </a:solidFill>
              <a:latin typeface="黑体" panose="02010609060101010101" pitchFamily="49" charset="-122"/>
              <a:ea typeface="宋体" panose="02010600030101010101" pitchFamily="2" charset="-122"/>
            </a:endParaRPr>
          </a:p>
        </p:txBody>
      </p:sp>
      <p:sp>
        <p:nvSpPr>
          <p:cNvPr id="54277"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背景介绍</a:t>
            </a:r>
            <a:endParaRPr lang="zh-CN" altLang="en-US" kern="1200" dirty="0">
              <a:latin typeface="微软雅黑" panose="020B0503020204020204" pitchFamily="34" charset="-122"/>
              <a:ea typeface="宋体" panose="02010600030101010101" pitchFamily="2" charset="-122"/>
              <a:cs typeface="+mn-cs"/>
            </a:endParaRPr>
          </a:p>
        </p:txBody>
      </p:sp>
      <p:sp>
        <p:nvSpPr>
          <p:cNvPr id="8195" name="Rectangle 3"/>
          <p:cNvSpPr txBox="1"/>
          <p:nvPr/>
        </p:nvSpPr>
        <p:spPr>
          <a:xfrm>
            <a:off x="457200" y="1016000"/>
            <a:ext cx="8229600" cy="5329238"/>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30000"/>
              </a:lnSpc>
              <a:buFont typeface="Wingdings" panose="05000000000000000000" pitchFamily="2" charset="2"/>
              <a:buChar char="n"/>
            </a:pPr>
            <a:r>
              <a:rPr lang="zh-CN" altLang="en-US" sz="2800" b="1" dirty="0">
                <a:solidFill>
                  <a:srgbClr val="002060"/>
                </a:solidFill>
                <a:latin typeface="隶书" panose="02010509060101010101" pitchFamily="49" charset="-122"/>
                <a:ea typeface="隶书" panose="02010509060101010101" pitchFamily="49" charset="-122"/>
              </a:rPr>
              <a:t> 什么是进化计算</a:t>
            </a:r>
            <a:br>
              <a:rPr lang="zh-CN" altLang="en-US" sz="2800" dirty="0">
                <a:solidFill>
                  <a:srgbClr val="CC0066"/>
                </a:solidFill>
                <a:latin typeface="黑体" panose="02010609060101010101" pitchFamily="49" charset="-122"/>
                <a:ea typeface="宋体" panose="02010600030101010101" pitchFamily="2" charset="-122"/>
              </a:rPr>
            </a:br>
            <a:r>
              <a:rPr lang="zh-CN" altLang="en-US" sz="2800" dirty="0">
                <a:solidFill>
                  <a:srgbClr val="CC0066"/>
                </a:solidFill>
                <a:latin typeface="黑体" panose="02010609060101010101" pitchFamily="49" charset="-122"/>
                <a:ea typeface="宋体" panose="02010600030101010101" pitchFamily="2" charset="-122"/>
              </a:rPr>
              <a:t>    </a:t>
            </a:r>
            <a:r>
              <a:rPr lang="zh-CN" altLang="en-US" sz="2400" dirty="0">
                <a:solidFill>
                  <a:srgbClr val="000000"/>
                </a:solidFill>
                <a:latin typeface="黑体" panose="02010609060101010101" pitchFamily="49" charset="-122"/>
                <a:ea typeface="宋体" panose="02010600030101010101" pitchFamily="2" charset="-122"/>
              </a:rPr>
              <a:t>进化计算是一种模拟自然界生物进化过程与机制进行问题求解的自组织、自适应的随机搜索技术。它以达尔文进化论的</a:t>
            </a:r>
            <a:r>
              <a:rPr lang="zh-CN" altLang="en-US" sz="2400" dirty="0">
                <a:solidFill>
                  <a:srgbClr val="000000"/>
                </a:solidFill>
                <a:latin typeface="Arial" panose="020B0604020202020204" pitchFamily="34" charset="0"/>
                <a:ea typeface="宋体" panose="02010600030101010101" pitchFamily="2" charset="-122"/>
              </a:rPr>
              <a:t>“</a:t>
            </a:r>
            <a:r>
              <a:rPr lang="zh-CN" altLang="en-US" sz="2400" dirty="0">
                <a:solidFill>
                  <a:srgbClr val="FF0000"/>
                </a:solidFill>
                <a:latin typeface="黑体" panose="02010609060101010101" pitchFamily="49" charset="-122"/>
                <a:ea typeface="宋体" panose="02010600030101010101" pitchFamily="2" charset="-122"/>
              </a:rPr>
              <a:t>物竟天择、适者生存</a:t>
            </a:r>
            <a:r>
              <a:rPr lang="zh-CN" altLang="en-US" sz="2400" dirty="0">
                <a:solidFill>
                  <a:srgbClr val="000000"/>
                </a:solidFill>
                <a:latin typeface="Arial" panose="020B0604020202020204" pitchFamily="34" charset="0"/>
                <a:ea typeface="宋体" panose="02010600030101010101" pitchFamily="2" charset="-122"/>
              </a:rPr>
              <a:t>”</a:t>
            </a:r>
            <a:r>
              <a:rPr lang="zh-CN" altLang="en-US" sz="2400" dirty="0">
                <a:solidFill>
                  <a:srgbClr val="000000"/>
                </a:solidFill>
                <a:latin typeface="黑体" panose="02010609060101010101" pitchFamily="49" charset="-122"/>
                <a:ea typeface="宋体" panose="02010600030101010101" pitchFamily="2" charset="-122"/>
              </a:rPr>
              <a:t>作为算法的进化规则，并结合孟德尔的</a:t>
            </a:r>
            <a:r>
              <a:rPr lang="zh-CN" altLang="en-US" sz="2400" dirty="0">
                <a:solidFill>
                  <a:srgbClr val="FF0000"/>
                </a:solidFill>
                <a:latin typeface="黑体" panose="02010609060101010101" pitchFamily="49" charset="-122"/>
                <a:ea typeface="宋体" panose="02010600030101010101" pitchFamily="2" charset="-122"/>
              </a:rPr>
              <a:t>遗传变异</a:t>
            </a:r>
            <a:r>
              <a:rPr lang="zh-CN" altLang="en-US" sz="2400" dirty="0">
                <a:solidFill>
                  <a:srgbClr val="000000"/>
                </a:solidFill>
                <a:latin typeface="黑体" panose="02010609060101010101" pitchFamily="49" charset="-122"/>
                <a:ea typeface="宋体" panose="02010600030101010101" pitchFamily="2" charset="-122"/>
              </a:rPr>
              <a:t>理论，将生物进化过程中的</a:t>
            </a:r>
            <a:endParaRPr lang="zh-CN" altLang="en-US" sz="2400" dirty="0">
              <a:solidFill>
                <a:srgbClr val="000000"/>
              </a:solidFill>
              <a:latin typeface="黑体" panose="02010609060101010101" pitchFamily="49" charset="-122"/>
              <a:ea typeface="宋体" panose="02010600030101010101" pitchFamily="2" charset="-122"/>
            </a:endParaRPr>
          </a:p>
          <a:p>
            <a:pPr marL="0" lvl="0" indent="0" eaLnBrk="1" hangingPunct="1">
              <a:lnSpc>
                <a:spcPct val="130000"/>
              </a:lnSpc>
              <a:buClr>
                <a:srgbClr val="FF0000"/>
              </a:buClr>
              <a:buFont typeface="Wingdings" panose="05000000000000000000" pitchFamily="2" charset="2"/>
              <a:buChar char="Ø"/>
            </a:pPr>
            <a:r>
              <a:rPr lang="zh-CN" altLang="en-US" sz="2400" dirty="0">
                <a:solidFill>
                  <a:srgbClr val="FF0000"/>
                </a:solidFill>
                <a:latin typeface="黑体" panose="02010609060101010101" pitchFamily="49" charset="-122"/>
                <a:ea typeface="宋体" panose="02010600030101010101" pitchFamily="2" charset="-122"/>
              </a:rPr>
              <a:t>繁殖</a:t>
            </a:r>
            <a:r>
              <a:rPr lang="zh-CN" altLang="en-US" sz="2400" dirty="0">
                <a:solidFill>
                  <a:srgbClr val="000000"/>
                </a:solidFill>
                <a:latin typeface="黑体" panose="02010609060101010101" pitchFamily="49" charset="-122"/>
                <a:ea typeface="宋体" panose="02010600030101010101" pitchFamily="2" charset="-122"/>
              </a:rPr>
              <a:t>（</a:t>
            </a:r>
            <a:r>
              <a:rPr lang="en-US" altLang="zh-CN" sz="2400" dirty="0">
                <a:solidFill>
                  <a:srgbClr val="000000"/>
                </a:solidFill>
                <a:latin typeface="黑体" panose="02010609060101010101" pitchFamily="49" charset="-122"/>
                <a:ea typeface="宋体" panose="02010600030101010101" pitchFamily="2" charset="-122"/>
              </a:rPr>
              <a:t>Reproduction</a:t>
            </a:r>
            <a:r>
              <a:rPr lang="zh-CN" altLang="en-US" sz="2400" dirty="0">
                <a:solidFill>
                  <a:srgbClr val="000000"/>
                </a:solidFill>
                <a:latin typeface="黑体" panose="02010609060101010101" pitchFamily="49" charset="-122"/>
                <a:ea typeface="宋体" panose="02010600030101010101" pitchFamily="2" charset="-122"/>
              </a:rPr>
              <a:t>）</a:t>
            </a:r>
            <a:endParaRPr lang="zh-CN" altLang="en-US" sz="2400" dirty="0">
              <a:solidFill>
                <a:srgbClr val="000000"/>
              </a:solidFill>
              <a:latin typeface="黑体" panose="02010609060101010101" pitchFamily="49" charset="-122"/>
              <a:ea typeface="宋体" panose="02010600030101010101" pitchFamily="2" charset="-122"/>
            </a:endParaRPr>
          </a:p>
          <a:p>
            <a:pPr marL="0" lvl="0" indent="0" eaLnBrk="1" hangingPunct="1">
              <a:lnSpc>
                <a:spcPct val="130000"/>
              </a:lnSpc>
              <a:buClr>
                <a:srgbClr val="FF0000"/>
              </a:buClr>
              <a:buFont typeface="Wingdings" panose="05000000000000000000" pitchFamily="2" charset="2"/>
              <a:buChar char="Ø"/>
            </a:pPr>
            <a:r>
              <a:rPr lang="zh-CN" altLang="en-US" sz="2400" dirty="0">
                <a:solidFill>
                  <a:srgbClr val="FF0000"/>
                </a:solidFill>
                <a:latin typeface="黑体" panose="02010609060101010101" pitchFamily="49" charset="-122"/>
                <a:ea typeface="宋体" panose="02010600030101010101" pitchFamily="2" charset="-122"/>
              </a:rPr>
              <a:t>变异</a:t>
            </a:r>
            <a:r>
              <a:rPr lang="zh-CN" altLang="en-US" sz="2400" dirty="0">
                <a:solidFill>
                  <a:srgbClr val="000000"/>
                </a:solidFill>
                <a:latin typeface="黑体" panose="02010609060101010101" pitchFamily="49" charset="-122"/>
                <a:ea typeface="宋体" panose="02010600030101010101" pitchFamily="2" charset="-122"/>
              </a:rPr>
              <a:t>（</a:t>
            </a:r>
            <a:r>
              <a:rPr lang="en-US" altLang="zh-CN" sz="2400" dirty="0">
                <a:solidFill>
                  <a:srgbClr val="000000"/>
                </a:solidFill>
                <a:latin typeface="黑体" panose="02010609060101010101" pitchFamily="49" charset="-122"/>
                <a:ea typeface="宋体" panose="02010600030101010101" pitchFamily="2" charset="-122"/>
              </a:rPr>
              <a:t>Mutation</a:t>
            </a:r>
            <a:r>
              <a:rPr lang="zh-CN" altLang="en-US" sz="2400" dirty="0">
                <a:solidFill>
                  <a:srgbClr val="000000"/>
                </a:solidFill>
                <a:latin typeface="黑体" panose="02010609060101010101" pitchFamily="49" charset="-122"/>
                <a:ea typeface="宋体" panose="02010600030101010101" pitchFamily="2" charset="-122"/>
              </a:rPr>
              <a:t>）</a:t>
            </a:r>
            <a:endParaRPr lang="zh-CN" altLang="en-US" sz="2400" dirty="0">
              <a:solidFill>
                <a:srgbClr val="000000"/>
              </a:solidFill>
              <a:latin typeface="黑体" panose="02010609060101010101" pitchFamily="49" charset="-122"/>
              <a:ea typeface="宋体" panose="02010600030101010101" pitchFamily="2" charset="-122"/>
            </a:endParaRPr>
          </a:p>
          <a:p>
            <a:pPr marL="0" lvl="0" indent="0" eaLnBrk="1" hangingPunct="1">
              <a:lnSpc>
                <a:spcPct val="130000"/>
              </a:lnSpc>
              <a:buClr>
                <a:srgbClr val="FF0000"/>
              </a:buClr>
              <a:buFont typeface="Wingdings" panose="05000000000000000000" pitchFamily="2" charset="2"/>
              <a:buChar char="Ø"/>
            </a:pPr>
            <a:r>
              <a:rPr lang="zh-CN" altLang="en-US" sz="2400" dirty="0">
                <a:solidFill>
                  <a:srgbClr val="FF0000"/>
                </a:solidFill>
                <a:latin typeface="黑体" panose="02010609060101010101" pitchFamily="49" charset="-122"/>
                <a:ea typeface="宋体" panose="02010600030101010101" pitchFamily="2" charset="-122"/>
              </a:rPr>
              <a:t>竞争</a:t>
            </a:r>
            <a:r>
              <a:rPr lang="zh-CN" altLang="en-US" sz="2400" dirty="0">
                <a:solidFill>
                  <a:srgbClr val="000000"/>
                </a:solidFill>
                <a:latin typeface="黑体" panose="02010609060101010101" pitchFamily="49" charset="-122"/>
                <a:ea typeface="宋体" panose="02010600030101010101" pitchFamily="2" charset="-122"/>
              </a:rPr>
              <a:t>（</a:t>
            </a:r>
            <a:r>
              <a:rPr lang="en-US" altLang="zh-CN" sz="2400" dirty="0">
                <a:solidFill>
                  <a:srgbClr val="000000"/>
                </a:solidFill>
                <a:latin typeface="黑体" panose="02010609060101010101" pitchFamily="49" charset="-122"/>
                <a:ea typeface="宋体" panose="02010600030101010101" pitchFamily="2" charset="-122"/>
              </a:rPr>
              <a:t>Competition</a:t>
            </a:r>
            <a:r>
              <a:rPr lang="zh-CN" altLang="en-US" sz="2400" dirty="0">
                <a:solidFill>
                  <a:srgbClr val="000000"/>
                </a:solidFill>
                <a:latin typeface="黑体" panose="02010609060101010101" pitchFamily="49" charset="-122"/>
                <a:ea typeface="宋体" panose="02010600030101010101" pitchFamily="2" charset="-122"/>
              </a:rPr>
              <a:t>）</a:t>
            </a:r>
            <a:endParaRPr lang="zh-CN" altLang="en-US" sz="2400" dirty="0">
              <a:solidFill>
                <a:srgbClr val="000000"/>
              </a:solidFill>
              <a:latin typeface="黑体" panose="02010609060101010101" pitchFamily="49" charset="-122"/>
              <a:ea typeface="宋体" panose="02010600030101010101" pitchFamily="2" charset="-122"/>
            </a:endParaRPr>
          </a:p>
          <a:p>
            <a:pPr marL="0" lvl="0" indent="0" eaLnBrk="1" hangingPunct="1">
              <a:lnSpc>
                <a:spcPct val="130000"/>
              </a:lnSpc>
              <a:buClr>
                <a:srgbClr val="FF0000"/>
              </a:buClr>
              <a:buFont typeface="Wingdings" panose="05000000000000000000" pitchFamily="2" charset="2"/>
              <a:buChar char="Ø"/>
            </a:pPr>
            <a:r>
              <a:rPr lang="zh-CN" altLang="en-US" sz="2400" dirty="0">
                <a:solidFill>
                  <a:srgbClr val="FF0000"/>
                </a:solidFill>
                <a:latin typeface="黑体" panose="02010609060101010101" pitchFamily="49" charset="-122"/>
                <a:ea typeface="宋体" panose="02010600030101010101" pitchFamily="2" charset="-122"/>
              </a:rPr>
              <a:t>选择</a:t>
            </a:r>
            <a:r>
              <a:rPr lang="zh-CN" altLang="en-US" sz="2400" dirty="0">
                <a:solidFill>
                  <a:srgbClr val="000000"/>
                </a:solidFill>
                <a:latin typeface="黑体" panose="02010609060101010101" pitchFamily="49" charset="-122"/>
                <a:ea typeface="宋体" panose="02010600030101010101" pitchFamily="2" charset="-122"/>
              </a:rPr>
              <a:t>（</a:t>
            </a:r>
            <a:r>
              <a:rPr lang="en-US" altLang="zh-CN" sz="2400" dirty="0">
                <a:solidFill>
                  <a:srgbClr val="000000"/>
                </a:solidFill>
                <a:latin typeface="黑体" panose="02010609060101010101" pitchFamily="49" charset="-122"/>
                <a:ea typeface="宋体" panose="02010600030101010101" pitchFamily="2" charset="-122"/>
              </a:rPr>
              <a:t>Selection</a:t>
            </a:r>
            <a:r>
              <a:rPr lang="zh-CN" altLang="en-US" sz="2400" dirty="0">
                <a:solidFill>
                  <a:srgbClr val="000000"/>
                </a:solidFill>
                <a:latin typeface="黑体" panose="02010609060101010101" pitchFamily="49" charset="-122"/>
                <a:ea typeface="宋体" panose="02010600030101010101" pitchFamily="2" charset="-122"/>
              </a:rPr>
              <a:t>）</a:t>
            </a:r>
            <a:br>
              <a:rPr lang="zh-CN" altLang="en-US" sz="2400" dirty="0">
                <a:solidFill>
                  <a:srgbClr val="000000"/>
                </a:solidFill>
                <a:latin typeface="黑体" panose="02010609060101010101" pitchFamily="49" charset="-122"/>
                <a:ea typeface="宋体" panose="02010600030101010101" pitchFamily="2" charset="-122"/>
              </a:rPr>
            </a:br>
            <a:r>
              <a:rPr lang="zh-CN" altLang="en-US" sz="2400" dirty="0">
                <a:solidFill>
                  <a:srgbClr val="000000"/>
                </a:solidFill>
                <a:latin typeface="黑体" panose="02010609060101010101" pitchFamily="49" charset="-122"/>
                <a:ea typeface="宋体" panose="02010600030101010101" pitchFamily="2" charset="-122"/>
              </a:rPr>
              <a:t>引入到了算法中。</a:t>
            </a:r>
            <a:endParaRPr lang="zh-CN" altLang="en-US" sz="2400" dirty="0">
              <a:solidFill>
                <a:srgbClr val="CC0066"/>
              </a:solidFill>
              <a:latin typeface="黑体" panose="02010609060101010101" pitchFamily="49" charset="-122"/>
              <a:ea typeface="宋体" panose="02010600030101010101" pitchFamily="2" charset="-122"/>
            </a:endParaRPr>
          </a:p>
        </p:txBody>
      </p:sp>
      <p:sp>
        <p:nvSpPr>
          <p:cNvPr id="8196"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en-US" altLang="zh-CN" kern="1200" dirty="0">
                <a:latin typeface="微软雅黑" panose="020B0503020204020204" pitchFamily="34" charset="-122"/>
                <a:ea typeface="宋体" panose="02010600030101010101" pitchFamily="2" charset="-122"/>
                <a:cs typeface="+mn-cs"/>
              </a:rPr>
              <a:t>1. </a:t>
            </a:r>
            <a:r>
              <a:rPr lang="zh-CN" altLang="en-US" kern="1200" dirty="0">
                <a:latin typeface="微软雅黑" panose="020B0503020204020204" pitchFamily="34" charset="-122"/>
                <a:ea typeface="宋体" panose="02010600030101010101" pitchFamily="2" charset="-122"/>
                <a:cs typeface="+mn-cs"/>
              </a:rPr>
              <a:t>进化计算的生物学基础</a:t>
            </a:r>
            <a:endParaRPr lang="zh-CN" altLang="en-US" kern="1200" dirty="0">
              <a:latin typeface="微软雅黑" panose="020B0503020204020204" pitchFamily="34" charset="-122"/>
              <a:ea typeface="宋体" panose="02010600030101010101" pitchFamily="2" charset="-122"/>
              <a:cs typeface="+mn-cs"/>
            </a:endParaRPr>
          </a:p>
        </p:txBody>
      </p:sp>
      <p:sp>
        <p:nvSpPr>
          <p:cNvPr id="8197" name="灯片编号占位符 1"/>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55299"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en-US" altLang="zh-CN" kern="1200" dirty="0">
                <a:latin typeface="微软雅黑" panose="020B0503020204020204" pitchFamily="34" charset="-122"/>
                <a:ea typeface="宋体" panose="02010600030101010101" pitchFamily="2" charset="-122"/>
                <a:cs typeface="+mn-cs"/>
              </a:rPr>
              <a:t>6. </a:t>
            </a:r>
            <a:r>
              <a:rPr lang="zh-CN" altLang="en-US" kern="1200" dirty="0">
                <a:latin typeface="微软雅黑" panose="020B0503020204020204" pitchFamily="34" charset="-122"/>
                <a:ea typeface="宋体" panose="02010600030101010101" pitchFamily="2" charset="-122"/>
                <a:cs typeface="+mn-cs"/>
              </a:rPr>
              <a:t>例子向导</a:t>
            </a:r>
            <a:endParaRPr lang="zh-CN" altLang="en-US" kern="1200" dirty="0">
              <a:latin typeface="微软雅黑" panose="020B0503020204020204" pitchFamily="34" charset="-122"/>
              <a:ea typeface="宋体" panose="02010600030101010101" pitchFamily="2" charset="-122"/>
              <a:cs typeface="+mn-cs"/>
            </a:endParaRPr>
          </a:p>
        </p:txBody>
      </p:sp>
      <p:sp>
        <p:nvSpPr>
          <p:cNvPr id="55300" name="Rectangle 8"/>
          <p:cNvSpPr txBox="1"/>
          <p:nvPr/>
        </p:nvSpPr>
        <p:spPr>
          <a:xfrm>
            <a:off x="755650" y="1484313"/>
            <a:ext cx="4824413" cy="46815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r>
              <a:rPr lang="zh-CN" altLang="en-US" sz="3600" dirty="0">
                <a:latin typeface="Times New Roman" panose="02020603050405020304" pitchFamily="18" charset="0"/>
                <a:ea typeface="黑体" panose="02010609060101010101" pitchFamily="49" charset="-122"/>
              </a:rPr>
              <a:t>最大化</a:t>
            </a:r>
            <a:r>
              <a:rPr lang="en-US" altLang="zh-CN" sz="3600" i="1" dirty="0">
                <a:latin typeface="Times New Roman" panose="02020603050405020304" pitchFamily="18" charset="0"/>
                <a:ea typeface="黑体" panose="02010609060101010101" pitchFamily="49" charset="-122"/>
              </a:rPr>
              <a:t>f</a:t>
            </a:r>
            <a:r>
              <a:rPr lang="en-US" altLang="zh-CN" sz="3600" dirty="0">
                <a:latin typeface="Times New Roman" panose="02020603050405020304" pitchFamily="18" charset="0"/>
                <a:ea typeface="黑体" panose="02010609060101010101" pitchFamily="49" charset="-122"/>
              </a:rPr>
              <a:t>(</a:t>
            </a:r>
            <a:r>
              <a:rPr lang="en-US" altLang="zh-CN" sz="3600" i="1" dirty="0">
                <a:latin typeface="Times New Roman" panose="02020603050405020304" pitchFamily="18" charset="0"/>
                <a:ea typeface="黑体" panose="02010609060101010101" pitchFamily="49" charset="-122"/>
              </a:rPr>
              <a:t>x</a:t>
            </a:r>
            <a:r>
              <a:rPr lang="en-US" altLang="zh-CN" sz="3600" dirty="0">
                <a:latin typeface="Times New Roman" panose="02020603050405020304" pitchFamily="18" charset="0"/>
                <a:ea typeface="黑体" panose="02010609060101010101" pitchFamily="49" charset="-122"/>
              </a:rPr>
              <a:t>)=</a:t>
            </a:r>
            <a:r>
              <a:rPr lang="en-US" altLang="zh-CN" sz="3600" i="1" dirty="0">
                <a:latin typeface="Times New Roman" panose="02020603050405020304" pitchFamily="18" charset="0"/>
                <a:ea typeface="黑体" panose="02010609060101010101" pitchFamily="49" charset="-122"/>
              </a:rPr>
              <a:t>x</a:t>
            </a:r>
            <a:r>
              <a:rPr lang="en-US" altLang="zh-CN" sz="3600" baseline="30000" dirty="0">
                <a:latin typeface="Times New Roman" panose="02020603050405020304" pitchFamily="18" charset="0"/>
                <a:ea typeface="黑体" panose="02010609060101010101" pitchFamily="49" charset="-122"/>
              </a:rPr>
              <a:t>2</a:t>
            </a:r>
            <a:endParaRPr lang="en-US" altLang="zh-CN" sz="3600" baseline="30000" dirty="0">
              <a:latin typeface="Times New Roman" panose="02020603050405020304" pitchFamily="18" charset="0"/>
              <a:ea typeface="黑体" panose="02010609060101010101" pitchFamily="49" charset="-122"/>
            </a:endParaRPr>
          </a:p>
          <a:p>
            <a:pPr marL="342900" lvl="0" indent="-342900"/>
            <a:r>
              <a:rPr lang="en-US" altLang="zh-CN" sz="3600" i="1" dirty="0">
                <a:latin typeface="Times New Roman" panose="02020603050405020304" pitchFamily="18" charset="0"/>
                <a:ea typeface="黑体" panose="02010609060101010101" pitchFamily="49" charset="-122"/>
              </a:rPr>
              <a:t>x</a:t>
            </a:r>
            <a:r>
              <a:rPr lang="zh-CN" altLang="en-US" sz="3600" dirty="0">
                <a:latin typeface="Times New Roman" panose="02020603050405020304" pitchFamily="18" charset="0"/>
                <a:ea typeface="黑体" panose="02010609060101010101" pitchFamily="49" charset="-122"/>
              </a:rPr>
              <a:t>范围：</a:t>
            </a:r>
            <a:r>
              <a:rPr lang="en-US" altLang="zh-CN" sz="3600" dirty="0">
                <a:latin typeface="Times New Roman" panose="02020603050405020304" pitchFamily="18" charset="0"/>
                <a:ea typeface="黑体" panose="02010609060101010101" pitchFamily="49" charset="-122"/>
              </a:rPr>
              <a:t>[0, 31]</a:t>
            </a:r>
            <a:endParaRPr lang="en-US" altLang="zh-CN" sz="3600" dirty="0">
              <a:latin typeface="Times New Roman" panose="02020603050405020304" pitchFamily="18" charset="0"/>
              <a:ea typeface="黑体" panose="02010609060101010101" pitchFamily="49" charset="-122"/>
            </a:endParaRPr>
          </a:p>
          <a:p>
            <a:pPr marL="342900" lvl="0" indent="-342900"/>
            <a:r>
              <a:rPr lang="zh-CN" altLang="en-US" sz="3600" dirty="0">
                <a:latin typeface="Times New Roman" panose="02020603050405020304" pitchFamily="18" charset="0"/>
                <a:ea typeface="黑体" panose="02010609060101010101" pitchFamily="49" charset="-122"/>
              </a:rPr>
              <a:t>个体数：</a:t>
            </a:r>
            <a:r>
              <a:rPr lang="en-US" altLang="zh-CN" sz="3600" dirty="0">
                <a:latin typeface="Times New Roman" panose="02020603050405020304" pitchFamily="18" charset="0"/>
                <a:ea typeface="黑体" panose="02010609060101010101" pitchFamily="49" charset="-122"/>
              </a:rPr>
              <a:t>4</a:t>
            </a:r>
            <a:endParaRPr lang="en-US" altLang="zh-CN" sz="3600" dirty="0">
              <a:latin typeface="Times New Roman" panose="02020603050405020304" pitchFamily="18" charset="0"/>
              <a:ea typeface="黑体" panose="02010609060101010101" pitchFamily="49" charset="-122"/>
            </a:endParaRPr>
          </a:p>
          <a:p>
            <a:pPr marL="342900" lvl="0" indent="-342900"/>
            <a:r>
              <a:rPr lang="zh-CN" altLang="en-US" sz="3600" dirty="0">
                <a:latin typeface="Times New Roman" panose="02020603050405020304" pitchFamily="18" charset="0"/>
                <a:ea typeface="黑体" panose="02010609060101010101" pitchFamily="49" charset="-122"/>
              </a:rPr>
              <a:t>二进制编码：</a:t>
            </a:r>
            <a:r>
              <a:rPr lang="en-US" altLang="zh-CN" sz="3600" dirty="0">
                <a:latin typeface="Times New Roman" panose="02020603050405020304" pitchFamily="18" charset="0"/>
                <a:ea typeface="黑体" panose="02010609060101010101" pitchFamily="49" charset="-122"/>
              </a:rPr>
              <a:t>5</a:t>
            </a:r>
            <a:r>
              <a:rPr lang="zh-CN" altLang="en-US" sz="3600" dirty="0">
                <a:latin typeface="Times New Roman" panose="02020603050405020304" pitchFamily="18" charset="0"/>
                <a:ea typeface="黑体" panose="02010609060101010101" pitchFamily="49" charset="-122"/>
              </a:rPr>
              <a:t>位</a:t>
            </a:r>
            <a:endParaRPr lang="zh-CN" altLang="en-US" sz="3600" dirty="0">
              <a:latin typeface="Times New Roman" panose="02020603050405020304" pitchFamily="18" charset="0"/>
              <a:ea typeface="黑体" panose="02010609060101010101" pitchFamily="49" charset="-122"/>
            </a:endParaRPr>
          </a:p>
          <a:p>
            <a:pPr marL="342900" lvl="0" indent="-342900"/>
            <a:r>
              <a:rPr lang="zh-CN" altLang="en-US" sz="3600" dirty="0">
                <a:latin typeface="Times New Roman" panose="02020603050405020304" pitchFamily="18" charset="0"/>
                <a:ea typeface="黑体" panose="02010609060101010101" pitchFamily="49" charset="-122"/>
              </a:rPr>
              <a:t>精度：</a:t>
            </a:r>
            <a:r>
              <a:rPr lang="en-US" altLang="zh-CN" sz="3600" dirty="0">
                <a:latin typeface="Times New Roman" panose="02020603050405020304" pitchFamily="18" charset="0"/>
                <a:ea typeface="黑体" panose="02010609060101010101" pitchFamily="49" charset="-122"/>
              </a:rPr>
              <a:t>1</a:t>
            </a:r>
            <a:endParaRPr lang="en-US" altLang="zh-CN" sz="3600" dirty="0">
              <a:latin typeface="Times New Roman" panose="02020603050405020304" pitchFamily="18" charset="0"/>
              <a:ea typeface="黑体" panose="02010609060101010101" pitchFamily="49" charset="-122"/>
            </a:endParaRPr>
          </a:p>
          <a:p>
            <a:pPr marL="342900" lvl="0" indent="-342900"/>
            <a:r>
              <a:rPr lang="zh-CN" altLang="en-US" sz="3600" dirty="0">
                <a:latin typeface="Times New Roman" panose="02020603050405020304" pitchFamily="18" charset="0"/>
                <a:ea typeface="黑体" panose="02010609060101010101" pitchFamily="49" charset="-122"/>
              </a:rPr>
              <a:t>适应度函数：</a:t>
            </a:r>
            <a:r>
              <a:rPr lang="en-US" altLang="zh-CN" sz="3600" i="1" dirty="0">
                <a:latin typeface="Times New Roman" panose="02020603050405020304" pitchFamily="18" charset="0"/>
                <a:ea typeface="黑体" panose="02010609060101010101" pitchFamily="49" charset="-122"/>
              </a:rPr>
              <a:t>f</a:t>
            </a:r>
            <a:r>
              <a:rPr lang="en-US" altLang="zh-CN" sz="3600" dirty="0">
                <a:latin typeface="Times New Roman" panose="02020603050405020304" pitchFamily="18" charset="0"/>
                <a:ea typeface="黑体" panose="02010609060101010101" pitchFamily="49" charset="-122"/>
              </a:rPr>
              <a:t>(</a:t>
            </a:r>
            <a:r>
              <a:rPr lang="en-US" altLang="zh-CN" sz="3600" i="1" dirty="0">
                <a:latin typeface="Times New Roman" panose="02020603050405020304" pitchFamily="18" charset="0"/>
                <a:ea typeface="黑体" panose="02010609060101010101" pitchFamily="49" charset="-122"/>
              </a:rPr>
              <a:t>x</a:t>
            </a:r>
            <a:r>
              <a:rPr lang="en-US" altLang="zh-CN" sz="3600" dirty="0">
                <a:latin typeface="Times New Roman" panose="02020603050405020304" pitchFamily="18" charset="0"/>
                <a:ea typeface="黑体" panose="02010609060101010101" pitchFamily="49" charset="-122"/>
              </a:rPr>
              <a:t>)</a:t>
            </a:r>
            <a:endParaRPr lang="en-US" altLang="zh-CN" sz="3600" dirty="0">
              <a:latin typeface="Times New Roman" panose="02020603050405020304" pitchFamily="18" charset="0"/>
              <a:ea typeface="黑体" panose="02010609060101010101" pitchFamily="49" charset="-122"/>
            </a:endParaRPr>
          </a:p>
        </p:txBody>
      </p:sp>
      <p:graphicFrame>
        <p:nvGraphicFramePr>
          <p:cNvPr id="55301" name="Object 9"/>
          <p:cNvGraphicFramePr>
            <a:graphicFrameLocks noChangeAspect="1"/>
          </p:cNvGraphicFramePr>
          <p:nvPr/>
        </p:nvGraphicFramePr>
        <p:xfrm>
          <a:off x="5781675" y="4005263"/>
          <a:ext cx="2041525" cy="919162"/>
        </p:xfrm>
        <a:graphic>
          <a:graphicData uri="http://schemas.openxmlformats.org/presentationml/2006/ole">
            <mc:AlternateContent xmlns:mc="http://schemas.openxmlformats.org/markup-compatibility/2006">
              <mc:Choice xmlns:v="urn:schemas-microsoft-com:vml" Requires="v">
                <p:oleObj spid="_x0000_s3113" name="" r:id="rId1" imgW="875665" imgH="393700" progId="Equation.DSMT4">
                  <p:embed/>
                </p:oleObj>
              </mc:Choice>
              <mc:Fallback>
                <p:oleObj name="" r:id="rId1" imgW="875665" imgH="393700" progId="Equation.DSMT4">
                  <p:embed/>
                  <p:pic>
                    <p:nvPicPr>
                      <p:cNvPr id="0" name="图片 3112"/>
                      <p:cNvPicPr/>
                      <p:nvPr/>
                    </p:nvPicPr>
                    <p:blipFill>
                      <a:blip r:embed="rId2"/>
                      <a:stretch>
                        <a:fillRect/>
                      </a:stretch>
                    </p:blipFill>
                    <p:spPr>
                      <a:xfrm>
                        <a:off x="5781675" y="4005263"/>
                        <a:ext cx="2041525" cy="919162"/>
                      </a:xfrm>
                      <a:prstGeom prst="rect">
                        <a:avLst/>
                      </a:prstGeom>
                      <a:solidFill>
                        <a:schemeClr val="bg1"/>
                      </a:solidFill>
                      <a:ln w="38100">
                        <a:noFill/>
                        <a:miter/>
                      </a:ln>
                    </p:spPr>
                  </p:pic>
                </p:oleObj>
              </mc:Fallback>
            </mc:AlternateContent>
          </a:graphicData>
        </a:graphic>
      </p:graphicFrame>
      <p:sp>
        <p:nvSpPr>
          <p:cNvPr id="55302"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56323"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例子向导</a:t>
            </a:r>
            <a:endParaRPr lang="zh-CN" altLang="en-US" kern="1200" dirty="0">
              <a:latin typeface="微软雅黑" panose="020B0503020204020204" pitchFamily="34" charset="-122"/>
              <a:ea typeface="宋体" panose="02010600030101010101" pitchFamily="2" charset="-122"/>
              <a:cs typeface="+mn-cs"/>
            </a:endParaRPr>
          </a:p>
        </p:txBody>
      </p:sp>
      <p:pic>
        <p:nvPicPr>
          <p:cNvPr id="56324" name="Picture 4"/>
          <p:cNvPicPr>
            <a:picLocks noChangeAspect="1"/>
          </p:cNvPicPr>
          <p:nvPr/>
        </p:nvPicPr>
        <p:blipFill>
          <a:blip r:embed="rId1"/>
          <a:stretch>
            <a:fillRect/>
          </a:stretch>
        </p:blipFill>
        <p:spPr>
          <a:xfrm>
            <a:off x="34925" y="2060575"/>
            <a:ext cx="9101138" cy="3619500"/>
          </a:xfrm>
          <a:prstGeom prst="rect">
            <a:avLst/>
          </a:prstGeom>
          <a:noFill/>
          <a:ln w="9525">
            <a:noFill/>
          </a:ln>
        </p:spPr>
      </p:pic>
      <p:sp>
        <p:nvSpPr>
          <p:cNvPr id="56325" name="Rectangle 5"/>
          <p:cNvSpPr/>
          <p:nvPr/>
        </p:nvSpPr>
        <p:spPr>
          <a:xfrm>
            <a:off x="4427538" y="4437063"/>
            <a:ext cx="1081087" cy="1223962"/>
          </a:xfrm>
          <a:prstGeom prst="rect">
            <a:avLst/>
          </a:prstGeom>
          <a:noFill/>
          <a:ln w="76200" cap="flat" cmpd="sng">
            <a:solidFill>
              <a:schemeClr val="accent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endParaRPr lang="zh-CN" altLang="en-US" sz="2800" b="1" dirty="0">
              <a:latin typeface="Times New Roman" panose="02020603050405020304" pitchFamily="18" charset="0"/>
              <a:ea typeface="隶书" panose="02010509060101010101" pitchFamily="49" charset="-122"/>
            </a:endParaRPr>
          </a:p>
        </p:txBody>
      </p:sp>
      <p:sp>
        <p:nvSpPr>
          <p:cNvPr id="56326"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选择</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56327"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57347"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例子向导</a:t>
            </a:r>
            <a:endParaRPr lang="zh-CN" altLang="en-US" kern="1200" dirty="0">
              <a:latin typeface="微软雅黑" panose="020B0503020204020204" pitchFamily="34" charset="-122"/>
              <a:ea typeface="宋体" panose="02010600030101010101" pitchFamily="2" charset="-122"/>
              <a:cs typeface="+mn-cs"/>
            </a:endParaRPr>
          </a:p>
        </p:txBody>
      </p:sp>
      <p:sp>
        <p:nvSpPr>
          <p:cNvPr id="57348"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交叉</a:t>
            </a:r>
            <a:endParaRPr lang="zh-CN" altLang="en-US" b="1" dirty="0">
              <a:solidFill>
                <a:srgbClr val="17375E"/>
              </a:solidFill>
              <a:latin typeface="黑体" panose="02010609060101010101" pitchFamily="49" charset="-122"/>
              <a:ea typeface="宋体" panose="02010600030101010101" pitchFamily="2" charset="-122"/>
            </a:endParaRPr>
          </a:p>
        </p:txBody>
      </p:sp>
      <p:pic>
        <p:nvPicPr>
          <p:cNvPr id="57349" name="Picture 4"/>
          <p:cNvPicPr>
            <a:picLocks noChangeAspect="1"/>
          </p:cNvPicPr>
          <p:nvPr/>
        </p:nvPicPr>
        <p:blipFill>
          <a:blip r:embed="rId1"/>
          <a:stretch>
            <a:fillRect/>
          </a:stretch>
        </p:blipFill>
        <p:spPr>
          <a:xfrm>
            <a:off x="34925" y="2060575"/>
            <a:ext cx="9109075" cy="3779838"/>
          </a:xfrm>
          <a:prstGeom prst="rect">
            <a:avLst/>
          </a:prstGeom>
          <a:noFill/>
          <a:ln w="9525">
            <a:noFill/>
          </a:ln>
        </p:spPr>
      </p:pic>
      <p:sp>
        <p:nvSpPr>
          <p:cNvPr id="57350" name="Rectangle 5"/>
          <p:cNvSpPr/>
          <p:nvPr/>
        </p:nvSpPr>
        <p:spPr>
          <a:xfrm>
            <a:off x="7740650" y="4572000"/>
            <a:ext cx="1152525" cy="1219200"/>
          </a:xfrm>
          <a:prstGeom prst="rect">
            <a:avLst/>
          </a:prstGeom>
          <a:noFill/>
          <a:ln w="76200" cap="flat" cmpd="sng">
            <a:solidFill>
              <a:schemeClr val="accent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endParaRPr lang="zh-CN" altLang="en-US" sz="2800" b="1" dirty="0">
              <a:latin typeface="Times New Roman" panose="02020603050405020304" pitchFamily="18" charset="0"/>
              <a:ea typeface="隶书" panose="02010509060101010101" pitchFamily="49" charset="-122"/>
            </a:endParaRPr>
          </a:p>
        </p:txBody>
      </p:sp>
      <p:sp>
        <p:nvSpPr>
          <p:cNvPr id="57351"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58371"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例子向导</a:t>
            </a:r>
            <a:endParaRPr lang="zh-CN" altLang="en-US" kern="1200" dirty="0">
              <a:latin typeface="微软雅黑" panose="020B0503020204020204" pitchFamily="34" charset="-122"/>
              <a:ea typeface="宋体" panose="02010600030101010101" pitchFamily="2" charset="-122"/>
              <a:cs typeface="+mn-cs"/>
            </a:endParaRPr>
          </a:p>
        </p:txBody>
      </p:sp>
      <p:sp>
        <p:nvSpPr>
          <p:cNvPr id="58372"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变异</a:t>
            </a:r>
            <a:endParaRPr lang="zh-CN" altLang="en-US" b="1" dirty="0">
              <a:solidFill>
                <a:srgbClr val="17375E"/>
              </a:solidFill>
              <a:latin typeface="黑体" panose="02010609060101010101" pitchFamily="49" charset="-122"/>
              <a:ea typeface="宋体" panose="02010600030101010101" pitchFamily="2" charset="-122"/>
            </a:endParaRPr>
          </a:p>
        </p:txBody>
      </p:sp>
      <p:pic>
        <p:nvPicPr>
          <p:cNvPr id="58373" name="Picture 4"/>
          <p:cNvPicPr>
            <a:picLocks noChangeAspect="1"/>
          </p:cNvPicPr>
          <p:nvPr/>
        </p:nvPicPr>
        <p:blipFill>
          <a:blip r:embed="rId1"/>
          <a:stretch>
            <a:fillRect/>
          </a:stretch>
        </p:blipFill>
        <p:spPr>
          <a:xfrm>
            <a:off x="179388" y="1825625"/>
            <a:ext cx="8820150" cy="4051300"/>
          </a:xfrm>
          <a:prstGeom prst="rect">
            <a:avLst/>
          </a:prstGeom>
          <a:noFill/>
          <a:ln w="9525">
            <a:noFill/>
          </a:ln>
        </p:spPr>
      </p:pic>
      <p:sp>
        <p:nvSpPr>
          <p:cNvPr id="58374" name="Rectangle 5"/>
          <p:cNvSpPr/>
          <p:nvPr/>
        </p:nvSpPr>
        <p:spPr>
          <a:xfrm>
            <a:off x="7456488" y="4508500"/>
            <a:ext cx="1219200" cy="1296988"/>
          </a:xfrm>
          <a:prstGeom prst="rect">
            <a:avLst/>
          </a:prstGeom>
          <a:noFill/>
          <a:ln w="76200" cap="flat" cmpd="sng">
            <a:solidFill>
              <a:schemeClr val="accent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endParaRPr lang="zh-CN" altLang="en-US" sz="2800" b="1" dirty="0">
              <a:latin typeface="Times New Roman" panose="02020603050405020304" pitchFamily="18" charset="0"/>
              <a:ea typeface="隶书" panose="02010509060101010101" pitchFamily="49" charset="-122"/>
            </a:endParaRPr>
          </a:p>
        </p:txBody>
      </p:sp>
      <p:sp>
        <p:nvSpPr>
          <p:cNvPr id="58375" name="Rectangle 6"/>
          <p:cNvSpPr/>
          <p:nvPr/>
        </p:nvSpPr>
        <p:spPr>
          <a:xfrm>
            <a:off x="3924300" y="2779713"/>
            <a:ext cx="304800" cy="381000"/>
          </a:xfrm>
          <a:prstGeom prst="rect">
            <a:avLst/>
          </a:prstGeom>
          <a:noFill/>
          <a:ln w="38100"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endParaRPr lang="zh-CN" altLang="en-US" sz="2800" b="1" dirty="0">
              <a:latin typeface="Times New Roman" panose="02020603050405020304" pitchFamily="18" charset="0"/>
              <a:ea typeface="隶书" panose="02010509060101010101" pitchFamily="49" charset="-122"/>
            </a:endParaRPr>
          </a:p>
        </p:txBody>
      </p:sp>
      <p:sp>
        <p:nvSpPr>
          <p:cNvPr id="58376" name="Rectangle 7"/>
          <p:cNvSpPr/>
          <p:nvPr/>
        </p:nvSpPr>
        <p:spPr>
          <a:xfrm>
            <a:off x="4554538" y="4076700"/>
            <a:ext cx="304800" cy="381000"/>
          </a:xfrm>
          <a:prstGeom prst="rect">
            <a:avLst/>
          </a:prstGeom>
          <a:noFill/>
          <a:ln w="38100"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endParaRPr lang="zh-CN" altLang="en-US" sz="2800" b="1" dirty="0">
              <a:latin typeface="Times New Roman" panose="02020603050405020304" pitchFamily="18" charset="0"/>
              <a:ea typeface="隶书" panose="02010509060101010101" pitchFamily="49" charset="-122"/>
            </a:endParaRPr>
          </a:p>
        </p:txBody>
      </p:sp>
      <p:sp>
        <p:nvSpPr>
          <p:cNvPr id="58377"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59395"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en-US" altLang="zh-CN" kern="1200" dirty="0">
                <a:latin typeface="微软雅黑" panose="020B0503020204020204" pitchFamily="34" charset="-122"/>
                <a:ea typeface="宋体" panose="02010600030101010101" pitchFamily="2" charset="-122"/>
                <a:cs typeface="+mn-cs"/>
              </a:rPr>
              <a:t>7. </a:t>
            </a:r>
            <a:r>
              <a:rPr lang="zh-CN" altLang="en-US" kern="1200" dirty="0">
                <a:latin typeface="微软雅黑" panose="020B0503020204020204" pitchFamily="34" charset="-122"/>
                <a:ea typeface="宋体" panose="02010600030101010101" pitchFamily="2" charset="-122"/>
                <a:cs typeface="+mn-cs"/>
              </a:rPr>
              <a:t>例子讨论</a:t>
            </a:r>
            <a:endParaRPr lang="zh-CN" altLang="en-US" kern="1200" dirty="0">
              <a:latin typeface="微软雅黑" panose="020B0503020204020204" pitchFamily="34" charset="-122"/>
              <a:ea typeface="宋体" panose="02010600030101010101" pitchFamily="2" charset="-122"/>
              <a:cs typeface="+mn-cs"/>
            </a:endParaRPr>
          </a:p>
        </p:txBody>
      </p:sp>
      <p:sp>
        <p:nvSpPr>
          <p:cNvPr id="10" name="Rectangle 3"/>
          <p:cNvSpPr txBox="1"/>
          <p:nvPr/>
        </p:nvSpPr>
        <p:spPr>
          <a:xfrm>
            <a:off x="685800" y="1700213"/>
            <a:ext cx="7918450" cy="461645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spcBef>
                <a:spcPct val="30000"/>
              </a:spcBef>
              <a:spcAft>
                <a:spcPct val="30000"/>
              </a:spcAft>
              <a:buFontTx/>
              <a:buNone/>
            </a:pPr>
            <a:r>
              <a:rPr lang="en-US" altLang="zh-CN" b="1" dirty="0">
                <a:solidFill>
                  <a:schemeClr val="tx2"/>
                </a:solidFill>
                <a:ea typeface="宋体" panose="02010600030101010101" pitchFamily="2" charset="-122"/>
              </a:rPr>
              <a:t>0. </a:t>
            </a:r>
            <a:r>
              <a:rPr lang="zh-CN" altLang="en-US" b="1" dirty="0">
                <a:solidFill>
                  <a:schemeClr val="tx2"/>
                </a:solidFill>
                <a:ea typeface="宋体" panose="02010600030101010101" pitchFamily="2" charset="-122"/>
              </a:rPr>
              <a:t>种群初始化</a:t>
            </a:r>
            <a:endParaRPr lang="zh-CN" altLang="en-US" b="1" dirty="0">
              <a:solidFill>
                <a:schemeClr val="tx2"/>
              </a:solidFill>
              <a:ea typeface="宋体" panose="02010600030101010101" pitchFamily="2" charset="-122"/>
            </a:endParaRPr>
          </a:p>
          <a:p>
            <a:pPr marL="342900" lvl="0" indent="-342900">
              <a:spcBef>
                <a:spcPct val="30000"/>
              </a:spcBef>
              <a:spcAft>
                <a:spcPct val="30000"/>
              </a:spcAft>
              <a:buFontTx/>
              <a:buNone/>
            </a:pPr>
            <a:r>
              <a:rPr lang="en-US" altLang="zh-CN" b="1" dirty="0">
                <a:solidFill>
                  <a:schemeClr val="tx2"/>
                </a:solidFill>
                <a:ea typeface="宋体" panose="02010600030101010101" pitchFamily="2" charset="-122"/>
              </a:rPr>
              <a:t>1. </a:t>
            </a:r>
            <a:r>
              <a:rPr lang="zh-CN" altLang="en-US" b="1" dirty="0">
                <a:solidFill>
                  <a:schemeClr val="tx2"/>
                </a:solidFill>
                <a:ea typeface="宋体" panose="02010600030101010101" pitchFamily="2" charset="-122"/>
              </a:rPr>
              <a:t>计算适应度，进行选择操作</a:t>
            </a:r>
            <a:endParaRPr lang="zh-CN" altLang="en-US" b="1" dirty="0">
              <a:solidFill>
                <a:schemeClr val="tx2"/>
              </a:solidFill>
              <a:ea typeface="宋体" panose="02010600030101010101" pitchFamily="2" charset="-122"/>
            </a:endParaRPr>
          </a:p>
          <a:p>
            <a:pPr marL="342900" lvl="0" indent="-342900">
              <a:spcBef>
                <a:spcPct val="30000"/>
              </a:spcBef>
              <a:spcAft>
                <a:spcPct val="30000"/>
              </a:spcAft>
              <a:buFontTx/>
              <a:buNone/>
            </a:pPr>
            <a:r>
              <a:rPr lang="en-US" altLang="zh-CN" b="1" dirty="0">
                <a:solidFill>
                  <a:schemeClr val="tx2"/>
                </a:solidFill>
                <a:ea typeface="宋体" panose="02010600030101010101" pitchFamily="2" charset="-122"/>
              </a:rPr>
              <a:t>2. </a:t>
            </a:r>
            <a:r>
              <a:rPr lang="zh-CN" altLang="en-US" b="1" dirty="0">
                <a:solidFill>
                  <a:schemeClr val="tx2"/>
                </a:solidFill>
                <a:ea typeface="宋体" panose="02010600030101010101" pitchFamily="2" charset="-122"/>
              </a:rPr>
              <a:t>交叉</a:t>
            </a:r>
            <a:endParaRPr lang="zh-CN" altLang="en-US" b="1" dirty="0">
              <a:solidFill>
                <a:schemeClr val="tx2"/>
              </a:solidFill>
              <a:ea typeface="宋体" panose="02010600030101010101" pitchFamily="2" charset="-122"/>
            </a:endParaRPr>
          </a:p>
          <a:p>
            <a:pPr marL="342900" lvl="0" indent="-342900">
              <a:spcBef>
                <a:spcPct val="30000"/>
              </a:spcBef>
              <a:spcAft>
                <a:spcPct val="30000"/>
              </a:spcAft>
              <a:buFontTx/>
              <a:buNone/>
            </a:pPr>
            <a:r>
              <a:rPr lang="en-US" altLang="zh-CN" b="1" dirty="0">
                <a:solidFill>
                  <a:schemeClr val="tx2"/>
                </a:solidFill>
                <a:ea typeface="宋体" panose="02010600030101010101" pitchFamily="2" charset="-122"/>
              </a:rPr>
              <a:t>3. </a:t>
            </a:r>
            <a:r>
              <a:rPr lang="zh-CN" altLang="en-US" b="1" dirty="0">
                <a:solidFill>
                  <a:schemeClr val="tx2"/>
                </a:solidFill>
                <a:ea typeface="宋体" panose="02010600030101010101" pitchFamily="2" charset="-122"/>
              </a:rPr>
              <a:t>变异</a:t>
            </a:r>
            <a:endParaRPr lang="zh-CN" altLang="en-US" b="1" dirty="0">
              <a:solidFill>
                <a:schemeClr val="tx2"/>
              </a:solidFill>
              <a:ea typeface="宋体" panose="02010600030101010101" pitchFamily="2" charset="-122"/>
            </a:endParaRPr>
          </a:p>
          <a:p>
            <a:pPr marL="342900" lvl="0" indent="-342900">
              <a:spcBef>
                <a:spcPct val="30000"/>
              </a:spcBef>
              <a:spcAft>
                <a:spcPct val="30000"/>
              </a:spcAft>
              <a:buFontTx/>
              <a:buNone/>
            </a:pPr>
            <a:r>
              <a:rPr lang="en-US" altLang="zh-CN" b="1" dirty="0">
                <a:solidFill>
                  <a:schemeClr val="tx2"/>
                </a:solidFill>
                <a:ea typeface="宋体" panose="02010600030101010101" pitchFamily="2" charset="-122"/>
              </a:rPr>
              <a:t>4. </a:t>
            </a:r>
            <a:r>
              <a:rPr lang="zh-CN" altLang="en-US" b="1" dirty="0">
                <a:solidFill>
                  <a:schemeClr val="tx2"/>
                </a:solidFill>
                <a:ea typeface="宋体" panose="02010600030101010101" pitchFamily="2" charset="-122"/>
              </a:rPr>
              <a:t>形成新一代，更新种群</a:t>
            </a:r>
            <a:endParaRPr lang="zh-CN" altLang="en-US" b="1" dirty="0">
              <a:solidFill>
                <a:schemeClr val="tx2"/>
              </a:solidFill>
              <a:ea typeface="宋体" panose="02010600030101010101" pitchFamily="2" charset="-122"/>
            </a:endParaRPr>
          </a:p>
          <a:p>
            <a:pPr marL="342900" lvl="0" indent="-342900">
              <a:spcBef>
                <a:spcPct val="30000"/>
              </a:spcBef>
              <a:spcAft>
                <a:spcPct val="30000"/>
              </a:spcAft>
              <a:buFontTx/>
              <a:buNone/>
            </a:pPr>
            <a:r>
              <a:rPr lang="en-US" altLang="zh-CN" b="1" dirty="0">
                <a:solidFill>
                  <a:schemeClr val="tx2"/>
                </a:solidFill>
                <a:ea typeface="宋体" panose="02010600030101010101" pitchFamily="2" charset="-122"/>
              </a:rPr>
              <a:t>5. </a:t>
            </a:r>
            <a:r>
              <a:rPr lang="zh-CN" altLang="en-US" b="1" dirty="0">
                <a:solidFill>
                  <a:schemeClr val="tx2"/>
                </a:solidFill>
                <a:ea typeface="宋体" panose="02010600030101010101" pitchFamily="2" charset="-122"/>
              </a:rPr>
              <a:t>若满足终止条件则结束，否则返回</a:t>
            </a:r>
            <a:r>
              <a:rPr lang="en-US" altLang="zh-CN" b="1" dirty="0">
                <a:solidFill>
                  <a:schemeClr val="tx2"/>
                </a:solidFill>
                <a:ea typeface="宋体" panose="02010600030101010101" pitchFamily="2" charset="-122"/>
              </a:rPr>
              <a:t>1</a:t>
            </a:r>
            <a:endParaRPr lang="en-US" altLang="zh-CN" b="1" dirty="0">
              <a:solidFill>
                <a:schemeClr val="tx2"/>
              </a:solidFill>
              <a:ea typeface="宋体" panose="02010600030101010101" pitchFamily="2" charset="-122"/>
            </a:endParaRPr>
          </a:p>
        </p:txBody>
      </p:sp>
      <p:graphicFrame>
        <p:nvGraphicFramePr>
          <p:cNvPr id="11" name="Object 1029"/>
          <p:cNvGraphicFramePr>
            <a:graphicFrameLocks noChangeAspect="1"/>
          </p:cNvGraphicFramePr>
          <p:nvPr/>
        </p:nvGraphicFramePr>
        <p:xfrm>
          <a:off x="6877050" y="1628775"/>
          <a:ext cx="1931988" cy="2159000"/>
        </p:xfrm>
        <a:graphic>
          <a:graphicData uri="http://schemas.openxmlformats.org/presentationml/2006/ole">
            <mc:AlternateContent xmlns:mc="http://schemas.openxmlformats.org/markup-compatibility/2006">
              <mc:Choice xmlns:v="urn:schemas-microsoft-com:vml" Requires="v">
                <p:oleObj spid="_x0000_s3107" name="" r:id="rId1" imgW="6070600" imgH="6794500" progId="MSGraph.Chart.8">
                  <p:embed/>
                </p:oleObj>
              </mc:Choice>
              <mc:Fallback>
                <p:oleObj name="" r:id="rId1" imgW="6070600" imgH="6794500" progId="MSGraph.Chart.8">
                  <p:embed/>
                  <p:pic>
                    <p:nvPicPr>
                      <p:cNvPr id="0" name="图片 3106"/>
                      <p:cNvPicPr/>
                      <p:nvPr/>
                    </p:nvPicPr>
                    <p:blipFill>
                      <a:blip r:embed="rId2"/>
                      <a:stretch>
                        <a:fillRect/>
                      </a:stretch>
                    </p:blipFill>
                    <p:spPr>
                      <a:xfrm>
                        <a:off x="6877050" y="1628775"/>
                        <a:ext cx="1931988" cy="2159000"/>
                      </a:xfrm>
                      <a:prstGeom prst="rect">
                        <a:avLst/>
                      </a:prstGeom>
                      <a:noFill/>
                      <a:ln w="38100">
                        <a:noFill/>
                        <a:miter/>
                      </a:ln>
                    </p:spPr>
                  </p:pic>
                </p:oleObj>
              </mc:Fallback>
            </mc:AlternateContent>
          </a:graphicData>
        </a:graphic>
      </p:graphicFrame>
      <p:grpSp>
        <p:nvGrpSpPr>
          <p:cNvPr id="14" name="Group 1043"/>
          <p:cNvGrpSpPr/>
          <p:nvPr/>
        </p:nvGrpSpPr>
        <p:grpSpPr>
          <a:xfrm>
            <a:off x="1835150" y="3065463"/>
            <a:ext cx="4032250" cy="1143000"/>
            <a:chOff x="1156" y="1931"/>
            <a:chExt cx="2540" cy="720"/>
          </a:xfrm>
        </p:grpSpPr>
        <p:sp>
          <p:nvSpPr>
            <p:cNvPr id="59405" name="Line 1033"/>
            <p:cNvSpPr/>
            <p:nvPr/>
          </p:nvSpPr>
          <p:spPr>
            <a:xfrm>
              <a:off x="2064" y="1931"/>
              <a:ext cx="0" cy="720"/>
            </a:xfrm>
            <a:prstGeom prst="line">
              <a:avLst/>
            </a:prstGeom>
            <a:ln w="38100" cap="flat" cmpd="sng">
              <a:solidFill>
                <a:schemeClr val="accent2"/>
              </a:solidFill>
              <a:prstDash val="solid"/>
              <a:headEnd type="none" w="med" len="med"/>
              <a:tailEnd type="none" w="med" len="med"/>
            </a:ln>
          </p:spPr>
        </p:sp>
        <p:sp>
          <p:nvSpPr>
            <p:cNvPr id="59406" name="Line 1034"/>
            <p:cNvSpPr/>
            <p:nvPr/>
          </p:nvSpPr>
          <p:spPr>
            <a:xfrm>
              <a:off x="2408" y="2315"/>
              <a:ext cx="336" cy="0"/>
            </a:xfrm>
            <a:prstGeom prst="line">
              <a:avLst/>
            </a:prstGeom>
            <a:ln w="57150" cap="flat" cmpd="sng">
              <a:solidFill>
                <a:schemeClr val="accent2"/>
              </a:solidFill>
              <a:prstDash val="solid"/>
              <a:headEnd type="none" w="med" len="med"/>
              <a:tailEnd type="triangle" w="med" len="med"/>
            </a:ln>
          </p:spPr>
        </p:sp>
        <p:sp>
          <p:nvSpPr>
            <p:cNvPr id="59407" name="Rectangle 1035"/>
            <p:cNvSpPr/>
            <p:nvPr/>
          </p:nvSpPr>
          <p:spPr>
            <a:xfrm>
              <a:off x="1156" y="1979"/>
              <a:ext cx="1300" cy="6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1" indent="0" algn="ctr" eaLnBrk="1" hangingPunct="1">
                <a:spcBef>
                  <a:spcPct val="0"/>
                </a:spcBef>
                <a:buFontTx/>
                <a:buNone/>
              </a:pPr>
              <a:r>
                <a:rPr lang="en-US" altLang="zh-CN" b="1" dirty="0">
                  <a:solidFill>
                    <a:schemeClr val="tx2"/>
                  </a:solidFill>
                  <a:latin typeface="Times New Roman" panose="02020603050405020304" pitchFamily="18" charset="0"/>
                  <a:ea typeface="隶书" panose="02010509060101010101" pitchFamily="49" charset="-122"/>
                </a:rPr>
                <a:t>00111000</a:t>
              </a:r>
              <a:endParaRPr lang="en-US" altLang="zh-CN" b="1" dirty="0">
                <a:solidFill>
                  <a:schemeClr val="tx2"/>
                </a:solidFill>
                <a:latin typeface="Times New Roman" panose="02020603050405020304" pitchFamily="18" charset="0"/>
                <a:ea typeface="隶书" panose="02010509060101010101" pitchFamily="49" charset="-122"/>
              </a:endParaRPr>
            </a:p>
            <a:p>
              <a:pPr marL="457200" lvl="1" indent="0" algn="ctr" eaLnBrk="1" hangingPunct="1">
                <a:spcBef>
                  <a:spcPct val="0"/>
                </a:spcBef>
                <a:buFontTx/>
                <a:buNone/>
              </a:pPr>
              <a:r>
                <a:rPr lang="en-US" altLang="zh-CN" b="1" dirty="0">
                  <a:solidFill>
                    <a:srgbClr val="FF0000"/>
                  </a:solidFill>
                  <a:latin typeface="Times New Roman" panose="02020603050405020304" pitchFamily="18" charset="0"/>
                  <a:ea typeface="隶书" panose="02010509060101010101" pitchFamily="49" charset="-122"/>
                </a:rPr>
                <a:t>11011110</a:t>
              </a:r>
              <a:endParaRPr lang="en-US" altLang="zh-CN" b="1" dirty="0">
                <a:solidFill>
                  <a:srgbClr val="FF0000"/>
                </a:solidFill>
                <a:latin typeface="Times New Roman" panose="02020603050405020304" pitchFamily="18" charset="0"/>
                <a:ea typeface="隶书" panose="02010509060101010101" pitchFamily="49" charset="-122"/>
              </a:endParaRPr>
            </a:p>
          </p:txBody>
        </p:sp>
        <p:sp>
          <p:nvSpPr>
            <p:cNvPr id="59408" name="Rectangle 1036"/>
            <p:cNvSpPr/>
            <p:nvPr/>
          </p:nvSpPr>
          <p:spPr>
            <a:xfrm>
              <a:off x="2396" y="1979"/>
              <a:ext cx="1300" cy="6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1" indent="0" algn="ctr" eaLnBrk="1" hangingPunct="1">
                <a:spcBef>
                  <a:spcPct val="0"/>
                </a:spcBef>
                <a:buFontTx/>
                <a:buNone/>
              </a:pPr>
              <a:r>
                <a:rPr lang="en-US" altLang="zh-CN" b="1" dirty="0">
                  <a:solidFill>
                    <a:schemeClr val="tx2"/>
                  </a:solidFill>
                  <a:latin typeface="Times New Roman" panose="02020603050405020304" pitchFamily="18" charset="0"/>
                  <a:ea typeface="隶书" panose="02010509060101010101" pitchFamily="49" charset="-122"/>
                </a:rPr>
                <a:t>00111</a:t>
              </a:r>
              <a:r>
                <a:rPr lang="en-US" altLang="zh-CN" b="1" dirty="0">
                  <a:solidFill>
                    <a:srgbClr val="FF0000"/>
                  </a:solidFill>
                  <a:latin typeface="Times New Roman" panose="02020603050405020304" pitchFamily="18" charset="0"/>
                  <a:ea typeface="隶书" panose="02010509060101010101" pitchFamily="49" charset="-122"/>
                </a:rPr>
                <a:t>110</a:t>
              </a:r>
              <a:endParaRPr lang="en-US" altLang="zh-CN" b="1" dirty="0">
                <a:solidFill>
                  <a:srgbClr val="FF0000"/>
                </a:solidFill>
                <a:latin typeface="Times New Roman" panose="02020603050405020304" pitchFamily="18" charset="0"/>
                <a:ea typeface="隶书" panose="02010509060101010101" pitchFamily="49" charset="-122"/>
              </a:endParaRPr>
            </a:p>
            <a:p>
              <a:pPr marL="457200" lvl="1" indent="0" algn="ctr" eaLnBrk="1" hangingPunct="1">
                <a:spcBef>
                  <a:spcPct val="0"/>
                </a:spcBef>
                <a:buFontTx/>
                <a:buNone/>
              </a:pPr>
              <a:r>
                <a:rPr lang="en-US" altLang="zh-CN" b="1" dirty="0">
                  <a:solidFill>
                    <a:srgbClr val="FF0000"/>
                  </a:solidFill>
                  <a:latin typeface="Times New Roman" panose="02020603050405020304" pitchFamily="18" charset="0"/>
                  <a:ea typeface="隶书" panose="02010509060101010101" pitchFamily="49" charset="-122"/>
                </a:rPr>
                <a:t>11011</a:t>
              </a:r>
              <a:r>
                <a:rPr lang="en-US" altLang="zh-CN" b="1" dirty="0">
                  <a:solidFill>
                    <a:schemeClr val="tx2"/>
                  </a:solidFill>
                  <a:latin typeface="Times New Roman" panose="02020603050405020304" pitchFamily="18" charset="0"/>
                  <a:ea typeface="隶书" panose="02010509060101010101" pitchFamily="49" charset="-122"/>
                </a:rPr>
                <a:t>000</a:t>
              </a:r>
              <a:endParaRPr lang="en-US" altLang="zh-CN" b="1" dirty="0">
                <a:solidFill>
                  <a:schemeClr val="tx2"/>
                </a:solidFill>
                <a:latin typeface="Times New Roman" panose="02020603050405020304" pitchFamily="18" charset="0"/>
                <a:ea typeface="隶书" panose="02010509060101010101" pitchFamily="49" charset="-122"/>
              </a:endParaRPr>
            </a:p>
          </p:txBody>
        </p:sp>
      </p:grpSp>
      <p:grpSp>
        <p:nvGrpSpPr>
          <p:cNvPr id="20" name="Group 1042"/>
          <p:cNvGrpSpPr/>
          <p:nvPr/>
        </p:nvGrpSpPr>
        <p:grpSpPr>
          <a:xfrm>
            <a:off x="5724525" y="4005263"/>
            <a:ext cx="2330450" cy="1295400"/>
            <a:chOff x="3606" y="2523"/>
            <a:chExt cx="1468" cy="816"/>
          </a:xfrm>
        </p:grpSpPr>
        <p:sp>
          <p:nvSpPr>
            <p:cNvPr id="59402" name="Rectangle 1038"/>
            <p:cNvSpPr/>
            <p:nvPr/>
          </p:nvSpPr>
          <p:spPr>
            <a:xfrm>
              <a:off x="3606" y="2523"/>
              <a:ext cx="1468" cy="32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1" indent="0" algn="ctr" eaLnBrk="1" hangingPunct="1">
                <a:spcBef>
                  <a:spcPct val="0"/>
                </a:spcBef>
                <a:buFontTx/>
                <a:buNone/>
              </a:pPr>
              <a:r>
                <a:rPr lang="en-US" altLang="zh-CN" b="1" dirty="0">
                  <a:solidFill>
                    <a:schemeClr val="tx2"/>
                  </a:solidFill>
                  <a:latin typeface="Times New Roman" panose="02020603050405020304" pitchFamily="18" charset="0"/>
                  <a:ea typeface="隶书" panose="02010509060101010101" pitchFamily="49" charset="-122"/>
                </a:rPr>
                <a:t>00111000   </a:t>
              </a:r>
              <a:endParaRPr lang="en-US" altLang="zh-CN" b="1" dirty="0">
                <a:solidFill>
                  <a:schemeClr val="tx2"/>
                </a:solidFill>
                <a:latin typeface="Times New Roman" panose="02020603050405020304" pitchFamily="18" charset="0"/>
                <a:ea typeface="隶书" panose="02010509060101010101" pitchFamily="49" charset="-122"/>
              </a:endParaRPr>
            </a:p>
          </p:txBody>
        </p:sp>
        <p:sp>
          <p:nvSpPr>
            <p:cNvPr id="59403" name="Line 1039"/>
            <p:cNvSpPr/>
            <p:nvPr/>
          </p:nvSpPr>
          <p:spPr>
            <a:xfrm>
              <a:off x="4468" y="2795"/>
              <a:ext cx="0" cy="272"/>
            </a:xfrm>
            <a:prstGeom prst="line">
              <a:avLst/>
            </a:prstGeom>
            <a:ln w="63500" cap="flat" cmpd="sng">
              <a:solidFill>
                <a:schemeClr val="accent2"/>
              </a:solidFill>
              <a:prstDash val="solid"/>
              <a:headEnd type="none" w="med" len="med"/>
              <a:tailEnd type="stealth" w="med" len="med"/>
            </a:ln>
          </p:spPr>
        </p:sp>
        <p:sp>
          <p:nvSpPr>
            <p:cNvPr id="59404" name="Rectangle 1040"/>
            <p:cNvSpPr/>
            <p:nvPr/>
          </p:nvSpPr>
          <p:spPr>
            <a:xfrm>
              <a:off x="3909" y="3012"/>
              <a:ext cx="1012"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zh-CN" sz="2800" b="1" dirty="0">
                  <a:solidFill>
                    <a:schemeClr val="tx2"/>
                  </a:solidFill>
                  <a:latin typeface="Times New Roman" panose="02020603050405020304" pitchFamily="18" charset="0"/>
                  <a:ea typeface="隶书" panose="02010509060101010101" pitchFamily="49" charset="-122"/>
                </a:rPr>
                <a:t>0011</a:t>
              </a:r>
              <a:r>
                <a:rPr lang="en-US" altLang="zh-CN" sz="2800" b="1" dirty="0">
                  <a:solidFill>
                    <a:srgbClr val="FF0000"/>
                  </a:solidFill>
                  <a:latin typeface="Times New Roman" panose="02020603050405020304" pitchFamily="18" charset="0"/>
                  <a:ea typeface="隶书" panose="02010509060101010101" pitchFamily="49" charset="-122"/>
                </a:rPr>
                <a:t>0</a:t>
              </a:r>
              <a:r>
                <a:rPr lang="en-US" altLang="zh-CN" sz="2800" b="1" dirty="0">
                  <a:solidFill>
                    <a:schemeClr val="tx2"/>
                  </a:solidFill>
                  <a:latin typeface="Times New Roman" panose="02020603050405020304" pitchFamily="18" charset="0"/>
                  <a:ea typeface="隶书" panose="02010509060101010101" pitchFamily="49" charset="-122"/>
                </a:rPr>
                <a:t>000</a:t>
              </a:r>
              <a:endParaRPr lang="en-US" altLang="zh-CN" sz="2800" b="1" dirty="0">
                <a:solidFill>
                  <a:schemeClr val="tx2"/>
                </a:solidFill>
                <a:latin typeface="Times New Roman" panose="02020603050405020304" pitchFamily="18" charset="0"/>
                <a:ea typeface="隶书" panose="02010509060101010101" pitchFamily="49" charset="-122"/>
              </a:endParaRPr>
            </a:p>
          </p:txBody>
        </p:sp>
      </p:grpSp>
      <p:sp>
        <p:nvSpPr>
          <p:cNvPr id="59400"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简单计算流程</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59401"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charRg st="0" end="9"/>
                                            </p:txEl>
                                          </p:spTgt>
                                        </p:tgtEl>
                                        <p:attrNameLst>
                                          <p:attrName>style.visibility</p:attrName>
                                        </p:attrNameLst>
                                      </p:cBhvr>
                                      <p:to>
                                        <p:strVal val="visible"/>
                                      </p:to>
                                    </p:set>
                                    <p:anim calcmode="lin" valueType="num">
                                      <p:cBhvr additive="base">
                                        <p:cTn id="7" dur="500" fill="hold"/>
                                        <p:tgtEl>
                                          <p:spTgt spid="10">
                                            <p:txEl>
                                              <p:charRg st="0"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charRg st="0"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charRg st="9" end="25"/>
                                            </p:txEl>
                                          </p:spTgt>
                                        </p:tgtEl>
                                        <p:attrNameLst>
                                          <p:attrName>style.visibility</p:attrName>
                                        </p:attrNameLst>
                                      </p:cBhvr>
                                      <p:to>
                                        <p:strVal val="visible"/>
                                      </p:to>
                                    </p:set>
                                    <p:anim calcmode="lin" valueType="num">
                                      <p:cBhvr additive="base">
                                        <p:cTn id="13" dur="500" fill="hold"/>
                                        <p:tgtEl>
                                          <p:spTgt spid="10">
                                            <p:txEl>
                                              <p:charRg st="9" end="2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charRg st="9" end="2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charRg st="25" end="31"/>
                                            </p:txEl>
                                          </p:spTgt>
                                        </p:tgtEl>
                                        <p:attrNameLst>
                                          <p:attrName>style.visibility</p:attrName>
                                        </p:attrNameLst>
                                      </p:cBhvr>
                                      <p:to>
                                        <p:strVal val="visible"/>
                                      </p:to>
                                    </p:set>
                                    <p:anim calcmode="lin" valueType="num">
                                      <p:cBhvr additive="base">
                                        <p:cTn id="25" dur="500" fill="hold"/>
                                        <p:tgtEl>
                                          <p:spTgt spid="10">
                                            <p:txEl>
                                              <p:charRg st="25" end="3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charRg st="25" end="3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linds(horizontal)">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0">
                                            <p:txEl>
                                              <p:charRg st="31" end="37"/>
                                            </p:txEl>
                                          </p:spTgt>
                                        </p:tgtEl>
                                        <p:attrNameLst>
                                          <p:attrName>style.visibility</p:attrName>
                                        </p:attrNameLst>
                                      </p:cBhvr>
                                      <p:to>
                                        <p:strVal val="visible"/>
                                      </p:to>
                                    </p:set>
                                    <p:anim calcmode="lin" valueType="num">
                                      <p:cBhvr additive="base">
                                        <p:cTn id="36" dur="500" fill="hold"/>
                                        <p:tgtEl>
                                          <p:spTgt spid="10">
                                            <p:txEl>
                                              <p:charRg st="31" end="3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0">
                                            <p:txEl>
                                              <p:charRg st="31" end="37"/>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ppt_x"/>
                                          </p:val>
                                        </p:tav>
                                        <p:tav tm="100000">
                                          <p:val>
                                            <p:strVal val="#ppt_x"/>
                                          </p:val>
                                        </p:tav>
                                      </p:tavLst>
                                    </p:anim>
                                    <p:anim calcmode="lin" valueType="num">
                                      <p:cBhvr additive="base">
                                        <p:cTn id="4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0">
                                            <p:txEl>
                                              <p:charRg st="37" end="51"/>
                                            </p:txEl>
                                          </p:spTgt>
                                        </p:tgtEl>
                                        <p:attrNameLst>
                                          <p:attrName>style.visibility</p:attrName>
                                        </p:attrNameLst>
                                      </p:cBhvr>
                                      <p:to>
                                        <p:strVal val="visible"/>
                                      </p:to>
                                    </p:set>
                                    <p:anim calcmode="lin" valueType="num">
                                      <p:cBhvr additive="base">
                                        <p:cTn id="48" dur="500" fill="hold"/>
                                        <p:tgtEl>
                                          <p:spTgt spid="10">
                                            <p:txEl>
                                              <p:charRg st="37" end="51"/>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0">
                                            <p:txEl>
                                              <p:charRg st="37" end="51"/>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0">
                                            <p:txEl>
                                              <p:charRg st="51" end="71"/>
                                            </p:txEl>
                                          </p:spTgt>
                                        </p:tgtEl>
                                        <p:attrNameLst>
                                          <p:attrName>style.visibility</p:attrName>
                                        </p:attrNameLst>
                                      </p:cBhvr>
                                      <p:to>
                                        <p:strVal val="visible"/>
                                      </p:to>
                                    </p:set>
                                    <p:anim calcmode="lin" valueType="num">
                                      <p:cBhvr additive="base">
                                        <p:cTn id="54" dur="500" fill="hold"/>
                                        <p:tgtEl>
                                          <p:spTgt spid="10">
                                            <p:txEl>
                                              <p:charRg st="51" end="71"/>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0">
                                            <p:txEl>
                                              <p:charRg st="51" end="7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OleChart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60419"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例子讨论</a:t>
            </a:r>
            <a:endParaRPr lang="zh-CN" altLang="en-US" kern="1200" dirty="0">
              <a:latin typeface="微软雅黑" panose="020B0503020204020204" pitchFamily="34" charset="-122"/>
              <a:ea typeface="宋体" panose="02010600030101010101" pitchFamily="2" charset="-122"/>
              <a:cs typeface="+mn-cs"/>
            </a:endParaRPr>
          </a:p>
        </p:txBody>
      </p:sp>
      <p:sp>
        <p:nvSpPr>
          <p:cNvPr id="60420"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种群初始化</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60421" name="Rectangle 3"/>
          <p:cNvSpPr txBox="1"/>
          <p:nvPr/>
        </p:nvSpPr>
        <p:spPr>
          <a:xfrm>
            <a:off x="5383213" y="2852738"/>
            <a:ext cx="3581400" cy="3200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r>
              <a:rPr lang="zh-CN" altLang="en-US" sz="2800" dirty="0">
                <a:solidFill>
                  <a:schemeClr val="tx2"/>
                </a:solidFill>
                <a:latin typeface="黑体" panose="02010609060101010101" pitchFamily="49" charset="-122"/>
                <a:ea typeface="宋体" panose="02010600030101010101" pitchFamily="2" charset="-122"/>
              </a:rPr>
              <a:t>个体数：</a:t>
            </a:r>
            <a:r>
              <a:rPr lang="en-US" altLang="zh-CN" sz="2800" dirty="0">
                <a:solidFill>
                  <a:schemeClr val="tx2"/>
                </a:solidFill>
                <a:latin typeface="黑体" panose="02010609060101010101" pitchFamily="49" charset="-122"/>
                <a:ea typeface="宋体" panose="02010600030101010101" pitchFamily="2" charset="-122"/>
              </a:rPr>
              <a:t>20</a:t>
            </a:r>
            <a:endParaRPr lang="en-US" altLang="zh-CN" sz="2800" dirty="0">
              <a:solidFill>
                <a:schemeClr val="tx2"/>
              </a:solidFill>
              <a:latin typeface="黑体" panose="02010609060101010101" pitchFamily="49" charset="-122"/>
              <a:ea typeface="宋体" panose="02010600030101010101" pitchFamily="2" charset="-122"/>
            </a:endParaRPr>
          </a:p>
          <a:p>
            <a:pPr marL="342900" lvl="0" indent="-342900"/>
            <a:r>
              <a:rPr lang="zh-CN" altLang="en-US" sz="2800" dirty="0">
                <a:solidFill>
                  <a:schemeClr val="tx2"/>
                </a:solidFill>
                <a:latin typeface="黑体" panose="02010609060101010101" pitchFamily="49" charset="-122"/>
                <a:ea typeface="宋体" panose="02010600030101010101" pitchFamily="2" charset="-122"/>
              </a:rPr>
              <a:t>数值范围：</a:t>
            </a:r>
            <a:r>
              <a:rPr lang="en-US" altLang="zh-CN" sz="2800" dirty="0">
                <a:solidFill>
                  <a:schemeClr val="tx2"/>
                </a:solidFill>
                <a:latin typeface="黑体" panose="02010609060101010101" pitchFamily="49" charset="-122"/>
                <a:ea typeface="宋体" panose="02010600030101010101" pitchFamily="2" charset="-122"/>
              </a:rPr>
              <a:t>[0, 1]</a:t>
            </a:r>
            <a:endParaRPr lang="en-US" altLang="zh-CN" sz="2800" dirty="0">
              <a:solidFill>
                <a:schemeClr val="tx2"/>
              </a:solidFill>
              <a:latin typeface="黑体" panose="02010609060101010101" pitchFamily="49" charset="-122"/>
              <a:ea typeface="宋体" panose="02010600030101010101" pitchFamily="2" charset="-122"/>
            </a:endParaRPr>
          </a:p>
          <a:p>
            <a:pPr marL="342900" lvl="0" indent="-342900"/>
            <a:r>
              <a:rPr lang="zh-CN" altLang="en-US" sz="2800" dirty="0">
                <a:solidFill>
                  <a:schemeClr val="tx2"/>
                </a:solidFill>
                <a:latin typeface="黑体" panose="02010609060101010101" pitchFamily="49" charset="-122"/>
                <a:ea typeface="宋体" panose="02010600030101010101" pitchFamily="2" charset="-122"/>
              </a:rPr>
              <a:t>二进制编码：</a:t>
            </a:r>
            <a:r>
              <a:rPr lang="en-US" altLang="zh-CN" sz="2800" dirty="0">
                <a:solidFill>
                  <a:schemeClr val="tx2"/>
                </a:solidFill>
                <a:latin typeface="黑体" panose="02010609060101010101" pitchFamily="49" charset="-122"/>
                <a:ea typeface="宋体" panose="02010600030101010101" pitchFamily="2" charset="-122"/>
              </a:rPr>
              <a:t>8</a:t>
            </a:r>
            <a:r>
              <a:rPr lang="zh-CN" altLang="en-US" sz="2800" dirty="0">
                <a:solidFill>
                  <a:schemeClr val="tx2"/>
                </a:solidFill>
                <a:latin typeface="黑体" panose="02010609060101010101" pitchFamily="49" charset="-122"/>
                <a:ea typeface="宋体" panose="02010600030101010101" pitchFamily="2" charset="-122"/>
              </a:rPr>
              <a:t>位</a:t>
            </a:r>
            <a:endParaRPr lang="zh-CN" altLang="en-US" sz="2800" dirty="0">
              <a:solidFill>
                <a:schemeClr val="tx2"/>
              </a:solidFill>
              <a:latin typeface="黑体" panose="02010609060101010101" pitchFamily="49" charset="-122"/>
              <a:ea typeface="宋体" panose="02010600030101010101" pitchFamily="2" charset="-122"/>
            </a:endParaRPr>
          </a:p>
          <a:p>
            <a:pPr marL="342900" lvl="0" indent="-342900"/>
            <a:r>
              <a:rPr lang="zh-CN" altLang="en-US" sz="2800" dirty="0">
                <a:solidFill>
                  <a:schemeClr val="tx2"/>
                </a:solidFill>
                <a:latin typeface="黑体" panose="02010609060101010101" pitchFamily="49" charset="-122"/>
                <a:ea typeface="宋体" panose="02010600030101010101" pitchFamily="2" charset="-122"/>
              </a:rPr>
              <a:t>精度：</a:t>
            </a:r>
            <a:endParaRPr lang="zh-CN" altLang="en-US" sz="2800" dirty="0">
              <a:solidFill>
                <a:schemeClr val="tx2"/>
              </a:solidFill>
              <a:latin typeface="黑体" panose="02010609060101010101" pitchFamily="49" charset="-122"/>
              <a:ea typeface="宋体" panose="02010600030101010101" pitchFamily="2" charset="-122"/>
            </a:endParaRPr>
          </a:p>
        </p:txBody>
      </p:sp>
      <p:pic>
        <p:nvPicPr>
          <p:cNvPr id="60422" name="Picture 8" descr="ga_init_"/>
          <p:cNvPicPr>
            <a:picLocks noChangeAspect="1"/>
          </p:cNvPicPr>
          <p:nvPr/>
        </p:nvPicPr>
        <p:blipFill>
          <a:blip r:embed="rId1"/>
          <a:stretch>
            <a:fillRect/>
          </a:stretch>
        </p:blipFill>
        <p:spPr>
          <a:xfrm>
            <a:off x="0" y="2420938"/>
            <a:ext cx="5435600" cy="4127500"/>
          </a:xfrm>
          <a:prstGeom prst="rect">
            <a:avLst/>
          </a:prstGeom>
          <a:noFill/>
          <a:ln w="9525">
            <a:noFill/>
          </a:ln>
        </p:spPr>
      </p:pic>
      <p:graphicFrame>
        <p:nvGraphicFramePr>
          <p:cNvPr id="60423" name="Object 10"/>
          <p:cNvGraphicFramePr>
            <a:graphicFrameLocks noChangeAspect="1"/>
          </p:cNvGraphicFramePr>
          <p:nvPr/>
        </p:nvGraphicFramePr>
        <p:xfrm>
          <a:off x="5221288" y="5246688"/>
          <a:ext cx="3671887" cy="919162"/>
        </p:xfrm>
        <a:graphic>
          <a:graphicData uri="http://schemas.openxmlformats.org/presentationml/2006/ole">
            <mc:AlternateContent xmlns:mc="http://schemas.openxmlformats.org/markup-compatibility/2006">
              <mc:Choice xmlns:v="urn:schemas-microsoft-com:vml" Requires="v">
                <p:oleObj spid="_x0000_s3108" name="" r:id="rId2" imgW="1574800" imgH="393700" progId="Equation.3">
                  <p:embed/>
                </p:oleObj>
              </mc:Choice>
              <mc:Fallback>
                <p:oleObj name="" r:id="rId2" imgW="1574800" imgH="393700" progId="Equation.3">
                  <p:embed/>
                  <p:pic>
                    <p:nvPicPr>
                      <p:cNvPr id="0" name="图片 3107"/>
                      <p:cNvPicPr/>
                      <p:nvPr/>
                    </p:nvPicPr>
                    <p:blipFill>
                      <a:blip r:embed="rId3"/>
                      <a:stretch>
                        <a:fillRect/>
                      </a:stretch>
                    </p:blipFill>
                    <p:spPr>
                      <a:xfrm>
                        <a:off x="5221288" y="5246688"/>
                        <a:ext cx="3671887" cy="919162"/>
                      </a:xfrm>
                      <a:prstGeom prst="rect">
                        <a:avLst/>
                      </a:prstGeom>
                      <a:solidFill>
                        <a:schemeClr val="bg1"/>
                      </a:solidFill>
                      <a:ln w="38100">
                        <a:noFill/>
                        <a:miter/>
                      </a:ln>
                    </p:spPr>
                  </p:pic>
                </p:oleObj>
              </mc:Fallback>
            </mc:AlternateContent>
          </a:graphicData>
        </a:graphic>
      </p:graphicFrame>
      <p:graphicFrame>
        <p:nvGraphicFramePr>
          <p:cNvPr id="60424" name="对象 1"/>
          <p:cNvGraphicFramePr>
            <a:graphicFrameLocks noChangeAspect="1"/>
          </p:cNvGraphicFramePr>
          <p:nvPr/>
        </p:nvGraphicFramePr>
        <p:xfrm>
          <a:off x="1042988" y="1700213"/>
          <a:ext cx="6983412" cy="576262"/>
        </p:xfrm>
        <a:graphic>
          <a:graphicData uri="http://schemas.openxmlformats.org/presentationml/2006/ole">
            <mc:AlternateContent xmlns:mc="http://schemas.openxmlformats.org/markup-compatibility/2006">
              <mc:Choice xmlns:v="urn:schemas-microsoft-com:vml" Requires="v">
                <p:oleObj spid="_x0000_s3106" name="" r:id="rId4" imgW="2921000" imgH="241300" progId="Equation.DSMT4">
                  <p:embed/>
                </p:oleObj>
              </mc:Choice>
              <mc:Fallback>
                <p:oleObj name="" r:id="rId4" imgW="2921000" imgH="241300" progId="Equation.DSMT4">
                  <p:embed/>
                  <p:pic>
                    <p:nvPicPr>
                      <p:cNvPr id="0" name="图片 3105"/>
                      <p:cNvPicPr/>
                      <p:nvPr/>
                    </p:nvPicPr>
                    <p:blipFill>
                      <a:blip r:embed="rId5"/>
                      <a:stretch>
                        <a:fillRect/>
                      </a:stretch>
                    </p:blipFill>
                    <p:spPr>
                      <a:xfrm>
                        <a:off x="1042988" y="1700213"/>
                        <a:ext cx="6983412" cy="576262"/>
                      </a:xfrm>
                      <a:prstGeom prst="rect">
                        <a:avLst/>
                      </a:prstGeom>
                      <a:solidFill>
                        <a:schemeClr val="bg1"/>
                      </a:solidFill>
                      <a:ln w="38100">
                        <a:noFill/>
                        <a:miter/>
                      </a:ln>
                    </p:spPr>
                  </p:pic>
                </p:oleObj>
              </mc:Fallback>
            </mc:AlternateContent>
          </a:graphicData>
        </a:graphic>
      </p:graphicFrame>
      <p:sp>
        <p:nvSpPr>
          <p:cNvPr id="60425"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61443"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例子讨论</a:t>
            </a:r>
            <a:endParaRPr lang="zh-CN" altLang="en-US" kern="1200" dirty="0">
              <a:latin typeface="微软雅黑" panose="020B0503020204020204" pitchFamily="34" charset="-122"/>
              <a:ea typeface="宋体" panose="02010600030101010101" pitchFamily="2" charset="-122"/>
              <a:cs typeface="+mn-cs"/>
            </a:endParaRPr>
          </a:p>
        </p:txBody>
      </p:sp>
      <p:sp>
        <p:nvSpPr>
          <p:cNvPr id="61444"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计算适应度</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61445" name="Rectangle 3"/>
          <p:cNvSpPr txBox="1"/>
          <p:nvPr/>
        </p:nvSpPr>
        <p:spPr>
          <a:xfrm>
            <a:off x="112713" y="1628775"/>
            <a:ext cx="7772400" cy="3962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50000"/>
              </a:spcBef>
            </a:pPr>
            <a:r>
              <a:rPr lang="zh-CN" altLang="en-US" b="1" dirty="0">
                <a:solidFill>
                  <a:schemeClr val="tx2"/>
                </a:solidFill>
                <a:ea typeface="宋体" panose="02010600030101010101" pitchFamily="2" charset="-122"/>
              </a:rPr>
              <a:t>计算适应度</a:t>
            </a:r>
            <a:endParaRPr lang="zh-CN" altLang="en-US" b="1" dirty="0">
              <a:solidFill>
                <a:schemeClr val="tx2"/>
              </a:solidFill>
              <a:ea typeface="宋体" panose="02010600030101010101" pitchFamily="2" charset="-122"/>
            </a:endParaRPr>
          </a:p>
          <a:p>
            <a:pPr marL="742950" lvl="1" indent="-285750">
              <a:lnSpc>
                <a:spcPct val="120000"/>
              </a:lnSpc>
              <a:spcBef>
                <a:spcPct val="50000"/>
              </a:spcBef>
            </a:pPr>
            <a:r>
              <a:rPr lang="zh-CN" altLang="en-US" b="1" dirty="0">
                <a:solidFill>
                  <a:schemeClr val="tx2"/>
                </a:solidFill>
                <a:ea typeface="宋体" panose="02010600030101010101" pitchFamily="2" charset="-122"/>
              </a:rPr>
              <a:t>适应度尺度变换</a:t>
            </a:r>
            <a:endParaRPr lang="zh-CN" altLang="en-US" b="1" dirty="0">
              <a:solidFill>
                <a:schemeClr val="tx2"/>
              </a:solidFill>
              <a:ea typeface="宋体" panose="02010600030101010101" pitchFamily="2" charset="-122"/>
            </a:endParaRPr>
          </a:p>
          <a:p>
            <a:pPr marL="342900" lvl="0" indent="-342900">
              <a:lnSpc>
                <a:spcPct val="120000"/>
              </a:lnSpc>
              <a:spcBef>
                <a:spcPct val="50000"/>
              </a:spcBef>
            </a:pPr>
            <a:r>
              <a:rPr lang="zh-CN" altLang="en-US" b="1" dirty="0">
                <a:solidFill>
                  <a:schemeClr val="tx2"/>
                </a:solidFill>
                <a:ea typeface="宋体" panose="02010600030101010101" pitchFamily="2" charset="-122"/>
              </a:rPr>
              <a:t>遗传操作</a:t>
            </a:r>
            <a:r>
              <a:rPr lang="en-US" altLang="zh-CN" b="1" dirty="0">
                <a:solidFill>
                  <a:schemeClr val="tx2"/>
                </a:solidFill>
                <a:ea typeface="宋体" panose="02010600030101010101" pitchFamily="2" charset="-122"/>
              </a:rPr>
              <a:t>—</a:t>
            </a:r>
            <a:r>
              <a:rPr lang="zh-CN" altLang="en-US" b="1" dirty="0">
                <a:solidFill>
                  <a:schemeClr val="tx2"/>
                </a:solidFill>
                <a:ea typeface="宋体" panose="02010600030101010101" pitchFamily="2" charset="-122"/>
              </a:rPr>
              <a:t>选择：</a:t>
            </a:r>
            <a:endParaRPr lang="zh-CN" altLang="en-US" b="1" dirty="0">
              <a:solidFill>
                <a:schemeClr val="tx2"/>
              </a:solidFill>
              <a:ea typeface="宋体" panose="02010600030101010101" pitchFamily="2" charset="-122"/>
            </a:endParaRPr>
          </a:p>
          <a:p>
            <a:pPr marL="742950" lvl="1" indent="-285750">
              <a:lnSpc>
                <a:spcPct val="120000"/>
              </a:lnSpc>
              <a:spcBef>
                <a:spcPct val="50000"/>
              </a:spcBef>
            </a:pPr>
            <a:r>
              <a:rPr lang="zh-CN" altLang="en-US" b="1" dirty="0">
                <a:solidFill>
                  <a:schemeClr val="tx2"/>
                </a:solidFill>
                <a:ea typeface="宋体" panose="02010600030101010101" pitchFamily="2" charset="-122"/>
              </a:rPr>
              <a:t>适应度大于零，轮盘赌方法</a:t>
            </a:r>
            <a:endParaRPr lang="zh-CN" altLang="en-US" b="1" dirty="0">
              <a:solidFill>
                <a:schemeClr val="tx2"/>
              </a:solidFill>
              <a:ea typeface="宋体" panose="02010600030101010101" pitchFamily="2" charset="-122"/>
            </a:endParaRPr>
          </a:p>
        </p:txBody>
      </p:sp>
      <p:pic>
        <p:nvPicPr>
          <p:cNvPr id="61446" name="Picture 8" descr="D:\dbzhao\管理\研究生院讲课\Computional Intelligence\matlab example figures\ga_int3a.gif"/>
          <p:cNvPicPr>
            <a:picLocks noChangeAspect="1"/>
          </p:cNvPicPr>
          <p:nvPr/>
        </p:nvPicPr>
        <p:blipFill>
          <a:blip r:embed="rId1" r:link="rId2"/>
          <a:stretch>
            <a:fillRect/>
          </a:stretch>
        </p:blipFill>
        <p:spPr>
          <a:xfrm>
            <a:off x="5867400" y="3627438"/>
            <a:ext cx="3276600" cy="2730500"/>
          </a:xfrm>
          <a:prstGeom prst="rect">
            <a:avLst/>
          </a:prstGeom>
          <a:noFill/>
          <a:ln w="9525">
            <a:noFill/>
          </a:ln>
        </p:spPr>
      </p:pic>
      <p:graphicFrame>
        <p:nvGraphicFramePr>
          <p:cNvPr id="61447" name="Object 9"/>
          <p:cNvGraphicFramePr>
            <a:graphicFrameLocks noChangeAspect="1"/>
          </p:cNvGraphicFramePr>
          <p:nvPr/>
        </p:nvGraphicFramePr>
        <p:xfrm>
          <a:off x="4249738" y="2492375"/>
          <a:ext cx="2087562" cy="684213"/>
        </p:xfrm>
        <a:graphic>
          <a:graphicData uri="http://schemas.openxmlformats.org/presentationml/2006/ole">
            <mc:AlternateContent xmlns:mc="http://schemas.openxmlformats.org/markup-compatibility/2006">
              <mc:Choice xmlns:v="urn:schemas-microsoft-com:vml" Requires="v">
                <p:oleObj spid="_x0000_s3114" name="" r:id="rId3" imgW="698500" imgH="228600" progId="Equation.DSMT4">
                  <p:embed/>
                </p:oleObj>
              </mc:Choice>
              <mc:Fallback>
                <p:oleObj name="" r:id="rId3" imgW="698500" imgH="228600" progId="Equation.DSMT4">
                  <p:embed/>
                  <p:pic>
                    <p:nvPicPr>
                      <p:cNvPr id="0" name="图片 3113"/>
                      <p:cNvPicPr/>
                      <p:nvPr/>
                    </p:nvPicPr>
                    <p:blipFill>
                      <a:blip r:embed="rId4"/>
                      <a:stretch>
                        <a:fillRect/>
                      </a:stretch>
                    </p:blipFill>
                    <p:spPr>
                      <a:xfrm>
                        <a:off x="4249738" y="2492375"/>
                        <a:ext cx="2087562" cy="684213"/>
                      </a:xfrm>
                      <a:prstGeom prst="rect">
                        <a:avLst/>
                      </a:prstGeom>
                      <a:solidFill>
                        <a:schemeClr val="bg1"/>
                      </a:solidFill>
                      <a:ln w="38100">
                        <a:noFill/>
                        <a:miter/>
                      </a:ln>
                    </p:spPr>
                  </p:pic>
                </p:oleObj>
              </mc:Fallback>
            </mc:AlternateContent>
          </a:graphicData>
        </a:graphic>
      </p:graphicFrame>
      <p:graphicFrame>
        <p:nvGraphicFramePr>
          <p:cNvPr id="61448" name="Object 10"/>
          <p:cNvGraphicFramePr>
            <a:graphicFrameLocks noChangeAspect="1"/>
          </p:cNvGraphicFramePr>
          <p:nvPr/>
        </p:nvGraphicFramePr>
        <p:xfrm>
          <a:off x="1258888" y="4616450"/>
          <a:ext cx="2312987" cy="2312988"/>
        </p:xfrm>
        <a:graphic>
          <a:graphicData uri="http://schemas.openxmlformats.org/presentationml/2006/ole">
            <mc:AlternateContent xmlns:mc="http://schemas.openxmlformats.org/markup-compatibility/2006">
              <mc:Choice xmlns:v="urn:schemas-microsoft-com:vml" Requires="v">
                <p:oleObj spid="_x0000_s3115" name="" r:id="rId5" imgW="6070600" imgH="6794500" progId="MSGraph.Chart.8">
                  <p:embed/>
                </p:oleObj>
              </mc:Choice>
              <mc:Fallback>
                <p:oleObj name="" r:id="rId5" imgW="6070600" imgH="6794500" progId="MSGraph.Chart.8">
                  <p:embed/>
                  <p:pic>
                    <p:nvPicPr>
                      <p:cNvPr id="0" name="图片 3114"/>
                      <p:cNvPicPr/>
                      <p:nvPr/>
                    </p:nvPicPr>
                    <p:blipFill>
                      <a:blip r:embed="rId6"/>
                      <a:stretch>
                        <a:fillRect/>
                      </a:stretch>
                    </p:blipFill>
                    <p:spPr>
                      <a:xfrm>
                        <a:off x="1258888" y="4616450"/>
                        <a:ext cx="2312987" cy="2312988"/>
                      </a:xfrm>
                      <a:prstGeom prst="rect">
                        <a:avLst/>
                      </a:prstGeom>
                      <a:noFill/>
                      <a:ln w="38100">
                        <a:noFill/>
                        <a:miter/>
                      </a:ln>
                    </p:spPr>
                  </p:pic>
                </p:oleObj>
              </mc:Fallback>
            </mc:AlternateContent>
          </a:graphicData>
        </a:graphic>
      </p:graphicFrame>
      <p:sp>
        <p:nvSpPr>
          <p:cNvPr id="61449"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graphicFrame>
        <p:nvGraphicFramePr>
          <p:cNvPr id="61450" name="对象 3"/>
          <p:cNvGraphicFramePr>
            <a:graphicFrameLocks noChangeAspect="1"/>
          </p:cNvGraphicFramePr>
          <p:nvPr/>
        </p:nvGraphicFramePr>
        <p:xfrm>
          <a:off x="2843213" y="1700213"/>
          <a:ext cx="6130925" cy="576262"/>
        </p:xfrm>
        <a:graphic>
          <a:graphicData uri="http://schemas.openxmlformats.org/presentationml/2006/ole">
            <mc:AlternateContent xmlns:mc="http://schemas.openxmlformats.org/markup-compatibility/2006">
              <mc:Choice xmlns:v="urn:schemas-microsoft-com:vml" Requires="v">
                <p:oleObj spid="_x0000_s3116" name="" r:id="rId7" imgW="2921000" imgH="241300" progId="Equation.DSMT4">
                  <p:embed/>
                </p:oleObj>
              </mc:Choice>
              <mc:Fallback>
                <p:oleObj name="" r:id="rId7" imgW="2921000" imgH="241300" progId="Equation.DSMT4">
                  <p:embed/>
                  <p:pic>
                    <p:nvPicPr>
                      <p:cNvPr id="0" name="图片 3115"/>
                      <p:cNvPicPr/>
                      <p:nvPr/>
                    </p:nvPicPr>
                    <p:blipFill>
                      <a:blip r:embed="rId8"/>
                      <a:stretch>
                        <a:fillRect/>
                      </a:stretch>
                    </p:blipFill>
                    <p:spPr>
                      <a:xfrm>
                        <a:off x="2843213" y="1700213"/>
                        <a:ext cx="6130925" cy="576262"/>
                      </a:xfrm>
                      <a:prstGeom prst="rect">
                        <a:avLst/>
                      </a:prstGeom>
                      <a:solidFill>
                        <a:schemeClr val="bg1"/>
                      </a:solidFill>
                      <a:ln w="38100">
                        <a:noFill/>
                        <a:miter/>
                      </a:ln>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62467"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例子讨论</a:t>
            </a:r>
            <a:endParaRPr lang="zh-CN" altLang="en-US" kern="1200" dirty="0">
              <a:latin typeface="微软雅黑" panose="020B0503020204020204" pitchFamily="34" charset="-122"/>
              <a:ea typeface="宋体" panose="02010600030101010101" pitchFamily="2" charset="-122"/>
              <a:cs typeface="+mn-cs"/>
            </a:endParaRPr>
          </a:p>
        </p:txBody>
      </p:sp>
      <p:sp>
        <p:nvSpPr>
          <p:cNvPr id="62468"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遗传操作</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62469" name="Rectangle 3"/>
          <p:cNvSpPr txBox="1"/>
          <p:nvPr/>
        </p:nvSpPr>
        <p:spPr>
          <a:xfrm>
            <a:off x="5867400" y="2133600"/>
            <a:ext cx="2667000" cy="411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buFontTx/>
              <a:buNone/>
            </a:pPr>
            <a:r>
              <a:rPr lang="zh-CN" altLang="en-US" sz="2800" b="1" dirty="0">
                <a:solidFill>
                  <a:schemeClr val="tx2"/>
                </a:solidFill>
                <a:ea typeface="宋体" panose="02010600030101010101" pitchFamily="2" charset="-122"/>
              </a:rPr>
              <a:t>最优个体保留</a:t>
            </a:r>
            <a:endParaRPr lang="zh-CN" altLang="en-US" sz="2800" b="1" dirty="0">
              <a:solidFill>
                <a:schemeClr val="tx2"/>
              </a:solidFill>
              <a:ea typeface="宋体" panose="02010600030101010101" pitchFamily="2" charset="-122"/>
            </a:endParaRPr>
          </a:p>
          <a:p>
            <a:pPr marL="342900" lvl="0" indent="-342900">
              <a:buFontTx/>
              <a:buNone/>
            </a:pPr>
            <a:endParaRPr lang="zh-CN" altLang="en-US" sz="2400" b="1" dirty="0">
              <a:solidFill>
                <a:schemeClr val="tx2"/>
              </a:solidFill>
              <a:ea typeface="宋体" panose="02010600030101010101" pitchFamily="2" charset="-122"/>
            </a:endParaRPr>
          </a:p>
          <a:p>
            <a:pPr marL="342900" lvl="0" indent="-342900">
              <a:buFontTx/>
              <a:buNone/>
            </a:pPr>
            <a:endParaRPr lang="zh-CN" altLang="en-US" sz="2400" b="1" dirty="0">
              <a:solidFill>
                <a:schemeClr val="tx2"/>
              </a:solidFill>
              <a:ea typeface="宋体" panose="02010600030101010101" pitchFamily="2" charset="-122"/>
            </a:endParaRPr>
          </a:p>
          <a:p>
            <a:pPr marL="342900" lvl="0" indent="-342900">
              <a:buFontTx/>
              <a:buNone/>
            </a:pPr>
            <a:r>
              <a:rPr lang="zh-CN" altLang="en-US" sz="2800" b="1" dirty="0">
                <a:solidFill>
                  <a:schemeClr val="tx2"/>
                </a:solidFill>
                <a:ea typeface="宋体" panose="02010600030101010101" pitchFamily="2" charset="-122"/>
              </a:rPr>
              <a:t>交叉</a:t>
            </a:r>
            <a:endParaRPr lang="zh-CN" altLang="en-US" sz="2800" b="1" dirty="0">
              <a:solidFill>
                <a:schemeClr val="tx2"/>
              </a:solidFill>
              <a:ea typeface="宋体" panose="02010600030101010101" pitchFamily="2" charset="-122"/>
            </a:endParaRPr>
          </a:p>
          <a:p>
            <a:pPr marL="342900" lvl="0" indent="-342900">
              <a:buFontTx/>
              <a:buNone/>
            </a:pPr>
            <a:endParaRPr lang="zh-CN" altLang="en-US" sz="2800" b="1" dirty="0">
              <a:solidFill>
                <a:schemeClr val="tx2"/>
              </a:solidFill>
              <a:ea typeface="宋体" panose="02010600030101010101" pitchFamily="2" charset="-122"/>
            </a:endParaRPr>
          </a:p>
          <a:p>
            <a:pPr marL="342900" lvl="0" indent="-342900">
              <a:buFontTx/>
              <a:buNone/>
            </a:pPr>
            <a:endParaRPr lang="zh-CN" altLang="en-US" sz="2800" b="1" dirty="0">
              <a:solidFill>
                <a:schemeClr val="tx2"/>
              </a:solidFill>
              <a:ea typeface="宋体" panose="02010600030101010101" pitchFamily="2" charset="-122"/>
            </a:endParaRPr>
          </a:p>
          <a:p>
            <a:pPr marL="342900" lvl="0" indent="-342900">
              <a:buFontTx/>
              <a:buNone/>
            </a:pPr>
            <a:r>
              <a:rPr lang="zh-CN" altLang="en-US" sz="2800" b="1" dirty="0">
                <a:solidFill>
                  <a:schemeClr val="tx2"/>
                </a:solidFill>
                <a:ea typeface="宋体" panose="02010600030101010101" pitchFamily="2" charset="-122"/>
              </a:rPr>
              <a:t>变异</a:t>
            </a:r>
            <a:endParaRPr lang="zh-CN" altLang="en-US" sz="2800" b="1" dirty="0">
              <a:solidFill>
                <a:schemeClr val="tx2"/>
              </a:solidFill>
              <a:ea typeface="宋体" panose="02010600030101010101" pitchFamily="2" charset="-122"/>
            </a:endParaRPr>
          </a:p>
          <a:p>
            <a:pPr marL="342900" lvl="0" indent="-342900">
              <a:buFontTx/>
              <a:buNone/>
            </a:pPr>
            <a:endParaRPr lang="zh-CN" altLang="en-US" sz="2800" b="1" dirty="0">
              <a:solidFill>
                <a:schemeClr val="tx2"/>
              </a:solidFill>
              <a:ea typeface="宋体" panose="02010600030101010101" pitchFamily="2" charset="-122"/>
            </a:endParaRPr>
          </a:p>
          <a:p>
            <a:pPr marL="342900" lvl="0" indent="-342900">
              <a:buFont typeface="Arial" panose="020B0604020202020204" pitchFamily="34" charset="0"/>
              <a:buChar char="•"/>
            </a:pPr>
            <a:endParaRPr lang="en-US" altLang="zh-CN" sz="2800" b="1" dirty="0">
              <a:solidFill>
                <a:schemeClr val="tx2"/>
              </a:solidFill>
              <a:ea typeface="宋体" panose="02010600030101010101" pitchFamily="2" charset="-122"/>
            </a:endParaRPr>
          </a:p>
        </p:txBody>
      </p:sp>
      <p:pic>
        <p:nvPicPr>
          <p:cNvPr id="62470" name="Picture 5" descr="ga_in14a"/>
          <p:cNvPicPr>
            <a:picLocks noChangeAspect="1"/>
          </p:cNvPicPr>
          <p:nvPr/>
        </p:nvPicPr>
        <p:blipFill>
          <a:blip r:embed="rId1"/>
          <a:stretch>
            <a:fillRect/>
          </a:stretch>
        </p:blipFill>
        <p:spPr>
          <a:xfrm>
            <a:off x="4763" y="1773238"/>
            <a:ext cx="3881437" cy="4913312"/>
          </a:xfrm>
          <a:prstGeom prst="rect">
            <a:avLst/>
          </a:prstGeom>
          <a:noFill/>
          <a:ln w="9525">
            <a:noFill/>
          </a:ln>
        </p:spPr>
      </p:pic>
      <p:pic>
        <p:nvPicPr>
          <p:cNvPr id="62471" name="Picture 6" descr="ras_chil"/>
          <p:cNvPicPr>
            <a:picLocks noChangeAspect="1"/>
          </p:cNvPicPr>
          <p:nvPr/>
        </p:nvPicPr>
        <p:blipFill>
          <a:blip r:embed="rId2"/>
          <a:stretch>
            <a:fillRect/>
          </a:stretch>
        </p:blipFill>
        <p:spPr>
          <a:xfrm>
            <a:off x="3276600" y="2209800"/>
            <a:ext cx="5657850" cy="4035425"/>
          </a:xfrm>
          <a:prstGeom prst="rect">
            <a:avLst/>
          </a:prstGeom>
          <a:noFill/>
          <a:ln w="9525">
            <a:noFill/>
          </a:ln>
        </p:spPr>
      </p:pic>
      <p:sp>
        <p:nvSpPr>
          <p:cNvPr id="62472"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63491"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例子讨论</a:t>
            </a:r>
            <a:endParaRPr lang="zh-CN" altLang="en-US" kern="1200" dirty="0">
              <a:latin typeface="微软雅黑" panose="020B0503020204020204" pitchFamily="34" charset="-122"/>
              <a:ea typeface="宋体" panose="02010600030101010101" pitchFamily="2" charset="-122"/>
              <a:cs typeface="+mn-cs"/>
            </a:endParaRPr>
          </a:p>
        </p:txBody>
      </p:sp>
      <p:sp>
        <p:nvSpPr>
          <p:cNvPr id="63492"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适应度变化</a:t>
            </a:r>
            <a:endParaRPr lang="zh-CN" altLang="en-US" b="1" dirty="0">
              <a:solidFill>
                <a:srgbClr val="17375E"/>
              </a:solidFill>
              <a:latin typeface="黑体" panose="02010609060101010101" pitchFamily="49" charset="-122"/>
              <a:ea typeface="宋体" panose="02010600030101010101" pitchFamily="2" charset="-122"/>
            </a:endParaRPr>
          </a:p>
        </p:txBody>
      </p:sp>
      <p:pic>
        <p:nvPicPr>
          <p:cNvPr id="63493" name="Picture 8"/>
          <p:cNvPicPr>
            <a:picLocks noChangeAspect="1"/>
          </p:cNvPicPr>
          <p:nvPr/>
        </p:nvPicPr>
        <p:blipFill>
          <a:blip r:embed="rId1"/>
          <a:stretch>
            <a:fillRect/>
          </a:stretch>
        </p:blipFill>
        <p:spPr>
          <a:xfrm>
            <a:off x="827088" y="1484313"/>
            <a:ext cx="7162800" cy="5122862"/>
          </a:xfrm>
          <a:prstGeom prst="rect">
            <a:avLst/>
          </a:prstGeom>
          <a:solidFill>
            <a:schemeClr val="bg1"/>
          </a:solidFill>
          <a:ln w="9525">
            <a:noFill/>
          </a:ln>
        </p:spPr>
      </p:pic>
      <p:sp>
        <p:nvSpPr>
          <p:cNvPr id="63494"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64515"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例子讨论</a:t>
            </a:r>
            <a:endParaRPr lang="zh-CN" altLang="en-US" kern="1200" dirty="0">
              <a:latin typeface="微软雅黑" panose="020B0503020204020204" pitchFamily="34" charset="-122"/>
              <a:ea typeface="宋体" panose="02010600030101010101" pitchFamily="2" charset="-122"/>
              <a:cs typeface="+mn-cs"/>
            </a:endParaRPr>
          </a:p>
        </p:txBody>
      </p:sp>
      <p:sp>
        <p:nvSpPr>
          <p:cNvPr id="64516"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结果</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64517" name="Rectangle 3"/>
          <p:cNvSpPr txBox="1"/>
          <p:nvPr/>
        </p:nvSpPr>
        <p:spPr>
          <a:xfrm>
            <a:off x="685800" y="2133600"/>
            <a:ext cx="7772400" cy="3962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en-US" altLang="zh-CN" b="1" dirty="0">
                <a:solidFill>
                  <a:schemeClr val="tx2"/>
                </a:solidFill>
                <a:latin typeface="Arial Unicode MS" pitchFamily="34" charset="-122"/>
                <a:ea typeface="宋体" panose="02010600030101010101" pitchFamily="2" charset="-122"/>
              </a:rPr>
              <a:t>(</a:t>
            </a:r>
            <a:r>
              <a:rPr lang="en-US" altLang="zh-CN" b="1" i="1" dirty="0">
                <a:solidFill>
                  <a:schemeClr val="tx2"/>
                </a:solidFill>
                <a:latin typeface="Arial Unicode MS" pitchFamily="34" charset="-122"/>
                <a:ea typeface="宋体" panose="02010600030101010101" pitchFamily="2" charset="-122"/>
              </a:rPr>
              <a:t>x</a:t>
            </a:r>
            <a:r>
              <a:rPr lang="en-US" altLang="zh-CN" b="1" baseline="-25000" dirty="0">
                <a:solidFill>
                  <a:schemeClr val="tx2"/>
                </a:solidFill>
                <a:latin typeface="Arial Unicode MS" pitchFamily="34" charset="-122"/>
                <a:ea typeface="宋体" panose="02010600030101010101" pitchFamily="2" charset="-122"/>
              </a:rPr>
              <a:t>1</a:t>
            </a:r>
            <a:r>
              <a:rPr lang="en-US" altLang="zh-CN" b="1" dirty="0">
                <a:solidFill>
                  <a:schemeClr val="tx2"/>
                </a:solidFill>
                <a:latin typeface="Arial Unicode MS" pitchFamily="34" charset="-122"/>
                <a:ea typeface="宋体" panose="02010600030101010101" pitchFamily="2" charset="-122"/>
              </a:rPr>
              <a:t>, </a:t>
            </a:r>
            <a:r>
              <a:rPr lang="en-US" altLang="zh-CN" b="1" i="1" dirty="0">
                <a:solidFill>
                  <a:schemeClr val="tx2"/>
                </a:solidFill>
                <a:latin typeface="Arial Unicode MS" pitchFamily="34" charset="-122"/>
                <a:ea typeface="宋体" panose="02010600030101010101" pitchFamily="2" charset="-122"/>
              </a:rPr>
              <a:t>x</a:t>
            </a:r>
            <a:r>
              <a:rPr lang="en-US" altLang="zh-CN" b="1" baseline="-25000" dirty="0">
                <a:solidFill>
                  <a:schemeClr val="tx2"/>
                </a:solidFill>
                <a:latin typeface="Arial Unicode MS" pitchFamily="34" charset="-122"/>
                <a:ea typeface="宋体" panose="02010600030101010101" pitchFamily="2" charset="-122"/>
              </a:rPr>
              <a:t>2</a:t>
            </a:r>
            <a:r>
              <a:rPr lang="en-US" altLang="zh-CN" b="1" dirty="0">
                <a:solidFill>
                  <a:schemeClr val="tx2"/>
                </a:solidFill>
                <a:latin typeface="Arial Unicode MS" pitchFamily="34" charset="-122"/>
                <a:ea typeface="宋体" panose="02010600030101010101" pitchFamily="2" charset="-122"/>
              </a:rPr>
              <a:t>) = (</a:t>
            </a:r>
            <a:r>
              <a:rPr lang="en-US" altLang="zh-CN" b="1" dirty="0">
                <a:solidFill>
                  <a:schemeClr val="tx2"/>
                </a:solidFill>
                <a:ea typeface="宋体" panose="02010600030101010101" pitchFamily="2" charset="-122"/>
              </a:rPr>
              <a:t>0.0039, -0.0039</a:t>
            </a:r>
            <a:r>
              <a:rPr lang="en-US" altLang="zh-CN" b="1" dirty="0">
                <a:solidFill>
                  <a:schemeClr val="tx2"/>
                </a:solidFill>
                <a:latin typeface="Arial Unicode MS" pitchFamily="34" charset="-122"/>
                <a:ea typeface="宋体" panose="02010600030101010101" pitchFamily="2" charset="-122"/>
              </a:rPr>
              <a:t>) </a:t>
            </a:r>
            <a:endParaRPr lang="en-US" altLang="zh-CN" b="1" dirty="0">
              <a:solidFill>
                <a:schemeClr val="tx2"/>
              </a:solidFill>
              <a:ea typeface="宋体" panose="02010600030101010101" pitchFamily="2" charset="-122"/>
            </a:endParaRPr>
          </a:p>
          <a:p>
            <a:pPr marL="342900" lvl="0" indent="-342900">
              <a:lnSpc>
                <a:spcPct val="120000"/>
              </a:lnSpc>
            </a:pPr>
            <a:r>
              <a:rPr lang="en-US" altLang="zh-CN" b="1" i="1" dirty="0">
                <a:solidFill>
                  <a:schemeClr val="tx2"/>
                </a:solidFill>
                <a:ea typeface="宋体" panose="02010600030101010101" pitchFamily="2" charset="-122"/>
              </a:rPr>
              <a:t>Ras</a:t>
            </a:r>
            <a:r>
              <a:rPr lang="en-US" altLang="zh-CN" b="1" dirty="0">
                <a:solidFill>
                  <a:schemeClr val="tx2"/>
                </a:solidFill>
                <a:ea typeface="宋体" panose="02010600030101010101" pitchFamily="2" charset="-122"/>
              </a:rPr>
              <a:t>(</a:t>
            </a:r>
            <a:r>
              <a:rPr lang="en-US" altLang="zh-CN" b="1" i="1" dirty="0">
                <a:solidFill>
                  <a:schemeClr val="tx2"/>
                </a:solidFill>
                <a:ea typeface="宋体" panose="02010600030101010101" pitchFamily="2" charset="-122"/>
              </a:rPr>
              <a:t>x</a:t>
            </a:r>
            <a:r>
              <a:rPr lang="en-US" altLang="zh-CN" b="1" dirty="0">
                <a:solidFill>
                  <a:schemeClr val="tx2"/>
                </a:solidFill>
                <a:ea typeface="宋体" panose="02010600030101010101" pitchFamily="2" charset="-122"/>
              </a:rPr>
              <a:t>) = 0.0061</a:t>
            </a:r>
            <a:r>
              <a:rPr lang="en-US" altLang="zh-CN" b="1" dirty="0">
                <a:solidFill>
                  <a:schemeClr val="tx2"/>
                </a:solidFill>
                <a:latin typeface="Arial Unicode MS" pitchFamily="34" charset="-122"/>
                <a:ea typeface="宋体" panose="02010600030101010101" pitchFamily="2" charset="-122"/>
              </a:rPr>
              <a:t> </a:t>
            </a:r>
            <a:endParaRPr lang="en-US" altLang="zh-CN" b="1" dirty="0">
              <a:solidFill>
                <a:schemeClr val="tx2"/>
              </a:solidFill>
              <a:ea typeface="宋体" panose="02010600030101010101" pitchFamily="2" charset="-122"/>
            </a:endParaRPr>
          </a:p>
          <a:p>
            <a:pPr marL="342900" lvl="0" indent="-342900">
              <a:lnSpc>
                <a:spcPct val="120000"/>
              </a:lnSpc>
            </a:pPr>
            <a:r>
              <a:rPr lang="zh-CN" altLang="en-US" b="1" dirty="0">
                <a:solidFill>
                  <a:schemeClr val="tx2"/>
                </a:solidFill>
                <a:ea typeface="宋体" panose="02010600030101010101" pitchFamily="2" charset="-122"/>
              </a:rPr>
              <a:t>特点：</a:t>
            </a:r>
            <a:endParaRPr lang="zh-CN" altLang="en-US" b="1" dirty="0">
              <a:solidFill>
                <a:schemeClr val="tx2"/>
              </a:solidFill>
              <a:ea typeface="宋体" panose="02010600030101010101" pitchFamily="2" charset="-122"/>
            </a:endParaRPr>
          </a:p>
          <a:p>
            <a:pPr marL="742950" lvl="1" indent="-285750">
              <a:lnSpc>
                <a:spcPct val="120000"/>
              </a:lnSpc>
            </a:pPr>
            <a:r>
              <a:rPr lang="zh-CN" altLang="en-US" b="1" dirty="0">
                <a:solidFill>
                  <a:schemeClr val="tx2"/>
                </a:solidFill>
                <a:ea typeface="宋体" panose="02010600030101010101" pitchFamily="2" charset="-122"/>
              </a:rPr>
              <a:t>不能保障收敛到全局极值，局部极值</a:t>
            </a:r>
            <a:endParaRPr lang="zh-CN" altLang="en-US" b="1" dirty="0">
              <a:solidFill>
                <a:schemeClr val="tx2"/>
              </a:solidFill>
              <a:ea typeface="宋体" panose="02010600030101010101" pitchFamily="2" charset="-122"/>
            </a:endParaRPr>
          </a:p>
          <a:p>
            <a:pPr marL="742950" lvl="1" indent="-285750">
              <a:lnSpc>
                <a:spcPct val="120000"/>
              </a:lnSpc>
            </a:pPr>
            <a:r>
              <a:rPr lang="zh-CN" altLang="en-US" b="1" dirty="0">
                <a:solidFill>
                  <a:schemeClr val="tx2"/>
                </a:solidFill>
                <a:ea typeface="宋体" panose="02010600030101010101" pitchFamily="2" charset="-122"/>
              </a:rPr>
              <a:t>收敛速度慢</a:t>
            </a:r>
            <a:endParaRPr lang="zh-CN" altLang="en-US" sz="3200" b="1" dirty="0">
              <a:solidFill>
                <a:schemeClr val="tx2"/>
              </a:solidFill>
              <a:ea typeface="宋体" panose="02010600030101010101" pitchFamily="2" charset="-122"/>
            </a:endParaRPr>
          </a:p>
        </p:txBody>
      </p:sp>
      <p:sp>
        <p:nvSpPr>
          <p:cNvPr id="64518"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背景介绍</a:t>
            </a:r>
            <a:endParaRPr lang="zh-CN" altLang="en-US" kern="1200" dirty="0">
              <a:latin typeface="微软雅黑" panose="020B0503020204020204" pitchFamily="34" charset="-122"/>
              <a:ea typeface="宋体" panose="02010600030101010101" pitchFamily="2" charset="-122"/>
              <a:cs typeface="+mn-cs"/>
            </a:endParaRPr>
          </a:p>
        </p:txBody>
      </p:sp>
      <p:sp>
        <p:nvSpPr>
          <p:cNvPr id="9219" name="Rectangle 3"/>
          <p:cNvSpPr>
            <a:spLocks noGrp="1"/>
          </p:cNvSpPr>
          <p:nvPr>
            <p:ph type="body" idx="4294967295"/>
          </p:nvPr>
        </p:nvSpPr>
        <p:spPr>
          <a:xfrm>
            <a:off x="457200" y="692150"/>
            <a:ext cx="8229600" cy="3095625"/>
          </a:xfrm>
          <a:ln/>
        </p:spPr>
        <p:txBody>
          <a:bodyPr vert="horz" wrap="square" lIns="91440" tIns="45720" rIns="91440" bIns="45720" anchor="t" anchorCtr="0"/>
          <a:p>
            <a:pPr marL="0" indent="624205" eaLnBrk="1" hangingPunct="1">
              <a:lnSpc>
                <a:spcPct val="130000"/>
              </a:lnSpc>
              <a:buFont typeface="Wingdings" panose="05000000000000000000" pitchFamily="2" charset="2"/>
              <a:buChar char="n"/>
            </a:pPr>
            <a:r>
              <a:rPr lang="zh-CN" altLang="en-US" sz="2800" b="1" dirty="0">
                <a:solidFill>
                  <a:srgbClr val="002060"/>
                </a:solidFill>
                <a:latin typeface="隶书" panose="02010509060101010101" pitchFamily="49" charset="-122"/>
                <a:ea typeface="隶书" panose="02010509060101010101" pitchFamily="49" charset="-122"/>
              </a:rPr>
              <a:t>进化计算的生物学基础</a:t>
            </a:r>
            <a:br>
              <a:rPr lang="zh-CN" altLang="en-US" sz="2800" b="1" dirty="0">
                <a:solidFill>
                  <a:srgbClr val="0000CC"/>
                </a:solidFill>
                <a:latin typeface="隶书" panose="02010509060101010101" pitchFamily="49" charset="-122"/>
                <a:ea typeface="隶书" panose="02010509060101010101" pitchFamily="49" charset="-122"/>
              </a:rPr>
            </a:br>
            <a:r>
              <a:rPr lang="zh-CN" altLang="en-US" sz="2000" b="1" dirty="0">
                <a:solidFill>
                  <a:srgbClr val="0000CC"/>
                </a:solidFill>
                <a:latin typeface="隶书" panose="02010509060101010101" pitchFamily="49" charset="-122"/>
                <a:ea typeface="隶书" panose="02010509060101010101" pitchFamily="49" charset="-122"/>
              </a:rPr>
              <a:t>    </a:t>
            </a:r>
            <a:r>
              <a:rPr lang="zh-CN" altLang="en-US" sz="2000" dirty="0">
                <a:solidFill>
                  <a:srgbClr val="000000"/>
                </a:solidFill>
                <a:latin typeface="黑体" panose="02010609060101010101" pitchFamily="49" charset="-122"/>
                <a:ea typeface="宋体" panose="02010600030101010101" pitchFamily="2" charset="-122"/>
              </a:rPr>
              <a:t>自然界生物进化过程是进化计算的生物学基础，它主要包括遗传</a:t>
            </a:r>
            <a:r>
              <a:rPr lang="en-US" altLang="zh-CN" sz="2000" dirty="0">
                <a:solidFill>
                  <a:srgbClr val="000000"/>
                </a:solidFill>
                <a:latin typeface="黑体" panose="02010609060101010101" pitchFamily="49" charset="-122"/>
                <a:ea typeface="宋体" panose="02010600030101010101" pitchFamily="2" charset="-122"/>
              </a:rPr>
              <a:t>(Heredity)</a:t>
            </a:r>
            <a:r>
              <a:rPr lang="zh-CN" altLang="en-US" sz="2000" dirty="0">
                <a:solidFill>
                  <a:srgbClr val="000000"/>
                </a:solidFill>
                <a:latin typeface="黑体" panose="02010609060101010101" pitchFamily="49" charset="-122"/>
                <a:ea typeface="宋体" panose="02010600030101010101" pitchFamily="2" charset="-122"/>
              </a:rPr>
              <a:t>、变异</a:t>
            </a:r>
            <a:r>
              <a:rPr lang="en-US" altLang="zh-CN" sz="2000" dirty="0">
                <a:solidFill>
                  <a:srgbClr val="000000"/>
                </a:solidFill>
                <a:latin typeface="黑体" panose="02010609060101010101" pitchFamily="49" charset="-122"/>
                <a:ea typeface="宋体" panose="02010600030101010101" pitchFamily="2" charset="-122"/>
              </a:rPr>
              <a:t>(Mutation)</a:t>
            </a:r>
            <a:r>
              <a:rPr lang="zh-CN" altLang="en-US" sz="2000" dirty="0">
                <a:solidFill>
                  <a:srgbClr val="000000"/>
                </a:solidFill>
                <a:latin typeface="黑体" panose="02010609060101010101" pitchFamily="49" charset="-122"/>
                <a:ea typeface="宋体" panose="02010600030101010101" pitchFamily="2" charset="-122"/>
              </a:rPr>
              <a:t>和进化</a:t>
            </a:r>
            <a:r>
              <a:rPr lang="en-US" altLang="zh-CN" sz="2000" dirty="0">
                <a:solidFill>
                  <a:srgbClr val="000000"/>
                </a:solidFill>
                <a:latin typeface="黑体" panose="02010609060101010101" pitchFamily="49" charset="-122"/>
                <a:ea typeface="宋体" panose="02010600030101010101" pitchFamily="2" charset="-122"/>
              </a:rPr>
              <a:t>(Evolution)</a:t>
            </a:r>
            <a:r>
              <a:rPr lang="zh-CN" altLang="en-US" sz="2000" dirty="0">
                <a:solidFill>
                  <a:srgbClr val="000000"/>
                </a:solidFill>
                <a:latin typeface="黑体" panose="02010609060101010101" pitchFamily="49" charset="-122"/>
                <a:ea typeface="宋体" panose="02010600030101010101" pitchFamily="2" charset="-122"/>
              </a:rPr>
              <a:t>理论。</a:t>
            </a:r>
            <a:endParaRPr lang="zh-CN" altLang="en-US" sz="2000" dirty="0">
              <a:solidFill>
                <a:srgbClr val="000000"/>
              </a:solidFill>
              <a:latin typeface="黑体" panose="02010609060101010101" pitchFamily="49" charset="-122"/>
              <a:ea typeface="宋体" panose="02010600030101010101" pitchFamily="2" charset="-122"/>
            </a:endParaRPr>
          </a:p>
          <a:p>
            <a:pPr marL="0" indent="624205" eaLnBrk="1" hangingPunct="1">
              <a:lnSpc>
                <a:spcPct val="130000"/>
              </a:lnSpc>
              <a:buFont typeface="Wingdings" panose="05000000000000000000" pitchFamily="2" charset="2"/>
              <a:buChar char="p"/>
            </a:pPr>
            <a:r>
              <a:rPr lang="zh-CN" altLang="en-US" sz="2400" dirty="0">
                <a:solidFill>
                  <a:srgbClr val="17375E"/>
                </a:solidFill>
                <a:latin typeface="黑体" panose="02010609060101010101" pitchFamily="49" charset="-122"/>
                <a:ea typeface="宋体" panose="02010600030101010101" pitchFamily="2" charset="-122"/>
              </a:rPr>
              <a:t> 进化论</a:t>
            </a:r>
            <a:br>
              <a:rPr lang="zh-CN" altLang="en-US" sz="1800" dirty="0">
                <a:solidFill>
                  <a:srgbClr val="FF0000"/>
                </a:solidFill>
                <a:ea typeface="宋体" panose="02010600030101010101" pitchFamily="2" charset="-122"/>
              </a:rPr>
            </a:br>
            <a:r>
              <a:rPr lang="zh-CN" altLang="en-US" sz="2000" dirty="0">
                <a:solidFill>
                  <a:srgbClr val="FF0000"/>
                </a:solidFill>
                <a:ea typeface="宋体" panose="02010600030101010101" pitchFamily="2" charset="-122"/>
              </a:rPr>
              <a:t>        </a:t>
            </a:r>
            <a:r>
              <a:rPr lang="zh-CN" altLang="en-US" sz="2000" dirty="0">
                <a:solidFill>
                  <a:srgbClr val="000000"/>
                </a:solidFill>
                <a:latin typeface="黑体" panose="02010609060101010101" pitchFamily="49" charset="-122"/>
                <a:ea typeface="宋体" panose="02010600030101010101" pitchFamily="2" charset="-122"/>
              </a:rPr>
              <a:t>进化是指在生物延续生存过程中，逐渐适应其生存环境，使得其品质不断得到改良的这种生命现象。遗传和变异是生物进化的两种基本现象，优胜劣汰、适者生存是生物进化的基本规律。</a:t>
            </a:r>
            <a:endParaRPr lang="zh-CN" altLang="en-US" sz="2000" dirty="0">
              <a:solidFill>
                <a:srgbClr val="000000"/>
              </a:solidFill>
              <a:latin typeface="黑体" panose="02010609060101010101" pitchFamily="49" charset="-122"/>
              <a:ea typeface="宋体" panose="02010600030101010101" pitchFamily="2" charset="-122"/>
            </a:endParaRPr>
          </a:p>
        </p:txBody>
      </p:sp>
      <p:pic>
        <p:nvPicPr>
          <p:cNvPr id="9220" name="Picture 5" descr="3-4"/>
          <p:cNvPicPr>
            <a:picLocks noChangeAspect="1"/>
          </p:cNvPicPr>
          <p:nvPr/>
        </p:nvPicPr>
        <p:blipFill>
          <a:blip r:embed="rId1"/>
          <a:stretch>
            <a:fillRect/>
          </a:stretch>
        </p:blipFill>
        <p:spPr>
          <a:xfrm>
            <a:off x="358775" y="4149725"/>
            <a:ext cx="6356350" cy="2041525"/>
          </a:xfrm>
          <a:prstGeom prst="rect">
            <a:avLst/>
          </a:prstGeom>
          <a:noFill/>
          <a:ln w="9525">
            <a:noFill/>
          </a:ln>
        </p:spPr>
      </p:pic>
      <p:sp>
        <p:nvSpPr>
          <p:cNvPr id="12" name="Text Box 6"/>
          <p:cNvSpPr txBox="1">
            <a:spLocks noChangeArrowheads="1"/>
          </p:cNvSpPr>
          <p:nvPr/>
        </p:nvSpPr>
        <p:spPr bwMode="auto">
          <a:xfrm>
            <a:off x="6948488" y="4035425"/>
            <a:ext cx="1763713" cy="2057400"/>
          </a:xfrm>
          <a:prstGeom prst="rect">
            <a:avLst/>
          </a:prstGeom>
          <a:solidFill>
            <a:schemeClr val="tx2">
              <a:lumMod val="75000"/>
            </a:schemeClr>
          </a:solidFill>
          <a:ln w="9525">
            <a:solidFill>
              <a:srgbClr val="333399"/>
            </a:solidFill>
            <a:miter lim="800000"/>
          </a:ln>
          <a:effec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rgbClr val="FFFFFF"/>
                </a:solidFill>
                <a:effectLst/>
                <a:uLnTx/>
                <a:uFillTx/>
                <a:latin typeface="黑体" panose="02010609060101010101" pitchFamily="49" charset="-122"/>
                <a:ea typeface="宋体" panose="02010600030101010101" pitchFamily="2" charset="-122"/>
                <a:cs typeface="+mn-cs"/>
              </a:rPr>
              <a:t>长颈鹿的祖先当中，脖子有长有短。脖子短的无法和脖子长的竞争食物，渐渐被淘汰了。几代之后，所有的长颈鹿都是长颈的。</a:t>
            </a:r>
            <a:endParaRPr kumimoji="0" lang="zh-TW" altLang="en-US" sz="1600" b="0" i="0" u="none" strike="noStrike" kern="1200" cap="none" spc="0" normalizeH="0" baseline="0" noProof="0">
              <a:ln>
                <a:noFill/>
              </a:ln>
              <a:solidFill>
                <a:srgbClr val="FFFFFF"/>
              </a:solidFill>
              <a:effectLst/>
              <a:uLnTx/>
              <a:uFillTx/>
              <a:latin typeface="黑体" panose="02010609060101010101" pitchFamily="49" charset="-122"/>
              <a:ea typeface="PMingLiU" charset="-120"/>
              <a:cs typeface="+mn-cs"/>
            </a:endParaRPr>
          </a:p>
        </p:txBody>
      </p:sp>
      <p:sp>
        <p:nvSpPr>
          <p:cNvPr id="9222"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进化计算的生物学基础</a:t>
            </a:r>
            <a:endParaRPr lang="zh-CN" altLang="en-US" kern="1200" dirty="0">
              <a:latin typeface="微软雅黑" panose="020B0503020204020204" pitchFamily="34" charset="-122"/>
              <a:ea typeface="宋体" panose="02010600030101010101" pitchFamily="2" charset="-122"/>
              <a:cs typeface="+mn-cs"/>
            </a:endParaRPr>
          </a:p>
        </p:txBody>
      </p:sp>
      <p:sp>
        <p:nvSpPr>
          <p:cNvPr id="9223" name="灯片编号占位符 1"/>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基本遗传算法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65539"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例子讨论</a:t>
            </a:r>
            <a:endParaRPr lang="zh-CN" altLang="en-US" kern="1200" dirty="0">
              <a:latin typeface="微软雅黑" panose="020B0503020204020204" pitchFamily="34" charset="-122"/>
              <a:ea typeface="宋体" panose="02010600030101010101" pitchFamily="2" charset="-122"/>
              <a:cs typeface="+mn-cs"/>
            </a:endParaRPr>
          </a:p>
        </p:txBody>
      </p:sp>
      <p:sp>
        <p:nvSpPr>
          <p:cNvPr id="65540"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参数讨论</a:t>
            </a:r>
            <a:endParaRPr lang="zh-CN" altLang="en-US" b="1" dirty="0">
              <a:solidFill>
                <a:srgbClr val="17375E"/>
              </a:solidFill>
              <a:latin typeface="黑体" panose="02010609060101010101" pitchFamily="49" charset="-122"/>
              <a:ea typeface="宋体" panose="02010600030101010101" pitchFamily="2" charset="-122"/>
            </a:endParaRPr>
          </a:p>
        </p:txBody>
      </p:sp>
      <p:graphicFrame>
        <p:nvGraphicFramePr>
          <p:cNvPr id="5" name="Group 100"/>
          <p:cNvGraphicFramePr>
            <a:graphicFrameLocks noGrp="1"/>
          </p:cNvGraphicFramePr>
          <p:nvPr/>
        </p:nvGraphicFramePr>
        <p:xfrm>
          <a:off x="250825" y="2286000"/>
          <a:ext cx="8512175" cy="3733800"/>
        </p:xfrm>
        <a:graphic>
          <a:graphicData uri="http://schemas.openxmlformats.org/drawingml/2006/table">
            <a:tbl>
              <a:tblPr/>
              <a:tblGrid>
                <a:gridCol w="2016125"/>
                <a:gridCol w="2592388"/>
                <a:gridCol w="1657350"/>
                <a:gridCol w="2246312"/>
              </a:tblGrid>
              <a:tr h="1114425">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a:ln>
                          <a:noFill/>
                        </a:ln>
                        <a:solidFill>
                          <a:schemeClr val="tx1"/>
                        </a:solidFill>
                        <a:effectLst/>
                        <a:latin typeface="黑体" panose="02010609060101010101" pitchFamily="49" charset="-122"/>
                        <a:ea typeface="隶书" panose="02010509060101010101" pitchFamily="49" charset="-122"/>
                      </a:endParaRPr>
                    </a:p>
                  </a:txBody>
                  <a:tcPr marL="91447" marR="9144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tx1"/>
                          </a:solidFill>
                          <a:effectLst/>
                          <a:latin typeface="黑体" panose="02010609060101010101" pitchFamily="49" charset="-122"/>
                          <a:ea typeface="隶书" panose="02010509060101010101" pitchFamily="49" charset="-122"/>
                        </a:rPr>
                        <a:t>早熟：提前收敛到局部最值</a:t>
                      </a:r>
                      <a:endParaRPr kumimoji="1" lang="zh-CN" altLang="en-US" sz="2800" b="1" i="0" u="none" strike="noStrike" cap="none" normalizeH="0" baseline="0">
                        <a:ln>
                          <a:noFill/>
                        </a:ln>
                        <a:solidFill>
                          <a:schemeClr val="tx1"/>
                        </a:solidFill>
                        <a:effectLst/>
                        <a:latin typeface="黑体" panose="02010609060101010101" pitchFamily="49" charset="-122"/>
                        <a:ea typeface="隶书" panose="02010509060101010101" pitchFamily="49" charset="-122"/>
                      </a:endParaRPr>
                    </a:p>
                  </a:txBody>
                  <a:tcPr marL="91447" marR="914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tx1"/>
                          </a:solidFill>
                          <a:effectLst/>
                          <a:latin typeface="黑体" panose="02010609060101010101" pitchFamily="49" charset="-122"/>
                          <a:ea typeface="隶书" panose="02010509060101010101" pitchFamily="49" charset="-122"/>
                        </a:rPr>
                        <a:t>收敛慢</a:t>
                      </a:r>
                      <a:endParaRPr kumimoji="1" lang="zh-CN" altLang="en-US" sz="2800" b="1" i="0" u="none" strike="noStrike" cap="none" normalizeH="0" baseline="0">
                        <a:ln>
                          <a:noFill/>
                        </a:ln>
                        <a:solidFill>
                          <a:schemeClr val="tx1"/>
                        </a:solidFill>
                        <a:effectLst/>
                        <a:latin typeface="黑体" panose="02010609060101010101" pitchFamily="49" charset="-122"/>
                        <a:ea typeface="隶书" panose="02010509060101010101" pitchFamily="49" charset="-122"/>
                      </a:endParaRPr>
                    </a:p>
                  </a:txBody>
                  <a:tcPr marL="91447" marR="914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tx1"/>
                          </a:solidFill>
                          <a:effectLst/>
                          <a:latin typeface="黑体" panose="02010609060101010101" pitchFamily="49" charset="-122"/>
                          <a:ea typeface="隶书" panose="02010509060101010101" pitchFamily="49" charset="-122"/>
                        </a:rPr>
                        <a:t>建议值</a:t>
                      </a:r>
                      <a:endParaRPr kumimoji="1" lang="zh-CN" altLang="en-US" sz="2800" b="1" i="0" u="none" strike="noStrike" cap="none" normalizeH="0" baseline="0">
                        <a:ln>
                          <a:noFill/>
                        </a:ln>
                        <a:solidFill>
                          <a:schemeClr val="tx1"/>
                        </a:solidFill>
                        <a:effectLst/>
                        <a:latin typeface="黑体" panose="02010609060101010101" pitchFamily="49" charset="-122"/>
                        <a:ea typeface="隶书" panose="02010509060101010101" pitchFamily="49" charset="-122"/>
                      </a:endParaRPr>
                    </a:p>
                  </a:txBody>
                  <a:tcPr marL="91447" marR="9144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54050">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tx1"/>
                          </a:solidFill>
                          <a:effectLst/>
                          <a:latin typeface="黑体" panose="02010609060101010101" pitchFamily="49" charset="-122"/>
                          <a:ea typeface="隶书" panose="02010509060101010101" pitchFamily="49" charset="-122"/>
                        </a:rPr>
                        <a:t>个体数</a:t>
                      </a:r>
                      <a:endParaRPr kumimoji="1" lang="zh-CN" altLang="en-US" sz="2800" b="1" i="0" u="none" strike="noStrike" cap="none" normalizeH="0" baseline="0">
                        <a:ln>
                          <a:noFill/>
                        </a:ln>
                        <a:solidFill>
                          <a:schemeClr val="tx1"/>
                        </a:solidFill>
                        <a:effectLst/>
                        <a:latin typeface="黑体" panose="02010609060101010101" pitchFamily="49" charset="-122"/>
                        <a:ea typeface="隶书" panose="02010509060101010101" pitchFamily="49" charset="-122"/>
                      </a:endParaRPr>
                    </a:p>
                  </a:txBody>
                  <a:tcPr marL="91447" marR="9144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tx1"/>
                          </a:solidFill>
                          <a:effectLst/>
                          <a:latin typeface="黑体" panose="02010609060101010101" pitchFamily="49" charset="-122"/>
                          <a:ea typeface="隶书" panose="02010509060101010101" pitchFamily="49" charset="-122"/>
                        </a:rPr>
                        <a:t>过小</a:t>
                      </a:r>
                      <a:endParaRPr kumimoji="1" lang="zh-CN" altLang="en-US" sz="2800" b="1" i="0" u="none" strike="noStrike" cap="none" normalizeH="0" baseline="0">
                        <a:ln>
                          <a:noFill/>
                        </a:ln>
                        <a:solidFill>
                          <a:schemeClr val="tx1"/>
                        </a:solidFill>
                        <a:effectLst/>
                        <a:latin typeface="黑体" panose="02010609060101010101" pitchFamily="49" charset="-122"/>
                        <a:ea typeface="隶书" panose="02010509060101010101" pitchFamily="49" charset="-122"/>
                      </a:endParaRPr>
                    </a:p>
                  </a:txBody>
                  <a:tcPr marL="91447" marR="91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tx1"/>
                          </a:solidFill>
                          <a:effectLst/>
                          <a:latin typeface="黑体" panose="02010609060101010101" pitchFamily="49" charset="-122"/>
                          <a:ea typeface="隶书" panose="02010509060101010101" pitchFamily="49" charset="-122"/>
                        </a:rPr>
                        <a:t>过大</a:t>
                      </a:r>
                      <a:endParaRPr kumimoji="1" lang="zh-CN" altLang="en-US" sz="2800" b="1" i="0" u="none" strike="noStrike" cap="none" normalizeH="0" baseline="0">
                        <a:ln>
                          <a:noFill/>
                        </a:ln>
                        <a:solidFill>
                          <a:schemeClr val="tx1"/>
                        </a:solidFill>
                        <a:effectLst/>
                        <a:latin typeface="黑体" panose="02010609060101010101" pitchFamily="49" charset="-122"/>
                        <a:ea typeface="隶书" panose="02010509060101010101" pitchFamily="49" charset="-122"/>
                      </a:endParaRPr>
                    </a:p>
                  </a:txBody>
                  <a:tcPr marL="91447" marR="91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黑体" panose="02010609060101010101" pitchFamily="49" charset="-122"/>
                          <a:ea typeface="隶书" panose="02010509060101010101" pitchFamily="49" charset="-122"/>
                        </a:rPr>
                        <a:t>20~100</a:t>
                      </a:r>
                      <a:endParaRPr kumimoji="1" lang="en-US" altLang="zh-CN" sz="2800" b="1" i="0" u="none" strike="noStrike" cap="none" normalizeH="0" baseline="0">
                        <a:ln>
                          <a:noFill/>
                        </a:ln>
                        <a:solidFill>
                          <a:schemeClr val="tx1"/>
                        </a:solidFill>
                        <a:effectLst/>
                        <a:latin typeface="黑体" panose="02010609060101010101" pitchFamily="49" charset="-122"/>
                        <a:ea typeface="隶书" panose="02010509060101010101" pitchFamily="49" charset="-122"/>
                      </a:endParaRPr>
                    </a:p>
                  </a:txBody>
                  <a:tcPr marL="91447" marR="9144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54050">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tx1"/>
                          </a:solidFill>
                          <a:effectLst/>
                          <a:latin typeface="黑体" panose="02010609060101010101" pitchFamily="49" charset="-122"/>
                          <a:ea typeface="隶书" panose="02010509060101010101" pitchFamily="49" charset="-122"/>
                        </a:rPr>
                        <a:t>适应度函数</a:t>
                      </a:r>
                      <a:endParaRPr kumimoji="1" lang="zh-CN" altLang="en-US" sz="2800" b="1" i="0" u="none" strike="noStrike" cap="none" normalizeH="0" baseline="0">
                        <a:ln>
                          <a:noFill/>
                        </a:ln>
                        <a:solidFill>
                          <a:schemeClr val="tx1"/>
                        </a:solidFill>
                        <a:effectLst/>
                        <a:latin typeface="黑体" panose="02010609060101010101" pitchFamily="49" charset="-122"/>
                        <a:ea typeface="隶书" panose="02010509060101010101" pitchFamily="49" charset="-122"/>
                      </a:endParaRPr>
                    </a:p>
                  </a:txBody>
                  <a:tcPr marL="91447" marR="9144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tx1"/>
                          </a:solidFill>
                          <a:effectLst/>
                          <a:latin typeface="黑体" panose="02010609060101010101" pitchFamily="49" charset="-122"/>
                          <a:ea typeface="隶书" panose="02010509060101010101" pitchFamily="49" charset="-122"/>
                        </a:rPr>
                        <a:t>差别大</a:t>
                      </a:r>
                      <a:endParaRPr kumimoji="1" lang="zh-CN" altLang="en-US" sz="2800" b="1" i="0" u="none" strike="noStrike" cap="none" normalizeH="0" baseline="0">
                        <a:ln>
                          <a:noFill/>
                        </a:ln>
                        <a:solidFill>
                          <a:schemeClr val="tx1"/>
                        </a:solidFill>
                        <a:effectLst/>
                        <a:latin typeface="黑体" panose="02010609060101010101" pitchFamily="49" charset="-122"/>
                        <a:ea typeface="隶书" panose="02010509060101010101" pitchFamily="49" charset="-122"/>
                      </a:endParaRPr>
                    </a:p>
                  </a:txBody>
                  <a:tcPr marL="91447" marR="91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tx1"/>
                          </a:solidFill>
                          <a:effectLst/>
                          <a:latin typeface="黑体" panose="02010609060101010101" pitchFamily="49" charset="-122"/>
                          <a:ea typeface="隶书" panose="02010509060101010101" pitchFamily="49" charset="-122"/>
                        </a:rPr>
                        <a:t>差别小</a:t>
                      </a:r>
                      <a:endParaRPr kumimoji="1" lang="zh-CN" altLang="en-US" sz="2800" b="1" i="0" u="none" strike="noStrike" cap="none" normalizeH="0" baseline="0">
                        <a:ln>
                          <a:noFill/>
                        </a:ln>
                        <a:solidFill>
                          <a:schemeClr val="tx1"/>
                        </a:solidFill>
                        <a:effectLst/>
                        <a:latin typeface="黑体" panose="02010609060101010101" pitchFamily="49" charset="-122"/>
                        <a:ea typeface="隶书" panose="02010509060101010101" pitchFamily="49" charset="-122"/>
                      </a:endParaRPr>
                    </a:p>
                  </a:txBody>
                  <a:tcPr marL="91447" marR="91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tx1"/>
                          </a:solidFill>
                          <a:effectLst/>
                          <a:latin typeface="黑体" panose="02010609060101010101" pitchFamily="49" charset="-122"/>
                          <a:ea typeface="隶书" panose="02010509060101010101" pitchFamily="49" charset="-122"/>
                        </a:rPr>
                        <a:t>尺度变换</a:t>
                      </a:r>
                      <a:endParaRPr kumimoji="1" lang="zh-CN" altLang="en-US" sz="2800" b="1" i="0" u="none" strike="noStrike" cap="none" normalizeH="0" baseline="0">
                        <a:ln>
                          <a:noFill/>
                        </a:ln>
                        <a:solidFill>
                          <a:schemeClr val="tx1"/>
                        </a:solidFill>
                        <a:effectLst/>
                        <a:latin typeface="黑体" panose="02010609060101010101" pitchFamily="49" charset="-122"/>
                        <a:ea typeface="隶书" panose="02010509060101010101" pitchFamily="49" charset="-122"/>
                      </a:endParaRPr>
                    </a:p>
                  </a:txBody>
                  <a:tcPr marL="91447" marR="9144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55638">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tx1"/>
                          </a:solidFill>
                          <a:effectLst/>
                          <a:latin typeface="黑体" panose="02010609060101010101" pitchFamily="49" charset="-122"/>
                          <a:ea typeface="隶书" panose="02010509060101010101" pitchFamily="49" charset="-122"/>
                        </a:rPr>
                        <a:t>交叉概率</a:t>
                      </a:r>
                      <a:endParaRPr kumimoji="1" lang="zh-CN" altLang="en-US" sz="2800" b="1" i="0" u="none" strike="noStrike" cap="none" normalizeH="0" baseline="0">
                        <a:ln>
                          <a:noFill/>
                        </a:ln>
                        <a:solidFill>
                          <a:schemeClr val="tx1"/>
                        </a:solidFill>
                        <a:effectLst/>
                        <a:latin typeface="黑体" panose="02010609060101010101" pitchFamily="49" charset="-122"/>
                        <a:ea typeface="隶书" panose="02010509060101010101" pitchFamily="49" charset="-122"/>
                      </a:endParaRPr>
                    </a:p>
                  </a:txBody>
                  <a:tcPr marL="91447" marR="9144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tx1"/>
                          </a:solidFill>
                          <a:effectLst/>
                          <a:latin typeface="黑体" panose="02010609060101010101" pitchFamily="49" charset="-122"/>
                          <a:ea typeface="隶书" panose="02010509060101010101" pitchFamily="49" charset="-122"/>
                        </a:rPr>
                        <a:t>过大</a:t>
                      </a:r>
                      <a:endParaRPr kumimoji="1" lang="zh-CN" altLang="en-US" sz="2800" b="1" i="0" u="none" strike="noStrike" cap="none" normalizeH="0" baseline="0">
                        <a:ln>
                          <a:noFill/>
                        </a:ln>
                        <a:solidFill>
                          <a:schemeClr val="tx1"/>
                        </a:solidFill>
                        <a:effectLst/>
                        <a:latin typeface="黑体" panose="02010609060101010101" pitchFamily="49" charset="-122"/>
                        <a:ea typeface="隶书" panose="02010509060101010101" pitchFamily="49" charset="-122"/>
                      </a:endParaRPr>
                    </a:p>
                  </a:txBody>
                  <a:tcPr marL="91447" marR="91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tx1"/>
                          </a:solidFill>
                          <a:effectLst/>
                          <a:latin typeface="黑体" panose="02010609060101010101" pitchFamily="49" charset="-122"/>
                          <a:ea typeface="隶书" panose="02010509060101010101" pitchFamily="49" charset="-122"/>
                        </a:rPr>
                        <a:t>过小</a:t>
                      </a:r>
                      <a:endParaRPr kumimoji="1" lang="zh-CN" altLang="en-US" sz="2800" b="1" i="0" u="none" strike="noStrike" cap="none" normalizeH="0" baseline="0">
                        <a:ln>
                          <a:noFill/>
                        </a:ln>
                        <a:solidFill>
                          <a:schemeClr val="tx1"/>
                        </a:solidFill>
                        <a:effectLst/>
                        <a:latin typeface="黑体" panose="02010609060101010101" pitchFamily="49" charset="-122"/>
                        <a:ea typeface="隶书" panose="02010509060101010101" pitchFamily="49" charset="-122"/>
                      </a:endParaRPr>
                    </a:p>
                  </a:txBody>
                  <a:tcPr marL="91447" marR="91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黑体" panose="02010609060101010101" pitchFamily="49" charset="-122"/>
                          <a:ea typeface="隶书" panose="02010509060101010101" pitchFamily="49" charset="-122"/>
                        </a:rPr>
                        <a:t>0.4~0.99</a:t>
                      </a:r>
                      <a:endParaRPr kumimoji="1" lang="en-US" altLang="zh-CN" sz="2800" b="1" i="0" u="none" strike="noStrike" cap="none" normalizeH="0" baseline="0">
                        <a:ln>
                          <a:noFill/>
                        </a:ln>
                        <a:solidFill>
                          <a:schemeClr val="tx1"/>
                        </a:solidFill>
                        <a:effectLst/>
                        <a:latin typeface="黑体" panose="02010609060101010101" pitchFamily="49" charset="-122"/>
                        <a:ea typeface="隶书" panose="02010509060101010101" pitchFamily="49" charset="-122"/>
                      </a:endParaRPr>
                    </a:p>
                  </a:txBody>
                  <a:tcPr marL="91447" marR="9144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55638">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tx1"/>
                          </a:solidFill>
                          <a:effectLst/>
                          <a:latin typeface="黑体" panose="02010609060101010101" pitchFamily="49" charset="-122"/>
                          <a:ea typeface="隶书" panose="02010509060101010101" pitchFamily="49" charset="-122"/>
                        </a:rPr>
                        <a:t>变异概率</a:t>
                      </a:r>
                      <a:endParaRPr kumimoji="1" lang="zh-CN" altLang="en-US" sz="2800" b="1" i="0" u="none" strike="noStrike" cap="none" normalizeH="0" baseline="0">
                        <a:ln>
                          <a:noFill/>
                        </a:ln>
                        <a:solidFill>
                          <a:schemeClr val="tx1"/>
                        </a:solidFill>
                        <a:effectLst/>
                        <a:latin typeface="黑体" panose="02010609060101010101" pitchFamily="49" charset="-122"/>
                        <a:ea typeface="隶书" panose="02010509060101010101" pitchFamily="49" charset="-122"/>
                      </a:endParaRPr>
                    </a:p>
                  </a:txBody>
                  <a:tcPr marL="91447" marR="9144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tx1"/>
                          </a:solidFill>
                          <a:effectLst/>
                          <a:latin typeface="黑体" panose="02010609060101010101" pitchFamily="49" charset="-122"/>
                          <a:ea typeface="隶书" panose="02010509060101010101" pitchFamily="49" charset="-122"/>
                        </a:rPr>
                        <a:t>过大</a:t>
                      </a:r>
                      <a:endParaRPr kumimoji="1" lang="zh-CN" altLang="en-US" sz="2800" b="1" i="0" u="none" strike="noStrike" cap="none" normalizeH="0" baseline="0">
                        <a:ln>
                          <a:noFill/>
                        </a:ln>
                        <a:solidFill>
                          <a:schemeClr val="tx1"/>
                        </a:solidFill>
                        <a:effectLst/>
                        <a:latin typeface="黑体" panose="02010609060101010101" pitchFamily="49" charset="-122"/>
                        <a:ea typeface="隶书" panose="02010509060101010101" pitchFamily="49" charset="-122"/>
                      </a:endParaRPr>
                    </a:p>
                  </a:txBody>
                  <a:tcPr marL="91447" marR="91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tx1"/>
                          </a:solidFill>
                          <a:effectLst/>
                          <a:latin typeface="黑体" panose="02010609060101010101" pitchFamily="49" charset="-122"/>
                          <a:ea typeface="隶书" panose="02010509060101010101" pitchFamily="49" charset="-122"/>
                        </a:rPr>
                        <a:t>过小</a:t>
                      </a:r>
                      <a:endParaRPr kumimoji="1" lang="zh-CN" altLang="en-US" sz="2800" b="1" i="0" u="none" strike="noStrike" cap="none" normalizeH="0" baseline="0">
                        <a:ln>
                          <a:noFill/>
                        </a:ln>
                        <a:solidFill>
                          <a:schemeClr val="tx1"/>
                        </a:solidFill>
                        <a:effectLst/>
                        <a:latin typeface="黑体" panose="02010609060101010101" pitchFamily="49" charset="-122"/>
                        <a:ea typeface="隶书" panose="02010509060101010101" pitchFamily="49" charset="-122"/>
                      </a:endParaRPr>
                    </a:p>
                  </a:txBody>
                  <a:tcPr marL="91447" marR="91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1"/>
                          </a:solidFill>
                          <a:effectLst/>
                          <a:latin typeface="黑体" panose="02010609060101010101" pitchFamily="49" charset="-122"/>
                          <a:ea typeface="隶书" panose="02010509060101010101" pitchFamily="49" charset="-122"/>
                        </a:rPr>
                        <a:t>0.0001~0.1</a:t>
                      </a:r>
                      <a:endParaRPr kumimoji="1" lang="en-US" altLang="zh-CN" sz="2800" b="1" i="0" u="none" strike="noStrike" cap="none" normalizeH="0" baseline="0">
                        <a:ln>
                          <a:noFill/>
                        </a:ln>
                        <a:solidFill>
                          <a:schemeClr val="tx1"/>
                        </a:solidFill>
                        <a:effectLst/>
                        <a:latin typeface="黑体" panose="02010609060101010101" pitchFamily="49" charset="-122"/>
                        <a:ea typeface="隶书" panose="02010509060101010101" pitchFamily="49" charset="-122"/>
                      </a:endParaRPr>
                    </a:p>
                  </a:txBody>
                  <a:tcPr marL="91447" marR="9144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65573"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1"/>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17375E"/>
                </a:solidFill>
                <a:latin typeface="黑体" panose="02010609060101010101" pitchFamily="49" charset="-122"/>
                <a:ea typeface="宋体" panose="02010600030101010101" pitchFamily="2" charset="-122"/>
                <a:cs typeface="+mj-cs"/>
              </a:rPr>
              <a:t>三、改进型遗传算法</a:t>
            </a:r>
            <a:endParaRPr lang="zh-CN" altLang="en-US" kern="1200" dirty="0">
              <a:solidFill>
                <a:srgbClr val="17375E"/>
              </a:solidFill>
              <a:latin typeface="黑体" panose="02010609060101010101" pitchFamily="49" charset="-122"/>
              <a:ea typeface="宋体" panose="02010600030101010101" pitchFamily="2" charset="-122"/>
              <a:cs typeface="+mj-cs"/>
            </a:endParaRPr>
          </a:p>
        </p:txBody>
      </p:sp>
      <p:sp>
        <p:nvSpPr>
          <p:cNvPr id="66563" name="矩形 3"/>
          <p:cNvSpPr/>
          <p:nvPr/>
        </p:nvSpPr>
        <p:spPr>
          <a:xfrm>
            <a:off x="900113" y="1924050"/>
            <a:ext cx="7705725" cy="27638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20000"/>
              </a:lnSpc>
              <a:spcBef>
                <a:spcPct val="0"/>
              </a:spcBef>
              <a:buFontTx/>
              <a:buNone/>
            </a:pPr>
            <a:r>
              <a:rPr lang="zh-CN" altLang="en-US" sz="2800" dirty="0">
                <a:latin typeface="黑体" panose="02010609060101010101" pitchFamily="49" charset="-122"/>
                <a:ea typeface="隶书" panose="02010509060101010101" pitchFamily="49" charset="-122"/>
              </a:rPr>
              <a:t>与基本遗传算法</a:t>
            </a:r>
            <a:r>
              <a:rPr lang="en-US" altLang="zh-CN" sz="2800" dirty="0">
                <a:latin typeface="黑体" panose="02010609060101010101" pitchFamily="49" charset="-122"/>
                <a:ea typeface="隶书" panose="02010509060101010101" pitchFamily="49" charset="-122"/>
              </a:rPr>
              <a:t>(SGA)</a:t>
            </a:r>
            <a:r>
              <a:rPr lang="zh-CN" altLang="en-US" sz="2800" dirty="0">
                <a:latin typeface="黑体" panose="02010609060101010101" pitchFamily="49" charset="-122"/>
                <a:ea typeface="隶书" panose="02010509060101010101" pitchFamily="49" charset="-122"/>
              </a:rPr>
              <a:t>相对应</a:t>
            </a:r>
            <a:endParaRPr lang="en-US" altLang="zh-CN" sz="2800" dirty="0">
              <a:latin typeface="黑体" panose="02010609060101010101" pitchFamily="49" charset="-122"/>
              <a:ea typeface="隶书" panose="02010509060101010101" pitchFamily="49" charset="-122"/>
            </a:endParaRPr>
          </a:p>
          <a:p>
            <a:pPr marL="0" lvl="0" indent="0" eaLnBrk="1" hangingPunct="1">
              <a:lnSpc>
                <a:spcPct val="125000"/>
              </a:lnSpc>
              <a:spcBef>
                <a:spcPct val="0"/>
              </a:spcBef>
              <a:buFontTx/>
              <a:buAutoNum type="arabicPeriod"/>
            </a:pPr>
            <a:r>
              <a:rPr lang="zh-CN" altLang="en-US" sz="2800" dirty="0">
                <a:solidFill>
                  <a:srgbClr val="0070C0"/>
                </a:solidFill>
                <a:latin typeface="Times New Roman" panose="02020603050405020304" pitchFamily="18" charset="0"/>
                <a:ea typeface="隶书" panose="02010509060101010101" pitchFamily="49" charset="-122"/>
              </a:rPr>
              <a:t>分层遗传算法</a:t>
            </a:r>
            <a:endParaRPr lang="en-US" altLang="zh-CN" sz="2800" dirty="0">
              <a:solidFill>
                <a:srgbClr val="0070C0"/>
              </a:solidFill>
              <a:latin typeface="Times New Roman" panose="02020603050405020304" pitchFamily="18" charset="0"/>
              <a:ea typeface="隶书" panose="02010509060101010101" pitchFamily="49" charset="-122"/>
            </a:endParaRPr>
          </a:p>
          <a:p>
            <a:pPr marL="0" lvl="0" indent="0" eaLnBrk="1" hangingPunct="1">
              <a:lnSpc>
                <a:spcPct val="125000"/>
              </a:lnSpc>
              <a:spcBef>
                <a:spcPct val="0"/>
              </a:spcBef>
              <a:buFontTx/>
              <a:buAutoNum type="arabicPeriod"/>
            </a:pPr>
            <a:r>
              <a:rPr lang="zh-CN" altLang="en-US" sz="2800" dirty="0">
                <a:solidFill>
                  <a:srgbClr val="0070C0"/>
                </a:solidFill>
                <a:latin typeface="Times New Roman" panose="02020603050405020304" pitchFamily="18" charset="0"/>
                <a:ea typeface="隶书" panose="02010509060101010101" pitchFamily="49" charset="-122"/>
              </a:rPr>
              <a:t>混合遗传算法</a:t>
            </a:r>
            <a:endParaRPr lang="en-US" altLang="zh-CN" sz="2800" dirty="0">
              <a:solidFill>
                <a:srgbClr val="0070C0"/>
              </a:solidFill>
              <a:latin typeface="Times New Roman" panose="02020603050405020304" pitchFamily="18" charset="0"/>
              <a:ea typeface="隶书" panose="02010509060101010101" pitchFamily="49" charset="-122"/>
            </a:endParaRPr>
          </a:p>
          <a:p>
            <a:pPr marL="0" lvl="0" indent="0" eaLnBrk="1" hangingPunct="1">
              <a:lnSpc>
                <a:spcPct val="125000"/>
              </a:lnSpc>
              <a:spcBef>
                <a:spcPct val="0"/>
              </a:spcBef>
              <a:buFontTx/>
              <a:buAutoNum type="arabicPeriod"/>
            </a:pPr>
            <a:r>
              <a:rPr lang="zh-CN" altLang="en-US" sz="2800" dirty="0">
                <a:solidFill>
                  <a:srgbClr val="0070C0"/>
                </a:solidFill>
                <a:latin typeface="Times New Roman" panose="02020603050405020304" pitchFamily="18" charset="0"/>
                <a:ea typeface="隶书" panose="02010509060101010101" pitchFamily="49" charset="-122"/>
              </a:rPr>
              <a:t>自适应遗传算法</a:t>
            </a:r>
            <a:endParaRPr lang="en-US" altLang="zh-CN" sz="2800" dirty="0">
              <a:solidFill>
                <a:srgbClr val="0070C0"/>
              </a:solidFill>
              <a:latin typeface="Times New Roman" panose="02020603050405020304" pitchFamily="18" charset="0"/>
              <a:ea typeface="隶书" panose="02010509060101010101" pitchFamily="49" charset="-122"/>
            </a:endParaRPr>
          </a:p>
          <a:p>
            <a:pPr marL="0" lvl="0" indent="0" eaLnBrk="1" hangingPunct="1">
              <a:lnSpc>
                <a:spcPct val="125000"/>
              </a:lnSpc>
              <a:spcBef>
                <a:spcPct val="0"/>
              </a:spcBef>
              <a:buFontTx/>
              <a:buAutoNum type="arabicPeriod"/>
            </a:pPr>
            <a:r>
              <a:rPr lang="zh-CN" altLang="en-US" sz="2800" dirty="0">
                <a:solidFill>
                  <a:srgbClr val="0070C0"/>
                </a:solidFill>
                <a:latin typeface="Times New Roman" panose="02020603050405020304" pitchFamily="18" charset="0"/>
                <a:ea typeface="隶书" panose="02010509060101010101" pitchFamily="49" charset="-122"/>
              </a:rPr>
              <a:t>原对偶遗传算法</a:t>
            </a:r>
            <a:endParaRPr lang="en-US" altLang="zh-CN" sz="2800" dirty="0">
              <a:solidFill>
                <a:srgbClr val="0070C0"/>
              </a:solidFill>
              <a:latin typeface="Times New Roman" panose="02020603050405020304" pitchFamily="18" charset="0"/>
              <a:ea typeface="隶书" panose="02010509060101010101" pitchFamily="49" charset="-122"/>
            </a:endParaRPr>
          </a:p>
        </p:txBody>
      </p:sp>
      <p:sp>
        <p:nvSpPr>
          <p:cNvPr id="66564"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文本占位符 2"/>
          <p:cNvSpPr>
            <a:spLocks noGrp="1"/>
          </p:cNvSpPr>
          <p:nvPr>
            <p:ph type="body" sz="quarter" idx="13"/>
          </p:nvPr>
        </p:nvSpPr>
        <p:spPr>
          <a:xfrm>
            <a:off x="107950" y="50800"/>
            <a:ext cx="2592388"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改进型遗传算法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67587"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en-US" altLang="zh-CN" kern="1200" dirty="0">
                <a:latin typeface="微软雅黑" panose="020B0503020204020204" pitchFamily="34" charset="-122"/>
                <a:ea typeface="宋体" panose="02010600030101010101" pitchFamily="2" charset="-122"/>
                <a:cs typeface="+mn-cs"/>
              </a:rPr>
              <a:t>1. </a:t>
            </a:r>
            <a:r>
              <a:rPr lang="zh-CN" altLang="en-US" kern="1200" dirty="0">
                <a:latin typeface="微软雅黑" panose="020B0503020204020204" pitchFamily="34" charset="-122"/>
                <a:ea typeface="宋体" panose="02010600030101010101" pitchFamily="2" charset="-122"/>
                <a:cs typeface="+mn-cs"/>
              </a:rPr>
              <a:t>分层遗传算法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67588"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基本思想</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6" name="Rectangle 3"/>
          <p:cNvSpPr txBox="1">
            <a:spLocks noChangeArrowheads="1"/>
          </p:cNvSpPr>
          <p:nvPr/>
        </p:nvSpPr>
        <p:spPr>
          <a:xfrm>
            <a:off x="179388" y="1628775"/>
            <a:ext cx="8856663" cy="44640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defRPr/>
            </a:pPr>
            <a:r>
              <a:rPr kumimoji="1"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模拟生物进化过程中的基因隔离和基因迁移，各子群之间既有相对的封闭性，又有必要的交流和沟通。</a:t>
            </a:r>
            <a:endParaRPr kumimoji="1"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1" lang="zh-CN" altLang="en-US" sz="28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随机生成</a:t>
            </a:r>
            <a:r>
              <a:rPr kumimoji="1" lang="en-US" altLang="zh-CN" sz="2800" b="0" i="1" u="none" strike="noStrike" kern="1200" cap="none" spc="0" normalizeH="0" baseline="0" noProof="0" dirty="0" err="1">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N</a:t>
            </a:r>
            <a:r>
              <a:rPr kumimoji="1" lang="en-US" altLang="en-US" sz="2800" b="0" i="0" u="none" strike="noStrike" kern="1200" cap="none" spc="0" normalizeH="0" baseline="0" noProof="0" dirty="0" err="1">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b="0" i="1" u="none" strike="noStrike" kern="1200" cap="none" spc="0" normalizeH="0" baseline="0" noProof="0" dirty="0" err="1">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n</a:t>
            </a:r>
            <a:r>
              <a:rPr kumimoji="1" lang="zh-CN" altLang="en-US" sz="28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个样本，将它们分成</a:t>
            </a:r>
            <a:r>
              <a:rPr kumimoji="1" lang="en-US" altLang="zh-CN" sz="2800" b="0" i="1"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N</a:t>
            </a:r>
            <a:r>
              <a:rPr kumimoji="1" lang="zh-CN" altLang="en-US" sz="28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个子种群，每个子种群包括</a:t>
            </a:r>
            <a:r>
              <a:rPr kumimoji="1" lang="en-US" altLang="zh-CN" sz="2800" b="0" i="1"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n</a:t>
            </a:r>
            <a:r>
              <a:rPr kumimoji="1" lang="zh-CN" altLang="en-US" sz="28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个样本。</a:t>
            </a:r>
            <a:endParaRPr kumimoji="1" lang="zh-CN" altLang="en-US" sz="28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1" lang="zh-CN" altLang="en-US" sz="28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每个子种群独自运行各自的遗传算法。</a:t>
            </a:r>
            <a:endParaRPr kumimoji="1" lang="zh-CN" altLang="en-US" sz="28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1" lang="zh-CN" altLang="en-US" sz="28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记录每个种群的平均适应度。</a:t>
            </a:r>
            <a:endParaRPr kumimoji="1" lang="zh-CN" altLang="en-US" sz="28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1" lang="zh-CN" altLang="en-US" sz="28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根据适应度值进行</a:t>
            </a:r>
            <a:r>
              <a:rPr kumimoji="1" lang="zh-CN" alt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种群间</a:t>
            </a:r>
            <a:r>
              <a:rPr kumimoji="1" lang="zh-CN" altLang="en-US" sz="28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个体的遗传操作。</a:t>
            </a:r>
            <a:endParaRPr kumimoji="1" lang="zh-CN" altLang="en-US" sz="28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0" fontAlgn="base" latinLnBrk="0" hangingPunct="0">
              <a:lnSpc>
                <a:spcPct val="120000"/>
              </a:lnSpc>
              <a:spcBef>
                <a:spcPct val="20000"/>
              </a:spcBef>
              <a:spcAft>
                <a:spcPct val="0"/>
              </a:spcAft>
              <a:buClrTx/>
              <a:buSzTx/>
              <a:buFont typeface="Arial" panose="020B0604020202020204" pitchFamily="34" charset="0"/>
              <a:buChar char="•"/>
              <a:defRPr/>
            </a:pPr>
            <a:r>
              <a:rPr kumimoji="1" lang="zh-CN" altLang="en-US" sz="28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重复第二步骤，若满足收敛条件结束。</a:t>
            </a:r>
            <a:endParaRPr kumimoji="1" lang="zh-CN" altLang="en-US" sz="28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7590"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文本占位符 2"/>
          <p:cNvSpPr>
            <a:spLocks noGrp="1"/>
          </p:cNvSpPr>
          <p:nvPr>
            <p:ph type="body" sz="quarter" idx="13"/>
          </p:nvPr>
        </p:nvSpPr>
        <p:spPr>
          <a:xfrm>
            <a:off x="107950" y="50800"/>
            <a:ext cx="2592388"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改进型遗传算法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68611"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分层遗传算法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68612"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思考</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68613" name="Rectangle 3"/>
          <p:cNvSpPr txBox="1"/>
          <p:nvPr/>
        </p:nvSpPr>
        <p:spPr>
          <a:xfrm>
            <a:off x="685800" y="1989138"/>
            <a:ext cx="7772400" cy="3962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zh-CN" altLang="en-US" dirty="0">
                <a:solidFill>
                  <a:schemeClr val="tx2"/>
                </a:solidFill>
                <a:latin typeface="黑体" panose="02010609060101010101" pitchFamily="49" charset="-122"/>
                <a:ea typeface="宋体" panose="02010600030101010101" pitchFamily="2" charset="-122"/>
              </a:rPr>
              <a:t>同基本遗传算法</a:t>
            </a:r>
            <a:r>
              <a:rPr lang="en-US" altLang="zh-CN" dirty="0">
                <a:solidFill>
                  <a:schemeClr val="tx2"/>
                </a:solidFill>
                <a:latin typeface="黑体" panose="02010609060101010101" pitchFamily="49" charset="-122"/>
                <a:ea typeface="宋体" panose="02010600030101010101" pitchFamily="2" charset="-122"/>
              </a:rPr>
              <a:t>(SGA)</a:t>
            </a:r>
            <a:r>
              <a:rPr lang="zh-CN" altLang="en-US" dirty="0">
                <a:solidFill>
                  <a:schemeClr val="tx2"/>
                </a:solidFill>
                <a:latin typeface="黑体" panose="02010609060101010101" pitchFamily="49" charset="-122"/>
                <a:ea typeface="宋体" panose="02010600030101010101" pitchFamily="2" charset="-122"/>
              </a:rPr>
              <a:t>的区别</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本质：同</a:t>
            </a:r>
            <a:r>
              <a:rPr lang="en-US" altLang="zh-CN" dirty="0">
                <a:solidFill>
                  <a:schemeClr val="tx2"/>
                </a:solidFill>
                <a:latin typeface="黑体" panose="02010609060101010101" pitchFamily="49" charset="-122"/>
                <a:ea typeface="宋体" panose="02010600030101010101" pitchFamily="2" charset="-122"/>
              </a:rPr>
              <a:t>SGA</a:t>
            </a:r>
            <a:r>
              <a:rPr lang="zh-CN" altLang="en-US" dirty="0">
                <a:solidFill>
                  <a:schemeClr val="tx2"/>
                </a:solidFill>
                <a:latin typeface="黑体" panose="02010609060101010101" pitchFamily="49" charset="-122"/>
                <a:ea typeface="宋体" panose="02010600030101010101" pitchFamily="2" charset="-122"/>
              </a:rPr>
              <a:t>类似</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特点：</a:t>
            </a:r>
            <a:endParaRPr lang="zh-CN" altLang="en-US" dirty="0">
              <a:solidFill>
                <a:schemeClr val="tx2"/>
              </a:solidFill>
              <a:latin typeface="黑体" panose="02010609060101010101" pitchFamily="49" charset="-122"/>
              <a:ea typeface="宋体" panose="02010600030101010101" pitchFamily="2" charset="-122"/>
            </a:endParaRPr>
          </a:p>
          <a:p>
            <a:pPr marL="1143000" lvl="2" indent="-228600">
              <a:lnSpc>
                <a:spcPct val="120000"/>
              </a:lnSpc>
            </a:pPr>
            <a:r>
              <a:rPr lang="zh-CN" altLang="en-US" sz="2800" dirty="0">
                <a:solidFill>
                  <a:schemeClr val="tx2"/>
                </a:solidFill>
                <a:latin typeface="黑体" panose="02010609060101010101" pitchFamily="49" charset="-122"/>
                <a:ea typeface="宋体" panose="02010600030101010101" pitchFamily="2" charset="-122"/>
              </a:rPr>
              <a:t>子种群内：</a:t>
            </a:r>
            <a:r>
              <a:rPr lang="en-US" altLang="zh-CN" sz="2800" dirty="0">
                <a:solidFill>
                  <a:schemeClr val="tx2"/>
                </a:solidFill>
                <a:latin typeface="黑体" panose="02010609060101010101" pitchFamily="49" charset="-122"/>
                <a:ea typeface="宋体" panose="02010600030101010101" pitchFamily="2" charset="-122"/>
              </a:rPr>
              <a:t>SGA</a:t>
            </a:r>
            <a:endParaRPr lang="en-US" altLang="zh-CN" sz="2800" dirty="0">
              <a:solidFill>
                <a:schemeClr val="tx2"/>
              </a:solidFill>
              <a:latin typeface="黑体" panose="02010609060101010101" pitchFamily="49" charset="-122"/>
              <a:ea typeface="宋体" panose="02010600030101010101" pitchFamily="2" charset="-122"/>
            </a:endParaRPr>
          </a:p>
          <a:p>
            <a:pPr marL="1143000" lvl="2" indent="-228600">
              <a:lnSpc>
                <a:spcPct val="120000"/>
              </a:lnSpc>
            </a:pPr>
            <a:r>
              <a:rPr lang="zh-CN" altLang="en-US" sz="2800" dirty="0">
                <a:solidFill>
                  <a:schemeClr val="tx2"/>
                </a:solidFill>
                <a:latin typeface="黑体" panose="02010609060101010101" pitchFamily="49" charset="-122"/>
                <a:ea typeface="宋体" panose="02010600030101010101" pitchFamily="2" charset="-122"/>
              </a:rPr>
              <a:t>子种群间：交叉、变异</a:t>
            </a:r>
            <a:endParaRPr lang="zh-CN" altLang="en-US" sz="2800" dirty="0">
              <a:solidFill>
                <a:schemeClr val="tx2"/>
              </a:solidFill>
              <a:latin typeface="黑体" panose="02010609060101010101" pitchFamily="49" charset="-122"/>
              <a:ea typeface="宋体" panose="02010600030101010101" pitchFamily="2" charset="-122"/>
            </a:endParaRPr>
          </a:p>
          <a:p>
            <a:pPr marL="1143000" lvl="2" indent="-228600">
              <a:lnSpc>
                <a:spcPct val="120000"/>
              </a:lnSpc>
            </a:pPr>
            <a:r>
              <a:rPr lang="zh-CN" altLang="en-US" sz="2800" dirty="0">
                <a:solidFill>
                  <a:schemeClr val="tx2"/>
                </a:solidFill>
                <a:latin typeface="黑体" panose="02010609060101010101" pitchFamily="49" charset="-122"/>
                <a:ea typeface="宋体" panose="02010600030101010101" pitchFamily="2" charset="-122"/>
              </a:rPr>
              <a:t>分布式并行</a:t>
            </a:r>
            <a:endParaRPr lang="zh-CN" altLang="en-US" sz="2800" dirty="0">
              <a:solidFill>
                <a:schemeClr val="tx2"/>
              </a:solidFill>
              <a:latin typeface="黑体" panose="02010609060101010101" pitchFamily="49" charset="-122"/>
              <a:ea typeface="宋体" panose="02010600030101010101" pitchFamily="2" charset="-122"/>
            </a:endParaRPr>
          </a:p>
        </p:txBody>
      </p:sp>
      <p:sp>
        <p:nvSpPr>
          <p:cNvPr id="68614"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文本占位符 2"/>
          <p:cNvSpPr>
            <a:spLocks noGrp="1"/>
          </p:cNvSpPr>
          <p:nvPr>
            <p:ph type="body" sz="quarter" idx="13"/>
          </p:nvPr>
        </p:nvSpPr>
        <p:spPr>
          <a:xfrm>
            <a:off x="107950" y="50800"/>
            <a:ext cx="2592388"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改进型遗传算法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69635"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en-US" altLang="zh-CN" kern="1200" dirty="0">
                <a:latin typeface="微软雅黑" panose="020B0503020204020204" pitchFamily="34" charset="-122"/>
                <a:ea typeface="宋体" panose="02010600030101010101" pitchFamily="2" charset="-122"/>
                <a:cs typeface="+mn-cs"/>
              </a:rPr>
              <a:t>2. </a:t>
            </a:r>
            <a:r>
              <a:rPr lang="zh-CN" altLang="en-US" kern="1200" dirty="0">
                <a:latin typeface="微软雅黑" panose="020B0503020204020204" pitchFamily="34" charset="-122"/>
                <a:ea typeface="宋体" panose="02010600030101010101" pitchFamily="2" charset="-122"/>
                <a:cs typeface="+mn-cs"/>
              </a:rPr>
              <a:t>混合遗传算法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69636"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基本思想：与模拟退火的结合</a:t>
            </a:r>
            <a:endParaRPr lang="zh-CN" altLang="en-US" b="1" dirty="0">
              <a:solidFill>
                <a:srgbClr val="17375E"/>
              </a:solidFill>
              <a:latin typeface="黑体" panose="02010609060101010101" pitchFamily="49" charset="-122"/>
              <a:ea typeface="宋体" panose="02010600030101010101" pitchFamily="2" charset="-122"/>
            </a:endParaRPr>
          </a:p>
          <a:p>
            <a:pPr marL="342900" lvl="0" indent="-342900">
              <a:lnSpc>
                <a:spcPct val="120000"/>
              </a:lnSpc>
              <a:spcBef>
                <a:spcPct val="0"/>
              </a:spcBef>
              <a:buFont typeface="Wingdings" panose="05000000000000000000" pitchFamily="2" charset="2"/>
              <a:buChar char="p"/>
            </a:pPr>
            <a:endParaRPr lang="zh-CN" altLang="en-US" b="1" dirty="0">
              <a:solidFill>
                <a:srgbClr val="17375E"/>
              </a:solidFill>
              <a:latin typeface="黑体" panose="02010609060101010101" pitchFamily="49" charset="-122"/>
              <a:ea typeface="宋体" panose="02010600030101010101" pitchFamily="2" charset="-122"/>
            </a:endParaRPr>
          </a:p>
        </p:txBody>
      </p:sp>
      <p:sp>
        <p:nvSpPr>
          <p:cNvPr id="69637" name="Rectangle 3"/>
          <p:cNvSpPr txBox="1"/>
          <p:nvPr/>
        </p:nvSpPr>
        <p:spPr>
          <a:xfrm>
            <a:off x="685800" y="2133600"/>
            <a:ext cx="7772400" cy="3962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模拟退火：将固体加热至融化，然后徐徐冷却使之凝固成规整晶体的热力学过程。</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即随着温度的降低，物质能量逐渐趋于一个较低的状态，并最终达到某种平衡。</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接受概率</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endParaRPr lang="en-US" altLang="zh-CN" dirty="0">
              <a:solidFill>
                <a:schemeClr val="tx2"/>
              </a:solidFill>
              <a:latin typeface="黑体" panose="02010609060101010101" pitchFamily="49" charset="-122"/>
              <a:ea typeface="宋体" panose="02010600030101010101" pitchFamily="2" charset="-122"/>
            </a:endParaRPr>
          </a:p>
        </p:txBody>
      </p:sp>
      <p:graphicFrame>
        <p:nvGraphicFramePr>
          <p:cNvPr id="69638" name="Object 5"/>
          <p:cNvGraphicFramePr>
            <a:graphicFrameLocks noChangeAspect="1"/>
          </p:cNvGraphicFramePr>
          <p:nvPr/>
        </p:nvGraphicFramePr>
        <p:xfrm>
          <a:off x="3203575" y="4221163"/>
          <a:ext cx="2665413" cy="1271587"/>
        </p:xfrm>
        <a:graphic>
          <a:graphicData uri="http://schemas.openxmlformats.org/presentationml/2006/ole">
            <mc:AlternateContent xmlns:mc="http://schemas.openxmlformats.org/markup-compatibility/2006">
              <mc:Choice xmlns:v="urn:schemas-microsoft-com:vml" Requires="v">
                <p:oleObj spid="_x0000_s3117" name="" r:id="rId1" imgW="825500" imgH="393700" progId="Equation.DSMT4">
                  <p:embed/>
                </p:oleObj>
              </mc:Choice>
              <mc:Fallback>
                <p:oleObj name="" r:id="rId1" imgW="825500" imgH="393700" progId="Equation.DSMT4">
                  <p:embed/>
                  <p:pic>
                    <p:nvPicPr>
                      <p:cNvPr id="0" name="图片 3116"/>
                      <p:cNvPicPr/>
                      <p:nvPr/>
                    </p:nvPicPr>
                    <p:blipFill>
                      <a:blip r:embed="rId2"/>
                      <a:stretch>
                        <a:fillRect/>
                      </a:stretch>
                    </p:blipFill>
                    <p:spPr>
                      <a:xfrm>
                        <a:off x="3203575" y="4221163"/>
                        <a:ext cx="2665413" cy="1271587"/>
                      </a:xfrm>
                      <a:prstGeom prst="rect">
                        <a:avLst/>
                      </a:prstGeom>
                      <a:solidFill>
                        <a:schemeClr val="bg1"/>
                      </a:solidFill>
                      <a:ln w="38100">
                        <a:noFill/>
                        <a:miter/>
                      </a:ln>
                    </p:spPr>
                  </p:pic>
                </p:oleObj>
              </mc:Fallback>
            </mc:AlternateContent>
          </a:graphicData>
        </a:graphic>
      </p:graphicFrame>
      <p:sp>
        <p:nvSpPr>
          <p:cNvPr id="69639"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文本占位符 2"/>
          <p:cNvSpPr>
            <a:spLocks noGrp="1"/>
          </p:cNvSpPr>
          <p:nvPr>
            <p:ph type="body" sz="quarter" idx="13"/>
          </p:nvPr>
        </p:nvSpPr>
        <p:spPr>
          <a:xfrm>
            <a:off x="107950" y="50800"/>
            <a:ext cx="2592388"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改进型遗传算法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70659"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混合遗传算法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70660" name="Rectangle 3"/>
          <p:cNvSpPr txBox="1"/>
          <p:nvPr/>
        </p:nvSpPr>
        <p:spPr>
          <a:xfrm>
            <a:off x="650875" y="1268413"/>
            <a:ext cx="7772400" cy="4724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zh-CN" altLang="en-US" dirty="0">
                <a:solidFill>
                  <a:schemeClr val="tx2"/>
                </a:solidFill>
                <a:latin typeface="黑体" panose="02010609060101010101" pitchFamily="49" charset="-122"/>
                <a:ea typeface="宋体" panose="02010600030101010101" pitchFamily="2" charset="-122"/>
              </a:rPr>
              <a:t>遗传过程的特点</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前期：个体间适应度差异大，容易早熟</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后期：个体间适应度差异小，容易停滞</a:t>
            </a:r>
            <a:endParaRPr lang="zh-CN" altLang="en-US" dirty="0">
              <a:solidFill>
                <a:schemeClr val="tx2"/>
              </a:solidFill>
              <a:latin typeface="黑体" panose="02010609060101010101" pitchFamily="49" charset="-122"/>
              <a:ea typeface="宋体" panose="02010600030101010101" pitchFamily="2" charset="-122"/>
            </a:endParaRPr>
          </a:p>
          <a:p>
            <a:pPr marL="342900" lvl="0" indent="-342900">
              <a:lnSpc>
                <a:spcPct val="120000"/>
              </a:lnSpc>
            </a:pPr>
            <a:r>
              <a:rPr lang="zh-CN" altLang="en-US" dirty="0">
                <a:solidFill>
                  <a:schemeClr val="tx2"/>
                </a:solidFill>
                <a:latin typeface="黑体" panose="02010609060101010101" pitchFamily="49" charset="-122"/>
                <a:ea typeface="宋体" panose="02010600030101010101" pitchFamily="2" charset="-122"/>
              </a:rPr>
              <a:t>模拟退火的作用：</a:t>
            </a:r>
            <a:r>
              <a:rPr lang="zh-CN" altLang="en-US" dirty="0">
                <a:solidFill>
                  <a:srgbClr val="FF0000"/>
                </a:solidFill>
                <a:latin typeface="黑体" panose="02010609060101010101" pitchFamily="49" charset="-122"/>
                <a:ea typeface="宋体" panose="02010600030101010101" pitchFamily="2" charset="-122"/>
              </a:rPr>
              <a:t>适应度缩放</a:t>
            </a:r>
            <a:endParaRPr lang="zh-CN" altLang="en-US" dirty="0">
              <a:solidFill>
                <a:srgbClr val="FF0000"/>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前期</a:t>
            </a:r>
            <a:r>
              <a:rPr lang="en-US" altLang="zh-CN" dirty="0">
                <a:solidFill>
                  <a:schemeClr val="tx2"/>
                </a:solidFill>
                <a:latin typeface="黑体" panose="02010609060101010101" pitchFamily="49" charset="-122"/>
                <a:ea typeface="宋体" panose="02010600030101010101" pitchFamily="2" charset="-122"/>
              </a:rPr>
              <a:t>(</a:t>
            </a:r>
            <a:r>
              <a:rPr lang="zh-CN" altLang="en-US" dirty="0">
                <a:solidFill>
                  <a:schemeClr val="tx2"/>
                </a:solidFill>
                <a:latin typeface="黑体" panose="02010609060101010101" pitchFamily="49" charset="-122"/>
                <a:ea typeface="宋体" panose="02010600030101010101" pitchFamily="2" charset="-122"/>
              </a:rPr>
              <a:t>高温</a:t>
            </a:r>
            <a:r>
              <a:rPr lang="en-US" altLang="zh-CN" dirty="0">
                <a:solidFill>
                  <a:schemeClr val="tx2"/>
                </a:solidFill>
                <a:latin typeface="黑体" panose="02010609060101010101" pitchFamily="49" charset="-122"/>
                <a:ea typeface="宋体" panose="02010600030101010101" pitchFamily="2" charset="-122"/>
              </a:rPr>
              <a:t>)</a:t>
            </a:r>
            <a:r>
              <a:rPr lang="zh-CN" altLang="en-US" dirty="0">
                <a:solidFill>
                  <a:schemeClr val="tx2"/>
                </a:solidFill>
                <a:latin typeface="黑体" panose="02010609060101010101" pitchFamily="49" charset="-122"/>
                <a:ea typeface="宋体" panose="02010600030101010101" pitchFamily="2" charset="-122"/>
              </a:rPr>
              <a:t>：减少个体间的适应度差异</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后期</a:t>
            </a:r>
            <a:r>
              <a:rPr lang="en-US" altLang="zh-CN" dirty="0">
                <a:solidFill>
                  <a:schemeClr val="tx2"/>
                </a:solidFill>
                <a:latin typeface="黑体" panose="02010609060101010101" pitchFamily="49" charset="-122"/>
                <a:ea typeface="宋体" panose="02010600030101010101" pitchFamily="2" charset="-122"/>
              </a:rPr>
              <a:t>(</a:t>
            </a:r>
            <a:r>
              <a:rPr lang="zh-CN" altLang="en-US" dirty="0">
                <a:solidFill>
                  <a:schemeClr val="tx2"/>
                </a:solidFill>
                <a:latin typeface="黑体" panose="02010609060101010101" pitchFamily="49" charset="-122"/>
                <a:ea typeface="宋体" panose="02010600030101010101" pitchFamily="2" charset="-122"/>
              </a:rPr>
              <a:t>低温</a:t>
            </a:r>
            <a:r>
              <a:rPr lang="en-US" altLang="zh-CN" dirty="0">
                <a:solidFill>
                  <a:schemeClr val="tx2"/>
                </a:solidFill>
                <a:latin typeface="黑体" panose="02010609060101010101" pitchFamily="49" charset="-122"/>
                <a:ea typeface="宋体" panose="02010600030101010101" pitchFamily="2" charset="-122"/>
              </a:rPr>
              <a:t>)</a:t>
            </a:r>
            <a:r>
              <a:rPr lang="zh-CN" altLang="en-US" dirty="0">
                <a:solidFill>
                  <a:schemeClr val="tx2"/>
                </a:solidFill>
                <a:latin typeface="黑体" panose="02010609060101010101" pitchFamily="49" charset="-122"/>
                <a:ea typeface="宋体" panose="02010600030101010101" pitchFamily="2" charset="-122"/>
              </a:rPr>
              <a:t>：放大个体间的适应度差异，突出优秀个体</a:t>
            </a:r>
            <a:endParaRPr lang="zh-CN" altLang="en-US" dirty="0">
              <a:solidFill>
                <a:schemeClr val="tx2"/>
              </a:solidFill>
              <a:latin typeface="黑体" panose="02010609060101010101" pitchFamily="49" charset="-122"/>
              <a:ea typeface="宋体" panose="02010600030101010101" pitchFamily="2" charset="-122"/>
            </a:endParaRPr>
          </a:p>
        </p:txBody>
      </p:sp>
      <p:sp>
        <p:nvSpPr>
          <p:cNvPr id="70661"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文本占位符 2"/>
          <p:cNvSpPr>
            <a:spLocks noGrp="1"/>
          </p:cNvSpPr>
          <p:nvPr>
            <p:ph type="body" sz="quarter" idx="13"/>
          </p:nvPr>
        </p:nvSpPr>
        <p:spPr>
          <a:xfrm>
            <a:off x="107950" y="50800"/>
            <a:ext cx="2592388"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改进型遗传算法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71683"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混合遗传算法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71684"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适应度变换公式</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71685" name="Rectangle 3"/>
          <p:cNvSpPr txBox="1"/>
          <p:nvPr/>
        </p:nvSpPr>
        <p:spPr>
          <a:xfrm>
            <a:off x="4643438" y="2108200"/>
            <a:ext cx="4213225" cy="4114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en-US" altLang="zh-CN" sz="2800" i="1" dirty="0">
                <a:solidFill>
                  <a:schemeClr val="tx2"/>
                </a:solidFill>
                <a:latin typeface="Times New Roman" panose="02020603050405020304" pitchFamily="18" charset="0"/>
                <a:ea typeface="黑体" panose="02010609060101010101" pitchFamily="49" charset="-122"/>
              </a:rPr>
              <a:t>M </a:t>
            </a:r>
            <a:r>
              <a:rPr lang="zh-CN" altLang="en-US" sz="2800" dirty="0">
                <a:solidFill>
                  <a:schemeClr val="tx2"/>
                </a:solidFill>
                <a:latin typeface="Times New Roman" panose="02020603050405020304" pitchFamily="18" charset="0"/>
                <a:ea typeface="黑体" panose="02010609060101010101" pitchFamily="49" charset="-122"/>
              </a:rPr>
              <a:t>为种群大小</a:t>
            </a:r>
            <a:endParaRPr lang="zh-CN" altLang="en-US" sz="2800" dirty="0">
              <a:solidFill>
                <a:schemeClr val="tx2"/>
              </a:solidFill>
              <a:latin typeface="Times New Roman" panose="02020603050405020304" pitchFamily="18" charset="0"/>
              <a:ea typeface="黑体" panose="02010609060101010101" pitchFamily="49" charset="-122"/>
            </a:endParaRPr>
          </a:p>
          <a:p>
            <a:pPr marL="342900" lvl="0" indent="-342900">
              <a:lnSpc>
                <a:spcPct val="120000"/>
              </a:lnSpc>
            </a:pPr>
            <a:r>
              <a:rPr lang="zh-CN" altLang="en-US" sz="2800" dirty="0">
                <a:solidFill>
                  <a:schemeClr val="tx2"/>
                </a:solidFill>
                <a:latin typeface="Times New Roman" panose="02020603050405020304" pitchFamily="18" charset="0"/>
                <a:ea typeface="黑体" panose="02010609060101010101" pitchFamily="49" charset="-122"/>
              </a:rPr>
              <a:t> </a:t>
            </a:r>
            <a:r>
              <a:rPr lang="en-US" altLang="zh-CN" sz="2800" i="1" dirty="0">
                <a:solidFill>
                  <a:schemeClr val="tx2"/>
                </a:solidFill>
                <a:latin typeface="Times New Roman" panose="02020603050405020304" pitchFamily="18" charset="0"/>
                <a:ea typeface="黑体" panose="02010609060101010101" pitchFamily="49" charset="-122"/>
              </a:rPr>
              <a:t>f</a:t>
            </a:r>
            <a:r>
              <a:rPr lang="en-US" altLang="zh-CN" sz="2800" i="1" baseline="-25000" dirty="0">
                <a:solidFill>
                  <a:schemeClr val="tx2"/>
                </a:solidFill>
                <a:latin typeface="Times New Roman" panose="02020603050405020304" pitchFamily="18" charset="0"/>
                <a:ea typeface="黑体" panose="02010609060101010101" pitchFamily="49" charset="-122"/>
              </a:rPr>
              <a:t>i </a:t>
            </a:r>
            <a:r>
              <a:rPr lang="zh-CN" altLang="en-US" sz="2800" dirty="0">
                <a:solidFill>
                  <a:schemeClr val="tx2"/>
                </a:solidFill>
                <a:latin typeface="Times New Roman" panose="02020603050405020304" pitchFamily="18" charset="0"/>
                <a:ea typeface="黑体" panose="02010609060101010101" pitchFamily="49" charset="-122"/>
              </a:rPr>
              <a:t>为第</a:t>
            </a:r>
            <a:r>
              <a:rPr lang="en-US" altLang="zh-CN" sz="2800" i="1" dirty="0">
                <a:solidFill>
                  <a:schemeClr val="tx2"/>
                </a:solidFill>
                <a:latin typeface="Times New Roman" panose="02020603050405020304" pitchFamily="18" charset="0"/>
                <a:ea typeface="黑体" panose="02010609060101010101" pitchFamily="49" charset="-122"/>
              </a:rPr>
              <a:t>i</a:t>
            </a:r>
            <a:r>
              <a:rPr lang="zh-CN" altLang="en-US" sz="2800" dirty="0">
                <a:solidFill>
                  <a:schemeClr val="tx2"/>
                </a:solidFill>
                <a:latin typeface="Times New Roman" panose="02020603050405020304" pitchFamily="18" charset="0"/>
                <a:ea typeface="黑体" panose="02010609060101010101" pitchFamily="49" charset="-122"/>
              </a:rPr>
              <a:t>个个体的适应度</a:t>
            </a:r>
            <a:endParaRPr lang="zh-CN" altLang="en-US" sz="2800" dirty="0">
              <a:solidFill>
                <a:schemeClr val="tx2"/>
              </a:solidFill>
              <a:latin typeface="Times New Roman" panose="02020603050405020304" pitchFamily="18" charset="0"/>
              <a:ea typeface="黑体" panose="02010609060101010101" pitchFamily="49" charset="-122"/>
            </a:endParaRPr>
          </a:p>
          <a:p>
            <a:pPr marL="342900" lvl="0" indent="-342900">
              <a:lnSpc>
                <a:spcPct val="120000"/>
              </a:lnSpc>
            </a:pPr>
            <a:r>
              <a:rPr lang="en-US" altLang="zh-CN" sz="2800" i="1" dirty="0">
                <a:solidFill>
                  <a:schemeClr val="tx2"/>
                </a:solidFill>
                <a:latin typeface="Times New Roman" panose="02020603050405020304" pitchFamily="18" charset="0"/>
                <a:ea typeface="黑体" panose="02010609060101010101" pitchFamily="49" charset="-122"/>
              </a:rPr>
              <a:t>g </a:t>
            </a:r>
            <a:r>
              <a:rPr lang="zh-CN" altLang="en-US" sz="2800" dirty="0">
                <a:solidFill>
                  <a:schemeClr val="tx2"/>
                </a:solidFill>
                <a:latin typeface="Times New Roman" panose="02020603050405020304" pitchFamily="18" charset="0"/>
                <a:ea typeface="黑体" panose="02010609060101010101" pitchFamily="49" charset="-122"/>
              </a:rPr>
              <a:t>为遗传代数</a:t>
            </a:r>
            <a:endParaRPr lang="zh-CN" altLang="en-US" sz="2800" dirty="0">
              <a:solidFill>
                <a:schemeClr val="tx2"/>
              </a:solidFill>
              <a:latin typeface="Times New Roman" panose="02020603050405020304" pitchFamily="18" charset="0"/>
              <a:ea typeface="黑体" panose="02010609060101010101" pitchFamily="49" charset="-122"/>
            </a:endParaRPr>
          </a:p>
          <a:p>
            <a:pPr marL="342900" lvl="0" indent="-342900">
              <a:lnSpc>
                <a:spcPct val="120000"/>
              </a:lnSpc>
            </a:pPr>
            <a:r>
              <a:rPr lang="en-US" altLang="zh-CN" sz="2800" i="1" dirty="0">
                <a:solidFill>
                  <a:schemeClr val="tx2"/>
                </a:solidFill>
                <a:latin typeface="Times New Roman" panose="02020603050405020304" pitchFamily="18" charset="0"/>
                <a:ea typeface="黑体" panose="02010609060101010101" pitchFamily="49" charset="-122"/>
              </a:rPr>
              <a:t>T </a:t>
            </a:r>
            <a:r>
              <a:rPr lang="zh-CN" altLang="en-US" sz="2800" dirty="0">
                <a:solidFill>
                  <a:schemeClr val="tx2"/>
                </a:solidFill>
                <a:latin typeface="Times New Roman" panose="02020603050405020304" pitchFamily="18" charset="0"/>
                <a:ea typeface="黑体" panose="02010609060101010101" pitchFamily="49" charset="-122"/>
              </a:rPr>
              <a:t>为温度</a:t>
            </a:r>
            <a:endParaRPr lang="zh-CN" altLang="en-US" sz="2800" dirty="0">
              <a:solidFill>
                <a:schemeClr val="tx2"/>
              </a:solidFill>
              <a:latin typeface="Times New Roman" panose="02020603050405020304" pitchFamily="18" charset="0"/>
              <a:ea typeface="黑体" panose="02010609060101010101" pitchFamily="49" charset="-122"/>
            </a:endParaRPr>
          </a:p>
          <a:p>
            <a:pPr marL="342900" lvl="0" indent="-342900">
              <a:lnSpc>
                <a:spcPct val="120000"/>
              </a:lnSpc>
            </a:pPr>
            <a:r>
              <a:rPr lang="en-US" altLang="zh-CN" sz="2800" i="1" dirty="0">
                <a:solidFill>
                  <a:schemeClr val="tx2"/>
                </a:solidFill>
                <a:latin typeface="Times New Roman" panose="02020603050405020304" pitchFamily="18" charset="0"/>
                <a:ea typeface="黑体" panose="02010609060101010101" pitchFamily="49" charset="-122"/>
              </a:rPr>
              <a:t>T</a:t>
            </a:r>
            <a:r>
              <a:rPr lang="en-US" altLang="zh-CN" sz="2800" baseline="-25000" dirty="0">
                <a:solidFill>
                  <a:schemeClr val="tx2"/>
                </a:solidFill>
                <a:latin typeface="Times New Roman" panose="02020603050405020304" pitchFamily="18" charset="0"/>
                <a:ea typeface="黑体" panose="02010609060101010101" pitchFamily="49" charset="-122"/>
              </a:rPr>
              <a:t>0 </a:t>
            </a:r>
            <a:r>
              <a:rPr lang="zh-CN" altLang="en-US" sz="2800" dirty="0">
                <a:solidFill>
                  <a:schemeClr val="tx2"/>
                </a:solidFill>
                <a:latin typeface="Times New Roman" panose="02020603050405020304" pitchFamily="18" charset="0"/>
                <a:ea typeface="黑体" panose="02010609060101010101" pitchFamily="49" charset="-122"/>
              </a:rPr>
              <a:t>为初始温度</a:t>
            </a:r>
            <a:endParaRPr lang="zh-CN" altLang="en-US" sz="2800" dirty="0">
              <a:solidFill>
                <a:schemeClr val="tx2"/>
              </a:solidFill>
              <a:latin typeface="Times New Roman" panose="02020603050405020304" pitchFamily="18" charset="0"/>
              <a:ea typeface="黑体" panose="02010609060101010101" pitchFamily="49" charset="-122"/>
            </a:endParaRPr>
          </a:p>
          <a:p>
            <a:pPr marL="342900" lvl="0" indent="-342900">
              <a:lnSpc>
                <a:spcPct val="120000"/>
              </a:lnSpc>
            </a:pPr>
            <a:r>
              <a:rPr lang="en-US" altLang="zh-CN" sz="2800" i="1" dirty="0">
                <a:solidFill>
                  <a:schemeClr val="tx2"/>
                </a:solidFill>
                <a:latin typeface="Times New Roman" panose="02020603050405020304" pitchFamily="18" charset="0"/>
                <a:ea typeface="黑体" panose="02010609060101010101" pitchFamily="49" charset="-122"/>
              </a:rPr>
              <a:t>A</a:t>
            </a:r>
            <a:r>
              <a:rPr lang="en-US" altLang="zh-CN" sz="2800" dirty="0">
                <a:solidFill>
                  <a:schemeClr val="tx2"/>
                </a:solidFill>
                <a:latin typeface="Times New Roman" panose="02020603050405020304" pitchFamily="18" charset="0"/>
                <a:ea typeface="黑体" panose="02010609060101010101" pitchFamily="49" charset="-122"/>
              </a:rPr>
              <a:t> </a:t>
            </a:r>
            <a:r>
              <a:rPr lang="zh-CN" altLang="en-US" sz="2800" dirty="0">
                <a:solidFill>
                  <a:schemeClr val="tx2"/>
                </a:solidFill>
                <a:latin typeface="Times New Roman" panose="02020603050405020304" pitchFamily="18" charset="0"/>
                <a:ea typeface="黑体" panose="02010609060101010101" pitchFamily="49" charset="-122"/>
              </a:rPr>
              <a:t>为退火速度</a:t>
            </a:r>
            <a:r>
              <a:rPr lang="en-US" altLang="zh-CN" sz="2800" dirty="0">
                <a:solidFill>
                  <a:schemeClr val="tx2"/>
                </a:solidFill>
                <a:latin typeface="Times New Roman" panose="02020603050405020304" pitchFamily="18" charset="0"/>
                <a:ea typeface="黑体" panose="02010609060101010101" pitchFamily="49" charset="-122"/>
              </a:rPr>
              <a:t>(=0.99)</a:t>
            </a:r>
            <a:endParaRPr lang="en-US" altLang="zh-CN" sz="2800" dirty="0">
              <a:solidFill>
                <a:schemeClr val="tx2"/>
              </a:solidFill>
              <a:latin typeface="Times New Roman" panose="02020603050405020304" pitchFamily="18" charset="0"/>
              <a:ea typeface="黑体" panose="02010609060101010101" pitchFamily="49" charset="-122"/>
            </a:endParaRPr>
          </a:p>
        </p:txBody>
      </p:sp>
      <p:graphicFrame>
        <p:nvGraphicFramePr>
          <p:cNvPr id="71686" name="Object 5"/>
          <p:cNvGraphicFramePr>
            <a:graphicFrameLocks noChangeAspect="1"/>
          </p:cNvGraphicFramePr>
          <p:nvPr/>
        </p:nvGraphicFramePr>
        <p:xfrm>
          <a:off x="250825" y="1681163"/>
          <a:ext cx="2170113" cy="2287587"/>
        </p:xfrm>
        <a:graphic>
          <a:graphicData uri="http://schemas.openxmlformats.org/presentationml/2006/ole">
            <mc:AlternateContent xmlns:mc="http://schemas.openxmlformats.org/markup-compatibility/2006">
              <mc:Choice xmlns:v="urn:schemas-microsoft-com:vml" Requires="v">
                <p:oleObj spid="_x0000_s3119" name="" r:id="rId1" imgW="723900" imgH="761365" progId="Equation.DSMT4">
                  <p:embed/>
                </p:oleObj>
              </mc:Choice>
              <mc:Fallback>
                <p:oleObj name="" r:id="rId1" imgW="723900" imgH="761365" progId="Equation.DSMT4">
                  <p:embed/>
                  <p:pic>
                    <p:nvPicPr>
                      <p:cNvPr id="0" name="图片 3118"/>
                      <p:cNvPicPr/>
                      <p:nvPr/>
                    </p:nvPicPr>
                    <p:blipFill>
                      <a:blip r:embed="rId2"/>
                      <a:stretch>
                        <a:fillRect/>
                      </a:stretch>
                    </p:blipFill>
                    <p:spPr>
                      <a:xfrm>
                        <a:off x="250825" y="1681163"/>
                        <a:ext cx="2170113" cy="2287587"/>
                      </a:xfrm>
                      <a:prstGeom prst="rect">
                        <a:avLst/>
                      </a:prstGeom>
                      <a:solidFill>
                        <a:schemeClr val="bg1"/>
                      </a:solidFill>
                      <a:ln w="38100">
                        <a:noFill/>
                        <a:miter/>
                      </a:ln>
                    </p:spPr>
                  </p:pic>
                </p:oleObj>
              </mc:Fallback>
            </mc:AlternateContent>
          </a:graphicData>
        </a:graphic>
      </p:graphicFrame>
      <p:graphicFrame>
        <p:nvGraphicFramePr>
          <p:cNvPr id="71687" name="Object 7"/>
          <p:cNvGraphicFramePr>
            <a:graphicFrameLocks noChangeAspect="1"/>
          </p:cNvGraphicFramePr>
          <p:nvPr/>
        </p:nvGraphicFramePr>
        <p:xfrm>
          <a:off x="2484438" y="2352675"/>
          <a:ext cx="2039937" cy="644525"/>
        </p:xfrm>
        <a:graphic>
          <a:graphicData uri="http://schemas.openxmlformats.org/presentationml/2006/ole">
            <mc:AlternateContent xmlns:mc="http://schemas.openxmlformats.org/markup-compatibility/2006">
              <mc:Choice xmlns:v="urn:schemas-microsoft-com:vml" Requires="v">
                <p:oleObj spid="_x0000_s3118" name="" r:id="rId3" imgW="685800" imgH="215900" progId="Equation.DSMT4">
                  <p:embed/>
                </p:oleObj>
              </mc:Choice>
              <mc:Fallback>
                <p:oleObj name="" r:id="rId3" imgW="685800" imgH="215900" progId="Equation.DSMT4">
                  <p:embed/>
                  <p:pic>
                    <p:nvPicPr>
                      <p:cNvPr id="0" name="图片 3117"/>
                      <p:cNvPicPr/>
                      <p:nvPr/>
                    </p:nvPicPr>
                    <p:blipFill>
                      <a:blip r:embed="rId4"/>
                      <a:stretch>
                        <a:fillRect/>
                      </a:stretch>
                    </p:blipFill>
                    <p:spPr>
                      <a:xfrm>
                        <a:off x="2484438" y="2352675"/>
                        <a:ext cx="2039937" cy="644525"/>
                      </a:xfrm>
                      <a:prstGeom prst="rect">
                        <a:avLst/>
                      </a:prstGeom>
                      <a:solidFill>
                        <a:schemeClr val="bg1"/>
                      </a:solidFill>
                      <a:ln w="38100">
                        <a:noFill/>
                        <a:miter/>
                      </a:ln>
                    </p:spPr>
                  </p:pic>
                </p:oleObj>
              </mc:Fallback>
            </mc:AlternateContent>
          </a:graphicData>
        </a:graphic>
      </p:graphicFrame>
      <p:graphicFrame>
        <p:nvGraphicFramePr>
          <p:cNvPr id="71688" name="Object 1043"/>
          <p:cNvGraphicFramePr>
            <a:graphicFrameLocks noChangeAspect="1"/>
          </p:cNvGraphicFramePr>
          <p:nvPr/>
        </p:nvGraphicFramePr>
        <p:xfrm>
          <a:off x="-17462" y="3890963"/>
          <a:ext cx="3924300" cy="2967037"/>
        </p:xfrm>
        <a:graphic>
          <a:graphicData uri="http://schemas.openxmlformats.org/presentationml/2006/ole">
            <mc:AlternateContent xmlns:mc="http://schemas.openxmlformats.org/markup-compatibility/2006">
              <mc:Choice xmlns:v="urn:schemas-microsoft-com:vml" Requires="v">
                <p:oleObj spid="_x0000_s3120" name="" r:id="rId5" imgW="3317240" imgH="2510155" progId="Excel.Chart.8">
                  <p:embed/>
                </p:oleObj>
              </mc:Choice>
              <mc:Fallback>
                <p:oleObj name="" r:id="rId5" imgW="3317240" imgH="2510155" progId="Excel.Chart.8">
                  <p:embed/>
                  <p:pic>
                    <p:nvPicPr>
                      <p:cNvPr id="0" name="图片 3119"/>
                      <p:cNvPicPr/>
                      <p:nvPr/>
                    </p:nvPicPr>
                    <p:blipFill>
                      <a:blip r:embed="rId6"/>
                      <a:stretch>
                        <a:fillRect/>
                      </a:stretch>
                    </p:blipFill>
                    <p:spPr>
                      <a:xfrm>
                        <a:off x="-17462" y="3890963"/>
                        <a:ext cx="3924300" cy="2967037"/>
                      </a:xfrm>
                      <a:prstGeom prst="rect">
                        <a:avLst/>
                      </a:prstGeom>
                      <a:noFill/>
                      <a:ln w="38100">
                        <a:noFill/>
                        <a:miter/>
                      </a:ln>
                    </p:spPr>
                  </p:pic>
                </p:oleObj>
              </mc:Fallback>
            </mc:AlternateContent>
          </a:graphicData>
        </a:graphic>
      </p:graphicFrame>
      <p:sp>
        <p:nvSpPr>
          <p:cNvPr id="71689"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文本占位符 2"/>
          <p:cNvSpPr>
            <a:spLocks noGrp="1"/>
          </p:cNvSpPr>
          <p:nvPr>
            <p:ph type="body" sz="quarter" idx="13"/>
          </p:nvPr>
        </p:nvSpPr>
        <p:spPr>
          <a:xfrm>
            <a:off x="107950" y="50800"/>
            <a:ext cx="2592388"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改进型遗传算法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72707"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混合遗传算法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72708"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模拟退火前期</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72709" name="Rectangle 8"/>
          <p:cNvSpPr/>
          <p:nvPr/>
        </p:nvSpPr>
        <p:spPr>
          <a:xfrm>
            <a:off x="685800" y="2133600"/>
            <a:ext cx="7772400" cy="4572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gn="ctr" eaLnBrk="1" hangingPunct="1">
              <a:lnSpc>
                <a:spcPct val="90000"/>
              </a:lnSpc>
              <a:spcBef>
                <a:spcPct val="0"/>
              </a:spcBef>
              <a:buFontTx/>
              <a:buNone/>
            </a:pPr>
            <a:endParaRPr lang="zh-CN" altLang="zh-CN" sz="2800" b="1" dirty="0">
              <a:solidFill>
                <a:schemeClr val="tx2"/>
              </a:solidFill>
              <a:latin typeface="Times New Roman" panose="02020603050405020304" pitchFamily="18" charset="0"/>
              <a:ea typeface="隶书" panose="02010509060101010101" pitchFamily="49" charset="-122"/>
            </a:endParaRPr>
          </a:p>
        </p:txBody>
      </p:sp>
      <p:pic>
        <p:nvPicPr>
          <p:cNvPr id="72710" name="Picture 10"/>
          <p:cNvPicPr>
            <a:picLocks noChangeAspect="1"/>
          </p:cNvPicPr>
          <p:nvPr/>
        </p:nvPicPr>
        <p:blipFill>
          <a:blip r:embed="rId1"/>
          <a:stretch>
            <a:fillRect/>
          </a:stretch>
        </p:blipFill>
        <p:spPr>
          <a:xfrm>
            <a:off x="6032500" y="3860800"/>
            <a:ext cx="2860675" cy="2811463"/>
          </a:xfrm>
          <a:prstGeom prst="rect">
            <a:avLst/>
          </a:prstGeom>
          <a:noFill/>
          <a:ln w="9525">
            <a:noFill/>
          </a:ln>
        </p:spPr>
      </p:pic>
      <p:pic>
        <p:nvPicPr>
          <p:cNvPr id="72711" name="Picture 11"/>
          <p:cNvPicPr>
            <a:picLocks noChangeAspect="1"/>
          </p:cNvPicPr>
          <p:nvPr/>
        </p:nvPicPr>
        <p:blipFill>
          <a:blip r:embed="rId2"/>
          <a:stretch>
            <a:fillRect/>
          </a:stretch>
        </p:blipFill>
        <p:spPr>
          <a:xfrm>
            <a:off x="6011863" y="908050"/>
            <a:ext cx="2881312" cy="2843213"/>
          </a:xfrm>
          <a:prstGeom prst="rect">
            <a:avLst/>
          </a:prstGeom>
          <a:noFill/>
          <a:ln w="9525">
            <a:noFill/>
          </a:ln>
        </p:spPr>
      </p:pic>
      <p:graphicFrame>
        <p:nvGraphicFramePr>
          <p:cNvPr id="13" name="Group 1396"/>
          <p:cNvGraphicFramePr/>
          <p:nvPr/>
        </p:nvGraphicFramePr>
        <p:xfrm>
          <a:off x="142875" y="1557338"/>
          <a:ext cx="5292725" cy="5229225"/>
        </p:xfrm>
        <a:graphic>
          <a:graphicData uri="http://schemas.openxmlformats.org/drawingml/2006/table">
            <a:tbl>
              <a:tblPr/>
              <a:tblGrid>
                <a:gridCol w="1651000"/>
                <a:gridCol w="1198563"/>
                <a:gridCol w="1222375"/>
                <a:gridCol w="1220787"/>
              </a:tblGrid>
              <a:tr h="557190">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2"/>
                          </a:solidFill>
                          <a:effectLst/>
                          <a:latin typeface="宋体" panose="02010600030101010101" pitchFamily="2" charset="-122"/>
                          <a:ea typeface="宋体" panose="02010600030101010101" pitchFamily="2" charset="-122"/>
                        </a:rPr>
                        <a:t>前期适应度</a:t>
                      </a:r>
                      <a:endParaRPr kumimoji="1" lang="zh-CN" altLang="en-US" sz="2000" b="0"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2"/>
                          </a:solidFill>
                          <a:effectLst/>
                          <a:latin typeface="宋体" panose="02010600030101010101" pitchFamily="2" charset="-122"/>
                          <a:ea typeface="宋体" panose="02010600030101010101" pitchFamily="2" charset="-122"/>
                        </a:rPr>
                        <a:t>百分比</a:t>
                      </a:r>
                      <a:endParaRPr kumimoji="1" lang="zh-CN" altLang="en-US" sz="2000" b="0"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1"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e</a:t>
                      </a:r>
                      <a:r>
                        <a:rPr kumimoji="1" lang="en-US" altLang="zh-CN" sz="2000" b="0" i="1" u="none" strike="noStrike" cap="none" normalizeH="0" baseline="3000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fi</a:t>
                      </a:r>
                      <a:r>
                        <a:rPr kumimoji="1" lang="en-US" altLang="zh-CN" sz="2000" b="1" i="0" u="none" strike="noStrike" cap="none" normalizeH="0" baseline="3000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1" u="none" strike="noStrike" cap="none" normalizeH="0" baseline="3000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T</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zh-CN" altLang="en-US"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百分比</a:t>
                      </a:r>
                      <a:endParaRPr kumimoji="1" lang="zh-CN" altLang="en-US"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9115">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0.40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8%</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1.49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9%</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9115">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0.38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8%</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2"/>
                          </a:solidFill>
                          <a:effectLst/>
                          <a:latin typeface="宋体" panose="02010600030101010101" pitchFamily="2" charset="-122"/>
                          <a:ea typeface="宋体" panose="02010600030101010101" pitchFamily="2" charset="-122"/>
                        </a:rPr>
                        <a:t>1.47 </a:t>
                      </a:r>
                      <a:endParaRPr kumimoji="1" lang="en-US" altLang="zh-CN" sz="2000" b="0"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8%</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9115">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0.40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8%</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1.49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9%</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9115">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0.84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17%</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2.31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13%</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9115">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0.43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9%</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1.54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9%</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9115">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0.48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10%</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1.61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9%</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9115">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0.15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3%</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1.16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7%</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9115">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0.32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6%</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1.38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8%</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9115">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1.60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32%</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4.95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2"/>
                          </a:solidFill>
                          <a:effectLst/>
                          <a:latin typeface="宋体" panose="02010600030101010101" pitchFamily="2" charset="-122"/>
                          <a:ea typeface="宋体" panose="02010600030101010101" pitchFamily="2" charset="-122"/>
                        </a:rPr>
                        <a:t>28%</a:t>
                      </a:r>
                      <a:endParaRPr kumimoji="1" lang="en-US" altLang="zh-CN" sz="2000" b="0"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72769"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文本占位符 2"/>
          <p:cNvSpPr>
            <a:spLocks noGrp="1"/>
          </p:cNvSpPr>
          <p:nvPr>
            <p:ph type="body" sz="quarter" idx="13"/>
          </p:nvPr>
        </p:nvSpPr>
        <p:spPr>
          <a:xfrm>
            <a:off x="107950" y="50800"/>
            <a:ext cx="2592388"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改进型遗传算法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73731"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混合遗传算法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73732" name="Rectangle 1027"/>
          <p:cNvSpPr txBox="1"/>
          <p:nvPr/>
        </p:nvSpPr>
        <p:spPr>
          <a:xfrm>
            <a:off x="73025" y="765175"/>
            <a:ext cx="6083300" cy="719138"/>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模拟退火后期</a:t>
            </a:r>
            <a:endParaRPr lang="zh-CN" altLang="en-US" b="1" dirty="0">
              <a:solidFill>
                <a:srgbClr val="17375E"/>
              </a:solidFill>
              <a:latin typeface="黑体" panose="02010609060101010101" pitchFamily="49" charset="-122"/>
              <a:ea typeface="宋体" panose="02010600030101010101" pitchFamily="2" charset="-122"/>
            </a:endParaRPr>
          </a:p>
        </p:txBody>
      </p:sp>
      <p:graphicFrame>
        <p:nvGraphicFramePr>
          <p:cNvPr id="73733" name="Object 6"/>
          <p:cNvGraphicFramePr>
            <a:graphicFrameLocks noChangeAspect="1"/>
          </p:cNvGraphicFramePr>
          <p:nvPr/>
        </p:nvGraphicFramePr>
        <p:xfrm>
          <a:off x="5795963" y="908050"/>
          <a:ext cx="3214687" cy="3054350"/>
        </p:xfrm>
        <a:graphic>
          <a:graphicData uri="http://schemas.openxmlformats.org/presentationml/2006/ole">
            <mc:AlternateContent xmlns:mc="http://schemas.openxmlformats.org/markup-compatibility/2006">
              <mc:Choice xmlns:v="urn:schemas-microsoft-com:vml" Requires="v">
                <p:oleObj spid="_x0000_s3121" name="" r:id="rId1" imgW="2878455" imgH="2743200" progId="Excel.Chart.8">
                  <p:embed/>
                </p:oleObj>
              </mc:Choice>
              <mc:Fallback>
                <p:oleObj name="" r:id="rId1" imgW="2878455" imgH="2743200" progId="Excel.Chart.8">
                  <p:embed/>
                  <p:pic>
                    <p:nvPicPr>
                      <p:cNvPr id="0" name="图片 3120"/>
                      <p:cNvPicPr/>
                      <p:nvPr/>
                    </p:nvPicPr>
                    <p:blipFill>
                      <a:blip r:embed="rId2"/>
                      <a:stretch>
                        <a:fillRect/>
                      </a:stretch>
                    </p:blipFill>
                    <p:spPr>
                      <a:xfrm>
                        <a:off x="5795963" y="908050"/>
                        <a:ext cx="3214687" cy="3054350"/>
                      </a:xfrm>
                      <a:prstGeom prst="rect">
                        <a:avLst/>
                      </a:prstGeom>
                      <a:noFill/>
                      <a:ln w="38100">
                        <a:noFill/>
                        <a:miter/>
                      </a:ln>
                    </p:spPr>
                  </p:pic>
                </p:oleObj>
              </mc:Fallback>
            </mc:AlternateContent>
          </a:graphicData>
        </a:graphic>
      </p:graphicFrame>
      <p:graphicFrame>
        <p:nvGraphicFramePr>
          <p:cNvPr id="73734" name="Object 7"/>
          <p:cNvGraphicFramePr>
            <a:graphicFrameLocks noChangeAspect="1"/>
          </p:cNvGraphicFramePr>
          <p:nvPr/>
        </p:nvGraphicFramePr>
        <p:xfrm>
          <a:off x="5807075" y="3816350"/>
          <a:ext cx="3201988" cy="3041650"/>
        </p:xfrm>
        <a:graphic>
          <a:graphicData uri="http://schemas.openxmlformats.org/presentationml/2006/ole">
            <mc:AlternateContent xmlns:mc="http://schemas.openxmlformats.org/markup-compatibility/2006">
              <mc:Choice xmlns:v="urn:schemas-microsoft-com:vml" Requires="v">
                <p:oleObj spid="_x0000_s3122" name="" r:id="rId3" imgW="2867660" imgH="2731770" progId="Excel.Chart.8">
                  <p:embed/>
                </p:oleObj>
              </mc:Choice>
              <mc:Fallback>
                <p:oleObj name="" r:id="rId3" imgW="2867660" imgH="2731770" progId="Excel.Chart.8">
                  <p:embed/>
                  <p:pic>
                    <p:nvPicPr>
                      <p:cNvPr id="0" name="图片 3121"/>
                      <p:cNvPicPr/>
                      <p:nvPr/>
                    </p:nvPicPr>
                    <p:blipFill>
                      <a:blip r:embed="rId4"/>
                      <a:stretch>
                        <a:fillRect/>
                      </a:stretch>
                    </p:blipFill>
                    <p:spPr>
                      <a:xfrm>
                        <a:off x="5807075" y="3816350"/>
                        <a:ext cx="3201988" cy="3041650"/>
                      </a:xfrm>
                      <a:prstGeom prst="rect">
                        <a:avLst/>
                      </a:prstGeom>
                      <a:noFill/>
                      <a:ln w="38100">
                        <a:noFill/>
                        <a:miter/>
                      </a:ln>
                    </p:spPr>
                  </p:pic>
                </p:oleObj>
              </mc:Fallback>
            </mc:AlternateContent>
          </a:graphicData>
        </a:graphic>
      </p:graphicFrame>
      <p:graphicFrame>
        <p:nvGraphicFramePr>
          <p:cNvPr id="8" name="Group 1209"/>
          <p:cNvGraphicFramePr/>
          <p:nvPr/>
        </p:nvGraphicFramePr>
        <p:xfrm>
          <a:off x="107950" y="1412875"/>
          <a:ext cx="5508625" cy="5373688"/>
        </p:xfrm>
        <a:graphic>
          <a:graphicData uri="http://schemas.openxmlformats.org/drawingml/2006/table">
            <a:tbl>
              <a:tblPr/>
              <a:tblGrid>
                <a:gridCol w="1535113"/>
                <a:gridCol w="1535112"/>
                <a:gridCol w="1219200"/>
                <a:gridCol w="1219200"/>
              </a:tblGrid>
              <a:tr h="583780">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2"/>
                          </a:solidFill>
                          <a:effectLst/>
                          <a:latin typeface="宋体" panose="02010600030101010101" pitchFamily="2" charset="-122"/>
                          <a:ea typeface="宋体" panose="02010600030101010101" pitchFamily="2" charset="-122"/>
                        </a:rPr>
                        <a:t>后期适应度</a:t>
                      </a:r>
                      <a:endParaRPr kumimoji="1" lang="zh-CN" altLang="en-US" sz="2000" b="0"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2"/>
                          </a:solidFill>
                          <a:effectLst/>
                          <a:latin typeface="宋体" panose="02010600030101010101" pitchFamily="2" charset="-122"/>
                          <a:ea typeface="宋体" panose="02010600030101010101" pitchFamily="2" charset="-122"/>
                        </a:rPr>
                        <a:t>百分比</a:t>
                      </a:r>
                      <a:endParaRPr kumimoji="1" lang="zh-CN" altLang="en-US" sz="2000" b="0"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1"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e</a:t>
                      </a:r>
                      <a:r>
                        <a:rPr kumimoji="1" lang="en-US" altLang="zh-CN" sz="2000" b="0" i="1" u="none" strike="noStrike" cap="none" normalizeH="0" baseline="3000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fi</a:t>
                      </a:r>
                      <a:r>
                        <a:rPr kumimoji="1" lang="en-US" altLang="zh-CN" sz="2000" b="1" i="0" u="none" strike="noStrike" cap="none" normalizeH="0" baseline="3000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0" i="1" u="none" strike="noStrike" cap="none" normalizeH="0" baseline="3000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T</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zh-CN" altLang="en-US"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百分比</a:t>
                      </a:r>
                      <a:endParaRPr kumimoji="1" lang="zh-CN" altLang="en-US"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1859">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2"/>
                          </a:solidFill>
                          <a:effectLst/>
                          <a:latin typeface="宋体" panose="02010600030101010101" pitchFamily="2" charset="-122"/>
                          <a:ea typeface="宋体" panose="02010600030101010101" pitchFamily="2" charset="-122"/>
                        </a:rPr>
                        <a:t>0.72 </a:t>
                      </a:r>
                      <a:endParaRPr kumimoji="1" lang="en-US" altLang="zh-CN" sz="2000" b="0"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9%</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6.93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7%</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1859">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0.93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12%</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12.32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12%</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1859">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0.93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12%</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12.47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13%</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3446">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0.91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11%</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11.71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12%</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1859">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0.88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11%</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10.93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11%</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1859">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0.88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11%</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10.68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11%</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1859">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0.81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10%</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8.95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9%</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3446">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0.98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12%</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14.06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14%</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1859">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0.89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11%</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宋体" panose="02010600030101010101" pitchFamily="2" charset="-122"/>
                          <a:ea typeface="宋体" panose="02010600030101010101" pitchFamily="2" charset="-122"/>
                        </a:rPr>
                        <a:t>11.15 </a:t>
                      </a:r>
                      <a:endParaRPr kumimoji="1"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2"/>
                          </a:solidFill>
                          <a:effectLst/>
                          <a:latin typeface="宋体" panose="02010600030101010101" pitchFamily="2" charset="-122"/>
                          <a:ea typeface="宋体" panose="02010600030101010101" pitchFamily="2" charset="-122"/>
                        </a:rPr>
                        <a:t>11%</a:t>
                      </a:r>
                      <a:endParaRPr kumimoji="1" lang="en-US" altLang="zh-CN" sz="2000" b="0"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a:txBody>
                  <a:tcPr marT="45724" marB="45724"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73792"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文本占位符 2"/>
          <p:cNvSpPr>
            <a:spLocks noGrp="1"/>
          </p:cNvSpPr>
          <p:nvPr>
            <p:ph type="body" sz="quarter" idx="13"/>
          </p:nvPr>
        </p:nvSpPr>
        <p:spPr>
          <a:xfrm>
            <a:off x="107950" y="50800"/>
            <a:ext cx="2592388"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改进型遗传算法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74755"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混合遗传算法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74756"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思考</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74757" name="Rectangle 3"/>
          <p:cNvSpPr txBox="1"/>
          <p:nvPr/>
        </p:nvSpPr>
        <p:spPr>
          <a:xfrm>
            <a:off x="685800" y="2133600"/>
            <a:ext cx="7772400" cy="3962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zh-CN" altLang="en-US" dirty="0">
                <a:solidFill>
                  <a:schemeClr val="tx2"/>
                </a:solidFill>
                <a:latin typeface="黑体" panose="02010609060101010101" pitchFamily="49" charset="-122"/>
                <a:ea typeface="宋体" panose="02010600030101010101" pitchFamily="2" charset="-122"/>
              </a:rPr>
              <a:t>同基本遗传算法</a:t>
            </a:r>
            <a:r>
              <a:rPr lang="en-US" altLang="zh-CN" dirty="0">
                <a:solidFill>
                  <a:schemeClr val="tx2"/>
                </a:solidFill>
                <a:latin typeface="黑体" panose="02010609060101010101" pitchFamily="49" charset="-122"/>
                <a:ea typeface="宋体" panose="02010600030101010101" pitchFamily="2" charset="-122"/>
              </a:rPr>
              <a:t>(SGA)</a:t>
            </a:r>
            <a:r>
              <a:rPr lang="zh-CN" altLang="en-US" dirty="0">
                <a:solidFill>
                  <a:schemeClr val="tx2"/>
                </a:solidFill>
                <a:latin typeface="黑体" panose="02010609060101010101" pitchFamily="49" charset="-122"/>
                <a:ea typeface="宋体" panose="02010600030101010101" pitchFamily="2" charset="-122"/>
              </a:rPr>
              <a:t>的区别</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本质：对适应度进行变换调整</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模拟退火的退火速度 </a:t>
            </a:r>
            <a:r>
              <a:rPr lang="en-US" altLang="zh-CN" i="1" dirty="0">
                <a:solidFill>
                  <a:schemeClr val="tx2"/>
                </a:solidFill>
                <a:latin typeface="Times New Roman" panose="02020603050405020304" pitchFamily="18" charset="0"/>
                <a:ea typeface="黑体" panose="02010609060101010101" pitchFamily="49" charset="-122"/>
              </a:rPr>
              <a:t>A</a:t>
            </a:r>
            <a:endParaRPr lang="en-US" altLang="zh-CN" i="1" dirty="0">
              <a:solidFill>
                <a:schemeClr val="tx2"/>
              </a:solidFill>
              <a:latin typeface="Times New Roman" panose="02020603050405020304" pitchFamily="18" charset="0"/>
              <a:ea typeface="黑体" panose="02010609060101010101" pitchFamily="49" charset="-122"/>
            </a:endParaRPr>
          </a:p>
          <a:p>
            <a:pPr marL="1143000" lvl="2" indent="-228600">
              <a:lnSpc>
                <a:spcPct val="120000"/>
              </a:lnSpc>
            </a:pPr>
            <a:r>
              <a:rPr lang="zh-CN" altLang="en-US" sz="2800" i="1" dirty="0">
                <a:solidFill>
                  <a:schemeClr val="tx2"/>
                </a:solidFill>
                <a:latin typeface="黑体" panose="02010609060101010101" pitchFamily="49" charset="-122"/>
                <a:ea typeface="宋体" panose="02010600030101010101" pitchFamily="2" charset="-122"/>
              </a:rPr>
              <a:t>快：易振荡</a:t>
            </a:r>
            <a:endParaRPr lang="zh-CN" altLang="en-US" sz="2800" i="1" dirty="0">
              <a:solidFill>
                <a:schemeClr val="tx2"/>
              </a:solidFill>
              <a:latin typeface="黑体" panose="02010609060101010101" pitchFamily="49" charset="-122"/>
              <a:ea typeface="宋体" panose="02010600030101010101" pitchFamily="2" charset="-122"/>
            </a:endParaRPr>
          </a:p>
          <a:p>
            <a:pPr marL="1143000" lvl="2" indent="-228600">
              <a:lnSpc>
                <a:spcPct val="120000"/>
              </a:lnSpc>
            </a:pPr>
            <a:r>
              <a:rPr lang="zh-CN" altLang="en-US" sz="2800" i="1" dirty="0">
                <a:solidFill>
                  <a:schemeClr val="tx2"/>
                </a:solidFill>
                <a:latin typeface="黑体" panose="02010609060101010101" pitchFamily="49" charset="-122"/>
                <a:ea typeface="宋体" panose="02010600030101010101" pitchFamily="2" charset="-122"/>
              </a:rPr>
              <a:t>慢：易停滞</a:t>
            </a:r>
            <a:endParaRPr lang="zh-CN" altLang="en-US" sz="2800" i="1" dirty="0">
              <a:solidFill>
                <a:schemeClr val="tx2"/>
              </a:solidFill>
              <a:latin typeface="黑体" panose="02010609060101010101" pitchFamily="49" charset="-122"/>
              <a:ea typeface="宋体" panose="02010600030101010101" pitchFamily="2" charset="-122"/>
            </a:endParaRPr>
          </a:p>
        </p:txBody>
      </p:sp>
      <p:sp>
        <p:nvSpPr>
          <p:cNvPr id="74758"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背景介绍</a:t>
            </a:r>
            <a:endParaRPr lang="zh-CN" altLang="en-US" kern="1200" dirty="0">
              <a:latin typeface="微软雅黑" panose="020B0503020204020204" pitchFamily="34" charset="-122"/>
              <a:ea typeface="宋体" panose="02010600030101010101" pitchFamily="2" charset="-122"/>
              <a:cs typeface="+mn-cs"/>
            </a:endParaRPr>
          </a:p>
        </p:txBody>
      </p:sp>
      <p:pic>
        <p:nvPicPr>
          <p:cNvPr id="10243" name="Picture 8" descr="62840229b881a2dd98250a57"/>
          <p:cNvPicPr>
            <a:picLocks noChangeAspect="1"/>
          </p:cNvPicPr>
          <p:nvPr/>
        </p:nvPicPr>
        <p:blipFill>
          <a:blip r:embed="rId1"/>
          <a:stretch>
            <a:fillRect/>
          </a:stretch>
        </p:blipFill>
        <p:spPr>
          <a:xfrm>
            <a:off x="431800" y="4329113"/>
            <a:ext cx="7051675" cy="2454275"/>
          </a:xfrm>
          <a:prstGeom prst="rect">
            <a:avLst/>
          </a:prstGeom>
          <a:noFill/>
          <a:ln w="9525">
            <a:noFill/>
          </a:ln>
        </p:spPr>
      </p:pic>
      <p:sp>
        <p:nvSpPr>
          <p:cNvPr id="10244" name="Rectangle 3"/>
          <p:cNvSpPr>
            <a:spLocks noGrp="1"/>
          </p:cNvSpPr>
          <p:nvPr>
            <p:ph type="body" idx="4294967295"/>
          </p:nvPr>
        </p:nvSpPr>
        <p:spPr>
          <a:xfrm>
            <a:off x="457200" y="585788"/>
            <a:ext cx="6275388" cy="2303462"/>
          </a:xfrm>
          <a:ln/>
        </p:spPr>
        <p:txBody>
          <a:bodyPr vert="horz" wrap="square" lIns="91440" tIns="45720" rIns="91440" bIns="45720" anchor="t" anchorCtr="0"/>
          <a:p>
            <a:pPr marL="0" indent="0" eaLnBrk="1" hangingPunct="1">
              <a:buFont typeface="Wingdings" panose="05000000000000000000" pitchFamily="2" charset="2"/>
              <a:buNone/>
            </a:pPr>
            <a:r>
              <a:rPr lang="en-US" altLang="zh-CN" sz="2000" dirty="0">
                <a:latin typeface="黑体" panose="02010609060101010101" pitchFamily="49" charset="-122"/>
                <a:ea typeface="宋体" panose="02010600030101010101" pitchFamily="2" charset="-122"/>
              </a:rPr>
              <a:t>    </a:t>
            </a:r>
            <a:r>
              <a:rPr lang="zh-CN" altLang="en-US" sz="1800" dirty="0">
                <a:latin typeface="黑体" panose="02010609060101010101" pitchFamily="49" charset="-122"/>
                <a:ea typeface="宋体" panose="02010600030101010101" pitchFamily="2" charset="-122"/>
              </a:rPr>
              <a:t>达尔文的自然选择学说认为：在生物进化中，一种基因有可能发生变异而产生出另一种新的生物基因。这种新基因将依据其与生存环境的适应性而决定其增殖能力。一般情况下，适应性强的基因会不断增多，而适应性差的基因则会逐渐减少。通过这种自然选择，物种将逐渐向适应于生存环境的方向进化，甚至会演变成为另一个新的物种，而那些不适应于环境的物种将会逐渐被淘汰。</a:t>
            </a:r>
            <a:endParaRPr lang="zh-CN" altLang="en-US" sz="1800" dirty="0">
              <a:latin typeface="黑体" panose="02010609060101010101" pitchFamily="49" charset="-122"/>
              <a:ea typeface="宋体" panose="02010600030101010101" pitchFamily="2" charset="-122"/>
            </a:endParaRPr>
          </a:p>
        </p:txBody>
      </p:sp>
      <p:graphicFrame>
        <p:nvGraphicFramePr>
          <p:cNvPr id="10245" name="Object 7"/>
          <p:cNvGraphicFramePr>
            <a:graphicFrameLocks noChangeAspect="1"/>
          </p:cNvGraphicFramePr>
          <p:nvPr/>
        </p:nvGraphicFramePr>
        <p:xfrm>
          <a:off x="6740525" y="677863"/>
          <a:ext cx="2146300" cy="2841625"/>
        </p:xfrm>
        <a:graphic>
          <a:graphicData uri="http://schemas.openxmlformats.org/presentationml/2006/ole">
            <mc:AlternateContent xmlns:mc="http://schemas.openxmlformats.org/markup-compatibility/2006">
              <mc:Choice xmlns:v="urn:schemas-microsoft-com:vml" Requires="v">
                <p:oleObj spid="_x0000_s3077" name="" r:id="rId2" imgW="1438275" imgH="1905000" progId="MSPhotoEd.3">
                  <p:embed/>
                </p:oleObj>
              </mc:Choice>
              <mc:Fallback>
                <p:oleObj name="" r:id="rId2" imgW="1438275" imgH="1905000" progId="MSPhotoEd.3">
                  <p:embed/>
                  <p:pic>
                    <p:nvPicPr>
                      <p:cNvPr id="0" name="图片 3076"/>
                      <p:cNvPicPr/>
                      <p:nvPr/>
                    </p:nvPicPr>
                    <p:blipFill>
                      <a:blip r:embed="rId3"/>
                      <a:stretch>
                        <a:fillRect/>
                      </a:stretch>
                    </p:blipFill>
                    <p:spPr>
                      <a:xfrm>
                        <a:off x="6740525" y="677863"/>
                        <a:ext cx="2146300" cy="2841625"/>
                      </a:xfrm>
                      <a:prstGeom prst="rect">
                        <a:avLst/>
                      </a:prstGeom>
                      <a:noFill/>
                      <a:ln w="38100">
                        <a:noFill/>
                        <a:miter/>
                      </a:ln>
                    </p:spPr>
                  </p:pic>
                </p:oleObj>
              </mc:Fallback>
            </mc:AlternateContent>
          </a:graphicData>
        </a:graphic>
      </p:graphicFrame>
      <p:pic>
        <p:nvPicPr>
          <p:cNvPr id="10246" name="Picture 10" descr="IC10_giraffe_4"/>
          <p:cNvPicPr>
            <a:picLocks noChangeAspect="1"/>
          </p:cNvPicPr>
          <p:nvPr/>
        </p:nvPicPr>
        <p:blipFill>
          <a:blip r:embed="rId4"/>
          <a:stretch>
            <a:fillRect/>
          </a:stretch>
        </p:blipFill>
        <p:spPr>
          <a:xfrm>
            <a:off x="6011863" y="3465513"/>
            <a:ext cx="2873375" cy="1612900"/>
          </a:xfrm>
          <a:prstGeom prst="rect">
            <a:avLst/>
          </a:prstGeom>
          <a:noFill/>
          <a:ln w="9525">
            <a:noFill/>
          </a:ln>
        </p:spPr>
      </p:pic>
      <p:pic>
        <p:nvPicPr>
          <p:cNvPr id="10247" name="Picture 9" descr="2731127418_7a784a9ba4_o"/>
          <p:cNvPicPr>
            <a:picLocks noChangeAspect="1"/>
          </p:cNvPicPr>
          <p:nvPr/>
        </p:nvPicPr>
        <p:blipFill>
          <a:blip r:embed="rId5"/>
          <a:stretch>
            <a:fillRect/>
          </a:stretch>
        </p:blipFill>
        <p:spPr>
          <a:xfrm rot="10800000" flipH="1" flipV="1">
            <a:off x="287338" y="2713038"/>
            <a:ext cx="5616575" cy="1822450"/>
          </a:xfrm>
          <a:prstGeom prst="rect">
            <a:avLst/>
          </a:prstGeom>
          <a:noFill/>
          <a:ln w="9525">
            <a:noFill/>
          </a:ln>
        </p:spPr>
      </p:pic>
      <p:pic>
        <p:nvPicPr>
          <p:cNvPr id="10248" name="Picture 12" descr="IC10_giraffe_2"/>
          <p:cNvPicPr>
            <a:picLocks noChangeAspect="1"/>
          </p:cNvPicPr>
          <p:nvPr/>
        </p:nvPicPr>
        <p:blipFill>
          <a:blip r:embed="rId6"/>
          <a:stretch>
            <a:fillRect/>
          </a:stretch>
        </p:blipFill>
        <p:spPr>
          <a:xfrm>
            <a:off x="7380288" y="5049838"/>
            <a:ext cx="1657350" cy="1763712"/>
          </a:xfrm>
          <a:prstGeom prst="rect">
            <a:avLst/>
          </a:prstGeom>
          <a:noFill/>
          <a:ln w="9525">
            <a:noFill/>
          </a:ln>
        </p:spPr>
      </p:pic>
      <p:sp>
        <p:nvSpPr>
          <p:cNvPr id="10249"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进化计算的生物学基础</a:t>
            </a:r>
            <a:endParaRPr lang="zh-CN" altLang="en-US" kern="1200" dirty="0">
              <a:latin typeface="微软雅黑" panose="020B0503020204020204" pitchFamily="34" charset="-122"/>
              <a:ea typeface="宋体" panose="02010600030101010101" pitchFamily="2" charset="-122"/>
              <a:cs typeface="+mn-cs"/>
            </a:endParaRPr>
          </a:p>
        </p:txBody>
      </p:sp>
      <p:sp>
        <p:nvSpPr>
          <p:cNvPr id="10250" name="灯片编号占位符 1"/>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文本占位符 2"/>
          <p:cNvSpPr>
            <a:spLocks noGrp="1"/>
          </p:cNvSpPr>
          <p:nvPr>
            <p:ph type="body" sz="quarter" idx="13"/>
          </p:nvPr>
        </p:nvSpPr>
        <p:spPr>
          <a:xfrm>
            <a:off x="107950" y="50800"/>
            <a:ext cx="2592388"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改进型遗传算法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75779"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en-US" altLang="zh-CN" kern="1200" dirty="0">
                <a:latin typeface="微软雅黑" panose="020B0503020204020204" pitchFamily="34" charset="-122"/>
                <a:ea typeface="宋体" panose="02010600030101010101" pitchFamily="2" charset="-122"/>
                <a:cs typeface="+mn-cs"/>
              </a:rPr>
              <a:t>3. </a:t>
            </a:r>
            <a:r>
              <a:rPr lang="zh-CN" altLang="en-US" kern="1200" dirty="0">
                <a:latin typeface="微软雅黑" panose="020B0503020204020204" pitchFamily="34" charset="-122"/>
                <a:ea typeface="宋体" panose="02010600030101010101" pitchFamily="2" charset="-122"/>
                <a:cs typeface="+mn-cs"/>
              </a:rPr>
              <a:t>自适应遗传算法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75780"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基本思想</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75781" name="Rectangle 3"/>
          <p:cNvSpPr txBox="1"/>
          <p:nvPr/>
        </p:nvSpPr>
        <p:spPr>
          <a:xfrm>
            <a:off x="685800" y="1916113"/>
            <a:ext cx="7772400" cy="3962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zh-CN" altLang="en-US" dirty="0">
                <a:solidFill>
                  <a:schemeClr val="tx2"/>
                </a:solidFill>
                <a:latin typeface="黑体" panose="02010609060101010101" pitchFamily="49" charset="-122"/>
                <a:ea typeface="宋体" panose="02010600030101010101" pitchFamily="2" charset="-122"/>
              </a:rPr>
              <a:t>交叉和变异概率</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越大：新个体产生速度越快，而优良个体被破坏的可能性也大</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过小：不易产生新个体，使搜索过程停滞</a:t>
            </a:r>
            <a:endParaRPr lang="zh-CN" altLang="en-US" dirty="0">
              <a:solidFill>
                <a:schemeClr val="tx2"/>
              </a:solidFill>
              <a:latin typeface="黑体" panose="02010609060101010101" pitchFamily="49" charset="-122"/>
              <a:ea typeface="宋体" panose="02010600030101010101" pitchFamily="2" charset="-122"/>
            </a:endParaRPr>
          </a:p>
          <a:p>
            <a:pPr marL="342900" lvl="0" indent="-342900">
              <a:lnSpc>
                <a:spcPct val="120000"/>
              </a:lnSpc>
            </a:pPr>
            <a:r>
              <a:rPr lang="zh-CN" altLang="en-US" dirty="0">
                <a:solidFill>
                  <a:schemeClr val="tx2"/>
                </a:solidFill>
                <a:latin typeface="黑体" panose="02010609060101010101" pitchFamily="49" charset="-122"/>
                <a:ea typeface="宋体" panose="02010600030101010101" pitchFamily="2" charset="-122"/>
              </a:rPr>
              <a:t>方法</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交叉和变异的概率随适应度自动改变</a:t>
            </a:r>
            <a:endParaRPr lang="zh-CN" altLang="en-US" dirty="0">
              <a:solidFill>
                <a:schemeClr val="tx2"/>
              </a:solidFill>
              <a:latin typeface="黑体" panose="02010609060101010101" pitchFamily="49" charset="-122"/>
              <a:ea typeface="宋体" panose="02010600030101010101" pitchFamily="2" charset="-122"/>
            </a:endParaRPr>
          </a:p>
        </p:txBody>
      </p:sp>
      <p:sp>
        <p:nvSpPr>
          <p:cNvPr id="75782"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文本占位符 2"/>
          <p:cNvSpPr>
            <a:spLocks noGrp="1"/>
          </p:cNvSpPr>
          <p:nvPr>
            <p:ph type="body" sz="quarter" idx="13"/>
          </p:nvPr>
        </p:nvSpPr>
        <p:spPr>
          <a:xfrm>
            <a:off x="107950" y="50800"/>
            <a:ext cx="2592388"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改进型遗传算法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76803"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自适应遗传算法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76804"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前期</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76805" name="Rectangle 3"/>
          <p:cNvSpPr txBox="1"/>
          <p:nvPr/>
        </p:nvSpPr>
        <p:spPr>
          <a:xfrm>
            <a:off x="685800" y="2133600"/>
            <a:ext cx="7772400" cy="3962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zh-CN" altLang="en-US" dirty="0">
                <a:solidFill>
                  <a:schemeClr val="tx2"/>
                </a:solidFill>
                <a:latin typeface="黑体" panose="02010609060101010101" pitchFamily="49" charset="-122"/>
                <a:ea typeface="宋体" panose="02010600030101010101" pitchFamily="2" charset="-122"/>
              </a:rPr>
              <a:t>特点：容易收敛到局部最优解</a:t>
            </a:r>
            <a:endParaRPr lang="zh-CN" altLang="en-US" dirty="0">
              <a:solidFill>
                <a:schemeClr val="tx2"/>
              </a:solidFill>
              <a:latin typeface="黑体" panose="02010609060101010101" pitchFamily="49" charset="-122"/>
              <a:ea typeface="宋体" panose="02010600030101010101" pitchFamily="2" charset="-122"/>
            </a:endParaRPr>
          </a:p>
          <a:p>
            <a:pPr marL="342900" lvl="0" indent="-342900">
              <a:lnSpc>
                <a:spcPct val="120000"/>
              </a:lnSpc>
            </a:pPr>
            <a:r>
              <a:rPr lang="zh-CN" altLang="en-US" dirty="0">
                <a:solidFill>
                  <a:schemeClr val="tx2"/>
                </a:solidFill>
                <a:latin typeface="黑体" panose="02010609060101010101" pitchFamily="49" charset="-122"/>
                <a:ea typeface="宋体" panose="02010600030101010101" pitchFamily="2" charset="-122"/>
              </a:rPr>
              <a:t>方法：</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群体适应度趋于一致，增加交叉和变异概率</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群体适应度比较分散，减少交叉和变异概率</a:t>
            </a:r>
            <a:endParaRPr lang="zh-CN" altLang="en-US" dirty="0">
              <a:solidFill>
                <a:schemeClr val="tx2"/>
              </a:solidFill>
              <a:latin typeface="黑体" panose="02010609060101010101" pitchFamily="49" charset="-122"/>
              <a:ea typeface="宋体" panose="02010600030101010101" pitchFamily="2" charset="-122"/>
            </a:endParaRPr>
          </a:p>
          <a:p>
            <a:pPr marL="342900" lvl="0" indent="-342900"/>
            <a:endParaRPr lang="en-US" altLang="zh-CN" dirty="0">
              <a:solidFill>
                <a:schemeClr val="tx2"/>
              </a:solidFill>
              <a:latin typeface="黑体" panose="02010609060101010101" pitchFamily="49" charset="-122"/>
              <a:ea typeface="宋体" panose="02010600030101010101" pitchFamily="2" charset="-122"/>
            </a:endParaRPr>
          </a:p>
        </p:txBody>
      </p:sp>
      <p:sp>
        <p:nvSpPr>
          <p:cNvPr id="76806"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文本占位符 2"/>
          <p:cNvSpPr>
            <a:spLocks noGrp="1"/>
          </p:cNvSpPr>
          <p:nvPr>
            <p:ph type="body" sz="quarter" idx="13"/>
          </p:nvPr>
        </p:nvSpPr>
        <p:spPr>
          <a:xfrm>
            <a:off x="107950" y="50800"/>
            <a:ext cx="2592388"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改进型遗传算法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77827"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自适应遗传算法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77828"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后期</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77829" name="Rectangle 3"/>
          <p:cNvSpPr txBox="1"/>
          <p:nvPr/>
        </p:nvSpPr>
        <p:spPr>
          <a:xfrm>
            <a:off x="0" y="1700213"/>
            <a:ext cx="4876800" cy="4724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zh-CN" altLang="en-US" dirty="0">
                <a:solidFill>
                  <a:schemeClr val="tx2"/>
                </a:solidFill>
                <a:latin typeface="黑体" panose="02010609060101010101" pitchFamily="49" charset="-122"/>
                <a:ea typeface="宋体" panose="02010600030101010101" pitchFamily="2" charset="-122"/>
              </a:rPr>
              <a:t>特点：可能产生最优解</a:t>
            </a:r>
            <a:endParaRPr lang="zh-CN" altLang="en-US" dirty="0">
              <a:solidFill>
                <a:schemeClr val="tx2"/>
              </a:solidFill>
              <a:latin typeface="黑体" panose="02010609060101010101" pitchFamily="49" charset="-122"/>
              <a:ea typeface="宋体" panose="02010600030101010101" pitchFamily="2" charset="-122"/>
            </a:endParaRPr>
          </a:p>
          <a:p>
            <a:pPr marL="342900" lvl="0" indent="-342900">
              <a:lnSpc>
                <a:spcPct val="120000"/>
              </a:lnSpc>
            </a:pPr>
            <a:r>
              <a:rPr lang="zh-CN" altLang="en-US" dirty="0">
                <a:solidFill>
                  <a:schemeClr val="tx2"/>
                </a:solidFill>
                <a:latin typeface="黑体" panose="02010609060101010101" pitchFamily="49" charset="-122"/>
                <a:ea typeface="宋体" panose="02010600030101010101" pitchFamily="2" charset="-122"/>
              </a:rPr>
              <a:t>方法：</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适应度高于平均适应度的个体，减少交叉和变异概率，予以保护</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适应度低于平均适应度的个体，增加交叉和变异概率，使其淘汰</a:t>
            </a:r>
            <a:endParaRPr lang="zh-CN" altLang="en-US" dirty="0">
              <a:solidFill>
                <a:schemeClr val="tx2"/>
              </a:solidFill>
              <a:latin typeface="黑体" panose="02010609060101010101" pitchFamily="49" charset="-122"/>
              <a:ea typeface="宋体" panose="02010600030101010101" pitchFamily="2" charset="-122"/>
            </a:endParaRPr>
          </a:p>
        </p:txBody>
      </p:sp>
      <p:grpSp>
        <p:nvGrpSpPr>
          <p:cNvPr id="2" name="组合 1"/>
          <p:cNvGrpSpPr/>
          <p:nvPr/>
        </p:nvGrpSpPr>
        <p:grpSpPr>
          <a:xfrm>
            <a:off x="4859338" y="1452563"/>
            <a:ext cx="3979862" cy="5289550"/>
            <a:chOff x="4860032" y="1453332"/>
            <a:chExt cx="3979168" cy="5288781"/>
          </a:xfrm>
        </p:grpSpPr>
        <p:sp>
          <p:nvSpPr>
            <p:cNvPr id="77832" name="Text Box 11"/>
            <p:cNvSpPr txBox="1"/>
            <p:nvPr/>
          </p:nvSpPr>
          <p:spPr>
            <a:xfrm>
              <a:off x="6999288" y="6345238"/>
              <a:ext cx="544512" cy="3968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lang="en-US" altLang="zh-CN" sz="2000" b="1" i="1" dirty="0">
                  <a:solidFill>
                    <a:schemeClr val="tx2"/>
                  </a:solidFill>
                  <a:latin typeface="Times New Roman" panose="02020603050405020304" pitchFamily="18" charset="0"/>
                  <a:ea typeface="隶书" panose="02010509060101010101" pitchFamily="49" charset="-122"/>
                </a:rPr>
                <a:t>f</a:t>
              </a:r>
              <a:r>
                <a:rPr lang="en-US" altLang="zh-CN" sz="2000" b="1" i="1" baseline="-25000" dirty="0">
                  <a:solidFill>
                    <a:schemeClr val="tx2"/>
                  </a:solidFill>
                  <a:latin typeface="Times New Roman" panose="02020603050405020304" pitchFamily="18" charset="0"/>
                  <a:ea typeface="隶书" panose="02010509060101010101" pitchFamily="49" charset="-122"/>
                </a:rPr>
                <a:t>avg</a:t>
              </a:r>
              <a:endParaRPr lang="en-US" altLang="zh-CN" sz="2000" b="1" i="1" baseline="-25000" dirty="0">
                <a:solidFill>
                  <a:schemeClr val="tx2"/>
                </a:solidFill>
                <a:latin typeface="Times New Roman" panose="02020603050405020304" pitchFamily="18" charset="0"/>
                <a:ea typeface="隶书" panose="02010509060101010101" pitchFamily="49" charset="-122"/>
              </a:endParaRPr>
            </a:p>
          </p:txBody>
        </p:sp>
        <p:sp>
          <p:nvSpPr>
            <p:cNvPr id="77833" name="Text Box 12"/>
            <p:cNvSpPr txBox="1"/>
            <p:nvPr/>
          </p:nvSpPr>
          <p:spPr>
            <a:xfrm>
              <a:off x="8064500" y="6329363"/>
              <a:ext cx="6223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lang="en-US" altLang="zh-CN" sz="2000" b="1" i="1" dirty="0">
                  <a:solidFill>
                    <a:schemeClr val="tx2"/>
                  </a:solidFill>
                  <a:latin typeface="Times New Roman" panose="02020603050405020304" pitchFamily="18" charset="0"/>
                  <a:ea typeface="隶书" panose="02010509060101010101" pitchFamily="49" charset="-122"/>
                </a:rPr>
                <a:t>f</a:t>
              </a:r>
              <a:r>
                <a:rPr lang="en-US" altLang="zh-CN" sz="2000" b="1" i="1" baseline="-25000" dirty="0">
                  <a:solidFill>
                    <a:schemeClr val="tx2"/>
                  </a:solidFill>
                  <a:latin typeface="Times New Roman" panose="02020603050405020304" pitchFamily="18" charset="0"/>
                  <a:ea typeface="隶书" panose="02010509060101010101" pitchFamily="49" charset="-122"/>
                </a:rPr>
                <a:t>max</a:t>
              </a:r>
              <a:endParaRPr lang="en-US" altLang="zh-CN" sz="2000" b="1" i="1" baseline="-25000" dirty="0">
                <a:solidFill>
                  <a:schemeClr val="tx2"/>
                </a:solidFill>
                <a:latin typeface="Times New Roman" panose="02020603050405020304" pitchFamily="18" charset="0"/>
                <a:ea typeface="隶书" panose="02010509060101010101" pitchFamily="49" charset="-122"/>
              </a:endParaRPr>
            </a:p>
          </p:txBody>
        </p:sp>
        <p:sp>
          <p:nvSpPr>
            <p:cNvPr id="77834" name="Text Box 13"/>
            <p:cNvSpPr txBox="1"/>
            <p:nvPr/>
          </p:nvSpPr>
          <p:spPr>
            <a:xfrm>
              <a:off x="5123176" y="3113087"/>
              <a:ext cx="552747" cy="3968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lang="en-US" altLang="zh-CN" sz="2000" b="1" i="1" dirty="0">
                  <a:solidFill>
                    <a:schemeClr val="tx2"/>
                  </a:solidFill>
                  <a:latin typeface="Times New Roman" panose="02020603050405020304" pitchFamily="18" charset="0"/>
                  <a:ea typeface="隶书" panose="02010509060101010101" pitchFamily="49" charset="-122"/>
                </a:rPr>
                <a:t>P</a:t>
              </a:r>
              <a:endParaRPr lang="en-US" altLang="zh-CN" sz="2000" b="1" i="1" baseline="-25000" dirty="0">
                <a:solidFill>
                  <a:schemeClr val="tx2"/>
                </a:solidFill>
                <a:latin typeface="Times New Roman" panose="02020603050405020304" pitchFamily="18" charset="0"/>
                <a:ea typeface="隶书" panose="02010509060101010101" pitchFamily="49" charset="-122"/>
              </a:endParaRPr>
            </a:p>
          </p:txBody>
        </p:sp>
        <p:sp>
          <p:nvSpPr>
            <p:cNvPr id="77835" name="Text Box 14"/>
            <p:cNvSpPr txBox="1"/>
            <p:nvPr/>
          </p:nvSpPr>
          <p:spPr>
            <a:xfrm>
              <a:off x="7610475" y="6345238"/>
              <a:ext cx="466725" cy="3968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lang="en-US" altLang="zh-CN" sz="2000" b="1" i="1" dirty="0">
                  <a:solidFill>
                    <a:schemeClr val="tx2"/>
                  </a:solidFill>
                  <a:latin typeface="Times New Roman" panose="02020603050405020304" pitchFamily="18" charset="0"/>
                  <a:ea typeface="隶书" panose="02010509060101010101" pitchFamily="49" charset="-122"/>
                </a:rPr>
                <a:t>f’</a:t>
              </a:r>
              <a:endParaRPr lang="en-US" altLang="zh-CN" sz="2000" b="1" i="1" baseline="-25000" dirty="0">
                <a:solidFill>
                  <a:schemeClr val="tx2"/>
                </a:solidFill>
                <a:latin typeface="Times New Roman" panose="02020603050405020304" pitchFamily="18" charset="0"/>
                <a:ea typeface="隶书" panose="02010509060101010101" pitchFamily="49" charset="-122"/>
              </a:endParaRPr>
            </a:p>
          </p:txBody>
        </p:sp>
        <p:grpSp>
          <p:nvGrpSpPr>
            <p:cNvPr id="77836" name="Group 17"/>
            <p:cNvGrpSpPr/>
            <p:nvPr/>
          </p:nvGrpSpPr>
          <p:grpSpPr>
            <a:xfrm>
              <a:off x="5651500" y="3311525"/>
              <a:ext cx="2959100" cy="2998788"/>
              <a:chOff x="3840" y="2016"/>
              <a:chExt cx="1392" cy="960"/>
            </a:xfrm>
          </p:grpSpPr>
          <p:sp>
            <p:nvSpPr>
              <p:cNvPr id="77839" name="Line 5"/>
              <p:cNvSpPr/>
              <p:nvPr/>
            </p:nvSpPr>
            <p:spPr>
              <a:xfrm>
                <a:off x="3840" y="2016"/>
                <a:ext cx="0" cy="960"/>
              </a:xfrm>
              <a:prstGeom prst="line">
                <a:avLst/>
              </a:prstGeom>
              <a:ln w="25400" cap="flat" cmpd="sng">
                <a:solidFill>
                  <a:schemeClr val="accent2"/>
                </a:solidFill>
                <a:prstDash val="solid"/>
                <a:headEnd type="triangle" w="med" len="med"/>
                <a:tailEnd type="none" w="med" len="med"/>
              </a:ln>
            </p:spPr>
          </p:sp>
          <p:sp>
            <p:nvSpPr>
              <p:cNvPr id="77840" name="Line 6"/>
              <p:cNvSpPr/>
              <p:nvPr/>
            </p:nvSpPr>
            <p:spPr>
              <a:xfrm>
                <a:off x="3840" y="2976"/>
                <a:ext cx="1392" cy="0"/>
              </a:xfrm>
              <a:prstGeom prst="line">
                <a:avLst/>
              </a:prstGeom>
              <a:ln w="25400" cap="flat" cmpd="sng">
                <a:solidFill>
                  <a:schemeClr val="accent2"/>
                </a:solidFill>
                <a:prstDash val="solid"/>
                <a:headEnd type="none" w="med" len="med"/>
                <a:tailEnd type="triangle" w="med" len="med"/>
              </a:ln>
            </p:spPr>
          </p:sp>
          <p:sp>
            <p:nvSpPr>
              <p:cNvPr id="77841" name="Line 7"/>
              <p:cNvSpPr/>
              <p:nvPr/>
            </p:nvSpPr>
            <p:spPr>
              <a:xfrm>
                <a:off x="3840" y="2352"/>
                <a:ext cx="720" cy="0"/>
              </a:xfrm>
              <a:prstGeom prst="line">
                <a:avLst/>
              </a:prstGeom>
              <a:ln w="25400" cap="flat" cmpd="sng">
                <a:solidFill>
                  <a:schemeClr val="accent2"/>
                </a:solidFill>
                <a:prstDash val="solid"/>
                <a:headEnd type="none" w="med" len="med"/>
                <a:tailEnd type="none" w="med" len="med"/>
              </a:ln>
            </p:spPr>
          </p:sp>
          <p:sp>
            <p:nvSpPr>
              <p:cNvPr id="77842" name="Line 8"/>
              <p:cNvSpPr/>
              <p:nvPr/>
            </p:nvSpPr>
            <p:spPr>
              <a:xfrm>
                <a:off x="4560" y="2352"/>
                <a:ext cx="528" cy="624"/>
              </a:xfrm>
              <a:prstGeom prst="line">
                <a:avLst/>
              </a:prstGeom>
              <a:ln w="25400" cap="flat" cmpd="sng">
                <a:solidFill>
                  <a:schemeClr val="accent2"/>
                </a:solidFill>
                <a:prstDash val="solid"/>
                <a:headEnd type="none" w="med" len="med"/>
                <a:tailEnd type="none" w="med" len="med"/>
              </a:ln>
            </p:spPr>
          </p:sp>
          <p:sp>
            <p:nvSpPr>
              <p:cNvPr id="77843" name="Line 9"/>
              <p:cNvSpPr/>
              <p:nvPr/>
            </p:nvSpPr>
            <p:spPr>
              <a:xfrm>
                <a:off x="4560" y="2352"/>
                <a:ext cx="0" cy="624"/>
              </a:xfrm>
              <a:prstGeom prst="line">
                <a:avLst/>
              </a:prstGeom>
              <a:ln w="25400" cap="flat" cmpd="sng">
                <a:solidFill>
                  <a:schemeClr val="accent2"/>
                </a:solidFill>
                <a:prstDash val="sysDot"/>
                <a:headEnd type="none" w="med" len="med"/>
                <a:tailEnd type="none" w="med" len="med"/>
              </a:ln>
            </p:spPr>
          </p:sp>
          <p:sp>
            <p:nvSpPr>
              <p:cNvPr id="77844" name="Line 15"/>
              <p:cNvSpPr/>
              <p:nvPr/>
            </p:nvSpPr>
            <p:spPr>
              <a:xfrm>
                <a:off x="3840" y="2688"/>
                <a:ext cx="1008" cy="0"/>
              </a:xfrm>
              <a:prstGeom prst="line">
                <a:avLst/>
              </a:prstGeom>
              <a:ln w="25400" cap="flat" cmpd="sng">
                <a:solidFill>
                  <a:schemeClr val="accent2"/>
                </a:solidFill>
                <a:prstDash val="sysDot"/>
                <a:headEnd type="none" w="med" len="med"/>
                <a:tailEnd type="none" w="med" len="med"/>
              </a:ln>
            </p:spPr>
          </p:sp>
          <p:sp>
            <p:nvSpPr>
              <p:cNvPr id="77845" name="Line 16"/>
              <p:cNvSpPr/>
              <p:nvPr/>
            </p:nvSpPr>
            <p:spPr>
              <a:xfrm>
                <a:off x="4848" y="2688"/>
                <a:ext cx="0" cy="288"/>
              </a:xfrm>
              <a:prstGeom prst="line">
                <a:avLst/>
              </a:prstGeom>
              <a:ln w="25400" cap="flat" cmpd="sng">
                <a:solidFill>
                  <a:schemeClr val="accent2"/>
                </a:solidFill>
                <a:prstDash val="sysDot"/>
                <a:headEnd type="none" w="med" len="med"/>
                <a:tailEnd type="none" w="med" len="med"/>
              </a:ln>
            </p:spPr>
          </p:sp>
        </p:grpSp>
        <p:sp>
          <p:nvSpPr>
            <p:cNvPr id="77837" name="Text Box 18"/>
            <p:cNvSpPr txBox="1"/>
            <p:nvPr/>
          </p:nvSpPr>
          <p:spPr>
            <a:xfrm>
              <a:off x="8450263" y="5840413"/>
              <a:ext cx="388937" cy="3968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lang="en-US" altLang="zh-CN" sz="2000" b="1" i="1" dirty="0">
                  <a:solidFill>
                    <a:schemeClr val="tx2"/>
                  </a:solidFill>
                  <a:latin typeface="Times New Roman" panose="02020603050405020304" pitchFamily="18" charset="0"/>
                  <a:ea typeface="隶书" panose="02010509060101010101" pitchFamily="49" charset="-122"/>
                </a:rPr>
                <a:t>f</a:t>
              </a:r>
              <a:endParaRPr lang="en-US" altLang="zh-CN" sz="2000" b="1" i="1" baseline="-25000" dirty="0">
                <a:solidFill>
                  <a:schemeClr val="tx2"/>
                </a:solidFill>
                <a:latin typeface="Times New Roman" panose="02020603050405020304" pitchFamily="18" charset="0"/>
                <a:ea typeface="隶书" panose="02010509060101010101" pitchFamily="49" charset="-122"/>
              </a:endParaRPr>
            </a:p>
          </p:txBody>
        </p:sp>
        <p:graphicFrame>
          <p:nvGraphicFramePr>
            <p:cNvPr id="77838" name="Object 2"/>
            <p:cNvGraphicFramePr>
              <a:graphicFrameLocks noChangeAspect="1"/>
            </p:cNvGraphicFramePr>
            <p:nvPr/>
          </p:nvGraphicFramePr>
          <p:xfrm>
            <a:off x="4860032" y="1453332"/>
            <a:ext cx="3908425" cy="1471612"/>
          </p:xfrm>
          <a:graphic>
            <a:graphicData uri="http://schemas.openxmlformats.org/presentationml/2006/ole">
              <mc:AlternateContent xmlns:mc="http://schemas.openxmlformats.org/markup-compatibility/2006">
                <mc:Choice xmlns:v="urn:schemas-microsoft-com:vml" Requires="v">
                  <p:oleObj spid="_x0000_s3123" name="" r:id="rId1" imgW="1955800" imgH="736600" progId="Equation.DSMT4">
                    <p:embed/>
                  </p:oleObj>
                </mc:Choice>
                <mc:Fallback>
                  <p:oleObj name="" r:id="rId1" imgW="1955800" imgH="736600" progId="Equation.DSMT4">
                    <p:embed/>
                    <p:pic>
                      <p:nvPicPr>
                        <p:cNvPr id="0" name="图片 3122"/>
                        <p:cNvPicPr/>
                        <p:nvPr/>
                      </p:nvPicPr>
                      <p:blipFill>
                        <a:blip r:embed="rId2"/>
                        <a:stretch>
                          <a:fillRect/>
                        </a:stretch>
                      </p:blipFill>
                      <p:spPr>
                        <a:xfrm>
                          <a:off x="4860032" y="1453332"/>
                          <a:ext cx="3908425" cy="1471612"/>
                        </a:xfrm>
                        <a:prstGeom prst="rect">
                          <a:avLst/>
                        </a:prstGeom>
                        <a:noFill/>
                        <a:ln w="38100">
                          <a:noFill/>
                          <a:miter/>
                        </a:ln>
                      </p:spPr>
                    </p:pic>
                  </p:oleObj>
                </mc:Fallback>
              </mc:AlternateContent>
            </a:graphicData>
          </a:graphic>
        </p:graphicFrame>
      </p:grpSp>
      <p:sp>
        <p:nvSpPr>
          <p:cNvPr id="77831" name="灯片编号占位符 3"/>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文本占位符 2"/>
          <p:cNvSpPr>
            <a:spLocks noGrp="1"/>
          </p:cNvSpPr>
          <p:nvPr>
            <p:ph type="body" sz="quarter" idx="13"/>
          </p:nvPr>
        </p:nvSpPr>
        <p:spPr>
          <a:xfrm>
            <a:off x="107950" y="50800"/>
            <a:ext cx="2592388"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改进型遗传算法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78851"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自适应遗传算法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78852"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思考</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78853" name="Rectangle 3"/>
          <p:cNvSpPr txBox="1"/>
          <p:nvPr/>
        </p:nvSpPr>
        <p:spPr>
          <a:xfrm>
            <a:off x="685800" y="1916113"/>
            <a:ext cx="7772400" cy="3962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zh-CN" altLang="en-US" dirty="0">
                <a:solidFill>
                  <a:schemeClr val="tx2"/>
                </a:solidFill>
                <a:latin typeface="黑体" panose="02010609060101010101" pitchFamily="49" charset="-122"/>
                <a:ea typeface="宋体" panose="02010600030101010101" pitchFamily="2" charset="-122"/>
              </a:rPr>
              <a:t>前期：</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群体适应度的一致性计算，指导交叉和变异概率的变化</a:t>
            </a:r>
            <a:endParaRPr lang="zh-CN" altLang="en-US" dirty="0">
              <a:solidFill>
                <a:schemeClr val="tx2"/>
              </a:solidFill>
              <a:latin typeface="黑体" panose="02010609060101010101" pitchFamily="49" charset="-122"/>
              <a:ea typeface="宋体" panose="02010600030101010101" pitchFamily="2" charset="-122"/>
            </a:endParaRPr>
          </a:p>
          <a:p>
            <a:pPr marL="342900" lvl="0" indent="-342900">
              <a:lnSpc>
                <a:spcPct val="120000"/>
              </a:lnSpc>
            </a:pPr>
            <a:r>
              <a:rPr lang="zh-CN" altLang="en-US" dirty="0">
                <a:solidFill>
                  <a:schemeClr val="tx2"/>
                </a:solidFill>
                <a:latin typeface="黑体" panose="02010609060101010101" pitchFamily="49" charset="-122"/>
                <a:ea typeface="宋体" panose="02010600030101010101" pitchFamily="2" charset="-122"/>
              </a:rPr>
              <a:t>后期：</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防止收敛到局部最优解，对优良个体给以小的交叉和变异概率</a:t>
            </a:r>
            <a:endParaRPr lang="zh-CN" altLang="en-US" dirty="0">
              <a:solidFill>
                <a:schemeClr val="tx2"/>
              </a:solidFill>
              <a:latin typeface="黑体" panose="02010609060101010101" pitchFamily="49" charset="-122"/>
              <a:ea typeface="宋体" panose="02010600030101010101" pitchFamily="2" charset="-122"/>
            </a:endParaRPr>
          </a:p>
        </p:txBody>
      </p:sp>
      <p:sp>
        <p:nvSpPr>
          <p:cNvPr id="78854"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文本占位符 2"/>
          <p:cNvSpPr>
            <a:spLocks noGrp="1"/>
          </p:cNvSpPr>
          <p:nvPr>
            <p:ph type="body" sz="quarter" idx="13"/>
          </p:nvPr>
        </p:nvSpPr>
        <p:spPr>
          <a:xfrm>
            <a:off x="107950" y="50800"/>
            <a:ext cx="2592388"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改进型遗传算法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79875"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en-US" altLang="zh-CN" kern="1200" dirty="0">
                <a:latin typeface="微软雅黑" panose="020B0503020204020204" pitchFamily="34" charset="-122"/>
                <a:ea typeface="宋体" panose="02010600030101010101" pitchFamily="2" charset="-122"/>
                <a:cs typeface="+mn-cs"/>
              </a:rPr>
              <a:t>4. </a:t>
            </a:r>
            <a:r>
              <a:rPr lang="zh-CN" altLang="en-US" kern="1200" dirty="0">
                <a:latin typeface="微软雅黑" panose="020B0503020204020204" pitchFamily="34" charset="-122"/>
                <a:ea typeface="宋体" panose="02010600030101010101" pitchFamily="2" charset="-122"/>
                <a:cs typeface="+mn-cs"/>
              </a:rPr>
              <a:t>原对偶遗传算法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79876"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基本思想</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79877" name="Rectangle 3"/>
          <p:cNvSpPr txBox="1"/>
          <p:nvPr/>
        </p:nvSpPr>
        <p:spPr>
          <a:xfrm>
            <a:off x="539750" y="1916113"/>
            <a:ext cx="8458200" cy="4392612"/>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en-US" altLang="zh-CN" dirty="0">
                <a:solidFill>
                  <a:schemeClr val="tx2"/>
                </a:solidFill>
                <a:latin typeface="Times New Roman" panose="02020603050405020304" pitchFamily="18" charset="0"/>
                <a:ea typeface="黑体" panose="02010609060101010101" pitchFamily="49" charset="-122"/>
              </a:rPr>
              <a:t>Primal-dual GA(PDGA), </a:t>
            </a:r>
            <a:r>
              <a:rPr lang="zh-CN" altLang="en-US" dirty="0">
                <a:solidFill>
                  <a:schemeClr val="tx2"/>
                </a:solidFill>
                <a:latin typeface="黑体" panose="02010609060101010101" pitchFamily="49" charset="-122"/>
                <a:ea typeface="黑体" panose="02010609060101010101" pitchFamily="49" charset="-122"/>
              </a:rPr>
              <a:t>解决动态优化问题</a:t>
            </a:r>
            <a:endParaRPr lang="zh-CN" altLang="en-US" dirty="0">
              <a:solidFill>
                <a:schemeClr val="tx2"/>
              </a:solidFill>
              <a:latin typeface="黑体" panose="02010609060101010101" pitchFamily="49" charset="-122"/>
              <a:ea typeface="黑体" panose="02010609060101010101" pitchFamily="49" charset="-122"/>
            </a:endParaRPr>
          </a:p>
          <a:p>
            <a:pPr marL="742950" lvl="1" indent="-285750">
              <a:lnSpc>
                <a:spcPct val="120000"/>
              </a:lnSpc>
            </a:pPr>
            <a:r>
              <a:rPr lang="zh-CN" altLang="en-US" dirty="0">
                <a:solidFill>
                  <a:schemeClr val="tx2"/>
                </a:solidFill>
                <a:latin typeface="黑体" panose="02010609060101010101" pitchFamily="49" charset="-122"/>
                <a:ea typeface="黑体" panose="02010609060101010101" pitchFamily="49" charset="-122"/>
              </a:rPr>
              <a:t>静态优化问题：适应值或目标函数保持不变</a:t>
            </a:r>
            <a:endParaRPr lang="en-US" altLang="zh-CN" dirty="0">
              <a:solidFill>
                <a:schemeClr val="tx2"/>
              </a:solidFill>
              <a:latin typeface="黑体" panose="02010609060101010101" pitchFamily="49" charset="-122"/>
              <a:ea typeface="黑体" panose="02010609060101010101" pitchFamily="49" charset="-122"/>
            </a:endParaRPr>
          </a:p>
          <a:p>
            <a:pPr marL="742950" lvl="1" indent="-285750">
              <a:lnSpc>
                <a:spcPct val="120000"/>
              </a:lnSpc>
            </a:pPr>
            <a:r>
              <a:rPr lang="zh-CN" altLang="en-US" dirty="0">
                <a:solidFill>
                  <a:schemeClr val="tx2"/>
                </a:solidFill>
                <a:latin typeface="黑体" panose="02010609060101010101" pitchFamily="49" charset="-122"/>
                <a:ea typeface="黑体" panose="02010609060101010101" pitchFamily="49" charset="-122"/>
              </a:rPr>
              <a:t>动态优化问题：目标函数随环境等改变而变化</a:t>
            </a:r>
            <a:endParaRPr lang="zh-CN" altLang="en-US" dirty="0">
              <a:solidFill>
                <a:schemeClr val="tx2"/>
              </a:solidFill>
              <a:latin typeface="黑体" panose="02010609060101010101" pitchFamily="49" charset="-122"/>
              <a:ea typeface="黑体" panose="02010609060101010101" pitchFamily="49" charset="-122"/>
            </a:endParaRPr>
          </a:p>
          <a:p>
            <a:pPr marL="342900" lvl="0" indent="-342900">
              <a:lnSpc>
                <a:spcPct val="120000"/>
              </a:lnSpc>
            </a:pPr>
            <a:r>
              <a:rPr lang="zh-CN" altLang="en-US" dirty="0">
                <a:solidFill>
                  <a:schemeClr val="tx2"/>
                </a:solidFill>
                <a:latin typeface="黑体" panose="02010609060101010101" pitchFamily="49" charset="-122"/>
                <a:ea typeface="黑体" panose="02010609060101010101" pitchFamily="49" charset="-122"/>
              </a:rPr>
              <a:t>定义原染色体和对偶染色体</a:t>
            </a:r>
            <a:endParaRPr lang="zh-CN" altLang="en-US" dirty="0">
              <a:solidFill>
                <a:schemeClr val="tx2"/>
              </a:solidFill>
              <a:latin typeface="黑体" panose="02010609060101010101" pitchFamily="49" charset="-122"/>
              <a:ea typeface="黑体" panose="02010609060101010101" pitchFamily="49" charset="-122"/>
            </a:endParaRPr>
          </a:p>
          <a:p>
            <a:pPr marL="742950" lvl="1" indent="-285750">
              <a:lnSpc>
                <a:spcPct val="120000"/>
              </a:lnSpc>
            </a:pPr>
            <a:r>
              <a:rPr lang="zh-CN" altLang="en-US" dirty="0">
                <a:solidFill>
                  <a:schemeClr val="tx2"/>
                </a:solidFill>
                <a:latin typeface="黑体" panose="02010609060101010101" pitchFamily="49" charset="-122"/>
                <a:ea typeface="黑体" panose="02010609060101010101" pitchFamily="49" charset="-122"/>
              </a:rPr>
              <a:t>原</a:t>
            </a:r>
            <a:r>
              <a:rPr lang="en-US" altLang="zh-CN" dirty="0">
                <a:solidFill>
                  <a:schemeClr val="tx2"/>
                </a:solidFill>
                <a:latin typeface="黑体" panose="02010609060101010101" pitchFamily="49" charset="-122"/>
                <a:ea typeface="黑体" panose="02010609060101010101" pitchFamily="49" charset="-122"/>
              </a:rPr>
              <a:t>-</a:t>
            </a:r>
            <a:r>
              <a:rPr lang="zh-CN" altLang="en-US" dirty="0">
                <a:solidFill>
                  <a:schemeClr val="tx2"/>
                </a:solidFill>
                <a:latin typeface="黑体" panose="02010609060101010101" pitchFamily="49" charset="-122"/>
                <a:ea typeface="黑体" panose="02010609060101010101" pitchFamily="49" charset="-122"/>
              </a:rPr>
              <a:t>对偶染色体定义为某个距离空间内距离最大的一对染色体</a:t>
            </a:r>
            <a:endParaRPr lang="en-US" altLang="zh-CN" dirty="0">
              <a:solidFill>
                <a:schemeClr val="tx2"/>
              </a:solidFill>
              <a:latin typeface="黑体" panose="02010609060101010101" pitchFamily="49" charset="-122"/>
              <a:ea typeface="黑体" panose="02010609060101010101" pitchFamily="49" charset="-122"/>
            </a:endParaRPr>
          </a:p>
          <a:p>
            <a:pPr marL="742950" lvl="1" indent="-285750">
              <a:lnSpc>
                <a:spcPct val="120000"/>
              </a:lnSpc>
            </a:pPr>
            <a:r>
              <a:rPr lang="zh-CN" altLang="en-US" dirty="0">
                <a:solidFill>
                  <a:schemeClr val="tx2"/>
                </a:solidFill>
                <a:latin typeface="黑体" panose="02010609060101010101" pitchFamily="49" charset="-122"/>
                <a:ea typeface="黑体" panose="02010609060101010101" pitchFamily="49" charset="-122"/>
              </a:rPr>
              <a:t>在某种条件下将原染色体用其对偶染色体替代</a:t>
            </a:r>
            <a:endParaRPr lang="zh-CN" altLang="en-US" dirty="0">
              <a:solidFill>
                <a:schemeClr val="tx2"/>
              </a:solidFill>
              <a:latin typeface="黑体" panose="02010609060101010101" pitchFamily="49" charset="-122"/>
              <a:ea typeface="黑体" panose="02010609060101010101" pitchFamily="49" charset="-122"/>
            </a:endParaRPr>
          </a:p>
        </p:txBody>
      </p:sp>
      <p:sp>
        <p:nvSpPr>
          <p:cNvPr id="79878"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文本占位符 2"/>
          <p:cNvSpPr>
            <a:spLocks noGrp="1"/>
          </p:cNvSpPr>
          <p:nvPr>
            <p:ph type="body" sz="quarter" idx="13"/>
          </p:nvPr>
        </p:nvSpPr>
        <p:spPr>
          <a:xfrm>
            <a:off x="107950" y="50800"/>
            <a:ext cx="2592388"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改进型遗传算法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80899"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en-US" altLang="zh-CN" kern="1200" dirty="0">
                <a:latin typeface="微软雅黑" panose="020B0503020204020204" pitchFamily="34" charset="-122"/>
                <a:ea typeface="宋体" panose="02010600030101010101" pitchFamily="2" charset="-122"/>
                <a:cs typeface="+mn-cs"/>
              </a:rPr>
              <a:t>4. </a:t>
            </a:r>
            <a:r>
              <a:rPr lang="zh-CN" altLang="en-US" kern="1200" dirty="0">
                <a:latin typeface="微软雅黑" panose="020B0503020204020204" pitchFamily="34" charset="-122"/>
                <a:ea typeface="宋体" panose="02010600030101010101" pitchFamily="2" charset="-122"/>
                <a:cs typeface="+mn-cs"/>
              </a:rPr>
              <a:t>原对偶遗传算法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80900"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基本方法</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80901"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
        <p:nvSpPr>
          <p:cNvPr id="80902" name="Rectangle 3"/>
          <p:cNvSpPr txBox="1"/>
          <p:nvPr/>
        </p:nvSpPr>
        <p:spPr>
          <a:xfrm>
            <a:off x="539750" y="1557338"/>
            <a:ext cx="8458200" cy="7191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zh-CN" altLang="en-US" sz="2800" dirty="0">
                <a:solidFill>
                  <a:schemeClr val="tx2"/>
                </a:solidFill>
                <a:latin typeface="黑体" panose="02010609060101010101" pitchFamily="49" charset="-122"/>
                <a:ea typeface="宋体" panose="02010600030101010101" pitchFamily="2" charset="-122"/>
              </a:rPr>
              <a:t>考虑</a:t>
            </a:r>
            <a:r>
              <a:rPr lang="en-US" altLang="zh-CN" sz="2800" dirty="0">
                <a:solidFill>
                  <a:schemeClr val="tx2"/>
                </a:solidFill>
                <a:latin typeface="黑体" panose="02010609060101010101" pitchFamily="49" charset="-122"/>
                <a:ea typeface="宋体" panose="02010600030101010101" pitchFamily="2" charset="-122"/>
              </a:rPr>
              <a:t>0-1</a:t>
            </a:r>
            <a:r>
              <a:rPr lang="zh-CN" altLang="en-US" sz="2800" dirty="0">
                <a:solidFill>
                  <a:schemeClr val="tx2"/>
                </a:solidFill>
                <a:latin typeface="黑体" panose="02010609060101010101" pitchFamily="49" charset="-122"/>
                <a:ea typeface="宋体" panose="02010600030101010101" pitchFamily="2" charset="-122"/>
              </a:rPr>
              <a:t>编码的染色体</a:t>
            </a:r>
            <a:endParaRPr lang="zh-CN" altLang="en-US" sz="2800" dirty="0">
              <a:solidFill>
                <a:schemeClr val="tx2"/>
              </a:solidFill>
              <a:latin typeface="黑体" panose="02010609060101010101" pitchFamily="49" charset="-122"/>
              <a:ea typeface="宋体" panose="02010600030101010101" pitchFamily="2" charset="-122"/>
            </a:endParaRPr>
          </a:p>
        </p:txBody>
      </p:sp>
      <p:sp>
        <p:nvSpPr>
          <p:cNvPr id="80903" name="Rectangle 3"/>
          <p:cNvSpPr txBox="1"/>
          <p:nvPr/>
        </p:nvSpPr>
        <p:spPr>
          <a:xfrm>
            <a:off x="1052513" y="2276475"/>
            <a:ext cx="2062162" cy="431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ct val="120000"/>
              </a:lnSpc>
              <a:buFontTx/>
              <a:buNone/>
            </a:pPr>
            <a:r>
              <a:rPr lang="zh-CN" altLang="en-US" sz="2000" dirty="0">
                <a:solidFill>
                  <a:schemeClr val="tx2"/>
                </a:solidFill>
                <a:latin typeface="黑体" panose="02010609060101010101" pitchFamily="49" charset="-122"/>
                <a:ea typeface="宋体" panose="02010600030101010101" pitchFamily="2" charset="-122"/>
              </a:rPr>
              <a:t>原染色体  </a:t>
            </a:r>
            <a:r>
              <a:rPr lang="en-US" altLang="zh-CN" sz="2000" i="1" dirty="0">
                <a:solidFill>
                  <a:schemeClr val="tx2"/>
                </a:solidFill>
                <a:latin typeface="Times New Roman" panose="02020603050405020304" pitchFamily="18" charset="0"/>
                <a:ea typeface="黑体" panose="02010609060101010101" pitchFamily="49" charset="-122"/>
              </a:rPr>
              <a:t>x</a:t>
            </a:r>
            <a:endParaRPr lang="zh-CN" altLang="en-US" sz="2000" i="1" dirty="0">
              <a:solidFill>
                <a:schemeClr val="tx2"/>
              </a:solidFill>
              <a:latin typeface="Times New Roman" panose="02020603050405020304" pitchFamily="18" charset="0"/>
              <a:ea typeface="黑体" panose="02010609060101010101" pitchFamily="49" charset="-122"/>
            </a:endParaRPr>
          </a:p>
        </p:txBody>
      </p:sp>
      <p:sp>
        <p:nvSpPr>
          <p:cNvPr id="80904" name="Rectangle 3"/>
          <p:cNvSpPr txBox="1"/>
          <p:nvPr/>
        </p:nvSpPr>
        <p:spPr>
          <a:xfrm>
            <a:off x="3348038" y="2276475"/>
            <a:ext cx="3311525" cy="431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ct val="120000"/>
              </a:lnSpc>
              <a:buFontTx/>
              <a:buNone/>
            </a:pPr>
            <a:r>
              <a:rPr lang="zh-CN" altLang="en-US" sz="2000" dirty="0">
                <a:solidFill>
                  <a:schemeClr val="tx2"/>
                </a:solidFill>
                <a:latin typeface="黑体" panose="02010609060101010101" pitchFamily="49" charset="-122"/>
                <a:ea typeface="宋体" panose="02010600030101010101" pitchFamily="2" charset="-122"/>
              </a:rPr>
              <a:t>对偶染色体 </a:t>
            </a:r>
            <a:r>
              <a:rPr lang="en-US" altLang="zh-CN" sz="2000" i="1" dirty="0">
                <a:solidFill>
                  <a:schemeClr val="tx2"/>
                </a:solidFill>
                <a:latin typeface="Times New Roman" panose="02020603050405020304" pitchFamily="18" charset="0"/>
                <a:ea typeface="黑体" panose="02010609060101010101" pitchFamily="49" charset="-122"/>
              </a:rPr>
              <a:t>x’=</a:t>
            </a:r>
            <a:r>
              <a:rPr lang="en-US" altLang="zh-CN" sz="2000" b="1" dirty="0">
                <a:solidFill>
                  <a:schemeClr val="tx2"/>
                </a:solidFill>
                <a:latin typeface="Times New Roman" panose="02020603050405020304" pitchFamily="18" charset="0"/>
                <a:ea typeface="黑体" panose="02010609060101010101" pitchFamily="49" charset="-122"/>
              </a:rPr>
              <a:t>dual</a:t>
            </a:r>
            <a:r>
              <a:rPr lang="en-US" altLang="zh-CN" sz="2000" dirty="0">
                <a:solidFill>
                  <a:schemeClr val="tx2"/>
                </a:solidFill>
                <a:latin typeface="Times New Roman" panose="02020603050405020304" pitchFamily="18" charset="0"/>
                <a:ea typeface="黑体" panose="02010609060101010101" pitchFamily="49" charset="-122"/>
              </a:rPr>
              <a:t>(</a:t>
            </a:r>
            <a:r>
              <a:rPr lang="en-US" altLang="zh-CN" sz="2000" i="1" dirty="0">
                <a:solidFill>
                  <a:schemeClr val="tx2"/>
                </a:solidFill>
                <a:latin typeface="Times New Roman" panose="02020603050405020304" pitchFamily="18" charset="0"/>
                <a:ea typeface="黑体" panose="02010609060101010101" pitchFamily="49" charset="-122"/>
              </a:rPr>
              <a:t>x</a:t>
            </a:r>
            <a:r>
              <a:rPr lang="en-US" altLang="zh-CN" sz="2000" dirty="0">
                <a:solidFill>
                  <a:schemeClr val="tx2"/>
                </a:solidFill>
                <a:latin typeface="Times New Roman" panose="02020603050405020304" pitchFamily="18" charset="0"/>
                <a:ea typeface="黑体" panose="02010609060101010101" pitchFamily="49" charset="-122"/>
              </a:rPr>
              <a:t>)</a:t>
            </a:r>
            <a:endParaRPr lang="zh-CN" altLang="en-US" sz="2000" dirty="0">
              <a:solidFill>
                <a:schemeClr val="tx2"/>
              </a:solidFill>
              <a:latin typeface="Times New Roman" panose="02020603050405020304" pitchFamily="18" charset="0"/>
              <a:ea typeface="黑体" panose="02010609060101010101" pitchFamily="49" charset="-122"/>
            </a:endParaRPr>
          </a:p>
        </p:txBody>
      </p:sp>
      <p:sp>
        <p:nvSpPr>
          <p:cNvPr id="80905" name="Rectangle 3"/>
          <p:cNvSpPr txBox="1"/>
          <p:nvPr/>
        </p:nvSpPr>
        <p:spPr>
          <a:xfrm>
            <a:off x="1077913" y="2717800"/>
            <a:ext cx="4789487" cy="433388"/>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ct val="120000"/>
              </a:lnSpc>
              <a:buFontTx/>
              <a:buNone/>
            </a:pPr>
            <a:r>
              <a:rPr lang="en-US" altLang="zh-CN" sz="2000" b="1" dirty="0">
                <a:solidFill>
                  <a:schemeClr val="tx2"/>
                </a:solidFill>
                <a:latin typeface="Times New Roman" panose="02020603050405020304" pitchFamily="18" charset="0"/>
                <a:ea typeface="黑体" panose="02010609060101010101" pitchFamily="49" charset="-122"/>
              </a:rPr>
              <a:t>dual</a:t>
            </a:r>
            <a:r>
              <a:rPr lang="en-US" altLang="zh-CN" sz="2000" dirty="0">
                <a:solidFill>
                  <a:schemeClr val="tx2"/>
                </a:solidFill>
                <a:latin typeface="Times New Roman" panose="02020603050405020304" pitchFamily="18" charset="0"/>
                <a:ea typeface="黑体" panose="02010609060101010101" pitchFamily="49" charset="-122"/>
              </a:rPr>
              <a:t>(</a:t>
            </a:r>
            <a:r>
              <a:rPr lang="en-US" altLang="zh-CN" sz="2000" dirty="0">
                <a:solidFill>
                  <a:schemeClr val="tx2"/>
                </a:solidFill>
                <a:latin typeface="Times New Roman" panose="02020603050405020304" pitchFamily="18" charset="0"/>
                <a:ea typeface="黑体" panose="02010609060101010101" pitchFamily="49" charset="-122"/>
                <a:sym typeface="Wingdings" panose="05000000000000000000" pitchFamily="2" charset="2"/>
              </a:rPr>
              <a:t></a:t>
            </a:r>
            <a:r>
              <a:rPr lang="en-US" altLang="zh-CN" sz="2000" dirty="0">
                <a:solidFill>
                  <a:schemeClr val="tx2"/>
                </a:solidFill>
                <a:latin typeface="Times New Roman" panose="02020603050405020304" pitchFamily="18" charset="0"/>
                <a:ea typeface="黑体" panose="02010609060101010101" pitchFamily="49" charset="-122"/>
              </a:rPr>
              <a:t>)</a:t>
            </a:r>
            <a:r>
              <a:rPr lang="zh-CN" altLang="en-US" sz="2000" dirty="0">
                <a:solidFill>
                  <a:schemeClr val="tx2"/>
                </a:solidFill>
                <a:latin typeface="Times New Roman" panose="02020603050405020304" pitchFamily="18" charset="0"/>
                <a:ea typeface="黑体" panose="02010609060101010101" pitchFamily="49" charset="-122"/>
              </a:rPr>
              <a:t>为原对偶映射（</a:t>
            </a:r>
            <a:r>
              <a:rPr lang="en-US" altLang="zh-CN" sz="2000" dirty="0">
                <a:solidFill>
                  <a:schemeClr val="tx2"/>
                </a:solidFill>
                <a:latin typeface="Times New Roman" panose="02020603050405020304" pitchFamily="18" charset="0"/>
                <a:ea typeface="黑体" panose="02010609060101010101" pitchFamily="49" charset="-122"/>
              </a:rPr>
              <a:t>PDM</a:t>
            </a:r>
            <a:r>
              <a:rPr lang="zh-CN" altLang="en-US" sz="2000" dirty="0">
                <a:solidFill>
                  <a:schemeClr val="tx2"/>
                </a:solidFill>
                <a:latin typeface="Times New Roman" panose="02020603050405020304" pitchFamily="18" charset="0"/>
                <a:ea typeface="黑体" panose="02010609060101010101" pitchFamily="49" charset="-122"/>
              </a:rPr>
              <a:t>）函数</a:t>
            </a:r>
            <a:endParaRPr lang="zh-CN" altLang="en-US" sz="2000" dirty="0">
              <a:solidFill>
                <a:schemeClr val="tx2"/>
              </a:solidFill>
              <a:latin typeface="Times New Roman" panose="02020603050405020304" pitchFamily="18" charset="0"/>
              <a:ea typeface="黑体" panose="02010609060101010101" pitchFamily="49" charset="-122"/>
            </a:endParaRPr>
          </a:p>
        </p:txBody>
      </p:sp>
      <p:sp>
        <p:nvSpPr>
          <p:cNvPr id="80906" name="Rectangle 3"/>
          <p:cNvSpPr txBox="1"/>
          <p:nvPr/>
        </p:nvSpPr>
        <p:spPr>
          <a:xfrm>
            <a:off x="539750" y="3284538"/>
            <a:ext cx="84582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zh-CN" altLang="en-US" sz="2800" dirty="0">
                <a:solidFill>
                  <a:schemeClr val="tx2"/>
                </a:solidFill>
                <a:latin typeface="Times New Roman" panose="02020603050405020304" pitchFamily="18" charset="0"/>
                <a:ea typeface="黑体" panose="02010609060101010101" pitchFamily="49" charset="-122"/>
              </a:rPr>
              <a:t>采用</a:t>
            </a:r>
            <a:r>
              <a:rPr lang="en-US" altLang="zh-CN" sz="2800" dirty="0">
                <a:solidFill>
                  <a:schemeClr val="tx2"/>
                </a:solidFill>
                <a:latin typeface="Times New Roman" panose="02020603050405020304" pitchFamily="18" charset="0"/>
                <a:ea typeface="黑体" panose="02010609060101010101" pitchFamily="49" charset="-122"/>
              </a:rPr>
              <a:t>Hamming</a:t>
            </a:r>
            <a:r>
              <a:rPr lang="zh-CN" altLang="en-US" sz="2800" dirty="0">
                <a:solidFill>
                  <a:schemeClr val="tx2"/>
                </a:solidFill>
                <a:latin typeface="Times New Roman" panose="02020603050405020304" pitchFamily="18" charset="0"/>
                <a:ea typeface="黑体" panose="02010609060101010101" pitchFamily="49" charset="-122"/>
              </a:rPr>
              <a:t>距离定义</a:t>
            </a:r>
            <a:r>
              <a:rPr lang="en-US" altLang="zh-CN" sz="2800" dirty="0">
                <a:solidFill>
                  <a:schemeClr val="tx2"/>
                </a:solidFill>
                <a:latin typeface="Times New Roman" panose="02020603050405020304" pitchFamily="18" charset="0"/>
                <a:ea typeface="黑体" panose="02010609060101010101" pitchFamily="49" charset="-122"/>
              </a:rPr>
              <a:t>PDM</a:t>
            </a:r>
            <a:r>
              <a:rPr lang="zh-CN" altLang="en-US" sz="2800" dirty="0">
                <a:solidFill>
                  <a:schemeClr val="tx2"/>
                </a:solidFill>
                <a:latin typeface="Times New Roman" panose="02020603050405020304" pitchFamily="18" charset="0"/>
                <a:ea typeface="黑体" panose="02010609060101010101" pitchFamily="49" charset="-122"/>
              </a:rPr>
              <a:t>函数</a:t>
            </a:r>
            <a:endParaRPr lang="zh-CN" altLang="en-US" sz="2800" dirty="0">
              <a:solidFill>
                <a:schemeClr val="tx2"/>
              </a:solidFill>
              <a:latin typeface="Times New Roman" panose="02020603050405020304" pitchFamily="18" charset="0"/>
              <a:ea typeface="黑体" panose="02010609060101010101" pitchFamily="49" charset="-122"/>
            </a:endParaRPr>
          </a:p>
        </p:txBody>
      </p:sp>
      <p:sp>
        <p:nvSpPr>
          <p:cNvPr id="80907" name="矩形 1"/>
          <p:cNvSpPr/>
          <p:nvPr/>
        </p:nvSpPr>
        <p:spPr>
          <a:xfrm>
            <a:off x="1052513" y="3967163"/>
            <a:ext cx="7945437" cy="400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2000" dirty="0">
                <a:solidFill>
                  <a:schemeClr val="tx2"/>
                </a:solidFill>
                <a:latin typeface="Times New Roman" panose="02020603050405020304" pitchFamily="18" charset="0"/>
                <a:ea typeface="黑体" panose="02010609060101010101" pitchFamily="49" charset="-122"/>
              </a:rPr>
              <a:t>-Hamming</a:t>
            </a:r>
            <a:r>
              <a:rPr lang="zh-CN" altLang="en-US" sz="2000" dirty="0">
                <a:solidFill>
                  <a:schemeClr val="tx2"/>
                </a:solidFill>
                <a:latin typeface="Times New Roman" panose="02020603050405020304" pitchFamily="18" charset="0"/>
                <a:ea typeface="黑体" panose="02010609060101010101" pitchFamily="49" charset="-122"/>
              </a:rPr>
              <a:t>距离：两个染色体对应基因位点的值不同的基因个数</a:t>
            </a:r>
            <a:endParaRPr lang="zh-CN" altLang="en-US" sz="2000" b="1" dirty="0">
              <a:latin typeface="Times New Roman" panose="02020603050405020304" pitchFamily="18" charset="0"/>
              <a:ea typeface="黑体" panose="02010609060101010101" pitchFamily="49" charset="-122"/>
            </a:endParaRPr>
          </a:p>
        </p:txBody>
      </p:sp>
      <p:sp>
        <p:nvSpPr>
          <p:cNvPr id="80908" name="Rectangle 3"/>
          <p:cNvSpPr txBox="1"/>
          <p:nvPr/>
        </p:nvSpPr>
        <p:spPr>
          <a:xfrm>
            <a:off x="1077913" y="4395788"/>
            <a:ext cx="1262062" cy="431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ct val="120000"/>
              </a:lnSpc>
              <a:buFontTx/>
              <a:buNone/>
            </a:pPr>
            <a:r>
              <a:rPr lang="zh-CN" altLang="en-US" sz="2000" dirty="0">
                <a:solidFill>
                  <a:schemeClr val="tx2"/>
                </a:solidFill>
                <a:latin typeface="黑体" panose="02010609060101010101" pitchFamily="49" charset="-122"/>
                <a:ea typeface="宋体" panose="02010600030101010101" pitchFamily="2" charset="-122"/>
              </a:rPr>
              <a:t>原染色体</a:t>
            </a:r>
            <a:endParaRPr lang="zh-CN" altLang="en-US" sz="2000" i="1" dirty="0">
              <a:solidFill>
                <a:schemeClr val="tx2"/>
              </a:solidFill>
              <a:latin typeface="Times New Roman" panose="02020603050405020304" pitchFamily="18" charset="0"/>
              <a:ea typeface="黑体" panose="02010609060101010101" pitchFamily="49" charset="-122"/>
            </a:endParaRPr>
          </a:p>
        </p:txBody>
      </p:sp>
      <p:graphicFrame>
        <p:nvGraphicFramePr>
          <p:cNvPr id="80909" name="对象 3"/>
          <p:cNvGraphicFramePr>
            <a:graphicFrameLocks noChangeAspect="1"/>
          </p:cNvGraphicFramePr>
          <p:nvPr/>
        </p:nvGraphicFramePr>
        <p:xfrm>
          <a:off x="2368550" y="4424363"/>
          <a:ext cx="2940050" cy="373062"/>
        </p:xfrm>
        <a:graphic>
          <a:graphicData uri="http://schemas.openxmlformats.org/presentationml/2006/ole">
            <mc:AlternateContent xmlns:mc="http://schemas.openxmlformats.org/markup-compatibility/2006">
              <mc:Choice xmlns:v="urn:schemas-microsoft-com:vml" Requires="v">
                <p:oleObj spid="_x0000_s3132" name="" r:id="rId1" imgW="2094865" imgH="266700" progId="Equation.DSMT4">
                  <p:embed/>
                </p:oleObj>
              </mc:Choice>
              <mc:Fallback>
                <p:oleObj name="" r:id="rId1" imgW="2094865" imgH="266700" progId="Equation.DSMT4">
                  <p:embed/>
                  <p:pic>
                    <p:nvPicPr>
                      <p:cNvPr id="0" name="图片 3131"/>
                      <p:cNvPicPr/>
                      <p:nvPr/>
                    </p:nvPicPr>
                    <p:blipFill>
                      <a:blip r:embed="rId2"/>
                      <a:stretch>
                        <a:fillRect/>
                      </a:stretch>
                    </p:blipFill>
                    <p:spPr>
                      <a:xfrm>
                        <a:off x="2368550" y="4424363"/>
                        <a:ext cx="2940050" cy="373062"/>
                      </a:xfrm>
                      <a:prstGeom prst="rect">
                        <a:avLst/>
                      </a:prstGeom>
                      <a:noFill/>
                      <a:ln w="38100">
                        <a:noFill/>
                        <a:miter/>
                      </a:ln>
                    </p:spPr>
                  </p:pic>
                </p:oleObj>
              </mc:Fallback>
            </mc:AlternateContent>
          </a:graphicData>
        </a:graphic>
      </p:graphicFrame>
      <p:sp>
        <p:nvSpPr>
          <p:cNvPr id="80910" name="Rectangle 3"/>
          <p:cNvSpPr txBox="1"/>
          <p:nvPr/>
        </p:nvSpPr>
        <p:spPr>
          <a:xfrm>
            <a:off x="1042988" y="4941888"/>
            <a:ext cx="1584325" cy="4318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ct val="120000"/>
              </a:lnSpc>
              <a:buFontTx/>
              <a:buNone/>
            </a:pPr>
            <a:r>
              <a:rPr lang="zh-CN" altLang="en-US" sz="2000" dirty="0">
                <a:solidFill>
                  <a:schemeClr val="tx2"/>
                </a:solidFill>
                <a:latin typeface="黑体" panose="02010609060101010101" pitchFamily="49" charset="-122"/>
                <a:ea typeface="宋体" panose="02010600030101010101" pitchFamily="2" charset="-122"/>
              </a:rPr>
              <a:t>对偶染色体</a:t>
            </a:r>
            <a:endParaRPr lang="zh-CN" altLang="en-US" sz="2000" dirty="0">
              <a:solidFill>
                <a:schemeClr val="tx2"/>
              </a:solidFill>
              <a:latin typeface="Times New Roman" panose="02020603050405020304" pitchFamily="18" charset="0"/>
              <a:ea typeface="黑体" panose="02010609060101010101" pitchFamily="49" charset="-122"/>
            </a:endParaRPr>
          </a:p>
        </p:txBody>
      </p:sp>
      <p:graphicFrame>
        <p:nvGraphicFramePr>
          <p:cNvPr id="80911" name="对象 4"/>
          <p:cNvGraphicFramePr>
            <a:graphicFrameLocks noChangeAspect="1"/>
          </p:cNvGraphicFramePr>
          <p:nvPr/>
        </p:nvGraphicFramePr>
        <p:xfrm>
          <a:off x="2484438" y="5033963"/>
          <a:ext cx="4368800" cy="339725"/>
        </p:xfrm>
        <a:graphic>
          <a:graphicData uri="http://schemas.openxmlformats.org/presentationml/2006/ole">
            <mc:AlternateContent xmlns:mc="http://schemas.openxmlformats.org/markup-compatibility/2006">
              <mc:Choice xmlns:v="urn:schemas-microsoft-com:vml" Requires="v">
                <p:oleObj spid="_x0000_s3131" name="" r:id="rId3" imgW="3111500" imgH="241300" progId="Equation.DSMT4">
                  <p:embed/>
                </p:oleObj>
              </mc:Choice>
              <mc:Fallback>
                <p:oleObj name="" r:id="rId3" imgW="3111500" imgH="241300" progId="Equation.DSMT4">
                  <p:embed/>
                  <p:pic>
                    <p:nvPicPr>
                      <p:cNvPr id="0" name="图片 3130"/>
                      <p:cNvPicPr/>
                      <p:nvPr/>
                    </p:nvPicPr>
                    <p:blipFill>
                      <a:blip r:embed="rId4"/>
                      <a:stretch>
                        <a:fillRect/>
                      </a:stretch>
                    </p:blipFill>
                    <p:spPr>
                      <a:xfrm>
                        <a:off x="2484438" y="5033963"/>
                        <a:ext cx="4368800" cy="339725"/>
                      </a:xfrm>
                      <a:prstGeom prst="rect">
                        <a:avLst/>
                      </a:prstGeom>
                      <a:noFill/>
                      <a:ln w="38100">
                        <a:noFill/>
                        <a:miter/>
                      </a:ln>
                    </p:spPr>
                  </p:pic>
                </p:oleObj>
              </mc:Fallback>
            </mc:AlternateContent>
          </a:graphicData>
        </a:graphic>
      </p:graphicFrame>
      <p:sp>
        <p:nvSpPr>
          <p:cNvPr id="80912" name="Rectangle 3"/>
          <p:cNvSpPr txBox="1"/>
          <p:nvPr/>
        </p:nvSpPr>
        <p:spPr>
          <a:xfrm>
            <a:off x="539750" y="5445125"/>
            <a:ext cx="84582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zh-CN" altLang="en-US" sz="2800" dirty="0">
                <a:solidFill>
                  <a:schemeClr val="tx2"/>
                </a:solidFill>
                <a:latin typeface="Times New Roman" panose="02020603050405020304" pitchFamily="18" charset="0"/>
                <a:ea typeface="黑体" panose="02010609060101010101" pitchFamily="49" charset="-122"/>
              </a:rPr>
              <a:t>在一对原对偶染色体中，如果对偶染色体优于原染色体，则这样的映射为有效映射，否则为无效映射</a:t>
            </a:r>
            <a:endParaRPr lang="zh-CN" altLang="en-US" sz="2800" dirty="0">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文本占位符 2"/>
          <p:cNvSpPr>
            <a:spLocks noGrp="1"/>
          </p:cNvSpPr>
          <p:nvPr>
            <p:ph type="body" sz="quarter" idx="13"/>
          </p:nvPr>
        </p:nvSpPr>
        <p:spPr>
          <a:xfrm>
            <a:off x="107950" y="50800"/>
            <a:ext cx="2592388"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改进型遗传算法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81923"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en-US" altLang="zh-CN" kern="1200" dirty="0">
                <a:latin typeface="微软雅黑" panose="020B0503020204020204" pitchFamily="34" charset="-122"/>
                <a:ea typeface="宋体" panose="02010600030101010101" pitchFamily="2" charset="-122"/>
                <a:cs typeface="+mn-cs"/>
              </a:rPr>
              <a:t>4. </a:t>
            </a:r>
            <a:r>
              <a:rPr lang="zh-CN" altLang="en-US" kern="1200" dirty="0">
                <a:latin typeface="微软雅黑" panose="020B0503020204020204" pitchFamily="34" charset="-122"/>
                <a:ea typeface="宋体" panose="02010600030101010101" pitchFamily="2" charset="-122"/>
                <a:cs typeface="+mn-cs"/>
              </a:rPr>
              <a:t>原对偶遗传算法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81924"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基本方法</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81925"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
        <p:nvSpPr>
          <p:cNvPr id="81926" name="Rectangle 3"/>
          <p:cNvSpPr txBox="1"/>
          <p:nvPr/>
        </p:nvSpPr>
        <p:spPr>
          <a:xfrm>
            <a:off x="539750" y="1773238"/>
            <a:ext cx="8458200" cy="7191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en-US" altLang="zh-CN" sz="2800" dirty="0">
                <a:solidFill>
                  <a:schemeClr val="tx2"/>
                </a:solidFill>
                <a:latin typeface="Times New Roman" panose="02020603050405020304" pitchFamily="18" charset="0"/>
                <a:ea typeface="黑体" panose="02010609060101010101" pitchFamily="49" charset="-122"/>
              </a:rPr>
              <a:t>PDGA</a:t>
            </a:r>
            <a:r>
              <a:rPr lang="zh-CN" altLang="en-US" sz="2800" dirty="0">
                <a:solidFill>
                  <a:schemeClr val="tx2"/>
                </a:solidFill>
                <a:latin typeface="Times New Roman" panose="02020603050405020304" pitchFamily="18" charset="0"/>
                <a:ea typeface="黑体" panose="02010609060101010101" pitchFamily="49" charset="-122"/>
              </a:rPr>
              <a:t>算法流程</a:t>
            </a:r>
            <a:endParaRPr lang="zh-CN" altLang="en-US" sz="2800" dirty="0">
              <a:solidFill>
                <a:schemeClr val="tx2"/>
              </a:solidFill>
              <a:latin typeface="Times New Roman" panose="02020603050405020304" pitchFamily="18" charset="0"/>
              <a:ea typeface="黑体" panose="02010609060101010101" pitchFamily="49" charset="-122"/>
            </a:endParaRPr>
          </a:p>
        </p:txBody>
      </p:sp>
      <p:sp>
        <p:nvSpPr>
          <p:cNvPr id="2" name="矩形 1"/>
          <p:cNvSpPr/>
          <p:nvPr/>
        </p:nvSpPr>
        <p:spPr>
          <a:xfrm>
            <a:off x="1052513" y="2420938"/>
            <a:ext cx="7335838" cy="1881188"/>
          </a:xfrm>
          <a:prstGeom prst="rect">
            <a:avLst/>
          </a:prstGeom>
        </p:spPr>
        <p:txBody>
          <a:bodyPr>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采用常规操作产生中间种群</a:t>
            </a:r>
            <a:r>
              <a:rPr kumimoji="1" lang="en-US" altLang="zh-CN" sz="2000" b="0" i="1"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P</a:t>
            </a:r>
            <a:r>
              <a:rPr kumimoji="1" lang="en-US" altLang="zh-CN" sz="20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0" i="1"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t</a:t>
            </a:r>
            <a:r>
              <a:rPr kumimoji="1" lang="en-US" altLang="zh-CN" sz="20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20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50000"/>
              </a:lnSpc>
              <a:spcBef>
                <a:spcPct val="0"/>
              </a:spcBef>
              <a:spcAft>
                <a:spcPct val="0"/>
              </a:spcAft>
              <a:buClrTx/>
              <a:buSzTx/>
              <a:buFontTx/>
              <a:buChar char="-"/>
              <a:defRPr/>
            </a:pPr>
            <a:r>
              <a:rPr kumimoji="1"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从</a:t>
            </a:r>
            <a:r>
              <a:rPr kumimoji="1" lang="en-US" altLang="zh-CN" sz="2000" b="0" i="1"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P</a:t>
            </a:r>
            <a:r>
              <a:rPr kumimoji="1" lang="en-US" altLang="zh-CN" sz="20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0" i="1"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t</a:t>
            </a:r>
            <a:r>
              <a:rPr kumimoji="1" lang="en-US" altLang="zh-CN" sz="20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中选择一定数量个体</a:t>
            </a:r>
            <a:r>
              <a:rPr kumimoji="1" lang="en-US" altLang="zh-CN" sz="2000" b="0" i="1"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r>
              <a:rPr kumimoji="1" lang="en-US" altLang="zh-CN" sz="20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0" i="1"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t</a:t>
            </a:r>
            <a:r>
              <a:rPr kumimoji="1" lang="en-US" altLang="zh-CN" sz="20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，并计算他们的对偶染色体</a:t>
            </a:r>
            <a:endParaRPr kumimoji="1" lang="en-US" altLang="zh-CN" sz="20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50000"/>
              </a:lnSpc>
              <a:spcBef>
                <a:spcPct val="0"/>
              </a:spcBef>
              <a:spcAft>
                <a:spcPct val="0"/>
              </a:spcAft>
              <a:buClrTx/>
              <a:buSzTx/>
              <a:buFontTx/>
              <a:buChar char="-"/>
              <a:defRPr/>
            </a:pPr>
            <a:r>
              <a:rPr kumimoji="1"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对于任何</a:t>
            </a:r>
            <a:r>
              <a:rPr kumimoji="1" lang="en-US" altLang="zh-CN" sz="2000" b="0" i="1"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r>
              <a:rPr kumimoji="1" lang="en-US" altLang="zh-CN" sz="20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0" i="1"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t</a:t>
            </a:r>
            <a:r>
              <a:rPr kumimoji="1" lang="en-US" altLang="zh-CN" sz="20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中的个体</a:t>
            </a:r>
            <a:r>
              <a:rPr kumimoji="1" lang="en-US" altLang="zh-CN" sz="2000" b="0" i="1"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x</a:t>
            </a:r>
            <a:r>
              <a:rPr kumimoji="1"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，如果其对偶染色体适应度更大，则</a:t>
            </a:r>
            <a:r>
              <a:rPr kumimoji="1" lang="en-US" altLang="zh-CN" sz="2000" b="0" i="1"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x</a:t>
            </a:r>
            <a:r>
              <a:rPr kumimoji="1"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被其对偶染色体取代，否则</a:t>
            </a:r>
            <a:r>
              <a:rPr kumimoji="1" lang="en-US" altLang="zh-CN" sz="2000" b="0" i="1"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x</a:t>
            </a:r>
            <a:r>
              <a:rPr kumimoji="1"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被保留下来</a:t>
            </a:r>
            <a:endParaRPr kumimoji="1"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1928" name="Rectangle 3"/>
          <p:cNvSpPr txBox="1"/>
          <p:nvPr/>
        </p:nvSpPr>
        <p:spPr>
          <a:xfrm>
            <a:off x="539750" y="4429125"/>
            <a:ext cx="8458200" cy="719138"/>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en-US" altLang="zh-CN" sz="2800" dirty="0">
                <a:solidFill>
                  <a:schemeClr val="tx2"/>
                </a:solidFill>
                <a:latin typeface="Times New Roman" panose="02020603050405020304" pitchFamily="18" charset="0"/>
                <a:ea typeface="黑体" panose="02010609060101010101" pitchFamily="49" charset="-122"/>
              </a:rPr>
              <a:t>PDGA</a:t>
            </a:r>
            <a:r>
              <a:rPr lang="zh-CN" altLang="en-US" sz="2800" dirty="0">
                <a:solidFill>
                  <a:schemeClr val="tx2"/>
                </a:solidFill>
                <a:latin typeface="Times New Roman" panose="02020603050405020304" pitchFamily="18" charset="0"/>
                <a:ea typeface="黑体" panose="02010609060101010101" pitchFamily="49" charset="-122"/>
              </a:rPr>
              <a:t>优势</a:t>
            </a:r>
            <a:endParaRPr lang="zh-CN" altLang="en-US" sz="2800" dirty="0">
              <a:solidFill>
                <a:schemeClr val="tx2"/>
              </a:solidFill>
              <a:latin typeface="Times New Roman" panose="02020603050405020304" pitchFamily="18" charset="0"/>
              <a:ea typeface="黑体" panose="02010609060101010101" pitchFamily="49" charset="-122"/>
            </a:endParaRPr>
          </a:p>
        </p:txBody>
      </p:sp>
      <p:sp>
        <p:nvSpPr>
          <p:cNvPr id="81929" name="矩形 18"/>
          <p:cNvSpPr/>
          <p:nvPr/>
        </p:nvSpPr>
        <p:spPr>
          <a:xfrm>
            <a:off x="1052513" y="5076825"/>
            <a:ext cx="7335837" cy="14192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eaLnBrk="1" hangingPunct="1">
              <a:lnSpc>
                <a:spcPct val="150000"/>
              </a:lnSpc>
              <a:spcBef>
                <a:spcPct val="0"/>
              </a:spcBef>
              <a:buFontTx/>
              <a:buChar char="-"/>
            </a:pPr>
            <a:r>
              <a:rPr lang="zh-CN" altLang="en-US" sz="2000" dirty="0">
                <a:solidFill>
                  <a:schemeClr val="tx2"/>
                </a:solidFill>
                <a:latin typeface="Times New Roman" panose="02020603050405020304" pitchFamily="18" charset="0"/>
                <a:ea typeface="黑体" panose="02010609060101010101" pitchFamily="49" charset="-122"/>
              </a:rPr>
              <a:t>只有有效的</a:t>
            </a:r>
            <a:r>
              <a:rPr lang="en-US" altLang="zh-CN" sz="2000" dirty="0">
                <a:solidFill>
                  <a:schemeClr val="tx2"/>
                </a:solidFill>
                <a:latin typeface="Times New Roman" panose="02020603050405020304" pitchFamily="18" charset="0"/>
                <a:ea typeface="黑体" panose="02010609060101010101" pitchFamily="49" charset="-122"/>
              </a:rPr>
              <a:t>PDM</a:t>
            </a:r>
            <a:r>
              <a:rPr lang="zh-CN" altLang="en-US" sz="2000" dirty="0">
                <a:solidFill>
                  <a:schemeClr val="tx2"/>
                </a:solidFill>
                <a:latin typeface="Times New Roman" panose="02020603050405020304" pitchFamily="18" charset="0"/>
                <a:ea typeface="黑体" panose="02010609060101010101" pitchFamily="49" charset="-122"/>
              </a:rPr>
              <a:t>运算才能够使好的对偶染色体有机会传递到下一代，这既有助于增强种群多样性，保持探索能力，又不会影响当前种群的迭代过程，保持种群的利用能力</a:t>
            </a:r>
            <a:endParaRPr lang="en-US" altLang="zh-CN" sz="2000" dirty="0">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文本占位符 2"/>
          <p:cNvSpPr>
            <a:spLocks noGrp="1"/>
          </p:cNvSpPr>
          <p:nvPr>
            <p:ph type="body" sz="quarter" idx="13"/>
          </p:nvPr>
        </p:nvSpPr>
        <p:spPr>
          <a:xfrm>
            <a:off x="107950" y="50800"/>
            <a:ext cx="2592388"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改进型遗传算法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82947"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en-US" altLang="zh-CN" kern="1200" dirty="0">
                <a:latin typeface="微软雅黑" panose="020B0503020204020204" pitchFamily="34" charset="-122"/>
                <a:ea typeface="宋体" panose="02010600030101010101" pitchFamily="2" charset="-122"/>
                <a:cs typeface="+mn-cs"/>
              </a:rPr>
              <a:t>4. </a:t>
            </a:r>
            <a:r>
              <a:rPr lang="zh-CN" altLang="en-US" kern="1200" dirty="0">
                <a:latin typeface="微软雅黑" panose="020B0503020204020204" pitchFamily="34" charset="-122"/>
                <a:ea typeface="宋体" panose="02010600030101010101" pitchFamily="2" charset="-122"/>
                <a:cs typeface="+mn-cs"/>
              </a:rPr>
              <a:t>原对偶遗传算法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82948"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改进方法</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82949"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
        <p:nvSpPr>
          <p:cNvPr id="82950" name="Rectangle 3"/>
          <p:cNvSpPr txBox="1"/>
          <p:nvPr/>
        </p:nvSpPr>
        <p:spPr>
          <a:xfrm>
            <a:off x="539750" y="1557338"/>
            <a:ext cx="8458200" cy="7191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en-US" altLang="zh-CN" sz="2800" dirty="0">
                <a:solidFill>
                  <a:schemeClr val="tx2"/>
                </a:solidFill>
                <a:latin typeface="Times New Roman" panose="02020603050405020304" pitchFamily="18" charset="0"/>
                <a:ea typeface="黑体" panose="02010609060101010101" pitchFamily="49" charset="-122"/>
              </a:rPr>
              <a:t>PDGA</a:t>
            </a:r>
            <a:r>
              <a:rPr lang="zh-CN" altLang="en-US" sz="2800" dirty="0">
                <a:solidFill>
                  <a:schemeClr val="tx2"/>
                </a:solidFill>
                <a:latin typeface="Times New Roman" panose="02020603050405020304" pitchFamily="18" charset="0"/>
                <a:ea typeface="黑体" panose="02010609060101010101" pitchFamily="49" charset="-122"/>
              </a:rPr>
              <a:t>算法潜在问题</a:t>
            </a:r>
            <a:endParaRPr lang="zh-CN" altLang="en-US" sz="2800" dirty="0">
              <a:solidFill>
                <a:schemeClr val="tx2"/>
              </a:solidFill>
              <a:latin typeface="Times New Roman" panose="02020603050405020304" pitchFamily="18" charset="0"/>
              <a:ea typeface="黑体" panose="02010609060101010101" pitchFamily="49" charset="-122"/>
            </a:endParaRPr>
          </a:p>
        </p:txBody>
      </p:sp>
      <p:sp>
        <p:nvSpPr>
          <p:cNvPr id="82951" name="矩形 1"/>
          <p:cNvSpPr/>
          <p:nvPr/>
        </p:nvSpPr>
        <p:spPr>
          <a:xfrm>
            <a:off x="1052513" y="2133600"/>
            <a:ext cx="7335837" cy="28622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eaLnBrk="1" hangingPunct="1">
              <a:lnSpc>
                <a:spcPct val="150000"/>
              </a:lnSpc>
              <a:spcBef>
                <a:spcPct val="0"/>
              </a:spcBef>
              <a:buFontTx/>
              <a:buChar char="-"/>
            </a:pPr>
            <a:r>
              <a:rPr lang="zh-CN" altLang="en-US" sz="2000" dirty="0">
                <a:solidFill>
                  <a:schemeClr val="tx2"/>
                </a:solidFill>
                <a:latin typeface="Times New Roman" panose="02020603050405020304" pitchFamily="18" charset="0"/>
                <a:ea typeface="黑体" panose="02010609060101010101" pitchFamily="49" charset="-122"/>
              </a:rPr>
              <a:t>在基本算法中，一对原对偶染色体基因型截然相反，在种群进化后期，大多数染色体都分布在适应值较大区域，其对偶染色体适应值较低，因此大多数</a:t>
            </a:r>
            <a:r>
              <a:rPr lang="en-US" altLang="zh-CN" sz="2000" dirty="0">
                <a:solidFill>
                  <a:schemeClr val="tx2"/>
                </a:solidFill>
                <a:latin typeface="Times New Roman" panose="02020603050405020304" pitchFamily="18" charset="0"/>
                <a:ea typeface="黑体" panose="02010609060101010101" pitchFamily="49" charset="-122"/>
              </a:rPr>
              <a:t>PDM</a:t>
            </a:r>
            <a:r>
              <a:rPr lang="zh-CN" altLang="en-US" sz="2000" dirty="0">
                <a:solidFill>
                  <a:schemeClr val="tx2"/>
                </a:solidFill>
                <a:latin typeface="Times New Roman" panose="02020603050405020304" pitchFamily="18" charset="0"/>
                <a:ea typeface="黑体" panose="02010609060101010101" pitchFamily="49" charset="-122"/>
              </a:rPr>
              <a:t>运算都会失效，因此难以产生多样性和最好的解，但却会浪费计算资源</a:t>
            </a:r>
            <a:endParaRPr lang="en-US" altLang="zh-CN" sz="2000" dirty="0">
              <a:solidFill>
                <a:schemeClr val="tx2"/>
              </a:solidFill>
              <a:latin typeface="Times New Roman" panose="02020603050405020304" pitchFamily="18" charset="0"/>
              <a:ea typeface="黑体" panose="02010609060101010101" pitchFamily="49" charset="-122"/>
            </a:endParaRPr>
          </a:p>
          <a:p>
            <a:pPr marL="342900" lvl="0" indent="-342900" eaLnBrk="1" hangingPunct="1">
              <a:lnSpc>
                <a:spcPct val="150000"/>
              </a:lnSpc>
              <a:spcBef>
                <a:spcPct val="0"/>
              </a:spcBef>
              <a:buFontTx/>
              <a:buChar char="-"/>
            </a:pPr>
            <a:r>
              <a:rPr lang="zh-CN" altLang="en-US" sz="2000" dirty="0">
                <a:solidFill>
                  <a:schemeClr val="tx2"/>
                </a:solidFill>
                <a:latin typeface="Times New Roman" panose="02020603050405020304" pitchFamily="18" charset="0"/>
                <a:ea typeface="黑体" panose="02010609060101010101" pitchFamily="49" charset="-122"/>
              </a:rPr>
              <a:t>如果环境的变化较小，这样过于“强烈”的</a:t>
            </a:r>
            <a:r>
              <a:rPr lang="en-US" altLang="zh-CN" sz="2000" dirty="0">
                <a:solidFill>
                  <a:schemeClr val="tx2"/>
                </a:solidFill>
                <a:latin typeface="Times New Roman" panose="02020603050405020304" pitchFamily="18" charset="0"/>
                <a:ea typeface="黑体" panose="02010609060101010101" pitchFamily="49" charset="-122"/>
              </a:rPr>
              <a:t>PDM</a:t>
            </a:r>
            <a:r>
              <a:rPr lang="zh-CN" altLang="en-US" sz="2000" dirty="0">
                <a:solidFill>
                  <a:schemeClr val="tx2"/>
                </a:solidFill>
                <a:latin typeface="Times New Roman" panose="02020603050405020304" pitchFamily="18" charset="0"/>
                <a:ea typeface="黑体" panose="02010609060101010101" pitchFamily="49" charset="-122"/>
              </a:rPr>
              <a:t>运算不会明显改善算法性能</a:t>
            </a:r>
            <a:endParaRPr lang="zh-CN" altLang="en-US" sz="2000" dirty="0">
              <a:solidFill>
                <a:schemeClr val="tx2"/>
              </a:solidFill>
              <a:latin typeface="Times New Roman" panose="02020603050405020304" pitchFamily="18" charset="0"/>
              <a:ea typeface="黑体" panose="02010609060101010101" pitchFamily="49" charset="-122"/>
            </a:endParaRPr>
          </a:p>
        </p:txBody>
      </p:sp>
      <p:sp>
        <p:nvSpPr>
          <p:cNvPr id="82952" name="Rectangle 3"/>
          <p:cNvSpPr txBox="1"/>
          <p:nvPr/>
        </p:nvSpPr>
        <p:spPr>
          <a:xfrm>
            <a:off x="539750" y="5084763"/>
            <a:ext cx="84582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zh-CN" altLang="en-US" sz="2800" dirty="0">
                <a:solidFill>
                  <a:schemeClr val="tx2"/>
                </a:solidFill>
                <a:latin typeface="Times New Roman" panose="02020603050405020304" pitchFamily="18" charset="0"/>
                <a:ea typeface="黑体" panose="02010609060101010101" pitchFamily="49" charset="-122"/>
              </a:rPr>
              <a:t>改进思路</a:t>
            </a:r>
            <a:endParaRPr lang="zh-CN" altLang="en-US" sz="2800" dirty="0">
              <a:solidFill>
                <a:schemeClr val="tx2"/>
              </a:solidFill>
              <a:latin typeface="Times New Roman" panose="02020603050405020304" pitchFamily="18" charset="0"/>
              <a:ea typeface="黑体" panose="02010609060101010101" pitchFamily="49" charset="-122"/>
            </a:endParaRPr>
          </a:p>
        </p:txBody>
      </p:sp>
      <p:sp>
        <p:nvSpPr>
          <p:cNvPr id="82953" name="矩形 11"/>
          <p:cNvSpPr/>
          <p:nvPr/>
        </p:nvSpPr>
        <p:spPr>
          <a:xfrm>
            <a:off x="1052513" y="5661025"/>
            <a:ext cx="7335837" cy="10160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eaLnBrk="1" hangingPunct="1">
              <a:lnSpc>
                <a:spcPct val="150000"/>
              </a:lnSpc>
              <a:spcBef>
                <a:spcPct val="0"/>
              </a:spcBef>
              <a:buFontTx/>
              <a:buChar char="-"/>
            </a:pPr>
            <a:r>
              <a:rPr lang="zh-CN" altLang="en-US" sz="2000" dirty="0">
                <a:solidFill>
                  <a:schemeClr val="tx2"/>
                </a:solidFill>
                <a:latin typeface="Times New Roman" panose="02020603050405020304" pitchFamily="18" charset="0"/>
                <a:ea typeface="黑体" panose="02010609060101010101" pitchFamily="49" charset="-122"/>
              </a:rPr>
              <a:t>并不让染色体中每一位基因都参与</a:t>
            </a:r>
            <a:r>
              <a:rPr lang="en-US" altLang="zh-CN" sz="2000" dirty="0">
                <a:solidFill>
                  <a:schemeClr val="tx2"/>
                </a:solidFill>
                <a:latin typeface="Times New Roman" panose="02020603050405020304" pitchFamily="18" charset="0"/>
                <a:ea typeface="黑体" panose="02010609060101010101" pitchFamily="49" charset="-122"/>
              </a:rPr>
              <a:t>PDM</a:t>
            </a:r>
            <a:r>
              <a:rPr lang="zh-CN" altLang="en-US" sz="2000" dirty="0">
                <a:solidFill>
                  <a:schemeClr val="tx2"/>
                </a:solidFill>
                <a:latin typeface="Times New Roman" panose="02020603050405020304" pitchFamily="18" charset="0"/>
                <a:ea typeface="黑体" panose="02010609060101010101" pitchFamily="49" charset="-122"/>
              </a:rPr>
              <a:t>运算，而是按概率决定是否参与运算</a:t>
            </a:r>
            <a:endParaRPr lang="zh-CN" altLang="en-US" sz="2000" dirty="0">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文本占位符 2"/>
          <p:cNvSpPr>
            <a:spLocks noGrp="1"/>
          </p:cNvSpPr>
          <p:nvPr>
            <p:ph type="body" sz="quarter" idx="13"/>
          </p:nvPr>
        </p:nvSpPr>
        <p:spPr>
          <a:xfrm>
            <a:off x="107950" y="50800"/>
            <a:ext cx="2592388"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改进型遗传算法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83971"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en-US" altLang="zh-CN" kern="1200" dirty="0">
                <a:latin typeface="微软雅黑" panose="020B0503020204020204" pitchFamily="34" charset="-122"/>
                <a:ea typeface="宋体" panose="02010600030101010101" pitchFamily="2" charset="-122"/>
                <a:cs typeface="+mn-cs"/>
              </a:rPr>
              <a:t>4. </a:t>
            </a:r>
            <a:r>
              <a:rPr lang="zh-CN" altLang="en-US" kern="1200" dirty="0">
                <a:latin typeface="微软雅黑" panose="020B0503020204020204" pitchFamily="34" charset="-122"/>
                <a:ea typeface="宋体" panose="02010600030101010101" pitchFamily="2" charset="-122"/>
                <a:cs typeface="+mn-cs"/>
              </a:rPr>
              <a:t>原对偶遗传算法</a:t>
            </a:r>
            <a:endParaRPr lang="zh-CN" altLang="en-US" kern="1200" dirty="0">
              <a:latin typeface="微软雅黑" panose="020B0503020204020204" pitchFamily="34" charset="-122"/>
              <a:ea typeface="宋体" panose="02010600030101010101" pitchFamily="2" charset="-122"/>
              <a:cs typeface="+mn-cs"/>
            </a:endParaRPr>
          </a:p>
        </p:txBody>
      </p:sp>
      <p:sp>
        <p:nvSpPr>
          <p:cNvPr id="83972" name="Rectangle 1027"/>
          <p:cNvSpPr txBox="1"/>
          <p:nvPr/>
        </p:nvSpPr>
        <p:spPr>
          <a:xfrm>
            <a:off x="73025" y="908050"/>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改进方法</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83973"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
        <p:nvSpPr>
          <p:cNvPr id="83974" name="矩形 1"/>
          <p:cNvSpPr/>
          <p:nvPr/>
        </p:nvSpPr>
        <p:spPr>
          <a:xfrm>
            <a:off x="1052513" y="1557338"/>
            <a:ext cx="7335837" cy="28622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eaLnBrk="1" hangingPunct="1">
              <a:lnSpc>
                <a:spcPct val="150000"/>
              </a:lnSpc>
              <a:spcBef>
                <a:spcPct val="0"/>
              </a:spcBef>
              <a:buFontTx/>
              <a:buChar char="-"/>
            </a:pPr>
            <a:r>
              <a:rPr lang="zh-CN" altLang="en-US" sz="2000" dirty="0">
                <a:solidFill>
                  <a:schemeClr val="tx2"/>
                </a:solidFill>
                <a:latin typeface="Times New Roman" panose="02020603050405020304" pitchFamily="18" charset="0"/>
                <a:ea typeface="黑体" panose="02010609060101010101" pitchFamily="49" charset="-122"/>
              </a:rPr>
              <a:t>设</a:t>
            </a:r>
            <a:r>
              <a:rPr lang="en-US" altLang="zh-CN" sz="2000" i="1" dirty="0">
                <a:solidFill>
                  <a:schemeClr val="tx2"/>
                </a:solidFill>
                <a:latin typeface="Times New Roman" panose="02020603050405020304" pitchFamily="18" charset="0"/>
                <a:ea typeface="黑体" panose="02010609060101010101" pitchFamily="49" charset="-122"/>
              </a:rPr>
              <a:t>p</a:t>
            </a:r>
            <a:r>
              <a:rPr lang="en-US" altLang="zh-CN" sz="2000" dirty="0">
                <a:solidFill>
                  <a:schemeClr val="tx2"/>
                </a:solidFill>
                <a:latin typeface="Times New Roman" panose="02020603050405020304" pitchFamily="18" charset="0"/>
                <a:ea typeface="黑体" panose="02010609060101010101" pitchFamily="49" charset="-122"/>
              </a:rPr>
              <a:t>(</a:t>
            </a:r>
            <a:r>
              <a:rPr lang="en-US" altLang="zh-CN" sz="2000" i="1" dirty="0">
                <a:solidFill>
                  <a:schemeClr val="tx2"/>
                </a:solidFill>
                <a:latin typeface="Times New Roman" panose="02020603050405020304" pitchFamily="18" charset="0"/>
                <a:ea typeface="黑体" panose="02010609060101010101" pitchFamily="49" charset="-122"/>
              </a:rPr>
              <a:t>i</a:t>
            </a:r>
            <a:r>
              <a:rPr lang="en-US" altLang="zh-CN" sz="2000" dirty="0">
                <a:solidFill>
                  <a:schemeClr val="tx2"/>
                </a:solidFill>
                <a:latin typeface="Times New Roman" panose="02020603050405020304" pitchFamily="18" charset="0"/>
                <a:ea typeface="黑体" panose="02010609060101010101" pitchFamily="49" charset="-122"/>
              </a:rPr>
              <a:t>)</a:t>
            </a:r>
            <a:r>
              <a:rPr lang="zh-CN" altLang="en-US" sz="2000" dirty="0">
                <a:solidFill>
                  <a:schemeClr val="tx2"/>
                </a:solidFill>
                <a:latin typeface="Times New Roman" panose="02020603050405020304" pitchFamily="18" charset="0"/>
                <a:ea typeface="黑体" panose="02010609060101010101" pitchFamily="49" charset="-122"/>
              </a:rPr>
              <a:t>为基因位点</a:t>
            </a:r>
            <a:r>
              <a:rPr lang="en-US" altLang="zh-CN" sz="2000" i="1" dirty="0">
                <a:solidFill>
                  <a:schemeClr val="tx2"/>
                </a:solidFill>
                <a:latin typeface="Times New Roman" panose="02020603050405020304" pitchFamily="18" charset="0"/>
                <a:ea typeface="黑体" panose="02010609060101010101" pitchFamily="49" charset="-122"/>
              </a:rPr>
              <a:t>i</a:t>
            </a:r>
            <a:r>
              <a:rPr lang="zh-CN" altLang="en-US" sz="2000" dirty="0">
                <a:solidFill>
                  <a:schemeClr val="tx2"/>
                </a:solidFill>
                <a:latin typeface="Times New Roman" panose="02020603050405020304" pitchFamily="18" charset="0"/>
                <a:ea typeface="黑体" panose="02010609060101010101" pitchFamily="49" charset="-122"/>
              </a:rPr>
              <a:t>参与</a:t>
            </a:r>
            <a:r>
              <a:rPr lang="en-US" altLang="zh-CN" sz="2000" dirty="0">
                <a:solidFill>
                  <a:schemeClr val="tx2"/>
                </a:solidFill>
                <a:latin typeface="Times New Roman" panose="02020603050405020304" pitchFamily="18" charset="0"/>
                <a:ea typeface="黑体" panose="02010609060101010101" pitchFamily="49" charset="-122"/>
              </a:rPr>
              <a:t> PDM</a:t>
            </a:r>
            <a:r>
              <a:rPr lang="zh-CN" altLang="en-US" sz="2000" dirty="0">
                <a:solidFill>
                  <a:schemeClr val="tx2"/>
                </a:solidFill>
                <a:latin typeface="Times New Roman" panose="02020603050405020304" pitchFamily="18" charset="0"/>
                <a:ea typeface="黑体" panose="02010609060101010101" pitchFamily="49" charset="-122"/>
              </a:rPr>
              <a:t>运算的概率，</a:t>
            </a:r>
            <a:r>
              <a:rPr lang="en-US" altLang="zh-CN" sz="2000" i="1" dirty="0">
                <a:solidFill>
                  <a:schemeClr val="tx2"/>
                </a:solidFill>
                <a:latin typeface="Times New Roman" panose="02020603050405020304" pitchFamily="18" charset="0"/>
                <a:ea typeface="黑体" panose="02010609060101010101" pitchFamily="49" charset="-122"/>
              </a:rPr>
              <a:t>f</a:t>
            </a:r>
            <a:r>
              <a:rPr lang="en-US" altLang="zh-CN" sz="2000" i="1" baseline="-25000" dirty="0">
                <a:solidFill>
                  <a:schemeClr val="tx2"/>
                </a:solidFill>
                <a:latin typeface="Times New Roman" panose="02020603050405020304" pitchFamily="18" charset="0"/>
                <a:ea typeface="黑体" panose="02010609060101010101" pitchFamily="49" charset="-122"/>
              </a:rPr>
              <a:t>si</a:t>
            </a:r>
            <a:r>
              <a:rPr lang="zh-CN" altLang="en-US" sz="2000" dirty="0">
                <a:solidFill>
                  <a:schemeClr val="tx2"/>
                </a:solidFill>
                <a:latin typeface="Times New Roman" panose="02020603050405020304" pitchFamily="18" charset="0"/>
                <a:ea typeface="黑体" panose="02010609060101010101" pitchFamily="49" charset="-122"/>
              </a:rPr>
              <a:t>为 在种群中符号</a:t>
            </a:r>
            <a:r>
              <a:rPr lang="en-US" altLang="zh-CN" sz="2000" i="1" dirty="0">
                <a:solidFill>
                  <a:schemeClr val="tx2"/>
                </a:solidFill>
                <a:latin typeface="Times New Roman" panose="02020603050405020304" pitchFamily="18" charset="0"/>
                <a:ea typeface="黑体" panose="02010609060101010101" pitchFamily="49" charset="-122"/>
              </a:rPr>
              <a:t>s</a:t>
            </a:r>
            <a:r>
              <a:rPr lang="zh-CN" altLang="en-US" sz="2000" dirty="0">
                <a:solidFill>
                  <a:schemeClr val="tx2"/>
                </a:solidFill>
                <a:latin typeface="Times New Roman" panose="02020603050405020304" pitchFamily="18" charset="0"/>
                <a:ea typeface="黑体" panose="02010609060101010101" pitchFamily="49" charset="-122"/>
              </a:rPr>
              <a:t>在基因位点</a:t>
            </a:r>
            <a:r>
              <a:rPr lang="en-US" altLang="zh-CN" sz="2000" i="1" dirty="0">
                <a:solidFill>
                  <a:schemeClr val="tx2"/>
                </a:solidFill>
                <a:latin typeface="Times New Roman" panose="02020603050405020304" pitchFamily="18" charset="0"/>
                <a:ea typeface="黑体" panose="02010609060101010101" pitchFamily="49" charset="-122"/>
              </a:rPr>
              <a:t>i</a:t>
            </a:r>
            <a:r>
              <a:rPr lang="zh-CN" altLang="en-US" sz="2000" dirty="0">
                <a:solidFill>
                  <a:schemeClr val="tx2"/>
                </a:solidFill>
                <a:latin typeface="Times New Roman" panose="02020603050405020304" pitchFamily="18" charset="0"/>
                <a:ea typeface="黑体" panose="02010609060101010101" pitchFamily="49" charset="-122"/>
              </a:rPr>
              <a:t>上的出现频率，</a:t>
            </a:r>
            <a:r>
              <a:rPr lang="en-US" altLang="zh-CN" sz="2000" i="1" dirty="0">
                <a:solidFill>
                  <a:schemeClr val="tx2"/>
                </a:solidFill>
                <a:latin typeface="Times New Roman" panose="02020603050405020304" pitchFamily="18" charset="0"/>
                <a:ea typeface="黑体" panose="02010609060101010101" pitchFamily="49" charset="-122"/>
              </a:rPr>
              <a:t> s</a:t>
            </a:r>
            <a:r>
              <a:rPr lang="zh-CN" altLang="en-US" sz="2000" dirty="0">
                <a:solidFill>
                  <a:schemeClr val="tx2"/>
                </a:solidFill>
                <a:latin typeface="Times New Roman" panose="02020603050405020304" pitchFamily="18" charset="0"/>
                <a:ea typeface="黑体" panose="02010609060101010101" pitchFamily="49" charset="-122"/>
              </a:rPr>
              <a:t>为基因位点的编码取值</a:t>
            </a:r>
            <a:endParaRPr lang="en-US" altLang="zh-CN" sz="2000" dirty="0">
              <a:solidFill>
                <a:schemeClr val="tx2"/>
              </a:solidFill>
              <a:latin typeface="Times New Roman" panose="02020603050405020304" pitchFamily="18" charset="0"/>
              <a:ea typeface="黑体" panose="02010609060101010101" pitchFamily="49" charset="-122"/>
            </a:endParaRPr>
          </a:p>
          <a:p>
            <a:pPr marL="342900" lvl="0" indent="-342900" eaLnBrk="1" hangingPunct="1">
              <a:lnSpc>
                <a:spcPct val="150000"/>
              </a:lnSpc>
              <a:spcBef>
                <a:spcPct val="0"/>
              </a:spcBef>
              <a:buFontTx/>
              <a:buChar char="-"/>
            </a:pPr>
            <a:r>
              <a:rPr lang="zh-CN" altLang="en-US" sz="2000" dirty="0">
                <a:solidFill>
                  <a:schemeClr val="tx2"/>
                </a:solidFill>
                <a:latin typeface="Times New Roman" panose="02020603050405020304" pitchFamily="18" charset="0"/>
                <a:ea typeface="黑体" panose="02010609060101010101" pitchFamily="49" charset="-122"/>
              </a:rPr>
              <a:t>对于</a:t>
            </a:r>
            <a:r>
              <a:rPr lang="en-US" altLang="zh-CN" sz="2000" dirty="0">
                <a:solidFill>
                  <a:schemeClr val="tx2"/>
                </a:solidFill>
                <a:latin typeface="Times New Roman" panose="02020603050405020304" pitchFamily="18" charset="0"/>
                <a:ea typeface="黑体" panose="02010609060101010101" pitchFamily="49" charset="-122"/>
              </a:rPr>
              <a:t>0-1</a:t>
            </a:r>
            <a:r>
              <a:rPr lang="zh-CN" altLang="en-US" sz="2000" dirty="0">
                <a:solidFill>
                  <a:schemeClr val="tx2"/>
                </a:solidFill>
                <a:latin typeface="Times New Roman" panose="02020603050405020304" pitchFamily="18" charset="0"/>
                <a:ea typeface="黑体" panose="02010609060101010101" pitchFamily="49" charset="-122"/>
              </a:rPr>
              <a:t>编码空间，存在 </a:t>
            </a:r>
            <a:r>
              <a:rPr lang="en-US" altLang="zh-CN" sz="2000" i="1" dirty="0">
                <a:solidFill>
                  <a:schemeClr val="tx2"/>
                </a:solidFill>
                <a:latin typeface="Times New Roman" panose="02020603050405020304" pitchFamily="18" charset="0"/>
                <a:ea typeface="黑体" panose="02010609060101010101" pitchFamily="49" charset="-122"/>
              </a:rPr>
              <a:t>f</a:t>
            </a:r>
            <a:r>
              <a:rPr lang="en-US" altLang="zh-CN" sz="2000" baseline="-25000" dirty="0">
                <a:solidFill>
                  <a:schemeClr val="tx2"/>
                </a:solidFill>
                <a:latin typeface="Times New Roman" panose="02020603050405020304" pitchFamily="18" charset="0"/>
                <a:ea typeface="黑体" panose="02010609060101010101" pitchFamily="49" charset="-122"/>
              </a:rPr>
              <a:t>0</a:t>
            </a:r>
            <a:r>
              <a:rPr lang="en-US" altLang="zh-CN" sz="2000" i="1" baseline="-25000" dirty="0">
                <a:solidFill>
                  <a:schemeClr val="tx2"/>
                </a:solidFill>
                <a:latin typeface="Times New Roman" panose="02020603050405020304" pitchFamily="18" charset="0"/>
                <a:ea typeface="黑体" panose="02010609060101010101" pitchFamily="49" charset="-122"/>
              </a:rPr>
              <a:t>i</a:t>
            </a:r>
            <a:r>
              <a:rPr lang="en-US" altLang="zh-CN" sz="2000" i="1" dirty="0">
                <a:solidFill>
                  <a:schemeClr val="tx2"/>
                </a:solidFill>
                <a:latin typeface="Times New Roman" panose="02020603050405020304" pitchFamily="18" charset="0"/>
                <a:ea typeface="黑体" panose="02010609060101010101" pitchFamily="49" charset="-122"/>
              </a:rPr>
              <a:t> +f</a:t>
            </a:r>
            <a:r>
              <a:rPr lang="en-US" altLang="zh-CN" sz="2000" baseline="-25000" dirty="0">
                <a:solidFill>
                  <a:schemeClr val="tx2"/>
                </a:solidFill>
                <a:latin typeface="Times New Roman" panose="02020603050405020304" pitchFamily="18" charset="0"/>
                <a:ea typeface="黑体" panose="02010609060101010101" pitchFamily="49" charset="-122"/>
              </a:rPr>
              <a:t>1</a:t>
            </a:r>
            <a:r>
              <a:rPr lang="en-US" altLang="zh-CN" sz="2000" i="1" baseline="-25000" dirty="0">
                <a:solidFill>
                  <a:schemeClr val="tx2"/>
                </a:solidFill>
                <a:latin typeface="Times New Roman" panose="02020603050405020304" pitchFamily="18" charset="0"/>
                <a:ea typeface="黑体" panose="02010609060101010101" pitchFamily="49" charset="-122"/>
              </a:rPr>
              <a:t>i</a:t>
            </a:r>
            <a:r>
              <a:rPr lang="en-US" altLang="zh-CN" sz="2000" i="1" dirty="0">
                <a:solidFill>
                  <a:schemeClr val="tx2"/>
                </a:solidFill>
                <a:latin typeface="Times New Roman" panose="02020603050405020304" pitchFamily="18" charset="0"/>
                <a:ea typeface="黑体" panose="02010609060101010101" pitchFamily="49" charset="-122"/>
              </a:rPr>
              <a:t> =</a:t>
            </a:r>
            <a:r>
              <a:rPr lang="en-US" altLang="zh-CN" sz="2000" dirty="0">
                <a:solidFill>
                  <a:schemeClr val="tx2"/>
                </a:solidFill>
                <a:latin typeface="Times New Roman" panose="02020603050405020304" pitchFamily="18" charset="0"/>
                <a:ea typeface="黑体" panose="02010609060101010101" pitchFamily="49" charset="-122"/>
              </a:rPr>
              <a:t>1</a:t>
            </a:r>
            <a:endParaRPr lang="en-US" altLang="zh-CN" sz="2000" dirty="0">
              <a:solidFill>
                <a:schemeClr val="tx2"/>
              </a:solidFill>
              <a:latin typeface="Times New Roman" panose="02020603050405020304" pitchFamily="18" charset="0"/>
              <a:ea typeface="黑体" panose="02010609060101010101" pitchFamily="49" charset="-122"/>
            </a:endParaRPr>
          </a:p>
          <a:p>
            <a:pPr marL="342900" lvl="0" indent="-342900" eaLnBrk="1" hangingPunct="1">
              <a:lnSpc>
                <a:spcPct val="150000"/>
              </a:lnSpc>
              <a:spcBef>
                <a:spcPct val="0"/>
              </a:spcBef>
              <a:buFontTx/>
              <a:buChar char="-"/>
            </a:pPr>
            <a:r>
              <a:rPr lang="en-US" altLang="zh-CN" sz="2000" i="1" dirty="0">
                <a:solidFill>
                  <a:schemeClr val="tx2"/>
                </a:solidFill>
                <a:latin typeface="Times New Roman" panose="02020603050405020304" pitchFamily="18" charset="0"/>
                <a:ea typeface="黑体" panose="02010609060101010101" pitchFamily="49" charset="-122"/>
              </a:rPr>
              <a:t>f</a:t>
            </a:r>
            <a:r>
              <a:rPr lang="en-US" altLang="zh-CN" sz="2000" baseline="-25000" dirty="0">
                <a:solidFill>
                  <a:schemeClr val="tx2"/>
                </a:solidFill>
                <a:latin typeface="Times New Roman" panose="02020603050405020304" pitchFamily="18" charset="0"/>
                <a:ea typeface="黑体" panose="02010609060101010101" pitchFamily="49" charset="-122"/>
              </a:rPr>
              <a:t>1</a:t>
            </a:r>
            <a:r>
              <a:rPr lang="en-US" altLang="zh-CN" sz="2000" i="1" baseline="-25000" dirty="0">
                <a:solidFill>
                  <a:schemeClr val="tx2"/>
                </a:solidFill>
                <a:latin typeface="Times New Roman" panose="02020603050405020304" pitchFamily="18" charset="0"/>
                <a:ea typeface="黑体" panose="02010609060101010101" pitchFamily="49" charset="-122"/>
              </a:rPr>
              <a:t>i</a:t>
            </a:r>
            <a:r>
              <a:rPr lang="zh-CN" altLang="en-US" sz="2000" dirty="0">
                <a:solidFill>
                  <a:schemeClr val="tx2"/>
                </a:solidFill>
                <a:latin typeface="Times New Roman" panose="02020603050405020304" pitchFamily="18" charset="0"/>
                <a:ea typeface="黑体" panose="02010609060101010101" pitchFamily="49" charset="-122"/>
              </a:rPr>
              <a:t>即是基因位点</a:t>
            </a:r>
            <a:r>
              <a:rPr lang="en-US" altLang="zh-CN" sz="2000" i="1" dirty="0">
                <a:solidFill>
                  <a:schemeClr val="tx2"/>
                </a:solidFill>
                <a:latin typeface="Times New Roman" panose="02020603050405020304" pitchFamily="18" charset="0"/>
                <a:ea typeface="黑体" panose="02010609060101010101" pitchFamily="49" charset="-122"/>
              </a:rPr>
              <a:t>i</a:t>
            </a:r>
            <a:r>
              <a:rPr lang="zh-CN" altLang="en-US" sz="2000" dirty="0">
                <a:solidFill>
                  <a:schemeClr val="tx2"/>
                </a:solidFill>
                <a:latin typeface="Times New Roman" panose="02020603050405020304" pitchFamily="18" charset="0"/>
                <a:ea typeface="黑体" panose="02010609060101010101" pitchFamily="49" charset="-122"/>
              </a:rPr>
              <a:t>取值趋向于“</a:t>
            </a:r>
            <a:r>
              <a:rPr lang="en-US" altLang="zh-CN" sz="2000" dirty="0">
                <a:solidFill>
                  <a:schemeClr val="tx2"/>
                </a:solidFill>
                <a:latin typeface="Times New Roman" panose="02020603050405020304" pitchFamily="18" charset="0"/>
                <a:ea typeface="黑体" panose="02010609060101010101" pitchFamily="49" charset="-122"/>
              </a:rPr>
              <a:t>1</a:t>
            </a:r>
            <a:r>
              <a:rPr lang="zh-CN" altLang="en-US" sz="2000" dirty="0">
                <a:solidFill>
                  <a:schemeClr val="tx2"/>
                </a:solidFill>
                <a:latin typeface="Times New Roman" panose="02020603050405020304" pitchFamily="18" charset="0"/>
                <a:ea typeface="黑体" panose="02010609060101010101" pitchFamily="49" charset="-122"/>
              </a:rPr>
              <a:t>”的程度，如果所有</a:t>
            </a:r>
            <a:r>
              <a:rPr lang="en-US" altLang="zh-CN" sz="2000" i="1" dirty="0">
                <a:solidFill>
                  <a:schemeClr val="tx2"/>
                </a:solidFill>
                <a:latin typeface="Times New Roman" panose="02020603050405020304" pitchFamily="18" charset="0"/>
                <a:ea typeface="黑体" panose="02010609060101010101" pitchFamily="49" charset="-122"/>
              </a:rPr>
              <a:t>f</a:t>
            </a:r>
            <a:r>
              <a:rPr lang="en-US" altLang="zh-CN" sz="2000" baseline="-25000" dirty="0">
                <a:solidFill>
                  <a:schemeClr val="tx2"/>
                </a:solidFill>
                <a:latin typeface="Times New Roman" panose="02020603050405020304" pitchFamily="18" charset="0"/>
                <a:ea typeface="黑体" panose="02010609060101010101" pitchFamily="49" charset="-122"/>
              </a:rPr>
              <a:t>1</a:t>
            </a:r>
            <a:r>
              <a:rPr lang="en-US" altLang="zh-CN" sz="2000" i="1" baseline="-25000" dirty="0">
                <a:solidFill>
                  <a:schemeClr val="tx2"/>
                </a:solidFill>
                <a:latin typeface="Times New Roman" panose="02020603050405020304" pitchFamily="18" charset="0"/>
                <a:ea typeface="黑体" panose="02010609060101010101" pitchFamily="49" charset="-122"/>
              </a:rPr>
              <a:t>i</a:t>
            </a:r>
            <a:r>
              <a:rPr lang="zh-CN" altLang="en-US" sz="2000" dirty="0">
                <a:solidFill>
                  <a:schemeClr val="tx2"/>
                </a:solidFill>
                <a:latin typeface="Times New Roman" panose="02020603050405020304" pitchFamily="18" charset="0"/>
                <a:ea typeface="黑体" panose="02010609060101010101" pitchFamily="49" charset="-122"/>
              </a:rPr>
              <a:t>都趋近于</a:t>
            </a:r>
            <a:r>
              <a:rPr lang="en-US" altLang="zh-CN" sz="2000" dirty="0">
                <a:solidFill>
                  <a:schemeClr val="tx2"/>
                </a:solidFill>
                <a:latin typeface="Times New Roman" panose="02020603050405020304" pitchFamily="18" charset="0"/>
                <a:ea typeface="黑体" panose="02010609060101010101" pitchFamily="49" charset="-122"/>
              </a:rPr>
              <a:t>1</a:t>
            </a:r>
            <a:r>
              <a:rPr lang="zh-CN" altLang="en-US" sz="2000" dirty="0">
                <a:solidFill>
                  <a:schemeClr val="tx2"/>
                </a:solidFill>
                <a:latin typeface="Times New Roman" panose="02020603050405020304" pitchFamily="18" charset="0"/>
                <a:ea typeface="黑体" panose="02010609060101010101" pitchFamily="49" charset="-122"/>
              </a:rPr>
              <a:t>或者</a:t>
            </a:r>
            <a:r>
              <a:rPr lang="en-US" altLang="zh-CN" sz="2000" dirty="0">
                <a:solidFill>
                  <a:schemeClr val="tx2"/>
                </a:solidFill>
                <a:latin typeface="Times New Roman" panose="02020603050405020304" pitchFamily="18" charset="0"/>
                <a:ea typeface="黑体" panose="02010609060101010101" pitchFamily="49" charset="-122"/>
              </a:rPr>
              <a:t>0</a:t>
            </a:r>
            <a:r>
              <a:rPr lang="zh-CN" altLang="en-US" sz="2000" dirty="0">
                <a:solidFill>
                  <a:schemeClr val="tx2"/>
                </a:solidFill>
                <a:latin typeface="Times New Roman" panose="02020603050405020304" pitchFamily="18" charset="0"/>
                <a:ea typeface="黑体" panose="02010609060101010101" pitchFamily="49" charset="-122"/>
              </a:rPr>
              <a:t>，则整个种群就趋向于收敛</a:t>
            </a:r>
            <a:endParaRPr lang="en-US" altLang="zh-CN" sz="2000" dirty="0">
              <a:solidFill>
                <a:schemeClr val="tx2"/>
              </a:solidFill>
              <a:latin typeface="Times New Roman" panose="02020603050405020304" pitchFamily="18" charset="0"/>
              <a:ea typeface="黑体" panose="02010609060101010101" pitchFamily="49" charset="-122"/>
            </a:endParaRPr>
          </a:p>
          <a:p>
            <a:pPr marL="342900" lvl="0" indent="-342900" eaLnBrk="1" hangingPunct="1">
              <a:lnSpc>
                <a:spcPct val="150000"/>
              </a:lnSpc>
              <a:spcBef>
                <a:spcPct val="0"/>
              </a:spcBef>
              <a:buFontTx/>
              <a:buChar char="-"/>
            </a:pPr>
            <a:r>
              <a:rPr lang="zh-CN" altLang="en-US" sz="2000" dirty="0">
                <a:solidFill>
                  <a:schemeClr val="tx2"/>
                </a:solidFill>
                <a:latin typeface="Times New Roman" panose="02020603050405020304" pitchFamily="18" charset="0"/>
                <a:ea typeface="黑体" panose="02010609060101010101" pitchFamily="49" charset="-122"/>
              </a:rPr>
              <a:t>设计</a:t>
            </a:r>
            <a:r>
              <a:rPr lang="en-US" altLang="zh-CN" sz="2000" i="1" dirty="0">
                <a:solidFill>
                  <a:schemeClr val="tx2"/>
                </a:solidFill>
                <a:latin typeface="Times New Roman" panose="02020603050405020304" pitchFamily="18" charset="0"/>
                <a:ea typeface="黑体" panose="02010609060101010101" pitchFamily="49" charset="-122"/>
              </a:rPr>
              <a:t>p</a:t>
            </a:r>
            <a:r>
              <a:rPr lang="en-US" altLang="zh-CN" sz="2000" dirty="0">
                <a:solidFill>
                  <a:schemeClr val="tx2"/>
                </a:solidFill>
                <a:latin typeface="Times New Roman" panose="02020603050405020304" pitchFamily="18" charset="0"/>
                <a:ea typeface="黑体" panose="02010609060101010101" pitchFamily="49" charset="-122"/>
              </a:rPr>
              <a:t>(</a:t>
            </a:r>
            <a:r>
              <a:rPr lang="en-US" altLang="zh-CN" sz="2000" i="1" dirty="0">
                <a:solidFill>
                  <a:schemeClr val="tx2"/>
                </a:solidFill>
                <a:latin typeface="Times New Roman" panose="02020603050405020304" pitchFamily="18" charset="0"/>
                <a:ea typeface="黑体" panose="02010609060101010101" pitchFamily="49" charset="-122"/>
              </a:rPr>
              <a:t>i</a:t>
            </a:r>
            <a:r>
              <a:rPr lang="en-US" altLang="zh-CN" sz="2000" dirty="0">
                <a:solidFill>
                  <a:schemeClr val="tx2"/>
                </a:solidFill>
                <a:latin typeface="Times New Roman" panose="02020603050405020304" pitchFamily="18" charset="0"/>
                <a:ea typeface="黑体" panose="02010609060101010101" pitchFamily="49" charset="-122"/>
              </a:rPr>
              <a:t>)</a:t>
            </a:r>
            <a:r>
              <a:rPr lang="zh-CN" altLang="en-US" sz="2000" dirty="0">
                <a:solidFill>
                  <a:schemeClr val="tx2"/>
                </a:solidFill>
                <a:latin typeface="Times New Roman" panose="02020603050405020304" pitchFamily="18" charset="0"/>
                <a:ea typeface="黑体" panose="02010609060101010101" pitchFamily="49" charset="-122"/>
              </a:rPr>
              <a:t>为</a:t>
            </a:r>
            <a:r>
              <a:rPr lang="en-US" altLang="zh-CN" sz="2000" i="1" dirty="0">
                <a:solidFill>
                  <a:schemeClr val="tx2"/>
                </a:solidFill>
                <a:latin typeface="Times New Roman" panose="02020603050405020304" pitchFamily="18" charset="0"/>
                <a:ea typeface="黑体" panose="02010609060101010101" pitchFamily="49" charset="-122"/>
              </a:rPr>
              <a:t>f</a:t>
            </a:r>
            <a:r>
              <a:rPr lang="en-US" altLang="zh-CN" sz="2000" baseline="-25000" dirty="0">
                <a:solidFill>
                  <a:schemeClr val="tx2"/>
                </a:solidFill>
                <a:latin typeface="Times New Roman" panose="02020603050405020304" pitchFamily="18" charset="0"/>
                <a:ea typeface="黑体" panose="02010609060101010101" pitchFamily="49" charset="-122"/>
              </a:rPr>
              <a:t>1</a:t>
            </a:r>
            <a:r>
              <a:rPr lang="en-US" altLang="zh-CN" sz="2000" i="1" baseline="-25000" dirty="0">
                <a:solidFill>
                  <a:schemeClr val="tx2"/>
                </a:solidFill>
                <a:latin typeface="Times New Roman" panose="02020603050405020304" pitchFamily="18" charset="0"/>
                <a:ea typeface="黑体" panose="02010609060101010101" pitchFamily="49" charset="-122"/>
              </a:rPr>
              <a:t>i</a:t>
            </a:r>
            <a:r>
              <a:rPr lang="zh-CN" altLang="en-US" sz="2000" dirty="0">
                <a:solidFill>
                  <a:schemeClr val="tx2"/>
                </a:solidFill>
                <a:latin typeface="Times New Roman" panose="02020603050405020304" pitchFamily="18" charset="0"/>
                <a:ea typeface="黑体" panose="02010609060101010101" pitchFamily="49" charset="-122"/>
              </a:rPr>
              <a:t>的函数</a:t>
            </a:r>
            <a:endParaRPr lang="en-US" altLang="zh-CN" sz="2000" dirty="0">
              <a:solidFill>
                <a:schemeClr val="tx2"/>
              </a:solidFill>
              <a:latin typeface="Times New Roman" panose="02020603050405020304" pitchFamily="18" charset="0"/>
              <a:ea typeface="黑体" panose="02010609060101010101" pitchFamily="49" charset="-122"/>
            </a:endParaRPr>
          </a:p>
        </p:txBody>
      </p:sp>
      <p:pic>
        <p:nvPicPr>
          <p:cNvPr id="83975" name="Picture 2"/>
          <p:cNvPicPr>
            <a:picLocks noChangeAspect="1"/>
          </p:cNvPicPr>
          <p:nvPr/>
        </p:nvPicPr>
        <p:blipFill>
          <a:blip r:embed="rId1"/>
          <a:stretch>
            <a:fillRect/>
          </a:stretch>
        </p:blipFill>
        <p:spPr>
          <a:xfrm>
            <a:off x="3114675" y="4319588"/>
            <a:ext cx="3784600" cy="2493962"/>
          </a:xfrm>
          <a:prstGeom prst="rect">
            <a:avLst/>
          </a:prstGeom>
          <a:noFill/>
          <a:ln w="9525">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标题 1"/>
          <p:cNvSpPr>
            <a:spLocks noGrp="1"/>
          </p:cNvSpPr>
          <p:nvPr>
            <p:ph type="title"/>
          </p:nvPr>
        </p:nvSpPr>
        <p:spPr>
          <a:ln/>
        </p:spPr>
        <p:txBody>
          <a:bodyPr vert="horz" wrap="square" lIns="91440" tIns="45720" rIns="91440" bIns="45720" anchor="ctr" anchorCtr="0"/>
          <a:p>
            <a:pPr eaLnBrk="1" hangingPunct="1"/>
            <a:r>
              <a:rPr lang="zh-CN" altLang="en-US" kern="1200" dirty="0">
                <a:solidFill>
                  <a:srgbClr val="17375E"/>
                </a:solidFill>
                <a:latin typeface="黑体" panose="02010609060101010101" pitchFamily="49" charset="-122"/>
                <a:ea typeface="宋体" panose="02010600030101010101" pitchFamily="2" charset="-122"/>
                <a:cs typeface="+mj-cs"/>
              </a:rPr>
              <a:t>四、应用实例</a:t>
            </a:r>
            <a:endParaRPr lang="zh-CN" altLang="en-US" kern="1200" dirty="0">
              <a:solidFill>
                <a:srgbClr val="17375E"/>
              </a:solidFill>
              <a:latin typeface="黑体" panose="02010609060101010101" pitchFamily="49" charset="-122"/>
              <a:ea typeface="宋体" panose="02010600030101010101" pitchFamily="2" charset="-122"/>
              <a:cs typeface="+mj-cs"/>
            </a:endParaRPr>
          </a:p>
        </p:txBody>
      </p:sp>
      <p:sp>
        <p:nvSpPr>
          <p:cNvPr id="84995" name="矩形 3"/>
          <p:cNvSpPr/>
          <p:nvPr/>
        </p:nvSpPr>
        <p:spPr>
          <a:xfrm>
            <a:off x="2700338" y="2060575"/>
            <a:ext cx="3527425" cy="6318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25000"/>
              </a:lnSpc>
              <a:spcBef>
                <a:spcPct val="0"/>
              </a:spcBef>
              <a:buFontTx/>
              <a:buNone/>
            </a:pPr>
            <a:r>
              <a:rPr lang="zh-CN" altLang="en-US" sz="2800" dirty="0">
                <a:solidFill>
                  <a:srgbClr val="0070C0"/>
                </a:solidFill>
                <a:latin typeface="Times New Roman" panose="02020603050405020304" pitchFamily="18" charset="0"/>
                <a:ea typeface="隶书" panose="02010509060101010101" pitchFamily="49" charset="-122"/>
              </a:rPr>
              <a:t>旅行商问题求解</a:t>
            </a:r>
            <a:endParaRPr lang="en-US" altLang="zh-CN" sz="2800" dirty="0">
              <a:solidFill>
                <a:srgbClr val="0070C0"/>
              </a:solidFill>
              <a:latin typeface="Times New Roman" panose="02020603050405020304" pitchFamily="18" charset="0"/>
              <a:ea typeface="隶书" panose="02010509060101010101" pitchFamily="49" charset="-122"/>
            </a:endParaRPr>
          </a:p>
        </p:txBody>
      </p:sp>
      <p:sp>
        <p:nvSpPr>
          <p:cNvPr id="84996"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背景介绍</a:t>
            </a:r>
            <a:endParaRPr lang="zh-CN" altLang="en-US" kern="1200" dirty="0">
              <a:latin typeface="微软雅黑" panose="020B0503020204020204" pitchFamily="34" charset="-122"/>
              <a:ea typeface="宋体" panose="02010600030101010101" pitchFamily="2" charset="-122"/>
              <a:cs typeface="+mn-cs"/>
            </a:endParaRPr>
          </a:p>
        </p:txBody>
      </p:sp>
      <p:sp>
        <p:nvSpPr>
          <p:cNvPr id="11267" name="Rectangle 3"/>
          <p:cNvSpPr>
            <a:spLocks noGrp="1"/>
          </p:cNvSpPr>
          <p:nvPr>
            <p:ph type="body" idx="4294967295"/>
          </p:nvPr>
        </p:nvSpPr>
        <p:spPr>
          <a:xfrm>
            <a:off x="457200" y="827088"/>
            <a:ext cx="5699125" cy="2374900"/>
          </a:xfrm>
          <a:ln/>
        </p:spPr>
        <p:txBody>
          <a:bodyPr vert="horz" wrap="square" lIns="91440" tIns="45720" rIns="91440" bIns="45720" anchor="t" anchorCtr="0"/>
          <a:p>
            <a:pPr marL="0" indent="0" eaLnBrk="1" hangingPunct="1">
              <a:lnSpc>
                <a:spcPct val="120000"/>
              </a:lnSpc>
              <a:spcBef>
                <a:spcPct val="0"/>
              </a:spcBef>
              <a:buFont typeface="Wingdings" panose="05000000000000000000" pitchFamily="2" charset="2"/>
              <a:buChar char="p"/>
            </a:pPr>
            <a:r>
              <a:rPr lang="zh-CN" altLang="en-US" sz="2400" dirty="0">
                <a:solidFill>
                  <a:srgbClr val="17375E"/>
                </a:solidFill>
                <a:latin typeface="黑体" panose="02010609060101010101" pitchFamily="49" charset="-122"/>
                <a:ea typeface="宋体" panose="02010600030101010101" pitchFamily="2" charset="-122"/>
              </a:rPr>
              <a:t> 遗传理论</a:t>
            </a:r>
            <a:br>
              <a:rPr lang="zh-CN" altLang="en-US" dirty="0">
                <a:ea typeface="宋体" panose="02010600030101010101" pitchFamily="2" charset="-122"/>
              </a:rPr>
            </a:br>
            <a:r>
              <a:rPr lang="zh-CN" altLang="en-US" dirty="0">
                <a:ea typeface="宋体" panose="02010600030101010101" pitchFamily="2" charset="-122"/>
              </a:rPr>
              <a:t>      </a:t>
            </a:r>
            <a:r>
              <a:rPr lang="zh-CN" altLang="en-US" sz="2000" dirty="0">
                <a:solidFill>
                  <a:srgbClr val="000000"/>
                </a:solidFill>
                <a:latin typeface="黑体" panose="02010609060101010101" pitchFamily="49" charset="-122"/>
                <a:ea typeface="宋体" panose="02010600030101010101" pitchFamily="2" charset="-122"/>
              </a:rPr>
              <a:t>遗传是指父代（或亲代）利用遗传基因将自身的基因信息传递给下一代（或子代</a:t>
            </a:r>
            <a:r>
              <a:rPr lang="en-US" altLang="zh-CN" sz="2000" dirty="0">
                <a:solidFill>
                  <a:srgbClr val="000000"/>
                </a:solidFill>
                <a:latin typeface="黑体" panose="02010609060101010101" pitchFamily="49" charset="-122"/>
                <a:ea typeface="宋体" panose="02010600030101010101" pitchFamily="2" charset="-122"/>
              </a:rPr>
              <a:t>)</a:t>
            </a:r>
            <a:r>
              <a:rPr lang="zh-CN" altLang="en-US" sz="2000" dirty="0">
                <a:solidFill>
                  <a:srgbClr val="000000"/>
                </a:solidFill>
                <a:latin typeface="黑体" panose="02010609060101010101" pitchFamily="49" charset="-122"/>
                <a:ea typeface="宋体" panose="02010600030101010101" pitchFamily="2" charset="-122"/>
              </a:rPr>
              <a:t>，使子代能够继承其父代的特征或性状的这种生命现象。正是由于遗传的作用，自然界才能有稳定的物种。</a:t>
            </a:r>
            <a:endParaRPr lang="zh-CN" altLang="en-US" sz="2000" dirty="0">
              <a:solidFill>
                <a:srgbClr val="000000"/>
              </a:solidFill>
              <a:latin typeface="黑体" panose="02010609060101010101" pitchFamily="49" charset="-122"/>
              <a:ea typeface="宋体" panose="02010600030101010101" pitchFamily="2" charset="-122"/>
            </a:endParaRPr>
          </a:p>
        </p:txBody>
      </p:sp>
      <p:graphicFrame>
        <p:nvGraphicFramePr>
          <p:cNvPr id="11268" name="Object 7"/>
          <p:cNvGraphicFramePr>
            <a:graphicFrameLocks noChangeAspect="1"/>
          </p:cNvGraphicFramePr>
          <p:nvPr/>
        </p:nvGraphicFramePr>
        <p:xfrm>
          <a:off x="6372225" y="1508125"/>
          <a:ext cx="2130425" cy="2819400"/>
        </p:xfrm>
        <a:graphic>
          <a:graphicData uri="http://schemas.openxmlformats.org/presentationml/2006/ole">
            <mc:AlternateContent xmlns:mc="http://schemas.openxmlformats.org/markup-compatibility/2006">
              <mc:Choice xmlns:v="urn:schemas-microsoft-com:vml" Requires="v">
                <p:oleObj spid="_x0000_s3076" name="" r:id="rId1" imgW="1295400" imgH="1714500" progId="MSPhotoEd.3">
                  <p:embed/>
                </p:oleObj>
              </mc:Choice>
              <mc:Fallback>
                <p:oleObj name="" r:id="rId1" imgW="1295400" imgH="1714500" progId="MSPhotoEd.3">
                  <p:embed/>
                  <p:pic>
                    <p:nvPicPr>
                      <p:cNvPr id="0" name="图片 3075"/>
                      <p:cNvPicPr/>
                      <p:nvPr/>
                    </p:nvPicPr>
                    <p:blipFill>
                      <a:blip r:embed="rId2"/>
                      <a:stretch>
                        <a:fillRect/>
                      </a:stretch>
                    </p:blipFill>
                    <p:spPr>
                      <a:xfrm>
                        <a:off x="6372225" y="1508125"/>
                        <a:ext cx="2130425" cy="2819400"/>
                      </a:xfrm>
                      <a:prstGeom prst="rect">
                        <a:avLst/>
                      </a:prstGeom>
                      <a:noFill/>
                      <a:ln w="38100">
                        <a:noFill/>
                        <a:miter/>
                      </a:ln>
                    </p:spPr>
                  </p:pic>
                </p:oleObj>
              </mc:Fallback>
            </mc:AlternateContent>
          </a:graphicData>
        </a:graphic>
      </p:graphicFrame>
      <p:pic>
        <p:nvPicPr>
          <p:cNvPr id="11269" name="Picture 9" descr="620c12d2712ff211970a160e"/>
          <p:cNvPicPr>
            <a:picLocks noChangeAspect="1"/>
          </p:cNvPicPr>
          <p:nvPr/>
        </p:nvPicPr>
        <p:blipFill>
          <a:blip r:embed="rId3"/>
          <a:stretch>
            <a:fillRect/>
          </a:stretch>
        </p:blipFill>
        <p:spPr>
          <a:xfrm>
            <a:off x="755650" y="3194050"/>
            <a:ext cx="4248150" cy="3187700"/>
          </a:xfrm>
          <a:prstGeom prst="rect">
            <a:avLst/>
          </a:prstGeom>
          <a:noFill/>
          <a:ln w="9525">
            <a:noFill/>
          </a:ln>
        </p:spPr>
      </p:pic>
      <p:sp>
        <p:nvSpPr>
          <p:cNvPr id="8" name="Text Box 10"/>
          <p:cNvSpPr txBox="1">
            <a:spLocks noChangeArrowheads="1"/>
          </p:cNvSpPr>
          <p:nvPr/>
        </p:nvSpPr>
        <p:spPr bwMode="auto">
          <a:xfrm>
            <a:off x="5292725" y="5346700"/>
            <a:ext cx="2808288" cy="1016000"/>
          </a:xfrm>
          <a:prstGeom prst="rect">
            <a:avLst/>
          </a:prstGeom>
          <a:solidFill>
            <a:schemeClr val="tx2">
              <a:lumMod val="75000"/>
            </a:schemeClr>
          </a:solidFill>
          <a:ln>
            <a:noFill/>
          </a:ln>
          <a:effec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a:t>
            </a:r>
            <a:r>
              <a:rPr kumimoji="1" lang="zh-CN" altLang="en-US" sz="2000" b="0" i="0" u="none" strike="noStrike" kern="1200" cap="none" spc="0" normalizeH="0" baseline="0" noProof="0">
                <a:ln>
                  <a:noFill/>
                </a:ln>
                <a:solidFill>
                  <a:schemeClr val="bg1"/>
                </a:solidFill>
                <a:effectLst/>
                <a:uLnTx/>
                <a:uFillTx/>
                <a:latin typeface="黑体" panose="02010609060101010101" pitchFamily="49" charset="-122"/>
                <a:ea typeface="宋体" panose="02010600030101010101" pitchFamily="2" charset="-122"/>
                <a:cs typeface="+mn-cs"/>
              </a:rPr>
              <a:t>种瓜得瓜，种豆得豆</a:t>
            </a:r>
            <a:r>
              <a:rPr kumimoji="1" lang="zh-CN" altLang="en-US" sz="20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a:t>
            </a:r>
            <a:endParaRPr kumimoji="1" lang="zh-CN" altLang="en-US" sz="2000" b="0" i="0" u="none" strike="noStrike" kern="1200" cap="none" spc="0" normalizeH="0" baseline="0" noProof="0">
              <a:ln>
                <a:noFill/>
              </a:ln>
              <a:solidFill>
                <a:schemeClr val="bg1"/>
              </a:solidFill>
              <a:effectLst/>
              <a:uLnTx/>
              <a:uFillTx/>
              <a:latin typeface="黑体" panose="02010609060101010101" pitchFamily="49" charset="-122"/>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a:t>
            </a:r>
            <a:r>
              <a:rPr kumimoji="1" lang="zh-CN" altLang="en-US" sz="2000" b="0" i="0" u="none" strike="noStrike" kern="1200" cap="none" spc="0" normalizeH="0" baseline="0" noProof="0">
                <a:ln>
                  <a:noFill/>
                </a:ln>
                <a:solidFill>
                  <a:schemeClr val="bg1"/>
                </a:solidFill>
                <a:effectLst/>
                <a:uLnTx/>
                <a:uFillTx/>
                <a:latin typeface="黑体" panose="02010609060101010101" pitchFamily="49" charset="-122"/>
                <a:ea typeface="宋体" panose="02010600030101010101" pitchFamily="2" charset="-122"/>
                <a:cs typeface="+mn-cs"/>
              </a:rPr>
              <a:t>龙生龙，凤生凤，老鼠生儿打地洞</a:t>
            </a:r>
            <a:r>
              <a:rPr kumimoji="1" lang="zh-CN" altLang="en-US" sz="20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a:t>
            </a:r>
            <a:endParaRPr kumimoji="1" lang="zh-CN" altLang="en-US" sz="2000" b="0" i="0" u="none" strike="noStrike" kern="1200" cap="none" spc="0" normalizeH="0" baseline="0" noProof="0">
              <a:ln>
                <a:noFill/>
              </a:ln>
              <a:solidFill>
                <a:schemeClr val="bg1"/>
              </a:solidFill>
              <a:effectLst/>
              <a:uLnTx/>
              <a:uFillTx/>
              <a:latin typeface="黑体" panose="02010609060101010101" pitchFamily="49" charset="-122"/>
              <a:ea typeface="宋体" panose="02010600030101010101" pitchFamily="2" charset="-122"/>
              <a:cs typeface="+mn-cs"/>
            </a:endParaRPr>
          </a:p>
        </p:txBody>
      </p:sp>
      <p:sp>
        <p:nvSpPr>
          <p:cNvPr id="11271" name="Text Box 11"/>
          <p:cNvSpPr txBox="1"/>
          <p:nvPr/>
        </p:nvSpPr>
        <p:spPr>
          <a:xfrm>
            <a:off x="6418263" y="4359275"/>
            <a:ext cx="2016125" cy="706438"/>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zh-CN" altLang="en-US" sz="2000" dirty="0">
                <a:solidFill>
                  <a:srgbClr val="FF0000"/>
                </a:solidFill>
                <a:latin typeface="黑体" panose="02010609060101010101" pitchFamily="49" charset="-122"/>
                <a:ea typeface="宋体" panose="02010600030101010101" pitchFamily="2" charset="-122"/>
              </a:rPr>
              <a:t>孟德尔</a:t>
            </a:r>
            <a:endParaRPr lang="en-US" altLang="zh-CN" sz="2000" dirty="0">
              <a:solidFill>
                <a:srgbClr val="FF0000"/>
              </a:solidFill>
              <a:latin typeface="黑体" panose="02010609060101010101" pitchFamily="49" charset="-122"/>
              <a:ea typeface="宋体" panose="02010600030101010101" pitchFamily="2" charset="-122"/>
            </a:endParaRPr>
          </a:p>
          <a:p>
            <a:pPr marL="0" lvl="0" indent="0" algn="ctr" eaLnBrk="1" hangingPunct="1">
              <a:spcBef>
                <a:spcPct val="0"/>
              </a:spcBef>
              <a:buFontTx/>
              <a:buNone/>
            </a:pPr>
            <a:r>
              <a:rPr lang="zh-CN" altLang="en-US" sz="2000" dirty="0">
                <a:solidFill>
                  <a:srgbClr val="FF0000"/>
                </a:solidFill>
                <a:latin typeface="黑体" panose="02010609060101010101" pitchFamily="49" charset="-122"/>
                <a:ea typeface="宋体" panose="02010600030101010101" pitchFamily="2" charset="-122"/>
              </a:rPr>
              <a:t>遗传学的奠基人</a:t>
            </a:r>
            <a:endParaRPr lang="zh-CN" altLang="en-US" sz="2000" dirty="0">
              <a:solidFill>
                <a:srgbClr val="FF0000"/>
              </a:solidFill>
              <a:latin typeface="黑体" panose="02010609060101010101" pitchFamily="49" charset="-122"/>
              <a:ea typeface="宋体" panose="02010600030101010101" pitchFamily="2" charset="-122"/>
            </a:endParaRPr>
          </a:p>
        </p:txBody>
      </p:sp>
      <p:sp>
        <p:nvSpPr>
          <p:cNvPr id="11272"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进化计算的生物学基础</a:t>
            </a:r>
            <a:endParaRPr lang="zh-CN" altLang="en-US" kern="1200" dirty="0">
              <a:latin typeface="微软雅黑" panose="020B0503020204020204" pitchFamily="34" charset="-122"/>
              <a:ea typeface="宋体" panose="02010600030101010101" pitchFamily="2" charset="-122"/>
              <a:cs typeface="+mn-cs"/>
            </a:endParaRPr>
          </a:p>
        </p:txBody>
      </p:sp>
      <p:sp>
        <p:nvSpPr>
          <p:cNvPr id="11273" name="灯片编号占位符 1"/>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文本占位符 2"/>
          <p:cNvSpPr>
            <a:spLocks noGrp="1"/>
          </p:cNvSpPr>
          <p:nvPr>
            <p:ph type="body" sz="quarter" idx="13"/>
          </p:nvPr>
        </p:nvSpPr>
        <p:spPr>
          <a:xfrm>
            <a:off x="107950" y="50800"/>
            <a:ext cx="2592388"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应用实例</a:t>
            </a:r>
            <a:endParaRPr lang="zh-CN" altLang="en-US" kern="1200" dirty="0">
              <a:latin typeface="微软雅黑" panose="020B0503020204020204" pitchFamily="34" charset="-122"/>
              <a:ea typeface="宋体" panose="02010600030101010101" pitchFamily="2" charset="-122"/>
              <a:cs typeface="+mn-cs"/>
            </a:endParaRPr>
          </a:p>
        </p:txBody>
      </p:sp>
      <p:sp>
        <p:nvSpPr>
          <p:cNvPr id="86019"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旅行商问题求解</a:t>
            </a:r>
            <a:endParaRPr lang="zh-CN" altLang="en-US" kern="1200" dirty="0">
              <a:latin typeface="微软雅黑" panose="020B0503020204020204" pitchFamily="34" charset="-122"/>
              <a:ea typeface="宋体" panose="02010600030101010101" pitchFamily="2" charset="-122"/>
              <a:cs typeface="+mn-cs"/>
            </a:endParaRPr>
          </a:p>
        </p:txBody>
      </p:sp>
      <p:sp>
        <p:nvSpPr>
          <p:cNvPr id="86020" name="Rectangle 1027"/>
          <p:cNvSpPr txBox="1"/>
          <p:nvPr/>
        </p:nvSpPr>
        <p:spPr>
          <a:xfrm>
            <a:off x="73025" y="836613"/>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问题描述</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86021" name="Rectangle 3"/>
          <p:cNvSpPr txBox="1"/>
          <p:nvPr/>
        </p:nvSpPr>
        <p:spPr>
          <a:xfrm>
            <a:off x="685800" y="1773238"/>
            <a:ext cx="7772400" cy="43910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zh-CN" altLang="en-US" dirty="0">
                <a:solidFill>
                  <a:schemeClr val="tx2"/>
                </a:solidFill>
                <a:latin typeface="Times New Roman" panose="02020603050405020304" pitchFamily="18" charset="0"/>
                <a:ea typeface="黑体" panose="02010609060101010101" pitchFamily="49" charset="-122"/>
              </a:rPr>
              <a:t>已知：</a:t>
            </a:r>
            <a:endParaRPr lang="zh-CN" altLang="en-US" dirty="0">
              <a:solidFill>
                <a:schemeClr val="tx2"/>
              </a:solidFill>
              <a:latin typeface="Times New Roman" panose="02020603050405020304" pitchFamily="18" charset="0"/>
              <a:ea typeface="黑体" panose="02010609060101010101" pitchFamily="49" charset="-122"/>
            </a:endParaRPr>
          </a:p>
          <a:p>
            <a:pPr marL="742950" lvl="1" indent="-285750" algn="just">
              <a:lnSpc>
                <a:spcPct val="120000"/>
              </a:lnSpc>
            </a:pPr>
            <a:r>
              <a:rPr lang="en-US" altLang="zh-CN" dirty="0">
                <a:solidFill>
                  <a:schemeClr val="tx2"/>
                </a:solidFill>
                <a:latin typeface="Times New Roman" panose="02020603050405020304" pitchFamily="18" charset="0"/>
                <a:ea typeface="黑体" panose="02010609060101010101" pitchFamily="49" charset="-122"/>
              </a:rPr>
              <a:t>N</a:t>
            </a:r>
            <a:r>
              <a:rPr lang="zh-CN" altLang="en-US" dirty="0">
                <a:solidFill>
                  <a:schemeClr val="tx2"/>
                </a:solidFill>
                <a:latin typeface="Times New Roman" panose="02020603050405020304" pitchFamily="18" charset="0"/>
                <a:ea typeface="黑体" panose="02010609060101010101" pitchFamily="49" charset="-122"/>
              </a:rPr>
              <a:t>个城市间的相互距离，现有一推销员必须遍访</a:t>
            </a:r>
            <a:r>
              <a:rPr lang="en-US" altLang="zh-CN" dirty="0">
                <a:solidFill>
                  <a:schemeClr val="tx2"/>
                </a:solidFill>
                <a:latin typeface="Times New Roman" panose="02020603050405020304" pitchFamily="18" charset="0"/>
                <a:ea typeface="黑体" panose="02010609060101010101" pitchFamily="49" charset="-122"/>
              </a:rPr>
              <a:t>N</a:t>
            </a:r>
            <a:r>
              <a:rPr lang="zh-CN" altLang="en-US" dirty="0">
                <a:solidFill>
                  <a:schemeClr val="tx2"/>
                </a:solidFill>
                <a:latin typeface="Times New Roman" panose="02020603050405020304" pitchFamily="18" charset="0"/>
                <a:ea typeface="黑体" panose="02010609060101010101" pitchFamily="49" charset="-122"/>
              </a:rPr>
              <a:t>个城市，并且每个城市只能访问一次，最后又必须返回出发城市</a:t>
            </a:r>
            <a:endParaRPr lang="zh-CN" altLang="en-US" dirty="0">
              <a:solidFill>
                <a:schemeClr val="tx2"/>
              </a:solidFill>
              <a:latin typeface="Times New Roman" panose="02020603050405020304" pitchFamily="18" charset="0"/>
              <a:ea typeface="黑体" panose="02010609060101010101" pitchFamily="49" charset="-122"/>
            </a:endParaRPr>
          </a:p>
          <a:p>
            <a:pPr marL="342900" lvl="0" indent="-342900" algn="just">
              <a:lnSpc>
                <a:spcPct val="120000"/>
              </a:lnSpc>
            </a:pPr>
            <a:r>
              <a:rPr lang="zh-CN" altLang="en-US" dirty="0">
                <a:solidFill>
                  <a:schemeClr val="tx2"/>
                </a:solidFill>
                <a:latin typeface="Times New Roman" panose="02020603050405020304" pitchFamily="18" charset="0"/>
                <a:ea typeface="黑体" panose="02010609060101010101" pitchFamily="49" charset="-122"/>
              </a:rPr>
              <a:t>问题：</a:t>
            </a:r>
            <a:endParaRPr lang="zh-CN" altLang="en-US" dirty="0">
              <a:solidFill>
                <a:schemeClr val="tx2"/>
              </a:solidFill>
              <a:latin typeface="Times New Roman" panose="02020603050405020304" pitchFamily="18" charset="0"/>
              <a:ea typeface="黑体" panose="02010609060101010101" pitchFamily="49" charset="-122"/>
            </a:endParaRPr>
          </a:p>
          <a:p>
            <a:pPr marL="742950" lvl="1" indent="-285750" algn="just">
              <a:lnSpc>
                <a:spcPct val="120000"/>
              </a:lnSpc>
            </a:pPr>
            <a:r>
              <a:rPr lang="zh-CN" altLang="en-US" dirty="0">
                <a:solidFill>
                  <a:schemeClr val="tx2"/>
                </a:solidFill>
                <a:latin typeface="Times New Roman" panose="02020603050405020304" pitchFamily="18" charset="0"/>
                <a:ea typeface="黑体" panose="02010609060101010101" pitchFamily="49" charset="-122"/>
              </a:rPr>
              <a:t>如何安排对这些城市的访问顺序，可使其旅行路线的总长度最短？</a:t>
            </a:r>
            <a:endParaRPr lang="zh-CN" altLang="en-US" dirty="0">
              <a:solidFill>
                <a:schemeClr val="tx2"/>
              </a:solidFill>
              <a:latin typeface="Times New Roman" panose="02020603050405020304" pitchFamily="18" charset="0"/>
              <a:ea typeface="黑体" panose="02010609060101010101" pitchFamily="49" charset="-122"/>
            </a:endParaRPr>
          </a:p>
        </p:txBody>
      </p:sp>
      <p:sp>
        <p:nvSpPr>
          <p:cNvPr id="86022"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7042" name="Object 6"/>
          <p:cNvGraphicFramePr>
            <a:graphicFrameLocks noChangeAspect="1"/>
          </p:cNvGraphicFramePr>
          <p:nvPr/>
        </p:nvGraphicFramePr>
        <p:xfrm>
          <a:off x="938213" y="3284538"/>
          <a:ext cx="3128962" cy="1479550"/>
        </p:xfrm>
        <a:graphic>
          <a:graphicData uri="http://schemas.openxmlformats.org/presentationml/2006/ole">
            <mc:AlternateContent xmlns:mc="http://schemas.openxmlformats.org/markup-compatibility/2006">
              <mc:Choice xmlns:v="urn:schemas-microsoft-com:vml" Requires="v">
                <p:oleObj spid="_x0000_s3136" name="" r:id="rId1" imgW="939165" imgH="444500" progId="Equation.3">
                  <p:embed/>
                </p:oleObj>
              </mc:Choice>
              <mc:Fallback>
                <p:oleObj name="" r:id="rId1" imgW="939165" imgH="444500" progId="Equation.3">
                  <p:embed/>
                  <p:pic>
                    <p:nvPicPr>
                      <p:cNvPr id="0" name="图片 3135"/>
                      <p:cNvPicPr/>
                      <p:nvPr/>
                    </p:nvPicPr>
                    <p:blipFill>
                      <a:blip r:embed="rId2"/>
                      <a:stretch>
                        <a:fillRect/>
                      </a:stretch>
                    </p:blipFill>
                    <p:spPr>
                      <a:xfrm>
                        <a:off x="938213" y="3284538"/>
                        <a:ext cx="3128962" cy="1479550"/>
                      </a:xfrm>
                      <a:prstGeom prst="rect">
                        <a:avLst/>
                      </a:prstGeom>
                      <a:solidFill>
                        <a:schemeClr val="bg1"/>
                      </a:solidFill>
                      <a:ln w="38100">
                        <a:noFill/>
                        <a:miter/>
                      </a:ln>
                    </p:spPr>
                  </p:pic>
                </p:oleObj>
              </mc:Fallback>
            </mc:AlternateContent>
          </a:graphicData>
        </a:graphic>
      </p:graphicFrame>
      <p:sp>
        <p:nvSpPr>
          <p:cNvPr id="87043" name="文本占位符 2"/>
          <p:cNvSpPr>
            <a:spLocks noGrp="1"/>
          </p:cNvSpPr>
          <p:nvPr>
            <p:ph type="body" sz="quarter" idx="13"/>
          </p:nvPr>
        </p:nvSpPr>
        <p:spPr>
          <a:xfrm>
            <a:off x="107950" y="50800"/>
            <a:ext cx="2592388"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应用实例</a:t>
            </a:r>
            <a:endParaRPr lang="zh-CN" altLang="en-US" kern="1200" dirty="0">
              <a:latin typeface="微软雅黑" panose="020B0503020204020204" pitchFamily="34" charset="-122"/>
              <a:ea typeface="宋体" panose="02010600030101010101" pitchFamily="2" charset="-122"/>
              <a:cs typeface="+mn-cs"/>
            </a:endParaRPr>
          </a:p>
        </p:txBody>
      </p:sp>
      <p:sp>
        <p:nvSpPr>
          <p:cNvPr id="87044"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旅行商问题求解</a:t>
            </a:r>
            <a:endParaRPr lang="zh-CN" altLang="en-US" kern="1200" dirty="0">
              <a:latin typeface="微软雅黑" panose="020B0503020204020204" pitchFamily="34" charset="-122"/>
              <a:ea typeface="宋体" panose="02010600030101010101" pitchFamily="2" charset="-122"/>
              <a:cs typeface="+mn-cs"/>
            </a:endParaRPr>
          </a:p>
        </p:txBody>
      </p:sp>
      <p:sp>
        <p:nvSpPr>
          <p:cNvPr id="87045" name="Rectangle 1027"/>
          <p:cNvSpPr txBox="1"/>
          <p:nvPr/>
        </p:nvSpPr>
        <p:spPr>
          <a:xfrm>
            <a:off x="73025" y="836613"/>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数学描述</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87046" name="Rectangle 3"/>
          <p:cNvSpPr txBox="1"/>
          <p:nvPr/>
        </p:nvSpPr>
        <p:spPr>
          <a:xfrm>
            <a:off x="395288" y="1844675"/>
            <a:ext cx="7772400" cy="446405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gn="just">
              <a:lnSpc>
                <a:spcPct val="120000"/>
              </a:lnSpc>
            </a:pPr>
            <a:r>
              <a:rPr lang="zh-CN" altLang="en-US" sz="2800" dirty="0">
                <a:solidFill>
                  <a:schemeClr val="tx2"/>
                </a:solidFill>
                <a:latin typeface="Times New Roman" panose="02020603050405020304" pitchFamily="18" charset="0"/>
                <a:ea typeface="黑体" panose="02010609060101010101" pitchFamily="49" charset="-122"/>
              </a:rPr>
              <a:t>对于城市</a:t>
            </a:r>
            <a:r>
              <a:rPr lang="en-US" altLang="zh-CN" sz="2800" i="1" dirty="0">
                <a:solidFill>
                  <a:schemeClr val="tx2"/>
                </a:solidFill>
                <a:latin typeface="Times New Roman" panose="02020603050405020304" pitchFamily="18" charset="0"/>
                <a:ea typeface="黑体" panose="02010609060101010101" pitchFamily="49" charset="-122"/>
              </a:rPr>
              <a:t>V = </a:t>
            </a:r>
            <a:r>
              <a:rPr lang="en-US" altLang="zh-CN" sz="2800" dirty="0">
                <a:solidFill>
                  <a:schemeClr val="tx2"/>
                </a:solidFill>
                <a:latin typeface="Times New Roman" panose="02020603050405020304" pitchFamily="18" charset="0"/>
                <a:ea typeface="黑体" panose="02010609060101010101" pitchFamily="49" charset="-122"/>
              </a:rPr>
              <a:t>{</a:t>
            </a:r>
            <a:r>
              <a:rPr lang="en-US" altLang="zh-CN" sz="2800" i="1" dirty="0">
                <a:solidFill>
                  <a:schemeClr val="tx2"/>
                </a:solidFill>
                <a:latin typeface="Times New Roman" panose="02020603050405020304" pitchFamily="18" charset="0"/>
                <a:ea typeface="黑体" panose="02010609060101010101" pitchFamily="49" charset="-122"/>
              </a:rPr>
              <a:t>v</a:t>
            </a:r>
            <a:r>
              <a:rPr lang="en-US" altLang="zh-CN" sz="2800" baseline="-25000" dirty="0">
                <a:solidFill>
                  <a:schemeClr val="tx2"/>
                </a:solidFill>
                <a:latin typeface="Times New Roman" panose="02020603050405020304" pitchFamily="18" charset="0"/>
                <a:ea typeface="黑体" panose="02010609060101010101" pitchFamily="49" charset="-122"/>
              </a:rPr>
              <a:t>1</a:t>
            </a:r>
            <a:r>
              <a:rPr lang="en-US" altLang="zh-CN" sz="2800" dirty="0">
                <a:solidFill>
                  <a:schemeClr val="tx2"/>
                </a:solidFill>
                <a:latin typeface="Times New Roman" panose="02020603050405020304" pitchFamily="18" charset="0"/>
                <a:ea typeface="黑体" panose="02010609060101010101" pitchFamily="49" charset="-122"/>
              </a:rPr>
              <a:t>, </a:t>
            </a:r>
            <a:r>
              <a:rPr lang="en-US" altLang="zh-CN" sz="2800" i="1" dirty="0">
                <a:solidFill>
                  <a:schemeClr val="tx2"/>
                </a:solidFill>
                <a:latin typeface="Times New Roman" panose="02020603050405020304" pitchFamily="18" charset="0"/>
                <a:ea typeface="黑体" panose="02010609060101010101" pitchFamily="49" charset="-122"/>
              </a:rPr>
              <a:t>v</a:t>
            </a:r>
            <a:r>
              <a:rPr lang="en-US" altLang="zh-CN" sz="2800" baseline="-25000" dirty="0">
                <a:solidFill>
                  <a:schemeClr val="tx2"/>
                </a:solidFill>
                <a:latin typeface="Times New Roman" panose="02020603050405020304" pitchFamily="18" charset="0"/>
                <a:ea typeface="黑体" panose="02010609060101010101" pitchFamily="49" charset="-122"/>
              </a:rPr>
              <a:t>2</a:t>
            </a:r>
            <a:r>
              <a:rPr lang="en-US" altLang="zh-CN" sz="2800" dirty="0">
                <a:solidFill>
                  <a:schemeClr val="tx2"/>
                </a:solidFill>
                <a:latin typeface="Times New Roman" panose="02020603050405020304" pitchFamily="18" charset="0"/>
                <a:ea typeface="黑体" panose="02010609060101010101" pitchFamily="49" charset="-122"/>
              </a:rPr>
              <a:t>, …, </a:t>
            </a:r>
            <a:r>
              <a:rPr lang="en-US" altLang="zh-CN" sz="2800" i="1" dirty="0">
                <a:solidFill>
                  <a:schemeClr val="tx2"/>
                </a:solidFill>
                <a:latin typeface="Times New Roman" panose="02020603050405020304" pitchFamily="18" charset="0"/>
                <a:ea typeface="黑体" panose="02010609060101010101" pitchFamily="49" charset="-122"/>
              </a:rPr>
              <a:t>v</a:t>
            </a:r>
            <a:r>
              <a:rPr lang="en-US" altLang="zh-CN" sz="2800" i="1" baseline="-25000" dirty="0">
                <a:solidFill>
                  <a:schemeClr val="tx2"/>
                </a:solidFill>
                <a:latin typeface="Times New Roman" panose="02020603050405020304" pitchFamily="18" charset="0"/>
                <a:ea typeface="黑体" panose="02010609060101010101" pitchFamily="49" charset="-122"/>
              </a:rPr>
              <a:t>n</a:t>
            </a:r>
            <a:r>
              <a:rPr lang="en-US" altLang="zh-CN" sz="2800" dirty="0">
                <a:solidFill>
                  <a:schemeClr val="tx2"/>
                </a:solidFill>
                <a:latin typeface="Times New Roman" panose="02020603050405020304" pitchFamily="18" charset="0"/>
                <a:ea typeface="黑体" panose="02010609060101010101" pitchFamily="49" charset="-122"/>
              </a:rPr>
              <a:t>}</a:t>
            </a:r>
            <a:r>
              <a:rPr lang="zh-CN" altLang="en-US" sz="2800" dirty="0">
                <a:solidFill>
                  <a:schemeClr val="tx2"/>
                </a:solidFill>
                <a:latin typeface="Times New Roman" panose="02020603050405020304" pitchFamily="18" charset="0"/>
                <a:ea typeface="黑体" panose="02010609060101010101" pitchFamily="49" charset="-122"/>
              </a:rPr>
              <a:t>的一个访问顺序为</a:t>
            </a:r>
            <a:r>
              <a:rPr lang="en-US" altLang="zh-CN" sz="2800" i="1" dirty="0">
                <a:solidFill>
                  <a:schemeClr val="tx2"/>
                </a:solidFill>
                <a:latin typeface="Times New Roman" panose="02020603050405020304" pitchFamily="18" charset="0"/>
                <a:ea typeface="黑体" panose="02010609060101010101" pitchFamily="49" charset="-122"/>
              </a:rPr>
              <a:t>T </a:t>
            </a:r>
            <a:r>
              <a:rPr lang="en-US" altLang="zh-CN" sz="2800" dirty="0">
                <a:solidFill>
                  <a:schemeClr val="tx2"/>
                </a:solidFill>
                <a:latin typeface="Times New Roman" panose="02020603050405020304" pitchFamily="18" charset="0"/>
                <a:ea typeface="黑体" panose="02010609060101010101" pitchFamily="49" charset="-122"/>
              </a:rPr>
              <a:t>= {</a:t>
            </a:r>
            <a:r>
              <a:rPr lang="en-US" altLang="zh-CN" sz="2800" i="1" dirty="0">
                <a:solidFill>
                  <a:schemeClr val="tx2"/>
                </a:solidFill>
                <a:latin typeface="Times New Roman" panose="02020603050405020304" pitchFamily="18" charset="0"/>
                <a:ea typeface="黑体" panose="02010609060101010101" pitchFamily="49" charset="-122"/>
              </a:rPr>
              <a:t>t</a:t>
            </a:r>
            <a:r>
              <a:rPr lang="en-US" altLang="zh-CN" sz="2800" baseline="-25000" dirty="0">
                <a:solidFill>
                  <a:schemeClr val="tx2"/>
                </a:solidFill>
                <a:latin typeface="Times New Roman" panose="02020603050405020304" pitchFamily="18" charset="0"/>
                <a:ea typeface="黑体" panose="02010609060101010101" pitchFamily="49" charset="-122"/>
              </a:rPr>
              <a:t>1</a:t>
            </a:r>
            <a:r>
              <a:rPr lang="en-US" altLang="zh-CN" sz="2800" dirty="0">
                <a:solidFill>
                  <a:schemeClr val="tx2"/>
                </a:solidFill>
                <a:latin typeface="Times New Roman" panose="02020603050405020304" pitchFamily="18" charset="0"/>
                <a:ea typeface="黑体" panose="02010609060101010101" pitchFamily="49" charset="-122"/>
              </a:rPr>
              <a:t>, </a:t>
            </a:r>
            <a:r>
              <a:rPr lang="en-US" altLang="zh-CN" sz="2800" i="1" dirty="0">
                <a:solidFill>
                  <a:schemeClr val="tx2"/>
                </a:solidFill>
                <a:latin typeface="Times New Roman" panose="02020603050405020304" pitchFamily="18" charset="0"/>
                <a:ea typeface="黑体" panose="02010609060101010101" pitchFamily="49" charset="-122"/>
              </a:rPr>
              <a:t>t</a:t>
            </a:r>
            <a:r>
              <a:rPr lang="en-US" altLang="zh-CN" sz="2800" baseline="-25000" dirty="0">
                <a:solidFill>
                  <a:schemeClr val="tx2"/>
                </a:solidFill>
                <a:latin typeface="Times New Roman" panose="02020603050405020304" pitchFamily="18" charset="0"/>
                <a:ea typeface="黑体" panose="02010609060101010101" pitchFamily="49" charset="-122"/>
              </a:rPr>
              <a:t>2</a:t>
            </a:r>
            <a:r>
              <a:rPr lang="en-US" altLang="zh-CN" sz="2800" dirty="0">
                <a:solidFill>
                  <a:schemeClr val="tx2"/>
                </a:solidFill>
                <a:latin typeface="Times New Roman" panose="02020603050405020304" pitchFamily="18" charset="0"/>
                <a:ea typeface="黑体" panose="02010609060101010101" pitchFamily="49" charset="-122"/>
              </a:rPr>
              <a:t>, …, </a:t>
            </a:r>
            <a:r>
              <a:rPr lang="en-US" altLang="zh-CN" sz="2800" i="1" dirty="0">
                <a:solidFill>
                  <a:schemeClr val="tx2"/>
                </a:solidFill>
                <a:latin typeface="Times New Roman" panose="02020603050405020304" pitchFamily="18" charset="0"/>
                <a:ea typeface="黑体" panose="02010609060101010101" pitchFamily="49" charset="-122"/>
              </a:rPr>
              <a:t>t</a:t>
            </a:r>
            <a:r>
              <a:rPr lang="en-US" altLang="zh-CN" sz="2800" i="1" baseline="-25000" dirty="0">
                <a:solidFill>
                  <a:schemeClr val="tx2"/>
                </a:solidFill>
                <a:latin typeface="Times New Roman" panose="02020603050405020304" pitchFamily="18" charset="0"/>
                <a:ea typeface="黑体" panose="02010609060101010101" pitchFamily="49" charset="-122"/>
              </a:rPr>
              <a:t>n</a:t>
            </a:r>
            <a:r>
              <a:rPr lang="en-US" altLang="zh-CN" sz="2800" dirty="0">
                <a:solidFill>
                  <a:schemeClr val="tx2"/>
                </a:solidFill>
                <a:latin typeface="Times New Roman" panose="02020603050405020304" pitchFamily="18" charset="0"/>
                <a:ea typeface="黑体" panose="02010609060101010101" pitchFamily="49" charset="-122"/>
              </a:rPr>
              <a:t>}, </a:t>
            </a:r>
            <a:r>
              <a:rPr lang="zh-CN" altLang="en-US" sz="2800" dirty="0">
                <a:solidFill>
                  <a:schemeClr val="tx2"/>
                </a:solidFill>
                <a:latin typeface="Times New Roman" panose="02020603050405020304" pitchFamily="18" charset="0"/>
                <a:ea typeface="黑体" panose="02010609060101010101" pitchFamily="49" charset="-122"/>
              </a:rPr>
              <a:t>且</a:t>
            </a:r>
            <a:r>
              <a:rPr lang="en-US" altLang="zh-CN" sz="2800" i="1" dirty="0">
                <a:solidFill>
                  <a:schemeClr val="tx2"/>
                </a:solidFill>
                <a:latin typeface="Times New Roman" panose="02020603050405020304" pitchFamily="18" charset="0"/>
                <a:ea typeface="黑体" panose="02010609060101010101" pitchFamily="49" charset="-122"/>
              </a:rPr>
              <a:t>t</a:t>
            </a:r>
            <a:r>
              <a:rPr lang="en-US" altLang="zh-CN" sz="2800" i="1" baseline="-25000" dirty="0">
                <a:solidFill>
                  <a:schemeClr val="tx2"/>
                </a:solidFill>
                <a:latin typeface="Times New Roman" panose="02020603050405020304" pitchFamily="18" charset="0"/>
                <a:ea typeface="黑体" panose="02010609060101010101" pitchFamily="49" charset="-122"/>
              </a:rPr>
              <a:t>n+1 </a:t>
            </a:r>
            <a:r>
              <a:rPr lang="en-US" altLang="zh-CN" sz="2800" dirty="0">
                <a:solidFill>
                  <a:schemeClr val="tx2"/>
                </a:solidFill>
                <a:latin typeface="Times New Roman" panose="02020603050405020304" pitchFamily="18" charset="0"/>
                <a:ea typeface="黑体" panose="02010609060101010101" pitchFamily="49" charset="-122"/>
              </a:rPr>
              <a:t>=</a:t>
            </a:r>
            <a:r>
              <a:rPr lang="en-US" altLang="zh-CN" sz="2800" i="1" baseline="-25000" dirty="0">
                <a:solidFill>
                  <a:schemeClr val="tx2"/>
                </a:solidFill>
                <a:latin typeface="Times New Roman" panose="02020603050405020304" pitchFamily="18" charset="0"/>
                <a:ea typeface="黑体" panose="02010609060101010101" pitchFamily="49" charset="-122"/>
              </a:rPr>
              <a:t> </a:t>
            </a:r>
            <a:r>
              <a:rPr lang="en-US" altLang="zh-CN" sz="2800" i="1" dirty="0">
                <a:solidFill>
                  <a:schemeClr val="tx2"/>
                </a:solidFill>
                <a:latin typeface="Times New Roman" panose="02020603050405020304" pitchFamily="18" charset="0"/>
                <a:ea typeface="黑体" panose="02010609060101010101" pitchFamily="49" charset="-122"/>
              </a:rPr>
              <a:t>t</a:t>
            </a:r>
            <a:r>
              <a:rPr lang="en-US" altLang="zh-CN" sz="2800" baseline="-25000" dirty="0">
                <a:solidFill>
                  <a:schemeClr val="tx2"/>
                </a:solidFill>
                <a:latin typeface="Times New Roman" panose="02020603050405020304" pitchFamily="18" charset="0"/>
                <a:ea typeface="黑体" panose="02010609060101010101" pitchFamily="49" charset="-122"/>
              </a:rPr>
              <a:t>1 </a:t>
            </a:r>
            <a:r>
              <a:rPr lang="zh-CN" altLang="en-US" sz="2800" dirty="0">
                <a:solidFill>
                  <a:schemeClr val="tx2"/>
                </a:solidFill>
                <a:latin typeface="Times New Roman" panose="02020603050405020304" pitchFamily="18" charset="0"/>
                <a:ea typeface="黑体" panose="02010609060101010101" pitchFamily="49" charset="-122"/>
              </a:rPr>
              <a:t>，则旅行商问题的数学模型为</a:t>
            </a:r>
            <a:endParaRPr lang="zh-CN" altLang="en-US" sz="2800" dirty="0">
              <a:solidFill>
                <a:schemeClr val="tx2"/>
              </a:solidFill>
              <a:latin typeface="Times New Roman" panose="02020603050405020304" pitchFamily="18" charset="0"/>
              <a:ea typeface="黑体" panose="02010609060101010101" pitchFamily="49" charset="-122"/>
            </a:endParaRPr>
          </a:p>
          <a:p>
            <a:pPr marL="342900" lvl="0" indent="-342900">
              <a:lnSpc>
                <a:spcPct val="120000"/>
              </a:lnSpc>
              <a:spcBef>
                <a:spcPct val="60000"/>
              </a:spcBef>
            </a:pPr>
            <a:endParaRPr lang="zh-CN" altLang="en-US" sz="2800" dirty="0">
              <a:solidFill>
                <a:schemeClr val="tx2"/>
              </a:solidFill>
              <a:latin typeface="Times New Roman" panose="02020603050405020304" pitchFamily="18" charset="0"/>
              <a:ea typeface="黑体" panose="02010609060101010101" pitchFamily="49" charset="-122"/>
            </a:endParaRPr>
          </a:p>
          <a:p>
            <a:pPr marL="342900" lvl="0" indent="-342900">
              <a:lnSpc>
                <a:spcPct val="120000"/>
              </a:lnSpc>
            </a:pPr>
            <a:endParaRPr lang="zh-CN" altLang="en-US" sz="2800" dirty="0">
              <a:solidFill>
                <a:schemeClr val="tx2"/>
              </a:solidFill>
              <a:latin typeface="Times New Roman" panose="02020603050405020304" pitchFamily="18" charset="0"/>
              <a:ea typeface="黑体" panose="02010609060101010101" pitchFamily="49" charset="-122"/>
            </a:endParaRPr>
          </a:p>
          <a:p>
            <a:pPr marL="342900" lvl="0" indent="-342900">
              <a:lnSpc>
                <a:spcPct val="120000"/>
              </a:lnSpc>
            </a:pPr>
            <a:r>
              <a:rPr lang="zh-CN" altLang="en-US" sz="2800" dirty="0">
                <a:solidFill>
                  <a:schemeClr val="tx2"/>
                </a:solidFill>
                <a:latin typeface="Times New Roman" panose="02020603050405020304" pitchFamily="18" charset="0"/>
                <a:ea typeface="黑体" panose="02010609060101010101" pitchFamily="49" charset="-122"/>
              </a:rPr>
              <a:t>典型的非线性规划</a:t>
            </a:r>
            <a:r>
              <a:rPr lang="en-US" altLang="zh-CN" sz="2800" dirty="0">
                <a:solidFill>
                  <a:schemeClr val="tx2"/>
                </a:solidFill>
                <a:latin typeface="Times New Roman" panose="02020603050405020304" pitchFamily="18" charset="0"/>
                <a:ea typeface="黑体" panose="02010609060101010101" pitchFamily="49" charset="-122"/>
              </a:rPr>
              <a:t>(NP)</a:t>
            </a:r>
            <a:r>
              <a:rPr lang="zh-CN" altLang="en-US" sz="2800" dirty="0">
                <a:solidFill>
                  <a:schemeClr val="tx2"/>
                </a:solidFill>
                <a:latin typeface="Times New Roman" panose="02020603050405020304" pitchFamily="18" charset="0"/>
                <a:ea typeface="黑体" panose="02010609060101010101" pitchFamily="49" charset="-122"/>
              </a:rPr>
              <a:t>问题</a:t>
            </a:r>
            <a:endParaRPr lang="zh-CN" altLang="en-US" sz="2800" dirty="0">
              <a:solidFill>
                <a:schemeClr val="tx2"/>
              </a:solidFill>
              <a:latin typeface="Times New Roman" panose="02020603050405020304" pitchFamily="18" charset="0"/>
              <a:ea typeface="黑体" panose="02010609060101010101" pitchFamily="49" charset="-122"/>
            </a:endParaRPr>
          </a:p>
          <a:p>
            <a:pPr marL="342900" lvl="0" indent="-342900"/>
            <a:endParaRPr lang="en-US" altLang="zh-CN" sz="2800" dirty="0">
              <a:solidFill>
                <a:schemeClr val="tx2"/>
              </a:solidFill>
              <a:latin typeface="Times New Roman" panose="02020603050405020304" pitchFamily="18" charset="0"/>
              <a:ea typeface="黑体" panose="02010609060101010101" pitchFamily="49" charset="-122"/>
            </a:endParaRPr>
          </a:p>
        </p:txBody>
      </p:sp>
      <p:graphicFrame>
        <p:nvGraphicFramePr>
          <p:cNvPr id="87047" name="Object 5"/>
          <p:cNvGraphicFramePr>
            <a:graphicFrameLocks noChangeAspect="1"/>
          </p:cNvGraphicFramePr>
          <p:nvPr/>
        </p:nvGraphicFramePr>
        <p:xfrm>
          <a:off x="5508625" y="3429000"/>
          <a:ext cx="3059113" cy="3013075"/>
        </p:xfrm>
        <a:graphic>
          <a:graphicData uri="http://schemas.openxmlformats.org/presentationml/2006/ole">
            <mc:AlternateContent xmlns:mc="http://schemas.openxmlformats.org/markup-compatibility/2006">
              <mc:Choice xmlns:v="urn:schemas-microsoft-com:vml" Requires="v">
                <p:oleObj spid="_x0000_s3135" name="" r:id="rId3" imgW="2505075" imgH="2466975" progId="MSPhotoEd.3">
                  <p:embed/>
                </p:oleObj>
              </mc:Choice>
              <mc:Fallback>
                <p:oleObj name="" r:id="rId3" imgW="2505075" imgH="2466975" progId="MSPhotoEd.3">
                  <p:embed/>
                  <p:pic>
                    <p:nvPicPr>
                      <p:cNvPr id="0" name="图片 3134"/>
                      <p:cNvPicPr/>
                      <p:nvPr/>
                    </p:nvPicPr>
                    <p:blipFill>
                      <a:blip r:embed="rId4"/>
                      <a:stretch>
                        <a:fillRect/>
                      </a:stretch>
                    </p:blipFill>
                    <p:spPr>
                      <a:xfrm>
                        <a:off x="5508625" y="3429000"/>
                        <a:ext cx="3059113" cy="3013075"/>
                      </a:xfrm>
                      <a:prstGeom prst="rect">
                        <a:avLst/>
                      </a:prstGeom>
                      <a:solidFill>
                        <a:srgbClr val="000000"/>
                      </a:solidFill>
                      <a:ln w="9525" cap="flat" cmpd="sng">
                        <a:solidFill>
                          <a:srgbClr val="008000"/>
                        </a:solidFill>
                        <a:prstDash val="solid"/>
                        <a:miter/>
                        <a:headEnd type="none" w="med" len="med"/>
                        <a:tailEnd type="none" w="med" len="med"/>
                      </a:ln>
                    </p:spPr>
                  </p:pic>
                </p:oleObj>
              </mc:Fallback>
            </mc:AlternateContent>
          </a:graphicData>
        </a:graphic>
      </p:graphicFrame>
      <p:sp>
        <p:nvSpPr>
          <p:cNvPr id="87048"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文本占位符 2"/>
          <p:cNvSpPr>
            <a:spLocks noGrp="1"/>
          </p:cNvSpPr>
          <p:nvPr>
            <p:ph type="body" sz="quarter" idx="13"/>
          </p:nvPr>
        </p:nvSpPr>
        <p:spPr>
          <a:xfrm>
            <a:off x="107950" y="50800"/>
            <a:ext cx="2592388"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应用实例</a:t>
            </a:r>
            <a:endParaRPr lang="zh-CN" altLang="en-US" kern="1200" dirty="0">
              <a:latin typeface="微软雅黑" panose="020B0503020204020204" pitchFamily="34" charset="-122"/>
              <a:ea typeface="宋体" panose="02010600030101010101" pitchFamily="2" charset="-122"/>
              <a:cs typeface="+mn-cs"/>
            </a:endParaRPr>
          </a:p>
        </p:txBody>
      </p:sp>
      <p:sp>
        <p:nvSpPr>
          <p:cNvPr id="88067"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旅行商问题求解</a:t>
            </a:r>
            <a:endParaRPr lang="zh-CN" altLang="en-US" kern="1200" dirty="0">
              <a:latin typeface="微软雅黑" panose="020B0503020204020204" pitchFamily="34" charset="-122"/>
              <a:ea typeface="宋体" panose="02010600030101010101" pitchFamily="2" charset="-122"/>
              <a:cs typeface="+mn-cs"/>
            </a:endParaRPr>
          </a:p>
        </p:txBody>
      </p:sp>
      <p:sp>
        <p:nvSpPr>
          <p:cNvPr id="88068" name="Rectangle 1027"/>
          <p:cNvSpPr txBox="1"/>
          <p:nvPr/>
        </p:nvSpPr>
        <p:spPr>
          <a:xfrm>
            <a:off x="73025" y="836613"/>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编码方法</a:t>
            </a:r>
            <a:endParaRPr lang="zh-CN" altLang="en-US" b="1" dirty="0">
              <a:solidFill>
                <a:srgbClr val="17375E"/>
              </a:solidFill>
              <a:latin typeface="黑体" panose="02010609060101010101" pitchFamily="49" charset="-122"/>
              <a:ea typeface="宋体" panose="02010600030101010101" pitchFamily="2" charset="-122"/>
            </a:endParaRPr>
          </a:p>
        </p:txBody>
      </p:sp>
      <p:grpSp>
        <p:nvGrpSpPr>
          <p:cNvPr id="4" name="组合 3"/>
          <p:cNvGrpSpPr/>
          <p:nvPr/>
        </p:nvGrpSpPr>
        <p:grpSpPr>
          <a:xfrm>
            <a:off x="250825" y="1844675"/>
            <a:ext cx="8478838" cy="1871663"/>
            <a:chOff x="250825" y="1844675"/>
            <a:chExt cx="8478118" cy="1872357"/>
          </a:xfrm>
        </p:grpSpPr>
        <p:sp>
          <p:nvSpPr>
            <p:cNvPr id="88072" name="Rectangle 3"/>
            <p:cNvSpPr txBox="1"/>
            <p:nvPr/>
          </p:nvSpPr>
          <p:spPr>
            <a:xfrm>
              <a:off x="250825" y="1844675"/>
              <a:ext cx="7772400" cy="187235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buFont typeface="Wingdings" panose="05000000000000000000" pitchFamily="2" charset="2"/>
                <a:buChar char="Ø"/>
              </a:pPr>
              <a:r>
                <a:rPr lang="zh-CN" altLang="en-US" dirty="0">
                  <a:solidFill>
                    <a:srgbClr val="FF0000"/>
                  </a:solidFill>
                  <a:latin typeface="黑体" panose="02010609060101010101" pitchFamily="49" charset="-122"/>
                  <a:ea typeface="宋体" panose="02010600030101010101" pitchFamily="2" charset="-122"/>
                </a:rPr>
                <a:t>符号编码</a:t>
              </a:r>
              <a:endParaRPr lang="zh-CN" altLang="en-US" dirty="0">
                <a:solidFill>
                  <a:srgbClr val="FF0000"/>
                </a:solidFill>
                <a:latin typeface="黑体" panose="02010609060101010101" pitchFamily="49" charset="-122"/>
                <a:ea typeface="宋体" panose="02010600030101010101" pitchFamily="2" charset="-122"/>
              </a:endParaRPr>
            </a:p>
            <a:p>
              <a:pPr marL="742950" lvl="1" indent="-285750">
                <a:lnSpc>
                  <a:spcPct val="120000"/>
                </a:lnSpc>
              </a:pP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endParaRPr lang="zh-CN" altLang="en-US" dirty="0">
                <a:solidFill>
                  <a:schemeClr val="tx2"/>
                </a:solidFill>
                <a:latin typeface="黑体" panose="02010609060101010101" pitchFamily="49" charset="-122"/>
                <a:ea typeface="宋体" panose="02010600030101010101" pitchFamily="2" charset="-122"/>
              </a:endParaRPr>
            </a:p>
          </p:txBody>
        </p:sp>
        <p:sp>
          <p:nvSpPr>
            <p:cNvPr id="88073" name="Rectangle 6"/>
            <p:cNvSpPr/>
            <p:nvPr/>
          </p:nvSpPr>
          <p:spPr>
            <a:xfrm>
              <a:off x="6084168" y="2060575"/>
              <a:ext cx="2644775" cy="9461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1" indent="0" algn="ctr" eaLnBrk="1" hangingPunct="1">
                <a:spcBef>
                  <a:spcPct val="0"/>
                </a:spcBef>
                <a:buFontTx/>
                <a:buNone/>
              </a:pPr>
              <a:r>
                <a:rPr lang="zh-CN" altLang="en-US" b="1" dirty="0">
                  <a:solidFill>
                    <a:srgbClr val="7030A0"/>
                  </a:solidFill>
                  <a:latin typeface="Times New Roman" panose="02020603050405020304" pitchFamily="18" charset="0"/>
                  <a:ea typeface="隶书" panose="02010509060101010101" pitchFamily="49" charset="-122"/>
                </a:rPr>
                <a:t>但交叉和变异操作困难</a:t>
              </a:r>
              <a:r>
                <a:rPr lang="en-US" altLang="zh-CN" b="1" dirty="0">
                  <a:solidFill>
                    <a:srgbClr val="7030A0"/>
                  </a:solidFill>
                  <a:latin typeface="Times New Roman" panose="02020603050405020304" pitchFamily="18" charset="0"/>
                  <a:ea typeface="隶书" panose="02010509060101010101" pitchFamily="49" charset="-122"/>
                </a:rPr>
                <a:t>!</a:t>
              </a:r>
              <a:endParaRPr lang="en-US" altLang="zh-CN" b="1" dirty="0">
                <a:solidFill>
                  <a:srgbClr val="7030A0"/>
                </a:solidFill>
                <a:latin typeface="Times New Roman" panose="02020603050405020304" pitchFamily="18" charset="0"/>
                <a:ea typeface="隶书" panose="02010509060101010101" pitchFamily="49" charset="-122"/>
              </a:endParaRPr>
            </a:p>
          </p:txBody>
        </p:sp>
        <p:graphicFrame>
          <p:nvGraphicFramePr>
            <p:cNvPr id="88074" name="对象 1"/>
            <p:cNvGraphicFramePr>
              <a:graphicFrameLocks noChangeAspect="1"/>
            </p:cNvGraphicFramePr>
            <p:nvPr/>
          </p:nvGraphicFramePr>
          <p:xfrm>
            <a:off x="2895600" y="1993900"/>
            <a:ext cx="3116263" cy="1663700"/>
          </p:xfrm>
          <a:graphic>
            <a:graphicData uri="http://schemas.openxmlformats.org/presentationml/2006/ole">
              <mc:AlternateContent xmlns:mc="http://schemas.openxmlformats.org/markup-compatibility/2006">
                <mc:Choice xmlns:v="urn:schemas-microsoft-com:vml" Requires="v">
                  <p:oleObj spid="_x0000_s3133" name="" r:id="rId1" imgW="1117600" imgH="596900" progId="Equation.3">
                    <p:embed/>
                  </p:oleObj>
                </mc:Choice>
                <mc:Fallback>
                  <p:oleObj name="" r:id="rId1" imgW="1117600" imgH="596900" progId="Equation.3">
                    <p:embed/>
                    <p:pic>
                      <p:nvPicPr>
                        <p:cNvPr id="0" name="图片 3132"/>
                        <p:cNvPicPr/>
                        <p:nvPr/>
                      </p:nvPicPr>
                      <p:blipFill>
                        <a:blip r:embed="rId2"/>
                        <a:stretch>
                          <a:fillRect/>
                        </a:stretch>
                      </p:blipFill>
                      <p:spPr>
                        <a:xfrm>
                          <a:off x="2895600" y="1993900"/>
                          <a:ext cx="3116263" cy="1663700"/>
                        </a:xfrm>
                        <a:prstGeom prst="rect">
                          <a:avLst/>
                        </a:prstGeom>
                        <a:solidFill>
                          <a:schemeClr val="bg1"/>
                        </a:solidFill>
                        <a:ln w="38100">
                          <a:noFill/>
                          <a:miter/>
                        </a:ln>
                      </p:spPr>
                    </p:pic>
                  </p:oleObj>
                </mc:Fallback>
              </mc:AlternateContent>
            </a:graphicData>
          </a:graphic>
        </p:graphicFrame>
      </p:grpSp>
      <p:sp>
        <p:nvSpPr>
          <p:cNvPr id="3" name="矩形 2"/>
          <p:cNvSpPr/>
          <p:nvPr/>
        </p:nvSpPr>
        <p:spPr>
          <a:xfrm>
            <a:off x="468313" y="3830638"/>
            <a:ext cx="7848600" cy="24066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0" indent="-457200">
              <a:lnSpc>
                <a:spcPct val="120000"/>
              </a:lnSpc>
              <a:buFont typeface="Wingdings" panose="05000000000000000000" pitchFamily="2" charset="2"/>
              <a:buChar char="Ø"/>
            </a:pPr>
            <a:r>
              <a:rPr lang="en-US" altLang="zh-CN" dirty="0">
                <a:solidFill>
                  <a:srgbClr val="FF0000"/>
                </a:solidFill>
                <a:latin typeface="Times New Roman" panose="02020603050405020304" pitchFamily="18" charset="0"/>
                <a:ea typeface="黑体" panose="02010609060101010101" pitchFamily="49" charset="-122"/>
              </a:rPr>
              <a:t>Grefenstette</a:t>
            </a:r>
            <a:r>
              <a:rPr lang="zh-CN" altLang="en-US" dirty="0">
                <a:solidFill>
                  <a:srgbClr val="FF0000"/>
                </a:solidFill>
                <a:latin typeface="Times New Roman" panose="02020603050405020304" pitchFamily="18" charset="0"/>
                <a:ea typeface="黑体" panose="02010609060101010101" pitchFamily="49" charset="-122"/>
              </a:rPr>
              <a:t>的编码方法</a:t>
            </a:r>
            <a:endParaRPr lang="zh-CN" altLang="en-US" dirty="0">
              <a:solidFill>
                <a:srgbClr val="FF0000"/>
              </a:solidFill>
              <a:latin typeface="Times New Roman" panose="02020603050405020304" pitchFamily="18" charset="0"/>
              <a:ea typeface="黑体" panose="02010609060101010101" pitchFamily="49" charset="-122"/>
            </a:endParaRPr>
          </a:p>
          <a:p>
            <a:pPr marL="0" lvl="1" indent="0" algn="just">
              <a:lnSpc>
                <a:spcPct val="120000"/>
              </a:lnSpc>
              <a:buFontTx/>
              <a:buNone/>
            </a:pPr>
            <a:r>
              <a:rPr lang="zh-CN" altLang="en-US" sz="3200" dirty="0">
                <a:solidFill>
                  <a:schemeClr val="tx2"/>
                </a:solidFill>
                <a:latin typeface="Times New Roman" panose="02020603050405020304" pitchFamily="18" charset="0"/>
                <a:ea typeface="黑体" panose="02010609060101010101" pitchFamily="49" charset="-122"/>
              </a:rPr>
              <a:t>    </a:t>
            </a:r>
            <a:r>
              <a:rPr lang="zh-CN" altLang="en-US" dirty="0">
                <a:solidFill>
                  <a:schemeClr val="tx2"/>
                </a:solidFill>
                <a:latin typeface="Times New Roman" panose="02020603050405020304" pitchFamily="18" charset="0"/>
                <a:ea typeface="黑体" panose="02010609060101010101" pitchFamily="49" charset="-122"/>
              </a:rPr>
              <a:t>每访问过一个城市，就从城市列表中将该城市去掉，利用第</a:t>
            </a:r>
            <a:r>
              <a:rPr lang="en-US" altLang="zh-CN" dirty="0">
                <a:solidFill>
                  <a:schemeClr val="tx2"/>
                </a:solidFill>
                <a:latin typeface="Times New Roman" panose="02020603050405020304" pitchFamily="18" charset="0"/>
                <a:ea typeface="黑体" panose="02010609060101010101" pitchFamily="49" charset="-122"/>
              </a:rPr>
              <a:t>i</a:t>
            </a:r>
            <a:r>
              <a:rPr lang="zh-CN" altLang="en-US" dirty="0">
                <a:solidFill>
                  <a:schemeClr val="tx2"/>
                </a:solidFill>
                <a:latin typeface="Times New Roman" panose="02020603050405020304" pitchFamily="18" charset="0"/>
                <a:ea typeface="黑体" panose="02010609060101010101" pitchFamily="49" charset="-122"/>
              </a:rPr>
              <a:t>个城市在所有未访问的城市列表中的对应位置序号，记为</a:t>
            </a:r>
            <a:r>
              <a:rPr lang="en-US" altLang="zh-CN" dirty="0">
                <a:solidFill>
                  <a:schemeClr val="tx2"/>
                </a:solidFill>
                <a:latin typeface="Times New Roman" panose="02020603050405020304" pitchFamily="18" charset="0"/>
                <a:ea typeface="黑体" panose="02010609060101010101" pitchFamily="49" charset="-122"/>
              </a:rPr>
              <a:t>G</a:t>
            </a:r>
            <a:r>
              <a:rPr lang="zh-CN" altLang="en-US" dirty="0">
                <a:solidFill>
                  <a:schemeClr val="tx2"/>
                </a:solidFill>
                <a:latin typeface="Times New Roman" panose="02020603050405020304" pitchFamily="18" charset="0"/>
                <a:ea typeface="黑体" panose="02010609060101010101" pitchFamily="49" charset="-122"/>
              </a:rPr>
              <a:t>。</a:t>
            </a:r>
            <a:endParaRPr lang="zh-CN" altLang="en-US" dirty="0">
              <a:solidFill>
                <a:schemeClr val="tx2"/>
              </a:solidFill>
              <a:latin typeface="Times New Roman" panose="02020603050405020304" pitchFamily="18" charset="0"/>
              <a:ea typeface="黑体" panose="02010609060101010101" pitchFamily="49" charset="-122"/>
            </a:endParaRPr>
          </a:p>
        </p:txBody>
      </p:sp>
      <p:sp>
        <p:nvSpPr>
          <p:cNvPr id="88071" name="灯片编号占位符 4"/>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2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3"/>
          <p:cNvSpPr txBox="1"/>
          <p:nvPr/>
        </p:nvSpPr>
        <p:spPr>
          <a:xfrm>
            <a:off x="0" y="1412875"/>
            <a:ext cx="9144000" cy="5805488"/>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gn="just">
              <a:lnSpc>
                <a:spcPct val="120000"/>
              </a:lnSpc>
            </a:pPr>
            <a:r>
              <a:rPr lang="zh-CN" altLang="en-US" sz="2400" dirty="0">
                <a:solidFill>
                  <a:schemeClr val="tx2"/>
                </a:solidFill>
                <a:latin typeface="Times New Roman" panose="02020603050405020304" pitchFamily="18" charset="0"/>
                <a:ea typeface="黑体" panose="02010609060101010101" pitchFamily="49" charset="-122"/>
              </a:rPr>
              <a:t>设城市列表：</a:t>
            </a:r>
            <a:endParaRPr lang="zh-CN" altLang="en-US" sz="2400" dirty="0">
              <a:solidFill>
                <a:schemeClr val="tx2"/>
              </a:solidFill>
              <a:latin typeface="Times New Roman" panose="02020603050405020304" pitchFamily="18" charset="0"/>
              <a:ea typeface="黑体" panose="02010609060101010101" pitchFamily="49" charset="-122"/>
            </a:endParaRPr>
          </a:p>
          <a:p>
            <a:pPr marL="342900" lvl="0" indent="-342900">
              <a:lnSpc>
                <a:spcPct val="120000"/>
              </a:lnSpc>
            </a:pPr>
            <a:r>
              <a:rPr lang="zh-CN" altLang="en-US" sz="2400" dirty="0">
                <a:solidFill>
                  <a:schemeClr val="tx2"/>
                </a:solidFill>
                <a:latin typeface="Times New Roman" panose="02020603050405020304" pitchFamily="18" charset="0"/>
                <a:ea typeface="黑体" panose="02010609060101010101" pitchFamily="49" charset="-122"/>
              </a:rPr>
              <a:t>设巡回路线：</a:t>
            </a:r>
            <a:endParaRPr lang="zh-CN" altLang="en-US" sz="2400" dirty="0">
              <a:solidFill>
                <a:schemeClr val="tx2"/>
              </a:solidFill>
              <a:latin typeface="Times New Roman" panose="02020603050405020304" pitchFamily="18" charset="0"/>
              <a:ea typeface="黑体" panose="02010609060101010101" pitchFamily="49" charset="-122"/>
            </a:endParaRPr>
          </a:p>
          <a:p>
            <a:pPr marL="342900" lvl="0" indent="-342900" algn="just">
              <a:lnSpc>
                <a:spcPct val="120000"/>
              </a:lnSpc>
            </a:pPr>
            <a:r>
              <a:rPr lang="zh-CN" altLang="en-US" sz="2400" dirty="0">
                <a:solidFill>
                  <a:schemeClr val="tx2"/>
                </a:solidFill>
                <a:latin typeface="Times New Roman" panose="02020603050405020304" pitchFamily="18" charset="0"/>
                <a:ea typeface="黑体" panose="02010609060101010101" pitchFamily="49" charset="-122"/>
              </a:rPr>
              <a:t>规定每访问完一个城市，则从城市列表</a:t>
            </a:r>
            <a:r>
              <a:rPr lang="en-US" altLang="zh-CN" sz="2400" dirty="0">
                <a:solidFill>
                  <a:schemeClr val="tx2"/>
                </a:solidFill>
                <a:latin typeface="Times New Roman" panose="02020603050405020304" pitchFamily="18" charset="0"/>
                <a:ea typeface="黑体" panose="02010609060101010101" pitchFamily="49" charset="-122"/>
              </a:rPr>
              <a:t>W</a:t>
            </a:r>
            <a:r>
              <a:rPr lang="zh-CN" altLang="en-US" sz="2400" dirty="0">
                <a:solidFill>
                  <a:schemeClr val="tx2"/>
                </a:solidFill>
                <a:latin typeface="Times New Roman" panose="02020603050405020304" pitchFamily="18" charset="0"/>
                <a:ea typeface="黑体" panose="02010609060101010101" pitchFamily="49" charset="-122"/>
              </a:rPr>
              <a:t>中将该城市去掉。</a:t>
            </a:r>
            <a:endParaRPr lang="zh-CN" altLang="en-US" sz="2400" dirty="0">
              <a:solidFill>
                <a:schemeClr val="tx2"/>
              </a:solidFill>
              <a:latin typeface="Times New Roman" panose="02020603050405020304" pitchFamily="18" charset="0"/>
              <a:ea typeface="黑体" panose="02010609060101010101" pitchFamily="49" charset="-122"/>
            </a:endParaRPr>
          </a:p>
          <a:p>
            <a:pPr marL="342900" lvl="0" indent="-342900" algn="just">
              <a:lnSpc>
                <a:spcPct val="120000"/>
              </a:lnSpc>
            </a:pPr>
            <a:r>
              <a:rPr lang="zh-CN" altLang="en-US" sz="2400" dirty="0">
                <a:solidFill>
                  <a:schemeClr val="tx2"/>
                </a:solidFill>
                <a:latin typeface="Times New Roman" panose="02020603050405020304" pitchFamily="18" charset="0"/>
                <a:ea typeface="黑体" panose="02010609060101010101" pitchFamily="49" charset="-122"/>
              </a:rPr>
              <a:t>用第</a:t>
            </a:r>
            <a:r>
              <a:rPr lang="en-US" altLang="zh-CN" sz="2400" i="1" dirty="0">
                <a:solidFill>
                  <a:schemeClr val="tx2"/>
                </a:solidFill>
                <a:latin typeface="Times New Roman" panose="02020603050405020304" pitchFamily="18" charset="0"/>
                <a:ea typeface="黑体" panose="02010609060101010101" pitchFamily="49" charset="-122"/>
              </a:rPr>
              <a:t>i</a:t>
            </a:r>
            <a:r>
              <a:rPr lang="zh-CN" altLang="en-US" sz="2400" dirty="0">
                <a:solidFill>
                  <a:schemeClr val="tx2"/>
                </a:solidFill>
                <a:latin typeface="Times New Roman" panose="02020603050405020304" pitchFamily="18" charset="0"/>
                <a:ea typeface="黑体" panose="02010609060101010101" pitchFamily="49" charset="-122"/>
              </a:rPr>
              <a:t>（</a:t>
            </a:r>
            <a:r>
              <a:rPr lang="en-US" altLang="zh-CN" sz="2400" dirty="0">
                <a:solidFill>
                  <a:schemeClr val="tx2"/>
                </a:solidFill>
                <a:latin typeface="Times New Roman" panose="02020603050405020304" pitchFamily="18" charset="0"/>
                <a:ea typeface="黑体" panose="02010609060101010101" pitchFamily="49" charset="-122"/>
              </a:rPr>
              <a:t>i=1, 2, 3, …, 10</a:t>
            </a:r>
            <a:r>
              <a:rPr lang="zh-CN" altLang="en-US" sz="2400" dirty="0">
                <a:solidFill>
                  <a:schemeClr val="tx2"/>
                </a:solidFill>
                <a:latin typeface="Times New Roman" panose="02020603050405020304" pitchFamily="18" charset="0"/>
                <a:ea typeface="黑体" panose="02010609060101010101" pitchFamily="49" charset="-122"/>
              </a:rPr>
              <a:t>）个所访问的城市在所有未访问的城市列表</a:t>
            </a:r>
            <a:r>
              <a:rPr lang="en-US" altLang="zh-CN" sz="2400" dirty="0">
                <a:solidFill>
                  <a:srgbClr val="FF0000"/>
                </a:solidFill>
                <a:latin typeface="Times New Roman" panose="02020603050405020304" pitchFamily="18" charset="0"/>
                <a:ea typeface="黑体" panose="02010609060101010101" pitchFamily="49" charset="-122"/>
              </a:rPr>
              <a:t>W-{t</a:t>
            </a:r>
            <a:r>
              <a:rPr lang="en-US" altLang="zh-CN" sz="2400" baseline="-25000" dirty="0">
                <a:solidFill>
                  <a:srgbClr val="FF0000"/>
                </a:solidFill>
                <a:latin typeface="Times New Roman" panose="02020603050405020304" pitchFamily="18" charset="0"/>
                <a:ea typeface="黑体" panose="02010609060101010101" pitchFamily="49" charset="-122"/>
              </a:rPr>
              <a:t>1</a:t>
            </a:r>
            <a:r>
              <a:rPr lang="en-US" altLang="zh-CN" sz="2400" dirty="0">
                <a:solidFill>
                  <a:srgbClr val="FF0000"/>
                </a:solidFill>
                <a:latin typeface="Times New Roman" panose="02020603050405020304" pitchFamily="18" charset="0"/>
                <a:ea typeface="黑体" panose="02010609060101010101" pitchFamily="49" charset="-122"/>
              </a:rPr>
              <a:t>, t</a:t>
            </a:r>
            <a:r>
              <a:rPr lang="en-US" altLang="zh-CN" sz="2400" baseline="-25000" dirty="0">
                <a:solidFill>
                  <a:srgbClr val="FF0000"/>
                </a:solidFill>
                <a:latin typeface="Times New Roman" panose="02020603050405020304" pitchFamily="18" charset="0"/>
                <a:ea typeface="黑体" panose="02010609060101010101" pitchFamily="49" charset="-122"/>
              </a:rPr>
              <a:t>2</a:t>
            </a:r>
            <a:r>
              <a:rPr lang="en-US" altLang="zh-CN" sz="2400" dirty="0">
                <a:solidFill>
                  <a:srgbClr val="FF0000"/>
                </a:solidFill>
                <a:latin typeface="Times New Roman" panose="02020603050405020304" pitchFamily="18" charset="0"/>
                <a:ea typeface="黑体" panose="02010609060101010101" pitchFamily="49" charset="-122"/>
              </a:rPr>
              <a:t>, t</a:t>
            </a:r>
            <a:r>
              <a:rPr lang="en-US" altLang="zh-CN" sz="2400" baseline="-25000" dirty="0">
                <a:solidFill>
                  <a:srgbClr val="FF0000"/>
                </a:solidFill>
                <a:latin typeface="Times New Roman" panose="02020603050405020304" pitchFamily="18" charset="0"/>
                <a:ea typeface="黑体" panose="02010609060101010101" pitchFamily="49" charset="-122"/>
              </a:rPr>
              <a:t>3</a:t>
            </a:r>
            <a:r>
              <a:rPr lang="en-US" altLang="zh-CN" sz="2400" dirty="0">
                <a:solidFill>
                  <a:srgbClr val="FF0000"/>
                </a:solidFill>
                <a:latin typeface="Times New Roman" panose="02020603050405020304" pitchFamily="18" charset="0"/>
                <a:ea typeface="黑体" panose="02010609060101010101" pitchFamily="49" charset="-122"/>
              </a:rPr>
              <a:t>, …, t</a:t>
            </a:r>
            <a:r>
              <a:rPr lang="en-US" altLang="zh-CN" sz="2400" baseline="-25000" dirty="0">
                <a:solidFill>
                  <a:srgbClr val="FF0000"/>
                </a:solidFill>
                <a:latin typeface="Times New Roman" panose="02020603050405020304" pitchFamily="18" charset="0"/>
                <a:ea typeface="黑体" panose="02010609060101010101" pitchFamily="49" charset="-122"/>
              </a:rPr>
              <a:t>i-1</a:t>
            </a:r>
            <a:r>
              <a:rPr lang="en-US" altLang="zh-CN" sz="2400" dirty="0">
                <a:solidFill>
                  <a:srgbClr val="FF0000"/>
                </a:solidFill>
                <a:latin typeface="Times New Roman" panose="02020603050405020304" pitchFamily="18" charset="0"/>
                <a:ea typeface="黑体" panose="02010609060101010101" pitchFamily="49" charset="-122"/>
              </a:rPr>
              <a:t>}</a:t>
            </a:r>
            <a:r>
              <a:rPr lang="zh-CN" altLang="en-US" sz="2400" dirty="0">
                <a:solidFill>
                  <a:schemeClr val="tx2"/>
                </a:solidFill>
                <a:latin typeface="Times New Roman" panose="02020603050405020304" pitchFamily="18" charset="0"/>
                <a:ea typeface="黑体" panose="02010609060101010101" pitchFamily="49" charset="-122"/>
              </a:rPr>
              <a:t>中的对应位置序号</a:t>
            </a:r>
            <a:r>
              <a:rPr lang="en-US" altLang="zh-CN" sz="2400" dirty="0">
                <a:solidFill>
                  <a:schemeClr val="tx2"/>
                </a:solidFill>
                <a:latin typeface="Times New Roman" panose="02020603050405020304" pitchFamily="18" charset="0"/>
                <a:ea typeface="黑体" panose="02010609060101010101" pitchFamily="49" charset="-122"/>
              </a:rPr>
              <a:t>g</a:t>
            </a:r>
            <a:r>
              <a:rPr lang="en-US" altLang="zh-CN" sz="2400" baseline="-25000" dirty="0">
                <a:solidFill>
                  <a:schemeClr val="tx2"/>
                </a:solidFill>
                <a:latin typeface="Times New Roman" panose="02020603050405020304" pitchFamily="18" charset="0"/>
                <a:ea typeface="黑体" panose="02010609060101010101" pitchFamily="49" charset="-122"/>
              </a:rPr>
              <a:t>i</a:t>
            </a:r>
            <a:r>
              <a:rPr lang="zh-CN" altLang="en-US" sz="2400" dirty="0">
                <a:solidFill>
                  <a:schemeClr val="tx2"/>
                </a:solidFill>
                <a:latin typeface="Times New Roman" panose="02020603050405020304" pitchFamily="18" charset="0"/>
                <a:ea typeface="黑体" panose="02010609060101010101" pitchFamily="49" charset="-122"/>
              </a:rPr>
              <a:t>（</a:t>
            </a:r>
            <a:r>
              <a:rPr lang="en-US" altLang="zh-CN" sz="2400" dirty="0">
                <a:solidFill>
                  <a:schemeClr val="tx2"/>
                </a:solidFill>
                <a:latin typeface="Times New Roman" panose="02020603050405020304" pitchFamily="18" charset="0"/>
                <a:ea typeface="黑体" panose="02010609060101010101" pitchFamily="49" charset="-122"/>
              </a:rPr>
              <a:t>1</a:t>
            </a:r>
            <a:r>
              <a:rPr lang="en-US" altLang="zh-CN" sz="2400" dirty="0">
                <a:latin typeface="Times New Roman" panose="02020603050405020304" pitchFamily="18" charset="0"/>
                <a:ea typeface="黑体" panose="02010609060101010101" pitchFamily="49" charset="-122"/>
              </a:rPr>
              <a:t>≦</a:t>
            </a:r>
            <a:r>
              <a:rPr lang="en-US" altLang="zh-CN" sz="2400" dirty="0">
                <a:solidFill>
                  <a:schemeClr val="tx2"/>
                </a:solidFill>
                <a:latin typeface="Times New Roman" panose="02020603050405020304" pitchFamily="18" charset="0"/>
                <a:ea typeface="黑体" panose="02010609060101010101" pitchFamily="49" charset="-122"/>
              </a:rPr>
              <a:t>g</a:t>
            </a:r>
            <a:r>
              <a:rPr lang="en-US" altLang="zh-CN" sz="2400" baseline="-25000" dirty="0">
                <a:solidFill>
                  <a:schemeClr val="tx2"/>
                </a:solidFill>
                <a:latin typeface="Times New Roman" panose="02020603050405020304" pitchFamily="18" charset="0"/>
                <a:ea typeface="黑体" panose="02010609060101010101" pitchFamily="49" charset="-122"/>
              </a:rPr>
              <a:t>i</a:t>
            </a:r>
            <a:r>
              <a:rPr lang="en-US" altLang="zh-CN" sz="2400" dirty="0">
                <a:latin typeface="Times New Roman" panose="02020603050405020304" pitchFamily="18" charset="0"/>
                <a:ea typeface="黑体" panose="02010609060101010101" pitchFamily="49" charset="-122"/>
              </a:rPr>
              <a:t>≦n-i+1</a:t>
            </a:r>
            <a:r>
              <a:rPr lang="zh-CN" altLang="en-US" sz="2400" dirty="0">
                <a:solidFill>
                  <a:schemeClr val="tx2"/>
                </a:solidFill>
                <a:latin typeface="Times New Roman" panose="02020603050405020304" pitchFamily="18" charset="0"/>
                <a:ea typeface="黑体" panose="02010609060101010101" pitchFamily="49" charset="-122"/>
              </a:rPr>
              <a:t>），可以表示具体访问哪个城市。</a:t>
            </a:r>
            <a:endParaRPr lang="zh-CN" altLang="en-US" sz="2400" dirty="0">
              <a:solidFill>
                <a:schemeClr val="tx2"/>
              </a:solidFill>
              <a:latin typeface="Times New Roman" panose="02020603050405020304" pitchFamily="18" charset="0"/>
              <a:ea typeface="黑体" panose="02010609060101010101" pitchFamily="49" charset="-122"/>
            </a:endParaRPr>
          </a:p>
          <a:p>
            <a:pPr marL="342900" lvl="0" indent="-342900" algn="just">
              <a:lnSpc>
                <a:spcPct val="120000"/>
              </a:lnSpc>
            </a:pPr>
            <a:r>
              <a:rPr lang="zh-CN" altLang="en-US" sz="2400" dirty="0">
                <a:solidFill>
                  <a:schemeClr val="tx2"/>
                </a:solidFill>
                <a:latin typeface="Times New Roman" panose="02020603050405020304" pitchFamily="18" charset="0"/>
                <a:ea typeface="黑体" panose="02010609060101010101" pitchFamily="49" charset="-122"/>
              </a:rPr>
              <a:t>将全部按顺序排列：</a:t>
            </a:r>
            <a:endParaRPr lang="zh-CN" altLang="en-US" sz="2400" dirty="0">
              <a:solidFill>
                <a:schemeClr val="tx2"/>
              </a:solidFill>
              <a:latin typeface="Times New Roman" panose="02020603050405020304" pitchFamily="18" charset="0"/>
              <a:ea typeface="黑体" panose="02010609060101010101" pitchFamily="49" charset="-122"/>
            </a:endParaRPr>
          </a:p>
          <a:p>
            <a:pPr marL="342900" lvl="0" indent="-342900" algn="just">
              <a:lnSpc>
                <a:spcPct val="120000"/>
              </a:lnSpc>
              <a:buFontTx/>
              <a:buNone/>
            </a:pPr>
            <a:endParaRPr lang="zh-CN" altLang="en-US" sz="2400" dirty="0">
              <a:solidFill>
                <a:schemeClr val="tx2"/>
              </a:solidFill>
              <a:latin typeface="Times New Roman" panose="02020603050405020304" pitchFamily="18" charset="0"/>
              <a:ea typeface="黑体" panose="02010609060101010101" pitchFamily="49" charset="-122"/>
            </a:endParaRPr>
          </a:p>
          <a:p>
            <a:pPr marL="342900" lvl="0" indent="-342900" algn="just">
              <a:lnSpc>
                <a:spcPct val="120000"/>
              </a:lnSpc>
            </a:pPr>
            <a:r>
              <a:rPr lang="en-US" altLang="zh-CN" sz="2400" dirty="0">
                <a:solidFill>
                  <a:schemeClr val="tx2"/>
                </a:solidFill>
                <a:latin typeface="Times New Roman" panose="02020603050405020304" pitchFamily="18" charset="0"/>
                <a:ea typeface="黑体" panose="02010609060101010101" pitchFamily="49" charset="-122"/>
              </a:rPr>
              <a:t>G</a:t>
            </a:r>
            <a:r>
              <a:rPr lang="zh-CN" altLang="en-US" sz="2400" dirty="0">
                <a:solidFill>
                  <a:schemeClr val="tx2"/>
                </a:solidFill>
                <a:latin typeface="Times New Roman" panose="02020603050405020304" pitchFamily="18" charset="0"/>
                <a:ea typeface="黑体" panose="02010609060101010101" pitchFamily="49" charset="-122"/>
              </a:rPr>
              <a:t>完整表示了该巡回路线，可作为遗传算法中的个体。</a:t>
            </a:r>
            <a:endParaRPr lang="zh-CN" altLang="en-US" sz="2400" dirty="0">
              <a:solidFill>
                <a:schemeClr val="tx2"/>
              </a:solidFill>
              <a:latin typeface="Times New Roman" panose="02020603050405020304" pitchFamily="18" charset="0"/>
              <a:ea typeface="黑体" panose="02010609060101010101" pitchFamily="49" charset="-122"/>
            </a:endParaRPr>
          </a:p>
        </p:txBody>
      </p:sp>
      <p:graphicFrame>
        <p:nvGraphicFramePr>
          <p:cNvPr id="89091" name="Object 52"/>
          <p:cNvGraphicFramePr>
            <a:graphicFrameLocks noChangeAspect="1"/>
          </p:cNvGraphicFramePr>
          <p:nvPr/>
        </p:nvGraphicFramePr>
        <p:xfrm>
          <a:off x="2392363" y="1409700"/>
          <a:ext cx="5995987" cy="508000"/>
        </p:xfrm>
        <a:graphic>
          <a:graphicData uri="http://schemas.openxmlformats.org/presentationml/2006/ole">
            <mc:AlternateContent xmlns:mc="http://schemas.openxmlformats.org/markup-compatibility/2006">
              <mc:Choice xmlns:v="urn:schemas-microsoft-com:vml" Requires="v">
                <p:oleObj spid="_x0000_s3137" name="" r:id="rId1" imgW="3009900" imgH="254000" progId="Equation.DSMT4">
                  <p:embed/>
                </p:oleObj>
              </mc:Choice>
              <mc:Fallback>
                <p:oleObj name="" r:id="rId1" imgW="3009900" imgH="254000" progId="Equation.DSMT4">
                  <p:embed/>
                  <p:pic>
                    <p:nvPicPr>
                      <p:cNvPr id="0" name="图片 3136"/>
                      <p:cNvPicPr/>
                      <p:nvPr/>
                    </p:nvPicPr>
                    <p:blipFill>
                      <a:blip r:embed="rId2"/>
                      <a:stretch>
                        <a:fillRect/>
                      </a:stretch>
                    </p:blipFill>
                    <p:spPr>
                      <a:xfrm>
                        <a:off x="2392363" y="1409700"/>
                        <a:ext cx="5995987" cy="508000"/>
                      </a:xfrm>
                      <a:prstGeom prst="rect">
                        <a:avLst/>
                      </a:prstGeom>
                      <a:solidFill>
                        <a:schemeClr val="bg1"/>
                      </a:solidFill>
                      <a:ln w="38100">
                        <a:noFill/>
                        <a:miter/>
                      </a:ln>
                    </p:spPr>
                  </p:pic>
                </p:oleObj>
              </mc:Fallback>
            </mc:AlternateContent>
          </a:graphicData>
        </a:graphic>
      </p:graphicFrame>
      <p:graphicFrame>
        <p:nvGraphicFramePr>
          <p:cNvPr id="89092" name="Object 53"/>
          <p:cNvGraphicFramePr>
            <a:graphicFrameLocks noChangeAspect="1"/>
          </p:cNvGraphicFramePr>
          <p:nvPr/>
        </p:nvGraphicFramePr>
        <p:xfrm>
          <a:off x="2436813" y="1989138"/>
          <a:ext cx="5124450" cy="508000"/>
        </p:xfrm>
        <a:graphic>
          <a:graphicData uri="http://schemas.openxmlformats.org/presentationml/2006/ole">
            <mc:AlternateContent xmlns:mc="http://schemas.openxmlformats.org/markup-compatibility/2006">
              <mc:Choice xmlns:v="urn:schemas-microsoft-com:vml" Requires="v">
                <p:oleObj spid="_x0000_s3134" name="" r:id="rId3" imgW="2565400" imgH="254000" progId="Equation.DSMT4">
                  <p:embed/>
                </p:oleObj>
              </mc:Choice>
              <mc:Fallback>
                <p:oleObj name="" r:id="rId3" imgW="2565400" imgH="254000" progId="Equation.DSMT4">
                  <p:embed/>
                  <p:pic>
                    <p:nvPicPr>
                      <p:cNvPr id="0" name="图片 3133"/>
                      <p:cNvPicPr/>
                      <p:nvPr/>
                    </p:nvPicPr>
                    <p:blipFill>
                      <a:blip r:embed="rId4"/>
                      <a:stretch>
                        <a:fillRect/>
                      </a:stretch>
                    </p:blipFill>
                    <p:spPr>
                      <a:xfrm>
                        <a:off x="2436813" y="1989138"/>
                        <a:ext cx="5124450" cy="508000"/>
                      </a:xfrm>
                      <a:prstGeom prst="rect">
                        <a:avLst/>
                      </a:prstGeom>
                      <a:solidFill>
                        <a:schemeClr val="bg1"/>
                      </a:solidFill>
                      <a:ln w="38100">
                        <a:noFill/>
                        <a:miter/>
                      </a:ln>
                    </p:spPr>
                  </p:pic>
                </p:oleObj>
              </mc:Fallback>
            </mc:AlternateContent>
          </a:graphicData>
        </a:graphic>
      </p:graphicFrame>
      <p:sp>
        <p:nvSpPr>
          <p:cNvPr id="89093" name="文本占位符 2"/>
          <p:cNvSpPr>
            <a:spLocks noGrp="1"/>
          </p:cNvSpPr>
          <p:nvPr>
            <p:ph type="body" sz="quarter" idx="13"/>
          </p:nvPr>
        </p:nvSpPr>
        <p:spPr>
          <a:xfrm>
            <a:off x="107950" y="50800"/>
            <a:ext cx="2592388"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应用实例</a:t>
            </a:r>
            <a:endParaRPr lang="zh-CN" altLang="en-US" kern="1200" dirty="0">
              <a:latin typeface="微软雅黑" panose="020B0503020204020204" pitchFamily="34" charset="-122"/>
              <a:ea typeface="宋体" panose="02010600030101010101" pitchFamily="2" charset="-122"/>
              <a:cs typeface="+mn-cs"/>
            </a:endParaRPr>
          </a:p>
        </p:txBody>
      </p:sp>
      <p:sp>
        <p:nvSpPr>
          <p:cNvPr id="89094"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旅行商问题求解</a:t>
            </a:r>
            <a:endParaRPr lang="zh-CN" altLang="en-US" kern="1200" dirty="0">
              <a:latin typeface="微软雅黑" panose="020B0503020204020204" pitchFamily="34" charset="-122"/>
              <a:ea typeface="宋体" panose="02010600030101010101" pitchFamily="2" charset="-122"/>
              <a:cs typeface="+mn-cs"/>
            </a:endParaRPr>
          </a:p>
        </p:txBody>
      </p:sp>
      <p:sp>
        <p:nvSpPr>
          <p:cNvPr id="3" name="矩形 2"/>
          <p:cNvSpPr/>
          <p:nvPr/>
        </p:nvSpPr>
        <p:spPr>
          <a:xfrm>
            <a:off x="468313" y="620713"/>
            <a:ext cx="7848600" cy="6270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0" indent="-457200">
              <a:lnSpc>
                <a:spcPct val="120000"/>
              </a:lnSpc>
              <a:buFont typeface="Wingdings" panose="05000000000000000000" pitchFamily="2" charset="2"/>
              <a:buChar char="Ø"/>
            </a:pPr>
            <a:r>
              <a:rPr lang="en-US" altLang="zh-CN" dirty="0">
                <a:solidFill>
                  <a:srgbClr val="FF0000"/>
                </a:solidFill>
                <a:latin typeface="Times New Roman" panose="02020603050405020304" pitchFamily="18" charset="0"/>
                <a:ea typeface="黑体" panose="02010609060101010101" pitchFamily="49" charset="-122"/>
              </a:rPr>
              <a:t>Grefenstette</a:t>
            </a:r>
            <a:r>
              <a:rPr lang="zh-CN" altLang="en-US" dirty="0">
                <a:solidFill>
                  <a:srgbClr val="FF0000"/>
                </a:solidFill>
                <a:latin typeface="Times New Roman" panose="02020603050405020304" pitchFamily="18" charset="0"/>
                <a:ea typeface="黑体" panose="02010609060101010101" pitchFamily="49" charset="-122"/>
              </a:rPr>
              <a:t>的编码方法</a:t>
            </a:r>
            <a:endParaRPr lang="zh-CN" altLang="en-US" dirty="0">
              <a:solidFill>
                <a:srgbClr val="FF0000"/>
              </a:solidFill>
              <a:latin typeface="Times New Roman" panose="02020603050405020304" pitchFamily="18" charset="0"/>
              <a:ea typeface="黑体" panose="02010609060101010101" pitchFamily="49" charset="-122"/>
            </a:endParaRPr>
          </a:p>
        </p:txBody>
      </p:sp>
      <p:graphicFrame>
        <p:nvGraphicFramePr>
          <p:cNvPr id="89096" name="Object 56"/>
          <p:cNvGraphicFramePr>
            <a:graphicFrameLocks noChangeAspect="1"/>
          </p:cNvGraphicFramePr>
          <p:nvPr/>
        </p:nvGraphicFramePr>
        <p:xfrm>
          <a:off x="827088" y="4797425"/>
          <a:ext cx="7680325" cy="573088"/>
        </p:xfrm>
        <a:graphic>
          <a:graphicData uri="http://schemas.openxmlformats.org/presentationml/2006/ole">
            <mc:AlternateContent xmlns:mc="http://schemas.openxmlformats.org/markup-compatibility/2006">
              <mc:Choice xmlns:v="urn:schemas-microsoft-com:vml" Requires="v">
                <p:oleObj spid="_x0000_s3139" name="" r:id="rId5" imgW="3060700" imgH="228600" progId="Equation.DSMT4">
                  <p:embed/>
                </p:oleObj>
              </mc:Choice>
              <mc:Fallback>
                <p:oleObj name="" r:id="rId5" imgW="3060700" imgH="228600" progId="Equation.DSMT4">
                  <p:embed/>
                  <p:pic>
                    <p:nvPicPr>
                      <p:cNvPr id="0" name="图片 3138"/>
                      <p:cNvPicPr/>
                      <p:nvPr/>
                    </p:nvPicPr>
                    <p:blipFill>
                      <a:blip r:embed="rId6"/>
                      <a:stretch>
                        <a:fillRect/>
                      </a:stretch>
                    </p:blipFill>
                    <p:spPr>
                      <a:xfrm>
                        <a:off x="827088" y="4797425"/>
                        <a:ext cx="7680325" cy="573088"/>
                      </a:xfrm>
                      <a:prstGeom prst="rect">
                        <a:avLst/>
                      </a:prstGeom>
                      <a:noFill/>
                      <a:ln w="38100">
                        <a:noFill/>
                        <a:miter/>
                      </a:ln>
                    </p:spPr>
                  </p:pic>
                </p:oleObj>
              </mc:Fallback>
            </mc:AlternateContent>
          </a:graphicData>
        </a:graphic>
      </p:graphicFrame>
      <p:sp>
        <p:nvSpPr>
          <p:cNvPr id="89097" name="灯片编号占位符 3"/>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文本占位符 2"/>
          <p:cNvSpPr>
            <a:spLocks noGrp="1"/>
          </p:cNvSpPr>
          <p:nvPr>
            <p:ph type="body" sz="quarter" idx="13"/>
          </p:nvPr>
        </p:nvSpPr>
        <p:spPr>
          <a:xfrm>
            <a:off x="107950" y="50800"/>
            <a:ext cx="2592388"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应用实例</a:t>
            </a:r>
            <a:endParaRPr lang="zh-CN" altLang="en-US" kern="1200" dirty="0">
              <a:latin typeface="微软雅黑" panose="020B0503020204020204" pitchFamily="34" charset="-122"/>
              <a:ea typeface="宋体" panose="02010600030101010101" pitchFamily="2" charset="-122"/>
              <a:cs typeface="+mn-cs"/>
            </a:endParaRPr>
          </a:p>
        </p:txBody>
      </p:sp>
      <p:sp>
        <p:nvSpPr>
          <p:cNvPr id="90115"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旅行商问题求解</a:t>
            </a:r>
            <a:endParaRPr lang="zh-CN" altLang="en-US" kern="1200" dirty="0">
              <a:latin typeface="微软雅黑" panose="020B0503020204020204" pitchFamily="34" charset="-122"/>
              <a:ea typeface="宋体" panose="02010600030101010101" pitchFamily="2" charset="-122"/>
              <a:cs typeface="+mn-cs"/>
            </a:endParaRPr>
          </a:p>
        </p:txBody>
      </p:sp>
      <p:sp>
        <p:nvSpPr>
          <p:cNvPr id="90116" name="Rectangle 1027"/>
          <p:cNvSpPr txBox="1"/>
          <p:nvPr/>
        </p:nvSpPr>
        <p:spPr>
          <a:xfrm>
            <a:off x="73025" y="836613"/>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a:t>
            </a:r>
            <a:r>
              <a:rPr lang="en-US" altLang="zh-CN" dirty="0">
                <a:solidFill>
                  <a:srgbClr val="002060"/>
                </a:solidFill>
                <a:ea typeface="黑体" panose="02010609060101010101" pitchFamily="49" charset="-122"/>
              </a:rPr>
              <a:t>Grefenstette</a:t>
            </a:r>
            <a:r>
              <a:rPr lang="zh-CN" altLang="en-US" b="1" dirty="0">
                <a:solidFill>
                  <a:srgbClr val="17375E"/>
                </a:solidFill>
                <a:latin typeface="黑体" panose="02010609060101010101" pitchFamily="49" charset="-122"/>
                <a:ea typeface="宋体" panose="02010600030101010101" pitchFamily="2" charset="-122"/>
              </a:rPr>
              <a:t>编码方法举例</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90117" name="Rectangle 3"/>
          <p:cNvSpPr txBox="1"/>
          <p:nvPr/>
        </p:nvSpPr>
        <p:spPr>
          <a:xfrm>
            <a:off x="112713" y="1557338"/>
            <a:ext cx="8958262" cy="489585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zh-CN" altLang="en-US" sz="2800" dirty="0">
                <a:solidFill>
                  <a:schemeClr val="tx2"/>
                </a:solidFill>
                <a:latin typeface="黑体" panose="02010609060101010101" pitchFamily="49" charset="-122"/>
                <a:ea typeface="宋体" panose="02010600030101010101" pitchFamily="2" charset="-122"/>
              </a:rPr>
              <a:t>十个城市：</a:t>
            </a:r>
            <a:endParaRPr lang="zh-CN" altLang="en-US" sz="2800"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sz="2400" dirty="0">
                <a:solidFill>
                  <a:schemeClr val="tx2"/>
                </a:solidFill>
                <a:latin typeface="黑体" panose="02010609060101010101" pitchFamily="49" charset="-122"/>
                <a:ea typeface="宋体" panose="02010600030101010101" pitchFamily="2" charset="-122"/>
              </a:rPr>
              <a:t>巡回路线为</a:t>
            </a:r>
            <a:endParaRPr lang="zh-CN" altLang="en-US" sz="2400"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sz="2400" dirty="0">
                <a:solidFill>
                  <a:schemeClr val="tx2"/>
                </a:solidFill>
                <a:latin typeface="黑体" panose="02010609060101010101" pitchFamily="49" charset="-122"/>
                <a:ea typeface="宋体" panose="02010600030101010101" pitchFamily="2" charset="-122"/>
              </a:rPr>
              <a:t>编码为</a:t>
            </a:r>
            <a:endParaRPr lang="zh-CN" altLang="en-US" sz="2400"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endParaRPr lang="zh-CN" altLang="en-US" sz="2400" dirty="0">
              <a:solidFill>
                <a:schemeClr val="tx2"/>
              </a:solidFill>
              <a:latin typeface="黑体" panose="02010609060101010101" pitchFamily="49" charset="-122"/>
              <a:ea typeface="宋体" panose="02010600030101010101" pitchFamily="2" charset="-122"/>
            </a:endParaRPr>
          </a:p>
          <a:p>
            <a:pPr marL="742950" lvl="1" indent="-285750">
              <a:lnSpc>
                <a:spcPct val="120000"/>
              </a:lnSpc>
              <a:spcBef>
                <a:spcPct val="100000"/>
              </a:spcBef>
            </a:pPr>
            <a:r>
              <a:rPr lang="zh-CN" altLang="en-US" sz="2400" dirty="0">
                <a:solidFill>
                  <a:schemeClr val="tx2"/>
                </a:solidFill>
                <a:latin typeface="黑体" panose="02010609060101010101" pitchFamily="49" charset="-122"/>
                <a:ea typeface="宋体" panose="02010600030101010101" pitchFamily="2" charset="-122"/>
              </a:rPr>
              <a:t>巡回路线为</a:t>
            </a:r>
            <a:endParaRPr lang="zh-CN" altLang="en-US" sz="2400"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endParaRPr lang="en-US" altLang="zh-CN" sz="2400" dirty="0">
              <a:solidFill>
                <a:schemeClr val="tx2"/>
              </a:solidFill>
              <a:latin typeface="黑体" panose="02010609060101010101" pitchFamily="49" charset="-122"/>
              <a:ea typeface="宋体" panose="02010600030101010101" pitchFamily="2" charset="-122"/>
            </a:endParaRPr>
          </a:p>
          <a:p>
            <a:pPr marL="742950" lvl="1" indent="-285750"/>
            <a:endParaRPr lang="en-US" altLang="zh-CN" sz="2400" dirty="0">
              <a:solidFill>
                <a:schemeClr val="tx2"/>
              </a:solidFill>
              <a:latin typeface="黑体" panose="02010609060101010101" pitchFamily="49" charset="-122"/>
              <a:ea typeface="宋体" panose="02010600030101010101" pitchFamily="2" charset="-122"/>
            </a:endParaRPr>
          </a:p>
        </p:txBody>
      </p:sp>
      <p:graphicFrame>
        <p:nvGraphicFramePr>
          <p:cNvPr id="90118" name="Object 5"/>
          <p:cNvGraphicFramePr>
            <a:graphicFrameLocks noChangeAspect="1"/>
          </p:cNvGraphicFramePr>
          <p:nvPr/>
        </p:nvGraphicFramePr>
        <p:xfrm>
          <a:off x="3022600" y="2133600"/>
          <a:ext cx="5300663" cy="573088"/>
        </p:xfrm>
        <a:graphic>
          <a:graphicData uri="http://schemas.openxmlformats.org/presentationml/2006/ole">
            <mc:AlternateContent xmlns:mc="http://schemas.openxmlformats.org/markup-compatibility/2006">
              <mc:Choice xmlns:v="urn:schemas-microsoft-com:vml" Requires="v">
                <p:oleObj spid="_x0000_s3144" name="" r:id="rId1" imgW="1765300" imgH="190500" progId="Equation.DSMT4">
                  <p:embed/>
                </p:oleObj>
              </mc:Choice>
              <mc:Fallback>
                <p:oleObj name="" r:id="rId1" imgW="1765300" imgH="190500" progId="Equation.DSMT4">
                  <p:embed/>
                  <p:pic>
                    <p:nvPicPr>
                      <p:cNvPr id="0" name="图片 3143"/>
                      <p:cNvPicPr/>
                      <p:nvPr/>
                    </p:nvPicPr>
                    <p:blipFill>
                      <a:blip r:embed="rId2"/>
                      <a:stretch>
                        <a:fillRect/>
                      </a:stretch>
                    </p:blipFill>
                    <p:spPr>
                      <a:xfrm>
                        <a:off x="3022600" y="2133600"/>
                        <a:ext cx="5300663" cy="573088"/>
                      </a:xfrm>
                      <a:prstGeom prst="rect">
                        <a:avLst/>
                      </a:prstGeom>
                      <a:solidFill>
                        <a:schemeClr val="bg1"/>
                      </a:solidFill>
                      <a:ln w="38100">
                        <a:noFill/>
                        <a:miter/>
                      </a:ln>
                    </p:spPr>
                  </p:pic>
                </p:oleObj>
              </mc:Fallback>
            </mc:AlternateContent>
          </a:graphicData>
        </a:graphic>
      </p:graphicFrame>
      <p:graphicFrame>
        <p:nvGraphicFramePr>
          <p:cNvPr id="90119" name="Object 6"/>
          <p:cNvGraphicFramePr>
            <a:graphicFrameLocks noChangeAspect="1"/>
          </p:cNvGraphicFramePr>
          <p:nvPr/>
        </p:nvGraphicFramePr>
        <p:xfrm>
          <a:off x="3022600" y="2773363"/>
          <a:ext cx="5030788" cy="571500"/>
        </p:xfrm>
        <a:graphic>
          <a:graphicData uri="http://schemas.openxmlformats.org/presentationml/2006/ole">
            <mc:AlternateContent xmlns:mc="http://schemas.openxmlformats.org/markup-compatibility/2006">
              <mc:Choice xmlns:v="urn:schemas-microsoft-com:vml" Requires="v">
                <p:oleObj spid="_x0000_s3143" name="" r:id="rId3" imgW="1676400" imgH="190500" progId="Equation.DSMT4">
                  <p:embed/>
                </p:oleObj>
              </mc:Choice>
              <mc:Fallback>
                <p:oleObj name="" r:id="rId3" imgW="1676400" imgH="190500" progId="Equation.DSMT4">
                  <p:embed/>
                  <p:pic>
                    <p:nvPicPr>
                      <p:cNvPr id="0" name="图片 3142"/>
                      <p:cNvPicPr/>
                      <p:nvPr/>
                    </p:nvPicPr>
                    <p:blipFill>
                      <a:blip r:embed="rId4"/>
                      <a:stretch>
                        <a:fillRect/>
                      </a:stretch>
                    </p:blipFill>
                    <p:spPr>
                      <a:xfrm>
                        <a:off x="3022600" y="2773363"/>
                        <a:ext cx="5030788" cy="571500"/>
                      </a:xfrm>
                      <a:prstGeom prst="rect">
                        <a:avLst/>
                      </a:prstGeom>
                      <a:solidFill>
                        <a:schemeClr val="bg1"/>
                      </a:solidFill>
                      <a:ln w="38100">
                        <a:noFill/>
                        <a:miter/>
                      </a:ln>
                    </p:spPr>
                  </p:pic>
                </p:oleObj>
              </mc:Fallback>
            </mc:AlternateContent>
          </a:graphicData>
        </a:graphic>
      </p:graphicFrame>
      <p:graphicFrame>
        <p:nvGraphicFramePr>
          <p:cNvPr id="90120" name="Object 7"/>
          <p:cNvGraphicFramePr>
            <a:graphicFrameLocks noChangeAspect="1"/>
          </p:cNvGraphicFramePr>
          <p:nvPr/>
        </p:nvGraphicFramePr>
        <p:xfrm>
          <a:off x="3022600" y="3789363"/>
          <a:ext cx="5437188" cy="1181100"/>
        </p:xfrm>
        <a:graphic>
          <a:graphicData uri="http://schemas.openxmlformats.org/presentationml/2006/ole">
            <mc:AlternateContent xmlns:mc="http://schemas.openxmlformats.org/markup-compatibility/2006">
              <mc:Choice xmlns:v="urn:schemas-microsoft-com:vml" Requires="v">
                <p:oleObj spid="_x0000_s3138" name="" r:id="rId5" imgW="1815465" imgH="393700" progId="Equation.DSMT4">
                  <p:embed/>
                </p:oleObj>
              </mc:Choice>
              <mc:Fallback>
                <p:oleObj name="" r:id="rId5" imgW="1815465" imgH="393700" progId="Equation.DSMT4">
                  <p:embed/>
                  <p:pic>
                    <p:nvPicPr>
                      <p:cNvPr id="0" name="图片 3137"/>
                      <p:cNvPicPr/>
                      <p:nvPr/>
                    </p:nvPicPr>
                    <p:blipFill>
                      <a:blip r:embed="rId6"/>
                      <a:stretch>
                        <a:fillRect/>
                      </a:stretch>
                    </p:blipFill>
                    <p:spPr>
                      <a:xfrm>
                        <a:off x="3022600" y="3789363"/>
                        <a:ext cx="5437188" cy="1181100"/>
                      </a:xfrm>
                      <a:prstGeom prst="rect">
                        <a:avLst/>
                      </a:prstGeom>
                      <a:solidFill>
                        <a:schemeClr val="bg1"/>
                      </a:solidFill>
                      <a:ln w="38100">
                        <a:noFill/>
                        <a:miter/>
                      </a:ln>
                    </p:spPr>
                  </p:pic>
                </p:oleObj>
              </mc:Fallback>
            </mc:AlternateContent>
          </a:graphicData>
        </a:graphic>
      </p:graphicFrame>
      <p:graphicFrame>
        <p:nvGraphicFramePr>
          <p:cNvPr id="90121" name="Object 9"/>
          <p:cNvGraphicFramePr>
            <a:graphicFrameLocks noChangeAspect="1"/>
          </p:cNvGraphicFramePr>
          <p:nvPr/>
        </p:nvGraphicFramePr>
        <p:xfrm>
          <a:off x="3022600" y="5424488"/>
          <a:ext cx="5246688" cy="1181100"/>
        </p:xfrm>
        <a:graphic>
          <a:graphicData uri="http://schemas.openxmlformats.org/presentationml/2006/ole">
            <mc:AlternateContent xmlns:mc="http://schemas.openxmlformats.org/markup-compatibility/2006">
              <mc:Choice xmlns:v="urn:schemas-microsoft-com:vml" Requires="v">
                <p:oleObj spid="_x0000_s3145" name="" r:id="rId7" imgW="1752600" imgH="393700" progId="Equation.DSMT4">
                  <p:embed/>
                </p:oleObj>
              </mc:Choice>
              <mc:Fallback>
                <p:oleObj name="" r:id="rId7" imgW="1752600" imgH="393700" progId="Equation.DSMT4">
                  <p:embed/>
                  <p:pic>
                    <p:nvPicPr>
                      <p:cNvPr id="0" name="图片 3144"/>
                      <p:cNvPicPr/>
                      <p:nvPr/>
                    </p:nvPicPr>
                    <p:blipFill>
                      <a:blip r:embed="rId8"/>
                      <a:stretch>
                        <a:fillRect/>
                      </a:stretch>
                    </p:blipFill>
                    <p:spPr>
                      <a:xfrm>
                        <a:off x="3022600" y="5424488"/>
                        <a:ext cx="5246688" cy="1181100"/>
                      </a:xfrm>
                      <a:prstGeom prst="rect">
                        <a:avLst/>
                      </a:prstGeom>
                      <a:solidFill>
                        <a:schemeClr val="bg1"/>
                      </a:solidFill>
                      <a:ln w="38100">
                        <a:noFill/>
                        <a:miter/>
                      </a:ln>
                    </p:spPr>
                  </p:pic>
                </p:oleObj>
              </mc:Fallback>
            </mc:AlternateContent>
          </a:graphicData>
        </a:graphic>
      </p:graphicFrame>
      <p:sp>
        <p:nvSpPr>
          <p:cNvPr id="90122"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
        <p:nvSpPr>
          <p:cNvPr id="3" name="文本框 2"/>
          <p:cNvSpPr txBox="1"/>
          <p:nvPr/>
        </p:nvSpPr>
        <p:spPr>
          <a:xfrm>
            <a:off x="303213" y="4921250"/>
            <a:ext cx="4603750" cy="4778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1" indent="0">
              <a:lnSpc>
                <a:spcPct val="120000"/>
              </a:lnSpc>
              <a:spcBef>
                <a:spcPct val="0"/>
              </a:spcBef>
              <a:buFontTx/>
              <a:buNone/>
            </a:pPr>
            <a:r>
              <a:rPr lang="en-US" altLang="zh-CN" sz="2400" dirty="0">
                <a:solidFill>
                  <a:schemeClr val="tx2"/>
                </a:solidFill>
                <a:latin typeface="黑体" panose="02010609060101010101" pitchFamily="49" charset="-122"/>
                <a:ea typeface="隶书" panose="02010509060101010101" pitchFamily="49" charset="-122"/>
              </a:rPr>
              <a:t>-</a:t>
            </a:r>
            <a:r>
              <a:rPr lang="zh-CN" altLang="en-US" sz="2400" dirty="0">
                <a:solidFill>
                  <a:schemeClr val="tx2"/>
                </a:solidFill>
                <a:latin typeface="黑体" panose="02010609060101010101" pitchFamily="49" charset="-122"/>
                <a:ea typeface="隶书" panose="02010509060101010101" pitchFamily="49" charset="-122"/>
              </a:rPr>
              <a:t>编码为？</a:t>
            </a:r>
            <a:endParaRPr lang="zh-CN" altLang="en-US" sz="2400" dirty="0">
              <a:solidFill>
                <a:schemeClr val="tx2"/>
              </a:solidFill>
              <a:latin typeface="黑体" panose="020106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0121"/>
                                        </p:tgtEl>
                                        <p:attrNameLst>
                                          <p:attrName>style.visibility</p:attrName>
                                        </p:attrNameLst>
                                      </p:cBhvr>
                                      <p:to>
                                        <p:strVal val="visible"/>
                                      </p:to>
                                    </p:set>
                                    <p:anim calcmode="lin" valueType="num">
                                      <p:cBhvr additive="base">
                                        <p:cTn id="13" dur="500" fill="hold"/>
                                        <p:tgtEl>
                                          <p:spTgt spid="90121"/>
                                        </p:tgtEl>
                                        <p:attrNameLst>
                                          <p:attrName>ppt_x</p:attrName>
                                        </p:attrNameLst>
                                      </p:cBhvr>
                                      <p:tavLst>
                                        <p:tav tm="0">
                                          <p:val>
                                            <p:strVal val="#ppt_x"/>
                                          </p:val>
                                        </p:tav>
                                        <p:tav tm="100000">
                                          <p:val>
                                            <p:strVal val="#ppt_x"/>
                                          </p:val>
                                        </p:tav>
                                      </p:tavLst>
                                    </p:anim>
                                    <p:anim calcmode="lin" valueType="num">
                                      <p:cBhvr additive="base">
                                        <p:cTn id="14" dur="500" fill="hold"/>
                                        <p:tgtEl>
                                          <p:spTgt spid="901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文本占位符 2"/>
          <p:cNvSpPr>
            <a:spLocks noGrp="1"/>
          </p:cNvSpPr>
          <p:nvPr>
            <p:ph type="body" sz="quarter" idx="13"/>
          </p:nvPr>
        </p:nvSpPr>
        <p:spPr>
          <a:xfrm>
            <a:off x="107950" y="50800"/>
            <a:ext cx="2592388"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应用实例</a:t>
            </a:r>
            <a:endParaRPr lang="zh-CN" altLang="en-US" kern="1200" dirty="0">
              <a:latin typeface="微软雅黑" panose="020B0503020204020204" pitchFamily="34" charset="-122"/>
              <a:ea typeface="宋体" panose="02010600030101010101" pitchFamily="2" charset="-122"/>
              <a:cs typeface="+mn-cs"/>
            </a:endParaRPr>
          </a:p>
        </p:txBody>
      </p:sp>
      <p:sp>
        <p:nvSpPr>
          <p:cNvPr id="91139"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旅行商问题求解</a:t>
            </a:r>
            <a:endParaRPr lang="zh-CN" altLang="en-US" kern="1200" dirty="0">
              <a:latin typeface="微软雅黑" panose="020B0503020204020204" pitchFamily="34" charset="-122"/>
              <a:ea typeface="宋体" panose="02010600030101010101" pitchFamily="2" charset="-122"/>
              <a:cs typeface="+mn-cs"/>
            </a:endParaRPr>
          </a:p>
        </p:txBody>
      </p:sp>
      <p:sp>
        <p:nvSpPr>
          <p:cNvPr id="91140" name="Rectangle 1027"/>
          <p:cNvSpPr txBox="1"/>
          <p:nvPr/>
        </p:nvSpPr>
        <p:spPr>
          <a:xfrm>
            <a:off x="73025" y="836613"/>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交叉算子</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91141" name="Rectangle 3"/>
          <p:cNvSpPr txBox="1"/>
          <p:nvPr/>
        </p:nvSpPr>
        <p:spPr>
          <a:xfrm>
            <a:off x="73025" y="1630363"/>
            <a:ext cx="7772400" cy="3962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r>
              <a:rPr lang="zh-CN" altLang="en-US" sz="2800" dirty="0">
                <a:solidFill>
                  <a:schemeClr val="tx2"/>
                </a:solidFill>
                <a:latin typeface="黑体" panose="02010609060101010101" pitchFamily="49" charset="-122"/>
                <a:ea typeface="宋体" panose="02010600030101010101" pitchFamily="2" charset="-122"/>
              </a:rPr>
              <a:t>单点交叉</a:t>
            </a:r>
            <a:endParaRPr lang="zh-CN" altLang="en-US" sz="2800" dirty="0">
              <a:solidFill>
                <a:schemeClr val="tx2"/>
              </a:solidFill>
              <a:latin typeface="黑体" panose="02010609060101010101" pitchFamily="49" charset="-122"/>
              <a:ea typeface="宋体" panose="02010600030101010101" pitchFamily="2" charset="-122"/>
            </a:endParaRPr>
          </a:p>
          <a:p>
            <a:pPr marL="742950" lvl="1" indent="-285750"/>
            <a:r>
              <a:rPr lang="en-US" altLang="zh-CN" sz="2400" dirty="0">
                <a:solidFill>
                  <a:schemeClr val="tx2"/>
                </a:solidFill>
                <a:latin typeface="黑体" panose="02010609060101010101" pitchFamily="49" charset="-122"/>
                <a:ea typeface="宋体" panose="02010600030101010101" pitchFamily="2" charset="-122"/>
              </a:rPr>
              <a:t>Grefenstette 1985</a:t>
            </a:r>
            <a:endParaRPr lang="en-US" altLang="zh-CN" sz="2400" dirty="0">
              <a:solidFill>
                <a:schemeClr val="tx2"/>
              </a:solidFill>
              <a:latin typeface="黑体" panose="02010609060101010101" pitchFamily="49" charset="-122"/>
              <a:ea typeface="宋体" panose="02010600030101010101" pitchFamily="2" charset="-122"/>
            </a:endParaRPr>
          </a:p>
          <a:p>
            <a:pPr marL="342900" lvl="0" indent="-342900"/>
            <a:endParaRPr lang="en-US" altLang="zh-CN" sz="2800" dirty="0">
              <a:solidFill>
                <a:schemeClr val="tx2"/>
              </a:solidFill>
              <a:latin typeface="黑体" panose="02010609060101010101" pitchFamily="49" charset="-122"/>
              <a:ea typeface="宋体" panose="02010600030101010101" pitchFamily="2" charset="-122"/>
            </a:endParaRPr>
          </a:p>
          <a:p>
            <a:pPr marL="342900" lvl="0" indent="-342900"/>
            <a:endParaRPr lang="en-US" altLang="zh-CN" sz="2800" dirty="0">
              <a:solidFill>
                <a:schemeClr val="tx2"/>
              </a:solidFill>
              <a:latin typeface="黑体" panose="02010609060101010101" pitchFamily="49" charset="-122"/>
              <a:ea typeface="宋体" panose="02010600030101010101" pitchFamily="2" charset="-122"/>
            </a:endParaRPr>
          </a:p>
          <a:p>
            <a:pPr marL="342900" lvl="0" indent="-342900"/>
            <a:r>
              <a:rPr lang="zh-CN" altLang="en-US" sz="2800" dirty="0">
                <a:solidFill>
                  <a:schemeClr val="tx2"/>
                </a:solidFill>
                <a:latin typeface="黑体" panose="02010609060101010101" pitchFamily="49" charset="-122"/>
                <a:ea typeface="宋体" panose="02010600030101010101" pitchFamily="2" charset="-122"/>
              </a:rPr>
              <a:t>巡回路线</a:t>
            </a:r>
            <a:endParaRPr lang="zh-CN" altLang="en-US" sz="2800" dirty="0">
              <a:solidFill>
                <a:schemeClr val="tx2"/>
              </a:solidFill>
              <a:latin typeface="黑体" panose="02010609060101010101" pitchFamily="49" charset="-122"/>
              <a:ea typeface="宋体" panose="02010600030101010101" pitchFamily="2" charset="-122"/>
            </a:endParaRPr>
          </a:p>
        </p:txBody>
      </p:sp>
      <p:graphicFrame>
        <p:nvGraphicFramePr>
          <p:cNvPr id="91142" name="Object 5"/>
          <p:cNvGraphicFramePr>
            <a:graphicFrameLocks noChangeAspect="1"/>
          </p:cNvGraphicFramePr>
          <p:nvPr/>
        </p:nvGraphicFramePr>
        <p:xfrm>
          <a:off x="3960813" y="1557338"/>
          <a:ext cx="4383087" cy="985837"/>
        </p:xfrm>
        <a:graphic>
          <a:graphicData uri="http://schemas.openxmlformats.org/presentationml/2006/ole">
            <mc:AlternateContent xmlns:mc="http://schemas.openxmlformats.org/markup-compatibility/2006">
              <mc:Choice xmlns:v="urn:schemas-microsoft-com:vml" Requires="v">
                <p:oleObj spid="_x0000_s3146" name="" r:id="rId1" imgW="1752600" imgH="393700" progId="Equation.DSMT4">
                  <p:embed/>
                </p:oleObj>
              </mc:Choice>
              <mc:Fallback>
                <p:oleObj name="" r:id="rId1" imgW="1752600" imgH="393700" progId="Equation.DSMT4">
                  <p:embed/>
                  <p:pic>
                    <p:nvPicPr>
                      <p:cNvPr id="0" name="图片 3145"/>
                      <p:cNvPicPr/>
                      <p:nvPr/>
                    </p:nvPicPr>
                    <p:blipFill>
                      <a:blip r:embed="rId2"/>
                      <a:stretch>
                        <a:fillRect/>
                      </a:stretch>
                    </p:blipFill>
                    <p:spPr>
                      <a:xfrm>
                        <a:off x="3960813" y="1557338"/>
                        <a:ext cx="4383087" cy="985837"/>
                      </a:xfrm>
                      <a:prstGeom prst="rect">
                        <a:avLst/>
                      </a:prstGeom>
                      <a:solidFill>
                        <a:schemeClr val="bg1"/>
                      </a:solidFill>
                      <a:ln w="38100">
                        <a:noFill/>
                        <a:miter/>
                      </a:ln>
                    </p:spPr>
                  </p:pic>
                </p:oleObj>
              </mc:Fallback>
            </mc:AlternateContent>
          </a:graphicData>
        </a:graphic>
      </p:graphicFrame>
      <p:graphicFrame>
        <p:nvGraphicFramePr>
          <p:cNvPr id="91143" name="Object 6"/>
          <p:cNvGraphicFramePr>
            <a:graphicFrameLocks noChangeAspect="1"/>
          </p:cNvGraphicFramePr>
          <p:nvPr/>
        </p:nvGraphicFramePr>
        <p:xfrm>
          <a:off x="3960813" y="2817813"/>
          <a:ext cx="4383087" cy="985837"/>
        </p:xfrm>
        <a:graphic>
          <a:graphicData uri="http://schemas.openxmlformats.org/presentationml/2006/ole">
            <mc:AlternateContent xmlns:mc="http://schemas.openxmlformats.org/markup-compatibility/2006">
              <mc:Choice xmlns:v="urn:schemas-microsoft-com:vml" Requires="v">
                <p:oleObj spid="_x0000_s3140" name="" r:id="rId3" imgW="1752600" imgH="393700" progId="Equation.DSMT4">
                  <p:embed/>
                </p:oleObj>
              </mc:Choice>
              <mc:Fallback>
                <p:oleObj name="" r:id="rId3" imgW="1752600" imgH="393700" progId="Equation.DSMT4">
                  <p:embed/>
                  <p:pic>
                    <p:nvPicPr>
                      <p:cNvPr id="0" name="图片 3139"/>
                      <p:cNvPicPr/>
                      <p:nvPr/>
                    </p:nvPicPr>
                    <p:blipFill>
                      <a:blip r:embed="rId4"/>
                      <a:stretch>
                        <a:fillRect/>
                      </a:stretch>
                    </p:blipFill>
                    <p:spPr>
                      <a:xfrm>
                        <a:off x="3960813" y="2817813"/>
                        <a:ext cx="4383087" cy="985837"/>
                      </a:xfrm>
                      <a:prstGeom prst="rect">
                        <a:avLst/>
                      </a:prstGeom>
                      <a:solidFill>
                        <a:schemeClr val="bg1"/>
                      </a:solidFill>
                      <a:ln w="38100">
                        <a:noFill/>
                        <a:miter/>
                      </a:ln>
                    </p:spPr>
                  </p:pic>
                </p:oleObj>
              </mc:Fallback>
            </mc:AlternateContent>
          </a:graphicData>
        </a:graphic>
      </p:graphicFrame>
      <p:graphicFrame>
        <p:nvGraphicFramePr>
          <p:cNvPr id="91144" name="Object 8"/>
          <p:cNvGraphicFramePr>
            <a:graphicFrameLocks noChangeAspect="1"/>
          </p:cNvGraphicFramePr>
          <p:nvPr/>
        </p:nvGraphicFramePr>
        <p:xfrm>
          <a:off x="3924300" y="5756275"/>
          <a:ext cx="4606925" cy="985838"/>
        </p:xfrm>
        <a:graphic>
          <a:graphicData uri="http://schemas.openxmlformats.org/presentationml/2006/ole">
            <mc:AlternateContent xmlns:mc="http://schemas.openxmlformats.org/markup-compatibility/2006">
              <mc:Choice xmlns:v="urn:schemas-microsoft-com:vml" Requires="v">
                <p:oleObj spid="_x0000_s3141" name="" r:id="rId5" imgW="1841500" imgH="393700" progId="Equation.DSMT4">
                  <p:embed/>
                </p:oleObj>
              </mc:Choice>
              <mc:Fallback>
                <p:oleObj name="" r:id="rId5" imgW="1841500" imgH="393700" progId="Equation.DSMT4">
                  <p:embed/>
                  <p:pic>
                    <p:nvPicPr>
                      <p:cNvPr id="0" name="图片 3140"/>
                      <p:cNvPicPr/>
                      <p:nvPr/>
                    </p:nvPicPr>
                    <p:blipFill>
                      <a:blip r:embed="rId6"/>
                      <a:stretch>
                        <a:fillRect/>
                      </a:stretch>
                    </p:blipFill>
                    <p:spPr>
                      <a:xfrm>
                        <a:off x="3924300" y="5756275"/>
                        <a:ext cx="4606925" cy="985838"/>
                      </a:xfrm>
                      <a:prstGeom prst="rect">
                        <a:avLst/>
                      </a:prstGeom>
                      <a:solidFill>
                        <a:schemeClr val="bg1"/>
                      </a:solidFill>
                      <a:ln w="38100">
                        <a:noFill/>
                        <a:miter/>
                      </a:ln>
                    </p:spPr>
                  </p:pic>
                </p:oleObj>
              </mc:Fallback>
            </mc:AlternateContent>
          </a:graphicData>
        </a:graphic>
      </p:graphicFrame>
      <p:graphicFrame>
        <p:nvGraphicFramePr>
          <p:cNvPr id="91145" name="Object 9"/>
          <p:cNvGraphicFramePr>
            <a:graphicFrameLocks noChangeAspect="1"/>
          </p:cNvGraphicFramePr>
          <p:nvPr/>
        </p:nvGraphicFramePr>
        <p:xfrm>
          <a:off x="3924300" y="4365625"/>
          <a:ext cx="4541838" cy="985838"/>
        </p:xfrm>
        <a:graphic>
          <a:graphicData uri="http://schemas.openxmlformats.org/presentationml/2006/ole">
            <mc:AlternateContent xmlns:mc="http://schemas.openxmlformats.org/markup-compatibility/2006">
              <mc:Choice xmlns:v="urn:schemas-microsoft-com:vml" Requires="v">
                <p:oleObj spid="_x0000_s3142" name="" r:id="rId7" imgW="1815465" imgH="393700" progId="Equation.DSMT4">
                  <p:embed/>
                </p:oleObj>
              </mc:Choice>
              <mc:Fallback>
                <p:oleObj name="" r:id="rId7" imgW="1815465" imgH="393700" progId="Equation.DSMT4">
                  <p:embed/>
                  <p:pic>
                    <p:nvPicPr>
                      <p:cNvPr id="0" name="图片 3141"/>
                      <p:cNvPicPr/>
                      <p:nvPr/>
                    </p:nvPicPr>
                    <p:blipFill>
                      <a:blip r:embed="rId8"/>
                      <a:stretch>
                        <a:fillRect/>
                      </a:stretch>
                    </p:blipFill>
                    <p:spPr>
                      <a:xfrm>
                        <a:off x="3924300" y="4365625"/>
                        <a:ext cx="4541838" cy="985838"/>
                      </a:xfrm>
                      <a:prstGeom prst="rect">
                        <a:avLst/>
                      </a:prstGeom>
                      <a:solidFill>
                        <a:schemeClr val="bg1"/>
                      </a:solidFill>
                      <a:ln w="38100">
                        <a:noFill/>
                        <a:miter/>
                      </a:ln>
                    </p:spPr>
                  </p:pic>
                </p:oleObj>
              </mc:Fallback>
            </mc:AlternateContent>
          </a:graphicData>
        </a:graphic>
      </p:graphicFrame>
      <p:sp>
        <p:nvSpPr>
          <p:cNvPr id="11" name="AutoShape 11"/>
          <p:cNvSpPr>
            <a:spLocks noChangeArrowheads="1"/>
          </p:cNvSpPr>
          <p:nvPr/>
        </p:nvSpPr>
        <p:spPr bwMode="auto">
          <a:xfrm>
            <a:off x="8424863" y="2205038"/>
            <a:ext cx="381000" cy="990600"/>
          </a:xfrm>
          <a:prstGeom prst="curvedLeftArrow">
            <a:avLst>
              <a:gd name="adj1" fmla="val 52000"/>
              <a:gd name="adj2" fmla="val 104000"/>
              <a:gd name="adj3" fmla="val 33333"/>
            </a:avLst>
          </a:prstGeom>
          <a:solidFill>
            <a:schemeClr val="accent1">
              <a:lumMod val="60000"/>
              <a:lumOff val="40000"/>
            </a:schemeClr>
          </a:solidFill>
          <a:ln w="9525">
            <a:solidFill>
              <a:srgbClr val="99CC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12" name="AutoShape 12"/>
          <p:cNvSpPr>
            <a:spLocks noChangeArrowheads="1"/>
          </p:cNvSpPr>
          <p:nvPr/>
        </p:nvSpPr>
        <p:spPr bwMode="auto">
          <a:xfrm>
            <a:off x="8532813" y="5013325"/>
            <a:ext cx="468313" cy="1081088"/>
          </a:xfrm>
          <a:prstGeom prst="curvedLeftArrow">
            <a:avLst>
              <a:gd name="adj1" fmla="val 46170"/>
              <a:gd name="adj2" fmla="val 92339"/>
              <a:gd name="adj3" fmla="val 33333"/>
            </a:avLst>
          </a:prstGeom>
          <a:solidFill>
            <a:schemeClr val="accent1">
              <a:lumMod val="60000"/>
              <a:lumOff val="40000"/>
            </a:schemeClr>
          </a:solidFill>
          <a:ln w="9525">
            <a:solidFill>
              <a:srgbClr val="99CC0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91148" name="Text Box 13"/>
          <p:cNvSpPr txBox="1"/>
          <p:nvPr/>
        </p:nvSpPr>
        <p:spPr>
          <a:xfrm>
            <a:off x="73025" y="4941888"/>
            <a:ext cx="3455988" cy="9461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742950" lvl="0" indent="-285750" algn="ctr" eaLnBrk="1" fontAlgn="t" hangingPunct="1">
              <a:spcBef>
                <a:spcPct val="50000"/>
              </a:spcBef>
              <a:buFontTx/>
              <a:buNone/>
            </a:pPr>
            <a:r>
              <a:rPr lang="en-US" altLang="zh-CN" sz="2800" b="1" dirty="0">
                <a:solidFill>
                  <a:schemeClr val="tx2"/>
                </a:solidFill>
                <a:latin typeface="Times New Roman" panose="02020603050405020304" pitchFamily="18" charset="0"/>
                <a:ea typeface="宋体" panose="02010600030101010101" pitchFamily="2" charset="-122"/>
              </a:rPr>
              <a:t>   </a:t>
            </a:r>
            <a:r>
              <a:rPr lang="zh-CN" altLang="en-US" sz="2800" b="1" dirty="0">
                <a:solidFill>
                  <a:srgbClr val="FF0000"/>
                </a:solidFill>
                <a:latin typeface="Times New Roman" panose="02020603050405020304" pitchFamily="18" charset="0"/>
                <a:ea typeface="宋体" panose="02010600030101010101" pitchFamily="2" charset="-122"/>
              </a:rPr>
              <a:t>交叉点左侧部分的旅程没有变化</a:t>
            </a:r>
            <a:endParaRPr lang="zh-CN" altLang="en-US" sz="2800" b="1" dirty="0">
              <a:solidFill>
                <a:srgbClr val="FF0000"/>
              </a:solidFill>
              <a:latin typeface="Times New Roman" panose="02020603050405020304" pitchFamily="18" charset="0"/>
              <a:ea typeface="宋体" panose="02010600030101010101" pitchFamily="2" charset="-122"/>
            </a:endParaRPr>
          </a:p>
        </p:txBody>
      </p:sp>
      <p:sp>
        <p:nvSpPr>
          <p:cNvPr id="91149" name="Line 7"/>
          <p:cNvSpPr/>
          <p:nvPr/>
        </p:nvSpPr>
        <p:spPr>
          <a:xfrm flipH="1">
            <a:off x="6913563" y="1341438"/>
            <a:ext cx="0" cy="2519362"/>
          </a:xfrm>
          <a:prstGeom prst="line">
            <a:avLst/>
          </a:prstGeom>
          <a:ln w="38100" cap="flat" cmpd="sng">
            <a:solidFill>
              <a:srgbClr val="FF0000"/>
            </a:solidFill>
            <a:prstDash val="solid"/>
            <a:headEnd type="none" w="med" len="med"/>
            <a:tailEnd type="none" w="med" len="med"/>
          </a:ln>
        </p:spPr>
      </p:sp>
      <p:sp>
        <p:nvSpPr>
          <p:cNvPr id="91150" name="Line 0"/>
          <p:cNvSpPr/>
          <p:nvPr/>
        </p:nvSpPr>
        <p:spPr>
          <a:xfrm flipH="1">
            <a:off x="6877050" y="4221163"/>
            <a:ext cx="0" cy="2519362"/>
          </a:xfrm>
          <a:prstGeom prst="line">
            <a:avLst/>
          </a:prstGeom>
          <a:ln w="38100" cap="flat" cmpd="sng">
            <a:solidFill>
              <a:srgbClr val="FF0000"/>
            </a:solidFill>
            <a:prstDash val="solid"/>
            <a:headEnd type="none" w="med" len="med"/>
            <a:tailEnd type="none" w="med" len="med"/>
          </a:ln>
        </p:spPr>
      </p:sp>
      <p:sp>
        <p:nvSpPr>
          <p:cNvPr id="91151"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文本占位符 2"/>
          <p:cNvSpPr>
            <a:spLocks noGrp="1"/>
          </p:cNvSpPr>
          <p:nvPr>
            <p:ph type="body" sz="quarter" idx="13"/>
          </p:nvPr>
        </p:nvSpPr>
        <p:spPr>
          <a:xfrm>
            <a:off x="107950" y="50800"/>
            <a:ext cx="2592388"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应用实例</a:t>
            </a:r>
            <a:endParaRPr lang="zh-CN" altLang="en-US" kern="1200" dirty="0">
              <a:latin typeface="微软雅黑" panose="020B0503020204020204" pitchFamily="34" charset="-122"/>
              <a:ea typeface="宋体" panose="02010600030101010101" pitchFamily="2" charset="-122"/>
              <a:cs typeface="+mn-cs"/>
            </a:endParaRPr>
          </a:p>
        </p:txBody>
      </p:sp>
      <p:sp>
        <p:nvSpPr>
          <p:cNvPr id="92163"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旅行商问题求解</a:t>
            </a:r>
            <a:endParaRPr lang="zh-CN" altLang="en-US" kern="1200" dirty="0">
              <a:latin typeface="微软雅黑" panose="020B0503020204020204" pitchFamily="34" charset="-122"/>
              <a:ea typeface="宋体" panose="02010600030101010101" pitchFamily="2" charset="-122"/>
              <a:cs typeface="+mn-cs"/>
            </a:endParaRPr>
          </a:p>
        </p:txBody>
      </p:sp>
      <p:sp>
        <p:nvSpPr>
          <p:cNvPr id="92164" name="Rectangle 3"/>
          <p:cNvSpPr txBox="1"/>
          <p:nvPr/>
        </p:nvSpPr>
        <p:spPr>
          <a:xfrm>
            <a:off x="0" y="765175"/>
            <a:ext cx="4030663" cy="15113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r>
              <a:rPr lang="zh-CN" altLang="en-US" sz="2800" dirty="0">
                <a:solidFill>
                  <a:schemeClr val="tx2"/>
                </a:solidFill>
                <a:latin typeface="黑体" panose="02010609060101010101" pitchFamily="49" charset="-122"/>
                <a:ea typeface="宋体" panose="02010600030101010101" pitchFamily="2" charset="-122"/>
              </a:rPr>
              <a:t>部分匹配交叉</a:t>
            </a:r>
            <a:r>
              <a:rPr lang="en-US" altLang="zh-CN" sz="2800" dirty="0">
                <a:solidFill>
                  <a:schemeClr val="tx2"/>
                </a:solidFill>
                <a:latin typeface="黑体" panose="02010609060101010101" pitchFamily="49" charset="-122"/>
                <a:ea typeface="宋体" panose="02010600030101010101" pitchFamily="2" charset="-122"/>
              </a:rPr>
              <a:t>PMX</a:t>
            </a:r>
            <a:endParaRPr lang="en-US" altLang="zh-CN" sz="2800" dirty="0">
              <a:solidFill>
                <a:schemeClr val="tx2"/>
              </a:solidFill>
              <a:latin typeface="黑体" panose="02010609060101010101" pitchFamily="49" charset="-122"/>
              <a:ea typeface="黑体" panose="02010609060101010101" pitchFamily="49" charset="-122"/>
            </a:endParaRPr>
          </a:p>
          <a:p>
            <a:pPr marL="742950" lvl="1" indent="-285750"/>
            <a:r>
              <a:rPr lang="en-US" altLang="zh-CN" sz="2400" dirty="0">
                <a:solidFill>
                  <a:schemeClr val="tx2"/>
                </a:solidFill>
                <a:latin typeface="黑体" panose="02010609060101010101" pitchFamily="49" charset="-122"/>
                <a:ea typeface="宋体" panose="02010600030101010101" pitchFamily="2" charset="-122"/>
              </a:rPr>
              <a:t>Goldberg 1985</a:t>
            </a:r>
            <a:endParaRPr lang="en-US" altLang="zh-CN" sz="2400" dirty="0">
              <a:solidFill>
                <a:schemeClr val="tx2"/>
              </a:solidFill>
              <a:latin typeface="黑体" panose="02010609060101010101" pitchFamily="49" charset="-122"/>
              <a:ea typeface="宋体" panose="02010600030101010101" pitchFamily="2" charset="-122"/>
            </a:endParaRPr>
          </a:p>
          <a:p>
            <a:pPr marL="742950" lvl="1" indent="-285750"/>
            <a:r>
              <a:rPr lang="zh-CN" altLang="en-US" sz="2400" dirty="0">
                <a:solidFill>
                  <a:schemeClr val="tx2"/>
                </a:solidFill>
                <a:latin typeface="黑体" panose="02010609060101010101" pitchFamily="49" charset="-122"/>
                <a:ea typeface="宋体" panose="02010600030101010101" pitchFamily="2" charset="-122"/>
              </a:rPr>
              <a:t>两个交叉点</a:t>
            </a:r>
            <a:endParaRPr lang="en-US" altLang="zh-CN" sz="2400" dirty="0">
              <a:solidFill>
                <a:schemeClr val="tx2"/>
              </a:solidFill>
              <a:latin typeface="黑体" panose="02010609060101010101" pitchFamily="49" charset="-122"/>
              <a:ea typeface="宋体" panose="02010600030101010101" pitchFamily="2" charset="-122"/>
            </a:endParaRPr>
          </a:p>
          <a:p>
            <a:pPr marL="742950" lvl="1" indent="-285750"/>
            <a:endParaRPr lang="zh-CN" altLang="en-US" sz="2400" dirty="0">
              <a:solidFill>
                <a:schemeClr val="tx2"/>
              </a:solidFill>
              <a:latin typeface="黑体" panose="02010609060101010101" pitchFamily="49" charset="-122"/>
              <a:ea typeface="宋体" panose="02010600030101010101" pitchFamily="2" charset="-122"/>
            </a:endParaRPr>
          </a:p>
        </p:txBody>
      </p:sp>
      <p:graphicFrame>
        <p:nvGraphicFramePr>
          <p:cNvPr id="14" name="Object 20"/>
          <p:cNvGraphicFramePr>
            <a:graphicFrameLocks noChangeAspect="1"/>
          </p:cNvGraphicFramePr>
          <p:nvPr/>
        </p:nvGraphicFramePr>
        <p:xfrm>
          <a:off x="4716463" y="3887788"/>
          <a:ext cx="4005262" cy="842962"/>
        </p:xfrm>
        <a:graphic>
          <a:graphicData uri="http://schemas.openxmlformats.org/presentationml/2006/ole">
            <mc:AlternateContent xmlns:mc="http://schemas.openxmlformats.org/markup-compatibility/2006">
              <mc:Choice xmlns:v="urn:schemas-microsoft-com:vml" Requires="v">
                <p:oleObj spid="_x0000_s3150" name="" r:id="rId1" imgW="2171700" imgH="457200" progId="Equation.3">
                  <p:embed/>
                </p:oleObj>
              </mc:Choice>
              <mc:Fallback>
                <p:oleObj name="" r:id="rId1" imgW="2171700" imgH="457200" progId="Equation.3">
                  <p:embed/>
                  <p:pic>
                    <p:nvPicPr>
                      <p:cNvPr id="0" name="图片 3149"/>
                      <p:cNvPicPr/>
                      <p:nvPr/>
                    </p:nvPicPr>
                    <p:blipFill>
                      <a:blip r:embed="rId2"/>
                      <a:stretch>
                        <a:fillRect/>
                      </a:stretch>
                    </p:blipFill>
                    <p:spPr>
                      <a:xfrm>
                        <a:off x="4716463" y="3887788"/>
                        <a:ext cx="4005262" cy="842962"/>
                      </a:xfrm>
                      <a:prstGeom prst="rect">
                        <a:avLst/>
                      </a:prstGeom>
                      <a:solidFill>
                        <a:schemeClr val="bg1"/>
                      </a:solidFill>
                      <a:ln w="38100">
                        <a:noFill/>
                        <a:miter/>
                      </a:ln>
                    </p:spPr>
                  </p:pic>
                </p:oleObj>
              </mc:Fallback>
            </mc:AlternateContent>
          </a:graphicData>
        </a:graphic>
      </p:graphicFrame>
      <p:graphicFrame>
        <p:nvGraphicFramePr>
          <p:cNvPr id="15" name="Object 8"/>
          <p:cNvGraphicFramePr>
            <a:graphicFrameLocks noChangeAspect="1"/>
          </p:cNvGraphicFramePr>
          <p:nvPr/>
        </p:nvGraphicFramePr>
        <p:xfrm>
          <a:off x="4716463" y="2930525"/>
          <a:ext cx="4005262" cy="858838"/>
        </p:xfrm>
        <a:graphic>
          <a:graphicData uri="http://schemas.openxmlformats.org/presentationml/2006/ole">
            <mc:AlternateContent xmlns:mc="http://schemas.openxmlformats.org/markup-compatibility/2006">
              <mc:Choice xmlns:v="urn:schemas-microsoft-com:vml" Requires="v">
                <p:oleObj spid="_x0000_s3147" name="" r:id="rId3" imgW="2133600" imgH="457200" progId="Equation.3">
                  <p:embed/>
                </p:oleObj>
              </mc:Choice>
              <mc:Fallback>
                <p:oleObj name="" r:id="rId3" imgW="2133600" imgH="457200" progId="Equation.3">
                  <p:embed/>
                  <p:pic>
                    <p:nvPicPr>
                      <p:cNvPr id="0" name="图片 3146"/>
                      <p:cNvPicPr/>
                      <p:nvPr/>
                    </p:nvPicPr>
                    <p:blipFill>
                      <a:blip r:embed="rId4"/>
                      <a:stretch>
                        <a:fillRect/>
                      </a:stretch>
                    </p:blipFill>
                    <p:spPr>
                      <a:xfrm>
                        <a:off x="4716463" y="2930525"/>
                        <a:ext cx="4005262" cy="858838"/>
                      </a:xfrm>
                      <a:prstGeom prst="rect">
                        <a:avLst/>
                      </a:prstGeom>
                      <a:solidFill>
                        <a:schemeClr val="bg1"/>
                      </a:solidFill>
                      <a:ln w="38100">
                        <a:noFill/>
                        <a:miter/>
                      </a:ln>
                    </p:spPr>
                  </p:pic>
                </p:oleObj>
              </mc:Fallback>
            </mc:AlternateContent>
          </a:graphicData>
        </a:graphic>
      </p:graphicFrame>
      <p:graphicFrame>
        <p:nvGraphicFramePr>
          <p:cNvPr id="16" name="Object 9"/>
          <p:cNvGraphicFramePr>
            <a:graphicFrameLocks noChangeAspect="1"/>
          </p:cNvGraphicFramePr>
          <p:nvPr/>
        </p:nvGraphicFramePr>
        <p:xfrm>
          <a:off x="4716463" y="1989138"/>
          <a:ext cx="4006850" cy="869950"/>
        </p:xfrm>
        <a:graphic>
          <a:graphicData uri="http://schemas.openxmlformats.org/presentationml/2006/ole">
            <mc:AlternateContent xmlns:mc="http://schemas.openxmlformats.org/markup-compatibility/2006">
              <mc:Choice xmlns:v="urn:schemas-microsoft-com:vml" Requires="v">
                <p:oleObj spid="_x0000_s3148" name="" r:id="rId5" imgW="1815465" imgH="393700" progId="Equation.3">
                  <p:embed/>
                </p:oleObj>
              </mc:Choice>
              <mc:Fallback>
                <p:oleObj name="" r:id="rId5" imgW="1815465" imgH="393700" progId="Equation.3">
                  <p:embed/>
                  <p:pic>
                    <p:nvPicPr>
                      <p:cNvPr id="0" name="图片 3147"/>
                      <p:cNvPicPr/>
                      <p:nvPr/>
                    </p:nvPicPr>
                    <p:blipFill>
                      <a:blip r:embed="rId6"/>
                      <a:stretch>
                        <a:fillRect/>
                      </a:stretch>
                    </p:blipFill>
                    <p:spPr>
                      <a:xfrm>
                        <a:off x="4716463" y="1989138"/>
                        <a:ext cx="4006850" cy="869950"/>
                      </a:xfrm>
                      <a:prstGeom prst="rect">
                        <a:avLst/>
                      </a:prstGeom>
                      <a:solidFill>
                        <a:schemeClr val="bg1"/>
                      </a:solidFill>
                      <a:ln w="38100">
                        <a:noFill/>
                        <a:miter/>
                      </a:ln>
                    </p:spPr>
                  </p:pic>
                </p:oleObj>
              </mc:Fallback>
            </mc:AlternateContent>
          </a:graphicData>
        </a:graphic>
      </p:graphicFrame>
      <p:graphicFrame>
        <p:nvGraphicFramePr>
          <p:cNvPr id="17" name="Object 26"/>
          <p:cNvGraphicFramePr>
            <a:graphicFrameLocks noChangeAspect="1"/>
          </p:cNvGraphicFramePr>
          <p:nvPr/>
        </p:nvGraphicFramePr>
        <p:xfrm>
          <a:off x="4716463" y="4824413"/>
          <a:ext cx="4005262" cy="842962"/>
        </p:xfrm>
        <a:graphic>
          <a:graphicData uri="http://schemas.openxmlformats.org/presentationml/2006/ole">
            <mc:AlternateContent xmlns:mc="http://schemas.openxmlformats.org/markup-compatibility/2006">
              <mc:Choice xmlns:v="urn:schemas-microsoft-com:vml" Requires="v">
                <p:oleObj spid="_x0000_s3149" name="" r:id="rId7" imgW="2171700" imgH="457200" progId="Equation.3">
                  <p:embed/>
                </p:oleObj>
              </mc:Choice>
              <mc:Fallback>
                <p:oleObj name="" r:id="rId7" imgW="2171700" imgH="457200" progId="Equation.3">
                  <p:embed/>
                  <p:pic>
                    <p:nvPicPr>
                      <p:cNvPr id="0" name="图片 3148"/>
                      <p:cNvPicPr/>
                      <p:nvPr/>
                    </p:nvPicPr>
                    <p:blipFill>
                      <a:blip r:embed="rId8"/>
                      <a:stretch>
                        <a:fillRect/>
                      </a:stretch>
                    </p:blipFill>
                    <p:spPr>
                      <a:xfrm>
                        <a:off x="4716463" y="4824413"/>
                        <a:ext cx="4005262" cy="842962"/>
                      </a:xfrm>
                      <a:prstGeom prst="rect">
                        <a:avLst/>
                      </a:prstGeom>
                      <a:solidFill>
                        <a:schemeClr val="bg1"/>
                      </a:solidFill>
                      <a:ln w="38100">
                        <a:noFill/>
                        <a:miter/>
                      </a:ln>
                    </p:spPr>
                  </p:pic>
                </p:oleObj>
              </mc:Fallback>
            </mc:AlternateContent>
          </a:graphicData>
        </a:graphic>
      </p:graphicFrame>
      <p:graphicFrame>
        <p:nvGraphicFramePr>
          <p:cNvPr id="18" name="Object 28"/>
          <p:cNvGraphicFramePr>
            <a:graphicFrameLocks noChangeAspect="1"/>
          </p:cNvGraphicFramePr>
          <p:nvPr/>
        </p:nvGraphicFramePr>
        <p:xfrm>
          <a:off x="4716463" y="5761038"/>
          <a:ext cx="4029075" cy="842962"/>
        </p:xfrm>
        <a:graphic>
          <a:graphicData uri="http://schemas.openxmlformats.org/presentationml/2006/ole">
            <mc:AlternateContent xmlns:mc="http://schemas.openxmlformats.org/markup-compatibility/2006">
              <mc:Choice xmlns:v="urn:schemas-microsoft-com:vml" Requires="v">
                <p:oleObj spid="_x0000_s3151" name="" r:id="rId9" imgW="2184400" imgH="457200" progId="Equation.3">
                  <p:embed/>
                </p:oleObj>
              </mc:Choice>
              <mc:Fallback>
                <p:oleObj name="" r:id="rId9" imgW="2184400" imgH="457200" progId="Equation.3">
                  <p:embed/>
                  <p:pic>
                    <p:nvPicPr>
                      <p:cNvPr id="0" name="图片 3150"/>
                      <p:cNvPicPr/>
                      <p:nvPr/>
                    </p:nvPicPr>
                    <p:blipFill>
                      <a:blip r:embed="rId10"/>
                      <a:stretch>
                        <a:fillRect/>
                      </a:stretch>
                    </p:blipFill>
                    <p:spPr>
                      <a:xfrm>
                        <a:off x="4716463" y="5761038"/>
                        <a:ext cx="4029075" cy="842962"/>
                      </a:xfrm>
                      <a:prstGeom prst="rect">
                        <a:avLst/>
                      </a:prstGeom>
                      <a:solidFill>
                        <a:schemeClr val="bg1"/>
                      </a:solidFill>
                      <a:ln w="38100">
                        <a:noFill/>
                        <a:miter/>
                      </a:ln>
                    </p:spPr>
                  </p:pic>
                </p:oleObj>
              </mc:Fallback>
            </mc:AlternateContent>
          </a:graphicData>
        </a:graphic>
      </p:graphicFrame>
      <p:sp>
        <p:nvSpPr>
          <p:cNvPr id="19" name="Line 19"/>
          <p:cNvSpPr/>
          <p:nvPr/>
        </p:nvSpPr>
        <p:spPr>
          <a:xfrm>
            <a:off x="6300788" y="1995488"/>
            <a:ext cx="0" cy="4724400"/>
          </a:xfrm>
          <a:prstGeom prst="line">
            <a:avLst/>
          </a:prstGeom>
          <a:ln w="25400" cap="flat" cmpd="sng">
            <a:solidFill>
              <a:srgbClr val="808000"/>
            </a:solidFill>
            <a:prstDash val="solid"/>
            <a:headEnd type="none" w="med" len="med"/>
            <a:tailEnd type="none" w="med" len="med"/>
          </a:ln>
        </p:spPr>
      </p:sp>
      <p:sp>
        <p:nvSpPr>
          <p:cNvPr id="20" name="Line 7"/>
          <p:cNvSpPr/>
          <p:nvPr/>
        </p:nvSpPr>
        <p:spPr>
          <a:xfrm>
            <a:off x="7740650" y="1995488"/>
            <a:ext cx="0" cy="4724400"/>
          </a:xfrm>
          <a:prstGeom prst="line">
            <a:avLst/>
          </a:prstGeom>
          <a:ln w="25400" cap="flat" cmpd="sng">
            <a:solidFill>
              <a:srgbClr val="808000"/>
            </a:solidFill>
            <a:prstDash val="solid"/>
            <a:headEnd type="none" w="med" len="med"/>
            <a:tailEnd type="none" w="med" len="med"/>
          </a:ln>
        </p:spPr>
      </p:sp>
      <p:sp>
        <p:nvSpPr>
          <p:cNvPr id="21" name="Text Box 29"/>
          <p:cNvSpPr txBox="1"/>
          <p:nvPr/>
        </p:nvSpPr>
        <p:spPr>
          <a:xfrm>
            <a:off x="3024188" y="3114675"/>
            <a:ext cx="2160587"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742950" lvl="0" indent="-285750" algn="ctr" eaLnBrk="1" hangingPunct="1">
              <a:spcBef>
                <a:spcPct val="120000"/>
              </a:spcBef>
              <a:buFontTx/>
              <a:buNone/>
            </a:pPr>
            <a:r>
              <a:rPr lang="zh-CN" altLang="en-US" sz="2400" dirty="0">
                <a:solidFill>
                  <a:schemeClr val="tx2"/>
                </a:solidFill>
                <a:latin typeface="Times New Roman" panose="02020603050405020304" pitchFamily="18" charset="0"/>
                <a:ea typeface="宋体" panose="02010600030101010101" pitchFamily="2" charset="-122"/>
              </a:rPr>
              <a:t>交叉</a:t>
            </a:r>
            <a:endParaRPr lang="zh-CN" altLang="en-US" sz="2400" dirty="0">
              <a:solidFill>
                <a:schemeClr val="tx2"/>
              </a:solidFill>
              <a:latin typeface="Times New Roman" panose="02020603050405020304" pitchFamily="18" charset="0"/>
              <a:ea typeface="宋体" panose="02010600030101010101" pitchFamily="2" charset="-122"/>
            </a:endParaRPr>
          </a:p>
        </p:txBody>
      </p:sp>
      <p:sp>
        <p:nvSpPr>
          <p:cNvPr id="22" name="Rectangle 0"/>
          <p:cNvSpPr/>
          <p:nvPr/>
        </p:nvSpPr>
        <p:spPr>
          <a:xfrm>
            <a:off x="8029575" y="4803775"/>
            <a:ext cx="358775" cy="935038"/>
          </a:xfrm>
          <a:prstGeom prst="rect">
            <a:avLst/>
          </a:prstGeom>
          <a:noFill/>
          <a:ln w="76200" cap="flat" cmpd="sng">
            <a:solidFill>
              <a:schemeClr val="accent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endParaRPr lang="zh-CN" altLang="en-US" sz="2800" b="1" dirty="0">
              <a:latin typeface="Times New Roman" panose="02020603050405020304" pitchFamily="18" charset="0"/>
              <a:ea typeface="隶书" panose="02010509060101010101" pitchFamily="49" charset="-122"/>
            </a:endParaRPr>
          </a:p>
        </p:txBody>
      </p:sp>
      <p:sp>
        <p:nvSpPr>
          <p:cNvPr id="23" name="Line 1"/>
          <p:cNvSpPr/>
          <p:nvPr/>
        </p:nvSpPr>
        <p:spPr>
          <a:xfrm>
            <a:off x="4716463" y="2859088"/>
            <a:ext cx="4032250" cy="0"/>
          </a:xfrm>
          <a:prstGeom prst="line">
            <a:avLst/>
          </a:prstGeom>
          <a:ln w="9525" cap="flat" cmpd="sng">
            <a:solidFill>
              <a:schemeClr val="accent2"/>
            </a:solidFill>
            <a:prstDash val="solid"/>
            <a:headEnd type="none" w="med" len="med"/>
            <a:tailEnd type="none" w="med" len="med"/>
          </a:ln>
        </p:spPr>
      </p:sp>
      <p:sp>
        <p:nvSpPr>
          <p:cNvPr id="24" name="Line 2"/>
          <p:cNvSpPr/>
          <p:nvPr/>
        </p:nvSpPr>
        <p:spPr>
          <a:xfrm>
            <a:off x="4716463" y="3867150"/>
            <a:ext cx="4032250" cy="0"/>
          </a:xfrm>
          <a:prstGeom prst="line">
            <a:avLst/>
          </a:prstGeom>
          <a:ln w="9525" cap="flat" cmpd="sng">
            <a:solidFill>
              <a:schemeClr val="accent2"/>
            </a:solidFill>
            <a:prstDash val="solid"/>
            <a:headEnd type="none" w="med" len="med"/>
            <a:tailEnd type="none" w="med" len="med"/>
          </a:ln>
        </p:spPr>
      </p:sp>
      <p:sp>
        <p:nvSpPr>
          <p:cNvPr id="25" name="Line 3"/>
          <p:cNvSpPr/>
          <p:nvPr/>
        </p:nvSpPr>
        <p:spPr>
          <a:xfrm>
            <a:off x="4716463" y="4803775"/>
            <a:ext cx="4032250" cy="0"/>
          </a:xfrm>
          <a:prstGeom prst="line">
            <a:avLst/>
          </a:prstGeom>
          <a:ln w="9525" cap="flat" cmpd="sng">
            <a:solidFill>
              <a:schemeClr val="accent2"/>
            </a:solidFill>
            <a:prstDash val="solid"/>
            <a:headEnd type="none" w="med" len="med"/>
            <a:tailEnd type="none" w="med" len="med"/>
          </a:ln>
        </p:spPr>
      </p:sp>
      <p:sp>
        <p:nvSpPr>
          <p:cNvPr id="26" name="Line 4"/>
          <p:cNvSpPr/>
          <p:nvPr/>
        </p:nvSpPr>
        <p:spPr>
          <a:xfrm>
            <a:off x="4716463" y="5738813"/>
            <a:ext cx="4032250" cy="0"/>
          </a:xfrm>
          <a:prstGeom prst="line">
            <a:avLst/>
          </a:prstGeom>
          <a:ln w="9525" cap="flat" cmpd="sng">
            <a:solidFill>
              <a:schemeClr val="accent2"/>
            </a:solidFill>
            <a:prstDash val="solid"/>
            <a:headEnd type="none" w="med" len="med"/>
            <a:tailEnd type="none" w="med" len="med"/>
          </a:ln>
        </p:spPr>
      </p:sp>
      <p:sp>
        <p:nvSpPr>
          <p:cNvPr id="92178" name="Text Box 13"/>
          <p:cNvSpPr txBox="1"/>
          <p:nvPr/>
        </p:nvSpPr>
        <p:spPr>
          <a:xfrm>
            <a:off x="252413" y="2697163"/>
            <a:ext cx="3455987" cy="33242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fontAlgn="t" hangingPunct="1">
              <a:spcBef>
                <a:spcPct val="50000"/>
              </a:spcBef>
              <a:buFontTx/>
              <a:buNone/>
            </a:pPr>
            <a:r>
              <a:rPr lang="zh-CN" altLang="en-US" sz="2000" dirty="0">
                <a:solidFill>
                  <a:srgbClr val="FF0000"/>
                </a:solidFill>
                <a:latin typeface="Times New Roman" panose="02020603050405020304" pitchFamily="18" charset="0"/>
                <a:ea typeface="宋体" panose="02010600030101010101" pitchFamily="2" charset="-122"/>
              </a:rPr>
              <a:t>思路：</a:t>
            </a:r>
            <a:endParaRPr lang="en-US" altLang="zh-CN" sz="2000" dirty="0">
              <a:solidFill>
                <a:srgbClr val="FF0000"/>
              </a:solidFill>
              <a:latin typeface="Times New Roman" panose="02020603050405020304" pitchFamily="18" charset="0"/>
              <a:ea typeface="宋体" panose="02010600030101010101" pitchFamily="2" charset="-122"/>
            </a:endParaRPr>
          </a:p>
          <a:p>
            <a:pPr marL="0" lvl="0" indent="0" algn="just" eaLnBrk="1" fontAlgn="t" hangingPunct="1">
              <a:spcBef>
                <a:spcPct val="50000"/>
              </a:spcBef>
              <a:buFont typeface="Calibri" panose="020F0502020204030204" pitchFamily="34" charset="0"/>
              <a:buAutoNum type="alphaLcPeriod"/>
            </a:pPr>
            <a:r>
              <a:rPr lang="zh-CN" altLang="en-US" sz="2000" dirty="0">
                <a:solidFill>
                  <a:srgbClr val="FF0000"/>
                </a:solidFill>
                <a:latin typeface="Times New Roman" panose="02020603050405020304" pitchFamily="18" charset="0"/>
                <a:ea typeface="宋体" panose="02010600030101010101" pitchFamily="2" charset="-122"/>
              </a:rPr>
              <a:t>先随机产生两个交叉点，定义这两点间的区域为匹配区域，交换两个父代的匹配区域</a:t>
            </a:r>
            <a:endParaRPr lang="en-US" altLang="zh-CN" sz="2000" dirty="0">
              <a:solidFill>
                <a:srgbClr val="FF0000"/>
              </a:solidFill>
              <a:latin typeface="Times New Roman" panose="02020603050405020304" pitchFamily="18" charset="0"/>
              <a:ea typeface="宋体" panose="02010600030101010101" pitchFamily="2" charset="-122"/>
            </a:endParaRPr>
          </a:p>
          <a:p>
            <a:pPr marL="0" lvl="0" indent="0" algn="just" eaLnBrk="1" fontAlgn="t" hangingPunct="1">
              <a:spcBef>
                <a:spcPct val="50000"/>
              </a:spcBef>
              <a:buFont typeface="Calibri" panose="020F0502020204030204" pitchFamily="34" charset="0"/>
              <a:buAutoNum type="alphaLcPeriod"/>
            </a:pPr>
            <a:r>
              <a:rPr lang="zh-CN" altLang="en-US" sz="2000" dirty="0">
                <a:solidFill>
                  <a:srgbClr val="FF0000"/>
                </a:solidFill>
                <a:latin typeface="Times New Roman" panose="02020603050405020304" pitchFamily="18" charset="0"/>
                <a:ea typeface="宋体" panose="02010600030101010101" pitchFamily="2" charset="-122"/>
              </a:rPr>
              <a:t>对于匹配区域外出现的重复数码，要依据匹配区域内的映射关系逐一替换</a:t>
            </a:r>
            <a:endParaRPr lang="en-US" altLang="zh-CN" sz="2000" dirty="0">
              <a:solidFill>
                <a:srgbClr val="FF0000"/>
              </a:solidFill>
              <a:latin typeface="Times New Roman" panose="02020603050405020304" pitchFamily="18" charset="0"/>
              <a:ea typeface="宋体" panose="02010600030101010101" pitchFamily="2" charset="-122"/>
            </a:endParaRPr>
          </a:p>
          <a:p>
            <a:pPr marL="0" lvl="0" indent="0" algn="just" eaLnBrk="1" fontAlgn="t" hangingPunct="1">
              <a:spcBef>
                <a:spcPct val="50000"/>
              </a:spcBef>
              <a:buFontTx/>
              <a:buNone/>
            </a:pPr>
            <a:endParaRPr lang="zh-CN" altLang="en-US" sz="2000" dirty="0">
              <a:solidFill>
                <a:srgbClr val="FF0000"/>
              </a:solidFill>
              <a:latin typeface="Times New Roman" panose="02020603050405020304" pitchFamily="18" charset="0"/>
              <a:ea typeface="宋体" panose="02010600030101010101" pitchFamily="2" charset="-122"/>
            </a:endParaRPr>
          </a:p>
        </p:txBody>
      </p:sp>
      <p:sp>
        <p:nvSpPr>
          <p:cNvPr id="2" name="矩形 1"/>
          <p:cNvSpPr/>
          <p:nvPr/>
        </p:nvSpPr>
        <p:spPr>
          <a:xfrm>
            <a:off x="4572000" y="1052513"/>
            <a:ext cx="3736975" cy="7080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zh-CN" altLang="en-US" sz="2000" dirty="0">
                <a:solidFill>
                  <a:srgbClr val="FF0000"/>
                </a:solidFill>
                <a:latin typeface="Times New Roman" panose="02020603050405020304" pitchFamily="18" charset="0"/>
                <a:ea typeface="宋体" panose="02010600030101010101" pitchFamily="2" charset="-122"/>
              </a:rPr>
              <a:t>匹配区域的映射关系：</a:t>
            </a:r>
            <a:endParaRPr lang="en-US" altLang="zh-CN" sz="2000" dirty="0">
              <a:solidFill>
                <a:srgbClr val="FF0000"/>
              </a:solidFill>
              <a:latin typeface="Times New Roman" panose="02020603050405020304" pitchFamily="18" charset="0"/>
              <a:ea typeface="宋体" panose="02010600030101010101" pitchFamily="2" charset="-122"/>
            </a:endParaRPr>
          </a:p>
          <a:p>
            <a:pPr marL="0" lvl="0" indent="0" algn="ctr" eaLnBrk="1" hangingPunct="1">
              <a:spcBef>
                <a:spcPct val="0"/>
              </a:spcBef>
              <a:buFontTx/>
              <a:buNone/>
            </a:pPr>
            <a:r>
              <a:rPr lang="en-US" altLang="zh-CN" sz="2000" dirty="0">
                <a:solidFill>
                  <a:srgbClr val="FF0000"/>
                </a:solidFill>
                <a:latin typeface="Times New Roman" panose="02020603050405020304" pitchFamily="18" charset="0"/>
                <a:ea typeface="宋体" panose="02010600030101010101" pitchFamily="2" charset="-122"/>
              </a:rPr>
              <a:t>4</a:t>
            </a:r>
            <a:r>
              <a:rPr lang="en-US" altLang="zh-CN" sz="2000" dirty="0">
                <a:solidFill>
                  <a:srgbClr val="FF0000"/>
                </a:solidFill>
                <a:latin typeface="Times New Roman" panose="02020603050405020304" pitchFamily="18" charset="0"/>
                <a:ea typeface="宋体" panose="02010600030101010101" pitchFamily="2" charset="-122"/>
                <a:sym typeface="Wingdings" panose="05000000000000000000" pitchFamily="2" charset="2"/>
              </a:rPr>
              <a:t>8 10 9       6 5</a:t>
            </a:r>
            <a:endParaRPr lang="zh-CN" altLang="en-US" sz="2000" dirty="0">
              <a:solidFill>
                <a:srgbClr val="FF0000"/>
              </a:solidFill>
              <a:latin typeface="Times New Roman" panose="02020603050405020304" pitchFamily="18" charset="0"/>
              <a:ea typeface="宋体" panose="02010600030101010101" pitchFamily="2" charset="-122"/>
            </a:endParaRPr>
          </a:p>
        </p:txBody>
      </p:sp>
      <p:sp>
        <p:nvSpPr>
          <p:cNvPr id="30" name="Text Box 29"/>
          <p:cNvSpPr txBox="1"/>
          <p:nvPr/>
        </p:nvSpPr>
        <p:spPr>
          <a:xfrm>
            <a:off x="3024188" y="4129088"/>
            <a:ext cx="2160587"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742950" lvl="0" indent="-285750" algn="ctr" eaLnBrk="1" hangingPunct="1">
              <a:spcBef>
                <a:spcPct val="120000"/>
              </a:spcBef>
              <a:buFontTx/>
              <a:buNone/>
            </a:pPr>
            <a:r>
              <a:rPr lang="zh-CN" altLang="en-US" sz="2400" dirty="0">
                <a:solidFill>
                  <a:schemeClr val="tx2"/>
                </a:solidFill>
                <a:latin typeface="Times New Roman" panose="02020603050405020304" pitchFamily="18" charset="0"/>
                <a:ea typeface="宋体" panose="02010600030101010101" pitchFamily="2" charset="-122"/>
              </a:rPr>
              <a:t>保留</a:t>
            </a:r>
            <a:endParaRPr lang="zh-CN" altLang="en-US" sz="2400" dirty="0">
              <a:solidFill>
                <a:schemeClr val="tx2"/>
              </a:solidFill>
              <a:latin typeface="Times New Roman" panose="02020603050405020304" pitchFamily="18" charset="0"/>
              <a:ea typeface="宋体" panose="02010600030101010101" pitchFamily="2" charset="-122"/>
            </a:endParaRPr>
          </a:p>
        </p:txBody>
      </p:sp>
      <p:sp>
        <p:nvSpPr>
          <p:cNvPr id="31" name="Text Box 29"/>
          <p:cNvSpPr txBox="1"/>
          <p:nvPr/>
        </p:nvSpPr>
        <p:spPr>
          <a:xfrm>
            <a:off x="3024188" y="5040313"/>
            <a:ext cx="2160587"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742950" lvl="0" indent="-285750" algn="ctr" eaLnBrk="1" hangingPunct="1">
              <a:spcBef>
                <a:spcPct val="120000"/>
              </a:spcBef>
              <a:buFontTx/>
              <a:buNone/>
            </a:pPr>
            <a:r>
              <a:rPr lang="zh-CN" altLang="en-US" sz="2400" dirty="0">
                <a:solidFill>
                  <a:schemeClr val="tx2"/>
                </a:solidFill>
                <a:latin typeface="Times New Roman" panose="02020603050405020304" pitchFamily="18" charset="0"/>
                <a:ea typeface="宋体" panose="02010600030101010101" pitchFamily="2" charset="-122"/>
              </a:rPr>
              <a:t>映射</a:t>
            </a:r>
            <a:endParaRPr lang="zh-CN" altLang="en-US" sz="2400" dirty="0">
              <a:solidFill>
                <a:schemeClr val="tx2"/>
              </a:solidFill>
              <a:latin typeface="Times New Roman" panose="02020603050405020304" pitchFamily="18" charset="0"/>
              <a:ea typeface="宋体" panose="02010600030101010101" pitchFamily="2" charset="-122"/>
            </a:endParaRPr>
          </a:p>
        </p:txBody>
      </p:sp>
      <p:sp>
        <p:nvSpPr>
          <p:cNvPr id="32" name="Text Box 29"/>
          <p:cNvSpPr txBox="1"/>
          <p:nvPr/>
        </p:nvSpPr>
        <p:spPr>
          <a:xfrm>
            <a:off x="3024188" y="5876925"/>
            <a:ext cx="2160587"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742950" lvl="0" indent="-285750" algn="ctr" eaLnBrk="1" hangingPunct="1">
              <a:spcBef>
                <a:spcPct val="120000"/>
              </a:spcBef>
              <a:buFontTx/>
              <a:buNone/>
            </a:pPr>
            <a:r>
              <a:rPr lang="zh-CN" altLang="en-US" sz="2400" dirty="0">
                <a:solidFill>
                  <a:schemeClr val="tx2"/>
                </a:solidFill>
                <a:latin typeface="Times New Roman" panose="02020603050405020304" pitchFamily="18" charset="0"/>
                <a:ea typeface="宋体" panose="02010600030101010101" pitchFamily="2" charset="-122"/>
              </a:rPr>
              <a:t>填空</a:t>
            </a:r>
            <a:endParaRPr lang="zh-CN" altLang="en-US" sz="2400" dirty="0">
              <a:solidFill>
                <a:schemeClr val="tx2"/>
              </a:solidFill>
              <a:latin typeface="Times New Roman" panose="02020603050405020304" pitchFamily="18" charset="0"/>
              <a:ea typeface="宋体" panose="02010600030101010101" pitchFamily="2" charset="-122"/>
            </a:endParaRPr>
          </a:p>
        </p:txBody>
      </p:sp>
      <p:sp>
        <p:nvSpPr>
          <p:cNvPr id="92183" name="灯片编号占位符 3"/>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par>
                                <p:cTn id="16" presetID="22" presetClass="entr" presetSubtype="1"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up)">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par>
                                <p:cTn id="24" presetID="22" presetClass="entr" presetSubtype="8"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par>
                                <p:cTn id="27" presetID="22" presetClass="entr" presetSubtype="8"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par>
                                <p:cTn id="35" presetID="22" presetClass="entr" presetSubtype="8"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par>
                                <p:cTn id="38" presetID="22" presetClass="entr" presetSubtype="8"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down)">
                                      <p:cBhvr>
                                        <p:cTn id="45" dur="500"/>
                                        <p:tgtEl>
                                          <p:spTgt spid="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left)">
                                      <p:cBhvr>
                                        <p:cTn id="50" dur="500"/>
                                        <p:tgtEl>
                                          <p:spTgt spid="31"/>
                                        </p:tgtEl>
                                      </p:cBhvr>
                                    </p:animEffect>
                                  </p:childTnLst>
                                </p:cTn>
                              </p:par>
                              <p:par>
                                <p:cTn id="51" presetID="22" presetClass="entr" presetSubtype="8"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500"/>
                                        <p:tgtEl>
                                          <p:spTgt spid="17"/>
                                        </p:tgtEl>
                                      </p:cBhvr>
                                    </p:animEffect>
                                  </p:childTnLst>
                                </p:cTn>
                              </p:par>
                              <p:par>
                                <p:cTn id="54" presetID="22" presetClass="entr" presetSubtype="8" fill="hold"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500"/>
                                        <p:tgtEl>
                                          <p:spTgt spid="22"/>
                                        </p:tgtEl>
                                      </p:cBhvr>
                                    </p:animEffect>
                                  </p:childTnLst>
                                </p:cTn>
                              </p:par>
                              <p:par>
                                <p:cTn id="57" presetID="22" presetClass="entr" presetSubtype="8" fill="hold"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wipe(left)">
                                      <p:cBhvr>
                                        <p:cTn id="59" dur="500"/>
                                        <p:tgtEl>
                                          <p:spTgt spid="2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left)">
                                      <p:cBhvr>
                                        <p:cTn id="64" dur="500"/>
                                        <p:tgtEl>
                                          <p:spTgt spid="32"/>
                                        </p:tgtEl>
                                      </p:cBhvr>
                                    </p:animEffect>
                                  </p:childTnLst>
                                </p:cTn>
                              </p:par>
                              <p:par>
                                <p:cTn id="65" presetID="22" presetClass="entr" presetSubtype="8" fill="hold"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left)">
                                      <p:cBhvr>
                                        <p:cTn id="6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 grpId="0"/>
      <p:bldP spid="30" grpId="0"/>
      <p:bldP spid="31" grpId="0"/>
      <p:bldP spid="3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文本占位符 2"/>
          <p:cNvSpPr>
            <a:spLocks noGrp="1"/>
          </p:cNvSpPr>
          <p:nvPr>
            <p:ph type="body" sz="quarter" idx="13"/>
          </p:nvPr>
        </p:nvSpPr>
        <p:spPr>
          <a:xfrm>
            <a:off x="107950" y="50800"/>
            <a:ext cx="2592388"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应用实例</a:t>
            </a:r>
            <a:endParaRPr lang="zh-CN" altLang="en-US" kern="1200" dirty="0">
              <a:latin typeface="微软雅黑" panose="020B0503020204020204" pitchFamily="34" charset="-122"/>
              <a:ea typeface="宋体" panose="02010600030101010101" pitchFamily="2" charset="-122"/>
              <a:cs typeface="+mn-cs"/>
            </a:endParaRPr>
          </a:p>
        </p:txBody>
      </p:sp>
      <p:sp>
        <p:nvSpPr>
          <p:cNvPr id="94211"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旅行商问题求解</a:t>
            </a:r>
            <a:endParaRPr lang="zh-CN" altLang="en-US" kern="1200" dirty="0">
              <a:latin typeface="微软雅黑" panose="020B0503020204020204" pitchFamily="34" charset="-122"/>
              <a:ea typeface="宋体" panose="02010600030101010101" pitchFamily="2" charset="-122"/>
              <a:cs typeface="+mn-cs"/>
            </a:endParaRPr>
          </a:p>
        </p:txBody>
      </p:sp>
      <p:sp>
        <p:nvSpPr>
          <p:cNvPr id="94212" name="Rectangle 3"/>
          <p:cNvSpPr txBox="1"/>
          <p:nvPr/>
        </p:nvSpPr>
        <p:spPr>
          <a:xfrm>
            <a:off x="0" y="765175"/>
            <a:ext cx="4030663" cy="15113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r>
              <a:rPr lang="zh-CN" altLang="en-US" sz="2800" dirty="0">
                <a:solidFill>
                  <a:schemeClr val="tx2"/>
                </a:solidFill>
                <a:latin typeface="黑体" panose="02010609060101010101" pitchFamily="49" charset="-122"/>
                <a:ea typeface="宋体" panose="02010600030101010101" pitchFamily="2" charset="-122"/>
              </a:rPr>
              <a:t>顺序交叉</a:t>
            </a:r>
            <a:r>
              <a:rPr lang="en-US" altLang="zh-CN" sz="2800" dirty="0">
                <a:solidFill>
                  <a:schemeClr val="tx2"/>
                </a:solidFill>
                <a:latin typeface="黑体" panose="02010609060101010101" pitchFamily="49" charset="-122"/>
                <a:ea typeface="宋体" panose="02010600030101010101" pitchFamily="2" charset="-122"/>
              </a:rPr>
              <a:t>OX</a:t>
            </a:r>
            <a:endParaRPr lang="en-US" altLang="zh-CN" sz="2800" dirty="0">
              <a:solidFill>
                <a:schemeClr val="tx2"/>
              </a:solidFill>
              <a:latin typeface="黑体" panose="02010609060101010101" pitchFamily="49" charset="-122"/>
              <a:ea typeface="黑体" panose="02010609060101010101" pitchFamily="49" charset="-122"/>
            </a:endParaRPr>
          </a:p>
          <a:p>
            <a:pPr marL="742950" lvl="1" indent="-285750"/>
            <a:r>
              <a:rPr lang="en-US" altLang="zh-CN" sz="2400" dirty="0">
                <a:solidFill>
                  <a:schemeClr val="tx2"/>
                </a:solidFill>
                <a:latin typeface="黑体" panose="02010609060101010101" pitchFamily="49" charset="-122"/>
                <a:ea typeface="宋体" panose="02010600030101010101" pitchFamily="2" charset="-122"/>
              </a:rPr>
              <a:t>Davis 1985</a:t>
            </a:r>
            <a:endParaRPr lang="en-US" altLang="zh-CN" sz="2400" dirty="0">
              <a:solidFill>
                <a:schemeClr val="tx2"/>
              </a:solidFill>
              <a:latin typeface="黑体" panose="02010609060101010101" pitchFamily="49" charset="-122"/>
              <a:ea typeface="宋体" panose="02010600030101010101" pitchFamily="2" charset="-122"/>
            </a:endParaRPr>
          </a:p>
          <a:p>
            <a:pPr marL="742950" lvl="1" indent="-285750"/>
            <a:endParaRPr lang="zh-CN" altLang="en-US" sz="2400" dirty="0">
              <a:solidFill>
                <a:schemeClr val="tx2"/>
              </a:solidFill>
              <a:latin typeface="黑体" panose="02010609060101010101" pitchFamily="49" charset="-122"/>
              <a:ea typeface="宋体" panose="02010600030101010101" pitchFamily="2" charset="-122"/>
            </a:endParaRPr>
          </a:p>
        </p:txBody>
      </p:sp>
      <p:sp>
        <p:nvSpPr>
          <p:cNvPr id="94213" name="Text Box 13"/>
          <p:cNvSpPr txBox="1"/>
          <p:nvPr/>
        </p:nvSpPr>
        <p:spPr>
          <a:xfrm>
            <a:off x="574675" y="2060575"/>
            <a:ext cx="7418388" cy="24003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fontAlgn="t" hangingPunct="1">
              <a:spcBef>
                <a:spcPct val="50000"/>
              </a:spcBef>
              <a:buFontTx/>
              <a:buNone/>
            </a:pPr>
            <a:r>
              <a:rPr lang="zh-CN" altLang="en-US" sz="2000" dirty="0">
                <a:solidFill>
                  <a:srgbClr val="FF0000"/>
                </a:solidFill>
                <a:latin typeface="Times New Roman" panose="02020603050405020304" pitchFamily="18" charset="0"/>
                <a:ea typeface="宋体" panose="02010600030101010101" pitchFamily="2" charset="-122"/>
              </a:rPr>
              <a:t>思路：</a:t>
            </a:r>
            <a:endParaRPr lang="en-US" altLang="zh-CN" sz="2000" dirty="0">
              <a:solidFill>
                <a:srgbClr val="FF0000"/>
              </a:solidFill>
              <a:latin typeface="Times New Roman" panose="02020603050405020304" pitchFamily="18" charset="0"/>
              <a:ea typeface="宋体" panose="02010600030101010101" pitchFamily="2" charset="-122"/>
            </a:endParaRPr>
          </a:p>
          <a:p>
            <a:pPr marL="0" lvl="0" indent="0" algn="just" eaLnBrk="1" fontAlgn="t" hangingPunct="1">
              <a:spcBef>
                <a:spcPct val="50000"/>
              </a:spcBef>
              <a:buFont typeface="Calibri" panose="020F0502020204030204" pitchFamily="34" charset="0"/>
              <a:buAutoNum type="alphaLcPeriod"/>
            </a:pPr>
            <a:r>
              <a:rPr lang="zh-CN" altLang="en-US" sz="2000" dirty="0">
                <a:solidFill>
                  <a:srgbClr val="FF0000"/>
                </a:solidFill>
                <a:latin typeface="Times New Roman" panose="02020603050405020304" pitchFamily="18" charset="0"/>
                <a:ea typeface="宋体" panose="02010600030101010101" pitchFamily="2" charset="-122"/>
              </a:rPr>
              <a:t>从父代</a:t>
            </a:r>
            <a:r>
              <a:rPr lang="en-US" altLang="zh-CN" sz="2000" i="1" dirty="0">
                <a:solidFill>
                  <a:srgbClr val="FF0000"/>
                </a:solidFill>
                <a:latin typeface="Times New Roman" panose="02020603050405020304" pitchFamily="18" charset="0"/>
                <a:ea typeface="宋体" panose="02010600030101010101" pitchFamily="2" charset="-122"/>
              </a:rPr>
              <a:t>T</a:t>
            </a:r>
            <a:r>
              <a:rPr lang="en-US" altLang="zh-CN" sz="2000" i="1" baseline="-25000" dirty="0">
                <a:solidFill>
                  <a:srgbClr val="FF0000"/>
                </a:solidFill>
                <a:latin typeface="Times New Roman" panose="02020603050405020304" pitchFamily="18" charset="0"/>
                <a:ea typeface="宋体" panose="02010600030101010101" pitchFamily="2" charset="-122"/>
              </a:rPr>
              <a:t>x</a:t>
            </a:r>
            <a:r>
              <a:rPr lang="zh-CN" altLang="en-US" sz="2000" dirty="0">
                <a:solidFill>
                  <a:srgbClr val="FF0000"/>
                </a:solidFill>
                <a:latin typeface="Times New Roman" panose="02020603050405020304" pitchFamily="18" charset="0"/>
                <a:ea typeface="宋体" panose="02010600030101010101" pitchFamily="2" charset="-122"/>
              </a:rPr>
              <a:t>随机选取一个编码子串，放到子代    的对应位置，子代   空余的位置从父代</a:t>
            </a:r>
            <a:r>
              <a:rPr lang="en-US" altLang="zh-CN" sz="2000" i="1" dirty="0">
                <a:solidFill>
                  <a:srgbClr val="FF0000"/>
                </a:solidFill>
                <a:latin typeface="Times New Roman" panose="02020603050405020304" pitchFamily="18" charset="0"/>
                <a:ea typeface="宋体" panose="02010600030101010101" pitchFamily="2" charset="-122"/>
              </a:rPr>
              <a:t>T</a:t>
            </a:r>
            <a:r>
              <a:rPr lang="en-US" altLang="zh-CN" sz="2000" i="1" baseline="-25000" dirty="0">
                <a:solidFill>
                  <a:srgbClr val="FF0000"/>
                </a:solidFill>
                <a:latin typeface="Times New Roman" panose="02020603050405020304" pitchFamily="18" charset="0"/>
                <a:ea typeface="宋体" panose="02010600030101010101" pitchFamily="2" charset="-122"/>
              </a:rPr>
              <a:t>y</a:t>
            </a:r>
            <a:r>
              <a:rPr lang="zh-CN" altLang="en-US" sz="2000" dirty="0">
                <a:solidFill>
                  <a:srgbClr val="FF0000"/>
                </a:solidFill>
                <a:latin typeface="Times New Roman" panose="02020603050405020304" pitchFamily="18" charset="0"/>
                <a:ea typeface="宋体" panose="02010600030101010101" pitchFamily="2" charset="-122"/>
              </a:rPr>
              <a:t>中按</a:t>
            </a:r>
            <a:r>
              <a:rPr lang="en-US" altLang="zh-CN" sz="2000" i="1" dirty="0">
                <a:solidFill>
                  <a:srgbClr val="FF0000"/>
                </a:solidFill>
                <a:latin typeface="Times New Roman" panose="02020603050405020304" pitchFamily="18" charset="0"/>
                <a:ea typeface="宋体" panose="02010600030101010101" pitchFamily="2" charset="-122"/>
              </a:rPr>
              <a:t>T</a:t>
            </a:r>
            <a:r>
              <a:rPr lang="en-US" altLang="zh-CN" sz="2000" i="1" baseline="-25000" dirty="0">
                <a:solidFill>
                  <a:srgbClr val="FF0000"/>
                </a:solidFill>
                <a:latin typeface="Times New Roman" panose="02020603050405020304" pitchFamily="18" charset="0"/>
                <a:ea typeface="宋体" panose="02010600030101010101" pitchFamily="2" charset="-122"/>
              </a:rPr>
              <a:t>y</a:t>
            </a:r>
            <a:r>
              <a:rPr lang="zh-CN" altLang="en-US" sz="2000" dirty="0">
                <a:solidFill>
                  <a:srgbClr val="FF0000"/>
                </a:solidFill>
                <a:latin typeface="Times New Roman" panose="02020603050405020304" pitchFamily="18" charset="0"/>
                <a:ea typeface="宋体" panose="02010600030101010101" pitchFamily="2" charset="-122"/>
              </a:rPr>
              <a:t>的顺序选取（与已有编码不重复）</a:t>
            </a:r>
            <a:endParaRPr lang="en-US" altLang="zh-CN" sz="2000" dirty="0">
              <a:solidFill>
                <a:srgbClr val="FF0000"/>
              </a:solidFill>
              <a:latin typeface="Times New Roman" panose="02020603050405020304" pitchFamily="18" charset="0"/>
              <a:ea typeface="宋体" panose="02010600030101010101" pitchFamily="2" charset="-122"/>
            </a:endParaRPr>
          </a:p>
          <a:p>
            <a:pPr marL="0" lvl="0" indent="0" algn="just" eaLnBrk="1" fontAlgn="t" hangingPunct="1">
              <a:spcBef>
                <a:spcPct val="50000"/>
              </a:spcBef>
              <a:buFont typeface="Calibri" panose="020F0502020204030204" pitchFamily="34" charset="0"/>
              <a:buAutoNum type="alphaLcPeriod"/>
            </a:pPr>
            <a:r>
              <a:rPr lang="zh-CN" altLang="en-US" sz="2000" dirty="0">
                <a:solidFill>
                  <a:srgbClr val="FF0000"/>
                </a:solidFill>
                <a:latin typeface="Times New Roman" panose="02020603050405020304" pitchFamily="18" charset="0"/>
                <a:ea typeface="宋体" panose="02010600030101010101" pitchFamily="2" charset="-122"/>
              </a:rPr>
              <a:t>同理可得</a:t>
            </a:r>
            <a:r>
              <a:rPr lang="en-US" altLang="zh-CN" sz="2000" i="1" dirty="0">
                <a:solidFill>
                  <a:srgbClr val="FF0000"/>
                </a:solidFill>
                <a:latin typeface="Times New Roman" panose="02020603050405020304" pitchFamily="18" charset="0"/>
                <a:ea typeface="宋体" panose="02010600030101010101" pitchFamily="2" charset="-122"/>
              </a:rPr>
              <a:t>T</a:t>
            </a:r>
            <a:r>
              <a:rPr lang="en-US" altLang="zh-CN" sz="2000" i="1" baseline="-25000" dirty="0">
                <a:solidFill>
                  <a:srgbClr val="FF0000"/>
                </a:solidFill>
                <a:latin typeface="Times New Roman" panose="02020603050405020304" pitchFamily="18" charset="0"/>
                <a:ea typeface="宋体" panose="02010600030101010101" pitchFamily="2" charset="-122"/>
              </a:rPr>
              <a:t>y</a:t>
            </a:r>
            <a:r>
              <a:rPr lang="zh-CN" altLang="en-US" sz="2000" dirty="0">
                <a:solidFill>
                  <a:srgbClr val="FF0000"/>
                </a:solidFill>
                <a:latin typeface="Times New Roman" panose="02020603050405020304" pitchFamily="18" charset="0"/>
                <a:ea typeface="宋体" panose="02010600030101010101" pitchFamily="2" charset="-122"/>
              </a:rPr>
              <a:t>的子代</a:t>
            </a:r>
            <a:endParaRPr lang="en-US" altLang="zh-CN" sz="2000" dirty="0">
              <a:solidFill>
                <a:srgbClr val="FF0000"/>
              </a:solidFill>
              <a:latin typeface="Times New Roman" panose="02020603050405020304" pitchFamily="18" charset="0"/>
              <a:ea typeface="宋体" panose="02010600030101010101" pitchFamily="2" charset="-122"/>
            </a:endParaRPr>
          </a:p>
          <a:p>
            <a:pPr marL="0" lvl="0" indent="0" algn="just" eaLnBrk="1" fontAlgn="t" hangingPunct="1">
              <a:spcBef>
                <a:spcPct val="50000"/>
              </a:spcBef>
              <a:buFontTx/>
              <a:buNone/>
            </a:pPr>
            <a:endParaRPr lang="zh-CN" altLang="en-US" sz="2000" dirty="0">
              <a:solidFill>
                <a:srgbClr val="FF0000"/>
              </a:solidFill>
              <a:latin typeface="Times New Roman" panose="02020603050405020304" pitchFamily="18" charset="0"/>
              <a:ea typeface="宋体" panose="02010600030101010101" pitchFamily="2" charset="-122"/>
            </a:endParaRPr>
          </a:p>
        </p:txBody>
      </p:sp>
      <p:graphicFrame>
        <p:nvGraphicFramePr>
          <p:cNvPr id="94214" name="对象 2"/>
          <p:cNvGraphicFramePr>
            <a:graphicFrameLocks noChangeAspect="1"/>
          </p:cNvGraphicFramePr>
          <p:nvPr/>
        </p:nvGraphicFramePr>
        <p:xfrm>
          <a:off x="5795963" y="2492375"/>
          <a:ext cx="280987" cy="360363"/>
        </p:xfrm>
        <a:graphic>
          <a:graphicData uri="http://schemas.openxmlformats.org/presentationml/2006/ole">
            <mc:AlternateContent xmlns:mc="http://schemas.openxmlformats.org/markup-compatibility/2006">
              <mc:Choice xmlns:v="urn:schemas-microsoft-com:vml" Requires="v">
                <p:oleObj spid="_x0000_s3152" name="" r:id="rId1" imgW="177800" imgH="228600" progId="Equation.DSMT4">
                  <p:embed/>
                </p:oleObj>
              </mc:Choice>
              <mc:Fallback>
                <p:oleObj name="" r:id="rId1" imgW="177800" imgH="228600" progId="Equation.DSMT4">
                  <p:embed/>
                  <p:pic>
                    <p:nvPicPr>
                      <p:cNvPr id="0" name="图片 3151"/>
                      <p:cNvPicPr/>
                      <p:nvPr/>
                    </p:nvPicPr>
                    <p:blipFill>
                      <a:blip r:embed="rId2"/>
                      <a:stretch>
                        <a:fillRect/>
                      </a:stretch>
                    </p:blipFill>
                    <p:spPr>
                      <a:xfrm>
                        <a:off x="5795963" y="2492375"/>
                        <a:ext cx="280987" cy="360363"/>
                      </a:xfrm>
                      <a:prstGeom prst="rect">
                        <a:avLst/>
                      </a:prstGeom>
                      <a:noFill/>
                      <a:ln w="38100">
                        <a:noFill/>
                        <a:miter/>
                      </a:ln>
                    </p:spPr>
                  </p:pic>
                </p:oleObj>
              </mc:Fallback>
            </mc:AlternateContent>
          </a:graphicData>
        </a:graphic>
      </p:graphicFrame>
      <p:graphicFrame>
        <p:nvGraphicFramePr>
          <p:cNvPr id="94215" name="对象 3"/>
          <p:cNvGraphicFramePr>
            <a:graphicFrameLocks noChangeAspect="1"/>
          </p:cNvGraphicFramePr>
          <p:nvPr/>
        </p:nvGraphicFramePr>
        <p:xfrm>
          <a:off x="900113" y="2852738"/>
          <a:ext cx="280987" cy="360362"/>
        </p:xfrm>
        <a:graphic>
          <a:graphicData uri="http://schemas.openxmlformats.org/presentationml/2006/ole">
            <mc:AlternateContent xmlns:mc="http://schemas.openxmlformats.org/markup-compatibility/2006">
              <mc:Choice xmlns:v="urn:schemas-microsoft-com:vml" Requires="v">
                <p:oleObj spid="_x0000_s3158" name="" r:id="rId3" imgW="177800" imgH="228600" progId="Equation.DSMT4">
                  <p:embed/>
                </p:oleObj>
              </mc:Choice>
              <mc:Fallback>
                <p:oleObj name="" r:id="rId3" imgW="177800" imgH="228600" progId="Equation.DSMT4">
                  <p:embed/>
                  <p:pic>
                    <p:nvPicPr>
                      <p:cNvPr id="0" name="图片 3157"/>
                      <p:cNvPicPr/>
                      <p:nvPr/>
                    </p:nvPicPr>
                    <p:blipFill>
                      <a:blip r:embed="rId2"/>
                      <a:stretch>
                        <a:fillRect/>
                      </a:stretch>
                    </p:blipFill>
                    <p:spPr>
                      <a:xfrm>
                        <a:off x="900113" y="2852738"/>
                        <a:ext cx="280987" cy="360362"/>
                      </a:xfrm>
                      <a:prstGeom prst="rect">
                        <a:avLst/>
                      </a:prstGeom>
                      <a:noFill/>
                      <a:ln w="38100">
                        <a:noFill/>
                        <a:miter/>
                      </a:ln>
                    </p:spPr>
                  </p:pic>
                </p:oleObj>
              </mc:Fallback>
            </mc:AlternateContent>
          </a:graphicData>
        </a:graphic>
      </p:graphicFrame>
      <p:graphicFrame>
        <p:nvGraphicFramePr>
          <p:cNvPr id="94216" name="对象 4"/>
          <p:cNvGraphicFramePr>
            <a:graphicFrameLocks noChangeAspect="1"/>
          </p:cNvGraphicFramePr>
          <p:nvPr/>
        </p:nvGraphicFramePr>
        <p:xfrm>
          <a:off x="2916238" y="3284538"/>
          <a:ext cx="280987" cy="381000"/>
        </p:xfrm>
        <a:graphic>
          <a:graphicData uri="http://schemas.openxmlformats.org/presentationml/2006/ole">
            <mc:AlternateContent xmlns:mc="http://schemas.openxmlformats.org/markup-compatibility/2006">
              <mc:Choice xmlns:v="urn:schemas-microsoft-com:vml" Requires="v">
                <p:oleObj spid="_x0000_s3153" name="" r:id="rId4" imgW="177800" imgH="241300" progId="Equation.DSMT4">
                  <p:embed/>
                </p:oleObj>
              </mc:Choice>
              <mc:Fallback>
                <p:oleObj name="" r:id="rId4" imgW="177800" imgH="241300" progId="Equation.DSMT4">
                  <p:embed/>
                  <p:pic>
                    <p:nvPicPr>
                      <p:cNvPr id="0" name="图片 3152"/>
                      <p:cNvPicPr/>
                      <p:nvPr/>
                    </p:nvPicPr>
                    <p:blipFill>
                      <a:blip r:embed="rId5"/>
                      <a:stretch>
                        <a:fillRect/>
                      </a:stretch>
                    </p:blipFill>
                    <p:spPr>
                      <a:xfrm>
                        <a:off x="2916238" y="3284538"/>
                        <a:ext cx="280987" cy="381000"/>
                      </a:xfrm>
                      <a:prstGeom prst="rect">
                        <a:avLst/>
                      </a:prstGeom>
                      <a:noFill/>
                      <a:ln w="38100">
                        <a:noFill/>
                        <a:miter/>
                      </a:ln>
                    </p:spPr>
                  </p:pic>
                </p:oleObj>
              </mc:Fallback>
            </mc:AlternateContent>
          </a:graphicData>
        </a:graphic>
      </p:graphicFrame>
      <p:graphicFrame>
        <p:nvGraphicFramePr>
          <p:cNvPr id="35" name="Object 8"/>
          <p:cNvGraphicFramePr>
            <a:graphicFrameLocks noChangeAspect="1"/>
          </p:cNvGraphicFramePr>
          <p:nvPr/>
        </p:nvGraphicFramePr>
        <p:xfrm>
          <a:off x="3060700" y="5043488"/>
          <a:ext cx="4032250" cy="954087"/>
        </p:xfrm>
        <a:graphic>
          <a:graphicData uri="http://schemas.openxmlformats.org/presentationml/2006/ole">
            <mc:AlternateContent xmlns:mc="http://schemas.openxmlformats.org/markup-compatibility/2006">
              <mc:Choice xmlns:v="urn:schemas-microsoft-com:vml" Requires="v">
                <p:oleObj spid="_x0000_s3154" name="" r:id="rId6" imgW="2362200" imgH="508000" progId="Equation.DSMT4">
                  <p:embed/>
                </p:oleObj>
              </mc:Choice>
              <mc:Fallback>
                <p:oleObj name="" r:id="rId6" imgW="2362200" imgH="508000" progId="Equation.DSMT4">
                  <p:embed/>
                  <p:pic>
                    <p:nvPicPr>
                      <p:cNvPr id="0" name="图片 3153"/>
                      <p:cNvPicPr/>
                      <p:nvPr/>
                    </p:nvPicPr>
                    <p:blipFill>
                      <a:blip r:embed="rId7"/>
                      <a:stretch>
                        <a:fillRect/>
                      </a:stretch>
                    </p:blipFill>
                    <p:spPr>
                      <a:xfrm>
                        <a:off x="3060700" y="5043488"/>
                        <a:ext cx="4032250" cy="954087"/>
                      </a:xfrm>
                      <a:prstGeom prst="rect">
                        <a:avLst/>
                      </a:prstGeom>
                      <a:solidFill>
                        <a:schemeClr val="bg1"/>
                      </a:solidFill>
                      <a:ln w="38100">
                        <a:noFill/>
                        <a:miter/>
                      </a:ln>
                    </p:spPr>
                  </p:pic>
                </p:oleObj>
              </mc:Fallback>
            </mc:AlternateContent>
          </a:graphicData>
        </a:graphic>
      </p:graphicFrame>
      <p:graphicFrame>
        <p:nvGraphicFramePr>
          <p:cNvPr id="36" name="Object 9"/>
          <p:cNvGraphicFramePr>
            <a:graphicFrameLocks noChangeAspect="1"/>
          </p:cNvGraphicFramePr>
          <p:nvPr/>
        </p:nvGraphicFramePr>
        <p:xfrm>
          <a:off x="3060700" y="4149725"/>
          <a:ext cx="4006850" cy="869950"/>
        </p:xfrm>
        <a:graphic>
          <a:graphicData uri="http://schemas.openxmlformats.org/presentationml/2006/ole">
            <mc:AlternateContent xmlns:mc="http://schemas.openxmlformats.org/markup-compatibility/2006">
              <mc:Choice xmlns:v="urn:schemas-microsoft-com:vml" Requires="v">
                <p:oleObj spid="_x0000_s3155" name="" r:id="rId8" imgW="1815465" imgH="393700" progId="Equation.3">
                  <p:embed/>
                </p:oleObj>
              </mc:Choice>
              <mc:Fallback>
                <p:oleObj name="" r:id="rId8" imgW="1815465" imgH="393700" progId="Equation.3">
                  <p:embed/>
                  <p:pic>
                    <p:nvPicPr>
                      <p:cNvPr id="0" name="图片 3154"/>
                      <p:cNvPicPr/>
                      <p:nvPr/>
                    </p:nvPicPr>
                    <p:blipFill>
                      <a:blip r:embed="rId9"/>
                      <a:stretch>
                        <a:fillRect/>
                      </a:stretch>
                    </p:blipFill>
                    <p:spPr>
                      <a:xfrm>
                        <a:off x="3060700" y="4149725"/>
                        <a:ext cx="4006850" cy="869950"/>
                      </a:xfrm>
                      <a:prstGeom prst="rect">
                        <a:avLst/>
                      </a:prstGeom>
                      <a:solidFill>
                        <a:schemeClr val="bg1"/>
                      </a:solidFill>
                      <a:ln w="38100">
                        <a:noFill/>
                        <a:miter/>
                      </a:ln>
                    </p:spPr>
                  </p:pic>
                </p:oleObj>
              </mc:Fallback>
            </mc:AlternateContent>
          </a:graphicData>
        </a:graphic>
      </p:graphicFrame>
      <p:sp>
        <p:nvSpPr>
          <p:cNvPr id="37" name="Line 19"/>
          <p:cNvSpPr/>
          <p:nvPr/>
        </p:nvSpPr>
        <p:spPr>
          <a:xfrm>
            <a:off x="4645025" y="4156075"/>
            <a:ext cx="0" cy="1865313"/>
          </a:xfrm>
          <a:prstGeom prst="line">
            <a:avLst/>
          </a:prstGeom>
          <a:ln w="25400" cap="flat" cmpd="sng">
            <a:solidFill>
              <a:srgbClr val="808000"/>
            </a:solidFill>
            <a:prstDash val="solid"/>
            <a:headEnd type="none" w="med" len="med"/>
            <a:tailEnd type="none" w="med" len="med"/>
          </a:ln>
        </p:spPr>
      </p:sp>
      <p:sp>
        <p:nvSpPr>
          <p:cNvPr id="38" name="Line 7"/>
          <p:cNvSpPr/>
          <p:nvPr/>
        </p:nvSpPr>
        <p:spPr>
          <a:xfrm>
            <a:off x="6084888" y="4156075"/>
            <a:ext cx="0" cy="1865313"/>
          </a:xfrm>
          <a:prstGeom prst="line">
            <a:avLst/>
          </a:prstGeom>
          <a:ln w="25400" cap="flat" cmpd="sng">
            <a:solidFill>
              <a:srgbClr val="808000"/>
            </a:solidFill>
            <a:prstDash val="solid"/>
            <a:headEnd type="none" w="med" len="med"/>
            <a:tailEnd type="none" w="med" len="med"/>
          </a:ln>
        </p:spPr>
      </p:sp>
      <p:sp>
        <p:nvSpPr>
          <p:cNvPr id="39" name="Text Box 29"/>
          <p:cNvSpPr txBox="1"/>
          <p:nvPr/>
        </p:nvSpPr>
        <p:spPr>
          <a:xfrm>
            <a:off x="1331913" y="5275263"/>
            <a:ext cx="14398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120000"/>
              </a:spcBef>
              <a:buFontTx/>
              <a:buNone/>
            </a:pPr>
            <a:r>
              <a:rPr lang="zh-CN" altLang="en-US" sz="2400" dirty="0">
                <a:solidFill>
                  <a:schemeClr val="tx2"/>
                </a:solidFill>
                <a:latin typeface="Times New Roman" panose="02020603050405020304" pitchFamily="18" charset="0"/>
                <a:ea typeface="宋体" panose="02010600030101010101" pitchFamily="2" charset="-122"/>
              </a:rPr>
              <a:t>交叉后</a:t>
            </a:r>
            <a:endParaRPr lang="zh-CN" altLang="en-US" sz="2400" dirty="0">
              <a:solidFill>
                <a:schemeClr val="tx2"/>
              </a:solidFill>
              <a:latin typeface="Times New Roman" panose="02020603050405020304" pitchFamily="18" charset="0"/>
              <a:ea typeface="宋体" panose="02010600030101010101" pitchFamily="2" charset="-122"/>
            </a:endParaRPr>
          </a:p>
        </p:txBody>
      </p:sp>
      <p:sp>
        <p:nvSpPr>
          <p:cNvPr id="40" name="Line 1"/>
          <p:cNvSpPr/>
          <p:nvPr/>
        </p:nvSpPr>
        <p:spPr>
          <a:xfrm>
            <a:off x="3060700" y="5019675"/>
            <a:ext cx="4032250" cy="0"/>
          </a:xfrm>
          <a:prstGeom prst="line">
            <a:avLst/>
          </a:prstGeom>
          <a:ln w="9525" cap="flat" cmpd="sng">
            <a:solidFill>
              <a:schemeClr val="accent2"/>
            </a:solidFill>
            <a:prstDash val="solid"/>
            <a:headEnd type="none" w="med" len="med"/>
            <a:tailEnd type="none" w="med" len="med"/>
          </a:ln>
        </p:spPr>
      </p:sp>
      <p:sp>
        <p:nvSpPr>
          <p:cNvPr id="94223"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8"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up)">
                                      <p:cBhvr>
                                        <p:cTn id="15" dur="500"/>
                                        <p:tgtEl>
                                          <p:spTgt spid="37"/>
                                        </p:tgtEl>
                                      </p:cBhvr>
                                    </p:animEffect>
                                  </p:childTnLst>
                                </p:cTn>
                              </p:par>
                              <p:par>
                                <p:cTn id="16" presetID="22" presetClass="entr" presetSubtype="1" fill="hold"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wipe(up)">
                                      <p:cBhvr>
                                        <p:cTn id="18" dur="500"/>
                                        <p:tgtEl>
                                          <p:spTgt spid="3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wipe(left)">
                                      <p:cBhvr>
                                        <p:cTn id="23" dur="500"/>
                                        <p:tgtEl>
                                          <p:spTgt spid="39"/>
                                        </p:tgtEl>
                                      </p:cBhvr>
                                    </p:animEffect>
                                  </p:childTnLst>
                                </p:cTn>
                              </p:par>
                              <p:par>
                                <p:cTn id="24" presetID="22" presetClass="entr" presetSubtype="8" fill="hold"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left)">
                                      <p:cBhvr>
                                        <p:cTn id="2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文本占位符 2"/>
          <p:cNvSpPr>
            <a:spLocks noGrp="1"/>
          </p:cNvSpPr>
          <p:nvPr>
            <p:ph type="body" sz="quarter" idx="13"/>
          </p:nvPr>
        </p:nvSpPr>
        <p:spPr>
          <a:xfrm>
            <a:off x="107950" y="50800"/>
            <a:ext cx="2592388"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应用实例</a:t>
            </a:r>
            <a:endParaRPr lang="zh-CN" altLang="en-US" kern="1200" dirty="0">
              <a:latin typeface="微软雅黑" panose="020B0503020204020204" pitchFamily="34" charset="-122"/>
              <a:ea typeface="宋体" panose="02010600030101010101" pitchFamily="2" charset="-122"/>
              <a:cs typeface="+mn-cs"/>
            </a:endParaRPr>
          </a:p>
        </p:txBody>
      </p:sp>
      <p:sp>
        <p:nvSpPr>
          <p:cNvPr id="96259"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旅行商问题求解</a:t>
            </a:r>
            <a:endParaRPr lang="zh-CN" altLang="en-US" kern="1200" dirty="0">
              <a:latin typeface="微软雅黑" panose="020B0503020204020204" pitchFamily="34" charset="-122"/>
              <a:ea typeface="宋体" panose="02010600030101010101" pitchFamily="2" charset="-122"/>
              <a:cs typeface="+mn-cs"/>
            </a:endParaRPr>
          </a:p>
        </p:txBody>
      </p:sp>
      <p:sp>
        <p:nvSpPr>
          <p:cNvPr id="96260" name="Rectangle 3"/>
          <p:cNvSpPr txBox="1"/>
          <p:nvPr/>
        </p:nvSpPr>
        <p:spPr>
          <a:xfrm>
            <a:off x="0" y="765175"/>
            <a:ext cx="4030663" cy="15113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r>
              <a:rPr lang="zh-CN" altLang="en-US" sz="2800" dirty="0">
                <a:solidFill>
                  <a:schemeClr val="tx2"/>
                </a:solidFill>
                <a:latin typeface="黑体" panose="02010609060101010101" pitchFamily="49" charset="-122"/>
                <a:ea typeface="宋体" panose="02010600030101010101" pitchFamily="2" charset="-122"/>
              </a:rPr>
              <a:t>循环交叉</a:t>
            </a:r>
            <a:r>
              <a:rPr lang="en-US" altLang="zh-CN" sz="2800" dirty="0">
                <a:solidFill>
                  <a:schemeClr val="tx2"/>
                </a:solidFill>
                <a:latin typeface="黑体" panose="02010609060101010101" pitchFamily="49" charset="-122"/>
                <a:ea typeface="宋体" panose="02010600030101010101" pitchFamily="2" charset="-122"/>
              </a:rPr>
              <a:t>CX</a:t>
            </a:r>
            <a:endParaRPr lang="en-US" altLang="zh-CN" sz="2800" dirty="0">
              <a:solidFill>
                <a:schemeClr val="tx2"/>
              </a:solidFill>
              <a:latin typeface="黑体" panose="02010609060101010101" pitchFamily="49" charset="-122"/>
              <a:ea typeface="黑体" panose="02010609060101010101" pitchFamily="49" charset="-122"/>
            </a:endParaRPr>
          </a:p>
          <a:p>
            <a:pPr marL="742950" lvl="1" indent="-285750"/>
            <a:r>
              <a:rPr lang="en-US" altLang="zh-CN" sz="2400" dirty="0">
                <a:solidFill>
                  <a:schemeClr val="tx2"/>
                </a:solidFill>
                <a:latin typeface="黑体" panose="02010609060101010101" pitchFamily="49" charset="-122"/>
                <a:ea typeface="宋体" panose="02010600030101010101" pitchFamily="2" charset="-122"/>
              </a:rPr>
              <a:t>Oliver 1987</a:t>
            </a:r>
            <a:endParaRPr lang="en-US" altLang="zh-CN" sz="2400" dirty="0">
              <a:solidFill>
                <a:schemeClr val="tx2"/>
              </a:solidFill>
              <a:latin typeface="黑体" panose="02010609060101010101" pitchFamily="49" charset="-122"/>
              <a:ea typeface="宋体" panose="02010600030101010101" pitchFamily="2" charset="-122"/>
            </a:endParaRPr>
          </a:p>
          <a:p>
            <a:pPr marL="742950" lvl="1" indent="-285750"/>
            <a:endParaRPr lang="zh-CN" altLang="en-US" sz="2400" dirty="0">
              <a:solidFill>
                <a:schemeClr val="tx2"/>
              </a:solidFill>
              <a:latin typeface="黑体" panose="02010609060101010101" pitchFamily="49" charset="-122"/>
              <a:ea typeface="宋体" panose="02010600030101010101" pitchFamily="2" charset="-122"/>
            </a:endParaRPr>
          </a:p>
        </p:txBody>
      </p:sp>
      <p:sp>
        <p:nvSpPr>
          <p:cNvPr id="96261" name="Text Box 13"/>
          <p:cNvSpPr txBox="1"/>
          <p:nvPr/>
        </p:nvSpPr>
        <p:spPr>
          <a:xfrm>
            <a:off x="574675" y="1790700"/>
            <a:ext cx="7742238" cy="28622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fontAlgn="t" hangingPunct="1">
              <a:spcBef>
                <a:spcPct val="50000"/>
              </a:spcBef>
              <a:buFontTx/>
              <a:buNone/>
            </a:pPr>
            <a:r>
              <a:rPr lang="zh-CN" altLang="en-US" sz="2000" dirty="0">
                <a:solidFill>
                  <a:srgbClr val="FF0000"/>
                </a:solidFill>
                <a:latin typeface="Times New Roman" panose="02020603050405020304" pitchFamily="18" charset="0"/>
                <a:ea typeface="宋体" panose="02010600030101010101" pitchFamily="2" charset="-122"/>
              </a:rPr>
              <a:t>思路：</a:t>
            </a:r>
            <a:endParaRPr lang="en-US" altLang="zh-CN" sz="2000" dirty="0">
              <a:solidFill>
                <a:srgbClr val="FF0000"/>
              </a:solidFill>
              <a:latin typeface="Times New Roman" panose="02020603050405020304" pitchFamily="18" charset="0"/>
              <a:ea typeface="宋体" panose="02010600030101010101" pitchFamily="2" charset="-122"/>
            </a:endParaRPr>
          </a:p>
          <a:p>
            <a:pPr marL="0" lvl="0" indent="0" algn="just" eaLnBrk="1" fontAlgn="t" hangingPunct="1">
              <a:spcBef>
                <a:spcPct val="50000"/>
              </a:spcBef>
              <a:buFontTx/>
              <a:buNone/>
            </a:pPr>
            <a:r>
              <a:rPr lang="en-US" altLang="zh-CN" sz="2000" dirty="0">
                <a:solidFill>
                  <a:srgbClr val="FF0000"/>
                </a:solidFill>
                <a:latin typeface="Times New Roman" panose="02020603050405020304" pitchFamily="18" charset="0"/>
                <a:ea typeface="宋体" panose="02010600030101010101" pitchFamily="2" charset="-122"/>
              </a:rPr>
              <a:t>CX</a:t>
            </a:r>
            <a:r>
              <a:rPr lang="zh-CN" altLang="en-US" sz="2000" dirty="0">
                <a:solidFill>
                  <a:srgbClr val="FF0000"/>
                </a:solidFill>
                <a:latin typeface="Times New Roman" panose="02020603050405020304" pitchFamily="18" charset="0"/>
                <a:ea typeface="宋体" panose="02010600030101010101" pitchFamily="2" charset="-122"/>
              </a:rPr>
              <a:t>与</a:t>
            </a:r>
            <a:r>
              <a:rPr lang="en-US" altLang="zh-CN" sz="2000" dirty="0">
                <a:solidFill>
                  <a:srgbClr val="FF0000"/>
                </a:solidFill>
                <a:latin typeface="Times New Roman" panose="02020603050405020304" pitchFamily="18" charset="0"/>
                <a:ea typeface="宋体" panose="02010600030101010101" pitchFamily="2" charset="-122"/>
              </a:rPr>
              <a:t>OX</a:t>
            </a:r>
            <a:r>
              <a:rPr lang="zh-CN" altLang="en-US" sz="2000" dirty="0">
                <a:solidFill>
                  <a:srgbClr val="FF0000"/>
                </a:solidFill>
                <a:latin typeface="Times New Roman" panose="02020603050405020304" pitchFamily="18" charset="0"/>
                <a:ea typeface="宋体" panose="02010600030101010101" pitchFamily="2" charset="-122"/>
              </a:rPr>
              <a:t>的不同之处在于：</a:t>
            </a:r>
            <a:r>
              <a:rPr lang="en-US" altLang="zh-CN" sz="2000" dirty="0">
                <a:solidFill>
                  <a:srgbClr val="FF0000"/>
                </a:solidFill>
                <a:latin typeface="Times New Roman" panose="02020603050405020304" pitchFamily="18" charset="0"/>
                <a:ea typeface="宋体" panose="02010600030101010101" pitchFamily="2" charset="-122"/>
              </a:rPr>
              <a:t>OX</a:t>
            </a:r>
            <a:r>
              <a:rPr lang="zh-CN" altLang="en-US" sz="2000" dirty="0">
                <a:solidFill>
                  <a:srgbClr val="FF0000"/>
                </a:solidFill>
                <a:latin typeface="Times New Roman" panose="02020603050405020304" pitchFamily="18" charset="0"/>
                <a:ea typeface="宋体" panose="02010600030101010101" pitchFamily="2" charset="-122"/>
              </a:rPr>
              <a:t>中来自第一个亲代的编码子串是随机产生的，而</a:t>
            </a:r>
            <a:r>
              <a:rPr lang="en-US" altLang="zh-CN" sz="2000" dirty="0">
                <a:solidFill>
                  <a:srgbClr val="FF0000"/>
                </a:solidFill>
                <a:latin typeface="Times New Roman" panose="02020603050405020304" pitchFamily="18" charset="0"/>
                <a:ea typeface="宋体" panose="02010600030101010101" pitchFamily="2" charset="-122"/>
              </a:rPr>
              <a:t>CX</a:t>
            </a:r>
            <a:r>
              <a:rPr lang="zh-CN" altLang="en-US" sz="2000" dirty="0">
                <a:solidFill>
                  <a:srgbClr val="FF0000"/>
                </a:solidFill>
                <a:latin typeface="Times New Roman" panose="02020603050405020304" pitchFamily="18" charset="0"/>
                <a:ea typeface="宋体" panose="02010600030101010101" pitchFamily="2" charset="-122"/>
              </a:rPr>
              <a:t>却不是，它是根据两个双亲相应位置的编码而确定的</a:t>
            </a:r>
            <a:endParaRPr lang="en-US" altLang="zh-CN" sz="2000" dirty="0">
              <a:solidFill>
                <a:srgbClr val="FF0000"/>
              </a:solidFill>
              <a:latin typeface="Times New Roman" panose="02020603050405020304" pitchFamily="18" charset="0"/>
              <a:ea typeface="宋体" panose="02010600030101010101" pitchFamily="2" charset="-122"/>
            </a:endParaRPr>
          </a:p>
          <a:p>
            <a:pPr marL="0" lvl="0" indent="0" algn="just" eaLnBrk="1" fontAlgn="t" hangingPunct="1">
              <a:spcBef>
                <a:spcPct val="50000"/>
              </a:spcBef>
              <a:buFont typeface="Calibri" panose="020F0502020204030204" pitchFamily="34" charset="0"/>
              <a:buAutoNum type="alphaLcPeriod"/>
            </a:pPr>
            <a:r>
              <a:rPr lang="zh-CN" altLang="en-US" sz="2000" dirty="0">
                <a:solidFill>
                  <a:srgbClr val="FF0000"/>
                </a:solidFill>
                <a:latin typeface="Times New Roman" panose="02020603050405020304" pitchFamily="18" charset="0"/>
                <a:ea typeface="宋体" panose="02010600030101010101" pitchFamily="2" charset="-122"/>
              </a:rPr>
              <a:t>从父代</a:t>
            </a:r>
            <a:r>
              <a:rPr lang="en-US" altLang="zh-CN" sz="2000" i="1" dirty="0">
                <a:solidFill>
                  <a:srgbClr val="FF0000"/>
                </a:solidFill>
                <a:latin typeface="Times New Roman" panose="02020603050405020304" pitchFamily="18" charset="0"/>
                <a:ea typeface="宋体" panose="02010600030101010101" pitchFamily="2" charset="-122"/>
              </a:rPr>
              <a:t>T</a:t>
            </a:r>
            <a:r>
              <a:rPr lang="en-US" altLang="zh-CN" sz="2000" i="1" baseline="-25000" dirty="0">
                <a:solidFill>
                  <a:srgbClr val="FF0000"/>
                </a:solidFill>
                <a:latin typeface="Times New Roman" panose="02020603050405020304" pitchFamily="18" charset="0"/>
                <a:ea typeface="宋体" panose="02010600030101010101" pitchFamily="2" charset="-122"/>
              </a:rPr>
              <a:t>x</a:t>
            </a:r>
            <a:r>
              <a:rPr lang="zh-CN" altLang="en-US" sz="2000" dirty="0">
                <a:solidFill>
                  <a:srgbClr val="FF0000"/>
                </a:solidFill>
                <a:latin typeface="Times New Roman" panose="02020603050405020304" pitchFamily="18" charset="0"/>
                <a:ea typeface="宋体" panose="02010600030101010101" pitchFamily="2" charset="-122"/>
              </a:rPr>
              <a:t>出发获取循环基因，用循环基因构成子代   ，顺序与父代一样，用父代</a:t>
            </a:r>
            <a:r>
              <a:rPr lang="en-US" altLang="zh-CN" sz="2000" i="1" dirty="0">
                <a:solidFill>
                  <a:srgbClr val="FF0000"/>
                </a:solidFill>
                <a:latin typeface="Times New Roman" panose="02020603050405020304" pitchFamily="18" charset="0"/>
                <a:ea typeface="宋体" panose="02010600030101010101" pitchFamily="2" charset="-122"/>
              </a:rPr>
              <a:t>T</a:t>
            </a:r>
            <a:r>
              <a:rPr lang="en-US" altLang="zh-CN" sz="2000" i="1" baseline="-25000" dirty="0">
                <a:solidFill>
                  <a:srgbClr val="FF0000"/>
                </a:solidFill>
                <a:latin typeface="Times New Roman" panose="02020603050405020304" pitchFamily="18" charset="0"/>
                <a:ea typeface="宋体" panose="02010600030101010101" pitchFamily="2" charset="-122"/>
              </a:rPr>
              <a:t>y</a:t>
            </a:r>
            <a:r>
              <a:rPr lang="zh-CN" altLang="en-US" sz="2000" dirty="0">
                <a:solidFill>
                  <a:srgbClr val="FF0000"/>
                </a:solidFill>
                <a:latin typeface="Times New Roman" panose="02020603050405020304" pitchFamily="18" charset="0"/>
                <a:ea typeface="宋体" panose="02010600030101010101" pitchFamily="2" charset="-122"/>
              </a:rPr>
              <a:t>剩余的基因填满子代</a:t>
            </a:r>
            <a:endParaRPr lang="en-US" altLang="zh-CN" sz="2000" dirty="0">
              <a:solidFill>
                <a:srgbClr val="FF0000"/>
              </a:solidFill>
              <a:latin typeface="Times New Roman" panose="02020603050405020304" pitchFamily="18" charset="0"/>
              <a:ea typeface="宋体" panose="02010600030101010101" pitchFamily="2" charset="-122"/>
            </a:endParaRPr>
          </a:p>
          <a:p>
            <a:pPr marL="0" lvl="0" indent="0" algn="just" eaLnBrk="1" fontAlgn="t" hangingPunct="1">
              <a:spcBef>
                <a:spcPct val="50000"/>
              </a:spcBef>
              <a:buFont typeface="Calibri" panose="020F0502020204030204" pitchFamily="34" charset="0"/>
              <a:buAutoNum type="alphaLcPeriod"/>
            </a:pPr>
            <a:r>
              <a:rPr lang="zh-CN" altLang="en-US" sz="2000" dirty="0">
                <a:solidFill>
                  <a:srgbClr val="FF0000"/>
                </a:solidFill>
                <a:latin typeface="Times New Roman" panose="02020603050405020304" pitchFamily="18" charset="0"/>
                <a:ea typeface="宋体" panose="02010600030101010101" pitchFamily="2" charset="-122"/>
              </a:rPr>
              <a:t>从父代</a:t>
            </a:r>
            <a:r>
              <a:rPr lang="en-US" altLang="zh-CN" sz="2000" i="1" dirty="0">
                <a:solidFill>
                  <a:srgbClr val="FF0000"/>
                </a:solidFill>
                <a:latin typeface="Times New Roman" panose="02020603050405020304" pitchFamily="18" charset="0"/>
                <a:ea typeface="宋体" panose="02010600030101010101" pitchFamily="2" charset="-122"/>
              </a:rPr>
              <a:t>T</a:t>
            </a:r>
            <a:r>
              <a:rPr lang="en-US" altLang="zh-CN" sz="2000" i="1" baseline="-25000" dirty="0">
                <a:solidFill>
                  <a:srgbClr val="FF0000"/>
                </a:solidFill>
                <a:latin typeface="Times New Roman" panose="02020603050405020304" pitchFamily="18" charset="0"/>
                <a:ea typeface="宋体" panose="02010600030101010101" pitchFamily="2" charset="-122"/>
              </a:rPr>
              <a:t>y</a:t>
            </a:r>
            <a:r>
              <a:rPr lang="zh-CN" altLang="en-US" sz="2000" dirty="0">
                <a:solidFill>
                  <a:srgbClr val="FF0000"/>
                </a:solidFill>
                <a:latin typeface="Times New Roman" panose="02020603050405020304" pitchFamily="18" charset="0"/>
                <a:ea typeface="宋体" panose="02010600030101010101" pitchFamily="2" charset="-122"/>
              </a:rPr>
              <a:t>出发获取循环基因，用类似的操作构成子代</a:t>
            </a:r>
            <a:endParaRPr lang="en-US" altLang="zh-CN" sz="2000" dirty="0">
              <a:solidFill>
                <a:srgbClr val="FF0000"/>
              </a:solidFill>
              <a:latin typeface="Times New Roman" panose="02020603050405020304" pitchFamily="18" charset="0"/>
              <a:ea typeface="宋体" panose="02010600030101010101" pitchFamily="2" charset="-122"/>
            </a:endParaRPr>
          </a:p>
          <a:p>
            <a:pPr marL="0" lvl="0" indent="0" algn="just" eaLnBrk="1" fontAlgn="t" hangingPunct="1">
              <a:spcBef>
                <a:spcPct val="50000"/>
              </a:spcBef>
              <a:buFontTx/>
              <a:buNone/>
            </a:pPr>
            <a:endParaRPr lang="zh-CN" altLang="en-US" sz="2000" dirty="0">
              <a:solidFill>
                <a:srgbClr val="FF0000"/>
              </a:solidFill>
              <a:latin typeface="Times New Roman" panose="02020603050405020304" pitchFamily="18" charset="0"/>
              <a:ea typeface="宋体" panose="02010600030101010101" pitchFamily="2" charset="-122"/>
            </a:endParaRPr>
          </a:p>
        </p:txBody>
      </p:sp>
      <p:graphicFrame>
        <p:nvGraphicFramePr>
          <p:cNvPr id="96262" name="对象 1"/>
          <p:cNvGraphicFramePr>
            <a:graphicFrameLocks noChangeAspect="1"/>
          </p:cNvGraphicFramePr>
          <p:nvPr/>
        </p:nvGraphicFramePr>
        <p:xfrm>
          <a:off x="6443663" y="2997200"/>
          <a:ext cx="280987" cy="360363"/>
        </p:xfrm>
        <a:graphic>
          <a:graphicData uri="http://schemas.openxmlformats.org/presentationml/2006/ole">
            <mc:AlternateContent xmlns:mc="http://schemas.openxmlformats.org/markup-compatibility/2006">
              <mc:Choice xmlns:v="urn:schemas-microsoft-com:vml" Requires="v">
                <p:oleObj spid="_x0000_s3159" name="" r:id="rId1" imgW="177800" imgH="228600" progId="Equation.DSMT4">
                  <p:embed/>
                </p:oleObj>
              </mc:Choice>
              <mc:Fallback>
                <p:oleObj name="" r:id="rId1" imgW="177800" imgH="228600" progId="Equation.DSMT4">
                  <p:embed/>
                  <p:pic>
                    <p:nvPicPr>
                      <p:cNvPr id="0" name="图片 3158"/>
                      <p:cNvPicPr/>
                      <p:nvPr/>
                    </p:nvPicPr>
                    <p:blipFill>
                      <a:blip r:embed="rId2"/>
                      <a:stretch>
                        <a:fillRect/>
                      </a:stretch>
                    </p:blipFill>
                    <p:spPr>
                      <a:xfrm>
                        <a:off x="6443663" y="2997200"/>
                        <a:ext cx="280987" cy="360363"/>
                      </a:xfrm>
                      <a:prstGeom prst="rect">
                        <a:avLst/>
                      </a:prstGeom>
                      <a:noFill/>
                      <a:ln w="38100">
                        <a:noFill/>
                        <a:miter/>
                      </a:ln>
                    </p:spPr>
                  </p:pic>
                </p:oleObj>
              </mc:Fallback>
            </mc:AlternateContent>
          </a:graphicData>
        </a:graphic>
      </p:graphicFrame>
      <p:graphicFrame>
        <p:nvGraphicFramePr>
          <p:cNvPr id="96263" name="对象 12"/>
          <p:cNvGraphicFramePr>
            <a:graphicFrameLocks noChangeAspect="1"/>
          </p:cNvGraphicFramePr>
          <p:nvPr/>
        </p:nvGraphicFramePr>
        <p:xfrm>
          <a:off x="4787900" y="3284538"/>
          <a:ext cx="280988" cy="360362"/>
        </p:xfrm>
        <a:graphic>
          <a:graphicData uri="http://schemas.openxmlformats.org/presentationml/2006/ole">
            <mc:AlternateContent xmlns:mc="http://schemas.openxmlformats.org/markup-compatibility/2006">
              <mc:Choice xmlns:v="urn:schemas-microsoft-com:vml" Requires="v">
                <p:oleObj spid="_x0000_s3157" name="" r:id="rId3" imgW="177800" imgH="228600" progId="Equation.DSMT4">
                  <p:embed/>
                </p:oleObj>
              </mc:Choice>
              <mc:Fallback>
                <p:oleObj name="" r:id="rId3" imgW="177800" imgH="228600" progId="Equation.DSMT4">
                  <p:embed/>
                  <p:pic>
                    <p:nvPicPr>
                      <p:cNvPr id="0" name="图片 3156"/>
                      <p:cNvPicPr/>
                      <p:nvPr/>
                    </p:nvPicPr>
                    <p:blipFill>
                      <a:blip r:embed="rId2"/>
                      <a:stretch>
                        <a:fillRect/>
                      </a:stretch>
                    </p:blipFill>
                    <p:spPr>
                      <a:xfrm>
                        <a:off x="4787900" y="3284538"/>
                        <a:ext cx="280988" cy="360362"/>
                      </a:xfrm>
                      <a:prstGeom prst="rect">
                        <a:avLst/>
                      </a:prstGeom>
                      <a:noFill/>
                      <a:ln w="38100">
                        <a:noFill/>
                        <a:miter/>
                      </a:ln>
                    </p:spPr>
                  </p:pic>
                </p:oleObj>
              </mc:Fallback>
            </mc:AlternateContent>
          </a:graphicData>
        </a:graphic>
      </p:graphicFrame>
      <p:graphicFrame>
        <p:nvGraphicFramePr>
          <p:cNvPr id="96264" name="对象 2"/>
          <p:cNvGraphicFramePr>
            <a:graphicFrameLocks noChangeAspect="1"/>
          </p:cNvGraphicFramePr>
          <p:nvPr/>
        </p:nvGraphicFramePr>
        <p:xfrm>
          <a:off x="6732588" y="3770313"/>
          <a:ext cx="280987" cy="379412"/>
        </p:xfrm>
        <a:graphic>
          <a:graphicData uri="http://schemas.openxmlformats.org/presentationml/2006/ole">
            <mc:AlternateContent xmlns:mc="http://schemas.openxmlformats.org/markup-compatibility/2006">
              <mc:Choice xmlns:v="urn:schemas-microsoft-com:vml" Requires="v">
                <p:oleObj spid="_x0000_s3160" name="" r:id="rId4" imgW="177800" imgH="241300" progId="Equation.DSMT4">
                  <p:embed/>
                </p:oleObj>
              </mc:Choice>
              <mc:Fallback>
                <p:oleObj name="" r:id="rId4" imgW="177800" imgH="241300" progId="Equation.DSMT4">
                  <p:embed/>
                  <p:pic>
                    <p:nvPicPr>
                      <p:cNvPr id="0" name="图片 3159"/>
                      <p:cNvPicPr/>
                      <p:nvPr/>
                    </p:nvPicPr>
                    <p:blipFill>
                      <a:blip r:embed="rId5"/>
                      <a:stretch>
                        <a:fillRect/>
                      </a:stretch>
                    </p:blipFill>
                    <p:spPr>
                      <a:xfrm>
                        <a:off x="6732588" y="3770313"/>
                        <a:ext cx="280987" cy="379412"/>
                      </a:xfrm>
                      <a:prstGeom prst="rect">
                        <a:avLst/>
                      </a:prstGeom>
                      <a:noFill/>
                      <a:ln w="38100">
                        <a:noFill/>
                        <a:miter/>
                      </a:ln>
                    </p:spPr>
                  </p:pic>
                </p:oleObj>
              </mc:Fallback>
            </mc:AlternateContent>
          </a:graphicData>
        </a:graphic>
      </p:graphicFrame>
      <p:graphicFrame>
        <p:nvGraphicFramePr>
          <p:cNvPr id="17" name="Object 8"/>
          <p:cNvGraphicFramePr>
            <a:graphicFrameLocks noChangeAspect="1"/>
          </p:cNvGraphicFramePr>
          <p:nvPr/>
        </p:nvGraphicFramePr>
        <p:xfrm>
          <a:off x="2959100" y="5475288"/>
          <a:ext cx="3946525" cy="954087"/>
        </p:xfrm>
        <a:graphic>
          <a:graphicData uri="http://schemas.openxmlformats.org/presentationml/2006/ole">
            <mc:AlternateContent xmlns:mc="http://schemas.openxmlformats.org/markup-compatibility/2006">
              <mc:Choice xmlns:v="urn:schemas-microsoft-com:vml" Requires="v">
                <p:oleObj spid="_x0000_s3162" name="" r:id="rId6" imgW="2311400" imgH="508000" progId="Equation.DSMT4">
                  <p:embed/>
                </p:oleObj>
              </mc:Choice>
              <mc:Fallback>
                <p:oleObj name="" r:id="rId6" imgW="2311400" imgH="508000" progId="Equation.DSMT4">
                  <p:embed/>
                  <p:pic>
                    <p:nvPicPr>
                      <p:cNvPr id="0" name="图片 3161"/>
                      <p:cNvPicPr/>
                      <p:nvPr/>
                    </p:nvPicPr>
                    <p:blipFill>
                      <a:blip r:embed="rId7"/>
                      <a:stretch>
                        <a:fillRect/>
                      </a:stretch>
                    </p:blipFill>
                    <p:spPr>
                      <a:xfrm>
                        <a:off x="2959100" y="5475288"/>
                        <a:ext cx="3946525" cy="954087"/>
                      </a:xfrm>
                      <a:prstGeom prst="rect">
                        <a:avLst/>
                      </a:prstGeom>
                      <a:solidFill>
                        <a:schemeClr val="bg1"/>
                      </a:solidFill>
                      <a:ln w="38100">
                        <a:noFill/>
                        <a:miter/>
                      </a:ln>
                    </p:spPr>
                  </p:pic>
                </p:oleObj>
              </mc:Fallback>
            </mc:AlternateContent>
          </a:graphicData>
        </a:graphic>
      </p:graphicFrame>
      <p:graphicFrame>
        <p:nvGraphicFramePr>
          <p:cNvPr id="18" name="Object 9"/>
          <p:cNvGraphicFramePr>
            <a:graphicFrameLocks noChangeAspect="1"/>
          </p:cNvGraphicFramePr>
          <p:nvPr/>
        </p:nvGraphicFramePr>
        <p:xfrm>
          <a:off x="2916238" y="4508500"/>
          <a:ext cx="4032250" cy="985838"/>
        </p:xfrm>
        <a:graphic>
          <a:graphicData uri="http://schemas.openxmlformats.org/presentationml/2006/ole">
            <mc:AlternateContent xmlns:mc="http://schemas.openxmlformats.org/markup-compatibility/2006">
              <mc:Choice xmlns:v="urn:schemas-microsoft-com:vml" Requires="v">
                <p:oleObj spid="_x0000_s3161" name="" r:id="rId8" imgW="2324100" imgH="508000" progId="Equation.DSMT4">
                  <p:embed/>
                </p:oleObj>
              </mc:Choice>
              <mc:Fallback>
                <p:oleObj name="" r:id="rId8" imgW="2324100" imgH="508000" progId="Equation.DSMT4">
                  <p:embed/>
                  <p:pic>
                    <p:nvPicPr>
                      <p:cNvPr id="0" name="图片 3160"/>
                      <p:cNvPicPr/>
                      <p:nvPr/>
                    </p:nvPicPr>
                    <p:blipFill>
                      <a:blip r:embed="rId9"/>
                      <a:stretch>
                        <a:fillRect/>
                      </a:stretch>
                    </p:blipFill>
                    <p:spPr>
                      <a:xfrm>
                        <a:off x="2916238" y="4508500"/>
                        <a:ext cx="4032250" cy="985838"/>
                      </a:xfrm>
                      <a:prstGeom prst="rect">
                        <a:avLst/>
                      </a:prstGeom>
                      <a:solidFill>
                        <a:schemeClr val="bg1"/>
                      </a:solidFill>
                      <a:ln w="38100">
                        <a:noFill/>
                        <a:miter/>
                      </a:ln>
                    </p:spPr>
                  </p:pic>
                </p:oleObj>
              </mc:Fallback>
            </mc:AlternateContent>
          </a:graphicData>
        </a:graphic>
      </p:graphicFrame>
      <p:sp>
        <p:nvSpPr>
          <p:cNvPr id="22" name="Line 19"/>
          <p:cNvSpPr/>
          <p:nvPr/>
        </p:nvSpPr>
        <p:spPr>
          <a:xfrm>
            <a:off x="4500563" y="4587875"/>
            <a:ext cx="0" cy="1865313"/>
          </a:xfrm>
          <a:prstGeom prst="line">
            <a:avLst/>
          </a:prstGeom>
          <a:ln w="25400" cap="flat" cmpd="sng">
            <a:solidFill>
              <a:srgbClr val="808000"/>
            </a:solidFill>
            <a:prstDash val="solid"/>
            <a:headEnd type="none" w="med" len="med"/>
            <a:tailEnd type="none" w="med" len="med"/>
          </a:ln>
        </p:spPr>
      </p:sp>
      <p:sp>
        <p:nvSpPr>
          <p:cNvPr id="24" name="Line 7"/>
          <p:cNvSpPr/>
          <p:nvPr/>
        </p:nvSpPr>
        <p:spPr>
          <a:xfrm>
            <a:off x="5940425" y="4587875"/>
            <a:ext cx="0" cy="1865313"/>
          </a:xfrm>
          <a:prstGeom prst="line">
            <a:avLst/>
          </a:prstGeom>
          <a:ln w="25400" cap="flat" cmpd="sng">
            <a:solidFill>
              <a:srgbClr val="808000"/>
            </a:solidFill>
            <a:prstDash val="solid"/>
            <a:headEnd type="none" w="med" len="med"/>
            <a:tailEnd type="none" w="med" len="med"/>
          </a:ln>
        </p:spPr>
      </p:sp>
      <p:sp>
        <p:nvSpPr>
          <p:cNvPr id="25" name="Text Box 29"/>
          <p:cNvSpPr txBox="1"/>
          <p:nvPr/>
        </p:nvSpPr>
        <p:spPr>
          <a:xfrm>
            <a:off x="466725" y="5707063"/>
            <a:ext cx="2160588"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742950" lvl="0" indent="-285750" algn="ctr" eaLnBrk="1" hangingPunct="1">
              <a:spcBef>
                <a:spcPct val="120000"/>
              </a:spcBef>
              <a:buFontTx/>
              <a:buNone/>
            </a:pPr>
            <a:r>
              <a:rPr lang="zh-CN" altLang="en-US" sz="2400" dirty="0">
                <a:solidFill>
                  <a:schemeClr val="tx2"/>
                </a:solidFill>
                <a:latin typeface="Times New Roman" panose="02020603050405020304" pitchFamily="18" charset="0"/>
                <a:ea typeface="宋体" panose="02010600030101010101" pitchFamily="2" charset="-122"/>
              </a:rPr>
              <a:t>交叉后</a:t>
            </a:r>
            <a:endParaRPr lang="zh-CN" altLang="en-US" sz="2400" dirty="0">
              <a:solidFill>
                <a:schemeClr val="tx2"/>
              </a:solidFill>
              <a:latin typeface="Times New Roman" panose="02020603050405020304" pitchFamily="18" charset="0"/>
              <a:ea typeface="宋体" panose="02010600030101010101" pitchFamily="2" charset="-122"/>
            </a:endParaRPr>
          </a:p>
        </p:txBody>
      </p:sp>
      <p:sp>
        <p:nvSpPr>
          <p:cNvPr id="26" name="Line 1"/>
          <p:cNvSpPr/>
          <p:nvPr/>
        </p:nvSpPr>
        <p:spPr>
          <a:xfrm>
            <a:off x="2916238" y="5451475"/>
            <a:ext cx="4032250" cy="0"/>
          </a:xfrm>
          <a:prstGeom prst="line">
            <a:avLst/>
          </a:prstGeom>
          <a:ln w="9525" cap="flat" cmpd="sng">
            <a:solidFill>
              <a:schemeClr val="accent2"/>
            </a:solidFill>
            <a:prstDash val="solid"/>
            <a:headEnd type="none" w="med" len="med"/>
            <a:tailEnd type="none" w="med" len="med"/>
          </a:ln>
        </p:spPr>
      </p:sp>
      <p:sp>
        <p:nvSpPr>
          <p:cNvPr id="28" name="矩形 27"/>
          <p:cNvSpPr/>
          <p:nvPr/>
        </p:nvSpPr>
        <p:spPr>
          <a:xfrm>
            <a:off x="7092950" y="4221163"/>
            <a:ext cx="1516063" cy="11699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zh-CN" altLang="en-US" sz="2000" dirty="0">
                <a:solidFill>
                  <a:srgbClr val="FF0000"/>
                </a:solidFill>
                <a:latin typeface="Times New Roman" panose="02020603050405020304" pitchFamily="18" charset="0"/>
                <a:ea typeface="宋体" panose="02010600030101010101" pitchFamily="2" charset="-122"/>
              </a:rPr>
              <a:t>循环基因：</a:t>
            </a:r>
            <a:endParaRPr lang="en-US" altLang="zh-CN" sz="2000" dirty="0">
              <a:solidFill>
                <a:srgbClr val="FF0000"/>
              </a:solidFill>
              <a:latin typeface="Times New Roman" panose="02020603050405020304" pitchFamily="18" charset="0"/>
              <a:ea typeface="宋体" panose="02010600030101010101" pitchFamily="2" charset="-122"/>
            </a:endParaRPr>
          </a:p>
          <a:p>
            <a:pPr marL="0" lvl="0" indent="0" algn="ctr" eaLnBrk="1" hangingPunct="1">
              <a:spcBef>
                <a:spcPct val="0"/>
              </a:spcBef>
              <a:buFontTx/>
              <a:buNone/>
            </a:pPr>
            <a:r>
              <a:rPr lang="en-US" altLang="zh-CN" sz="2000" dirty="0">
                <a:solidFill>
                  <a:srgbClr val="FF0000"/>
                </a:solidFill>
                <a:latin typeface="Times New Roman" panose="02020603050405020304" pitchFamily="18" charset="0"/>
                <a:ea typeface="宋体" panose="02010600030101010101" pitchFamily="2" charset="-122"/>
                <a:sym typeface="Wingdings" panose="05000000000000000000" pitchFamily="2" charset="2"/>
              </a:rPr>
              <a:t>126 1</a:t>
            </a:r>
            <a:endParaRPr lang="en-US" altLang="zh-CN" sz="2000" dirty="0">
              <a:solidFill>
                <a:srgbClr val="FF0000"/>
              </a:solidFill>
              <a:latin typeface="Times New Roman" panose="02020603050405020304" pitchFamily="18" charset="0"/>
              <a:ea typeface="宋体" panose="02010600030101010101" pitchFamily="2" charset="-122"/>
              <a:sym typeface="Wingdings" panose="05000000000000000000" pitchFamily="2" charset="2"/>
            </a:endParaRPr>
          </a:p>
          <a:p>
            <a:pPr marL="0" lvl="0" indent="0" algn="ctr" eaLnBrk="1" hangingPunct="1">
              <a:spcBef>
                <a:spcPts val="1200"/>
              </a:spcBef>
              <a:buFontTx/>
              <a:buNone/>
            </a:pPr>
            <a:r>
              <a:rPr lang="en-US" altLang="zh-CN" sz="2000" dirty="0">
                <a:solidFill>
                  <a:srgbClr val="FF0000"/>
                </a:solidFill>
                <a:latin typeface="Times New Roman" panose="02020603050405020304" pitchFamily="18" charset="0"/>
                <a:ea typeface="宋体" panose="02010600030101010101" pitchFamily="2" charset="-122"/>
                <a:sym typeface="Wingdings" panose="05000000000000000000" pitchFamily="2" charset="2"/>
              </a:rPr>
              <a:t>216 2</a:t>
            </a:r>
            <a:endParaRPr lang="en-US" altLang="zh-CN" sz="2000" dirty="0">
              <a:solidFill>
                <a:srgbClr val="FF0000"/>
              </a:solidFill>
              <a:latin typeface="Times New Roman" panose="02020603050405020304" pitchFamily="18" charset="0"/>
              <a:ea typeface="宋体" panose="02010600030101010101" pitchFamily="2" charset="-122"/>
              <a:sym typeface="Wingdings" panose="05000000000000000000" pitchFamily="2" charset="2"/>
            </a:endParaRPr>
          </a:p>
        </p:txBody>
      </p:sp>
      <p:sp>
        <p:nvSpPr>
          <p:cNvPr id="96272"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up)">
                                      <p:cBhvr>
                                        <p:cTn id="15" dur="500"/>
                                        <p:tgtEl>
                                          <p:spTgt spid="22"/>
                                        </p:tgtEl>
                                      </p:cBhvr>
                                    </p:animEffect>
                                  </p:childTnLst>
                                </p:cTn>
                              </p:par>
                              <p:par>
                                <p:cTn id="16" presetID="22" presetClass="entr" presetSubtype="1"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up)">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up)">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文本占位符 2"/>
          <p:cNvSpPr>
            <a:spLocks noGrp="1"/>
          </p:cNvSpPr>
          <p:nvPr>
            <p:ph type="body" sz="quarter" idx="13"/>
          </p:nvPr>
        </p:nvSpPr>
        <p:spPr>
          <a:xfrm>
            <a:off x="107950" y="50800"/>
            <a:ext cx="2592388"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应用实例</a:t>
            </a:r>
            <a:endParaRPr lang="zh-CN" altLang="en-US" kern="1200" dirty="0">
              <a:latin typeface="微软雅黑" panose="020B0503020204020204" pitchFamily="34" charset="-122"/>
              <a:ea typeface="宋体" panose="02010600030101010101" pitchFamily="2" charset="-122"/>
              <a:cs typeface="+mn-cs"/>
            </a:endParaRPr>
          </a:p>
        </p:txBody>
      </p:sp>
      <p:sp>
        <p:nvSpPr>
          <p:cNvPr id="98307"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旅行商问题求解</a:t>
            </a:r>
            <a:endParaRPr lang="zh-CN" altLang="en-US" kern="1200" dirty="0">
              <a:latin typeface="微软雅黑" panose="020B0503020204020204" pitchFamily="34" charset="-122"/>
              <a:ea typeface="宋体" panose="02010600030101010101" pitchFamily="2" charset="-122"/>
              <a:cs typeface="+mn-cs"/>
            </a:endParaRPr>
          </a:p>
        </p:txBody>
      </p:sp>
      <p:sp>
        <p:nvSpPr>
          <p:cNvPr id="98308" name="Rectangle 1027"/>
          <p:cNvSpPr txBox="1"/>
          <p:nvPr/>
        </p:nvSpPr>
        <p:spPr>
          <a:xfrm>
            <a:off x="73025" y="836613"/>
            <a:ext cx="6083300" cy="720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spcBef>
                <a:spcPct val="0"/>
              </a:spcBef>
              <a:buFont typeface="Wingdings" panose="05000000000000000000" pitchFamily="2" charset="2"/>
              <a:buChar char="p"/>
            </a:pPr>
            <a:r>
              <a:rPr lang="zh-CN" altLang="en-US" b="1" dirty="0">
                <a:solidFill>
                  <a:srgbClr val="17375E"/>
                </a:solidFill>
                <a:latin typeface="黑体" panose="02010609060101010101" pitchFamily="49" charset="-122"/>
                <a:ea typeface="宋体" panose="02010600030101010101" pitchFamily="2" charset="-122"/>
              </a:rPr>
              <a:t> 变异算子</a:t>
            </a:r>
            <a:endParaRPr lang="zh-CN" altLang="en-US" b="1" dirty="0">
              <a:solidFill>
                <a:srgbClr val="17375E"/>
              </a:solidFill>
              <a:latin typeface="黑体" panose="02010609060101010101" pitchFamily="49" charset="-122"/>
              <a:ea typeface="宋体" panose="02010600030101010101" pitchFamily="2" charset="-122"/>
            </a:endParaRPr>
          </a:p>
        </p:txBody>
      </p:sp>
      <p:sp>
        <p:nvSpPr>
          <p:cNvPr id="98309" name="Rectangle 3"/>
          <p:cNvSpPr txBox="1"/>
          <p:nvPr/>
        </p:nvSpPr>
        <p:spPr>
          <a:xfrm>
            <a:off x="685800" y="1844675"/>
            <a:ext cx="7772400" cy="122396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r>
              <a:rPr lang="zh-CN" altLang="en-US" dirty="0">
                <a:solidFill>
                  <a:schemeClr val="tx2"/>
                </a:solidFill>
                <a:latin typeface="Times New Roman" panose="02020603050405020304" pitchFamily="18" charset="0"/>
                <a:ea typeface="黑体" panose="02010609060101010101" pitchFamily="49" charset="-122"/>
              </a:rPr>
              <a:t>常规变异</a:t>
            </a:r>
            <a:endParaRPr lang="zh-CN" altLang="en-US" dirty="0">
              <a:solidFill>
                <a:schemeClr val="tx2"/>
              </a:solidFill>
              <a:latin typeface="Times New Roman" panose="02020603050405020304" pitchFamily="18" charset="0"/>
              <a:ea typeface="黑体" panose="02010609060101010101" pitchFamily="49" charset="-122"/>
            </a:endParaRPr>
          </a:p>
          <a:p>
            <a:pPr marL="742950" lvl="1" indent="-285750"/>
            <a:r>
              <a:rPr lang="zh-CN" altLang="en-US" dirty="0">
                <a:solidFill>
                  <a:schemeClr val="tx2"/>
                </a:solidFill>
                <a:latin typeface="Times New Roman" panose="02020603050405020304" pitchFamily="18" charset="0"/>
                <a:ea typeface="黑体" panose="02010609060101010101" pitchFamily="49" charset="-122"/>
              </a:rPr>
              <a:t>变异后的基因值只能从</a:t>
            </a:r>
            <a:r>
              <a:rPr lang="en-US" altLang="zh-CN" dirty="0">
                <a:solidFill>
                  <a:schemeClr val="tx2"/>
                </a:solidFill>
                <a:latin typeface="Times New Roman" panose="02020603050405020304" pitchFamily="18" charset="0"/>
                <a:ea typeface="黑体" panose="02010609060101010101" pitchFamily="49" charset="-122"/>
              </a:rPr>
              <a:t>(1,2,3,…</a:t>
            </a:r>
            <a:r>
              <a:rPr lang="en-US" altLang="zh-CN" i="1" dirty="0">
                <a:solidFill>
                  <a:schemeClr val="tx2"/>
                </a:solidFill>
                <a:latin typeface="Times New Roman" panose="02020603050405020304" pitchFamily="18" charset="0"/>
                <a:ea typeface="黑体" panose="02010609060101010101" pitchFamily="49" charset="-122"/>
              </a:rPr>
              <a:t>n</a:t>
            </a:r>
            <a:r>
              <a:rPr lang="en-US" altLang="zh-CN" dirty="0">
                <a:solidFill>
                  <a:schemeClr val="tx2"/>
                </a:solidFill>
                <a:latin typeface="Times New Roman" panose="02020603050405020304" pitchFamily="18" charset="0"/>
                <a:ea typeface="黑体" panose="02010609060101010101" pitchFamily="49" charset="-122"/>
              </a:rPr>
              <a:t>-</a:t>
            </a:r>
            <a:r>
              <a:rPr lang="en-US" altLang="zh-CN" i="1" dirty="0">
                <a:solidFill>
                  <a:schemeClr val="tx2"/>
                </a:solidFill>
                <a:latin typeface="Times New Roman" panose="02020603050405020304" pitchFamily="18" charset="0"/>
                <a:ea typeface="黑体" panose="02010609060101010101" pitchFamily="49" charset="-122"/>
              </a:rPr>
              <a:t>i</a:t>
            </a:r>
            <a:r>
              <a:rPr lang="en-US" altLang="zh-CN" dirty="0">
                <a:solidFill>
                  <a:schemeClr val="tx2"/>
                </a:solidFill>
                <a:latin typeface="Times New Roman" panose="02020603050405020304" pitchFamily="18" charset="0"/>
                <a:ea typeface="黑体" panose="02010609060101010101" pitchFamily="49" charset="-122"/>
              </a:rPr>
              <a:t>+1)</a:t>
            </a:r>
            <a:r>
              <a:rPr lang="zh-CN" altLang="en-US" dirty="0">
                <a:solidFill>
                  <a:schemeClr val="tx2"/>
                </a:solidFill>
                <a:latin typeface="Times New Roman" panose="02020603050405020304" pitchFamily="18" charset="0"/>
                <a:ea typeface="黑体" panose="02010609060101010101" pitchFamily="49" charset="-122"/>
              </a:rPr>
              <a:t>中取</a:t>
            </a:r>
            <a:endParaRPr lang="zh-CN" altLang="en-US" dirty="0">
              <a:solidFill>
                <a:schemeClr val="tx2"/>
              </a:solidFill>
              <a:latin typeface="Times New Roman" panose="02020603050405020304" pitchFamily="18" charset="0"/>
              <a:ea typeface="黑体" panose="02010609060101010101" pitchFamily="49" charset="-122"/>
            </a:endParaRPr>
          </a:p>
        </p:txBody>
      </p:sp>
      <p:graphicFrame>
        <p:nvGraphicFramePr>
          <p:cNvPr id="98310" name="Object 5"/>
          <p:cNvGraphicFramePr>
            <a:graphicFrameLocks noChangeAspect="1"/>
          </p:cNvGraphicFramePr>
          <p:nvPr/>
        </p:nvGraphicFramePr>
        <p:xfrm>
          <a:off x="533400" y="3352800"/>
          <a:ext cx="3867150" cy="420688"/>
        </p:xfrm>
        <a:graphic>
          <a:graphicData uri="http://schemas.openxmlformats.org/presentationml/2006/ole">
            <mc:AlternateContent xmlns:mc="http://schemas.openxmlformats.org/markup-compatibility/2006">
              <mc:Choice xmlns:v="urn:schemas-microsoft-com:vml" Requires="v">
                <p:oleObj spid="_x0000_s3130" name="" r:id="rId1" imgW="1752600" imgH="190500" progId="Equation.3">
                  <p:embed/>
                </p:oleObj>
              </mc:Choice>
              <mc:Fallback>
                <p:oleObj name="" r:id="rId1" imgW="1752600" imgH="190500" progId="Equation.3">
                  <p:embed/>
                  <p:pic>
                    <p:nvPicPr>
                      <p:cNvPr id="0" name="图片 3129"/>
                      <p:cNvPicPr/>
                      <p:nvPr/>
                    </p:nvPicPr>
                    <p:blipFill>
                      <a:blip r:embed="rId2"/>
                      <a:stretch>
                        <a:fillRect/>
                      </a:stretch>
                    </p:blipFill>
                    <p:spPr>
                      <a:xfrm>
                        <a:off x="533400" y="3352800"/>
                        <a:ext cx="3867150" cy="420688"/>
                      </a:xfrm>
                      <a:prstGeom prst="rect">
                        <a:avLst/>
                      </a:prstGeom>
                      <a:solidFill>
                        <a:schemeClr val="bg1"/>
                      </a:solidFill>
                      <a:ln w="38100">
                        <a:noFill/>
                        <a:miter/>
                      </a:ln>
                    </p:spPr>
                  </p:pic>
                </p:oleObj>
              </mc:Fallback>
            </mc:AlternateContent>
          </a:graphicData>
        </a:graphic>
      </p:graphicFrame>
      <p:graphicFrame>
        <p:nvGraphicFramePr>
          <p:cNvPr id="98311" name="Object 6"/>
          <p:cNvGraphicFramePr>
            <a:graphicFrameLocks noChangeAspect="1"/>
          </p:cNvGraphicFramePr>
          <p:nvPr/>
        </p:nvGraphicFramePr>
        <p:xfrm>
          <a:off x="534988" y="4379913"/>
          <a:ext cx="3865562" cy="420687"/>
        </p:xfrm>
        <a:graphic>
          <a:graphicData uri="http://schemas.openxmlformats.org/presentationml/2006/ole">
            <mc:AlternateContent xmlns:mc="http://schemas.openxmlformats.org/markup-compatibility/2006">
              <mc:Choice xmlns:v="urn:schemas-microsoft-com:vml" Requires="v">
                <p:oleObj spid="_x0000_s3126" name="" r:id="rId3" imgW="1752600" imgH="190500" progId="Equation.3">
                  <p:embed/>
                </p:oleObj>
              </mc:Choice>
              <mc:Fallback>
                <p:oleObj name="" r:id="rId3" imgW="1752600" imgH="190500" progId="Equation.3">
                  <p:embed/>
                  <p:pic>
                    <p:nvPicPr>
                      <p:cNvPr id="0" name="图片 3125"/>
                      <p:cNvPicPr/>
                      <p:nvPr/>
                    </p:nvPicPr>
                    <p:blipFill>
                      <a:blip r:embed="rId4"/>
                      <a:stretch>
                        <a:fillRect/>
                      </a:stretch>
                    </p:blipFill>
                    <p:spPr>
                      <a:xfrm>
                        <a:off x="534988" y="4379913"/>
                        <a:ext cx="3865562" cy="420687"/>
                      </a:xfrm>
                      <a:prstGeom prst="rect">
                        <a:avLst/>
                      </a:prstGeom>
                      <a:solidFill>
                        <a:schemeClr val="bg1"/>
                      </a:solidFill>
                      <a:ln w="38100">
                        <a:noFill/>
                        <a:miter/>
                      </a:ln>
                    </p:spPr>
                  </p:pic>
                </p:oleObj>
              </mc:Fallback>
            </mc:AlternateContent>
          </a:graphicData>
        </a:graphic>
      </p:graphicFrame>
      <p:sp>
        <p:nvSpPr>
          <p:cNvPr id="98312" name="AutoShape 7"/>
          <p:cNvSpPr/>
          <p:nvPr/>
        </p:nvSpPr>
        <p:spPr>
          <a:xfrm>
            <a:off x="2743200" y="3810000"/>
            <a:ext cx="381000" cy="457200"/>
          </a:xfrm>
          <a:prstGeom prst="downArrow">
            <a:avLst>
              <a:gd name="adj1" fmla="val 50000"/>
              <a:gd name="adj2" fmla="val 30000"/>
            </a:avLst>
          </a:prstGeom>
          <a:solidFill>
            <a:schemeClr val="accent2"/>
          </a:solidFill>
          <a:ln w="9525" cap="flat" cmpd="sng">
            <a:solidFill>
              <a:srgbClr val="99CC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endParaRPr lang="zh-CN" altLang="en-US" sz="2800" b="1" dirty="0">
              <a:latin typeface="Times New Roman" panose="02020603050405020304" pitchFamily="18" charset="0"/>
              <a:ea typeface="隶书" panose="02010509060101010101" pitchFamily="49" charset="-122"/>
            </a:endParaRPr>
          </a:p>
        </p:txBody>
      </p:sp>
      <p:graphicFrame>
        <p:nvGraphicFramePr>
          <p:cNvPr id="98313" name="Object 8"/>
          <p:cNvGraphicFramePr>
            <a:graphicFrameLocks noChangeAspect="1"/>
          </p:cNvGraphicFramePr>
          <p:nvPr/>
        </p:nvGraphicFramePr>
        <p:xfrm>
          <a:off x="4510088" y="3352800"/>
          <a:ext cx="3978275" cy="420688"/>
        </p:xfrm>
        <a:graphic>
          <a:graphicData uri="http://schemas.openxmlformats.org/presentationml/2006/ole">
            <mc:AlternateContent xmlns:mc="http://schemas.openxmlformats.org/markup-compatibility/2006">
              <mc:Choice xmlns:v="urn:schemas-microsoft-com:vml" Requires="v">
                <p:oleObj spid="_x0000_s3128" name="" r:id="rId5" imgW="1803400" imgH="190500" progId="Equation.3">
                  <p:embed/>
                </p:oleObj>
              </mc:Choice>
              <mc:Fallback>
                <p:oleObj name="" r:id="rId5" imgW="1803400" imgH="190500" progId="Equation.3">
                  <p:embed/>
                  <p:pic>
                    <p:nvPicPr>
                      <p:cNvPr id="0" name="图片 3127"/>
                      <p:cNvPicPr/>
                      <p:nvPr/>
                    </p:nvPicPr>
                    <p:blipFill>
                      <a:blip r:embed="rId6"/>
                      <a:stretch>
                        <a:fillRect/>
                      </a:stretch>
                    </p:blipFill>
                    <p:spPr>
                      <a:xfrm>
                        <a:off x="4510088" y="3352800"/>
                        <a:ext cx="3978275" cy="420688"/>
                      </a:xfrm>
                      <a:prstGeom prst="rect">
                        <a:avLst/>
                      </a:prstGeom>
                      <a:solidFill>
                        <a:schemeClr val="bg1"/>
                      </a:solidFill>
                      <a:ln w="38100">
                        <a:noFill/>
                        <a:miter/>
                      </a:ln>
                    </p:spPr>
                  </p:pic>
                </p:oleObj>
              </mc:Fallback>
            </mc:AlternateContent>
          </a:graphicData>
        </a:graphic>
      </p:graphicFrame>
      <p:graphicFrame>
        <p:nvGraphicFramePr>
          <p:cNvPr id="98314" name="Object 9"/>
          <p:cNvGraphicFramePr>
            <a:graphicFrameLocks noChangeAspect="1"/>
          </p:cNvGraphicFramePr>
          <p:nvPr/>
        </p:nvGraphicFramePr>
        <p:xfrm>
          <a:off x="4495800" y="4379913"/>
          <a:ext cx="4064000" cy="420687"/>
        </p:xfrm>
        <a:graphic>
          <a:graphicData uri="http://schemas.openxmlformats.org/presentationml/2006/ole">
            <mc:AlternateContent xmlns:mc="http://schemas.openxmlformats.org/markup-compatibility/2006">
              <mc:Choice xmlns:v="urn:schemas-microsoft-com:vml" Requires="v">
                <p:oleObj spid="_x0000_s3129" name="" r:id="rId7" imgW="1841500" imgH="190500" progId="Equation.3">
                  <p:embed/>
                </p:oleObj>
              </mc:Choice>
              <mc:Fallback>
                <p:oleObj name="" r:id="rId7" imgW="1841500" imgH="190500" progId="Equation.3">
                  <p:embed/>
                  <p:pic>
                    <p:nvPicPr>
                      <p:cNvPr id="0" name="图片 3128"/>
                      <p:cNvPicPr/>
                      <p:nvPr/>
                    </p:nvPicPr>
                    <p:blipFill>
                      <a:blip r:embed="rId8"/>
                      <a:stretch>
                        <a:fillRect/>
                      </a:stretch>
                    </p:blipFill>
                    <p:spPr>
                      <a:xfrm>
                        <a:off x="4495800" y="4379913"/>
                        <a:ext cx="4064000" cy="420687"/>
                      </a:xfrm>
                      <a:prstGeom prst="rect">
                        <a:avLst/>
                      </a:prstGeom>
                      <a:solidFill>
                        <a:schemeClr val="bg1"/>
                      </a:solidFill>
                      <a:ln w="38100">
                        <a:noFill/>
                        <a:miter/>
                      </a:ln>
                    </p:spPr>
                  </p:pic>
                </p:oleObj>
              </mc:Fallback>
            </mc:AlternateContent>
          </a:graphicData>
        </a:graphic>
      </p:graphicFrame>
      <p:sp>
        <p:nvSpPr>
          <p:cNvPr id="98315" name="Rectangle 2"/>
          <p:cNvSpPr/>
          <p:nvPr/>
        </p:nvSpPr>
        <p:spPr>
          <a:xfrm>
            <a:off x="2771775" y="3213100"/>
            <a:ext cx="360363" cy="1728788"/>
          </a:xfrm>
          <a:prstGeom prst="rect">
            <a:avLst/>
          </a:prstGeom>
          <a:noFill/>
          <a:ln w="9525"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endParaRPr lang="zh-CN" altLang="en-US" sz="2800" b="1" dirty="0">
              <a:latin typeface="Times New Roman" panose="02020603050405020304" pitchFamily="18" charset="0"/>
              <a:ea typeface="隶书" panose="02010509060101010101" pitchFamily="49" charset="-122"/>
            </a:endParaRPr>
          </a:p>
        </p:txBody>
      </p:sp>
      <p:sp>
        <p:nvSpPr>
          <p:cNvPr id="98316" name="Rectangle 3"/>
          <p:cNvSpPr/>
          <p:nvPr/>
        </p:nvSpPr>
        <p:spPr>
          <a:xfrm>
            <a:off x="6732588" y="3213100"/>
            <a:ext cx="358775" cy="1728788"/>
          </a:xfrm>
          <a:prstGeom prst="rect">
            <a:avLst/>
          </a:prstGeom>
          <a:noFill/>
          <a:ln w="9525"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endParaRPr lang="zh-CN" altLang="en-US" sz="2800" b="1" dirty="0">
              <a:latin typeface="Times New Roman" panose="02020603050405020304" pitchFamily="18" charset="0"/>
              <a:ea typeface="隶书" panose="02010509060101010101" pitchFamily="49" charset="-122"/>
            </a:endParaRPr>
          </a:p>
        </p:txBody>
      </p:sp>
      <p:sp>
        <p:nvSpPr>
          <p:cNvPr id="24" name="AutoShape 10"/>
          <p:cNvSpPr>
            <a:spLocks noChangeArrowheads="1"/>
          </p:cNvSpPr>
          <p:nvPr/>
        </p:nvSpPr>
        <p:spPr bwMode="auto">
          <a:xfrm>
            <a:off x="8604250" y="3573463"/>
            <a:ext cx="381000" cy="990600"/>
          </a:xfrm>
          <a:prstGeom prst="curvedLeftArrow">
            <a:avLst>
              <a:gd name="adj1" fmla="val 52000"/>
              <a:gd name="adj2" fmla="val 104000"/>
              <a:gd name="adj3" fmla="val 33333"/>
            </a:avLst>
          </a:prstGeom>
          <a:solidFill>
            <a:schemeClr val="accent1">
              <a:lumMod val="75000"/>
            </a:schemeClr>
          </a:solidFill>
          <a:ln w="9525">
            <a:solidFill>
              <a:schemeClr val="accent1">
                <a:lumMod val="75000"/>
              </a:schemeClr>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98318"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文本占位符 2"/>
          <p:cNvSpPr>
            <a:spLocks noGrp="1"/>
          </p:cNvSpPr>
          <p:nvPr>
            <p:ph type="body" sz="quarter" idx="13"/>
          </p:nvPr>
        </p:nvSpPr>
        <p:spPr>
          <a:xfrm>
            <a:off x="107950" y="50800"/>
            <a:ext cx="1800225"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背景介绍</a:t>
            </a:r>
            <a:endParaRPr lang="zh-CN" altLang="en-US" kern="1200" dirty="0">
              <a:latin typeface="微软雅黑" panose="020B0503020204020204" pitchFamily="34" charset="-122"/>
              <a:ea typeface="宋体" panose="02010600030101010101" pitchFamily="2" charset="-122"/>
              <a:cs typeface="+mn-cs"/>
            </a:endParaRPr>
          </a:p>
        </p:txBody>
      </p:sp>
      <p:sp>
        <p:nvSpPr>
          <p:cNvPr id="12291" name="Rectangle 3"/>
          <p:cNvSpPr>
            <a:spLocks noGrp="1"/>
          </p:cNvSpPr>
          <p:nvPr>
            <p:ph type="body" idx="4294967295"/>
          </p:nvPr>
        </p:nvSpPr>
        <p:spPr>
          <a:xfrm>
            <a:off x="457200" y="620713"/>
            <a:ext cx="8507413" cy="3754437"/>
          </a:xfrm>
          <a:ln/>
        </p:spPr>
        <p:txBody>
          <a:bodyPr vert="horz" wrap="square" lIns="91440" tIns="45720" rIns="91440" bIns="45720" anchor="t" anchorCtr="0"/>
          <a:p>
            <a:pPr marL="0" indent="0" eaLnBrk="1" hangingPunct="1">
              <a:lnSpc>
                <a:spcPct val="120000"/>
              </a:lnSpc>
              <a:spcBef>
                <a:spcPct val="0"/>
              </a:spcBef>
              <a:buFont typeface="Wingdings" panose="05000000000000000000" pitchFamily="2" charset="2"/>
              <a:buChar char="p"/>
            </a:pPr>
            <a:r>
              <a:rPr lang="zh-CN" altLang="en-US" sz="2400" dirty="0">
                <a:solidFill>
                  <a:srgbClr val="17375E"/>
                </a:solidFill>
                <a:latin typeface="黑体" panose="02010609060101010101" pitchFamily="49" charset="-122"/>
                <a:ea typeface="宋体" panose="02010600030101010101" pitchFamily="2" charset="-122"/>
              </a:rPr>
              <a:t> 变异理论</a:t>
            </a:r>
            <a:br>
              <a:rPr lang="zh-CN" altLang="en-US" dirty="0">
                <a:ea typeface="宋体" panose="02010600030101010101" pitchFamily="2" charset="-122"/>
              </a:rPr>
            </a:br>
            <a:r>
              <a:rPr lang="zh-CN" altLang="en-US" dirty="0">
                <a:ea typeface="宋体" panose="02010600030101010101" pitchFamily="2" charset="-122"/>
              </a:rPr>
              <a:t>      </a:t>
            </a:r>
            <a:r>
              <a:rPr lang="zh-CN" altLang="en-US" sz="2000" dirty="0">
                <a:latin typeface="黑体" panose="02010609060101010101" pitchFamily="49" charset="-122"/>
                <a:ea typeface="宋体" panose="02010600030101010101" pitchFamily="2" charset="-122"/>
              </a:rPr>
              <a:t>变异是指子代和父代之间，以及子代的各个不同个体之间产生差异的现象。变异是生物进化过程中发生的一种随机现象，是一种不可逆过程，在生物多样性方面具有不可替代的作用。引起变异的主要原因有以下两种：</a:t>
            </a:r>
            <a:endParaRPr lang="zh-CN" altLang="en-US" sz="2000" dirty="0">
              <a:latin typeface="黑体" panose="02010609060101010101" pitchFamily="49" charset="-122"/>
              <a:ea typeface="宋体" panose="02010600030101010101" pitchFamily="2" charset="-122"/>
            </a:endParaRPr>
          </a:p>
          <a:p>
            <a:pPr marL="0" indent="0" eaLnBrk="1" hangingPunct="1">
              <a:lnSpc>
                <a:spcPct val="120000"/>
              </a:lnSpc>
              <a:spcBef>
                <a:spcPct val="0"/>
              </a:spcBef>
              <a:buClr>
                <a:srgbClr val="FF0000"/>
              </a:buClr>
              <a:buFont typeface="Wingdings" panose="05000000000000000000" pitchFamily="2" charset="2"/>
              <a:buChar char="ü"/>
            </a:pPr>
            <a:r>
              <a:rPr lang="zh-CN" altLang="en-US" sz="2000" dirty="0">
                <a:latin typeface="黑体" panose="02010609060101010101" pitchFamily="49" charset="-122"/>
                <a:ea typeface="宋体" panose="02010600030101010101" pitchFamily="2" charset="-122"/>
              </a:rPr>
              <a:t>杂交</a:t>
            </a:r>
            <a:br>
              <a:rPr lang="zh-CN" altLang="en-US" sz="2000" dirty="0">
                <a:latin typeface="黑体" panose="02010609060101010101" pitchFamily="49" charset="-122"/>
                <a:ea typeface="宋体" panose="02010600030101010101" pitchFamily="2" charset="-122"/>
              </a:rPr>
            </a:br>
            <a:r>
              <a:rPr lang="zh-CN" altLang="en-US" sz="2000" dirty="0">
                <a:latin typeface="黑体" panose="02010609060101010101" pitchFamily="49" charset="-122"/>
                <a:ea typeface="宋体" panose="02010600030101010101" pitchFamily="2" charset="-122"/>
              </a:rPr>
              <a:t>指有性生殖生物在繁殖下一代时两个同源染色体之间的交配重组，即两个染色体在某一相同处的</a:t>
            </a:r>
            <a:r>
              <a:rPr lang="en-US" altLang="zh-CN" sz="2000" dirty="0">
                <a:latin typeface="黑体" panose="02010609060101010101" pitchFamily="49" charset="-122"/>
                <a:ea typeface="宋体" panose="02010600030101010101" pitchFamily="2" charset="-122"/>
              </a:rPr>
              <a:t>DNA</a:t>
            </a:r>
            <a:r>
              <a:rPr lang="zh-CN" altLang="en-US" sz="2000" dirty="0">
                <a:latin typeface="黑体" panose="02010609060101010101" pitchFamily="49" charset="-122"/>
                <a:ea typeface="宋体" panose="02010600030101010101" pitchFamily="2" charset="-122"/>
              </a:rPr>
              <a:t>被切断后再进行交配重组，形成两个新的染色体。</a:t>
            </a:r>
            <a:endParaRPr lang="zh-CN" altLang="en-US" sz="2000" dirty="0">
              <a:latin typeface="黑体" panose="02010609060101010101" pitchFamily="49" charset="-122"/>
              <a:ea typeface="宋体" panose="02010600030101010101" pitchFamily="2" charset="-122"/>
            </a:endParaRPr>
          </a:p>
          <a:p>
            <a:pPr marL="0" indent="0" eaLnBrk="1" hangingPunct="1">
              <a:lnSpc>
                <a:spcPct val="120000"/>
              </a:lnSpc>
              <a:spcBef>
                <a:spcPct val="0"/>
              </a:spcBef>
              <a:buClr>
                <a:srgbClr val="FF0000"/>
              </a:buClr>
              <a:buFont typeface="Wingdings" panose="05000000000000000000" pitchFamily="2" charset="2"/>
              <a:buChar char="ü"/>
            </a:pPr>
            <a:r>
              <a:rPr lang="zh-CN" altLang="en-US" sz="2000" dirty="0">
                <a:latin typeface="黑体" panose="02010609060101010101" pitchFamily="49" charset="-122"/>
                <a:ea typeface="宋体" panose="02010600030101010101" pitchFamily="2" charset="-122"/>
              </a:rPr>
              <a:t>复制差错</a:t>
            </a:r>
            <a:br>
              <a:rPr lang="zh-CN" altLang="en-US" sz="2000" dirty="0">
                <a:latin typeface="黑体" panose="02010609060101010101" pitchFamily="49" charset="-122"/>
                <a:ea typeface="宋体" panose="02010600030101010101" pitchFamily="2" charset="-122"/>
              </a:rPr>
            </a:br>
            <a:r>
              <a:rPr lang="zh-CN" altLang="en-US" sz="2000" dirty="0">
                <a:latin typeface="黑体" panose="02010609060101010101" pitchFamily="49" charset="-122"/>
                <a:ea typeface="宋体" panose="02010600030101010101" pitchFamily="2" charset="-122"/>
              </a:rPr>
              <a:t>指在细胞复制过程中因</a:t>
            </a:r>
            <a:r>
              <a:rPr lang="en-US" altLang="zh-CN" sz="2000" dirty="0">
                <a:latin typeface="黑体" panose="02010609060101010101" pitchFamily="49" charset="-122"/>
                <a:ea typeface="宋体" panose="02010600030101010101" pitchFamily="2" charset="-122"/>
              </a:rPr>
              <a:t>DNA</a:t>
            </a:r>
            <a:r>
              <a:rPr lang="zh-CN" altLang="en-US" sz="2000" dirty="0">
                <a:latin typeface="黑体" panose="02010609060101010101" pitchFamily="49" charset="-122"/>
                <a:ea typeface="宋体" panose="02010600030101010101" pitchFamily="2" charset="-122"/>
              </a:rPr>
              <a:t>上某些基因结构的随机改变而产生出新的染色体。</a:t>
            </a:r>
            <a:endParaRPr lang="zh-CN" altLang="en-US" sz="2000" dirty="0">
              <a:latin typeface="黑体" panose="02010609060101010101" pitchFamily="49" charset="-122"/>
              <a:ea typeface="宋体" panose="02010600030101010101" pitchFamily="2" charset="-122"/>
            </a:endParaRPr>
          </a:p>
          <a:p>
            <a:pPr marL="0" indent="0" eaLnBrk="1" hangingPunct="1">
              <a:lnSpc>
                <a:spcPct val="120000"/>
              </a:lnSpc>
              <a:spcBef>
                <a:spcPct val="0"/>
              </a:spcBef>
              <a:buFont typeface="Wingdings" panose="05000000000000000000" pitchFamily="2" charset="2"/>
              <a:buChar char="p"/>
            </a:pPr>
            <a:endParaRPr lang="zh-CN" altLang="en-US" sz="2000" dirty="0">
              <a:solidFill>
                <a:srgbClr val="000000"/>
              </a:solidFill>
              <a:latin typeface="黑体" panose="02010609060101010101" pitchFamily="49" charset="-122"/>
              <a:ea typeface="宋体" panose="02010600030101010101" pitchFamily="2" charset="-122"/>
            </a:endParaRPr>
          </a:p>
        </p:txBody>
      </p:sp>
      <p:pic>
        <p:nvPicPr>
          <p:cNvPr id="12292" name="Picture 4" descr="0G451164133"/>
          <p:cNvPicPr>
            <a:picLocks noChangeAspect="1"/>
          </p:cNvPicPr>
          <p:nvPr/>
        </p:nvPicPr>
        <p:blipFill>
          <a:blip r:embed="rId1"/>
          <a:srcRect l="5583" r="2252" b="8606"/>
          <a:stretch>
            <a:fillRect/>
          </a:stretch>
        </p:blipFill>
        <p:spPr>
          <a:xfrm>
            <a:off x="5973763" y="4813300"/>
            <a:ext cx="2486025" cy="1768475"/>
          </a:xfrm>
          <a:prstGeom prst="rect">
            <a:avLst/>
          </a:prstGeom>
          <a:noFill/>
          <a:ln w="9525">
            <a:noFill/>
          </a:ln>
        </p:spPr>
      </p:pic>
      <p:pic>
        <p:nvPicPr>
          <p:cNvPr id="12293" name="Picture 8" descr="[www[1]"/>
          <p:cNvPicPr>
            <a:picLocks noChangeAspect="1"/>
          </p:cNvPicPr>
          <p:nvPr/>
        </p:nvPicPr>
        <p:blipFill>
          <a:blip r:embed="rId2"/>
          <a:srcRect l="63757" b="2431"/>
          <a:stretch>
            <a:fillRect/>
          </a:stretch>
        </p:blipFill>
        <p:spPr>
          <a:xfrm>
            <a:off x="3527425" y="4778375"/>
            <a:ext cx="1981200" cy="1803400"/>
          </a:xfrm>
          <a:prstGeom prst="rect">
            <a:avLst/>
          </a:prstGeom>
          <a:noFill/>
          <a:ln w="9525">
            <a:noFill/>
          </a:ln>
        </p:spPr>
      </p:pic>
      <p:pic>
        <p:nvPicPr>
          <p:cNvPr id="12294" name="Picture 5" descr="219ffaca22fb68e252664fe2"/>
          <p:cNvPicPr>
            <a:picLocks noChangeAspect="1"/>
          </p:cNvPicPr>
          <p:nvPr/>
        </p:nvPicPr>
        <p:blipFill>
          <a:blip r:embed="rId3"/>
          <a:srcRect l="4559" t="9079" r="4559" b="7610"/>
          <a:stretch>
            <a:fillRect/>
          </a:stretch>
        </p:blipFill>
        <p:spPr>
          <a:xfrm>
            <a:off x="801688" y="4652963"/>
            <a:ext cx="2474912" cy="1928812"/>
          </a:xfrm>
          <a:prstGeom prst="rect">
            <a:avLst/>
          </a:prstGeom>
          <a:noFill/>
          <a:ln w="9525">
            <a:noFill/>
          </a:ln>
        </p:spPr>
      </p:pic>
      <p:sp>
        <p:nvSpPr>
          <p:cNvPr id="14" name="Text Box 10"/>
          <p:cNvSpPr txBox="1">
            <a:spLocks noChangeArrowheads="1"/>
          </p:cNvSpPr>
          <p:nvPr/>
        </p:nvSpPr>
        <p:spPr bwMode="auto">
          <a:xfrm>
            <a:off x="5276850" y="4292600"/>
            <a:ext cx="2808288" cy="400050"/>
          </a:xfrm>
          <a:prstGeom prst="rect">
            <a:avLst/>
          </a:prstGeom>
          <a:solidFill>
            <a:schemeClr val="tx2">
              <a:lumMod val="75000"/>
            </a:schemeClr>
          </a:solidFill>
          <a:ln>
            <a:noFill/>
          </a:ln>
          <a:effec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chemeClr val="bg1"/>
                </a:solidFill>
                <a:effectLst/>
                <a:uLnTx/>
                <a:uFillTx/>
                <a:latin typeface="黑体" panose="02010609060101010101" pitchFamily="49" charset="-122"/>
                <a:ea typeface="宋体" panose="02010600030101010101" pitchFamily="2" charset="-122"/>
                <a:cs typeface="+mn-cs"/>
              </a:rPr>
              <a:t>龙生九子，九子九样</a:t>
            </a:r>
            <a:endParaRPr kumimoji="1" lang="zh-CN" altLang="en-US" sz="2000" b="0" i="0" u="none" strike="noStrike" kern="1200" cap="none" spc="0" normalizeH="0" baseline="0" noProof="0">
              <a:ln>
                <a:noFill/>
              </a:ln>
              <a:solidFill>
                <a:schemeClr val="bg1"/>
              </a:solidFill>
              <a:effectLst/>
              <a:uLnTx/>
              <a:uFillTx/>
              <a:latin typeface="黑体" panose="02010609060101010101" pitchFamily="49" charset="-122"/>
              <a:ea typeface="宋体" panose="02010600030101010101" pitchFamily="2" charset="-122"/>
              <a:cs typeface="+mn-cs"/>
            </a:endParaRPr>
          </a:p>
        </p:txBody>
      </p:sp>
      <p:sp>
        <p:nvSpPr>
          <p:cNvPr id="12296"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进化计算的生物学基础</a:t>
            </a:r>
            <a:endParaRPr lang="zh-CN" altLang="en-US" kern="1200" dirty="0">
              <a:latin typeface="微软雅黑" panose="020B0503020204020204" pitchFamily="34" charset="-122"/>
              <a:ea typeface="宋体" panose="02010600030101010101" pitchFamily="2" charset="-122"/>
              <a:cs typeface="+mn-cs"/>
            </a:endParaRPr>
          </a:p>
        </p:txBody>
      </p:sp>
      <p:sp>
        <p:nvSpPr>
          <p:cNvPr id="12297" name="灯片编号占位符 1"/>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文本占位符 2"/>
          <p:cNvSpPr>
            <a:spLocks noGrp="1"/>
          </p:cNvSpPr>
          <p:nvPr>
            <p:ph type="body" sz="quarter" idx="13"/>
          </p:nvPr>
        </p:nvSpPr>
        <p:spPr>
          <a:xfrm>
            <a:off x="107950" y="50800"/>
            <a:ext cx="2592388"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应用实例</a:t>
            </a:r>
            <a:endParaRPr lang="zh-CN" altLang="en-US" kern="1200" dirty="0">
              <a:latin typeface="微软雅黑" panose="020B0503020204020204" pitchFamily="34" charset="-122"/>
              <a:ea typeface="宋体" panose="02010600030101010101" pitchFamily="2" charset="-122"/>
              <a:cs typeface="+mn-cs"/>
            </a:endParaRPr>
          </a:p>
        </p:txBody>
      </p:sp>
      <p:sp>
        <p:nvSpPr>
          <p:cNvPr id="99331"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旅行商问题求解</a:t>
            </a:r>
            <a:endParaRPr lang="zh-CN" altLang="en-US" kern="1200" dirty="0">
              <a:latin typeface="微软雅黑" panose="020B0503020204020204" pitchFamily="34" charset="-122"/>
              <a:ea typeface="宋体" panose="02010600030101010101" pitchFamily="2" charset="-122"/>
              <a:cs typeface="+mn-cs"/>
            </a:endParaRPr>
          </a:p>
        </p:txBody>
      </p:sp>
      <p:sp>
        <p:nvSpPr>
          <p:cNvPr id="99332" name="Rectangle 3"/>
          <p:cNvSpPr txBox="1"/>
          <p:nvPr/>
        </p:nvSpPr>
        <p:spPr>
          <a:xfrm>
            <a:off x="685800" y="836613"/>
            <a:ext cx="7772400" cy="3962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r>
              <a:rPr lang="zh-CN" altLang="en-US" dirty="0">
                <a:solidFill>
                  <a:schemeClr val="tx2"/>
                </a:solidFill>
                <a:latin typeface="黑体" panose="02010609060101010101" pitchFamily="49" charset="-122"/>
                <a:ea typeface="宋体" panose="02010600030101010101" pitchFamily="2" charset="-122"/>
              </a:rPr>
              <a:t>逆转变异</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r>
              <a:rPr lang="zh-CN" altLang="en-US" dirty="0">
                <a:solidFill>
                  <a:schemeClr val="tx2"/>
                </a:solidFill>
                <a:latin typeface="黑体" panose="02010609060101010101" pitchFamily="49" charset="-122"/>
                <a:ea typeface="宋体" panose="02010600030101010101" pitchFamily="2" charset="-122"/>
              </a:rPr>
              <a:t>方式</a:t>
            </a:r>
            <a:r>
              <a:rPr lang="en-US" altLang="zh-CN" dirty="0">
                <a:solidFill>
                  <a:schemeClr val="tx2"/>
                </a:solidFill>
                <a:latin typeface="黑体" panose="02010609060101010101" pitchFamily="49" charset="-122"/>
                <a:ea typeface="宋体" panose="02010600030101010101" pitchFamily="2" charset="-122"/>
              </a:rPr>
              <a:t>1</a:t>
            </a:r>
            <a:r>
              <a:rPr lang="zh-CN" altLang="en-US" dirty="0">
                <a:solidFill>
                  <a:schemeClr val="tx2"/>
                </a:solidFill>
                <a:latin typeface="黑体" panose="02010609060101010101" pitchFamily="49" charset="-122"/>
                <a:ea typeface="宋体" panose="02010600030101010101" pitchFamily="2" charset="-122"/>
              </a:rPr>
              <a:t>：随机选择两点，将两点间的子串按反序插入到原位置中。</a:t>
            </a:r>
            <a:endParaRPr lang="en-US" altLang="zh-CN" dirty="0">
              <a:solidFill>
                <a:schemeClr val="tx2"/>
              </a:solidFill>
              <a:latin typeface="黑体" panose="02010609060101010101" pitchFamily="49" charset="-122"/>
              <a:ea typeface="宋体" panose="02010600030101010101" pitchFamily="2" charset="-122"/>
            </a:endParaRPr>
          </a:p>
          <a:p>
            <a:pPr marL="742950" lvl="1" indent="-285750"/>
            <a:endParaRPr lang="en-US" altLang="zh-CN" dirty="0">
              <a:solidFill>
                <a:schemeClr val="tx2"/>
              </a:solidFill>
              <a:latin typeface="黑体" panose="02010609060101010101" pitchFamily="49" charset="-122"/>
              <a:ea typeface="宋体" panose="02010600030101010101" pitchFamily="2" charset="-122"/>
            </a:endParaRPr>
          </a:p>
          <a:p>
            <a:pPr marL="742950" lvl="1" indent="-285750"/>
            <a:endParaRPr lang="en-US" altLang="zh-CN" dirty="0">
              <a:solidFill>
                <a:schemeClr val="tx2"/>
              </a:solidFill>
              <a:latin typeface="黑体" panose="02010609060101010101" pitchFamily="49" charset="-122"/>
              <a:ea typeface="宋体" panose="02010600030101010101" pitchFamily="2" charset="-122"/>
            </a:endParaRPr>
          </a:p>
          <a:p>
            <a:pPr marL="742950" lvl="1" indent="-285750"/>
            <a:endParaRPr lang="en-US" altLang="zh-CN" dirty="0">
              <a:solidFill>
                <a:schemeClr val="tx2"/>
              </a:solidFill>
              <a:latin typeface="黑体" panose="02010609060101010101" pitchFamily="49" charset="-122"/>
              <a:ea typeface="宋体" panose="02010600030101010101" pitchFamily="2" charset="-122"/>
            </a:endParaRPr>
          </a:p>
          <a:p>
            <a:pPr marL="742950" lvl="1" indent="-285750"/>
            <a:r>
              <a:rPr lang="zh-CN" altLang="en-US" dirty="0">
                <a:solidFill>
                  <a:schemeClr val="tx2"/>
                </a:solidFill>
                <a:latin typeface="黑体" panose="02010609060101010101" pitchFamily="49" charset="-122"/>
                <a:ea typeface="宋体" panose="02010600030101010101" pitchFamily="2" charset="-122"/>
              </a:rPr>
              <a:t>方式</a:t>
            </a:r>
            <a:r>
              <a:rPr lang="en-US" altLang="zh-CN" dirty="0">
                <a:solidFill>
                  <a:schemeClr val="tx2"/>
                </a:solidFill>
                <a:latin typeface="黑体" panose="02010609060101010101" pitchFamily="49" charset="-122"/>
                <a:ea typeface="宋体" panose="02010600030101010101" pitchFamily="2" charset="-122"/>
              </a:rPr>
              <a:t>2</a:t>
            </a:r>
            <a:r>
              <a:rPr lang="zh-CN" altLang="en-US" dirty="0">
                <a:solidFill>
                  <a:schemeClr val="tx2"/>
                </a:solidFill>
                <a:latin typeface="黑体" panose="02010609060101010101" pitchFamily="49" charset="-122"/>
                <a:ea typeface="宋体" panose="02010600030101010101" pitchFamily="2" charset="-122"/>
              </a:rPr>
              <a:t>：随机选择两个逆转点，将两点的基因交换</a:t>
            </a:r>
            <a:endParaRPr lang="zh-CN" altLang="en-US" dirty="0">
              <a:solidFill>
                <a:schemeClr val="tx2"/>
              </a:solidFill>
              <a:latin typeface="黑体" panose="02010609060101010101" pitchFamily="49" charset="-122"/>
              <a:ea typeface="宋体" panose="02010600030101010101" pitchFamily="2" charset="-122"/>
            </a:endParaRPr>
          </a:p>
        </p:txBody>
      </p:sp>
      <p:sp>
        <p:nvSpPr>
          <p:cNvPr id="99333" name="AutoShape 8"/>
          <p:cNvSpPr/>
          <p:nvPr/>
        </p:nvSpPr>
        <p:spPr>
          <a:xfrm>
            <a:off x="4911725" y="2924175"/>
            <a:ext cx="381000" cy="457200"/>
          </a:xfrm>
          <a:prstGeom prst="downArrow">
            <a:avLst>
              <a:gd name="adj1" fmla="val 50000"/>
              <a:gd name="adj2" fmla="val 30000"/>
            </a:avLst>
          </a:prstGeom>
          <a:solidFill>
            <a:srgbClr val="99CC00"/>
          </a:solidFill>
          <a:ln w="9525" cap="flat" cmpd="sng">
            <a:solidFill>
              <a:srgbClr val="99CC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endParaRPr lang="zh-CN" altLang="en-US" sz="2800" b="1" dirty="0">
              <a:latin typeface="Times New Roman" panose="02020603050405020304" pitchFamily="18" charset="0"/>
              <a:ea typeface="隶书" panose="02010509060101010101" pitchFamily="49" charset="-122"/>
            </a:endParaRPr>
          </a:p>
        </p:txBody>
      </p:sp>
      <p:graphicFrame>
        <p:nvGraphicFramePr>
          <p:cNvPr id="99334" name="Object 9"/>
          <p:cNvGraphicFramePr>
            <a:graphicFrameLocks noChangeAspect="1"/>
          </p:cNvGraphicFramePr>
          <p:nvPr/>
        </p:nvGraphicFramePr>
        <p:xfrm>
          <a:off x="2819400" y="2533650"/>
          <a:ext cx="3978275" cy="420688"/>
        </p:xfrm>
        <a:graphic>
          <a:graphicData uri="http://schemas.openxmlformats.org/presentationml/2006/ole">
            <mc:AlternateContent xmlns:mc="http://schemas.openxmlformats.org/markup-compatibility/2006">
              <mc:Choice xmlns:v="urn:schemas-microsoft-com:vml" Requires="v">
                <p:oleObj spid="_x0000_s3124" name="" r:id="rId1" imgW="1803400" imgH="190500" progId="Equation.3">
                  <p:embed/>
                </p:oleObj>
              </mc:Choice>
              <mc:Fallback>
                <p:oleObj name="" r:id="rId1" imgW="1803400" imgH="190500" progId="Equation.3">
                  <p:embed/>
                  <p:pic>
                    <p:nvPicPr>
                      <p:cNvPr id="0" name="图片 3123"/>
                      <p:cNvPicPr/>
                      <p:nvPr/>
                    </p:nvPicPr>
                    <p:blipFill>
                      <a:blip r:embed="rId2"/>
                      <a:stretch>
                        <a:fillRect/>
                      </a:stretch>
                    </p:blipFill>
                    <p:spPr>
                      <a:xfrm>
                        <a:off x="2819400" y="2533650"/>
                        <a:ext cx="3978275" cy="420688"/>
                      </a:xfrm>
                      <a:prstGeom prst="rect">
                        <a:avLst/>
                      </a:prstGeom>
                      <a:solidFill>
                        <a:schemeClr val="bg1"/>
                      </a:solidFill>
                      <a:ln w="38100">
                        <a:noFill/>
                        <a:miter/>
                      </a:ln>
                    </p:spPr>
                  </p:pic>
                </p:oleObj>
              </mc:Fallback>
            </mc:AlternateContent>
          </a:graphicData>
        </a:graphic>
      </p:graphicFrame>
      <p:graphicFrame>
        <p:nvGraphicFramePr>
          <p:cNvPr id="99335" name="Object 11"/>
          <p:cNvGraphicFramePr>
            <a:graphicFrameLocks noChangeAspect="1"/>
          </p:cNvGraphicFramePr>
          <p:nvPr/>
        </p:nvGraphicFramePr>
        <p:xfrm>
          <a:off x="2860675" y="3500438"/>
          <a:ext cx="3979863" cy="420687"/>
        </p:xfrm>
        <a:graphic>
          <a:graphicData uri="http://schemas.openxmlformats.org/presentationml/2006/ole">
            <mc:AlternateContent xmlns:mc="http://schemas.openxmlformats.org/markup-compatibility/2006">
              <mc:Choice xmlns:v="urn:schemas-microsoft-com:vml" Requires="v">
                <p:oleObj spid="_x0000_s3125" name="" r:id="rId3" imgW="1803400" imgH="190500" progId="Equation.3">
                  <p:embed/>
                </p:oleObj>
              </mc:Choice>
              <mc:Fallback>
                <p:oleObj name="" r:id="rId3" imgW="1803400" imgH="190500" progId="Equation.3">
                  <p:embed/>
                  <p:pic>
                    <p:nvPicPr>
                      <p:cNvPr id="0" name="图片 3124"/>
                      <p:cNvPicPr/>
                      <p:nvPr/>
                    </p:nvPicPr>
                    <p:blipFill>
                      <a:blip r:embed="rId4"/>
                      <a:stretch>
                        <a:fillRect/>
                      </a:stretch>
                    </p:blipFill>
                    <p:spPr>
                      <a:xfrm>
                        <a:off x="2860675" y="3500438"/>
                        <a:ext cx="3979863" cy="420687"/>
                      </a:xfrm>
                      <a:prstGeom prst="rect">
                        <a:avLst/>
                      </a:prstGeom>
                      <a:solidFill>
                        <a:schemeClr val="bg1"/>
                      </a:solidFill>
                      <a:ln w="38100">
                        <a:noFill/>
                        <a:miter/>
                      </a:ln>
                    </p:spPr>
                  </p:pic>
                </p:oleObj>
              </mc:Fallback>
            </mc:AlternateContent>
          </a:graphicData>
        </a:graphic>
      </p:graphicFrame>
      <p:sp>
        <p:nvSpPr>
          <p:cNvPr id="99336" name="Line 13"/>
          <p:cNvSpPr/>
          <p:nvPr/>
        </p:nvSpPr>
        <p:spPr>
          <a:xfrm>
            <a:off x="4419600" y="2420938"/>
            <a:ext cx="0" cy="1439862"/>
          </a:xfrm>
          <a:prstGeom prst="line">
            <a:avLst/>
          </a:prstGeom>
          <a:ln w="25400" cap="flat" cmpd="sng">
            <a:solidFill>
              <a:srgbClr val="808000"/>
            </a:solidFill>
            <a:prstDash val="solid"/>
            <a:headEnd type="none" w="med" len="med"/>
            <a:tailEnd type="none" w="med" len="med"/>
          </a:ln>
        </p:spPr>
      </p:sp>
      <p:sp>
        <p:nvSpPr>
          <p:cNvPr id="99337" name="Line 14"/>
          <p:cNvSpPr/>
          <p:nvPr/>
        </p:nvSpPr>
        <p:spPr>
          <a:xfrm>
            <a:off x="5842000" y="2420938"/>
            <a:ext cx="0" cy="1439862"/>
          </a:xfrm>
          <a:prstGeom prst="line">
            <a:avLst/>
          </a:prstGeom>
          <a:ln w="25400" cap="flat" cmpd="sng">
            <a:solidFill>
              <a:srgbClr val="808000"/>
            </a:solidFill>
            <a:prstDash val="solid"/>
            <a:headEnd type="none" w="med" len="med"/>
            <a:tailEnd type="none" w="med" len="med"/>
          </a:ln>
        </p:spPr>
      </p:sp>
      <p:sp>
        <p:nvSpPr>
          <p:cNvPr id="99338" name="AutoShape 8"/>
          <p:cNvSpPr/>
          <p:nvPr/>
        </p:nvSpPr>
        <p:spPr>
          <a:xfrm>
            <a:off x="4875213" y="5300663"/>
            <a:ext cx="381000" cy="457200"/>
          </a:xfrm>
          <a:prstGeom prst="downArrow">
            <a:avLst>
              <a:gd name="adj1" fmla="val 50000"/>
              <a:gd name="adj2" fmla="val 30000"/>
            </a:avLst>
          </a:prstGeom>
          <a:solidFill>
            <a:srgbClr val="99CC00"/>
          </a:solidFill>
          <a:ln w="9525" cap="flat" cmpd="sng">
            <a:solidFill>
              <a:srgbClr val="99CC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endParaRPr lang="zh-CN" altLang="en-US" sz="2800" b="1" dirty="0">
              <a:latin typeface="Times New Roman" panose="02020603050405020304" pitchFamily="18" charset="0"/>
              <a:ea typeface="隶书" panose="02010509060101010101" pitchFamily="49" charset="-122"/>
            </a:endParaRPr>
          </a:p>
        </p:txBody>
      </p:sp>
      <p:graphicFrame>
        <p:nvGraphicFramePr>
          <p:cNvPr id="99339" name="Object 9"/>
          <p:cNvGraphicFramePr>
            <a:graphicFrameLocks noChangeAspect="1"/>
          </p:cNvGraphicFramePr>
          <p:nvPr/>
        </p:nvGraphicFramePr>
        <p:xfrm>
          <a:off x="2782888" y="4910138"/>
          <a:ext cx="3978275" cy="420687"/>
        </p:xfrm>
        <a:graphic>
          <a:graphicData uri="http://schemas.openxmlformats.org/presentationml/2006/ole">
            <mc:AlternateContent xmlns:mc="http://schemas.openxmlformats.org/markup-compatibility/2006">
              <mc:Choice xmlns:v="urn:schemas-microsoft-com:vml" Requires="v">
                <p:oleObj spid="_x0000_s3127" name="" r:id="rId5" imgW="1803400" imgH="190500" progId="Equation.3">
                  <p:embed/>
                </p:oleObj>
              </mc:Choice>
              <mc:Fallback>
                <p:oleObj name="" r:id="rId5" imgW="1803400" imgH="190500" progId="Equation.3">
                  <p:embed/>
                  <p:pic>
                    <p:nvPicPr>
                      <p:cNvPr id="0" name="图片 3126"/>
                      <p:cNvPicPr/>
                      <p:nvPr/>
                    </p:nvPicPr>
                    <p:blipFill>
                      <a:blip r:embed="rId2"/>
                      <a:stretch>
                        <a:fillRect/>
                      </a:stretch>
                    </p:blipFill>
                    <p:spPr>
                      <a:xfrm>
                        <a:off x="2782888" y="4910138"/>
                        <a:ext cx="3978275" cy="420687"/>
                      </a:xfrm>
                      <a:prstGeom prst="rect">
                        <a:avLst/>
                      </a:prstGeom>
                      <a:solidFill>
                        <a:schemeClr val="bg1"/>
                      </a:solidFill>
                      <a:ln w="38100">
                        <a:noFill/>
                        <a:miter/>
                      </a:ln>
                    </p:spPr>
                  </p:pic>
                </p:oleObj>
              </mc:Fallback>
            </mc:AlternateContent>
          </a:graphicData>
        </a:graphic>
      </p:graphicFrame>
      <p:graphicFrame>
        <p:nvGraphicFramePr>
          <p:cNvPr id="99340" name="Object 11"/>
          <p:cNvGraphicFramePr>
            <a:graphicFrameLocks noChangeAspect="1"/>
          </p:cNvGraphicFramePr>
          <p:nvPr/>
        </p:nvGraphicFramePr>
        <p:xfrm>
          <a:off x="2727325" y="5876925"/>
          <a:ext cx="4148138" cy="458788"/>
        </p:xfrm>
        <a:graphic>
          <a:graphicData uri="http://schemas.openxmlformats.org/presentationml/2006/ole">
            <mc:AlternateContent xmlns:mc="http://schemas.openxmlformats.org/markup-compatibility/2006">
              <mc:Choice xmlns:v="urn:schemas-microsoft-com:vml" Requires="v">
                <p:oleObj spid="_x0000_s3156" name="" r:id="rId6" imgW="2298700" imgH="254000" progId="Equation.DSMT4">
                  <p:embed/>
                </p:oleObj>
              </mc:Choice>
              <mc:Fallback>
                <p:oleObj name="" r:id="rId6" imgW="2298700" imgH="254000" progId="Equation.DSMT4">
                  <p:embed/>
                  <p:pic>
                    <p:nvPicPr>
                      <p:cNvPr id="0" name="图片 3155"/>
                      <p:cNvPicPr/>
                      <p:nvPr/>
                    </p:nvPicPr>
                    <p:blipFill>
                      <a:blip r:embed="rId7"/>
                      <a:stretch>
                        <a:fillRect/>
                      </a:stretch>
                    </p:blipFill>
                    <p:spPr>
                      <a:xfrm>
                        <a:off x="2727325" y="5876925"/>
                        <a:ext cx="4148138" cy="458788"/>
                      </a:xfrm>
                      <a:prstGeom prst="rect">
                        <a:avLst/>
                      </a:prstGeom>
                      <a:solidFill>
                        <a:schemeClr val="bg1"/>
                      </a:solidFill>
                      <a:ln w="38100">
                        <a:noFill/>
                        <a:miter/>
                      </a:ln>
                    </p:spPr>
                  </p:pic>
                </p:oleObj>
              </mc:Fallback>
            </mc:AlternateContent>
          </a:graphicData>
        </a:graphic>
      </p:graphicFrame>
      <p:sp>
        <p:nvSpPr>
          <p:cNvPr id="99341" name="Rectangle 3"/>
          <p:cNvSpPr/>
          <p:nvPr/>
        </p:nvSpPr>
        <p:spPr>
          <a:xfrm>
            <a:off x="5842000" y="4868863"/>
            <a:ext cx="295275" cy="441325"/>
          </a:xfrm>
          <a:prstGeom prst="rect">
            <a:avLst/>
          </a:prstGeom>
          <a:noFill/>
          <a:ln w="9525"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endParaRPr lang="zh-CN" altLang="en-US" sz="2800" b="1" dirty="0">
              <a:latin typeface="Times New Roman" panose="02020603050405020304" pitchFamily="18" charset="0"/>
              <a:ea typeface="隶书" panose="02010509060101010101" pitchFamily="49" charset="-122"/>
            </a:endParaRPr>
          </a:p>
        </p:txBody>
      </p:sp>
      <p:sp>
        <p:nvSpPr>
          <p:cNvPr id="99342" name="Rectangle 3"/>
          <p:cNvSpPr/>
          <p:nvPr/>
        </p:nvSpPr>
        <p:spPr>
          <a:xfrm>
            <a:off x="4062413" y="4868863"/>
            <a:ext cx="295275" cy="441325"/>
          </a:xfrm>
          <a:prstGeom prst="rect">
            <a:avLst/>
          </a:prstGeom>
          <a:noFill/>
          <a:ln w="9525"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endParaRPr lang="zh-CN" altLang="en-US" sz="2800" b="1" dirty="0">
              <a:latin typeface="Times New Roman" panose="02020603050405020304" pitchFamily="18" charset="0"/>
              <a:ea typeface="隶书" panose="02010509060101010101" pitchFamily="49" charset="-122"/>
            </a:endParaRPr>
          </a:p>
        </p:txBody>
      </p:sp>
      <p:sp>
        <p:nvSpPr>
          <p:cNvPr id="99343"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文本占位符 2"/>
          <p:cNvSpPr>
            <a:spLocks noGrp="1"/>
          </p:cNvSpPr>
          <p:nvPr>
            <p:ph type="body" sz="quarter" idx="13"/>
          </p:nvPr>
        </p:nvSpPr>
        <p:spPr>
          <a:xfrm>
            <a:off x="107950" y="50800"/>
            <a:ext cx="2592388"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应用实例</a:t>
            </a:r>
            <a:endParaRPr lang="zh-CN" altLang="en-US" kern="1200" dirty="0">
              <a:latin typeface="微软雅黑" panose="020B0503020204020204" pitchFamily="34" charset="-122"/>
              <a:ea typeface="宋体" panose="02010600030101010101" pitchFamily="2" charset="-122"/>
              <a:cs typeface="+mn-cs"/>
            </a:endParaRPr>
          </a:p>
        </p:txBody>
      </p:sp>
      <p:sp>
        <p:nvSpPr>
          <p:cNvPr id="100355"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zh-CN" altLang="en-US" kern="1200" dirty="0">
                <a:latin typeface="微软雅黑" panose="020B0503020204020204" pitchFamily="34" charset="-122"/>
                <a:ea typeface="宋体" panose="02010600030101010101" pitchFamily="2" charset="-122"/>
                <a:cs typeface="+mn-cs"/>
              </a:rPr>
              <a:t>旅行商问题求解</a:t>
            </a:r>
            <a:endParaRPr lang="zh-CN" altLang="en-US" kern="1200" dirty="0">
              <a:latin typeface="微软雅黑" panose="020B0503020204020204" pitchFamily="34" charset="-122"/>
              <a:ea typeface="宋体" panose="02010600030101010101" pitchFamily="2" charset="-122"/>
              <a:cs typeface="+mn-cs"/>
            </a:endParaRPr>
          </a:p>
        </p:txBody>
      </p:sp>
      <p:sp>
        <p:nvSpPr>
          <p:cNvPr id="100356" name="Rectangle 2"/>
          <p:cNvSpPr>
            <a:spLocks noGrp="1"/>
          </p:cNvSpPr>
          <p:nvPr>
            <p:ph type="title"/>
          </p:nvPr>
        </p:nvSpPr>
        <p:spPr>
          <a:xfrm>
            <a:off x="0" y="692150"/>
            <a:ext cx="9144000" cy="1143000"/>
          </a:xfrm>
          <a:ln/>
        </p:spPr>
        <p:txBody>
          <a:bodyPr vert="horz" wrap="square" lIns="91440" tIns="45720" rIns="91440" bIns="45720" anchor="ctr" anchorCtr="0"/>
          <a:p>
            <a:pPr/>
            <a:r>
              <a:rPr lang="en-US" altLang="zh-CN" kern="1200" dirty="0">
                <a:solidFill>
                  <a:schemeClr val="tx2"/>
                </a:solidFill>
                <a:latin typeface="黑体" panose="02010609060101010101" pitchFamily="49" charset="-122"/>
                <a:ea typeface="宋体" panose="02010600030101010101" pitchFamily="2" charset="-122"/>
                <a:cs typeface="+mj-cs"/>
              </a:rPr>
              <a:t>TSP </a:t>
            </a:r>
            <a:r>
              <a:rPr lang="en-US" altLang="zh-CN" kern="1200" dirty="0">
                <a:solidFill>
                  <a:schemeClr val="tx2"/>
                </a:solidFill>
                <a:latin typeface="Arial" panose="020B0604020202020204" pitchFamily="34" charset="0"/>
                <a:ea typeface="宋体" panose="02010600030101010101" pitchFamily="2" charset="-122"/>
                <a:cs typeface="+mj-cs"/>
              </a:rPr>
              <a:t>—</a:t>
            </a:r>
            <a:r>
              <a:rPr lang="zh-CN" altLang="en-US" kern="1200" dirty="0">
                <a:solidFill>
                  <a:schemeClr val="tx2"/>
                </a:solidFill>
                <a:latin typeface="黑体" panose="02010609060101010101" pitchFamily="49" charset="-122"/>
                <a:ea typeface="宋体" panose="02010600030101010101" pitchFamily="2" charset="-122"/>
                <a:cs typeface="+mj-cs"/>
              </a:rPr>
              <a:t>应用思考？</a:t>
            </a:r>
            <a:endParaRPr lang="zh-CN" altLang="en-US" kern="1200" dirty="0">
              <a:solidFill>
                <a:schemeClr val="tx2"/>
              </a:solidFill>
              <a:latin typeface="黑体" panose="02010609060101010101" pitchFamily="49" charset="-122"/>
              <a:ea typeface="宋体" panose="02010600030101010101" pitchFamily="2" charset="-122"/>
              <a:cs typeface="+mj-cs"/>
            </a:endParaRPr>
          </a:p>
        </p:txBody>
      </p:sp>
      <p:sp>
        <p:nvSpPr>
          <p:cNvPr id="100357" name="Rectangle 3"/>
          <p:cNvSpPr txBox="1"/>
          <p:nvPr/>
        </p:nvSpPr>
        <p:spPr>
          <a:xfrm>
            <a:off x="685800" y="2133600"/>
            <a:ext cx="7772400" cy="39624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zh-CN" altLang="en-US" dirty="0">
                <a:solidFill>
                  <a:schemeClr val="tx2"/>
                </a:solidFill>
                <a:latin typeface="黑体" panose="02010609060101010101" pitchFamily="49" charset="-122"/>
                <a:ea typeface="宋体" panose="02010600030101010101" pitchFamily="2" charset="-122"/>
              </a:rPr>
              <a:t>图论中的极值问题</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货物配送路线</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电路板钻孔方案</a:t>
            </a:r>
            <a:endParaRPr lang="zh-CN" altLang="en-US" dirty="0">
              <a:solidFill>
                <a:schemeClr val="tx2"/>
              </a:solidFill>
              <a:latin typeface="黑体" panose="02010609060101010101" pitchFamily="49" charset="-122"/>
              <a:ea typeface="宋体" panose="02010600030101010101" pitchFamily="2" charset="-122"/>
            </a:endParaRPr>
          </a:p>
          <a:p>
            <a:pPr marL="742950" lvl="1" indent="-285750">
              <a:lnSpc>
                <a:spcPct val="120000"/>
              </a:lnSpc>
            </a:pPr>
            <a:r>
              <a:rPr lang="zh-CN" altLang="en-US" dirty="0">
                <a:solidFill>
                  <a:schemeClr val="tx2"/>
                </a:solidFill>
                <a:latin typeface="黑体" panose="02010609060101010101" pitchFamily="49" charset="-122"/>
                <a:ea typeface="宋体" panose="02010600030101010101" pitchFamily="2" charset="-122"/>
              </a:rPr>
              <a:t>机器人路径规划</a:t>
            </a:r>
            <a:endParaRPr lang="zh-CN" altLang="en-US" dirty="0">
              <a:solidFill>
                <a:schemeClr val="tx2"/>
              </a:solidFill>
              <a:latin typeface="黑体" panose="02010609060101010101" pitchFamily="49" charset="-122"/>
              <a:ea typeface="宋体" panose="02010600030101010101" pitchFamily="2" charset="-122"/>
            </a:endParaRPr>
          </a:p>
          <a:p>
            <a:pPr marL="342900" lvl="0" indent="-342900"/>
            <a:endParaRPr lang="zh-CN" altLang="en-US" dirty="0">
              <a:solidFill>
                <a:schemeClr val="tx2"/>
              </a:solidFill>
              <a:latin typeface="黑体" panose="02010609060101010101" pitchFamily="49" charset="-122"/>
              <a:ea typeface="宋体" panose="02010600030101010101" pitchFamily="2" charset="-122"/>
            </a:endParaRPr>
          </a:p>
          <a:p>
            <a:pPr marL="342900" lvl="0" indent="-342900"/>
            <a:endParaRPr lang="en-US" altLang="zh-CN" dirty="0">
              <a:solidFill>
                <a:schemeClr val="tx2"/>
              </a:solidFill>
              <a:latin typeface="黑体" panose="02010609060101010101" pitchFamily="49" charset="-122"/>
              <a:ea typeface="宋体" panose="02010600030101010101" pitchFamily="2" charset="-122"/>
            </a:endParaRPr>
          </a:p>
        </p:txBody>
      </p:sp>
      <p:sp>
        <p:nvSpPr>
          <p:cNvPr id="100358"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标题 1"/>
          <p:cNvSpPr>
            <a:spLocks noGrp="1"/>
          </p:cNvSpPr>
          <p:nvPr>
            <p:ph type="title"/>
          </p:nvPr>
        </p:nvSpPr>
        <p:spPr>
          <a:xfrm>
            <a:off x="457200" y="2420938"/>
            <a:ext cx="8229600" cy="1143000"/>
          </a:xfrm>
          <a:ln/>
        </p:spPr>
        <p:txBody>
          <a:bodyPr vert="horz" wrap="square" lIns="91440" tIns="45720" rIns="91440" bIns="45720" anchor="ctr" anchorCtr="0"/>
          <a:p>
            <a:pPr eaLnBrk="1" hangingPunct="1"/>
            <a:r>
              <a:rPr lang="zh-CN" altLang="en-US" kern="1200" dirty="0">
                <a:solidFill>
                  <a:srgbClr val="17375E"/>
                </a:solidFill>
                <a:latin typeface="黑体" panose="02010609060101010101" pitchFamily="49" charset="-122"/>
                <a:ea typeface="宋体" panose="02010600030101010101" pitchFamily="2" charset="-122"/>
                <a:cs typeface="+mj-cs"/>
              </a:rPr>
              <a:t>拓展：遗传规划</a:t>
            </a:r>
            <a:r>
              <a:rPr lang="en-US" altLang="zh-CN" kern="1200" dirty="0">
                <a:solidFill>
                  <a:srgbClr val="17375E"/>
                </a:solidFill>
                <a:latin typeface="黑体" panose="02010609060101010101" pitchFamily="49" charset="-122"/>
                <a:ea typeface="宋体" panose="02010600030101010101" pitchFamily="2" charset="-122"/>
                <a:cs typeface="+mj-cs"/>
              </a:rPr>
              <a:t>/</a:t>
            </a:r>
            <a:r>
              <a:rPr lang="zh-CN" altLang="en-US" kern="1200" dirty="0">
                <a:solidFill>
                  <a:srgbClr val="17375E"/>
                </a:solidFill>
                <a:latin typeface="黑体" panose="02010609060101010101" pitchFamily="49" charset="-122"/>
                <a:ea typeface="宋体" panose="02010600030101010101" pitchFamily="2" charset="-122"/>
                <a:cs typeface="+mj-cs"/>
              </a:rPr>
              <a:t>遗传编程</a:t>
            </a:r>
            <a:endParaRPr lang="zh-CN" altLang="en-US" kern="1200" dirty="0">
              <a:solidFill>
                <a:srgbClr val="17375E"/>
              </a:solidFill>
              <a:latin typeface="黑体" panose="02010609060101010101" pitchFamily="49" charset="-122"/>
              <a:ea typeface="宋体" panose="02010600030101010101" pitchFamily="2" charset="-122"/>
              <a:cs typeface="+mj-cs"/>
            </a:endParaRPr>
          </a:p>
        </p:txBody>
      </p:sp>
      <p:sp>
        <p:nvSpPr>
          <p:cNvPr id="101379"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
        <p:nvSpPr>
          <p:cNvPr id="101380" name="标题 1"/>
          <p:cNvSpPr txBox="1"/>
          <p:nvPr/>
        </p:nvSpPr>
        <p:spPr>
          <a:xfrm>
            <a:off x="468313" y="3644900"/>
            <a:ext cx="8229600" cy="1143000"/>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zh-CN" sz="4000" b="1" dirty="0">
                <a:solidFill>
                  <a:srgbClr val="17375E"/>
                </a:solidFill>
                <a:latin typeface="Times New Roman" panose="02020603050405020304" pitchFamily="18" charset="0"/>
                <a:ea typeface="黑体" panose="02010609060101010101" pitchFamily="49" charset="-122"/>
              </a:rPr>
              <a:t>Genetic Programming</a:t>
            </a:r>
            <a:endParaRPr lang="zh-CN" altLang="en-US" sz="4000" b="1" dirty="0">
              <a:solidFill>
                <a:srgbClr val="17375E"/>
              </a:solidFill>
              <a:latin typeface="Times New Roman" panose="02020603050405020304" pitchFamily="18" charset="0"/>
              <a:ea typeface="黑体" panose="02010609060101010101" pitchFamily="49"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
        <p:nvSpPr>
          <p:cNvPr id="102403"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en-US" altLang="zh-CN" kern="1200" dirty="0">
                <a:latin typeface="微软雅黑" panose="020B0503020204020204" pitchFamily="34" charset="-122"/>
                <a:ea typeface="宋体" panose="02010600030101010101" pitchFamily="2" charset="-122"/>
                <a:cs typeface="+mn-cs"/>
              </a:rPr>
              <a:t>1.</a:t>
            </a:r>
            <a:r>
              <a:rPr lang="zh-CN" altLang="en-US" kern="1200" dirty="0">
                <a:latin typeface="微软雅黑" panose="020B0503020204020204" pitchFamily="34" charset="-122"/>
                <a:ea typeface="宋体" panose="02010600030101010101" pitchFamily="2" charset="-122"/>
                <a:cs typeface="+mn-cs"/>
              </a:rPr>
              <a:t>基本思想</a:t>
            </a:r>
            <a:endParaRPr lang="zh-CN" altLang="en-US" kern="1200" dirty="0">
              <a:latin typeface="微软雅黑" panose="020B0503020204020204" pitchFamily="34" charset="-122"/>
              <a:ea typeface="宋体" panose="02010600030101010101" pitchFamily="2" charset="-122"/>
              <a:cs typeface="+mn-cs"/>
            </a:endParaRPr>
          </a:p>
        </p:txBody>
      </p:sp>
      <p:sp>
        <p:nvSpPr>
          <p:cNvPr id="102404" name="Rectangle 3"/>
          <p:cNvSpPr txBox="1"/>
          <p:nvPr/>
        </p:nvSpPr>
        <p:spPr>
          <a:xfrm>
            <a:off x="325438" y="549275"/>
            <a:ext cx="8134350" cy="30956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en-US" altLang="zh-CN" sz="2800" dirty="0">
                <a:solidFill>
                  <a:schemeClr val="tx2"/>
                </a:solidFill>
                <a:latin typeface="Times New Roman" panose="02020603050405020304" pitchFamily="18" charset="0"/>
                <a:ea typeface="黑体" panose="02010609060101010101" pitchFamily="49" charset="-122"/>
              </a:rPr>
              <a:t>GP</a:t>
            </a:r>
            <a:r>
              <a:rPr lang="zh-CN" altLang="en-US" sz="2800" dirty="0">
                <a:solidFill>
                  <a:schemeClr val="tx2"/>
                </a:solidFill>
                <a:latin typeface="Times New Roman" panose="02020603050405020304" pitchFamily="18" charset="0"/>
                <a:ea typeface="黑体" panose="02010609060101010101" pitchFamily="49" charset="-122"/>
              </a:rPr>
              <a:t>的基本思想</a:t>
            </a:r>
            <a:endParaRPr lang="zh-CN" altLang="en-US" sz="2800" dirty="0">
              <a:solidFill>
                <a:schemeClr val="tx2"/>
              </a:solidFill>
              <a:latin typeface="Times New Roman" panose="02020603050405020304" pitchFamily="18" charset="0"/>
              <a:ea typeface="黑体" panose="02010609060101010101" pitchFamily="49" charset="-122"/>
            </a:endParaRPr>
          </a:p>
          <a:p>
            <a:pPr marL="742950" lvl="1" indent="-285750">
              <a:lnSpc>
                <a:spcPct val="120000"/>
              </a:lnSpc>
            </a:pPr>
            <a:r>
              <a:rPr lang="en-US" altLang="zh-CN" sz="2400" dirty="0">
                <a:solidFill>
                  <a:schemeClr val="tx2"/>
                </a:solidFill>
                <a:latin typeface="Times New Roman" panose="02020603050405020304" pitchFamily="18" charset="0"/>
                <a:ea typeface="黑体" panose="02010609060101010101" pitchFamily="49" charset="-122"/>
              </a:rPr>
              <a:t>GP</a:t>
            </a:r>
            <a:r>
              <a:rPr lang="zh-CN" altLang="en-US" sz="2400" dirty="0">
                <a:solidFill>
                  <a:schemeClr val="tx2"/>
                </a:solidFill>
                <a:latin typeface="Times New Roman" panose="02020603050405020304" pitchFamily="18" charset="0"/>
                <a:ea typeface="黑体" panose="02010609060101010101" pitchFamily="49" charset="-122"/>
              </a:rPr>
              <a:t>继承了</a:t>
            </a:r>
            <a:r>
              <a:rPr lang="en-US" altLang="zh-CN" sz="2400" dirty="0">
                <a:solidFill>
                  <a:schemeClr val="tx2"/>
                </a:solidFill>
                <a:latin typeface="Times New Roman" panose="02020603050405020304" pitchFamily="18" charset="0"/>
                <a:ea typeface="黑体" panose="02010609060101010101" pitchFamily="49" charset="-122"/>
              </a:rPr>
              <a:t>GA</a:t>
            </a:r>
            <a:r>
              <a:rPr lang="zh-CN" altLang="en-US" sz="2400" dirty="0">
                <a:solidFill>
                  <a:schemeClr val="tx2"/>
                </a:solidFill>
                <a:latin typeface="Times New Roman" panose="02020603050405020304" pitchFamily="18" charset="0"/>
                <a:ea typeface="黑体" panose="02010609060101010101" pitchFamily="49" charset="-122"/>
              </a:rPr>
              <a:t>的基本思想，即从父代中择优产生子代，基本操作也包括复制、选择、交叉、变异等</a:t>
            </a:r>
            <a:endParaRPr lang="zh-CN" altLang="en-US" sz="2400" dirty="0">
              <a:solidFill>
                <a:schemeClr val="tx2"/>
              </a:solidFill>
              <a:latin typeface="Times New Roman" panose="02020603050405020304" pitchFamily="18" charset="0"/>
              <a:ea typeface="黑体" panose="02010609060101010101" pitchFamily="49" charset="-122"/>
            </a:endParaRPr>
          </a:p>
          <a:p>
            <a:pPr marL="742950" lvl="1" indent="-285750">
              <a:lnSpc>
                <a:spcPct val="120000"/>
              </a:lnSpc>
            </a:pPr>
            <a:r>
              <a:rPr lang="zh-CN" altLang="en-US" sz="2400" dirty="0">
                <a:solidFill>
                  <a:schemeClr val="tx2"/>
                </a:solidFill>
                <a:latin typeface="Times New Roman" panose="02020603050405020304" pitchFamily="18" charset="0"/>
                <a:ea typeface="黑体" panose="02010609060101010101" pitchFamily="49" charset="-122"/>
              </a:rPr>
              <a:t>不同于</a:t>
            </a:r>
            <a:r>
              <a:rPr lang="en-US" altLang="zh-CN" sz="2400" dirty="0">
                <a:solidFill>
                  <a:schemeClr val="tx2"/>
                </a:solidFill>
                <a:latin typeface="Times New Roman" panose="02020603050405020304" pitchFamily="18" charset="0"/>
                <a:ea typeface="黑体" panose="02010609060101010101" pitchFamily="49" charset="-122"/>
              </a:rPr>
              <a:t>GA</a:t>
            </a:r>
            <a:r>
              <a:rPr lang="zh-CN" altLang="en-US" sz="2400" dirty="0">
                <a:solidFill>
                  <a:schemeClr val="tx2"/>
                </a:solidFill>
                <a:latin typeface="Times New Roman" panose="02020603050405020304" pitchFamily="18" charset="0"/>
                <a:ea typeface="黑体" panose="02010609060101010101" pitchFamily="49" charset="-122"/>
              </a:rPr>
              <a:t>的传统编码（固定长度基因）模式，</a:t>
            </a:r>
            <a:r>
              <a:rPr lang="en-US" altLang="zh-CN" sz="2400" dirty="0">
                <a:solidFill>
                  <a:schemeClr val="tx2"/>
                </a:solidFill>
                <a:latin typeface="Times New Roman" panose="02020603050405020304" pitchFamily="18" charset="0"/>
                <a:ea typeface="黑体" panose="02010609060101010101" pitchFamily="49" charset="-122"/>
              </a:rPr>
              <a:t>GP</a:t>
            </a:r>
            <a:r>
              <a:rPr lang="zh-CN" altLang="en-US" sz="2400" dirty="0">
                <a:solidFill>
                  <a:schemeClr val="tx2"/>
                </a:solidFill>
                <a:latin typeface="Times New Roman" panose="02020603050405020304" pitchFamily="18" charset="0"/>
                <a:ea typeface="黑体" panose="02010609060101010101" pitchFamily="49" charset="-122"/>
              </a:rPr>
              <a:t>的个体通常为计算机程序，具备多样的表现形式，如层次化的树、图等</a:t>
            </a:r>
            <a:endParaRPr lang="zh-CN" altLang="en-US" sz="2400" dirty="0">
              <a:solidFill>
                <a:schemeClr val="tx2"/>
              </a:solidFill>
              <a:latin typeface="Times New Roman" panose="02020603050405020304" pitchFamily="18" charset="0"/>
              <a:ea typeface="黑体" panose="02010609060101010101" pitchFamily="49" charset="-122"/>
            </a:endParaRPr>
          </a:p>
          <a:p>
            <a:pPr marL="342900" lvl="0" indent="-342900"/>
            <a:endParaRPr lang="en-US" altLang="zh-CN" dirty="0">
              <a:solidFill>
                <a:schemeClr val="tx2"/>
              </a:solidFill>
              <a:latin typeface="Times New Roman" panose="02020603050405020304" pitchFamily="18" charset="0"/>
              <a:ea typeface="黑体" panose="02010609060101010101" pitchFamily="49" charset="-122"/>
            </a:endParaRPr>
          </a:p>
        </p:txBody>
      </p:sp>
      <p:sp>
        <p:nvSpPr>
          <p:cNvPr id="9" name="Rectangle 3"/>
          <p:cNvSpPr txBox="1"/>
          <p:nvPr/>
        </p:nvSpPr>
        <p:spPr>
          <a:xfrm>
            <a:off x="179388" y="3429000"/>
            <a:ext cx="8856662" cy="1728788"/>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en-US" altLang="zh-CN" sz="2800" dirty="0">
                <a:solidFill>
                  <a:schemeClr val="tx2"/>
                </a:solidFill>
                <a:latin typeface="Times New Roman" panose="02020603050405020304" pitchFamily="18" charset="0"/>
                <a:ea typeface="黑体" panose="02010609060101010101" pitchFamily="49" charset="-122"/>
              </a:rPr>
              <a:t>GP</a:t>
            </a:r>
            <a:r>
              <a:rPr lang="zh-CN" altLang="en-US" sz="2800" dirty="0">
                <a:solidFill>
                  <a:schemeClr val="tx2"/>
                </a:solidFill>
                <a:latin typeface="Times New Roman" panose="02020603050405020304" pitchFamily="18" charset="0"/>
                <a:ea typeface="黑体" panose="02010609060101010101" pitchFamily="49" charset="-122"/>
              </a:rPr>
              <a:t>的颠覆性</a:t>
            </a:r>
            <a:endParaRPr lang="en-US" altLang="zh-CN" sz="2800" dirty="0">
              <a:solidFill>
                <a:schemeClr val="tx2"/>
              </a:solidFill>
              <a:latin typeface="Times New Roman" panose="02020603050405020304" pitchFamily="18" charset="0"/>
              <a:ea typeface="黑体" panose="02010609060101010101" pitchFamily="49" charset="-122"/>
            </a:endParaRPr>
          </a:p>
          <a:p>
            <a:pPr marL="742950" lvl="1" indent="-285750">
              <a:lnSpc>
                <a:spcPct val="120000"/>
              </a:lnSpc>
            </a:pPr>
            <a:r>
              <a:rPr lang="zh-CN" altLang="en-US" sz="2400" dirty="0">
                <a:solidFill>
                  <a:schemeClr val="tx2"/>
                </a:solidFill>
                <a:latin typeface="Times New Roman" panose="02020603050405020304" pitchFamily="18" charset="0"/>
                <a:ea typeface="黑体" panose="02010609060101010101" pitchFamily="49" charset="-122"/>
              </a:rPr>
              <a:t>传统遗传优化：进化的基本单位是模型可变参数</a:t>
            </a:r>
            <a:endParaRPr lang="en-US" altLang="zh-CN" sz="2400" dirty="0">
              <a:solidFill>
                <a:schemeClr val="tx2"/>
              </a:solidFill>
              <a:latin typeface="Times New Roman" panose="02020603050405020304" pitchFamily="18" charset="0"/>
              <a:ea typeface="黑体" panose="02010609060101010101" pitchFamily="49" charset="-122"/>
            </a:endParaRPr>
          </a:p>
          <a:p>
            <a:pPr marL="742950" lvl="1" indent="-285750">
              <a:lnSpc>
                <a:spcPct val="120000"/>
              </a:lnSpc>
            </a:pPr>
            <a:r>
              <a:rPr lang="en-US" altLang="zh-CN" sz="2400" dirty="0">
                <a:solidFill>
                  <a:schemeClr val="tx2"/>
                </a:solidFill>
                <a:latin typeface="Times New Roman" panose="02020603050405020304" pitchFamily="18" charset="0"/>
                <a:ea typeface="黑体" panose="02010609060101010101" pitchFamily="49" charset="-122"/>
              </a:rPr>
              <a:t>GP</a:t>
            </a:r>
            <a:r>
              <a:rPr lang="zh-CN" altLang="en-US" sz="2400" dirty="0">
                <a:solidFill>
                  <a:schemeClr val="tx2"/>
                </a:solidFill>
                <a:latin typeface="Times New Roman" panose="02020603050405020304" pitchFamily="18" charset="0"/>
                <a:ea typeface="黑体" panose="02010609060101010101" pitchFamily="49" charset="-122"/>
              </a:rPr>
              <a:t>：进化的基本单位是新算法以及新算法的参数</a:t>
            </a:r>
            <a:endParaRPr lang="en-US" altLang="zh-CN" sz="2400" dirty="0">
              <a:solidFill>
                <a:schemeClr val="tx2"/>
              </a:solidFill>
              <a:latin typeface="Times New Roman" panose="02020603050405020304" pitchFamily="18" charset="0"/>
              <a:ea typeface="黑体" panose="02010609060101010101" pitchFamily="49" charset="-122"/>
            </a:endParaRPr>
          </a:p>
        </p:txBody>
      </p:sp>
      <p:sp>
        <p:nvSpPr>
          <p:cNvPr id="11" name="Rectangle 3"/>
          <p:cNvSpPr txBox="1"/>
          <p:nvPr/>
        </p:nvSpPr>
        <p:spPr>
          <a:xfrm>
            <a:off x="179388" y="5013325"/>
            <a:ext cx="8856662" cy="1728788"/>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zh-CN" altLang="en-US" sz="2800" dirty="0">
                <a:solidFill>
                  <a:schemeClr val="tx2"/>
                </a:solidFill>
                <a:latin typeface="黑体" panose="02010609060101010101" pitchFamily="49" charset="-122"/>
                <a:ea typeface="宋体" panose="02010600030101010101" pitchFamily="2" charset="-122"/>
              </a:rPr>
              <a:t>参考文献</a:t>
            </a:r>
            <a:endParaRPr lang="en-US" altLang="zh-CN" sz="2800" dirty="0">
              <a:solidFill>
                <a:schemeClr val="tx2"/>
              </a:solidFill>
              <a:latin typeface="黑体" panose="02010609060101010101" pitchFamily="49" charset="-122"/>
              <a:ea typeface="宋体" panose="02010600030101010101" pitchFamily="2" charset="-122"/>
            </a:endParaRPr>
          </a:p>
          <a:p>
            <a:pPr marL="342900" lvl="0" indent="-342900" algn="just">
              <a:spcBef>
                <a:spcPct val="0"/>
              </a:spcBef>
              <a:buFont typeface="Wingdings" panose="05000000000000000000" pitchFamily="2" charset="2"/>
              <a:buChar char="Ø"/>
            </a:pPr>
            <a:r>
              <a:rPr lang="en-US" altLang="zh-CN" sz="2000" dirty="0">
                <a:solidFill>
                  <a:schemeClr val="tx2"/>
                </a:solidFill>
                <a:latin typeface="Times New Roman" panose="02020603050405020304" pitchFamily="18" charset="0"/>
                <a:ea typeface="隶书" panose="02010509060101010101" pitchFamily="49" charset="-122"/>
              </a:rPr>
              <a:t>Poli, Riccardo, et al. </a:t>
            </a:r>
            <a:r>
              <a:rPr lang="en-US" altLang="zh-CN" sz="2000" i="1" dirty="0">
                <a:solidFill>
                  <a:schemeClr val="tx2"/>
                </a:solidFill>
                <a:latin typeface="Times New Roman" panose="02020603050405020304" pitchFamily="18" charset="0"/>
                <a:ea typeface="隶书" panose="02010509060101010101" pitchFamily="49" charset="-122"/>
              </a:rPr>
              <a:t>A Field Guide to Genetic Programming</a:t>
            </a:r>
            <a:r>
              <a:rPr lang="en-US" altLang="zh-CN" sz="2000" dirty="0">
                <a:solidFill>
                  <a:schemeClr val="tx2"/>
                </a:solidFill>
                <a:latin typeface="Times New Roman" panose="02020603050405020304" pitchFamily="18" charset="0"/>
                <a:ea typeface="隶书" panose="02010509060101010101" pitchFamily="49" charset="-122"/>
              </a:rPr>
              <a:t>. Lulu Press, 2008. </a:t>
            </a:r>
            <a:endParaRPr lang="en-US" altLang="zh-CN" sz="2000" dirty="0">
              <a:solidFill>
                <a:schemeClr val="tx2"/>
              </a:solidFill>
              <a:latin typeface="Times New Roman" panose="02020603050405020304" pitchFamily="18" charset="0"/>
              <a:ea typeface="隶书" panose="02010509060101010101" pitchFamily="49" charset="-122"/>
            </a:endParaRPr>
          </a:p>
          <a:p>
            <a:pPr marL="342900" lvl="0" indent="-342900" algn="just">
              <a:spcBef>
                <a:spcPct val="0"/>
              </a:spcBef>
              <a:buFont typeface="Wingdings" panose="05000000000000000000" pitchFamily="2" charset="2"/>
              <a:buChar char="Ø"/>
            </a:pPr>
            <a:r>
              <a:rPr lang="en-US" altLang="zh-CN" sz="2000" dirty="0">
                <a:solidFill>
                  <a:schemeClr val="tx2"/>
                </a:solidFill>
                <a:latin typeface="Times New Roman" panose="02020603050405020304" pitchFamily="18" charset="0"/>
                <a:ea typeface="隶书" panose="02010509060101010101" pitchFamily="49" charset="-122"/>
              </a:rPr>
              <a:t>J. R. Koza. </a:t>
            </a:r>
            <a:r>
              <a:rPr lang="en-US" altLang="zh-CN" sz="2000" i="1" dirty="0">
                <a:solidFill>
                  <a:schemeClr val="tx2"/>
                </a:solidFill>
                <a:latin typeface="Times New Roman" panose="02020603050405020304" pitchFamily="18" charset="0"/>
                <a:ea typeface="隶书" panose="02010509060101010101" pitchFamily="49" charset="-122"/>
              </a:rPr>
              <a:t>Genetic Programming: On the Programming of Computers by Means of Natural Selection</a:t>
            </a:r>
            <a:r>
              <a:rPr lang="en-US" altLang="zh-CN" sz="2000" dirty="0">
                <a:solidFill>
                  <a:schemeClr val="tx2"/>
                </a:solidFill>
                <a:latin typeface="Times New Roman" panose="02020603050405020304" pitchFamily="18" charset="0"/>
                <a:ea typeface="隶书" panose="02010509060101010101" pitchFamily="49" charset="-122"/>
              </a:rPr>
              <a:t>. MIT Press, Cambridge, MA, USA, 1992.</a:t>
            </a:r>
            <a:endParaRPr lang="en-US" altLang="zh-CN" sz="2000" dirty="0">
              <a:solidFill>
                <a:schemeClr val="tx2"/>
              </a:solidFill>
              <a:latin typeface="Times New Roman" panose="02020603050405020304" pitchFamily="18"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
        <p:nvSpPr>
          <p:cNvPr id="103427"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en-US" altLang="zh-CN" kern="1200" dirty="0">
                <a:latin typeface="微软雅黑" panose="020B0503020204020204" pitchFamily="34" charset="-122"/>
                <a:ea typeface="宋体" panose="02010600030101010101" pitchFamily="2" charset="-122"/>
                <a:cs typeface="+mn-cs"/>
              </a:rPr>
              <a:t>2.</a:t>
            </a:r>
            <a:r>
              <a:rPr lang="zh-CN" altLang="en-US" kern="1200" dirty="0">
                <a:latin typeface="微软雅黑" panose="020B0503020204020204" pitchFamily="34" charset="-122"/>
                <a:ea typeface="宋体" panose="02010600030101010101" pitchFamily="2" charset="-122"/>
                <a:cs typeface="+mn-cs"/>
              </a:rPr>
              <a:t>问题建模</a:t>
            </a:r>
            <a:endParaRPr lang="zh-CN" altLang="en-US" kern="1200" dirty="0">
              <a:latin typeface="微软雅黑" panose="020B0503020204020204" pitchFamily="34" charset="-122"/>
              <a:ea typeface="宋体" panose="02010600030101010101" pitchFamily="2" charset="-122"/>
              <a:cs typeface="+mn-cs"/>
            </a:endParaRPr>
          </a:p>
        </p:txBody>
      </p:sp>
      <p:sp>
        <p:nvSpPr>
          <p:cNvPr id="103428" name="Rectangle 3"/>
          <p:cNvSpPr txBox="1"/>
          <p:nvPr/>
        </p:nvSpPr>
        <p:spPr>
          <a:xfrm>
            <a:off x="325438" y="620713"/>
            <a:ext cx="8134350" cy="26638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zh-CN" altLang="en-US" dirty="0">
                <a:solidFill>
                  <a:schemeClr val="tx2"/>
                </a:solidFill>
                <a:latin typeface="Times New Roman" panose="02020603050405020304" pitchFamily="18" charset="0"/>
                <a:ea typeface="黑体" panose="02010609060101010101" pitchFamily="49" charset="-122"/>
              </a:rPr>
              <a:t>树状结构表示</a:t>
            </a:r>
            <a:endParaRPr lang="zh-CN" altLang="en-US" dirty="0">
              <a:solidFill>
                <a:schemeClr val="tx2"/>
              </a:solidFill>
              <a:latin typeface="Times New Roman" panose="02020603050405020304" pitchFamily="18" charset="0"/>
              <a:ea typeface="黑体" panose="02010609060101010101" pitchFamily="49" charset="-122"/>
            </a:endParaRPr>
          </a:p>
          <a:p>
            <a:pPr marL="742950" lvl="1" indent="-285750">
              <a:lnSpc>
                <a:spcPct val="120000"/>
              </a:lnSpc>
            </a:pPr>
            <a:r>
              <a:rPr lang="zh-CN" altLang="en-US" sz="2400" dirty="0">
                <a:solidFill>
                  <a:schemeClr val="tx2"/>
                </a:solidFill>
                <a:latin typeface="Times New Roman" panose="02020603050405020304" pitchFamily="18" charset="0"/>
                <a:ea typeface="黑体" panose="02010609060101010101" pitchFamily="49" charset="-122"/>
              </a:rPr>
              <a:t>树叶节点为终止符</a:t>
            </a:r>
            <a:r>
              <a:rPr lang="en-US" altLang="zh-CN" sz="2400" dirty="0">
                <a:solidFill>
                  <a:schemeClr val="tx2"/>
                </a:solidFill>
                <a:latin typeface="Times New Roman" panose="02020603050405020304" pitchFamily="18" charset="0"/>
                <a:ea typeface="黑体" panose="02010609060101010101" pitchFamily="49" charset="-122"/>
              </a:rPr>
              <a:t>(Terminals)</a:t>
            </a:r>
            <a:r>
              <a:rPr lang="zh-CN" altLang="en-US" sz="2400" dirty="0">
                <a:solidFill>
                  <a:schemeClr val="tx2"/>
                </a:solidFill>
                <a:latin typeface="Times New Roman" panose="02020603050405020304" pitchFamily="18" charset="0"/>
                <a:ea typeface="黑体" panose="02010609060101010101" pitchFamily="49" charset="-122"/>
              </a:rPr>
              <a:t>，是程序中得到变量、常量、无参函数</a:t>
            </a:r>
            <a:endParaRPr lang="en-US" altLang="zh-CN" sz="2400" dirty="0">
              <a:solidFill>
                <a:schemeClr val="tx2"/>
              </a:solidFill>
              <a:latin typeface="Times New Roman" panose="02020603050405020304" pitchFamily="18" charset="0"/>
              <a:ea typeface="黑体" panose="02010609060101010101" pitchFamily="49" charset="-122"/>
            </a:endParaRPr>
          </a:p>
          <a:p>
            <a:pPr marL="742950" lvl="1" indent="-285750">
              <a:lnSpc>
                <a:spcPct val="120000"/>
              </a:lnSpc>
            </a:pPr>
            <a:r>
              <a:rPr lang="zh-CN" altLang="en-US" sz="2400" dirty="0">
                <a:solidFill>
                  <a:schemeClr val="tx2"/>
                </a:solidFill>
                <a:latin typeface="Times New Roman" panose="02020603050405020304" pitchFamily="18" charset="0"/>
                <a:ea typeface="黑体" panose="02010609060101010101" pitchFamily="49" charset="-122"/>
              </a:rPr>
              <a:t>树枝节点为应用在其子节点上的某种操作或函数（</a:t>
            </a:r>
            <a:r>
              <a:rPr lang="en-US" altLang="zh-CN" sz="2400" dirty="0">
                <a:solidFill>
                  <a:schemeClr val="tx2"/>
                </a:solidFill>
                <a:latin typeface="Times New Roman" panose="02020603050405020304" pitchFamily="18" charset="0"/>
                <a:ea typeface="黑体" panose="02010609060101010101" pitchFamily="49" charset="-122"/>
              </a:rPr>
              <a:t>Functions</a:t>
            </a:r>
            <a:r>
              <a:rPr lang="zh-CN" altLang="en-US" sz="2400" dirty="0">
                <a:solidFill>
                  <a:schemeClr val="tx2"/>
                </a:solidFill>
                <a:latin typeface="Times New Roman" panose="02020603050405020304" pitchFamily="18" charset="0"/>
                <a:ea typeface="黑体" panose="02010609060101010101" pitchFamily="49" charset="-122"/>
              </a:rPr>
              <a:t>）</a:t>
            </a:r>
            <a:endParaRPr lang="en-US" altLang="zh-CN" sz="2400" dirty="0">
              <a:solidFill>
                <a:schemeClr val="tx2"/>
              </a:solidFill>
              <a:latin typeface="Times New Roman" panose="02020603050405020304" pitchFamily="18" charset="0"/>
              <a:ea typeface="黑体" panose="02010609060101010101" pitchFamily="49" charset="-122"/>
            </a:endParaRPr>
          </a:p>
          <a:p>
            <a:pPr marL="742950" lvl="1" indent="-285750">
              <a:lnSpc>
                <a:spcPct val="120000"/>
              </a:lnSpc>
            </a:pPr>
            <a:r>
              <a:rPr lang="zh-CN" altLang="en-US" sz="2400" dirty="0">
                <a:solidFill>
                  <a:schemeClr val="tx2"/>
                </a:solidFill>
                <a:latin typeface="Times New Roman" panose="02020603050405020304" pitchFamily="18" charset="0"/>
                <a:ea typeface="黑体" panose="02010609060101010101" pitchFamily="49" charset="-122"/>
              </a:rPr>
              <a:t>例：用树状结构表示程序</a:t>
            </a:r>
            <a:r>
              <a:rPr lang="en-US" altLang="zh-CN" sz="2400" dirty="0">
                <a:solidFill>
                  <a:schemeClr val="tx2"/>
                </a:solidFill>
                <a:latin typeface="Times New Roman" panose="02020603050405020304" pitchFamily="18" charset="0"/>
                <a:ea typeface="黑体" panose="02010609060101010101" pitchFamily="49" charset="-122"/>
              </a:rPr>
              <a:t>max(x+x, x+3*y) </a:t>
            </a:r>
            <a:endParaRPr lang="en-US" altLang="zh-CN" sz="2400" dirty="0">
              <a:solidFill>
                <a:schemeClr val="tx2"/>
              </a:solidFill>
              <a:latin typeface="Times New Roman" panose="02020603050405020304" pitchFamily="18" charset="0"/>
              <a:ea typeface="黑体" panose="02010609060101010101" pitchFamily="49" charset="-122"/>
            </a:endParaRPr>
          </a:p>
        </p:txBody>
      </p:sp>
      <p:pic>
        <p:nvPicPr>
          <p:cNvPr id="103429" name="Picture 2"/>
          <p:cNvPicPr>
            <a:picLocks noChangeAspect="1"/>
          </p:cNvPicPr>
          <p:nvPr/>
        </p:nvPicPr>
        <p:blipFill>
          <a:blip r:embed="rId1"/>
          <a:stretch>
            <a:fillRect/>
          </a:stretch>
        </p:blipFill>
        <p:spPr>
          <a:xfrm>
            <a:off x="611188" y="3860800"/>
            <a:ext cx="3440112" cy="2952750"/>
          </a:xfrm>
          <a:prstGeom prst="rect">
            <a:avLst/>
          </a:prstGeom>
          <a:noFill/>
          <a:ln w="9525">
            <a:noFill/>
          </a:ln>
        </p:spPr>
      </p:pic>
      <p:sp>
        <p:nvSpPr>
          <p:cNvPr id="2" name="TextBox 1"/>
          <p:cNvSpPr txBox="1"/>
          <p:nvPr/>
        </p:nvSpPr>
        <p:spPr>
          <a:xfrm>
            <a:off x="3419475" y="4306888"/>
            <a:ext cx="5113338" cy="15700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800100" lvl="1" indent="-342900">
              <a:lnSpc>
                <a:spcPct val="120000"/>
              </a:lnSpc>
              <a:buFont typeface="Arial" panose="020B0604020202020204" pitchFamily="34" charset="0"/>
              <a:buChar char="•"/>
            </a:pPr>
            <a:r>
              <a:rPr lang="en-US" altLang="zh-CN" sz="2400" dirty="0">
                <a:latin typeface="Times New Roman" panose="02020603050405020304" pitchFamily="18" charset="0"/>
                <a:ea typeface="黑体" panose="02010609060101010101" pitchFamily="49" charset="-122"/>
              </a:rPr>
              <a:t>Terminal set={x,y,3}</a:t>
            </a:r>
            <a:endParaRPr lang="en-US" altLang="zh-CN" sz="2400" dirty="0">
              <a:latin typeface="Times New Roman" panose="02020603050405020304" pitchFamily="18" charset="0"/>
              <a:ea typeface="黑体" panose="02010609060101010101" pitchFamily="49" charset="-122"/>
            </a:endParaRPr>
          </a:p>
          <a:p>
            <a:pPr marL="800100" lvl="1" indent="-342900">
              <a:lnSpc>
                <a:spcPct val="120000"/>
              </a:lnSpc>
              <a:buFont typeface="Arial" panose="020B0604020202020204" pitchFamily="34" charset="0"/>
              <a:buChar char="•"/>
            </a:pPr>
            <a:r>
              <a:rPr lang="en-US" altLang="zh-CN" sz="2400" dirty="0">
                <a:latin typeface="Times New Roman" panose="02020603050405020304" pitchFamily="18" charset="0"/>
                <a:ea typeface="黑体" panose="02010609060101010101" pitchFamily="49" charset="-122"/>
              </a:rPr>
              <a:t>Function set={+,*,max}</a:t>
            </a:r>
            <a:endParaRPr lang="en-US" altLang="zh-CN" sz="2400" dirty="0">
              <a:latin typeface="Times New Roman" panose="02020603050405020304" pitchFamily="18" charset="0"/>
              <a:ea typeface="黑体" panose="02010609060101010101" pitchFamily="49" charset="-122"/>
            </a:endParaRPr>
          </a:p>
          <a:p>
            <a:pPr marL="800100" lvl="1" indent="-342900">
              <a:lnSpc>
                <a:spcPct val="120000"/>
              </a:lnSpc>
              <a:buFont typeface="Arial" panose="020B0604020202020204" pitchFamily="34" charset="0"/>
              <a:buChar char="•"/>
            </a:pPr>
            <a:r>
              <a:rPr lang="en-US" altLang="zh-CN" sz="2400" dirty="0">
                <a:latin typeface="Times New Roman" panose="02020603050405020304" pitchFamily="18" charset="0"/>
                <a:ea typeface="黑体" panose="02010609060101010101" pitchFamily="49" charset="-122"/>
              </a:rPr>
              <a:t>Primitive set</a:t>
            </a:r>
            <a:r>
              <a:rPr lang="zh-CN" altLang="en-US" sz="2400" dirty="0">
                <a:latin typeface="Times New Roman" panose="02020603050405020304" pitchFamily="18" charset="0"/>
                <a:ea typeface="黑体" panose="02010609060101010101" pitchFamily="49" charset="-122"/>
              </a:rPr>
              <a:t>为上述二者的合集</a:t>
            </a:r>
            <a:endParaRPr lang="zh-CN" altLang="en-US" sz="2400"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
        <p:nvSpPr>
          <p:cNvPr id="104451"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en-US" altLang="zh-CN" kern="1200" dirty="0">
                <a:latin typeface="微软雅黑" panose="020B0503020204020204" pitchFamily="34" charset="-122"/>
                <a:ea typeface="宋体" panose="02010600030101010101" pitchFamily="2" charset="-122"/>
                <a:cs typeface="+mn-cs"/>
              </a:rPr>
              <a:t>3.</a:t>
            </a:r>
            <a:r>
              <a:rPr lang="zh-CN" altLang="en-US" kern="1200" dirty="0">
                <a:latin typeface="微软雅黑" panose="020B0503020204020204" pitchFamily="34" charset="-122"/>
                <a:ea typeface="宋体" panose="02010600030101010101" pitchFamily="2" charset="-122"/>
                <a:cs typeface="+mn-cs"/>
              </a:rPr>
              <a:t>算法细节</a:t>
            </a:r>
            <a:endParaRPr lang="zh-CN" altLang="en-US" kern="1200" dirty="0">
              <a:latin typeface="微软雅黑" panose="020B0503020204020204" pitchFamily="34" charset="-122"/>
              <a:ea typeface="宋体" panose="02010600030101010101" pitchFamily="2" charset="-122"/>
              <a:cs typeface="+mn-cs"/>
            </a:endParaRPr>
          </a:p>
        </p:txBody>
      </p:sp>
      <p:sp>
        <p:nvSpPr>
          <p:cNvPr id="104452" name="Rectangle 3"/>
          <p:cNvSpPr txBox="1"/>
          <p:nvPr/>
        </p:nvSpPr>
        <p:spPr>
          <a:xfrm>
            <a:off x="325438" y="549275"/>
            <a:ext cx="8639175" cy="2879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zh-CN" altLang="en-US" dirty="0">
                <a:solidFill>
                  <a:schemeClr val="tx2"/>
                </a:solidFill>
                <a:latin typeface="Times New Roman" panose="02020603050405020304" pitchFamily="18" charset="0"/>
                <a:ea typeface="黑体" panose="02010609060101010101" pitchFamily="49" charset="-122"/>
              </a:rPr>
              <a:t>初始化</a:t>
            </a:r>
            <a:endParaRPr lang="zh-CN" altLang="en-US" dirty="0">
              <a:solidFill>
                <a:schemeClr val="tx2"/>
              </a:solidFill>
              <a:latin typeface="Times New Roman" panose="02020603050405020304" pitchFamily="18" charset="0"/>
              <a:ea typeface="黑体" panose="02010609060101010101" pitchFamily="49" charset="-122"/>
            </a:endParaRPr>
          </a:p>
          <a:p>
            <a:pPr marL="742950" lvl="1" indent="-285750">
              <a:lnSpc>
                <a:spcPct val="120000"/>
              </a:lnSpc>
            </a:pPr>
            <a:r>
              <a:rPr lang="zh-CN" altLang="en-US" sz="2400" dirty="0">
                <a:solidFill>
                  <a:schemeClr val="tx2"/>
                </a:solidFill>
                <a:latin typeface="Times New Roman" panose="02020603050405020304" pitchFamily="18" charset="0"/>
                <a:ea typeface="黑体" panose="02010609060101010101" pitchFamily="49" charset="-122"/>
              </a:rPr>
              <a:t>给定函数集、终止集和参数（种群数量、决策树深度等）</a:t>
            </a:r>
            <a:endParaRPr lang="en-US" altLang="zh-CN" sz="2400" dirty="0">
              <a:solidFill>
                <a:schemeClr val="tx2"/>
              </a:solidFill>
              <a:latin typeface="Times New Roman" panose="02020603050405020304" pitchFamily="18" charset="0"/>
              <a:ea typeface="黑体" panose="02010609060101010101" pitchFamily="49" charset="-122"/>
            </a:endParaRPr>
          </a:p>
          <a:p>
            <a:pPr marL="742950" lvl="1" indent="-285750">
              <a:lnSpc>
                <a:spcPct val="120000"/>
              </a:lnSpc>
            </a:pPr>
            <a:r>
              <a:rPr lang="zh-CN" altLang="en-US" sz="2400" dirty="0">
                <a:solidFill>
                  <a:schemeClr val="tx2"/>
                </a:solidFill>
                <a:latin typeface="Times New Roman" panose="02020603050405020304" pitchFamily="18" charset="0"/>
                <a:ea typeface="黑体" panose="02010609060101010101" pitchFamily="49" charset="-122"/>
              </a:rPr>
              <a:t>将随机生成个体的事件视作从函数集和终止集随机取得元素，创建节点</a:t>
            </a:r>
            <a:r>
              <a:rPr lang="en-US" altLang="zh-CN" sz="2400" dirty="0">
                <a:solidFill>
                  <a:schemeClr val="tx2"/>
                </a:solidFill>
                <a:latin typeface="Times New Roman" panose="02020603050405020304" pitchFamily="18" charset="0"/>
                <a:ea typeface="黑体" panose="02010609060101010101" pitchFamily="49" charset="-122"/>
              </a:rPr>
              <a:t>(</a:t>
            </a:r>
            <a:r>
              <a:rPr lang="zh-CN" altLang="en-US" sz="2400" dirty="0">
                <a:solidFill>
                  <a:schemeClr val="tx2"/>
                </a:solidFill>
                <a:latin typeface="Times New Roman" panose="02020603050405020304" pitchFamily="18" charset="0"/>
                <a:ea typeface="黑体" panose="02010609060101010101" pitchFamily="49" charset="-122"/>
              </a:rPr>
              <a:t>根节点</a:t>
            </a:r>
            <a:r>
              <a:rPr lang="en-US" altLang="zh-CN" sz="2400" dirty="0">
                <a:solidFill>
                  <a:schemeClr val="tx2"/>
                </a:solidFill>
                <a:latin typeface="Times New Roman" panose="02020603050405020304" pitchFamily="18" charset="0"/>
                <a:ea typeface="黑体" panose="02010609060101010101" pitchFamily="49" charset="-122"/>
              </a:rPr>
              <a:t>root</a:t>
            </a:r>
            <a:r>
              <a:rPr lang="zh-CN" altLang="en-US" sz="2400" dirty="0">
                <a:solidFill>
                  <a:schemeClr val="tx2"/>
                </a:solidFill>
                <a:latin typeface="Times New Roman" panose="02020603050405020304" pitchFamily="18" charset="0"/>
                <a:ea typeface="黑体" panose="02010609060101010101" pitchFamily="49" charset="-122"/>
              </a:rPr>
              <a:t>或子节点</a:t>
            </a:r>
            <a:r>
              <a:rPr lang="en-US" altLang="zh-CN" sz="2400" dirty="0">
                <a:solidFill>
                  <a:schemeClr val="tx2"/>
                </a:solidFill>
                <a:latin typeface="Times New Roman" panose="02020603050405020304" pitchFamily="18" charset="0"/>
                <a:ea typeface="黑体" panose="02010609060101010101" pitchFamily="49" charset="-122"/>
              </a:rPr>
              <a:t>)</a:t>
            </a:r>
            <a:r>
              <a:rPr lang="zh-CN" altLang="en-US" sz="2400" dirty="0">
                <a:solidFill>
                  <a:schemeClr val="tx2"/>
                </a:solidFill>
                <a:latin typeface="Times New Roman" panose="02020603050405020304" pitchFamily="18" charset="0"/>
                <a:ea typeface="黑体" panose="02010609060101010101" pitchFamily="49" charset="-122"/>
              </a:rPr>
              <a:t>并为其指定连接的随机子节点的随机过程</a:t>
            </a:r>
            <a:endParaRPr lang="en-US" altLang="zh-CN" sz="2400" dirty="0">
              <a:solidFill>
                <a:schemeClr val="tx2"/>
              </a:solidFill>
              <a:latin typeface="Times New Roman" panose="02020603050405020304" pitchFamily="18" charset="0"/>
              <a:ea typeface="黑体" panose="02010609060101010101" pitchFamily="49" charset="-122"/>
            </a:endParaRPr>
          </a:p>
          <a:p>
            <a:pPr marL="742950" lvl="1" indent="-285750">
              <a:lnSpc>
                <a:spcPct val="120000"/>
              </a:lnSpc>
            </a:pPr>
            <a:r>
              <a:rPr lang="zh-CN" altLang="en-US" sz="2400" dirty="0">
                <a:solidFill>
                  <a:schemeClr val="tx2"/>
                </a:solidFill>
                <a:latin typeface="Times New Roman" panose="02020603050405020304" pitchFamily="18" charset="0"/>
                <a:ea typeface="黑体" panose="02010609060101010101" pitchFamily="49" charset="-122"/>
              </a:rPr>
              <a:t>决策树深度</a:t>
            </a:r>
            <a:endParaRPr lang="en-US" altLang="zh-CN" sz="2400" dirty="0">
              <a:solidFill>
                <a:schemeClr val="tx2"/>
              </a:solidFill>
              <a:latin typeface="Times New Roman" panose="02020603050405020304" pitchFamily="18" charset="0"/>
              <a:ea typeface="黑体" panose="02010609060101010101" pitchFamily="49" charset="-122"/>
            </a:endParaRPr>
          </a:p>
        </p:txBody>
      </p:sp>
      <p:sp>
        <p:nvSpPr>
          <p:cNvPr id="104453" name="矩形 3"/>
          <p:cNvSpPr/>
          <p:nvPr/>
        </p:nvSpPr>
        <p:spPr>
          <a:xfrm>
            <a:off x="1116013" y="3573463"/>
            <a:ext cx="4032250" cy="3200400"/>
          </a:xfrm>
          <a:prstGeom prst="rect">
            <a:avLst/>
          </a:prstGeom>
          <a:noFill/>
          <a:ln w="9525"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0" indent="-457200" algn="just" eaLnBrk="1" hangingPunct="1">
              <a:spcBef>
                <a:spcPts val="1200"/>
              </a:spcBef>
            </a:pPr>
            <a:r>
              <a:rPr lang="en-US" altLang="zh-CN" sz="2400" b="1" dirty="0">
                <a:solidFill>
                  <a:schemeClr val="tx2"/>
                </a:solidFill>
                <a:latin typeface="Times New Roman" panose="02020603050405020304" pitchFamily="18" charset="0"/>
                <a:ea typeface="隶书" panose="02010509060101010101" pitchFamily="49" charset="-122"/>
              </a:rPr>
              <a:t>The depth of a node</a:t>
            </a:r>
            <a:r>
              <a:rPr lang="en-US" altLang="zh-CN" sz="2400" dirty="0">
                <a:solidFill>
                  <a:schemeClr val="tx2"/>
                </a:solidFill>
                <a:latin typeface="Times New Roman" panose="02020603050405020304" pitchFamily="18" charset="0"/>
                <a:ea typeface="隶书" panose="02010509060101010101" pitchFamily="49" charset="-122"/>
              </a:rPr>
              <a:t> is the number of edges that need to be traversed to reach the node starting from the tree's root node (which is assumed to be at depth 0).</a:t>
            </a:r>
            <a:endParaRPr lang="en-US" altLang="zh-CN" sz="2400" dirty="0">
              <a:solidFill>
                <a:schemeClr val="tx2"/>
              </a:solidFill>
              <a:latin typeface="Times New Roman" panose="02020603050405020304" pitchFamily="18" charset="0"/>
              <a:ea typeface="隶书" panose="02010509060101010101" pitchFamily="49" charset="-122"/>
            </a:endParaRPr>
          </a:p>
          <a:p>
            <a:pPr marL="457200" lvl="0" indent="-457200" algn="just" eaLnBrk="1" hangingPunct="1">
              <a:spcBef>
                <a:spcPts val="1200"/>
              </a:spcBef>
            </a:pPr>
            <a:r>
              <a:rPr lang="en-US" altLang="zh-CN" sz="2400" b="1" dirty="0">
                <a:solidFill>
                  <a:schemeClr val="tx2"/>
                </a:solidFill>
                <a:latin typeface="Times New Roman" panose="02020603050405020304" pitchFamily="18" charset="0"/>
                <a:ea typeface="隶书" panose="02010509060101010101" pitchFamily="49" charset="-122"/>
              </a:rPr>
              <a:t>The depth of a tree</a:t>
            </a:r>
            <a:r>
              <a:rPr lang="en-US" altLang="zh-CN" sz="2400" dirty="0">
                <a:solidFill>
                  <a:schemeClr val="tx2"/>
                </a:solidFill>
                <a:latin typeface="Times New Roman" panose="02020603050405020304" pitchFamily="18" charset="0"/>
                <a:ea typeface="隶书" panose="02010509060101010101" pitchFamily="49" charset="-122"/>
              </a:rPr>
              <a:t> is the depth of its deepest leaf.</a:t>
            </a:r>
            <a:endParaRPr lang="zh-CN" altLang="en-US" sz="2400" b="1" dirty="0">
              <a:solidFill>
                <a:schemeClr val="tx2"/>
              </a:solidFill>
              <a:latin typeface="Times New Roman" panose="02020603050405020304" pitchFamily="18" charset="0"/>
              <a:ea typeface="隶书" panose="02010509060101010101" pitchFamily="49" charset="-122"/>
            </a:endParaRPr>
          </a:p>
        </p:txBody>
      </p:sp>
      <p:pic>
        <p:nvPicPr>
          <p:cNvPr id="8" name="Picture 2"/>
          <p:cNvPicPr>
            <a:picLocks noChangeAspect="1"/>
          </p:cNvPicPr>
          <p:nvPr/>
        </p:nvPicPr>
        <p:blipFill>
          <a:blip r:embed="rId1"/>
          <a:stretch>
            <a:fillRect/>
          </a:stretch>
        </p:blipFill>
        <p:spPr>
          <a:xfrm>
            <a:off x="5867400" y="2825750"/>
            <a:ext cx="2736850" cy="2347913"/>
          </a:xfrm>
          <a:prstGeom prst="rect">
            <a:avLst/>
          </a:prstGeom>
          <a:noFill/>
          <a:ln w="9525">
            <a:noFill/>
          </a:ln>
        </p:spPr>
      </p:pic>
      <p:sp>
        <p:nvSpPr>
          <p:cNvPr id="10" name="TextBox 9"/>
          <p:cNvSpPr txBox="1"/>
          <p:nvPr/>
        </p:nvSpPr>
        <p:spPr>
          <a:xfrm>
            <a:off x="5292725" y="5092700"/>
            <a:ext cx="3851275" cy="15700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800100" lvl="1" indent="-342900">
              <a:lnSpc>
                <a:spcPct val="120000"/>
              </a:lnSpc>
              <a:buFont typeface="Arial" panose="020B0604020202020204" pitchFamily="34" charset="0"/>
              <a:buChar char="•"/>
            </a:pPr>
            <a:r>
              <a:rPr lang="zh-CN" altLang="en-US" sz="2400" dirty="0">
                <a:latin typeface="Times New Roman" panose="02020603050405020304" pitchFamily="18" charset="0"/>
                <a:ea typeface="黑体" panose="02010609060101010101" pitchFamily="49" charset="-122"/>
              </a:rPr>
              <a:t>根节点</a:t>
            </a:r>
            <a:r>
              <a:rPr lang="en-US" altLang="zh-CN" sz="2400" dirty="0">
                <a:latin typeface="Times New Roman" panose="02020603050405020304" pitchFamily="18" charset="0"/>
                <a:ea typeface="黑体" panose="02010609060101010101" pitchFamily="49" charset="-122"/>
              </a:rPr>
              <a:t>max</a:t>
            </a:r>
            <a:r>
              <a:rPr lang="zh-CN" altLang="en-US" sz="2400" dirty="0">
                <a:latin typeface="Times New Roman" panose="02020603050405020304" pitchFamily="18" charset="0"/>
                <a:ea typeface="黑体" panose="02010609060101010101" pitchFamily="49" charset="-122"/>
              </a:rPr>
              <a:t>的深度为</a:t>
            </a:r>
            <a:r>
              <a:rPr lang="en-US" altLang="zh-CN" sz="2400" dirty="0">
                <a:latin typeface="Times New Roman" panose="02020603050405020304" pitchFamily="18" charset="0"/>
                <a:ea typeface="黑体" panose="02010609060101010101" pitchFamily="49" charset="-122"/>
              </a:rPr>
              <a:t>0</a:t>
            </a:r>
            <a:endParaRPr lang="en-US" altLang="zh-CN" sz="2400" dirty="0">
              <a:latin typeface="Times New Roman" panose="02020603050405020304" pitchFamily="18" charset="0"/>
              <a:ea typeface="黑体" panose="02010609060101010101" pitchFamily="49" charset="-122"/>
            </a:endParaRPr>
          </a:p>
          <a:p>
            <a:pPr marL="800100" lvl="1" indent="-342900">
              <a:lnSpc>
                <a:spcPct val="120000"/>
              </a:lnSpc>
              <a:buFont typeface="Arial" panose="020B0604020202020204" pitchFamily="34" charset="0"/>
              <a:buChar char="•"/>
            </a:pPr>
            <a:r>
              <a:rPr lang="zh-CN" altLang="en-US" sz="2400" dirty="0">
                <a:latin typeface="Times New Roman" panose="02020603050405020304" pitchFamily="18" charset="0"/>
                <a:ea typeface="黑体" panose="02010609060101010101" pitchFamily="49" charset="-122"/>
              </a:rPr>
              <a:t>子节点</a:t>
            </a:r>
            <a:r>
              <a:rPr lang="en-US" altLang="zh-CN" sz="2400" dirty="0">
                <a:latin typeface="Times New Roman" panose="02020603050405020304" pitchFamily="18" charset="0"/>
                <a:ea typeface="黑体" panose="02010609060101010101" pitchFamily="49" charset="-122"/>
              </a:rPr>
              <a:t>*</a:t>
            </a:r>
            <a:r>
              <a:rPr lang="zh-CN" altLang="en-US" sz="2400" dirty="0">
                <a:latin typeface="Times New Roman" panose="02020603050405020304" pitchFamily="18" charset="0"/>
                <a:ea typeface="黑体" panose="02010609060101010101" pitchFamily="49" charset="-122"/>
              </a:rPr>
              <a:t>的深度</a:t>
            </a:r>
            <a:r>
              <a:rPr lang="en-US" altLang="zh-CN" sz="2400" dirty="0">
                <a:latin typeface="Times New Roman" panose="02020603050405020304" pitchFamily="18" charset="0"/>
                <a:ea typeface="黑体" panose="02010609060101010101" pitchFamily="49" charset="-122"/>
              </a:rPr>
              <a:t>2</a:t>
            </a:r>
            <a:endParaRPr lang="en-US" altLang="zh-CN" sz="2400" dirty="0">
              <a:latin typeface="Times New Roman" panose="02020603050405020304" pitchFamily="18" charset="0"/>
              <a:ea typeface="黑体" panose="02010609060101010101" pitchFamily="49" charset="-122"/>
            </a:endParaRPr>
          </a:p>
          <a:p>
            <a:pPr marL="800100" lvl="1" indent="-342900">
              <a:lnSpc>
                <a:spcPct val="120000"/>
              </a:lnSpc>
              <a:buFont typeface="Arial" panose="020B0604020202020204" pitchFamily="34" charset="0"/>
              <a:buChar char="•"/>
            </a:pPr>
            <a:r>
              <a:rPr lang="zh-CN" altLang="en-US" sz="2400" dirty="0">
                <a:latin typeface="Times New Roman" panose="02020603050405020304" pitchFamily="18" charset="0"/>
                <a:ea typeface="黑体" panose="02010609060101010101" pitchFamily="49" charset="-122"/>
              </a:rPr>
              <a:t>叶节点</a:t>
            </a:r>
            <a:r>
              <a:rPr lang="en-US" altLang="zh-CN" sz="2400" dirty="0">
                <a:latin typeface="Times New Roman" panose="02020603050405020304" pitchFamily="18" charset="0"/>
                <a:ea typeface="黑体" panose="02010609060101010101" pitchFamily="49" charset="-122"/>
              </a:rPr>
              <a:t>3</a:t>
            </a:r>
            <a:r>
              <a:rPr lang="zh-CN" altLang="en-US" sz="2400" dirty="0">
                <a:latin typeface="Times New Roman" panose="02020603050405020304" pitchFamily="18" charset="0"/>
                <a:ea typeface="黑体" panose="02010609060101010101" pitchFamily="49" charset="-122"/>
              </a:rPr>
              <a:t>的深度</a:t>
            </a:r>
            <a:r>
              <a:rPr lang="en-US" altLang="zh-CN" sz="2400" dirty="0">
                <a:latin typeface="Times New Roman" panose="02020603050405020304" pitchFamily="18" charset="0"/>
                <a:ea typeface="黑体" panose="02010609060101010101" pitchFamily="49" charset="-122"/>
              </a:rPr>
              <a:t>3</a:t>
            </a:r>
            <a:endParaRPr lang="zh-CN" altLang="en-US" sz="2400"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
        <p:nvSpPr>
          <p:cNvPr id="105475"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en-US" altLang="zh-CN" kern="1200" dirty="0">
                <a:latin typeface="微软雅黑" panose="020B0503020204020204" pitchFamily="34" charset="-122"/>
                <a:ea typeface="宋体" panose="02010600030101010101" pitchFamily="2" charset="-122"/>
                <a:cs typeface="+mn-cs"/>
              </a:rPr>
              <a:t>3.</a:t>
            </a:r>
            <a:r>
              <a:rPr lang="zh-CN" altLang="en-US" kern="1200" dirty="0">
                <a:latin typeface="微软雅黑" panose="020B0503020204020204" pitchFamily="34" charset="-122"/>
                <a:ea typeface="宋体" panose="02010600030101010101" pitchFamily="2" charset="-122"/>
                <a:cs typeface="+mn-cs"/>
              </a:rPr>
              <a:t>算法细节</a:t>
            </a:r>
            <a:endParaRPr lang="zh-CN" altLang="en-US" kern="1200" dirty="0">
              <a:latin typeface="微软雅黑" panose="020B0503020204020204" pitchFamily="34" charset="-122"/>
              <a:ea typeface="宋体" panose="02010600030101010101" pitchFamily="2" charset="-122"/>
              <a:cs typeface="+mn-cs"/>
            </a:endParaRPr>
          </a:p>
        </p:txBody>
      </p:sp>
      <p:sp>
        <p:nvSpPr>
          <p:cNvPr id="105476" name="Rectangle 3"/>
          <p:cNvSpPr txBox="1"/>
          <p:nvPr/>
        </p:nvSpPr>
        <p:spPr>
          <a:xfrm>
            <a:off x="325438" y="549275"/>
            <a:ext cx="8639175" cy="28797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zh-CN" altLang="en-US" dirty="0">
                <a:solidFill>
                  <a:schemeClr val="tx2"/>
                </a:solidFill>
                <a:latin typeface="Times New Roman" panose="02020603050405020304" pitchFamily="18" charset="0"/>
                <a:ea typeface="黑体" panose="02010609060101010101" pitchFamily="49" charset="-122"/>
              </a:rPr>
              <a:t>节点随机生成方法</a:t>
            </a:r>
            <a:endParaRPr lang="en-US" altLang="zh-CN" dirty="0">
              <a:solidFill>
                <a:schemeClr val="tx2"/>
              </a:solidFill>
              <a:latin typeface="Times New Roman" panose="02020603050405020304" pitchFamily="18" charset="0"/>
              <a:ea typeface="黑体" panose="02010609060101010101" pitchFamily="49" charset="-122"/>
            </a:endParaRPr>
          </a:p>
          <a:p>
            <a:pPr marL="457200" lvl="1" indent="0" algn="just" eaLnBrk="1" hangingPunct="1">
              <a:lnSpc>
                <a:spcPct val="120000"/>
              </a:lnSpc>
            </a:pPr>
            <a:r>
              <a:rPr lang="en-US" altLang="zh-CN" sz="2400" dirty="0">
                <a:solidFill>
                  <a:srgbClr val="C00000"/>
                </a:solidFill>
                <a:latin typeface="Times New Roman" panose="02020603050405020304" pitchFamily="18" charset="0"/>
                <a:ea typeface="黑体" panose="02010609060101010101" pitchFamily="49" charset="-122"/>
              </a:rPr>
              <a:t>Grow</a:t>
            </a:r>
            <a:r>
              <a:rPr lang="zh-CN" altLang="en-US" sz="2400" dirty="0">
                <a:solidFill>
                  <a:srgbClr val="C00000"/>
                </a:solidFill>
                <a:latin typeface="Times New Roman" panose="02020603050405020304" pitchFamily="18" charset="0"/>
                <a:ea typeface="黑体" panose="02010609060101010101" pitchFamily="49" charset="-122"/>
              </a:rPr>
              <a:t>方法</a:t>
            </a:r>
            <a:r>
              <a:rPr lang="zh-CN" altLang="en-US" sz="2400" dirty="0">
                <a:solidFill>
                  <a:srgbClr val="1F497D"/>
                </a:solidFill>
                <a:latin typeface="Times New Roman" panose="02020603050405020304" pitchFamily="18" charset="0"/>
                <a:ea typeface="黑体" panose="02010609060101010101" pitchFamily="49" charset="-122"/>
              </a:rPr>
              <a:t>：从函数集中随机选择函数作为根节点，从整个</a:t>
            </a:r>
            <a:r>
              <a:rPr lang="en-US" altLang="zh-CN" sz="2400" dirty="0">
                <a:solidFill>
                  <a:srgbClr val="1F497D"/>
                </a:solidFill>
                <a:latin typeface="Times New Roman" panose="02020603050405020304" pitchFamily="18" charset="0"/>
                <a:ea typeface="黑体" panose="02010609060101010101" pitchFamily="49" charset="-122"/>
              </a:rPr>
              <a:t>primitive set(</a:t>
            </a:r>
            <a:r>
              <a:rPr lang="zh-CN" altLang="en-US" sz="2400" dirty="0">
                <a:solidFill>
                  <a:srgbClr val="1F497D"/>
                </a:solidFill>
                <a:latin typeface="Times New Roman" panose="02020603050405020304" pitchFamily="18" charset="0"/>
                <a:ea typeface="黑体" panose="02010609060101010101" pitchFamily="49" charset="-122"/>
              </a:rPr>
              <a:t>函数集</a:t>
            </a:r>
            <a:r>
              <a:rPr lang="en-US" altLang="zh-CN" sz="2400" dirty="0">
                <a:solidFill>
                  <a:srgbClr val="1F497D"/>
                </a:solidFill>
                <a:latin typeface="Times New Roman" panose="02020603050405020304" pitchFamily="18" charset="0"/>
                <a:ea typeface="黑体" panose="02010609060101010101" pitchFamily="49" charset="-122"/>
              </a:rPr>
              <a:t>+</a:t>
            </a:r>
            <a:r>
              <a:rPr lang="zh-CN" altLang="en-US" sz="2400" dirty="0">
                <a:solidFill>
                  <a:srgbClr val="1F497D"/>
                </a:solidFill>
                <a:latin typeface="Times New Roman" panose="02020603050405020304" pitchFamily="18" charset="0"/>
                <a:ea typeface="黑体" panose="02010609060101010101" pitchFamily="49" charset="-122"/>
              </a:rPr>
              <a:t>终止集</a:t>
            </a:r>
            <a:r>
              <a:rPr lang="en-US" altLang="zh-CN" sz="2400" dirty="0">
                <a:solidFill>
                  <a:srgbClr val="1F497D"/>
                </a:solidFill>
                <a:latin typeface="Times New Roman" panose="02020603050405020304" pitchFamily="18" charset="0"/>
                <a:ea typeface="黑体" panose="02010609060101010101" pitchFamily="49" charset="-122"/>
              </a:rPr>
              <a:t>)</a:t>
            </a:r>
            <a:r>
              <a:rPr lang="zh-CN" altLang="en-US" sz="2400" dirty="0">
                <a:solidFill>
                  <a:srgbClr val="1F497D"/>
                </a:solidFill>
                <a:latin typeface="Times New Roman" panose="02020603050405020304" pitchFamily="18" charset="0"/>
                <a:ea typeface="黑体" panose="02010609060101010101" pitchFamily="49" charset="-122"/>
              </a:rPr>
              <a:t>中随机选择作为子节点，直到达到限制的深度（或因可连接节点全部随机选择到</a:t>
            </a:r>
            <a:r>
              <a:rPr lang="en-US" altLang="zh-CN" sz="2400" dirty="0">
                <a:solidFill>
                  <a:srgbClr val="1F497D"/>
                </a:solidFill>
                <a:latin typeface="Times New Roman" panose="02020603050405020304" pitchFamily="18" charset="0"/>
                <a:ea typeface="黑体" panose="02010609060101010101" pitchFamily="49" charset="-122"/>
              </a:rPr>
              <a:t>terminals</a:t>
            </a:r>
            <a:r>
              <a:rPr lang="zh-CN" altLang="en-US" sz="2400" dirty="0">
                <a:solidFill>
                  <a:srgbClr val="1F497D"/>
                </a:solidFill>
                <a:latin typeface="Times New Roman" panose="02020603050405020304" pitchFamily="18" charset="0"/>
                <a:ea typeface="黑体" panose="02010609060101010101" pitchFamily="49" charset="-122"/>
              </a:rPr>
              <a:t>或无参函数而自动停止），达到限制的深度时只能从终止集</a:t>
            </a:r>
            <a:r>
              <a:rPr lang="en-US" altLang="zh-CN" sz="2400" dirty="0">
                <a:solidFill>
                  <a:srgbClr val="1F497D"/>
                </a:solidFill>
                <a:latin typeface="Times New Roman" panose="02020603050405020304" pitchFamily="18" charset="0"/>
                <a:ea typeface="黑体" panose="02010609060101010101" pitchFamily="49" charset="-122"/>
              </a:rPr>
              <a:t>(terminal set)</a:t>
            </a:r>
            <a:r>
              <a:rPr lang="zh-CN" altLang="en-US" sz="2400" dirty="0">
                <a:solidFill>
                  <a:srgbClr val="1F497D"/>
                </a:solidFill>
                <a:latin typeface="Times New Roman" panose="02020603050405020304" pitchFamily="18" charset="0"/>
                <a:ea typeface="黑体" panose="02010609060101010101" pitchFamily="49" charset="-122"/>
              </a:rPr>
              <a:t>中随机取用终止符作为</a:t>
            </a:r>
            <a:r>
              <a:rPr lang="en-US" altLang="zh-CN" sz="2400" dirty="0">
                <a:solidFill>
                  <a:srgbClr val="1F497D"/>
                </a:solidFill>
                <a:latin typeface="Times New Roman" panose="02020603050405020304" pitchFamily="18" charset="0"/>
                <a:ea typeface="黑体" panose="02010609060101010101" pitchFamily="49" charset="-122"/>
              </a:rPr>
              <a:t>leaves</a:t>
            </a:r>
            <a:r>
              <a:rPr lang="zh-CN" altLang="en-US" sz="2400" dirty="0">
                <a:solidFill>
                  <a:srgbClr val="1F497D"/>
                </a:solidFill>
                <a:latin typeface="Times New Roman" panose="02020603050405020304" pitchFamily="18" charset="0"/>
                <a:ea typeface="黑体" panose="02010609060101010101" pitchFamily="49" charset="-122"/>
              </a:rPr>
              <a:t>。</a:t>
            </a:r>
            <a:endParaRPr lang="en-US" altLang="zh-CN" sz="2400" dirty="0">
              <a:solidFill>
                <a:srgbClr val="1F497D"/>
              </a:solidFill>
              <a:latin typeface="Times New Roman" panose="02020603050405020304" pitchFamily="18" charset="0"/>
              <a:ea typeface="黑体" panose="02010609060101010101" pitchFamily="49" charset="-122"/>
            </a:endParaRPr>
          </a:p>
          <a:p>
            <a:pPr marL="342900" lvl="0" indent="-342900">
              <a:lnSpc>
                <a:spcPct val="120000"/>
              </a:lnSpc>
            </a:pPr>
            <a:endParaRPr lang="zh-CN" altLang="en-US" dirty="0">
              <a:solidFill>
                <a:schemeClr val="tx2"/>
              </a:solidFill>
              <a:latin typeface="Times New Roman" panose="02020603050405020304" pitchFamily="18" charset="0"/>
              <a:ea typeface="黑体" panose="02010609060101010101" pitchFamily="49" charset="-122"/>
            </a:endParaRPr>
          </a:p>
        </p:txBody>
      </p:sp>
      <p:pic>
        <p:nvPicPr>
          <p:cNvPr id="107522" name="Picture 2"/>
          <p:cNvPicPr>
            <a:picLocks noChangeAspect="1"/>
          </p:cNvPicPr>
          <p:nvPr/>
        </p:nvPicPr>
        <p:blipFill>
          <a:blip r:embed="rId1"/>
          <a:stretch>
            <a:fillRect/>
          </a:stretch>
        </p:blipFill>
        <p:spPr>
          <a:xfrm>
            <a:off x="4427538" y="3429000"/>
            <a:ext cx="4537075" cy="2947988"/>
          </a:xfrm>
          <a:prstGeom prst="rect">
            <a:avLst/>
          </a:prstGeom>
          <a:noFill/>
          <a:ln w="9525">
            <a:noFill/>
          </a:ln>
        </p:spPr>
      </p:pic>
      <p:sp>
        <p:nvSpPr>
          <p:cNvPr id="2" name="矩形 1"/>
          <p:cNvSpPr/>
          <p:nvPr/>
        </p:nvSpPr>
        <p:spPr>
          <a:xfrm>
            <a:off x="684213" y="4076700"/>
            <a:ext cx="4572000" cy="16843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gn="just" eaLnBrk="1" hangingPunct="1">
              <a:lnSpc>
                <a:spcPct val="150000"/>
              </a:lnSpc>
              <a:spcBef>
                <a:spcPct val="0"/>
              </a:spcBef>
            </a:pPr>
            <a:r>
              <a:rPr lang="zh-CN" altLang="en-US" sz="2400" dirty="0">
                <a:latin typeface="Times New Roman" panose="02020603050405020304" pitchFamily="18" charset="0"/>
                <a:ea typeface="黑体" panose="02010609060101010101" pitchFamily="49" charset="-122"/>
              </a:rPr>
              <a:t>设函数集</a:t>
            </a:r>
            <a:r>
              <a:rPr lang="en-US" altLang="zh-CN" sz="2400" dirty="0">
                <a:latin typeface="Times New Roman" panose="02020603050405020304" pitchFamily="18" charset="0"/>
                <a:ea typeface="黑体" panose="02010609060101010101" pitchFamily="49" charset="-122"/>
              </a:rPr>
              <a:t>F={+, -, *, /}</a:t>
            </a:r>
            <a:endParaRPr lang="en-US" altLang="zh-CN" sz="2400" dirty="0">
              <a:latin typeface="Times New Roman" panose="02020603050405020304" pitchFamily="18" charset="0"/>
              <a:ea typeface="黑体" panose="02010609060101010101" pitchFamily="49" charset="-122"/>
            </a:endParaRPr>
          </a:p>
          <a:p>
            <a:pPr marL="342900" lvl="0" indent="-342900" algn="just" eaLnBrk="1" hangingPunct="1">
              <a:lnSpc>
                <a:spcPct val="150000"/>
              </a:lnSpc>
              <a:spcBef>
                <a:spcPct val="0"/>
              </a:spcBef>
            </a:pPr>
            <a:r>
              <a:rPr lang="zh-CN" altLang="en-US" sz="2400" dirty="0">
                <a:latin typeface="Times New Roman" panose="02020603050405020304" pitchFamily="18" charset="0"/>
                <a:ea typeface="黑体" panose="02010609060101010101" pitchFamily="49" charset="-122"/>
              </a:rPr>
              <a:t>终止集</a:t>
            </a:r>
            <a:r>
              <a:rPr lang="en-US" altLang="zh-CN" sz="2400" dirty="0">
                <a:latin typeface="Times New Roman" panose="02020603050405020304" pitchFamily="18" charset="0"/>
                <a:ea typeface="黑体" panose="02010609060101010101" pitchFamily="49" charset="-122"/>
              </a:rPr>
              <a:t>T={x, y, 0, 1, 2, 3}</a:t>
            </a:r>
            <a:endParaRPr lang="en-US" altLang="zh-CN" sz="2400" dirty="0">
              <a:latin typeface="Times New Roman" panose="02020603050405020304" pitchFamily="18" charset="0"/>
              <a:ea typeface="黑体" panose="02010609060101010101" pitchFamily="49" charset="-122"/>
            </a:endParaRPr>
          </a:p>
          <a:p>
            <a:pPr marL="342900" lvl="0" indent="-342900" algn="just" eaLnBrk="1" hangingPunct="1">
              <a:lnSpc>
                <a:spcPct val="150000"/>
              </a:lnSpc>
              <a:spcBef>
                <a:spcPct val="0"/>
              </a:spcBef>
            </a:pPr>
            <a:r>
              <a:rPr lang="zh-CN" altLang="en-US" sz="2400" dirty="0">
                <a:latin typeface="Times New Roman" panose="02020603050405020304" pitchFamily="18" charset="0"/>
                <a:ea typeface="黑体" panose="02010609060101010101" pitchFamily="49" charset="-122"/>
              </a:rPr>
              <a:t>给定深度</a:t>
            </a:r>
            <a:r>
              <a:rPr lang="en-US" altLang="zh-CN" sz="2400" dirty="0">
                <a:latin typeface="Times New Roman" panose="02020603050405020304" pitchFamily="18" charset="0"/>
                <a:ea typeface="黑体" panose="02010609060101010101" pitchFamily="49" charset="-122"/>
              </a:rPr>
              <a:t>depth=2</a:t>
            </a:r>
            <a:endParaRPr lang="zh-CN" altLang="en-US" sz="2400" dirty="0">
              <a:latin typeface="Times New Roman" panose="02020603050405020304" pitchFamily="18" charset="0"/>
              <a:ea typeface="黑体" panose="02010609060101010101" pitchFamily="49" charset="-122"/>
            </a:endParaRPr>
          </a:p>
        </p:txBody>
      </p:sp>
      <p:sp>
        <p:nvSpPr>
          <p:cNvPr id="5" name="矩形 4"/>
          <p:cNvSpPr/>
          <p:nvPr/>
        </p:nvSpPr>
        <p:spPr>
          <a:xfrm>
            <a:off x="677863" y="6308725"/>
            <a:ext cx="7278688" cy="461963"/>
          </a:xfrm>
          <a:prstGeom prst="rect">
            <a:avLst/>
          </a:prstGeom>
        </p:spPr>
        <p:txBody>
          <a:bodyPr>
            <a:spAutoFit/>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accent6">
                    <a:lumMod val="50000"/>
                  </a:schemeClr>
                </a:solidFill>
                <a:effectLst/>
                <a:uLnTx/>
                <a:uFillTx/>
                <a:latin typeface="Times New Roman" panose="02020603050405020304" pitchFamily="18" charset="0"/>
                <a:ea typeface="黑体" panose="02010609060101010101" pitchFamily="49" charset="-122"/>
                <a:cs typeface="Times New Roman" panose="02020603050405020304" pitchFamily="18" charset="0"/>
              </a:rPr>
              <a:t>Grow</a:t>
            </a:r>
            <a:r>
              <a:rPr kumimoji="1" lang="zh-CN" altLang="en-US" sz="2400" b="0" i="0" u="none" strike="noStrike" kern="1200" cap="none" spc="0" normalizeH="0" baseline="0" noProof="0" dirty="0">
                <a:ln>
                  <a:noFill/>
                </a:ln>
                <a:solidFill>
                  <a:schemeClr val="accent6">
                    <a:lumMod val="50000"/>
                  </a:schemeClr>
                </a:solidFill>
                <a:effectLst/>
                <a:uLnTx/>
                <a:uFillTx/>
                <a:latin typeface="Times New Roman" panose="02020603050405020304" pitchFamily="18" charset="0"/>
                <a:ea typeface="黑体" panose="02010609060101010101" pitchFamily="49" charset="-122"/>
                <a:cs typeface="Times New Roman" panose="02020603050405020304" pitchFamily="18" charset="0"/>
              </a:rPr>
              <a:t>生成的个体有着更为多样化的大小和形状</a:t>
            </a:r>
            <a:endParaRPr kumimoji="1" lang="zh-CN" altLang="en-US" sz="2400" b="0" i="0" u="none" strike="noStrike" kern="1200" cap="none" spc="0" normalizeH="0" baseline="0" noProof="0" dirty="0">
              <a:ln>
                <a:noFill/>
              </a:ln>
              <a:solidFill>
                <a:schemeClr val="accent6">
                  <a:lumMod val="50000"/>
                </a:schemeClr>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7522"/>
                                        </p:tgtEl>
                                        <p:attrNameLst>
                                          <p:attrName>style.visibility</p:attrName>
                                        </p:attrNameLst>
                                      </p:cBhvr>
                                      <p:to>
                                        <p:strVal val="visible"/>
                                      </p:to>
                                    </p:set>
                                    <p:anim calcmode="lin" valueType="num">
                                      <p:cBhvr additive="base">
                                        <p:cTn id="11" dur="500" fill="hold"/>
                                        <p:tgtEl>
                                          <p:spTgt spid="107522"/>
                                        </p:tgtEl>
                                        <p:attrNameLst>
                                          <p:attrName>ppt_x</p:attrName>
                                        </p:attrNameLst>
                                      </p:cBhvr>
                                      <p:tavLst>
                                        <p:tav tm="0">
                                          <p:val>
                                            <p:strVal val="#ppt_x"/>
                                          </p:val>
                                        </p:tav>
                                        <p:tav tm="100000">
                                          <p:val>
                                            <p:strVal val="#ppt_x"/>
                                          </p:val>
                                        </p:tav>
                                      </p:tavLst>
                                    </p:anim>
                                    <p:anim calcmode="lin" valueType="num">
                                      <p:cBhvr additive="base">
                                        <p:cTn id="12" dur="500" fill="hold"/>
                                        <p:tgtEl>
                                          <p:spTgt spid="1075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
        <p:nvSpPr>
          <p:cNvPr id="106499"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en-US" altLang="zh-CN" kern="1200" dirty="0">
                <a:latin typeface="微软雅黑" panose="020B0503020204020204" pitchFamily="34" charset="-122"/>
                <a:ea typeface="宋体" panose="02010600030101010101" pitchFamily="2" charset="-122"/>
                <a:cs typeface="+mn-cs"/>
              </a:rPr>
              <a:t>3.</a:t>
            </a:r>
            <a:r>
              <a:rPr lang="zh-CN" altLang="en-US" kern="1200" dirty="0">
                <a:latin typeface="微软雅黑" panose="020B0503020204020204" pitchFamily="34" charset="-122"/>
                <a:ea typeface="宋体" panose="02010600030101010101" pitchFamily="2" charset="-122"/>
                <a:cs typeface="+mn-cs"/>
              </a:rPr>
              <a:t>算法细节</a:t>
            </a:r>
            <a:endParaRPr lang="zh-CN" altLang="en-US" kern="1200" dirty="0">
              <a:latin typeface="微软雅黑" panose="020B0503020204020204" pitchFamily="34" charset="-122"/>
              <a:ea typeface="宋体" panose="02010600030101010101" pitchFamily="2" charset="-122"/>
              <a:cs typeface="+mn-cs"/>
            </a:endParaRPr>
          </a:p>
        </p:txBody>
      </p:sp>
      <p:sp>
        <p:nvSpPr>
          <p:cNvPr id="106500" name="Rectangle 3"/>
          <p:cNvSpPr txBox="1"/>
          <p:nvPr/>
        </p:nvSpPr>
        <p:spPr>
          <a:xfrm>
            <a:off x="325438" y="549275"/>
            <a:ext cx="8639175" cy="22320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zh-CN" altLang="en-US" dirty="0">
                <a:solidFill>
                  <a:schemeClr val="tx2"/>
                </a:solidFill>
                <a:latin typeface="Times New Roman" panose="02020603050405020304" pitchFamily="18" charset="0"/>
                <a:ea typeface="黑体" panose="02010609060101010101" pitchFamily="49" charset="-122"/>
              </a:rPr>
              <a:t>节点随机生成方法</a:t>
            </a:r>
            <a:endParaRPr lang="en-US" altLang="zh-CN" dirty="0">
              <a:solidFill>
                <a:schemeClr val="tx2"/>
              </a:solidFill>
              <a:latin typeface="Times New Roman" panose="02020603050405020304" pitchFamily="18" charset="0"/>
              <a:ea typeface="黑体" panose="02010609060101010101" pitchFamily="49" charset="-122"/>
            </a:endParaRPr>
          </a:p>
          <a:p>
            <a:pPr marL="457200" lvl="1" indent="0" algn="just" eaLnBrk="1" hangingPunct="1">
              <a:lnSpc>
                <a:spcPct val="120000"/>
              </a:lnSpc>
            </a:pPr>
            <a:r>
              <a:rPr lang="en-US" altLang="zh-CN" sz="2400" dirty="0">
                <a:solidFill>
                  <a:srgbClr val="C00000"/>
                </a:solidFill>
                <a:latin typeface="Times New Roman" panose="02020603050405020304" pitchFamily="18" charset="0"/>
                <a:ea typeface="黑体" panose="02010609060101010101" pitchFamily="49" charset="-122"/>
              </a:rPr>
              <a:t>Full</a:t>
            </a:r>
            <a:r>
              <a:rPr lang="zh-CN" altLang="en-US" sz="2400" dirty="0">
                <a:solidFill>
                  <a:srgbClr val="C00000"/>
                </a:solidFill>
                <a:latin typeface="Times New Roman" panose="02020603050405020304" pitchFamily="18" charset="0"/>
                <a:ea typeface="黑体" panose="02010609060101010101" pitchFamily="49" charset="-122"/>
              </a:rPr>
              <a:t>方法：</a:t>
            </a:r>
            <a:r>
              <a:rPr lang="zh-CN" altLang="en-US" sz="2400" dirty="0">
                <a:solidFill>
                  <a:srgbClr val="1F497D"/>
                </a:solidFill>
                <a:latin typeface="Times New Roman" panose="02020603050405020304" pitchFamily="18" charset="0"/>
                <a:ea typeface="黑体" panose="02010609060101010101" pitchFamily="49" charset="-122"/>
              </a:rPr>
              <a:t>从函数集中随机取出函数作为根节点，从函数集中随机取出函数作为子节点，直到达到深度限制，达到指定深度时只能从终止集中随机取用终止符作为</a:t>
            </a:r>
            <a:r>
              <a:rPr lang="en-US" altLang="zh-CN" sz="2400" dirty="0">
                <a:solidFill>
                  <a:srgbClr val="1F497D"/>
                </a:solidFill>
                <a:latin typeface="Times New Roman" panose="02020603050405020304" pitchFamily="18" charset="0"/>
                <a:ea typeface="黑体" panose="02010609060101010101" pitchFamily="49" charset="-122"/>
              </a:rPr>
              <a:t>leaves</a:t>
            </a:r>
            <a:r>
              <a:rPr lang="zh-CN" altLang="en-US" sz="2400" dirty="0">
                <a:solidFill>
                  <a:srgbClr val="1F497D"/>
                </a:solidFill>
                <a:latin typeface="Times New Roman" panose="02020603050405020304" pitchFamily="18" charset="0"/>
                <a:ea typeface="黑体" panose="02010609060101010101" pitchFamily="49" charset="-122"/>
              </a:rPr>
              <a:t>。</a:t>
            </a:r>
            <a:endParaRPr lang="en-US" altLang="zh-CN" sz="2400" dirty="0">
              <a:solidFill>
                <a:srgbClr val="1F497D"/>
              </a:solidFill>
              <a:latin typeface="Times New Roman" panose="02020603050405020304" pitchFamily="18" charset="0"/>
              <a:ea typeface="黑体" panose="02010609060101010101" pitchFamily="49" charset="-122"/>
            </a:endParaRPr>
          </a:p>
          <a:p>
            <a:pPr marL="342900" lvl="0" indent="-342900">
              <a:lnSpc>
                <a:spcPct val="120000"/>
              </a:lnSpc>
            </a:pPr>
            <a:endParaRPr lang="zh-CN" altLang="en-US" dirty="0">
              <a:solidFill>
                <a:schemeClr val="tx2"/>
              </a:solidFill>
              <a:latin typeface="Times New Roman" panose="02020603050405020304" pitchFamily="18" charset="0"/>
              <a:ea typeface="黑体" panose="02010609060101010101" pitchFamily="49" charset="-122"/>
            </a:endParaRPr>
          </a:p>
        </p:txBody>
      </p:sp>
      <p:sp>
        <p:nvSpPr>
          <p:cNvPr id="2" name="矩形 1"/>
          <p:cNvSpPr/>
          <p:nvPr/>
        </p:nvSpPr>
        <p:spPr>
          <a:xfrm>
            <a:off x="395288" y="3228975"/>
            <a:ext cx="3600450" cy="17541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gn="just" eaLnBrk="1" hangingPunct="1">
              <a:lnSpc>
                <a:spcPct val="150000"/>
              </a:lnSpc>
              <a:spcBef>
                <a:spcPct val="0"/>
              </a:spcBef>
            </a:pPr>
            <a:r>
              <a:rPr lang="zh-CN" altLang="en-US" sz="2400" dirty="0">
                <a:latin typeface="Times New Roman" panose="02020603050405020304" pitchFamily="18" charset="0"/>
                <a:ea typeface="黑体" panose="02010609060101010101" pitchFamily="49" charset="-122"/>
              </a:rPr>
              <a:t>设函数集</a:t>
            </a:r>
            <a:r>
              <a:rPr lang="en-US" altLang="zh-CN" sz="2400" dirty="0">
                <a:latin typeface="Times New Roman" panose="02020603050405020304" pitchFamily="18" charset="0"/>
                <a:ea typeface="黑体" panose="02010609060101010101" pitchFamily="49" charset="-122"/>
              </a:rPr>
              <a:t>F={+, -, *, /}</a:t>
            </a:r>
            <a:endParaRPr lang="en-US" altLang="zh-CN" sz="2400" dirty="0">
              <a:latin typeface="Times New Roman" panose="02020603050405020304" pitchFamily="18" charset="0"/>
              <a:ea typeface="黑体" panose="02010609060101010101" pitchFamily="49" charset="-122"/>
            </a:endParaRPr>
          </a:p>
          <a:p>
            <a:pPr marL="342900" lvl="0" indent="-342900" algn="just" eaLnBrk="1" hangingPunct="1">
              <a:lnSpc>
                <a:spcPct val="150000"/>
              </a:lnSpc>
              <a:spcBef>
                <a:spcPct val="0"/>
              </a:spcBef>
            </a:pPr>
            <a:r>
              <a:rPr lang="zh-CN" altLang="en-US" sz="2400" dirty="0">
                <a:latin typeface="Times New Roman" panose="02020603050405020304" pitchFamily="18" charset="0"/>
                <a:ea typeface="黑体" panose="02010609060101010101" pitchFamily="49" charset="-122"/>
              </a:rPr>
              <a:t>终止集</a:t>
            </a:r>
            <a:r>
              <a:rPr lang="en-US" altLang="zh-CN" sz="2400" dirty="0">
                <a:latin typeface="Times New Roman" panose="02020603050405020304" pitchFamily="18" charset="0"/>
                <a:ea typeface="黑体" panose="02010609060101010101" pitchFamily="49" charset="-122"/>
              </a:rPr>
              <a:t>T={x,y,0,1,2,3}</a:t>
            </a:r>
            <a:endParaRPr lang="en-US" altLang="zh-CN" sz="2400" dirty="0">
              <a:latin typeface="Times New Roman" panose="02020603050405020304" pitchFamily="18" charset="0"/>
              <a:ea typeface="黑体" panose="02010609060101010101" pitchFamily="49" charset="-122"/>
            </a:endParaRPr>
          </a:p>
          <a:p>
            <a:pPr marL="342900" lvl="0" indent="-342900" algn="just" eaLnBrk="1" hangingPunct="1">
              <a:lnSpc>
                <a:spcPct val="150000"/>
              </a:lnSpc>
              <a:spcBef>
                <a:spcPct val="0"/>
              </a:spcBef>
            </a:pPr>
            <a:r>
              <a:rPr lang="zh-CN" altLang="en-US" sz="2400" dirty="0">
                <a:latin typeface="Times New Roman" panose="02020603050405020304" pitchFamily="18" charset="0"/>
                <a:ea typeface="黑体" panose="02010609060101010101" pitchFamily="49" charset="-122"/>
              </a:rPr>
              <a:t>给定深度</a:t>
            </a:r>
            <a:r>
              <a:rPr lang="en-US" altLang="zh-CN" sz="2400" dirty="0">
                <a:latin typeface="Times New Roman" panose="02020603050405020304" pitchFamily="18" charset="0"/>
                <a:ea typeface="黑体" panose="02010609060101010101" pitchFamily="49" charset="-122"/>
              </a:rPr>
              <a:t>depth=2</a:t>
            </a:r>
            <a:endParaRPr lang="zh-CN" altLang="en-US" sz="2400" dirty="0">
              <a:latin typeface="Times New Roman" panose="02020603050405020304" pitchFamily="18" charset="0"/>
              <a:ea typeface="黑体" panose="02010609060101010101" pitchFamily="49" charset="-122"/>
            </a:endParaRPr>
          </a:p>
        </p:txBody>
      </p:sp>
      <p:pic>
        <p:nvPicPr>
          <p:cNvPr id="106502" name="Picture 2"/>
          <p:cNvPicPr>
            <a:picLocks noChangeAspect="1"/>
          </p:cNvPicPr>
          <p:nvPr/>
        </p:nvPicPr>
        <p:blipFill>
          <a:blip r:embed="rId1"/>
          <a:stretch>
            <a:fillRect/>
          </a:stretch>
        </p:blipFill>
        <p:spPr>
          <a:xfrm>
            <a:off x="3851275" y="2852738"/>
            <a:ext cx="5173663" cy="2789237"/>
          </a:xfrm>
          <a:prstGeom prst="rect">
            <a:avLst/>
          </a:prstGeom>
          <a:noFill/>
          <a:ln w="9525">
            <a:noFill/>
          </a:ln>
        </p:spPr>
      </p:pic>
      <p:sp>
        <p:nvSpPr>
          <p:cNvPr id="8" name="矩形 7"/>
          <p:cNvSpPr/>
          <p:nvPr/>
        </p:nvSpPr>
        <p:spPr>
          <a:xfrm>
            <a:off x="677863" y="5805488"/>
            <a:ext cx="8070850" cy="830263"/>
          </a:xfrm>
          <a:prstGeom prst="rect">
            <a:avLst/>
          </a:prstGeom>
        </p:spPr>
        <p:txBody>
          <a:bodyPr>
            <a:spAutoFit/>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accent6">
                    <a:lumMod val="50000"/>
                  </a:schemeClr>
                </a:solidFill>
                <a:effectLst/>
                <a:uLnTx/>
                <a:uFillTx/>
                <a:latin typeface="Times New Roman" panose="02020603050405020304" pitchFamily="18" charset="0"/>
                <a:ea typeface="黑体" panose="02010609060101010101" pitchFamily="49" charset="-122"/>
                <a:cs typeface="Times New Roman" panose="02020603050405020304" pitchFamily="18" charset="0"/>
              </a:rPr>
              <a:t>Full</a:t>
            </a:r>
            <a:r>
              <a:rPr kumimoji="1" lang="zh-CN" altLang="en-US" sz="2400" b="0" i="0" u="none" strike="noStrike" kern="1200" cap="none" spc="0" normalizeH="0" baseline="0" noProof="0" dirty="0">
                <a:ln>
                  <a:noFill/>
                </a:ln>
                <a:solidFill>
                  <a:schemeClr val="accent6">
                    <a:lumMod val="50000"/>
                  </a:schemeClr>
                </a:solidFill>
                <a:effectLst/>
                <a:uLnTx/>
                <a:uFillTx/>
                <a:latin typeface="Times New Roman" panose="02020603050405020304" pitchFamily="18" charset="0"/>
                <a:ea typeface="黑体" panose="02010609060101010101" pitchFamily="49" charset="-122"/>
                <a:cs typeface="Times New Roman" panose="02020603050405020304" pitchFamily="18" charset="0"/>
              </a:rPr>
              <a:t>生成的个体具有相同的深度（由于节点的度不同，子节点数量有所不同）</a:t>
            </a:r>
            <a:endParaRPr kumimoji="1" lang="zh-CN" altLang="en-US" sz="2400" b="0" i="0" u="none" strike="noStrike" kern="1200" cap="none" spc="0" normalizeH="0" baseline="0" noProof="0" dirty="0">
              <a:ln>
                <a:noFill/>
              </a:ln>
              <a:solidFill>
                <a:schemeClr val="accent6">
                  <a:lumMod val="50000"/>
                </a:schemeClr>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
        <p:nvSpPr>
          <p:cNvPr id="107523"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en-US" altLang="zh-CN" kern="1200" dirty="0">
                <a:latin typeface="微软雅黑" panose="020B0503020204020204" pitchFamily="34" charset="-122"/>
                <a:ea typeface="宋体" panose="02010600030101010101" pitchFamily="2" charset="-122"/>
                <a:cs typeface="+mn-cs"/>
              </a:rPr>
              <a:t>3.</a:t>
            </a:r>
            <a:r>
              <a:rPr lang="zh-CN" altLang="en-US" kern="1200" dirty="0">
                <a:latin typeface="微软雅黑" panose="020B0503020204020204" pitchFamily="34" charset="-122"/>
                <a:ea typeface="宋体" panose="02010600030101010101" pitchFamily="2" charset="-122"/>
                <a:cs typeface="+mn-cs"/>
              </a:rPr>
              <a:t>算法细节</a:t>
            </a:r>
            <a:endParaRPr lang="zh-CN" altLang="en-US" kern="1200" dirty="0">
              <a:latin typeface="微软雅黑" panose="020B0503020204020204" pitchFamily="34" charset="-122"/>
              <a:ea typeface="宋体" panose="02010600030101010101" pitchFamily="2" charset="-122"/>
              <a:cs typeface="+mn-cs"/>
            </a:endParaRPr>
          </a:p>
        </p:txBody>
      </p:sp>
      <p:sp>
        <p:nvSpPr>
          <p:cNvPr id="107524" name="Rectangle 3"/>
          <p:cNvSpPr txBox="1"/>
          <p:nvPr/>
        </p:nvSpPr>
        <p:spPr>
          <a:xfrm>
            <a:off x="325438" y="549275"/>
            <a:ext cx="8639175" cy="30956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zh-CN" altLang="en-US" dirty="0">
                <a:solidFill>
                  <a:schemeClr val="tx2"/>
                </a:solidFill>
                <a:latin typeface="Times New Roman" panose="02020603050405020304" pitchFamily="18" charset="0"/>
                <a:ea typeface="黑体" panose="02010609060101010101" pitchFamily="49" charset="-122"/>
              </a:rPr>
              <a:t>交叉操作</a:t>
            </a:r>
            <a:endParaRPr lang="en-US" altLang="zh-CN" dirty="0">
              <a:solidFill>
                <a:schemeClr val="tx2"/>
              </a:solidFill>
              <a:latin typeface="Times New Roman" panose="02020603050405020304" pitchFamily="18" charset="0"/>
              <a:ea typeface="黑体" panose="02010609060101010101" pitchFamily="49" charset="-122"/>
            </a:endParaRPr>
          </a:p>
          <a:p>
            <a:pPr marL="457200" lvl="1" indent="0" algn="just" eaLnBrk="1" hangingPunct="1">
              <a:lnSpc>
                <a:spcPct val="120000"/>
              </a:lnSpc>
            </a:pPr>
            <a:r>
              <a:rPr lang="zh-CN" altLang="en-US" sz="2400" dirty="0">
                <a:solidFill>
                  <a:srgbClr val="1F497D"/>
                </a:solidFill>
                <a:latin typeface="Times New Roman" panose="02020603050405020304" pitchFamily="18" charset="0"/>
                <a:ea typeface="黑体" panose="02010609060101010101" pitchFamily="49" charset="-122"/>
              </a:rPr>
              <a:t>常用的一种</a:t>
            </a:r>
            <a:r>
              <a:rPr lang="en-US" altLang="zh-CN" sz="2400" dirty="0">
                <a:solidFill>
                  <a:srgbClr val="1F497D"/>
                </a:solidFill>
                <a:latin typeface="Times New Roman" panose="02020603050405020304" pitchFamily="18" charset="0"/>
                <a:ea typeface="黑体" panose="02010609060101010101" pitchFamily="49" charset="-122"/>
              </a:rPr>
              <a:t>subtree crossover</a:t>
            </a:r>
            <a:r>
              <a:rPr lang="zh-CN" altLang="en-US" sz="2400" dirty="0">
                <a:solidFill>
                  <a:srgbClr val="1F497D"/>
                </a:solidFill>
                <a:latin typeface="Times New Roman" panose="02020603050405020304" pitchFamily="18" charset="0"/>
                <a:ea typeface="黑体" panose="02010609060101010101" pitchFamily="49" charset="-122"/>
              </a:rPr>
              <a:t>过程：在每一个父体中随机选择一个杂交点</a:t>
            </a:r>
            <a:r>
              <a:rPr lang="en-US" altLang="zh-CN" sz="2400" dirty="0">
                <a:solidFill>
                  <a:srgbClr val="1F497D"/>
                </a:solidFill>
                <a:latin typeface="Times New Roman" panose="02020603050405020304" pitchFamily="18" charset="0"/>
                <a:ea typeface="黑体" panose="02010609060101010101" pitchFamily="49" charset="-122"/>
              </a:rPr>
              <a:t>(crossover point)</a:t>
            </a:r>
            <a:r>
              <a:rPr lang="zh-CN" altLang="en-US" sz="2400" dirty="0">
                <a:solidFill>
                  <a:srgbClr val="1F497D"/>
                </a:solidFill>
                <a:latin typeface="Times New Roman" panose="02020603050405020304" pitchFamily="18" charset="0"/>
                <a:ea typeface="黑体" panose="02010609060101010101" pitchFamily="49" charset="-122"/>
              </a:rPr>
              <a:t>，复制其中一个父体的树为</a:t>
            </a:r>
            <a:r>
              <a:rPr lang="en-US" altLang="zh-CN" sz="2400" dirty="0">
                <a:solidFill>
                  <a:srgbClr val="1F497D"/>
                </a:solidFill>
                <a:latin typeface="Times New Roman" panose="02020603050405020304" pitchFamily="18" charset="0"/>
                <a:ea typeface="黑体" panose="02010609060101010101" pitchFamily="49" charset="-122"/>
              </a:rPr>
              <a:t>Acopy</a:t>
            </a:r>
            <a:r>
              <a:rPr lang="zh-CN" altLang="en-US" sz="2400" dirty="0">
                <a:solidFill>
                  <a:srgbClr val="1F497D"/>
                </a:solidFill>
                <a:latin typeface="Times New Roman" panose="02020603050405020304" pitchFamily="18" charset="0"/>
                <a:ea typeface="黑体" panose="02010609060101010101" pitchFamily="49" charset="-122"/>
              </a:rPr>
              <a:t>，复制第二个父体中以杂交点为根节点的子树</a:t>
            </a:r>
            <a:r>
              <a:rPr lang="en-US" altLang="zh-CN" sz="2400" dirty="0">
                <a:solidFill>
                  <a:srgbClr val="1F497D"/>
                </a:solidFill>
                <a:latin typeface="Times New Roman" panose="02020603050405020304" pitchFamily="18" charset="0"/>
                <a:ea typeface="黑体" panose="02010609060101010101" pitchFamily="49" charset="-122"/>
              </a:rPr>
              <a:t>(subtree) </a:t>
            </a:r>
            <a:r>
              <a:rPr lang="zh-CN" altLang="en-US" sz="2400" dirty="0">
                <a:solidFill>
                  <a:srgbClr val="1F497D"/>
                </a:solidFill>
                <a:latin typeface="Times New Roman" panose="02020603050405020304" pitchFamily="18" charset="0"/>
                <a:ea typeface="黑体" panose="02010609060101010101" pitchFamily="49" charset="-122"/>
              </a:rPr>
              <a:t>为</a:t>
            </a:r>
            <a:r>
              <a:rPr lang="en-US" altLang="zh-CN" sz="2400" dirty="0">
                <a:solidFill>
                  <a:srgbClr val="1F497D"/>
                </a:solidFill>
                <a:latin typeface="Times New Roman" panose="02020603050405020304" pitchFamily="18" charset="0"/>
                <a:ea typeface="黑体" panose="02010609060101010101" pitchFamily="49" charset="-122"/>
              </a:rPr>
              <a:t>Bsubtree_copy</a:t>
            </a:r>
            <a:r>
              <a:rPr lang="zh-CN" altLang="en-US" sz="2400" dirty="0">
                <a:solidFill>
                  <a:srgbClr val="1F497D"/>
                </a:solidFill>
                <a:latin typeface="Times New Roman" panose="02020603050405020304" pitchFamily="18" charset="0"/>
                <a:ea typeface="黑体" panose="02010609060101010101" pitchFamily="49" charset="-122"/>
              </a:rPr>
              <a:t>，将</a:t>
            </a:r>
            <a:r>
              <a:rPr lang="en-US" altLang="zh-CN" sz="2400" dirty="0">
                <a:solidFill>
                  <a:srgbClr val="1F497D"/>
                </a:solidFill>
                <a:latin typeface="Times New Roman" panose="02020603050405020304" pitchFamily="18" charset="0"/>
                <a:ea typeface="黑体" panose="02010609060101010101" pitchFamily="49" charset="-122"/>
              </a:rPr>
              <a:t>Acopy</a:t>
            </a:r>
            <a:r>
              <a:rPr lang="zh-CN" altLang="en-US" sz="2400" dirty="0">
                <a:solidFill>
                  <a:srgbClr val="1F497D"/>
                </a:solidFill>
                <a:latin typeface="Times New Roman" panose="02020603050405020304" pitchFamily="18" charset="0"/>
                <a:ea typeface="黑体" panose="02010609060101010101" pitchFamily="49" charset="-122"/>
              </a:rPr>
              <a:t>杂交点下的子树替换为</a:t>
            </a:r>
            <a:r>
              <a:rPr lang="en-US" altLang="zh-CN" sz="2400" dirty="0">
                <a:solidFill>
                  <a:srgbClr val="1F497D"/>
                </a:solidFill>
                <a:latin typeface="Times New Roman" panose="02020603050405020304" pitchFamily="18" charset="0"/>
                <a:ea typeface="黑体" panose="02010609060101010101" pitchFamily="49" charset="-122"/>
              </a:rPr>
              <a:t>Bsubtree_copy</a:t>
            </a:r>
            <a:r>
              <a:rPr lang="zh-CN" altLang="en-US" sz="2400" dirty="0">
                <a:solidFill>
                  <a:srgbClr val="1F497D"/>
                </a:solidFill>
                <a:latin typeface="Times New Roman" panose="02020603050405020304" pitchFamily="18" charset="0"/>
                <a:ea typeface="黑体" panose="02010609060101010101" pitchFamily="49" charset="-122"/>
              </a:rPr>
              <a:t>，生成子体。</a:t>
            </a:r>
            <a:endParaRPr lang="zh-CN" altLang="en-US" sz="2400" dirty="0">
              <a:solidFill>
                <a:srgbClr val="1F497D"/>
              </a:solidFill>
              <a:latin typeface="Times New Roman" panose="02020603050405020304" pitchFamily="18" charset="0"/>
              <a:ea typeface="黑体" panose="02010609060101010101" pitchFamily="49" charset="-122"/>
            </a:endParaRPr>
          </a:p>
        </p:txBody>
      </p:sp>
      <p:pic>
        <p:nvPicPr>
          <p:cNvPr id="107525" name="Picture 2"/>
          <p:cNvPicPr>
            <a:picLocks noChangeAspect="1"/>
          </p:cNvPicPr>
          <p:nvPr/>
        </p:nvPicPr>
        <p:blipFill>
          <a:blip r:embed="rId1"/>
          <a:stretch>
            <a:fillRect/>
          </a:stretch>
        </p:blipFill>
        <p:spPr>
          <a:xfrm>
            <a:off x="2268538" y="3567113"/>
            <a:ext cx="4862512" cy="3101975"/>
          </a:xfrm>
          <a:prstGeom prst="rect">
            <a:avLst/>
          </a:prstGeom>
          <a:noFill/>
          <a:ln w="9525">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灯片编号占位符 2"/>
          <p:cNvSpPr txBox="1">
            <a:spLocks noGrp="1"/>
          </p:cNvSpPr>
          <p:nvPr>
            <p:ph type="sldNum" sz="quarter" idx="4"/>
          </p:nvPr>
        </p:nvSpPr>
        <p:spPr>
          <a:noFill/>
          <a:ln>
            <a:noFill/>
          </a:ln>
        </p:spPr>
        <p:txBody>
          <a:bodyPr anchor="ctr" anchorCtr="0"/>
          <a:p>
            <a:pPr marL="0" indent="0" algn="r" eaLnBrk="1" hangingPunct="1">
              <a:spcBef>
                <a:spcPct val="0"/>
              </a:spcBef>
              <a:buFontTx/>
              <a:buNone/>
            </a:pPr>
            <a:fld id="{9A0DB2DC-4C9A-4742-B13C-FB6460FD3503}" type="slidenum">
              <a:rPr lang="zh-CN" altLang="en-US" sz="1200" b="1" dirty="0">
                <a:solidFill>
                  <a:srgbClr val="898989"/>
                </a:solidFill>
                <a:latin typeface="Times New Roman" panose="02020603050405020304" pitchFamily="18" charset="0"/>
                <a:ea typeface="隶书" panose="02010509060101010101" pitchFamily="49" charset="-122"/>
              </a:rPr>
            </a:fld>
            <a:endParaRPr lang="zh-CN" altLang="en-US" sz="1200" b="1" dirty="0">
              <a:solidFill>
                <a:srgbClr val="898989"/>
              </a:solidFill>
              <a:latin typeface="Times New Roman" panose="02020603050405020304" pitchFamily="18" charset="0"/>
              <a:ea typeface="隶书" panose="02010509060101010101" pitchFamily="49" charset="-122"/>
            </a:endParaRPr>
          </a:p>
        </p:txBody>
      </p:sp>
      <p:sp>
        <p:nvSpPr>
          <p:cNvPr id="108547" name="文本占位符 3"/>
          <p:cNvSpPr>
            <a:spLocks noGrp="1"/>
          </p:cNvSpPr>
          <p:nvPr>
            <p:ph type="body" sz="quarter" idx="14"/>
          </p:nvPr>
        </p:nvSpPr>
        <p:spPr>
          <a:xfrm>
            <a:off x="5148263" y="50800"/>
            <a:ext cx="3816350" cy="433388"/>
          </a:xfrm>
          <a:ln/>
        </p:spPr>
        <p:txBody>
          <a:bodyPr vert="horz" wrap="square" lIns="91440" tIns="45720" rIns="91440" bIns="45720" anchor="t" anchorCtr="0"/>
          <a:p>
            <a:pPr eaLnBrk="1" hangingPunct="1">
              <a:buClrTx/>
              <a:buSzTx/>
            </a:pPr>
            <a:r>
              <a:rPr lang="en-US" altLang="zh-CN" kern="1200" dirty="0">
                <a:latin typeface="微软雅黑" panose="020B0503020204020204" pitchFamily="34" charset="-122"/>
                <a:ea typeface="宋体" panose="02010600030101010101" pitchFamily="2" charset="-122"/>
                <a:cs typeface="+mn-cs"/>
              </a:rPr>
              <a:t>3.</a:t>
            </a:r>
            <a:r>
              <a:rPr lang="zh-CN" altLang="en-US" kern="1200" dirty="0">
                <a:latin typeface="微软雅黑" panose="020B0503020204020204" pitchFamily="34" charset="-122"/>
                <a:ea typeface="宋体" panose="02010600030101010101" pitchFamily="2" charset="-122"/>
                <a:cs typeface="+mn-cs"/>
              </a:rPr>
              <a:t>算法细节</a:t>
            </a:r>
            <a:endParaRPr lang="zh-CN" altLang="en-US" kern="1200" dirty="0">
              <a:latin typeface="微软雅黑" panose="020B0503020204020204" pitchFamily="34" charset="-122"/>
              <a:ea typeface="宋体" panose="02010600030101010101" pitchFamily="2" charset="-122"/>
              <a:cs typeface="+mn-cs"/>
            </a:endParaRPr>
          </a:p>
        </p:txBody>
      </p:sp>
      <p:sp>
        <p:nvSpPr>
          <p:cNvPr id="108548" name="Rectangle 3"/>
          <p:cNvSpPr txBox="1"/>
          <p:nvPr/>
        </p:nvSpPr>
        <p:spPr>
          <a:xfrm>
            <a:off x="325438" y="549275"/>
            <a:ext cx="8639175" cy="21590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nSpc>
                <a:spcPct val="120000"/>
              </a:lnSpc>
            </a:pPr>
            <a:r>
              <a:rPr lang="zh-CN" altLang="en-US" dirty="0">
                <a:solidFill>
                  <a:schemeClr val="tx2"/>
                </a:solidFill>
                <a:latin typeface="Times New Roman" panose="02020603050405020304" pitchFamily="18" charset="0"/>
                <a:ea typeface="黑体" panose="02010609060101010101" pitchFamily="49" charset="-122"/>
              </a:rPr>
              <a:t>变异操作</a:t>
            </a:r>
            <a:endParaRPr lang="en-US" altLang="zh-CN" dirty="0">
              <a:solidFill>
                <a:schemeClr val="tx2"/>
              </a:solidFill>
              <a:latin typeface="Times New Roman" panose="02020603050405020304" pitchFamily="18" charset="0"/>
              <a:ea typeface="黑体" panose="02010609060101010101" pitchFamily="49" charset="-122"/>
            </a:endParaRPr>
          </a:p>
          <a:p>
            <a:pPr marL="457200" lvl="1" indent="0" algn="just" eaLnBrk="1" hangingPunct="1">
              <a:lnSpc>
                <a:spcPct val="120000"/>
              </a:lnSpc>
            </a:pPr>
            <a:r>
              <a:rPr lang="zh-CN" altLang="en-US" sz="2400" dirty="0">
                <a:solidFill>
                  <a:srgbClr val="1F497D"/>
                </a:solidFill>
                <a:latin typeface="Times New Roman" panose="02020603050405020304" pitchFamily="18" charset="0"/>
                <a:ea typeface="黑体" panose="02010609060101010101" pitchFamily="49" charset="-122"/>
              </a:rPr>
              <a:t>常用的一种</a:t>
            </a:r>
            <a:r>
              <a:rPr lang="en-US" altLang="zh-CN" sz="2400" dirty="0">
                <a:solidFill>
                  <a:srgbClr val="1F497D"/>
                </a:solidFill>
                <a:latin typeface="Times New Roman" panose="02020603050405020304" pitchFamily="18" charset="0"/>
                <a:ea typeface="黑体" panose="02010609060101010101" pitchFamily="49" charset="-122"/>
              </a:rPr>
              <a:t>subtree mutation</a:t>
            </a:r>
            <a:r>
              <a:rPr lang="zh-CN" altLang="en-US" sz="2400" dirty="0">
                <a:solidFill>
                  <a:srgbClr val="1F497D"/>
                </a:solidFill>
                <a:latin typeface="Times New Roman" panose="02020603050405020304" pitchFamily="18" charset="0"/>
                <a:ea typeface="黑体" panose="02010609060101010101" pitchFamily="49" charset="-122"/>
              </a:rPr>
              <a:t>：在一个父体中随机选择一个突变点</a:t>
            </a:r>
            <a:r>
              <a:rPr lang="en-US" altLang="zh-CN" sz="2400" dirty="0">
                <a:solidFill>
                  <a:srgbClr val="1F497D"/>
                </a:solidFill>
                <a:latin typeface="Times New Roman" panose="02020603050405020304" pitchFamily="18" charset="0"/>
                <a:ea typeface="黑体" panose="02010609060101010101" pitchFamily="49" charset="-122"/>
              </a:rPr>
              <a:t>(mutation point)</a:t>
            </a:r>
            <a:r>
              <a:rPr lang="zh-CN" altLang="en-US" sz="2400" dirty="0">
                <a:solidFill>
                  <a:srgbClr val="1F497D"/>
                </a:solidFill>
                <a:latin typeface="Times New Roman" panose="02020603050405020304" pitchFamily="18" charset="0"/>
                <a:ea typeface="黑体" panose="02010609060101010101" pitchFamily="49" charset="-122"/>
              </a:rPr>
              <a:t>，随机生成一个子树，将父体中以突变点为根节点的子树替换为这个随机生成的子树。</a:t>
            </a:r>
            <a:endParaRPr lang="zh-CN" altLang="en-US" sz="2400" dirty="0">
              <a:solidFill>
                <a:srgbClr val="1F497D"/>
              </a:solidFill>
              <a:latin typeface="Times New Roman" panose="02020603050405020304" pitchFamily="18" charset="0"/>
              <a:ea typeface="黑体" panose="02010609060101010101" pitchFamily="49" charset="-122"/>
            </a:endParaRPr>
          </a:p>
        </p:txBody>
      </p:sp>
      <p:pic>
        <p:nvPicPr>
          <p:cNvPr id="108549" name="Picture 2"/>
          <p:cNvPicPr>
            <a:picLocks noChangeAspect="1"/>
          </p:cNvPicPr>
          <p:nvPr/>
        </p:nvPicPr>
        <p:blipFill>
          <a:blip r:embed="rId1"/>
          <a:stretch>
            <a:fillRect/>
          </a:stretch>
        </p:blipFill>
        <p:spPr>
          <a:xfrm>
            <a:off x="1862138" y="2924175"/>
            <a:ext cx="6026150" cy="3687763"/>
          </a:xfrm>
          <a:prstGeom prst="rect">
            <a:avLst/>
          </a:prstGeom>
          <a:noFill/>
          <a:ln w="9525">
            <a:noFill/>
          </a:ln>
        </p:spPr>
      </p:pic>
    </p:spTree>
  </p:cSld>
  <p:clrMapOvr>
    <a:masterClrMapping/>
  </p:clrMapOvr>
</p:sld>
</file>

<file path=ppt/tags/tag1.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33241_3*a*1"/>
  <p:tag name="KSO_WM_TEMPLATE_CATEGORY" val="diagram"/>
  <p:tag name="KSO_WM_TEMPLATE_INDEX" val="20233241"/>
  <p:tag name="KSO_WM_UNIT_LAYERLEVEL" val="1"/>
  <p:tag name="KSO_WM_TAG_VERSION" val="3.0"/>
  <p:tag name="KSO_WM_BEAUTIFY_FLAG" val="#wm#"/>
  <p:tag name="KSO_WM_DIAGRAM_GROUP_CODE" val="l1-1"/>
  <p:tag name="KSO_WM_UNIT_VALUE" val="29"/>
  <p:tag name="KSO_WM_UNIT_PRESET_TEXT" val="单击此处添加标题"/>
  <p:tag name="KSO_WM_UNIT_TEXT_TYPE" val="1"/>
  <p:tag name="KSO_WM_UNIT_TEXT_FILL_FORE_SCHEMECOLOR_INDEX" val="13"/>
  <p:tag name="KSO_WM_UNIT_TEXT_FILL_TYPE" val="1"/>
  <p:tag name="KSO_WM_UNIT_USESOURCEFORMAT_APPLY"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h_f"/>
  <p:tag name="KSO_WM_UNIT_INDEX" val="1_4_1"/>
  <p:tag name="KSO_WM_UNIT_ID" val="diagram20233241_3*l_h_f*1_4_1"/>
  <p:tag name="KSO_WM_TEMPLATE_CATEGORY" val="diagram"/>
  <p:tag name="KSO_WM_TEMPLATE_INDEX" val="202332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4"/>
  <p:tag name="KSO_WM_DIAGRAM_VIRTUALLY_FRAME" val="{&quot;height&quot;:327.4173889160156,&quot;width&quot;:776.99981689453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SUBTYPE" val="a"/>
  <p:tag name="KSO_WM_UNIT_NOCLEAR" val="0"/>
  <p:tag name="KSO_WM_UNIT_VALUE" val="39"/>
  <p:tag name="KSO_WM_UNIT_PRESET_TEXT" val="单击此处添加文本，简明扼要地阐述观点。根据需要可酌情增减文字"/>
  <p:tag name="KSO_WM_UNIT_FILL_TYPE" val="1"/>
  <p:tag name="KSO_WM_UNIT_FILL_FORE_SCHEMECOLOR_INDEX" val="5"/>
  <p:tag name="KSO_WM_UNIT_FILL_FORE_SCHEMECOLOR_INDEX_BRIGHTNESS" val="0"/>
  <p:tag name="KSO_WM_UNIT_TEXT_FILL_FORE_SCHEMECOLOR_INDEX" val="1"/>
  <p:tag name="KSO_WM_UNIT_TEXT_FILL_TYPE" val="1"/>
  <p:tag name="KSO_WM_UNIT_TEXT_TYPE" val="1"/>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3241_3*l_x*1_1"/>
  <p:tag name="KSO_WM_TEMPLATE_CATEGORY" val="diagram"/>
  <p:tag name="KSO_WM_TEMPLATE_INDEX" val="20233241"/>
  <p:tag name="KSO_WM_UNIT_LAYERLEVEL" val="1_1"/>
  <p:tag name="KSO_WM_TAG_VERSION" val="3.0"/>
  <p:tag name="KSO_WM_BEAUTIFY_FLAG" val="#wm#"/>
  <p:tag name="KSO_WM_DIAGRAM_VERSION" val="3"/>
  <p:tag name="KSO_WM_DIAGRAM_COLOR_TRICK" val="1"/>
  <p:tag name="KSO_WM_DIAGRAM_COLOR_TEXT_CAN_REMOVE" val="n"/>
  <p:tag name="KSO_WM_UNIT_VALUE" val="180*180"/>
  <p:tag name="KSO_WM_UNIT_TYPE" val="l_x"/>
  <p:tag name="KSO_WM_UNIT_INDEX" val="1_1"/>
  <p:tag name="KSO_WM_DIAGRAM_MAX_ITEMCNT" val="6"/>
  <p:tag name="KSO_WM_DIAGRAM_MIN_ITEMCNT" val="4"/>
  <p:tag name="KSO_WM_DIAGRAM_VIRTUALLY_FRAME" val="{&quot;height&quot;:327.4173889160156,&quot;width&quot;:776.9998168945312}"/>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FORE_SCHEMECOLOR_INDEX_BRIGHTNESS" val="0"/>
  <p:tag name="KSO_WM_UNIT_FILL_TYPE" val="1"/>
  <p:tag name="KSO_WM_UNIT_USESOURCEFORMAT_APPLY" val="1"/>
</p:tagLst>
</file>

<file path=ppt/tags/tag12.xml><?xml version="1.0" encoding="utf-8"?>
<p:tagLst xmlns:p="http://schemas.openxmlformats.org/presentationml/2006/main">
  <p:tag name="KSO_WM_SLIDE_ID" val="diagram20233241_3"/>
  <p:tag name="KSO_WM_TEMPLATE_SUBCATEGORY" val="0"/>
  <p:tag name="KSO_WM_TEMPLATE_MASTER_TYPE" val="0"/>
  <p:tag name="KSO_WM_TEMPLATE_COLOR_TYPE" val="0"/>
  <p:tag name="KSO_WM_SLIDE_ITEM_CNT" val="6"/>
  <p:tag name="KSO_WM_SLIDE_INDEX" val="3"/>
  <p:tag name="KSO_WM_TAG_VERSION" val="3.0"/>
  <p:tag name="KSO_WM_BEAUTIFY_FLAG" val="#wm#"/>
  <p:tag name="KSO_WM_TEMPLATE_CATEGORY" val="diagram"/>
  <p:tag name="KSO_WM_TEMPLATE_INDEX" val="20233241"/>
  <p:tag name="KSO_WM_SLIDE_TYPE" val="text"/>
  <p:tag name="KSO_WM_SLIDE_SUBTYPE" val="diag"/>
  <p:tag name="KSO_WM_SLIDE_SIZE" val="772.823*327.417"/>
  <p:tag name="KSO_WM_SLIDE_POSITION" val="93.5883*134.538"/>
  <p:tag name="KSO_WM_SLIDE_LAYOUT" val="a_l"/>
  <p:tag name="KSO_WM_SLIDE_LAYOUT_CNT" val="1_1"/>
  <p:tag name="KSO_WM_SPECIAL_SOURCE" val="bdnull"/>
  <p:tag name="KSO_WM_DIAGRAM_GROUP_CODE" val="l1-1"/>
  <p:tag name="KSO_WM_SLIDE_DIAGTYPE" val="l"/>
</p:tagLst>
</file>

<file path=ppt/tags/tag13.xml><?xml version="1.0" encoding="utf-8"?>
<p:tagLst xmlns:p="http://schemas.openxmlformats.org/presentationml/2006/main">
  <p:tag name="commondata" val="eyJoZGlkIjoiZmZlYjA3ZGRjYzI2NTg4YzdmNGNkNjlmZWM0ZDYwNjIifQ=="/>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i"/>
  <p:tag name="KSO_WM_UNIT_INDEX" val="1_1"/>
  <p:tag name="KSO_WM_UNIT_ID" val="diagram20233241_3*l_i*1_1"/>
  <p:tag name="KSO_WM_TEMPLATE_CATEGORY" val="diagram"/>
  <p:tag name="KSO_WM_TEMPLATE_INDEX" val="20233241"/>
  <p:tag name="KSO_WM_UNIT_LAYERLEVEL" val="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4"/>
  <p:tag name="KSO_WM_DIAGRAM_VIRTUALLY_FRAME" val="{&quot;height&quot;:327.4173889160156,&quot;width&quot;:776.9998168945312}"/>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ILL_TYPE" val="2"/>
  <p:tag name="KSO_WM_UNIT_TEXT_FILL_FORE_SCHEMECOLOR_INDEX" val="2"/>
  <p:tag name="KSO_WM_UNIT_TEXT_FILL_TYPE" val="1"/>
  <p:tag name="KSO_WM_UNIT_USESOURCEFORMAT_APPLY"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1"/>
  <p:tag name="KSO_WM_UNIT_ID" val="diagram20233241_3*l_h_i*1_1_1"/>
  <p:tag name="KSO_WM_TEMPLATE_CATEGORY" val="diagram"/>
  <p:tag name="KSO_WM_TEMPLATE_INDEX" val="202332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4"/>
  <p:tag name="KSO_WM_DIAGRAM_VIRTUALLY_FRAME" val="{&quot;height&quot;:327.4173889160156,&quot;width&quot;:776.9998168945312}"/>
  <p:tag name="KSO_WM_DIAGRAM_COLOR_MATCH_VALUE" val="{&quot;shape&quot;:{&quot;fill&quot;:{&quot;solid&quot;:{&quot;brightness&quot;:0.4000000059604645,&quot;colorType&quot;:1,&quot;foreColorIndex&quot;:5,&quot;transparency&quot;:0.7400000095367432},&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4"/>
  <p:tag name="KSO_WM_UNIT_TEXT_FILL_FORE_SCHEMECOLOR_INDEX" val="2"/>
  <p:tag name="KSO_WM_UNIT_TEXT_FILL_TYPE" val="1"/>
  <p:tag name="KSO_WM_UNIT_USESOURCEFORMAT_APPLY"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h_f"/>
  <p:tag name="KSO_WM_UNIT_INDEX" val="1_1_2"/>
  <p:tag name="KSO_WM_UNIT_ID" val="diagram20233241_3*l_h_f*1_1_2"/>
  <p:tag name="KSO_WM_TEMPLATE_CATEGORY" val="diagram"/>
  <p:tag name="KSO_WM_TEMPLATE_INDEX" val="202332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4"/>
  <p:tag name="KSO_WM_DIAGRAM_VIRTUALLY_FRAME" val="{&quot;height&quot;:327.4173889160156,&quot;width&quot;:776.99981689453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SUBTYPE" val="a"/>
  <p:tag name="KSO_WM_UNIT_NOCLEAR" val="0"/>
  <p:tag name="KSO_WM_UNIT_VALUE" val="65"/>
  <p:tag name="KSO_WM_UNIT_PRESET_TEXT" val="单击此处添加文本，简明扼要地阐述观点。根据需要可酌情增减文字内容"/>
  <p:tag name="KSO_WM_UNIT_FILL_TYPE" val="1"/>
  <p:tag name="KSO_WM_UNIT_FILL_FORE_SCHEMECOLOR_INDEX" val="5"/>
  <p:tag name="KSO_WM_UNIT_FILL_FORE_SCHEMECOLOR_INDEX_BRIGHTNESS" val="0"/>
  <p:tag name="KSO_WM_UNIT_TEXT_FILL_FORE_SCHEMECOLOR_INDEX" val="1"/>
  <p:tag name="KSO_WM_UNIT_TEXT_FILL_TYPE" val="1"/>
  <p:tag name="KSO_WM_UNIT_TEXT_TYPE" val="1"/>
  <p:tag name="KSO_WM_UNIT_USESOURCEFORMAT_APPLY"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h_f"/>
  <p:tag name="KSO_WM_UNIT_INDEX" val="1_6_1"/>
  <p:tag name="KSO_WM_UNIT_ID" val="diagram20233241_3*l_h_f*1_6_1"/>
  <p:tag name="KSO_WM_TEMPLATE_CATEGORY" val="diagram"/>
  <p:tag name="KSO_WM_TEMPLATE_INDEX" val="202332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4"/>
  <p:tag name="KSO_WM_DIAGRAM_VIRTUALLY_FRAME" val="{&quot;height&quot;:327.4173889160156,&quot;width&quot;:776.99981689453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SUBTYPE" val="a"/>
  <p:tag name="KSO_WM_UNIT_NOCLEAR" val="0"/>
  <p:tag name="KSO_WM_UNIT_VALUE" val="39"/>
  <p:tag name="KSO_WM_UNIT_PRESET_TEXT" val="单击此处添加文本，简明扼要地阐述观点。根据需要可酌情增减文字"/>
  <p:tag name="KSO_WM_UNIT_FILL_TYPE" val="1"/>
  <p:tag name="KSO_WM_UNIT_FILL_FORE_SCHEMECOLOR_INDEX" val="5"/>
  <p:tag name="KSO_WM_UNIT_FILL_FORE_SCHEMECOLOR_INDEX_BRIGHTNESS" val="0"/>
  <p:tag name="KSO_WM_UNIT_TEXT_FILL_FORE_SCHEMECOLOR_INDEX" val="1"/>
  <p:tag name="KSO_WM_UNIT_TEXT_FILL_TYPE" val="1"/>
  <p:tag name="KSO_WM_UNIT_TEXT_TYPE" val="1"/>
  <p:tag name="KSO_WM_UNIT_USESOURCEFORMAT_APPLY"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h_f"/>
  <p:tag name="KSO_WM_UNIT_INDEX" val="1_5_1"/>
  <p:tag name="KSO_WM_UNIT_ID" val="diagram20233241_3*l_h_f*1_5_1"/>
  <p:tag name="KSO_WM_TEMPLATE_CATEGORY" val="diagram"/>
  <p:tag name="KSO_WM_TEMPLATE_INDEX" val="202332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4"/>
  <p:tag name="KSO_WM_DIAGRAM_VIRTUALLY_FRAME" val="{&quot;height&quot;:327.4173889160156,&quot;width&quot;:776.99981689453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SUBTYPE" val="a"/>
  <p:tag name="KSO_WM_UNIT_NOCLEAR" val="0"/>
  <p:tag name="KSO_WM_UNIT_VALUE" val="39"/>
  <p:tag name="KSO_WM_UNIT_PRESET_TEXT" val="单击此处添加文本，简明扼要地阐述观点。根据需要可酌情增减文字"/>
  <p:tag name="KSO_WM_UNIT_FILL_TYPE" val="1"/>
  <p:tag name="KSO_WM_UNIT_FILL_FORE_SCHEMECOLOR_INDEX" val="5"/>
  <p:tag name="KSO_WM_UNIT_FILL_FORE_SCHEMECOLOR_INDEX_BRIGHTNESS" val="0"/>
  <p:tag name="KSO_WM_UNIT_TEXT_FILL_FORE_SCHEMECOLOR_INDEX" val="1"/>
  <p:tag name="KSO_WM_UNIT_TEXT_FILL_TYPE" val="1"/>
  <p:tag name="KSO_WM_UNIT_TEXT_TYPE" val="1"/>
  <p:tag name="KSO_WM_UNIT_USESOURCEFORMAT_APPLY"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2_1"/>
  <p:tag name="KSO_WM_UNIT_ID" val="diagram20233241_3*l_h_i*1_2_1"/>
  <p:tag name="KSO_WM_TEMPLATE_CATEGORY" val="diagram"/>
  <p:tag name="KSO_WM_TEMPLATE_INDEX" val="202332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4"/>
  <p:tag name="KSO_WM_DIAGRAM_VIRTUALLY_FRAME" val="{&quot;height&quot;:327.4173889160156,&quot;width&quot;:776.9998168945312}"/>
  <p:tag name="KSO_WM_DIAGRAM_COLOR_MATCH_VALUE" val="{&quot;shape&quot;:{&quot;fill&quot;:{&quot;solid&quot;:{&quot;brightness&quot;:0.4000000059604645,&quot;colorType&quot;:1,&quot;foreColorIndex&quot;:5,&quot;transparency&quot;:0.6800000071525574},&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4"/>
  <p:tag name="KSO_WM_UNIT_TEXT_FILL_FORE_SCHEMECOLOR_INDEX" val="2"/>
  <p:tag name="KSO_WM_UNIT_TEXT_FILL_TYPE" val="1"/>
  <p:tag name="KSO_WM_UNIT_USESOURCEFORMAT_APPLY"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h_f"/>
  <p:tag name="KSO_WM_UNIT_INDEX" val="1_2_2"/>
  <p:tag name="KSO_WM_UNIT_ID" val="diagram20233241_3*l_h_f*1_2_2"/>
  <p:tag name="KSO_WM_TEMPLATE_CATEGORY" val="diagram"/>
  <p:tag name="KSO_WM_TEMPLATE_INDEX" val="202332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4"/>
  <p:tag name="KSO_WM_DIAGRAM_VIRTUALLY_FRAME" val="{&quot;height&quot;:327.4173889160156,&quot;width&quot;:776.99981689453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SUBTYPE" val="a"/>
  <p:tag name="KSO_WM_UNIT_NOCLEAR" val="0"/>
  <p:tag name="KSO_WM_UNIT_VALUE" val="65"/>
  <p:tag name="KSO_WM_UNIT_PRESET_TEXT" val="单击此处添加文本，简明扼要地阐述观点。根据需要可酌情增减文字内容"/>
  <p:tag name="KSO_WM_UNIT_FILL_TYPE" val="1"/>
  <p:tag name="KSO_WM_UNIT_FILL_FORE_SCHEMECOLOR_INDEX" val="5"/>
  <p:tag name="KSO_WM_UNIT_FILL_FORE_SCHEMECOLOR_INDEX_BRIGHTNESS" val="0"/>
  <p:tag name="KSO_WM_UNIT_TEXT_FILL_FORE_SCHEMECOLOR_INDEX" val="1"/>
  <p:tag name="KSO_WM_UNIT_TEXT_FILL_TYPE" val="1"/>
  <p:tag name="KSO_WM_UNIT_TEXT_TYPE" val="1"/>
  <p:tag name="KSO_WM_UNIT_USESOURCEFORMAT_APPLY"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h_f"/>
  <p:tag name="KSO_WM_UNIT_INDEX" val="1_3_1"/>
  <p:tag name="KSO_WM_UNIT_ID" val="diagram20233241_3*l_h_f*1_3_1"/>
  <p:tag name="KSO_WM_TEMPLATE_CATEGORY" val="diagram"/>
  <p:tag name="KSO_WM_TEMPLATE_INDEX" val="202332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4"/>
  <p:tag name="KSO_WM_DIAGRAM_VIRTUALLY_FRAME" val="{&quot;height&quot;:327.4173889160156,&quot;width&quot;:776.99981689453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SUBTYPE" val="a"/>
  <p:tag name="KSO_WM_UNIT_NOCLEAR" val="0"/>
  <p:tag name="KSO_WM_UNIT_VALUE" val="36"/>
  <p:tag name="KSO_WM_UNIT_PRESET_TEXT" val="单击此处添加文本，简明扼要地阐述观点。根据需要可酌情增减文字"/>
  <p:tag name="KSO_WM_UNIT_FILL_TYPE" val="1"/>
  <p:tag name="KSO_WM_UNIT_FILL_FORE_SCHEMECOLOR_INDEX" val="5"/>
  <p:tag name="KSO_WM_UNIT_FILL_FORE_SCHEMECOLOR_INDEX_BRIGHTNESS" val="0"/>
  <p:tag name="KSO_WM_UNIT_TEXT_FILL_FORE_SCHEMECOLOR_INDEX" val="1"/>
  <p:tag name="KSO_WM_UNIT_TEXT_FILL_TYPE" val="1"/>
  <p:tag name="KSO_WM_UNIT_TEXT_TYPE" val="1"/>
  <p:tag name="KSO_WM_UNIT_USESOURCEFORMAT_APPLY"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12102</Words>
  <Application>WPS 演示</Application>
  <PresentationFormat/>
  <Paragraphs>1702</Paragraphs>
  <Slides>100</Slides>
  <Notes>6</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89</vt:i4>
      </vt:variant>
      <vt:variant>
        <vt:lpstr>幻灯片标题</vt:lpstr>
      </vt:variant>
      <vt:variant>
        <vt:i4>100</vt:i4>
      </vt:variant>
    </vt:vector>
  </HeadingPairs>
  <TitlesOfParts>
    <vt:vector size="205" baseType="lpstr">
      <vt:lpstr>Arial</vt:lpstr>
      <vt:lpstr>宋体</vt:lpstr>
      <vt:lpstr>Wingdings</vt:lpstr>
      <vt:lpstr>Times New Roman</vt:lpstr>
      <vt:lpstr>隶书</vt:lpstr>
      <vt:lpstr>Calibri</vt:lpstr>
      <vt:lpstr>微软雅黑</vt:lpstr>
      <vt:lpstr>楷体_GB2312</vt:lpstr>
      <vt:lpstr>新宋体</vt:lpstr>
      <vt:lpstr>黑体</vt:lpstr>
      <vt:lpstr>PMingLiU</vt:lpstr>
      <vt:lpstr>Adobe 明體 Std L</vt:lpstr>
      <vt:lpstr>Symbol</vt:lpstr>
      <vt:lpstr>Arial Unicode MS</vt:lpstr>
      <vt:lpstr>Arial Unicode MS</vt:lpstr>
      <vt:lpstr>Office 主题​​</vt:lpstr>
      <vt:lpstr>MSPhotoEd.3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MSPhotoEd.3</vt:lpstr>
      <vt:lpstr>Equation.DSMT4</vt:lpstr>
      <vt:lpstr>Equation.DSMT4</vt:lpstr>
      <vt:lpstr>Equation.DSMT4</vt:lpstr>
      <vt:lpstr>Equation.DSMT4</vt:lpstr>
      <vt:lpstr>Equation.DSMT4</vt:lpstr>
      <vt:lpstr>MSGraph.Chart.8</vt:lpstr>
      <vt:lpstr>Excel.Chart.8</vt:lpstr>
      <vt:lpstr>Excel.Chart.8</vt:lpstr>
      <vt:lpstr>Excel.Sheet.8</vt:lpstr>
      <vt:lpstr>Excel.Sheet.8</vt:lpstr>
      <vt:lpstr>Equation.DSMT4</vt:lpstr>
      <vt:lpstr>Excel.Sheet.8</vt:lpstr>
      <vt:lpstr>Excel.Sheet.8</vt:lpstr>
      <vt:lpstr>Excel.Sheet.8</vt:lpstr>
      <vt:lpstr>Equation.DSMT4</vt:lpstr>
      <vt:lpstr>Equation.DSMT4</vt:lpstr>
      <vt:lpstr>Equation.DSMT4</vt:lpstr>
      <vt:lpstr>Equation.DSMT4</vt:lpstr>
      <vt:lpstr>Equation.DSMT4</vt:lpstr>
      <vt:lpstr>MSGraph.Chart.8</vt:lpstr>
      <vt:lpstr>Equation.3</vt:lpstr>
      <vt:lpstr>Equation.DSMT4</vt:lpstr>
      <vt:lpstr>Equation.DSMT4</vt:lpstr>
      <vt:lpstr>Equation.DSMT4</vt:lpstr>
      <vt:lpstr>MSGraph.Chart.8</vt:lpstr>
      <vt:lpstr>Equation.DSMT4</vt:lpstr>
      <vt:lpstr>Equation.DSMT4</vt:lpstr>
      <vt:lpstr>Equation.DSMT4</vt:lpstr>
      <vt:lpstr>Equation.DSMT4</vt:lpstr>
      <vt:lpstr>Excel.Chart.8</vt:lpstr>
      <vt:lpstr>Excel.Chart.8</vt:lpstr>
      <vt:lpstr>Excel.Chart.8</vt:lpstr>
      <vt:lpstr>Equation.DSMT4</vt:lpstr>
      <vt:lpstr>Equation.DSMT4</vt:lpstr>
      <vt:lpstr>Equation.DSMT4</vt:lpstr>
      <vt:lpstr>Equation.DSMT4</vt:lpstr>
      <vt:lpstr>Equation.3</vt:lpstr>
      <vt:lpstr>MSPhotoEd.3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Equation.DSMT4</vt:lpstr>
      <vt:lpstr>Equation.3</vt:lpstr>
      <vt:lpstr>Equation.3</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基本遗传算法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Laudon</dc:creator>
  <cp:lastModifiedBy>༺ۣۣۖstu༒dy༻</cp:lastModifiedBy>
  <cp:revision>167</cp:revision>
  <dcterms:created xsi:type="dcterms:W3CDTF">2024-10-30T05:50:31Z</dcterms:created>
  <dcterms:modified xsi:type="dcterms:W3CDTF">2024-10-30T06:07:45Z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E4486CB782BC48759B4AE30BFD237985_12</vt:lpwstr>
  </property>
  <property fmtid="{D5CDD505-2E9C-101B-9397-08002B2CF9AE}" pid="3" name="KSOProductBuildVer">
    <vt:lpwstr>2052-12.1.0.18608</vt:lpwstr>
  </property>
</Properties>
</file>