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notesMasterIdLst>
    <p:notesMasterId r:id="rId31"/>
  </p:notesMasterIdLst>
  <p:handoutMasterIdLst>
    <p:handoutMasterId r:id="rId32"/>
  </p:handoutMasterIdLst>
  <p:sldIdLst>
    <p:sldId id="515" r:id="rId3"/>
    <p:sldId id="1063" r:id="rId4"/>
    <p:sldId id="1070" r:id="rId5"/>
    <p:sldId id="1083" r:id="rId6"/>
    <p:sldId id="1071" r:id="rId7"/>
    <p:sldId id="1072" r:id="rId8"/>
    <p:sldId id="1080" r:id="rId9"/>
    <p:sldId id="1097" r:id="rId10"/>
    <p:sldId id="1104" r:id="rId11"/>
    <p:sldId id="1078" r:id="rId12"/>
    <p:sldId id="1118" r:id="rId13"/>
    <p:sldId id="1106" r:id="rId14"/>
    <p:sldId id="1107" r:id="rId15"/>
    <p:sldId id="1119" r:id="rId16"/>
    <p:sldId id="1120" r:id="rId17"/>
    <p:sldId id="1122" r:id="rId18"/>
    <p:sldId id="1121" r:id="rId19"/>
    <p:sldId id="1112" r:id="rId20"/>
    <p:sldId id="1096" r:id="rId21"/>
    <p:sldId id="1098" r:id="rId22"/>
    <p:sldId id="1116" r:id="rId23"/>
    <p:sldId id="1099" r:id="rId24"/>
    <p:sldId id="1102" r:id="rId25"/>
    <p:sldId id="1081" r:id="rId26"/>
    <p:sldId id="1082" r:id="rId27"/>
    <p:sldId id="1105" r:id="rId28"/>
    <p:sldId id="1117" r:id="rId29"/>
    <p:sldId id="1110" r:id="rId30"/>
  </p:sldIdLst>
  <p:sldSz cx="12192000" cy="6858000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4">
          <p15:clr>
            <a:srgbClr val="A4A3A4"/>
          </p15:clr>
        </p15:guide>
        <p15:guide id="2" pos="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AC38"/>
    <a:srgbClr val="087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85748" autoAdjust="0"/>
  </p:normalViewPr>
  <p:slideViewPr>
    <p:cSldViewPr snapToGrid="0">
      <p:cViewPr varScale="1">
        <p:scale>
          <a:sx n="98" d="100"/>
          <a:sy n="98" d="100"/>
        </p:scale>
        <p:origin x="660" y="90"/>
      </p:cViewPr>
      <p:guideLst>
        <p:guide orient="horz" pos="1894"/>
        <p:guide pos="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4"/>
    </p:cViewPr>
  </p:sorter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A1ED4-6EA6-478A-B531-2AD6992F4B4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491F8-1D58-47A3-A581-0BCE77A3F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5097-D44E-4703-9540-37D46B3D97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6A1C-F0C8-4A35-B071-B36672F610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5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3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8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0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5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7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8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65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9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6A1C-F0C8-4A35-B071-B36672F610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2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3505200" y="6161990"/>
            <a:ext cx="5181600" cy="306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en-US" dirty="0"/>
              <a:t>2020-01-01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04279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66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点击编辑主标题</a:t>
            </a:r>
            <a:endParaRPr kumimoji="1"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3751105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dirty="0"/>
              <a:t>点击编辑副标题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000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90190" y="3535333"/>
            <a:ext cx="6312137" cy="6481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9435" indent="0" algn="ctr">
              <a:buNone/>
              <a:defRPr sz="1600"/>
            </a:lvl5pPr>
            <a:lvl6pPr marL="2286635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en-US" dirty="0"/>
              <a:t>点击编辑章节副标题</a:t>
            </a:r>
            <a:endParaRPr kumimoji="1" lang="zh-CN" altLang="en-US" dirty="0"/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 hasCustomPrompt="1"/>
          </p:nvPr>
        </p:nvSpPr>
        <p:spPr>
          <a:xfrm>
            <a:off x="1362307" y="2432542"/>
            <a:ext cx="1085383" cy="1992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en-US" dirty="0"/>
              <a:t>1</a:t>
            </a:r>
            <a:endParaRPr kumimoji="1"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4143297" y="2657187"/>
            <a:ext cx="6620897" cy="700145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点击编辑章节大标题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"/>
            <a:ext cx="12192000" cy="6855480"/>
          </a:xfrm>
          <a:prstGeom prst="rect">
            <a:avLst/>
          </a:prstGeom>
        </p:spPr>
      </p:pic>
      <p:sp>
        <p:nvSpPr>
          <p:cNvPr id="6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067593" y="1360450"/>
            <a:ext cx="10056812" cy="46348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400" b="0" i="0" kern="12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点击编辑正文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29850" y="6286419"/>
            <a:ext cx="1657350" cy="584200"/>
          </a:xfrm>
        </p:spPr>
        <p:txBody>
          <a:bodyPr/>
          <a:lstStyle>
            <a:lvl1pPr algn="dist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17318" y="135296"/>
            <a:ext cx="10056812" cy="71973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300"/>
              </a:lnSpc>
              <a:defRPr sz="2800" b="1" i="0" baseline="0">
                <a:solidFill>
                  <a:srgbClr val="0032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点击编辑主标题</a:t>
            </a:r>
            <a:endParaRPr lang="en-US" dirty="0"/>
          </a:p>
        </p:txBody>
      </p:sp>
    </p:spTree>
  </p:cSld>
  <p:clrMapOvr>
    <a:masterClrMapping/>
  </p:clrMapOvr>
  <p:transition spd="slow" advTm="2000"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9846666" cy="589491"/>
          </a:xfrm>
          <a:prstGeom prst="rect">
            <a:avLst/>
          </a:prstGeom>
        </p:spPr>
        <p:txBody>
          <a:bodyPr anchor="ctr"/>
          <a:lstStyle>
            <a:lvl1pPr algn="l">
              <a:defRPr sz="28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  <p:sp>
        <p:nvSpPr>
          <p:cNvPr id="25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3505200" y="6161990"/>
            <a:ext cx="5181600" cy="306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en-US" dirty="0"/>
              <a:t>2020-01-02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04279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66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点击编辑主标题</a:t>
            </a:r>
            <a:endParaRPr kumimoji="1"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3751105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dirty="0"/>
              <a:t>点击编辑副标题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>
            <a:off x="0" y="0"/>
            <a:ext cx="49784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90190" y="3535333"/>
            <a:ext cx="6312137" cy="6481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9435" indent="0" algn="ctr">
              <a:buNone/>
              <a:defRPr sz="1600"/>
            </a:lvl5pPr>
            <a:lvl6pPr marL="2286635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en-US" dirty="0"/>
              <a:t>点击编辑章节副标题</a:t>
            </a:r>
            <a:endParaRPr kumimoji="1" lang="zh-CN" altLang="en-US" dirty="0"/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 hasCustomPrompt="1"/>
          </p:nvPr>
        </p:nvSpPr>
        <p:spPr>
          <a:xfrm>
            <a:off x="1362307" y="2432542"/>
            <a:ext cx="1085383" cy="1992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en-US" dirty="0"/>
              <a:t>1</a:t>
            </a:r>
            <a:endParaRPr kumimoji="1"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4143297" y="2657187"/>
            <a:ext cx="6620897" cy="700145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点击编辑章节大标题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71550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120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THANKS!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4018720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700" b="0" i="0" spc="1000" baseline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en-US" dirty="0"/>
              <a:t>让冬奥更安全  让世界更</a:t>
            </a:r>
            <a:r>
              <a:rPr kumimoji="1" lang="zh-CN" altLang="en-US" dirty="0"/>
              <a:t>精彩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000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71550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120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THANKS!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ai.com/cgCb2hUJszSutSRoA8VWx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bb.rd.qianxin-inc.cn/bbfe/qx-basement/docs/user-docs/dockyard-docs/guideline/git.html#tag-%E8%A7%84%E8%8C%8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</a:t>
            </a:r>
            <a:r>
              <a:rPr kumimoji="1" lang="zh-CN" altLang="en-US" dirty="0" smtClean="0"/>
              <a:t>基本操作命令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1947"/>
              </p:ext>
            </p:extLst>
          </p:nvPr>
        </p:nvGraphicFramePr>
        <p:xfrm>
          <a:off x="1019834" y="1892137"/>
          <a:ext cx="10184078" cy="41083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92039">
                  <a:extLst>
                    <a:ext uri="{9D8B030D-6E8A-4147-A177-3AD203B41FA5}">
                      <a16:colId xmlns:a16="http://schemas.microsoft.com/office/drawing/2014/main" val="2060848846"/>
                    </a:ext>
                  </a:extLst>
                </a:gridCol>
                <a:gridCol w="5092039">
                  <a:extLst>
                    <a:ext uri="{9D8B030D-6E8A-4147-A177-3AD203B41FA5}">
                      <a16:colId xmlns:a16="http://schemas.microsoft.com/office/drawing/2014/main" val="1441224851"/>
                    </a:ext>
                  </a:extLst>
                </a:gridCol>
              </a:tblGrid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作用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23460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</a:t>
                      </a:r>
                      <a:r>
                        <a:rPr lang="en-US" altLang="zh-CN" baseline="0" dirty="0" smtClean="0"/>
                        <a:t> 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初始化，创建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git </a:t>
                      </a:r>
                      <a:r>
                        <a:rPr lang="zh-CN" altLang="en-US" dirty="0" smtClean="0"/>
                        <a:t>仓库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2678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</a:t>
                      </a:r>
                      <a:r>
                        <a:rPr lang="en-US" altLang="zh-CN" baseline="0" dirty="0" smtClean="0"/>
                        <a:t>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查看 </a:t>
                      </a:r>
                      <a:r>
                        <a:rPr lang="en-US" altLang="zh-CN" dirty="0" smtClean="0"/>
                        <a:t>git </a:t>
                      </a:r>
                      <a:r>
                        <a:rPr lang="zh-CN" altLang="en-US" dirty="0" smtClean="0"/>
                        <a:t>状态（查看文件是否添加、提交操作）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87139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 add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添加，将指定文件添加到暂存区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40833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 commit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提交，将暂存区文件提交到历史仓库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44207"/>
                  </a:ext>
                </a:extLst>
              </a:tr>
              <a:tr h="538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 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查看日志（</a:t>
                      </a:r>
                      <a:r>
                        <a:rPr lang="en-US" altLang="zh-CN" dirty="0" smtClean="0"/>
                        <a:t>git </a:t>
                      </a:r>
                      <a:r>
                        <a:rPr lang="zh-CN" altLang="en-US" dirty="0" smtClean="0"/>
                        <a:t>提交的历史纪录）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3483"/>
                  </a:ext>
                </a:extLst>
              </a:tr>
              <a:tr h="538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reset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回撤操作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618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reset </a:t>
            </a:r>
            <a:r>
              <a:rPr kumimoji="1" lang="zh-CN" altLang="en-US" dirty="0" smtClean="0"/>
              <a:t>的三种模式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32" y="1270634"/>
            <a:ext cx="9552623" cy="52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</a:t>
            </a:r>
            <a:r>
              <a:rPr kumimoji="1" lang="zh-CN" altLang="en-US" dirty="0" smtClean="0"/>
              <a:t>基本工作流程</a:t>
            </a:r>
            <a:endParaRPr kumimoji="1" lang="zh-CN" altLang="en-US"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2"/>
          </p:nvPr>
        </p:nvSpPr>
        <p:spPr>
          <a:xfrm>
            <a:off x="540287" y="1485423"/>
            <a:ext cx="11029549" cy="7438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远端</a:t>
            </a:r>
            <a:r>
              <a:rPr lang="zh-CN" altLang="en-US" dirty="0" smtClean="0"/>
              <a:t>仓库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7587" y="2372970"/>
            <a:ext cx="9868768" cy="3338975"/>
            <a:chOff x="1047587" y="2372970"/>
            <a:chExt cx="9868768" cy="3338975"/>
          </a:xfrm>
        </p:grpSpPr>
        <p:sp>
          <p:nvSpPr>
            <p:cNvPr id="10" name="流程图: 可选过程 9"/>
            <p:cNvSpPr/>
            <p:nvPr/>
          </p:nvSpPr>
          <p:spPr>
            <a:xfrm>
              <a:off x="6967774" y="4768542"/>
              <a:ext cx="3948581" cy="943403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本地历史仓库</a:t>
              </a:r>
              <a:r>
                <a:rPr lang="en-US" altLang="zh-CN" sz="2800" dirty="0" smtClean="0"/>
                <a:t>A</a:t>
              </a:r>
              <a:endParaRPr lang="zh-CN" altLang="en-US" sz="2800" dirty="0"/>
            </a:p>
          </p:txBody>
        </p:sp>
        <p:grpSp>
          <p:nvGrpSpPr>
            <p:cNvPr id="40" name="组合 39"/>
            <p:cNvGrpSpPr/>
            <p:nvPr/>
          </p:nvGrpSpPr>
          <p:grpSpPr>
            <a:xfrm rot="16200000">
              <a:off x="2324699" y="3611929"/>
              <a:ext cx="1325284" cy="629875"/>
              <a:chOff x="4960882" y="4560340"/>
              <a:chExt cx="2974428" cy="629875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 flipH="1">
                <a:off x="4960882" y="5190215"/>
                <a:ext cx="2974428" cy="0"/>
              </a:xfrm>
              <a:prstGeom prst="straightConnector1">
                <a:avLst/>
              </a:prstGeom>
              <a:ln w="53975">
                <a:solidFill>
                  <a:schemeClr val="accent6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 rot="5400000">
                <a:off x="6609982" y="4211250"/>
                <a:ext cx="614271" cy="131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推</a:t>
                </a:r>
                <a:r>
                  <a:rPr lang="zh-CN" altLang="en-US" sz="1600" dirty="0" smtClean="0"/>
                  <a:t>送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push</a:t>
                </a:r>
                <a:endParaRPr lang="zh-CN" altLang="en-US" sz="1600" dirty="0"/>
              </a:p>
            </p:txBody>
          </p:sp>
        </p:grpSp>
        <p:sp>
          <p:nvSpPr>
            <p:cNvPr id="20" name="流程图: 可选过程 19"/>
            <p:cNvSpPr/>
            <p:nvPr/>
          </p:nvSpPr>
          <p:spPr>
            <a:xfrm>
              <a:off x="1047587" y="4768541"/>
              <a:ext cx="3948581" cy="943403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本地历史仓库</a:t>
              </a:r>
              <a:r>
                <a:rPr lang="en-US" altLang="zh-CN" sz="2800" dirty="0" smtClean="0"/>
                <a:t>B</a:t>
              </a:r>
              <a:endParaRPr lang="zh-CN" altLang="en-US" sz="2800" dirty="0"/>
            </a:p>
          </p:txBody>
        </p:sp>
        <p:sp>
          <p:nvSpPr>
            <p:cNvPr id="22" name="流程图: 可选过程 21"/>
            <p:cNvSpPr/>
            <p:nvPr/>
          </p:nvSpPr>
          <p:spPr>
            <a:xfrm>
              <a:off x="2519998" y="2372970"/>
              <a:ext cx="6817042" cy="712223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远程</a:t>
              </a:r>
              <a:r>
                <a:rPr lang="zh-CN" altLang="en-US" sz="2800" dirty="0" smtClean="0"/>
                <a:t>仓库</a:t>
              </a:r>
              <a:endParaRPr lang="zh-CN" altLang="en-US" sz="2800" dirty="0"/>
            </a:p>
          </p:txBody>
        </p:sp>
        <p:grpSp>
          <p:nvGrpSpPr>
            <p:cNvPr id="23" name="组合 22"/>
            <p:cNvGrpSpPr/>
            <p:nvPr/>
          </p:nvGrpSpPr>
          <p:grpSpPr>
            <a:xfrm rot="16200000">
              <a:off x="7007047" y="3600008"/>
              <a:ext cx="1325284" cy="653723"/>
              <a:chOff x="4960882" y="4536492"/>
              <a:chExt cx="2974428" cy="653723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flipH="1">
                <a:off x="4960882" y="5190215"/>
                <a:ext cx="2974428" cy="0"/>
              </a:xfrm>
              <a:prstGeom prst="straightConnector1">
                <a:avLst/>
              </a:prstGeom>
              <a:ln w="539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 rot="5400000">
                <a:off x="5683934" y="4206638"/>
                <a:ext cx="652743" cy="131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克隆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clone</a:t>
                </a:r>
                <a:endParaRPr lang="zh-CN" altLang="en-US" sz="16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 flipV="1">
              <a:off x="3394419" y="3608964"/>
              <a:ext cx="1325284" cy="635810"/>
              <a:chOff x="4960882" y="4532957"/>
              <a:chExt cx="2974428" cy="657258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 flipH="1">
                <a:off x="4960882" y="5190215"/>
                <a:ext cx="2974428" cy="0"/>
              </a:xfrm>
              <a:prstGeom prst="straightConnector1">
                <a:avLst/>
              </a:prstGeom>
              <a:ln w="539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 rot="5400000">
                <a:off x="5702753" y="4184285"/>
                <a:ext cx="615107" cy="131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拉</a:t>
                </a:r>
                <a:r>
                  <a:rPr lang="zh-CN" altLang="en-US" sz="1600" dirty="0" smtClean="0"/>
                  <a:t>取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pull</a:t>
                </a:r>
                <a:endParaRPr lang="zh-CN" altLang="en-US" sz="1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 flipV="1">
              <a:off x="8117574" y="3610343"/>
              <a:ext cx="1325284" cy="633052"/>
              <a:chOff x="4960882" y="4535807"/>
              <a:chExt cx="2974428" cy="654408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 flipH="1">
                <a:off x="4960882" y="5190215"/>
                <a:ext cx="2974428" cy="0"/>
              </a:xfrm>
              <a:prstGeom prst="straightConnector1">
                <a:avLst/>
              </a:prstGeom>
              <a:ln w="53975">
                <a:solidFill>
                  <a:schemeClr val="accent6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 rot="5400000">
                <a:off x="6599624" y="4197078"/>
                <a:ext cx="634993" cy="131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推送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push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30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</a:t>
            </a:r>
            <a:r>
              <a:rPr kumimoji="1" lang="zh-CN" altLang="en-US" dirty="0" smtClean="0"/>
              <a:t>传输协议</a:t>
            </a:r>
            <a:endParaRPr kumimoji="1" lang="zh-CN" altLang="en-US"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2"/>
          </p:nvPr>
        </p:nvSpPr>
        <p:spPr>
          <a:xfrm>
            <a:off x="540287" y="1485422"/>
            <a:ext cx="11029549" cy="4841805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 smtClean="0"/>
              <a:t>其中最主要的是：</a:t>
            </a:r>
            <a:r>
              <a:rPr lang="en-US" altLang="zh-CN" sz="2400" dirty="0" smtClean="0"/>
              <a:t>https </a:t>
            </a:r>
            <a:r>
              <a:rPr lang="zh-CN" altLang="en-US" sz="2400" dirty="0" smtClean="0"/>
              <a:t>协议 和 </a:t>
            </a:r>
            <a:r>
              <a:rPr lang="en-US" altLang="zh-CN" sz="2400" dirty="0" smtClean="0"/>
              <a:t>ssh </a:t>
            </a:r>
            <a:r>
              <a:rPr lang="zh-CN" altLang="en-US" sz="2400" dirty="0" smtClean="0"/>
              <a:t>协议，区别如下：</a:t>
            </a:r>
            <a:endParaRPr lang="en-US" altLang="zh-CN" sz="2400" dirty="0" smtClean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 dirty="0" smtClean="0"/>
              <a:t>Clone </a:t>
            </a:r>
            <a:r>
              <a:rPr lang="zh-CN" altLang="en-US" sz="2400" dirty="0" smtClean="0"/>
              <a:t>时</a:t>
            </a:r>
            <a:endParaRPr lang="en-US" altLang="zh-CN" sz="2400" dirty="0" smtClean="0"/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sh: </a:t>
            </a:r>
            <a:r>
              <a:rPr lang="zh-CN" altLang="en-US" sz="2400" dirty="0" smtClean="0"/>
              <a:t>首次需要配置 </a:t>
            </a:r>
            <a:r>
              <a:rPr lang="en-US" altLang="zh-CN" sz="2400" dirty="0" smtClean="0"/>
              <a:t>ssh </a:t>
            </a:r>
            <a:r>
              <a:rPr lang="en-US" altLang="zh-CN" sz="2400" dirty="0"/>
              <a:t>key</a:t>
            </a:r>
            <a:endParaRPr lang="en-US" altLang="zh-CN" sz="2400" dirty="0" smtClean="0"/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https</a:t>
            </a:r>
            <a:r>
              <a:rPr lang="zh-CN" altLang="en-US" sz="2400" dirty="0" smtClean="0"/>
              <a:t>：可直接 </a:t>
            </a:r>
            <a:r>
              <a:rPr lang="en-US" altLang="zh-CN" sz="2400" dirty="0" smtClean="0"/>
              <a:t>clone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Push </a:t>
            </a:r>
            <a:r>
              <a:rPr lang="zh-CN" altLang="en-US" sz="2400" dirty="0" smtClean="0">
                <a:solidFill>
                  <a:schemeClr val="tx1"/>
                </a:solidFill>
              </a:rPr>
              <a:t>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</a:rPr>
              <a:t> ssh</a:t>
            </a:r>
            <a:r>
              <a:rPr lang="zh-CN" altLang="en-US" sz="2400" dirty="0" smtClean="0">
                <a:solidFill>
                  <a:schemeClr val="tx1"/>
                </a:solidFill>
              </a:rPr>
              <a:t>：配置 </a:t>
            </a:r>
            <a:r>
              <a:rPr lang="en-US" altLang="zh-CN" sz="2400" dirty="0" smtClean="0">
                <a:solidFill>
                  <a:schemeClr val="tx1"/>
                </a:solidFill>
              </a:rPr>
              <a:t>ssh key </a:t>
            </a:r>
            <a:r>
              <a:rPr lang="zh-CN" altLang="en-US" sz="2400" dirty="0" smtClean="0">
                <a:solidFill>
                  <a:schemeClr val="tx1"/>
                </a:solidFill>
              </a:rPr>
              <a:t>后，可直接 </a:t>
            </a:r>
            <a:r>
              <a:rPr lang="en-US" altLang="zh-CN" sz="2400" dirty="0" smtClean="0">
                <a:solidFill>
                  <a:schemeClr val="tx1"/>
                </a:solidFill>
              </a:rPr>
              <a:t>push</a:t>
            </a:r>
          </a:p>
          <a:p>
            <a:pPr marL="8001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https: 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需要验证用户名和密码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微软雅黑" panose="020B0503020204020204" pitchFamily="34" charset="-122"/>
              </a:rPr>
              <a:t>原理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1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</a:t>
            </a:r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half" idx="2"/>
          </p:nvPr>
        </p:nvSpPr>
        <p:spPr>
          <a:xfrm>
            <a:off x="540287" y="1485422"/>
            <a:ext cx="11029549" cy="4841805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400" dirty="0" smtClean="0"/>
              <a:t>Git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一个内容寻址文件系统（基于文件的内容来定位文件</a:t>
            </a:r>
            <a:r>
              <a:rPr lang="zh-CN" altLang="en-US" sz="2400" dirty="0" smtClean="0"/>
              <a:t>）。</a:t>
            </a:r>
            <a:endParaRPr lang="en-US" altLang="zh-CN" sz="2400" dirty="0"/>
          </a:p>
          <a:p>
            <a:pPr marL="800100" indent="-3429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根据文件信息与内容，通过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SHA-1</a:t>
            </a:r>
            <a:r>
              <a:rPr lang="zh-CN" altLang="en-US" sz="2000" dirty="0"/>
              <a:t>算法</a:t>
            </a:r>
            <a:r>
              <a:rPr lang="zh-CN" altLang="en-US" sz="2000" dirty="0" smtClean="0"/>
              <a:t>计算得出</a:t>
            </a:r>
            <a:r>
              <a:rPr lang="en-US" altLang="zh-CN" sz="2000" dirty="0" smtClean="0"/>
              <a:t>40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/>
              <a:t>进</a:t>
            </a:r>
            <a:r>
              <a:rPr lang="zh-CN" altLang="en-US" sz="2000" smtClean="0"/>
              <a:t>制组成的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唯一</a:t>
            </a:r>
            <a:r>
              <a:rPr lang="zh-CN" altLang="en-US" sz="2000" dirty="0" smtClean="0"/>
              <a:t>标识。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44" y="2907664"/>
            <a:ext cx="8820073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u="sng" dirty="0" smtClean="0">
                <a:hlinkClick r:id="rId3"/>
              </a:rPr>
              <a:t>Git </a:t>
            </a:r>
            <a:r>
              <a:rPr kumimoji="1" lang="zh-CN" altLang="en-US" u="sng" dirty="0" smtClean="0">
                <a:hlinkClick r:id="rId3"/>
              </a:rPr>
              <a:t>对象</a:t>
            </a:r>
            <a:endParaRPr kumimoji="1" lang="zh-CN" altLang="en-US" u="sng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5" y="1593850"/>
            <a:ext cx="10965226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5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1961440" y="1606040"/>
            <a:ext cx="8340239" cy="4682239"/>
            <a:chOff x="1961440" y="1606040"/>
            <a:chExt cx="8340239" cy="4682239"/>
          </a:xfrm>
        </p:grpSpPr>
        <p:grpSp>
          <p:nvGrpSpPr>
            <p:cNvPr id="2" name="组合 1"/>
            <p:cNvGrpSpPr/>
            <p:nvPr/>
          </p:nvGrpSpPr>
          <p:grpSpPr>
            <a:xfrm>
              <a:off x="1961440" y="1606040"/>
              <a:ext cx="8340239" cy="4682239"/>
              <a:chOff x="1961440" y="1606040"/>
              <a:chExt cx="8340239" cy="4682239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6131560" y="2825373"/>
                <a:ext cx="945397" cy="52139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21390"/>
                    </a:lnTo>
                    <a:lnTo>
                      <a:pt x="945397" y="521390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" name="任意多边形 4"/>
              <p:cNvSpPr/>
              <p:nvPr/>
            </p:nvSpPr>
            <p:spPr>
              <a:xfrm>
                <a:off x="6131560" y="2825373"/>
                <a:ext cx="2950786" cy="224357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987513"/>
                    </a:lnTo>
                    <a:lnTo>
                      <a:pt x="2950786" y="1987513"/>
                    </a:lnTo>
                    <a:lnTo>
                      <a:pt x="2950786" y="2243573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弧形 8"/>
              <p:cNvSpPr/>
              <p:nvPr/>
            </p:nvSpPr>
            <p:spPr>
              <a:xfrm>
                <a:off x="5521893" y="1606040"/>
                <a:ext cx="1219333" cy="1219333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弧形 9"/>
              <p:cNvSpPr/>
              <p:nvPr/>
            </p:nvSpPr>
            <p:spPr>
              <a:xfrm>
                <a:off x="5521893" y="1606040"/>
                <a:ext cx="1219333" cy="1219333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任意多边形 10"/>
              <p:cNvSpPr/>
              <p:nvPr/>
            </p:nvSpPr>
            <p:spPr>
              <a:xfrm>
                <a:off x="4912226" y="1825520"/>
                <a:ext cx="2438666" cy="780373"/>
              </a:xfrm>
              <a:custGeom>
                <a:avLst/>
                <a:gdLst>
                  <a:gd name="connsiteX0" fmla="*/ 0 w 2438666"/>
                  <a:gd name="connsiteY0" fmla="*/ 0 h 780373"/>
                  <a:gd name="connsiteX1" fmla="*/ 2438666 w 2438666"/>
                  <a:gd name="connsiteY1" fmla="*/ 0 h 780373"/>
                  <a:gd name="connsiteX2" fmla="*/ 2438666 w 2438666"/>
                  <a:gd name="connsiteY2" fmla="*/ 780373 h 780373"/>
                  <a:gd name="connsiteX3" fmla="*/ 0 w 2438666"/>
                  <a:gd name="connsiteY3" fmla="*/ 780373 h 780373"/>
                  <a:gd name="connsiteX4" fmla="*/ 0 w 2438666"/>
                  <a:gd name="connsiteY4" fmla="*/ 0 h 78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666" h="780373">
                    <a:moveTo>
                      <a:pt x="0" y="0"/>
                    </a:moveTo>
                    <a:lnTo>
                      <a:pt x="2438666" y="0"/>
                    </a:lnTo>
                    <a:lnTo>
                      <a:pt x="2438666" y="780373"/>
                    </a:lnTo>
                    <a:lnTo>
                      <a:pt x="0" y="78037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400" kern="1200" dirty="0" smtClean="0"/>
                  <a:t>commit </a:t>
                </a:r>
                <a:r>
                  <a:rPr lang="zh-CN" altLang="en-US" sz="3400" kern="1200" dirty="0" smtClean="0"/>
                  <a:t>对象</a:t>
                </a:r>
                <a:endParaRPr lang="zh-CN" altLang="en-US" sz="3400" kern="1200" dirty="0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2571106" y="5068946"/>
                <a:ext cx="1219333" cy="1219333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弧形 12"/>
              <p:cNvSpPr/>
              <p:nvPr/>
            </p:nvSpPr>
            <p:spPr>
              <a:xfrm>
                <a:off x="2571106" y="5068946"/>
                <a:ext cx="1219333" cy="1219333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任意多边形 13"/>
              <p:cNvSpPr/>
              <p:nvPr/>
            </p:nvSpPr>
            <p:spPr>
              <a:xfrm>
                <a:off x="1961440" y="5288426"/>
                <a:ext cx="2438666" cy="780373"/>
              </a:xfrm>
              <a:custGeom>
                <a:avLst/>
                <a:gdLst>
                  <a:gd name="connsiteX0" fmla="*/ 0 w 2438666"/>
                  <a:gd name="connsiteY0" fmla="*/ 0 h 780373"/>
                  <a:gd name="connsiteX1" fmla="*/ 2438666 w 2438666"/>
                  <a:gd name="connsiteY1" fmla="*/ 0 h 780373"/>
                  <a:gd name="connsiteX2" fmla="*/ 2438666 w 2438666"/>
                  <a:gd name="connsiteY2" fmla="*/ 780373 h 780373"/>
                  <a:gd name="connsiteX3" fmla="*/ 0 w 2438666"/>
                  <a:gd name="connsiteY3" fmla="*/ 780373 h 780373"/>
                  <a:gd name="connsiteX4" fmla="*/ 0 w 2438666"/>
                  <a:gd name="connsiteY4" fmla="*/ 0 h 78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666" h="780373">
                    <a:moveTo>
                      <a:pt x="0" y="0"/>
                    </a:moveTo>
                    <a:lnTo>
                      <a:pt x="2438666" y="0"/>
                    </a:lnTo>
                    <a:lnTo>
                      <a:pt x="2438666" y="780373"/>
                    </a:lnTo>
                    <a:lnTo>
                      <a:pt x="0" y="78037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400" kern="1200" dirty="0" smtClean="0"/>
                  <a:t>blob </a:t>
                </a:r>
                <a:r>
                  <a:rPr lang="zh-CN" altLang="en-US" sz="3400" kern="1200" dirty="0" smtClean="0"/>
                  <a:t>对象</a:t>
                </a:r>
                <a:endParaRPr lang="zh-CN" altLang="en-US" sz="3400" kern="1200" dirty="0"/>
              </a:p>
            </p:txBody>
          </p:sp>
          <p:sp>
            <p:nvSpPr>
              <p:cNvPr id="15" name="弧形 14"/>
              <p:cNvSpPr/>
              <p:nvPr/>
            </p:nvSpPr>
            <p:spPr>
              <a:xfrm>
                <a:off x="5521893" y="5068946"/>
                <a:ext cx="1219333" cy="1219333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弧形 15"/>
              <p:cNvSpPr/>
              <p:nvPr/>
            </p:nvSpPr>
            <p:spPr>
              <a:xfrm>
                <a:off x="5521893" y="5068946"/>
                <a:ext cx="1219333" cy="1219333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任意多边形 16"/>
              <p:cNvSpPr/>
              <p:nvPr/>
            </p:nvSpPr>
            <p:spPr>
              <a:xfrm>
                <a:off x="4912226" y="5288426"/>
                <a:ext cx="2438666" cy="780373"/>
              </a:xfrm>
              <a:custGeom>
                <a:avLst/>
                <a:gdLst>
                  <a:gd name="connsiteX0" fmla="*/ 0 w 2438666"/>
                  <a:gd name="connsiteY0" fmla="*/ 0 h 780373"/>
                  <a:gd name="connsiteX1" fmla="*/ 2438666 w 2438666"/>
                  <a:gd name="connsiteY1" fmla="*/ 0 h 780373"/>
                  <a:gd name="connsiteX2" fmla="*/ 2438666 w 2438666"/>
                  <a:gd name="connsiteY2" fmla="*/ 780373 h 780373"/>
                  <a:gd name="connsiteX3" fmla="*/ 0 w 2438666"/>
                  <a:gd name="connsiteY3" fmla="*/ 780373 h 780373"/>
                  <a:gd name="connsiteX4" fmla="*/ 0 w 2438666"/>
                  <a:gd name="connsiteY4" fmla="*/ 0 h 78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666" h="780373">
                    <a:moveTo>
                      <a:pt x="0" y="0"/>
                    </a:moveTo>
                    <a:lnTo>
                      <a:pt x="2438666" y="0"/>
                    </a:lnTo>
                    <a:lnTo>
                      <a:pt x="2438666" y="780373"/>
                    </a:lnTo>
                    <a:lnTo>
                      <a:pt x="0" y="78037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400" kern="1200" dirty="0" smtClean="0"/>
                  <a:t>blob </a:t>
                </a:r>
                <a:r>
                  <a:rPr lang="zh-CN" altLang="en-US" sz="3400" kern="1200" dirty="0" smtClean="0"/>
                  <a:t>对象</a:t>
                </a:r>
                <a:endParaRPr lang="zh-CN" altLang="en-US" sz="3400" kern="1200" dirty="0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8472679" y="5068946"/>
                <a:ext cx="1219333" cy="1219333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弧形 18"/>
              <p:cNvSpPr/>
              <p:nvPr/>
            </p:nvSpPr>
            <p:spPr>
              <a:xfrm>
                <a:off x="8472679" y="5068946"/>
                <a:ext cx="1219333" cy="1219333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任意多边形 19"/>
              <p:cNvSpPr/>
              <p:nvPr/>
            </p:nvSpPr>
            <p:spPr>
              <a:xfrm>
                <a:off x="7863013" y="5288426"/>
                <a:ext cx="2438666" cy="780373"/>
              </a:xfrm>
              <a:custGeom>
                <a:avLst/>
                <a:gdLst>
                  <a:gd name="connsiteX0" fmla="*/ 0 w 2438666"/>
                  <a:gd name="connsiteY0" fmla="*/ 0 h 780373"/>
                  <a:gd name="connsiteX1" fmla="*/ 2438666 w 2438666"/>
                  <a:gd name="connsiteY1" fmla="*/ 0 h 780373"/>
                  <a:gd name="connsiteX2" fmla="*/ 2438666 w 2438666"/>
                  <a:gd name="connsiteY2" fmla="*/ 780373 h 780373"/>
                  <a:gd name="connsiteX3" fmla="*/ 0 w 2438666"/>
                  <a:gd name="connsiteY3" fmla="*/ 780373 h 780373"/>
                  <a:gd name="connsiteX4" fmla="*/ 0 w 2438666"/>
                  <a:gd name="connsiteY4" fmla="*/ 0 h 78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666" h="780373">
                    <a:moveTo>
                      <a:pt x="0" y="0"/>
                    </a:moveTo>
                    <a:lnTo>
                      <a:pt x="2438666" y="0"/>
                    </a:lnTo>
                    <a:lnTo>
                      <a:pt x="2438666" y="780373"/>
                    </a:lnTo>
                    <a:lnTo>
                      <a:pt x="0" y="78037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400" kern="1200" dirty="0" smtClean="0"/>
                  <a:t>tree </a:t>
                </a:r>
                <a:r>
                  <a:rPr lang="zh-CN" altLang="en-US" sz="3400" kern="1200" dirty="0" smtClean="0"/>
                  <a:t>对象</a:t>
                </a:r>
                <a:endParaRPr lang="zh-CN" altLang="en-US" sz="3400" kern="1200" dirty="0"/>
              </a:p>
            </p:txBody>
          </p:sp>
          <p:sp>
            <p:nvSpPr>
              <p:cNvPr id="21" name="弧形 20"/>
              <p:cNvSpPr/>
              <p:nvPr/>
            </p:nvSpPr>
            <p:spPr>
              <a:xfrm>
                <a:off x="5521893" y="3284934"/>
                <a:ext cx="1219333" cy="1219333"/>
              </a:xfrm>
              <a:prstGeom prst="arc">
                <a:avLst>
                  <a:gd name="adj1" fmla="val 13200000"/>
                  <a:gd name="adj2" fmla="val 192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弧形 21"/>
              <p:cNvSpPr/>
              <p:nvPr/>
            </p:nvSpPr>
            <p:spPr>
              <a:xfrm>
                <a:off x="5521893" y="3284934"/>
                <a:ext cx="1219333" cy="1219333"/>
              </a:xfrm>
              <a:prstGeom prst="arc">
                <a:avLst>
                  <a:gd name="adj1" fmla="val 2400000"/>
                  <a:gd name="adj2" fmla="val 8400000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任意多边形 22"/>
              <p:cNvSpPr/>
              <p:nvPr/>
            </p:nvSpPr>
            <p:spPr>
              <a:xfrm>
                <a:off x="4912227" y="3504414"/>
                <a:ext cx="2438666" cy="780373"/>
              </a:xfrm>
              <a:custGeom>
                <a:avLst/>
                <a:gdLst>
                  <a:gd name="connsiteX0" fmla="*/ 0 w 2438666"/>
                  <a:gd name="connsiteY0" fmla="*/ 0 h 780373"/>
                  <a:gd name="connsiteX1" fmla="*/ 2438666 w 2438666"/>
                  <a:gd name="connsiteY1" fmla="*/ 0 h 780373"/>
                  <a:gd name="connsiteX2" fmla="*/ 2438666 w 2438666"/>
                  <a:gd name="connsiteY2" fmla="*/ 780373 h 780373"/>
                  <a:gd name="connsiteX3" fmla="*/ 0 w 2438666"/>
                  <a:gd name="connsiteY3" fmla="*/ 780373 h 780373"/>
                  <a:gd name="connsiteX4" fmla="*/ 0 w 2438666"/>
                  <a:gd name="connsiteY4" fmla="*/ 0 h 780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666" h="780373">
                    <a:moveTo>
                      <a:pt x="0" y="0"/>
                    </a:moveTo>
                    <a:lnTo>
                      <a:pt x="2438666" y="0"/>
                    </a:lnTo>
                    <a:lnTo>
                      <a:pt x="2438666" y="780373"/>
                    </a:lnTo>
                    <a:lnTo>
                      <a:pt x="0" y="78037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1590" tIns="21590" rIns="21590" bIns="21590" numCol="1" spcCol="1270" anchor="ctr" anchorCtr="0">
                <a:noAutofit/>
              </a:bodyPr>
              <a:lstStyle/>
              <a:p>
                <a:pPr lvl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400" kern="1200" dirty="0" smtClean="0"/>
                  <a:t>tree </a:t>
                </a:r>
                <a:r>
                  <a:rPr lang="zh-CN" altLang="en-US" sz="3400" kern="1200" dirty="0" smtClean="0"/>
                  <a:t>对象</a:t>
                </a:r>
                <a:endParaRPr lang="zh-CN" altLang="en-US" sz="3400" kern="1200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6131559" y="2825373"/>
              <a:ext cx="0" cy="45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131559" y="4504267"/>
              <a:ext cx="0" cy="564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23" idx="3"/>
            </p:cNvCxnSpPr>
            <p:nvPr/>
          </p:nvCxnSpPr>
          <p:spPr>
            <a:xfrm flipH="1">
              <a:off x="3180772" y="4284787"/>
              <a:ext cx="1731455" cy="784159"/>
            </a:xfrm>
            <a:prstGeom prst="bentConnector3">
              <a:avLst>
                <a:gd name="adj1" fmla="val 10029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23" idx="2"/>
            </p:cNvCxnSpPr>
            <p:nvPr/>
          </p:nvCxnSpPr>
          <p:spPr>
            <a:xfrm>
              <a:off x="7350893" y="4284787"/>
              <a:ext cx="1731452" cy="784159"/>
            </a:xfrm>
            <a:prstGeom prst="bentConnector3">
              <a:avLst>
                <a:gd name="adj1" fmla="val 1003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0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分支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分支的使用场景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00754" y="1514585"/>
            <a:ext cx="11297259" cy="4865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需求迭代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定制版项目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历史遗留版本 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尝试性的模块功能开发 </a:t>
            </a:r>
            <a:r>
              <a:rPr lang="en-US" altLang="zh-CN" dirty="0" smtClean="0"/>
              <a:t>……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6020" y="1788795"/>
            <a:ext cx="9429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SVN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2000">
        <p:fade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00755" y="1546116"/>
            <a:ext cx="11223686" cy="5349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分支：由每次提交的代码，串成的一条时间线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29711" y="5023944"/>
            <a:ext cx="1208689" cy="143991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963921" y="2890345"/>
            <a:ext cx="924910" cy="92491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80140" y="2890345"/>
            <a:ext cx="924910" cy="92491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790137" y="2903624"/>
            <a:ext cx="924910" cy="92491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307024" y="3815255"/>
            <a:ext cx="835573" cy="1344229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307024" y="3815254"/>
            <a:ext cx="3231932" cy="1344231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307024" y="3777636"/>
            <a:ext cx="5712369" cy="1381848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454168" y="2748737"/>
            <a:ext cx="6642538" cy="1234684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249321" y="304291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主分支</a:t>
            </a:r>
            <a:endParaRPr lang="en-US" altLang="zh-CN" dirty="0" smtClean="0"/>
          </a:p>
          <a:p>
            <a:r>
              <a:rPr lang="en-US" altLang="zh-CN" dirty="0"/>
              <a:t>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32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分支工作流程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77255" y="1743975"/>
            <a:ext cx="10726657" cy="360174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7764" y="3315443"/>
            <a:ext cx="1124608" cy="836145"/>
          </a:xfrm>
          <a:prstGeom prst="ellipse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53504" y="3315441"/>
            <a:ext cx="1124608" cy="836145"/>
          </a:xfrm>
          <a:prstGeom prst="ellipse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65634" y="3315442"/>
            <a:ext cx="1124608" cy="836145"/>
          </a:xfrm>
          <a:prstGeom prst="ellipse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4" idx="6"/>
            <a:endCxn id="8" idx="2"/>
          </p:cNvCxnSpPr>
          <p:nvPr/>
        </p:nvCxnSpPr>
        <p:spPr>
          <a:xfrm flipV="1">
            <a:off x="1902372" y="3733515"/>
            <a:ext cx="56326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6"/>
            <a:endCxn id="7" idx="2"/>
          </p:cNvCxnSpPr>
          <p:nvPr/>
        </p:nvCxnSpPr>
        <p:spPr>
          <a:xfrm flipV="1">
            <a:off x="3590242" y="3733514"/>
            <a:ext cx="56326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900268" y="4288222"/>
            <a:ext cx="918906" cy="1493939"/>
            <a:chOff x="900268" y="3531475"/>
            <a:chExt cx="918906" cy="1493939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1340068" y="3531475"/>
              <a:ext cx="0" cy="987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900268" y="4656082"/>
              <a:ext cx="91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M</a:t>
              </a:r>
              <a:r>
                <a:rPr lang="en-US" altLang="zh-CN" b="1" dirty="0" smtClean="0">
                  <a:solidFill>
                    <a:schemeClr val="accent1"/>
                  </a:solidFill>
                </a:rPr>
                <a:t>aster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33832" y="4316458"/>
            <a:ext cx="918906" cy="1493939"/>
            <a:chOff x="900268" y="3531475"/>
            <a:chExt cx="918906" cy="1493939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1340068" y="3531475"/>
              <a:ext cx="0" cy="987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900268" y="4656082"/>
              <a:ext cx="91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M</a:t>
              </a:r>
              <a:r>
                <a:rPr lang="en-US" altLang="zh-CN" b="1" dirty="0" smtClean="0">
                  <a:solidFill>
                    <a:schemeClr val="accent1"/>
                  </a:solidFill>
                </a:rPr>
                <a:t>aster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05320" y="5343664"/>
            <a:ext cx="3405112" cy="646331"/>
            <a:chOff x="5505320" y="4586917"/>
            <a:chExt cx="3405112" cy="646331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5505320" y="4767913"/>
              <a:ext cx="146304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417442" y="458691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Head</a:t>
              </a:r>
            </a:p>
            <a:p>
              <a:pPr algn="ctr"/>
              <a:r>
                <a:rPr lang="zh-CN" altLang="en-US" dirty="0" smtClean="0"/>
                <a:t>指向当前所使用的分支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29556" y="1986455"/>
            <a:ext cx="3980257" cy="1261880"/>
            <a:chOff x="1029556" y="1986455"/>
            <a:chExt cx="3980257" cy="1261880"/>
          </a:xfrm>
        </p:grpSpPr>
        <p:sp>
          <p:nvSpPr>
            <p:cNvPr id="20" name="文本框 19"/>
            <p:cNvSpPr txBox="1"/>
            <p:nvPr/>
          </p:nvSpPr>
          <p:spPr>
            <a:xfrm>
              <a:off x="4445876" y="1986455"/>
              <a:ext cx="563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Dev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20" idx="2"/>
            </p:cNvCxnSpPr>
            <p:nvPr/>
          </p:nvCxnSpPr>
          <p:spPr>
            <a:xfrm flipH="1">
              <a:off x="4727844" y="2355787"/>
              <a:ext cx="1" cy="89254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029556" y="2500950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创建新的分支，开启新的时间线</a:t>
              </a:r>
              <a:endParaRPr lang="zh-CN" altLang="en-US" dirty="0"/>
            </a:p>
          </p:txBody>
        </p:sp>
      </p:grpSp>
      <p:sp>
        <p:nvSpPr>
          <p:cNvPr id="38" name="椭圆 37"/>
          <p:cNvSpPr/>
          <p:nvPr/>
        </p:nvSpPr>
        <p:spPr>
          <a:xfrm>
            <a:off x="7031420" y="3315440"/>
            <a:ext cx="1124608" cy="836145"/>
          </a:xfrm>
          <a:prstGeom prst="ellipse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7" idx="6"/>
            <a:endCxn id="38" idx="2"/>
          </p:cNvCxnSpPr>
          <p:nvPr/>
        </p:nvCxnSpPr>
        <p:spPr>
          <a:xfrm flipV="1">
            <a:off x="5278112" y="3733513"/>
            <a:ext cx="175330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310570" y="2412626"/>
            <a:ext cx="56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592539" y="2760021"/>
            <a:ext cx="1185" cy="51337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8359514" y="5343663"/>
            <a:ext cx="2506629" cy="369332"/>
            <a:chOff x="5505320" y="4586917"/>
            <a:chExt cx="2506629" cy="369332"/>
          </a:xfrm>
        </p:grpSpPr>
        <p:cxnSp>
          <p:nvCxnSpPr>
            <p:cNvPr id="61" name="直接箭头连接符 60"/>
            <p:cNvCxnSpPr/>
            <p:nvPr/>
          </p:nvCxnSpPr>
          <p:spPr>
            <a:xfrm flipH="1">
              <a:off x="5505320" y="4767913"/>
              <a:ext cx="146304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7315925" y="458691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Head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9159556" y="1755622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创建新分支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切换分支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合并分支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删除分支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268391" y="4288222"/>
            <a:ext cx="918906" cy="1493939"/>
            <a:chOff x="900268" y="3531475"/>
            <a:chExt cx="918906" cy="1493939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1340068" y="3531475"/>
              <a:ext cx="0" cy="987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900268" y="4656082"/>
              <a:ext cx="91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M</a:t>
              </a:r>
              <a:r>
                <a:rPr lang="en-US" altLang="zh-CN" b="1" dirty="0" smtClean="0">
                  <a:solidFill>
                    <a:schemeClr val="accent1"/>
                  </a:solidFill>
                </a:rPr>
                <a:t>aster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4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139 L 0.14193 -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625 L 0.13294 -0.007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2052 -0.4236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139 L 0.24128 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9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38" grpId="0" animBg="1"/>
      <p:bldP spid="51" grpId="0"/>
      <p:bldP spid="51" grpId="1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分支管理操作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509151" y="2343933"/>
            <a:ext cx="9541601" cy="3706428"/>
            <a:chOff x="1803441" y="2385975"/>
            <a:chExt cx="9541601" cy="3706428"/>
          </a:xfrm>
        </p:grpSpPr>
        <p:grpSp>
          <p:nvGrpSpPr>
            <p:cNvPr id="5" name="组合 4"/>
            <p:cNvGrpSpPr/>
            <p:nvPr/>
          </p:nvGrpSpPr>
          <p:grpSpPr>
            <a:xfrm>
              <a:off x="8173895" y="4718514"/>
              <a:ext cx="3171147" cy="1373889"/>
              <a:chOff x="8473440" y="4602480"/>
              <a:chExt cx="3171147" cy="1373889"/>
            </a:xfrm>
          </p:grpSpPr>
          <p:sp>
            <p:nvSpPr>
              <p:cNvPr id="6" name="流程图: 可选过程 5"/>
              <p:cNvSpPr/>
              <p:nvPr/>
            </p:nvSpPr>
            <p:spPr>
              <a:xfrm>
                <a:off x="8473440" y="4602480"/>
                <a:ext cx="1924755" cy="975360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/>
                  <a:t>工作区</a:t>
                </a:r>
                <a:endParaRPr lang="zh-CN" altLang="en-US" sz="28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0382703" y="493627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代码存放位置</a:t>
                </a:r>
                <a:endParaRPr lang="zh-CN" altLang="en-US" sz="14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625338" y="5668592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代码经常发生变动</a:t>
                </a:r>
                <a:endParaRPr lang="zh-CN" altLang="en-US" sz="14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77211" y="2385975"/>
              <a:ext cx="3948581" cy="1345197"/>
              <a:chOff x="4377212" y="2466458"/>
              <a:chExt cx="3505200" cy="1303841"/>
            </a:xfrm>
          </p:grpSpPr>
          <p:sp>
            <p:nvSpPr>
              <p:cNvPr id="10" name="流程图: 可选过程 9"/>
              <p:cNvSpPr/>
              <p:nvPr/>
            </p:nvSpPr>
            <p:spPr>
              <a:xfrm>
                <a:off x="4377212" y="2466458"/>
                <a:ext cx="3505200" cy="914400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/>
                  <a:t>本地历史仓库</a:t>
                </a:r>
                <a:endParaRPr lang="zh-CN" altLang="en-US" sz="28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229565" y="3462522"/>
                <a:ext cx="1800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存放不同版本的代码</a:t>
                </a:r>
                <a:endParaRPr lang="zh-CN" altLang="en-US" sz="14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803441" y="4757054"/>
              <a:ext cx="3057247" cy="1272289"/>
              <a:chOff x="1351736" y="4805680"/>
              <a:chExt cx="3057247" cy="1272289"/>
            </a:xfrm>
          </p:grpSpPr>
          <p:sp>
            <p:nvSpPr>
              <p:cNvPr id="13" name="流程图: 可选过程 12"/>
              <p:cNvSpPr/>
              <p:nvPr/>
            </p:nvSpPr>
            <p:spPr>
              <a:xfrm>
                <a:off x="1452880" y="4805680"/>
                <a:ext cx="2924332" cy="873760"/>
              </a:xfrm>
              <a:prstGeom prst="flowChartAlternateProces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/>
                  <a:t>暂存区</a:t>
                </a:r>
                <a:endParaRPr lang="zh-CN" altLang="en-US" sz="28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1736" y="5770192"/>
                <a:ext cx="30572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代码提交到仓库之前的</a:t>
                </a:r>
                <a:r>
                  <a:rPr lang="zh-CN" altLang="en-US" sz="1400" dirty="0" smtClean="0">
                    <a:solidFill>
                      <a:schemeClr val="accent1"/>
                    </a:solidFill>
                  </a:rPr>
                  <a:t>临时存储空间</a:t>
                </a:r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960882" y="4788421"/>
              <a:ext cx="2974428" cy="401794"/>
              <a:chOff x="4960882" y="4788421"/>
              <a:chExt cx="2974428" cy="401794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4960882" y="5190215"/>
                <a:ext cx="2974428" cy="0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6055062" y="478842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添加</a:t>
                </a:r>
                <a:endParaRPr lang="zh-CN" altLang="en-US" sz="16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373825" y="2473747"/>
              <a:ext cx="893376" cy="2192557"/>
              <a:chOff x="3373825" y="2473747"/>
              <a:chExt cx="893376" cy="2192557"/>
            </a:xfrm>
          </p:grpSpPr>
          <p:cxnSp>
            <p:nvCxnSpPr>
              <p:cNvPr id="19" name="肘形连接符 18"/>
              <p:cNvCxnSpPr/>
              <p:nvPr/>
            </p:nvCxnSpPr>
            <p:spPr>
              <a:xfrm rot="5400000" flipH="1" flipV="1">
                <a:off x="2916199" y="3315303"/>
                <a:ext cx="1808627" cy="893376"/>
              </a:xfrm>
              <a:prstGeom prst="bentConnector3">
                <a:avLst>
                  <a:gd name="adj1" fmla="val 99977"/>
                </a:avLst>
              </a:prstGeom>
              <a:ln w="53975"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3522994" y="2473747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提交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8141512" y="2815633"/>
            <a:ext cx="1818705" cy="1808629"/>
            <a:chOff x="8141512" y="2815633"/>
            <a:chExt cx="1818705" cy="1808629"/>
          </a:xfrm>
        </p:grpSpPr>
        <p:cxnSp>
          <p:nvCxnSpPr>
            <p:cNvPr id="23" name="肘形连接符 22"/>
            <p:cNvCxnSpPr/>
            <p:nvPr/>
          </p:nvCxnSpPr>
          <p:spPr>
            <a:xfrm rot="16200000" flipH="1">
              <a:off x="7587432" y="3369713"/>
              <a:ext cx="1808629" cy="700470"/>
            </a:xfrm>
            <a:prstGeom prst="bentConnector3">
              <a:avLst>
                <a:gd name="adj1" fmla="val -1139"/>
              </a:avLst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954814" y="34999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切换分支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6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分支管理操作</a:t>
            </a:r>
            <a:endParaRPr kumimoji="1" lang="zh-CN" altLang="en-US" dirty="0"/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477255" y="1743975"/>
            <a:ext cx="10726657" cy="1545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5136"/>
              </p:ext>
            </p:extLst>
          </p:nvPr>
        </p:nvGraphicFramePr>
        <p:xfrm>
          <a:off x="1019834" y="2254337"/>
          <a:ext cx="10184078" cy="3166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92039">
                  <a:extLst>
                    <a:ext uri="{9D8B030D-6E8A-4147-A177-3AD203B41FA5}">
                      <a16:colId xmlns:a16="http://schemas.microsoft.com/office/drawing/2014/main" val="2060848846"/>
                    </a:ext>
                  </a:extLst>
                </a:gridCol>
                <a:gridCol w="5092039">
                  <a:extLst>
                    <a:ext uri="{9D8B030D-6E8A-4147-A177-3AD203B41FA5}">
                      <a16:colId xmlns:a16="http://schemas.microsoft.com/office/drawing/2014/main" val="1441224851"/>
                    </a:ext>
                  </a:extLst>
                </a:gridCol>
              </a:tblGrid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作用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23460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 branch </a:t>
                      </a:r>
                      <a:r>
                        <a:rPr lang="zh-CN" altLang="en-US" dirty="0" smtClean="0"/>
                        <a:t>分支名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创建分支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2678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 checkout </a:t>
                      </a:r>
                      <a:r>
                        <a:rPr lang="zh-CN" altLang="en-US" dirty="0" smtClean="0"/>
                        <a:t>分支名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切换分支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87139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 merge </a:t>
                      </a:r>
                      <a:r>
                        <a:rPr lang="zh-CN" altLang="en-US" dirty="0" smtClean="0"/>
                        <a:t>分支名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合并分支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40833"/>
                  </a:ext>
                </a:extLst>
              </a:tr>
              <a:tr h="60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git branch –d </a:t>
                      </a:r>
                      <a:r>
                        <a:rPr lang="zh-CN" altLang="en-US" dirty="0" smtClean="0"/>
                        <a:t>分支名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删除分支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4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代码提交规范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00756" y="1574800"/>
            <a:ext cx="11395004" cy="4866640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000" u="sng" dirty="0">
                <a:hlinkClick r:id="rId3"/>
              </a:rPr>
              <a:t>Commit </a:t>
            </a:r>
            <a:r>
              <a:rPr lang="zh-CN" altLang="en-US" sz="2000" u="sng" dirty="0">
                <a:hlinkClick r:id="rId3"/>
              </a:rPr>
              <a:t>日志</a:t>
            </a:r>
            <a:r>
              <a:rPr lang="zh-CN" altLang="en-US" sz="2000" u="sng" dirty="0" smtClean="0">
                <a:hlinkClick r:id="rId3"/>
              </a:rPr>
              <a:t>规范</a:t>
            </a:r>
            <a:r>
              <a:rPr lang="zh-CN" altLang="en-US" sz="2000" dirty="0" smtClean="0">
                <a:solidFill>
                  <a:srgbClr val="4D4D4D"/>
                </a:solidFill>
                <a:latin typeface="-apple-system"/>
              </a:rPr>
              <a:t>一般包括：</a:t>
            </a:r>
            <a:r>
              <a:rPr lang="en-US" altLang="zh-CN" sz="1800" b="1" dirty="0"/>
              <a:t>H</a:t>
            </a:r>
            <a:r>
              <a:rPr lang="en-US" altLang="zh-CN" sz="1800" b="1" dirty="0" smtClean="0"/>
              <a:t>eader</a:t>
            </a:r>
            <a:r>
              <a:rPr lang="zh-CN" altLang="en-US" sz="1800" b="1" dirty="0" smtClean="0"/>
              <a:t>（类型， 改动范围， 精简总结）、</a:t>
            </a:r>
            <a:r>
              <a:rPr lang="en-US" altLang="zh-CN" sz="1800" b="1" dirty="0" smtClean="0"/>
              <a:t>Body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footer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简单参考规范：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&lt;type&gt;:</a:t>
            </a:r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accent2"/>
                  </a:outerShdw>
                </a:effectLst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&lt;JIRA ID&gt; &lt;subject&gt; </a:t>
            </a: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type: </a:t>
            </a:r>
            <a:r>
              <a:rPr lang="zh-CN" altLang="en-US" sz="1800" dirty="0" smtClean="0">
                <a:solidFill>
                  <a:schemeClr val="tx1"/>
                </a:solidFill>
              </a:rPr>
              <a:t>本</a:t>
            </a:r>
            <a:r>
              <a:rPr lang="zh-CN" altLang="en-US" sz="1800" dirty="0">
                <a:solidFill>
                  <a:schemeClr val="tx1"/>
                </a:solidFill>
              </a:rPr>
              <a:t>次修改的动作</a:t>
            </a:r>
            <a:r>
              <a:rPr lang="zh-CN" altLang="en-US" sz="1800" dirty="0" smtClean="0">
                <a:solidFill>
                  <a:schemeClr val="tx1"/>
                </a:solidFill>
              </a:rPr>
              <a:t>类型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JIRA ID: </a:t>
            </a:r>
            <a:r>
              <a:rPr lang="zh-CN" altLang="en-US" sz="1800" dirty="0" smtClean="0">
                <a:solidFill>
                  <a:schemeClr val="tx1"/>
                </a:solidFill>
              </a:rPr>
              <a:t>可以跟踪需求、缺陷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</a:rPr>
              <a:t>subject </a:t>
            </a:r>
            <a:r>
              <a:rPr lang="en-US" altLang="zh-CN" sz="1800" dirty="0" smtClean="0">
                <a:solidFill>
                  <a:schemeClr val="tx1"/>
                </a:solidFill>
              </a:rPr>
              <a:t>: commit </a:t>
            </a:r>
            <a:r>
              <a:rPr lang="zh-CN" altLang="en-US" sz="1800" dirty="0" smtClean="0">
                <a:solidFill>
                  <a:schemeClr val="tx1"/>
                </a:solidFill>
              </a:rPr>
              <a:t>的概述，建议不超过 </a:t>
            </a:r>
            <a:r>
              <a:rPr lang="en-US" altLang="zh-CN" sz="1800" dirty="0" smtClean="0">
                <a:solidFill>
                  <a:schemeClr val="tx1"/>
                </a:solidFill>
              </a:rPr>
              <a:t>50 </a:t>
            </a:r>
            <a:r>
              <a:rPr lang="zh-CN" altLang="en-US" sz="1800" dirty="0" smtClean="0">
                <a:solidFill>
                  <a:schemeClr val="tx1"/>
                </a:solidFill>
              </a:rPr>
              <a:t>个字符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Body: </a:t>
            </a:r>
            <a:r>
              <a:rPr lang="zh-CN" altLang="en-US" sz="1800" dirty="0" smtClean="0">
                <a:solidFill>
                  <a:schemeClr val="tx1"/>
                </a:solidFill>
              </a:rPr>
              <a:t>本</a:t>
            </a:r>
            <a:r>
              <a:rPr lang="zh-CN" altLang="en-US" sz="1800" dirty="0">
                <a:solidFill>
                  <a:schemeClr val="tx1"/>
                </a:solidFill>
              </a:rPr>
              <a:t>次 </a:t>
            </a:r>
            <a:r>
              <a:rPr lang="en-US" altLang="zh-CN" sz="1800" dirty="0">
                <a:solidFill>
                  <a:schemeClr val="tx1"/>
                </a:solidFill>
              </a:rPr>
              <a:t>commit </a:t>
            </a:r>
            <a:r>
              <a:rPr lang="zh-CN" altLang="en-US" sz="1800" dirty="0">
                <a:solidFill>
                  <a:schemeClr val="tx1"/>
                </a:solidFill>
              </a:rPr>
              <a:t>的详细描述，</a:t>
            </a:r>
            <a:r>
              <a:rPr lang="zh-CN" altLang="en-US" sz="1800" dirty="0" smtClean="0">
                <a:solidFill>
                  <a:schemeClr val="tx1"/>
                </a:solidFill>
              </a:rPr>
              <a:t>可以分成</a:t>
            </a:r>
            <a:r>
              <a:rPr lang="zh-CN" altLang="en-US" sz="1800" dirty="0">
                <a:solidFill>
                  <a:schemeClr val="tx1"/>
                </a:solidFill>
              </a:rPr>
              <a:t>多</a:t>
            </a:r>
            <a:r>
              <a:rPr lang="zh-CN" altLang="en-US" sz="1800" dirty="0" smtClean="0">
                <a:solidFill>
                  <a:schemeClr val="tx1"/>
                </a:solidFill>
              </a:rPr>
              <a:t>行，建议以 </a:t>
            </a:r>
            <a:r>
              <a:rPr lang="en-US" altLang="zh-CN" sz="1800" dirty="0" smtClean="0">
                <a:solidFill>
                  <a:schemeClr val="tx1"/>
                </a:solidFill>
              </a:rPr>
              <a:t>72 </a:t>
            </a:r>
            <a:r>
              <a:rPr lang="zh-CN" altLang="en-US" sz="1800" dirty="0" smtClean="0">
                <a:solidFill>
                  <a:schemeClr val="tx1"/>
                </a:solidFill>
              </a:rPr>
              <a:t>个字符换行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Flow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half" idx="2"/>
          </p:nvPr>
        </p:nvSpPr>
        <p:spPr>
          <a:xfrm>
            <a:off x="400756" y="1574800"/>
            <a:ext cx="11395004" cy="4866640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000" dirty="0" smtClean="0"/>
              <a:t>Git Flow </a:t>
            </a:r>
            <a:r>
              <a:rPr lang="zh-CN" altLang="en-US" sz="2000" dirty="0" smtClean="0"/>
              <a:t>工作流定义了一个围绕项目发布的严格分支模型，为不同的分支分配一个很明确的角色。</a:t>
            </a:r>
            <a:endParaRPr lang="en-US" altLang="zh-CN" sz="2000" dirty="0" smtClean="0"/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Master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分支：存储正式发布的历史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Develop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分支：开发分支（功能的集成分支）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Feature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分支：功能分支，由 </a:t>
            </a:r>
            <a:r>
              <a:rPr lang="en-US" altLang="zh-CN" sz="1800" dirty="0" smtClean="0">
                <a:solidFill>
                  <a:schemeClr val="tx1"/>
                </a:solidFill>
              </a:rPr>
              <a:t>develop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分支作为父分支，新功能完成后，合并回 </a:t>
            </a:r>
            <a:r>
              <a:rPr lang="en-US" altLang="zh-CN" sz="1800" dirty="0" smtClean="0">
                <a:solidFill>
                  <a:schemeClr val="tx1"/>
                </a:solidFill>
              </a:rPr>
              <a:t>develop </a:t>
            </a:r>
            <a:r>
              <a:rPr lang="zh-CN" altLang="en-US" sz="1800" dirty="0">
                <a:solidFill>
                  <a:schemeClr val="tx1"/>
                </a:solidFill>
              </a:rPr>
              <a:t>分支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Release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分支：发布分支（预发布版本），从 </a:t>
            </a:r>
            <a:r>
              <a:rPr lang="en-US" altLang="zh-CN" sz="1800" dirty="0" smtClean="0">
                <a:solidFill>
                  <a:schemeClr val="tx1"/>
                </a:solidFill>
              </a:rPr>
              <a:t>develop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分支拉出，该分支不再加入新功能，可做</a:t>
            </a:r>
            <a:r>
              <a:rPr lang="en-US" altLang="zh-CN" sz="1800" dirty="0" smtClean="0">
                <a:solidFill>
                  <a:schemeClr val="tx1"/>
                </a:solidFill>
              </a:rPr>
              <a:t>bug</a:t>
            </a:r>
            <a:r>
              <a:rPr lang="zh-CN" altLang="en-US" sz="1800" dirty="0" smtClean="0">
                <a:solidFill>
                  <a:schemeClr val="tx1"/>
                </a:solidFill>
              </a:rPr>
              <a:t>修复，测试成功之后合并到 </a:t>
            </a:r>
            <a:r>
              <a:rPr lang="en-US" altLang="zh-CN" sz="1800" dirty="0" smtClean="0">
                <a:solidFill>
                  <a:schemeClr val="tx1"/>
                </a:solidFill>
              </a:rPr>
              <a:t>master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分支并分配好一个版本号打好 </a:t>
            </a:r>
            <a:r>
              <a:rPr lang="en-US" altLang="zh-CN" sz="1800" dirty="0" smtClean="0">
                <a:solidFill>
                  <a:schemeClr val="tx1"/>
                </a:solidFill>
              </a:rPr>
              <a:t>tag</a:t>
            </a: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Hotfix 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分支：维护分支（热修复），用于快速给产品发布版本打补丁，基于发布的上一个版本来创建临时分支，修复完成后直接合并到 </a:t>
            </a:r>
            <a:r>
              <a:rPr lang="en-US" altLang="zh-CN" sz="1800" dirty="0" smtClean="0">
                <a:solidFill>
                  <a:schemeClr val="tx1"/>
                </a:solidFill>
              </a:rPr>
              <a:t>master </a:t>
            </a:r>
            <a:r>
              <a:rPr lang="zh-CN" altLang="en-US" sz="1800" dirty="0" smtClean="0">
                <a:solidFill>
                  <a:schemeClr val="tx1"/>
                </a:solidFill>
              </a:rPr>
              <a:t>的下一个 </a:t>
            </a:r>
            <a:r>
              <a:rPr lang="en-US" altLang="zh-CN" sz="1800" dirty="0" smtClean="0">
                <a:solidFill>
                  <a:schemeClr val="tx1"/>
                </a:solidFill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720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Flow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66" y="1242237"/>
            <a:ext cx="9985761" cy="53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"/>
          <p:cNvSpPr>
            <a:spLocks noGrp="1"/>
          </p:cNvSpPr>
          <p:nvPr>
            <p:ph type="title"/>
          </p:nvPr>
        </p:nvSpPr>
        <p:spPr>
          <a:xfrm>
            <a:off x="795670" y="2255422"/>
            <a:ext cx="10515600" cy="232720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5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微软雅黑" panose="020B0503020204020204" pitchFamily="34" charset="-122"/>
              </a:rPr>
              <a:t>Git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/>
              <a:t> </a:t>
            </a:r>
            <a:r>
              <a:rPr lang="en-US" altLang="zh-CN" dirty="0" smtClean="0"/>
              <a:t>Git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5814" y="1584924"/>
            <a:ext cx="11269146" cy="25197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git</a:t>
            </a:r>
            <a:r>
              <a:rPr lang="zh-CN" altLang="en-US" dirty="0"/>
              <a:t>：一个开源的分布式版本控制系统，可以对或小或大的项目进高效的版本管理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版本控制系统：一</a:t>
            </a:r>
            <a:r>
              <a:rPr lang="zh-CN" altLang="en-US" dirty="0"/>
              <a:t>种记录一个或若干文件内容变化，以便将来查阅特定版本修订情况的系统。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5120" y="4890254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Git </a:t>
            </a:r>
            <a:r>
              <a:rPr lang="zh-CN" altLang="en-US" sz="36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的来由？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7132320" y="4359979"/>
            <a:ext cx="3403600" cy="1706880"/>
          </a:xfrm>
          <a:prstGeom prst="cloudCallout">
            <a:avLst>
              <a:gd name="adj1" fmla="val -109191"/>
              <a:gd name="adj2" fmla="val 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为什么</a:t>
            </a:r>
            <a:r>
              <a:rPr lang="zh-CN" altLang="en-US" dirty="0"/>
              <a:t>选择商业的 </a:t>
            </a:r>
            <a:r>
              <a:rPr lang="en-US" altLang="zh-CN" dirty="0"/>
              <a:t>Bitkeeper </a:t>
            </a:r>
            <a:r>
              <a:rPr lang="zh-CN" altLang="en-US" dirty="0"/>
              <a:t>也不去选择免费的 </a:t>
            </a:r>
            <a:r>
              <a:rPr lang="en-US" altLang="zh-CN" dirty="0"/>
              <a:t>SVN </a:t>
            </a:r>
            <a:r>
              <a:rPr lang="zh-CN" altLang="en-US" dirty="0"/>
              <a:t>？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微软雅黑" panose="020B0503020204020204" pitchFamily="34" charset="-122"/>
              </a:rPr>
              <a:t>Git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VS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微软雅黑" panose="020B0503020204020204" pitchFamily="34" charset="-122"/>
              </a:rPr>
              <a:t>SVN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vs SVN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747118" y="1715552"/>
            <a:ext cx="11029549" cy="4402666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 集中式的 </a:t>
            </a:r>
            <a:r>
              <a:rPr lang="en-US" altLang="zh-CN" dirty="0"/>
              <a:t>SVN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管理员可掌握其开发权限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服务器单点故障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容错性差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    分布式的 </a:t>
            </a:r>
            <a:r>
              <a:rPr lang="en-US" altLang="zh-CN" dirty="0" smtClean="0"/>
              <a:t>Git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  <a:ea typeface="+mn-ea"/>
              </a:rPr>
              <a:t>本地代码仓库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代码保密性差</a:t>
            </a:r>
          </a:p>
        </p:txBody>
      </p:sp>
      <p:pic>
        <p:nvPicPr>
          <p:cNvPr id="1025" name="Picture 1" descr="C:\Users\duqian01\AppData\Local\YNote\data\weixinobU7VjiCmZgKfOnMNbAF0WWhR-Ws\8f666f3a2a2147dfa173432fe42784e3\截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0" y="2397760"/>
            <a:ext cx="4874895" cy="36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qian01\AppData\Local\YNote\data\weixinobU7VjiCmZgKfOnMNbAF0WWhR-Ws\cd4b5efdc7d24771ae461768f7208111\截图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65" y="2227520"/>
            <a:ext cx="4800443" cy="395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 </a:t>
            </a:r>
            <a:r>
              <a:rPr kumimoji="1" lang="zh-CN" altLang="en-US" dirty="0"/>
              <a:t>基本工作流程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</a:t>
            </a:r>
            <a:r>
              <a:rPr kumimoji="1" lang="zh-CN" altLang="en-US" dirty="0" smtClean="0"/>
              <a:t>基本工作流程</a:t>
            </a:r>
            <a:endParaRPr kumimoji="1" lang="zh-CN" altLang="en-US"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2"/>
          </p:nvPr>
        </p:nvSpPr>
        <p:spPr>
          <a:xfrm>
            <a:off x="540287" y="1485423"/>
            <a:ext cx="11029549" cy="7438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本地仓库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173895" y="4718514"/>
            <a:ext cx="3171147" cy="1373889"/>
            <a:chOff x="8473440" y="4602480"/>
            <a:chExt cx="3171147" cy="1373889"/>
          </a:xfrm>
        </p:grpSpPr>
        <p:sp>
          <p:nvSpPr>
            <p:cNvPr id="6" name="流程图: 可选过程 5"/>
            <p:cNvSpPr/>
            <p:nvPr/>
          </p:nvSpPr>
          <p:spPr>
            <a:xfrm>
              <a:off x="8473440" y="4602480"/>
              <a:ext cx="1924755" cy="975360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工作区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82703" y="493627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代码存放位置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25338" y="566859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代码经常发生变动</a:t>
              </a:r>
              <a:endParaRPr lang="zh-CN" altLang="en-US" sz="1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77211" y="2385975"/>
            <a:ext cx="3948581" cy="1345197"/>
            <a:chOff x="4377212" y="2466458"/>
            <a:chExt cx="3505200" cy="1303841"/>
          </a:xfrm>
        </p:grpSpPr>
        <p:sp>
          <p:nvSpPr>
            <p:cNvPr id="10" name="流程图: 可选过程 9"/>
            <p:cNvSpPr/>
            <p:nvPr/>
          </p:nvSpPr>
          <p:spPr>
            <a:xfrm>
              <a:off x="4377212" y="2466458"/>
              <a:ext cx="3505200" cy="914400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本地历史仓库</a:t>
              </a:r>
              <a:endParaRPr lang="zh-CN" altLang="en-US" sz="2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29565" y="3462522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存放不同版本的代码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803441" y="4757054"/>
            <a:ext cx="3057247" cy="1272289"/>
            <a:chOff x="1351736" y="4805680"/>
            <a:chExt cx="3057247" cy="1272289"/>
          </a:xfrm>
        </p:grpSpPr>
        <p:sp>
          <p:nvSpPr>
            <p:cNvPr id="13" name="流程图: 可选过程 12"/>
            <p:cNvSpPr/>
            <p:nvPr/>
          </p:nvSpPr>
          <p:spPr>
            <a:xfrm>
              <a:off x="1452880" y="4805680"/>
              <a:ext cx="2924332" cy="873760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暂存区</a:t>
              </a:r>
              <a:endParaRPr lang="zh-CN" altLang="en-US" sz="28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51736" y="5770192"/>
              <a:ext cx="3057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代码提交到仓库之前的</a:t>
              </a:r>
              <a:r>
                <a:rPr lang="zh-CN" altLang="en-US" sz="1400" dirty="0" smtClean="0">
                  <a:solidFill>
                    <a:schemeClr val="accent1"/>
                  </a:solidFill>
                </a:rPr>
                <a:t>临时存储空间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960882" y="4788421"/>
            <a:ext cx="2974428" cy="401794"/>
            <a:chOff x="4960882" y="4788421"/>
            <a:chExt cx="2974428" cy="401794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4960882" y="5190215"/>
              <a:ext cx="2974428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055062" y="478842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添加</a:t>
              </a:r>
              <a:endParaRPr lang="zh-CN" altLang="en-US" sz="16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373825" y="2473747"/>
            <a:ext cx="893376" cy="2192557"/>
            <a:chOff x="3373825" y="2473747"/>
            <a:chExt cx="893376" cy="2192557"/>
          </a:xfrm>
        </p:grpSpPr>
        <p:cxnSp>
          <p:nvCxnSpPr>
            <p:cNvPr id="21" name="肘形连接符 20"/>
            <p:cNvCxnSpPr/>
            <p:nvPr/>
          </p:nvCxnSpPr>
          <p:spPr>
            <a:xfrm rot="5400000" flipH="1" flipV="1">
              <a:off x="2916199" y="3315303"/>
              <a:ext cx="1808627" cy="893376"/>
            </a:xfrm>
            <a:prstGeom prst="bentConnector3">
              <a:avLst>
                <a:gd name="adj1" fmla="val 99977"/>
              </a:avLst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522994" y="24737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提交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为什么存在暂存区？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6028" y="1608083"/>
            <a:ext cx="1094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一</a:t>
            </a:r>
            <a:r>
              <a:rPr lang="zh-CN" altLang="en-US" sz="2000" dirty="0">
                <a:latin typeface="+mn-ea"/>
              </a:rPr>
              <a:t>个扩展的选择性提交</a:t>
            </a:r>
            <a:r>
              <a:rPr lang="zh-CN" altLang="en-US" sz="2000" dirty="0" smtClean="0">
                <a:latin typeface="+mn-ea"/>
              </a:rPr>
              <a:t>概念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为</a:t>
            </a:r>
            <a:r>
              <a:rPr lang="zh-CN" altLang="en-US" sz="2000" dirty="0">
                <a:latin typeface="+mn-ea"/>
              </a:rPr>
              <a:t>方便于</a:t>
            </a:r>
            <a:r>
              <a:rPr lang="en-US" altLang="zh-CN" sz="2000" dirty="0">
                <a:latin typeface="+mn-ea"/>
              </a:rPr>
              <a:t>git</a:t>
            </a:r>
            <a:r>
              <a:rPr lang="zh-CN" altLang="en-US" sz="2000" dirty="0">
                <a:latin typeface="+mn-ea"/>
              </a:rPr>
              <a:t>命令行</a:t>
            </a:r>
            <a:r>
              <a:rPr lang="zh-CN" altLang="en-US" sz="2000" dirty="0" smtClean="0">
                <a:latin typeface="+mn-ea"/>
              </a:rPr>
              <a:t>操作而进行设计，对文件的改动进行分组提交</a:t>
            </a:r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93" y="1392350"/>
            <a:ext cx="4257040" cy="487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10286</TotalTime>
  <Words>821</Words>
  <Application>Microsoft Office PowerPoint</Application>
  <PresentationFormat>宽屏</PresentationFormat>
  <Paragraphs>170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-apple-system</vt:lpstr>
      <vt:lpstr>Source Han Sans CN Medium</vt:lpstr>
      <vt:lpstr>黑体</vt:lpstr>
      <vt:lpstr>宋体</vt:lpstr>
      <vt:lpstr>微软雅黑</vt:lpstr>
      <vt:lpstr>微软雅黑 Light</vt:lpstr>
      <vt:lpstr>Arial</vt:lpstr>
      <vt:lpstr>Calibri</vt:lpstr>
      <vt:lpstr>Cambria</vt:lpstr>
      <vt:lpstr>Wingdings</vt:lpstr>
      <vt:lpstr>2_Office 主题​​</vt:lpstr>
      <vt:lpstr>1_Office 主题​​</vt:lpstr>
      <vt:lpstr>Git 分享</vt:lpstr>
      <vt:lpstr>目录</vt:lpstr>
      <vt:lpstr>什么是 Git</vt:lpstr>
      <vt:lpstr>什么是 Git？</vt:lpstr>
      <vt:lpstr>Git VS SVN</vt:lpstr>
      <vt:lpstr>Git vs SVN</vt:lpstr>
      <vt:lpstr>Git 基本工作流程</vt:lpstr>
      <vt:lpstr>Git 基本工作流程</vt:lpstr>
      <vt:lpstr>Git 为什么存在暂存区？</vt:lpstr>
      <vt:lpstr>Git 基本操作命令</vt:lpstr>
      <vt:lpstr>Git reset 的三种模式</vt:lpstr>
      <vt:lpstr>Git 基本工作流程</vt:lpstr>
      <vt:lpstr>Git 传输协议</vt:lpstr>
      <vt:lpstr>Git 原理</vt:lpstr>
      <vt:lpstr>Git 存储</vt:lpstr>
      <vt:lpstr>Git 对象</vt:lpstr>
      <vt:lpstr>Git 对象</vt:lpstr>
      <vt:lpstr>Git 分支</vt:lpstr>
      <vt:lpstr>Git 分支的使用场景</vt:lpstr>
      <vt:lpstr>Git 分支工作流程</vt:lpstr>
      <vt:lpstr>Git 分支工作流程</vt:lpstr>
      <vt:lpstr>Git 分支管理操作</vt:lpstr>
      <vt:lpstr>Git 分支管理操作</vt:lpstr>
      <vt:lpstr>Git 规范</vt:lpstr>
      <vt:lpstr>代码提交规范</vt:lpstr>
      <vt:lpstr>Git Flow 规范</vt:lpstr>
      <vt:lpstr>Git Flow 规范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HYH82</dc:creator>
  <cp:lastModifiedBy>杜倩</cp:lastModifiedBy>
  <cp:revision>3202</cp:revision>
  <cp:lastPrinted>2019-12-16T06:10:00Z</cp:lastPrinted>
  <dcterms:created xsi:type="dcterms:W3CDTF">2016-04-08T09:36:00Z</dcterms:created>
  <dcterms:modified xsi:type="dcterms:W3CDTF">2023-11-02T06:49:03Z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5FC0FD01902A4608935DDA5E8F52F507</vt:lpwstr>
  </property>
  <property fmtid="{5B77E7CE-EC58-BC6A-FAE8-886BEB80DBEB}" pid="4" name="5B77E7CEEC58BC6AFAE8886BEB80DBEB">
    <vt:lpwstr>otCYQxs9Dbw2bUEn/Soxv9pYAoWsCRIsU8+gIbxzzmNcJN13+qHIPyWmbF9hFzPHyi2m8DLwi54E5OVVM5pJ0yGmgAiYTaR6oYUdYZxdjep6I9xviFUFZ9aTScfBW9OG/OIp9O/+O+7MNYzmRngzWnWvVTDvGTsCbPdfLfLZGelq2Zx2inFZJ3nY4VywMTgwOCo9KGKQqg4giPcfFYv1kWDmxO92udDdRhpSgg30aclOz+zJgl/UYqYn1W6puh3Dus1ULfUa6xSmKuBP4f6U9dv9JWCS14qcKqJCOomhmenCJmHBG1qeTTYFXi/CW1OVgecGmDdgJg9/mUVP6gnkKJwSzn4fNx25lFHf6F/gN3bVIYk1NlM/fDerbG14YEcfd/4QrSvV28c3D3hR67Def66yni6Ev9BFzJt/NZ1NPyBKpsucQVRq+h0kqO5WXhygC2paP8UiCFtx9j/9EzKvgNp+7LS100Ajry+HSTzLzs4pTGb/H7UFGiKWFXNlpnGHcl5zuX9zZ7Fbe2y5lk8iR12Ip2J1K7DCZSRn5aejKRZw/9zg7Md7M158jKG8T86awY8ICenpXvlsw+fO7eLhpGDZA8umy0X/mNwkJ+7vX3M=</vt:lpwstr>
  </property>
</Properties>
</file>